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57"/>
  </p:notesMasterIdLst>
  <p:handoutMasterIdLst>
    <p:handoutMasterId r:id="rId58"/>
  </p:handoutMasterIdLst>
  <p:sldIdLst>
    <p:sldId id="256" r:id="rId10"/>
    <p:sldId id="257" r:id="rId11"/>
    <p:sldId id="259" r:id="rId12"/>
    <p:sldId id="468" r:id="rId13"/>
    <p:sldId id="327" r:id="rId14"/>
    <p:sldId id="395" r:id="rId15"/>
    <p:sldId id="469" r:id="rId16"/>
    <p:sldId id="470" r:id="rId17"/>
    <p:sldId id="471" r:id="rId18"/>
    <p:sldId id="472" r:id="rId19"/>
    <p:sldId id="263" r:id="rId20"/>
    <p:sldId id="264" r:id="rId21"/>
    <p:sldId id="265" r:id="rId22"/>
    <p:sldId id="328" r:id="rId23"/>
    <p:sldId id="396" r:id="rId24"/>
    <p:sldId id="457" r:id="rId25"/>
    <p:sldId id="473" r:id="rId26"/>
    <p:sldId id="474" r:id="rId27"/>
    <p:sldId id="475" r:id="rId28"/>
    <p:sldId id="476" r:id="rId29"/>
    <p:sldId id="333" r:id="rId30"/>
    <p:sldId id="334" r:id="rId31"/>
    <p:sldId id="386" r:id="rId32"/>
    <p:sldId id="387" r:id="rId33"/>
    <p:sldId id="388" r:id="rId34"/>
    <p:sldId id="458" r:id="rId35"/>
    <p:sldId id="477" r:id="rId36"/>
    <p:sldId id="478" r:id="rId37"/>
    <p:sldId id="390" r:id="rId38"/>
    <p:sldId id="391" r:id="rId39"/>
    <p:sldId id="398" r:id="rId40"/>
    <p:sldId id="399" r:id="rId41"/>
    <p:sldId id="447" r:id="rId42"/>
    <p:sldId id="479" r:id="rId43"/>
    <p:sldId id="480" r:id="rId44"/>
    <p:sldId id="481" r:id="rId45"/>
    <p:sldId id="482" r:id="rId46"/>
    <p:sldId id="404" r:id="rId47"/>
    <p:sldId id="405" r:id="rId48"/>
    <p:sldId id="439" r:id="rId49"/>
    <p:sldId id="440" r:id="rId50"/>
    <p:sldId id="483" r:id="rId51"/>
    <p:sldId id="484" r:id="rId52"/>
    <p:sldId id="485" r:id="rId53"/>
    <p:sldId id="486" r:id="rId54"/>
    <p:sldId id="487" r:id="rId55"/>
    <p:sldId id="488"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2F6"/>
    <a:srgbClr val="D5B8EA"/>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31" autoAdjust="0"/>
    <p:restoredTop sz="86013" autoAdjust="0"/>
  </p:normalViewPr>
  <p:slideViewPr>
    <p:cSldViewPr>
      <p:cViewPr varScale="1">
        <p:scale>
          <a:sx n="101" d="100"/>
          <a:sy n="101" d="100"/>
        </p:scale>
        <p:origin x="732" y="72"/>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3" d="100"/>
          <a:sy n="73" d="100"/>
        </p:scale>
        <p:origin x="118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8" Type="http://schemas.openxmlformats.org/officeDocument/2006/relationships/slideMaster" Target="slideMasters/slideMaster8.xml"/><Relationship Id="rId51" Type="http://schemas.openxmlformats.org/officeDocument/2006/relationships/slide" Target="slides/slide42.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841258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39775" indent="-739775">
              <a:spcBef>
                <a:spcPts val="2400"/>
              </a:spcBef>
              <a:buFont typeface="Wingdings" pitchFamily="2" charset="2"/>
              <a:buNone/>
            </a:pPr>
            <a:r>
              <a:rPr lang="en-US" altLang="en-US" sz="1100" dirty="0" smtClean="0">
                <a:cs typeface="Arial" charset="0"/>
              </a:rPr>
              <a:t>LO 15.1</a:t>
            </a:r>
            <a:r>
              <a:rPr lang="en-US" altLang="en-US" sz="1100" baseline="0" dirty="0" smtClean="0">
                <a:cs typeface="Arial" charset="0"/>
              </a:rPr>
              <a:t> </a:t>
            </a:r>
            <a:r>
              <a:rPr lang="en-US" altLang="en-US" sz="1100" dirty="0" smtClean="0">
                <a:cs typeface="Arial" charset="0"/>
              </a:rPr>
              <a:t>Discuss the anatomical views represented on a 12-lead ECG and the coronary artery that commonly supplies each region of tissue. </a:t>
            </a:r>
          </a:p>
          <a:p>
            <a:pPr marL="739775" indent="-739775">
              <a:spcBef>
                <a:spcPts val="2400"/>
              </a:spcBef>
              <a:buFont typeface="Wingdings" pitchFamily="2" charset="2"/>
              <a:buNone/>
            </a:pPr>
            <a:r>
              <a:rPr lang="en-US" altLang="en-US" sz="1100" dirty="0" smtClean="0">
                <a:cs typeface="Arial" charset="0"/>
              </a:rPr>
              <a:t>-----</a:t>
            </a:r>
          </a:p>
          <a:p>
            <a:endParaRPr lang="en-US" sz="1100" dirty="0" smtClean="0"/>
          </a:p>
          <a:p>
            <a:r>
              <a:rPr lang="en-US" sz="1100" dirty="0" smtClean="0"/>
              <a:t>A septal infarction affects the tissue shown in blue and is caused by occlusion or partial</a:t>
            </a:r>
            <a:r>
              <a:rPr lang="en-US" sz="1100" baseline="0" dirty="0" smtClean="0"/>
              <a:t> occlusion of the septal branch of the anterior descending coronary artery.</a:t>
            </a:r>
          </a:p>
          <a:p>
            <a:endParaRPr lang="en-US" sz="110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100" baseline="0" dirty="0" smtClean="0"/>
              <a:t>This damage is best seen in leads V1 and V2.</a:t>
            </a:r>
            <a:endParaRPr lang="en-US" sz="1100" dirty="0" smtClean="0"/>
          </a:p>
          <a:p>
            <a:endParaRPr lang="en-US" sz="1100" dirty="0" smtClean="0"/>
          </a:p>
          <a:p>
            <a:endParaRPr lang="en-US" sz="1100"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30232389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39775" indent="-739775">
              <a:spcBef>
                <a:spcPts val="2400"/>
              </a:spcBef>
              <a:buFont typeface="Wingdings" pitchFamily="2" charset="2"/>
              <a:buNone/>
            </a:pPr>
            <a:r>
              <a:rPr lang="en-US" altLang="en-US" sz="1200" dirty="0" smtClean="0">
                <a:cs typeface="Arial" charset="0"/>
              </a:rPr>
              <a:t>LO 15.1</a:t>
            </a:r>
            <a:r>
              <a:rPr lang="en-US" altLang="en-US" sz="1200" baseline="0" dirty="0" smtClean="0">
                <a:cs typeface="Arial" charset="0"/>
              </a:rPr>
              <a:t> </a:t>
            </a:r>
            <a:r>
              <a:rPr lang="en-US" altLang="en-US" sz="1200" dirty="0" smtClean="0">
                <a:cs typeface="Arial" charset="0"/>
              </a:rPr>
              <a:t>Discuss the anatomical views </a:t>
            </a:r>
            <a:r>
              <a:rPr lang="en-US" altLang="en-US" dirty="0" smtClean="0">
                <a:cs typeface="Arial" charset="0"/>
              </a:rPr>
              <a:t>represented </a:t>
            </a:r>
            <a:r>
              <a:rPr lang="en-US" altLang="en-US" sz="1200" dirty="0" smtClean="0">
                <a:cs typeface="Arial" charset="0"/>
              </a:rPr>
              <a:t>on a 12-lead ECG and the coronary artery that commonly supplies each region of tissue. </a:t>
            </a:r>
          </a:p>
          <a:p>
            <a:pPr marL="739775" indent="-739775">
              <a:spcBef>
                <a:spcPts val="2400"/>
              </a:spcBef>
              <a:buFont typeface="Wingdings" pitchFamily="2" charset="2"/>
              <a:buNone/>
            </a:pPr>
            <a:r>
              <a:rPr lang="en-US" altLang="en-US" sz="1200" dirty="0" smtClean="0">
                <a:cs typeface="Arial" charset="0"/>
              </a:rPr>
              <a:t>-----</a:t>
            </a:r>
          </a:p>
          <a:p>
            <a:endParaRPr lang="en-US" dirty="0" smtClean="0"/>
          </a:p>
          <a:p>
            <a:endParaRPr lang="en-US" dirty="0" smtClean="0"/>
          </a:p>
          <a:p>
            <a:endParaRPr 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294074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39775" indent="-739775">
              <a:spcBef>
                <a:spcPts val="2400"/>
              </a:spcBef>
              <a:buFont typeface="Wingdings" pitchFamily="2" charset="2"/>
              <a:buNone/>
            </a:pPr>
            <a:r>
              <a:rPr lang="en-US" altLang="en-US" sz="1200" dirty="0" smtClean="0">
                <a:cs typeface="Arial" charset="0"/>
              </a:rPr>
              <a:t>LO 15.1</a:t>
            </a:r>
            <a:r>
              <a:rPr lang="en-US" altLang="en-US" sz="1200" baseline="0" dirty="0" smtClean="0">
                <a:cs typeface="Arial" charset="0"/>
              </a:rPr>
              <a:t> </a:t>
            </a:r>
            <a:r>
              <a:rPr lang="en-US" altLang="en-US" sz="1200" dirty="0" smtClean="0">
                <a:cs typeface="Arial" charset="0"/>
              </a:rPr>
              <a:t>Discuss the anatomical views </a:t>
            </a:r>
            <a:r>
              <a:rPr lang="en-US" altLang="en-US" dirty="0" smtClean="0">
                <a:cs typeface="Arial" charset="0"/>
              </a:rPr>
              <a:t>represented </a:t>
            </a:r>
            <a:r>
              <a:rPr lang="en-US" altLang="en-US" sz="1200" dirty="0" smtClean="0">
                <a:cs typeface="Arial" charset="0"/>
              </a:rPr>
              <a:t>on a 12-lead ECG and the coronary artery that commonly supplies each region of tissue. </a:t>
            </a:r>
          </a:p>
          <a:p>
            <a:pPr marL="739775" indent="-739775">
              <a:spcBef>
                <a:spcPts val="2400"/>
              </a:spcBef>
              <a:buFont typeface="Wingdings" pitchFamily="2" charset="2"/>
              <a:buNone/>
            </a:pPr>
            <a:r>
              <a:rPr lang="en-US" altLang="en-US" sz="1200" dirty="0" smtClean="0">
                <a:cs typeface="Arial" charset="0"/>
              </a:rPr>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188499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400" dirty="0" smtClean="0"/>
              <a:t>LO 15.2:  </a:t>
            </a:r>
            <a:r>
              <a:rPr lang="en-US" sz="1600" kern="1200" dirty="0" smtClean="0">
                <a:solidFill>
                  <a:schemeClr val="tx1"/>
                </a:solidFill>
                <a:effectLst/>
                <a:latin typeface="+mn-lt"/>
                <a:ea typeface="+mn-ea"/>
                <a:cs typeface="+mn-cs"/>
              </a:rPr>
              <a:t>Identify common morphologic changes associated with ischemia, injury, and infarction.</a:t>
            </a:r>
          </a:p>
          <a:p>
            <a:pPr>
              <a:spcBef>
                <a:spcPct val="0"/>
              </a:spcBef>
            </a:pPr>
            <a:r>
              <a:rPr lang="en-US" altLang="en-US" sz="1400" dirty="0" smtClean="0"/>
              <a:t>-----</a:t>
            </a:r>
          </a:p>
          <a:p>
            <a:pPr eaLnBrk="1" hangingPunct="1"/>
            <a:endParaRPr lang="en-US" altLang="en-US" sz="1400" dirty="0" smtClean="0"/>
          </a:p>
          <a:p>
            <a:pPr eaLnBrk="1" hangingPunct="1"/>
            <a:r>
              <a:rPr lang="en-US" altLang="en-US" sz="1400" b="1" dirty="0" smtClean="0"/>
              <a:t>Anatomically contiguous lead: </a:t>
            </a:r>
            <a:r>
              <a:rPr lang="en-US" altLang="en-US" sz="1400" dirty="0" smtClean="0"/>
              <a:t>Two or more leads looking at the same part of the heart, or numerically consecutive</a:t>
            </a:r>
            <a:r>
              <a:rPr lang="en-US" altLang="en-US" sz="1400" baseline="0" dirty="0" smtClean="0"/>
              <a:t> chest leads.</a:t>
            </a:r>
          </a:p>
          <a:p>
            <a:pPr eaLnBrk="1" hangingPunct="1"/>
            <a:r>
              <a:rPr lang="en-US" altLang="en-US" sz="1400" b="1" baseline="0" dirty="0" smtClean="0"/>
              <a:t>Myocardial infarction (MI; heart attack): </a:t>
            </a:r>
            <a:r>
              <a:rPr lang="en-US" altLang="en-US" sz="1400" baseline="0" dirty="0" smtClean="0"/>
              <a:t>Damage to the heart muscle caused by lack of oxygen due to a blockage of one or more of the coronary arteries.</a:t>
            </a:r>
          </a:p>
          <a:p>
            <a:pPr eaLnBrk="1" hangingPunct="1"/>
            <a:r>
              <a:rPr lang="en-US" altLang="en-US" sz="1400" b="1" baseline="0" dirty="0" smtClean="0"/>
              <a:t>Myocardial injury: </a:t>
            </a:r>
            <a:r>
              <a:rPr lang="en-US" altLang="en-US" sz="1400" baseline="0" dirty="0" smtClean="0"/>
              <a:t>Injury to the cardiac muscle caused by prolonged reduction or interruption of blood flow.</a:t>
            </a:r>
            <a:endParaRPr lang="en-US" altLang="en-US" sz="1400" dirty="0" smtClean="0"/>
          </a:p>
          <a:p>
            <a:pPr eaLnBrk="1" hangingPunct="1"/>
            <a:r>
              <a:rPr lang="en-US" altLang="en-US" sz="1400" b="1" dirty="0" smtClean="0"/>
              <a:t>Myocardial ischemia: </a:t>
            </a:r>
            <a:r>
              <a:rPr lang="en-US" altLang="en-US" sz="1400" b="0" dirty="0" smtClean="0"/>
              <a:t>A reduction or interruption in blood flow and oxygen to the myocardium for a short period of time.</a:t>
            </a:r>
          </a:p>
          <a:p>
            <a:pPr eaLnBrk="1" hangingPunct="1"/>
            <a:r>
              <a:rPr lang="en-US" altLang="en-US" sz="1400" b="1" dirty="0" smtClean="0"/>
              <a:t>Pathologic Q wave: </a:t>
            </a:r>
            <a:r>
              <a:rPr lang="en-US" altLang="en-US" sz="1400" b="0" dirty="0" smtClean="0"/>
              <a:t>A Q wave that measures 0.04 second or wider in duration</a:t>
            </a:r>
            <a:r>
              <a:rPr lang="en-US" altLang="en-US" sz="1400" b="0" baseline="0" dirty="0" smtClean="0"/>
              <a:t> and/or is 1/3 or more the height of the R wave in that lead.</a:t>
            </a:r>
          </a:p>
          <a:p>
            <a:pPr eaLnBrk="1" hangingPunct="1"/>
            <a:r>
              <a:rPr lang="en-US" altLang="en-US" sz="1400" b="1" baseline="0" dirty="0" smtClean="0"/>
              <a:t>Physiologic Q wave: </a:t>
            </a:r>
            <a:r>
              <a:rPr lang="en-US" altLang="en-US" sz="1400" b="0" baseline="0" dirty="0" smtClean="0"/>
              <a:t>A normal Q wave, measuring less than 0.04 second in duration and less than 1/3 the height of the R wave in that lead.</a:t>
            </a:r>
          </a:p>
          <a:p>
            <a:pPr eaLnBrk="1" hangingPunct="1"/>
            <a:r>
              <a:rPr lang="en-US" altLang="en-US" sz="1400" b="1" baseline="0" dirty="0" smtClean="0"/>
              <a:t>TP segment: </a:t>
            </a:r>
            <a:r>
              <a:rPr lang="en-US" altLang="en-US" sz="1400" b="0" baseline="0" dirty="0" smtClean="0"/>
              <a:t>Segment of the ECG waveform that extends from the end of the T wave to the point of initiation of the following cardiac complex (typically the P wave).</a:t>
            </a:r>
          </a:p>
          <a:p>
            <a:pPr eaLnBrk="1" hangingPunct="1"/>
            <a:endParaRPr lang="en-US" altLang="en-US" sz="1400" b="0" dirty="0" smtClean="0"/>
          </a:p>
          <a:p>
            <a:pPr eaLnBrk="1" hangingPunct="1"/>
            <a:endParaRPr lang="en-US" altLang="en-US" sz="1400" b="0" baseline="0" dirty="0" smtClean="0"/>
          </a:p>
          <a:p>
            <a:pPr eaLnBrk="1" hangingPunct="1"/>
            <a:endParaRPr lang="en-US" altLang="en-US" sz="1400" baseline="0" dirty="0" smtClean="0"/>
          </a:p>
          <a:p>
            <a:pPr eaLnBrk="1" hangingPunct="1"/>
            <a:r>
              <a:rPr lang="en-US" altLang="en-US" sz="1400" b="0" baseline="0" dirty="0" smtClean="0"/>
              <a:t>.</a:t>
            </a:r>
            <a:endParaRPr lang="en-US" altLang="en-US" sz="14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185917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15.2:  </a:t>
            </a:r>
            <a:r>
              <a:rPr lang="en-US" sz="1200" kern="1200" dirty="0" smtClean="0">
                <a:solidFill>
                  <a:schemeClr val="tx1"/>
                </a:solidFill>
                <a:effectLst/>
                <a:latin typeface="+mn-lt"/>
                <a:ea typeface="+mn-ea"/>
                <a:cs typeface="+mn-cs"/>
              </a:rPr>
              <a:t>Identify common morphologic changes associated with ischemia, injury, and infarction.</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2747530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15.2:  </a:t>
            </a:r>
            <a:r>
              <a:rPr lang="en-US" sz="1200" kern="1200" dirty="0" smtClean="0">
                <a:solidFill>
                  <a:schemeClr val="tx1"/>
                </a:solidFill>
                <a:effectLst/>
                <a:latin typeface="+mn-lt"/>
                <a:ea typeface="+mn-ea"/>
                <a:cs typeface="+mn-cs"/>
              </a:rPr>
              <a:t>Identify common morphologic changes associated with ischemia, injury, and infarction.</a:t>
            </a:r>
          </a:p>
          <a:p>
            <a:pPr>
              <a:spcBef>
                <a:spcPct val="0"/>
              </a:spcBef>
            </a:pPr>
            <a:r>
              <a:rPr lang="en-US" altLang="en-US" dirty="0" smtClean="0"/>
              <a:t>-----</a:t>
            </a:r>
          </a:p>
          <a:p>
            <a:pPr eaLnBrk="1" hangingPunct="1"/>
            <a:endParaRPr lang="en-US" altLang="en-US" dirty="0" smtClean="0"/>
          </a:p>
          <a:p>
            <a:pPr eaLnBrk="1" hangingPunct="1"/>
            <a:r>
              <a:rPr lang="en-US" altLang="en-US" dirty="0" smtClean="0"/>
              <a:t>It is important to get into the habit of analyzing 12-lead</a:t>
            </a:r>
            <a:r>
              <a:rPr lang="en-US" altLang="en-US" baseline="0" dirty="0" smtClean="0"/>
              <a:t> ECGs the same way every time. This will help you avoid missing a step and possibly overlooking an important clue for interpretation.</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1265439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15.2:  </a:t>
            </a:r>
            <a:r>
              <a:rPr lang="en-US" sz="1200" kern="1200" dirty="0" smtClean="0">
                <a:solidFill>
                  <a:schemeClr val="tx1"/>
                </a:solidFill>
                <a:effectLst/>
                <a:latin typeface="+mn-lt"/>
                <a:ea typeface="+mn-ea"/>
                <a:cs typeface="+mn-cs"/>
              </a:rPr>
              <a:t>Identify common morphologic changes associated with ischemia, injury, and infarction.</a:t>
            </a:r>
          </a:p>
          <a:p>
            <a:pPr>
              <a:spcBef>
                <a:spcPct val="0"/>
              </a:spcBef>
            </a:pPr>
            <a:r>
              <a:rPr lang="en-US" altLang="en-US" dirty="0" smtClean="0"/>
              <a:t>-----</a:t>
            </a:r>
          </a:p>
          <a:p>
            <a:pPr eaLnBrk="1" hangingPunct="1"/>
            <a:endParaRPr lang="en-US" altLang="en-US" dirty="0" smtClean="0"/>
          </a:p>
          <a:p>
            <a:pPr eaLnBrk="1" hangingPunct="1"/>
            <a:r>
              <a:rPr lang="en-US" altLang="en-US" dirty="0" smtClean="0"/>
              <a:t>Ischemia, injury, and infarction form</a:t>
            </a:r>
            <a:r>
              <a:rPr lang="en-US" altLang="en-US" baseline="0" dirty="0" smtClean="0"/>
              <a:t> a dangerous continuum of worsening cardiac conditions. The longer the blood flow to the myocardial tissue is interrupted, the worse the condition becomes.</a:t>
            </a:r>
          </a:p>
          <a:p>
            <a:pPr eaLnBrk="1" hangingPunct="1"/>
            <a:endParaRPr lang="en-US" altLang="en-US"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181872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15.2:  </a:t>
            </a:r>
            <a:r>
              <a:rPr lang="en-US" sz="1200" kern="1200" dirty="0" smtClean="0">
                <a:solidFill>
                  <a:schemeClr val="tx1"/>
                </a:solidFill>
                <a:effectLst/>
                <a:latin typeface="+mn-lt"/>
                <a:ea typeface="+mn-ea"/>
                <a:cs typeface="+mn-cs"/>
              </a:rPr>
              <a:t>Identify common morphologic changes associated with ischemia, injury, and infarction.</a:t>
            </a:r>
          </a:p>
          <a:p>
            <a:pPr>
              <a:spcBef>
                <a:spcPct val="0"/>
              </a:spcBef>
            </a:pPr>
            <a:r>
              <a:rPr lang="en-US" altLang="en-US" dirty="0" smtClean="0"/>
              <a:t>-----</a:t>
            </a:r>
          </a:p>
          <a:p>
            <a:pPr eaLnBrk="1" hangingPunct="1"/>
            <a:endParaRPr lang="en-US" altLang="en-US" dirty="0" smtClean="0"/>
          </a:p>
          <a:p>
            <a:pPr eaLnBrk="1" hangingPunct="1"/>
            <a:r>
              <a:rPr lang="en-US" altLang="en-US" baseline="0" dirty="0" smtClean="0"/>
              <a:t>Remember that ST segment deviation must be seen in two or more anatomically contiguous leads.</a:t>
            </a:r>
          </a:p>
          <a:p>
            <a:pPr eaLnBrk="1" hangingPunct="1"/>
            <a:endParaRPr lang="en-US" altLang="en-US" baseline="0" dirty="0" smtClean="0"/>
          </a:p>
          <a:p>
            <a:pPr eaLnBrk="1" hangingPunct="1"/>
            <a:r>
              <a:rPr lang="en-US" altLang="en-US" baseline="0" dirty="0" smtClean="0"/>
              <a:t>This illustration shows ST segment depression of 1 mm and an inverted T wave, indications of myocardial ischemia.</a:t>
            </a:r>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2619716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15.2:  </a:t>
            </a:r>
            <a:r>
              <a:rPr lang="en-US" sz="1200" kern="1200" dirty="0" smtClean="0">
                <a:solidFill>
                  <a:schemeClr val="tx1"/>
                </a:solidFill>
                <a:effectLst/>
                <a:latin typeface="+mn-lt"/>
                <a:ea typeface="+mn-ea"/>
                <a:cs typeface="+mn-cs"/>
              </a:rPr>
              <a:t>Identify common morphologic changes associated with ischemia, injury, and infarction.</a:t>
            </a:r>
          </a:p>
          <a:p>
            <a:pPr>
              <a:spcBef>
                <a:spcPct val="0"/>
              </a:spcBef>
            </a:pPr>
            <a:r>
              <a:rPr lang="en-US" altLang="en-US" dirty="0" smtClean="0"/>
              <a:t>-----</a:t>
            </a:r>
          </a:p>
          <a:p>
            <a:pPr eaLnBrk="1" hangingPunct="1"/>
            <a:endParaRPr lang="en-US" altLang="en-US" dirty="0" smtClean="0"/>
          </a:p>
          <a:p>
            <a:pPr eaLnBrk="1" hangingPunct="1"/>
            <a:r>
              <a:rPr lang="en-US" altLang="en-US" baseline="0" dirty="0" smtClean="0"/>
              <a:t>Remember that ST segment deviation must be seen in two or more anatomically contiguous leads.</a:t>
            </a:r>
          </a:p>
          <a:p>
            <a:pPr eaLnBrk="1" hangingPunct="1"/>
            <a:endParaRPr lang="en-US" altLang="en-US" baseline="0" dirty="0" smtClean="0"/>
          </a:p>
          <a:p>
            <a:pPr eaLnBrk="1" hangingPunct="1"/>
            <a:r>
              <a:rPr lang="en-US" altLang="en-US" baseline="0" dirty="0" smtClean="0"/>
              <a:t>This illustration shows ST segment elevation of 3 to 4 mm and an inverted T wave, indications of myocardial injury.</a:t>
            </a:r>
          </a:p>
          <a:p>
            <a:pPr eaLnBrk="1" hangingPunct="1"/>
            <a:endParaRPr lang="en-US" altLang="en-US" baseline="0" dirty="0" smtClean="0"/>
          </a:p>
          <a:p>
            <a:pPr eaLnBrk="1" hangingPunct="1"/>
            <a:r>
              <a:rPr lang="en-US" altLang="en-US" baseline="0" dirty="0" smtClean="0"/>
              <a:t>Not all instances of ST segment elevation are indicative of myocardial injury, but ST segment elevation of any kind must </a:t>
            </a:r>
            <a:r>
              <a:rPr lang="en-US" altLang="en-US" i="1" baseline="0" dirty="0" smtClean="0"/>
              <a:t>always</a:t>
            </a:r>
            <a:r>
              <a:rPr lang="en-US" altLang="en-US" baseline="0" dirty="0" smtClean="0"/>
              <a:t> be reported.</a:t>
            </a:r>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1822299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15.2:  </a:t>
            </a:r>
            <a:r>
              <a:rPr lang="en-US" sz="1200" kern="1200" dirty="0" smtClean="0">
                <a:solidFill>
                  <a:schemeClr val="tx1"/>
                </a:solidFill>
                <a:effectLst/>
                <a:latin typeface="+mn-lt"/>
                <a:ea typeface="+mn-ea"/>
                <a:cs typeface="+mn-cs"/>
              </a:rPr>
              <a:t>Identify common morphologic changes associated with ischemia, injury, and infarction.</a:t>
            </a:r>
          </a:p>
          <a:p>
            <a:pPr>
              <a:spcBef>
                <a:spcPct val="0"/>
              </a:spcBef>
            </a:pPr>
            <a:r>
              <a:rPr lang="en-US" altLang="en-US" dirty="0" smtClean="0"/>
              <a:t>-----</a:t>
            </a:r>
          </a:p>
          <a:p>
            <a:pPr eaLnBrk="1" hangingPunct="1"/>
            <a:endParaRPr lang="en-US" altLang="en-US" dirty="0" smtClean="0"/>
          </a:p>
          <a:p>
            <a:pPr eaLnBrk="1" hangingPunct="1"/>
            <a:r>
              <a:rPr lang="en-US" altLang="en-US" baseline="0" dirty="0" smtClean="0"/>
              <a:t>Like ST segment deviation, the pathologic Q wave must be seen in two or more anatomically contiguous leads.</a:t>
            </a:r>
          </a:p>
          <a:p>
            <a:pPr eaLnBrk="1" hangingPunct="1"/>
            <a:endParaRPr lang="en-US" altLang="en-US" baseline="0" dirty="0" smtClean="0"/>
          </a:p>
          <a:p>
            <a:pPr eaLnBrk="1" hangingPunct="1"/>
            <a:r>
              <a:rPr lang="en-US" altLang="en-US" baseline="0" dirty="0" smtClean="0"/>
              <a:t>This illustration shows a pathologic Q wave, which indicates myocardial death or infarction. A pathologic Q wave is one that measures 0.04 second or wider and Notice that the Q wave is almost half the height of the R wave.</a:t>
            </a:r>
          </a:p>
          <a:p>
            <a:pPr eaLnBrk="1" hangingPunct="1"/>
            <a:endParaRPr lang="en-US" altLang="en-US" baseline="0" dirty="0" smtClean="0"/>
          </a:p>
          <a:p>
            <a:pPr eaLnBrk="1" hangingPunct="1"/>
            <a:r>
              <a:rPr lang="en-US" altLang="en-US" baseline="0" dirty="0" smtClean="0"/>
              <a:t>In contrast, a physiologic Q wave is a normal one that measures less than 0.4 second and is less than 1/3 the height of the R wave in that lead.</a:t>
            </a:r>
          </a:p>
          <a:p>
            <a:pPr eaLnBrk="1" hangingPunct="1"/>
            <a:endParaRPr lang="en-US" altLang="en-US" baseline="0" dirty="0" smtClean="0"/>
          </a:p>
          <a:p>
            <a:pPr eaLnBrk="1" hangingPunct="1"/>
            <a:r>
              <a:rPr lang="en-US" altLang="en-US" baseline="0"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599578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a:p>
        </p:txBody>
      </p:sp>
    </p:spTree>
    <p:extLst>
      <p:ext uri="{BB962C8B-B14F-4D97-AF65-F5344CB8AC3E}">
        <p14:creationId xmlns:p14="http://schemas.microsoft.com/office/powerpoint/2010/main" val="2980587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15.2:  </a:t>
            </a:r>
            <a:r>
              <a:rPr lang="en-US" sz="1200" kern="1200" dirty="0" smtClean="0">
                <a:solidFill>
                  <a:schemeClr val="tx1"/>
                </a:solidFill>
                <a:effectLst/>
                <a:latin typeface="+mn-lt"/>
                <a:ea typeface="+mn-ea"/>
                <a:cs typeface="+mn-cs"/>
              </a:rPr>
              <a:t>Identify common morphologic changes associated with ischemia, injury, and infarction.</a:t>
            </a:r>
          </a:p>
          <a:p>
            <a:pPr>
              <a:spcBef>
                <a:spcPct val="0"/>
              </a:spcBef>
            </a:pPr>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14521844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15.2:  </a:t>
            </a:r>
            <a:r>
              <a:rPr lang="en-US" sz="1200" kern="1200" dirty="0" smtClean="0">
                <a:solidFill>
                  <a:schemeClr val="tx1"/>
                </a:solidFill>
                <a:effectLst/>
                <a:latin typeface="+mn-lt"/>
                <a:ea typeface="+mn-ea"/>
                <a:cs typeface="+mn-cs"/>
              </a:rPr>
              <a:t>Identify common morphologic changes associated with ischemia, injury, and infarction.</a:t>
            </a:r>
          </a:p>
          <a:p>
            <a:pPr>
              <a:spcBef>
                <a:spcPct val="0"/>
              </a:spcBef>
            </a:pPr>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29347821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15.2:  </a:t>
            </a:r>
            <a:r>
              <a:rPr lang="en-US" sz="1200" kern="1200" dirty="0" smtClean="0">
                <a:solidFill>
                  <a:schemeClr val="tx1"/>
                </a:solidFill>
                <a:effectLst/>
                <a:latin typeface="+mn-lt"/>
                <a:ea typeface="+mn-ea"/>
                <a:cs typeface="+mn-cs"/>
              </a:rPr>
              <a:t>Identify common morphologic changes associated with ischemia, injury, and infarction.</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32483416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400" dirty="0" smtClean="0"/>
              <a:t>LO 15.3:  </a:t>
            </a:r>
            <a:r>
              <a:rPr lang="en-US" sz="1600" kern="1200" dirty="0" smtClean="0">
                <a:solidFill>
                  <a:schemeClr val="tx1"/>
                </a:solidFill>
                <a:effectLst/>
                <a:latin typeface="+mn-lt"/>
                <a:ea typeface="+mn-ea"/>
                <a:cs typeface="+mn-cs"/>
              </a:rPr>
              <a:t>Define axis deviation and the steps utilized to determine the presence of axis deviation.</a:t>
            </a:r>
          </a:p>
          <a:p>
            <a:pPr>
              <a:spcBef>
                <a:spcPct val="0"/>
              </a:spcBef>
            </a:pPr>
            <a:r>
              <a:rPr lang="en-US" altLang="en-US" sz="1400" dirty="0" smtClean="0"/>
              <a:t>-----</a:t>
            </a:r>
          </a:p>
          <a:p>
            <a:pPr eaLnBrk="1" hangingPunct="1"/>
            <a:endParaRPr lang="en-US" altLang="en-US" sz="1400" dirty="0" smtClean="0"/>
          </a:p>
          <a:p>
            <a:pPr eaLnBrk="1" hangingPunct="1"/>
            <a:r>
              <a:rPr lang="en-US" altLang="en-US" sz="1400" b="1" dirty="0" smtClean="0"/>
              <a:t>Axis deviation: </a:t>
            </a:r>
            <a:r>
              <a:rPr lang="en-US" altLang="en-US" sz="1400" dirty="0" smtClean="0"/>
              <a:t>Changes that occur on a 12-lead ECG due to the orientation or position of the heart within the chest.</a:t>
            </a:r>
            <a:endParaRPr lang="en-US" altLang="en-US" sz="1400" baseline="0" dirty="0" smtClean="0"/>
          </a:p>
          <a:p>
            <a:pPr eaLnBrk="1" hangingPunct="1"/>
            <a:endParaRPr lang="en-US" altLang="en-US" sz="1400" baseline="0" dirty="0" smtClean="0"/>
          </a:p>
          <a:p>
            <a:pPr eaLnBrk="1" hangingPunct="1"/>
            <a:r>
              <a:rPr lang="en-US" altLang="en-US" sz="1400" b="1" baseline="0" dirty="0" smtClean="0"/>
              <a:t>Hypertrophy: </a:t>
            </a:r>
            <a:r>
              <a:rPr lang="en-US" altLang="en-US" sz="1400" baseline="0" dirty="0" smtClean="0"/>
              <a:t>Abnormal thickening of the ventricular wall due to chronic pressure overload; often caused by hypertension.</a:t>
            </a:r>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18635928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15.3:  </a:t>
            </a:r>
            <a:r>
              <a:rPr lang="en-US" sz="1200" kern="1200" dirty="0" smtClean="0">
                <a:solidFill>
                  <a:schemeClr val="tx1"/>
                </a:solidFill>
                <a:effectLst/>
                <a:latin typeface="+mn-lt"/>
                <a:ea typeface="+mn-ea"/>
                <a:cs typeface="+mn-cs"/>
              </a:rPr>
              <a:t>Define axis deviation and the steps utilized to determine the presence of axis deviation.</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 normal</a:t>
            </a:r>
            <a:r>
              <a:rPr lang="en-US" altLang="en-US" baseline="0" dirty="0" smtClean="0"/>
              <a:t> location of the majority of the human heart is in the lower left quadrant of the chest.</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11346690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15.3:  </a:t>
            </a:r>
            <a:r>
              <a:rPr lang="en-US" sz="1200" kern="1200" dirty="0" smtClean="0">
                <a:solidFill>
                  <a:schemeClr val="tx1"/>
                </a:solidFill>
                <a:effectLst/>
                <a:latin typeface="+mn-lt"/>
                <a:ea typeface="+mn-ea"/>
                <a:cs typeface="+mn-cs"/>
              </a:rPr>
              <a:t>Define axis deviation and the steps utilized to determine the presence of axis deviation.</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Left axis deviation is the most common type of electrical axis deviation.</a:t>
            </a:r>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945595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15.3:  </a:t>
            </a:r>
            <a:r>
              <a:rPr lang="en-US" sz="1200" kern="1200" dirty="0" smtClean="0">
                <a:solidFill>
                  <a:schemeClr val="tx1"/>
                </a:solidFill>
                <a:effectLst/>
                <a:latin typeface="+mn-lt"/>
                <a:ea typeface="+mn-ea"/>
                <a:cs typeface="+mn-cs"/>
              </a:rPr>
              <a:t>Define axis deviation and the steps utilized to determine the presence of axis deviation.</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8786429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15.3:  </a:t>
            </a:r>
            <a:r>
              <a:rPr lang="en-US" sz="1200" kern="1200" dirty="0" smtClean="0">
                <a:solidFill>
                  <a:schemeClr val="tx1"/>
                </a:solidFill>
                <a:effectLst/>
                <a:latin typeface="+mn-lt"/>
                <a:ea typeface="+mn-ea"/>
                <a:cs typeface="+mn-cs"/>
              </a:rPr>
              <a:t>Define axis deviation and the steps utilized to determine the presence of axis deviation.</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If the</a:t>
            </a:r>
            <a:r>
              <a:rPr lang="en-US" altLang="en-US" baseline="0" dirty="0" smtClean="0"/>
              <a:t> tracing shows extreme right axis deviation, double-check lead placement to rule out simple lead reversal.</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40762504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15.3:  </a:t>
            </a:r>
            <a:r>
              <a:rPr lang="en-US" sz="1200" kern="1200" dirty="0" smtClean="0">
                <a:solidFill>
                  <a:schemeClr val="tx1"/>
                </a:solidFill>
                <a:effectLst/>
                <a:latin typeface="+mn-lt"/>
                <a:ea typeface="+mn-ea"/>
                <a:cs typeface="+mn-cs"/>
              </a:rPr>
              <a:t>Define axis deviation and the steps utilized to determine the presence of axis deviation.</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Refer to leads I and aVF to determine axis deviation. If either of these leads</a:t>
            </a:r>
            <a:r>
              <a:rPr lang="en-US" altLang="en-US" baseline="0" dirty="0" smtClean="0"/>
              <a:t> has a predominantly negative ventricular depolarization, the electrical axis is considered abnormal.</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10459167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15.3:  </a:t>
            </a:r>
            <a:r>
              <a:rPr lang="en-US" sz="1200" kern="1200" dirty="0" smtClean="0">
                <a:solidFill>
                  <a:schemeClr val="tx1"/>
                </a:solidFill>
                <a:effectLst/>
                <a:latin typeface="+mn-lt"/>
                <a:ea typeface="+mn-ea"/>
                <a:cs typeface="+mn-cs"/>
              </a:rPr>
              <a:t>Define axis deviation and the steps utilized to determine the presence of axis deviation.</a:t>
            </a:r>
          </a:p>
          <a:p>
            <a:pPr>
              <a:spcBef>
                <a:spcPct val="0"/>
              </a:spcBef>
            </a:pPr>
            <a:r>
              <a:rPr lang="en-US" altLang="en-US" dirty="0" smtClean="0"/>
              <a:t>-----</a:t>
            </a:r>
          </a:p>
          <a:p>
            <a:endParaRPr lang="en-US" dirty="0" smtClean="0"/>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2089703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39775" indent="-739775">
              <a:spcBef>
                <a:spcPts val="2400"/>
              </a:spcBef>
              <a:buFont typeface="Wingdings" pitchFamily="2" charset="2"/>
              <a:buNone/>
            </a:pPr>
            <a:r>
              <a:rPr lang="en-US" altLang="en-US" sz="1100" dirty="0" smtClean="0">
                <a:cs typeface="Arial" charset="0"/>
              </a:rPr>
              <a:t>LO 15.1</a:t>
            </a:r>
            <a:r>
              <a:rPr lang="en-US" altLang="en-US" sz="1100" baseline="0" dirty="0" smtClean="0">
                <a:cs typeface="Arial" charset="0"/>
              </a:rPr>
              <a:t> </a:t>
            </a:r>
            <a:r>
              <a:rPr lang="en-US" altLang="en-US" sz="1100" dirty="0" smtClean="0">
                <a:cs typeface="Arial" charset="0"/>
              </a:rPr>
              <a:t>Discuss the anatomical views represented on a 12-lead ECG and the coronary artery that commonly supplies each region of tissue. </a:t>
            </a:r>
          </a:p>
          <a:p>
            <a:pPr marL="739775" indent="-739775">
              <a:spcBef>
                <a:spcPts val="2400"/>
              </a:spcBef>
              <a:buFont typeface="Wingdings" pitchFamily="2" charset="2"/>
              <a:buNone/>
            </a:pPr>
            <a:r>
              <a:rPr lang="en-US" altLang="en-US" sz="1100" dirty="0" smtClean="0">
                <a:cs typeface="Arial" charset="0"/>
              </a:rPr>
              <a:t>-----</a:t>
            </a:r>
          </a:p>
          <a:p>
            <a:pPr>
              <a:spcBef>
                <a:spcPct val="0"/>
              </a:spcBef>
            </a:pPr>
            <a:endParaRPr lang="en-US" altLang="en-US" sz="1100" dirty="0" smtClean="0"/>
          </a:p>
          <a:p>
            <a:pPr>
              <a:spcBef>
                <a:spcPct val="0"/>
              </a:spcBef>
            </a:pPr>
            <a:r>
              <a:rPr lang="en-US" altLang="en-US" sz="1100" dirty="0" smtClean="0"/>
              <a:t>Each lead of a 12-lead ECG can be thought of as a photograph that shows</a:t>
            </a:r>
            <a:r>
              <a:rPr lang="en-US" altLang="en-US" sz="1100" baseline="0" dirty="0" smtClean="0"/>
              <a:t> a slightly different electrical “view” of the left ventricle of the heart.</a:t>
            </a:r>
          </a:p>
          <a:p>
            <a:pPr>
              <a:spcBef>
                <a:spcPct val="0"/>
              </a:spcBef>
            </a:pPr>
            <a:endParaRPr lang="en-US" altLang="en-US" sz="1100" baseline="0" dirty="0" smtClean="0"/>
          </a:p>
          <a:p>
            <a:pPr>
              <a:spcBef>
                <a:spcPct val="0"/>
              </a:spcBef>
            </a:pPr>
            <a:r>
              <a:rPr lang="en-US" altLang="en-US" sz="1100" baseline="0" dirty="0" smtClean="0"/>
              <a:t>Ischemia, injury, or infarction causes characteristic changes in these electrical patterns that help physicians diagnose heart disease.</a:t>
            </a:r>
            <a:endParaRPr lang="en-US" altLang="en-US" sz="11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6055057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15.3:  </a:t>
            </a:r>
            <a:r>
              <a:rPr lang="en-US" sz="1200" kern="1200" dirty="0" smtClean="0">
                <a:solidFill>
                  <a:schemeClr val="tx1"/>
                </a:solidFill>
                <a:effectLst/>
                <a:latin typeface="+mn-lt"/>
                <a:ea typeface="+mn-ea"/>
                <a:cs typeface="+mn-cs"/>
              </a:rPr>
              <a:t>Define axis deviation and the steps utilized to determine the presence of axis deviation.</a:t>
            </a:r>
          </a:p>
          <a:p>
            <a:pPr>
              <a:spcBef>
                <a:spcPct val="0"/>
              </a:spcBef>
            </a:pPr>
            <a:r>
              <a:rPr lang="en-US" altLang="en-US" dirty="0" smtClean="0"/>
              <a:t>-----</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31700301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smtClean="0">
                <a:solidFill>
                  <a:schemeClr val="tx1"/>
                </a:solidFill>
                <a:effectLst/>
                <a:latin typeface="+mn-lt"/>
                <a:ea typeface="+mn-ea"/>
                <a:cs typeface="+mn-cs"/>
              </a:rPr>
              <a:t>LO 15.4: Describe left ventricular hypertrophy (LVH) and the steps to determine the presence of LVH.</a:t>
            </a:r>
          </a:p>
          <a:p>
            <a:r>
              <a:rPr lang="en-US" sz="1400" kern="1200" dirty="0" smtClean="0">
                <a:solidFill>
                  <a:schemeClr val="tx1"/>
                </a:solidFill>
                <a:effectLst/>
                <a:latin typeface="+mn-lt"/>
                <a:ea typeface="+mn-ea"/>
                <a:cs typeface="+mn-cs"/>
              </a:rPr>
              <a:t>-----</a:t>
            </a:r>
          </a:p>
          <a:p>
            <a:endParaRPr lang="en-US" sz="1400" kern="1200" dirty="0" smtClean="0">
              <a:solidFill>
                <a:schemeClr val="tx1"/>
              </a:solidFill>
              <a:effectLst/>
              <a:latin typeface="+mn-lt"/>
              <a:ea typeface="+mn-ea"/>
              <a:cs typeface="+mn-cs"/>
            </a:endParaRPr>
          </a:p>
          <a:p>
            <a:r>
              <a:rPr lang="en-US" sz="1400" kern="1200" dirty="0" smtClean="0">
                <a:solidFill>
                  <a:schemeClr val="tx1"/>
                </a:solidFill>
                <a:effectLst/>
                <a:latin typeface="+mn-lt"/>
                <a:ea typeface="+mn-ea"/>
                <a:cs typeface="+mn-cs"/>
              </a:rPr>
              <a:t>Chronically high peripheral</a:t>
            </a:r>
            <a:r>
              <a:rPr lang="en-US" sz="1400" kern="1200" baseline="0" dirty="0" smtClean="0">
                <a:solidFill>
                  <a:schemeClr val="tx1"/>
                </a:solidFill>
                <a:effectLst/>
                <a:latin typeface="+mn-lt"/>
                <a:ea typeface="+mn-ea"/>
                <a:cs typeface="+mn-cs"/>
              </a:rPr>
              <a:t> vascular resistance forces the heart to work harder to maintain normal cardiac output. Over time, the harder work results in thicker muscle mass. </a:t>
            </a:r>
            <a:r>
              <a:rPr lang="en-US" sz="1400" kern="1200" dirty="0" smtClean="0">
                <a:solidFill>
                  <a:schemeClr val="tx1"/>
                </a:solidFill>
                <a:effectLst/>
                <a:latin typeface="+mn-lt"/>
                <a:ea typeface="+mn-ea"/>
                <a:cs typeface="+mn-cs"/>
              </a:rPr>
              <a:t>The thicker muscle mass</a:t>
            </a:r>
            <a:r>
              <a:rPr lang="en-US" sz="1400" kern="1200" baseline="0" dirty="0" smtClean="0">
                <a:solidFill>
                  <a:schemeClr val="tx1"/>
                </a:solidFill>
                <a:effectLst/>
                <a:latin typeface="+mn-lt"/>
                <a:ea typeface="+mn-ea"/>
                <a:cs typeface="+mn-cs"/>
              </a:rPr>
              <a:t> of the hypertrophic ventricle generates more electricity, which accounts for the greater amplitude.</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18294932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LO 15.4: Describe left ventricular hypertrophy (LVH) and the steps to determine the presence of LVH.</a:t>
            </a:r>
          </a:p>
          <a:p>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951480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LO 15.4: Describe left ventricular hypertrophy (LVH) and the steps to determine the presence of LVH.</a:t>
            </a:r>
          </a:p>
          <a:p>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28167983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LO 15.4: Describe left ventricular hypertrophy (LVH) and the steps to determine the presence of LVH.</a:t>
            </a:r>
          </a:p>
          <a:p>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29038251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LO 15.4: Describe left ventricular hypertrophy (LVH) and the steps to determine the presence of LVH.</a:t>
            </a:r>
          </a:p>
          <a:p>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23048848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LO 15.4: Describe left ventricular hypertrophy (LVH) and the steps to determine the presence of LVH.</a:t>
            </a:r>
          </a:p>
          <a:p>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28105112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LO 15.4: Describe left ventricular hypertrophy (LVH) and the steps to determine the presence of LVH.</a:t>
            </a:r>
          </a:p>
          <a:p>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37</a:t>
            </a:fld>
            <a:endParaRPr lang="en-US"/>
          </a:p>
        </p:txBody>
      </p:sp>
    </p:spTree>
    <p:extLst>
      <p:ext uri="{BB962C8B-B14F-4D97-AF65-F5344CB8AC3E}">
        <p14:creationId xmlns:p14="http://schemas.microsoft.com/office/powerpoint/2010/main" val="40411454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LO 15.4: Describe left ventricular hypertrophy (LVH) and the steps to determine the presence of LVH.</a:t>
            </a:r>
          </a:p>
          <a:p>
            <a:r>
              <a:rPr lang="en-US" sz="1200" kern="1200" dirty="0" smtClean="0">
                <a:solidFill>
                  <a:schemeClr val="tx1"/>
                </a:solidFill>
                <a:effectLst/>
                <a:latin typeface="+mn-lt"/>
                <a:ea typeface="+mn-ea"/>
                <a:cs typeface="+mn-cs"/>
              </a:rPr>
              <a:t>-----</a:t>
            </a:r>
          </a:p>
          <a:p>
            <a:pPr eaLnBrk="1" hangingPunct="1"/>
            <a:endParaRPr lang="en-US" altLang="en-US" dirty="0" smtClean="0"/>
          </a:p>
          <a:p>
            <a:endParaRPr lang="en-US" dirty="0" smtClean="0"/>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34071979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LO 15.4: Describe left ventricular hypertrophy (LVH) and the steps to determine the presence of LVH.</a:t>
            </a:r>
          </a:p>
          <a:p>
            <a:r>
              <a:rPr lang="en-US"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3724014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39775" indent="-739775">
              <a:spcBef>
                <a:spcPts val="2400"/>
              </a:spcBef>
              <a:buFont typeface="Wingdings" pitchFamily="2" charset="2"/>
              <a:buNone/>
            </a:pPr>
            <a:r>
              <a:rPr lang="en-US" altLang="en-US" sz="1100" dirty="0" smtClean="0">
                <a:cs typeface="Arial" charset="0"/>
              </a:rPr>
              <a:t>LO 15.1</a:t>
            </a:r>
            <a:r>
              <a:rPr lang="en-US" altLang="en-US" sz="1100" baseline="0" dirty="0" smtClean="0">
                <a:cs typeface="Arial" charset="0"/>
              </a:rPr>
              <a:t> </a:t>
            </a:r>
            <a:r>
              <a:rPr lang="en-US" altLang="en-US" sz="1100" dirty="0" smtClean="0">
                <a:cs typeface="Arial" charset="0"/>
              </a:rPr>
              <a:t>Discuss the anatomical views represented on a 12-lead ECG and the coronary artery that commonly supplies each region of tissue. </a:t>
            </a:r>
          </a:p>
          <a:p>
            <a:pPr marL="739775" indent="-739775">
              <a:spcBef>
                <a:spcPts val="2400"/>
              </a:spcBef>
              <a:buFont typeface="Wingdings" pitchFamily="2" charset="2"/>
              <a:buNone/>
            </a:pPr>
            <a:r>
              <a:rPr lang="en-US" altLang="en-US" sz="1100" dirty="0" smtClean="0">
                <a:cs typeface="Arial" charset="0"/>
              </a:rPr>
              <a:t>-----</a:t>
            </a:r>
          </a:p>
          <a:p>
            <a:pPr>
              <a:spcBef>
                <a:spcPct val="0"/>
              </a:spcBef>
            </a:pPr>
            <a:endParaRPr lang="en-US" altLang="en-US" sz="11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38382112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LO 15.1: </a:t>
            </a:r>
            <a:r>
              <a:rPr lang="en-US" sz="1200" kern="1200" dirty="0" smtClean="0">
                <a:solidFill>
                  <a:schemeClr val="tx1"/>
                </a:solidFill>
                <a:effectLst/>
                <a:latin typeface="+mn-lt"/>
                <a:ea typeface="+mn-ea"/>
                <a:cs typeface="+mn-cs"/>
              </a:rPr>
              <a:t>Discuss the anatomical views represented on a 12-lead ECG and the coronary artery that commonly supplies each region of tissue.</a:t>
            </a:r>
          </a:p>
          <a:p>
            <a:r>
              <a:rPr lang="en-US" dirty="0" smtClean="0"/>
              <a:t>LO 15.2: </a:t>
            </a:r>
            <a:r>
              <a:rPr lang="en-US" sz="1200" kern="1200" dirty="0" smtClean="0">
                <a:solidFill>
                  <a:schemeClr val="tx1"/>
                </a:solidFill>
                <a:effectLst/>
                <a:latin typeface="+mn-lt"/>
                <a:ea typeface="+mn-ea"/>
                <a:cs typeface="+mn-cs"/>
              </a:rPr>
              <a:t>Identify common morphologic changes associated with ischemia, injury, and infarction.</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4816199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LO 15.3: </a:t>
            </a:r>
            <a:r>
              <a:rPr lang="en-US" sz="1200" kern="1200" dirty="0" smtClean="0">
                <a:solidFill>
                  <a:schemeClr val="tx1"/>
                </a:solidFill>
                <a:effectLst/>
                <a:latin typeface="+mn-lt"/>
                <a:ea typeface="+mn-ea"/>
                <a:cs typeface="+mn-cs"/>
              </a:rPr>
              <a:t>Define axis deviations and the steps utilized to determine the presence of axis deviation.</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LO 15.4: Describe left ventricular hypertrophy (LVH) and the steps to determine the presence of LVH.</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3047911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39775" indent="-739775">
              <a:spcBef>
                <a:spcPts val="2400"/>
              </a:spcBef>
              <a:buFont typeface="Wingdings" pitchFamily="2" charset="2"/>
              <a:buNone/>
            </a:pPr>
            <a:r>
              <a:rPr lang="en-US" altLang="en-US" sz="1100" dirty="0" smtClean="0">
                <a:cs typeface="Arial" charset="0"/>
              </a:rPr>
              <a:t>LO 15.1</a:t>
            </a:r>
            <a:r>
              <a:rPr lang="en-US" altLang="en-US" sz="1100" baseline="0" dirty="0" smtClean="0">
                <a:cs typeface="Arial" charset="0"/>
              </a:rPr>
              <a:t> </a:t>
            </a:r>
            <a:r>
              <a:rPr lang="en-US" altLang="en-US" sz="1100" dirty="0" smtClean="0">
                <a:cs typeface="Arial" charset="0"/>
              </a:rPr>
              <a:t>Discuss the anatomical views represented on a 12-lead ECG and the coronary artery that commonly supplies each region of tissue. </a:t>
            </a:r>
          </a:p>
          <a:p>
            <a:pPr marL="739775" indent="-739775">
              <a:spcBef>
                <a:spcPts val="2400"/>
              </a:spcBef>
              <a:buFont typeface="Wingdings" pitchFamily="2" charset="2"/>
              <a:buNone/>
            </a:pPr>
            <a:r>
              <a:rPr lang="en-US" altLang="en-US" sz="1100" dirty="0" smtClean="0">
                <a:cs typeface="Arial" charset="0"/>
              </a:rPr>
              <a:t>-----</a:t>
            </a:r>
          </a:p>
          <a:p>
            <a:endParaRPr lang="en-US" sz="1100" dirty="0" smtClean="0"/>
          </a:p>
          <a:p>
            <a:r>
              <a:rPr lang="en-US" sz="1100" dirty="0" smtClean="0"/>
              <a:t>This 12-lead tracing is labeled</a:t>
            </a:r>
            <a:r>
              <a:rPr lang="en-US" sz="1100" baseline="0" dirty="0" smtClean="0"/>
              <a:t> with the parts of the heart “viewed” by each lead.</a:t>
            </a:r>
            <a:endParaRPr lang="en-US" sz="1100" dirty="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4150236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39775" indent="-739775">
              <a:spcBef>
                <a:spcPts val="2400"/>
              </a:spcBef>
              <a:buFont typeface="Wingdings" pitchFamily="2" charset="2"/>
              <a:buNone/>
            </a:pPr>
            <a:r>
              <a:rPr lang="en-US" altLang="en-US" sz="1100" dirty="0" smtClean="0">
                <a:cs typeface="Arial" charset="0"/>
              </a:rPr>
              <a:t>LO 15.1</a:t>
            </a:r>
            <a:r>
              <a:rPr lang="en-US" altLang="en-US" sz="1100" baseline="0" dirty="0" smtClean="0">
                <a:cs typeface="Arial" charset="0"/>
              </a:rPr>
              <a:t> </a:t>
            </a:r>
            <a:r>
              <a:rPr lang="en-US" altLang="en-US" sz="1100" dirty="0" smtClean="0">
                <a:cs typeface="Arial" charset="0"/>
              </a:rPr>
              <a:t>Discuss the anatomical views represented on a 12-lead ECG and the coronary artery that commonly supplies each region of tissue. </a:t>
            </a:r>
          </a:p>
          <a:p>
            <a:pPr marL="739775" indent="-739775">
              <a:spcBef>
                <a:spcPts val="2400"/>
              </a:spcBef>
              <a:buFont typeface="Wingdings" pitchFamily="2" charset="2"/>
              <a:buNone/>
            </a:pPr>
            <a:r>
              <a:rPr lang="en-US" altLang="en-US" sz="1100" dirty="0" smtClean="0">
                <a:cs typeface="Arial" charset="0"/>
              </a:rPr>
              <a:t>-----</a:t>
            </a:r>
          </a:p>
          <a:p>
            <a:endParaRPr lang="en-US" sz="1100" dirty="0" smtClean="0"/>
          </a:p>
          <a:p>
            <a:r>
              <a:rPr lang="en-US" sz="1100" dirty="0" smtClean="0"/>
              <a:t>Each lead views the electrical activity of different parts of the left ventricle. The shaded areas in this illustration show the areas viewed</a:t>
            </a:r>
            <a:r>
              <a:rPr lang="en-US" sz="1100" baseline="0" dirty="0" smtClean="0"/>
              <a:t> in each lead.</a:t>
            </a:r>
            <a:endParaRPr lang="en-US" sz="1100" dirty="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1521868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39775" indent="-739775">
              <a:spcBef>
                <a:spcPts val="2400"/>
              </a:spcBef>
              <a:buFont typeface="Wingdings" pitchFamily="2" charset="2"/>
              <a:buNone/>
            </a:pPr>
            <a:r>
              <a:rPr lang="en-US" altLang="en-US" sz="1100" dirty="0" smtClean="0">
                <a:cs typeface="Arial" charset="0"/>
              </a:rPr>
              <a:t>LO 15.1</a:t>
            </a:r>
            <a:r>
              <a:rPr lang="en-US" altLang="en-US" sz="1100" baseline="0" dirty="0" smtClean="0">
                <a:cs typeface="Arial" charset="0"/>
              </a:rPr>
              <a:t> </a:t>
            </a:r>
            <a:r>
              <a:rPr lang="en-US" altLang="en-US" sz="1100" dirty="0" smtClean="0">
                <a:cs typeface="Arial" charset="0"/>
              </a:rPr>
              <a:t>Discuss the anatomical views represented on a 12-lead ECG and the coronary artery that commonly supplies each region of tissue. </a:t>
            </a:r>
          </a:p>
          <a:p>
            <a:pPr marL="739775" indent="-739775">
              <a:spcBef>
                <a:spcPts val="2400"/>
              </a:spcBef>
              <a:buFont typeface="Wingdings" pitchFamily="2" charset="2"/>
              <a:buNone/>
            </a:pPr>
            <a:r>
              <a:rPr lang="en-US" altLang="en-US" sz="1100" dirty="0" smtClean="0">
                <a:cs typeface="Arial" charset="0"/>
              </a:rPr>
              <a:t>-----</a:t>
            </a:r>
          </a:p>
          <a:p>
            <a:endParaRPr lang="en-US" sz="1100" dirty="0" smtClean="0"/>
          </a:p>
          <a:p>
            <a:r>
              <a:rPr lang="en-US" sz="1100" dirty="0" smtClean="0"/>
              <a:t>An inferior infarction affects the tissue shown in purple and is caused by occlusion or partial</a:t>
            </a:r>
            <a:r>
              <a:rPr lang="en-US" sz="1100" baseline="0" dirty="0" smtClean="0"/>
              <a:t> occlusion of the right marginal or distal right coronary artery. </a:t>
            </a:r>
          </a:p>
          <a:p>
            <a:endParaRPr lang="en-US" sz="1100" baseline="0" dirty="0" smtClean="0"/>
          </a:p>
          <a:p>
            <a:r>
              <a:rPr lang="en-US" sz="1100" baseline="0" dirty="0" smtClean="0"/>
              <a:t>This damage is best seen in leads II, III, and aVF.</a:t>
            </a:r>
            <a:endParaRPr lang="en-US" sz="1100" dirty="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1009871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39775" indent="-739775" algn="l">
              <a:spcBef>
                <a:spcPts val="2400"/>
              </a:spcBef>
              <a:buFont typeface="Wingdings" pitchFamily="2" charset="2"/>
              <a:buNone/>
            </a:pPr>
            <a:r>
              <a:rPr lang="en-US" altLang="en-US" sz="1100" dirty="0" smtClean="0">
                <a:cs typeface="Arial" charset="0"/>
              </a:rPr>
              <a:t>LO 15.1</a:t>
            </a:r>
            <a:r>
              <a:rPr lang="en-US" altLang="en-US" sz="1100" baseline="0" dirty="0" smtClean="0">
                <a:cs typeface="Arial" charset="0"/>
              </a:rPr>
              <a:t> </a:t>
            </a:r>
            <a:r>
              <a:rPr lang="en-US" altLang="en-US" sz="1100" dirty="0" smtClean="0">
                <a:cs typeface="Arial" charset="0"/>
              </a:rPr>
              <a:t>Discuss the anatomical views represented on a 12-lead ECG and the coronary artery that commonly supplies each region of tissue. </a:t>
            </a:r>
          </a:p>
          <a:p>
            <a:pPr marL="739775" indent="-739775">
              <a:spcBef>
                <a:spcPts val="2400"/>
              </a:spcBef>
              <a:buFont typeface="Wingdings" pitchFamily="2" charset="2"/>
              <a:buNone/>
            </a:pPr>
            <a:r>
              <a:rPr lang="en-US" altLang="en-US" sz="1100" dirty="0" smtClean="0">
                <a:cs typeface="Arial" charset="0"/>
              </a:rPr>
              <a:t>-----</a:t>
            </a:r>
          </a:p>
          <a:p>
            <a:endParaRPr lang="en-US" sz="1100" dirty="0" smtClean="0"/>
          </a:p>
          <a:p>
            <a:r>
              <a:rPr lang="en-US" sz="1100" dirty="0" smtClean="0"/>
              <a:t>A lateral infarction affects the tissue shown in orange and is caused by occlusion or partial</a:t>
            </a:r>
            <a:r>
              <a:rPr lang="en-US" sz="1100" baseline="0" dirty="0" smtClean="0"/>
              <a:t> occlusion of the circumflex branch of the left coronary artery.</a:t>
            </a:r>
          </a:p>
          <a:p>
            <a:endParaRPr lang="en-US" sz="110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100" baseline="0" dirty="0" smtClean="0"/>
              <a:t>This damage is best seen in leads I, aVL, V5, and V6.</a:t>
            </a:r>
            <a:endParaRPr lang="en-US" sz="1100" dirty="0" smtClean="0"/>
          </a:p>
          <a:p>
            <a:endParaRPr lang="en-US" sz="1100"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1840733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39775" indent="-739775">
              <a:spcBef>
                <a:spcPts val="2400"/>
              </a:spcBef>
              <a:buFont typeface="Wingdings" pitchFamily="2" charset="2"/>
              <a:buNone/>
            </a:pPr>
            <a:r>
              <a:rPr lang="en-US" altLang="en-US" sz="1100" dirty="0" smtClean="0">
                <a:cs typeface="Arial" charset="0"/>
              </a:rPr>
              <a:t>LO 15.1</a:t>
            </a:r>
            <a:r>
              <a:rPr lang="en-US" altLang="en-US" sz="1100" baseline="0" dirty="0" smtClean="0">
                <a:cs typeface="Arial" charset="0"/>
              </a:rPr>
              <a:t> </a:t>
            </a:r>
            <a:r>
              <a:rPr lang="en-US" altLang="en-US" sz="1100" dirty="0" smtClean="0">
                <a:cs typeface="Arial" charset="0"/>
              </a:rPr>
              <a:t>Discuss the anatomical views represented on a 12-lead ECG and the coronary artery that commonly supplies each region of tissue. </a:t>
            </a:r>
          </a:p>
          <a:p>
            <a:pPr marL="739775" indent="-739775">
              <a:spcBef>
                <a:spcPts val="2400"/>
              </a:spcBef>
              <a:buFont typeface="Wingdings" pitchFamily="2" charset="2"/>
              <a:buNone/>
            </a:pPr>
            <a:r>
              <a:rPr lang="en-US" altLang="en-US" sz="1100" dirty="0" smtClean="0">
                <a:cs typeface="Arial" charset="0"/>
              </a:rPr>
              <a:t>-----</a:t>
            </a:r>
          </a:p>
          <a:p>
            <a:endParaRPr lang="en-US" sz="1100" dirty="0" smtClean="0"/>
          </a:p>
          <a:p>
            <a:r>
              <a:rPr lang="en-US" sz="1100" dirty="0" smtClean="0"/>
              <a:t>A septal infarction affects the tissue shown in blue and is caused by occlusion or partial</a:t>
            </a:r>
            <a:r>
              <a:rPr lang="en-US" sz="1100" baseline="0" dirty="0" smtClean="0"/>
              <a:t> occlusion of the septal branch of the anterior descending coronary artery.</a:t>
            </a:r>
          </a:p>
          <a:p>
            <a:endParaRPr lang="en-US" sz="110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100" baseline="0" dirty="0" smtClean="0"/>
              <a:t>This damage is best seen in leads V1 and V2.</a:t>
            </a:r>
            <a:endParaRPr lang="en-US" sz="1100" dirty="0" smtClean="0"/>
          </a:p>
          <a:p>
            <a:endParaRPr lang="en-US" sz="1100" dirty="0" smtClean="0"/>
          </a:p>
          <a:p>
            <a:endParaRPr lang="en-US" sz="1100"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282574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13" name="Jump Link"/>
          <p:cNvSpPr>
            <a:spLocks noGrp="1"/>
          </p:cNvSpPr>
          <p:nvPr>
            <p:ph type="body" sz="quarter" idx="17"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13" name="Jump Link"/>
          <p:cNvSpPr>
            <a:spLocks noGrp="1"/>
          </p:cNvSpPr>
          <p:nvPr>
            <p:ph type="body" sz="quarter" idx="17"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slide" Target="slide4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slide" Target="slide4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slide" Target="slide44.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slide" Target="slide45.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slide" Target="slide4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Basic 12 lead ECG interpretation</a:t>
            </a:r>
            <a:endParaRPr lang="en-US" dirty="0"/>
          </a:p>
        </p:txBody>
      </p:sp>
      <p:sp>
        <p:nvSpPr>
          <p:cNvPr id="6" name="Text Placeholder 5"/>
          <p:cNvSpPr>
            <a:spLocks noGrp="1"/>
          </p:cNvSpPr>
          <p:nvPr>
            <p:ph type="body" idx="1"/>
          </p:nvPr>
        </p:nvSpPr>
        <p:spPr/>
        <p:txBody>
          <a:bodyPr/>
          <a:lstStyle/>
          <a:p>
            <a:r>
              <a:rPr lang="en-US" dirty="0" smtClean="0"/>
              <a:t>Chapter 15</a:t>
            </a:r>
            <a:endParaRPr lang="en-US" dirty="0"/>
          </a:p>
        </p:txBody>
      </p:sp>
      <p:sp>
        <p:nvSpPr>
          <p:cNvPr id="7" name="Text Placeholder 6"/>
          <p:cNvSpPr>
            <a:spLocks noGrp="1"/>
          </p:cNvSpPr>
          <p:nvPr>
            <p:ph type="body" sz="quarter" idx="11"/>
          </p:nvPr>
        </p:nvSpPr>
        <p:spPr/>
        <p:txBody>
          <a:bodyPr/>
          <a:lstStyle/>
          <a:p>
            <a:endParaRPr lang="en-US"/>
          </a:p>
        </p:txBody>
      </p:sp>
      <p:sp>
        <p:nvSpPr>
          <p:cNvPr id="10" name="Photo Credit"/>
          <p:cNvSpPr txBox="1">
            <a:spLocks/>
          </p:cNvSpPr>
          <p:nvPr/>
        </p:nvSpPr>
        <p:spPr>
          <a:xfrm>
            <a:off x="0" y="6598985"/>
            <a:ext cx="8915400" cy="182815"/>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223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Anterior Infarction</a:t>
            </a:r>
            <a:endParaRPr lang="en-US" dirty="0"/>
          </a:p>
        </p:txBody>
      </p:sp>
      <p:pic>
        <p:nvPicPr>
          <p:cNvPr id="3" name="Picture 2" descr="Anterior view of the heart showing the parts of the anterior descending coronary artery affected by an anterior infarc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807720"/>
            <a:ext cx="5181600" cy="5669280"/>
          </a:xfrm>
          <a:prstGeom prst="rect">
            <a:avLst/>
          </a:prstGeom>
        </p:spPr>
      </p:pic>
      <p:sp>
        <p:nvSpPr>
          <p:cNvPr id="13" name="Content Placeholder 3"/>
          <p:cNvSpPr>
            <a:spLocks noGrp="1"/>
          </p:cNvSpPr>
          <p:nvPr>
            <p:ph sz="quarter" idx="12"/>
          </p:nvPr>
        </p:nvSpPr>
        <p:spPr>
          <a:xfrm>
            <a:off x="1600200" y="1309686"/>
            <a:ext cx="1295400" cy="838200"/>
          </a:xfrm>
        </p:spPr>
        <p:txBody>
          <a:bodyPr/>
          <a:lstStyle/>
          <a:p>
            <a:pPr marL="0" indent="0" algn="ctr">
              <a:buNone/>
            </a:pPr>
            <a:r>
              <a:rPr lang="en-US" dirty="0" smtClean="0">
                <a:solidFill>
                  <a:srgbClr val="7030A0"/>
                </a:solidFill>
              </a:rPr>
              <a:t>Anterior View</a:t>
            </a:r>
            <a:endParaRPr lang="en-US" dirty="0">
              <a:solidFill>
                <a:srgbClr val="7030A0"/>
              </a:solidFill>
            </a:endParaRPr>
          </a:p>
        </p:txBody>
      </p:sp>
      <p:sp>
        <p:nvSpPr>
          <p:cNvPr id="15" name="Oval 14" descr="Circle around the parts of the anterior descending coronary artery in the anterior view affected by an anterior infarction"/>
          <p:cNvSpPr/>
          <p:nvPr/>
        </p:nvSpPr>
        <p:spPr>
          <a:xfrm rot="5043882">
            <a:off x="3325450" y="4343013"/>
            <a:ext cx="2854720" cy="1637966"/>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11"/>
          <p:cNvSpPr>
            <a:spLocks noGrp="1"/>
          </p:cNvSpPr>
          <p:nvPr>
            <p:ph type="body" sz="quarter" idx="16"/>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20271584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15.1</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altLang="en-US" dirty="0"/>
              <a:t>The standard 12-lead ECG focuses directly on what part of the heart?</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422902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15.1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altLang="en-US" dirty="0"/>
              <a:t>The standard 12-lead ECG focuses directly on what part of the heart?</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a:buNone/>
            </a:pPr>
            <a:r>
              <a:rPr lang="en-US" altLang="en-US" dirty="0">
                <a:solidFill>
                  <a:srgbClr val="000099"/>
                </a:solidFill>
                <a:latin typeface="Arial" charset="0"/>
              </a:rPr>
              <a:t>The left ventricle</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291803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15.2</a:t>
            </a:r>
            <a:br>
              <a:rPr lang="en-US" dirty="0" smtClean="0"/>
            </a:br>
            <a:r>
              <a:rPr lang="en-US" dirty="0" smtClean="0"/>
              <a:t>Ischemia, Injury, and Infarction</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buNone/>
            </a:pPr>
            <a:r>
              <a:rPr lang="en-US" dirty="0">
                <a:cs typeface="Arial" charset="0"/>
              </a:rPr>
              <a:t>A</a:t>
            </a:r>
            <a:r>
              <a:rPr lang="en-US" dirty="0" smtClean="0">
                <a:cs typeface="Arial" charset="0"/>
              </a:rPr>
              <a:t>natomically </a:t>
            </a:r>
            <a:r>
              <a:rPr lang="en-US" dirty="0">
                <a:cs typeface="Arial" charset="0"/>
              </a:rPr>
              <a:t>contiguous lead</a:t>
            </a:r>
          </a:p>
          <a:p>
            <a:pPr marL="0" indent="0">
              <a:buNone/>
            </a:pPr>
            <a:r>
              <a:rPr lang="en-US" dirty="0">
                <a:cs typeface="Arial" charset="0"/>
              </a:rPr>
              <a:t>M</a:t>
            </a:r>
            <a:r>
              <a:rPr lang="en-US" dirty="0" smtClean="0">
                <a:cs typeface="Arial" charset="0"/>
              </a:rPr>
              <a:t>yocardial </a:t>
            </a:r>
            <a:r>
              <a:rPr lang="en-US" dirty="0">
                <a:cs typeface="Arial" charset="0"/>
              </a:rPr>
              <a:t>infarction (MI; heart attack)</a:t>
            </a:r>
          </a:p>
          <a:p>
            <a:pPr marL="0" indent="0">
              <a:buNone/>
            </a:pPr>
            <a:r>
              <a:rPr lang="en-US" dirty="0">
                <a:cs typeface="Arial" charset="0"/>
              </a:rPr>
              <a:t>M</a:t>
            </a:r>
            <a:r>
              <a:rPr lang="en-US" dirty="0" smtClean="0">
                <a:cs typeface="Arial" charset="0"/>
              </a:rPr>
              <a:t>yocardial </a:t>
            </a:r>
            <a:r>
              <a:rPr lang="en-US" dirty="0">
                <a:cs typeface="Arial" charset="0"/>
              </a:rPr>
              <a:t>injury</a:t>
            </a:r>
          </a:p>
          <a:p>
            <a:pPr marL="0" indent="0">
              <a:buNone/>
            </a:pPr>
            <a:r>
              <a:rPr lang="en-US" dirty="0">
                <a:cs typeface="Arial" charset="0"/>
              </a:rPr>
              <a:t>M</a:t>
            </a:r>
            <a:r>
              <a:rPr lang="en-US" dirty="0" smtClean="0">
                <a:cs typeface="Arial" charset="0"/>
              </a:rPr>
              <a:t>yocardial </a:t>
            </a:r>
            <a:r>
              <a:rPr lang="en-US" dirty="0">
                <a:cs typeface="Arial" charset="0"/>
              </a:rPr>
              <a:t>ischemia</a:t>
            </a:r>
          </a:p>
          <a:p>
            <a:pPr marL="0" indent="0">
              <a:buNone/>
            </a:pPr>
            <a:r>
              <a:rPr lang="en-US" dirty="0">
                <a:cs typeface="Arial" charset="0"/>
              </a:rPr>
              <a:t>P</a:t>
            </a:r>
            <a:r>
              <a:rPr lang="en-US" dirty="0" smtClean="0">
                <a:cs typeface="Arial" charset="0"/>
              </a:rPr>
              <a:t>athologic </a:t>
            </a:r>
            <a:r>
              <a:rPr lang="en-US" dirty="0">
                <a:cs typeface="Arial" charset="0"/>
              </a:rPr>
              <a:t>Q wave</a:t>
            </a:r>
          </a:p>
          <a:p>
            <a:pPr marL="0" indent="0">
              <a:spcBef>
                <a:spcPts val="1200"/>
              </a:spcBef>
              <a:buNone/>
            </a:pPr>
            <a:r>
              <a:rPr lang="en-US" dirty="0">
                <a:cs typeface="Arial" charset="0"/>
              </a:rPr>
              <a:t>P</a:t>
            </a:r>
            <a:r>
              <a:rPr lang="en-US" dirty="0" smtClean="0">
                <a:cs typeface="Arial" charset="0"/>
              </a:rPr>
              <a:t>hysiologic </a:t>
            </a:r>
            <a:r>
              <a:rPr lang="en-US" dirty="0">
                <a:cs typeface="Arial" charset="0"/>
              </a:rPr>
              <a:t>Q wave</a:t>
            </a:r>
          </a:p>
          <a:p>
            <a:pPr marL="0" indent="0">
              <a:spcBef>
                <a:spcPts val="1200"/>
              </a:spcBef>
              <a:buNone/>
            </a:pPr>
            <a:r>
              <a:rPr lang="en-US" dirty="0">
                <a:cs typeface="Arial" charset="0"/>
              </a:rPr>
              <a:t>TP segment</a:t>
            </a:r>
          </a:p>
          <a:p>
            <a:pPr marL="0" indent="0">
              <a:spcBef>
                <a:spcPts val="1200"/>
              </a:spcBef>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297820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Anatomically Contiguous Leads</a:t>
            </a:r>
            <a:endParaRPr lang="en-US" dirty="0"/>
          </a:p>
        </p:txBody>
      </p:sp>
      <p:sp>
        <p:nvSpPr>
          <p:cNvPr id="11" name="Content Placeholder 10"/>
          <p:cNvSpPr>
            <a:spLocks noGrp="1"/>
          </p:cNvSpPr>
          <p:nvPr>
            <p:ph idx="1"/>
          </p:nvPr>
        </p:nvSpPr>
        <p:spPr/>
        <p:txBody>
          <a:bodyPr/>
          <a:lstStyle/>
          <a:p>
            <a:pPr marL="0" indent="0">
              <a:buNone/>
            </a:pPr>
            <a:r>
              <a:rPr lang="en-US" altLang="en-US" dirty="0" smtClean="0"/>
              <a:t>Two or more leads looking at same part of heart:</a:t>
            </a:r>
          </a:p>
          <a:p>
            <a:r>
              <a:rPr lang="en-US" altLang="en-US" dirty="0" smtClean="0"/>
              <a:t>II, III, aVF</a:t>
            </a:r>
          </a:p>
          <a:p>
            <a:r>
              <a:rPr lang="en-US" altLang="en-US" dirty="0" smtClean="0"/>
              <a:t>I, aVL</a:t>
            </a:r>
          </a:p>
          <a:p>
            <a:pPr marL="0" indent="0">
              <a:spcBef>
                <a:spcPts val="3600"/>
              </a:spcBef>
              <a:buNone/>
            </a:pPr>
            <a:r>
              <a:rPr lang="en-US" altLang="en-US" dirty="0" smtClean="0"/>
              <a:t>Numerically consecutive chest leads:</a:t>
            </a:r>
          </a:p>
          <a:p>
            <a:r>
              <a:rPr lang="en-US" altLang="en-US" dirty="0" smtClean="0"/>
              <a:t>V1, V2, V3, V4, V5, V6</a:t>
            </a:r>
            <a:endParaRPr lang="en-US" altLang="en-US" dirty="0"/>
          </a:p>
        </p:txBody>
      </p:sp>
      <p:sp>
        <p:nvSpPr>
          <p:cNvPr id="12" name="Text Placeholder 11"/>
          <p:cNvSpPr>
            <a:spLocks noGrp="1"/>
          </p:cNvSpPr>
          <p:nvPr>
            <p:ph type="body" sz="quarter" idx="16"/>
          </p:nvPr>
        </p:nvSpPr>
        <p:spPr/>
        <p:txBody>
          <a:bodyPr/>
          <a:lstStyle/>
          <a:p>
            <a:endParaRPr lang="en-US"/>
          </a:p>
        </p:txBody>
      </p:sp>
      <p:sp>
        <p:nvSpPr>
          <p:cNvPr id="13" name="Text Placeholder 12"/>
          <p:cNvSpPr>
            <a:spLocks noGrp="1"/>
          </p:cNvSpPr>
          <p:nvPr>
            <p:ph type="body" sz="quarter" idx="11"/>
          </p:nvPr>
        </p:nvSpPr>
        <p:spPr/>
        <p:txBody>
          <a:bodyPr/>
          <a:lstStyle/>
          <a:p>
            <a:r>
              <a:rPr lang="en-US" smtClean="0"/>
              <a:t>Copyright © McGraw-Hill Education</a:t>
            </a:r>
            <a:endParaRPr lang="en-US" dirty="0"/>
          </a:p>
        </p:txBody>
      </p:sp>
    </p:spTree>
    <p:extLst>
      <p:ext uri="{BB962C8B-B14F-4D97-AF65-F5344CB8AC3E}">
        <p14:creationId xmlns:p14="http://schemas.microsoft.com/office/powerpoint/2010/main" val="24431684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Five-Step Process for Basic</a:t>
            </a:r>
            <a:br>
              <a:rPr lang="en-US" dirty="0" smtClean="0"/>
            </a:br>
            <a:r>
              <a:rPr lang="en-US" dirty="0" smtClean="0"/>
              <a:t>Rhythm Interpretation</a:t>
            </a:r>
            <a:endParaRPr lang="en-US" dirty="0"/>
          </a:p>
        </p:txBody>
      </p:sp>
      <p:sp>
        <p:nvSpPr>
          <p:cNvPr id="11" name="Content Placeholder 10"/>
          <p:cNvSpPr>
            <a:spLocks noGrp="1"/>
          </p:cNvSpPr>
          <p:nvPr>
            <p:ph idx="1"/>
          </p:nvPr>
        </p:nvSpPr>
        <p:spPr>
          <a:xfrm>
            <a:off x="457200" y="1600200"/>
            <a:ext cx="8229600" cy="4953000"/>
          </a:xfrm>
        </p:spPr>
        <p:txBody>
          <a:bodyPr/>
          <a:lstStyle/>
          <a:p>
            <a:pPr marL="1196975" indent="-1196975">
              <a:spcBef>
                <a:spcPts val="2400"/>
              </a:spcBef>
              <a:buFont typeface="Wingdings" pitchFamily="2" charset="2"/>
              <a:buNone/>
            </a:pPr>
            <a:r>
              <a:rPr lang="en-US" altLang="en-US" dirty="0">
                <a:cs typeface="Arial" charset="0"/>
              </a:rPr>
              <a:t>Step 1:</a:t>
            </a:r>
            <a:r>
              <a:rPr lang="en-US" altLang="en-US" b="1" dirty="0">
                <a:cs typeface="Arial" charset="0"/>
              </a:rPr>
              <a:t>	</a:t>
            </a:r>
            <a:r>
              <a:rPr lang="en-US" altLang="en-US" dirty="0">
                <a:cs typeface="Arial" charset="0"/>
              </a:rPr>
              <a:t>Determine the ECG rhythm or regularity.</a:t>
            </a:r>
          </a:p>
          <a:p>
            <a:pPr marL="1196975" indent="-1196975">
              <a:spcBef>
                <a:spcPts val="2400"/>
              </a:spcBef>
              <a:buFont typeface="Wingdings" pitchFamily="2" charset="2"/>
              <a:buNone/>
            </a:pPr>
            <a:r>
              <a:rPr lang="en-US" altLang="en-US" dirty="0">
                <a:cs typeface="Arial" charset="0"/>
              </a:rPr>
              <a:t>Step 2:</a:t>
            </a:r>
            <a:r>
              <a:rPr lang="en-US" altLang="en-US" b="1" dirty="0">
                <a:cs typeface="Arial" charset="0"/>
              </a:rPr>
              <a:t>	</a:t>
            </a:r>
            <a:r>
              <a:rPr lang="en-US" altLang="en-US" dirty="0">
                <a:cs typeface="Arial" charset="0"/>
              </a:rPr>
              <a:t>Determine the atrial and ventricular rate.</a:t>
            </a:r>
          </a:p>
          <a:p>
            <a:pPr marL="1196975" indent="-1196975">
              <a:spcBef>
                <a:spcPts val="2400"/>
              </a:spcBef>
              <a:buFont typeface="Wingdings" pitchFamily="2" charset="2"/>
              <a:buNone/>
            </a:pPr>
            <a:r>
              <a:rPr lang="en-US" altLang="en-US" dirty="0">
                <a:cs typeface="Arial" charset="0"/>
              </a:rPr>
              <a:t>Step 3:</a:t>
            </a:r>
            <a:r>
              <a:rPr lang="en-US" altLang="en-US" b="1" dirty="0">
                <a:cs typeface="Arial" charset="0"/>
              </a:rPr>
              <a:t>	</a:t>
            </a:r>
            <a:r>
              <a:rPr lang="en-US" altLang="en-US" dirty="0">
                <a:cs typeface="Arial" charset="0"/>
              </a:rPr>
              <a:t>Identify the P wave morphology.</a:t>
            </a:r>
          </a:p>
          <a:p>
            <a:pPr marL="1196975" indent="-1196975">
              <a:spcBef>
                <a:spcPts val="2400"/>
              </a:spcBef>
              <a:buNone/>
            </a:pPr>
            <a:r>
              <a:rPr lang="en-US" altLang="en-US" dirty="0">
                <a:cs typeface="Arial" charset="0"/>
              </a:rPr>
              <a:t>Step 4:</a:t>
            </a:r>
            <a:r>
              <a:rPr lang="en-US" altLang="en-US" b="1" dirty="0">
                <a:cs typeface="Arial" charset="0"/>
              </a:rPr>
              <a:t>	</a:t>
            </a:r>
            <a:r>
              <a:rPr lang="en-US" altLang="en-US" dirty="0">
                <a:cs typeface="Arial" charset="0"/>
              </a:rPr>
              <a:t>Measure the PR interval.</a:t>
            </a:r>
          </a:p>
          <a:p>
            <a:pPr marL="1196975" indent="-1196975">
              <a:spcBef>
                <a:spcPts val="2400"/>
              </a:spcBef>
              <a:buNone/>
            </a:pPr>
            <a:r>
              <a:rPr lang="en-US" altLang="en-US" dirty="0">
                <a:cs typeface="Arial" charset="0"/>
              </a:rPr>
              <a:t>Step 5:</a:t>
            </a:r>
            <a:r>
              <a:rPr lang="en-US" altLang="en-US" b="1" dirty="0">
                <a:cs typeface="Arial" charset="0"/>
              </a:rPr>
              <a:t>	</a:t>
            </a:r>
            <a:r>
              <a:rPr lang="en-US" altLang="en-US" dirty="0">
                <a:cs typeface="Arial" charset="0"/>
              </a:rPr>
              <a:t>Measure the QRS duration and analyze the configuration.</a:t>
            </a:r>
          </a:p>
        </p:txBody>
      </p:sp>
      <p:sp>
        <p:nvSpPr>
          <p:cNvPr id="9" name="Text Placeholder 8"/>
          <p:cNvSpPr>
            <a:spLocks noGrp="1"/>
          </p:cNvSpPr>
          <p:nvPr>
            <p:ph type="body" sz="quarter" idx="16"/>
          </p:nvPr>
        </p:nvSpPr>
        <p:spPr/>
        <p:txBody>
          <a:bodyPr/>
          <a:lstStyle/>
          <a:p>
            <a:endParaRPr lang="en-US"/>
          </a:p>
        </p:txBody>
      </p:sp>
      <p:sp>
        <p:nvSpPr>
          <p:cNvPr id="13" name="Text Placeholder 12"/>
          <p:cNvSpPr>
            <a:spLocks noGrp="1"/>
          </p:cNvSpPr>
          <p:nvPr>
            <p:ph type="body" sz="quarter" idx="11"/>
          </p:nvPr>
        </p:nvSpPr>
        <p:spPr/>
        <p:txBody>
          <a:bodyPr/>
          <a:lstStyle/>
          <a:p>
            <a:r>
              <a:rPr lang="en-US" smtClean="0"/>
              <a:t>Copyright © McGraw-Hill Education</a:t>
            </a:r>
            <a:endParaRPr lang="en-US" dirty="0"/>
          </a:p>
        </p:txBody>
      </p:sp>
    </p:spTree>
    <p:extLst>
      <p:ext uri="{BB962C8B-B14F-4D97-AF65-F5344CB8AC3E}">
        <p14:creationId xmlns:p14="http://schemas.microsoft.com/office/powerpoint/2010/main" val="80997446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Ischemia, Injury, and Infarction</a:t>
            </a:r>
            <a:endParaRPr lang="en-US" dirty="0"/>
          </a:p>
        </p:txBody>
      </p:sp>
      <p:sp>
        <p:nvSpPr>
          <p:cNvPr id="8" name="Content Placeholder 7"/>
          <p:cNvSpPr>
            <a:spLocks noGrp="1"/>
          </p:cNvSpPr>
          <p:nvPr>
            <p:ph idx="1"/>
          </p:nvPr>
        </p:nvSpPr>
        <p:spPr/>
        <p:txBody>
          <a:bodyPr/>
          <a:lstStyle/>
          <a:p>
            <a:pPr marL="0" indent="0">
              <a:buNone/>
            </a:pPr>
            <a:r>
              <a:rPr lang="en-US" dirty="0" smtClean="0"/>
              <a:t>After performing the first 5 steps:</a:t>
            </a:r>
          </a:p>
          <a:p>
            <a:pPr marL="0" indent="0">
              <a:buNone/>
            </a:pPr>
            <a:r>
              <a:rPr lang="en-US" dirty="0" smtClean="0"/>
              <a:t>View the leads in groups</a:t>
            </a:r>
          </a:p>
          <a:p>
            <a:pPr marL="0" indent="0">
              <a:buNone/>
            </a:pPr>
            <a:r>
              <a:rPr lang="en-US" dirty="0" smtClean="0"/>
              <a:t>Focus on ischemia, injury, and infarction</a:t>
            </a:r>
          </a:p>
          <a:p>
            <a:pPr marL="0" indent="0">
              <a:spcAft>
                <a:spcPts val="0"/>
              </a:spcAft>
              <a:buNone/>
            </a:pPr>
            <a:r>
              <a:rPr lang="en-US" dirty="0" smtClean="0"/>
              <a:t>Look for ST segment deviation in 2 or more anatomically contiguous leads:</a:t>
            </a:r>
          </a:p>
          <a:p>
            <a:r>
              <a:rPr lang="en-US" dirty="0" smtClean="0"/>
              <a:t>Depression</a:t>
            </a:r>
          </a:p>
          <a:p>
            <a:r>
              <a:rPr lang="en-US" dirty="0" smtClean="0"/>
              <a:t>Elevation</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8797549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Myocardial Ischemia</a:t>
            </a:r>
            <a:endParaRPr lang="en-US" dirty="0"/>
          </a:p>
        </p:txBody>
      </p:sp>
      <p:sp>
        <p:nvSpPr>
          <p:cNvPr id="11" name="Content Placeholder 10"/>
          <p:cNvSpPr>
            <a:spLocks noGrp="1"/>
          </p:cNvSpPr>
          <p:nvPr>
            <p:ph sz="half" idx="1"/>
          </p:nvPr>
        </p:nvSpPr>
        <p:spPr>
          <a:xfrm>
            <a:off x="457200" y="914400"/>
            <a:ext cx="8229600" cy="2133600"/>
          </a:xfrm>
        </p:spPr>
        <p:txBody>
          <a:bodyPr/>
          <a:lstStyle/>
          <a:p>
            <a:r>
              <a:rPr lang="en-US" dirty="0"/>
              <a:t>ST segment depression of 1 mm or more</a:t>
            </a:r>
          </a:p>
          <a:p>
            <a:r>
              <a:rPr lang="en-US" dirty="0"/>
              <a:t>Possible T wave inversion</a:t>
            </a:r>
          </a:p>
          <a:p>
            <a:r>
              <a:rPr lang="en-US" dirty="0"/>
              <a:t>Occurs when blood flow to the myocardium is</a:t>
            </a:r>
            <a:br>
              <a:rPr lang="en-US" dirty="0"/>
            </a:br>
            <a:r>
              <a:rPr lang="en-US" dirty="0"/>
              <a:t>decreased for a short time</a:t>
            </a:r>
          </a:p>
          <a:p>
            <a:endParaRPr lang="en-US" dirty="0"/>
          </a:p>
        </p:txBody>
      </p:sp>
      <p:pic>
        <p:nvPicPr>
          <p:cNvPr id="3" name="Picture 2" descr="ECG tracing showing ST segment depression and an inverted T wav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1001" y="3242838"/>
            <a:ext cx="4041998" cy="2700762"/>
          </a:xfrm>
          <a:prstGeom prst="rect">
            <a:avLst/>
          </a:prstGeom>
        </p:spPr>
      </p:pic>
      <p:grpSp>
        <p:nvGrpSpPr>
          <p:cNvPr id="17" name="Group 16" descr="Arrow to ST segment depression on ECG tracing"/>
          <p:cNvGrpSpPr/>
          <p:nvPr/>
        </p:nvGrpSpPr>
        <p:grpSpPr>
          <a:xfrm>
            <a:off x="3733800" y="3664124"/>
            <a:ext cx="1295400" cy="1632075"/>
            <a:chOff x="3581400" y="4170793"/>
            <a:chExt cx="1295400" cy="1632075"/>
          </a:xfrm>
        </p:grpSpPr>
        <p:cxnSp>
          <p:nvCxnSpPr>
            <p:cNvPr id="18" name="Straight Arrow Connector 17" descr="Arrow pointing to depressed ST segment"/>
            <p:cNvCxnSpPr/>
            <p:nvPr/>
          </p:nvCxnSpPr>
          <p:spPr>
            <a:xfrm flipH="1">
              <a:off x="3733800" y="4827228"/>
              <a:ext cx="304800" cy="97564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581400" y="4170793"/>
              <a:ext cx="1295400" cy="646331"/>
            </a:xfrm>
            <a:prstGeom prst="rect">
              <a:avLst/>
            </a:prstGeom>
            <a:solidFill>
              <a:schemeClr val="bg1"/>
            </a:solidFill>
          </p:spPr>
          <p:txBody>
            <a:bodyPr wrap="square" rtlCol="0">
              <a:spAutoFit/>
            </a:bodyPr>
            <a:lstStyle/>
            <a:p>
              <a:r>
                <a:rPr lang="en-US" dirty="0" smtClean="0">
                  <a:solidFill>
                    <a:srgbClr val="7030A0"/>
                  </a:solidFill>
                </a:rPr>
                <a:t>ST segment depression</a:t>
              </a:r>
              <a:endParaRPr lang="en-US" dirty="0">
                <a:solidFill>
                  <a:srgbClr val="7030A0"/>
                </a:solidFill>
              </a:endParaRPr>
            </a:p>
          </p:txBody>
        </p:sp>
      </p:grpSp>
      <p:grpSp>
        <p:nvGrpSpPr>
          <p:cNvPr id="20" name="Group 19" descr="Arrow to inverted T wave on ECG tracing"/>
          <p:cNvGrpSpPr/>
          <p:nvPr/>
        </p:nvGrpSpPr>
        <p:grpSpPr>
          <a:xfrm>
            <a:off x="4223657" y="4207041"/>
            <a:ext cx="3701143" cy="1202676"/>
            <a:chOff x="4191000" y="4817124"/>
            <a:chExt cx="3701143" cy="1202676"/>
          </a:xfrm>
        </p:grpSpPr>
        <p:cxnSp>
          <p:nvCxnSpPr>
            <p:cNvPr id="21" name="Straight Arrow Connector 20" descr="Arrow pointing to inverted T wave"/>
            <p:cNvCxnSpPr>
              <a:stCxn id="22" idx="1"/>
            </p:cNvCxnSpPr>
            <p:nvPr/>
          </p:nvCxnSpPr>
          <p:spPr>
            <a:xfrm flipH="1">
              <a:off x="4191000" y="5001790"/>
              <a:ext cx="1643743" cy="101801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834743" y="4817124"/>
              <a:ext cx="2057400" cy="369332"/>
            </a:xfrm>
            <a:prstGeom prst="rect">
              <a:avLst/>
            </a:prstGeom>
            <a:solidFill>
              <a:schemeClr val="bg1"/>
            </a:solidFill>
          </p:spPr>
          <p:txBody>
            <a:bodyPr wrap="square" rtlCol="0">
              <a:spAutoFit/>
            </a:bodyPr>
            <a:lstStyle/>
            <a:p>
              <a:r>
                <a:rPr lang="en-US" dirty="0" smtClean="0">
                  <a:solidFill>
                    <a:srgbClr val="7030A0"/>
                  </a:solidFill>
                </a:rPr>
                <a:t>Inverted T wave</a:t>
              </a:r>
              <a:endParaRPr lang="en-US" dirty="0">
                <a:solidFill>
                  <a:srgbClr val="7030A0"/>
                </a:solidFill>
              </a:endParaRPr>
            </a:p>
          </p:txBody>
        </p:sp>
      </p:grpSp>
      <p:sp>
        <p:nvSpPr>
          <p:cNvPr id="13" name="Text Placeholder 12"/>
          <p:cNvSpPr>
            <a:spLocks noGrp="1"/>
          </p:cNvSpPr>
          <p:nvPr>
            <p:ph type="body" sz="quarter" idx="11"/>
          </p:nvPr>
        </p:nvSpPr>
        <p:spPr/>
        <p:txBody>
          <a:bodyPr/>
          <a:lstStyle/>
          <a:p>
            <a:r>
              <a:rPr lang="en-US" dirty="0"/>
              <a:t>Copyright © McGraw-Hill Education</a:t>
            </a:r>
          </a:p>
          <a:p>
            <a:endParaRPr lang="en-US" dirty="0"/>
          </a:p>
        </p:txBody>
      </p:sp>
      <p:sp>
        <p:nvSpPr>
          <p:cNvPr id="14" name="Text Placeholder 13"/>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15469992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Myocardial Injury</a:t>
            </a:r>
            <a:endParaRPr lang="en-US" dirty="0"/>
          </a:p>
        </p:txBody>
      </p:sp>
      <p:sp>
        <p:nvSpPr>
          <p:cNvPr id="11" name="Content Placeholder 10"/>
          <p:cNvSpPr>
            <a:spLocks noGrp="1"/>
          </p:cNvSpPr>
          <p:nvPr>
            <p:ph sz="half" idx="1"/>
          </p:nvPr>
        </p:nvSpPr>
        <p:spPr>
          <a:xfrm>
            <a:off x="457200" y="914400"/>
            <a:ext cx="8229600" cy="2133600"/>
          </a:xfrm>
        </p:spPr>
        <p:txBody>
          <a:bodyPr/>
          <a:lstStyle/>
          <a:p>
            <a:r>
              <a:rPr lang="en-US" dirty="0"/>
              <a:t>ST segment elevation of 1 mm or more</a:t>
            </a:r>
          </a:p>
          <a:p>
            <a:r>
              <a:rPr lang="en-US" dirty="0"/>
              <a:t>T wave inversion</a:t>
            </a:r>
          </a:p>
          <a:p>
            <a:r>
              <a:rPr lang="en-US" dirty="0"/>
              <a:t>Occurs when blood flow to the myocardium is</a:t>
            </a:r>
            <a:br>
              <a:rPr lang="en-US" dirty="0"/>
            </a:br>
            <a:r>
              <a:rPr lang="en-US" dirty="0"/>
              <a:t>decreased for a longer time</a:t>
            </a:r>
          </a:p>
          <a:p>
            <a:endParaRPr lang="en-US" dirty="0"/>
          </a:p>
        </p:txBody>
      </p:sp>
      <p:pic>
        <p:nvPicPr>
          <p:cNvPr id="3" name="Picture 2" descr="ECG tracing showing myocardial injur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2825400"/>
            <a:ext cx="5227200" cy="3499200"/>
          </a:xfrm>
          <a:prstGeom prst="rect">
            <a:avLst/>
          </a:prstGeom>
        </p:spPr>
      </p:pic>
      <p:grpSp>
        <p:nvGrpSpPr>
          <p:cNvPr id="17" name="Group 16" descr="Arrow to ST segment elevation on ECG tracing"/>
          <p:cNvGrpSpPr/>
          <p:nvPr/>
        </p:nvGrpSpPr>
        <p:grpSpPr>
          <a:xfrm>
            <a:off x="6172200" y="2755832"/>
            <a:ext cx="2568702" cy="1042283"/>
            <a:chOff x="2552700" y="3826733"/>
            <a:chExt cx="2568702" cy="1042283"/>
          </a:xfrm>
        </p:grpSpPr>
        <p:cxnSp>
          <p:nvCxnSpPr>
            <p:cNvPr id="18" name="Straight Arrow Connector 17" descr="Arrow pointing to ST segment elevation"/>
            <p:cNvCxnSpPr/>
            <p:nvPr/>
          </p:nvCxnSpPr>
          <p:spPr>
            <a:xfrm flipH="1">
              <a:off x="2552700" y="4473064"/>
              <a:ext cx="1143000" cy="395952"/>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597402" y="3826733"/>
              <a:ext cx="1524000" cy="646331"/>
            </a:xfrm>
            <a:prstGeom prst="rect">
              <a:avLst/>
            </a:prstGeom>
            <a:solidFill>
              <a:schemeClr val="bg1"/>
            </a:solidFill>
          </p:spPr>
          <p:txBody>
            <a:bodyPr wrap="square" rtlCol="0">
              <a:spAutoFit/>
            </a:bodyPr>
            <a:lstStyle/>
            <a:p>
              <a:r>
                <a:rPr lang="en-US" dirty="0" smtClean="0">
                  <a:solidFill>
                    <a:srgbClr val="7030A0"/>
                  </a:solidFill>
                </a:rPr>
                <a:t>ST segment elevation</a:t>
              </a:r>
              <a:endParaRPr lang="en-US" dirty="0">
                <a:solidFill>
                  <a:srgbClr val="7030A0"/>
                </a:solidFill>
              </a:endParaRPr>
            </a:p>
          </p:txBody>
        </p:sp>
      </p:grpSp>
      <p:grpSp>
        <p:nvGrpSpPr>
          <p:cNvPr id="20" name="Group 19" descr="Arrow to inverted T wave on ECG tracing"/>
          <p:cNvGrpSpPr/>
          <p:nvPr/>
        </p:nvGrpSpPr>
        <p:grpSpPr>
          <a:xfrm>
            <a:off x="6454902" y="4377003"/>
            <a:ext cx="2663698" cy="644630"/>
            <a:chOff x="6422245" y="4987086"/>
            <a:chExt cx="2663698" cy="644630"/>
          </a:xfrm>
        </p:grpSpPr>
        <p:cxnSp>
          <p:nvCxnSpPr>
            <p:cNvPr id="21" name="Straight Arrow Connector 20" descr="Arrow pointing to inverted T wave"/>
            <p:cNvCxnSpPr/>
            <p:nvPr/>
          </p:nvCxnSpPr>
          <p:spPr>
            <a:xfrm flipH="1" flipV="1">
              <a:off x="6422245" y="4987086"/>
              <a:ext cx="762001" cy="575996"/>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028543" y="5262384"/>
              <a:ext cx="2057400" cy="369332"/>
            </a:xfrm>
            <a:prstGeom prst="rect">
              <a:avLst/>
            </a:prstGeom>
            <a:solidFill>
              <a:schemeClr val="bg1"/>
            </a:solidFill>
          </p:spPr>
          <p:txBody>
            <a:bodyPr wrap="square" rtlCol="0">
              <a:spAutoFit/>
            </a:bodyPr>
            <a:lstStyle/>
            <a:p>
              <a:r>
                <a:rPr lang="en-US" dirty="0" smtClean="0">
                  <a:solidFill>
                    <a:srgbClr val="7030A0"/>
                  </a:solidFill>
                </a:rPr>
                <a:t>Inverted T wave</a:t>
              </a:r>
              <a:endParaRPr lang="en-US" dirty="0">
                <a:solidFill>
                  <a:srgbClr val="7030A0"/>
                </a:solidFill>
              </a:endParaRPr>
            </a:p>
          </p:txBody>
        </p:sp>
      </p:grpSp>
      <p:sp>
        <p:nvSpPr>
          <p:cNvPr id="13" name="Text Placeholder 12"/>
          <p:cNvSpPr>
            <a:spLocks noGrp="1"/>
          </p:cNvSpPr>
          <p:nvPr>
            <p:ph type="body" sz="quarter" idx="11"/>
          </p:nvPr>
        </p:nvSpPr>
        <p:spPr/>
        <p:txBody>
          <a:bodyPr/>
          <a:lstStyle/>
          <a:p>
            <a:r>
              <a:rPr lang="en-US" dirty="0"/>
              <a:t>Copyright © McGraw-Hill Education</a:t>
            </a:r>
          </a:p>
          <a:p>
            <a:endParaRPr lang="en-US" dirty="0"/>
          </a:p>
        </p:txBody>
      </p:sp>
      <p:sp>
        <p:nvSpPr>
          <p:cNvPr id="14" name="Text Placeholder 13"/>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19277723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Myocardial </a:t>
            </a:r>
            <a:r>
              <a:rPr lang="en-US" dirty="0" smtClean="0"/>
              <a:t>Infarction 1</a:t>
            </a:r>
            <a:endParaRPr lang="en-US" dirty="0"/>
          </a:p>
        </p:txBody>
      </p:sp>
      <p:sp>
        <p:nvSpPr>
          <p:cNvPr id="11" name="Content Placeholder 10"/>
          <p:cNvSpPr>
            <a:spLocks noGrp="1"/>
          </p:cNvSpPr>
          <p:nvPr>
            <p:ph sz="half" idx="1"/>
          </p:nvPr>
        </p:nvSpPr>
        <p:spPr>
          <a:xfrm>
            <a:off x="457200" y="914400"/>
            <a:ext cx="8229600" cy="2133600"/>
          </a:xfrm>
        </p:spPr>
        <p:txBody>
          <a:bodyPr/>
          <a:lstStyle/>
          <a:p>
            <a:r>
              <a:rPr lang="en-US" dirty="0"/>
              <a:t>ST segment elevation of 1 mm or more</a:t>
            </a:r>
          </a:p>
          <a:p>
            <a:r>
              <a:rPr lang="en-US" dirty="0"/>
              <a:t>T wave inversion</a:t>
            </a:r>
          </a:p>
          <a:p>
            <a:r>
              <a:rPr lang="en-US" dirty="0"/>
              <a:t>Occurs when blood flow to the myocardium is</a:t>
            </a:r>
            <a:br>
              <a:rPr lang="en-US" dirty="0"/>
            </a:br>
            <a:r>
              <a:rPr lang="en-US" dirty="0"/>
              <a:t>decreased for a longer time</a:t>
            </a:r>
          </a:p>
          <a:p>
            <a:endParaRPr lang="en-US" dirty="0"/>
          </a:p>
        </p:txBody>
      </p:sp>
      <p:pic>
        <p:nvPicPr>
          <p:cNvPr id="3" name="Picture 2" descr="ECG tracing showing myocardial infarction with pathologic Q wav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3048000"/>
            <a:ext cx="4823730" cy="2976475"/>
          </a:xfrm>
          <a:prstGeom prst="rect">
            <a:avLst/>
          </a:prstGeom>
        </p:spPr>
      </p:pic>
      <p:grpSp>
        <p:nvGrpSpPr>
          <p:cNvPr id="20" name="Group 19" descr="Arrow pointing out pathologic Q wave"/>
          <p:cNvGrpSpPr/>
          <p:nvPr/>
        </p:nvGrpSpPr>
        <p:grpSpPr>
          <a:xfrm>
            <a:off x="3352800" y="4856163"/>
            <a:ext cx="2663698" cy="644630"/>
            <a:chOff x="6422245" y="4987086"/>
            <a:chExt cx="2663698" cy="644630"/>
          </a:xfrm>
        </p:grpSpPr>
        <p:cxnSp>
          <p:nvCxnSpPr>
            <p:cNvPr id="21" name="Straight Arrow Connector 20" descr="Arrow pointing out pathologic Q wave"/>
            <p:cNvCxnSpPr/>
            <p:nvPr/>
          </p:nvCxnSpPr>
          <p:spPr>
            <a:xfrm flipH="1" flipV="1">
              <a:off x="6422245" y="4987086"/>
              <a:ext cx="762001" cy="575996"/>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descr="Arrow pointing out pathologic Q wave"/>
            <p:cNvSpPr txBox="1"/>
            <p:nvPr/>
          </p:nvSpPr>
          <p:spPr>
            <a:xfrm>
              <a:off x="7028543" y="5262384"/>
              <a:ext cx="2057400" cy="369332"/>
            </a:xfrm>
            <a:prstGeom prst="rect">
              <a:avLst/>
            </a:prstGeom>
            <a:solidFill>
              <a:schemeClr val="bg1"/>
            </a:solidFill>
          </p:spPr>
          <p:txBody>
            <a:bodyPr wrap="square" rtlCol="0">
              <a:spAutoFit/>
            </a:bodyPr>
            <a:lstStyle/>
            <a:p>
              <a:r>
                <a:rPr lang="en-US" dirty="0" smtClean="0">
                  <a:solidFill>
                    <a:srgbClr val="7030A0"/>
                  </a:solidFill>
                </a:rPr>
                <a:t>Pathologic Q wave</a:t>
              </a:r>
              <a:endParaRPr lang="en-US" dirty="0">
                <a:solidFill>
                  <a:srgbClr val="7030A0"/>
                </a:solidFill>
              </a:endParaRPr>
            </a:p>
          </p:txBody>
        </p:sp>
      </p:grpSp>
      <p:sp>
        <p:nvSpPr>
          <p:cNvPr id="13" name="Text Placeholder 12"/>
          <p:cNvSpPr>
            <a:spLocks noGrp="1"/>
          </p:cNvSpPr>
          <p:nvPr>
            <p:ph type="body" sz="quarter" idx="11"/>
          </p:nvPr>
        </p:nvSpPr>
        <p:spPr/>
        <p:txBody>
          <a:bodyPr/>
          <a:lstStyle/>
          <a:p>
            <a:r>
              <a:rPr lang="en-US" dirty="0"/>
              <a:t>Copyright © McGraw-Hill Education</a:t>
            </a:r>
          </a:p>
          <a:p>
            <a:endParaRPr lang="en-US" dirty="0"/>
          </a:p>
        </p:txBody>
      </p:sp>
      <p:sp>
        <p:nvSpPr>
          <p:cNvPr id="14" name="Text Placeholder 13"/>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14151906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a:t>
            </a:r>
            <a:endParaRPr lang="en-US" dirty="0"/>
          </a:p>
        </p:txBody>
      </p:sp>
      <p:sp>
        <p:nvSpPr>
          <p:cNvPr id="6" name="Content Placeholder 5"/>
          <p:cNvSpPr>
            <a:spLocks noGrp="1"/>
          </p:cNvSpPr>
          <p:nvPr>
            <p:ph idx="1"/>
          </p:nvPr>
        </p:nvSpPr>
        <p:spPr/>
        <p:txBody>
          <a:bodyPr/>
          <a:lstStyle/>
          <a:p>
            <a:pPr marL="739775" indent="-739775">
              <a:spcBef>
                <a:spcPts val="2400"/>
              </a:spcBef>
              <a:buFont typeface="Wingdings" pitchFamily="2" charset="2"/>
              <a:buNone/>
            </a:pPr>
            <a:r>
              <a:rPr lang="en-US" altLang="en-US" dirty="0">
                <a:cs typeface="Arial" charset="0"/>
              </a:rPr>
              <a:t>15.1	Discuss the anatomical views represented on a </a:t>
            </a:r>
            <a:br>
              <a:rPr lang="en-US" altLang="en-US" dirty="0">
                <a:cs typeface="Arial" charset="0"/>
              </a:rPr>
            </a:br>
            <a:r>
              <a:rPr lang="en-US" altLang="en-US" dirty="0">
                <a:cs typeface="Arial" charset="0"/>
              </a:rPr>
              <a:t>12 lead ECG and the coronary artery that commonly supplies each region of tissue. </a:t>
            </a:r>
          </a:p>
          <a:p>
            <a:pPr marL="739775" indent="-739775">
              <a:spcBef>
                <a:spcPts val="2400"/>
              </a:spcBef>
              <a:buFont typeface="Wingdings" pitchFamily="2" charset="2"/>
              <a:buNone/>
            </a:pPr>
            <a:r>
              <a:rPr lang="en-US" altLang="en-US" dirty="0">
                <a:cs typeface="Arial" charset="0"/>
              </a:rPr>
              <a:t>15.2	Identify common morphologic changes associated with ischemia, injury, and infarction. </a:t>
            </a:r>
          </a:p>
          <a:p>
            <a:pPr marL="739775" indent="-739775">
              <a:spcBef>
                <a:spcPts val="2400"/>
              </a:spcBef>
              <a:buFont typeface="Wingdings" pitchFamily="2" charset="2"/>
              <a:buNone/>
            </a:pPr>
            <a:r>
              <a:rPr lang="en-US" altLang="en-US" dirty="0">
                <a:cs typeface="Arial" charset="0"/>
              </a:rPr>
              <a:t>15.3	Define axis deviation and the steps utilized to determine the presence of axis deviation.</a:t>
            </a:r>
          </a:p>
          <a:p>
            <a:pPr marL="739775" indent="-739775">
              <a:spcBef>
                <a:spcPts val="2400"/>
              </a:spcBef>
              <a:buNone/>
            </a:pPr>
            <a:r>
              <a:rPr lang="en-US" altLang="en-US" dirty="0">
                <a:cs typeface="Arial" charset="0"/>
              </a:rPr>
              <a:t>15.4	Describe left ventricular hypertrophy (LVH) and the steps to determine the presence of LVH.</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664111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Myocardial Infarction </a:t>
            </a:r>
            <a:r>
              <a:rPr lang="en-US" dirty="0" smtClean="0"/>
              <a:t>2</a:t>
            </a:r>
            <a:endParaRPr lang="en-US" dirty="0"/>
          </a:p>
        </p:txBody>
      </p:sp>
      <p:sp>
        <p:nvSpPr>
          <p:cNvPr id="3" name="Content Placeholder 2"/>
          <p:cNvSpPr>
            <a:spLocks noGrp="1"/>
          </p:cNvSpPr>
          <p:nvPr>
            <p:ph sz="half" idx="1"/>
          </p:nvPr>
        </p:nvSpPr>
        <p:spPr>
          <a:xfrm>
            <a:off x="457200" y="914400"/>
            <a:ext cx="8229600" cy="2819400"/>
          </a:xfrm>
        </p:spPr>
        <p:txBody>
          <a:bodyPr/>
          <a:lstStyle/>
          <a:p>
            <a:pPr marL="0" indent="0">
              <a:buNone/>
            </a:pPr>
            <a:r>
              <a:rPr lang="en-US" dirty="0"/>
              <a:t>Factors that determine seriousness:</a:t>
            </a:r>
          </a:p>
          <a:p>
            <a:r>
              <a:rPr lang="en-US" dirty="0"/>
              <a:t>Which coronary arteries are involved</a:t>
            </a:r>
          </a:p>
          <a:p>
            <a:r>
              <a:rPr lang="en-US" dirty="0"/>
              <a:t>Location and extent of infarction</a:t>
            </a:r>
          </a:p>
          <a:p>
            <a:r>
              <a:rPr lang="en-US" dirty="0"/>
              <a:t>Vital structures involved</a:t>
            </a:r>
          </a:p>
          <a:p>
            <a:r>
              <a:rPr lang="en-US" dirty="0"/>
              <a:t>Time</a:t>
            </a:r>
          </a:p>
        </p:txBody>
      </p:sp>
      <p:sp>
        <p:nvSpPr>
          <p:cNvPr id="4" name="Content Placeholder 3"/>
          <p:cNvSpPr>
            <a:spLocks noGrp="1"/>
          </p:cNvSpPr>
          <p:nvPr>
            <p:ph sz="half" idx="2"/>
          </p:nvPr>
        </p:nvSpPr>
        <p:spPr>
          <a:xfrm>
            <a:off x="685800" y="4114800"/>
            <a:ext cx="8001000" cy="2415540"/>
          </a:xfrm>
        </p:spPr>
        <p:txBody>
          <a:bodyPr/>
          <a:lstStyle/>
          <a:p>
            <a:pPr marL="0" indent="0">
              <a:buNone/>
            </a:pPr>
            <a:r>
              <a:rPr lang="en-US" b="1" dirty="0">
                <a:solidFill>
                  <a:srgbClr val="C00000"/>
                </a:solidFill>
              </a:rPr>
              <a:t>Remember that evidence of myocardial ischemia, injury, or infarction must be seen in at least two anatomically contiguous leads.</a:t>
            </a:r>
          </a:p>
          <a:p>
            <a:pPr marL="0" indent="0">
              <a:buNone/>
            </a:pPr>
            <a:endParaRPr lang="en-US" dirty="0"/>
          </a:p>
        </p:txBody>
      </p: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06788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15.2</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might you suspect if two or more anatomically contiguous leads show an elevated ST segment and an inverted T wave?</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314583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15.2</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might you suspect if two or more anatomically contiguous leads show an elevated ST segment and an inverted T wave?</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a:buNone/>
            </a:pPr>
            <a:r>
              <a:rPr lang="en-US" altLang="en-US" dirty="0">
                <a:solidFill>
                  <a:srgbClr val="000099"/>
                </a:solidFill>
                <a:latin typeface="Arial" charset="0"/>
              </a:rPr>
              <a:t>Myocardial injury</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0730731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28850"/>
          </a:xfrm>
        </p:spPr>
        <p:txBody>
          <a:bodyPr/>
          <a:lstStyle/>
          <a:p>
            <a:r>
              <a:rPr lang="en-US" dirty="0" smtClean="0"/>
              <a:t>Learning Outcome 15.3</a:t>
            </a:r>
            <a:br>
              <a:rPr lang="en-US" dirty="0" smtClean="0"/>
            </a:br>
            <a:r>
              <a:rPr lang="en-US" dirty="0" smtClean="0"/>
              <a:t>Electrical Axis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buNone/>
            </a:pPr>
            <a:r>
              <a:rPr lang="en-US" dirty="0">
                <a:cs typeface="Arial" charset="0"/>
              </a:rPr>
              <a:t>A</a:t>
            </a:r>
            <a:r>
              <a:rPr lang="en-US" dirty="0" smtClean="0">
                <a:cs typeface="Arial" charset="0"/>
              </a:rPr>
              <a:t>xis </a:t>
            </a:r>
            <a:r>
              <a:rPr lang="en-US" dirty="0">
                <a:cs typeface="Arial" charset="0"/>
              </a:rPr>
              <a:t>deviation</a:t>
            </a:r>
          </a:p>
          <a:p>
            <a:pPr marL="0" indent="0">
              <a:buNone/>
            </a:pPr>
            <a:r>
              <a:rPr lang="en-US" dirty="0">
                <a:cs typeface="Arial" charset="0"/>
              </a:rPr>
              <a:t>H</a:t>
            </a:r>
            <a:r>
              <a:rPr lang="en-US" dirty="0" smtClean="0">
                <a:cs typeface="Arial" charset="0"/>
              </a:rPr>
              <a:t>ypertrophy</a:t>
            </a:r>
            <a:endParaRPr lang="en-US" dirty="0">
              <a:cs typeface="Arial" charset="0"/>
            </a:endParaRPr>
          </a:p>
          <a:p>
            <a:pPr marL="0" indent="0">
              <a:spcBef>
                <a:spcPts val="1200"/>
              </a:spcBef>
              <a:buNone/>
            </a:pPr>
            <a:endParaRPr lang="en-US" dirty="0"/>
          </a:p>
          <a:p>
            <a:pPr>
              <a:spcBef>
                <a:spcPts val="2400"/>
              </a:spcBef>
            </a:pPr>
            <a:endParaRPr lang="en-US" altLang="en-US" dirty="0">
              <a:cs typeface="Arial" charset="0"/>
            </a:endParaRPr>
          </a:p>
          <a:p>
            <a:endParaRPr lang="en-US" dirty="0"/>
          </a:p>
        </p:txBody>
      </p:sp>
      <p:sp>
        <p:nvSpPr>
          <p:cNvPr id="2" name="Text Placeholder 1"/>
          <p:cNvSpPr>
            <a:spLocks noGrp="1"/>
          </p:cNvSpPr>
          <p:nvPr>
            <p:ph type="body" sz="quarter" idx="16"/>
          </p:nvPr>
        </p:nvSpPr>
        <p:spPr/>
        <p:txBody>
          <a:bodyPr/>
          <a:lstStyle/>
          <a:p>
            <a:endParaRPr lang="en-US"/>
          </a:p>
        </p:txBody>
      </p:sp>
      <p:sp>
        <p:nvSpPr>
          <p:cNvPr id="12" name="Content Placeholder 11"/>
          <p:cNvSpPr>
            <a:spLocks noGrp="1"/>
          </p:cNvSpPr>
          <p:nvPr>
            <p:ph type="body" sz="quarter" idx="11"/>
          </p:nvPr>
        </p:nvSpPr>
        <p:spPr/>
        <p:txBody>
          <a:bodyPr/>
          <a:lstStyle/>
          <a:p>
            <a:pPr marL="0" indent="0">
              <a:spcBef>
                <a:spcPts val="1200"/>
              </a:spcBef>
              <a:buNone/>
            </a:pPr>
            <a:endParaRPr lang="en-US" dirty="0">
              <a:cs typeface="Arial" charset="0"/>
            </a:endParaRPr>
          </a:p>
        </p:txBody>
      </p:sp>
    </p:spTree>
    <p:extLst>
      <p:ext uri="{BB962C8B-B14F-4D97-AF65-F5344CB8AC3E}">
        <p14:creationId xmlns:p14="http://schemas.microsoft.com/office/powerpoint/2010/main" val="34372798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Electrical Axis Deviation</a:t>
            </a:r>
            <a:endParaRPr lang="en-US" dirty="0"/>
          </a:p>
        </p:txBody>
      </p:sp>
      <p:sp>
        <p:nvSpPr>
          <p:cNvPr id="8" name="Content Placeholder 7"/>
          <p:cNvSpPr>
            <a:spLocks noGrp="1"/>
          </p:cNvSpPr>
          <p:nvPr>
            <p:ph sz="half" idx="1"/>
          </p:nvPr>
        </p:nvSpPr>
        <p:spPr/>
        <p:txBody>
          <a:bodyPr/>
          <a:lstStyle/>
          <a:p>
            <a:r>
              <a:rPr lang="en-US" altLang="en-US" dirty="0">
                <a:cs typeface="Arial" charset="0"/>
              </a:rPr>
              <a:t>Changes that occur </a:t>
            </a:r>
            <a:br>
              <a:rPr lang="en-US" altLang="en-US" dirty="0">
                <a:cs typeface="Arial" charset="0"/>
              </a:rPr>
            </a:br>
            <a:r>
              <a:rPr lang="en-US" altLang="en-US" dirty="0">
                <a:cs typeface="Arial" charset="0"/>
              </a:rPr>
              <a:t>on 12-lead ECG due </a:t>
            </a:r>
            <a:br>
              <a:rPr lang="en-US" altLang="en-US" dirty="0">
                <a:cs typeface="Arial" charset="0"/>
              </a:rPr>
            </a:br>
            <a:r>
              <a:rPr lang="en-US" altLang="en-US" dirty="0">
                <a:cs typeface="Arial" charset="0"/>
              </a:rPr>
              <a:t>to position of patient’s </a:t>
            </a:r>
            <a:br>
              <a:rPr lang="en-US" altLang="en-US" dirty="0">
                <a:cs typeface="Arial" charset="0"/>
              </a:rPr>
            </a:br>
            <a:r>
              <a:rPr lang="en-US" altLang="en-US" dirty="0">
                <a:cs typeface="Arial" charset="0"/>
              </a:rPr>
              <a:t>heart</a:t>
            </a:r>
          </a:p>
          <a:p>
            <a:r>
              <a:rPr lang="en-US" altLang="en-US" dirty="0">
                <a:cs typeface="Arial" charset="0"/>
              </a:rPr>
              <a:t>Heart location affects </a:t>
            </a:r>
            <a:br>
              <a:rPr lang="en-US" altLang="en-US" dirty="0">
                <a:cs typeface="Arial" charset="0"/>
              </a:rPr>
            </a:br>
            <a:r>
              <a:rPr lang="en-US" altLang="en-US" dirty="0">
                <a:cs typeface="Arial" charset="0"/>
              </a:rPr>
              <a:t>deflection of QRS </a:t>
            </a:r>
            <a:br>
              <a:rPr lang="en-US" altLang="en-US" dirty="0">
                <a:cs typeface="Arial" charset="0"/>
              </a:rPr>
            </a:br>
            <a:r>
              <a:rPr lang="en-US" altLang="en-US" dirty="0">
                <a:cs typeface="Arial" charset="0"/>
              </a:rPr>
              <a:t>complexes</a:t>
            </a:r>
          </a:p>
        </p:txBody>
      </p:sp>
      <p:pic>
        <p:nvPicPr>
          <p:cNvPr id="3" name="Picture 2" descr="Human chest divided into quadrants for left axis, normal, right axis, and extreme right axis devia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7109" y="990600"/>
            <a:ext cx="4932091" cy="4499238"/>
          </a:xfrm>
          <a:prstGeom prst="rect">
            <a:avLst/>
          </a:prstGeom>
        </p:spPr>
      </p:pic>
      <p:sp>
        <p:nvSpPr>
          <p:cNvPr id="13" name="Text Placeholder 12"/>
          <p:cNvSpPr>
            <a:spLocks noGrp="1"/>
          </p:cNvSpPr>
          <p:nvPr>
            <p:ph type="body" sz="quarter" idx="12"/>
          </p:nvPr>
        </p:nvSpPr>
        <p:spPr>
          <a:xfrm>
            <a:off x="3817620" y="6529450"/>
            <a:ext cx="1508760" cy="252350"/>
          </a:xfrm>
        </p:spPr>
        <p:txBody>
          <a:bodyPr/>
          <a:lstStyle/>
          <a:p>
            <a:r>
              <a:rPr lang="en-US" dirty="0" smtClean="0">
                <a:hlinkClick r:id="rId4" action="ppaction://hlinksldjump"/>
              </a:rPr>
              <a:t>Jump to Electrical Axis Deviation Appendix</a:t>
            </a:r>
            <a:endParaRPr lang="en-US" dirty="0"/>
          </a:p>
        </p:txBody>
      </p:sp>
      <p:sp>
        <p:nvSpPr>
          <p:cNvPr id="12" name="Text Placeholder 11"/>
          <p:cNvSpPr>
            <a:spLocks noGrp="1"/>
          </p:cNvSpPr>
          <p:nvPr>
            <p:ph type="body" sz="quarter" idx="11"/>
          </p:nvPr>
        </p:nvSpPr>
        <p:spPr/>
        <p:txBody>
          <a:bodyPr/>
          <a:lstStyle/>
          <a:p>
            <a:r>
              <a:rPr lang="en-US" dirty="0"/>
              <a:t>Copyright © McGraw-Hill Education</a:t>
            </a:r>
          </a:p>
          <a:p>
            <a:endParaRPr lang="en-US" dirty="0"/>
          </a:p>
          <a:p>
            <a:endParaRPr lang="en-US" dirty="0"/>
          </a:p>
        </p:txBody>
      </p:sp>
    </p:spTree>
    <p:extLst>
      <p:ext uri="{BB962C8B-B14F-4D97-AF65-F5344CB8AC3E}">
        <p14:creationId xmlns:p14="http://schemas.microsoft.com/office/powerpoint/2010/main" val="342933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Causes of Left Axis Deviation</a:t>
            </a:r>
            <a:endParaRPr lang="en-US" dirty="0"/>
          </a:p>
        </p:txBody>
      </p:sp>
      <p:sp>
        <p:nvSpPr>
          <p:cNvPr id="8" name="Content Placeholder 7"/>
          <p:cNvSpPr>
            <a:spLocks noGrp="1"/>
          </p:cNvSpPr>
          <p:nvPr>
            <p:ph idx="1"/>
          </p:nvPr>
        </p:nvSpPr>
        <p:spPr/>
        <p:txBody>
          <a:bodyPr/>
          <a:lstStyle/>
          <a:p>
            <a:pPr>
              <a:spcBef>
                <a:spcPts val="2400"/>
              </a:spcBef>
            </a:pPr>
            <a:r>
              <a:rPr lang="en-US" altLang="en-US" dirty="0">
                <a:cs typeface="Arial" charset="0"/>
              </a:rPr>
              <a:t>Left ventricular hypertrophy</a:t>
            </a:r>
          </a:p>
          <a:p>
            <a:pPr>
              <a:spcBef>
                <a:spcPts val="2400"/>
              </a:spcBef>
            </a:pPr>
            <a:r>
              <a:rPr lang="en-US" altLang="en-US" dirty="0">
                <a:cs typeface="Arial" charset="0"/>
              </a:rPr>
              <a:t>Pregnancy</a:t>
            </a:r>
          </a:p>
          <a:p>
            <a:pPr>
              <a:spcBef>
                <a:spcPts val="2400"/>
              </a:spcBef>
            </a:pPr>
            <a:r>
              <a:rPr lang="en-US" altLang="en-US" dirty="0">
                <a:cs typeface="Arial" charset="0"/>
              </a:rPr>
              <a:t>Obesity</a:t>
            </a:r>
          </a:p>
          <a:p>
            <a:pPr>
              <a:spcBef>
                <a:spcPts val="2400"/>
              </a:spcBef>
            </a:pPr>
            <a:r>
              <a:rPr lang="en-US" altLang="en-US" dirty="0">
                <a:cs typeface="Arial" charset="0"/>
              </a:rPr>
              <a:t>Emphysema</a:t>
            </a:r>
          </a:p>
          <a:p>
            <a:pPr>
              <a:spcBef>
                <a:spcPts val="2400"/>
              </a:spcBef>
            </a:pPr>
            <a:r>
              <a:rPr lang="en-US" altLang="en-US" dirty="0">
                <a:cs typeface="Arial" charset="0"/>
              </a:rPr>
              <a:t>Hyperkalemia</a:t>
            </a: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061035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Causes of Right Axis Deviation</a:t>
            </a:r>
            <a:endParaRPr lang="en-US" dirty="0"/>
          </a:p>
        </p:txBody>
      </p:sp>
      <p:sp>
        <p:nvSpPr>
          <p:cNvPr id="8" name="Content Placeholder 7"/>
          <p:cNvSpPr>
            <a:spLocks noGrp="1"/>
          </p:cNvSpPr>
          <p:nvPr>
            <p:ph sz="half" idx="1"/>
          </p:nvPr>
        </p:nvSpPr>
        <p:spPr>
          <a:xfrm>
            <a:off x="457200" y="914400"/>
            <a:ext cx="8001000" cy="1752600"/>
          </a:xfrm>
        </p:spPr>
        <p:txBody>
          <a:bodyPr/>
          <a:lstStyle/>
          <a:p>
            <a:pPr>
              <a:spcBef>
                <a:spcPts val="2400"/>
              </a:spcBef>
            </a:pPr>
            <a:r>
              <a:rPr lang="en-US" altLang="en-US" dirty="0">
                <a:cs typeface="Arial" charset="0"/>
              </a:rPr>
              <a:t>Right ventricular hypertrophy</a:t>
            </a:r>
          </a:p>
          <a:p>
            <a:pPr>
              <a:spcBef>
                <a:spcPts val="2400"/>
              </a:spcBef>
            </a:pPr>
            <a:r>
              <a:rPr lang="en-US" altLang="en-US" dirty="0">
                <a:cs typeface="Arial" charset="0"/>
              </a:rPr>
              <a:t>Anterolateral wall MI</a:t>
            </a:r>
          </a:p>
        </p:txBody>
      </p:sp>
      <p:sp>
        <p:nvSpPr>
          <p:cNvPr id="2" name="Content Placeholder 1"/>
          <p:cNvSpPr>
            <a:spLocks noGrp="1"/>
          </p:cNvSpPr>
          <p:nvPr>
            <p:ph sz="half" idx="2"/>
          </p:nvPr>
        </p:nvSpPr>
        <p:spPr>
          <a:xfrm>
            <a:off x="457200" y="3048000"/>
            <a:ext cx="8001000" cy="2110740"/>
          </a:xfrm>
        </p:spPr>
        <p:txBody>
          <a:bodyPr/>
          <a:lstStyle/>
          <a:p>
            <a:pPr marL="0" indent="0">
              <a:buNone/>
            </a:pPr>
            <a:r>
              <a:rPr lang="en-US" altLang="en-US" b="1" dirty="0">
                <a:solidFill>
                  <a:srgbClr val="C00000"/>
                </a:solidFill>
              </a:rPr>
              <a:t>Right axis deviation is considered normal in children and tall, thin adults.</a:t>
            </a:r>
          </a:p>
          <a:p>
            <a:endParaRPr lang="en-US" dirty="0"/>
          </a:p>
        </p:txBody>
      </p:sp>
      <p:sp>
        <p:nvSpPr>
          <p:cNvPr id="6" name="Text Placeholder 5"/>
          <p:cNvSpPr>
            <a:spLocks noGrp="1"/>
          </p:cNvSpPr>
          <p:nvPr>
            <p:ph type="body" sz="quarter" idx="12"/>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14420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Extreme Right Axis Deviation</a:t>
            </a:r>
            <a:endParaRPr lang="en-US" dirty="0"/>
          </a:p>
        </p:txBody>
      </p:sp>
      <p:sp>
        <p:nvSpPr>
          <p:cNvPr id="8" name="Content Placeholder 7"/>
          <p:cNvSpPr>
            <a:spLocks noGrp="1"/>
          </p:cNvSpPr>
          <p:nvPr>
            <p:ph sz="half" idx="1"/>
          </p:nvPr>
        </p:nvSpPr>
        <p:spPr>
          <a:xfrm>
            <a:off x="457200" y="914400"/>
            <a:ext cx="8001000" cy="3404490"/>
          </a:xfrm>
        </p:spPr>
        <p:txBody>
          <a:bodyPr/>
          <a:lstStyle/>
          <a:p>
            <a:pPr>
              <a:spcBef>
                <a:spcPts val="2400"/>
              </a:spcBef>
            </a:pPr>
            <a:r>
              <a:rPr lang="en-US" altLang="en-US" dirty="0">
                <a:cs typeface="Arial" charset="0"/>
              </a:rPr>
              <a:t>Situs transversus or </a:t>
            </a:r>
            <a:r>
              <a:rPr lang="en-US" altLang="en-US" dirty="0" smtClean="0">
                <a:cs typeface="Arial" charset="0"/>
              </a:rPr>
              <a:t>dextrocardia: </a:t>
            </a:r>
            <a:r>
              <a:rPr lang="en-US" altLang="en-US" sz="2400" dirty="0" smtClean="0">
                <a:cs typeface="Arial" charset="0"/>
              </a:rPr>
              <a:t>Heart </a:t>
            </a:r>
            <a:r>
              <a:rPr lang="en-US" altLang="en-US" sz="2400" dirty="0">
                <a:cs typeface="Arial" charset="0"/>
              </a:rPr>
              <a:t>is on the right side of chest</a:t>
            </a:r>
          </a:p>
          <a:p>
            <a:pPr>
              <a:spcBef>
                <a:spcPts val="2400"/>
              </a:spcBef>
            </a:pPr>
            <a:r>
              <a:rPr lang="en-US" altLang="en-US" dirty="0">
                <a:cs typeface="Arial" charset="0"/>
              </a:rPr>
              <a:t>Pacemaker rhythms</a:t>
            </a:r>
          </a:p>
          <a:p>
            <a:pPr>
              <a:spcBef>
                <a:spcPts val="2400"/>
              </a:spcBef>
            </a:pPr>
            <a:r>
              <a:rPr lang="en-US" altLang="en-US" dirty="0">
                <a:cs typeface="Arial" charset="0"/>
              </a:rPr>
              <a:t>COPD patients</a:t>
            </a:r>
          </a:p>
          <a:p>
            <a:pPr>
              <a:spcBef>
                <a:spcPts val="2400"/>
              </a:spcBef>
            </a:pPr>
            <a:r>
              <a:rPr lang="en-US" altLang="en-US" dirty="0">
                <a:cs typeface="Arial" charset="0"/>
              </a:rPr>
              <a:t>Hyperkalemia</a:t>
            </a:r>
          </a:p>
        </p:txBody>
      </p:sp>
      <p:sp>
        <p:nvSpPr>
          <p:cNvPr id="2" name="Content Placeholder 1"/>
          <p:cNvSpPr>
            <a:spLocks noGrp="1"/>
          </p:cNvSpPr>
          <p:nvPr>
            <p:ph sz="half" idx="2"/>
          </p:nvPr>
        </p:nvSpPr>
        <p:spPr>
          <a:xfrm>
            <a:off x="457200" y="4902200"/>
            <a:ext cx="8001000" cy="1043940"/>
          </a:xfrm>
        </p:spPr>
        <p:txBody>
          <a:bodyPr/>
          <a:lstStyle/>
          <a:p>
            <a:pPr marL="0" lvl="1" indent="0">
              <a:buNone/>
            </a:pPr>
            <a:r>
              <a:rPr lang="en-US" altLang="en-US" sz="2400" b="1" dirty="0">
                <a:solidFill>
                  <a:srgbClr val="C00000"/>
                </a:solidFill>
              </a:rPr>
              <a:t>Extreme right axis deviation may also indicate lead reversal.</a:t>
            </a:r>
          </a:p>
          <a:p>
            <a:pPr marL="0" indent="0">
              <a:buNone/>
            </a:pPr>
            <a:endParaRPr lang="en-US" dirty="0"/>
          </a:p>
        </p:txBody>
      </p:sp>
      <p:sp>
        <p:nvSpPr>
          <p:cNvPr id="6" name="Text Placeholder 5"/>
          <p:cNvSpPr>
            <a:spLocks noGrp="1"/>
          </p:cNvSpPr>
          <p:nvPr>
            <p:ph type="body" sz="quarter" idx="12"/>
          </p:nvPr>
        </p:nvSpPr>
        <p:spPr/>
        <p:txBody>
          <a:bodyPr/>
          <a:lstStyle/>
          <a:p>
            <a:endParaRPr lang="en-US" dirty="0"/>
          </a:p>
        </p:txBody>
      </p:sp>
      <p:sp>
        <p:nvSpPr>
          <p:cNvPr id="3" name="Text Placeholder 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631072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Determining the Presence of Axis Deviation</a:t>
            </a:r>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graphicFrame>
        <p:nvGraphicFramePr>
          <p:cNvPr id="13" name="Content Placeholder 12" descr="Table of the steps to identify axis deviation"/>
          <p:cNvGraphicFramePr>
            <a:graphicFrameLocks noGrp="1"/>
          </p:cNvGraphicFramePr>
          <p:nvPr>
            <p:ph idx="1"/>
            <p:extLst>
              <p:ext uri="{D42A27DB-BD31-4B8C-83A1-F6EECF244321}">
                <p14:modId xmlns:p14="http://schemas.microsoft.com/office/powerpoint/2010/main" val="3423355013"/>
              </p:ext>
            </p:extLst>
          </p:nvPr>
        </p:nvGraphicFramePr>
        <p:xfrm>
          <a:off x="457200" y="1229360"/>
          <a:ext cx="8229600" cy="2123440"/>
        </p:xfrm>
        <a:graphic>
          <a:graphicData uri="http://schemas.openxmlformats.org/drawingml/2006/table">
            <a:tbl>
              <a:tblPr firstRow="1" bandRow="1">
                <a:tableStyleId>{5940675A-B579-460E-94D1-54222C63F5DA}</a:tableStyleId>
              </a:tblPr>
              <a:tblGrid>
                <a:gridCol w="2057400"/>
                <a:gridCol w="2057400"/>
                <a:gridCol w="2057400"/>
                <a:gridCol w="2057400"/>
              </a:tblGrid>
              <a:tr h="370840">
                <a:tc>
                  <a:txBody>
                    <a:bodyPr/>
                    <a:lstStyle/>
                    <a:p>
                      <a:r>
                        <a:rPr lang="en-US" b="1" dirty="0" smtClean="0">
                          <a:solidFill>
                            <a:schemeClr val="bg1"/>
                          </a:solidFill>
                        </a:rPr>
                        <a:t>Step</a:t>
                      </a:r>
                      <a:endParaRPr lang="en-US" b="1" dirty="0">
                        <a:solidFill>
                          <a:schemeClr val="bg1"/>
                        </a:solidFill>
                      </a:endParaRPr>
                    </a:p>
                  </a:txBody>
                  <a:tcPr>
                    <a:solidFill>
                      <a:schemeClr val="accent2"/>
                    </a:solidFill>
                  </a:tcPr>
                </a:tc>
                <a:tc>
                  <a:txBody>
                    <a:bodyPr/>
                    <a:lstStyle/>
                    <a:p>
                      <a:r>
                        <a:rPr lang="en-US" b="1" dirty="0" smtClean="0">
                          <a:solidFill>
                            <a:schemeClr val="bg1"/>
                          </a:solidFill>
                        </a:rPr>
                        <a:t>Lead I</a:t>
                      </a:r>
                      <a:endParaRPr lang="en-US" b="1" dirty="0">
                        <a:solidFill>
                          <a:schemeClr val="bg1"/>
                        </a:solidFill>
                      </a:endParaRPr>
                    </a:p>
                  </a:txBody>
                  <a:tcPr>
                    <a:solidFill>
                      <a:schemeClr val="accent2"/>
                    </a:solidFill>
                  </a:tcPr>
                </a:tc>
                <a:tc>
                  <a:txBody>
                    <a:bodyPr/>
                    <a:lstStyle/>
                    <a:p>
                      <a:r>
                        <a:rPr lang="en-US" b="1" dirty="0" smtClean="0">
                          <a:solidFill>
                            <a:schemeClr val="bg1"/>
                          </a:solidFill>
                        </a:rPr>
                        <a:t>Lead aVF</a:t>
                      </a:r>
                      <a:endParaRPr lang="en-US" b="1" dirty="0">
                        <a:solidFill>
                          <a:schemeClr val="bg1"/>
                        </a:solidFill>
                      </a:endParaRPr>
                    </a:p>
                  </a:txBody>
                  <a:tcPr>
                    <a:solidFill>
                      <a:schemeClr val="accent2"/>
                    </a:solidFill>
                  </a:tcPr>
                </a:tc>
                <a:tc>
                  <a:txBody>
                    <a:bodyPr/>
                    <a:lstStyle/>
                    <a:p>
                      <a:r>
                        <a:rPr lang="en-US" b="1" dirty="0" smtClean="0">
                          <a:solidFill>
                            <a:schemeClr val="bg1"/>
                          </a:solidFill>
                        </a:rPr>
                        <a:t>Axis Deviation</a:t>
                      </a:r>
                      <a:endParaRPr lang="en-US" b="1" dirty="0">
                        <a:solidFill>
                          <a:schemeClr val="bg1"/>
                        </a:solidFill>
                      </a:endParaRPr>
                    </a:p>
                  </a:txBody>
                  <a:tcPr>
                    <a:solidFill>
                      <a:schemeClr val="accent2"/>
                    </a:solidFill>
                  </a:tcPr>
                </a:tc>
              </a:tr>
              <a:tr h="370840">
                <a:tc>
                  <a:txBody>
                    <a:bodyPr/>
                    <a:lstStyle/>
                    <a:p>
                      <a:r>
                        <a:rPr lang="en-US" dirty="0" smtClean="0"/>
                        <a:t>Step 1</a:t>
                      </a:r>
                      <a:endParaRPr lang="en-US" dirty="0"/>
                    </a:p>
                  </a:txBody>
                  <a:tcPr/>
                </a:tc>
                <a:tc>
                  <a:txBody>
                    <a:bodyPr/>
                    <a:lstStyle/>
                    <a:p>
                      <a:r>
                        <a:rPr lang="en-US" dirty="0" smtClean="0"/>
                        <a:t>Positive</a:t>
                      </a:r>
                      <a:endParaRPr lang="en-US" dirty="0"/>
                    </a:p>
                  </a:txBody>
                  <a:tcPr/>
                </a:tc>
                <a:tc>
                  <a:txBody>
                    <a:bodyPr/>
                    <a:lstStyle/>
                    <a:p>
                      <a:r>
                        <a:rPr lang="en-US" dirty="0" smtClean="0"/>
                        <a:t>Positive</a:t>
                      </a:r>
                      <a:endParaRPr lang="en-US" dirty="0"/>
                    </a:p>
                  </a:txBody>
                  <a:tcPr/>
                </a:tc>
                <a:tc>
                  <a:txBody>
                    <a:bodyPr/>
                    <a:lstStyle/>
                    <a:p>
                      <a:r>
                        <a:rPr lang="en-US" dirty="0" smtClean="0"/>
                        <a:t>None (normal axis)</a:t>
                      </a:r>
                      <a:endParaRPr lang="en-US" dirty="0"/>
                    </a:p>
                  </a:txBody>
                  <a:tcPr/>
                </a:tc>
              </a:tr>
              <a:tr h="370840">
                <a:tc>
                  <a:txBody>
                    <a:bodyPr/>
                    <a:lstStyle/>
                    <a:p>
                      <a:r>
                        <a:rPr lang="en-US" dirty="0" smtClean="0"/>
                        <a:t>Step 2</a:t>
                      </a:r>
                      <a:endParaRPr lang="en-US" dirty="0"/>
                    </a:p>
                  </a:txBody>
                  <a:tcPr/>
                </a:tc>
                <a:tc>
                  <a:txBody>
                    <a:bodyPr/>
                    <a:lstStyle/>
                    <a:p>
                      <a:r>
                        <a:rPr lang="en-US" dirty="0" smtClean="0"/>
                        <a:t>Positive</a:t>
                      </a:r>
                      <a:endParaRPr lang="en-US" dirty="0"/>
                    </a:p>
                  </a:txBody>
                  <a:tcPr/>
                </a:tc>
                <a:tc>
                  <a:txBody>
                    <a:bodyPr/>
                    <a:lstStyle/>
                    <a:p>
                      <a:r>
                        <a:rPr lang="en-US" dirty="0" smtClean="0"/>
                        <a:t>Negative</a:t>
                      </a:r>
                      <a:endParaRPr lang="en-US" dirty="0"/>
                    </a:p>
                  </a:txBody>
                  <a:tcPr/>
                </a:tc>
                <a:tc>
                  <a:txBody>
                    <a:bodyPr/>
                    <a:lstStyle/>
                    <a:p>
                      <a:r>
                        <a:rPr lang="en-US" dirty="0" smtClean="0"/>
                        <a:t>Left</a:t>
                      </a:r>
                      <a:r>
                        <a:rPr lang="en-US" baseline="0" dirty="0" smtClean="0"/>
                        <a:t> axis deviation</a:t>
                      </a:r>
                      <a:endParaRPr lang="en-US" dirty="0"/>
                    </a:p>
                  </a:txBody>
                  <a:tcPr/>
                </a:tc>
              </a:tr>
              <a:tr h="370840">
                <a:tc>
                  <a:txBody>
                    <a:bodyPr/>
                    <a:lstStyle/>
                    <a:p>
                      <a:r>
                        <a:rPr lang="en-US" dirty="0" smtClean="0"/>
                        <a:t>Step 3</a:t>
                      </a:r>
                      <a:endParaRPr lang="en-US" dirty="0"/>
                    </a:p>
                  </a:txBody>
                  <a:tcPr/>
                </a:tc>
                <a:tc>
                  <a:txBody>
                    <a:bodyPr/>
                    <a:lstStyle/>
                    <a:p>
                      <a:r>
                        <a:rPr lang="en-US" dirty="0" smtClean="0"/>
                        <a:t>Negative</a:t>
                      </a:r>
                      <a:endParaRPr lang="en-US" dirty="0"/>
                    </a:p>
                  </a:txBody>
                  <a:tcPr/>
                </a:tc>
                <a:tc>
                  <a:txBody>
                    <a:bodyPr/>
                    <a:lstStyle/>
                    <a:p>
                      <a:r>
                        <a:rPr lang="en-US" dirty="0" smtClean="0"/>
                        <a:t>Positive</a:t>
                      </a:r>
                      <a:endParaRPr lang="en-US" dirty="0"/>
                    </a:p>
                  </a:txBody>
                  <a:tcPr/>
                </a:tc>
                <a:tc>
                  <a:txBody>
                    <a:bodyPr/>
                    <a:lstStyle/>
                    <a:p>
                      <a:r>
                        <a:rPr lang="en-US" dirty="0" smtClean="0"/>
                        <a:t>Right axis deviation</a:t>
                      </a:r>
                      <a:endParaRPr lang="en-US" dirty="0"/>
                    </a:p>
                  </a:txBody>
                  <a:tcPr/>
                </a:tc>
              </a:tr>
              <a:tr h="370840">
                <a:tc>
                  <a:txBody>
                    <a:bodyPr/>
                    <a:lstStyle/>
                    <a:p>
                      <a:r>
                        <a:rPr lang="en-US" dirty="0" smtClean="0"/>
                        <a:t>Step 4</a:t>
                      </a:r>
                      <a:endParaRPr lang="en-US" dirty="0"/>
                    </a:p>
                  </a:txBody>
                  <a:tcPr/>
                </a:tc>
                <a:tc>
                  <a:txBody>
                    <a:bodyPr/>
                    <a:lstStyle/>
                    <a:p>
                      <a:r>
                        <a:rPr lang="en-US" dirty="0" smtClean="0"/>
                        <a:t>Negative</a:t>
                      </a:r>
                      <a:endParaRPr lang="en-US" dirty="0"/>
                    </a:p>
                  </a:txBody>
                  <a:tcPr/>
                </a:tc>
                <a:tc>
                  <a:txBody>
                    <a:bodyPr/>
                    <a:lstStyle/>
                    <a:p>
                      <a:r>
                        <a:rPr lang="en-US" dirty="0" smtClean="0"/>
                        <a:t>Negative</a:t>
                      </a:r>
                      <a:endParaRPr lang="en-US" dirty="0"/>
                    </a:p>
                  </a:txBody>
                  <a:tcPr/>
                </a:tc>
                <a:tc>
                  <a:txBody>
                    <a:bodyPr/>
                    <a:lstStyle/>
                    <a:p>
                      <a:r>
                        <a:rPr lang="en-US" dirty="0" smtClean="0"/>
                        <a:t>Extreme right axis</a:t>
                      </a:r>
                      <a:r>
                        <a:rPr lang="en-US" baseline="0" dirty="0" smtClean="0"/>
                        <a:t> deviation</a:t>
                      </a:r>
                      <a:endParaRPr lang="en-US" dirty="0"/>
                    </a:p>
                  </a:txBody>
                  <a:tcPr/>
                </a:tc>
              </a:tr>
            </a:tbl>
          </a:graphicData>
        </a:graphic>
      </p:graphicFrame>
    </p:spTree>
    <p:extLst>
      <p:ext uri="{BB962C8B-B14F-4D97-AF65-F5344CB8AC3E}">
        <p14:creationId xmlns:p14="http://schemas.microsoft.com/office/powerpoint/2010/main" val="44797405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15.3</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To which leads should you refer when determining the presence of axis deviation?</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6443701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15.1</a:t>
            </a:r>
            <a:br>
              <a:rPr lang="en-US" dirty="0" smtClean="0"/>
            </a:br>
            <a:r>
              <a:rPr lang="en-US" dirty="0" smtClean="0"/>
              <a:t>The Views of a Standard 12 Lead ECG </a:t>
            </a:r>
            <a:br>
              <a:rPr lang="en-US" dirty="0" smtClean="0"/>
            </a:br>
            <a:r>
              <a:rPr lang="en-US" dirty="0" smtClean="0"/>
              <a:t>and Major </a:t>
            </a:r>
            <a:r>
              <a:rPr lang="en-US" dirty="0" smtClean="0"/>
              <a:t>Vessels</a:t>
            </a:r>
            <a:endParaRPr lang="en-US" dirty="0"/>
          </a:p>
        </p:txBody>
      </p:sp>
      <p:sp>
        <p:nvSpPr>
          <p:cNvPr id="11" name="Content Placeholder 10"/>
          <p:cNvSpPr>
            <a:spLocks noGrp="1"/>
          </p:cNvSpPr>
          <p:nvPr>
            <p:ph idx="1"/>
          </p:nvPr>
        </p:nvSpPr>
        <p:spPr>
          <a:xfrm>
            <a:off x="457200" y="2057400"/>
            <a:ext cx="8229600" cy="4495800"/>
          </a:xfrm>
        </p:spPr>
        <p:txBody>
          <a:bodyPr/>
          <a:lstStyle/>
          <a:p>
            <a:pPr marL="0" indent="0">
              <a:buNone/>
            </a:pPr>
            <a:r>
              <a:rPr lang="en-US" altLang="en-US" dirty="0" smtClean="0"/>
              <a:t>Leads II, III, and aVF</a:t>
            </a:r>
          </a:p>
          <a:p>
            <a:r>
              <a:rPr lang="en-US" altLang="en-US" dirty="0" smtClean="0"/>
              <a:t>Views inferior wall of left ventricle</a:t>
            </a:r>
          </a:p>
          <a:p>
            <a:r>
              <a:rPr lang="en-US" altLang="en-US" dirty="0" smtClean="0"/>
              <a:t>Right coronary artery, marginal branch</a:t>
            </a:r>
          </a:p>
          <a:p>
            <a:pPr marL="0" indent="0">
              <a:spcBef>
                <a:spcPts val="3600"/>
              </a:spcBef>
              <a:buNone/>
            </a:pPr>
            <a:r>
              <a:rPr lang="en-US" altLang="en-US" dirty="0" smtClean="0"/>
              <a:t>Leads V1 and V2</a:t>
            </a:r>
          </a:p>
          <a:p>
            <a:r>
              <a:rPr lang="en-US" altLang="en-US" dirty="0" smtClean="0"/>
              <a:t>Views septal wall</a:t>
            </a:r>
          </a:p>
          <a:p>
            <a:r>
              <a:rPr lang="en-US" altLang="en-US" dirty="0" smtClean="0"/>
              <a:t>Left coronary artery, septal branch </a:t>
            </a:r>
            <a:endParaRPr lang="en-US" altLang="en-US" dirty="0"/>
          </a:p>
        </p:txBody>
      </p:sp>
      <p:sp>
        <p:nvSpPr>
          <p:cNvPr id="9" name="Text Placeholder 8"/>
          <p:cNvSpPr>
            <a:spLocks noGrp="1"/>
          </p:cNvSpPr>
          <p:nvPr>
            <p:ph type="body" sz="quarter" idx="16"/>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79227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15.3</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To which leads should you refer when determining the presence of axis deviation?</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a:buNone/>
            </a:pPr>
            <a:r>
              <a:rPr lang="en-US" altLang="en-US" dirty="0">
                <a:solidFill>
                  <a:srgbClr val="000099"/>
                </a:solidFill>
                <a:latin typeface="Arial" charset="0"/>
              </a:rPr>
              <a:t>Leads I and aVF</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7690121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Learning Outcome 15.4</a:t>
            </a:r>
            <a:br>
              <a:rPr lang="en-US" smtClean="0"/>
            </a:br>
            <a:r>
              <a:rPr lang="en-US" smtClean="0"/>
              <a:t>Left Ventricular Hypertrophy</a:t>
            </a:r>
            <a:endParaRPr lang="en-US" dirty="0"/>
          </a:p>
        </p:txBody>
      </p:sp>
      <p:sp>
        <p:nvSpPr>
          <p:cNvPr id="11" name="Content Placeholder 10"/>
          <p:cNvSpPr>
            <a:spLocks noGrp="1"/>
          </p:cNvSpPr>
          <p:nvPr>
            <p:ph idx="1"/>
          </p:nvPr>
        </p:nvSpPr>
        <p:spPr>
          <a:xfrm>
            <a:off x="457200" y="1524000"/>
            <a:ext cx="8229600" cy="5029200"/>
          </a:xfrm>
        </p:spPr>
        <p:txBody>
          <a:bodyPr/>
          <a:lstStyle/>
          <a:p>
            <a:pPr marL="0" indent="0">
              <a:buNone/>
            </a:pPr>
            <a:r>
              <a:rPr lang="en-US" altLang="en-US" dirty="0" smtClean="0"/>
              <a:t>Abnormal thickening of ventricular wall:</a:t>
            </a:r>
          </a:p>
          <a:p>
            <a:r>
              <a:rPr lang="en-US" altLang="en-US" dirty="0" smtClean="0"/>
              <a:t>The wall thickens due to chronic pressure overload</a:t>
            </a:r>
          </a:p>
          <a:p>
            <a:pPr marL="0" indent="0">
              <a:spcBef>
                <a:spcPts val="3600"/>
              </a:spcBef>
              <a:buNone/>
            </a:pPr>
            <a:r>
              <a:rPr lang="en-US" altLang="en-US" dirty="0" smtClean="0"/>
              <a:t>QRS complex shows greater amplitude:</a:t>
            </a:r>
          </a:p>
          <a:p>
            <a:r>
              <a:rPr lang="en-US" altLang="en-US" dirty="0" smtClean="0"/>
              <a:t>Taller and deeper ventricular depolarization waves</a:t>
            </a:r>
          </a:p>
          <a:p>
            <a:endParaRPr lang="en-US" altLang="en-US" dirty="0" smtClean="0"/>
          </a:p>
          <a:p>
            <a:endParaRPr lang="en-US" dirty="0"/>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209657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Determining Left Ventricular Hypertrophy:</a:t>
            </a:r>
            <a:br>
              <a:rPr lang="en-US" smtClean="0"/>
            </a:br>
            <a:r>
              <a:rPr lang="en-US" smtClean="0"/>
              <a:t>Step 1</a:t>
            </a:r>
            <a:endParaRPr lang="en-US" dirty="0"/>
          </a:p>
        </p:txBody>
      </p:sp>
      <p:sp>
        <p:nvSpPr>
          <p:cNvPr id="11" name="Content Placeholder 10"/>
          <p:cNvSpPr>
            <a:spLocks noGrp="1"/>
          </p:cNvSpPr>
          <p:nvPr>
            <p:ph idx="1"/>
          </p:nvPr>
        </p:nvSpPr>
        <p:spPr>
          <a:xfrm>
            <a:off x="457200" y="1600200"/>
            <a:ext cx="8229600" cy="4953000"/>
          </a:xfrm>
        </p:spPr>
        <p:txBody>
          <a:bodyPr/>
          <a:lstStyle/>
          <a:p>
            <a:r>
              <a:rPr lang="en-US" altLang="en-US" dirty="0" smtClean="0"/>
              <a:t>Refer to V1 and  V2</a:t>
            </a:r>
          </a:p>
          <a:p>
            <a:r>
              <a:rPr lang="en-US" altLang="en-US" dirty="0" smtClean="0"/>
              <a:t>Select the deeper of the 2 views</a:t>
            </a:r>
          </a:p>
          <a:p>
            <a:r>
              <a:rPr lang="en-US" altLang="en-US" dirty="0" smtClean="0"/>
              <a:t>Measure from the isoelectric line down to the tip of the deepest QS complex and count the millimeters</a:t>
            </a:r>
          </a:p>
          <a:p>
            <a:r>
              <a:rPr lang="en-US" altLang="en-US" dirty="0" smtClean="0"/>
              <a:t>Write this number down.</a:t>
            </a:r>
          </a:p>
          <a:p>
            <a:endParaRPr lang="en-US" altLang="en-US" dirty="0"/>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608467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Step 1 Example</a:t>
            </a:r>
            <a:endParaRPr lang="en-US" dirty="0"/>
          </a:p>
        </p:txBody>
      </p:sp>
      <p:pic>
        <p:nvPicPr>
          <p:cNvPr id="3" name="Picture 2" descr="Example ECG tracing showing the deepest QS complex in V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5261" y="829679"/>
            <a:ext cx="5253477" cy="5647321"/>
          </a:xfrm>
          <a:prstGeom prst="rect">
            <a:avLst/>
          </a:prstGeom>
        </p:spPr>
      </p:pic>
      <p:grpSp>
        <p:nvGrpSpPr>
          <p:cNvPr id="7" name="Group 6" descr="Arrow identifying the deepest QS complex in V1 with a depth of 12 mm"/>
          <p:cNvGrpSpPr/>
          <p:nvPr/>
        </p:nvGrpSpPr>
        <p:grpSpPr>
          <a:xfrm>
            <a:off x="286279" y="1447800"/>
            <a:ext cx="2533652" cy="3650397"/>
            <a:chOff x="-2" y="2250440"/>
            <a:chExt cx="2533652" cy="3650397"/>
          </a:xfrm>
        </p:grpSpPr>
        <p:sp>
          <p:nvSpPr>
            <p:cNvPr id="8" name="TextBox 7"/>
            <p:cNvSpPr txBox="1"/>
            <p:nvPr/>
          </p:nvSpPr>
          <p:spPr>
            <a:xfrm>
              <a:off x="-2" y="2250440"/>
              <a:ext cx="1883231" cy="1200329"/>
            </a:xfrm>
            <a:prstGeom prst="rect">
              <a:avLst/>
            </a:prstGeom>
            <a:noFill/>
          </p:spPr>
          <p:txBody>
            <a:bodyPr wrap="square" rtlCol="0">
              <a:spAutoFit/>
            </a:bodyPr>
            <a:lstStyle/>
            <a:p>
              <a:r>
                <a:rPr lang="en-US" sz="2400" dirty="0" smtClean="0">
                  <a:solidFill>
                    <a:srgbClr val="7030A0"/>
                  </a:solidFill>
                </a:rPr>
                <a:t>V1 has the deepest QS complex</a:t>
              </a:r>
              <a:endParaRPr lang="en-US" sz="2400" dirty="0">
                <a:solidFill>
                  <a:srgbClr val="7030A0"/>
                </a:solidFill>
              </a:endParaRPr>
            </a:p>
          </p:txBody>
        </p:sp>
        <p:cxnSp>
          <p:nvCxnSpPr>
            <p:cNvPr id="9" name="Straight Arrow Connector 8"/>
            <p:cNvCxnSpPr/>
            <p:nvPr/>
          </p:nvCxnSpPr>
          <p:spPr>
            <a:xfrm>
              <a:off x="2533650" y="2326640"/>
              <a:ext cx="0" cy="914400"/>
            </a:xfrm>
            <a:prstGeom prst="straightConnector1">
              <a:avLst/>
            </a:prstGeom>
            <a:ln w="5715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 y="3603990"/>
              <a:ext cx="1629233" cy="1200329"/>
            </a:xfrm>
            <a:prstGeom prst="rect">
              <a:avLst/>
            </a:prstGeom>
            <a:solidFill>
              <a:schemeClr val="bg1"/>
            </a:solidFill>
          </p:spPr>
          <p:txBody>
            <a:bodyPr wrap="square" rtlCol="0">
              <a:spAutoFit/>
            </a:bodyPr>
            <a:lstStyle/>
            <a:p>
              <a:r>
                <a:rPr lang="en-US" sz="2400" dirty="0" smtClean="0">
                  <a:solidFill>
                    <a:srgbClr val="7030A0"/>
                  </a:solidFill>
                </a:rPr>
                <a:t>Measure depth in millimeters</a:t>
              </a:r>
              <a:endParaRPr lang="en-US" sz="2400" dirty="0">
                <a:solidFill>
                  <a:srgbClr val="7030A0"/>
                </a:solidFill>
              </a:endParaRPr>
            </a:p>
          </p:txBody>
        </p:sp>
        <p:sp>
          <p:nvSpPr>
            <p:cNvPr id="13" name="TextBox 12"/>
            <p:cNvSpPr txBox="1"/>
            <p:nvPr/>
          </p:nvSpPr>
          <p:spPr>
            <a:xfrm>
              <a:off x="-2" y="5069840"/>
              <a:ext cx="1299028" cy="830997"/>
            </a:xfrm>
            <a:prstGeom prst="rect">
              <a:avLst/>
            </a:prstGeom>
            <a:noFill/>
          </p:spPr>
          <p:txBody>
            <a:bodyPr wrap="square" rtlCol="0">
              <a:spAutoFit/>
            </a:bodyPr>
            <a:lstStyle/>
            <a:p>
              <a:r>
                <a:rPr lang="en-US" sz="2400" dirty="0" smtClean="0">
                  <a:solidFill>
                    <a:srgbClr val="7030A0"/>
                  </a:solidFill>
                </a:rPr>
                <a:t>Depth = 12 mm</a:t>
              </a:r>
              <a:endParaRPr lang="en-US" sz="2400" dirty="0">
                <a:solidFill>
                  <a:srgbClr val="7030A0"/>
                </a:solidFill>
              </a:endParaRPr>
            </a:p>
          </p:txBody>
        </p:sp>
      </p:grpSp>
      <p:sp>
        <p:nvSpPr>
          <p:cNvPr id="4" name="Text Placeholder 3"/>
          <p:cNvSpPr>
            <a:spLocks noGrp="1"/>
          </p:cNvSpPr>
          <p:nvPr>
            <p:ph type="body" sz="quarter" idx="11"/>
          </p:nvPr>
        </p:nvSpPr>
        <p:spPr/>
        <p:txBody>
          <a:bodyPr/>
          <a:lstStyle/>
          <a:p>
            <a:r>
              <a:rPr lang="en-US" dirty="0"/>
              <a:t>Copyright © McGraw-Hill Education</a:t>
            </a:r>
          </a:p>
          <a:p>
            <a:endParaRPr lang="en-US" dirty="0"/>
          </a:p>
        </p:txBody>
      </p:sp>
      <p:sp>
        <p:nvSpPr>
          <p:cNvPr id="5" name="Text Placeholder 4"/>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3464784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71650"/>
          </a:xfrm>
        </p:spPr>
        <p:txBody>
          <a:bodyPr/>
          <a:lstStyle/>
          <a:p>
            <a:r>
              <a:rPr lang="en-US" dirty="0" smtClean="0"/>
              <a:t>Determining Left Ventricular Hypertrophy:</a:t>
            </a:r>
            <a:br>
              <a:rPr lang="en-US" dirty="0" smtClean="0"/>
            </a:br>
            <a:r>
              <a:rPr lang="en-US" dirty="0" smtClean="0"/>
              <a:t>Step 2</a:t>
            </a:r>
            <a:endParaRPr lang="en-US" dirty="0"/>
          </a:p>
        </p:txBody>
      </p:sp>
      <p:sp>
        <p:nvSpPr>
          <p:cNvPr id="11" name="Content Placeholder 10"/>
          <p:cNvSpPr>
            <a:spLocks noGrp="1"/>
          </p:cNvSpPr>
          <p:nvPr>
            <p:ph idx="1"/>
          </p:nvPr>
        </p:nvSpPr>
        <p:spPr>
          <a:xfrm>
            <a:off x="457200" y="1600200"/>
            <a:ext cx="8229600" cy="4953000"/>
          </a:xfrm>
        </p:spPr>
        <p:txBody>
          <a:bodyPr/>
          <a:lstStyle/>
          <a:p>
            <a:pPr>
              <a:spcBef>
                <a:spcPts val="1800"/>
              </a:spcBef>
            </a:pPr>
            <a:r>
              <a:rPr lang="en-US" altLang="en-US" dirty="0">
                <a:cs typeface="Arial" charset="0"/>
              </a:rPr>
              <a:t>Refer to V5 and V6.</a:t>
            </a:r>
          </a:p>
          <a:p>
            <a:pPr>
              <a:spcBef>
                <a:spcPts val="1800"/>
              </a:spcBef>
            </a:pPr>
            <a:r>
              <a:rPr lang="en-US" altLang="en-US" dirty="0">
                <a:cs typeface="Arial" charset="0"/>
              </a:rPr>
              <a:t>Measure and select the taller of the 2 views.</a:t>
            </a:r>
          </a:p>
          <a:p>
            <a:pPr>
              <a:spcBef>
                <a:spcPts val="1800"/>
              </a:spcBef>
            </a:pPr>
            <a:r>
              <a:rPr lang="en-US" altLang="en-US" dirty="0">
                <a:cs typeface="Arial" charset="0"/>
              </a:rPr>
              <a:t>Measure from the isoelectric line to tip of tallest R wave and count the millimeters.</a:t>
            </a:r>
          </a:p>
          <a:p>
            <a:pPr>
              <a:spcBef>
                <a:spcPts val="1800"/>
              </a:spcBef>
            </a:pPr>
            <a:r>
              <a:rPr lang="en-US" altLang="en-US" dirty="0">
                <a:cs typeface="Arial" charset="0"/>
              </a:rPr>
              <a:t>Write the number down.</a:t>
            </a:r>
          </a:p>
          <a:p>
            <a:pPr>
              <a:spcBef>
                <a:spcPts val="1800"/>
              </a:spcBef>
              <a:buFont typeface="Wingdings" pitchFamily="2" charset="2"/>
              <a:buNone/>
            </a:pPr>
            <a:endParaRPr lang="en-US" altLang="en-US" dirty="0">
              <a:cs typeface="Arial" charset="0"/>
            </a:endParaRP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200913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Step 2 Example</a:t>
            </a:r>
            <a:endParaRPr lang="en-US" dirty="0"/>
          </a:p>
        </p:txBody>
      </p:sp>
      <p:pic>
        <p:nvPicPr>
          <p:cNvPr id="6" name="Picture 5" descr="ECG tracing showing V5 and V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1711" y="1005346"/>
            <a:ext cx="3706689" cy="5700254"/>
          </a:xfrm>
          <a:prstGeom prst="rect">
            <a:avLst/>
          </a:prstGeom>
        </p:spPr>
      </p:pic>
      <p:grpSp>
        <p:nvGrpSpPr>
          <p:cNvPr id="3" name="Group 2" descr="Arrow labeling tallest R wave in V5"/>
          <p:cNvGrpSpPr/>
          <p:nvPr/>
        </p:nvGrpSpPr>
        <p:grpSpPr>
          <a:xfrm>
            <a:off x="878423" y="1206500"/>
            <a:ext cx="2405654" cy="3815497"/>
            <a:chOff x="812800" y="1408670"/>
            <a:chExt cx="2405654" cy="3815497"/>
          </a:xfrm>
        </p:grpSpPr>
        <p:cxnSp>
          <p:nvCxnSpPr>
            <p:cNvPr id="16" name="Straight Arrow Connector 15"/>
            <p:cNvCxnSpPr/>
            <p:nvPr/>
          </p:nvCxnSpPr>
          <p:spPr>
            <a:xfrm flipV="1">
              <a:off x="3218454" y="1408670"/>
              <a:ext cx="0" cy="1398030"/>
            </a:xfrm>
            <a:prstGeom prst="straightConnector1">
              <a:avLst/>
            </a:prstGeom>
            <a:ln w="5715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812800" y="2950345"/>
              <a:ext cx="1623476" cy="1200329"/>
            </a:xfrm>
            <a:prstGeom prst="rect">
              <a:avLst/>
            </a:prstGeom>
            <a:solidFill>
              <a:schemeClr val="bg1"/>
            </a:solidFill>
          </p:spPr>
          <p:txBody>
            <a:bodyPr wrap="square" rtlCol="0">
              <a:spAutoFit/>
            </a:bodyPr>
            <a:lstStyle/>
            <a:p>
              <a:r>
                <a:rPr lang="en-US" sz="2400" dirty="0" smtClean="0">
                  <a:solidFill>
                    <a:srgbClr val="7030A0"/>
                  </a:solidFill>
                </a:rPr>
                <a:t>Measure height in millimeters</a:t>
              </a:r>
              <a:endParaRPr lang="en-US" sz="2400" dirty="0">
                <a:solidFill>
                  <a:srgbClr val="7030A0"/>
                </a:solidFill>
              </a:endParaRPr>
            </a:p>
          </p:txBody>
        </p:sp>
        <p:sp>
          <p:nvSpPr>
            <p:cNvPr id="18" name="TextBox 17"/>
            <p:cNvSpPr txBox="1"/>
            <p:nvPr/>
          </p:nvSpPr>
          <p:spPr>
            <a:xfrm>
              <a:off x="812800" y="1507520"/>
              <a:ext cx="1668748" cy="1200329"/>
            </a:xfrm>
            <a:prstGeom prst="rect">
              <a:avLst/>
            </a:prstGeom>
            <a:noFill/>
          </p:spPr>
          <p:txBody>
            <a:bodyPr wrap="square" rtlCol="0">
              <a:spAutoFit/>
            </a:bodyPr>
            <a:lstStyle/>
            <a:p>
              <a:r>
                <a:rPr lang="en-US" sz="2400" dirty="0" smtClean="0">
                  <a:solidFill>
                    <a:srgbClr val="7030A0"/>
                  </a:solidFill>
                </a:rPr>
                <a:t>V5 has the tallest R wave</a:t>
              </a:r>
              <a:endParaRPr lang="en-US" sz="2400" dirty="0">
                <a:solidFill>
                  <a:srgbClr val="7030A0"/>
                </a:solidFill>
              </a:endParaRPr>
            </a:p>
          </p:txBody>
        </p:sp>
        <p:sp>
          <p:nvSpPr>
            <p:cNvPr id="19" name="TextBox 18"/>
            <p:cNvSpPr txBox="1"/>
            <p:nvPr/>
          </p:nvSpPr>
          <p:spPr>
            <a:xfrm>
              <a:off x="812800" y="4393170"/>
              <a:ext cx="1547277" cy="830997"/>
            </a:xfrm>
            <a:prstGeom prst="rect">
              <a:avLst/>
            </a:prstGeom>
            <a:noFill/>
          </p:spPr>
          <p:txBody>
            <a:bodyPr wrap="square" rtlCol="0">
              <a:spAutoFit/>
            </a:bodyPr>
            <a:lstStyle/>
            <a:p>
              <a:r>
                <a:rPr lang="en-US" sz="2400" dirty="0" smtClean="0">
                  <a:solidFill>
                    <a:srgbClr val="7030A0"/>
                  </a:solidFill>
                </a:rPr>
                <a:t>Height </a:t>
              </a:r>
              <a:br>
                <a:rPr lang="en-US" sz="2400" dirty="0" smtClean="0">
                  <a:solidFill>
                    <a:srgbClr val="7030A0"/>
                  </a:solidFill>
                </a:rPr>
              </a:br>
              <a:r>
                <a:rPr lang="en-US" sz="2400" dirty="0" smtClean="0">
                  <a:solidFill>
                    <a:srgbClr val="7030A0"/>
                  </a:solidFill>
                </a:rPr>
                <a:t>= 24 mm</a:t>
              </a:r>
              <a:endParaRPr lang="en-US" sz="2400" dirty="0">
                <a:solidFill>
                  <a:srgbClr val="7030A0"/>
                </a:solidFill>
              </a:endParaRPr>
            </a:p>
          </p:txBody>
        </p:sp>
      </p:grpSp>
      <p:sp>
        <p:nvSpPr>
          <p:cNvPr id="4" name="Text Placeholder 3"/>
          <p:cNvSpPr>
            <a:spLocks noGrp="1"/>
          </p:cNvSpPr>
          <p:nvPr>
            <p:ph type="body" sz="quarter" idx="11"/>
          </p:nvPr>
        </p:nvSpPr>
        <p:spPr/>
        <p:txBody>
          <a:bodyPr/>
          <a:lstStyle/>
          <a:p>
            <a:r>
              <a:rPr lang="en-US" dirty="0"/>
              <a:t>Copyright © McGraw-Hill Education</a:t>
            </a:r>
            <a:endParaRPr lang="en-US" dirty="0"/>
          </a:p>
        </p:txBody>
      </p:sp>
      <p:sp>
        <p:nvSpPr>
          <p:cNvPr id="5" name="Text Placeholder 4"/>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2172542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71650"/>
          </a:xfrm>
        </p:spPr>
        <p:txBody>
          <a:bodyPr/>
          <a:lstStyle/>
          <a:p>
            <a:r>
              <a:rPr lang="en-US" dirty="0" smtClean="0"/>
              <a:t>Determining Left Ventricular Hypertrophy:</a:t>
            </a:r>
            <a:br>
              <a:rPr lang="en-US" dirty="0" smtClean="0"/>
            </a:br>
            <a:r>
              <a:rPr lang="en-US" dirty="0" smtClean="0"/>
              <a:t>Step 3</a:t>
            </a:r>
            <a:endParaRPr lang="en-US" dirty="0"/>
          </a:p>
        </p:txBody>
      </p:sp>
      <p:sp>
        <p:nvSpPr>
          <p:cNvPr id="11" name="Content Placeholder 10"/>
          <p:cNvSpPr>
            <a:spLocks noGrp="1"/>
          </p:cNvSpPr>
          <p:nvPr>
            <p:ph idx="1"/>
          </p:nvPr>
        </p:nvSpPr>
        <p:spPr>
          <a:xfrm>
            <a:off x="457200" y="1600200"/>
            <a:ext cx="8229600" cy="4953000"/>
          </a:xfrm>
        </p:spPr>
        <p:txBody>
          <a:bodyPr/>
          <a:lstStyle/>
          <a:p>
            <a:pPr>
              <a:spcBef>
                <a:spcPts val="2400"/>
              </a:spcBef>
            </a:pPr>
            <a:r>
              <a:rPr lang="en-US" altLang="en-US" dirty="0">
                <a:cs typeface="Arial" charset="0"/>
              </a:rPr>
              <a:t>Add the two numbers together.</a:t>
            </a:r>
          </a:p>
          <a:p>
            <a:pPr>
              <a:spcBef>
                <a:spcPts val="2400"/>
              </a:spcBef>
            </a:pPr>
            <a:r>
              <a:rPr lang="en-US" altLang="en-US" dirty="0">
                <a:cs typeface="Arial" charset="0"/>
              </a:rPr>
              <a:t>If the sum is 35 mm or more, clinically you would suspect left ventricular hypertrophy.</a:t>
            </a:r>
          </a:p>
          <a:p>
            <a:pPr>
              <a:spcBef>
                <a:spcPts val="1800"/>
              </a:spcBef>
              <a:buFont typeface="Wingdings" pitchFamily="2" charset="2"/>
              <a:buNone/>
            </a:pPr>
            <a:endParaRPr lang="en-US" altLang="en-US" dirty="0">
              <a:cs typeface="Arial" charset="0"/>
            </a:endParaRP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874903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Step 3 Example</a:t>
            </a:r>
            <a:endParaRPr lang="en-US" dirty="0"/>
          </a:p>
        </p:txBody>
      </p:sp>
      <p:sp>
        <p:nvSpPr>
          <p:cNvPr id="11" name="Content Placeholder 10"/>
          <p:cNvSpPr>
            <a:spLocks noGrp="1"/>
          </p:cNvSpPr>
          <p:nvPr>
            <p:ph idx="1"/>
          </p:nvPr>
        </p:nvSpPr>
        <p:spPr/>
        <p:txBody>
          <a:bodyPr/>
          <a:lstStyle/>
          <a:p>
            <a:pPr>
              <a:spcBef>
                <a:spcPts val="2400"/>
              </a:spcBef>
            </a:pPr>
            <a:r>
              <a:rPr lang="en-US" altLang="en-US" dirty="0">
                <a:cs typeface="Arial" charset="0"/>
              </a:rPr>
              <a:t>In our example:</a:t>
            </a:r>
          </a:p>
          <a:p>
            <a:pPr marL="0" indent="0" algn="ctr">
              <a:spcBef>
                <a:spcPts val="2400"/>
              </a:spcBef>
              <a:buNone/>
            </a:pPr>
            <a:r>
              <a:rPr lang="en-US" altLang="en-US" dirty="0" smtClean="0">
                <a:solidFill>
                  <a:srgbClr val="7030A0"/>
                </a:solidFill>
                <a:cs typeface="Arial" charset="0"/>
              </a:rPr>
              <a:t>12 mm + 24 mm = 36 mm</a:t>
            </a:r>
            <a:endParaRPr lang="en-US" altLang="en-US" dirty="0">
              <a:cs typeface="Arial" charset="0"/>
            </a:endParaRPr>
          </a:p>
          <a:p>
            <a:pPr>
              <a:spcBef>
                <a:spcPts val="2400"/>
              </a:spcBef>
            </a:pPr>
            <a:r>
              <a:rPr lang="en-US" altLang="en-US" dirty="0">
                <a:cs typeface="Arial" charset="0"/>
              </a:rPr>
              <a:t>36 mm is more than 35 mm, so you must suspect left ventricular hypertrophy.</a:t>
            </a:r>
          </a:p>
          <a:p>
            <a:endParaRPr lang="en-US" altLang="en-US" dirty="0"/>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744034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15.4</a:t>
            </a:r>
            <a:br>
              <a:rPr lang="en-US" dirty="0" smtClean="0"/>
            </a:br>
            <a:r>
              <a:rPr lang="en-US" dirty="0" smtClean="0"/>
              <a:t>Apply Your Knowledge</a:t>
            </a:r>
            <a:endParaRPr lang="en-US" dirty="0"/>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When totaled, how many millimeters is the minimum necessary to clinically suspect left ventricular hypertrophy?</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6804834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15.4</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264920"/>
          </a:xfrm>
        </p:spPr>
        <p:txBody>
          <a:bodyPr/>
          <a:lstStyle/>
          <a:p>
            <a:pPr marL="0" indent="0">
              <a:buFont typeface="Wingdings" pitchFamily="2" charset="2"/>
              <a:buNone/>
            </a:pPr>
            <a:r>
              <a:rPr lang="en-US" altLang="en-US" dirty="0">
                <a:cs typeface="Arial" charset="0"/>
              </a:rPr>
              <a:t>When totaled, how many millimeters is the minimum necessary to clinically suspect left ventricular hypertrophy?</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marL="0" indent="0">
              <a:buNone/>
            </a:pPr>
            <a:r>
              <a:rPr lang="en-US" altLang="en-US" dirty="0" smtClean="0">
                <a:solidFill>
                  <a:srgbClr val="000099"/>
                </a:solidFill>
                <a:latin typeface="Arial" charset="0"/>
              </a:rPr>
              <a:t>35 mm</a:t>
            </a:r>
            <a:endParaRPr lang="en-US" altLang="en-US" dirty="0">
              <a:solidFill>
                <a:srgbClr val="000099"/>
              </a:solidFill>
              <a:latin typeface="Arial" charset="0"/>
            </a:endParaRP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3293563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The </a:t>
            </a:r>
            <a:r>
              <a:rPr lang="en-US" dirty="0" smtClean="0"/>
              <a:t>Views of a Standard 12 Lead ECG </a:t>
            </a:r>
            <a:br>
              <a:rPr lang="en-US" dirty="0" smtClean="0"/>
            </a:br>
            <a:r>
              <a:rPr lang="en-US" dirty="0" smtClean="0"/>
              <a:t>and Major </a:t>
            </a:r>
            <a:r>
              <a:rPr lang="en-US" dirty="0" smtClean="0"/>
              <a:t>Vessels</a:t>
            </a:r>
            <a:endParaRPr lang="en-US" dirty="0"/>
          </a:p>
        </p:txBody>
      </p:sp>
      <p:sp>
        <p:nvSpPr>
          <p:cNvPr id="11" name="Content Placeholder 10"/>
          <p:cNvSpPr>
            <a:spLocks noGrp="1"/>
          </p:cNvSpPr>
          <p:nvPr>
            <p:ph idx="1"/>
          </p:nvPr>
        </p:nvSpPr>
        <p:spPr>
          <a:xfrm>
            <a:off x="457200" y="2133600"/>
            <a:ext cx="8229600" cy="4419600"/>
          </a:xfrm>
        </p:spPr>
        <p:txBody>
          <a:bodyPr/>
          <a:lstStyle/>
          <a:p>
            <a:pPr marL="0" indent="0">
              <a:buNone/>
            </a:pPr>
            <a:r>
              <a:rPr lang="en-US" altLang="en-US" dirty="0" smtClean="0"/>
              <a:t>Leads V3 and V4</a:t>
            </a:r>
          </a:p>
          <a:p>
            <a:r>
              <a:rPr lang="en-US" altLang="en-US" dirty="0" smtClean="0"/>
              <a:t>Views anterior wall of left ventricle</a:t>
            </a:r>
          </a:p>
          <a:p>
            <a:r>
              <a:rPr lang="en-US" altLang="en-US" dirty="0" smtClean="0"/>
              <a:t>Left coronary artery, left anterior descending branch</a:t>
            </a:r>
          </a:p>
          <a:p>
            <a:pPr marL="0" indent="0">
              <a:spcBef>
                <a:spcPts val="3600"/>
              </a:spcBef>
              <a:buNone/>
            </a:pPr>
            <a:r>
              <a:rPr lang="en-US" altLang="en-US" dirty="0" smtClean="0"/>
              <a:t>Leads I, aVL, V5, and V6</a:t>
            </a:r>
          </a:p>
          <a:p>
            <a:r>
              <a:rPr lang="en-US" altLang="en-US" dirty="0" smtClean="0"/>
              <a:t>Views lateral wall of left ventricle</a:t>
            </a:r>
          </a:p>
          <a:p>
            <a:r>
              <a:rPr lang="en-US" altLang="en-US" dirty="0" smtClean="0"/>
              <a:t>Left coronary artery, left circumflex branch</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88992955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a:t>
            </a:r>
            <a:r>
              <a:rPr lang="en-US" dirty="0" smtClean="0"/>
              <a:t>Summary 1</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The leads of a 12-lead ECG provide 12 different “pictures” of the heart’s electrical activity, focusing on  the left ventricle.</a:t>
            </a:r>
          </a:p>
          <a:p>
            <a:pPr>
              <a:spcBef>
                <a:spcPts val="1800"/>
              </a:spcBef>
            </a:pPr>
            <a:r>
              <a:rPr lang="en-US" altLang="en-US" dirty="0">
                <a:cs typeface="Arial" charset="0"/>
              </a:rPr>
              <a:t>ST segment depression of 1 mm or more with possible </a:t>
            </a:r>
            <a:br>
              <a:rPr lang="en-US" altLang="en-US" dirty="0">
                <a:cs typeface="Arial" charset="0"/>
              </a:rPr>
            </a:br>
            <a:r>
              <a:rPr lang="en-US" altLang="en-US" dirty="0">
                <a:cs typeface="Arial" charset="0"/>
              </a:rPr>
              <a:t>T wave inversion indicates myocardial ischemia.</a:t>
            </a:r>
          </a:p>
          <a:p>
            <a:pPr>
              <a:spcBef>
                <a:spcPts val="1800"/>
              </a:spcBef>
            </a:pPr>
            <a:r>
              <a:rPr lang="en-US" altLang="en-US" dirty="0">
                <a:cs typeface="Arial" charset="0"/>
              </a:rPr>
              <a:t>ST segment elevation of 1 mm or more with T wave inversion indicates myocardial injury.</a:t>
            </a:r>
          </a:p>
          <a:p>
            <a:pPr>
              <a:spcBef>
                <a:spcPts val="1800"/>
              </a:spcBef>
            </a:pPr>
            <a:r>
              <a:rPr lang="en-US" altLang="en-US" dirty="0">
                <a:cs typeface="Arial" charset="0"/>
              </a:rPr>
              <a:t>A pathologic Q wave indicates tissue death or MI.</a:t>
            </a:r>
          </a:p>
          <a:p>
            <a:pPr>
              <a:spcBef>
                <a:spcPts val="1800"/>
              </a:spcBef>
            </a:pPr>
            <a:r>
              <a:rPr lang="en-US" altLang="en-US" dirty="0">
                <a:cs typeface="Arial" charset="0"/>
              </a:rPr>
              <a:t>It is important to follow the same steps in the same order each time you interpret an ECG tracing.</a:t>
            </a:r>
          </a:p>
          <a:p>
            <a:pPr>
              <a:spcBef>
                <a:spcPts val="1800"/>
              </a:spcBef>
            </a:pP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550961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2</a:t>
            </a:r>
            <a:endParaRPr lang="en-US" dirty="0"/>
          </a:p>
        </p:txBody>
      </p:sp>
      <p:sp>
        <p:nvSpPr>
          <p:cNvPr id="11" name="Content Placeholder 10"/>
          <p:cNvSpPr>
            <a:spLocks noGrp="1"/>
          </p:cNvSpPr>
          <p:nvPr>
            <p:ph idx="1"/>
          </p:nvPr>
        </p:nvSpPr>
        <p:spPr/>
        <p:txBody>
          <a:bodyPr/>
          <a:lstStyle/>
          <a:p>
            <a:r>
              <a:rPr lang="en-US" altLang="en-US" dirty="0">
                <a:cs typeface="Arial" charset="0"/>
              </a:rPr>
              <a:t>Electrical deviation causes changes in the ECG due to the position of the heart in the patient’s chest. </a:t>
            </a:r>
          </a:p>
          <a:p>
            <a:r>
              <a:rPr lang="en-US" altLang="en-US" dirty="0">
                <a:cs typeface="Arial" charset="0"/>
              </a:rPr>
              <a:t>Left ventricular hypertrophy is a thickening of the ventricular wall due to pumping against increased vascular resistance. </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361674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p:txBody>
          <a:bodyPr/>
          <a:lstStyle/>
          <a:p>
            <a:r>
              <a:rPr lang="en-US" dirty="0" smtClean="0"/>
              <a:t>Appendix Slides</a:t>
            </a:r>
            <a:endParaRPr lang="en-US" dirty="0"/>
          </a:p>
        </p:txBody>
      </p:sp>
      <p:sp>
        <p:nvSpPr>
          <p:cNvPr id="11" name="Text Placeholder 10"/>
          <p:cNvSpPr>
            <a:spLocks noGrp="1"/>
          </p:cNvSpPr>
          <p:nvPr>
            <p:ph type="body" sz="quarter" idx="10"/>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1676093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Typical 12 Lead ECG Appendix</a:t>
            </a:r>
            <a:endParaRPr lang="en-US" dirty="0"/>
          </a:p>
        </p:txBody>
      </p:sp>
      <p:sp>
        <p:nvSpPr>
          <p:cNvPr id="12" name="Content Placeholder 11"/>
          <p:cNvSpPr>
            <a:spLocks noGrp="1"/>
          </p:cNvSpPr>
          <p:nvPr>
            <p:ph sz="quarter" idx="12"/>
          </p:nvPr>
        </p:nvSpPr>
        <p:spPr>
          <a:xfrm>
            <a:off x="914400" y="1914252"/>
            <a:ext cx="3467100" cy="3967655"/>
          </a:xfrm>
        </p:spPr>
        <p:txBody>
          <a:bodyPr/>
          <a:lstStyle/>
          <a:p>
            <a:pPr marL="0" indent="0">
              <a:buNone/>
            </a:pPr>
            <a:r>
              <a:rPr lang="en-US" dirty="0" smtClean="0"/>
              <a:t>aVF</a:t>
            </a:r>
            <a:r>
              <a:rPr lang="en-US" dirty="0"/>
              <a:t>: inferior </a:t>
            </a:r>
            <a:endParaRPr lang="en-US" dirty="0" smtClean="0"/>
          </a:p>
          <a:p>
            <a:pPr marL="0" indent="0">
              <a:buNone/>
            </a:pPr>
            <a:r>
              <a:rPr lang="en-US" dirty="0" smtClean="0"/>
              <a:t>V1</a:t>
            </a:r>
            <a:r>
              <a:rPr lang="en-US" dirty="0"/>
              <a:t>: septum </a:t>
            </a:r>
            <a:endParaRPr lang="en-US" dirty="0" smtClean="0"/>
          </a:p>
          <a:p>
            <a:pPr marL="0" indent="0">
              <a:buNone/>
            </a:pPr>
            <a:r>
              <a:rPr lang="en-US" dirty="0" smtClean="0"/>
              <a:t>V2</a:t>
            </a:r>
            <a:r>
              <a:rPr lang="en-US" dirty="0"/>
              <a:t>: septum </a:t>
            </a:r>
            <a:endParaRPr lang="en-US" dirty="0" smtClean="0"/>
          </a:p>
          <a:p>
            <a:pPr marL="0" indent="0">
              <a:buNone/>
            </a:pPr>
            <a:r>
              <a:rPr lang="en-US" dirty="0" smtClean="0"/>
              <a:t>V3</a:t>
            </a:r>
            <a:r>
              <a:rPr lang="en-US" dirty="0"/>
              <a:t>: anterior </a:t>
            </a:r>
            <a:endParaRPr lang="en-US" dirty="0" smtClean="0"/>
          </a:p>
          <a:p>
            <a:pPr marL="0" indent="0">
              <a:buNone/>
            </a:pPr>
            <a:r>
              <a:rPr lang="en-US" dirty="0" smtClean="0"/>
              <a:t>V4</a:t>
            </a:r>
            <a:r>
              <a:rPr lang="en-US" dirty="0"/>
              <a:t>: anterior </a:t>
            </a:r>
            <a:endParaRPr lang="en-US" dirty="0" smtClean="0"/>
          </a:p>
          <a:p>
            <a:pPr marL="0" indent="0">
              <a:buNone/>
            </a:pPr>
            <a:r>
              <a:rPr lang="en-US" dirty="0" smtClean="0"/>
              <a:t>V5</a:t>
            </a:r>
            <a:r>
              <a:rPr lang="en-US" dirty="0"/>
              <a:t>: lateral </a:t>
            </a:r>
            <a:r>
              <a:rPr lang="en-US" dirty="0" smtClean="0"/>
              <a:t>V</a:t>
            </a:r>
          </a:p>
          <a:p>
            <a:pPr marL="0" indent="0">
              <a:buNone/>
            </a:pPr>
            <a:r>
              <a:rPr lang="en-US" dirty="0" smtClean="0"/>
              <a:t>6</a:t>
            </a:r>
            <a:r>
              <a:rPr lang="en-US" dirty="0"/>
              <a:t>: lateral</a:t>
            </a:r>
          </a:p>
          <a:p>
            <a:endParaRPr lang="en-US" dirty="0"/>
          </a:p>
        </p:txBody>
      </p:sp>
      <p:sp>
        <p:nvSpPr>
          <p:cNvPr id="10" name="Content Placeholder 9"/>
          <p:cNvSpPr>
            <a:spLocks noGrp="1"/>
          </p:cNvSpPr>
          <p:nvPr>
            <p:ph sz="quarter" idx="10"/>
          </p:nvPr>
        </p:nvSpPr>
        <p:spPr>
          <a:xfrm>
            <a:off x="495300" y="990600"/>
            <a:ext cx="8153400" cy="914400"/>
          </a:xfrm>
        </p:spPr>
        <p:txBody>
          <a:bodyPr/>
          <a:lstStyle/>
          <a:p>
            <a:pPr marL="0" indent="0">
              <a:buNone/>
            </a:pPr>
            <a:r>
              <a:rPr lang="en-US" dirty="0"/>
              <a:t>12 lead ECG tracing showing all 12 leads and correlating them to the location of the MI that can be diagnosed in each lead</a:t>
            </a:r>
            <a:r>
              <a:rPr lang="en-US" dirty="0" smtClean="0"/>
              <a:t>:</a:t>
            </a:r>
            <a:endParaRPr lang="en-US" dirty="0"/>
          </a:p>
        </p:txBody>
      </p:sp>
      <p:sp>
        <p:nvSpPr>
          <p:cNvPr id="11" name="Content Placeholder 10"/>
          <p:cNvSpPr>
            <a:spLocks noGrp="1"/>
          </p:cNvSpPr>
          <p:nvPr>
            <p:ph sz="quarter" idx="11"/>
          </p:nvPr>
        </p:nvSpPr>
        <p:spPr>
          <a:xfrm>
            <a:off x="5326380" y="1905000"/>
            <a:ext cx="3360420" cy="4495800"/>
          </a:xfrm>
        </p:spPr>
        <p:txBody>
          <a:bodyPr/>
          <a:lstStyle/>
          <a:p>
            <a:pPr marL="0" indent="0">
              <a:buNone/>
            </a:pPr>
            <a:r>
              <a:rPr lang="en-US" dirty="0" smtClean="0"/>
              <a:t>I</a:t>
            </a:r>
            <a:r>
              <a:rPr lang="en-US" dirty="0"/>
              <a:t>: lateral </a:t>
            </a:r>
          </a:p>
          <a:p>
            <a:pPr marL="0" indent="0">
              <a:buNone/>
            </a:pPr>
            <a:r>
              <a:rPr lang="en-US" dirty="0"/>
              <a:t>II: inferior </a:t>
            </a:r>
          </a:p>
          <a:p>
            <a:pPr marL="0" indent="0">
              <a:buNone/>
            </a:pPr>
            <a:r>
              <a:rPr lang="en-US" dirty="0"/>
              <a:t>III: inferior </a:t>
            </a:r>
          </a:p>
          <a:p>
            <a:pPr marL="0" indent="0">
              <a:buNone/>
            </a:pPr>
            <a:r>
              <a:rPr lang="en-US" dirty="0"/>
              <a:t>aVR: not used for MI interpretation; useful for dextrocardia and limb lead reversal </a:t>
            </a:r>
          </a:p>
          <a:p>
            <a:pPr marL="0" indent="0">
              <a:buNone/>
            </a:pPr>
            <a:r>
              <a:rPr lang="en-US" dirty="0"/>
              <a:t>aVL: lateral</a:t>
            </a:r>
          </a:p>
          <a:p>
            <a:endParaRPr lang="en-US" dirty="0"/>
          </a:p>
        </p:txBody>
      </p:sp>
      <p:sp>
        <p:nvSpPr>
          <p:cNvPr id="19" name="Text Placeholder 18"/>
          <p:cNvSpPr>
            <a:spLocks noGrp="1"/>
          </p:cNvSpPr>
          <p:nvPr>
            <p:ph type="body" sz="quarter" idx="16"/>
          </p:nvPr>
        </p:nvSpPr>
        <p:spPr/>
        <p:txBody>
          <a:bodyPr/>
          <a:lstStyle/>
          <a:p>
            <a:endParaRPr lang="en-US"/>
          </a:p>
        </p:txBody>
      </p:sp>
      <p:sp>
        <p:nvSpPr>
          <p:cNvPr id="20" name="Text Placeholder 19"/>
          <p:cNvSpPr>
            <a:spLocks noGrp="1"/>
          </p:cNvSpPr>
          <p:nvPr>
            <p:ph type="body" sz="quarter" idx="17"/>
          </p:nvPr>
        </p:nvSpPr>
        <p:spPr>
          <a:xfrm>
            <a:off x="3817620" y="6410052"/>
            <a:ext cx="1508760" cy="219348"/>
          </a:xfrm>
        </p:spPr>
        <p:txBody>
          <a:bodyPr/>
          <a:lstStyle/>
          <a:p>
            <a:r>
              <a:rPr lang="en-US" dirty="0" smtClean="0">
                <a:hlinkClick r:id="rId2" action="ppaction://hlinksldjump"/>
              </a:rPr>
              <a:t>Jump to Typical 12 Lead ECG</a:t>
            </a:r>
            <a:endParaRPr lang="en-US" dirty="0" smtClean="0"/>
          </a:p>
        </p:txBody>
      </p:sp>
    </p:spTree>
    <p:extLst>
      <p:ext uri="{BB962C8B-B14F-4D97-AF65-F5344CB8AC3E}">
        <p14:creationId xmlns:p14="http://schemas.microsoft.com/office/powerpoint/2010/main" val="3966596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0" y="228600"/>
            <a:ext cx="9144000" cy="1195450"/>
          </a:xfrm>
        </p:spPr>
        <p:txBody>
          <a:bodyPr/>
          <a:lstStyle/>
          <a:p>
            <a:r>
              <a:rPr lang="en-US" dirty="0" smtClean="0"/>
              <a:t>Coronary Arteries Viewed in 12 Lead ECG Appendix</a:t>
            </a:r>
            <a:endParaRPr lang="en-US" dirty="0"/>
          </a:p>
        </p:txBody>
      </p:sp>
      <p:sp>
        <p:nvSpPr>
          <p:cNvPr id="12" name="Content Placeholder 11"/>
          <p:cNvSpPr>
            <a:spLocks noGrp="1"/>
          </p:cNvSpPr>
          <p:nvPr>
            <p:ph idx="1"/>
          </p:nvPr>
        </p:nvSpPr>
        <p:spPr>
          <a:xfrm>
            <a:off x="457200" y="1524000"/>
            <a:ext cx="8229600" cy="5029200"/>
          </a:xfrm>
        </p:spPr>
        <p:txBody>
          <a:bodyPr/>
          <a:lstStyle/>
          <a:p>
            <a:pPr marL="0" indent="0">
              <a:buNone/>
            </a:pPr>
            <a:r>
              <a:rPr lang="en-US" dirty="0"/>
              <a:t>Arteries and MI areas labeled in the anterior view: right coronary artery, right marginal artery, inferior MI (II, III, aVF), septal MI (V1, V2, anterior descending coronary artery, diagonal artery, anterior MI (V3, V4), lateral MI (V5, V6), obtuse marginal artery, left coronary artery.</a:t>
            </a:r>
          </a:p>
          <a:p>
            <a:pPr marL="0" indent="0">
              <a:buNone/>
            </a:pPr>
            <a:r>
              <a:rPr lang="en-US" dirty="0"/>
              <a:t>Arteries and MI areas labeled in both the anterior and the posterior view: left circumflex coronary artery, lateral MI (I, aVL).</a:t>
            </a:r>
          </a:p>
          <a:p>
            <a:pPr marL="0" indent="0">
              <a:buNone/>
            </a:pPr>
            <a:r>
              <a:rPr lang="en-US" dirty="0"/>
              <a:t>Arteries and MI areas labeled in the posterior view: Distal circumflex artery, posterior MI (V1, V2, V3, V4), posterior descending coronary artery, inferior MI (II, III, aVF).</a:t>
            </a:r>
          </a:p>
        </p:txBody>
      </p:sp>
      <p:sp>
        <p:nvSpPr>
          <p:cNvPr id="14" name="Text Placeholder 13"/>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Coronary Arteries Viewed in 12 Lead ECG</a:t>
            </a:r>
            <a:endParaRPr lang="en-US" dirty="0"/>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715213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Inferior Infarction Appendix</a:t>
            </a:r>
            <a:endParaRPr lang="en-US" dirty="0"/>
          </a:p>
        </p:txBody>
      </p:sp>
      <p:sp>
        <p:nvSpPr>
          <p:cNvPr id="12" name="Content Placeholder 11"/>
          <p:cNvSpPr>
            <a:spLocks noGrp="1"/>
          </p:cNvSpPr>
          <p:nvPr>
            <p:ph idx="1"/>
          </p:nvPr>
        </p:nvSpPr>
        <p:spPr/>
        <p:txBody>
          <a:bodyPr/>
          <a:lstStyle/>
          <a:p>
            <a:pPr marL="0" indent="0">
              <a:buNone/>
            </a:pPr>
            <a:r>
              <a:rPr lang="en-US" dirty="0"/>
              <a:t>Anterior and posterior views of the heart showing coronary arteries affected by an inferior infarction and the ECG tracing in leads II, III, and aVF. </a:t>
            </a:r>
            <a:endParaRPr lang="en-US" dirty="0" smtClean="0"/>
          </a:p>
          <a:p>
            <a:pPr marL="0" indent="0">
              <a:buNone/>
            </a:pPr>
            <a:r>
              <a:rPr lang="en-US" dirty="0" smtClean="0"/>
              <a:t>In </a:t>
            </a:r>
            <a:r>
              <a:rPr lang="en-US" dirty="0"/>
              <a:t>the anterior view, the right coronary artery, left coronary artery, and right marginal artery are labeled. The area of the heart muscle around the right marginal artery is shaded to show the area affected by infarction. </a:t>
            </a:r>
            <a:endParaRPr lang="en-US" dirty="0" smtClean="0"/>
          </a:p>
          <a:p>
            <a:pPr marL="0" indent="0">
              <a:buNone/>
            </a:pPr>
            <a:r>
              <a:rPr lang="en-US" dirty="0" smtClean="0"/>
              <a:t>In </a:t>
            </a:r>
            <a:r>
              <a:rPr lang="en-US" dirty="0"/>
              <a:t>the posterior view, the distal right coronary artery is labeled and the heart muscle around this artery is shaded to show the area affected by infarction.</a:t>
            </a:r>
          </a:p>
        </p:txBody>
      </p:sp>
      <p:sp>
        <p:nvSpPr>
          <p:cNvPr id="14" name="Text Placeholder 13"/>
          <p:cNvSpPr>
            <a:spLocks noGrp="1"/>
          </p:cNvSpPr>
          <p:nvPr>
            <p:ph type="body" sz="quarter" idx="16"/>
          </p:nvPr>
        </p:nvSpPr>
        <p:spPr>
          <a:xfrm>
            <a:off x="3886200" y="6477000"/>
            <a:ext cx="1371600" cy="176150"/>
          </a:xfrm>
        </p:spPr>
        <p:txBody>
          <a:bodyPr/>
          <a:lstStyle/>
          <a:p>
            <a:r>
              <a:rPr lang="en-US" dirty="0" smtClean="0">
                <a:hlinkClick r:id="rId2" action="ppaction://hlinksldjump"/>
              </a:rPr>
              <a:t>Jump to Inferior Infarction</a:t>
            </a:r>
            <a:endParaRPr lang="en-US" dirty="0"/>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1878853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Lateral Infarction Appendix</a:t>
            </a:r>
            <a:endParaRPr lang="en-US" dirty="0"/>
          </a:p>
        </p:txBody>
      </p:sp>
      <p:sp>
        <p:nvSpPr>
          <p:cNvPr id="12" name="Content Placeholder 11"/>
          <p:cNvSpPr>
            <a:spLocks noGrp="1"/>
          </p:cNvSpPr>
          <p:nvPr>
            <p:ph idx="1"/>
          </p:nvPr>
        </p:nvSpPr>
        <p:spPr>
          <a:xfrm>
            <a:off x="457200" y="990600"/>
            <a:ext cx="8229600" cy="5334000"/>
          </a:xfrm>
        </p:spPr>
        <p:txBody>
          <a:bodyPr/>
          <a:lstStyle/>
          <a:p>
            <a:pPr marL="0" indent="0">
              <a:buNone/>
            </a:pPr>
            <a:r>
              <a:rPr lang="en-US" dirty="0"/>
              <a:t>Anterior and posterior views of the heart showing the coronary arteries involved in a lateral infarction and the ECG tracing in leads I, aVL, V5, and V6. The left circumflex coronary artery is labeled in both views, and the area affected by a lateral infarction is shaded</a:t>
            </a:r>
            <a:r>
              <a:rPr lang="en-US" dirty="0" smtClean="0"/>
              <a:t>.</a:t>
            </a:r>
            <a:endParaRPr lang="en-US" dirty="0"/>
          </a:p>
        </p:txBody>
      </p:sp>
      <p:sp>
        <p:nvSpPr>
          <p:cNvPr id="14" name="Text Placeholder 13"/>
          <p:cNvSpPr>
            <a:spLocks noGrp="1"/>
          </p:cNvSpPr>
          <p:nvPr>
            <p:ph type="body" sz="quarter" idx="16"/>
          </p:nvPr>
        </p:nvSpPr>
        <p:spPr>
          <a:xfrm>
            <a:off x="3886200" y="6477000"/>
            <a:ext cx="1371600" cy="176150"/>
          </a:xfrm>
        </p:spPr>
        <p:txBody>
          <a:bodyPr/>
          <a:lstStyle/>
          <a:p>
            <a:r>
              <a:rPr lang="en-US" dirty="0" smtClean="0">
                <a:hlinkClick r:id="rId2" action="ppaction://hlinksldjump"/>
              </a:rPr>
              <a:t>Jump to Lateral Infarction</a:t>
            </a:r>
            <a:endParaRPr lang="en-US" dirty="0"/>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6367634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Electrical Axis Deviation Appendix</a:t>
            </a:r>
            <a:endParaRPr lang="en-US" dirty="0"/>
          </a:p>
        </p:txBody>
      </p:sp>
      <p:sp>
        <p:nvSpPr>
          <p:cNvPr id="12" name="Content Placeholder 11"/>
          <p:cNvSpPr>
            <a:spLocks noGrp="1"/>
          </p:cNvSpPr>
          <p:nvPr>
            <p:ph idx="1"/>
          </p:nvPr>
        </p:nvSpPr>
        <p:spPr/>
        <p:txBody>
          <a:bodyPr/>
          <a:lstStyle/>
          <a:p>
            <a:pPr marL="0" indent="0">
              <a:buNone/>
            </a:pPr>
            <a:r>
              <a:rPr lang="en-US" dirty="0"/>
              <a:t>Human chest divided into quadrants for left axis, normal, right axis, and extreme right axis deviation.</a:t>
            </a:r>
          </a:p>
          <a:p>
            <a:r>
              <a:rPr lang="en-US" dirty="0"/>
              <a:t>Upper right quadrant: Lead I negative, lead aVF negative: extreme right axis</a:t>
            </a:r>
          </a:p>
          <a:p>
            <a:r>
              <a:rPr lang="en-US" dirty="0"/>
              <a:t>Upper left quadrant: Lead I positive, lead aVF negative: left axis</a:t>
            </a:r>
          </a:p>
          <a:p>
            <a:r>
              <a:rPr lang="en-US" dirty="0"/>
              <a:t>Lower left quadrant: Lead I positive, lead aVF positive: normal</a:t>
            </a:r>
          </a:p>
          <a:p>
            <a:r>
              <a:rPr lang="en-US" dirty="0"/>
              <a:t>Lower right quadrant: Lead I negative, lead aVF positive: right axis</a:t>
            </a:r>
          </a:p>
        </p:txBody>
      </p:sp>
      <p:sp>
        <p:nvSpPr>
          <p:cNvPr id="14" name="Text Placeholder 13"/>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Electrical Axis Deviation</a:t>
            </a:r>
            <a:endParaRPr lang="en-US" dirty="0"/>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897040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Typical 12 Lead ECG</a:t>
            </a:r>
            <a:endParaRPr lang="en-US" dirty="0"/>
          </a:p>
        </p:txBody>
      </p:sp>
      <p:pic>
        <p:nvPicPr>
          <p:cNvPr id="3" name="Picture 2" descr="12 lead ECG tracing showing all 12 leads and correlating them to the location of the MI that can be diagnosed in each lea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100" y="1066800"/>
            <a:ext cx="8727800" cy="4799419"/>
          </a:xfrm>
          <a:prstGeom prst="rect">
            <a:avLst/>
          </a:prstGeom>
        </p:spPr>
      </p:pic>
      <p:sp>
        <p:nvSpPr>
          <p:cNvPr id="9" name="Text Placeholder 8"/>
          <p:cNvSpPr>
            <a:spLocks noGrp="1"/>
          </p:cNvSpPr>
          <p:nvPr>
            <p:ph type="body" sz="quarter" idx="16"/>
          </p:nvPr>
        </p:nvSpPr>
        <p:spPr>
          <a:xfrm>
            <a:off x="3886200" y="6553200"/>
            <a:ext cx="1371600" cy="228600"/>
          </a:xfrm>
        </p:spPr>
        <p:txBody>
          <a:bodyPr/>
          <a:lstStyle/>
          <a:p>
            <a:r>
              <a:rPr lang="en-US" dirty="0" smtClean="0">
                <a:hlinkClick r:id="rId4" action="ppaction://hlinksldjump"/>
              </a:rPr>
              <a:t>Jump to Typical 12 Lead ECG Appendix</a:t>
            </a:r>
            <a:endParaRPr lang="en-US" dirty="0"/>
          </a:p>
        </p:txBody>
      </p:sp>
      <p:sp>
        <p:nvSpPr>
          <p:cNvPr id="8" name="Text Placeholder 7"/>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2841931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Coronary Arteries Viewed in 12 Lead ECG</a:t>
            </a:r>
            <a:endParaRPr lang="en-US" dirty="0"/>
          </a:p>
        </p:txBody>
      </p:sp>
      <p:pic>
        <p:nvPicPr>
          <p:cNvPr id="3" name="Picture 2" descr="Anterior and posterior views of the heart showing the coronary arteries and the leads in which various types of MIs can be se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813338"/>
            <a:ext cx="8590008" cy="5511262"/>
          </a:xfrm>
          <a:prstGeom prst="rect">
            <a:avLst/>
          </a:prstGeom>
        </p:spPr>
      </p:pic>
      <p:sp>
        <p:nvSpPr>
          <p:cNvPr id="4" name="Content Placeholder 3"/>
          <p:cNvSpPr>
            <a:spLocks noGrp="1"/>
          </p:cNvSpPr>
          <p:nvPr>
            <p:ph sz="quarter" idx="12"/>
          </p:nvPr>
        </p:nvSpPr>
        <p:spPr>
          <a:xfrm>
            <a:off x="200392" y="1295400"/>
            <a:ext cx="1905000" cy="640080"/>
          </a:xfrm>
        </p:spPr>
        <p:txBody>
          <a:bodyPr/>
          <a:lstStyle/>
          <a:p>
            <a:pPr marL="0" indent="0">
              <a:buNone/>
            </a:pPr>
            <a:r>
              <a:rPr lang="en-US" dirty="0" smtClean="0">
                <a:solidFill>
                  <a:srgbClr val="7030A0"/>
                </a:solidFill>
              </a:rPr>
              <a:t>Anterior View</a:t>
            </a:r>
            <a:endParaRPr lang="en-US" dirty="0">
              <a:solidFill>
                <a:srgbClr val="7030A0"/>
              </a:solidFill>
            </a:endParaRPr>
          </a:p>
        </p:txBody>
      </p:sp>
      <p:sp>
        <p:nvSpPr>
          <p:cNvPr id="6" name="Content Placeholder 5"/>
          <p:cNvSpPr>
            <a:spLocks noGrp="1"/>
          </p:cNvSpPr>
          <p:nvPr>
            <p:ph sz="quarter" idx="13"/>
          </p:nvPr>
        </p:nvSpPr>
        <p:spPr>
          <a:xfrm>
            <a:off x="4800600" y="1295400"/>
            <a:ext cx="2286000" cy="624522"/>
          </a:xfrm>
        </p:spPr>
        <p:txBody>
          <a:bodyPr/>
          <a:lstStyle/>
          <a:p>
            <a:pPr marL="0" indent="0">
              <a:buNone/>
            </a:pPr>
            <a:r>
              <a:rPr lang="en-US" dirty="0" smtClean="0">
                <a:solidFill>
                  <a:srgbClr val="7030A0"/>
                </a:solidFill>
              </a:rPr>
              <a:t>Posterior View</a:t>
            </a:r>
            <a:endParaRPr lang="en-US" dirty="0">
              <a:solidFill>
                <a:srgbClr val="7030A0"/>
              </a:solidFill>
            </a:endParaRPr>
          </a:p>
        </p:txBody>
      </p:sp>
      <p:sp>
        <p:nvSpPr>
          <p:cNvPr id="31" name="Text Placeholder 30"/>
          <p:cNvSpPr>
            <a:spLocks noGrp="1"/>
          </p:cNvSpPr>
          <p:nvPr>
            <p:ph type="body" sz="quarter" idx="17"/>
          </p:nvPr>
        </p:nvSpPr>
        <p:spPr>
          <a:xfrm>
            <a:off x="3817620" y="6529449"/>
            <a:ext cx="1508760" cy="276677"/>
          </a:xfrm>
        </p:spPr>
        <p:txBody>
          <a:bodyPr/>
          <a:lstStyle/>
          <a:p>
            <a:r>
              <a:rPr lang="en-US" dirty="0" smtClean="0">
                <a:hlinkClick r:id="rId4" action="ppaction://hlinksldjump"/>
              </a:rPr>
              <a:t>Jump to Coronary Arteries Viewed in 12 Lead ECG Appendix</a:t>
            </a:r>
            <a:endParaRPr lang="en-US" dirty="0"/>
          </a:p>
        </p:txBody>
      </p:sp>
      <p:sp>
        <p:nvSpPr>
          <p:cNvPr id="12" name="Text Placeholder 11"/>
          <p:cNvSpPr>
            <a:spLocks noGrp="1"/>
          </p:cNvSpPr>
          <p:nvPr>
            <p:ph type="body" sz="quarter" idx="16"/>
          </p:nvPr>
        </p:nvSpPr>
        <p:spPr/>
        <p:txBody>
          <a:bodyPr/>
          <a:lstStyle/>
          <a:p>
            <a:r>
              <a:rPr lang="en-US" smtClean="0"/>
              <a:t>Copyright © McGraw-Hill Education</a:t>
            </a:r>
            <a:endParaRPr lang="en-US" dirty="0"/>
          </a:p>
        </p:txBody>
      </p:sp>
    </p:spTree>
    <p:extLst>
      <p:ext uri="{BB962C8B-B14F-4D97-AF65-F5344CB8AC3E}">
        <p14:creationId xmlns:p14="http://schemas.microsoft.com/office/powerpoint/2010/main" val="3943097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Inferior Infarction</a:t>
            </a:r>
            <a:endParaRPr lang="en-US" dirty="0"/>
          </a:p>
        </p:txBody>
      </p:sp>
      <p:pic>
        <p:nvPicPr>
          <p:cNvPr id="3" name="Picture 2" descr="Anterior and posterior views of the heart showing coronary arteries affected by an inferior infarction and the ECG tracing in leads II, III, and aV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272" y="752856"/>
            <a:ext cx="8601456" cy="5571744"/>
          </a:xfrm>
          <a:prstGeom prst="rect">
            <a:avLst/>
          </a:prstGeom>
        </p:spPr>
      </p:pic>
      <p:sp>
        <p:nvSpPr>
          <p:cNvPr id="4" name="Content Placeholder 3"/>
          <p:cNvSpPr>
            <a:spLocks noGrp="1"/>
          </p:cNvSpPr>
          <p:nvPr>
            <p:ph sz="quarter" idx="12"/>
          </p:nvPr>
        </p:nvSpPr>
        <p:spPr>
          <a:xfrm>
            <a:off x="1482090" y="1352283"/>
            <a:ext cx="1371600" cy="868678"/>
          </a:xfrm>
        </p:spPr>
        <p:txBody>
          <a:bodyPr/>
          <a:lstStyle/>
          <a:p>
            <a:pPr marL="0" indent="0">
              <a:buNone/>
            </a:pPr>
            <a:r>
              <a:rPr lang="en-US" dirty="0" smtClean="0">
                <a:solidFill>
                  <a:srgbClr val="7030A0"/>
                </a:solidFill>
              </a:rPr>
              <a:t>Anterior View</a:t>
            </a:r>
            <a:endParaRPr lang="en-US" dirty="0">
              <a:solidFill>
                <a:srgbClr val="7030A0"/>
              </a:solidFill>
            </a:endParaRPr>
          </a:p>
        </p:txBody>
      </p:sp>
      <p:sp>
        <p:nvSpPr>
          <p:cNvPr id="6" name="Content Placeholder 5"/>
          <p:cNvSpPr>
            <a:spLocks noGrp="1"/>
          </p:cNvSpPr>
          <p:nvPr>
            <p:ph sz="quarter" idx="13"/>
          </p:nvPr>
        </p:nvSpPr>
        <p:spPr>
          <a:xfrm>
            <a:off x="5326380" y="1928335"/>
            <a:ext cx="1371600" cy="868045"/>
          </a:xfrm>
        </p:spPr>
        <p:txBody>
          <a:bodyPr/>
          <a:lstStyle/>
          <a:p>
            <a:pPr marL="0" indent="0">
              <a:buNone/>
            </a:pPr>
            <a:r>
              <a:rPr lang="en-US" dirty="0" smtClean="0">
                <a:solidFill>
                  <a:srgbClr val="7030A0"/>
                </a:solidFill>
              </a:rPr>
              <a:t>Posterior View</a:t>
            </a:r>
            <a:endParaRPr lang="en-US" dirty="0">
              <a:solidFill>
                <a:srgbClr val="7030A0"/>
              </a:solidFill>
            </a:endParaRPr>
          </a:p>
        </p:txBody>
      </p:sp>
      <p:sp>
        <p:nvSpPr>
          <p:cNvPr id="15" name="Oval 14" descr="Circle around the part of the right marginal artery in the anterior view affected by an inferior MI"/>
          <p:cNvSpPr/>
          <p:nvPr/>
        </p:nvSpPr>
        <p:spPr>
          <a:xfrm rot="1605657">
            <a:off x="1751891" y="4889928"/>
            <a:ext cx="2277694" cy="1215582"/>
          </a:xfrm>
          <a:prstGeom prst="ellipse">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descr="Circle around the part of the distal right corronary artery in the posterior view affected by an inferior artery"/>
          <p:cNvSpPr/>
          <p:nvPr/>
        </p:nvSpPr>
        <p:spPr>
          <a:xfrm rot="20157424">
            <a:off x="6387061" y="5135659"/>
            <a:ext cx="2277696" cy="1215582"/>
          </a:xfrm>
          <a:prstGeom prst="ellipse">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11"/>
          <p:cNvSpPr>
            <a:spLocks noGrp="1"/>
          </p:cNvSpPr>
          <p:nvPr>
            <p:ph type="body" sz="quarter" idx="16"/>
          </p:nvPr>
        </p:nvSpPr>
        <p:spPr/>
        <p:txBody>
          <a:bodyPr/>
          <a:lstStyle/>
          <a:p>
            <a:r>
              <a:rPr lang="en-US" smtClean="0"/>
              <a:t>Copyright © McGraw-Hill Education</a:t>
            </a:r>
            <a:endParaRPr lang="en-US" dirty="0"/>
          </a:p>
        </p:txBody>
      </p:sp>
      <p:sp>
        <p:nvSpPr>
          <p:cNvPr id="17" name="Text Placeholder 16"/>
          <p:cNvSpPr>
            <a:spLocks noGrp="1"/>
          </p:cNvSpPr>
          <p:nvPr>
            <p:ph type="body" sz="quarter" idx="17"/>
          </p:nvPr>
        </p:nvSpPr>
        <p:spPr>
          <a:xfrm>
            <a:off x="3817620" y="6529450"/>
            <a:ext cx="1508760" cy="233050"/>
          </a:xfrm>
        </p:spPr>
        <p:txBody>
          <a:bodyPr/>
          <a:lstStyle/>
          <a:p>
            <a:r>
              <a:rPr lang="en-US" dirty="0" smtClean="0">
                <a:hlinkClick r:id="rId4" action="ppaction://hlinksldjump"/>
              </a:rPr>
              <a:t>Jump to Inferior Infarction Appendix</a:t>
            </a:r>
            <a:endParaRPr lang="en-US" dirty="0"/>
          </a:p>
        </p:txBody>
      </p:sp>
    </p:spTree>
    <p:extLst>
      <p:ext uri="{BB962C8B-B14F-4D97-AF65-F5344CB8AC3E}">
        <p14:creationId xmlns:p14="http://schemas.microsoft.com/office/powerpoint/2010/main" val="1172631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Lateral Infarction</a:t>
            </a:r>
            <a:endParaRPr lang="en-US" dirty="0"/>
          </a:p>
        </p:txBody>
      </p:sp>
      <p:pic>
        <p:nvPicPr>
          <p:cNvPr id="3" name="Picture 2" descr="Anterior and posterior views of the heart showing the coronary arteries involved in a lateral infarction and the ECG tracing in leads I, aVL, V5, and V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896" y="762000"/>
            <a:ext cx="6998208" cy="5882640"/>
          </a:xfrm>
          <a:prstGeom prst="rect">
            <a:avLst/>
          </a:prstGeom>
        </p:spPr>
      </p:pic>
      <p:sp>
        <p:nvSpPr>
          <p:cNvPr id="4" name="Content Placeholder 3"/>
          <p:cNvSpPr>
            <a:spLocks noGrp="1"/>
          </p:cNvSpPr>
          <p:nvPr>
            <p:ph sz="quarter" idx="12"/>
          </p:nvPr>
        </p:nvSpPr>
        <p:spPr>
          <a:xfrm>
            <a:off x="762000" y="1752600"/>
            <a:ext cx="1295400" cy="838200"/>
          </a:xfrm>
        </p:spPr>
        <p:txBody>
          <a:bodyPr/>
          <a:lstStyle/>
          <a:p>
            <a:pPr marL="0" indent="0">
              <a:buNone/>
            </a:pPr>
            <a:r>
              <a:rPr lang="en-US" dirty="0" smtClean="0">
                <a:solidFill>
                  <a:srgbClr val="7030A0"/>
                </a:solidFill>
              </a:rPr>
              <a:t>Anterior View</a:t>
            </a:r>
            <a:endParaRPr lang="en-US" dirty="0">
              <a:solidFill>
                <a:srgbClr val="7030A0"/>
              </a:solidFill>
            </a:endParaRPr>
          </a:p>
        </p:txBody>
      </p:sp>
      <p:sp>
        <p:nvSpPr>
          <p:cNvPr id="6" name="Content Placeholder 5"/>
          <p:cNvSpPr>
            <a:spLocks noGrp="1"/>
          </p:cNvSpPr>
          <p:nvPr>
            <p:ph sz="quarter" idx="13"/>
          </p:nvPr>
        </p:nvSpPr>
        <p:spPr>
          <a:xfrm>
            <a:off x="7620000" y="1993816"/>
            <a:ext cx="1371600" cy="868045"/>
          </a:xfrm>
        </p:spPr>
        <p:txBody>
          <a:bodyPr/>
          <a:lstStyle/>
          <a:p>
            <a:pPr marL="0" indent="0">
              <a:buNone/>
            </a:pPr>
            <a:r>
              <a:rPr lang="en-US" dirty="0" smtClean="0">
                <a:solidFill>
                  <a:srgbClr val="7030A0"/>
                </a:solidFill>
              </a:rPr>
              <a:t>Posterior View</a:t>
            </a:r>
            <a:endParaRPr lang="en-US" dirty="0">
              <a:solidFill>
                <a:srgbClr val="7030A0"/>
              </a:solidFill>
            </a:endParaRPr>
          </a:p>
        </p:txBody>
      </p:sp>
      <p:sp>
        <p:nvSpPr>
          <p:cNvPr id="14" name="Oval 13" descr="Circle around the part of the left circumflex coronary artery in the anterior view affected by a lateral infarction"/>
          <p:cNvSpPr/>
          <p:nvPr/>
        </p:nvSpPr>
        <p:spPr>
          <a:xfrm rot="4570022">
            <a:off x="3002946" y="4563467"/>
            <a:ext cx="1798156" cy="780256"/>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descr="Circle around the part of the left circumflex coronary artery in the posterior view affected by a lateral infarction"/>
          <p:cNvSpPr/>
          <p:nvPr/>
        </p:nvSpPr>
        <p:spPr>
          <a:xfrm rot="6282038">
            <a:off x="3829856" y="4860972"/>
            <a:ext cx="2712191" cy="855016"/>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11"/>
          <p:cNvSpPr>
            <a:spLocks noGrp="1"/>
          </p:cNvSpPr>
          <p:nvPr>
            <p:ph type="body" sz="quarter" idx="16"/>
          </p:nvPr>
        </p:nvSpPr>
        <p:spPr/>
        <p:txBody>
          <a:bodyPr/>
          <a:lstStyle/>
          <a:p>
            <a:r>
              <a:rPr lang="en-US" smtClean="0"/>
              <a:t>Copyright © McGraw-Hill Education</a:t>
            </a:r>
            <a:endParaRPr lang="en-US" dirty="0"/>
          </a:p>
        </p:txBody>
      </p:sp>
      <p:sp>
        <p:nvSpPr>
          <p:cNvPr id="17" name="Text Placeholder 16"/>
          <p:cNvSpPr>
            <a:spLocks noGrp="1"/>
          </p:cNvSpPr>
          <p:nvPr>
            <p:ph type="body" sz="quarter" idx="17"/>
          </p:nvPr>
        </p:nvSpPr>
        <p:spPr>
          <a:xfrm>
            <a:off x="3817620" y="6681850"/>
            <a:ext cx="1508760" cy="145850"/>
          </a:xfrm>
        </p:spPr>
        <p:txBody>
          <a:bodyPr/>
          <a:lstStyle/>
          <a:p>
            <a:r>
              <a:rPr lang="en-US" dirty="0" smtClean="0">
                <a:hlinkClick r:id="rId4" action="ppaction://hlinksldjump"/>
              </a:rPr>
              <a:t>Jump to Lateral Infarction Appendix</a:t>
            </a:r>
            <a:endParaRPr lang="en-US" dirty="0"/>
          </a:p>
        </p:txBody>
      </p:sp>
    </p:spTree>
    <p:extLst>
      <p:ext uri="{BB962C8B-B14F-4D97-AF65-F5344CB8AC3E}">
        <p14:creationId xmlns:p14="http://schemas.microsoft.com/office/powerpoint/2010/main" val="39977306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Septal Infarction</a:t>
            </a:r>
            <a:endParaRPr lang="en-US" dirty="0"/>
          </a:p>
        </p:txBody>
      </p:sp>
      <p:pic>
        <p:nvPicPr>
          <p:cNvPr id="3" name="Picture 2" descr="Anterior view of the heart showing the septal branch of the anterior descending coronary artery and the ECG tracing in leads V1 and V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1576" y="765048"/>
            <a:ext cx="5449824" cy="5864352"/>
          </a:xfrm>
          <a:prstGeom prst="rect">
            <a:avLst/>
          </a:prstGeom>
        </p:spPr>
      </p:pic>
      <p:sp>
        <p:nvSpPr>
          <p:cNvPr id="13" name="Content Placeholder 3"/>
          <p:cNvSpPr>
            <a:spLocks noGrp="1"/>
          </p:cNvSpPr>
          <p:nvPr>
            <p:ph sz="quarter" idx="12"/>
          </p:nvPr>
        </p:nvSpPr>
        <p:spPr>
          <a:xfrm>
            <a:off x="1371600" y="1309686"/>
            <a:ext cx="1295400" cy="838200"/>
          </a:xfrm>
        </p:spPr>
        <p:txBody>
          <a:bodyPr/>
          <a:lstStyle/>
          <a:p>
            <a:pPr marL="0" indent="0" algn="ctr">
              <a:buNone/>
            </a:pPr>
            <a:r>
              <a:rPr lang="en-US" dirty="0" smtClean="0">
                <a:solidFill>
                  <a:srgbClr val="7030A0"/>
                </a:solidFill>
              </a:rPr>
              <a:t>Anterior View</a:t>
            </a:r>
            <a:endParaRPr lang="en-US" dirty="0">
              <a:solidFill>
                <a:srgbClr val="7030A0"/>
              </a:solidFill>
            </a:endParaRPr>
          </a:p>
        </p:txBody>
      </p:sp>
      <p:sp>
        <p:nvSpPr>
          <p:cNvPr id="15" name="Oval 14" descr="Circle around the parts of the septal branchof the anterior descending coronary artery affected by a septal infarction"/>
          <p:cNvSpPr/>
          <p:nvPr/>
        </p:nvSpPr>
        <p:spPr>
          <a:xfrm rot="3862178">
            <a:off x="3017642" y="4751777"/>
            <a:ext cx="2863798" cy="1428881"/>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11"/>
          <p:cNvSpPr>
            <a:spLocks noGrp="1"/>
          </p:cNvSpPr>
          <p:nvPr>
            <p:ph type="body" sz="quarter" idx="16"/>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2680583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2015</TotalTime>
  <Words>3290</Words>
  <Application>Microsoft Office PowerPoint</Application>
  <PresentationFormat>On-screen Show (4:3)</PresentationFormat>
  <Paragraphs>444</Paragraphs>
  <Slides>47</Slides>
  <Notes>41</Notes>
  <HiddenSlides>0</HiddenSlides>
  <MMClips>0</MMClips>
  <ScaleCrop>false</ScaleCrop>
  <HeadingPairs>
    <vt:vector size="6" baseType="variant">
      <vt:variant>
        <vt:lpstr>Fonts Used</vt:lpstr>
      </vt:variant>
      <vt:variant>
        <vt:i4>6</vt:i4>
      </vt:variant>
      <vt:variant>
        <vt:lpstr>Theme</vt:lpstr>
      </vt:variant>
      <vt:variant>
        <vt:i4>9</vt:i4>
      </vt:variant>
      <vt:variant>
        <vt:lpstr>Slide Titles</vt:lpstr>
      </vt:variant>
      <vt:variant>
        <vt:i4>47</vt:i4>
      </vt:variant>
    </vt:vector>
  </HeadingPairs>
  <TitlesOfParts>
    <vt:vector size="62" baseType="lpstr">
      <vt:lpstr>Arial</vt:lpstr>
      <vt:lpstr>ArumSans Bold</vt:lpstr>
      <vt:lpstr>ArumSans Regular</vt:lpstr>
      <vt:lpstr>Calibri</vt:lpstr>
      <vt:lpstr>Vectipede Rg</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Basic 12 lead ECG interpretation</vt:lpstr>
      <vt:lpstr>Learning Outcomes</vt:lpstr>
      <vt:lpstr>Learning Outcome 15.1 The Views of a Standard 12 Lead ECG  and Major Vessels</vt:lpstr>
      <vt:lpstr>The Views of a Standard 12 Lead ECG  and Major Vessels</vt:lpstr>
      <vt:lpstr>Typical 12 Lead ECG</vt:lpstr>
      <vt:lpstr>Coronary Arteries Viewed in 12 Lead ECG</vt:lpstr>
      <vt:lpstr>Inferior Infarction</vt:lpstr>
      <vt:lpstr>Lateral Infarction</vt:lpstr>
      <vt:lpstr>Septal Infarction</vt:lpstr>
      <vt:lpstr>Anterior Infarction</vt:lpstr>
      <vt:lpstr>Learning Outcome 15.1 Apply Your Knowledge</vt:lpstr>
      <vt:lpstr>Learning Outcome 15.1 Apply Your Knowledge Answer</vt:lpstr>
      <vt:lpstr>Learning Outcome 15.2 Ischemia, Injury, and Infarction Key Terms</vt:lpstr>
      <vt:lpstr>Anatomically Contiguous Leads</vt:lpstr>
      <vt:lpstr>Five-Step Process for Basic Rhythm Interpretation</vt:lpstr>
      <vt:lpstr>Ischemia, Injury, and Infarction</vt:lpstr>
      <vt:lpstr>Myocardial Ischemia</vt:lpstr>
      <vt:lpstr>Myocardial Injury</vt:lpstr>
      <vt:lpstr>Myocardial Infarction 1</vt:lpstr>
      <vt:lpstr>Myocardial Infarction 2</vt:lpstr>
      <vt:lpstr>Learning Outcome 15.2 Apply Your Knowledge</vt:lpstr>
      <vt:lpstr>Learning Outcome 15.2 Apply Your Knowledge Answer</vt:lpstr>
      <vt:lpstr>Learning Outcome 15.3 Electrical Axis Key Terms</vt:lpstr>
      <vt:lpstr>Electrical Axis Deviation</vt:lpstr>
      <vt:lpstr>Causes of Left Axis Deviation</vt:lpstr>
      <vt:lpstr>Causes of Right Axis Deviation</vt:lpstr>
      <vt:lpstr>Extreme Right Axis Deviation</vt:lpstr>
      <vt:lpstr>Determining the Presence of Axis Deviation</vt:lpstr>
      <vt:lpstr>Learning Outcome 15.3 Apply Your Knowledge</vt:lpstr>
      <vt:lpstr>Learning Outcome 15.3 Apply Your Knowledge Answer</vt:lpstr>
      <vt:lpstr>Learning Outcome 15.4 Left Ventricular Hypertrophy</vt:lpstr>
      <vt:lpstr>Determining Left Ventricular Hypertrophy: Step 1</vt:lpstr>
      <vt:lpstr>Step 1 Example</vt:lpstr>
      <vt:lpstr>Determining Left Ventricular Hypertrophy: Step 2</vt:lpstr>
      <vt:lpstr>Step 2 Example</vt:lpstr>
      <vt:lpstr>Determining Left Ventricular Hypertrophy: Step 3</vt:lpstr>
      <vt:lpstr>Step 3 Example</vt:lpstr>
      <vt:lpstr>Learning Outcome 15.4 Apply Your Knowledge</vt:lpstr>
      <vt:lpstr>Learning Outcome 15.4 Apply Your Knowledge Answer</vt:lpstr>
      <vt:lpstr>Chapter Summary 1</vt:lpstr>
      <vt:lpstr>Chapter Summary 2</vt:lpstr>
      <vt:lpstr>Appendix Slides</vt:lpstr>
      <vt:lpstr>Typical 12 Lead ECG Appendix</vt:lpstr>
      <vt:lpstr>Coronary Arteries Viewed in 12 Lead ECG Appendix</vt:lpstr>
      <vt:lpstr>Inferior Infarction Appendix</vt:lpstr>
      <vt:lpstr>Lateral Infarction Appendix</vt:lpstr>
      <vt:lpstr>Electrical Axis Deviation Appendix</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192</cp:revision>
  <dcterms:created xsi:type="dcterms:W3CDTF">2017-03-30T19:54:13Z</dcterms:created>
  <dcterms:modified xsi:type="dcterms:W3CDTF">2017-10-03T17:08:50Z</dcterms:modified>
</cp:coreProperties>
</file>