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76"/>
  </p:notesMasterIdLst>
  <p:handoutMasterIdLst>
    <p:handoutMasterId r:id="rId77"/>
  </p:handoutMasterIdLst>
  <p:sldIdLst>
    <p:sldId id="256" r:id="rId10"/>
    <p:sldId id="257" r:id="rId11"/>
    <p:sldId id="394" r:id="rId12"/>
    <p:sldId id="259" r:id="rId13"/>
    <p:sldId id="327" r:id="rId14"/>
    <p:sldId id="395" r:id="rId15"/>
    <p:sldId id="371" r:id="rId16"/>
    <p:sldId id="263" r:id="rId17"/>
    <p:sldId id="264" r:id="rId18"/>
    <p:sldId id="265" r:id="rId19"/>
    <p:sldId id="328" r:id="rId20"/>
    <p:sldId id="396" r:id="rId21"/>
    <p:sldId id="456" r:id="rId22"/>
    <p:sldId id="457" r:id="rId23"/>
    <p:sldId id="333" r:id="rId24"/>
    <p:sldId id="334" r:id="rId25"/>
    <p:sldId id="386" r:id="rId26"/>
    <p:sldId id="387" r:id="rId27"/>
    <p:sldId id="388" r:id="rId28"/>
    <p:sldId id="458" r:id="rId29"/>
    <p:sldId id="389" r:id="rId30"/>
    <p:sldId id="390" r:id="rId31"/>
    <p:sldId id="391" r:id="rId32"/>
    <p:sldId id="398" r:id="rId33"/>
    <p:sldId id="399" r:id="rId34"/>
    <p:sldId id="447" r:id="rId35"/>
    <p:sldId id="448" r:id="rId36"/>
    <p:sldId id="404" r:id="rId37"/>
    <p:sldId id="405" r:id="rId38"/>
    <p:sldId id="408" r:id="rId39"/>
    <p:sldId id="409" r:id="rId40"/>
    <p:sldId id="459" r:id="rId41"/>
    <p:sldId id="460" r:id="rId42"/>
    <p:sldId id="461" r:id="rId43"/>
    <p:sldId id="462" r:id="rId44"/>
    <p:sldId id="463" r:id="rId45"/>
    <p:sldId id="412" r:id="rId46"/>
    <p:sldId id="413" r:id="rId47"/>
    <p:sldId id="415" r:id="rId48"/>
    <p:sldId id="450" r:id="rId49"/>
    <p:sldId id="416" r:id="rId50"/>
    <p:sldId id="417" r:id="rId51"/>
    <p:sldId id="451" r:id="rId52"/>
    <p:sldId id="452" r:id="rId53"/>
    <p:sldId id="453" r:id="rId54"/>
    <p:sldId id="418" r:id="rId55"/>
    <p:sldId id="419" r:id="rId56"/>
    <p:sldId id="420" r:id="rId57"/>
    <p:sldId id="421" r:id="rId58"/>
    <p:sldId id="464" r:id="rId59"/>
    <p:sldId id="454" r:id="rId60"/>
    <p:sldId id="422" r:id="rId61"/>
    <p:sldId id="455" r:id="rId62"/>
    <p:sldId id="465" r:id="rId63"/>
    <p:sldId id="466" r:id="rId64"/>
    <p:sldId id="467" r:id="rId65"/>
    <p:sldId id="429" r:id="rId66"/>
    <p:sldId id="430" r:id="rId67"/>
    <p:sldId id="439" r:id="rId68"/>
    <p:sldId id="440" r:id="rId69"/>
    <p:sldId id="441" r:id="rId70"/>
    <p:sldId id="468" r:id="rId71"/>
    <p:sldId id="469" r:id="rId72"/>
    <p:sldId id="470" r:id="rId73"/>
    <p:sldId id="471" r:id="rId74"/>
    <p:sldId id="472"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2F6"/>
    <a:srgbClr val="D5B8EA"/>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8" autoAdjust="0"/>
    <p:restoredTop sz="94053" autoAdjust="0"/>
  </p:normalViewPr>
  <p:slideViewPr>
    <p:cSldViewPr>
      <p:cViewPr varScale="1">
        <p:scale>
          <a:sx n="111" d="100"/>
          <a:sy n="111" d="100"/>
        </p:scale>
        <p:origin x="444" y="78"/>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14.2:  Describe typical cardiac symptoms and unstable angina. </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Angina: </a:t>
            </a:r>
            <a:r>
              <a:rPr lang="en-US" altLang="en-US" sz="1400" b="0" dirty="0" smtClean="0"/>
              <a:t>An oppressive pain or pressure in</a:t>
            </a:r>
            <a:r>
              <a:rPr lang="en-US" altLang="en-US" sz="1400" b="0" baseline="0" dirty="0" smtClean="0"/>
              <a:t> the chest when the heart muscle does not receive enough oxygen due to partial or complete blockage of a coronary artery.</a:t>
            </a:r>
          </a:p>
          <a:p>
            <a:pPr eaLnBrk="1" hangingPunct="1"/>
            <a:endParaRPr lang="en-US" altLang="en-US" sz="1400" b="0" baseline="0" dirty="0" smtClean="0"/>
          </a:p>
          <a:p>
            <a:pPr eaLnBrk="1" hangingPunct="1"/>
            <a:r>
              <a:rPr lang="en-US" altLang="en-US" sz="1400" b="1" baseline="0" dirty="0" smtClean="0"/>
              <a:t>Unstable angina (pre-infarction angina): </a:t>
            </a:r>
            <a:r>
              <a:rPr lang="en-US" altLang="en-US" sz="1400" b="0" baseline="0" dirty="0" smtClean="0"/>
              <a:t>A warning sign that the disease that has been causing angina has worsened. Signs and symptoms are less predictable, last longer, and are more painful than previously experienced.</a:t>
            </a:r>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14.2:  Describe typical cardiac symptoms and unstable angina.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It is often difficult to determine whether a patient’s symptoms are cardiac in origin. To ensure patient safety, never assume that the patient just</a:t>
            </a:r>
            <a:r>
              <a:rPr lang="en-US" altLang="en-US" baseline="0" dirty="0" smtClean="0"/>
              <a:t> has a dental or gastric problem. Always assume that chest pain is cardiac-related until proven otherwise.</a:t>
            </a: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747530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14.2:  Describe typical cardiac symptoms and unstable angina. </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1265439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14.2:  Describe typical cardiac symptoms and unstable angina.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Any of these symptoms could indicate a possible cardiac problem.</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2918348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14.2:  Describe typical cardiac symptoms and unstable angina.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Unstable angina is considered a state between angina and myocardial infarction.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181872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14.2:  Describe typical cardiac symptoms and unstable angina. </a:t>
            </a:r>
          </a:p>
          <a:p>
            <a:pPr>
              <a:spcBef>
                <a:spcPct val="0"/>
              </a:spcBef>
            </a:pPr>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14.2:  Describe typical cardiac symptoms and unstable angina. </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14.3:  </a:t>
            </a:r>
            <a:r>
              <a:rPr lang="en-US" sz="1600" kern="1200" dirty="0" smtClean="0">
                <a:solidFill>
                  <a:schemeClr val="tx1"/>
                </a:solidFill>
                <a:effectLst/>
                <a:latin typeface="+mn-lt"/>
                <a:ea typeface="+mn-ea"/>
                <a:cs typeface="+mn-cs"/>
              </a:rPr>
              <a:t>Summarize atypical patient types and presentation.</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Atherosclerotic plaque: </a:t>
            </a:r>
            <a:r>
              <a:rPr lang="en-US" altLang="en-US" sz="1400" b="0" dirty="0" smtClean="0"/>
              <a:t>Fatty deposits accumulated due to elevated glucose levels.</a:t>
            </a:r>
            <a:endParaRPr lang="en-US" altLang="en-US" sz="1400" b="0" baseline="0" dirty="0" smtClean="0"/>
          </a:p>
          <a:p>
            <a:pPr eaLnBrk="1" hangingPunct="1"/>
            <a:endParaRPr lang="en-US" altLang="en-US" sz="1400" b="0" baseline="0" dirty="0" smtClean="0"/>
          </a:p>
          <a:p>
            <a:pPr eaLnBrk="1" hangingPunct="1"/>
            <a:r>
              <a:rPr lang="en-US" altLang="en-US" sz="1400" b="1" baseline="0" dirty="0" smtClean="0"/>
              <a:t>Neuropathy: </a:t>
            </a:r>
            <a:r>
              <a:rPr lang="en-US" altLang="en-US" sz="1400" b="0" baseline="0" dirty="0" smtClean="0"/>
              <a:t>Nerve damage that causes vascular and autonomic nervous system problems, with loss of ability to maintain blood pressure and loss of or impaired sensation. Common cause is chronic diabetes mellitus.</a:t>
            </a:r>
            <a:endParaRPr lang="en-US" alt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1863592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14.3:  Summarize atypical patient types and presentation.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Because</a:t>
            </a:r>
            <a:r>
              <a:rPr lang="en-US" altLang="en-US" baseline="0" dirty="0" smtClean="0"/>
              <a:t> cardiac symptoms are less predictable in women, it is important to be aware of other, subtler complaints that may indicate cardiac disease.</a:t>
            </a:r>
          </a:p>
          <a:p>
            <a:pPr>
              <a:spcBef>
                <a:spcPct val="0"/>
              </a:spcBef>
            </a:pPr>
            <a:endParaRPr lang="en-US" altLang="en-US" baseline="0" dirty="0" smtClean="0"/>
          </a:p>
          <a:p>
            <a:pPr>
              <a:spcBef>
                <a:spcPct val="0"/>
              </a:spcBef>
            </a:pPr>
            <a:r>
              <a:rPr lang="en-US" altLang="en-US" baseline="0" dirty="0" smtClean="0"/>
              <a:t>Women are also more likely than men to experience traditional symptoms such as shortness of breath, nausea and/or vomiting, and back or jaw pain.</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134669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14.3:  Summarize atypical patient types and presentation.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a:t>
            </a:r>
            <a:r>
              <a:rPr lang="en-US" altLang="en-US" baseline="0" dirty="0" smtClean="0"/>
              <a:t> blood vessels can accommodate up to 40% plaque accumulation by expanding, reshaping, or remodeling themselves.</a:t>
            </a:r>
          </a:p>
          <a:p>
            <a:pPr>
              <a:spcBef>
                <a:spcPct val="0"/>
              </a:spcBef>
            </a:pPr>
            <a:endParaRPr lang="en-US" altLang="en-US" baseline="0" dirty="0" smtClean="0"/>
          </a:p>
          <a:p>
            <a:pPr>
              <a:spcBef>
                <a:spcPct val="0"/>
              </a:spcBef>
            </a:pPr>
            <a:r>
              <a:rPr lang="en-US" altLang="en-US" baseline="0" dirty="0" smtClean="0"/>
              <a:t>When they can no longer maintain normal blood flow, complications such as myocardial infarction and stroke may occur.</a:t>
            </a: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945595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14.3:  Summarize atypical patient types and presentation.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Neuropathy</a:t>
            </a:r>
            <a:r>
              <a:rPr lang="en-US" altLang="en-US" baseline="0" dirty="0" smtClean="0"/>
              <a:t> caused by diabetes may result in lack of, or impaired perception of, pain during a heart attack.</a:t>
            </a:r>
          </a:p>
          <a:p>
            <a:pPr>
              <a:spcBef>
                <a:spcPct val="0"/>
              </a:spcBef>
            </a:pPr>
            <a:endParaRPr lang="en-US" altLang="en-US" baseline="0" dirty="0" smtClean="0"/>
          </a:p>
          <a:p>
            <a:pPr>
              <a:spcBef>
                <a:spcPct val="0"/>
              </a:spcBef>
            </a:pPr>
            <a:r>
              <a:rPr lang="en-US" altLang="en-US" baseline="0" dirty="0" smtClean="0"/>
              <a:t>Women with diabetes have an increased risk of heart disease because diabetes cancels out the benefits of naturally occurring protective hormones.</a:t>
            </a:r>
            <a:endParaRPr lang="en-US" altLang="en-US" dirty="0" smtClean="0"/>
          </a:p>
          <a:p>
            <a:pPr>
              <a:spcBef>
                <a:spcPct val="0"/>
              </a:spcBef>
            </a:pP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878642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14.3:  Summarize atypical patient types and presentation.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Because elderly patients are likely to have milder symptoms, they are less likely than other patients to seek medical treatment.</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1278654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14.3:  Summarize atypical patient types and presentation. </a:t>
            </a:r>
          </a:p>
          <a:p>
            <a:pPr>
              <a:spcBef>
                <a:spcPct val="0"/>
              </a:spcBef>
            </a:pPr>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2089703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14.3:  Summarize atypical patient types and presentation. </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3170030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14.4:  </a:t>
            </a:r>
            <a:r>
              <a:rPr lang="en-US" sz="1600" kern="1200" dirty="0" smtClean="0">
                <a:solidFill>
                  <a:schemeClr val="tx1"/>
                </a:solidFill>
                <a:effectLst/>
                <a:latin typeface="+mn-lt"/>
                <a:ea typeface="+mn-ea"/>
                <a:cs typeface="+mn-cs"/>
              </a:rPr>
              <a:t>Compare ST segment elevation and non-ST segment elevation.</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Acute coronary syndrome (ACS): </a:t>
            </a:r>
            <a:r>
              <a:rPr lang="en-US" altLang="en-US" sz="1400" b="0" dirty="0" smtClean="0"/>
              <a:t>A broad term that refers to unstable</a:t>
            </a:r>
            <a:r>
              <a:rPr lang="en-US" altLang="en-US" sz="1400" b="0" baseline="0" dirty="0" smtClean="0"/>
              <a:t> angina, ST segment elevation MI (STEMI), and non-ST segment elevation MI (NSTEMI). ACS is usually associated with intracoronary plaque changes or thrombosis, where blood flow is suddenly stopped.</a:t>
            </a:r>
          </a:p>
          <a:p>
            <a:pPr eaLnBrk="1" hangingPunct="1"/>
            <a:endParaRPr lang="en-US" altLang="en-US" sz="1400" b="0" baseline="0" dirty="0" smtClean="0"/>
          </a:p>
          <a:p>
            <a:pPr eaLnBrk="1" hangingPunct="1"/>
            <a:r>
              <a:rPr lang="en-US" altLang="en-US" sz="1400" b="1" baseline="0" dirty="0" smtClean="0"/>
              <a:t>Non-ST segment elevation MI (NSTEMI): </a:t>
            </a:r>
            <a:r>
              <a:rPr lang="en-US" altLang="en-US" sz="1400" b="0" baseline="0" dirty="0" smtClean="0"/>
              <a:t>A type of heart attack in which the classic signs and symptoms are not present. Caused by incomplete (partial) occlusion of a coronary artery.</a:t>
            </a:r>
          </a:p>
          <a:p>
            <a:pPr eaLnBrk="1" hangingPunct="1"/>
            <a:endParaRPr lang="en-US" altLang="en-US" sz="1400" b="1" baseline="0" dirty="0" smtClean="0"/>
          </a:p>
          <a:p>
            <a:pPr eaLnBrk="1" hangingPunct="1"/>
            <a:r>
              <a:rPr lang="en-US" altLang="en-US" sz="1400" b="1" baseline="0" dirty="0" smtClean="0"/>
              <a:t>Pathologic Q wave: </a:t>
            </a:r>
            <a:r>
              <a:rPr lang="en-US" altLang="en-US" sz="1400" b="0" baseline="0" dirty="0" smtClean="0"/>
              <a:t>A Q wave that measures 0.04 second or wider in duration and/or is 1/3 or more the height of the R wave in that lead.</a:t>
            </a:r>
          </a:p>
          <a:p>
            <a:pPr eaLnBrk="1" hangingPunct="1"/>
            <a:endParaRPr lang="en-US" altLang="en-US" sz="1400" b="1" baseline="0" dirty="0" smtClean="0"/>
          </a:p>
          <a:p>
            <a:pPr eaLnBrk="1" hangingPunct="1"/>
            <a:r>
              <a:rPr lang="en-US" altLang="en-US" sz="1400" b="1" baseline="0" dirty="0" smtClean="0"/>
              <a:t>ST segment elevation MI (STEMI): </a:t>
            </a:r>
            <a:r>
              <a:rPr lang="en-US" altLang="en-US" sz="1400" b="0" baseline="0" dirty="0" smtClean="0"/>
              <a:t>Classic MI with expected ST segment deviation and development of pathologic Q wave.</a:t>
            </a:r>
          </a:p>
          <a:p>
            <a:pPr eaLnBrk="1" hangingPunct="1"/>
            <a:endParaRPr lang="en-US" altLang="en-US" sz="1400" b="0" baseline="0" dirty="0" smtClean="0"/>
          </a:p>
          <a:p>
            <a:pPr eaLnBrk="1" hangingPunct="1"/>
            <a:r>
              <a:rPr lang="en-US" altLang="en-US" sz="1400" b="1" baseline="0" dirty="0" smtClean="0"/>
              <a:t>Sudden cardiac arrest: </a:t>
            </a:r>
            <a:r>
              <a:rPr lang="en-US" altLang="en-US" sz="1400" b="0" baseline="0" dirty="0" smtClean="0"/>
              <a:t>A condition in which the heart stops beating suddenly, often without warning, due to a failure of its electrical system.</a:t>
            </a:r>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1829493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14.4:  </a:t>
            </a:r>
            <a:r>
              <a:rPr lang="en-US" sz="1400" kern="1200" dirty="0" smtClean="0">
                <a:solidFill>
                  <a:schemeClr val="tx1"/>
                </a:solidFill>
                <a:effectLst/>
                <a:latin typeface="+mn-lt"/>
                <a:ea typeface="+mn-ea"/>
                <a:cs typeface="+mn-cs"/>
              </a:rPr>
              <a:t>Compare ST segment elevation and non-ST segment elevation.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STEMI is the “classic” MI,</a:t>
            </a:r>
            <a:r>
              <a:rPr lang="en-US" altLang="en-US" baseline="0" dirty="0" smtClean="0"/>
              <a:t> which occurs as a result of a complete occlusion of a coronary artery.</a:t>
            </a:r>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9514801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14.4:  Compare ST Segment Elevation and Non-ST Segment Evaluation.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NSTEMI</a:t>
            </a:r>
            <a:r>
              <a:rPr lang="en-US" altLang="en-US" baseline="0" dirty="0" smtClean="0"/>
              <a:t> is often called a “silent” MI because they do not have the classic MI symptoms, but may have only vague symptoms that are difficult to analyze.</a:t>
            </a:r>
          </a:p>
          <a:p>
            <a:pPr>
              <a:spcBef>
                <a:spcPct val="0"/>
              </a:spcBef>
            </a:pPr>
            <a:endParaRPr lang="en-US" altLang="en-US" baseline="0" dirty="0" smtClean="0"/>
          </a:p>
          <a:p>
            <a:pPr>
              <a:spcBef>
                <a:spcPct val="0"/>
              </a:spcBef>
            </a:pPr>
            <a:r>
              <a:rPr lang="en-US" altLang="en-US" baseline="0" dirty="0" smtClean="0"/>
              <a:t>Even though the artery is not completely occluded in NSTEMI, more people die from NSTEMI than from STEMI because the symptoms are less dramatic and more difficult to interpret.</a:t>
            </a:r>
          </a:p>
          <a:p>
            <a:pPr>
              <a:spcBef>
                <a:spcPct val="0"/>
              </a:spcBef>
            </a:pPr>
            <a:endParaRPr lang="en-US" altLang="en-US" baseline="0" dirty="0" smtClean="0"/>
          </a:p>
          <a:p>
            <a:pPr>
              <a:spcBef>
                <a:spcPct val="0"/>
              </a:spcBef>
            </a:pP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2816798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14.4:  Compare ST Segment Elevation and Non-ST Segment Evaluation.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While a</a:t>
            </a:r>
            <a:r>
              <a:rPr lang="en-US" altLang="en-US" baseline="0" dirty="0" smtClean="0"/>
              <a:t> myocardial infarction is caused by occlusion of a coronary artery, sudden cardiac arrest is an electrical event that occurs due to failure of the heart’s electrical system.</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19547956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14.4:  Compare ST Segment Elevation and Non-ST Segment Evaluation.</a:t>
            </a:r>
          </a:p>
          <a:p>
            <a:pPr>
              <a:spcBef>
                <a:spcPct val="0"/>
              </a:spcBef>
            </a:pPr>
            <a:r>
              <a:rPr lang="en-US" altLang="en-US" dirty="0" smtClean="0"/>
              <a:t>-----</a:t>
            </a:r>
          </a:p>
          <a:p>
            <a:pPr eaLnBrk="1" hangingPunct="1"/>
            <a:endParaRPr lang="en-US" altLang="en-US" dirty="0" smtClean="0"/>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34071979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14.4:  Compare ST Segment Elevation and Non-ST Segment Evaluation.</a:t>
            </a:r>
          </a:p>
          <a:p>
            <a:pPr>
              <a:spcBef>
                <a:spcPct val="0"/>
              </a:spcBef>
            </a:pPr>
            <a:r>
              <a:rPr lang="en-US" altLang="en-US" dirty="0" smtClean="0"/>
              <a:t>-----</a:t>
            </a:r>
          </a:p>
          <a:p>
            <a:pPr eaLnBrk="1" hangingPunct="1"/>
            <a:endParaRPr lang="en-US" alt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3724014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428084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400" kern="1200" dirty="0" smtClean="0">
                <a:solidFill>
                  <a:schemeClr val="tx1"/>
                </a:solidFill>
                <a:effectLst/>
                <a:latin typeface="+mn-lt"/>
                <a:ea typeface="+mn-ea"/>
                <a:cs typeface="+mn-cs"/>
              </a:rPr>
              <a:t>Explain heart failure.</a:t>
            </a:r>
          </a:p>
          <a:p>
            <a:pPr>
              <a:spcBef>
                <a:spcPct val="0"/>
              </a:spcBef>
            </a:pPr>
            <a:r>
              <a:rPr lang="en-US" altLang="en-US" dirty="0" smtClean="0"/>
              <a:t>-----</a:t>
            </a:r>
          </a:p>
          <a:p>
            <a:pPr eaLnBrk="1" hangingPunct="1"/>
            <a:endParaRPr lang="en-US" altLang="en-US" dirty="0" smtClean="0"/>
          </a:p>
          <a:p>
            <a:pPr eaLnBrk="1" hangingPunct="1"/>
            <a:r>
              <a:rPr lang="en-US" altLang="en-US" b="1" dirty="0" smtClean="0"/>
              <a:t>Anorexia: </a:t>
            </a:r>
            <a:r>
              <a:rPr lang="en-US" altLang="en-US" b="0" dirty="0" smtClean="0"/>
              <a:t>Decreased or loss of appetite.</a:t>
            </a:r>
          </a:p>
          <a:p>
            <a:pPr eaLnBrk="1" hangingPunct="1"/>
            <a:endParaRPr lang="en-US" altLang="en-US" b="1" baseline="0" dirty="0" smtClean="0"/>
          </a:p>
          <a:p>
            <a:pPr eaLnBrk="1" hangingPunct="1"/>
            <a:r>
              <a:rPr lang="en-US" altLang="en-US" b="1" baseline="0" dirty="0" smtClean="0"/>
              <a:t>Ascites: </a:t>
            </a:r>
            <a:r>
              <a:rPr lang="en-US" altLang="en-US" b="0" baseline="0" dirty="0" smtClean="0"/>
              <a:t>Abnormal collection of serous fluid within the abdomen (peritoneal cavity). This may occur secondary to congestive heart failure.</a:t>
            </a:r>
          </a:p>
          <a:p>
            <a:pPr eaLnBrk="1" hangingPunct="1"/>
            <a:endParaRPr lang="en-US" altLang="en-US" b="0" baseline="0" dirty="0" smtClean="0"/>
          </a:p>
          <a:p>
            <a:pPr eaLnBrk="1" hangingPunct="1"/>
            <a:r>
              <a:rPr lang="en-US" altLang="en-US" b="1" baseline="0" dirty="0" smtClean="0"/>
              <a:t>Cardiogenic shock: </a:t>
            </a:r>
            <a:r>
              <a:rPr lang="en-US" altLang="en-US" b="0" baseline="0" dirty="0" smtClean="0"/>
              <a:t>Inadequate flow of arterial blood, typically as a result of left heart failure.</a:t>
            </a:r>
          </a:p>
          <a:p>
            <a:pPr eaLnBrk="1" hangingPunct="1"/>
            <a:endParaRPr lang="en-US" altLang="en-US" b="0" baseline="0" dirty="0" smtClean="0"/>
          </a:p>
          <a:p>
            <a:pPr eaLnBrk="1" hangingPunct="1"/>
            <a:r>
              <a:rPr lang="en-US" altLang="en-US" b="1" baseline="0" dirty="0" smtClean="0"/>
              <a:t>Pallor: </a:t>
            </a:r>
            <a:r>
              <a:rPr lang="en-US" altLang="en-US" b="0" baseline="0" dirty="0" smtClean="0"/>
              <a:t>Pale skin.</a:t>
            </a:r>
          </a:p>
          <a:p>
            <a:pPr eaLnBrk="1" hangingPunct="1"/>
            <a:endParaRPr lang="en-US" altLang="en-US" b="0" baseline="0" dirty="0" smtClean="0"/>
          </a:p>
          <a:p>
            <a:pPr eaLnBrk="1" hangingPunct="1"/>
            <a:r>
              <a:rPr lang="en-US" altLang="en-US" b="1" baseline="0" dirty="0" smtClean="0"/>
              <a:t>Pulmonary edema: </a:t>
            </a:r>
            <a:r>
              <a:rPr lang="en-US" altLang="en-US" b="0" baseline="0" dirty="0" smtClean="0"/>
              <a:t>Abnormal collection of fluid within the pleural space (lungs) due to congestive heart failure (left ventricle).</a:t>
            </a:r>
          </a:p>
          <a:p>
            <a:pPr eaLnBrk="1" hangingPunct="1"/>
            <a:endParaRPr lang="en-US" altLang="en-US" b="0" baseline="0" dirty="0" smtClean="0"/>
          </a:p>
          <a:p>
            <a:pPr eaLnBrk="1" hangingPunct="1"/>
            <a:r>
              <a:rPr lang="en-US" altLang="en-US" b="1" baseline="0" dirty="0" smtClean="0"/>
              <a:t>Rales (crackles): </a:t>
            </a:r>
            <a:r>
              <a:rPr lang="en-US" altLang="en-US" b="0" baseline="0" dirty="0" smtClean="0"/>
              <a:t>Noisy breath sounds during inhalation caused by retained airway secretions. When caused by pulmonary edema, rales are heard as very short, soft, bubbling or rattling lung sounds.</a:t>
            </a:r>
          </a:p>
          <a:p>
            <a:pPr eaLnBrk="1" hangingPunct="1"/>
            <a:endParaRPr lang="en-US" altLang="en-US" b="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27506399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400" kern="1200" dirty="0" smtClean="0">
                <a:solidFill>
                  <a:schemeClr val="tx1"/>
                </a:solidFill>
                <a:effectLst/>
                <a:latin typeface="+mn-lt"/>
                <a:ea typeface="+mn-ea"/>
                <a:cs typeface="+mn-cs"/>
              </a:rPr>
              <a:t>Explain heart failure.</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When the</a:t>
            </a:r>
            <a:r>
              <a:rPr lang="en-US" altLang="en-US" baseline="0" dirty="0" smtClean="0"/>
              <a:t> kidneys are not sufficiently perfused with blood, urinary output is decreased.</a:t>
            </a:r>
          </a:p>
          <a:p>
            <a:pPr>
              <a:spcBef>
                <a:spcPct val="0"/>
              </a:spcBef>
            </a:pPr>
            <a:endParaRPr lang="en-US" altLang="en-US" baseline="0" dirty="0" smtClean="0"/>
          </a:p>
          <a:p>
            <a:pPr>
              <a:spcBef>
                <a:spcPct val="0"/>
              </a:spcBef>
            </a:pPr>
            <a:r>
              <a:rPr lang="en-US" altLang="en-US" baseline="0" dirty="0" smtClean="0"/>
              <a:t>When the liver is not sufficiently perfused, blood clotting proteins are reduced, increasing bleeding risk.</a:t>
            </a:r>
          </a:p>
          <a:p>
            <a:pPr>
              <a:spcBef>
                <a:spcPct val="0"/>
              </a:spcBef>
            </a:pPr>
            <a:endParaRPr lang="en-US" altLang="en-US" baseline="0" dirty="0" smtClean="0"/>
          </a:p>
          <a:p>
            <a:pPr>
              <a:spcBef>
                <a:spcPct val="0"/>
              </a:spcBef>
            </a:pPr>
            <a:endParaRPr lang="en-US" altLang="en-US" dirty="0" smtClean="0"/>
          </a:p>
          <a:p>
            <a:pPr>
              <a:spcBef>
                <a:spcPct val="0"/>
              </a:spcBef>
            </a:pP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196748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400" kern="1200" dirty="0" smtClean="0">
                <a:solidFill>
                  <a:schemeClr val="tx1"/>
                </a:solidFill>
                <a:effectLst/>
                <a:latin typeface="+mn-lt"/>
                <a:ea typeface="+mn-ea"/>
                <a:cs typeface="+mn-cs"/>
              </a:rPr>
              <a:t>Explain heart failure.</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Pulmonary edema</a:t>
            </a:r>
            <a:r>
              <a:rPr lang="en-US" altLang="en-US" baseline="0" dirty="0" smtClean="0"/>
              <a:t> often occurs in left ventricular heart failure because when the left pump fails, blood backs up in the lungs.</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215928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200" kern="1200" dirty="0" smtClean="0">
                <a:solidFill>
                  <a:schemeClr val="tx1"/>
                </a:solidFill>
                <a:effectLst/>
                <a:latin typeface="+mn-lt"/>
                <a:ea typeface="+mn-ea"/>
                <a:cs typeface="+mn-cs"/>
              </a:rPr>
              <a:t>Explain heart failure.</a:t>
            </a:r>
          </a:p>
          <a:p>
            <a:pPr>
              <a:spcBef>
                <a:spcPct val="0"/>
              </a:spcBef>
            </a:pPr>
            <a:r>
              <a:rPr lang="en-US" altLang="en-US" dirty="0" smtClean="0"/>
              <a:t>-----</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3985535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400" kern="1200" dirty="0" smtClean="0">
                <a:solidFill>
                  <a:schemeClr val="tx1"/>
                </a:solidFill>
                <a:effectLst/>
                <a:latin typeface="+mn-lt"/>
                <a:ea typeface="+mn-ea"/>
                <a:cs typeface="+mn-cs"/>
              </a:rPr>
              <a:t>Explain heart failure.</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Hypotension is the result of less blood being pumped</a:t>
            </a:r>
            <a:r>
              <a:rPr lang="en-US" altLang="en-US" baseline="0" dirty="0" smtClean="0"/>
              <a:t> to the lungs and then returned to the left ventricle. Since the left ventricle can only pump the blood it receives, reduced cardiac output causes the hypotension.</a:t>
            </a: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5500306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200" kern="1200" dirty="0" smtClean="0">
                <a:solidFill>
                  <a:schemeClr val="tx1"/>
                </a:solidFill>
                <a:effectLst/>
                <a:latin typeface="+mn-lt"/>
                <a:ea typeface="+mn-ea"/>
                <a:cs typeface="+mn-cs"/>
              </a:rPr>
              <a:t>Explain heart failure.</a:t>
            </a:r>
          </a:p>
          <a:p>
            <a:pPr>
              <a:spcBef>
                <a:spcPct val="0"/>
              </a:spcBef>
            </a:pPr>
            <a:r>
              <a:rPr lang="en-US" altLang="en-US" dirty="0" smtClean="0"/>
              <a:t>-----</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5268333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200" kern="1200" dirty="0" smtClean="0">
                <a:solidFill>
                  <a:schemeClr val="tx1"/>
                </a:solidFill>
                <a:effectLst/>
                <a:latin typeface="+mn-lt"/>
                <a:ea typeface="+mn-ea"/>
                <a:cs typeface="+mn-cs"/>
              </a:rPr>
              <a:t>Explain heart failure.</a:t>
            </a:r>
          </a:p>
          <a:p>
            <a:pPr>
              <a:spcBef>
                <a:spcPct val="0"/>
              </a:spcBef>
            </a:pPr>
            <a:r>
              <a:rPr lang="en-US" altLang="en-US" smtClean="0"/>
              <a:t>-----</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3316593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200" kern="1200" dirty="0" smtClean="0">
                <a:solidFill>
                  <a:schemeClr val="tx1"/>
                </a:solidFill>
                <a:effectLst/>
                <a:latin typeface="+mn-lt"/>
                <a:ea typeface="+mn-ea"/>
                <a:cs typeface="+mn-cs"/>
              </a:rPr>
              <a:t>Explain heart failure.</a:t>
            </a:r>
          </a:p>
          <a:p>
            <a:pPr>
              <a:spcBef>
                <a:spcPct val="0"/>
              </a:spcBef>
            </a:pPr>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22434059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14.5:  </a:t>
            </a:r>
            <a:r>
              <a:rPr lang="en-US" sz="1200" kern="1200" dirty="0" smtClean="0">
                <a:solidFill>
                  <a:schemeClr val="tx1"/>
                </a:solidFill>
                <a:effectLst/>
                <a:latin typeface="+mn-lt"/>
                <a:ea typeface="+mn-ea"/>
                <a:cs typeface="+mn-cs"/>
              </a:rPr>
              <a:t>Explain heart failure.</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3719150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4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pPr eaLnBrk="1" hangingPunct="1"/>
            <a:endParaRPr lang="en-US" altLang="en-US" dirty="0" smtClean="0"/>
          </a:p>
          <a:p>
            <a:pPr eaLnBrk="1" hangingPunct="1"/>
            <a:r>
              <a:rPr lang="en-US" altLang="en-US" b="1" dirty="0" smtClean="0"/>
              <a:t>Bolus: </a:t>
            </a:r>
            <a:r>
              <a:rPr lang="en-US" altLang="en-US" b="0" dirty="0" smtClean="0"/>
              <a:t>A concentrated</a:t>
            </a:r>
            <a:r>
              <a:rPr lang="en-US" altLang="en-US" b="0" baseline="0" dirty="0" smtClean="0"/>
              <a:t> amount of medication or fluid to be administered over a prescribed short period of time.</a:t>
            </a:r>
          </a:p>
          <a:p>
            <a:pPr eaLnBrk="1" hangingPunct="1"/>
            <a:r>
              <a:rPr lang="en-US" altLang="en-US" b="1" baseline="0" dirty="0" smtClean="0"/>
              <a:t>Cardiac enzymes (cardiac markers or cardiac biomarkers): </a:t>
            </a:r>
            <a:r>
              <a:rPr lang="en-US" altLang="en-US" b="0" baseline="0" dirty="0" smtClean="0"/>
              <a:t>Chemicals found in the bloodstream that are indicators of myocardial cell death (infarction). Common examples include troponin, CK-MB, and myoglobin.</a:t>
            </a:r>
          </a:p>
          <a:p>
            <a:pPr eaLnBrk="1" hangingPunct="1"/>
            <a:r>
              <a:rPr lang="en-US" altLang="en-US" b="1" baseline="0" dirty="0" smtClean="0"/>
              <a:t>Coronary angiography: </a:t>
            </a:r>
            <a:r>
              <a:rPr lang="en-US" altLang="en-US" b="0" baseline="0" dirty="0" smtClean="0"/>
              <a:t>An x-ray visualization of the coronary vessels after a radiopaque dye is injected into the patient.</a:t>
            </a:r>
          </a:p>
          <a:p>
            <a:pPr eaLnBrk="1" hangingPunct="1"/>
            <a:r>
              <a:rPr lang="en-US" altLang="en-US" b="1" baseline="0" dirty="0" smtClean="0"/>
              <a:t>IV fluid challenge: </a:t>
            </a:r>
            <a:r>
              <a:rPr lang="en-US" altLang="en-US" b="0" baseline="0" dirty="0" smtClean="0"/>
              <a:t>Administration of IV fluid (such as 0.9% NaCl) to offset the effect of administered medication or to treat for hypovolemia. Often referred to as a fluid resuscitation.</a:t>
            </a:r>
          </a:p>
          <a:p>
            <a:pPr eaLnBrk="1" hangingPunct="1"/>
            <a:r>
              <a:rPr lang="en-US" altLang="en-US" b="1" baseline="0" dirty="0" smtClean="0"/>
              <a:t>Volume expander: </a:t>
            </a:r>
            <a:r>
              <a:rPr lang="en-US" altLang="en-US" b="0" baseline="0" dirty="0" smtClean="0"/>
              <a:t>IV solution administered to fill fluid volume or replace the space that blood normally takes up. In the context of this book, volume expanders are inert fluids, specifically 0.9% NaCl. It is given to increase blood volume in the hypotensive or potentially hypotensive patient in an effort to maintain homeostasis.</a:t>
            </a:r>
          </a:p>
          <a:p>
            <a:pPr eaLnBrk="1" hangingPunct="1"/>
            <a:endParaRPr lang="en-US" altLang="en-US" b="0" baseline="0" dirty="0" smtClean="0"/>
          </a:p>
          <a:p>
            <a:pPr eaLnBrk="1" hangingPunct="1"/>
            <a:endParaRPr lang="en-US" altLang="en-US" b="0" baseline="0" dirty="0" smtClean="0"/>
          </a:p>
          <a:p>
            <a:pPr eaLnBrk="1" hangingPunct="1"/>
            <a:endParaRPr lang="en-US" altLang="en-US" b="0" baseline="0" dirty="0" smtClean="0"/>
          </a:p>
          <a:p>
            <a:pPr eaLnBrk="1" hangingPunct="1"/>
            <a:endParaRPr lang="en-US" altLang="en-US" b="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1414264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14.1:  </a:t>
            </a:r>
            <a:r>
              <a:rPr lang="en-US" sz="1100" dirty="0" smtClean="0"/>
              <a:t>Describe the structure and location of arteries, including the coronary arteries.</a:t>
            </a:r>
            <a:endParaRPr lang="en-US" altLang="en-US" sz="1100" dirty="0" smtClean="0"/>
          </a:p>
          <a:p>
            <a:pPr>
              <a:spcBef>
                <a:spcPct val="0"/>
              </a:spcBef>
            </a:pPr>
            <a:r>
              <a:rPr lang="en-US" altLang="en-US" sz="1100" dirty="0" smtClean="0"/>
              <a:t>-----</a:t>
            </a:r>
          </a:p>
          <a:p>
            <a:pPr eaLnBrk="1" hangingPunct="1"/>
            <a:endParaRPr lang="en-US" altLang="en-US" sz="1100" dirty="0" smtClean="0"/>
          </a:p>
          <a:p>
            <a:pPr eaLnBrk="1" hangingPunct="1"/>
            <a:r>
              <a:rPr lang="en-US" altLang="en-US" sz="1100" b="1" dirty="0" smtClean="0"/>
              <a:t>Circumflex artery: </a:t>
            </a:r>
            <a:r>
              <a:rPr lang="en-US" altLang="en-US" sz="1100" b="0" dirty="0" smtClean="0"/>
              <a:t>One of the primary branches of the left coronary artery, which winds around, supplying</a:t>
            </a:r>
            <a:r>
              <a:rPr lang="en-US" altLang="en-US" sz="1100" b="0" baseline="0" dirty="0" smtClean="0"/>
              <a:t> blood to the lateral wall of the left ventricle.</a:t>
            </a:r>
            <a:endParaRPr lang="en-US" altLang="en-US" sz="1100" b="0" dirty="0" smtClean="0"/>
          </a:p>
          <a:p>
            <a:pPr eaLnBrk="1" hangingPunct="1"/>
            <a:endParaRPr lang="en-US" altLang="en-US" sz="1100" b="0" dirty="0" smtClean="0"/>
          </a:p>
          <a:p>
            <a:pPr eaLnBrk="1" hangingPunct="1"/>
            <a:r>
              <a:rPr lang="en-US" altLang="en-US" sz="1100" b="1" dirty="0" smtClean="0"/>
              <a:t>Left anterior descending artery:</a:t>
            </a:r>
            <a:r>
              <a:rPr lang="en-US" altLang="en-US" sz="1100" b="1" baseline="0" dirty="0" smtClean="0"/>
              <a:t> </a:t>
            </a:r>
            <a:r>
              <a:rPr lang="en-US" altLang="en-US" sz="1100" b="0" baseline="0" dirty="0" smtClean="0"/>
              <a:t>One of the primary branches of the left coronary artery supplying blood to the anterior wall of the left ventricle.</a:t>
            </a:r>
          </a:p>
          <a:p>
            <a:pPr eaLnBrk="1" hangingPunct="1"/>
            <a:endParaRPr lang="en-US" altLang="en-US" sz="1100" b="0" baseline="0" dirty="0" smtClean="0"/>
          </a:p>
          <a:p>
            <a:pPr eaLnBrk="1" hangingPunct="1"/>
            <a:r>
              <a:rPr lang="en-US" altLang="en-US" sz="1100" b="1" baseline="0" dirty="0" smtClean="0"/>
              <a:t>Marginal artery: </a:t>
            </a:r>
            <a:r>
              <a:rPr lang="en-US" altLang="en-US" sz="1100" b="0" baseline="0" dirty="0" smtClean="0"/>
              <a:t>The branch of the right coronary artery that supplies the walls of the right atrium and the right ventricle.</a:t>
            </a:r>
          </a:p>
          <a:p>
            <a:pPr eaLnBrk="1" hangingPunct="1"/>
            <a:endParaRPr lang="en-US" altLang="en-US" sz="1100" b="0" baseline="0" dirty="0" smtClean="0"/>
          </a:p>
          <a:p>
            <a:pPr eaLnBrk="1" hangingPunct="1"/>
            <a:r>
              <a:rPr lang="en-US" altLang="en-US" sz="1100" b="1" baseline="0" dirty="0" smtClean="0"/>
              <a:t>Posterior descending artery: </a:t>
            </a:r>
            <a:r>
              <a:rPr lang="en-US" altLang="en-US" sz="1100" b="0" baseline="0" dirty="0" smtClean="0"/>
              <a:t>One of the primary branches of the right coronary artery providing blood to the posterior wall of the heart.</a:t>
            </a:r>
            <a:endParaRPr lang="en-US" altLang="en-US" sz="1100" b="0" dirty="0" smtClean="0"/>
          </a:p>
          <a:p>
            <a:pPr eaLnBrk="1" hangingPunct="1"/>
            <a:endParaRPr lang="en-US" altLang="en-US" sz="1100" b="0" baseline="0" dirty="0" smtClean="0"/>
          </a:p>
          <a:p>
            <a:pPr eaLnBrk="1" hangingPunct="1"/>
            <a:endParaRPr lang="en-US" altLang="en-US" sz="11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4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b="1" dirty="0" smtClean="0"/>
              <a:t>O</a:t>
            </a:r>
            <a:r>
              <a:rPr lang="en-US" altLang="en-US" dirty="0" smtClean="0"/>
              <a:t>nset:</a:t>
            </a:r>
            <a:r>
              <a:rPr lang="en-US" altLang="en-US" baseline="0" dirty="0" smtClean="0"/>
              <a:t> What were you doing when it started? Did it occur suddenly or gradually?</a:t>
            </a:r>
          </a:p>
          <a:p>
            <a:pPr>
              <a:spcBef>
                <a:spcPct val="0"/>
              </a:spcBef>
            </a:pPr>
            <a:endParaRPr lang="en-US" altLang="en-US" baseline="0" dirty="0" smtClean="0"/>
          </a:p>
          <a:p>
            <a:pPr>
              <a:spcBef>
                <a:spcPct val="0"/>
              </a:spcBef>
            </a:pPr>
            <a:r>
              <a:rPr lang="en-US" altLang="en-US" b="1" dirty="0" smtClean="0"/>
              <a:t>P</a:t>
            </a:r>
            <a:r>
              <a:rPr lang="en-US" altLang="en-US" dirty="0" smtClean="0"/>
              <a:t>rovoke:</a:t>
            </a:r>
            <a:r>
              <a:rPr lang="en-US" altLang="en-US" baseline="0" dirty="0" smtClean="0"/>
              <a:t> What provokes (causes) the pain or makes it better or worse?</a:t>
            </a:r>
          </a:p>
          <a:p>
            <a:pPr>
              <a:spcBef>
                <a:spcPct val="0"/>
              </a:spcBef>
            </a:pPr>
            <a:endParaRPr lang="en-US" altLang="en-US" baseline="0" dirty="0" smtClean="0"/>
          </a:p>
          <a:p>
            <a:pPr>
              <a:spcBef>
                <a:spcPct val="0"/>
              </a:spcBef>
            </a:pPr>
            <a:r>
              <a:rPr lang="en-US" altLang="en-US" b="1" baseline="0" dirty="0" smtClean="0"/>
              <a:t>Q</a:t>
            </a:r>
            <a:r>
              <a:rPr lang="en-US" altLang="en-US" baseline="0" dirty="0" smtClean="0"/>
              <a:t>uality: Can you describe what the pain feels like? Is it sharp, dull, aching, and so on?</a:t>
            </a:r>
          </a:p>
          <a:p>
            <a:pPr>
              <a:spcBef>
                <a:spcPct val="0"/>
              </a:spcBef>
            </a:pPr>
            <a:endParaRPr lang="en-US" altLang="en-US" baseline="0" dirty="0" smtClean="0"/>
          </a:p>
          <a:p>
            <a:pPr>
              <a:spcBef>
                <a:spcPct val="0"/>
              </a:spcBef>
            </a:pPr>
            <a:r>
              <a:rPr lang="en-US" altLang="en-US" b="1" baseline="0" dirty="0" smtClean="0"/>
              <a:t>R</a:t>
            </a:r>
            <a:r>
              <a:rPr lang="en-US" altLang="en-US" baseline="0" dirty="0" smtClean="0"/>
              <a:t>adiation: Does the pain stay in one location or travel in a particular direction? Can you touch the spot that hurts the most?</a:t>
            </a:r>
          </a:p>
          <a:p>
            <a:pPr>
              <a:spcBef>
                <a:spcPct val="0"/>
              </a:spcBef>
            </a:pPr>
            <a:endParaRPr lang="en-US" altLang="en-US" baseline="0" dirty="0" smtClean="0"/>
          </a:p>
          <a:p>
            <a:pPr>
              <a:spcBef>
                <a:spcPct val="0"/>
              </a:spcBef>
            </a:pPr>
            <a:r>
              <a:rPr lang="en-US" altLang="en-US" b="1" baseline="0" dirty="0" smtClean="0"/>
              <a:t>S</a:t>
            </a:r>
            <a:r>
              <a:rPr lang="en-US" altLang="en-US" baseline="0" dirty="0" smtClean="0"/>
              <a:t>everity: Rate your pain on a scale of 0 to 10, with 0 = no pain and 10 = the most pain ever experienced.</a:t>
            </a:r>
          </a:p>
          <a:p>
            <a:pPr>
              <a:spcBef>
                <a:spcPct val="0"/>
              </a:spcBef>
            </a:pPr>
            <a:endParaRPr lang="en-US" altLang="en-US" baseline="0" dirty="0" smtClean="0"/>
          </a:p>
          <a:p>
            <a:pPr>
              <a:spcBef>
                <a:spcPct val="0"/>
              </a:spcBef>
            </a:pPr>
            <a:r>
              <a:rPr lang="en-US" altLang="en-US" b="1" baseline="0" dirty="0" smtClean="0"/>
              <a:t>T</a:t>
            </a:r>
            <a:r>
              <a:rPr lang="en-US" altLang="en-US" baseline="0" dirty="0" smtClean="0"/>
              <a:t>ime: How long has it been going on?</a:t>
            </a:r>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12545311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4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Pediatric</a:t>
            </a:r>
            <a:r>
              <a:rPr lang="en-US" altLang="en-US" baseline="0" dirty="0" smtClean="0"/>
              <a:t> patients may find this scale easier to use, as well.</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3183147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kern="1200" dirty="0" smtClean="0">
                <a:solidFill>
                  <a:schemeClr val="tx1"/>
                </a:solidFill>
                <a:effectLst/>
              </a:rPr>
              <a:t>Identify assessment and immediate treatment needed for the cardiac patient.</a:t>
            </a:r>
          </a:p>
          <a:p>
            <a:pPr>
              <a:spcBef>
                <a:spcPct val="0"/>
              </a:spcBef>
            </a:pPr>
            <a:r>
              <a:rPr lang="en-US" altLang="en-US" dirty="0" smtClean="0"/>
              <a:t>-----</a:t>
            </a:r>
          </a:p>
          <a:p>
            <a:pPr>
              <a:spcBef>
                <a:spcPct val="0"/>
              </a:spcBef>
            </a:pPr>
            <a:endParaRPr lang="en-US" altLang="en-US" dirty="0" smtClean="0"/>
          </a:p>
          <a:p>
            <a:pPr lvl="1">
              <a:lnSpc>
                <a:spcPct val="150000"/>
              </a:lnSpc>
            </a:pPr>
            <a:r>
              <a:rPr lang="en-US" altLang="en-US" b="1" dirty="0" smtClean="0">
                <a:cs typeface="Arial" charset="0"/>
              </a:rPr>
              <a:t>S </a:t>
            </a:r>
            <a:r>
              <a:rPr lang="en-US" altLang="en-US" dirty="0" smtClean="0">
                <a:cs typeface="Arial" charset="0"/>
              </a:rPr>
              <a:t>- Signs and symptoms:  Things you can see, feel or measure; patient complaints</a:t>
            </a:r>
          </a:p>
          <a:p>
            <a:pPr lvl="1">
              <a:lnSpc>
                <a:spcPct val="150000"/>
              </a:lnSpc>
            </a:pPr>
            <a:r>
              <a:rPr lang="en-US" altLang="en-US" b="1" dirty="0" smtClean="0">
                <a:cs typeface="Arial" charset="0"/>
              </a:rPr>
              <a:t>A </a:t>
            </a:r>
            <a:r>
              <a:rPr lang="en-US" altLang="en-US" dirty="0" smtClean="0">
                <a:cs typeface="Arial" charset="0"/>
              </a:rPr>
              <a:t>- Allergies:  Document any known allergies</a:t>
            </a:r>
          </a:p>
          <a:p>
            <a:pPr lvl="1">
              <a:lnSpc>
                <a:spcPct val="150000"/>
              </a:lnSpc>
            </a:pPr>
            <a:r>
              <a:rPr lang="en-US" altLang="en-US" b="1" dirty="0" smtClean="0">
                <a:cs typeface="Arial" charset="0"/>
              </a:rPr>
              <a:t>M </a:t>
            </a:r>
            <a:r>
              <a:rPr lang="en-US" altLang="en-US" dirty="0" smtClean="0">
                <a:cs typeface="Arial" charset="0"/>
              </a:rPr>
              <a:t>- Medications:  Document all prescription, over-the-counter, and herbal medications</a:t>
            </a:r>
          </a:p>
          <a:p>
            <a:pPr lvl="1">
              <a:lnSpc>
                <a:spcPct val="150000"/>
              </a:lnSpc>
            </a:pPr>
            <a:r>
              <a:rPr lang="en-US" altLang="en-US" b="1" dirty="0" smtClean="0">
                <a:cs typeface="Arial" charset="0"/>
              </a:rPr>
              <a:t>P </a:t>
            </a:r>
            <a:r>
              <a:rPr lang="en-US" altLang="en-US" dirty="0" smtClean="0">
                <a:cs typeface="Arial" charset="0"/>
              </a:rPr>
              <a:t>- Previous history:  Document information related to patient’s cardiac health or previous cardiac events</a:t>
            </a:r>
          </a:p>
          <a:p>
            <a:pPr lvl="1">
              <a:lnSpc>
                <a:spcPct val="150000"/>
              </a:lnSpc>
            </a:pPr>
            <a:r>
              <a:rPr lang="en-US" altLang="en-US" b="1" dirty="0" smtClean="0">
                <a:cs typeface="Arial" charset="0"/>
              </a:rPr>
              <a:t>L </a:t>
            </a:r>
            <a:r>
              <a:rPr lang="en-US" altLang="en-US" dirty="0" smtClean="0">
                <a:cs typeface="Arial" charset="0"/>
              </a:rPr>
              <a:t>- Last intake:  Include food and liquids, how much and when</a:t>
            </a:r>
          </a:p>
          <a:p>
            <a:pPr lvl="1">
              <a:lnSpc>
                <a:spcPct val="150000"/>
              </a:lnSpc>
            </a:pPr>
            <a:r>
              <a:rPr lang="en-US" altLang="en-US" b="1" dirty="0" smtClean="0">
                <a:cs typeface="Arial" charset="0"/>
              </a:rPr>
              <a:t>E </a:t>
            </a:r>
            <a:r>
              <a:rPr lang="en-US" altLang="en-US" dirty="0" smtClean="0">
                <a:cs typeface="Arial" charset="0"/>
              </a:rPr>
              <a:t>- Events:  Anything that led up to problem, including what they were doing when they first experienced</a:t>
            </a:r>
            <a:r>
              <a:rPr lang="en-US" altLang="en-US" baseline="0" dirty="0" smtClean="0">
                <a:cs typeface="Arial" charset="0"/>
              </a:rPr>
              <a:t> the symptoms</a:t>
            </a:r>
            <a:endParaRPr lang="en-US" altLang="en-US" dirty="0" smtClean="0">
              <a:cs typeface="Arial" charset="0"/>
            </a:endParaRP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1981442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4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When</a:t>
            </a:r>
            <a:r>
              <a:rPr lang="en-US" altLang="en-US" baseline="0" dirty="0" smtClean="0"/>
              <a:t> reporting the patient’s pulse, be sure to include regularity and strength as well as heart rate.</a:t>
            </a:r>
          </a:p>
          <a:p>
            <a:pPr>
              <a:spcBef>
                <a:spcPct val="0"/>
              </a:spcBef>
            </a:pPr>
            <a:endParaRPr lang="en-US" altLang="en-US" baseline="0" dirty="0" smtClean="0"/>
          </a:p>
          <a:p>
            <a:pPr>
              <a:spcBef>
                <a:spcPct val="0"/>
              </a:spcBef>
            </a:pPr>
            <a:r>
              <a:rPr lang="en-US" altLang="en-US" baseline="0" dirty="0" smtClean="0"/>
              <a:t>When reporting respirations, also include any patterns or respiratory symptoms, such as the patient breathing through the mouth or tissue around the neck or upper chest pulling back with each respiration (tracheal tugging).</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117752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2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pPr>
              <a:spcBef>
                <a:spcPct val="0"/>
              </a:spcBef>
            </a:pPr>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19929297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2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0324431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2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8320108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14.6:  </a:t>
            </a:r>
            <a:r>
              <a:rPr lang="en-US" sz="1200" kern="1200" dirty="0" smtClean="0">
                <a:solidFill>
                  <a:schemeClr val="tx1"/>
                </a:solidFill>
                <a:effectLst/>
                <a:latin typeface="+mn-lt"/>
                <a:ea typeface="+mn-ea"/>
                <a:cs typeface="+mn-cs"/>
              </a:rPr>
              <a:t>Identify assessment and immediate treatment needed for the cardiac patient.</a:t>
            </a:r>
          </a:p>
          <a:p>
            <a:pPr>
              <a:spcBef>
                <a:spcPct val="0"/>
              </a:spcBef>
            </a:pPr>
            <a:r>
              <a:rPr lang="en-US" altLang="en-US" dirty="0" smtClean="0"/>
              <a:t>-----</a:t>
            </a:r>
          </a:p>
          <a:p>
            <a:endParaRPr 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11907660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eaLnBrk="1" hangingPunct="1"/>
            <a:endParaRPr lang="en-US" altLang="en-US" dirty="0" smtClean="0"/>
          </a:p>
          <a:p>
            <a:pPr eaLnBrk="1" hangingPunct="1"/>
            <a:r>
              <a:rPr lang="en-US" altLang="en-US" b="1" dirty="0" smtClean="0"/>
              <a:t>Angioplasty: </a:t>
            </a:r>
            <a:r>
              <a:rPr lang="en-US" altLang="en-US" b="0" dirty="0" smtClean="0"/>
              <a:t>A minimally invasive procedure performed to open narrowed or blocked</a:t>
            </a:r>
            <a:r>
              <a:rPr lang="en-US" altLang="en-US" b="0" baseline="0" dirty="0" smtClean="0"/>
              <a:t> blood vessels.</a:t>
            </a:r>
          </a:p>
          <a:p>
            <a:pPr eaLnBrk="1" hangingPunct="1"/>
            <a:r>
              <a:rPr lang="en-US" altLang="en-US" b="1" baseline="0" dirty="0" smtClean="0"/>
              <a:t>Collateral blood vessels: </a:t>
            </a:r>
            <a:r>
              <a:rPr lang="en-US" altLang="en-US" b="0" baseline="0" dirty="0" smtClean="0"/>
              <a:t>Small blood vessels that develop, forming a natural bypass to a region of tissue.</a:t>
            </a:r>
          </a:p>
          <a:p>
            <a:pPr eaLnBrk="1" hangingPunct="1"/>
            <a:r>
              <a:rPr lang="en-US" altLang="en-US" b="1" baseline="0" dirty="0" smtClean="0"/>
              <a:t>Coronary artery bypass graft (CABG) surgery: </a:t>
            </a:r>
            <a:r>
              <a:rPr lang="en-US" altLang="en-US" b="0" baseline="0" dirty="0" smtClean="0"/>
              <a:t>Surgical intervention performed by taking a grafted or transplanted blood vessel and attaching it to the heart at a point beyond an occluded coronary artery to reestablish blood flow.</a:t>
            </a:r>
          </a:p>
          <a:p>
            <a:pPr eaLnBrk="1" hangingPunct="1"/>
            <a:r>
              <a:rPr lang="en-US" altLang="en-US" b="1" baseline="0" dirty="0" smtClean="0"/>
              <a:t>Enhanced external counter pulsation (EECP): </a:t>
            </a:r>
            <a:r>
              <a:rPr lang="en-US" altLang="en-US" b="0" baseline="0" dirty="0" smtClean="0"/>
              <a:t>Treatment for chronic angina patients who do not have other options due to health status. This procedure is performed five days a week for several weeks, with the intent of developing collateral blood vessels—essentially creating a “natural” bypass around narrowed or blocked arteries.</a:t>
            </a:r>
          </a:p>
          <a:p>
            <a:pPr eaLnBrk="1" hangingPunct="1"/>
            <a:r>
              <a:rPr lang="en-US" altLang="en-US" b="1" baseline="0" dirty="0" smtClean="0"/>
              <a:t>Fibrinolytic agent: </a:t>
            </a:r>
            <a:r>
              <a:rPr lang="en-US" altLang="en-US" b="0" baseline="0" dirty="0" smtClean="0"/>
              <a:t>Medication administered to break down the fibrin in a blood clot, essentially dissolving it.</a:t>
            </a:r>
          </a:p>
          <a:p>
            <a:pPr eaLnBrk="1" hangingPunct="1"/>
            <a:r>
              <a:rPr lang="en-US" altLang="en-US" b="1" baseline="0" dirty="0" smtClean="0"/>
              <a:t>Hypercoagulopathy: </a:t>
            </a:r>
            <a:r>
              <a:rPr lang="en-US" altLang="en-US" b="0" baseline="0" dirty="0" smtClean="0"/>
              <a:t>An increased ability of the blood to form clots.</a:t>
            </a:r>
          </a:p>
          <a:p>
            <a:pPr eaLnBrk="1" hangingPunct="1"/>
            <a:r>
              <a:rPr lang="en-US" altLang="en-US" b="1" baseline="0" dirty="0" smtClean="0"/>
              <a:t>Restenosis: </a:t>
            </a:r>
            <a:r>
              <a:rPr lang="en-US" altLang="en-US" b="0" baseline="0" dirty="0" smtClean="0"/>
              <a:t>The return of a blood vessel to a blocked state.</a:t>
            </a:r>
          </a:p>
          <a:p>
            <a:pPr eaLnBrk="1" hangingPunct="1"/>
            <a:r>
              <a:rPr lang="en-US" altLang="en-US" b="1" baseline="0" dirty="0" smtClean="0"/>
              <a:t>Stent: </a:t>
            </a:r>
            <a:r>
              <a:rPr lang="en-US" altLang="en-US" b="0" baseline="0" dirty="0" smtClean="0"/>
              <a:t>A matrix of crisscrossed metal that forms a small tube to help keep an artery open after angioplasty.</a:t>
            </a:r>
          </a:p>
          <a:p>
            <a:pPr eaLnBrk="1" hangingPunct="1"/>
            <a:r>
              <a:rPr lang="en-US" altLang="en-US" b="1" baseline="0" dirty="0" smtClean="0"/>
              <a:t>Thrombolytic agent: </a:t>
            </a:r>
            <a:r>
              <a:rPr lang="en-US" altLang="en-US" b="0" baseline="0" dirty="0" smtClean="0"/>
              <a:t>Medication administered intravenously that possesses the ability to break down a clot.</a:t>
            </a:r>
          </a:p>
          <a:p>
            <a:pPr eaLnBrk="1" hangingPunct="1"/>
            <a:endParaRPr lang="en-US" altLang="en-US" b="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36938939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a:t>
            </a:r>
            <a:r>
              <a:rPr lang="en-US" altLang="en-US" baseline="0" dirty="0" smtClean="0"/>
              <a:t> sooner a cardiac patient receives a thrombolytic or fibrinolytic agent, the better the patient’s chances of survival.</a:t>
            </a:r>
          </a:p>
          <a:p>
            <a:pPr>
              <a:spcBef>
                <a:spcPct val="0"/>
              </a:spcBef>
            </a:pPr>
            <a:endParaRPr lang="en-US" altLang="en-US" baseline="0"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3585447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14.1:  </a:t>
            </a:r>
            <a:r>
              <a:rPr lang="en-US" sz="1100" dirty="0" smtClean="0"/>
              <a:t>Describe the structure and location of arteries, including the coronary arteries.</a:t>
            </a:r>
            <a:endParaRPr lang="en-US" altLang="en-US" sz="1100" dirty="0" smtClean="0"/>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The posterior</a:t>
            </a:r>
            <a:r>
              <a:rPr lang="en-US" altLang="en-US" sz="1100" baseline="0" dirty="0" smtClean="0"/>
              <a:t> descending artery provides blood to the posterior wall of the heart.</a:t>
            </a:r>
          </a:p>
          <a:p>
            <a:pPr>
              <a:spcBef>
                <a:spcPct val="0"/>
              </a:spcBef>
            </a:pPr>
            <a:r>
              <a:rPr lang="en-US" altLang="en-US" sz="1100" baseline="0" dirty="0" smtClean="0"/>
              <a:t>The marginal artery supplies the walls of the right atrium and right ventricle.</a:t>
            </a:r>
          </a:p>
          <a:p>
            <a:pPr>
              <a:spcBef>
                <a:spcPct val="0"/>
              </a:spcBef>
            </a:pPr>
            <a:endParaRPr lang="en-US" altLang="en-US" sz="1100" baseline="0" dirty="0" smtClean="0"/>
          </a:p>
          <a:p>
            <a:pPr>
              <a:spcBef>
                <a:spcPct val="0"/>
              </a:spcBef>
            </a:pPr>
            <a:r>
              <a:rPr lang="en-US" altLang="en-US" sz="1100" baseline="0" dirty="0" smtClean="0"/>
              <a:t>The circumflex artery supplies blood to the lateral wall of the left ventricle.</a:t>
            </a:r>
          </a:p>
          <a:p>
            <a:pPr>
              <a:spcBef>
                <a:spcPct val="0"/>
              </a:spcBef>
            </a:pPr>
            <a:r>
              <a:rPr lang="en-US" altLang="en-US" sz="1100" baseline="0" dirty="0" smtClean="0"/>
              <a:t>The left anterior descending artery supplies blood to the anterior wall of the left ventricle.</a:t>
            </a:r>
          </a:p>
          <a:p>
            <a:pPr eaLnBrk="1" hangingPunct="1"/>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conditions listed on this page would be made worse by thrombolytic</a:t>
            </a:r>
            <a:r>
              <a:rPr lang="en-US" altLang="en-US" baseline="0" dirty="0" smtClean="0"/>
              <a:t> or fibrinolytic agent administration, which can increase bleeding and decrease clotting time.</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35995737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Dye is injected for fluoroscopic examination of the arteries to determine the specific location of blockage.</a:t>
            </a:r>
          </a:p>
          <a:p>
            <a:pPr>
              <a:spcBef>
                <a:spcPct val="0"/>
              </a:spcBef>
            </a:pPr>
            <a:endParaRPr lang="en-US" altLang="en-US" dirty="0" smtClean="0"/>
          </a:p>
          <a:p>
            <a:pPr>
              <a:spcBef>
                <a:spcPct val="0"/>
              </a:spcBef>
            </a:pPr>
            <a:r>
              <a:rPr lang="en-US" altLang="en-US" dirty="0" smtClean="0"/>
              <a:t>When</a:t>
            </a:r>
            <a:r>
              <a:rPr lang="en-US" altLang="en-US" baseline="0" dirty="0" smtClean="0"/>
              <a:t> the blockage is located, a catheter with a balloon is inserted. The balloon is inflated to compress the plaque, reestablishing blood flow.</a:t>
            </a:r>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baseline="0" dirty="0" smtClean="0"/>
              <a:t>The balloon is then deflated and the catheter is removed.</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19687120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This</a:t>
            </a:r>
            <a:r>
              <a:rPr lang="en-US" altLang="en-US" baseline="0" dirty="0" smtClean="0"/>
              <a:t> illustration shows the expanded stent in place, holding back the plaque against the arterial walls.</a:t>
            </a:r>
            <a:endParaRPr lang="en-US" altLang="en-US" dirty="0" smtClean="0"/>
          </a:p>
          <a:p>
            <a:pPr eaLnBrk="1" hangingPunct="1"/>
            <a:endParaRPr lang="en-US" alt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18176412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When coronary angiography reveals extensive coronary</a:t>
            </a:r>
            <a:r>
              <a:rPr lang="en-US" altLang="en-US" baseline="0" dirty="0" smtClean="0"/>
              <a:t> artery disease or disease in the left main coronary artery, CABG is often performed to reestablish blood flow.</a:t>
            </a:r>
          </a:p>
          <a:p>
            <a:pPr>
              <a:spcBef>
                <a:spcPct val="0"/>
              </a:spcBef>
            </a:pPr>
            <a:r>
              <a:rPr lang="en-US" altLang="en-US" baseline="0" dirty="0" smtClean="0"/>
              <a:t>Disease of the left coronary artery is dangerous and requires immediate intervention, because it can lead to cardiogenic shock and sudden death by “widow maker.”</a:t>
            </a:r>
            <a:endParaRPr lang="en-US" altLang="en-US" dirty="0" smtClean="0"/>
          </a:p>
          <a:p>
            <a:pPr eaLnBrk="1" hangingPunct="1"/>
            <a:endParaRPr lang="en-US" altLang="en-US" dirty="0" smtClean="0"/>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6908114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When coronary angiography reveals extensive coronary</a:t>
            </a:r>
            <a:r>
              <a:rPr lang="en-US" altLang="en-US" baseline="0" dirty="0" smtClean="0"/>
              <a:t> artery disease or disease in the left main coronary artery, CABG is often performed to reestablish blood flow.</a:t>
            </a:r>
          </a:p>
          <a:p>
            <a:pPr>
              <a:spcBef>
                <a:spcPct val="0"/>
              </a:spcBef>
            </a:pPr>
            <a:r>
              <a:rPr lang="en-US" altLang="en-US" baseline="0" dirty="0" smtClean="0"/>
              <a:t>Disease of the left coronary artery is dangerous and requires immediate intervention, because it can lead to cardiogenic shock and sudden death by “widow maker.”</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6895398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Patients on Coumadin therapy are</a:t>
            </a:r>
            <a:r>
              <a:rPr lang="en-US" altLang="en-US" baseline="0" dirty="0" smtClean="0"/>
              <a:t> given a restricted diet that limits the intake of foods high or moderately high in vitamin K, because a sudden increase in vitamin K reduces the effectiveness of the drug.</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34008333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4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EECP is noninvasive and well-tolerated. </a:t>
            </a:r>
          </a:p>
          <a:p>
            <a:pPr>
              <a:spcBef>
                <a:spcPct val="0"/>
              </a:spcBef>
            </a:pPr>
            <a:endParaRPr lang="en-US" altLang="en-US" dirty="0" smtClean="0"/>
          </a:p>
          <a:p>
            <a:pPr>
              <a:spcBef>
                <a:spcPct val="0"/>
              </a:spcBef>
            </a:pPr>
            <a:r>
              <a:rPr lang="en-US" altLang="en-US" dirty="0" smtClean="0"/>
              <a:t>The purpose of EECP</a:t>
            </a:r>
            <a:r>
              <a:rPr lang="en-US" altLang="en-US" baseline="0" dirty="0" smtClean="0"/>
              <a:t> is to increase intravascular pressure to promote the growth of new collateral blood vessels to bypass a blockage.</a:t>
            </a:r>
          </a:p>
          <a:p>
            <a:pPr>
              <a:spcBef>
                <a:spcPct val="0"/>
              </a:spcBef>
            </a:pPr>
            <a:endParaRPr lang="en-US" altLang="en-US" baseline="0" dirty="0" smtClean="0"/>
          </a:p>
          <a:p>
            <a:pPr>
              <a:spcBef>
                <a:spcPct val="0"/>
              </a:spcBef>
            </a:pPr>
            <a:r>
              <a:rPr lang="en-US" altLang="en-US" baseline="0" dirty="0" smtClean="0"/>
              <a:t>Each treatment lasts 1 hour per day. Treatments are given 5 days per week for 7 weeks.</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35762377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2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6010492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14.7:  </a:t>
            </a:r>
            <a:r>
              <a:rPr lang="en-US" sz="1200" kern="1200" dirty="0" smtClean="0">
                <a:solidFill>
                  <a:schemeClr val="tx1"/>
                </a:solidFill>
                <a:effectLst/>
                <a:latin typeface="+mn-lt"/>
                <a:ea typeface="+mn-ea"/>
                <a:cs typeface="+mn-cs"/>
              </a:rPr>
              <a:t>Discuss treatment modalities for the cardiac patient.</a:t>
            </a:r>
          </a:p>
          <a:p>
            <a:pPr>
              <a:spcBef>
                <a:spcPct val="0"/>
              </a:spcBef>
            </a:pPr>
            <a:r>
              <a:rPr lang="en-US" altLang="en-US" dirty="0" smtClean="0"/>
              <a:t>-----</a:t>
            </a:r>
          </a:p>
          <a:p>
            <a:pPr eaLnBrk="1" hangingPunct="1"/>
            <a:endParaRPr lang="en-US" altLang="en-US" dirty="0" smtClean="0">
              <a:latin typeface="Tahoma"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12321197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14.1: </a:t>
            </a:r>
            <a:r>
              <a:rPr lang="en-US" sz="1200" dirty="0" smtClean="0"/>
              <a:t>Describe the structure and location of arteries, including the coronary arteries.</a:t>
            </a:r>
          </a:p>
          <a:p>
            <a:r>
              <a:rPr lang="en-US" sz="1200" kern="1200" dirty="0" smtClean="0">
                <a:solidFill>
                  <a:schemeClr val="tx1"/>
                </a:solidFill>
                <a:effectLst/>
                <a:latin typeface="+mn-lt"/>
                <a:ea typeface="+mn-ea"/>
                <a:cs typeface="+mn-cs"/>
              </a:rPr>
              <a:t>LO 14.2: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Describe typical cardiac symptoms and unstable angina.</a:t>
            </a:r>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481619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14.1:  </a:t>
            </a:r>
            <a:r>
              <a:rPr lang="en-US" sz="1100" dirty="0" smtClean="0"/>
              <a:t>Describe the structure and location of arteries, including the coronary arteries.</a:t>
            </a:r>
            <a:endParaRPr lang="en-US" altLang="en-US" sz="1100" dirty="0" smtClean="0"/>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The tunica adventitia</a:t>
            </a:r>
            <a:r>
              <a:rPr lang="en-US" altLang="en-US" sz="1100" baseline="0" dirty="0" smtClean="0"/>
              <a:t> is the outermost layer. The tunica media is the middle layer, and the tunica intima is the innermost layer.</a:t>
            </a:r>
          </a:p>
          <a:p>
            <a:pPr>
              <a:spcBef>
                <a:spcPct val="0"/>
              </a:spcBef>
            </a:pPr>
            <a:endParaRPr lang="en-US" altLang="en-US" sz="1100" baseline="0" dirty="0" smtClean="0"/>
          </a:p>
          <a:p>
            <a:pPr>
              <a:spcBef>
                <a:spcPct val="0"/>
              </a:spcBef>
            </a:pPr>
            <a:r>
              <a:rPr lang="en-US" altLang="en-US" sz="1100" baseline="0" dirty="0" smtClean="0"/>
              <a:t>The tunica intima is prone to disruption when atherosclerotic plaque is ruptured and peels away. The site forms a clot, which increasingly reduces blood flow and causes ischemia distally to the site.</a:t>
            </a: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5218685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14.3: </a:t>
            </a:r>
            <a:r>
              <a:rPr lang="en-US" sz="1200" kern="1200" dirty="0" smtClean="0">
                <a:solidFill>
                  <a:schemeClr val="tx1"/>
                </a:solidFill>
                <a:effectLst/>
                <a:latin typeface="+mn-lt"/>
                <a:ea typeface="+mn-ea"/>
                <a:cs typeface="+mn-cs"/>
              </a:rPr>
              <a:t>Summarize atypical patient types and presentation.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14.4: </a:t>
            </a:r>
            <a:r>
              <a:rPr lang="en-US" sz="1200" kern="1200" dirty="0" smtClean="0">
                <a:solidFill>
                  <a:schemeClr val="tx1"/>
                </a:solidFill>
                <a:effectLst/>
                <a:latin typeface="+mn-lt"/>
                <a:ea typeface="+mn-ea"/>
                <a:cs typeface="+mn-cs"/>
              </a:rPr>
              <a:t>Compare ST segment elevation and non-ST segment elevation.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LO 14.5: Explain heart failure.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30479119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14.6:</a:t>
            </a:r>
            <a:r>
              <a:rPr lang="en-US" baseline="0" dirty="0" smtClean="0"/>
              <a:t> </a:t>
            </a:r>
            <a:r>
              <a:rPr lang="en-US" sz="1200" kern="1200" dirty="0" smtClean="0">
                <a:solidFill>
                  <a:schemeClr val="tx1"/>
                </a:solidFill>
                <a:effectLst/>
                <a:latin typeface="+mn-lt"/>
                <a:ea typeface="+mn-ea"/>
                <a:cs typeface="+mn-cs"/>
              </a:rPr>
              <a:t>Identify assessment and immediate treatment needed for the cardiac patient.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LO 14.7: </a:t>
            </a:r>
            <a:r>
              <a:rPr lang="en-US" sz="1200" kern="1200" dirty="0" smtClean="0">
                <a:solidFill>
                  <a:schemeClr val="tx1"/>
                </a:solidFill>
                <a:effectLst/>
                <a:latin typeface="+mn-lt"/>
                <a:ea typeface="+mn-ea"/>
                <a:cs typeface="+mn-cs"/>
              </a:rPr>
              <a:t>Discuss treatment modalities for the cardiac patient.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754896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14.1:  </a:t>
            </a:r>
            <a:r>
              <a:rPr lang="en-US" sz="1100" dirty="0" smtClean="0"/>
              <a:t>Describe the structure and location of arteries, including the coronary arteries.</a:t>
            </a:r>
            <a:endParaRPr lang="en-US" altLang="en-US" sz="1100" dirty="0" smtClean="0"/>
          </a:p>
          <a:p>
            <a:pPr>
              <a:spcBef>
                <a:spcPct val="0"/>
              </a:spcBef>
            </a:pPr>
            <a:r>
              <a:rPr lang="en-US" altLang="en-US" sz="110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2412198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14.1:  </a:t>
            </a:r>
            <a:r>
              <a:rPr lang="en-US" dirty="0" smtClean="0"/>
              <a:t>Describe the structure and location of arteries, including the coronary arteries.</a:t>
            </a:r>
            <a:endParaRPr lang="en-US" altLang="en-US" dirty="0" smtClean="0"/>
          </a:p>
          <a:p>
            <a:pPr>
              <a:spcBef>
                <a:spcPct val="0"/>
              </a:spcBef>
            </a:pPr>
            <a:r>
              <a:rPr lang="en-US" altLang="en-US" dirty="0" smtClean="0"/>
              <a:t>-----</a:t>
            </a:r>
          </a:p>
          <a:p>
            <a:endParaRPr lang="en-US" dirty="0" smtClean="0"/>
          </a:p>
          <a:p>
            <a:endParaRPr 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14.1:  </a:t>
            </a:r>
            <a:r>
              <a:rPr lang="en-US" dirty="0" smtClean="0"/>
              <a:t>Describe the structure and location of arteries, including the coronary arteries.</a:t>
            </a:r>
            <a:endParaRPr lang="en-US" altLang="en-US" dirty="0" smtClean="0"/>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188499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slide" Target="slide6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slide" Target="slide65.xml"/></Relationships>
</file>

<file path=ppt/slides/_rels/slide4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1.xml"/><Relationship Id="rId1" Type="http://schemas.openxmlformats.org/officeDocument/2006/relationships/slideLayout" Target="../slideLayouts/slideLayout17.xml"/><Relationship Id="rId4" Type="http://schemas.openxmlformats.org/officeDocument/2006/relationships/slide" Target="slide6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slide" Target="slide6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Clinical Presentation and Management of the Cardiac Patient</a:t>
            </a:r>
            <a:endParaRPr lang="en-US" dirty="0"/>
          </a:p>
        </p:txBody>
      </p:sp>
      <p:sp>
        <p:nvSpPr>
          <p:cNvPr id="6" name="Text Placeholder 5"/>
          <p:cNvSpPr>
            <a:spLocks noGrp="1"/>
          </p:cNvSpPr>
          <p:nvPr>
            <p:ph type="body" idx="1"/>
          </p:nvPr>
        </p:nvSpPr>
        <p:spPr/>
        <p:txBody>
          <a:bodyPr/>
          <a:lstStyle/>
          <a:p>
            <a:r>
              <a:rPr lang="en-US" dirty="0" smtClean="0"/>
              <a:t>Chapter 14</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14.2</a:t>
            </a:r>
            <a:br>
              <a:rPr lang="en-US" dirty="0" smtClean="0"/>
            </a:br>
            <a:r>
              <a:rPr lang="en-US" dirty="0" smtClean="0"/>
              <a:t>Cardiac Symptoms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dirty="0">
                <a:cs typeface="Arial" charset="0"/>
              </a:rPr>
              <a:t>A</a:t>
            </a:r>
            <a:r>
              <a:rPr lang="en-US" dirty="0" smtClean="0">
                <a:cs typeface="Arial" charset="0"/>
              </a:rPr>
              <a:t>ngina</a:t>
            </a:r>
            <a:endParaRPr lang="en-US" dirty="0">
              <a:cs typeface="Arial" charset="0"/>
            </a:endParaRPr>
          </a:p>
          <a:p>
            <a:pPr marL="0" indent="0">
              <a:spcBef>
                <a:spcPts val="1200"/>
              </a:spcBef>
              <a:buNone/>
            </a:pPr>
            <a:r>
              <a:rPr lang="en-US" dirty="0">
                <a:cs typeface="Arial" charset="0"/>
              </a:rPr>
              <a:t>U</a:t>
            </a:r>
            <a:r>
              <a:rPr lang="en-US" dirty="0" smtClean="0">
                <a:cs typeface="Arial" charset="0"/>
              </a:rPr>
              <a:t>nstable </a:t>
            </a:r>
            <a:r>
              <a:rPr lang="en-US" dirty="0">
                <a:cs typeface="Arial" charset="0"/>
              </a:rPr>
              <a:t>angina (pre-infarction angina)</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Non-Cardiac Causes of Chest Pain</a:t>
            </a:r>
            <a:endParaRPr lang="en-US" dirty="0"/>
          </a:p>
        </p:txBody>
      </p:sp>
      <p:sp>
        <p:nvSpPr>
          <p:cNvPr id="11" name="Content Placeholder 10"/>
          <p:cNvSpPr>
            <a:spLocks noGrp="1"/>
          </p:cNvSpPr>
          <p:nvPr>
            <p:ph idx="1"/>
          </p:nvPr>
        </p:nvSpPr>
        <p:spPr>
          <a:xfrm>
            <a:off x="457200" y="990600"/>
            <a:ext cx="8229600" cy="2743200"/>
          </a:xfrm>
        </p:spPr>
        <p:txBody>
          <a:bodyPr/>
          <a:lstStyle/>
          <a:p>
            <a:pPr>
              <a:spcBef>
                <a:spcPts val="1800"/>
              </a:spcBef>
            </a:pPr>
            <a:r>
              <a:rPr lang="en-US" altLang="en-US" dirty="0">
                <a:cs typeface="Arial" charset="0"/>
              </a:rPr>
              <a:t>Inflammation of the costal cartilage or lungs</a:t>
            </a:r>
          </a:p>
          <a:p>
            <a:pPr>
              <a:spcBef>
                <a:spcPts val="1800"/>
              </a:spcBef>
            </a:pPr>
            <a:r>
              <a:rPr lang="en-US" altLang="en-US" dirty="0">
                <a:cs typeface="Arial" charset="0"/>
              </a:rPr>
              <a:t>Gastric or esophageal irritation</a:t>
            </a:r>
          </a:p>
          <a:p>
            <a:pPr>
              <a:spcBef>
                <a:spcPts val="1800"/>
              </a:spcBef>
            </a:pPr>
            <a:r>
              <a:rPr lang="en-US" altLang="en-US" dirty="0">
                <a:cs typeface="Arial" charset="0"/>
              </a:rPr>
              <a:t>Gallbladder pain</a:t>
            </a:r>
          </a:p>
          <a:p>
            <a:pPr>
              <a:spcBef>
                <a:spcPts val="1800"/>
              </a:spcBef>
            </a:pPr>
            <a:r>
              <a:rPr lang="en-US" altLang="en-US" dirty="0">
                <a:cs typeface="Arial" charset="0"/>
              </a:rPr>
              <a:t>Dental pain</a:t>
            </a:r>
          </a:p>
        </p:txBody>
      </p:sp>
      <p:sp>
        <p:nvSpPr>
          <p:cNvPr id="6" name="Content Placeholder 11"/>
          <p:cNvSpPr txBox="1">
            <a:spLocks/>
          </p:cNvSpPr>
          <p:nvPr/>
        </p:nvSpPr>
        <p:spPr>
          <a:xfrm>
            <a:off x="482600" y="4419600"/>
            <a:ext cx="8229600" cy="2057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b="1" dirty="0">
                <a:solidFill>
                  <a:srgbClr val="C00000"/>
                </a:solidFill>
              </a:rPr>
              <a:t>Consider all chest discomfort or pain as being cardiac </a:t>
            </a:r>
            <a:r>
              <a:rPr lang="en-US" b="1" dirty="0" smtClean="0">
                <a:solidFill>
                  <a:srgbClr val="C00000"/>
                </a:solidFill>
              </a:rPr>
              <a:t/>
            </a:r>
            <a:br>
              <a:rPr lang="en-US" b="1" dirty="0" smtClean="0">
                <a:solidFill>
                  <a:srgbClr val="C00000"/>
                </a:solidFill>
              </a:rPr>
            </a:br>
            <a:r>
              <a:rPr lang="en-US" b="1" dirty="0" smtClean="0">
                <a:solidFill>
                  <a:srgbClr val="C00000"/>
                </a:solidFill>
              </a:rPr>
              <a:t>in </a:t>
            </a:r>
            <a:r>
              <a:rPr lang="en-US" b="1" dirty="0">
                <a:solidFill>
                  <a:srgbClr val="C00000"/>
                </a:solidFill>
              </a:rPr>
              <a:t>origin until proven otherwise.</a:t>
            </a:r>
          </a:p>
        </p:txBody>
      </p:sp>
      <p:sp>
        <p:nvSpPr>
          <p:cNvPr id="3" name="Text Placeholder 2"/>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Cardiac Symptoms</a:t>
            </a:r>
            <a:endParaRPr lang="en-US" dirty="0"/>
          </a:p>
        </p:txBody>
      </p:sp>
      <p:sp>
        <p:nvSpPr>
          <p:cNvPr id="11" name="Content Placeholder 10"/>
          <p:cNvSpPr>
            <a:spLocks noGrp="1"/>
          </p:cNvSpPr>
          <p:nvPr>
            <p:ph idx="1"/>
          </p:nvPr>
        </p:nvSpPr>
        <p:spPr/>
        <p:txBody>
          <a:bodyPr/>
          <a:lstStyle/>
          <a:p>
            <a:pPr marL="0" indent="0">
              <a:buNone/>
            </a:pPr>
            <a:r>
              <a:rPr lang="en-US" altLang="en-US" dirty="0" smtClean="0"/>
              <a:t>Angina</a:t>
            </a:r>
          </a:p>
          <a:p>
            <a:r>
              <a:rPr lang="en-US" altLang="en-US" dirty="0" smtClean="0"/>
              <a:t>Heart muscle not receiving enough oxygen</a:t>
            </a:r>
          </a:p>
          <a:p>
            <a:r>
              <a:rPr lang="en-US" altLang="en-US" dirty="0" smtClean="0"/>
              <a:t>May radiate to other locations</a:t>
            </a:r>
          </a:p>
          <a:p>
            <a:pPr marL="0" indent="0">
              <a:spcBef>
                <a:spcPts val="3600"/>
              </a:spcBef>
              <a:buNone/>
            </a:pPr>
            <a:r>
              <a:rPr lang="en-US" altLang="en-US" dirty="0" smtClean="0"/>
              <a:t>Ischemia</a:t>
            </a:r>
          </a:p>
          <a:p>
            <a:r>
              <a:rPr lang="en-US" altLang="en-US" dirty="0" smtClean="0"/>
              <a:t>Lack of blood supply to an area of the heart</a:t>
            </a:r>
          </a:p>
          <a:p>
            <a:r>
              <a:rPr lang="en-US" altLang="en-US" dirty="0" smtClean="0"/>
              <a:t>Due to blockage of circulation to that area</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8099744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Other Symptoms of Blocked Arteries</a:t>
            </a:r>
            <a:endParaRPr lang="en-US" dirty="0"/>
          </a:p>
        </p:txBody>
      </p:sp>
      <p:sp>
        <p:nvSpPr>
          <p:cNvPr id="11" name="Content Placeholder 10"/>
          <p:cNvSpPr>
            <a:spLocks noGrp="1"/>
          </p:cNvSpPr>
          <p:nvPr>
            <p:ph sz="half" idx="1"/>
          </p:nvPr>
        </p:nvSpPr>
        <p:spPr/>
        <p:txBody>
          <a:bodyPr/>
          <a:lstStyle/>
          <a:p>
            <a:r>
              <a:rPr lang="en-US" altLang="en-US" dirty="0">
                <a:cs typeface="Arial" charset="0"/>
              </a:rPr>
              <a:t>Shortness of breath</a:t>
            </a:r>
          </a:p>
          <a:p>
            <a:r>
              <a:rPr lang="en-US" altLang="en-US" dirty="0">
                <a:cs typeface="Arial" charset="0"/>
              </a:rPr>
              <a:t>Sweating</a:t>
            </a:r>
          </a:p>
          <a:p>
            <a:r>
              <a:rPr lang="en-US" altLang="en-US" dirty="0">
                <a:cs typeface="Arial" charset="0"/>
              </a:rPr>
              <a:t>Chest pain</a:t>
            </a:r>
          </a:p>
          <a:p>
            <a:r>
              <a:rPr lang="en-US" altLang="en-US" dirty="0">
                <a:cs typeface="Arial" charset="0"/>
              </a:rPr>
              <a:t>Epigastric discomfort</a:t>
            </a:r>
          </a:p>
          <a:p>
            <a:r>
              <a:rPr lang="en-US" altLang="en-US" dirty="0">
                <a:cs typeface="Arial" charset="0"/>
              </a:rPr>
              <a:t>Neck pain</a:t>
            </a:r>
          </a:p>
          <a:p>
            <a:r>
              <a:rPr lang="en-US" altLang="en-US" dirty="0">
                <a:cs typeface="Arial" charset="0"/>
              </a:rPr>
              <a:t>Cough</a:t>
            </a:r>
          </a:p>
          <a:p>
            <a:r>
              <a:rPr lang="en-US" altLang="en-US" dirty="0">
                <a:cs typeface="Arial" charset="0"/>
              </a:rPr>
              <a:t>Back pain</a:t>
            </a:r>
          </a:p>
          <a:p>
            <a:r>
              <a:rPr lang="en-US" altLang="en-US" dirty="0">
                <a:cs typeface="Arial" charset="0"/>
              </a:rPr>
              <a:t>Squeezing sensation</a:t>
            </a:r>
          </a:p>
          <a:p>
            <a:r>
              <a:rPr lang="en-US" altLang="en-US" dirty="0">
                <a:cs typeface="Arial" charset="0"/>
              </a:rPr>
              <a:t>Dizziness</a:t>
            </a:r>
          </a:p>
          <a:p>
            <a:endParaRPr lang="en-US" dirty="0"/>
          </a:p>
        </p:txBody>
      </p:sp>
      <p:sp>
        <p:nvSpPr>
          <p:cNvPr id="12" name="Content Placeholder 11"/>
          <p:cNvSpPr>
            <a:spLocks noGrp="1"/>
          </p:cNvSpPr>
          <p:nvPr>
            <p:ph sz="half" idx="2"/>
          </p:nvPr>
        </p:nvSpPr>
        <p:spPr/>
        <p:txBody>
          <a:bodyPr/>
          <a:lstStyle/>
          <a:p>
            <a:r>
              <a:rPr lang="en-US" dirty="0"/>
              <a:t>Pressure in chest</a:t>
            </a:r>
          </a:p>
          <a:p>
            <a:r>
              <a:rPr lang="en-US" dirty="0"/>
              <a:t>Nausea</a:t>
            </a:r>
          </a:p>
          <a:p>
            <a:r>
              <a:rPr lang="en-US" dirty="0"/>
              <a:t>Fullness in chest</a:t>
            </a:r>
          </a:p>
          <a:p>
            <a:r>
              <a:rPr lang="en-US" dirty="0"/>
              <a:t>Tight band around chest</a:t>
            </a:r>
          </a:p>
          <a:p>
            <a:r>
              <a:rPr lang="en-US" dirty="0"/>
              <a:t>Palpitations</a:t>
            </a:r>
          </a:p>
          <a:p>
            <a:r>
              <a:rPr lang="en-US" dirty="0"/>
              <a:t>Anxiety</a:t>
            </a:r>
          </a:p>
          <a:p>
            <a:r>
              <a:rPr lang="en-US" dirty="0"/>
              <a:t>Sense of doom</a:t>
            </a:r>
          </a:p>
          <a:p>
            <a:r>
              <a:rPr lang="en-US" dirty="0"/>
              <a:t>Jaw pain</a:t>
            </a:r>
          </a:p>
          <a:p>
            <a:r>
              <a:rPr lang="en-US" dirty="0"/>
              <a:t>Arm pain</a:t>
            </a:r>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443678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Unstable Angina</a:t>
            </a:r>
            <a:endParaRPr lang="en-US" dirty="0"/>
          </a:p>
        </p:txBody>
      </p:sp>
      <p:sp>
        <p:nvSpPr>
          <p:cNvPr id="8" name="Content Placeholder 7"/>
          <p:cNvSpPr>
            <a:spLocks noGrp="1"/>
          </p:cNvSpPr>
          <p:nvPr>
            <p:ph idx="1"/>
          </p:nvPr>
        </p:nvSpPr>
        <p:spPr/>
        <p:txBody>
          <a:bodyPr/>
          <a:lstStyle/>
          <a:p>
            <a:pPr marL="0" indent="0">
              <a:buNone/>
            </a:pPr>
            <a:r>
              <a:rPr lang="en-US" altLang="en-US" dirty="0" smtClean="0"/>
              <a:t>Warning sign that condition has worsened</a:t>
            </a:r>
          </a:p>
          <a:p>
            <a:pPr marL="0" indent="0">
              <a:spcBef>
                <a:spcPts val="2400"/>
              </a:spcBef>
              <a:buNone/>
            </a:pPr>
            <a:r>
              <a:rPr lang="en-US" altLang="en-US" dirty="0" smtClean="0"/>
              <a:t>Pain</a:t>
            </a:r>
          </a:p>
          <a:p>
            <a:r>
              <a:rPr lang="en-US" altLang="en-US" dirty="0" smtClean="0"/>
              <a:t>More frequent or severe</a:t>
            </a:r>
          </a:p>
          <a:p>
            <a:r>
              <a:rPr lang="en-US" altLang="en-US" dirty="0" smtClean="0"/>
              <a:t>Increases to 3 or more times a day</a:t>
            </a:r>
          </a:p>
          <a:p>
            <a:r>
              <a:rPr lang="en-US" altLang="en-US" dirty="0" smtClean="0"/>
              <a:t>Occurs with less exertion</a:t>
            </a:r>
          </a:p>
          <a:p>
            <a:r>
              <a:rPr lang="en-US" altLang="en-US" dirty="0" smtClean="0"/>
              <a:t>Occurs at rest or awakens patient from sleep</a:t>
            </a:r>
          </a:p>
          <a:p>
            <a:pPr marL="0" indent="0">
              <a:spcBef>
                <a:spcPts val="2400"/>
              </a:spcBef>
              <a:buNone/>
            </a:pPr>
            <a:r>
              <a:rPr lang="en-US" altLang="en-US" dirty="0" smtClean="0"/>
              <a:t>Symptoms last longer (20 minutes or more)</a:t>
            </a:r>
          </a:p>
          <a:p>
            <a:pPr marL="0" indent="0">
              <a:spcBef>
                <a:spcPts val="2400"/>
              </a:spcBef>
              <a:buNone/>
            </a:pPr>
            <a:r>
              <a:rPr lang="en-US" altLang="en-US" dirty="0" smtClean="0"/>
              <a:t>Less responsive to treatment</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797549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spcBef>
                <a:spcPts val="1200"/>
              </a:spcBef>
              <a:buFont typeface="Wingdings" pitchFamily="2" charset="2"/>
              <a:buNone/>
            </a:pPr>
            <a:r>
              <a:rPr lang="en-US" altLang="en-US" dirty="0">
                <a:cs typeface="Arial" charset="0"/>
              </a:rPr>
              <a:t>Why should all chest pain initially be treated as cardiac in origin?</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spcBef>
                <a:spcPts val="1200"/>
              </a:spcBef>
              <a:buFont typeface="Wingdings" pitchFamily="2" charset="2"/>
              <a:buNone/>
            </a:pPr>
            <a:r>
              <a:rPr lang="en-US" altLang="en-US" dirty="0">
                <a:cs typeface="Arial" charset="0"/>
              </a:rPr>
              <a:t>Why should all chest pain initially be treated as cardiac in origin?</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To protect the patient from an untreated myocardial infarction or other serious cardiac condition.</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28850"/>
          </a:xfrm>
        </p:spPr>
        <p:txBody>
          <a:bodyPr/>
          <a:lstStyle/>
          <a:p>
            <a:r>
              <a:rPr lang="en-US" dirty="0" smtClean="0"/>
              <a:t>Learning Outcome 14.3</a:t>
            </a:r>
            <a:br>
              <a:rPr lang="en-US" dirty="0" smtClean="0"/>
            </a:br>
            <a:r>
              <a:rPr lang="en-US" dirty="0" smtClean="0"/>
              <a:t>Atypical Patient Presentation</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200"/>
              </a:spcBef>
              <a:buNone/>
            </a:pPr>
            <a:r>
              <a:rPr lang="en-US" dirty="0">
                <a:cs typeface="Arial" charset="0"/>
              </a:rPr>
              <a:t>A</a:t>
            </a:r>
            <a:r>
              <a:rPr lang="en-US" dirty="0" smtClean="0">
                <a:cs typeface="Arial" charset="0"/>
              </a:rPr>
              <a:t>therosclerotic </a:t>
            </a:r>
            <a:r>
              <a:rPr lang="en-US" dirty="0">
                <a:cs typeface="Arial" charset="0"/>
              </a:rPr>
              <a:t>plaque</a:t>
            </a:r>
          </a:p>
          <a:p>
            <a:pPr marL="0" indent="0">
              <a:spcBef>
                <a:spcPts val="1200"/>
              </a:spcBef>
              <a:buNone/>
            </a:pPr>
            <a:r>
              <a:rPr lang="en-US" dirty="0">
                <a:cs typeface="Arial" charset="0"/>
              </a:rPr>
              <a:t>N</a:t>
            </a:r>
            <a:r>
              <a:rPr lang="en-US" dirty="0" smtClean="0">
                <a:cs typeface="Arial" charset="0"/>
              </a:rPr>
              <a:t>europathy</a:t>
            </a:r>
            <a:endParaRPr lang="en-US" dirty="0">
              <a:cs typeface="Arial" charset="0"/>
            </a:endParaRPr>
          </a:p>
          <a:p>
            <a:pPr marL="0" indent="0">
              <a:spcBef>
                <a:spcPts val="1200"/>
              </a:spcBef>
              <a:buNone/>
            </a:pPr>
            <a:endParaRPr lang="en-US" dirty="0"/>
          </a:p>
          <a:p>
            <a:pPr>
              <a:spcBef>
                <a:spcPts val="2400"/>
              </a:spcBef>
            </a:pPr>
            <a:endParaRPr lang="en-US" altLang="en-US" dirty="0">
              <a:cs typeface="Arial" charset="0"/>
            </a:endParaRPr>
          </a:p>
          <a:p>
            <a:endParaRPr lang="en-US" dirty="0"/>
          </a:p>
        </p:txBody>
      </p:sp>
      <p:sp>
        <p:nvSpPr>
          <p:cNvPr id="2" name="Text Placeholder 1"/>
          <p:cNvSpPr>
            <a:spLocks noGrp="1"/>
          </p:cNvSpPr>
          <p:nvPr>
            <p:ph type="body" sz="quarter" idx="16"/>
          </p:nvPr>
        </p:nvSpPr>
        <p:spPr/>
        <p:txBody>
          <a:bodyPr/>
          <a:lstStyle/>
          <a:p>
            <a:endParaRPr lang="en-US"/>
          </a:p>
        </p:txBody>
      </p:sp>
      <p:sp>
        <p:nvSpPr>
          <p:cNvPr id="12" name="Content Placeholder 11"/>
          <p:cNvSpPr>
            <a:spLocks noGrp="1"/>
          </p:cNvSpPr>
          <p:nvPr>
            <p:ph type="body" sz="quarter" idx="11"/>
          </p:nvPr>
        </p:nvSpPr>
        <p:spPr/>
        <p:txBody>
          <a:bodyPr/>
          <a:lstStyle/>
          <a:p>
            <a:pPr marL="0" indent="0">
              <a:spcBef>
                <a:spcPts val="1200"/>
              </a:spcBef>
              <a:buNone/>
            </a:pPr>
            <a:endParaRPr lang="en-US" dirty="0">
              <a:cs typeface="Arial" charset="0"/>
            </a:endParaRPr>
          </a:p>
        </p:txBody>
      </p:sp>
    </p:spTree>
    <p:extLst>
      <p:ext uri="{BB962C8B-B14F-4D97-AF65-F5344CB8AC3E}">
        <p14:creationId xmlns:p14="http://schemas.microsoft.com/office/powerpoint/2010/main" val="34372798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Women</a:t>
            </a:r>
            <a:endParaRPr lang="en-US" dirty="0"/>
          </a:p>
        </p:txBody>
      </p:sp>
      <p:sp>
        <p:nvSpPr>
          <p:cNvPr id="8" name="Content Placeholder 7"/>
          <p:cNvSpPr>
            <a:spLocks noGrp="1"/>
          </p:cNvSpPr>
          <p:nvPr>
            <p:ph idx="1"/>
          </p:nvPr>
        </p:nvSpPr>
        <p:spPr/>
        <p:txBody>
          <a:bodyPr/>
          <a:lstStyle/>
          <a:p>
            <a:pPr marL="0" indent="0">
              <a:buNone/>
            </a:pPr>
            <a:r>
              <a:rPr lang="en-US" altLang="en-US" dirty="0" smtClean="0"/>
              <a:t>37% of women having a heart attack never experience chest pain.</a:t>
            </a:r>
          </a:p>
          <a:p>
            <a:pPr marL="0" indent="0">
              <a:buNone/>
            </a:pPr>
            <a:r>
              <a:rPr lang="en-US" altLang="en-US" dirty="0" smtClean="0"/>
              <a:t>Common cardiac symptoms in women:</a:t>
            </a:r>
          </a:p>
          <a:p>
            <a:r>
              <a:rPr lang="en-US" altLang="en-US" dirty="0" smtClean="0"/>
              <a:t>Shortness of breath</a:t>
            </a:r>
          </a:p>
          <a:p>
            <a:r>
              <a:rPr lang="en-US" altLang="en-US" dirty="0" smtClean="0"/>
              <a:t>Weakness</a:t>
            </a:r>
          </a:p>
          <a:p>
            <a:r>
              <a:rPr lang="en-US" altLang="en-US" dirty="0" smtClean="0"/>
              <a:t>Unusual fatigue</a:t>
            </a:r>
          </a:p>
          <a:p>
            <a:r>
              <a:rPr lang="en-US" altLang="en-US" dirty="0" smtClean="0"/>
              <a:t>Cold sweats</a:t>
            </a:r>
          </a:p>
          <a:p>
            <a:r>
              <a:rPr lang="en-US" altLang="en-US" dirty="0" smtClean="0"/>
              <a:t>Dizziness</a:t>
            </a:r>
          </a:p>
          <a:p>
            <a:r>
              <a:rPr lang="en-US" altLang="en-US" dirty="0" smtClean="0"/>
              <a:t>Indigestion</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29334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Diabetics 1</a:t>
            </a:r>
            <a:endParaRPr lang="en-US" dirty="0"/>
          </a:p>
        </p:txBody>
      </p:sp>
      <p:sp>
        <p:nvSpPr>
          <p:cNvPr id="8" name="Content Placeholder 7"/>
          <p:cNvSpPr>
            <a:spLocks noGrp="1"/>
          </p:cNvSpPr>
          <p:nvPr>
            <p:ph idx="1"/>
          </p:nvPr>
        </p:nvSpPr>
        <p:spPr/>
        <p:txBody>
          <a:bodyPr/>
          <a:lstStyle/>
          <a:p>
            <a:pPr marL="0" indent="0">
              <a:buNone/>
            </a:pPr>
            <a:r>
              <a:rPr lang="en-US" altLang="en-US" dirty="0" smtClean="0"/>
              <a:t>Twice as likely to have a heart attack or stroke.</a:t>
            </a:r>
          </a:p>
          <a:p>
            <a:pPr marL="0" indent="0">
              <a:spcBef>
                <a:spcPts val="3600"/>
              </a:spcBef>
              <a:buNone/>
            </a:pPr>
            <a:r>
              <a:rPr lang="en-US" altLang="en-US" dirty="0" smtClean="0"/>
              <a:t>High blood glucose level</a:t>
            </a:r>
          </a:p>
          <a:p>
            <a:r>
              <a:rPr lang="en-US" altLang="en-US" dirty="0" smtClean="0"/>
              <a:t>Damages blood vessels</a:t>
            </a:r>
          </a:p>
          <a:p>
            <a:r>
              <a:rPr lang="en-US" altLang="en-US" dirty="0" smtClean="0"/>
              <a:t>Leads to atherosclerotic plaque accumulation</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061035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a:t>
            </a:r>
            <a:r>
              <a:rPr lang="en-US" dirty="0" smtClean="0"/>
              <a:t>Outcomes 1</a:t>
            </a:r>
            <a:endParaRPr lang="en-US" dirty="0"/>
          </a:p>
        </p:txBody>
      </p:sp>
      <p:sp>
        <p:nvSpPr>
          <p:cNvPr id="6" name="Content Placeholder 5"/>
          <p:cNvSpPr>
            <a:spLocks noGrp="1"/>
          </p:cNvSpPr>
          <p:nvPr>
            <p:ph idx="1"/>
          </p:nvPr>
        </p:nvSpPr>
        <p:spPr/>
        <p:txBody>
          <a:bodyPr/>
          <a:lstStyle/>
          <a:p>
            <a:pPr marL="739775" indent="-739775">
              <a:spcBef>
                <a:spcPts val="1800"/>
              </a:spcBef>
              <a:buFont typeface="Wingdings" pitchFamily="2" charset="2"/>
              <a:buNone/>
            </a:pPr>
            <a:r>
              <a:rPr lang="en-US" altLang="en-US" dirty="0">
                <a:cs typeface="Arial" charset="0"/>
              </a:rPr>
              <a:t>14.1	Describe the structure and location of arteries, including the coronary arteries.</a:t>
            </a:r>
          </a:p>
          <a:p>
            <a:pPr marL="739775" indent="-739775">
              <a:spcBef>
                <a:spcPts val="1800"/>
              </a:spcBef>
              <a:buFont typeface="Wingdings" pitchFamily="2" charset="2"/>
              <a:buNone/>
            </a:pPr>
            <a:r>
              <a:rPr lang="en-US" altLang="en-US" dirty="0">
                <a:cs typeface="Arial" charset="0"/>
              </a:rPr>
              <a:t>14.2	Describe typical cardiac symptoms and unstable angina. </a:t>
            </a:r>
          </a:p>
          <a:p>
            <a:pPr marL="739775" indent="-739775">
              <a:spcBef>
                <a:spcPts val="1800"/>
              </a:spcBef>
              <a:buFont typeface="Wingdings" pitchFamily="2" charset="2"/>
              <a:buNone/>
            </a:pPr>
            <a:r>
              <a:rPr lang="en-US" altLang="en-US" dirty="0">
                <a:cs typeface="Arial" charset="0"/>
              </a:rPr>
              <a:t>14.3	Summarize atypical patient types and presentation.</a:t>
            </a:r>
          </a:p>
          <a:p>
            <a:pPr marL="739775" indent="-739775">
              <a:spcBef>
                <a:spcPts val="1800"/>
              </a:spcBef>
              <a:buFont typeface="Wingdings" pitchFamily="2" charset="2"/>
              <a:buNone/>
            </a:pPr>
            <a:r>
              <a:rPr lang="en-US" altLang="en-US" dirty="0">
                <a:cs typeface="Arial" charset="0"/>
              </a:rPr>
              <a:t>14.4	Compare ST segment elevation and non-ST segment elevation</a:t>
            </a:r>
            <a:r>
              <a:rPr lang="en-US" altLang="en-US" dirty="0" smtClean="0">
                <a:cs typeface="Arial" charset="0"/>
              </a:rPr>
              <a:t>.</a:t>
            </a:r>
          </a:p>
          <a:p>
            <a:pPr marL="739775" indent="-739775">
              <a:spcBef>
                <a:spcPts val="1800"/>
              </a:spcBef>
              <a:buNone/>
            </a:pPr>
            <a:r>
              <a:rPr lang="en-US" altLang="en-US" dirty="0">
                <a:cs typeface="Arial" charset="0"/>
              </a:rPr>
              <a:t>14.5	Explain heart failure.</a:t>
            </a:r>
          </a:p>
          <a:p>
            <a:pPr marL="739775" indent="-739775">
              <a:spcBef>
                <a:spcPts val="1800"/>
              </a:spcBef>
              <a:buFont typeface="Wingdings" pitchFamily="2" charset="2"/>
              <a:buNone/>
            </a:pPr>
            <a:endParaRPr lang="en-US" altLang="en-US" dirty="0">
              <a:cs typeface="Arial" charset="0"/>
            </a:endParaRP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Diabetics </a:t>
            </a:r>
            <a:r>
              <a:rPr lang="en-US" dirty="0" smtClean="0"/>
              <a:t>2</a:t>
            </a:r>
            <a:endParaRPr lang="en-US" dirty="0"/>
          </a:p>
        </p:txBody>
      </p:sp>
      <p:sp>
        <p:nvSpPr>
          <p:cNvPr id="8" name="Content Placeholder 7"/>
          <p:cNvSpPr>
            <a:spLocks noGrp="1"/>
          </p:cNvSpPr>
          <p:nvPr>
            <p:ph idx="1"/>
          </p:nvPr>
        </p:nvSpPr>
        <p:spPr/>
        <p:txBody>
          <a:bodyPr/>
          <a:lstStyle/>
          <a:p>
            <a:pPr marL="0" indent="0">
              <a:buNone/>
            </a:pPr>
            <a:r>
              <a:rPr lang="en-US" altLang="en-US" dirty="0" smtClean="0"/>
              <a:t>Cardiac symptoms in diabetic patients:</a:t>
            </a:r>
          </a:p>
          <a:p>
            <a:r>
              <a:rPr lang="en-US" altLang="en-US" dirty="0" smtClean="0"/>
              <a:t>Chest pain or discomfort</a:t>
            </a:r>
          </a:p>
          <a:p>
            <a:r>
              <a:rPr lang="en-US" altLang="en-US" dirty="0" smtClean="0"/>
              <a:t>Pain or discomfort in arms, back, jaw, neck, or stomach</a:t>
            </a:r>
          </a:p>
          <a:p>
            <a:r>
              <a:rPr lang="en-US" altLang="en-US" dirty="0" smtClean="0"/>
              <a:t>Shortness of breath</a:t>
            </a:r>
          </a:p>
          <a:p>
            <a:r>
              <a:rPr lang="en-US" altLang="en-US" dirty="0" smtClean="0"/>
              <a:t>Sweating, nausea</a:t>
            </a:r>
          </a:p>
          <a:p>
            <a:r>
              <a:rPr lang="en-US" altLang="en-US" dirty="0" smtClean="0"/>
              <a:t>Light-headedness</a:t>
            </a:r>
          </a:p>
          <a:p>
            <a:pPr marL="0" indent="0">
              <a:spcBef>
                <a:spcPts val="3600"/>
              </a:spcBef>
              <a:buNone/>
            </a:pPr>
            <a:r>
              <a:rPr lang="en-US" altLang="en-US" dirty="0" smtClean="0"/>
              <a:t>Symptoms may be mild or absent</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144202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Elderly Patients</a:t>
            </a:r>
            <a:endParaRPr lang="en-US" dirty="0"/>
          </a:p>
        </p:txBody>
      </p:sp>
      <p:sp>
        <p:nvSpPr>
          <p:cNvPr id="8" name="Content Placeholder 7"/>
          <p:cNvSpPr>
            <a:spLocks noGrp="1"/>
          </p:cNvSpPr>
          <p:nvPr>
            <p:ph idx="1"/>
          </p:nvPr>
        </p:nvSpPr>
        <p:spPr/>
        <p:txBody>
          <a:bodyPr/>
          <a:lstStyle/>
          <a:p>
            <a:pPr marL="0" indent="0">
              <a:buNone/>
            </a:pPr>
            <a:r>
              <a:rPr lang="en-US" altLang="en-US" dirty="0" smtClean="0"/>
              <a:t>50% may have atypical cardiac symptoms.</a:t>
            </a:r>
          </a:p>
          <a:p>
            <a:pPr marL="0" indent="0">
              <a:spcBef>
                <a:spcPts val="2400"/>
              </a:spcBef>
              <a:buNone/>
            </a:pPr>
            <a:r>
              <a:rPr lang="en-US" altLang="en-US" dirty="0" smtClean="0"/>
              <a:t>Cardiac symptoms in the elderly</a:t>
            </a:r>
          </a:p>
          <a:p>
            <a:r>
              <a:rPr lang="en-US" altLang="en-US" dirty="0" smtClean="0"/>
              <a:t>Shortness of breath</a:t>
            </a:r>
          </a:p>
          <a:p>
            <a:r>
              <a:rPr lang="en-US" altLang="en-US" dirty="0" smtClean="0"/>
              <a:t>Nausea </a:t>
            </a:r>
          </a:p>
          <a:p>
            <a:r>
              <a:rPr lang="en-US" altLang="en-US" dirty="0" smtClean="0"/>
              <a:t>Profuse sweating </a:t>
            </a:r>
          </a:p>
          <a:p>
            <a:r>
              <a:rPr lang="en-US" altLang="en-US" dirty="0" smtClean="0"/>
              <a:t>Pain in the arms</a:t>
            </a:r>
          </a:p>
          <a:p>
            <a:r>
              <a:rPr lang="en-US" altLang="en-US" dirty="0" smtClean="0"/>
              <a:t>Syncope</a:t>
            </a:r>
          </a:p>
          <a:p>
            <a:r>
              <a:rPr lang="en-US" altLang="en-US" dirty="0" smtClean="0"/>
              <a:t>Weakness or fatigue</a:t>
            </a:r>
          </a:p>
          <a:p>
            <a:pPr marL="0" indent="0">
              <a:spcBef>
                <a:spcPts val="2400"/>
              </a:spcBef>
              <a:buNone/>
            </a:pPr>
            <a:r>
              <a:rPr lang="en-US" altLang="en-US" dirty="0" smtClean="0"/>
              <a:t>More likely to delay medical treatment.</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5388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three groups of patients often present with atypical cardiac symptoms?</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443701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three groups of patients often present with atypical cardiac symptoms?</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Women, diabetics, and elderly patients</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690121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52650"/>
          </a:xfrm>
        </p:spPr>
        <p:txBody>
          <a:bodyPr/>
          <a:lstStyle/>
          <a:p>
            <a:r>
              <a:rPr lang="en-US" dirty="0" smtClean="0"/>
              <a:t>Learning Outcome 14.4</a:t>
            </a:r>
            <a:br>
              <a:rPr lang="en-US" dirty="0" smtClean="0"/>
            </a:br>
            <a:r>
              <a:rPr lang="en-US" dirty="0" smtClean="0"/>
              <a:t>Acute Coronary Syndrome</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spcBef>
                <a:spcPts val="1200"/>
              </a:spcBef>
              <a:buNone/>
            </a:pPr>
            <a:r>
              <a:rPr lang="en-US" dirty="0">
                <a:cs typeface="Arial" charset="0"/>
              </a:rPr>
              <a:t>A</a:t>
            </a:r>
            <a:r>
              <a:rPr lang="en-US" dirty="0" smtClean="0">
                <a:cs typeface="Arial" charset="0"/>
              </a:rPr>
              <a:t>cute </a:t>
            </a:r>
            <a:r>
              <a:rPr lang="en-US" dirty="0">
                <a:cs typeface="Arial" charset="0"/>
              </a:rPr>
              <a:t>coronary syndrome (ACS)</a:t>
            </a:r>
          </a:p>
          <a:p>
            <a:pPr marL="0" indent="0">
              <a:spcBef>
                <a:spcPts val="1200"/>
              </a:spcBef>
              <a:buNone/>
            </a:pPr>
            <a:r>
              <a:rPr lang="en-US" dirty="0">
                <a:cs typeface="Arial" charset="0"/>
              </a:rPr>
              <a:t>N</a:t>
            </a:r>
            <a:r>
              <a:rPr lang="en-US" dirty="0" smtClean="0">
                <a:cs typeface="Arial" charset="0"/>
              </a:rPr>
              <a:t>on-ST </a:t>
            </a:r>
            <a:r>
              <a:rPr lang="en-US" dirty="0">
                <a:cs typeface="Arial" charset="0"/>
              </a:rPr>
              <a:t>segment elevation MI (NSTEMI)</a:t>
            </a:r>
          </a:p>
          <a:p>
            <a:pPr marL="0" indent="0">
              <a:spcBef>
                <a:spcPts val="1200"/>
              </a:spcBef>
              <a:buNone/>
            </a:pPr>
            <a:r>
              <a:rPr lang="en-US" dirty="0">
                <a:cs typeface="Arial" charset="0"/>
              </a:rPr>
              <a:t>P</a:t>
            </a:r>
            <a:r>
              <a:rPr lang="en-US" dirty="0" smtClean="0">
                <a:cs typeface="Arial" charset="0"/>
              </a:rPr>
              <a:t>athologic </a:t>
            </a:r>
            <a:r>
              <a:rPr lang="en-US" dirty="0">
                <a:cs typeface="Arial" charset="0"/>
              </a:rPr>
              <a:t>Q wave</a:t>
            </a:r>
          </a:p>
          <a:p>
            <a:pPr marL="0" indent="0">
              <a:spcBef>
                <a:spcPts val="1200"/>
              </a:spcBef>
              <a:buNone/>
            </a:pPr>
            <a:r>
              <a:rPr lang="en-US" dirty="0">
                <a:cs typeface="Arial" charset="0"/>
              </a:rPr>
              <a:t>ST segment elevation MI (STEMI)</a:t>
            </a:r>
          </a:p>
          <a:p>
            <a:pPr marL="0" indent="0">
              <a:spcBef>
                <a:spcPts val="1200"/>
              </a:spcBef>
              <a:buNone/>
            </a:pPr>
            <a:r>
              <a:rPr lang="en-US" dirty="0">
                <a:cs typeface="Arial" charset="0"/>
              </a:rPr>
              <a:t>S</a:t>
            </a:r>
            <a:r>
              <a:rPr lang="en-US" dirty="0" smtClean="0">
                <a:cs typeface="Arial" charset="0"/>
              </a:rPr>
              <a:t>udden </a:t>
            </a:r>
            <a:r>
              <a:rPr lang="en-US" dirty="0">
                <a:cs typeface="Arial" charset="0"/>
              </a:rPr>
              <a:t>cardiac arrest</a:t>
            </a:r>
          </a:p>
          <a:p>
            <a:pPr>
              <a:spcBef>
                <a:spcPts val="2400"/>
              </a:spcBef>
            </a:pPr>
            <a:endParaRPr lang="en-US" altLang="en-US" dirty="0">
              <a:cs typeface="Arial" charset="0"/>
            </a:endParaRPr>
          </a:p>
          <a:p>
            <a:endParaRPr lang="en-US" dirty="0"/>
          </a:p>
        </p:txBody>
      </p:sp>
      <p:sp>
        <p:nvSpPr>
          <p:cNvPr id="3" name="Text Placeholder 2"/>
          <p:cNvSpPr>
            <a:spLocks noGrp="1"/>
          </p:cNvSpPr>
          <p:nvPr>
            <p:ph type="body" sz="quarter" idx="16"/>
          </p:nvPr>
        </p:nvSpPr>
        <p:spPr/>
        <p:txBody>
          <a:bodyPr/>
          <a:lstStyle/>
          <a:p>
            <a:endParaRPr lang="en-US"/>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09657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ST Segment Elevation MI (STEMI)</a:t>
            </a:r>
            <a:endParaRPr lang="en-US" dirty="0"/>
          </a:p>
        </p:txBody>
      </p:sp>
      <p:sp>
        <p:nvSpPr>
          <p:cNvPr id="11" name="Content Placeholder 10"/>
          <p:cNvSpPr>
            <a:spLocks noGrp="1"/>
          </p:cNvSpPr>
          <p:nvPr>
            <p:ph idx="1"/>
          </p:nvPr>
        </p:nvSpPr>
        <p:spPr/>
        <p:txBody>
          <a:bodyPr/>
          <a:lstStyle/>
          <a:p>
            <a:pPr marL="0" indent="0">
              <a:buNone/>
            </a:pPr>
            <a:r>
              <a:rPr lang="en-US" altLang="en-US" dirty="0" smtClean="0"/>
              <a:t>75% to 80% of patients present with STEMI</a:t>
            </a:r>
          </a:p>
          <a:p>
            <a:pPr marL="0" indent="0">
              <a:spcBef>
                <a:spcPts val="2400"/>
              </a:spcBef>
              <a:buNone/>
            </a:pPr>
            <a:r>
              <a:rPr lang="en-US" altLang="en-US" dirty="0" smtClean="0"/>
              <a:t>Complete coronary artery occlusion</a:t>
            </a:r>
          </a:p>
          <a:p>
            <a:pPr marL="0" indent="0">
              <a:spcBef>
                <a:spcPts val="2400"/>
              </a:spcBef>
              <a:buNone/>
            </a:pPr>
            <a:r>
              <a:rPr lang="en-US" altLang="en-US" dirty="0" smtClean="0"/>
              <a:t>Ischemia delays repolarization</a:t>
            </a:r>
          </a:p>
          <a:p>
            <a:pPr marL="0" indent="0">
              <a:spcBef>
                <a:spcPts val="2400"/>
              </a:spcBef>
              <a:buNone/>
            </a:pPr>
            <a:r>
              <a:rPr lang="en-US" altLang="en-US" dirty="0" smtClean="0"/>
              <a:t>ECG changes:</a:t>
            </a:r>
          </a:p>
          <a:p>
            <a:r>
              <a:rPr lang="en-US" altLang="en-US" dirty="0" smtClean="0"/>
              <a:t>ST segment depression or elevation</a:t>
            </a:r>
          </a:p>
          <a:p>
            <a:r>
              <a:rPr lang="en-US" altLang="en-US" dirty="0" smtClean="0"/>
              <a:t>T wave inversion</a:t>
            </a:r>
          </a:p>
          <a:p>
            <a:r>
              <a:rPr lang="en-US" altLang="en-US" dirty="0" smtClean="0"/>
              <a:t>Pathologic Q wave</a:t>
            </a:r>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608467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Non-ST Segment Elevation MI (NSTEMI)</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20% to 25% of patients present with NSTEMI.</a:t>
            </a:r>
          </a:p>
          <a:p>
            <a:pPr>
              <a:spcBef>
                <a:spcPts val="1800"/>
              </a:spcBef>
            </a:pPr>
            <a:r>
              <a:rPr lang="en-US" altLang="en-US" dirty="0">
                <a:cs typeface="Arial" charset="0"/>
              </a:rPr>
              <a:t>Classic signs and symptoms are not present.</a:t>
            </a:r>
          </a:p>
          <a:p>
            <a:pPr>
              <a:spcBef>
                <a:spcPts val="1800"/>
              </a:spcBef>
            </a:pPr>
            <a:r>
              <a:rPr lang="en-US" altLang="en-US" dirty="0">
                <a:cs typeface="Arial" charset="0"/>
              </a:rPr>
              <a:t>Occurs due to incomplete coronary artery occlusion.</a:t>
            </a:r>
          </a:p>
          <a:p>
            <a:pPr>
              <a:spcBef>
                <a:spcPts val="1800"/>
              </a:spcBef>
            </a:pPr>
            <a:r>
              <a:rPr lang="en-US" altLang="en-US" dirty="0">
                <a:cs typeface="Arial" charset="0"/>
              </a:rPr>
              <a:t>Lab tests are needed to look for cardiac enzymes.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464784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Sudden Cardiac Arrest</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Not the same thing as MI</a:t>
            </a:r>
          </a:p>
          <a:p>
            <a:pPr>
              <a:spcBef>
                <a:spcPts val="1800"/>
              </a:spcBef>
            </a:pPr>
            <a:r>
              <a:rPr lang="en-US" altLang="en-US" dirty="0">
                <a:cs typeface="Arial" charset="0"/>
              </a:rPr>
              <a:t>Heart stops beating due to failure of electrical system.</a:t>
            </a:r>
          </a:p>
          <a:p>
            <a:pPr>
              <a:spcBef>
                <a:spcPts val="1800"/>
              </a:spcBef>
            </a:pPr>
            <a:r>
              <a:rPr lang="en-US" altLang="en-US" dirty="0">
                <a:cs typeface="Arial" charset="0"/>
              </a:rPr>
              <a:t>Both STEMI and NSTEMI patients are at risk.</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344818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Which type of myocardial infarction is often referred to as the “silent” MI?</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804834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Which type of myocardial infarction is often referred to as the “silent” MI?</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marL="0" indent="0">
              <a:buNone/>
            </a:pPr>
            <a:r>
              <a:rPr lang="en-US" altLang="en-US" dirty="0" smtClean="0">
                <a:solidFill>
                  <a:srgbClr val="000099"/>
                </a:solidFill>
                <a:latin typeface="Arial" charset="0"/>
              </a:rPr>
              <a:t>NSTEMI</a:t>
            </a:r>
            <a:endParaRPr lang="en-US" altLang="en-US" dirty="0">
              <a:solidFill>
                <a:srgbClr val="000099"/>
              </a:solidFill>
              <a:latin typeface="Arial" charset="0"/>
            </a:endParaRP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29356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a:t>
            </a:r>
            <a:r>
              <a:rPr lang="en-US" dirty="0" smtClean="0"/>
              <a:t>2</a:t>
            </a:r>
            <a:endParaRPr lang="en-US" dirty="0"/>
          </a:p>
        </p:txBody>
      </p:sp>
      <p:sp>
        <p:nvSpPr>
          <p:cNvPr id="6" name="Content Placeholder 5"/>
          <p:cNvSpPr>
            <a:spLocks noGrp="1"/>
          </p:cNvSpPr>
          <p:nvPr>
            <p:ph idx="1"/>
          </p:nvPr>
        </p:nvSpPr>
        <p:spPr/>
        <p:txBody>
          <a:bodyPr/>
          <a:lstStyle/>
          <a:p>
            <a:pPr marL="739775" indent="-739775">
              <a:spcBef>
                <a:spcPts val="1800"/>
              </a:spcBef>
              <a:buFont typeface="Wingdings" pitchFamily="2" charset="2"/>
              <a:buNone/>
            </a:pPr>
            <a:r>
              <a:rPr lang="en-US" altLang="en-US" dirty="0">
                <a:cs typeface="Arial" charset="0"/>
              </a:rPr>
              <a:t>14.6	Identify assessment and immediate treatment needed for the cardiac patient.</a:t>
            </a:r>
          </a:p>
          <a:p>
            <a:pPr marL="739775" indent="-739775">
              <a:spcBef>
                <a:spcPts val="1800"/>
              </a:spcBef>
              <a:buFont typeface="Wingdings" pitchFamily="2" charset="2"/>
              <a:buNone/>
            </a:pPr>
            <a:r>
              <a:rPr lang="en-US" altLang="en-US" dirty="0">
                <a:cs typeface="Arial" charset="0"/>
              </a:rPr>
              <a:t>14.7	Discuss treatment modalities for the cardiac patient.</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24135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14.5</a:t>
            </a:r>
            <a:br>
              <a:rPr lang="en-US" dirty="0" smtClean="0"/>
            </a:br>
            <a:r>
              <a:rPr lang="en-US" dirty="0" smtClean="0"/>
              <a:t>Heart Failure</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1905000"/>
            <a:ext cx="8229600" cy="4648200"/>
          </a:xfrm>
        </p:spPr>
        <p:txBody>
          <a:bodyPr/>
          <a:lstStyle/>
          <a:p>
            <a:pPr marL="0" indent="0">
              <a:spcBef>
                <a:spcPts val="1200"/>
              </a:spcBef>
              <a:buNone/>
            </a:pPr>
            <a:r>
              <a:rPr lang="en-US" dirty="0">
                <a:cs typeface="Arial" charset="0"/>
              </a:rPr>
              <a:t>A</a:t>
            </a:r>
            <a:r>
              <a:rPr lang="en-US" dirty="0" smtClean="0">
                <a:cs typeface="Arial" charset="0"/>
              </a:rPr>
              <a:t>norexia</a:t>
            </a:r>
            <a:endParaRPr lang="en-US" dirty="0">
              <a:cs typeface="Arial" charset="0"/>
            </a:endParaRPr>
          </a:p>
          <a:p>
            <a:pPr marL="0" indent="0">
              <a:spcBef>
                <a:spcPts val="1200"/>
              </a:spcBef>
              <a:buNone/>
            </a:pPr>
            <a:r>
              <a:rPr lang="en-US" dirty="0">
                <a:cs typeface="Arial" charset="0"/>
              </a:rPr>
              <a:t>A</a:t>
            </a:r>
            <a:r>
              <a:rPr lang="en-US" dirty="0" smtClean="0">
                <a:cs typeface="Arial" charset="0"/>
              </a:rPr>
              <a:t>scites</a:t>
            </a:r>
            <a:endParaRPr lang="en-US" dirty="0">
              <a:cs typeface="Arial" charset="0"/>
            </a:endParaRPr>
          </a:p>
          <a:p>
            <a:pPr marL="0" indent="0">
              <a:spcBef>
                <a:spcPts val="1200"/>
              </a:spcBef>
              <a:buNone/>
            </a:pPr>
            <a:r>
              <a:rPr lang="en-US" dirty="0">
                <a:cs typeface="Arial" charset="0"/>
              </a:rPr>
              <a:t>C</a:t>
            </a:r>
            <a:r>
              <a:rPr lang="en-US" dirty="0" smtClean="0">
                <a:cs typeface="Arial" charset="0"/>
              </a:rPr>
              <a:t>ardiogenic </a:t>
            </a:r>
            <a:r>
              <a:rPr lang="en-US" dirty="0">
                <a:cs typeface="Arial" charset="0"/>
              </a:rPr>
              <a:t>shock</a:t>
            </a:r>
          </a:p>
          <a:p>
            <a:pPr marL="0" indent="0">
              <a:spcBef>
                <a:spcPts val="1200"/>
              </a:spcBef>
              <a:buNone/>
            </a:pPr>
            <a:r>
              <a:rPr lang="en-US" dirty="0">
                <a:cs typeface="Arial" charset="0"/>
              </a:rPr>
              <a:t>P</a:t>
            </a:r>
            <a:r>
              <a:rPr lang="en-US" dirty="0" smtClean="0">
                <a:cs typeface="Arial" charset="0"/>
              </a:rPr>
              <a:t>allor</a:t>
            </a:r>
            <a:endParaRPr lang="en-US" dirty="0">
              <a:cs typeface="Arial" charset="0"/>
            </a:endParaRPr>
          </a:p>
          <a:p>
            <a:pPr marL="0" indent="0">
              <a:spcBef>
                <a:spcPts val="1200"/>
              </a:spcBef>
              <a:buNone/>
            </a:pPr>
            <a:r>
              <a:rPr lang="en-US" dirty="0">
                <a:cs typeface="Arial" charset="0"/>
              </a:rPr>
              <a:t>P</a:t>
            </a:r>
            <a:r>
              <a:rPr lang="en-US" dirty="0" smtClean="0">
                <a:cs typeface="Arial" charset="0"/>
              </a:rPr>
              <a:t>ulmonary </a:t>
            </a:r>
            <a:r>
              <a:rPr lang="en-US" dirty="0">
                <a:cs typeface="Arial" charset="0"/>
              </a:rPr>
              <a:t>edema</a:t>
            </a:r>
          </a:p>
          <a:p>
            <a:pPr marL="0" indent="0">
              <a:spcBef>
                <a:spcPts val="1200"/>
              </a:spcBef>
              <a:buNone/>
            </a:pPr>
            <a:r>
              <a:rPr lang="en-US" dirty="0">
                <a:cs typeface="Arial" charset="0"/>
              </a:rPr>
              <a:t>R</a:t>
            </a:r>
            <a:r>
              <a:rPr lang="en-US" dirty="0" smtClean="0">
                <a:cs typeface="Arial" charset="0"/>
              </a:rPr>
              <a:t>ales </a:t>
            </a:r>
            <a:r>
              <a:rPr lang="en-US" dirty="0">
                <a:cs typeface="Arial" charset="0"/>
              </a:rPr>
              <a:t>(crackles)</a:t>
            </a:r>
          </a:p>
          <a:p>
            <a:pPr marL="0" indent="0">
              <a:spcBef>
                <a:spcPts val="1200"/>
              </a:spcBef>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97747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Heart Failure</a:t>
            </a:r>
            <a:endParaRPr lang="en-US" dirty="0"/>
          </a:p>
        </p:txBody>
      </p:sp>
      <p:sp>
        <p:nvSpPr>
          <p:cNvPr id="11" name="Content Placeholder 10"/>
          <p:cNvSpPr>
            <a:spLocks noGrp="1"/>
          </p:cNvSpPr>
          <p:nvPr>
            <p:ph idx="1"/>
          </p:nvPr>
        </p:nvSpPr>
        <p:spPr/>
        <p:txBody>
          <a:bodyPr/>
          <a:lstStyle/>
          <a:p>
            <a:pPr marL="0" indent="0">
              <a:buNone/>
            </a:pPr>
            <a:r>
              <a:rPr lang="en-US" altLang="en-US" dirty="0" smtClean="0"/>
              <a:t>Heart muscle is unable to pump.</a:t>
            </a:r>
          </a:p>
          <a:p>
            <a:pPr marL="0" indent="0">
              <a:spcBef>
                <a:spcPts val="2400"/>
              </a:spcBef>
              <a:buNone/>
            </a:pPr>
            <a:r>
              <a:rPr lang="en-US" altLang="en-US" dirty="0" smtClean="0"/>
              <a:t>Can affect the right or left side of the heart.</a:t>
            </a:r>
          </a:p>
          <a:p>
            <a:pPr marL="0" indent="0">
              <a:spcBef>
                <a:spcPts val="2400"/>
              </a:spcBef>
              <a:buNone/>
            </a:pPr>
            <a:r>
              <a:rPr lang="en-US" altLang="en-US" dirty="0" smtClean="0"/>
              <a:t>Most common cause is myocardial infarction.</a:t>
            </a:r>
          </a:p>
          <a:p>
            <a:pPr marL="0" indent="0">
              <a:spcBef>
                <a:spcPts val="2400"/>
              </a:spcBef>
              <a:buNone/>
            </a:pPr>
            <a:r>
              <a:rPr lang="en-US" altLang="en-US" dirty="0" smtClean="0"/>
              <a:t>Body tissues do not receive enough oxygen.</a:t>
            </a:r>
          </a:p>
          <a:p>
            <a:r>
              <a:rPr lang="en-US" altLang="en-US" dirty="0" smtClean="0"/>
              <a:t>Cardiogenic shock</a:t>
            </a:r>
          </a:p>
          <a:p>
            <a:r>
              <a:rPr lang="en-US" altLang="en-US" dirty="0" smtClean="0"/>
              <a:t>Affects kidneys</a:t>
            </a:r>
            <a:r>
              <a:rPr lang="en-US" altLang="en-US" dirty="0"/>
              <a:t> </a:t>
            </a:r>
            <a:r>
              <a:rPr lang="en-US" altLang="en-US" dirty="0" smtClean="0"/>
              <a:t>and liver</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85699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Left Ventricular </a:t>
            </a:r>
            <a:r>
              <a:rPr lang="en-US" dirty="0" smtClean="0"/>
              <a:t>Failure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Symptoms</a:t>
            </a:r>
          </a:p>
          <a:p>
            <a:r>
              <a:rPr lang="en-US" altLang="en-US" dirty="0" smtClean="0"/>
              <a:t>Shortness of breath or trouble breathing</a:t>
            </a:r>
          </a:p>
          <a:p>
            <a:r>
              <a:rPr lang="en-US" altLang="en-US" dirty="0" smtClean="0"/>
              <a:t>Fatigue, confusion</a:t>
            </a:r>
          </a:p>
          <a:p>
            <a:r>
              <a:rPr lang="en-US" altLang="en-US" dirty="0" smtClean="0"/>
              <a:t>Tachycardia</a:t>
            </a:r>
          </a:p>
          <a:p>
            <a:r>
              <a:rPr lang="en-US" altLang="en-US" dirty="0" smtClean="0"/>
              <a:t>Anorexia</a:t>
            </a:r>
          </a:p>
          <a:p>
            <a:r>
              <a:rPr lang="en-US" altLang="en-US" dirty="0" smtClean="0"/>
              <a:t>Decreased or absent urine production</a:t>
            </a:r>
          </a:p>
          <a:p>
            <a:r>
              <a:rPr lang="en-US" altLang="en-US" dirty="0" smtClean="0"/>
              <a:t>Pallor</a:t>
            </a:r>
          </a:p>
          <a:p>
            <a:pPr marL="0" indent="0">
              <a:spcBef>
                <a:spcPts val="3000"/>
              </a:spcBef>
              <a:buNone/>
            </a:pPr>
            <a:r>
              <a:rPr lang="en-US" altLang="en-US" dirty="0" smtClean="0"/>
              <a:t>Often causes pulmonary edema</a:t>
            </a:r>
          </a:p>
          <a:p>
            <a:r>
              <a:rPr lang="en-US" altLang="en-US" dirty="0" smtClean="0"/>
              <a:t>Rales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883636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Left Ventricular Failure </a:t>
            </a:r>
            <a:r>
              <a:rPr lang="en-US" dirty="0" smtClean="0"/>
              <a:t>2</a:t>
            </a:r>
            <a:endParaRPr lang="en-US" dirty="0"/>
          </a:p>
        </p:txBody>
      </p:sp>
      <p:sp>
        <p:nvSpPr>
          <p:cNvPr id="11" name="Content Placeholder 10"/>
          <p:cNvSpPr>
            <a:spLocks noGrp="1"/>
          </p:cNvSpPr>
          <p:nvPr>
            <p:ph idx="1"/>
          </p:nvPr>
        </p:nvSpPr>
        <p:spPr/>
        <p:txBody>
          <a:bodyPr/>
          <a:lstStyle/>
          <a:p>
            <a:pPr marL="0" indent="0">
              <a:buNone/>
            </a:pPr>
            <a:r>
              <a:rPr lang="en-US" altLang="en-US" dirty="0" smtClean="0"/>
              <a:t>Common causes of left heart failure:</a:t>
            </a:r>
          </a:p>
          <a:p>
            <a:r>
              <a:rPr lang="en-US" altLang="en-US" dirty="0" smtClean="0"/>
              <a:t>STEMI</a:t>
            </a:r>
          </a:p>
          <a:p>
            <a:r>
              <a:rPr lang="en-US" altLang="en-US" dirty="0" smtClean="0"/>
              <a:t>Hypertension</a:t>
            </a:r>
          </a:p>
          <a:p>
            <a:r>
              <a:rPr lang="en-US" altLang="en-US" dirty="0" smtClean="0"/>
              <a:t>Cardiac dysrhythmias: Atrial fibrillation</a:t>
            </a:r>
          </a:p>
          <a:p>
            <a:pPr marL="0" indent="0">
              <a:spcBef>
                <a:spcPts val="3000"/>
              </a:spcBef>
              <a:buNone/>
            </a:pPr>
            <a:r>
              <a:rPr lang="en-US" altLang="en-US" dirty="0" smtClean="0"/>
              <a:t>Left heart failure always leads to right heart failure.</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817515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Right Ventricular </a:t>
            </a:r>
            <a:r>
              <a:rPr lang="en-US" dirty="0" smtClean="0"/>
              <a:t>Failure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Symptoms</a:t>
            </a:r>
          </a:p>
          <a:p>
            <a:r>
              <a:rPr lang="en-US" altLang="en-US" dirty="0" smtClean="0"/>
              <a:t>Hypotension</a:t>
            </a:r>
          </a:p>
          <a:p>
            <a:r>
              <a:rPr lang="en-US" altLang="en-US" dirty="0" smtClean="0"/>
              <a:t>Jugular vein distention</a:t>
            </a:r>
          </a:p>
          <a:p>
            <a:r>
              <a:rPr lang="en-US" altLang="en-US" dirty="0" smtClean="0"/>
              <a:t>Clear lung sounds</a:t>
            </a:r>
          </a:p>
          <a:p>
            <a:r>
              <a:rPr lang="en-US" altLang="en-US" dirty="0" smtClean="0"/>
              <a:t>Swelling, pitting edema</a:t>
            </a:r>
          </a:p>
          <a:p>
            <a:r>
              <a:rPr lang="en-US" altLang="en-US" dirty="0" smtClean="0"/>
              <a:t>Ascites (fluid collecting in abdominal cavity)</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913281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Right Ventricular Failure </a:t>
            </a:r>
            <a:r>
              <a:rPr lang="en-US" dirty="0" smtClean="0"/>
              <a:t>2</a:t>
            </a:r>
            <a:endParaRPr lang="en-US" dirty="0"/>
          </a:p>
        </p:txBody>
      </p:sp>
      <p:sp>
        <p:nvSpPr>
          <p:cNvPr id="8" name="Content Placeholder 7"/>
          <p:cNvSpPr>
            <a:spLocks noGrp="1"/>
          </p:cNvSpPr>
          <p:nvPr>
            <p:ph idx="1"/>
          </p:nvPr>
        </p:nvSpPr>
        <p:spPr/>
        <p:txBody>
          <a:bodyPr/>
          <a:lstStyle/>
          <a:p>
            <a:pPr marL="0" indent="0">
              <a:buNone/>
            </a:pPr>
            <a:r>
              <a:rPr lang="en-US" altLang="en-US" dirty="0" smtClean="0"/>
              <a:t>Common causes</a:t>
            </a:r>
          </a:p>
          <a:p>
            <a:r>
              <a:rPr lang="en-US" altLang="en-US" dirty="0" smtClean="0"/>
              <a:t>Left-sided heart failure</a:t>
            </a:r>
          </a:p>
          <a:p>
            <a:r>
              <a:rPr lang="en-US" altLang="en-US" dirty="0" smtClean="0"/>
              <a:t>Coronary artery disease</a:t>
            </a:r>
          </a:p>
          <a:p>
            <a:r>
              <a:rPr lang="en-US" altLang="en-US" dirty="0" smtClean="0"/>
              <a:t>Chronic lung disease</a:t>
            </a:r>
          </a:p>
          <a:p>
            <a:r>
              <a:rPr lang="en-US" altLang="en-US" dirty="0" smtClean="0"/>
              <a:t>Extensive right ventricular infarction</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214517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Clinical Triad</a:t>
            </a:r>
            <a:endParaRPr lang="en-US" dirty="0"/>
          </a:p>
        </p:txBody>
      </p:sp>
      <p:pic>
        <p:nvPicPr>
          <p:cNvPr id="3" name="Picture 2" descr="Three arrows connecting  the clinical triad of symptoms that are considered an ominous indication of right-side heart fail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3878" y="838081"/>
            <a:ext cx="5676244" cy="5562719"/>
          </a:xfrm>
          <a:prstGeom prst="rect">
            <a:avLst/>
          </a:prstGeom>
        </p:spPr>
      </p:pic>
      <p:sp>
        <p:nvSpPr>
          <p:cNvPr id="8" name="Text Placeholder 7"/>
          <p:cNvSpPr>
            <a:spLocks noGrp="1"/>
          </p:cNvSpPr>
          <p:nvPr>
            <p:ph type="body" sz="quarter" idx="16"/>
          </p:nvPr>
        </p:nvSpPr>
        <p:spPr/>
        <p:txBody>
          <a:bodyPr/>
          <a:lstStyle/>
          <a:p>
            <a:r>
              <a:rPr lang="en-US" dirty="0" smtClean="0">
                <a:hlinkClick r:id="rId4" action="ppaction://hlinksldjump"/>
              </a:rPr>
              <a:t>Jump to Clinical Triad Appendix</a:t>
            </a:r>
            <a:endParaRPr lang="en-US" dirty="0"/>
          </a:p>
        </p:txBody>
      </p:sp>
      <p:sp>
        <p:nvSpPr>
          <p:cNvPr id="7" name="Text Placeholder 6"/>
          <p:cNvSpPr>
            <a:spLocks noGrp="1"/>
          </p:cNvSpPr>
          <p:nvPr>
            <p:ph type="body" sz="quarter" idx="11"/>
          </p:nvPr>
        </p:nvSpPr>
        <p:spPr/>
        <p:txBody>
          <a:bodyPr/>
          <a:lstStyle/>
          <a:p>
            <a:r>
              <a:rPr lang="en-US" dirty="0"/>
              <a:t>Copyright © McGraw-Hill Education</a:t>
            </a:r>
            <a:endParaRPr lang="en-US" dirty="0"/>
          </a:p>
        </p:txBody>
      </p:sp>
    </p:spTree>
    <p:extLst>
      <p:ext uri="{BB962C8B-B14F-4D97-AF65-F5344CB8AC3E}">
        <p14:creationId xmlns:p14="http://schemas.microsoft.com/office/powerpoint/2010/main" val="8094879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Which type of heart failure often results in pulmonary edema?</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642258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Which type of heart failure often results in pulmonary edema?</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Left ventricular heart failure</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870514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14.6</a:t>
            </a:r>
            <a:br>
              <a:rPr lang="en-US" dirty="0" smtClean="0"/>
            </a:br>
            <a:r>
              <a:rPr lang="en-US" dirty="0" smtClean="0"/>
              <a:t>Cardiac Patient Assessment and </a:t>
            </a:r>
            <a:br>
              <a:rPr lang="en-US" dirty="0" smtClean="0"/>
            </a:br>
            <a:r>
              <a:rPr lang="en-US" dirty="0" smtClean="0"/>
              <a:t>Immediate Treatment</a:t>
            </a:r>
            <a:br>
              <a:rPr lang="en-US" dirty="0" smtClean="0"/>
            </a:br>
            <a:r>
              <a:rPr lang="en-US" dirty="0" smtClean="0">
                <a:solidFill>
                  <a:srgbClr val="7030A0"/>
                </a:solidFill>
              </a:rPr>
              <a:t>Key Terms</a:t>
            </a:r>
            <a:endParaRPr lang="en-US" dirty="0">
              <a:solidFill>
                <a:srgbClr val="7030A0"/>
              </a:solidFill>
            </a:endParaRPr>
          </a:p>
        </p:txBody>
      </p:sp>
      <p:sp>
        <p:nvSpPr>
          <p:cNvPr id="16" name="Content Placeholder 15"/>
          <p:cNvSpPr>
            <a:spLocks noGrp="1"/>
          </p:cNvSpPr>
          <p:nvPr>
            <p:ph idx="1"/>
          </p:nvPr>
        </p:nvSpPr>
        <p:spPr>
          <a:xfrm>
            <a:off x="457200" y="2514600"/>
            <a:ext cx="8229600" cy="4038600"/>
          </a:xfrm>
        </p:spPr>
        <p:txBody>
          <a:bodyPr/>
          <a:lstStyle/>
          <a:p>
            <a:pPr marL="0" indent="0">
              <a:spcBef>
                <a:spcPts val="1200"/>
              </a:spcBef>
              <a:buNone/>
            </a:pPr>
            <a:r>
              <a:rPr lang="en-US" dirty="0">
                <a:cs typeface="Arial" charset="0"/>
              </a:rPr>
              <a:t>B</a:t>
            </a:r>
            <a:r>
              <a:rPr lang="en-US" dirty="0" smtClean="0">
                <a:cs typeface="Arial" charset="0"/>
              </a:rPr>
              <a:t>olus</a:t>
            </a:r>
            <a:endParaRPr lang="en-US" dirty="0">
              <a:cs typeface="Arial" charset="0"/>
            </a:endParaRPr>
          </a:p>
          <a:p>
            <a:pPr marL="0" indent="0">
              <a:spcBef>
                <a:spcPts val="1200"/>
              </a:spcBef>
              <a:buNone/>
            </a:pPr>
            <a:r>
              <a:rPr lang="en-US" dirty="0">
                <a:cs typeface="Arial" charset="0"/>
              </a:rPr>
              <a:t>C</a:t>
            </a:r>
            <a:r>
              <a:rPr lang="en-US" dirty="0" smtClean="0">
                <a:cs typeface="Arial" charset="0"/>
              </a:rPr>
              <a:t>ardiac </a:t>
            </a:r>
            <a:r>
              <a:rPr lang="en-US" dirty="0">
                <a:cs typeface="Arial" charset="0"/>
              </a:rPr>
              <a:t>enzymes (cardiac markers or cardiac biomarkers)</a:t>
            </a:r>
          </a:p>
          <a:p>
            <a:pPr marL="0" indent="0">
              <a:spcBef>
                <a:spcPts val="1200"/>
              </a:spcBef>
              <a:buNone/>
            </a:pPr>
            <a:r>
              <a:rPr lang="en-US" dirty="0">
                <a:cs typeface="Arial" charset="0"/>
              </a:rPr>
              <a:t>C</a:t>
            </a:r>
            <a:r>
              <a:rPr lang="en-US" dirty="0" smtClean="0">
                <a:cs typeface="Arial" charset="0"/>
              </a:rPr>
              <a:t>oronary </a:t>
            </a:r>
            <a:r>
              <a:rPr lang="en-US" dirty="0">
                <a:cs typeface="Arial" charset="0"/>
              </a:rPr>
              <a:t>angiography</a:t>
            </a:r>
          </a:p>
          <a:p>
            <a:pPr marL="0" indent="0">
              <a:spcBef>
                <a:spcPts val="1200"/>
              </a:spcBef>
              <a:buNone/>
            </a:pPr>
            <a:r>
              <a:rPr lang="en-US" dirty="0">
                <a:cs typeface="Arial" charset="0"/>
              </a:rPr>
              <a:t>IV fluid challenge</a:t>
            </a:r>
          </a:p>
          <a:p>
            <a:pPr marL="0" indent="0">
              <a:spcBef>
                <a:spcPts val="1200"/>
              </a:spcBef>
              <a:buNone/>
            </a:pPr>
            <a:r>
              <a:rPr lang="en-US" dirty="0">
                <a:cs typeface="Arial" charset="0"/>
              </a:rPr>
              <a:t>V</a:t>
            </a:r>
            <a:r>
              <a:rPr lang="en-US" dirty="0" smtClean="0">
                <a:cs typeface="Arial" charset="0"/>
              </a:rPr>
              <a:t>olume </a:t>
            </a:r>
            <a:r>
              <a:rPr lang="en-US" dirty="0">
                <a:cs typeface="Arial" charset="0"/>
              </a:rPr>
              <a:t>expander</a:t>
            </a:r>
          </a:p>
        </p:txBody>
      </p:sp>
      <p:sp>
        <p:nvSpPr>
          <p:cNvPr id="4" name="Text Placeholder 3"/>
          <p:cNvSpPr>
            <a:spLocks noGrp="1"/>
          </p:cNvSpPr>
          <p:nvPr>
            <p:ph type="body" sz="quarter" idx="16"/>
          </p:nvPr>
        </p:nvSpPr>
        <p:spPr/>
        <p:txBody>
          <a:bodyPr/>
          <a:lstStyle/>
          <a:p>
            <a:endParaRPr lang="en-US"/>
          </a:p>
        </p:txBody>
      </p:sp>
      <p:sp>
        <p:nvSpPr>
          <p:cNvPr id="18" name="Content Placeholder 17"/>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1903117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828800"/>
          </a:xfrm>
        </p:spPr>
        <p:txBody>
          <a:bodyPr/>
          <a:lstStyle/>
          <a:p>
            <a:r>
              <a:rPr lang="en-US" dirty="0" smtClean="0"/>
              <a:t>Learning Outcome 14.1</a:t>
            </a:r>
            <a:br>
              <a:rPr lang="en-US" dirty="0" smtClean="0"/>
            </a:br>
            <a:r>
              <a:rPr lang="en-US" dirty="0" smtClean="0"/>
              <a:t>Coronary Arteries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209800"/>
            <a:ext cx="8229600" cy="4343400"/>
          </a:xfrm>
        </p:spPr>
        <p:txBody>
          <a:bodyPr/>
          <a:lstStyle/>
          <a:p>
            <a:pPr marL="0" indent="0">
              <a:spcBef>
                <a:spcPts val="1200"/>
              </a:spcBef>
              <a:buNone/>
            </a:pPr>
            <a:r>
              <a:rPr lang="en-US" dirty="0">
                <a:cs typeface="Arial" charset="0"/>
              </a:rPr>
              <a:t>C</a:t>
            </a:r>
            <a:r>
              <a:rPr lang="en-US" dirty="0" smtClean="0">
                <a:cs typeface="Arial" charset="0"/>
              </a:rPr>
              <a:t>ircumflex </a:t>
            </a:r>
            <a:r>
              <a:rPr lang="en-US" dirty="0">
                <a:cs typeface="Arial" charset="0"/>
              </a:rPr>
              <a:t>artery</a:t>
            </a:r>
          </a:p>
          <a:p>
            <a:pPr marL="0" indent="0">
              <a:spcBef>
                <a:spcPts val="1200"/>
              </a:spcBef>
              <a:buNone/>
            </a:pPr>
            <a:r>
              <a:rPr lang="en-US" dirty="0">
                <a:cs typeface="Arial" charset="0"/>
              </a:rPr>
              <a:t>L</a:t>
            </a:r>
            <a:r>
              <a:rPr lang="en-US" dirty="0" smtClean="0">
                <a:cs typeface="Arial" charset="0"/>
              </a:rPr>
              <a:t>eft </a:t>
            </a:r>
            <a:r>
              <a:rPr lang="en-US" dirty="0">
                <a:cs typeface="Arial" charset="0"/>
              </a:rPr>
              <a:t>anterior descending artery</a:t>
            </a:r>
          </a:p>
          <a:p>
            <a:pPr marL="0" indent="0">
              <a:spcBef>
                <a:spcPts val="1200"/>
              </a:spcBef>
              <a:buNone/>
            </a:pPr>
            <a:r>
              <a:rPr lang="en-US" dirty="0">
                <a:cs typeface="Arial" charset="0"/>
              </a:rPr>
              <a:t>M</a:t>
            </a:r>
            <a:r>
              <a:rPr lang="en-US" dirty="0" smtClean="0">
                <a:cs typeface="Arial" charset="0"/>
              </a:rPr>
              <a:t>arginal </a:t>
            </a:r>
            <a:r>
              <a:rPr lang="en-US" dirty="0">
                <a:cs typeface="Arial" charset="0"/>
              </a:rPr>
              <a:t>artery</a:t>
            </a:r>
          </a:p>
          <a:p>
            <a:pPr marL="0" indent="0">
              <a:spcBef>
                <a:spcPts val="1200"/>
              </a:spcBef>
              <a:buNone/>
            </a:pPr>
            <a:r>
              <a:rPr lang="en-US" altLang="en-US" dirty="0">
                <a:cs typeface="Arial" charset="0"/>
              </a:rPr>
              <a:t>P</a:t>
            </a:r>
            <a:r>
              <a:rPr lang="en-US" altLang="en-US" dirty="0" smtClean="0">
                <a:cs typeface="Arial" charset="0"/>
              </a:rPr>
              <a:t>osterior </a:t>
            </a:r>
            <a:r>
              <a:rPr lang="en-US" altLang="en-US" dirty="0">
                <a:cs typeface="Arial" charset="0"/>
              </a:rPr>
              <a:t>descending artery</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O-P-Q-R-S-T</a:t>
            </a:r>
            <a:endParaRPr lang="en-US" dirty="0"/>
          </a:p>
        </p:txBody>
      </p:sp>
      <p:sp>
        <p:nvSpPr>
          <p:cNvPr id="16" name="Content Placeholder 15"/>
          <p:cNvSpPr>
            <a:spLocks noGrp="1"/>
          </p:cNvSpPr>
          <p:nvPr>
            <p:ph sz="half" idx="1"/>
          </p:nvPr>
        </p:nvSpPr>
        <p:spPr/>
        <p:txBody>
          <a:bodyPr/>
          <a:lstStyle/>
          <a:p>
            <a:r>
              <a:rPr lang="en-US" dirty="0"/>
              <a:t>Used to evaluate pain</a:t>
            </a:r>
          </a:p>
          <a:p>
            <a:pPr lvl="1"/>
            <a:r>
              <a:rPr lang="en-US" sz="2400" dirty="0"/>
              <a:t>O—Onset</a:t>
            </a:r>
          </a:p>
          <a:p>
            <a:pPr lvl="1"/>
            <a:r>
              <a:rPr lang="en-US" sz="2400" dirty="0"/>
              <a:t>P—Provoke</a:t>
            </a:r>
          </a:p>
          <a:p>
            <a:pPr lvl="1"/>
            <a:r>
              <a:rPr lang="en-US" sz="2400" dirty="0"/>
              <a:t>Q—Quality</a:t>
            </a:r>
          </a:p>
          <a:p>
            <a:pPr lvl="1"/>
            <a:r>
              <a:rPr lang="en-US" sz="2400" dirty="0"/>
              <a:t>R—Radiation</a:t>
            </a:r>
          </a:p>
          <a:p>
            <a:pPr lvl="1"/>
            <a:r>
              <a:rPr lang="en-US" sz="2400" dirty="0"/>
              <a:t>S—Severity</a:t>
            </a:r>
          </a:p>
          <a:p>
            <a:pPr lvl="1"/>
            <a:r>
              <a:rPr lang="en-US" sz="2400" dirty="0"/>
              <a:t>T—Time</a:t>
            </a:r>
          </a:p>
        </p:txBody>
      </p:sp>
      <p:pic>
        <p:nvPicPr>
          <p:cNvPr id="3" name="Picture 2" descr="Mnemonic device associating O-P-Q-R-S-T with an ECG wavefor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800" y="990600"/>
            <a:ext cx="5213618" cy="3905451"/>
          </a:xfrm>
          <a:prstGeom prst="rect">
            <a:avLst/>
          </a:prstGeom>
        </p:spPr>
      </p:pic>
      <p:sp>
        <p:nvSpPr>
          <p:cNvPr id="8" name="Text Placeholder 7"/>
          <p:cNvSpPr>
            <a:spLocks noGrp="1"/>
          </p:cNvSpPr>
          <p:nvPr>
            <p:ph type="body" sz="quarter" idx="12"/>
          </p:nvPr>
        </p:nvSpPr>
        <p:spPr/>
        <p:txBody>
          <a:bodyPr/>
          <a:lstStyle/>
          <a:p>
            <a:r>
              <a:rPr lang="en-US" dirty="0" smtClean="0">
                <a:hlinkClick r:id="rId4" action="ppaction://hlinksldjump"/>
              </a:rPr>
              <a:t>Jump to O-P-Q-R-S-T Appendix</a:t>
            </a:r>
            <a:endParaRPr lang="en-US" dirty="0"/>
          </a:p>
        </p:txBody>
      </p:sp>
      <p:sp>
        <p:nvSpPr>
          <p:cNvPr id="7" name="Text Placeholder 6"/>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14512026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Visual Pain Scale</a:t>
            </a:r>
            <a:endParaRPr lang="en-US" dirty="0"/>
          </a:p>
        </p:txBody>
      </p:sp>
      <p:sp>
        <p:nvSpPr>
          <p:cNvPr id="10" name="Content Placeholder 9"/>
          <p:cNvSpPr>
            <a:spLocks noGrp="1"/>
          </p:cNvSpPr>
          <p:nvPr>
            <p:ph sz="half" idx="1"/>
          </p:nvPr>
        </p:nvSpPr>
        <p:spPr>
          <a:xfrm>
            <a:off x="457200" y="914400"/>
            <a:ext cx="8229600" cy="1219200"/>
          </a:xfrm>
        </p:spPr>
        <p:txBody>
          <a:bodyPr/>
          <a:lstStyle/>
          <a:p>
            <a:pPr marL="0" indent="0">
              <a:buNone/>
            </a:pPr>
            <a:r>
              <a:rPr lang="en-US" dirty="0"/>
              <a:t>Used for people with language, educational, or other understanding barriers:</a:t>
            </a:r>
          </a:p>
        </p:txBody>
      </p:sp>
      <p:pic>
        <p:nvPicPr>
          <p:cNvPr id="6" name="Picture 5" descr="Visual pain scale of faces ranging from very happy to very sa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77313"/>
            <a:ext cx="8229600" cy="3303373"/>
          </a:xfrm>
          <a:prstGeom prst="rect">
            <a:avLst/>
          </a:prstGeom>
        </p:spPr>
      </p:pic>
      <p:sp>
        <p:nvSpPr>
          <p:cNvPr id="4" name="Text Placeholder 3"/>
          <p:cNvSpPr>
            <a:spLocks noGrp="1"/>
          </p:cNvSpPr>
          <p:nvPr>
            <p:ph type="body" sz="quarter" idx="12"/>
          </p:nvPr>
        </p:nvSpPr>
        <p:spPr>
          <a:xfrm>
            <a:off x="3817620" y="6529450"/>
            <a:ext cx="1508760" cy="176150"/>
          </a:xfrm>
        </p:spPr>
        <p:txBody>
          <a:bodyPr/>
          <a:lstStyle/>
          <a:p>
            <a:r>
              <a:rPr lang="en-US" dirty="0" smtClean="0">
                <a:hlinkClick r:id="rId4" action="ppaction://hlinksldjump"/>
              </a:rPr>
              <a:t>Jump to Visual Pain Scale Appendix</a:t>
            </a:r>
            <a:endParaRPr lang="en-US" dirty="0"/>
          </a:p>
        </p:txBody>
      </p:sp>
      <p:sp>
        <p:nvSpPr>
          <p:cNvPr id="3" name="Text Placeholder 2"/>
          <p:cNvSpPr>
            <a:spLocks noGrp="1"/>
          </p:cNvSpPr>
          <p:nvPr>
            <p:ph type="body" sz="quarter" idx="11"/>
          </p:nvPr>
        </p:nvSpPr>
        <p:spPr/>
        <p:txBody>
          <a:bodyPr/>
          <a:lstStyle/>
          <a:p>
            <a:r>
              <a:rPr lang="en-US" dirty="0" smtClean="0"/>
              <a:t>Copyright © Total Care Programming</a:t>
            </a:r>
            <a:endParaRPr lang="en-US" dirty="0"/>
          </a:p>
        </p:txBody>
      </p:sp>
    </p:spTree>
    <p:extLst>
      <p:ext uri="{BB962C8B-B14F-4D97-AF65-F5344CB8AC3E}">
        <p14:creationId xmlns:p14="http://schemas.microsoft.com/office/powerpoint/2010/main" val="163321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S-A-M-P-L-E</a:t>
            </a:r>
            <a:endParaRPr lang="en-US" dirty="0"/>
          </a:p>
        </p:txBody>
      </p:sp>
      <p:sp>
        <p:nvSpPr>
          <p:cNvPr id="10" name="Content Placeholder 9"/>
          <p:cNvSpPr>
            <a:spLocks noGrp="1"/>
          </p:cNvSpPr>
          <p:nvPr>
            <p:ph idx="1"/>
          </p:nvPr>
        </p:nvSpPr>
        <p:spPr/>
        <p:txBody>
          <a:bodyPr/>
          <a:lstStyle/>
          <a:p>
            <a:pPr marL="0" indent="0">
              <a:spcBef>
                <a:spcPts val="1200"/>
              </a:spcBef>
              <a:buNone/>
            </a:pPr>
            <a:r>
              <a:rPr lang="en-US" altLang="en-US" dirty="0">
                <a:cs typeface="Arial" charset="0"/>
              </a:rPr>
              <a:t>General information-gathering mnemonic</a:t>
            </a:r>
          </a:p>
          <a:p>
            <a:pPr marL="457200" lvl="1" indent="0">
              <a:spcBef>
                <a:spcPts val="1200"/>
              </a:spcBef>
              <a:buNone/>
            </a:pPr>
            <a:r>
              <a:rPr lang="en-US" sz="2400" b="1" dirty="0"/>
              <a:t>S</a:t>
            </a:r>
            <a:r>
              <a:rPr lang="en-US" sz="2400" dirty="0"/>
              <a:t>—S</a:t>
            </a:r>
            <a:r>
              <a:rPr lang="en-US" altLang="en-US" sz="2400" dirty="0">
                <a:cs typeface="Arial" charset="0"/>
              </a:rPr>
              <a:t>igns and symptoms</a:t>
            </a:r>
          </a:p>
          <a:p>
            <a:pPr marL="457200" lvl="1" indent="0">
              <a:spcBef>
                <a:spcPts val="1200"/>
              </a:spcBef>
              <a:buNone/>
            </a:pPr>
            <a:r>
              <a:rPr lang="en-US" altLang="en-US" sz="2400" b="1" dirty="0">
                <a:cs typeface="Arial" charset="0"/>
              </a:rPr>
              <a:t>A</a:t>
            </a:r>
            <a:r>
              <a:rPr lang="en-US" sz="2400" dirty="0"/>
              <a:t>—</a:t>
            </a:r>
            <a:r>
              <a:rPr lang="en-US" altLang="en-US" sz="2400" dirty="0">
                <a:cs typeface="Arial" charset="0"/>
              </a:rPr>
              <a:t>Allergies</a:t>
            </a:r>
          </a:p>
          <a:p>
            <a:pPr marL="457200" lvl="1" indent="0">
              <a:spcBef>
                <a:spcPts val="1200"/>
              </a:spcBef>
              <a:buNone/>
            </a:pPr>
            <a:r>
              <a:rPr lang="en-US" altLang="en-US" sz="2400" b="1" dirty="0">
                <a:cs typeface="Arial" charset="0"/>
              </a:rPr>
              <a:t>M</a:t>
            </a:r>
            <a:r>
              <a:rPr lang="en-US" sz="2400" dirty="0"/>
              <a:t>—</a:t>
            </a:r>
            <a:r>
              <a:rPr lang="en-US" altLang="en-US" sz="2400" dirty="0">
                <a:cs typeface="Arial" charset="0"/>
              </a:rPr>
              <a:t>Medications</a:t>
            </a:r>
          </a:p>
          <a:p>
            <a:pPr marL="457200" lvl="1" indent="0">
              <a:spcBef>
                <a:spcPts val="1200"/>
              </a:spcBef>
              <a:buNone/>
            </a:pPr>
            <a:r>
              <a:rPr lang="en-US" altLang="en-US" sz="2400" b="1" dirty="0">
                <a:cs typeface="Arial" charset="0"/>
              </a:rPr>
              <a:t>P</a:t>
            </a:r>
            <a:r>
              <a:rPr lang="en-US" sz="2400" dirty="0"/>
              <a:t>—</a:t>
            </a:r>
            <a:r>
              <a:rPr lang="en-US" altLang="en-US" sz="2400" dirty="0">
                <a:cs typeface="Arial" charset="0"/>
              </a:rPr>
              <a:t>Previous history</a:t>
            </a:r>
          </a:p>
          <a:p>
            <a:pPr marL="457200" lvl="1" indent="0">
              <a:spcBef>
                <a:spcPts val="1200"/>
              </a:spcBef>
              <a:buNone/>
            </a:pPr>
            <a:r>
              <a:rPr lang="en-US" altLang="en-US" sz="2400" b="1" dirty="0">
                <a:cs typeface="Arial" charset="0"/>
              </a:rPr>
              <a:t>L</a:t>
            </a:r>
            <a:r>
              <a:rPr lang="en-US" sz="2400" dirty="0"/>
              <a:t>—</a:t>
            </a:r>
            <a:r>
              <a:rPr lang="en-US" altLang="en-US" sz="2400" dirty="0">
                <a:cs typeface="Arial" charset="0"/>
              </a:rPr>
              <a:t>Last intake</a:t>
            </a:r>
          </a:p>
          <a:p>
            <a:pPr marL="457200" lvl="1" indent="0">
              <a:spcBef>
                <a:spcPts val="1200"/>
              </a:spcBef>
              <a:buNone/>
            </a:pPr>
            <a:r>
              <a:rPr lang="en-US" altLang="en-US" sz="2400" b="1" dirty="0">
                <a:cs typeface="Arial" charset="0"/>
              </a:rPr>
              <a:t>E</a:t>
            </a:r>
            <a:r>
              <a:rPr lang="en-US" sz="2400" dirty="0"/>
              <a:t>—</a:t>
            </a:r>
            <a:r>
              <a:rPr lang="en-US" altLang="en-US" sz="2400" dirty="0">
                <a:cs typeface="Arial" charset="0"/>
              </a:rPr>
              <a:t>Events</a:t>
            </a:r>
          </a:p>
        </p:txBody>
      </p:sp>
      <p:sp>
        <p:nvSpPr>
          <p:cNvPr id="12" name="Text Placeholder 11"/>
          <p:cNvSpPr>
            <a:spLocks noGrp="1"/>
          </p:cNvSpPr>
          <p:nvPr>
            <p:ph type="body" sz="quarter" idx="16"/>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118498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Immediate Care</a:t>
            </a:r>
            <a:endParaRPr lang="en-US" dirty="0"/>
          </a:p>
        </p:txBody>
      </p:sp>
      <p:sp>
        <p:nvSpPr>
          <p:cNvPr id="3" name="Content Placeholder 2"/>
          <p:cNvSpPr>
            <a:spLocks noGrp="1"/>
          </p:cNvSpPr>
          <p:nvPr>
            <p:ph idx="1"/>
          </p:nvPr>
        </p:nvSpPr>
        <p:spPr/>
        <p:txBody>
          <a:bodyPr/>
          <a:lstStyle/>
          <a:p>
            <a:pPr marL="0" indent="0">
              <a:buNone/>
            </a:pPr>
            <a:r>
              <a:rPr lang="en-US" altLang="en-US" b="1" dirty="0" smtClean="0"/>
              <a:t>Tasks to be performed within 10 minutes of arrival</a:t>
            </a:r>
          </a:p>
          <a:p>
            <a:r>
              <a:rPr lang="en-US" altLang="en-US" dirty="0" smtClean="0"/>
              <a:t> Assess pain level: quality, duration, location, radiation</a:t>
            </a:r>
          </a:p>
          <a:p>
            <a:r>
              <a:rPr lang="en-US" altLang="en-US" dirty="0" smtClean="0"/>
              <a:t>Check vital signs, including pulse oximetry</a:t>
            </a:r>
          </a:p>
          <a:p>
            <a:r>
              <a:rPr lang="en-US" altLang="en-US" dirty="0" smtClean="0"/>
              <a:t>Start oxygen per local protocol</a:t>
            </a:r>
          </a:p>
          <a:p>
            <a:r>
              <a:rPr lang="en-US" altLang="en-US" dirty="0" smtClean="0"/>
              <a:t>Notify physician of patient with chest pain</a:t>
            </a:r>
          </a:p>
          <a:p>
            <a:r>
              <a:rPr lang="en-US" altLang="en-US" dirty="0" smtClean="0"/>
              <a:t>Obtain 12-lead ECG immediately and with each set of vitals</a:t>
            </a:r>
          </a:p>
          <a:p>
            <a:r>
              <a:rPr lang="en-US" altLang="en-US" dirty="0" smtClean="0"/>
              <a:t>Notify physician or treating practitioner of patient with chest pain</a:t>
            </a:r>
          </a:p>
          <a:p>
            <a:r>
              <a:rPr lang="en-US" altLang="en-US" dirty="0" smtClean="0"/>
              <a:t>Physician or treating practitioner interprets ECG</a:t>
            </a:r>
          </a:p>
          <a:p>
            <a:pPr lvl="1"/>
            <a:endParaRPr lang="en-US" altLang="en-US" dirty="0"/>
          </a:p>
        </p:txBody>
      </p:sp>
      <p:sp>
        <p:nvSpPr>
          <p:cNvPr id="8" name="Text Placeholder 7"/>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30770082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Law &amp; Ethics</a:t>
            </a:r>
            <a:endParaRPr lang="en-US" dirty="0"/>
          </a:p>
        </p:txBody>
      </p:sp>
      <p:sp>
        <p:nvSpPr>
          <p:cNvPr id="10" name="Content Placeholder 9"/>
          <p:cNvSpPr>
            <a:spLocks noGrp="1"/>
          </p:cNvSpPr>
          <p:nvPr>
            <p:ph idx="1"/>
          </p:nvPr>
        </p:nvSpPr>
        <p:spPr/>
        <p:txBody>
          <a:bodyPr/>
          <a:lstStyle/>
          <a:p>
            <a:pPr>
              <a:spcBef>
                <a:spcPts val="1800"/>
              </a:spcBef>
            </a:pPr>
            <a:r>
              <a:rPr lang="en-US" altLang="en-US" dirty="0"/>
              <a:t>If the patient will be undergoing an invasive procedure, an informed consent form must be signed before any narcotic medication is administered. </a:t>
            </a:r>
          </a:p>
          <a:p>
            <a:pPr>
              <a:spcBef>
                <a:spcPts val="1800"/>
              </a:spcBef>
            </a:pPr>
            <a:r>
              <a:rPr lang="en-US" altLang="en-US" dirty="0"/>
              <a:t>Informed consent is violated if the patient is chemically impaired by a narcotic when signing the document.</a:t>
            </a:r>
          </a:p>
          <a:p>
            <a:pPr>
              <a:spcBef>
                <a:spcPts val="1800"/>
              </a:spcBef>
            </a:pPr>
            <a:endParaRPr lang="en-US" altLang="en-US" dirty="0">
              <a:cs typeface="Arial" charset="0"/>
            </a:endParaRPr>
          </a:p>
        </p:txBody>
      </p:sp>
      <p:sp>
        <p:nvSpPr>
          <p:cNvPr id="12" name="Text Placeholder 11"/>
          <p:cNvSpPr>
            <a:spLocks noGrp="1"/>
          </p:cNvSpPr>
          <p:nvPr>
            <p:ph type="body" sz="quarter" idx="16"/>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522765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Additional Cardiac Tests</a:t>
            </a:r>
            <a:r>
              <a:rPr lang="en-US" dirty="0" smtClean="0">
                <a:solidFill>
                  <a:schemeClr val="bg1"/>
                </a:solidFill>
              </a:rPr>
              <a:t>2</a:t>
            </a:r>
            <a:endParaRPr lang="en-US" dirty="0">
              <a:solidFill>
                <a:schemeClr val="bg1"/>
              </a:solidFill>
            </a:endParaRPr>
          </a:p>
        </p:txBody>
      </p:sp>
      <p:sp>
        <p:nvSpPr>
          <p:cNvPr id="10" name="Content Placeholder 9"/>
          <p:cNvSpPr>
            <a:spLocks noGrp="1"/>
          </p:cNvSpPr>
          <p:nvPr>
            <p:ph idx="1"/>
          </p:nvPr>
        </p:nvSpPr>
        <p:spPr/>
        <p:txBody>
          <a:bodyPr/>
          <a:lstStyle/>
          <a:p>
            <a:pPr marL="0" indent="0">
              <a:buNone/>
            </a:pPr>
            <a:r>
              <a:rPr lang="en-US" altLang="en-US" dirty="0" smtClean="0"/>
              <a:t>Coronary angiography</a:t>
            </a:r>
          </a:p>
          <a:p>
            <a:r>
              <a:rPr lang="en-US" altLang="en-US" dirty="0" smtClean="0"/>
              <a:t>Done in cath lab</a:t>
            </a:r>
          </a:p>
          <a:p>
            <a:r>
              <a:rPr lang="en-US" altLang="en-US" dirty="0" smtClean="0"/>
              <a:t>Radiopaque dye is injected to visualize the heart structures and coronary arteries</a:t>
            </a:r>
          </a:p>
          <a:p>
            <a:pPr marL="0" indent="0">
              <a:spcBef>
                <a:spcPts val="3600"/>
              </a:spcBef>
              <a:buNone/>
            </a:pPr>
            <a:r>
              <a:rPr lang="en-US" altLang="en-US" dirty="0" smtClean="0"/>
              <a:t>Electrocardiogram (ECG)</a:t>
            </a:r>
          </a:p>
          <a:p>
            <a:r>
              <a:rPr lang="en-US" altLang="en-US" dirty="0" smtClean="0"/>
              <a:t>Serial ECGs are performed at regular intervals to observe subtle changes in cardiac complexes</a:t>
            </a:r>
          </a:p>
          <a:p>
            <a:pPr lvl="1"/>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7230703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14.6</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are the two common memory devices used in assessment of the cardiac patient?</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7935783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14.6</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are the two common memory devices used in assessment of the cardiac </a:t>
            </a:r>
            <a:r>
              <a:rPr lang="en-US" altLang="en-US" dirty="0" smtClean="0">
                <a:cs typeface="Arial" charset="0"/>
              </a:rPr>
              <a:t>patient?</a:t>
            </a:r>
            <a:endParaRPr lang="en-US" altLang="en-US" dirty="0">
              <a:cs typeface="Arial" charset="0"/>
            </a:endParaRP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O-P-Q-R-S-T (evaluates pain) and </a:t>
            </a:r>
            <a:br>
              <a:rPr lang="en-US" altLang="en-US" dirty="0">
                <a:solidFill>
                  <a:srgbClr val="000099"/>
                </a:solidFill>
                <a:latin typeface="Arial" charset="0"/>
              </a:rPr>
            </a:br>
            <a:r>
              <a:rPr lang="en-US" altLang="en-US" dirty="0">
                <a:solidFill>
                  <a:srgbClr val="000099"/>
                </a:solidFill>
                <a:latin typeface="Arial" charset="0"/>
              </a:rPr>
              <a:t>S-A-M-P-L-E (gathers more information)</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560037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653540"/>
          </a:xfrm>
        </p:spPr>
        <p:txBody>
          <a:bodyPr/>
          <a:lstStyle/>
          <a:p>
            <a:r>
              <a:rPr lang="en-US" dirty="0" smtClean="0"/>
              <a:t>Learning Outcome 14.7</a:t>
            </a:r>
            <a:br>
              <a:rPr lang="en-US" dirty="0" smtClean="0"/>
            </a:br>
            <a:r>
              <a:rPr lang="en-US" dirty="0" smtClean="0"/>
              <a:t>Treatment Modalities for the Cardiac Patient</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1981200"/>
            <a:ext cx="4038600" cy="4549140"/>
          </a:xfrm>
        </p:spPr>
        <p:txBody>
          <a:bodyPr/>
          <a:lstStyle/>
          <a:p>
            <a:pPr marL="0" indent="0">
              <a:spcBef>
                <a:spcPts val="1200"/>
              </a:spcBef>
              <a:buNone/>
            </a:pPr>
            <a:r>
              <a:rPr lang="en-US" dirty="0">
                <a:cs typeface="Arial" charset="0"/>
              </a:rPr>
              <a:t>A</a:t>
            </a:r>
            <a:r>
              <a:rPr lang="en-US" dirty="0" smtClean="0">
                <a:cs typeface="Arial" charset="0"/>
              </a:rPr>
              <a:t>ngioplasty</a:t>
            </a:r>
            <a:endParaRPr lang="en-US" dirty="0">
              <a:cs typeface="Arial" charset="0"/>
            </a:endParaRPr>
          </a:p>
          <a:p>
            <a:pPr marL="0" indent="0">
              <a:spcBef>
                <a:spcPts val="1200"/>
              </a:spcBef>
              <a:buNone/>
            </a:pPr>
            <a:r>
              <a:rPr lang="en-US" dirty="0">
                <a:cs typeface="Arial" charset="0"/>
              </a:rPr>
              <a:t>C</a:t>
            </a:r>
            <a:r>
              <a:rPr lang="en-US" dirty="0" smtClean="0">
                <a:cs typeface="Arial" charset="0"/>
              </a:rPr>
              <a:t>ollateral </a:t>
            </a:r>
            <a:r>
              <a:rPr lang="en-US" dirty="0">
                <a:cs typeface="Arial" charset="0"/>
              </a:rPr>
              <a:t>blood vessels</a:t>
            </a:r>
          </a:p>
          <a:p>
            <a:pPr marL="0" indent="0">
              <a:spcBef>
                <a:spcPts val="1200"/>
              </a:spcBef>
              <a:buNone/>
            </a:pPr>
            <a:r>
              <a:rPr lang="en-US" dirty="0">
                <a:cs typeface="Arial" charset="0"/>
              </a:rPr>
              <a:t>C</a:t>
            </a:r>
            <a:r>
              <a:rPr lang="en-US" dirty="0" smtClean="0">
                <a:cs typeface="Arial" charset="0"/>
              </a:rPr>
              <a:t>oronary </a:t>
            </a:r>
            <a:r>
              <a:rPr lang="en-US" dirty="0">
                <a:cs typeface="Arial" charset="0"/>
              </a:rPr>
              <a:t>artery bypass graft (CABG) surgery</a:t>
            </a:r>
          </a:p>
          <a:p>
            <a:pPr marL="0" indent="0">
              <a:spcBef>
                <a:spcPts val="1200"/>
              </a:spcBef>
              <a:buNone/>
            </a:pPr>
            <a:r>
              <a:rPr lang="en-US" dirty="0">
                <a:cs typeface="Arial" charset="0"/>
              </a:rPr>
              <a:t>E</a:t>
            </a:r>
            <a:r>
              <a:rPr lang="en-US" dirty="0" smtClean="0">
                <a:cs typeface="Arial" charset="0"/>
              </a:rPr>
              <a:t>nhanced </a:t>
            </a:r>
            <a:r>
              <a:rPr lang="en-US" dirty="0">
                <a:cs typeface="Arial" charset="0"/>
              </a:rPr>
              <a:t>external counter pulsation (EECP)</a:t>
            </a:r>
          </a:p>
        </p:txBody>
      </p:sp>
      <p:sp>
        <p:nvSpPr>
          <p:cNvPr id="2" name="Content Placeholder 1"/>
          <p:cNvSpPr>
            <a:spLocks noGrp="1"/>
          </p:cNvSpPr>
          <p:nvPr>
            <p:ph sz="half" idx="2"/>
          </p:nvPr>
        </p:nvSpPr>
        <p:spPr>
          <a:xfrm>
            <a:off x="4648200" y="1981200"/>
            <a:ext cx="4038600" cy="4549140"/>
          </a:xfrm>
        </p:spPr>
        <p:txBody>
          <a:bodyPr/>
          <a:lstStyle/>
          <a:p>
            <a:pPr marL="0" indent="0">
              <a:spcBef>
                <a:spcPts val="1200"/>
              </a:spcBef>
              <a:buNone/>
            </a:pPr>
            <a:r>
              <a:rPr lang="en-US" dirty="0">
                <a:cs typeface="Arial" charset="0"/>
              </a:rPr>
              <a:t>F</a:t>
            </a:r>
            <a:r>
              <a:rPr lang="en-US" dirty="0" smtClean="0">
                <a:cs typeface="Arial" charset="0"/>
              </a:rPr>
              <a:t>ibrinolytic </a:t>
            </a:r>
            <a:r>
              <a:rPr lang="en-US" dirty="0">
                <a:cs typeface="Arial" charset="0"/>
              </a:rPr>
              <a:t>agent</a:t>
            </a:r>
          </a:p>
          <a:p>
            <a:pPr marL="0" indent="0">
              <a:spcBef>
                <a:spcPts val="1200"/>
              </a:spcBef>
              <a:buNone/>
            </a:pPr>
            <a:r>
              <a:rPr lang="en-US" dirty="0">
                <a:cs typeface="Arial" charset="0"/>
              </a:rPr>
              <a:t>H</a:t>
            </a:r>
            <a:r>
              <a:rPr lang="en-US" dirty="0" smtClean="0">
                <a:cs typeface="Arial" charset="0"/>
              </a:rPr>
              <a:t>ypercoagulopathy</a:t>
            </a:r>
            <a:endParaRPr lang="en-US" dirty="0">
              <a:cs typeface="Arial" charset="0"/>
            </a:endParaRPr>
          </a:p>
          <a:p>
            <a:pPr marL="0" indent="0">
              <a:spcBef>
                <a:spcPts val="1200"/>
              </a:spcBef>
              <a:buNone/>
            </a:pPr>
            <a:r>
              <a:rPr lang="en-US" dirty="0">
                <a:cs typeface="Arial" charset="0"/>
              </a:rPr>
              <a:t>R</a:t>
            </a:r>
            <a:r>
              <a:rPr lang="en-US" dirty="0" smtClean="0">
                <a:cs typeface="Arial" charset="0"/>
              </a:rPr>
              <a:t>estenosis</a:t>
            </a:r>
            <a:endParaRPr lang="en-US" dirty="0">
              <a:cs typeface="Arial" charset="0"/>
            </a:endParaRPr>
          </a:p>
          <a:p>
            <a:pPr marL="0" indent="0">
              <a:spcBef>
                <a:spcPts val="1200"/>
              </a:spcBef>
              <a:buNone/>
            </a:pPr>
            <a:r>
              <a:rPr lang="en-US" dirty="0">
                <a:cs typeface="Arial" charset="0"/>
              </a:rPr>
              <a:t>S</a:t>
            </a:r>
            <a:r>
              <a:rPr lang="en-US" dirty="0" smtClean="0">
                <a:cs typeface="Arial" charset="0"/>
              </a:rPr>
              <a:t>tent</a:t>
            </a:r>
            <a:endParaRPr lang="en-US" dirty="0">
              <a:cs typeface="Arial" charset="0"/>
            </a:endParaRPr>
          </a:p>
          <a:p>
            <a:pPr marL="0" indent="0">
              <a:spcBef>
                <a:spcPts val="1200"/>
              </a:spcBef>
              <a:buNone/>
            </a:pPr>
            <a:r>
              <a:rPr lang="en-US" dirty="0">
                <a:cs typeface="Arial" charset="0"/>
              </a:rPr>
              <a:t>T</a:t>
            </a:r>
            <a:r>
              <a:rPr lang="en-US" dirty="0" smtClean="0">
                <a:cs typeface="Arial" charset="0"/>
              </a:rPr>
              <a:t>hrombolytic </a:t>
            </a:r>
            <a:r>
              <a:rPr lang="en-US" dirty="0">
                <a:cs typeface="Arial" charset="0"/>
              </a:rPr>
              <a:t>agent</a:t>
            </a:r>
          </a:p>
          <a:p>
            <a:pPr marL="0" indent="0">
              <a:buNone/>
            </a:pPr>
            <a:endParaRPr lang="en-US" dirty="0"/>
          </a:p>
        </p:txBody>
      </p:sp>
      <p:sp>
        <p:nvSpPr>
          <p:cNvPr id="4" name="Text Placeholder 3"/>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57141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Thrombolytic and Fibrinolytic Agents</a:t>
            </a:r>
            <a:endParaRPr lang="en-US" dirty="0"/>
          </a:p>
        </p:txBody>
      </p:sp>
      <p:sp>
        <p:nvSpPr>
          <p:cNvPr id="11" name="Content Placeholder 10"/>
          <p:cNvSpPr>
            <a:spLocks noGrp="1"/>
          </p:cNvSpPr>
          <p:nvPr>
            <p:ph idx="1"/>
          </p:nvPr>
        </p:nvSpPr>
        <p:spPr/>
        <p:txBody>
          <a:bodyPr/>
          <a:lstStyle/>
          <a:p>
            <a:pPr marL="0" indent="0">
              <a:buNone/>
            </a:pPr>
            <a:r>
              <a:rPr lang="en-US" altLang="en-US" dirty="0" smtClean="0"/>
              <a:t>Both work by breaking down fibrin in blood clots.</a:t>
            </a:r>
          </a:p>
          <a:p>
            <a:pPr marL="0" indent="0">
              <a:spcBef>
                <a:spcPts val="3000"/>
              </a:spcBef>
              <a:buNone/>
            </a:pPr>
            <a:r>
              <a:rPr lang="en-US" altLang="en-US" dirty="0" smtClean="0"/>
              <a:t>Prevent or break down clots blocking coronary vessels.</a:t>
            </a:r>
          </a:p>
          <a:p>
            <a:pPr marL="0" indent="0">
              <a:spcBef>
                <a:spcPts val="3000"/>
              </a:spcBef>
              <a:buNone/>
            </a:pPr>
            <a:r>
              <a:rPr lang="en-US" altLang="en-US" dirty="0" smtClean="0"/>
              <a:t>Beneficial when lab or cardiovascular operating room is not immediately available.</a:t>
            </a:r>
          </a:p>
          <a:p>
            <a:pPr marL="0" indent="0">
              <a:spcBef>
                <a:spcPts val="3000"/>
              </a:spcBef>
              <a:buNone/>
            </a:pPr>
            <a:r>
              <a:rPr lang="en-US" altLang="en-US" dirty="0" smtClean="0"/>
              <a:t>Can be given in prehospital setting to expedite intervention:</a:t>
            </a:r>
          </a:p>
          <a:p>
            <a:r>
              <a:rPr lang="en-US" altLang="en-US" dirty="0" smtClean="0"/>
              <a:t>Goal: door-to-drug or door-to-needle time of less than 30 minutes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48102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Coronary Arteries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Right coronary artery branches:</a:t>
            </a:r>
          </a:p>
          <a:p>
            <a:r>
              <a:rPr lang="en-US" altLang="en-US" dirty="0" smtClean="0"/>
              <a:t>Posterior descending artery</a:t>
            </a:r>
          </a:p>
          <a:p>
            <a:r>
              <a:rPr lang="en-US" altLang="en-US" dirty="0" smtClean="0"/>
              <a:t>Marginal artery</a:t>
            </a:r>
          </a:p>
          <a:p>
            <a:pPr marL="0" indent="0">
              <a:spcBef>
                <a:spcPts val="3000"/>
              </a:spcBef>
              <a:buNone/>
            </a:pPr>
            <a:r>
              <a:rPr lang="en-US" altLang="en-US" dirty="0" smtClean="0"/>
              <a:t>Left coronary artery branches:</a:t>
            </a:r>
          </a:p>
          <a:p>
            <a:r>
              <a:rPr lang="en-US" altLang="en-US" dirty="0" smtClean="0"/>
              <a:t>Circumflex artery</a:t>
            </a:r>
          </a:p>
          <a:p>
            <a:r>
              <a:rPr lang="en-US" altLang="en-US" dirty="0" smtClean="0"/>
              <a:t>Left anterior descending artery</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Conditions for Which Thrombolytic and Fibrinolytic Agents Should Not Be Used</a:t>
            </a:r>
            <a:endParaRPr lang="en-US" dirty="0"/>
          </a:p>
        </p:txBody>
      </p:sp>
      <p:sp>
        <p:nvSpPr>
          <p:cNvPr id="11" name="Content Placeholder 10"/>
          <p:cNvSpPr>
            <a:spLocks noGrp="1"/>
          </p:cNvSpPr>
          <p:nvPr>
            <p:ph idx="1"/>
          </p:nvPr>
        </p:nvSpPr>
        <p:spPr>
          <a:xfrm>
            <a:off x="457200" y="1447800"/>
            <a:ext cx="8229600" cy="5105400"/>
          </a:xfrm>
        </p:spPr>
        <p:txBody>
          <a:bodyPr/>
          <a:lstStyle/>
          <a:p>
            <a:r>
              <a:rPr lang="en-US" altLang="en-US" dirty="0" smtClean="0"/>
              <a:t>Brain bleeding</a:t>
            </a:r>
          </a:p>
          <a:p>
            <a:r>
              <a:rPr lang="en-US" altLang="en-US" dirty="0" smtClean="0"/>
              <a:t>Stroke within last 3 months</a:t>
            </a:r>
          </a:p>
          <a:p>
            <a:r>
              <a:rPr lang="en-US" altLang="en-US" dirty="0" smtClean="0"/>
              <a:t>Head trauma within last 3 months</a:t>
            </a:r>
          </a:p>
          <a:p>
            <a:r>
              <a:rPr lang="en-US" altLang="en-US" dirty="0" smtClean="0"/>
              <a:t>Bleeding disorders</a:t>
            </a:r>
          </a:p>
          <a:p>
            <a:r>
              <a:rPr lang="en-US" altLang="en-US" dirty="0" smtClean="0"/>
              <a:t>Bleeding ulcers</a:t>
            </a:r>
          </a:p>
          <a:p>
            <a:r>
              <a:rPr lang="en-US" altLang="en-US" dirty="0" smtClean="0"/>
              <a:t>Pregnancy</a:t>
            </a:r>
          </a:p>
          <a:p>
            <a:r>
              <a:rPr lang="en-US" altLang="en-US" dirty="0" smtClean="0"/>
              <a:t>Uncontrolled hypertension</a:t>
            </a:r>
          </a:p>
          <a:p>
            <a:r>
              <a:rPr lang="en-US" altLang="en-US" dirty="0" smtClean="0"/>
              <a:t>Recent trauma or surgery</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329603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Angioplasty</a:t>
            </a:r>
            <a:endParaRPr lang="en-US" dirty="0"/>
          </a:p>
        </p:txBody>
      </p:sp>
      <p:sp>
        <p:nvSpPr>
          <p:cNvPr id="11" name="Content Placeholder 10"/>
          <p:cNvSpPr>
            <a:spLocks noGrp="1"/>
          </p:cNvSpPr>
          <p:nvPr>
            <p:ph idx="1"/>
          </p:nvPr>
        </p:nvSpPr>
        <p:spPr/>
        <p:txBody>
          <a:bodyPr/>
          <a:lstStyle/>
          <a:p>
            <a:pPr marL="0" indent="0">
              <a:buNone/>
            </a:pPr>
            <a:r>
              <a:rPr lang="en-US" altLang="en-US" dirty="0" smtClean="0"/>
              <a:t>Minimally invasive</a:t>
            </a:r>
          </a:p>
          <a:p>
            <a:pPr marL="0" indent="0">
              <a:buNone/>
            </a:pPr>
            <a:r>
              <a:rPr lang="en-US" altLang="en-US" dirty="0" smtClean="0"/>
              <a:t>Other names</a:t>
            </a:r>
          </a:p>
          <a:p>
            <a:r>
              <a:rPr lang="en-US" altLang="en-US" dirty="0" smtClean="0"/>
              <a:t>Percutaneous coronary intervention (PCI)</a:t>
            </a:r>
          </a:p>
          <a:p>
            <a:r>
              <a:rPr lang="en-US" altLang="en-US" dirty="0" smtClean="0"/>
              <a:t>Percutaneous transluminal coronary angioplasty (PTCA)</a:t>
            </a:r>
          </a:p>
          <a:p>
            <a:pPr marL="0" indent="0">
              <a:spcBef>
                <a:spcPts val="3600"/>
              </a:spcBef>
              <a:buNone/>
            </a:pPr>
            <a:r>
              <a:rPr lang="en-US" altLang="en-US" dirty="0" smtClean="0"/>
              <a:t>Should be performed quickly</a:t>
            </a:r>
          </a:p>
          <a:p>
            <a:r>
              <a:rPr lang="en-US" altLang="en-US" dirty="0" smtClean="0"/>
              <a:t>Within 90 minutes of patient arrival</a:t>
            </a:r>
          </a:p>
          <a:p>
            <a:r>
              <a:rPr lang="en-US" altLang="en-US" dirty="0" smtClean="0"/>
              <a:t>No more than 12 hours after MI</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894884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Stent</a:t>
            </a:r>
            <a:endParaRPr lang="en-US" dirty="0"/>
          </a:p>
        </p:txBody>
      </p:sp>
      <p:sp>
        <p:nvSpPr>
          <p:cNvPr id="11" name="Content Placeholder 10"/>
          <p:cNvSpPr>
            <a:spLocks noGrp="1"/>
          </p:cNvSpPr>
          <p:nvPr>
            <p:ph sz="half" idx="1"/>
          </p:nvPr>
        </p:nvSpPr>
        <p:spPr>
          <a:xfrm>
            <a:off x="457200" y="914400"/>
            <a:ext cx="8229600" cy="2667000"/>
          </a:xfrm>
        </p:spPr>
        <p:txBody>
          <a:bodyPr/>
          <a:lstStyle/>
          <a:p>
            <a:pPr marL="0" indent="0">
              <a:spcBef>
                <a:spcPts val="1200"/>
              </a:spcBef>
              <a:buNone/>
            </a:pPr>
            <a:r>
              <a:rPr lang="en-US" altLang="en-US" dirty="0">
                <a:cs typeface="Arial" charset="0"/>
              </a:rPr>
              <a:t>Tube of metal matrix</a:t>
            </a:r>
          </a:p>
          <a:p>
            <a:pPr marL="0" indent="0">
              <a:spcBef>
                <a:spcPts val="1200"/>
              </a:spcBef>
              <a:buNone/>
            </a:pPr>
            <a:r>
              <a:rPr lang="en-US" altLang="en-US" dirty="0">
                <a:cs typeface="Arial" charset="0"/>
              </a:rPr>
              <a:t>Helps prevent restenosis</a:t>
            </a:r>
          </a:p>
          <a:p>
            <a:pPr marL="0" indent="0">
              <a:spcBef>
                <a:spcPts val="1200"/>
              </a:spcBef>
              <a:spcAft>
                <a:spcPts val="0"/>
              </a:spcAft>
              <a:buNone/>
            </a:pPr>
            <a:r>
              <a:rPr lang="en-US" altLang="en-US" dirty="0">
                <a:cs typeface="Arial" charset="0"/>
              </a:rPr>
              <a:t>Some have medication that also help prevent stenosis.</a:t>
            </a:r>
          </a:p>
          <a:p>
            <a:pPr>
              <a:spcBef>
                <a:spcPts val="600"/>
              </a:spcBef>
              <a:spcAft>
                <a:spcPts val="0"/>
              </a:spcAft>
            </a:pPr>
            <a:r>
              <a:rPr lang="en-US" altLang="en-US" dirty="0">
                <a:cs typeface="Arial" charset="0"/>
              </a:rPr>
              <a:t>Long-term dual antiplatelet therapy (DAPT)</a:t>
            </a:r>
          </a:p>
        </p:txBody>
      </p:sp>
      <p:pic>
        <p:nvPicPr>
          <p:cNvPr id="6" name="Picture 5" descr="Blood vessel with plaque compressed against vessel walls by stent; arrow represents increased blood flow"/>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5544" y="3294888"/>
            <a:ext cx="5772912" cy="3029712"/>
          </a:xfrm>
          <a:prstGeom prst="rect">
            <a:avLst/>
          </a:prstGeom>
        </p:spPr>
      </p:pic>
      <p:sp>
        <p:nvSpPr>
          <p:cNvPr id="4" name="Text Placeholder 3"/>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r>
              <a:rPr lang="en-US" dirty="0"/>
              <a:t>Copyright © McGraw-Hill Education</a:t>
            </a:r>
            <a:endParaRPr lang="en-US" dirty="0"/>
          </a:p>
        </p:txBody>
      </p:sp>
    </p:spTree>
    <p:extLst>
      <p:ext uri="{BB962C8B-B14F-4D97-AF65-F5344CB8AC3E}">
        <p14:creationId xmlns:p14="http://schemas.microsoft.com/office/powerpoint/2010/main" val="2225952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Coronary Artery Bypass Graft (CABG) Surgery</a:t>
            </a:r>
            <a:endParaRPr lang="en-US" dirty="0"/>
          </a:p>
        </p:txBody>
      </p:sp>
      <p:sp>
        <p:nvSpPr>
          <p:cNvPr id="11" name="Content Placeholder 10"/>
          <p:cNvSpPr>
            <a:spLocks noGrp="1"/>
          </p:cNvSpPr>
          <p:nvPr>
            <p:ph idx="1"/>
          </p:nvPr>
        </p:nvSpPr>
        <p:spPr/>
        <p:txBody>
          <a:bodyPr/>
          <a:lstStyle/>
          <a:p>
            <a:pPr marL="0" indent="0">
              <a:buNone/>
            </a:pPr>
            <a:r>
              <a:rPr lang="en-US" altLang="en-US" dirty="0" smtClean="0"/>
              <a:t>Performed under anesthesia</a:t>
            </a:r>
          </a:p>
          <a:p>
            <a:pPr marL="0" indent="0">
              <a:spcBef>
                <a:spcPts val="3000"/>
              </a:spcBef>
              <a:buNone/>
            </a:pPr>
            <a:r>
              <a:rPr lang="en-US" altLang="en-US" dirty="0" smtClean="0"/>
              <a:t>Patient placed on heart-lung machine</a:t>
            </a:r>
          </a:p>
          <a:p>
            <a:pPr marL="0" indent="0">
              <a:spcBef>
                <a:spcPts val="3000"/>
              </a:spcBef>
              <a:buNone/>
            </a:pPr>
            <a:r>
              <a:rPr lang="en-US" altLang="en-US" dirty="0" smtClean="0"/>
              <a:t>Graft performed to reestablish blood flow</a:t>
            </a:r>
          </a:p>
          <a:p>
            <a:r>
              <a:rPr lang="en-US" altLang="en-US" dirty="0" smtClean="0"/>
              <a:t>Internal mammary artery</a:t>
            </a:r>
          </a:p>
          <a:p>
            <a:r>
              <a:rPr lang="en-US" altLang="en-US" dirty="0" smtClean="0"/>
              <a:t>Greater saphenous vein</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869384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Left Ventricular Assist Device</a:t>
            </a:r>
            <a:endParaRPr lang="en-US" dirty="0"/>
          </a:p>
        </p:txBody>
      </p:sp>
      <p:sp>
        <p:nvSpPr>
          <p:cNvPr id="11" name="Content Placeholder 10"/>
          <p:cNvSpPr>
            <a:spLocks noGrp="1"/>
          </p:cNvSpPr>
          <p:nvPr>
            <p:ph idx="1"/>
          </p:nvPr>
        </p:nvSpPr>
        <p:spPr/>
        <p:txBody>
          <a:bodyPr/>
          <a:lstStyle/>
          <a:p>
            <a:pPr marL="0" indent="0">
              <a:spcBef>
                <a:spcPts val="3000"/>
              </a:spcBef>
              <a:buNone/>
            </a:pPr>
            <a:r>
              <a:rPr lang="en-US" altLang="en-US" dirty="0" smtClean="0"/>
              <a:t>Mechanical, battery-powered device</a:t>
            </a:r>
          </a:p>
          <a:p>
            <a:pPr marL="0" indent="0">
              <a:spcBef>
                <a:spcPts val="3000"/>
              </a:spcBef>
              <a:buNone/>
            </a:pPr>
            <a:r>
              <a:rPr lang="en-US" altLang="en-US" dirty="0" smtClean="0"/>
              <a:t>Surgically implanted in the chest</a:t>
            </a:r>
          </a:p>
          <a:p>
            <a:pPr marL="0" indent="0">
              <a:spcBef>
                <a:spcPts val="3000"/>
              </a:spcBef>
              <a:buNone/>
            </a:pPr>
            <a:r>
              <a:rPr lang="en-US" altLang="en-US" dirty="0" smtClean="0"/>
              <a:t>Helps pump blood throughout the body</a:t>
            </a:r>
          </a:p>
          <a:p>
            <a:pPr marL="0" indent="0">
              <a:spcBef>
                <a:spcPts val="3000"/>
              </a:spcBef>
              <a:buNone/>
            </a:pPr>
            <a:r>
              <a:rPr lang="en-US" altLang="en-US" dirty="0" smtClean="0"/>
              <a:t>Uses</a:t>
            </a:r>
          </a:p>
          <a:p>
            <a:r>
              <a:rPr lang="en-US" altLang="en-US" dirty="0" smtClean="0"/>
              <a:t>Severe (end-stage) heart failure</a:t>
            </a:r>
          </a:p>
          <a:p>
            <a:r>
              <a:rPr lang="en-US" altLang="en-US" dirty="0" smtClean="0"/>
              <a:t>People awaiting heart transplants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328912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Coumadin Clinic</a:t>
            </a:r>
            <a:endParaRPr lang="en-US" dirty="0"/>
          </a:p>
        </p:txBody>
      </p:sp>
      <p:sp>
        <p:nvSpPr>
          <p:cNvPr id="11" name="Content Placeholder 10"/>
          <p:cNvSpPr>
            <a:spLocks noGrp="1"/>
          </p:cNvSpPr>
          <p:nvPr>
            <p:ph idx="1"/>
          </p:nvPr>
        </p:nvSpPr>
        <p:spPr/>
        <p:txBody>
          <a:bodyPr/>
          <a:lstStyle/>
          <a:p>
            <a:pPr marL="0" indent="0">
              <a:buNone/>
            </a:pPr>
            <a:r>
              <a:rPr lang="en-US" altLang="en-US" dirty="0" smtClean="0"/>
              <a:t>Coumadin is used to treat dysrhythmia or hypercoagulopathy:</a:t>
            </a:r>
          </a:p>
          <a:p>
            <a:r>
              <a:rPr lang="en-US" altLang="en-US" dirty="0" smtClean="0"/>
              <a:t>Decreases vitamin K activity</a:t>
            </a:r>
          </a:p>
          <a:p>
            <a:r>
              <a:rPr lang="en-US" altLang="en-US" dirty="0" smtClean="0"/>
              <a:t>Reduces clot formation</a:t>
            </a:r>
          </a:p>
          <a:p>
            <a:pPr marL="0" indent="0">
              <a:spcBef>
                <a:spcPts val="3600"/>
              </a:spcBef>
              <a:buNone/>
            </a:pPr>
            <a:r>
              <a:rPr lang="en-US" altLang="en-US" dirty="0" smtClean="0"/>
              <a:t>Patient responsibilities</a:t>
            </a:r>
          </a:p>
          <a:p>
            <a:r>
              <a:rPr lang="en-US" altLang="en-US" dirty="0" smtClean="0"/>
              <a:t>Take Coumadin at same time each day.</a:t>
            </a:r>
          </a:p>
          <a:p>
            <a:r>
              <a:rPr lang="en-US" altLang="en-US" dirty="0" smtClean="0"/>
              <a:t>Have bleeding times checked on a regular basis. </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884893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Enhanced External Counter Pulsation </a:t>
            </a:r>
            <a:br>
              <a:rPr lang="en-US" smtClean="0"/>
            </a:br>
            <a:r>
              <a:rPr lang="en-US" smtClean="0"/>
              <a:t>(EECP) Therapy</a:t>
            </a:r>
            <a:endParaRPr lang="en-US" dirty="0"/>
          </a:p>
        </p:txBody>
      </p:sp>
      <p:sp>
        <p:nvSpPr>
          <p:cNvPr id="11" name="Content Placeholder 10"/>
          <p:cNvSpPr>
            <a:spLocks noGrp="1"/>
          </p:cNvSpPr>
          <p:nvPr>
            <p:ph idx="1"/>
          </p:nvPr>
        </p:nvSpPr>
        <p:spPr>
          <a:xfrm>
            <a:off x="457200" y="1600200"/>
            <a:ext cx="8229600" cy="4953000"/>
          </a:xfrm>
        </p:spPr>
        <p:txBody>
          <a:bodyPr/>
          <a:lstStyle/>
          <a:p>
            <a:pPr marL="0" indent="0">
              <a:buNone/>
            </a:pPr>
            <a:r>
              <a:rPr lang="en-US" altLang="en-US" dirty="0" smtClean="0"/>
              <a:t>Performed on patients with recurrent angina or patients unable to withstand major surgery.</a:t>
            </a:r>
          </a:p>
          <a:p>
            <a:pPr marL="0" indent="0">
              <a:spcBef>
                <a:spcPts val="3600"/>
              </a:spcBef>
              <a:buNone/>
            </a:pPr>
            <a:r>
              <a:rPr lang="en-US" altLang="en-US" dirty="0" smtClean="0"/>
              <a:t>Safe, non-invasive, well-tolerated procedure.</a:t>
            </a:r>
          </a:p>
          <a:p>
            <a:pPr marL="0" indent="0">
              <a:spcBef>
                <a:spcPts val="3600"/>
              </a:spcBef>
              <a:buNone/>
            </a:pPr>
            <a:r>
              <a:rPr lang="en-US" altLang="en-US" dirty="0" smtClean="0"/>
              <a:t>Inflatable pants are wrapped around the patient’s calves and upper and lower thighs.</a:t>
            </a:r>
          </a:p>
          <a:p>
            <a:r>
              <a:rPr lang="en-US" altLang="en-US" dirty="0" smtClean="0"/>
              <a:t>Pants systematically inflate and deflate in coordination with the contraction and relaxation phases of the heart.</a:t>
            </a:r>
          </a:p>
          <a:p>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675239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14.7</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item is used to help prevent restenosis after angioplasty has been used to open a coronary blood vessel?</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1007037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14.7</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What item is used to help prevent restenosis after angioplasty has been used to open a coronary blood vessel?</a:t>
            </a:r>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altLang="en-US" dirty="0">
                <a:solidFill>
                  <a:srgbClr val="000099"/>
                </a:solidFill>
                <a:latin typeface="Arial" charset="0"/>
              </a:rPr>
              <a:t>A stent, with or without a medication that also helps prevent restenosis.</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47282826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The coronary arteries are responsible for supplying oxygen and nutrients to the heart muscle.</a:t>
            </a:r>
          </a:p>
          <a:p>
            <a:pPr>
              <a:spcBef>
                <a:spcPts val="1800"/>
              </a:spcBef>
            </a:pPr>
            <a:r>
              <a:rPr lang="en-US" altLang="en-US" dirty="0">
                <a:cs typeface="Arial" charset="0"/>
              </a:rPr>
              <a:t>Coronary arteries have three layers: tunica adventitia, tunica media, and tunica intima.</a:t>
            </a:r>
          </a:p>
          <a:p>
            <a:pPr>
              <a:spcBef>
                <a:spcPts val="1800"/>
              </a:spcBef>
            </a:pPr>
            <a:r>
              <a:rPr lang="en-US" altLang="en-US" dirty="0">
                <a:cs typeface="Arial" charset="0"/>
              </a:rPr>
              <a:t>All chest pain is considered cardiac until proven otherwise. </a:t>
            </a:r>
          </a:p>
          <a:p>
            <a:pPr>
              <a:spcBef>
                <a:spcPts val="1800"/>
              </a:spcBef>
            </a:pPr>
            <a:r>
              <a:rPr lang="en-US" altLang="en-US" dirty="0">
                <a:cs typeface="Arial" charset="0"/>
              </a:rPr>
              <a:t>Anginal symptoms indicate the heart is not receiving enough oxygen. </a:t>
            </a:r>
            <a:endParaRPr lang="en-US" altLang="en-US" dirty="0" smtClean="0">
              <a:cs typeface="Arial" charset="0"/>
            </a:endParaRPr>
          </a:p>
          <a:p>
            <a:pPr>
              <a:spcBef>
                <a:spcPts val="1800"/>
              </a:spcBef>
            </a:pPr>
            <a:r>
              <a:rPr lang="en-US" altLang="en-US" dirty="0">
                <a:cs typeface="Arial" charset="0"/>
              </a:rPr>
              <a:t>Unstable angina indicates that angina has gotten worse.</a:t>
            </a:r>
          </a:p>
          <a:p>
            <a:pPr>
              <a:spcBef>
                <a:spcPts val="1800"/>
              </a:spcBef>
            </a:pP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550961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Arterial Layers</a:t>
            </a:r>
            <a:endParaRPr lang="en-US" dirty="0"/>
          </a:p>
        </p:txBody>
      </p:sp>
      <p:sp>
        <p:nvSpPr>
          <p:cNvPr id="11" name="Content Placeholder 10"/>
          <p:cNvSpPr>
            <a:spLocks noGrp="1"/>
          </p:cNvSpPr>
          <p:nvPr>
            <p:ph idx="1"/>
          </p:nvPr>
        </p:nvSpPr>
        <p:spPr/>
        <p:txBody>
          <a:bodyPr/>
          <a:lstStyle/>
          <a:p>
            <a:pPr marL="0" indent="0">
              <a:buNone/>
            </a:pPr>
            <a:r>
              <a:rPr lang="en-US" dirty="0" smtClean="0"/>
              <a:t>Tunica adventitia:</a:t>
            </a:r>
          </a:p>
          <a:p>
            <a:r>
              <a:rPr lang="en-US" dirty="0" smtClean="0"/>
              <a:t>Tough, fibrous connective tissue</a:t>
            </a:r>
          </a:p>
          <a:p>
            <a:r>
              <a:rPr lang="en-US" dirty="0" smtClean="0"/>
              <a:t>Keeps vessel open</a:t>
            </a:r>
          </a:p>
          <a:p>
            <a:pPr marL="0" indent="0">
              <a:spcBef>
                <a:spcPts val="3000"/>
              </a:spcBef>
              <a:buNone/>
            </a:pPr>
            <a:r>
              <a:rPr lang="en-US" dirty="0" smtClean="0"/>
              <a:t>Tunica media:</a:t>
            </a:r>
          </a:p>
          <a:p>
            <a:r>
              <a:rPr lang="en-US" dirty="0" smtClean="0"/>
              <a:t>Smooth muscle tissue</a:t>
            </a:r>
          </a:p>
          <a:p>
            <a:r>
              <a:rPr lang="en-US" dirty="0" smtClean="0"/>
              <a:t>Dilates and constricts to maintain blood pressure</a:t>
            </a:r>
          </a:p>
          <a:p>
            <a:pPr marL="0" indent="0">
              <a:spcBef>
                <a:spcPts val="3000"/>
              </a:spcBef>
              <a:buNone/>
            </a:pPr>
            <a:r>
              <a:rPr lang="en-US" dirty="0" smtClean="0"/>
              <a:t>Tunica intima:</a:t>
            </a:r>
          </a:p>
          <a:p>
            <a:r>
              <a:rPr lang="en-US" dirty="0" smtClean="0"/>
              <a:t>Single-cell layer of endothelial cells</a:t>
            </a:r>
            <a:endParaRPr lang="en-US" dirty="0"/>
          </a:p>
        </p:txBody>
      </p:sp>
      <p:sp>
        <p:nvSpPr>
          <p:cNvPr id="6" name="Text Placeholder 5"/>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430977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Women, diabetics, and elderly patients may have atypical symptoms of acute coronary syndrome.</a:t>
            </a:r>
          </a:p>
          <a:p>
            <a:pPr>
              <a:lnSpc>
                <a:spcPct val="120000"/>
              </a:lnSpc>
              <a:spcBef>
                <a:spcPts val="1800"/>
              </a:spcBef>
            </a:pPr>
            <a:r>
              <a:rPr lang="en-US" altLang="en-US" dirty="0">
                <a:cs typeface="Arial" charset="0"/>
              </a:rPr>
              <a:t>STEMI is the classic MI and occurs 75%-80% of the time. </a:t>
            </a:r>
          </a:p>
          <a:p>
            <a:pPr>
              <a:lnSpc>
                <a:spcPct val="120000"/>
              </a:lnSpc>
              <a:spcBef>
                <a:spcPts val="1800"/>
              </a:spcBef>
            </a:pPr>
            <a:r>
              <a:rPr lang="en-US" altLang="en-US" dirty="0">
                <a:cs typeface="Arial" charset="0"/>
              </a:rPr>
              <a:t>NSTEMI patients may be asymptomatic. </a:t>
            </a:r>
            <a:endParaRPr lang="en-US" altLang="en-US" dirty="0" smtClean="0">
              <a:cs typeface="Arial" charset="0"/>
            </a:endParaRPr>
          </a:p>
          <a:p>
            <a:pPr>
              <a:lnSpc>
                <a:spcPct val="120000"/>
              </a:lnSpc>
              <a:spcBef>
                <a:spcPts val="1800"/>
              </a:spcBef>
            </a:pPr>
            <a:r>
              <a:rPr lang="en-US" altLang="en-US" dirty="0">
                <a:cs typeface="Arial" charset="0"/>
              </a:rPr>
              <a:t>Heart failure occurs when the heart muscle is injured and is unable to pump effectively.</a:t>
            </a:r>
          </a:p>
          <a:p>
            <a:pPr>
              <a:spcBef>
                <a:spcPts val="1800"/>
              </a:spcBef>
            </a:pPr>
            <a:r>
              <a:rPr lang="en-US" altLang="en-US" dirty="0">
                <a:cs typeface="Arial" charset="0"/>
              </a:rPr>
              <a:t>Left and right heart failure have different effects on the body. </a:t>
            </a:r>
          </a:p>
          <a:p>
            <a:pPr>
              <a:lnSpc>
                <a:spcPct val="120000"/>
              </a:lnSpc>
              <a:spcBef>
                <a:spcPts val="1800"/>
              </a:spcBef>
            </a:pP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361674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3</a:t>
            </a:r>
            <a:r>
              <a:rPr lang="en-US" dirty="0" smtClean="0">
                <a:solidFill>
                  <a:schemeClr val="bg1"/>
                </a:solidFill>
              </a:rPr>
              <a:t>2</a:t>
            </a:r>
            <a:endParaRPr lang="en-US" dirty="0">
              <a:solidFill>
                <a:schemeClr val="bg1"/>
              </a:solidFill>
            </a:endParaRPr>
          </a:p>
        </p:txBody>
      </p:sp>
      <p:sp>
        <p:nvSpPr>
          <p:cNvPr id="11" name="Content Placeholder 10"/>
          <p:cNvSpPr>
            <a:spLocks noGrp="1"/>
          </p:cNvSpPr>
          <p:nvPr>
            <p:ph idx="1"/>
          </p:nvPr>
        </p:nvSpPr>
        <p:spPr/>
        <p:txBody>
          <a:bodyPr/>
          <a:lstStyle/>
          <a:p>
            <a:pPr>
              <a:spcBef>
                <a:spcPts val="1800"/>
              </a:spcBef>
            </a:pPr>
            <a:r>
              <a:rPr lang="en-US" altLang="en-US" dirty="0">
                <a:cs typeface="Arial" charset="0"/>
              </a:rPr>
              <a:t>O-P-Q-R-S-T  and S-A-M-P-L-E are common memory tools used to gather information from cardiac patients so medical care can be delivered immediately</a:t>
            </a:r>
            <a:r>
              <a:rPr lang="en-US" altLang="en-US" dirty="0" smtClean="0">
                <a:cs typeface="Arial" charset="0"/>
              </a:rPr>
              <a:t>.</a:t>
            </a:r>
          </a:p>
          <a:p>
            <a:pPr>
              <a:spcBef>
                <a:spcPts val="1800"/>
              </a:spcBef>
            </a:pPr>
            <a:r>
              <a:rPr lang="en-US" altLang="en-US" dirty="0">
                <a:cs typeface="Arial" charset="0"/>
              </a:rPr>
              <a:t>Interventional procedures such as angioplasty, stenting, and CABG may be required in certain circumstances. </a:t>
            </a:r>
          </a:p>
          <a:p>
            <a:pPr>
              <a:spcBef>
                <a:spcPts val="1800"/>
              </a:spcBef>
            </a:pPr>
            <a:r>
              <a:rPr lang="en-US" altLang="en-US" dirty="0">
                <a:cs typeface="Arial" charset="0"/>
              </a:rPr>
              <a:t>Other treatments include fibrinolytic therapy, Coumadin therapy, or EECP, depending on the patient’s diagnosis and state of health.</a:t>
            </a:r>
          </a:p>
          <a:p>
            <a:pPr>
              <a:spcBef>
                <a:spcPts val="1800"/>
              </a:spcBef>
            </a:pP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371235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smtClean="0"/>
              <a:t>Appendix Slides</a:t>
            </a:r>
            <a:endParaRPr lang="en-US" dirty="0"/>
          </a:p>
        </p:txBody>
      </p:sp>
      <p:sp>
        <p:nvSpPr>
          <p:cNvPr id="11" name="Text Placeholder 10"/>
          <p:cNvSpPr>
            <a:spLocks noGrp="1"/>
          </p:cNvSpPr>
          <p:nvPr>
            <p:ph type="body" sz="quarter" idx="10"/>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4605749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Blood Vessel Layers Appendix</a:t>
            </a:r>
            <a:endParaRPr lang="en-US" dirty="0"/>
          </a:p>
        </p:txBody>
      </p:sp>
      <p:sp>
        <p:nvSpPr>
          <p:cNvPr id="6" name="Content Placeholder 5"/>
          <p:cNvSpPr>
            <a:spLocks noGrp="1"/>
          </p:cNvSpPr>
          <p:nvPr>
            <p:ph idx="1"/>
          </p:nvPr>
        </p:nvSpPr>
        <p:spPr/>
        <p:txBody>
          <a:bodyPr/>
          <a:lstStyle/>
          <a:p>
            <a:pPr marL="0" indent="0">
              <a:buNone/>
            </a:pPr>
            <a:r>
              <a:rPr lang="en-US" dirty="0"/>
              <a:t>Cutaway views of an artery and a vein showing the various layers, including labels for the tunica adventitia, tunica media, </a:t>
            </a:r>
            <a:r>
              <a:rPr lang="en-US" dirty="0" smtClean="0"/>
              <a:t>connective </a:t>
            </a:r>
            <a:r>
              <a:rPr lang="en-US" dirty="0"/>
              <a:t>tissue (elastic and collagenous fibers), endothelium of tunica intima, valve (in the vein only), and lumen.</a:t>
            </a:r>
          </a:p>
        </p:txBody>
      </p:sp>
      <p:sp>
        <p:nvSpPr>
          <p:cNvPr id="8" name="Text Placeholder 7"/>
          <p:cNvSpPr>
            <a:spLocks noGrp="1"/>
          </p:cNvSpPr>
          <p:nvPr>
            <p:ph type="body" sz="quarter" idx="16"/>
          </p:nvPr>
        </p:nvSpPr>
        <p:spPr/>
        <p:txBody>
          <a:bodyPr/>
          <a:lstStyle/>
          <a:p>
            <a:r>
              <a:rPr lang="en-US" dirty="0" smtClean="0">
                <a:hlinkClick r:id="rId2" action="ppaction://hlinksldjump"/>
              </a:rPr>
              <a:t>Jump to Blood Vessel Layers</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351867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Clinical Triad Appendix</a:t>
            </a:r>
            <a:endParaRPr lang="en-US" dirty="0"/>
          </a:p>
        </p:txBody>
      </p:sp>
      <p:sp>
        <p:nvSpPr>
          <p:cNvPr id="11" name="Content Placeholder 10"/>
          <p:cNvSpPr>
            <a:spLocks noGrp="1"/>
          </p:cNvSpPr>
          <p:nvPr>
            <p:ph idx="1"/>
          </p:nvPr>
        </p:nvSpPr>
        <p:spPr/>
        <p:txBody>
          <a:bodyPr/>
          <a:lstStyle/>
          <a:p>
            <a:pPr marL="0" indent="0">
              <a:buNone/>
            </a:pPr>
            <a:r>
              <a:rPr lang="en-US" dirty="0"/>
              <a:t>Three arrows connecting  the clinical triad of symptoms that are considered an ominous indication of right-side heart failure: jugular vein distension, hypotension, and normal breath </a:t>
            </a:r>
            <a:r>
              <a:rPr lang="en-US" dirty="0" smtClean="0"/>
              <a:t>sounds.</a:t>
            </a:r>
            <a:endParaRPr lang="en-US" dirty="0"/>
          </a:p>
        </p:txBody>
      </p:sp>
      <p:sp>
        <p:nvSpPr>
          <p:cNvPr id="13" name="Text Placeholder 12"/>
          <p:cNvSpPr>
            <a:spLocks noGrp="1"/>
          </p:cNvSpPr>
          <p:nvPr>
            <p:ph type="body" sz="quarter" idx="16"/>
          </p:nvPr>
        </p:nvSpPr>
        <p:spPr/>
        <p:txBody>
          <a:bodyPr/>
          <a:lstStyle/>
          <a:p>
            <a:r>
              <a:rPr lang="en-US" dirty="0" smtClean="0">
                <a:hlinkClick r:id="rId2" action="ppaction://hlinksldjump"/>
              </a:rPr>
              <a:t>Jump to Clinical Triad</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459849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O-P-Q-R-S-T</a:t>
            </a:r>
          </a:p>
        </p:txBody>
      </p:sp>
      <p:sp>
        <p:nvSpPr>
          <p:cNvPr id="11" name="Content Placeholder 10"/>
          <p:cNvSpPr>
            <a:spLocks noGrp="1"/>
          </p:cNvSpPr>
          <p:nvPr>
            <p:ph idx="1"/>
          </p:nvPr>
        </p:nvSpPr>
        <p:spPr>
          <a:xfrm>
            <a:off x="457200" y="990600"/>
            <a:ext cx="8229600" cy="5257800"/>
          </a:xfrm>
        </p:spPr>
        <p:txBody>
          <a:bodyPr/>
          <a:lstStyle/>
          <a:p>
            <a:pPr marL="0" indent="0">
              <a:buNone/>
            </a:pPr>
            <a:r>
              <a:rPr lang="en-US" dirty="0"/>
              <a:t>Mnemonic device associating O-P-Q-R-S-T with an ECG </a:t>
            </a:r>
            <a:r>
              <a:rPr lang="en-US" dirty="0" smtClean="0"/>
              <a:t>waveform: </a:t>
            </a:r>
          </a:p>
          <a:p>
            <a:pPr marL="0" indent="0">
              <a:buNone/>
            </a:pPr>
            <a:r>
              <a:rPr lang="en-US" dirty="0" smtClean="0"/>
              <a:t>O: Onset </a:t>
            </a:r>
          </a:p>
          <a:p>
            <a:pPr marL="0" indent="0">
              <a:buNone/>
            </a:pPr>
            <a:r>
              <a:rPr lang="en-US" dirty="0" smtClean="0"/>
              <a:t>P: Provoke (P wave) </a:t>
            </a:r>
          </a:p>
          <a:p>
            <a:pPr marL="0" indent="0">
              <a:buNone/>
            </a:pPr>
            <a:r>
              <a:rPr lang="en-US" dirty="0" smtClean="0"/>
              <a:t>Q: Quality (Q wave) </a:t>
            </a:r>
          </a:p>
          <a:p>
            <a:pPr marL="0" indent="0">
              <a:buNone/>
            </a:pPr>
            <a:r>
              <a:rPr lang="en-US" dirty="0" smtClean="0"/>
              <a:t>R: Radiation (R wave) </a:t>
            </a:r>
          </a:p>
          <a:p>
            <a:pPr marL="0" indent="0">
              <a:buNone/>
            </a:pPr>
            <a:r>
              <a:rPr lang="en-US" dirty="0" smtClean="0"/>
              <a:t>S: Severity (S wave) </a:t>
            </a:r>
          </a:p>
          <a:p>
            <a:pPr marL="0" indent="0">
              <a:buNone/>
            </a:pPr>
            <a:r>
              <a:rPr lang="en-US" dirty="0" smtClean="0"/>
              <a:t>T: Timing (T wave)</a:t>
            </a:r>
            <a:endParaRPr lang="en-US" dirty="0"/>
          </a:p>
        </p:txBody>
      </p:sp>
      <p:sp>
        <p:nvSpPr>
          <p:cNvPr id="13" name="Text Placeholder 12"/>
          <p:cNvSpPr>
            <a:spLocks noGrp="1"/>
          </p:cNvSpPr>
          <p:nvPr>
            <p:ph type="body" sz="quarter" idx="16"/>
          </p:nvPr>
        </p:nvSpPr>
        <p:spPr>
          <a:xfrm>
            <a:off x="3886200" y="6477000"/>
            <a:ext cx="1371600" cy="176150"/>
          </a:xfrm>
        </p:spPr>
        <p:txBody>
          <a:bodyPr/>
          <a:lstStyle/>
          <a:p>
            <a:r>
              <a:rPr lang="en-US" dirty="0" smtClean="0">
                <a:hlinkClick r:id="rId2" action="ppaction://hlinksldjump"/>
              </a:rPr>
              <a:t>Jump to O-P-Q-R-S-T</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404819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Visual Pain Scale Appendix</a:t>
            </a:r>
            <a:endParaRPr lang="en-US" dirty="0"/>
          </a:p>
        </p:txBody>
      </p:sp>
      <p:sp>
        <p:nvSpPr>
          <p:cNvPr id="11" name="Content Placeholder 10"/>
          <p:cNvSpPr>
            <a:spLocks noGrp="1"/>
          </p:cNvSpPr>
          <p:nvPr>
            <p:ph idx="1"/>
          </p:nvPr>
        </p:nvSpPr>
        <p:spPr/>
        <p:txBody>
          <a:bodyPr/>
          <a:lstStyle/>
          <a:p>
            <a:pPr marL="0" indent="0">
              <a:buNone/>
            </a:pPr>
            <a:r>
              <a:rPr lang="en-US" dirty="0"/>
              <a:t>Six faces </a:t>
            </a:r>
            <a:r>
              <a:rPr lang="en-US" dirty="0" smtClean="0"/>
              <a:t>ranging </a:t>
            </a:r>
            <a:r>
              <a:rPr lang="en-US" dirty="0"/>
              <a:t>from very happy to very </a:t>
            </a:r>
            <a:r>
              <a:rPr lang="en-US" dirty="0" smtClean="0"/>
              <a:t>sad: </a:t>
            </a:r>
          </a:p>
          <a:p>
            <a:pPr marL="0" indent="0">
              <a:buNone/>
            </a:pPr>
            <a:r>
              <a:rPr lang="en-US" dirty="0" smtClean="0"/>
              <a:t>No pain: happy face </a:t>
            </a:r>
          </a:p>
          <a:p>
            <a:pPr marL="0" indent="0">
              <a:buNone/>
            </a:pPr>
            <a:r>
              <a:rPr lang="en-US" dirty="0" smtClean="0"/>
              <a:t>Mild pain (annoying): somewhat happy face</a:t>
            </a:r>
          </a:p>
          <a:p>
            <a:pPr marL="0" indent="0">
              <a:buNone/>
            </a:pPr>
            <a:r>
              <a:rPr lang="en-US" dirty="0" smtClean="0"/>
              <a:t>Moderate pain (uncomfortable): face neither smiling nor frowning </a:t>
            </a:r>
          </a:p>
          <a:p>
            <a:pPr marL="0" indent="0">
              <a:buNone/>
            </a:pPr>
            <a:r>
              <a:rPr lang="en-US" dirty="0" smtClean="0"/>
              <a:t>Severe pain (dreadful): unhappy face </a:t>
            </a:r>
          </a:p>
          <a:p>
            <a:pPr marL="0" indent="0">
              <a:buNone/>
            </a:pPr>
            <a:r>
              <a:rPr lang="en-US" dirty="0" smtClean="0"/>
              <a:t>Very severe pain (horrible): very unhappy face</a:t>
            </a:r>
          </a:p>
          <a:p>
            <a:pPr marL="0" indent="0">
              <a:buNone/>
            </a:pPr>
            <a:r>
              <a:rPr lang="en-US" dirty="0" smtClean="0"/>
              <a:t>Worst pain imaginable (agonizing): crying face</a:t>
            </a:r>
            <a:endParaRPr lang="en-US" dirty="0"/>
          </a:p>
        </p:txBody>
      </p:sp>
      <p:sp>
        <p:nvSpPr>
          <p:cNvPr id="13" name="Text Placeholder 12"/>
          <p:cNvSpPr>
            <a:spLocks noGrp="1"/>
          </p:cNvSpPr>
          <p:nvPr>
            <p:ph type="body" sz="quarter" idx="16"/>
          </p:nvPr>
        </p:nvSpPr>
        <p:spPr/>
        <p:txBody>
          <a:bodyPr/>
          <a:lstStyle/>
          <a:p>
            <a:r>
              <a:rPr lang="en-US" dirty="0" smtClean="0">
                <a:hlinkClick r:id="rId2" action="ppaction://hlinksldjump"/>
              </a:rPr>
              <a:t>Jump to Visual Pain Scale</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304155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Blood Vessel Layers</a:t>
            </a:r>
            <a:endParaRPr lang="en-US" dirty="0"/>
          </a:p>
        </p:txBody>
      </p:sp>
      <p:pic>
        <p:nvPicPr>
          <p:cNvPr id="6" name="Picture 5" descr="Cutaway views of an artery and a vein showing the various laye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616" y="836107"/>
            <a:ext cx="7734768" cy="5564693"/>
          </a:xfrm>
          <a:prstGeom prst="rect">
            <a:avLst/>
          </a:prstGeom>
        </p:spPr>
      </p:pic>
      <p:sp>
        <p:nvSpPr>
          <p:cNvPr id="5" name="Text Placeholder 4"/>
          <p:cNvSpPr>
            <a:spLocks noGrp="1"/>
          </p:cNvSpPr>
          <p:nvPr>
            <p:ph type="body" sz="quarter" idx="16"/>
          </p:nvPr>
        </p:nvSpPr>
        <p:spPr>
          <a:xfrm>
            <a:off x="3886200" y="6553200"/>
            <a:ext cx="1371600" cy="228600"/>
          </a:xfrm>
        </p:spPr>
        <p:txBody>
          <a:bodyPr/>
          <a:lstStyle/>
          <a:p>
            <a:r>
              <a:rPr lang="en-US" dirty="0" smtClean="0">
                <a:hlinkClick r:id="rId4" action="ppaction://hlinksldjump"/>
              </a:rPr>
              <a:t>Jump to Blood Vessel Layers Appendix</a:t>
            </a:r>
            <a:endParaRPr lang="en-US" dirty="0"/>
          </a:p>
        </p:txBody>
      </p:sp>
      <p:sp>
        <p:nvSpPr>
          <p:cNvPr id="4" name="Text Placeholder 3"/>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38384886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14.1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a:buFont typeface="Wingdings" pitchFamily="2" charset="2"/>
              <a:buNone/>
            </a:pPr>
            <a:r>
              <a:rPr lang="en-US" altLang="en-US" dirty="0">
                <a:cs typeface="Arial" charset="0"/>
              </a:rPr>
              <a:t>Name the three layers of an artery.</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14.1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a:buFont typeface="Wingdings" pitchFamily="2" charset="2"/>
              <a:buNone/>
            </a:pPr>
            <a:r>
              <a:rPr lang="en-US" altLang="en-US" dirty="0">
                <a:cs typeface="Arial" charset="0"/>
              </a:rPr>
              <a:t>Name the three layers of an artery.</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Tunica adventitia, tunica media, tunica intima</a:t>
            </a:r>
          </a:p>
          <a:p>
            <a:pPr marL="0" indent="0">
              <a:buNone/>
            </a:pP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1718</TotalTime>
  <Words>4839</Words>
  <Application>Microsoft Office PowerPoint</Application>
  <PresentationFormat>On-screen Show (4:3)</PresentationFormat>
  <Paragraphs>715</Paragraphs>
  <Slides>66</Slides>
  <Notes>61</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66</vt:i4>
      </vt:variant>
    </vt:vector>
  </HeadingPairs>
  <TitlesOfParts>
    <vt:vector size="82" baseType="lpstr">
      <vt:lpstr>Arial</vt:lpstr>
      <vt:lpstr>ArumSans Bold</vt:lpstr>
      <vt:lpstr>ArumSans Regular</vt:lpstr>
      <vt:lpstr>Calibri</vt:lpstr>
      <vt:lpstr>Tahoma</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Clinical Presentation and Management of the Cardiac Patient</vt:lpstr>
      <vt:lpstr>Learning Outcomes 1</vt:lpstr>
      <vt:lpstr>Learning Outcomes 2</vt:lpstr>
      <vt:lpstr>Learning Outcome 14.1 Coronary Arteries Key Terms</vt:lpstr>
      <vt:lpstr>Coronary Arteries</vt:lpstr>
      <vt:lpstr>Arterial Layers</vt:lpstr>
      <vt:lpstr>Blood Vessel Layers</vt:lpstr>
      <vt:lpstr>Learning Outcome 14.1 Apply Your Knowledge</vt:lpstr>
      <vt:lpstr>Learning Outcome 14.1 Apply Your Knowledge Answer</vt:lpstr>
      <vt:lpstr>Learning Outcome 14.2 Cardiac Symptoms Key Terms</vt:lpstr>
      <vt:lpstr>Non-Cardiac Causes of Chest Pain</vt:lpstr>
      <vt:lpstr>Cardiac Symptoms</vt:lpstr>
      <vt:lpstr>Other Symptoms of Blocked Arteries</vt:lpstr>
      <vt:lpstr>Unstable Angina</vt:lpstr>
      <vt:lpstr>Learning Outcome 14.2 Apply Your Knowledge</vt:lpstr>
      <vt:lpstr>Learning Outcome 14.2 Apply Your Knowledge Answer</vt:lpstr>
      <vt:lpstr>Learning Outcome 14.3 Atypical Patient Presentation Key Terms</vt:lpstr>
      <vt:lpstr>Women</vt:lpstr>
      <vt:lpstr>Diabetics 1</vt:lpstr>
      <vt:lpstr>Diabetics 2</vt:lpstr>
      <vt:lpstr>Elderly Patients</vt:lpstr>
      <vt:lpstr>Learning Outcome 14.3 Apply Your Knowledge</vt:lpstr>
      <vt:lpstr>Learning Outcome 14.3 Apply Your Knowledge Answer</vt:lpstr>
      <vt:lpstr>Learning Outcome 14.4 Acute Coronary Syndrome Key Terms</vt:lpstr>
      <vt:lpstr>ST Segment Elevation MI (STEMI)</vt:lpstr>
      <vt:lpstr>Non-ST Segment Elevation MI (NSTEMI)</vt:lpstr>
      <vt:lpstr>Sudden Cardiac Arrest</vt:lpstr>
      <vt:lpstr>Learning Outcome 14.4 Apply Your Knowledge</vt:lpstr>
      <vt:lpstr>Learning Outcome 14.4 Apply Your Knowledge Answer</vt:lpstr>
      <vt:lpstr>Learning Outcome 14.5 Heart Failure Key Terms</vt:lpstr>
      <vt:lpstr>Heart Failure</vt:lpstr>
      <vt:lpstr>Left Ventricular Failure 1</vt:lpstr>
      <vt:lpstr>Left Ventricular Failure 2</vt:lpstr>
      <vt:lpstr>Right Ventricular Failure 1</vt:lpstr>
      <vt:lpstr>Right Ventricular Failure 2</vt:lpstr>
      <vt:lpstr>Clinical Triad</vt:lpstr>
      <vt:lpstr>Learning Outcome 14.5 Apply Your Knowledge</vt:lpstr>
      <vt:lpstr>Learning Outcome 14.5 Apply Your Knowledge Answer</vt:lpstr>
      <vt:lpstr>Learning Outcome 14.6 Cardiac Patient Assessment and  Immediate Treatment Key Terms</vt:lpstr>
      <vt:lpstr>O-P-Q-R-S-T</vt:lpstr>
      <vt:lpstr>Visual Pain Scale</vt:lpstr>
      <vt:lpstr>S-A-M-P-L-E</vt:lpstr>
      <vt:lpstr>Immediate Care</vt:lpstr>
      <vt:lpstr>Law &amp; Ethics</vt:lpstr>
      <vt:lpstr>Additional Cardiac Tests2</vt:lpstr>
      <vt:lpstr>Learning Outcome 14.6 Apply Your Knowledge</vt:lpstr>
      <vt:lpstr>Learning Outcome 14.6 Apply Your Knowledge Answer</vt:lpstr>
      <vt:lpstr>Learning Outcome 14.7 Treatment Modalities for the Cardiac Patient Key Terms</vt:lpstr>
      <vt:lpstr>Thrombolytic and Fibrinolytic Agents</vt:lpstr>
      <vt:lpstr>Conditions for Which Thrombolytic and Fibrinolytic Agents Should Not Be Used</vt:lpstr>
      <vt:lpstr>Angioplasty</vt:lpstr>
      <vt:lpstr>Stent</vt:lpstr>
      <vt:lpstr>Coronary Artery Bypass Graft (CABG) Surgery</vt:lpstr>
      <vt:lpstr>Left Ventricular Assist Device</vt:lpstr>
      <vt:lpstr>Coumadin Clinic</vt:lpstr>
      <vt:lpstr>Enhanced External Counter Pulsation  (EECP) Therapy</vt:lpstr>
      <vt:lpstr>Learning Outcome 14.7 Apply Your Knowledge</vt:lpstr>
      <vt:lpstr>Learning Outcome 14.7 Apply Your Knowledge Answer</vt:lpstr>
      <vt:lpstr>Chapter Summary 1</vt:lpstr>
      <vt:lpstr>Chapter Summary 2</vt:lpstr>
      <vt:lpstr>Chapter Summary 32</vt:lpstr>
      <vt:lpstr>Appendix Slides</vt:lpstr>
      <vt:lpstr>Blood Vessel Layers Appendix</vt:lpstr>
      <vt:lpstr>Clinical Triad Appendix</vt:lpstr>
      <vt:lpstr>O-P-Q-R-S-T</vt:lpstr>
      <vt:lpstr>Visual Pain Scale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156</cp:revision>
  <dcterms:created xsi:type="dcterms:W3CDTF">2017-03-30T19:54:13Z</dcterms:created>
  <dcterms:modified xsi:type="dcterms:W3CDTF">2017-10-03T16:38:57Z</dcterms:modified>
</cp:coreProperties>
</file>