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0"/>
  </p:notesMasterIdLst>
  <p:handoutMasterIdLst>
    <p:handoutMasterId r:id="rId71"/>
  </p:handoutMasterIdLst>
  <p:sldIdLst>
    <p:sldId id="256" r:id="rId10"/>
    <p:sldId id="257" r:id="rId11"/>
    <p:sldId id="394" r:id="rId12"/>
    <p:sldId id="259" r:id="rId13"/>
    <p:sldId id="327" r:id="rId14"/>
    <p:sldId id="395" r:id="rId15"/>
    <p:sldId id="371" r:id="rId16"/>
    <p:sldId id="263" r:id="rId17"/>
    <p:sldId id="264" r:id="rId18"/>
    <p:sldId id="265" r:id="rId19"/>
    <p:sldId id="328" r:id="rId20"/>
    <p:sldId id="396" r:id="rId21"/>
    <p:sldId id="333" r:id="rId22"/>
    <p:sldId id="334" r:id="rId23"/>
    <p:sldId id="386" r:id="rId24"/>
    <p:sldId id="387" r:id="rId25"/>
    <p:sldId id="388" r:id="rId26"/>
    <p:sldId id="389" r:id="rId27"/>
    <p:sldId id="442" r:id="rId28"/>
    <p:sldId id="443" r:id="rId29"/>
    <p:sldId id="444" r:id="rId30"/>
    <p:sldId id="445" r:id="rId31"/>
    <p:sldId id="446" r:id="rId32"/>
    <p:sldId id="390" r:id="rId33"/>
    <p:sldId id="391" r:id="rId34"/>
    <p:sldId id="398" r:id="rId35"/>
    <p:sldId id="399" r:id="rId36"/>
    <p:sldId id="447" r:id="rId37"/>
    <p:sldId id="448" r:id="rId38"/>
    <p:sldId id="400" r:id="rId39"/>
    <p:sldId id="449" r:id="rId40"/>
    <p:sldId id="401" r:id="rId41"/>
    <p:sldId id="404" r:id="rId42"/>
    <p:sldId id="405" r:id="rId43"/>
    <p:sldId id="408" r:id="rId44"/>
    <p:sldId id="409" r:id="rId45"/>
    <p:sldId id="412" r:id="rId46"/>
    <p:sldId id="413" r:id="rId47"/>
    <p:sldId id="415" r:id="rId48"/>
    <p:sldId id="450" r:id="rId49"/>
    <p:sldId id="416" r:id="rId50"/>
    <p:sldId id="417" r:id="rId51"/>
    <p:sldId id="451" r:id="rId52"/>
    <p:sldId id="452" r:id="rId53"/>
    <p:sldId id="453" r:id="rId54"/>
    <p:sldId id="418" r:id="rId55"/>
    <p:sldId id="419" r:id="rId56"/>
    <p:sldId id="420" r:id="rId57"/>
    <p:sldId id="421" r:id="rId58"/>
    <p:sldId id="454" r:id="rId59"/>
    <p:sldId id="422" r:id="rId60"/>
    <p:sldId id="455" r:id="rId61"/>
    <p:sldId id="429" r:id="rId62"/>
    <p:sldId id="430" r:id="rId63"/>
    <p:sldId id="439" r:id="rId64"/>
    <p:sldId id="440" r:id="rId65"/>
    <p:sldId id="441" r:id="rId66"/>
    <p:sldId id="456" r:id="rId67"/>
    <p:sldId id="457" r:id="rId68"/>
    <p:sldId id="458"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2F6"/>
    <a:srgbClr val="D5B8EA"/>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25" autoAdjust="0"/>
    <p:restoredTop sz="87665" autoAdjust="0"/>
  </p:normalViewPr>
  <p:slideViewPr>
    <p:cSldViewPr>
      <p:cViewPr varScale="1">
        <p:scale>
          <a:sx n="103" d="100"/>
          <a:sy n="103" d="100"/>
        </p:scale>
        <p:origin x="726" y="90"/>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 Type="http://schemas.openxmlformats.org/officeDocument/2006/relationships/slideMaster" Target="slideMasters/slideMaster7.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sz="1400" dirty="0" smtClean="0"/>
              <a:t>LO 13.2:  </a:t>
            </a:r>
            <a:r>
              <a:rPr lang="en-US" sz="1600" kern="1200" dirty="0" smtClean="0">
                <a:solidFill>
                  <a:schemeClr val="tx1"/>
                </a:solidFill>
                <a:effectLst/>
                <a:latin typeface="Verdana" pitchFamily="34" charset="0"/>
                <a:ea typeface="+mn-ea"/>
                <a:cs typeface="+mn-cs"/>
              </a:rPr>
              <a:t>Explain why ambulatory monitoring is used in addition to the 12-lead ECG.</a:t>
            </a:r>
            <a:endParaRPr lang="en-US" altLang="en-US" sz="1400" dirty="0" smtClean="0"/>
          </a:p>
          <a:p>
            <a:pPr eaLnBrk="1" hangingPunct="1"/>
            <a:r>
              <a:rPr lang="en-US" altLang="en-US" sz="1400" dirty="0" smtClean="0"/>
              <a:t>-----</a:t>
            </a:r>
          </a:p>
          <a:p>
            <a:pPr eaLnBrk="1" hangingPunct="1"/>
            <a:endParaRPr lang="en-US" altLang="en-US" sz="1400" dirty="0" smtClean="0"/>
          </a:p>
          <a:p>
            <a:pPr eaLnBrk="1" hangingPunct="1"/>
            <a:r>
              <a:rPr lang="en-US" altLang="en-US" sz="1400" b="1" dirty="0" smtClean="0"/>
              <a:t>Antidysrhythmic: </a:t>
            </a:r>
            <a:r>
              <a:rPr lang="en-US" altLang="en-US" sz="1400" b="0" dirty="0" smtClean="0"/>
              <a:t>Type of medication given to prevent cardiac rhythm abnormalities. Also known as </a:t>
            </a:r>
            <a:r>
              <a:rPr lang="en-US" altLang="en-US" sz="1400" b="0" i="1" dirty="0" smtClean="0"/>
              <a:t>antiarrhythmic</a:t>
            </a:r>
            <a:r>
              <a:rPr lang="en-US" altLang="en-US" sz="1400" b="0" dirty="0" smtClean="0"/>
              <a:t>.</a:t>
            </a:r>
          </a:p>
          <a:p>
            <a:pPr eaLnBrk="1" hangingPunct="1"/>
            <a:endParaRPr lang="en-US" altLang="en-US" sz="1400" b="0" dirty="0" smtClean="0"/>
          </a:p>
          <a:p>
            <a:pPr eaLnBrk="1" hangingPunct="1"/>
            <a:r>
              <a:rPr lang="en-US" altLang="en-US" sz="1400" b="1" dirty="0" smtClean="0"/>
              <a:t>Palpitations:</a:t>
            </a:r>
            <a:r>
              <a:rPr lang="en-US" altLang="en-US" sz="1400" b="1" baseline="0" dirty="0" smtClean="0"/>
              <a:t> </a:t>
            </a:r>
            <a:r>
              <a:rPr lang="en-US" altLang="en-US" sz="1400" b="0" baseline="0" dirty="0" smtClean="0"/>
              <a:t>Fast, irregular heartbeat sensation felt by the patient, which may or may not be associated with complaints of chest pain.</a:t>
            </a:r>
          </a:p>
          <a:p>
            <a:pPr eaLnBrk="1" hangingPunct="1"/>
            <a:endParaRPr lang="en-US" altLang="en-US" sz="1400" b="0" baseline="0" dirty="0" smtClean="0"/>
          </a:p>
          <a:p>
            <a:pPr eaLnBrk="1" hangingPunct="1"/>
            <a:r>
              <a:rPr lang="en-US" altLang="en-US" sz="1400" b="1" baseline="0" dirty="0" smtClean="0"/>
              <a:t>Stress ECG: </a:t>
            </a:r>
            <a:r>
              <a:rPr lang="en-US" altLang="en-US" sz="1400" b="0" baseline="0" dirty="0" smtClean="0"/>
              <a:t>Another name for exercise electrocardiography.</a:t>
            </a:r>
          </a:p>
          <a:p>
            <a:pPr eaLnBrk="1" hangingPunct="1"/>
            <a:endParaRPr lang="en-US" altLang="en-US" sz="1400" b="0" baseline="0" dirty="0" smtClean="0"/>
          </a:p>
          <a:p>
            <a:pPr eaLnBrk="1" hangingPunct="1"/>
            <a:r>
              <a:rPr lang="en-US" altLang="en-US" sz="1400" b="1" baseline="0" dirty="0" smtClean="0"/>
              <a:t>Syncope: </a:t>
            </a:r>
            <a:r>
              <a:rPr lang="en-US" altLang="en-US" sz="1400" b="0" baseline="0" dirty="0" smtClean="0"/>
              <a:t>Loss of consciousness (fainting).</a:t>
            </a:r>
          </a:p>
          <a:p>
            <a:pPr eaLnBrk="1" hangingPunct="1"/>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13.2:  </a:t>
            </a:r>
            <a:r>
              <a:rPr lang="en-US" sz="1200" kern="1200" dirty="0" smtClean="0">
                <a:solidFill>
                  <a:schemeClr val="tx1"/>
                </a:solidFill>
                <a:effectLst/>
                <a:latin typeface="Verdana" pitchFamily="34" charset="0"/>
                <a:ea typeface="+mn-ea"/>
                <a:cs typeface="+mn-cs"/>
              </a:rPr>
              <a:t>Explain why ambulatory monitoring is used in addition to the 12-lead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Abnormal heart rhythms can occur randomly or spontaneously and may be sleep related,, disease related, or diet or stress induced. Whatever the reason for them, abnormal electrical behavior of the heart can be life threatening.</a:t>
            </a:r>
          </a:p>
          <a:p>
            <a:pPr eaLnBrk="1" hangingPunct="1"/>
            <a:endParaRPr lang="en-US" altLang="en-US" baseline="0" dirty="0" smtClean="0">
              <a:latin typeface="Tahoma" charset="0"/>
            </a:endParaRPr>
          </a:p>
          <a:p>
            <a:pPr eaLnBrk="1" hangingPunct="1"/>
            <a:r>
              <a:rPr lang="en-US" altLang="en-US" baseline="0" dirty="0" smtClean="0">
                <a:latin typeface="Tahoma" charset="0"/>
              </a:rPr>
              <a:t>ST segment depression can also be caused by medications </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13.2:  </a:t>
            </a:r>
            <a:r>
              <a:rPr lang="en-US" sz="1200" kern="1200" dirty="0" smtClean="0">
                <a:solidFill>
                  <a:schemeClr val="tx1"/>
                </a:solidFill>
                <a:effectLst/>
                <a:latin typeface="Verdana" pitchFamily="34" charset="0"/>
                <a:ea typeface="+mn-ea"/>
                <a:cs typeface="+mn-cs"/>
              </a:rPr>
              <a:t>Explain why ambulatory monitoring is used in addition to the 12-lead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patient may have already had a 12-lead ECG and even a stress test. If the</a:t>
            </a:r>
            <a:r>
              <a:rPr lang="en-US" altLang="en-US" baseline="0" dirty="0" smtClean="0"/>
              <a:t> symptoms did not occur during these tests, ambulatory monitoring provides an extended chance to catch the reason for the symptoms on an ECG monitor.</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1265439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13.2:  </a:t>
            </a:r>
            <a:r>
              <a:rPr lang="en-US" sz="1200" kern="1200" dirty="0" smtClean="0">
                <a:solidFill>
                  <a:schemeClr val="tx1"/>
                </a:solidFill>
                <a:effectLst/>
                <a:latin typeface="Verdana" pitchFamily="34" charset="0"/>
                <a:ea typeface="+mn-ea"/>
                <a:cs typeface="+mn-cs"/>
              </a:rPr>
              <a:t>Explain why ambulatory monitoring is used in addition to the 12-lead ECG.</a:t>
            </a:r>
            <a:endParaRPr lang="en-US" altLang="en-US" dirty="0" smtClean="0"/>
          </a:p>
          <a:p>
            <a:pPr eaLnBrk="1" hangingPunct="1"/>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13.2:  </a:t>
            </a:r>
            <a:r>
              <a:rPr lang="en-US" sz="1200" kern="1200" dirty="0" smtClean="0">
                <a:solidFill>
                  <a:schemeClr val="tx1"/>
                </a:solidFill>
                <a:effectLst/>
                <a:latin typeface="Verdana" pitchFamily="34" charset="0"/>
                <a:ea typeface="+mn-ea"/>
                <a:cs typeface="+mn-cs"/>
              </a:rPr>
              <a:t>Explain why ambulatory monitoring is used in addition to the 12-lead ECG.</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400" dirty="0" smtClean="0"/>
              <a:t>LO 13.3:  Summarize the common types of ambulatory monitoring. </a:t>
            </a:r>
          </a:p>
          <a:p>
            <a:pPr eaLnBrk="1" hangingPunct="1"/>
            <a:r>
              <a:rPr lang="en-US" altLang="en-US" sz="1400" dirty="0" smtClean="0"/>
              <a:t>-----</a:t>
            </a:r>
          </a:p>
          <a:p>
            <a:pPr eaLnBrk="1" hangingPunct="1"/>
            <a:endParaRPr lang="en-US" alt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1863592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1134669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baseline="0" dirty="0" smtClean="0"/>
              <a:t>Because they only record when symptoms occur, cardiac event recordings are much shorter than the tracing from a Holter monitor, so they can be evaluated more quickly.</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945595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dirty="0" smtClean="0"/>
              <a:t>Because the loop-memory monitor can retain the last 5</a:t>
            </a:r>
            <a:r>
              <a:rPr lang="en-US" altLang="en-US" baseline="0" dirty="0" smtClean="0"/>
              <a:t> minutes of recording, pressing the activation button locks in the previous 5 minutes of tracing, so that the events leading up to the patient’s symptoms can be reviewed.</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278654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dirty="0" smtClean="0"/>
              <a:t>Placing</a:t>
            </a:r>
            <a:r>
              <a:rPr lang="en-US" altLang="en-US" baseline="0" dirty="0" smtClean="0"/>
              <a:t> the handheld type against the chest automatically triggers the device to begin recording.</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2198492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dirty="0" smtClean="0"/>
              <a:t>For more information about attaching 12-lead ECGs, refer to the chapter </a:t>
            </a:r>
            <a:r>
              <a:rPr lang="en-US" altLang="en-US" i="1" dirty="0" smtClean="0"/>
              <a:t>Performing an</a:t>
            </a:r>
            <a:r>
              <a:rPr lang="en-US" altLang="en-US" i="1" baseline="0" dirty="0" smtClean="0"/>
              <a:t> ECG</a:t>
            </a:r>
            <a:r>
              <a:rPr lang="en-US" altLang="en-US" baseline="0"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2459106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dirty="0" smtClean="0"/>
              <a:t>Real-time monitoring means that someone is viewing the ECG tracing as it occurs.</a:t>
            </a:r>
          </a:p>
          <a:p>
            <a:pPr eaLnBrk="1" hangingPunct="1"/>
            <a:endParaRPr lang="en-US" altLang="en-US" dirty="0" smtClean="0"/>
          </a:p>
          <a:p>
            <a:pPr eaLnBrk="1" hangingPunct="1"/>
            <a:r>
              <a:rPr lang="en-US" altLang="en-US" dirty="0" smtClean="0"/>
              <a:t>Telemetry monitoring technicians may require certification</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1210448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r>
              <a:rPr lang="en-US" altLang="en-US" dirty="0" smtClean="0"/>
              <a:t>Transtelephonic</a:t>
            </a:r>
            <a:r>
              <a:rPr lang="en-US" altLang="en-US" baseline="0" dirty="0" smtClean="0"/>
              <a:t> monitoring was developed in the 1960s, after Holter monitoring was developed.</a:t>
            </a:r>
          </a:p>
          <a:p>
            <a:pPr eaLnBrk="1" hangingPunct="1"/>
            <a:endParaRPr lang="en-US" altLang="en-US" baseline="0" dirty="0" smtClean="0"/>
          </a:p>
          <a:p>
            <a:pPr eaLnBrk="1" hangingPunct="1"/>
            <a:r>
              <a:rPr lang="en-US" altLang="en-US" baseline="0" dirty="0" smtClean="0"/>
              <a:t>In addition to pacemaker function evaluation, it can be used for any patient requiring long-term monitoring.</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486611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pPr eaLnBrk="1" hangingPunct="1"/>
            <a:endParaRPr lang="en-US" altLang="en-US" dirty="0" smtClean="0"/>
          </a:p>
          <a:p>
            <a:pPr eaLnBrk="1" hangingPunct="1"/>
            <a:r>
              <a:rPr lang="en-US" altLang="en-US" dirty="0" smtClean="0"/>
              <a:t>Always be sure to provide the patient with information about how and</a:t>
            </a:r>
            <a:r>
              <a:rPr lang="en-US" altLang="en-US" baseline="0" dirty="0" smtClean="0"/>
              <a:t> when to contact the facility if an electrode falls off or another problem occurs.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5040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2089703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13.3:  Summarize the common types of ambulatory monitoring. </a:t>
            </a:r>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3170030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400" dirty="0" smtClean="0"/>
              <a:t>LO 13.4:  Educate the patient about ambulatory monitoring. </a:t>
            </a:r>
          </a:p>
          <a:p>
            <a:pPr eaLnBrk="1" hangingPunct="1"/>
            <a:r>
              <a:rPr lang="en-US" altLang="en-US" sz="140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1829493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9514801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28167983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smtClean="0"/>
              <a: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195479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428084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10540532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4770649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1386873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a:p>
            <a:pPr eaLnBrk="1" hangingPunct="1"/>
            <a:endParaRPr lang="en-US" altLang="en-US" dirty="0" smtClean="0"/>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34071979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13.4:  Educate the patient about ambulatory monitoring. </a:t>
            </a:r>
          </a:p>
          <a:p>
            <a:pPr eaLnBrk="1" hangingPunct="1"/>
            <a:r>
              <a:rPr lang="en-US" altLang="en-US" dirty="0" smtClean="0"/>
              <a:t>-----</a:t>
            </a:r>
          </a:p>
          <a:p>
            <a:pPr eaLnBrk="1" hangingPunct="1"/>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37240140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13.5:  Prepare a patient for application of an ambulatory monitor. </a:t>
            </a:r>
          </a:p>
          <a:p>
            <a:pPr eaLnBrk="1" hangingPunct="1"/>
            <a:r>
              <a:rPr lang="en-US" altLang="en-US" dirty="0" smtClean="0"/>
              <a:t>-----</a:t>
            </a:r>
          </a:p>
          <a:p>
            <a:pPr eaLnBrk="1" hangingPunct="1"/>
            <a:endParaRPr lang="en-US" altLang="en-US" dirty="0" smtClean="0"/>
          </a:p>
          <a:p>
            <a:pPr eaLnBrk="1" hangingPunct="1"/>
            <a:r>
              <a:rPr lang="en-US" altLang="en-US" dirty="0" smtClean="0"/>
              <a:t>Answer</a:t>
            </a:r>
            <a:r>
              <a:rPr lang="en-US" altLang="en-US" baseline="0" dirty="0" smtClean="0"/>
              <a:t> the patient’s questions as completely as you can, within your scope of practice. If you do not know the answer to a question, ask a licensed practitioner or your supervisor.</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7506399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13.5:  Prepare a patient for application of an ambulatory monitor. </a:t>
            </a:r>
          </a:p>
          <a:p>
            <a:pPr eaLnBrk="1" hangingPunct="1"/>
            <a:r>
              <a:rPr lang="en-US" altLang="en-US" dirty="0" smtClean="0"/>
              <a:t>-----</a:t>
            </a:r>
          </a:p>
          <a:p>
            <a:pPr eaLnBrk="1" hangingPunct="1"/>
            <a:endParaRPr lang="en-US" altLang="en-US" dirty="0" smtClean="0"/>
          </a:p>
          <a:p>
            <a:pPr eaLnBrk="1" hangingPunct="1"/>
            <a:r>
              <a:rPr lang="en-US" altLang="en-US" dirty="0" smtClean="0"/>
              <a:t>Children may be especially</a:t>
            </a:r>
            <a:r>
              <a:rPr lang="en-US" altLang="en-US" baseline="0" dirty="0" smtClean="0"/>
              <a:t> fearful of the procedure. Take additional time as needed to help a child understand the process and feel comfortable with it.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1967482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13.5:  Prepare a patient for application of an ambulatory monitor. </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22434059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13.5:  Prepare a patient for application of an ambulatory monitor.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719150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Check the</a:t>
            </a:r>
            <a:r>
              <a:rPr lang="en-US" altLang="en-US" baseline="0" dirty="0" smtClean="0"/>
              <a:t> shoulder strap or belt for wear before using.</a:t>
            </a:r>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1414264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13.1:  Identify the purpose and function of ambulatory monitoring.</a:t>
            </a:r>
          </a:p>
          <a:p>
            <a:pPr eaLnBrk="1" hangingPunct="1"/>
            <a:r>
              <a:rPr lang="en-US" altLang="en-US" sz="1100" dirty="0" smtClean="0"/>
              <a:t>-----</a:t>
            </a:r>
          </a:p>
          <a:p>
            <a:pPr eaLnBrk="1" hangingPunct="1"/>
            <a:endParaRPr lang="en-US" altLang="en-US" sz="1100" dirty="0" smtClean="0"/>
          </a:p>
          <a:p>
            <a:pPr eaLnBrk="1" hangingPunct="1"/>
            <a:r>
              <a:rPr lang="en-US" altLang="en-US" sz="1100" b="1" dirty="0" smtClean="0"/>
              <a:t>Ambulating: </a:t>
            </a:r>
            <a:r>
              <a:rPr lang="en-US" altLang="en-US" sz="1100" b="0" dirty="0" smtClean="0"/>
              <a:t>Walking.</a:t>
            </a:r>
          </a:p>
          <a:p>
            <a:pPr eaLnBrk="1" hangingPunct="1"/>
            <a:r>
              <a:rPr lang="en-US" altLang="en-US" sz="1100" b="1" dirty="0" smtClean="0"/>
              <a:t>Ambulatory</a:t>
            </a:r>
            <a:r>
              <a:rPr lang="en-US" altLang="en-US" sz="1100" b="1" baseline="0" dirty="0" smtClean="0"/>
              <a:t> monitoring: </a:t>
            </a:r>
            <a:r>
              <a:rPr lang="en-US" altLang="en-US" sz="1100" b="0" baseline="0" dirty="0" smtClean="0"/>
              <a:t>The process of recording an ECG tracing for an extended period of time while a patient goes about his or her daily activities.</a:t>
            </a:r>
            <a:endParaRPr lang="en-US" altLang="en-US" sz="1100" b="0" dirty="0" smtClean="0"/>
          </a:p>
          <a:p>
            <a:pPr eaLnBrk="1" hangingPunct="1"/>
            <a:r>
              <a:rPr lang="en-US" altLang="en-US" sz="1100" b="1" dirty="0" smtClean="0"/>
              <a:t>Holter monitor:</a:t>
            </a:r>
            <a:r>
              <a:rPr lang="en-US" altLang="en-US" sz="1100" b="1" baseline="0" dirty="0" smtClean="0"/>
              <a:t> </a:t>
            </a:r>
            <a:r>
              <a:rPr lang="en-US" altLang="en-US" sz="1100" b="0" baseline="0" dirty="0" smtClean="0"/>
              <a:t>An instrument that records the electrical activity of the heart during a patient’s normal daily activities; the Holter monitor is one type of ambulatory monitor.</a:t>
            </a:r>
            <a:endParaRPr lang="en-US" altLang="en-US" sz="1100" b="0" dirty="0" smtClean="0"/>
          </a:p>
          <a:p>
            <a:pPr eaLnBrk="1" hangingPunct="1"/>
            <a:endParaRPr lang="en-US" altLang="en-US" sz="1100" b="0" baseline="0" dirty="0" smtClean="0"/>
          </a:p>
          <a:p>
            <a:pPr eaLnBrk="1" hangingPunct="1"/>
            <a:endParaRPr lang="en-US" altLang="en-US" sz="1100" baseline="0" dirty="0" smtClean="0"/>
          </a:p>
          <a:p>
            <a:pPr eaLnBrk="1" hangingPunct="1"/>
            <a:endParaRPr lang="en-US" altLang="en-US" sz="11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Review the manufacturer’s instructions for exact preparation steps for the type of monitor you are using.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12545311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Wet shaving is not done because soap film interferes with electrode adhesion.</a:t>
            </a:r>
          </a:p>
          <a:p>
            <a:pPr eaLnBrk="1" hangingPunct="1"/>
            <a:endParaRPr lang="en-US" altLang="en-US" dirty="0" smtClean="0"/>
          </a:p>
          <a:p>
            <a:pPr eaLnBrk="1" hangingPunct="1"/>
            <a:r>
              <a:rPr lang="en-US" altLang="en-US" dirty="0" smtClean="0"/>
              <a:t>After</a:t>
            </a:r>
            <a:r>
              <a:rPr lang="en-US" altLang="en-US" baseline="0" dirty="0" smtClean="0"/>
              <a:t> dry shaving, use tape to remove shaved hair.</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183147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Elderly patients and patients taking</a:t>
            </a:r>
            <a:r>
              <a:rPr lang="en-US" altLang="en-US" baseline="0" dirty="0" smtClean="0"/>
              <a:t> certain medications may have very fragile, thin skin. Manipulate the electrodes as little as possible when applying and removing them.</a:t>
            </a:r>
            <a:endParaRPr lang="en-US" alt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1981442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This is only one example of electrode placement. Placement and colors vary with the manufacturer. Always check the manufacturer’s instructions for correct placement. </a:t>
            </a:r>
          </a:p>
          <a:p>
            <a:pPr eaLnBrk="1" hangingPunct="1"/>
            <a:endParaRPr lang="en-US" altLang="en-US" dirty="0" smtClean="0"/>
          </a:p>
          <a:p>
            <a:pPr eaLnBrk="1" hangingPunct="1"/>
            <a:r>
              <a:rPr lang="en-US" altLang="en-US" dirty="0" smtClean="0"/>
              <a:t>If you cannot find the manufacturer’s instructions or do not understand them, consult your supervisor. Do not guess where</a:t>
            </a:r>
            <a:r>
              <a:rPr lang="en-US" altLang="en-US" baseline="0" dirty="0" smtClean="0"/>
              <a:t> the electrodes should go.</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117752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The</a:t>
            </a:r>
            <a:r>
              <a:rPr lang="en-US" altLang="en-US" baseline="0" dirty="0" smtClean="0"/>
              <a:t> purpose of the baseline ECG tracing is to make sure the tracing is correct and that the machine is not malfunctioning.</a:t>
            </a:r>
            <a:endParaRPr lang="en-US" alt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19929297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pPr eaLnBrk="1" hangingPunct="1"/>
            <a:endParaRPr lang="en-US" altLang="en-US" dirty="0" smtClean="0"/>
          </a:p>
          <a:p>
            <a:pPr eaLnBrk="1" hangingPunct="1"/>
            <a:r>
              <a:rPr lang="en-US" altLang="en-US" dirty="0" smtClean="0"/>
              <a:t>Make</a:t>
            </a:r>
            <a:r>
              <a:rPr lang="en-US" altLang="en-US" baseline="0" dirty="0" smtClean="0"/>
              <a:t> sure the beginning time is noted in the diary. Also be sure the patient knows how to get assistance in case problems arise.</a:t>
            </a:r>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0324431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8320108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13.6:  Describe the procedure for applying an ambulatory monitor correctly. </a:t>
            </a:r>
          </a:p>
          <a:p>
            <a:pPr eaLnBrk="1" hangingPunct="1"/>
            <a:r>
              <a:rPr lang="en-US" altLang="en-US" dirty="0" smtClean="0"/>
              <a:t>-----</a:t>
            </a:r>
          </a:p>
          <a:p>
            <a:endParaRPr 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11907660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p>
          <a:p>
            <a:pPr eaLnBrk="1" hangingPunct="1"/>
            <a:r>
              <a:rPr lang="en-US" altLang="en-US" dirty="0" smtClean="0"/>
              <a:t>Carefully document</a:t>
            </a:r>
            <a:r>
              <a:rPr lang="en-US" altLang="en-US" baseline="0" dirty="0" smtClean="0"/>
              <a:t> and label the report, diary, and digital disk with all required information as established by facility protocol.</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36938939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p>
          <a:p>
            <a:pPr eaLnBrk="1" hangingPunct="1"/>
            <a:r>
              <a:rPr lang="en-US" altLang="en-US" dirty="0" smtClean="0"/>
              <a:t>If the results are sent to an outside reference laboratory for interpretation, they are returned to the patient’s physician,</a:t>
            </a:r>
            <a:r>
              <a:rPr lang="en-US" altLang="en-US" baseline="0" dirty="0" smtClean="0"/>
              <a:t> who then explains them to the patient.</a:t>
            </a:r>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3585447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13.1:  Identify the purpose and function of ambulatory monitoring.</a:t>
            </a:r>
          </a:p>
          <a:p>
            <a:pPr eaLnBrk="1" hangingPunct="1"/>
            <a:r>
              <a:rPr lang="en-US" altLang="en-US" sz="1100" dirty="0" smtClean="0"/>
              <a:t>-----</a:t>
            </a:r>
          </a:p>
          <a:p>
            <a:pPr eaLnBrk="1" hangingPunct="1"/>
            <a:endParaRPr lang="en-US" altLang="en-US" sz="1100" dirty="0" smtClean="0"/>
          </a:p>
          <a:p>
            <a:pPr eaLnBrk="1" hangingPunct="1"/>
            <a:r>
              <a:rPr lang="en-US" altLang="en-US" sz="1100" dirty="0" smtClean="0"/>
              <a:t>Ambulatory monitors get their name from the fact that patients ambulate, or walk</a:t>
            </a:r>
            <a:r>
              <a:rPr lang="en-US" altLang="en-US" sz="1100" baseline="0" dirty="0" smtClean="0"/>
              <a:t> around, while the recording is taking place.</a:t>
            </a:r>
          </a:p>
          <a:p>
            <a:pPr eaLnBrk="1" hangingPunct="1"/>
            <a:endParaRPr lang="en-US" altLang="en-US" sz="1100" baseline="0" dirty="0" smtClean="0"/>
          </a:p>
          <a:p>
            <a:pPr eaLnBrk="1" hangingPunct="1"/>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19687120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p>
          <a:p>
            <a:pPr eaLnBrk="1" hangingPunct="1"/>
            <a:r>
              <a:rPr lang="en-US" altLang="en-US" dirty="0" smtClean="0"/>
              <a:t>Advise the patient to discuss</a:t>
            </a:r>
            <a:r>
              <a:rPr lang="en-US" altLang="en-US" baseline="0" dirty="0" smtClean="0"/>
              <a:t> the results of the ambulatory monitoring with his or her physician.</a:t>
            </a:r>
            <a:endParaRPr lang="en-US" altLang="en-US" dirty="0" smtClean="0"/>
          </a:p>
          <a:p>
            <a:pPr eaLnBrk="1" hangingPunct="1"/>
            <a:endParaRPr lang="en-US" alt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8176412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6908114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6010492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13.7:  Describe the procedure for removing the ambulatory monitor and reporting the results. </a:t>
            </a:r>
          </a:p>
          <a:p>
            <a:pPr eaLnBrk="1" hangingPunct="1"/>
            <a:r>
              <a:rPr lang="en-US" altLang="en-US" dirty="0" smtClean="0"/>
              <a:t>-----</a:t>
            </a: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12321197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13.1: </a:t>
            </a:r>
            <a:r>
              <a:rPr lang="en-US" sz="1200" kern="1200" dirty="0" smtClean="0">
                <a:solidFill>
                  <a:schemeClr val="tx1"/>
                </a:solidFill>
                <a:effectLst/>
                <a:latin typeface="Verdana" pitchFamily="34" charset="0"/>
                <a:ea typeface="+mn-ea"/>
                <a:cs typeface="+mn-cs"/>
              </a:rPr>
              <a:t>Identify the purpose</a:t>
            </a:r>
            <a:r>
              <a:rPr lang="en-US" sz="1200" kern="1200" baseline="0" dirty="0" smtClean="0">
                <a:solidFill>
                  <a:schemeClr val="tx1"/>
                </a:solidFill>
                <a:effectLst/>
                <a:latin typeface="Verdana" pitchFamily="34" charset="0"/>
                <a:ea typeface="+mn-ea"/>
                <a:cs typeface="+mn-cs"/>
              </a:rPr>
              <a:t> and function </a:t>
            </a:r>
            <a:r>
              <a:rPr lang="en-US" sz="1200" kern="1200" dirty="0" smtClean="0">
                <a:solidFill>
                  <a:schemeClr val="tx1"/>
                </a:solidFill>
                <a:effectLst/>
                <a:latin typeface="Verdana" pitchFamily="34" charset="0"/>
                <a:ea typeface="+mn-ea"/>
                <a:cs typeface="+mn-cs"/>
              </a:rPr>
              <a:t>of ambulatory monitors.</a:t>
            </a:r>
          </a:p>
          <a:p>
            <a:r>
              <a:rPr lang="en-US" sz="1200" kern="1200" dirty="0" smtClean="0">
                <a:solidFill>
                  <a:schemeClr val="tx1"/>
                </a:solidFill>
                <a:effectLst/>
                <a:latin typeface="Verdana" pitchFamily="34" charset="0"/>
                <a:ea typeface="+mn-ea"/>
                <a:cs typeface="+mn-cs"/>
              </a:rPr>
              <a:t>LO 13.2: Explain why ambulatory monitoring is used in addition to the 12-lead ECG.</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Verdana" pitchFamily="34" charset="0"/>
                <a:ea typeface="+mn-ea"/>
                <a:cs typeface="+mn-cs"/>
              </a:rPr>
              <a:t>LO 13.3: Summarize the</a:t>
            </a:r>
            <a:r>
              <a:rPr lang="en-US" sz="1200" kern="1200" baseline="0" dirty="0" smtClean="0">
                <a:solidFill>
                  <a:schemeClr val="tx1"/>
                </a:solidFill>
                <a:effectLst/>
                <a:latin typeface="Verdana" pitchFamily="34" charset="0"/>
                <a:ea typeface="+mn-ea"/>
                <a:cs typeface="+mn-cs"/>
              </a:rPr>
              <a:t> common types</a:t>
            </a:r>
            <a:r>
              <a:rPr lang="en-US" sz="1200" kern="1200" dirty="0" smtClean="0">
                <a:solidFill>
                  <a:schemeClr val="tx1"/>
                </a:solidFill>
                <a:effectLst/>
                <a:latin typeface="Verdana" pitchFamily="34" charset="0"/>
                <a:ea typeface="+mn-ea"/>
                <a:cs typeface="+mn-cs"/>
              </a:rPr>
              <a:t> of ambulatory monitoring.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4816199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13.4:</a:t>
            </a:r>
            <a:r>
              <a:rPr lang="en-US" baseline="0" dirty="0" smtClean="0"/>
              <a:t> </a:t>
            </a:r>
            <a:r>
              <a:rPr lang="en-US" sz="1200" kern="1200" dirty="0" smtClean="0">
                <a:solidFill>
                  <a:schemeClr val="tx1"/>
                </a:solidFill>
                <a:effectLst/>
                <a:latin typeface="Verdana" pitchFamily="34" charset="0"/>
                <a:ea typeface="+mn-ea"/>
                <a:cs typeface="+mn-cs"/>
              </a:rPr>
              <a:t>Educate the patient about ambulatory monitoring.</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13.5: </a:t>
            </a:r>
            <a:r>
              <a:rPr lang="en-US" sz="1200" kern="1200" dirty="0" smtClean="0">
                <a:solidFill>
                  <a:schemeClr val="tx1"/>
                </a:solidFill>
                <a:effectLst/>
                <a:latin typeface="Verdana" pitchFamily="34" charset="0"/>
                <a:ea typeface="+mn-ea"/>
                <a:cs typeface="+mn-cs"/>
              </a:rPr>
              <a:t>Prepare a patient for application of an ambulatory monitor.</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13.6:</a:t>
            </a:r>
            <a:r>
              <a:rPr lang="en-US" baseline="0" dirty="0" smtClean="0"/>
              <a:t> </a:t>
            </a:r>
            <a:r>
              <a:rPr lang="en-US" sz="1200" kern="1200" dirty="0" smtClean="0">
                <a:solidFill>
                  <a:schemeClr val="tx1"/>
                </a:solidFill>
                <a:effectLst/>
                <a:latin typeface="Verdana" pitchFamily="34" charset="0"/>
                <a:ea typeface="+mn-ea"/>
                <a:cs typeface="+mn-cs"/>
              </a:rPr>
              <a:t>Describe the procedure for applying an ambulatory monitor correctly.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30479119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13.7: </a:t>
            </a:r>
            <a:r>
              <a:rPr lang="en-US" sz="1200" kern="1200" dirty="0" smtClean="0">
                <a:solidFill>
                  <a:schemeClr val="tx1"/>
                </a:solidFill>
                <a:effectLst/>
                <a:latin typeface="Verdana" pitchFamily="34" charset="0"/>
                <a:ea typeface="+mn-ea"/>
                <a:cs typeface="+mn-cs"/>
              </a:rPr>
              <a:t>Describe the procedure for removing the ambulatory monitor and reporting the results.</a:t>
            </a:r>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754896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13.1:  Identify the purpose and function of ambulatory monitoring.</a:t>
            </a:r>
          </a:p>
          <a:p>
            <a:pPr eaLnBrk="1" hangingPunct="1"/>
            <a:r>
              <a:rPr lang="en-US" altLang="en-US" sz="1100" dirty="0" smtClean="0"/>
              <a:t>-----</a:t>
            </a:r>
          </a:p>
          <a:p>
            <a:pPr eaLnBrk="1" hangingPunct="1"/>
            <a:endParaRPr lang="en-US" altLang="en-US" sz="1100" dirty="0" smtClean="0"/>
          </a:p>
          <a:p>
            <a:pPr eaLnBrk="1" hangingPunct="1"/>
            <a:r>
              <a:rPr lang="en-US" altLang="en-US" sz="1100" dirty="0" smtClean="0"/>
              <a:t>The</a:t>
            </a:r>
            <a:r>
              <a:rPr lang="en-US" altLang="en-US" sz="1100" baseline="0" dirty="0" smtClean="0"/>
              <a:t> patient is encouraged to move around and perform all normal daily activities during the monitoring period, which is usually 24 to 48 hours.</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521868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13.1:  Identify the purpose and function of ambulatory monitoring.</a:t>
            </a:r>
          </a:p>
          <a:p>
            <a:pPr eaLnBrk="1" hangingPunct="1"/>
            <a:r>
              <a:rPr lang="en-US" altLang="en-US" sz="110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412198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13.1:  Identify the purpose and function of ambulatory monitoring.</a:t>
            </a:r>
          </a:p>
          <a:p>
            <a:pPr eaLnBrk="1" hangingPunct="1"/>
            <a:r>
              <a:rPr lang="en-US" altLang="en-US" dirty="0" smtClean="0"/>
              <a:t>-----</a:t>
            </a:r>
          </a:p>
          <a:p>
            <a:endParaRPr lang="en-US" dirty="0" smtClean="0"/>
          </a:p>
          <a:p>
            <a:endParaRPr lang="en-US" dirty="0" smtClean="0"/>
          </a:p>
          <a:p>
            <a:endParaRPr 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13.1:  Identify the purpose and function of ambulatory monitoring.</a:t>
            </a:r>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188499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13" name="Jump Link"/>
          <p:cNvSpPr>
            <a:spLocks noGrp="1"/>
          </p:cNvSpPr>
          <p:nvPr>
            <p:ph type="body" sz="quarter" idx="17"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slide" Target="slide5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3.xml"/><Relationship Id="rId1" Type="http://schemas.openxmlformats.org/officeDocument/2006/relationships/slideLayout" Target="../slideLayouts/slideLayout16.xml"/><Relationship Id="rId4" Type="http://schemas.openxmlformats.org/officeDocument/2006/relationships/slide" Target="slide6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Ambulatory Monitoring</a:t>
            </a:r>
            <a:endParaRPr lang="en-US" dirty="0"/>
          </a:p>
        </p:txBody>
      </p:sp>
      <p:sp>
        <p:nvSpPr>
          <p:cNvPr id="6" name="Text Placeholder 5"/>
          <p:cNvSpPr>
            <a:spLocks noGrp="1"/>
          </p:cNvSpPr>
          <p:nvPr>
            <p:ph type="body" idx="1"/>
          </p:nvPr>
        </p:nvSpPr>
        <p:spPr/>
        <p:txBody>
          <a:bodyPr/>
          <a:lstStyle/>
          <a:p>
            <a:r>
              <a:rPr lang="en-US" dirty="0" smtClean="0"/>
              <a:t>Chapter 13</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13.2</a:t>
            </a:r>
            <a:br>
              <a:rPr lang="en-US" dirty="0" smtClean="0"/>
            </a:br>
            <a:r>
              <a:rPr lang="en-US" dirty="0" smtClean="0"/>
              <a:t>How Is Ambulatory Monitoring Used?</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altLang="en-US" dirty="0">
                <a:cs typeface="Arial" charset="0"/>
              </a:rPr>
              <a:t>A</a:t>
            </a:r>
            <a:r>
              <a:rPr lang="en-US" altLang="en-US" dirty="0" smtClean="0">
                <a:cs typeface="Arial" charset="0"/>
              </a:rPr>
              <a:t>ntidysrhythmic</a:t>
            </a:r>
            <a:endParaRPr lang="en-US" altLang="en-US" dirty="0">
              <a:cs typeface="Arial" charset="0"/>
            </a:endParaRPr>
          </a:p>
          <a:p>
            <a:pPr marL="0" indent="0">
              <a:spcBef>
                <a:spcPts val="1200"/>
              </a:spcBef>
              <a:buNone/>
            </a:pPr>
            <a:r>
              <a:rPr lang="en-US" altLang="en-US" dirty="0">
                <a:cs typeface="Arial" charset="0"/>
              </a:rPr>
              <a:t>P</a:t>
            </a:r>
            <a:r>
              <a:rPr lang="en-US" altLang="en-US" dirty="0" smtClean="0">
                <a:cs typeface="Arial" charset="0"/>
              </a:rPr>
              <a:t>alpitations</a:t>
            </a:r>
            <a:endParaRPr lang="en-US" altLang="en-US" dirty="0">
              <a:cs typeface="Arial" charset="0"/>
            </a:endParaRPr>
          </a:p>
          <a:p>
            <a:pPr marL="0" indent="0">
              <a:spcBef>
                <a:spcPts val="1200"/>
              </a:spcBef>
              <a:buNone/>
            </a:pPr>
            <a:r>
              <a:rPr lang="en-US" altLang="en-US" dirty="0">
                <a:cs typeface="Arial" charset="0"/>
              </a:rPr>
              <a:t>S</a:t>
            </a:r>
            <a:r>
              <a:rPr lang="en-US" altLang="en-US" dirty="0" smtClean="0">
                <a:cs typeface="Arial" charset="0"/>
              </a:rPr>
              <a:t>tress </a:t>
            </a:r>
            <a:r>
              <a:rPr lang="en-US" altLang="en-US" dirty="0">
                <a:cs typeface="Arial" charset="0"/>
              </a:rPr>
              <a:t>ECG</a:t>
            </a:r>
          </a:p>
          <a:p>
            <a:pPr marL="0" indent="0">
              <a:spcBef>
                <a:spcPts val="1200"/>
              </a:spcBef>
              <a:buNone/>
            </a:pPr>
            <a:r>
              <a:rPr lang="en-US" altLang="en-US" dirty="0">
                <a:cs typeface="Arial" charset="0"/>
              </a:rPr>
              <a:t>S</a:t>
            </a:r>
            <a:r>
              <a:rPr lang="en-US" altLang="en-US" dirty="0" smtClean="0">
                <a:cs typeface="Arial" charset="0"/>
              </a:rPr>
              <a:t>yncope</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How Is Ambulatory Monitoring Used?</a:t>
            </a:r>
            <a:endParaRPr lang="en-US" dirty="0"/>
          </a:p>
        </p:txBody>
      </p:sp>
      <p:sp>
        <p:nvSpPr>
          <p:cNvPr id="11" name="Content Placeholder 10"/>
          <p:cNvSpPr>
            <a:spLocks noGrp="1"/>
          </p:cNvSpPr>
          <p:nvPr>
            <p:ph idx="1"/>
          </p:nvPr>
        </p:nvSpPr>
        <p:spPr/>
        <p:txBody>
          <a:bodyPr/>
          <a:lstStyle/>
          <a:p>
            <a:pPr>
              <a:spcBef>
                <a:spcPts val="1200"/>
              </a:spcBef>
            </a:pPr>
            <a:r>
              <a:rPr lang="en-US" altLang="en-US" dirty="0">
                <a:cs typeface="Arial" charset="0"/>
              </a:rPr>
              <a:t>To capture abnormal heart rhythms when symptoms do not occur during 12-lead or stress ECGs</a:t>
            </a:r>
          </a:p>
          <a:p>
            <a:pPr>
              <a:spcBef>
                <a:spcPts val="1200"/>
              </a:spcBef>
            </a:pPr>
            <a:r>
              <a:rPr lang="en-US" altLang="en-US" dirty="0">
                <a:cs typeface="Arial" charset="0"/>
              </a:rPr>
              <a:t>To monitor effectiveness of antidysrhythmic drug therapy</a:t>
            </a:r>
          </a:p>
          <a:p>
            <a:pPr>
              <a:spcBef>
                <a:spcPts val="1200"/>
              </a:spcBef>
            </a:pPr>
            <a:r>
              <a:rPr lang="en-US" altLang="en-US" dirty="0">
                <a:cs typeface="Arial" charset="0"/>
              </a:rPr>
              <a:t>To evaluate pacemaker function</a:t>
            </a:r>
          </a:p>
          <a:p>
            <a:pPr>
              <a:spcBef>
                <a:spcPts val="1200"/>
              </a:spcBef>
            </a:pPr>
            <a:r>
              <a:rPr lang="en-US" altLang="en-US" dirty="0">
                <a:cs typeface="Arial" charset="0"/>
              </a:rPr>
              <a:t>To evaluate the heart after a myocardial infarction</a:t>
            </a:r>
          </a:p>
        </p:txBody>
      </p:sp>
      <p:sp>
        <p:nvSpPr>
          <p:cNvPr id="3" name="Text Placeholder 2"/>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Reasons for Ordering Ambulatory Monitoring</a:t>
            </a:r>
            <a:endParaRPr lang="en-US" dirty="0"/>
          </a:p>
        </p:txBody>
      </p:sp>
      <p:sp>
        <p:nvSpPr>
          <p:cNvPr id="11" name="Content Placeholder 10"/>
          <p:cNvSpPr>
            <a:spLocks noGrp="1"/>
          </p:cNvSpPr>
          <p:nvPr>
            <p:ph idx="1"/>
          </p:nvPr>
        </p:nvSpPr>
        <p:spPr/>
        <p:txBody>
          <a:bodyPr/>
          <a:lstStyle/>
          <a:p>
            <a:pPr marL="0" indent="0">
              <a:buNone/>
            </a:pPr>
            <a:r>
              <a:rPr lang="en-US" altLang="en-US" dirty="0" smtClean="0"/>
              <a:t>To determine the cause of possible cardiac symptoms:</a:t>
            </a:r>
          </a:p>
          <a:p>
            <a:r>
              <a:rPr lang="en-US" altLang="en-US" dirty="0" smtClean="0"/>
              <a:t>Chest pain</a:t>
            </a:r>
          </a:p>
          <a:p>
            <a:r>
              <a:rPr lang="en-US" altLang="en-US" dirty="0" smtClean="0"/>
              <a:t>Light-headedness</a:t>
            </a:r>
          </a:p>
          <a:p>
            <a:r>
              <a:rPr lang="en-US" altLang="en-US" dirty="0" smtClean="0"/>
              <a:t>Syncope</a:t>
            </a:r>
          </a:p>
          <a:p>
            <a:r>
              <a:rPr lang="en-US" altLang="en-US" dirty="0" smtClean="0"/>
              <a:t>Dizziness</a:t>
            </a:r>
          </a:p>
          <a:p>
            <a:r>
              <a:rPr lang="en-US" altLang="en-US" dirty="0" smtClean="0"/>
              <a:t>Palpitations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8099744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For what patient symptoms might a physician order ambulatory monitoring?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For what patient symptoms might a physician order ambulatory monitoring?</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Chest pain, light-headedness, syncope, dizziness, palpitations</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13.3</a:t>
            </a:r>
            <a:br>
              <a:rPr lang="en-US" dirty="0" smtClean="0"/>
            </a:br>
            <a:r>
              <a:rPr lang="en-US" dirty="0" smtClean="0"/>
              <a:t>Types of Ambulatory Monitoring</a:t>
            </a:r>
            <a:endParaRPr lang="en-US" dirty="0">
              <a:solidFill>
                <a:srgbClr val="7030A0"/>
              </a:solidFill>
            </a:endParaRPr>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Holter monitoring</a:t>
            </a:r>
          </a:p>
          <a:p>
            <a:pPr>
              <a:spcBef>
                <a:spcPts val="1800"/>
              </a:spcBef>
            </a:pPr>
            <a:r>
              <a:rPr lang="en-US" altLang="en-US" dirty="0">
                <a:cs typeface="Arial" charset="0"/>
              </a:rPr>
              <a:t>Cardiac event recording</a:t>
            </a:r>
          </a:p>
          <a:p>
            <a:pPr>
              <a:spcBef>
                <a:spcPts val="1800"/>
              </a:spcBef>
            </a:pPr>
            <a:r>
              <a:rPr lang="en-US" altLang="en-US" dirty="0">
                <a:cs typeface="Arial" charset="0"/>
              </a:rPr>
              <a:t>Telemetry monitoring</a:t>
            </a:r>
          </a:p>
          <a:p>
            <a:pPr>
              <a:spcBef>
                <a:spcPts val="2400"/>
              </a:spcBef>
            </a:pPr>
            <a:endParaRPr lang="en-US" altLang="en-US" dirty="0">
              <a:cs typeface="Arial" charset="0"/>
            </a:endParaRPr>
          </a:p>
          <a:p>
            <a:endParaRPr lang="en-US" dirty="0"/>
          </a:p>
        </p:txBody>
      </p:sp>
      <p:sp>
        <p:nvSpPr>
          <p:cNvPr id="2" name="Text Placeholder 1"/>
          <p:cNvSpPr>
            <a:spLocks noGrp="1"/>
          </p:cNvSpPr>
          <p:nvPr>
            <p:ph type="body" sz="quarter" idx="16"/>
          </p:nvPr>
        </p:nvSpPr>
        <p:spPr/>
        <p:txBody>
          <a:bodyPr/>
          <a:lstStyle/>
          <a:p>
            <a:endParaRPr lang="en-US"/>
          </a:p>
        </p:txBody>
      </p:sp>
      <p:sp>
        <p:nvSpPr>
          <p:cNvPr id="12" name="Content Placeholder 11"/>
          <p:cNvSpPr>
            <a:spLocks noGrp="1"/>
          </p:cNvSpPr>
          <p:nvPr>
            <p:ph type="body" sz="quarter" idx="11"/>
          </p:nvPr>
        </p:nvSpPr>
        <p:spPr/>
        <p:txBody>
          <a:bodyPr/>
          <a:lstStyle/>
          <a:p>
            <a:pPr marL="0" indent="0">
              <a:spcBef>
                <a:spcPts val="1200"/>
              </a:spcBef>
              <a:buNone/>
            </a:pPr>
            <a:endParaRPr lang="en-US" dirty="0">
              <a:cs typeface="Arial" charset="0"/>
            </a:endParaRPr>
          </a:p>
        </p:txBody>
      </p:sp>
    </p:spTree>
    <p:extLst>
      <p:ext uri="{BB962C8B-B14F-4D97-AF65-F5344CB8AC3E}">
        <p14:creationId xmlns:p14="http://schemas.microsoft.com/office/powerpoint/2010/main" val="34372798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Holter Monitoring</a:t>
            </a:r>
            <a:endParaRPr lang="en-US" dirty="0"/>
          </a:p>
        </p:txBody>
      </p:sp>
      <p:sp>
        <p:nvSpPr>
          <p:cNvPr id="8" name="Content Placeholder 7"/>
          <p:cNvSpPr>
            <a:spLocks noGrp="1"/>
          </p:cNvSpPr>
          <p:nvPr>
            <p:ph idx="1"/>
          </p:nvPr>
        </p:nvSpPr>
        <p:spPr/>
        <p:txBody>
          <a:bodyPr/>
          <a:lstStyle/>
          <a:p>
            <a:pPr marL="0" indent="0">
              <a:buNone/>
            </a:pPr>
            <a:r>
              <a:rPr lang="en-US" altLang="en-US" dirty="0" smtClean="0"/>
              <a:t>Complete tracing from time unit is applied until removal</a:t>
            </a:r>
          </a:p>
          <a:p>
            <a:pPr marL="0" indent="0">
              <a:spcBef>
                <a:spcPts val="2400"/>
              </a:spcBef>
              <a:buNone/>
            </a:pPr>
            <a:r>
              <a:rPr lang="en-US" altLang="en-US" dirty="0" smtClean="0"/>
              <a:t>Patient records in diary</a:t>
            </a:r>
          </a:p>
          <a:p>
            <a:r>
              <a:rPr lang="en-US" altLang="en-US" dirty="0" smtClean="0"/>
              <a:t>Daily activities</a:t>
            </a:r>
          </a:p>
          <a:p>
            <a:r>
              <a:rPr lang="en-US" altLang="en-US" dirty="0" smtClean="0"/>
              <a:t>Abnormal experiences</a:t>
            </a:r>
          </a:p>
          <a:p>
            <a:r>
              <a:rPr lang="en-US" altLang="en-US" dirty="0" smtClean="0"/>
              <a:t>Symptoms</a:t>
            </a:r>
          </a:p>
          <a:p>
            <a:pPr marL="0" indent="0">
              <a:spcBef>
                <a:spcPts val="2400"/>
              </a:spcBef>
              <a:buNone/>
            </a:pPr>
            <a:r>
              <a:rPr lang="en-US" altLang="en-US" dirty="0" smtClean="0"/>
              <a:t>Clock in unit correlates tracings with diary entries.</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29334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Cardiac Event Recording</a:t>
            </a:r>
            <a:endParaRPr lang="en-US" dirty="0"/>
          </a:p>
        </p:txBody>
      </p:sp>
      <p:sp>
        <p:nvSpPr>
          <p:cNvPr id="8" name="Content Placeholder 7"/>
          <p:cNvSpPr>
            <a:spLocks noGrp="1"/>
          </p:cNvSpPr>
          <p:nvPr>
            <p:ph idx="1"/>
          </p:nvPr>
        </p:nvSpPr>
        <p:spPr/>
        <p:txBody>
          <a:bodyPr/>
          <a:lstStyle/>
          <a:p>
            <a:pPr marL="0" indent="0">
              <a:buNone/>
            </a:pPr>
            <a:r>
              <a:rPr lang="en-US" altLang="en-US" dirty="0" smtClean="0"/>
              <a:t>Patient-activated</a:t>
            </a:r>
          </a:p>
          <a:p>
            <a:pPr marL="0" indent="0">
              <a:spcBef>
                <a:spcPts val="3000"/>
              </a:spcBef>
              <a:buNone/>
            </a:pPr>
            <a:r>
              <a:rPr lang="en-US" altLang="en-US" dirty="0" smtClean="0"/>
              <a:t>Types</a:t>
            </a:r>
          </a:p>
          <a:p>
            <a:r>
              <a:rPr lang="en-US" altLang="en-US" dirty="0" smtClean="0"/>
              <a:t>Loop-memory monitor</a:t>
            </a:r>
          </a:p>
          <a:p>
            <a:r>
              <a:rPr lang="en-US" altLang="en-US" dirty="0" smtClean="0"/>
              <a:t>Symptom event monitor</a:t>
            </a:r>
          </a:p>
          <a:p>
            <a:r>
              <a:rPr lang="en-US" altLang="en-US" dirty="0" smtClean="0"/>
              <a:t>Wearable monitor with defibrillator</a:t>
            </a:r>
          </a:p>
          <a:p>
            <a:r>
              <a:rPr lang="en-US" altLang="en-US" dirty="0" smtClean="0"/>
              <a:t>Wireless 12-lead ECG</a:t>
            </a:r>
          </a:p>
          <a:p>
            <a:r>
              <a:rPr lang="en-US" altLang="en-US" dirty="0" smtClean="0"/>
              <a:t>Implantable loop recorder</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06103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Loop-Memory Monitor</a:t>
            </a:r>
            <a:endParaRPr lang="en-US" dirty="0"/>
          </a:p>
        </p:txBody>
      </p:sp>
      <p:sp>
        <p:nvSpPr>
          <p:cNvPr id="8" name="Content Placeholder 7"/>
          <p:cNvSpPr>
            <a:spLocks noGrp="1"/>
          </p:cNvSpPr>
          <p:nvPr>
            <p:ph idx="1"/>
          </p:nvPr>
        </p:nvSpPr>
        <p:spPr/>
        <p:txBody>
          <a:bodyPr/>
          <a:lstStyle/>
          <a:p>
            <a:pPr>
              <a:spcBef>
                <a:spcPts val="1200"/>
              </a:spcBef>
            </a:pPr>
            <a:r>
              <a:rPr lang="en-US" altLang="en-US" dirty="0"/>
              <a:t>Memory on monitor can hold up to 5 minutes</a:t>
            </a:r>
          </a:p>
          <a:p>
            <a:pPr>
              <a:spcBef>
                <a:spcPts val="1200"/>
              </a:spcBef>
            </a:pPr>
            <a:r>
              <a:rPr lang="en-US" altLang="en-US" dirty="0"/>
              <a:t>Provides physician with recording before, during, and after event</a:t>
            </a:r>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5388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Symptom Event Monitor</a:t>
            </a:r>
            <a:endParaRPr lang="en-US" dirty="0"/>
          </a:p>
        </p:txBody>
      </p:sp>
      <p:sp>
        <p:nvSpPr>
          <p:cNvPr id="8" name="Content Placeholder 7"/>
          <p:cNvSpPr>
            <a:spLocks noGrp="1"/>
          </p:cNvSpPr>
          <p:nvPr>
            <p:ph idx="1"/>
          </p:nvPr>
        </p:nvSpPr>
        <p:spPr/>
        <p:txBody>
          <a:bodyPr/>
          <a:lstStyle/>
          <a:p>
            <a:pPr marL="0" indent="0">
              <a:buNone/>
            </a:pPr>
            <a:r>
              <a:rPr lang="en-US" altLang="en-US" dirty="0" smtClean="0"/>
              <a:t>Used when patient is experiencing symptoms</a:t>
            </a:r>
          </a:p>
          <a:p>
            <a:pPr marL="0" indent="0">
              <a:spcBef>
                <a:spcPts val="3000"/>
              </a:spcBef>
              <a:buNone/>
            </a:pPr>
            <a:r>
              <a:rPr lang="en-US" altLang="en-US" dirty="0" smtClean="0"/>
              <a:t>Handheld type </a:t>
            </a:r>
          </a:p>
          <a:p>
            <a:r>
              <a:rPr lang="en-US" altLang="en-US" dirty="0" smtClean="0"/>
              <a:t>Placed against chest when experiencing symptoms</a:t>
            </a:r>
          </a:p>
          <a:p>
            <a:pPr marL="0" indent="0">
              <a:spcBef>
                <a:spcPts val="3000"/>
              </a:spcBef>
              <a:buNone/>
            </a:pPr>
            <a:r>
              <a:rPr lang="en-US" altLang="en-US" dirty="0" smtClean="0"/>
              <a:t>Wristwatch type </a:t>
            </a:r>
          </a:p>
          <a:p>
            <a:r>
              <a:rPr lang="en-US" altLang="en-US" dirty="0" smtClean="0"/>
              <a:t>Worn at all times</a:t>
            </a:r>
          </a:p>
          <a:p>
            <a:r>
              <a:rPr lang="en-US" altLang="en-US" dirty="0" smtClean="0"/>
              <a:t>Records bipolar lead I tracing</a:t>
            </a:r>
          </a:p>
          <a:p>
            <a:r>
              <a:rPr lang="en-US" altLang="en-US" dirty="0" smtClean="0"/>
              <a:t>Documents dysrhythmias that last more than a few seconds</a:t>
            </a:r>
          </a:p>
          <a:p>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953140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a:t>
            </a:r>
            <a:r>
              <a:rPr lang="en-US" dirty="0" smtClean="0"/>
              <a:t>Outcomes 1</a:t>
            </a:r>
            <a:endParaRPr lang="en-US" dirty="0"/>
          </a:p>
        </p:txBody>
      </p:sp>
      <p:sp>
        <p:nvSpPr>
          <p:cNvPr id="6" name="Content Placeholder 5"/>
          <p:cNvSpPr>
            <a:spLocks noGrp="1"/>
          </p:cNvSpPr>
          <p:nvPr>
            <p:ph idx="1"/>
          </p:nvPr>
        </p:nvSpPr>
        <p:spPr/>
        <p:txBody>
          <a:bodyPr/>
          <a:lstStyle/>
          <a:p>
            <a:pPr marL="741363" indent="-741363">
              <a:spcBef>
                <a:spcPts val="1800"/>
              </a:spcBef>
              <a:buNone/>
            </a:pPr>
            <a:r>
              <a:rPr lang="en-US" dirty="0"/>
              <a:t>13.1	Identify the purpose and function of ambulatory monitoring.</a:t>
            </a:r>
          </a:p>
          <a:p>
            <a:pPr marL="741363" indent="-741363">
              <a:spcBef>
                <a:spcPts val="1800"/>
              </a:spcBef>
              <a:buNone/>
            </a:pPr>
            <a:r>
              <a:rPr lang="en-US" dirty="0"/>
              <a:t>13.2	Explain why ambulatory monitoring is used in addition to the 12-lead ECG.</a:t>
            </a:r>
          </a:p>
          <a:p>
            <a:pPr marL="741363" indent="-741363">
              <a:spcBef>
                <a:spcPts val="1800"/>
              </a:spcBef>
              <a:buNone/>
            </a:pPr>
            <a:r>
              <a:rPr lang="en-US" dirty="0"/>
              <a:t>13.3	Summarize the common types of ambulatory monitoring.</a:t>
            </a:r>
          </a:p>
          <a:p>
            <a:pPr marL="741363" indent="-741363">
              <a:spcBef>
                <a:spcPts val="1800"/>
              </a:spcBef>
              <a:buNone/>
            </a:pPr>
            <a:r>
              <a:rPr lang="en-US" dirty="0"/>
              <a:t>13.4	Educate the patient about </a:t>
            </a:r>
            <a:r>
              <a:rPr lang="en-US" dirty="0" smtClean="0"/>
              <a:t>a</a:t>
            </a:r>
            <a:r>
              <a:rPr lang="en-US" dirty="0"/>
              <a:t>mbulatory monitoring</a:t>
            </a:r>
            <a:r>
              <a:rPr lang="en-US" dirty="0" smtClean="0"/>
              <a:t>.</a:t>
            </a:r>
          </a:p>
          <a:p>
            <a:pPr marL="741363" indent="-741363">
              <a:spcBef>
                <a:spcPts val="1800"/>
              </a:spcBef>
              <a:buNone/>
            </a:pPr>
            <a:r>
              <a:rPr lang="en-US" altLang="en-US" dirty="0">
                <a:cs typeface="Arial" charset="0"/>
              </a:rPr>
              <a:t>13.5	Prepare a patient for application of an ambulatory monitor</a:t>
            </a:r>
            <a:r>
              <a:rPr lang="en-US" altLang="en-US" dirty="0" smtClean="0">
                <a:cs typeface="Arial" charset="0"/>
              </a:rPr>
              <a:t>.</a:t>
            </a:r>
            <a:endParaRPr lang="en-US" altLang="en-US" dirty="0">
              <a:cs typeface="Arial" charset="0"/>
            </a:endParaRP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Wireless 12-Lead ECG</a:t>
            </a:r>
            <a:endParaRPr lang="en-US" dirty="0"/>
          </a:p>
        </p:txBody>
      </p:sp>
      <p:sp>
        <p:nvSpPr>
          <p:cNvPr id="8" name="Content Placeholder 7"/>
          <p:cNvSpPr>
            <a:spLocks noGrp="1"/>
          </p:cNvSpPr>
          <p:nvPr>
            <p:ph idx="1"/>
          </p:nvPr>
        </p:nvSpPr>
        <p:spPr/>
        <p:txBody>
          <a:bodyPr/>
          <a:lstStyle/>
          <a:p>
            <a:pPr marL="0" indent="0">
              <a:buNone/>
            </a:pPr>
            <a:r>
              <a:rPr lang="en-US" altLang="en-US" dirty="0" smtClean="0"/>
              <a:t>10-cable device</a:t>
            </a:r>
          </a:p>
          <a:p>
            <a:pPr marL="0" indent="0">
              <a:spcBef>
                <a:spcPts val="3000"/>
              </a:spcBef>
              <a:buNone/>
            </a:pPr>
            <a:r>
              <a:rPr lang="en-US" altLang="en-US" dirty="0" smtClean="0"/>
              <a:t>Attached like a traditional 12-lead ECG</a:t>
            </a:r>
          </a:p>
          <a:p>
            <a:pPr marL="0" indent="0">
              <a:spcBef>
                <a:spcPts val="3000"/>
              </a:spcBef>
              <a:buNone/>
            </a:pPr>
            <a:r>
              <a:rPr lang="en-US" altLang="en-US" dirty="0" smtClean="0"/>
              <a:t>Patient can activate anywhere, at any time</a:t>
            </a:r>
          </a:p>
          <a:p>
            <a:r>
              <a:rPr lang="en-US" altLang="en-US" dirty="0" smtClean="0"/>
              <a:t>Sends data to physician’s office or monitoring facility</a:t>
            </a:r>
          </a:p>
          <a:p>
            <a:r>
              <a:rPr lang="en-US" altLang="en-US" dirty="0" smtClean="0"/>
              <a:t>Can be interpreted immediately</a:t>
            </a:r>
          </a:p>
          <a:p>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843293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Telemetry Monitoring</a:t>
            </a:r>
            <a:endParaRPr lang="en-US" dirty="0"/>
          </a:p>
        </p:txBody>
      </p:sp>
      <p:sp>
        <p:nvSpPr>
          <p:cNvPr id="8" name="Content Placeholder 7"/>
          <p:cNvSpPr>
            <a:spLocks noGrp="1"/>
          </p:cNvSpPr>
          <p:nvPr>
            <p:ph idx="1"/>
          </p:nvPr>
        </p:nvSpPr>
        <p:spPr/>
        <p:txBody>
          <a:bodyPr/>
          <a:lstStyle/>
          <a:p>
            <a:pPr marL="0" indent="0">
              <a:buNone/>
            </a:pPr>
            <a:r>
              <a:rPr lang="en-US" altLang="en-US" dirty="0" smtClean="0"/>
              <a:t>Real-time monitoring</a:t>
            </a:r>
          </a:p>
          <a:p>
            <a:r>
              <a:rPr lang="en-US" altLang="en-US" dirty="0" smtClean="0"/>
              <a:t>Inside medical facility</a:t>
            </a:r>
          </a:p>
          <a:p>
            <a:r>
              <a:rPr lang="en-US" altLang="en-US" dirty="0" smtClean="0"/>
              <a:t>Mobile cardiac telemetry</a:t>
            </a:r>
          </a:p>
          <a:p>
            <a:pPr marL="0" indent="0">
              <a:spcBef>
                <a:spcPts val="3000"/>
              </a:spcBef>
              <a:buNone/>
            </a:pPr>
            <a:r>
              <a:rPr lang="en-US" altLang="en-US" dirty="0" smtClean="0"/>
              <a:t>Uses 3 or 5 electrodes on chest</a:t>
            </a:r>
          </a:p>
          <a:p>
            <a:pPr marL="0" indent="0">
              <a:spcBef>
                <a:spcPts val="3000"/>
              </a:spcBef>
              <a:buNone/>
            </a:pPr>
            <a:r>
              <a:rPr lang="en-US" altLang="en-US" dirty="0" smtClean="0"/>
              <a:t>Transmits to a central location where multiple patients may be monitored</a:t>
            </a:r>
          </a:p>
          <a:p>
            <a:pPr marL="0" indent="0">
              <a:spcBef>
                <a:spcPts val="3000"/>
              </a:spcBef>
              <a:buNone/>
            </a:pPr>
            <a:r>
              <a:rPr lang="en-US" altLang="en-US" dirty="0" smtClean="0"/>
              <a:t>Patient diary not required</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867482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Mobile Cardiac Outpatient Telemetry (MCOT)</a:t>
            </a:r>
            <a:endParaRPr lang="en-US" dirty="0"/>
          </a:p>
        </p:txBody>
      </p:sp>
      <p:sp>
        <p:nvSpPr>
          <p:cNvPr id="8" name="Content Placeholder 7"/>
          <p:cNvSpPr>
            <a:spLocks noGrp="1"/>
          </p:cNvSpPr>
          <p:nvPr>
            <p:ph sz="half" idx="1"/>
          </p:nvPr>
        </p:nvSpPr>
        <p:spPr/>
        <p:txBody>
          <a:bodyPr/>
          <a:lstStyle/>
          <a:p>
            <a:pPr>
              <a:spcBef>
                <a:spcPts val="1800"/>
              </a:spcBef>
            </a:pPr>
            <a:r>
              <a:rPr lang="en-US" altLang="en-US" dirty="0"/>
              <a:t>Automatically send data when cardiac anomaly </a:t>
            </a:r>
            <a:br>
              <a:rPr lang="en-US" altLang="en-US" dirty="0"/>
            </a:br>
            <a:r>
              <a:rPr lang="en-US" altLang="en-US" dirty="0"/>
              <a:t>is detected</a:t>
            </a:r>
          </a:p>
          <a:p>
            <a:pPr>
              <a:spcBef>
                <a:spcPts val="1800"/>
              </a:spcBef>
            </a:pPr>
            <a:r>
              <a:rPr lang="en-US" altLang="en-US" dirty="0"/>
              <a:t>Hold up to 96 hours of data</a:t>
            </a:r>
          </a:p>
          <a:p>
            <a:pPr>
              <a:spcBef>
                <a:spcPts val="1800"/>
              </a:spcBef>
            </a:pPr>
            <a:r>
              <a:rPr lang="en-US" altLang="en-US" dirty="0"/>
              <a:t>Unlimited number of events </a:t>
            </a:r>
            <a:br>
              <a:rPr lang="en-US" altLang="en-US" dirty="0"/>
            </a:br>
            <a:r>
              <a:rPr lang="en-US" altLang="en-US" dirty="0"/>
              <a:t>can be recorded and </a:t>
            </a:r>
            <a:br>
              <a:rPr lang="en-US" altLang="en-US" dirty="0"/>
            </a:br>
            <a:r>
              <a:rPr lang="en-US" altLang="en-US" dirty="0"/>
              <a:t>transmitted</a:t>
            </a:r>
          </a:p>
        </p:txBody>
      </p:sp>
      <p:pic>
        <p:nvPicPr>
          <p:cNvPr id="6" name="Picture 5" descr="Mobile cardiac outpatient telemetry equip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4142" y="1676400"/>
            <a:ext cx="4492752" cy="3346704"/>
          </a:xfrm>
          <a:prstGeom prst="rect">
            <a:avLst/>
          </a:prstGeom>
        </p:spPr>
      </p:pic>
      <p:sp>
        <p:nvSpPr>
          <p:cNvPr id="4" name="Text Placeholder 3"/>
          <p:cNvSpPr>
            <a:spLocks noGrp="1"/>
          </p:cNvSpPr>
          <p:nvPr>
            <p:ph type="body" sz="quarter" idx="12"/>
          </p:nvPr>
        </p:nvSpPr>
        <p:spPr>
          <a:xfrm>
            <a:off x="3817620" y="6529450"/>
            <a:ext cx="1508760" cy="252350"/>
          </a:xfrm>
        </p:spPr>
        <p:txBody>
          <a:bodyPr/>
          <a:lstStyle/>
          <a:p>
            <a:r>
              <a:rPr lang="en-US" dirty="0" smtClean="0">
                <a:hlinkClick r:id="rId4" action="ppaction://hlinksldjump"/>
              </a:rPr>
              <a:t>Jump to Mobile Cardiac Outpatient Telemetry (MCOT) Appendix</a:t>
            </a:r>
            <a:endParaRPr lang="en-US" dirty="0"/>
          </a:p>
        </p:txBody>
      </p:sp>
      <p:sp>
        <p:nvSpPr>
          <p:cNvPr id="3" name="Text Placeholder 2"/>
          <p:cNvSpPr>
            <a:spLocks noGrp="1"/>
          </p:cNvSpPr>
          <p:nvPr>
            <p:ph type="body" sz="quarter" idx="11"/>
          </p:nvPr>
        </p:nvSpPr>
        <p:spPr/>
        <p:txBody>
          <a:bodyPr/>
          <a:lstStyle/>
          <a:p>
            <a:r>
              <a:rPr lang="en-US" dirty="0"/>
              <a:t>Copyright © Total Care Programming</a:t>
            </a:r>
          </a:p>
          <a:p>
            <a:endParaRPr lang="en-US" dirty="0"/>
          </a:p>
        </p:txBody>
      </p:sp>
    </p:spTree>
    <p:extLst>
      <p:ext uri="{BB962C8B-B14F-4D97-AF65-F5344CB8AC3E}">
        <p14:creationId xmlns:p14="http://schemas.microsoft.com/office/powerpoint/2010/main" val="2348370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Loose or Disconnected Electrodes</a:t>
            </a:r>
            <a:endParaRPr lang="en-US" dirty="0"/>
          </a:p>
        </p:txBody>
      </p:sp>
      <p:sp>
        <p:nvSpPr>
          <p:cNvPr id="8" name="Content Placeholder 7"/>
          <p:cNvSpPr>
            <a:spLocks noGrp="1"/>
          </p:cNvSpPr>
          <p:nvPr>
            <p:ph idx="1"/>
          </p:nvPr>
        </p:nvSpPr>
        <p:spPr/>
        <p:txBody>
          <a:bodyPr/>
          <a:lstStyle/>
          <a:p>
            <a:pPr>
              <a:spcBef>
                <a:spcPts val="1800"/>
              </a:spcBef>
            </a:pPr>
            <a:r>
              <a:rPr lang="en-US" altLang="en-US" dirty="0">
                <a:cs typeface="Arial" charset="0"/>
              </a:rPr>
              <a:t>Instruct patient to press in center to reapply</a:t>
            </a:r>
          </a:p>
          <a:p>
            <a:pPr>
              <a:spcBef>
                <a:spcPts val="1800"/>
              </a:spcBef>
            </a:pPr>
            <a:r>
              <a:rPr lang="en-US" altLang="en-US" dirty="0">
                <a:cs typeface="Arial" charset="0"/>
              </a:rPr>
              <a:t>Patient must return to facility if electrode falls off and cannot be reapplied</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325799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ambulatory monitor can hold up to 5 minutes of tracing data and can be used to record and preserve  the tracing before the patient activates the device?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443701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ambulatory monitor can hold up to 5 minutes of tracing data and can be used to record and preserve  the tracing before the patient activates the device?</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smtClean="0">
                <a:solidFill>
                  <a:srgbClr val="000099"/>
                </a:solidFill>
                <a:latin typeface="Arial" charset="0"/>
              </a:rPr>
              <a:t>Loop-memory monitor</a:t>
            </a:r>
            <a:endParaRPr lang="en-US" altLang="en-US" dirty="0">
              <a:solidFill>
                <a:srgbClr val="000099"/>
              </a:solidFill>
              <a:latin typeface="Arial" charset="0"/>
            </a:endParaRP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690121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13.4</a:t>
            </a:r>
            <a:br>
              <a:rPr lang="en-US" smtClean="0"/>
            </a:br>
            <a:r>
              <a:rPr lang="en-US" smtClean="0"/>
              <a:t>Educating the Patient</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Ensure that patient understands:</a:t>
            </a:r>
          </a:p>
          <a:p>
            <a:r>
              <a:rPr lang="en-US" altLang="en-US" dirty="0" smtClean="0"/>
              <a:t>Monitoring procedure</a:t>
            </a:r>
          </a:p>
          <a:p>
            <a:r>
              <a:rPr lang="en-US" altLang="en-US" dirty="0" smtClean="0"/>
              <a:t>Why procedure is being done</a:t>
            </a:r>
          </a:p>
          <a:p>
            <a:r>
              <a:rPr lang="en-US" altLang="en-US" dirty="0" smtClean="0"/>
              <a:t>What the patient must do</a:t>
            </a:r>
          </a:p>
          <a:p>
            <a:endParaRPr lang="en-US" altLang="en-US" dirty="0" smtClean="0"/>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09657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Patient Diary</a:t>
            </a:r>
            <a:endParaRPr lang="en-US" dirty="0"/>
          </a:p>
        </p:txBody>
      </p:sp>
      <p:sp>
        <p:nvSpPr>
          <p:cNvPr id="11" name="Content Placeholder 10"/>
          <p:cNvSpPr>
            <a:spLocks noGrp="1"/>
          </p:cNvSpPr>
          <p:nvPr>
            <p:ph idx="1"/>
          </p:nvPr>
        </p:nvSpPr>
        <p:spPr/>
        <p:txBody>
          <a:bodyPr/>
          <a:lstStyle/>
          <a:p>
            <a:pPr marL="0" indent="0">
              <a:buNone/>
            </a:pPr>
            <a:r>
              <a:rPr lang="en-US" altLang="en-US" dirty="0" smtClean="0"/>
              <a:t>Explain purpose of diary.</a:t>
            </a:r>
          </a:p>
          <a:p>
            <a:r>
              <a:rPr lang="en-US" altLang="en-US" dirty="0" smtClean="0"/>
              <a:t>Record of events and symptoms that occur while monitor is in place</a:t>
            </a:r>
          </a:p>
          <a:p>
            <a:r>
              <a:rPr lang="en-US" altLang="en-US" dirty="0" smtClean="0"/>
              <a:t>Used in conjunction with ECG tracing</a:t>
            </a:r>
          </a:p>
          <a:p>
            <a:pPr marL="0" indent="0">
              <a:spcBef>
                <a:spcPts val="3000"/>
              </a:spcBef>
              <a:buNone/>
            </a:pPr>
            <a:r>
              <a:rPr lang="en-US" altLang="en-US" dirty="0" smtClean="0"/>
              <a:t>Have patient repeat diary instructions.</a:t>
            </a:r>
          </a:p>
          <a:p>
            <a:pPr marL="0" indent="0">
              <a:spcBef>
                <a:spcPts val="3000"/>
              </a:spcBef>
              <a:buNone/>
            </a:pPr>
            <a:r>
              <a:rPr lang="en-US" altLang="en-US" dirty="0" smtClean="0"/>
              <a:t>Remind patient of any medication changes.</a:t>
            </a:r>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60846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Diary—What Is Recorded</a:t>
            </a:r>
            <a:endParaRPr lang="en-US" dirty="0"/>
          </a:p>
        </p:txBody>
      </p:sp>
      <p:sp>
        <p:nvSpPr>
          <p:cNvPr id="11" name="Content Placeholder 10"/>
          <p:cNvSpPr>
            <a:spLocks noGrp="1"/>
          </p:cNvSpPr>
          <p:nvPr>
            <p:ph idx="1"/>
          </p:nvPr>
        </p:nvSpPr>
        <p:spPr/>
        <p:txBody>
          <a:bodyPr/>
          <a:lstStyle/>
          <a:p>
            <a:pPr marL="0" indent="0">
              <a:buNone/>
            </a:pPr>
            <a:r>
              <a:rPr lang="en-US" altLang="en-US" dirty="0" smtClean="0"/>
              <a:t>All usual and unusual activities:</a:t>
            </a:r>
          </a:p>
          <a:p>
            <a:r>
              <a:rPr lang="en-US" altLang="en-US" dirty="0" smtClean="0"/>
              <a:t>Urinating, bowel movements</a:t>
            </a:r>
          </a:p>
          <a:p>
            <a:r>
              <a:rPr lang="en-US" altLang="en-US" dirty="0" smtClean="0"/>
              <a:t>Sexual activity</a:t>
            </a:r>
          </a:p>
          <a:p>
            <a:r>
              <a:rPr lang="en-US" altLang="en-US" dirty="0" smtClean="0"/>
              <a:t>Walking</a:t>
            </a:r>
          </a:p>
          <a:p>
            <a:r>
              <a:rPr lang="en-US" altLang="en-US" dirty="0" smtClean="0"/>
              <a:t>Emotional upset</a:t>
            </a:r>
          </a:p>
          <a:p>
            <a:r>
              <a:rPr lang="en-US" altLang="en-US" dirty="0" smtClean="0"/>
              <a:t>Eating</a:t>
            </a:r>
          </a:p>
          <a:p>
            <a:r>
              <a:rPr lang="en-US" altLang="en-US" dirty="0" smtClean="0"/>
              <a:t>Sleeping</a:t>
            </a:r>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464784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Law and Ethics</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Refer patient question about medication indications, side effects, and precautions to the licensed practitioner.</a:t>
            </a:r>
          </a:p>
          <a:p>
            <a:pPr>
              <a:spcBef>
                <a:spcPts val="2400"/>
              </a:spcBef>
            </a:pPr>
            <a:r>
              <a:rPr lang="en-US" altLang="en-US" dirty="0">
                <a:cs typeface="Arial" charset="0"/>
              </a:rPr>
              <a:t>Answering these questions is outside your scope of practice.</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344818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a:t>
            </a:r>
            <a:r>
              <a:rPr lang="en-US" dirty="0" smtClean="0"/>
              <a:t>2</a:t>
            </a:r>
            <a:endParaRPr lang="en-US" dirty="0"/>
          </a:p>
        </p:txBody>
      </p:sp>
      <p:sp>
        <p:nvSpPr>
          <p:cNvPr id="6" name="Content Placeholder 5"/>
          <p:cNvSpPr>
            <a:spLocks noGrp="1"/>
          </p:cNvSpPr>
          <p:nvPr>
            <p:ph idx="1"/>
          </p:nvPr>
        </p:nvSpPr>
        <p:spPr/>
        <p:txBody>
          <a:bodyPr/>
          <a:lstStyle/>
          <a:p>
            <a:pPr marL="741363" indent="-741363">
              <a:spcBef>
                <a:spcPts val="1800"/>
              </a:spcBef>
              <a:buFont typeface="Wingdings" pitchFamily="2" charset="2"/>
              <a:buNone/>
            </a:pPr>
            <a:r>
              <a:rPr lang="en-US" altLang="en-US" dirty="0">
                <a:cs typeface="Arial" charset="0"/>
              </a:rPr>
              <a:t>13.6  Describe the procedure for applying an ambulatory monitor correctly.  </a:t>
            </a:r>
          </a:p>
          <a:p>
            <a:pPr marL="741363" indent="-741363">
              <a:spcBef>
                <a:spcPts val="1800"/>
              </a:spcBef>
              <a:buFont typeface="Wingdings" pitchFamily="2" charset="2"/>
              <a:buNone/>
            </a:pPr>
            <a:r>
              <a:rPr lang="en-US" altLang="en-US" dirty="0">
                <a:cs typeface="Arial" charset="0"/>
              </a:rPr>
              <a:t>13.7	Describe the procedure for removing the ambulatory monitor and reporting the results.</a:t>
            </a:r>
            <a:r>
              <a:rPr lang="en-US" altLang="en-US" sz="2600" dirty="0">
                <a:cs typeface="Arial" charset="0"/>
              </a:rPr>
              <a:t> </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24135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What the Patient Should Know during</a:t>
            </a:r>
            <a:br>
              <a:rPr lang="en-US" dirty="0" smtClean="0"/>
            </a:br>
            <a:r>
              <a:rPr lang="en-US" dirty="0" smtClean="0"/>
              <a:t>Ambulatory </a:t>
            </a:r>
            <a:r>
              <a:rPr lang="en-US" dirty="0" smtClean="0"/>
              <a:t>Monitoring 1</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Wear loose fitting clothing:</a:t>
            </a:r>
          </a:p>
          <a:p>
            <a:r>
              <a:rPr lang="en-US" altLang="en-US" dirty="0" smtClean="0"/>
              <a:t>For comfort</a:t>
            </a:r>
          </a:p>
          <a:p>
            <a:r>
              <a:rPr lang="en-US" altLang="en-US" dirty="0" smtClean="0"/>
              <a:t>To reduce artifact</a:t>
            </a:r>
          </a:p>
          <a:p>
            <a:pPr marL="0" indent="0">
              <a:spcBef>
                <a:spcPts val="3000"/>
              </a:spcBef>
              <a:buNone/>
            </a:pPr>
            <a:r>
              <a:rPr lang="en-US" altLang="en-US" dirty="0" smtClean="0"/>
              <a:t>Sponge baths are allowed.</a:t>
            </a:r>
          </a:p>
          <a:p>
            <a:r>
              <a:rPr lang="en-US" altLang="en-US" dirty="0" smtClean="0"/>
              <a:t>No showers or tub baths</a:t>
            </a:r>
          </a:p>
          <a:p>
            <a:pPr marL="0" indent="0">
              <a:spcBef>
                <a:spcPts val="3000"/>
              </a:spcBef>
              <a:buNone/>
            </a:pPr>
            <a:r>
              <a:rPr lang="en-US" altLang="en-US" dirty="0" smtClean="0"/>
              <a:t>When sleeping, make sure tension is not applied to leads.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082159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What the Patient Should Know during</a:t>
            </a:r>
            <a:br>
              <a:rPr lang="en-US" dirty="0" smtClean="0"/>
            </a:br>
            <a:r>
              <a:rPr lang="en-US" dirty="0" smtClean="0"/>
              <a:t>Ambulatory Monitoring </a:t>
            </a:r>
            <a:r>
              <a:rPr lang="en-US" dirty="0" smtClean="0"/>
              <a:t>2</a:t>
            </a:r>
            <a:endParaRPr lang="en-US" dirty="0"/>
          </a:p>
        </p:txBody>
      </p:sp>
      <p:sp>
        <p:nvSpPr>
          <p:cNvPr id="11" name="Content Placeholder 10"/>
          <p:cNvSpPr>
            <a:spLocks noGrp="1"/>
          </p:cNvSpPr>
          <p:nvPr>
            <p:ph idx="1"/>
          </p:nvPr>
        </p:nvSpPr>
        <p:spPr>
          <a:xfrm>
            <a:off x="457200" y="1600200"/>
            <a:ext cx="8229600" cy="1905000"/>
          </a:xfrm>
        </p:spPr>
        <p:txBody>
          <a:bodyPr/>
          <a:lstStyle/>
          <a:p>
            <a:pPr>
              <a:spcBef>
                <a:spcPts val="1800"/>
              </a:spcBef>
            </a:pPr>
            <a:r>
              <a:rPr lang="en-US" altLang="en-US" dirty="0">
                <a:cs typeface="Arial" charset="0"/>
              </a:rPr>
              <a:t>Avoid magnets, metal detectors, high-voltage areas, and electric blankets</a:t>
            </a:r>
          </a:p>
          <a:p>
            <a:pPr>
              <a:spcBef>
                <a:spcPts val="1800"/>
              </a:spcBef>
            </a:pPr>
            <a:r>
              <a:rPr lang="en-US" altLang="en-US" dirty="0">
                <a:cs typeface="Arial" charset="0"/>
              </a:rPr>
              <a:t>Check monitoring equipment for proper functioning</a:t>
            </a:r>
          </a:p>
          <a:p>
            <a:endParaRPr lang="en-US" dirty="0"/>
          </a:p>
        </p:txBody>
      </p:sp>
      <p:sp>
        <p:nvSpPr>
          <p:cNvPr id="6" name="Content Placeholder 11"/>
          <p:cNvSpPr txBox="1">
            <a:spLocks/>
          </p:cNvSpPr>
          <p:nvPr/>
        </p:nvSpPr>
        <p:spPr>
          <a:xfrm>
            <a:off x="457200" y="4648200"/>
            <a:ext cx="8229600" cy="8001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1800"/>
              </a:spcBef>
              <a:buNone/>
            </a:pPr>
            <a:r>
              <a:rPr lang="en-US" altLang="en-US" b="1" dirty="0" smtClean="0">
                <a:solidFill>
                  <a:srgbClr val="C00000"/>
                </a:solidFill>
                <a:cs typeface="Arial" charset="0"/>
              </a:rPr>
              <a:t>Document patient education in the patient’s chart.</a:t>
            </a:r>
            <a:endParaRPr lang="en-US" b="1" dirty="0">
              <a:solidFill>
                <a:srgbClr val="C00000"/>
              </a:solidFill>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005373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Patient Education and Communication</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Have patients tell you what they already know about ambulatory monitoring.</a:t>
            </a:r>
          </a:p>
          <a:p>
            <a:pPr>
              <a:spcBef>
                <a:spcPts val="1800"/>
              </a:spcBef>
            </a:pPr>
            <a:r>
              <a:rPr lang="en-US" altLang="en-US" dirty="0">
                <a:cs typeface="Arial" charset="0"/>
              </a:rPr>
              <a:t>Explain what they don’t know.</a:t>
            </a:r>
          </a:p>
          <a:p>
            <a:pPr>
              <a:spcBef>
                <a:spcPts val="1800"/>
              </a:spcBef>
            </a:pPr>
            <a:r>
              <a:rPr lang="en-US" altLang="en-US" dirty="0">
                <a:cs typeface="Arial" charset="0"/>
              </a:rPr>
              <a:t>Ask patients to repeat information back to you to ensure understanding.</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702677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True or False:  Patients should be instructed to cover the monitor and electrodes with plastic before showering.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804834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True or False:  Patients should be instructed to cover the monitor and electrodes with plastic before showering.</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False. The patient should not shower or take a tub bath while the monitor is attached. Only sponge baths are allowed.</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293563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13.5</a:t>
            </a:r>
            <a:br>
              <a:rPr lang="en-US" smtClean="0"/>
            </a:br>
            <a:r>
              <a:rPr lang="en-US" smtClean="0"/>
              <a:t>Preparing the Patient</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altLang="en-US" dirty="0" smtClean="0"/>
              <a:t>Emotional preparation:</a:t>
            </a:r>
          </a:p>
          <a:p>
            <a:r>
              <a:rPr lang="en-US" altLang="en-US" dirty="0" smtClean="0"/>
              <a:t>Take time to explain each step of procedure</a:t>
            </a:r>
          </a:p>
          <a:p>
            <a:r>
              <a:rPr lang="en-US" altLang="en-US" dirty="0" smtClean="0"/>
              <a:t>Tell patient some fear is normal</a:t>
            </a:r>
          </a:p>
          <a:p>
            <a:r>
              <a:rPr lang="en-US" altLang="en-US" dirty="0" smtClean="0"/>
              <a:t>Allow patient to ask questions</a:t>
            </a:r>
          </a:p>
          <a:p>
            <a:pPr marL="0" indent="0">
              <a:spcBef>
                <a:spcPts val="3000"/>
              </a:spcBef>
              <a:buNone/>
            </a:pPr>
            <a:r>
              <a:rPr lang="en-US" altLang="en-US" dirty="0" smtClean="0"/>
              <a:t>Physical preparation:</a:t>
            </a:r>
          </a:p>
          <a:p>
            <a:r>
              <a:rPr lang="en-US" altLang="en-US" dirty="0" smtClean="0"/>
              <a:t>Electrode placement</a:t>
            </a:r>
          </a:p>
          <a:p>
            <a:r>
              <a:rPr lang="en-US" altLang="en-US" dirty="0" smtClean="0"/>
              <a:t>Patient should maintain all normal activities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774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Pediatric Patients</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Consider the child’s age.</a:t>
            </a:r>
          </a:p>
          <a:p>
            <a:pPr>
              <a:spcBef>
                <a:spcPts val="1800"/>
              </a:spcBef>
            </a:pPr>
            <a:r>
              <a:rPr lang="en-US" altLang="en-US" dirty="0">
                <a:cs typeface="Arial" charset="0"/>
              </a:rPr>
              <a:t>Use terms the child can understand.</a:t>
            </a:r>
          </a:p>
          <a:p>
            <a:pPr>
              <a:spcBef>
                <a:spcPts val="1800"/>
              </a:spcBef>
            </a:pPr>
            <a:r>
              <a:rPr lang="en-US" altLang="en-US" dirty="0">
                <a:cs typeface="Arial" charset="0"/>
              </a:rPr>
              <a:t>Allow the child to touch the equipment prior to applying it.</a:t>
            </a:r>
          </a:p>
          <a:p>
            <a:pPr>
              <a:spcBef>
                <a:spcPts val="1800"/>
              </a:spcBef>
            </a:pPr>
            <a:r>
              <a:rPr lang="en-US" altLang="en-US" dirty="0">
                <a:cs typeface="Arial" charset="0"/>
              </a:rPr>
              <a:t>Instruct both child and parent.</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85699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is the first step in reducing a patient’s fears about the ambulatory monitoring procedure?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642258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is the first step in reducing a patient’s fears about the ambulatory monitoring procedure?</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The first step is to help the patient understand the procedure.</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870514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196340"/>
          </a:xfrm>
        </p:spPr>
        <p:txBody>
          <a:bodyPr/>
          <a:lstStyle/>
          <a:p>
            <a:r>
              <a:rPr lang="en-US" dirty="0" smtClean="0"/>
              <a:t>Learning Outcome 13.6</a:t>
            </a:r>
            <a:br>
              <a:rPr lang="en-US" dirty="0" smtClean="0"/>
            </a:br>
            <a:r>
              <a:rPr lang="en-US" dirty="0" smtClean="0"/>
              <a:t>Gather Equipment</a:t>
            </a:r>
            <a:endParaRPr lang="en-US" dirty="0"/>
          </a:p>
        </p:txBody>
      </p:sp>
      <p:sp>
        <p:nvSpPr>
          <p:cNvPr id="16" name="Content Placeholder 15"/>
          <p:cNvSpPr>
            <a:spLocks noGrp="1"/>
          </p:cNvSpPr>
          <p:nvPr>
            <p:ph sz="half" idx="1"/>
          </p:nvPr>
        </p:nvSpPr>
        <p:spPr>
          <a:xfrm>
            <a:off x="457200" y="1600200"/>
            <a:ext cx="4038600" cy="4930140"/>
          </a:xfrm>
        </p:spPr>
        <p:txBody>
          <a:bodyPr/>
          <a:lstStyle/>
          <a:p>
            <a:pPr>
              <a:spcBef>
                <a:spcPts val="1200"/>
              </a:spcBef>
            </a:pPr>
            <a:r>
              <a:rPr lang="en-US" dirty="0"/>
              <a:t>Monitor and holder</a:t>
            </a:r>
          </a:p>
          <a:p>
            <a:pPr>
              <a:spcBef>
                <a:spcPts val="1200"/>
              </a:spcBef>
            </a:pPr>
            <a:r>
              <a:rPr lang="en-US" dirty="0"/>
              <a:t>New batteries and digital disk</a:t>
            </a:r>
          </a:p>
          <a:p>
            <a:pPr>
              <a:spcBef>
                <a:spcPts val="1200"/>
              </a:spcBef>
            </a:pPr>
            <a:r>
              <a:rPr lang="en-US" dirty="0"/>
              <a:t>Electrodes</a:t>
            </a:r>
          </a:p>
          <a:p>
            <a:pPr>
              <a:spcBef>
                <a:spcPts val="1200"/>
              </a:spcBef>
            </a:pPr>
            <a:r>
              <a:rPr lang="en-US" dirty="0"/>
              <a:t>Lead wires</a:t>
            </a:r>
          </a:p>
          <a:p>
            <a:pPr>
              <a:spcBef>
                <a:spcPts val="1200"/>
              </a:spcBef>
            </a:pPr>
            <a:r>
              <a:rPr lang="en-US" dirty="0"/>
              <a:t>Alcohol and gauze</a:t>
            </a:r>
          </a:p>
          <a:p>
            <a:pPr>
              <a:spcBef>
                <a:spcPts val="1200"/>
              </a:spcBef>
            </a:pPr>
            <a:r>
              <a:rPr lang="en-US" dirty="0"/>
              <a:t>Patient diary</a:t>
            </a:r>
          </a:p>
          <a:p>
            <a:pPr>
              <a:spcBef>
                <a:spcPts val="1200"/>
              </a:spcBef>
            </a:pPr>
            <a:r>
              <a:rPr lang="en-US" dirty="0"/>
              <a:t>Skin prep materials</a:t>
            </a:r>
          </a:p>
          <a:p>
            <a:endParaRPr lang="en-US" dirty="0"/>
          </a:p>
        </p:txBody>
      </p:sp>
      <p:sp>
        <p:nvSpPr>
          <p:cNvPr id="18" name="Content Placeholder 17"/>
          <p:cNvSpPr>
            <a:spLocks noGrp="1"/>
          </p:cNvSpPr>
          <p:nvPr>
            <p:ph sz="half" idx="2"/>
          </p:nvPr>
        </p:nvSpPr>
        <p:spPr>
          <a:xfrm>
            <a:off x="4648200" y="1600200"/>
            <a:ext cx="4038600" cy="4930140"/>
          </a:xfrm>
        </p:spPr>
        <p:txBody>
          <a:bodyPr/>
          <a:lstStyle/>
          <a:p>
            <a:pPr>
              <a:spcBef>
                <a:spcPts val="1200"/>
              </a:spcBef>
            </a:pPr>
            <a:r>
              <a:rPr lang="en-US" dirty="0"/>
              <a:t>Shaving equipment</a:t>
            </a:r>
          </a:p>
          <a:p>
            <a:pPr>
              <a:spcBef>
                <a:spcPts val="1200"/>
              </a:spcBef>
            </a:pPr>
            <a:r>
              <a:rPr lang="en-US" dirty="0"/>
              <a:t>Tape</a:t>
            </a:r>
          </a:p>
          <a:p>
            <a:pPr>
              <a:spcBef>
                <a:spcPts val="1200"/>
              </a:spcBef>
            </a:pPr>
            <a:r>
              <a:rPr lang="en-US" dirty="0"/>
              <a:t>Checklist for patient education</a:t>
            </a:r>
          </a:p>
          <a:p>
            <a:pPr>
              <a:spcBef>
                <a:spcPts val="1200"/>
              </a:spcBef>
            </a:pPr>
            <a:r>
              <a:rPr lang="en-US" dirty="0"/>
              <a:t>Manufacturer’s instructions for monitor</a:t>
            </a:r>
          </a:p>
          <a:p>
            <a:pPr>
              <a:spcBef>
                <a:spcPts val="1200"/>
              </a:spcBef>
            </a:pPr>
            <a:r>
              <a:rPr lang="en-US" dirty="0"/>
              <a:t>Pen</a:t>
            </a:r>
          </a:p>
          <a:p>
            <a:endParaRPr lang="en-US" dirty="0"/>
          </a:p>
        </p:txBody>
      </p:sp>
      <p:sp>
        <p:nvSpPr>
          <p:cNvPr id="3" name="Text Placeholder 2"/>
          <p:cNvSpPr>
            <a:spLocks noGrp="1"/>
          </p:cNvSpPr>
          <p:nvPr>
            <p:ph type="body" sz="quarter" idx="12"/>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903117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828800"/>
          </a:xfrm>
        </p:spPr>
        <p:txBody>
          <a:bodyPr/>
          <a:lstStyle/>
          <a:p>
            <a:r>
              <a:rPr lang="en-US" dirty="0" smtClean="0"/>
              <a:t>Learning Outcome 13.1</a:t>
            </a:r>
            <a:br>
              <a:rPr lang="en-US" dirty="0" smtClean="0"/>
            </a:br>
            <a:r>
              <a:rPr lang="en-US" dirty="0" smtClean="0"/>
              <a:t>Ambulatory Monitoring</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209800"/>
            <a:ext cx="8229600" cy="4343400"/>
          </a:xfrm>
        </p:spPr>
        <p:txBody>
          <a:bodyPr/>
          <a:lstStyle/>
          <a:p>
            <a:pPr marL="0" indent="0">
              <a:spcBef>
                <a:spcPts val="1200"/>
              </a:spcBef>
              <a:buNone/>
            </a:pPr>
            <a:r>
              <a:rPr lang="en-US" altLang="en-US" dirty="0">
                <a:cs typeface="Arial" charset="0"/>
              </a:rPr>
              <a:t>A</a:t>
            </a:r>
            <a:r>
              <a:rPr lang="en-US" altLang="en-US" dirty="0" smtClean="0">
                <a:cs typeface="Arial" charset="0"/>
              </a:rPr>
              <a:t>mbulating</a:t>
            </a:r>
            <a:endParaRPr lang="en-US" altLang="en-US" dirty="0">
              <a:cs typeface="Arial" charset="0"/>
            </a:endParaRPr>
          </a:p>
          <a:p>
            <a:pPr marL="0" indent="0">
              <a:spcBef>
                <a:spcPts val="1200"/>
              </a:spcBef>
              <a:buNone/>
            </a:pPr>
            <a:r>
              <a:rPr lang="en-US" altLang="en-US" dirty="0">
                <a:cs typeface="Arial" charset="0"/>
              </a:rPr>
              <a:t>A</a:t>
            </a:r>
            <a:r>
              <a:rPr lang="en-US" altLang="en-US" dirty="0" smtClean="0">
                <a:cs typeface="Arial" charset="0"/>
              </a:rPr>
              <a:t>mbulatory </a:t>
            </a:r>
            <a:r>
              <a:rPr lang="en-US" altLang="en-US" dirty="0">
                <a:cs typeface="Arial" charset="0"/>
              </a:rPr>
              <a:t>monitoring</a:t>
            </a:r>
          </a:p>
          <a:p>
            <a:pPr marL="0" indent="0">
              <a:spcBef>
                <a:spcPts val="1200"/>
              </a:spcBef>
              <a:buNone/>
            </a:pPr>
            <a:r>
              <a:rPr lang="en-US" altLang="en-US" dirty="0">
                <a:cs typeface="Arial" charset="0"/>
              </a:rPr>
              <a:t>Holter monitor</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Prepare the Monitor</a:t>
            </a:r>
            <a:endParaRPr lang="en-US" dirty="0"/>
          </a:p>
        </p:txBody>
      </p:sp>
      <p:sp>
        <p:nvSpPr>
          <p:cNvPr id="16" name="Content Placeholder 15"/>
          <p:cNvSpPr>
            <a:spLocks noGrp="1"/>
          </p:cNvSpPr>
          <p:nvPr>
            <p:ph sz="half" idx="1"/>
          </p:nvPr>
        </p:nvSpPr>
        <p:spPr/>
        <p:txBody>
          <a:bodyPr/>
          <a:lstStyle/>
          <a:p>
            <a:pPr>
              <a:spcBef>
                <a:spcPts val="1800"/>
              </a:spcBef>
            </a:pPr>
            <a:r>
              <a:rPr lang="en-US" altLang="en-US" dirty="0"/>
              <a:t>Make sure monitor is                                         adequately charged.</a:t>
            </a:r>
          </a:p>
          <a:p>
            <a:pPr>
              <a:spcBef>
                <a:spcPts val="1800"/>
              </a:spcBef>
            </a:pPr>
            <a:r>
              <a:rPr lang="en-US" altLang="en-US" dirty="0"/>
              <a:t>Insert new batteries.</a:t>
            </a:r>
          </a:p>
          <a:p>
            <a:pPr>
              <a:spcBef>
                <a:spcPts val="1800"/>
              </a:spcBef>
            </a:pPr>
            <a:r>
              <a:rPr lang="en-US" altLang="en-US" dirty="0"/>
              <a:t>Insert new blank digital                                                     disk, if required.</a:t>
            </a:r>
          </a:p>
        </p:txBody>
      </p:sp>
      <p:pic>
        <p:nvPicPr>
          <p:cNvPr id="3" name="Picture 2" descr="Ambulatory monitoring equipment: monitor, battery, memory card, patient monitor record (diary), leads, and electrod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038606"/>
            <a:ext cx="4035552" cy="3694176"/>
          </a:xfrm>
          <a:prstGeom prst="rect">
            <a:avLst/>
          </a:prstGeom>
        </p:spPr>
      </p:pic>
      <p:sp>
        <p:nvSpPr>
          <p:cNvPr id="8" name="Text Placeholder 7"/>
          <p:cNvSpPr>
            <a:spLocks noGrp="1"/>
          </p:cNvSpPr>
          <p:nvPr>
            <p:ph type="body" sz="quarter" idx="12"/>
          </p:nvPr>
        </p:nvSpPr>
        <p:spPr/>
        <p:txBody>
          <a:bodyPr/>
          <a:lstStyle/>
          <a:p>
            <a:endParaRPr lang="en-US" dirty="0"/>
          </a:p>
        </p:txBody>
      </p:sp>
      <p:sp>
        <p:nvSpPr>
          <p:cNvPr id="7" name="Text Placeholder 6"/>
          <p:cNvSpPr>
            <a:spLocks noGrp="1"/>
          </p:cNvSpPr>
          <p:nvPr>
            <p:ph type="body" sz="quarter" idx="11"/>
          </p:nvPr>
        </p:nvSpPr>
        <p:spPr/>
        <p:txBody>
          <a:bodyPr/>
          <a:lstStyle/>
          <a:p>
            <a:r>
              <a:rPr lang="en-US" dirty="0" smtClean="0"/>
              <a:t>Copyright © Total Care Programming</a:t>
            </a:r>
            <a:endParaRPr lang="en-US" dirty="0"/>
          </a:p>
        </p:txBody>
      </p:sp>
    </p:spTree>
    <p:extLst>
      <p:ext uri="{BB962C8B-B14F-4D97-AF65-F5344CB8AC3E}">
        <p14:creationId xmlns:p14="http://schemas.microsoft.com/office/powerpoint/2010/main" val="14512026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Place the Electrodes</a:t>
            </a:r>
            <a:endParaRPr lang="en-US" dirty="0"/>
          </a:p>
        </p:txBody>
      </p:sp>
      <p:sp>
        <p:nvSpPr>
          <p:cNvPr id="10" name="Content Placeholder 9"/>
          <p:cNvSpPr>
            <a:spLocks noGrp="1"/>
          </p:cNvSpPr>
          <p:nvPr>
            <p:ph idx="1"/>
          </p:nvPr>
        </p:nvSpPr>
        <p:spPr/>
        <p:txBody>
          <a:bodyPr/>
          <a:lstStyle/>
          <a:p>
            <a:pPr marL="0" indent="0">
              <a:buNone/>
            </a:pPr>
            <a:r>
              <a:rPr lang="en-US" altLang="en-US" dirty="0" smtClean="0"/>
              <a:t>Have patient remove clothing from waist up.</a:t>
            </a:r>
          </a:p>
          <a:p>
            <a:pPr marL="0" indent="0">
              <a:spcBef>
                <a:spcPts val="2400"/>
              </a:spcBef>
              <a:buNone/>
            </a:pPr>
            <a:r>
              <a:rPr lang="en-US" altLang="en-US" dirty="0" smtClean="0"/>
              <a:t>Provide drape.</a:t>
            </a:r>
          </a:p>
          <a:p>
            <a:pPr marL="0" indent="0">
              <a:spcBef>
                <a:spcPts val="2400"/>
              </a:spcBef>
              <a:buNone/>
            </a:pPr>
            <a:r>
              <a:rPr lang="en-US" altLang="en-US" dirty="0" smtClean="0"/>
              <a:t>Have patient sit or lie down and relax.</a:t>
            </a:r>
          </a:p>
          <a:p>
            <a:pPr marL="0" indent="0">
              <a:spcBef>
                <a:spcPts val="2400"/>
              </a:spcBef>
              <a:buNone/>
            </a:pPr>
            <a:r>
              <a:rPr lang="en-US" altLang="en-US" dirty="0" smtClean="0"/>
              <a:t>Prepare electrode sites:</a:t>
            </a:r>
          </a:p>
          <a:p>
            <a:r>
              <a:rPr lang="en-US" altLang="en-US" dirty="0" smtClean="0"/>
              <a:t>Dry shave electrode sites, if necessary (clip hair for telemetry monitoring).</a:t>
            </a:r>
          </a:p>
          <a:p>
            <a:r>
              <a:rPr lang="en-US" altLang="en-US" dirty="0" smtClean="0"/>
              <a:t>Abrade skin.</a:t>
            </a:r>
          </a:p>
          <a:p>
            <a:pPr marL="0" indent="0">
              <a:spcBef>
                <a:spcPts val="2400"/>
              </a:spcBef>
              <a:buNone/>
            </a:pPr>
            <a:r>
              <a:rPr lang="en-US" altLang="en-US" dirty="0" smtClean="0"/>
              <a:t>Place electrodes at proper sites.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332148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Elderly Patients</a:t>
            </a:r>
            <a:endParaRPr lang="en-US" dirty="0"/>
          </a:p>
        </p:txBody>
      </p:sp>
      <p:sp>
        <p:nvSpPr>
          <p:cNvPr id="10" name="Content Placeholder 9"/>
          <p:cNvSpPr>
            <a:spLocks noGrp="1"/>
          </p:cNvSpPr>
          <p:nvPr>
            <p:ph idx="1"/>
          </p:nvPr>
        </p:nvSpPr>
        <p:spPr/>
        <p:txBody>
          <a:bodyPr/>
          <a:lstStyle/>
          <a:p>
            <a:pPr>
              <a:spcBef>
                <a:spcPts val="2400"/>
              </a:spcBef>
            </a:pPr>
            <a:r>
              <a:rPr lang="en-US" altLang="en-US" dirty="0">
                <a:cs typeface="Arial" charset="0"/>
              </a:rPr>
              <a:t>Apply less pressure when abrading skin.</a:t>
            </a:r>
          </a:p>
          <a:p>
            <a:pPr>
              <a:spcBef>
                <a:spcPts val="2400"/>
              </a:spcBef>
            </a:pPr>
            <a:r>
              <a:rPr lang="en-US" altLang="en-US" dirty="0">
                <a:cs typeface="Arial" charset="0"/>
              </a:rPr>
              <a:t>Avoid abrasive cleansers.</a:t>
            </a:r>
          </a:p>
          <a:p>
            <a:pPr>
              <a:spcBef>
                <a:spcPts val="2400"/>
              </a:spcBef>
            </a:pPr>
            <a:r>
              <a:rPr lang="en-US" altLang="en-US" dirty="0">
                <a:cs typeface="Arial" charset="0"/>
              </a:rPr>
              <a:t>Use caution when applying and removing electrodes.</a:t>
            </a:r>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18498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 the </a:t>
            </a:r>
            <a:r>
              <a:rPr lang="en-US" dirty="0" smtClean="0"/>
              <a:t>Monitor 1</a:t>
            </a:r>
            <a:endParaRPr lang="en-US" dirty="0"/>
          </a:p>
        </p:txBody>
      </p:sp>
      <p:sp>
        <p:nvSpPr>
          <p:cNvPr id="3" name="Content Placeholder 2"/>
          <p:cNvSpPr>
            <a:spLocks noGrp="1"/>
          </p:cNvSpPr>
          <p:nvPr>
            <p:ph sz="quarter" idx="10"/>
          </p:nvPr>
        </p:nvSpPr>
        <p:spPr>
          <a:xfrm>
            <a:off x="533400" y="959961"/>
            <a:ext cx="8153400" cy="518319"/>
          </a:xfrm>
        </p:spPr>
        <p:txBody>
          <a:bodyPr/>
          <a:lstStyle/>
          <a:p>
            <a:pPr marL="0" indent="0">
              <a:buNone/>
            </a:pPr>
            <a:r>
              <a:rPr lang="en-US" dirty="0" smtClean="0"/>
              <a:t>Attach lead wires to electrodes</a:t>
            </a:r>
            <a:endParaRPr lang="en-US" dirty="0"/>
          </a:p>
        </p:txBody>
      </p:sp>
      <p:pic>
        <p:nvPicPr>
          <p:cNvPr id="5" name="Picture 4" descr="Human chest showing five leads attached: white, brown, red, black, and gre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360" y="1554480"/>
            <a:ext cx="6431280" cy="4084320"/>
          </a:xfrm>
          <a:prstGeom prst="rect">
            <a:avLst/>
          </a:prstGeom>
        </p:spPr>
      </p:pic>
      <p:sp>
        <p:nvSpPr>
          <p:cNvPr id="26" name="Content Placeholder 25"/>
          <p:cNvSpPr>
            <a:spLocks noGrp="1"/>
          </p:cNvSpPr>
          <p:nvPr>
            <p:ph sz="quarter" idx="12"/>
          </p:nvPr>
        </p:nvSpPr>
        <p:spPr>
          <a:xfrm>
            <a:off x="1905000" y="5867400"/>
            <a:ext cx="5791200" cy="457200"/>
          </a:xfrm>
        </p:spPr>
        <p:txBody>
          <a:bodyPr/>
          <a:lstStyle/>
          <a:p>
            <a:pPr marL="0" indent="0" algn="ctr">
              <a:buNone/>
            </a:pPr>
            <a:r>
              <a:rPr lang="en-US" dirty="0" smtClean="0"/>
              <a:t>Example of 5-Lead Electrode Placement</a:t>
            </a:r>
            <a:endParaRPr lang="en-US" dirty="0"/>
          </a:p>
        </p:txBody>
      </p:sp>
      <p:sp>
        <p:nvSpPr>
          <p:cNvPr id="38" name="Text Placeholder 37"/>
          <p:cNvSpPr>
            <a:spLocks noGrp="1"/>
          </p:cNvSpPr>
          <p:nvPr>
            <p:ph type="body" sz="quarter" idx="17"/>
          </p:nvPr>
        </p:nvSpPr>
        <p:spPr>
          <a:xfrm>
            <a:off x="3817620" y="6529450"/>
            <a:ext cx="1508760" cy="252350"/>
          </a:xfrm>
        </p:spPr>
        <p:txBody>
          <a:bodyPr/>
          <a:lstStyle/>
          <a:p>
            <a:r>
              <a:rPr lang="en-US" dirty="0" smtClean="0">
                <a:hlinkClick r:id="rId4" action="ppaction://hlinksldjump"/>
              </a:rPr>
              <a:t>Jump to Apply the Monitor Appendix</a:t>
            </a:r>
            <a:endParaRPr lang="en-US" dirty="0"/>
          </a:p>
        </p:txBody>
      </p:sp>
      <p:sp>
        <p:nvSpPr>
          <p:cNvPr id="9" name="Text Placeholder 8"/>
          <p:cNvSpPr>
            <a:spLocks noGrp="1"/>
          </p:cNvSpPr>
          <p:nvPr>
            <p:ph type="body" sz="quarter" idx="16"/>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30770082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Apply the Monitor </a:t>
            </a:r>
            <a:r>
              <a:rPr lang="en-US" dirty="0" smtClean="0"/>
              <a:t>2</a:t>
            </a:r>
            <a:endParaRPr lang="en-US" dirty="0"/>
          </a:p>
        </p:txBody>
      </p:sp>
      <p:sp>
        <p:nvSpPr>
          <p:cNvPr id="10" name="Content Placeholder 9"/>
          <p:cNvSpPr>
            <a:spLocks noGrp="1"/>
          </p:cNvSpPr>
          <p:nvPr>
            <p:ph idx="1"/>
          </p:nvPr>
        </p:nvSpPr>
        <p:spPr/>
        <p:txBody>
          <a:bodyPr/>
          <a:lstStyle/>
          <a:p>
            <a:pPr>
              <a:spcBef>
                <a:spcPts val="1800"/>
              </a:spcBef>
            </a:pPr>
            <a:r>
              <a:rPr lang="en-US" altLang="en-US" dirty="0">
                <a:cs typeface="Arial" charset="0"/>
              </a:rPr>
              <a:t>Arrange lead wires comfortably on patient.</a:t>
            </a:r>
          </a:p>
          <a:p>
            <a:pPr>
              <a:spcBef>
                <a:spcPts val="1800"/>
              </a:spcBef>
            </a:pPr>
            <a:r>
              <a:rPr lang="en-US" altLang="en-US" dirty="0">
                <a:cs typeface="Arial" charset="0"/>
              </a:rPr>
              <a:t>Tape each electrode in place.</a:t>
            </a:r>
          </a:p>
          <a:p>
            <a:pPr>
              <a:spcBef>
                <a:spcPts val="1800"/>
              </a:spcBef>
            </a:pPr>
            <a:r>
              <a:rPr lang="en-US" altLang="en-US" dirty="0">
                <a:cs typeface="Arial" charset="0"/>
              </a:rPr>
              <a:t>Attach cable to electrocardiograph.</a:t>
            </a:r>
          </a:p>
          <a:p>
            <a:pPr>
              <a:spcBef>
                <a:spcPts val="1800"/>
              </a:spcBef>
            </a:pPr>
            <a:r>
              <a:rPr lang="en-US" altLang="en-US" dirty="0">
                <a:cs typeface="Arial" charset="0"/>
              </a:rPr>
              <a:t>Run baseline ECG</a:t>
            </a:r>
            <a:r>
              <a:rPr lang="en-US" altLang="en-US" dirty="0" smtClean="0">
                <a:cs typeface="Arial" charset="0"/>
              </a:rPr>
              <a:t>.</a:t>
            </a:r>
          </a:p>
          <a:p>
            <a:pPr>
              <a:lnSpc>
                <a:spcPct val="150000"/>
              </a:lnSpc>
            </a:pPr>
            <a:r>
              <a:rPr lang="en-US" altLang="en-US" dirty="0">
                <a:cs typeface="Arial" charset="0"/>
              </a:rPr>
              <a:t>Have patient dress, then attach cable to monitor.</a:t>
            </a:r>
          </a:p>
          <a:p>
            <a:pPr>
              <a:lnSpc>
                <a:spcPct val="150000"/>
              </a:lnSpc>
            </a:pPr>
            <a:r>
              <a:rPr lang="en-US" altLang="en-US" dirty="0">
                <a:cs typeface="Arial" charset="0"/>
              </a:rPr>
              <a:t>Check lead wires and electrodes.</a:t>
            </a:r>
          </a:p>
          <a:p>
            <a:pPr>
              <a:lnSpc>
                <a:spcPct val="150000"/>
              </a:lnSpc>
            </a:pPr>
            <a:r>
              <a:rPr lang="en-US" altLang="en-US" dirty="0">
                <a:cs typeface="Arial" charset="0"/>
              </a:rPr>
              <a:t>Start monitor.</a:t>
            </a:r>
          </a:p>
          <a:p>
            <a:pPr>
              <a:spcBef>
                <a:spcPts val="1800"/>
              </a:spcBef>
            </a:pPr>
            <a:endParaRPr lang="en-US" altLang="en-US" dirty="0">
              <a:cs typeface="Arial" charset="0"/>
            </a:endParaRPr>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522765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Apply the Monitor </a:t>
            </a:r>
            <a:r>
              <a:rPr lang="en-US" dirty="0" smtClean="0"/>
              <a:t>3</a:t>
            </a:r>
            <a:r>
              <a:rPr lang="en-US" dirty="0" smtClean="0">
                <a:solidFill>
                  <a:schemeClr val="bg1"/>
                </a:solidFill>
              </a:rPr>
              <a:t>2</a:t>
            </a:r>
            <a:endParaRPr lang="en-US" dirty="0">
              <a:solidFill>
                <a:schemeClr val="bg1"/>
              </a:solidFill>
            </a:endParaRPr>
          </a:p>
        </p:txBody>
      </p:sp>
      <p:sp>
        <p:nvSpPr>
          <p:cNvPr id="10" name="Content Placeholder 9"/>
          <p:cNvSpPr>
            <a:spLocks noGrp="1"/>
          </p:cNvSpPr>
          <p:nvPr>
            <p:ph idx="1"/>
          </p:nvPr>
        </p:nvSpPr>
        <p:spPr/>
        <p:txBody>
          <a:bodyPr/>
          <a:lstStyle/>
          <a:p>
            <a:pPr>
              <a:lnSpc>
                <a:spcPct val="150000"/>
              </a:lnSpc>
            </a:pPr>
            <a:r>
              <a:rPr lang="en-US" altLang="en-US" dirty="0">
                <a:cs typeface="Arial" charset="0"/>
              </a:rPr>
              <a:t>Have patient make first diary entry.</a:t>
            </a:r>
          </a:p>
          <a:p>
            <a:pPr>
              <a:lnSpc>
                <a:spcPct val="150000"/>
              </a:lnSpc>
            </a:pPr>
            <a:r>
              <a:rPr lang="en-US" altLang="en-US" dirty="0">
                <a:cs typeface="Arial" charset="0"/>
              </a:rPr>
              <a:t>Review all patient instructions.</a:t>
            </a:r>
          </a:p>
          <a:p>
            <a:pPr>
              <a:lnSpc>
                <a:spcPct val="150000"/>
              </a:lnSpc>
            </a:pPr>
            <a:r>
              <a:rPr lang="en-US" altLang="en-US" dirty="0">
                <a:cs typeface="Arial" charset="0"/>
              </a:rPr>
              <a:t>Set date and time for patient return.</a:t>
            </a:r>
          </a:p>
          <a:p>
            <a:pPr>
              <a:spcBef>
                <a:spcPts val="1800"/>
              </a:spcBef>
            </a:pPr>
            <a:endParaRPr lang="en-US" altLang="en-US" dirty="0">
              <a:cs typeface="Arial" charset="0"/>
            </a:endParaRPr>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230703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13.6</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should you do if you are unfamiliar with the ambulatory monitor assigned to the patient?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7935783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should you do if you are unfamiliar with the ambulatory monitor assigned to the patient?</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First check the manufacturer’s instructions. If you cannot locate them or do not understand them, consult your supervisor.</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560037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95400"/>
          </a:xfrm>
        </p:spPr>
        <p:txBody>
          <a:bodyPr/>
          <a:lstStyle/>
          <a:p>
            <a:r>
              <a:rPr lang="en-US" dirty="0" smtClean="0"/>
              <a:t>Learning Outcome 13.7</a:t>
            </a:r>
            <a:br>
              <a:rPr lang="en-US" dirty="0" smtClean="0"/>
            </a:br>
            <a:r>
              <a:rPr lang="en-US" dirty="0" smtClean="0"/>
              <a:t>Removing the Ambulatory Monitor</a:t>
            </a:r>
            <a:endParaRPr lang="en-US" dirty="0">
              <a:solidFill>
                <a:srgbClr val="7030A0"/>
              </a:solidFill>
            </a:endParaRPr>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Review patient’s diary.</a:t>
            </a:r>
          </a:p>
          <a:p>
            <a:pPr>
              <a:spcBef>
                <a:spcPts val="1800"/>
              </a:spcBef>
            </a:pPr>
            <a:r>
              <a:rPr lang="en-US" altLang="en-US" dirty="0">
                <a:cs typeface="Arial" charset="0"/>
              </a:rPr>
              <a:t>Turn off monitor and detach lead wires.</a:t>
            </a:r>
          </a:p>
          <a:p>
            <a:pPr>
              <a:spcBef>
                <a:spcPts val="1800"/>
              </a:spcBef>
            </a:pPr>
            <a:r>
              <a:rPr lang="en-US" altLang="en-US" dirty="0">
                <a:cs typeface="Arial" charset="0"/>
              </a:rPr>
              <a:t>Detach lead wires and cable from patient.</a:t>
            </a:r>
          </a:p>
          <a:p>
            <a:pPr>
              <a:spcBef>
                <a:spcPts val="1800"/>
              </a:spcBef>
            </a:pPr>
            <a:r>
              <a:rPr lang="en-US" altLang="en-US" dirty="0">
                <a:cs typeface="Arial" charset="0"/>
              </a:rPr>
              <a:t>Remove tape and electrodes.</a:t>
            </a:r>
          </a:p>
          <a:p>
            <a:pPr>
              <a:spcBef>
                <a:spcPts val="1800"/>
              </a:spcBef>
            </a:pPr>
            <a:r>
              <a:rPr lang="en-US" altLang="en-US" dirty="0">
                <a:cs typeface="Arial" charset="0"/>
              </a:rPr>
              <a:t>Clean skin.</a:t>
            </a:r>
          </a:p>
          <a:p>
            <a:pPr>
              <a:spcBef>
                <a:spcPts val="1800"/>
              </a:spcBef>
            </a:pPr>
            <a:r>
              <a:rPr lang="en-US" altLang="en-US" dirty="0">
                <a:cs typeface="Arial" charset="0"/>
              </a:rPr>
              <a:t>Record removal procedure on patient’s chart.</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571411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Reporting </a:t>
            </a:r>
            <a:r>
              <a:rPr lang="en-US" dirty="0" smtClean="0"/>
              <a:t>Results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Follow manufacturer’s instructions to prepare recording for evaluation.</a:t>
            </a:r>
          </a:p>
          <a:p>
            <a:pPr marL="0" indent="0">
              <a:spcBef>
                <a:spcPts val="3000"/>
              </a:spcBef>
              <a:buNone/>
            </a:pPr>
            <a:r>
              <a:rPr lang="en-US" altLang="en-US" dirty="0" smtClean="0"/>
              <a:t>Machine or computer may provide initial analysis.</a:t>
            </a:r>
          </a:p>
          <a:p>
            <a:pPr marL="0" indent="0">
              <a:spcBef>
                <a:spcPts val="3000"/>
              </a:spcBef>
              <a:buNone/>
            </a:pPr>
            <a:r>
              <a:rPr lang="en-US" altLang="en-US" dirty="0" smtClean="0"/>
              <a:t>Final interpretation:</a:t>
            </a:r>
          </a:p>
          <a:p>
            <a:r>
              <a:rPr lang="en-US" altLang="en-US" dirty="0" smtClean="0"/>
              <a:t>Physician within facility</a:t>
            </a:r>
          </a:p>
          <a:p>
            <a:r>
              <a:rPr lang="en-US" altLang="en-US" dirty="0" smtClean="0"/>
              <a:t>Sent to outside laboratory </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48102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What Is Ambulatory Monitoring</a:t>
            </a:r>
            <a:r>
              <a:rPr lang="en-US" dirty="0" smtClean="0"/>
              <a:t>? 1</a:t>
            </a:r>
            <a:endParaRPr lang="en-US" dirty="0"/>
          </a:p>
        </p:txBody>
      </p:sp>
      <p:sp>
        <p:nvSpPr>
          <p:cNvPr id="11" name="Content Placeholder 10"/>
          <p:cNvSpPr>
            <a:spLocks noGrp="1"/>
          </p:cNvSpPr>
          <p:nvPr>
            <p:ph idx="1"/>
          </p:nvPr>
        </p:nvSpPr>
        <p:spPr/>
        <p:txBody>
          <a:bodyPr/>
          <a:lstStyle/>
          <a:p>
            <a:r>
              <a:rPr lang="en-US" altLang="en-US" dirty="0">
                <a:cs typeface="Arial" charset="0"/>
              </a:rPr>
              <a:t>Process of recording an ECG tracing while patient performs daily activities</a:t>
            </a:r>
          </a:p>
          <a:p>
            <a:r>
              <a:rPr lang="en-US" altLang="en-US" dirty="0">
                <a:cs typeface="Arial" charset="0"/>
              </a:rPr>
              <a:t>Typical ambulatory monitor is a </a:t>
            </a:r>
            <a:r>
              <a:rPr lang="en-US" altLang="en-US" dirty="0" smtClean="0">
                <a:cs typeface="Arial" charset="0"/>
              </a:rPr>
              <a:t>small </a:t>
            </a:r>
            <a:r>
              <a:rPr lang="en-US" altLang="en-US" dirty="0">
                <a:cs typeface="Arial" charset="0"/>
              </a:rPr>
              <a:t>box strapped to waist </a:t>
            </a:r>
            <a:br>
              <a:rPr lang="en-US" altLang="en-US" dirty="0">
                <a:cs typeface="Arial" charset="0"/>
              </a:rPr>
            </a:br>
            <a:r>
              <a:rPr lang="en-US" altLang="en-US" dirty="0">
                <a:cs typeface="Arial" charset="0"/>
              </a:rPr>
              <a:t>or shoulder</a:t>
            </a:r>
          </a:p>
          <a:p>
            <a:r>
              <a:rPr lang="en-US" altLang="en-US" dirty="0">
                <a:cs typeface="Arial" charset="0"/>
              </a:rPr>
              <a:t>Box contains recording device</a:t>
            </a:r>
          </a:p>
          <a:p>
            <a:r>
              <a:rPr lang="en-US" altLang="en-US" dirty="0">
                <a:cs typeface="Arial" charset="0"/>
              </a:rPr>
              <a:t>Most are digital</a:t>
            </a:r>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Reporting Results </a:t>
            </a:r>
            <a:r>
              <a:rPr lang="en-US" dirty="0" smtClean="0"/>
              <a:t>2</a:t>
            </a:r>
            <a:endParaRPr lang="en-US" dirty="0"/>
          </a:p>
        </p:txBody>
      </p:sp>
      <p:sp>
        <p:nvSpPr>
          <p:cNvPr id="11" name="Content Placeholder 10"/>
          <p:cNvSpPr>
            <a:spLocks noGrp="1"/>
          </p:cNvSpPr>
          <p:nvPr>
            <p:ph idx="1"/>
          </p:nvPr>
        </p:nvSpPr>
        <p:spPr/>
        <p:txBody>
          <a:bodyPr/>
          <a:lstStyle/>
          <a:p>
            <a:pPr marL="0" indent="0">
              <a:buNone/>
            </a:pPr>
            <a:r>
              <a:rPr lang="en-US" altLang="en-US" dirty="0" smtClean="0"/>
              <a:t>Factors affecting accuracy of tracing results:</a:t>
            </a:r>
          </a:p>
          <a:p>
            <a:r>
              <a:rPr lang="en-US" altLang="en-US" dirty="0" smtClean="0"/>
              <a:t>Improper lead attachment</a:t>
            </a:r>
          </a:p>
          <a:p>
            <a:r>
              <a:rPr lang="en-US" altLang="en-US" dirty="0" smtClean="0"/>
              <a:t>Incomplete patient diary</a:t>
            </a:r>
          </a:p>
          <a:p>
            <a:r>
              <a:rPr lang="en-US" altLang="en-US" dirty="0" smtClean="0"/>
              <a:t>Failure of patient to maintain normal routine</a:t>
            </a:r>
          </a:p>
          <a:p>
            <a:pPr marL="0" indent="0">
              <a:spcBef>
                <a:spcPts val="3000"/>
              </a:spcBef>
              <a:buNone/>
            </a:pPr>
            <a:r>
              <a:rPr lang="en-US" altLang="en-US" dirty="0" smtClean="0"/>
              <a:t>If results are sent to an outside lab, report can take seven to ten days.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894884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Abnormal </a:t>
            </a:r>
            <a:r>
              <a:rPr lang="en-US" dirty="0" smtClean="0"/>
              <a:t>Results 1</a:t>
            </a:r>
            <a:endParaRPr lang="en-US" dirty="0"/>
          </a:p>
        </p:txBody>
      </p:sp>
      <p:sp>
        <p:nvSpPr>
          <p:cNvPr id="11" name="Content Placeholder 10"/>
          <p:cNvSpPr>
            <a:spLocks noGrp="1"/>
          </p:cNvSpPr>
          <p:nvPr>
            <p:ph idx="1"/>
          </p:nvPr>
        </p:nvSpPr>
        <p:spPr/>
        <p:txBody>
          <a:bodyPr/>
          <a:lstStyle/>
          <a:p>
            <a:pPr>
              <a:spcBef>
                <a:spcPts val="1800"/>
              </a:spcBef>
              <a:buFont typeface="Wingdings" pitchFamily="2" charset="2"/>
              <a:buNone/>
            </a:pPr>
            <a:r>
              <a:rPr lang="en-US" altLang="en-US" dirty="0">
                <a:cs typeface="Arial" charset="0"/>
              </a:rPr>
              <a:t>Abnormal results may indicate:</a:t>
            </a:r>
          </a:p>
          <a:p>
            <a:pPr>
              <a:spcBef>
                <a:spcPts val="1800"/>
              </a:spcBef>
            </a:pPr>
            <a:r>
              <a:rPr lang="en-US" altLang="en-US" dirty="0">
                <a:cs typeface="Arial" charset="0"/>
              </a:rPr>
              <a:t>Electrical-conduction defects in heart’s rate and rhythm-controlling system.</a:t>
            </a:r>
          </a:p>
          <a:p>
            <a:pPr>
              <a:spcBef>
                <a:spcPts val="1800"/>
              </a:spcBef>
            </a:pPr>
            <a:r>
              <a:rPr lang="en-US" altLang="en-US" dirty="0">
                <a:cs typeface="Arial" charset="0"/>
              </a:rPr>
              <a:t>Rhythm abnormalities.</a:t>
            </a:r>
          </a:p>
          <a:p>
            <a:pPr>
              <a:spcBef>
                <a:spcPts val="1800"/>
              </a:spcBef>
            </a:pPr>
            <a:r>
              <a:rPr lang="en-US" altLang="en-US" dirty="0">
                <a:cs typeface="Arial" charset="0"/>
              </a:rPr>
              <a:t>Premature atrial or ventricular contractions.</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259523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Abnormal Results </a:t>
            </a:r>
            <a:r>
              <a:rPr lang="en-US" dirty="0" smtClean="0"/>
              <a:t>2</a:t>
            </a:r>
            <a:endParaRPr lang="en-US" dirty="0"/>
          </a:p>
        </p:txBody>
      </p:sp>
      <p:sp>
        <p:nvSpPr>
          <p:cNvPr id="11" name="Content Placeholder 10"/>
          <p:cNvSpPr>
            <a:spLocks noGrp="1"/>
          </p:cNvSpPr>
          <p:nvPr>
            <p:ph idx="1"/>
          </p:nvPr>
        </p:nvSpPr>
        <p:spPr/>
        <p:txBody>
          <a:bodyPr/>
          <a:lstStyle/>
          <a:p>
            <a:pPr marL="0" indent="0">
              <a:buNone/>
            </a:pPr>
            <a:r>
              <a:rPr lang="en-US" altLang="en-US" dirty="0" smtClean="0"/>
              <a:t>Additional testing that may be required:</a:t>
            </a:r>
          </a:p>
          <a:p>
            <a:r>
              <a:rPr lang="en-US" altLang="en-US" dirty="0" smtClean="0"/>
              <a:t>Echocardiogram</a:t>
            </a:r>
          </a:p>
          <a:p>
            <a:r>
              <a:rPr lang="en-US" altLang="en-US" dirty="0" smtClean="0"/>
              <a:t>Coronary angiogram</a:t>
            </a:r>
          </a:p>
          <a:p>
            <a:r>
              <a:rPr lang="en-US" altLang="en-US" dirty="0" smtClean="0"/>
              <a:t>CT (computerized tomography) scan</a:t>
            </a:r>
          </a:p>
          <a:p>
            <a:r>
              <a:rPr lang="en-US" altLang="en-US" dirty="0" smtClean="0"/>
              <a:t>MRI (magnetic resonance imaging)</a:t>
            </a:r>
          </a:p>
          <a:p>
            <a:r>
              <a:rPr lang="en-US" altLang="en-US" dirty="0" smtClean="0"/>
              <a:t>PET (position emission tomography) scan</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869384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factors can affect the results of ambulatory monitoring?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0070377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factors can affect the results of ambulatory monitoring?</a:t>
            </a:r>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solidFill>
                  <a:srgbClr val="000099"/>
                </a:solidFill>
                <a:latin typeface="Arial" charset="0"/>
              </a:rPr>
              <a:t>Improper lead attachment, incomplete patient diary, patient failure to maintain a normal routine</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728282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Ambulatory monitoring is the process of recording an ECG tracing for an extended period of time while the patient performs normal daily activities.</a:t>
            </a:r>
          </a:p>
          <a:p>
            <a:pPr>
              <a:spcBef>
                <a:spcPts val="1800"/>
              </a:spcBef>
            </a:pPr>
            <a:r>
              <a:rPr lang="en-US" altLang="en-US" dirty="0">
                <a:cs typeface="Arial" charset="0"/>
              </a:rPr>
              <a:t>Ambulatory monitoring documents electrical activity in the heart and identifies abnormal heart behaviors that may not have occurred during 12-lead ECG or stress tests.</a:t>
            </a:r>
          </a:p>
          <a:p>
            <a:pPr>
              <a:spcBef>
                <a:spcPts val="1800"/>
              </a:spcBef>
            </a:pPr>
            <a:r>
              <a:rPr lang="en-US" altLang="en-US" dirty="0">
                <a:cs typeface="Arial" charset="0"/>
              </a:rPr>
              <a:t>Types of ambulatory monitoring include continuous, intermittent, telemetry, and transtelephonic monitoring.</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55096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Patients must be thoroughly instructed on proper use of the ambulatory monitor, including the need for diary entries and behavior during the monitoring period.</a:t>
            </a:r>
          </a:p>
          <a:p>
            <a:pPr>
              <a:spcBef>
                <a:spcPts val="1800"/>
              </a:spcBef>
            </a:pPr>
            <a:r>
              <a:rPr lang="en-US" altLang="en-US" dirty="0">
                <a:cs typeface="Arial" charset="0"/>
              </a:rPr>
              <a:t>Patients should be prepared both emotionally and physically before the monitor is applied.</a:t>
            </a:r>
          </a:p>
          <a:p>
            <a:pPr>
              <a:spcBef>
                <a:spcPts val="1800"/>
              </a:spcBef>
            </a:pPr>
            <a:r>
              <a:rPr lang="en-US" altLang="en-US" dirty="0">
                <a:cs typeface="Arial" charset="0"/>
              </a:rPr>
              <a:t>Applying an ambulatory monitor includes preparing the electrode sites, placing the electrodes, connecting the monitor, running a baseline ECG to confirm proper operation, and making the first diary entry.</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361674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3</a:t>
            </a: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pPr>
              <a:spcBef>
                <a:spcPts val="1800"/>
              </a:spcBef>
            </a:pPr>
            <a:r>
              <a:rPr lang="en-US" altLang="en-US" dirty="0">
                <a:cs typeface="Arial" charset="0"/>
              </a:rPr>
              <a:t>After the monitoring period, review the patient diary before removing the monitor.</a:t>
            </a:r>
          </a:p>
          <a:p>
            <a:pPr>
              <a:spcBef>
                <a:spcPts val="1800"/>
              </a:spcBef>
            </a:pPr>
            <a:r>
              <a:rPr lang="en-US" altLang="en-US" dirty="0">
                <a:cs typeface="Arial" charset="0"/>
              </a:rPr>
              <a:t>After removing the monitor, make sure the results are evaluated and a report is placed in the patient’s medical record.</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371235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11" name="Text Placeholder 10"/>
          <p:cNvSpPr>
            <a:spLocks noGrp="1"/>
          </p:cNvSpPr>
          <p:nvPr>
            <p:ph type="body" sz="quarter" idx="10"/>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764944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Mobile Cardiac Outpatient Telemetry (MCOT) Appendix</a:t>
            </a:r>
            <a:endParaRPr lang="en-US" dirty="0"/>
          </a:p>
        </p:txBody>
      </p:sp>
      <p:sp>
        <p:nvSpPr>
          <p:cNvPr id="6" name="Content Placeholder 5"/>
          <p:cNvSpPr>
            <a:spLocks noGrp="1"/>
          </p:cNvSpPr>
          <p:nvPr>
            <p:ph idx="1"/>
          </p:nvPr>
        </p:nvSpPr>
        <p:spPr>
          <a:xfrm>
            <a:off x="457200" y="1447800"/>
            <a:ext cx="8229600" cy="5105400"/>
          </a:xfrm>
        </p:spPr>
        <p:txBody>
          <a:bodyPr/>
          <a:lstStyle/>
          <a:p>
            <a:pPr marL="0" indent="0">
              <a:buNone/>
            </a:pPr>
            <a:r>
              <a:rPr lang="en-US" dirty="0"/>
              <a:t>Mobile cardiac outpatient telemetry equipment: </a:t>
            </a:r>
            <a:endParaRPr lang="en-US" dirty="0" smtClean="0"/>
          </a:p>
          <a:p>
            <a:r>
              <a:rPr lang="en-US" dirty="0" smtClean="0"/>
              <a:t>Transmitting </a:t>
            </a:r>
            <a:r>
              <a:rPr lang="en-US" dirty="0"/>
              <a:t>unit and carrying case (worn on the </a:t>
            </a:r>
            <a:r>
              <a:rPr lang="en-US" dirty="0" smtClean="0"/>
              <a:t>patient)</a:t>
            </a:r>
          </a:p>
          <a:p>
            <a:r>
              <a:rPr lang="en-US" dirty="0" smtClean="0"/>
              <a:t>Carrying </a:t>
            </a:r>
            <a:r>
              <a:rPr lang="en-US" dirty="0"/>
              <a:t>case for cell phone </a:t>
            </a:r>
            <a:r>
              <a:rPr lang="en-US" dirty="0" smtClean="0"/>
              <a:t>device</a:t>
            </a:r>
          </a:p>
          <a:p>
            <a:r>
              <a:rPr lang="en-US" dirty="0"/>
              <a:t>C</a:t>
            </a:r>
            <a:r>
              <a:rPr lang="en-US" dirty="0" smtClean="0"/>
              <a:t>ellular </a:t>
            </a:r>
            <a:r>
              <a:rPr lang="en-US" dirty="0"/>
              <a:t>telephone </a:t>
            </a:r>
            <a:r>
              <a:rPr lang="en-US" dirty="0" smtClean="0"/>
              <a:t>device</a:t>
            </a:r>
          </a:p>
          <a:p>
            <a:r>
              <a:rPr lang="en-US" dirty="0" smtClean="0"/>
              <a:t>3 </a:t>
            </a:r>
            <a:r>
              <a:rPr lang="en-US" dirty="0"/>
              <a:t>leads </a:t>
            </a:r>
            <a:endParaRPr lang="en-US" dirty="0" smtClean="0"/>
          </a:p>
          <a:p>
            <a:r>
              <a:rPr lang="en-US" dirty="0" smtClean="0"/>
              <a:t>3 </a:t>
            </a:r>
            <a:r>
              <a:rPr lang="en-US" dirty="0"/>
              <a:t>electrodes</a:t>
            </a:r>
          </a:p>
          <a:p>
            <a:endParaRPr lang="en-US" dirty="0"/>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Mobile Cardiac Outpatient Telemetry (MCOT)</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328361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What Is Ambulatory Monitoring? </a:t>
            </a:r>
            <a:r>
              <a:rPr lang="en-US" dirty="0" smtClean="0"/>
              <a:t>2</a:t>
            </a:r>
            <a:endParaRPr lang="en-US" dirty="0"/>
          </a:p>
        </p:txBody>
      </p:sp>
      <p:sp>
        <p:nvSpPr>
          <p:cNvPr id="11" name="Content Placeholder 10"/>
          <p:cNvSpPr>
            <a:spLocks noGrp="1"/>
          </p:cNvSpPr>
          <p:nvPr>
            <p:ph sz="half" idx="1"/>
          </p:nvPr>
        </p:nvSpPr>
        <p:spPr>
          <a:xfrm>
            <a:off x="457200" y="914400"/>
            <a:ext cx="8229600" cy="3733800"/>
          </a:xfrm>
        </p:spPr>
        <p:txBody>
          <a:bodyPr/>
          <a:lstStyle/>
          <a:p>
            <a:pPr marL="0" indent="0">
              <a:lnSpc>
                <a:spcPct val="90000"/>
              </a:lnSpc>
              <a:buNone/>
            </a:pPr>
            <a:r>
              <a:rPr lang="en-US" altLang="en-US" dirty="0">
                <a:cs typeface="Arial" charset="0"/>
              </a:rPr>
              <a:t>Holter is one type of ambulatory monitor.</a:t>
            </a:r>
          </a:p>
          <a:p>
            <a:pPr marL="0" indent="0">
              <a:lnSpc>
                <a:spcPct val="90000"/>
              </a:lnSpc>
              <a:spcBef>
                <a:spcPts val="1800"/>
              </a:spcBef>
              <a:buNone/>
            </a:pPr>
            <a:r>
              <a:rPr lang="en-US" altLang="en-US" dirty="0">
                <a:cs typeface="Arial" charset="0"/>
              </a:rPr>
              <a:t>Requires 3 to 5 leads</a:t>
            </a:r>
          </a:p>
          <a:p>
            <a:pPr marL="0" indent="0">
              <a:lnSpc>
                <a:spcPct val="90000"/>
              </a:lnSpc>
              <a:spcBef>
                <a:spcPts val="1800"/>
              </a:spcBef>
              <a:buNone/>
            </a:pPr>
            <a:r>
              <a:rPr lang="en-US" altLang="en-US" dirty="0">
                <a:cs typeface="Arial" charset="0"/>
              </a:rPr>
              <a:t>Patient keeps diary:</a:t>
            </a:r>
          </a:p>
          <a:p>
            <a:pPr>
              <a:lnSpc>
                <a:spcPct val="90000"/>
              </a:lnSpc>
            </a:pPr>
            <a:r>
              <a:rPr lang="en-US" altLang="en-US" dirty="0">
                <a:cs typeface="Arial" charset="0"/>
              </a:rPr>
              <a:t>Activities</a:t>
            </a:r>
          </a:p>
          <a:p>
            <a:pPr>
              <a:lnSpc>
                <a:spcPct val="90000"/>
              </a:lnSpc>
            </a:pPr>
            <a:r>
              <a:rPr lang="en-US" altLang="en-US" dirty="0">
                <a:cs typeface="Arial" charset="0"/>
              </a:rPr>
              <a:t>Symptoms</a:t>
            </a:r>
          </a:p>
          <a:p>
            <a:pPr>
              <a:lnSpc>
                <a:spcPct val="90000"/>
              </a:lnSpc>
            </a:pPr>
            <a:r>
              <a:rPr lang="en-US" altLang="en-US" dirty="0">
                <a:cs typeface="Arial" charset="0"/>
              </a:rPr>
              <a:t>Abnormal sensations</a:t>
            </a:r>
          </a:p>
          <a:p>
            <a:pPr marL="0" indent="0">
              <a:lnSpc>
                <a:spcPct val="90000"/>
              </a:lnSpc>
              <a:spcBef>
                <a:spcPts val="1800"/>
              </a:spcBef>
              <a:buNone/>
            </a:pPr>
            <a:r>
              <a:rPr lang="en-US" altLang="en-US" dirty="0">
                <a:cs typeface="Arial" charset="0"/>
              </a:rPr>
              <a:t>Computer is used to view, print, and analyze tracing.</a:t>
            </a:r>
          </a:p>
        </p:txBody>
      </p:sp>
      <p:sp>
        <p:nvSpPr>
          <p:cNvPr id="6" name="Text Placeholder 5"/>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2" name="Content Placeholder 1"/>
          <p:cNvSpPr>
            <a:spLocks noGrp="1"/>
          </p:cNvSpPr>
          <p:nvPr>
            <p:ph sz="half" idx="2"/>
          </p:nvPr>
        </p:nvSpPr>
        <p:spPr>
          <a:xfrm>
            <a:off x="457200" y="5257800"/>
            <a:ext cx="8229600" cy="1272540"/>
          </a:xfrm>
        </p:spPr>
        <p:txBody>
          <a:bodyPr/>
          <a:lstStyle/>
          <a:p>
            <a:pPr marL="0" indent="0" algn="ctr">
              <a:buNone/>
            </a:pPr>
            <a:r>
              <a:rPr lang="en-US" b="1" dirty="0" smtClean="0">
                <a:solidFill>
                  <a:srgbClr val="C00000"/>
                </a:solidFill>
              </a:rPr>
              <a:t>The term </a:t>
            </a:r>
            <a:r>
              <a:rPr lang="en-US" b="1" i="1" dirty="0" smtClean="0">
                <a:solidFill>
                  <a:srgbClr val="C00000"/>
                </a:solidFill>
              </a:rPr>
              <a:t>Holter</a:t>
            </a:r>
            <a:r>
              <a:rPr lang="en-US" b="1" dirty="0" smtClean="0">
                <a:solidFill>
                  <a:srgbClr val="C00000"/>
                </a:solidFill>
              </a:rPr>
              <a:t> is often used to mean any type </a:t>
            </a:r>
            <a:br>
              <a:rPr lang="en-US" b="1" dirty="0" smtClean="0">
                <a:solidFill>
                  <a:srgbClr val="C00000"/>
                </a:solidFill>
              </a:rPr>
            </a:br>
            <a:r>
              <a:rPr lang="en-US" b="1" dirty="0" smtClean="0">
                <a:solidFill>
                  <a:srgbClr val="C00000"/>
                </a:solidFill>
              </a:rPr>
              <a:t>of ambulatory monitor.</a:t>
            </a:r>
            <a:endParaRPr lang="en-US" b="1" dirty="0">
              <a:solidFill>
                <a:srgbClr val="C00000"/>
              </a:solidFill>
            </a:endParaRPr>
          </a:p>
        </p:txBody>
      </p:sp>
    </p:spTree>
    <p:extLst>
      <p:ext uri="{BB962C8B-B14F-4D97-AF65-F5344CB8AC3E}">
        <p14:creationId xmlns:p14="http://schemas.microsoft.com/office/powerpoint/2010/main" val="3943097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Apply the Monitor Appendix</a:t>
            </a:r>
            <a:endParaRPr lang="en-US" dirty="0"/>
          </a:p>
        </p:txBody>
      </p:sp>
      <p:sp>
        <p:nvSpPr>
          <p:cNvPr id="11" name="Content Placeholder 10"/>
          <p:cNvSpPr>
            <a:spLocks noGrp="1"/>
          </p:cNvSpPr>
          <p:nvPr>
            <p:ph idx="1"/>
          </p:nvPr>
        </p:nvSpPr>
        <p:spPr>
          <a:xfrm>
            <a:off x="457200" y="990600"/>
            <a:ext cx="8229600" cy="5410200"/>
          </a:xfrm>
        </p:spPr>
        <p:txBody>
          <a:bodyPr/>
          <a:lstStyle/>
          <a:p>
            <a:pPr marL="0" indent="0">
              <a:buNone/>
            </a:pPr>
            <a:r>
              <a:rPr lang="en-US" dirty="0"/>
              <a:t>Human chest showing one example of five-lead electrode placement for ambulatory </a:t>
            </a:r>
            <a:r>
              <a:rPr lang="en-US" dirty="0" smtClean="0"/>
              <a:t>monitoring: Channel 1 – white – reference electrode on manubrium Channel 2 – brown – reference electrode on manubrium Red (+) exploring electrode centered over 5</a:t>
            </a:r>
            <a:r>
              <a:rPr lang="en-US" baseline="30000" dirty="0" smtClean="0"/>
              <a:t>th</a:t>
            </a:r>
            <a:r>
              <a:rPr lang="en-US" dirty="0" smtClean="0"/>
              <a:t> rib Black (+) exploring electrode, V4/V5 area, centered over rib Green ground electrode centered over 6</a:t>
            </a:r>
            <a:r>
              <a:rPr lang="en-US" baseline="30000" dirty="0" smtClean="0"/>
              <a:t>th</a:t>
            </a:r>
            <a:r>
              <a:rPr lang="en-US" dirty="0" smtClean="0"/>
              <a:t> rib</a:t>
            </a:r>
          </a:p>
        </p:txBody>
      </p:sp>
      <p:sp>
        <p:nvSpPr>
          <p:cNvPr id="13" name="Text Placeholder 12"/>
          <p:cNvSpPr>
            <a:spLocks noGrp="1"/>
          </p:cNvSpPr>
          <p:nvPr>
            <p:ph type="body" sz="quarter" idx="16"/>
          </p:nvPr>
        </p:nvSpPr>
        <p:spPr/>
        <p:txBody>
          <a:bodyPr/>
          <a:lstStyle/>
          <a:p>
            <a:r>
              <a:rPr lang="en-US" dirty="0" smtClean="0">
                <a:hlinkClick r:id="rId2" action="ppaction://hlinksldjump"/>
              </a:rPr>
              <a:t>Jump to Apply the Monitor</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296949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Your Responsibilities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You may be responsible for:</a:t>
            </a:r>
          </a:p>
          <a:p>
            <a:r>
              <a:rPr lang="en-US" altLang="en-US" dirty="0" smtClean="0"/>
              <a:t>Applying and removing the monitor</a:t>
            </a:r>
          </a:p>
          <a:p>
            <a:r>
              <a:rPr lang="en-US" altLang="en-US" dirty="0" smtClean="0"/>
              <a:t>Providing patient education</a:t>
            </a:r>
          </a:p>
          <a:p>
            <a:r>
              <a:rPr lang="en-US" altLang="en-US" dirty="0" smtClean="0"/>
              <a:t>Ensuring that results are placed in patient’s chart</a:t>
            </a:r>
          </a:p>
          <a:p>
            <a:r>
              <a:rPr lang="en-US" altLang="en-US" dirty="0" smtClean="0"/>
              <a:t>Transferring content from the digital device</a:t>
            </a:r>
          </a:p>
          <a:p>
            <a:r>
              <a:rPr lang="en-US" altLang="en-US" dirty="0" smtClean="0"/>
              <a:t>Distinguishing artifact from cardiac dysrhythmias</a:t>
            </a:r>
            <a:endParaRPr lang="en-US" alt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38488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13.1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How long does an ambulatory monitor typically remain on a patient?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13.1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How long does an ambulatory monitor typically remain on a patient?</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24 to 48 hours</a:t>
            </a:r>
            <a:endParaRPr lang="en-US" altLang="en-US" dirty="0">
              <a:solidFill>
                <a:srgbClr val="000099"/>
              </a:solidFill>
              <a:latin typeface="Arial" charset="0"/>
            </a:endParaRPr>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1620</TotalTime>
  <Words>3407</Words>
  <Application>Microsoft Office PowerPoint</Application>
  <PresentationFormat>On-screen Show (4:3)</PresentationFormat>
  <Paragraphs>537</Paragraphs>
  <Slides>60</Slides>
  <Notes>57</Notes>
  <HiddenSlides>0</HiddenSlides>
  <MMClips>0</MMClips>
  <ScaleCrop>false</ScaleCrop>
  <HeadingPairs>
    <vt:vector size="6" baseType="variant">
      <vt:variant>
        <vt:lpstr>Fonts Used</vt:lpstr>
      </vt:variant>
      <vt:variant>
        <vt:i4>8</vt:i4>
      </vt:variant>
      <vt:variant>
        <vt:lpstr>Theme</vt:lpstr>
      </vt:variant>
      <vt:variant>
        <vt:i4>9</vt:i4>
      </vt:variant>
      <vt:variant>
        <vt:lpstr>Slide Titles</vt:lpstr>
      </vt:variant>
      <vt:variant>
        <vt:i4>60</vt:i4>
      </vt:variant>
    </vt:vector>
  </HeadingPairs>
  <TitlesOfParts>
    <vt:vector size="77" baseType="lpstr">
      <vt:lpstr>Arial</vt:lpstr>
      <vt:lpstr>ArumSans Bold</vt:lpstr>
      <vt:lpstr>ArumSans Regular</vt:lpstr>
      <vt:lpstr>Calibri</vt:lpstr>
      <vt:lpstr>Tahoma</vt:lpstr>
      <vt:lpstr>Vectipede Rg</vt:lpstr>
      <vt:lpstr>Verdana</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Ambulatory Monitoring</vt:lpstr>
      <vt:lpstr>Learning Outcomes 1</vt:lpstr>
      <vt:lpstr>Learning Outcomes 2</vt:lpstr>
      <vt:lpstr>Learning Outcome 13.1 Ambulatory Monitoring Key Terms</vt:lpstr>
      <vt:lpstr>What Is Ambulatory Monitoring? 1</vt:lpstr>
      <vt:lpstr>What Is Ambulatory Monitoring? 2</vt:lpstr>
      <vt:lpstr>Your Responsibilities</vt:lpstr>
      <vt:lpstr>Learning Outcome 13.1 Apply Your Knowledge</vt:lpstr>
      <vt:lpstr>Learning Outcome 13.1 Apply Your Knowledge Answer</vt:lpstr>
      <vt:lpstr>Learning Outcome 13.2 How Is Ambulatory Monitoring Used? Key Terms</vt:lpstr>
      <vt:lpstr>How Is Ambulatory Monitoring Used?</vt:lpstr>
      <vt:lpstr>Reasons for Ordering Ambulatory Monitoring</vt:lpstr>
      <vt:lpstr>Learning Outcome 13.2 Apply Your Knowledge</vt:lpstr>
      <vt:lpstr>Learning Outcome 13.2 Apply Your Knowledge Answer</vt:lpstr>
      <vt:lpstr>Learning Outcome 13.3 Types of Ambulatory Monitoring</vt:lpstr>
      <vt:lpstr>Holter Monitoring</vt:lpstr>
      <vt:lpstr>Cardiac Event Recording</vt:lpstr>
      <vt:lpstr>Loop-Memory Monitor</vt:lpstr>
      <vt:lpstr>Symptom Event Monitor</vt:lpstr>
      <vt:lpstr>Wireless 12-Lead ECG</vt:lpstr>
      <vt:lpstr>Telemetry Monitoring</vt:lpstr>
      <vt:lpstr>Mobile Cardiac Outpatient Telemetry (MCOT)</vt:lpstr>
      <vt:lpstr>Loose or Disconnected Electrodes</vt:lpstr>
      <vt:lpstr>Learning Outcome 13.3 Apply Your Knowledge</vt:lpstr>
      <vt:lpstr>Learning Outcome 13.3 Apply Your Knowledge Answer</vt:lpstr>
      <vt:lpstr>Learning Outcome 13.4 Educating the Patient</vt:lpstr>
      <vt:lpstr>Patient Diary</vt:lpstr>
      <vt:lpstr>Diary—What Is Recorded</vt:lpstr>
      <vt:lpstr>Law and Ethics</vt:lpstr>
      <vt:lpstr>What the Patient Should Know during Ambulatory Monitoring 1</vt:lpstr>
      <vt:lpstr>What the Patient Should Know during Ambulatory Monitoring 2</vt:lpstr>
      <vt:lpstr>Patient Education and Communication</vt:lpstr>
      <vt:lpstr>Learning Outcome 13.4 Apply Your Knowledge</vt:lpstr>
      <vt:lpstr>Learning Outcome 13.4 Apply Your Knowledge Answer</vt:lpstr>
      <vt:lpstr>Learning Outcome 13.5 Preparing the Patient</vt:lpstr>
      <vt:lpstr>Pediatric Patients</vt:lpstr>
      <vt:lpstr>Learning Outcome 13.5 Apply Your Knowledge</vt:lpstr>
      <vt:lpstr>Learning Outcome 13.5 Apply Your Knowledge Answer</vt:lpstr>
      <vt:lpstr>Learning Outcome 13.6 Gather Equipment</vt:lpstr>
      <vt:lpstr>Prepare the Monitor</vt:lpstr>
      <vt:lpstr>Place the Electrodes</vt:lpstr>
      <vt:lpstr>Elderly Patients</vt:lpstr>
      <vt:lpstr>Apply the Monitor 1</vt:lpstr>
      <vt:lpstr>Apply the Monitor 2</vt:lpstr>
      <vt:lpstr>Apply the Monitor 32</vt:lpstr>
      <vt:lpstr>Learning Outcome 13.6 Apply Your Knowledge</vt:lpstr>
      <vt:lpstr>Learning Outcome 13.6 Apply Your Knowledge Answer</vt:lpstr>
      <vt:lpstr>Learning Outcome 13.7 Removing the Ambulatory Monitor</vt:lpstr>
      <vt:lpstr>Reporting Results 1</vt:lpstr>
      <vt:lpstr>Reporting Results 2</vt:lpstr>
      <vt:lpstr>Abnormal Results 1</vt:lpstr>
      <vt:lpstr>Abnormal Results 2</vt:lpstr>
      <vt:lpstr>Learning Outcome 13.7 Apply Your Knowledge</vt:lpstr>
      <vt:lpstr>Learning Outcome 13.7 Apply Your Knowledge Answer</vt:lpstr>
      <vt:lpstr>Chapter Summary 1</vt:lpstr>
      <vt:lpstr>Chapter Summary 2</vt:lpstr>
      <vt:lpstr>Chapter Summary 32</vt:lpstr>
      <vt:lpstr>Appendix Slides</vt:lpstr>
      <vt:lpstr>Mobile Cardiac Outpatient Telemetry (MCOT) Appendix</vt:lpstr>
      <vt:lpstr>Apply the Monitor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140</cp:revision>
  <dcterms:created xsi:type="dcterms:W3CDTF">2017-03-30T19:54:13Z</dcterms:created>
  <dcterms:modified xsi:type="dcterms:W3CDTF">2017-10-03T16:06:54Z</dcterms:modified>
</cp:coreProperties>
</file>