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75"/>
  </p:notesMasterIdLst>
  <p:handoutMasterIdLst>
    <p:handoutMasterId r:id="rId76"/>
  </p:handoutMasterIdLst>
  <p:sldIdLst>
    <p:sldId id="256" r:id="rId10"/>
    <p:sldId id="257" r:id="rId11"/>
    <p:sldId id="394" r:id="rId12"/>
    <p:sldId id="259" r:id="rId13"/>
    <p:sldId id="327" r:id="rId14"/>
    <p:sldId id="395" r:id="rId15"/>
    <p:sldId id="371" r:id="rId16"/>
    <p:sldId id="263" r:id="rId17"/>
    <p:sldId id="264" r:id="rId18"/>
    <p:sldId id="265" r:id="rId19"/>
    <p:sldId id="328" r:id="rId20"/>
    <p:sldId id="396" r:id="rId21"/>
    <p:sldId id="397" r:id="rId22"/>
    <p:sldId id="333" r:id="rId23"/>
    <p:sldId id="334" r:id="rId24"/>
    <p:sldId id="386" r:id="rId25"/>
    <p:sldId id="387" r:id="rId26"/>
    <p:sldId id="388" r:id="rId27"/>
    <p:sldId id="389" r:id="rId28"/>
    <p:sldId id="390" r:id="rId29"/>
    <p:sldId id="391" r:id="rId30"/>
    <p:sldId id="398" r:id="rId31"/>
    <p:sldId id="399" r:id="rId32"/>
    <p:sldId id="400" r:id="rId33"/>
    <p:sldId id="401" r:id="rId34"/>
    <p:sldId id="402" r:id="rId35"/>
    <p:sldId id="403" r:id="rId36"/>
    <p:sldId id="404" r:id="rId37"/>
    <p:sldId id="405" r:id="rId38"/>
    <p:sldId id="406" r:id="rId39"/>
    <p:sldId id="407" r:id="rId40"/>
    <p:sldId id="408" r:id="rId41"/>
    <p:sldId id="409" r:id="rId42"/>
    <p:sldId id="410" r:id="rId43"/>
    <p:sldId id="411" r:id="rId44"/>
    <p:sldId id="412" r:id="rId45"/>
    <p:sldId id="413" r:id="rId46"/>
    <p:sldId id="414" r:id="rId47"/>
    <p:sldId id="415" r:id="rId48"/>
    <p:sldId id="416" r:id="rId49"/>
    <p:sldId id="417" r:id="rId50"/>
    <p:sldId id="418" r:id="rId51"/>
    <p:sldId id="419" r:id="rId52"/>
    <p:sldId id="420" r:id="rId53"/>
    <p:sldId id="421" r:id="rId54"/>
    <p:sldId id="422" r:id="rId55"/>
    <p:sldId id="423" r:id="rId56"/>
    <p:sldId id="424" r:id="rId57"/>
    <p:sldId id="425" r:id="rId58"/>
    <p:sldId id="426" r:id="rId59"/>
    <p:sldId id="427" r:id="rId60"/>
    <p:sldId id="428" r:id="rId61"/>
    <p:sldId id="429" r:id="rId62"/>
    <p:sldId id="430" r:id="rId63"/>
    <p:sldId id="431" r:id="rId64"/>
    <p:sldId id="432" r:id="rId65"/>
    <p:sldId id="433" r:id="rId66"/>
    <p:sldId id="434" r:id="rId67"/>
    <p:sldId id="435" r:id="rId68"/>
    <p:sldId id="436" r:id="rId69"/>
    <p:sldId id="437" r:id="rId70"/>
    <p:sldId id="438" r:id="rId71"/>
    <p:sldId id="439" r:id="rId72"/>
    <p:sldId id="440" r:id="rId73"/>
    <p:sldId id="441"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2F6"/>
    <a:srgbClr val="D5B8EA"/>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77" autoAdjust="0"/>
    <p:restoredTop sz="91960" autoAdjust="0"/>
  </p:normalViewPr>
  <p:slideViewPr>
    <p:cSldViewPr>
      <p:cViewPr varScale="1">
        <p:scale>
          <a:sx n="108" d="100"/>
          <a:sy n="108" d="100"/>
        </p:scale>
        <p:origin x="576" y="96"/>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3" d="100"/>
          <a:sy n="73" d="100"/>
        </p:scale>
        <p:origin x="11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12.2:  </a:t>
            </a:r>
            <a:r>
              <a:rPr lang="en-US" sz="1600" kern="1200" dirty="0" smtClean="0">
                <a:solidFill>
                  <a:schemeClr val="tx1"/>
                </a:solidFill>
                <a:effectLst/>
                <a:latin typeface="Tahoma" pitchFamily="34" charset="0"/>
                <a:ea typeface="+mn-ea"/>
                <a:cs typeface="+mn-cs"/>
              </a:rPr>
              <a:t>Identify uses of exercise electrocardiography.</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Angina: </a:t>
            </a:r>
            <a:r>
              <a:rPr lang="en-US" altLang="en-US" sz="1400" b="0" dirty="0" smtClean="0"/>
              <a:t>An oppressive pain or pressure in the chest when the heart muscle does not receive enough oxygen due to partial or complete blockage of a coronary artery.</a:t>
            </a:r>
          </a:p>
          <a:p>
            <a:pPr eaLnBrk="1" hangingPunct="1"/>
            <a:endParaRPr lang="en-US" altLang="en-US" sz="1400" b="0" dirty="0" smtClean="0"/>
          </a:p>
          <a:p>
            <a:pPr eaLnBrk="1" hangingPunct="1"/>
            <a:r>
              <a:rPr lang="en-US" altLang="en-US" sz="1400" b="1" dirty="0" smtClean="0"/>
              <a:t>Coronary vascular disease (CVD):</a:t>
            </a:r>
            <a:r>
              <a:rPr lang="en-US" altLang="en-US" sz="1400" b="1" baseline="0" dirty="0" smtClean="0"/>
              <a:t> </a:t>
            </a:r>
            <a:r>
              <a:rPr lang="en-US" altLang="en-US" sz="1400" b="0" baseline="0" dirty="0" smtClean="0"/>
              <a:t>Narrowing of the coronary blood vessels, causing a reduction in the blood flow to the heart.</a:t>
            </a:r>
            <a:endParaRPr lang="en-US" altLang="en-US" sz="1400" b="0" dirty="0" smtClean="0"/>
          </a:p>
          <a:p>
            <a:pPr eaLnBrk="1" hangingPunct="1"/>
            <a:endParaRPr lang="en-US" altLang="en-US" sz="1400" b="0" baseline="0" dirty="0" smtClean="0"/>
          </a:p>
          <a:p>
            <a:pPr eaLnBrk="1" hangingPunct="1"/>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12.2:  Identify uses of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When</a:t>
            </a:r>
            <a:r>
              <a:rPr lang="en-US" altLang="en-US" baseline="0" dirty="0" smtClean="0">
                <a:latin typeface="Tahoma" charset="0"/>
              </a:rPr>
              <a:t> the heart is exercised, it requires additional blood flow to provide oxygen to the myocardium. If a patient’s arteries are narrowed or obstructed, blood flow to certain areas of the heart cannot increase. This may cause specific changes in the ECG tracing (such as ST segment depression), as well as physical signs or symptoms in the patient (such as angina).</a:t>
            </a:r>
          </a:p>
          <a:p>
            <a:pPr eaLnBrk="1" hangingPunct="1"/>
            <a:endParaRPr lang="en-US" altLang="en-US" baseline="0" dirty="0" smtClean="0">
              <a:latin typeface="Tahoma" charset="0"/>
            </a:endParaRPr>
          </a:p>
          <a:p>
            <a:pPr eaLnBrk="1" hangingPunct="1"/>
            <a:r>
              <a:rPr lang="en-US" altLang="en-US" baseline="0" dirty="0" smtClean="0">
                <a:latin typeface="Tahoma" charset="0"/>
              </a:rPr>
              <a:t>ST segment depression can also be caused by medications </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747530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12.2:  Identify uses of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When</a:t>
            </a:r>
            <a:r>
              <a:rPr lang="en-US" altLang="en-US" baseline="0" dirty="0" smtClean="0">
                <a:latin typeface="Tahoma" charset="0"/>
              </a:rPr>
              <a:t> the heart is exercised, it requires additional blood flow to provide oxygen to the myocardium. If a patient’s arteries are narrowed or obstructed, blood flow to certain areas of the heart cannot increase. This may cause specific changes in the ECG tracing (such as ST segment depression), as well as physical signs or symptoms in the patient (such as angina).</a:t>
            </a:r>
          </a:p>
          <a:p>
            <a:pPr eaLnBrk="1" hangingPunct="1"/>
            <a:endParaRPr lang="en-US" altLang="en-US" baseline="0" dirty="0" smtClean="0">
              <a:latin typeface="Tahoma" charset="0"/>
            </a:endParaRPr>
          </a:p>
          <a:p>
            <a:pPr eaLnBrk="1" hangingPunct="1"/>
            <a:r>
              <a:rPr lang="en-US" altLang="en-US" baseline="0" smtClean="0">
                <a:latin typeface="Tahoma" charset="0"/>
              </a:rPr>
              <a:t>ST segment depression can also be caused by medications </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1265439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12.2:  Identify uses of exercise electrocardiography.</a:t>
            </a:r>
          </a:p>
          <a:p>
            <a:pPr eaLnBrk="1" hangingPunct="1"/>
            <a:r>
              <a:rPr lang="en-US" altLang="en-US" dirty="0" smtClean="0">
                <a:latin typeface="Tahoma" charset="0"/>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3927198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12.2:  Identify uses of exercise electrocardiography.</a:t>
            </a:r>
          </a:p>
          <a:p>
            <a:pPr eaLnBrk="1" hangingPunct="1"/>
            <a:r>
              <a:rPr lang="en-US" altLang="en-US" dirty="0" smtClean="0">
                <a:latin typeface="Tahoma" charset="0"/>
              </a:rPr>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2934782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12.2:  Identify uses of exercise electrocardiography.</a:t>
            </a:r>
          </a:p>
          <a:p>
            <a:pPr eaLnBrk="1" hangingPunct="1"/>
            <a:r>
              <a:rPr lang="en-US" altLang="en-US" dirty="0" smtClean="0">
                <a:latin typeface="Tahoma" charset="0"/>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3248341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400" kern="1200" dirty="0" smtClean="0">
                <a:solidFill>
                  <a:schemeClr val="tx1"/>
                </a:solidFill>
                <a:effectLst/>
                <a:latin typeface="Tahoma" pitchFamily="34" charset="0"/>
                <a:ea typeface="+mn-ea"/>
                <a:cs typeface="+mn-cs"/>
              </a:rPr>
              <a:t>LO 12.3:</a:t>
            </a:r>
            <a:r>
              <a:rPr lang="en-US" sz="1400" kern="1200" baseline="0" dirty="0" smtClean="0">
                <a:solidFill>
                  <a:schemeClr val="tx1"/>
                </a:solidFill>
                <a:effectLst/>
                <a:latin typeface="Tahoma" pitchFamily="34" charset="0"/>
                <a:ea typeface="+mn-ea"/>
                <a:cs typeface="+mn-cs"/>
              </a:rPr>
              <a:t> </a:t>
            </a:r>
            <a:r>
              <a:rPr lang="en-US" sz="1400" kern="1200" dirty="0" smtClean="0">
                <a:solidFill>
                  <a:schemeClr val="tx1"/>
                </a:solidFill>
                <a:effectLst/>
                <a:latin typeface="Tahoma" pitchFamily="34" charset="0"/>
                <a:ea typeface="+mn-ea"/>
                <a:cs typeface="+mn-cs"/>
              </a:rPr>
              <a:t>Describe other types of cardiac stress testing.</a:t>
            </a:r>
          </a:p>
          <a:p>
            <a:pPr>
              <a:spcBef>
                <a:spcPct val="0"/>
              </a:spcBef>
            </a:pPr>
            <a:r>
              <a:rPr lang="en-US" altLang="en-US" dirty="0" smtClean="0"/>
              <a:t>-----</a:t>
            </a:r>
          </a:p>
          <a:p>
            <a:pPr>
              <a:spcBef>
                <a:spcPct val="0"/>
              </a:spcBef>
            </a:pPr>
            <a:endParaRPr lang="en-US" altLang="en-US" dirty="0" smtClean="0"/>
          </a:p>
          <a:p>
            <a:pPr eaLnBrk="1" hangingPunct="1"/>
            <a:r>
              <a:rPr lang="en-US" altLang="en-US" sz="1200" b="1" dirty="0" smtClean="0"/>
              <a:t>Cardiologist: </a:t>
            </a:r>
            <a:r>
              <a:rPr lang="en-US" altLang="en-US" sz="1200" b="0" dirty="0" smtClean="0"/>
              <a:t>A physician who specializes in the study of the heart.</a:t>
            </a:r>
          </a:p>
          <a:p>
            <a:pPr eaLnBrk="1" hangingPunct="1"/>
            <a:r>
              <a:rPr lang="en-US" altLang="en-US" sz="1200" b="1" baseline="0" dirty="0" smtClean="0"/>
              <a:t>Chemical stress echocardiogram: </a:t>
            </a:r>
            <a:r>
              <a:rPr lang="en-US" altLang="en-US" sz="1200" b="0" baseline="0" dirty="0" smtClean="0"/>
              <a:t>A stress echocardiogram in which the heart is stressed by chemicals, rather than physical exercise.</a:t>
            </a:r>
          </a:p>
          <a:p>
            <a:pPr eaLnBrk="1" hangingPunct="1"/>
            <a:r>
              <a:rPr lang="en-US" altLang="en-US" sz="1200" b="1" baseline="0" dirty="0" smtClean="0"/>
              <a:t>Chemical stress test: </a:t>
            </a:r>
            <a:r>
              <a:rPr lang="en-US" altLang="en-US" sz="1200" b="0" baseline="0" dirty="0" smtClean="0"/>
              <a:t>Stress test performed after administering medications that cause the heart rate to increase or the coronary blood vessels to dilate; performed on patients who cannot perform the exercise required in a regular stress test.</a:t>
            </a:r>
          </a:p>
          <a:p>
            <a:pPr eaLnBrk="1" hangingPunct="1"/>
            <a:r>
              <a:rPr lang="en-US" altLang="en-US" sz="1200" b="1" baseline="0" dirty="0" smtClean="0"/>
              <a:t>Gamma camera: </a:t>
            </a:r>
            <a:r>
              <a:rPr lang="en-US" altLang="en-US" sz="1200" b="0" baseline="0" dirty="0" smtClean="0"/>
              <a:t>A camera that records the gamma radiation emitted by the radioactive tracers in a patient’s blood.</a:t>
            </a:r>
          </a:p>
          <a:p>
            <a:pPr eaLnBrk="1" hangingPunct="1"/>
            <a:r>
              <a:rPr lang="en-US" altLang="en-US" sz="1200" b="1" baseline="0" dirty="0" smtClean="0"/>
              <a:t>Gate: </a:t>
            </a:r>
            <a:r>
              <a:rPr lang="en-US" altLang="en-US" sz="1200" b="0" baseline="0" dirty="0" smtClean="0"/>
              <a:t>A selective technique in which a gamma camera is triggered by specific events captured by a three-lead ECG monitor.</a:t>
            </a:r>
          </a:p>
          <a:p>
            <a:pPr eaLnBrk="1" hangingPunct="1"/>
            <a:r>
              <a:rPr lang="en-US" altLang="en-US" sz="1200" b="1" baseline="0" dirty="0" smtClean="0"/>
              <a:t>Echocardiogram: </a:t>
            </a:r>
            <a:r>
              <a:rPr lang="en-US" altLang="en-US" sz="1200" b="0" baseline="0" dirty="0" smtClean="0"/>
              <a:t>Noninvasive diagnostic test that uses sound to study the heart, heart valves, and blood vessels.</a:t>
            </a:r>
          </a:p>
          <a:p>
            <a:pPr eaLnBrk="1" hangingPunct="1"/>
            <a:r>
              <a:rPr lang="en-US" altLang="en-US" sz="1200" b="1" baseline="0" dirty="0" smtClean="0"/>
              <a:t>Nuclear stress test: </a:t>
            </a:r>
            <a:r>
              <a:rPr lang="en-US" altLang="en-US" sz="1200" b="0" baseline="0" dirty="0" smtClean="0"/>
              <a:t>A stress test in which radionuclides (radioactive tracers) are administered to trace the path of blood through the heart.</a:t>
            </a:r>
          </a:p>
          <a:p>
            <a:pPr eaLnBrk="1" hangingPunct="1"/>
            <a:r>
              <a:rPr lang="en-US" altLang="en-US" sz="1200" b="1" baseline="0" dirty="0" smtClean="0"/>
              <a:t>Radiologist: </a:t>
            </a:r>
            <a:r>
              <a:rPr lang="en-US" altLang="en-US" sz="1200" b="0" baseline="0" dirty="0" smtClean="0"/>
              <a:t>A physician who specializes in the use of radioactive substances to diagnose and treat disease.</a:t>
            </a:r>
          </a:p>
          <a:p>
            <a:pPr eaLnBrk="1" hangingPunct="1"/>
            <a:r>
              <a:rPr lang="en-US" altLang="en-US" sz="1200" b="1" baseline="0" dirty="0" smtClean="0"/>
              <a:t>Stress echocardiogram: </a:t>
            </a:r>
            <a:r>
              <a:rPr lang="en-US" altLang="en-US" sz="1200" b="0" baseline="0" dirty="0" smtClean="0"/>
              <a:t>A test that combines an exercise stress test with an echocardiogram to assess left ventricular wall motion both before and immediately after exercise.</a:t>
            </a:r>
          </a:p>
          <a:p>
            <a:pPr eaLnBrk="1" hangingPunct="1"/>
            <a:endParaRPr lang="en-US" altLang="en-US"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1863592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Tahoma" pitchFamily="34" charset="0"/>
                <a:ea typeface="+mn-ea"/>
                <a:cs typeface="+mn-cs"/>
              </a:rPr>
              <a:t>LO 12.3:</a:t>
            </a:r>
            <a:r>
              <a:rPr lang="en-US" sz="1200" kern="1200" baseline="0" dirty="0" smtClean="0">
                <a:solidFill>
                  <a:schemeClr val="tx1"/>
                </a:solidFill>
                <a:effectLst/>
                <a:latin typeface="Tahoma" pitchFamily="34" charset="0"/>
                <a:ea typeface="+mn-ea"/>
                <a:cs typeface="+mn-cs"/>
              </a:rPr>
              <a:t> </a:t>
            </a:r>
            <a:r>
              <a:rPr lang="en-US" sz="1200" kern="1200" dirty="0" smtClean="0">
                <a:solidFill>
                  <a:schemeClr val="tx1"/>
                </a:solidFill>
                <a:effectLst/>
                <a:latin typeface="Tahoma" pitchFamily="34" charset="0"/>
                <a:ea typeface="+mn-ea"/>
                <a:cs typeface="+mn-cs"/>
              </a:rPr>
              <a:t>Describe other types of cardiac stress testing.</a:t>
            </a:r>
          </a:p>
          <a:p>
            <a:pPr>
              <a:spcBef>
                <a:spcPct val="0"/>
              </a:spcBef>
            </a:pPr>
            <a:r>
              <a:rPr lang="en-US" altLang="en-US" dirty="0" smtClean="0"/>
              <a:t>-----</a:t>
            </a:r>
          </a:p>
          <a:p>
            <a:pPr eaLnBrk="1" hangingPunct="1"/>
            <a:endParaRPr lang="en-US" altLang="en-US" dirty="0" smtClean="0">
              <a:latin typeface="Tahoma" charset="0"/>
            </a:endParaRPr>
          </a:p>
          <a:p>
            <a:pPr eaLnBrk="1" hangingPunct="1"/>
            <a:r>
              <a:rPr lang="en-US" altLang="en-US" dirty="0" smtClean="0">
                <a:latin typeface="Tahoma" charset="0"/>
              </a:rPr>
              <a:t>Chemical stress tests may be done in a nuclear testing lab or in combination with echocardiography.</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1134669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Tahoma" pitchFamily="34" charset="0"/>
                <a:ea typeface="+mn-ea"/>
                <a:cs typeface="+mn-cs"/>
              </a:rPr>
              <a:t>LO 12.3:</a:t>
            </a:r>
            <a:r>
              <a:rPr lang="en-US" sz="1200" kern="1200" baseline="0" dirty="0" smtClean="0">
                <a:solidFill>
                  <a:schemeClr val="tx1"/>
                </a:solidFill>
                <a:effectLst/>
                <a:latin typeface="Tahoma" pitchFamily="34" charset="0"/>
                <a:ea typeface="+mn-ea"/>
                <a:cs typeface="+mn-cs"/>
              </a:rPr>
              <a:t> </a:t>
            </a:r>
            <a:r>
              <a:rPr lang="en-US" sz="1200" kern="1200" dirty="0" smtClean="0">
                <a:solidFill>
                  <a:schemeClr val="tx1"/>
                </a:solidFill>
                <a:effectLst/>
                <a:latin typeface="Tahoma" pitchFamily="34" charset="0"/>
                <a:ea typeface="+mn-ea"/>
                <a:cs typeface="+mn-cs"/>
              </a:rPr>
              <a:t>Describe other types of cardiac stress testing.</a:t>
            </a:r>
          </a:p>
          <a:p>
            <a:pPr>
              <a:spcBef>
                <a:spcPct val="0"/>
              </a:spcBef>
            </a:pPr>
            <a:r>
              <a:rPr lang="en-US" altLang="en-US" dirty="0" smtClean="0"/>
              <a:t>-----</a:t>
            </a:r>
          </a:p>
          <a:p>
            <a:pPr eaLnBrk="1" hangingPunct="1"/>
            <a:endParaRPr lang="en-US" altLang="en-US" dirty="0" smtClean="0">
              <a:latin typeface="Tahoma" charset="0"/>
            </a:endParaRPr>
          </a:p>
          <a:p>
            <a:pPr eaLnBrk="1" hangingPunct="1"/>
            <a:r>
              <a:rPr lang="en-US" altLang="en-US" dirty="0" smtClean="0">
                <a:latin typeface="Tahoma" charset="0"/>
              </a:rPr>
              <a:t>Depending on the protocol,</a:t>
            </a:r>
            <a:r>
              <a:rPr lang="en-US" altLang="en-US" baseline="0" dirty="0" smtClean="0">
                <a:latin typeface="Tahoma" charset="0"/>
              </a:rPr>
              <a:t> the patient can be scanned prior to stressing or 3 to 24 hours after stressing to provide a baseline or resting series for comparison.</a:t>
            </a:r>
          </a:p>
          <a:p>
            <a:pPr eaLnBrk="1" hangingPunct="1"/>
            <a:endParaRPr lang="en-US" altLang="en-US" baseline="0" dirty="0" smtClean="0">
              <a:latin typeface="Tahoma" charset="0"/>
            </a:endParaRPr>
          </a:p>
          <a:p>
            <a:pPr eaLnBrk="1" hangingPunct="1"/>
            <a:r>
              <a:rPr lang="en-US" altLang="en-US" baseline="0" dirty="0" smtClean="0">
                <a:latin typeface="Tahoma" charset="0"/>
              </a:rPr>
              <a:t>Actual scan times vary from 15 minutes to an hour for each phase. Gated studies on patients with irregular heart rates take the longest amount of time.</a:t>
            </a:r>
            <a:endParaRPr lang="en-US" altLang="en-US" dirty="0" smtClean="0">
              <a:latin typeface="Tahoma" charset="0"/>
            </a:endParaRPr>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945595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Tahoma" pitchFamily="34" charset="0"/>
                <a:ea typeface="+mn-ea"/>
                <a:cs typeface="+mn-cs"/>
              </a:rPr>
              <a:t>LO 12.3:</a:t>
            </a:r>
            <a:r>
              <a:rPr lang="en-US" sz="1200" kern="1200" baseline="0" dirty="0" smtClean="0">
                <a:solidFill>
                  <a:schemeClr val="tx1"/>
                </a:solidFill>
                <a:effectLst/>
                <a:latin typeface="Tahoma" pitchFamily="34" charset="0"/>
                <a:ea typeface="+mn-ea"/>
                <a:cs typeface="+mn-cs"/>
              </a:rPr>
              <a:t> </a:t>
            </a:r>
            <a:r>
              <a:rPr lang="en-US" sz="1200" kern="1200" dirty="0" smtClean="0">
                <a:solidFill>
                  <a:schemeClr val="tx1"/>
                </a:solidFill>
                <a:effectLst/>
                <a:latin typeface="Tahoma" pitchFamily="34" charset="0"/>
                <a:ea typeface="+mn-ea"/>
                <a:cs typeface="+mn-cs"/>
              </a:rPr>
              <a:t>Describe other types of cardiac stress testing.</a:t>
            </a:r>
          </a:p>
          <a:p>
            <a:pPr>
              <a:spcBef>
                <a:spcPct val="0"/>
              </a:spcBef>
            </a:pPr>
            <a:r>
              <a:rPr lang="en-US" altLang="en-US" dirty="0" smtClean="0"/>
              <a:t>-----</a:t>
            </a:r>
          </a:p>
          <a:p>
            <a:pPr eaLnBrk="1" hangingPunct="1"/>
            <a:endParaRPr lang="en-US" altLang="en-US" dirty="0" smtClean="0">
              <a:latin typeface="Tahoma" charset="0"/>
            </a:endParaRPr>
          </a:p>
          <a:p>
            <a:pPr eaLnBrk="1" hangingPunct="1"/>
            <a:r>
              <a:rPr lang="en-US" altLang="en-US" dirty="0" smtClean="0">
                <a:latin typeface="Tahoma" charset="0"/>
              </a:rPr>
              <a:t>The three phases of a</a:t>
            </a:r>
            <a:r>
              <a:rPr lang="en-US" altLang="en-US" baseline="0" dirty="0" smtClean="0">
                <a:latin typeface="Tahoma" charset="0"/>
              </a:rPr>
              <a:t> stress echocardiogram are:</a:t>
            </a:r>
          </a:p>
          <a:p>
            <a:pPr marL="171450" indent="-171450" eaLnBrk="1" hangingPunct="1">
              <a:buFont typeface="Arial" panose="020B0604020202020204" pitchFamily="34" charset="0"/>
              <a:buChar char="•"/>
            </a:pPr>
            <a:r>
              <a:rPr lang="en-US" altLang="en-US" baseline="0" dirty="0" smtClean="0">
                <a:latin typeface="Tahoma" charset="0"/>
              </a:rPr>
              <a:t>Resting scan</a:t>
            </a:r>
          </a:p>
          <a:p>
            <a:pPr marL="171450" indent="-171450" eaLnBrk="1" hangingPunct="1">
              <a:buFont typeface="Arial" panose="020B0604020202020204" pitchFamily="34" charset="0"/>
              <a:buChar char="•"/>
            </a:pPr>
            <a:r>
              <a:rPr lang="en-US" altLang="en-US" baseline="0" dirty="0" smtClean="0">
                <a:latin typeface="Tahoma" charset="0"/>
              </a:rPr>
              <a:t>Immediate postexercise scan</a:t>
            </a:r>
          </a:p>
          <a:p>
            <a:pPr marL="171450" indent="-171450" eaLnBrk="1" hangingPunct="1">
              <a:buFont typeface="Arial" panose="020B0604020202020204" pitchFamily="34" charset="0"/>
              <a:buChar char="•"/>
            </a:pPr>
            <a:r>
              <a:rPr lang="en-US" altLang="en-US" baseline="0" dirty="0" smtClean="0">
                <a:latin typeface="Tahoma" charset="0"/>
              </a:rPr>
              <a:t>Recovery phase scan</a:t>
            </a:r>
          </a:p>
          <a:p>
            <a:pPr marL="0" indent="0" eaLnBrk="1" hangingPunct="1">
              <a:buFont typeface="Arial" panose="020B0604020202020204" pitchFamily="34" charset="0"/>
              <a:buNone/>
            </a:pPr>
            <a:r>
              <a:rPr lang="en-US" altLang="en-US" baseline="0" dirty="0" smtClean="0">
                <a:latin typeface="Tahoma" charset="0"/>
              </a:rPr>
              <a:t>The cardiologist then compares the images from the three phases to assess for changes in left ventricular motion and contractility, which can predict the presence of ischemia in the coronary arteries.</a:t>
            </a:r>
          </a:p>
          <a:p>
            <a:pPr marL="0" indent="0" eaLnBrk="1" hangingPunct="1">
              <a:buFont typeface="Arial" panose="020B0604020202020204" pitchFamily="34" charset="0"/>
              <a:buNone/>
            </a:pP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1278654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Tahoma" pitchFamily="34" charset="0"/>
                <a:ea typeface="+mn-ea"/>
                <a:cs typeface="+mn-cs"/>
              </a:rPr>
              <a:t>LO 12.3:</a:t>
            </a:r>
            <a:r>
              <a:rPr lang="en-US" sz="1200" kern="1200" baseline="0" dirty="0" smtClean="0">
                <a:solidFill>
                  <a:schemeClr val="tx1"/>
                </a:solidFill>
                <a:effectLst/>
                <a:latin typeface="Tahoma" pitchFamily="34" charset="0"/>
                <a:ea typeface="+mn-ea"/>
                <a:cs typeface="+mn-cs"/>
              </a:rPr>
              <a:t> </a:t>
            </a:r>
            <a:r>
              <a:rPr lang="en-US" sz="1200" kern="1200" dirty="0" smtClean="0">
                <a:solidFill>
                  <a:schemeClr val="tx1"/>
                </a:solidFill>
                <a:effectLst/>
                <a:latin typeface="Tahoma" pitchFamily="34" charset="0"/>
                <a:ea typeface="+mn-ea"/>
                <a:cs typeface="+mn-cs"/>
              </a:rPr>
              <a:t>Describe other types of cardiac stress testing.</a:t>
            </a:r>
          </a:p>
          <a:p>
            <a:pPr>
              <a:spcBef>
                <a:spcPct val="0"/>
              </a:spcBef>
            </a:pPr>
            <a:r>
              <a:rPr lang="en-US" altLang="en-US" dirty="0" smtClean="0"/>
              <a:t>-----</a:t>
            </a:r>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2089703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Tahoma" pitchFamily="34" charset="0"/>
                <a:ea typeface="+mn-ea"/>
                <a:cs typeface="+mn-cs"/>
              </a:rPr>
              <a:t>LO 12.3:</a:t>
            </a:r>
            <a:r>
              <a:rPr lang="en-US" sz="1200" kern="1200" baseline="0" dirty="0" smtClean="0">
                <a:solidFill>
                  <a:schemeClr val="tx1"/>
                </a:solidFill>
                <a:effectLst/>
                <a:latin typeface="Tahoma" pitchFamily="34" charset="0"/>
                <a:ea typeface="+mn-ea"/>
                <a:cs typeface="+mn-cs"/>
              </a:rPr>
              <a:t> </a:t>
            </a:r>
            <a:r>
              <a:rPr lang="en-US" sz="1200" kern="1200" dirty="0" smtClean="0">
                <a:solidFill>
                  <a:schemeClr val="tx1"/>
                </a:solidFill>
                <a:effectLst/>
                <a:latin typeface="Tahoma" pitchFamily="34" charset="0"/>
                <a:ea typeface="+mn-ea"/>
                <a:cs typeface="+mn-cs"/>
              </a:rPr>
              <a:t>Describe other types of cardiac stress testing.</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3170030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12.4:  </a:t>
            </a:r>
            <a:r>
              <a:rPr lang="en-US" sz="1600" kern="1200" dirty="0" smtClean="0">
                <a:solidFill>
                  <a:schemeClr val="tx1"/>
                </a:solidFill>
                <a:effectLst/>
                <a:latin typeface="Tahoma" pitchFamily="34" charset="0"/>
                <a:ea typeface="+mn-ea"/>
                <a:cs typeface="+mn-cs"/>
              </a:rPr>
              <a:t>Prepare a patient for exercise electrocardiography.</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Beta blockers: </a:t>
            </a:r>
            <a:r>
              <a:rPr lang="en-US" altLang="en-US" sz="1400" b="0" dirty="0" smtClean="0"/>
              <a:t>Drugs used to treat</a:t>
            </a:r>
            <a:r>
              <a:rPr lang="en-US" altLang="en-US" sz="1400" b="0" baseline="0" dirty="0" smtClean="0"/>
              <a:t> hypertension.</a:t>
            </a:r>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1829493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To provide informed</a:t>
            </a:r>
            <a:r>
              <a:rPr lang="en-US" altLang="en-US" baseline="0" dirty="0" smtClean="0">
                <a:latin typeface="Tahoma" charset="0"/>
              </a:rPr>
              <a:t> consent, the patient must understand the treatment, why it is being performed, any risks involved, alternative treatments and their risks, and the risk involved if the patient refuses treatment.</a:t>
            </a:r>
            <a:endParaRPr lang="en-US" altLang="en-US" dirty="0" smtClean="0">
              <a:latin typeface="Tahoma" charset="0"/>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951480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1054053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smtClean="0">
                <a:latin typeface="Tahoma" charset="0"/>
              </a:rPr>
              <a:t>-----</a:t>
            </a:r>
          </a:p>
          <a:p>
            <a:endParaRPr lang="en-US"/>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13868736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Be sure to emphasize to the patient that he or she is to report any pain, shortness of breath, faintness,</a:t>
            </a:r>
            <a:r>
              <a:rPr lang="en-US" altLang="en-US" baseline="0" dirty="0" smtClean="0">
                <a:latin typeface="Tahoma" charset="0"/>
              </a:rPr>
              <a:t> tingling sensations, numbness, or extreme fatigue immediately.</a:t>
            </a:r>
          </a:p>
          <a:p>
            <a:pPr eaLnBrk="1" hangingPunct="1"/>
            <a:endParaRPr lang="en-US" altLang="en-US" baseline="0" dirty="0" smtClean="0">
              <a:latin typeface="Tahoma" charset="0"/>
            </a:endParaRPr>
          </a:p>
          <a:p>
            <a:pPr eaLnBrk="1" hangingPunct="1"/>
            <a:r>
              <a:rPr lang="en-US" altLang="en-US" baseline="0" dirty="0" smtClean="0">
                <a:latin typeface="Tahoma" charset="0"/>
              </a:rPr>
              <a:t>In addition, monitor the patient during the test for any signs of these conditions.</a:t>
            </a:r>
          </a:p>
          <a:p>
            <a:pPr eaLnBrk="1" hangingPunct="1"/>
            <a:endParaRPr lang="en-US" altLang="en-US" baseline="0" dirty="0" smtClean="0">
              <a:latin typeface="Tahoma" charset="0"/>
            </a:endParaRPr>
          </a:p>
          <a:p>
            <a:pPr eaLnBrk="1" hangingPunct="1"/>
            <a:r>
              <a:rPr lang="en-US" altLang="en-US" baseline="0" dirty="0" smtClean="0">
                <a:latin typeface="Tahoma" charset="0"/>
              </a:rPr>
              <a:t>Providing for patient safety is your number one priority.</a:t>
            </a: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6649474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Be sure to maintain confidentiality of patient information at all times.</a:t>
            </a:r>
          </a:p>
          <a:p>
            <a:pPr eaLnBrk="1" hangingPunct="1"/>
            <a:endParaRPr lang="en-US" altLang="en-US" dirty="0" smtClean="0">
              <a:latin typeface="Tahoma" charset="0"/>
            </a:endParaRPr>
          </a:p>
          <a:p>
            <a:pPr eaLnBrk="1" hangingPunct="1"/>
            <a:r>
              <a:rPr lang="en-US" altLang="en-US" dirty="0" smtClean="0">
                <a:latin typeface="Tahoma" charset="0"/>
              </a:rPr>
              <a:t>Posttest instructions include</a:t>
            </a:r>
            <a:r>
              <a:rPr lang="en-US" altLang="en-US" baseline="0" dirty="0" smtClean="0">
                <a:latin typeface="Tahoma" charset="0"/>
              </a:rPr>
              <a:t> reminding the patient:</a:t>
            </a:r>
          </a:p>
          <a:p>
            <a:pPr marL="171450" indent="-171450" eaLnBrk="1" hangingPunct="1">
              <a:buFont typeface="Arial" panose="020B0604020202020204" pitchFamily="34" charset="0"/>
              <a:buChar char="•"/>
            </a:pPr>
            <a:r>
              <a:rPr lang="en-US" altLang="en-US" baseline="0" dirty="0" smtClean="0">
                <a:latin typeface="Tahoma" charset="0"/>
              </a:rPr>
              <a:t>Avoid tobacco, caffeine, and alcohol for at least 3 hours.</a:t>
            </a:r>
          </a:p>
          <a:p>
            <a:pPr marL="171450" indent="-171450" eaLnBrk="1" hangingPunct="1">
              <a:buFont typeface="Arial" panose="020B0604020202020204" pitchFamily="34" charset="0"/>
              <a:buChar char="•"/>
            </a:pPr>
            <a:r>
              <a:rPr lang="en-US" altLang="en-US" baseline="0" dirty="0" smtClean="0">
                <a:latin typeface="Tahoma" charset="0"/>
              </a:rPr>
              <a:t>Avoid extreme temperature changes, including hot showers or baths, for 2 hours.</a:t>
            </a:r>
          </a:p>
          <a:p>
            <a:pPr marL="171450" indent="-171450" eaLnBrk="1" hangingPunct="1">
              <a:buFont typeface="Arial" panose="020B0604020202020204" pitchFamily="34" charset="0"/>
              <a:buChar char="•"/>
            </a:pPr>
            <a:r>
              <a:rPr lang="en-US" altLang="en-US" baseline="0" dirty="0" smtClean="0">
                <a:latin typeface="Tahoma" charset="0"/>
              </a:rPr>
              <a:t>Rest and recuperate after the test.</a:t>
            </a:r>
          </a:p>
          <a:p>
            <a:pPr marL="171450" indent="-171450" eaLnBrk="1" hangingPunct="1">
              <a:buFont typeface="Arial" panose="020B0604020202020204" pitchFamily="34" charset="0"/>
              <a:buChar char="•"/>
            </a:pPr>
            <a:r>
              <a:rPr lang="en-US" altLang="en-US" baseline="0" dirty="0" smtClean="0">
                <a:latin typeface="Tahoma" charset="0"/>
              </a:rPr>
              <a:t>Physician will have results in 10 days (or refer to local policy or facility procedures).</a:t>
            </a: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946290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34071979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3724014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428084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7531192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12.4:  Prepare a patient for exercise electrocardiography.</a:t>
            </a:r>
          </a:p>
          <a:p>
            <a:pPr eaLnBrk="1" hangingPunct="1"/>
            <a:r>
              <a:rPr lang="en-US" altLang="en-US" dirty="0" smtClean="0">
                <a:latin typeface="Tahoma" charset="0"/>
              </a:rPr>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21045107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12.5: </a:t>
            </a:r>
            <a:r>
              <a:rPr lang="en-US" sz="1400" kern="1200" dirty="0" smtClean="0">
                <a:solidFill>
                  <a:schemeClr val="tx1"/>
                </a:solidFill>
                <a:effectLst/>
                <a:latin typeface="Tahoma" pitchFamily="34" charset="0"/>
                <a:ea typeface="+mn-ea"/>
                <a:cs typeface="+mn-cs"/>
              </a:rPr>
              <a:t>Summarize safety measures that are used before, during, and after exercise electrocardiography.</a:t>
            </a:r>
          </a:p>
          <a:p>
            <a:pPr>
              <a:spcBef>
                <a:spcPct val="0"/>
              </a:spcBef>
            </a:pPr>
            <a:r>
              <a:rPr lang="en-US" altLang="en-US" dirty="0" smtClean="0"/>
              <a:t>-----</a:t>
            </a:r>
          </a:p>
          <a:p>
            <a:pPr eaLnBrk="1" hangingPunct="1"/>
            <a:endParaRPr lang="en-US" altLang="en-US" dirty="0" smtClean="0"/>
          </a:p>
          <a:p>
            <a:pPr eaLnBrk="1" hangingPunct="1"/>
            <a:r>
              <a:rPr lang="en-US" altLang="en-US" b="1" dirty="0" smtClean="0"/>
              <a:t>Congestive heart failure (CHF): </a:t>
            </a:r>
            <a:r>
              <a:rPr lang="en-US" altLang="en-US" b="0" dirty="0" smtClean="0"/>
              <a:t>Failure of the heart to pump an adequate amount of blood to the body tissues.</a:t>
            </a:r>
          </a:p>
          <a:p>
            <a:pPr eaLnBrk="1" hangingPunct="1"/>
            <a:endParaRPr lang="en-US" altLang="en-US" b="0" baseline="0" dirty="0" smtClean="0"/>
          </a:p>
          <a:p>
            <a:pPr eaLnBrk="1" hangingPunct="1"/>
            <a:r>
              <a:rPr lang="en-US" altLang="en-US" b="1" baseline="0" dirty="0" smtClean="0"/>
              <a:t>Hypertension: </a:t>
            </a:r>
            <a:r>
              <a:rPr lang="en-US" altLang="en-US" b="0" baseline="0" dirty="0" smtClean="0"/>
              <a:t>High blood pressure.</a:t>
            </a:r>
          </a:p>
          <a:p>
            <a:pPr eaLnBrk="1" hangingPunct="1"/>
            <a:endParaRPr lang="en-US" altLang="en-US" b="0" baseline="0" dirty="0" smtClean="0"/>
          </a:p>
          <a:p>
            <a:pPr eaLnBrk="1" hangingPunct="1"/>
            <a:r>
              <a:rPr lang="en-US" altLang="en-US" b="1" baseline="0" dirty="0" smtClean="0"/>
              <a:t>Hyperventilation: </a:t>
            </a:r>
            <a:r>
              <a:rPr lang="en-US" altLang="en-US" b="0" baseline="0" dirty="0" smtClean="0"/>
              <a:t>Breathing at an increased rate and depth of inspiration and expiration.</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27506399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12.5:  Summarize safety measures that are used before, during, and after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Patients undergoing exercise</a:t>
            </a:r>
            <a:r>
              <a:rPr lang="en-US" altLang="en-US" baseline="0" dirty="0" smtClean="0">
                <a:latin typeface="Tahoma" charset="0"/>
              </a:rPr>
              <a:t> electrocardiography are generally at risk because of</a:t>
            </a:r>
          </a:p>
          <a:p>
            <a:pPr marL="171450" indent="-171450" eaLnBrk="1" hangingPunct="1">
              <a:buFont typeface="Arial" panose="020B0604020202020204" pitchFamily="34" charset="0"/>
              <a:buChar char="•"/>
            </a:pPr>
            <a:r>
              <a:rPr lang="en-US" altLang="en-US" baseline="0" dirty="0" smtClean="0">
                <a:latin typeface="Tahoma" charset="0"/>
              </a:rPr>
              <a:t>Recent myocardial infarction</a:t>
            </a:r>
          </a:p>
          <a:p>
            <a:pPr marL="171450" indent="-171450" eaLnBrk="1" hangingPunct="1">
              <a:buFont typeface="Arial" panose="020B0604020202020204" pitchFamily="34" charset="0"/>
              <a:buChar char="•"/>
            </a:pPr>
            <a:r>
              <a:rPr lang="en-US" altLang="en-US" baseline="0" dirty="0" smtClean="0">
                <a:latin typeface="Tahoma" charset="0"/>
              </a:rPr>
              <a:t>Current chest pain or other cardiac symptoms</a:t>
            </a:r>
          </a:p>
          <a:p>
            <a:pPr marL="171450" indent="-171450" eaLnBrk="1" hangingPunct="1">
              <a:buFont typeface="Arial" panose="020B0604020202020204" pitchFamily="34" charset="0"/>
              <a:buChar char="•"/>
            </a:pPr>
            <a:r>
              <a:rPr lang="en-US" altLang="en-US" baseline="0" dirty="0" smtClean="0">
                <a:latin typeface="Tahoma" charset="0"/>
              </a:rPr>
              <a:t>History of coronary vascular disease</a:t>
            </a:r>
          </a:p>
          <a:p>
            <a:pPr marL="171450" indent="-171450" eaLnBrk="1" hangingPunct="1">
              <a:buFont typeface="Arial" panose="020B0604020202020204" pitchFamily="34" charset="0"/>
              <a:buChar char="•"/>
            </a:pPr>
            <a:endParaRPr lang="en-US" altLang="en-US" baseline="0" dirty="0" smtClean="0">
              <a:latin typeface="Tahoma" charset="0"/>
            </a:endParaRPr>
          </a:p>
          <a:p>
            <a:pPr marL="0" indent="0" eaLnBrk="1" hangingPunct="1">
              <a:buFont typeface="Arial" panose="020B0604020202020204" pitchFamily="34" charset="0"/>
              <a:buNone/>
            </a:pPr>
            <a:r>
              <a:rPr lang="en-US" altLang="en-US" baseline="0" dirty="0" smtClean="0">
                <a:latin typeface="Tahoma" charset="0"/>
              </a:rPr>
              <a:t>MI: Myocardial infarction</a:t>
            </a:r>
          </a:p>
          <a:p>
            <a:pPr marL="0" indent="0" eaLnBrk="1" hangingPunct="1">
              <a:buFont typeface="Arial" panose="020B0604020202020204" pitchFamily="34" charset="0"/>
              <a:buNone/>
            </a:pPr>
            <a:r>
              <a:rPr lang="en-US" altLang="en-US" baseline="0" dirty="0" smtClean="0">
                <a:latin typeface="Tahoma" charset="0"/>
              </a:rPr>
              <a:t>CVA: Cerebrovascular accident, or stroke</a:t>
            </a:r>
          </a:p>
          <a:p>
            <a:pPr marL="171450" indent="-171450" eaLnBrk="1" hangingPunct="1">
              <a:buFont typeface="Arial" panose="020B0604020202020204" pitchFamily="34" charset="0"/>
              <a:buChar char="•"/>
            </a:pPr>
            <a:endParaRPr lang="en-US" altLang="en-US" baseline="0" dirty="0" smtClean="0">
              <a:latin typeface="Tahoma" charset="0"/>
            </a:endParaRPr>
          </a:p>
          <a:p>
            <a:pPr marL="0" indent="0" eaLnBrk="1" hangingPunct="1">
              <a:buFont typeface="Arial" panose="020B0604020202020204" pitchFamily="34" charset="0"/>
              <a:buNone/>
            </a:pPr>
            <a:r>
              <a:rPr lang="en-US" altLang="en-US" baseline="0" dirty="0" smtClean="0">
                <a:latin typeface="Tahoma" charset="0"/>
              </a:rPr>
              <a:t>You must know the location of all emergency equipment.</a:t>
            </a:r>
            <a:endParaRPr lang="en-US" altLang="en-US" dirty="0" smtClean="0">
              <a:latin typeface="Tahoma" charset="0"/>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1967482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12.5:  Summarize safety measures that are used before, during, and after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Cardiovascular conditions that preclude exercise electrocardiography include:</a:t>
            </a:r>
          </a:p>
          <a:p>
            <a:pPr marL="171450" indent="-171450" eaLnBrk="1" hangingPunct="1">
              <a:buFont typeface="Arial" panose="020B0604020202020204" pitchFamily="34" charset="0"/>
              <a:buChar char="•"/>
            </a:pPr>
            <a:r>
              <a:rPr lang="en-US" altLang="en-US" dirty="0" smtClean="0">
                <a:latin typeface="Tahoma" charset="0"/>
              </a:rPr>
              <a:t>Severe</a:t>
            </a:r>
            <a:r>
              <a:rPr lang="en-US" altLang="en-US" baseline="0" dirty="0" smtClean="0">
                <a:latin typeface="Tahoma" charset="0"/>
              </a:rPr>
              <a:t> aortic stenosis</a:t>
            </a:r>
          </a:p>
          <a:p>
            <a:pPr marL="171450" indent="-171450" eaLnBrk="1" hangingPunct="1">
              <a:buFont typeface="Arial" panose="020B0604020202020204" pitchFamily="34" charset="0"/>
              <a:buChar char="•"/>
            </a:pPr>
            <a:r>
              <a:rPr lang="en-US" altLang="en-US" baseline="0" dirty="0" smtClean="0">
                <a:latin typeface="Tahoma" charset="0"/>
              </a:rPr>
              <a:t>Aneurysm</a:t>
            </a:r>
          </a:p>
          <a:p>
            <a:pPr marL="171450" indent="-171450" eaLnBrk="1" hangingPunct="1">
              <a:buFont typeface="Arial" panose="020B0604020202020204" pitchFamily="34" charset="0"/>
              <a:buChar char="•"/>
            </a:pPr>
            <a:r>
              <a:rPr lang="en-US" altLang="en-US" baseline="0" dirty="0" smtClean="0">
                <a:latin typeface="Tahoma" charset="0"/>
              </a:rPr>
              <a:t>Thrombophlebitis</a:t>
            </a:r>
          </a:p>
          <a:p>
            <a:pPr marL="171450" indent="-171450" eaLnBrk="1" hangingPunct="1">
              <a:buFont typeface="Arial" panose="020B0604020202020204" pitchFamily="34" charset="0"/>
              <a:buChar char="•"/>
            </a:pPr>
            <a:r>
              <a:rPr lang="en-US" altLang="en-US" baseline="0" dirty="0" smtClean="0">
                <a:latin typeface="Tahoma" charset="0"/>
              </a:rPr>
              <a:t>Systemic or pulmonary embolism</a:t>
            </a:r>
          </a:p>
          <a:p>
            <a:pPr marL="0" indent="0" eaLnBrk="1" hangingPunct="1">
              <a:buFont typeface="Arial" panose="020B0604020202020204" pitchFamily="34" charset="0"/>
              <a:buNone/>
            </a:pPr>
            <a:endParaRPr lang="en-US" altLang="en-US" baseline="0" dirty="0" smtClean="0">
              <a:latin typeface="Tahoma" charset="0"/>
            </a:endParaRPr>
          </a:p>
          <a:p>
            <a:pPr marL="0" indent="0" eaLnBrk="1" hangingPunct="1">
              <a:buFont typeface="Arial" panose="020B0604020202020204" pitchFamily="34" charset="0"/>
              <a:buNone/>
            </a:pPr>
            <a:r>
              <a:rPr lang="en-US" altLang="en-US" baseline="0" dirty="0" smtClean="0">
                <a:latin typeface="Tahoma" charset="0"/>
              </a:rPr>
              <a:t>Pericarditis: inflammation surrounding the heart</a:t>
            </a:r>
          </a:p>
          <a:p>
            <a:pPr marL="0" indent="0" eaLnBrk="1" hangingPunct="1">
              <a:buFont typeface="Arial" panose="020B0604020202020204" pitchFamily="34" charset="0"/>
              <a:buNone/>
            </a:pPr>
            <a:r>
              <a:rPr lang="en-US" altLang="en-US" baseline="0" dirty="0" smtClean="0">
                <a:latin typeface="Tahoma" charset="0"/>
              </a:rPr>
              <a:t>Myocarditis: inflammation of the heart muscle</a:t>
            </a:r>
          </a:p>
          <a:p>
            <a:pPr marL="0" indent="0" eaLnBrk="1" hangingPunct="1">
              <a:buFont typeface="Arial" panose="020B0604020202020204" pitchFamily="34" charset="0"/>
              <a:buNone/>
            </a:pPr>
            <a:r>
              <a:rPr lang="en-US" altLang="en-US" baseline="0" dirty="0" smtClean="0">
                <a:latin typeface="Tahoma" charset="0"/>
              </a:rPr>
              <a:t>Psychosis: significant emotional stress</a:t>
            </a:r>
            <a:endParaRPr lang="en-US" altLang="en-US" dirty="0" smtClean="0">
              <a:latin typeface="Tahoma" charset="0"/>
            </a:endParaRPr>
          </a:p>
          <a:p>
            <a:pPr eaLnBrk="1" hangingPunct="1"/>
            <a:endParaRPr lang="en-US" altLang="en-US" dirty="0" smtClean="0">
              <a:latin typeface="Tahoma" charset="0"/>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20410592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12.5:  Summarize safety measures that are used before, during, and after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Syncopal episode: fainting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346792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12.5:  Summarize safety measures that are used before, during, and after exercise electrocardiography.</a:t>
            </a:r>
          </a:p>
          <a:p>
            <a:pPr eaLnBrk="1" hangingPunct="1"/>
            <a:r>
              <a:rPr lang="en-US" altLang="en-US" dirty="0" smtClean="0">
                <a:latin typeface="Tahoma" charset="0"/>
              </a:rPr>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22434059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12.5:  Summarize safety measures that are used before, during, and after exercise electrocardiography.</a:t>
            </a:r>
          </a:p>
          <a:p>
            <a:pPr eaLnBrk="1" hangingPunct="1"/>
            <a:r>
              <a:rPr lang="en-US" altLang="en-US" dirty="0" smtClean="0">
                <a:latin typeface="Tahoma" charset="0"/>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37191502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en-US" dirty="0" smtClean="0"/>
              <a:t>LO 12.6: </a:t>
            </a:r>
            <a:r>
              <a:rPr lang="en-US" sz="1400" kern="1200" dirty="0" smtClean="0">
                <a:solidFill>
                  <a:schemeClr val="tx1"/>
                </a:solidFill>
                <a:effectLst/>
                <a:latin typeface="Tahoma" pitchFamily="34" charset="0"/>
                <a:ea typeface="+mn-ea"/>
                <a:cs typeface="+mn-cs"/>
              </a:rPr>
              <a:t>Explain the responsibilities of a healthcare professional during exercise electrocardiography.</a:t>
            </a:r>
          </a:p>
          <a:p>
            <a:pPr>
              <a:spcBef>
                <a:spcPct val="0"/>
              </a:spcBef>
            </a:pPr>
            <a:r>
              <a:rPr lang="en-US" altLang="en-US" dirty="0" smtClean="0"/>
              <a:t>-----</a:t>
            </a:r>
          </a:p>
          <a:p>
            <a:pPr eaLnBrk="1" hangingPunct="1"/>
            <a:endParaRPr lang="en-US" altLang="en-US" dirty="0" smtClean="0"/>
          </a:p>
          <a:p>
            <a:pPr eaLnBrk="1" hangingPunct="1"/>
            <a:r>
              <a:rPr lang="en-US" altLang="en-US" b="1" dirty="0" smtClean="0"/>
              <a:t>Skin rasp: </a:t>
            </a:r>
            <a:r>
              <a:rPr lang="en-US" altLang="en-US" b="0" dirty="0" smtClean="0"/>
              <a:t>A rough piece</a:t>
            </a:r>
            <a:r>
              <a:rPr lang="en-US" altLang="en-US" b="0" baseline="0" dirty="0" smtClean="0"/>
              <a:t> of material used to abrade (scrape) the skin prior to electrode placement.</a:t>
            </a:r>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38037286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12.6:  Explain the responsibilities of a healthcare professional during exercise electrocardiography. </a:t>
            </a:r>
          </a:p>
          <a:p>
            <a:pPr eaLnBrk="1" hangingPunct="1"/>
            <a:endParaRPr lang="en-US" altLang="en-US" dirty="0" smtClean="0">
              <a:latin typeface="Tahoma" charset="0"/>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1414264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12.1:  Describe exercise</a:t>
            </a:r>
            <a:r>
              <a:rPr lang="en-US" altLang="en-US" sz="1100" baseline="0" dirty="0" smtClean="0"/>
              <a:t> electrocardiography and identify its other names.</a:t>
            </a:r>
            <a:r>
              <a:rPr lang="en-US" altLang="en-US" sz="1100" dirty="0" smtClean="0"/>
              <a:t> </a:t>
            </a:r>
          </a:p>
          <a:p>
            <a:pPr>
              <a:spcBef>
                <a:spcPct val="0"/>
              </a:spcBef>
            </a:pPr>
            <a:r>
              <a:rPr lang="en-US" altLang="en-US" sz="1100" dirty="0" smtClean="0"/>
              <a:t>-----</a:t>
            </a:r>
          </a:p>
          <a:p>
            <a:pPr eaLnBrk="1" hangingPunct="1"/>
            <a:endParaRPr lang="en-US" altLang="en-US" sz="1100"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sz="1100" b="1" dirty="0" smtClean="0"/>
              <a:t>Cardiologist: </a:t>
            </a:r>
            <a:r>
              <a:rPr lang="en-US" altLang="en-US" sz="1100" b="0" dirty="0" smtClean="0"/>
              <a:t>A physician who specializes in the study of the heart.</a:t>
            </a:r>
          </a:p>
          <a:p>
            <a:pPr eaLnBrk="1" hangingPunct="1"/>
            <a:r>
              <a:rPr lang="en-US" altLang="en-US" sz="1100" b="1" dirty="0" smtClean="0"/>
              <a:t>Noninvasive: </a:t>
            </a:r>
            <a:r>
              <a:rPr lang="en-US" altLang="en-US" sz="1100" b="0" dirty="0" smtClean="0"/>
              <a:t>Procedure that does not require entrance into a body cavity, tissue, or blood vessel.</a:t>
            </a:r>
          </a:p>
          <a:p>
            <a:pPr eaLnBrk="1" hangingPunct="1"/>
            <a:endParaRPr lang="en-US" altLang="en-US" sz="1100" b="0" baseline="0" dirty="0" smtClean="0"/>
          </a:p>
          <a:p>
            <a:pPr eaLnBrk="1" hangingPunct="1"/>
            <a:endParaRPr lang="en-US" altLang="en-US" sz="11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latin typeface="Tahoma" charset="0"/>
              </a:rPr>
              <a:t>LO 12.6:  </a:t>
            </a:r>
            <a:r>
              <a:rPr lang="en-US" sz="1400" kern="1200" dirty="0" smtClean="0">
                <a:solidFill>
                  <a:schemeClr val="tx1"/>
                </a:solidFill>
                <a:effectLst/>
                <a:latin typeface="Tahoma" pitchFamily="34" charset="0"/>
                <a:ea typeface="+mn-ea"/>
                <a:cs typeface="+mn-cs"/>
              </a:rPr>
              <a:t>Explain the responsibilities of a healthcare professional during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Skin can be abraded using a special prep pad, dry 4</a:t>
            </a:r>
            <a:r>
              <a:rPr lang="en-US" altLang="en-US" baseline="0" dirty="0" smtClean="0">
                <a:latin typeface="Tahoma" charset="0"/>
              </a:rPr>
              <a:t> x 4 gauze, skin rasp, or other abrasive cleaner.</a:t>
            </a:r>
            <a:endParaRPr lang="en-US" altLang="en-US" dirty="0" smtClean="0">
              <a:latin typeface="Tahoma" charset="0"/>
            </a:endParaRPr>
          </a:p>
          <a:p>
            <a:pPr eaLnBrk="1" hangingPunct="1"/>
            <a:endParaRPr lang="en-US" altLang="en-US" dirty="0" smtClean="0">
              <a:latin typeface="Tahoma" charset="0"/>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31831477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latin typeface="Tahoma" charset="0"/>
              </a:rPr>
              <a:t>LO 12.6:  </a:t>
            </a:r>
            <a:r>
              <a:rPr lang="en-US" sz="1400" kern="1200" dirty="0" smtClean="0">
                <a:solidFill>
                  <a:schemeClr val="tx1"/>
                </a:solidFill>
                <a:effectLst/>
                <a:latin typeface="Tahoma" pitchFamily="34" charset="0"/>
                <a:ea typeface="+mn-ea"/>
                <a:cs typeface="+mn-cs"/>
              </a:rPr>
              <a:t>Explain the responsibilities of a healthcare professional during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Placement of precordial leads</a:t>
            </a:r>
            <a:r>
              <a:rPr lang="en-US" altLang="en-US" baseline="0" dirty="0" smtClean="0">
                <a:latin typeface="Tahoma" charset="0"/>
              </a:rPr>
              <a:t> for stress testing is almost the same as for a traditional 12-lead ECG.</a:t>
            </a:r>
          </a:p>
          <a:p>
            <a:pPr eaLnBrk="1" hangingPunct="1"/>
            <a:r>
              <a:rPr lang="en-US" altLang="en-US" baseline="0" dirty="0" smtClean="0">
                <a:latin typeface="Tahoma" charset="0"/>
              </a:rPr>
              <a:t>Limb sensors are moved from the arms and legs to the upper chest and torso.</a:t>
            </a:r>
          </a:p>
          <a:p>
            <a:pPr marL="171450" indent="-171450" eaLnBrk="1" hangingPunct="1">
              <a:buFont typeface="Arial" panose="020B0604020202020204" pitchFamily="34" charset="0"/>
              <a:buChar char="•"/>
            </a:pPr>
            <a:r>
              <a:rPr lang="en-US" altLang="en-US" baseline="0" dirty="0" smtClean="0">
                <a:latin typeface="Tahoma" charset="0"/>
              </a:rPr>
              <a:t>Increases safety by reducing chance of tripping over lead wires.</a:t>
            </a:r>
          </a:p>
          <a:p>
            <a:pPr marL="171450" indent="-171450" eaLnBrk="1" hangingPunct="1">
              <a:buFont typeface="Arial" panose="020B0604020202020204" pitchFamily="34" charset="0"/>
              <a:buChar char="•"/>
            </a:pPr>
            <a:endParaRPr lang="en-US" altLang="en-US" baseline="0" dirty="0" smtClean="0">
              <a:latin typeface="Tahoma" charset="0"/>
            </a:endParaRPr>
          </a:p>
          <a:p>
            <a:pPr marL="0" indent="0" eaLnBrk="1" hangingPunct="1">
              <a:buFont typeface="Arial" panose="020B0604020202020204" pitchFamily="34" charset="0"/>
              <a:buNone/>
            </a:pPr>
            <a:r>
              <a:rPr lang="en-US" altLang="en-US" baseline="0" dirty="0" smtClean="0">
                <a:latin typeface="Tahoma" charset="0"/>
              </a:rPr>
              <a:t>Machines may vary, so always check the manufacturer’s instructions for proper placement of the electrodes.</a:t>
            </a:r>
          </a:p>
          <a:p>
            <a:pPr marL="0" indent="0" eaLnBrk="1" hangingPunct="1">
              <a:buFont typeface="Arial" panose="020B0604020202020204" pitchFamily="34" charset="0"/>
              <a:buNone/>
            </a:pPr>
            <a:endParaRPr lang="en-US" altLang="en-US" baseline="0" dirty="0" smtClean="0">
              <a:latin typeface="Tahoma" charset="0"/>
            </a:endParaRPr>
          </a:p>
          <a:p>
            <a:pPr marL="0" indent="0" eaLnBrk="1" hangingPunct="1">
              <a:buFont typeface="Arial" panose="020B0604020202020204" pitchFamily="34" charset="0"/>
              <a:buNone/>
            </a:pPr>
            <a:r>
              <a:rPr lang="en-US" altLang="en-US" baseline="0" dirty="0" smtClean="0">
                <a:latin typeface="Tahoma" charset="0"/>
              </a:rPr>
              <a:t>Having performing a blood pressure and ECG after the patient hyperventilates helps identify changes on the ECG that occur due to changes in breathing pattern.</a:t>
            </a:r>
            <a:endParaRPr lang="en-US" altLang="en-US" dirty="0" smtClean="0">
              <a:latin typeface="Tahoma" charset="0"/>
            </a:endParaRPr>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1981442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latin typeface="Tahoma" charset="0"/>
              </a:rPr>
              <a:t>LO 12.6:  </a:t>
            </a:r>
            <a:r>
              <a:rPr lang="en-US" sz="1200" kern="1200" dirty="0" smtClean="0">
                <a:solidFill>
                  <a:schemeClr val="tx1"/>
                </a:solidFill>
                <a:effectLst/>
                <a:latin typeface="Tahoma" pitchFamily="34" charset="0"/>
                <a:ea typeface="+mn-ea"/>
                <a:cs typeface="+mn-cs"/>
              </a:rPr>
              <a:t>Explain the responsibilities of a healthcare professional during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8320108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latin typeface="Tahoma" charset="0"/>
              </a:rPr>
              <a:t>LO 12.6:  </a:t>
            </a:r>
            <a:r>
              <a:rPr lang="en-US" sz="1200" kern="1200" dirty="0" smtClean="0">
                <a:solidFill>
                  <a:schemeClr val="tx1"/>
                </a:solidFill>
                <a:effectLst/>
                <a:latin typeface="Tahoma" pitchFamily="34" charset="0"/>
                <a:ea typeface="+mn-ea"/>
                <a:cs typeface="+mn-cs"/>
              </a:rPr>
              <a:t>Explain the responsibilities of a healthcare professional during exercise electrocardiography.</a:t>
            </a:r>
          </a:p>
          <a:p>
            <a:pPr eaLnBrk="1" hangingPunct="1"/>
            <a:r>
              <a:rPr lang="en-US" altLang="en-US" dirty="0" smtClean="0">
                <a:latin typeface="Tahoma" charset="0"/>
              </a:rPr>
              <a:t>-----</a:t>
            </a:r>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11907660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en-US" dirty="0" smtClean="0"/>
              <a:t>LO 12.7: </a:t>
            </a:r>
            <a:r>
              <a:rPr lang="en-US" sz="1400" kern="1200" dirty="0" smtClean="0">
                <a:solidFill>
                  <a:schemeClr val="tx1"/>
                </a:solidFill>
                <a:effectLst/>
                <a:latin typeface="Tahoma" pitchFamily="34" charset="0"/>
                <a:ea typeface="+mn-ea"/>
                <a:cs typeface="+mn-cs"/>
              </a:rPr>
              <a:t>Compare common protocols followed in exercise electrocardiography.</a:t>
            </a:r>
          </a:p>
          <a:p>
            <a:pPr>
              <a:spcBef>
                <a:spcPct val="0"/>
              </a:spcBef>
            </a:pPr>
            <a:r>
              <a:rPr lang="en-US" altLang="en-US" dirty="0" smtClean="0"/>
              <a:t>-----</a:t>
            </a:r>
          </a:p>
          <a:p>
            <a:pPr eaLnBrk="1" hangingPunct="1"/>
            <a:endParaRPr lang="en-US" altLang="en-US" dirty="0" smtClean="0"/>
          </a:p>
          <a:p>
            <a:pPr eaLnBrk="1" hangingPunct="1"/>
            <a:r>
              <a:rPr lang="en-US" altLang="en-US" b="1" dirty="0" smtClean="0"/>
              <a:t>Maximal exercise: </a:t>
            </a:r>
            <a:r>
              <a:rPr lang="en-US" altLang="en-US" b="0" dirty="0" smtClean="0"/>
              <a:t>Target heart rate of 220 minus the age of the patient.</a:t>
            </a:r>
          </a:p>
          <a:p>
            <a:pPr eaLnBrk="1" hangingPunct="1"/>
            <a:r>
              <a:rPr lang="en-US" altLang="en-US" b="1" baseline="0" dirty="0" smtClean="0"/>
              <a:t>Rate pressure product (RPP): </a:t>
            </a:r>
            <a:r>
              <a:rPr lang="en-US" altLang="en-US" b="0" baseline="0" dirty="0" smtClean="0"/>
              <a:t>Systolic blood pressure multiplied by the heart rate; also known as double product.</a:t>
            </a:r>
          </a:p>
          <a:p>
            <a:pPr eaLnBrk="1" hangingPunct="1"/>
            <a:r>
              <a:rPr lang="en-US" altLang="en-US" b="1" baseline="0" dirty="0" smtClean="0"/>
              <a:t>Submaximal exercise: </a:t>
            </a:r>
            <a:r>
              <a:rPr lang="en-US" altLang="en-US" b="0" baseline="0" dirty="0" smtClean="0"/>
              <a:t>Target heart rate of 220 minus the age multiplied by a percentage between 60 and 85.</a:t>
            </a:r>
          </a:p>
          <a:p>
            <a:pPr eaLnBrk="1" hangingPunct="1"/>
            <a:r>
              <a:rPr lang="en-US" altLang="en-US" b="1" baseline="0" dirty="0" smtClean="0"/>
              <a:t>Target heart rate (THR): </a:t>
            </a:r>
            <a:r>
              <a:rPr lang="en-US" altLang="en-US" b="0" baseline="0" dirty="0" smtClean="0"/>
              <a:t>Heart rate measurement needed to truly exercise the heart.</a:t>
            </a:r>
          </a:p>
          <a:p>
            <a:pPr eaLnBrk="1" hangingPunct="1"/>
            <a:endParaRPr lang="en-US" altLang="en-US" b="0" baseline="0" dirty="0" smtClean="0"/>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36938939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 </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Even if the patient doesn’t complain of symptoms, the physician may stop the test because of the patient’s blood pressure, ECG, or heart rhythm changes that are not perceived by the patient.</a:t>
            </a:r>
          </a:p>
          <a:p>
            <a:pPr eaLnBrk="1" hangingPunct="1"/>
            <a:endParaRPr lang="en-US" altLang="en-US" dirty="0" smtClean="0">
              <a:latin typeface="Tahoma" charset="0"/>
            </a:endParaRPr>
          </a:p>
          <a:p>
            <a:pPr eaLnBrk="1" hangingPunct="1"/>
            <a:r>
              <a:rPr lang="en-US" altLang="en-US" dirty="0" smtClean="0">
                <a:latin typeface="Tahoma" charset="0"/>
              </a:rPr>
              <a:t>You</a:t>
            </a:r>
            <a:r>
              <a:rPr lang="en-US" altLang="en-US" baseline="0" dirty="0" smtClean="0">
                <a:latin typeface="Tahoma" charset="0"/>
              </a:rPr>
              <a:t> can help reduce the patient’s fears by maintaining a sense of confidence, answering questions, and following safety precautions during exercise electrocardiography.</a:t>
            </a:r>
            <a:endParaRPr lang="en-US" altLang="en-US" dirty="0" smtClean="0">
              <a:latin typeface="Tahoma" charset="0"/>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35854471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 </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Achieving</a:t>
            </a:r>
            <a:r>
              <a:rPr lang="en-US" altLang="en-US" baseline="0" dirty="0" smtClean="0">
                <a:latin typeface="Tahoma" charset="0"/>
              </a:rPr>
              <a:t> the TRS without symptoms or abnormalities is a good indication that the heart is functioning well.</a:t>
            </a:r>
          </a:p>
          <a:p>
            <a:pPr eaLnBrk="1" hangingPunct="1"/>
            <a:endParaRPr lang="en-US" altLang="en-US" baseline="0" dirty="0" smtClean="0">
              <a:latin typeface="Tahoma" charset="0"/>
            </a:endParaRPr>
          </a:p>
          <a:p>
            <a:pPr eaLnBrk="1" hangingPunct="1"/>
            <a:r>
              <a:rPr lang="en-US" altLang="en-US" baseline="0" dirty="0" smtClean="0">
                <a:latin typeface="Tahoma" charset="0"/>
              </a:rPr>
              <a:t>The closer the patient gets to the THR, the more reliable the test results will be.</a:t>
            </a:r>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18176412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a:t>
            </a:r>
          </a:p>
          <a:p>
            <a:pPr eaLnBrk="1" hangingPunct="1"/>
            <a:r>
              <a:rPr lang="en-US" altLang="en-US" dirty="0" smtClean="0">
                <a:latin typeface="Tahoma" charset="0"/>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20634189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a:t>
            </a:r>
          </a:p>
          <a:p>
            <a:pPr eaLnBrk="1" hangingPunct="1"/>
            <a:r>
              <a:rPr lang="en-US" altLang="en-US" smtClean="0">
                <a:latin typeface="Tahoma" charset="0"/>
              </a:rPr>
              <a:t>-----</a:t>
            </a: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19363748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a:t>
            </a:r>
          </a:p>
          <a:p>
            <a:pPr eaLnBrk="1" hangingPunct="1"/>
            <a:r>
              <a:rPr lang="en-US" altLang="en-US" smtClean="0">
                <a:latin typeface="Tahoma" charset="0"/>
              </a:rPr>
              <a:t>-----</a:t>
            </a: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1466668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12.1:  Describe exercise</a:t>
            </a:r>
            <a:r>
              <a:rPr lang="en-US" altLang="en-US" sz="1100" baseline="0" dirty="0" smtClean="0"/>
              <a:t> electrocardiography and identify its other names.</a:t>
            </a:r>
            <a:r>
              <a:rPr lang="en-US" altLang="en-US" sz="1100" dirty="0" smtClean="0"/>
              <a:t> </a:t>
            </a:r>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Other exercise</a:t>
            </a:r>
            <a:r>
              <a:rPr lang="en-US" altLang="en-US" sz="1100" baseline="0" dirty="0" smtClean="0"/>
              <a:t> electrocardiography evaluation techniques include cycle and arm-ergometry.</a:t>
            </a:r>
          </a:p>
          <a:p>
            <a:pPr>
              <a:spcBef>
                <a:spcPct val="0"/>
              </a:spcBef>
            </a:pPr>
            <a:endParaRPr lang="en-US" altLang="en-US" sz="1100" baseline="0" dirty="0" smtClean="0"/>
          </a:p>
          <a:p>
            <a:pPr>
              <a:spcBef>
                <a:spcPct val="0"/>
              </a:spcBef>
            </a:pP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4150236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a:t>
            </a:r>
          </a:p>
          <a:p>
            <a:pPr eaLnBrk="1" hangingPunct="1"/>
            <a:r>
              <a:rPr lang="en-US" altLang="en-US" smtClean="0">
                <a:latin typeface="Tahoma" charset="0"/>
              </a:rPr>
              <a:t>-----</a:t>
            </a: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34770063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a:t>
            </a:r>
          </a:p>
          <a:p>
            <a:pPr eaLnBrk="1" hangingPunct="1"/>
            <a:r>
              <a:rPr lang="en-US" altLang="en-US" smtClean="0">
                <a:latin typeface="Tahoma" charset="0"/>
              </a:rPr>
              <a:t>-----</a:t>
            </a: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938177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a:t>
            </a:r>
          </a:p>
          <a:p>
            <a:pPr eaLnBrk="1" hangingPunct="1"/>
            <a:r>
              <a:rPr lang="en-US" altLang="en-US" smtClean="0">
                <a:latin typeface="Tahoma" charset="0"/>
              </a:rPr>
              <a:t>-----</a:t>
            </a:r>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9183620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 </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endParaRPr lang="en-US" altLang="en-US" dirty="0" smtClean="0">
              <a:latin typeface="Tahoma" charset="0"/>
            </a:endParaRP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6010492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12.7:  Compare common protocols followed in exercise electrocardiography. </a:t>
            </a:r>
          </a:p>
          <a:p>
            <a:pPr eaLnBrk="1" hangingPunct="1"/>
            <a:r>
              <a:rPr lang="en-US" altLang="en-US" dirty="0" smtClean="0">
                <a:latin typeface="Tahoma" charset="0"/>
              </a:rPr>
              <a:t>-----</a:t>
            </a:r>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12321197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en-US" dirty="0" smtClean="0"/>
              <a:t>LO 12.8: </a:t>
            </a:r>
            <a:r>
              <a:rPr lang="en-US" sz="1400" kern="1200" dirty="0" smtClean="0">
                <a:solidFill>
                  <a:schemeClr val="tx1"/>
                </a:solidFill>
                <a:effectLst/>
                <a:latin typeface="Tahoma" pitchFamily="34" charset="0"/>
                <a:ea typeface="+mn-ea"/>
                <a:cs typeface="+mn-cs"/>
              </a:rPr>
              <a:t>Explain the responsibilities of a healthcare professional after exercise electrocardiography.</a:t>
            </a:r>
          </a:p>
          <a:p>
            <a:pPr>
              <a:spcBef>
                <a:spcPct val="0"/>
              </a:spcBef>
            </a:pPr>
            <a:r>
              <a:rPr lang="en-US" altLang="en-US" dirty="0" smtClean="0"/>
              <a:t>-----</a:t>
            </a:r>
          </a:p>
          <a:p>
            <a:pPr eaLnBrk="1" hangingPunct="1"/>
            <a:endParaRPr lang="en-US" altLang="en-US" dirty="0" smtClean="0"/>
          </a:p>
          <a:p>
            <a:pPr eaLnBrk="1" hangingPunct="1"/>
            <a:r>
              <a:rPr lang="en-US" altLang="en-US" b="1" dirty="0" smtClean="0"/>
              <a:t>False positive: </a:t>
            </a:r>
            <a:r>
              <a:rPr lang="en-US" altLang="en-US" b="0" dirty="0" smtClean="0"/>
              <a:t>A diagnostic test result that indicates that disease is present, but in reality, no disease is present. A false positive</a:t>
            </a:r>
            <a:r>
              <a:rPr lang="en-US" altLang="en-US" b="0" baseline="0" dirty="0" smtClean="0"/>
              <a:t> is never considered a negative result. It is a positive result, albeit a falsely positive one.</a:t>
            </a:r>
            <a:endParaRPr lang="en-US" altLang="en-US"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30097764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12.8:  Explain the responsibilities of a healthcare professional after exercise electrocardiography. </a:t>
            </a:r>
          </a:p>
          <a:p>
            <a:pPr eaLnBrk="1" hangingPunct="1"/>
            <a:r>
              <a:rPr lang="en-US" altLang="en-US" dirty="0" smtClean="0">
                <a:latin typeface="Tahoma" charset="0"/>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406315284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12.8:  Explain the responsibilities of a healthcare professional after exercise electrocardiography. </a:t>
            </a:r>
          </a:p>
          <a:p>
            <a:pPr eaLnBrk="1" hangingPunct="1"/>
            <a:r>
              <a:rPr lang="en-US" altLang="en-US" dirty="0" smtClean="0">
                <a:latin typeface="Tahoma" charset="0"/>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29394745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12.8:  Explain the responsibilities of a healthcare professional after exercise electrocardiography. </a:t>
            </a:r>
          </a:p>
          <a:p>
            <a:pPr eaLnBrk="1" hangingPunct="1"/>
            <a:r>
              <a:rPr lang="en-US" altLang="en-US" dirty="0" smtClean="0">
                <a:latin typeface="Tahoma" charset="0"/>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349398357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12.8:  Explain the responsibilities of a healthcare professional after exercise electrocardiography. </a:t>
            </a:r>
          </a:p>
          <a:p>
            <a:pPr eaLnBrk="1" hangingPunct="1"/>
            <a:r>
              <a:rPr lang="en-US" altLang="en-US" smtClean="0">
                <a:latin typeface="Tahoma" charset="0"/>
              </a:rPr>
              <a:t>-----</a:t>
            </a:r>
          </a:p>
          <a:p>
            <a:endParaRPr lang="en-US"/>
          </a:p>
        </p:txBody>
      </p:sp>
      <p:sp>
        <p:nvSpPr>
          <p:cNvPr id="4" name="Slide Number Placeholder 3"/>
          <p:cNvSpPr>
            <a:spLocks noGrp="1"/>
          </p:cNvSpPr>
          <p:nvPr>
            <p:ph type="sldNum" sz="quarter" idx="10"/>
          </p:nvPr>
        </p:nvSpPr>
        <p:spPr/>
        <p:txBody>
          <a:bodyPr/>
          <a:lstStyle/>
          <a:p>
            <a:fld id="{5D003D02-7E89-4EBF-B123-9C334E1BFEF7}" type="slidenum">
              <a:rPr lang="en-US" smtClean="0"/>
              <a:t>59</a:t>
            </a:fld>
            <a:endParaRPr lang="en-US"/>
          </a:p>
        </p:txBody>
      </p:sp>
    </p:spTree>
    <p:extLst>
      <p:ext uri="{BB962C8B-B14F-4D97-AF65-F5344CB8AC3E}">
        <p14:creationId xmlns:p14="http://schemas.microsoft.com/office/powerpoint/2010/main" val="2226288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12.1:  Describe exercise</a:t>
            </a:r>
            <a:r>
              <a:rPr lang="en-US" altLang="en-US" sz="1100" baseline="0" dirty="0" smtClean="0"/>
              <a:t> electrocardiography and identify its other names.</a:t>
            </a:r>
            <a:r>
              <a:rPr lang="en-US" altLang="en-US" sz="1100" dirty="0" smtClean="0"/>
              <a:t> </a:t>
            </a:r>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The level of exertion increases</a:t>
            </a:r>
            <a:r>
              <a:rPr lang="en-US" altLang="en-US" sz="1100" baseline="0" dirty="0" smtClean="0"/>
              <a:t> as the test progresses. </a:t>
            </a:r>
          </a:p>
          <a:p>
            <a:pPr>
              <a:spcBef>
                <a:spcPct val="0"/>
              </a:spcBef>
            </a:pPr>
            <a:endParaRPr lang="en-US" altLang="en-US" sz="1100" baseline="0" dirty="0" smtClean="0"/>
          </a:p>
          <a:p>
            <a:pPr>
              <a:spcBef>
                <a:spcPct val="0"/>
              </a:spcBef>
            </a:pPr>
            <a:r>
              <a:rPr lang="en-US" altLang="en-US" sz="1100" dirty="0" smtClean="0"/>
              <a:t>Patient is monitored continuously during an</a:t>
            </a:r>
            <a:r>
              <a:rPr lang="en-US" altLang="en-US" sz="1100" baseline="0" dirty="0" smtClean="0"/>
              <a:t> exercise stress test, including ECG, blood pressure, heart rate, skin temperature, oxygen saturation, and physical appearance.</a:t>
            </a: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5218685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12.8:  Explain the responsibilities of a healthcare professional after exercise electrocardiography. </a:t>
            </a:r>
          </a:p>
          <a:p>
            <a:pPr eaLnBrk="1" hangingPunct="1"/>
            <a:r>
              <a:rPr lang="en-US" altLang="en-US" dirty="0" smtClean="0">
                <a:latin typeface="Tahoma" charset="0"/>
              </a:rPr>
              <a:t>-----</a:t>
            </a:r>
          </a:p>
          <a:p>
            <a:pPr eaLnBrk="1" hangingPunct="1"/>
            <a:endParaRPr lang="en-US" altLang="en-US" dirty="0" smtClean="0">
              <a:latin typeface="Tahoma" charset="0"/>
            </a:endParaRPr>
          </a:p>
          <a:p>
            <a:pPr eaLnBrk="1" hangingPunct="1"/>
            <a:r>
              <a:rPr lang="en-US" altLang="en-US" dirty="0" smtClean="0">
                <a:latin typeface="Tahoma" charset="0"/>
              </a:rPr>
              <a:t>Be aware of the problem of false positive results and be sensitive to the patient when concerns arise.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33756099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12.8:  Explain the responsibilities of a healthcare professional after exercise electrocardiography. </a:t>
            </a:r>
          </a:p>
          <a:p>
            <a:pPr eaLnBrk="1" hangingPunct="1"/>
            <a:r>
              <a:rPr lang="en-US" altLang="en-US" dirty="0" smtClean="0">
                <a:latin typeface="Tahoma" charset="0"/>
              </a:rPr>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34804807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Tahoma" charset="0"/>
              </a:rPr>
              <a:t>LO 12.8:  Explain the responsibilities of a healthcare professional after exercise electrocardiography. </a:t>
            </a:r>
          </a:p>
          <a:p>
            <a:pPr eaLnBrk="1" hangingPunct="1"/>
            <a:r>
              <a:rPr lang="en-US" altLang="en-US" dirty="0" smtClean="0">
                <a:latin typeface="Tahoma" charset="0"/>
              </a:rPr>
              <a:t>-----</a:t>
            </a:r>
          </a:p>
          <a:p>
            <a:endParaRPr lang="en-US" dirty="0" smtClean="0"/>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62</a:t>
            </a:fld>
            <a:endParaRPr lang="en-US"/>
          </a:p>
        </p:txBody>
      </p:sp>
    </p:spTree>
    <p:extLst>
      <p:ext uri="{BB962C8B-B14F-4D97-AF65-F5344CB8AC3E}">
        <p14:creationId xmlns:p14="http://schemas.microsoft.com/office/powerpoint/2010/main" val="3208676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12.1: </a:t>
            </a:r>
            <a:r>
              <a:rPr lang="en-US" sz="1200" kern="1200" dirty="0" smtClean="0">
                <a:solidFill>
                  <a:schemeClr val="tx1"/>
                </a:solidFill>
                <a:effectLst/>
                <a:latin typeface="Tahoma" pitchFamily="34" charset="0"/>
                <a:ea typeface="+mn-ea"/>
                <a:cs typeface="+mn-cs"/>
              </a:rPr>
              <a:t>Describe exercise electrocardiography and identify its other names.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ahoma" pitchFamily="34" charset="0"/>
                <a:ea typeface="+mn-ea"/>
                <a:cs typeface="+mn-cs"/>
              </a:rPr>
              <a:t>LO 12.2: Identify uses of exercise electrocardiography.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63</a:t>
            </a:fld>
            <a:endParaRPr lang="en-US"/>
          </a:p>
        </p:txBody>
      </p:sp>
    </p:spTree>
    <p:extLst>
      <p:ext uri="{BB962C8B-B14F-4D97-AF65-F5344CB8AC3E}">
        <p14:creationId xmlns:p14="http://schemas.microsoft.com/office/powerpoint/2010/main" val="4816199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 12.3: </a:t>
            </a:r>
            <a:r>
              <a:rPr lang="en-US" sz="1200" kern="1200" dirty="0" smtClean="0">
                <a:solidFill>
                  <a:schemeClr val="tx1"/>
                </a:solidFill>
                <a:effectLst/>
                <a:latin typeface="Tahoma" pitchFamily="34" charset="0"/>
                <a:ea typeface="+mn-ea"/>
                <a:cs typeface="+mn-cs"/>
              </a:rPr>
              <a:t>Describe other types of cardiac stress testing.</a:t>
            </a:r>
          </a:p>
          <a:p>
            <a:r>
              <a:rPr lang="en-US" dirty="0" smtClean="0"/>
              <a:t>LO</a:t>
            </a:r>
            <a:r>
              <a:rPr lang="en-US" baseline="0" dirty="0" smtClean="0"/>
              <a:t> 12.4: </a:t>
            </a:r>
            <a:r>
              <a:rPr lang="en-US" sz="1200" kern="1200" dirty="0" smtClean="0">
                <a:solidFill>
                  <a:schemeClr val="tx1"/>
                </a:solidFill>
                <a:effectLst/>
                <a:latin typeface="Tahoma" pitchFamily="34" charset="0"/>
                <a:ea typeface="+mn-ea"/>
                <a:cs typeface="+mn-cs"/>
              </a:rPr>
              <a:t>Prepare a patient for exercise electrocardiography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LO 12.5:</a:t>
            </a:r>
            <a:r>
              <a:rPr lang="en-US" baseline="0" dirty="0" smtClean="0"/>
              <a:t> </a:t>
            </a:r>
            <a:r>
              <a:rPr lang="en-US" sz="1200" kern="1200" dirty="0" smtClean="0">
                <a:solidFill>
                  <a:schemeClr val="tx1"/>
                </a:solidFill>
                <a:effectLst/>
                <a:latin typeface="Tahoma" pitchFamily="34" charset="0"/>
                <a:ea typeface="+mn-ea"/>
                <a:cs typeface="+mn-cs"/>
              </a:rPr>
              <a:t>Summarize safety measures that are used before, during, and after exercise electrocardiography.</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64</a:t>
            </a:fld>
            <a:endParaRPr lang="en-US"/>
          </a:p>
        </p:txBody>
      </p:sp>
    </p:spTree>
    <p:extLst>
      <p:ext uri="{BB962C8B-B14F-4D97-AF65-F5344CB8AC3E}">
        <p14:creationId xmlns:p14="http://schemas.microsoft.com/office/powerpoint/2010/main" val="30479119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ahoma" pitchFamily="34" charset="0"/>
                <a:ea typeface="+mn-ea"/>
                <a:cs typeface="+mn-cs"/>
              </a:rPr>
              <a:t>LO 12.6: Explain the responsibilities of a healthcare professional during exercise electrocardiography.</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ahoma" pitchFamily="34" charset="0"/>
                <a:ea typeface="+mn-ea"/>
                <a:cs typeface="+mn-cs"/>
              </a:rPr>
              <a:t>LO 12.7: Compare common protocols followed in exercise electrocardiography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LO 12.8:</a:t>
            </a:r>
            <a:r>
              <a:rPr lang="en-US" baseline="0" dirty="0" smtClean="0"/>
              <a:t> </a:t>
            </a:r>
            <a:r>
              <a:rPr lang="en-US" sz="1200" kern="1200" dirty="0" smtClean="0">
                <a:solidFill>
                  <a:schemeClr val="tx1"/>
                </a:solidFill>
                <a:effectLst/>
                <a:latin typeface="Tahoma" pitchFamily="34" charset="0"/>
                <a:ea typeface="+mn-ea"/>
                <a:cs typeface="+mn-cs"/>
              </a:rPr>
              <a:t>Explain the responsibilities of a healthcare professional after exercise electrocardiography.</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ahoma" pitchFamily="34" charset="0"/>
                <a:ea typeface="+mn-ea"/>
                <a:cs typeface="+mn-cs"/>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65</a:t>
            </a:fld>
            <a:endParaRPr lang="en-US"/>
          </a:p>
        </p:txBody>
      </p:sp>
    </p:spTree>
    <p:extLst>
      <p:ext uri="{BB962C8B-B14F-4D97-AF65-F5344CB8AC3E}">
        <p14:creationId xmlns:p14="http://schemas.microsoft.com/office/powerpoint/2010/main" val="754896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12.1:  Describe exercise</a:t>
            </a:r>
            <a:r>
              <a:rPr lang="en-US" altLang="en-US" sz="1100" baseline="0" dirty="0" smtClean="0"/>
              <a:t> electrocardiography and identify its other names.</a:t>
            </a:r>
            <a:r>
              <a:rPr lang="en-US" altLang="en-US" sz="1100" dirty="0" smtClean="0"/>
              <a:t> </a:t>
            </a:r>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The most important responsibilities of the healthcare professional are to provide for safety and to be</a:t>
            </a:r>
            <a:r>
              <a:rPr lang="en-US" altLang="en-US" sz="1100" baseline="0" dirty="0" smtClean="0"/>
              <a:t> prepared in case an emergency should arise.</a:t>
            </a: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2412198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12.1:  Describe exercise</a:t>
            </a:r>
            <a:r>
              <a:rPr lang="en-US" altLang="en-US" baseline="0" dirty="0" smtClean="0"/>
              <a:t> electrocardiography and identify its other names.</a:t>
            </a:r>
            <a:r>
              <a:rPr lang="en-US" altLang="en-US" dirty="0" smtClean="0"/>
              <a:t> </a:t>
            </a:r>
          </a:p>
          <a:p>
            <a:pPr>
              <a:spcBef>
                <a:spcPct val="0"/>
              </a:spcBef>
            </a:pPr>
            <a:r>
              <a:rPr lang="en-US" altLang="en-US" dirty="0" smtClean="0"/>
              <a:t>-----</a:t>
            </a:r>
          </a:p>
          <a:p>
            <a:endParaRPr lang="en-US" dirty="0" smtClean="0"/>
          </a:p>
          <a:p>
            <a:endParaRPr 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12.1:  Describe exercise</a:t>
            </a:r>
            <a:r>
              <a:rPr lang="en-US" altLang="en-US" baseline="0" dirty="0" smtClean="0"/>
              <a:t> electrocardiography and identify its other names.</a:t>
            </a:r>
            <a:r>
              <a:rPr lang="en-US" altLang="en-US" dirty="0" smtClean="0"/>
              <a:t> </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188499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Cardiac Stress Testing</a:t>
            </a:r>
            <a:endParaRPr lang="en-US" dirty="0"/>
          </a:p>
        </p:txBody>
      </p:sp>
      <p:sp>
        <p:nvSpPr>
          <p:cNvPr id="6" name="Text Placeholder 5"/>
          <p:cNvSpPr>
            <a:spLocks noGrp="1"/>
          </p:cNvSpPr>
          <p:nvPr>
            <p:ph type="body" idx="1"/>
          </p:nvPr>
        </p:nvSpPr>
        <p:spPr/>
        <p:txBody>
          <a:bodyPr/>
          <a:lstStyle/>
          <a:p>
            <a:r>
              <a:rPr lang="en-US" dirty="0" smtClean="0"/>
              <a:t>Chapter 12</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12.2</a:t>
            </a:r>
            <a:br>
              <a:rPr lang="en-US" dirty="0" smtClean="0"/>
            </a:br>
            <a:r>
              <a:rPr lang="en-US" dirty="0" smtClean="0"/>
              <a:t>Why Is Exercise Electrocardiography Used?</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altLang="en-US" dirty="0">
                <a:cs typeface="Arial" charset="0"/>
              </a:rPr>
              <a:t>A</a:t>
            </a:r>
            <a:r>
              <a:rPr lang="en-US" altLang="en-US" dirty="0" smtClean="0">
                <a:cs typeface="Arial" charset="0"/>
              </a:rPr>
              <a:t>ngina</a:t>
            </a:r>
            <a:endParaRPr lang="en-US" altLang="en-US" dirty="0">
              <a:cs typeface="Arial" charset="0"/>
            </a:endParaRPr>
          </a:p>
          <a:p>
            <a:pPr marL="0" indent="0">
              <a:spcBef>
                <a:spcPts val="1200"/>
              </a:spcBef>
              <a:buNone/>
            </a:pPr>
            <a:r>
              <a:rPr lang="en-US" altLang="en-US" dirty="0">
                <a:cs typeface="Arial" charset="0"/>
              </a:rPr>
              <a:t>C</a:t>
            </a:r>
            <a:r>
              <a:rPr lang="en-US" altLang="en-US" dirty="0" smtClean="0">
                <a:cs typeface="Arial" charset="0"/>
              </a:rPr>
              <a:t>oronary </a:t>
            </a:r>
            <a:r>
              <a:rPr lang="en-US" altLang="en-US" dirty="0">
                <a:cs typeface="Arial" charset="0"/>
              </a:rPr>
              <a:t>vascular disease (CVD)</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Why Is Exercise Electrocardiography Used</a:t>
            </a:r>
            <a:r>
              <a:rPr lang="en-US" dirty="0" smtClean="0"/>
              <a:t>?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Evaluate how the heart and blood vessels respond to physical activity</a:t>
            </a:r>
          </a:p>
          <a:p>
            <a:pPr>
              <a:spcBef>
                <a:spcPts val="1800"/>
              </a:spcBef>
            </a:pPr>
            <a:r>
              <a:rPr lang="en-US" altLang="en-US" dirty="0">
                <a:cs typeface="Arial" charset="0"/>
              </a:rPr>
              <a:t>Performed when physician suspects coronary vascular disease</a:t>
            </a:r>
          </a:p>
          <a:p>
            <a:pPr>
              <a:spcBef>
                <a:spcPts val="1800"/>
              </a:spcBef>
            </a:pPr>
            <a:r>
              <a:rPr lang="en-US" altLang="en-US" dirty="0">
                <a:cs typeface="Arial" charset="0"/>
              </a:rPr>
              <a:t>Determine problems that do not show up on resting ECG</a:t>
            </a:r>
          </a:p>
        </p:txBody>
      </p:sp>
      <p:sp>
        <p:nvSpPr>
          <p:cNvPr id="3" name="Text Placeholder 2"/>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4431684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Why Is Exercise Electrocardiography Used</a:t>
            </a:r>
            <a:r>
              <a:rPr lang="en-US" dirty="0" smtClean="0"/>
              <a:t>?</a:t>
            </a:r>
            <a:r>
              <a:rPr lang="en-US" dirty="0"/>
              <a:t> </a:t>
            </a:r>
            <a:r>
              <a:rPr lang="en-US" dirty="0" smtClean="0"/>
              <a:t>2</a:t>
            </a:r>
            <a:endParaRPr lang="en-US" dirty="0"/>
          </a:p>
        </p:txBody>
      </p:sp>
      <p:sp>
        <p:nvSpPr>
          <p:cNvPr id="11" name="Content Placeholder 10"/>
          <p:cNvSpPr>
            <a:spLocks noGrp="1"/>
          </p:cNvSpPr>
          <p:nvPr>
            <p:ph sz="half" idx="1"/>
          </p:nvPr>
        </p:nvSpPr>
        <p:spPr>
          <a:xfrm>
            <a:off x="457200" y="1752600"/>
            <a:ext cx="4038600" cy="4777740"/>
          </a:xfrm>
        </p:spPr>
        <p:txBody>
          <a:bodyPr/>
          <a:lstStyle/>
          <a:p>
            <a:pPr marL="0" indent="0">
              <a:buNone/>
            </a:pPr>
            <a:r>
              <a:rPr lang="en-US" altLang="en-US" dirty="0" smtClean="0"/>
              <a:t>Reveal signs of narrowed</a:t>
            </a:r>
            <a:br>
              <a:rPr lang="en-US" altLang="en-US" dirty="0" smtClean="0"/>
            </a:br>
            <a:r>
              <a:rPr lang="en-US" altLang="en-US" dirty="0" smtClean="0"/>
              <a:t>or obstructed arteries </a:t>
            </a:r>
          </a:p>
          <a:p>
            <a:r>
              <a:rPr lang="en-US" altLang="en-US" dirty="0" smtClean="0"/>
              <a:t>ST segment depression</a:t>
            </a:r>
          </a:p>
          <a:p>
            <a:r>
              <a:rPr lang="en-US" altLang="en-US" dirty="0" smtClean="0"/>
              <a:t>Angina</a:t>
            </a:r>
          </a:p>
          <a:p>
            <a:r>
              <a:rPr lang="en-US" altLang="en-US" dirty="0" smtClean="0"/>
              <a:t>Shortness of breath</a:t>
            </a:r>
          </a:p>
          <a:p>
            <a:r>
              <a:rPr lang="en-US" altLang="en-US" dirty="0" smtClean="0"/>
              <a:t>Palpitations</a:t>
            </a:r>
          </a:p>
          <a:p>
            <a:r>
              <a:rPr lang="en-US" altLang="en-US" dirty="0" smtClean="0"/>
              <a:t>Dizziness</a:t>
            </a:r>
            <a:endParaRPr lang="en-US" altLang="en-US" dirty="0"/>
          </a:p>
        </p:txBody>
      </p:sp>
      <p:pic>
        <p:nvPicPr>
          <p:cNvPr id="3" name="Picture 2" descr="ECG tracing showing a single complex with a depressed ST segm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0854" y="1833354"/>
            <a:ext cx="4043546" cy="3191291"/>
          </a:xfrm>
          <a:prstGeom prst="rect">
            <a:avLst/>
          </a:prstGeom>
        </p:spPr>
      </p:pic>
      <p:sp>
        <p:nvSpPr>
          <p:cNvPr id="15" name="Text Placeholder 14"/>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809974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Why Is Exercise Electrocardiography Used</a:t>
            </a:r>
            <a:r>
              <a:rPr lang="en-US" dirty="0" smtClean="0"/>
              <a:t>?</a:t>
            </a:r>
            <a:r>
              <a:rPr lang="en-US" dirty="0"/>
              <a:t> </a:t>
            </a:r>
            <a:r>
              <a:rPr lang="en-US" dirty="0" smtClean="0"/>
              <a:t>3</a:t>
            </a:r>
            <a:r>
              <a:rPr lang="en-US" dirty="0" smtClean="0">
                <a:solidFill>
                  <a:schemeClr val="bg1"/>
                </a:solidFill>
              </a:rPr>
              <a:t/>
            </a:r>
            <a:br>
              <a:rPr lang="en-US" dirty="0" smtClean="0">
                <a:solidFill>
                  <a:schemeClr val="bg1"/>
                </a:solidFill>
              </a:rPr>
            </a:br>
            <a:r>
              <a:rPr lang="en-US" dirty="0">
                <a:solidFill>
                  <a:schemeClr val="bg1"/>
                </a:solidFill>
              </a:rPr>
              <a:t>2</a:t>
            </a:r>
          </a:p>
        </p:txBody>
      </p:sp>
      <p:sp>
        <p:nvSpPr>
          <p:cNvPr id="11" name="Content Placeholder 10"/>
          <p:cNvSpPr>
            <a:spLocks noGrp="1"/>
          </p:cNvSpPr>
          <p:nvPr>
            <p:ph idx="1"/>
          </p:nvPr>
        </p:nvSpPr>
        <p:spPr>
          <a:xfrm>
            <a:off x="457200" y="1447800"/>
            <a:ext cx="8229600" cy="5105400"/>
          </a:xfrm>
        </p:spPr>
        <p:txBody>
          <a:bodyPr/>
          <a:lstStyle/>
          <a:p>
            <a:pPr>
              <a:spcBef>
                <a:spcPts val="1200"/>
              </a:spcBef>
            </a:pPr>
            <a:r>
              <a:rPr lang="en-US" altLang="en-US" dirty="0">
                <a:cs typeface="Arial" charset="0"/>
              </a:rPr>
              <a:t>Diagnose causes of chest pain</a:t>
            </a:r>
          </a:p>
          <a:p>
            <a:pPr>
              <a:spcBef>
                <a:spcPts val="1200"/>
              </a:spcBef>
            </a:pPr>
            <a:r>
              <a:rPr lang="en-US" altLang="en-US" dirty="0">
                <a:cs typeface="Arial" charset="0"/>
              </a:rPr>
              <a:t>After surgery or MI to determine function</a:t>
            </a:r>
          </a:p>
          <a:p>
            <a:pPr>
              <a:spcBef>
                <a:spcPts val="1200"/>
              </a:spcBef>
            </a:pPr>
            <a:r>
              <a:rPr lang="en-US" altLang="en-US" dirty="0">
                <a:cs typeface="Arial" charset="0"/>
              </a:rPr>
              <a:t>Screen for asymptomatic heart disease</a:t>
            </a:r>
          </a:p>
          <a:p>
            <a:pPr>
              <a:spcBef>
                <a:spcPts val="1200"/>
              </a:spcBef>
            </a:pPr>
            <a:r>
              <a:rPr lang="en-US" altLang="en-US" dirty="0">
                <a:cs typeface="Arial" charset="0"/>
              </a:rPr>
              <a:t>Set limitations for exercise programs</a:t>
            </a:r>
          </a:p>
          <a:p>
            <a:pPr>
              <a:spcBef>
                <a:spcPts val="1200"/>
              </a:spcBef>
            </a:pPr>
            <a:r>
              <a:rPr lang="en-US" altLang="en-US" dirty="0">
                <a:cs typeface="Arial" charset="0"/>
              </a:rPr>
              <a:t>Identify dysrhythmias that occur during exercise</a:t>
            </a:r>
          </a:p>
          <a:p>
            <a:pPr>
              <a:spcBef>
                <a:spcPts val="1200"/>
              </a:spcBef>
            </a:pPr>
            <a:r>
              <a:rPr lang="en-US" altLang="en-US" dirty="0">
                <a:cs typeface="Arial" charset="0"/>
              </a:rPr>
              <a:t>Evaluate effectiveness of cardiac drugs</a:t>
            </a:r>
          </a:p>
          <a:p>
            <a:pPr>
              <a:spcBef>
                <a:spcPts val="1200"/>
              </a:spcBef>
            </a:pPr>
            <a:r>
              <a:rPr lang="en-US" altLang="en-US" dirty="0">
                <a:cs typeface="Arial" charset="0"/>
              </a:rPr>
              <a:t>Assess patient blood pressure during exercise</a:t>
            </a:r>
          </a:p>
          <a:p>
            <a:pPr>
              <a:spcBef>
                <a:spcPts val="1200"/>
              </a:spcBef>
            </a:pPr>
            <a:r>
              <a:rPr lang="en-US" altLang="en-US" dirty="0">
                <a:cs typeface="Arial" charset="0"/>
              </a:rPr>
              <a:t>Determine risk of MI</a:t>
            </a:r>
          </a:p>
        </p:txBody>
      </p:sp>
      <p:sp>
        <p:nvSpPr>
          <p:cNvPr id="2" name="Text Placeholder 1"/>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8068361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A treadmill stress test is typically performed for what type of disease?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314583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A treadmill stress test is typically performed for what type of disease?</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marL="0" indent="0">
              <a:buNone/>
            </a:pPr>
            <a:r>
              <a:rPr lang="en-US" altLang="en-US" dirty="0" smtClean="0">
                <a:solidFill>
                  <a:srgbClr val="000099"/>
                </a:solidFill>
                <a:latin typeface="Arial" charset="0"/>
              </a:rPr>
              <a:t>Coronary vascular disease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730731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12.3</a:t>
            </a:r>
            <a:br>
              <a:rPr lang="en-US" dirty="0" smtClean="0"/>
            </a:br>
            <a:r>
              <a:rPr lang="en-US" dirty="0" smtClean="0"/>
              <a:t>Other Types of Exercise Electrocardiography</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sz="half" idx="1"/>
          </p:nvPr>
        </p:nvSpPr>
        <p:spPr>
          <a:xfrm>
            <a:off x="457200" y="2057400"/>
            <a:ext cx="4038600" cy="4472940"/>
          </a:xfrm>
        </p:spPr>
        <p:txBody>
          <a:bodyPr/>
          <a:lstStyle/>
          <a:p>
            <a:pPr marL="0" indent="0">
              <a:spcBef>
                <a:spcPts val="1200"/>
              </a:spcBef>
              <a:buNone/>
            </a:pPr>
            <a:r>
              <a:rPr lang="en-US" dirty="0">
                <a:cs typeface="Arial" charset="0"/>
              </a:rPr>
              <a:t>C</a:t>
            </a:r>
            <a:r>
              <a:rPr lang="en-US" dirty="0" smtClean="0">
                <a:cs typeface="Arial" charset="0"/>
              </a:rPr>
              <a:t>hemical </a:t>
            </a:r>
            <a:r>
              <a:rPr lang="en-US" dirty="0">
                <a:cs typeface="Arial" charset="0"/>
              </a:rPr>
              <a:t>stress </a:t>
            </a:r>
            <a:endParaRPr lang="en-US" dirty="0" smtClean="0">
              <a:cs typeface="Arial" charset="0"/>
            </a:endParaRPr>
          </a:p>
          <a:p>
            <a:pPr marL="0" indent="0">
              <a:spcBef>
                <a:spcPts val="1200"/>
              </a:spcBef>
              <a:buNone/>
            </a:pPr>
            <a:r>
              <a:rPr lang="en-US" dirty="0">
                <a:cs typeface="Arial" charset="0"/>
              </a:rPr>
              <a:t>E</a:t>
            </a:r>
            <a:r>
              <a:rPr lang="en-US" dirty="0" smtClean="0">
                <a:cs typeface="Arial" charset="0"/>
              </a:rPr>
              <a:t>chocardiogram</a:t>
            </a:r>
            <a:endParaRPr lang="en-US" dirty="0"/>
          </a:p>
          <a:p>
            <a:pPr marL="0" indent="0">
              <a:spcBef>
                <a:spcPts val="1200"/>
              </a:spcBef>
              <a:buNone/>
            </a:pPr>
            <a:r>
              <a:rPr lang="en-US" altLang="en-US" dirty="0">
                <a:cs typeface="Arial" charset="0"/>
              </a:rPr>
              <a:t>C</a:t>
            </a:r>
            <a:r>
              <a:rPr lang="en-US" altLang="en-US" dirty="0" smtClean="0">
                <a:cs typeface="Arial" charset="0"/>
              </a:rPr>
              <a:t>hemical </a:t>
            </a:r>
            <a:r>
              <a:rPr lang="en-US" altLang="en-US" dirty="0">
                <a:cs typeface="Arial" charset="0"/>
              </a:rPr>
              <a:t>stress test</a:t>
            </a:r>
            <a:endParaRPr lang="en-US" dirty="0">
              <a:cs typeface="Arial" charset="0"/>
            </a:endParaRPr>
          </a:p>
          <a:p>
            <a:pPr marL="0" indent="0">
              <a:spcBef>
                <a:spcPts val="1200"/>
              </a:spcBef>
              <a:buNone/>
            </a:pPr>
            <a:r>
              <a:rPr lang="en-US" dirty="0">
                <a:cs typeface="Arial" charset="0"/>
              </a:rPr>
              <a:t>G</a:t>
            </a:r>
            <a:r>
              <a:rPr lang="en-US" dirty="0" smtClean="0">
                <a:cs typeface="Arial" charset="0"/>
              </a:rPr>
              <a:t>amma </a:t>
            </a:r>
            <a:r>
              <a:rPr lang="en-US" dirty="0">
                <a:cs typeface="Arial" charset="0"/>
              </a:rPr>
              <a:t>camera</a:t>
            </a:r>
          </a:p>
          <a:p>
            <a:pPr marL="0" indent="0">
              <a:spcBef>
                <a:spcPts val="1200"/>
              </a:spcBef>
              <a:buNone/>
            </a:pPr>
            <a:r>
              <a:rPr lang="en-US" dirty="0">
                <a:cs typeface="Arial" charset="0"/>
              </a:rPr>
              <a:t>G</a:t>
            </a:r>
            <a:r>
              <a:rPr lang="en-US" dirty="0" smtClean="0">
                <a:cs typeface="Arial" charset="0"/>
              </a:rPr>
              <a:t>ate</a:t>
            </a:r>
            <a:endParaRPr lang="en-US" dirty="0">
              <a:cs typeface="Arial" charset="0"/>
            </a:endParaRPr>
          </a:p>
          <a:p>
            <a:pPr>
              <a:spcBef>
                <a:spcPts val="2400"/>
              </a:spcBef>
            </a:pPr>
            <a:endParaRPr lang="en-US" altLang="en-US" dirty="0">
              <a:cs typeface="Arial" charset="0"/>
            </a:endParaRPr>
          </a:p>
          <a:p>
            <a:endParaRPr lang="en-US" dirty="0"/>
          </a:p>
        </p:txBody>
      </p:sp>
      <p:sp>
        <p:nvSpPr>
          <p:cNvPr id="12" name="Content Placeholder 11"/>
          <p:cNvSpPr>
            <a:spLocks noGrp="1"/>
          </p:cNvSpPr>
          <p:nvPr>
            <p:ph sz="half" idx="2"/>
          </p:nvPr>
        </p:nvSpPr>
        <p:spPr>
          <a:xfrm>
            <a:off x="4648200" y="2057400"/>
            <a:ext cx="4038600" cy="4472940"/>
          </a:xfrm>
        </p:spPr>
        <p:txBody>
          <a:bodyPr/>
          <a:lstStyle/>
          <a:p>
            <a:pPr marL="0" indent="0">
              <a:spcBef>
                <a:spcPts val="1200"/>
              </a:spcBef>
              <a:buNone/>
            </a:pPr>
            <a:r>
              <a:rPr lang="en-US" dirty="0">
                <a:cs typeface="Arial" charset="0"/>
              </a:rPr>
              <a:t>E</a:t>
            </a:r>
            <a:r>
              <a:rPr lang="en-US" dirty="0" smtClean="0">
                <a:cs typeface="Arial" charset="0"/>
              </a:rPr>
              <a:t>chocardiogram</a:t>
            </a:r>
            <a:endParaRPr lang="en-US" dirty="0">
              <a:cs typeface="Arial" charset="0"/>
            </a:endParaRPr>
          </a:p>
          <a:p>
            <a:pPr marL="0" indent="0">
              <a:spcBef>
                <a:spcPts val="1200"/>
              </a:spcBef>
              <a:buNone/>
            </a:pPr>
            <a:r>
              <a:rPr lang="en-US" dirty="0">
                <a:cs typeface="Arial" charset="0"/>
              </a:rPr>
              <a:t>N</a:t>
            </a:r>
            <a:r>
              <a:rPr lang="en-US" dirty="0" smtClean="0">
                <a:cs typeface="Arial" charset="0"/>
              </a:rPr>
              <a:t>uclear </a:t>
            </a:r>
            <a:r>
              <a:rPr lang="en-US" dirty="0">
                <a:cs typeface="Arial" charset="0"/>
              </a:rPr>
              <a:t>stress test</a:t>
            </a:r>
          </a:p>
          <a:p>
            <a:pPr marL="0" indent="0">
              <a:spcBef>
                <a:spcPts val="1200"/>
              </a:spcBef>
              <a:buNone/>
            </a:pPr>
            <a:r>
              <a:rPr lang="en-US" dirty="0">
                <a:cs typeface="Arial" charset="0"/>
              </a:rPr>
              <a:t>R</a:t>
            </a:r>
            <a:r>
              <a:rPr lang="en-US" dirty="0" smtClean="0">
                <a:cs typeface="Arial" charset="0"/>
              </a:rPr>
              <a:t>adiologist</a:t>
            </a:r>
            <a:endParaRPr lang="en-US" dirty="0">
              <a:cs typeface="Arial" charset="0"/>
            </a:endParaRPr>
          </a:p>
          <a:p>
            <a:pPr marL="0" indent="0">
              <a:spcBef>
                <a:spcPts val="1200"/>
              </a:spcBef>
              <a:buNone/>
            </a:pPr>
            <a:r>
              <a:rPr lang="en-US" dirty="0">
                <a:cs typeface="Arial" charset="0"/>
              </a:rPr>
              <a:t>S</a:t>
            </a:r>
            <a:r>
              <a:rPr lang="en-US" dirty="0" smtClean="0">
                <a:cs typeface="Arial" charset="0"/>
              </a:rPr>
              <a:t>ick </a:t>
            </a:r>
            <a:r>
              <a:rPr lang="en-US" dirty="0">
                <a:cs typeface="Arial" charset="0"/>
              </a:rPr>
              <a:t>sinus syndrome</a:t>
            </a:r>
          </a:p>
          <a:p>
            <a:pPr marL="0" indent="0">
              <a:spcBef>
                <a:spcPts val="1200"/>
              </a:spcBef>
              <a:buNone/>
            </a:pPr>
            <a:r>
              <a:rPr lang="en-US" dirty="0">
                <a:cs typeface="Arial" charset="0"/>
              </a:rPr>
              <a:t>S</a:t>
            </a:r>
            <a:r>
              <a:rPr lang="en-US" dirty="0" smtClean="0">
                <a:cs typeface="Arial" charset="0"/>
              </a:rPr>
              <a:t>tress </a:t>
            </a:r>
            <a:r>
              <a:rPr lang="en-US" dirty="0">
                <a:cs typeface="Arial" charset="0"/>
              </a:rPr>
              <a:t>echocardiogram</a:t>
            </a:r>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372798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Chemical Stress Test</a:t>
            </a:r>
            <a:endParaRPr lang="en-US" dirty="0"/>
          </a:p>
        </p:txBody>
      </p:sp>
      <p:sp>
        <p:nvSpPr>
          <p:cNvPr id="8" name="Content Placeholder 7"/>
          <p:cNvSpPr>
            <a:spLocks noGrp="1"/>
          </p:cNvSpPr>
          <p:nvPr>
            <p:ph idx="1"/>
          </p:nvPr>
        </p:nvSpPr>
        <p:spPr/>
        <p:txBody>
          <a:bodyPr/>
          <a:lstStyle/>
          <a:p>
            <a:pPr marL="0" indent="0">
              <a:buNone/>
            </a:pPr>
            <a:r>
              <a:rPr lang="en-US" altLang="en-US" dirty="0" smtClean="0"/>
              <a:t>Used when patient is unable to perform physical exercise</a:t>
            </a:r>
          </a:p>
          <a:p>
            <a:pPr marL="0" indent="0">
              <a:spcBef>
                <a:spcPts val="3000"/>
              </a:spcBef>
              <a:buNone/>
            </a:pPr>
            <a:r>
              <a:rPr lang="en-US" altLang="en-US" dirty="0" smtClean="0"/>
              <a:t>Performed under guidance of cardiologist or radiologist</a:t>
            </a:r>
          </a:p>
          <a:p>
            <a:pPr marL="0" indent="0">
              <a:spcBef>
                <a:spcPts val="3000"/>
              </a:spcBef>
              <a:buNone/>
            </a:pPr>
            <a:r>
              <a:rPr lang="en-US" altLang="en-US" dirty="0" smtClean="0"/>
              <a:t>Heart is stressed using chemicals:</a:t>
            </a:r>
          </a:p>
          <a:p>
            <a:r>
              <a:rPr lang="en-US" altLang="en-US" dirty="0" smtClean="0"/>
              <a:t>Adenosine</a:t>
            </a:r>
          </a:p>
          <a:p>
            <a:r>
              <a:rPr lang="en-US" altLang="en-US" dirty="0" smtClean="0"/>
              <a:t>Persantine</a:t>
            </a:r>
          </a:p>
          <a:p>
            <a:r>
              <a:rPr lang="en-US" altLang="en-US" dirty="0" smtClean="0"/>
              <a:t>Dobutamine</a:t>
            </a:r>
          </a:p>
          <a:p>
            <a:r>
              <a:rPr lang="en-US" altLang="en-US" dirty="0" smtClean="0"/>
              <a:t>Lexiscan</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29334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Nuclear Stress Test</a:t>
            </a:r>
            <a:endParaRPr lang="en-US" dirty="0"/>
          </a:p>
        </p:txBody>
      </p:sp>
      <p:sp>
        <p:nvSpPr>
          <p:cNvPr id="8" name="Content Placeholder 7"/>
          <p:cNvSpPr>
            <a:spLocks noGrp="1"/>
          </p:cNvSpPr>
          <p:nvPr>
            <p:ph idx="1"/>
          </p:nvPr>
        </p:nvSpPr>
        <p:spPr/>
        <p:txBody>
          <a:bodyPr/>
          <a:lstStyle/>
          <a:p>
            <a:pPr>
              <a:spcBef>
                <a:spcPts val="1800"/>
              </a:spcBef>
            </a:pPr>
            <a:r>
              <a:rPr lang="en-US" altLang="en-US" dirty="0" smtClean="0">
                <a:cs typeface="Arial" charset="0"/>
              </a:rPr>
              <a:t>Heart stressing </a:t>
            </a:r>
            <a:r>
              <a:rPr lang="en-US" altLang="en-US" dirty="0">
                <a:cs typeface="Arial" charset="0"/>
              </a:rPr>
              <a:t>chemical injected first</a:t>
            </a:r>
          </a:p>
          <a:p>
            <a:pPr>
              <a:spcBef>
                <a:spcPts val="1800"/>
              </a:spcBef>
            </a:pPr>
            <a:r>
              <a:rPr lang="en-US" altLang="en-US" dirty="0">
                <a:cs typeface="Arial" charset="0"/>
              </a:rPr>
              <a:t>Radioactive tracer injected before completion of stressing cycle</a:t>
            </a:r>
          </a:p>
          <a:p>
            <a:pPr>
              <a:spcBef>
                <a:spcPts val="1800"/>
              </a:spcBef>
            </a:pPr>
            <a:r>
              <a:rPr lang="en-US" altLang="en-US" dirty="0">
                <a:cs typeface="Arial" charset="0"/>
              </a:rPr>
              <a:t>Patient scanned with gamma camera</a:t>
            </a:r>
          </a:p>
          <a:p>
            <a:pPr>
              <a:spcBef>
                <a:spcPts val="1800"/>
              </a:spcBef>
            </a:pPr>
            <a:r>
              <a:rPr lang="en-US" altLang="en-US" dirty="0">
                <a:cs typeface="Arial" charset="0"/>
              </a:rPr>
              <a:t>Study is gated using 3-lead ECG</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061035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Echocardiogram</a:t>
            </a:r>
            <a:endParaRPr lang="en-US" dirty="0"/>
          </a:p>
        </p:txBody>
      </p:sp>
      <p:sp>
        <p:nvSpPr>
          <p:cNvPr id="8" name="Content Placeholder 7"/>
          <p:cNvSpPr>
            <a:spLocks noGrp="1"/>
          </p:cNvSpPr>
          <p:nvPr>
            <p:ph idx="1"/>
          </p:nvPr>
        </p:nvSpPr>
        <p:spPr/>
        <p:txBody>
          <a:bodyPr/>
          <a:lstStyle/>
          <a:p>
            <a:pPr marL="0" indent="0">
              <a:buNone/>
            </a:pPr>
            <a:r>
              <a:rPr lang="en-US" altLang="en-US" dirty="0" smtClean="0"/>
              <a:t>Uses sound to study heart, heart valves, and major blood vessels surrounding heart</a:t>
            </a:r>
          </a:p>
          <a:p>
            <a:pPr marL="0" indent="0">
              <a:spcBef>
                <a:spcPts val="3000"/>
              </a:spcBef>
              <a:buNone/>
            </a:pPr>
            <a:r>
              <a:rPr lang="en-US" altLang="en-US" dirty="0" smtClean="0"/>
              <a:t>Stress echocardiogram</a:t>
            </a:r>
          </a:p>
          <a:p>
            <a:r>
              <a:rPr lang="en-US" altLang="en-US" dirty="0" smtClean="0"/>
              <a:t>Combines stress test with echocardiogram</a:t>
            </a:r>
          </a:p>
          <a:p>
            <a:r>
              <a:rPr lang="en-US" altLang="en-US" dirty="0" smtClean="0"/>
              <a:t>Assesses left ventricular wall motion</a:t>
            </a:r>
          </a:p>
          <a:p>
            <a:pPr marL="0" indent="0">
              <a:spcBef>
                <a:spcPts val="3000"/>
              </a:spcBef>
              <a:buNone/>
            </a:pPr>
            <a:r>
              <a:rPr lang="en-US" altLang="en-US" dirty="0" smtClean="0"/>
              <a:t>Chemical stress echocardiogram</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953889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a:t>
            </a:r>
            <a:r>
              <a:rPr lang="en-US" dirty="0" smtClean="0"/>
              <a:t>Outcomes 1</a:t>
            </a:r>
            <a:endParaRPr lang="en-US" dirty="0"/>
          </a:p>
        </p:txBody>
      </p:sp>
      <p:sp>
        <p:nvSpPr>
          <p:cNvPr id="6" name="Content Placeholder 5"/>
          <p:cNvSpPr>
            <a:spLocks noGrp="1"/>
          </p:cNvSpPr>
          <p:nvPr>
            <p:ph idx="1"/>
          </p:nvPr>
        </p:nvSpPr>
        <p:spPr/>
        <p:txBody>
          <a:bodyPr/>
          <a:lstStyle/>
          <a:p>
            <a:pPr marL="747713" indent="-747713">
              <a:spcBef>
                <a:spcPts val="1800"/>
              </a:spcBef>
              <a:buFont typeface="Wingdings" pitchFamily="2" charset="2"/>
              <a:buNone/>
            </a:pPr>
            <a:r>
              <a:rPr lang="en-US" altLang="en-US" dirty="0">
                <a:cs typeface="Arial" charset="0"/>
              </a:rPr>
              <a:t>12.1	Describe exercise electrocardiography and identify its other names.</a:t>
            </a:r>
          </a:p>
          <a:p>
            <a:pPr marL="747713" indent="-747713">
              <a:spcBef>
                <a:spcPts val="1800"/>
              </a:spcBef>
              <a:buFont typeface="Wingdings" pitchFamily="2" charset="2"/>
              <a:buNone/>
            </a:pPr>
            <a:r>
              <a:rPr lang="en-US" altLang="en-US" dirty="0">
                <a:cs typeface="Arial" charset="0"/>
              </a:rPr>
              <a:t>12.2	Identify uses of exercise electrocardiography.</a:t>
            </a:r>
          </a:p>
          <a:p>
            <a:pPr marL="747713" indent="-747713">
              <a:spcBef>
                <a:spcPts val="1800"/>
              </a:spcBef>
              <a:buFont typeface="Wingdings" pitchFamily="2" charset="2"/>
              <a:buNone/>
            </a:pPr>
            <a:r>
              <a:rPr lang="en-US" altLang="en-US" dirty="0">
                <a:cs typeface="Arial" charset="0"/>
              </a:rPr>
              <a:t>12.3	Describe other types of cardiac stress testing.</a:t>
            </a:r>
          </a:p>
          <a:p>
            <a:pPr marL="747713" indent="-747713">
              <a:spcBef>
                <a:spcPts val="1800"/>
              </a:spcBef>
              <a:buFont typeface="Wingdings" pitchFamily="2" charset="2"/>
              <a:buNone/>
            </a:pPr>
            <a:r>
              <a:rPr lang="en-US" altLang="en-US" dirty="0">
                <a:cs typeface="Arial" charset="0"/>
              </a:rPr>
              <a:t>12.4	Prepare a patient for exercise electrocardiography.</a:t>
            </a:r>
          </a:p>
          <a:p>
            <a:pPr marL="747713" indent="-747713">
              <a:spcBef>
                <a:spcPts val="1800"/>
              </a:spcBef>
              <a:buFont typeface="Wingdings" pitchFamily="2" charset="2"/>
              <a:buNone/>
            </a:pPr>
            <a:r>
              <a:rPr lang="en-US" altLang="en-US" dirty="0">
                <a:cs typeface="Arial" charset="0"/>
              </a:rPr>
              <a:t>12.5	Summarize safety measures that are used before, during, and after exercise electrocardiography.</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type of diagnostic test uses both a chemical stressor and sound?</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443701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type of diagnostic test uses both a chemical stressor and sound?</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a:solidFill>
                  <a:srgbClr val="000099"/>
                </a:solidFill>
                <a:latin typeface="Arial" charset="0"/>
              </a:rPr>
              <a:t>Chemical stress echocardiogram</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690121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2209800"/>
          </a:xfrm>
        </p:spPr>
        <p:txBody>
          <a:bodyPr/>
          <a:lstStyle/>
          <a:p>
            <a:r>
              <a:rPr lang="en-US" dirty="0" smtClean="0"/>
              <a:t>Learning Outcome 12.4</a:t>
            </a:r>
            <a:br>
              <a:rPr lang="en-US" dirty="0" smtClean="0"/>
            </a:br>
            <a:r>
              <a:rPr lang="en-US" dirty="0" smtClean="0"/>
              <a:t>Preparing the Patient for Exercise Electrocardiography</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590800"/>
            <a:ext cx="8229600" cy="3962400"/>
          </a:xfrm>
        </p:spPr>
        <p:txBody>
          <a:bodyPr/>
          <a:lstStyle/>
          <a:p>
            <a:pPr marL="0" indent="0">
              <a:spcBef>
                <a:spcPts val="1200"/>
              </a:spcBef>
              <a:buNone/>
            </a:pPr>
            <a:r>
              <a:rPr lang="en-US" dirty="0">
                <a:cs typeface="Arial" charset="0"/>
              </a:rPr>
              <a:t>B</a:t>
            </a:r>
            <a:r>
              <a:rPr lang="en-US" dirty="0" smtClean="0">
                <a:cs typeface="Arial" charset="0"/>
              </a:rPr>
              <a:t>eta </a:t>
            </a:r>
            <a:r>
              <a:rPr lang="en-US" dirty="0" smtClean="0">
                <a:cs typeface="Arial" charset="0"/>
              </a:rPr>
              <a:t>blockers</a:t>
            </a:r>
            <a:endParaRPr lang="en-US" dirty="0">
              <a:cs typeface="Arial" charset="0"/>
            </a:endParaRPr>
          </a:p>
          <a:p>
            <a:pPr>
              <a:spcBef>
                <a:spcPts val="2400"/>
              </a:spcBef>
            </a:pPr>
            <a:endParaRPr lang="en-US" altLang="en-US" dirty="0">
              <a:cs typeface="Arial" charset="0"/>
            </a:endParaRPr>
          </a:p>
          <a:p>
            <a:endParaRPr lang="en-US" dirty="0"/>
          </a:p>
        </p:txBody>
      </p:sp>
      <p:sp>
        <p:nvSpPr>
          <p:cNvPr id="3" name="Text Placeholder 2"/>
          <p:cNvSpPr>
            <a:spLocks noGrp="1"/>
          </p:cNvSpPr>
          <p:nvPr>
            <p:ph type="body" sz="quarter" idx="16"/>
          </p:nvPr>
        </p:nvSpPr>
        <p:spPr/>
        <p:txBody>
          <a:bodyPr/>
          <a:lstStyle/>
          <a:p>
            <a:endParaRPr lang="en-US"/>
          </a:p>
        </p:txBody>
      </p:sp>
      <p:sp>
        <p:nvSpPr>
          <p:cNvPr id="2" name="Text Placeholder 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209657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Preparing the Patient for Exercise Electrocardiography</a:t>
            </a:r>
            <a:endParaRPr lang="en-US" dirty="0"/>
          </a:p>
        </p:txBody>
      </p:sp>
      <p:sp>
        <p:nvSpPr>
          <p:cNvPr id="11" name="Content Placeholder 10"/>
          <p:cNvSpPr>
            <a:spLocks noGrp="1"/>
          </p:cNvSpPr>
          <p:nvPr>
            <p:ph idx="1"/>
          </p:nvPr>
        </p:nvSpPr>
        <p:spPr>
          <a:xfrm>
            <a:off x="457200" y="1447800"/>
            <a:ext cx="8229600" cy="5105400"/>
          </a:xfrm>
        </p:spPr>
        <p:txBody>
          <a:bodyPr/>
          <a:lstStyle/>
          <a:p>
            <a:pPr marL="0" indent="0">
              <a:buNone/>
            </a:pPr>
            <a:r>
              <a:rPr lang="en-US" altLang="en-US" dirty="0" smtClean="0"/>
              <a:t>Describe the procedure and what to expect</a:t>
            </a:r>
          </a:p>
          <a:p>
            <a:r>
              <a:rPr lang="en-US" altLang="en-US" dirty="0" smtClean="0"/>
              <a:t>Before the procedure</a:t>
            </a:r>
          </a:p>
          <a:p>
            <a:r>
              <a:rPr lang="en-US" altLang="en-US" dirty="0" smtClean="0"/>
              <a:t>During the procedure/day of appointment</a:t>
            </a:r>
          </a:p>
          <a:p>
            <a:r>
              <a:rPr lang="en-US" altLang="en-US" dirty="0" smtClean="0"/>
              <a:t>After the procedure</a:t>
            </a:r>
          </a:p>
          <a:p>
            <a:pPr marL="0" indent="0">
              <a:spcBef>
                <a:spcPts val="3000"/>
              </a:spcBef>
              <a:buNone/>
            </a:pPr>
            <a:r>
              <a:rPr lang="en-US" altLang="en-US" dirty="0" smtClean="0"/>
              <a:t>Obtain informed consent</a:t>
            </a:r>
          </a:p>
          <a:p>
            <a:pPr marL="0" indent="0">
              <a:spcBef>
                <a:spcPts val="3000"/>
              </a:spcBef>
              <a:buNone/>
            </a:pPr>
            <a:r>
              <a:rPr lang="en-US" altLang="en-US" dirty="0" smtClean="0"/>
              <a:t>Test may take 45 minutes to 3 hours, depending on test being performed</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608467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Patient Instructions:</a:t>
            </a:r>
            <a:br>
              <a:rPr lang="en-US" smtClean="0"/>
            </a:br>
            <a:r>
              <a:rPr lang="en-US" smtClean="0"/>
              <a:t>Before the Test</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Instruct on consumption of alcohol, caffeine, and tobacco based on facility protocol.</a:t>
            </a:r>
          </a:p>
          <a:p>
            <a:pPr marL="0" indent="0">
              <a:spcBef>
                <a:spcPts val="2400"/>
              </a:spcBef>
              <a:buNone/>
            </a:pPr>
            <a:r>
              <a:rPr lang="en-US" altLang="en-US" dirty="0" smtClean="0"/>
              <a:t>Provide guidelines for eating and drinking based on facility protocol.</a:t>
            </a:r>
          </a:p>
          <a:p>
            <a:pPr marL="0" indent="0">
              <a:spcBef>
                <a:spcPts val="2400"/>
              </a:spcBef>
              <a:buNone/>
            </a:pPr>
            <a:r>
              <a:rPr lang="en-US" altLang="en-US" dirty="0" smtClean="0"/>
              <a:t>Wear comfortable clothes and shoes.</a:t>
            </a:r>
          </a:p>
          <a:p>
            <a:pPr marL="0" indent="0">
              <a:spcBef>
                <a:spcPts val="2400"/>
              </a:spcBef>
              <a:buNone/>
            </a:pPr>
            <a:r>
              <a:rPr lang="en-US" altLang="en-US" dirty="0" smtClean="0"/>
              <a:t>Certain medications should not be taken—check physician’s order.</a:t>
            </a:r>
          </a:p>
          <a:p>
            <a:r>
              <a:rPr lang="en-US" altLang="en-US" dirty="0" smtClean="0"/>
              <a:t>Beta blockers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082159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Day of </a:t>
            </a:r>
            <a:r>
              <a:rPr lang="en-US" dirty="0" smtClean="0"/>
              <a:t>Appointment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Verify that equipment is working, including crash cart.</a:t>
            </a:r>
          </a:p>
          <a:p>
            <a:pPr marL="0" indent="0">
              <a:spcBef>
                <a:spcPts val="1800"/>
              </a:spcBef>
              <a:buNone/>
            </a:pPr>
            <a:r>
              <a:rPr lang="en-US" altLang="en-US" dirty="0" smtClean="0"/>
              <a:t>Gather supplies.</a:t>
            </a:r>
          </a:p>
          <a:p>
            <a:pPr marL="0" indent="0">
              <a:spcBef>
                <a:spcPts val="1800"/>
              </a:spcBef>
              <a:buNone/>
            </a:pPr>
            <a:r>
              <a:rPr lang="en-US" altLang="en-US" dirty="0" smtClean="0"/>
              <a:t>Verify physician’s order.</a:t>
            </a:r>
          </a:p>
          <a:p>
            <a:pPr marL="0" indent="0">
              <a:spcBef>
                <a:spcPts val="1800"/>
              </a:spcBef>
              <a:buNone/>
            </a:pPr>
            <a:r>
              <a:rPr lang="en-US" altLang="en-US" dirty="0" smtClean="0"/>
              <a:t>Make sure paperwork is complete.</a:t>
            </a:r>
          </a:p>
          <a:p>
            <a:r>
              <a:rPr lang="en-US" altLang="en-US" dirty="0" smtClean="0"/>
              <a:t>Medical history</a:t>
            </a:r>
          </a:p>
          <a:p>
            <a:r>
              <a:rPr lang="en-US" altLang="en-US" dirty="0" smtClean="0"/>
              <a:t>Informed consent</a:t>
            </a:r>
          </a:p>
          <a:p>
            <a:pPr marL="0" indent="0">
              <a:spcBef>
                <a:spcPts val="1800"/>
              </a:spcBef>
              <a:buNone/>
            </a:pPr>
            <a:r>
              <a:rPr lang="en-US" altLang="en-US" dirty="0" smtClean="0"/>
              <a:t>Verify patient identity.</a:t>
            </a:r>
          </a:p>
          <a:p>
            <a:pPr marL="0" indent="0">
              <a:spcBef>
                <a:spcPts val="1800"/>
              </a:spcBef>
              <a:buNone/>
            </a:pPr>
            <a:r>
              <a:rPr lang="en-US" altLang="en-US" dirty="0" smtClean="0"/>
              <a:t>Verify that patient has complied with instructions.</a:t>
            </a:r>
          </a:p>
          <a:p>
            <a:endParaRPr 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702677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Day of Appointment </a:t>
            </a:r>
            <a:r>
              <a:rPr lang="en-US" dirty="0" smtClean="0"/>
              <a:t>2</a:t>
            </a:r>
            <a:endParaRPr lang="en-US" dirty="0"/>
          </a:p>
        </p:txBody>
      </p:sp>
      <p:sp>
        <p:nvSpPr>
          <p:cNvPr id="11" name="Content Placeholder 10"/>
          <p:cNvSpPr>
            <a:spLocks noGrp="1"/>
          </p:cNvSpPr>
          <p:nvPr>
            <p:ph idx="1"/>
          </p:nvPr>
        </p:nvSpPr>
        <p:spPr/>
        <p:txBody>
          <a:bodyPr/>
          <a:lstStyle/>
          <a:p>
            <a:pPr>
              <a:spcBef>
                <a:spcPts val="1200"/>
              </a:spcBef>
            </a:pPr>
            <a:r>
              <a:rPr lang="en-US" altLang="en-US" dirty="0">
                <a:cs typeface="Arial" charset="0"/>
              </a:rPr>
              <a:t>Provide privacy or assist patient to change into gown.</a:t>
            </a:r>
          </a:p>
          <a:p>
            <a:pPr>
              <a:spcBef>
                <a:spcPts val="1200"/>
              </a:spcBef>
            </a:pPr>
            <a:r>
              <a:rPr lang="en-US" altLang="en-US" dirty="0">
                <a:cs typeface="Arial" charset="0"/>
              </a:rPr>
              <a:t>Assist patient to exam table.</a:t>
            </a:r>
          </a:p>
          <a:p>
            <a:pPr>
              <a:spcBef>
                <a:spcPts val="1200"/>
              </a:spcBef>
            </a:pPr>
            <a:r>
              <a:rPr lang="en-US" altLang="en-US" dirty="0">
                <a:cs typeface="Arial" charset="0"/>
              </a:rPr>
              <a:t>Obtain ECGs and blood pressure as required by facility.</a:t>
            </a:r>
          </a:p>
          <a:p>
            <a:pPr>
              <a:spcBef>
                <a:spcPts val="1200"/>
              </a:spcBef>
            </a:pPr>
            <a:r>
              <a:rPr lang="en-US" altLang="en-US" dirty="0">
                <a:cs typeface="Arial" charset="0"/>
              </a:rPr>
              <a:t>Explain stress test protocol.</a:t>
            </a:r>
          </a:p>
          <a:p>
            <a:pPr>
              <a:spcBef>
                <a:spcPts val="1200"/>
              </a:spcBef>
            </a:pPr>
            <a:r>
              <a:rPr lang="en-US" altLang="en-US" dirty="0">
                <a:cs typeface="Arial" charset="0"/>
              </a:rPr>
              <a:t>Inform physician patient is ready.</a:t>
            </a:r>
          </a:p>
          <a:p>
            <a:pPr>
              <a:spcBef>
                <a:spcPts val="1200"/>
              </a:spcBef>
            </a:pPr>
            <a:r>
              <a:rPr lang="en-US" altLang="en-US" dirty="0">
                <a:cs typeface="Arial" charset="0"/>
              </a:rPr>
              <a:t>Assist during treadmill stress test.</a:t>
            </a:r>
          </a:p>
          <a:p>
            <a:pPr>
              <a:spcBef>
                <a:spcPts val="1200"/>
              </a:spcBef>
            </a:pPr>
            <a:r>
              <a:rPr lang="en-US" altLang="en-US" dirty="0">
                <a:cs typeface="Arial" charset="0"/>
              </a:rPr>
              <a:t>Assist patient to chair after test is complete.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205038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Posttest Duties</a:t>
            </a:r>
            <a:endParaRPr lang="en-US" dirty="0"/>
          </a:p>
        </p:txBody>
      </p:sp>
      <p:sp>
        <p:nvSpPr>
          <p:cNvPr id="11" name="Content Placeholder 10"/>
          <p:cNvSpPr>
            <a:spLocks noGrp="1"/>
          </p:cNvSpPr>
          <p:nvPr>
            <p:ph idx="1"/>
          </p:nvPr>
        </p:nvSpPr>
        <p:spPr/>
        <p:txBody>
          <a:bodyPr/>
          <a:lstStyle/>
          <a:p>
            <a:pPr marL="0" indent="0">
              <a:buNone/>
            </a:pPr>
            <a:r>
              <a:rPr lang="en-US" altLang="en-US" dirty="0" smtClean="0"/>
              <a:t>Cooldown period</a:t>
            </a:r>
          </a:p>
          <a:p>
            <a:r>
              <a:rPr lang="en-US" altLang="en-US" dirty="0" smtClean="0"/>
              <a:t>Monitor and observe patient’s condition</a:t>
            </a:r>
          </a:p>
          <a:p>
            <a:r>
              <a:rPr lang="en-US" altLang="en-US" dirty="0" smtClean="0"/>
              <a:t>Obtain blood pressure and ECGs, per facility</a:t>
            </a:r>
          </a:p>
          <a:p>
            <a:pPr marL="0" indent="0">
              <a:spcBef>
                <a:spcPts val="3600"/>
              </a:spcBef>
              <a:buNone/>
            </a:pPr>
            <a:r>
              <a:rPr lang="en-US" altLang="en-US" dirty="0" smtClean="0"/>
              <a:t>After cooldown period</a:t>
            </a:r>
          </a:p>
          <a:p>
            <a:r>
              <a:rPr lang="en-US" altLang="en-US" dirty="0" smtClean="0"/>
              <a:t>Remove cables and electrodes</a:t>
            </a:r>
          </a:p>
          <a:p>
            <a:r>
              <a:rPr lang="en-US" altLang="en-US" dirty="0" smtClean="0"/>
              <a:t>Allow patient to dress</a:t>
            </a:r>
          </a:p>
          <a:p>
            <a:r>
              <a:rPr lang="en-US" altLang="en-US" dirty="0" smtClean="0"/>
              <a:t>Provide posttest instructions</a:t>
            </a:r>
          </a:p>
          <a:p>
            <a:r>
              <a:rPr lang="en-US" altLang="en-US" dirty="0" smtClean="0"/>
              <a:t>File report per facility protocol</a:t>
            </a:r>
            <a:endParaRPr lang="en-US" alt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78757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12.4</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True or False: Informed consent may not be necessary before performing exercise electrocardiography, depending on facility policy.</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6804834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12.4</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True or False: Informed consent may not be necessary before performing exercise electrocardiography, depending on facility policy.</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False; informed consent is always required before performing exercise electrocardiography.</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29356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a:t>
            </a:r>
            <a:r>
              <a:rPr lang="en-US" dirty="0" smtClean="0"/>
              <a:t>2</a:t>
            </a:r>
            <a:endParaRPr lang="en-US" dirty="0"/>
          </a:p>
        </p:txBody>
      </p:sp>
      <p:sp>
        <p:nvSpPr>
          <p:cNvPr id="6" name="Content Placeholder 5"/>
          <p:cNvSpPr>
            <a:spLocks noGrp="1"/>
          </p:cNvSpPr>
          <p:nvPr>
            <p:ph idx="1"/>
          </p:nvPr>
        </p:nvSpPr>
        <p:spPr/>
        <p:txBody>
          <a:bodyPr/>
          <a:lstStyle/>
          <a:p>
            <a:pPr marL="747713" indent="-747713">
              <a:spcBef>
                <a:spcPts val="1800"/>
              </a:spcBef>
              <a:buNone/>
            </a:pPr>
            <a:r>
              <a:rPr lang="en-US" altLang="en-US" dirty="0">
                <a:cs typeface="Arial" charset="0"/>
              </a:rPr>
              <a:t>12.6	Explain the responsibilities of a healthcare professional during exercise electrocardiography.</a:t>
            </a:r>
          </a:p>
          <a:p>
            <a:pPr marL="747713" indent="-747713">
              <a:spcBef>
                <a:spcPts val="1800"/>
              </a:spcBef>
              <a:buFont typeface="Wingdings" pitchFamily="2" charset="2"/>
              <a:buNone/>
            </a:pPr>
            <a:r>
              <a:rPr lang="en-US" altLang="en-US" dirty="0">
                <a:cs typeface="Arial" charset="0"/>
              </a:rPr>
              <a:t>12.7	Compare common protocols followed in exercise electrocardiography. </a:t>
            </a:r>
          </a:p>
          <a:p>
            <a:pPr marL="747713" indent="-747713">
              <a:spcBef>
                <a:spcPts val="1800"/>
              </a:spcBef>
              <a:buFont typeface="Wingdings" pitchFamily="2" charset="2"/>
              <a:buNone/>
            </a:pPr>
            <a:r>
              <a:rPr lang="en-US" altLang="en-US" dirty="0">
                <a:cs typeface="Arial" charset="0"/>
              </a:rPr>
              <a:t>12.8	Explain the responsibilities of a healthcare professional after exercise electrocardiography.</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924135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12.4</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In addition to food and drink, which substances should the patient avoid prior to the procedure?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791299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12.4</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In addition to food and drink, which substances should the patient avoid prior to the procedure?</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Tobacco, alcohol, and caffeine</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1241482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12.5</a:t>
            </a:r>
            <a:br>
              <a:rPr lang="en-US" dirty="0" smtClean="0"/>
            </a:br>
            <a:r>
              <a:rPr lang="en-US" dirty="0" smtClean="0"/>
              <a:t>Providing Safety</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altLang="en-US" dirty="0">
                <a:cs typeface="Arial" charset="0"/>
              </a:rPr>
              <a:t>C</a:t>
            </a:r>
            <a:r>
              <a:rPr lang="en-US" altLang="en-US" dirty="0" smtClean="0">
                <a:cs typeface="Arial" charset="0"/>
              </a:rPr>
              <a:t>ongestive </a:t>
            </a:r>
            <a:r>
              <a:rPr lang="en-US" altLang="en-US" dirty="0">
                <a:cs typeface="Arial" charset="0"/>
              </a:rPr>
              <a:t>heart failure (CHF)</a:t>
            </a:r>
          </a:p>
          <a:p>
            <a:pPr marL="0" indent="0">
              <a:spcBef>
                <a:spcPts val="1200"/>
              </a:spcBef>
              <a:buNone/>
            </a:pPr>
            <a:r>
              <a:rPr lang="en-US" altLang="en-US" dirty="0">
                <a:cs typeface="Arial" charset="0"/>
              </a:rPr>
              <a:t>H</a:t>
            </a:r>
            <a:r>
              <a:rPr lang="en-US" altLang="en-US" dirty="0" smtClean="0">
                <a:cs typeface="Arial" charset="0"/>
              </a:rPr>
              <a:t>ypertension</a:t>
            </a:r>
            <a:endParaRPr lang="en-US" altLang="en-US" dirty="0">
              <a:cs typeface="Arial" charset="0"/>
            </a:endParaRPr>
          </a:p>
          <a:p>
            <a:pPr marL="0" indent="0">
              <a:spcBef>
                <a:spcPts val="1200"/>
              </a:spcBef>
              <a:buNone/>
            </a:pPr>
            <a:r>
              <a:rPr lang="en-US" altLang="en-US" dirty="0">
                <a:cs typeface="Arial" charset="0"/>
              </a:rPr>
              <a:t>H</a:t>
            </a:r>
            <a:r>
              <a:rPr lang="en-US" altLang="en-US" dirty="0" smtClean="0">
                <a:cs typeface="Arial" charset="0"/>
              </a:rPr>
              <a:t>yperventilation</a:t>
            </a:r>
            <a:endParaRPr lang="en-US" altLang="en-US" dirty="0">
              <a:cs typeface="Arial" charset="0"/>
            </a:endParaRP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297747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Providing Safety</a:t>
            </a:r>
            <a:endParaRPr lang="en-US" dirty="0"/>
          </a:p>
        </p:txBody>
      </p:sp>
      <p:sp>
        <p:nvSpPr>
          <p:cNvPr id="11" name="Content Placeholder 10"/>
          <p:cNvSpPr>
            <a:spLocks noGrp="1"/>
          </p:cNvSpPr>
          <p:nvPr>
            <p:ph idx="1"/>
          </p:nvPr>
        </p:nvSpPr>
        <p:spPr/>
        <p:txBody>
          <a:bodyPr/>
          <a:lstStyle/>
          <a:p>
            <a:pPr marL="0" indent="0">
              <a:buNone/>
            </a:pPr>
            <a:r>
              <a:rPr lang="en-US" altLang="en-US" dirty="0" smtClean="0"/>
              <a:t>Exercise electrocardiography patients are already at risk.</a:t>
            </a:r>
          </a:p>
          <a:p>
            <a:pPr marL="0" indent="0">
              <a:spcBef>
                <a:spcPts val="2400"/>
              </a:spcBef>
              <a:buNone/>
            </a:pPr>
            <a:r>
              <a:rPr lang="en-US" altLang="en-US" dirty="0" smtClean="0"/>
              <a:t>Some risk of MI or CVA during the procedure</a:t>
            </a:r>
          </a:p>
          <a:p>
            <a:pPr marL="0" indent="0">
              <a:spcBef>
                <a:spcPts val="2400"/>
              </a:spcBef>
              <a:buNone/>
            </a:pPr>
            <a:r>
              <a:rPr lang="en-US" altLang="en-US" dirty="0" smtClean="0"/>
              <a:t>Follow rules to provide for safety:</a:t>
            </a:r>
          </a:p>
          <a:p>
            <a:r>
              <a:rPr lang="en-US" altLang="en-US" dirty="0" smtClean="0"/>
              <a:t>Physician should always be present during procedure.</a:t>
            </a:r>
          </a:p>
          <a:p>
            <a:r>
              <a:rPr lang="en-US" altLang="en-US" dirty="0" smtClean="0"/>
              <a:t>Emergency equipment nearby, including crash cart.</a:t>
            </a:r>
          </a:p>
          <a:p>
            <a:r>
              <a:rPr lang="en-US" altLang="en-US" dirty="0" smtClean="0"/>
              <a:t>Monitor patient at all times.</a:t>
            </a:r>
          </a:p>
          <a:p>
            <a:r>
              <a:rPr lang="en-US" altLang="en-US" dirty="0" smtClean="0"/>
              <a:t>Patient must know to report symptoms.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856998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Patients Who Should Not Have</a:t>
            </a:r>
            <a:br>
              <a:rPr lang="en-US" dirty="0" smtClean="0"/>
            </a:br>
            <a:r>
              <a:rPr lang="en-US" dirty="0" smtClean="0"/>
              <a:t>Exercise Electrocardiography</a:t>
            </a:r>
            <a:endParaRPr lang="en-US" dirty="0"/>
          </a:p>
        </p:txBody>
      </p:sp>
      <p:sp>
        <p:nvSpPr>
          <p:cNvPr id="11" name="Content Placeholder 10"/>
          <p:cNvSpPr>
            <a:spLocks noGrp="1"/>
          </p:cNvSpPr>
          <p:nvPr>
            <p:ph sz="half" idx="1"/>
          </p:nvPr>
        </p:nvSpPr>
        <p:spPr>
          <a:xfrm>
            <a:off x="457200" y="1600200"/>
            <a:ext cx="4038600" cy="4930140"/>
          </a:xfrm>
        </p:spPr>
        <p:txBody>
          <a:bodyPr/>
          <a:lstStyle/>
          <a:p>
            <a:pPr>
              <a:spcBef>
                <a:spcPts val="1200"/>
              </a:spcBef>
            </a:pPr>
            <a:r>
              <a:rPr lang="en-US" altLang="en-US" dirty="0">
                <a:cs typeface="Arial" charset="0"/>
              </a:rPr>
              <a:t>Change in resting ECG</a:t>
            </a:r>
          </a:p>
          <a:p>
            <a:pPr>
              <a:spcBef>
                <a:spcPts val="1200"/>
              </a:spcBef>
            </a:pPr>
            <a:r>
              <a:rPr lang="en-US" altLang="en-US" dirty="0">
                <a:cs typeface="Arial" charset="0"/>
              </a:rPr>
              <a:t>Abnormal heart rhythms</a:t>
            </a:r>
          </a:p>
          <a:p>
            <a:pPr>
              <a:spcBef>
                <a:spcPts val="1200"/>
              </a:spcBef>
            </a:pPr>
            <a:r>
              <a:rPr lang="en-US" altLang="en-US" dirty="0">
                <a:cs typeface="Arial" charset="0"/>
              </a:rPr>
              <a:t>Recent MI or unstable angina</a:t>
            </a:r>
          </a:p>
          <a:p>
            <a:pPr>
              <a:spcBef>
                <a:spcPts val="1200"/>
              </a:spcBef>
            </a:pPr>
            <a:r>
              <a:rPr lang="en-US" altLang="en-US" dirty="0">
                <a:cs typeface="Arial" charset="0"/>
              </a:rPr>
              <a:t>Pericarditis or myocarditis</a:t>
            </a:r>
          </a:p>
          <a:p>
            <a:pPr>
              <a:spcBef>
                <a:spcPts val="1200"/>
              </a:spcBef>
            </a:pPr>
            <a:endParaRPr lang="en-US" altLang="en-US" dirty="0">
              <a:cs typeface="Arial" charset="0"/>
            </a:endParaRPr>
          </a:p>
          <a:p>
            <a:endParaRPr lang="en-US" dirty="0"/>
          </a:p>
        </p:txBody>
      </p:sp>
      <p:sp>
        <p:nvSpPr>
          <p:cNvPr id="12" name="Content Placeholder 11"/>
          <p:cNvSpPr>
            <a:spLocks noGrp="1"/>
          </p:cNvSpPr>
          <p:nvPr>
            <p:ph sz="half" idx="2"/>
          </p:nvPr>
        </p:nvSpPr>
        <p:spPr>
          <a:xfrm>
            <a:off x="4648200" y="1600200"/>
            <a:ext cx="4038600" cy="4930140"/>
          </a:xfrm>
        </p:spPr>
        <p:txBody>
          <a:bodyPr/>
          <a:lstStyle/>
          <a:p>
            <a:pPr>
              <a:spcBef>
                <a:spcPts val="1200"/>
              </a:spcBef>
            </a:pPr>
            <a:r>
              <a:rPr lang="en-US" altLang="en-US" dirty="0">
                <a:cs typeface="Arial" charset="0"/>
              </a:rPr>
              <a:t>Uncontrolled hypertension</a:t>
            </a:r>
          </a:p>
          <a:p>
            <a:pPr>
              <a:spcBef>
                <a:spcPts val="1200"/>
              </a:spcBef>
            </a:pPr>
            <a:r>
              <a:rPr lang="en-US" altLang="en-US" dirty="0">
                <a:cs typeface="Arial" charset="0"/>
              </a:rPr>
              <a:t>Cardiovascular conditions</a:t>
            </a:r>
          </a:p>
          <a:p>
            <a:pPr>
              <a:spcBef>
                <a:spcPts val="1200"/>
              </a:spcBef>
            </a:pPr>
            <a:r>
              <a:rPr lang="en-US" altLang="en-US" dirty="0">
                <a:cs typeface="Arial" charset="0"/>
              </a:rPr>
              <a:t>CHF</a:t>
            </a:r>
          </a:p>
          <a:p>
            <a:pPr>
              <a:spcBef>
                <a:spcPts val="1200"/>
              </a:spcBef>
            </a:pPr>
            <a:r>
              <a:rPr lang="en-US" altLang="en-US" dirty="0">
                <a:cs typeface="Arial" charset="0"/>
              </a:rPr>
              <a:t>Acute infection</a:t>
            </a:r>
          </a:p>
          <a:p>
            <a:pPr>
              <a:spcBef>
                <a:spcPts val="1200"/>
              </a:spcBef>
            </a:pPr>
            <a:r>
              <a:rPr lang="en-US" altLang="en-US" dirty="0">
                <a:cs typeface="Arial" charset="0"/>
              </a:rPr>
              <a:t>Psychosis</a:t>
            </a:r>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958480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Patient Safety</a:t>
            </a:r>
            <a:endParaRPr lang="en-US" dirty="0"/>
          </a:p>
        </p:txBody>
      </p:sp>
      <p:sp>
        <p:nvSpPr>
          <p:cNvPr id="8" name="Content Placeholder 7"/>
          <p:cNvSpPr>
            <a:spLocks noGrp="1"/>
          </p:cNvSpPr>
          <p:nvPr>
            <p:ph idx="1"/>
          </p:nvPr>
        </p:nvSpPr>
        <p:spPr/>
        <p:txBody>
          <a:bodyPr/>
          <a:lstStyle/>
          <a:p>
            <a:pPr marL="0" indent="0">
              <a:buNone/>
            </a:pPr>
            <a:r>
              <a:rPr lang="en-US" altLang="en-US" dirty="0" smtClean="0"/>
              <a:t>Patients having exercise electrocardiography may have cardiac or vascular disease.</a:t>
            </a:r>
          </a:p>
          <a:p>
            <a:pPr marL="0" indent="0">
              <a:spcBef>
                <a:spcPts val="3000"/>
              </a:spcBef>
              <a:buNone/>
            </a:pPr>
            <a:r>
              <a:rPr lang="en-US" altLang="en-US" dirty="0" smtClean="0"/>
              <a:t>Increased chance of:</a:t>
            </a:r>
          </a:p>
          <a:p>
            <a:r>
              <a:rPr lang="en-US" altLang="en-US" dirty="0" smtClean="0"/>
              <a:t>Dizziness</a:t>
            </a:r>
          </a:p>
          <a:p>
            <a:r>
              <a:rPr lang="en-US" altLang="en-US" dirty="0" smtClean="0"/>
              <a:t>Syncopal episode</a:t>
            </a:r>
          </a:p>
          <a:p>
            <a:pPr marL="0" indent="0">
              <a:spcBef>
                <a:spcPts val="3000"/>
              </a:spcBef>
              <a:buNone/>
            </a:pPr>
            <a:r>
              <a:rPr lang="en-US" altLang="en-US" dirty="0" smtClean="0"/>
              <a:t>Monitor patient’s carefully during position changes and hyperventilation.</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131012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two medical emergencies is a patient at risk for while undergoing an exercise electrocardiography?</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3642258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two medical emergencies is a patient at risk for while undergoing an exercise electrocardiography?</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Myocardial infarction (MI) and cerebrovascular accident (CVA)</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5870514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12.6</a:t>
            </a:r>
            <a:br>
              <a:rPr lang="en-US" dirty="0" smtClean="0"/>
            </a:br>
            <a:r>
              <a:rPr lang="en-US" dirty="0" smtClean="0"/>
              <a:t>Performing Exercise Electrocardiography</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altLang="en-US" dirty="0">
                <a:cs typeface="Arial" charset="0"/>
              </a:rPr>
              <a:t>S</a:t>
            </a:r>
            <a:r>
              <a:rPr lang="en-US" altLang="en-US" dirty="0" smtClean="0">
                <a:cs typeface="Arial" charset="0"/>
              </a:rPr>
              <a:t>kin </a:t>
            </a:r>
            <a:r>
              <a:rPr lang="en-US" altLang="en-US" dirty="0" smtClean="0">
                <a:cs typeface="Arial" charset="0"/>
              </a:rPr>
              <a:t>rasp</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425054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Gather Materials</a:t>
            </a:r>
            <a:endParaRPr lang="en-US" dirty="0"/>
          </a:p>
        </p:txBody>
      </p:sp>
      <p:sp>
        <p:nvSpPr>
          <p:cNvPr id="15" name="Text Placeholder 14"/>
          <p:cNvSpPr>
            <a:spLocks noGrp="1"/>
          </p:cNvSpPr>
          <p:nvPr>
            <p:ph type="body" idx="1"/>
          </p:nvPr>
        </p:nvSpPr>
        <p:spPr>
          <a:xfrm>
            <a:off x="457201" y="960438"/>
            <a:ext cx="8229600" cy="639762"/>
          </a:xfrm>
        </p:spPr>
        <p:txBody>
          <a:bodyPr/>
          <a:lstStyle/>
          <a:p>
            <a:pPr>
              <a:spcBef>
                <a:spcPts val="1200"/>
              </a:spcBef>
            </a:pPr>
            <a:r>
              <a:rPr lang="en-US" altLang="en-US" b="0" dirty="0"/>
              <a:t>Prior to patient’s arrival, prepare and assemble:</a:t>
            </a:r>
          </a:p>
        </p:txBody>
      </p:sp>
      <p:sp>
        <p:nvSpPr>
          <p:cNvPr id="16" name="Content Placeholder 15"/>
          <p:cNvSpPr>
            <a:spLocks noGrp="1"/>
          </p:cNvSpPr>
          <p:nvPr>
            <p:ph sz="half" idx="2"/>
          </p:nvPr>
        </p:nvSpPr>
        <p:spPr>
          <a:xfrm>
            <a:off x="457201" y="1722438"/>
            <a:ext cx="4040188" cy="4789964"/>
          </a:xfrm>
        </p:spPr>
        <p:txBody>
          <a:bodyPr/>
          <a:lstStyle/>
          <a:p>
            <a:pPr>
              <a:spcBef>
                <a:spcPts val="1200"/>
              </a:spcBef>
            </a:pPr>
            <a:r>
              <a:rPr lang="en-US" altLang="en-US" dirty="0">
                <a:cs typeface="Arial" charset="0"/>
              </a:rPr>
              <a:t>Blood pressure equipment</a:t>
            </a:r>
          </a:p>
          <a:p>
            <a:pPr>
              <a:spcBef>
                <a:spcPts val="1200"/>
              </a:spcBef>
            </a:pPr>
            <a:r>
              <a:rPr lang="en-US" altLang="en-US" dirty="0">
                <a:cs typeface="Arial" charset="0"/>
              </a:rPr>
              <a:t>Shaving equipment, abrasive cleaner, skin rasp</a:t>
            </a:r>
          </a:p>
          <a:p>
            <a:pPr>
              <a:spcBef>
                <a:spcPts val="1200"/>
              </a:spcBef>
            </a:pPr>
            <a:r>
              <a:rPr lang="en-US" altLang="en-US" dirty="0">
                <a:cs typeface="Arial" charset="0"/>
              </a:rPr>
              <a:t>Skin prep solution</a:t>
            </a:r>
          </a:p>
          <a:p>
            <a:r>
              <a:rPr lang="en-US" altLang="en-US" dirty="0">
                <a:cs typeface="Arial" charset="0"/>
              </a:rPr>
              <a:t>2x2 or 4x4 gauze</a:t>
            </a:r>
          </a:p>
          <a:p>
            <a:r>
              <a:rPr lang="en-US" altLang="en-US" dirty="0">
                <a:cs typeface="Arial" charset="0"/>
              </a:rPr>
              <a:t>Chest electrodes</a:t>
            </a:r>
          </a:p>
          <a:p>
            <a:endParaRPr lang="en-US" dirty="0"/>
          </a:p>
        </p:txBody>
      </p:sp>
      <p:sp>
        <p:nvSpPr>
          <p:cNvPr id="18" name="Content Placeholder 17"/>
          <p:cNvSpPr>
            <a:spLocks noGrp="1"/>
          </p:cNvSpPr>
          <p:nvPr>
            <p:ph sz="quarter" idx="4"/>
          </p:nvPr>
        </p:nvSpPr>
        <p:spPr>
          <a:xfrm>
            <a:off x="4645026" y="1722438"/>
            <a:ext cx="4041775" cy="4789964"/>
          </a:xfrm>
        </p:spPr>
        <p:txBody>
          <a:bodyPr/>
          <a:lstStyle/>
          <a:p>
            <a:pPr>
              <a:spcBef>
                <a:spcPts val="1200"/>
              </a:spcBef>
            </a:pPr>
            <a:r>
              <a:rPr lang="en-US" altLang="en-US" dirty="0" smtClean="0">
                <a:cs typeface="Arial" charset="0"/>
              </a:rPr>
              <a:t>Stress </a:t>
            </a:r>
            <a:r>
              <a:rPr lang="en-US" altLang="en-US" dirty="0">
                <a:cs typeface="Arial" charset="0"/>
              </a:rPr>
              <a:t>test unit</a:t>
            </a:r>
          </a:p>
          <a:p>
            <a:pPr>
              <a:spcBef>
                <a:spcPts val="1200"/>
              </a:spcBef>
            </a:pPr>
            <a:r>
              <a:rPr lang="en-US" altLang="en-US" dirty="0">
                <a:cs typeface="Arial" charset="0"/>
              </a:rPr>
              <a:t>Lead wires</a:t>
            </a:r>
          </a:p>
          <a:p>
            <a:pPr>
              <a:spcBef>
                <a:spcPts val="1200"/>
              </a:spcBef>
            </a:pPr>
            <a:r>
              <a:rPr lang="en-US" altLang="en-US" dirty="0">
                <a:cs typeface="Arial" charset="0"/>
              </a:rPr>
              <a:t>Treadmill/cycle ergometer</a:t>
            </a:r>
          </a:p>
          <a:p>
            <a:pPr>
              <a:spcBef>
                <a:spcPts val="1200"/>
              </a:spcBef>
            </a:pPr>
            <a:r>
              <a:rPr lang="en-US" altLang="en-US" dirty="0">
                <a:cs typeface="Arial" charset="0"/>
              </a:rPr>
              <a:t>Adhesive tape belt</a:t>
            </a:r>
          </a:p>
          <a:p>
            <a:pPr>
              <a:spcBef>
                <a:spcPts val="1200"/>
              </a:spcBef>
            </a:pPr>
            <a:r>
              <a:rPr lang="en-US" altLang="en-US" dirty="0">
                <a:cs typeface="Arial" charset="0"/>
              </a:rPr>
              <a:t>Crash cart</a:t>
            </a:r>
          </a:p>
          <a:p>
            <a:endParaRPr lang="en-US" dirty="0"/>
          </a:p>
        </p:txBody>
      </p:sp>
      <p:sp>
        <p:nvSpPr>
          <p:cNvPr id="20" name="Text Placeholder 19"/>
          <p:cNvSpPr>
            <a:spLocks noGrp="1"/>
          </p:cNvSpPr>
          <p:nvPr>
            <p:ph type="body" sz="quarter" idx="12"/>
          </p:nvPr>
        </p:nvSpPr>
        <p:spPr/>
        <p:txBody>
          <a:bodyPr/>
          <a:lstStyle/>
          <a:p>
            <a:endParaRPr lang="en-US"/>
          </a:p>
        </p:txBody>
      </p:sp>
      <p:sp>
        <p:nvSpPr>
          <p:cNvPr id="19" name="Text Placeholder 1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903117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828800"/>
          </a:xfrm>
        </p:spPr>
        <p:txBody>
          <a:bodyPr/>
          <a:lstStyle/>
          <a:p>
            <a:r>
              <a:rPr lang="en-US" dirty="0" smtClean="0"/>
              <a:t>Learning Outcome 12.1</a:t>
            </a:r>
            <a:br>
              <a:rPr lang="en-US" dirty="0" smtClean="0"/>
            </a:br>
            <a:r>
              <a:rPr lang="en-US" dirty="0" smtClean="0"/>
              <a:t>Cardiac Stress Testing</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209800"/>
            <a:ext cx="8229600" cy="4343400"/>
          </a:xfrm>
        </p:spPr>
        <p:txBody>
          <a:bodyPr/>
          <a:lstStyle/>
          <a:p>
            <a:pPr marL="0" indent="0">
              <a:spcBef>
                <a:spcPts val="1200"/>
              </a:spcBef>
              <a:buNone/>
            </a:pPr>
            <a:r>
              <a:rPr lang="en-US" dirty="0">
                <a:cs typeface="Arial" charset="0"/>
              </a:rPr>
              <a:t>C</a:t>
            </a:r>
            <a:r>
              <a:rPr lang="en-US" dirty="0" smtClean="0">
                <a:cs typeface="Arial" charset="0"/>
              </a:rPr>
              <a:t>ardiologist</a:t>
            </a:r>
            <a:endParaRPr lang="en-US" dirty="0">
              <a:cs typeface="Arial" charset="0"/>
            </a:endParaRPr>
          </a:p>
          <a:p>
            <a:pPr marL="0" indent="0">
              <a:spcBef>
                <a:spcPts val="1200"/>
              </a:spcBef>
              <a:buNone/>
            </a:pPr>
            <a:r>
              <a:rPr lang="en-US" altLang="en-US" dirty="0">
                <a:cs typeface="Arial" charset="0"/>
              </a:rPr>
              <a:t>N</a:t>
            </a:r>
            <a:r>
              <a:rPr lang="en-US" altLang="en-US" dirty="0" smtClean="0">
                <a:cs typeface="Arial" charset="0"/>
              </a:rPr>
              <a:t>oninvasive</a:t>
            </a: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Verify Patient Details</a:t>
            </a:r>
            <a:endParaRPr lang="en-US" dirty="0"/>
          </a:p>
        </p:txBody>
      </p:sp>
      <p:sp>
        <p:nvSpPr>
          <p:cNvPr id="10" name="Content Placeholder 9"/>
          <p:cNvSpPr>
            <a:spLocks noGrp="1"/>
          </p:cNvSpPr>
          <p:nvPr>
            <p:ph idx="1"/>
          </p:nvPr>
        </p:nvSpPr>
        <p:spPr/>
        <p:txBody>
          <a:bodyPr/>
          <a:lstStyle/>
          <a:p>
            <a:pPr marL="0" indent="0">
              <a:buNone/>
            </a:pPr>
            <a:r>
              <a:rPr lang="en-US" altLang="en-US" dirty="0" smtClean="0"/>
              <a:t>Verify that patient has followed instructions.</a:t>
            </a:r>
          </a:p>
          <a:p>
            <a:pPr marL="0" indent="0">
              <a:spcBef>
                <a:spcPts val="3000"/>
              </a:spcBef>
              <a:buNone/>
            </a:pPr>
            <a:r>
              <a:rPr lang="en-US" altLang="en-US" dirty="0" smtClean="0"/>
              <a:t>Confirm complete medical history.</a:t>
            </a:r>
          </a:p>
          <a:p>
            <a:pPr marL="0" indent="0">
              <a:spcBef>
                <a:spcPts val="3000"/>
              </a:spcBef>
              <a:buNone/>
            </a:pPr>
            <a:r>
              <a:rPr lang="en-US" altLang="en-US" dirty="0" smtClean="0"/>
              <a:t>Verify that informed consent form is signed.</a:t>
            </a:r>
          </a:p>
          <a:p>
            <a:pPr marL="0" indent="0">
              <a:spcBef>
                <a:spcPts val="3000"/>
              </a:spcBef>
              <a:buNone/>
            </a:pPr>
            <a:r>
              <a:rPr lang="en-US" altLang="en-US" dirty="0" smtClean="0"/>
              <a:t>Prepare electrode sites:</a:t>
            </a:r>
          </a:p>
          <a:p>
            <a:r>
              <a:rPr lang="en-US" altLang="en-US" dirty="0" smtClean="0"/>
              <a:t>Dry shave skin, if necessary</a:t>
            </a:r>
          </a:p>
          <a:p>
            <a:r>
              <a:rPr lang="en-US" altLang="en-US" dirty="0" smtClean="0"/>
              <a:t>Rub site with skin prep, let dry</a:t>
            </a:r>
          </a:p>
          <a:p>
            <a:r>
              <a:rPr lang="en-US" altLang="en-US" dirty="0" smtClean="0"/>
              <a:t>Abrade skin</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332148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Performing Exercise Electrocardiography</a:t>
            </a:r>
            <a:endParaRPr lang="en-US" dirty="0"/>
          </a:p>
        </p:txBody>
      </p:sp>
      <p:sp>
        <p:nvSpPr>
          <p:cNvPr id="10" name="Content Placeholder 9"/>
          <p:cNvSpPr>
            <a:spLocks noGrp="1"/>
          </p:cNvSpPr>
          <p:nvPr>
            <p:ph idx="1"/>
          </p:nvPr>
        </p:nvSpPr>
        <p:spPr/>
        <p:txBody>
          <a:bodyPr/>
          <a:lstStyle/>
          <a:p>
            <a:pPr marL="0" indent="0">
              <a:buNone/>
            </a:pPr>
            <a:r>
              <a:rPr lang="en-US" altLang="en-US" dirty="0" smtClean="0"/>
              <a:t>Attach blood pressure cuff and electrodes.</a:t>
            </a:r>
          </a:p>
          <a:p>
            <a:pPr marL="0" indent="0">
              <a:spcBef>
                <a:spcPts val="3000"/>
              </a:spcBef>
              <a:buNone/>
            </a:pPr>
            <a:r>
              <a:rPr lang="en-US" altLang="en-US" dirty="0" smtClean="0"/>
              <a:t>Check and set artifact filters.</a:t>
            </a:r>
          </a:p>
          <a:p>
            <a:pPr marL="0" indent="0">
              <a:spcBef>
                <a:spcPts val="3000"/>
              </a:spcBef>
              <a:buNone/>
            </a:pPr>
            <a:r>
              <a:rPr lang="en-US" altLang="en-US" dirty="0" smtClean="0"/>
              <a:t>Perform pre-test blood pressures and 12-lead ECGs.</a:t>
            </a:r>
          </a:p>
          <a:p>
            <a:r>
              <a:rPr lang="en-US" altLang="en-US" dirty="0" smtClean="0"/>
              <a:t>Supine</a:t>
            </a:r>
          </a:p>
          <a:p>
            <a:r>
              <a:rPr lang="en-US" altLang="en-US" dirty="0" smtClean="0"/>
              <a:t>Sitting </a:t>
            </a:r>
          </a:p>
          <a:p>
            <a:r>
              <a:rPr lang="en-US" altLang="en-US" dirty="0" smtClean="0"/>
              <a:t>Hyperventilating</a:t>
            </a:r>
          </a:p>
          <a:p>
            <a:r>
              <a:rPr lang="en-US" altLang="en-US" dirty="0" smtClean="0"/>
              <a:t>Standing</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118498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12.6</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Why is a baseline ECG often performed after asking  the patient to hyperventilate?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7935783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12.6</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Why is a baseline ECG often performed after asking  the patient to hyperventilate?</a:t>
            </a:r>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a:solidFill>
                  <a:srgbClr val="000099"/>
                </a:solidFill>
                <a:latin typeface="Arial" charset="0"/>
              </a:rPr>
              <a:t>An ECG performed after hyperventilation helps identify changes on the ECG that result from changes in the patient’s breathing pattern.</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560037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12.7</a:t>
            </a:r>
            <a:br>
              <a:rPr lang="en-US" dirty="0" smtClean="0"/>
            </a:br>
            <a:r>
              <a:rPr lang="en-US" dirty="0" smtClean="0"/>
              <a:t>Common Protocols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altLang="en-US" dirty="0">
                <a:cs typeface="Arial" charset="0"/>
              </a:rPr>
              <a:t>M</a:t>
            </a:r>
            <a:r>
              <a:rPr lang="en-US" altLang="en-US" dirty="0" smtClean="0">
                <a:cs typeface="Arial" charset="0"/>
              </a:rPr>
              <a:t>aximal </a:t>
            </a:r>
            <a:r>
              <a:rPr lang="en-US" altLang="en-US" dirty="0">
                <a:cs typeface="Arial" charset="0"/>
              </a:rPr>
              <a:t>exercise</a:t>
            </a:r>
          </a:p>
          <a:p>
            <a:pPr marL="0" indent="0">
              <a:spcBef>
                <a:spcPts val="1200"/>
              </a:spcBef>
              <a:buNone/>
            </a:pPr>
            <a:r>
              <a:rPr lang="en-US" altLang="en-US" dirty="0">
                <a:cs typeface="Arial" charset="0"/>
              </a:rPr>
              <a:t>R</a:t>
            </a:r>
            <a:r>
              <a:rPr lang="en-US" altLang="en-US" dirty="0" smtClean="0">
                <a:cs typeface="Arial" charset="0"/>
              </a:rPr>
              <a:t>ate </a:t>
            </a:r>
            <a:r>
              <a:rPr lang="en-US" altLang="en-US" dirty="0">
                <a:cs typeface="Arial" charset="0"/>
              </a:rPr>
              <a:t>pressure product (RPP)</a:t>
            </a:r>
          </a:p>
          <a:p>
            <a:pPr marL="0" indent="0">
              <a:spcBef>
                <a:spcPts val="1200"/>
              </a:spcBef>
              <a:buNone/>
            </a:pPr>
            <a:r>
              <a:rPr lang="en-US" altLang="en-US" dirty="0">
                <a:cs typeface="Arial" charset="0"/>
              </a:rPr>
              <a:t>S</a:t>
            </a:r>
            <a:r>
              <a:rPr lang="en-US" altLang="en-US" dirty="0" smtClean="0">
                <a:cs typeface="Arial" charset="0"/>
              </a:rPr>
              <a:t>ubmaximal </a:t>
            </a:r>
            <a:r>
              <a:rPr lang="en-US" altLang="en-US" dirty="0">
                <a:cs typeface="Arial" charset="0"/>
              </a:rPr>
              <a:t>exercise</a:t>
            </a:r>
          </a:p>
          <a:p>
            <a:pPr marL="0" indent="0">
              <a:spcBef>
                <a:spcPts val="1200"/>
              </a:spcBef>
              <a:buNone/>
            </a:pPr>
            <a:r>
              <a:rPr lang="en-US" altLang="en-US" dirty="0">
                <a:cs typeface="Arial" charset="0"/>
              </a:rPr>
              <a:t>T</a:t>
            </a:r>
            <a:r>
              <a:rPr lang="en-US" altLang="en-US" dirty="0" smtClean="0">
                <a:cs typeface="Arial" charset="0"/>
              </a:rPr>
              <a:t>arget </a:t>
            </a:r>
            <a:r>
              <a:rPr lang="en-US" altLang="en-US" dirty="0">
                <a:cs typeface="Arial" charset="0"/>
              </a:rPr>
              <a:t>heart rate</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571411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Common </a:t>
            </a:r>
            <a:r>
              <a:rPr lang="en-US" dirty="0" smtClean="0"/>
              <a:t>Protocols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Test is divided into stages of 2 to 3 minutes each.</a:t>
            </a:r>
          </a:p>
          <a:p>
            <a:r>
              <a:rPr lang="en-US" altLang="en-US" dirty="0" smtClean="0"/>
              <a:t>At end of each stage, blood pressure is checked and ECG is repeated.</a:t>
            </a:r>
          </a:p>
          <a:p>
            <a:r>
              <a:rPr lang="en-US" altLang="en-US" dirty="0" smtClean="0"/>
              <a:t>Level of exercise is then increased.</a:t>
            </a:r>
          </a:p>
          <a:p>
            <a:pPr marL="0" indent="0">
              <a:spcBef>
                <a:spcPts val="3000"/>
              </a:spcBef>
              <a:buNone/>
            </a:pPr>
            <a:r>
              <a:rPr lang="en-US" altLang="en-US" dirty="0" smtClean="0"/>
              <a:t>Physician determines which protocol to use.</a:t>
            </a:r>
          </a:p>
          <a:p>
            <a:pPr marL="0" indent="0">
              <a:spcBef>
                <a:spcPts val="3000"/>
              </a:spcBef>
              <a:buNone/>
            </a:pPr>
            <a:r>
              <a:rPr lang="en-US" altLang="en-US" dirty="0" smtClean="0"/>
              <a:t>Exercise period may last up to 15 minutes.</a:t>
            </a:r>
          </a:p>
          <a:p>
            <a:r>
              <a:rPr lang="en-US" altLang="en-US" dirty="0" smtClean="0"/>
              <a:t>Depends on patient’s cardiac risk factor and ability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948102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Common Protocols </a:t>
            </a:r>
            <a:r>
              <a:rPr lang="en-US" dirty="0" smtClean="0"/>
              <a:t>2</a:t>
            </a:r>
            <a:endParaRPr lang="en-US" dirty="0"/>
          </a:p>
        </p:txBody>
      </p:sp>
      <p:sp>
        <p:nvSpPr>
          <p:cNvPr id="11" name="Content Placeholder 10"/>
          <p:cNvSpPr>
            <a:spLocks noGrp="1"/>
          </p:cNvSpPr>
          <p:nvPr>
            <p:ph idx="1"/>
          </p:nvPr>
        </p:nvSpPr>
        <p:spPr/>
        <p:txBody>
          <a:bodyPr/>
          <a:lstStyle/>
          <a:p>
            <a:pPr marL="0" indent="0">
              <a:spcBef>
                <a:spcPts val="1800"/>
              </a:spcBef>
              <a:buNone/>
            </a:pPr>
            <a:r>
              <a:rPr lang="en-US" altLang="en-US" dirty="0">
                <a:cs typeface="Arial" charset="0"/>
              </a:rPr>
              <a:t>Goal of test is target heart rate (THR) without symptoms or complications.</a:t>
            </a:r>
          </a:p>
          <a:p>
            <a:pPr marL="457200" lvl="1" indent="0">
              <a:spcBef>
                <a:spcPts val="1800"/>
              </a:spcBef>
              <a:buFont typeface="Wingdings" pitchFamily="2" charset="2"/>
              <a:buNone/>
            </a:pPr>
            <a:r>
              <a:rPr lang="en-US" altLang="en-US" sz="2400" dirty="0">
                <a:cs typeface="Arial" charset="0"/>
              </a:rPr>
              <a:t>THR = [(220 – patient’s age) x (60%)]</a:t>
            </a:r>
          </a:p>
          <a:p>
            <a:pPr marL="457200" lvl="1" indent="0">
              <a:spcBef>
                <a:spcPts val="1800"/>
              </a:spcBef>
              <a:buFont typeface="Wingdings" pitchFamily="2" charset="2"/>
              <a:buNone/>
            </a:pPr>
            <a:r>
              <a:rPr lang="en-US" altLang="en-US" dirty="0">
                <a:cs typeface="Arial" charset="0"/>
              </a:rPr>
              <a:t>to</a:t>
            </a:r>
          </a:p>
          <a:p>
            <a:pPr marL="457200" lvl="1" indent="0">
              <a:spcBef>
                <a:spcPts val="1800"/>
              </a:spcBef>
              <a:buFont typeface="Wingdings" pitchFamily="2" charset="2"/>
              <a:buNone/>
            </a:pPr>
            <a:r>
              <a:rPr lang="en-US" altLang="en-US" sz="2400" dirty="0">
                <a:cs typeface="Arial" charset="0"/>
              </a:rPr>
              <a:t>THR = [220 – patient’s age) x (85%)]</a:t>
            </a:r>
          </a:p>
          <a:p>
            <a:pPr marL="457200" lvl="1" indent="0">
              <a:spcBef>
                <a:spcPts val="1800"/>
              </a:spcBef>
              <a:buFont typeface="Wingdings" pitchFamily="2" charset="2"/>
              <a:buNone/>
            </a:pPr>
            <a:r>
              <a:rPr lang="en-US" altLang="en-US" sz="2400" i="1" dirty="0">
                <a:cs typeface="Arial" charset="0"/>
              </a:rPr>
              <a:t>Percentage used depends on the testing protocol.</a:t>
            </a:r>
          </a:p>
          <a:p>
            <a:pPr marL="0" indent="0">
              <a:spcBef>
                <a:spcPts val="1800"/>
              </a:spcBef>
              <a:buNone/>
            </a:pPr>
            <a:r>
              <a:rPr lang="en-US" altLang="en-US" dirty="0">
                <a:cs typeface="Arial" charset="0"/>
              </a:rPr>
              <a:t>Patient should not exceed THR during test.</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259523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Bruce Protocol</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Most commonly used protocol</a:t>
            </a:r>
          </a:p>
          <a:p>
            <a:pPr>
              <a:spcBef>
                <a:spcPts val="1800"/>
              </a:spcBef>
            </a:pPr>
            <a:r>
              <a:rPr lang="en-US" altLang="en-US" dirty="0">
                <a:cs typeface="Arial" charset="0"/>
              </a:rPr>
              <a:t>3-minute stages</a:t>
            </a:r>
          </a:p>
          <a:p>
            <a:pPr>
              <a:spcBef>
                <a:spcPts val="1800"/>
              </a:spcBef>
            </a:pPr>
            <a:r>
              <a:rPr lang="en-US" altLang="en-US" dirty="0">
                <a:cs typeface="Arial" charset="0"/>
              </a:rPr>
              <a:t>Speed starts at 1.7 mph</a:t>
            </a:r>
          </a:p>
          <a:p>
            <a:pPr>
              <a:spcBef>
                <a:spcPts val="1800"/>
              </a:spcBef>
            </a:pPr>
            <a:r>
              <a:rPr lang="en-US" altLang="en-US" dirty="0">
                <a:cs typeface="Arial" charset="0"/>
              </a:rPr>
              <a:t>Grade starts at 10%</a:t>
            </a:r>
          </a:p>
          <a:p>
            <a:pPr>
              <a:spcBef>
                <a:spcPts val="1800"/>
              </a:spcBef>
            </a:pPr>
            <a:r>
              <a:rPr lang="en-US" altLang="en-US" dirty="0">
                <a:cs typeface="Arial" charset="0"/>
              </a:rPr>
              <a:t>Speed and grade increase with each stage</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858442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Modified Bruce Protocol</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Most commonly used for older patients and patients with cardiac disease.</a:t>
            </a:r>
          </a:p>
          <a:p>
            <a:pPr>
              <a:spcBef>
                <a:spcPts val="1800"/>
              </a:spcBef>
            </a:pPr>
            <a:r>
              <a:rPr lang="en-US" altLang="en-US" dirty="0">
                <a:cs typeface="Arial" charset="0"/>
              </a:rPr>
              <a:t>3-minute stages</a:t>
            </a:r>
          </a:p>
          <a:p>
            <a:pPr>
              <a:spcBef>
                <a:spcPts val="1800"/>
              </a:spcBef>
            </a:pPr>
            <a:r>
              <a:rPr lang="en-US" altLang="en-US" dirty="0">
                <a:cs typeface="Arial" charset="0"/>
              </a:rPr>
              <a:t>Speed starts at 1.7 mph</a:t>
            </a:r>
          </a:p>
          <a:p>
            <a:pPr>
              <a:spcBef>
                <a:spcPts val="1800"/>
              </a:spcBef>
            </a:pPr>
            <a:r>
              <a:rPr lang="en-US" altLang="en-US" dirty="0">
                <a:cs typeface="Arial" charset="0"/>
              </a:rPr>
              <a:t>Grade starts at 0%</a:t>
            </a:r>
          </a:p>
          <a:p>
            <a:pPr>
              <a:spcBef>
                <a:spcPts val="1800"/>
              </a:spcBef>
            </a:pPr>
            <a:r>
              <a:rPr lang="en-US" altLang="en-US" dirty="0">
                <a:cs typeface="Arial" charset="0"/>
              </a:rPr>
              <a:t>Grade increases with each stage.</a:t>
            </a:r>
          </a:p>
          <a:p>
            <a:pPr>
              <a:spcBef>
                <a:spcPts val="1800"/>
              </a:spcBef>
            </a:pPr>
            <a:r>
              <a:rPr lang="en-US" altLang="en-US" dirty="0">
                <a:cs typeface="Arial" charset="0"/>
              </a:rPr>
              <a:t>Speed increases beginning at fourth stage.</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08288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Naughton Protocol</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Better suited for sicker patients</a:t>
            </a:r>
          </a:p>
          <a:p>
            <a:pPr>
              <a:spcBef>
                <a:spcPts val="1800"/>
              </a:spcBef>
            </a:pPr>
            <a:r>
              <a:rPr lang="en-US" altLang="en-US" dirty="0">
                <a:cs typeface="Arial" charset="0"/>
              </a:rPr>
              <a:t>2-minute stages</a:t>
            </a:r>
          </a:p>
          <a:p>
            <a:pPr>
              <a:spcBef>
                <a:spcPts val="1800"/>
              </a:spcBef>
            </a:pPr>
            <a:r>
              <a:rPr lang="en-US" altLang="en-US" dirty="0">
                <a:cs typeface="Arial" charset="0"/>
              </a:rPr>
              <a:t>Speed stays at 2 mph throughout test</a:t>
            </a:r>
          </a:p>
          <a:p>
            <a:pPr>
              <a:spcBef>
                <a:spcPts val="1800"/>
              </a:spcBef>
            </a:pPr>
            <a:r>
              <a:rPr lang="en-US" altLang="en-US" dirty="0">
                <a:cs typeface="Arial" charset="0"/>
              </a:rPr>
              <a:t>Grade starts at 0%</a:t>
            </a:r>
          </a:p>
          <a:p>
            <a:pPr>
              <a:spcBef>
                <a:spcPts val="1800"/>
              </a:spcBef>
            </a:pPr>
            <a:r>
              <a:rPr lang="en-US" altLang="en-US" dirty="0">
                <a:cs typeface="Arial" charset="0"/>
              </a:rPr>
              <a:t>Grade increases more gradually than in other protocols.</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285970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What Is Cardiac Stress Testing</a:t>
            </a:r>
            <a:r>
              <a:rPr lang="en-US" dirty="0" smtClean="0"/>
              <a:t>? 1</a:t>
            </a:r>
            <a:endParaRPr lang="en-US" dirty="0"/>
          </a:p>
        </p:txBody>
      </p:sp>
      <p:sp>
        <p:nvSpPr>
          <p:cNvPr id="11" name="Content Placeholder 10"/>
          <p:cNvSpPr>
            <a:spLocks noGrp="1"/>
          </p:cNvSpPr>
          <p:nvPr>
            <p:ph idx="1"/>
          </p:nvPr>
        </p:nvSpPr>
        <p:spPr/>
        <p:txBody>
          <a:bodyPr/>
          <a:lstStyle/>
          <a:p>
            <a:pPr>
              <a:lnSpc>
                <a:spcPct val="150000"/>
              </a:lnSpc>
              <a:buFont typeface="Wingdings" pitchFamily="2" charset="2"/>
              <a:buNone/>
            </a:pPr>
            <a:r>
              <a:rPr lang="en-US" altLang="en-US" dirty="0">
                <a:cs typeface="Arial" charset="0"/>
              </a:rPr>
              <a:t>Known as:</a:t>
            </a:r>
          </a:p>
          <a:p>
            <a:pPr>
              <a:lnSpc>
                <a:spcPct val="150000"/>
              </a:lnSpc>
            </a:pPr>
            <a:r>
              <a:rPr lang="en-US" altLang="en-US" dirty="0">
                <a:cs typeface="Arial" charset="0"/>
              </a:rPr>
              <a:t>Exercise tolerance test</a:t>
            </a:r>
          </a:p>
          <a:p>
            <a:pPr>
              <a:lnSpc>
                <a:spcPct val="150000"/>
              </a:lnSpc>
            </a:pPr>
            <a:r>
              <a:rPr lang="en-US" altLang="en-US" dirty="0">
                <a:cs typeface="Arial" charset="0"/>
              </a:rPr>
              <a:t>Treadmill stress test</a:t>
            </a:r>
          </a:p>
          <a:p>
            <a:pPr>
              <a:lnSpc>
                <a:spcPct val="150000"/>
              </a:lnSpc>
            </a:pPr>
            <a:r>
              <a:rPr lang="en-US" altLang="en-US" dirty="0">
                <a:cs typeface="Arial" charset="0"/>
              </a:rPr>
              <a:t>Cardiac stress test</a:t>
            </a:r>
          </a:p>
          <a:p>
            <a:pPr>
              <a:lnSpc>
                <a:spcPct val="150000"/>
              </a:lnSpc>
            </a:pPr>
            <a:r>
              <a:rPr lang="en-US" altLang="en-US" dirty="0">
                <a:cs typeface="Arial" charset="0"/>
              </a:rPr>
              <a:t>Stress ECG</a:t>
            </a:r>
          </a:p>
          <a:p>
            <a:pPr>
              <a:lnSpc>
                <a:spcPct val="150000"/>
              </a:lnSpc>
            </a:pPr>
            <a:r>
              <a:rPr lang="en-US" altLang="en-US" dirty="0">
                <a:cs typeface="Arial" charset="0"/>
              </a:rPr>
              <a:t>Exercise treadmill test</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841931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During the </a:t>
            </a:r>
            <a:r>
              <a:rPr lang="en-US" dirty="0" smtClean="0"/>
              <a:t>Procedure 1</a:t>
            </a:r>
            <a:endParaRPr lang="en-US" dirty="0"/>
          </a:p>
        </p:txBody>
      </p:sp>
      <p:sp>
        <p:nvSpPr>
          <p:cNvPr id="11" name="Content Placeholder 10"/>
          <p:cNvSpPr>
            <a:spLocks noGrp="1"/>
          </p:cNvSpPr>
          <p:nvPr>
            <p:ph idx="1"/>
          </p:nvPr>
        </p:nvSpPr>
        <p:spPr/>
        <p:txBody>
          <a:bodyPr/>
          <a:lstStyle/>
          <a:p>
            <a:pPr>
              <a:buFont typeface="Wingdings" pitchFamily="2" charset="2"/>
              <a:buNone/>
            </a:pPr>
            <a:r>
              <a:rPr lang="en-US" altLang="en-US" dirty="0">
                <a:cs typeface="Arial" charset="0"/>
              </a:rPr>
              <a:t>Monitor the following:</a:t>
            </a:r>
          </a:p>
          <a:p>
            <a:r>
              <a:rPr lang="en-US" altLang="en-US" dirty="0">
                <a:cs typeface="Arial" charset="0"/>
              </a:rPr>
              <a:t>Blood pressure</a:t>
            </a:r>
          </a:p>
          <a:p>
            <a:r>
              <a:rPr lang="en-US" altLang="en-US" dirty="0">
                <a:cs typeface="Arial" charset="0"/>
              </a:rPr>
              <a:t>Pulse</a:t>
            </a:r>
          </a:p>
          <a:p>
            <a:r>
              <a:rPr lang="en-US" altLang="en-US" dirty="0">
                <a:cs typeface="Arial" charset="0"/>
              </a:rPr>
              <a:t>Signs of cardiac distress</a:t>
            </a:r>
          </a:p>
          <a:p>
            <a:pPr>
              <a:spcBef>
                <a:spcPts val="1800"/>
              </a:spcBef>
              <a:buFont typeface="Wingdings" pitchFamily="2" charset="2"/>
              <a:buNone/>
            </a:pPr>
            <a:r>
              <a:rPr lang="en-US" altLang="en-US" dirty="0">
                <a:cs typeface="Arial" charset="0"/>
              </a:rPr>
              <a:t>You may also monitor:</a:t>
            </a:r>
          </a:p>
          <a:p>
            <a:r>
              <a:rPr lang="en-US" altLang="en-US" dirty="0">
                <a:cs typeface="Arial" charset="0"/>
              </a:rPr>
              <a:t>Blood oxygen level</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321667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During the Procedure </a:t>
            </a:r>
            <a:r>
              <a:rPr lang="en-US" dirty="0" smtClean="0"/>
              <a:t>2</a:t>
            </a:r>
            <a:endParaRPr lang="en-US" dirty="0"/>
          </a:p>
        </p:txBody>
      </p:sp>
      <p:sp>
        <p:nvSpPr>
          <p:cNvPr id="11" name="Content Placeholder 10"/>
          <p:cNvSpPr>
            <a:spLocks noGrp="1"/>
          </p:cNvSpPr>
          <p:nvPr>
            <p:ph idx="1"/>
          </p:nvPr>
        </p:nvSpPr>
        <p:spPr/>
        <p:txBody>
          <a:bodyPr/>
          <a:lstStyle/>
          <a:p>
            <a:pPr marL="0" indent="0">
              <a:buNone/>
            </a:pPr>
            <a:r>
              <a:rPr lang="en-US" altLang="en-US" dirty="0" smtClean="0"/>
              <a:t>Watch patient closely, including:</a:t>
            </a:r>
          </a:p>
          <a:p>
            <a:r>
              <a:rPr lang="en-US" altLang="en-US" dirty="0" smtClean="0"/>
              <a:t>Skin color</a:t>
            </a:r>
          </a:p>
          <a:p>
            <a:r>
              <a:rPr lang="en-US" altLang="en-US" dirty="0" smtClean="0"/>
              <a:t>Breathing pattern</a:t>
            </a:r>
          </a:p>
          <a:p>
            <a:r>
              <a:rPr lang="en-US" altLang="en-US" dirty="0" smtClean="0"/>
              <a:t>Amount of perspiration</a:t>
            </a:r>
          </a:p>
          <a:p>
            <a:r>
              <a:rPr lang="en-US" altLang="en-US" dirty="0" smtClean="0"/>
              <a:t>Facial expressions</a:t>
            </a:r>
          </a:p>
          <a:p>
            <a:pPr marL="0" indent="0">
              <a:spcBef>
                <a:spcPts val="3000"/>
              </a:spcBef>
              <a:buNone/>
            </a:pPr>
            <a:r>
              <a:rPr lang="en-US" altLang="en-US" dirty="0" smtClean="0"/>
              <a:t>If you suspect a problem:</a:t>
            </a:r>
          </a:p>
          <a:p>
            <a:r>
              <a:rPr lang="en-US" altLang="en-US" dirty="0" smtClean="0"/>
              <a:t>Ask the patient</a:t>
            </a:r>
          </a:p>
          <a:p>
            <a:r>
              <a:rPr lang="en-US" altLang="en-US" dirty="0" smtClean="0"/>
              <a:t>Report suspicion to physician.</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139076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Rate Pressure Product (RPP)</a:t>
            </a:r>
            <a:endParaRPr lang="en-US" dirty="0"/>
          </a:p>
        </p:txBody>
      </p:sp>
      <p:sp>
        <p:nvSpPr>
          <p:cNvPr id="11" name="Content Placeholder 10"/>
          <p:cNvSpPr>
            <a:spLocks noGrp="1"/>
          </p:cNvSpPr>
          <p:nvPr>
            <p:ph idx="1"/>
          </p:nvPr>
        </p:nvSpPr>
        <p:spPr/>
        <p:txBody>
          <a:bodyPr/>
          <a:lstStyle/>
          <a:p>
            <a:pPr marL="0" indent="0">
              <a:buNone/>
            </a:pPr>
            <a:r>
              <a:rPr lang="en-US" altLang="en-US" dirty="0" smtClean="0"/>
              <a:t>Also called double product</a:t>
            </a:r>
          </a:p>
          <a:p>
            <a:pPr marL="0" indent="0">
              <a:spcBef>
                <a:spcPts val="3000"/>
              </a:spcBef>
              <a:buNone/>
            </a:pPr>
            <a:r>
              <a:rPr lang="en-US" altLang="en-US" dirty="0" smtClean="0"/>
              <a:t>Systolic blood pressure × heart rate</a:t>
            </a:r>
          </a:p>
          <a:p>
            <a:pPr marL="0" indent="0">
              <a:spcBef>
                <a:spcPts val="3000"/>
              </a:spcBef>
              <a:buNone/>
            </a:pPr>
            <a:r>
              <a:rPr lang="en-US" altLang="en-US" dirty="0" smtClean="0"/>
              <a:t>Used to estimate:</a:t>
            </a:r>
          </a:p>
          <a:p>
            <a:r>
              <a:rPr lang="en-US" altLang="en-US" dirty="0" smtClean="0"/>
              <a:t>Oxygen utilization</a:t>
            </a:r>
          </a:p>
          <a:p>
            <a:r>
              <a:rPr lang="en-US" altLang="en-US" dirty="0" smtClean="0"/>
              <a:t>Myocardial work</a:t>
            </a:r>
          </a:p>
          <a:p>
            <a:r>
              <a:rPr lang="en-US" altLang="en-US" dirty="0" smtClean="0"/>
              <a:t>Heart’s response to workload</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622848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12.7</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two checks are performed near the end of each stage of the exercise electrocardiography procedure?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10070377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12.7</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two checks are performed near the end of each stage of the exercise electrocardiography procedure?</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a:buNone/>
            </a:pPr>
            <a:r>
              <a:rPr lang="en-US" altLang="en-US" dirty="0">
                <a:solidFill>
                  <a:srgbClr val="000099"/>
                </a:solidFill>
                <a:latin typeface="Arial" charset="0"/>
              </a:rPr>
              <a:t>Blood pressure and ECG</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4728282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12.8</a:t>
            </a:r>
            <a:br>
              <a:rPr lang="en-US" dirty="0" smtClean="0"/>
            </a:br>
            <a:r>
              <a:rPr lang="en-US" dirty="0" smtClean="0"/>
              <a:t>After Exercise Electrocardiography</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altLang="en-US" dirty="0">
                <a:cs typeface="Arial" charset="0"/>
              </a:rPr>
              <a:t>F</a:t>
            </a:r>
            <a:r>
              <a:rPr lang="en-US" altLang="en-US" dirty="0" smtClean="0">
                <a:cs typeface="Arial" charset="0"/>
              </a:rPr>
              <a:t>alse </a:t>
            </a:r>
            <a:r>
              <a:rPr lang="en-US" altLang="en-US" dirty="0" smtClean="0">
                <a:cs typeface="Arial" charset="0"/>
              </a:rPr>
              <a:t>positive</a:t>
            </a:r>
            <a:endParaRPr lang="en-US" altLang="en-US" dirty="0">
              <a:cs typeface="Arial" charset="0"/>
            </a:endParaRP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759178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After Exercise Electrocardiography</a:t>
            </a:r>
            <a:endParaRPr lang="en-US" dirty="0"/>
          </a:p>
        </p:txBody>
      </p:sp>
      <p:sp>
        <p:nvSpPr>
          <p:cNvPr id="11" name="Content Placeholder 10"/>
          <p:cNvSpPr>
            <a:spLocks noGrp="1"/>
          </p:cNvSpPr>
          <p:nvPr>
            <p:ph idx="1"/>
          </p:nvPr>
        </p:nvSpPr>
        <p:spPr/>
        <p:txBody>
          <a:bodyPr/>
          <a:lstStyle/>
          <a:p>
            <a:pPr marL="0" indent="0">
              <a:buNone/>
            </a:pPr>
            <a:r>
              <a:rPr lang="en-US" altLang="en-US" dirty="0" smtClean="0"/>
              <a:t>Monitor patient after test during “cooling-off” period.</a:t>
            </a:r>
          </a:p>
          <a:p>
            <a:r>
              <a:rPr lang="en-US" altLang="en-US" dirty="0" smtClean="0"/>
              <a:t>6 to 15 minutes</a:t>
            </a:r>
          </a:p>
          <a:p>
            <a:r>
              <a:rPr lang="en-US" altLang="en-US" dirty="0" smtClean="0"/>
              <a:t>Stay with patient</a:t>
            </a:r>
          </a:p>
          <a:p>
            <a:r>
              <a:rPr lang="en-US" altLang="en-US" dirty="0" smtClean="0"/>
              <a:t>Observe for changes</a:t>
            </a:r>
          </a:p>
          <a:p>
            <a:pPr marL="0" indent="0">
              <a:spcBef>
                <a:spcPts val="3000"/>
              </a:spcBef>
              <a:buNone/>
            </a:pPr>
            <a:r>
              <a:rPr lang="en-US" altLang="en-US" dirty="0" smtClean="0"/>
              <a:t>If patient asks about test results, refer patient to physician.</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46693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Factors Used to Interpret Results</a:t>
            </a:r>
            <a:br>
              <a:rPr lang="en-US" dirty="0" smtClean="0"/>
            </a:br>
            <a:r>
              <a:rPr lang="en-US" dirty="0" smtClean="0"/>
              <a:t>of Exercise Electrocardiography</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1200"/>
              </a:spcBef>
            </a:pPr>
            <a:r>
              <a:rPr lang="en-US" altLang="en-US" dirty="0">
                <a:cs typeface="Arial" charset="0"/>
              </a:rPr>
              <a:t>ECG changes and symptoms (most important)</a:t>
            </a:r>
          </a:p>
          <a:p>
            <a:pPr>
              <a:spcBef>
                <a:spcPts val="1200"/>
              </a:spcBef>
            </a:pPr>
            <a:r>
              <a:rPr lang="en-US" altLang="en-US" dirty="0">
                <a:cs typeface="Arial" charset="0"/>
              </a:rPr>
              <a:t>Heart rate and rhythm</a:t>
            </a:r>
          </a:p>
          <a:p>
            <a:pPr>
              <a:spcBef>
                <a:spcPts val="1200"/>
              </a:spcBef>
            </a:pPr>
            <a:r>
              <a:rPr lang="en-US" altLang="en-US" dirty="0">
                <a:cs typeface="Arial" charset="0"/>
              </a:rPr>
              <a:t>Blood pressure</a:t>
            </a:r>
          </a:p>
          <a:p>
            <a:pPr>
              <a:spcBef>
                <a:spcPts val="1200"/>
              </a:spcBef>
            </a:pPr>
            <a:r>
              <a:rPr lang="en-US" altLang="en-US" dirty="0">
                <a:cs typeface="Arial" charset="0"/>
              </a:rPr>
              <a:t>Changes in oxygen saturation</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113510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Inconclusive Tests</a:t>
            </a:r>
            <a:endParaRPr lang="en-US" dirty="0"/>
          </a:p>
        </p:txBody>
      </p:sp>
      <p:sp>
        <p:nvSpPr>
          <p:cNvPr id="11" name="Content Placeholder 10"/>
          <p:cNvSpPr>
            <a:spLocks noGrp="1"/>
          </p:cNvSpPr>
          <p:nvPr>
            <p:ph idx="1"/>
          </p:nvPr>
        </p:nvSpPr>
        <p:spPr/>
        <p:txBody>
          <a:bodyPr/>
          <a:lstStyle/>
          <a:p>
            <a:pPr>
              <a:lnSpc>
                <a:spcPct val="150000"/>
              </a:lnSpc>
            </a:pPr>
            <a:r>
              <a:rPr lang="en-US" altLang="en-US" dirty="0">
                <a:cs typeface="Arial" charset="0"/>
              </a:rPr>
              <a:t>Test does not verify or exclude abnormality.</a:t>
            </a:r>
          </a:p>
          <a:p>
            <a:pPr>
              <a:lnSpc>
                <a:spcPct val="150000"/>
              </a:lnSpc>
            </a:pPr>
            <a:r>
              <a:rPr lang="en-US" altLang="en-US" dirty="0">
                <a:cs typeface="Arial" charset="0"/>
              </a:rPr>
              <a:t>Additional testing required.</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004935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143000"/>
          </a:xfrm>
        </p:spPr>
        <p:txBody>
          <a:bodyPr/>
          <a:lstStyle/>
          <a:p>
            <a:r>
              <a:rPr lang="en-US" dirty="0" smtClean="0"/>
              <a:t>Instructions for Patient</a:t>
            </a:r>
            <a:br>
              <a:rPr lang="en-US" dirty="0" smtClean="0"/>
            </a:br>
            <a:r>
              <a:rPr lang="en-US" dirty="0" smtClean="0"/>
              <a:t>after Exercise Electrocardiography</a:t>
            </a:r>
            <a:endParaRPr lang="en-US" dirty="0"/>
          </a:p>
        </p:txBody>
      </p:sp>
      <p:sp>
        <p:nvSpPr>
          <p:cNvPr id="11" name="Content Placeholder 10"/>
          <p:cNvSpPr>
            <a:spLocks noGrp="1"/>
          </p:cNvSpPr>
          <p:nvPr>
            <p:ph idx="1"/>
          </p:nvPr>
        </p:nvSpPr>
        <p:spPr>
          <a:xfrm>
            <a:off x="457200" y="1524000"/>
            <a:ext cx="8229600" cy="5029200"/>
          </a:xfrm>
        </p:spPr>
        <p:txBody>
          <a:bodyPr/>
          <a:lstStyle/>
          <a:p>
            <a:pPr>
              <a:spcBef>
                <a:spcPts val="1200"/>
              </a:spcBef>
            </a:pPr>
            <a:r>
              <a:rPr lang="en-US" altLang="en-US" dirty="0">
                <a:cs typeface="Arial" charset="0"/>
              </a:rPr>
              <a:t>Rest for several hours.</a:t>
            </a:r>
          </a:p>
          <a:p>
            <a:pPr>
              <a:spcBef>
                <a:spcPts val="1200"/>
              </a:spcBef>
            </a:pPr>
            <a:r>
              <a:rPr lang="en-US" altLang="en-US" dirty="0">
                <a:cs typeface="Arial" charset="0"/>
              </a:rPr>
              <a:t>Avoid extreme temperature changes.</a:t>
            </a:r>
          </a:p>
          <a:p>
            <a:pPr>
              <a:spcBef>
                <a:spcPts val="1200"/>
              </a:spcBef>
            </a:pPr>
            <a:r>
              <a:rPr lang="en-US" altLang="en-US" dirty="0">
                <a:cs typeface="Arial" charset="0"/>
              </a:rPr>
              <a:t>Avoid stimulants (caffeine, tobacco, alcohol) for at least 3 hours.</a:t>
            </a:r>
          </a:p>
          <a:p>
            <a:pPr>
              <a:spcBef>
                <a:spcPts val="1200"/>
              </a:spcBef>
            </a:pPr>
            <a:r>
              <a:rPr lang="en-US" altLang="en-US" dirty="0">
                <a:cs typeface="Arial" charset="0"/>
              </a:rPr>
              <a:t>No bath or shower for 2 hours.</a:t>
            </a:r>
          </a:p>
          <a:p>
            <a:pPr>
              <a:spcBef>
                <a:spcPts val="1200"/>
              </a:spcBef>
            </a:pPr>
            <a:r>
              <a:rPr lang="en-US" altLang="en-US" dirty="0">
                <a:cs typeface="Arial" charset="0"/>
              </a:rPr>
              <a:t>Know when to expect test results.</a:t>
            </a:r>
          </a:p>
          <a:p>
            <a:pPr>
              <a:spcBef>
                <a:spcPts val="1200"/>
              </a:spcBef>
            </a:pPr>
            <a:r>
              <a:rPr lang="en-US" altLang="en-US" dirty="0">
                <a:cs typeface="Arial" charset="0"/>
              </a:rPr>
              <a:t>Discuss results with physician.</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010680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What Is Cardiac Stress Testing? </a:t>
            </a:r>
            <a:r>
              <a:rPr lang="en-US" dirty="0" smtClean="0"/>
              <a:t>2</a:t>
            </a:r>
            <a:endParaRPr lang="en-US" dirty="0"/>
          </a:p>
        </p:txBody>
      </p:sp>
      <p:sp>
        <p:nvSpPr>
          <p:cNvPr id="11" name="Content Placeholder 10"/>
          <p:cNvSpPr>
            <a:spLocks noGrp="1"/>
          </p:cNvSpPr>
          <p:nvPr>
            <p:ph idx="1"/>
          </p:nvPr>
        </p:nvSpPr>
        <p:spPr/>
        <p:txBody>
          <a:bodyPr/>
          <a:lstStyle/>
          <a:p>
            <a:pPr marL="0" indent="0">
              <a:spcBef>
                <a:spcPts val="4200"/>
              </a:spcBef>
              <a:buNone/>
            </a:pPr>
            <a:r>
              <a:rPr lang="en-US" altLang="en-US" dirty="0">
                <a:cs typeface="Arial" charset="0"/>
              </a:rPr>
              <a:t>Noninvasive procedure performed in presence of cardiologist or physician</a:t>
            </a:r>
          </a:p>
          <a:p>
            <a:pPr marL="0" indent="0">
              <a:spcBef>
                <a:spcPts val="4200"/>
              </a:spcBef>
              <a:buNone/>
            </a:pPr>
            <a:r>
              <a:rPr lang="en-US" altLang="en-US" dirty="0">
                <a:cs typeface="Arial" charset="0"/>
              </a:rPr>
              <a:t>Usually involves an exercise treadmill</a:t>
            </a:r>
          </a:p>
        </p:txBody>
      </p:sp>
      <p:sp>
        <p:nvSpPr>
          <p:cNvPr id="7" name="Text Placeholder 6"/>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430977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False Positive Result</a:t>
            </a:r>
            <a:endParaRPr lang="en-US" dirty="0"/>
          </a:p>
        </p:txBody>
      </p:sp>
      <p:sp>
        <p:nvSpPr>
          <p:cNvPr id="11" name="Content Placeholder 10"/>
          <p:cNvSpPr>
            <a:spLocks noGrp="1"/>
          </p:cNvSpPr>
          <p:nvPr>
            <p:ph idx="1"/>
          </p:nvPr>
        </p:nvSpPr>
        <p:spPr/>
        <p:txBody>
          <a:bodyPr/>
          <a:lstStyle/>
          <a:p>
            <a:pPr>
              <a:lnSpc>
                <a:spcPct val="150000"/>
              </a:lnSpc>
            </a:pPr>
            <a:r>
              <a:rPr lang="en-US" altLang="en-US" dirty="0" smtClean="0">
                <a:cs typeface="Arial" charset="0"/>
              </a:rPr>
              <a:t>Occurs in approximately 5% of adults. </a:t>
            </a:r>
          </a:p>
          <a:p>
            <a:pPr>
              <a:lnSpc>
                <a:spcPct val="150000"/>
              </a:lnSpc>
            </a:pPr>
            <a:r>
              <a:rPr lang="en-US" altLang="en-US" dirty="0" smtClean="0">
                <a:cs typeface="Arial" charset="0"/>
              </a:rPr>
              <a:t>More common in females</a:t>
            </a:r>
          </a:p>
          <a:p>
            <a:pPr>
              <a:lnSpc>
                <a:spcPct val="150000"/>
              </a:lnSpc>
            </a:pPr>
            <a:r>
              <a:rPr lang="en-US" altLang="en-US" dirty="0" smtClean="0">
                <a:cs typeface="Arial" charset="0"/>
              </a:rPr>
              <a:t>Can cause unnecessary fears and additional testing.</a:t>
            </a:r>
          </a:p>
          <a:p>
            <a:pPr>
              <a:lnSpc>
                <a:spcPct val="150000"/>
              </a:lnSpc>
            </a:pPr>
            <a:r>
              <a:rPr lang="en-US" altLang="en-US" dirty="0" smtClean="0">
                <a:cs typeface="Arial" charset="0"/>
              </a:rPr>
              <a:t>Physician is responsible for providing information. </a:t>
            </a:r>
            <a:endParaRPr lang="en-US" altLang="en-US" dirty="0">
              <a:cs typeface="Arial" charset="0"/>
            </a:endParaRP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1866050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12.8</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For how many minutes should the patient be monitored following an exercise ECG?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81923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12.8</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For how many minutes should the patient be monitored following an exercise ECG?</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6 to 15 minutes, depending on facility protocol and physician preference</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28122644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Exercise electrocardiography is a noninvasive test that monitors the patient during exercise to diagnose problems that do not occur during resting tests.</a:t>
            </a:r>
          </a:p>
          <a:p>
            <a:pPr>
              <a:spcBef>
                <a:spcPts val="1800"/>
              </a:spcBef>
            </a:pPr>
            <a:r>
              <a:rPr lang="en-US" altLang="en-US" dirty="0">
                <a:cs typeface="Arial" charset="0"/>
              </a:rPr>
              <a:t>Exercise electrocardiography is known by many names, including treadmill stress test, cardiac stress test, and stress ECG.</a:t>
            </a:r>
          </a:p>
          <a:p>
            <a:pPr>
              <a:spcBef>
                <a:spcPts val="1800"/>
              </a:spcBef>
            </a:pPr>
            <a:r>
              <a:rPr lang="en-US" altLang="en-US" dirty="0">
                <a:cs typeface="Arial" charset="0"/>
              </a:rPr>
              <a:t>Exercise electrocardiography is used to evaluate the heart’s response to physical activity, blood pressure during exercise, exercise-induced symptoms, risk of MI, or effectiveness of cardiac medications.</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550961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A chemical stress test is used when a patient is unable to perform the exercise due to age, injury, or physical defect.</a:t>
            </a:r>
          </a:p>
          <a:p>
            <a:pPr>
              <a:spcBef>
                <a:spcPts val="1800"/>
              </a:spcBef>
            </a:pPr>
            <a:r>
              <a:rPr lang="en-US" altLang="en-US" dirty="0">
                <a:cs typeface="Arial" charset="0"/>
              </a:rPr>
              <a:t>An echocardiogram uses sound to study the heart, its valves, and the major blood vessels surrounding the heart.</a:t>
            </a:r>
          </a:p>
          <a:p>
            <a:pPr>
              <a:spcBef>
                <a:spcPts val="1800"/>
              </a:spcBef>
            </a:pPr>
            <a:r>
              <a:rPr lang="en-US" altLang="en-US" dirty="0">
                <a:cs typeface="Arial" charset="0"/>
              </a:rPr>
              <a:t>Educate the patient about how to prepare for the procedure, its complications, and what to report during the procedure itself</a:t>
            </a:r>
            <a:r>
              <a:rPr lang="en-US" altLang="en-US" dirty="0" smtClean="0">
                <a:cs typeface="Arial" charset="0"/>
              </a:rPr>
              <a:t>.</a:t>
            </a:r>
          </a:p>
          <a:p>
            <a:pPr>
              <a:spcBef>
                <a:spcPts val="1800"/>
              </a:spcBef>
            </a:pPr>
            <a:r>
              <a:rPr lang="en-US" altLang="en-US" dirty="0">
                <a:cs typeface="Arial" charset="0"/>
              </a:rPr>
              <a:t>Safety measures must always be followed because most patients having exercise electrocardiography are already at risk.</a:t>
            </a:r>
          </a:p>
          <a:p>
            <a:pPr>
              <a:spcBef>
                <a:spcPts val="1800"/>
              </a:spcBef>
            </a:pP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361674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3</a:t>
            </a:r>
            <a:r>
              <a:rPr lang="en-US" dirty="0" smtClean="0">
                <a:solidFill>
                  <a:schemeClr val="bg1"/>
                </a:solidFill>
              </a:rPr>
              <a:t>2</a:t>
            </a:r>
            <a:endParaRPr lang="en-US" dirty="0">
              <a:solidFill>
                <a:schemeClr val="bg1"/>
              </a:solidFill>
            </a:endParaRPr>
          </a:p>
        </p:txBody>
      </p:sp>
      <p:sp>
        <p:nvSpPr>
          <p:cNvPr id="11" name="Content Placeholder 10"/>
          <p:cNvSpPr>
            <a:spLocks noGrp="1"/>
          </p:cNvSpPr>
          <p:nvPr>
            <p:ph idx="1"/>
          </p:nvPr>
        </p:nvSpPr>
        <p:spPr/>
        <p:txBody>
          <a:bodyPr/>
          <a:lstStyle/>
          <a:p>
            <a:pPr>
              <a:spcBef>
                <a:spcPts val="1800"/>
              </a:spcBef>
            </a:pPr>
            <a:r>
              <a:rPr lang="en-US" altLang="en-US" dirty="0">
                <a:cs typeface="Arial" charset="0"/>
              </a:rPr>
              <a:t>It is your responsibility to assemble all equipment and prepare the patient for the test, including running baseline blood pressures and 12-lead ECGs.</a:t>
            </a:r>
          </a:p>
          <a:p>
            <a:pPr>
              <a:spcBef>
                <a:spcPts val="1800"/>
              </a:spcBef>
            </a:pPr>
            <a:r>
              <a:rPr lang="en-US" altLang="en-US" dirty="0">
                <a:cs typeface="Arial" charset="0"/>
              </a:rPr>
              <a:t>Common exercise electrocardiography protocols include the Bruce, modified Bruce, and Naughton protocols.</a:t>
            </a:r>
          </a:p>
          <a:p>
            <a:pPr>
              <a:spcBef>
                <a:spcPts val="1800"/>
              </a:spcBef>
            </a:pPr>
            <a:r>
              <a:rPr lang="en-US" altLang="en-US" dirty="0">
                <a:cs typeface="Arial" charset="0"/>
              </a:rPr>
              <a:t>Your responsibilities after the test include monitoring the patient and providing posttest instructions to the patient.</a:t>
            </a:r>
          </a:p>
          <a:p>
            <a:pPr>
              <a:spcBef>
                <a:spcPts val="1800"/>
              </a:spcBef>
            </a:pP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371235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Responsibilities during Exercise Electrocardiography</a:t>
            </a:r>
            <a:endParaRPr lang="en-US" dirty="0"/>
          </a:p>
        </p:txBody>
      </p:sp>
      <p:sp>
        <p:nvSpPr>
          <p:cNvPr id="11" name="Content Placeholder 10"/>
          <p:cNvSpPr>
            <a:spLocks noGrp="1"/>
          </p:cNvSpPr>
          <p:nvPr>
            <p:ph idx="1"/>
          </p:nvPr>
        </p:nvSpPr>
        <p:spPr>
          <a:xfrm>
            <a:off x="457200" y="1676400"/>
            <a:ext cx="8229600" cy="4876800"/>
          </a:xfrm>
        </p:spPr>
        <p:txBody>
          <a:bodyPr/>
          <a:lstStyle/>
          <a:p>
            <a:pPr marL="0" indent="0">
              <a:buNone/>
            </a:pPr>
            <a:r>
              <a:rPr lang="en-US" altLang="en-US" dirty="0" smtClean="0"/>
              <a:t>Provide for safety.</a:t>
            </a:r>
          </a:p>
          <a:p>
            <a:pPr marL="0" indent="0">
              <a:spcBef>
                <a:spcPts val="1800"/>
              </a:spcBef>
              <a:buNone/>
            </a:pPr>
            <a:r>
              <a:rPr lang="en-US" altLang="en-US" dirty="0" smtClean="0"/>
              <a:t>Prepare patient prior to procedure.</a:t>
            </a:r>
          </a:p>
          <a:p>
            <a:pPr marL="0" indent="0">
              <a:spcBef>
                <a:spcPts val="1800"/>
              </a:spcBef>
              <a:buNone/>
            </a:pPr>
            <a:r>
              <a:rPr lang="en-US" altLang="en-US" dirty="0" smtClean="0"/>
              <a:t>Attach electrodes properly.</a:t>
            </a:r>
          </a:p>
          <a:p>
            <a:pPr marL="0" indent="0">
              <a:spcBef>
                <a:spcPts val="1800"/>
              </a:spcBef>
              <a:buNone/>
            </a:pPr>
            <a:r>
              <a:rPr lang="en-US" altLang="en-US" dirty="0" smtClean="0"/>
              <a:t>Instruct patient to report symptoms.</a:t>
            </a:r>
          </a:p>
          <a:p>
            <a:pPr marL="0" indent="0">
              <a:spcBef>
                <a:spcPts val="1800"/>
              </a:spcBef>
              <a:buNone/>
            </a:pPr>
            <a:r>
              <a:rPr lang="en-US" altLang="en-US" dirty="0" smtClean="0"/>
              <a:t>Monitor patient:</a:t>
            </a:r>
          </a:p>
          <a:p>
            <a:r>
              <a:rPr lang="en-US" altLang="en-US" dirty="0" smtClean="0"/>
              <a:t>Blood pressure</a:t>
            </a:r>
          </a:p>
          <a:p>
            <a:r>
              <a:rPr lang="en-US" altLang="en-US" dirty="0" smtClean="0"/>
              <a:t>ECG</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384886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12.1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Why is exercise electrocardiography considered noninvasive?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12.1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Why is exercise electrocardiography considered noninvasive?</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It does not require entrance into a body cavity, tissue, or blood vessel.</a:t>
            </a:r>
          </a:p>
          <a:p>
            <a:pPr marL="0" indent="0">
              <a:buNone/>
            </a:pP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1564</TotalTime>
  <Words>4180</Words>
  <Application>Microsoft Office PowerPoint</Application>
  <PresentationFormat>On-screen Show (4:3)</PresentationFormat>
  <Paragraphs>661</Paragraphs>
  <Slides>65</Slides>
  <Notes>65</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65</vt:i4>
      </vt:variant>
    </vt:vector>
  </HeadingPairs>
  <TitlesOfParts>
    <vt:vector size="81" baseType="lpstr">
      <vt:lpstr>Arial</vt:lpstr>
      <vt:lpstr>ArumSans Bold</vt:lpstr>
      <vt:lpstr>ArumSans Regular</vt:lpstr>
      <vt:lpstr>Calibri</vt:lpstr>
      <vt:lpstr>Tahoma</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Cardiac Stress Testing</vt:lpstr>
      <vt:lpstr>Learning Outcomes 1</vt:lpstr>
      <vt:lpstr>Learning Outcomes 2</vt:lpstr>
      <vt:lpstr>Learning Outcome 12.1 Cardiac Stress Testing Key Terms</vt:lpstr>
      <vt:lpstr>What Is Cardiac Stress Testing? 1</vt:lpstr>
      <vt:lpstr>What Is Cardiac Stress Testing? 2</vt:lpstr>
      <vt:lpstr>Responsibilities during Exercise Electrocardiography</vt:lpstr>
      <vt:lpstr>Learning Outcome 12.1 Apply Your Knowledge</vt:lpstr>
      <vt:lpstr>Learning Outcome 12.1 Apply Your Knowledge Answer</vt:lpstr>
      <vt:lpstr>Learning Outcome 12.2 Why Is Exercise Electrocardiography Used? Key Terms</vt:lpstr>
      <vt:lpstr>Why Is Exercise Electrocardiography Used? 1</vt:lpstr>
      <vt:lpstr>Why Is Exercise Electrocardiography Used? 2</vt:lpstr>
      <vt:lpstr>Why Is Exercise Electrocardiography Used? 3 2</vt:lpstr>
      <vt:lpstr>Learning Outcome 12.2 Apply Your Knowledge</vt:lpstr>
      <vt:lpstr>Learning Outcome 12.2 Apply Your Knowledge Answer</vt:lpstr>
      <vt:lpstr>Learning Outcome 12.3 Other Types of Exercise Electrocardiography Key Terms</vt:lpstr>
      <vt:lpstr>Chemical Stress Test</vt:lpstr>
      <vt:lpstr>Nuclear Stress Test</vt:lpstr>
      <vt:lpstr>Echocardiogram</vt:lpstr>
      <vt:lpstr>Learning Outcome 12.3 Apply Your Knowledge</vt:lpstr>
      <vt:lpstr>Learning Outcome 12.3 Apply Your Knowledge Answer</vt:lpstr>
      <vt:lpstr>Learning Outcome 12.4 Preparing the Patient for Exercise Electrocardiography Key Term</vt:lpstr>
      <vt:lpstr>Preparing the Patient for Exercise Electrocardiography</vt:lpstr>
      <vt:lpstr>Patient Instructions: Before the Test</vt:lpstr>
      <vt:lpstr>Day of Appointment 1</vt:lpstr>
      <vt:lpstr>Day of Appointment 2</vt:lpstr>
      <vt:lpstr>Posttest Duties</vt:lpstr>
      <vt:lpstr>Learning Outcome 12.4 Apply Your Knowledge #1</vt:lpstr>
      <vt:lpstr>Learning Outcome 12.4 Apply Your Knowledge #1 Answer</vt:lpstr>
      <vt:lpstr>Learning Outcome 12.4 Apply Your Knowledge #2</vt:lpstr>
      <vt:lpstr>Learning Outcome 12.4 Apply Your Knowledge #2 Answer</vt:lpstr>
      <vt:lpstr>Learning Outcome 12.5 Providing Safety Key Terms</vt:lpstr>
      <vt:lpstr>Providing Safety</vt:lpstr>
      <vt:lpstr>Patients Who Should Not Have Exercise Electrocardiography</vt:lpstr>
      <vt:lpstr>Patient Safety</vt:lpstr>
      <vt:lpstr>Learning Outcome 12.5 Apply Your Knowledge</vt:lpstr>
      <vt:lpstr>Learning Outcome 12.5 Apply Your Knowledge Answer</vt:lpstr>
      <vt:lpstr>Learning Outcome 12.6 Performing Exercise Electrocardiography Key Term</vt:lpstr>
      <vt:lpstr>Gather Materials</vt:lpstr>
      <vt:lpstr>Verify Patient Details</vt:lpstr>
      <vt:lpstr>Performing Exercise Electrocardiography</vt:lpstr>
      <vt:lpstr>Learning Outcome 12.6 Apply Your Knowledge</vt:lpstr>
      <vt:lpstr>Learning Outcome 12.6 Apply Your Knowledge Answer</vt:lpstr>
      <vt:lpstr>Learning Outcome 12.7 Common Protocols Key Terms</vt:lpstr>
      <vt:lpstr>Common Protocols 1</vt:lpstr>
      <vt:lpstr>Common Protocols 2</vt:lpstr>
      <vt:lpstr>Bruce Protocol</vt:lpstr>
      <vt:lpstr>Modified Bruce Protocol</vt:lpstr>
      <vt:lpstr>Naughton Protocol</vt:lpstr>
      <vt:lpstr>During the Procedure 1</vt:lpstr>
      <vt:lpstr>During the Procedure 2</vt:lpstr>
      <vt:lpstr>Rate Pressure Product (RPP)</vt:lpstr>
      <vt:lpstr>Learning Outcome 12.7 Apply Your Knowledge</vt:lpstr>
      <vt:lpstr>Learning Outcome 12.7 Apply Your Knowledge Answer</vt:lpstr>
      <vt:lpstr>Learning Outcome 12.8 After Exercise Electrocardiography Key Term</vt:lpstr>
      <vt:lpstr>After Exercise Electrocardiography</vt:lpstr>
      <vt:lpstr>Factors Used to Interpret Results of Exercise Electrocardiography</vt:lpstr>
      <vt:lpstr>Inconclusive Tests</vt:lpstr>
      <vt:lpstr>Instructions for Patient after Exercise Electrocardiography</vt:lpstr>
      <vt:lpstr>False Positive Result</vt:lpstr>
      <vt:lpstr>Learning Outcome 12.8 Apply Your Knowledge</vt:lpstr>
      <vt:lpstr>Learning Outcome 12.8 Apply Your Knowledge Answer</vt:lpstr>
      <vt:lpstr>Chapter Summary 1</vt:lpstr>
      <vt:lpstr>Chapter Summary 2</vt:lpstr>
      <vt:lpstr>Chapter Summary 32</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124</cp:revision>
  <dcterms:created xsi:type="dcterms:W3CDTF">2017-03-30T19:54:13Z</dcterms:created>
  <dcterms:modified xsi:type="dcterms:W3CDTF">2017-10-03T15:55:26Z</dcterms:modified>
</cp:coreProperties>
</file>