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7.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8.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44"/>
  </p:notesMasterIdLst>
  <p:handoutMasterIdLst>
    <p:handoutMasterId r:id="rId45"/>
  </p:handoutMasterIdLst>
  <p:sldIdLst>
    <p:sldId id="256" r:id="rId10"/>
    <p:sldId id="257" r:id="rId11"/>
    <p:sldId id="259" r:id="rId12"/>
    <p:sldId id="327" r:id="rId13"/>
    <p:sldId id="371" r:id="rId14"/>
    <p:sldId id="372" r:id="rId15"/>
    <p:sldId id="373" r:id="rId16"/>
    <p:sldId id="374" r:id="rId17"/>
    <p:sldId id="375" r:id="rId18"/>
    <p:sldId id="377" r:id="rId19"/>
    <p:sldId id="263" r:id="rId20"/>
    <p:sldId id="264" r:id="rId21"/>
    <p:sldId id="265" r:id="rId22"/>
    <p:sldId id="328" r:id="rId23"/>
    <p:sldId id="379" r:id="rId24"/>
    <p:sldId id="329" r:id="rId25"/>
    <p:sldId id="380" r:id="rId26"/>
    <p:sldId id="381" r:id="rId27"/>
    <p:sldId id="382" r:id="rId28"/>
    <p:sldId id="383" r:id="rId29"/>
    <p:sldId id="384" r:id="rId30"/>
    <p:sldId id="385" r:id="rId31"/>
    <p:sldId id="333" r:id="rId32"/>
    <p:sldId id="334" r:id="rId33"/>
    <p:sldId id="386" r:id="rId34"/>
    <p:sldId id="387" r:id="rId35"/>
    <p:sldId id="388" r:id="rId36"/>
    <p:sldId id="389" r:id="rId37"/>
    <p:sldId id="390" r:id="rId38"/>
    <p:sldId id="391" r:id="rId39"/>
    <p:sldId id="392" r:id="rId40"/>
    <p:sldId id="393" r:id="rId41"/>
    <p:sldId id="394" r:id="rId42"/>
    <p:sldId id="395"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E2F6"/>
    <a:srgbClr val="D5B8EA"/>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63" autoAdjust="0"/>
    <p:restoredTop sz="92401" autoAdjust="0"/>
  </p:normalViewPr>
  <p:slideViewPr>
    <p:cSldViewPr>
      <p:cViewPr varScale="1">
        <p:scale>
          <a:sx n="109" d="100"/>
          <a:sy n="109" d="100"/>
        </p:scale>
        <p:origin x="462" y="72"/>
      </p:cViewPr>
      <p:guideLst>
        <p:guide orient="horz" pos="3408"/>
        <p:guide orient="horz" pos="3600"/>
        <p:guide orient="horz" pos="912"/>
        <p:guide orient="horz" pos="3360"/>
        <p:guide pos="5616"/>
        <p:guide pos="432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73" d="100"/>
          <a:sy n="73" d="100"/>
        </p:scale>
        <p:origin x="118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theme" Target="theme/theme1.xml"/><Relationship Id="rId8" Type="http://schemas.openxmlformats.org/officeDocument/2006/relationships/slideMaster" Target="slideMasters/slideMaster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10/3/2017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10/3/2017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841258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11.1:</a:t>
            </a:r>
            <a:r>
              <a:rPr lang="en-US" altLang="en-US" baseline="0" dirty="0" smtClean="0"/>
              <a:t> </a:t>
            </a:r>
            <a:r>
              <a:rPr lang="en-US" altLang="en-US" dirty="0" smtClean="0"/>
              <a:t>Identify the various types and functions of pacemakers.</a:t>
            </a:r>
          </a:p>
          <a:p>
            <a:pPr eaLnBrk="1" hangingPunct="1"/>
            <a:r>
              <a:rPr lang="en-US" altLang="en-US" dirty="0" smtClean="0"/>
              <a:t>-----</a:t>
            </a:r>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10</a:t>
            </a:fld>
            <a:endParaRPr lang="en-US"/>
          </a:p>
        </p:txBody>
      </p:sp>
    </p:spTree>
    <p:extLst>
      <p:ext uri="{BB962C8B-B14F-4D97-AF65-F5344CB8AC3E}">
        <p14:creationId xmlns:p14="http://schemas.microsoft.com/office/powerpoint/2010/main" val="3301078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11.1:</a:t>
            </a:r>
            <a:r>
              <a:rPr lang="en-US" altLang="en-US" baseline="0" dirty="0" smtClean="0"/>
              <a:t> </a:t>
            </a:r>
            <a:r>
              <a:rPr lang="en-US" altLang="en-US" dirty="0" smtClean="0"/>
              <a:t>Identify the various types and functions of pacemakers.</a:t>
            </a:r>
          </a:p>
          <a:p>
            <a:pPr eaLnBrk="1" hangingPunct="1"/>
            <a:r>
              <a:rPr lang="en-US" altLang="en-US" dirty="0" smtClean="0"/>
              <a:t>-----</a:t>
            </a:r>
          </a:p>
          <a:p>
            <a:endParaRPr 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a:p>
        </p:txBody>
      </p:sp>
    </p:spTree>
    <p:extLst>
      <p:ext uri="{BB962C8B-B14F-4D97-AF65-F5344CB8AC3E}">
        <p14:creationId xmlns:p14="http://schemas.microsoft.com/office/powerpoint/2010/main" val="2940744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11.1:</a:t>
            </a:r>
            <a:r>
              <a:rPr lang="en-US" altLang="en-US" baseline="0" dirty="0" smtClean="0"/>
              <a:t> </a:t>
            </a:r>
            <a:r>
              <a:rPr lang="en-US" altLang="en-US" dirty="0" smtClean="0"/>
              <a:t>Identify the various types and functions of pacemakers.</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a:p>
        </p:txBody>
      </p:sp>
    </p:spTree>
    <p:extLst>
      <p:ext uri="{BB962C8B-B14F-4D97-AF65-F5344CB8AC3E}">
        <p14:creationId xmlns:p14="http://schemas.microsoft.com/office/powerpoint/2010/main" val="188499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400" dirty="0" smtClean="0"/>
              <a:t>LO 11.2:  Analyze pacemaker rhythms and their effect on the patient, including basic patient care and treatment.</a:t>
            </a:r>
          </a:p>
          <a:p>
            <a:pPr>
              <a:spcBef>
                <a:spcPct val="0"/>
              </a:spcBef>
            </a:pPr>
            <a:r>
              <a:rPr lang="en-US" altLang="en-US" sz="1400" dirty="0" smtClean="0"/>
              <a:t>-----</a:t>
            </a:r>
          </a:p>
          <a:p>
            <a:pPr eaLnBrk="1" hangingPunct="1"/>
            <a:endParaRPr lang="en-US" altLang="en-US" sz="1400" dirty="0" smtClean="0"/>
          </a:p>
          <a:p>
            <a:pPr eaLnBrk="1" hangingPunct="1"/>
            <a:r>
              <a:rPr lang="en-US" altLang="en-US" sz="1400" b="1" dirty="0" smtClean="0"/>
              <a:t>Atrioventricular delay: </a:t>
            </a:r>
            <a:r>
              <a:rPr lang="en-US" altLang="en-US" sz="1400" b="0" dirty="0" smtClean="0"/>
              <a:t>The measurement from the atrial spike to the ventricular spike, or from the beginning of the P wave to the ventricular spike on a pacemaker tracing.</a:t>
            </a:r>
          </a:p>
          <a:p>
            <a:pPr eaLnBrk="1" hangingPunct="1"/>
            <a:r>
              <a:rPr lang="en-US" altLang="en-US" sz="1400" b="1" baseline="0" dirty="0" smtClean="0"/>
              <a:t>Electrical capture: </a:t>
            </a:r>
            <a:r>
              <a:rPr lang="en-US" altLang="en-US" sz="1400" b="0" baseline="0" dirty="0" smtClean="0"/>
              <a:t>Evidence on an ECG tracing, including the spacing of spikes and waveforms.</a:t>
            </a:r>
          </a:p>
          <a:p>
            <a:pPr eaLnBrk="1" hangingPunct="1"/>
            <a:r>
              <a:rPr lang="en-US" altLang="en-US" sz="1400" b="1" baseline="0" dirty="0" smtClean="0"/>
              <a:t>Inherent rhythm: </a:t>
            </a:r>
            <a:r>
              <a:rPr lang="en-US" altLang="en-US" sz="1400" b="0" baseline="0" dirty="0" smtClean="0"/>
              <a:t>The patient’s own heart rhythm.</a:t>
            </a:r>
          </a:p>
          <a:p>
            <a:pPr eaLnBrk="1" hangingPunct="1"/>
            <a:r>
              <a:rPr lang="en-US" altLang="en-US" sz="1400" b="1" baseline="0" dirty="0" smtClean="0"/>
              <a:t>Mechanical capture: </a:t>
            </a:r>
            <a:r>
              <a:rPr lang="en-US" altLang="en-US" sz="1400" b="0" baseline="0" dirty="0" smtClean="0"/>
              <a:t>The heart’s ability to respond to electrical impulses delivered by a natural or electronic pacemaker.</a:t>
            </a:r>
          </a:p>
          <a:p>
            <a:pPr eaLnBrk="1" hangingPunct="1"/>
            <a:r>
              <a:rPr lang="en-US" altLang="en-US" sz="1400" b="1" baseline="0" dirty="0" smtClean="0"/>
              <a:t>Pacing spike: </a:t>
            </a:r>
            <a:r>
              <a:rPr lang="en-US" altLang="en-US" sz="1400" b="0" baseline="0" dirty="0" smtClean="0"/>
              <a:t>A thin spike on the ECG tracing that results from the pacemaker stimulation impulse.</a:t>
            </a:r>
            <a:endParaRPr lang="en-US" altLang="en-US" sz="1400" b="1"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13</a:t>
            </a:fld>
            <a:endParaRPr lang="en-US"/>
          </a:p>
        </p:txBody>
      </p:sp>
    </p:spTree>
    <p:extLst>
      <p:ext uri="{BB962C8B-B14F-4D97-AF65-F5344CB8AC3E}">
        <p14:creationId xmlns:p14="http://schemas.microsoft.com/office/powerpoint/2010/main" val="1859172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11.2:  Analyze pacemaker rhythms and their effect on the patient, including basic patient care and treatment.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Electrical capture refers to the evidence seen when</a:t>
            </a:r>
            <a:r>
              <a:rPr lang="en-US" altLang="en-US" baseline="0" dirty="0" smtClean="0"/>
              <a:t> viewing the cardiac tracing on the heart monitor or ECG machine.</a:t>
            </a:r>
          </a:p>
          <a:p>
            <a:pPr>
              <a:spcBef>
                <a:spcPct val="0"/>
              </a:spcBef>
            </a:pPr>
            <a:endParaRPr lang="en-US" altLang="en-US" baseline="0" dirty="0" smtClean="0"/>
          </a:p>
          <a:p>
            <a:pPr>
              <a:spcBef>
                <a:spcPct val="0"/>
              </a:spcBef>
            </a:pPr>
            <a:r>
              <a:rPr lang="en-US" altLang="en-US" baseline="0" dirty="0" smtClean="0"/>
              <a:t>Mechanical capture is the heart’s ability to respond to the electrical impulses generated by the pacemaker.</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a:p>
        </p:txBody>
      </p:sp>
    </p:spTree>
    <p:extLst>
      <p:ext uri="{BB962C8B-B14F-4D97-AF65-F5344CB8AC3E}">
        <p14:creationId xmlns:p14="http://schemas.microsoft.com/office/powerpoint/2010/main" val="27475300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11.2:  Analyze pacemaker rhythms and their effect on the patient, including basic patient care and treatment.</a:t>
            </a:r>
          </a:p>
          <a:p>
            <a:pPr>
              <a:spcBef>
                <a:spcPct val="0"/>
              </a:spcBef>
            </a:pPr>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a:p>
        </p:txBody>
      </p:sp>
    </p:spTree>
    <p:extLst>
      <p:ext uri="{BB962C8B-B14F-4D97-AF65-F5344CB8AC3E}">
        <p14:creationId xmlns:p14="http://schemas.microsoft.com/office/powerpoint/2010/main" val="973334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11.2:  Analyze pacemaker rhythms and their effect on the patient, including basic patient care and treatment.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Pacemaker rhythms</a:t>
            </a:r>
            <a:r>
              <a:rPr lang="en-US" altLang="en-US" baseline="0" dirty="0" smtClean="0"/>
              <a:t> are distinguished by the conspicuous presence of a pacing spike prior to the waveform of the portion of the heart that is being paced.</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a:p>
        </p:txBody>
      </p:sp>
    </p:spTree>
    <p:extLst>
      <p:ext uri="{BB962C8B-B14F-4D97-AF65-F5344CB8AC3E}">
        <p14:creationId xmlns:p14="http://schemas.microsoft.com/office/powerpoint/2010/main" val="23669301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11.2:  Analyze pacemaker rhythms and their effect on the patient, including basic patient care and treatment.</a:t>
            </a:r>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a:p>
        </p:txBody>
      </p:sp>
    </p:spTree>
    <p:extLst>
      <p:ext uri="{BB962C8B-B14F-4D97-AF65-F5344CB8AC3E}">
        <p14:creationId xmlns:p14="http://schemas.microsoft.com/office/powerpoint/2010/main" val="17018825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11.2:  Analyze pacemaker rhythms and their effect on the patient, including basic patient care and treatment.</a:t>
            </a:r>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The left ventricle is</a:t>
            </a:r>
            <a:r>
              <a:rPr lang="en-US" altLang="en-US" baseline="0" dirty="0" smtClean="0"/>
              <a:t> larger than the right ventricle, so it takes longer to depolarize; this makes it look similar to the electrical activity in left bundle branch block (LBBB).</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18</a:t>
            </a:fld>
            <a:endParaRPr lang="en-US"/>
          </a:p>
        </p:txBody>
      </p:sp>
    </p:spTree>
    <p:extLst>
      <p:ext uri="{BB962C8B-B14F-4D97-AF65-F5344CB8AC3E}">
        <p14:creationId xmlns:p14="http://schemas.microsoft.com/office/powerpoint/2010/main" val="19810649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11.2:  Analyze pacemaker rhythms and their effect on the patient, including basic patient care and treatment.</a:t>
            </a:r>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19</a:t>
            </a:fld>
            <a:endParaRPr lang="en-US"/>
          </a:p>
        </p:txBody>
      </p:sp>
    </p:spTree>
    <p:extLst>
      <p:ext uri="{BB962C8B-B14F-4D97-AF65-F5344CB8AC3E}">
        <p14:creationId xmlns:p14="http://schemas.microsoft.com/office/powerpoint/2010/main" val="505945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a:t>
            </a:fld>
            <a:endParaRPr lang="en-US"/>
          </a:p>
        </p:txBody>
      </p:sp>
    </p:spTree>
    <p:extLst>
      <p:ext uri="{BB962C8B-B14F-4D97-AF65-F5344CB8AC3E}">
        <p14:creationId xmlns:p14="http://schemas.microsoft.com/office/powerpoint/2010/main" val="2980587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11.2:  Analyze pacemaker rhythms and their effect on the patient, including basic patient care and treatment.</a:t>
            </a:r>
          </a:p>
          <a:p>
            <a:pPr>
              <a:spcBef>
                <a:spcPct val="0"/>
              </a:spcBef>
            </a:pPr>
            <a:r>
              <a:rPr lang="en-US" altLang="en-US"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20</a:t>
            </a:fld>
            <a:endParaRPr lang="en-US"/>
          </a:p>
        </p:txBody>
      </p:sp>
    </p:spTree>
    <p:extLst>
      <p:ext uri="{BB962C8B-B14F-4D97-AF65-F5344CB8AC3E}">
        <p14:creationId xmlns:p14="http://schemas.microsoft.com/office/powerpoint/2010/main" val="37187286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11.2:  Analyze pacemaker rhythms and their effect on the patient, including basic patient care and treatment.</a:t>
            </a:r>
          </a:p>
          <a:p>
            <a:pPr>
              <a:spcBef>
                <a:spcPct val="0"/>
              </a:spcBef>
            </a:pPr>
            <a:r>
              <a:rPr lang="en-US" altLang="en-US" dirty="0" smtClean="0"/>
              <a:t>-----</a:t>
            </a:r>
          </a:p>
          <a:p>
            <a:pPr>
              <a:spcBef>
                <a:spcPct val="0"/>
              </a:spcBef>
            </a:pPr>
            <a:endParaRPr lang="en-US" altLang="en-US" b="1" dirty="0" smtClean="0"/>
          </a:p>
          <a:p>
            <a:pPr>
              <a:spcBef>
                <a:spcPct val="0"/>
              </a:spcBef>
            </a:pPr>
            <a:r>
              <a:rPr lang="en-US" altLang="en-US" b="1" dirty="0" smtClean="0"/>
              <a:t>Step 1</a:t>
            </a:r>
            <a:r>
              <a:rPr lang="en-US" altLang="en-US" dirty="0" smtClean="0"/>
              <a:t>: The pacemaker spikes should be</a:t>
            </a:r>
            <a:r>
              <a:rPr lang="en-US" altLang="en-US" baseline="0" dirty="0" smtClean="0"/>
              <a:t> spaced at regular intervals. If the patient’s own rhythm becomes faster than the paced rhythm, irregularities may occur.</a:t>
            </a:r>
          </a:p>
          <a:p>
            <a:pPr>
              <a:spcBef>
                <a:spcPct val="0"/>
              </a:spcBef>
            </a:pPr>
            <a:endParaRPr lang="en-US" altLang="en-US" baseline="0" dirty="0" smtClean="0"/>
          </a:p>
          <a:p>
            <a:pPr>
              <a:spcBef>
                <a:spcPct val="0"/>
              </a:spcBef>
            </a:pPr>
            <a:r>
              <a:rPr lang="en-US" altLang="en-US" b="1" baseline="0" dirty="0" smtClean="0"/>
              <a:t>Step 2</a:t>
            </a:r>
            <a:r>
              <a:rPr lang="en-US" altLang="en-US" baseline="0" dirty="0" smtClean="0"/>
              <a:t>: The fastest pacemaker site sets the heart rate, so if the patient’s inherent/intrinsic rate is faster than the pacemaker rhythm, the intrinsic rhythm controls the heart rate.</a:t>
            </a:r>
          </a:p>
          <a:p>
            <a:pPr>
              <a:spcBef>
                <a:spcPct val="0"/>
              </a:spcBef>
            </a:pPr>
            <a:endParaRPr lang="en-US" altLang="en-US" baseline="0" dirty="0" smtClean="0"/>
          </a:p>
          <a:p>
            <a:pPr>
              <a:spcBef>
                <a:spcPct val="0"/>
              </a:spcBef>
            </a:pPr>
            <a:r>
              <a:rPr lang="en-US" altLang="en-US" b="1" baseline="0" dirty="0" smtClean="0"/>
              <a:t>Step 3</a:t>
            </a:r>
            <a:r>
              <a:rPr lang="en-US" altLang="en-US" baseline="0" dirty="0" smtClean="0"/>
              <a:t>: Determine whether each P wave is preceded by a pacing spike. Sometimes the patient’s SA node or an ectopic focus will generate an atrial contraction without a pacemaker spike.</a:t>
            </a:r>
          </a:p>
          <a:p>
            <a:pPr>
              <a:spcBef>
                <a:spcPct val="0"/>
              </a:spcBef>
            </a:pPr>
            <a:endParaRPr lang="en-US" altLang="en-US" baseline="0" dirty="0" smtClean="0"/>
          </a:p>
          <a:p>
            <a:pPr marL="0" marR="0" lvl="0" indent="0" algn="l" defTabSz="914400" rtl="0" eaLnBrk="1" fontAlgn="auto" latinLnBrk="0" hangingPunct="1">
              <a:lnSpc>
                <a:spcPct val="100000"/>
              </a:lnSpc>
              <a:spcBef>
                <a:spcPct val="0"/>
              </a:spcBef>
              <a:spcAft>
                <a:spcPts val="0"/>
              </a:spcAft>
              <a:buClrTx/>
              <a:buSzTx/>
              <a:buFontTx/>
              <a:buNone/>
              <a:tabLst/>
              <a:defRPr/>
            </a:pPr>
            <a:r>
              <a:rPr lang="en-US" altLang="en-US" b="1" dirty="0" smtClean="0"/>
              <a:t>Step 4</a:t>
            </a:r>
            <a:r>
              <a:rPr lang="en-US" altLang="en-US" dirty="0" smtClean="0"/>
              <a:t>: Every atrial pacing spike should have a P wave after it. This indicates</a:t>
            </a:r>
            <a:r>
              <a:rPr lang="en-US" altLang="en-US" baseline="0" dirty="0" smtClean="0"/>
              <a:t> that the pacing impulse is causing the atrial cells to depolarize.</a:t>
            </a:r>
          </a:p>
          <a:p>
            <a:pPr>
              <a:spcBef>
                <a:spcPct val="0"/>
              </a:spcBef>
            </a:pPr>
            <a:endParaRPr lang="en-US" altLang="en-US" baseline="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21</a:t>
            </a:fld>
            <a:endParaRPr lang="en-US"/>
          </a:p>
        </p:txBody>
      </p:sp>
    </p:spTree>
    <p:extLst>
      <p:ext uri="{BB962C8B-B14F-4D97-AF65-F5344CB8AC3E}">
        <p14:creationId xmlns:p14="http://schemas.microsoft.com/office/powerpoint/2010/main" val="3637102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11.2:  Analyze pacemaker rhythms and their effect on the patient, including basic patient care and treatment.</a:t>
            </a:r>
          </a:p>
          <a:p>
            <a:pPr>
              <a:spcBef>
                <a:spcPct val="0"/>
              </a:spcBef>
            </a:pPr>
            <a:r>
              <a:rPr lang="en-US" altLang="en-US" dirty="0" smtClean="0"/>
              <a:t>-----</a:t>
            </a:r>
          </a:p>
          <a:p>
            <a:pPr>
              <a:spcBef>
                <a:spcPct val="0"/>
              </a:spcBef>
            </a:pPr>
            <a:endParaRPr lang="en-US" altLang="en-US" b="1" dirty="0" smtClean="0"/>
          </a:p>
          <a:p>
            <a:pPr>
              <a:spcBef>
                <a:spcPct val="0"/>
              </a:spcBef>
            </a:pPr>
            <a:r>
              <a:rPr lang="en-US" altLang="en-US" b="1" baseline="0" dirty="0" smtClean="0"/>
              <a:t>Step 5</a:t>
            </a:r>
            <a:r>
              <a:rPr lang="en-US" altLang="en-US" baseline="0" dirty="0" smtClean="0"/>
              <a:t>: Determine whether the actual atrioventricular delay interval is the same as the atrioventricular delay set on the pacemaker.</a:t>
            </a:r>
          </a:p>
          <a:p>
            <a:pPr>
              <a:spcBef>
                <a:spcPct val="0"/>
              </a:spcBef>
            </a:pPr>
            <a:endParaRPr lang="en-US" altLang="en-US" baseline="0" dirty="0" smtClean="0"/>
          </a:p>
          <a:p>
            <a:pPr>
              <a:spcBef>
                <a:spcPct val="0"/>
              </a:spcBef>
            </a:pPr>
            <a:r>
              <a:rPr lang="en-US" altLang="en-US" b="1" baseline="0" dirty="0" smtClean="0"/>
              <a:t>Step 6</a:t>
            </a:r>
            <a:r>
              <a:rPr lang="en-US" altLang="en-US" baseline="0" dirty="0" smtClean="0"/>
              <a:t>: Determine whether a wide QRS complex follows each ventricular pacing spike. If the patient’s own conduction system generates a normal P wave or QRS complex before the pacemaker sends a ventricular impulse, the pacemaker generator is inhibited , as evidenced by the absence of a ventricular spike.</a:t>
            </a:r>
          </a:p>
          <a:p>
            <a:pPr>
              <a:spcBef>
                <a:spcPct val="0"/>
              </a:spcBef>
            </a:pPr>
            <a:endParaRPr lang="en-US" altLang="en-US" baseline="0" dirty="0" smtClean="0"/>
          </a:p>
          <a:p>
            <a:pPr>
              <a:spcBef>
                <a:spcPct val="0"/>
              </a:spcBef>
            </a:pPr>
            <a:r>
              <a:rPr lang="en-US" altLang="en-US" b="1" baseline="0" dirty="0" smtClean="0"/>
              <a:t>Step 7</a:t>
            </a:r>
            <a:r>
              <a:rPr lang="en-US" altLang="en-US" baseline="0" dirty="0" smtClean="0"/>
              <a:t>: Every ventricular spike should have a wide QRS complex after it, indicating that the pacing spike produced ventricular depolarization.</a:t>
            </a:r>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22</a:t>
            </a:fld>
            <a:endParaRPr lang="en-US"/>
          </a:p>
        </p:txBody>
      </p:sp>
    </p:spTree>
    <p:extLst>
      <p:ext uri="{BB962C8B-B14F-4D97-AF65-F5344CB8AC3E}">
        <p14:creationId xmlns:p14="http://schemas.microsoft.com/office/powerpoint/2010/main" val="13418497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11.2:  Analyze pacemaker rhythms and their effect on the patient, including basic patient care and treatment.</a:t>
            </a:r>
          </a:p>
          <a:p>
            <a:pPr>
              <a:spcBef>
                <a:spcPct val="0"/>
              </a:spcBef>
            </a:pPr>
            <a:r>
              <a:rPr lang="en-US" altLang="en-US" dirty="0" smtClean="0"/>
              <a:t>-----</a:t>
            </a:r>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23</a:t>
            </a:fld>
            <a:endParaRPr lang="en-US"/>
          </a:p>
        </p:txBody>
      </p:sp>
    </p:spTree>
    <p:extLst>
      <p:ext uri="{BB962C8B-B14F-4D97-AF65-F5344CB8AC3E}">
        <p14:creationId xmlns:p14="http://schemas.microsoft.com/office/powerpoint/2010/main" val="29347821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11.2:  Analyze pacemaker rhythms and their effect on the patient, including basic patient care and treatment.</a:t>
            </a:r>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24</a:t>
            </a:fld>
            <a:endParaRPr lang="en-US"/>
          </a:p>
        </p:txBody>
      </p:sp>
    </p:spTree>
    <p:extLst>
      <p:ext uri="{BB962C8B-B14F-4D97-AF65-F5344CB8AC3E}">
        <p14:creationId xmlns:p14="http://schemas.microsoft.com/office/powerpoint/2010/main" val="32483416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11.3:  </a:t>
            </a:r>
            <a:r>
              <a:rPr lang="en-US" sz="1400" kern="1200" dirty="0" smtClean="0">
                <a:solidFill>
                  <a:schemeClr val="tx1"/>
                </a:solidFill>
                <a:effectLst/>
                <a:latin typeface="+mn-lt"/>
                <a:ea typeface="+mn-ea"/>
                <a:cs typeface="+mn-cs"/>
              </a:rPr>
              <a:t>Summarize pacemaker complications relative to the ECG tracing.</a:t>
            </a:r>
            <a:endParaRPr lang="en-US" altLang="en-US" dirty="0" smtClean="0"/>
          </a:p>
          <a:p>
            <a:pPr>
              <a:spcBef>
                <a:spcPct val="0"/>
              </a:spcBef>
            </a:pPr>
            <a:r>
              <a:rPr lang="en-US" altLang="en-US" dirty="0" smtClean="0"/>
              <a:t>-----</a:t>
            </a:r>
          </a:p>
          <a:p>
            <a:pPr>
              <a:spcBef>
                <a:spcPct val="0"/>
              </a:spcBef>
            </a:pPr>
            <a:endParaRPr lang="en-US" altLang="en-US" dirty="0" smtClean="0"/>
          </a:p>
          <a:p>
            <a:pPr eaLnBrk="1" hangingPunct="1"/>
            <a:r>
              <a:rPr lang="en-US" altLang="en-US" b="1" dirty="0" smtClean="0"/>
              <a:t>Loss of capture: </a:t>
            </a:r>
            <a:r>
              <a:rPr lang="en-US" altLang="en-US" b="0" dirty="0" smtClean="0"/>
              <a:t>The pacing activity continues to occur without evidence that the electrical activity has depolarized or captured the myocardium.</a:t>
            </a:r>
          </a:p>
          <a:p>
            <a:pPr eaLnBrk="1" hangingPunct="1"/>
            <a:r>
              <a:rPr lang="en-US" altLang="en-US" b="1" baseline="0" dirty="0" smtClean="0"/>
              <a:t>Malfunctioning: </a:t>
            </a:r>
            <a:r>
              <a:rPr lang="en-US" altLang="en-US" b="0" baseline="0" dirty="0" smtClean="0"/>
              <a:t>The pacemaker fails to send an electrical impulse to the myocardium.</a:t>
            </a:r>
          </a:p>
          <a:p>
            <a:pPr eaLnBrk="1" hangingPunct="1"/>
            <a:r>
              <a:rPr lang="en-US" altLang="en-US" b="1" baseline="0" dirty="0" smtClean="0"/>
              <a:t>Malsensing: </a:t>
            </a:r>
            <a:r>
              <a:rPr lang="en-US" altLang="en-US" b="0" baseline="0" dirty="0" smtClean="0"/>
              <a:t>The pacemaker does not recognize or sense the patient’s own inherent cardiac electrical activity.</a:t>
            </a:r>
          </a:p>
          <a:p>
            <a:pPr eaLnBrk="1" hangingPunct="1"/>
            <a:r>
              <a:rPr lang="en-US" altLang="en-US" b="1" baseline="0" dirty="0" smtClean="0"/>
              <a:t>Oversensing: </a:t>
            </a:r>
            <a:r>
              <a:rPr lang="en-US" altLang="en-US" b="0" baseline="0" dirty="0" smtClean="0"/>
              <a:t>The pacemaker senses electrical current from other muscle movements or electrical activity outside of the body as the electrical current in the patient’s heart.</a:t>
            </a:r>
          </a:p>
          <a:p>
            <a:pPr eaLnBrk="1" hangingPunct="1"/>
            <a:r>
              <a:rPr lang="en-US" altLang="en-US" b="1" baseline="0" dirty="0" smtClean="0"/>
              <a:t>Pacemaker competition: </a:t>
            </a:r>
            <a:r>
              <a:rPr lang="en-US" altLang="en-US" b="0" baseline="0" dirty="0" smtClean="0"/>
              <a:t>Pacemaker sends impulses to the patient’s heart during the relaxation/repolarization phase, competing with the patient’s own inherent activity; result of malsensing.</a:t>
            </a:r>
          </a:p>
          <a:p>
            <a:pPr eaLnBrk="1" hangingPunct="1"/>
            <a:r>
              <a:rPr lang="en-US" altLang="en-US" b="1" baseline="0" dirty="0" smtClean="0"/>
              <a:t>Undersensing: </a:t>
            </a:r>
            <a:r>
              <a:rPr lang="en-US" altLang="en-US" b="0" baseline="0" dirty="0" smtClean="0"/>
              <a:t>The pacemaker is unable to detect any electrical activity and never turns off.</a:t>
            </a:r>
            <a:endParaRPr lang="en-US" altLang="en-US" b="1" baseline="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25</a:t>
            </a:fld>
            <a:endParaRPr lang="en-US"/>
          </a:p>
        </p:txBody>
      </p:sp>
    </p:spTree>
    <p:extLst>
      <p:ext uri="{BB962C8B-B14F-4D97-AF65-F5344CB8AC3E}">
        <p14:creationId xmlns:p14="http://schemas.microsoft.com/office/powerpoint/2010/main" val="18635928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11.3:  </a:t>
            </a:r>
            <a:r>
              <a:rPr lang="en-US" sz="1200" kern="1200" dirty="0" smtClean="0">
                <a:solidFill>
                  <a:schemeClr val="tx1"/>
                </a:solidFill>
                <a:effectLst/>
                <a:latin typeface="+mn-lt"/>
                <a:ea typeface="+mn-ea"/>
                <a:cs typeface="+mn-cs"/>
              </a:rPr>
              <a:t>Summarize pacemaker complications relative to the ECG tracing.</a:t>
            </a:r>
            <a:endParaRPr lang="en-US" altLang="en-US" dirty="0" smtClean="0"/>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26</a:t>
            </a:fld>
            <a:endParaRPr lang="en-US"/>
          </a:p>
        </p:txBody>
      </p:sp>
    </p:spTree>
    <p:extLst>
      <p:ext uri="{BB962C8B-B14F-4D97-AF65-F5344CB8AC3E}">
        <p14:creationId xmlns:p14="http://schemas.microsoft.com/office/powerpoint/2010/main" val="11346690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11.3:  </a:t>
            </a:r>
            <a:r>
              <a:rPr lang="en-US" sz="1200" kern="1200" dirty="0" smtClean="0">
                <a:solidFill>
                  <a:schemeClr val="tx1"/>
                </a:solidFill>
                <a:effectLst/>
                <a:latin typeface="+mn-lt"/>
                <a:ea typeface="+mn-ea"/>
                <a:cs typeface="+mn-cs"/>
              </a:rPr>
              <a:t>Summarize pacemaker complications relative to the ECG tracing.</a:t>
            </a:r>
            <a:endParaRPr lang="en-US" altLang="en-US" dirty="0" smtClean="0"/>
          </a:p>
          <a:p>
            <a:pPr>
              <a:spcBef>
                <a:spcPct val="0"/>
              </a:spcBef>
            </a:pPr>
            <a:r>
              <a:rPr lang="en-US" altLang="en-US" dirty="0" smtClean="0"/>
              <a:t>-----</a:t>
            </a:r>
          </a:p>
          <a:p>
            <a:pPr>
              <a:spcBef>
                <a:spcPct val="0"/>
              </a:spcBef>
            </a:pPr>
            <a:endParaRPr lang="en-US" altLang="en-US" dirty="0" smtClean="0"/>
          </a:p>
          <a:p>
            <a:pPr>
              <a:spcBef>
                <a:spcPct val="0"/>
              </a:spcBef>
            </a:pPr>
            <a:r>
              <a:rPr lang="en-US" altLang="en-US" dirty="0" smtClean="0"/>
              <a:t>These</a:t>
            </a:r>
            <a:r>
              <a:rPr lang="en-US" altLang="en-US" baseline="0" dirty="0" smtClean="0"/>
              <a:t> complications can be detected on the ECG tracing, so it is important to recognize normal and abnormal pacemaker rhythms and the possible complications.</a:t>
            </a:r>
          </a:p>
          <a:p>
            <a:pPr>
              <a:spcBef>
                <a:spcPct val="0"/>
              </a:spcBef>
            </a:pPr>
            <a:endParaRPr lang="en-US" altLang="en-US" baseline="0" dirty="0" smtClean="0"/>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27</a:t>
            </a:fld>
            <a:endParaRPr lang="en-US"/>
          </a:p>
        </p:txBody>
      </p:sp>
    </p:spTree>
    <p:extLst>
      <p:ext uri="{BB962C8B-B14F-4D97-AF65-F5344CB8AC3E}">
        <p14:creationId xmlns:p14="http://schemas.microsoft.com/office/powerpoint/2010/main" val="9455950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11.3:  </a:t>
            </a:r>
            <a:r>
              <a:rPr lang="en-US" sz="1200" kern="1200" dirty="0" smtClean="0">
                <a:solidFill>
                  <a:schemeClr val="tx1"/>
                </a:solidFill>
                <a:effectLst/>
                <a:latin typeface="+mn-lt"/>
                <a:ea typeface="+mn-ea"/>
                <a:cs typeface="+mn-cs"/>
              </a:rPr>
              <a:t>Summarize pacemaker complications relative to the ECG tracing.</a:t>
            </a:r>
            <a:endParaRPr lang="en-US" altLang="en-US" dirty="0" smtClean="0"/>
          </a:p>
          <a:p>
            <a:pPr>
              <a:spcBef>
                <a:spcPct val="0"/>
              </a:spcBef>
            </a:pPr>
            <a:r>
              <a:rPr lang="en-US" altLang="en-US" dirty="0" smtClean="0"/>
              <a:t>-----</a:t>
            </a:r>
          </a:p>
          <a:p>
            <a:pPr>
              <a:spcBef>
                <a:spcPct val="0"/>
              </a:spcBef>
            </a:pPr>
            <a:endParaRPr lang="en-US" altLang="en-US" dirty="0" smtClean="0"/>
          </a:p>
          <a:p>
            <a:pPr marL="0" marR="0" indent="0" algn="l" defTabSz="914400" rtl="0" eaLnBrk="1" fontAlgn="base" latinLnBrk="0" hangingPunct="1">
              <a:lnSpc>
                <a:spcPct val="100000"/>
              </a:lnSpc>
              <a:spcBef>
                <a:spcPct val="0"/>
              </a:spcBef>
              <a:spcAft>
                <a:spcPct val="0"/>
              </a:spcAft>
              <a:buClrTx/>
              <a:buSzTx/>
              <a:buFontTx/>
              <a:buNone/>
              <a:tabLst/>
              <a:defRPr/>
            </a:pPr>
            <a:r>
              <a:rPr lang="en-US" altLang="en-US" baseline="0" dirty="0" smtClean="0"/>
              <a:t>If you observe pacemaker complications, notify licensed personnel immediately for appropriate treatment and interventions.</a:t>
            </a:r>
            <a:endParaRPr lang="en-US" altLang="en-US" dirty="0" smtClean="0"/>
          </a:p>
          <a:p>
            <a:pPr>
              <a:spcBef>
                <a:spcPct val="0"/>
              </a:spcBef>
            </a:pPr>
            <a:endParaRPr lang="en-US" altLang="en-US" dirty="0" smtClean="0"/>
          </a:p>
          <a:p>
            <a:pPr>
              <a:spcBef>
                <a:spcPct val="0"/>
              </a:spcBef>
            </a:pPr>
            <a:endParaRPr lang="en-US" altLang="en-US" baseline="0" dirty="0" smtClean="0"/>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28</a:t>
            </a:fld>
            <a:endParaRPr lang="en-US"/>
          </a:p>
        </p:txBody>
      </p:sp>
    </p:spTree>
    <p:extLst>
      <p:ext uri="{BB962C8B-B14F-4D97-AF65-F5344CB8AC3E}">
        <p14:creationId xmlns:p14="http://schemas.microsoft.com/office/powerpoint/2010/main" val="12786545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11.3:  </a:t>
            </a:r>
            <a:r>
              <a:rPr lang="en-US" sz="1200" kern="1200" dirty="0" smtClean="0">
                <a:solidFill>
                  <a:schemeClr val="tx1"/>
                </a:solidFill>
                <a:effectLst/>
                <a:latin typeface="+mn-lt"/>
                <a:ea typeface="+mn-ea"/>
                <a:cs typeface="+mn-cs"/>
              </a:rPr>
              <a:t>Summarize pacemaker complications relative to the ECG tracing.</a:t>
            </a:r>
            <a:endParaRPr lang="en-US" altLang="en-US" dirty="0" smtClean="0"/>
          </a:p>
          <a:p>
            <a:pPr>
              <a:spcBef>
                <a:spcPct val="0"/>
              </a:spcBef>
            </a:pPr>
            <a:r>
              <a:rPr lang="en-US" altLang="en-US" dirty="0" smtClean="0"/>
              <a:t>-----</a:t>
            </a:r>
          </a:p>
          <a:p>
            <a:endParaRPr lang="en-US" dirty="0" smtClean="0"/>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29</a:t>
            </a:fld>
            <a:endParaRPr lang="en-US"/>
          </a:p>
        </p:txBody>
      </p:sp>
    </p:spTree>
    <p:extLst>
      <p:ext uri="{BB962C8B-B14F-4D97-AF65-F5344CB8AC3E}">
        <p14:creationId xmlns:p14="http://schemas.microsoft.com/office/powerpoint/2010/main" val="2089703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100" dirty="0" smtClean="0"/>
              <a:t>LO 11.1:</a:t>
            </a:r>
            <a:r>
              <a:rPr lang="en-US" altLang="en-US" sz="1100" baseline="0" dirty="0" smtClean="0"/>
              <a:t> </a:t>
            </a:r>
            <a:r>
              <a:rPr lang="en-US" altLang="en-US" sz="1100" dirty="0" smtClean="0"/>
              <a:t>Identify the various types and functions of pacemakers.</a:t>
            </a:r>
          </a:p>
          <a:p>
            <a:pPr eaLnBrk="1" hangingPunct="1"/>
            <a:r>
              <a:rPr lang="en-US" altLang="en-US" sz="1100" dirty="0" smtClean="0"/>
              <a:t>-----</a:t>
            </a:r>
          </a:p>
          <a:p>
            <a:pPr eaLnBrk="1" hangingPunct="1"/>
            <a:endParaRPr lang="en-US" altLang="en-US" sz="1100" dirty="0" smtClean="0"/>
          </a:p>
          <a:p>
            <a:pPr eaLnBrk="1" hangingPunct="1"/>
            <a:r>
              <a:rPr lang="en-US" altLang="en-US" sz="1100" b="1" dirty="0" smtClean="0"/>
              <a:t>Atriobiventricular pacing: </a:t>
            </a:r>
            <a:r>
              <a:rPr lang="en-US" altLang="en-US" sz="1100" b="0" dirty="0" smtClean="0"/>
              <a:t>A sequential pacemaker stimulation of the atria and then both ventricles, rather than just the lower right ventricle.</a:t>
            </a:r>
          </a:p>
          <a:p>
            <a:pPr eaLnBrk="1" hangingPunct="1"/>
            <a:endParaRPr lang="en-US" altLang="en-US" sz="1100" b="1" dirty="0" smtClean="0"/>
          </a:p>
          <a:p>
            <a:pPr eaLnBrk="1" hangingPunct="1"/>
            <a:r>
              <a:rPr lang="en-US" altLang="en-US" sz="1100" b="1" dirty="0" smtClean="0"/>
              <a:t>Atrioventricular sequential pacing: </a:t>
            </a:r>
            <a:r>
              <a:rPr lang="en-US" altLang="en-US" sz="1100" b="0" dirty="0" smtClean="0"/>
              <a:t>A pacemaker stimulation of the atria and then the lower part of the right ventricle in a sequence that mimics the normal cardiac conduction system and allows for atrial kick.</a:t>
            </a:r>
          </a:p>
          <a:p>
            <a:pPr eaLnBrk="1" hangingPunct="1"/>
            <a:endParaRPr lang="en-US" altLang="en-US" sz="1100" b="1" baseline="0" dirty="0" smtClean="0"/>
          </a:p>
          <a:p>
            <a:pPr eaLnBrk="1" hangingPunct="1"/>
            <a:r>
              <a:rPr lang="en-US" altLang="en-US" sz="1100" b="1" baseline="0" dirty="0" smtClean="0"/>
              <a:t>Electronic pacemaker: </a:t>
            </a:r>
            <a:r>
              <a:rPr lang="en-US" altLang="en-US" sz="1100" b="0" baseline="0" dirty="0" smtClean="0"/>
              <a:t>A synthetic source of electrical current causing depolarization of the myocardium; artificial pacemakers are electronic</a:t>
            </a:r>
            <a:endParaRPr lang="en-US" altLang="en-US" sz="1100" b="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a:t>
            </a:fld>
            <a:endParaRPr lang="en-US"/>
          </a:p>
        </p:txBody>
      </p:sp>
    </p:spTree>
    <p:extLst>
      <p:ext uri="{BB962C8B-B14F-4D97-AF65-F5344CB8AC3E}">
        <p14:creationId xmlns:p14="http://schemas.microsoft.com/office/powerpoint/2010/main" val="6055057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smtClean="0"/>
              <a:t>LO 11.3:  </a:t>
            </a:r>
            <a:r>
              <a:rPr lang="en-US" sz="1200" kern="1200" dirty="0" smtClean="0">
                <a:solidFill>
                  <a:schemeClr val="tx1"/>
                </a:solidFill>
                <a:effectLst/>
                <a:latin typeface="+mn-lt"/>
                <a:ea typeface="+mn-ea"/>
                <a:cs typeface="+mn-cs"/>
              </a:rPr>
              <a:t>Summarize pacemaker complications relative to the ECG tracing.</a:t>
            </a:r>
            <a:endParaRPr lang="en-US" altLang="en-US" dirty="0" smtClean="0"/>
          </a:p>
          <a:p>
            <a:pPr>
              <a:spcBef>
                <a:spcPct val="0"/>
              </a:spcBef>
            </a:pPr>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30</a:t>
            </a:fld>
            <a:endParaRPr lang="en-US"/>
          </a:p>
        </p:txBody>
      </p:sp>
    </p:spTree>
    <p:extLst>
      <p:ext uri="{BB962C8B-B14F-4D97-AF65-F5344CB8AC3E}">
        <p14:creationId xmlns:p14="http://schemas.microsoft.com/office/powerpoint/2010/main" val="31700301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11.1:</a:t>
            </a:r>
            <a:r>
              <a:rPr lang="en-US" altLang="en-US" baseline="0" dirty="0" smtClean="0"/>
              <a:t> </a:t>
            </a:r>
            <a:r>
              <a:rPr lang="en-US" altLang="en-US" dirty="0" smtClean="0"/>
              <a:t>Identify the various types and functions of pacemakers.</a:t>
            </a:r>
          </a:p>
          <a:p>
            <a:pPr>
              <a:spcBef>
                <a:spcPct val="0"/>
              </a:spcBef>
            </a:pPr>
            <a:r>
              <a:rPr lang="en-US" altLang="en-US" dirty="0" smtClean="0"/>
              <a:t>LO 11.2:  Analyze pacemaker rhythms and their effect on the patient, including basic patient care and treatment.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t>LO 11.3:  </a:t>
            </a:r>
            <a:r>
              <a:rPr lang="en-US" sz="1200" kern="1200" dirty="0" smtClean="0">
                <a:solidFill>
                  <a:schemeClr val="tx1"/>
                </a:solidFill>
                <a:effectLst/>
                <a:latin typeface="+mn-lt"/>
                <a:ea typeface="+mn-ea"/>
                <a:cs typeface="+mn-cs"/>
              </a:rPr>
              <a:t>Summarize pacemaker complications relative to the ECG tracing.</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31</a:t>
            </a:fld>
            <a:endParaRPr lang="en-US"/>
          </a:p>
        </p:txBody>
      </p:sp>
    </p:spTree>
    <p:extLst>
      <p:ext uri="{BB962C8B-B14F-4D97-AF65-F5344CB8AC3E}">
        <p14:creationId xmlns:p14="http://schemas.microsoft.com/office/powerpoint/2010/main" val="15170847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t>LO 11.3:  </a:t>
            </a:r>
            <a:r>
              <a:rPr lang="en-US" sz="1200" kern="1200" dirty="0" smtClean="0">
                <a:solidFill>
                  <a:schemeClr val="tx1"/>
                </a:solidFill>
                <a:effectLst/>
                <a:latin typeface="+mn-lt"/>
                <a:ea typeface="+mn-ea"/>
                <a:cs typeface="+mn-cs"/>
              </a:rPr>
              <a:t>Summarize pacemaker complications relative to the ECG tracing.</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32</a:t>
            </a:fld>
            <a:endParaRPr lang="en-US"/>
          </a:p>
        </p:txBody>
      </p:sp>
    </p:spTree>
    <p:extLst>
      <p:ext uri="{BB962C8B-B14F-4D97-AF65-F5344CB8AC3E}">
        <p14:creationId xmlns:p14="http://schemas.microsoft.com/office/powerpoint/2010/main" val="21986919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100" dirty="0" smtClean="0"/>
              <a:t>LO 11.1:</a:t>
            </a:r>
            <a:r>
              <a:rPr lang="en-US" altLang="en-US" sz="1100" baseline="0" dirty="0" smtClean="0"/>
              <a:t> </a:t>
            </a:r>
            <a:r>
              <a:rPr lang="en-US" altLang="en-US" sz="1100" dirty="0" smtClean="0"/>
              <a:t>Identify the various types and functions of pacemakers.</a:t>
            </a:r>
          </a:p>
          <a:p>
            <a:pPr eaLnBrk="1" hangingPunct="1"/>
            <a:r>
              <a:rPr lang="en-US" altLang="en-US" sz="1100" dirty="0" smtClean="0"/>
              <a:t>-----</a:t>
            </a:r>
          </a:p>
          <a:p>
            <a:pPr>
              <a:spcBef>
                <a:spcPct val="0"/>
              </a:spcBef>
            </a:pPr>
            <a:endParaRPr lang="en-US" altLang="en-US" sz="1100" dirty="0" smtClean="0"/>
          </a:p>
          <a:p>
            <a:pPr>
              <a:spcBef>
                <a:spcPct val="0"/>
              </a:spcBef>
            </a:pPr>
            <a:r>
              <a:rPr lang="en-US" altLang="en-US" sz="1100" dirty="0" smtClean="0"/>
              <a:t>Because of the variety of pacemakers available on the market,</a:t>
            </a:r>
            <a:r>
              <a:rPr lang="en-US" altLang="en-US" sz="1100" baseline="0" dirty="0" smtClean="0"/>
              <a:t> you should always check in advance regarding the proper procedure for performing an ECG on a patient with a pacemaker.</a:t>
            </a:r>
            <a:endParaRPr lang="en-US" altLang="en-US" sz="1100" dirty="0" smtClean="0"/>
          </a:p>
          <a:p>
            <a:pPr marL="576263" indent="-576263">
              <a:spcBef>
                <a:spcPts val="1800"/>
              </a:spcBef>
              <a:buFont typeface="Wingdings" pitchFamily="2" charset="2"/>
              <a:buNone/>
            </a:pPr>
            <a:endParaRPr lang="en-US" altLang="en-US" sz="1200" dirty="0" smtClean="0">
              <a:cs typeface="Arial" charset="0"/>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4</a:t>
            </a:fld>
            <a:endParaRPr lang="en-US"/>
          </a:p>
        </p:txBody>
      </p:sp>
    </p:spTree>
    <p:extLst>
      <p:ext uri="{BB962C8B-B14F-4D97-AF65-F5344CB8AC3E}">
        <p14:creationId xmlns:p14="http://schemas.microsoft.com/office/powerpoint/2010/main" val="4150236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100" dirty="0" smtClean="0"/>
              <a:t>LO 11.1:</a:t>
            </a:r>
            <a:r>
              <a:rPr lang="en-US" altLang="en-US" sz="1100" baseline="0" dirty="0" smtClean="0"/>
              <a:t> </a:t>
            </a:r>
            <a:r>
              <a:rPr lang="en-US" altLang="en-US" sz="1100" dirty="0" smtClean="0"/>
              <a:t>Identify the various types and functions of pacemakers.</a:t>
            </a:r>
          </a:p>
          <a:p>
            <a:pPr eaLnBrk="1" hangingPunct="1"/>
            <a:r>
              <a:rPr lang="en-US" altLang="en-US" sz="1100" dirty="0" smtClean="0"/>
              <a:t>-----</a:t>
            </a:r>
          </a:p>
          <a:p>
            <a:pPr>
              <a:spcBef>
                <a:spcPct val="0"/>
              </a:spcBef>
            </a:pPr>
            <a:endParaRPr lang="en-US" altLang="en-US" sz="1100" dirty="0" smtClean="0"/>
          </a:p>
          <a:p>
            <a:pPr>
              <a:spcBef>
                <a:spcPct val="0"/>
              </a:spcBef>
            </a:pPr>
            <a:r>
              <a:rPr lang="en-US" altLang="en-US" sz="1100" dirty="0" smtClean="0"/>
              <a:t>The function of a pacemaker is to stimulate a contraction.</a:t>
            </a:r>
          </a:p>
        </p:txBody>
      </p:sp>
      <p:sp>
        <p:nvSpPr>
          <p:cNvPr id="4" name="Slide Number Placeholder 3"/>
          <p:cNvSpPr>
            <a:spLocks noGrp="1"/>
          </p:cNvSpPr>
          <p:nvPr>
            <p:ph type="sldNum" sz="quarter" idx="10"/>
          </p:nvPr>
        </p:nvSpPr>
        <p:spPr/>
        <p:txBody>
          <a:bodyPr/>
          <a:lstStyle/>
          <a:p>
            <a:fld id="{5D003D02-7E89-4EBF-B123-9C334E1BFEF7}" type="slidenum">
              <a:rPr lang="en-US" smtClean="0"/>
              <a:t>5</a:t>
            </a:fld>
            <a:endParaRPr lang="en-US"/>
          </a:p>
        </p:txBody>
      </p:sp>
    </p:spTree>
    <p:extLst>
      <p:ext uri="{BB962C8B-B14F-4D97-AF65-F5344CB8AC3E}">
        <p14:creationId xmlns:p14="http://schemas.microsoft.com/office/powerpoint/2010/main" val="24121982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11.1:</a:t>
            </a:r>
            <a:r>
              <a:rPr lang="en-US" altLang="en-US" baseline="0" dirty="0" smtClean="0"/>
              <a:t> </a:t>
            </a:r>
            <a:r>
              <a:rPr lang="en-US" altLang="en-US" dirty="0" smtClean="0"/>
              <a:t>Identify the various types and functions of pacemakers.</a:t>
            </a:r>
          </a:p>
          <a:p>
            <a:pPr eaLnBrk="1" hangingPunct="1"/>
            <a:r>
              <a:rPr lang="en-US" altLang="en-US" dirty="0" smtClean="0"/>
              <a:t>-----</a:t>
            </a:r>
          </a:p>
          <a:p>
            <a:pPr>
              <a:spcBef>
                <a:spcPct val="0"/>
              </a:spcBef>
            </a:pPr>
            <a:endParaRPr lang="en-US" altLang="en-US" dirty="0" smtClean="0"/>
          </a:p>
          <a:p>
            <a:pPr>
              <a:spcBef>
                <a:spcPct val="0"/>
              </a:spcBef>
            </a:pPr>
            <a:r>
              <a:rPr lang="en-US" altLang="en-US" dirty="0" smtClean="0"/>
              <a:t>This</a:t>
            </a:r>
            <a:r>
              <a:rPr lang="en-US" altLang="en-US" baseline="0" dirty="0" smtClean="0"/>
              <a:t> atrioventricular pacemaker has leads that go to both the right atrium and the lower right ventricle.</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6</a:t>
            </a:fld>
            <a:endParaRPr lang="en-US"/>
          </a:p>
        </p:txBody>
      </p:sp>
    </p:spTree>
    <p:extLst>
      <p:ext uri="{BB962C8B-B14F-4D97-AF65-F5344CB8AC3E}">
        <p14:creationId xmlns:p14="http://schemas.microsoft.com/office/powerpoint/2010/main" val="1160506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11.1:</a:t>
            </a:r>
            <a:r>
              <a:rPr lang="en-US" altLang="en-US" baseline="0" dirty="0" smtClean="0"/>
              <a:t> </a:t>
            </a:r>
            <a:r>
              <a:rPr lang="en-US" altLang="en-US" dirty="0" smtClean="0"/>
              <a:t>Identify the various types and functions of pacemakers.</a:t>
            </a:r>
          </a:p>
          <a:p>
            <a:pPr eaLnBrk="1" hangingPunct="1"/>
            <a:r>
              <a:rPr lang="en-US" altLang="en-US" dirty="0" smtClean="0"/>
              <a:t>-----</a:t>
            </a:r>
          </a:p>
          <a:p>
            <a:pPr>
              <a:spcBef>
                <a:spcPct val="0"/>
              </a:spcBef>
            </a:pPr>
            <a:endParaRPr lang="en-US" altLang="en-US" dirty="0" smtClean="0"/>
          </a:p>
          <a:p>
            <a:pPr>
              <a:spcBef>
                <a:spcPts val="1200"/>
              </a:spcBef>
            </a:pPr>
            <a:r>
              <a:rPr lang="en-US" altLang="en-US" sz="1200" b="1" dirty="0" smtClean="0">
                <a:cs typeface="Arial" charset="0"/>
              </a:rPr>
              <a:t>Atrial pacing </a:t>
            </a:r>
            <a:r>
              <a:rPr lang="en-US" altLang="en-US" sz="1200" dirty="0" smtClean="0">
                <a:cs typeface="Arial" charset="0"/>
              </a:rPr>
              <a:t>is used alone when AV node and ventricular conduction are performing correctly.</a:t>
            </a:r>
          </a:p>
          <a:p>
            <a:pPr>
              <a:spcBef>
                <a:spcPts val="1200"/>
              </a:spcBef>
            </a:pPr>
            <a:r>
              <a:rPr lang="en-US" altLang="en-US" b="1" dirty="0" smtClean="0">
                <a:cs typeface="Arial" charset="0"/>
              </a:rPr>
              <a:t>Ventricular pacing</a:t>
            </a:r>
            <a:r>
              <a:rPr lang="en-US" altLang="en-US" b="1" baseline="0" dirty="0" smtClean="0">
                <a:cs typeface="Arial" charset="0"/>
              </a:rPr>
              <a:t> </a:t>
            </a:r>
            <a:r>
              <a:rPr lang="en-US" altLang="en-US" baseline="0" dirty="0" smtClean="0">
                <a:cs typeface="Arial" charset="0"/>
              </a:rPr>
              <a:t>is</a:t>
            </a:r>
            <a:r>
              <a:rPr lang="en-US" altLang="en-US" dirty="0" smtClean="0">
                <a:cs typeface="Arial" charset="0"/>
              </a:rPr>
              <a:t> used to correct problems with the ventricular conduction system.</a:t>
            </a:r>
          </a:p>
          <a:p>
            <a:pPr>
              <a:spcBef>
                <a:spcPts val="1200"/>
              </a:spcBef>
            </a:pPr>
            <a:r>
              <a:rPr lang="en-US" altLang="en-US" sz="1200" b="1" dirty="0" smtClean="0">
                <a:cs typeface="Arial" charset="0"/>
              </a:rPr>
              <a:t>Atrioventricular sequential pacing </a:t>
            </a:r>
            <a:r>
              <a:rPr lang="en-US" altLang="en-US" sz="1200" dirty="0" smtClean="0">
                <a:cs typeface="Arial" charset="0"/>
              </a:rPr>
              <a:t>stimulates the atria and ventricles sequentially, mimicking</a:t>
            </a:r>
            <a:r>
              <a:rPr lang="en-US" altLang="en-US" sz="1200" baseline="0" dirty="0" smtClean="0">
                <a:cs typeface="Arial" charset="0"/>
              </a:rPr>
              <a:t> the normal cardiac conduction system and allowing for an atrial kick.</a:t>
            </a:r>
            <a:endParaRPr lang="en-US" altLang="en-US" sz="1200" dirty="0" smtClean="0">
              <a:cs typeface="Arial" charset="0"/>
            </a:endParaRPr>
          </a:p>
          <a:p>
            <a:pPr>
              <a:spcBef>
                <a:spcPts val="1200"/>
              </a:spcBef>
            </a:pPr>
            <a:r>
              <a:rPr lang="en-US" altLang="en-US" b="1" dirty="0" smtClean="0">
                <a:cs typeface="Arial" charset="0"/>
              </a:rPr>
              <a:t>Atriobiventricular pacing </a:t>
            </a:r>
            <a:r>
              <a:rPr lang="en-US" altLang="en-US" dirty="0" smtClean="0">
                <a:cs typeface="Arial" charset="0"/>
              </a:rPr>
              <a:t>stimulates the atria and both ventricles, instead of just the lower</a:t>
            </a:r>
            <a:r>
              <a:rPr lang="en-US" altLang="en-US" baseline="0" dirty="0" smtClean="0">
                <a:cs typeface="Arial" charset="0"/>
              </a:rPr>
              <a:t> right ventricle.</a:t>
            </a:r>
          </a:p>
          <a:p>
            <a:pPr>
              <a:spcBef>
                <a:spcPts val="1200"/>
              </a:spcBef>
            </a:pPr>
            <a:endParaRPr lang="en-US" altLang="en-US" sz="1200" baseline="0" dirty="0" smtClean="0">
              <a:cs typeface="Arial" charset="0"/>
            </a:endParaRPr>
          </a:p>
          <a:p>
            <a:pPr>
              <a:spcBef>
                <a:spcPts val="1200"/>
              </a:spcBef>
            </a:pPr>
            <a:r>
              <a:rPr lang="en-US" altLang="en-US" sz="1200" b="1" baseline="0" dirty="0" smtClean="0">
                <a:cs typeface="Arial" charset="0"/>
              </a:rPr>
              <a:t>Fixed-rate (asynchronous) pacemaker: </a:t>
            </a:r>
            <a:r>
              <a:rPr lang="en-US" altLang="en-US" sz="1200" baseline="0" dirty="0" smtClean="0">
                <a:cs typeface="Arial" charset="0"/>
              </a:rPr>
              <a:t>Deliver’s electrical stimulation at constant rate</a:t>
            </a:r>
          </a:p>
          <a:p>
            <a:pPr>
              <a:spcBef>
                <a:spcPts val="1200"/>
              </a:spcBef>
            </a:pPr>
            <a:r>
              <a:rPr lang="en-US" altLang="en-US" sz="1200" b="1" baseline="0" dirty="0" smtClean="0">
                <a:cs typeface="Arial" charset="0"/>
              </a:rPr>
              <a:t>Demand (synchronous) pacemaker: </a:t>
            </a:r>
            <a:r>
              <a:rPr lang="en-US" altLang="en-US" sz="1200" baseline="0" dirty="0" smtClean="0">
                <a:cs typeface="Arial" charset="0"/>
              </a:rPr>
              <a:t>Detects ventricular activity and either suppresses or discharges stimulation from pacemaker generator in order to make the impulse fall within the safe period of the QRS complex</a:t>
            </a:r>
          </a:p>
          <a:p>
            <a:pPr>
              <a:spcBef>
                <a:spcPts val="1200"/>
              </a:spcBef>
            </a:pPr>
            <a:r>
              <a:rPr lang="en-US" altLang="en-US" sz="1200" b="1" baseline="0" dirty="0" smtClean="0">
                <a:cs typeface="Arial" charset="0"/>
              </a:rPr>
              <a:t>Rate-responsive pacemaker: </a:t>
            </a:r>
            <a:r>
              <a:rPr lang="en-US" altLang="en-US" sz="1200" baseline="0" dirty="0" smtClean="0">
                <a:cs typeface="Arial" charset="0"/>
              </a:rPr>
              <a:t>Speeds up or slows down the heart rate based on metabolic demands from the body; monitors sinus node rate, breathing, and blood temperature</a:t>
            </a:r>
            <a:endParaRPr lang="en-US" altLang="en-US" sz="1200" dirty="0" smtClean="0">
              <a:cs typeface="Arial" charset="0"/>
            </a:endParaRPr>
          </a:p>
          <a:p>
            <a:pPr>
              <a:spcBef>
                <a:spcPct val="0"/>
              </a:spcBef>
            </a:pP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a:p>
        </p:txBody>
      </p:sp>
    </p:spTree>
    <p:extLst>
      <p:ext uri="{BB962C8B-B14F-4D97-AF65-F5344CB8AC3E}">
        <p14:creationId xmlns:p14="http://schemas.microsoft.com/office/powerpoint/2010/main" val="166648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11.1:</a:t>
            </a:r>
            <a:r>
              <a:rPr lang="en-US" altLang="en-US" baseline="0" dirty="0" smtClean="0"/>
              <a:t> </a:t>
            </a:r>
            <a:r>
              <a:rPr lang="en-US" altLang="en-US" dirty="0" smtClean="0"/>
              <a:t>Identify the various types and functions of pacemakers.</a:t>
            </a:r>
          </a:p>
          <a:p>
            <a:pPr eaLnBrk="1" hangingPunct="1"/>
            <a:r>
              <a:rPr lang="en-US" altLang="en-US" dirty="0" smtClean="0"/>
              <a:t>-----</a:t>
            </a:r>
          </a:p>
          <a:p>
            <a:pPr>
              <a:spcBef>
                <a:spcPct val="0"/>
              </a:spcBef>
            </a:pPr>
            <a:endParaRPr lang="en-US" altLang="en-US" dirty="0" smtClean="0"/>
          </a:p>
          <a:p>
            <a:pPr>
              <a:spcBef>
                <a:spcPts val="1200"/>
              </a:spcBef>
            </a:pPr>
            <a:r>
              <a:rPr lang="en-US" altLang="en-US" sz="1400" b="1" dirty="0" smtClean="0">
                <a:cs typeface="Arial" charset="0"/>
              </a:rPr>
              <a:t>Unipolar pacemaker: </a:t>
            </a:r>
            <a:r>
              <a:rPr lang="en-US" altLang="en-US" sz="1400" dirty="0" smtClean="0">
                <a:cs typeface="Arial" charset="0"/>
              </a:rPr>
              <a:t>Has a single contact</a:t>
            </a:r>
            <a:r>
              <a:rPr lang="en-US" altLang="en-US" sz="1400" baseline="0" dirty="0" smtClean="0">
                <a:cs typeface="Arial" charset="0"/>
              </a:rPr>
              <a:t> </a:t>
            </a:r>
            <a:r>
              <a:rPr lang="en-US" altLang="en-US" sz="1400" dirty="0" smtClean="0">
                <a:cs typeface="Arial" charset="0"/>
              </a:rPr>
              <a:t>with the heart; used mostly when</a:t>
            </a:r>
            <a:r>
              <a:rPr lang="en-US" altLang="en-US" sz="1400" baseline="0" dirty="0" smtClean="0">
                <a:cs typeface="Arial" charset="0"/>
              </a:rPr>
              <a:t> </a:t>
            </a:r>
            <a:r>
              <a:rPr lang="en-US" altLang="en-US" sz="1400" dirty="0" smtClean="0">
                <a:cs typeface="Arial" charset="0"/>
              </a:rPr>
              <a:t>AV conduction is likely to</a:t>
            </a:r>
            <a:r>
              <a:rPr lang="en-US" altLang="en-US" sz="1400" baseline="0" dirty="0" smtClean="0">
                <a:cs typeface="Arial" charset="0"/>
              </a:rPr>
              <a:t> return.</a:t>
            </a:r>
            <a:endParaRPr lang="en-US" altLang="en-US" sz="1400" dirty="0" smtClean="0">
              <a:cs typeface="Arial" charset="0"/>
            </a:endParaRPr>
          </a:p>
          <a:p>
            <a:pPr>
              <a:spcBef>
                <a:spcPts val="1200"/>
              </a:spcBef>
            </a:pPr>
            <a:r>
              <a:rPr lang="en-US" altLang="en-US" b="1" dirty="0" smtClean="0">
                <a:cs typeface="Arial" charset="0"/>
              </a:rPr>
              <a:t>Dual-chamber</a:t>
            </a:r>
            <a:r>
              <a:rPr lang="en-US" altLang="en-US" b="1" baseline="0" dirty="0" smtClean="0">
                <a:cs typeface="Arial" charset="0"/>
              </a:rPr>
              <a:t> pacemaker: </a:t>
            </a:r>
            <a:r>
              <a:rPr lang="en-US" altLang="en-US" baseline="0" dirty="0" smtClean="0">
                <a:cs typeface="Arial" charset="0"/>
              </a:rPr>
              <a:t>Has electrodes in the right atrium and the right ventricle; provides for coordination of the atria and ventricles.</a:t>
            </a:r>
            <a:endParaRPr lang="en-US" altLang="en-US" dirty="0" smtClean="0">
              <a:cs typeface="Arial" charset="0"/>
            </a:endParaRPr>
          </a:p>
          <a:p>
            <a:pPr>
              <a:spcBef>
                <a:spcPts val="1200"/>
              </a:spcBef>
            </a:pPr>
            <a:r>
              <a:rPr lang="en-US" altLang="en-US" sz="1400" b="1" dirty="0" smtClean="0">
                <a:cs typeface="Arial" charset="0"/>
              </a:rPr>
              <a:t>Dual-site atrial pacemaker:</a:t>
            </a:r>
            <a:r>
              <a:rPr lang="en-US" altLang="en-US" sz="1400" b="1" baseline="0" dirty="0" smtClean="0">
                <a:cs typeface="Arial" charset="0"/>
              </a:rPr>
              <a:t> </a:t>
            </a:r>
            <a:r>
              <a:rPr lang="en-US" altLang="en-US" sz="1400" dirty="0" smtClean="0">
                <a:cs typeface="Arial" charset="0"/>
              </a:rPr>
              <a:t>Has electrodes in the right atrium and at or near the coronary sinus; may be used to treat one type of atrial fibrillation.</a:t>
            </a:r>
          </a:p>
          <a:p>
            <a:pPr>
              <a:spcBef>
                <a:spcPts val="1200"/>
              </a:spcBef>
            </a:pPr>
            <a:r>
              <a:rPr lang="en-US" altLang="en-US" b="1" dirty="0" smtClean="0">
                <a:cs typeface="Arial" charset="0"/>
              </a:rPr>
              <a:t>Atriobiventricular pacemaker: </a:t>
            </a:r>
            <a:r>
              <a:rPr lang="en-US" altLang="en-US" dirty="0" smtClean="0">
                <a:cs typeface="Arial" charset="0"/>
              </a:rPr>
              <a:t>Has electrodes</a:t>
            </a:r>
            <a:r>
              <a:rPr lang="en-US" altLang="en-US" baseline="0" dirty="0" smtClean="0">
                <a:cs typeface="Arial" charset="0"/>
              </a:rPr>
              <a:t> in the right atrium and both ventricles; used for heart failure.</a:t>
            </a:r>
          </a:p>
          <a:p>
            <a:pPr>
              <a:spcBef>
                <a:spcPts val="1200"/>
              </a:spcBef>
            </a:pPr>
            <a:r>
              <a:rPr lang="en-US" altLang="en-US" b="1" baseline="0" dirty="0" smtClean="0">
                <a:cs typeface="Arial" charset="0"/>
              </a:rPr>
              <a:t>Implantable cardioverter defibrillator: </a:t>
            </a:r>
            <a:r>
              <a:rPr lang="en-US" altLang="en-US" baseline="0" dirty="0" smtClean="0">
                <a:cs typeface="Arial" charset="0"/>
              </a:rPr>
              <a:t>Senses a ventricular rate that exceeds the programmed cutoff rate; then defibrillator performs cardioversion/defibrillation.</a:t>
            </a:r>
          </a:p>
          <a:p>
            <a:pPr>
              <a:spcBef>
                <a:spcPts val="1200"/>
              </a:spcBef>
            </a:pPr>
            <a:endParaRPr lang="en-US" altLang="en-US" sz="1400" baseline="0" dirty="0" smtClean="0">
              <a:cs typeface="Arial" charset="0"/>
            </a:endParaRPr>
          </a:p>
          <a:p>
            <a:pPr>
              <a:spcBef>
                <a:spcPts val="1200"/>
              </a:spcBef>
            </a:pPr>
            <a:endParaRPr lang="en-US" altLang="en-US" sz="1400" baseline="0" dirty="0" smtClean="0">
              <a:cs typeface="Arial" charset="0"/>
            </a:endParaRPr>
          </a:p>
          <a:p>
            <a:pPr>
              <a:spcBef>
                <a:spcPts val="1200"/>
              </a:spcBef>
            </a:pPr>
            <a:endParaRPr lang="en-US" altLang="en-US" sz="1400" baseline="0" dirty="0" smtClean="0">
              <a:cs typeface="Arial" charset="0"/>
            </a:endParaRPr>
          </a:p>
          <a:p>
            <a:pPr>
              <a:spcBef>
                <a:spcPts val="1200"/>
              </a:spcBef>
            </a:pPr>
            <a:endParaRPr lang="en-US" altLang="en-US" sz="1400" dirty="0" smtClean="0">
              <a:cs typeface="Arial" charset="0"/>
            </a:endParaRPr>
          </a:p>
          <a:p>
            <a:pPr>
              <a:spcBef>
                <a:spcPct val="0"/>
              </a:spcBef>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a:p>
        </p:txBody>
      </p:sp>
    </p:spTree>
    <p:extLst>
      <p:ext uri="{BB962C8B-B14F-4D97-AF65-F5344CB8AC3E}">
        <p14:creationId xmlns:p14="http://schemas.microsoft.com/office/powerpoint/2010/main" val="1868096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11.1:</a:t>
            </a:r>
            <a:r>
              <a:rPr lang="en-US" altLang="en-US" baseline="0" dirty="0" smtClean="0"/>
              <a:t> </a:t>
            </a:r>
            <a:r>
              <a:rPr lang="en-US" altLang="en-US" dirty="0" smtClean="0"/>
              <a:t>Identify the various types and functions of pacemakers.</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9</a:t>
            </a:fld>
            <a:endParaRPr lang="en-US"/>
          </a:p>
        </p:txBody>
      </p:sp>
    </p:spTree>
    <p:extLst>
      <p:ext uri="{BB962C8B-B14F-4D97-AF65-F5344CB8AC3E}">
        <p14:creationId xmlns:p14="http://schemas.microsoft.com/office/powerpoint/2010/main" val="2280581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156028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56202352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118797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87407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58737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4806866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975049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4910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32661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Video Credit Here</a:t>
            </a:r>
            <a:endParaRPr lang="en-US" dirty="0"/>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368280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83350321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8872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705315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8599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949214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656260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1099747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112378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pic>
        <p:nvPicPr>
          <p:cNvPr id="7" name="Picture 6"/>
          <p:cNvPicPr>
            <a:picLocks noChangeAspect="1" noChangeArrowheads="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9400" y="365696"/>
            <a:ext cx="5715000" cy="368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556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07410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4.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theme" Target="../theme/theme4.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48.xml"/><Relationship Id="rId1" Type="http://schemas.openxmlformats.org/officeDocument/2006/relationships/slideLayout" Target="../slideLayouts/slideLayout47.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smtClean="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a:t>
            </a:r>
            <a:r>
              <a:rPr lang="en-US" sz="800" dirty="0" err="1" smtClean="0">
                <a:solidFill>
                  <a:schemeClr val="bg1"/>
                </a:solidFill>
              </a:rPr>
              <a:t>EducationCopy</a:t>
            </a:r>
            <a:endParaRPr lang="en-US" sz="800" dirty="0" smtClean="0">
              <a:solidFill>
                <a:schemeClr val="bg1"/>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slide" Target="slide3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Pacemaker Rhythms</a:t>
            </a:r>
            <a:endParaRPr lang="en-US" dirty="0"/>
          </a:p>
        </p:txBody>
      </p:sp>
      <p:sp>
        <p:nvSpPr>
          <p:cNvPr id="6" name="Text Placeholder 5"/>
          <p:cNvSpPr>
            <a:spLocks noGrp="1"/>
          </p:cNvSpPr>
          <p:nvPr>
            <p:ph type="body" idx="1"/>
          </p:nvPr>
        </p:nvSpPr>
        <p:spPr/>
        <p:txBody>
          <a:bodyPr/>
          <a:lstStyle/>
          <a:p>
            <a:r>
              <a:rPr lang="en-US" dirty="0" smtClean="0"/>
              <a:t>Chapter 11</a:t>
            </a:r>
            <a:endParaRPr lang="en-US" dirty="0"/>
          </a:p>
        </p:txBody>
      </p:sp>
      <p:sp>
        <p:nvSpPr>
          <p:cNvPr id="7" name="Text Placeholder 6"/>
          <p:cNvSpPr>
            <a:spLocks noGrp="1"/>
          </p:cNvSpPr>
          <p:nvPr>
            <p:ph type="body" sz="quarter" idx="11"/>
          </p:nvPr>
        </p:nvSpPr>
        <p:spPr/>
        <p:txBody>
          <a:bodyPr/>
          <a:lstStyle/>
          <a:p>
            <a:endParaRPr lang="en-US"/>
          </a:p>
        </p:txBody>
      </p:sp>
      <p:sp>
        <p:nvSpPr>
          <p:cNvPr id="8" name="Photo Credit"/>
          <p:cNvSpPr txBox="1">
            <a:spLocks/>
          </p:cNvSpPr>
          <p:nvPr/>
        </p:nvSpPr>
        <p:spPr>
          <a:xfrm>
            <a:off x="0" y="6598985"/>
            <a:ext cx="8915400" cy="182815"/>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smtClean="0">
                <a:solidFill>
                  <a:prstClr val="white"/>
                </a:solidFill>
              </a:rPr>
              <a:t>©McGraw-Hill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122361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Pacemaker Safety</a:t>
            </a:r>
            <a:endParaRPr lang="en-US" dirty="0"/>
          </a:p>
        </p:txBody>
      </p:sp>
      <p:sp>
        <p:nvSpPr>
          <p:cNvPr id="8" name="Content Placeholder 7"/>
          <p:cNvSpPr>
            <a:spLocks noGrp="1"/>
          </p:cNvSpPr>
          <p:nvPr>
            <p:ph idx="1"/>
          </p:nvPr>
        </p:nvSpPr>
        <p:spPr/>
        <p:txBody>
          <a:bodyPr/>
          <a:lstStyle/>
          <a:p>
            <a:pPr>
              <a:spcBef>
                <a:spcPts val="2400"/>
              </a:spcBef>
            </a:pPr>
            <a:r>
              <a:rPr lang="en-US" dirty="0"/>
              <a:t>Pacemaker’s electrical current is not dangerous to you or other people.</a:t>
            </a:r>
          </a:p>
          <a:p>
            <a:pPr>
              <a:spcBef>
                <a:spcPts val="2400"/>
              </a:spcBef>
            </a:pPr>
            <a:r>
              <a:rPr lang="en-US" dirty="0"/>
              <a:t>Skin does not conduct electricity.</a:t>
            </a:r>
          </a:p>
          <a:p>
            <a:pPr>
              <a:spcBef>
                <a:spcPts val="2400"/>
              </a:spcBef>
            </a:pPr>
            <a:r>
              <a:rPr lang="en-US" dirty="0"/>
              <a:t>Current cannot be transmitted to another person.</a:t>
            </a:r>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47116995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11.1</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a:lnSpc>
                <a:spcPct val="130000"/>
              </a:lnSpc>
              <a:buFont typeface="Wingdings" pitchFamily="2" charset="2"/>
              <a:buNone/>
            </a:pPr>
            <a:r>
              <a:rPr lang="en-US" altLang="en-US" dirty="0">
                <a:cs typeface="Arial" charset="0"/>
              </a:rPr>
              <a:t>What is the advantage of atrioventricular pacing?</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0422902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11.1</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a:lnSpc>
                <a:spcPct val="130000"/>
              </a:lnSpc>
              <a:buFont typeface="Wingdings" pitchFamily="2" charset="2"/>
              <a:buNone/>
            </a:pPr>
            <a:r>
              <a:rPr lang="en-US" altLang="en-US" dirty="0">
                <a:cs typeface="Arial" charset="0"/>
              </a:rPr>
              <a:t>What is the advantage of atrioventricular pacing?</a:t>
            </a:r>
          </a:p>
        </p:txBody>
      </p:sp>
      <p:sp>
        <p:nvSpPr>
          <p:cNvPr id="6" name="Content Placeholder 5"/>
          <p:cNvSpPr>
            <a:spLocks noGrp="1"/>
          </p:cNvSpPr>
          <p:nvPr>
            <p:ph sz="quarter" idx="15"/>
          </p:nvPr>
        </p:nvSpPr>
        <p:spPr>
          <a:xfrm>
            <a:off x="533400" y="3672840"/>
            <a:ext cx="8153400" cy="899160"/>
          </a:xfrm>
          <a:solidFill>
            <a:srgbClr val="FFC000"/>
          </a:solidFill>
        </p:spPr>
        <p:txBody>
          <a:bodyPr/>
          <a:lstStyle/>
          <a:p>
            <a:pPr marL="0" indent="0">
              <a:buNone/>
            </a:pPr>
            <a:r>
              <a:rPr lang="en-US" altLang="en-US" dirty="0">
                <a:solidFill>
                  <a:srgbClr val="000099"/>
                </a:solidFill>
                <a:latin typeface="Arial" charset="0"/>
              </a:rPr>
              <a:t>It mimics the normal cardiac conduction system and allows for atrial kick.</a:t>
            </a:r>
            <a:endParaRPr lang="en-US" altLang="en-US" dirty="0"/>
          </a:p>
          <a:p>
            <a:pPr marL="0" indent="0">
              <a:buNone/>
            </a:pP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291803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676400"/>
          </a:xfrm>
        </p:spPr>
        <p:txBody>
          <a:bodyPr/>
          <a:lstStyle/>
          <a:p>
            <a:r>
              <a:rPr lang="en-US" dirty="0" smtClean="0"/>
              <a:t>Learning Outcome 11.2</a:t>
            </a:r>
            <a:br>
              <a:rPr lang="en-US" dirty="0" smtClean="0"/>
            </a:br>
            <a:r>
              <a:rPr lang="en-US" dirty="0" smtClean="0"/>
              <a:t>Evaluating Pacemaker Function</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spcBef>
                <a:spcPts val="2400"/>
              </a:spcBef>
              <a:buNone/>
            </a:pPr>
            <a:r>
              <a:rPr lang="en-US" altLang="en-US" dirty="0">
                <a:cs typeface="Arial" charset="0"/>
              </a:rPr>
              <a:t>A</a:t>
            </a:r>
            <a:r>
              <a:rPr lang="en-US" altLang="en-US" dirty="0" smtClean="0">
                <a:cs typeface="Arial" charset="0"/>
              </a:rPr>
              <a:t>trioventricular </a:t>
            </a:r>
            <a:r>
              <a:rPr lang="en-US" altLang="en-US" dirty="0">
                <a:cs typeface="Arial" charset="0"/>
              </a:rPr>
              <a:t>delay</a:t>
            </a:r>
          </a:p>
          <a:p>
            <a:pPr marL="0" indent="0">
              <a:spcBef>
                <a:spcPts val="2400"/>
              </a:spcBef>
              <a:buNone/>
            </a:pPr>
            <a:r>
              <a:rPr lang="en-US" dirty="0">
                <a:cs typeface="Arial" charset="0"/>
              </a:rPr>
              <a:t>E</a:t>
            </a:r>
            <a:r>
              <a:rPr lang="en-US" dirty="0" smtClean="0">
                <a:cs typeface="Arial" charset="0"/>
              </a:rPr>
              <a:t>lectrical </a:t>
            </a:r>
            <a:r>
              <a:rPr lang="en-US" dirty="0">
                <a:cs typeface="Arial" charset="0"/>
              </a:rPr>
              <a:t>capture</a:t>
            </a:r>
          </a:p>
          <a:p>
            <a:pPr marL="0" indent="0">
              <a:spcBef>
                <a:spcPts val="2400"/>
              </a:spcBef>
              <a:buNone/>
            </a:pPr>
            <a:r>
              <a:rPr lang="en-US" altLang="en-US" dirty="0">
                <a:cs typeface="Arial" charset="0"/>
              </a:rPr>
              <a:t>I</a:t>
            </a:r>
            <a:r>
              <a:rPr lang="en-US" altLang="en-US" dirty="0" smtClean="0">
                <a:cs typeface="Arial" charset="0"/>
              </a:rPr>
              <a:t>nherent </a:t>
            </a:r>
            <a:r>
              <a:rPr lang="en-US" altLang="en-US" dirty="0">
                <a:cs typeface="Arial" charset="0"/>
              </a:rPr>
              <a:t>rhythm</a:t>
            </a:r>
          </a:p>
          <a:p>
            <a:pPr marL="0" indent="0">
              <a:spcBef>
                <a:spcPts val="2400"/>
              </a:spcBef>
              <a:buNone/>
            </a:pPr>
            <a:r>
              <a:rPr lang="en-US" altLang="en-US" dirty="0" smtClean="0">
                <a:cs typeface="Arial" charset="0"/>
              </a:rPr>
              <a:t>Mechanical </a:t>
            </a:r>
            <a:r>
              <a:rPr lang="en-US" altLang="en-US" dirty="0">
                <a:cs typeface="Arial" charset="0"/>
              </a:rPr>
              <a:t>capture</a:t>
            </a:r>
          </a:p>
          <a:p>
            <a:pPr marL="0" indent="0">
              <a:spcBef>
                <a:spcPts val="2400"/>
              </a:spcBef>
              <a:buNone/>
            </a:pPr>
            <a:r>
              <a:rPr lang="en-US" altLang="en-US" dirty="0">
                <a:cs typeface="Arial" charset="0"/>
              </a:rPr>
              <a:t>P</a:t>
            </a:r>
            <a:r>
              <a:rPr lang="en-US" altLang="en-US" dirty="0" smtClean="0">
                <a:cs typeface="Arial" charset="0"/>
              </a:rPr>
              <a:t>acing </a:t>
            </a:r>
            <a:r>
              <a:rPr lang="en-US" altLang="en-US" dirty="0">
                <a:cs typeface="Arial" charset="0"/>
              </a:rPr>
              <a:t>spike</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2978208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Evaluating Pacemaker </a:t>
            </a:r>
            <a:r>
              <a:rPr lang="en-US" dirty="0" smtClean="0"/>
              <a:t>Function 1</a:t>
            </a:r>
            <a:endParaRPr lang="en-US" dirty="0"/>
          </a:p>
        </p:txBody>
      </p:sp>
      <p:sp>
        <p:nvSpPr>
          <p:cNvPr id="11" name="Content Placeholder 10"/>
          <p:cNvSpPr>
            <a:spLocks noGrp="1"/>
          </p:cNvSpPr>
          <p:nvPr>
            <p:ph idx="1"/>
          </p:nvPr>
        </p:nvSpPr>
        <p:spPr/>
        <p:txBody>
          <a:bodyPr/>
          <a:lstStyle/>
          <a:p>
            <a:pPr marL="0" indent="0">
              <a:buNone/>
            </a:pPr>
            <a:r>
              <a:rPr lang="en-US" altLang="en-US" dirty="0" smtClean="0"/>
              <a:t>Based on ECG tracings</a:t>
            </a:r>
          </a:p>
          <a:p>
            <a:pPr marL="0" indent="0">
              <a:spcBef>
                <a:spcPts val="3000"/>
              </a:spcBef>
              <a:buNone/>
            </a:pPr>
            <a:r>
              <a:rPr lang="en-US" altLang="en-US" dirty="0" smtClean="0"/>
              <a:t>Verifies pacemaker effectiveness</a:t>
            </a:r>
          </a:p>
          <a:p>
            <a:pPr marL="0" indent="0">
              <a:spcBef>
                <a:spcPts val="3000"/>
              </a:spcBef>
              <a:buNone/>
            </a:pPr>
            <a:r>
              <a:rPr lang="en-US" altLang="en-US" dirty="0" smtClean="0"/>
              <a:t>Determines presence of pulse with each captured beat</a:t>
            </a:r>
          </a:p>
          <a:p>
            <a:r>
              <a:rPr lang="en-US" altLang="en-US" dirty="0" smtClean="0"/>
              <a:t>Electrical capture</a:t>
            </a:r>
          </a:p>
          <a:p>
            <a:r>
              <a:rPr lang="en-US" altLang="en-US" dirty="0" smtClean="0"/>
              <a:t>Mechanical capture</a:t>
            </a:r>
            <a:endParaRPr lang="en-US" altLang="en-US" dirty="0"/>
          </a:p>
        </p:txBody>
      </p:sp>
      <p:sp>
        <p:nvSpPr>
          <p:cNvPr id="6" name="Text Placeholder 5"/>
          <p:cNvSpPr>
            <a:spLocks noGrp="1"/>
          </p:cNvSpPr>
          <p:nvPr>
            <p:ph type="body" sz="quarter" idx="16"/>
          </p:nvPr>
        </p:nvSpPr>
        <p:spPr/>
        <p:txBody>
          <a:bodyPr/>
          <a:lstStyle/>
          <a:p>
            <a:endParaRPr lang="en-US"/>
          </a:p>
        </p:txBody>
      </p:sp>
      <p:sp>
        <p:nvSpPr>
          <p:cNvPr id="13" name="Text Placeholder 12"/>
          <p:cNvSpPr>
            <a:spLocks noGrp="1"/>
          </p:cNvSpPr>
          <p:nvPr>
            <p:ph type="body" sz="quarter" idx="11"/>
          </p:nvPr>
        </p:nvSpPr>
        <p:spPr/>
        <p:txBody>
          <a:bodyPr/>
          <a:lstStyle/>
          <a:p>
            <a:r>
              <a:rPr lang="en-US" smtClean="0"/>
              <a:t>Copyright © McGraw-Hill Education</a:t>
            </a:r>
            <a:endParaRPr lang="en-US" dirty="0"/>
          </a:p>
        </p:txBody>
      </p:sp>
    </p:spTree>
    <p:extLst>
      <p:ext uri="{BB962C8B-B14F-4D97-AF65-F5344CB8AC3E}">
        <p14:creationId xmlns:p14="http://schemas.microsoft.com/office/powerpoint/2010/main" val="24431684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Evaluating Pacemaker Function </a:t>
            </a:r>
            <a:r>
              <a:rPr lang="en-US" dirty="0"/>
              <a:t>2</a:t>
            </a:r>
            <a:endParaRPr lang="en-US" dirty="0"/>
          </a:p>
        </p:txBody>
      </p:sp>
      <p:sp>
        <p:nvSpPr>
          <p:cNvPr id="11" name="Content Placeholder 10"/>
          <p:cNvSpPr>
            <a:spLocks noGrp="1"/>
          </p:cNvSpPr>
          <p:nvPr>
            <p:ph sz="half" idx="1"/>
          </p:nvPr>
        </p:nvSpPr>
        <p:spPr>
          <a:xfrm>
            <a:off x="457200" y="1524000"/>
            <a:ext cx="8077200" cy="1676400"/>
          </a:xfrm>
        </p:spPr>
        <p:txBody>
          <a:bodyPr/>
          <a:lstStyle/>
          <a:p>
            <a:pPr>
              <a:lnSpc>
                <a:spcPct val="150000"/>
              </a:lnSpc>
            </a:pPr>
            <a:r>
              <a:rPr lang="en-US" altLang="en-US" dirty="0">
                <a:cs typeface="Arial" charset="0"/>
              </a:rPr>
              <a:t>Electrical evidence on a heart monitor is not enough.</a:t>
            </a:r>
          </a:p>
          <a:p>
            <a:pPr>
              <a:lnSpc>
                <a:spcPct val="150000"/>
              </a:lnSpc>
            </a:pPr>
            <a:r>
              <a:rPr lang="en-US" altLang="en-US" dirty="0">
                <a:cs typeface="Arial" charset="0"/>
              </a:rPr>
              <a:t>Heart may not be pumping well enough to sustain life.</a:t>
            </a:r>
          </a:p>
        </p:txBody>
      </p:sp>
      <p:sp>
        <p:nvSpPr>
          <p:cNvPr id="2" name="Content Placeholder 1"/>
          <p:cNvSpPr>
            <a:spLocks noGrp="1"/>
          </p:cNvSpPr>
          <p:nvPr>
            <p:ph sz="half" idx="2"/>
          </p:nvPr>
        </p:nvSpPr>
        <p:spPr>
          <a:xfrm>
            <a:off x="-1" y="4343400"/>
            <a:ext cx="9144001" cy="533400"/>
          </a:xfrm>
        </p:spPr>
        <p:txBody>
          <a:bodyPr/>
          <a:lstStyle/>
          <a:p>
            <a:pPr marL="0" indent="0" algn="ctr">
              <a:buNone/>
            </a:pPr>
            <a:r>
              <a:rPr lang="en-US" sz="2800" b="1" dirty="0">
                <a:solidFill>
                  <a:srgbClr val="C00000"/>
                </a:solidFill>
              </a:rPr>
              <a:t>Always remember to check the patient!</a:t>
            </a:r>
          </a:p>
          <a:p>
            <a:pPr algn="ctr"/>
            <a:endParaRPr lang="en-US" dirty="0"/>
          </a:p>
        </p:txBody>
      </p:sp>
      <p:sp>
        <p:nvSpPr>
          <p:cNvPr id="4" name="Text Placeholder 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4574277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Pacing Spike</a:t>
            </a:r>
            <a:endParaRPr lang="en-US" dirty="0"/>
          </a:p>
        </p:txBody>
      </p:sp>
      <p:sp>
        <p:nvSpPr>
          <p:cNvPr id="8" name="Content Placeholder 7"/>
          <p:cNvSpPr>
            <a:spLocks noGrp="1"/>
          </p:cNvSpPr>
          <p:nvPr>
            <p:ph idx="1"/>
          </p:nvPr>
        </p:nvSpPr>
        <p:spPr/>
        <p:txBody>
          <a:bodyPr/>
          <a:lstStyle/>
          <a:p>
            <a:pPr>
              <a:spcBef>
                <a:spcPts val="1800"/>
              </a:spcBef>
            </a:pPr>
            <a:r>
              <a:rPr lang="en-US" altLang="en-US" dirty="0">
                <a:cs typeface="Arial" charset="0"/>
              </a:rPr>
              <a:t>Thin spike on ECG tracing indicating electrical current from pacemaker</a:t>
            </a:r>
          </a:p>
          <a:p>
            <a:pPr>
              <a:spcBef>
                <a:spcPts val="1800"/>
              </a:spcBef>
            </a:pPr>
            <a:r>
              <a:rPr lang="en-US" altLang="en-US" dirty="0">
                <a:cs typeface="Arial" charset="0"/>
              </a:rPr>
              <a:t>Evidence of depolarization should appear after the spike, depending on type of pacing.</a:t>
            </a:r>
          </a:p>
          <a:p>
            <a:pPr>
              <a:buFont typeface="Wingdings" pitchFamily="2" charset="2"/>
              <a:buNone/>
            </a:pPr>
            <a:endParaRPr lang="en-US" altLang="en-US" sz="3000" dirty="0">
              <a:cs typeface="Arial" charset="0"/>
            </a:endParaRPr>
          </a:p>
          <a:p>
            <a:endParaRPr lang="en-US" dirty="0"/>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8338018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Types of Pacing Spikes</a:t>
            </a:r>
            <a:endParaRPr lang="en-US" dirty="0"/>
          </a:p>
        </p:txBody>
      </p:sp>
      <p:pic>
        <p:nvPicPr>
          <p:cNvPr id="5" name="Picture 4" descr="ECG tracings showing the four types of pacing: atrial, ventricular, atrioventricular, and atriobiventricula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990600"/>
            <a:ext cx="4749196" cy="5547841"/>
          </a:xfrm>
          <a:prstGeom prst="rect">
            <a:avLst/>
          </a:prstGeom>
        </p:spPr>
      </p:pic>
      <p:sp>
        <p:nvSpPr>
          <p:cNvPr id="6" name="Content Placeholder 5"/>
          <p:cNvSpPr>
            <a:spLocks noGrp="1"/>
          </p:cNvSpPr>
          <p:nvPr>
            <p:ph sz="quarter" idx="12"/>
          </p:nvPr>
        </p:nvSpPr>
        <p:spPr>
          <a:xfrm>
            <a:off x="440555" y="1718144"/>
            <a:ext cx="1501806" cy="533400"/>
          </a:xfrm>
        </p:spPr>
        <p:txBody>
          <a:bodyPr/>
          <a:lstStyle/>
          <a:p>
            <a:pPr marL="0" indent="0" algn="r">
              <a:buNone/>
            </a:pPr>
            <a:r>
              <a:rPr lang="en-US" dirty="0" smtClean="0">
                <a:solidFill>
                  <a:srgbClr val="002060"/>
                </a:solidFill>
              </a:rPr>
              <a:t>Atrial</a:t>
            </a:r>
            <a:endParaRPr lang="en-US" dirty="0">
              <a:solidFill>
                <a:srgbClr val="002060"/>
              </a:solidFill>
            </a:endParaRPr>
          </a:p>
        </p:txBody>
      </p:sp>
      <p:sp>
        <p:nvSpPr>
          <p:cNvPr id="4" name="Oval 3" descr="Circle around the atrial pacing spike in atrial pacing"/>
          <p:cNvSpPr/>
          <p:nvPr/>
        </p:nvSpPr>
        <p:spPr>
          <a:xfrm>
            <a:off x="2886808" y="1676400"/>
            <a:ext cx="228600" cy="533400"/>
          </a:xfrm>
          <a:prstGeom prst="ellipse">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Content Placeholder 6"/>
          <p:cNvSpPr>
            <a:spLocks noGrp="1"/>
          </p:cNvSpPr>
          <p:nvPr>
            <p:ph sz="quarter" idx="13"/>
          </p:nvPr>
        </p:nvSpPr>
        <p:spPr>
          <a:xfrm>
            <a:off x="6967491" y="1697362"/>
            <a:ext cx="1654206" cy="554182"/>
          </a:xfrm>
        </p:spPr>
        <p:txBody>
          <a:bodyPr/>
          <a:lstStyle/>
          <a:p>
            <a:pPr marL="0" indent="0">
              <a:buNone/>
            </a:pPr>
            <a:r>
              <a:rPr lang="en-US" dirty="0" smtClean="0">
                <a:solidFill>
                  <a:srgbClr val="002060"/>
                </a:solidFill>
              </a:rPr>
              <a:t>Ventricular</a:t>
            </a:r>
            <a:endParaRPr lang="en-US" dirty="0">
              <a:solidFill>
                <a:srgbClr val="002060"/>
              </a:solidFill>
            </a:endParaRPr>
          </a:p>
        </p:txBody>
      </p:sp>
      <p:sp>
        <p:nvSpPr>
          <p:cNvPr id="11" name="Oval 10" descr="Circle around the ventricular pacing spike in ventricular pacing"/>
          <p:cNvSpPr/>
          <p:nvPr/>
        </p:nvSpPr>
        <p:spPr>
          <a:xfrm>
            <a:off x="6392008" y="1600200"/>
            <a:ext cx="228600" cy="609600"/>
          </a:xfrm>
          <a:prstGeom prst="ellipse">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Content Placeholder 7"/>
          <p:cNvSpPr>
            <a:spLocks noGrp="1"/>
          </p:cNvSpPr>
          <p:nvPr>
            <p:ph sz="quarter" idx="14"/>
          </p:nvPr>
        </p:nvSpPr>
        <p:spPr>
          <a:xfrm>
            <a:off x="-54006" y="5087815"/>
            <a:ext cx="2187606" cy="498764"/>
          </a:xfrm>
        </p:spPr>
        <p:txBody>
          <a:bodyPr/>
          <a:lstStyle/>
          <a:p>
            <a:pPr marL="0" indent="0">
              <a:buNone/>
            </a:pPr>
            <a:r>
              <a:rPr lang="en-US" dirty="0" smtClean="0">
                <a:solidFill>
                  <a:srgbClr val="002060"/>
                </a:solidFill>
              </a:rPr>
              <a:t>Atrioventricular</a:t>
            </a:r>
            <a:endParaRPr lang="en-US" dirty="0">
              <a:solidFill>
                <a:srgbClr val="002060"/>
              </a:solidFill>
            </a:endParaRPr>
          </a:p>
        </p:txBody>
      </p:sp>
      <p:sp>
        <p:nvSpPr>
          <p:cNvPr id="16" name="Oval 15" descr="Circle around the atrial and ventricular pacing spikes in atrioventricular pacing"/>
          <p:cNvSpPr/>
          <p:nvPr/>
        </p:nvSpPr>
        <p:spPr>
          <a:xfrm>
            <a:off x="2201008" y="4953000"/>
            <a:ext cx="533400" cy="457200"/>
          </a:xfrm>
          <a:prstGeom prst="ellipse">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Content Placeholder 8"/>
          <p:cNvSpPr>
            <a:spLocks noGrp="1"/>
          </p:cNvSpPr>
          <p:nvPr>
            <p:ph sz="quarter" idx="15"/>
          </p:nvPr>
        </p:nvSpPr>
        <p:spPr>
          <a:xfrm>
            <a:off x="6727794" y="5105400"/>
            <a:ext cx="2416206" cy="609600"/>
          </a:xfrm>
        </p:spPr>
        <p:txBody>
          <a:bodyPr/>
          <a:lstStyle/>
          <a:p>
            <a:pPr marL="0" indent="0">
              <a:buNone/>
            </a:pPr>
            <a:r>
              <a:rPr lang="en-US" dirty="0" smtClean="0">
                <a:solidFill>
                  <a:srgbClr val="002060"/>
                </a:solidFill>
              </a:rPr>
              <a:t>Atriobiventricular</a:t>
            </a:r>
            <a:endParaRPr lang="en-US" dirty="0">
              <a:solidFill>
                <a:srgbClr val="002060"/>
              </a:solidFill>
            </a:endParaRPr>
          </a:p>
        </p:txBody>
      </p:sp>
      <p:sp>
        <p:nvSpPr>
          <p:cNvPr id="17" name="Oval 16" descr="Circle around the atrial and ventricular pacing spikes in atriobiventricular pacing"/>
          <p:cNvSpPr/>
          <p:nvPr/>
        </p:nvSpPr>
        <p:spPr>
          <a:xfrm>
            <a:off x="4639408" y="4953000"/>
            <a:ext cx="533400" cy="457200"/>
          </a:xfrm>
          <a:prstGeom prst="ellipse">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 Placeholder 17"/>
          <p:cNvSpPr>
            <a:spLocks noGrp="1"/>
          </p:cNvSpPr>
          <p:nvPr>
            <p:ph type="body" sz="quarter" idx="16"/>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1258636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Chamber Depolarization</a:t>
            </a:r>
            <a:endParaRPr lang="en-US" dirty="0"/>
          </a:p>
        </p:txBody>
      </p:sp>
      <p:sp>
        <p:nvSpPr>
          <p:cNvPr id="11" name="Content Placeholder 10"/>
          <p:cNvSpPr>
            <a:spLocks noGrp="1"/>
          </p:cNvSpPr>
          <p:nvPr>
            <p:ph idx="1"/>
          </p:nvPr>
        </p:nvSpPr>
        <p:spPr/>
        <p:txBody>
          <a:bodyPr/>
          <a:lstStyle/>
          <a:p>
            <a:pPr marL="0" indent="0">
              <a:buNone/>
            </a:pPr>
            <a:r>
              <a:rPr lang="en-US" altLang="en-US" dirty="0" smtClean="0"/>
              <a:t>Atrial pacing spike</a:t>
            </a:r>
          </a:p>
          <a:p>
            <a:r>
              <a:rPr lang="en-US" altLang="en-US" dirty="0" smtClean="0"/>
              <a:t>Followed by P wave indicating atrial depolarization</a:t>
            </a:r>
          </a:p>
          <a:p>
            <a:pPr marL="0" indent="0">
              <a:spcBef>
                <a:spcPts val="3600"/>
              </a:spcBef>
              <a:buNone/>
            </a:pPr>
            <a:r>
              <a:rPr lang="en-US" altLang="en-US" dirty="0" smtClean="0"/>
              <a:t>Ventricular pacing spike</a:t>
            </a:r>
          </a:p>
          <a:p>
            <a:r>
              <a:rPr lang="en-US" altLang="en-US" dirty="0" smtClean="0"/>
              <a:t>Followed by wide QRS complex</a:t>
            </a:r>
          </a:p>
          <a:p>
            <a:r>
              <a:rPr lang="en-US" altLang="en-US" dirty="0" smtClean="0"/>
              <a:t>Similar to LBBB</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59193612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Atrioventricular Delay</a:t>
            </a:r>
            <a:endParaRPr lang="en-US" dirty="0"/>
          </a:p>
        </p:txBody>
      </p:sp>
      <p:sp>
        <p:nvSpPr>
          <p:cNvPr id="11" name="Content Placeholder 10"/>
          <p:cNvSpPr>
            <a:spLocks noGrp="1"/>
          </p:cNvSpPr>
          <p:nvPr>
            <p:ph idx="1"/>
          </p:nvPr>
        </p:nvSpPr>
        <p:spPr/>
        <p:txBody>
          <a:bodyPr/>
          <a:lstStyle/>
          <a:p>
            <a:pPr>
              <a:lnSpc>
                <a:spcPct val="150000"/>
              </a:lnSpc>
            </a:pPr>
            <a:r>
              <a:rPr lang="en-US" altLang="en-US" dirty="0">
                <a:cs typeface="Arial" charset="0"/>
              </a:rPr>
              <a:t>Similar to PR interval on normal rhythm tracing</a:t>
            </a:r>
          </a:p>
          <a:p>
            <a:pPr>
              <a:lnSpc>
                <a:spcPct val="150000"/>
              </a:lnSpc>
            </a:pPr>
            <a:r>
              <a:rPr lang="en-US" altLang="en-US" dirty="0">
                <a:cs typeface="Arial" charset="0"/>
              </a:rPr>
              <a:t>Measured from atrial spike to ventricular spike</a:t>
            </a:r>
          </a:p>
          <a:p>
            <a:pPr>
              <a:lnSpc>
                <a:spcPct val="150000"/>
              </a:lnSpc>
            </a:pPr>
            <a:r>
              <a:rPr lang="en-US" altLang="en-US" dirty="0">
                <a:cs typeface="Arial" charset="0"/>
              </a:rPr>
              <a:t>Normally programmed to 0.12-0.20 </a:t>
            </a:r>
            <a:r>
              <a:rPr lang="en-US" altLang="en-US" dirty="0" smtClean="0">
                <a:cs typeface="Arial" charset="0"/>
              </a:rPr>
              <a:t>second</a:t>
            </a:r>
          </a:p>
          <a:p>
            <a:pPr>
              <a:lnSpc>
                <a:spcPct val="150000"/>
              </a:lnSpc>
            </a:pPr>
            <a:endParaRPr lang="en-US" altLang="en-US" dirty="0" smtClean="0">
              <a:cs typeface="Arial" charset="0"/>
            </a:endParaRP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6693026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Outcomes</a:t>
            </a:r>
            <a:endParaRPr lang="en-US" dirty="0"/>
          </a:p>
        </p:txBody>
      </p:sp>
      <p:sp>
        <p:nvSpPr>
          <p:cNvPr id="6" name="Content Placeholder 5"/>
          <p:cNvSpPr>
            <a:spLocks noGrp="1"/>
          </p:cNvSpPr>
          <p:nvPr>
            <p:ph idx="1"/>
          </p:nvPr>
        </p:nvSpPr>
        <p:spPr/>
        <p:txBody>
          <a:bodyPr/>
          <a:lstStyle/>
          <a:p>
            <a:pPr marL="739775" indent="-739775">
              <a:spcBef>
                <a:spcPts val="1200"/>
              </a:spcBef>
              <a:buFont typeface="Wingdings" pitchFamily="2" charset="2"/>
              <a:buNone/>
            </a:pPr>
            <a:r>
              <a:rPr lang="en-US" altLang="en-US" dirty="0">
                <a:cs typeface="Arial" charset="0"/>
              </a:rPr>
              <a:t>11.1	Identify the various types and functions of pacemakers.</a:t>
            </a:r>
          </a:p>
          <a:p>
            <a:pPr marL="739775" indent="-739775">
              <a:spcBef>
                <a:spcPts val="1200"/>
              </a:spcBef>
              <a:buFont typeface="Wingdings" pitchFamily="2" charset="2"/>
              <a:buNone/>
            </a:pPr>
            <a:r>
              <a:rPr lang="en-US" altLang="en-US" dirty="0">
                <a:cs typeface="Arial" charset="0"/>
              </a:rPr>
              <a:t>11.2	Analyze pacemaker rhythms and their effect on the patient, including basic patient care and treatment. </a:t>
            </a:r>
          </a:p>
          <a:p>
            <a:pPr marL="739775" indent="-739775">
              <a:spcBef>
                <a:spcPts val="1200"/>
              </a:spcBef>
              <a:buFont typeface="Wingdings" pitchFamily="2" charset="2"/>
              <a:buNone/>
            </a:pPr>
            <a:r>
              <a:rPr lang="en-US" altLang="en-US" dirty="0">
                <a:cs typeface="Arial" charset="0"/>
              </a:rPr>
              <a:t>11.3	Summarize pacemaker complications relative to the  ECG tracing. </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6641113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Measuring Atrioventricular Delay</a:t>
            </a:r>
            <a:endParaRPr lang="en-US" dirty="0"/>
          </a:p>
        </p:txBody>
      </p:sp>
      <p:sp>
        <p:nvSpPr>
          <p:cNvPr id="11" name="Content Placeholder 10"/>
          <p:cNvSpPr>
            <a:spLocks noGrp="1"/>
          </p:cNvSpPr>
          <p:nvPr>
            <p:ph idx="1"/>
          </p:nvPr>
        </p:nvSpPr>
        <p:spPr/>
        <p:txBody>
          <a:bodyPr/>
          <a:lstStyle/>
          <a:p>
            <a:pPr marL="0" indent="0">
              <a:buNone/>
            </a:pPr>
            <a:r>
              <a:rPr lang="en-US" altLang="en-US" dirty="0" smtClean="0"/>
              <a:t>Patient with normal P wave and ventricular pacing</a:t>
            </a:r>
          </a:p>
          <a:p>
            <a:r>
              <a:rPr lang="en-US" altLang="en-US" dirty="0" smtClean="0"/>
              <a:t>Measure from beginning of P wave to ventricular spike</a:t>
            </a:r>
          </a:p>
          <a:p>
            <a:pPr marL="0" indent="0">
              <a:spcBef>
                <a:spcPts val="3600"/>
              </a:spcBef>
              <a:buNone/>
            </a:pPr>
            <a:r>
              <a:rPr lang="en-US" altLang="en-US" dirty="0" smtClean="0"/>
              <a:t>Patient with atrial pacer and normal QRS</a:t>
            </a:r>
          </a:p>
          <a:p>
            <a:r>
              <a:rPr lang="en-US" altLang="en-US" dirty="0" smtClean="0"/>
              <a:t>Measure from pacing spike to beginning of QRS</a:t>
            </a:r>
          </a:p>
          <a:p>
            <a:r>
              <a:rPr lang="en-US" altLang="en-US" dirty="0" smtClean="0"/>
              <a:t>Measurement should be less than set atrioventricular delay time</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63712606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Seven Steps to Evaluating a</a:t>
            </a:r>
            <a:br>
              <a:rPr lang="en-US" dirty="0" smtClean="0"/>
            </a:br>
            <a:r>
              <a:rPr lang="en-US" dirty="0" smtClean="0"/>
              <a:t>Pacemaker ECG </a:t>
            </a:r>
            <a:r>
              <a:rPr lang="en-US" dirty="0" smtClean="0"/>
              <a:t>Tracing 1</a:t>
            </a:r>
            <a:endParaRPr lang="en-US" dirty="0"/>
          </a:p>
        </p:txBody>
      </p:sp>
      <p:sp>
        <p:nvSpPr>
          <p:cNvPr id="11" name="Content Placeholder 10"/>
          <p:cNvSpPr>
            <a:spLocks noGrp="1"/>
          </p:cNvSpPr>
          <p:nvPr>
            <p:ph idx="1"/>
          </p:nvPr>
        </p:nvSpPr>
        <p:spPr>
          <a:xfrm>
            <a:off x="457200" y="1447800"/>
            <a:ext cx="8229600" cy="5105400"/>
          </a:xfrm>
        </p:spPr>
        <p:txBody>
          <a:bodyPr/>
          <a:lstStyle/>
          <a:p>
            <a:pPr marL="0" indent="0">
              <a:buNone/>
            </a:pPr>
            <a:r>
              <a:rPr lang="en-US" altLang="en-US" dirty="0" smtClean="0"/>
              <a:t>Step 1: What are the rate and regularity of the paced rhythm?</a:t>
            </a:r>
          </a:p>
          <a:p>
            <a:pPr marL="0" indent="0">
              <a:spcBef>
                <a:spcPts val="3000"/>
              </a:spcBef>
              <a:buNone/>
            </a:pPr>
            <a:r>
              <a:rPr lang="en-US" altLang="en-US" dirty="0" smtClean="0"/>
              <a:t>Step 2: What are the rate and regularity of the intrinsic rhythm?</a:t>
            </a:r>
          </a:p>
          <a:p>
            <a:pPr marL="0" indent="0">
              <a:spcBef>
                <a:spcPts val="3000"/>
              </a:spcBef>
              <a:buNone/>
            </a:pPr>
            <a:r>
              <a:rPr lang="en-US" altLang="en-US" dirty="0" smtClean="0"/>
              <a:t>Step 3: Is the atrial lead sensing appropriate?</a:t>
            </a:r>
          </a:p>
          <a:p>
            <a:r>
              <a:rPr lang="en-US" altLang="en-US" dirty="0" smtClean="0"/>
              <a:t>AV sequential pacemakers only</a:t>
            </a:r>
          </a:p>
          <a:p>
            <a:pPr marL="0" indent="0">
              <a:spcBef>
                <a:spcPts val="3000"/>
              </a:spcBef>
              <a:buNone/>
            </a:pPr>
            <a:r>
              <a:rPr lang="en-US" altLang="en-US" dirty="0" smtClean="0"/>
              <a:t>Step 4: Is atrial capture present?</a:t>
            </a:r>
          </a:p>
          <a:p>
            <a:r>
              <a:rPr lang="en-US" altLang="en-US" dirty="0" smtClean="0"/>
              <a:t>Atrial, AV sequential, and atriobiventricular pacemakers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828295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Seven Steps to Evaluating a</a:t>
            </a:r>
            <a:br>
              <a:rPr lang="en-US" dirty="0" smtClean="0"/>
            </a:br>
            <a:r>
              <a:rPr lang="en-US" dirty="0" smtClean="0"/>
              <a:t>Pacemaker ECG Tracing </a:t>
            </a:r>
            <a:r>
              <a:rPr lang="en-US" dirty="0" smtClean="0"/>
              <a:t>2</a:t>
            </a:r>
            <a:endParaRPr lang="en-US" dirty="0"/>
          </a:p>
        </p:txBody>
      </p:sp>
      <p:sp>
        <p:nvSpPr>
          <p:cNvPr id="11" name="Content Placeholder 10"/>
          <p:cNvSpPr>
            <a:spLocks noGrp="1"/>
          </p:cNvSpPr>
          <p:nvPr>
            <p:ph idx="1"/>
          </p:nvPr>
        </p:nvSpPr>
        <p:spPr>
          <a:xfrm>
            <a:off x="457200" y="1600200"/>
            <a:ext cx="8229600" cy="4953000"/>
          </a:xfrm>
        </p:spPr>
        <p:txBody>
          <a:bodyPr/>
          <a:lstStyle/>
          <a:p>
            <a:pPr marL="0" indent="0">
              <a:buNone/>
            </a:pPr>
            <a:r>
              <a:rPr lang="en-US" altLang="en-US" dirty="0" smtClean="0"/>
              <a:t>Step 5: Is atrioventricular delay appropriate?</a:t>
            </a:r>
          </a:p>
          <a:p>
            <a:r>
              <a:rPr lang="en-US" altLang="en-US" dirty="0" smtClean="0"/>
              <a:t>AV sequential and atriobiventricular pacemakers</a:t>
            </a:r>
          </a:p>
          <a:p>
            <a:pPr marL="0" indent="0">
              <a:spcBef>
                <a:spcPts val="3000"/>
              </a:spcBef>
              <a:buNone/>
            </a:pPr>
            <a:r>
              <a:rPr lang="en-US" altLang="en-US" dirty="0" smtClean="0"/>
              <a:t>Step 6: Is ventricular sensing appropriate?</a:t>
            </a:r>
          </a:p>
          <a:p>
            <a:pPr marL="0" indent="0">
              <a:spcBef>
                <a:spcPts val="3000"/>
              </a:spcBef>
              <a:buNone/>
            </a:pPr>
            <a:r>
              <a:rPr lang="en-US" altLang="en-US" dirty="0" smtClean="0"/>
              <a:t>Step 7: is ventricular capture present?</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45761584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11.2</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term refers to the ability of the heart muscle to respond to electrical stimulation and depolarize the myocardial tissue?</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314583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11.2</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What term refers to the ability of the heart muscle to respond to electrical stimulation and depolarize the myocardial tissue?</a:t>
            </a:r>
          </a:p>
        </p:txBody>
      </p:sp>
      <p:sp>
        <p:nvSpPr>
          <p:cNvPr id="6" name="Content Placeholder 5"/>
          <p:cNvSpPr>
            <a:spLocks noGrp="1"/>
          </p:cNvSpPr>
          <p:nvPr>
            <p:ph sz="quarter" idx="15"/>
          </p:nvPr>
        </p:nvSpPr>
        <p:spPr>
          <a:xfrm>
            <a:off x="533400" y="3672840"/>
            <a:ext cx="8153400" cy="518160"/>
          </a:xfrm>
          <a:solidFill>
            <a:srgbClr val="FFC000"/>
          </a:solidFill>
        </p:spPr>
        <p:txBody>
          <a:bodyPr/>
          <a:lstStyle/>
          <a:p>
            <a:pPr marL="0" indent="0">
              <a:buNone/>
            </a:pPr>
            <a:r>
              <a:rPr lang="en-US" altLang="en-US" dirty="0" smtClean="0">
                <a:solidFill>
                  <a:srgbClr val="000099"/>
                </a:solidFill>
                <a:latin typeface="Arial" charset="0"/>
              </a:rPr>
              <a:t>Mechanical capture</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0730731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11.3</a:t>
            </a:r>
            <a:br>
              <a:rPr lang="en-US" dirty="0" smtClean="0"/>
            </a:br>
            <a:r>
              <a:rPr lang="en-US" dirty="0" smtClean="0"/>
              <a:t>Pacemaker Complications</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sz="half" idx="1"/>
          </p:nvPr>
        </p:nvSpPr>
        <p:spPr>
          <a:xfrm>
            <a:off x="457200" y="2057400"/>
            <a:ext cx="4038600" cy="4472940"/>
          </a:xfrm>
        </p:spPr>
        <p:txBody>
          <a:bodyPr/>
          <a:lstStyle/>
          <a:p>
            <a:pPr marL="0" indent="0">
              <a:spcBef>
                <a:spcPts val="2400"/>
              </a:spcBef>
              <a:buNone/>
            </a:pPr>
            <a:r>
              <a:rPr lang="en-US" altLang="en-US" dirty="0" smtClean="0">
                <a:cs typeface="Arial" charset="0"/>
              </a:rPr>
              <a:t>Loss </a:t>
            </a:r>
            <a:r>
              <a:rPr lang="en-US" altLang="en-US" dirty="0">
                <a:cs typeface="Arial" charset="0"/>
              </a:rPr>
              <a:t>of capture</a:t>
            </a:r>
          </a:p>
          <a:p>
            <a:pPr marL="0" indent="0">
              <a:spcBef>
                <a:spcPts val="2400"/>
              </a:spcBef>
              <a:buNone/>
            </a:pPr>
            <a:r>
              <a:rPr lang="en-US" altLang="en-US" dirty="0">
                <a:cs typeface="Arial" charset="0"/>
              </a:rPr>
              <a:t>M</a:t>
            </a:r>
            <a:r>
              <a:rPr lang="en-US" altLang="en-US" dirty="0" smtClean="0">
                <a:cs typeface="Arial" charset="0"/>
              </a:rPr>
              <a:t>alfunctioning</a:t>
            </a:r>
            <a:endParaRPr lang="en-US" altLang="en-US" dirty="0">
              <a:cs typeface="Arial" charset="0"/>
            </a:endParaRPr>
          </a:p>
          <a:p>
            <a:pPr marL="0" indent="0">
              <a:spcBef>
                <a:spcPts val="2400"/>
              </a:spcBef>
              <a:buNone/>
            </a:pPr>
            <a:r>
              <a:rPr lang="en-US" altLang="en-US" dirty="0">
                <a:cs typeface="Arial" charset="0"/>
              </a:rPr>
              <a:t>M</a:t>
            </a:r>
            <a:r>
              <a:rPr lang="en-US" altLang="en-US" dirty="0" smtClean="0">
                <a:cs typeface="Arial" charset="0"/>
              </a:rPr>
              <a:t>alsensing</a:t>
            </a:r>
            <a:endParaRPr lang="en-US" altLang="en-US" dirty="0">
              <a:cs typeface="Arial" charset="0"/>
            </a:endParaRPr>
          </a:p>
          <a:p>
            <a:pPr>
              <a:spcBef>
                <a:spcPts val="2400"/>
              </a:spcBef>
            </a:pPr>
            <a:endParaRPr lang="en-US" altLang="en-US" dirty="0">
              <a:cs typeface="Arial" charset="0"/>
            </a:endParaRPr>
          </a:p>
          <a:p>
            <a:endParaRPr lang="en-US" dirty="0"/>
          </a:p>
        </p:txBody>
      </p:sp>
      <p:sp>
        <p:nvSpPr>
          <p:cNvPr id="12" name="Content Placeholder 11"/>
          <p:cNvSpPr>
            <a:spLocks noGrp="1"/>
          </p:cNvSpPr>
          <p:nvPr>
            <p:ph sz="half" idx="2"/>
          </p:nvPr>
        </p:nvSpPr>
        <p:spPr>
          <a:xfrm>
            <a:off x="4648200" y="2057400"/>
            <a:ext cx="4038600" cy="4472940"/>
          </a:xfrm>
        </p:spPr>
        <p:txBody>
          <a:bodyPr/>
          <a:lstStyle/>
          <a:p>
            <a:pPr marL="0" indent="0">
              <a:spcBef>
                <a:spcPts val="2400"/>
              </a:spcBef>
              <a:buNone/>
            </a:pPr>
            <a:r>
              <a:rPr lang="en-US" altLang="en-US" dirty="0">
                <a:cs typeface="Arial" charset="0"/>
              </a:rPr>
              <a:t>O</a:t>
            </a:r>
            <a:r>
              <a:rPr lang="en-US" altLang="en-US" dirty="0" smtClean="0">
                <a:cs typeface="Arial" charset="0"/>
              </a:rPr>
              <a:t>versensing</a:t>
            </a:r>
            <a:endParaRPr lang="en-US" altLang="en-US" dirty="0">
              <a:cs typeface="Arial" charset="0"/>
            </a:endParaRPr>
          </a:p>
          <a:p>
            <a:pPr marL="0" indent="0">
              <a:spcBef>
                <a:spcPts val="2400"/>
              </a:spcBef>
              <a:buNone/>
            </a:pPr>
            <a:r>
              <a:rPr lang="en-US" altLang="en-US" dirty="0">
                <a:cs typeface="Arial" charset="0"/>
              </a:rPr>
              <a:t>P</a:t>
            </a:r>
            <a:r>
              <a:rPr lang="en-US" altLang="en-US" dirty="0" smtClean="0">
                <a:cs typeface="Arial" charset="0"/>
              </a:rPr>
              <a:t>acemaker </a:t>
            </a:r>
            <a:r>
              <a:rPr lang="en-US" altLang="en-US" dirty="0">
                <a:cs typeface="Arial" charset="0"/>
              </a:rPr>
              <a:t>competition</a:t>
            </a:r>
          </a:p>
          <a:p>
            <a:pPr marL="0" indent="0">
              <a:spcBef>
                <a:spcPts val="2400"/>
              </a:spcBef>
              <a:buNone/>
            </a:pPr>
            <a:r>
              <a:rPr lang="en-US" altLang="en-US" dirty="0">
                <a:cs typeface="Arial" charset="0"/>
              </a:rPr>
              <a:t>U</a:t>
            </a:r>
            <a:r>
              <a:rPr lang="en-US" altLang="en-US" dirty="0" smtClean="0">
                <a:cs typeface="Arial" charset="0"/>
              </a:rPr>
              <a:t>ndersensing</a:t>
            </a:r>
            <a:endParaRPr lang="en-US" altLang="en-US" dirty="0">
              <a:cs typeface="Arial" charset="0"/>
            </a:endParaRPr>
          </a:p>
          <a:p>
            <a:endParaRPr lang="en-US" dirty="0"/>
          </a:p>
        </p:txBody>
      </p:sp>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4372798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Pacemaker Complications Relative</a:t>
            </a:r>
            <a:br>
              <a:rPr lang="en-US" smtClean="0"/>
            </a:br>
            <a:r>
              <a:rPr lang="en-US" smtClean="0"/>
              <a:t>to the ECG Tracing</a:t>
            </a:r>
            <a:endParaRPr lang="en-US" dirty="0"/>
          </a:p>
        </p:txBody>
      </p:sp>
      <p:sp>
        <p:nvSpPr>
          <p:cNvPr id="8" name="Content Placeholder 7"/>
          <p:cNvSpPr>
            <a:spLocks noGrp="1"/>
          </p:cNvSpPr>
          <p:nvPr>
            <p:ph idx="1"/>
          </p:nvPr>
        </p:nvSpPr>
        <p:spPr>
          <a:xfrm>
            <a:off x="457200" y="1447800"/>
            <a:ext cx="8229600" cy="5105400"/>
          </a:xfrm>
        </p:spPr>
        <p:txBody>
          <a:bodyPr/>
          <a:lstStyle/>
          <a:p>
            <a:pPr marL="0" indent="0">
              <a:buNone/>
            </a:pPr>
            <a:r>
              <a:rPr lang="en-US" altLang="en-US" dirty="0" smtClean="0"/>
              <a:t>Weak battery complications</a:t>
            </a:r>
          </a:p>
          <a:p>
            <a:r>
              <a:rPr lang="en-US" altLang="en-US" dirty="0" smtClean="0"/>
              <a:t>Slow firing rates</a:t>
            </a:r>
          </a:p>
          <a:p>
            <a:r>
              <a:rPr lang="en-US" altLang="en-US" dirty="0" smtClean="0"/>
              <a:t>Less effective sensing capabilities</a:t>
            </a:r>
          </a:p>
          <a:p>
            <a:r>
              <a:rPr lang="en-US" altLang="en-US" dirty="0" smtClean="0"/>
              <a:t>Less than predetermined electrical current</a:t>
            </a:r>
          </a:p>
          <a:p>
            <a:pPr marL="0" indent="0">
              <a:spcBef>
                <a:spcPts val="3600"/>
              </a:spcBef>
              <a:buNone/>
            </a:pPr>
            <a:r>
              <a:rPr lang="en-US" altLang="en-US" dirty="0" smtClean="0"/>
              <a:t>Pacemaker generator complication</a:t>
            </a:r>
          </a:p>
          <a:p>
            <a:r>
              <a:rPr lang="en-US" altLang="en-US" dirty="0" smtClean="0"/>
              <a:t>Sensing capability too low for pacemaker to see normal contractions</a:t>
            </a:r>
          </a:p>
          <a:p>
            <a:r>
              <a:rPr lang="en-US" altLang="en-US" dirty="0" smtClean="0"/>
              <a:t>Electrical impulses triggered, not inhibited</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4293347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Reasons for Pacemaker Complications</a:t>
            </a:r>
            <a:endParaRPr lang="en-US" dirty="0"/>
          </a:p>
        </p:txBody>
      </p:sp>
      <p:sp>
        <p:nvSpPr>
          <p:cNvPr id="8" name="Content Placeholder 7"/>
          <p:cNvSpPr>
            <a:spLocks noGrp="1"/>
          </p:cNvSpPr>
          <p:nvPr>
            <p:ph idx="1"/>
          </p:nvPr>
        </p:nvSpPr>
        <p:spPr/>
        <p:txBody>
          <a:bodyPr/>
          <a:lstStyle/>
          <a:p>
            <a:pPr>
              <a:lnSpc>
                <a:spcPct val="150000"/>
              </a:lnSpc>
            </a:pPr>
            <a:r>
              <a:rPr lang="en-US" altLang="en-US" dirty="0">
                <a:cs typeface="Arial" charset="0"/>
              </a:rPr>
              <a:t>Malfunctioning – failure to pace</a:t>
            </a:r>
          </a:p>
          <a:p>
            <a:pPr>
              <a:lnSpc>
                <a:spcPct val="150000"/>
              </a:lnSpc>
            </a:pPr>
            <a:r>
              <a:rPr lang="en-US" altLang="en-US" dirty="0">
                <a:cs typeface="Arial" charset="0"/>
              </a:rPr>
              <a:t>Malsensing – failure to sense</a:t>
            </a:r>
          </a:p>
          <a:p>
            <a:pPr>
              <a:lnSpc>
                <a:spcPct val="150000"/>
              </a:lnSpc>
            </a:pPr>
            <a:r>
              <a:rPr lang="en-US" altLang="en-US" dirty="0">
                <a:cs typeface="Arial" charset="0"/>
              </a:rPr>
              <a:t>Loss of capture – failure to depolarize</a:t>
            </a:r>
          </a:p>
          <a:p>
            <a:pPr>
              <a:lnSpc>
                <a:spcPct val="150000"/>
              </a:lnSpc>
            </a:pPr>
            <a:r>
              <a:rPr lang="en-US" altLang="en-US" dirty="0">
                <a:cs typeface="Arial" charset="0"/>
              </a:rPr>
              <a:t>Oversensing – perceiving sources other than the heart</a:t>
            </a:r>
          </a:p>
          <a:p>
            <a:pPr>
              <a:lnSpc>
                <a:spcPct val="150000"/>
              </a:lnSpc>
            </a:pPr>
            <a:r>
              <a:rPr lang="en-US" altLang="en-US" dirty="0">
                <a:cs typeface="Arial" charset="0"/>
              </a:rPr>
              <a:t>Undersensing – unable to detect any electrical activity</a:t>
            </a:r>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0610354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Responsibility to Recognize Rhythms</a:t>
            </a:r>
            <a:endParaRPr lang="en-US" dirty="0"/>
          </a:p>
        </p:txBody>
      </p:sp>
      <p:sp>
        <p:nvSpPr>
          <p:cNvPr id="8" name="Content Placeholder 7"/>
          <p:cNvSpPr>
            <a:spLocks noGrp="1"/>
          </p:cNvSpPr>
          <p:nvPr>
            <p:ph idx="1"/>
          </p:nvPr>
        </p:nvSpPr>
        <p:spPr/>
        <p:txBody>
          <a:bodyPr/>
          <a:lstStyle/>
          <a:p>
            <a:pPr marL="0" indent="0">
              <a:buNone/>
            </a:pPr>
            <a:r>
              <a:rPr lang="en-US" altLang="en-US" dirty="0" smtClean="0"/>
              <a:t>Recognize normal pacemaker rhythms and possible complications</a:t>
            </a:r>
          </a:p>
          <a:p>
            <a:pPr marL="0" indent="0">
              <a:spcBef>
                <a:spcPts val="3600"/>
              </a:spcBef>
              <a:buNone/>
            </a:pPr>
            <a:r>
              <a:rPr lang="en-US" altLang="en-US" dirty="0" smtClean="0"/>
              <a:t>Be aware of differences in ECG waveforms</a:t>
            </a:r>
          </a:p>
          <a:p>
            <a:r>
              <a:rPr lang="en-US" altLang="en-US" dirty="0" smtClean="0"/>
              <a:t>Presence of pacing spike</a:t>
            </a:r>
          </a:p>
          <a:p>
            <a:r>
              <a:rPr lang="en-US" altLang="en-US" dirty="0" smtClean="0"/>
              <a:t>Chamber depolarization characteristics</a:t>
            </a:r>
          </a:p>
          <a:p>
            <a:r>
              <a:rPr lang="en-US" altLang="en-US" dirty="0" smtClean="0"/>
              <a:t>Atrioventricular delay</a:t>
            </a:r>
            <a:endParaRPr lang="en-US" altLang="en-US" dirty="0"/>
          </a:p>
        </p:txBody>
      </p:sp>
      <p:sp>
        <p:nvSpPr>
          <p:cNvPr id="9" name="Text Placeholder 8"/>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953889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11.3</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None/>
            </a:pPr>
            <a:r>
              <a:rPr lang="en-US" altLang="en-US" dirty="0"/>
              <a:t>What is your responsibility in caring for patients with pacemakers? </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6443701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828800"/>
          </a:xfrm>
        </p:spPr>
        <p:txBody>
          <a:bodyPr/>
          <a:lstStyle/>
          <a:p>
            <a:r>
              <a:rPr lang="en-US" dirty="0" smtClean="0"/>
              <a:t>Learning Outcome 11.1</a:t>
            </a:r>
            <a:br>
              <a:rPr lang="en-US" dirty="0" smtClean="0"/>
            </a:br>
            <a:r>
              <a:rPr lang="en-US" dirty="0" smtClean="0"/>
              <a:t>Introduction to Pacemaker Rhythms</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209800"/>
            <a:ext cx="8229600" cy="4343400"/>
          </a:xfrm>
        </p:spPr>
        <p:txBody>
          <a:bodyPr/>
          <a:lstStyle/>
          <a:p>
            <a:pPr marL="0" indent="0">
              <a:spcBef>
                <a:spcPts val="2400"/>
              </a:spcBef>
              <a:buNone/>
            </a:pPr>
            <a:r>
              <a:rPr lang="en-US" dirty="0">
                <a:cs typeface="Arial" charset="0"/>
              </a:rPr>
              <a:t>A</a:t>
            </a:r>
            <a:r>
              <a:rPr lang="en-US" dirty="0" smtClean="0">
                <a:cs typeface="Arial" charset="0"/>
              </a:rPr>
              <a:t>triobiventricular </a:t>
            </a:r>
            <a:r>
              <a:rPr lang="en-US" dirty="0">
                <a:cs typeface="Arial" charset="0"/>
              </a:rPr>
              <a:t>pacing</a:t>
            </a:r>
            <a:endParaRPr lang="en-US" dirty="0"/>
          </a:p>
          <a:p>
            <a:pPr marL="0" indent="0">
              <a:spcBef>
                <a:spcPts val="2400"/>
              </a:spcBef>
              <a:buNone/>
            </a:pPr>
            <a:r>
              <a:rPr lang="en-US" dirty="0">
                <a:cs typeface="Arial" charset="0"/>
              </a:rPr>
              <a:t>A</a:t>
            </a:r>
            <a:r>
              <a:rPr lang="en-US" dirty="0" smtClean="0">
                <a:cs typeface="Arial" charset="0"/>
              </a:rPr>
              <a:t>trioventricular </a:t>
            </a:r>
            <a:r>
              <a:rPr lang="en-US" dirty="0">
                <a:cs typeface="Arial" charset="0"/>
              </a:rPr>
              <a:t>sequential pacing</a:t>
            </a:r>
          </a:p>
          <a:p>
            <a:pPr marL="0" indent="0">
              <a:spcBef>
                <a:spcPts val="2400"/>
              </a:spcBef>
              <a:buNone/>
            </a:pPr>
            <a:r>
              <a:rPr lang="en-US" altLang="en-US" dirty="0">
                <a:cs typeface="Arial" charset="0"/>
              </a:rPr>
              <a:t>E</a:t>
            </a:r>
            <a:r>
              <a:rPr lang="en-US" altLang="en-US" dirty="0" smtClean="0">
                <a:cs typeface="Arial" charset="0"/>
              </a:rPr>
              <a:t>lectronic </a:t>
            </a:r>
            <a:r>
              <a:rPr lang="en-US" altLang="en-US" dirty="0">
                <a:cs typeface="Arial" charset="0"/>
              </a:rPr>
              <a:t>pacemaker</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379227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11.3</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altLang="en-US" dirty="0"/>
              <a:t>What is your responsibility in caring for patients with pacemakers? </a:t>
            </a:r>
          </a:p>
        </p:txBody>
      </p:sp>
      <p:sp>
        <p:nvSpPr>
          <p:cNvPr id="6" name="Content Placeholder 5"/>
          <p:cNvSpPr>
            <a:spLocks noGrp="1"/>
          </p:cNvSpPr>
          <p:nvPr>
            <p:ph sz="quarter" idx="15"/>
          </p:nvPr>
        </p:nvSpPr>
        <p:spPr>
          <a:xfrm>
            <a:off x="533400" y="3672840"/>
            <a:ext cx="8153400" cy="899160"/>
          </a:xfrm>
          <a:solidFill>
            <a:srgbClr val="FFC000"/>
          </a:solidFill>
        </p:spPr>
        <p:txBody>
          <a:bodyPr/>
          <a:lstStyle/>
          <a:p>
            <a:pPr marL="0" indent="0">
              <a:buNone/>
            </a:pPr>
            <a:r>
              <a:rPr lang="en-US" altLang="en-US" dirty="0">
                <a:solidFill>
                  <a:srgbClr val="000099"/>
                </a:solidFill>
                <a:latin typeface="Arial" charset="0"/>
              </a:rPr>
              <a:t>Recognizing normal pacemaker rhythms and possible complications</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7690121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a:t>
            </a:r>
            <a:r>
              <a:rPr lang="en-US" dirty="0" smtClean="0"/>
              <a:t>Summary 1</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Electronic or artificial pacemakers deliver an electrical impulse to the myocardium, causing cells to depolarize.</a:t>
            </a:r>
          </a:p>
          <a:p>
            <a:pPr>
              <a:spcBef>
                <a:spcPts val="1800"/>
              </a:spcBef>
            </a:pPr>
            <a:r>
              <a:rPr lang="en-US" altLang="en-US" dirty="0">
                <a:cs typeface="Arial" charset="0"/>
              </a:rPr>
              <a:t>Atria, ventricles, or both can be paced.</a:t>
            </a:r>
          </a:p>
          <a:p>
            <a:pPr>
              <a:spcBef>
                <a:spcPts val="1800"/>
              </a:spcBef>
            </a:pPr>
            <a:r>
              <a:rPr lang="en-US" altLang="en-US" dirty="0">
                <a:cs typeface="Arial" charset="0"/>
              </a:rPr>
              <a:t>Atrial pacing spikes, ventricular pacing spikes, or both may be visible on the ECG, depending on the type of pacing.</a:t>
            </a:r>
          </a:p>
          <a:p>
            <a:pPr>
              <a:spcBef>
                <a:spcPts val="1800"/>
              </a:spcBef>
            </a:pPr>
            <a:r>
              <a:rPr lang="en-US" altLang="en-US" dirty="0">
                <a:cs typeface="Arial" charset="0"/>
              </a:rPr>
              <a:t>Evaluating pacemaker function includes seven steps, although not all steps are required for every type of pacemaker.</a:t>
            </a:r>
          </a:p>
          <a:p>
            <a:r>
              <a:rPr lang="en-US" altLang="en-US" dirty="0">
                <a:cs typeface="Arial" charset="0"/>
              </a:rPr>
              <a:t>Pacemaker complications relative to the ECG include malfunctioning, malsensing, loss of capture, oversensing, and undersensing.</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5133331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a:t>
            </a:r>
            <a:r>
              <a:rPr lang="en-US" dirty="0" smtClean="0"/>
              <a:t>2</a:t>
            </a:r>
            <a:endParaRPr lang="en-US" dirty="0"/>
          </a:p>
        </p:txBody>
      </p:sp>
      <p:sp>
        <p:nvSpPr>
          <p:cNvPr id="11" name="Content Placeholder 10"/>
          <p:cNvSpPr>
            <a:spLocks noGrp="1"/>
          </p:cNvSpPr>
          <p:nvPr>
            <p:ph idx="1"/>
          </p:nvPr>
        </p:nvSpPr>
        <p:spPr/>
        <p:txBody>
          <a:bodyPr/>
          <a:lstStyle/>
          <a:p>
            <a:pPr>
              <a:spcBef>
                <a:spcPts val="1800"/>
              </a:spcBef>
            </a:pPr>
            <a:r>
              <a:rPr lang="en-US" altLang="en-US" dirty="0">
                <a:cs typeface="Arial" charset="0"/>
              </a:rPr>
              <a:t>Bundle branch blocks prevent current from traveling to one or both ventricles.</a:t>
            </a:r>
          </a:p>
          <a:p>
            <a:pPr>
              <a:spcBef>
                <a:spcPts val="1800"/>
              </a:spcBef>
            </a:pPr>
            <a:r>
              <a:rPr lang="en-US" altLang="en-US" dirty="0">
                <a:cs typeface="Arial" charset="0"/>
              </a:rPr>
              <a:t>Left bundle branch block can be distinguished from right bundle branch block by viewing lead V1.</a:t>
            </a:r>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1161976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p:txBody>
          <a:bodyPr/>
          <a:lstStyle/>
          <a:p>
            <a:r>
              <a:rPr lang="en-US" dirty="0" smtClean="0"/>
              <a:t>Appendix Slides</a:t>
            </a:r>
            <a:endParaRPr lang="en-US" dirty="0"/>
          </a:p>
        </p:txBody>
      </p:sp>
      <p:sp>
        <p:nvSpPr>
          <p:cNvPr id="11" name="Text Placeholder 10"/>
          <p:cNvSpPr>
            <a:spLocks noGrp="1"/>
          </p:cNvSpPr>
          <p:nvPr>
            <p:ph type="body" sz="quarter" idx="10"/>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1049490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Pacemaker Placement Appendix</a:t>
            </a:r>
            <a:endParaRPr lang="en-US" dirty="0"/>
          </a:p>
        </p:txBody>
      </p:sp>
      <p:sp>
        <p:nvSpPr>
          <p:cNvPr id="6" name="Content Placeholder 5"/>
          <p:cNvSpPr>
            <a:spLocks noGrp="1"/>
          </p:cNvSpPr>
          <p:nvPr>
            <p:ph idx="1"/>
          </p:nvPr>
        </p:nvSpPr>
        <p:spPr/>
        <p:txBody>
          <a:bodyPr/>
          <a:lstStyle/>
          <a:p>
            <a:pPr marL="0" indent="0">
              <a:buNone/>
            </a:pPr>
            <a:r>
              <a:rPr lang="en-US" dirty="0"/>
              <a:t>Human chest with a section view of the heart showing pacemaker placement. For this atrioventricular pacemaker, the pacemaker is implanted under the skin in the upper left chest and the leads are threaded through the superior vena cava into the right atrium and right ventricle.</a:t>
            </a:r>
          </a:p>
        </p:txBody>
      </p:sp>
      <p:sp>
        <p:nvSpPr>
          <p:cNvPr id="8" name="Text Placeholder 7"/>
          <p:cNvSpPr>
            <a:spLocks noGrp="1"/>
          </p:cNvSpPr>
          <p:nvPr>
            <p:ph type="body" sz="quarter" idx="16"/>
          </p:nvPr>
        </p:nvSpPr>
        <p:spPr>
          <a:xfrm>
            <a:off x="3886200" y="6400800"/>
            <a:ext cx="1371600" cy="252350"/>
          </a:xfrm>
        </p:spPr>
        <p:txBody>
          <a:bodyPr/>
          <a:lstStyle/>
          <a:p>
            <a:r>
              <a:rPr lang="en-US" dirty="0" smtClean="0">
                <a:hlinkClick r:id="rId2" action="ppaction://hlinksldjump"/>
              </a:rPr>
              <a:t>Jump to Pacemaker Placement</a:t>
            </a:r>
            <a:endParaRPr lang="en-US" dirty="0"/>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9326303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Electronic Pacemakers</a:t>
            </a:r>
            <a:endParaRPr lang="en-US" dirty="0"/>
          </a:p>
        </p:txBody>
      </p:sp>
      <p:sp>
        <p:nvSpPr>
          <p:cNvPr id="11" name="Content Placeholder 10"/>
          <p:cNvSpPr>
            <a:spLocks noGrp="1"/>
          </p:cNvSpPr>
          <p:nvPr>
            <p:ph idx="1"/>
          </p:nvPr>
        </p:nvSpPr>
        <p:spPr/>
        <p:txBody>
          <a:bodyPr/>
          <a:lstStyle/>
          <a:p>
            <a:pPr>
              <a:spcBef>
                <a:spcPts val="2400"/>
              </a:spcBef>
            </a:pPr>
            <a:r>
              <a:rPr lang="en-US" altLang="en-US" dirty="0">
                <a:cs typeface="Arial" charset="0"/>
              </a:rPr>
              <a:t>Also known as artificial pacemakers</a:t>
            </a:r>
          </a:p>
          <a:p>
            <a:pPr>
              <a:spcBef>
                <a:spcPts val="2400"/>
              </a:spcBef>
            </a:pPr>
            <a:r>
              <a:rPr lang="en-US" altLang="en-US" dirty="0">
                <a:cs typeface="Arial" charset="0"/>
              </a:rPr>
              <a:t>Deliver electrical impulse to myocardium, causing cells to depolarize</a:t>
            </a:r>
          </a:p>
          <a:p>
            <a:pPr>
              <a:spcBef>
                <a:spcPts val="2400"/>
              </a:spcBef>
            </a:pPr>
            <a:r>
              <a:rPr lang="en-US" altLang="en-US" dirty="0">
                <a:cs typeface="Arial" charset="0"/>
              </a:rPr>
              <a:t>Mimic normal pacemaker of the heart</a:t>
            </a:r>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28419318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Function of Pacemakers</a:t>
            </a:r>
            <a:endParaRPr lang="en-US" dirty="0"/>
          </a:p>
        </p:txBody>
      </p:sp>
      <p:sp>
        <p:nvSpPr>
          <p:cNvPr id="11" name="Content Placeholder 10"/>
          <p:cNvSpPr>
            <a:spLocks noGrp="1"/>
          </p:cNvSpPr>
          <p:nvPr>
            <p:ph idx="1"/>
          </p:nvPr>
        </p:nvSpPr>
        <p:spPr/>
        <p:txBody>
          <a:bodyPr/>
          <a:lstStyle/>
          <a:p>
            <a:pPr>
              <a:spcBef>
                <a:spcPts val="2400"/>
              </a:spcBef>
            </a:pPr>
            <a:r>
              <a:rPr lang="en-US" altLang="en-US" dirty="0">
                <a:cs typeface="Arial" charset="0"/>
              </a:rPr>
              <a:t>Can pace atria, ventricles, or both</a:t>
            </a:r>
          </a:p>
          <a:p>
            <a:pPr>
              <a:spcBef>
                <a:spcPts val="2400"/>
              </a:spcBef>
            </a:pPr>
            <a:r>
              <a:rPr lang="en-US" altLang="en-US" dirty="0">
                <a:cs typeface="Arial" charset="0"/>
              </a:rPr>
              <a:t>Sometimes temporary, but usually implanted under the skin</a:t>
            </a:r>
          </a:p>
          <a:p>
            <a:pPr>
              <a:spcBef>
                <a:spcPts val="2400"/>
              </a:spcBef>
            </a:pPr>
            <a:r>
              <a:rPr lang="en-US" altLang="en-US" dirty="0">
                <a:cs typeface="Arial" charset="0"/>
              </a:rPr>
              <a:t>Fastest pacemaker controls the heartbeat, whether inherent or artificial</a:t>
            </a:r>
          </a:p>
          <a:p>
            <a:pPr lvl="1"/>
            <a:endParaRPr lang="en-US" altLang="en-US" sz="2400" dirty="0" smtClean="0">
              <a:cs typeface="Arial" charset="0"/>
            </a:endParaRP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83848867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Pacemaker Placement</a:t>
            </a:r>
            <a:endParaRPr lang="en-US" dirty="0"/>
          </a:p>
        </p:txBody>
      </p:sp>
      <p:pic>
        <p:nvPicPr>
          <p:cNvPr id="3" name="Picture 2" descr="Human chest with a section view of the heart showing pacemaker placement.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3696" y="893203"/>
            <a:ext cx="5896607" cy="5071594"/>
          </a:xfrm>
          <a:prstGeom prst="rect">
            <a:avLst/>
          </a:prstGeom>
        </p:spPr>
      </p:pic>
      <p:sp>
        <p:nvSpPr>
          <p:cNvPr id="11" name="Content Placeholder 10"/>
          <p:cNvSpPr>
            <a:spLocks noGrp="1"/>
          </p:cNvSpPr>
          <p:nvPr>
            <p:ph sz="half" idx="1"/>
          </p:nvPr>
        </p:nvSpPr>
        <p:spPr>
          <a:xfrm>
            <a:off x="2552699" y="5942710"/>
            <a:ext cx="4038600" cy="458090"/>
          </a:xfrm>
        </p:spPr>
        <p:txBody>
          <a:bodyPr/>
          <a:lstStyle/>
          <a:p>
            <a:pPr marL="0" indent="0" algn="ctr">
              <a:spcBef>
                <a:spcPts val="1800"/>
              </a:spcBef>
              <a:buNone/>
            </a:pPr>
            <a:r>
              <a:rPr lang="en-US" altLang="en-US" dirty="0" smtClean="0"/>
              <a:t>Implanted Pacemaker</a:t>
            </a:r>
            <a:endParaRPr lang="en-US" dirty="0"/>
          </a:p>
        </p:txBody>
      </p:sp>
      <p:sp>
        <p:nvSpPr>
          <p:cNvPr id="14" name="Text Placeholder 13"/>
          <p:cNvSpPr>
            <a:spLocks noGrp="1"/>
          </p:cNvSpPr>
          <p:nvPr>
            <p:ph type="body" sz="quarter" idx="12"/>
          </p:nvPr>
        </p:nvSpPr>
        <p:spPr>
          <a:xfrm>
            <a:off x="3817620" y="6529450"/>
            <a:ext cx="1508760" cy="252350"/>
          </a:xfrm>
        </p:spPr>
        <p:txBody>
          <a:bodyPr/>
          <a:lstStyle/>
          <a:p>
            <a:r>
              <a:rPr lang="en-US" dirty="0" smtClean="0">
                <a:hlinkClick r:id="rId4" action="ppaction://hlinksldjump"/>
              </a:rPr>
              <a:t>Jump to Pacemaker Placement Appendix</a:t>
            </a:r>
            <a:endParaRPr lang="en-US" dirty="0"/>
          </a:p>
        </p:txBody>
      </p:sp>
      <p:sp>
        <p:nvSpPr>
          <p:cNvPr id="13" name="Text Placeholder 12"/>
          <p:cNvSpPr>
            <a:spLocks noGrp="1"/>
          </p:cNvSpPr>
          <p:nvPr>
            <p:ph type="body" sz="quarter" idx="11"/>
          </p:nvPr>
        </p:nvSpPr>
        <p:spPr/>
        <p:txBody>
          <a:bodyPr/>
          <a:lstStyle/>
          <a:p>
            <a:r>
              <a:rPr lang="en-US" dirty="0" smtClean="0"/>
              <a:t>Copyright © McGraw-Hill Education</a:t>
            </a:r>
            <a:endParaRPr lang="en-US" dirty="0"/>
          </a:p>
        </p:txBody>
      </p:sp>
    </p:spTree>
    <p:extLst>
      <p:ext uri="{BB962C8B-B14F-4D97-AF65-F5344CB8AC3E}">
        <p14:creationId xmlns:p14="http://schemas.microsoft.com/office/powerpoint/2010/main" val="10378633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Types of Pacing</a:t>
            </a:r>
            <a:endParaRPr lang="en-US" dirty="0"/>
          </a:p>
        </p:txBody>
      </p:sp>
      <p:sp>
        <p:nvSpPr>
          <p:cNvPr id="11" name="Content Placeholder 10"/>
          <p:cNvSpPr>
            <a:spLocks noGrp="1"/>
          </p:cNvSpPr>
          <p:nvPr>
            <p:ph idx="1"/>
          </p:nvPr>
        </p:nvSpPr>
        <p:spPr/>
        <p:txBody>
          <a:bodyPr/>
          <a:lstStyle/>
          <a:p>
            <a:pPr>
              <a:spcBef>
                <a:spcPts val="3000"/>
              </a:spcBef>
            </a:pPr>
            <a:r>
              <a:rPr lang="en-US" altLang="en-US" dirty="0">
                <a:cs typeface="Arial" charset="0"/>
              </a:rPr>
              <a:t>Atrial pacing </a:t>
            </a:r>
          </a:p>
          <a:p>
            <a:pPr>
              <a:spcBef>
                <a:spcPts val="3000"/>
              </a:spcBef>
            </a:pPr>
            <a:r>
              <a:rPr lang="en-US" altLang="en-US" dirty="0">
                <a:cs typeface="Arial" charset="0"/>
              </a:rPr>
              <a:t>Ventricular pacing</a:t>
            </a:r>
          </a:p>
          <a:p>
            <a:pPr>
              <a:spcBef>
                <a:spcPts val="3000"/>
              </a:spcBef>
            </a:pPr>
            <a:r>
              <a:rPr lang="en-US" altLang="en-US" dirty="0">
                <a:cs typeface="Arial" charset="0"/>
              </a:rPr>
              <a:t>Atrioventricular sequential pacing </a:t>
            </a:r>
          </a:p>
          <a:p>
            <a:pPr>
              <a:spcBef>
                <a:spcPts val="3000"/>
              </a:spcBef>
            </a:pPr>
            <a:r>
              <a:rPr lang="en-US" altLang="en-US" dirty="0">
                <a:cs typeface="Arial" charset="0"/>
              </a:rPr>
              <a:t>Atriobiventricular pacing</a:t>
            </a:r>
          </a:p>
        </p:txBody>
      </p:sp>
      <p:sp>
        <p:nvSpPr>
          <p:cNvPr id="4" name="Text Placeholder 3"/>
          <p:cNvSpPr>
            <a:spLocks noGrp="1"/>
          </p:cNvSpPr>
          <p:nvPr>
            <p:ph type="body" sz="quarter" idx="16"/>
          </p:nvPr>
        </p:nvSpPr>
        <p:spPr/>
        <p:txBody>
          <a:bodyPr/>
          <a:lstStyle/>
          <a:p>
            <a:endParaRPr lang="en-US"/>
          </a:p>
        </p:txBody>
      </p:sp>
      <p:sp>
        <p:nvSpPr>
          <p:cNvPr id="13" name="Text Placeholder 12"/>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106417457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Types of Pacemakers</a:t>
            </a:r>
            <a:endParaRPr lang="en-US" dirty="0"/>
          </a:p>
        </p:txBody>
      </p:sp>
      <p:sp>
        <p:nvSpPr>
          <p:cNvPr id="8" name="Content Placeholder 7"/>
          <p:cNvSpPr>
            <a:spLocks noGrp="1"/>
          </p:cNvSpPr>
          <p:nvPr>
            <p:ph idx="1"/>
          </p:nvPr>
        </p:nvSpPr>
        <p:spPr/>
        <p:txBody>
          <a:bodyPr/>
          <a:lstStyle/>
          <a:p>
            <a:pPr>
              <a:spcBef>
                <a:spcPts val="3000"/>
              </a:spcBef>
            </a:pPr>
            <a:r>
              <a:rPr lang="en-US" altLang="en-US" dirty="0">
                <a:cs typeface="Arial" charset="0"/>
              </a:rPr>
              <a:t>Unipolar pacemaker</a:t>
            </a:r>
          </a:p>
          <a:p>
            <a:pPr>
              <a:spcBef>
                <a:spcPts val="3000"/>
              </a:spcBef>
            </a:pPr>
            <a:r>
              <a:rPr lang="en-US" altLang="en-US" dirty="0">
                <a:cs typeface="Arial" charset="0"/>
              </a:rPr>
              <a:t>Dual-chamber pacemaker</a:t>
            </a:r>
          </a:p>
          <a:p>
            <a:pPr>
              <a:spcBef>
                <a:spcPts val="3000"/>
              </a:spcBef>
            </a:pPr>
            <a:r>
              <a:rPr lang="en-US" altLang="en-US" dirty="0">
                <a:cs typeface="Arial" charset="0"/>
              </a:rPr>
              <a:t>Dual-site atrial pacing</a:t>
            </a:r>
          </a:p>
          <a:p>
            <a:pPr>
              <a:spcBef>
                <a:spcPts val="3000"/>
              </a:spcBef>
            </a:pPr>
            <a:r>
              <a:rPr lang="en-US" altLang="en-US" dirty="0">
                <a:cs typeface="Arial" charset="0"/>
              </a:rPr>
              <a:t>Biventricular pacing</a:t>
            </a:r>
          </a:p>
          <a:p>
            <a:pPr>
              <a:spcBef>
                <a:spcPts val="3000"/>
              </a:spcBef>
            </a:pPr>
            <a:r>
              <a:rPr lang="en-US" altLang="en-US" dirty="0">
                <a:cs typeface="Arial" charset="0"/>
              </a:rPr>
              <a:t>Implantable cardioverter defibrillator</a:t>
            </a:r>
            <a:endParaRPr lang="en-US" altLang="en-US" b="1" dirty="0">
              <a:solidFill>
                <a:srgbClr val="FF0000"/>
              </a:solidFill>
              <a:cs typeface="Arial" charset="0"/>
            </a:endParaRPr>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9979809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Pacemaker Codes</a:t>
            </a:r>
            <a:endParaRPr lang="en-US" dirty="0"/>
          </a:p>
        </p:txBody>
      </p:sp>
      <p:graphicFrame>
        <p:nvGraphicFramePr>
          <p:cNvPr id="6" name="Content Placeholder 5" descr="Table of pacemaker codes"/>
          <p:cNvGraphicFramePr>
            <a:graphicFrameLocks noGrp="1"/>
          </p:cNvGraphicFramePr>
          <p:nvPr>
            <p:ph idx="1"/>
            <p:extLst>
              <p:ext uri="{D42A27DB-BD31-4B8C-83A1-F6EECF244321}">
                <p14:modId xmlns:p14="http://schemas.microsoft.com/office/powerpoint/2010/main" val="3874152048"/>
              </p:ext>
            </p:extLst>
          </p:nvPr>
        </p:nvGraphicFramePr>
        <p:xfrm>
          <a:off x="762000" y="1066800"/>
          <a:ext cx="7620000" cy="3307080"/>
        </p:xfrm>
        <a:graphic>
          <a:graphicData uri="http://schemas.openxmlformats.org/drawingml/2006/table">
            <a:tbl>
              <a:tblPr firstRow="1" bandRow="1">
                <a:tableStyleId>{5940675A-B579-460E-94D1-54222C63F5DA}</a:tableStyleId>
              </a:tblPr>
              <a:tblGrid>
                <a:gridCol w="1447800"/>
                <a:gridCol w="1447800"/>
                <a:gridCol w="1371600"/>
                <a:gridCol w="1905000"/>
                <a:gridCol w="1447800"/>
              </a:tblGrid>
              <a:tr h="370840">
                <a:tc>
                  <a:txBody>
                    <a:bodyPr/>
                    <a:lstStyle/>
                    <a:p>
                      <a:pPr algn="ctr"/>
                      <a:r>
                        <a:rPr lang="en-US" b="1" dirty="0" smtClean="0">
                          <a:solidFill>
                            <a:schemeClr val="bg1"/>
                          </a:solidFill>
                        </a:rPr>
                        <a:t>Letter Position I</a:t>
                      </a:r>
                      <a:endParaRPr lang="en-US" b="1" dirty="0">
                        <a:solidFill>
                          <a:schemeClr val="bg1"/>
                        </a:solidFill>
                      </a:endParaRPr>
                    </a:p>
                  </a:txBody>
                  <a:tcPr>
                    <a:solidFill>
                      <a:schemeClr val="accent2"/>
                    </a:solidFill>
                  </a:tcPr>
                </a:tc>
                <a:tc>
                  <a:txBody>
                    <a:bodyPr/>
                    <a:lstStyle/>
                    <a:p>
                      <a:pPr algn="ctr"/>
                      <a:r>
                        <a:rPr lang="en-US" b="1" dirty="0" smtClean="0">
                          <a:solidFill>
                            <a:schemeClr val="bg1"/>
                          </a:solidFill>
                        </a:rPr>
                        <a:t>Letter Position II</a:t>
                      </a:r>
                      <a:endParaRPr lang="en-US" b="1" dirty="0">
                        <a:solidFill>
                          <a:schemeClr val="bg1"/>
                        </a:solidFill>
                      </a:endParaRPr>
                    </a:p>
                  </a:txBody>
                  <a:tcPr>
                    <a:solidFill>
                      <a:schemeClr val="accent2"/>
                    </a:solidFill>
                  </a:tcPr>
                </a:tc>
                <a:tc>
                  <a:txBody>
                    <a:bodyPr/>
                    <a:lstStyle/>
                    <a:p>
                      <a:pPr algn="ctr"/>
                      <a:r>
                        <a:rPr lang="en-US" b="1" dirty="0" smtClean="0">
                          <a:solidFill>
                            <a:schemeClr val="bg1"/>
                          </a:solidFill>
                        </a:rPr>
                        <a:t>Letter Position III</a:t>
                      </a:r>
                      <a:endParaRPr lang="en-US" b="1" dirty="0">
                        <a:solidFill>
                          <a:schemeClr val="bg1"/>
                        </a:solidFill>
                      </a:endParaRPr>
                    </a:p>
                  </a:txBody>
                  <a:tcPr>
                    <a:solidFill>
                      <a:schemeClr val="accent2"/>
                    </a:solidFill>
                  </a:tcPr>
                </a:tc>
                <a:tc>
                  <a:txBody>
                    <a:bodyPr/>
                    <a:lstStyle/>
                    <a:p>
                      <a:pPr algn="ctr"/>
                      <a:r>
                        <a:rPr lang="en-US" b="1" dirty="0" smtClean="0">
                          <a:solidFill>
                            <a:schemeClr val="bg1"/>
                          </a:solidFill>
                        </a:rPr>
                        <a:t>Letter</a:t>
                      </a:r>
                      <a:r>
                        <a:rPr lang="en-US" b="1" baseline="0" dirty="0" smtClean="0">
                          <a:solidFill>
                            <a:schemeClr val="bg1"/>
                          </a:solidFill>
                        </a:rPr>
                        <a:t> Position IV</a:t>
                      </a:r>
                      <a:endParaRPr lang="en-US" b="1" dirty="0">
                        <a:solidFill>
                          <a:schemeClr val="bg1"/>
                        </a:solidFill>
                      </a:endParaRPr>
                    </a:p>
                  </a:txBody>
                  <a:tcPr>
                    <a:solidFill>
                      <a:schemeClr val="accent2"/>
                    </a:solidFill>
                  </a:tcPr>
                </a:tc>
                <a:tc>
                  <a:txBody>
                    <a:bodyPr/>
                    <a:lstStyle/>
                    <a:p>
                      <a:pPr algn="ctr"/>
                      <a:r>
                        <a:rPr lang="en-US" b="1" dirty="0" smtClean="0">
                          <a:solidFill>
                            <a:schemeClr val="bg1"/>
                          </a:solidFill>
                        </a:rPr>
                        <a:t>Letter Position V</a:t>
                      </a:r>
                      <a:endParaRPr lang="en-US" b="1" dirty="0">
                        <a:solidFill>
                          <a:schemeClr val="bg1"/>
                        </a:solidFill>
                      </a:endParaRPr>
                    </a:p>
                  </a:txBody>
                  <a:tcPr>
                    <a:solidFill>
                      <a:schemeClr val="accent2"/>
                    </a:solidFill>
                  </a:tcPr>
                </a:tc>
              </a:tr>
              <a:tr h="370840">
                <a:tc>
                  <a:txBody>
                    <a:bodyPr/>
                    <a:lstStyle/>
                    <a:p>
                      <a:r>
                        <a:rPr lang="en-US" dirty="0" smtClean="0"/>
                        <a:t>(Paced chamber)</a:t>
                      </a:r>
                      <a:endParaRPr lang="en-US" dirty="0"/>
                    </a:p>
                  </a:txBody>
                  <a:tcPr/>
                </a:tc>
                <a:tc>
                  <a:txBody>
                    <a:bodyPr/>
                    <a:lstStyle/>
                    <a:p>
                      <a:r>
                        <a:rPr lang="en-US" dirty="0" smtClean="0"/>
                        <a:t>(Sensed chamber)</a:t>
                      </a:r>
                      <a:endParaRPr lang="en-US" dirty="0"/>
                    </a:p>
                  </a:txBody>
                  <a:tcPr/>
                </a:tc>
                <a:tc>
                  <a:txBody>
                    <a:bodyPr/>
                    <a:lstStyle/>
                    <a:p>
                      <a:r>
                        <a:rPr lang="en-US" dirty="0" smtClean="0"/>
                        <a:t>(Response to sensed</a:t>
                      </a:r>
                      <a:r>
                        <a:rPr lang="en-US" baseline="0" dirty="0" smtClean="0"/>
                        <a:t> event)</a:t>
                      </a:r>
                      <a:endParaRPr lang="en-US" dirty="0"/>
                    </a:p>
                  </a:txBody>
                  <a:tcPr/>
                </a:tc>
                <a:tc>
                  <a:txBody>
                    <a:bodyPr/>
                    <a:lstStyle/>
                    <a:p>
                      <a:r>
                        <a:rPr lang="en-US" dirty="0" smtClean="0"/>
                        <a:t>(Programmability, rate-responsive)</a:t>
                      </a:r>
                      <a:endParaRPr lang="en-US" dirty="0"/>
                    </a:p>
                  </a:txBody>
                  <a:tcPr/>
                </a:tc>
                <a:tc>
                  <a:txBody>
                    <a:bodyPr/>
                    <a:lstStyle/>
                    <a:p>
                      <a:r>
                        <a:rPr lang="en-US" dirty="0" smtClean="0"/>
                        <a:t>(Multisite pacing)</a:t>
                      </a:r>
                      <a:endParaRPr lang="en-US" dirty="0"/>
                    </a:p>
                  </a:txBody>
                  <a:tcPr/>
                </a:tc>
              </a:tr>
              <a:tr h="370840">
                <a:tc>
                  <a:txBody>
                    <a:bodyPr/>
                    <a:lstStyle/>
                    <a:p>
                      <a:r>
                        <a:rPr lang="en-US" dirty="0" smtClean="0"/>
                        <a:t>0 = none</a:t>
                      </a:r>
                      <a:endParaRPr lang="en-US" dirty="0"/>
                    </a:p>
                  </a:txBody>
                  <a:tcPr/>
                </a:tc>
                <a:tc>
                  <a:txBody>
                    <a:bodyPr/>
                    <a:lstStyle/>
                    <a:p>
                      <a:r>
                        <a:rPr lang="en-US" dirty="0" smtClean="0"/>
                        <a:t>0 =</a:t>
                      </a:r>
                      <a:r>
                        <a:rPr lang="en-US" baseline="0" dirty="0" smtClean="0"/>
                        <a:t> none</a:t>
                      </a:r>
                      <a:endParaRPr lang="en-US" dirty="0"/>
                    </a:p>
                  </a:txBody>
                  <a:tcPr/>
                </a:tc>
                <a:tc>
                  <a:txBody>
                    <a:bodyPr/>
                    <a:lstStyle/>
                    <a:p>
                      <a:r>
                        <a:rPr lang="en-US" dirty="0" smtClean="0"/>
                        <a:t>0 = none</a:t>
                      </a:r>
                      <a:endParaRPr lang="en-US" dirty="0"/>
                    </a:p>
                  </a:txBody>
                  <a:tcPr/>
                </a:tc>
                <a:tc>
                  <a:txBody>
                    <a:bodyPr/>
                    <a:lstStyle/>
                    <a:p>
                      <a:r>
                        <a:rPr lang="en-US" dirty="0" smtClean="0"/>
                        <a:t>0 = none</a:t>
                      </a:r>
                      <a:endParaRPr lang="en-US" dirty="0"/>
                    </a:p>
                  </a:txBody>
                  <a:tcPr/>
                </a:tc>
                <a:tc>
                  <a:txBody>
                    <a:bodyPr/>
                    <a:lstStyle/>
                    <a:p>
                      <a:r>
                        <a:rPr lang="en-US" dirty="0" smtClean="0"/>
                        <a:t>0 = none</a:t>
                      </a:r>
                      <a:endParaRPr lang="en-US" dirty="0"/>
                    </a:p>
                  </a:txBody>
                  <a:tcPr/>
                </a:tc>
              </a:tr>
              <a:tr h="370840">
                <a:tc>
                  <a:txBody>
                    <a:bodyPr/>
                    <a:lstStyle/>
                    <a:p>
                      <a:r>
                        <a:rPr lang="en-US" dirty="0" smtClean="0"/>
                        <a:t>A =</a:t>
                      </a:r>
                      <a:r>
                        <a:rPr lang="en-US" baseline="0" dirty="0" smtClean="0"/>
                        <a:t> atria</a:t>
                      </a:r>
                      <a:endParaRPr lang="en-US" dirty="0"/>
                    </a:p>
                  </a:txBody>
                  <a:tcPr/>
                </a:tc>
                <a:tc>
                  <a:txBody>
                    <a:bodyPr/>
                    <a:lstStyle/>
                    <a:p>
                      <a:r>
                        <a:rPr lang="en-US" dirty="0" smtClean="0"/>
                        <a:t>A = atria</a:t>
                      </a:r>
                      <a:endParaRPr lang="en-US" dirty="0"/>
                    </a:p>
                  </a:txBody>
                  <a:tcPr/>
                </a:tc>
                <a:tc>
                  <a:txBody>
                    <a:bodyPr/>
                    <a:lstStyle/>
                    <a:p>
                      <a:r>
                        <a:rPr lang="en-US" dirty="0" smtClean="0"/>
                        <a:t>I =</a:t>
                      </a:r>
                      <a:r>
                        <a:rPr lang="en-US" baseline="0" dirty="0" smtClean="0"/>
                        <a:t> inhibited</a:t>
                      </a:r>
                      <a:endParaRPr lang="en-US" dirty="0"/>
                    </a:p>
                  </a:txBody>
                  <a:tcPr/>
                </a:tc>
                <a:tc>
                  <a:txBody>
                    <a:bodyPr/>
                    <a:lstStyle/>
                    <a:p>
                      <a:r>
                        <a:rPr lang="en-US" dirty="0" smtClean="0"/>
                        <a:t>R = rate-responsive</a:t>
                      </a:r>
                      <a:endParaRPr lang="en-US" dirty="0"/>
                    </a:p>
                  </a:txBody>
                  <a:tcPr/>
                </a:tc>
                <a:tc>
                  <a:txBody>
                    <a:bodyPr/>
                    <a:lstStyle/>
                    <a:p>
                      <a:r>
                        <a:rPr lang="en-US" dirty="0" smtClean="0"/>
                        <a:t>A = atria</a:t>
                      </a:r>
                      <a:endParaRPr lang="en-US" dirty="0"/>
                    </a:p>
                  </a:txBody>
                  <a:tcPr/>
                </a:tc>
              </a:tr>
              <a:tr h="370840">
                <a:tc>
                  <a:txBody>
                    <a:bodyPr/>
                    <a:lstStyle/>
                    <a:p>
                      <a:r>
                        <a:rPr lang="en-US" dirty="0" smtClean="0"/>
                        <a:t>V = ventricles</a:t>
                      </a:r>
                      <a:endParaRPr lang="en-US" dirty="0"/>
                    </a:p>
                  </a:txBody>
                  <a:tcPr/>
                </a:tc>
                <a:tc>
                  <a:txBody>
                    <a:bodyPr/>
                    <a:lstStyle/>
                    <a:p>
                      <a:r>
                        <a:rPr lang="en-US" dirty="0" smtClean="0"/>
                        <a:t>V = ventricles</a:t>
                      </a:r>
                      <a:endParaRPr lang="en-US" dirty="0"/>
                    </a:p>
                  </a:txBody>
                  <a:tcPr/>
                </a:tc>
                <a:tc>
                  <a:txBody>
                    <a:bodyPr/>
                    <a:lstStyle/>
                    <a:p>
                      <a:r>
                        <a:rPr lang="en-US" dirty="0" smtClean="0"/>
                        <a:t>T = triggered</a:t>
                      </a:r>
                      <a:endParaRPr lang="en-US" dirty="0"/>
                    </a:p>
                  </a:txBody>
                  <a:tcPr/>
                </a:tc>
                <a:tc>
                  <a:txBody>
                    <a:bodyPr/>
                    <a:lstStyle/>
                    <a:p>
                      <a:endParaRPr lang="en-US" dirty="0"/>
                    </a:p>
                  </a:txBody>
                  <a:tcPr/>
                </a:tc>
                <a:tc>
                  <a:txBody>
                    <a:bodyPr/>
                    <a:lstStyle/>
                    <a:p>
                      <a:r>
                        <a:rPr lang="en-US" dirty="0" smtClean="0"/>
                        <a:t>V = ventricles</a:t>
                      </a:r>
                      <a:endParaRPr lang="en-US" dirty="0"/>
                    </a:p>
                  </a:txBody>
                  <a:tcPr/>
                </a:tc>
              </a:tr>
              <a:tr h="370840">
                <a:tc>
                  <a:txBody>
                    <a:bodyPr/>
                    <a:lstStyle/>
                    <a:p>
                      <a:r>
                        <a:rPr lang="en-US" dirty="0" smtClean="0"/>
                        <a:t>D = (A+V)</a:t>
                      </a:r>
                      <a:endParaRPr lang="en-US" dirty="0"/>
                    </a:p>
                  </a:txBody>
                  <a:tcPr/>
                </a:tc>
                <a:tc>
                  <a:txBody>
                    <a:bodyPr/>
                    <a:lstStyle/>
                    <a:p>
                      <a:r>
                        <a:rPr lang="en-US" dirty="0" smtClean="0"/>
                        <a:t>D = (A+V)</a:t>
                      </a:r>
                      <a:endParaRPr lang="en-US" dirty="0"/>
                    </a:p>
                  </a:txBody>
                  <a:tcPr/>
                </a:tc>
                <a:tc>
                  <a:txBody>
                    <a:bodyPr/>
                    <a:lstStyle/>
                    <a:p>
                      <a:r>
                        <a:rPr lang="en-US" dirty="0" smtClean="0"/>
                        <a:t>D = (I+T)</a:t>
                      </a:r>
                      <a:endParaRPr lang="en-US" dirty="0"/>
                    </a:p>
                  </a:txBody>
                  <a:tcPr/>
                </a:tc>
                <a:tc>
                  <a:txBody>
                    <a:bodyPr/>
                    <a:lstStyle/>
                    <a:p>
                      <a:endParaRPr lang="en-US" dirty="0"/>
                    </a:p>
                  </a:txBody>
                  <a:tcPr/>
                </a:tc>
                <a:tc>
                  <a:txBody>
                    <a:bodyPr/>
                    <a:lstStyle/>
                    <a:p>
                      <a:r>
                        <a:rPr lang="en-US" dirty="0" smtClean="0"/>
                        <a:t>D = (A+V)</a:t>
                      </a:r>
                      <a:endParaRPr lang="en-US" dirty="0"/>
                    </a:p>
                  </a:txBody>
                  <a:tcPr/>
                </a:tc>
              </a:tr>
            </a:tbl>
          </a:graphicData>
        </a:graphic>
      </p:graphicFrame>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16987809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Template>
  <TotalTime>1485</TotalTime>
  <Words>2514</Words>
  <Application>Microsoft Office PowerPoint</Application>
  <PresentationFormat>On-screen Show (4:3)</PresentationFormat>
  <Paragraphs>343</Paragraphs>
  <Slides>34</Slides>
  <Notes>32</Notes>
  <HiddenSlides>0</HiddenSlides>
  <MMClips>0</MMClips>
  <ScaleCrop>false</ScaleCrop>
  <HeadingPairs>
    <vt:vector size="6" baseType="variant">
      <vt:variant>
        <vt:lpstr>Fonts Used</vt:lpstr>
      </vt:variant>
      <vt:variant>
        <vt:i4>6</vt:i4>
      </vt:variant>
      <vt:variant>
        <vt:lpstr>Theme</vt:lpstr>
      </vt:variant>
      <vt:variant>
        <vt:i4>9</vt:i4>
      </vt:variant>
      <vt:variant>
        <vt:lpstr>Slide Titles</vt:lpstr>
      </vt:variant>
      <vt:variant>
        <vt:i4>34</vt:i4>
      </vt:variant>
    </vt:vector>
  </HeadingPairs>
  <TitlesOfParts>
    <vt:vector size="49" baseType="lpstr">
      <vt:lpstr>Arial</vt:lpstr>
      <vt:lpstr>ArumSans Bold</vt:lpstr>
      <vt:lpstr>ArumSans Regular</vt:lpstr>
      <vt:lpstr>Calibri</vt:lpstr>
      <vt:lpstr>Vectipede Rg</vt:lpstr>
      <vt:lpstr>Wingdings</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Pacemaker Rhythms</vt:lpstr>
      <vt:lpstr>Learning Outcomes</vt:lpstr>
      <vt:lpstr>Learning Outcome 11.1 Introduction to Pacemaker Rhythms Key Terms</vt:lpstr>
      <vt:lpstr>Electronic Pacemakers</vt:lpstr>
      <vt:lpstr>Function of Pacemakers</vt:lpstr>
      <vt:lpstr>Pacemaker Placement</vt:lpstr>
      <vt:lpstr>Types of Pacing</vt:lpstr>
      <vt:lpstr>Types of Pacemakers</vt:lpstr>
      <vt:lpstr>Pacemaker Codes</vt:lpstr>
      <vt:lpstr>Pacemaker Safety</vt:lpstr>
      <vt:lpstr>Learning Outcome 11.1 Apply Your Knowledge</vt:lpstr>
      <vt:lpstr>Learning Outcome 11.1 Apply Your Knowledge Answer</vt:lpstr>
      <vt:lpstr>Learning Outcome 11.2 Evaluating Pacemaker Function Key Terms</vt:lpstr>
      <vt:lpstr>Evaluating Pacemaker Function 1</vt:lpstr>
      <vt:lpstr>Evaluating Pacemaker Function 2</vt:lpstr>
      <vt:lpstr>Pacing Spike</vt:lpstr>
      <vt:lpstr>Types of Pacing Spikes</vt:lpstr>
      <vt:lpstr>Chamber Depolarization</vt:lpstr>
      <vt:lpstr>Atrioventricular Delay</vt:lpstr>
      <vt:lpstr>Measuring Atrioventricular Delay</vt:lpstr>
      <vt:lpstr>Seven Steps to Evaluating a Pacemaker ECG Tracing 1</vt:lpstr>
      <vt:lpstr>Seven Steps to Evaluating a Pacemaker ECG Tracing 2</vt:lpstr>
      <vt:lpstr>Learning Outcome 11.2 Apply Your Knowledge</vt:lpstr>
      <vt:lpstr>Learning Outcome 11.2 Apply Your Knowledge Answer</vt:lpstr>
      <vt:lpstr>Learning Outcome 11.3 Pacemaker Complications Key Terms</vt:lpstr>
      <vt:lpstr>Pacemaker Complications Relative to the ECG Tracing</vt:lpstr>
      <vt:lpstr>Reasons for Pacemaker Complications</vt:lpstr>
      <vt:lpstr>Responsibility to Recognize Rhythms</vt:lpstr>
      <vt:lpstr>Learning Outcome 11.3 Apply Your Knowledge</vt:lpstr>
      <vt:lpstr>Learning Outcome 11.3 Apply Your Knowledge Answer</vt:lpstr>
      <vt:lpstr>Chapter Summary 1</vt:lpstr>
      <vt:lpstr>Chapter Summary 2</vt:lpstr>
      <vt:lpstr>Appendix Slides</vt:lpstr>
      <vt:lpstr>Pacemaker Placement Appendix</vt:lpstr>
    </vt:vector>
  </TitlesOfParts>
  <Company>The McGraw-Hill Companies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Jody James;Kathryn A Booth</dc:creator>
  <cp:lastModifiedBy>Jody James</cp:lastModifiedBy>
  <cp:revision>114</cp:revision>
  <dcterms:created xsi:type="dcterms:W3CDTF">2017-03-30T19:54:13Z</dcterms:created>
  <dcterms:modified xsi:type="dcterms:W3CDTF">2017-10-03T15:42:35Z</dcterms:modified>
</cp:coreProperties>
</file>