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33"/>
  </p:notesMasterIdLst>
  <p:handoutMasterIdLst>
    <p:handoutMasterId r:id="rId34"/>
  </p:handoutMasterIdLst>
  <p:sldIdLst>
    <p:sldId id="256" r:id="rId10"/>
    <p:sldId id="257" r:id="rId11"/>
    <p:sldId id="259" r:id="rId12"/>
    <p:sldId id="327" r:id="rId13"/>
    <p:sldId id="371" r:id="rId14"/>
    <p:sldId id="372" r:id="rId15"/>
    <p:sldId id="373" r:id="rId16"/>
    <p:sldId id="374" r:id="rId17"/>
    <p:sldId id="375" r:id="rId18"/>
    <p:sldId id="376" r:id="rId19"/>
    <p:sldId id="377" r:id="rId20"/>
    <p:sldId id="263" r:id="rId21"/>
    <p:sldId id="264" r:id="rId22"/>
    <p:sldId id="265" r:id="rId23"/>
    <p:sldId id="328" r:id="rId24"/>
    <p:sldId id="378" r:id="rId25"/>
    <p:sldId id="329" r:id="rId26"/>
    <p:sldId id="333" r:id="rId27"/>
    <p:sldId id="334" r:id="rId28"/>
    <p:sldId id="362" r:id="rId29"/>
    <p:sldId id="379" r:id="rId30"/>
    <p:sldId id="380" r:id="rId31"/>
    <p:sldId id="381"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25" autoAdjust="0"/>
    <p:restoredTop sz="86123" autoAdjust="0"/>
  </p:normalViewPr>
  <p:slideViewPr>
    <p:cSldViewPr>
      <p:cViewPr varScale="1">
        <p:scale>
          <a:sx n="101" d="100"/>
          <a:sy n="101" d="100"/>
        </p:scale>
        <p:origin x="2232" y="10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underlying rhythm shown here is normal sinus rhythm.</a:t>
            </a:r>
            <a:r>
              <a:rPr lang="en-US" altLang="en-US" baseline="0" dirty="0" smtClean="0"/>
              <a:t> Notice that the P waves are present, but the QRS complexes measure 0.14 second, indicating bundle branch block.</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2392165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If the current becomes completely blocked in both bundle branches, this is considered a complete heart block.</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3301078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sz="1400" dirty="0" smtClean="0"/>
              <a:t>LO 10.2:  </a:t>
            </a:r>
            <a:r>
              <a:rPr lang="en-US" sz="16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QS</a:t>
            </a:r>
            <a:r>
              <a:rPr lang="en-US" altLang="en-US" sz="1400" b="1" baseline="0" dirty="0" smtClean="0"/>
              <a:t> complex</a:t>
            </a:r>
            <a:r>
              <a:rPr lang="en-US" altLang="en-US" sz="1400" b="1" dirty="0" smtClean="0"/>
              <a:t>: </a:t>
            </a:r>
            <a:r>
              <a:rPr lang="en-US" altLang="en-US" sz="1400" dirty="0" smtClean="0"/>
              <a:t>A deep Q/S wave with no preceding R wave. Can indicate a left bundle branch block.</a:t>
            </a:r>
            <a:endParaRPr lang="en-US" altLang="en-US" sz="140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RSR pattern</a:t>
            </a:r>
            <a:r>
              <a:rPr lang="en-US" altLang="en-US" baseline="0" dirty="0" smtClean="0"/>
              <a:t> in RBBB gives the appearance of “bunny ears,” so RBBB is sometimes called “bunny branch block.”</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Deep QS</a:t>
            </a:r>
            <a:r>
              <a:rPr lang="en-US" altLang="en-US" baseline="0" dirty="0" smtClean="0"/>
              <a:t> complexes with no R wave are an indication of LBBB.</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917475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presence of the P wave indicates atrial activity, which rules out a dysrhythmia of ventricular origin.</a:t>
            </a:r>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366930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dirty="0" smtClean="0"/>
              <a:t>-----</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smtClean="0"/>
              <a:t>LO 10.2:  </a:t>
            </a:r>
            <a:r>
              <a:rPr lang="en-US" sz="1200" kern="1200" dirty="0" smtClean="0">
                <a:solidFill>
                  <a:schemeClr val="tx1"/>
                </a:solidFill>
                <a:effectLst/>
                <a:latin typeface="+mn-lt"/>
                <a:ea typeface="+mn-ea"/>
                <a:cs typeface="+mn-cs"/>
              </a:rPr>
              <a:t>Differentiate between left and right bundle branch blocks and how they relate to the 12-lead ECG.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429909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sz="1100" dirty="0" smtClean="0"/>
              <a:t>.</a:t>
            </a:r>
          </a:p>
          <a:p>
            <a:pPr>
              <a:spcBef>
                <a:spcPct val="0"/>
              </a:spcBef>
            </a:pPr>
            <a:r>
              <a:rPr lang="en-US" altLang="en-US" sz="1100" dirty="0" smtClean="0"/>
              <a:t>-----</a:t>
            </a:r>
          </a:p>
          <a:p>
            <a:pPr eaLnBrk="1" hangingPunct="1"/>
            <a:endParaRPr lang="en-US" altLang="en-US" sz="1100" dirty="0" smtClean="0"/>
          </a:p>
          <a:p>
            <a:pPr eaLnBrk="1" hangingPunct="1"/>
            <a:r>
              <a:rPr lang="en-US" altLang="en-US" sz="1100" b="1" dirty="0" smtClean="0"/>
              <a:t>Bundle branch</a:t>
            </a:r>
            <a:r>
              <a:rPr lang="en-US" altLang="en-US" sz="1100" b="1" baseline="0" dirty="0" smtClean="0"/>
              <a:t> block</a:t>
            </a:r>
            <a:r>
              <a:rPr lang="en-US" altLang="en-US" sz="1100" b="1" dirty="0" smtClean="0"/>
              <a:t>: </a:t>
            </a:r>
            <a:r>
              <a:rPr lang="en-US" altLang="en-US" sz="1100" b="0" dirty="0" smtClean="0"/>
              <a:t>Impulse is delayed or</a:t>
            </a:r>
            <a:r>
              <a:rPr lang="en-US" altLang="en-US" sz="1100" b="0" baseline="0" dirty="0" smtClean="0"/>
              <a:t> blocked within the bundle branches of the normal conduction pathway.</a:t>
            </a:r>
          </a:p>
          <a:p>
            <a:pPr eaLnBrk="1" hangingPunct="1"/>
            <a:r>
              <a:rPr lang="en-US" altLang="en-US" sz="1100" b="1" baseline="0" dirty="0" smtClean="0"/>
              <a:t>Right bundle branch block: </a:t>
            </a:r>
            <a:r>
              <a:rPr lang="en-US" altLang="en-US" sz="1100" b="0" baseline="0" dirty="0" smtClean="0"/>
              <a:t>Block that occurs in the right bundle branch, so that the current has to travel down the left bundle branch to activate the ventricles.</a:t>
            </a:r>
          </a:p>
          <a:p>
            <a:pPr eaLnBrk="1" hangingPunct="1"/>
            <a:r>
              <a:rPr lang="en-US" altLang="en-US" sz="1100" b="1" baseline="0" dirty="0" smtClean="0"/>
              <a:t>Left bundle branch block: </a:t>
            </a:r>
            <a:r>
              <a:rPr lang="en-US" altLang="en-US" sz="1100" b="0" baseline="0" dirty="0" smtClean="0"/>
              <a:t>Blockage of the left bundle branch, so that the current has to travel down the right bundle branch to stimulate first the right ventricle, then the septum, and then the left ventricle.</a:t>
            </a:r>
          </a:p>
          <a:p>
            <a:pPr eaLnBrk="1" hangingPunct="1"/>
            <a:endParaRPr lang="en-US" altLang="en-US" sz="1100" b="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10.1:  </a:t>
            </a:r>
            <a:r>
              <a:rPr lang="en-US" sz="1100" kern="1200" dirty="0" smtClean="0">
                <a:solidFill>
                  <a:schemeClr val="tx1"/>
                </a:solidFill>
                <a:effectLst/>
                <a:latin typeface="+mn-lt"/>
                <a:ea typeface="+mn-ea"/>
                <a:cs typeface="+mn-cs"/>
              </a:rPr>
              <a:t>Analyze bundle branch block and its effect on the patient, including basic patient care and treatment</a:t>
            </a:r>
            <a:r>
              <a:rPr lang="en-US" altLang="en-US" sz="1100" dirty="0" smtClean="0"/>
              <a:t>.</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Conduction through</a:t>
            </a:r>
            <a:r>
              <a:rPr lang="en-US" altLang="en-US" sz="1100" baseline="0" dirty="0" smtClean="0"/>
              <a:t> the ventricle that has a blocked bundle branch is slow because each cell will not contract until the cell next to it delivers the impulse. This causes the ventricle to take longer to contract.</a:t>
            </a:r>
          </a:p>
          <a:p>
            <a:pPr>
              <a:spcBef>
                <a:spcPct val="0"/>
              </a:spcBef>
            </a:pPr>
            <a:endParaRPr lang="en-US" altLang="en-US" sz="1100" baseline="0" dirty="0" smtClean="0"/>
          </a:p>
          <a:p>
            <a:pPr marL="576263" indent="-576263">
              <a:spcBef>
                <a:spcPts val="1800"/>
              </a:spcBef>
              <a:buFont typeface="Wingdings" pitchFamily="2" charset="2"/>
              <a:buNone/>
            </a:pPr>
            <a:endParaRPr lang="en-US" altLang="en-US" sz="1200" dirty="0" smtClean="0">
              <a:cs typeface="Arial" charset="0"/>
            </a:endParaRPr>
          </a:p>
          <a:p>
            <a:pPr marL="576263" indent="-576263">
              <a:spcBef>
                <a:spcPts val="1800"/>
              </a:spcBef>
              <a:buFont typeface="Wingdings" pitchFamily="2" charset="2"/>
              <a:buNone/>
            </a:pPr>
            <a:endParaRPr lang="en-US" altLang="en-US" sz="1200" dirty="0" smtClean="0">
              <a:cs typeface="Arial"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100" dirty="0" smtClean="0"/>
              <a:t>LO 10.1:  </a:t>
            </a:r>
            <a:r>
              <a:rPr lang="en-US" sz="1100" kern="1200" dirty="0" smtClean="0">
                <a:solidFill>
                  <a:schemeClr val="tx1"/>
                </a:solidFill>
                <a:effectLst/>
                <a:latin typeface="+mn-lt"/>
                <a:ea typeface="+mn-ea"/>
                <a:cs typeface="+mn-cs"/>
              </a:rPr>
              <a:t>Analyze bundle branch block and its effect on the patient, including basic patient care and treatment</a:t>
            </a:r>
            <a:r>
              <a:rPr lang="en-US" altLang="en-US" sz="1100" dirty="0" smtClean="0"/>
              <a:t>.</a:t>
            </a:r>
          </a:p>
          <a:p>
            <a:pPr>
              <a:spcBef>
                <a:spcPct val="0"/>
              </a:spcBef>
            </a:pPr>
            <a:r>
              <a:rPr lang="en-US" altLang="en-US" sz="1100" dirty="0" smtClean="0"/>
              <a:t>-----</a:t>
            </a:r>
          </a:p>
          <a:p>
            <a:pPr>
              <a:spcBef>
                <a:spcPct val="0"/>
              </a:spcBef>
            </a:pPr>
            <a:endParaRPr lang="en-US" altLang="en-US" sz="1100" dirty="0" smtClean="0"/>
          </a:p>
          <a:p>
            <a:pPr>
              <a:spcBef>
                <a:spcPct val="0"/>
              </a:spcBef>
            </a:pPr>
            <a:r>
              <a:rPr lang="en-US" altLang="en-US" sz="1100" dirty="0" smtClean="0"/>
              <a:t>The underlying</a:t>
            </a:r>
            <a:r>
              <a:rPr lang="en-US" altLang="en-US" sz="1100" baseline="0" dirty="0" smtClean="0"/>
              <a:t> rhythm usually originates above the ventricles.</a:t>
            </a:r>
          </a:p>
          <a:p>
            <a:pPr>
              <a:spcBef>
                <a:spcPct val="0"/>
              </a:spcBef>
            </a:pPr>
            <a:endParaRPr lang="en-US" altLang="en-US" sz="1100" baseline="0" dirty="0" smtClean="0"/>
          </a:p>
          <a:p>
            <a:pPr>
              <a:spcBef>
                <a:spcPct val="0"/>
              </a:spcBef>
            </a:pPr>
            <a:r>
              <a:rPr lang="en-US" altLang="en-US" sz="1100" baseline="0" dirty="0" smtClean="0"/>
              <a:t>Discovery of a wide QRS complex is the clue to further investigate for bundle branch block.</a:t>
            </a:r>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2412198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160506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166648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1868096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10.1:  </a:t>
            </a:r>
            <a:r>
              <a:rPr lang="en-US" sz="1200" kern="1200" dirty="0" smtClean="0">
                <a:solidFill>
                  <a:schemeClr val="tx1"/>
                </a:solidFill>
                <a:effectLst/>
                <a:latin typeface="+mn-lt"/>
                <a:ea typeface="+mn-ea"/>
                <a:cs typeface="+mn-cs"/>
              </a:rPr>
              <a:t>Analyze bundle branch block and its effect on the patient, including basic patient care and treatment</a:t>
            </a:r>
            <a:r>
              <a:rPr lang="en-US" altLang="en-US" dirty="0" smtClean="0"/>
              <a: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Although the P wave morphology will vary, the P wave will always be present if the rhythm initiates</a:t>
            </a:r>
            <a:r>
              <a:rPr lang="en-US" altLang="en-US" baseline="0" dirty="0" smtClean="0"/>
              <a:t> above the ventricles.</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2280581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slide" Target="slide2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slide" Target="slide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Bundle branch block</a:t>
            </a:r>
            <a:endParaRPr lang="en-US" dirty="0"/>
          </a:p>
        </p:txBody>
      </p:sp>
      <p:sp>
        <p:nvSpPr>
          <p:cNvPr id="6" name="Text Placeholder 5"/>
          <p:cNvSpPr>
            <a:spLocks noGrp="1"/>
          </p:cNvSpPr>
          <p:nvPr>
            <p:ph type="body" idx="1"/>
          </p:nvPr>
        </p:nvSpPr>
        <p:spPr/>
        <p:txBody>
          <a:bodyPr/>
          <a:lstStyle/>
          <a:p>
            <a:r>
              <a:rPr lang="en-US" dirty="0" smtClean="0"/>
              <a:t>Chapter 10</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Bundle Branch Block Dysrhythmias:</a:t>
            </a:r>
            <a:br>
              <a:rPr lang="en-US" dirty="0" smtClean="0"/>
            </a:br>
            <a:r>
              <a:rPr lang="en-US" dirty="0" smtClean="0"/>
              <a:t>Criteria 3</a:t>
            </a:r>
            <a:r>
              <a:rPr lang="en-US" dirty="0" smtClean="0">
                <a:solidFill>
                  <a:schemeClr val="bg1"/>
                </a:solidFill>
              </a:rPr>
              <a:t>2</a:t>
            </a:r>
            <a:endParaRPr lang="en-US" dirty="0">
              <a:solidFill>
                <a:schemeClr val="bg1"/>
              </a:solidFill>
            </a:endParaRPr>
          </a:p>
        </p:txBody>
      </p:sp>
      <p:sp>
        <p:nvSpPr>
          <p:cNvPr id="8" name="Content Placeholder 7"/>
          <p:cNvSpPr>
            <a:spLocks noGrp="1"/>
          </p:cNvSpPr>
          <p:nvPr>
            <p:ph sz="half" idx="1"/>
          </p:nvPr>
        </p:nvSpPr>
        <p:spPr>
          <a:xfrm>
            <a:off x="457200" y="1524000"/>
            <a:ext cx="8229600" cy="1149858"/>
          </a:xfrm>
        </p:spPr>
        <p:txBody>
          <a:bodyPr/>
          <a:lstStyle/>
          <a:p>
            <a:pPr marL="0" indent="0">
              <a:buNone/>
            </a:pPr>
            <a:r>
              <a:rPr lang="en-US" altLang="en-US" dirty="0">
                <a:cs typeface="Arial" charset="0"/>
              </a:rPr>
              <a:t>QRS duration: 0.12 second or greater</a:t>
            </a:r>
          </a:p>
          <a:p>
            <a:endParaRPr lang="en-US" dirty="0"/>
          </a:p>
        </p:txBody>
      </p:sp>
      <p:pic>
        <p:nvPicPr>
          <p:cNvPr id="6" name="Picture 5" descr="ECG tracing showing bundle branch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300416"/>
            <a:ext cx="8229600" cy="2257168"/>
          </a:xfrm>
          <a:prstGeom prst="rect">
            <a:avLst/>
          </a:prstGeom>
        </p:spPr>
      </p:pic>
      <p:sp>
        <p:nvSpPr>
          <p:cNvPr id="4" name="Text Placeholder 3"/>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2810315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Bundle Branch Blocks:</a:t>
            </a:r>
            <a:br>
              <a:rPr lang="en-US" smtClean="0"/>
            </a:br>
            <a:r>
              <a:rPr lang="en-US" smtClean="0"/>
              <a:t>What You Should Know</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Patient exhibits normal effects of basic rhythm.</a:t>
            </a:r>
          </a:p>
          <a:p>
            <a:pPr marL="0" indent="0">
              <a:spcBef>
                <a:spcPts val="3600"/>
              </a:spcBef>
              <a:buNone/>
            </a:pPr>
            <a:r>
              <a:rPr lang="en-US" altLang="en-US" dirty="0" smtClean="0"/>
              <a:t>Widening of QRS complex must be reported to a licensed practitioner immediately.</a:t>
            </a:r>
          </a:p>
          <a:p>
            <a:pPr marL="0" indent="0">
              <a:spcBef>
                <a:spcPts val="3600"/>
              </a:spcBef>
              <a:buNone/>
            </a:pPr>
            <a:r>
              <a:rPr lang="en-US" altLang="en-US" dirty="0" smtClean="0"/>
              <a:t>Bundle branch block is not considered life-threatening.</a:t>
            </a:r>
          </a:p>
          <a:p>
            <a:r>
              <a:rPr lang="en-US" altLang="en-US" dirty="0" smtClean="0"/>
              <a:t>Condition can deteriorate to complete heart block.</a:t>
            </a:r>
          </a:p>
          <a:p>
            <a:r>
              <a:rPr lang="en-US" altLang="en-US" dirty="0" smtClean="0"/>
              <a:t>May require pacemaker or emergency cardiac care.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1169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10.1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Describe the appearance of the QRS complexes in bundle branch block.</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10.1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Describe the appearance of the QRS complexes in bundle branch block.</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Wide QRS complexes with a 0.12 second or greater duration</a:t>
            </a:r>
            <a:endParaRPr lang="en-US" altLang="en-US" dirty="0"/>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10.2</a:t>
            </a:r>
            <a:br>
              <a:rPr lang="en-US" dirty="0" smtClean="0"/>
            </a:br>
            <a:r>
              <a:rPr lang="en-US" dirty="0" smtClean="0"/>
              <a:t>LBBB vs. RBBB</a:t>
            </a:r>
            <a:br>
              <a:rPr lang="en-US" dirty="0" smtClean="0"/>
            </a:br>
            <a:r>
              <a:rPr lang="en-US" dirty="0" smtClean="0">
                <a:solidFill>
                  <a:srgbClr val="7030A0"/>
                </a:solidFill>
              </a:rPr>
              <a:t>Key Term</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altLang="en-US" dirty="0" smtClean="0">
                <a:cs typeface="Arial" charset="0"/>
              </a:rPr>
              <a:t>QS complex</a:t>
            </a:r>
            <a:endParaRPr lang="en-US" dirty="0">
              <a:cs typeface="Arial" charset="0"/>
            </a:endParaRP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Right Bundle Branch Block (RBBB)</a:t>
            </a:r>
            <a:endParaRPr lang="en-US" dirty="0"/>
          </a:p>
        </p:txBody>
      </p:sp>
      <p:sp>
        <p:nvSpPr>
          <p:cNvPr id="11" name="Content Placeholder 10"/>
          <p:cNvSpPr>
            <a:spLocks noGrp="1"/>
          </p:cNvSpPr>
          <p:nvPr>
            <p:ph sz="half" idx="1"/>
          </p:nvPr>
        </p:nvSpPr>
        <p:spPr>
          <a:xfrm>
            <a:off x="457200" y="914400"/>
            <a:ext cx="8229600" cy="1079133"/>
          </a:xfrm>
        </p:spPr>
        <p:txBody>
          <a:bodyPr/>
          <a:lstStyle/>
          <a:p>
            <a:r>
              <a:rPr lang="en-US" altLang="en-US" dirty="0">
                <a:cs typeface="Arial" charset="0"/>
              </a:rPr>
              <a:t>QRS is positively deflected</a:t>
            </a:r>
          </a:p>
          <a:p>
            <a:r>
              <a:rPr lang="en-US" altLang="en-US" dirty="0">
                <a:cs typeface="Arial" charset="0"/>
              </a:rPr>
              <a:t>Classic RSR pattern in V1</a:t>
            </a:r>
          </a:p>
          <a:p>
            <a:endParaRPr lang="en-US" dirty="0"/>
          </a:p>
        </p:txBody>
      </p:sp>
      <p:pic>
        <p:nvPicPr>
          <p:cNvPr id="3" name="Picture 2" descr="ECG tracing of lead V1 showing right bundle branch block with bunny ears appeara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9600" y="2458800"/>
            <a:ext cx="5644800" cy="3484800"/>
          </a:xfrm>
          <a:prstGeom prst="rect">
            <a:avLst/>
          </a:prstGeom>
        </p:spPr>
      </p:pic>
      <p:sp>
        <p:nvSpPr>
          <p:cNvPr id="17" name="Content Placeholder 11"/>
          <p:cNvSpPr txBox="1">
            <a:spLocks/>
          </p:cNvSpPr>
          <p:nvPr/>
        </p:nvSpPr>
        <p:spPr>
          <a:xfrm>
            <a:off x="5514109" y="1625738"/>
            <a:ext cx="2268038" cy="584062"/>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altLang="en-US" dirty="0" smtClean="0">
                <a:cs typeface="Arial" charset="0"/>
              </a:rPr>
              <a:t>“</a:t>
            </a:r>
            <a:r>
              <a:rPr lang="en-US" altLang="en-US" dirty="0" smtClean="0">
                <a:solidFill>
                  <a:srgbClr val="7030A0"/>
                </a:solidFill>
                <a:cs typeface="Arial" charset="0"/>
              </a:rPr>
              <a:t>Bunny ears”</a:t>
            </a:r>
          </a:p>
          <a:p>
            <a:pPr marL="0" indent="0">
              <a:buNone/>
            </a:pPr>
            <a:endParaRPr lang="en-US" dirty="0"/>
          </a:p>
        </p:txBody>
      </p:sp>
      <p:grpSp>
        <p:nvGrpSpPr>
          <p:cNvPr id="12" name="Group 12" descr="Two arrows pointing to the bunny ears on the ECG tracing "/>
          <p:cNvGrpSpPr/>
          <p:nvPr/>
        </p:nvGrpSpPr>
        <p:grpSpPr>
          <a:xfrm>
            <a:off x="6172200" y="2121932"/>
            <a:ext cx="190500" cy="1764268"/>
            <a:chOff x="5981700" y="2883932"/>
            <a:chExt cx="190500" cy="1764268"/>
          </a:xfrm>
        </p:grpSpPr>
        <p:cxnSp>
          <p:nvCxnSpPr>
            <p:cNvPr id="15" name="Straight Arrow Connector 14"/>
            <p:cNvCxnSpPr/>
            <p:nvPr/>
          </p:nvCxnSpPr>
          <p:spPr>
            <a:xfrm flipH="1">
              <a:off x="5981700" y="2883932"/>
              <a:ext cx="38100" cy="176426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019800" y="2883932"/>
              <a:ext cx="152400" cy="145946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Left Bundle Branch Block (LBBB)</a:t>
            </a:r>
            <a:endParaRPr lang="en-US" dirty="0"/>
          </a:p>
        </p:txBody>
      </p:sp>
      <p:sp>
        <p:nvSpPr>
          <p:cNvPr id="11" name="Content Placeholder 10"/>
          <p:cNvSpPr>
            <a:spLocks noGrp="1"/>
          </p:cNvSpPr>
          <p:nvPr>
            <p:ph sz="half" idx="1"/>
          </p:nvPr>
        </p:nvSpPr>
        <p:spPr>
          <a:xfrm>
            <a:off x="457200" y="914400"/>
            <a:ext cx="8229600" cy="1079133"/>
          </a:xfrm>
        </p:spPr>
        <p:txBody>
          <a:bodyPr/>
          <a:lstStyle/>
          <a:p>
            <a:pPr>
              <a:lnSpc>
                <a:spcPct val="150000"/>
              </a:lnSpc>
            </a:pPr>
            <a:r>
              <a:rPr lang="en-US" altLang="en-US" dirty="0">
                <a:cs typeface="Arial" charset="0"/>
              </a:rPr>
              <a:t>QS complex or negative QRS</a:t>
            </a:r>
          </a:p>
          <a:p>
            <a:endParaRPr lang="en-US" dirty="0"/>
          </a:p>
        </p:txBody>
      </p:sp>
      <p:pic>
        <p:nvPicPr>
          <p:cNvPr id="4" name="Picture 3" descr="ECG tracing of lead V1 showing left bundle branch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887" y="1715677"/>
            <a:ext cx="4718713" cy="3999323"/>
          </a:xfrm>
          <a:prstGeom prst="rect">
            <a:avLst/>
          </a:prstGeom>
        </p:spPr>
      </p:pic>
      <p:sp>
        <p:nvSpPr>
          <p:cNvPr id="17" name="Content Placeholder 11"/>
          <p:cNvSpPr txBox="1">
            <a:spLocks/>
          </p:cNvSpPr>
          <p:nvPr/>
        </p:nvSpPr>
        <p:spPr>
          <a:xfrm>
            <a:off x="578428" y="2069733"/>
            <a:ext cx="1648691" cy="812662"/>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altLang="en-US" dirty="0" smtClean="0">
                <a:solidFill>
                  <a:srgbClr val="7030A0"/>
                </a:solidFill>
                <a:cs typeface="Arial" charset="0"/>
              </a:rPr>
              <a:t>Deep QS complexes</a:t>
            </a:r>
          </a:p>
          <a:p>
            <a:pPr marL="0" indent="0">
              <a:buNone/>
            </a:pPr>
            <a:endParaRPr lang="en-US" dirty="0"/>
          </a:p>
        </p:txBody>
      </p:sp>
      <p:grpSp>
        <p:nvGrpSpPr>
          <p:cNvPr id="12" name="Group 12" descr="Two arrows pointing to the deep QS complexes on the ECG tracing"/>
          <p:cNvGrpSpPr/>
          <p:nvPr/>
        </p:nvGrpSpPr>
        <p:grpSpPr>
          <a:xfrm>
            <a:off x="1828800" y="2330499"/>
            <a:ext cx="3810000" cy="1932391"/>
            <a:chOff x="7633854" y="3701351"/>
            <a:chExt cx="3810000" cy="1932391"/>
          </a:xfrm>
        </p:grpSpPr>
        <p:cxnSp>
          <p:nvCxnSpPr>
            <p:cNvPr id="15" name="Straight Arrow Connector 14"/>
            <p:cNvCxnSpPr/>
            <p:nvPr/>
          </p:nvCxnSpPr>
          <p:spPr>
            <a:xfrm>
              <a:off x="7633854" y="3701351"/>
              <a:ext cx="1988820" cy="193239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633854" y="3701351"/>
              <a:ext cx="3810000" cy="155139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60608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Determining Bundle Branch Block</a:t>
            </a:r>
            <a:endParaRPr lang="en-US" dirty="0"/>
          </a:p>
        </p:txBody>
      </p:sp>
      <p:sp>
        <p:nvSpPr>
          <p:cNvPr id="8" name="Content Placeholder 7"/>
          <p:cNvSpPr>
            <a:spLocks noGrp="1"/>
          </p:cNvSpPr>
          <p:nvPr>
            <p:ph idx="1"/>
          </p:nvPr>
        </p:nvSpPr>
        <p:spPr/>
        <p:txBody>
          <a:bodyPr/>
          <a:lstStyle/>
          <a:p>
            <a:pPr>
              <a:spcBef>
                <a:spcPts val="2400"/>
              </a:spcBef>
            </a:pPr>
            <a:r>
              <a:rPr lang="en-US" altLang="en-US" dirty="0">
                <a:cs typeface="Arial" charset="0"/>
              </a:rPr>
              <a:t>P wave is present</a:t>
            </a:r>
          </a:p>
          <a:p>
            <a:pPr>
              <a:spcBef>
                <a:spcPts val="2400"/>
              </a:spcBef>
            </a:pPr>
            <a:r>
              <a:rPr lang="en-US" altLang="en-US" dirty="0">
                <a:cs typeface="Arial" charset="0"/>
              </a:rPr>
              <a:t>QRS complex is 0.12 second or greater</a:t>
            </a:r>
          </a:p>
          <a:p>
            <a:pPr>
              <a:spcBef>
                <a:spcPts val="2400"/>
              </a:spcBef>
              <a:buFont typeface="Wingdings" pitchFamily="2" charset="2"/>
              <a:buNone/>
            </a:pPr>
            <a:endParaRPr lang="en-US" altLang="en-US" dirty="0">
              <a:cs typeface="Arial" charset="0"/>
            </a:endParaRPr>
          </a:p>
          <a:p>
            <a:pPr>
              <a:buFont typeface="Wingdings" pitchFamily="2" charset="2"/>
              <a:buNone/>
            </a:pPr>
            <a:endParaRPr lang="en-US" altLang="en-US" sz="3000" dirty="0">
              <a:cs typeface="Arial" charset="0"/>
            </a:endParaRP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3380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10.2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Which lead is referenced to distinguish between right and left bundle branch blocks?</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10.2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Which lead is referenced to distinguish between right and left bundle branch blocks?</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Lead V1</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a:t>
            </a:r>
            <a:endParaRPr lang="en-US" dirty="0"/>
          </a:p>
        </p:txBody>
      </p:sp>
      <p:sp>
        <p:nvSpPr>
          <p:cNvPr id="6" name="Content Placeholder 5"/>
          <p:cNvSpPr>
            <a:spLocks noGrp="1"/>
          </p:cNvSpPr>
          <p:nvPr>
            <p:ph idx="1"/>
          </p:nvPr>
        </p:nvSpPr>
        <p:spPr/>
        <p:txBody>
          <a:bodyPr/>
          <a:lstStyle/>
          <a:p>
            <a:pPr marL="739775" indent="-739775">
              <a:spcBef>
                <a:spcPts val="1200"/>
              </a:spcBef>
              <a:buFont typeface="Wingdings" pitchFamily="2" charset="2"/>
              <a:buNone/>
            </a:pPr>
            <a:r>
              <a:rPr lang="en-US" altLang="en-US" dirty="0">
                <a:cs typeface="Arial" charset="0"/>
              </a:rPr>
              <a:t>10.1	Analyze bundle branch block and its effect on the patient, including basic patient care and treatment.</a:t>
            </a:r>
          </a:p>
          <a:p>
            <a:pPr marL="739775" indent="-739775">
              <a:spcBef>
                <a:spcPts val="1200"/>
              </a:spcBef>
              <a:buFont typeface="Wingdings" pitchFamily="2" charset="2"/>
              <a:buNone/>
            </a:pPr>
            <a:r>
              <a:rPr lang="en-US" altLang="en-US" dirty="0">
                <a:cs typeface="Arial" charset="0"/>
              </a:rPr>
              <a:t>10.2	Differentiate between left and right bundle branch blocks and how they relate to the 12-lead ECG.</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Bundle branch blocks prevent current from traveling to one or both ventricles.</a:t>
            </a:r>
          </a:p>
          <a:p>
            <a:pPr>
              <a:spcBef>
                <a:spcPts val="1800"/>
              </a:spcBef>
            </a:pPr>
            <a:r>
              <a:rPr lang="en-US" altLang="en-US" dirty="0">
                <a:cs typeface="Arial" charset="0"/>
              </a:rPr>
              <a:t>Left bundle branch block can be distinguished from right bundle branch block by viewing lead V1.</a:t>
            </a:r>
          </a:p>
          <a:p>
            <a:pPr>
              <a:spcBef>
                <a:spcPts val="1800"/>
              </a:spcBef>
            </a:pPr>
            <a:r>
              <a:rPr lang="en-US" altLang="en-US" dirty="0">
                <a:cs typeface="Arial" charset="0"/>
              </a:rPr>
              <a:t>LBBB presents with a P wave and a QS complex 0.12 second or more.</a:t>
            </a:r>
          </a:p>
          <a:p>
            <a:pPr>
              <a:spcBef>
                <a:spcPts val="1800"/>
              </a:spcBef>
            </a:pPr>
            <a:r>
              <a:rPr lang="en-US" altLang="en-US" dirty="0">
                <a:cs typeface="Arial" charset="0"/>
              </a:rPr>
              <a:t>RBBB presents with a P wave and a R wave that has 2 points and a QS complex of 0.12 second or more.</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42325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16" name="Text Placeholder 15"/>
          <p:cNvSpPr>
            <a:spLocks noGrp="1"/>
          </p:cNvSpPr>
          <p:nvPr>
            <p:ph type="body" sz="quarter" idx="10"/>
          </p:nvPr>
        </p:nvSpPr>
        <p:spPr/>
        <p:txBody>
          <a:bodyPr/>
          <a:lstStyle/>
          <a:p>
            <a:endParaRPr lang="en-US"/>
          </a:p>
        </p:txBody>
      </p:sp>
      <p:sp>
        <p:nvSpPr>
          <p:cNvPr id="17" name="Text Placeholder 1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78030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Right Bundle Branch Block Appendix</a:t>
            </a:r>
            <a:endParaRPr lang="en-US" dirty="0"/>
          </a:p>
        </p:txBody>
      </p:sp>
      <p:sp>
        <p:nvSpPr>
          <p:cNvPr id="10" name="Content Placeholder 9"/>
          <p:cNvSpPr>
            <a:spLocks noGrp="1"/>
          </p:cNvSpPr>
          <p:nvPr>
            <p:ph idx="1"/>
          </p:nvPr>
        </p:nvSpPr>
        <p:spPr/>
        <p:txBody>
          <a:bodyPr/>
          <a:lstStyle/>
          <a:p>
            <a:pPr marL="0" indent="0">
              <a:buNone/>
            </a:pPr>
            <a:r>
              <a:rPr lang="en-US" dirty="0"/>
              <a:t>Vertical section view of the heart with arrows showing the sequence of depolarization in right bundle branch block: </a:t>
            </a:r>
            <a:endParaRPr lang="en-US" dirty="0" smtClean="0"/>
          </a:p>
          <a:p>
            <a:pPr marL="457200" indent="-457200">
              <a:buAutoNum type="arabicPeriod"/>
            </a:pPr>
            <a:r>
              <a:rPr lang="en-US" dirty="0" smtClean="0"/>
              <a:t>The </a:t>
            </a:r>
            <a:r>
              <a:rPr lang="en-US" dirty="0"/>
              <a:t>septum is depolarized normally. </a:t>
            </a:r>
            <a:endParaRPr lang="en-US" dirty="0" smtClean="0"/>
          </a:p>
          <a:p>
            <a:pPr marL="457200" indent="-457200">
              <a:buAutoNum type="arabicPeriod"/>
            </a:pPr>
            <a:r>
              <a:rPr lang="en-US" dirty="0" smtClean="0"/>
              <a:t>The </a:t>
            </a:r>
            <a:r>
              <a:rPr lang="en-US" dirty="0"/>
              <a:t>left ventricle is activated. </a:t>
            </a:r>
            <a:endParaRPr lang="en-US" dirty="0" smtClean="0"/>
          </a:p>
          <a:p>
            <a:pPr marL="457200" indent="-457200">
              <a:buAutoNum type="arabicPeriod"/>
            </a:pPr>
            <a:r>
              <a:rPr lang="en-US" dirty="0" smtClean="0"/>
              <a:t>The </a:t>
            </a:r>
            <a:r>
              <a:rPr lang="en-US" dirty="0"/>
              <a:t>current travels to the right ventricle until there is complete ventricular contraction.</a:t>
            </a:r>
          </a:p>
        </p:txBody>
      </p:sp>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Right Bundle Branch Block</a:t>
            </a:r>
            <a:endParaRPr lang="en-US" dirty="0"/>
          </a:p>
        </p:txBody>
      </p:sp>
      <p:sp>
        <p:nvSpPr>
          <p:cNvPr id="12" name="Text Placeholder 11"/>
          <p:cNvSpPr>
            <a:spLocks noGrp="1"/>
          </p:cNvSpPr>
          <p:nvPr>
            <p:ph type="body" sz="quarter" idx="11"/>
          </p:nvPr>
        </p:nvSpPr>
        <p:spPr/>
        <p:txBody>
          <a:bodyPr/>
          <a:lstStyle/>
          <a:p>
            <a:r>
              <a:rPr lang="en-US" dirty="0" smtClean="0"/>
              <a:t>Jump to Right Bundle Branch Block</a:t>
            </a:r>
            <a:endParaRPr lang="en-US" dirty="0"/>
          </a:p>
        </p:txBody>
      </p:sp>
    </p:spTree>
    <p:extLst>
      <p:ext uri="{BB962C8B-B14F-4D97-AF65-F5344CB8AC3E}">
        <p14:creationId xmlns:p14="http://schemas.microsoft.com/office/powerpoint/2010/main" val="3686586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Left Bundle Branch Block Appendix</a:t>
            </a:r>
            <a:endParaRPr lang="en-US" dirty="0"/>
          </a:p>
        </p:txBody>
      </p:sp>
      <p:sp>
        <p:nvSpPr>
          <p:cNvPr id="11" name="Content Placeholder 10"/>
          <p:cNvSpPr>
            <a:spLocks noGrp="1"/>
          </p:cNvSpPr>
          <p:nvPr>
            <p:ph idx="1"/>
          </p:nvPr>
        </p:nvSpPr>
        <p:spPr/>
        <p:txBody>
          <a:bodyPr/>
          <a:lstStyle/>
          <a:p>
            <a:pPr marL="0" indent="0">
              <a:buNone/>
            </a:pPr>
            <a:r>
              <a:rPr lang="en-US" dirty="0"/>
              <a:t>Vertical section view of the heart with arrows showing the sequence of depolarization in left bundle branch block. </a:t>
            </a:r>
            <a:endParaRPr lang="en-US" dirty="0" smtClean="0"/>
          </a:p>
          <a:p>
            <a:pPr marL="457200" indent="-457200">
              <a:buAutoNum type="arabicPeriod"/>
            </a:pPr>
            <a:r>
              <a:rPr lang="en-US" dirty="0" smtClean="0"/>
              <a:t>Current </a:t>
            </a:r>
            <a:r>
              <a:rPr lang="en-US" dirty="0"/>
              <a:t>travels down the right bundle branch to cause right ventricle contraction. </a:t>
            </a:r>
            <a:endParaRPr lang="en-US" dirty="0" smtClean="0"/>
          </a:p>
          <a:p>
            <a:pPr marL="457200" indent="-457200">
              <a:buAutoNum type="arabicPeriod"/>
            </a:pPr>
            <a:r>
              <a:rPr lang="en-US" dirty="0" smtClean="0"/>
              <a:t>The </a:t>
            </a:r>
            <a:r>
              <a:rPr lang="en-US" dirty="0"/>
              <a:t>current moves to the left ventricle, causing the septum to be activated abnormally in a right-to-left fashion.</a:t>
            </a:r>
          </a:p>
        </p:txBody>
      </p:sp>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Left Bundle Branch Block</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556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2286000"/>
          </a:xfrm>
        </p:spPr>
        <p:txBody>
          <a:bodyPr/>
          <a:lstStyle/>
          <a:p>
            <a:r>
              <a:rPr lang="en-US" dirty="0" smtClean="0"/>
              <a:t>Learning Outcome 10.1</a:t>
            </a:r>
            <a:br>
              <a:rPr lang="en-US" dirty="0" smtClean="0"/>
            </a:br>
            <a:r>
              <a:rPr lang="en-US" dirty="0" smtClean="0"/>
              <a:t>Introduction to Bundle Branch Block Dysrhythmias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514600"/>
            <a:ext cx="8229600" cy="4038600"/>
          </a:xfrm>
        </p:spPr>
        <p:txBody>
          <a:bodyPr/>
          <a:lstStyle/>
          <a:p>
            <a:pPr marL="0" indent="0">
              <a:spcBef>
                <a:spcPts val="2400"/>
              </a:spcBef>
              <a:buNone/>
            </a:pPr>
            <a:r>
              <a:rPr lang="en-US" altLang="en-US" dirty="0">
                <a:cs typeface="Arial" charset="0"/>
              </a:rPr>
              <a:t>B</a:t>
            </a:r>
            <a:r>
              <a:rPr lang="en-US" altLang="en-US" dirty="0" smtClean="0">
                <a:cs typeface="Arial" charset="0"/>
              </a:rPr>
              <a:t>undle </a:t>
            </a:r>
            <a:r>
              <a:rPr lang="en-US" altLang="en-US" dirty="0">
                <a:cs typeface="Arial" charset="0"/>
              </a:rPr>
              <a:t>branch block</a:t>
            </a:r>
          </a:p>
          <a:p>
            <a:pPr marL="0" indent="0">
              <a:spcBef>
                <a:spcPts val="2400"/>
              </a:spcBef>
              <a:buNone/>
            </a:pPr>
            <a:r>
              <a:rPr lang="en-US" altLang="en-US" dirty="0">
                <a:cs typeface="Arial" charset="0"/>
              </a:rPr>
              <a:t>L</a:t>
            </a:r>
            <a:r>
              <a:rPr lang="en-US" altLang="en-US" dirty="0" smtClean="0">
                <a:cs typeface="Arial" charset="0"/>
              </a:rPr>
              <a:t>eft </a:t>
            </a:r>
            <a:r>
              <a:rPr lang="en-US" altLang="en-US" dirty="0">
                <a:cs typeface="Arial" charset="0"/>
              </a:rPr>
              <a:t>bundle branch block</a:t>
            </a:r>
          </a:p>
          <a:p>
            <a:pPr marL="0" indent="0">
              <a:spcBef>
                <a:spcPts val="2400"/>
              </a:spcBef>
              <a:buNone/>
            </a:pPr>
            <a:r>
              <a:rPr lang="en-US" altLang="en-US" dirty="0">
                <a:cs typeface="Arial" charset="0"/>
              </a:rPr>
              <a:t>R</a:t>
            </a:r>
            <a:r>
              <a:rPr lang="en-US" altLang="en-US" dirty="0" smtClean="0">
                <a:cs typeface="Arial" charset="0"/>
              </a:rPr>
              <a:t>ight </a:t>
            </a:r>
            <a:r>
              <a:rPr lang="en-US" altLang="en-US" dirty="0">
                <a:cs typeface="Arial" charset="0"/>
              </a:rPr>
              <a:t>bundle branch block</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Bundle Branch Block</a:t>
            </a:r>
            <a:r>
              <a:rPr lang="en-US" dirty="0" smtClean="0">
                <a:solidFill>
                  <a:schemeClr val="bg1"/>
                </a:solidFill>
              </a:rPr>
              <a:t/>
            </a:r>
            <a:br>
              <a:rPr lang="en-US" dirty="0" smtClean="0">
                <a:solidFill>
                  <a:schemeClr val="bg1"/>
                </a:solidFill>
              </a:rPr>
            </a:br>
            <a:r>
              <a:rPr lang="en-US" dirty="0" smtClean="0">
                <a:solidFill>
                  <a:schemeClr val="bg1"/>
                </a:solidFill>
              </a:rPr>
              <a:t>2</a:t>
            </a:r>
            <a:endParaRPr lang="en-US" dirty="0">
              <a:solidFill>
                <a:schemeClr val="bg1"/>
              </a:solidFill>
            </a:endParaRPr>
          </a:p>
        </p:txBody>
      </p:sp>
      <p:sp>
        <p:nvSpPr>
          <p:cNvPr id="11" name="Content Placeholder 10"/>
          <p:cNvSpPr>
            <a:spLocks noGrp="1"/>
          </p:cNvSpPr>
          <p:nvPr>
            <p:ph idx="1"/>
          </p:nvPr>
        </p:nvSpPr>
        <p:spPr/>
        <p:txBody>
          <a:bodyPr/>
          <a:lstStyle/>
          <a:p>
            <a:pPr marL="0" indent="0">
              <a:buNone/>
            </a:pPr>
            <a:r>
              <a:rPr lang="en-US" altLang="en-US" dirty="0" smtClean="0"/>
              <a:t>Damage to bundle branch(</a:t>
            </a:r>
            <a:r>
              <a:rPr lang="en-US" altLang="en-US" dirty="0" err="1" smtClean="0"/>
              <a:t>es</a:t>
            </a:r>
            <a:r>
              <a:rPr lang="en-US" altLang="en-US" dirty="0" smtClean="0"/>
              <a:t>) causes block or delay.</a:t>
            </a:r>
          </a:p>
          <a:p>
            <a:pPr marL="0" indent="0">
              <a:spcBef>
                <a:spcPts val="3000"/>
              </a:spcBef>
              <a:buNone/>
            </a:pPr>
            <a:r>
              <a:rPr lang="en-US" altLang="en-US" dirty="0" smtClean="0"/>
              <a:t>Causes include cardiac disease, drugs, and other conditions</a:t>
            </a:r>
          </a:p>
          <a:p>
            <a:pPr marL="0" indent="0">
              <a:spcBef>
                <a:spcPts val="3000"/>
              </a:spcBef>
              <a:buNone/>
            </a:pPr>
            <a:r>
              <a:rPr lang="en-US" altLang="en-US" dirty="0" smtClean="0"/>
              <a:t>Current travels through good bundle only</a:t>
            </a:r>
          </a:p>
          <a:p>
            <a:r>
              <a:rPr lang="en-US" altLang="en-US" dirty="0" smtClean="0"/>
              <a:t>Activates myocardial tissue only in that ventricle</a:t>
            </a:r>
          </a:p>
          <a:p>
            <a:r>
              <a:rPr lang="en-US" altLang="en-US" dirty="0" smtClean="0"/>
              <a:t>Other ventricle receives impulse on cell-to-cell basis</a:t>
            </a:r>
          </a:p>
          <a:p>
            <a:pPr marL="0" indent="0">
              <a:spcBef>
                <a:spcPts val="3000"/>
              </a:spcBef>
              <a:buNone/>
            </a:pPr>
            <a:r>
              <a:rPr lang="en-US" altLang="en-US" dirty="0" smtClean="0"/>
              <a:t>Affected ventricle contracts slowly, with wide QRS</a:t>
            </a:r>
          </a:p>
          <a:p>
            <a:pPr lvl="1"/>
            <a:endParaRPr lang="en-US" altLang="en-US" dirty="0"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Characteristics of Bundle Branch Blocks</a:t>
            </a:r>
            <a:endParaRPr lang="en-US" dirty="0"/>
          </a:p>
        </p:txBody>
      </p:sp>
      <p:sp>
        <p:nvSpPr>
          <p:cNvPr id="11" name="Content Placeholder 10"/>
          <p:cNvSpPr>
            <a:spLocks noGrp="1"/>
          </p:cNvSpPr>
          <p:nvPr>
            <p:ph idx="1"/>
          </p:nvPr>
        </p:nvSpPr>
        <p:spPr/>
        <p:txBody>
          <a:bodyPr/>
          <a:lstStyle/>
          <a:p>
            <a:pPr marL="0" indent="0">
              <a:buNone/>
            </a:pPr>
            <a:r>
              <a:rPr lang="en-US" altLang="en-US" dirty="0" smtClean="0"/>
              <a:t>Any rhythm with normally narrow QRS can have BBB</a:t>
            </a:r>
          </a:p>
          <a:p>
            <a:r>
              <a:rPr lang="en-US" altLang="en-US" dirty="0" smtClean="0"/>
              <a:t>Sinus</a:t>
            </a:r>
          </a:p>
          <a:p>
            <a:r>
              <a:rPr lang="en-US" altLang="en-US" dirty="0" smtClean="0"/>
              <a:t>Atrial</a:t>
            </a:r>
          </a:p>
          <a:p>
            <a:r>
              <a:rPr lang="en-US" altLang="en-US" dirty="0" smtClean="0"/>
              <a:t>Junctional</a:t>
            </a:r>
          </a:p>
          <a:p>
            <a:pPr marL="0" indent="0">
              <a:spcBef>
                <a:spcPts val="3600"/>
              </a:spcBef>
              <a:buNone/>
            </a:pPr>
            <a:r>
              <a:rPr lang="en-US" altLang="en-US" dirty="0" smtClean="0"/>
              <a:t>Underlying rhythm has P wave and wide QRS complexes</a:t>
            </a:r>
          </a:p>
          <a:p>
            <a:pPr marL="0" indent="0">
              <a:spcBef>
                <a:spcPts val="3600"/>
              </a:spcBef>
              <a:buNone/>
            </a:pPr>
            <a:r>
              <a:rPr lang="en-US" altLang="en-US" dirty="0" smtClean="0"/>
              <a:t>Basic rhythm must always be determined</a:t>
            </a:r>
          </a:p>
          <a:p>
            <a:r>
              <a:rPr lang="en-US" altLang="en-US" dirty="0" smtClean="0"/>
              <a:t>Also identify left or right BBB</a:t>
            </a:r>
          </a:p>
          <a:p>
            <a:pPr lvl="1"/>
            <a:endParaRPr lang="en-US" altLang="en-US" dirty="0" smtClean="0"/>
          </a:p>
          <a:p>
            <a:endParaRPr lang="en-US" dirty="0"/>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38488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Right Bundle Branch Block</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Septum depolarizes normally</a:t>
            </a:r>
          </a:p>
          <a:p>
            <a:pPr marL="0" indent="0">
              <a:spcBef>
                <a:spcPts val="3600"/>
              </a:spcBef>
              <a:buNone/>
            </a:pPr>
            <a:r>
              <a:rPr lang="en-US" altLang="en-US" dirty="0" smtClean="0"/>
              <a:t>Left ventricle activated</a:t>
            </a:r>
          </a:p>
          <a:p>
            <a:pPr marL="0" indent="0">
              <a:spcBef>
                <a:spcPts val="3600"/>
              </a:spcBef>
              <a:buNone/>
            </a:pPr>
            <a:r>
              <a:rPr lang="en-US" altLang="en-US" dirty="0" smtClean="0"/>
              <a:t>Current travels to right ventricle</a:t>
            </a:r>
          </a:p>
          <a:p>
            <a:r>
              <a:rPr lang="en-US" altLang="en-US" dirty="0" smtClean="0"/>
              <a:t>Cell-by-cell conduction</a:t>
            </a:r>
          </a:p>
          <a:p>
            <a:endParaRPr lang="en-US" dirty="0"/>
          </a:p>
        </p:txBody>
      </p:sp>
      <p:pic>
        <p:nvPicPr>
          <p:cNvPr id="3" name="Picture 2" descr="Vertical section view of the heart with arrows showing the sequence of depolarization in right bundle branch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1248" y="822533"/>
            <a:ext cx="4035552" cy="5349667"/>
          </a:xfrm>
          <a:prstGeom prst="rect">
            <a:avLst/>
          </a:prstGeom>
        </p:spPr>
      </p:pic>
      <p:sp>
        <p:nvSpPr>
          <p:cNvPr id="6" name="Text Placeholder 5"/>
          <p:cNvSpPr>
            <a:spLocks noGrp="1"/>
          </p:cNvSpPr>
          <p:nvPr>
            <p:ph type="body" sz="quarter" idx="12"/>
          </p:nvPr>
        </p:nvSpPr>
        <p:spPr>
          <a:xfrm>
            <a:off x="3817620" y="6529449"/>
            <a:ext cx="1508760" cy="236683"/>
          </a:xfrm>
        </p:spPr>
        <p:txBody>
          <a:bodyPr/>
          <a:lstStyle/>
          <a:p>
            <a:r>
              <a:rPr lang="en-US" dirty="0" smtClean="0">
                <a:hlinkClick r:id="rId4" action="ppaction://hlinksldjump"/>
              </a:rPr>
              <a:t>Jump to Right Bundle Branch Block Appendix</a:t>
            </a:r>
            <a:endParaRPr lang="en-US" dirty="0"/>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1037863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Left Bundle Branch Block</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Left conduction pathway is blocked</a:t>
            </a:r>
          </a:p>
          <a:p>
            <a:pPr marL="0" indent="0">
              <a:spcBef>
                <a:spcPts val="3600"/>
              </a:spcBef>
              <a:buNone/>
            </a:pPr>
            <a:r>
              <a:rPr lang="en-US" altLang="en-US" dirty="0" smtClean="0"/>
              <a:t>Conduction travels to right ventricle first</a:t>
            </a:r>
          </a:p>
          <a:p>
            <a:pPr marL="0" indent="0">
              <a:spcBef>
                <a:spcPts val="3600"/>
              </a:spcBef>
              <a:buNone/>
            </a:pPr>
            <a:r>
              <a:rPr lang="en-US" altLang="en-US" dirty="0" smtClean="0"/>
              <a:t>Current moves to left ventricle</a:t>
            </a:r>
          </a:p>
          <a:p>
            <a:r>
              <a:rPr lang="en-US" altLang="en-US" dirty="0" smtClean="0"/>
              <a:t>Abnormal septum depolarization </a:t>
            </a:r>
          </a:p>
          <a:p>
            <a:r>
              <a:rPr lang="en-US" altLang="en-US" dirty="0" smtClean="0"/>
              <a:t>Cell-by-cell conduction</a:t>
            </a:r>
          </a:p>
          <a:p>
            <a:endParaRPr lang="en-US" dirty="0"/>
          </a:p>
        </p:txBody>
      </p:sp>
      <p:pic>
        <p:nvPicPr>
          <p:cNvPr id="4" name="Picture 3" descr="Vertical section view of the heart with arrows showing the sequence of depolarization in left bundle branch bl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6760" y="898733"/>
            <a:ext cx="4358640" cy="5349667"/>
          </a:xfrm>
          <a:prstGeom prst="rect">
            <a:avLst/>
          </a:prstGeom>
        </p:spPr>
      </p:pic>
      <p:sp>
        <p:nvSpPr>
          <p:cNvPr id="7" name="Text Placeholder 6"/>
          <p:cNvSpPr>
            <a:spLocks noGrp="1"/>
          </p:cNvSpPr>
          <p:nvPr>
            <p:ph type="body" sz="quarter" idx="12"/>
          </p:nvPr>
        </p:nvSpPr>
        <p:spPr>
          <a:xfrm>
            <a:off x="3817620" y="6529450"/>
            <a:ext cx="1508760" cy="252350"/>
          </a:xfrm>
        </p:spPr>
        <p:txBody>
          <a:bodyPr/>
          <a:lstStyle/>
          <a:p>
            <a:r>
              <a:rPr lang="en-US" dirty="0" smtClean="0">
                <a:hlinkClick r:id="rId4" action="ppaction://hlinksldjump"/>
              </a:rPr>
              <a:t>Jump to Left Bundle Branch Block Appendix</a:t>
            </a:r>
            <a:endParaRPr lang="en-US" dirty="0"/>
          </a:p>
        </p:txBody>
      </p:sp>
      <p:sp>
        <p:nvSpPr>
          <p:cNvPr id="13" name="Text Placeholder 12"/>
          <p:cNvSpPr>
            <a:spLocks noGrp="1"/>
          </p:cNvSpPr>
          <p:nvPr>
            <p:ph type="body" sz="quarter" idx="11"/>
          </p:nvPr>
        </p:nvSpPr>
        <p:spPr/>
        <p:txBody>
          <a:bodyPr/>
          <a:lstStyle/>
          <a:p>
            <a:r>
              <a:rPr lang="en-US" smtClean="0"/>
              <a:t>Copyright © McGraw-Hill Education</a:t>
            </a:r>
          </a:p>
          <a:p>
            <a:endParaRPr lang="en-US" dirty="0"/>
          </a:p>
        </p:txBody>
      </p:sp>
    </p:spTree>
    <p:extLst>
      <p:ext uri="{BB962C8B-B14F-4D97-AF65-F5344CB8AC3E}">
        <p14:creationId xmlns:p14="http://schemas.microsoft.com/office/powerpoint/2010/main" val="10641745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Bundle Branch Block Dysrhythmias:</a:t>
            </a:r>
            <a:br>
              <a:rPr lang="en-US" dirty="0" smtClean="0"/>
            </a:br>
            <a:r>
              <a:rPr lang="en-US" dirty="0" smtClean="0"/>
              <a:t>Criteria 1</a:t>
            </a:r>
            <a:endParaRPr lang="en-US" dirty="0"/>
          </a:p>
        </p:txBody>
      </p:sp>
      <p:sp>
        <p:nvSpPr>
          <p:cNvPr id="8" name="Content Placeholder 7"/>
          <p:cNvSpPr>
            <a:spLocks noGrp="1"/>
          </p:cNvSpPr>
          <p:nvPr>
            <p:ph idx="1"/>
          </p:nvPr>
        </p:nvSpPr>
        <p:spPr>
          <a:xfrm>
            <a:off x="457200" y="1447800"/>
            <a:ext cx="8229600" cy="5105400"/>
          </a:xfrm>
        </p:spPr>
        <p:txBody>
          <a:bodyPr/>
          <a:lstStyle/>
          <a:p>
            <a:pPr marL="0" indent="0">
              <a:buNone/>
            </a:pPr>
            <a:r>
              <a:rPr lang="en-US" altLang="en-US" dirty="0" smtClean="0"/>
              <a:t>Specific characteristics of left or right BBB identifiable in leads </a:t>
            </a:r>
            <a:br>
              <a:rPr lang="en-US" altLang="en-US" dirty="0" smtClean="0"/>
            </a:br>
            <a:r>
              <a:rPr lang="en-US" altLang="en-US" dirty="0" smtClean="0"/>
              <a:t>V1 to V6</a:t>
            </a:r>
          </a:p>
          <a:p>
            <a:pPr marL="0" indent="0">
              <a:spcBef>
                <a:spcPts val="3600"/>
              </a:spcBef>
              <a:buNone/>
            </a:pPr>
            <a:r>
              <a:rPr lang="en-US" altLang="en-US" dirty="0" smtClean="0"/>
              <a:t>Lead V1 used to distinguish LBBB and RBBB</a:t>
            </a:r>
          </a:p>
          <a:p>
            <a:r>
              <a:rPr lang="en-US" altLang="en-US" dirty="0" smtClean="0"/>
              <a:t>Majority of ventricular depolarization positively </a:t>
            </a:r>
            <a:br>
              <a:rPr lang="en-US" altLang="en-US" dirty="0" smtClean="0"/>
            </a:br>
            <a:r>
              <a:rPr lang="en-US" altLang="en-US" dirty="0" smtClean="0"/>
              <a:t>deflected = RBBB</a:t>
            </a:r>
          </a:p>
          <a:p>
            <a:r>
              <a:rPr lang="en-US" altLang="en-US" dirty="0" smtClean="0"/>
              <a:t>Majority of ventricular depolarization negatively </a:t>
            </a:r>
            <a:br>
              <a:rPr lang="en-US" altLang="en-US" dirty="0" smtClean="0"/>
            </a:br>
            <a:r>
              <a:rPr lang="en-US" altLang="en-US" dirty="0" smtClean="0"/>
              <a:t>deflected = LBBB</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99798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Bundle Branch Block Dysrhythmias:</a:t>
            </a:r>
            <a:br>
              <a:rPr lang="en-US" dirty="0" smtClean="0"/>
            </a:br>
            <a:r>
              <a:rPr lang="en-US" dirty="0" smtClean="0"/>
              <a:t>Criteria 2</a:t>
            </a:r>
            <a:endParaRPr lang="en-US" dirty="0"/>
          </a:p>
        </p:txBody>
      </p:sp>
      <p:sp>
        <p:nvSpPr>
          <p:cNvPr id="8" name="Content Placeholder 7"/>
          <p:cNvSpPr>
            <a:spLocks noGrp="1"/>
          </p:cNvSpPr>
          <p:nvPr>
            <p:ph idx="1"/>
          </p:nvPr>
        </p:nvSpPr>
        <p:spPr>
          <a:xfrm>
            <a:off x="457200" y="1524000"/>
            <a:ext cx="8229600" cy="5029200"/>
          </a:xfrm>
        </p:spPr>
        <p:txBody>
          <a:bodyPr/>
          <a:lstStyle/>
          <a:p>
            <a:pPr marL="0" indent="0">
              <a:buNone/>
            </a:pPr>
            <a:r>
              <a:rPr lang="en-US" altLang="en-US" dirty="0" smtClean="0"/>
              <a:t>Rhythm</a:t>
            </a:r>
          </a:p>
          <a:p>
            <a:r>
              <a:rPr lang="en-US" altLang="en-US" dirty="0" smtClean="0"/>
              <a:t>May be regular or irregular</a:t>
            </a:r>
          </a:p>
          <a:p>
            <a:r>
              <a:rPr lang="en-US" altLang="en-US" dirty="0" smtClean="0"/>
              <a:t>Depends on underlying rhythm</a:t>
            </a:r>
          </a:p>
          <a:p>
            <a:pPr marL="0" indent="0">
              <a:spcBef>
                <a:spcPts val="3600"/>
              </a:spcBef>
              <a:buNone/>
            </a:pPr>
            <a:r>
              <a:rPr lang="en-US" altLang="en-US" dirty="0" smtClean="0"/>
              <a:t>Rate: Atrial and ventricular rates depend on basic rhythm.</a:t>
            </a:r>
          </a:p>
          <a:p>
            <a:pPr marL="0" indent="0">
              <a:spcBef>
                <a:spcPts val="3600"/>
              </a:spcBef>
              <a:buNone/>
            </a:pPr>
            <a:r>
              <a:rPr lang="en-US" altLang="en-US" dirty="0" smtClean="0"/>
              <a:t>P wave morphology: Morphology, deflection, and coordination with QRS depend on basic rhythm.</a:t>
            </a:r>
          </a:p>
          <a:p>
            <a:pPr marL="0" indent="0">
              <a:spcBef>
                <a:spcPts val="3600"/>
              </a:spcBef>
              <a:buNone/>
            </a:pPr>
            <a:r>
              <a:rPr lang="en-US" altLang="en-US" dirty="0" smtClean="0"/>
              <a:t>PR interval: Within normal range of 0.12 to 0.20 second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69878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1323</TotalTime>
  <Words>1411</Words>
  <Application>Microsoft Office PowerPoint</Application>
  <PresentationFormat>On-screen Show (4:3)</PresentationFormat>
  <Paragraphs>185</Paragraphs>
  <Slides>23</Slides>
  <Notes>20</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23</vt:i4>
      </vt:variant>
    </vt:vector>
  </HeadingPairs>
  <TitlesOfParts>
    <vt:vector size="39" baseType="lpstr">
      <vt:lpstr>Arial</vt:lpstr>
      <vt:lpstr>ArumSans Bold</vt:lpstr>
      <vt:lpstr>ArumSans Regular</vt:lpstr>
      <vt:lpstr>Calibri</vt:lpstr>
      <vt:lpstr>Times New Roman</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Bundle branch block</vt:lpstr>
      <vt:lpstr>Learning Outcomes</vt:lpstr>
      <vt:lpstr>Learning Outcome 10.1 Introduction to Bundle Branch Block Dysrhythmias Key Terms</vt:lpstr>
      <vt:lpstr>Bundle Branch Block 2</vt:lpstr>
      <vt:lpstr>Characteristics of Bundle Branch Blocks</vt:lpstr>
      <vt:lpstr>Right Bundle Branch Block</vt:lpstr>
      <vt:lpstr>Left Bundle Branch Block</vt:lpstr>
      <vt:lpstr>Bundle Branch Block Dysrhythmias: Criteria 1</vt:lpstr>
      <vt:lpstr>Bundle Branch Block Dysrhythmias: Criteria 2</vt:lpstr>
      <vt:lpstr>Bundle Branch Block Dysrhythmias: Criteria 32</vt:lpstr>
      <vt:lpstr>Bundle Branch Blocks: What You Should Know</vt:lpstr>
      <vt:lpstr>Learning Outcome 10.1 Apply Your Knowledge</vt:lpstr>
      <vt:lpstr>Learning Outcome 10.1 Apply Your Knowledge Answer</vt:lpstr>
      <vt:lpstr>Learning Outcome 10.2 LBBB vs. RBBB Key Term</vt:lpstr>
      <vt:lpstr>Right Bundle Branch Block (RBBB)</vt:lpstr>
      <vt:lpstr>Left Bundle Branch Block (LBBB)</vt:lpstr>
      <vt:lpstr>Determining Bundle Branch Block</vt:lpstr>
      <vt:lpstr>Learning Outcome 10.2 Apply Your Knowledge</vt:lpstr>
      <vt:lpstr>Learning Outcome 10.2 Apply Your Knowledge Answer</vt:lpstr>
      <vt:lpstr>Chapter Summary</vt:lpstr>
      <vt:lpstr>Appendix Slides</vt:lpstr>
      <vt:lpstr>Right Bundle Branch Block Appendix</vt:lpstr>
      <vt:lpstr>Left Bundle Branch Block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107</cp:revision>
  <dcterms:created xsi:type="dcterms:W3CDTF">2017-03-30T19:54:13Z</dcterms:created>
  <dcterms:modified xsi:type="dcterms:W3CDTF">2017-10-03T15:23:25Z</dcterms:modified>
</cp:coreProperties>
</file>