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7.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8.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76"/>
  </p:notesMasterIdLst>
  <p:handoutMasterIdLst>
    <p:handoutMasterId r:id="rId77"/>
  </p:handoutMasterIdLst>
  <p:sldIdLst>
    <p:sldId id="256" r:id="rId10"/>
    <p:sldId id="257" r:id="rId11"/>
    <p:sldId id="371" r:id="rId12"/>
    <p:sldId id="259" r:id="rId13"/>
    <p:sldId id="327" r:id="rId14"/>
    <p:sldId id="263" r:id="rId15"/>
    <p:sldId id="264" r:id="rId16"/>
    <p:sldId id="265" r:id="rId17"/>
    <p:sldId id="328" r:id="rId18"/>
    <p:sldId id="372" r:id="rId19"/>
    <p:sldId id="373" r:id="rId20"/>
    <p:sldId id="374" r:id="rId21"/>
    <p:sldId id="375" r:id="rId22"/>
    <p:sldId id="376" r:id="rId23"/>
    <p:sldId id="377" r:id="rId24"/>
    <p:sldId id="378" r:id="rId25"/>
    <p:sldId id="379" r:id="rId26"/>
    <p:sldId id="380" r:id="rId27"/>
    <p:sldId id="381" r:id="rId28"/>
    <p:sldId id="382" r:id="rId29"/>
    <p:sldId id="383" r:id="rId30"/>
    <p:sldId id="329" r:id="rId31"/>
    <p:sldId id="330" r:id="rId32"/>
    <p:sldId id="384" r:id="rId33"/>
    <p:sldId id="332" r:id="rId34"/>
    <p:sldId id="333" r:id="rId35"/>
    <p:sldId id="334" r:id="rId36"/>
    <p:sldId id="335" r:id="rId37"/>
    <p:sldId id="336" r:id="rId38"/>
    <p:sldId id="367" r:id="rId39"/>
    <p:sldId id="337" r:id="rId40"/>
    <p:sldId id="338" r:id="rId41"/>
    <p:sldId id="339" r:id="rId42"/>
    <p:sldId id="340" r:id="rId43"/>
    <p:sldId id="368" r:id="rId44"/>
    <p:sldId id="369" r:id="rId45"/>
    <p:sldId id="342" r:id="rId46"/>
    <p:sldId id="343" r:id="rId47"/>
    <p:sldId id="344" r:id="rId48"/>
    <p:sldId id="347" r:id="rId49"/>
    <p:sldId id="350" r:id="rId50"/>
    <p:sldId id="351" r:id="rId51"/>
    <p:sldId id="352" r:id="rId52"/>
    <p:sldId id="353" r:id="rId53"/>
    <p:sldId id="354" r:id="rId54"/>
    <p:sldId id="355" r:id="rId55"/>
    <p:sldId id="356" r:id="rId56"/>
    <p:sldId id="385" r:id="rId57"/>
    <p:sldId id="357" r:id="rId58"/>
    <p:sldId id="358" r:id="rId59"/>
    <p:sldId id="359" r:id="rId60"/>
    <p:sldId id="360" r:id="rId61"/>
    <p:sldId id="386" r:id="rId62"/>
    <p:sldId id="387" r:id="rId63"/>
    <p:sldId id="388" r:id="rId64"/>
    <p:sldId id="389" r:id="rId65"/>
    <p:sldId id="390" r:id="rId66"/>
    <p:sldId id="391" r:id="rId67"/>
    <p:sldId id="392" r:id="rId68"/>
    <p:sldId id="393" r:id="rId69"/>
    <p:sldId id="394" r:id="rId70"/>
    <p:sldId id="397" r:id="rId71"/>
    <p:sldId id="395" r:id="rId72"/>
    <p:sldId id="396" r:id="rId73"/>
    <p:sldId id="362" r:id="rId74"/>
    <p:sldId id="363" r:id="rId7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63D"/>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979" autoAdjust="0"/>
    <p:restoredTop sz="86894" autoAdjust="0"/>
  </p:normalViewPr>
  <p:slideViewPr>
    <p:cSldViewPr>
      <p:cViewPr varScale="1">
        <p:scale>
          <a:sx n="102" d="100"/>
          <a:sy n="102" d="100"/>
        </p:scale>
        <p:origin x="708" y="96"/>
      </p:cViewPr>
      <p:guideLst>
        <p:guide orient="horz" pos="3408"/>
        <p:guide orient="horz" pos="3600"/>
        <p:guide orient="horz" pos="912"/>
        <p:guide orient="horz" pos="3360"/>
        <p:guide pos="5616"/>
        <p:guide pos="432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73" d="100"/>
          <a:sy n="73" d="100"/>
        </p:scale>
        <p:origin x="118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slide" Target="slides/slide62.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2.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handoutMaster" Target="handoutMasters/handoutMaster1.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10/3/2017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10/3/2017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841258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200" dirty="0" smtClean="0"/>
              <a:t>LO 9.2:</a:t>
            </a:r>
            <a:r>
              <a:rPr lang="en-US" altLang="en-US" sz="1200" baseline="0" dirty="0" smtClean="0"/>
              <a:t> </a:t>
            </a:r>
            <a:r>
              <a:rPr lang="en-US" altLang="en-US" sz="1200" dirty="0" smtClean="0"/>
              <a:t>Analyze premature ventricular complexes (PVCs)</a:t>
            </a:r>
            <a:r>
              <a:rPr lang="en-US" altLang="en-US" sz="1200" baseline="0" dirty="0" smtClean="0"/>
              <a:t> </a:t>
            </a:r>
            <a:r>
              <a:rPr lang="en-US" altLang="en-US" sz="1200" dirty="0" smtClean="0"/>
              <a:t>and their effect on the patient, including basic patient care and treatment. </a:t>
            </a:r>
          </a:p>
          <a:p>
            <a:pPr eaLnBrk="1" hangingPunct="1"/>
            <a:r>
              <a:rPr lang="en-US" altLang="en-US" sz="1200" dirty="0" smtClean="0"/>
              <a:t>-----</a:t>
            </a:r>
          </a:p>
          <a:p>
            <a:pPr>
              <a:spcBef>
                <a:spcPct val="0"/>
              </a:spcBef>
            </a:pPr>
            <a:endParaRPr lang="en-US" altLang="en-US" sz="1400" kern="1200" dirty="0" smtClean="0">
              <a:solidFill>
                <a:schemeClr val="tx1"/>
              </a:solidFill>
              <a:effectLst/>
              <a:latin typeface="+mn-lt"/>
              <a:ea typeface="+mn-ea"/>
              <a:cs typeface="+mn-cs"/>
            </a:endParaRPr>
          </a:p>
          <a:p>
            <a:pPr>
              <a:spcBef>
                <a:spcPct val="0"/>
              </a:spcBef>
            </a:pPr>
            <a:r>
              <a:rPr lang="en-US" altLang="en-US" sz="1400" kern="1200" dirty="0" smtClean="0">
                <a:solidFill>
                  <a:schemeClr val="tx1"/>
                </a:solidFill>
                <a:effectLst/>
                <a:latin typeface="+mn-lt"/>
                <a:ea typeface="+mn-ea"/>
                <a:cs typeface="+mn-cs"/>
              </a:rPr>
              <a:t>Unifocal PVCs</a:t>
            </a:r>
            <a:r>
              <a:rPr lang="en-US" altLang="en-US" sz="1400" kern="1200" baseline="0" dirty="0" smtClean="0">
                <a:solidFill>
                  <a:schemeClr val="tx1"/>
                </a:solidFill>
                <a:effectLst/>
                <a:latin typeface="+mn-lt"/>
                <a:ea typeface="+mn-ea"/>
                <a:cs typeface="+mn-cs"/>
              </a:rPr>
              <a:t> are early complexes all of which have a similar shape, suggesting that they originate from the same irritable focus.</a:t>
            </a:r>
            <a:endParaRPr lang="en-US" altLang="en-US" sz="14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10</a:t>
            </a:fld>
            <a:endParaRPr lang="en-US"/>
          </a:p>
        </p:txBody>
      </p:sp>
    </p:spTree>
    <p:extLst>
      <p:ext uri="{BB962C8B-B14F-4D97-AF65-F5344CB8AC3E}">
        <p14:creationId xmlns:p14="http://schemas.microsoft.com/office/powerpoint/2010/main" val="38907139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200" dirty="0" smtClean="0"/>
              <a:t>LO 9.2:</a:t>
            </a:r>
            <a:r>
              <a:rPr lang="en-US" altLang="en-US" sz="1200" baseline="0" dirty="0" smtClean="0"/>
              <a:t> </a:t>
            </a:r>
            <a:r>
              <a:rPr lang="en-US" altLang="en-US" sz="1200" dirty="0" smtClean="0"/>
              <a:t>Analyze premature ventricular complexes (PVCs)</a:t>
            </a:r>
            <a:r>
              <a:rPr lang="en-US" altLang="en-US" sz="1200" baseline="0" dirty="0" smtClean="0"/>
              <a:t> </a:t>
            </a:r>
            <a:r>
              <a:rPr lang="en-US" altLang="en-US" sz="1200" dirty="0" smtClean="0"/>
              <a:t>and their effect on the patient, including basic patient care and treatment. </a:t>
            </a:r>
          </a:p>
          <a:p>
            <a:pPr eaLnBrk="1" hangingPunct="1"/>
            <a:r>
              <a:rPr lang="en-US" altLang="en-US" sz="1200" dirty="0" smtClean="0"/>
              <a:t>-----</a:t>
            </a:r>
          </a:p>
          <a:p>
            <a:pPr>
              <a:spcBef>
                <a:spcPct val="0"/>
              </a:spcBef>
            </a:pPr>
            <a:endParaRPr lang="en-US" altLang="en-US" sz="1400" kern="1200" dirty="0" smtClean="0">
              <a:solidFill>
                <a:schemeClr val="tx1"/>
              </a:solidFill>
              <a:effectLst/>
              <a:latin typeface="+mn-lt"/>
              <a:ea typeface="+mn-ea"/>
              <a:cs typeface="+mn-cs"/>
            </a:endParaRPr>
          </a:p>
          <a:p>
            <a:pPr>
              <a:spcBef>
                <a:spcPct val="0"/>
              </a:spcBef>
            </a:pPr>
            <a:r>
              <a:rPr lang="en-US" altLang="en-US" sz="1400" kern="1200" dirty="0" smtClean="0">
                <a:solidFill>
                  <a:schemeClr val="tx1"/>
                </a:solidFill>
                <a:effectLst/>
                <a:latin typeface="+mn-lt"/>
                <a:ea typeface="+mn-ea"/>
                <a:cs typeface="+mn-cs"/>
              </a:rPr>
              <a:t>Multifocal PVCs have varied shapes and forms, suggesting</a:t>
            </a:r>
            <a:r>
              <a:rPr lang="en-US" altLang="en-US" sz="1400" kern="1200" baseline="0" dirty="0" smtClean="0">
                <a:solidFill>
                  <a:schemeClr val="tx1"/>
                </a:solidFill>
                <a:effectLst/>
                <a:latin typeface="+mn-lt"/>
                <a:ea typeface="+mn-ea"/>
                <a:cs typeface="+mn-cs"/>
              </a:rPr>
              <a:t> more than one irritable focus.</a:t>
            </a:r>
            <a:endParaRPr lang="en-US" altLang="en-US" sz="14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11</a:t>
            </a:fld>
            <a:endParaRPr lang="en-US"/>
          </a:p>
        </p:txBody>
      </p:sp>
    </p:spTree>
    <p:extLst>
      <p:ext uri="{BB962C8B-B14F-4D97-AF65-F5344CB8AC3E}">
        <p14:creationId xmlns:p14="http://schemas.microsoft.com/office/powerpoint/2010/main" val="6899985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200" dirty="0" smtClean="0"/>
              <a:t>LO 9.2:</a:t>
            </a:r>
            <a:r>
              <a:rPr lang="en-US" altLang="en-US" sz="1200" baseline="0" dirty="0" smtClean="0"/>
              <a:t> </a:t>
            </a:r>
            <a:r>
              <a:rPr lang="en-US" altLang="en-US" sz="1200" dirty="0" smtClean="0"/>
              <a:t>Analyze premature ventricular complexes (PVCs)</a:t>
            </a:r>
            <a:r>
              <a:rPr lang="en-US" altLang="en-US" sz="1200" baseline="0" dirty="0" smtClean="0"/>
              <a:t> </a:t>
            </a:r>
            <a:r>
              <a:rPr lang="en-US" altLang="en-US" sz="1200" dirty="0" smtClean="0"/>
              <a:t>and their effect on the patient, including basic patient care and treatment. </a:t>
            </a:r>
          </a:p>
          <a:p>
            <a:pPr eaLnBrk="1" hangingPunct="1"/>
            <a:r>
              <a:rPr lang="en-US" altLang="en-US" sz="1200" dirty="0" smtClean="0"/>
              <a:t>-----</a:t>
            </a:r>
          </a:p>
          <a:p>
            <a:pPr>
              <a:spcBef>
                <a:spcPct val="0"/>
              </a:spcBef>
            </a:pPr>
            <a:endParaRPr lang="en-US" altLang="en-US" sz="1400" kern="1200" dirty="0" smtClean="0">
              <a:solidFill>
                <a:schemeClr val="tx1"/>
              </a:solidFill>
              <a:effectLst/>
              <a:latin typeface="+mn-lt"/>
              <a:ea typeface="+mn-ea"/>
              <a:cs typeface="+mn-cs"/>
            </a:endParaRPr>
          </a:p>
          <a:p>
            <a:pPr>
              <a:spcBef>
                <a:spcPct val="0"/>
              </a:spcBef>
            </a:pPr>
            <a:r>
              <a:rPr lang="en-US" altLang="en-US" sz="1400" kern="1200" dirty="0" smtClean="0">
                <a:solidFill>
                  <a:schemeClr val="tx1"/>
                </a:solidFill>
                <a:effectLst/>
                <a:latin typeface="+mn-lt"/>
                <a:ea typeface="+mn-ea"/>
                <a:cs typeface="+mn-cs"/>
              </a:rPr>
              <a:t>An interpolated PVC occurs during the normal R-R interval without interrupting the underlying rhythm.</a:t>
            </a:r>
          </a:p>
        </p:txBody>
      </p:sp>
      <p:sp>
        <p:nvSpPr>
          <p:cNvPr id="4" name="Slide Number Placeholder 3"/>
          <p:cNvSpPr>
            <a:spLocks noGrp="1"/>
          </p:cNvSpPr>
          <p:nvPr>
            <p:ph type="sldNum" sz="quarter" idx="10"/>
          </p:nvPr>
        </p:nvSpPr>
        <p:spPr/>
        <p:txBody>
          <a:bodyPr/>
          <a:lstStyle/>
          <a:p>
            <a:fld id="{5D003D02-7E89-4EBF-B123-9C334E1BFEF7}" type="slidenum">
              <a:rPr lang="en-US" smtClean="0"/>
              <a:t>12</a:t>
            </a:fld>
            <a:endParaRPr lang="en-US"/>
          </a:p>
        </p:txBody>
      </p:sp>
    </p:spTree>
    <p:extLst>
      <p:ext uri="{BB962C8B-B14F-4D97-AF65-F5344CB8AC3E}">
        <p14:creationId xmlns:p14="http://schemas.microsoft.com/office/powerpoint/2010/main" val="27412850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200" dirty="0" smtClean="0"/>
              <a:t>LO 9.2:</a:t>
            </a:r>
            <a:r>
              <a:rPr lang="en-US" altLang="en-US" sz="1200" baseline="0" dirty="0" smtClean="0"/>
              <a:t> </a:t>
            </a:r>
            <a:r>
              <a:rPr lang="en-US" altLang="en-US" sz="1200" dirty="0" smtClean="0"/>
              <a:t>Analyze premature ventricular complexes (PVCs)</a:t>
            </a:r>
            <a:r>
              <a:rPr lang="en-US" altLang="en-US" sz="1200" baseline="0" dirty="0" smtClean="0"/>
              <a:t> </a:t>
            </a:r>
            <a:r>
              <a:rPr lang="en-US" altLang="en-US" sz="1200" dirty="0" smtClean="0"/>
              <a:t>and their effect on the patient, including basic patient care and treatment. </a:t>
            </a:r>
          </a:p>
          <a:p>
            <a:pPr eaLnBrk="1" hangingPunct="1"/>
            <a:r>
              <a:rPr lang="en-US" altLang="en-US" sz="1200" dirty="0" smtClean="0"/>
              <a:t>-----</a:t>
            </a:r>
          </a:p>
          <a:p>
            <a:pPr>
              <a:spcBef>
                <a:spcPct val="0"/>
              </a:spcBef>
            </a:pPr>
            <a:endParaRPr lang="en-US" altLang="en-US" sz="1400" kern="1200" dirty="0" smtClean="0">
              <a:solidFill>
                <a:schemeClr val="tx1"/>
              </a:solidFill>
              <a:effectLst/>
              <a:latin typeface="+mn-lt"/>
              <a:ea typeface="+mn-ea"/>
              <a:cs typeface="+mn-cs"/>
            </a:endParaRPr>
          </a:p>
          <a:p>
            <a:pPr>
              <a:spcBef>
                <a:spcPct val="0"/>
              </a:spcBef>
            </a:pPr>
            <a:r>
              <a:rPr lang="en-US" altLang="en-US" sz="1400" kern="1200" dirty="0" smtClean="0">
                <a:solidFill>
                  <a:schemeClr val="tx1"/>
                </a:solidFill>
                <a:effectLst/>
                <a:latin typeface="+mn-lt"/>
                <a:ea typeface="+mn-ea"/>
                <a:cs typeface="+mn-cs"/>
              </a:rPr>
              <a:t>Occasional PVCs occur at a rate of less than 6 per minute.</a:t>
            </a:r>
          </a:p>
        </p:txBody>
      </p:sp>
      <p:sp>
        <p:nvSpPr>
          <p:cNvPr id="4" name="Slide Number Placeholder 3"/>
          <p:cNvSpPr>
            <a:spLocks noGrp="1"/>
          </p:cNvSpPr>
          <p:nvPr>
            <p:ph type="sldNum" sz="quarter" idx="10"/>
          </p:nvPr>
        </p:nvSpPr>
        <p:spPr/>
        <p:txBody>
          <a:bodyPr/>
          <a:lstStyle/>
          <a:p>
            <a:fld id="{5D003D02-7E89-4EBF-B123-9C334E1BFEF7}" type="slidenum">
              <a:rPr lang="en-US" smtClean="0"/>
              <a:t>13</a:t>
            </a:fld>
            <a:endParaRPr lang="en-US"/>
          </a:p>
        </p:txBody>
      </p:sp>
    </p:spTree>
    <p:extLst>
      <p:ext uri="{BB962C8B-B14F-4D97-AF65-F5344CB8AC3E}">
        <p14:creationId xmlns:p14="http://schemas.microsoft.com/office/powerpoint/2010/main" val="29253466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200" dirty="0" smtClean="0"/>
              <a:t>LO 9.2:</a:t>
            </a:r>
            <a:r>
              <a:rPr lang="en-US" altLang="en-US" sz="1200" baseline="0" dirty="0" smtClean="0"/>
              <a:t> </a:t>
            </a:r>
            <a:r>
              <a:rPr lang="en-US" altLang="en-US" sz="1200" dirty="0" smtClean="0"/>
              <a:t>Analyze premature ventricular complexes (PVCs)</a:t>
            </a:r>
            <a:r>
              <a:rPr lang="en-US" altLang="en-US" sz="1200" baseline="0" dirty="0" smtClean="0"/>
              <a:t> </a:t>
            </a:r>
            <a:r>
              <a:rPr lang="en-US" altLang="en-US" sz="1200" dirty="0" smtClean="0"/>
              <a:t>and their effect on the patient, including basic patient care and treatment. </a:t>
            </a:r>
          </a:p>
          <a:p>
            <a:pPr eaLnBrk="1" hangingPunct="1"/>
            <a:r>
              <a:rPr lang="en-US" altLang="en-US" sz="1200" dirty="0" smtClean="0"/>
              <a:t>-----</a:t>
            </a:r>
          </a:p>
          <a:p>
            <a:pPr>
              <a:spcBef>
                <a:spcPct val="0"/>
              </a:spcBef>
            </a:pPr>
            <a:endParaRPr lang="en-US" altLang="en-US" sz="1200" kern="1200" dirty="0" smtClean="0">
              <a:solidFill>
                <a:schemeClr val="tx1"/>
              </a:solidFill>
              <a:effectLst/>
              <a:latin typeface="+mn-lt"/>
              <a:ea typeface="+mn-ea"/>
              <a:cs typeface="+mn-cs"/>
            </a:endParaRPr>
          </a:p>
          <a:p>
            <a:pPr>
              <a:spcBef>
                <a:spcPct val="0"/>
              </a:spcBef>
            </a:pPr>
            <a:r>
              <a:rPr lang="en-US" altLang="en-US" sz="1200" kern="1200" dirty="0" smtClean="0">
                <a:solidFill>
                  <a:schemeClr val="tx1"/>
                </a:solidFill>
                <a:effectLst/>
                <a:latin typeface="+mn-lt"/>
                <a:ea typeface="+mn-ea"/>
                <a:cs typeface="+mn-cs"/>
              </a:rPr>
              <a:t>Frequent PVCs occur at a rate of more than 6 per minute. The</a:t>
            </a:r>
            <a:r>
              <a:rPr lang="en-US" altLang="en-US" sz="1200" kern="1200" baseline="0" dirty="0" smtClean="0">
                <a:solidFill>
                  <a:schemeClr val="tx1"/>
                </a:solidFill>
                <a:effectLst/>
                <a:latin typeface="+mn-lt"/>
                <a:ea typeface="+mn-ea"/>
                <a:cs typeface="+mn-cs"/>
              </a:rPr>
              <a:t> 4 PVCs in this 6-second strip indicate that the rate of PVCs might be as high as 40 per minute.</a:t>
            </a:r>
            <a:endParaRPr lang="en-US" alt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14</a:t>
            </a:fld>
            <a:endParaRPr lang="en-US"/>
          </a:p>
        </p:txBody>
      </p:sp>
    </p:spTree>
    <p:extLst>
      <p:ext uri="{BB962C8B-B14F-4D97-AF65-F5344CB8AC3E}">
        <p14:creationId xmlns:p14="http://schemas.microsoft.com/office/powerpoint/2010/main" val="18553062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200" dirty="0" smtClean="0"/>
              <a:t>LO 9.2:</a:t>
            </a:r>
            <a:r>
              <a:rPr lang="en-US" altLang="en-US" sz="1200" baseline="0" dirty="0" smtClean="0"/>
              <a:t> </a:t>
            </a:r>
            <a:r>
              <a:rPr lang="en-US" altLang="en-US" sz="1200" dirty="0" smtClean="0"/>
              <a:t>Analyze premature ventricular complexes (PVCs)</a:t>
            </a:r>
            <a:r>
              <a:rPr lang="en-US" altLang="en-US" sz="1200" baseline="0" dirty="0" smtClean="0"/>
              <a:t> </a:t>
            </a:r>
            <a:r>
              <a:rPr lang="en-US" altLang="en-US" sz="1200" dirty="0" smtClean="0"/>
              <a:t>and their effect on the patient, including basic patient care and treatment. </a:t>
            </a:r>
          </a:p>
          <a:p>
            <a:pPr eaLnBrk="1" hangingPunct="1"/>
            <a:r>
              <a:rPr lang="en-US" altLang="en-US" sz="1200" dirty="0" smtClean="0"/>
              <a:t>-----</a:t>
            </a:r>
          </a:p>
          <a:p>
            <a:pPr>
              <a:spcBef>
                <a:spcPct val="0"/>
              </a:spcBef>
            </a:pPr>
            <a:endParaRPr lang="en-US" altLang="en-US" sz="1400" kern="1200" dirty="0" smtClean="0">
              <a:solidFill>
                <a:schemeClr val="tx1"/>
              </a:solidFill>
              <a:effectLst/>
              <a:latin typeface="+mn-lt"/>
              <a:ea typeface="+mn-ea"/>
              <a:cs typeface="+mn-cs"/>
            </a:endParaRPr>
          </a:p>
          <a:p>
            <a:pPr>
              <a:spcBef>
                <a:spcPct val="0"/>
              </a:spcBef>
            </a:pPr>
            <a:r>
              <a:rPr lang="en-US" altLang="en-US" sz="1400" kern="1200" dirty="0" smtClean="0">
                <a:solidFill>
                  <a:schemeClr val="tx1"/>
                </a:solidFill>
                <a:effectLst/>
                <a:latin typeface="+mn-lt"/>
                <a:ea typeface="+mn-ea"/>
                <a:cs typeface="+mn-cs"/>
              </a:rPr>
              <a:t>In bigeminy,</a:t>
            </a:r>
            <a:r>
              <a:rPr lang="en-US" altLang="en-US" sz="1400" kern="1200" baseline="0" dirty="0" smtClean="0">
                <a:solidFill>
                  <a:schemeClr val="tx1"/>
                </a:solidFill>
                <a:effectLst/>
                <a:latin typeface="+mn-lt"/>
                <a:ea typeface="+mn-ea"/>
                <a:cs typeface="+mn-cs"/>
              </a:rPr>
              <a:t> every other beat is a PVC. In other words, the ratio of PVCs to normal beats is 1:1.</a:t>
            </a:r>
            <a:endParaRPr lang="en-US" altLang="en-US" sz="14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15</a:t>
            </a:fld>
            <a:endParaRPr lang="en-US"/>
          </a:p>
        </p:txBody>
      </p:sp>
    </p:spTree>
    <p:extLst>
      <p:ext uri="{BB962C8B-B14F-4D97-AF65-F5344CB8AC3E}">
        <p14:creationId xmlns:p14="http://schemas.microsoft.com/office/powerpoint/2010/main" val="10609481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9.2:</a:t>
            </a:r>
            <a:r>
              <a:rPr lang="en-US" altLang="en-US" baseline="0" dirty="0" smtClean="0"/>
              <a:t> </a:t>
            </a:r>
            <a:r>
              <a:rPr lang="en-US" altLang="en-US" dirty="0" smtClean="0"/>
              <a:t>Analyze premature ventricular complexes (PVCs)</a:t>
            </a:r>
            <a:r>
              <a:rPr lang="en-US" altLang="en-US" baseline="0" dirty="0" smtClean="0"/>
              <a:t> </a:t>
            </a:r>
            <a:r>
              <a:rPr lang="en-US" altLang="en-US" dirty="0" smtClean="0"/>
              <a:t>and their effect on the patient, including basic patient care and treatment. </a:t>
            </a:r>
          </a:p>
          <a:p>
            <a:pPr eaLnBrk="1" hangingPunct="1"/>
            <a:r>
              <a:rPr lang="en-US" altLang="en-US" dirty="0" smtClean="0"/>
              <a:t>-----</a:t>
            </a:r>
          </a:p>
          <a:p>
            <a:pPr>
              <a:spcBef>
                <a:spcPct val="0"/>
              </a:spcBef>
            </a:pPr>
            <a:endParaRPr lang="en-US" altLang="en-US" sz="1400" kern="1200" dirty="0" smtClean="0">
              <a:solidFill>
                <a:schemeClr val="tx1"/>
              </a:solidFill>
              <a:effectLst/>
              <a:latin typeface="+mn-lt"/>
              <a:ea typeface="+mn-ea"/>
              <a:cs typeface="+mn-cs"/>
            </a:endParaRPr>
          </a:p>
          <a:p>
            <a:pPr>
              <a:spcBef>
                <a:spcPct val="0"/>
              </a:spcBef>
            </a:pPr>
            <a:r>
              <a:rPr lang="en-US" altLang="en-US" sz="1400" kern="1200" dirty="0" smtClean="0">
                <a:solidFill>
                  <a:schemeClr val="tx1"/>
                </a:solidFill>
                <a:effectLst/>
                <a:latin typeface="+mn-lt"/>
                <a:ea typeface="+mn-ea"/>
                <a:cs typeface="+mn-cs"/>
              </a:rPr>
              <a:t>In trigeminy,</a:t>
            </a:r>
            <a:r>
              <a:rPr lang="en-US" altLang="en-US" sz="1400" kern="1200" baseline="0" dirty="0" smtClean="0">
                <a:solidFill>
                  <a:schemeClr val="tx1"/>
                </a:solidFill>
                <a:effectLst/>
                <a:latin typeface="+mn-lt"/>
                <a:ea typeface="+mn-ea"/>
                <a:cs typeface="+mn-cs"/>
              </a:rPr>
              <a:t> every third complex is a PVC. </a:t>
            </a:r>
            <a:endParaRPr lang="en-US" altLang="en-US" sz="14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16</a:t>
            </a:fld>
            <a:endParaRPr lang="en-US"/>
          </a:p>
        </p:txBody>
      </p:sp>
    </p:spTree>
    <p:extLst>
      <p:ext uri="{BB962C8B-B14F-4D97-AF65-F5344CB8AC3E}">
        <p14:creationId xmlns:p14="http://schemas.microsoft.com/office/powerpoint/2010/main" val="38078781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9.2:</a:t>
            </a:r>
            <a:r>
              <a:rPr lang="en-US" altLang="en-US" baseline="0" dirty="0" smtClean="0"/>
              <a:t> </a:t>
            </a:r>
            <a:r>
              <a:rPr lang="en-US" altLang="en-US" dirty="0" smtClean="0"/>
              <a:t>Analyze premature ventricular complexes (PVCs)</a:t>
            </a:r>
            <a:r>
              <a:rPr lang="en-US" altLang="en-US" baseline="0" dirty="0" smtClean="0"/>
              <a:t> </a:t>
            </a:r>
            <a:r>
              <a:rPr lang="en-US" altLang="en-US" dirty="0" smtClean="0"/>
              <a:t>and their effect on the patient, including basic patient care and treatment. </a:t>
            </a:r>
          </a:p>
          <a:p>
            <a:pPr eaLnBrk="1" hangingPunct="1"/>
            <a:r>
              <a:rPr lang="en-US" altLang="en-US" dirty="0" smtClean="0"/>
              <a:t>-----</a:t>
            </a:r>
          </a:p>
          <a:p>
            <a:pPr>
              <a:spcBef>
                <a:spcPct val="0"/>
              </a:spcBef>
            </a:pPr>
            <a:endParaRPr lang="en-US" altLang="en-US" sz="1400" kern="1200" dirty="0" smtClean="0">
              <a:solidFill>
                <a:schemeClr val="tx1"/>
              </a:solidFill>
              <a:effectLst/>
              <a:latin typeface="+mn-lt"/>
              <a:ea typeface="+mn-ea"/>
              <a:cs typeface="+mn-cs"/>
            </a:endParaRPr>
          </a:p>
          <a:p>
            <a:pPr>
              <a:spcBef>
                <a:spcPct val="0"/>
              </a:spcBef>
            </a:pPr>
            <a:r>
              <a:rPr lang="en-US" altLang="en-US" sz="1400" kern="1200" dirty="0" smtClean="0">
                <a:solidFill>
                  <a:schemeClr val="tx1"/>
                </a:solidFill>
                <a:effectLst/>
                <a:latin typeface="+mn-lt"/>
                <a:ea typeface="+mn-ea"/>
                <a:cs typeface="+mn-cs"/>
              </a:rPr>
              <a:t>In quadgeminy,</a:t>
            </a:r>
            <a:r>
              <a:rPr lang="en-US" altLang="en-US" sz="1400" kern="1200" baseline="0" dirty="0" smtClean="0">
                <a:solidFill>
                  <a:schemeClr val="tx1"/>
                </a:solidFill>
                <a:effectLst/>
                <a:latin typeface="+mn-lt"/>
                <a:ea typeface="+mn-ea"/>
                <a:cs typeface="+mn-cs"/>
              </a:rPr>
              <a:t> every fourth complex is a PVC. </a:t>
            </a:r>
            <a:endParaRPr lang="en-US" altLang="en-US" sz="14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17</a:t>
            </a:fld>
            <a:endParaRPr lang="en-US"/>
          </a:p>
        </p:txBody>
      </p:sp>
    </p:spTree>
    <p:extLst>
      <p:ext uri="{BB962C8B-B14F-4D97-AF65-F5344CB8AC3E}">
        <p14:creationId xmlns:p14="http://schemas.microsoft.com/office/powerpoint/2010/main" val="19195894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9.2:</a:t>
            </a:r>
            <a:r>
              <a:rPr lang="en-US" altLang="en-US" baseline="0" dirty="0" smtClean="0"/>
              <a:t> </a:t>
            </a:r>
            <a:r>
              <a:rPr lang="en-US" altLang="en-US" dirty="0" smtClean="0"/>
              <a:t>Analyze premature ventricular complexes (PVCs)</a:t>
            </a:r>
            <a:r>
              <a:rPr lang="en-US" altLang="en-US" baseline="0" dirty="0" smtClean="0"/>
              <a:t> </a:t>
            </a:r>
            <a:r>
              <a:rPr lang="en-US" altLang="en-US" dirty="0" smtClean="0"/>
              <a:t>and their effect on the patient, including basic patient care and treatment. </a:t>
            </a:r>
          </a:p>
          <a:p>
            <a:pPr eaLnBrk="1" hangingPunct="1"/>
            <a:r>
              <a:rPr lang="en-US" altLang="en-US" dirty="0" smtClean="0"/>
              <a:t>-----</a:t>
            </a:r>
          </a:p>
          <a:p>
            <a:pPr>
              <a:spcBef>
                <a:spcPct val="0"/>
              </a:spcBef>
            </a:pPr>
            <a:endParaRPr lang="en-US" altLang="en-US" sz="1400" kern="1200" dirty="0" smtClean="0">
              <a:solidFill>
                <a:schemeClr val="tx1"/>
              </a:solidFill>
              <a:effectLst/>
              <a:latin typeface="+mn-lt"/>
              <a:ea typeface="+mn-ea"/>
              <a:cs typeface="+mn-cs"/>
            </a:endParaRPr>
          </a:p>
          <a:p>
            <a:pPr>
              <a:spcBef>
                <a:spcPct val="0"/>
              </a:spcBef>
            </a:pPr>
            <a:r>
              <a:rPr lang="en-US" altLang="en-US" sz="1400" kern="1200" dirty="0" smtClean="0">
                <a:solidFill>
                  <a:schemeClr val="tx1"/>
                </a:solidFill>
                <a:effectLst/>
                <a:latin typeface="+mn-lt"/>
                <a:ea typeface="+mn-ea"/>
                <a:cs typeface="+mn-cs"/>
              </a:rPr>
              <a:t>R-on-T PVCs occur during the vulnerable ventricular refractory</a:t>
            </a:r>
            <a:r>
              <a:rPr lang="en-US" altLang="en-US" sz="1400" kern="1200" baseline="0" dirty="0" smtClean="0">
                <a:solidFill>
                  <a:schemeClr val="tx1"/>
                </a:solidFill>
                <a:effectLst/>
                <a:latin typeface="+mn-lt"/>
                <a:ea typeface="+mn-ea"/>
                <a:cs typeface="+mn-cs"/>
              </a:rPr>
              <a:t> period.</a:t>
            </a:r>
            <a:endParaRPr lang="en-US" altLang="en-US" sz="14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18</a:t>
            </a:fld>
            <a:endParaRPr lang="en-US"/>
          </a:p>
        </p:txBody>
      </p:sp>
    </p:spTree>
    <p:extLst>
      <p:ext uri="{BB962C8B-B14F-4D97-AF65-F5344CB8AC3E}">
        <p14:creationId xmlns:p14="http://schemas.microsoft.com/office/powerpoint/2010/main" val="10928662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9.2:</a:t>
            </a:r>
            <a:r>
              <a:rPr lang="en-US" altLang="en-US" baseline="0" dirty="0" smtClean="0"/>
              <a:t> </a:t>
            </a:r>
            <a:r>
              <a:rPr lang="en-US" altLang="en-US" dirty="0" smtClean="0"/>
              <a:t>Analyze premature ventricular complexes (PVCs)</a:t>
            </a:r>
            <a:r>
              <a:rPr lang="en-US" altLang="en-US" baseline="0" dirty="0" smtClean="0"/>
              <a:t> </a:t>
            </a:r>
            <a:r>
              <a:rPr lang="en-US" altLang="en-US" dirty="0" smtClean="0"/>
              <a:t>and their effect on the patient, including basic patient care and treatment. </a:t>
            </a:r>
          </a:p>
          <a:p>
            <a:pPr eaLnBrk="1" hangingPunct="1"/>
            <a:r>
              <a:rPr lang="en-US" altLang="en-US" dirty="0" smtClean="0"/>
              <a:t>-----</a:t>
            </a:r>
          </a:p>
          <a:p>
            <a:pPr>
              <a:spcBef>
                <a:spcPct val="0"/>
              </a:spcBef>
            </a:pPr>
            <a:endParaRPr lang="en-US" altLang="en-US" sz="1400" kern="1200" dirty="0" smtClean="0">
              <a:solidFill>
                <a:schemeClr val="tx1"/>
              </a:solidFill>
              <a:effectLst/>
              <a:latin typeface="+mn-lt"/>
              <a:ea typeface="+mn-ea"/>
              <a:cs typeface="+mn-cs"/>
            </a:endParaRPr>
          </a:p>
          <a:p>
            <a:pPr>
              <a:spcBef>
                <a:spcPct val="0"/>
              </a:spcBef>
            </a:pPr>
            <a:r>
              <a:rPr lang="en-US" altLang="en-US" sz="1400" kern="1200" dirty="0" smtClean="0">
                <a:solidFill>
                  <a:schemeClr val="tx1"/>
                </a:solidFill>
                <a:effectLst/>
                <a:latin typeface="+mn-lt"/>
                <a:ea typeface="+mn-ea"/>
                <a:cs typeface="+mn-cs"/>
              </a:rPr>
              <a:t>Coupling is two PVCs that occur back-to-back.</a:t>
            </a:r>
          </a:p>
        </p:txBody>
      </p:sp>
      <p:sp>
        <p:nvSpPr>
          <p:cNvPr id="4" name="Slide Number Placeholder 3"/>
          <p:cNvSpPr>
            <a:spLocks noGrp="1"/>
          </p:cNvSpPr>
          <p:nvPr>
            <p:ph type="sldNum" sz="quarter" idx="10"/>
          </p:nvPr>
        </p:nvSpPr>
        <p:spPr/>
        <p:txBody>
          <a:bodyPr/>
          <a:lstStyle/>
          <a:p>
            <a:fld id="{5D003D02-7E89-4EBF-B123-9C334E1BFEF7}" type="slidenum">
              <a:rPr lang="en-US" smtClean="0"/>
              <a:t>19</a:t>
            </a:fld>
            <a:endParaRPr lang="en-US"/>
          </a:p>
        </p:txBody>
      </p:sp>
    </p:spTree>
    <p:extLst>
      <p:ext uri="{BB962C8B-B14F-4D97-AF65-F5344CB8AC3E}">
        <p14:creationId xmlns:p14="http://schemas.microsoft.com/office/powerpoint/2010/main" val="3154055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a:t>
            </a:fld>
            <a:endParaRPr lang="en-US"/>
          </a:p>
        </p:txBody>
      </p:sp>
    </p:spTree>
    <p:extLst>
      <p:ext uri="{BB962C8B-B14F-4D97-AF65-F5344CB8AC3E}">
        <p14:creationId xmlns:p14="http://schemas.microsoft.com/office/powerpoint/2010/main" val="2980587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9.2:</a:t>
            </a:r>
            <a:r>
              <a:rPr lang="en-US" altLang="en-US" baseline="0" dirty="0" smtClean="0"/>
              <a:t> </a:t>
            </a:r>
            <a:r>
              <a:rPr lang="en-US" altLang="en-US" dirty="0" smtClean="0"/>
              <a:t>Analyze premature ventricular complexes (PVCs)</a:t>
            </a:r>
            <a:r>
              <a:rPr lang="en-US" altLang="en-US" baseline="0" dirty="0" smtClean="0"/>
              <a:t> </a:t>
            </a:r>
            <a:r>
              <a:rPr lang="en-US" altLang="en-US" dirty="0" smtClean="0"/>
              <a:t>and their effect on the patient, including basic patient care and treatment. </a:t>
            </a:r>
          </a:p>
          <a:p>
            <a:pPr eaLnBrk="1" hangingPunct="1"/>
            <a:r>
              <a:rPr lang="en-US" altLang="en-US" dirty="0" smtClean="0"/>
              <a:t>-----</a:t>
            </a:r>
          </a:p>
          <a:p>
            <a:pPr>
              <a:spcBef>
                <a:spcPct val="0"/>
              </a:spcBef>
            </a:pPr>
            <a:endParaRPr lang="en-US" altLang="en-US" sz="1200" kern="1200" dirty="0" smtClean="0">
              <a:solidFill>
                <a:schemeClr val="tx1"/>
              </a:solidFill>
              <a:effectLst/>
              <a:latin typeface="+mn-lt"/>
              <a:ea typeface="+mn-ea"/>
              <a:cs typeface="+mn-cs"/>
            </a:endParaRPr>
          </a:p>
          <a:p>
            <a:pPr>
              <a:spcBef>
                <a:spcPct val="0"/>
              </a:spcBef>
            </a:pPr>
            <a:r>
              <a:rPr lang="en-US" altLang="en-US" sz="1200" kern="1200" dirty="0" smtClean="0">
                <a:solidFill>
                  <a:schemeClr val="tx1"/>
                </a:solidFill>
                <a:effectLst/>
                <a:latin typeface="+mn-lt"/>
                <a:ea typeface="+mn-ea"/>
                <a:cs typeface="+mn-cs"/>
              </a:rPr>
              <a:t>A run of ventricular tachycardia consists</a:t>
            </a:r>
            <a:r>
              <a:rPr lang="en-US" altLang="en-US" sz="1200" kern="1200" baseline="0" dirty="0" smtClean="0">
                <a:solidFill>
                  <a:schemeClr val="tx1"/>
                </a:solidFill>
                <a:effectLst/>
                <a:latin typeface="+mn-lt"/>
                <a:ea typeface="+mn-ea"/>
                <a:cs typeface="+mn-cs"/>
              </a:rPr>
              <a:t> of three or more PVCs in a row at a heart rate greater than 100 bpm.</a:t>
            </a:r>
          </a:p>
          <a:p>
            <a:pPr>
              <a:spcBef>
                <a:spcPct val="0"/>
              </a:spcBef>
            </a:pPr>
            <a:endParaRPr lang="en-US" altLang="en-US" sz="1200" kern="1200" baseline="0" dirty="0" smtClean="0">
              <a:solidFill>
                <a:schemeClr val="tx1"/>
              </a:solidFill>
              <a:effectLst/>
              <a:latin typeface="+mn-lt"/>
              <a:ea typeface="+mn-ea"/>
              <a:cs typeface="+mn-cs"/>
            </a:endParaRPr>
          </a:p>
          <a:p>
            <a:pPr>
              <a:spcBef>
                <a:spcPct val="0"/>
              </a:spcBef>
            </a:pPr>
            <a:r>
              <a:rPr lang="en-US" altLang="en-US" sz="1200" kern="1200" baseline="0" dirty="0" smtClean="0">
                <a:solidFill>
                  <a:schemeClr val="tx1"/>
                </a:solidFill>
                <a:effectLst/>
                <a:latin typeface="+mn-lt"/>
                <a:ea typeface="+mn-ea"/>
                <a:cs typeface="+mn-cs"/>
              </a:rPr>
              <a:t>Another term for a run of ventricular tachycardia is </a:t>
            </a:r>
            <a:r>
              <a:rPr lang="en-US" altLang="en-US" sz="1200" i="1" kern="1200" baseline="0" dirty="0" smtClean="0">
                <a:solidFill>
                  <a:schemeClr val="tx1"/>
                </a:solidFill>
                <a:effectLst/>
                <a:latin typeface="+mn-lt"/>
                <a:ea typeface="+mn-ea"/>
                <a:cs typeface="+mn-cs"/>
              </a:rPr>
              <a:t>salvo</a:t>
            </a:r>
            <a:r>
              <a:rPr lang="en-US" altLang="en-US" sz="1200" kern="1200" baseline="0" dirty="0" smtClean="0">
                <a:solidFill>
                  <a:schemeClr val="tx1"/>
                </a:solidFill>
                <a:effectLst/>
                <a:latin typeface="+mn-lt"/>
                <a:ea typeface="+mn-ea"/>
                <a:cs typeface="+mn-cs"/>
              </a:rPr>
              <a:t>. When the run consists of three PVCs, the term </a:t>
            </a:r>
            <a:r>
              <a:rPr lang="en-US" altLang="en-US" sz="1200" i="1" kern="1200" baseline="0" dirty="0" smtClean="0">
                <a:solidFill>
                  <a:schemeClr val="tx1"/>
                </a:solidFill>
                <a:effectLst/>
                <a:latin typeface="+mn-lt"/>
                <a:ea typeface="+mn-ea"/>
                <a:cs typeface="+mn-cs"/>
              </a:rPr>
              <a:t>triplet PVCs </a:t>
            </a:r>
            <a:r>
              <a:rPr lang="en-US" altLang="en-US" sz="1200" kern="1200" baseline="0" dirty="0" smtClean="0">
                <a:solidFill>
                  <a:schemeClr val="tx1"/>
                </a:solidFill>
                <a:effectLst/>
                <a:latin typeface="+mn-lt"/>
                <a:ea typeface="+mn-ea"/>
                <a:cs typeface="+mn-cs"/>
              </a:rPr>
              <a:t>may also be used.</a:t>
            </a:r>
            <a:endParaRPr lang="en-US" alt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20</a:t>
            </a:fld>
            <a:endParaRPr lang="en-US"/>
          </a:p>
        </p:txBody>
      </p:sp>
    </p:spTree>
    <p:extLst>
      <p:ext uri="{BB962C8B-B14F-4D97-AF65-F5344CB8AC3E}">
        <p14:creationId xmlns:p14="http://schemas.microsoft.com/office/powerpoint/2010/main" val="30682495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9.2:</a:t>
            </a:r>
            <a:r>
              <a:rPr lang="en-US" altLang="en-US" baseline="0" dirty="0" smtClean="0"/>
              <a:t> </a:t>
            </a:r>
            <a:r>
              <a:rPr lang="en-US" altLang="en-US" dirty="0" smtClean="0"/>
              <a:t>Analyze premature ventricular complexes (PVCs)</a:t>
            </a:r>
            <a:r>
              <a:rPr lang="en-US" altLang="en-US" baseline="0" dirty="0" smtClean="0"/>
              <a:t> </a:t>
            </a:r>
            <a:r>
              <a:rPr lang="en-US" altLang="en-US" dirty="0" smtClean="0"/>
              <a:t>and their effect on the patient, including basic patient care and treatment. </a:t>
            </a:r>
          </a:p>
          <a:p>
            <a:pPr eaLnBrk="1" hangingPunct="1"/>
            <a:r>
              <a:rPr lang="en-US" altLang="en-US" dirty="0" smtClean="0"/>
              <a:t>-----</a:t>
            </a:r>
          </a:p>
          <a:p>
            <a:pPr>
              <a:spcBef>
                <a:spcPct val="0"/>
              </a:spcBef>
            </a:pPr>
            <a:endParaRPr lang="en-US" altLang="en-US" sz="1400" kern="1200" dirty="0" smtClean="0">
              <a:solidFill>
                <a:schemeClr val="tx1"/>
              </a:solidFill>
              <a:effectLst/>
              <a:latin typeface="+mn-lt"/>
              <a:ea typeface="+mn-ea"/>
              <a:cs typeface="+mn-cs"/>
            </a:endParaRPr>
          </a:p>
          <a:p>
            <a:pPr>
              <a:spcBef>
                <a:spcPct val="0"/>
              </a:spcBef>
            </a:pPr>
            <a:r>
              <a:rPr lang="en-US" altLang="en-US" sz="1400" kern="1200" dirty="0" smtClean="0">
                <a:solidFill>
                  <a:schemeClr val="tx1"/>
                </a:solidFill>
                <a:effectLst/>
                <a:latin typeface="+mn-lt"/>
                <a:ea typeface="+mn-ea"/>
                <a:cs typeface="+mn-cs"/>
              </a:rPr>
              <a:t>A</a:t>
            </a:r>
            <a:r>
              <a:rPr lang="en-US" altLang="en-US" sz="1400" kern="1200" baseline="0" dirty="0" smtClean="0">
                <a:solidFill>
                  <a:schemeClr val="tx1"/>
                </a:solidFill>
                <a:effectLst/>
                <a:latin typeface="+mn-lt"/>
                <a:ea typeface="+mn-ea"/>
                <a:cs typeface="+mn-cs"/>
              </a:rPr>
              <a:t> paroxysmal event is a witnessed change in the cardiac rhythm. </a:t>
            </a:r>
            <a:endParaRPr lang="en-US" altLang="en-US" sz="14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21</a:t>
            </a:fld>
            <a:endParaRPr lang="en-US"/>
          </a:p>
        </p:txBody>
      </p:sp>
    </p:spTree>
    <p:extLst>
      <p:ext uri="{BB962C8B-B14F-4D97-AF65-F5344CB8AC3E}">
        <p14:creationId xmlns:p14="http://schemas.microsoft.com/office/powerpoint/2010/main" val="27095588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9.2:</a:t>
            </a:r>
            <a:r>
              <a:rPr lang="en-US" altLang="en-US" baseline="0" dirty="0" smtClean="0"/>
              <a:t> </a:t>
            </a:r>
            <a:r>
              <a:rPr lang="en-US" altLang="en-US" dirty="0" smtClean="0"/>
              <a:t>Analyze premature ventricular complexes (PVCs)</a:t>
            </a:r>
            <a:r>
              <a:rPr lang="en-US" altLang="en-US" baseline="0" dirty="0" smtClean="0"/>
              <a:t> </a:t>
            </a:r>
            <a:r>
              <a:rPr lang="en-US" altLang="en-US" dirty="0" smtClean="0"/>
              <a:t>and their effect on the patient, including basic patient care and treatment. </a:t>
            </a:r>
          </a:p>
          <a:p>
            <a:pPr eaLnBrk="1" hangingPunct="1"/>
            <a:r>
              <a:rPr lang="en-US" altLang="en-US" dirty="0" smtClean="0"/>
              <a:t>-----</a:t>
            </a:r>
          </a:p>
          <a:p>
            <a:pPr>
              <a:spcBef>
                <a:spcPct val="0"/>
              </a:spcBef>
            </a:pPr>
            <a:endParaRPr lang="en-US" altLang="en-US" sz="1200" kern="1200" dirty="0" smtClean="0">
              <a:solidFill>
                <a:schemeClr val="tx1"/>
              </a:solidFill>
              <a:effectLst/>
              <a:latin typeface="+mn-lt"/>
              <a:ea typeface="+mn-ea"/>
              <a:cs typeface="+mn-cs"/>
            </a:endParaRPr>
          </a:p>
          <a:p>
            <a:pPr>
              <a:spcBef>
                <a:spcPct val="0"/>
              </a:spcBef>
            </a:pPr>
            <a:r>
              <a:rPr lang="en-US" altLang="en-US" sz="1200" kern="1200" dirty="0" smtClean="0">
                <a:solidFill>
                  <a:schemeClr val="tx1"/>
                </a:solidFill>
                <a:effectLst/>
                <a:latin typeface="+mn-lt"/>
                <a:ea typeface="+mn-ea"/>
                <a:cs typeface="+mn-cs"/>
              </a:rPr>
              <a:t>Two R-R interval periods are required after a PVC before another electrical impulse can be conducted.</a:t>
            </a:r>
          </a:p>
          <a:p>
            <a:pPr marL="171450" indent="-171450">
              <a:spcBef>
                <a:spcPct val="0"/>
              </a:spcBef>
              <a:buFont typeface="Arial" panose="020B0604020202020204" pitchFamily="34" charset="0"/>
              <a:buChar char="•"/>
            </a:pPr>
            <a:r>
              <a:rPr lang="en-US" altLang="en-US" sz="1200" kern="1200" dirty="0" smtClean="0">
                <a:solidFill>
                  <a:schemeClr val="tx1"/>
                </a:solidFill>
                <a:effectLst/>
                <a:latin typeface="+mn-lt"/>
                <a:ea typeface="+mn-ea"/>
                <a:cs typeface="+mn-cs"/>
              </a:rPr>
              <a:t>Compensatory pause: longer than the underlying R-R</a:t>
            </a:r>
            <a:r>
              <a:rPr lang="en-US" altLang="en-US" sz="1200" kern="1200" baseline="0" dirty="0" smtClean="0">
                <a:solidFill>
                  <a:schemeClr val="tx1"/>
                </a:solidFill>
                <a:effectLst/>
                <a:latin typeface="+mn-lt"/>
                <a:ea typeface="+mn-ea"/>
                <a:cs typeface="+mn-cs"/>
              </a:rPr>
              <a:t> interval.</a:t>
            </a:r>
          </a:p>
          <a:p>
            <a:pPr marL="171450" indent="-171450">
              <a:spcBef>
                <a:spcPct val="0"/>
              </a:spcBef>
              <a:buFont typeface="Arial" panose="020B0604020202020204" pitchFamily="34" charset="0"/>
              <a:buChar char="•"/>
            </a:pPr>
            <a:r>
              <a:rPr lang="en-US" altLang="en-US" sz="1200" kern="1200" baseline="0" dirty="0" smtClean="0">
                <a:solidFill>
                  <a:schemeClr val="tx1"/>
                </a:solidFill>
                <a:effectLst/>
                <a:latin typeface="+mn-lt"/>
                <a:ea typeface="+mn-ea"/>
                <a:cs typeface="+mn-cs"/>
              </a:rPr>
              <a:t>Noncompensatory pause: less than the underlying R-R interval.</a:t>
            </a:r>
          </a:p>
          <a:p>
            <a:pPr marL="171450" indent="-171450">
              <a:spcBef>
                <a:spcPct val="0"/>
              </a:spcBef>
              <a:buFont typeface="Arial" panose="020B0604020202020204" pitchFamily="34" charset="0"/>
              <a:buChar char="•"/>
            </a:pPr>
            <a:endParaRPr lang="en-US" altLang="en-US" sz="1200" kern="1200" baseline="0" dirty="0" smtClean="0">
              <a:solidFill>
                <a:schemeClr val="tx1"/>
              </a:solidFill>
              <a:effectLst/>
              <a:latin typeface="+mn-lt"/>
              <a:ea typeface="+mn-ea"/>
              <a:cs typeface="+mn-cs"/>
            </a:endParaRPr>
          </a:p>
          <a:p>
            <a:pPr marL="0" indent="0">
              <a:spcBef>
                <a:spcPct val="0"/>
              </a:spcBef>
              <a:buFont typeface="Arial" panose="020B0604020202020204" pitchFamily="34" charset="0"/>
              <a:buNone/>
            </a:pPr>
            <a:r>
              <a:rPr lang="en-US" altLang="en-US" sz="1200" kern="1200" baseline="0" dirty="0" smtClean="0">
                <a:solidFill>
                  <a:schemeClr val="tx1"/>
                </a:solidFill>
                <a:effectLst/>
                <a:latin typeface="+mn-lt"/>
                <a:ea typeface="+mn-ea"/>
                <a:cs typeface="+mn-cs"/>
              </a:rPr>
              <a:t>The atrial and ventricular rates are the same, but the actual rate depends on the underlying rhythm and the number of PVCs present. Count both the regular complexes and the PVCs in a 6-second interval and multiply by 10 to determine the rate.</a:t>
            </a:r>
            <a:endParaRPr lang="en-US" alt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22</a:t>
            </a:fld>
            <a:endParaRPr lang="en-US"/>
          </a:p>
        </p:txBody>
      </p:sp>
    </p:spTree>
    <p:extLst>
      <p:ext uri="{BB962C8B-B14F-4D97-AF65-F5344CB8AC3E}">
        <p14:creationId xmlns:p14="http://schemas.microsoft.com/office/powerpoint/2010/main" val="23669301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9.2:</a:t>
            </a:r>
            <a:r>
              <a:rPr lang="en-US" altLang="en-US" baseline="0" dirty="0" smtClean="0"/>
              <a:t> </a:t>
            </a:r>
            <a:r>
              <a:rPr lang="en-US" altLang="en-US" dirty="0" smtClean="0"/>
              <a:t>Analyze premature ventricular complexes (PVCs)</a:t>
            </a:r>
            <a:r>
              <a:rPr lang="en-US" altLang="en-US" baseline="0" dirty="0" smtClean="0"/>
              <a:t> </a:t>
            </a:r>
            <a:r>
              <a:rPr lang="en-US" altLang="en-US" dirty="0" smtClean="0"/>
              <a:t>and their effect on the patient, including basic patient care and treatment. </a:t>
            </a:r>
          </a:p>
          <a:p>
            <a:pPr eaLnBrk="1" hangingPunct="1"/>
            <a:r>
              <a:rPr lang="en-US" altLang="en-US" dirty="0" smtClean="0"/>
              <a:t>-----</a:t>
            </a:r>
          </a:p>
          <a:p>
            <a:pPr>
              <a:spcBef>
                <a:spcPct val="0"/>
              </a:spcBef>
            </a:pPr>
            <a:endParaRPr lang="en-US" altLang="en-US" sz="14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23</a:t>
            </a:fld>
            <a:endParaRPr lang="en-US"/>
          </a:p>
        </p:txBody>
      </p:sp>
    </p:spTree>
    <p:extLst>
      <p:ext uri="{BB962C8B-B14F-4D97-AF65-F5344CB8AC3E}">
        <p14:creationId xmlns:p14="http://schemas.microsoft.com/office/powerpoint/2010/main" val="15668902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9.2:</a:t>
            </a:r>
            <a:r>
              <a:rPr lang="en-US" altLang="en-US" baseline="0" dirty="0" smtClean="0"/>
              <a:t> </a:t>
            </a:r>
            <a:r>
              <a:rPr lang="en-US" altLang="en-US" dirty="0" smtClean="0"/>
              <a:t>Analyze premature ventricular complexes (PVCs)</a:t>
            </a:r>
            <a:r>
              <a:rPr lang="en-US" altLang="en-US" baseline="0" dirty="0" smtClean="0"/>
              <a:t> </a:t>
            </a:r>
            <a:r>
              <a:rPr lang="en-US" altLang="en-US" dirty="0" smtClean="0"/>
              <a:t>and their effect on the patient, including basic patient care and treatment. </a:t>
            </a:r>
          </a:p>
          <a:p>
            <a:pPr eaLnBrk="1" hangingPunct="1"/>
            <a:r>
              <a:rPr lang="en-US" altLang="en-US" dirty="0" smtClean="0"/>
              <a:t>-----</a:t>
            </a:r>
          </a:p>
          <a:p>
            <a:pPr>
              <a:spcBef>
                <a:spcPct val="0"/>
              </a:spcBef>
            </a:pPr>
            <a:endParaRPr lang="en-US" altLang="en-US" sz="14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24</a:t>
            </a:fld>
            <a:endParaRPr lang="en-US"/>
          </a:p>
        </p:txBody>
      </p:sp>
    </p:spTree>
    <p:extLst>
      <p:ext uri="{BB962C8B-B14F-4D97-AF65-F5344CB8AC3E}">
        <p14:creationId xmlns:p14="http://schemas.microsoft.com/office/powerpoint/2010/main" val="6872207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9.2:</a:t>
            </a:r>
            <a:r>
              <a:rPr lang="en-US" altLang="en-US" baseline="0" dirty="0" smtClean="0"/>
              <a:t> </a:t>
            </a:r>
            <a:r>
              <a:rPr lang="en-US" altLang="en-US" dirty="0" smtClean="0"/>
              <a:t>Analyze premature ventricular complexes (PVCs)</a:t>
            </a:r>
            <a:r>
              <a:rPr lang="en-US" altLang="en-US" baseline="0" dirty="0" smtClean="0"/>
              <a:t> </a:t>
            </a:r>
            <a:r>
              <a:rPr lang="en-US" altLang="en-US" dirty="0" smtClean="0"/>
              <a:t>and their effect on the patient, including basic patient care and treatment. </a:t>
            </a:r>
          </a:p>
          <a:p>
            <a:pPr eaLnBrk="1" hangingPunct="1"/>
            <a:r>
              <a:rPr lang="en-US" altLang="en-US" dirty="0" smtClean="0"/>
              <a:t>-----</a:t>
            </a:r>
          </a:p>
          <a:p>
            <a:pPr>
              <a:spcBef>
                <a:spcPct val="0"/>
              </a:spcBef>
            </a:pPr>
            <a:endParaRPr lang="en-US" altLang="en-US" sz="1200" kern="1200" dirty="0" smtClean="0">
              <a:solidFill>
                <a:schemeClr val="tx1"/>
              </a:solidFill>
              <a:effectLst/>
              <a:latin typeface="+mn-lt"/>
              <a:ea typeface="+mn-ea"/>
              <a:cs typeface="+mn-cs"/>
            </a:endParaRPr>
          </a:p>
          <a:p>
            <a:pPr>
              <a:spcBef>
                <a:spcPct val="0"/>
              </a:spcBef>
            </a:pPr>
            <a:r>
              <a:rPr lang="en-US" altLang="en-US" sz="1200" kern="1200" dirty="0" smtClean="0">
                <a:solidFill>
                  <a:schemeClr val="tx1"/>
                </a:solidFill>
                <a:effectLst/>
                <a:latin typeface="+mn-lt"/>
                <a:ea typeface="+mn-ea"/>
                <a:cs typeface="+mn-cs"/>
              </a:rPr>
              <a:t>Complex PVCs include frequent PVCs, multifocal PVCs, R-on-T PVCs, and coupling. These patterns indicate an increased risk</a:t>
            </a:r>
            <a:r>
              <a:rPr lang="en-US" altLang="en-US" sz="1200" kern="1200" baseline="0" dirty="0" smtClean="0">
                <a:solidFill>
                  <a:schemeClr val="tx1"/>
                </a:solidFill>
                <a:effectLst/>
                <a:latin typeface="+mn-lt"/>
                <a:ea typeface="+mn-ea"/>
                <a:cs typeface="+mn-cs"/>
              </a:rPr>
              <a:t> of developing a more serious ventricular dysrhythmia.</a:t>
            </a:r>
            <a:endParaRPr lang="en-US" alt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25</a:t>
            </a:fld>
            <a:endParaRPr lang="en-US"/>
          </a:p>
        </p:txBody>
      </p:sp>
    </p:spTree>
    <p:extLst>
      <p:ext uri="{BB962C8B-B14F-4D97-AF65-F5344CB8AC3E}">
        <p14:creationId xmlns:p14="http://schemas.microsoft.com/office/powerpoint/2010/main" val="36581157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9.2:</a:t>
            </a:r>
            <a:r>
              <a:rPr lang="en-US" altLang="en-US" baseline="0" dirty="0" smtClean="0"/>
              <a:t> </a:t>
            </a:r>
            <a:r>
              <a:rPr lang="en-US" altLang="en-US" dirty="0" smtClean="0"/>
              <a:t>Analyze premature ventricular complexes (PVCs)</a:t>
            </a:r>
            <a:r>
              <a:rPr lang="en-US" altLang="en-US" baseline="0" dirty="0" smtClean="0"/>
              <a:t> </a:t>
            </a:r>
            <a:r>
              <a:rPr lang="en-US" altLang="en-US" dirty="0" smtClean="0"/>
              <a:t>and their effect on the patient, including basic patient care and treatment. </a:t>
            </a:r>
          </a:p>
          <a:p>
            <a:pPr eaLnBrk="1" hangingPunct="1"/>
            <a:r>
              <a:rPr lang="en-US" altLang="en-US" dirty="0" smtClean="0"/>
              <a:t>-----</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26</a:t>
            </a:fld>
            <a:endParaRPr lang="en-US"/>
          </a:p>
        </p:txBody>
      </p:sp>
    </p:spTree>
    <p:extLst>
      <p:ext uri="{BB962C8B-B14F-4D97-AF65-F5344CB8AC3E}">
        <p14:creationId xmlns:p14="http://schemas.microsoft.com/office/powerpoint/2010/main" val="29347821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9.2:</a:t>
            </a:r>
            <a:r>
              <a:rPr lang="en-US" altLang="en-US" baseline="0" dirty="0" smtClean="0"/>
              <a:t> </a:t>
            </a:r>
            <a:r>
              <a:rPr lang="en-US" altLang="en-US" dirty="0" smtClean="0"/>
              <a:t>Analyze premature ventricular complexes (PVCs)</a:t>
            </a:r>
            <a:r>
              <a:rPr lang="en-US" altLang="en-US" baseline="0" dirty="0" smtClean="0"/>
              <a:t> </a:t>
            </a:r>
            <a:r>
              <a:rPr lang="en-US" altLang="en-US" dirty="0" smtClean="0"/>
              <a:t>and their effect on the patient, including basic patient care and treatment. </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27</a:t>
            </a:fld>
            <a:endParaRPr lang="en-US"/>
          </a:p>
        </p:txBody>
      </p:sp>
    </p:spTree>
    <p:extLst>
      <p:ext uri="{BB962C8B-B14F-4D97-AF65-F5344CB8AC3E}">
        <p14:creationId xmlns:p14="http://schemas.microsoft.com/office/powerpoint/2010/main" val="32483416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9.3:  </a:t>
            </a:r>
            <a:r>
              <a:rPr lang="en-US" dirty="0" smtClean="0"/>
              <a:t>Analyze agonal rhythm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a:p>
            <a:pPr>
              <a:spcBef>
                <a:spcPct val="0"/>
              </a:spcBef>
            </a:pPr>
            <a:endParaRPr lang="en-US" altLang="en-US" sz="1200" kern="1200" dirty="0" smtClean="0">
              <a:solidFill>
                <a:schemeClr val="tx1"/>
              </a:solidFill>
              <a:effectLst/>
              <a:latin typeface="+mn-lt"/>
              <a:ea typeface="+mn-ea"/>
              <a:cs typeface="+mn-cs"/>
            </a:endParaRPr>
          </a:p>
          <a:p>
            <a:pPr>
              <a:spcBef>
                <a:spcPct val="0"/>
              </a:spcBef>
            </a:pPr>
            <a:r>
              <a:rPr lang="en-US" altLang="en-US" sz="1200" kern="1200" dirty="0" smtClean="0">
                <a:solidFill>
                  <a:schemeClr val="tx1"/>
                </a:solidFill>
                <a:effectLst/>
                <a:latin typeface="+mn-lt"/>
                <a:ea typeface="+mn-ea"/>
                <a:cs typeface="+mn-cs"/>
              </a:rPr>
              <a:t>Agonal rhythm is the last semblance of ordered electrical activity in the heart.</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28</a:t>
            </a:fld>
            <a:endParaRPr lang="en-US"/>
          </a:p>
        </p:txBody>
      </p:sp>
    </p:spTree>
    <p:extLst>
      <p:ext uri="{BB962C8B-B14F-4D97-AF65-F5344CB8AC3E}">
        <p14:creationId xmlns:p14="http://schemas.microsoft.com/office/powerpoint/2010/main" val="30090382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9.3:  </a:t>
            </a:r>
            <a:r>
              <a:rPr lang="en-US" dirty="0" smtClean="0"/>
              <a:t>Analyze agonal rhythm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a:p>
            <a:pPr>
              <a:spcBef>
                <a:spcPct val="0"/>
              </a:spcBef>
            </a:pPr>
            <a:endParaRPr lang="en-US" altLang="en-US" sz="1200" kern="1200" dirty="0" smtClean="0">
              <a:solidFill>
                <a:schemeClr val="tx1"/>
              </a:solidFill>
              <a:effectLst/>
              <a:latin typeface="+mn-lt"/>
              <a:ea typeface="+mn-ea"/>
              <a:cs typeface="+mn-cs"/>
            </a:endParaRPr>
          </a:p>
          <a:p>
            <a:pPr>
              <a:spcBef>
                <a:spcPct val="0"/>
              </a:spcBef>
            </a:pPr>
            <a:r>
              <a:rPr lang="en-US" altLang="en-US" sz="1200" kern="1200" dirty="0" smtClean="0">
                <a:solidFill>
                  <a:schemeClr val="tx1"/>
                </a:solidFill>
                <a:effectLst/>
                <a:latin typeface="+mn-lt"/>
                <a:ea typeface="+mn-ea"/>
                <a:cs typeface="+mn-cs"/>
              </a:rPr>
              <a:t>Agonal</a:t>
            </a:r>
            <a:r>
              <a:rPr lang="en-US" altLang="en-US" sz="1200" kern="1200" baseline="0" dirty="0" smtClean="0">
                <a:solidFill>
                  <a:schemeClr val="tx1"/>
                </a:solidFill>
                <a:effectLst/>
                <a:latin typeface="+mn-lt"/>
                <a:ea typeface="+mn-ea"/>
                <a:cs typeface="+mn-cs"/>
              </a:rPr>
              <a:t> rhythms do not have P waves because there is no atrial depolarization. Therefore, none of the measurements pertaining to P waves are applicable.</a:t>
            </a:r>
            <a:endParaRPr lang="en-US" alt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29</a:t>
            </a:fld>
            <a:endParaRPr lang="en-US"/>
          </a:p>
        </p:txBody>
      </p:sp>
    </p:spTree>
    <p:extLst>
      <p:ext uri="{BB962C8B-B14F-4D97-AF65-F5344CB8AC3E}">
        <p14:creationId xmlns:p14="http://schemas.microsoft.com/office/powerpoint/2010/main" val="4130637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a:t>
            </a:fld>
            <a:endParaRPr lang="en-US"/>
          </a:p>
        </p:txBody>
      </p:sp>
    </p:spTree>
    <p:extLst>
      <p:ext uri="{BB962C8B-B14F-4D97-AF65-F5344CB8AC3E}">
        <p14:creationId xmlns:p14="http://schemas.microsoft.com/office/powerpoint/2010/main" val="14460026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9.3:  </a:t>
            </a:r>
            <a:r>
              <a:rPr lang="en-US" dirty="0" smtClean="0"/>
              <a:t>Analyze agonal rhythm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5D003D02-7E89-4EBF-B123-9C334E1BFEF7}" type="slidenum">
              <a:rPr lang="en-US" smtClean="0"/>
              <a:t>30</a:t>
            </a:fld>
            <a:endParaRPr lang="en-US"/>
          </a:p>
        </p:txBody>
      </p:sp>
    </p:spTree>
    <p:extLst>
      <p:ext uri="{BB962C8B-B14F-4D97-AF65-F5344CB8AC3E}">
        <p14:creationId xmlns:p14="http://schemas.microsoft.com/office/powerpoint/2010/main" val="4848418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9.3:  </a:t>
            </a:r>
            <a:r>
              <a:rPr lang="en-US" dirty="0" smtClean="0"/>
              <a:t>Analyze agonal rhythm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31</a:t>
            </a:fld>
            <a:endParaRPr lang="en-US"/>
          </a:p>
        </p:txBody>
      </p:sp>
    </p:spTree>
    <p:extLst>
      <p:ext uri="{BB962C8B-B14F-4D97-AF65-F5344CB8AC3E}">
        <p14:creationId xmlns:p14="http://schemas.microsoft.com/office/powerpoint/2010/main" val="9214160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9.3:  </a:t>
            </a:r>
            <a:r>
              <a:rPr lang="en-US" dirty="0" smtClean="0"/>
              <a:t>Analyze agonal rhythm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5D003D02-7E89-4EBF-B123-9C334E1BFEF7}" type="slidenum">
              <a:rPr lang="en-US" smtClean="0"/>
              <a:t>32</a:t>
            </a:fld>
            <a:endParaRPr lang="en-US"/>
          </a:p>
        </p:txBody>
      </p:sp>
    </p:spTree>
    <p:extLst>
      <p:ext uri="{BB962C8B-B14F-4D97-AF65-F5344CB8AC3E}">
        <p14:creationId xmlns:p14="http://schemas.microsoft.com/office/powerpoint/2010/main" val="28060018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9.3:  </a:t>
            </a:r>
            <a:r>
              <a:rPr lang="en-US" dirty="0" smtClean="0"/>
              <a:t>Analyze agonal rhythm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5D003D02-7E89-4EBF-B123-9C334E1BFEF7}" type="slidenum">
              <a:rPr lang="en-US" smtClean="0"/>
              <a:t>33</a:t>
            </a:fld>
            <a:endParaRPr lang="en-US"/>
          </a:p>
        </p:txBody>
      </p:sp>
    </p:spTree>
    <p:extLst>
      <p:ext uri="{BB962C8B-B14F-4D97-AF65-F5344CB8AC3E}">
        <p14:creationId xmlns:p14="http://schemas.microsoft.com/office/powerpoint/2010/main" val="31955165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dirty="0" smtClean="0">
                <a:solidFill>
                  <a:schemeClr val="tx1"/>
                </a:solidFill>
                <a:effectLst/>
                <a:latin typeface="+mn-lt"/>
                <a:ea typeface="+mn-ea"/>
                <a:cs typeface="+mn-cs"/>
              </a:rPr>
              <a:t>LO 9.4: Analyze idioventricular rhythm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a:p>
            <a:pPr>
              <a:spcBef>
                <a:spcPct val="0"/>
              </a:spcBef>
            </a:pPr>
            <a:endParaRPr lang="en-US" altLang="en-US" sz="1200" kern="1200" dirty="0" smtClean="0">
              <a:solidFill>
                <a:schemeClr val="tx1"/>
              </a:solidFill>
              <a:effectLst/>
              <a:latin typeface="+mn-lt"/>
              <a:ea typeface="+mn-ea"/>
              <a:cs typeface="+mn-cs"/>
            </a:endParaRPr>
          </a:p>
          <a:p>
            <a:pPr>
              <a:spcBef>
                <a:spcPct val="0"/>
              </a:spcBef>
            </a:pPr>
            <a:r>
              <a:rPr lang="en-US" altLang="en-US" sz="1200" kern="1200" dirty="0" smtClean="0">
                <a:solidFill>
                  <a:schemeClr val="tx1"/>
                </a:solidFill>
                <a:effectLst/>
                <a:latin typeface="+mn-lt"/>
                <a:ea typeface="+mn-ea"/>
                <a:cs typeface="+mn-cs"/>
              </a:rPr>
              <a:t>Idioventricular</a:t>
            </a:r>
            <a:r>
              <a:rPr lang="en-US" altLang="en-US" sz="1200" kern="1200" baseline="0" dirty="0" smtClean="0">
                <a:solidFill>
                  <a:schemeClr val="tx1"/>
                </a:solidFill>
                <a:effectLst/>
                <a:latin typeface="+mn-lt"/>
                <a:ea typeface="+mn-ea"/>
                <a:cs typeface="+mn-cs"/>
              </a:rPr>
              <a:t> rhythms occur only when the SA node and junctional pacemakers fail to initiate an impulse.</a:t>
            </a:r>
          </a:p>
          <a:p>
            <a:pPr>
              <a:spcBef>
                <a:spcPct val="0"/>
              </a:spcBef>
            </a:pPr>
            <a:endParaRPr lang="en-US" altLang="en-US" sz="1200" kern="1200" baseline="0" dirty="0" smtClean="0">
              <a:solidFill>
                <a:schemeClr val="tx1"/>
              </a:solidFill>
              <a:effectLst/>
              <a:latin typeface="+mn-lt"/>
              <a:ea typeface="+mn-ea"/>
              <a:cs typeface="+mn-cs"/>
            </a:endParaRPr>
          </a:p>
          <a:p>
            <a:pPr>
              <a:spcBef>
                <a:spcPct val="0"/>
              </a:spcBef>
            </a:pPr>
            <a:r>
              <a:rPr lang="en-US" altLang="en-US" sz="1200" kern="1200" baseline="0" dirty="0" smtClean="0">
                <a:solidFill>
                  <a:schemeClr val="tx1"/>
                </a:solidFill>
                <a:effectLst/>
                <a:latin typeface="+mn-lt"/>
                <a:ea typeface="+mn-ea"/>
                <a:cs typeface="+mn-cs"/>
              </a:rPr>
              <a:t>The prefix idio- means “distinct, separate, or by itself.”</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34</a:t>
            </a:fld>
            <a:endParaRPr lang="en-US"/>
          </a:p>
        </p:txBody>
      </p:sp>
    </p:spTree>
    <p:extLst>
      <p:ext uri="{BB962C8B-B14F-4D97-AF65-F5344CB8AC3E}">
        <p14:creationId xmlns:p14="http://schemas.microsoft.com/office/powerpoint/2010/main" val="23394056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dirty="0" smtClean="0">
                <a:solidFill>
                  <a:schemeClr val="tx1"/>
                </a:solidFill>
                <a:effectLst/>
                <a:latin typeface="+mn-lt"/>
                <a:ea typeface="+mn-ea"/>
                <a:cs typeface="+mn-cs"/>
              </a:rPr>
              <a:t>LO 9.4: Analyze idioventricular rhythm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a:p>
            <a:pPr>
              <a:spcBef>
                <a:spcPct val="0"/>
              </a:spcBef>
            </a:pPr>
            <a:endParaRPr lang="en-US" altLang="en-US" sz="1200" kern="1200" dirty="0" smtClean="0">
              <a:solidFill>
                <a:schemeClr val="tx1"/>
              </a:solidFill>
              <a:effectLst/>
              <a:latin typeface="+mn-lt"/>
              <a:ea typeface="+mn-ea"/>
              <a:cs typeface="+mn-cs"/>
            </a:endParaRPr>
          </a:p>
          <a:p>
            <a:pPr marL="0" marR="0" indent="0" algn="l" defTabSz="914400" rtl="0" eaLnBrk="1" fontAlgn="base" latinLnBrk="0" hangingPunct="1">
              <a:lnSpc>
                <a:spcPct val="100000"/>
              </a:lnSpc>
              <a:spcBef>
                <a:spcPct val="0"/>
              </a:spcBef>
              <a:spcAft>
                <a:spcPct val="0"/>
              </a:spcAft>
              <a:buClrTx/>
              <a:buSzTx/>
              <a:buFontTx/>
              <a:buNone/>
              <a:tabLst/>
              <a:defRPr/>
            </a:pPr>
            <a:r>
              <a:rPr lang="en-US" altLang="en-US" sz="1200" kern="1200" dirty="0" smtClean="0">
                <a:solidFill>
                  <a:schemeClr val="tx1"/>
                </a:solidFill>
                <a:effectLst/>
                <a:latin typeface="+mn-lt"/>
                <a:ea typeface="+mn-ea"/>
                <a:cs typeface="+mn-cs"/>
              </a:rPr>
              <a:t>Idioventricular </a:t>
            </a:r>
            <a:r>
              <a:rPr lang="en-US" altLang="en-US" sz="1200" kern="1200" baseline="0" dirty="0" smtClean="0">
                <a:solidFill>
                  <a:schemeClr val="tx1"/>
                </a:solidFill>
                <a:effectLst/>
                <a:latin typeface="+mn-lt"/>
                <a:ea typeface="+mn-ea"/>
                <a:cs typeface="+mn-cs"/>
              </a:rPr>
              <a:t>rhythms do not have P waves because there is no atrial depolarization. Therefore, none of the measurements pertaining to P waves are applicable.</a:t>
            </a:r>
            <a:endParaRPr lang="en-US" alt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35</a:t>
            </a:fld>
            <a:endParaRPr lang="en-US"/>
          </a:p>
        </p:txBody>
      </p:sp>
    </p:spTree>
    <p:extLst>
      <p:ext uri="{BB962C8B-B14F-4D97-AF65-F5344CB8AC3E}">
        <p14:creationId xmlns:p14="http://schemas.microsoft.com/office/powerpoint/2010/main" val="21168663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dirty="0" smtClean="0">
                <a:solidFill>
                  <a:schemeClr val="tx1"/>
                </a:solidFill>
                <a:effectLst/>
                <a:latin typeface="+mn-lt"/>
                <a:ea typeface="+mn-ea"/>
                <a:cs typeface="+mn-cs"/>
              </a:rPr>
              <a:t>LO 9.4: Analyze idioventricular rhythm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a:p>
            <a:pPr>
              <a:spcBef>
                <a:spcPct val="0"/>
              </a:spcBef>
            </a:pPr>
            <a:endParaRPr lang="en-US" alt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36</a:t>
            </a:fld>
            <a:endParaRPr lang="en-US"/>
          </a:p>
        </p:txBody>
      </p:sp>
    </p:spTree>
    <p:extLst>
      <p:ext uri="{BB962C8B-B14F-4D97-AF65-F5344CB8AC3E}">
        <p14:creationId xmlns:p14="http://schemas.microsoft.com/office/powerpoint/2010/main" val="24785553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dirty="0" smtClean="0">
                <a:solidFill>
                  <a:schemeClr val="tx1"/>
                </a:solidFill>
                <a:effectLst/>
                <a:latin typeface="+mn-lt"/>
                <a:ea typeface="+mn-ea"/>
                <a:cs typeface="+mn-cs"/>
              </a:rPr>
              <a:t>LO 9.4: Analyze idioventricular rhythm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a:p>
            <a:pPr>
              <a:spcBef>
                <a:spcPct val="0"/>
              </a:spcBef>
            </a:pPr>
            <a:endParaRPr lang="en-US" altLang="en-US" dirty="0" smtClean="0"/>
          </a:p>
          <a:p>
            <a:pPr>
              <a:spcBef>
                <a:spcPct val="0"/>
              </a:spcBef>
            </a:pPr>
            <a:r>
              <a:rPr lang="en-US" altLang="en-US" dirty="0" smtClean="0"/>
              <a:t>The combination of slow heart rate and loss of atrial kick result in a profound loss of cardiac output.</a:t>
            </a:r>
          </a:p>
        </p:txBody>
      </p:sp>
      <p:sp>
        <p:nvSpPr>
          <p:cNvPr id="4" name="Slide Number Placeholder 3"/>
          <p:cNvSpPr>
            <a:spLocks noGrp="1"/>
          </p:cNvSpPr>
          <p:nvPr>
            <p:ph type="sldNum" sz="quarter" idx="10"/>
          </p:nvPr>
        </p:nvSpPr>
        <p:spPr/>
        <p:txBody>
          <a:bodyPr/>
          <a:lstStyle/>
          <a:p>
            <a:fld id="{5D003D02-7E89-4EBF-B123-9C334E1BFEF7}" type="slidenum">
              <a:rPr lang="en-US" smtClean="0"/>
              <a:t>37</a:t>
            </a:fld>
            <a:endParaRPr lang="en-US"/>
          </a:p>
        </p:txBody>
      </p:sp>
    </p:spTree>
    <p:extLst>
      <p:ext uri="{BB962C8B-B14F-4D97-AF65-F5344CB8AC3E}">
        <p14:creationId xmlns:p14="http://schemas.microsoft.com/office/powerpoint/2010/main" val="33272261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dirty="0" smtClean="0">
                <a:solidFill>
                  <a:schemeClr val="tx1"/>
                </a:solidFill>
                <a:effectLst/>
                <a:latin typeface="+mn-lt"/>
                <a:ea typeface="+mn-ea"/>
                <a:cs typeface="+mn-cs"/>
              </a:rPr>
              <a:t>LO 9.4: Analyze idioventricular rhythm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38</a:t>
            </a:fld>
            <a:endParaRPr lang="en-US"/>
          </a:p>
        </p:txBody>
      </p:sp>
    </p:spTree>
    <p:extLst>
      <p:ext uri="{BB962C8B-B14F-4D97-AF65-F5344CB8AC3E}">
        <p14:creationId xmlns:p14="http://schemas.microsoft.com/office/powerpoint/2010/main" val="30373132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dirty="0" smtClean="0">
                <a:solidFill>
                  <a:schemeClr val="tx1"/>
                </a:solidFill>
                <a:effectLst/>
                <a:latin typeface="+mn-lt"/>
                <a:ea typeface="+mn-ea"/>
                <a:cs typeface="+mn-cs"/>
              </a:rPr>
              <a:t>LO 9.4: Analyze idioventricular rhythm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5D003D02-7E89-4EBF-B123-9C334E1BFEF7}" type="slidenum">
              <a:rPr lang="en-US" smtClean="0"/>
              <a:t>39</a:t>
            </a:fld>
            <a:endParaRPr lang="en-US"/>
          </a:p>
        </p:txBody>
      </p:sp>
    </p:spTree>
    <p:extLst>
      <p:ext uri="{BB962C8B-B14F-4D97-AF65-F5344CB8AC3E}">
        <p14:creationId xmlns:p14="http://schemas.microsoft.com/office/powerpoint/2010/main" val="1806726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100" dirty="0" smtClean="0"/>
              <a:t>LO 9.1:  Describe the various ventricular dysrhythmias</a:t>
            </a:r>
          </a:p>
          <a:p>
            <a:pPr>
              <a:spcBef>
                <a:spcPct val="0"/>
              </a:spcBef>
            </a:pPr>
            <a:r>
              <a:rPr lang="en-US" altLang="en-US" sz="1100" dirty="0" smtClean="0"/>
              <a:t>-----</a:t>
            </a:r>
          </a:p>
          <a:p>
            <a:pPr>
              <a:spcBef>
                <a:spcPct val="0"/>
              </a:spcBef>
            </a:pPr>
            <a:endParaRPr lang="en-US" altLang="en-US" sz="1100" dirty="0" smtClean="0"/>
          </a:p>
          <a:p>
            <a:pPr>
              <a:spcBef>
                <a:spcPct val="0"/>
              </a:spcBef>
            </a:pPr>
            <a:r>
              <a:rPr lang="en-US" altLang="en-US" sz="1100" dirty="0" smtClean="0"/>
              <a:t>In the ventricular dysrhythmias, the cell-by-cell stimulation of electrical current that depolarizes the ventricles results in a QRS duration</a:t>
            </a:r>
            <a:r>
              <a:rPr lang="en-US" altLang="en-US" sz="1100" baseline="0" dirty="0" smtClean="0"/>
              <a:t> of 0.12 or greater.</a:t>
            </a:r>
          </a:p>
          <a:p>
            <a:pPr>
              <a:spcBef>
                <a:spcPct val="0"/>
              </a:spcBef>
            </a:pPr>
            <a:endParaRPr lang="en-US" altLang="en-US" sz="1100" baseline="0" dirty="0" smtClean="0"/>
          </a:p>
          <a:p>
            <a:pPr>
              <a:spcBef>
                <a:spcPct val="0"/>
              </a:spcBef>
            </a:pPr>
            <a:r>
              <a:rPr lang="en-US" altLang="en-US" sz="1100" baseline="0" dirty="0" smtClean="0"/>
              <a:t>Ventricular rhythms are sometimes  called ventricular escape rhythms.</a:t>
            </a:r>
            <a:endParaRPr lang="en-US" altLang="en-US" sz="110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a:t>
            </a:fld>
            <a:endParaRPr lang="en-US"/>
          </a:p>
        </p:txBody>
      </p:sp>
    </p:spTree>
    <p:extLst>
      <p:ext uri="{BB962C8B-B14F-4D97-AF65-F5344CB8AC3E}">
        <p14:creationId xmlns:p14="http://schemas.microsoft.com/office/powerpoint/2010/main" val="6055057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dirty="0" smtClean="0">
                <a:solidFill>
                  <a:schemeClr val="tx1"/>
                </a:solidFill>
                <a:effectLst/>
                <a:latin typeface="+mn-lt"/>
                <a:ea typeface="+mn-ea"/>
                <a:cs typeface="+mn-cs"/>
              </a:rPr>
              <a:t>LO 9.5: Analyze accelerated idioventricular rhythm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a:p>
            <a:pPr>
              <a:spcBef>
                <a:spcPct val="0"/>
              </a:spcBef>
            </a:pPr>
            <a:endParaRPr lang="en-US" altLang="en-US" sz="1200" kern="1200" dirty="0" smtClean="0">
              <a:solidFill>
                <a:schemeClr val="tx1"/>
              </a:solidFill>
              <a:effectLst/>
              <a:latin typeface="+mn-lt"/>
              <a:ea typeface="+mn-ea"/>
              <a:cs typeface="+mn-cs"/>
            </a:endParaRPr>
          </a:p>
          <a:p>
            <a:pPr>
              <a:spcBef>
                <a:spcPct val="0"/>
              </a:spcBef>
            </a:pPr>
            <a:r>
              <a:rPr lang="en-US" altLang="en-US" sz="1200" kern="1200" dirty="0" smtClean="0">
                <a:solidFill>
                  <a:schemeClr val="tx1"/>
                </a:solidFill>
                <a:effectLst/>
                <a:latin typeface="+mn-lt"/>
                <a:ea typeface="+mn-ea"/>
                <a:cs typeface="+mn-cs"/>
              </a:rPr>
              <a:t>The primary difference between idioventricular rhythm and accelerated idioventricular</a:t>
            </a:r>
            <a:r>
              <a:rPr lang="en-US" altLang="en-US" sz="1200" kern="1200" baseline="0" dirty="0" smtClean="0">
                <a:solidFill>
                  <a:schemeClr val="tx1"/>
                </a:solidFill>
                <a:effectLst/>
                <a:latin typeface="+mn-lt"/>
                <a:ea typeface="+mn-ea"/>
                <a:cs typeface="+mn-cs"/>
              </a:rPr>
              <a:t> rhythm is the heart rate.</a:t>
            </a:r>
          </a:p>
          <a:p>
            <a:pPr marL="171450" indent="-171450">
              <a:spcBef>
                <a:spcPct val="0"/>
              </a:spcBef>
              <a:buFont typeface="Arial" panose="020B0604020202020204" pitchFamily="34" charset="0"/>
              <a:buChar char="•"/>
            </a:pPr>
            <a:r>
              <a:rPr lang="en-US" altLang="en-US" sz="1200" kern="1200" baseline="0" dirty="0" smtClean="0">
                <a:solidFill>
                  <a:schemeClr val="tx1"/>
                </a:solidFill>
                <a:effectLst/>
                <a:latin typeface="+mn-lt"/>
                <a:ea typeface="+mn-ea"/>
                <a:cs typeface="+mn-cs"/>
              </a:rPr>
              <a:t>Idioventricular rhythm: 20 to 40 bpm</a:t>
            </a:r>
          </a:p>
          <a:p>
            <a:pPr marL="171450" indent="-171450">
              <a:spcBef>
                <a:spcPct val="0"/>
              </a:spcBef>
              <a:buFont typeface="Arial" panose="020B0604020202020204" pitchFamily="34" charset="0"/>
              <a:buChar char="•"/>
            </a:pPr>
            <a:r>
              <a:rPr lang="en-US" altLang="en-US" sz="1200" kern="1200" baseline="0" dirty="0" smtClean="0">
                <a:solidFill>
                  <a:schemeClr val="tx1"/>
                </a:solidFill>
                <a:effectLst/>
                <a:latin typeface="+mn-lt"/>
                <a:ea typeface="+mn-ea"/>
                <a:cs typeface="+mn-cs"/>
              </a:rPr>
              <a:t>Accelerated idioventricular rhythm: 40 to 100 bpm</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40</a:t>
            </a:fld>
            <a:endParaRPr lang="en-US"/>
          </a:p>
        </p:txBody>
      </p:sp>
    </p:spTree>
    <p:extLst>
      <p:ext uri="{BB962C8B-B14F-4D97-AF65-F5344CB8AC3E}">
        <p14:creationId xmlns:p14="http://schemas.microsoft.com/office/powerpoint/2010/main" val="38633260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100" kern="1200" dirty="0" smtClean="0">
                <a:solidFill>
                  <a:schemeClr val="tx1"/>
                </a:solidFill>
                <a:effectLst/>
                <a:latin typeface="+mn-lt"/>
                <a:ea typeface="+mn-ea"/>
                <a:cs typeface="+mn-cs"/>
              </a:rPr>
              <a:t>LO 9.5: Analyze accelerated idioventricular rhythm and its effect on the patient, including basic patient care and treatment.</a:t>
            </a:r>
          </a:p>
          <a:p>
            <a:pPr>
              <a:spcBef>
                <a:spcPct val="0"/>
              </a:spcBef>
            </a:pPr>
            <a:r>
              <a:rPr lang="en-US" altLang="en-US" sz="1100" kern="1200" dirty="0" smtClean="0">
                <a:solidFill>
                  <a:schemeClr val="tx1"/>
                </a:solidFill>
                <a:effectLst/>
                <a:latin typeface="+mn-lt"/>
                <a:ea typeface="+mn-ea"/>
                <a:cs typeface="+mn-cs"/>
              </a:rPr>
              <a:t>-----</a:t>
            </a:r>
          </a:p>
          <a:p>
            <a:pPr>
              <a:spcBef>
                <a:spcPct val="0"/>
              </a:spcBef>
            </a:pPr>
            <a:endParaRPr lang="en-US" altLang="en-US" dirty="0" smtClean="0"/>
          </a:p>
          <a:p>
            <a:pPr marL="0" marR="0" indent="0" algn="l" defTabSz="914400" rtl="0" eaLnBrk="1" fontAlgn="base" latinLnBrk="0" hangingPunct="1">
              <a:lnSpc>
                <a:spcPct val="100000"/>
              </a:lnSpc>
              <a:spcBef>
                <a:spcPct val="0"/>
              </a:spcBef>
              <a:spcAft>
                <a:spcPct val="0"/>
              </a:spcAft>
              <a:buClrTx/>
              <a:buSzTx/>
              <a:buFontTx/>
              <a:buNone/>
              <a:tabLst/>
              <a:defRPr/>
            </a:pPr>
            <a:r>
              <a:rPr lang="en-US" altLang="en-US" sz="1200" kern="1200" dirty="0" smtClean="0">
                <a:solidFill>
                  <a:schemeClr val="tx1"/>
                </a:solidFill>
                <a:effectLst/>
                <a:latin typeface="+mn-lt"/>
                <a:ea typeface="+mn-ea"/>
                <a:cs typeface="+mn-cs"/>
              </a:rPr>
              <a:t>Accelerated</a:t>
            </a:r>
            <a:r>
              <a:rPr lang="en-US" altLang="en-US" sz="1200" kern="1200" baseline="0" dirty="0" smtClean="0">
                <a:solidFill>
                  <a:schemeClr val="tx1"/>
                </a:solidFill>
                <a:effectLst/>
                <a:latin typeface="+mn-lt"/>
                <a:ea typeface="+mn-ea"/>
                <a:cs typeface="+mn-cs"/>
              </a:rPr>
              <a:t> i</a:t>
            </a:r>
            <a:r>
              <a:rPr lang="en-US" altLang="en-US" sz="1200" kern="1200" dirty="0" smtClean="0">
                <a:solidFill>
                  <a:schemeClr val="tx1"/>
                </a:solidFill>
                <a:effectLst/>
                <a:latin typeface="+mn-lt"/>
                <a:ea typeface="+mn-ea"/>
                <a:cs typeface="+mn-cs"/>
              </a:rPr>
              <a:t>dioventricular </a:t>
            </a:r>
            <a:r>
              <a:rPr lang="en-US" altLang="en-US" sz="1200" kern="1200" baseline="0" dirty="0" smtClean="0">
                <a:solidFill>
                  <a:schemeClr val="tx1"/>
                </a:solidFill>
                <a:effectLst/>
                <a:latin typeface="+mn-lt"/>
                <a:ea typeface="+mn-ea"/>
                <a:cs typeface="+mn-cs"/>
              </a:rPr>
              <a:t>rhythms do not have P waves because there is no atrial depolarization. Therefore, none of the measurements pertaining to P waves are applicable.</a:t>
            </a:r>
            <a:endParaRPr lang="en-US" altLang="en-US" sz="1200" kern="1200" dirty="0" smtClean="0">
              <a:solidFill>
                <a:schemeClr val="tx1"/>
              </a:solidFill>
              <a:effectLst/>
              <a:latin typeface="+mn-lt"/>
              <a:ea typeface="+mn-ea"/>
              <a:cs typeface="+mn-cs"/>
            </a:endParaRPr>
          </a:p>
          <a:p>
            <a:pPr>
              <a:spcBef>
                <a:spcPct val="0"/>
              </a:spcBef>
            </a:pPr>
            <a:endParaRPr lang="en-US" altLang="en-US" dirty="0" smtClean="0"/>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41</a:t>
            </a:fld>
            <a:endParaRPr lang="en-US"/>
          </a:p>
        </p:txBody>
      </p:sp>
    </p:spTree>
    <p:extLst>
      <p:ext uri="{BB962C8B-B14F-4D97-AF65-F5344CB8AC3E}">
        <p14:creationId xmlns:p14="http://schemas.microsoft.com/office/powerpoint/2010/main" val="26734081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dirty="0" smtClean="0">
                <a:solidFill>
                  <a:schemeClr val="tx1"/>
                </a:solidFill>
                <a:effectLst/>
                <a:latin typeface="+mn-lt"/>
                <a:ea typeface="+mn-ea"/>
                <a:cs typeface="+mn-cs"/>
              </a:rPr>
              <a:t>LO 9.5: Analyze accelerated idioventricular rhythm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a:p>
            <a:pPr>
              <a:spcBef>
                <a:spcPct val="0"/>
              </a:spcBef>
            </a:pPr>
            <a:endParaRPr lang="en-US" altLang="en-US" dirty="0" smtClean="0"/>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42</a:t>
            </a:fld>
            <a:endParaRPr lang="en-US"/>
          </a:p>
        </p:txBody>
      </p:sp>
    </p:spTree>
    <p:extLst>
      <p:ext uri="{BB962C8B-B14F-4D97-AF65-F5344CB8AC3E}">
        <p14:creationId xmlns:p14="http://schemas.microsoft.com/office/powerpoint/2010/main" val="37229745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dirty="0" smtClean="0">
                <a:solidFill>
                  <a:schemeClr val="tx1"/>
                </a:solidFill>
                <a:effectLst/>
                <a:latin typeface="+mn-lt"/>
                <a:ea typeface="+mn-ea"/>
                <a:cs typeface="+mn-cs"/>
              </a:rPr>
              <a:t>LO 9.5: Analyze accelerated idioventricular rhythm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5D003D02-7E89-4EBF-B123-9C334E1BFEF7}" type="slidenum">
              <a:rPr lang="en-US" smtClean="0"/>
              <a:t>43</a:t>
            </a:fld>
            <a:endParaRPr lang="en-US"/>
          </a:p>
        </p:txBody>
      </p:sp>
    </p:spTree>
    <p:extLst>
      <p:ext uri="{BB962C8B-B14F-4D97-AF65-F5344CB8AC3E}">
        <p14:creationId xmlns:p14="http://schemas.microsoft.com/office/powerpoint/2010/main" val="36324945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dirty="0" smtClean="0">
                <a:solidFill>
                  <a:schemeClr val="tx1"/>
                </a:solidFill>
                <a:effectLst/>
                <a:latin typeface="+mn-lt"/>
                <a:ea typeface="+mn-ea"/>
                <a:cs typeface="+mn-cs"/>
              </a:rPr>
              <a:t>LO 9.5: Analyze accelerated idioventricular rhythm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44</a:t>
            </a:fld>
            <a:endParaRPr lang="en-US"/>
          </a:p>
        </p:txBody>
      </p:sp>
    </p:spTree>
    <p:extLst>
      <p:ext uri="{BB962C8B-B14F-4D97-AF65-F5344CB8AC3E}">
        <p14:creationId xmlns:p14="http://schemas.microsoft.com/office/powerpoint/2010/main" val="26107373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dirty="0" smtClean="0">
                <a:solidFill>
                  <a:schemeClr val="tx1"/>
                </a:solidFill>
                <a:effectLst/>
                <a:latin typeface="+mn-lt"/>
                <a:ea typeface="+mn-ea"/>
                <a:cs typeface="+mn-cs"/>
              </a:rPr>
              <a:t>LO 9.5: Analyze accelerated idioventricular rhythm and its effect on the patient, including basic patient care and treatment.</a:t>
            </a:r>
          </a:p>
          <a:p>
            <a:pPr>
              <a:spcBef>
                <a:spcPct val="0"/>
              </a:spcBef>
            </a:pPr>
            <a:r>
              <a:rPr lang="en-US" altLang="en-US" sz="1200" kern="1200" dirty="0" smtClean="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45</a:t>
            </a:fld>
            <a:endParaRPr lang="en-US"/>
          </a:p>
        </p:txBody>
      </p:sp>
    </p:spTree>
    <p:extLst>
      <p:ext uri="{BB962C8B-B14F-4D97-AF65-F5344CB8AC3E}">
        <p14:creationId xmlns:p14="http://schemas.microsoft.com/office/powerpoint/2010/main" val="378763907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400" dirty="0" smtClean="0"/>
              <a:t>LO 9.6:  Analyze ventricular tachycardia and its effect on the patient, including basic patient care and treatment. </a:t>
            </a:r>
          </a:p>
          <a:p>
            <a:pPr>
              <a:spcBef>
                <a:spcPct val="0"/>
              </a:spcBef>
            </a:pPr>
            <a:r>
              <a:rPr lang="en-US" altLang="en-US" sz="1400" dirty="0" smtClean="0"/>
              <a:t>-----</a:t>
            </a:r>
          </a:p>
          <a:p>
            <a:pPr eaLnBrk="1" hangingPunct="1"/>
            <a:endParaRPr lang="en-US" altLang="en-US" sz="1400" dirty="0" smtClean="0"/>
          </a:p>
          <a:p>
            <a:pPr eaLnBrk="1" hangingPunct="1"/>
            <a:r>
              <a:rPr lang="en-US" altLang="en-US" sz="1400" b="1" dirty="0" smtClean="0"/>
              <a:t>Torsades</a:t>
            </a:r>
            <a:r>
              <a:rPr lang="en-US" altLang="en-US" sz="1400" b="1" baseline="0" dirty="0" smtClean="0"/>
              <a:t> de Pointes</a:t>
            </a:r>
            <a:r>
              <a:rPr lang="en-US" altLang="en-US" sz="1400" b="1" dirty="0" smtClean="0"/>
              <a:t>: </a:t>
            </a:r>
            <a:r>
              <a:rPr lang="en-US" altLang="en-US" sz="1400" b="0" dirty="0" smtClean="0"/>
              <a:t>A type of ventricular tachycardia in which depolarization impulses move from one ventricle to the other, resulting in a “twisted ribbon” appearance on the ECG  tracing.</a:t>
            </a:r>
            <a:endParaRPr lang="en-US" altLang="en-US" sz="1400"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46</a:t>
            </a:fld>
            <a:endParaRPr lang="en-US"/>
          </a:p>
        </p:txBody>
      </p:sp>
    </p:spTree>
    <p:extLst>
      <p:ext uri="{BB962C8B-B14F-4D97-AF65-F5344CB8AC3E}">
        <p14:creationId xmlns:p14="http://schemas.microsoft.com/office/powerpoint/2010/main" val="26162733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9.6:  Analyze ventricular tachycardia and its effect on the patient, including basic patient care and treatment. </a:t>
            </a:r>
          </a:p>
          <a:p>
            <a:pPr>
              <a:spcBef>
                <a:spcPct val="0"/>
              </a:spcBef>
            </a:pPr>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47</a:t>
            </a:fld>
            <a:endParaRPr lang="en-US"/>
          </a:p>
        </p:txBody>
      </p:sp>
    </p:spTree>
    <p:extLst>
      <p:ext uri="{BB962C8B-B14F-4D97-AF65-F5344CB8AC3E}">
        <p14:creationId xmlns:p14="http://schemas.microsoft.com/office/powerpoint/2010/main" val="3395840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9.6:  Analyze ventricular tachycardia and its effect on the patient, including basic patient care and treatment. </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Torsades de Pointes</a:t>
            </a:r>
            <a:r>
              <a:rPr lang="en-US" altLang="en-US" baseline="0" dirty="0" smtClean="0"/>
              <a:t> is a type of ventricular tachycardia in which the impulse originate from rhythmically changing sites, first in one ventricle and then in the other. The ECG tracing reflects the changing voltages and durations that result from the various locations.</a:t>
            </a:r>
          </a:p>
          <a:p>
            <a:pPr>
              <a:spcBef>
                <a:spcPct val="0"/>
              </a:spcBef>
            </a:pPr>
            <a:endParaRPr lang="en-US" altLang="en-US" baseline="0" dirty="0" smtClean="0"/>
          </a:p>
          <a:p>
            <a:pPr>
              <a:spcBef>
                <a:spcPct val="0"/>
              </a:spcBef>
            </a:pPr>
            <a:r>
              <a:rPr lang="en-US" altLang="en-US" baseline="0" dirty="0" smtClean="0"/>
              <a:t>The pharmacologic treatment of choice is magnesium sulfate.</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48</a:t>
            </a:fld>
            <a:endParaRPr lang="en-US"/>
          </a:p>
        </p:txBody>
      </p:sp>
    </p:spTree>
    <p:extLst>
      <p:ext uri="{BB962C8B-B14F-4D97-AF65-F5344CB8AC3E}">
        <p14:creationId xmlns:p14="http://schemas.microsoft.com/office/powerpoint/2010/main" val="26671349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9.6:  Analyze ventricular tachycardia and its effect on the patient, including basic patient care and treatment. </a:t>
            </a:r>
          </a:p>
          <a:p>
            <a:pPr>
              <a:spcBef>
                <a:spcPct val="0"/>
              </a:spcBef>
            </a:pPr>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49</a:t>
            </a:fld>
            <a:endParaRPr lang="en-US"/>
          </a:p>
        </p:txBody>
      </p:sp>
    </p:spTree>
    <p:extLst>
      <p:ext uri="{BB962C8B-B14F-4D97-AF65-F5344CB8AC3E}">
        <p14:creationId xmlns:p14="http://schemas.microsoft.com/office/powerpoint/2010/main" val="16575481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100" dirty="0" smtClean="0"/>
              <a:t>LO 9.1:  Describe the various ventricular dysrhythmias</a:t>
            </a:r>
          </a:p>
          <a:p>
            <a:pPr>
              <a:spcBef>
                <a:spcPct val="0"/>
              </a:spcBef>
            </a:pPr>
            <a:r>
              <a:rPr lang="en-US" altLang="en-US" sz="1100" dirty="0" smtClean="0"/>
              <a:t>-----</a:t>
            </a:r>
          </a:p>
          <a:p>
            <a:pPr>
              <a:spcBef>
                <a:spcPct val="0"/>
              </a:spcBef>
            </a:pPr>
            <a:endParaRPr lang="en-US" altLang="en-US" sz="1100" dirty="0" smtClean="0"/>
          </a:p>
          <a:p>
            <a:pPr>
              <a:spcBef>
                <a:spcPct val="0"/>
              </a:spcBef>
            </a:pPr>
            <a:r>
              <a:rPr lang="en-US" altLang="en-US" sz="1100" dirty="0" smtClean="0"/>
              <a:t>Remember, the fastest electrical activity</a:t>
            </a:r>
            <a:r>
              <a:rPr lang="en-US" altLang="en-US" sz="1100" baseline="0" dirty="0" smtClean="0"/>
              <a:t> in the heart controls the heart rate.</a:t>
            </a:r>
          </a:p>
          <a:p>
            <a:pPr>
              <a:spcBef>
                <a:spcPct val="0"/>
              </a:spcBef>
            </a:pPr>
            <a:endParaRPr lang="en-US" altLang="en-US" sz="1100" baseline="0" dirty="0" smtClean="0"/>
          </a:p>
          <a:p>
            <a:pPr>
              <a:spcBef>
                <a:spcPct val="0"/>
              </a:spcBef>
            </a:pPr>
            <a:r>
              <a:rPr lang="en-US" altLang="en-US" sz="1100" baseline="0" dirty="0" smtClean="0"/>
              <a:t>All ventricular complexes and rhythms share a conspicuous morphologic similarity: missing P waves and “wide and bizarre” QRS complexes that measure 0.12 second or greater.</a:t>
            </a:r>
            <a:endParaRPr lang="en-US" altLang="en-US" sz="1100" dirty="0" smtClean="0"/>
          </a:p>
          <a:p>
            <a:pPr marL="576263" indent="-576263">
              <a:spcBef>
                <a:spcPts val="1800"/>
              </a:spcBef>
              <a:buFont typeface="Wingdings" pitchFamily="2" charset="2"/>
              <a:buNone/>
            </a:pPr>
            <a:endParaRPr lang="en-US" altLang="en-US" sz="1200" dirty="0" smtClean="0">
              <a:cs typeface="Arial" charset="0"/>
            </a:endParaRPr>
          </a:p>
          <a:p>
            <a:pPr marL="576263" indent="-576263">
              <a:spcBef>
                <a:spcPts val="1800"/>
              </a:spcBef>
              <a:buFont typeface="Wingdings" pitchFamily="2" charset="2"/>
              <a:buNone/>
            </a:pPr>
            <a:endParaRPr lang="en-US" altLang="en-US" sz="1200" dirty="0" smtClean="0">
              <a:cs typeface="Arial"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5</a:t>
            </a:fld>
            <a:endParaRPr lang="en-US"/>
          </a:p>
        </p:txBody>
      </p:sp>
    </p:spTree>
    <p:extLst>
      <p:ext uri="{BB962C8B-B14F-4D97-AF65-F5344CB8AC3E}">
        <p14:creationId xmlns:p14="http://schemas.microsoft.com/office/powerpoint/2010/main" val="41502364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9.6:  Analyze ventricular tachycardia and its effect on the patient, including basic patient care and treatment. </a:t>
            </a:r>
          </a:p>
          <a:p>
            <a:pPr>
              <a:spcBef>
                <a:spcPct val="0"/>
              </a:spcBef>
            </a:pPr>
            <a:r>
              <a:rPr lang="en-US" altLang="en-US" dirty="0" smtClean="0"/>
              <a:t>-----</a:t>
            </a:r>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50</a:t>
            </a:fld>
            <a:endParaRPr lang="en-US"/>
          </a:p>
        </p:txBody>
      </p:sp>
    </p:spTree>
    <p:extLst>
      <p:ext uri="{BB962C8B-B14F-4D97-AF65-F5344CB8AC3E}">
        <p14:creationId xmlns:p14="http://schemas.microsoft.com/office/powerpoint/2010/main" val="204031492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9.6:  Analyze ventricular tachycardia and its effect on the patient, including basic patient care and treatment. </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Some</a:t>
            </a:r>
            <a:r>
              <a:rPr lang="en-US" altLang="en-US" baseline="0" dirty="0" smtClean="0"/>
              <a:t> patients can tolerate ventricular tachycardia for a short time, remaining conscious and having a pulse.</a:t>
            </a:r>
          </a:p>
          <a:p>
            <a:pPr>
              <a:spcBef>
                <a:spcPct val="0"/>
              </a:spcBef>
            </a:pPr>
            <a:endParaRPr lang="en-US" altLang="en-US" baseline="0" dirty="0" smtClean="0"/>
          </a:p>
          <a:p>
            <a:pPr>
              <a:spcBef>
                <a:spcPct val="0"/>
              </a:spcBef>
            </a:pPr>
            <a:r>
              <a:rPr lang="en-US" altLang="en-US" baseline="0" dirty="0" smtClean="0"/>
              <a:t>If the patient is unresponsive, Code Blue is initiated and CPR is begun. </a:t>
            </a:r>
          </a:p>
          <a:p>
            <a:pPr>
              <a:spcBef>
                <a:spcPct val="0"/>
              </a:spcBef>
            </a:pPr>
            <a:r>
              <a:rPr lang="en-US" altLang="en-US" baseline="0" dirty="0" smtClean="0"/>
              <a:t>For responsive patients, treatment plans may include medication and electrical treatments.</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51</a:t>
            </a:fld>
            <a:endParaRPr lang="en-US"/>
          </a:p>
        </p:txBody>
      </p:sp>
    </p:spTree>
    <p:extLst>
      <p:ext uri="{BB962C8B-B14F-4D97-AF65-F5344CB8AC3E}">
        <p14:creationId xmlns:p14="http://schemas.microsoft.com/office/powerpoint/2010/main" val="41137441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9.6:  Analyze ventricular tachycardia and its effect on the patient, including basic patient care and treatment. </a:t>
            </a:r>
          </a:p>
          <a:p>
            <a:pPr>
              <a:spcBef>
                <a:spcPct val="0"/>
              </a:spcBef>
            </a:pPr>
            <a:r>
              <a:rPr lang="en-US" altLang="en-US" dirty="0" smtClean="0"/>
              <a:t>-----</a:t>
            </a:r>
          </a:p>
          <a:p>
            <a:endParaRPr lang="en-US" dirty="0" smtClean="0"/>
          </a:p>
          <a:p>
            <a:endParaRPr 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52</a:t>
            </a:fld>
            <a:endParaRPr lang="en-US"/>
          </a:p>
        </p:txBody>
      </p:sp>
    </p:spTree>
    <p:extLst>
      <p:ext uri="{BB962C8B-B14F-4D97-AF65-F5344CB8AC3E}">
        <p14:creationId xmlns:p14="http://schemas.microsoft.com/office/powerpoint/2010/main" val="96897153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9.6:  Analyze ventricular tachycardia and its effect on the patient, including basic patient care and treatment. </a:t>
            </a:r>
          </a:p>
          <a:p>
            <a:pPr>
              <a:spcBef>
                <a:spcPct val="0"/>
              </a:spcBef>
            </a:pPr>
            <a:r>
              <a:rPr lang="en-US" altLang="en-US" dirty="0" smtClean="0"/>
              <a:t>-----</a:t>
            </a:r>
          </a:p>
          <a:p>
            <a:endParaRPr lang="en-US" dirty="0" smtClean="0"/>
          </a:p>
          <a:p>
            <a:endParaRPr 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53</a:t>
            </a:fld>
            <a:endParaRPr lang="en-US"/>
          </a:p>
        </p:txBody>
      </p:sp>
    </p:spTree>
    <p:extLst>
      <p:ext uri="{BB962C8B-B14F-4D97-AF65-F5344CB8AC3E}">
        <p14:creationId xmlns:p14="http://schemas.microsoft.com/office/powerpoint/2010/main" val="34226175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9.7:  Analyze ventricular fibrillation and its effect on the patient, including basic patient care and treatment.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The</a:t>
            </a:r>
            <a:r>
              <a:rPr lang="en-US" altLang="en-US" baseline="0" dirty="0" smtClean="0"/>
              <a:t> ventricles quiver instead of pumping blood because small, isolated portions of the ventricles are depolarizing. There is no organized wave of cellular depolarization to make the entire ventricle contract at one time.</a:t>
            </a:r>
          </a:p>
          <a:p>
            <a:pPr>
              <a:spcBef>
                <a:spcPct val="0"/>
              </a:spcBef>
            </a:pPr>
            <a:endParaRPr lang="en-US" altLang="en-US" baseline="0" dirty="0" smtClean="0"/>
          </a:p>
          <a:p>
            <a:pPr>
              <a:spcBef>
                <a:spcPct val="0"/>
              </a:spcBef>
            </a:pPr>
            <a:endParaRPr lang="en-US" altLang="en-US" dirty="0" smtClean="0"/>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54</a:t>
            </a:fld>
            <a:endParaRPr lang="en-US"/>
          </a:p>
        </p:txBody>
      </p:sp>
    </p:spTree>
    <p:extLst>
      <p:ext uri="{BB962C8B-B14F-4D97-AF65-F5344CB8AC3E}">
        <p14:creationId xmlns:p14="http://schemas.microsoft.com/office/powerpoint/2010/main" val="16132781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9.7:  Analyze ventricular fibrillation and its effect on the patient, including basic patient care and treatment.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In ventricular fibrillation, only the fibrillatory waves are present. No uniform depolarization of the ventricle occurs.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55</a:t>
            </a:fld>
            <a:endParaRPr lang="en-US"/>
          </a:p>
        </p:txBody>
      </p:sp>
    </p:spTree>
    <p:extLst>
      <p:ext uri="{BB962C8B-B14F-4D97-AF65-F5344CB8AC3E}">
        <p14:creationId xmlns:p14="http://schemas.microsoft.com/office/powerpoint/2010/main" val="101824132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9.7:  Analyze ventricular fibrillation and its effect on the patient, including basic patient care and treatment.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Check the patient first because what may appear to be ventricular</a:t>
            </a:r>
            <a:r>
              <a:rPr lang="en-US" altLang="en-US" baseline="0" dirty="0" smtClean="0"/>
              <a:t> fibrillation may be waveforms caused by a variety of other things:</a:t>
            </a:r>
          </a:p>
          <a:p>
            <a:pPr marL="171450" indent="-171450">
              <a:spcBef>
                <a:spcPct val="0"/>
              </a:spcBef>
              <a:buFont typeface="Arial" panose="020B0604020202020204" pitchFamily="34" charset="0"/>
              <a:buChar char="•"/>
            </a:pPr>
            <a:r>
              <a:rPr lang="en-US" altLang="en-US" baseline="0" dirty="0" smtClean="0"/>
              <a:t>Poorly attached electrodes</a:t>
            </a:r>
          </a:p>
          <a:p>
            <a:pPr marL="171450" indent="-171450">
              <a:spcBef>
                <a:spcPct val="0"/>
              </a:spcBef>
              <a:buFont typeface="Arial" panose="020B0604020202020204" pitchFamily="34" charset="0"/>
              <a:buChar char="•"/>
            </a:pPr>
            <a:r>
              <a:rPr lang="en-US" altLang="en-US" baseline="0" dirty="0" smtClean="0"/>
              <a:t>Dried-out electrodes</a:t>
            </a:r>
          </a:p>
          <a:p>
            <a:pPr marL="171450" indent="-171450">
              <a:spcBef>
                <a:spcPct val="0"/>
              </a:spcBef>
              <a:buFont typeface="Arial" panose="020B0604020202020204" pitchFamily="34" charset="0"/>
              <a:buChar char="•"/>
            </a:pPr>
            <a:r>
              <a:rPr lang="en-US" altLang="en-US" baseline="0" dirty="0" smtClean="0"/>
              <a:t>Broken lead wires</a:t>
            </a:r>
          </a:p>
          <a:p>
            <a:pPr marL="171450" indent="-171450">
              <a:spcBef>
                <a:spcPct val="0"/>
              </a:spcBef>
              <a:buFont typeface="Arial" panose="020B0604020202020204" pitchFamily="34" charset="0"/>
              <a:buChar char="•"/>
            </a:pPr>
            <a:r>
              <a:rPr lang="en-US" altLang="en-US" baseline="0" dirty="0" smtClean="0"/>
              <a:t>Excessive patient movement</a:t>
            </a:r>
          </a:p>
          <a:p>
            <a:pPr marL="171450" indent="-171450">
              <a:spcBef>
                <a:spcPct val="0"/>
              </a:spcBef>
              <a:buFont typeface="Arial" panose="020B0604020202020204" pitchFamily="34" charset="0"/>
              <a:buChar char="•"/>
            </a:pPr>
            <a:endParaRPr lang="en-US" altLang="en-US" baseline="0" dirty="0" smtClean="0"/>
          </a:p>
          <a:p>
            <a:pPr marL="0" indent="0">
              <a:spcBef>
                <a:spcPct val="0"/>
              </a:spcBef>
              <a:buFont typeface="Arial" panose="020B0604020202020204" pitchFamily="34" charset="0"/>
              <a:buNone/>
            </a:pPr>
            <a:r>
              <a:rPr lang="en-US" altLang="en-US" b="1" baseline="0" dirty="0" smtClean="0"/>
              <a:t>If the patient is talking to you, the patient is not in ventricular fibrillation.</a:t>
            </a:r>
            <a:endParaRPr lang="en-US" altLang="en-US" b="1" dirty="0" smtClean="0"/>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56</a:t>
            </a:fld>
            <a:endParaRPr lang="en-US"/>
          </a:p>
        </p:txBody>
      </p:sp>
    </p:spTree>
    <p:extLst>
      <p:ext uri="{BB962C8B-B14F-4D97-AF65-F5344CB8AC3E}">
        <p14:creationId xmlns:p14="http://schemas.microsoft.com/office/powerpoint/2010/main" val="25249500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9.7:  Analyze ventricular fibrillation and its effect on the patient, including basic patient care and treatment.</a:t>
            </a:r>
          </a:p>
          <a:p>
            <a:pPr>
              <a:spcBef>
                <a:spcPct val="0"/>
              </a:spcBef>
            </a:pPr>
            <a:r>
              <a:rPr lang="en-US" altLang="en-US" dirty="0" smtClean="0"/>
              <a:t>-----</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57</a:t>
            </a:fld>
            <a:endParaRPr lang="en-US"/>
          </a:p>
        </p:txBody>
      </p:sp>
    </p:spTree>
    <p:extLst>
      <p:ext uri="{BB962C8B-B14F-4D97-AF65-F5344CB8AC3E}">
        <p14:creationId xmlns:p14="http://schemas.microsoft.com/office/powerpoint/2010/main" val="203759165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9.7:  Analyze ventricular fibrillation and its effect on the patient, including basic patient care and treatment.</a:t>
            </a:r>
          </a:p>
          <a:p>
            <a:pPr>
              <a:spcBef>
                <a:spcPct val="0"/>
              </a:spcBef>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58</a:t>
            </a:fld>
            <a:endParaRPr lang="en-US"/>
          </a:p>
        </p:txBody>
      </p:sp>
    </p:spTree>
    <p:extLst>
      <p:ext uri="{BB962C8B-B14F-4D97-AF65-F5344CB8AC3E}">
        <p14:creationId xmlns:p14="http://schemas.microsoft.com/office/powerpoint/2010/main" val="16994806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9.8:  Analyze asystole and its effect on the patient, including basic patient care and treatment. </a:t>
            </a:r>
          </a:p>
          <a:p>
            <a:pPr>
              <a:spcBef>
                <a:spcPct val="0"/>
              </a:spcBef>
            </a:pPr>
            <a:r>
              <a:rPr lang="en-US" altLang="en-US" dirty="0" smtClean="0"/>
              <a:t>-----</a:t>
            </a:r>
          </a:p>
          <a:p>
            <a:pPr>
              <a:spcBef>
                <a:spcPct val="0"/>
              </a:spcBef>
            </a:pPr>
            <a:endParaRPr lang="en-US" altLang="en-US" dirty="0" smtClean="0"/>
          </a:p>
          <a:p>
            <a:pPr marL="0" marR="0" indent="0" algn="l" defTabSz="914400" rtl="0" eaLnBrk="1" fontAlgn="base" latinLnBrk="0" hangingPunct="1">
              <a:lnSpc>
                <a:spcPct val="100000"/>
              </a:lnSpc>
              <a:spcBef>
                <a:spcPct val="0"/>
              </a:spcBef>
              <a:spcAft>
                <a:spcPct val="0"/>
              </a:spcAft>
              <a:buClrTx/>
              <a:buSzTx/>
              <a:buFontTx/>
              <a:buNone/>
              <a:tabLst/>
              <a:defRPr/>
            </a:pPr>
            <a:r>
              <a:rPr lang="en-US" altLang="en-US" sz="1400" dirty="0" smtClean="0">
                <a:cs typeface="Arial" charset="0"/>
              </a:rPr>
              <a:t>Asystole</a:t>
            </a:r>
            <a:r>
              <a:rPr lang="en-US" altLang="en-US" sz="1400" baseline="0" dirty="0" smtClean="0">
                <a:cs typeface="Arial" charset="0"/>
              </a:rPr>
              <a:t> is o</a:t>
            </a:r>
            <a:r>
              <a:rPr lang="en-US" altLang="en-US" sz="1400" dirty="0" smtClean="0">
                <a:cs typeface="Arial" charset="0"/>
              </a:rPr>
              <a:t>ften called a “straight line” or “flat line” rhythm.</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59</a:t>
            </a:fld>
            <a:endParaRPr lang="en-US"/>
          </a:p>
        </p:txBody>
      </p:sp>
    </p:spTree>
    <p:extLst>
      <p:ext uri="{BB962C8B-B14F-4D97-AF65-F5344CB8AC3E}">
        <p14:creationId xmlns:p14="http://schemas.microsoft.com/office/powerpoint/2010/main" val="1569215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9.1:  Describe the various ventricular dysrhythmias</a:t>
            </a:r>
          </a:p>
          <a:p>
            <a:pPr>
              <a:spcBef>
                <a:spcPct val="0"/>
              </a:spcBef>
            </a:pPr>
            <a:r>
              <a:rPr lang="en-US" altLang="en-US" dirty="0" smtClean="0"/>
              <a:t>-----</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6</a:t>
            </a:fld>
            <a:endParaRPr lang="en-US"/>
          </a:p>
        </p:txBody>
      </p:sp>
    </p:spTree>
    <p:extLst>
      <p:ext uri="{BB962C8B-B14F-4D97-AF65-F5344CB8AC3E}">
        <p14:creationId xmlns:p14="http://schemas.microsoft.com/office/powerpoint/2010/main" val="29407444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9.8:  Analyze asystole and its effect on the patient, including basic patient care and treatment. </a:t>
            </a:r>
          </a:p>
          <a:p>
            <a:pPr>
              <a:spcBef>
                <a:spcPct val="0"/>
              </a:spcBef>
            </a:pPr>
            <a:r>
              <a:rPr lang="en-US" altLang="en-US" dirty="0" smtClean="0"/>
              <a:t>-----</a:t>
            </a:r>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60</a:t>
            </a:fld>
            <a:endParaRPr lang="en-US"/>
          </a:p>
        </p:txBody>
      </p:sp>
    </p:spTree>
    <p:extLst>
      <p:ext uri="{BB962C8B-B14F-4D97-AF65-F5344CB8AC3E}">
        <p14:creationId xmlns:p14="http://schemas.microsoft.com/office/powerpoint/2010/main" val="37125150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9.8:  Analyze asystole and its effect on the patient, including basic patient care and treatment. </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Emergency care measures include immediate CPR and advanced cardiac life support measures.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61</a:t>
            </a:fld>
            <a:endParaRPr lang="en-US"/>
          </a:p>
        </p:txBody>
      </p:sp>
    </p:spTree>
    <p:extLst>
      <p:ext uri="{BB962C8B-B14F-4D97-AF65-F5344CB8AC3E}">
        <p14:creationId xmlns:p14="http://schemas.microsoft.com/office/powerpoint/2010/main" val="164988433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9.8:  Analyze asystole and its effect on the patient, including basic patient care and treatment. </a:t>
            </a:r>
          </a:p>
          <a:p>
            <a:pPr>
              <a:spcBef>
                <a:spcPct val="0"/>
              </a:spcBef>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62</a:t>
            </a:fld>
            <a:endParaRPr lang="en-US"/>
          </a:p>
        </p:txBody>
      </p:sp>
    </p:spTree>
    <p:extLst>
      <p:ext uri="{BB962C8B-B14F-4D97-AF65-F5344CB8AC3E}">
        <p14:creationId xmlns:p14="http://schemas.microsoft.com/office/powerpoint/2010/main" val="116757929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9.8:  Analyze asystole and its effect on the patient, including basic patient care and treatment. </a:t>
            </a:r>
          </a:p>
          <a:p>
            <a:pPr>
              <a:spcBef>
                <a:spcPct val="0"/>
              </a:spcBef>
            </a:pPr>
            <a:r>
              <a:rPr lang="en-US" altLang="en-US" dirty="0" smtClean="0"/>
              <a:t>-----</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63</a:t>
            </a:fld>
            <a:endParaRPr lang="en-US"/>
          </a:p>
        </p:txBody>
      </p:sp>
    </p:spTree>
    <p:extLst>
      <p:ext uri="{BB962C8B-B14F-4D97-AF65-F5344CB8AC3E}">
        <p14:creationId xmlns:p14="http://schemas.microsoft.com/office/powerpoint/2010/main" val="36717207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9.8:  Analyze asystole and its effect on the patient, including basic patient care and treatment. </a:t>
            </a:r>
          </a:p>
          <a:p>
            <a:pPr>
              <a:spcBef>
                <a:spcPct val="0"/>
              </a:spcBef>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64</a:t>
            </a:fld>
            <a:endParaRPr lang="en-US"/>
          </a:p>
        </p:txBody>
      </p:sp>
    </p:spTree>
    <p:extLst>
      <p:ext uri="{BB962C8B-B14F-4D97-AF65-F5344CB8AC3E}">
        <p14:creationId xmlns:p14="http://schemas.microsoft.com/office/powerpoint/2010/main" val="230866885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rPr>
              <a:t>LO</a:t>
            </a:r>
            <a:r>
              <a:rPr lang="en-US" sz="1200" kern="1200" baseline="0" dirty="0" smtClean="0">
                <a:solidFill>
                  <a:schemeClr val="tx1"/>
                </a:solidFill>
                <a:effectLst/>
              </a:rPr>
              <a:t> 9.</a:t>
            </a:r>
            <a:r>
              <a:rPr lang="en-US" sz="1200" kern="1200" dirty="0" smtClean="0">
                <a:solidFill>
                  <a:schemeClr val="tx1"/>
                </a:solidFill>
                <a:effectLst/>
              </a:rPr>
              <a:t>1: Describe the various ventricular dysrhythmias.</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rPr>
              <a:t>LO 9.2: Analyze premature ventricular complexes (PVCs) and their effect on the patient, including basic patient care and treatment.</a:t>
            </a:r>
          </a:p>
          <a:p>
            <a:r>
              <a:rPr lang="en-US" sz="1200" dirty="0" smtClean="0"/>
              <a:t>LO 9.3: </a:t>
            </a:r>
            <a:r>
              <a:rPr lang="en-US" sz="1200" kern="1200" dirty="0" smtClean="0">
                <a:solidFill>
                  <a:schemeClr val="tx1"/>
                </a:solidFill>
                <a:effectLst/>
              </a:rPr>
              <a:t>Analyze agonal rhythm and its effect on the patient, including basic patient care and treatment.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LO 9.4: </a:t>
            </a:r>
            <a:r>
              <a:rPr lang="en-US" sz="1200" kern="1200" dirty="0" smtClean="0">
                <a:solidFill>
                  <a:schemeClr val="tx1"/>
                </a:solidFill>
                <a:effectLst/>
              </a:rPr>
              <a:t>Analyze </a:t>
            </a:r>
            <a:r>
              <a:rPr lang="en-US" sz="1200" kern="1200" dirty="0" smtClean="0">
                <a:solidFill>
                  <a:schemeClr val="tx1"/>
                </a:solidFill>
                <a:effectLst/>
                <a:latin typeface="+mn-lt"/>
                <a:ea typeface="+mn-ea"/>
                <a:cs typeface="+mn-cs"/>
              </a:rPr>
              <a:t>idioventricular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rhythm </a:t>
            </a:r>
            <a:r>
              <a:rPr lang="en-US" sz="1200" kern="1200" dirty="0" smtClean="0">
                <a:solidFill>
                  <a:schemeClr val="tx1"/>
                </a:solidFill>
                <a:effectLst/>
              </a:rPr>
              <a:t>and its effect on </a:t>
            </a:r>
            <a:r>
              <a:rPr lang="en-US" sz="1200" kern="1200" dirty="0" smtClean="0">
                <a:solidFill>
                  <a:schemeClr val="tx1"/>
                </a:solidFill>
                <a:effectLst/>
                <a:latin typeface="+mn-lt"/>
                <a:ea typeface="+mn-ea"/>
                <a:cs typeface="+mn-cs"/>
              </a:rPr>
              <a:t>the patient, including basic patient care and treatment.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itchFamily="18"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65</a:t>
            </a:fld>
            <a:endParaRPr lang="en-US"/>
          </a:p>
        </p:txBody>
      </p:sp>
    </p:spTree>
    <p:extLst>
      <p:ext uri="{BB962C8B-B14F-4D97-AF65-F5344CB8AC3E}">
        <p14:creationId xmlns:p14="http://schemas.microsoft.com/office/powerpoint/2010/main" val="142990986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LO 9.5: </a:t>
            </a:r>
            <a:r>
              <a:rPr lang="en-US" sz="1200" kern="1200" dirty="0" smtClean="0">
                <a:solidFill>
                  <a:schemeClr val="tx1"/>
                </a:solidFill>
                <a:effectLst/>
              </a:rPr>
              <a:t>Analyze </a:t>
            </a:r>
            <a:r>
              <a:rPr lang="en-US" sz="1200" kern="1200" dirty="0" smtClean="0">
                <a:solidFill>
                  <a:schemeClr val="tx1"/>
                </a:solidFill>
                <a:effectLst/>
                <a:latin typeface="+mn-lt"/>
                <a:ea typeface="+mn-ea"/>
                <a:cs typeface="+mn-cs"/>
              </a:rPr>
              <a:t>accelerated idioventricular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rhythm </a:t>
            </a:r>
            <a:r>
              <a:rPr lang="en-US" sz="1200" kern="1200" dirty="0" smtClean="0">
                <a:solidFill>
                  <a:schemeClr val="tx1"/>
                </a:solidFill>
                <a:effectLst/>
              </a:rPr>
              <a:t>and its effect on </a:t>
            </a:r>
            <a:r>
              <a:rPr lang="en-US" sz="1200" kern="1200" dirty="0" smtClean="0">
                <a:solidFill>
                  <a:schemeClr val="tx1"/>
                </a:solidFill>
                <a:effectLst/>
                <a:latin typeface="+mn-lt"/>
                <a:ea typeface="+mn-ea"/>
                <a:cs typeface="+mn-cs"/>
              </a:rPr>
              <a:t>the patient, including basic patient care and treatment.</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LO 9.6: </a:t>
            </a:r>
            <a:r>
              <a:rPr lang="en-US" sz="1200" kern="1200" dirty="0" smtClean="0">
                <a:solidFill>
                  <a:schemeClr val="tx1"/>
                </a:solidFill>
                <a:effectLst/>
              </a:rPr>
              <a:t>Analyze </a:t>
            </a:r>
            <a:r>
              <a:rPr lang="en-US" sz="1200" kern="1200" dirty="0" smtClean="0">
                <a:solidFill>
                  <a:schemeClr val="tx1"/>
                </a:solidFill>
                <a:effectLst/>
                <a:latin typeface="+mn-lt"/>
                <a:ea typeface="+mn-ea"/>
                <a:cs typeface="+mn-cs"/>
              </a:rPr>
              <a:t>ventricular tachycardia </a:t>
            </a:r>
            <a:r>
              <a:rPr lang="en-US" sz="1200" kern="1200" dirty="0" smtClean="0">
                <a:solidFill>
                  <a:schemeClr val="tx1"/>
                </a:solidFill>
                <a:effectLst/>
              </a:rPr>
              <a:t>and its effect on </a:t>
            </a:r>
            <a:r>
              <a:rPr lang="en-US" sz="1200" kern="1200" dirty="0" smtClean="0">
                <a:solidFill>
                  <a:schemeClr val="tx1"/>
                </a:solidFill>
                <a:effectLst/>
                <a:latin typeface="+mn-lt"/>
                <a:ea typeface="+mn-ea"/>
                <a:cs typeface="+mn-cs"/>
              </a:rPr>
              <a:t>the patient, including basic patient care and treatment.</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LO 9.7: </a:t>
            </a:r>
            <a:r>
              <a:rPr lang="en-US" sz="1200" kern="1200" dirty="0" smtClean="0">
                <a:solidFill>
                  <a:schemeClr val="tx1"/>
                </a:solidFill>
                <a:effectLst/>
              </a:rPr>
              <a:t>Analyze </a:t>
            </a:r>
            <a:r>
              <a:rPr lang="en-US" sz="1200" kern="1200" dirty="0" smtClean="0">
                <a:solidFill>
                  <a:schemeClr val="tx1"/>
                </a:solidFill>
                <a:effectLst/>
                <a:latin typeface="+mn-lt"/>
                <a:ea typeface="+mn-ea"/>
                <a:cs typeface="+mn-cs"/>
              </a:rPr>
              <a:t>ventricular fibrillation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rPr>
              <a:t>and its effect on </a:t>
            </a:r>
            <a:r>
              <a:rPr lang="en-US" sz="1200" kern="1200" dirty="0" smtClean="0">
                <a:solidFill>
                  <a:schemeClr val="tx1"/>
                </a:solidFill>
                <a:effectLst/>
                <a:latin typeface="+mn-lt"/>
                <a:ea typeface="+mn-ea"/>
                <a:cs typeface="+mn-cs"/>
              </a:rPr>
              <a:t>the patient, including basic patient care and treatment.</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LO 9.8: </a:t>
            </a:r>
            <a:r>
              <a:rPr lang="en-US" sz="1200" kern="1200" dirty="0" smtClean="0">
                <a:solidFill>
                  <a:schemeClr val="tx1"/>
                </a:solidFill>
                <a:effectLst/>
              </a:rPr>
              <a:t>Analyze </a:t>
            </a:r>
            <a:r>
              <a:rPr lang="en-US" sz="1200" kern="1200" dirty="0" smtClean="0">
                <a:solidFill>
                  <a:schemeClr val="tx1"/>
                </a:solidFill>
                <a:effectLst/>
                <a:latin typeface="+mn-lt"/>
                <a:ea typeface="+mn-ea"/>
                <a:cs typeface="+mn-cs"/>
              </a:rPr>
              <a:t>asystole </a:t>
            </a:r>
            <a:r>
              <a:rPr lang="en-US" sz="1200" kern="1200" dirty="0" smtClean="0">
                <a:solidFill>
                  <a:schemeClr val="tx1"/>
                </a:solidFill>
                <a:effectLst/>
              </a:rPr>
              <a:t>and its effect on </a:t>
            </a:r>
            <a:r>
              <a:rPr lang="en-US" sz="1200" kern="1200" dirty="0" smtClean="0">
                <a:solidFill>
                  <a:schemeClr val="tx1"/>
                </a:solidFill>
                <a:effectLst/>
                <a:latin typeface="+mn-lt"/>
                <a:ea typeface="+mn-ea"/>
                <a:cs typeface="+mn-cs"/>
              </a:rPr>
              <a:t>the patient, including basic patient care and treatment.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66</a:t>
            </a:fld>
            <a:endParaRPr lang="en-US"/>
          </a:p>
        </p:txBody>
      </p:sp>
    </p:spTree>
    <p:extLst>
      <p:ext uri="{BB962C8B-B14F-4D97-AF65-F5344CB8AC3E}">
        <p14:creationId xmlns:p14="http://schemas.microsoft.com/office/powerpoint/2010/main" val="30930993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9.1:  Describe the various ventricular dysrhythmias</a:t>
            </a:r>
          </a:p>
          <a:p>
            <a:pPr>
              <a:spcBef>
                <a:spcPct val="0"/>
              </a:spcBef>
            </a:pPr>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7</a:t>
            </a:fld>
            <a:endParaRPr lang="en-US"/>
          </a:p>
        </p:txBody>
      </p:sp>
    </p:spTree>
    <p:extLst>
      <p:ext uri="{BB962C8B-B14F-4D97-AF65-F5344CB8AC3E}">
        <p14:creationId xmlns:p14="http://schemas.microsoft.com/office/powerpoint/2010/main" val="1884996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400" dirty="0" smtClean="0"/>
              <a:t>LO 9.2:</a:t>
            </a:r>
            <a:r>
              <a:rPr lang="en-US" altLang="en-US" sz="1400" baseline="0" dirty="0" smtClean="0"/>
              <a:t> </a:t>
            </a:r>
            <a:r>
              <a:rPr lang="en-US" altLang="en-US" sz="1400" dirty="0" smtClean="0"/>
              <a:t>Analyze premature ventricular complexes (PVCs)</a:t>
            </a:r>
            <a:r>
              <a:rPr lang="en-US" altLang="en-US" sz="1400" baseline="0" dirty="0" smtClean="0"/>
              <a:t> </a:t>
            </a:r>
            <a:r>
              <a:rPr lang="en-US" altLang="en-US" sz="1400" dirty="0" smtClean="0"/>
              <a:t>and their effect on the patient, including basic patient care and treatment. </a:t>
            </a:r>
          </a:p>
          <a:p>
            <a:pPr eaLnBrk="1" hangingPunct="1"/>
            <a:r>
              <a:rPr lang="en-US" altLang="en-US" sz="1400" dirty="0" smtClean="0"/>
              <a:t>-----</a:t>
            </a:r>
          </a:p>
          <a:p>
            <a:pPr eaLnBrk="1" hangingPunct="1"/>
            <a:endParaRPr lang="en-US" altLang="en-US" sz="1400" dirty="0" smtClean="0"/>
          </a:p>
          <a:p>
            <a:pPr eaLnBrk="1" hangingPunct="1"/>
            <a:r>
              <a:rPr lang="en-US" altLang="en-US" sz="1400" b="1" dirty="0" smtClean="0"/>
              <a:t>Bigeminy: </a:t>
            </a:r>
            <a:r>
              <a:rPr lang="en-US" altLang="en-US" sz="1400" b="0" dirty="0" smtClean="0"/>
              <a:t>A pattern of PVCs in which every other complex is a PVC.</a:t>
            </a:r>
          </a:p>
          <a:p>
            <a:pPr eaLnBrk="1" hangingPunct="1"/>
            <a:r>
              <a:rPr lang="en-US" altLang="en-US" sz="1400" b="1" dirty="0" smtClean="0"/>
              <a:t>Coupling: </a:t>
            </a:r>
            <a:r>
              <a:rPr lang="en-US" altLang="en-US" sz="1400" b="0" dirty="0" smtClean="0"/>
              <a:t>Two PVCs that occur back to back.</a:t>
            </a:r>
          </a:p>
          <a:p>
            <a:pPr eaLnBrk="1" hangingPunct="1"/>
            <a:r>
              <a:rPr lang="en-US" altLang="en-US" sz="1400" b="1" dirty="0" smtClean="0"/>
              <a:t>Frequent PVC:</a:t>
            </a:r>
            <a:r>
              <a:rPr lang="en-US" altLang="en-US" sz="1400" b="1" baseline="0" dirty="0" smtClean="0"/>
              <a:t> </a:t>
            </a:r>
            <a:r>
              <a:rPr lang="en-US" altLang="en-US" sz="1400" b="0" baseline="0" dirty="0" smtClean="0"/>
              <a:t>Six or more PVCs per minute.</a:t>
            </a:r>
          </a:p>
          <a:p>
            <a:pPr eaLnBrk="1" hangingPunct="1"/>
            <a:r>
              <a:rPr lang="en-US" altLang="en-US" sz="1400" b="1" baseline="0" dirty="0" smtClean="0"/>
              <a:t>Interpolated PVC: </a:t>
            </a:r>
            <a:r>
              <a:rPr lang="en-US" altLang="en-US" sz="1400" b="0" baseline="0" dirty="0" smtClean="0"/>
              <a:t>PVC that occurs during the normal R-R interval without interrupting the underlying rhythm.</a:t>
            </a:r>
          </a:p>
          <a:p>
            <a:pPr eaLnBrk="1" hangingPunct="1"/>
            <a:r>
              <a:rPr lang="en-US" altLang="en-US" sz="1400" b="1" baseline="0" dirty="0" smtClean="0"/>
              <a:t>Multifocal PVC: </a:t>
            </a:r>
            <a:r>
              <a:rPr lang="en-US" altLang="en-US" sz="1400" b="0" baseline="0" dirty="0" smtClean="0"/>
              <a:t>Varied shapes and forms of the PVCs, suggesting more than one irritable focus.</a:t>
            </a:r>
          </a:p>
          <a:p>
            <a:pPr eaLnBrk="1" hangingPunct="1"/>
            <a:r>
              <a:rPr lang="en-US" altLang="en-US" sz="1400" b="1" baseline="0" dirty="0" smtClean="0"/>
              <a:t>Occasional PVC: </a:t>
            </a:r>
            <a:r>
              <a:rPr lang="en-US" altLang="en-US" sz="1400" b="0" baseline="0" dirty="0" smtClean="0"/>
              <a:t>Less than six PVCs per minute.</a:t>
            </a:r>
          </a:p>
          <a:p>
            <a:pPr eaLnBrk="1" hangingPunct="1"/>
            <a:r>
              <a:rPr lang="en-US" altLang="en-US" sz="1400" b="1" baseline="0" dirty="0" smtClean="0"/>
              <a:t>Paroxysmal event: </a:t>
            </a:r>
            <a:r>
              <a:rPr lang="en-US" altLang="en-US" sz="1400" b="0" baseline="0" dirty="0" smtClean="0"/>
              <a:t>A witnessed change in any cardiac rhythm, including starting, stopping, or both; for example, sinus rhythm to SVT or ventricular tachycardia to ventricular fibrillation.</a:t>
            </a:r>
            <a:endParaRPr lang="en-US" altLang="en-US" sz="1400" b="0" dirty="0" smtClean="0"/>
          </a:p>
          <a:p>
            <a:pPr eaLnBrk="1" hangingPunct="1"/>
            <a:r>
              <a:rPr lang="en-US" altLang="en-US" sz="1400" b="1" dirty="0" smtClean="0"/>
              <a:t>Premature ventricular complex (PVC): </a:t>
            </a:r>
            <a:r>
              <a:rPr lang="en-US" altLang="en-US" sz="1400" dirty="0" smtClean="0"/>
              <a:t>An</a:t>
            </a:r>
            <a:r>
              <a:rPr lang="en-US" altLang="en-US" sz="1400" baseline="0" dirty="0" smtClean="0"/>
              <a:t> ectopic impulse originating in either ventricle that occurs too early in the cycle.</a:t>
            </a:r>
          </a:p>
          <a:p>
            <a:pPr eaLnBrk="1" hangingPunct="1"/>
            <a:r>
              <a:rPr lang="en-US" altLang="en-US" sz="1400" b="1" baseline="0" dirty="0" smtClean="0"/>
              <a:t>Quadgeminy: </a:t>
            </a:r>
            <a:r>
              <a:rPr lang="en-US" altLang="en-US" sz="1400" baseline="0" dirty="0" smtClean="0"/>
              <a:t>A pattern of PVCs in which every fourth complex is a PVC.</a:t>
            </a:r>
          </a:p>
          <a:p>
            <a:pPr eaLnBrk="1" hangingPunct="1"/>
            <a:r>
              <a:rPr lang="en-US" altLang="en-US" sz="1400" b="1" baseline="0" dirty="0" smtClean="0"/>
              <a:t>R-on-T PVC: </a:t>
            </a:r>
            <a:r>
              <a:rPr lang="en-US" altLang="en-US" sz="1400" baseline="0" dirty="0" smtClean="0"/>
              <a:t>PVC that occurs on the downslope of the T wave or the vulnerable period of the relative ventricular refractory period.</a:t>
            </a:r>
          </a:p>
          <a:p>
            <a:pPr eaLnBrk="1" hangingPunct="1"/>
            <a:r>
              <a:rPr lang="en-US" altLang="en-US" sz="1400" b="1" dirty="0" smtClean="0"/>
              <a:t>Run of ventricular</a:t>
            </a:r>
            <a:r>
              <a:rPr lang="en-US" altLang="en-US" sz="1400" b="1" baseline="0" dirty="0" smtClean="0"/>
              <a:t> tachycardia: </a:t>
            </a:r>
            <a:r>
              <a:rPr lang="en-US" altLang="en-US" sz="1400" b="0" dirty="0" smtClean="0"/>
              <a:t>Three or more PVCs occurring in a row at a rate greater than 100 bpm</a:t>
            </a:r>
          </a:p>
          <a:p>
            <a:pPr eaLnBrk="1" hangingPunct="1"/>
            <a:r>
              <a:rPr lang="en-US" altLang="en-US" sz="1400" b="1" baseline="0" dirty="0" smtClean="0"/>
              <a:t>Salvo: </a:t>
            </a:r>
            <a:r>
              <a:rPr lang="en-US" altLang="en-US" sz="1400" baseline="0" dirty="0" smtClean="0"/>
              <a:t>Another term for a run of ventricular tachycardia.</a:t>
            </a:r>
          </a:p>
          <a:p>
            <a:pPr eaLnBrk="1" hangingPunct="1"/>
            <a:r>
              <a:rPr lang="en-US" altLang="en-US" sz="1400" b="1" baseline="0" dirty="0" smtClean="0"/>
              <a:t>Trigeminy: </a:t>
            </a:r>
            <a:r>
              <a:rPr lang="en-US" altLang="en-US" sz="1400" baseline="0" dirty="0" smtClean="0"/>
              <a:t>A pattern of PVCs in which every third complex is a PVC.</a:t>
            </a:r>
          </a:p>
          <a:p>
            <a:pPr eaLnBrk="1" hangingPunct="1"/>
            <a:r>
              <a:rPr lang="en-US" altLang="en-US" sz="1400" b="1" baseline="0" dirty="0" smtClean="0"/>
              <a:t>Triplet PVCs: </a:t>
            </a:r>
            <a:r>
              <a:rPr lang="en-US" altLang="en-US" sz="1400" baseline="0" dirty="0" smtClean="0"/>
              <a:t>Another name for a run of ventricular tachycardia.</a:t>
            </a:r>
          </a:p>
          <a:p>
            <a:pPr eaLnBrk="1" hangingPunct="1"/>
            <a:r>
              <a:rPr lang="en-US" altLang="en-US" sz="1400" b="1" baseline="0" dirty="0" smtClean="0"/>
              <a:t>Unifocal PVCs: </a:t>
            </a:r>
            <a:r>
              <a:rPr lang="en-US" altLang="en-US" sz="1400" baseline="0" dirty="0" smtClean="0"/>
              <a:t>Early complexes that have a similar shape, suggesting only one irritable focus present.</a:t>
            </a:r>
          </a:p>
          <a:p>
            <a:pPr eaLnBrk="1" hangingPunct="1"/>
            <a:endParaRPr lang="en-US" altLang="en-US" sz="1400" baseline="0" dirty="0" smtClean="0"/>
          </a:p>
          <a:p>
            <a:endParaRPr lang="en-US" sz="1400" dirty="0" smtClean="0"/>
          </a:p>
          <a:p>
            <a:pPr eaLnBrk="1" hangingPunct="1"/>
            <a:endParaRPr lang="en-US" altLang="en-US" sz="1400"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8</a:t>
            </a:fld>
            <a:endParaRPr lang="en-US"/>
          </a:p>
        </p:txBody>
      </p:sp>
    </p:spTree>
    <p:extLst>
      <p:ext uri="{BB962C8B-B14F-4D97-AF65-F5344CB8AC3E}">
        <p14:creationId xmlns:p14="http://schemas.microsoft.com/office/powerpoint/2010/main" val="185917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200" dirty="0" smtClean="0"/>
              <a:t>LO 9.2:</a:t>
            </a:r>
            <a:r>
              <a:rPr lang="en-US" altLang="en-US" sz="1200" baseline="0" dirty="0" smtClean="0"/>
              <a:t> </a:t>
            </a:r>
            <a:r>
              <a:rPr lang="en-US" altLang="en-US" sz="1200" dirty="0" smtClean="0"/>
              <a:t>Analyze premature ventricular complexes (PVCs)</a:t>
            </a:r>
            <a:r>
              <a:rPr lang="en-US" altLang="en-US" sz="1200" baseline="0" dirty="0" smtClean="0"/>
              <a:t> </a:t>
            </a:r>
            <a:r>
              <a:rPr lang="en-US" altLang="en-US" sz="1200" dirty="0" smtClean="0"/>
              <a:t>and their effect on the patient, including basic patient care and treatment. </a:t>
            </a:r>
          </a:p>
          <a:p>
            <a:pPr eaLnBrk="1" hangingPunct="1"/>
            <a:r>
              <a:rPr lang="en-US" altLang="en-US" sz="1200" dirty="0" smtClean="0"/>
              <a:t>-----</a:t>
            </a:r>
          </a:p>
          <a:p>
            <a:pPr>
              <a:spcBef>
                <a:spcPct val="0"/>
              </a:spcBef>
            </a:pPr>
            <a:endParaRPr lang="en-US" altLang="en-US" sz="1400" kern="1200" dirty="0" smtClean="0">
              <a:solidFill>
                <a:schemeClr val="tx1"/>
              </a:solidFill>
              <a:effectLst/>
              <a:latin typeface="+mn-lt"/>
              <a:ea typeface="+mn-ea"/>
              <a:cs typeface="+mn-cs"/>
            </a:endParaRPr>
          </a:p>
          <a:p>
            <a:pPr>
              <a:spcBef>
                <a:spcPct val="0"/>
              </a:spcBef>
            </a:pPr>
            <a:r>
              <a:rPr lang="en-US" altLang="en-US" sz="1400" kern="1200" dirty="0" smtClean="0">
                <a:solidFill>
                  <a:schemeClr val="tx1"/>
                </a:solidFill>
                <a:effectLst/>
                <a:latin typeface="+mn-lt"/>
                <a:ea typeface="+mn-ea"/>
                <a:cs typeface="+mn-cs"/>
              </a:rPr>
              <a:t>A PVC is an early QRS complex that measures 0.12 second or greater and has a wide and bizarre appearance. There</a:t>
            </a:r>
            <a:r>
              <a:rPr lang="en-US" altLang="en-US" sz="1400" kern="1200" baseline="0" dirty="0" smtClean="0">
                <a:solidFill>
                  <a:schemeClr val="tx1"/>
                </a:solidFill>
                <a:effectLst/>
                <a:latin typeface="+mn-lt"/>
                <a:ea typeface="+mn-ea"/>
                <a:cs typeface="+mn-cs"/>
              </a:rPr>
              <a:t> is no P wave.</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9</a:t>
            </a:fld>
            <a:endParaRPr lang="en-US"/>
          </a:p>
        </p:txBody>
      </p:sp>
    </p:spTree>
    <p:extLst>
      <p:ext uri="{BB962C8B-B14F-4D97-AF65-F5344CB8AC3E}">
        <p14:creationId xmlns:p14="http://schemas.microsoft.com/office/powerpoint/2010/main" val="27475300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1560280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56202352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118797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874073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587377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48068660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975049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491004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32661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Video Credit Here</a:t>
            </a:r>
            <a:endParaRPr lang="en-US" dirty="0"/>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6244490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368280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83350321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88723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705315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85992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949214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656260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1099747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112378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pic>
        <p:nvPicPr>
          <p:cNvPr id="7" name="Picture 6"/>
          <p:cNvPicPr>
            <a:picLocks noChangeAspect="1" noChangeArrowheads="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19400" y="365696"/>
            <a:ext cx="5715000" cy="368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5564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07410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4.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10" Type="http://schemas.openxmlformats.org/officeDocument/2006/relationships/theme" Target="../theme/theme4.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48.xml"/><Relationship Id="rId1" Type="http://schemas.openxmlformats.org/officeDocument/2006/relationships/slideLayout" Target="../slideLayouts/slideLayout47.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753" r:id="rId3"/>
    <p:sldLayoutId id="2147483908" r:id="rId4"/>
    <p:sldLayoutId id="2147483950" r:id="rId5"/>
    <p:sldLayoutId id="2147483757" r:id="rId6"/>
    <p:sldLayoutId id="2147483877" r:id="rId7"/>
    <p:sldLayoutId id="2147483761" r:id="rId8"/>
    <p:sldLayoutId id="2147483800" r:id="rId9"/>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smtClean="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a:t>
            </a:r>
            <a:r>
              <a:rPr lang="en-US" sz="800" dirty="0" err="1" smtClean="0">
                <a:solidFill>
                  <a:schemeClr val="bg1"/>
                </a:solidFill>
              </a:rPr>
              <a:t>EducationCopy</a:t>
            </a:r>
            <a:endParaRPr lang="en-US" sz="800" dirty="0" smtClean="0">
              <a:solidFill>
                <a:schemeClr val="bg1"/>
              </a:solidFill>
            </a:endParaRP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9.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Ventricular dysrhythmias</a:t>
            </a:r>
            <a:endParaRPr lang="en-US" dirty="0"/>
          </a:p>
        </p:txBody>
      </p:sp>
      <p:sp>
        <p:nvSpPr>
          <p:cNvPr id="6" name="Text Placeholder 5"/>
          <p:cNvSpPr>
            <a:spLocks noGrp="1"/>
          </p:cNvSpPr>
          <p:nvPr>
            <p:ph type="body" idx="1"/>
          </p:nvPr>
        </p:nvSpPr>
        <p:spPr>
          <a:xfrm>
            <a:off x="685800" y="2906713"/>
            <a:ext cx="7772400" cy="1500187"/>
          </a:xfrm>
        </p:spPr>
        <p:txBody>
          <a:bodyPr/>
          <a:lstStyle/>
          <a:p>
            <a:r>
              <a:rPr lang="en-US" dirty="0" smtClean="0"/>
              <a:t>Chapter 9</a:t>
            </a:r>
            <a:endParaRPr lang="en-US" dirty="0"/>
          </a:p>
        </p:txBody>
      </p:sp>
      <p:sp>
        <p:nvSpPr>
          <p:cNvPr id="7" name="Text Placeholder 6"/>
          <p:cNvSpPr>
            <a:spLocks noGrp="1"/>
          </p:cNvSpPr>
          <p:nvPr>
            <p:ph type="body" sz="quarter" idx="11"/>
          </p:nvPr>
        </p:nvSpPr>
        <p:spPr/>
        <p:txBody>
          <a:bodyPr/>
          <a:lstStyle/>
          <a:p>
            <a:endParaRPr lang="en-US"/>
          </a:p>
        </p:txBody>
      </p:sp>
      <p:sp>
        <p:nvSpPr>
          <p:cNvPr id="8" name="Photo Credit"/>
          <p:cNvSpPr txBox="1">
            <a:spLocks/>
          </p:cNvSpPr>
          <p:nvPr/>
        </p:nvSpPr>
        <p:spPr>
          <a:xfrm>
            <a:off x="0" y="6598985"/>
            <a:ext cx="8915400" cy="182815"/>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dirty="0" smtClean="0">
                <a:solidFill>
                  <a:prstClr val="white"/>
                </a:solidFill>
              </a:rPr>
              <a:t>©McGraw-Hill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122361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Unifocal PVCs</a:t>
            </a:r>
            <a:endParaRPr lang="en-US" dirty="0"/>
          </a:p>
        </p:txBody>
      </p:sp>
      <p:pic>
        <p:nvPicPr>
          <p:cNvPr id="11" name="Picture 10" descr="ECG tracing with two unifocal PVC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05" y="1828800"/>
            <a:ext cx="7996989" cy="2164862"/>
          </a:xfrm>
          <a:prstGeom prst="rect">
            <a:avLst/>
          </a:prstGeom>
        </p:spPr>
      </p:pic>
      <p:sp>
        <p:nvSpPr>
          <p:cNvPr id="4" name="Content Placeholder 3"/>
          <p:cNvSpPr>
            <a:spLocks noGrp="1"/>
          </p:cNvSpPr>
          <p:nvPr>
            <p:ph sz="half" idx="2"/>
          </p:nvPr>
        </p:nvSpPr>
        <p:spPr>
          <a:xfrm>
            <a:off x="457200" y="4572000"/>
            <a:ext cx="6781800" cy="609600"/>
          </a:xfrm>
        </p:spPr>
        <p:txBody>
          <a:bodyPr/>
          <a:lstStyle/>
          <a:p>
            <a:pPr marL="0" indent="0" algn="ctr">
              <a:buNone/>
            </a:pPr>
            <a:r>
              <a:rPr lang="en-US" b="1" dirty="0" smtClean="0">
                <a:solidFill>
                  <a:srgbClr val="7030A0"/>
                </a:solidFill>
              </a:rPr>
              <a:t>PVCs have similar shape</a:t>
            </a:r>
            <a:endParaRPr lang="en-US" b="1" dirty="0">
              <a:solidFill>
                <a:srgbClr val="7030A0"/>
              </a:solidFill>
            </a:endParaRPr>
          </a:p>
        </p:txBody>
      </p:sp>
      <p:grpSp>
        <p:nvGrpSpPr>
          <p:cNvPr id="3" name="Group 2" descr="Arrows pointing to unifocal PVCs"/>
          <p:cNvGrpSpPr/>
          <p:nvPr/>
        </p:nvGrpSpPr>
        <p:grpSpPr>
          <a:xfrm>
            <a:off x="1447800" y="3340698"/>
            <a:ext cx="4953000" cy="1231302"/>
            <a:chOff x="1447800" y="3340698"/>
            <a:chExt cx="4953000" cy="1231302"/>
          </a:xfrm>
        </p:grpSpPr>
        <p:cxnSp>
          <p:nvCxnSpPr>
            <p:cNvPr id="8" name="Straight Arrow Connector 7"/>
            <p:cNvCxnSpPr/>
            <p:nvPr/>
          </p:nvCxnSpPr>
          <p:spPr bwMode="auto">
            <a:xfrm flipH="1" flipV="1">
              <a:off x="1447800" y="3340698"/>
              <a:ext cx="2140014" cy="1231302"/>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Arrow Connector 8"/>
            <p:cNvCxnSpPr/>
            <p:nvPr/>
          </p:nvCxnSpPr>
          <p:spPr bwMode="auto">
            <a:xfrm flipV="1">
              <a:off x="3587814" y="3340698"/>
              <a:ext cx="2812986" cy="1231302"/>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 name="Text Placeholder 4"/>
          <p:cNvSpPr>
            <a:spLocks noGrp="1"/>
          </p:cNvSpPr>
          <p:nvPr>
            <p:ph type="body" sz="quarter" idx="12"/>
          </p:nvPr>
        </p:nvSpPr>
        <p:spPr/>
        <p:txBody>
          <a:bodyPr/>
          <a:lstStyle/>
          <a:p>
            <a:endParaRPr lang="en-US"/>
          </a:p>
        </p:txBody>
      </p:sp>
      <p:sp>
        <p:nvSpPr>
          <p:cNvPr id="6" name="Text Placeholder 5"/>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4120851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Multifocal PVCs</a:t>
            </a:r>
            <a:endParaRPr lang="en-US" dirty="0"/>
          </a:p>
        </p:txBody>
      </p:sp>
      <p:pic>
        <p:nvPicPr>
          <p:cNvPr id="11" name="Picture 10" descr="ECG tracing with  PVCs from two different foc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337" y="1930832"/>
            <a:ext cx="7997326" cy="2183968"/>
          </a:xfrm>
          <a:prstGeom prst="rect">
            <a:avLst/>
          </a:prstGeom>
        </p:spPr>
      </p:pic>
      <p:sp>
        <p:nvSpPr>
          <p:cNvPr id="4" name="Content Placeholder 3"/>
          <p:cNvSpPr>
            <a:spLocks noGrp="1"/>
          </p:cNvSpPr>
          <p:nvPr>
            <p:ph sz="half" idx="2"/>
          </p:nvPr>
        </p:nvSpPr>
        <p:spPr>
          <a:xfrm>
            <a:off x="3124200" y="4572000"/>
            <a:ext cx="5410200" cy="609600"/>
          </a:xfrm>
        </p:spPr>
        <p:txBody>
          <a:bodyPr/>
          <a:lstStyle/>
          <a:p>
            <a:pPr marL="0" indent="0" algn="ctr">
              <a:buNone/>
            </a:pPr>
            <a:r>
              <a:rPr lang="en-US" b="1" dirty="0" smtClean="0">
                <a:solidFill>
                  <a:srgbClr val="7030A0"/>
                </a:solidFill>
              </a:rPr>
              <a:t>PVCs have different shapes</a:t>
            </a:r>
            <a:endParaRPr lang="en-US" b="1" dirty="0">
              <a:solidFill>
                <a:srgbClr val="7030A0"/>
              </a:solidFill>
            </a:endParaRPr>
          </a:p>
        </p:txBody>
      </p:sp>
      <p:grpSp>
        <p:nvGrpSpPr>
          <p:cNvPr id="3" name="Group 2" descr="Arrows pointing to PVCs"/>
          <p:cNvGrpSpPr/>
          <p:nvPr/>
        </p:nvGrpSpPr>
        <p:grpSpPr>
          <a:xfrm>
            <a:off x="5146707" y="3340698"/>
            <a:ext cx="1787493" cy="1231302"/>
            <a:chOff x="5105400" y="3340698"/>
            <a:chExt cx="1787493" cy="1231302"/>
          </a:xfrm>
        </p:grpSpPr>
        <p:cxnSp>
          <p:nvCxnSpPr>
            <p:cNvPr id="8" name="Straight Arrow Connector 7"/>
            <p:cNvCxnSpPr/>
            <p:nvPr/>
          </p:nvCxnSpPr>
          <p:spPr bwMode="auto">
            <a:xfrm flipH="1" flipV="1">
              <a:off x="5105400" y="3340698"/>
              <a:ext cx="609600" cy="1231302"/>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Arrow Connector 8"/>
            <p:cNvCxnSpPr/>
            <p:nvPr/>
          </p:nvCxnSpPr>
          <p:spPr bwMode="auto">
            <a:xfrm flipV="1">
              <a:off x="5715000" y="3340698"/>
              <a:ext cx="1177893" cy="1225847"/>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 name="Text Placeholder 4"/>
          <p:cNvSpPr>
            <a:spLocks noGrp="1"/>
          </p:cNvSpPr>
          <p:nvPr>
            <p:ph type="body" sz="quarter" idx="12"/>
          </p:nvPr>
        </p:nvSpPr>
        <p:spPr/>
        <p:txBody>
          <a:bodyPr/>
          <a:lstStyle/>
          <a:p>
            <a:endParaRPr lang="en-US"/>
          </a:p>
        </p:txBody>
      </p:sp>
      <p:sp>
        <p:nvSpPr>
          <p:cNvPr id="6" name="Text Placeholder 5"/>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13688078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Interpolated PVC</a:t>
            </a:r>
            <a:endParaRPr lang="en-US" dirty="0"/>
          </a:p>
        </p:txBody>
      </p:sp>
      <p:pic>
        <p:nvPicPr>
          <p:cNvPr id="10" name="Picture 9" descr="ECG tracing with an interpolated PVC"/>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209800"/>
            <a:ext cx="8229600" cy="2232454"/>
          </a:xfrm>
          <a:prstGeom prst="rect">
            <a:avLst/>
          </a:prstGeom>
        </p:spPr>
      </p:pic>
      <p:sp>
        <p:nvSpPr>
          <p:cNvPr id="11" name="Content Placeholder 4"/>
          <p:cNvSpPr txBox="1">
            <a:spLocks/>
          </p:cNvSpPr>
          <p:nvPr/>
        </p:nvSpPr>
        <p:spPr>
          <a:xfrm>
            <a:off x="791391" y="815581"/>
            <a:ext cx="3026229" cy="1003764"/>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Font typeface="Arial"/>
              <a:buNone/>
            </a:pPr>
            <a:r>
              <a:rPr lang="en-US" b="1" dirty="0" smtClean="0">
                <a:solidFill>
                  <a:srgbClr val="00863D"/>
                </a:solidFill>
              </a:rPr>
              <a:t>Underlying R-R intervals are constant</a:t>
            </a:r>
            <a:endParaRPr lang="en-US" b="1" dirty="0">
              <a:solidFill>
                <a:srgbClr val="00863D"/>
              </a:solidFill>
            </a:endParaRPr>
          </a:p>
        </p:txBody>
      </p:sp>
      <p:grpSp>
        <p:nvGrpSpPr>
          <p:cNvPr id="3" name="Group 2" descr="Six arrows pointing to the R waves of normal QRS complexes"/>
          <p:cNvGrpSpPr/>
          <p:nvPr/>
        </p:nvGrpSpPr>
        <p:grpSpPr>
          <a:xfrm>
            <a:off x="809500" y="1425181"/>
            <a:ext cx="7064978" cy="1013219"/>
            <a:chOff x="809500" y="1425181"/>
            <a:chExt cx="7064978" cy="1013219"/>
          </a:xfrm>
        </p:grpSpPr>
        <p:cxnSp>
          <p:nvCxnSpPr>
            <p:cNvPr id="21" name="Straight Arrow Connector 20"/>
            <p:cNvCxnSpPr/>
            <p:nvPr/>
          </p:nvCxnSpPr>
          <p:spPr bwMode="auto">
            <a:xfrm>
              <a:off x="3658135" y="1425181"/>
              <a:ext cx="439682" cy="259682"/>
            </a:xfrm>
            <a:prstGeom prst="straightConnector1">
              <a:avLst/>
            </a:prstGeom>
            <a:solidFill>
              <a:schemeClr val="accent1"/>
            </a:solidFill>
            <a:ln w="38100" cap="flat" cmpd="sng" algn="ctr">
              <a:solidFill>
                <a:srgbClr val="00863D"/>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2" name="Group 11"/>
            <p:cNvGrpSpPr/>
            <p:nvPr/>
          </p:nvGrpSpPr>
          <p:grpSpPr>
            <a:xfrm>
              <a:off x="809500" y="1752600"/>
              <a:ext cx="7064978" cy="685800"/>
              <a:chOff x="433385" y="1752600"/>
              <a:chExt cx="7064978" cy="685800"/>
            </a:xfrm>
          </p:grpSpPr>
          <p:cxnSp>
            <p:nvCxnSpPr>
              <p:cNvPr id="13" name="Straight Connector 12"/>
              <p:cNvCxnSpPr/>
              <p:nvPr/>
            </p:nvCxnSpPr>
            <p:spPr bwMode="auto">
              <a:xfrm flipV="1">
                <a:off x="433385" y="1752600"/>
                <a:ext cx="0" cy="685800"/>
              </a:xfrm>
              <a:prstGeom prst="line">
                <a:avLst/>
              </a:prstGeom>
              <a:solidFill>
                <a:schemeClr val="accent1"/>
              </a:solidFill>
              <a:ln w="38100" cap="flat" cmpd="sng" algn="ctr">
                <a:solidFill>
                  <a:srgbClr val="00863D"/>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p:cNvCxnSpPr/>
              <p:nvPr/>
            </p:nvCxnSpPr>
            <p:spPr bwMode="auto">
              <a:xfrm flipV="1">
                <a:off x="1868189" y="1752600"/>
                <a:ext cx="0" cy="685800"/>
              </a:xfrm>
              <a:prstGeom prst="line">
                <a:avLst/>
              </a:prstGeom>
              <a:solidFill>
                <a:schemeClr val="accent1"/>
              </a:solidFill>
              <a:ln w="38100" cap="flat" cmpd="sng" algn="ctr">
                <a:solidFill>
                  <a:srgbClr val="00863D"/>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Connector 14"/>
              <p:cNvCxnSpPr/>
              <p:nvPr/>
            </p:nvCxnSpPr>
            <p:spPr bwMode="auto">
              <a:xfrm flipV="1">
                <a:off x="3264233" y="1752600"/>
                <a:ext cx="0" cy="685800"/>
              </a:xfrm>
              <a:prstGeom prst="line">
                <a:avLst/>
              </a:prstGeom>
              <a:solidFill>
                <a:schemeClr val="accent1"/>
              </a:solidFill>
              <a:ln w="38100" cap="flat" cmpd="sng" algn="ctr">
                <a:solidFill>
                  <a:srgbClr val="00863D"/>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Connector 15"/>
              <p:cNvCxnSpPr/>
              <p:nvPr/>
            </p:nvCxnSpPr>
            <p:spPr bwMode="auto">
              <a:xfrm flipV="1">
                <a:off x="4694781" y="1752600"/>
                <a:ext cx="0" cy="685800"/>
              </a:xfrm>
              <a:prstGeom prst="line">
                <a:avLst/>
              </a:prstGeom>
              <a:solidFill>
                <a:schemeClr val="accent1"/>
              </a:solidFill>
              <a:ln w="38100" cap="flat" cmpd="sng" algn="ctr">
                <a:solidFill>
                  <a:srgbClr val="00863D"/>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Connector 16"/>
              <p:cNvCxnSpPr/>
              <p:nvPr/>
            </p:nvCxnSpPr>
            <p:spPr bwMode="auto">
              <a:xfrm flipV="1">
                <a:off x="6100885" y="1752600"/>
                <a:ext cx="0" cy="685800"/>
              </a:xfrm>
              <a:prstGeom prst="line">
                <a:avLst/>
              </a:prstGeom>
              <a:solidFill>
                <a:schemeClr val="accent1"/>
              </a:solidFill>
              <a:ln w="38100" cap="flat" cmpd="sng" algn="ctr">
                <a:solidFill>
                  <a:srgbClr val="00863D"/>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Connector 17"/>
              <p:cNvCxnSpPr/>
              <p:nvPr/>
            </p:nvCxnSpPr>
            <p:spPr bwMode="auto">
              <a:xfrm flipV="1">
                <a:off x="7498363" y="1752600"/>
                <a:ext cx="0" cy="685800"/>
              </a:xfrm>
              <a:prstGeom prst="line">
                <a:avLst/>
              </a:prstGeom>
              <a:solidFill>
                <a:schemeClr val="accent1"/>
              </a:solidFill>
              <a:ln w="38100" cap="flat" cmpd="sng" algn="ctr">
                <a:solidFill>
                  <a:srgbClr val="00863D"/>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Connector 18"/>
              <p:cNvCxnSpPr/>
              <p:nvPr/>
            </p:nvCxnSpPr>
            <p:spPr bwMode="auto">
              <a:xfrm>
                <a:off x="433385" y="1752600"/>
                <a:ext cx="7064978" cy="0"/>
              </a:xfrm>
              <a:prstGeom prst="line">
                <a:avLst/>
              </a:prstGeom>
              <a:solidFill>
                <a:schemeClr val="accent1"/>
              </a:solidFill>
              <a:ln w="38100" cap="flat" cmpd="sng" algn="ctr">
                <a:solidFill>
                  <a:srgbClr val="00863D"/>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sp>
        <p:nvSpPr>
          <p:cNvPr id="4" name="Content Placeholder 3"/>
          <p:cNvSpPr>
            <a:spLocks noGrp="1"/>
          </p:cNvSpPr>
          <p:nvPr>
            <p:ph sz="half" idx="2"/>
          </p:nvPr>
        </p:nvSpPr>
        <p:spPr>
          <a:xfrm>
            <a:off x="4367890" y="4661816"/>
            <a:ext cx="2971800" cy="896843"/>
          </a:xfrm>
        </p:spPr>
        <p:txBody>
          <a:bodyPr/>
          <a:lstStyle/>
          <a:p>
            <a:pPr marL="0" indent="0">
              <a:buNone/>
            </a:pPr>
            <a:r>
              <a:rPr lang="en-US" b="1" dirty="0" smtClean="0">
                <a:solidFill>
                  <a:srgbClr val="7030A0"/>
                </a:solidFill>
              </a:rPr>
              <a:t>PVC does not </a:t>
            </a:r>
            <a:br>
              <a:rPr lang="en-US" b="1" dirty="0" smtClean="0">
                <a:solidFill>
                  <a:srgbClr val="7030A0"/>
                </a:solidFill>
              </a:rPr>
            </a:br>
            <a:r>
              <a:rPr lang="en-US" b="1" dirty="0" smtClean="0">
                <a:solidFill>
                  <a:srgbClr val="7030A0"/>
                </a:solidFill>
              </a:rPr>
              <a:t>interrupt rhythm</a:t>
            </a:r>
          </a:p>
        </p:txBody>
      </p:sp>
      <p:cxnSp>
        <p:nvCxnSpPr>
          <p:cNvPr id="8" name="Straight Arrow Connector 7" descr="Arrow pointing to interpolated PVC"/>
          <p:cNvCxnSpPr/>
          <p:nvPr/>
        </p:nvCxnSpPr>
        <p:spPr bwMode="auto">
          <a:xfrm flipH="1" flipV="1">
            <a:off x="4267200" y="3677547"/>
            <a:ext cx="533400" cy="959688"/>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Text Placeholder 4"/>
          <p:cNvSpPr>
            <a:spLocks noGrp="1"/>
          </p:cNvSpPr>
          <p:nvPr>
            <p:ph type="body" sz="quarter" idx="12"/>
          </p:nvPr>
        </p:nvSpPr>
        <p:spPr/>
        <p:txBody>
          <a:bodyPr/>
          <a:lstStyle/>
          <a:p>
            <a:endParaRPr lang="en-US"/>
          </a:p>
        </p:txBody>
      </p:sp>
      <p:sp>
        <p:nvSpPr>
          <p:cNvPr id="6" name="Text Placeholder 5"/>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22697534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Occasional PVC</a:t>
            </a:r>
            <a:endParaRPr lang="en-US" dirty="0"/>
          </a:p>
        </p:txBody>
      </p:sp>
      <p:pic>
        <p:nvPicPr>
          <p:cNvPr id="9" name="Picture 8" descr="ECG tracing showing one PVC in a 6-second tracing (occasional PVC)"/>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798" y="2332529"/>
            <a:ext cx="8124404" cy="2192942"/>
          </a:xfrm>
          <a:prstGeom prst="rect">
            <a:avLst/>
          </a:prstGeom>
        </p:spPr>
      </p:pic>
      <p:sp>
        <p:nvSpPr>
          <p:cNvPr id="4" name="Content Placeholder 3"/>
          <p:cNvSpPr>
            <a:spLocks noGrp="1"/>
          </p:cNvSpPr>
          <p:nvPr>
            <p:ph sz="half" idx="2"/>
          </p:nvPr>
        </p:nvSpPr>
        <p:spPr>
          <a:xfrm>
            <a:off x="1524000" y="4800600"/>
            <a:ext cx="5410200" cy="609600"/>
          </a:xfrm>
        </p:spPr>
        <p:txBody>
          <a:bodyPr/>
          <a:lstStyle/>
          <a:p>
            <a:pPr marL="0" indent="0">
              <a:buNone/>
            </a:pPr>
            <a:r>
              <a:rPr lang="en-US" b="1" dirty="0" smtClean="0">
                <a:solidFill>
                  <a:srgbClr val="7030A0"/>
                </a:solidFill>
              </a:rPr>
              <a:t>Less than 6 PVCs per minute</a:t>
            </a:r>
            <a:endParaRPr lang="en-US" b="1" dirty="0">
              <a:solidFill>
                <a:srgbClr val="7030A0"/>
              </a:solidFill>
            </a:endParaRPr>
          </a:p>
        </p:txBody>
      </p:sp>
      <p:cxnSp>
        <p:nvCxnSpPr>
          <p:cNvPr id="8" name="Straight Arrow Connector 7" descr="Arrow pointing to PVC"/>
          <p:cNvCxnSpPr/>
          <p:nvPr/>
        </p:nvCxnSpPr>
        <p:spPr bwMode="auto">
          <a:xfrm flipH="1" flipV="1">
            <a:off x="1676400" y="3619853"/>
            <a:ext cx="609600" cy="1231302"/>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Text Placeholder 4"/>
          <p:cNvSpPr>
            <a:spLocks noGrp="1"/>
          </p:cNvSpPr>
          <p:nvPr>
            <p:ph type="body" sz="quarter" idx="12"/>
          </p:nvPr>
        </p:nvSpPr>
        <p:spPr/>
        <p:txBody>
          <a:bodyPr/>
          <a:lstStyle/>
          <a:p>
            <a:endParaRPr lang="en-US"/>
          </a:p>
        </p:txBody>
      </p:sp>
      <p:sp>
        <p:nvSpPr>
          <p:cNvPr id="6" name="Text Placeholder 5"/>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21288969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Frequent PVCs</a:t>
            </a:r>
            <a:endParaRPr lang="en-US" dirty="0"/>
          </a:p>
        </p:txBody>
      </p:sp>
      <p:pic>
        <p:nvPicPr>
          <p:cNvPr id="11" name="Picture 10" descr="ECG tracing showing frequent PVCs (four PVCs in a 6-second trac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524" y="2209800"/>
            <a:ext cx="8156952" cy="2212747"/>
          </a:xfrm>
          <a:prstGeom prst="rect">
            <a:avLst/>
          </a:prstGeom>
        </p:spPr>
      </p:pic>
      <p:sp>
        <p:nvSpPr>
          <p:cNvPr id="4" name="Content Placeholder 3"/>
          <p:cNvSpPr>
            <a:spLocks noGrp="1"/>
          </p:cNvSpPr>
          <p:nvPr>
            <p:ph sz="half" idx="2"/>
          </p:nvPr>
        </p:nvSpPr>
        <p:spPr>
          <a:xfrm>
            <a:off x="1524000" y="4800600"/>
            <a:ext cx="5410200" cy="609600"/>
          </a:xfrm>
        </p:spPr>
        <p:txBody>
          <a:bodyPr/>
          <a:lstStyle/>
          <a:p>
            <a:pPr marL="0" indent="0">
              <a:buNone/>
            </a:pPr>
            <a:r>
              <a:rPr lang="en-US" b="1" dirty="0" smtClean="0">
                <a:solidFill>
                  <a:srgbClr val="7030A0"/>
                </a:solidFill>
              </a:rPr>
              <a:t>6 or more PVCs per minute</a:t>
            </a:r>
            <a:endParaRPr lang="en-US" b="1" dirty="0">
              <a:solidFill>
                <a:srgbClr val="7030A0"/>
              </a:solidFill>
            </a:endParaRPr>
          </a:p>
        </p:txBody>
      </p:sp>
      <p:grpSp>
        <p:nvGrpSpPr>
          <p:cNvPr id="3" name="Group 2" descr="Four arrows pointing to PVCs"/>
          <p:cNvGrpSpPr/>
          <p:nvPr/>
        </p:nvGrpSpPr>
        <p:grpSpPr>
          <a:xfrm>
            <a:off x="1676400" y="3505201"/>
            <a:ext cx="5867400" cy="1143000"/>
            <a:chOff x="1676400" y="3505201"/>
            <a:chExt cx="5867400" cy="1143000"/>
          </a:xfrm>
        </p:grpSpPr>
        <p:cxnSp>
          <p:nvCxnSpPr>
            <p:cNvPr id="8" name="Straight Arrow Connector 7"/>
            <p:cNvCxnSpPr/>
            <p:nvPr/>
          </p:nvCxnSpPr>
          <p:spPr bwMode="auto">
            <a:xfrm flipH="1" flipV="1">
              <a:off x="1676400" y="3619853"/>
              <a:ext cx="1600200" cy="1028347"/>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p:cNvCxnSpPr/>
            <p:nvPr/>
          </p:nvCxnSpPr>
          <p:spPr bwMode="auto">
            <a:xfrm flipV="1">
              <a:off x="3276600" y="3505201"/>
              <a:ext cx="541020" cy="1142999"/>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Arrow Connector 14"/>
            <p:cNvCxnSpPr/>
            <p:nvPr/>
          </p:nvCxnSpPr>
          <p:spPr bwMode="auto">
            <a:xfrm flipV="1">
              <a:off x="3276600" y="3619853"/>
              <a:ext cx="2971800" cy="1028347"/>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Arrow Connector 17"/>
            <p:cNvCxnSpPr/>
            <p:nvPr/>
          </p:nvCxnSpPr>
          <p:spPr bwMode="auto">
            <a:xfrm flipV="1">
              <a:off x="3308555" y="3831945"/>
              <a:ext cx="4235245" cy="816256"/>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 name="Text Placeholder 4"/>
          <p:cNvSpPr>
            <a:spLocks noGrp="1"/>
          </p:cNvSpPr>
          <p:nvPr>
            <p:ph type="body" sz="quarter" idx="12"/>
          </p:nvPr>
        </p:nvSpPr>
        <p:spPr/>
        <p:txBody>
          <a:bodyPr/>
          <a:lstStyle/>
          <a:p>
            <a:endParaRPr lang="en-US"/>
          </a:p>
        </p:txBody>
      </p:sp>
      <p:sp>
        <p:nvSpPr>
          <p:cNvPr id="6" name="Text Placeholder 5"/>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24038891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Bigeminy</a:t>
            </a:r>
            <a:endParaRPr lang="en-US" dirty="0"/>
          </a:p>
        </p:txBody>
      </p:sp>
      <p:pic>
        <p:nvPicPr>
          <p:cNvPr id="9" name="Picture 8" descr="ECG tracing showing PVCs alternating with normal complex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524" y="2057400"/>
            <a:ext cx="8156952" cy="2204582"/>
          </a:xfrm>
          <a:prstGeom prst="rect">
            <a:avLst/>
          </a:prstGeom>
        </p:spPr>
      </p:pic>
      <p:sp>
        <p:nvSpPr>
          <p:cNvPr id="4" name="Content Placeholder 3"/>
          <p:cNvSpPr>
            <a:spLocks noGrp="1"/>
          </p:cNvSpPr>
          <p:nvPr>
            <p:ph sz="half" idx="2"/>
          </p:nvPr>
        </p:nvSpPr>
        <p:spPr>
          <a:xfrm>
            <a:off x="2971800" y="4800600"/>
            <a:ext cx="3962400" cy="609600"/>
          </a:xfrm>
        </p:spPr>
        <p:txBody>
          <a:bodyPr/>
          <a:lstStyle/>
          <a:p>
            <a:pPr marL="0" indent="0">
              <a:buNone/>
            </a:pPr>
            <a:r>
              <a:rPr lang="en-US" b="1" dirty="0" smtClean="0">
                <a:solidFill>
                  <a:srgbClr val="7030A0"/>
                </a:solidFill>
              </a:rPr>
              <a:t>PVCs</a:t>
            </a:r>
            <a:endParaRPr lang="en-US" b="1" dirty="0">
              <a:solidFill>
                <a:srgbClr val="7030A0"/>
              </a:solidFill>
            </a:endParaRPr>
          </a:p>
        </p:txBody>
      </p:sp>
      <p:grpSp>
        <p:nvGrpSpPr>
          <p:cNvPr id="36" name="Group 35" descr="Four arrows pointing to PVCs"/>
          <p:cNvGrpSpPr/>
          <p:nvPr/>
        </p:nvGrpSpPr>
        <p:grpSpPr>
          <a:xfrm>
            <a:off x="1676400" y="3505201"/>
            <a:ext cx="6629400" cy="1143000"/>
            <a:chOff x="1676400" y="3505201"/>
            <a:chExt cx="6629400" cy="1143000"/>
          </a:xfrm>
        </p:grpSpPr>
        <p:cxnSp>
          <p:nvCxnSpPr>
            <p:cNvPr id="8" name="Straight Arrow Connector 7"/>
            <p:cNvCxnSpPr/>
            <p:nvPr/>
          </p:nvCxnSpPr>
          <p:spPr bwMode="auto">
            <a:xfrm flipH="1" flipV="1">
              <a:off x="1676400" y="3619853"/>
              <a:ext cx="1600200" cy="1028347"/>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p:cNvCxnSpPr/>
            <p:nvPr/>
          </p:nvCxnSpPr>
          <p:spPr bwMode="auto">
            <a:xfrm flipV="1">
              <a:off x="3276600" y="3505201"/>
              <a:ext cx="541020" cy="1142999"/>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Arrow Connector 14"/>
            <p:cNvCxnSpPr/>
            <p:nvPr/>
          </p:nvCxnSpPr>
          <p:spPr bwMode="auto">
            <a:xfrm flipV="1">
              <a:off x="3276600" y="3619853"/>
              <a:ext cx="2667000" cy="1028348"/>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Arrow Connector 17"/>
            <p:cNvCxnSpPr/>
            <p:nvPr/>
          </p:nvCxnSpPr>
          <p:spPr bwMode="auto">
            <a:xfrm flipV="1">
              <a:off x="3308555" y="3810000"/>
              <a:ext cx="4997245" cy="838201"/>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4" name="Content Placeholder 3"/>
          <p:cNvSpPr txBox="1">
            <a:spLocks/>
          </p:cNvSpPr>
          <p:nvPr/>
        </p:nvSpPr>
        <p:spPr>
          <a:xfrm>
            <a:off x="3962400" y="990600"/>
            <a:ext cx="3962400" cy="609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Font typeface="Arial"/>
              <a:buNone/>
            </a:pPr>
            <a:r>
              <a:rPr lang="en-US" b="1" dirty="0" smtClean="0">
                <a:solidFill>
                  <a:srgbClr val="00863D"/>
                </a:solidFill>
              </a:rPr>
              <a:t>Normal beats</a:t>
            </a:r>
            <a:endParaRPr lang="en-US" b="1" dirty="0">
              <a:solidFill>
                <a:srgbClr val="00863D"/>
              </a:solidFill>
            </a:endParaRPr>
          </a:p>
        </p:txBody>
      </p:sp>
      <p:grpSp>
        <p:nvGrpSpPr>
          <p:cNvPr id="35" name="Group 34" descr="Four arrows pointing to regular complexes (normal beats)"/>
          <p:cNvGrpSpPr/>
          <p:nvPr/>
        </p:nvGrpSpPr>
        <p:grpSpPr>
          <a:xfrm>
            <a:off x="914400" y="1409699"/>
            <a:ext cx="6705600" cy="1304481"/>
            <a:chOff x="914400" y="1409699"/>
            <a:chExt cx="6705600" cy="1304481"/>
          </a:xfrm>
        </p:grpSpPr>
        <p:cxnSp>
          <p:nvCxnSpPr>
            <p:cNvPr id="16" name="Straight Arrow Connector 15"/>
            <p:cNvCxnSpPr/>
            <p:nvPr/>
          </p:nvCxnSpPr>
          <p:spPr bwMode="auto">
            <a:xfrm flipH="1">
              <a:off x="914400" y="1409699"/>
              <a:ext cx="3778046" cy="1304481"/>
            </a:xfrm>
            <a:prstGeom prst="straightConnector1">
              <a:avLst/>
            </a:prstGeom>
            <a:solidFill>
              <a:schemeClr val="accent1"/>
            </a:solidFill>
            <a:ln w="38100" cap="flat" cmpd="sng" algn="ctr">
              <a:solidFill>
                <a:srgbClr val="00863D"/>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Arrow Connector 16"/>
            <p:cNvCxnSpPr/>
            <p:nvPr/>
          </p:nvCxnSpPr>
          <p:spPr bwMode="auto">
            <a:xfrm flipH="1">
              <a:off x="3200400" y="1409699"/>
              <a:ext cx="1492046" cy="1172021"/>
            </a:xfrm>
            <a:prstGeom prst="straightConnector1">
              <a:avLst/>
            </a:prstGeom>
            <a:solidFill>
              <a:schemeClr val="accent1"/>
            </a:solidFill>
            <a:ln w="38100" cap="flat" cmpd="sng" algn="ctr">
              <a:solidFill>
                <a:srgbClr val="00863D"/>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Arrow Connector 18"/>
            <p:cNvCxnSpPr/>
            <p:nvPr/>
          </p:nvCxnSpPr>
          <p:spPr bwMode="auto">
            <a:xfrm>
              <a:off x="4692445" y="1409699"/>
              <a:ext cx="633935" cy="1281051"/>
            </a:xfrm>
            <a:prstGeom prst="straightConnector1">
              <a:avLst/>
            </a:prstGeom>
            <a:solidFill>
              <a:schemeClr val="accent1"/>
            </a:solidFill>
            <a:ln w="38100" cap="flat" cmpd="sng" algn="ctr">
              <a:solidFill>
                <a:srgbClr val="00863D"/>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Arrow Connector 19" descr="Four arrows pointing to normal beats"/>
            <p:cNvCxnSpPr/>
            <p:nvPr/>
          </p:nvCxnSpPr>
          <p:spPr bwMode="auto">
            <a:xfrm>
              <a:off x="4692445" y="1409699"/>
              <a:ext cx="2927555" cy="1281051"/>
            </a:xfrm>
            <a:prstGeom prst="straightConnector1">
              <a:avLst/>
            </a:prstGeom>
            <a:solidFill>
              <a:schemeClr val="accent1"/>
            </a:solidFill>
            <a:ln w="38100" cap="flat" cmpd="sng" algn="ctr">
              <a:solidFill>
                <a:srgbClr val="00863D"/>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 name="Text Placeholder 5"/>
          <p:cNvSpPr>
            <a:spLocks noGrp="1"/>
          </p:cNvSpPr>
          <p:nvPr>
            <p:ph type="body" sz="quarter" idx="11"/>
          </p:nvPr>
        </p:nvSpPr>
        <p:spPr/>
        <p:txBody>
          <a:bodyPr/>
          <a:lstStyle/>
          <a:p>
            <a:r>
              <a:rPr lang="en-US" dirty="0"/>
              <a:t>Copyright © McGraw-Hill Education</a:t>
            </a:r>
          </a:p>
          <a:p>
            <a:endParaRPr lang="en-US" dirty="0"/>
          </a:p>
        </p:txBody>
      </p:sp>
      <p:sp>
        <p:nvSpPr>
          <p:cNvPr id="5" name="Text Placeholder 4"/>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5119814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Trigeminy</a:t>
            </a:r>
            <a:endParaRPr lang="en-US" dirty="0"/>
          </a:p>
        </p:txBody>
      </p:sp>
      <p:pic>
        <p:nvPicPr>
          <p:cNvPr id="7" name="Picture 6" descr="ECG tracing in which every third complex is a PVC"/>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26" y="1981200"/>
            <a:ext cx="8229748" cy="2166590"/>
          </a:xfrm>
          <a:prstGeom prst="rect">
            <a:avLst/>
          </a:prstGeom>
        </p:spPr>
      </p:pic>
      <p:sp>
        <p:nvSpPr>
          <p:cNvPr id="4" name="Content Placeholder 3"/>
          <p:cNvSpPr>
            <a:spLocks noGrp="1"/>
          </p:cNvSpPr>
          <p:nvPr>
            <p:ph sz="half" idx="2"/>
          </p:nvPr>
        </p:nvSpPr>
        <p:spPr>
          <a:xfrm>
            <a:off x="4876800" y="4760272"/>
            <a:ext cx="1600200" cy="609600"/>
          </a:xfrm>
        </p:spPr>
        <p:txBody>
          <a:bodyPr/>
          <a:lstStyle/>
          <a:p>
            <a:pPr marL="0" indent="0">
              <a:buNone/>
            </a:pPr>
            <a:r>
              <a:rPr lang="en-US" b="1" dirty="0" smtClean="0">
                <a:solidFill>
                  <a:srgbClr val="7030A0"/>
                </a:solidFill>
              </a:rPr>
              <a:t>PVCs</a:t>
            </a:r>
            <a:endParaRPr lang="en-US" b="1" dirty="0">
              <a:solidFill>
                <a:srgbClr val="7030A0"/>
              </a:solidFill>
            </a:endParaRPr>
          </a:p>
        </p:txBody>
      </p:sp>
      <p:grpSp>
        <p:nvGrpSpPr>
          <p:cNvPr id="36" name="Group 35" descr="Two arrows pointing at PVCs"/>
          <p:cNvGrpSpPr/>
          <p:nvPr/>
        </p:nvGrpSpPr>
        <p:grpSpPr>
          <a:xfrm>
            <a:off x="3962400" y="3808337"/>
            <a:ext cx="3760839" cy="990037"/>
            <a:chOff x="3864078" y="3805406"/>
            <a:chExt cx="3760839" cy="990037"/>
          </a:xfrm>
        </p:grpSpPr>
        <p:cxnSp>
          <p:nvCxnSpPr>
            <p:cNvPr id="10" name="Straight Arrow Connector 9"/>
            <p:cNvCxnSpPr/>
            <p:nvPr/>
          </p:nvCxnSpPr>
          <p:spPr bwMode="auto">
            <a:xfrm flipH="1" flipV="1">
              <a:off x="3864078" y="3805406"/>
              <a:ext cx="1363980" cy="990036"/>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Arrow Connector 17"/>
            <p:cNvCxnSpPr/>
            <p:nvPr/>
          </p:nvCxnSpPr>
          <p:spPr bwMode="auto">
            <a:xfrm flipV="1">
              <a:off x="5228058" y="3855837"/>
              <a:ext cx="2396859" cy="939606"/>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4" name="Content Placeholder 3"/>
          <p:cNvSpPr txBox="1">
            <a:spLocks/>
          </p:cNvSpPr>
          <p:nvPr/>
        </p:nvSpPr>
        <p:spPr>
          <a:xfrm>
            <a:off x="3962400" y="990600"/>
            <a:ext cx="3962400" cy="609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Font typeface="Arial"/>
              <a:buNone/>
            </a:pPr>
            <a:r>
              <a:rPr lang="en-US" b="1" dirty="0" smtClean="0">
                <a:solidFill>
                  <a:srgbClr val="00863D"/>
                </a:solidFill>
              </a:rPr>
              <a:t>Normal beats</a:t>
            </a:r>
            <a:endParaRPr lang="en-US" b="1" dirty="0">
              <a:solidFill>
                <a:srgbClr val="00863D"/>
              </a:solidFill>
            </a:endParaRPr>
          </a:p>
        </p:txBody>
      </p:sp>
      <p:grpSp>
        <p:nvGrpSpPr>
          <p:cNvPr id="35" name="Group 34" descr="Four arrows pointing at normal complexes"/>
          <p:cNvGrpSpPr/>
          <p:nvPr/>
        </p:nvGrpSpPr>
        <p:grpSpPr>
          <a:xfrm>
            <a:off x="1143000" y="1409699"/>
            <a:ext cx="5791200" cy="1510355"/>
            <a:chOff x="1143000" y="1409699"/>
            <a:chExt cx="5791200" cy="1510355"/>
          </a:xfrm>
        </p:grpSpPr>
        <p:cxnSp>
          <p:nvCxnSpPr>
            <p:cNvPr id="16" name="Straight Arrow Connector 15"/>
            <p:cNvCxnSpPr/>
            <p:nvPr/>
          </p:nvCxnSpPr>
          <p:spPr bwMode="auto">
            <a:xfrm flipH="1">
              <a:off x="1143000" y="1409699"/>
              <a:ext cx="3549446" cy="1435469"/>
            </a:xfrm>
            <a:prstGeom prst="straightConnector1">
              <a:avLst/>
            </a:prstGeom>
            <a:solidFill>
              <a:schemeClr val="accent1"/>
            </a:solidFill>
            <a:ln w="38100" cap="flat" cmpd="sng" algn="ctr">
              <a:solidFill>
                <a:srgbClr val="00863D"/>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Arrow Connector 16"/>
            <p:cNvCxnSpPr/>
            <p:nvPr/>
          </p:nvCxnSpPr>
          <p:spPr bwMode="auto">
            <a:xfrm flipH="1">
              <a:off x="2590800" y="1409699"/>
              <a:ext cx="2101646" cy="1395703"/>
            </a:xfrm>
            <a:prstGeom prst="straightConnector1">
              <a:avLst/>
            </a:prstGeom>
            <a:solidFill>
              <a:schemeClr val="accent1"/>
            </a:solidFill>
            <a:ln w="38100" cap="flat" cmpd="sng" algn="ctr">
              <a:solidFill>
                <a:srgbClr val="00863D"/>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Arrow Connector 18"/>
            <p:cNvCxnSpPr/>
            <p:nvPr/>
          </p:nvCxnSpPr>
          <p:spPr bwMode="auto">
            <a:xfrm>
              <a:off x="4692445" y="1409699"/>
              <a:ext cx="793955" cy="1510355"/>
            </a:xfrm>
            <a:prstGeom prst="straightConnector1">
              <a:avLst/>
            </a:prstGeom>
            <a:solidFill>
              <a:schemeClr val="accent1"/>
            </a:solidFill>
            <a:ln w="38100" cap="flat" cmpd="sng" algn="ctr">
              <a:solidFill>
                <a:srgbClr val="00863D"/>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Arrow Connector 19"/>
            <p:cNvCxnSpPr/>
            <p:nvPr/>
          </p:nvCxnSpPr>
          <p:spPr bwMode="auto">
            <a:xfrm>
              <a:off x="4724400" y="1409700"/>
              <a:ext cx="2209800" cy="1485899"/>
            </a:xfrm>
            <a:prstGeom prst="straightConnector1">
              <a:avLst/>
            </a:prstGeom>
            <a:solidFill>
              <a:schemeClr val="accent1"/>
            </a:solidFill>
            <a:ln w="38100" cap="flat" cmpd="sng" algn="ctr">
              <a:solidFill>
                <a:srgbClr val="00863D"/>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 name="Text Placeholder 5"/>
          <p:cNvSpPr>
            <a:spLocks noGrp="1"/>
          </p:cNvSpPr>
          <p:nvPr>
            <p:ph type="body" sz="quarter" idx="11"/>
          </p:nvPr>
        </p:nvSpPr>
        <p:spPr/>
        <p:txBody>
          <a:bodyPr/>
          <a:lstStyle/>
          <a:p>
            <a:r>
              <a:rPr lang="en-US" dirty="0"/>
              <a:t>Copyright © McGraw-Hill Education</a:t>
            </a:r>
          </a:p>
          <a:p>
            <a:endParaRPr lang="en-US" dirty="0"/>
          </a:p>
        </p:txBody>
      </p:sp>
      <p:sp>
        <p:nvSpPr>
          <p:cNvPr id="5" name="Text Placeholder 4"/>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28380898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Quadgeminy</a:t>
            </a:r>
            <a:endParaRPr lang="en-US" dirty="0"/>
          </a:p>
        </p:txBody>
      </p:sp>
      <p:pic>
        <p:nvPicPr>
          <p:cNvPr id="8" name="Picture 7" descr="ECG tracing in which every fourth complex is a PVC"/>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26" y="2034706"/>
            <a:ext cx="8229748" cy="2232494"/>
          </a:xfrm>
          <a:prstGeom prst="rect">
            <a:avLst/>
          </a:prstGeom>
        </p:spPr>
      </p:pic>
      <p:sp>
        <p:nvSpPr>
          <p:cNvPr id="4" name="Content Placeholder 3"/>
          <p:cNvSpPr>
            <a:spLocks noGrp="1"/>
          </p:cNvSpPr>
          <p:nvPr>
            <p:ph sz="half" idx="2"/>
          </p:nvPr>
        </p:nvSpPr>
        <p:spPr>
          <a:xfrm>
            <a:off x="4876800" y="4760272"/>
            <a:ext cx="1600200" cy="609600"/>
          </a:xfrm>
        </p:spPr>
        <p:txBody>
          <a:bodyPr/>
          <a:lstStyle/>
          <a:p>
            <a:pPr marL="0" indent="0">
              <a:buNone/>
            </a:pPr>
            <a:r>
              <a:rPr lang="en-US" b="1" dirty="0" smtClean="0">
                <a:solidFill>
                  <a:srgbClr val="7030A0"/>
                </a:solidFill>
              </a:rPr>
              <a:t>PVCs</a:t>
            </a:r>
            <a:endParaRPr lang="en-US" b="1" dirty="0">
              <a:solidFill>
                <a:srgbClr val="7030A0"/>
              </a:solidFill>
            </a:endParaRPr>
          </a:p>
        </p:txBody>
      </p:sp>
      <p:sp>
        <p:nvSpPr>
          <p:cNvPr id="14" name="Content Placeholder 3"/>
          <p:cNvSpPr txBox="1">
            <a:spLocks/>
          </p:cNvSpPr>
          <p:nvPr/>
        </p:nvSpPr>
        <p:spPr>
          <a:xfrm>
            <a:off x="3962400" y="990600"/>
            <a:ext cx="3962400" cy="609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Font typeface="Arial"/>
              <a:buNone/>
            </a:pPr>
            <a:r>
              <a:rPr lang="en-US" b="1" dirty="0" smtClean="0">
                <a:solidFill>
                  <a:srgbClr val="00863D"/>
                </a:solidFill>
              </a:rPr>
              <a:t>Normal beats</a:t>
            </a:r>
            <a:endParaRPr lang="en-US" b="1" dirty="0">
              <a:solidFill>
                <a:srgbClr val="00863D"/>
              </a:solidFill>
            </a:endParaRPr>
          </a:p>
        </p:txBody>
      </p:sp>
      <p:grpSp>
        <p:nvGrpSpPr>
          <p:cNvPr id="30" name="Group 29" descr="Eight arrows pointing to normal complexes"/>
          <p:cNvGrpSpPr/>
          <p:nvPr/>
        </p:nvGrpSpPr>
        <p:grpSpPr>
          <a:xfrm>
            <a:off x="832055" y="1409698"/>
            <a:ext cx="7626145" cy="1510356"/>
            <a:chOff x="832055" y="1409698"/>
            <a:chExt cx="7626145" cy="1510356"/>
          </a:xfrm>
        </p:grpSpPr>
        <p:cxnSp>
          <p:nvCxnSpPr>
            <p:cNvPr id="16" name="Straight Arrow Connector 15"/>
            <p:cNvCxnSpPr/>
            <p:nvPr/>
          </p:nvCxnSpPr>
          <p:spPr bwMode="auto">
            <a:xfrm flipH="1">
              <a:off x="832055" y="1409699"/>
              <a:ext cx="3860391" cy="1461155"/>
            </a:xfrm>
            <a:prstGeom prst="straightConnector1">
              <a:avLst/>
            </a:prstGeom>
            <a:solidFill>
              <a:schemeClr val="accent1"/>
            </a:solidFill>
            <a:ln w="38100" cap="flat" cmpd="sng" algn="ctr">
              <a:solidFill>
                <a:srgbClr val="00863D"/>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Arrow Connector 16"/>
            <p:cNvCxnSpPr/>
            <p:nvPr/>
          </p:nvCxnSpPr>
          <p:spPr bwMode="auto">
            <a:xfrm flipH="1">
              <a:off x="2438400" y="1409699"/>
              <a:ext cx="2254046" cy="1461155"/>
            </a:xfrm>
            <a:prstGeom prst="straightConnector1">
              <a:avLst/>
            </a:prstGeom>
            <a:solidFill>
              <a:schemeClr val="accent1"/>
            </a:solidFill>
            <a:ln w="38100" cap="flat" cmpd="sng" algn="ctr">
              <a:solidFill>
                <a:srgbClr val="00863D"/>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Arrow Connector 18"/>
            <p:cNvCxnSpPr/>
            <p:nvPr/>
          </p:nvCxnSpPr>
          <p:spPr bwMode="auto">
            <a:xfrm>
              <a:off x="4692445" y="1409699"/>
              <a:ext cx="793955" cy="1510355"/>
            </a:xfrm>
            <a:prstGeom prst="straightConnector1">
              <a:avLst/>
            </a:prstGeom>
            <a:solidFill>
              <a:schemeClr val="accent1"/>
            </a:solidFill>
            <a:ln w="38100" cap="flat" cmpd="sng" algn="ctr">
              <a:solidFill>
                <a:srgbClr val="00863D"/>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Arrow Connector 19"/>
            <p:cNvCxnSpPr/>
            <p:nvPr/>
          </p:nvCxnSpPr>
          <p:spPr bwMode="auto">
            <a:xfrm>
              <a:off x="4724400" y="1409700"/>
              <a:ext cx="2209800" cy="1485899"/>
            </a:xfrm>
            <a:prstGeom prst="straightConnector1">
              <a:avLst/>
            </a:prstGeom>
            <a:solidFill>
              <a:schemeClr val="accent1"/>
            </a:solidFill>
            <a:ln w="38100" cap="flat" cmpd="sng" algn="ctr">
              <a:solidFill>
                <a:srgbClr val="00863D"/>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Arrow Connector 20"/>
            <p:cNvCxnSpPr/>
            <p:nvPr/>
          </p:nvCxnSpPr>
          <p:spPr bwMode="auto">
            <a:xfrm flipH="1">
              <a:off x="3124200" y="1409698"/>
              <a:ext cx="1568244" cy="1510356"/>
            </a:xfrm>
            <a:prstGeom prst="straightConnector1">
              <a:avLst/>
            </a:prstGeom>
            <a:solidFill>
              <a:schemeClr val="accent1"/>
            </a:solidFill>
            <a:ln w="38100" cap="flat" cmpd="sng" algn="ctr">
              <a:solidFill>
                <a:srgbClr val="00863D"/>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Arrow Connector 22"/>
            <p:cNvCxnSpPr/>
            <p:nvPr/>
          </p:nvCxnSpPr>
          <p:spPr bwMode="auto">
            <a:xfrm flipH="1">
              <a:off x="3962400" y="1468198"/>
              <a:ext cx="730044" cy="1371610"/>
            </a:xfrm>
            <a:prstGeom prst="straightConnector1">
              <a:avLst/>
            </a:prstGeom>
            <a:solidFill>
              <a:schemeClr val="accent1"/>
            </a:solidFill>
            <a:ln w="38100" cap="flat" cmpd="sng" algn="ctr">
              <a:solidFill>
                <a:srgbClr val="00863D"/>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Straight Arrow Connector 25"/>
            <p:cNvCxnSpPr/>
            <p:nvPr/>
          </p:nvCxnSpPr>
          <p:spPr bwMode="auto">
            <a:xfrm>
              <a:off x="4692444" y="1409698"/>
              <a:ext cx="1533833" cy="1427264"/>
            </a:xfrm>
            <a:prstGeom prst="straightConnector1">
              <a:avLst/>
            </a:prstGeom>
            <a:solidFill>
              <a:schemeClr val="accent1"/>
            </a:solidFill>
            <a:ln w="38100" cap="flat" cmpd="sng" algn="ctr">
              <a:solidFill>
                <a:srgbClr val="00863D"/>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Straight Arrow Connector 27"/>
            <p:cNvCxnSpPr/>
            <p:nvPr/>
          </p:nvCxnSpPr>
          <p:spPr bwMode="auto">
            <a:xfrm>
              <a:off x="4724400" y="1423085"/>
              <a:ext cx="3733800" cy="1416723"/>
            </a:xfrm>
            <a:prstGeom prst="straightConnector1">
              <a:avLst/>
            </a:prstGeom>
            <a:solidFill>
              <a:schemeClr val="accent1"/>
            </a:solidFill>
            <a:ln w="38100" cap="flat" cmpd="sng" algn="ctr">
              <a:solidFill>
                <a:srgbClr val="00863D"/>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0" name="Group 39" descr="Three arrows pointing to PVCs"/>
          <p:cNvGrpSpPr/>
          <p:nvPr/>
        </p:nvGrpSpPr>
        <p:grpSpPr>
          <a:xfrm>
            <a:off x="1676400" y="3858768"/>
            <a:ext cx="6046839" cy="956665"/>
            <a:chOff x="1676400" y="3858768"/>
            <a:chExt cx="6046839" cy="956665"/>
          </a:xfrm>
        </p:grpSpPr>
        <p:cxnSp>
          <p:nvCxnSpPr>
            <p:cNvPr id="10" name="Straight Arrow Connector 9"/>
            <p:cNvCxnSpPr/>
            <p:nvPr/>
          </p:nvCxnSpPr>
          <p:spPr bwMode="auto">
            <a:xfrm flipH="1" flipV="1">
              <a:off x="4724400" y="3996540"/>
              <a:ext cx="601980" cy="801833"/>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Arrow Connector 17"/>
            <p:cNvCxnSpPr/>
            <p:nvPr/>
          </p:nvCxnSpPr>
          <p:spPr bwMode="auto">
            <a:xfrm flipV="1">
              <a:off x="5326380" y="3858768"/>
              <a:ext cx="2396859" cy="939606"/>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Arrow Connector 32"/>
            <p:cNvCxnSpPr/>
            <p:nvPr/>
          </p:nvCxnSpPr>
          <p:spPr bwMode="auto">
            <a:xfrm flipH="1" flipV="1">
              <a:off x="1676400" y="3944080"/>
              <a:ext cx="3649980" cy="871353"/>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 name="Text Placeholder 4"/>
          <p:cNvSpPr>
            <a:spLocks noGrp="1"/>
          </p:cNvSpPr>
          <p:nvPr>
            <p:ph type="body" sz="quarter" idx="12"/>
          </p:nvPr>
        </p:nvSpPr>
        <p:spPr/>
        <p:txBody>
          <a:bodyPr/>
          <a:lstStyle/>
          <a:p>
            <a:endParaRPr lang="en-US"/>
          </a:p>
        </p:txBody>
      </p:sp>
      <p:sp>
        <p:nvSpPr>
          <p:cNvPr id="6" name="Text Placeholder 5"/>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30868085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R-on-T PVC</a:t>
            </a:r>
            <a:endParaRPr lang="en-US" dirty="0"/>
          </a:p>
        </p:txBody>
      </p:sp>
      <p:pic>
        <p:nvPicPr>
          <p:cNvPr id="7" name="Picture 6" descr="ECG tracing showing normal complexes and two complexes in which PVCs begin on the T wav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113" y="1692654"/>
            <a:ext cx="8305774" cy="2269746"/>
          </a:xfrm>
          <a:prstGeom prst="rect">
            <a:avLst/>
          </a:prstGeom>
        </p:spPr>
      </p:pic>
      <p:sp>
        <p:nvSpPr>
          <p:cNvPr id="4" name="Content Placeholder 3"/>
          <p:cNvSpPr>
            <a:spLocks noGrp="1"/>
          </p:cNvSpPr>
          <p:nvPr>
            <p:ph sz="half" idx="2"/>
          </p:nvPr>
        </p:nvSpPr>
        <p:spPr>
          <a:xfrm>
            <a:off x="4876800" y="4760272"/>
            <a:ext cx="2895600" cy="931754"/>
          </a:xfrm>
        </p:spPr>
        <p:txBody>
          <a:bodyPr/>
          <a:lstStyle/>
          <a:p>
            <a:pPr marL="0" indent="0">
              <a:buNone/>
            </a:pPr>
            <a:r>
              <a:rPr lang="en-US" b="1" dirty="0" smtClean="0">
                <a:solidFill>
                  <a:srgbClr val="7030A0"/>
                </a:solidFill>
              </a:rPr>
              <a:t>PVCs begin on downslope of T wave</a:t>
            </a:r>
            <a:endParaRPr lang="en-US" b="1" dirty="0">
              <a:solidFill>
                <a:srgbClr val="7030A0"/>
              </a:solidFill>
            </a:endParaRPr>
          </a:p>
        </p:txBody>
      </p:sp>
      <p:grpSp>
        <p:nvGrpSpPr>
          <p:cNvPr id="40" name="Group 39" descr="Two arrows pointing to R-on-T PVCs"/>
          <p:cNvGrpSpPr/>
          <p:nvPr/>
        </p:nvGrpSpPr>
        <p:grpSpPr>
          <a:xfrm>
            <a:off x="2286000" y="3424544"/>
            <a:ext cx="4513129" cy="1390890"/>
            <a:chOff x="2286000" y="3424544"/>
            <a:chExt cx="4513129" cy="1390890"/>
          </a:xfrm>
        </p:grpSpPr>
        <p:cxnSp>
          <p:nvCxnSpPr>
            <p:cNvPr id="10" name="Straight Arrow Connector 9"/>
            <p:cNvCxnSpPr/>
            <p:nvPr/>
          </p:nvCxnSpPr>
          <p:spPr bwMode="auto">
            <a:xfrm flipV="1">
              <a:off x="5326380" y="3424544"/>
              <a:ext cx="1472749" cy="1373830"/>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Arrow Connector 32"/>
            <p:cNvCxnSpPr/>
            <p:nvPr/>
          </p:nvCxnSpPr>
          <p:spPr bwMode="auto">
            <a:xfrm flipH="1" flipV="1">
              <a:off x="2286000" y="3424544"/>
              <a:ext cx="3040380" cy="1390890"/>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 name="Text Placeholder 4"/>
          <p:cNvSpPr>
            <a:spLocks noGrp="1"/>
          </p:cNvSpPr>
          <p:nvPr>
            <p:ph type="body" sz="quarter" idx="12"/>
          </p:nvPr>
        </p:nvSpPr>
        <p:spPr/>
        <p:txBody>
          <a:bodyPr/>
          <a:lstStyle/>
          <a:p>
            <a:endParaRPr lang="en-US"/>
          </a:p>
        </p:txBody>
      </p:sp>
      <p:sp>
        <p:nvSpPr>
          <p:cNvPr id="6" name="Text Placeholder 5"/>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17727993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Coupling</a:t>
            </a:r>
            <a:endParaRPr lang="en-US" dirty="0"/>
          </a:p>
        </p:txBody>
      </p:sp>
      <p:pic>
        <p:nvPicPr>
          <p:cNvPr id="8" name="Picture 7" descr="Arrows pointing to back-to-back PVC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26" y="2057400"/>
            <a:ext cx="8229748" cy="2216018"/>
          </a:xfrm>
          <a:prstGeom prst="rect">
            <a:avLst/>
          </a:prstGeom>
        </p:spPr>
      </p:pic>
      <p:sp>
        <p:nvSpPr>
          <p:cNvPr id="4" name="Content Placeholder 3"/>
          <p:cNvSpPr>
            <a:spLocks noGrp="1"/>
          </p:cNvSpPr>
          <p:nvPr>
            <p:ph sz="half" idx="2"/>
          </p:nvPr>
        </p:nvSpPr>
        <p:spPr>
          <a:xfrm>
            <a:off x="2819400" y="4978822"/>
            <a:ext cx="2895600" cy="931754"/>
          </a:xfrm>
        </p:spPr>
        <p:txBody>
          <a:bodyPr/>
          <a:lstStyle/>
          <a:p>
            <a:pPr marL="0" indent="0">
              <a:buNone/>
            </a:pPr>
            <a:r>
              <a:rPr lang="en-US" b="1" dirty="0" smtClean="0">
                <a:solidFill>
                  <a:srgbClr val="7030A0"/>
                </a:solidFill>
              </a:rPr>
              <a:t>Back-to-back PVCs</a:t>
            </a:r>
            <a:endParaRPr lang="en-US" b="1" dirty="0">
              <a:solidFill>
                <a:srgbClr val="7030A0"/>
              </a:solidFill>
            </a:endParaRPr>
          </a:p>
        </p:txBody>
      </p:sp>
      <p:grpSp>
        <p:nvGrpSpPr>
          <p:cNvPr id="40" name="Group 39" descr="Arrows pointing to back-to-back PVCs"/>
          <p:cNvGrpSpPr/>
          <p:nvPr/>
        </p:nvGrpSpPr>
        <p:grpSpPr>
          <a:xfrm>
            <a:off x="3200400" y="3754988"/>
            <a:ext cx="533400" cy="1223834"/>
            <a:chOff x="3200400" y="3754988"/>
            <a:chExt cx="533400" cy="1223834"/>
          </a:xfrm>
        </p:grpSpPr>
        <p:cxnSp>
          <p:nvCxnSpPr>
            <p:cNvPr id="10" name="Straight Arrow Connector 9"/>
            <p:cNvCxnSpPr/>
            <p:nvPr/>
          </p:nvCxnSpPr>
          <p:spPr bwMode="auto">
            <a:xfrm flipV="1">
              <a:off x="3581400" y="4038600"/>
              <a:ext cx="152400" cy="940222"/>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Arrow Connector 32"/>
            <p:cNvCxnSpPr/>
            <p:nvPr/>
          </p:nvCxnSpPr>
          <p:spPr bwMode="auto">
            <a:xfrm flipH="1" flipV="1">
              <a:off x="3200400" y="3754988"/>
              <a:ext cx="381000" cy="1223834"/>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 name="Text Placeholder 4"/>
          <p:cNvSpPr>
            <a:spLocks noGrp="1"/>
          </p:cNvSpPr>
          <p:nvPr>
            <p:ph type="body" sz="quarter" idx="12"/>
          </p:nvPr>
        </p:nvSpPr>
        <p:spPr/>
        <p:txBody>
          <a:bodyPr/>
          <a:lstStyle/>
          <a:p>
            <a:endParaRPr lang="en-US"/>
          </a:p>
        </p:txBody>
      </p:sp>
      <p:sp>
        <p:nvSpPr>
          <p:cNvPr id="6" name="Text Placeholder 5"/>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12119832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Learning </a:t>
            </a:r>
            <a:r>
              <a:rPr lang="en-US" dirty="0" smtClean="0"/>
              <a:t>Outcomes 1</a:t>
            </a:r>
            <a:endParaRPr lang="en-US" dirty="0"/>
          </a:p>
        </p:txBody>
      </p:sp>
      <p:sp>
        <p:nvSpPr>
          <p:cNvPr id="6" name="Content Placeholder 5"/>
          <p:cNvSpPr>
            <a:spLocks noGrp="1"/>
          </p:cNvSpPr>
          <p:nvPr>
            <p:ph idx="1"/>
          </p:nvPr>
        </p:nvSpPr>
        <p:spPr/>
        <p:txBody>
          <a:bodyPr/>
          <a:lstStyle/>
          <a:p>
            <a:pPr marL="571500" indent="-571500">
              <a:spcBef>
                <a:spcPts val="1800"/>
              </a:spcBef>
              <a:buFont typeface="Wingdings" pitchFamily="2" charset="2"/>
              <a:buNone/>
            </a:pPr>
            <a:r>
              <a:rPr lang="en-US" altLang="en-US" dirty="0">
                <a:cs typeface="Arial" charset="0"/>
              </a:rPr>
              <a:t>9.1	Describe the various ventricular dysrhythmias.</a:t>
            </a:r>
          </a:p>
          <a:p>
            <a:pPr marL="571500" indent="-571500">
              <a:spcBef>
                <a:spcPts val="1800"/>
              </a:spcBef>
              <a:buFont typeface="Wingdings" pitchFamily="2" charset="2"/>
              <a:buNone/>
            </a:pPr>
            <a:r>
              <a:rPr lang="en-US" altLang="en-US" dirty="0">
                <a:cs typeface="Arial" charset="0"/>
              </a:rPr>
              <a:t>9.2	Analyze premature ventricular complexes (PVCs) and their effect on the patient, including basic patient care and treatment. </a:t>
            </a:r>
          </a:p>
          <a:p>
            <a:pPr marL="571500" indent="-571500">
              <a:spcBef>
                <a:spcPts val="1800"/>
              </a:spcBef>
              <a:buFont typeface="Wingdings" pitchFamily="2" charset="2"/>
              <a:buNone/>
            </a:pPr>
            <a:r>
              <a:rPr lang="en-US" altLang="en-US" dirty="0">
                <a:cs typeface="Arial" charset="0"/>
              </a:rPr>
              <a:t>9.3	Analyze agonal rhythm and its effect on the patient, including basic patient care and treatment.</a:t>
            </a:r>
          </a:p>
          <a:p>
            <a:pPr marL="571500" indent="-571500">
              <a:spcBef>
                <a:spcPts val="1800"/>
              </a:spcBef>
              <a:buNone/>
            </a:pPr>
            <a:r>
              <a:rPr lang="en-US" altLang="en-US" dirty="0">
                <a:cs typeface="Arial" charset="0"/>
              </a:rPr>
              <a:t>9.4	Analyze idioventricular rhythm and its effect on the patient, including basic patient care and treatment.</a:t>
            </a:r>
          </a:p>
          <a:p>
            <a:pPr marL="571500" indent="-571500">
              <a:spcBef>
                <a:spcPts val="1800"/>
              </a:spcBef>
              <a:buNone/>
            </a:pPr>
            <a:r>
              <a:rPr lang="en-US" altLang="en-US" dirty="0">
                <a:cs typeface="Arial" charset="0"/>
              </a:rPr>
              <a:t>9.5	Analyze accelerated idioventricular rhythm and its effect on the patient, including basic patient care and treatment. </a:t>
            </a:r>
          </a:p>
          <a:p>
            <a:pPr marL="569913" indent="-569913">
              <a:spcBef>
                <a:spcPts val="1200"/>
              </a:spcBef>
              <a:buFont typeface="Wingdings" pitchFamily="2" charset="2"/>
              <a:buNone/>
            </a:pPr>
            <a:endParaRPr lang="en-US" altLang="en-US" sz="3000" dirty="0">
              <a:cs typeface="Arial" charset="0"/>
            </a:endParaRP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16641113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Run of Ventricular Tachycardia</a:t>
            </a:r>
            <a:endParaRPr lang="en-US" dirty="0"/>
          </a:p>
        </p:txBody>
      </p:sp>
      <p:pic>
        <p:nvPicPr>
          <p:cNvPr id="7" name="Picture 6" descr="ECG tracing showing three PVCs in a row"/>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194" y="2062618"/>
            <a:ext cx="8189612" cy="2204582"/>
          </a:xfrm>
          <a:prstGeom prst="rect">
            <a:avLst/>
          </a:prstGeom>
        </p:spPr>
      </p:pic>
      <p:sp>
        <p:nvSpPr>
          <p:cNvPr id="4" name="Content Placeholder 3"/>
          <p:cNvSpPr>
            <a:spLocks noGrp="1"/>
          </p:cNvSpPr>
          <p:nvPr>
            <p:ph sz="half" idx="2"/>
          </p:nvPr>
        </p:nvSpPr>
        <p:spPr>
          <a:xfrm>
            <a:off x="3554364" y="4439847"/>
            <a:ext cx="2133600" cy="931754"/>
          </a:xfrm>
        </p:spPr>
        <p:txBody>
          <a:bodyPr/>
          <a:lstStyle/>
          <a:p>
            <a:pPr marL="0" indent="0">
              <a:buNone/>
            </a:pPr>
            <a:r>
              <a:rPr lang="en-US" b="1" dirty="0" smtClean="0">
                <a:solidFill>
                  <a:srgbClr val="7030A0"/>
                </a:solidFill>
              </a:rPr>
              <a:t>3 or more PVCs in a row</a:t>
            </a:r>
            <a:endParaRPr lang="en-US" b="1" dirty="0">
              <a:solidFill>
                <a:srgbClr val="7030A0"/>
              </a:solidFill>
            </a:endParaRPr>
          </a:p>
        </p:txBody>
      </p:sp>
      <p:grpSp>
        <p:nvGrpSpPr>
          <p:cNvPr id="12" name="Group 11" descr="Bracket highlighting the run of three PVCs that make up the ventricular tachycardia"/>
          <p:cNvGrpSpPr/>
          <p:nvPr/>
        </p:nvGrpSpPr>
        <p:grpSpPr>
          <a:xfrm>
            <a:off x="3817620" y="3680305"/>
            <a:ext cx="1447800" cy="762000"/>
            <a:chOff x="3733800" y="4343400"/>
            <a:chExt cx="1447800" cy="762000"/>
          </a:xfrm>
        </p:grpSpPr>
        <p:cxnSp>
          <p:nvCxnSpPr>
            <p:cNvPr id="13" name="Straight Connector 12"/>
            <p:cNvCxnSpPr/>
            <p:nvPr/>
          </p:nvCxnSpPr>
          <p:spPr bwMode="auto">
            <a:xfrm>
              <a:off x="3733800" y="4343400"/>
              <a:ext cx="0" cy="762000"/>
            </a:xfrm>
            <a:prstGeom prst="line">
              <a:avLst/>
            </a:prstGeom>
            <a:solidFill>
              <a:schemeClr val="accent1"/>
            </a:solidFill>
            <a:ln w="38100" cap="flat" cmpd="sng" algn="ctr">
              <a:solidFill>
                <a:srgbClr val="7030A0"/>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p:cNvCxnSpPr/>
            <p:nvPr/>
          </p:nvCxnSpPr>
          <p:spPr bwMode="auto">
            <a:xfrm>
              <a:off x="5181600" y="4343400"/>
              <a:ext cx="0" cy="762000"/>
            </a:xfrm>
            <a:prstGeom prst="line">
              <a:avLst/>
            </a:prstGeom>
            <a:solidFill>
              <a:schemeClr val="accent1"/>
            </a:solidFill>
            <a:ln w="38100" cap="flat" cmpd="sng" algn="ctr">
              <a:solidFill>
                <a:srgbClr val="7030A0"/>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Connector 14"/>
            <p:cNvCxnSpPr/>
            <p:nvPr/>
          </p:nvCxnSpPr>
          <p:spPr bwMode="auto">
            <a:xfrm>
              <a:off x="3733800" y="5105400"/>
              <a:ext cx="1447800" cy="0"/>
            </a:xfrm>
            <a:prstGeom prst="line">
              <a:avLst/>
            </a:prstGeom>
            <a:solidFill>
              <a:schemeClr val="accent1"/>
            </a:solidFill>
            <a:ln w="38100" cap="flat" cmpd="sng" algn="ctr">
              <a:solidFill>
                <a:srgbClr val="7030A0"/>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 name="Text Placeholder 4"/>
          <p:cNvSpPr>
            <a:spLocks noGrp="1"/>
          </p:cNvSpPr>
          <p:nvPr>
            <p:ph type="body" sz="quarter" idx="12"/>
          </p:nvPr>
        </p:nvSpPr>
        <p:spPr/>
        <p:txBody>
          <a:bodyPr/>
          <a:lstStyle/>
          <a:p>
            <a:endParaRPr lang="en-US"/>
          </a:p>
        </p:txBody>
      </p:sp>
      <p:sp>
        <p:nvSpPr>
          <p:cNvPr id="6" name="Text Placeholder 5"/>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15370203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Paroxysmal Event</a:t>
            </a:r>
            <a:endParaRPr lang="en-US" dirty="0"/>
          </a:p>
        </p:txBody>
      </p:sp>
      <p:pic>
        <p:nvPicPr>
          <p:cNvPr id="7" name="Picture 6" descr="ECG tracing showing a sudden, noticeable change in rhythm"/>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524" y="2209800"/>
            <a:ext cx="8156952" cy="2196416"/>
          </a:xfrm>
          <a:prstGeom prst="rect">
            <a:avLst/>
          </a:prstGeom>
        </p:spPr>
      </p:pic>
      <p:sp>
        <p:nvSpPr>
          <p:cNvPr id="4" name="Content Placeholder 3"/>
          <p:cNvSpPr>
            <a:spLocks noGrp="1"/>
          </p:cNvSpPr>
          <p:nvPr>
            <p:ph sz="half" idx="2"/>
          </p:nvPr>
        </p:nvSpPr>
        <p:spPr>
          <a:xfrm>
            <a:off x="2209800" y="4572000"/>
            <a:ext cx="2895600" cy="931754"/>
          </a:xfrm>
        </p:spPr>
        <p:txBody>
          <a:bodyPr/>
          <a:lstStyle/>
          <a:p>
            <a:pPr marL="0" indent="0">
              <a:buNone/>
            </a:pPr>
            <a:r>
              <a:rPr lang="en-US" b="1" dirty="0" smtClean="0">
                <a:solidFill>
                  <a:srgbClr val="7030A0"/>
                </a:solidFill>
              </a:rPr>
              <a:t>Rhythm change</a:t>
            </a:r>
            <a:endParaRPr lang="en-US" b="1" dirty="0">
              <a:solidFill>
                <a:srgbClr val="7030A0"/>
              </a:solidFill>
            </a:endParaRPr>
          </a:p>
        </p:txBody>
      </p:sp>
      <p:cxnSp>
        <p:nvCxnSpPr>
          <p:cNvPr id="33" name="Straight Arrow Connector 32" descr="Arrow identifying the location of the rhythm change"/>
          <p:cNvCxnSpPr/>
          <p:nvPr/>
        </p:nvCxnSpPr>
        <p:spPr bwMode="auto">
          <a:xfrm flipV="1">
            <a:off x="3048000" y="3169248"/>
            <a:ext cx="0" cy="1402752"/>
          </a:xfrm>
          <a:prstGeom prst="straightConnector1">
            <a:avLst/>
          </a:prstGeom>
          <a:solidFill>
            <a:schemeClr val="accent1"/>
          </a:solidFill>
          <a:ln w="38100" cap="flat" cmpd="sng" algn="ctr">
            <a:solidFill>
              <a:srgbClr val="7030A0"/>
            </a:solidFill>
            <a:prstDash val="solid"/>
            <a:miter lim="800000"/>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Text Placeholder 4"/>
          <p:cNvSpPr>
            <a:spLocks noGrp="1"/>
          </p:cNvSpPr>
          <p:nvPr>
            <p:ph type="body" sz="quarter" idx="12"/>
          </p:nvPr>
        </p:nvSpPr>
        <p:spPr/>
        <p:txBody>
          <a:bodyPr/>
          <a:lstStyle/>
          <a:p>
            <a:endParaRPr lang="en-US"/>
          </a:p>
        </p:txBody>
      </p:sp>
      <p:sp>
        <p:nvSpPr>
          <p:cNvPr id="6" name="Text Placeholder 5"/>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7946769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Premature Ventricular Complexes: </a:t>
            </a:r>
            <a:r>
              <a:rPr lang="en-US" dirty="0" smtClean="0"/>
              <a:t>Criteria 1</a:t>
            </a:r>
            <a:endParaRPr lang="en-US" dirty="0"/>
          </a:p>
        </p:txBody>
      </p:sp>
      <p:sp>
        <p:nvSpPr>
          <p:cNvPr id="8" name="Content Placeholder 7"/>
          <p:cNvSpPr>
            <a:spLocks noGrp="1"/>
          </p:cNvSpPr>
          <p:nvPr>
            <p:ph idx="1"/>
          </p:nvPr>
        </p:nvSpPr>
        <p:spPr/>
        <p:txBody>
          <a:bodyPr/>
          <a:lstStyle/>
          <a:p>
            <a:pPr marL="0" indent="0">
              <a:buNone/>
            </a:pPr>
            <a:r>
              <a:rPr lang="en-US" altLang="en-US" dirty="0" smtClean="0"/>
              <a:t>Rhythm</a:t>
            </a:r>
          </a:p>
          <a:p>
            <a:r>
              <a:rPr lang="en-US" altLang="en-US" dirty="0" smtClean="0"/>
              <a:t>P-P intervals are regular </a:t>
            </a:r>
          </a:p>
          <a:p>
            <a:r>
              <a:rPr lang="en-US" altLang="en-US" dirty="0" smtClean="0"/>
              <a:t>R-R intervals are regular with exception of early QRS complexes.</a:t>
            </a:r>
          </a:p>
          <a:p>
            <a:r>
              <a:rPr lang="en-US" altLang="en-US" dirty="0" smtClean="0"/>
              <a:t>Early complex has full compensatory pause.</a:t>
            </a:r>
          </a:p>
          <a:p>
            <a:pPr marL="0" indent="0">
              <a:spcBef>
                <a:spcPts val="3600"/>
              </a:spcBef>
              <a:buNone/>
            </a:pPr>
            <a:r>
              <a:rPr lang="en-US" altLang="en-US" dirty="0" smtClean="0"/>
              <a:t>Rate</a:t>
            </a:r>
          </a:p>
          <a:p>
            <a:r>
              <a:rPr lang="en-US" altLang="en-US" dirty="0" smtClean="0"/>
              <a:t>Atrial and ventricular rates are the same for the underlying rhythm.</a:t>
            </a:r>
          </a:p>
          <a:p>
            <a:r>
              <a:rPr lang="en-US" altLang="en-US" dirty="0" smtClean="0"/>
              <a:t>PVCs make ventricular rhythm faster than normal rhythm.</a:t>
            </a:r>
          </a:p>
          <a:p>
            <a:endParaRPr lang="en-US" altLang="en-US" dirty="0" smtClean="0"/>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8338018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Premature Ventricular Complexes: </a:t>
            </a:r>
            <a:r>
              <a:rPr lang="en-US" dirty="0" smtClean="0"/>
              <a:t>Criteria</a:t>
            </a:r>
            <a:r>
              <a:rPr lang="en-US" dirty="0"/>
              <a:t> </a:t>
            </a:r>
            <a:r>
              <a:rPr lang="en-US" dirty="0" smtClean="0"/>
              <a:t>2</a:t>
            </a:r>
            <a:endParaRPr lang="en-US" dirty="0"/>
          </a:p>
        </p:txBody>
      </p:sp>
      <p:sp>
        <p:nvSpPr>
          <p:cNvPr id="8" name="Content Placeholder 7"/>
          <p:cNvSpPr>
            <a:spLocks noGrp="1"/>
          </p:cNvSpPr>
          <p:nvPr>
            <p:ph idx="1"/>
          </p:nvPr>
        </p:nvSpPr>
        <p:spPr>
          <a:xfrm>
            <a:off x="457200" y="1524000"/>
            <a:ext cx="8229600" cy="5029200"/>
          </a:xfrm>
        </p:spPr>
        <p:txBody>
          <a:bodyPr/>
          <a:lstStyle/>
          <a:p>
            <a:pPr marL="0" indent="0">
              <a:buNone/>
            </a:pPr>
            <a:r>
              <a:rPr lang="en-US" altLang="en-US" dirty="0" smtClean="0"/>
              <a:t>P wave morphology</a:t>
            </a:r>
          </a:p>
          <a:p>
            <a:r>
              <a:rPr lang="en-US" altLang="en-US" dirty="0" smtClean="0"/>
              <a:t>Assumes shape of underlying rhythm</a:t>
            </a:r>
          </a:p>
          <a:p>
            <a:r>
              <a:rPr lang="en-US" altLang="en-US" dirty="0" smtClean="0"/>
              <a:t>P waves are not present on PVCs</a:t>
            </a:r>
          </a:p>
          <a:p>
            <a:pPr marL="0" indent="0">
              <a:spcBef>
                <a:spcPts val="3600"/>
              </a:spcBef>
              <a:buNone/>
            </a:pPr>
            <a:r>
              <a:rPr lang="en-US" altLang="en-US" dirty="0" smtClean="0"/>
              <a:t>PR interval </a:t>
            </a:r>
          </a:p>
          <a:p>
            <a:r>
              <a:rPr lang="en-US" altLang="en-US" dirty="0" smtClean="0"/>
              <a:t>Follows underlying rhythm</a:t>
            </a:r>
          </a:p>
          <a:p>
            <a:r>
              <a:rPr lang="en-US" altLang="en-US" dirty="0" smtClean="0"/>
              <a:t>P wave not present in PVCs</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94533644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Premature Ventricular Complexes: </a:t>
            </a:r>
            <a:r>
              <a:rPr lang="en-US" dirty="0" smtClean="0"/>
              <a:t>Criteria</a:t>
            </a:r>
            <a:r>
              <a:rPr lang="en-US" dirty="0"/>
              <a:t> </a:t>
            </a:r>
            <a:r>
              <a:rPr lang="en-US" dirty="0" smtClean="0"/>
              <a:t>3</a:t>
            </a:r>
            <a:r>
              <a:rPr lang="en-US" dirty="0" smtClean="0">
                <a:solidFill>
                  <a:schemeClr val="bg1"/>
                </a:solidFill>
              </a:rPr>
              <a:t/>
            </a:r>
            <a:br>
              <a:rPr lang="en-US" dirty="0" smtClean="0">
                <a:solidFill>
                  <a:schemeClr val="bg1"/>
                </a:solidFill>
              </a:rPr>
            </a:br>
            <a:r>
              <a:rPr lang="en-US" dirty="0" smtClean="0">
                <a:solidFill>
                  <a:schemeClr val="bg1"/>
                </a:solidFill>
              </a:rPr>
              <a:t>2</a:t>
            </a:r>
            <a:endParaRPr lang="en-US" dirty="0">
              <a:solidFill>
                <a:schemeClr val="bg1"/>
              </a:solidFill>
            </a:endParaRPr>
          </a:p>
        </p:txBody>
      </p:sp>
      <p:sp>
        <p:nvSpPr>
          <p:cNvPr id="8" name="Content Placeholder 7"/>
          <p:cNvSpPr>
            <a:spLocks noGrp="1"/>
          </p:cNvSpPr>
          <p:nvPr>
            <p:ph idx="1"/>
          </p:nvPr>
        </p:nvSpPr>
        <p:spPr>
          <a:xfrm>
            <a:off x="457200" y="1600200"/>
            <a:ext cx="8229600" cy="4953000"/>
          </a:xfrm>
        </p:spPr>
        <p:txBody>
          <a:bodyPr/>
          <a:lstStyle/>
          <a:p>
            <a:pPr marL="0" indent="0">
              <a:buNone/>
            </a:pPr>
            <a:r>
              <a:rPr lang="en-US" altLang="en-US" dirty="0" smtClean="0"/>
              <a:t>QRS duration and morphology</a:t>
            </a:r>
          </a:p>
          <a:p>
            <a:r>
              <a:rPr lang="en-US" altLang="en-US" dirty="0" smtClean="0"/>
              <a:t>Analyze underlying rhythm, typically  0.06‒0.10 second</a:t>
            </a:r>
          </a:p>
          <a:p>
            <a:r>
              <a:rPr lang="en-US" altLang="en-US" dirty="0" smtClean="0"/>
              <a:t>Analyze PVC QRS shape, typically 0.12 second or greater and bizarre</a:t>
            </a:r>
          </a:p>
          <a:p>
            <a:r>
              <a:rPr lang="en-US" altLang="en-US" dirty="0" smtClean="0"/>
              <a:t>T wave occurs in opposite direction of ventricular depolarization.</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8261501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Premature Ventricular Complexes:</a:t>
            </a:r>
            <a:br>
              <a:rPr lang="en-US" smtClean="0"/>
            </a:br>
            <a:r>
              <a:rPr lang="en-US" smtClean="0"/>
              <a:t>What You Should Know</a:t>
            </a:r>
            <a:endParaRPr lang="en-US" dirty="0"/>
          </a:p>
        </p:txBody>
      </p:sp>
      <p:sp>
        <p:nvSpPr>
          <p:cNvPr id="11" name="Content Placeholder 10"/>
          <p:cNvSpPr>
            <a:spLocks noGrp="1"/>
          </p:cNvSpPr>
          <p:nvPr>
            <p:ph idx="1"/>
          </p:nvPr>
        </p:nvSpPr>
        <p:spPr>
          <a:xfrm>
            <a:off x="457200" y="1447800"/>
            <a:ext cx="8229600" cy="5105400"/>
          </a:xfrm>
        </p:spPr>
        <p:txBody>
          <a:bodyPr/>
          <a:lstStyle/>
          <a:p>
            <a:pPr marL="0" indent="0">
              <a:buNone/>
            </a:pPr>
            <a:r>
              <a:rPr lang="en-US" altLang="en-US" dirty="0" smtClean="0"/>
              <a:t>Significance depends on PVC frequency.</a:t>
            </a:r>
          </a:p>
          <a:p>
            <a:pPr marL="0" indent="0">
              <a:spcBef>
                <a:spcPts val="3000"/>
              </a:spcBef>
              <a:spcAft>
                <a:spcPts val="0"/>
              </a:spcAft>
              <a:buNone/>
            </a:pPr>
            <a:r>
              <a:rPr lang="en-US" altLang="en-US" dirty="0" smtClean="0"/>
              <a:t>Can occur in normal hearts</a:t>
            </a:r>
          </a:p>
          <a:p>
            <a:r>
              <a:rPr lang="en-US" altLang="en-US" dirty="0" smtClean="0"/>
              <a:t>Some patients have no obvious symptoms</a:t>
            </a:r>
          </a:p>
          <a:p>
            <a:pPr marL="0" indent="0">
              <a:spcBef>
                <a:spcPts val="3000"/>
              </a:spcBef>
              <a:buNone/>
            </a:pPr>
            <a:r>
              <a:rPr lang="en-US" altLang="en-US" dirty="0" smtClean="0"/>
              <a:t>Complex PVCs may cause dizziness or other symptoms of low cardiac output.</a:t>
            </a:r>
          </a:p>
          <a:p>
            <a:pPr marL="0" indent="0">
              <a:spcBef>
                <a:spcPts val="3000"/>
              </a:spcBef>
              <a:buNone/>
            </a:pPr>
            <a:r>
              <a:rPr lang="en-US" altLang="en-US" dirty="0" smtClean="0"/>
              <a:t>Observe patient for symptoms of low cardiac output.</a:t>
            </a:r>
          </a:p>
          <a:p>
            <a:pPr marL="0" indent="0">
              <a:spcBef>
                <a:spcPts val="3000"/>
              </a:spcBef>
              <a:buNone/>
            </a:pPr>
            <a:r>
              <a:rPr lang="en-US" altLang="en-US" dirty="0" smtClean="0"/>
              <a:t>Notify licensed practitioner if symptoms exist.</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89038373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9.2</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a:lnSpc>
                <a:spcPct val="140000"/>
              </a:lnSpc>
              <a:buFont typeface="Wingdings" pitchFamily="2" charset="2"/>
              <a:buNone/>
            </a:pPr>
            <a:r>
              <a:rPr lang="en-US" altLang="en-US" dirty="0">
                <a:cs typeface="Arial" charset="0"/>
              </a:rPr>
              <a:t>What is a premature ventricular complex?</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73145835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9.2</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a:lnSpc>
                <a:spcPct val="140000"/>
              </a:lnSpc>
              <a:buFont typeface="Wingdings" pitchFamily="2" charset="2"/>
              <a:buNone/>
            </a:pPr>
            <a:r>
              <a:rPr lang="en-US" altLang="en-US" dirty="0">
                <a:cs typeface="Arial" charset="0"/>
              </a:rPr>
              <a:t>What is a premature ventricular complex?</a:t>
            </a:r>
          </a:p>
        </p:txBody>
      </p:sp>
      <p:sp>
        <p:nvSpPr>
          <p:cNvPr id="6" name="Content Placeholder 5"/>
          <p:cNvSpPr>
            <a:spLocks noGrp="1"/>
          </p:cNvSpPr>
          <p:nvPr>
            <p:ph sz="quarter" idx="15"/>
          </p:nvPr>
        </p:nvSpPr>
        <p:spPr>
          <a:xfrm>
            <a:off x="533400" y="3672840"/>
            <a:ext cx="8153400" cy="1280160"/>
          </a:xfrm>
          <a:solidFill>
            <a:srgbClr val="FFC000"/>
          </a:solidFill>
        </p:spPr>
        <p:txBody>
          <a:bodyPr/>
          <a:lstStyle/>
          <a:p>
            <a:pPr marL="0" indent="0">
              <a:buNone/>
            </a:pPr>
            <a:r>
              <a:rPr lang="en-US" altLang="en-US" b="1" dirty="0">
                <a:solidFill>
                  <a:srgbClr val="000099"/>
                </a:solidFill>
                <a:latin typeface="Arial" charset="0"/>
              </a:rPr>
              <a:t>A </a:t>
            </a:r>
            <a:r>
              <a:rPr lang="en-US" altLang="en-US" b="1" dirty="0" smtClean="0">
                <a:solidFill>
                  <a:srgbClr val="000099"/>
                </a:solidFill>
                <a:latin typeface="Arial" charset="0"/>
              </a:rPr>
              <a:t>premature ventricular complex </a:t>
            </a:r>
            <a:r>
              <a:rPr lang="en-US" altLang="en-US" b="1" dirty="0">
                <a:solidFill>
                  <a:srgbClr val="000099"/>
                </a:solidFill>
                <a:latin typeface="Arial" charset="0"/>
              </a:rPr>
              <a:t>is an early QRS complex that occurs without a P wave and has a wide and bizarre appearance</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07307313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1" y="228600"/>
            <a:ext cx="9144001" cy="1143000"/>
          </a:xfrm>
        </p:spPr>
        <p:txBody>
          <a:bodyPr/>
          <a:lstStyle/>
          <a:p>
            <a:r>
              <a:rPr lang="en-US" dirty="0" smtClean="0"/>
              <a:t>Learning Outcome 9.3</a:t>
            </a:r>
            <a:br>
              <a:rPr lang="en-US" dirty="0" smtClean="0"/>
            </a:br>
            <a:r>
              <a:rPr lang="en-US" dirty="0" smtClean="0"/>
              <a:t>Agonal Rhythm</a:t>
            </a:r>
            <a:endParaRPr lang="en-US" dirty="0"/>
          </a:p>
        </p:txBody>
      </p:sp>
      <p:sp>
        <p:nvSpPr>
          <p:cNvPr id="11" name="Content Placeholder 10"/>
          <p:cNvSpPr>
            <a:spLocks noGrp="1"/>
          </p:cNvSpPr>
          <p:nvPr>
            <p:ph sz="half" idx="1"/>
          </p:nvPr>
        </p:nvSpPr>
        <p:spPr>
          <a:xfrm>
            <a:off x="457200" y="1371600"/>
            <a:ext cx="8229600" cy="1524000"/>
          </a:xfrm>
        </p:spPr>
        <p:txBody>
          <a:bodyPr/>
          <a:lstStyle/>
          <a:p>
            <a:r>
              <a:rPr lang="en-US" altLang="en-US" dirty="0">
                <a:cs typeface="Arial" charset="0"/>
              </a:rPr>
              <a:t>Occurs when all of the pacemakers in the heart have failed.</a:t>
            </a:r>
          </a:p>
          <a:p>
            <a:r>
              <a:rPr lang="en-US" altLang="en-US" dirty="0">
                <a:cs typeface="Arial" charset="0"/>
              </a:rPr>
              <a:t>The heart is dying.</a:t>
            </a:r>
          </a:p>
          <a:p>
            <a:r>
              <a:rPr lang="en-US" altLang="en-US" dirty="0">
                <a:cs typeface="Arial" charset="0"/>
              </a:rPr>
              <a:t>Ventricular rate is less than 20 beats per minute.</a:t>
            </a:r>
          </a:p>
        </p:txBody>
      </p:sp>
      <p:pic>
        <p:nvPicPr>
          <p:cNvPr id="3" name="Picture 2" descr="ECG tracing showing agonal rhythm"/>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956" y="3258225"/>
            <a:ext cx="8314088" cy="2228175"/>
          </a:xfrm>
          <a:prstGeom prst="rect">
            <a:avLst/>
          </a:prstGeom>
        </p:spPr>
      </p:pic>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8515693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Agonal Rhythm: </a:t>
            </a:r>
            <a:r>
              <a:rPr lang="en-US" dirty="0" smtClean="0"/>
              <a:t>Criteria 1</a:t>
            </a:r>
            <a:endParaRPr lang="en-US" dirty="0"/>
          </a:p>
        </p:txBody>
      </p:sp>
      <p:sp>
        <p:nvSpPr>
          <p:cNvPr id="8" name="Content Placeholder 7"/>
          <p:cNvSpPr>
            <a:spLocks noGrp="1"/>
          </p:cNvSpPr>
          <p:nvPr>
            <p:ph idx="1"/>
          </p:nvPr>
        </p:nvSpPr>
        <p:spPr/>
        <p:txBody>
          <a:bodyPr/>
          <a:lstStyle/>
          <a:p>
            <a:pPr marL="0" indent="0">
              <a:buNone/>
            </a:pPr>
            <a:r>
              <a:rPr lang="en-US" altLang="en-US" dirty="0" smtClean="0"/>
              <a:t>Rhythm</a:t>
            </a:r>
          </a:p>
          <a:p>
            <a:r>
              <a:rPr lang="en-US" altLang="en-US" dirty="0" smtClean="0"/>
              <a:t>There is no P-P interval.</a:t>
            </a:r>
          </a:p>
          <a:p>
            <a:r>
              <a:rPr lang="en-US" altLang="en-US" dirty="0" smtClean="0"/>
              <a:t>R-R interval may or may not be regular.</a:t>
            </a:r>
          </a:p>
          <a:p>
            <a:pPr marL="0" indent="0">
              <a:spcBef>
                <a:spcPts val="3000"/>
              </a:spcBef>
              <a:buNone/>
            </a:pPr>
            <a:r>
              <a:rPr lang="en-US" altLang="en-US" dirty="0" smtClean="0"/>
              <a:t>Rate</a:t>
            </a:r>
          </a:p>
          <a:p>
            <a:r>
              <a:rPr lang="en-US" altLang="en-US" dirty="0" smtClean="0"/>
              <a:t>Ventricular: Less than 20 beats per minute</a:t>
            </a:r>
          </a:p>
          <a:p>
            <a:r>
              <a:rPr lang="en-US" altLang="en-US" dirty="0" smtClean="0"/>
              <a:t>Atrial: Cannot be determined</a:t>
            </a:r>
          </a:p>
          <a:p>
            <a:pPr marL="0" indent="0">
              <a:spcBef>
                <a:spcPts val="3000"/>
              </a:spcBef>
              <a:buNone/>
            </a:pPr>
            <a:r>
              <a:rPr lang="en-US" altLang="en-US" dirty="0" smtClean="0"/>
              <a:t>P wave morphology: No P wave is present</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1288539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Learning Outcomes </a:t>
            </a:r>
            <a:r>
              <a:rPr lang="en-US" dirty="0" smtClean="0"/>
              <a:t>2</a:t>
            </a:r>
            <a:endParaRPr lang="en-US" dirty="0"/>
          </a:p>
        </p:txBody>
      </p:sp>
      <p:sp>
        <p:nvSpPr>
          <p:cNvPr id="6" name="Content Placeholder 5"/>
          <p:cNvSpPr>
            <a:spLocks noGrp="1"/>
          </p:cNvSpPr>
          <p:nvPr>
            <p:ph idx="1"/>
          </p:nvPr>
        </p:nvSpPr>
        <p:spPr/>
        <p:txBody>
          <a:bodyPr/>
          <a:lstStyle/>
          <a:p>
            <a:pPr marL="571500" indent="-571500">
              <a:spcBef>
                <a:spcPts val="1800"/>
              </a:spcBef>
              <a:buNone/>
            </a:pPr>
            <a:r>
              <a:rPr lang="en-US" altLang="en-US" dirty="0">
                <a:cs typeface="Arial" charset="0"/>
              </a:rPr>
              <a:t>9.6	Analyze ventricular tachycardia and its effect on the patient, including basic patient care and treatment. </a:t>
            </a:r>
          </a:p>
          <a:p>
            <a:pPr marL="571500" indent="-571500">
              <a:spcBef>
                <a:spcPts val="1800"/>
              </a:spcBef>
              <a:buNone/>
            </a:pPr>
            <a:r>
              <a:rPr lang="en-US" altLang="en-US" dirty="0">
                <a:cs typeface="Arial" charset="0"/>
              </a:rPr>
              <a:t>9.7	Analyze ventricular fibrillation and its effect on the patient, including basic patient care and treatment. </a:t>
            </a:r>
          </a:p>
          <a:p>
            <a:pPr marL="571500" indent="-571500">
              <a:spcBef>
                <a:spcPts val="1800"/>
              </a:spcBef>
              <a:buNone/>
            </a:pPr>
            <a:r>
              <a:rPr lang="en-US" altLang="en-US" dirty="0">
                <a:cs typeface="Arial" charset="0"/>
              </a:rPr>
              <a:t>9.8	Analyze asystole and its effect on the patient, including basic patient care and treatment.</a:t>
            </a:r>
          </a:p>
          <a:p>
            <a:pPr marL="569913" indent="-569913">
              <a:spcBef>
                <a:spcPts val="1200"/>
              </a:spcBef>
              <a:buFont typeface="Wingdings" pitchFamily="2" charset="2"/>
              <a:buNone/>
            </a:pPr>
            <a:endParaRPr lang="en-US" altLang="en-US" sz="3000" dirty="0">
              <a:cs typeface="Arial" charset="0"/>
            </a:endParaRP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9266239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Agonal Rhythm: </a:t>
            </a:r>
            <a:r>
              <a:rPr lang="en-US" dirty="0" smtClean="0"/>
              <a:t>Criteria</a:t>
            </a:r>
            <a:r>
              <a:rPr lang="en-US" dirty="0"/>
              <a:t> </a:t>
            </a:r>
            <a:r>
              <a:rPr lang="en-US" dirty="0" smtClean="0"/>
              <a:t>2</a:t>
            </a:r>
            <a:endParaRPr lang="en-US" dirty="0"/>
          </a:p>
        </p:txBody>
      </p:sp>
      <p:sp>
        <p:nvSpPr>
          <p:cNvPr id="8" name="Content Placeholder 7"/>
          <p:cNvSpPr>
            <a:spLocks noGrp="1"/>
          </p:cNvSpPr>
          <p:nvPr>
            <p:ph idx="1"/>
          </p:nvPr>
        </p:nvSpPr>
        <p:spPr>
          <a:xfrm>
            <a:off x="457200" y="1524000"/>
            <a:ext cx="8229600" cy="5029200"/>
          </a:xfrm>
        </p:spPr>
        <p:txBody>
          <a:bodyPr/>
          <a:lstStyle/>
          <a:p>
            <a:pPr marL="0" indent="0">
              <a:buNone/>
            </a:pPr>
            <a:r>
              <a:rPr lang="en-US" altLang="en-US" dirty="0" smtClean="0"/>
              <a:t>PR interval: Cannot be determined (P wave is missing)</a:t>
            </a:r>
          </a:p>
          <a:p>
            <a:pPr marL="0" indent="0">
              <a:spcBef>
                <a:spcPts val="3000"/>
              </a:spcBef>
              <a:buNone/>
            </a:pPr>
            <a:r>
              <a:rPr lang="en-US" altLang="en-US" dirty="0" smtClean="0"/>
              <a:t>QRS duration and morphology</a:t>
            </a:r>
          </a:p>
          <a:p>
            <a:r>
              <a:rPr lang="en-US" altLang="en-US" dirty="0" smtClean="0"/>
              <a:t>0.12 second or greater</a:t>
            </a:r>
          </a:p>
          <a:p>
            <a:r>
              <a:rPr lang="en-US" altLang="en-US" dirty="0" smtClean="0"/>
              <a:t>Wide, bizarre appearance</a:t>
            </a:r>
          </a:p>
          <a:p>
            <a:pPr lvl="1"/>
            <a:endParaRPr lang="en-US" altLang="en-US" dirty="0" smtClean="0"/>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815003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Agonal Rhythm: </a:t>
            </a:r>
            <a:br>
              <a:rPr lang="en-US" smtClean="0"/>
            </a:br>
            <a:r>
              <a:rPr lang="en-US" smtClean="0"/>
              <a:t>What You Should Know</a:t>
            </a:r>
            <a:endParaRPr lang="en-US" dirty="0" smtClean="0"/>
          </a:p>
        </p:txBody>
      </p:sp>
      <p:sp>
        <p:nvSpPr>
          <p:cNvPr id="8" name="Content Placeholder 7"/>
          <p:cNvSpPr>
            <a:spLocks noGrp="1"/>
          </p:cNvSpPr>
          <p:nvPr>
            <p:ph idx="1"/>
          </p:nvPr>
        </p:nvSpPr>
        <p:spPr>
          <a:xfrm>
            <a:off x="457200" y="1447800"/>
            <a:ext cx="8229600" cy="5105400"/>
          </a:xfrm>
        </p:spPr>
        <p:txBody>
          <a:bodyPr/>
          <a:lstStyle/>
          <a:p>
            <a:r>
              <a:rPr lang="en-US" altLang="en-US" dirty="0" smtClean="0"/>
              <a:t>Profound loss of cardiac output.</a:t>
            </a:r>
          </a:p>
          <a:p>
            <a:r>
              <a:rPr lang="en-US" altLang="en-US" dirty="0" smtClean="0"/>
              <a:t>Patient will be unconscious.</a:t>
            </a:r>
          </a:p>
          <a:p>
            <a:r>
              <a:rPr lang="en-US" altLang="en-US" dirty="0" smtClean="0"/>
              <a:t>Notify health care practitioner immediately.</a:t>
            </a:r>
          </a:p>
          <a:p>
            <a:r>
              <a:rPr lang="en-US" altLang="en-US" dirty="0" smtClean="0"/>
              <a:t>This is a medical emergency; BLS and ACLS interventions will be initiated.</a:t>
            </a:r>
          </a:p>
          <a:p>
            <a:r>
              <a:rPr lang="en-US" altLang="en-US" dirty="0" smtClean="0"/>
              <a:t>ECG strips must be saved and put in medical record.</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29728028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9.3</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is the ventricular rate in a patient who has an agonal rhythm?</a:t>
            </a:r>
          </a:p>
          <a:p>
            <a:pPr>
              <a:buFont typeface="Wingdings" pitchFamily="2" charset="2"/>
              <a:buNone/>
            </a:pPr>
            <a:endParaRPr lang="en-US" altLang="en-US" b="1" dirty="0">
              <a:cs typeface="Arial" charset="0"/>
            </a:endParaRP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20002486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9.3</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is the ventricular rate in a patient who has an agonal rhythm?</a:t>
            </a:r>
          </a:p>
        </p:txBody>
      </p:sp>
      <p:sp>
        <p:nvSpPr>
          <p:cNvPr id="6" name="Content Placeholder 5"/>
          <p:cNvSpPr>
            <a:spLocks noGrp="1"/>
          </p:cNvSpPr>
          <p:nvPr>
            <p:ph sz="quarter" idx="15"/>
          </p:nvPr>
        </p:nvSpPr>
        <p:spPr>
          <a:xfrm>
            <a:off x="533400" y="3672840"/>
            <a:ext cx="8153400" cy="899160"/>
          </a:xfrm>
          <a:solidFill>
            <a:srgbClr val="FFC000"/>
          </a:solidFill>
        </p:spPr>
        <p:txBody>
          <a:bodyPr/>
          <a:lstStyle/>
          <a:p>
            <a:pPr marL="0" indent="0">
              <a:buNone/>
            </a:pPr>
            <a:r>
              <a:rPr lang="en-US" altLang="en-US" smtClean="0">
                <a:solidFill>
                  <a:srgbClr val="000099"/>
                </a:solidFill>
                <a:latin typeface="Arial" charset="0"/>
              </a:rPr>
              <a:t>Less than 20 beats per minute</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90031655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1" y="228599"/>
            <a:ext cx="9144001" cy="1142999"/>
          </a:xfrm>
        </p:spPr>
        <p:txBody>
          <a:bodyPr/>
          <a:lstStyle/>
          <a:p>
            <a:r>
              <a:rPr lang="en-US" dirty="0" smtClean="0"/>
              <a:t>Learning Outcome 9.4</a:t>
            </a:r>
            <a:br>
              <a:rPr lang="en-US" dirty="0" smtClean="0"/>
            </a:br>
            <a:r>
              <a:rPr lang="en-US" dirty="0" smtClean="0"/>
              <a:t>Idioventricular Rhythm</a:t>
            </a:r>
            <a:endParaRPr lang="en-US" dirty="0"/>
          </a:p>
        </p:txBody>
      </p:sp>
      <p:sp>
        <p:nvSpPr>
          <p:cNvPr id="11" name="Content Placeholder 10"/>
          <p:cNvSpPr>
            <a:spLocks noGrp="1"/>
          </p:cNvSpPr>
          <p:nvPr>
            <p:ph sz="half" idx="1"/>
          </p:nvPr>
        </p:nvSpPr>
        <p:spPr>
          <a:xfrm>
            <a:off x="457200" y="1371599"/>
            <a:ext cx="8229600" cy="1771485"/>
          </a:xfrm>
        </p:spPr>
        <p:txBody>
          <a:bodyPr/>
          <a:lstStyle/>
          <a:p>
            <a:pPr>
              <a:spcBef>
                <a:spcPts val="1800"/>
              </a:spcBef>
            </a:pPr>
            <a:r>
              <a:rPr lang="en-US" altLang="en-US" sz="2800" dirty="0">
                <a:cs typeface="Arial" charset="0"/>
              </a:rPr>
              <a:t>Impulse created by the ventricular pacemaker</a:t>
            </a:r>
          </a:p>
          <a:p>
            <a:pPr>
              <a:spcBef>
                <a:spcPts val="1800"/>
              </a:spcBef>
            </a:pPr>
            <a:r>
              <a:rPr lang="en-US" altLang="en-US" sz="2800" dirty="0">
                <a:cs typeface="Arial" charset="0"/>
              </a:rPr>
              <a:t>Presents with the classic wide QRS complex, slow ventricular rate, and absence of P waves.</a:t>
            </a:r>
          </a:p>
        </p:txBody>
      </p:sp>
      <p:pic>
        <p:nvPicPr>
          <p:cNvPr id="4" name="Picture 3" descr="ECG tracing showing idioventricular rhythm"/>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956" y="3486825"/>
            <a:ext cx="8314088" cy="2228175"/>
          </a:xfrm>
          <a:prstGeom prst="rect">
            <a:avLst/>
          </a:prstGeom>
        </p:spPr>
      </p:pic>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245258569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Idioventricular Rhythm: </a:t>
            </a:r>
            <a:r>
              <a:rPr lang="en-US" dirty="0" smtClean="0"/>
              <a:t>Criteria 1</a:t>
            </a:r>
            <a:endParaRPr lang="en-US" dirty="0"/>
          </a:p>
        </p:txBody>
      </p:sp>
      <p:sp>
        <p:nvSpPr>
          <p:cNvPr id="8" name="Content Placeholder 7"/>
          <p:cNvSpPr>
            <a:spLocks noGrp="1"/>
          </p:cNvSpPr>
          <p:nvPr>
            <p:ph idx="1"/>
          </p:nvPr>
        </p:nvSpPr>
        <p:spPr/>
        <p:txBody>
          <a:bodyPr/>
          <a:lstStyle/>
          <a:p>
            <a:pPr marL="0" indent="0">
              <a:buNone/>
            </a:pPr>
            <a:r>
              <a:rPr lang="en-US" altLang="en-US" dirty="0" smtClean="0"/>
              <a:t>Rhythm</a:t>
            </a:r>
          </a:p>
          <a:p>
            <a:r>
              <a:rPr lang="en-US" altLang="en-US" dirty="0" smtClean="0"/>
              <a:t>R-R interval is regular.</a:t>
            </a:r>
          </a:p>
          <a:p>
            <a:r>
              <a:rPr lang="en-US" altLang="en-US" dirty="0" smtClean="0"/>
              <a:t>P-P interval cannot be determined.</a:t>
            </a:r>
          </a:p>
          <a:p>
            <a:pPr marL="0" indent="0">
              <a:spcBef>
                <a:spcPts val="3600"/>
              </a:spcBef>
              <a:buNone/>
            </a:pPr>
            <a:r>
              <a:rPr lang="en-US" altLang="en-US" dirty="0" smtClean="0"/>
              <a:t>Rate</a:t>
            </a:r>
          </a:p>
          <a:p>
            <a:r>
              <a:rPr lang="en-US" altLang="en-US" dirty="0" smtClean="0"/>
              <a:t>Ventricular: 20‒40 beats per minute</a:t>
            </a:r>
          </a:p>
          <a:p>
            <a:r>
              <a:rPr lang="en-US" altLang="en-US" dirty="0" smtClean="0"/>
              <a:t>Atrial: Cannot be determined</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217792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Idioventricular Rhythm: </a:t>
            </a:r>
            <a:r>
              <a:rPr lang="en-US" dirty="0" smtClean="0"/>
              <a:t>Criteria</a:t>
            </a:r>
            <a:r>
              <a:rPr lang="en-US" dirty="0"/>
              <a:t> </a:t>
            </a:r>
            <a:r>
              <a:rPr lang="en-US" dirty="0" smtClean="0"/>
              <a:t>2</a:t>
            </a:r>
            <a:endParaRPr lang="en-US" dirty="0"/>
          </a:p>
        </p:txBody>
      </p:sp>
      <p:sp>
        <p:nvSpPr>
          <p:cNvPr id="8" name="Content Placeholder 7"/>
          <p:cNvSpPr>
            <a:spLocks noGrp="1"/>
          </p:cNvSpPr>
          <p:nvPr>
            <p:ph idx="1"/>
          </p:nvPr>
        </p:nvSpPr>
        <p:spPr>
          <a:xfrm>
            <a:off x="457200" y="1524000"/>
            <a:ext cx="8229600" cy="5029200"/>
          </a:xfrm>
        </p:spPr>
        <p:txBody>
          <a:bodyPr/>
          <a:lstStyle/>
          <a:p>
            <a:pPr marL="0" indent="0">
              <a:buNone/>
            </a:pPr>
            <a:r>
              <a:rPr lang="en-US" altLang="en-US" dirty="0" smtClean="0"/>
              <a:t>P wave morphology:  No P wave is present.</a:t>
            </a:r>
          </a:p>
          <a:p>
            <a:pPr marL="0" indent="0">
              <a:spcBef>
                <a:spcPts val="3000"/>
              </a:spcBef>
              <a:buNone/>
            </a:pPr>
            <a:r>
              <a:rPr lang="en-US" altLang="en-US" dirty="0" smtClean="0"/>
              <a:t>PR interval: Cannot be measured.</a:t>
            </a:r>
          </a:p>
          <a:p>
            <a:pPr marL="0" indent="0">
              <a:spcBef>
                <a:spcPts val="3000"/>
              </a:spcBef>
              <a:buNone/>
            </a:pPr>
            <a:r>
              <a:rPr lang="en-US" altLang="en-US" dirty="0" smtClean="0"/>
              <a:t>QRS duration and morphology</a:t>
            </a:r>
          </a:p>
          <a:p>
            <a:r>
              <a:rPr lang="en-US" altLang="en-US" dirty="0" smtClean="0"/>
              <a:t>0.12 seconds or greater</a:t>
            </a:r>
          </a:p>
          <a:p>
            <a:r>
              <a:rPr lang="en-US" altLang="en-US" dirty="0" smtClean="0"/>
              <a:t>Wide, bizarre appearance</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2355928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228600"/>
            <a:ext cx="9144000" cy="1143000"/>
          </a:xfrm>
        </p:spPr>
        <p:txBody>
          <a:bodyPr/>
          <a:lstStyle/>
          <a:p>
            <a:r>
              <a:rPr lang="en-US" dirty="0" smtClean="0"/>
              <a:t>Idioventricular Rhythm:</a:t>
            </a:r>
            <a:br>
              <a:rPr lang="en-US" dirty="0" smtClean="0"/>
            </a:br>
            <a:r>
              <a:rPr lang="en-US" dirty="0" smtClean="0"/>
              <a:t>What You Should Know</a:t>
            </a:r>
            <a:endParaRPr lang="en-US" dirty="0"/>
          </a:p>
        </p:txBody>
      </p:sp>
      <p:sp>
        <p:nvSpPr>
          <p:cNvPr id="8" name="Content Placeholder 7"/>
          <p:cNvSpPr>
            <a:spLocks noGrp="1"/>
          </p:cNvSpPr>
          <p:nvPr>
            <p:ph idx="1"/>
          </p:nvPr>
        </p:nvSpPr>
        <p:spPr>
          <a:xfrm>
            <a:off x="457200" y="1524000"/>
            <a:ext cx="8229600" cy="5029200"/>
          </a:xfrm>
        </p:spPr>
        <p:txBody>
          <a:bodyPr/>
          <a:lstStyle/>
          <a:p>
            <a:pPr>
              <a:spcBef>
                <a:spcPts val="1200"/>
              </a:spcBef>
            </a:pPr>
            <a:r>
              <a:rPr lang="en-US" altLang="en-US" dirty="0">
                <a:cs typeface="Arial" charset="0"/>
              </a:rPr>
              <a:t>Profound loss of cardiac output</a:t>
            </a:r>
          </a:p>
          <a:p>
            <a:pPr>
              <a:spcBef>
                <a:spcPts val="1200"/>
              </a:spcBef>
            </a:pPr>
            <a:r>
              <a:rPr lang="en-US" altLang="en-US" dirty="0">
                <a:cs typeface="Arial" charset="0"/>
              </a:rPr>
              <a:t>The patient will likely be unconscious.</a:t>
            </a:r>
          </a:p>
          <a:p>
            <a:pPr>
              <a:spcBef>
                <a:spcPts val="1200"/>
              </a:spcBef>
            </a:pPr>
            <a:r>
              <a:rPr lang="en-US" altLang="en-US" dirty="0">
                <a:cs typeface="Arial" charset="0"/>
              </a:rPr>
              <a:t>Notify health care practitioner immediately.</a:t>
            </a:r>
          </a:p>
          <a:p>
            <a:pPr>
              <a:spcBef>
                <a:spcPts val="1200"/>
              </a:spcBef>
            </a:pPr>
            <a:r>
              <a:rPr lang="en-US" altLang="en-US" dirty="0">
                <a:cs typeface="Arial" charset="0"/>
              </a:rPr>
              <a:t>This is a medical emergency.</a:t>
            </a:r>
          </a:p>
          <a:p>
            <a:pPr>
              <a:spcBef>
                <a:spcPts val="1200"/>
              </a:spcBef>
            </a:pPr>
            <a:r>
              <a:rPr lang="en-US" altLang="en-US" dirty="0">
                <a:cs typeface="Arial" charset="0"/>
              </a:rPr>
              <a:t>Likely to require medication and/or pacing.</a:t>
            </a:r>
          </a:p>
          <a:p>
            <a:pPr>
              <a:spcBef>
                <a:spcPts val="1200"/>
              </a:spcBef>
            </a:pPr>
            <a:r>
              <a:rPr lang="en-US" altLang="en-US" dirty="0">
                <a:cs typeface="Arial" charset="0"/>
              </a:rPr>
              <a:t>ECG strips must be saved and put in medical record.</a:t>
            </a:r>
          </a:p>
          <a:p>
            <a:endParaRPr lang="en-US" dirty="0"/>
          </a:p>
        </p:txBody>
      </p:sp>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06248022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9.4</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are the differentiating characteristics of idioventricular rhythms?</a:t>
            </a:r>
          </a:p>
          <a:p>
            <a:pPr>
              <a:buFont typeface="Wingdings" pitchFamily="2" charset="2"/>
              <a:buNone/>
            </a:pPr>
            <a:endParaRPr lang="en-US" altLang="en-US" b="1" dirty="0">
              <a:cs typeface="Arial" charset="0"/>
            </a:endParaRP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97712347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9.4</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are the differentiating characteristics of idioventricular rhythms?</a:t>
            </a:r>
          </a:p>
        </p:txBody>
      </p:sp>
      <p:sp>
        <p:nvSpPr>
          <p:cNvPr id="6" name="Content Placeholder 5"/>
          <p:cNvSpPr>
            <a:spLocks noGrp="1"/>
          </p:cNvSpPr>
          <p:nvPr>
            <p:ph sz="quarter" idx="15"/>
          </p:nvPr>
        </p:nvSpPr>
        <p:spPr>
          <a:xfrm>
            <a:off x="533400" y="3672840"/>
            <a:ext cx="8153400" cy="1203960"/>
          </a:xfrm>
          <a:solidFill>
            <a:srgbClr val="FFC000"/>
          </a:solidFill>
        </p:spPr>
        <p:txBody>
          <a:bodyPr/>
          <a:lstStyle/>
          <a:p>
            <a:pPr marL="0" indent="0">
              <a:buNone/>
            </a:pPr>
            <a:r>
              <a:rPr lang="en-US" altLang="en-US" dirty="0">
                <a:solidFill>
                  <a:srgbClr val="000099"/>
                </a:solidFill>
                <a:latin typeface="Arial" charset="0"/>
              </a:rPr>
              <a:t>Idioventricular rhythms have a slow ventricular rate of 20 to 40 bpm, with wide and bizarre QRS complexes and an absence of P waves.</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8171520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Learning Outcome 9.1</a:t>
            </a:r>
            <a:br>
              <a:rPr lang="en-US" smtClean="0"/>
            </a:br>
            <a:r>
              <a:rPr lang="en-US" smtClean="0"/>
              <a:t>Introduction to Ventricular Dysrhythmias</a:t>
            </a:r>
            <a:endParaRPr lang="en-US" dirty="0"/>
          </a:p>
        </p:txBody>
      </p:sp>
      <p:sp>
        <p:nvSpPr>
          <p:cNvPr id="11" name="Content Placeholder 10"/>
          <p:cNvSpPr>
            <a:spLocks noGrp="1"/>
          </p:cNvSpPr>
          <p:nvPr>
            <p:ph idx="1"/>
          </p:nvPr>
        </p:nvSpPr>
        <p:spPr>
          <a:xfrm>
            <a:off x="457200" y="1600200"/>
            <a:ext cx="8229600" cy="4953000"/>
          </a:xfrm>
        </p:spPr>
        <p:txBody>
          <a:bodyPr/>
          <a:lstStyle/>
          <a:p>
            <a:pPr marL="0" indent="0">
              <a:buNone/>
            </a:pPr>
            <a:r>
              <a:rPr lang="en-US" altLang="en-US" dirty="0" smtClean="0"/>
              <a:t>Ventricular pacemaker cells are in Purkinje fibers.</a:t>
            </a:r>
          </a:p>
          <a:p>
            <a:pPr marL="0" indent="0">
              <a:spcBef>
                <a:spcPts val="2400"/>
              </a:spcBef>
              <a:buNone/>
            </a:pPr>
            <a:r>
              <a:rPr lang="en-US" altLang="en-US" dirty="0" smtClean="0"/>
              <a:t>Last inherent pacemaker cells are in the heart.</a:t>
            </a:r>
          </a:p>
          <a:p>
            <a:pPr marL="0" indent="0">
              <a:spcBef>
                <a:spcPts val="2400"/>
              </a:spcBef>
              <a:buNone/>
            </a:pPr>
            <a:r>
              <a:rPr lang="en-US" altLang="en-US" dirty="0" smtClean="0"/>
              <a:t>Rate of automaticity: 20 to 40 bpm</a:t>
            </a:r>
          </a:p>
          <a:p>
            <a:pPr marL="0" indent="0">
              <a:spcBef>
                <a:spcPts val="2400"/>
              </a:spcBef>
              <a:buNone/>
            </a:pPr>
            <a:r>
              <a:rPr lang="en-US" altLang="en-US" dirty="0" smtClean="0"/>
              <a:t>Current travels cell-by-cell</a:t>
            </a:r>
          </a:p>
          <a:p>
            <a:r>
              <a:rPr lang="en-US" altLang="en-US" dirty="0" smtClean="0"/>
              <a:t>Takes longer for both ventricles to depolarize</a:t>
            </a:r>
          </a:p>
          <a:p>
            <a:r>
              <a:rPr lang="en-US" altLang="en-US" dirty="0" smtClean="0"/>
              <a:t>Results in wide QRS</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379227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 9.5</a:t>
            </a:r>
            <a:br>
              <a:rPr lang="en-US" dirty="0" smtClean="0"/>
            </a:br>
            <a:r>
              <a:rPr lang="en-US" dirty="0" smtClean="0"/>
              <a:t>Accelerated Idioventricular Rhythm</a:t>
            </a:r>
            <a:endParaRPr lang="en-US" dirty="0">
              <a:solidFill>
                <a:srgbClr val="7030A0"/>
              </a:solidFill>
            </a:endParaRPr>
          </a:p>
        </p:txBody>
      </p:sp>
      <p:sp>
        <p:nvSpPr>
          <p:cNvPr id="11" name="Content Placeholder 10"/>
          <p:cNvSpPr>
            <a:spLocks noGrp="1"/>
          </p:cNvSpPr>
          <p:nvPr>
            <p:ph sz="half" idx="1"/>
          </p:nvPr>
        </p:nvSpPr>
        <p:spPr>
          <a:xfrm>
            <a:off x="457200" y="1447800"/>
            <a:ext cx="8077200" cy="1828800"/>
          </a:xfrm>
        </p:spPr>
        <p:txBody>
          <a:bodyPr/>
          <a:lstStyle/>
          <a:p>
            <a:pPr>
              <a:lnSpc>
                <a:spcPct val="90000"/>
              </a:lnSpc>
            </a:pPr>
            <a:r>
              <a:rPr lang="en-US" altLang="en-US" dirty="0">
                <a:cs typeface="Arial" charset="0"/>
              </a:rPr>
              <a:t>Impulse created by the ventricular pacemaker</a:t>
            </a:r>
          </a:p>
          <a:p>
            <a:pPr>
              <a:lnSpc>
                <a:spcPct val="90000"/>
              </a:lnSpc>
            </a:pPr>
            <a:r>
              <a:rPr lang="en-US" altLang="en-US" dirty="0">
                <a:cs typeface="Arial" charset="0"/>
              </a:rPr>
              <a:t>The heart rate is faster than an idioventricular rhythm.</a:t>
            </a:r>
          </a:p>
          <a:p>
            <a:pPr>
              <a:lnSpc>
                <a:spcPct val="90000"/>
              </a:lnSpc>
            </a:pPr>
            <a:r>
              <a:rPr lang="en-US" altLang="en-US" dirty="0">
                <a:cs typeface="Arial" charset="0"/>
              </a:rPr>
              <a:t>QRS complex is wide and bizarre and P waves are absent. </a:t>
            </a:r>
          </a:p>
        </p:txBody>
      </p:sp>
      <p:pic>
        <p:nvPicPr>
          <p:cNvPr id="5" name="Picture 4" descr="ECG tracing showing accelerated idioventricular rhythm"/>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956" y="3352800"/>
            <a:ext cx="8314088" cy="2228175"/>
          </a:xfrm>
          <a:prstGeom prst="rect">
            <a:avLst/>
          </a:prstGeom>
        </p:spPr>
      </p:pic>
      <p:sp>
        <p:nvSpPr>
          <p:cNvPr id="4" name="Text Placeholder 3"/>
          <p:cNvSpPr>
            <a:spLocks noGrp="1"/>
          </p:cNvSpPr>
          <p:nvPr>
            <p:ph type="body" sz="quarter" idx="12"/>
          </p:nvPr>
        </p:nvSpPr>
        <p:spPr/>
        <p:txBody>
          <a:bodyPr/>
          <a:lstStyle/>
          <a:p>
            <a:endParaRPr lang="en-US"/>
          </a:p>
        </p:txBody>
      </p:sp>
      <p:sp>
        <p:nvSpPr>
          <p:cNvPr id="3" name="Text Placeholder 2"/>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863039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Accelerated Idioventricular Rhythm: </a:t>
            </a:r>
            <a:r>
              <a:rPr lang="en-US" dirty="0" smtClean="0"/>
              <a:t>Criteria 1</a:t>
            </a:r>
            <a:endParaRPr lang="en-US" dirty="0"/>
          </a:p>
        </p:txBody>
      </p:sp>
      <p:sp>
        <p:nvSpPr>
          <p:cNvPr id="8" name="Content Placeholder 7"/>
          <p:cNvSpPr>
            <a:spLocks noGrp="1"/>
          </p:cNvSpPr>
          <p:nvPr>
            <p:ph idx="1"/>
          </p:nvPr>
        </p:nvSpPr>
        <p:spPr/>
        <p:txBody>
          <a:bodyPr/>
          <a:lstStyle/>
          <a:p>
            <a:pPr marL="0" indent="0">
              <a:buNone/>
            </a:pPr>
            <a:r>
              <a:rPr lang="en-US" altLang="en-US" dirty="0" smtClean="0"/>
              <a:t>Rhythm</a:t>
            </a:r>
          </a:p>
          <a:p>
            <a:r>
              <a:rPr lang="en-US" altLang="en-US" dirty="0" smtClean="0"/>
              <a:t>R-R interval is regular.</a:t>
            </a:r>
          </a:p>
          <a:p>
            <a:r>
              <a:rPr lang="en-US" altLang="en-US" dirty="0" smtClean="0"/>
              <a:t>P-P interval cannot be determined.</a:t>
            </a:r>
          </a:p>
          <a:p>
            <a:pPr marL="0" indent="0">
              <a:spcBef>
                <a:spcPts val="3600"/>
              </a:spcBef>
              <a:buNone/>
            </a:pPr>
            <a:r>
              <a:rPr lang="en-US" altLang="en-US" dirty="0" smtClean="0"/>
              <a:t>Rate</a:t>
            </a:r>
          </a:p>
          <a:p>
            <a:r>
              <a:rPr lang="en-US" altLang="en-US" dirty="0" smtClean="0"/>
              <a:t>Ventricular: 40‒100 bpm</a:t>
            </a:r>
          </a:p>
          <a:p>
            <a:r>
              <a:rPr lang="en-US" altLang="en-US" dirty="0" smtClean="0"/>
              <a:t>Atrial: Cannot be determined</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06178472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Accelerated Idioventricular Rhythm: </a:t>
            </a:r>
            <a:r>
              <a:rPr lang="en-US" dirty="0" smtClean="0"/>
              <a:t>Criteria 2</a:t>
            </a:r>
            <a:endParaRPr lang="en-US" dirty="0"/>
          </a:p>
        </p:txBody>
      </p:sp>
      <p:sp>
        <p:nvSpPr>
          <p:cNvPr id="8" name="Content Placeholder 7"/>
          <p:cNvSpPr>
            <a:spLocks noGrp="1"/>
          </p:cNvSpPr>
          <p:nvPr>
            <p:ph idx="1"/>
          </p:nvPr>
        </p:nvSpPr>
        <p:spPr>
          <a:xfrm>
            <a:off x="457200" y="1524000"/>
            <a:ext cx="8229600" cy="5029200"/>
          </a:xfrm>
        </p:spPr>
        <p:txBody>
          <a:bodyPr/>
          <a:lstStyle/>
          <a:p>
            <a:pPr marL="0" indent="0">
              <a:buNone/>
            </a:pPr>
            <a:r>
              <a:rPr lang="en-US" altLang="en-US" dirty="0" smtClean="0"/>
              <a:t>P wave morphology: No P wave is present.</a:t>
            </a:r>
          </a:p>
          <a:p>
            <a:pPr marL="0" indent="0">
              <a:spcBef>
                <a:spcPts val="3000"/>
              </a:spcBef>
              <a:buNone/>
            </a:pPr>
            <a:r>
              <a:rPr lang="en-US" altLang="en-US" dirty="0" smtClean="0"/>
              <a:t>PR interval: Cannot be identified</a:t>
            </a:r>
          </a:p>
          <a:p>
            <a:pPr marL="0" indent="0">
              <a:spcBef>
                <a:spcPts val="3000"/>
              </a:spcBef>
              <a:buNone/>
            </a:pPr>
            <a:r>
              <a:rPr lang="en-US" altLang="en-US" dirty="0" smtClean="0"/>
              <a:t>QRS duration and morphology</a:t>
            </a:r>
          </a:p>
          <a:p>
            <a:r>
              <a:rPr lang="en-US" altLang="en-US" dirty="0" smtClean="0"/>
              <a:t>0.12 second or greater</a:t>
            </a:r>
          </a:p>
          <a:p>
            <a:r>
              <a:rPr lang="en-US" altLang="en-US" dirty="0" smtClean="0"/>
              <a:t>Wide, bizarre appearance</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26505046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19200"/>
          </a:xfrm>
        </p:spPr>
        <p:txBody>
          <a:bodyPr/>
          <a:lstStyle/>
          <a:p>
            <a:r>
              <a:rPr lang="en-US" dirty="0" smtClean="0"/>
              <a:t>Accelerated Idioventricular Rhythm:</a:t>
            </a:r>
            <a:br>
              <a:rPr lang="en-US" dirty="0" smtClean="0"/>
            </a:br>
            <a:r>
              <a:rPr lang="en-US" dirty="0" smtClean="0"/>
              <a:t>What You Should Know</a:t>
            </a:r>
            <a:endParaRPr lang="en-US" dirty="0"/>
          </a:p>
        </p:txBody>
      </p:sp>
      <p:sp>
        <p:nvSpPr>
          <p:cNvPr id="11" name="Content Placeholder 10"/>
          <p:cNvSpPr>
            <a:spLocks noGrp="1"/>
          </p:cNvSpPr>
          <p:nvPr>
            <p:ph idx="1"/>
          </p:nvPr>
        </p:nvSpPr>
        <p:spPr>
          <a:xfrm>
            <a:off x="457200" y="1600200"/>
            <a:ext cx="8229600" cy="4953000"/>
          </a:xfrm>
        </p:spPr>
        <p:txBody>
          <a:bodyPr/>
          <a:lstStyle/>
          <a:p>
            <a:pPr>
              <a:spcBef>
                <a:spcPts val="1800"/>
              </a:spcBef>
            </a:pPr>
            <a:r>
              <a:rPr lang="en-US" altLang="en-US" dirty="0">
                <a:cs typeface="Arial" charset="0"/>
              </a:rPr>
              <a:t>Decrease in cardiac output due to slow ventricular rate and loss of atrial kick.</a:t>
            </a:r>
          </a:p>
          <a:p>
            <a:pPr>
              <a:spcBef>
                <a:spcPts val="1800"/>
              </a:spcBef>
            </a:pPr>
            <a:r>
              <a:rPr lang="en-US" altLang="en-US" dirty="0">
                <a:cs typeface="Arial" charset="0"/>
              </a:rPr>
              <a:t>Patient may be unconscious.</a:t>
            </a:r>
          </a:p>
          <a:p>
            <a:pPr>
              <a:spcBef>
                <a:spcPts val="1800"/>
              </a:spcBef>
            </a:pPr>
            <a:r>
              <a:rPr lang="en-US" altLang="en-US" dirty="0">
                <a:cs typeface="Arial" charset="0"/>
              </a:rPr>
              <a:t>Notify health care practitioner immediately.</a:t>
            </a:r>
          </a:p>
          <a:p>
            <a:pPr>
              <a:spcBef>
                <a:spcPts val="1800"/>
              </a:spcBef>
            </a:pPr>
            <a:r>
              <a:rPr lang="en-US" altLang="en-US" dirty="0">
                <a:cs typeface="Arial" charset="0"/>
              </a:rPr>
              <a:t>May require medication and/or pacing.</a:t>
            </a:r>
          </a:p>
          <a:p>
            <a:pPr>
              <a:spcBef>
                <a:spcPts val="1800"/>
              </a:spcBef>
            </a:pPr>
            <a:r>
              <a:rPr lang="en-US" altLang="en-US" dirty="0">
                <a:cs typeface="Arial" charset="0"/>
              </a:rPr>
              <a:t>ECG strips must be saved and put in medical record.</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39072496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9.5</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How is an accelerated idioventricular rhythm different from an idioventricular rhythm?</a:t>
            </a:r>
          </a:p>
          <a:p>
            <a:pPr>
              <a:buFont typeface="Wingdings" pitchFamily="2" charset="2"/>
              <a:buNone/>
            </a:pPr>
            <a:endParaRPr lang="en-US" altLang="en-US" b="1" dirty="0">
              <a:cs typeface="Arial" charset="0"/>
            </a:endParaRP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37891689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9.5</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How is an accelerated idioventricular rhythm different from an idioventricular rhythm?</a:t>
            </a:r>
          </a:p>
        </p:txBody>
      </p:sp>
      <p:sp>
        <p:nvSpPr>
          <p:cNvPr id="6" name="Content Placeholder 5"/>
          <p:cNvSpPr>
            <a:spLocks noGrp="1"/>
          </p:cNvSpPr>
          <p:nvPr>
            <p:ph sz="quarter" idx="15"/>
          </p:nvPr>
        </p:nvSpPr>
        <p:spPr>
          <a:xfrm>
            <a:off x="533400" y="3672840"/>
            <a:ext cx="8153400" cy="1280160"/>
          </a:xfrm>
          <a:solidFill>
            <a:srgbClr val="FFC000"/>
          </a:solidFill>
        </p:spPr>
        <p:txBody>
          <a:bodyPr/>
          <a:lstStyle/>
          <a:p>
            <a:pPr marL="0" indent="0">
              <a:buNone/>
            </a:pPr>
            <a:r>
              <a:rPr lang="en-US" altLang="en-US" dirty="0">
                <a:solidFill>
                  <a:srgbClr val="000099"/>
                </a:solidFill>
                <a:latin typeface="Arial" charset="0"/>
              </a:rPr>
              <a:t>Accelerated idioventricular rhythm occurs at a rate of 40 to100 bpm, and idioventricular rhythm occurs at a rate of 20 to 40 bpm.</a:t>
            </a: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3488122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52650"/>
          </a:xfrm>
        </p:spPr>
        <p:txBody>
          <a:bodyPr/>
          <a:lstStyle/>
          <a:p>
            <a:r>
              <a:rPr lang="en-US" dirty="0" smtClean="0"/>
              <a:t>Learning Outcome 9.6</a:t>
            </a:r>
            <a:br>
              <a:rPr lang="en-US" dirty="0" smtClean="0"/>
            </a:br>
            <a:r>
              <a:rPr lang="en-US" dirty="0" smtClean="0"/>
              <a:t>Ventricular Tachycardia (SVT)</a:t>
            </a:r>
            <a:br>
              <a:rPr lang="en-US" dirty="0" smtClean="0"/>
            </a:br>
            <a:r>
              <a:rPr lang="en-US" dirty="0" smtClean="0">
                <a:solidFill>
                  <a:srgbClr val="7030A0"/>
                </a:solidFill>
              </a:rPr>
              <a:t>Key Term</a:t>
            </a:r>
            <a:endParaRPr lang="en-US" dirty="0">
              <a:solidFill>
                <a:srgbClr val="7030A0"/>
              </a:solidFill>
            </a:endParaRPr>
          </a:p>
        </p:txBody>
      </p:sp>
      <p:sp>
        <p:nvSpPr>
          <p:cNvPr id="11" name="Content Placeholder 10"/>
          <p:cNvSpPr>
            <a:spLocks noGrp="1"/>
          </p:cNvSpPr>
          <p:nvPr>
            <p:ph idx="1"/>
          </p:nvPr>
        </p:nvSpPr>
        <p:spPr>
          <a:xfrm>
            <a:off x="457200" y="1981200"/>
            <a:ext cx="8229600" cy="4572000"/>
          </a:xfrm>
        </p:spPr>
        <p:txBody>
          <a:bodyPr/>
          <a:lstStyle/>
          <a:p>
            <a:pPr marL="0" indent="0">
              <a:spcBef>
                <a:spcPts val="1200"/>
              </a:spcBef>
              <a:buNone/>
            </a:pPr>
            <a:r>
              <a:rPr lang="en-US" altLang="en-US" dirty="0">
                <a:cs typeface="Arial" charset="0"/>
              </a:rPr>
              <a:t>Torsades de Pointes</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0992813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Ventricular Tachycardia</a:t>
            </a:r>
            <a:endParaRPr lang="en-US" dirty="0"/>
          </a:p>
        </p:txBody>
      </p:sp>
      <p:sp>
        <p:nvSpPr>
          <p:cNvPr id="11" name="Content Placeholder 10"/>
          <p:cNvSpPr>
            <a:spLocks noGrp="1"/>
          </p:cNvSpPr>
          <p:nvPr>
            <p:ph sz="half" idx="1"/>
          </p:nvPr>
        </p:nvSpPr>
        <p:spPr>
          <a:xfrm>
            <a:off x="457200" y="914400"/>
            <a:ext cx="8229600" cy="1905000"/>
          </a:xfrm>
        </p:spPr>
        <p:txBody>
          <a:bodyPr/>
          <a:lstStyle/>
          <a:p>
            <a:r>
              <a:rPr lang="en-US" altLang="en-US" dirty="0">
                <a:cs typeface="Arial" charset="0"/>
              </a:rPr>
              <a:t>Three or more PVCs occur in a row.</a:t>
            </a:r>
          </a:p>
          <a:p>
            <a:r>
              <a:rPr lang="en-US" altLang="en-US" dirty="0">
                <a:cs typeface="Arial" charset="0"/>
              </a:rPr>
              <a:t>Ventricles are in continuous state of contraction-relaxation.</a:t>
            </a:r>
          </a:p>
        </p:txBody>
      </p:sp>
      <p:pic>
        <p:nvPicPr>
          <p:cNvPr id="4" name="Picture 3" descr="ECG tracing showing ventricular tachycardi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956" y="2314912"/>
            <a:ext cx="8314088" cy="2228175"/>
          </a:xfrm>
          <a:prstGeom prst="rect">
            <a:avLst/>
          </a:prstGeom>
        </p:spPr>
      </p:pic>
      <p:sp>
        <p:nvSpPr>
          <p:cNvPr id="2" name="Text Placeholder 1"/>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345288713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Torsades de Pointes</a:t>
            </a:r>
            <a:endParaRPr lang="en-US" dirty="0"/>
          </a:p>
        </p:txBody>
      </p:sp>
      <p:sp>
        <p:nvSpPr>
          <p:cNvPr id="11" name="Content Placeholder 10"/>
          <p:cNvSpPr>
            <a:spLocks noGrp="1"/>
          </p:cNvSpPr>
          <p:nvPr>
            <p:ph sz="half" idx="1"/>
          </p:nvPr>
        </p:nvSpPr>
        <p:spPr>
          <a:xfrm>
            <a:off x="457200" y="914400"/>
            <a:ext cx="8229600" cy="1905000"/>
          </a:xfrm>
        </p:spPr>
        <p:txBody>
          <a:bodyPr/>
          <a:lstStyle/>
          <a:p>
            <a:r>
              <a:rPr lang="en-US" altLang="en-US" dirty="0">
                <a:cs typeface="Arial" charset="0"/>
              </a:rPr>
              <a:t>Depolarization impulses move to different locations in one ventricle, then the other.</a:t>
            </a:r>
          </a:p>
          <a:p>
            <a:r>
              <a:rPr lang="en-US" altLang="en-US" dirty="0">
                <a:cs typeface="Arial" charset="0"/>
              </a:rPr>
              <a:t>Occurs due to electrolyte deficiencies</a:t>
            </a:r>
          </a:p>
        </p:txBody>
      </p:sp>
      <p:pic>
        <p:nvPicPr>
          <p:cNvPr id="5" name="Picture 4" descr="ECG tracing showing Torsade de Point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956" y="2724825"/>
            <a:ext cx="8314088" cy="2228175"/>
          </a:xfrm>
          <a:prstGeom prst="rect">
            <a:avLst/>
          </a:prstGeom>
        </p:spPr>
      </p:pic>
      <p:sp>
        <p:nvSpPr>
          <p:cNvPr id="2" name="Text Placeholder 1"/>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267397381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Ventricular Tachycardia: </a:t>
            </a:r>
            <a:r>
              <a:rPr lang="en-US" dirty="0" smtClean="0"/>
              <a:t>Criteria 1</a:t>
            </a:r>
            <a:endParaRPr lang="en-US" dirty="0"/>
          </a:p>
        </p:txBody>
      </p:sp>
      <p:sp>
        <p:nvSpPr>
          <p:cNvPr id="8" name="Content Placeholder 7"/>
          <p:cNvSpPr>
            <a:spLocks noGrp="1"/>
          </p:cNvSpPr>
          <p:nvPr>
            <p:ph idx="1"/>
          </p:nvPr>
        </p:nvSpPr>
        <p:spPr/>
        <p:txBody>
          <a:bodyPr/>
          <a:lstStyle/>
          <a:p>
            <a:pPr marL="0" indent="0">
              <a:buNone/>
            </a:pPr>
            <a:r>
              <a:rPr lang="en-US" altLang="en-US" dirty="0" smtClean="0"/>
              <a:t>Rhythm</a:t>
            </a:r>
          </a:p>
          <a:p>
            <a:r>
              <a:rPr lang="en-US" altLang="en-US" dirty="0" smtClean="0"/>
              <a:t>P-P interval usually not identifiable.</a:t>
            </a:r>
          </a:p>
          <a:p>
            <a:r>
              <a:rPr lang="en-US" altLang="en-US" dirty="0" smtClean="0"/>
              <a:t>R-R interval usually regular, can be slightly irregular at times.</a:t>
            </a:r>
          </a:p>
          <a:p>
            <a:pPr marL="0" indent="0">
              <a:spcBef>
                <a:spcPts val="3000"/>
              </a:spcBef>
              <a:buNone/>
            </a:pPr>
            <a:r>
              <a:rPr lang="en-US" altLang="en-US" dirty="0" smtClean="0"/>
              <a:t>Rate</a:t>
            </a:r>
          </a:p>
          <a:p>
            <a:r>
              <a:rPr lang="en-US" altLang="en-US" dirty="0" smtClean="0"/>
              <a:t>Ventricular rate: 100‒200 beats per minute</a:t>
            </a:r>
          </a:p>
          <a:p>
            <a:r>
              <a:rPr lang="en-US" altLang="en-US" dirty="0" smtClean="0"/>
              <a:t>Atrial rate: Cannot be determined</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93880221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Reasons for Ventricular Rhythms</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Higher pacemaker sites in the heart fail.</a:t>
            </a:r>
          </a:p>
          <a:p>
            <a:pPr>
              <a:spcBef>
                <a:spcPts val="1800"/>
              </a:spcBef>
            </a:pPr>
            <a:r>
              <a:rPr lang="en-US" altLang="en-US" dirty="0">
                <a:cs typeface="Arial" charset="0"/>
              </a:rPr>
              <a:t>Rate of automaticity is faster than any other impulses present, so it takes over as the primary pacemaker.</a:t>
            </a:r>
          </a:p>
          <a:p>
            <a:pPr lvl="1"/>
            <a:endParaRPr lang="en-US" altLang="en-US" sz="2400" dirty="0" smtClean="0">
              <a:cs typeface="Arial" charset="0"/>
            </a:endParaRP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28419318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Supraventricular Tachycardia: </a:t>
            </a:r>
            <a:r>
              <a:rPr lang="en-US" dirty="0" smtClean="0"/>
              <a:t>Criteria 2</a:t>
            </a:r>
            <a:endParaRPr lang="en-US" dirty="0"/>
          </a:p>
        </p:txBody>
      </p:sp>
      <p:sp>
        <p:nvSpPr>
          <p:cNvPr id="8" name="Content Placeholder 7"/>
          <p:cNvSpPr>
            <a:spLocks noGrp="1"/>
          </p:cNvSpPr>
          <p:nvPr>
            <p:ph idx="1"/>
          </p:nvPr>
        </p:nvSpPr>
        <p:spPr>
          <a:xfrm>
            <a:off x="457200" y="1447800"/>
            <a:ext cx="8229600" cy="5105400"/>
          </a:xfrm>
        </p:spPr>
        <p:txBody>
          <a:bodyPr/>
          <a:lstStyle/>
          <a:p>
            <a:pPr marL="0" indent="0">
              <a:buNone/>
            </a:pPr>
            <a:r>
              <a:rPr lang="en-US" altLang="en-US" dirty="0" smtClean="0"/>
              <a:t>P wave morphology: P wave is absent.</a:t>
            </a:r>
          </a:p>
          <a:p>
            <a:pPr marL="0" indent="0">
              <a:spcBef>
                <a:spcPts val="3000"/>
              </a:spcBef>
              <a:buNone/>
            </a:pPr>
            <a:r>
              <a:rPr lang="en-US" altLang="en-US" dirty="0" smtClean="0"/>
              <a:t>PR interval: Cannot be determined.</a:t>
            </a:r>
          </a:p>
          <a:p>
            <a:pPr marL="0" indent="0">
              <a:spcBef>
                <a:spcPts val="3000"/>
              </a:spcBef>
              <a:buNone/>
            </a:pPr>
            <a:r>
              <a:rPr lang="en-US" altLang="en-US" dirty="0" smtClean="0"/>
              <a:t>QRS duration and morphology</a:t>
            </a:r>
          </a:p>
          <a:p>
            <a:r>
              <a:rPr lang="en-US" altLang="en-US" dirty="0" smtClean="0"/>
              <a:t>Duration greater than 0.12 second</a:t>
            </a:r>
          </a:p>
          <a:p>
            <a:r>
              <a:rPr lang="en-US" altLang="en-US" dirty="0" smtClean="0"/>
              <a:t>Wide, bizarre appearance</a:t>
            </a:r>
          </a:p>
          <a:p>
            <a:r>
              <a:rPr lang="en-US" altLang="en-US" dirty="0" smtClean="0"/>
              <a:t>T wave in opposite direction (usually down) from QRS complex</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7343979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228600"/>
            <a:ext cx="9144000" cy="1195450"/>
          </a:xfrm>
        </p:spPr>
        <p:txBody>
          <a:bodyPr/>
          <a:lstStyle/>
          <a:p>
            <a:r>
              <a:rPr lang="en-US" dirty="0" smtClean="0"/>
              <a:t>Ventricular Tachycardia:</a:t>
            </a:r>
            <a:br>
              <a:rPr lang="en-US" dirty="0" smtClean="0"/>
            </a:br>
            <a:r>
              <a:rPr lang="en-US" dirty="0" smtClean="0"/>
              <a:t>What You Should Know</a:t>
            </a:r>
            <a:endParaRPr lang="en-US" dirty="0"/>
          </a:p>
        </p:txBody>
      </p:sp>
      <p:sp>
        <p:nvSpPr>
          <p:cNvPr id="8" name="Content Placeholder 7"/>
          <p:cNvSpPr>
            <a:spLocks noGrp="1"/>
          </p:cNvSpPr>
          <p:nvPr>
            <p:ph idx="1"/>
          </p:nvPr>
        </p:nvSpPr>
        <p:spPr>
          <a:xfrm>
            <a:off x="457200" y="1524000"/>
            <a:ext cx="8229600" cy="5029200"/>
          </a:xfrm>
        </p:spPr>
        <p:txBody>
          <a:bodyPr/>
          <a:lstStyle/>
          <a:p>
            <a:pPr>
              <a:spcBef>
                <a:spcPts val="1800"/>
              </a:spcBef>
            </a:pPr>
            <a:r>
              <a:rPr lang="en-US" altLang="en-US" dirty="0">
                <a:cs typeface="Arial" charset="0"/>
              </a:rPr>
              <a:t>Lost atrial kick and decreased ventricular filling time result in decreased cardiac output.</a:t>
            </a:r>
          </a:p>
          <a:p>
            <a:pPr>
              <a:spcBef>
                <a:spcPts val="1800"/>
              </a:spcBef>
            </a:pPr>
            <a:r>
              <a:rPr lang="en-US" altLang="en-US" dirty="0">
                <a:cs typeface="Arial" charset="0"/>
              </a:rPr>
              <a:t>Approximately 50% of patients become unconscious immediately.</a:t>
            </a:r>
          </a:p>
          <a:p>
            <a:pPr>
              <a:spcBef>
                <a:spcPts val="1800"/>
              </a:spcBef>
            </a:pPr>
            <a:r>
              <a:rPr lang="en-US" altLang="en-US" dirty="0">
                <a:cs typeface="Arial" charset="0"/>
              </a:rPr>
              <a:t>Notify licensed practitioner immediately.</a:t>
            </a:r>
          </a:p>
          <a:p>
            <a:pPr>
              <a:spcBef>
                <a:spcPts val="1800"/>
              </a:spcBef>
            </a:pPr>
            <a:r>
              <a:rPr lang="en-US" altLang="en-US" dirty="0">
                <a:cs typeface="Arial" charset="0"/>
              </a:rPr>
              <a:t>Save rhythm strips in medical record to document rhythm changes.</a:t>
            </a:r>
          </a:p>
          <a:p>
            <a:pPr>
              <a:spcBef>
                <a:spcPts val="1800"/>
              </a:spcBef>
            </a:pPr>
            <a:endParaRPr lang="en-US" altLang="en-US" dirty="0">
              <a:cs typeface="Arial" charset="0"/>
            </a:endParaRPr>
          </a:p>
        </p:txBody>
      </p:sp>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20100048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 9.6</a:t>
            </a:r>
            <a:br>
              <a:rPr lang="en-US" dirty="0" smtClean="0"/>
            </a:br>
            <a:r>
              <a:rPr lang="en-US" dirty="0" smtClean="0"/>
              <a:t>Apply Your Knowledge</a:t>
            </a:r>
            <a:endParaRPr lang="en-US" dirty="0"/>
          </a:p>
        </p:txBody>
      </p:sp>
      <p:sp>
        <p:nvSpPr>
          <p:cNvPr id="6" name="Content Placeholder 5"/>
          <p:cNvSpPr>
            <a:spLocks noGrp="1"/>
          </p:cNvSpPr>
          <p:nvPr>
            <p:ph sz="quarter" idx="13"/>
          </p:nvPr>
        </p:nvSpPr>
        <p:spPr>
          <a:xfrm>
            <a:off x="533400" y="2057400"/>
            <a:ext cx="8153400" cy="762000"/>
          </a:xfrm>
        </p:spPr>
        <p:txBody>
          <a:bodyPr/>
          <a:lstStyle/>
          <a:p>
            <a:pPr marL="0" indent="0">
              <a:buNone/>
            </a:pPr>
            <a:r>
              <a:rPr lang="en-US" dirty="0" smtClean="0"/>
              <a:t>Identify this rhythm.</a:t>
            </a:r>
            <a:endParaRPr lang="en-US" dirty="0"/>
          </a:p>
        </p:txBody>
      </p:sp>
      <p:pic>
        <p:nvPicPr>
          <p:cNvPr id="4" name="Picture 3" descr="ECG tracing for Apply Your Knowledge questi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524" y="2544314"/>
            <a:ext cx="8156952" cy="2180086"/>
          </a:xfrm>
          <a:prstGeom prst="rect">
            <a:avLst/>
          </a:prstGeom>
        </p:spPr>
      </p:pic>
      <p:sp>
        <p:nvSpPr>
          <p:cNvPr id="10" name="Text Placeholder 9"/>
          <p:cNvSpPr>
            <a:spLocks noGrp="1"/>
          </p:cNvSpPr>
          <p:nvPr>
            <p:ph type="body" sz="quarter" idx="16"/>
          </p:nvPr>
        </p:nvSpPr>
        <p:spPr/>
        <p:txBody>
          <a:bodyPr/>
          <a:lstStyle/>
          <a:p>
            <a:r>
              <a:rPr lang="en-US" smtClean="0"/>
              <a:t>Copyright © McGraw-Hill Education</a:t>
            </a:r>
          </a:p>
          <a:p>
            <a:endParaRPr lang="en-US" dirty="0"/>
          </a:p>
        </p:txBody>
      </p:sp>
    </p:spTree>
    <p:extLst>
      <p:ext uri="{BB962C8B-B14F-4D97-AF65-F5344CB8AC3E}">
        <p14:creationId xmlns:p14="http://schemas.microsoft.com/office/powerpoint/2010/main" val="176149211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 9.6</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6" name="Content Placeholder 5"/>
          <p:cNvSpPr>
            <a:spLocks noGrp="1"/>
          </p:cNvSpPr>
          <p:nvPr>
            <p:ph sz="quarter" idx="13"/>
          </p:nvPr>
        </p:nvSpPr>
        <p:spPr>
          <a:xfrm>
            <a:off x="533400" y="2057400"/>
            <a:ext cx="8153400" cy="762000"/>
          </a:xfrm>
        </p:spPr>
        <p:txBody>
          <a:bodyPr/>
          <a:lstStyle/>
          <a:p>
            <a:pPr marL="0" indent="0">
              <a:buNone/>
            </a:pPr>
            <a:r>
              <a:rPr lang="en-US" dirty="0" smtClean="0"/>
              <a:t>Identify this rhythm.</a:t>
            </a:r>
            <a:endParaRPr lang="en-US" dirty="0"/>
          </a:p>
        </p:txBody>
      </p:sp>
      <p:pic>
        <p:nvPicPr>
          <p:cNvPr id="7" name="Picture 6" descr="ECG tracing for Apply Your Knowledge questi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524" y="2544314"/>
            <a:ext cx="8156952" cy="2180086"/>
          </a:xfrm>
          <a:prstGeom prst="rect">
            <a:avLst/>
          </a:prstGeom>
        </p:spPr>
      </p:pic>
      <p:sp>
        <p:nvSpPr>
          <p:cNvPr id="4" name="Content Placeholder 3"/>
          <p:cNvSpPr>
            <a:spLocks noGrp="1"/>
          </p:cNvSpPr>
          <p:nvPr>
            <p:ph sz="quarter" idx="10"/>
          </p:nvPr>
        </p:nvSpPr>
        <p:spPr>
          <a:xfrm>
            <a:off x="533400" y="5074920"/>
            <a:ext cx="8153400" cy="1249680"/>
          </a:xfrm>
          <a:solidFill>
            <a:srgbClr val="FFC000"/>
          </a:solidFill>
        </p:spPr>
        <p:txBody>
          <a:bodyPr/>
          <a:lstStyle/>
          <a:p>
            <a:pPr marL="0" indent="0">
              <a:buNone/>
            </a:pPr>
            <a:r>
              <a:rPr lang="en-US" altLang="en-US" dirty="0">
                <a:solidFill>
                  <a:srgbClr val="000099"/>
                </a:solidFill>
                <a:latin typeface="Arial" charset="0"/>
              </a:rPr>
              <a:t>Torsades de Pointes, a type of ventricular tachycardia in which the impulse origination points move around from ventricle to ventricle</a:t>
            </a:r>
          </a:p>
          <a:p>
            <a:pPr>
              <a:buFont typeface="Wingdings" pitchFamily="2" charset="2"/>
              <a:buNone/>
            </a:pPr>
            <a:endParaRPr lang="en-US" altLang="en-US" b="1" dirty="0">
              <a:cs typeface="Arial" charset="0"/>
            </a:endParaRPr>
          </a:p>
        </p:txBody>
      </p:sp>
      <p:sp>
        <p:nvSpPr>
          <p:cNvPr id="10" name="Text Placeholder 9"/>
          <p:cNvSpPr>
            <a:spLocks noGrp="1"/>
          </p:cNvSpPr>
          <p:nvPr>
            <p:ph type="body" sz="quarter" idx="16"/>
          </p:nvPr>
        </p:nvSpPr>
        <p:spPr/>
        <p:txBody>
          <a:bodyPr/>
          <a:lstStyle/>
          <a:p>
            <a:r>
              <a:rPr lang="en-US" dirty="0" smtClean="0"/>
              <a:t>Copyright © McGraw-Hill Education</a:t>
            </a:r>
          </a:p>
          <a:p>
            <a:endParaRPr lang="en-US" dirty="0"/>
          </a:p>
        </p:txBody>
      </p:sp>
    </p:spTree>
    <p:extLst>
      <p:ext uri="{BB962C8B-B14F-4D97-AF65-F5344CB8AC3E}">
        <p14:creationId xmlns:p14="http://schemas.microsoft.com/office/powerpoint/2010/main" val="93082024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 9.7</a:t>
            </a:r>
            <a:br>
              <a:rPr lang="en-US" dirty="0" smtClean="0"/>
            </a:br>
            <a:r>
              <a:rPr lang="en-US" dirty="0" smtClean="0"/>
              <a:t>Ventricular Fibrillation</a:t>
            </a:r>
            <a:endParaRPr lang="en-US" dirty="0"/>
          </a:p>
        </p:txBody>
      </p:sp>
      <p:sp>
        <p:nvSpPr>
          <p:cNvPr id="11" name="Content Placeholder 10"/>
          <p:cNvSpPr>
            <a:spLocks noGrp="1"/>
          </p:cNvSpPr>
          <p:nvPr>
            <p:ph sz="half" idx="1"/>
          </p:nvPr>
        </p:nvSpPr>
        <p:spPr>
          <a:xfrm>
            <a:off x="457200" y="1600200"/>
            <a:ext cx="7924800" cy="1524000"/>
          </a:xfrm>
        </p:spPr>
        <p:txBody>
          <a:bodyPr/>
          <a:lstStyle/>
          <a:p>
            <a:r>
              <a:rPr lang="en-US" altLang="en-US" dirty="0">
                <a:cs typeface="Arial" charset="0"/>
              </a:rPr>
              <a:t>Chaotic, asynchronous electrical activity within ventricular tissue </a:t>
            </a:r>
          </a:p>
          <a:p>
            <a:r>
              <a:rPr lang="en-US" altLang="en-US" dirty="0">
                <a:cs typeface="Arial" charset="0"/>
              </a:rPr>
              <a:t>Ventricle walls quiver, preventing ejection of blood.</a:t>
            </a:r>
          </a:p>
          <a:p>
            <a:r>
              <a:rPr lang="en-US" altLang="en-US" dirty="0">
                <a:cs typeface="Arial" charset="0"/>
              </a:rPr>
              <a:t>No cardiac output</a:t>
            </a:r>
          </a:p>
          <a:p>
            <a:endParaRPr lang="en-US" dirty="0"/>
          </a:p>
        </p:txBody>
      </p:sp>
      <p:pic>
        <p:nvPicPr>
          <p:cNvPr id="3" name="Picture 2" descr="ECG tracing showing the chaotic electrical activity typical of ventricular fibrillati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563" y="3779763"/>
            <a:ext cx="8372873" cy="2240037"/>
          </a:xfrm>
          <a:prstGeom prst="rect">
            <a:avLst/>
          </a:prstGeom>
        </p:spPr>
      </p:pic>
      <p:sp>
        <p:nvSpPr>
          <p:cNvPr id="16" name="Text Placeholder 15"/>
          <p:cNvSpPr>
            <a:spLocks noGrp="1"/>
          </p:cNvSpPr>
          <p:nvPr>
            <p:ph type="body" sz="quarter" idx="12"/>
          </p:nvPr>
        </p:nvSpPr>
        <p:spPr/>
        <p:txBody>
          <a:bodyPr/>
          <a:lstStyle/>
          <a:p>
            <a:endParaRPr lang="en-US"/>
          </a:p>
        </p:txBody>
      </p:sp>
      <p:sp>
        <p:nvSpPr>
          <p:cNvPr id="15" name="Text Placeholder 14"/>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30623306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Ventricular Fibrillation: Criteria</a:t>
            </a:r>
            <a:endParaRPr lang="en-US" dirty="0"/>
          </a:p>
        </p:txBody>
      </p:sp>
      <p:sp>
        <p:nvSpPr>
          <p:cNvPr id="8" name="Content Placeholder 7"/>
          <p:cNvSpPr>
            <a:spLocks noGrp="1"/>
          </p:cNvSpPr>
          <p:nvPr>
            <p:ph idx="1"/>
          </p:nvPr>
        </p:nvSpPr>
        <p:spPr/>
        <p:txBody>
          <a:bodyPr/>
          <a:lstStyle/>
          <a:p>
            <a:r>
              <a:rPr lang="en-US" altLang="en-US" dirty="0">
                <a:cs typeface="Arial" charset="0"/>
              </a:rPr>
              <a:t>Rhythm: P-P and R-R intervals cannot be determined because neither P waves nor R waves are present.</a:t>
            </a:r>
          </a:p>
          <a:p>
            <a:r>
              <a:rPr lang="en-US" altLang="en-US" dirty="0">
                <a:cs typeface="Arial" charset="0"/>
              </a:rPr>
              <a:t>Rate: Neither the atrial nor the ventricular rate can be determined.</a:t>
            </a:r>
          </a:p>
          <a:p>
            <a:r>
              <a:rPr lang="en-US" altLang="en-US" dirty="0">
                <a:cs typeface="Arial" charset="0"/>
              </a:rPr>
              <a:t>P wave morphology: No P waves are present.</a:t>
            </a:r>
          </a:p>
          <a:p>
            <a:r>
              <a:rPr lang="en-US" altLang="en-US" dirty="0">
                <a:cs typeface="Arial" charset="0"/>
              </a:rPr>
              <a:t>PR interval: There is no PR interval.</a:t>
            </a:r>
          </a:p>
          <a:p>
            <a:r>
              <a:rPr lang="en-US" altLang="en-US" dirty="0">
                <a:cs typeface="Arial" charset="0"/>
              </a:rPr>
              <a:t>QRS duration and morphology: Cannot be determined.</a:t>
            </a:r>
          </a:p>
          <a:p>
            <a:endParaRPr lang="en-US" dirty="0"/>
          </a:p>
        </p:txBody>
      </p:sp>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62965212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Ventricular Fibrillation: </a:t>
            </a:r>
            <a:br>
              <a:rPr lang="en-US" smtClean="0"/>
            </a:br>
            <a:r>
              <a:rPr lang="en-US" smtClean="0"/>
              <a:t>What You Should Know</a:t>
            </a:r>
            <a:endParaRPr lang="en-US" dirty="0"/>
          </a:p>
        </p:txBody>
      </p:sp>
      <p:sp>
        <p:nvSpPr>
          <p:cNvPr id="8" name="Content Placeholder 7"/>
          <p:cNvSpPr>
            <a:spLocks noGrp="1"/>
          </p:cNvSpPr>
          <p:nvPr>
            <p:ph idx="1"/>
          </p:nvPr>
        </p:nvSpPr>
        <p:spPr>
          <a:xfrm>
            <a:off x="457200" y="1524000"/>
            <a:ext cx="8229600" cy="5029200"/>
          </a:xfrm>
        </p:spPr>
        <p:txBody>
          <a:bodyPr/>
          <a:lstStyle/>
          <a:p>
            <a:pPr marL="0" indent="0">
              <a:buNone/>
            </a:pPr>
            <a:r>
              <a:rPr lang="en-US" altLang="en-US" dirty="0" smtClean="0"/>
              <a:t>Always check the patient first.</a:t>
            </a:r>
          </a:p>
          <a:p>
            <a:pPr marL="0" indent="0">
              <a:spcBef>
                <a:spcPts val="3000"/>
              </a:spcBef>
              <a:buNone/>
            </a:pPr>
            <a:r>
              <a:rPr lang="en-US" altLang="en-US" dirty="0" smtClean="0"/>
              <a:t>In true ventricular fibrillation:</a:t>
            </a:r>
          </a:p>
          <a:p>
            <a:r>
              <a:rPr lang="en-US" altLang="en-US" dirty="0" smtClean="0"/>
              <a:t>Patient is unconscious, apneic, and pulseless</a:t>
            </a:r>
          </a:p>
          <a:p>
            <a:r>
              <a:rPr lang="en-US" altLang="en-US" dirty="0" smtClean="0"/>
              <a:t>True emergency situation</a:t>
            </a:r>
          </a:p>
          <a:p>
            <a:pPr marL="0" indent="0">
              <a:spcBef>
                <a:spcPts val="3000"/>
              </a:spcBef>
              <a:buNone/>
            </a:pPr>
            <a:r>
              <a:rPr lang="en-US" altLang="en-US" dirty="0" smtClean="0"/>
              <a:t>Initiate Code Blue and begin CPR/ACLS procedures immediately.</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36449863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9.7</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a:lnSpc>
                <a:spcPct val="140000"/>
              </a:lnSpc>
              <a:buFont typeface="Wingdings" pitchFamily="2" charset="2"/>
              <a:buNone/>
            </a:pPr>
            <a:r>
              <a:rPr lang="en-US" altLang="en-US" dirty="0">
                <a:cs typeface="Arial" charset="0"/>
              </a:rPr>
              <a:t>What is ventricular fibrillation?</a:t>
            </a:r>
          </a:p>
          <a:p>
            <a:pPr>
              <a:buFont typeface="Wingdings" pitchFamily="2" charset="2"/>
              <a:buNone/>
            </a:pPr>
            <a:endParaRPr lang="en-US" altLang="en-US" b="1" dirty="0">
              <a:cs typeface="Arial" charset="0"/>
            </a:endParaRP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42208075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9.7</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a:lnSpc>
                <a:spcPct val="140000"/>
              </a:lnSpc>
              <a:buFont typeface="Wingdings" pitchFamily="2" charset="2"/>
              <a:buNone/>
            </a:pPr>
            <a:r>
              <a:rPr lang="en-US" altLang="en-US" dirty="0">
                <a:cs typeface="Arial" charset="0"/>
              </a:rPr>
              <a:t>What is ventricular fibrillation?</a:t>
            </a:r>
          </a:p>
        </p:txBody>
      </p:sp>
      <p:sp>
        <p:nvSpPr>
          <p:cNvPr id="6" name="Content Placeholder 5"/>
          <p:cNvSpPr>
            <a:spLocks noGrp="1"/>
          </p:cNvSpPr>
          <p:nvPr>
            <p:ph sz="quarter" idx="15"/>
          </p:nvPr>
        </p:nvSpPr>
        <p:spPr>
          <a:xfrm>
            <a:off x="533400" y="3672840"/>
            <a:ext cx="8153400" cy="1280160"/>
          </a:xfrm>
          <a:solidFill>
            <a:srgbClr val="FFC000"/>
          </a:solidFill>
        </p:spPr>
        <p:txBody>
          <a:bodyPr/>
          <a:lstStyle/>
          <a:p>
            <a:pPr marL="0" indent="0">
              <a:buNone/>
            </a:pPr>
            <a:r>
              <a:rPr lang="en-US" altLang="en-US" dirty="0">
                <a:solidFill>
                  <a:srgbClr val="000099"/>
                </a:solidFill>
                <a:latin typeface="Arial" charset="0"/>
              </a:rPr>
              <a:t>The absence of organized electrical activity in the ventricles, resulting in a disorganized or chaotic </a:t>
            </a:r>
            <a:r>
              <a:rPr lang="en-US" altLang="en-US" dirty="0" smtClean="0">
                <a:solidFill>
                  <a:srgbClr val="000099"/>
                </a:solidFill>
                <a:latin typeface="Arial" charset="0"/>
              </a:rPr>
              <a:t>tracing.</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48707122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1" y="228600"/>
            <a:ext cx="9144001" cy="1219200"/>
          </a:xfrm>
        </p:spPr>
        <p:txBody>
          <a:bodyPr/>
          <a:lstStyle/>
          <a:p>
            <a:r>
              <a:rPr lang="en-US" dirty="0" smtClean="0"/>
              <a:t>Learning Outcome 9.8</a:t>
            </a:r>
            <a:br>
              <a:rPr lang="en-US" dirty="0" smtClean="0"/>
            </a:br>
            <a:r>
              <a:rPr lang="en-US" dirty="0" smtClean="0"/>
              <a:t>Asystole</a:t>
            </a:r>
            <a:endParaRPr lang="en-US" dirty="0"/>
          </a:p>
        </p:txBody>
      </p:sp>
      <p:sp>
        <p:nvSpPr>
          <p:cNvPr id="14" name="Content Placeholder 13"/>
          <p:cNvSpPr>
            <a:spLocks noGrp="1"/>
          </p:cNvSpPr>
          <p:nvPr>
            <p:ph sz="half" idx="1"/>
          </p:nvPr>
        </p:nvSpPr>
        <p:spPr>
          <a:xfrm>
            <a:off x="457200" y="1447800"/>
            <a:ext cx="8229600" cy="1600200"/>
          </a:xfrm>
        </p:spPr>
        <p:txBody>
          <a:bodyPr/>
          <a:lstStyle/>
          <a:p>
            <a:r>
              <a:rPr lang="en-US" altLang="en-US" dirty="0">
                <a:cs typeface="Arial" charset="0"/>
              </a:rPr>
              <a:t>Absence of ventricular activity and depolarization</a:t>
            </a:r>
          </a:p>
          <a:p>
            <a:r>
              <a:rPr lang="en-US" altLang="en-US" dirty="0">
                <a:cs typeface="Arial" charset="0"/>
              </a:rPr>
              <a:t>No electrical activity is present in the myocardium.</a:t>
            </a:r>
          </a:p>
          <a:p>
            <a:endParaRPr lang="en-US" dirty="0"/>
          </a:p>
        </p:txBody>
      </p:sp>
      <p:pic>
        <p:nvPicPr>
          <p:cNvPr id="3" name="Picture 2" descr="ECG tracing showing a flat, slightly wavy line consistent with asystol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936" y="2683416"/>
            <a:ext cx="8460127" cy="2269584"/>
          </a:xfrm>
          <a:prstGeom prst="rect">
            <a:avLst/>
          </a:prstGeom>
        </p:spPr>
      </p:pic>
      <p:sp>
        <p:nvSpPr>
          <p:cNvPr id="19" name="Content Placeholder 14"/>
          <p:cNvSpPr txBox="1">
            <a:spLocks/>
          </p:cNvSpPr>
          <p:nvPr/>
        </p:nvSpPr>
        <p:spPr>
          <a:xfrm>
            <a:off x="457200" y="5181600"/>
            <a:ext cx="8229600" cy="838201"/>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None/>
            </a:pPr>
            <a:r>
              <a:rPr lang="en-US" altLang="en-US" b="1" dirty="0" smtClean="0">
                <a:solidFill>
                  <a:srgbClr val="FF0000"/>
                </a:solidFill>
                <a:cs typeface="Arial" charset="0"/>
              </a:rPr>
              <a:t>Always confirm asystole in at least two different leads to rule out “fine” ventricular fibrillation.</a:t>
            </a:r>
          </a:p>
          <a:p>
            <a:endParaRPr lang="en-US" dirty="0"/>
          </a:p>
        </p:txBody>
      </p:sp>
      <p:sp>
        <p:nvSpPr>
          <p:cNvPr id="17" name="Text Placeholder 16"/>
          <p:cNvSpPr>
            <a:spLocks noGrp="1"/>
          </p:cNvSpPr>
          <p:nvPr>
            <p:ph type="body" sz="quarter" idx="12"/>
          </p:nvPr>
        </p:nvSpPr>
        <p:spPr/>
        <p:txBody>
          <a:bodyPr/>
          <a:lstStyle/>
          <a:p>
            <a:endParaRPr lang="en-US"/>
          </a:p>
        </p:txBody>
      </p:sp>
      <p:sp>
        <p:nvSpPr>
          <p:cNvPr id="16" name="Text Placeholder 15"/>
          <p:cNvSpPr>
            <a:spLocks noGrp="1"/>
          </p:cNvSpPr>
          <p:nvPr>
            <p:ph type="body" sz="quarter" idx="11"/>
          </p:nvPr>
        </p:nvSpPr>
        <p:spPr/>
        <p:txBody>
          <a:bodyPr/>
          <a:lstStyle/>
          <a:p>
            <a:r>
              <a:rPr lang="en-US" dirty="0"/>
              <a:t>Copyright © McGraw-Hill Education</a:t>
            </a:r>
          </a:p>
          <a:p>
            <a:endParaRPr lang="en-US" dirty="0"/>
          </a:p>
          <a:p>
            <a:endParaRPr lang="en-US" dirty="0"/>
          </a:p>
        </p:txBody>
      </p:sp>
    </p:spTree>
    <p:extLst>
      <p:ext uri="{BB962C8B-B14F-4D97-AF65-F5344CB8AC3E}">
        <p14:creationId xmlns:p14="http://schemas.microsoft.com/office/powerpoint/2010/main" val="561237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9.1</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Why does it take longer than normal to depolarize the ventricles during a ventricular dysrhythmia? </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04229021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Asystole: Criteria</a:t>
            </a:r>
            <a:endParaRPr lang="en-US" dirty="0"/>
          </a:p>
        </p:txBody>
      </p:sp>
      <p:sp>
        <p:nvSpPr>
          <p:cNvPr id="8" name="Content Placeholder 7"/>
          <p:cNvSpPr>
            <a:spLocks noGrp="1"/>
          </p:cNvSpPr>
          <p:nvPr>
            <p:ph idx="1"/>
          </p:nvPr>
        </p:nvSpPr>
        <p:spPr/>
        <p:txBody>
          <a:bodyPr/>
          <a:lstStyle/>
          <a:p>
            <a:pPr>
              <a:lnSpc>
                <a:spcPct val="150000"/>
              </a:lnSpc>
            </a:pPr>
            <a:r>
              <a:rPr lang="en-US" altLang="en-US" dirty="0">
                <a:cs typeface="Arial" charset="0"/>
              </a:rPr>
              <a:t>Rhythm: No waveforms are present.</a:t>
            </a:r>
          </a:p>
          <a:p>
            <a:pPr>
              <a:lnSpc>
                <a:spcPct val="150000"/>
              </a:lnSpc>
            </a:pPr>
            <a:r>
              <a:rPr lang="en-US" altLang="en-US" dirty="0">
                <a:cs typeface="Arial" charset="0"/>
              </a:rPr>
              <a:t>Rate: No atrial or ventricular rates are present.</a:t>
            </a:r>
          </a:p>
          <a:p>
            <a:pPr>
              <a:lnSpc>
                <a:spcPct val="150000"/>
              </a:lnSpc>
            </a:pPr>
            <a:r>
              <a:rPr lang="en-US" altLang="en-US" dirty="0">
                <a:cs typeface="Arial" charset="0"/>
              </a:rPr>
              <a:t>P wave morphology: No P waves are present.</a:t>
            </a:r>
          </a:p>
          <a:p>
            <a:pPr>
              <a:lnSpc>
                <a:spcPct val="150000"/>
              </a:lnSpc>
            </a:pPr>
            <a:r>
              <a:rPr lang="en-US" altLang="en-US" dirty="0">
                <a:cs typeface="Arial" charset="0"/>
              </a:rPr>
              <a:t>PR interval: Cannot be measured</a:t>
            </a:r>
          </a:p>
          <a:p>
            <a:pPr>
              <a:lnSpc>
                <a:spcPct val="150000"/>
              </a:lnSpc>
            </a:pPr>
            <a:r>
              <a:rPr lang="en-US" altLang="en-US" dirty="0">
                <a:cs typeface="Arial" charset="0"/>
              </a:rPr>
              <a:t>QRS duration and morphology: Not measurable</a:t>
            </a:r>
          </a:p>
          <a:p>
            <a:endParaRPr lang="en-US" dirty="0"/>
          </a:p>
        </p:txBody>
      </p:sp>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01778296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143000"/>
          </a:xfrm>
        </p:spPr>
        <p:txBody>
          <a:bodyPr/>
          <a:lstStyle/>
          <a:p>
            <a:r>
              <a:rPr lang="en-US" dirty="0" smtClean="0"/>
              <a:t>Asystole:</a:t>
            </a:r>
            <a:br>
              <a:rPr lang="en-US" dirty="0" smtClean="0"/>
            </a:br>
            <a:r>
              <a:rPr lang="en-US" dirty="0" smtClean="0"/>
              <a:t>What You Should Know</a:t>
            </a:r>
            <a:endParaRPr lang="en-US" dirty="0"/>
          </a:p>
        </p:txBody>
      </p:sp>
      <p:sp>
        <p:nvSpPr>
          <p:cNvPr id="11" name="Content Placeholder 10"/>
          <p:cNvSpPr>
            <a:spLocks noGrp="1"/>
          </p:cNvSpPr>
          <p:nvPr>
            <p:ph idx="1"/>
          </p:nvPr>
        </p:nvSpPr>
        <p:spPr>
          <a:xfrm>
            <a:off x="457200" y="1524000"/>
            <a:ext cx="8229600" cy="5029200"/>
          </a:xfrm>
        </p:spPr>
        <p:txBody>
          <a:bodyPr/>
          <a:lstStyle/>
          <a:p>
            <a:pPr>
              <a:spcBef>
                <a:spcPts val="1800"/>
              </a:spcBef>
            </a:pPr>
            <a:r>
              <a:rPr lang="en-US" altLang="en-US" dirty="0">
                <a:cs typeface="Arial" charset="0"/>
              </a:rPr>
              <a:t>Situation is life-threatening.</a:t>
            </a:r>
          </a:p>
          <a:p>
            <a:pPr>
              <a:spcBef>
                <a:spcPts val="1800"/>
              </a:spcBef>
            </a:pPr>
            <a:r>
              <a:rPr lang="en-US" altLang="en-US" dirty="0">
                <a:cs typeface="Arial" charset="0"/>
              </a:rPr>
              <a:t>Patient will be unconsciousness and apneic.</a:t>
            </a:r>
          </a:p>
          <a:p>
            <a:pPr>
              <a:spcBef>
                <a:spcPts val="1800"/>
              </a:spcBef>
            </a:pPr>
            <a:r>
              <a:rPr lang="en-US" altLang="en-US" dirty="0">
                <a:cs typeface="Arial" charset="0"/>
              </a:rPr>
              <a:t>Patient is in cardiac arrest; initiate emergency procedures.</a:t>
            </a:r>
          </a:p>
          <a:p>
            <a:pPr>
              <a:spcBef>
                <a:spcPts val="1800"/>
              </a:spcBef>
            </a:pPr>
            <a:r>
              <a:rPr lang="en-US" altLang="en-US" dirty="0">
                <a:cs typeface="Arial" charset="0"/>
              </a:rPr>
              <a:t>Always a Code Blue situation.</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16633428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19200"/>
          </a:xfrm>
        </p:spPr>
        <p:txBody>
          <a:bodyPr/>
          <a:lstStyle/>
          <a:p>
            <a:r>
              <a:rPr lang="en-US" dirty="0" smtClean="0"/>
              <a:t>Patient Education and Communication:</a:t>
            </a:r>
            <a:br>
              <a:rPr lang="en-US" dirty="0" smtClean="0"/>
            </a:br>
            <a:r>
              <a:rPr lang="en-US" dirty="0" smtClean="0"/>
              <a:t>Handling Emergency Situations</a:t>
            </a:r>
            <a:endParaRPr lang="en-US" dirty="0"/>
          </a:p>
        </p:txBody>
      </p:sp>
      <p:sp>
        <p:nvSpPr>
          <p:cNvPr id="11" name="Content Placeholder 10"/>
          <p:cNvSpPr>
            <a:spLocks noGrp="1"/>
          </p:cNvSpPr>
          <p:nvPr>
            <p:ph idx="1"/>
          </p:nvPr>
        </p:nvSpPr>
        <p:spPr>
          <a:xfrm>
            <a:off x="457200" y="1600200"/>
            <a:ext cx="8229600" cy="4953000"/>
          </a:xfrm>
        </p:spPr>
        <p:txBody>
          <a:bodyPr/>
          <a:lstStyle/>
          <a:p>
            <a:pPr>
              <a:spcBef>
                <a:spcPts val="1800"/>
              </a:spcBef>
            </a:pPr>
            <a:r>
              <a:rPr lang="en-US" altLang="en-US" dirty="0">
                <a:cs typeface="Arial" charset="0"/>
              </a:rPr>
              <a:t>If family/friends are present, calmly explain that there is an emergency and escort them out of immediate area.</a:t>
            </a:r>
          </a:p>
          <a:p>
            <a:pPr>
              <a:spcBef>
                <a:spcPts val="1800"/>
              </a:spcBef>
            </a:pPr>
            <a:r>
              <a:rPr lang="en-US" altLang="en-US" dirty="0">
                <a:cs typeface="Arial" charset="0"/>
              </a:rPr>
              <a:t>Explain that a licensed practitioner will speak to them as soon as possible concerning their loved one.</a:t>
            </a:r>
          </a:p>
          <a:p>
            <a:pPr>
              <a:spcBef>
                <a:spcPts val="1800"/>
              </a:spcBef>
            </a:pPr>
            <a:r>
              <a:rPr lang="en-US" altLang="en-US" dirty="0">
                <a:cs typeface="Arial" charset="0"/>
              </a:rPr>
              <a:t>Follow the rules of your organization or facility.</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62908373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9.8</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Why is asystole confirmed in at least two different leads?</a:t>
            </a:r>
          </a:p>
          <a:p>
            <a:pPr>
              <a:buFont typeface="Wingdings" pitchFamily="2" charset="2"/>
              <a:buNone/>
            </a:pPr>
            <a:endParaRPr lang="en-US" altLang="en-US" b="1" dirty="0">
              <a:cs typeface="Arial" charset="0"/>
            </a:endParaRP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45242381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9.8</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Why is asystole confirmed in at least two different leads?</a:t>
            </a:r>
          </a:p>
        </p:txBody>
      </p:sp>
      <p:sp>
        <p:nvSpPr>
          <p:cNvPr id="6" name="Content Placeholder 5"/>
          <p:cNvSpPr>
            <a:spLocks noGrp="1"/>
          </p:cNvSpPr>
          <p:nvPr>
            <p:ph sz="quarter" idx="15"/>
          </p:nvPr>
        </p:nvSpPr>
        <p:spPr>
          <a:xfrm>
            <a:off x="533400" y="3672840"/>
            <a:ext cx="8153400" cy="594360"/>
          </a:xfrm>
          <a:solidFill>
            <a:srgbClr val="FFC000"/>
          </a:solidFill>
        </p:spPr>
        <p:txBody>
          <a:bodyPr/>
          <a:lstStyle/>
          <a:p>
            <a:pPr marL="0" indent="0">
              <a:buFont typeface="Wingdings" pitchFamily="2" charset="2"/>
              <a:buNone/>
            </a:pPr>
            <a:r>
              <a:rPr lang="en-US" altLang="en-US" dirty="0">
                <a:solidFill>
                  <a:srgbClr val="000099"/>
                </a:solidFill>
                <a:latin typeface="Arial" charset="0"/>
              </a:rPr>
              <a:t>To rule out “fine” ventricular fibrillation</a:t>
            </a:r>
            <a:endParaRPr lang="en-US" altLang="en-US" dirty="0">
              <a:cs typeface="Arial" charset="0"/>
            </a:endParaRP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21266557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a:t>
            </a:r>
            <a:r>
              <a:rPr lang="en-US" dirty="0" smtClean="0"/>
              <a:t>Summary 1</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All ventricular dysrhythmias have missing P waves and wide and bizarre QRS complexes. </a:t>
            </a:r>
          </a:p>
          <a:p>
            <a:pPr>
              <a:spcBef>
                <a:spcPts val="1800"/>
              </a:spcBef>
            </a:pPr>
            <a:r>
              <a:rPr lang="en-US" altLang="en-US" dirty="0">
                <a:cs typeface="Arial" charset="0"/>
              </a:rPr>
              <a:t>Premature ventricular complexes (PVCs) are caused by ectopic impulses that occur early in the cycle and originate from the ventricles.</a:t>
            </a:r>
          </a:p>
          <a:p>
            <a:pPr>
              <a:spcBef>
                <a:spcPts val="1800"/>
              </a:spcBef>
            </a:pPr>
            <a:r>
              <a:rPr lang="en-US" altLang="en-US" dirty="0">
                <a:cs typeface="Arial" charset="0"/>
              </a:rPr>
              <a:t>PVCs may occur in a variety of types and patterns.</a:t>
            </a:r>
          </a:p>
          <a:p>
            <a:pPr>
              <a:spcBef>
                <a:spcPts val="1800"/>
              </a:spcBef>
            </a:pPr>
            <a:r>
              <a:rPr lang="en-US" altLang="en-US" dirty="0">
                <a:cs typeface="Arial" charset="0"/>
              </a:rPr>
              <a:t>Agonal rhythms have a rate of less than 20 bpm.</a:t>
            </a:r>
          </a:p>
          <a:p>
            <a:r>
              <a:rPr lang="en-US" altLang="en-US" dirty="0">
                <a:cs typeface="Arial" charset="0"/>
              </a:rPr>
              <a:t>Idioventricular rhythm and accelerated idioventricular rhythm both occur when the sinoatrial and junctional pacemakers fail to initiate an impulse.</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54232541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a:t>
            </a:r>
            <a:r>
              <a:rPr lang="en-US" dirty="0" smtClean="0"/>
              <a:t>2</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The difference in idioventricular rhythm and accelerated idioventricular rhythm is the heart rate: 20 to 40 bpm for idioventricular, and 40 to 100 for accelerated idioventricular.</a:t>
            </a:r>
          </a:p>
          <a:p>
            <a:pPr>
              <a:spcBef>
                <a:spcPts val="1800"/>
              </a:spcBef>
            </a:pPr>
            <a:r>
              <a:rPr lang="en-US" altLang="en-US" dirty="0">
                <a:cs typeface="Arial" charset="0"/>
              </a:rPr>
              <a:t>Ventricular tachycardia occurs when 3 or more PVCs occur in a row at a rate greater than 100 bpm.</a:t>
            </a:r>
          </a:p>
          <a:p>
            <a:pPr>
              <a:spcBef>
                <a:spcPts val="1800"/>
              </a:spcBef>
            </a:pPr>
            <a:r>
              <a:rPr lang="en-US" altLang="en-US" dirty="0">
                <a:cs typeface="Arial" charset="0"/>
              </a:rPr>
              <a:t>Ventricular fibrillation is chaotic, asynchronous activity that causes the ventricle walls to quiver instead of pumping blood.</a:t>
            </a:r>
          </a:p>
          <a:p>
            <a:pPr>
              <a:spcBef>
                <a:spcPts val="1800"/>
              </a:spcBef>
            </a:pPr>
            <a:r>
              <a:rPr lang="en-US" altLang="en-US" dirty="0">
                <a:cs typeface="Arial" charset="0"/>
              </a:rPr>
              <a:t>Asystole is the absence of ventricular activity and depolarization; no electrical activity is present in the myocardium.</a:t>
            </a:r>
          </a:p>
          <a:p>
            <a:endParaRPr lang="en-US" altLang="en-US" dirty="0">
              <a:cs typeface="Arial" charset="0"/>
            </a:endParaRP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67442473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a:t>
            </a:r>
            <a:r>
              <a:rPr lang="en-US" dirty="0"/>
              <a:t>9</a:t>
            </a:r>
            <a:r>
              <a:rPr lang="en-US" dirty="0" smtClean="0"/>
              <a:t>.1</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Why does it take longer than normal to depolarize the ventricles during a ventricular dysrhythmia? </a:t>
            </a:r>
          </a:p>
        </p:txBody>
      </p:sp>
      <p:sp>
        <p:nvSpPr>
          <p:cNvPr id="6" name="Content Placeholder 5"/>
          <p:cNvSpPr>
            <a:spLocks noGrp="1"/>
          </p:cNvSpPr>
          <p:nvPr>
            <p:ph sz="quarter" idx="15"/>
          </p:nvPr>
        </p:nvSpPr>
        <p:spPr>
          <a:xfrm>
            <a:off x="533400" y="3672840"/>
            <a:ext cx="8153400" cy="1280160"/>
          </a:xfrm>
          <a:solidFill>
            <a:srgbClr val="FFC000"/>
          </a:solidFill>
        </p:spPr>
        <p:txBody>
          <a:bodyPr/>
          <a:lstStyle/>
          <a:p>
            <a:pPr marL="0" indent="0">
              <a:buNone/>
            </a:pPr>
            <a:r>
              <a:rPr lang="en-US" altLang="en-US" dirty="0">
                <a:solidFill>
                  <a:srgbClr val="000099"/>
                </a:solidFill>
                <a:latin typeface="Arial" charset="0"/>
              </a:rPr>
              <a:t>The current is initiated within the Purkinje fibers, so electrical stimulation and ventricular depolarization occurs on a cell-by-cell basis.</a:t>
            </a:r>
            <a:endParaRPr lang="en-US" altLang="en-US" dirty="0"/>
          </a:p>
          <a:p>
            <a:pPr marL="0" indent="0">
              <a:buNone/>
            </a:pP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7291803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 9.2</a:t>
            </a:r>
            <a:br>
              <a:rPr lang="en-US" dirty="0" smtClean="0"/>
            </a:br>
            <a:r>
              <a:rPr lang="en-US" dirty="0" smtClean="0"/>
              <a:t>Premature Ventricular Complexes</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sz="half" idx="1"/>
          </p:nvPr>
        </p:nvSpPr>
        <p:spPr>
          <a:xfrm>
            <a:off x="457200" y="1981200"/>
            <a:ext cx="3429000" cy="4549140"/>
          </a:xfrm>
        </p:spPr>
        <p:txBody>
          <a:bodyPr/>
          <a:lstStyle/>
          <a:p>
            <a:pPr marL="0" indent="0">
              <a:spcBef>
                <a:spcPts val="1200"/>
              </a:spcBef>
              <a:buNone/>
            </a:pPr>
            <a:r>
              <a:rPr lang="en-US" altLang="en-US" dirty="0">
                <a:cs typeface="Arial" charset="0"/>
              </a:rPr>
              <a:t>B</a:t>
            </a:r>
            <a:r>
              <a:rPr lang="en-US" altLang="en-US" dirty="0" smtClean="0">
                <a:cs typeface="Arial" charset="0"/>
              </a:rPr>
              <a:t>igeminy</a:t>
            </a:r>
            <a:endParaRPr lang="en-US" altLang="en-US" dirty="0">
              <a:cs typeface="Arial" charset="0"/>
            </a:endParaRPr>
          </a:p>
          <a:p>
            <a:pPr marL="0" indent="0">
              <a:spcBef>
                <a:spcPts val="1200"/>
              </a:spcBef>
              <a:buNone/>
            </a:pPr>
            <a:r>
              <a:rPr lang="en-US" altLang="en-US" dirty="0">
                <a:cs typeface="Arial" charset="0"/>
              </a:rPr>
              <a:t>C</a:t>
            </a:r>
            <a:r>
              <a:rPr lang="en-US" altLang="en-US" dirty="0" smtClean="0">
                <a:cs typeface="Arial" charset="0"/>
              </a:rPr>
              <a:t>oupling</a:t>
            </a:r>
            <a:endParaRPr lang="en-US" altLang="en-US" dirty="0">
              <a:cs typeface="Arial" charset="0"/>
            </a:endParaRPr>
          </a:p>
          <a:p>
            <a:pPr marL="0" indent="0">
              <a:spcBef>
                <a:spcPts val="1200"/>
              </a:spcBef>
              <a:buNone/>
            </a:pPr>
            <a:r>
              <a:rPr lang="en-US" altLang="en-US" dirty="0">
                <a:cs typeface="Arial" charset="0"/>
              </a:rPr>
              <a:t>F</a:t>
            </a:r>
            <a:r>
              <a:rPr lang="en-US" altLang="en-US" dirty="0" smtClean="0">
                <a:cs typeface="Arial" charset="0"/>
              </a:rPr>
              <a:t>requent </a:t>
            </a:r>
            <a:r>
              <a:rPr lang="en-US" altLang="en-US" dirty="0">
                <a:cs typeface="Arial" charset="0"/>
              </a:rPr>
              <a:t>PVC</a:t>
            </a:r>
          </a:p>
          <a:p>
            <a:pPr marL="0" indent="0">
              <a:spcBef>
                <a:spcPts val="1200"/>
              </a:spcBef>
              <a:buNone/>
            </a:pPr>
            <a:r>
              <a:rPr lang="en-US" altLang="en-US" dirty="0">
                <a:cs typeface="Arial" charset="0"/>
              </a:rPr>
              <a:t>I</a:t>
            </a:r>
            <a:r>
              <a:rPr lang="en-US" altLang="en-US" dirty="0" smtClean="0">
                <a:cs typeface="Arial" charset="0"/>
              </a:rPr>
              <a:t>nterpolated </a:t>
            </a:r>
            <a:r>
              <a:rPr lang="en-US" altLang="en-US" dirty="0">
                <a:cs typeface="Arial" charset="0"/>
              </a:rPr>
              <a:t>PVC</a:t>
            </a:r>
          </a:p>
          <a:p>
            <a:pPr marL="0" indent="0">
              <a:spcBef>
                <a:spcPts val="1200"/>
              </a:spcBef>
              <a:buNone/>
            </a:pPr>
            <a:r>
              <a:rPr lang="en-US" altLang="en-US" dirty="0" smtClean="0">
                <a:cs typeface="Arial" charset="0"/>
              </a:rPr>
              <a:t>Multifocal </a:t>
            </a:r>
            <a:r>
              <a:rPr lang="en-US" altLang="en-US" dirty="0">
                <a:cs typeface="Arial" charset="0"/>
              </a:rPr>
              <a:t>PVC</a:t>
            </a:r>
          </a:p>
          <a:p>
            <a:pPr marL="0" indent="0">
              <a:spcBef>
                <a:spcPts val="1200"/>
              </a:spcBef>
              <a:buNone/>
            </a:pPr>
            <a:r>
              <a:rPr lang="en-US" altLang="en-US" dirty="0">
                <a:cs typeface="Arial" charset="0"/>
              </a:rPr>
              <a:t>O</a:t>
            </a:r>
            <a:r>
              <a:rPr lang="en-US" altLang="en-US" dirty="0" smtClean="0">
                <a:cs typeface="Arial" charset="0"/>
              </a:rPr>
              <a:t>ccasional </a:t>
            </a:r>
            <a:r>
              <a:rPr lang="en-US" altLang="en-US" dirty="0">
                <a:cs typeface="Arial" charset="0"/>
              </a:rPr>
              <a:t>PVC</a:t>
            </a:r>
          </a:p>
          <a:p>
            <a:pPr marL="0" indent="0">
              <a:spcBef>
                <a:spcPts val="1200"/>
              </a:spcBef>
              <a:buNone/>
            </a:pPr>
            <a:r>
              <a:rPr lang="en-US" dirty="0">
                <a:cs typeface="Arial" charset="0"/>
              </a:rPr>
              <a:t>P</a:t>
            </a:r>
            <a:r>
              <a:rPr lang="en-US" dirty="0" smtClean="0">
                <a:cs typeface="Arial" charset="0"/>
              </a:rPr>
              <a:t>aroxysmal </a:t>
            </a:r>
            <a:r>
              <a:rPr lang="en-US" dirty="0">
                <a:cs typeface="Arial" charset="0"/>
              </a:rPr>
              <a:t>event</a:t>
            </a:r>
          </a:p>
          <a:p>
            <a:pPr marL="0" indent="0">
              <a:spcBef>
                <a:spcPts val="3000"/>
              </a:spcBef>
              <a:buNone/>
            </a:pPr>
            <a:endParaRPr lang="en-US" dirty="0">
              <a:cs typeface="Arial" charset="0"/>
            </a:endParaRPr>
          </a:p>
        </p:txBody>
      </p:sp>
      <p:sp>
        <p:nvSpPr>
          <p:cNvPr id="2" name="Content Placeholder 1"/>
          <p:cNvSpPr>
            <a:spLocks noGrp="1"/>
          </p:cNvSpPr>
          <p:nvPr>
            <p:ph sz="half" idx="2"/>
          </p:nvPr>
        </p:nvSpPr>
        <p:spPr>
          <a:xfrm>
            <a:off x="3817620" y="1981200"/>
            <a:ext cx="4869180" cy="4549140"/>
          </a:xfrm>
        </p:spPr>
        <p:txBody>
          <a:bodyPr/>
          <a:lstStyle/>
          <a:p>
            <a:pPr marL="0" indent="0">
              <a:spcBef>
                <a:spcPts val="1200"/>
              </a:spcBef>
              <a:buNone/>
            </a:pPr>
            <a:r>
              <a:rPr lang="en-US" altLang="en-US" dirty="0">
                <a:cs typeface="Arial" charset="0"/>
              </a:rPr>
              <a:t>P</a:t>
            </a:r>
            <a:r>
              <a:rPr lang="en-US" altLang="en-US" dirty="0" smtClean="0">
                <a:cs typeface="Arial" charset="0"/>
              </a:rPr>
              <a:t>remature </a:t>
            </a:r>
            <a:r>
              <a:rPr lang="en-US" altLang="en-US" dirty="0">
                <a:cs typeface="Arial" charset="0"/>
              </a:rPr>
              <a:t>ventricular complex </a:t>
            </a:r>
            <a:r>
              <a:rPr lang="en-US" altLang="en-US" dirty="0" smtClean="0">
                <a:cs typeface="Arial" charset="0"/>
              </a:rPr>
              <a:t>(PVC)</a:t>
            </a:r>
          </a:p>
          <a:p>
            <a:pPr marL="0" indent="0">
              <a:buNone/>
            </a:pPr>
            <a:r>
              <a:rPr lang="en-US" dirty="0">
                <a:cs typeface="Arial" charset="0"/>
              </a:rPr>
              <a:t>Q</a:t>
            </a:r>
            <a:r>
              <a:rPr lang="en-US" dirty="0" smtClean="0">
                <a:cs typeface="Arial" charset="0"/>
              </a:rPr>
              <a:t>uadgeminy</a:t>
            </a:r>
            <a:endParaRPr lang="en-US" dirty="0">
              <a:cs typeface="Arial" charset="0"/>
            </a:endParaRPr>
          </a:p>
          <a:p>
            <a:pPr marL="0" indent="0">
              <a:buNone/>
            </a:pPr>
            <a:r>
              <a:rPr lang="en-US" dirty="0">
                <a:cs typeface="Arial" charset="0"/>
              </a:rPr>
              <a:t>R-on-T PVC</a:t>
            </a:r>
          </a:p>
          <a:p>
            <a:pPr marL="0" indent="0">
              <a:buNone/>
            </a:pPr>
            <a:r>
              <a:rPr lang="en-US" dirty="0">
                <a:cs typeface="Arial" charset="0"/>
              </a:rPr>
              <a:t>R</a:t>
            </a:r>
            <a:r>
              <a:rPr lang="en-US" dirty="0" smtClean="0">
                <a:cs typeface="Arial" charset="0"/>
              </a:rPr>
              <a:t>un </a:t>
            </a:r>
            <a:r>
              <a:rPr lang="en-US" dirty="0">
                <a:cs typeface="Arial" charset="0"/>
              </a:rPr>
              <a:t>of ventricular tachycardia</a:t>
            </a:r>
          </a:p>
          <a:p>
            <a:pPr marL="0" indent="0">
              <a:buNone/>
            </a:pPr>
            <a:r>
              <a:rPr lang="en-US" dirty="0">
                <a:cs typeface="Arial" charset="0"/>
              </a:rPr>
              <a:t>S</a:t>
            </a:r>
            <a:r>
              <a:rPr lang="en-US" dirty="0" smtClean="0">
                <a:cs typeface="Arial" charset="0"/>
              </a:rPr>
              <a:t>alvo</a:t>
            </a:r>
            <a:endParaRPr lang="en-US" dirty="0">
              <a:cs typeface="Arial" charset="0"/>
            </a:endParaRPr>
          </a:p>
          <a:p>
            <a:pPr marL="0" indent="0">
              <a:buNone/>
            </a:pPr>
            <a:r>
              <a:rPr lang="en-US" dirty="0">
                <a:cs typeface="Arial" charset="0"/>
              </a:rPr>
              <a:t>T</a:t>
            </a:r>
            <a:r>
              <a:rPr lang="en-US" dirty="0" smtClean="0">
                <a:cs typeface="Arial" charset="0"/>
              </a:rPr>
              <a:t>rigeminy</a:t>
            </a:r>
            <a:endParaRPr lang="en-US" dirty="0">
              <a:cs typeface="Arial" charset="0"/>
            </a:endParaRPr>
          </a:p>
          <a:p>
            <a:pPr marL="0" indent="0">
              <a:buNone/>
            </a:pPr>
            <a:r>
              <a:rPr lang="en-US" dirty="0">
                <a:cs typeface="Arial" charset="0"/>
              </a:rPr>
              <a:t>T</a:t>
            </a:r>
            <a:r>
              <a:rPr lang="en-US" dirty="0" smtClean="0">
                <a:cs typeface="Arial" charset="0"/>
              </a:rPr>
              <a:t>riplet </a:t>
            </a:r>
            <a:r>
              <a:rPr lang="en-US" dirty="0">
                <a:cs typeface="Arial" charset="0"/>
              </a:rPr>
              <a:t>PVCs</a:t>
            </a:r>
          </a:p>
          <a:p>
            <a:pPr marL="0" indent="0">
              <a:buNone/>
            </a:pPr>
            <a:r>
              <a:rPr lang="en-US" dirty="0"/>
              <a:t>U</a:t>
            </a:r>
            <a:r>
              <a:rPr lang="en-US" dirty="0" smtClean="0"/>
              <a:t>nifocal </a:t>
            </a:r>
            <a:r>
              <a:rPr lang="en-US" dirty="0"/>
              <a:t>PVC</a:t>
            </a:r>
          </a:p>
          <a:p>
            <a:pPr marL="0" indent="0">
              <a:spcBef>
                <a:spcPts val="1200"/>
              </a:spcBef>
              <a:buNone/>
            </a:pPr>
            <a:endParaRPr lang="en-US" altLang="en-US" dirty="0">
              <a:cs typeface="Arial" charset="0"/>
            </a:endParaRPr>
          </a:p>
          <a:p>
            <a:pPr marL="0" indent="0">
              <a:buNone/>
            </a:pPr>
            <a:endParaRPr lang="en-US" dirty="0"/>
          </a:p>
        </p:txBody>
      </p:sp>
      <p:sp>
        <p:nvSpPr>
          <p:cNvPr id="4" name="Text Placeholder 3"/>
          <p:cNvSpPr>
            <a:spLocks noGrp="1"/>
          </p:cNvSpPr>
          <p:nvPr>
            <p:ph type="body" sz="quarter" idx="12"/>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297820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Premature Ventricular Complexes (PVCs)</a:t>
            </a:r>
            <a:endParaRPr lang="en-US" dirty="0"/>
          </a:p>
        </p:txBody>
      </p:sp>
      <p:sp>
        <p:nvSpPr>
          <p:cNvPr id="11" name="Content Placeholder 10"/>
          <p:cNvSpPr>
            <a:spLocks noGrp="1"/>
          </p:cNvSpPr>
          <p:nvPr>
            <p:ph sz="half" idx="1"/>
          </p:nvPr>
        </p:nvSpPr>
        <p:spPr>
          <a:xfrm>
            <a:off x="457200" y="914400"/>
            <a:ext cx="8229600" cy="2267114"/>
          </a:xfrm>
        </p:spPr>
        <p:txBody>
          <a:bodyPr/>
          <a:lstStyle/>
          <a:p>
            <a:pPr marL="0" indent="0">
              <a:buNone/>
            </a:pPr>
            <a:r>
              <a:rPr lang="en-US" altLang="en-US" dirty="0">
                <a:cs typeface="Arial" charset="0"/>
              </a:rPr>
              <a:t>Ectopic impulse that occurs early in the cycle.</a:t>
            </a:r>
          </a:p>
          <a:p>
            <a:pPr marL="0" indent="0">
              <a:buNone/>
            </a:pPr>
            <a:r>
              <a:rPr lang="en-US" altLang="en-US" dirty="0">
                <a:cs typeface="Arial" charset="0"/>
              </a:rPr>
              <a:t>Originates from the ventricles.</a:t>
            </a:r>
          </a:p>
          <a:p>
            <a:pPr marL="0" indent="0">
              <a:buNone/>
            </a:pPr>
            <a:r>
              <a:rPr lang="en-US" altLang="en-US" dirty="0">
                <a:cs typeface="Arial" charset="0"/>
              </a:rPr>
              <a:t>Caused by an ischemic region in the ventricles</a:t>
            </a:r>
          </a:p>
          <a:p>
            <a:r>
              <a:rPr lang="en-US" altLang="en-US" dirty="0">
                <a:cs typeface="Arial" charset="0"/>
              </a:rPr>
              <a:t>Ischemia increases irritability of ventricular myocardium.</a:t>
            </a:r>
          </a:p>
          <a:p>
            <a:endParaRPr lang="en-US" dirty="0"/>
          </a:p>
        </p:txBody>
      </p:sp>
      <p:pic>
        <p:nvPicPr>
          <p:cNvPr id="3" name="Picture 2" descr="ECG tracing with two PVCs circled in r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194" y="3295412"/>
            <a:ext cx="8189612" cy="2343388"/>
          </a:xfrm>
          <a:prstGeom prst="rect">
            <a:avLst/>
          </a:prstGeom>
        </p:spPr>
      </p:pic>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2443168419"/>
      </p:ext>
    </p:extLst>
  </p:cSld>
  <p:clrMapOvr>
    <a:masterClrMapping/>
  </p:clrMapOvr>
  <p:timing>
    <p:tnLst>
      <p:par>
        <p:cTn id="1" dur="indefinite" restart="never" nodeType="tmRoot"/>
      </p:par>
    </p:tnLst>
  </p:timing>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MHHE_Accessible_PPT_Template-v3</Template>
  <TotalTime>1724</TotalTime>
  <Words>4591</Words>
  <Application>Microsoft Office PowerPoint</Application>
  <PresentationFormat>On-screen Show (4:3)</PresentationFormat>
  <Paragraphs>612</Paragraphs>
  <Slides>66</Slides>
  <Notes>66</Notes>
  <HiddenSlides>0</HiddenSlides>
  <MMClips>0</MMClips>
  <ScaleCrop>false</ScaleCrop>
  <HeadingPairs>
    <vt:vector size="6" baseType="variant">
      <vt:variant>
        <vt:lpstr>Fonts Used</vt:lpstr>
      </vt:variant>
      <vt:variant>
        <vt:i4>7</vt:i4>
      </vt:variant>
      <vt:variant>
        <vt:lpstr>Theme</vt:lpstr>
      </vt:variant>
      <vt:variant>
        <vt:i4>9</vt:i4>
      </vt:variant>
      <vt:variant>
        <vt:lpstr>Slide Titles</vt:lpstr>
      </vt:variant>
      <vt:variant>
        <vt:i4>66</vt:i4>
      </vt:variant>
    </vt:vector>
  </HeadingPairs>
  <TitlesOfParts>
    <vt:vector size="82" baseType="lpstr">
      <vt:lpstr>Arial</vt:lpstr>
      <vt:lpstr>ArumSans Bold</vt:lpstr>
      <vt:lpstr>ArumSans Regular</vt:lpstr>
      <vt:lpstr>Calibri</vt:lpstr>
      <vt:lpstr>Times New Roman</vt:lpstr>
      <vt:lpstr>Vectipede Rg</vt:lpstr>
      <vt:lpstr>Wingdings</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Ventricular dysrhythmias</vt:lpstr>
      <vt:lpstr>Learning Outcomes 1</vt:lpstr>
      <vt:lpstr>Learning Outcomes 2</vt:lpstr>
      <vt:lpstr>Learning Outcome 9.1 Introduction to Ventricular Dysrhythmias</vt:lpstr>
      <vt:lpstr>Reasons for Ventricular Rhythms</vt:lpstr>
      <vt:lpstr>Learning Outcome 9.1 Apply Your Knowledge</vt:lpstr>
      <vt:lpstr>Learning Outcome 9.1 Apply Your Knowledge Answer</vt:lpstr>
      <vt:lpstr>Learning Outcome 9.2 Premature Ventricular Complexes Key Terms</vt:lpstr>
      <vt:lpstr>Premature Ventricular Complexes (PVCs)</vt:lpstr>
      <vt:lpstr>Unifocal PVCs</vt:lpstr>
      <vt:lpstr>Multifocal PVCs</vt:lpstr>
      <vt:lpstr>Interpolated PVC</vt:lpstr>
      <vt:lpstr>Occasional PVC</vt:lpstr>
      <vt:lpstr>Frequent PVCs</vt:lpstr>
      <vt:lpstr>Bigeminy</vt:lpstr>
      <vt:lpstr>Trigeminy</vt:lpstr>
      <vt:lpstr>Quadgeminy</vt:lpstr>
      <vt:lpstr>R-on-T PVC</vt:lpstr>
      <vt:lpstr>Coupling</vt:lpstr>
      <vt:lpstr>Run of Ventricular Tachycardia</vt:lpstr>
      <vt:lpstr>Paroxysmal Event</vt:lpstr>
      <vt:lpstr>Premature Ventricular Complexes: Criteria 1</vt:lpstr>
      <vt:lpstr>Premature Ventricular Complexes: Criteria 2</vt:lpstr>
      <vt:lpstr>Premature Ventricular Complexes: Criteria 3 2</vt:lpstr>
      <vt:lpstr>Premature Ventricular Complexes: What You Should Know</vt:lpstr>
      <vt:lpstr>Learning Outcome 9.2 Apply Your Knowledge</vt:lpstr>
      <vt:lpstr>Learning Outcome 9.2 Apply Your Knowledge Answer</vt:lpstr>
      <vt:lpstr>Learning Outcome 9.3 Agonal Rhythm</vt:lpstr>
      <vt:lpstr>Agonal Rhythm: Criteria 1</vt:lpstr>
      <vt:lpstr>Agonal Rhythm: Criteria 2</vt:lpstr>
      <vt:lpstr>Agonal Rhythm:  What You Should Know</vt:lpstr>
      <vt:lpstr>Learning Outcome 9.3 Apply Your Knowledge</vt:lpstr>
      <vt:lpstr>Learning Outcome 9.3 Apply Your Knowledge Answer</vt:lpstr>
      <vt:lpstr>Learning Outcome 9.4 Idioventricular Rhythm</vt:lpstr>
      <vt:lpstr>Idioventricular Rhythm: Criteria 1</vt:lpstr>
      <vt:lpstr>Idioventricular Rhythm: Criteria 2</vt:lpstr>
      <vt:lpstr>Idioventricular Rhythm: What You Should Know</vt:lpstr>
      <vt:lpstr>Learning Outcome 9.4 Apply Your Knowledge</vt:lpstr>
      <vt:lpstr>Learning Outcome 9.4 Apply Your Knowledge Answer</vt:lpstr>
      <vt:lpstr>Learning Outcome 9.5 Accelerated Idioventricular Rhythm</vt:lpstr>
      <vt:lpstr>Accelerated Idioventricular Rhythm: Criteria 1</vt:lpstr>
      <vt:lpstr>Accelerated Idioventricular Rhythm: Criteria 2</vt:lpstr>
      <vt:lpstr>Accelerated Idioventricular Rhythm: What You Should Know</vt:lpstr>
      <vt:lpstr>Learning Outcome 9.5 Apply Your Knowledge</vt:lpstr>
      <vt:lpstr>Learning Outcome 9.5 Apply Your Knowledge Answer</vt:lpstr>
      <vt:lpstr>Learning Outcome 9.6 Ventricular Tachycardia (SVT) Key Term</vt:lpstr>
      <vt:lpstr>Ventricular Tachycardia</vt:lpstr>
      <vt:lpstr>Torsades de Pointes</vt:lpstr>
      <vt:lpstr>Ventricular Tachycardia: Criteria 1</vt:lpstr>
      <vt:lpstr>Supraventricular Tachycardia: Criteria 2</vt:lpstr>
      <vt:lpstr>Ventricular Tachycardia: What You Should Know</vt:lpstr>
      <vt:lpstr>Learning Outcome 9.6 Apply Your Knowledge</vt:lpstr>
      <vt:lpstr>Learning Outcome 9.6 Apply Your Knowledge Answer</vt:lpstr>
      <vt:lpstr>Learning Outcome 9.7 Ventricular Fibrillation</vt:lpstr>
      <vt:lpstr>Ventricular Fibrillation: Criteria</vt:lpstr>
      <vt:lpstr>Ventricular Fibrillation:  What You Should Know</vt:lpstr>
      <vt:lpstr>Learning Outcome 9.7 Apply Your Knowledge</vt:lpstr>
      <vt:lpstr>Learning Outcome 9.7 Apply Your Knowledge Answer</vt:lpstr>
      <vt:lpstr>Learning Outcome 9.8 Asystole</vt:lpstr>
      <vt:lpstr>Asystole: Criteria</vt:lpstr>
      <vt:lpstr>Asystole: What You Should Know</vt:lpstr>
      <vt:lpstr>Patient Education and Communication: Handling Emergency Situations</vt:lpstr>
      <vt:lpstr>Learning Outcome 9.8 Apply Your Knowledge</vt:lpstr>
      <vt:lpstr>Learning Outcome 9.8 Apply Your Knowledge Answer</vt:lpstr>
      <vt:lpstr>Chapter Summary 1</vt:lpstr>
      <vt:lpstr>Chapter Summary 2</vt:lpstr>
    </vt:vector>
  </TitlesOfParts>
  <Company>The McGraw-Hill Companies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Jody James;Kathryn A Booth</dc:creator>
  <cp:lastModifiedBy>Jody James</cp:lastModifiedBy>
  <cp:revision>118</cp:revision>
  <dcterms:created xsi:type="dcterms:W3CDTF">2017-03-30T19:54:13Z</dcterms:created>
  <dcterms:modified xsi:type="dcterms:W3CDTF">2017-10-03T14:59:30Z</dcterms:modified>
</cp:coreProperties>
</file>