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3.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4.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5.xml" ContentType="application/vnd.openxmlformats-officedocument.theme+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6.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7.xml" ContentType="application/vnd.openxmlformats-officedocument.theme+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8.xml" ContentType="application/vnd.openxmlformats-officedocument.theme+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 id="2147483859" r:id="rId2"/>
    <p:sldMasterId id="2147483744" r:id="rId3"/>
    <p:sldMasterId id="2147483780" r:id="rId4"/>
    <p:sldMasterId id="2147483838" r:id="rId5"/>
    <p:sldMasterId id="2147483713" r:id="rId6"/>
    <p:sldMasterId id="2147483674" r:id="rId7"/>
    <p:sldMasterId id="2147483897" r:id="rId8"/>
    <p:sldMasterId id="2147483960" r:id="rId9"/>
  </p:sldMasterIdLst>
  <p:notesMasterIdLst>
    <p:notesMasterId r:id="rId63"/>
  </p:notesMasterIdLst>
  <p:handoutMasterIdLst>
    <p:handoutMasterId r:id="rId64"/>
  </p:handoutMasterIdLst>
  <p:sldIdLst>
    <p:sldId id="257" r:id="rId10"/>
    <p:sldId id="263" r:id="rId11"/>
    <p:sldId id="264" r:id="rId12"/>
    <p:sldId id="265" r:id="rId13"/>
    <p:sldId id="260" r:id="rId14"/>
    <p:sldId id="262" r:id="rId15"/>
    <p:sldId id="261"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291" r:id="rId42"/>
    <p:sldId id="292" r:id="rId43"/>
    <p:sldId id="293" r:id="rId44"/>
    <p:sldId id="294" r:id="rId45"/>
    <p:sldId id="295" r:id="rId46"/>
    <p:sldId id="296" r:id="rId47"/>
    <p:sldId id="297" r:id="rId48"/>
    <p:sldId id="298" r:id="rId49"/>
    <p:sldId id="299" r:id="rId50"/>
    <p:sldId id="300" r:id="rId51"/>
    <p:sldId id="301" r:id="rId52"/>
    <p:sldId id="303" r:id="rId53"/>
    <p:sldId id="304" r:id="rId54"/>
    <p:sldId id="305" r:id="rId55"/>
    <p:sldId id="306" r:id="rId56"/>
    <p:sldId id="308" r:id="rId57"/>
    <p:sldId id="307" r:id="rId58"/>
    <p:sldId id="310" r:id="rId59"/>
    <p:sldId id="311" r:id="rId60"/>
    <p:sldId id="312" r:id="rId61"/>
    <p:sldId id="309" r:id="rId6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408">
          <p15:clr>
            <a:srgbClr val="A4A3A4"/>
          </p15:clr>
        </p15:guide>
        <p15:guide id="2" orient="horz" pos="3600">
          <p15:clr>
            <a:srgbClr val="A4A3A4"/>
          </p15:clr>
        </p15:guide>
        <p15:guide id="3" orient="horz" pos="912" userDrawn="1">
          <p15:clr>
            <a:srgbClr val="A4A3A4"/>
          </p15:clr>
        </p15:guide>
        <p15:guide id="4" orient="horz" pos="3360">
          <p15:clr>
            <a:srgbClr val="A4A3A4"/>
          </p15:clr>
        </p15:guide>
        <p15:guide id="5" pos="5616">
          <p15:clr>
            <a:srgbClr val="A4A3A4"/>
          </p15:clr>
        </p15:guide>
        <p15:guide id="6" pos="432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A6A6A"/>
    <a:srgbClr val="E66618"/>
    <a:srgbClr val="30707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478" autoAdjust="0"/>
    <p:restoredTop sz="86397" autoAdjust="0"/>
  </p:normalViewPr>
  <p:slideViewPr>
    <p:cSldViewPr>
      <p:cViewPr varScale="1">
        <p:scale>
          <a:sx n="101" d="100"/>
          <a:sy n="101" d="100"/>
        </p:scale>
        <p:origin x="672" y="108"/>
      </p:cViewPr>
      <p:guideLst>
        <p:guide orient="horz" pos="3408"/>
        <p:guide orient="horz" pos="3600"/>
        <p:guide orient="horz" pos="912"/>
        <p:guide orient="horz" pos="3360"/>
        <p:guide pos="5616"/>
        <p:guide pos="4320"/>
      </p:guideLst>
    </p:cSldViewPr>
  </p:slideViewPr>
  <p:outlineViewPr>
    <p:cViewPr>
      <p:scale>
        <a:sx n="33" d="100"/>
        <a:sy n="33" d="100"/>
      </p:scale>
      <p:origin x="0" y="0"/>
    </p:cViewPr>
  </p:outlineViewPr>
  <p:notesTextViewPr>
    <p:cViewPr>
      <p:scale>
        <a:sx n="3" d="2"/>
        <a:sy n="3" d="2"/>
      </p:scale>
      <p:origin x="0" y="0"/>
    </p:cViewPr>
  </p:notesTextViewPr>
  <p:sorterViewPr>
    <p:cViewPr>
      <p:scale>
        <a:sx n="100" d="100"/>
        <a:sy n="100" d="100"/>
      </p:scale>
      <p:origin x="0" y="0"/>
    </p:cViewPr>
  </p:sorterViewPr>
  <p:notesViewPr>
    <p:cSldViewPr>
      <p:cViewPr varScale="1">
        <p:scale>
          <a:sx n="83" d="100"/>
          <a:sy n="83" d="100"/>
        </p:scale>
        <p:origin x="-1992"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9" Type="http://schemas.openxmlformats.org/officeDocument/2006/relationships/slide" Target="slides/slide30.xml"/><Relationship Id="rId21" Type="http://schemas.openxmlformats.org/officeDocument/2006/relationships/slide" Target="slides/slide12.xml"/><Relationship Id="rId34" Type="http://schemas.openxmlformats.org/officeDocument/2006/relationships/slide" Target="slides/slide25.xml"/><Relationship Id="rId42" Type="http://schemas.openxmlformats.org/officeDocument/2006/relationships/slide" Target="slides/slide33.xml"/><Relationship Id="rId47" Type="http://schemas.openxmlformats.org/officeDocument/2006/relationships/slide" Target="slides/slide38.xml"/><Relationship Id="rId50" Type="http://schemas.openxmlformats.org/officeDocument/2006/relationships/slide" Target="slides/slide41.xml"/><Relationship Id="rId55" Type="http://schemas.openxmlformats.org/officeDocument/2006/relationships/slide" Target="slides/slide46.xml"/><Relationship Id="rId63" Type="http://schemas.openxmlformats.org/officeDocument/2006/relationships/notesMaster" Target="notesMasters/notesMaster1.xml"/><Relationship Id="rId68" Type="http://schemas.openxmlformats.org/officeDocument/2006/relationships/tableStyles" Target="tableStyle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7.xml"/><Relationship Id="rId29" Type="http://schemas.openxmlformats.org/officeDocument/2006/relationships/slide" Target="slides/slide20.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slide" Target="slides/slide28.xml"/><Relationship Id="rId40" Type="http://schemas.openxmlformats.org/officeDocument/2006/relationships/slide" Target="slides/slide31.xml"/><Relationship Id="rId45" Type="http://schemas.openxmlformats.org/officeDocument/2006/relationships/slide" Target="slides/slide36.xml"/><Relationship Id="rId53" Type="http://schemas.openxmlformats.org/officeDocument/2006/relationships/slide" Target="slides/slide44.xml"/><Relationship Id="rId58" Type="http://schemas.openxmlformats.org/officeDocument/2006/relationships/slide" Target="slides/slide49.xml"/><Relationship Id="rId66"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49" Type="http://schemas.openxmlformats.org/officeDocument/2006/relationships/slide" Target="slides/slide40.xml"/><Relationship Id="rId57" Type="http://schemas.openxmlformats.org/officeDocument/2006/relationships/slide" Target="slides/slide48.xml"/><Relationship Id="rId61" Type="http://schemas.openxmlformats.org/officeDocument/2006/relationships/slide" Target="slides/slide52.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slide" Target="slides/slide22.xml"/><Relationship Id="rId44" Type="http://schemas.openxmlformats.org/officeDocument/2006/relationships/slide" Target="slides/slide35.xml"/><Relationship Id="rId52" Type="http://schemas.openxmlformats.org/officeDocument/2006/relationships/slide" Target="slides/slide43.xml"/><Relationship Id="rId60" Type="http://schemas.openxmlformats.org/officeDocument/2006/relationships/slide" Target="slides/slide51.xml"/><Relationship Id="rId65"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slide" Target="slides/slide34.xml"/><Relationship Id="rId48" Type="http://schemas.openxmlformats.org/officeDocument/2006/relationships/slide" Target="slides/slide39.xml"/><Relationship Id="rId56" Type="http://schemas.openxmlformats.org/officeDocument/2006/relationships/slide" Target="slides/slide47.xml"/><Relationship Id="rId64" Type="http://schemas.openxmlformats.org/officeDocument/2006/relationships/handoutMaster" Target="handoutMasters/handoutMaster1.xml"/><Relationship Id="rId8" Type="http://schemas.openxmlformats.org/officeDocument/2006/relationships/slideMaster" Target="slideMasters/slideMaster8.xml"/><Relationship Id="rId51" Type="http://schemas.openxmlformats.org/officeDocument/2006/relationships/slide" Target="slides/slide42.xml"/><Relationship Id="rId3" Type="http://schemas.openxmlformats.org/officeDocument/2006/relationships/slideMaster" Target="slideMasters/slideMaster3.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slide" Target="slides/slide37.xml"/><Relationship Id="rId59" Type="http://schemas.openxmlformats.org/officeDocument/2006/relationships/slide" Target="slides/slide50.xml"/><Relationship Id="rId67" Type="http://schemas.openxmlformats.org/officeDocument/2006/relationships/theme" Target="theme/theme1.xml"/><Relationship Id="rId20" Type="http://schemas.openxmlformats.org/officeDocument/2006/relationships/slide" Target="slides/slide11.xml"/><Relationship Id="rId41" Type="http://schemas.openxmlformats.org/officeDocument/2006/relationships/slide" Target="slides/slide32.xml"/><Relationship Id="rId54" Type="http://schemas.openxmlformats.org/officeDocument/2006/relationships/slide" Target="slides/slide45.xml"/><Relationship Id="rId62" Type="http://schemas.openxmlformats.org/officeDocument/2006/relationships/slide" Target="slides/slide5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1.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724CCBF-31CF-4FCA-A5B4-50142834420A}" type="datetimeFigureOut">
              <a:rPr lang="en-US" smtClean="0"/>
              <a:t>10/3/2017</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E6895618-5249-4F12-80E4-2F3A0FD18481}" type="slidenum">
              <a:rPr lang="en-US" smtClean="0"/>
              <a:t>‹#›</a:t>
            </a:fld>
            <a:endParaRPr lang="en-US"/>
          </a:p>
        </p:txBody>
      </p:sp>
    </p:spTree>
    <p:extLst>
      <p:ext uri="{BB962C8B-B14F-4D97-AF65-F5344CB8AC3E}">
        <p14:creationId xmlns:p14="http://schemas.microsoft.com/office/powerpoint/2010/main" val="47211054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84B720-C9F6-4BFC-BC5C-B1B8D70204DA}" type="datetimeFigureOut">
              <a:rPr lang="en-US" smtClean="0"/>
              <a:t>10/3/2017</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D003D02-7E89-4EBF-B123-9C334E1BFEF7}" type="slidenum">
              <a:rPr lang="en-US" smtClean="0"/>
              <a:t>‹#›</a:t>
            </a:fld>
            <a:endParaRPr lang="en-US"/>
          </a:p>
        </p:txBody>
      </p:sp>
    </p:spTree>
    <p:extLst>
      <p:ext uri="{BB962C8B-B14F-4D97-AF65-F5344CB8AC3E}">
        <p14:creationId xmlns:p14="http://schemas.microsoft.com/office/powerpoint/2010/main" val="6189045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3</a:t>
            </a:fld>
            <a:endParaRPr lang="en-US"/>
          </a:p>
        </p:txBody>
      </p:sp>
    </p:spTree>
    <p:extLst>
      <p:ext uri="{BB962C8B-B14F-4D97-AF65-F5344CB8AC3E}">
        <p14:creationId xmlns:p14="http://schemas.microsoft.com/office/powerpoint/2010/main" val="13454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8.2:  </a:t>
            </a:r>
            <a:r>
              <a:rPr lang="en-US" sz="1200" kern="1200" dirty="0" smtClean="0">
                <a:solidFill>
                  <a:schemeClr val="tx1"/>
                </a:solidFill>
                <a:effectLst/>
                <a:latin typeface="+mn-lt"/>
                <a:ea typeface="+mn-ea"/>
                <a:cs typeface="+mn-cs"/>
              </a:rPr>
              <a:t>Analyze first degree atrioventricular (AV) block </a:t>
            </a:r>
            <a:r>
              <a:rPr lang="en-US" sz="1200" dirty="0" smtClean="0">
                <a:solidFill>
                  <a:schemeClr val="tx1"/>
                </a:solidFill>
                <a:latin typeface="+mn-lt"/>
                <a:ea typeface="+mn-ea"/>
                <a:cs typeface="+mn-cs"/>
              </a:rPr>
              <a:t>and its effect on </a:t>
            </a:r>
            <a:r>
              <a:rPr lang="en-US" sz="1200" kern="1200" dirty="0" smtClean="0">
                <a:solidFill>
                  <a:schemeClr val="tx1"/>
                </a:solidFill>
                <a:effectLst/>
                <a:latin typeface="+mn-lt"/>
                <a:ea typeface="+mn-ea"/>
                <a:cs typeface="+mn-cs"/>
              </a:rPr>
              <a:t>the patient, including basic patient care and treatment.</a:t>
            </a:r>
          </a:p>
          <a:p>
            <a:pPr>
              <a:spcBef>
                <a:spcPct val="0"/>
              </a:spcBef>
            </a:pPr>
            <a:r>
              <a:rPr lang="en-US" altLang="en-US" dirty="0" smtClean="0"/>
              <a:t>-----</a:t>
            </a:r>
          </a:p>
          <a:p>
            <a:pPr>
              <a:spcBef>
                <a:spcPct val="0"/>
              </a:spcBef>
            </a:pPr>
            <a:endParaRPr lang="en-US" altLang="en-US" dirty="0" smtClean="0"/>
          </a:p>
          <a:p>
            <a:pPr>
              <a:spcBef>
                <a:spcPct val="0"/>
              </a:spcBef>
            </a:pPr>
            <a:r>
              <a:rPr lang="en-US" altLang="en-US" dirty="0" smtClean="0"/>
              <a:t>Observation of the cardiac output parameters will help you determine how well the patient is tolerating the dysrhythmia.</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12</a:t>
            </a:fld>
            <a:endParaRPr lang="en-US"/>
          </a:p>
        </p:txBody>
      </p:sp>
    </p:spTree>
    <p:extLst>
      <p:ext uri="{BB962C8B-B14F-4D97-AF65-F5344CB8AC3E}">
        <p14:creationId xmlns:p14="http://schemas.microsoft.com/office/powerpoint/2010/main" val="3299183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8.2:  </a:t>
            </a:r>
            <a:r>
              <a:rPr lang="en-US" sz="1200" kern="1200" dirty="0" smtClean="0">
                <a:solidFill>
                  <a:schemeClr val="tx1"/>
                </a:solidFill>
                <a:effectLst/>
                <a:latin typeface="+mn-lt"/>
                <a:ea typeface="+mn-ea"/>
                <a:cs typeface="+mn-cs"/>
              </a:rPr>
              <a:t>Analyze first degree atrioventricular (AV) block </a:t>
            </a:r>
            <a:r>
              <a:rPr lang="en-US" sz="1200" dirty="0" smtClean="0">
                <a:solidFill>
                  <a:schemeClr val="tx1"/>
                </a:solidFill>
                <a:latin typeface="+mn-lt"/>
                <a:ea typeface="+mn-ea"/>
                <a:cs typeface="+mn-cs"/>
              </a:rPr>
              <a:t>and its effect on </a:t>
            </a:r>
            <a:r>
              <a:rPr lang="en-US" sz="1200" kern="1200" dirty="0" smtClean="0">
                <a:solidFill>
                  <a:schemeClr val="tx1"/>
                </a:solidFill>
                <a:effectLst/>
                <a:latin typeface="+mn-lt"/>
                <a:ea typeface="+mn-ea"/>
                <a:cs typeface="+mn-cs"/>
              </a:rPr>
              <a:t>the patient, including basic patient care and treatment.</a:t>
            </a:r>
          </a:p>
          <a:p>
            <a:pPr>
              <a:spcBef>
                <a:spcPct val="0"/>
              </a:spcBef>
            </a:pPr>
            <a:r>
              <a:rPr lang="en-US" alt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13</a:t>
            </a:fld>
            <a:endParaRPr lang="en-US"/>
          </a:p>
        </p:txBody>
      </p:sp>
    </p:spTree>
    <p:extLst>
      <p:ext uri="{BB962C8B-B14F-4D97-AF65-F5344CB8AC3E}">
        <p14:creationId xmlns:p14="http://schemas.microsoft.com/office/powerpoint/2010/main" val="31801545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8.2:  </a:t>
            </a:r>
            <a:r>
              <a:rPr lang="en-US" sz="1200" kern="1200" dirty="0" smtClean="0">
                <a:solidFill>
                  <a:schemeClr val="tx1"/>
                </a:solidFill>
                <a:effectLst/>
                <a:latin typeface="+mn-lt"/>
                <a:ea typeface="+mn-ea"/>
                <a:cs typeface="+mn-cs"/>
              </a:rPr>
              <a:t>Analyze first degree atrioventricular (AV) block </a:t>
            </a:r>
            <a:r>
              <a:rPr lang="en-US" sz="1200" dirty="0" smtClean="0">
                <a:solidFill>
                  <a:schemeClr val="tx1"/>
                </a:solidFill>
                <a:latin typeface="+mn-lt"/>
                <a:ea typeface="+mn-ea"/>
                <a:cs typeface="+mn-cs"/>
              </a:rPr>
              <a:t>and its effect on </a:t>
            </a:r>
            <a:r>
              <a:rPr lang="en-US" sz="1200" kern="1200" dirty="0" smtClean="0">
                <a:solidFill>
                  <a:schemeClr val="tx1"/>
                </a:solidFill>
                <a:effectLst/>
                <a:latin typeface="+mn-lt"/>
                <a:ea typeface="+mn-ea"/>
                <a:cs typeface="+mn-cs"/>
              </a:rPr>
              <a:t>the patient, including basic patient care and treatment.</a:t>
            </a:r>
          </a:p>
          <a:p>
            <a:pPr>
              <a:spcBef>
                <a:spcPct val="0"/>
              </a:spcBef>
            </a:pPr>
            <a:r>
              <a:rPr lang="en-US" alt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14</a:t>
            </a:fld>
            <a:endParaRPr lang="en-US"/>
          </a:p>
        </p:txBody>
      </p:sp>
    </p:spTree>
    <p:extLst>
      <p:ext uri="{BB962C8B-B14F-4D97-AF65-F5344CB8AC3E}">
        <p14:creationId xmlns:p14="http://schemas.microsoft.com/office/powerpoint/2010/main" val="8368796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8.2:  </a:t>
            </a:r>
            <a:r>
              <a:rPr lang="en-US" sz="1200" kern="1200" dirty="0" smtClean="0">
                <a:solidFill>
                  <a:schemeClr val="tx1"/>
                </a:solidFill>
                <a:effectLst/>
                <a:latin typeface="+mn-lt"/>
                <a:ea typeface="+mn-ea"/>
                <a:cs typeface="+mn-cs"/>
              </a:rPr>
              <a:t>Analyze first degree atrioventricular (AV) block </a:t>
            </a:r>
            <a:r>
              <a:rPr lang="en-US" sz="1200" dirty="0" smtClean="0">
                <a:solidFill>
                  <a:schemeClr val="tx1"/>
                </a:solidFill>
                <a:latin typeface="+mn-lt"/>
                <a:ea typeface="+mn-ea"/>
                <a:cs typeface="+mn-cs"/>
              </a:rPr>
              <a:t>and its effect on </a:t>
            </a:r>
            <a:r>
              <a:rPr lang="en-US" sz="1200" kern="1200" dirty="0" smtClean="0">
                <a:solidFill>
                  <a:schemeClr val="tx1"/>
                </a:solidFill>
                <a:effectLst/>
                <a:latin typeface="+mn-lt"/>
                <a:ea typeface="+mn-ea"/>
                <a:cs typeface="+mn-cs"/>
              </a:rPr>
              <a:t>the patient, including basic patient care and treatment.</a:t>
            </a:r>
          </a:p>
          <a:p>
            <a:pPr>
              <a:spcBef>
                <a:spcPct val="0"/>
              </a:spcBef>
            </a:pPr>
            <a:r>
              <a:rPr lang="en-US" alt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15</a:t>
            </a:fld>
            <a:endParaRPr lang="en-US"/>
          </a:p>
        </p:txBody>
      </p:sp>
    </p:spTree>
    <p:extLst>
      <p:ext uri="{BB962C8B-B14F-4D97-AF65-F5344CB8AC3E}">
        <p14:creationId xmlns:p14="http://schemas.microsoft.com/office/powerpoint/2010/main" val="8705408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8.2:  </a:t>
            </a:r>
            <a:r>
              <a:rPr lang="en-US" sz="1200" kern="1200" dirty="0" smtClean="0">
                <a:solidFill>
                  <a:schemeClr val="tx1"/>
                </a:solidFill>
                <a:effectLst/>
                <a:latin typeface="+mn-lt"/>
                <a:ea typeface="+mn-ea"/>
                <a:cs typeface="+mn-cs"/>
              </a:rPr>
              <a:t>Analyze first degree atrioventricular (AV) block </a:t>
            </a:r>
            <a:r>
              <a:rPr lang="en-US" sz="1200" dirty="0" smtClean="0">
                <a:solidFill>
                  <a:schemeClr val="tx1"/>
                </a:solidFill>
                <a:latin typeface="+mn-lt"/>
                <a:ea typeface="+mn-ea"/>
                <a:cs typeface="+mn-cs"/>
              </a:rPr>
              <a:t>and its effect on </a:t>
            </a:r>
            <a:r>
              <a:rPr lang="en-US" sz="1200" kern="1200" dirty="0" smtClean="0">
                <a:solidFill>
                  <a:schemeClr val="tx1"/>
                </a:solidFill>
                <a:effectLst/>
                <a:latin typeface="+mn-lt"/>
                <a:ea typeface="+mn-ea"/>
                <a:cs typeface="+mn-cs"/>
              </a:rPr>
              <a:t>the patient, including basic patient care and treatment.</a:t>
            </a:r>
          </a:p>
          <a:p>
            <a:pPr>
              <a:spcBef>
                <a:spcPct val="0"/>
              </a:spcBef>
            </a:pPr>
            <a:r>
              <a:rPr lang="en-US" alt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16</a:t>
            </a:fld>
            <a:endParaRPr lang="en-US"/>
          </a:p>
        </p:txBody>
      </p:sp>
    </p:spTree>
    <p:extLst>
      <p:ext uri="{BB962C8B-B14F-4D97-AF65-F5344CB8AC3E}">
        <p14:creationId xmlns:p14="http://schemas.microsoft.com/office/powerpoint/2010/main" val="24055360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8.3:  </a:t>
            </a:r>
            <a:r>
              <a:rPr lang="en-US" sz="1400" kern="1200" dirty="0" smtClean="0">
                <a:solidFill>
                  <a:schemeClr val="tx1"/>
                </a:solidFill>
                <a:effectLst/>
                <a:latin typeface="+mn-lt"/>
                <a:ea typeface="+mn-ea"/>
                <a:cs typeface="+mn-cs"/>
              </a:rPr>
              <a:t>Analyze</a:t>
            </a:r>
            <a:r>
              <a:rPr lang="en-US" sz="1400" kern="1200" baseline="0" dirty="0" smtClean="0">
                <a:solidFill>
                  <a:schemeClr val="tx1"/>
                </a:solidFill>
                <a:effectLst/>
                <a:latin typeface="+mn-lt"/>
                <a:ea typeface="+mn-ea"/>
                <a:cs typeface="+mn-cs"/>
              </a:rPr>
              <a:t> </a:t>
            </a:r>
            <a:r>
              <a:rPr lang="en-US" sz="1400" kern="1200" dirty="0" smtClean="0">
                <a:solidFill>
                  <a:schemeClr val="tx1"/>
                </a:solidFill>
                <a:effectLst/>
                <a:latin typeface="+mn-lt"/>
                <a:ea typeface="+mn-ea"/>
                <a:cs typeface="+mn-cs"/>
              </a:rPr>
              <a:t>second degree atrioventricular (AV) block, Mobitz I, and its effect on the patient, including basic patient care and treatment.</a:t>
            </a:r>
          </a:p>
          <a:p>
            <a:pPr>
              <a:spcBef>
                <a:spcPct val="0"/>
              </a:spcBef>
            </a:pPr>
            <a:r>
              <a:rPr lang="en-US" altLang="en-US" dirty="0" smtClean="0"/>
              <a:t>-----</a:t>
            </a:r>
          </a:p>
          <a:p>
            <a:pPr eaLnBrk="1" hangingPunct="1"/>
            <a:endParaRPr lang="en-US" altLang="en-US" dirty="0" smtClean="0"/>
          </a:p>
          <a:p>
            <a:pPr eaLnBrk="1" hangingPunct="1"/>
            <a:r>
              <a:rPr lang="en-US" altLang="en-US" b="1" dirty="0" smtClean="0"/>
              <a:t>Blocked or nonconducted impulse: </a:t>
            </a:r>
            <a:r>
              <a:rPr lang="en-US" altLang="en-US" dirty="0" smtClean="0"/>
              <a:t>Impulse occurs too soon after the preceding impulse, causing</a:t>
            </a:r>
            <a:r>
              <a:rPr lang="en-US" altLang="en-US" baseline="0" dirty="0" smtClean="0"/>
              <a:t> a period when no other impulses can occur in the ventricles.</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17</a:t>
            </a:fld>
            <a:endParaRPr lang="en-US"/>
          </a:p>
        </p:txBody>
      </p:sp>
    </p:spTree>
    <p:extLst>
      <p:ext uri="{BB962C8B-B14F-4D97-AF65-F5344CB8AC3E}">
        <p14:creationId xmlns:p14="http://schemas.microsoft.com/office/powerpoint/2010/main" val="36675093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8.3:  </a:t>
            </a:r>
            <a:r>
              <a:rPr lang="en-US" sz="1200" kern="1200" dirty="0" smtClean="0">
                <a:solidFill>
                  <a:schemeClr val="tx1"/>
                </a:solidFill>
                <a:effectLst/>
                <a:latin typeface="+mn-lt"/>
                <a:ea typeface="+mn-ea"/>
                <a:cs typeface="+mn-cs"/>
              </a:rPr>
              <a:t>Analyze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second degree atrioventricular (AV) block, Mobitz I, and its effect on the patient, including basic patient care and treatment.</a:t>
            </a:r>
          </a:p>
          <a:p>
            <a:pPr>
              <a:spcBef>
                <a:spcPct val="0"/>
              </a:spcBef>
            </a:pPr>
            <a:r>
              <a:rPr lang="en-US" altLang="en-US" dirty="0" smtClean="0"/>
              <a:t>-----</a:t>
            </a:r>
          </a:p>
          <a:p>
            <a:pPr>
              <a:spcBef>
                <a:spcPct val="0"/>
              </a:spcBef>
            </a:pPr>
            <a:endParaRPr lang="en-US" altLang="en-US" dirty="0" smtClean="0"/>
          </a:p>
          <a:p>
            <a:pPr>
              <a:spcBef>
                <a:spcPct val="0"/>
              </a:spcBef>
            </a:pPr>
            <a:r>
              <a:rPr lang="en-US" altLang="en-US" dirty="0" smtClean="0"/>
              <a:t>The delay in electrical conduction causes impulses to take longer to reach the ventricular conduction system. After the impulses reach</a:t>
            </a:r>
            <a:r>
              <a:rPr lang="en-US" altLang="en-US" baseline="0" dirty="0" smtClean="0"/>
              <a:t> the ventricles, conduction continues normally.</a:t>
            </a:r>
            <a:endParaRPr lang="en-US" altLang="en-US" dirty="0" smtClean="0"/>
          </a:p>
          <a:p>
            <a:pPr>
              <a:spcBef>
                <a:spcPct val="0"/>
              </a:spcBef>
            </a:pPr>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18</a:t>
            </a:fld>
            <a:endParaRPr lang="en-US"/>
          </a:p>
        </p:txBody>
      </p:sp>
    </p:spTree>
    <p:extLst>
      <p:ext uri="{BB962C8B-B14F-4D97-AF65-F5344CB8AC3E}">
        <p14:creationId xmlns:p14="http://schemas.microsoft.com/office/powerpoint/2010/main" val="126731065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8.3:  </a:t>
            </a:r>
            <a:r>
              <a:rPr lang="en-US" sz="1200" kern="1200" dirty="0" smtClean="0">
                <a:solidFill>
                  <a:schemeClr val="tx1"/>
                </a:solidFill>
                <a:effectLst/>
                <a:latin typeface="+mn-lt"/>
                <a:ea typeface="+mn-ea"/>
                <a:cs typeface="+mn-cs"/>
              </a:rPr>
              <a:t>Analyze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second degree atrioventricular (AV) block, Mobitz I, and its effect on the patient, including basic patient care and treatment.</a:t>
            </a:r>
          </a:p>
          <a:p>
            <a:pPr>
              <a:spcBef>
                <a:spcPct val="0"/>
              </a:spcBef>
            </a:pPr>
            <a:r>
              <a:rPr lang="en-US" altLang="en-US" dirty="0" smtClean="0"/>
              <a:t>-----</a:t>
            </a:r>
          </a:p>
          <a:p>
            <a:pPr>
              <a:spcBef>
                <a:spcPct val="0"/>
              </a:spcBef>
            </a:pPr>
            <a:endParaRPr lang="en-US" altLang="en-US" dirty="0" smtClean="0"/>
          </a:p>
          <a:p>
            <a:pPr>
              <a:spcBef>
                <a:spcPct val="0"/>
              </a:spcBef>
            </a:pPr>
            <a:r>
              <a:rPr lang="en-US" altLang="en-US" dirty="0" smtClean="0"/>
              <a:t>If an impulse occurs too soon after the preceding impulse, it is not conducted because repolarization</a:t>
            </a:r>
            <a:r>
              <a:rPr lang="en-US" altLang="en-US" baseline="0" dirty="0" smtClean="0"/>
              <a:t> of the ventricles is not yet complete. When the impulse is blocked or nonconducted, the ventricles do not contract, so although the P wave (atrial depolarization) is present on the ECG tracing, there is no corresponding QRS complex.</a:t>
            </a:r>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19</a:t>
            </a:fld>
            <a:endParaRPr lang="en-US"/>
          </a:p>
        </p:txBody>
      </p:sp>
    </p:spTree>
    <p:extLst>
      <p:ext uri="{BB962C8B-B14F-4D97-AF65-F5344CB8AC3E}">
        <p14:creationId xmlns:p14="http://schemas.microsoft.com/office/powerpoint/2010/main" val="250164223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8.3:  </a:t>
            </a:r>
            <a:r>
              <a:rPr lang="en-US" sz="1200" kern="1200" dirty="0" smtClean="0">
                <a:solidFill>
                  <a:schemeClr val="tx1"/>
                </a:solidFill>
                <a:effectLst/>
                <a:latin typeface="+mn-lt"/>
                <a:ea typeface="+mn-ea"/>
                <a:cs typeface="+mn-cs"/>
              </a:rPr>
              <a:t>Analyze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second degree atrioventricular (AV) block, Mobitz I, and its effect on the patient, including basic patient care and treatment.</a:t>
            </a:r>
          </a:p>
          <a:p>
            <a:pPr>
              <a:spcBef>
                <a:spcPct val="0"/>
              </a:spcBef>
            </a:pPr>
            <a:r>
              <a:rPr lang="en-US" altLang="en-US" dirty="0" smtClean="0"/>
              <a:t>-----</a:t>
            </a:r>
          </a:p>
          <a:p>
            <a:pPr>
              <a:spcBef>
                <a:spcPct val="0"/>
              </a:spcBef>
            </a:pPr>
            <a:endParaRPr lang="en-US" altLang="en-US" dirty="0" smtClean="0"/>
          </a:p>
          <a:p>
            <a:pPr>
              <a:spcBef>
                <a:spcPct val="0"/>
              </a:spcBef>
            </a:pPr>
            <a:r>
              <a:rPr lang="en-US" altLang="en-US" dirty="0" smtClean="0"/>
              <a:t>Second</a:t>
            </a:r>
            <a:r>
              <a:rPr lang="en-US" altLang="en-US" baseline="0" dirty="0" smtClean="0"/>
              <a:t> degree AV block, type I, is caused by diseased or injured AV node tissue that conducts impulses to the ventricular system, but each impulse is conducted more slowly than the previous one. When the conduction rate becomes so slow that another atrial impulse arrives before conduction, the ventricular impulse is blocked.</a:t>
            </a:r>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20</a:t>
            </a:fld>
            <a:endParaRPr lang="en-US"/>
          </a:p>
        </p:txBody>
      </p:sp>
    </p:spTree>
    <p:extLst>
      <p:ext uri="{BB962C8B-B14F-4D97-AF65-F5344CB8AC3E}">
        <p14:creationId xmlns:p14="http://schemas.microsoft.com/office/powerpoint/2010/main" val="130028113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8.3:  </a:t>
            </a:r>
            <a:r>
              <a:rPr lang="en-US" sz="1200" kern="1200" dirty="0" smtClean="0">
                <a:solidFill>
                  <a:schemeClr val="tx1"/>
                </a:solidFill>
                <a:effectLst/>
                <a:latin typeface="+mn-lt"/>
                <a:ea typeface="+mn-ea"/>
                <a:cs typeface="+mn-cs"/>
              </a:rPr>
              <a:t>Analyze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second degree atrioventricular (AV) block, Mobitz I, and its effect on the patient, including basic patient care and treatment.</a:t>
            </a:r>
          </a:p>
          <a:p>
            <a:pPr>
              <a:spcBef>
                <a:spcPct val="0"/>
              </a:spcBef>
            </a:pPr>
            <a:r>
              <a:rPr lang="en-US" altLang="en-US" dirty="0" smtClean="0"/>
              <a:t>-----</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21</a:t>
            </a:fld>
            <a:endParaRPr lang="en-US"/>
          </a:p>
        </p:txBody>
      </p:sp>
    </p:spTree>
    <p:extLst>
      <p:ext uri="{BB962C8B-B14F-4D97-AF65-F5344CB8AC3E}">
        <p14:creationId xmlns:p14="http://schemas.microsoft.com/office/powerpoint/2010/main" val="600474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8.1:  Describe the various heart block dysrhythmias.</a:t>
            </a:r>
          </a:p>
          <a:p>
            <a:pPr>
              <a:spcBef>
                <a:spcPct val="0"/>
              </a:spcBef>
            </a:pPr>
            <a:r>
              <a:rPr lang="en-US" altLang="en-US" dirty="0" smtClean="0"/>
              <a:t>-----</a:t>
            </a:r>
          </a:p>
          <a:p>
            <a:pPr>
              <a:spcBef>
                <a:spcPct val="0"/>
              </a:spcBef>
            </a:pPr>
            <a:endParaRPr lang="en-US" altLang="en-US" dirty="0" smtClean="0"/>
          </a:p>
          <a:p>
            <a:pPr>
              <a:lnSpc>
                <a:spcPct val="90000"/>
              </a:lnSpc>
              <a:spcBef>
                <a:spcPct val="0"/>
              </a:spcBef>
            </a:pPr>
            <a:r>
              <a:rPr lang="en-US" altLang="en-US" dirty="0" smtClean="0"/>
              <a:t>Three levels of heart block:</a:t>
            </a:r>
          </a:p>
          <a:p>
            <a:pPr lvl="1">
              <a:lnSpc>
                <a:spcPct val="90000"/>
              </a:lnSpc>
              <a:spcBef>
                <a:spcPct val="0"/>
              </a:spcBef>
            </a:pPr>
            <a:r>
              <a:rPr lang="en-US" altLang="en-US" dirty="0" smtClean="0"/>
              <a:t>1</a:t>
            </a:r>
            <a:r>
              <a:rPr lang="en-US" altLang="en-US" baseline="30000" dirty="0" smtClean="0"/>
              <a:t>st</a:t>
            </a:r>
            <a:r>
              <a:rPr lang="en-US" altLang="en-US" dirty="0" smtClean="0"/>
              <a:t>  degree heart block</a:t>
            </a:r>
          </a:p>
          <a:p>
            <a:pPr lvl="1">
              <a:lnSpc>
                <a:spcPct val="90000"/>
              </a:lnSpc>
              <a:spcBef>
                <a:spcPct val="0"/>
              </a:spcBef>
            </a:pPr>
            <a:r>
              <a:rPr lang="en-US" altLang="en-US" dirty="0" smtClean="0"/>
              <a:t>2</a:t>
            </a:r>
            <a:r>
              <a:rPr lang="en-US" altLang="en-US" baseline="30000" dirty="0" smtClean="0"/>
              <a:t>nd</a:t>
            </a:r>
            <a:r>
              <a:rPr lang="en-US" altLang="en-US" dirty="0" smtClean="0"/>
              <a:t> degree AV block, Mobitz I (Wenckebach)</a:t>
            </a:r>
          </a:p>
          <a:p>
            <a:pPr lvl="1">
              <a:lnSpc>
                <a:spcPct val="90000"/>
              </a:lnSpc>
              <a:spcBef>
                <a:spcPct val="0"/>
              </a:spcBef>
            </a:pPr>
            <a:r>
              <a:rPr lang="en-US" altLang="en-US" dirty="0" smtClean="0"/>
              <a:t>2</a:t>
            </a:r>
            <a:r>
              <a:rPr lang="en-US" altLang="en-US" baseline="30000" dirty="0" smtClean="0"/>
              <a:t>nd</a:t>
            </a:r>
            <a:r>
              <a:rPr lang="en-US" altLang="en-US" dirty="0" smtClean="0"/>
              <a:t> degree AV block, Mobitz II</a:t>
            </a:r>
          </a:p>
          <a:p>
            <a:pPr lvl="1">
              <a:lnSpc>
                <a:spcPct val="90000"/>
              </a:lnSpc>
              <a:spcBef>
                <a:spcPct val="0"/>
              </a:spcBef>
            </a:pPr>
            <a:r>
              <a:rPr lang="en-US" altLang="en-US" dirty="0" smtClean="0"/>
              <a:t>3</a:t>
            </a:r>
            <a:r>
              <a:rPr lang="en-US" altLang="en-US" baseline="30000" dirty="0" smtClean="0"/>
              <a:t>rd</a:t>
            </a:r>
            <a:r>
              <a:rPr lang="en-US" altLang="en-US" dirty="0" smtClean="0"/>
              <a:t> degree block</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4</a:t>
            </a:fld>
            <a:endParaRPr lang="en-US"/>
          </a:p>
        </p:txBody>
      </p:sp>
    </p:spTree>
    <p:extLst>
      <p:ext uri="{BB962C8B-B14F-4D97-AF65-F5344CB8AC3E}">
        <p14:creationId xmlns:p14="http://schemas.microsoft.com/office/powerpoint/2010/main" val="370016799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8.3:  </a:t>
            </a:r>
            <a:r>
              <a:rPr lang="en-US" sz="1200" kern="1200" dirty="0" smtClean="0">
                <a:solidFill>
                  <a:schemeClr val="tx1"/>
                </a:solidFill>
                <a:effectLst/>
                <a:latin typeface="+mn-lt"/>
                <a:ea typeface="+mn-ea"/>
                <a:cs typeface="+mn-cs"/>
              </a:rPr>
              <a:t>Analyze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second degree atrioventricular (AV) block, Mobitz I, and its effect on the patient, including basic patient care and treatment.</a:t>
            </a:r>
          </a:p>
          <a:p>
            <a:pPr>
              <a:spcBef>
                <a:spcPct val="0"/>
              </a:spcBef>
            </a:pPr>
            <a:r>
              <a:rPr lang="en-US" altLang="en-US" dirty="0" smtClean="0"/>
              <a:t>-----</a:t>
            </a:r>
          </a:p>
          <a:p>
            <a:pPr>
              <a:spcBef>
                <a:spcPct val="0"/>
              </a:spcBef>
            </a:pPr>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22</a:t>
            </a:fld>
            <a:endParaRPr lang="en-US"/>
          </a:p>
        </p:txBody>
      </p:sp>
    </p:spTree>
    <p:extLst>
      <p:ext uri="{BB962C8B-B14F-4D97-AF65-F5344CB8AC3E}">
        <p14:creationId xmlns:p14="http://schemas.microsoft.com/office/powerpoint/2010/main" val="323096592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8.3:  </a:t>
            </a:r>
            <a:r>
              <a:rPr lang="en-US" sz="1200" kern="1200" dirty="0" smtClean="0">
                <a:solidFill>
                  <a:schemeClr val="tx1"/>
                </a:solidFill>
                <a:effectLst/>
                <a:latin typeface="+mn-lt"/>
                <a:ea typeface="+mn-ea"/>
                <a:cs typeface="+mn-cs"/>
              </a:rPr>
              <a:t>Analyze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second degree atrioventricular (AV) block, Mobitz I, and its effect on the patient, including basic patient care and treatment.</a:t>
            </a:r>
          </a:p>
          <a:p>
            <a:pPr>
              <a:spcBef>
                <a:spcPct val="0"/>
              </a:spcBef>
            </a:pPr>
            <a:r>
              <a:rPr lang="en-US" altLang="en-US" dirty="0" smtClean="0"/>
              <a:t>-----</a:t>
            </a:r>
          </a:p>
          <a:p>
            <a:pPr>
              <a:spcBef>
                <a:spcPct val="0"/>
              </a:spcBef>
            </a:pPr>
            <a:endParaRPr lang="en-US" altLang="en-US" dirty="0" smtClean="0"/>
          </a:p>
          <a:p>
            <a:pPr>
              <a:spcBef>
                <a:spcPct val="0"/>
              </a:spcBef>
            </a:pPr>
            <a:r>
              <a:rPr lang="en-US" altLang="en-US" dirty="0" smtClean="0"/>
              <a:t>Treatment is based on how</a:t>
            </a:r>
            <a:r>
              <a:rPr lang="en-US" altLang="en-US" baseline="0" dirty="0" smtClean="0"/>
              <a:t> the patient tolerates the rhythm, so the patient must be observed for signs of low cardiac output. Medication may be required if the patient experiences difficulties.</a:t>
            </a:r>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23</a:t>
            </a:fld>
            <a:endParaRPr lang="en-US"/>
          </a:p>
        </p:txBody>
      </p:sp>
    </p:spTree>
    <p:extLst>
      <p:ext uri="{BB962C8B-B14F-4D97-AF65-F5344CB8AC3E}">
        <p14:creationId xmlns:p14="http://schemas.microsoft.com/office/powerpoint/2010/main" val="90794888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8.3:  </a:t>
            </a:r>
            <a:r>
              <a:rPr lang="en-US" sz="1200" kern="1200" dirty="0" smtClean="0">
                <a:solidFill>
                  <a:schemeClr val="tx1"/>
                </a:solidFill>
                <a:effectLst/>
                <a:latin typeface="+mn-lt"/>
                <a:ea typeface="+mn-ea"/>
                <a:cs typeface="+mn-cs"/>
              </a:rPr>
              <a:t>Analyze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second degree atrioventricular (AV) block, Mobitz I, and its effect on the patient, including basic patient care and treatment.</a:t>
            </a:r>
          </a:p>
          <a:p>
            <a:pPr>
              <a:spcBef>
                <a:spcPct val="0"/>
              </a:spcBef>
            </a:pPr>
            <a:r>
              <a:rPr lang="en-US" altLang="en-US" dirty="0" smtClean="0"/>
              <a:t>-----</a:t>
            </a:r>
          </a:p>
          <a:p>
            <a:pPr>
              <a:spcBef>
                <a:spcPct val="0"/>
              </a:spcBef>
            </a:pPr>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24</a:t>
            </a:fld>
            <a:endParaRPr lang="en-US"/>
          </a:p>
        </p:txBody>
      </p:sp>
    </p:spTree>
    <p:extLst>
      <p:ext uri="{BB962C8B-B14F-4D97-AF65-F5344CB8AC3E}">
        <p14:creationId xmlns:p14="http://schemas.microsoft.com/office/powerpoint/2010/main" val="251760307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8.3:  </a:t>
            </a:r>
            <a:r>
              <a:rPr lang="en-US" sz="1200" kern="1200" dirty="0" smtClean="0">
                <a:solidFill>
                  <a:schemeClr val="tx1"/>
                </a:solidFill>
                <a:effectLst/>
                <a:latin typeface="+mn-lt"/>
                <a:ea typeface="+mn-ea"/>
                <a:cs typeface="+mn-cs"/>
              </a:rPr>
              <a:t>Analyze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second degree atrioventricular (AV) block, Mobitz I, and its effect on the patient, including basic patient care and treatment.</a:t>
            </a:r>
          </a:p>
          <a:p>
            <a:pPr>
              <a:spcBef>
                <a:spcPct val="0"/>
              </a:spcBef>
            </a:pPr>
            <a:r>
              <a:rPr lang="en-US" altLang="en-US" dirty="0" smtClean="0"/>
              <a:t>-----</a:t>
            </a:r>
          </a:p>
          <a:p>
            <a:pPr>
              <a:spcBef>
                <a:spcPct val="0"/>
              </a:spcBef>
            </a:pPr>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25</a:t>
            </a:fld>
            <a:endParaRPr lang="en-US"/>
          </a:p>
        </p:txBody>
      </p:sp>
    </p:spTree>
    <p:extLst>
      <p:ext uri="{BB962C8B-B14F-4D97-AF65-F5344CB8AC3E}">
        <p14:creationId xmlns:p14="http://schemas.microsoft.com/office/powerpoint/2010/main" val="139563984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8.3:  </a:t>
            </a:r>
            <a:r>
              <a:rPr lang="en-US" sz="1200" kern="1200" dirty="0" smtClean="0">
                <a:solidFill>
                  <a:schemeClr val="tx1"/>
                </a:solidFill>
                <a:effectLst/>
                <a:latin typeface="+mn-lt"/>
                <a:ea typeface="+mn-ea"/>
                <a:cs typeface="+mn-cs"/>
              </a:rPr>
              <a:t>Analyze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second degree atrioventricular (AV) block, Mobitz I, and its effect on the patient, including basic patient care and treatment.</a:t>
            </a:r>
          </a:p>
          <a:p>
            <a:pPr>
              <a:spcBef>
                <a:spcPct val="0"/>
              </a:spcBef>
            </a:pPr>
            <a:r>
              <a:rPr lang="en-US" alt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26</a:t>
            </a:fld>
            <a:endParaRPr lang="en-US"/>
          </a:p>
        </p:txBody>
      </p:sp>
    </p:spTree>
    <p:extLst>
      <p:ext uri="{BB962C8B-B14F-4D97-AF65-F5344CB8AC3E}">
        <p14:creationId xmlns:p14="http://schemas.microsoft.com/office/powerpoint/2010/main" val="226087551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8.3:  </a:t>
            </a:r>
            <a:r>
              <a:rPr lang="en-US" sz="1200" kern="1200" dirty="0" smtClean="0">
                <a:solidFill>
                  <a:schemeClr val="tx1"/>
                </a:solidFill>
                <a:effectLst/>
                <a:latin typeface="+mn-lt"/>
                <a:ea typeface="+mn-ea"/>
                <a:cs typeface="+mn-cs"/>
              </a:rPr>
              <a:t>Analyze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second degree atrioventricular (AV) block, Mobitz I, and its effect on the patient, including basic patient care and treatment.</a:t>
            </a:r>
          </a:p>
          <a:p>
            <a:pPr>
              <a:spcBef>
                <a:spcPct val="0"/>
              </a:spcBef>
            </a:pPr>
            <a:r>
              <a:rPr lang="en-US" alt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27</a:t>
            </a:fld>
            <a:endParaRPr lang="en-US"/>
          </a:p>
        </p:txBody>
      </p:sp>
    </p:spTree>
    <p:extLst>
      <p:ext uri="{BB962C8B-B14F-4D97-AF65-F5344CB8AC3E}">
        <p14:creationId xmlns:p14="http://schemas.microsoft.com/office/powerpoint/2010/main" val="344673475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8.4:  </a:t>
            </a:r>
            <a:r>
              <a:rPr lang="en-US" sz="1200" kern="1200" dirty="0" smtClean="0">
                <a:solidFill>
                  <a:schemeClr val="tx1"/>
                </a:solidFill>
                <a:effectLst/>
                <a:latin typeface="+mn-lt"/>
                <a:ea typeface="+mn-ea"/>
                <a:cs typeface="+mn-cs"/>
              </a:rPr>
              <a:t>Analyze second degree atrioventricular (AV) block, Mobitz II, and its effect on the patient, including basic patient care and treatment.</a:t>
            </a:r>
          </a:p>
          <a:p>
            <a:pPr>
              <a:spcBef>
                <a:spcPct val="0"/>
              </a:spcBef>
            </a:pPr>
            <a:r>
              <a:rPr lang="en-US" altLang="en-US" sz="1200" kern="1200" dirty="0" smtClean="0">
                <a:solidFill>
                  <a:schemeClr val="tx1"/>
                </a:solidFill>
                <a:effectLst/>
                <a:latin typeface="+mn-lt"/>
                <a:ea typeface="+mn-ea"/>
                <a:cs typeface="+mn-cs"/>
              </a:rPr>
              <a:t>-----</a:t>
            </a:r>
          </a:p>
          <a:p>
            <a:pPr>
              <a:spcBef>
                <a:spcPct val="0"/>
              </a:spcBef>
            </a:pPr>
            <a:endParaRPr lang="en-US" altLang="en-US" sz="1200" kern="1200" dirty="0" smtClean="0">
              <a:solidFill>
                <a:schemeClr val="tx1"/>
              </a:solidFill>
              <a:effectLst/>
              <a:latin typeface="+mn-lt"/>
              <a:ea typeface="+mn-ea"/>
              <a:cs typeface="+mn-cs"/>
            </a:endParaRPr>
          </a:p>
          <a:p>
            <a:pPr>
              <a:spcBef>
                <a:spcPct val="0"/>
              </a:spcBef>
            </a:pPr>
            <a:r>
              <a:rPr lang="en-US" altLang="en-US" sz="1200" kern="1200" dirty="0" smtClean="0">
                <a:solidFill>
                  <a:schemeClr val="tx1"/>
                </a:solidFill>
                <a:effectLst/>
                <a:latin typeface="+mn-lt"/>
                <a:ea typeface="+mn-ea"/>
                <a:cs typeface="+mn-cs"/>
              </a:rPr>
              <a:t>When a pattern exists,</a:t>
            </a:r>
            <a:r>
              <a:rPr lang="en-US" altLang="en-US" sz="1200" kern="1200" baseline="0" dirty="0" smtClean="0">
                <a:solidFill>
                  <a:schemeClr val="tx1"/>
                </a:solidFill>
                <a:effectLst/>
                <a:latin typeface="+mn-lt"/>
                <a:ea typeface="+mn-ea"/>
                <a:cs typeface="+mn-cs"/>
              </a:rPr>
              <a:t> such as two, three, or four P waves between each QRS complex, the ratio is included in the interpretation. For example, the rhythm might be stated as “second degree type II 3:1.”</a:t>
            </a:r>
          </a:p>
          <a:p>
            <a:pPr>
              <a:spcBef>
                <a:spcPct val="0"/>
              </a:spcBef>
            </a:pPr>
            <a:endParaRPr lang="en-US" altLang="en-US" sz="1200" kern="1200" baseline="0" dirty="0" smtClean="0">
              <a:solidFill>
                <a:schemeClr val="tx1"/>
              </a:solidFill>
              <a:effectLst/>
              <a:latin typeface="+mn-lt"/>
              <a:ea typeface="+mn-ea"/>
              <a:cs typeface="+mn-cs"/>
            </a:endParaRPr>
          </a:p>
          <a:p>
            <a:pPr>
              <a:spcBef>
                <a:spcPct val="0"/>
              </a:spcBef>
            </a:pPr>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28</a:t>
            </a:fld>
            <a:endParaRPr lang="en-US"/>
          </a:p>
        </p:txBody>
      </p:sp>
    </p:spTree>
    <p:extLst>
      <p:ext uri="{BB962C8B-B14F-4D97-AF65-F5344CB8AC3E}">
        <p14:creationId xmlns:p14="http://schemas.microsoft.com/office/powerpoint/2010/main" val="299090693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8.4:  </a:t>
            </a:r>
            <a:r>
              <a:rPr lang="en-US" sz="1200" kern="1200" dirty="0" smtClean="0">
                <a:solidFill>
                  <a:schemeClr val="tx1"/>
                </a:solidFill>
                <a:effectLst/>
                <a:latin typeface="+mn-lt"/>
                <a:ea typeface="+mn-ea"/>
                <a:cs typeface="+mn-cs"/>
              </a:rPr>
              <a:t>Analyze second degree atrioventricular (AV) block, Mobitz II, and its effect on the patient, including basic patient care and treatment.</a:t>
            </a:r>
          </a:p>
          <a:p>
            <a:pPr>
              <a:spcBef>
                <a:spcPct val="0"/>
              </a:spcBef>
            </a:pPr>
            <a:r>
              <a:rPr lang="en-US" altLang="en-US" sz="1200" kern="1200" dirty="0" smtClean="0">
                <a:solidFill>
                  <a:schemeClr val="tx1"/>
                </a:solidFill>
                <a:effectLst/>
                <a:latin typeface="+mn-lt"/>
                <a:ea typeface="+mn-ea"/>
                <a:cs typeface="+mn-cs"/>
              </a:rPr>
              <a:t>-----</a:t>
            </a:r>
          </a:p>
          <a:p>
            <a:pPr>
              <a:spcBef>
                <a:spcPct val="0"/>
              </a:spcBef>
            </a:pPr>
            <a:endParaRPr lang="en-US" altLang="en-US" dirty="0" smtClean="0"/>
          </a:p>
          <a:p>
            <a:pPr>
              <a:spcBef>
                <a:spcPct val="0"/>
              </a:spcBef>
            </a:pPr>
            <a:r>
              <a:rPr lang="en-US" altLang="en-US" dirty="0" smtClean="0"/>
              <a:t>The delay in electrical conduction causes impulses to take longer to reach the ventricular conduction system. After the impulses reach</a:t>
            </a:r>
            <a:r>
              <a:rPr lang="en-US" altLang="en-US" baseline="0" dirty="0" smtClean="0"/>
              <a:t> the ventricles, conduction continues normally.</a:t>
            </a:r>
            <a:endParaRPr lang="en-US" altLang="en-US" dirty="0" smtClean="0"/>
          </a:p>
          <a:p>
            <a:pPr>
              <a:spcBef>
                <a:spcPct val="0"/>
              </a:spcBef>
            </a:pPr>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29</a:t>
            </a:fld>
            <a:endParaRPr lang="en-US"/>
          </a:p>
        </p:txBody>
      </p:sp>
    </p:spTree>
    <p:extLst>
      <p:ext uri="{BB962C8B-B14F-4D97-AF65-F5344CB8AC3E}">
        <p14:creationId xmlns:p14="http://schemas.microsoft.com/office/powerpoint/2010/main" val="21657215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8.4:  </a:t>
            </a:r>
            <a:r>
              <a:rPr lang="en-US" sz="1200" kern="1200" dirty="0" smtClean="0">
                <a:solidFill>
                  <a:schemeClr val="tx1"/>
                </a:solidFill>
                <a:effectLst/>
                <a:latin typeface="+mn-lt"/>
                <a:ea typeface="+mn-ea"/>
                <a:cs typeface="+mn-cs"/>
              </a:rPr>
              <a:t>Analyze second degree atrioventricular (AV) block, Mobitz II, and its effect on the patient, including basic patient care and treatment.</a:t>
            </a:r>
          </a:p>
          <a:p>
            <a:pPr>
              <a:spcBef>
                <a:spcPct val="0"/>
              </a:spcBef>
            </a:pPr>
            <a:r>
              <a:rPr lang="en-US" altLang="en-US" sz="1200" kern="1200" dirty="0" smtClean="0">
                <a:solidFill>
                  <a:schemeClr val="tx1"/>
                </a:solidFill>
                <a:effectLst/>
                <a:latin typeface="+mn-lt"/>
                <a:ea typeface="+mn-ea"/>
                <a:cs typeface="+mn-cs"/>
              </a:rPr>
              <a:t>-----</a:t>
            </a:r>
          </a:p>
          <a:p>
            <a:pPr>
              <a:spcBef>
                <a:spcPct val="0"/>
              </a:spcBef>
            </a:pPr>
            <a:endParaRPr lang="en-US" altLang="en-US" sz="1400" kern="1200" dirty="0" smtClean="0">
              <a:solidFill>
                <a:schemeClr val="tx1"/>
              </a:solidFill>
              <a:effectLst/>
              <a:latin typeface="+mn-lt"/>
              <a:ea typeface="+mn-ea"/>
              <a:cs typeface="+mn-cs"/>
            </a:endParaRPr>
          </a:p>
          <a:p>
            <a:pPr>
              <a:spcBef>
                <a:spcPct val="0"/>
              </a:spcBef>
            </a:pPr>
            <a:r>
              <a:rPr lang="en-US" altLang="en-US" sz="1400" kern="1200" dirty="0" smtClean="0">
                <a:solidFill>
                  <a:schemeClr val="tx1"/>
                </a:solidFill>
                <a:effectLst/>
                <a:latin typeface="+mn-lt"/>
                <a:ea typeface="+mn-ea"/>
                <a:cs typeface="+mn-cs"/>
              </a:rPr>
              <a:t>The regularity of the R-R interval depends on the unpredictable nature of the blocked impulses. In some cases, the R-R intervals form a pattern.</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30</a:t>
            </a:fld>
            <a:endParaRPr lang="en-US"/>
          </a:p>
        </p:txBody>
      </p:sp>
    </p:spTree>
    <p:extLst>
      <p:ext uri="{BB962C8B-B14F-4D97-AF65-F5344CB8AC3E}">
        <p14:creationId xmlns:p14="http://schemas.microsoft.com/office/powerpoint/2010/main" val="75049722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8.4:  </a:t>
            </a:r>
            <a:r>
              <a:rPr lang="en-US" sz="1100" kern="1200" dirty="0" smtClean="0">
                <a:solidFill>
                  <a:schemeClr val="tx1"/>
                </a:solidFill>
                <a:effectLst/>
                <a:latin typeface="+mn-lt"/>
                <a:ea typeface="+mn-ea"/>
                <a:cs typeface="+mn-cs"/>
              </a:rPr>
              <a:t>Analyze second degree atrioventricular (AV) block, Mobitz II, and its effect on the patient, including basic patient care and treatment.</a:t>
            </a:r>
          </a:p>
          <a:p>
            <a:pPr>
              <a:spcBef>
                <a:spcPct val="0"/>
              </a:spcBef>
            </a:pPr>
            <a:r>
              <a:rPr lang="en-US" altLang="en-US" sz="1100" kern="1200" dirty="0" smtClean="0">
                <a:solidFill>
                  <a:schemeClr val="tx1"/>
                </a:solidFill>
                <a:effectLst/>
                <a:latin typeface="+mn-lt"/>
                <a:ea typeface="+mn-ea"/>
                <a:cs typeface="+mn-cs"/>
              </a:rPr>
              <a:t>-----</a:t>
            </a:r>
          </a:p>
          <a:p>
            <a:pPr>
              <a:spcBef>
                <a:spcPct val="0"/>
              </a:spcBef>
            </a:pPr>
            <a:endParaRPr lang="en-US" altLang="en-US" sz="1200" kern="1200" dirty="0" smtClean="0">
              <a:solidFill>
                <a:schemeClr val="tx1"/>
              </a:solidFill>
              <a:effectLst/>
              <a:latin typeface="+mn-lt"/>
              <a:ea typeface="+mn-ea"/>
              <a:cs typeface="+mn-cs"/>
            </a:endParaRPr>
          </a:p>
          <a:p>
            <a:pPr>
              <a:spcBef>
                <a:spcPct val="0"/>
              </a:spcBef>
            </a:pPr>
            <a:r>
              <a:rPr lang="en-US" altLang="en-US" sz="1200" kern="1200" dirty="0" smtClean="0">
                <a:solidFill>
                  <a:schemeClr val="tx1"/>
                </a:solidFill>
                <a:effectLst/>
                <a:latin typeface="+mn-lt"/>
                <a:ea typeface="+mn-ea"/>
                <a:cs typeface="+mn-cs"/>
              </a:rPr>
              <a:t>In second degree AV block,</a:t>
            </a:r>
            <a:r>
              <a:rPr lang="en-US" altLang="en-US" sz="1200" kern="1200" baseline="0" dirty="0" smtClean="0">
                <a:solidFill>
                  <a:schemeClr val="tx1"/>
                </a:solidFill>
                <a:effectLst/>
                <a:latin typeface="+mn-lt"/>
                <a:ea typeface="+mn-ea"/>
                <a:cs typeface="+mn-cs"/>
              </a:rPr>
              <a:t> </a:t>
            </a:r>
            <a:r>
              <a:rPr lang="en-US" altLang="en-US" sz="1200" kern="1200" dirty="0" smtClean="0">
                <a:solidFill>
                  <a:schemeClr val="tx1"/>
                </a:solidFill>
                <a:effectLst/>
                <a:latin typeface="+mn-lt"/>
                <a:ea typeface="+mn-ea"/>
                <a:cs typeface="+mn-cs"/>
              </a:rPr>
              <a:t>typ</a:t>
            </a:r>
            <a:r>
              <a:rPr lang="en-US" altLang="en-US" sz="1200" kern="1200" baseline="0" dirty="0" smtClean="0">
                <a:solidFill>
                  <a:schemeClr val="tx1"/>
                </a:solidFill>
                <a:effectLst/>
                <a:latin typeface="+mn-lt"/>
                <a:ea typeface="+mn-ea"/>
                <a:cs typeface="+mn-cs"/>
              </a:rPr>
              <a:t>e II, QRS complexes are missing, but whenever a P wave has an associated QRS complex, the PR interval always measures the same.</a:t>
            </a:r>
            <a:endParaRPr lang="en-US" alt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31</a:t>
            </a:fld>
            <a:endParaRPr lang="en-US"/>
          </a:p>
        </p:txBody>
      </p:sp>
    </p:spTree>
    <p:extLst>
      <p:ext uri="{BB962C8B-B14F-4D97-AF65-F5344CB8AC3E}">
        <p14:creationId xmlns:p14="http://schemas.microsoft.com/office/powerpoint/2010/main" val="22540973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8.1:  Describe the various heart block dysrhythmias.</a:t>
            </a:r>
          </a:p>
          <a:p>
            <a:pPr>
              <a:spcBef>
                <a:spcPct val="0"/>
              </a:spcBef>
            </a:pPr>
            <a:r>
              <a:rPr lang="en-US" altLang="en-US" dirty="0" smtClean="0"/>
              <a:t>-----</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5</a:t>
            </a:fld>
            <a:endParaRPr lang="en-US"/>
          </a:p>
        </p:txBody>
      </p:sp>
    </p:spTree>
    <p:extLst>
      <p:ext uri="{BB962C8B-B14F-4D97-AF65-F5344CB8AC3E}">
        <p14:creationId xmlns:p14="http://schemas.microsoft.com/office/powerpoint/2010/main" val="316420608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8.4:  </a:t>
            </a:r>
            <a:r>
              <a:rPr lang="en-US" sz="1100" kern="1200" dirty="0" smtClean="0">
                <a:solidFill>
                  <a:schemeClr val="tx1"/>
                </a:solidFill>
                <a:effectLst/>
                <a:latin typeface="+mn-lt"/>
                <a:ea typeface="+mn-ea"/>
                <a:cs typeface="+mn-cs"/>
              </a:rPr>
              <a:t>Analyze second degree atrioventricular (AV) block, Mobitz II, and its effect on the patient, including basic patient care and treatment.</a:t>
            </a:r>
          </a:p>
          <a:p>
            <a:pPr>
              <a:spcBef>
                <a:spcPct val="0"/>
              </a:spcBef>
            </a:pPr>
            <a:r>
              <a:rPr lang="en-US" altLang="en-US" sz="1100" kern="1200" dirty="0" smtClean="0">
                <a:solidFill>
                  <a:schemeClr val="tx1"/>
                </a:solidFill>
                <a:effectLst/>
                <a:latin typeface="+mn-lt"/>
                <a:ea typeface="+mn-ea"/>
                <a:cs typeface="+mn-cs"/>
              </a:rPr>
              <a:t>-----</a:t>
            </a:r>
          </a:p>
          <a:p>
            <a:pPr>
              <a:spcBef>
                <a:spcPct val="0"/>
              </a:spcBef>
            </a:pPr>
            <a:endParaRPr lang="en-US" altLang="en-US" sz="1200" kern="1200" dirty="0" smtClean="0">
              <a:solidFill>
                <a:schemeClr val="tx1"/>
              </a:solidFill>
              <a:effectLst/>
              <a:latin typeface="+mn-lt"/>
              <a:ea typeface="+mn-ea"/>
              <a:cs typeface="+mn-cs"/>
            </a:endParaRPr>
          </a:p>
          <a:p>
            <a:pPr>
              <a:spcBef>
                <a:spcPct val="0"/>
              </a:spcBef>
            </a:pPr>
            <a:r>
              <a:rPr lang="en-US" altLang="en-US" sz="1200" kern="1200" dirty="0" smtClean="0">
                <a:solidFill>
                  <a:schemeClr val="tx1"/>
                </a:solidFill>
                <a:effectLst/>
                <a:latin typeface="+mn-lt"/>
                <a:ea typeface="+mn-ea"/>
                <a:cs typeface="+mn-cs"/>
              </a:rPr>
              <a:t>Because second degree AV block, type II, is highly unstable and can progress</a:t>
            </a:r>
            <a:r>
              <a:rPr lang="en-US" altLang="en-US" sz="1200" kern="1200" baseline="0" dirty="0" smtClean="0">
                <a:solidFill>
                  <a:schemeClr val="tx1"/>
                </a:solidFill>
                <a:effectLst/>
                <a:latin typeface="+mn-lt"/>
                <a:ea typeface="+mn-ea"/>
                <a:cs typeface="+mn-cs"/>
              </a:rPr>
              <a:t> quickly to complete heart block, close observation and monitoring are essential. It is also critical that you be able to distinguish between type I and type II.</a:t>
            </a:r>
            <a:endParaRPr lang="en-US" alt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32</a:t>
            </a:fld>
            <a:endParaRPr lang="en-US"/>
          </a:p>
        </p:txBody>
      </p:sp>
    </p:spTree>
    <p:extLst>
      <p:ext uri="{BB962C8B-B14F-4D97-AF65-F5344CB8AC3E}">
        <p14:creationId xmlns:p14="http://schemas.microsoft.com/office/powerpoint/2010/main" val="404960324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8.4:  </a:t>
            </a:r>
            <a:r>
              <a:rPr lang="en-US" sz="1200" kern="1200" dirty="0" smtClean="0">
                <a:solidFill>
                  <a:schemeClr val="tx1"/>
                </a:solidFill>
                <a:effectLst/>
                <a:latin typeface="+mn-lt"/>
                <a:ea typeface="+mn-ea"/>
                <a:cs typeface="+mn-cs"/>
              </a:rPr>
              <a:t>Analyze second degree atrioventricular (AV) block, Mobitz II, and its effect on the patient, including basic patient care and treatment.</a:t>
            </a:r>
          </a:p>
          <a:p>
            <a:pPr>
              <a:spcBef>
                <a:spcPct val="0"/>
              </a:spcBef>
            </a:pPr>
            <a:r>
              <a:rPr lang="en-US" altLang="en-US" sz="1200" kern="1200" dirty="0" smtClean="0">
                <a:solidFill>
                  <a:schemeClr val="tx1"/>
                </a:solidFill>
                <a:effectLst/>
                <a:latin typeface="+mn-lt"/>
                <a:ea typeface="+mn-ea"/>
                <a:cs typeface="+mn-cs"/>
              </a:rPr>
              <a:t>-----</a:t>
            </a:r>
          </a:p>
          <a:p>
            <a:pPr>
              <a:spcBef>
                <a:spcPct val="0"/>
              </a:spcBef>
            </a:pPr>
            <a:endParaRPr lang="en-US" altLang="en-US" dirty="0" smtClean="0"/>
          </a:p>
          <a:p>
            <a:pPr marL="0" marR="0" indent="0" algn="l" defTabSz="914400" rtl="0" eaLnBrk="1" fontAlgn="base" latinLnBrk="0" hangingPunct="1">
              <a:lnSpc>
                <a:spcPct val="100000"/>
              </a:lnSpc>
              <a:spcBef>
                <a:spcPct val="0"/>
              </a:spcBef>
              <a:spcAft>
                <a:spcPct val="0"/>
              </a:spcAft>
              <a:buClrTx/>
              <a:buSzTx/>
              <a:buFontTx/>
              <a:buNone/>
              <a:tabLst/>
              <a:defRPr/>
            </a:pPr>
            <a:r>
              <a:rPr lang="en-US" altLang="en-US" dirty="0" smtClean="0">
                <a:cs typeface="Arial" pitchFamily="34" charset="0"/>
              </a:rPr>
              <a:t>Although type II</a:t>
            </a:r>
            <a:r>
              <a:rPr lang="en-US" altLang="en-US" baseline="0" dirty="0" smtClean="0">
                <a:cs typeface="Arial" pitchFamily="34" charset="0"/>
              </a:rPr>
              <a:t> is considered more critical than type I, b</a:t>
            </a:r>
            <a:r>
              <a:rPr lang="en-US" altLang="en-US" dirty="0" smtClean="0">
                <a:cs typeface="Arial" pitchFamily="34" charset="0"/>
              </a:rPr>
              <a:t>oth rhythms should be reported.</a:t>
            </a:r>
          </a:p>
          <a:p>
            <a:pPr>
              <a:spcBef>
                <a:spcPct val="0"/>
              </a:spcBef>
            </a:pPr>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33</a:t>
            </a:fld>
            <a:endParaRPr lang="en-US"/>
          </a:p>
        </p:txBody>
      </p:sp>
    </p:spTree>
    <p:extLst>
      <p:ext uri="{BB962C8B-B14F-4D97-AF65-F5344CB8AC3E}">
        <p14:creationId xmlns:p14="http://schemas.microsoft.com/office/powerpoint/2010/main" val="423876482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8.4:  </a:t>
            </a:r>
            <a:r>
              <a:rPr lang="en-US" sz="1200" kern="1200" dirty="0" smtClean="0">
                <a:solidFill>
                  <a:schemeClr val="tx1"/>
                </a:solidFill>
                <a:effectLst/>
                <a:latin typeface="+mn-lt"/>
                <a:ea typeface="+mn-ea"/>
                <a:cs typeface="+mn-cs"/>
              </a:rPr>
              <a:t>Analyze second degree atrioventricular (AV) block, Mobitz II, and its effect on the patient, including basic patient care and treatment.</a:t>
            </a:r>
          </a:p>
          <a:p>
            <a:pPr>
              <a:spcBef>
                <a:spcPct val="0"/>
              </a:spcBef>
            </a:pPr>
            <a:r>
              <a:rPr lang="en-US" altLang="en-US" sz="1200" kern="1200" dirty="0" smtClean="0">
                <a:solidFill>
                  <a:schemeClr val="tx1"/>
                </a:solidFill>
                <a:effectLst/>
                <a:latin typeface="+mn-lt"/>
                <a:ea typeface="+mn-ea"/>
                <a:cs typeface="+mn-cs"/>
              </a:rPr>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34</a:t>
            </a:fld>
            <a:endParaRPr lang="en-US"/>
          </a:p>
        </p:txBody>
      </p:sp>
    </p:spTree>
    <p:extLst>
      <p:ext uri="{BB962C8B-B14F-4D97-AF65-F5344CB8AC3E}">
        <p14:creationId xmlns:p14="http://schemas.microsoft.com/office/powerpoint/2010/main" val="92349168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8.4:  </a:t>
            </a:r>
            <a:r>
              <a:rPr lang="en-US" sz="1200" kern="1200" dirty="0" smtClean="0">
                <a:solidFill>
                  <a:schemeClr val="tx1"/>
                </a:solidFill>
                <a:effectLst/>
                <a:latin typeface="+mn-lt"/>
                <a:ea typeface="+mn-ea"/>
                <a:cs typeface="+mn-cs"/>
              </a:rPr>
              <a:t>Analyze second degree atrioventricular (AV) block, Mobitz II, and its effect on the patient, including basic patient care and treatment.</a:t>
            </a:r>
          </a:p>
          <a:p>
            <a:pPr>
              <a:spcBef>
                <a:spcPct val="0"/>
              </a:spcBef>
            </a:pPr>
            <a:r>
              <a:rPr lang="en-US" altLang="en-US" sz="1200" kern="1200" dirty="0" smtClean="0">
                <a:solidFill>
                  <a:schemeClr val="tx1"/>
                </a:solidFill>
                <a:effectLst/>
                <a:latin typeface="+mn-lt"/>
                <a:ea typeface="+mn-ea"/>
                <a:cs typeface="+mn-cs"/>
              </a:rPr>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35</a:t>
            </a:fld>
            <a:endParaRPr lang="en-US"/>
          </a:p>
        </p:txBody>
      </p:sp>
    </p:spTree>
    <p:extLst>
      <p:ext uri="{BB962C8B-B14F-4D97-AF65-F5344CB8AC3E}">
        <p14:creationId xmlns:p14="http://schemas.microsoft.com/office/powerpoint/2010/main" val="250138698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8.5:  </a:t>
            </a:r>
            <a:r>
              <a:rPr lang="en-US" sz="1200" kern="1200" dirty="0" smtClean="0">
                <a:solidFill>
                  <a:schemeClr val="tx1"/>
                </a:solidFill>
                <a:effectLst/>
                <a:latin typeface="+mn-lt"/>
                <a:ea typeface="+mn-ea"/>
                <a:cs typeface="+mn-cs"/>
              </a:rPr>
              <a:t>Analyze third degree atrioventricular (AV) block and its effect on the patient, including basic patient care and treatment.</a:t>
            </a:r>
          </a:p>
          <a:p>
            <a:pPr>
              <a:spcBef>
                <a:spcPct val="0"/>
              </a:spcBef>
            </a:pPr>
            <a:r>
              <a:rPr lang="en-US" altLang="en-US" dirty="0" smtClean="0"/>
              <a:t>-----</a:t>
            </a:r>
          </a:p>
          <a:p>
            <a:pPr eaLnBrk="1" hangingPunct="1"/>
            <a:endParaRPr lang="en-US" altLang="en-US" dirty="0" smtClean="0"/>
          </a:p>
          <a:p>
            <a:pPr eaLnBrk="1" hangingPunct="1"/>
            <a:r>
              <a:rPr lang="en-US" altLang="en-US" b="1" dirty="0" smtClean="0"/>
              <a:t>Dissociative: </a:t>
            </a:r>
            <a:r>
              <a:rPr lang="en-US" altLang="en-US" dirty="0" smtClean="0"/>
              <a:t>Not related at all; the atria and the ventricles beat entirely independently of each other.</a:t>
            </a:r>
            <a:endParaRPr lang="en-US" altLang="en-US" baseline="0"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36</a:t>
            </a:fld>
            <a:endParaRPr lang="en-US"/>
          </a:p>
        </p:txBody>
      </p:sp>
    </p:spTree>
    <p:extLst>
      <p:ext uri="{BB962C8B-B14F-4D97-AF65-F5344CB8AC3E}">
        <p14:creationId xmlns:p14="http://schemas.microsoft.com/office/powerpoint/2010/main" val="70339262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8.5:  </a:t>
            </a:r>
            <a:r>
              <a:rPr lang="en-US" sz="1200" kern="1200" dirty="0" smtClean="0">
                <a:solidFill>
                  <a:schemeClr val="tx1"/>
                </a:solidFill>
                <a:effectLst/>
                <a:latin typeface="+mn-lt"/>
                <a:ea typeface="+mn-ea"/>
                <a:cs typeface="+mn-cs"/>
              </a:rPr>
              <a:t>Analyze third degree atrioventricular (AV) block and its effect on the patient, including basic patient care and treatment.</a:t>
            </a:r>
          </a:p>
          <a:p>
            <a:pPr>
              <a:spcBef>
                <a:spcPct val="0"/>
              </a:spcBef>
            </a:pPr>
            <a:r>
              <a:rPr lang="en-US" altLang="en-US" dirty="0" smtClean="0"/>
              <a:t>-----</a:t>
            </a:r>
          </a:p>
          <a:p>
            <a:pPr>
              <a:spcBef>
                <a:spcPct val="0"/>
              </a:spcBef>
            </a:pPr>
            <a:endParaRPr lang="en-US" altLang="en-US" dirty="0" smtClean="0"/>
          </a:p>
          <a:p>
            <a:pPr>
              <a:spcBef>
                <a:spcPct val="0"/>
              </a:spcBef>
            </a:pPr>
            <a:r>
              <a:rPr lang="en-US" altLang="en-US" dirty="0" smtClean="0"/>
              <a:t>The delay in electrical conduction causes impulses to take longer to reach the ventricular conduction system. After the impulses reach</a:t>
            </a:r>
            <a:r>
              <a:rPr lang="en-US" altLang="en-US" baseline="0" dirty="0" smtClean="0"/>
              <a:t> the ventricles, conduction continues normally.</a:t>
            </a:r>
            <a:endParaRPr lang="en-US" altLang="en-US" dirty="0" smtClean="0"/>
          </a:p>
          <a:p>
            <a:pPr>
              <a:spcBef>
                <a:spcPct val="0"/>
              </a:spcBef>
            </a:pPr>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37</a:t>
            </a:fld>
            <a:endParaRPr lang="en-US"/>
          </a:p>
        </p:txBody>
      </p:sp>
    </p:spTree>
    <p:extLst>
      <p:ext uri="{BB962C8B-B14F-4D97-AF65-F5344CB8AC3E}">
        <p14:creationId xmlns:p14="http://schemas.microsoft.com/office/powerpoint/2010/main" val="312852078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8.5:  </a:t>
            </a:r>
            <a:r>
              <a:rPr lang="en-US" sz="1200" kern="1200" dirty="0" smtClean="0">
                <a:solidFill>
                  <a:schemeClr val="tx1"/>
                </a:solidFill>
                <a:effectLst/>
                <a:latin typeface="+mn-lt"/>
                <a:ea typeface="+mn-ea"/>
                <a:cs typeface="+mn-cs"/>
              </a:rPr>
              <a:t>Analyze third degree atrioventricular (AV) block and its effect on the patient, including basic patient care and treatment.</a:t>
            </a:r>
          </a:p>
          <a:p>
            <a:pPr>
              <a:spcBef>
                <a:spcPct val="0"/>
              </a:spcBef>
            </a:pPr>
            <a:r>
              <a:rPr lang="en-US" altLang="en-US" dirty="0" smtClean="0"/>
              <a:t>-----</a:t>
            </a:r>
          </a:p>
          <a:p>
            <a:pPr>
              <a:spcBef>
                <a:spcPct val="0"/>
              </a:spcBef>
            </a:pPr>
            <a:endParaRPr lang="en-US" altLang="en-US" dirty="0" smtClean="0"/>
          </a:p>
          <a:p>
            <a:pPr>
              <a:spcBef>
                <a:spcPct val="0"/>
              </a:spcBef>
            </a:pPr>
            <a:r>
              <a:rPr lang="en-US" altLang="en-US" dirty="0" smtClean="0"/>
              <a:t>Both the P-P interval and the R-R interval are regular,</a:t>
            </a:r>
            <a:r>
              <a:rPr lang="en-US" altLang="en-US" baseline="0" dirty="0" smtClean="0"/>
              <a:t> but the PR interval is variable because the atria and ventricles are firing at different rates.</a:t>
            </a:r>
          </a:p>
        </p:txBody>
      </p:sp>
      <p:sp>
        <p:nvSpPr>
          <p:cNvPr id="4" name="Slide Number Placeholder 3"/>
          <p:cNvSpPr>
            <a:spLocks noGrp="1"/>
          </p:cNvSpPr>
          <p:nvPr>
            <p:ph type="sldNum" sz="quarter" idx="10"/>
          </p:nvPr>
        </p:nvSpPr>
        <p:spPr/>
        <p:txBody>
          <a:bodyPr/>
          <a:lstStyle/>
          <a:p>
            <a:fld id="{5D003D02-7E89-4EBF-B123-9C334E1BFEF7}" type="slidenum">
              <a:rPr lang="en-US" smtClean="0"/>
              <a:t>38</a:t>
            </a:fld>
            <a:endParaRPr lang="en-US"/>
          </a:p>
        </p:txBody>
      </p:sp>
    </p:spTree>
    <p:extLst>
      <p:ext uri="{BB962C8B-B14F-4D97-AF65-F5344CB8AC3E}">
        <p14:creationId xmlns:p14="http://schemas.microsoft.com/office/powerpoint/2010/main" val="71255579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8.5:  </a:t>
            </a:r>
            <a:r>
              <a:rPr lang="en-US" sz="1200" kern="1200" dirty="0" smtClean="0">
                <a:solidFill>
                  <a:schemeClr val="tx1"/>
                </a:solidFill>
                <a:effectLst/>
                <a:latin typeface="+mn-lt"/>
                <a:ea typeface="+mn-ea"/>
                <a:cs typeface="+mn-cs"/>
              </a:rPr>
              <a:t>Analyze third degree atrioventricular (AV) block and its effect on the patient, including basic patient care and treatment.</a:t>
            </a:r>
          </a:p>
          <a:p>
            <a:pPr>
              <a:spcBef>
                <a:spcPct val="0"/>
              </a:spcBef>
            </a:pPr>
            <a:r>
              <a:rPr lang="en-US" altLang="en-US" dirty="0" smtClean="0"/>
              <a:t>-----</a:t>
            </a:r>
          </a:p>
          <a:p>
            <a:pPr>
              <a:spcBef>
                <a:spcPct val="0"/>
              </a:spcBef>
            </a:pPr>
            <a:endParaRPr lang="en-US" altLang="en-US" dirty="0" smtClean="0"/>
          </a:p>
          <a:p>
            <a:pPr>
              <a:spcBef>
                <a:spcPct val="0"/>
              </a:spcBef>
            </a:pPr>
            <a:r>
              <a:rPr lang="en-US" altLang="en-US" dirty="0" smtClean="0"/>
              <a:t>Regardless of the ventricular</a:t>
            </a:r>
            <a:r>
              <a:rPr lang="en-US" altLang="en-US" baseline="0" dirty="0" smtClean="0"/>
              <a:t> pacemaker site, the ventricular rate will be slower than the atrial rate.</a:t>
            </a:r>
          </a:p>
          <a:p>
            <a:pPr>
              <a:spcBef>
                <a:spcPct val="0"/>
              </a:spcBef>
            </a:pPr>
            <a:endParaRPr lang="en-US" altLang="en-US" baseline="0" dirty="0" smtClean="0"/>
          </a:p>
          <a:p>
            <a:pPr>
              <a:spcBef>
                <a:spcPct val="0"/>
              </a:spcBef>
            </a:pPr>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39</a:t>
            </a:fld>
            <a:endParaRPr lang="en-US"/>
          </a:p>
        </p:txBody>
      </p:sp>
    </p:spTree>
    <p:extLst>
      <p:ext uri="{BB962C8B-B14F-4D97-AF65-F5344CB8AC3E}">
        <p14:creationId xmlns:p14="http://schemas.microsoft.com/office/powerpoint/2010/main" val="74172121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8.5:  </a:t>
            </a:r>
            <a:r>
              <a:rPr lang="en-US" sz="1200" kern="1200" dirty="0" smtClean="0">
                <a:solidFill>
                  <a:schemeClr val="tx1"/>
                </a:solidFill>
                <a:effectLst/>
                <a:latin typeface="+mn-lt"/>
                <a:ea typeface="+mn-ea"/>
                <a:cs typeface="+mn-cs"/>
              </a:rPr>
              <a:t>Analyze third degree atrioventricular (AV) block and its effect on the patient, including basic patient care and treatment.</a:t>
            </a:r>
          </a:p>
          <a:p>
            <a:pPr>
              <a:spcBef>
                <a:spcPct val="0"/>
              </a:spcBef>
            </a:pPr>
            <a:r>
              <a:rPr lang="en-US" altLang="en-US" dirty="0" smtClean="0"/>
              <a:t>-----</a:t>
            </a:r>
          </a:p>
          <a:p>
            <a:pPr>
              <a:spcBef>
                <a:spcPct val="0"/>
              </a:spcBef>
            </a:pPr>
            <a:endParaRPr lang="en-US" altLang="en-US" dirty="0" smtClean="0"/>
          </a:p>
          <a:p>
            <a:pPr>
              <a:spcBef>
                <a:spcPct val="0"/>
              </a:spcBef>
            </a:pPr>
            <a:r>
              <a:rPr lang="en-US" altLang="en-US" dirty="0" smtClean="0"/>
              <a:t>Not every P wave will have</a:t>
            </a:r>
            <a:r>
              <a:rPr lang="en-US" altLang="en-US" baseline="0" dirty="0" smtClean="0"/>
              <a:t> a QRS complex following it.</a:t>
            </a:r>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40</a:t>
            </a:fld>
            <a:endParaRPr lang="en-US"/>
          </a:p>
        </p:txBody>
      </p:sp>
    </p:spTree>
    <p:extLst>
      <p:ext uri="{BB962C8B-B14F-4D97-AF65-F5344CB8AC3E}">
        <p14:creationId xmlns:p14="http://schemas.microsoft.com/office/powerpoint/2010/main" val="92733571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8.5:  </a:t>
            </a:r>
            <a:r>
              <a:rPr lang="en-US" sz="1200" kern="1200" dirty="0" smtClean="0">
                <a:solidFill>
                  <a:schemeClr val="tx1"/>
                </a:solidFill>
                <a:effectLst/>
                <a:latin typeface="+mn-lt"/>
                <a:ea typeface="+mn-ea"/>
                <a:cs typeface="+mn-cs"/>
              </a:rPr>
              <a:t>Analyze third degree atrioventricular (AV) block and its effect on the patient, including basic patient care and treatment.</a:t>
            </a:r>
          </a:p>
          <a:p>
            <a:pPr>
              <a:spcBef>
                <a:spcPct val="0"/>
              </a:spcBef>
            </a:pPr>
            <a:r>
              <a:rPr lang="en-US" altLang="en-US" dirty="0" smtClean="0"/>
              <a:t>-----</a:t>
            </a:r>
          </a:p>
          <a:p>
            <a:pPr>
              <a:spcBef>
                <a:spcPct val="0"/>
              </a:spcBef>
            </a:pPr>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41</a:t>
            </a:fld>
            <a:endParaRPr lang="en-US"/>
          </a:p>
        </p:txBody>
      </p:sp>
    </p:spTree>
    <p:extLst>
      <p:ext uri="{BB962C8B-B14F-4D97-AF65-F5344CB8AC3E}">
        <p14:creationId xmlns:p14="http://schemas.microsoft.com/office/powerpoint/2010/main" val="7373119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8.1:  Describe the various heart block dysrhythmias.</a:t>
            </a:r>
          </a:p>
          <a:p>
            <a:pPr>
              <a:spcBef>
                <a:spcPct val="0"/>
              </a:spcBef>
            </a:pPr>
            <a:r>
              <a:rPr lang="en-US" altLang="en-US" dirty="0" smtClean="0"/>
              <a:t>-----</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6</a:t>
            </a:fld>
            <a:endParaRPr lang="en-US"/>
          </a:p>
        </p:txBody>
      </p:sp>
    </p:spTree>
    <p:extLst>
      <p:ext uri="{BB962C8B-B14F-4D97-AF65-F5344CB8AC3E}">
        <p14:creationId xmlns:p14="http://schemas.microsoft.com/office/powerpoint/2010/main" val="187744529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8.5:  </a:t>
            </a:r>
            <a:r>
              <a:rPr lang="en-US" sz="1200" kern="1200" dirty="0" smtClean="0">
                <a:solidFill>
                  <a:schemeClr val="tx1"/>
                </a:solidFill>
                <a:effectLst/>
                <a:latin typeface="+mn-lt"/>
                <a:ea typeface="+mn-ea"/>
                <a:cs typeface="+mn-cs"/>
              </a:rPr>
              <a:t>Analyze third degree atrioventricular (AV) block and its effect on the patient, including basic patient care and treatment.</a:t>
            </a:r>
          </a:p>
          <a:p>
            <a:pPr>
              <a:spcBef>
                <a:spcPct val="0"/>
              </a:spcBef>
            </a:pPr>
            <a:r>
              <a:rPr lang="en-US" altLang="en-US" dirty="0" smtClean="0"/>
              <a:t>-----</a:t>
            </a:r>
          </a:p>
          <a:p>
            <a:pPr>
              <a:spcBef>
                <a:spcPct val="0"/>
              </a:spcBef>
            </a:pPr>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42</a:t>
            </a:fld>
            <a:endParaRPr lang="en-US"/>
          </a:p>
        </p:txBody>
      </p:sp>
    </p:spTree>
    <p:extLst>
      <p:ext uri="{BB962C8B-B14F-4D97-AF65-F5344CB8AC3E}">
        <p14:creationId xmlns:p14="http://schemas.microsoft.com/office/powerpoint/2010/main" val="229247570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8.5:  </a:t>
            </a:r>
            <a:r>
              <a:rPr lang="en-US" sz="1200" kern="1200" dirty="0" smtClean="0">
                <a:solidFill>
                  <a:schemeClr val="tx1"/>
                </a:solidFill>
                <a:effectLst/>
                <a:latin typeface="+mn-lt"/>
                <a:ea typeface="+mn-ea"/>
                <a:cs typeface="+mn-cs"/>
              </a:rPr>
              <a:t>Analyze third degree atrioventricular (AV) block and its effect on the patient, including basic patient care and treatment.</a:t>
            </a:r>
          </a:p>
          <a:p>
            <a:pPr>
              <a:spcBef>
                <a:spcPct val="0"/>
              </a:spcBef>
            </a:pPr>
            <a:r>
              <a:rPr lang="en-US" altLang="en-US" dirty="0" smtClean="0"/>
              <a:t>-----</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43</a:t>
            </a:fld>
            <a:endParaRPr lang="en-US"/>
          </a:p>
        </p:txBody>
      </p:sp>
    </p:spTree>
    <p:extLst>
      <p:ext uri="{BB962C8B-B14F-4D97-AF65-F5344CB8AC3E}">
        <p14:creationId xmlns:p14="http://schemas.microsoft.com/office/powerpoint/2010/main" val="219780681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8.5:  </a:t>
            </a:r>
            <a:r>
              <a:rPr lang="en-US" sz="1200" kern="1200" dirty="0" smtClean="0">
                <a:solidFill>
                  <a:schemeClr val="tx1"/>
                </a:solidFill>
                <a:effectLst/>
                <a:latin typeface="+mn-lt"/>
                <a:ea typeface="+mn-ea"/>
                <a:cs typeface="+mn-cs"/>
              </a:rPr>
              <a:t>Analyze third degree atrioventricular (AV) block and its effect on the patient, including basic patient care and treatment.</a:t>
            </a:r>
          </a:p>
          <a:p>
            <a:pPr>
              <a:spcBef>
                <a:spcPct val="0"/>
              </a:spcBef>
            </a:pPr>
            <a:r>
              <a:rPr lang="en-US" altLang="en-US" dirty="0" smtClean="0"/>
              <a:t>-----</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45</a:t>
            </a:fld>
            <a:endParaRPr lang="en-US"/>
          </a:p>
        </p:txBody>
      </p:sp>
    </p:spTree>
    <p:extLst>
      <p:ext uri="{BB962C8B-B14F-4D97-AF65-F5344CB8AC3E}">
        <p14:creationId xmlns:p14="http://schemas.microsoft.com/office/powerpoint/2010/main" val="375401325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LO 8.1: </a:t>
            </a:r>
            <a:r>
              <a:rPr lang="en-US" sz="1200" kern="1200" dirty="0" smtClean="0">
                <a:solidFill>
                  <a:schemeClr val="tx1"/>
                </a:solidFill>
                <a:effectLst/>
                <a:latin typeface="+mn-lt"/>
                <a:ea typeface="+mn-ea"/>
                <a:cs typeface="+mn-cs"/>
              </a:rPr>
              <a:t>Describe the various heart block dysrhythmias.</a:t>
            </a:r>
          </a:p>
          <a:p>
            <a:r>
              <a:rPr lang="en-US" sz="1200" kern="1200" dirty="0" smtClean="0">
                <a:solidFill>
                  <a:schemeClr val="tx1"/>
                </a:solidFill>
                <a:effectLst/>
                <a:latin typeface="+mn-lt"/>
                <a:ea typeface="+mn-ea"/>
                <a:cs typeface="+mn-cs"/>
              </a:rPr>
              <a:t>LO 8.2: Analyze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first degree atrioventricular (AV) block and its effect on the patient, including basic patient care and treatment.</a:t>
            </a:r>
          </a:p>
          <a:p>
            <a:r>
              <a:rPr lang="en-US" sz="1200" kern="1200" dirty="0" smtClean="0">
                <a:solidFill>
                  <a:schemeClr val="tx1"/>
                </a:solidFill>
                <a:effectLst/>
                <a:latin typeface="+mn-lt"/>
                <a:ea typeface="+mn-ea"/>
                <a:cs typeface="+mn-cs"/>
              </a:rPr>
              <a:t>LO 8.3: Analyze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second degree atrioventricular (AV) block, Mobitz I, and its effect on the patient, including basic patient care and treatment.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46</a:t>
            </a:fld>
            <a:endParaRPr lang="en-US"/>
          </a:p>
        </p:txBody>
      </p:sp>
    </p:spTree>
    <p:extLst>
      <p:ext uri="{BB962C8B-B14F-4D97-AF65-F5344CB8AC3E}">
        <p14:creationId xmlns:p14="http://schemas.microsoft.com/office/powerpoint/2010/main" val="365617353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LO 8.4: </a:t>
            </a:r>
            <a:r>
              <a:rPr lang="en-US" sz="1200" kern="1200" dirty="0" smtClean="0">
                <a:solidFill>
                  <a:schemeClr val="tx1"/>
                </a:solidFill>
                <a:effectLst/>
                <a:latin typeface="+mn-lt"/>
                <a:ea typeface="+mn-ea"/>
                <a:cs typeface="+mn-cs"/>
              </a:rPr>
              <a:t>Analyze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second degree atrioventricular (AV) block, Mobitz II, and its effect on the patient, including basic patient care and treatment.</a:t>
            </a:r>
          </a:p>
          <a:p>
            <a:r>
              <a:rPr lang="en-US" sz="1200" kern="1200" dirty="0" smtClean="0">
                <a:solidFill>
                  <a:schemeClr val="tx1"/>
                </a:solidFill>
                <a:effectLst/>
                <a:latin typeface="+mn-lt"/>
                <a:ea typeface="+mn-ea"/>
                <a:cs typeface="+mn-cs"/>
              </a:rPr>
              <a:t>LO</a:t>
            </a:r>
            <a:r>
              <a:rPr lang="en-US" sz="1200" kern="1200" baseline="0" dirty="0" smtClean="0">
                <a:solidFill>
                  <a:schemeClr val="tx1"/>
                </a:solidFill>
                <a:effectLst/>
                <a:latin typeface="+mn-lt"/>
                <a:ea typeface="+mn-ea"/>
                <a:cs typeface="+mn-cs"/>
              </a:rPr>
              <a:t> 8.5: </a:t>
            </a:r>
            <a:r>
              <a:rPr lang="en-US" sz="1200" kern="1200" dirty="0" smtClean="0">
                <a:solidFill>
                  <a:schemeClr val="tx1"/>
                </a:solidFill>
                <a:effectLst/>
                <a:latin typeface="+mn-lt"/>
                <a:ea typeface="+mn-ea"/>
                <a:cs typeface="+mn-cs"/>
              </a:rPr>
              <a:t>Analyze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third degree atrioventricular (AV) block and its effect on the patient, including basic patient care and treatment.</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47</a:t>
            </a:fld>
            <a:endParaRPr lang="en-US"/>
          </a:p>
        </p:txBody>
      </p:sp>
    </p:spTree>
    <p:extLst>
      <p:ext uri="{BB962C8B-B14F-4D97-AF65-F5344CB8AC3E}">
        <p14:creationId xmlns:p14="http://schemas.microsoft.com/office/powerpoint/2010/main" val="70567544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52</a:t>
            </a:fld>
            <a:endParaRPr lang="en-US"/>
          </a:p>
        </p:txBody>
      </p:sp>
    </p:spTree>
    <p:extLst>
      <p:ext uri="{BB962C8B-B14F-4D97-AF65-F5344CB8AC3E}">
        <p14:creationId xmlns:p14="http://schemas.microsoft.com/office/powerpoint/2010/main" val="11257809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8.2:  </a:t>
            </a:r>
            <a:r>
              <a:rPr lang="en-US" sz="1400" kern="1200" dirty="0" smtClean="0">
                <a:solidFill>
                  <a:schemeClr val="tx1"/>
                </a:solidFill>
                <a:effectLst/>
                <a:latin typeface="+mn-lt"/>
                <a:ea typeface="+mn-ea"/>
                <a:cs typeface="+mn-cs"/>
              </a:rPr>
              <a:t>Analyze first degree atrioventricular (AV) block </a:t>
            </a:r>
            <a:r>
              <a:rPr lang="en-US" sz="1400" dirty="0" smtClean="0">
                <a:solidFill>
                  <a:schemeClr val="tx1"/>
                </a:solidFill>
                <a:latin typeface="+mn-lt"/>
                <a:ea typeface="+mn-ea"/>
                <a:cs typeface="+mn-cs"/>
              </a:rPr>
              <a:t>and its effect on </a:t>
            </a:r>
            <a:r>
              <a:rPr lang="en-US" sz="1400" kern="1200" dirty="0" smtClean="0">
                <a:solidFill>
                  <a:schemeClr val="tx1"/>
                </a:solidFill>
                <a:effectLst/>
                <a:latin typeface="+mn-lt"/>
                <a:ea typeface="+mn-ea"/>
                <a:cs typeface="+mn-cs"/>
              </a:rPr>
              <a:t>the patient, including basic patient care and treatment.</a:t>
            </a:r>
          </a:p>
          <a:p>
            <a:pPr>
              <a:spcBef>
                <a:spcPct val="0"/>
              </a:spcBef>
            </a:pPr>
            <a:r>
              <a:rPr lang="en-US" altLang="en-US" dirty="0" smtClean="0"/>
              <a:t>-----</a:t>
            </a:r>
          </a:p>
          <a:p>
            <a:pPr eaLnBrk="1" hangingPunct="1"/>
            <a:endParaRPr lang="en-US" altLang="en-US" dirty="0" smtClean="0"/>
          </a:p>
          <a:p>
            <a:pPr eaLnBrk="1" hangingPunct="1"/>
            <a:r>
              <a:rPr lang="en-US" altLang="en-US" b="1" dirty="0" smtClean="0"/>
              <a:t>Cardiac output parameters: </a:t>
            </a:r>
            <a:r>
              <a:rPr lang="en-US" altLang="en-US" dirty="0" smtClean="0"/>
              <a:t>Observation guidelines used to assess the blood supply to the vital organs of the body to maintain normal function.</a:t>
            </a:r>
            <a:endParaRPr lang="en-US" altLang="en-US" baseline="0"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7</a:t>
            </a:fld>
            <a:endParaRPr lang="en-US"/>
          </a:p>
        </p:txBody>
      </p:sp>
    </p:spTree>
    <p:extLst>
      <p:ext uri="{BB962C8B-B14F-4D97-AF65-F5344CB8AC3E}">
        <p14:creationId xmlns:p14="http://schemas.microsoft.com/office/powerpoint/2010/main" val="26996928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8.2:  </a:t>
            </a:r>
            <a:r>
              <a:rPr lang="en-US" sz="1200" kern="1200" dirty="0" smtClean="0">
                <a:solidFill>
                  <a:schemeClr val="tx1"/>
                </a:solidFill>
                <a:effectLst/>
                <a:latin typeface="+mn-lt"/>
                <a:ea typeface="+mn-ea"/>
                <a:cs typeface="+mn-cs"/>
              </a:rPr>
              <a:t>Analyze first degree atrioventricular (AV) block </a:t>
            </a:r>
            <a:r>
              <a:rPr lang="en-US" sz="1200" dirty="0" smtClean="0">
                <a:solidFill>
                  <a:schemeClr val="tx1"/>
                </a:solidFill>
                <a:latin typeface="+mn-lt"/>
                <a:ea typeface="+mn-ea"/>
                <a:cs typeface="+mn-cs"/>
              </a:rPr>
              <a:t>and its effect on </a:t>
            </a:r>
            <a:r>
              <a:rPr lang="en-US" sz="1200" kern="1200" dirty="0" smtClean="0">
                <a:solidFill>
                  <a:schemeClr val="tx1"/>
                </a:solidFill>
                <a:effectLst/>
                <a:latin typeface="+mn-lt"/>
                <a:ea typeface="+mn-ea"/>
                <a:cs typeface="+mn-cs"/>
              </a:rPr>
              <a:t>the patient, including basic patient care and treatment.</a:t>
            </a:r>
          </a:p>
          <a:p>
            <a:pPr>
              <a:spcBef>
                <a:spcPct val="0"/>
              </a:spcBef>
            </a:pPr>
            <a:r>
              <a:rPr lang="en-US" altLang="en-US" dirty="0" smtClean="0"/>
              <a:t>-----</a:t>
            </a:r>
          </a:p>
          <a:p>
            <a:pPr>
              <a:spcBef>
                <a:spcPct val="0"/>
              </a:spcBef>
            </a:pPr>
            <a:endParaRPr lang="en-US" altLang="en-US" dirty="0" smtClean="0"/>
          </a:p>
          <a:p>
            <a:pPr>
              <a:spcBef>
                <a:spcPct val="0"/>
              </a:spcBef>
            </a:pPr>
            <a:r>
              <a:rPr lang="en-US" altLang="en-US" dirty="0" smtClean="0"/>
              <a:t>The delay in electrical conduction causes impulses to take longer to reach the ventricular conduction system. After the impulses reach</a:t>
            </a:r>
            <a:r>
              <a:rPr lang="en-US" altLang="en-US" baseline="0" dirty="0" smtClean="0"/>
              <a:t> the ventricles, conduction continues normally.</a:t>
            </a:r>
            <a:endParaRPr lang="en-US" altLang="en-US" dirty="0" smtClean="0"/>
          </a:p>
          <a:p>
            <a:pPr>
              <a:spcBef>
                <a:spcPct val="0"/>
              </a:spcBef>
            </a:pPr>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8</a:t>
            </a:fld>
            <a:endParaRPr lang="en-US"/>
          </a:p>
        </p:txBody>
      </p:sp>
    </p:spTree>
    <p:extLst>
      <p:ext uri="{BB962C8B-B14F-4D97-AF65-F5344CB8AC3E}">
        <p14:creationId xmlns:p14="http://schemas.microsoft.com/office/powerpoint/2010/main" val="24050785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8.2:  </a:t>
            </a:r>
            <a:r>
              <a:rPr lang="en-US" sz="1200" kern="1200" dirty="0" smtClean="0">
                <a:solidFill>
                  <a:schemeClr val="tx1"/>
                </a:solidFill>
                <a:effectLst/>
                <a:latin typeface="+mn-lt"/>
                <a:ea typeface="+mn-ea"/>
                <a:cs typeface="+mn-cs"/>
              </a:rPr>
              <a:t>Analyze first degree atrioventricular (AV) block </a:t>
            </a:r>
            <a:r>
              <a:rPr lang="en-US" sz="1200" dirty="0" smtClean="0">
                <a:solidFill>
                  <a:schemeClr val="tx1"/>
                </a:solidFill>
                <a:latin typeface="+mn-lt"/>
                <a:ea typeface="+mn-ea"/>
                <a:cs typeface="+mn-cs"/>
              </a:rPr>
              <a:t>and its effect on </a:t>
            </a:r>
            <a:r>
              <a:rPr lang="en-US" sz="1200" kern="1200" dirty="0" smtClean="0">
                <a:solidFill>
                  <a:schemeClr val="tx1"/>
                </a:solidFill>
                <a:effectLst/>
                <a:latin typeface="+mn-lt"/>
                <a:ea typeface="+mn-ea"/>
                <a:cs typeface="+mn-cs"/>
              </a:rPr>
              <a:t>the patient, including basic patient care and treatment.</a:t>
            </a:r>
          </a:p>
          <a:p>
            <a:pPr>
              <a:spcBef>
                <a:spcPct val="0"/>
              </a:spcBef>
            </a:pPr>
            <a:r>
              <a:rPr lang="en-US" altLang="en-US" dirty="0" smtClean="0"/>
              <a:t>-----</a:t>
            </a:r>
          </a:p>
          <a:p>
            <a:pPr>
              <a:spcBef>
                <a:spcPct val="0"/>
              </a:spcBef>
            </a:pPr>
            <a:endParaRPr lang="en-US" altLang="en-US" dirty="0" smtClean="0"/>
          </a:p>
          <a:p>
            <a:pPr>
              <a:spcBef>
                <a:spcPct val="0"/>
              </a:spcBef>
            </a:pPr>
            <a:r>
              <a:rPr lang="en-US" altLang="en-US" dirty="0" smtClean="0"/>
              <a:t>The delay in electrical conduction causes impulses to take longer to reach the ventricular conduction system. After the impulses reach</a:t>
            </a:r>
            <a:r>
              <a:rPr lang="en-US" altLang="en-US" baseline="0" dirty="0" smtClean="0"/>
              <a:t> the ventricles, conduction continues normally.</a:t>
            </a:r>
            <a:endParaRPr lang="en-US" altLang="en-US" dirty="0" smtClean="0"/>
          </a:p>
          <a:p>
            <a:pPr>
              <a:spcBef>
                <a:spcPct val="0"/>
              </a:spcBef>
            </a:pPr>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9</a:t>
            </a:fld>
            <a:endParaRPr lang="en-US"/>
          </a:p>
        </p:txBody>
      </p:sp>
    </p:spTree>
    <p:extLst>
      <p:ext uri="{BB962C8B-B14F-4D97-AF65-F5344CB8AC3E}">
        <p14:creationId xmlns:p14="http://schemas.microsoft.com/office/powerpoint/2010/main" val="38868787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8.2:  </a:t>
            </a:r>
            <a:r>
              <a:rPr lang="en-US" sz="1200" kern="1200" dirty="0" smtClean="0">
                <a:solidFill>
                  <a:schemeClr val="tx1"/>
                </a:solidFill>
                <a:effectLst/>
                <a:latin typeface="+mn-lt"/>
                <a:ea typeface="+mn-ea"/>
                <a:cs typeface="+mn-cs"/>
              </a:rPr>
              <a:t>Analyze first degree atrioventricular (AV) block </a:t>
            </a:r>
            <a:r>
              <a:rPr lang="en-US" sz="1200" dirty="0" smtClean="0">
                <a:solidFill>
                  <a:schemeClr val="tx1"/>
                </a:solidFill>
                <a:latin typeface="+mn-lt"/>
                <a:ea typeface="+mn-ea"/>
                <a:cs typeface="+mn-cs"/>
              </a:rPr>
              <a:t>and its effect on </a:t>
            </a:r>
            <a:r>
              <a:rPr lang="en-US" sz="1200" kern="1200" dirty="0" smtClean="0">
                <a:solidFill>
                  <a:schemeClr val="tx1"/>
                </a:solidFill>
                <a:effectLst/>
                <a:latin typeface="+mn-lt"/>
                <a:ea typeface="+mn-ea"/>
                <a:cs typeface="+mn-cs"/>
              </a:rPr>
              <a:t>the patient, including basic patient care and treatment.</a:t>
            </a:r>
          </a:p>
          <a:p>
            <a:pPr>
              <a:spcBef>
                <a:spcPct val="0"/>
              </a:spcBef>
            </a:pPr>
            <a:r>
              <a:rPr lang="en-US" altLang="en-US" dirty="0" smtClean="0"/>
              <a:t>-----</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10</a:t>
            </a:fld>
            <a:endParaRPr lang="en-US"/>
          </a:p>
        </p:txBody>
      </p:sp>
    </p:spTree>
    <p:extLst>
      <p:ext uri="{BB962C8B-B14F-4D97-AF65-F5344CB8AC3E}">
        <p14:creationId xmlns:p14="http://schemas.microsoft.com/office/powerpoint/2010/main" val="13530997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8.2:  </a:t>
            </a:r>
            <a:r>
              <a:rPr lang="en-US" sz="1200" kern="1200" dirty="0" smtClean="0">
                <a:solidFill>
                  <a:schemeClr val="tx1"/>
                </a:solidFill>
                <a:effectLst/>
                <a:latin typeface="+mn-lt"/>
                <a:ea typeface="+mn-ea"/>
                <a:cs typeface="+mn-cs"/>
              </a:rPr>
              <a:t>Analyze first degree atrioventricular (AV) block </a:t>
            </a:r>
            <a:r>
              <a:rPr lang="en-US" sz="1200" dirty="0" smtClean="0">
                <a:solidFill>
                  <a:schemeClr val="tx1"/>
                </a:solidFill>
                <a:latin typeface="+mn-lt"/>
                <a:ea typeface="+mn-ea"/>
                <a:cs typeface="+mn-cs"/>
              </a:rPr>
              <a:t>and its effect on </a:t>
            </a:r>
            <a:r>
              <a:rPr lang="en-US" sz="1200" kern="1200" dirty="0" smtClean="0">
                <a:solidFill>
                  <a:schemeClr val="tx1"/>
                </a:solidFill>
                <a:effectLst/>
                <a:latin typeface="+mn-lt"/>
                <a:ea typeface="+mn-ea"/>
                <a:cs typeface="+mn-cs"/>
              </a:rPr>
              <a:t>the patient, including basic patient care and treatment.</a:t>
            </a:r>
          </a:p>
          <a:p>
            <a:pPr>
              <a:spcBef>
                <a:spcPct val="0"/>
              </a:spcBef>
            </a:pPr>
            <a:r>
              <a:rPr lang="en-US" altLang="en-US" dirty="0" smtClean="0"/>
              <a:t>-----</a:t>
            </a:r>
          </a:p>
          <a:p>
            <a:pPr>
              <a:spcBef>
                <a:spcPct val="0"/>
              </a:spcBef>
            </a:pPr>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11</a:t>
            </a:fld>
            <a:endParaRPr lang="en-US"/>
          </a:p>
        </p:txBody>
      </p:sp>
    </p:spTree>
    <p:extLst>
      <p:ext uri="{BB962C8B-B14F-4D97-AF65-F5344CB8AC3E}">
        <p14:creationId xmlns:p14="http://schemas.microsoft.com/office/powerpoint/2010/main" val="22837068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smtClean="0"/>
              <a:t>Click to edit Master title style</a:t>
            </a:r>
            <a:endParaRPr lang="en-US" dirty="0"/>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115602802"/>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smtClean="0"/>
              <a:t>Click to edit Master title style</a:t>
            </a:r>
            <a:endParaRPr lang="en-US" dirty="0"/>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05600"/>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2384814877"/>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WhiteTagline-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7"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1069168974"/>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WhiteTagline-Gray BG, Title 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6"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407617283"/>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White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smtClean="0"/>
              <a:t>Click to edit Master title style</a:t>
            </a:r>
            <a:endParaRPr lang="en-US" dirty="0"/>
          </a:p>
        </p:txBody>
      </p:sp>
      <p:sp>
        <p:nvSpPr>
          <p:cNvPr id="3" name="Subtitle 1"/>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5"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
        <p:nvSpPr>
          <p:cNvPr id="7"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42355271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White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smtClean="0"/>
              <a:t>Click to edit Master title style</a:t>
            </a:r>
            <a:endParaRPr lang="en-US" dirty="0"/>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5"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22294791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White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smtClean="0"/>
              <a:t>Click to edit Master title style</a:t>
            </a:r>
            <a:endParaRPr lang="en-US" dirty="0"/>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6"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36955695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Content Placeholder 1"/>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Jump Link"/>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3801041042"/>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smtClean="0"/>
              <a:t>Click to edit Master title style</a:t>
            </a:r>
            <a:endParaRPr lang="en-US" dirty="0"/>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Photo Credit"/>
          <p:cNvSpPr>
            <a:spLocks noGrp="1"/>
          </p:cNvSpPr>
          <p:nvPr>
            <p:ph type="body" sz="quarter" idx="16"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2562023523"/>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smtClean="0"/>
              <a:t>Jump to long image description(s)</a:t>
            </a:r>
          </a:p>
        </p:txBody>
      </p:sp>
      <p:sp>
        <p:nvSpPr>
          <p:cNvPr id="10"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21187976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smtClean="0"/>
              <a:t>Jump to long image description(s)</a:t>
            </a:r>
          </a:p>
        </p:txBody>
      </p:sp>
      <p:sp>
        <p:nvSpPr>
          <p:cNvPr id="12"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8740734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smtClean="0"/>
              <a:t>Click to edit Master title style</a:t>
            </a:r>
            <a:endParaRPr lang="en-US" dirty="0"/>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
        <p:nvSpPr>
          <p:cNvPr id="9"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3480686602"/>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1"/>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2"/>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Header 3"/>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smtClean="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Header 4"/>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smtClean="0"/>
              <a:t>Click to edit Master text styles</a:t>
            </a:r>
          </a:p>
        </p:txBody>
      </p:sp>
      <p:sp>
        <p:nvSpPr>
          <p:cNvPr id="15" name="Content Placeholder 4"/>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2" name="Jump Link"/>
          <p:cNvSpPr>
            <a:spLocks noGrp="1"/>
          </p:cNvSpPr>
          <p:nvPr>
            <p:ph type="body" sz="quarter" idx="16" hasCustomPrompt="1"/>
          </p:nvPr>
        </p:nvSpPr>
        <p:spPr>
          <a:xfrm>
            <a:off x="3817620" y="5996050"/>
            <a:ext cx="1508760" cy="99950"/>
          </a:xfrm>
          <a:prstGeom prst="rect">
            <a:avLst/>
          </a:prstGeom>
        </p:spPr>
        <p:txBody>
          <a:bodyPr lIns="0" tIns="0" rIns="0" bIns="0"/>
          <a:lstStyle>
            <a:lvl1pPr marL="0" indent="0" algn="ctr">
              <a:buNone/>
              <a:defRPr sz="800"/>
            </a:lvl1pPr>
          </a:lstStyle>
          <a:p>
            <a:pPr lvl="0"/>
            <a:r>
              <a:rPr lang="en-US" dirty="0" smtClean="0"/>
              <a:t>Jump to long image description(s)</a:t>
            </a:r>
          </a:p>
        </p:txBody>
      </p:sp>
      <p:sp>
        <p:nvSpPr>
          <p:cNvPr id="16"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15873770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smtClean="0"/>
              <a:t>Click to edit Master title style</a:t>
            </a:r>
            <a:endParaRPr lang="en-US" dirty="0"/>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Jump Link"/>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8"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29750495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smtClean="0"/>
              <a:t>Click to edit Master title style</a:t>
            </a:r>
            <a:endParaRPr lang="en-US" dirty="0"/>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Jump Link"/>
          <p:cNvSpPr>
            <a:spLocks noGrp="1"/>
          </p:cNvSpPr>
          <p:nvPr>
            <p:ph type="body" sz="quarter" idx="12" hasCustomPrompt="1"/>
          </p:nvPr>
        </p:nvSpPr>
        <p:spPr>
          <a:xfrm>
            <a:off x="2327275" y="6488875"/>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14910042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smtClean="0"/>
              <a:t>Click to edit Master title style</a:t>
            </a:r>
            <a:endParaRPr lang="en-US" dirty="0"/>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7" name="Jump Link"/>
          <p:cNvSpPr>
            <a:spLocks noGrp="1"/>
          </p:cNvSpPr>
          <p:nvPr>
            <p:ph type="body" sz="quarter" idx="16" hasCustomPrompt="1"/>
          </p:nvPr>
        </p:nvSpPr>
        <p:spPr>
          <a:xfrm>
            <a:off x="3886200" y="5081650"/>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1326611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6" name="Media Placeholder 1"/>
          <p:cNvSpPr>
            <a:spLocks noGrp="1"/>
          </p:cNvSpPr>
          <p:nvPr>
            <p:ph type="media" sz="quarter" idx="11"/>
          </p:nvPr>
        </p:nvSpPr>
        <p:spPr>
          <a:xfrm>
            <a:off x="0" y="1066799"/>
            <a:ext cx="9144000" cy="5315957"/>
          </a:xfrm>
          <a:prstGeom prst="rect">
            <a:avLst/>
          </a:prstGeom>
        </p:spPr>
        <p:txBody>
          <a:bodyPr/>
          <a:lstStyle/>
          <a:p>
            <a:endParaRPr lang="en-US"/>
          </a:p>
        </p:txBody>
      </p:sp>
      <p:sp>
        <p:nvSpPr>
          <p:cNvPr id="5" name="Video Credit"/>
          <p:cNvSpPr>
            <a:spLocks noGrp="1"/>
          </p:cNvSpPr>
          <p:nvPr>
            <p:ph type="body" sz="quarter" idx="12"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Video Credit Here</a:t>
            </a:r>
            <a:endParaRPr lang="en-US" dirty="0"/>
          </a:p>
        </p:txBody>
      </p:sp>
    </p:spTree>
    <p:extLst>
      <p:ext uri="{BB962C8B-B14F-4D97-AF65-F5344CB8AC3E}">
        <p14:creationId xmlns:p14="http://schemas.microsoft.com/office/powerpoint/2010/main" val="198741734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Content Placeholder 1"/>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Jump Link"/>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862655362"/>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Red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smtClean="0"/>
              <a:t>Click to edit Master title style</a:t>
            </a:r>
            <a:endParaRPr lang="en-US" dirty="0"/>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Photo Credit"/>
          <p:cNvSpPr>
            <a:spLocks noGrp="1"/>
          </p:cNvSpPr>
          <p:nvPr>
            <p:ph type="body" sz="quarter" idx="16"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962444905"/>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Red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smtClean="0"/>
              <a:t>Jump to long image description(s)</a:t>
            </a:r>
          </a:p>
        </p:txBody>
      </p:sp>
      <p:sp>
        <p:nvSpPr>
          <p:cNvPr id="10"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3194019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Red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smtClean="0"/>
              <a:t>Jump to long image description(s)</a:t>
            </a:r>
          </a:p>
        </p:txBody>
      </p:sp>
      <p:sp>
        <p:nvSpPr>
          <p:cNvPr id="12"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7505567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Red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1"/>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2"/>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Header 3"/>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smtClean="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Header 4"/>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smtClean="0"/>
              <a:t>Click to edit Master text styles</a:t>
            </a:r>
          </a:p>
        </p:txBody>
      </p:sp>
      <p:sp>
        <p:nvSpPr>
          <p:cNvPr id="15" name="Content Placeholder 4"/>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2" name="Jump Link"/>
          <p:cNvSpPr>
            <a:spLocks noGrp="1"/>
          </p:cNvSpPr>
          <p:nvPr>
            <p:ph type="body" sz="quarter" idx="16" hasCustomPrompt="1"/>
          </p:nvPr>
        </p:nvSpPr>
        <p:spPr>
          <a:xfrm>
            <a:off x="3817620" y="5996050"/>
            <a:ext cx="1508760" cy="99950"/>
          </a:xfrm>
          <a:prstGeom prst="rect">
            <a:avLst/>
          </a:prstGeom>
        </p:spPr>
        <p:txBody>
          <a:bodyPr lIns="0" tIns="0" rIns="0" bIns="0"/>
          <a:lstStyle>
            <a:lvl1pPr marL="0" indent="0" algn="ctr">
              <a:buNone/>
              <a:defRPr sz="800"/>
            </a:lvl1pPr>
          </a:lstStyle>
          <a:p>
            <a:pPr lvl="0"/>
            <a:r>
              <a:rPr lang="en-US" dirty="0" smtClean="0"/>
              <a:t>Jump to long image description(s)</a:t>
            </a:r>
          </a:p>
        </p:txBody>
      </p:sp>
      <p:sp>
        <p:nvSpPr>
          <p:cNvPr id="1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0207924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smtClean="0"/>
              <a:t>Click to edit Master title style</a:t>
            </a:r>
            <a:endParaRPr lang="en-US" dirty="0"/>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333682806"/>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Red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smtClean="0"/>
              <a:t>Click to edit Master title style</a:t>
            </a:r>
            <a:endParaRPr lang="en-US" dirty="0"/>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Jump Link"/>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8"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4853900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Red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smtClean="0"/>
              <a:t>Click to edit Master title style</a:t>
            </a:r>
            <a:endParaRPr lang="en-US" dirty="0"/>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Jump Link"/>
          <p:cNvSpPr>
            <a:spLocks noGrp="1"/>
          </p:cNvSpPr>
          <p:nvPr>
            <p:ph type="body" sz="quarter" idx="12" hasCustomPrompt="1"/>
          </p:nvPr>
        </p:nvSpPr>
        <p:spPr>
          <a:xfrm>
            <a:off x="2327275" y="6488875"/>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9164351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Red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smtClean="0"/>
              <a:t>Click to edit Master title style</a:t>
            </a:r>
            <a:endParaRPr lang="en-US" dirty="0"/>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7" name="Jump Link"/>
          <p:cNvSpPr>
            <a:spLocks noGrp="1"/>
          </p:cNvSpPr>
          <p:nvPr>
            <p:ph type="body" sz="quarter" idx="16" hasCustomPrompt="1"/>
          </p:nvPr>
        </p:nvSpPr>
        <p:spPr>
          <a:xfrm>
            <a:off x="3886200" y="5081650"/>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1579501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Red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6" name="Media Placeholder 5"/>
          <p:cNvSpPr>
            <a:spLocks noGrp="1"/>
          </p:cNvSpPr>
          <p:nvPr>
            <p:ph type="media" sz="quarter" idx="11"/>
          </p:nvPr>
        </p:nvSpPr>
        <p:spPr>
          <a:xfrm>
            <a:off x="0" y="1066799"/>
            <a:ext cx="9144000" cy="5315957"/>
          </a:xfrm>
          <a:prstGeom prst="rect">
            <a:avLst/>
          </a:prstGeom>
        </p:spPr>
        <p:txBody>
          <a:bodyPr/>
          <a:lstStyle/>
          <a:p>
            <a:endParaRPr lang="en-US"/>
          </a:p>
        </p:txBody>
      </p:sp>
      <p:sp>
        <p:nvSpPr>
          <p:cNvPr id="5" name="Video Credit"/>
          <p:cNvSpPr>
            <a:spLocks noGrp="1"/>
          </p:cNvSpPr>
          <p:nvPr>
            <p:ph type="body" sz="quarter" idx="12"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Video Credit Here</a:t>
            </a:r>
          </a:p>
        </p:txBody>
      </p:sp>
    </p:spTree>
    <p:extLst>
      <p:ext uri="{BB962C8B-B14F-4D97-AF65-F5344CB8AC3E}">
        <p14:creationId xmlns:p14="http://schemas.microsoft.com/office/powerpoint/2010/main" val="24692979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Plain_Appendix_Title and Tex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5" name="Jump Link"/>
          <p:cNvSpPr>
            <a:spLocks noGrp="1"/>
          </p:cNvSpPr>
          <p:nvPr>
            <p:ph type="body" sz="quarter" idx="11"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smtClean="0"/>
              <a:t>Jump back to slide containing original image</a:t>
            </a:r>
          </a:p>
        </p:txBody>
      </p:sp>
      <p:sp>
        <p:nvSpPr>
          <p:cNvPr id="8" name="Text Placeholder 1"/>
          <p:cNvSpPr>
            <a:spLocks noGrp="1"/>
          </p:cNvSpPr>
          <p:nvPr>
            <p:ph type="body" sz="quarter" idx="12"/>
          </p:nvPr>
        </p:nvSpPr>
        <p:spPr>
          <a:xfrm>
            <a:off x="457200" y="1066800"/>
            <a:ext cx="8229600" cy="55626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smtClean="0"/>
              <a:t>Click to edit Master text styles</a:t>
            </a:r>
          </a:p>
        </p:txBody>
      </p:sp>
    </p:spTree>
    <p:extLst>
      <p:ext uri="{BB962C8B-B14F-4D97-AF65-F5344CB8AC3E}">
        <p14:creationId xmlns:p14="http://schemas.microsoft.com/office/powerpoint/2010/main" val="43320239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4004973280"/>
      </p:ext>
    </p:extLst>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smtClean="0"/>
              <a:t>Click to edit Master title style</a:t>
            </a:r>
            <a:endParaRPr lang="en-US" dirty="0"/>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2384814877"/>
      </p:ext>
    </p:extLst>
  </p:cSld>
  <p:clrMapOvr>
    <a:masterClrMapping/>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No Tagline-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6"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1069168974"/>
      </p:ext>
    </p:extLst>
  </p:cSld>
  <p:clrMapOvr>
    <a:masterClrMapping/>
  </p:clrMapOvr>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No Tagline-Gray BG, Title 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6"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407617283"/>
      </p:ext>
    </p:extLst>
  </p:cSld>
  <p:clrMapOvr>
    <a:masterClrMapping/>
  </p:clrMapOvr>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No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smtClean="0"/>
              <a:t>Click to edit Master title style</a:t>
            </a:r>
            <a:endParaRPr lang="en-US" dirty="0"/>
          </a:p>
        </p:txBody>
      </p:sp>
      <p:sp>
        <p:nvSpPr>
          <p:cNvPr id="3" name="Subtitle 1"/>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5"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42355271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smtClean="0"/>
              <a:t>Click to edit Master title style</a:t>
            </a:r>
            <a:endParaRPr lang="en-US" dirty="0"/>
          </a:p>
        </p:txBody>
      </p:sp>
      <p:sp>
        <p:nvSpPr>
          <p:cNvPr id="6" name="Text Photo Credit3"/>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2833503217"/>
      </p:ext>
    </p:extLst>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No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smtClean="0"/>
              <a:t>Click to edit Master title style</a:t>
            </a:r>
            <a:endParaRPr lang="en-US" dirty="0"/>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7"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22294791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No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smtClean="0"/>
              <a:t>Click to edit Master title style</a:t>
            </a:r>
            <a:endParaRPr lang="en-US" dirty="0"/>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13"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36955695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004973280"/>
      </p:ext>
    </p:extLst>
  </p:cSld>
  <p:clrMapOvr>
    <a:masterClrMapping/>
  </p:clrMapOvr>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smtClean="0"/>
              <a:t>Click to edit Master title style</a:t>
            </a:r>
            <a:endParaRPr lang="en-US" dirty="0"/>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384814877"/>
      </p:ext>
    </p:extLst>
  </p:cSld>
  <p:clrMapOvr>
    <a:masterClrMapping/>
  </p:clrMapOvr>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SmallRedBar-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069168974"/>
      </p:ext>
    </p:extLst>
  </p:cSld>
  <p:clrMapOvr>
    <a:masterClrMapping/>
  </p:clrMapOvr>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SmallRedBar-Gray BG, Title 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07617283"/>
      </p:ext>
    </p:extLst>
  </p:cSld>
  <p:clrMapOvr>
    <a:masterClrMapping/>
  </p:clrMapOvr>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SmallRedBar-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5"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2355271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SmallRedBar-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5"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2294791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SmallRedBar-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smtClean="0"/>
              <a:t>Click to edit Master title style</a:t>
            </a:r>
            <a:endParaRPr lang="en-US" dirty="0"/>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6955695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Blue Slide Title above text">
    <p:spTree>
      <p:nvGrpSpPr>
        <p:cNvPr id="1" name=""/>
        <p:cNvGrpSpPr/>
        <p:nvPr/>
      </p:nvGrpSpPr>
      <p:grpSpPr>
        <a:xfrm>
          <a:off x="0" y="0"/>
          <a:ext cx="0" cy="0"/>
          <a:chOff x="0" y="0"/>
          <a:chExt cx="0" cy="0"/>
        </a:xfrm>
      </p:grpSpPr>
      <p:sp>
        <p:nvSpPr>
          <p:cNvPr id="2" name="Slide Title"/>
          <p:cNvSpPr>
            <a:spLocks noGrp="1"/>
          </p:cNvSpPr>
          <p:nvPr>
            <p:ph type="ctrTitle"/>
          </p:nvPr>
        </p:nvSpPr>
        <p:spPr>
          <a:xfrm>
            <a:off x="1066800" y="1524000"/>
            <a:ext cx="7048500" cy="1470025"/>
          </a:xfrm>
          <a:prstGeom prst="rect">
            <a:avLst/>
          </a:prstGeom>
        </p:spPr>
        <p:txBody>
          <a:bodyPr/>
          <a:lstStyle>
            <a:lvl1pPr algn="l">
              <a:defRPr sz="4400">
                <a:solidFill>
                  <a:schemeClr val="bg1"/>
                </a:solidFill>
              </a:defRPr>
            </a:lvl1pPr>
          </a:lstStyle>
          <a:p>
            <a:r>
              <a:rPr lang="en-US" dirty="0" smtClean="0"/>
              <a:t>Click to edit Master title style</a:t>
            </a:r>
            <a:endParaRPr lang="en-US" dirty="0"/>
          </a:p>
        </p:txBody>
      </p:sp>
      <p:sp>
        <p:nvSpPr>
          <p:cNvPr id="3" name="Subtitle 1"/>
          <p:cNvSpPr>
            <a:spLocks noGrp="1"/>
          </p:cNvSpPr>
          <p:nvPr>
            <p:ph type="subTitle" idx="1"/>
          </p:nvPr>
        </p:nvSpPr>
        <p:spPr>
          <a:xfrm>
            <a:off x="1066800" y="2971800"/>
            <a:ext cx="6400800" cy="1752600"/>
          </a:xfrm>
          <a:prstGeom prst="rect">
            <a:avLst/>
          </a:prstGeom>
        </p:spPr>
        <p:txBody>
          <a:bodyPr/>
          <a:lstStyle>
            <a:lvl1pPr marL="0" indent="0" algn="l">
              <a:buNone/>
              <a:defRPr sz="2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13887237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3859920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type="secHead" preserve="1">
  <p:cSld name="Blue Slide 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722313" y="2643186"/>
            <a:ext cx="7202487" cy="1362075"/>
          </a:xfrm>
          <a:prstGeom prst="rect">
            <a:avLst/>
          </a:prstGeom>
        </p:spPr>
        <p:txBody>
          <a:bodyPr anchor="t"/>
          <a:lstStyle>
            <a:lvl1pPr algn="l">
              <a:defRPr sz="4400" b="1" cap="all">
                <a:solidFill>
                  <a:schemeClr val="bg1"/>
                </a:solidFill>
              </a:defRPr>
            </a:lvl1pPr>
          </a:lstStyle>
          <a:p>
            <a:r>
              <a:rPr lang="en-US" dirty="0" smtClean="0"/>
              <a:t>Click to edit Master title style</a:t>
            </a:r>
            <a:endParaRPr lang="en-US" dirty="0"/>
          </a:p>
        </p:txBody>
      </p:sp>
      <p:sp>
        <p:nvSpPr>
          <p:cNvPr id="3" name="Text Placeholder 1"/>
          <p:cNvSpPr>
            <a:spLocks noGrp="1"/>
          </p:cNvSpPr>
          <p:nvPr>
            <p:ph type="body" idx="1"/>
          </p:nvPr>
        </p:nvSpPr>
        <p:spPr>
          <a:xfrm>
            <a:off x="722313" y="1143000"/>
            <a:ext cx="7202487" cy="1500187"/>
          </a:xfrm>
          <a:prstGeom prst="rect">
            <a:avLst/>
          </a:prstGeo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Tree>
    <p:extLst>
      <p:ext uri="{BB962C8B-B14F-4D97-AF65-F5344CB8AC3E}">
        <p14:creationId xmlns:p14="http://schemas.microsoft.com/office/powerpoint/2010/main" val="27053150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Plain_Appendix_Title and Tex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5" name="Jump Link"/>
          <p:cNvSpPr>
            <a:spLocks noGrp="1"/>
          </p:cNvSpPr>
          <p:nvPr>
            <p:ph type="body" sz="quarter" idx="11"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smtClean="0"/>
              <a:t>Jump back to slide containing original image</a:t>
            </a:r>
          </a:p>
        </p:txBody>
      </p:sp>
      <p:sp>
        <p:nvSpPr>
          <p:cNvPr id="8" name="Text Placeholder 1"/>
          <p:cNvSpPr>
            <a:spLocks noGrp="1"/>
          </p:cNvSpPr>
          <p:nvPr>
            <p:ph type="body" sz="quarter" idx="12"/>
          </p:nvPr>
        </p:nvSpPr>
        <p:spPr>
          <a:xfrm>
            <a:off x="457200" y="1066800"/>
            <a:ext cx="8229600" cy="55626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smtClean="0"/>
              <a:t>Click to edit Master text styles</a:t>
            </a:r>
          </a:p>
        </p:txBody>
      </p:sp>
    </p:spTree>
    <p:extLst>
      <p:ext uri="{BB962C8B-B14F-4D97-AF65-F5344CB8AC3E}">
        <p14:creationId xmlns:p14="http://schemas.microsoft.com/office/powerpoint/2010/main" val="701755575"/>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Plain_Appendix_2-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11" name="Text Placeholder 1"/>
          <p:cNvSpPr>
            <a:spLocks noGrp="1"/>
          </p:cNvSpPr>
          <p:nvPr>
            <p:ph type="body" sz="quarter" idx="12"/>
          </p:nvPr>
        </p:nvSpPr>
        <p:spPr>
          <a:xfrm>
            <a:off x="457200" y="1600200"/>
            <a:ext cx="40386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 Master text styles</a:t>
            </a:r>
          </a:p>
        </p:txBody>
      </p:sp>
      <p:sp>
        <p:nvSpPr>
          <p:cNvPr id="5" name="Header 2"/>
          <p:cNvSpPr>
            <a:spLocks noGrp="1"/>
          </p:cNvSpPr>
          <p:nvPr>
            <p:ph type="body" sz="quarter" idx="3"/>
          </p:nvPr>
        </p:nvSpPr>
        <p:spPr>
          <a:xfrm>
            <a:off x="4645026" y="960438"/>
            <a:ext cx="4117974"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15" name="Text Placeholder 2"/>
          <p:cNvSpPr>
            <a:spLocks noGrp="1"/>
          </p:cNvSpPr>
          <p:nvPr>
            <p:ph type="body" sz="quarter" idx="14"/>
          </p:nvPr>
        </p:nvSpPr>
        <p:spPr>
          <a:xfrm>
            <a:off x="4648200" y="1600200"/>
            <a:ext cx="41148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 Master text styles</a:t>
            </a:r>
          </a:p>
        </p:txBody>
      </p:sp>
      <p:sp>
        <p:nvSpPr>
          <p:cNvPr id="13" name="Jump link"/>
          <p:cNvSpPr>
            <a:spLocks noGrp="1"/>
          </p:cNvSpPr>
          <p:nvPr>
            <p:ph type="body" sz="quarter" idx="13"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smtClean="0"/>
              <a:t>Jump back to slide containing original image</a:t>
            </a:r>
          </a:p>
        </p:txBody>
      </p:sp>
    </p:spTree>
    <p:extLst>
      <p:ext uri="{BB962C8B-B14F-4D97-AF65-F5344CB8AC3E}">
        <p14:creationId xmlns:p14="http://schemas.microsoft.com/office/powerpoint/2010/main" val="39492145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Plain_Appendix_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20" name="Text Placeholder 1"/>
          <p:cNvSpPr>
            <a:spLocks noGrp="1"/>
          </p:cNvSpPr>
          <p:nvPr>
            <p:ph type="body" sz="quarter" idx="14"/>
          </p:nvPr>
        </p:nvSpPr>
        <p:spPr>
          <a:xfrm>
            <a:off x="457200" y="1600200"/>
            <a:ext cx="4038600" cy="1981200"/>
          </a:xfrm>
          <a:prstGeom prst="rect">
            <a:avLst/>
          </a:prstGeom>
        </p:spPr>
        <p:txBody>
          <a:bodyPr/>
          <a:lstStyle>
            <a:lvl1pPr marL="0" indent="0">
              <a:spcAft>
                <a:spcPts val="800"/>
              </a:spcAft>
              <a:buNone/>
              <a:defRPr sz="2000"/>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 Master text styles</a:t>
            </a:r>
            <a:endParaRPr lang="en-US" dirty="0"/>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23" name="Text Placeholder 2"/>
          <p:cNvSpPr>
            <a:spLocks noGrp="1"/>
          </p:cNvSpPr>
          <p:nvPr>
            <p:ph type="body" sz="quarter" idx="15"/>
          </p:nvPr>
        </p:nvSpPr>
        <p:spPr>
          <a:xfrm>
            <a:off x="4648200" y="1600200"/>
            <a:ext cx="4038600" cy="1981200"/>
          </a:xfrm>
          <a:prstGeom prst="rect">
            <a:avLst/>
          </a:prstGeom>
        </p:spPr>
        <p:txBody>
          <a:bodyPr/>
          <a:lstStyle>
            <a:lvl1pPr marL="0" indent="0">
              <a:spcAft>
                <a:spcPts val="800"/>
              </a:spcAft>
              <a:buNone/>
              <a:defRPr sz="2000"/>
            </a:lvl1pPr>
          </a:lstStyle>
          <a:p>
            <a:pPr lvl="0"/>
            <a:r>
              <a:rPr lang="en-US" dirty="0" smtClean="0"/>
              <a:t>Click to edit Master text styles</a:t>
            </a:r>
            <a:endParaRPr lang="en-US" dirty="0"/>
          </a:p>
        </p:txBody>
      </p:sp>
      <p:sp>
        <p:nvSpPr>
          <p:cNvPr id="7" name="Header 3"/>
          <p:cNvSpPr>
            <a:spLocks noGrp="1"/>
          </p:cNvSpPr>
          <p:nvPr>
            <p:ph type="body" sz="quarter" idx="12"/>
          </p:nvPr>
        </p:nvSpPr>
        <p:spPr>
          <a:xfrm>
            <a:off x="457200" y="37338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smtClean="0"/>
              <a:t>Click to edit Master text styles</a:t>
            </a:r>
          </a:p>
        </p:txBody>
      </p:sp>
      <p:sp>
        <p:nvSpPr>
          <p:cNvPr id="25" name="Text Placeholder 3"/>
          <p:cNvSpPr>
            <a:spLocks noGrp="1"/>
          </p:cNvSpPr>
          <p:nvPr>
            <p:ph type="body" sz="quarter" idx="16"/>
          </p:nvPr>
        </p:nvSpPr>
        <p:spPr>
          <a:xfrm>
            <a:off x="457200" y="4343400"/>
            <a:ext cx="4038600" cy="2133600"/>
          </a:xfrm>
          <a:prstGeom prst="rect">
            <a:avLst/>
          </a:prstGeom>
        </p:spPr>
        <p:txBody>
          <a:bodyPr/>
          <a:lstStyle>
            <a:lvl1pPr marL="0" indent="0">
              <a:spcAft>
                <a:spcPts val="800"/>
              </a:spcAft>
              <a:buNone/>
              <a:defRPr sz="2000"/>
            </a:lvl1pPr>
          </a:lstStyle>
          <a:p>
            <a:pPr lvl="0"/>
            <a:r>
              <a:rPr lang="en-US" dirty="0" smtClean="0"/>
              <a:t>Click to edit Master text styles</a:t>
            </a:r>
            <a:endParaRPr lang="en-US" dirty="0"/>
          </a:p>
        </p:txBody>
      </p:sp>
      <p:sp>
        <p:nvSpPr>
          <p:cNvPr id="10" name="Header 4"/>
          <p:cNvSpPr>
            <a:spLocks noGrp="1"/>
          </p:cNvSpPr>
          <p:nvPr>
            <p:ph type="body" sz="quarter" idx="13"/>
          </p:nvPr>
        </p:nvSpPr>
        <p:spPr>
          <a:xfrm>
            <a:off x="4648200" y="37338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smtClean="0"/>
              <a:t>Click to edit Master text styles</a:t>
            </a:r>
          </a:p>
        </p:txBody>
      </p:sp>
      <p:sp>
        <p:nvSpPr>
          <p:cNvPr id="27" name="Text Placeholder 4"/>
          <p:cNvSpPr>
            <a:spLocks noGrp="1"/>
          </p:cNvSpPr>
          <p:nvPr>
            <p:ph type="body" sz="quarter" idx="17"/>
          </p:nvPr>
        </p:nvSpPr>
        <p:spPr>
          <a:xfrm>
            <a:off x="4648200" y="4343400"/>
            <a:ext cx="4038600" cy="2133600"/>
          </a:xfrm>
          <a:prstGeom prst="rect">
            <a:avLst/>
          </a:prstGeom>
        </p:spPr>
        <p:txBody>
          <a:bodyPr/>
          <a:lstStyle>
            <a:lvl1pPr marL="0" indent="0">
              <a:spcAft>
                <a:spcPts val="800"/>
              </a:spcAft>
              <a:buNone/>
              <a:defRPr sz="2000"/>
            </a:lvl1pPr>
          </a:lstStyle>
          <a:p>
            <a:pPr lvl="0"/>
            <a:r>
              <a:rPr lang="en-US" dirty="0" smtClean="0"/>
              <a:t>Click to edit Master text styles</a:t>
            </a:r>
            <a:endParaRPr lang="en-US" dirty="0"/>
          </a:p>
        </p:txBody>
      </p:sp>
      <p:sp>
        <p:nvSpPr>
          <p:cNvPr id="18" name="Jump Link"/>
          <p:cNvSpPr>
            <a:spLocks noGrp="1"/>
          </p:cNvSpPr>
          <p:nvPr>
            <p:ph type="body" sz="quarter" idx="11"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smtClean="0"/>
              <a:t>Jump back to slide containing original image</a:t>
            </a:r>
          </a:p>
        </p:txBody>
      </p:sp>
    </p:spTree>
    <p:extLst>
      <p:ext uri="{BB962C8B-B14F-4D97-AF65-F5344CB8AC3E}">
        <p14:creationId xmlns:p14="http://schemas.microsoft.com/office/powerpoint/2010/main" val="36562608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No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smtClean="0"/>
              <a:t>Click to edit Master title style</a:t>
            </a:r>
            <a:endParaRPr lang="en-US" dirty="0"/>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Photo Credit"/>
          <p:cNvSpPr>
            <a:spLocks noGrp="1"/>
          </p:cNvSpPr>
          <p:nvPr>
            <p:ph type="body" sz="quarter" idx="16"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2396985199"/>
      </p:ext>
    </p:extLst>
  </p:cSld>
  <p:clrMapOvr>
    <a:masterClrMapping/>
  </p:clrMapOvr>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Red Bar Footer_Appendix_Title and Tex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5" name="Jump Link"/>
          <p:cNvSpPr>
            <a:spLocks noGrp="1"/>
          </p:cNvSpPr>
          <p:nvPr>
            <p:ph type="body" sz="quarter" idx="11"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smtClean="0"/>
              <a:t>Jump back to slide containing original image</a:t>
            </a:r>
          </a:p>
        </p:txBody>
      </p:sp>
      <p:sp>
        <p:nvSpPr>
          <p:cNvPr id="8" name="Text Placeholder 1"/>
          <p:cNvSpPr>
            <a:spLocks noGrp="1"/>
          </p:cNvSpPr>
          <p:nvPr>
            <p:ph type="body" sz="quarter" idx="12"/>
          </p:nvPr>
        </p:nvSpPr>
        <p:spPr>
          <a:xfrm>
            <a:off x="457200" y="990600"/>
            <a:ext cx="8229600" cy="54102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smtClean="0"/>
              <a:t>Click to edit Master text styles</a:t>
            </a:r>
          </a:p>
        </p:txBody>
      </p:sp>
    </p:spTree>
    <p:extLst>
      <p:ext uri="{BB962C8B-B14F-4D97-AF65-F5344CB8AC3E}">
        <p14:creationId xmlns:p14="http://schemas.microsoft.com/office/powerpoint/2010/main" val="267836920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Red Bar Footer_Appendix_2-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11" name="Text Placeholder 1"/>
          <p:cNvSpPr>
            <a:spLocks noGrp="1"/>
          </p:cNvSpPr>
          <p:nvPr>
            <p:ph type="body" sz="quarter" idx="12"/>
          </p:nvPr>
        </p:nvSpPr>
        <p:spPr>
          <a:xfrm>
            <a:off x="457200" y="1600200"/>
            <a:ext cx="40386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 Master text styles</a:t>
            </a:r>
          </a:p>
        </p:txBody>
      </p:sp>
      <p:sp>
        <p:nvSpPr>
          <p:cNvPr id="5" name="Header 2"/>
          <p:cNvSpPr>
            <a:spLocks noGrp="1"/>
          </p:cNvSpPr>
          <p:nvPr>
            <p:ph type="body" sz="quarter" idx="3"/>
          </p:nvPr>
        </p:nvSpPr>
        <p:spPr>
          <a:xfrm>
            <a:off x="4645026" y="960438"/>
            <a:ext cx="4117974"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15" name="Text Placeholder 2"/>
          <p:cNvSpPr>
            <a:spLocks noGrp="1"/>
          </p:cNvSpPr>
          <p:nvPr>
            <p:ph type="body" sz="quarter" idx="14"/>
          </p:nvPr>
        </p:nvSpPr>
        <p:spPr>
          <a:xfrm>
            <a:off x="4648200" y="1600200"/>
            <a:ext cx="41148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 Master text styles</a:t>
            </a:r>
          </a:p>
        </p:txBody>
      </p:sp>
      <p:sp>
        <p:nvSpPr>
          <p:cNvPr id="13" name="Jump link"/>
          <p:cNvSpPr>
            <a:spLocks noGrp="1"/>
          </p:cNvSpPr>
          <p:nvPr>
            <p:ph type="body" sz="quarter" idx="13"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smtClean="0"/>
              <a:t>Jump back to slide containing original image</a:t>
            </a:r>
          </a:p>
        </p:txBody>
      </p:sp>
    </p:spTree>
    <p:extLst>
      <p:ext uri="{BB962C8B-B14F-4D97-AF65-F5344CB8AC3E}">
        <p14:creationId xmlns:p14="http://schemas.microsoft.com/office/powerpoint/2010/main" val="10997478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Red Bar Footer_Appendix_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20" name="Text Placeholder 1"/>
          <p:cNvSpPr>
            <a:spLocks noGrp="1"/>
          </p:cNvSpPr>
          <p:nvPr>
            <p:ph type="body" sz="quarter" idx="14"/>
          </p:nvPr>
        </p:nvSpPr>
        <p:spPr>
          <a:xfrm>
            <a:off x="457200" y="1600200"/>
            <a:ext cx="4038600" cy="1981200"/>
          </a:xfrm>
          <a:prstGeom prst="rect">
            <a:avLst/>
          </a:prstGeom>
        </p:spPr>
        <p:txBody>
          <a:bodyPr/>
          <a:lstStyle>
            <a:lvl1pPr marL="0" indent="0">
              <a:spcAft>
                <a:spcPts val="800"/>
              </a:spcAft>
              <a:buNone/>
              <a:defRPr sz="2000"/>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 Master text styles</a:t>
            </a:r>
            <a:endParaRPr lang="en-US" dirty="0"/>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23" name="Text Placeholder 2"/>
          <p:cNvSpPr>
            <a:spLocks noGrp="1"/>
          </p:cNvSpPr>
          <p:nvPr>
            <p:ph type="body" sz="quarter" idx="15"/>
          </p:nvPr>
        </p:nvSpPr>
        <p:spPr>
          <a:xfrm>
            <a:off x="4648200" y="1600200"/>
            <a:ext cx="4038600" cy="1981200"/>
          </a:xfrm>
          <a:prstGeom prst="rect">
            <a:avLst/>
          </a:prstGeom>
        </p:spPr>
        <p:txBody>
          <a:bodyPr/>
          <a:lstStyle>
            <a:lvl1pPr marL="0" indent="0">
              <a:spcAft>
                <a:spcPts val="800"/>
              </a:spcAft>
              <a:buNone/>
              <a:defRPr sz="2000"/>
            </a:lvl1pPr>
          </a:lstStyle>
          <a:p>
            <a:pPr lvl="0"/>
            <a:r>
              <a:rPr lang="en-US" dirty="0" smtClean="0"/>
              <a:t>Click to edit Master text styles</a:t>
            </a:r>
            <a:endParaRPr lang="en-US" dirty="0"/>
          </a:p>
        </p:txBody>
      </p:sp>
      <p:sp>
        <p:nvSpPr>
          <p:cNvPr id="7" name="Header 3"/>
          <p:cNvSpPr>
            <a:spLocks noGrp="1"/>
          </p:cNvSpPr>
          <p:nvPr>
            <p:ph type="body" sz="quarter" idx="12"/>
          </p:nvPr>
        </p:nvSpPr>
        <p:spPr>
          <a:xfrm>
            <a:off x="457200" y="36576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smtClean="0"/>
              <a:t>Click to edit Master text styles</a:t>
            </a:r>
          </a:p>
        </p:txBody>
      </p:sp>
      <p:sp>
        <p:nvSpPr>
          <p:cNvPr id="25" name="Text Placeholder 3"/>
          <p:cNvSpPr>
            <a:spLocks noGrp="1"/>
          </p:cNvSpPr>
          <p:nvPr>
            <p:ph type="body" sz="quarter" idx="16"/>
          </p:nvPr>
        </p:nvSpPr>
        <p:spPr>
          <a:xfrm>
            <a:off x="457200" y="4267200"/>
            <a:ext cx="4038600" cy="2133600"/>
          </a:xfrm>
          <a:prstGeom prst="rect">
            <a:avLst/>
          </a:prstGeom>
        </p:spPr>
        <p:txBody>
          <a:bodyPr/>
          <a:lstStyle>
            <a:lvl1pPr marL="0" indent="0">
              <a:spcAft>
                <a:spcPts val="800"/>
              </a:spcAft>
              <a:buNone/>
              <a:defRPr sz="2000"/>
            </a:lvl1pPr>
          </a:lstStyle>
          <a:p>
            <a:pPr lvl="0"/>
            <a:r>
              <a:rPr lang="en-US" dirty="0" smtClean="0"/>
              <a:t>Click to edit Master text styles</a:t>
            </a:r>
            <a:endParaRPr lang="en-US" dirty="0"/>
          </a:p>
        </p:txBody>
      </p:sp>
      <p:sp>
        <p:nvSpPr>
          <p:cNvPr id="10" name="Header 4"/>
          <p:cNvSpPr>
            <a:spLocks noGrp="1"/>
          </p:cNvSpPr>
          <p:nvPr>
            <p:ph type="body" sz="quarter" idx="13"/>
          </p:nvPr>
        </p:nvSpPr>
        <p:spPr>
          <a:xfrm>
            <a:off x="4648200" y="36576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smtClean="0"/>
              <a:t>Click to edit Master text styles</a:t>
            </a:r>
          </a:p>
        </p:txBody>
      </p:sp>
      <p:sp>
        <p:nvSpPr>
          <p:cNvPr id="27" name="Text Placeholder 4"/>
          <p:cNvSpPr>
            <a:spLocks noGrp="1"/>
          </p:cNvSpPr>
          <p:nvPr>
            <p:ph type="body" sz="quarter" idx="17"/>
          </p:nvPr>
        </p:nvSpPr>
        <p:spPr>
          <a:xfrm>
            <a:off x="4648200" y="4267200"/>
            <a:ext cx="4038600" cy="2133600"/>
          </a:xfrm>
          <a:prstGeom prst="rect">
            <a:avLst/>
          </a:prstGeom>
        </p:spPr>
        <p:txBody>
          <a:bodyPr/>
          <a:lstStyle>
            <a:lvl1pPr marL="0" indent="0">
              <a:spcAft>
                <a:spcPts val="800"/>
              </a:spcAft>
              <a:buNone/>
              <a:defRPr sz="2000"/>
            </a:lvl1pPr>
          </a:lstStyle>
          <a:p>
            <a:pPr lvl="0"/>
            <a:r>
              <a:rPr lang="en-US" dirty="0" smtClean="0"/>
              <a:t>Click to edit Master text styles</a:t>
            </a:r>
            <a:endParaRPr lang="en-US" dirty="0"/>
          </a:p>
        </p:txBody>
      </p:sp>
      <p:sp>
        <p:nvSpPr>
          <p:cNvPr id="18" name="Jump Link"/>
          <p:cNvSpPr>
            <a:spLocks noGrp="1"/>
          </p:cNvSpPr>
          <p:nvPr>
            <p:ph type="body" sz="quarter" idx="11"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smtClean="0"/>
              <a:t>Jump back to slide containing original image</a:t>
            </a:r>
          </a:p>
        </p:txBody>
      </p:sp>
    </p:spTree>
    <p:extLst>
      <p:ext uri="{BB962C8B-B14F-4D97-AF65-F5344CB8AC3E}">
        <p14:creationId xmlns:p14="http://schemas.microsoft.com/office/powerpoint/2010/main" val="31123782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smtClean="0"/>
              <a:t>Click to edit Master title style</a:t>
            </a:r>
            <a:endParaRPr lang="en-US" dirty="0"/>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pic>
        <p:nvPicPr>
          <p:cNvPr id="7" name="Picture 6"/>
          <p:cNvPicPr>
            <a:picLocks noChangeAspect="1" noChangeArrowheads="1"/>
          </p:cNvPicPr>
          <p:nvPr userDrawn="1"/>
        </p:nvPicPr>
        <p:blipFill>
          <a:blip r:embed="rId2" cstate="print">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819400" y="365696"/>
            <a:ext cx="5715000" cy="36871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755641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smtClean="0"/>
              <a:t>Click to edit Master title style</a:t>
            </a:r>
            <a:endParaRPr lang="en-US" dirty="0"/>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33074104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White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smtClean="0"/>
              <a:t>Click to edit Master title style</a:t>
            </a:r>
            <a:endParaRPr lang="en-US" dirty="0"/>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5"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3702733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05600"/>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4004973280"/>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png"/><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1.xml"/><Relationship Id="rId7" Type="http://schemas.openxmlformats.org/officeDocument/2006/relationships/slideLayout" Target="../slideLayouts/slideLayout15.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5" Type="http://schemas.openxmlformats.org/officeDocument/2006/relationships/slideLayout" Target="../slideLayouts/slideLayout13.xml"/><Relationship Id="rId10" Type="http://schemas.openxmlformats.org/officeDocument/2006/relationships/image" Target="../media/image4.gif"/><Relationship Id="rId4" Type="http://schemas.openxmlformats.org/officeDocument/2006/relationships/slideLayout" Target="../slideLayouts/slideLayout12.xml"/><Relationship Id="rId9"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3.xml"/><Relationship Id="rId3" Type="http://schemas.openxmlformats.org/officeDocument/2006/relationships/slideLayout" Target="../slideLayouts/slideLayout18.xml"/><Relationship Id="rId7" Type="http://schemas.openxmlformats.org/officeDocument/2006/relationships/slideLayout" Target="../slideLayouts/slideLayout22.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5" Type="http://schemas.openxmlformats.org/officeDocument/2006/relationships/slideLayout" Target="../slideLayouts/slideLayout20.xml"/><Relationship Id="rId10" Type="http://schemas.openxmlformats.org/officeDocument/2006/relationships/theme" Target="../theme/theme3.xml"/><Relationship Id="rId4" Type="http://schemas.openxmlformats.org/officeDocument/2006/relationships/slideLayout" Target="../slideLayouts/slideLayout19.xml"/><Relationship Id="rId9" Type="http://schemas.openxmlformats.org/officeDocument/2006/relationships/slideLayout" Target="../slideLayouts/slideLayout24.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2.xml"/><Relationship Id="rId3" Type="http://schemas.openxmlformats.org/officeDocument/2006/relationships/slideLayout" Target="../slideLayouts/slideLayout27.xml"/><Relationship Id="rId7" Type="http://schemas.openxmlformats.org/officeDocument/2006/relationships/slideLayout" Target="../slideLayouts/slideLayout31.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theme" Target="../theme/theme4.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_rels/slideMaster5.xml.rels><?xml version="1.0" encoding="UTF-8" standalone="yes"?>
<Relationships xmlns="http://schemas.openxmlformats.org/package/2006/relationships"><Relationship Id="rId8" Type="http://schemas.openxmlformats.org/officeDocument/2006/relationships/theme" Target="../theme/theme5.xml"/><Relationship Id="rId3" Type="http://schemas.openxmlformats.org/officeDocument/2006/relationships/slideLayout" Target="../slideLayouts/slideLayout37.xml"/><Relationship Id="rId7" Type="http://schemas.openxmlformats.org/officeDocument/2006/relationships/slideLayout" Target="../slideLayouts/slideLayout41.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5" Type="http://schemas.openxmlformats.org/officeDocument/2006/relationships/slideLayout" Target="../slideLayouts/slideLayout39.xml"/><Relationship Id="rId4" Type="http://schemas.openxmlformats.org/officeDocument/2006/relationships/slideLayout" Target="../slideLayouts/slideLayout38.xml"/></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3" Type="http://schemas.openxmlformats.org/officeDocument/2006/relationships/slideLayout" Target="../slideLayouts/slideLayout44.xml"/><Relationship Id="rId7" Type="http://schemas.openxmlformats.org/officeDocument/2006/relationships/slideLayout" Target="../slideLayouts/slideLayout48.xml"/><Relationship Id="rId2" Type="http://schemas.openxmlformats.org/officeDocument/2006/relationships/slideLayout" Target="../slideLayouts/slideLayout43.xml"/><Relationship Id="rId1" Type="http://schemas.openxmlformats.org/officeDocument/2006/relationships/slideLayout" Target="../slideLayouts/slideLayout42.xml"/><Relationship Id="rId6" Type="http://schemas.openxmlformats.org/officeDocument/2006/relationships/slideLayout" Target="../slideLayouts/slideLayout47.xml"/><Relationship Id="rId5" Type="http://schemas.openxmlformats.org/officeDocument/2006/relationships/slideLayout" Target="../slideLayouts/slideLayout46.xml"/><Relationship Id="rId4" Type="http://schemas.openxmlformats.org/officeDocument/2006/relationships/slideLayout" Target="../slideLayouts/slideLayout45.xml"/></Relationships>
</file>

<file path=ppt/slideMasters/_rels/slideMaster7.xml.rels><?xml version="1.0" encoding="UTF-8" standalone="yes"?>
<Relationships xmlns="http://schemas.openxmlformats.org/package/2006/relationships"><Relationship Id="rId3" Type="http://schemas.openxmlformats.org/officeDocument/2006/relationships/theme" Target="../theme/theme7.xml"/><Relationship Id="rId2" Type="http://schemas.openxmlformats.org/officeDocument/2006/relationships/slideLayout" Target="../slideLayouts/slideLayout50.xml"/><Relationship Id="rId1" Type="http://schemas.openxmlformats.org/officeDocument/2006/relationships/slideLayout" Target="../slideLayouts/slideLayout49.xml"/><Relationship Id="rId4" Type="http://schemas.openxmlformats.org/officeDocument/2006/relationships/image" Target="../media/image5.png"/></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53.xml"/><Relationship Id="rId2" Type="http://schemas.openxmlformats.org/officeDocument/2006/relationships/slideLayout" Target="../slideLayouts/slideLayout52.xml"/><Relationship Id="rId1" Type="http://schemas.openxmlformats.org/officeDocument/2006/relationships/slideLayout" Target="../slideLayouts/slideLayout51.xml"/><Relationship Id="rId5" Type="http://schemas.openxmlformats.org/officeDocument/2006/relationships/theme" Target="../theme/theme8.xml"/><Relationship Id="rId4" Type="http://schemas.openxmlformats.org/officeDocument/2006/relationships/slideLayout" Target="../slideLayouts/slideLayout54.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57.xml"/><Relationship Id="rId2" Type="http://schemas.openxmlformats.org/officeDocument/2006/relationships/slideLayout" Target="../slideLayouts/slideLayout56.xml"/><Relationship Id="rId1" Type="http://schemas.openxmlformats.org/officeDocument/2006/relationships/slideLayout" Target="../slideLayouts/slideLayout55.xml"/><Relationship Id="rId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d Bar"/>
          <p:cNvSpPr/>
          <p:nvPr userDrawn="1"/>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pic>
        <p:nvPicPr>
          <p:cNvPr id="12" name="MH Tagline" descr="Tagline: Because learning changes everything.™"/>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Tree>
    <p:extLst>
      <p:ext uri="{BB962C8B-B14F-4D97-AF65-F5344CB8AC3E}">
        <p14:creationId xmlns:p14="http://schemas.microsoft.com/office/powerpoint/2010/main" val="1066235593"/>
      </p:ext>
    </p:extLst>
  </p:cSld>
  <p:clrMap bg1="lt1" tx1="dk1" bg2="lt2" tx2="dk2" accent1="accent1" accent2="accent2" accent3="accent3" accent4="accent4" accent5="accent5" accent6="accent6" hlink="hlink" folHlink="folHlink"/>
  <p:sldLayoutIdLst>
    <p:sldLayoutId id="2147483776" r:id="rId1"/>
    <p:sldLayoutId id="2147483777" r:id="rId2"/>
    <p:sldLayoutId id="2147483778" r:id="rId3"/>
    <p:sldLayoutId id="2147483779" r:id="rId4"/>
    <p:sldLayoutId id="2147483733" r:id="rId5"/>
    <p:sldLayoutId id="2147483734" r:id="rId6"/>
    <p:sldLayoutId id="2147483914" r:id="rId7"/>
    <p:sldLayoutId id="2147483964" r:id="rId8"/>
  </p:sldLayoutIdLst>
  <p:timing>
    <p:tnLst>
      <p:par>
        <p:cTn id="1" dur="indefinite" restart="never" nodeType="tmRoot"/>
      </p:par>
    </p:tnLst>
  </p:timing>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0" marR="0" indent="0" algn="r" defTabSz="914400" rtl="0" eaLnBrk="1" fontAlgn="auto" latinLnBrk="0" hangingPunct="1">
        <a:lnSpc>
          <a:spcPct val="100000"/>
        </a:lnSpc>
        <a:spcBef>
          <a:spcPts val="0"/>
        </a:spcBef>
        <a:spcAft>
          <a:spcPts val="0"/>
        </a:spcAft>
        <a:buClrTx/>
        <a:buSzTx/>
        <a:buFontTx/>
        <a:buNone/>
        <a:tabLst/>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pic>
        <p:nvPicPr>
          <p:cNvPr id="2" name="MH Tagline" descr="Tag line: Because learning changes everything™"/>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0" y="6257775"/>
            <a:ext cx="3371850" cy="476250"/>
          </a:xfrm>
          <a:prstGeom prst="rect">
            <a:avLst/>
          </a:prstGeom>
        </p:spPr>
      </p:pic>
    </p:spTree>
    <p:extLst>
      <p:ext uri="{BB962C8B-B14F-4D97-AF65-F5344CB8AC3E}">
        <p14:creationId xmlns:p14="http://schemas.microsoft.com/office/powerpoint/2010/main" val="1460950632"/>
      </p:ext>
    </p:extLst>
  </p:cSld>
  <p:clrMap bg1="lt1" tx1="dk1" bg2="lt2" tx2="dk2" accent1="accent1" accent2="accent2" accent3="accent3" accent4="accent4" accent5="accent5" accent6="accent6" hlink="hlink" folHlink="folHlink"/>
  <p:sldLayoutIdLst>
    <p:sldLayoutId id="2147483915" r:id="rId1"/>
    <p:sldLayoutId id="2147483916" r:id="rId2"/>
    <p:sldLayoutId id="2147483917" r:id="rId3"/>
    <p:sldLayoutId id="2147483918" r:id="rId4"/>
    <p:sldLayoutId id="2147483919" r:id="rId5"/>
    <p:sldLayoutId id="2147483920" r:id="rId6"/>
    <p:sldLayoutId id="2147483921" r:id="rId7"/>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Copyright" descr="©McGraw-Hill Education"/>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smtClean="0">
                <a:solidFill>
                  <a:srgbClr val="6A6A6A"/>
                </a:solidFill>
                <a:effectLst/>
                <a:latin typeface="+mn-lt"/>
                <a:ea typeface="+mn-ea"/>
                <a:cs typeface="+mn-cs"/>
              </a:rPr>
              <a:t>©McGraw-Hill Education.</a:t>
            </a:r>
            <a:endParaRPr lang="en-US" sz="3200" kern="1200" dirty="0">
              <a:solidFill>
                <a:srgbClr val="6A6A6A"/>
              </a:solidFill>
              <a:effectLst/>
              <a:latin typeface="+mn-lt"/>
              <a:ea typeface="+mn-ea"/>
              <a:cs typeface="+mn-cs"/>
            </a:endParaRPr>
          </a:p>
        </p:txBody>
      </p:sp>
    </p:spTree>
    <p:extLst>
      <p:ext uri="{BB962C8B-B14F-4D97-AF65-F5344CB8AC3E}">
        <p14:creationId xmlns:p14="http://schemas.microsoft.com/office/powerpoint/2010/main" val="1192571768"/>
      </p:ext>
    </p:extLst>
  </p:cSld>
  <p:clrMap bg1="lt1" tx1="dk1" bg2="lt2" tx2="dk2" accent1="accent1" accent2="accent2" accent3="accent3" accent4="accent4" accent5="accent5" accent6="accent6" hlink="hlink" folHlink="folHlink"/>
  <p:sldLayoutIdLst>
    <p:sldLayoutId id="2147483751" r:id="rId1"/>
    <p:sldLayoutId id="2147483896" r:id="rId2"/>
    <p:sldLayoutId id="2147483753" r:id="rId3"/>
    <p:sldLayoutId id="2147483908" r:id="rId4"/>
    <p:sldLayoutId id="2147483950" r:id="rId5"/>
    <p:sldLayoutId id="2147483757" r:id="rId6"/>
    <p:sldLayoutId id="2147483877" r:id="rId7"/>
    <p:sldLayoutId id="2147483761" r:id="rId8"/>
    <p:sldLayoutId id="2147483800" r:id="rId9"/>
  </p:sldLayoutIdLst>
  <p:timing>
    <p:tnLst>
      <p:par>
        <p:cTn id="1" dur="indefinite" restart="never" nodeType="tmRoot"/>
      </p:par>
    </p:tnLst>
  </p:timing>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Red Ba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0" name="Copyright" descr="©McGraw-Hill Education&#10;"/>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smtClean="0">
                <a:solidFill>
                  <a:schemeClr val="bg1"/>
                </a:solidFill>
                <a:effectLst/>
                <a:latin typeface="+mn-lt"/>
                <a:ea typeface="+mn-ea"/>
                <a:cs typeface="+mn-cs"/>
              </a:rPr>
              <a:t>©McGraw-Hill Education.</a:t>
            </a:r>
            <a:endParaRPr lang="en-US" sz="3200" kern="1200" dirty="0">
              <a:solidFill>
                <a:schemeClr val="bg1"/>
              </a:solidFill>
              <a:effectLst/>
              <a:latin typeface="+mn-lt"/>
              <a:ea typeface="+mn-ea"/>
              <a:cs typeface="+mn-cs"/>
            </a:endParaRPr>
          </a:p>
        </p:txBody>
      </p:sp>
    </p:spTree>
    <p:extLst>
      <p:ext uri="{BB962C8B-B14F-4D97-AF65-F5344CB8AC3E}">
        <p14:creationId xmlns:p14="http://schemas.microsoft.com/office/powerpoint/2010/main" val="1283304046"/>
      </p:ext>
    </p:extLst>
  </p:cSld>
  <p:clrMap bg1="lt1" tx1="dk1" bg2="lt2" tx2="dk2" accent1="accent1" accent2="accent2" accent3="accent3" accent4="accent4" accent5="accent5" accent6="accent6" hlink="hlink" folHlink="folHlink"/>
  <p:sldLayoutIdLst>
    <p:sldLayoutId id="2147483951" r:id="rId1"/>
    <p:sldLayoutId id="2147483952" r:id="rId2"/>
    <p:sldLayoutId id="2147483953" r:id="rId3"/>
    <p:sldLayoutId id="2147483954" r:id="rId4"/>
    <p:sldLayoutId id="2147483955" r:id="rId5"/>
    <p:sldLayoutId id="2147483956" r:id="rId6"/>
    <p:sldLayoutId id="2147483957" r:id="rId7"/>
    <p:sldLayoutId id="2147483958" r:id="rId8"/>
    <p:sldLayoutId id="2147483959" r:id="rId9"/>
    <p:sldLayoutId id="2147483966" r:id="rId10"/>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Copyright" descr="©McGraw-Hill Education&#10;"/>
          <p:cNvSpPr txBox="1"/>
          <p:nvPr userDrawn="1"/>
        </p:nvSpPr>
        <p:spPr>
          <a:xfrm>
            <a:off x="0" y="6642556"/>
            <a:ext cx="1295400" cy="215444"/>
          </a:xfrm>
          <a:prstGeom prst="rect">
            <a:avLst/>
          </a:prstGeom>
          <a:noFill/>
        </p:spPr>
        <p:txBody>
          <a:bodyPr wrap="square" rtlCol="0">
            <a:spAutoFit/>
          </a:bodyPr>
          <a:lstStyle/>
          <a:p>
            <a:r>
              <a:rPr lang="en-US" sz="800" dirty="0" smtClean="0">
                <a:solidFill>
                  <a:srgbClr val="6A6A6A"/>
                </a:solidFill>
              </a:rPr>
              <a:t>©McGraw-Hill Education</a:t>
            </a:r>
          </a:p>
        </p:txBody>
      </p:sp>
    </p:spTree>
    <p:extLst>
      <p:ext uri="{BB962C8B-B14F-4D97-AF65-F5344CB8AC3E}">
        <p14:creationId xmlns:p14="http://schemas.microsoft.com/office/powerpoint/2010/main" val="857642538"/>
      </p:ext>
    </p:extLst>
  </p:cSld>
  <p:clrMap bg1="lt1" tx1="dk1" bg2="lt2" tx2="dk2" accent1="accent1" accent2="accent2" accent3="accent3" accent4="accent4" accent5="accent5" accent6="accent6" hlink="hlink" folHlink="folHlink"/>
  <p:sldLayoutIdLst>
    <p:sldLayoutId id="2147483936" r:id="rId1"/>
    <p:sldLayoutId id="2147483937" r:id="rId2"/>
    <p:sldLayoutId id="2147483938" r:id="rId3"/>
    <p:sldLayoutId id="2147483939" r:id="rId4"/>
    <p:sldLayoutId id="2147483940" r:id="rId5"/>
    <p:sldLayoutId id="2147483941" r:id="rId6"/>
    <p:sldLayoutId id="2147483942" r:id="rId7"/>
  </p:sldLayoutIdLst>
  <p:timing>
    <p:tnLst>
      <p:par>
        <p:cTn id="1" dur="indefinite" restart="never" nodeType="tmRoot"/>
      </p:par>
    </p:tnLst>
  </p:timing>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d bar"/>
          <p:cNvSpPr/>
          <p:nvPr userDrawn="1"/>
        </p:nvSpPr>
        <p:spPr>
          <a:xfrm>
            <a:off x="0" y="6629400"/>
            <a:ext cx="9144000" cy="2286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5" name="Copyright" descr="©McGraw-Hill Education."/>
          <p:cNvSpPr txBox="1"/>
          <p:nvPr userDrawn="1"/>
        </p:nvSpPr>
        <p:spPr>
          <a:xfrm>
            <a:off x="0" y="6629400"/>
            <a:ext cx="1828800" cy="215444"/>
          </a:xfrm>
          <a:prstGeom prst="rect">
            <a:avLst/>
          </a:prstGeom>
          <a:noFill/>
        </p:spPr>
        <p:txBody>
          <a:bodyPr wrap="square" rtlCol="0">
            <a:spAutoFit/>
          </a:bodyPr>
          <a:lstStyle/>
          <a:p>
            <a:r>
              <a:rPr lang="en-US" sz="800" dirty="0" smtClean="0">
                <a:solidFill>
                  <a:schemeClr val="bg1"/>
                </a:solidFill>
              </a:rPr>
              <a:t>©McGraw-Hill </a:t>
            </a:r>
            <a:r>
              <a:rPr lang="en-US" sz="800" dirty="0" err="1" smtClean="0">
                <a:solidFill>
                  <a:schemeClr val="bg1"/>
                </a:solidFill>
              </a:rPr>
              <a:t>EducationCopy</a:t>
            </a:r>
            <a:endParaRPr lang="en-US" sz="800" dirty="0" smtClean="0">
              <a:solidFill>
                <a:schemeClr val="bg1"/>
              </a:solidFill>
            </a:endParaRPr>
          </a:p>
        </p:txBody>
      </p:sp>
    </p:spTree>
    <p:extLst>
      <p:ext uri="{BB962C8B-B14F-4D97-AF65-F5344CB8AC3E}">
        <p14:creationId xmlns:p14="http://schemas.microsoft.com/office/powerpoint/2010/main" val="520106136"/>
      </p:ext>
    </p:extLst>
  </p:cSld>
  <p:clrMap bg1="lt1" tx1="dk1" bg2="lt2" tx2="dk2" accent1="accent1" accent2="accent2" accent3="accent3" accent4="accent4" accent5="accent5" accent6="accent6" hlink="hlink" folHlink="folHlink"/>
  <p:sldLayoutIdLst>
    <p:sldLayoutId id="2147483943" r:id="rId1"/>
    <p:sldLayoutId id="2147483944" r:id="rId2"/>
    <p:sldLayoutId id="2147483945" r:id="rId3"/>
    <p:sldLayoutId id="2147483946" r:id="rId4"/>
    <p:sldLayoutId id="2147483947" r:id="rId5"/>
    <p:sldLayoutId id="2147483948" r:id="rId6"/>
    <p:sldLayoutId id="2147483949" r:id="rId7"/>
  </p:sldLayoutIdLst>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Background"/>
          <p:cNvSpPr/>
          <p:nvPr userDrawn="1"/>
        </p:nvSpPr>
        <p:spPr>
          <a:xfrm>
            <a:off x="0" y="0"/>
            <a:ext cx="9144000" cy="6858000"/>
          </a:xfrm>
          <a:prstGeom prst="rect">
            <a:avLst/>
          </a:prstGeom>
          <a:solidFill>
            <a:srgbClr val="30707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0" name="MH BG Image"/>
          <p:cNvPicPr>
            <a:picLocks noChangeAspect="1"/>
          </p:cNvPicPr>
          <p:nvPr userDrawn="1"/>
        </p:nvPicPr>
        <p:blipFill rotWithShape="1">
          <a:blip r:embed="rId4" cstate="screen">
            <a:alphaModFix amt="25000"/>
            <a:extLst>
              <a:ext uri="{28A0092B-C50C-407E-A947-70E740481C1C}">
                <a14:useLocalDpi xmlns:a14="http://schemas.microsoft.com/office/drawing/2010/main"/>
              </a:ext>
            </a:extLst>
          </a:blip>
          <a:srcRect r="28644" b="27282"/>
          <a:stretch/>
        </p:blipFill>
        <p:spPr>
          <a:xfrm>
            <a:off x="461821" y="1943668"/>
            <a:ext cx="8682180" cy="4914333"/>
          </a:xfrm>
          <a:prstGeom prst="rect">
            <a:avLst/>
          </a:prstGeom>
        </p:spPr>
      </p:pic>
      <p:sp>
        <p:nvSpPr>
          <p:cNvPr id="8" name="Copyright" descr="©McGraw-Hill Education"/>
          <p:cNvSpPr txBox="1"/>
          <p:nvPr userDrawn="1"/>
        </p:nvSpPr>
        <p:spPr>
          <a:xfrm>
            <a:off x="0" y="6629400"/>
            <a:ext cx="1828800" cy="215444"/>
          </a:xfrm>
          <a:prstGeom prst="rect">
            <a:avLst/>
          </a:prstGeom>
          <a:noFill/>
        </p:spPr>
        <p:txBody>
          <a:bodyPr wrap="square" rtlCol="0">
            <a:spAutoFit/>
          </a:bodyPr>
          <a:lstStyle/>
          <a:p>
            <a:r>
              <a:rPr lang="en-US" sz="800" dirty="0" smtClean="0">
                <a:solidFill>
                  <a:schemeClr val="bg1"/>
                </a:solidFill>
              </a:rPr>
              <a:t>©McGraw-Hill Education</a:t>
            </a:r>
          </a:p>
        </p:txBody>
      </p:sp>
    </p:spTree>
    <p:extLst>
      <p:ext uri="{BB962C8B-B14F-4D97-AF65-F5344CB8AC3E}">
        <p14:creationId xmlns:p14="http://schemas.microsoft.com/office/powerpoint/2010/main" val="263611861"/>
      </p:ext>
    </p:extLst>
  </p:cSld>
  <p:clrMap bg1="lt1" tx1="dk1" bg2="lt2" tx2="dk2" accent1="accent1" accent2="accent2" accent3="accent3" accent4="accent4" accent5="accent5" accent6="accent6" hlink="hlink" folHlink="folHlink"/>
  <p:sldLayoutIdLst>
    <p:sldLayoutId id="2147483677" r:id="rId1"/>
    <p:sldLayoutId id="2147483769" r:id="rId2"/>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Copyright" descr="©McGraw-Hill Education"/>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smtClean="0">
                <a:solidFill>
                  <a:srgbClr val="6A6A6A"/>
                </a:solidFill>
                <a:effectLst/>
                <a:latin typeface="+mn-lt"/>
                <a:ea typeface="+mn-ea"/>
                <a:cs typeface="+mn-cs"/>
              </a:rPr>
              <a:t>©McGraw-Hill Education.</a:t>
            </a:r>
            <a:endParaRPr lang="en-US" sz="3200" kern="1200" dirty="0">
              <a:solidFill>
                <a:srgbClr val="6A6A6A"/>
              </a:solidFill>
              <a:effectLst/>
              <a:latin typeface="+mn-lt"/>
              <a:ea typeface="+mn-ea"/>
              <a:cs typeface="+mn-cs"/>
            </a:endParaRPr>
          </a:p>
        </p:txBody>
      </p:sp>
    </p:spTree>
    <p:extLst>
      <p:ext uri="{BB962C8B-B14F-4D97-AF65-F5344CB8AC3E}">
        <p14:creationId xmlns:p14="http://schemas.microsoft.com/office/powerpoint/2010/main" val="782738187"/>
      </p:ext>
    </p:extLst>
  </p:cSld>
  <p:clrMap bg1="lt1" tx1="dk1" bg2="lt2" tx2="dk2" accent1="accent1" accent2="accent2" accent3="accent3" accent4="accent4" accent5="accent5" accent6="accent6" hlink="hlink" folHlink="folHlink"/>
  <p:sldLayoutIdLst>
    <p:sldLayoutId id="2147483902" r:id="rId1"/>
    <p:sldLayoutId id="2147483906" r:id="rId2"/>
    <p:sldLayoutId id="2147483755" r:id="rId3"/>
    <p:sldLayoutId id="2147483965" r:id="rId4"/>
  </p:sldLayoutIdLst>
  <p:timing>
    <p:tnLst>
      <p:par>
        <p:cTn id="1" dur="indefinite" restart="never" nodeType="tmRoot"/>
      </p:par>
    </p:tnLst>
  </p:timing>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d Ba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1" name="Copyright" descr="©McGraw-Hill Education"/>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smtClean="0">
                <a:solidFill>
                  <a:schemeClr val="bg1"/>
                </a:solidFill>
                <a:effectLst/>
                <a:latin typeface="+mn-lt"/>
                <a:ea typeface="+mn-ea"/>
                <a:cs typeface="+mn-cs"/>
              </a:rPr>
              <a:t>©McGraw-Hill Education.</a:t>
            </a:r>
            <a:endParaRPr lang="en-US" sz="3200" kern="1200" dirty="0">
              <a:solidFill>
                <a:schemeClr val="bg1"/>
              </a:solidFill>
              <a:effectLst/>
              <a:latin typeface="+mn-lt"/>
              <a:ea typeface="+mn-ea"/>
              <a:cs typeface="+mn-cs"/>
            </a:endParaRPr>
          </a:p>
        </p:txBody>
      </p:sp>
    </p:spTree>
    <p:extLst>
      <p:ext uri="{BB962C8B-B14F-4D97-AF65-F5344CB8AC3E}">
        <p14:creationId xmlns:p14="http://schemas.microsoft.com/office/powerpoint/2010/main" val="2366522392"/>
      </p:ext>
    </p:extLst>
  </p:cSld>
  <p:clrMap bg1="lt1" tx1="dk1" bg2="lt2" tx2="dk2" accent1="accent1" accent2="accent2" accent3="accent3" accent4="accent4" accent5="accent5" accent6="accent6" hlink="hlink" folHlink="folHlink"/>
  <p:sldLayoutIdLst>
    <p:sldLayoutId id="2147483961" r:id="rId1"/>
    <p:sldLayoutId id="2147483962" r:id="rId2"/>
    <p:sldLayoutId id="2147483963" r:id="rId3"/>
  </p:sldLayoutIdLst>
  <p:timing>
    <p:tnLst>
      <p:par>
        <p:cTn id="1" dur="indefinite" restart="never" nodeType="tmRoot"/>
      </p:par>
    </p:tnLst>
  </p:timing>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16.xml"/><Relationship Id="rId4" Type="http://schemas.openxmlformats.org/officeDocument/2006/relationships/slide" Target="slide50.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8.xml"/><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2.xml"/><Relationship Id="rId1" Type="http://schemas.openxmlformats.org/officeDocument/2006/relationships/slideLayout" Target="../slideLayouts/slideLayout17.xml"/></Relationships>
</file>

<file path=ppt/slides/_rels/slide2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3.xml"/><Relationship Id="rId1" Type="http://schemas.openxmlformats.org/officeDocument/2006/relationships/slideLayout" Target="../slideLayouts/slideLayout1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7.xml"/></Relationships>
</file>

<file path=ppt/slides/_rels/slide2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6.xml"/><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7.xml"/><Relationship Id="rId1" Type="http://schemas.openxmlformats.org/officeDocument/2006/relationships/slideLayout" Target="../slideLayouts/slideLayout16.xml"/><Relationship Id="rId4" Type="http://schemas.openxmlformats.org/officeDocument/2006/relationships/slide" Target="slide5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6.xml"/></Relationships>
</file>

<file path=ppt/slides/_rels/slide3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5.xml"/><Relationship Id="rId1" Type="http://schemas.openxmlformats.org/officeDocument/2006/relationships/slideLayout" Target="../slideLayouts/slideLayout16.xml"/><Relationship Id="rId4" Type="http://schemas.openxmlformats.org/officeDocument/2006/relationships/slide" Target="slide52.xml"/></Relationships>
</file>

<file path=ppt/slides/_rels/slide3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6.xml"/><Relationship Id="rId1" Type="http://schemas.openxmlformats.org/officeDocument/2006/relationships/slideLayout" Target="../slideLayouts/slideLayout1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6.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6.xml"/></Relationships>
</file>

<file path=ppt/slides/_rels/slide4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1.xml"/><Relationship Id="rId1" Type="http://schemas.openxmlformats.org/officeDocument/2006/relationships/slideLayout" Target="../slideLayouts/slideLayout16.xml"/><Relationship Id="rId4" Type="http://schemas.openxmlformats.org/officeDocument/2006/relationships/slide" Target="slide5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5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5.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5.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slide" Target="slide8.xml"/><Relationship Id="rId1" Type="http://schemas.openxmlformats.org/officeDocument/2006/relationships/slideLayout" Target="../slideLayouts/slideLayout3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6.xml"/></Relationships>
</file>

<file path=ppt/slides/_rels/slide50.xml.rels><?xml version="1.0" encoding="UTF-8" standalone="yes"?>
<Relationships xmlns="http://schemas.openxmlformats.org/package/2006/relationships"><Relationship Id="rId2" Type="http://schemas.openxmlformats.org/officeDocument/2006/relationships/slide" Target="slide18.xml"/><Relationship Id="rId1" Type="http://schemas.openxmlformats.org/officeDocument/2006/relationships/slideLayout" Target="../slideLayouts/slideLayout34.xml"/></Relationships>
</file>

<file path=ppt/slides/_rels/slide51.xml.rels><?xml version="1.0" encoding="UTF-8" standalone="yes"?>
<Relationships xmlns="http://schemas.openxmlformats.org/package/2006/relationships"><Relationship Id="rId2" Type="http://schemas.openxmlformats.org/officeDocument/2006/relationships/slide" Target="slide29.xml"/><Relationship Id="rId1" Type="http://schemas.openxmlformats.org/officeDocument/2006/relationships/slideLayout" Target="../slideLayouts/slideLayout34.xml"/></Relationships>
</file>

<file path=ppt/slides/_rels/slide52.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notesSlide" Target="../notesSlides/notesSlide45.xml"/><Relationship Id="rId1" Type="http://schemas.openxmlformats.org/officeDocument/2006/relationships/slideLayout" Target="../slideLayouts/slideLayout34.xml"/></Relationships>
</file>

<file path=ppt/slides/_rels/slide53.xml.rels><?xml version="1.0" encoding="UTF-8" standalone="yes"?>
<Relationships xmlns="http://schemas.openxmlformats.org/package/2006/relationships"><Relationship Id="rId2" Type="http://schemas.openxmlformats.org/officeDocument/2006/relationships/slide" Target="slide43.xml"/><Relationship Id="rId1" Type="http://schemas.openxmlformats.org/officeDocument/2006/relationships/slideLayout" Target="../slideLayouts/slideLayout3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6.xml"/><Relationship Id="rId4" Type="http://schemas.openxmlformats.org/officeDocument/2006/relationships/slide" Target="slide49.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p:txBody>
          <a:bodyPr/>
          <a:lstStyle/>
          <a:p>
            <a:r>
              <a:rPr lang="en-US" dirty="0" smtClean="0"/>
              <a:t>Chapter 8</a:t>
            </a:r>
            <a:endParaRPr lang="en-US" dirty="0"/>
          </a:p>
        </p:txBody>
      </p:sp>
      <p:sp>
        <p:nvSpPr>
          <p:cNvPr id="2" name="Title 1"/>
          <p:cNvSpPr>
            <a:spLocks noGrp="1"/>
          </p:cNvSpPr>
          <p:nvPr>
            <p:ph type="title"/>
          </p:nvPr>
        </p:nvSpPr>
        <p:spPr/>
        <p:txBody>
          <a:bodyPr/>
          <a:lstStyle/>
          <a:p>
            <a:r>
              <a:rPr lang="en-US" dirty="0" smtClean="0"/>
              <a:t>Heart block dysrhythmias</a:t>
            </a:r>
            <a:endParaRPr lang="en-US" dirty="0"/>
          </a:p>
        </p:txBody>
      </p:sp>
      <p:sp>
        <p:nvSpPr>
          <p:cNvPr id="4" name="Text Placeholder 3"/>
          <p:cNvSpPr>
            <a:spLocks noGrp="1"/>
          </p:cNvSpPr>
          <p:nvPr>
            <p:ph type="body" sz="quarter" idx="11"/>
          </p:nvPr>
        </p:nvSpPr>
        <p:spPr/>
        <p:txBody>
          <a:bodyPr/>
          <a:lstStyle/>
          <a:p>
            <a:endParaRPr lang="en-US"/>
          </a:p>
        </p:txBody>
      </p:sp>
      <p:sp>
        <p:nvSpPr>
          <p:cNvPr id="5" name="Photo Credit"/>
          <p:cNvSpPr txBox="1">
            <a:spLocks/>
          </p:cNvSpPr>
          <p:nvPr/>
        </p:nvSpPr>
        <p:spPr>
          <a:xfrm>
            <a:off x="0" y="6598985"/>
            <a:ext cx="8915400" cy="182815"/>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kern="1200" baseline="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defRPr/>
            </a:pPr>
            <a:r>
              <a:rPr lang="en-US" dirty="0" smtClean="0">
                <a:solidFill>
                  <a:prstClr val="white"/>
                </a:solidFill>
              </a:rPr>
              <a:t>©McGraw-Hill Education. All rights reserved. Authorized only 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131894148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First Degree AV Block: </a:t>
            </a:r>
            <a:r>
              <a:rPr lang="en-US" dirty="0" smtClean="0"/>
              <a:t>Criteria 1</a:t>
            </a:r>
            <a:endParaRPr lang="en-US" dirty="0"/>
          </a:p>
        </p:txBody>
      </p:sp>
      <p:sp>
        <p:nvSpPr>
          <p:cNvPr id="8" name="Content Placeholder 7"/>
          <p:cNvSpPr>
            <a:spLocks noGrp="1"/>
          </p:cNvSpPr>
          <p:nvPr>
            <p:ph idx="1"/>
          </p:nvPr>
        </p:nvSpPr>
        <p:spPr/>
        <p:txBody>
          <a:bodyPr/>
          <a:lstStyle/>
          <a:p>
            <a:pPr marL="0" indent="0">
              <a:buNone/>
            </a:pPr>
            <a:r>
              <a:rPr lang="en-US" altLang="en-US" dirty="0" smtClean="0"/>
              <a:t>Rhythm: P-P and R-R intervals are regular.</a:t>
            </a:r>
          </a:p>
          <a:p>
            <a:pPr marL="0" indent="0">
              <a:spcBef>
                <a:spcPts val="2400"/>
              </a:spcBef>
              <a:buNone/>
            </a:pPr>
            <a:r>
              <a:rPr lang="en-US" altLang="en-US" dirty="0" smtClean="0"/>
              <a:t>Rate: 60 to 100 bpm (atria and ventricles)</a:t>
            </a:r>
          </a:p>
          <a:p>
            <a:pPr marL="0" indent="0">
              <a:spcBef>
                <a:spcPts val="2400"/>
              </a:spcBef>
              <a:buNone/>
            </a:pPr>
            <a:r>
              <a:rPr lang="en-US" altLang="en-US" dirty="0" smtClean="0"/>
              <a:t>P wave morphology</a:t>
            </a:r>
          </a:p>
          <a:p>
            <a:r>
              <a:rPr lang="en-US" altLang="en-US" dirty="0" smtClean="0"/>
              <a:t>Consistent morphology and shape</a:t>
            </a:r>
          </a:p>
          <a:p>
            <a:r>
              <a:rPr lang="en-US" altLang="en-US" dirty="0" smtClean="0"/>
              <a:t>P wave occurs before each QRS complex</a:t>
            </a:r>
          </a:p>
          <a:p>
            <a:r>
              <a:rPr lang="en-US" altLang="en-US" dirty="0" smtClean="0"/>
              <a:t>Same number of P waves and QRS complexes</a:t>
            </a:r>
          </a:p>
          <a:p>
            <a:endParaRPr 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2020135346"/>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First Degree AV Block: Criteria </a:t>
            </a:r>
            <a:r>
              <a:rPr lang="en-US" dirty="0" smtClean="0"/>
              <a:t>2</a:t>
            </a:r>
            <a:endParaRPr lang="en-US" dirty="0"/>
          </a:p>
        </p:txBody>
      </p:sp>
      <p:sp>
        <p:nvSpPr>
          <p:cNvPr id="8" name="Content Placeholder 7"/>
          <p:cNvSpPr>
            <a:spLocks noGrp="1"/>
          </p:cNvSpPr>
          <p:nvPr>
            <p:ph idx="1"/>
          </p:nvPr>
        </p:nvSpPr>
        <p:spPr/>
        <p:txBody>
          <a:bodyPr/>
          <a:lstStyle/>
          <a:p>
            <a:pPr>
              <a:spcBef>
                <a:spcPts val="1800"/>
              </a:spcBef>
            </a:pPr>
            <a:r>
              <a:rPr lang="en-US" dirty="0" smtClean="0"/>
              <a:t>PR </a:t>
            </a:r>
            <a:r>
              <a:rPr lang="en-US" dirty="0"/>
              <a:t>interval: Greater than 0.20 second</a:t>
            </a:r>
          </a:p>
          <a:p>
            <a:pPr>
              <a:spcBef>
                <a:spcPts val="1800"/>
              </a:spcBef>
            </a:pPr>
            <a:r>
              <a:rPr lang="en-US" altLang="en-US" dirty="0" smtClean="0">
                <a:cs typeface="Arial" pitchFamily="34" charset="0"/>
              </a:rPr>
              <a:t>QRS</a:t>
            </a:r>
            <a:r>
              <a:rPr lang="en-US" dirty="0" smtClean="0"/>
              <a:t> </a:t>
            </a:r>
            <a:r>
              <a:rPr lang="en-US" dirty="0"/>
              <a:t>duration and morphology: </a:t>
            </a:r>
            <a:r>
              <a:rPr lang="en-US" altLang="en-US" dirty="0">
                <a:cs typeface="Arial" charset="0"/>
              </a:rPr>
              <a:t>0.06‒0.10 second, within normal limits</a:t>
            </a:r>
          </a:p>
          <a:p>
            <a:endParaRPr lang="en-US" dirty="0"/>
          </a:p>
        </p:txBody>
      </p:sp>
      <p:sp>
        <p:nvSpPr>
          <p:cNvPr id="10" name="Text Placeholder 9"/>
          <p:cNvSpPr>
            <a:spLocks noGrp="1"/>
          </p:cNvSpPr>
          <p:nvPr>
            <p:ph type="body" sz="quarter" idx="16"/>
          </p:nvPr>
        </p:nvSpPr>
        <p:spPr/>
        <p:txBody>
          <a:bodyPr/>
          <a:lstStyle/>
          <a:p>
            <a:endParaRPr lang="en-US"/>
          </a:p>
        </p:txBody>
      </p:sp>
      <p:sp>
        <p:nvSpPr>
          <p:cNvPr id="9" name="Text Placeholder 8"/>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130402751"/>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First Degree AV Block:</a:t>
            </a:r>
            <a:br>
              <a:rPr lang="en-US" dirty="0" smtClean="0"/>
            </a:br>
            <a:r>
              <a:rPr lang="en-US" dirty="0" smtClean="0"/>
              <a:t>What You Should Know</a:t>
            </a:r>
            <a:endParaRPr lang="en-US" dirty="0"/>
          </a:p>
        </p:txBody>
      </p:sp>
      <p:sp>
        <p:nvSpPr>
          <p:cNvPr id="11" name="Content Placeholder 10"/>
          <p:cNvSpPr>
            <a:spLocks noGrp="1"/>
          </p:cNvSpPr>
          <p:nvPr>
            <p:ph idx="1"/>
          </p:nvPr>
        </p:nvSpPr>
        <p:spPr>
          <a:xfrm>
            <a:off x="457200" y="1600200"/>
            <a:ext cx="8229600" cy="4953000"/>
          </a:xfrm>
        </p:spPr>
        <p:txBody>
          <a:bodyPr/>
          <a:lstStyle/>
          <a:p>
            <a:pPr>
              <a:spcBef>
                <a:spcPts val="1800"/>
              </a:spcBef>
            </a:pPr>
            <a:r>
              <a:rPr lang="en-US" altLang="en-US" dirty="0">
                <a:cs typeface="Arial" pitchFamily="34" charset="0"/>
              </a:rPr>
              <a:t>Cardiac output consistent with underlying rhythm</a:t>
            </a:r>
          </a:p>
          <a:p>
            <a:pPr>
              <a:spcBef>
                <a:spcPts val="1800"/>
              </a:spcBef>
            </a:pPr>
            <a:r>
              <a:rPr lang="en-US" altLang="en-US" dirty="0">
                <a:cs typeface="Arial" pitchFamily="34" charset="0"/>
              </a:rPr>
              <a:t>Monitor for further degeneration and development of other heart blocks.</a:t>
            </a:r>
          </a:p>
          <a:p>
            <a:pPr>
              <a:spcBef>
                <a:spcPts val="1800"/>
              </a:spcBef>
            </a:pPr>
            <a:r>
              <a:rPr lang="en-US" altLang="en-US" dirty="0">
                <a:cs typeface="Arial" pitchFamily="34" charset="0"/>
              </a:rPr>
              <a:t>Observe cardiac output parameters.</a:t>
            </a:r>
          </a:p>
          <a:p>
            <a:pPr>
              <a:spcBef>
                <a:spcPts val="1800"/>
              </a:spcBef>
            </a:pPr>
            <a:r>
              <a:rPr lang="en-US" altLang="en-US" dirty="0">
                <a:cs typeface="Arial" pitchFamily="34" charset="0"/>
              </a:rPr>
              <a:t>Report developments that occur.</a:t>
            </a:r>
          </a:p>
          <a:p>
            <a:endParaRPr lang="en-US" dirty="0"/>
          </a:p>
        </p:txBody>
      </p:sp>
      <p:sp>
        <p:nvSpPr>
          <p:cNvPr id="13" name="Text Placeholder 12"/>
          <p:cNvSpPr>
            <a:spLocks noGrp="1"/>
          </p:cNvSpPr>
          <p:nvPr>
            <p:ph type="body" sz="quarter" idx="16"/>
          </p:nvPr>
        </p:nvSpPr>
        <p:spPr/>
        <p:txBody>
          <a:bodyPr/>
          <a:lstStyle/>
          <a:p>
            <a:endParaRPr lang="en-US"/>
          </a:p>
        </p:txBody>
      </p:sp>
      <p:sp>
        <p:nvSpPr>
          <p:cNvPr id="12" name="Text Placeholder 11"/>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404186101"/>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95400"/>
          </a:xfrm>
        </p:spPr>
        <p:txBody>
          <a:bodyPr/>
          <a:lstStyle/>
          <a:p>
            <a:r>
              <a:rPr lang="en-US" dirty="0" smtClean="0"/>
              <a:t>Learning Outcome 8.2</a:t>
            </a:r>
            <a:br>
              <a:rPr lang="en-US" dirty="0" smtClean="0"/>
            </a:br>
            <a:r>
              <a:rPr lang="en-US" dirty="0" smtClean="0"/>
              <a:t>Apply Your Knowledge #1</a:t>
            </a:r>
            <a:endParaRPr lang="en-US" dirty="0"/>
          </a:p>
        </p:txBody>
      </p:sp>
      <p:sp>
        <p:nvSpPr>
          <p:cNvPr id="3" name="Content Placeholder 2"/>
          <p:cNvSpPr>
            <a:spLocks noGrp="1"/>
          </p:cNvSpPr>
          <p:nvPr>
            <p:ph sz="quarter" idx="12"/>
          </p:nvPr>
        </p:nvSpPr>
        <p:spPr>
          <a:xfrm>
            <a:off x="533400" y="2057400"/>
            <a:ext cx="8153400" cy="838200"/>
          </a:xfrm>
        </p:spPr>
        <p:txBody>
          <a:bodyPr/>
          <a:lstStyle/>
          <a:p>
            <a:pPr marL="0" indent="0">
              <a:buNone/>
            </a:pPr>
            <a:r>
              <a:rPr lang="en-US" dirty="0" smtClean="0"/>
              <a:t>True or False: A first degree atrioventricular block prevents impulses generated in the SA node from reaching the ventricles. </a:t>
            </a:r>
            <a:endParaRPr lang="en-US" dirty="0"/>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210294815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smtClean="0"/>
              <a:t>Learning Outcome 8.2</a:t>
            </a:r>
            <a:br>
              <a:rPr lang="en-US" dirty="0" smtClean="0"/>
            </a:br>
            <a:r>
              <a:rPr lang="en-US" dirty="0" smtClean="0"/>
              <a:t>Apply Your Knowledge #1 </a:t>
            </a:r>
            <a:r>
              <a:rPr lang="en-US" dirty="0"/>
              <a:t/>
            </a:r>
            <a:br>
              <a:rPr lang="en-US" dirty="0"/>
            </a:br>
            <a:r>
              <a:rPr lang="en-US" dirty="0" smtClean="0">
                <a:solidFill>
                  <a:srgbClr val="7030A0"/>
                </a:solidFill>
              </a:rPr>
              <a:t>Answer</a:t>
            </a:r>
            <a:endParaRPr lang="en-US" dirty="0">
              <a:solidFill>
                <a:srgbClr val="7030A0"/>
              </a:solidFill>
            </a:endParaRPr>
          </a:p>
        </p:txBody>
      </p:sp>
      <p:sp>
        <p:nvSpPr>
          <p:cNvPr id="3" name="Content Placeholder 2"/>
          <p:cNvSpPr>
            <a:spLocks noGrp="1"/>
          </p:cNvSpPr>
          <p:nvPr>
            <p:ph sz="quarter" idx="12"/>
          </p:nvPr>
        </p:nvSpPr>
        <p:spPr>
          <a:xfrm>
            <a:off x="533400" y="2057400"/>
            <a:ext cx="8153400" cy="838200"/>
          </a:xfrm>
        </p:spPr>
        <p:txBody>
          <a:bodyPr/>
          <a:lstStyle/>
          <a:p>
            <a:pPr marL="0" indent="0">
              <a:buNone/>
            </a:pPr>
            <a:r>
              <a:rPr lang="en-US" dirty="0" smtClean="0"/>
              <a:t>True or False: A first degree atrioventricular block prevents impulses generated in the SA node from reaching the ventricles. </a:t>
            </a:r>
            <a:endParaRPr lang="en-US" dirty="0"/>
          </a:p>
        </p:txBody>
      </p:sp>
      <p:sp>
        <p:nvSpPr>
          <p:cNvPr id="4" name="Content Placeholder 3"/>
          <p:cNvSpPr>
            <a:spLocks noGrp="1"/>
          </p:cNvSpPr>
          <p:nvPr>
            <p:ph sz="quarter" idx="13"/>
          </p:nvPr>
        </p:nvSpPr>
        <p:spPr>
          <a:xfrm>
            <a:off x="533400" y="3505200"/>
            <a:ext cx="8153400" cy="1371600"/>
          </a:xfrm>
          <a:solidFill>
            <a:srgbClr val="FFC000"/>
          </a:solidFill>
        </p:spPr>
        <p:txBody>
          <a:bodyPr/>
          <a:lstStyle/>
          <a:p>
            <a:pPr marL="0" indent="0">
              <a:buNone/>
            </a:pPr>
            <a:r>
              <a:rPr lang="en-US" altLang="en-US" dirty="0">
                <a:solidFill>
                  <a:srgbClr val="000099"/>
                </a:solidFill>
                <a:latin typeface="Arial" charset="0"/>
              </a:rPr>
              <a:t>False. A first degree </a:t>
            </a:r>
            <a:r>
              <a:rPr lang="en-US" altLang="en-US" dirty="0" smtClean="0">
                <a:solidFill>
                  <a:srgbClr val="000099"/>
                </a:solidFill>
                <a:latin typeface="Arial" charset="0"/>
              </a:rPr>
              <a:t>AV </a:t>
            </a:r>
            <a:r>
              <a:rPr lang="en-US" altLang="en-US" dirty="0">
                <a:solidFill>
                  <a:srgbClr val="000099"/>
                </a:solidFill>
                <a:latin typeface="Arial" charset="0"/>
              </a:rPr>
              <a:t>block causes a delay in electrical conduction, but the impulse is not completely blocked from reaching the ventricles.</a:t>
            </a:r>
          </a:p>
          <a:p>
            <a:pPr marL="0" indent="0"/>
            <a:endParaRPr lang="en-US" dirty="0"/>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28690660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95400"/>
          </a:xfrm>
        </p:spPr>
        <p:txBody>
          <a:bodyPr/>
          <a:lstStyle/>
          <a:p>
            <a:r>
              <a:rPr lang="en-US" dirty="0" smtClean="0"/>
              <a:t>Learning Outcome 8.2</a:t>
            </a:r>
            <a:br>
              <a:rPr lang="en-US" dirty="0" smtClean="0"/>
            </a:br>
            <a:r>
              <a:rPr lang="en-US" dirty="0" smtClean="0"/>
              <a:t>Apply Your Knowledge #2</a:t>
            </a:r>
            <a:endParaRPr lang="en-US" dirty="0"/>
          </a:p>
        </p:txBody>
      </p:sp>
      <p:sp>
        <p:nvSpPr>
          <p:cNvPr id="3" name="Content Placeholder 2"/>
          <p:cNvSpPr>
            <a:spLocks noGrp="1"/>
          </p:cNvSpPr>
          <p:nvPr>
            <p:ph sz="quarter" idx="12"/>
          </p:nvPr>
        </p:nvSpPr>
        <p:spPr>
          <a:xfrm>
            <a:off x="533400" y="2057400"/>
            <a:ext cx="8153400" cy="838200"/>
          </a:xfrm>
        </p:spPr>
        <p:txBody>
          <a:bodyPr/>
          <a:lstStyle/>
          <a:p>
            <a:pPr marL="0" indent="0">
              <a:buFont typeface="Wingdings" pitchFamily="2" charset="2"/>
              <a:buNone/>
            </a:pPr>
            <a:r>
              <a:rPr lang="en-US" altLang="en-US" dirty="0">
                <a:cs typeface="Arial" pitchFamily="34" charset="0"/>
              </a:rPr>
              <a:t>What are the distinguishing characteristics of first degree </a:t>
            </a:r>
            <a:r>
              <a:rPr lang="en-US" altLang="en-US" dirty="0" smtClean="0">
                <a:cs typeface="Arial" pitchFamily="34" charset="0"/>
              </a:rPr>
              <a:t/>
            </a:r>
            <a:br>
              <a:rPr lang="en-US" altLang="en-US" dirty="0" smtClean="0">
                <a:cs typeface="Arial" pitchFamily="34" charset="0"/>
              </a:rPr>
            </a:br>
            <a:r>
              <a:rPr lang="en-US" altLang="en-US" dirty="0" smtClean="0">
                <a:cs typeface="Arial" pitchFamily="34" charset="0"/>
              </a:rPr>
              <a:t>AV </a:t>
            </a:r>
            <a:r>
              <a:rPr lang="en-US" altLang="en-US" dirty="0">
                <a:cs typeface="Arial" pitchFamily="34" charset="0"/>
              </a:rPr>
              <a:t>block?</a:t>
            </a:r>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220825426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smtClean="0"/>
              <a:t>Learning Outcome 8.2</a:t>
            </a:r>
            <a:br>
              <a:rPr lang="en-US" dirty="0" smtClean="0"/>
            </a:br>
            <a:r>
              <a:rPr lang="en-US" dirty="0" smtClean="0"/>
              <a:t>Apply Your Knowledge #2 </a:t>
            </a:r>
            <a:r>
              <a:rPr lang="en-US" dirty="0"/>
              <a:t/>
            </a:r>
            <a:br>
              <a:rPr lang="en-US" dirty="0"/>
            </a:br>
            <a:r>
              <a:rPr lang="en-US" dirty="0" smtClean="0">
                <a:solidFill>
                  <a:srgbClr val="7030A0"/>
                </a:solidFill>
              </a:rPr>
              <a:t>Answer</a:t>
            </a:r>
            <a:endParaRPr lang="en-US" dirty="0">
              <a:solidFill>
                <a:srgbClr val="7030A0"/>
              </a:solidFill>
            </a:endParaRPr>
          </a:p>
        </p:txBody>
      </p:sp>
      <p:sp>
        <p:nvSpPr>
          <p:cNvPr id="3" name="Content Placeholder 2"/>
          <p:cNvSpPr>
            <a:spLocks noGrp="1"/>
          </p:cNvSpPr>
          <p:nvPr>
            <p:ph sz="quarter" idx="12"/>
          </p:nvPr>
        </p:nvSpPr>
        <p:spPr>
          <a:xfrm>
            <a:off x="533400" y="2057400"/>
            <a:ext cx="8153400" cy="838200"/>
          </a:xfrm>
        </p:spPr>
        <p:txBody>
          <a:bodyPr/>
          <a:lstStyle/>
          <a:p>
            <a:pPr marL="0" indent="0">
              <a:buFont typeface="Wingdings" pitchFamily="2" charset="2"/>
              <a:buNone/>
            </a:pPr>
            <a:r>
              <a:rPr lang="en-US" altLang="en-US" dirty="0">
                <a:cs typeface="Arial" pitchFamily="34" charset="0"/>
              </a:rPr>
              <a:t>What are the distinguishing characteristics of first degree </a:t>
            </a:r>
            <a:br>
              <a:rPr lang="en-US" altLang="en-US" dirty="0">
                <a:cs typeface="Arial" pitchFamily="34" charset="0"/>
              </a:rPr>
            </a:br>
            <a:r>
              <a:rPr lang="en-US" altLang="en-US" dirty="0" smtClean="0">
                <a:cs typeface="Arial" pitchFamily="34" charset="0"/>
              </a:rPr>
              <a:t>AV </a:t>
            </a:r>
            <a:r>
              <a:rPr lang="en-US" altLang="en-US" dirty="0">
                <a:cs typeface="Arial" pitchFamily="34" charset="0"/>
              </a:rPr>
              <a:t>block?</a:t>
            </a:r>
          </a:p>
        </p:txBody>
      </p:sp>
      <p:sp>
        <p:nvSpPr>
          <p:cNvPr id="4" name="Content Placeholder 3"/>
          <p:cNvSpPr>
            <a:spLocks noGrp="1"/>
          </p:cNvSpPr>
          <p:nvPr>
            <p:ph sz="quarter" idx="13"/>
          </p:nvPr>
        </p:nvSpPr>
        <p:spPr>
          <a:xfrm>
            <a:off x="533400" y="3505200"/>
            <a:ext cx="8153400" cy="990600"/>
          </a:xfrm>
          <a:solidFill>
            <a:srgbClr val="FFC000"/>
          </a:solidFill>
        </p:spPr>
        <p:txBody>
          <a:bodyPr/>
          <a:lstStyle/>
          <a:p>
            <a:pPr marL="0" indent="0">
              <a:buNone/>
            </a:pPr>
            <a:r>
              <a:rPr lang="en-US" altLang="en-US" dirty="0" smtClean="0">
                <a:solidFill>
                  <a:srgbClr val="000099"/>
                </a:solidFill>
                <a:latin typeface="Arial" charset="0"/>
              </a:rPr>
              <a:t>The PR</a:t>
            </a:r>
            <a:r>
              <a:rPr lang="en-US" altLang="en-US" b="1" dirty="0" smtClean="0">
                <a:solidFill>
                  <a:srgbClr val="000099"/>
                </a:solidFill>
              </a:rPr>
              <a:t> </a:t>
            </a:r>
            <a:r>
              <a:rPr lang="en-US" altLang="en-US" dirty="0" smtClean="0">
                <a:solidFill>
                  <a:srgbClr val="000099"/>
                </a:solidFill>
                <a:latin typeface="Arial" charset="0"/>
              </a:rPr>
              <a:t>interval </a:t>
            </a:r>
            <a:r>
              <a:rPr lang="en-US" altLang="en-US" dirty="0">
                <a:solidFill>
                  <a:srgbClr val="000099"/>
                </a:solidFill>
                <a:latin typeface="Arial" charset="0"/>
              </a:rPr>
              <a:t>is constant and measures greater than 0.20 second.</a:t>
            </a:r>
          </a:p>
          <a:p>
            <a:endParaRPr lang="en-US" dirty="0"/>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420504137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2362200"/>
          </a:xfrm>
        </p:spPr>
        <p:txBody>
          <a:bodyPr/>
          <a:lstStyle/>
          <a:p>
            <a:r>
              <a:rPr lang="en-US" dirty="0" smtClean="0"/>
              <a:t>Learning Outcome 8.3</a:t>
            </a:r>
            <a:br>
              <a:rPr lang="en-US" dirty="0" smtClean="0"/>
            </a:br>
            <a:r>
              <a:rPr lang="en-US" dirty="0" smtClean="0"/>
              <a:t>Second Degree Atrioventricular (AV) Block, </a:t>
            </a:r>
            <a:br>
              <a:rPr lang="en-US" dirty="0" smtClean="0"/>
            </a:br>
            <a:r>
              <a:rPr lang="en-US" dirty="0" smtClean="0"/>
              <a:t>Type I (Mobitz or Wenckebach)</a:t>
            </a:r>
            <a:br>
              <a:rPr lang="en-US" dirty="0" smtClean="0"/>
            </a:br>
            <a:r>
              <a:rPr lang="en-US" dirty="0" smtClean="0">
                <a:solidFill>
                  <a:srgbClr val="7030A0"/>
                </a:solidFill>
              </a:rPr>
              <a:t>Key Term</a:t>
            </a:r>
            <a:endParaRPr lang="en-US" dirty="0">
              <a:solidFill>
                <a:srgbClr val="7030A0"/>
              </a:solidFill>
            </a:endParaRPr>
          </a:p>
        </p:txBody>
      </p:sp>
      <p:sp>
        <p:nvSpPr>
          <p:cNvPr id="4" name="Content Placeholder 3"/>
          <p:cNvSpPr>
            <a:spLocks noGrp="1"/>
          </p:cNvSpPr>
          <p:nvPr>
            <p:ph idx="1"/>
          </p:nvPr>
        </p:nvSpPr>
        <p:spPr>
          <a:xfrm>
            <a:off x="457200" y="2895600"/>
            <a:ext cx="8229600" cy="3657600"/>
          </a:xfrm>
        </p:spPr>
        <p:txBody>
          <a:bodyPr/>
          <a:lstStyle/>
          <a:p>
            <a:pPr marL="0" indent="0">
              <a:buNone/>
            </a:pPr>
            <a:r>
              <a:rPr lang="en-US" dirty="0"/>
              <a:t>B</a:t>
            </a:r>
            <a:r>
              <a:rPr lang="en-US" dirty="0" smtClean="0"/>
              <a:t>locked </a:t>
            </a:r>
            <a:r>
              <a:rPr lang="en-US" dirty="0" smtClean="0"/>
              <a:t>or nonconducted pulse</a:t>
            </a:r>
            <a:endParaRPr lang="en-US" dirty="0"/>
          </a:p>
        </p:txBody>
      </p:sp>
      <p:sp>
        <p:nvSpPr>
          <p:cNvPr id="5" name="Text Placeholder 4"/>
          <p:cNvSpPr>
            <a:spLocks noGrp="1"/>
          </p:cNvSpPr>
          <p:nvPr>
            <p:ph type="body" sz="quarter" idx="16"/>
          </p:nvPr>
        </p:nvSpPr>
        <p:spPr/>
        <p:txBody>
          <a:bodyPr/>
          <a:lstStyle/>
          <a:p>
            <a:endParaRPr lang="en-US"/>
          </a:p>
        </p:txBody>
      </p:sp>
      <p:sp>
        <p:nvSpPr>
          <p:cNvPr id="3" name="Text Placeholder 2"/>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32572931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Second Degree AV Block, Type </a:t>
            </a:r>
            <a:r>
              <a:rPr lang="en-US" dirty="0" smtClean="0"/>
              <a:t>I (1)</a:t>
            </a:r>
            <a:endParaRPr lang="en-US" dirty="0"/>
          </a:p>
        </p:txBody>
      </p:sp>
      <p:pic>
        <p:nvPicPr>
          <p:cNvPr id="3" name="Picture 2" descr="Conduction of electrical impulses in second degree AV block, Mobitz type I"/>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126" y="1107794"/>
            <a:ext cx="8229748" cy="4642411"/>
          </a:xfrm>
          <a:prstGeom prst="rect">
            <a:avLst/>
          </a:prstGeom>
        </p:spPr>
      </p:pic>
      <p:sp>
        <p:nvSpPr>
          <p:cNvPr id="13" name="Text Placeholder 12"/>
          <p:cNvSpPr>
            <a:spLocks noGrp="1"/>
          </p:cNvSpPr>
          <p:nvPr>
            <p:ph type="body" sz="quarter" idx="16"/>
          </p:nvPr>
        </p:nvSpPr>
        <p:spPr>
          <a:xfrm>
            <a:off x="3886200" y="6400800"/>
            <a:ext cx="1371600" cy="252350"/>
          </a:xfrm>
        </p:spPr>
        <p:txBody>
          <a:bodyPr/>
          <a:lstStyle/>
          <a:p>
            <a:r>
              <a:rPr lang="en-US" dirty="0" smtClean="0">
                <a:hlinkClick r:id="rId4" action="ppaction://hlinksldjump"/>
              </a:rPr>
              <a:t>Jump to Second Degree AV Block, Type I Appendix</a:t>
            </a:r>
            <a:endParaRPr lang="en-US" dirty="0"/>
          </a:p>
        </p:txBody>
      </p:sp>
      <p:sp>
        <p:nvSpPr>
          <p:cNvPr id="12" name="Text Placeholder 11"/>
          <p:cNvSpPr>
            <a:spLocks noGrp="1"/>
          </p:cNvSpPr>
          <p:nvPr>
            <p:ph type="body" sz="quarter" idx="11"/>
          </p:nvPr>
        </p:nvSpPr>
        <p:spPr/>
        <p:txBody>
          <a:bodyPr/>
          <a:lstStyle/>
          <a:p>
            <a:r>
              <a:rPr lang="en-US" dirty="0"/>
              <a:t>© 2019 McGraw-Hill Education</a:t>
            </a:r>
          </a:p>
        </p:txBody>
      </p:sp>
    </p:spTree>
    <p:extLst>
      <p:ext uri="{BB962C8B-B14F-4D97-AF65-F5344CB8AC3E}">
        <p14:creationId xmlns:p14="http://schemas.microsoft.com/office/powerpoint/2010/main" val="3056345432"/>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Second Degree </a:t>
            </a:r>
            <a:r>
              <a:rPr lang="en-US" dirty="0" smtClean="0"/>
              <a:t>AV </a:t>
            </a:r>
            <a:r>
              <a:rPr lang="en-US" dirty="0"/>
              <a:t>Block, Type </a:t>
            </a:r>
            <a:r>
              <a:rPr lang="en-US" dirty="0" smtClean="0"/>
              <a:t>I </a:t>
            </a:r>
            <a:r>
              <a:rPr lang="en-US" dirty="0" smtClean="0"/>
              <a:t>(2)</a:t>
            </a:r>
            <a:endParaRPr lang="en-US" dirty="0"/>
          </a:p>
        </p:txBody>
      </p:sp>
      <p:sp>
        <p:nvSpPr>
          <p:cNvPr id="3" name="Content Placeholder 2"/>
          <p:cNvSpPr>
            <a:spLocks noGrp="1"/>
          </p:cNvSpPr>
          <p:nvPr>
            <p:ph sz="quarter" idx="12"/>
          </p:nvPr>
        </p:nvSpPr>
        <p:spPr>
          <a:xfrm>
            <a:off x="533400" y="1066800"/>
            <a:ext cx="8153400" cy="2057400"/>
          </a:xfrm>
        </p:spPr>
        <p:txBody>
          <a:bodyPr/>
          <a:lstStyle/>
          <a:p>
            <a:pPr marL="0" indent="0">
              <a:buNone/>
            </a:pPr>
            <a:r>
              <a:rPr lang="en-US" altLang="en-US" dirty="0">
                <a:cs typeface="Arial" pitchFamily="34" charset="0"/>
              </a:rPr>
              <a:t>Some electrical impulses are blocked at </a:t>
            </a:r>
            <a:r>
              <a:rPr lang="en-US" altLang="en-US" dirty="0" smtClean="0">
                <a:cs typeface="Arial" pitchFamily="34" charset="0"/>
              </a:rPr>
              <a:t>AV </a:t>
            </a:r>
            <a:r>
              <a:rPr lang="en-US" altLang="en-US" dirty="0">
                <a:cs typeface="Arial" pitchFamily="34" charset="0"/>
              </a:rPr>
              <a:t>junction region.</a:t>
            </a:r>
          </a:p>
          <a:p>
            <a:pPr marL="0" indent="0">
              <a:spcBef>
                <a:spcPts val="3000"/>
              </a:spcBef>
              <a:buNone/>
            </a:pPr>
            <a:r>
              <a:rPr lang="en-US" altLang="en-US" dirty="0">
                <a:cs typeface="Arial" pitchFamily="34" charset="0"/>
              </a:rPr>
              <a:t>Types of second degree </a:t>
            </a:r>
            <a:r>
              <a:rPr lang="en-US" altLang="en-US" dirty="0" smtClean="0">
                <a:cs typeface="Arial" pitchFamily="34" charset="0"/>
              </a:rPr>
              <a:t>AV </a:t>
            </a:r>
            <a:r>
              <a:rPr lang="en-US" altLang="en-US" dirty="0">
                <a:cs typeface="Arial" pitchFamily="34" charset="0"/>
              </a:rPr>
              <a:t>block:</a:t>
            </a:r>
          </a:p>
          <a:p>
            <a:r>
              <a:rPr lang="en-US" altLang="en-US" dirty="0">
                <a:cs typeface="Arial" pitchFamily="34" charset="0"/>
              </a:rPr>
              <a:t>Type I (Mobitz I or Wenckebach)</a:t>
            </a:r>
          </a:p>
          <a:p>
            <a:r>
              <a:rPr lang="en-US" altLang="en-US" dirty="0">
                <a:cs typeface="Arial" pitchFamily="34" charset="0"/>
              </a:rPr>
              <a:t>Type II (Mobitz II</a:t>
            </a:r>
            <a:r>
              <a:rPr lang="en-US" altLang="en-US" dirty="0" smtClean="0">
                <a:cs typeface="Arial" pitchFamily="34" charset="0"/>
              </a:rPr>
              <a:t>)</a:t>
            </a:r>
            <a:endParaRPr lang="en-US" altLang="en-US" dirty="0">
              <a:cs typeface="Arial" pitchFamily="34" charset="0"/>
            </a:endParaRPr>
          </a:p>
          <a:p>
            <a:endParaRPr lang="en-US" dirty="0"/>
          </a:p>
        </p:txBody>
      </p:sp>
      <p:sp>
        <p:nvSpPr>
          <p:cNvPr id="7" name="Content Placeholder 6"/>
          <p:cNvSpPr>
            <a:spLocks noGrp="1"/>
          </p:cNvSpPr>
          <p:nvPr>
            <p:ph sz="quarter" idx="10"/>
          </p:nvPr>
        </p:nvSpPr>
        <p:spPr/>
        <p:txBody>
          <a:bodyPr/>
          <a:lstStyle/>
          <a:p>
            <a:pPr marL="0" indent="0">
              <a:buNone/>
            </a:pPr>
            <a:r>
              <a:rPr lang="en-US" b="1" dirty="0">
                <a:solidFill>
                  <a:srgbClr val="C00000"/>
                </a:solidFill>
              </a:rPr>
              <a:t>Second degree </a:t>
            </a:r>
            <a:r>
              <a:rPr lang="en-US" b="1" dirty="0" smtClean="0">
                <a:solidFill>
                  <a:srgbClr val="C00000"/>
                </a:solidFill>
              </a:rPr>
              <a:t>AV </a:t>
            </a:r>
            <a:r>
              <a:rPr lang="en-US" b="1" dirty="0">
                <a:solidFill>
                  <a:srgbClr val="C00000"/>
                </a:solidFill>
              </a:rPr>
              <a:t>blocks are the only blocks that have an irregular ventricular response.</a:t>
            </a:r>
          </a:p>
          <a:p>
            <a:endParaRPr lang="en-US" dirty="0"/>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30259630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Learning </a:t>
            </a:r>
            <a:r>
              <a:rPr lang="en-US" dirty="0" smtClean="0"/>
              <a:t>Outcomes 1</a:t>
            </a:r>
            <a:endParaRPr lang="en-US" dirty="0"/>
          </a:p>
        </p:txBody>
      </p:sp>
      <p:sp>
        <p:nvSpPr>
          <p:cNvPr id="11" name="Content Placeholder 10"/>
          <p:cNvSpPr>
            <a:spLocks noGrp="1"/>
          </p:cNvSpPr>
          <p:nvPr>
            <p:ph idx="1"/>
          </p:nvPr>
        </p:nvSpPr>
        <p:spPr/>
        <p:txBody>
          <a:bodyPr/>
          <a:lstStyle/>
          <a:p>
            <a:pPr marL="566738" indent="-566738">
              <a:lnSpc>
                <a:spcPct val="110000"/>
              </a:lnSpc>
              <a:spcBef>
                <a:spcPts val="1800"/>
              </a:spcBef>
              <a:buNone/>
            </a:pPr>
            <a:r>
              <a:rPr lang="en-US" altLang="en-US" dirty="0" smtClean="0">
                <a:cs typeface="Arial" pitchFamily="34" charset="0"/>
              </a:rPr>
              <a:t>8.1	Describe </a:t>
            </a:r>
            <a:r>
              <a:rPr lang="en-US" altLang="en-US" dirty="0">
                <a:cs typeface="Arial" pitchFamily="34" charset="0"/>
              </a:rPr>
              <a:t>the various heart block dysrhythmias.</a:t>
            </a:r>
          </a:p>
          <a:p>
            <a:pPr marL="566738" indent="-566738">
              <a:lnSpc>
                <a:spcPct val="110000"/>
              </a:lnSpc>
              <a:spcBef>
                <a:spcPts val="1800"/>
              </a:spcBef>
              <a:buNone/>
            </a:pPr>
            <a:r>
              <a:rPr lang="en-US" altLang="en-US" dirty="0" smtClean="0">
                <a:cs typeface="Arial" pitchFamily="34" charset="0"/>
              </a:rPr>
              <a:t>8.2	</a:t>
            </a:r>
            <a:r>
              <a:rPr lang="en-US" dirty="0" smtClean="0"/>
              <a:t>Analyze </a:t>
            </a:r>
            <a:r>
              <a:rPr lang="en-US" dirty="0"/>
              <a:t>first degree atrioventricular </a:t>
            </a:r>
            <a:r>
              <a:rPr lang="en-US" dirty="0" smtClean="0"/>
              <a:t>(AV) </a:t>
            </a:r>
            <a:r>
              <a:rPr lang="en-US" dirty="0"/>
              <a:t>block and its effect on the patient, including basic patient care and treatment</a:t>
            </a:r>
            <a:r>
              <a:rPr lang="en-US" altLang="en-US" dirty="0">
                <a:cs typeface="Arial" pitchFamily="34" charset="0"/>
              </a:rPr>
              <a:t>.</a:t>
            </a:r>
          </a:p>
          <a:p>
            <a:pPr marL="566738" indent="-566738">
              <a:lnSpc>
                <a:spcPct val="110000"/>
              </a:lnSpc>
              <a:spcBef>
                <a:spcPts val="1800"/>
              </a:spcBef>
              <a:buNone/>
            </a:pPr>
            <a:r>
              <a:rPr lang="en-US" altLang="en-US" dirty="0" smtClean="0">
                <a:cs typeface="Arial" pitchFamily="34" charset="0"/>
              </a:rPr>
              <a:t>8.3	</a:t>
            </a:r>
            <a:r>
              <a:rPr lang="en-US" dirty="0" smtClean="0"/>
              <a:t>Analyze </a:t>
            </a:r>
            <a:r>
              <a:rPr lang="en-US" dirty="0"/>
              <a:t>second degree atrioventricular </a:t>
            </a:r>
            <a:r>
              <a:rPr lang="en-US" dirty="0" smtClean="0"/>
              <a:t>(AV) </a:t>
            </a:r>
            <a:r>
              <a:rPr lang="en-US" dirty="0"/>
              <a:t>block, Mobitz I, and its effect on the patient, including basic patient care and treatment.</a:t>
            </a:r>
            <a:endParaRPr lang="en-US" altLang="en-US" dirty="0">
              <a:cs typeface="Arial" pitchFamily="34" charset="0"/>
            </a:endParaRPr>
          </a:p>
          <a:p>
            <a:endParaRPr lang="en-US" dirty="0"/>
          </a:p>
        </p:txBody>
      </p:sp>
      <p:sp>
        <p:nvSpPr>
          <p:cNvPr id="13" name="Text Placeholder 12"/>
          <p:cNvSpPr>
            <a:spLocks noGrp="1"/>
          </p:cNvSpPr>
          <p:nvPr>
            <p:ph type="body" sz="quarter" idx="16"/>
          </p:nvPr>
        </p:nvSpPr>
        <p:spPr/>
        <p:txBody>
          <a:bodyPr/>
          <a:lstStyle/>
          <a:p>
            <a:endParaRPr lang="en-US"/>
          </a:p>
        </p:txBody>
      </p:sp>
      <p:sp>
        <p:nvSpPr>
          <p:cNvPr id="12" name="Text Placeholder 11"/>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266208298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Second Degree AV Block, Type I:</a:t>
            </a:r>
            <a:br>
              <a:rPr lang="en-US" dirty="0" smtClean="0"/>
            </a:br>
            <a:r>
              <a:rPr lang="en-US" dirty="0" smtClean="0"/>
              <a:t>Characteristics</a:t>
            </a:r>
            <a:endParaRPr lang="en-US" dirty="0"/>
          </a:p>
        </p:txBody>
      </p:sp>
      <p:sp>
        <p:nvSpPr>
          <p:cNvPr id="11" name="Content Placeholder 10"/>
          <p:cNvSpPr>
            <a:spLocks noGrp="1"/>
          </p:cNvSpPr>
          <p:nvPr>
            <p:ph sz="half" idx="1"/>
          </p:nvPr>
        </p:nvSpPr>
        <p:spPr>
          <a:xfrm>
            <a:off x="457200" y="1600200"/>
            <a:ext cx="8305800" cy="1295400"/>
          </a:xfrm>
        </p:spPr>
        <p:txBody>
          <a:bodyPr/>
          <a:lstStyle/>
          <a:p>
            <a:pPr>
              <a:spcBef>
                <a:spcPts val="1200"/>
              </a:spcBef>
            </a:pPr>
            <a:r>
              <a:rPr lang="en-US" altLang="en-US" dirty="0">
                <a:cs typeface="Arial" pitchFamily="34" charset="0"/>
              </a:rPr>
              <a:t>Impulses are conducted with increasing difficulty.</a:t>
            </a:r>
          </a:p>
          <a:p>
            <a:pPr>
              <a:spcBef>
                <a:spcPts val="1200"/>
              </a:spcBef>
            </a:pPr>
            <a:r>
              <a:rPr lang="en-US" altLang="en-US" dirty="0" smtClean="0">
                <a:cs typeface="Arial" pitchFamily="34" charset="0"/>
              </a:rPr>
              <a:t>PR interval </a:t>
            </a:r>
            <a:r>
              <a:rPr lang="en-US" altLang="en-US" dirty="0">
                <a:cs typeface="Arial" pitchFamily="34" charset="0"/>
              </a:rPr>
              <a:t>increases until a </a:t>
            </a:r>
            <a:r>
              <a:rPr lang="en-US" altLang="en-US" dirty="0" smtClean="0">
                <a:cs typeface="Arial" pitchFamily="34" charset="0"/>
              </a:rPr>
              <a:t>QRS complex </a:t>
            </a:r>
            <a:r>
              <a:rPr lang="en-US" altLang="en-US" dirty="0">
                <a:cs typeface="Arial" pitchFamily="34" charset="0"/>
              </a:rPr>
              <a:t>is blocked, then resets in a regular pattern.</a:t>
            </a:r>
          </a:p>
          <a:p>
            <a:endParaRPr lang="en-US" dirty="0"/>
          </a:p>
        </p:txBody>
      </p:sp>
      <p:pic>
        <p:nvPicPr>
          <p:cNvPr id="3" name="Picture 2" descr="ECG tracing showing increasingly long PR intervals and one missing QRS complex"/>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2979" y="3314173"/>
            <a:ext cx="8398042" cy="2248427"/>
          </a:xfrm>
          <a:prstGeom prst="rect">
            <a:avLst/>
          </a:prstGeom>
        </p:spPr>
      </p:pic>
      <p:sp>
        <p:nvSpPr>
          <p:cNvPr id="14" name="Text Placeholder 13"/>
          <p:cNvSpPr>
            <a:spLocks noGrp="1"/>
          </p:cNvSpPr>
          <p:nvPr>
            <p:ph type="body" sz="quarter" idx="12"/>
          </p:nvPr>
        </p:nvSpPr>
        <p:spPr/>
        <p:txBody>
          <a:bodyPr/>
          <a:lstStyle/>
          <a:p>
            <a:endParaRPr lang="en-US" dirty="0"/>
          </a:p>
        </p:txBody>
      </p:sp>
      <p:sp>
        <p:nvSpPr>
          <p:cNvPr id="13" name="Text Placeholder 12"/>
          <p:cNvSpPr>
            <a:spLocks noGrp="1"/>
          </p:cNvSpPr>
          <p:nvPr>
            <p:ph type="body" sz="quarter" idx="11"/>
          </p:nvPr>
        </p:nvSpPr>
        <p:spPr/>
        <p:txBody>
          <a:bodyPr/>
          <a:lstStyle/>
          <a:p>
            <a:r>
              <a:rPr lang="en-US" dirty="0" smtClean="0"/>
              <a:t>© 2019 McGraw-Hill Education</a:t>
            </a:r>
            <a:endParaRPr lang="en-US" dirty="0"/>
          </a:p>
        </p:txBody>
      </p:sp>
    </p:spTree>
    <p:extLst>
      <p:ext uri="{BB962C8B-B14F-4D97-AF65-F5344CB8AC3E}">
        <p14:creationId xmlns:p14="http://schemas.microsoft.com/office/powerpoint/2010/main" val="294019819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Second Degree AV Block, Type I: </a:t>
            </a:r>
            <a:r>
              <a:rPr lang="en-US" dirty="0" smtClean="0"/>
              <a:t>Criteria 1</a:t>
            </a:r>
            <a:endParaRPr lang="en-US" dirty="0"/>
          </a:p>
        </p:txBody>
      </p:sp>
      <p:sp>
        <p:nvSpPr>
          <p:cNvPr id="8" name="Content Placeholder 7"/>
          <p:cNvSpPr>
            <a:spLocks noGrp="1"/>
          </p:cNvSpPr>
          <p:nvPr>
            <p:ph idx="1"/>
          </p:nvPr>
        </p:nvSpPr>
        <p:spPr/>
        <p:txBody>
          <a:bodyPr/>
          <a:lstStyle/>
          <a:p>
            <a:pPr marL="0" indent="0">
              <a:buNone/>
            </a:pPr>
            <a:r>
              <a:rPr lang="en-US" altLang="en-US" dirty="0" smtClean="0"/>
              <a:t>Rhythm</a:t>
            </a:r>
          </a:p>
          <a:p>
            <a:r>
              <a:rPr lang="en-US" altLang="en-US" dirty="0" smtClean="0"/>
              <a:t>P-P interval regular</a:t>
            </a:r>
          </a:p>
          <a:p>
            <a:r>
              <a:rPr lang="en-US" altLang="en-US" dirty="0" smtClean="0"/>
              <a:t>R-R interval irregular due to blocked impulses</a:t>
            </a:r>
          </a:p>
          <a:p>
            <a:pPr marL="0" indent="0">
              <a:spcBef>
                <a:spcPts val="3600"/>
              </a:spcBef>
              <a:buNone/>
            </a:pPr>
            <a:r>
              <a:rPr lang="en-US" altLang="en-US" dirty="0" smtClean="0"/>
              <a:t>Rate</a:t>
            </a:r>
          </a:p>
          <a:p>
            <a:r>
              <a:rPr lang="en-US" altLang="en-US" dirty="0" smtClean="0"/>
              <a:t>Atrial rate: within normal limits</a:t>
            </a:r>
          </a:p>
          <a:p>
            <a:r>
              <a:rPr lang="en-US" altLang="en-US" dirty="0" smtClean="0"/>
              <a:t>Ventricular rate: slower than atrial rate</a:t>
            </a:r>
          </a:p>
          <a:p>
            <a:endParaRPr 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002815291"/>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Second Degree AV Block, Type I: </a:t>
            </a:r>
            <a:r>
              <a:rPr lang="en-US" dirty="0" smtClean="0"/>
              <a:t>Criteria</a:t>
            </a:r>
            <a:r>
              <a:rPr lang="en-US" dirty="0"/>
              <a:t> </a:t>
            </a:r>
            <a:r>
              <a:rPr lang="en-US" dirty="0" smtClean="0"/>
              <a:t>2</a:t>
            </a:r>
            <a:endParaRPr lang="en-US" dirty="0"/>
          </a:p>
        </p:txBody>
      </p:sp>
      <p:sp>
        <p:nvSpPr>
          <p:cNvPr id="8" name="Content Placeholder 7"/>
          <p:cNvSpPr>
            <a:spLocks noGrp="1"/>
          </p:cNvSpPr>
          <p:nvPr>
            <p:ph idx="1"/>
          </p:nvPr>
        </p:nvSpPr>
        <p:spPr>
          <a:xfrm>
            <a:off x="457200" y="1143000"/>
            <a:ext cx="8229600" cy="5029200"/>
          </a:xfrm>
        </p:spPr>
        <p:txBody>
          <a:bodyPr/>
          <a:lstStyle/>
          <a:p>
            <a:pPr marL="0" indent="0">
              <a:buNone/>
            </a:pPr>
            <a:r>
              <a:rPr lang="en-US" altLang="en-US" dirty="0" smtClean="0"/>
              <a:t>P wave morphology</a:t>
            </a:r>
          </a:p>
          <a:p>
            <a:r>
              <a:rPr lang="en-US" altLang="en-US" dirty="0" smtClean="0"/>
              <a:t>Normal size</a:t>
            </a:r>
          </a:p>
          <a:p>
            <a:r>
              <a:rPr lang="en-US" altLang="en-US" dirty="0" smtClean="0"/>
              <a:t>Upright</a:t>
            </a:r>
          </a:p>
          <a:p>
            <a:r>
              <a:rPr lang="en-US" altLang="en-US" dirty="0" smtClean="0"/>
              <a:t>One P wave for every QRS , with additional P waves</a:t>
            </a:r>
          </a:p>
          <a:p>
            <a:pPr marL="0" indent="0">
              <a:spcBef>
                <a:spcPts val="3000"/>
              </a:spcBef>
              <a:buNone/>
            </a:pPr>
            <a:r>
              <a:rPr lang="en-US" altLang="en-US" dirty="0" smtClean="0"/>
              <a:t>PR interval: becomes progressively longer until QRS wave is blocked, then cycle restarts.</a:t>
            </a:r>
          </a:p>
          <a:p>
            <a:pPr marL="0" indent="0">
              <a:spcBef>
                <a:spcPts val="3000"/>
              </a:spcBef>
              <a:buNone/>
            </a:pPr>
            <a:r>
              <a:rPr lang="en-US" altLang="en-US" dirty="0" smtClean="0"/>
              <a:t>QRS duration and morphology: 0.06‒0.10 second, within normal limits</a:t>
            </a:r>
            <a:endParaRPr lang="en-US" alt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418038487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smtClean="0"/>
              <a:t>Second Degree AV Block, Type I: </a:t>
            </a:r>
            <a:br>
              <a:rPr lang="en-US" smtClean="0"/>
            </a:br>
            <a:r>
              <a:rPr lang="en-US" smtClean="0"/>
              <a:t>What You Should Know</a:t>
            </a:r>
            <a:endParaRPr lang="en-US" dirty="0"/>
          </a:p>
        </p:txBody>
      </p:sp>
      <p:sp>
        <p:nvSpPr>
          <p:cNvPr id="8" name="Content Placeholder 7"/>
          <p:cNvSpPr>
            <a:spLocks noGrp="1"/>
          </p:cNvSpPr>
          <p:nvPr>
            <p:ph idx="1"/>
          </p:nvPr>
        </p:nvSpPr>
        <p:spPr>
          <a:xfrm>
            <a:off x="457200" y="1524000"/>
            <a:ext cx="8229600" cy="5029200"/>
          </a:xfrm>
        </p:spPr>
        <p:txBody>
          <a:bodyPr/>
          <a:lstStyle/>
          <a:p>
            <a:pPr marL="0" indent="0">
              <a:buNone/>
            </a:pPr>
            <a:r>
              <a:rPr lang="en-US" altLang="en-US" dirty="0" smtClean="0"/>
              <a:t>Patient may show signs of low cardiac output if rate decreases to 40 beats per minute or lower.</a:t>
            </a:r>
          </a:p>
          <a:p>
            <a:pPr marL="0" indent="0">
              <a:spcBef>
                <a:spcPts val="3000"/>
              </a:spcBef>
              <a:buNone/>
            </a:pPr>
            <a:r>
              <a:rPr lang="en-US" altLang="en-US" dirty="0" smtClean="0"/>
              <a:t>Condition usually results from inflammation around AV node.</a:t>
            </a:r>
          </a:p>
          <a:p>
            <a:r>
              <a:rPr lang="en-US" altLang="en-US" dirty="0" smtClean="0"/>
              <a:t>Often temporary</a:t>
            </a:r>
          </a:p>
          <a:p>
            <a:r>
              <a:rPr lang="en-US" altLang="en-US" dirty="0" smtClean="0"/>
              <a:t>May resolve itself</a:t>
            </a:r>
          </a:p>
          <a:p>
            <a:pPr marL="0" indent="0">
              <a:spcBef>
                <a:spcPts val="3000"/>
              </a:spcBef>
              <a:buNone/>
            </a:pPr>
            <a:r>
              <a:rPr lang="en-US" altLang="en-US" dirty="0" smtClean="0"/>
              <a:t>Monitor for further progression to third degree heart block.</a:t>
            </a:r>
            <a:endParaRPr lang="en-US" alt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231700265"/>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0" y="228600"/>
            <a:ext cx="9144000" cy="1219200"/>
          </a:xfrm>
        </p:spPr>
        <p:txBody>
          <a:bodyPr/>
          <a:lstStyle/>
          <a:p>
            <a:r>
              <a:rPr lang="en-US" dirty="0" smtClean="0"/>
              <a:t>Learning Outcome 8.3</a:t>
            </a:r>
            <a:br>
              <a:rPr lang="en-US" dirty="0" smtClean="0"/>
            </a:br>
            <a:r>
              <a:rPr lang="en-US" dirty="0" smtClean="0"/>
              <a:t>Apply Your Knowledge #1</a:t>
            </a:r>
            <a:endParaRPr lang="en-US" dirty="0"/>
          </a:p>
        </p:txBody>
      </p:sp>
      <p:sp>
        <p:nvSpPr>
          <p:cNvPr id="14" name="Content Placeholder 13"/>
          <p:cNvSpPr>
            <a:spLocks noGrp="1"/>
          </p:cNvSpPr>
          <p:nvPr>
            <p:ph sz="quarter" idx="13"/>
          </p:nvPr>
        </p:nvSpPr>
        <p:spPr/>
        <p:txBody>
          <a:bodyPr/>
          <a:lstStyle/>
          <a:p>
            <a:pPr marL="0" indent="0">
              <a:buNone/>
            </a:pPr>
            <a:r>
              <a:rPr lang="en-US" dirty="0" smtClean="0"/>
              <a:t>Identify this type of AV block:</a:t>
            </a:r>
            <a:endParaRPr lang="en-US" dirty="0"/>
          </a:p>
        </p:txBody>
      </p:sp>
      <p:pic>
        <p:nvPicPr>
          <p:cNvPr id="3" name="Picture 2" descr="ECG tracing showing increasingly long  PR intervals resulting in one missing QRS complex"/>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8160" y="2890341"/>
            <a:ext cx="7707679" cy="2062659"/>
          </a:xfrm>
          <a:prstGeom prst="rect">
            <a:avLst/>
          </a:prstGeom>
        </p:spPr>
      </p:pic>
      <p:sp>
        <p:nvSpPr>
          <p:cNvPr id="17" name="Text Placeholder 16"/>
          <p:cNvSpPr>
            <a:spLocks noGrp="1"/>
          </p:cNvSpPr>
          <p:nvPr>
            <p:ph type="body" sz="quarter" idx="16"/>
          </p:nvPr>
        </p:nvSpPr>
        <p:spPr/>
        <p:txBody>
          <a:bodyPr/>
          <a:lstStyle/>
          <a:p>
            <a:r>
              <a:rPr lang="en-US" dirty="0"/>
              <a:t>© 2019 McGraw-Hill Education</a:t>
            </a:r>
          </a:p>
          <a:p>
            <a:endParaRPr lang="en-US" dirty="0"/>
          </a:p>
        </p:txBody>
      </p:sp>
    </p:spTree>
    <p:extLst>
      <p:ext uri="{BB962C8B-B14F-4D97-AF65-F5344CB8AC3E}">
        <p14:creationId xmlns:p14="http://schemas.microsoft.com/office/powerpoint/2010/main" val="349974791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0" y="228600"/>
            <a:ext cx="9144000" cy="1219200"/>
          </a:xfrm>
        </p:spPr>
        <p:txBody>
          <a:bodyPr/>
          <a:lstStyle/>
          <a:p>
            <a:r>
              <a:rPr lang="en-US" dirty="0" smtClean="0"/>
              <a:t>Learning Outcome 8.3</a:t>
            </a:r>
            <a:br>
              <a:rPr lang="en-US" dirty="0" smtClean="0"/>
            </a:br>
            <a:r>
              <a:rPr lang="en-US" dirty="0" smtClean="0"/>
              <a:t>Apply Your Knowledge #1</a:t>
            </a:r>
            <a:br>
              <a:rPr lang="en-US" dirty="0" smtClean="0"/>
            </a:br>
            <a:r>
              <a:rPr lang="en-US" dirty="0" smtClean="0">
                <a:solidFill>
                  <a:srgbClr val="7030A0"/>
                </a:solidFill>
              </a:rPr>
              <a:t>Answer</a:t>
            </a:r>
            <a:endParaRPr lang="en-US" dirty="0">
              <a:solidFill>
                <a:srgbClr val="7030A0"/>
              </a:solidFill>
            </a:endParaRPr>
          </a:p>
        </p:txBody>
      </p:sp>
      <p:sp>
        <p:nvSpPr>
          <p:cNvPr id="14" name="Content Placeholder 13"/>
          <p:cNvSpPr>
            <a:spLocks noGrp="1"/>
          </p:cNvSpPr>
          <p:nvPr>
            <p:ph sz="quarter" idx="13"/>
          </p:nvPr>
        </p:nvSpPr>
        <p:spPr/>
        <p:txBody>
          <a:bodyPr/>
          <a:lstStyle/>
          <a:p>
            <a:pPr marL="0" indent="0">
              <a:buNone/>
            </a:pPr>
            <a:r>
              <a:rPr lang="en-US" dirty="0" smtClean="0"/>
              <a:t>Identify this type of AV block:</a:t>
            </a:r>
            <a:endParaRPr lang="en-US" dirty="0"/>
          </a:p>
        </p:txBody>
      </p:sp>
      <p:pic>
        <p:nvPicPr>
          <p:cNvPr id="3" name="Picture 2" descr="ECG tracing showing increasingly long  PR intervals resulting in one missing QRS complex"/>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8160" y="2890341"/>
            <a:ext cx="7707679" cy="2062659"/>
          </a:xfrm>
          <a:prstGeom prst="rect">
            <a:avLst/>
          </a:prstGeom>
        </p:spPr>
      </p:pic>
      <p:sp>
        <p:nvSpPr>
          <p:cNvPr id="12" name="Content Placeholder 11"/>
          <p:cNvSpPr>
            <a:spLocks noGrp="1"/>
          </p:cNvSpPr>
          <p:nvPr>
            <p:ph sz="quarter" idx="11"/>
          </p:nvPr>
        </p:nvSpPr>
        <p:spPr>
          <a:solidFill>
            <a:srgbClr val="FFC000"/>
          </a:solidFill>
        </p:spPr>
        <p:txBody>
          <a:bodyPr/>
          <a:lstStyle/>
          <a:p>
            <a:pPr marL="0" indent="0">
              <a:buNone/>
            </a:pPr>
            <a:r>
              <a:rPr lang="en-US" altLang="en-US" dirty="0" smtClean="0">
                <a:solidFill>
                  <a:srgbClr val="000099"/>
                </a:solidFill>
                <a:latin typeface="Arial" charset="0"/>
              </a:rPr>
              <a:t>Second </a:t>
            </a:r>
            <a:r>
              <a:rPr lang="en-US" altLang="en-US" dirty="0">
                <a:solidFill>
                  <a:srgbClr val="000099"/>
                </a:solidFill>
                <a:latin typeface="Arial" charset="0"/>
              </a:rPr>
              <a:t>degree </a:t>
            </a:r>
            <a:r>
              <a:rPr lang="en-US" altLang="en-US" dirty="0" smtClean="0">
                <a:solidFill>
                  <a:srgbClr val="000099"/>
                </a:solidFill>
                <a:latin typeface="Arial" charset="0"/>
              </a:rPr>
              <a:t>AV </a:t>
            </a:r>
            <a:r>
              <a:rPr lang="en-US" altLang="en-US" dirty="0">
                <a:solidFill>
                  <a:srgbClr val="000099"/>
                </a:solidFill>
                <a:latin typeface="Arial" charset="0"/>
              </a:rPr>
              <a:t>block, type 1</a:t>
            </a:r>
          </a:p>
          <a:p>
            <a:endParaRPr lang="en-US" dirty="0"/>
          </a:p>
        </p:txBody>
      </p:sp>
      <p:sp>
        <p:nvSpPr>
          <p:cNvPr id="17" name="Text Placeholder 16"/>
          <p:cNvSpPr>
            <a:spLocks noGrp="1"/>
          </p:cNvSpPr>
          <p:nvPr>
            <p:ph type="body" sz="quarter" idx="16"/>
          </p:nvPr>
        </p:nvSpPr>
        <p:spPr/>
        <p:txBody>
          <a:bodyPr/>
          <a:lstStyle/>
          <a:p>
            <a:r>
              <a:rPr lang="en-US" dirty="0"/>
              <a:t>© 2019 McGraw-Hill Education</a:t>
            </a:r>
          </a:p>
          <a:p>
            <a:endParaRPr lang="en-US" dirty="0"/>
          </a:p>
        </p:txBody>
      </p:sp>
    </p:spTree>
    <p:extLst>
      <p:ext uri="{BB962C8B-B14F-4D97-AF65-F5344CB8AC3E}">
        <p14:creationId xmlns:p14="http://schemas.microsoft.com/office/powerpoint/2010/main" val="6996930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Learning Outcome 8.3</a:t>
            </a:r>
            <a:br>
              <a:rPr lang="en-US" dirty="0" smtClean="0"/>
            </a:br>
            <a:r>
              <a:rPr lang="en-US" dirty="0" smtClean="0"/>
              <a:t>Apply Your Knowledge #2</a:t>
            </a:r>
            <a:endParaRPr lang="en-US" dirty="0"/>
          </a:p>
        </p:txBody>
      </p:sp>
      <p:sp>
        <p:nvSpPr>
          <p:cNvPr id="4" name="Content Placeholder 3"/>
          <p:cNvSpPr>
            <a:spLocks noGrp="1"/>
          </p:cNvSpPr>
          <p:nvPr>
            <p:ph sz="quarter" idx="13"/>
          </p:nvPr>
        </p:nvSpPr>
        <p:spPr/>
        <p:txBody>
          <a:bodyPr/>
          <a:lstStyle/>
          <a:p>
            <a:pPr marL="0" indent="0">
              <a:buNone/>
            </a:pPr>
            <a:r>
              <a:rPr lang="en-US" dirty="0" smtClean="0"/>
              <a:t>What are the distinguishing characteristics of second degree AV block, type I?</a:t>
            </a:r>
            <a:endParaRPr lang="en-US" dirty="0"/>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184558158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Learning Outcome 8.3</a:t>
            </a:r>
            <a:br>
              <a:rPr lang="en-US" dirty="0" smtClean="0"/>
            </a:br>
            <a:r>
              <a:rPr lang="en-US" dirty="0" smtClean="0"/>
              <a:t>Apply Your Knowledge #2</a:t>
            </a:r>
            <a:br>
              <a:rPr lang="en-US" dirty="0" smtClean="0"/>
            </a:br>
            <a:r>
              <a:rPr lang="en-US" dirty="0" smtClean="0">
                <a:solidFill>
                  <a:srgbClr val="7030A0"/>
                </a:solidFill>
              </a:rPr>
              <a:t>Answer</a:t>
            </a:r>
            <a:endParaRPr lang="en-US" dirty="0">
              <a:solidFill>
                <a:srgbClr val="7030A0"/>
              </a:solidFill>
            </a:endParaRPr>
          </a:p>
        </p:txBody>
      </p:sp>
      <p:sp>
        <p:nvSpPr>
          <p:cNvPr id="4" name="Content Placeholder 3"/>
          <p:cNvSpPr>
            <a:spLocks noGrp="1"/>
          </p:cNvSpPr>
          <p:nvPr>
            <p:ph sz="quarter" idx="13"/>
          </p:nvPr>
        </p:nvSpPr>
        <p:spPr/>
        <p:txBody>
          <a:bodyPr/>
          <a:lstStyle/>
          <a:p>
            <a:pPr marL="0" indent="0">
              <a:buNone/>
            </a:pPr>
            <a:r>
              <a:rPr lang="en-US" dirty="0" smtClean="0"/>
              <a:t>What are the distinguishing characteristics of second degree AV block, type I?</a:t>
            </a:r>
            <a:endParaRPr lang="en-US" dirty="0"/>
          </a:p>
        </p:txBody>
      </p:sp>
      <p:sp>
        <p:nvSpPr>
          <p:cNvPr id="6" name="Content Placeholder 5"/>
          <p:cNvSpPr>
            <a:spLocks noGrp="1"/>
          </p:cNvSpPr>
          <p:nvPr>
            <p:ph sz="quarter" idx="15"/>
          </p:nvPr>
        </p:nvSpPr>
        <p:spPr>
          <a:xfrm>
            <a:off x="533400" y="3672840"/>
            <a:ext cx="8153400" cy="975360"/>
          </a:xfrm>
          <a:solidFill>
            <a:srgbClr val="FFC000"/>
          </a:solidFill>
        </p:spPr>
        <p:txBody>
          <a:bodyPr/>
          <a:lstStyle/>
          <a:p>
            <a:pPr marL="0" indent="0">
              <a:buNone/>
            </a:pPr>
            <a:r>
              <a:rPr lang="en-US" altLang="en-US" dirty="0">
                <a:solidFill>
                  <a:srgbClr val="000099"/>
                </a:solidFill>
                <a:latin typeface="Arial" charset="0"/>
              </a:rPr>
              <a:t>It has a cyclical prolonging </a:t>
            </a:r>
            <a:r>
              <a:rPr lang="en-US" altLang="en-US" dirty="0" smtClean="0">
                <a:solidFill>
                  <a:srgbClr val="000099"/>
                </a:solidFill>
                <a:latin typeface="Arial" charset="0"/>
              </a:rPr>
              <a:t>PR interval </a:t>
            </a:r>
            <a:r>
              <a:rPr lang="en-US" altLang="en-US" dirty="0">
                <a:solidFill>
                  <a:srgbClr val="000099"/>
                </a:solidFill>
                <a:latin typeface="Arial" charset="0"/>
              </a:rPr>
              <a:t>until the </a:t>
            </a:r>
            <a:r>
              <a:rPr lang="en-US" altLang="en-US" dirty="0" smtClean="0">
                <a:solidFill>
                  <a:srgbClr val="000099"/>
                </a:solidFill>
                <a:latin typeface="Arial" charset="0"/>
              </a:rPr>
              <a:t>QRS </a:t>
            </a:r>
            <a:r>
              <a:rPr lang="en-US" altLang="en-US" dirty="0">
                <a:solidFill>
                  <a:srgbClr val="000099"/>
                </a:solidFill>
                <a:latin typeface="Arial" charset="0"/>
              </a:rPr>
              <a:t>is blocked; then the cycle resets and begins again.</a:t>
            </a:r>
          </a:p>
          <a:p>
            <a:endParaRPr lang="en-US" dirty="0"/>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339755234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Learning Outcome 8.4</a:t>
            </a:r>
            <a:br>
              <a:rPr lang="en-US" dirty="0" smtClean="0"/>
            </a:br>
            <a:r>
              <a:rPr lang="en-US" dirty="0" smtClean="0"/>
              <a:t>Second Degree Atrioventricular (AV) Block, </a:t>
            </a:r>
            <a:br>
              <a:rPr lang="en-US" dirty="0" smtClean="0"/>
            </a:br>
            <a:r>
              <a:rPr lang="en-US" dirty="0" smtClean="0"/>
              <a:t>Type II (Mobitz II)</a:t>
            </a:r>
            <a:endParaRPr lang="en-US" dirty="0"/>
          </a:p>
        </p:txBody>
      </p:sp>
      <p:sp>
        <p:nvSpPr>
          <p:cNvPr id="11" name="Content Placeholder 10"/>
          <p:cNvSpPr>
            <a:spLocks noGrp="1"/>
          </p:cNvSpPr>
          <p:nvPr>
            <p:ph sz="half" idx="1"/>
          </p:nvPr>
        </p:nvSpPr>
        <p:spPr>
          <a:xfrm>
            <a:off x="457200" y="1981200"/>
            <a:ext cx="8229600" cy="1676400"/>
          </a:xfrm>
        </p:spPr>
        <p:txBody>
          <a:bodyPr/>
          <a:lstStyle/>
          <a:p>
            <a:r>
              <a:rPr lang="en-US" altLang="en-US" dirty="0" smtClean="0">
                <a:cs typeface="Arial" pitchFamily="34" charset="0"/>
              </a:rPr>
              <a:t>AV </a:t>
            </a:r>
            <a:r>
              <a:rPr lang="en-US" altLang="en-US" dirty="0">
                <a:cs typeface="Arial" pitchFamily="34" charset="0"/>
              </a:rPr>
              <a:t>node selects electrical impulses to block.</a:t>
            </a:r>
          </a:p>
          <a:p>
            <a:r>
              <a:rPr lang="en-US" altLang="en-US" dirty="0">
                <a:cs typeface="Arial" pitchFamily="34" charset="0"/>
              </a:rPr>
              <a:t>Pattern may or may not exist.</a:t>
            </a:r>
          </a:p>
          <a:p>
            <a:r>
              <a:rPr lang="en-US" altLang="en-US" dirty="0">
                <a:cs typeface="Arial" pitchFamily="34" charset="0"/>
              </a:rPr>
              <a:t>Frequently progresses to third degree </a:t>
            </a:r>
            <a:r>
              <a:rPr lang="en-US" altLang="en-US" dirty="0" smtClean="0">
                <a:cs typeface="Arial" pitchFamily="34" charset="0"/>
              </a:rPr>
              <a:t>AV </a:t>
            </a:r>
            <a:r>
              <a:rPr lang="en-US" altLang="en-US" dirty="0">
                <a:cs typeface="Arial" pitchFamily="34" charset="0"/>
              </a:rPr>
              <a:t>block.</a:t>
            </a:r>
          </a:p>
          <a:p>
            <a:endParaRPr lang="en-US" dirty="0"/>
          </a:p>
        </p:txBody>
      </p:sp>
      <p:pic>
        <p:nvPicPr>
          <p:cNvPr id="4" name="Picture 3" descr="ECG tracing with multiple missing QRS complexes, not in any particular pattern. PR interval is constant."/>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4956" y="3791625"/>
            <a:ext cx="8314088" cy="2228175"/>
          </a:xfrm>
          <a:prstGeom prst="rect">
            <a:avLst/>
          </a:prstGeom>
        </p:spPr>
      </p:pic>
      <p:sp>
        <p:nvSpPr>
          <p:cNvPr id="14" name="Text Placeholder 13"/>
          <p:cNvSpPr>
            <a:spLocks noGrp="1"/>
          </p:cNvSpPr>
          <p:nvPr>
            <p:ph type="body" sz="quarter" idx="12"/>
          </p:nvPr>
        </p:nvSpPr>
        <p:spPr/>
        <p:txBody>
          <a:bodyPr/>
          <a:lstStyle/>
          <a:p>
            <a:endParaRPr lang="en-US"/>
          </a:p>
        </p:txBody>
      </p:sp>
      <p:sp>
        <p:nvSpPr>
          <p:cNvPr id="13" name="Text Placeholder 12"/>
          <p:cNvSpPr>
            <a:spLocks noGrp="1"/>
          </p:cNvSpPr>
          <p:nvPr>
            <p:ph type="body" sz="quarter" idx="11"/>
          </p:nvPr>
        </p:nvSpPr>
        <p:spPr/>
        <p:txBody>
          <a:bodyPr/>
          <a:lstStyle/>
          <a:p>
            <a:r>
              <a:rPr lang="en-US" dirty="0"/>
              <a:t>© 2019 McGraw-Hill Education</a:t>
            </a:r>
          </a:p>
          <a:p>
            <a:endParaRPr lang="en-US" dirty="0"/>
          </a:p>
        </p:txBody>
      </p:sp>
    </p:spTree>
    <p:extLst>
      <p:ext uri="{BB962C8B-B14F-4D97-AF65-F5344CB8AC3E}">
        <p14:creationId xmlns:p14="http://schemas.microsoft.com/office/powerpoint/2010/main" val="37148118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Second Degree AV Block, Type II</a:t>
            </a:r>
            <a:endParaRPr lang="en-US" dirty="0"/>
          </a:p>
        </p:txBody>
      </p:sp>
      <p:pic>
        <p:nvPicPr>
          <p:cNvPr id="5" name="Picture 4" descr="Conduction of electrical impulses in second degree AV block, Mobitz type II"/>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126" y="1111669"/>
            <a:ext cx="8229748" cy="4634661"/>
          </a:xfrm>
          <a:prstGeom prst="rect">
            <a:avLst/>
          </a:prstGeom>
        </p:spPr>
      </p:pic>
      <p:sp>
        <p:nvSpPr>
          <p:cNvPr id="9" name="Text Placeholder 8"/>
          <p:cNvSpPr>
            <a:spLocks noGrp="1"/>
          </p:cNvSpPr>
          <p:nvPr>
            <p:ph type="body" sz="quarter" idx="16"/>
          </p:nvPr>
        </p:nvSpPr>
        <p:spPr>
          <a:xfrm>
            <a:off x="3886200" y="6477000"/>
            <a:ext cx="1371600" cy="304800"/>
          </a:xfrm>
        </p:spPr>
        <p:txBody>
          <a:bodyPr/>
          <a:lstStyle/>
          <a:p>
            <a:r>
              <a:rPr lang="en-US" dirty="0" smtClean="0">
                <a:hlinkClick r:id="rId4" action="ppaction://hlinksldjump"/>
              </a:rPr>
              <a:t>Jump to Second Degree AV Block, Type II Appendix</a:t>
            </a:r>
            <a:endParaRPr lang="en-US" dirty="0"/>
          </a:p>
        </p:txBody>
      </p:sp>
      <p:sp>
        <p:nvSpPr>
          <p:cNvPr id="8" name="Text Placeholder 7"/>
          <p:cNvSpPr>
            <a:spLocks noGrp="1"/>
          </p:cNvSpPr>
          <p:nvPr>
            <p:ph type="body" sz="quarter" idx="11"/>
          </p:nvPr>
        </p:nvSpPr>
        <p:spPr/>
        <p:txBody>
          <a:bodyPr/>
          <a:lstStyle/>
          <a:p>
            <a:r>
              <a:rPr lang="en-US" dirty="0"/>
              <a:t>© 2019 McGraw-Hill Education</a:t>
            </a:r>
          </a:p>
          <a:p>
            <a:endParaRPr lang="en-US" dirty="0"/>
          </a:p>
        </p:txBody>
      </p:sp>
    </p:spTree>
    <p:extLst>
      <p:ext uri="{BB962C8B-B14F-4D97-AF65-F5344CB8AC3E}">
        <p14:creationId xmlns:p14="http://schemas.microsoft.com/office/powerpoint/2010/main" val="389547246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Learning Outcomes </a:t>
            </a:r>
            <a:r>
              <a:rPr lang="en-US" dirty="0" smtClean="0"/>
              <a:t>2</a:t>
            </a:r>
            <a:endParaRPr lang="en-US" dirty="0"/>
          </a:p>
        </p:txBody>
      </p:sp>
      <p:sp>
        <p:nvSpPr>
          <p:cNvPr id="11" name="Content Placeholder 10"/>
          <p:cNvSpPr>
            <a:spLocks noGrp="1"/>
          </p:cNvSpPr>
          <p:nvPr>
            <p:ph idx="1"/>
          </p:nvPr>
        </p:nvSpPr>
        <p:spPr/>
        <p:txBody>
          <a:bodyPr/>
          <a:lstStyle/>
          <a:p>
            <a:pPr marL="566738" indent="-566738">
              <a:lnSpc>
                <a:spcPct val="110000"/>
              </a:lnSpc>
              <a:spcBef>
                <a:spcPts val="1800"/>
              </a:spcBef>
              <a:buNone/>
            </a:pPr>
            <a:r>
              <a:rPr lang="en-US" altLang="en-US" dirty="0" smtClean="0">
                <a:cs typeface="Arial" pitchFamily="34" charset="0"/>
              </a:rPr>
              <a:t>8.4	</a:t>
            </a:r>
            <a:r>
              <a:rPr lang="en-US" dirty="0" smtClean="0"/>
              <a:t>Analyze </a:t>
            </a:r>
            <a:r>
              <a:rPr lang="en-US" dirty="0"/>
              <a:t>second degree atrioventricular </a:t>
            </a:r>
            <a:r>
              <a:rPr lang="en-US" dirty="0" smtClean="0"/>
              <a:t>(AV) </a:t>
            </a:r>
            <a:r>
              <a:rPr lang="en-US" dirty="0"/>
              <a:t>block, Mobitz II, and its effect on the patient, including basic patient care and treatment.</a:t>
            </a:r>
          </a:p>
          <a:p>
            <a:pPr marL="566738" indent="-566738">
              <a:lnSpc>
                <a:spcPct val="110000"/>
              </a:lnSpc>
              <a:spcBef>
                <a:spcPts val="1800"/>
              </a:spcBef>
              <a:buNone/>
            </a:pPr>
            <a:r>
              <a:rPr lang="en-US" altLang="en-US" dirty="0"/>
              <a:t>8.5	</a:t>
            </a:r>
            <a:r>
              <a:rPr lang="en-US" dirty="0" smtClean="0"/>
              <a:t>Analyze </a:t>
            </a:r>
            <a:r>
              <a:rPr lang="en-US" dirty="0"/>
              <a:t>third degree atrioventricular </a:t>
            </a:r>
            <a:r>
              <a:rPr lang="en-US" dirty="0" smtClean="0"/>
              <a:t>(AV) </a:t>
            </a:r>
            <a:r>
              <a:rPr lang="en-US" dirty="0"/>
              <a:t>block and its effect on the patient, including basic patient care and treatment.</a:t>
            </a:r>
            <a:endParaRPr lang="en-US" altLang="en-US" dirty="0">
              <a:cs typeface="Arial" pitchFamily="34" charset="0"/>
            </a:endParaRPr>
          </a:p>
          <a:p>
            <a:endParaRPr lang="en-US" dirty="0"/>
          </a:p>
        </p:txBody>
      </p:sp>
      <p:sp>
        <p:nvSpPr>
          <p:cNvPr id="13" name="Text Placeholder 12"/>
          <p:cNvSpPr>
            <a:spLocks noGrp="1"/>
          </p:cNvSpPr>
          <p:nvPr>
            <p:ph type="body" sz="quarter" idx="16"/>
          </p:nvPr>
        </p:nvSpPr>
        <p:spPr/>
        <p:txBody>
          <a:bodyPr/>
          <a:lstStyle/>
          <a:p>
            <a:endParaRPr lang="en-US"/>
          </a:p>
        </p:txBody>
      </p:sp>
      <p:sp>
        <p:nvSpPr>
          <p:cNvPr id="12" name="Text Placeholder 11"/>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566104211"/>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Second Degree AV Block, Type II: </a:t>
            </a:r>
            <a:r>
              <a:rPr lang="en-US" dirty="0" smtClean="0"/>
              <a:t>Criteria 1</a:t>
            </a:r>
            <a:endParaRPr lang="en-US" dirty="0"/>
          </a:p>
        </p:txBody>
      </p:sp>
      <p:sp>
        <p:nvSpPr>
          <p:cNvPr id="11" name="Content Placeholder 10"/>
          <p:cNvSpPr>
            <a:spLocks noGrp="1"/>
          </p:cNvSpPr>
          <p:nvPr>
            <p:ph idx="1"/>
          </p:nvPr>
        </p:nvSpPr>
        <p:spPr/>
        <p:txBody>
          <a:bodyPr/>
          <a:lstStyle/>
          <a:p>
            <a:pPr marL="0" indent="0">
              <a:buNone/>
            </a:pPr>
            <a:r>
              <a:rPr lang="en-US" altLang="en-US" dirty="0" smtClean="0"/>
              <a:t>Rhythm</a:t>
            </a:r>
          </a:p>
          <a:p>
            <a:r>
              <a:rPr lang="en-US" altLang="en-US" dirty="0" smtClean="0"/>
              <a:t>P-P interval is regular.</a:t>
            </a:r>
          </a:p>
          <a:p>
            <a:r>
              <a:rPr lang="en-US" altLang="en-US" dirty="0" smtClean="0"/>
              <a:t>R-R interval may be regular or irregular.</a:t>
            </a:r>
          </a:p>
          <a:p>
            <a:pPr marL="0" indent="0">
              <a:spcBef>
                <a:spcPts val="3000"/>
              </a:spcBef>
              <a:buNone/>
            </a:pPr>
            <a:r>
              <a:rPr lang="en-US" altLang="en-US" dirty="0" smtClean="0"/>
              <a:t>Rate</a:t>
            </a:r>
          </a:p>
          <a:p>
            <a:r>
              <a:rPr lang="en-US" altLang="en-US" dirty="0" smtClean="0"/>
              <a:t>Atrial rate: within normal limits</a:t>
            </a:r>
          </a:p>
          <a:p>
            <a:r>
              <a:rPr lang="en-US" altLang="en-US" dirty="0" smtClean="0"/>
              <a:t>Ventricular rate: slower than atrial rate</a:t>
            </a:r>
          </a:p>
          <a:p>
            <a:endParaRPr 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22132630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0" y="228600"/>
            <a:ext cx="9144000" cy="1119250"/>
          </a:xfrm>
        </p:spPr>
        <p:txBody>
          <a:bodyPr/>
          <a:lstStyle/>
          <a:p>
            <a:r>
              <a:rPr lang="en-US" dirty="0" smtClean="0"/>
              <a:t>Second Degree AV Block, Type II: </a:t>
            </a:r>
            <a:r>
              <a:rPr lang="en-US" dirty="0" smtClean="0"/>
              <a:t>Criteria 2</a:t>
            </a:r>
            <a:endParaRPr lang="en-US" dirty="0"/>
          </a:p>
        </p:txBody>
      </p:sp>
      <p:sp>
        <p:nvSpPr>
          <p:cNvPr id="11" name="Content Placeholder 10"/>
          <p:cNvSpPr>
            <a:spLocks noGrp="1"/>
          </p:cNvSpPr>
          <p:nvPr>
            <p:ph idx="1"/>
          </p:nvPr>
        </p:nvSpPr>
        <p:spPr>
          <a:xfrm>
            <a:off x="457200" y="1066800"/>
            <a:ext cx="8229600" cy="5105400"/>
          </a:xfrm>
        </p:spPr>
        <p:txBody>
          <a:bodyPr/>
          <a:lstStyle/>
          <a:p>
            <a:pPr marL="0" indent="0">
              <a:buNone/>
            </a:pPr>
            <a:r>
              <a:rPr lang="en-US" altLang="en-US" dirty="0" smtClean="0"/>
              <a:t>P wave morphology</a:t>
            </a:r>
          </a:p>
          <a:p>
            <a:r>
              <a:rPr lang="en-US" altLang="en-US" dirty="0" smtClean="0"/>
              <a:t>Normal size</a:t>
            </a:r>
          </a:p>
          <a:p>
            <a:r>
              <a:rPr lang="en-US" altLang="en-US" dirty="0" smtClean="0"/>
              <a:t>Upright </a:t>
            </a:r>
          </a:p>
          <a:p>
            <a:r>
              <a:rPr lang="en-US" altLang="en-US" dirty="0" smtClean="0"/>
              <a:t>At least one P wave for every QRS complex</a:t>
            </a:r>
          </a:p>
          <a:p>
            <a:r>
              <a:rPr lang="en-US" altLang="en-US" dirty="0" smtClean="0"/>
              <a:t>More P waves than QRS complexes</a:t>
            </a:r>
          </a:p>
          <a:p>
            <a:pPr marL="0" indent="0">
              <a:spcBef>
                <a:spcPts val="3000"/>
              </a:spcBef>
              <a:buNone/>
            </a:pPr>
            <a:r>
              <a:rPr lang="en-US" altLang="en-US" dirty="0" smtClean="0"/>
              <a:t>PR interval: Constant, even after QRS block occurs</a:t>
            </a:r>
          </a:p>
          <a:p>
            <a:pPr marL="0" indent="0">
              <a:spcBef>
                <a:spcPts val="3000"/>
              </a:spcBef>
              <a:buNone/>
            </a:pPr>
            <a:r>
              <a:rPr lang="en-US" altLang="en-US" dirty="0" smtClean="0"/>
              <a:t>QRS duration and morphology: 0.06‒0.10 second, within normal limits</a:t>
            </a:r>
            <a:endParaRPr lang="en-US" alt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668231127"/>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0" y="228600"/>
            <a:ext cx="9144000" cy="1219200"/>
          </a:xfrm>
        </p:spPr>
        <p:txBody>
          <a:bodyPr/>
          <a:lstStyle/>
          <a:p>
            <a:r>
              <a:rPr lang="en-US" dirty="0" smtClean="0"/>
              <a:t>Second Degree AV Block, Type II: </a:t>
            </a:r>
            <a:br>
              <a:rPr lang="en-US" dirty="0" smtClean="0"/>
            </a:br>
            <a:r>
              <a:rPr lang="en-US" dirty="0" smtClean="0"/>
              <a:t>What You Should Know</a:t>
            </a:r>
            <a:endParaRPr lang="en-US" dirty="0"/>
          </a:p>
        </p:txBody>
      </p:sp>
      <p:sp>
        <p:nvSpPr>
          <p:cNvPr id="11" name="Content Placeholder 10"/>
          <p:cNvSpPr>
            <a:spLocks noGrp="1"/>
          </p:cNvSpPr>
          <p:nvPr>
            <p:ph idx="1"/>
          </p:nvPr>
        </p:nvSpPr>
        <p:spPr>
          <a:xfrm>
            <a:off x="457200" y="1600200"/>
            <a:ext cx="8229600" cy="4953000"/>
          </a:xfrm>
        </p:spPr>
        <p:txBody>
          <a:bodyPr/>
          <a:lstStyle/>
          <a:p>
            <a:pPr>
              <a:lnSpc>
                <a:spcPct val="150000"/>
              </a:lnSpc>
            </a:pPr>
            <a:r>
              <a:rPr lang="en-US" altLang="en-US" dirty="0">
                <a:cs typeface="Arial" pitchFamily="34" charset="0"/>
              </a:rPr>
              <a:t>Highly unstable dysrhythmia</a:t>
            </a:r>
          </a:p>
          <a:p>
            <a:pPr>
              <a:lnSpc>
                <a:spcPct val="150000"/>
              </a:lnSpc>
            </a:pPr>
            <a:r>
              <a:rPr lang="en-US" altLang="en-US" dirty="0">
                <a:cs typeface="Arial" pitchFamily="34" charset="0"/>
              </a:rPr>
              <a:t>Observe patient for signs of low cardiac output</a:t>
            </a:r>
          </a:p>
          <a:p>
            <a:pPr>
              <a:lnSpc>
                <a:spcPct val="150000"/>
              </a:lnSpc>
            </a:pPr>
            <a:r>
              <a:rPr lang="en-US" altLang="en-US" dirty="0">
                <a:cs typeface="Arial" pitchFamily="34" charset="0"/>
              </a:rPr>
              <a:t>Critical condition can progress quickly to third degree </a:t>
            </a:r>
            <a:r>
              <a:rPr lang="en-US" altLang="en-US" dirty="0" smtClean="0">
                <a:cs typeface="Arial" pitchFamily="34" charset="0"/>
              </a:rPr>
              <a:t>AV </a:t>
            </a:r>
            <a:r>
              <a:rPr lang="en-US" altLang="en-US" dirty="0">
                <a:cs typeface="Arial" pitchFamily="34" charset="0"/>
              </a:rPr>
              <a:t>block or complete heart block</a:t>
            </a:r>
          </a:p>
        </p:txBody>
      </p:sp>
      <p:sp>
        <p:nvSpPr>
          <p:cNvPr id="13" name="Text Placeholder 12"/>
          <p:cNvSpPr>
            <a:spLocks noGrp="1"/>
          </p:cNvSpPr>
          <p:nvPr>
            <p:ph type="body" sz="quarter" idx="16"/>
          </p:nvPr>
        </p:nvSpPr>
        <p:spPr/>
        <p:txBody>
          <a:bodyPr/>
          <a:lstStyle/>
          <a:p>
            <a:endParaRPr lang="en-US"/>
          </a:p>
        </p:txBody>
      </p:sp>
      <p:sp>
        <p:nvSpPr>
          <p:cNvPr id="12" name="Text Placeholder 11"/>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2711625248"/>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0" y="228600"/>
            <a:ext cx="9144000" cy="1219200"/>
          </a:xfrm>
        </p:spPr>
        <p:txBody>
          <a:bodyPr/>
          <a:lstStyle/>
          <a:p>
            <a:r>
              <a:rPr lang="en-US" dirty="0" smtClean="0"/>
              <a:t>Differences between </a:t>
            </a:r>
            <a:br>
              <a:rPr lang="en-US" dirty="0" smtClean="0"/>
            </a:br>
            <a:r>
              <a:rPr lang="en-US" dirty="0" smtClean="0"/>
              <a:t>Second Degree Heart Blocks</a:t>
            </a:r>
            <a:endParaRPr lang="en-US" dirty="0"/>
          </a:p>
        </p:txBody>
      </p:sp>
      <p:sp>
        <p:nvSpPr>
          <p:cNvPr id="18" name="Content Placeholder 17"/>
          <p:cNvSpPr>
            <a:spLocks noGrp="1"/>
          </p:cNvSpPr>
          <p:nvPr>
            <p:ph sz="quarter" idx="13"/>
          </p:nvPr>
        </p:nvSpPr>
        <p:spPr>
          <a:xfrm>
            <a:off x="533400" y="1447800"/>
            <a:ext cx="8153400" cy="3124200"/>
          </a:xfrm>
        </p:spPr>
        <p:txBody>
          <a:bodyPr/>
          <a:lstStyle/>
          <a:p>
            <a:pPr marL="0" indent="0">
              <a:buNone/>
            </a:pPr>
            <a:r>
              <a:rPr lang="en-US" altLang="en-US" dirty="0">
                <a:cs typeface="Arial" pitchFamily="34" charset="0"/>
              </a:rPr>
              <a:t>Type I</a:t>
            </a:r>
          </a:p>
          <a:p>
            <a:r>
              <a:rPr lang="en-US" altLang="en-US" dirty="0" smtClean="0">
                <a:cs typeface="Arial" pitchFamily="34" charset="0"/>
              </a:rPr>
              <a:t>PR interval </a:t>
            </a:r>
            <a:r>
              <a:rPr lang="en-US" altLang="en-US" dirty="0">
                <a:cs typeface="Arial" pitchFamily="34" charset="0"/>
              </a:rPr>
              <a:t>varies</a:t>
            </a:r>
          </a:p>
          <a:p>
            <a:r>
              <a:rPr lang="en-US" altLang="en-US" dirty="0">
                <a:cs typeface="Arial" pitchFamily="34" charset="0"/>
              </a:rPr>
              <a:t>Temporary condition</a:t>
            </a:r>
          </a:p>
          <a:p>
            <a:pPr marL="0" indent="0">
              <a:spcBef>
                <a:spcPts val="3000"/>
              </a:spcBef>
              <a:buNone/>
            </a:pPr>
            <a:r>
              <a:rPr lang="en-US" altLang="en-US" dirty="0">
                <a:cs typeface="Arial" pitchFamily="34" charset="0"/>
              </a:rPr>
              <a:t>Type II</a:t>
            </a:r>
          </a:p>
          <a:p>
            <a:r>
              <a:rPr lang="en-US" altLang="en-US" dirty="0" smtClean="0">
                <a:cs typeface="Arial" pitchFamily="34" charset="0"/>
              </a:rPr>
              <a:t>PR interval </a:t>
            </a:r>
            <a:r>
              <a:rPr lang="en-US" altLang="en-US" dirty="0">
                <a:cs typeface="Arial" pitchFamily="34" charset="0"/>
              </a:rPr>
              <a:t>constant</a:t>
            </a:r>
          </a:p>
          <a:p>
            <a:r>
              <a:rPr lang="en-US" altLang="en-US" dirty="0">
                <a:cs typeface="Arial" pitchFamily="34" charset="0"/>
              </a:rPr>
              <a:t>Chronic condition and more critical</a:t>
            </a:r>
          </a:p>
          <a:p>
            <a:endParaRPr lang="en-US" dirty="0"/>
          </a:p>
        </p:txBody>
      </p:sp>
      <p:sp>
        <p:nvSpPr>
          <p:cNvPr id="16" name="Content Placeholder 15"/>
          <p:cNvSpPr>
            <a:spLocks noGrp="1"/>
          </p:cNvSpPr>
          <p:nvPr>
            <p:ph sz="quarter" idx="11"/>
          </p:nvPr>
        </p:nvSpPr>
        <p:spPr>
          <a:xfrm>
            <a:off x="533400" y="5257800"/>
            <a:ext cx="8153400" cy="990600"/>
          </a:xfrm>
        </p:spPr>
        <p:txBody>
          <a:bodyPr/>
          <a:lstStyle/>
          <a:p>
            <a:pPr marL="0" indent="0" algn="ctr">
              <a:buNone/>
            </a:pPr>
            <a:r>
              <a:rPr lang="en-US" b="1" dirty="0">
                <a:solidFill>
                  <a:srgbClr val="C00000"/>
                </a:solidFill>
              </a:rPr>
              <a:t>Remember:</a:t>
            </a:r>
          </a:p>
          <a:p>
            <a:pPr marL="0" indent="0" algn="ctr">
              <a:buNone/>
            </a:pPr>
            <a:r>
              <a:rPr lang="en-US" b="1" i="1" dirty="0">
                <a:solidFill>
                  <a:srgbClr val="C00000"/>
                </a:solidFill>
              </a:rPr>
              <a:t>Lengthen, lengthen, drop equals Wenckebach.</a:t>
            </a:r>
          </a:p>
          <a:p>
            <a:pPr marL="0" indent="0">
              <a:buNone/>
            </a:pPr>
            <a:endParaRPr lang="en-US" dirty="0"/>
          </a:p>
        </p:txBody>
      </p:sp>
      <p:sp>
        <p:nvSpPr>
          <p:cNvPr id="21" name="Text Placeholder 20"/>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31380873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Learning Outcome 8.4</a:t>
            </a:r>
            <a:br>
              <a:rPr lang="en-US" dirty="0" smtClean="0"/>
            </a:br>
            <a:r>
              <a:rPr lang="en-US" dirty="0" smtClean="0"/>
              <a:t>Apply Your Knowledge</a:t>
            </a:r>
            <a:endParaRPr lang="en-US" dirty="0"/>
          </a:p>
        </p:txBody>
      </p:sp>
      <p:sp>
        <p:nvSpPr>
          <p:cNvPr id="4" name="Content Placeholder 3"/>
          <p:cNvSpPr>
            <a:spLocks noGrp="1"/>
          </p:cNvSpPr>
          <p:nvPr>
            <p:ph sz="quarter" idx="13"/>
          </p:nvPr>
        </p:nvSpPr>
        <p:spPr/>
        <p:txBody>
          <a:bodyPr/>
          <a:lstStyle/>
          <a:p>
            <a:pPr marL="0" indent="0">
              <a:buFont typeface="Wingdings" pitchFamily="2" charset="2"/>
              <a:buNone/>
            </a:pPr>
            <a:r>
              <a:rPr lang="en-US" altLang="en-US" dirty="0">
                <a:cs typeface="Arial" pitchFamily="34" charset="0"/>
              </a:rPr>
              <a:t>What is the mnemonic to help you remember how to distinguish between second degree </a:t>
            </a:r>
            <a:r>
              <a:rPr lang="en-US" altLang="en-US" dirty="0" smtClean="0">
                <a:cs typeface="Arial" pitchFamily="34" charset="0"/>
              </a:rPr>
              <a:t>AV </a:t>
            </a:r>
            <a:r>
              <a:rPr lang="en-US" altLang="en-US" dirty="0">
                <a:cs typeface="Arial" pitchFamily="34" charset="0"/>
              </a:rPr>
              <a:t>block, types I and II?</a:t>
            </a:r>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41357910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Learning Outcome 8.4</a:t>
            </a:r>
            <a:br>
              <a:rPr lang="en-US" dirty="0" smtClean="0"/>
            </a:br>
            <a:r>
              <a:rPr lang="en-US" dirty="0" smtClean="0"/>
              <a:t>Apply Your Knowledge</a:t>
            </a:r>
            <a:br>
              <a:rPr lang="en-US" dirty="0" smtClean="0"/>
            </a:br>
            <a:r>
              <a:rPr lang="en-US" dirty="0" smtClean="0">
                <a:solidFill>
                  <a:srgbClr val="7030A0"/>
                </a:solidFill>
              </a:rPr>
              <a:t>Answer</a:t>
            </a:r>
            <a:endParaRPr lang="en-US" dirty="0">
              <a:solidFill>
                <a:srgbClr val="7030A0"/>
              </a:solidFill>
            </a:endParaRPr>
          </a:p>
        </p:txBody>
      </p:sp>
      <p:sp>
        <p:nvSpPr>
          <p:cNvPr id="4" name="Content Placeholder 3"/>
          <p:cNvSpPr>
            <a:spLocks noGrp="1"/>
          </p:cNvSpPr>
          <p:nvPr>
            <p:ph sz="quarter" idx="13"/>
          </p:nvPr>
        </p:nvSpPr>
        <p:spPr/>
        <p:txBody>
          <a:bodyPr/>
          <a:lstStyle/>
          <a:p>
            <a:pPr marL="0" indent="0">
              <a:buFont typeface="Wingdings" pitchFamily="2" charset="2"/>
              <a:buNone/>
            </a:pPr>
            <a:r>
              <a:rPr lang="en-US" altLang="en-US" dirty="0">
                <a:cs typeface="Arial" pitchFamily="34" charset="0"/>
              </a:rPr>
              <a:t>What is the mnemonic to help you remember how to distinguish between second degree </a:t>
            </a:r>
            <a:r>
              <a:rPr lang="en-US" altLang="en-US" dirty="0" smtClean="0">
                <a:cs typeface="Arial" pitchFamily="34" charset="0"/>
              </a:rPr>
              <a:t>AV </a:t>
            </a:r>
            <a:r>
              <a:rPr lang="en-US" altLang="en-US" dirty="0">
                <a:cs typeface="Arial" pitchFamily="34" charset="0"/>
              </a:rPr>
              <a:t>block, types I and II?</a:t>
            </a:r>
          </a:p>
        </p:txBody>
      </p:sp>
      <p:sp>
        <p:nvSpPr>
          <p:cNvPr id="6" name="Content Placeholder 5"/>
          <p:cNvSpPr>
            <a:spLocks noGrp="1"/>
          </p:cNvSpPr>
          <p:nvPr>
            <p:ph sz="quarter" idx="15"/>
          </p:nvPr>
        </p:nvSpPr>
        <p:spPr>
          <a:xfrm>
            <a:off x="533400" y="3672840"/>
            <a:ext cx="8153400" cy="746760"/>
          </a:xfrm>
          <a:solidFill>
            <a:srgbClr val="FFC000"/>
          </a:solidFill>
        </p:spPr>
        <p:txBody>
          <a:bodyPr/>
          <a:lstStyle/>
          <a:p>
            <a:pPr algn="ctr">
              <a:buNone/>
            </a:pPr>
            <a:r>
              <a:rPr lang="en-US" altLang="en-US" dirty="0">
                <a:solidFill>
                  <a:srgbClr val="000099"/>
                </a:solidFill>
                <a:latin typeface="Arial" charset="0"/>
              </a:rPr>
              <a:t>“Lengthen, lengthen, drop equals Wenckebach”</a:t>
            </a:r>
          </a:p>
          <a:p>
            <a:endParaRPr lang="en-US" dirty="0"/>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301311566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0" y="228600"/>
            <a:ext cx="9144000" cy="1295400"/>
          </a:xfrm>
        </p:spPr>
        <p:txBody>
          <a:bodyPr/>
          <a:lstStyle/>
          <a:p>
            <a:r>
              <a:rPr lang="en-US" dirty="0" smtClean="0"/>
              <a:t>8.5 Third Degree Atrioventricular (AV) Block (Complete)</a:t>
            </a:r>
            <a:br>
              <a:rPr lang="en-US" dirty="0" smtClean="0"/>
            </a:br>
            <a:r>
              <a:rPr lang="en-US" dirty="0" smtClean="0">
                <a:solidFill>
                  <a:srgbClr val="7030A0"/>
                </a:solidFill>
              </a:rPr>
              <a:t>Key Term</a:t>
            </a:r>
            <a:endParaRPr lang="en-US" dirty="0">
              <a:solidFill>
                <a:srgbClr val="7030A0"/>
              </a:solidFill>
            </a:endParaRPr>
          </a:p>
        </p:txBody>
      </p:sp>
      <p:sp>
        <p:nvSpPr>
          <p:cNvPr id="11" name="Content Placeholder 10"/>
          <p:cNvSpPr>
            <a:spLocks noGrp="1"/>
          </p:cNvSpPr>
          <p:nvPr>
            <p:ph idx="1"/>
          </p:nvPr>
        </p:nvSpPr>
        <p:spPr>
          <a:xfrm>
            <a:off x="457200" y="2514600"/>
            <a:ext cx="8229600" cy="4038600"/>
          </a:xfrm>
        </p:spPr>
        <p:txBody>
          <a:bodyPr/>
          <a:lstStyle/>
          <a:p>
            <a:pPr marL="0" indent="0">
              <a:buNone/>
            </a:pPr>
            <a:r>
              <a:rPr lang="en-US" dirty="0"/>
              <a:t>D</a:t>
            </a:r>
            <a:r>
              <a:rPr lang="en-US" dirty="0" smtClean="0"/>
              <a:t>issociative</a:t>
            </a:r>
            <a:endParaRPr lang="en-US" dirty="0"/>
          </a:p>
        </p:txBody>
      </p:sp>
      <p:sp>
        <p:nvSpPr>
          <p:cNvPr id="13" name="Text Placeholder 12"/>
          <p:cNvSpPr>
            <a:spLocks noGrp="1"/>
          </p:cNvSpPr>
          <p:nvPr>
            <p:ph type="body" sz="quarter" idx="16"/>
          </p:nvPr>
        </p:nvSpPr>
        <p:spPr/>
        <p:txBody>
          <a:bodyPr/>
          <a:lstStyle/>
          <a:p>
            <a:endParaRPr lang="en-US"/>
          </a:p>
        </p:txBody>
      </p:sp>
      <p:sp>
        <p:nvSpPr>
          <p:cNvPr id="12" name="Text Placeholder 11"/>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544196098"/>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Third Degree AV Block (Complete</a:t>
            </a:r>
            <a:r>
              <a:rPr lang="en-US" dirty="0" smtClean="0"/>
              <a:t>) 1</a:t>
            </a:r>
            <a:endParaRPr lang="en-US" dirty="0"/>
          </a:p>
        </p:txBody>
      </p:sp>
      <p:pic>
        <p:nvPicPr>
          <p:cNvPr id="5" name="Picture 4" descr="Conduction of electrical impulses in third degree AV block"/>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4528" y="1139037"/>
            <a:ext cx="7434944" cy="4579926"/>
          </a:xfrm>
          <a:prstGeom prst="rect">
            <a:avLst/>
          </a:prstGeom>
        </p:spPr>
      </p:pic>
      <p:sp>
        <p:nvSpPr>
          <p:cNvPr id="13" name="Text Placeholder 12"/>
          <p:cNvSpPr>
            <a:spLocks noGrp="1"/>
          </p:cNvSpPr>
          <p:nvPr>
            <p:ph type="body" sz="quarter" idx="16"/>
          </p:nvPr>
        </p:nvSpPr>
        <p:spPr>
          <a:xfrm>
            <a:off x="3886200" y="6553200"/>
            <a:ext cx="1371600" cy="304800"/>
          </a:xfrm>
        </p:spPr>
        <p:txBody>
          <a:bodyPr/>
          <a:lstStyle/>
          <a:p>
            <a:r>
              <a:rPr lang="en-US" dirty="0" smtClean="0">
                <a:hlinkClick r:id="rId4" action="ppaction://hlinksldjump"/>
              </a:rPr>
              <a:t>Jump to Third Degree AV Block (Complete) 1 Appendix</a:t>
            </a:r>
            <a:endParaRPr lang="en-US" dirty="0"/>
          </a:p>
        </p:txBody>
      </p:sp>
      <p:sp>
        <p:nvSpPr>
          <p:cNvPr id="12" name="Text Placeholder 11"/>
          <p:cNvSpPr>
            <a:spLocks noGrp="1"/>
          </p:cNvSpPr>
          <p:nvPr>
            <p:ph type="body" sz="quarter" idx="11"/>
          </p:nvPr>
        </p:nvSpPr>
        <p:spPr/>
        <p:txBody>
          <a:bodyPr/>
          <a:lstStyle/>
          <a:p>
            <a:r>
              <a:rPr lang="en-US" dirty="0"/>
              <a:t>© 2019 McGraw-Hill Education</a:t>
            </a:r>
          </a:p>
          <a:p>
            <a:endParaRPr lang="en-US" dirty="0"/>
          </a:p>
        </p:txBody>
      </p:sp>
    </p:spTree>
    <p:extLst>
      <p:ext uri="{BB962C8B-B14F-4D97-AF65-F5344CB8AC3E}">
        <p14:creationId xmlns:p14="http://schemas.microsoft.com/office/powerpoint/2010/main" val="1614186728"/>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Third Degree AV Block (</a:t>
            </a:r>
            <a:r>
              <a:rPr lang="en-US" dirty="0" smtClean="0"/>
              <a:t>Complete) 2</a:t>
            </a:r>
            <a:endParaRPr lang="en-US" dirty="0"/>
          </a:p>
        </p:txBody>
      </p:sp>
      <p:sp>
        <p:nvSpPr>
          <p:cNvPr id="3" name="Content Placeholder 2"/>
          <p:cNvSpPr>
            <a:spLocks noGrp="1"/>
          </p:cNvSpPr>
          <p:nvPr>
            <p:ph sz="quarter" idx="12"/>
          </p:nvPr>
        </p:nvSpPr>
        <p:spPr>
          <a:xfrm>
            <a:off x="533400" y="1066800"/>
            <a:ext cx="8153400" cy="2133600"/>
          </a:xfrm>
        </p:spPr>
        <p:txBody>
          <a:bodyPr/>
          <a:lstStyle/>
          <a:p>
            <a:pPr>
              <a:spcBef>
                <a:spcPts val="1200"/>
              </a:spcBef>
            </a:pPr>
            <a:r>
              <a:rPr lang="en-US" altLang="en-US" dirty="0">
                <a:cs typeface="Arial" pitchFamily="34" charset="0"/>
              </a:rPr>
              <a:t>All electrical impulses originating above the ventricles are blocked.</a:t>
            </a:r>
          </a:p>
          <a:p>
            <a:pPr>
              <a:spcBef>
                <a:spcPts val="1200"/>
              </a:spcBef>
            </a:pPr>
            <a:r>
              <a:rPr lang="en-US" altLang="en-US" dirty="0">
                <a:cs typeface="Arial" pitchFamily="34" charset="0"/>
              </a:rPr>
              <a:t>No correlation between atrial and ventricular depolarization.</a:t>
            </a:r>
          </a:p>
          <a:p>
            <a:pPr>
              <a:spcBef>
                <a:spcPts val="1200"/>
              </a:spcBef>
            </a:pPr>
            <a:r>
              <a:rPr lang="en-US" altLang="en-US" dirty="0">
                <a:cs typeface="Arial" pitchFamily="34" charset="0"/>
              </a:rPr>
              <a:t>P-P and R-R intervals are dissociative.</a:t>
            </a:r>
          </a:p>
          <a:p>
            <a:endParaRPr lang="en-US" dirty="0"/>
          </a:p>
        </p:txBody>
      </p:sp>
      <p:pic>
        <p:nvPicPr>
          <p:cNvPr id="6" name="Picture 5" descr="ECG tracing showing third degree heart block;  P-P and R-R intervals are constant, but their rates are different."/>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4924" y="3417128"/>
            <a:ext cx="8574151" cy="2297872"/>
          </a:xfrm>
          <a:prstGeom prst="rect">
            <a:avLst/>
          </a:prstGeom>
        </p:spPr>
      </p:pic>
      <p:sp>
        <p:nvSpPr>
          <p:cNvPr id="9" name="Text Placeholder 8"/>
          <p:cNvSpPr>
            <a:spLocks noGrp="1"/>
          </p:cNvSpPr>
          <p:nvPr>
            <p:ph type="body" sz="quarter" idx="16"/>
          </p:nvPr>
        </p:nvSpPr>
        <p:spPr/>
        <p:txBody>
          <a:bodyPr/>
          <a:lstStyle/>
          <a:p>
            <a:r>
              <a:rPr lang="en-US" dirty="0"/>
              <a:t>© 2019 McGraw-Hill Education</a:t>
            </a:r>
          </a:p>
          <a:p>
            <a:endParaRPr lang="en-US" dirty="0"/>
          </a:p>
        </p:txBody>
      </p:sp>
    </p:spTree>
    <p:extLst>
      <p:ext uri="{BB962C8B-B14F-4D97-AF65-F5344CB8AC3E}">
        <p14:creationId xmlns:p14="http://schemas.microsoft.com/office/powerpoint/2010/main" val="58742354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Third Degree AV Block: </a:t>
            </a:r>
            <a:r>
              <a:rPr lang="en-US" dirty="0" smtClean="0"/>
              <a:t>Criteria 1</a:t>
            </a:r>
            <a:endParaRPr lang="en-US" dirty="0"/>
          </a:p>
        </p:txBody>
      </p:sp>
      <p:sp>
        <p:nvSpPr>
          <p:cNvPr id="11" name="Content Placeholder 10"/>
          <p:cNvSpPr>
            <a:spLocks noGrp="1"/>
          </p:cNvSpPr>
          <p:nvPr>
            <p:ph idx="1"/>
          </p:nvPr>
        </p:nvSpPr>
        <p:spPr/>
        <p:txBody>
          <a:bodyPr/>
          <a:lstStyle/>
          <a:p>
            <a:pPr marL="0" indent="0">
              <a:buNone/>
            </a:pPr>
            <a:r>
              <a:rPr lang="en-US" altLang="en-US" dirty="0" smtClean="0"/>
              <a:t>Rhythm</a:t>
            </a:r>
          </a:p>
          <a:p>
            <a:r>
              <a:rPr lang="en-US" altLang="en-US" dirty="0" smtClean="0"/>
              <a:t>P-P interval is regular.</a:t>
            </a:r>
          </a:p>
          <a:p>
            <a:r>
              <a:rPr lang="en-US" altLang="en-US" dirty="0" smtClean="0"/>
              <a:t>R-R interval is regular, but different from P-P interval.</a:t>
            </a:r>
          </a:p>
          <a:p>
            <a:pPr marL="0" indent="0">
              <a:spcBef>
                <a:spcPts val="3600"/>
              </a:spcBef>
              <a:buNone/>
            </a:pPr>
            <a:r>
              <a:rPr lang="en-US" altLang="en-US" dirty="0" smtClean="0"/>
              <a:t>Rate</a:t>
            </a:r>
          </a:p>
          <a:p>
            <a:r>
              <a:rPr lang="en-US" altLang="en-US" dirty="0" smtClean="0"/>
              <a:t>Atrial rate: 60 to 100 bpm</a:t>
            </a:r>
          </a:p>
          <a:p>
            <a:r>
              <a:rPr lang="en-US" altLang="en-US" dirty="0" smtClean="0"/>
              <a:t>Ventricular rate: 20 to 40 bpm or 40 to 60 bpm, depending on pacemaker site</a:t>
            </a:r>
          </a:p>
          <a:p>
            <a:endParaRPr lang="en-US" dirty="0"/>
          </a:p>
        </p:txBody>
      </p:sp>
      <p:sp>
        <p:nvSpPr>
          <p:cNvPr id="9" name="Text Placeholder 8"/>
          <p:cNvSpPr>
            <a:spLocks noGrp="1"/>
          </p:cNvSpPr>
          <p:nvPr>
            <p:ph type="body" sz="quarter" idx="16"/>
          </p:nvPr>
        </p:nvSpPr>
        <p:spPr/>
        <p:txBody>
          <a:bodyPr/>
          <a:lstStyle/>
          <a:p>
            <a:endParaRPr lang="en-US"/>
          </a:p>
        </p:txBody>
      </p:sp>
      <p:sp>
        <p:nvSpPr>
          <p:cNvPr id="8" name="Text Placeholder 7"/>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24678717"/>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Learning Outcome 8.1</a:t>
            </a:r>
            <a:br>
              <a:rPr lang="en-US" dirty="0" smtClean="0"/>
            </a:br>
            <a:r>
              <a:rPr lang="en-US" dirty="0" smtClean="0"/>
              <a:t>Heart Block Dysrhythmias</a:t>
            </a:r>
            <a:endParaRPr lang="en-US" dirty="0"/>
          </a:p>
        </p:txBody>
      </p:sp>
      <p:sp>
        <p:nvSpPr>
          <p:cNvPr id="11" name="Content Placeholder 10"/>
          <p:cNvSpPr>
            <a:spLocks noGrp="1"/>
          </p:cNvSpPr>
          <p:nvPr>
            <p:ph idx="1"/>
          </p:nvPr>
        </p:nvSpPr>
        <p:spPr>
          <a:xfrm>
            <a:off x="457200" y="1600200"/>
            <a:ext cx="8229600" cy="4953000"/>
          </a:xfrm>
        </p:spPr>
        <p:txBody>
          <a:bodyPr/>
          <a:lstStyle/>
          <a:p>
            <a:pPr>
              <a:spcBef>
                <a:spcPts val="2400"/>
              </a:spcBef>
            </a:pPr>
            <a:r>
              <a:rPr lang="en-US" altLang="en-US" dirty="0">
                <a:cs typeface="Arial" pitchFamily="34" charset="0"/>
              </a:rPr>
              <a:t>Occur when electrical activity has difficulty traveling along normal conduction pathway</a:t>
            </a:r>
          </a:p>
          <a:p>
            <a:pPr>
              <a:spcBef>
                <a:spcPts val="2400"/>
              </a:spcBef>
            </a:pPr>
            <a:r>
              <a:rPr lang="en-US" altLang="en-US" dirty="0">
                <a:cs typeface="Arial" pitchFamily="34" charset="0"/>
              </a:rPr>
              <a:t>Ventricular depolarization is delayed or absent</a:t>
            </a:r>
          </a:p>
          <a:p>
            <a:pPr>
              <a:spcBef>
                <a:spcPts val="2400"/>
              </a:spcBef>
            </a:pPr>
            <a:r>
              <a:rPr lang="en-US" altLang="en-US" dirty="0">
                <a:cs typeface="Arial" pitchFamily="34" charset="0"/>
              </a:rPr>
              <a:t>Degree of blockage depends on cause of delay or blockage and the area effected</a:t>
            </a:r>
          </a:p>
          <a:p>
            <a:pPr>
              <a:spcBef>
                <a:spcPts val="2400"/>
              </a:spcBef>
            </a:pPr>
            <a:r>
              <a:rPr lang="en-US" altLang="en-US" dirty="0">
                <a:cs typeface="Arial" pitchFamily="34" charset="0"/>
              </a:rPr>
              <a:t>Three levels of heart blocks</a:t>
            </a:r>
          </a:p>
          <a:p>
            <a:endParaRPr lang="en-US" dirty="0"/>
          </a:p>
        </p:txBody>
      </p:sp>
      <p:sp>
        <p:nvSpPr>
          <p:cNvPr id="13" name="Text Placeholder 12"/>
          <p:cNvSpPr>
            <a:spLocks noGrp="1"/>
          </p:cNvSpPr>
          <p:nvPr>
            <p:ph type="body" sz="quarter" idx="16"/>
          </p:nvPr>
        </p:nvSpPr>
        <p:spPr/>
        <p:txBody>
          <a:bodyPr/>
          <a:lstStyle/>
          <a:p>
            <a:endParaRPr lang="en-US"/>
          </a:p>
        </p:txBody>
      </p:sp>
      <p:sp>
        <p:nvSpPr>
          <p:cNvPr id="12" name="Text Placeholder 11"/>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15438556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Third Degree AV Block: Criteria </a:t>
            </a:r>
            <a:r>
              <a:rPr lang="en-US" dirty="0" smtClean="0"/>
              <a:t>2</a:t>
            </a:r>
            <a:endParaRPr lang="en-US" dirty="0"/>
          </a:p>
        </p:txBody>
      </p:sp>
      <p:sp>
        <p:nvSpPr>
          <p:cNvPr id="11" name="Content Placeholder 10"/>
          <p:cNvSpPr>
            <a:spLocks noGrp="1"/>
          </p:cNvSpPr>
          <p:nvPr>
            <p:ph sz="quarter" idx="10"/>
          </p:nvPr>
        </p:nvSpPr>
        <p:spPr>
          <a:xfrm>
            <a:off x="533400" y="1143000"/>
            <a:ext cx="8153400" cy="3352800"/>
          </a:xfrm>
        </p:spPr>
        <p:txBody>
          <a:bodyPr/>
          <a:lstStyle/>
          <a:p>
            <a:pPr marL="0" indent="0">
              <a:spcBef>
                <a:spcPts val="1200"/>
              </a:spcBef>
              <a:buNone/>
            </a:pPr>
            <a:r>
              <a:rPr lang="en-US" altLang="en-US" dirty="0">
                <a:cs typeface="Arial" pitchFamily="34" charset="0"/>
              </a:rPr>
              <a:t>P wave morphology</a:t>
            </a:r>
          </a:p>
          <a:p>
            <a:pPr>
              <a:spcBef>
                <a:spcPts val="1200"/>
              </a:spcBef>
            </a:pPr>
            <a:r>
              <a:rPr lang="en-US" altLang="en-US" dirty="0">
                <a:cs typeface="Arial" pitchFamily="34" charset="0"/>
              </a:rPr>
              <a:t>Normal size and morphology</a:t>
            </a:r>
          </a:p>
          <a:p>
            <a:pPr>
              <a:spcBef>
                <a:spcPts val="1200"/>
              </a:spcBef>
            </a:pPr>
            <a:r>
              <a:rPr lang="en-US" altLang="en-US" dirty="0">
                <a:cs typeface="Arial" pitchFamily="34" charset="0"/>
              </a:rPr>
              <a:t>May be buried in </a:t>
            </a:r>
            <a:r>
              <a:rPr lang="en-US" altLang="en-US" dirty="0" smtClean="0">
                <a:cs typeface="Arial" pitchFamily="34" charset="0"/>
              </a:rPr>
              <a:t>QRS </a:t>
            </a:r>
            <a:r>
              <a:rPr lang="en-US" altLang="en-US" dirty="0">
                <a:cs typeface="Arial" pitchFamily="34" charset="0"/>
              </a:rPr>
              <a:t>complex or may occur before or after </a:t>
            </a:r>
            <a:r>
              <a:rPr lang="en-US" altLang="en-US" dirty="0" smtClean="0">
                <a:cs typeface="Arial" pitchFamily="34" charset="0"/>
              </a:rPr>
              <a:t>QRS </a:t>
            </a:r>
            <a:r>
              <a:rPr lang="en-US" altLang="en-US" dirty="0">
                <a:cs typeface="Arial" pitchFamily="34" charset="0"/>
              </a:rPr>
              <a:t>complex</a:t>
            </a:r>
          </a:p>
          <a:p>
            <a:pPr>
              <a:spcBef>
                <a:spcPts val="1200"/>
              </a:spcBef>
            </a:pPr>
            <a:r>
              <a:rPr lang="en-US" altLang="en-US" dirty="0">
                <a:cs typeface="Arial" pitchFamily="34" charset="0"/>
              </a:rPr>
              <a:t>P waves outnumber </a:t>
            </a:r>
            <a:r>
              <a:rPr lang="en-US" altLang="en-US" dirty="0" smtClean="0">
                <a:cs typeface="Arial" pitchFamily="34" charset="0"/>
              </a:rPr>
              <a:t>QRS </a:t>
            </a:r>
            <a:r>
              <a:rPr lang="en-US" altLang="en-US" dirty="0">
                <a:cs typeface="Arial" pitchFamily="34" charset="0"/>
              </a:rPr>
              <a:t>complexes</a:t>
            </a:r>
          </a:p>
          <a:p>
            <a:endParaRPr lang="en-US" dirty="0"/>
          </a:p>
        </p:txBody>
      </p:sp>
      <p:sp>
        <p:nvSpPr>
          <p:cNvPr id="2" name="Content Placeholder 1"/>
          <p:cNvSpPr>
            <a:spLocks noGrp="1"/>
          </p:cNvSpPr>
          <p:nvPr>
            <p:ph sz="quarter" idx="11"/>
          </p:nvPr>
        </p:nvSpPr>
        <p:spPr>
          <a:xfrm>
            <a:off x="533400" y="5105400"/>
            <a:ext cx="8153400" cy="762000"/>
          </a:xfrm>
        </p:spPr>
        <p:txBody>
          <a:bodyPr/>
          <a:lstStyle/>
          <a:p>
            <a:pPr marL="0" indent="0">
              <a:buNone/>
            </a:pPr>
            <a:r>
              <a:rPr lang="en-US" b="1" dirty="0">
                <a:solidFill>
                  <a:srgbClr val="C00000"/>
                </a:solidFill>
              </a:rPr>
              <a:t>Third degree block is the only heart block in which the P waves can be buried inside a </a:t>
            </a:r>
            <a:r>
              <a:rPr lang="en-US" b="1" dirty="0" smtClean="0">
                <a:solidFill>
                  <a:srgbClr val="C00000"/>
                </a:solidFill>
              </a:rPr>
              <a:t>QRS </a:t>
            </a:r>
            <a:r>
              <a:rPr lang="en-US" b="1" dirty="0">
                <a:solidFill>
                  <a:srgbClr val="C00000"/>
                </a:solidFill>
              </a:rPr>
              <a:t>complex or T wave.</a:t>
            </a:r>
          </a:p>
          <a:p>
            <a:endParaRPr lang="en-US" dirty="0"/>
          </a:p>
        </p:txBody>
      </p:sp>
      <p:sp>
        <p:nvSpPr>
          <p:cNvPr id="7" name="Text Placeholder 6"/>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11930073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Third Degree AV Block: Criteria </a:t>
            </a:r>
            <a:r>
              <a:rPr lang="en-US" dirty="0" smtClean="0"/>
              <a:t>3</a:t>
            </a:r>
            <a:endParaRPr lang="en-US" dirty="0">
              <a:solidFill>
                <a:schemeClr val="bg1"/>
              </a:solidFill>
            </a:endParaRPr>
          </a:p>
        </p:txBody>
      </p:sp>
      <p:sp>
        <p:nvSpPr>
          <p:cNvPr id="11" name="Content Placeholder 10"/>
          <p:cNvSpPr>
            <a:spLocks noGrp="1"/>
          </p:cNvSpPr>
          <p:nvPr>
            <p:ph idx="1"/>
          </p:nvPr>
        </p:nvSpPr>
        <p:spPr/>
        <p:txBody>
          <a:bodyPr/>
          <a:lstStyle/>
          <a:p>
            <a:pPr marL="0" indent="0">
              <a:buNone/>
            </a:pPr>
            <a:r>
              <a:rPr lang="en-US" altLang="en-US" dirty="0" smtClean="0"/>
              <a:t>PR interval: Varies because atria and ventricles are firing at different rates.</a:t>
            </a:r>
          </a:p>
          <a:p>
            <a:pPr marL="0" indent="0">
              <a:spcBef>
                <a:spcPts val="3000"/>
              </a:spcBef>
              <a:buNone/>
            </a:pPr>
            <a:r>
              <a:rPr lang="en-US" altLang="en-US" dirty="0" smtClean="0"/>
              <a:t>QRS duration and morphology</a:t>
            </a:r>
          </a:p>
          <a:p>
            <a:r>
              <a:rPr lang="en-US" altLang="en-US" dirty="0" smtClean="0"/>
              <a:t>All complexes have the same duration and morphology.</a:t>
            </a:r>
          </a:p>
          <a:p>
            <a:r>
              <a:rPr lang="en-US" altLang="en-US" dirty="0" smtClean="0"/>
              <a:t>May be within normal limits or wider depending on the location of the block.</a:t>
            </a:r>
            <a:endParaRPr lang="en-US" altLang="en-US" dirty="0"/>
          </a:p>
        </p:txBody>
      </p:sp>
      <p:sp>
        <p:nvSpPr>
          <p:cNvPr id="18" name="Text Placeholder 17"/>
          <p:cNvSpPr>
            <a:spLocks noGrp="1"/>
          </p:cNvSpPr>
          <p:nvPr>
            <p:ph type="body" sz="quarter" idx="16"/>
          </p:nvPr>
        </p:nvSpPr>
        <p:spPr/>
        <p:txBody>
          <a:bodyPr/>
          <a:lstStyle/>
          <a:p>
            <a:endParaRPr lang="en-US"/>
          </a:p>
        </p:txBody>
      </p:sp>
      <p:sp>
        <p:nvSpPr>
          <p:cNvPr id="17" name="Text Placeholder 16"/>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59904840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Third Degree AV Block:</a:t>
            </a:r>
            <a:br>
              <a:rPr lang="en-US" smtClean="0"/>
            </a:br>
            <a:r>
              <a:rPr lang="en-US" smtClean="0"/>
              <a:t>What You Should Know</a:t>
            </a:r>
            <a:endParaRPr lang="en-US" dirty="0"/>
          </a:p>
        </p:txBody>
      </p:sp>
      <p:sp>
        <p:nvSpPr>
          <p:cNvPr id="11" name="Content Placeholder 10"/>
          <p:cNvSpPr>
            <a:spLocks noGrp="1"/>
          </p:cNvSpPr>
          <p:nvPr>
            <p:ph idx="1"/>
          </p:nvPr>
        </p:nvSpPr>
        <p:spPr>
          <a:xfrm>
            <a:off x="457200" y="1524000"/>
            <a:ext cx="8229600" cy="5029200"/>
          </a:xfrm>
        </p:spPr>
        <p:txBody>
          <a:bodyPr/>
          <a:lstStyle/>
          <a:p>
            <a:pPr marL="0" indent="0">
              <a:buNone/>
            </a:pPr>
            <a:r>
              <a:rPr lang="en-US" altLang="en-US" dirty="0" smtClean="0"/>
              <a:t>AV dissociation results in loss of atrial kick.</a:t>
            </a:r>
          </a:p>
          <a:p>
            <a:pPr marL="0" indent="0">
              <a:spcBef>
                <a:spcPts val="3000"/>
              </a:spcBef>
              <a:buNone/>
            </a:pPr>
            <a:r>
              <a:rPr lang="en-US" altLang="en-US" dirty="0" smtClean="0"/>
              <a:t>First responsibility: observe patient for signs of low cardiac output</a:t>
            </a:r>
          </a:p>
          <a:p>
            <a:r>
              <a:rPr lang="en-US" altLang="en-US" dirty="0" smtClean="0"/>
              <a:t>When ventricular heart rate is 40 or lower, patient may become unconscious.</a:t>
            </a:r>
          </a:p>
          <a:p>
            <a:r>
              <a:rPr lang="en-US" altLang="en-US" dirty="0" smtClean="0"/>
              <a:t>Immediate medical intervention may be required.</a:t>
            </a:r>
          </a:p>
          <a:p>
            <a:pPr marL="0" indent="0">
              <a:spcBef>
                <a:spcPts val="3000"/>
              </a:spcBef>
              <a:buNone/>
            </a:pPr>
            <a:r>
              <a:rPr lang="en-US" altLang="en-US" dirty="0" smtClean="0"/>
              <a:t>Rhythm strips should be mounted and identified in patient’s record.</a:t>
            </a:r>
          </a:p>
          <a:p>
            <a:endParaRPr 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4193498401"/>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Learning Outcome 8.5 </a:t>
            </a:r>
            <a:br>
              <a:rPr lang="en-US" dirty="0" smtClean="0"/>
            </a:br>
            <a:r>
              <a:rPr lang="en-US" dirty="0" smtClean="0"/>
              <a:t>Comparing Heart Blocks</a:t>
            </a:r>
            <a:endParaRPr lang="en-US" dirty="0"/>
          </a:p>
        </p:txBody>
      </p:sp>
      <p:pic>
        <p:nvPicPr>
          <p:cNvPr id="3" name="Picture 2" descr="Flow chart for identifying the different types of heart block"/>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9719" y="1618574"/>
            <a:ext cx="8904562" cy="4172626"/>
          </a:xfrm>
          <a:prstGeom prst="rect">
            <a:avLst/>
          </a:prstGeom>
        </p:spPr>
      </p:pic>
      <p:sp>
        <p:nvSpPr>
          <p:cNvPr id="13" name="Text Placeholder 12"/>
          <p:cNvSpPr>
            <a:spLocks noGrp="1"/>
          </p:cNvSpPr>
          <p:nvPr>
            <p:ph type="body" sz="quarter" idx="16"/>
          </p:nvPr>
        </p:nvSpPr>
        <p:spPr>
          <a:xfrm>
            <a:off x="3886200" y="6553200"/>
            <a:ext cx="1371600" cy="304800"/>
          </a:xfrm>
        </p:spPr>
        <p:txBody>
          <a:bodyPr/>
          <a:lstStyle/>
          <a:p>
            <a:r>
              <a:rPr lang="en-US" dirty="0" smtClean="0">
                <a:hlinkClick r:id="rId4" action="ppaction://hlinksldjump"/>
              </a:rPr>
              <a:t>Jump to </a:t>
            </a:r>
            <a:r>
              <a:rPr lang="en-US" dirty="0" smtClean="0">
                <a:hlinkClick r:id="rId4" action="ppaction://hlinksldjump"/>
              </a:rPr>
              <a:t>Learning Outcome 8.5 Comparing </a:t>
            </a:r>
            <a:r>
              <a:rPr lang="en-US" dirty="0" smtClean="0">
                <a:hlinkClick r:id="rId4" action="ppaction://hlinksldjump"/>
              </a:rPr>
              <a:t>Heart Blocks</a:t>
            </a:r>
            <a:endParaRPr lang="en-US" dirty="0"/>
          </a:p>
        </p:txBody>
      </p:sp>
      <p:sp>
        <p:nvSpPr>
          <p:cNvPr id="12" name="Text Placeholder 11"/>
          <p:cNvSpPr>
            <a:spLocks noGrp="1"/>
          </p:cNvSpPr>
          <p:nvPr>
            <p:ph type="body" sz="quarter" idx="11"/>
          </p:nvPr>
        </p:nvSpPr>
        <p:spPr/>
        <p:txBody>
          <a:bodyPr/>
          <a:lstStyle/>
          <a:p>
            <a:r>
              <a:rPr lang="en-US" dirty="0"/>
              <a:t>© 2019 McGraw-Hill Education</a:t>
            </a:r>
          </a:p>
          <a:p>
            <a:endParaRPr lang="en-US" dirty="0"/>
          </a:p>
        </p:txBody>
      </p:sp>
    </p:spTree>
    <p:extLst>
      <p:ext uri="{BB962C8B-B14F-4D97-AF65-F5344CB8AC3E}">
        <p14:creationId xmlns:p14="http://schemas.microsoft.com/office/powerpoint/2010/main" val="3541404295"/>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Learning Outcome 8.5</a:t>
            </a:r>
            <a:br>
              <a:rPr lang="en-US" dirty="0" smtClean="0"/>
            </a:br>
            <a:r>
              <a:rPr lang="en-US" dirty="0" smtClean="0"/>
              <a:t>Apply Your Knowledge</a:t>
            </a:r>
            <a:endParaRPr lang="en-US" dirty="0"/>
          </a:p>
        </p:txBody>
      </p:sp>
      <p:sp>
        <p:nvSpPr>
          <p:cNvPr id="4" name="Content Placeholder 3"/>
          <p:cNvSpPr>
            <a:spLocks noGrp="1"/>
          </p:cNvSpPr>
          <p:nvPr>
            <p:ph sz="quarter" idx="13"/>
          </p:nvPr>
        </p:nvSpPr>
        <p:spPr/>
        <p:txBody>
          <a:bodyPr/>
          <a:lstStyle/>
          <a:p>
            <a:pPr marL="0" indent="0">
              <a:buFont typeface="Wingdings" pitchFamily="2" charset="2"/>
              <a:buNone/>
            </a:pPr>
            <a:r>
              <a:rPr lang="en-US" altLang="en-US" dirty="0">
                <a:cs typeface="Arial" pitchFamily="34" charset="0"/>
              </a:rPr>
              <a:t>What are the distinguishing characteristics of third degree </a:t>
            </a:r>
            <a:r>
              <a:rPr lang="en-US" altLang="en-US" dirty="0" smtClean="0">
                <a:cs typeface="Arial" pitchFamily="34" charset="0"/>
              </a:rPr>
              <a:t/>
            </a:r>
            <a:br>
              <a:rPr lang="en-US" altLang="en-US" dirty="0" smtClean="0">
                <a:cs typeface="Arial" pitchFamily="34" charset="0"/>
              </a:rPr>
            </a:br>
            <a:r>
              <a:rPr lang="en-US" altLang="en-US" dirty="0" smtClean="0">
                <a:cs typeface="Arial" pitchFamily="34" charset="0"/>
              </a:rPr>
              <a:t>heart </a:t>
            </a:r>
            <a:r>
              <a:rPr lang="en-US" altLang="en-US" dirty="0">
                <a:cs typeface="Arial" pitchFamily="34" charset="0"/>
              </a:rPr>
              <a:t>block?</a:t>
            </a:r>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2343202741"/>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Learning Outcome 8.5</a:t>
            </a:r>
            <a:br>
              <a:rPr lang="en-US" dirty="0" smtClean="0"/>
            </a:br>
            <a:r>
              <a:rPr lang="en-US" dirty="0" smtClean="0"/>
              <a:t>Apply Your Knowledge</a:t>
            </a:r>
            <a:br>
              <a:rPr lang="en-US" dirty="0" smtClean="0"/>
            </a:br>
            <a:r>
              <a:rPr lang="en-US" dirty="0" smtClean="0">
                <a:solidFill>
                  <a:srgbClr val="7030A0"/>
                </a:solidFill>
              </a:rPr>
              <a:t>Answer</a:t>
            </a:r>
            <a:endParaRPr lang="en-US" dirty="0">
              <a:solidFill>
                <a:srgbClr val="7030A0"/>
              </a:solidFill>
            </a:endParaRPr>
          </a:p>
        </p:txBody>
      </p:sp>
      <p:sp>
        <p:nvSpPr>
          <p:cNvPr id="4" name="Content Placeholder 3"/>
          <p:cNvSpPr>
            <a:spLocks noGrp="1"/>
          </p:cNvSpPr>
          <p:nvPr>
            <p:ph sz="quarter" idx="13"/>
          </p:nvPr>
        </p:nvSpPr>
        <p:spPr/>
        <p:txBody>
          <a:bodyPr/>
          <a:lstStyle/>
          <a:p>
            <a:pPr marL="0" indent="0">
              <a:buFont typeface="Wingdings" pitchFamily="2" charset="2"/>
              <a:buNone/>
            </a:pPr>
            <a:r>
              <a:rPr lang="en-US" altLang="en-US" dirty="0">
                <a:cs typeface="Arial" pitchFamily="34" charset="0"/>
              </a:rPr>
              <a:t>What are the distinguishing characteristics of third degree </a:t>
            </a:r>
            <a:br>
              <a:rPr lang="en-US" altLang="en-US" dirty="0">
                <a:cs typeface="Arial" pitchFamily="34" charset="0"/>
              </a:rPr>
            </a:br>
            <a:r>
              <a:rPr lang="en-US" altLang="en-US" dirty="0">
                <a:cs typeface="Arial" pitchFamily="34" charset="0"/>
              </a:rPr>
              <a:t>heart block?</a:t>
            </a:r>
          </a:p>
        </p:txBody>
      </p:sp>
      <p:sp>
        <p:nvSpPr>
          <p:cNvPr id="6" name="Content Placeholder 5"/>
          <p:cNvSpPr>
            <a:spLocks noGrp="1"/>
          </p:cNvSpPr>
          <p:nvPr>
            <p:ph sz="quarter" idx="15"/>
          </p:nvPr>
        </p:nvSpPr>
        <p:spPr>
          <a:xfrm>
            <a:off x="533400" y="3672840"/>
            <a:ext cx="8153400" cy="975360"/>
          </a:xfrm>
          <a:solidFill>
            <a:srgbClr val="FFC000"/>
          </a:solidFill>
        </p:spPr>
        <p:txBody>
          <a:bodyPr/>
          <a:lstStyle/>
          <a:p>
            <a:pPr marL="0" indent="0">
              <a:buNone/>
            </a:pPr>
            <a:r>
              <a:rPr lang="en-US" altLang="en-US" dirty="0">
                <a:solidFill>
                  <a:srgbClr val="000099"/>
                </a:solidFill>
                <a:latin typeface="Arial" charset="0"/>
              </a:rPr>
              <a:t>The P-P and R-R intervals are regular, but firing at </a:t>
            </a:r>
            <a:r>
              <a:rPr lang="en-US" altLang="en-US" dirty="0" smtClean="0">
                <a:solidFill>
                  <a:srgbClr val="000099"/>
                </a:solidFill>
                <a:latin typeface="Arial" charset="0"/>
              </a:rPr>
              <a:t/>
            </a:r>
            <a:br>
              <a:rPr lang="en-US" altLang="en-US" dirty="0" smtClean="0">
                <a:solidFill>
                  <a:srgbClr val="000099"/>
                </a:solidFill>
                <a:latin typeface="Arial" charset="0"/>
              </a:rPr>
            </a:br>
            <a:r>
              <a:rPr lang="en-US" altLang="en-US" dirty="0" smtClean="0">
                <a:solidFill>
                  <a:srgbClr val="000099"/>
                </a:solidFill>
                <a:latin typeface="Arial" charset="0"/>
              </a:rPr>
              <a:t>different </a:t>
            </a:r>
            <a:r>
              <a:rPr lang="en-US" altLang="en-US" dirty="0">
                <a:solidFill>
                  <a:srgbClr val="000099"/>
                </a:solidFill>
                <a:latin typeface="Arial" charset="0"/>
              </a:rPr>
              <a:t>rates.</a:t>
            </a:r>
          </a:p>
          <a:p>
            <a:pPr marL="0" indent="0"/>
            <a:endParaRPr lang="en-US" dirty="0"/>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428638712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Chapter </a:t>
            </a:r>
            <a:r>
              <a:rPr lang="en-US" dirty="0" smtClean="0"/>
              <a:t>Summary 1</a:t>
            </a:r>
            <a:endParaRPr lang="en-US" dirty="0"/>
          </a:p>
        </p:txBody>
      </p:sp>
      <p:sp>
        <p:nvSpPr>
          <p:cNvPr id="11" name="Content Placeholder 10"/>
          <p:cNvSpPr>
            <a:spLocks noGrp="1"/>
          </p:cNvSpPr>
          <p:nvPr>
            <p:ph idx="1"/>
          </p:nvPr>
        </p:nvSpPr>
        <p:spPr/>
        <p:txBody>
          <a:bodyPr/>
          <a:lstStyle/>
          <a:p>
            <a:pPr>
              <a:spcBef>
                <a:spcPts val="1800"/>
              </a:spcBef>
            </a:pPr>
            <a:r>
              <a:rPr lang="en-US" altLang="en-US" dirty="0">
                <a:cs typeface="Arial" pitchFamily="34" charset="0"/>
              </a:rPr>
              <a:t>In heart block rhythms, the current has difficulty traveling the normal pathway.</a:t>
            </a:r>
          </a:p>
          <a:p>
            <a:pPr>
              <a:spcBef>
                <a:spcPts val="1800"/>
              </a:spcBef>
            </a:pPr>
            <a:r>
              <a:rPr lang="en-US" altLang="en-US" dirty="0">
                <a:cs typeface="Arial" pitchFamily="34" charset="0"/>
              </a:rPr>
              <a:t>First degree </a:t>
            </a:r>
            <a:r>
              <a:rPr lang="en-US" altLang="en-US" dirty="0" smtClean="0">
                <a:cs typeface="Arial" pitchFamily="34" charset="0"/>
              </a:rPr>
              <a:t>AV </a:t>
            </a:r>
            <a:r>
              <a:rPr lang="en-US" altLang="en-US" dirty="0">
                <a:cs typeface="Arial" pitchFamily="34" charset="0"/>
              </a:rPr>
              <a:t>block is a delay in conduction from the </a:t>
            </a:r>
            <a:r>
              <a:rPr lang="en-US" dirty="0" smtClean="0"/>
              <a:t>SA</a:t>
            </a:r>
            <a:r>
              <a:rPr lang="en-US" altLang="en-US" dirty="0" smtClean="0">
                <a:cs typeface="Arial" pitchFamily="34" charset="0"/>
              </a:rPr>
              <a:t> node </a:t>
            </a:r>
            <a:r>
              <a:rPr lang="en-US" altLang="en-US" dirty="0">
                <a:cs typeface="Arial" pitchFamily="34" charset="0"/>
              </a:rPr>
              <a:t>to the </a:t>
            </a:r>
            <a:r>
              <a:rPr lang="en-US" altLang="en-US" dirty="0" smtClean="0">
                <a:cs typeface="Arial" pitchFamily="34" charset="0"/>
              </a:rPr>
              <a:t>AV </a:t>
            </a:r>
            <a:r>
              <a:rPr lang="en-US" altLang="en-US" dirty="0">
                <a:cs typeface="Arial" pitchFamily="34" charset="0"/>
              </a:rPr>
              <a:t>node that prevents an impulse from traveling to the ventricular conduction system.</a:t>
            </a:r>
          </a:p>
          <a:p>
            <a:pPr>
              <a:spcBef>
                <a:spcPts val="1800"/>
              </a:spcBef>
            </a:pPr>
            <a:r>
              <a:rPr lang="en-US" altLang="en-US" dirty="0">
                <a:cs typeface="Arial" pitchFamily="34" charset="0"/>
              </a:rPr>
              <a:t>Second degree </a:t>
            </a:r>
            <a:r>
              <a:rPr lang="en-US" altLang="en-US" dirty="0" smtClean="0">
                <a:cs typeface="Arial" pitchFamily="34" charset="0"/>
              </a:rPr>
              <a:t>AV </a:t>
            </a:r>
            <a:r>
              <a:rPr lang="en-US" altLang="en-US" dirty="0">
                <a:cs typeface="Arial" pitchFamily="34" charset="0"/>
              </a:rPr>
              <a:t>block, type I, has blocked or nonconducted impulses from the </a:t>
            </a:r>
            <a:r>
              <a:rPr lang="en-US" dirty="0" smtClean="0"/>
              <a:t>SA</a:t>
            </a:r>
            <a:r>
              <a:rPr lang="en-US" altLang="en-US" dirty="0" smtClean="0">
                <a:cs typeface="Arial" pitchFamily="34" charset="0"/>
              </a:rPr>
              <a:t> node </a:t>
            </a:r>
            <a:r>
              <a:rPr lang="en-US" altLang="en-US" dirty="0">
                <a:cs typeface="Arial" pitchFamily="34" charset="0"/>
              </a:rPr>
              <a:t>to the </a:t>
            </a:r>
            <a:r>
              <a:rPr lang="en-US" altLang="en-US" dirty="0" smtClean="0">
                <a:cs typeface="Arial" pitchFamily="34" charset="0"/>
              </a:rPr>
              <a:t>AV </a:t>
            </a:r>
            <a:r>
              <a:rPr lang="en-US" altLang="en-US" dirty="0">
                <a:cs typeface="Arial" pitchFamily="34" charset="0"/>
              </a:rPr>
              <a:t>junction; also called </a:t>
            </a:r>
            <a:r>
              <a:rPr lang="en-US" altLang="en-US" i="1" dirty="0">
                <a:cs typeface="Arial" pitchFamily="34" charset="0"/>
              </a:rPr>
              <a:t>Wenckebach</a:t>
            </a:r>
            <a:r>
              <a:rPr lang="en-US" altLang="en-US" dirty="0">
                <a:cs typeface="Arial" pitchFamily="34" charset="0"/>
              </a:rPr>
              <a:t> or </a:t>
            </a:r>
            <a:r>
              <a:rPr lang="en-US" altLang="en-US" i="1" dirty="0">
                <a:cs typeface="Arial" pitchFamily="34" charset="0"/>
              </a:rPr>
              <a:t>Mobitz type I</a:t>
            </a:r>
            <a:r>
              <a:rPr lang="en-US" altLang="en-US" dirty="0">
                <a:cs typeface="Arial" pitchFamily="34" charset="0"/>
              </a:rPr>
              <a:t>.</a:t>
            </a:r>
          </a:p>
          <a:p>
            <a:endParaRPr lang="en-US" dirty="0"/>
          </a:p>
        </p:txBody>
      </p:sp>
      <p:sp>
        <p:nvSpPr>
          <p:cNvPr id="13" name="Text Placeholder 12"/>
          <p:cNvSpPr>
            <a:spLocks noGrp="1"/>
          </p:cNvSpPr>
          <p:nvPr>
            <p:ph type="body" sz="quarter" idx="16"/>
          </p:nvPr>
        </p:nvSpPr>
        <p:spPr/>
        <p:txBody>
          <a:bodyPr/>
          <a:lstStyle/>
          <a:p>
            <a:endParaRPr lang="en-US"/>
          </a:p>
        </p:txBody>
      </p:sp>
      <p:sp>
        <p:nvSpPr>
          <p:cNvPr id="12" name="Text Placeholder 11"/>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605450891"/>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Chapter Summary </a:t>
            </a:r>
            <a:r>
              <a:rPr lang="en-US" dirty="0" smtClean="0"/>
              <a:t>2</a:t>
            </a:r>
            <a:endParaRPr lang="en-US" dirty="0"/>
          </a:p>
        </p:txBody>
      </p:sp>
      <p:sp>
        <p:nvSpPr>
          <p:cNvPr id="11" name="Content Placeholder 10"/>
          <p:cNvSpPr>
            <a:spLocks noGrp="1"/>
          </p:cNvSpPr>
          <p:nvPr>
            <p:ph idx="1"/>
          </p:nvPr>
        </p:nvSpPr>
        <p:spPr/>
        <p:txBody>
          <a:bodyPr/>
          <a:lstStyle/>
          <a:p>
            <a:pPr>
              <a:spcBef>
                <a:spcPts val="1800"/>
              </a:spcBef>
            </a:pPr>
            <a:r>
              <a:rPr lang="en-US" altLang="en-US" dirty="0">
                <a:cs typeface="Arial" pitchFamily="34" charset="0"/>
              </a:rPr>
              <a:t>Second degree </a:t>
            </a:r>
            <a:r>
              <a:rPr lang="en-US" altLang="en-US" dirty="0" smtClean="0">
                <a:cs typeface="Arial" pitchFamily="34" charset="0"/>
              </a:rPr>
              <a:t>AV </a:t>
            </a:r>
            <a:r>
              <a:rPr lang="en-US" altLang="en-US" dirty="0">
                <a:cs typeface="Arial" pitchFamily="34" charset="0"/>
              </a:rPr>
              <a:t>block, type II, selects which impulses it will block, resulting in periodic missing </a:t>
            </a:r>
            <a:r>
              <a:rPr lang="en-US" altLang="en-US" dirty="0" smtClean="0">
                <a:cs typeface="Arial" pitchFamily="34" charset="0"/>
              </a:rPr>
              <a:t>QRS </a:t>
            </a:r>
            <a:r>
              <a:rPr lang="en-US" altLang="en-US" dirty="0">
                <a:cs typeface="Arial" pitchFamily="34" charset="0"/>
              </a:rPr>
              <a:t>complexes; also called </a:t>
            </a:r>
            <a:r>
              <a:rPr lang="en-US" altLang="en-US" i="1" dirty="0">
                <a:cs typeface="Arial" pitchFamily="34" charset="0"/>
              </a:rPr>
              <a:t>Mobitz type II</a:t>
            </a:r>
            <a:r>
              <a:rPr lang="en-US" altLang="en-US" dirty="0">
                <a:cs typeface="Arial" pitchFamily="34" charset="0"/>
              </a:rPr>
              <a:t>.</a:t>
            </a:r>
          </a:p>
          <a:p>
            <a:pPr>
              <a:spcBef>
                <a:spcPts val="1200"/>
              </a:spcBef>
            </a:pPr>
            <a:r>
              <a:rPr lang="en-US" altLang="en-US" dirty="0">
                <a:cs typeface="Arial" pitchFamily="34" charset="0"/>
              </a:rPr>
              <a:t>Third degree </a:t>
            </a:r>
            <a:r>
              <a:rPr lang="en-US" altLang="en-US" dirty="0" smtClean="0">
                <a:cs typeface="Arial" pitchFamily="34" charset="0"/>
              </a:rPr>
              <a:t>AV </a:t>
            </a:r>
            <a:r>
              <a:rPr lang="en-US" altLang="en-US" dirty="0">
                <a:cs typeface="Arial" pitchFamily="34" charset="0"/>
              </a:rPr>
              <a:t>block is complete heart block (</a:t>
            </a:r>
            <a:r>
              <a:rPr lang="en-US" altLang="en-US" dirty="0" smtClean="0">
                <a:cs typeface="Arial" pitchFamily="34" charset="0"/>
              </a:rPr>
              <a:t>C</a:t>
            </a:r>
            <a:r>
              <a:rPr lang="en-US" altLang="en-US" sz="600" dirty="0" smtClean="0">
                <a:cs typeface="Arial" pitchFamily="34" charset="0"/>
              </a:rPr>
              <a:t> </a:t>
            </a:r>
            <a:r>
              <a:rPr lang="en-US" altLang="en-US" dirty="0" smtClean="0">
                <a:cs typeface="Arial" pitchFamily="34" charset="0"/>
              </a:rPr>
              <a:t>H</a:t>
            </a:r>
            <a:r>
              <a:rPr lang="en-US" altLang="en-US" sz="600" dirty="0" smtClean="0">
                <a:cs typeface="Arial" pitchFamily="34" charset="0"/>
              </a:rPr>
              <a:t> </a:t>
            </a:r>
            <a:r>
              <a:rPr lang="en-US" altLang="en-US" dirty="0" smtClean="0">
                <a:cs typeface="Arial" pitchFamily="34" charset="0"/>
              </a:rPr>
              <a:t>B</a:t>
            </a:r>
            <a:r>
              <a:rPr lang="en-US" altLang="en-US" dirty="0">
                <a:cs typeface="Arial" pitchFamily="34" charset="0"/>
              </a:rPr>
              <a:t>); all impulses above the ventricles are blocked, so there is no correlation between atrial and ventricular depolarization.</a:t>
            </a:r>
            <a:endParaRPr lang="en-US" dirty="0"/>
          </a:p>
        </p:txBody>
      </p:sp>
      <p:sp>
        <p:nvSpPr>
          <p:cNvPr id="13" name="Text Placeholder 12"/>
          <p:cNvSpPr>
            <a:spLocks noGrp="1"/>
          </p:cNvSpPr>
          <p:nvPr>
            <p:ph type="body" sz="quarter" idx="16"/>
          </p:nvPr>
        </p:nvSpPr>
        <p:spPr/>
        <p:txBody>
          <a:bodyPr/>
          <a:lstStyle/>
          <a:p>
            <a:endParaRPr lang="en-US"/>
          </a:p>
        </p:txBody>
      </p:sp>
      <p:sp>
        <p:nvSpPr>
          <p:cNvPr id="12" name="Text Placeholder 11"/>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196191141"/>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ctrTitle"/>
          </p:nvPr>
        </p:nvSpPr>
        <p:spPr/>
        <p:txBody>
          <a:bodyPr/>
          <a:lstStyle/>
          <a:p>
            <a:r>
              <a:rPr lang="en-US" dirty="0" smtClean="0"/>
              <a:t>Appendix Slides</a:t>
            </a:r>
            <a:endParaRPr lang="en-US" dirty="0"/>
          </a:p>
        </p:txBody>
      </p:sp>
      <p:sp>
        <p:nvSpPr>
          <p:cNvPr id="14" name="Text Placeholder 13"/>
          <p:cNvSpPr>
            <a:spLocks noGrp="1"/>
          </p:cNvSpPr>
          <p:nvPr>
            <p:ph type="body" sz="quarter" idx="10"/>
          </p:nvPr>
        </p:nvSpPr>
        <p:spPr/>
        <p:txBody>
          <a:bodyPr/>
          <a:lstStyle/>
          <a:p>
            <a:endParaRPr lang="en-US"/>
          </a:p>
        </p:txBody>
      </p:sp>
      <p:sp>
        <p:nvSpPr>
          <p:cNvPr id="15" name="Text Placeholder 14"/>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621108"/>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First Degree AV Block Appendix</a:t>
            </a:r>
            <a:endParaRPr lang="en-US" dirty="0"/>
          </a:p>
        </p:txBody>
      </p:sp>
      <p:sp>
        <p:nvSpPr>
          <p:cNvPr id="4" name="Text Placeholder 3"/>
          <p:cNvSpPr>
            <a:spLocks noGrp="1"/>
          </p:cNvSpPr>
          <p:nvPr>
            <p:ph type="body" sz="quarter" idx="11"/>
          </p:nvPr>
        </p:nvSpPr>
        <p:spPr>
          <a:xfrm>
            <a:off x="3467100" y="6477000"/>
            <a:ext cx="2209800" cy="304800"/>
          </a:xfrm>
        </p:spPr>
        <p:txBody>
          <a:bodyPr/>
          <a:lstStyle/>
          <a:p>
            <a:r>
              <a:rPr lang="en-US" dirty="0" smtClean="0">
                <a:hlinkClick r:id="rId2" action="ppaction://hlinksldjump"/>
              </a:rPr>
              <a:t>Jump to First Degree AV Block</a:t>
            </a:r>
            <a:endParaRPr lang="en-US" dirty="0"/>
          </a:p>
        </p:txBody>
      </p:sp>
      <p:sp>
        <p:nvSpPr>
          <p:cNvPr id="12" name="Text Placeholder 11"/>
          <p:cNvSpPr>
            <a:spLocks noGrp="1"/>
          </p:cNvSpPr>
          <p:nvPr>
            <p:ph type="body" sz="quarter" idx="12"/>
          </p:nvPr>
        </p:nvSpPr>
        <p:spPr>
          <a:xfrm>
            <a:off x="457200" y="1066800"/>
            <a:ext cx="8229600" cy="5181600"/>
          </a:xfrm>
        </p:spPr>
        <p:txBody>
          <a:bodyPr/>
          <a:lstStyle/>
          <a:p>
            <a:r>
              <a:rPr lang="en-US" dirty="0"/>
              <a:t>Section view of the heart with arrows showing impulse conduction in the normal heart and in first degree AV block. </a:t>
            </a:r>
            <a:endParaRPr lang="en-US" dirty="0" smtClean="0"/>
          </a:p>
          <a:p>
            <a:r>
              <a:rPr lang="en-US" dirty="0" smtClean="0"/>
              <a:t>In </a:t>
            </a:r>
            <a:r>
              <a:rPr lang="en-US" dirty="0"/>
              <a:t>the normal heart the impulse travels from the SA node to the AV node and the right ventricle, and from the AV node to the bundle of His and the bundle branches, which distribute the impulse throughout the ventricles. </a:t>
            </a:r>
            <a:endParaRPr lang="en-US" dirty="0" smtClean="0"/>
          </a:p>
          <a:p>
            <a:r>
              <a:rPr lang="en-US" dirty="0" smtClean="0"/>
              <a:t>In </a:t>
            </a:r>
            <a:r>
              <a:rPr lang="en-US" dirty="0"/>
              <a:t>first degree AV block, the impulses follow the same path to the ventricles, but they are delayed at the AV node.</a:t>
            </a:r>
          </a:p>
        </p:txBody>
      </p:sp>
    </p:spTree>
    <p:extLst>
      <p:ext uri="{BB962C8B-B14F-4D97-AF65-F5344CB8AC3E}">
        <p14:creationId xmlns:p14="http://schemas.microsoft.com/office/powerpoint/2010/main" val="553904726"/>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Learning Outcome 8.1</a:t>
            </a:r>
            <a:br>
              <a:rPr lang="en-US" dirty="0" smtClean="0"/>
            </a:br>
            <a:r>
              <a:rPr lang="en-US" dirty="0" smtClean="0"/>
              <a:t>Apply Your Knowledge</a:t>
            </a:r>
            <a:endParaRPr lang="en-US" dirty="0"/>
          </a:p>
        </p:txBody>
      </p:sp>
      <p:sp>
        <p:nvSpPr>
          <p:cNvPr id="7" name="Content Placeholder 6"/>
          <p:cNvSpPr>
            <a:spLocks noGrp="1"/>
          </p:cNvSpPr>
          <p:nvPr>
            <p:ph idx="1"/>
          </p:nvPr>
        </p:nvSpPr>
        <p:spPr>
          <a:xfrm>
            <a:off x="533400" y="2057400"/>
            <a:ext cx="8229600" cy="4495800"/>
          </a:xfrm>
        </p:spPr>
        <p:txBody>
          <a:bodyPr/>
          <a:lstStyle/>
          <a:p>
            <a:pPr marL="0" indent="0">
              <a:buNone/>
            </a:pPr>
            <a:r>
              <a:rPr lang="en-US" dirty="0" smtClean="0"/>
              <a:t>What is the cause of a heart block dysrhythmia?</a:t>
            </a:r>
            <a:endParaRPr lang="en-US" dirty="0"/>
          </a:p>
        </p:txBody>
      </p:sp>
      <p:sp>
        <p:nvSpPr>
          <p:cNvPr id="12" name="Text Placeholder 11"/>
          <p:cNvSpPr>
            <a:spLocks noGrp="1"/>
          </p:cNvSpPr>
          <p:nvPr>
            <p:ph type="body" sz="quarter" idx="16"/>
          </p:nvPr>
        </p:nvSpPr>
        <p:spPr/>
        <p:txBody>
          <a:bodyPr/>
          <a:lstStyle/>
          <a:p>
            <a:endParaRPr lang="en-US"/>
          </a:p>
        </p:txBody>
      </p:sp>
      <p:sp>
        <p:nvSpPr>
          <p:cNvPr id="11" name="Text Placeholder 10"/>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406895884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Second Degree AV Block, Type I Appendix</a:t>
            </a:r>
            <a:endParaRPr lang="en-US" dirty="0"/>
          </a:p>
        </p:txBody>
      </p:sp>
      <p:sp>
        <p:nvSpPr>
          <p:cNvPr id="4" name="Text Placeholder 3"/>
          <p:cNvSpPr>
            <a:spLocks noGrp="1"/>
          </p:cNvSpPr>
          <p:nvPr>
            <p:ph type="body" sz="quarter" idx="11"/>
          </p:nvPr>
        </p:nvSpPr>
        <p:spPr>
          <a:xfrm>
            <a:off x="3467100" y="6477000"/>
            <a:ext cx="2209800" cy="304800"/>
          </a:xfrm>
        </p:spPr>
        <p:txBody>
          <a:bodyPr/>
          <a:lstStyle/>
          <a:p>
            <a:r>
              <a:rPr lang="en-US" dirty="0" smtClean="0">
                <a:hlinkClick r:id="rId2" action="ppaction://hlinksldjump"/>
              </a:rPr>
              <a:t>Jump to Second Degree AV Block, Type I</a:t>
            </a:r>
            <a:endParaRPr lang="en-US" dirty="0"/>
          </a:p>
        </p:txBody>
      </p:sp>
      <p:sp>
        <p:nvSpPr>
          <p:cNvPr id="12" name="Text Placeholder 11"/>
          <p:cNvSpPr>
            <a:spLocks noGrp="1"/>
          </p:cNvSpPr>
          <p:nvPr>
            <p:ph type="body" sz="quarter" idx="12"/>
          </p:nvPr>
        </p:nvSpPr>
        <p:spPr>
          <a:xfrm>
            <a:off x="457200" y="1066800"/>
            <a:ext cx="8229600" cy="5334000"/>
          </a:xfrm>
        </p:spPr>
        <p:txBody>
          <a:bodyPr/>
          <a:lstStyle/>
          <a:p>
            <a:r>
              <a:rPr lang="en-US" dirty="0"/>
              <a:t>Section view of the heart with arrows showing impulse conduction in second degree AV block, Mobitz type I. The impulse is generated  at the SA node and flows to the right atrium and the AV node as in the normal heart. However, a block exists at the AV node, above the bundle of His. Impulses can travel through the AV node, but with more and more difficulty, until one impulse is completely blocked. The pattern then resets. Therefore, some, but not all, impulses are conducted through the ventricles.</a:t>
            </a:r>
          </a:p>
        </p:txBody>
      </p:sp>
    </p:spTree>
    <p:extLst>
      <p:ext uri="{BB962C8B-B14F-4D97-AF65-F5344CB8AC3E}">
        <p14:creationId xmlns:p14="http://schemas.microsoft.com/office/powerpoint/2010/main" val="278170355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Second Degree AV Block, Type II Appendix</a:t>
            </a:r>
            <a:endParaRPr lang="en-US" dirty="0"/>
          </a:p>
        </p:txBody>
      </p:sp>
      <p:sp>
        <p:nvSpPr>
          <p:cNvPr id="4" name="Text Placeholder 3"/>
          <p:cNvSpPr>
            <a:spLocks noGrp="1"/>
          </p:cNvSpPr>
          <p:nvPr>
            <p:ph type="body" sz="quarter" idx="11"/>
          </p:nvPr>
        </p:nvSpPr>
        <p:spPr>
          <a:xfrm>
            <a:off x="3467100" y="6477000"/>
            <a:ext cx="2209800" cy="304800"/>
          </a:xfrm>
        </p:spPr>
        <p:txBody>
          <a:bodyPr/>
          <a:lstStyle/>
          <a:p>
            <a:r>
              <a:rPr lang="en-US" dirty="0" smtClean="0">
                <a:hlinkClick r:id="rId2" action="ppaction://hlinksldjump"/>
              </a:rPr>
              <a:t>Jump to Second Degree AV Block, Type II</a:t>
            </a:r>
            <a:endParaRPr lang="en-US" dirty="0"/>
          </a:p>
        </p:txBody>
      </p:sp>
      <p:sp>
        <p:nvSpPr>
          <p:cNvPr id="12" name="Text Placeholder 11"/>
          <p:cNvSpPr>
            <a:spLocks noGrp="1"/>
          </p:cNvSpPr>
          <p:nvPr>
            <p:ph type="body" sz="quarter" idx="12"/>
          </p:nvPr>
        </p:nvSpPr>
        <p:spPr>
          <a:xfrm>
            <a:off x="457200" y="1066800"/>
            <a:ext cx="8229600" cy="5334000"/>
          </a:xfrm>
        </p:spPr>
        <p:txBody>
          <a:bodyPr/>
          <a:lstStyle/>
          <a:p>
            <a:r>
              <a:rPr lang="en-US" dirty="0"/>
              <a:t>Section view of the heart with arrows showing impulse conduction in second degree AV block, Mobitz type II. The impulse is generated  at the SA node and flows to the right atrium and the AV node as in the normal heart. However, a block exists, usually below the bundle of His. The AV node conducts most impulses, but occasionally blocks an impulse. Not all impulses reach the ventricles to be conducted.</a:t>
            </a:r>
          </a:p>
        </p:txBody>
      </p:sp>
    </p:spTree>
    <p:extLst>
      <p:ext uri="{BB962C8B-B14F-4D97-AF65-F5344CB8AC3E}">
        <p14:creationId xmlns:p14="http://schemas.microsoft.com/office/powerpoint/2010/main" val="681491155"/>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Third Degree </a:t>
            </a:r>
            <a:r>
              <a:rPr lang="en-US" dirty="0" smtClean="0"/>
              <a:t>AV </a:t>
            </a:r>
            <a:r>
              <a:rPr lang="en-US" dirty="0" smtClean="0"/>
              <a:t>Block (Complete) 1 Appendix</a:t>
            </a:r>
            <a:endParaRPr lang="en-US" dirty="0"/>
          </a:p>
        </p:txBody>
      </p:sp>
      <p:sp>
        <p:nvSpPr>
          <p:cNvPr id="4" name="Text Placeholder 3"/>
          <p:cNvSpPr>
            <a:spLocks noGrp="1"/>
          </p:cNvSpPr>
          <p:nvPr>
            <p:ph type="body" sz="quarter" idx="11"/>
          </p:nvPr>
        </p:nvSpPr>
        <p:spPr>
          <a:xfrm>
            <a:off x="3467100" y="6477000"/>
            <a:ext cx="2209800" cy="304800"/>
          </a:xfrm>
        </p:spPr>
        <p:txBody>
          <a:bodyPr/>
          <a:lstStyle/>
          <a:p>
            <a:r>
              <a:rPr lang="en-US" dirty="0" smtClean="0">
                <a:hlinkClick r:id="rId3" action="ppaction://hlinksldjump"/>
              </a:rPr>
              <a:t>Jump to </a:t>
            </a:r>
            <a:r>
              <a:rPr lang="en-US" dirty="0" smtClean="0">
                <a:hlinkClick r:id="rId3" action="ppaction://hlinksldjump"/>
              </a:rPr>
              <a:t>Third Degree AV Block (Complete) 1</a:t>
            </a:r>
            <a:endParaRPr lang="en-US" dirty="0"/>
          </a:p>
        </p:txBody>
      </p:sp>
      <p:sp>
        <p:nvSpPr>
          <p:cNvPr id="12" name="Text Placeholder 11"/>
          <p:cNvSpPr>
            <a:spLocks noGrp="1"/>
          </p:cNvSpPr>
          <p:nvPr>
            <p:ph type="body" sz="quarter" idx="12"/>
          </p:nvPr>
        </p:nvSpPr>
        <p:spPr>
          <a:xfrm>
            <a:off x="457200" y="1066800"/>
            <a:ext cx="8229600" cy="5334000"/>
          </a:xfrm>
        </p:spPr>
        <p:txBody>
          <a:bodyPr/>
          <a:lstStyle/>
          <a:p>
            <a:r>
              <a:rPr lang="en-US" dirty="0"/>
              <a:t>Section view of the heart with arrows showing impulse conduction in second degree AV block, Mobitz type II. The impulse is generated  at the SA node and flows to the right atrium and the AV node as in the normal heart. However, a block exists, usually below the bundle of His. The AV node conducts most impulses, but occasionally blocks an impulse. Not all impulses reach the ventricles to be conducted.</a:t>
            </a:r>
          </a:p>
        </p:txBody>
      </p:sp>
    </p:spTree>
    <p:extLst>
      <p:ext uri="{BB962C8B-B14F-4D97-AF65-F5344CB8AC3E}">
        <p14:creationId xmlns:p14="http://schemas.microsoft.com/office/powerpoint/2010/main" val="1228614511"/>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0" y="228600"/>
            <a:ext cx="9144000" cy="1219200"/>
          </a:xfrm>
        </p:spPr>
        <p:txBody>
          <a:bodyPr/>
          <a:lstStyle/>
          <a:p>
            <a:r>
              <a:rPr lang="en-US" dirty="0" smtClean="0"/>
              <a:t>Learning Outcome 8.5</a:t>
            </a:r>
            <a:br>
              <a:rPr lang="en-US" dirty="0" smtClean="0"/>
            </a:br>
            <a:r>
              <a:rPr lang="en-US" dirty="0" smtClean="0"/>
              <a:t>Comparing Heart Blocks Appendix</a:t>
            </a:r>
            <a:endParaRPr lang="en-US" dirty="0"/>
          </a:p>
        </p:txBody>
      </p:sp>
      <p:sp>
        <p:nvSpPr>
          <p:cNvPr id="11" name="Text Placeholder 10"/>
          <p:cNvSpPr>
            <a:spLocks noGrp="1"/>
          </p:cNvSpPr>
          <p:nvPr>
            <p:ph type="body" sz="quarter" idx="11"/>
          </p:nvPr>
        </p:nvSpPr>
        <p:spPr>
          <a:xfrm>
            <a:off x="3467100" y="6324600"/>
            <a:ext cx="2209800" cy="304800"/>
          </a:xfrm>
        </p:spPr>
        <p:txBody>
          <a:bodyPr/>
          <a:lstStyle/>
          <a:p>
            <a:r>
              <a:rPr lang="en-US" dirty="0" smtClean="0">
                <a:hlinkClick r:id="rId2" action="ppaction://hlinksldjump"/>
              </a:rPr>
              <a:t>Jump to Learning Outcome 8.5 </a:t>
            </a:r>
          </a:p>
          <a:p>
            <a:r>
              <a:rPr lang="en-US" dirty="0" smtClean="0">
                <a:hlinkClick r:id="rId2" action="ppaction://hlinksldjump"/>
              </a:rPr>
              <a:t>Comparing Heart Blocks</a:t>
            </a:r>
            <a:endParaRPr lang="en-US" dirty="0"/>
          </a:p>
        </p:txBody>
      </p:sp>
      <p:sp>
        <p:nvSpPr>
          <p:cNvPr id="12" name="Text Placeholder 11"/>
          <p:cNvSpPr>
            <a:spLocks noGrp="1"/>
          </p:cNvSpPr>
          <p:nvPr>
            <p:ph type="body" sz="quarter" idx="12"/>
          </p:nvPr>
        </p:nvSpPr>
        <p:spPr>
          <a:xfrm>
            <a:off x="457200" y="1676400"/>
            <a:ext cx="8229600" cy="4648200"/>
          </a:xfrm>
        </p:spPr>
        <p:txBody>
          <a:bodyPr/>
          <a:lstStyle/>
          <a:p>
            <a:r>
              <a:rPr lang="en-US" dirty="0" smtClean="0"/>
              <a:t>Flow chart diagram showing that first degree and second degree type II heart blocks have a constant </a:t>
            </a:r>
            <a:r>
              <a:rPr lang="en-US" altLang="en-US" dirty="0" smtClean="0">
                <a:cs typeface="Arial" pitchFamily="34" charset="0"/>
              </a:rPr>
              <a:t>PR</a:t>
            </a:r>
            <a:r>
              <a:rPr lang="en-US" dirty="0" smtClean="0"/>
              <a:t> interval. Second degree type I and third degree heart </a:t>
            </a:r>
            <a:r>
              <a:rPr lang="en-US" dirty="0" smtClean="0"/>
              <a:t>block</a:t>
            </a:r>
            <a:br>
              <a:rPr lang="en-US" dirty="0" smtClean="0"/>
            </a:br>
            <a:r>
              <a:rPr lang="en-US" dirty="0" smtClean="0"/>
              <a:t>s </a:t>
            </a:r>
            <a:r>
              <a:rPr lang="en-US" dirty="0" smtClean="0"/>
              <a:t>have a variable </a:t>
            </a:r>
            <a:r>
              <a:rPr lang="en-US" altLang="en-US" dirty="0" smtClean="0">
                <a:cs typeface="Arial" pitchFamily="34" charset="0"/>
              </a:rPr>
              <a:t>PR</a:t>
            </a:r>
            <a:r>
              <a:rPr lang="en-US" dirty="0" smtClean="0"/>
              <a:t> interval.</a:t>
            </a:r>
            <a:endParaRPr lang="en-US" dirty="0"/>
          </a:p>
        </p:txBody>
      </p:sp>
    </p:spTree>
    <p:extLst>
      <p:ext uri="{BB962C8B-B14F-4D97-AF65-F5344CB8AC3E}">
        <p14:creationId xmlns:p14="http://schemas.microsoft.com/office/powerpoint/2010/main" val="3318609587"/>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Learning Outcome 8.1</a:t>
            </a:r>
            <a:br>
              <a:rPr lang="en-US" dirty="0" smtClean="0"/>
            </a:br>
            <a:r>
              <a:rPr lang="en-US" dirty="0" smtClean="0"/>
              <a:t>Apply Your Knowledge</a:t>
            </a:r>
            <a:br>
              <a:rPr lang="en-US" dirty="0" smtClean="0"/>
            </a:br>
            <a:r>
              <a:rPr lang="en-US" dirty="0" smtClean="0">
                <a:solidFill>
                  <a:srgbClr val="7030A0"/>
                </a:solidFill>
              </a:rPr>
              <a:t>Answer</a:t>
            </a:r>
            <a:endParaRPr lang="en-US" dirty="0">
              <a:solidFill>
                <a:srgbClr val="7030A0"/>
              </a:solidFill>
            </a:endParaRPr>
          </a:p>
        </p:txBody>
      </p:sp>
      <p:sp>
        <p:nvSpPr>
          <p:cNvPr id="7" name="Content Placeholder 6"/>
          <p:cNvSpPr>
            <a:spLocks noGrp="1"/>
          </p:cNvSpPr>
          <p:nvPr>
            <p:ph sz="quarter" idx="10"/>
          </p:nvPr>
        </p:nvSpPr>
        <p:spPr>
          <a:xfrm>
            <a:off x="533400" y="2057400"/>
            <a:ext cx="8153400" cy="914400"/>
          </a:xfrm>
        </p:spPr>
        <p:txBody>
          <a:bodyPr/>
          <a:lstStyle/>
          <a:p>
            <a:pPr marL="0" indent="0">
              <a:buNone/>
            </a:pPr>
            <a:r>
              <a:rPr lang="en-US" dirty="0" smtClean="0"/>
              <a:t>What is the cause of a heart block dysrhythmia?</a:t>
            </a:r>
            <a:endParaRPr lang="en-US" dirty="0"/>
          </a:p>
        </p:txBody>
      </p:sp>
      <p:sp>
        <p:nvSpPr>
          <p:cNvPr id="8" name="Content Placeholder 7"/>
          <p:cNvSpPr>
            <a:spLocks noGrp="1"/>
          </p:cNvSpPr>
          <p:nvPr>
            <p:ph sz="quarter" idx="11"/>
          </p:nvPr>
        </p:nvSpPr>
        <p:spPr>
          <a:xfrm>
            <a:off x="533400" y="2895600"/>
            <a:ext cx="8153400" cy="1265238"/>
          </a:xfrm>
          <a:solidFill>
            <a:srgbClr val="FFC000"/>
          </a:solidFill>
        </p:spPr>
        <p:txBody>
          <a:bodyPr/>
          <a:lstStyle/>
          <a:p>
            <a:pPr marL="0" indent="0">
              <a:buNone/>
            </a:pPr>
            <a:r>
              <a:rPr lang="en-US" dirty="0" smtClean="0">
                <a:solidFill>
                  <a:srgbClr val="002060"/>
                </a:solidFill>
              </a:rPr>
              <a:t>Answer: The electrical current has difficulty traveling along the normal conduction pathway.</a:t>
            </a:r>
            <a:endParaRPr lang="en-US" dirty="0">
              <a:solidFill>
                <a:srgbClr val="002060"/>
              </a:solidFill>
            </a:endParaRPr>
          </a:p>
        </p:txBody>
      </p:sp>
      <p:sp>
        <p:nvSpPr>
          <p:cNvPr id="10" name="Text Placeholder 9"/>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362824642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Learning Outcome 8.2</a:t>
            </a:r>
            <a:br>
              <a:rPr lang="en-US" dirty="0" smtClean="0"/>
            </a:br>
            <a:r>
              <a:rPr lang="en-US" dirty="0" smtClean="0"/>
              <a:t>First Degree Atrioventricular (AV) Block</a:t>
            </a:r>
            <a:br>
              <a:rPr lang="en-US" dirty="0" smtClean="0"/>
            </a:br>
            <a:r>
              <a:rPr lang="en-US" dirty="0" smtClean="0">
                <a:solidFill>
                  <a:srgbClr val="7030A0"/>
                </a:solidFill>
              </a:rPr>
              <a:t>Key Term</a:t>
            </a:r>
            <a:endParaRPr lang="en-US" dirty="0">
              <a:solidFill>
                <a:srgbClr val="7030A0"/>
              </a:solidFill>
            </a:endParaRPr>
          </a:p>
        </p:txBody>
      </p:sp>
      <p:sp>
        <p:nvSpPr>
          <p:cNvPr id="4" name="Content Placeholder 3"/>
          <p:cNvSpPr>
            <a:spLocks noGrp="1"/>
          </p:cNvSpPr>
          <p:nvPr>
            <p:ph idx="1"/>
          </p:nvPr>
        </p:nvSpPr>
        <p:spPr>
          <a:xfrm>
            <a:off x="457200" y="2514600"/>
            <a:ext cx="8229600" cy="4038600"/>
          </a:xfrm>
        </p:spPr>
        <p:txBody>
          <a:bodyPr/>
          <a:lstStyle/>
          <a:p>
            <a:pPr marL="0" indent="0">
              <a:buNone/>
            </a:pPr>
            <a:r>
              <a:rPr lang="en-US" dirty="0"/>
              <a:t>C</a:t>
            </a:r>
            <a:r>
              <a:rPr lang="en-US" dirty="0" smtClean="0"/>
              <a:t>ardiac </a:t>
            </a:r>
            <a:r>
              <a:rPr lang="en-US" dirty="0" smtClean="0"/>
              <a:t>output parameters</a:t>
            </a:r>
            <a:endParaRPr lang="en-US" dirty="0"/>
          </a:p>
        </p:txBody>
      </p:sp>
      <p:sp>
        <p:nvSpPr>
          <p:cNvPr id="5" name="Text Placeholder 4"/>
          <p:cNvSpPr>
            <a:spLocks noGrp="1"/>
          </p:cNvSpPr>
          <p:nvPr>
            <p:ph type="body" sz="quarter" idx="16"/>
          </p:nvPr>
        </p:nvSpPr>
        <p:spPr/>
        <p:txBody>
          <a:bodyPr/>
          <a:lstStyle/>
          <a:p>
            <a:endParaRPr lang="en-US"/>
          </a:p>
        </p:txBody>
      </p:sp>
      <p:sp>
        <p:nvSpPr>
          <p:cNvPr id="3" name="Text Placeholder 2"/>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293982355"/>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First Degree AV Block</a:t>
            </a:r>
            <a:endParaRPr lang="en-US" dirty="0"/>
          </a:p>
        </p:txBody>
      </p:sp>
      <p:pic>
        <p:nvPicPr>
          <p:cNvPr id="4" name="Picture 3" descr="Conduction of electrical impulses in first degree AV block"/>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126" y="1138943"/>
            <a:ext cx="8229748" cy="4580113"/>
          </a:xfrm>
          <a:prstGeom prst="rect">
            <a:avLst/>
          </a:prstGeom>
        </p:spPr>
      </p:pic>
      <p:sp>
        <p:nvSpPr>
          <p:cNvPr id="13" name="Text Placeholder 12"/>
          <p:cNvSpPr>
            <a:spLocks noGrp="1"/>
          </p:cNvSpPr>
          <p:nvPr>
            <p:ph type="body" sz="quarter" idx="16"/>
          </p:nvPr>
        </p:nvSpPr>
        <p:spPr>
          <a:xfrm>
            <a:off x="3886200" y="6400800"/>
            <a:ext cx="1371600" cy="252350"/>
          </a:xfrm>
        </p:spPr>
        <p:txBody>
          <a:bodyPr/>
          <a:lstStyle/>
          <a:p>
            <a:r>
              <a:rPr lang="en-US" dirty="0" smtClean="0">
                <a:hlinkClick r:id="rId4" action="ppaction://hlinksldjump"/>
              </a:rPr>
              <a:t>Jump to First Degree AV Block Appendix</a:t>
            </a:r>
            <a:endParaRPr lang="en-US" dirty="0"/>
          </a:p>
        </p:txBody>
      </p:sp>
      <p:sp>
        <p:nvSpPr>
          <p:cNvPr id="12" name="Text Placeholder 11"/>
          <p:cNvSpPr>
            <a:spLocks noGrp="1"/>
          </p:cNvSpPr>
          <p:nvPr>
            <p:ph type="body" sz="quarter" idx="11"/>
          </p:nvPr>
        </p:nvSpPr>
        <p:spPr/>
        <p:txBody>
          <a:bodyPr/>
          <a:lstStyle/>
          <a:p>
            <a:r>
              <a:rPr lang="en-US" dirty="0"/>
              <a:t>© 2019 McGraw-Hill Education</a:t>
            </a:r>
          </a:p>
        </p:txBody>
      </p:sp>
    </p:spTree>
    <p:extLst>
      <p:ext uri="{BB962C8B-B14F-4D97-AF65-F5344CB8AC3E}">
        <p14:creationId xmlns:p14="http://schemas.microsoft.com/office/powerpoint/2010/main" val="2241785056"/>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First Degree AV Block: Characteristics</a:t>
            </a:r>
            <a:endParaRPr lang="en-US" dirty="0"/>
          </a:p>
        </p:txBody>
      </p:sp>
      <p:sp>
        <p:nvSpPr>
          <p:cNvPr id="11" name="Content Placeholder 10"/>
          <p:cNvSpPr>
            <a:spLocks noGrp="1"/>
          </p:cNvSpPr>
          <p:nvPr>
            <p:ph sz="half" idx="1"/>
          </p:nvPr>
        </p:nvSpPr>
        <p:spPr>
          <a:xfrm>
            <a:off x="457200" y="914400"/>
            <a:ext cx="8305800" cy="1295400"/>
          </a:xfrm>
        </p:spPr>
        <p:txBody>
          <a:bodyPr/>
          <a:lstStyle/>
          <a:p>
            <a:r>
              <a:rPr lang="en-US" altLang="en-US" dirty="0">
                <a:cs typeface="Arial" pitchFamily="34" charset="0"/>
              </a:rPr>
              <a:t>Delay in electrical conduction from </a:t>
            </a:r>
            <a:r>
              <a:rPr lang="en-US" altLang="en-US" dirty="0" smtClean="0">
                <a:cs typeface="Arial" pitchFamily="34" charset="0"/>
              </a:rPr>
              <a:t>SA </a:t>
            </a:r>
            <a:r>
              <a:rPr lang="en-US" altLang="en-US" dirty="0">
                <a:cs typeface="Arial" pitchFamily="34" charset="0"/>
              </a:rPr>
              <a:t>node to </a:t>
            </a:r>
            <a:r>
              <a:rPr lang="en-US" altLang="en-US" dirty="0" smtClean="0">
                <a:cs typeface="Arial" pitchFamily="34" charset="0"/>
              </a:rPr>
              <a:t>AV </a:t>
            </a:r>
            <a:r>
              <a:rPr lang="en-US" altLang="en-US" dirty="0">
                <a:cs typeface="Arial" pitchFamily="34" charset="0"/>
              </a:rPr>
              <a:t>node</a:t>
            </a:r>
          </a:p>
          <a:p>
            <a:r>
              <a:rPr lang="en-US" altLang="en-US" dirty="0">
                <a:cs typeface="Arial" pitchFamily="34" charset="0"/>
              </a:rPr>
              <a:t>Causes longer than normal </a:t>
            </a:r>
            <a:r>
              <a:rPr lang="en-US" altLang="en-US" dirty="0" smtClean="0">
                <a:cs typeface="Arial" pitchFamily="34" charset="0"/>
              </a:rPr>
              <a:t>PR </a:t>
            </a:r>
            <a:r>
              <a:rPr lang="en-US" altLang="en-US" dirty="0">
                <a:cs typeface="Arial" pitchFamily="34" charset="0"/>
              </a:rPr>
              <a:t>interval</a:t>
            </a:r>
          </a:p>
          <a:p>
            <a:endParaRPr lang="en-US" dirty="0"/>
          </a:p>
        </p:txBody>
      </p:sp>
      <p:pic>
        <p:nvPicPr>
          <p:cNvPr id="4" name="Picture 3" descr="ECG tracing showing consistent, prolonged PR interval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126" y="2353913"/>
            <a:ext cx="8229748" cy="2751487"/>
          </a:xfrm>
          <a:prstGeom prst="rect">
            <a:avLst/>
          </a:prstGeom>
        </p:spPr>
      </p:pic>
      <p:sp>
        <p:nvSpPr>
          <p:cNvPr id="14" name="Text Placeholder 13"/>
          <p:cNvSpPr>
            <a:spLocks noGrp="1"/>
          </p:cNvSpPr>
          <p:nvPr>
            <p:ph type="body" sz="quarter" idx="12"/>
          </p:nvPr>
        </p:nvSpPr>
        <p:spPr/>
        <p:txBody>
          <a:bodyPr/>
          <a:lstStyle/>
          <a:p>
            <a:endParaRPr lang="en-US" dirty="0"/>
          </a:p>
        </p:txBody>
      </p:sp>
      <p:sp>
        <p:nvSpPr>
          <p:cNvPr id="13" name="Text Placeholder 12"/>
          <p:cNvSpPr>
            <a:spLocks noGrp="1"/>
          </p:cNvSpPr>
          <p:nvPr>
            <p:ph type="body" sz="quarter" idx="11"/>
          </p:nvPr>
        </p:nvSpPr>
        <p:spPr/>
        <p:txBody>
          <a:bodyPr/>
          <a:lstStyle/>
          <a:p>
            <a:r>
              <a:rPr lang="en-US" dirty="0" smtClean="0"/>
              <a:t>© 2019 McGraw-Hill Education</a:t>
            </a:r>
            <a:endParaRPr lang="en-US" dirty="0"/>
          </a:p>
        </p:txBody>
      </p:sp>
    </p:spTree>
    <p:extLst>
      <p:ext uri="{BB962C8B-B14F-4D97-AF65-F5344CB8AC3E}">
        <p14:creationId xmlns:p14="http://schemas.microsoft.com/office/powerpoint/2010/main" val="1184698706"/>
      </p:ext>
    </p:extLst>
  </p:cSld>
  <p:clrMapOvr>
    <a:masterClrMapping/>
  </p:clrMapOvr>
  <p:timing>
    <p:tnLst>
      <p:par>
        <p:cTn id="1" dur="indefinite" restart="never" nodeType="tmRoot"/>
      </p:par>
    </p:tnLst>
  </p:timing>
</p:sld>
</file>

<file path=ppt/theme/theme1.xml><?xml version="1.0" encoding="utf-8"?>
<a:theme xmlns:a="http://schemas.openxmlformats.org/drawingml/2006/main" name="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Alternate FIRST, BREAK, LAST slide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Red bar footer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PLAIN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RED FOOTER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BLUE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Plain_APPENDIX">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9.xml><?xml version="1.0" encoding="utf-8"?>
<a:theme xmlns:a="http://schemas.openxmlformats.org/drawingml/2006/main" name="Red Bar Footer_APPENDIX">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MHHE_Accessible_PPT_Template-v3</Template>
  <TotalTime>447</TotalTime>
  <Words>3825</Words>
  <Application>Microsoft Office PowerPoint</Application>
  <PresentationFormat>On-screen Show (4:3)</PresentationFormat>
  <Paragraphs>390</Paragraphs>
  <Slides>53</Slides>
  <Notes>45</Notes>
  <HiddenSlides>0</HiddenSlides>
  <MMClips>0</MMClips>
  <ScaleCrop>false</ScaleCrop>
  <HeadingPairs>
    <vt:vector size="6" baseType="variant">
      <vt:variant>
        <vt:lpstr>Fonts Used</vt:lpstr>
      </vt:variant>
      <vt:variant>
        <vt:i4>6</vt:i4>
      </vt:variant>
      <vt:variant>
        <vt:lpstr>Theme</vt:lpstr>
      </vt:variant>
      <vt:variant>
        <vt:i4>9</vt:i4>
      </vt:variant>
      <vt:variant>
        <vt:lpstr>Slide Titles</vt:lpstr>
      </vt:variant>
      <vt:variant>
        <vt:i4>53</vt:i4>
      </vt:variant>
    </vt:vector>
  </HeadingPairs>
  <TitlesOfParts>
    <vt:vector size="68" baseType="lpstr">
      <vt:lpstr>Arial</vt:lpstr>
      <vt:lpstr>ArumSans Bold</vt:lpstr>
      <vt:lpstr>ArumSans Regular</vt:lpstr>
      <vt:lpstr>Calibri</vt:lpstr>
      <vt:lpstr>Vectipede Rg</vt:lpstr>
      <vt:lpstr>Wingdings</vt:lpstr>
      <vt:lpstr>FIRST, BREAK, LAST slides </vt:lpstr>
      <vt:lpstr>Alternate FIRST, BREAK, LAST slides</vt:lpstr>
      <vt:lpstr>Plain BODY/MAIN CONTENT</vt:lpstr>
      <vt:lpstr>Red bar footer BODY/MAIN CONTENT</vt:lpstr>
      <vt:lpstr>PLAIN Section Divider, Quotes, Callouts</vt:lpstr>
      <vt:lpstr>RED FOOTER Section Divider, Quotes, Callouts</vt:lpstr>
      <vt:lpstr>BLUE Section Divider, Quotes, Callouts</vt:lpstr>
      <vt:lpstr>Plain_APPENDIX</vt:lpstr>
      <vt:lpstr>Red Bar Footer_APPENDIX</vt:lpstr>
      <vt:lpstr>Heart block dysrhythmias</vt:lpstr>
      <vt:lpstr>Learning Outcomes 1</vt:lpstr>
      <vt:lpstr>Learning Outcomes 2</vt:lpstr>
      <vt:lpstr>Learning Outcome 8.1 Heart Block Dysrhythmias</vt:lpstr>
      <vt:lpstr>Learning Outcome 8.1 Apply Your Knowledge</vt:lpstr>
      <vt:lpstr>Learning Outcome 8.1 Apply Your Knowledge Answer</vt:lpstr>
      <vt:lpstr>Learning Outcome 8.2 First Degree Atrioventricular (AV) Block Key Term</vt:lpstr>
      <vt:lpstr>First Degree AV Block</vt:lpstr>
      <vt:lpstr>First Degree AV Block: Characteristics</vt:lpstr>
      <vt:lpstr>First Degree AV Block: Criteria 1</vt:lpstr>
      <vt:lpstr>First Degree AV Block: Criteria 2</vt:lpstr>
      <vt:lpstr>First Degree AV Block: What You Should Know</vt:lpstr>
      <vt:lpstr>Learning Outcome 8.2 Apply Your Knowledge #1</vt:lpstr>
      <vt:lpstr>Learning Outcome 8.2 Apply Your Knowledge #1  Answer</vt:lpstr>
      <vt:lpstr>Learning Outcome 8.2 Apply Your Knowledge #2</vt:lpstr>
      <vt:lpstr>Learning Outcome 8.2 Apply Your Knowledge #2  Answer</vt:lpstr>
      <vt:lpstr>Learning Outcome 8.3 Second Degree Atrioventricular (AV) Block,  Type I (Mobitz or Wenckebach) Key Term</vt:lpstr>
      <vt:lpstr>Second Degree AV Block, Type I (1)</vt:lpstr>
      <vt:lpstr>Second Degree AV Block, Type I (2)</vt:lpstr>
      <vt:lpstr>Second Degree AV Block, Type I: Characteristics</vt:lpstr>
      <vt:lpstr>Second Degree AV Block, Type I: Criteria 1</vt:lpstr>
      <vt:lpstr>Second Degree AV Block, Type I: Criteria 2</vt:lpstr>
      <vt:lpstr>Second Degree AV Block, Type I:  What You Should Know</vt:lpstr>
      <vt:lpstr>Learning Outcome 8.3 Apply Your Knowledge #1</vt:lpstr>
      <vt:lpstr>Learning Outcome 8.3 Apply Your Knowledge #1 Answer</vt:lpstr>
      <vt:lpstr>Learning Outcome 8.3 Apply Your Knowledge #2</vt:lpstr>
      <vt:lpstr>Learning Outcome 8.3 Apply Your Knowledge #2 Answer</vt:lpstr>
      <vt:lpstr>Learning Outcome 8.4 Second Degree Atrioventricular (AV) Block,  Type II (Mobitz II)</vt:lpstr>
      <vt:lpstr>Second Degree AV Block, Type II</vt:lpstr>
      <vt:lpstr>Second Degree AV Block, Type II: Criteria 1</vt:lpstr>
      <vt:lpstr>Second Degree AV Block, Type II: Criteria 2</vt:lpstr>
      <vt:lpstr>Second Degree AV Block, Type II:  What You Should Know</vt:lpstr>
      <vt:lpstr>Differences between  Second Degree Heart Blocks</vt:lpstr>
      <vt:lpstr>Learning Outcome 8.4 Apply Your Knowledge</vt:lpstr>
      <vt:lpstr>Learning Outcome 8.4 Apply Your Knowledge Answer</vt:lpstr>
      <vt:lpstr>8.5 Third Degree Atrioventricular (AV) Block (Complete) Key Term</vt:lpstr>
      <vt:lpstr>Third Degree AV Block (Complete) 1</vt:lpstr>
      <vt:lpstr>Third Degree AV Block (Complete) 2</vt:lpstr>
      <vt:lpstr>Third Degree AV Block: Criteria 1</vt:lpstr>
      <vt:lpstr>Third Degree AV Block: Criteria 2</vt:lpstr>
      <vt:lpstr>Third Degree AV Block: Criteria 3</vt:lpstr>
      <vt:lpstr>Third Degree AV Block: What You Should Know</vt:lpstr>
      <vt:lpstr>Learning Outcome 8.5  Comparing Heart Blocks</vt:lpstr>
      <vt:lpstr>Learning Outcome 8.5 Apply Your Knowledge</vt:lpstr>
      <vt:lpstr>Learning Outcome 8.5 Apply Your Knowledge Answer</vt:lpstr>
      <vt:lpstr>Chapter Summary 1</vt:lpstr>
      <vt:lpstr>Chapter Summary 2</vt:lpstr>
      <vt:lpstr>Appendix Slides</vt:lpstr>
      <vt:lpstr>First Degree AV Block Appendix</vt:lpstr>
      <vt:lpstr>Second Degree AV Block, Type I Appendix</vt:lpstr>
      <vt:lpstr>Second Degree AV Block, Type II Appendix</vt:lpstr>
      <vt:lpstr>Third Degree AV Block (Complete) 1 Appendix</vt:lpstr>
      <vt:lpstr>Learning Outcome 8.5 Comparing Heart Blocks Appendix</vt:lpstr>
    </vt:vector>
  </TitlesOfParts>
  <Company>The McGraw-Hill Companies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Jody James;Kathryn A Booth</dc:creator>
  <cp:lastModifiedBy>Jody James</cp:lastModifiedBy>
  <cp:revision>67</cp:revision>
  <dcterms:created xsi:type="dcterms:W3CDTF">2017-03-27T17:24:22Z</dcterms:created>
  <dcterms:modified xsi:type="dcterms:W3CDTF">2017-10-03T13:42:01Z</dcterms:modified>
</cp:coreProperties>
</file>