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6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7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8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54"/>
  </p:notesMasterIdLst>
  <p:handoutMasterIdLst>
    <p:handoutMasterId r:id="rId55"/>
  </p:handoutMasterIdLst>
  <p:sldIdLst>
    <p:sldId id="256" r:id="rId10"/>
    <p:sldId id="257" r:id="rId11"/>
    <p:sldId id="259" r:id="rId12"/>
    <p:sldId id="327" r:id="rId13"/>
    <p:sldId id="263" r:id="rId14"/>
    <p:sldId id="264" r:id="rId15"/>
    <p:sldId id="364" r:id="rId16"/>
    <p:sldId id="365" r:id="rId17"/>
    <p:sldId id="265" r:id="rId18"/>
    <p:sldId id="328" r:id="rId19"/>
    <p:sldId id="329" r:id="rId20"/>
    <p:sldId id="330" r:id="rId21"/>
    <p:sldId id="332" r:id="rId22"/>
    <p:sldId id="333" r:id="rId23"/>
    <p:sldId id="334" r:id="rId24"/>
    <p:sldId id="366" r:id="rId25"/>
    <p:sldId id="335" r:id="rId26"/>
    <p:sldId id="336" r:id="rId27"/>
    <p:sldId id="367" r:id="rId28"/>
    <p:sldId id="337" r:id="rId29"/>
    <p:sldId id="338" r:id="rId30"/>
    <p:sldId id="339" r:id="rId31"/>
    <p:sldId id="340" r:id="rId32"/>
    <p:sldId id="368" r:id="rId33"/>
    <p:sldId id="369" r:id="rId34"/>
    <p:sldId id="342" r:id="rId35"/>
    <p:sldId id="343" r:id="rId36"/>
    <p:sldId id="344" r:id="rId37"/>
    <p:sldId id="347" r:id="rId38"/>
    <p:sldId id="350" r:id="rId39"/>
    <p:sldId id="351" r:id="rId40"/>
    <p:sldId id="352" r:id="rId41"/>
    <p:sldId id="353" r:id="rId42"/>
    <p:sldId id="354" r:id="rId43"/>
    <p:sldId id="355" r:id="rId44"/>
    <p:sldId id="356" r:id="rId45"/>
    <p:sldId id="357" r:id="rId46"/>
    <p:sldId id="358" r:id="rId47"/>
    <p:sldId id="359" r:id="rId48"/>
    <p:sldId id="370" r:id="rId49"/>
    <p:sldId id="360" r:id="rId50"/>
    <p:sldId id="361" r:id="rId51"/>
    <p:sldId id="362" r:id="rId52"/>
    <p:sldId id="363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77" autoAdjust="0"/>
    <p:restoredTop sz="69801" autoAdjust="0"/>
  </p:normalViewPr>
  <p:slideViewPr>
    <p:cSldViewPr>
      <p:cViewPr varScale="1">
        <p:scale>
          <a:sx n="118" d="100"/>
          <a:sy n="118" d="100"/>
        </p:scale>
        <p:origin x="276" y="72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1188" y="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10/3/2017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10/3/2017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2581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7.2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premature junctional complexes and their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PJCs</a:t>
            </a:r>
            <a:r>
              <a:rPr lang="en-US" altLang="en-US" baseline="0" dirty="0" smtClean="0"/>
              <a:t> occur before the next expected sinus impulse, causing an irregularity in the underlying rhythm.</a:t>
            </a: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5300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7.2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premature junctional complexes and their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Recall</a:t>
            </a:r>
            <a:r>
              <a:rPr lang="en-US" altLang="en-US" baseline="0" dirty="0" smtClean="0"/>
              <a:t> that t</a:t>
            </a:r>
            <a:r>
              <a:rPr lang="en-US" altLang="en-US" dirty="0" smtClean="0"/>
              <a:t>he underlying rhythm is the rhythm</a:t>
            </a:r>
            <a:r>
              <a:rPr lang="en-US" altLang="en-US" baseline="0" dirty="0" smtClean="0"/>
              <a:t> that would be present if the abnormal impulses were ignored or removed from the tracing.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930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7.2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premature junctional complexes and their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The PR interval can be measured only if the P wave,</a:t>
            </a:r>
            <a:r>
              <a:rPr lang="en-US" altLang="en-US" baseline="0" dirty="0" smtClean="0"/>
              <a:t> regardless of shape, occurs before the QRS complex.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902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7.2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premature junctional complexes and their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endParaRPr lang="en-US" altLang="en-US" sz="1200" dirty="0" smtClean="0">
              <a:cs typeface="Arial" charset="0"/>
            </a:endParaRPr>
          </a:p>
          <a:p>
            <a:pPr>
              <a:spcBef>
                <a:spcPct val="0"/>
              </a:spcBef>
            </a:pPr>
            <a:r>
              <a:rPr lang="en-US" altLang="en-US" dirty="0" smtClean="0"/>
              <a:t>Recall</a:t>
            </a:r>
            <a:r>
              <a:rPr lang="en-US" altLang="en-US" baseline="0" dirty="0" smtClean="0"/>
              <a:t> that hypotension is a lower than normal blood pressure that can cause reduction of blood flow to vital organs.</a:t>
            </a:r>
          </a:p>
          <a:p>
            <a:pPr>
              <a:spcBef>
                <a:spcPct val="0"/>
              </a:spcBef>
            </a:pPr>
            <a:endParaRPr lang="en-US" altLang="en-US" baseline="0" dirty="0" smtClean="0"/>
          </a:p>
          <a:p>
            <a:pPr>
              <a:spcBef>
                <a:spcPct val="0"/>
              </a:spcBef>
            </a:pPr>
            <a:r>
              <a:rPr lang="en-US" altLang="en-US" baseline="0" dirty="0" smtClean="0"/>
              <a:t>More than 4 to 6 PJCs per minute indicates a more serious condition.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1157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7.2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premature junctional complexes and their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821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7.2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premature junctional complexes and their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41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600" dirty="0" smtClean="0">
                <a:cs typeface="Arial" charset="0"/>
              </a:rPr>
              <a:t>LO </a:t>
            </a:r>
            <a:r>
              <a:rPr lang="en-US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7.3</a:t>
            </a:r>
            <a:r>
              <a:rPr lang="en-US" sz="16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junctional escape</a:t>
            </a:r>
            <a:r>
              <a:rPr lang="en-US" sz="16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rhythm </a:t>
            </a:r>
            <a:r>
              <a:rPr lang="en-US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600" dirty="0" smtClean="0">
                <a:cs typeface="Arial" charset="0"/>
              </a:rPr>
              <a:t>-----</a:t>
            </a:r>
          </a:p>
          <a:p>
            <a:pPr eaLnBrk="1" hangingPunct="1"/>
            <a:endParaRPr lang="en-US" altLang="en-US" sz="1400" dirty="0" smtClean="0"/>
          </a:p>
          <a:p>
            <a:pPr eaLnBrk="1" hangingPunct="1"/>
            <a:r>
              <a:rPr lang="en-US" altLang="en-US" sz="1400" b="1" dirty="0" smtClean="0"/>
              <a:t>Junctional escape rhythm: </a:t>
            </a:r>
            <a:r>
              <a:rPr lang="en-US" altLang="en-US" sz="1400" dirty="0" smtClean="0"/>
              <a:t>A rhythm</a:t>
            </a:r>
            <a:r>
              <a:rPr lang="en-US" altLang="en-US" sz="1400" baseline="0" dirty="0" smtClean="0"/>
              <a:t> that occurs when the SA node fails to initiate the electrical activity and one of the backup pacemaker sites takes over.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163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7.3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junctional escape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rhythm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Escape rhythms occur when the SA</a:t>
            </a:r>
            <a:r>
              <a:rPr lang="en-US" altLang="en-US" baseline="0" dirty="0" smtClean="0"/>
              <a:t> node fails to generate electrical impulses and one of the heart’s backup pacemaker sites takes over.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0382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7.3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junctional escape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rhythm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6372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7.3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junctional escape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rhythm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841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5876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7.3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junctional escape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rhythm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Patients with junctional escape rhythm lose the atrial kick because</a:t>
            </a:r>
            <a:r>
              <a:rPr lang="en-US" altLang="en-US" baseline="0" dirty="0" smtClean="0"/>
              <a:t> the interval between atrial depolarization and ventricular depolarization is shortened.</a:t>
            </a: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160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7.3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junctional escape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rhythm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0018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7.3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junctional escape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rhythm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5165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 smtClean="0"/>
              <a:t>LO 7.4:  </a:t>
            </a:r>
            <a:r>
              <a:rPr lang="en-US" dirty="0" smtClean="0"/>
              <a:t>Analyze accelerated junctional rhythm and its effect on the patient, including basic patient care and treatment.</a:t>
            </a: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4056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 smtClean="0"/>
              <a:t>LO 7.4:  </a:t>
            </a:r>
            <a:r>
              <a:rPr lang="en-US" dirty="0" smtClean="0"/>
              <a:t>Analyze accelerated junctional rhythm and its effect on the patient, including basic patient care and treatment.</a:t>
            </a: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The atrial rate may not be measurable if the P waves are not identifiable.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63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/>
              <a:t>LO 7.4 Analyze accelerated junctional rhythm and its effect on the patient, including basic patient care and treatment.</a:t>
            </a:r>
          </a:p>
          <a:p>
            <a:pPr>
              <a:spcBef>
                <a:spcPct val="0"/>
              </a:spcBef>
            </a:pPr>
            <a:r>
              <a:rPr lang="en-US" altLang="en-US" dirty="0" smtClean="0"/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The</a:t>
            </a:r>
            <a:r>
              <a:rPr lang="en-US" altLang="en-US" baseline="0" dirty="0" smtClean="0"/>
              <a:t> P wave may not be visible at all on the tracing.</a:t>
            </a:r>
          </a:p>
          <a:p>
            <a:pPr>
              <a:spcBef>
                <a:spcPct val="0"/>
              </a:spcBef>
            </a:pPr>
            <a:endParaRPr lang="en-US" altLang="en-US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P waves that occur after the QRS complex cannot be used to determine</a:t>
            </a:r>
            <a:r>
              <a:rPr lang="en-US" altLang="en-US" baseline="0" dirty="0" smtClean="0"/>
              <a:t> the PR interval because the P wave is not associated with the next QRS complex.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5553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 smtClean="0"/>
              <a:t>LO 7.4:  </a:t>
            </a:r>
            <a:r>
              <a:rPr lang="en-US" dirty="0" smtClean="0"/>
              <a:t>Analyze accelerated junctional rhythm and its effect on the patient, including basic patient care and treatment.</a:t>
            </a: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2261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 smtClean="0"/>
              <a:t>LO 7.4:  </a:t>
            </a:r>
            <a:r>
              <a:rPr lang="en-US" dirty="0" smtClean="0"/>
              <a:t>Analyze accelerated junctional rhythm and its effect on the patient, including basic patient care and treatment.</a:t>
            </a: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-----</a:t>
            </a:r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132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 smtClean="0"/>
              <a:t>LO 7.4:  </a:t>
            </a:r>
            <a:r>
              <a:rPr lang="en-US" dirty="0" smtClean="0"/>
              <a:t>Analyze accelerated junctional rhythm and its effect on the patient, including basic patient care and treatment.</a:t>
            </a: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7266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 smtClean="0"/>
              <a:t>LO 7.5:  Analyze junctional tachycardia and its effect</a:t>
            </a:r>
            <a:r>
              <a:rPr lang="en-US" altLang="en-US" baseline="0" dirty="0" smtClean="0"/>
              <a:t> on</a:t>
            </a:r>
            <a:r>
              <a:rPr lang="en-US" altLang="en-US" dirty="0" smtClean="0"/>
              <a:t> the patient, including basic patient care and treatment. </a:t>
            </a:r>
          </a:p>
          <a:p>
            <a:pPr>
              <a:spcBef>
                <a:spcPct val="0"/>
              </a:spcBef>
            </a:pPr>
            <a:r>
              <a:rPr lang="en-US" altLang="en-US" dirty="0" smtClean="0"/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Like accelerated junctional rhythm, junctional tachycardia originates at the AV junction, produces retrograde depolarization of atrial tissue, and stimulates the ventricles</a:t>
            </a:r>
            <a:r>
              <a:rPr lang="en-US" altLang="en-US" baseline="0" dirty="0" smtClean="0"/>
              <a:t> to depolarize.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326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100" dirty="0" smtClean="0">
                <a:cs typeface="Arial" charset="0"/>
              </a:rPr>
              <a:t>LO 7.1: Describe the various junctional dysrhythmias.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100" dirty="0" smtClean="0">
                <a:cs typeface="Arial" charset="0"/>
              </a:rPr>
              <a:t>-----</a:t>
            </a:r>
          </a:p>
          <a:p>
            <a:pPr eaLnBrk="1" hangingPunct="1"/>
            <a:endParaRPr lang="en-US" altLang="en-US" sz="1100" dirty="0" smtClean="0"/>
          </a:p>
          <a:p>
            <a:pPr eaLnBrk="1" hangingPunct="1"/>
            <a:r>
              <a:rPr lang="en-US" altLang="en-US" sz="1100" b="1" dirty="0" smtClean="0"/>
              <a:t>AV junction: </a:t>
            </a:r>
            <a:r>
              <a:rPr lang="en-US" altLang="en-US" sz="1100" dirty="0" smtClean="0"/>
              <a:t>The AV node and surrounding tissue, including the bundle of His.</a:t>
            </a:r>
          </a:p>
          <a:p>
            <a:pPr eaLnBrk="1" hangingPunct="1"/>
            <a:endParaRPr lang="en-US" altLang="en-US" sz="1100" b="1" baseline="0" dirty="0" smtClean="0"/>
          </a:p>
          <a:p>
            <a:pPr eaLnBrk="1" hangingPunct="1"/>
            <a:r>
              <a:rPr lang="en-US" altLang="en-US" sz="1100" b="1" baseline="0" dirty="0" smtClean="0"/>
              <a:t>Retrograde: </a:t>
            </a:r>
            <a:r>
              <a:rPr lang="en-US" altLang="en-US" sz="1100" baseline="0" dirty="0" smtClean="0"/>
              <a:t>Moving backward.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5057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 smtClean="0"/>
              <a:t>LO 7.5:  Analyze junctional tachycardia and its effect</a:t>
            </a:r>
            <a:r>
              <a:rPr lang="en-US" altLang="en-US" baseline="0" dirty="0" smtClean="0"/>
              <a:t> on</a:t>
            </a:r>
            <a:r>
              <a:rPr lang="en-US" altLang="en-US" dirty="0" smtClean="0"/>
              <a:t> the patient, including basic patient care and treatment. </a:t>
            </a:r>
          </a:p>
          <a:p>
            <a:pPr>
              <a:spcBef>
                <a:spcPct val="0"/>
              </a:spcBef>
            </a:pPr>
            <a:r>
              <a:rPr lang="en-US" altLang="en-US" dirty="0" smtClean="0"/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081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 smtClean="0"/>
              <a:t>LO 7.5:  Analyze junctional tachycardia and its effect</a:t>
            </a:r>
            <a:r>
              <a:rPr lang="en-US" altLang="en-US" baseline="0" dirty="0" smtClean="0"/>
              <a:t> on</a:t>
            </a:r>
            <a:r>
              <a:rPr lang="en-US" altLang="en-US" dirty="0" smtClean="0"/>
              <a:t> the patient, including basic patient care and treatment. </a:t>
            </a:r>
          </a:p>
          <a:p>
            <a:pPr>
              <a:spcBef>
                <a:spcPct val="0"/>
              </a:spcBef>
            </a:pPr>
            <a:r>
              <a:rPr lang="en-US" altLang="en-US" dirty="0" smtClean="0"/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9745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 smtClean="0"/>
              <a:t>LO 7.5:  Analyze junctional tachycardia and its effect</a:t>
            </a:r>
            <a:r>
              <a:rPr lang="en-US" altLang="en-US" baseline="0" dirty="0" smtClean="0"/>
              <a:t> on</a:t>
            </a:r>
            <a:r>
              <a:rPr lang="en-US" altLang="en-US" dirty="0" smtClean="0"/>
              <a:t> the patient, including basic patient care and treatment. </a:t>
            </a:r>
          </a:p>
          <a:p>
            <a:pPr>
              <a:spcBef>
                <a:spcPct val="0"/>
              </a:spcBef>
            </a:pPr>
            <a:r>
              <a:rPr lang="en-US" altLang="en-US" dirty="0" smtClean="0"/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The effect</a:t>
            </a:r>
            <a:r>
              <a:rPr lang="en-US" altLang="en-US" baseline="0" dirty="0" smtClean="0"/>
              <a:t> on the patient depends on the rate of junctional tachycardia. Some tachycardia is expected after exertion, such as walking down the hallway. </a:t>
            </a:r>
          </a:p>
          <a:p>
            <a:pPr>
              <a:spcBef>
                <a:spcPct val="0"/>
              </a:spcBef>
            </a:pPr>
            <a:endParaRPr lang="en-US" altLang="en-US" baseline="0" dirty="0" smtClean="0"/>
          </a:p>
          <a:p>
            <a:pPr>
              <a:spcBef>
                <a:spcPct val="0"/>
              </a:spcBef>
            </a:pPr>
            <a:r>
              <a:rPr lang="en-US" altLang="en-US" baseline="0" dirty="0" smtClean="0"/>
              <a:t>Faster rates often cause symptoms of low cardiac output.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945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 smtClean="0"/>
              <a:t>LO 7.5:  Analyze junctional tachycardia and its effect</a:t>
            </a:r>
            <a:r>
              <a:rPr lang="en-US" altLang="en-US" baseline="0" dirty="0" smtClean="0"/>
              <a:t> on</a:t>
            </a:r>
            <a:r>
              <a:rPr lang="en-US" altLang="en-US" dirty="0" smtClean="0"/>
              <a:t> the patient, including basic patient care and treatment. </a:t>
            </a:r>
          </a:p>
          <a:p>
            <a:pPr>
              <a:spcBef>
                <a:spcPct val="0"/>
              </a:spcBef>
            </a:pPr>
            <a:r>
              <a:rPr lang="en-US" altLang="en-US" dirty="0" smtClean="0"/>
              <a:t>-----</a:t>
            </a:r>
          </a:p>
          <a:p>
            <a:endParaRPr 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7373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 smtClean="0"/>
              <a:t>LO 7.5:  Analyze junctional tachycardia and its effect</a:t>
            </a:r>
            <a:r>
              <a:rPr lang="en-US" altLang="en-US" baseline="0" dirty="0" smtClean="0"/>
              <a:t> on</a:t>
            </a:r>
            <a:r>
              <a:rPr lang="en-US" altLang="en-US" dirty="0" smtClean="0"/>
              <a:t> the patient, including basic patient care and treatment. </a:t>
            </a:r>
          </a:p>
          <a:p>
            <a:pPr>
              <a:spcBef>
                <a:spcPct val="0"/>
              </a:spcBef>
            </a:pPr>
            <a:r>
              <a:rPr lang="en-US" altLang="en-US" dirty="0" smtClean="0"/>
              <a:t>-----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390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400" dirty="0" smtClean="0">
                <a:cs typeface="Arial" charset="0"/>
              </a:rPr>
              <a:t>LO </a:t>
            </a:r>
            <a:r>
              <a:rPr lang="en-US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7.6</a:t>
            </a:r>
            <a:r>
              <a:rPr lang="en-US" sz="14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supraventricular tachycardia 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400" dirty="0" smtClean="0">
                <a:cs typeface="Arial" charset="0"/>
              </a:rPr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b="1" dirty="0" smtClean="0"/>
              <a:t>Supraventricular: </a:t>
            </a:r>
            <a:r>
              <a:rPr lang="en-US" altLang="en-US" dirty="0" smtClean="0"/>
              <a:t>An</a:t>
            </a:r>
            <a:r>
              <a:rPr lang="en-US" altLang="en-US" baseline="0" dirty="0" smtClean="0"/>
              <a:t> ectopic focus originating above the ventricles in the atria or junctional region of the heart.</a:t>
            </a:r>
          </a:p>
          <a:p>
            <a:pPr eaLnBrk="1" hangingPunct="1"/>
            <a:endParaRPr lang="en-US" altLang="en-US" baseline="0" dirty="0" smtClean="0"/>
          </a:p>
          <a:p>
            <a:pPr eaLnBrk="1" hangingPunct="1"/>
            <a:r>
              <a:rPr lang="en-US" altLang="en-US" b="1" baseline="0" dirty="0" smtClean="0"/>
              <a:t>Wolfe-Parkinson-White syndrome: </a:t>
            </a:r>
            <a:r>
              <a:rPr lang="en-US" altLang="en-US" baseline="0" dirty="0" smtClean="0"/>
              <a:t>A type of supraventricular tachycardia in which an extra electrical pathway between an atrium and a ventricle short-circuits the normal pathway, resulting in tachycardia.</a:t>
            </a:r>
          </a:p>
          <a:p>
            <a:pPr eaLnBrk="1" hangingPunct="1"/>
            <a:endParaRPr lang="en-US" altLang="en-US" baseline="0" dirty="0" smtClean="0"/>
          </a:p>
          <a:p>
            <a:pPr eaLnBrk="1" hangingPunct="1"/>
            <a:r>
              <a:rPr lang="en-US" altLang="en-US" b="1" baseline="0" dirty="0" smtClean="0"/>
              <a:t>Delta wave: </a:t>
            </a:r>
            <a:r>
              <a:rPr lang="en-US" altLang="en-US" baseline="0" dirty="0" smtClean="0"/>
              <a:t>A widening at the beginning of the QRS complex due to ventricular pre-excitation.</a:t>
            </a:r>
          </a:p>
          <a:p>
            <a:pPr eaLnBrk="1" hangingPunct="1"/>
            <a:endParaRPr lang="en-US" alt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2733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7.6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supraventricular tachycardia 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In</a:t>
            </a:r>
            <a:r>
              <a:rPr lang="en-US" altLang="en-US" baseline="0" dirty="0" smtClean="0"/>
              <a:t> many cases, the heart is beating so fast that it is difficult to determine whether the origin is the SA node, elsewhere in the atria, or the AV junction.</a:t>
            </a:r>
          </a:p>
          <a:p>
            <a:pPr>
              <a:spcBef>
                <a:spcPct val="0"/>
              </a:spcBef>
            </a:pPr>
            <a:endParaRPr lang="en-US" altLang="en-US" baseline="0" dirty="0" smtClean="0"/>
          </a:p>
          <a:p>
            <a:pPr>
              <a:spcBef>
                <a:spcPct val="0"/>
              </a:spcBef>
            </a:pPr>
            <a:r>
              <a:rPr lang="en-US" altLang="en-US" baseline="0" dirty="0" smtClean="0"/>
              <a:t>P waves are difficult to identify because the atria contract as soon as the ventricles relax.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8403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7.6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supraventricular tachycardia 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Atrial</a:t>
            </a:r>
            <a:r>
              <a:rPr lang="en-US" altLang="en-US" baseline="0" dirty="0" smtClean="0"/>
              <a:t> activity may not be seen because of the ventricular activity occurring at the same time. The larger energy of the ventricular activity hides the atrial activity.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54819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7.6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supraventricular tachycardia 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149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7.6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supraventricular tachycardia 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The effect on the patient may vary</a:t>
            </a:r>
            <a:r>
              <a:rPr lang="en-US" altLang="en-US" baseline="0" dirty="0" smtClean="0"/>
              <a:t> depending on the specific dysrhythmia.</a:t>
            </a:r>
            <a:endParaRPr lang="en-US" altLang="en-US" dirty="0" smtClean="0"/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Because tachycardia significantly increases myocardial oxygen demand,</a:t>
            </a:r>
            <a:r>
              <a:rPr lang="en-US" altLang="en-US" baseline="0" dirty="0" smtClean="0"/>
              <a:t> treatment should begin as soon as possible.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744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100"/>
              </a:spcBef>
              <a:spcAft>
                <a:spcPts val="100"/>
              </a:spcAft>
              <a:buFont typeface="Wingdings" pitchFamily="2" charset="2"/>
              <a:buNone/>
            </a:pPr>
            <a:r>
              <a:rPr lang="en-US" altLang="en-US" sz="1100" dirty="0" smtClean="0">
                <a:cs typeface="Arial" charset="0"/>
              </a:rPr>
              <a:t>LO 7.1: Describe the various junctional dysrhythmias.</a:t>
            </a:r>
          </a:p>
          <a:p>
            <a:pPr>
              <a:spcBef>
                <a:spcPts val="100"/>
              </a:spcBef>
              <a:spcAft>
                <a:spcPts val="100"/>
              </a:spcAft>
              <a:buFont typeface="Wingdings" pitchFamily="2" charset="2"/>
              <a:buNone/>
            </a:pPr>
            <a:r>
              <a:rPr lang="en-US" altLang="en-US" sz="1100" dirty="0" smtClean="0">
                <a:cs typeface="Arial" charset="0"/>
              </a:rPr>
              <a:t>-----</a:t>
            </a:r>
          </a:p>
          <a:p>
            <a:pPr eaLnBrk="1" hangingPunct="1">
              <a:spcBef>
                <a:spcPts val="100"/>
              </a:spcBef>
              <a:spcAft>
                <a:spcPts val="100"/>
              </a:spcAft>
            </a:pPr>
            <a:endParaRPr lang="en-US" altLang="en-US" sz="1100" baseline="0" dirty="0" smtClean="0"/>
          </a:p>
          <a:p>
            <a:pPr marR="0" algn="l" defTabSz="914400" rtl="0" eaLnBrk="1" fontAlgn="base" latinLnBrk="0" hangingPunct="1">
              <a:spcBef>
                <a:spcPts val="100"/>
              </a:spcBef>
              <a:spcAft>
                <a:spcPts val="1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altLang="en-US" sz="1100" dirty="0" smtClean="0">
                <a:cs typeface="Arial" charset="0"/>
              </a:rPr>
              <a:t>In junctional rhythms, the electrical current from the AV</a:t>
            </a:r>
            <a:r>
              <a:rPr lang="en-US" altLang="en-US" sz="1100" baseline="0" dirty="0" smtClean="0">
                <a:cs typeface="Arial" charset="0"/>
              </a:rPr>
              <a:t> junction, causing the atria to depolarize backward, or retrograde. </a:t>
            </a:r>
          </a:p>
          <a:p>
            <a:pPr marR="0" algn="l" defTabSz="914400" rtl="0" eaLnBrk="1" fontAlgn="base" latinLnBrk="0" hangingPunct="1">
              <a:spcBef>
                <a:spcPts val="100"/>
              </a:spcBef>
              <a:spcAft>
                <a:spcPts val="10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lang="en-US" altLang="en-US" sz="1100" baseline="0" dirty="0" smtClean="0">
              <a:cs typeface="Arial" charset="0"/>
            </a:endParaRPr>
          </a:p>
          <a:p>
            <a:pPr marR="0" algn="l" defTabSz="914400" rtl="0" eaLnBrk="1" fontAlgn="base" latinLnBrk="0" hangingPunct="1">
              <a:spcBef>
                <a:spcPts val="100"/>
              </a:spcBef>
              <a:spcAft>
                <a:spcPts val="1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altLang="en-US" sz="1100" baseline="0" dirty="0" smtClean="0">
                <a:cs typeface="Arial" charset="0"/>
              </a:rPr>
              <a:t>This reverse flow causes the inverted P wave that is characteristic of junctional dysrhythmias.</a:t>
            </a:r>
            <a:endParaRPr lang="en-US" altLang="en-US" sz="1100" dirty="0" smtClean="0">
              <a:cs typeface="Arial" charset="0"/>
            </a:endParaRP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endParaRPr lang="en-US" altLang="en-US" sz="1200" dirty="0" smtClean="0">
              <a:cs typeface="Arial" charset="0"/>
            </a:endParaRP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endParaRPr lang="en-US" altLang="en-US" sz="1200" dirty="0" smtClean="0"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23649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7.6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supraventricular tachycardia 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>
              <a:spcBef>
                <a:spcPct val="0"/>
              </a:spcBef>
            </a:pPr>
            <a:endParaRPr lang="en-US" altLang="en-US" dirty="0" smtClean="0"/>
          </a:p>
          <a:p>
            <a:pPr>
              <a:spcBef>
                <a:spcPct val="0"/>
              </a:spcBef>
            </a:pPr>
            <a:r>
              <a:rPr lang="en-US" altLang="en-US" dirty="0" smtClean="0"/>
              <a:t>You could be held liable for performing</a:t>
            </a:r>
            <a:r>
              <a:rPr lang="en-US" altLang="en-US" baseline="0" dirty="0" smtClean="0"/>
              <a:t> tasks that are not part of your role as a healthcare professional.</a:t>
            </a: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13255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7.6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supraventricular tachycardia 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97153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 smtClean="0">
                <a:cs typeface="Arial" charset="0"/>
              </a:rPr>
              <a:t>LO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7.6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supraventricular tachycardia and its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69748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 7.1: Describe the various junctional dysrhythmias.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7.2: Analyze premature junctional complexes and their effect on the patient, including basic patient care and treatment.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7.3: Analyze junctional escape rhythm and its effect on the patient, including basic patient care and treatment.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0986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7.4: Analyze accelerated junctional rhythm and its effect on the patient, including basic patient care and treatment.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7.5: Analyze junctional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tachycardia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its effect on the patient, including basic patient care and treatment.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</a:t>
            </a:r>
            <a:r>
              <a:rPr 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7.6: Analyze supraventricular tachycardia and its effect on the patient, including basic patient care and treatment.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099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LO 7.1: Describe the various junctional dysrhythmias.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74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LO 7.1: Describe the various junctional dysrhythmias.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9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LO 7.1: Describe the various junctional dysrhythmias.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362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LO 7.1: Describe the various junctional dysrhythmias.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200" dirty="0" smtClean="0">
                <a:cs typeface="Arial" charset="0"/>
              </a:rPr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581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400" dirty="0" smtClean="0">
                <a:cs typeface="Arial" charset="0"/>
              </a:rPr>
              <a:t>LO </a:t>
            </a:r>
            <a:r>
              <a:rPr lang="en-US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7.2</a:t>
            </a:r>
            <a:r>
              <a:rPr lang="en-US" sz="14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 premature junctional complexes and their effect on the patient, including basic patient care and treatment.</a:t>
            </a:r>
          </a:p>
          <a:p>
            <a:pPr marL="576263" indent="-576263">
              <a:spcBef>
                <a:spcPts val="1800"/>
              </a:spcBef>
              <a:buFont typeface="Wingdings" pitchFamily="2" charset="2"/>
              <a:buNone/>
            </a:pPr>
            <a:r>
              <a:rPr lang="en-US" altLang="en-US" sz="1400" dirty="0" smtClean="0">
                <a:cs typeface="Arial" charset="0"/>
              </a:rPr>
              <a:t>-----</a:t>
            </a:r>
          </a:p>
          <a:p>
            <a:pPr eaLnBrk="1" hangingPunct="1"/>
            <a:endParaRPr lang="en-US" altLang="en-US" sz="1400" dirty="0" smtClean="0"/>
          </a:p>
          <a:p>
            <a:pPr eaLnBrk="1" hangingPunct="1"/>
            <a:r>
              <a:rPr lang="en-US" altLang="en-US" sz="1400" b="1" dirty="0" smtClean="0"/>
              <a:t>Hypotension: </a:t>
            </a:r>
            <a:r>
              <a:rPr lang="en-US" altLang="en-US" sz="1400" dirty="0" smtClean="0"/>
              <a:t>A lower than normal blood pressure that can cause reduction of blood flow to vital</a:t>
            </a:r>
            <a:r>
              <a:rPr lang="en-US" altLang="en-US" sz="1400" baseline="0" dirty="0" smtClean="0"/>
              <a:t> organs.</a:t>
            </a:r>
            <a:endParaRPr lang="en-US" altLang="en-US" sz="1400" dirty="0" smtClean="0"/>
          </a:p>
          <a:p>
            <a:pPr eaLnBrk="1" hangingPunct="1"/>
            <a:endParaRPr lang="en-US" altLang="en-US" sz="1400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17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62444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65696"/>
            <a:ext cx="5715000" cy="3687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5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Junctional dysrhythmias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Chapter 7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hoto Credit"/>
          <p:cNvSpPr txBox="1">
            <a:spLocks/>
          </p:cNvSpPr>
          <p:nvPr/>
        </p:nvSpPr>
        <p:spPr>
          <a:xfrm>
            <a:off x="0" y="6598985"/>
            <a:ext cx="8915400" cy="182815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>
                <a:solidFill>
                  <a:prstClr val="white"/>
                </a:solidFill>
              </a:rPr>
              <a:t>©McGraw-Hill Education. All rights reserved. Authorized only for instructor use in the classroom. 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11223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Premature Junctional Complex (PJC)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8229600" cy="1981200"/>
          </a:xfrm>
        </p:spPr>
        <p:txBody>
          <a:bodyPr/>
          <a:lstStyle/>
          <a:p>
            <a:r>
              <a:rPr lang="en-US" altLang="en-US" dirty="0">
                <a:cs typeface="Arial" charset="0"/>
              </a:rPr>
              <a:t>An early electrical impulse that originates from the AV junction</a:t>
            </a:r>
          </a:p>
          <a:p>
            <a:endParaRPr lang="en-US" dirty="0"/>
          </a:p>
        </p:txBody>
      </p:sp>
      <p:pic>
        <p:nvPicPr>
          <p:cNvPr id="4" name="Picture 3" descr="ECG tracing showing a premajure junctional complex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56" y="2314912"/>
            <a:ext cx="8314088" cy="2228175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Copyright © McGraw-Hill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1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Premature Junctional Complex: </a:t>
            </a:r>
            <a:r>
              <a:rPr lang="en-US" dirty="0" smtClean="0"/>
              <a:t>Criteria 1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Rhythm: Occasionally or frequently irregular, depending on:</a:t>
            </a:r>
          </a:p>
          <a:p>
            <a:r>
              <a:rPr lang="en-US" altLang="en-US" dirty="0" smtClean="0"/>
              <a:t>Underlying rhythm</a:t>
            </a:r>
          </a:p>
          <a:p>
            <a:r>
              <a:rPr lang="en-US" altLang="en-US" dirty="0" smtClean="0"/>
              <a:t>Number of PJCs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Rate: Depends on the underlying rhythm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P wave morphology: Inverted, and may proceed, follow, or be buried in the QRS complex</a:t>
            </a:r>
          </a:p>
          <a:p>
            <a:endParaRPr lang="en-US" alt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38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Premature Junctional Complexes: </a:t>
            </a:r>
            <a:r>
              <a:rPr lang="en-US" dirty="0" smtClean="0"/>
              <a:t>Criteria</a:t>
            </a:r>
            <a:r>
              <a:rPr lang="en-US" dirty="0"/>
              <a:t>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PR interval: Depends on location of P wave</a:t>
            </a:r>
          </a:p>
          <a:p>
            <a:r>
              <a:rPr lang="en-US" altLang="en-US" dirty="0" smtClean="0"/>
              <a:t>Shorter than normal if P wave precedes QRS.</a:t>
            </a:r>
          </a:p>
          <a:p>
            <a:r>
              <a:rPr lang="en-US" altLang="en-US" dirty="0" smtClean="0"/>
              <a:t>Absent if P wave is buried in QRS.</a:t>
            </a:r>
          </a:p>
          <a:p>
            <a:r>
              <a:rPr lang="en-US" altLang="en-US" dirty="0" smtClean="0"/>
              <a:t>Not measurable if P wave is after QRS.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QRS duration and morphology: 0.06‒0.10 second, within normal limits</a:t>
            </a:r>
            <a:endParaRPr lang="en-US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Premature Junctional Complex:</a:t>
            </a:r>
            <a:br>
              <a:rPr lang="en-US" dirty="0" smtClean="0"/>
            </a:br>
            <a:r>
              <a:rPr lang="en-US" dirty="0" smtClean="0"/>
              <a:t>What You Should Know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r>
              <a:rPr lang="en-US" altLang="en-US" dirty="0">
                <a:cs typeface="Arial" charset="0"/>
              </a:rPr>
              <a:t>Isolated PJCs cause no signs or symptoms in healthy patients.</a:t>
            </a:r>
          </a:p>
          <a:p>
            <a:r>
              <a:rPr lang="en-US" altLang="en-US" dirty="0">
                <a:cs typeface="Arial" charset="0"/>
              </a:rPr>
              <a:t>Patients may experience hypotension (low blood pressure) and low cardiac output if PJCs occur more than four to six times per minute.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83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7.2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are the distinguishing characteristics of premature junctional complexes?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5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7.2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are the distinguishing characteristics of premature junctional complexes?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9753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00099"/>
                </a:solidFill>
                <a:latin typeface="Arial" charset="0"/>
              </a:rPr>
              <a:t>PJCs cause the rhythm to be irregular, and the inverted P wave may occur before, during, or after the QRS complex.</a:t>
            </a: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07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7.3</a:t>
            </a:r>
            <a:br>
              <a:rPr lang="en-US" dirty="0" smtClean="0"/>
            </a:br>
            <a:r>
              <a:rPr lang="en-US" dirty="0" smtClean="0"/>
              <a:t>Junctional Escape Rhythm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Key Term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495800"/>
          </a:xfrm>
        </p:spPr>
        <p:txBody>
          <a:bodyPr/>
          <a:lstStyle/>
          <a:p>
            <a:pPr marL="0" indent="0">
              <a:spcBef>
                <a:spcPts val="3000"/>
              </a:spcBef>
              <a:buNone/>
            </a:pPr>
            <a:r>
              <a:rPr lang="en-US" altLang="en-US" dirty="0" smtClean="0">
                <a:cs typeface="Arial" charset="0"/>
              </a:rPr>
              <a:t>Junctional escape rhythm</a:t>
            </a:r>
            <a:endParaRPr lang="en-US" dirty="0">
              <a:cs typeface="Arial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305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1143000"/>
          </a:xfrm>
        </p:spPr>
        <p:txBody>
          <a:bodyPr/>
          <a:lstStyle/>
          <a:p>
            <a:r>
              <a:rPr lang="en-US" dirty="0" smtClean="0"/>
              <a:t>Learning Outcome 7.3</a:t>
            </a:r>
            <a:br>
              <a:rPr lang="en-US" dirty="0" smtClean="0"/>
            </a:br>
            <a:r>
              <a:rPr lang="en-US" dirty="0" smtClean="0"/>
              <a:t>Junctional Escape Rhythm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8229600" cy="1524000"/>
          </a:xfrm>
        </p:spPr>
        <p:txBody>
          <a:bodyPr/>
          <a:lstStyle/>
          <a:p>
            <a:r>
              <a:rPr lang="en-US" altLang="en-US" dirty="0">
                <a:cs typeface="Arial" charset="0"/>
              </a:rPr>
              <a:t>Originates at AV junction.</a:t>
            </a:r>
          </a:p>
          <a:p>
            <a:r>
              <a:rPr lang="en-US" altLang="en-US" dirty="0">
                <a:cs typeface="Arial" charset="0"/>
              </a:rPr>
              <a:t>Produces retrograde depolarization of atrial tissue.</a:t>
            </a:r>
          </a:p>
          <a:p>
            <a:r>
              <a:rPr lang="en-US" altLang="en-US" dirty="0">
                <a:cs typeface="Arial" charset="0"/>
              </a:rPr>
              <a:t>Stimulates depolarization of ventricles.</a:t>
            </a:r>
          </a:p>
        </p:txBody>
      </p:sp>
      <p:pic>
        <p:nvPicPr>
          <p:cNvPr id="4" name="Picture 3" descr="ECG tracing showing junctional escape rhythm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56" y="3258225"/>
            <a:ext cx="8314088" cy="2228175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Copyright © McGraw-Hill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56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Junctional Escape Rhythm: </a:t>
            </a:r>
            <a:r>
              <a:rPr lang="en-US" dirty="0" smtClean="0"/>
              <a:t>Criteria 1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Rhythm</a:t>
            </a:r>
          </a:p>
          <a:p>
            <a:r>
              <a:rPr lang="en-US" altLang="en-US" dirty="0" smtClean="0"/>
              <a:t>P-P and R-R intervals are regular and have similar intervals.</a:t>
            </a:r>
          </a:p>
          <a:p>
            <a:r>
              <a:rPr lang="en-US" altLang="en-US" dirty="0" smtClean="0"/>
              <a:t>P-P interval may be difficult to determine due to location of P wave.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Rate </a:t>
            </a:r>
          </a:p>
          <a:p>
            <a:r>
              <a:rPr lang="en-US" altLang="en-US" dirty="0" smtClean="0"/>
              <a:t>Ventricular: 40 to 60 bpm</a:t>
            </a:r>
          </a:p>
          <a:p>
            <a:r>
              <a:rPr lang="en-US" altLang="en-US" dirty="0" smtClean="0"/>
              <a:t>Atrial: 40 to 60 bpm, but may be unmeasurable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85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Junctional Escape Rhythm: </a:t>
            </a:r>
            <a:r>
              <a:rPr lang="en-US" dirty="0" smtClean="0"/>
              <a:t>Criteria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P wave morphology</a:t>
            </a:r>
          </a:p>
          <a:p>
            <a:r>
              <a:rPr lang="en-US" altLang="en-US" dirty="0" smtClean="0"/>
              <a:t>Usually inverted</a:t>
            </a:r>
          </a:p>
          <a:p>
            <a:r>
              <a:rPr lang="en-US" altLang="en-US" dirty="0" smtClean="0"/>
              <a:t>May follow, precede, or be hidden within QRS complex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PR interval:</a:t>
            </a:r>
          </a:p>
          <a:p>
            <a:r>
              <a:rPr lang="en-US" altLang="en-US" dirty="0" smtClean="0"/>
              <a:t>Before the QRS: less than 0.12 second and constant</a:t>
            </a:r>
          </a:p>
          <a:p>
            <a:r>
              <a:rPr lang="en-US" altLang="en-US" dirty="0" smtClean="0"/>
              <a:t>During or after QRS: cannot be determined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QRS duration and morphology: 0.06‒0.10 second</a:t>
            </a:r>
          </a:p>
          <a:p>
            <a:pPr lvl="1"/>
            <a:endParaRPr lang="en-US" alt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0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Outcomes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6263" indent="-576263">
              <a:spcBef>
                <a:spcPts val="1200"/>
              </a:spcBef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7.1</a:t>
            </a:r>
            <a:r>
              <a:rPr lang="en-US" altLang="en-US" sz="3000" dirty="0">
                <a:cs typeface="Arial" charset="0"/>
              </a:rPr>
              <a:t>	</a:t>
            </a:r>
            <a:r>
              <a:rPr lang="en-US" altLang="en-US" dirty="0">
                <a:cs typeface="Arial" charset="0"/>
              </a:rPr>
              <a:t>Describe the various junctional dysrhythmias.</a:t>
            </a:r>
          </a:p>
          <a:p>
            <a:pPr marL="576263" indent="-576263">
              <a:spcBef>
                <a:spcPts val="1200"/>
              </a:spcBef>
              <a:buNone/>
            </a:pPr>
            <a:r>
              <a:rPr lang="en-US" altLang="en-US" dirty="0">
                <a:cs typeface="Arial" charset="0"/>
              </a:rPr>
              <a:t>7.2 	Analyze premature junctional complexes and their effect on the patient, including basic patient care and treatment.</a:t>
            </a:r>
          </a:p>
          <a:p>
            <a:pPr marL="576263" indent="-576263">
              <a:spcBef>
                <a:spcPts val="1200"/>
              </a:spcBef>
              <a:buNone/>
            </a:pPr>
            <a:r>
              <a:rPr lang="en-US" altLang="en-US" dirty="0">
                <a:cs typeface="Arial" charset="0"/>
              </a:rPr>
              <a:t>7.3	Analyze junctional escape rhythm and its effect on the patient, including basic patient care and treatment. </a:t>
            </a:r>
          </a:p>
          <a:p>
            <a:pPr marL="576263" indent="-576263">
              <a:spcBef>
                <a:spcPts val="1200"/>
              </a:spcBef>
              <a:buNone/>
            </a:pPr>
            <a:r>
              <a:rPr lang="en-US" altLang="en-US" dirty="0">
                <a:cs typeface="Arial" charset="0"/>
              </a:rPr>
              <a:t>7.4	Analyze accelerated junctional rhythm and its effect on the patient, including basic patient care and treatment.</a:t>
            </a:r>
          </a:p>
          <a:p>
            <a:pPr marL="576263" indent="-576263">
              <a:spcBef>
                <a:spcPts val="1200"/>
              </a:spcBef>
              <a:buNone/>
            </a:pPr>
            <a:r>
              <a:rPr lang="en-US" altLang="en-US" dirty="0">
                <a:cs typeface="Arial" charset="0"/>
              </a:rPr>
              <a:t>7.5	Analyze junctional tachycardia rhythm and its effect on the patient, including basic patient care and treatment. </a:t>
            </a:r>
          </a:p>
          <a:p>
            <a:pPr marL="576263" indent="-576263">
              <a:spcBef>
                <a:spcPts val="1200"/>
              </a:spcBef>
              <a:buNone/>
            </a:pPr>
            <a:r>
              <a:rPr lang="en-US" altLang="en-US" dirty="0">
                <a:cs typeface="Arial" charset="0"/>
              </a:rPr>
              <a:t>7.6	Analyze supraventricular tachycardia rhythm and its effect on the patient, including basic patient care and treatment.</a:t>
            </a:r>
          </a:p>
          <a:p>
            <a:pPr marL="569913" indent="-569913">
              <a:spcBef>
                <a:spcPts val="1200"/>
              </a:spcBef>
              <a:buFont typeface="Wingdings" pitchFamily="2" charset="2"/>
              <a:buNone/>
            </a:pPr>
            <a:endParaRPr lang="en-US" altLang="en-US" sz="3000" dirty="0">
              <a:cs typeface="Arial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411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Junctional Escape Rhythm: </a:t>
            </a:r>
            <a:br>
              <a:rPr lang="en-US" smtClean="0"/>
            </a:br>
            <a:r>
              <a:rPr lang="en-US" smtClean="0"/>
              <a:t>What You Should Know</a:t>
            </a:r>
            <a:endParaRPr lang="en-US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Slower heart rate can lead to low cardiac output.</a:t>
            </a:r>
          </a:p>
          <a:p>
            <a:r>
              <a:rPr lang="en-US" altLang="en-US" dirty="0" smtClean="0"/>
              <a:t>Hypotension</a:t>
            </a:r>
          </a:p>
          <a:p>
            <a:r>
              <a:rPr lang="en-US" altLang="en-US" dirty="0" smtClean="0"/>
              <a:t>Confusion or disorientation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Report junctional escape rhythm to a licensed practitioner for treatment.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80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7.3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are the distinguishing characteristics of junctional escape rhythm?</a:t>
            </a:r>
          </a:p>
          <a:p>
            <a:pPr>
              <a:buFont typeface="Wingdings" pitchFamily="2" charset="2"/>
              <a:buNone/>
            </a:pPr>
            <a:endParaRPr lang="en-US" altLang="en-US" b="1" dirty="0"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02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7.3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are the distinguishing characteristics of junctional escape rhythm?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991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00099"/>
                </a:solidFill>
                <a:latin typeface="Arial" charset="0"/>
              </a:rPr>
              <a:t>Heart rate between 40 and 60 bpm, inverted P wave that occurs before, during, or after the QRS complex.</a:t>
            </a: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31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Outcome 7.4</a:t>
            </a:r>
            <a:br>
              <a:rPr lang="en-US" dirty="0" smtClean="0"/>
            </a:br>
            <a:r>
              <a:rPr lang="en-US" dirty="0" smtClean="0"/>
              <a:t>Accelerated Junctional Rhythm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05115"/>
            <a:ext cx="8229600" cy="1771485"/>
          </a:xfrm>
        </p:spPr>
        <p:txBody>
          <a:bodyPr/>
          <a:lstStyle/>
          <a:p>
            <a:r>
              <a:rPr lang="en-US" altLang="en-US" sz="2800" dirty="0">
                <a:cs typeface="Arial" charset="0"/>
              </a:rPr>
              <a:t>Originates at AV junction.</a:t>
            </a:r>
          </a:p>
          <a:p>
            <a:r>
              <a:rPr lang="en-US" altLang="en-US" sz="2800" dirty="0">
                <a:cs typeface="Arial" charset="0"/>
              </a:rPr>
              <a:t>Produces retrograde depolarization of atrial tissue.</a:t>
            </a:r>
          </a:p>
          <a:p>
            <a:r>
              <a:rPr lang="en-US" altLang="en-US" sz="2800" dirty="0">
                <a:cs typeface="Arial" charset="0"/>
              </a:rPr>
              <a:t>Stimulates the depolarization of ventricles.</a:t>
            </a:r>
          </a:p>
        </p:txBody>
      </p:sp>
      <p:pic>
        <p:nvPicPr>
          <p:cNvPr id="4" name="Picture 3" descr="ECG tracing showing accelerated junctional rhythm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85" y="3387055"/>
            <a:ext cx="8339030" cy="2327945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Copyright © McGraw-Hill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58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Accelerated Junctional Rhythm: </a:t>
            </a:r>
            <a:r>
              <a:rPr lang="en-US" dirty="0" smtClean="0"/>
              <a:t>Criteria 1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Rhythm</a:t>
            </a:r>
          </a:p>
          <a:p>
            <a:r>
              <a:rPr lang="en-US" altLang="en-US" dirty="0" smtClean="0"/>
              <a:t>P-P and R-R intervals are regular and similar</a:t>
            </a:r>
          </a:p>
          <a:p>
            <a:r>
              <a:rPr lang="en-US" altLang="en-US" dirty="0" smtClean="0"/>
              <a:t>P-P interval may be difficult to measure due to the location of the P wave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Rate</a:t>
            </a:r>
          </a:p>
          <a:p>
            <a:r>
              <a:rPr lang="en-US" altLang="en-US" dirty="0" smtClean="0"/>
              <a:t>60 to 100 beats per minute</a:t>
            </a:r>
            <a:endParaRPr lang="en-US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7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Accelerated Junctional Rhythm: </a:t>
            </a:r>
            <a:r>
              <a:rPr lang="en-US" dirty="0" smtClean="0"/>
              <a:t>Criteria</a:t>
            </a:r>
            <a:r>
              <a:rPr lang="en-US" dirty="0"/>
              <a:t>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P wave morphology</a:t>
            </a:r>
          </a:p>
          <a:p>
            <a:r>
              <a:rPr lang="en-US" altLang="en-US" dirty="0" smtClean="0"/>
              <a:t>Usually inverted</a:t>
            </a:r>
          </a:p>
          <a:p>
            <a:r>
              <a:rPr lang="en-US" altLang="en-US" dirty="0" smtClean="0"/>
              <a:t>May precede, follow, or fall within QRS complex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PR interval</a:t>
            </a:r>
          </a:p>
          <a:p>
            <a:r>
              <a:rPr lang="en-US" altLang="en-US" dirty="0" smtClean="0"/>
              <a:t>Before the QRS: less than 0.12 second and constant</a:t>
            </a:r>
          </a:p>
          <a:p>
            <a:r>
              <a:rPr lang="en-US" altLang="en-US" dirty="0" smtClean="0"/>
              <a:t>During or after QRS: cannot be determined 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QRS duration and morphology: 0.06-0.10 second, within normal limits</a:t>
            </a:r>
            <a:endParaRPr lang="en-US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559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r>
              <a:rPr lang="en-US" dirty="0" smtClean="0"/>
              <a:t>Accelerated Junctional Rhythm:</a:t>
            </a:r>
            <a:br>
              <a:rPr lang="en-US" dirty="0" smtClean="0"/>
            </a:br>
            <a:r>
              <a:rPr lang="en-US" dirty="0" smtClean="0"/>
              <a:t>What You Should Know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altLang="en-US" dirty="0">
                <a:cs typeface="Arial" charset="0"/>
              </a:rPr>
              <a:t>Unlikely that patient will show signs of low cardiac output.</a:t>
            </a:r>
          </a:p>
          <a:p>
            <a:pPr>
              <a:spcBef>
                <a:spcPts val="1800"/>
              </a:spcBef>
            </a:pPr>
            <a:r>
              <a:rPr lang="en-US" altLang="en-US" dirty="0">
                <a:cs typeface="Arial" charset="0"/>
              </a:rPr>
              <a:t>Observe patient for </a:t>
            </a:r>
            <a:r>
              <a:rPr lang="en-US" altLang="en-US" dirty="0" smtClean="0">
                <a:cs typeface="Arial" charset="0"/>
              </a:rPr>
              <a:t>symptoms.</a:t>
            </a:r>
            <a:endParaRPr lang="en-US" altLang="en-US" dirty="0">
              <a:cs typeface="Arial" charset="0"/>
            </a:endParaRPr>
          </a:p>
          <a:p>
            <a:pPr>
              <a:spcBef>
                <a:spcPts val="1800"/>
              </a:spcBef>
            </a:pPr>
            <a:r>
              <a:rPr lang="en-US" altLang="en-US" dirty="0">
                <a:cs typeface="Arial" charset="0"/>
              </a:rPr>
              <a:t>Report accelerated junctional rhythm to a licensed practitioner for treatment.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48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7.4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are the distinguishing characteristics of accelerated junctional rhythm?</a:t>
            </a:r>
          </a:p>
          <a:p>
            <a:pPr>
              <a:buFont typeface="Wingdings" pitchFamily="2" charset="2"/>
              <a:buNone/>
            </a:pPr>
            <a:endParaRPr lang="en-US" altLang="en-US" b="1" dirty="0"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1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7.4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are the distinguishing characteristics of accelerated junctional rhythm?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12039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00099"/>
                </a:solidFill>
                <a:latin typeface="Arial" charset="0"/>
              </a:rPr>
              <a:t>Heart rate between 60 and 100 bpm, inverted P wave that occurs before, during, or after the QRS complex; P wave may be absent.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5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Outcome 7.5</a:t>
            </a:r>
            <a:br>
              <a:rPr lang="en-US" dirty="0" smtClean="0"/>
            </a:br>
            <a:r>
              <a:rPr lang="en-US" dirty="0" smtClean="0"/>
              <a:t>Junctional Tachycardia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8077200" cy="1828800"/>
          </a:xfrm>
        </p:spPr>
        <p:txBody>
          <a:bodyPr/>
          <a:lstStyle/>
          <a:p>
            <a:r>
              <a:rPr lang="en-US" altLang="en-US" dirty="0">
                <a:cs typeface="Arial" charset="0"/>
              </a:rPr>
              <a:t>Similar to junctional escape rhythm and accelerated junctional rhythm</a:t>
            </a:r>
          </a:p>
          <a:p>
            <a:r>
              <a:rPr lang="en-US" altLang="en-US" dirty="0">
                <a:cs typeface="Arial" charset="0"/>
              </a:rPr>
              <a:t>Heart rate is faster.</a:t>
            </a:r>
          </a:p>
        </p:txBody>
      </p:sp>
      <p:pic>
        <p:nvPicPr>
          <p:cNvPr id="6" name="Picture 5" descr="ECG tracing showing junctional tachycardi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59" y="3124200"/>
            <a:ext cx="8173282" cy="2196416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Copyright © McGraw-Hill Education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0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728850"/>
          </a:xfrm>
        </p:spPr>
        <p:txBody>
          <a:bodyPr/>
          <a:lstStyle/>
          <a:p>
            <a:r>
              <a:rPr lang="en-US" dirty="0" smtClean="0"/>
              <a:t>Learning Outcome 7.1</a:t>
            </a:r>
            <a:br>
              <a:rPr lang="en-US" dirty="0" smtClean="0"/>
            </a:br>
            <a:r>
              <a:rPr lang="en-US" dirty="0" smtClean="0"/>
              <a:t>Introduction to Junctional Dysrhythmias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Key Terms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495800"/>
          </a:xfrm>
        </p:spPr>
        <p:txBody>
          <a:bodyPr/>
          <a:lstStyle/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AV junction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dirty="0" smtClean="0">
                <a:cs typeface="Arial" charset="0"/>
              </a:rPr>
              <a:t>Retrograde</a:t>
            </a:r>
            <a:endParaRPr lang="en-US" dirty="0">
              <a:cs typeface="Arial" charset="0"/>
            </a:endParaRPr>
          </a:p>
          <a:p>
            <a:pPr marL="0" indent="0">
              <a:spcBef>
                <a:spcPts val="3000"/>
              </a:spcBef>
              <a:buNone/>
            </a:pP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922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Junctional Tachycardia: </a:t>
            </a:r>
            <a:r>
              <a:rPr lang="en-US" dirty="0" smtClean="0"/>
              <a:t>Criteria 1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Rhythm</a:t>
            </a:r>
          </a:p>
          <a:p>
            <a:r>
              <a:rPr lang="en-US" altLang="en-US" dirty="0" smtClean="0"/>
              <a:t>P-P and R-R intervals are regular and similar.</a:t>
            </a:r>
          </a:p>
          <a:p>
            <a:r>
              <a:rPr lang="en-US" altLang="en-US" dirty="0" smtClean="0"/>
              <a:t>P-P may be difficult to measure due to location and increased heart rate.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Rate</a:t>
            </a:r>
          </a:p>
          <a:p>
            <a:r>
              <a:rPr lang="en-US" altLang="en-US" dirty="0" smtClean="0"/>
              <a:t>Ventricular: 100 to 180 bpm</a:t>
            </a:r>
          </a:p>
          <a:p>
            <a:r>
              <a:rPr lang="en-US" altLang="en-US" dirty="0" smtClean="0"/>
              <a:t>Atrial: 100 to 180 bpm, but may not be measurable if P waves are not identifiable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784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Junctional Tachycardia: </a:t>
            </a:r>
            <a:r>
              <a:rPr lang="en-US" dirty="0" smtClean="0"/>
              <a:t>Criteria 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altLang="en-US" dirty="0" smtClean="0"/>
              <a:t>P wave morphology</a:t>
            </a:r>
          </a:p>
          <a:p>
            <a:r>
              <a:rPr lang="en-US" altLang="en-US" dirty="0" smtClean="0"/>
              <a:t>Usually inverted</a:t>
            </a:r>
          </a:p>
          <a:p>
            <a:r>
              <a:rPr lang="en-US" altLang="en-US" dirty="0" smtClean="0"/>
              <a:t>May precede, follow, or fall within QRS</a:t>
            </a:r>
          </a:p>
          <a:p>
            <a:r>
              <a:rPr lang="en-US" altLang="en-US" dirty="0" smtClean="0"/>
              <a:t>May not be visible on rhythm strip</a:t>
            </a:r>
          </a:p>
          <a:p>
            <a:r>
              <a:rPr lang="en-US" altLang="en-US" dirty="0" smtClean="0"/>
              <a:t>May need to increase paper speed on cardiac monitor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altLang="en-US" dirty="0" smtClean="0"/>
              <a:t>PR interval</a:t>
            </a:r>
          </a:p>
          <a:p>
            <a:r>
              <a:rPr lang="en-US" altLang="en-US" dirty="0" smtClean="0"/>
              <a:t>Before the QRS: less than 0.12 second and constant</a:t>
            </a:r>
          </a:p>
          <a:p>
            <a:r>
              <a:rPr lang="en-US" altLang="en-US" dirty="0" smtClean="0"/>
              <a:t>During or after QRS: cannot be determined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en-US" dirty="0" smtClean="0"/>
              <a:t>QRS duration and morphology: 0.06‒0.10 second, within normal limits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050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/>
              <a:t>Junctional Tachycardia 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What You Should Know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r>
              <a:rPr lang="en-US" altLang="en-US" dirty="0">
                <a:cs typeface="Arial" charset="0"/>
              </a:rPr>
              <a:t>Patient may complain of palpitations or heart fluttering with faster rates.</a:t>
            </a:r>
          </a:p>
          <a:p>
            <a:r>
              <a:rPr lang="en-US" altLang="en-US" dirty="0">
                <a:cs typeface="Arial" charset="0"/>
              </a:rPr>
              <a:t>Considered very serious or life threatening after a recent MI</a:t>
            </a:r>
          </a:p>
          <a:p>
            <a:r>
              <a:rPr lang="en-US" altLang="en-US" dirty="0">
                <a:cs typeface="Arial" charset="0"/>
              </a:rPr>
              <a:t>Report junctional tachycardia rhythm to a licensed practitioner for treatment.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724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7.5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are the distinguishing characteristics of junctional tachycardia?</a:t>
            </a:r>
          </a:p>
          <a:p>
            <a:pPr>
              <a:buFont typeface="Wingdings" pitchFamily="2" charset="2"/>
              <a:buNone/>
            </a:pPr>
            <a:endParaRPr lang="en-US" altLang="en-US" b="1" dirty="0"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91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7.5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are the distinguishing characteristics of junctional tachycardia?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12801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00099"/>
                </a:solidFill>
                <a:latin typeface="Arial" charset="0"/>
              </a:rPr>
              <a:t>Heart rate between 100 and 180 bpm, inverted P wave that occurs before, during, or after the QRS complex; P wave may be </a:t>
            </a:r>
            <a:r>
              <a:rPr lang="en-US" altLang="en-US" dirty="0" smtClean="0">
                <a:solidFill>
                  <a:srgbClr val="000099"/>
                </a:solidFill>
                <a:latin typeface="Arial" charset="0"/>
              </a:rPr>
              <a:t>absent.</a:t>
            </a: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8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52650"/>
          </a:xfrm>
        </p:spPr>
        <p:txBody>
          <a:bodyPr/>
          <a:lstStyle/>
          <a:p>
            <a:r>
              <a:rPr lang="en-US" dirty="0" smtClean="0"/>
              <a:t>Learning Outcome 7.6</a:t>
            </a:r>
            <a:br>
              <a:rPr lang="en-US" dirty="0" smtClean="0"/>
            </a:br>
            <a:r>
              <a:rPr lang="en-US" dirty="0" smtClean="0"/>
              <a:t>Supraventricular Tachycardia (SVT)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Key Terms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pPr marL="0" indent="0">
              <a:spcBef>
                <a:spcPts val="3000"/>
              </a:spcBef>
              <a:buNone/>
            </a:pPr>
            <a:r>
              <a:rPr lang="en-US" dirty="0">
                <a:cs typeface="Arial" charset="0"/>
              </a:rPr>
              <a:t>S</a:t>
            </a:r>
            <a:r>
              <a:rPr lang="en-US" dirty="0" smtClean="0">
                <a:cs typeface="Arial" charset="0"/>
              </a:rPr>
              <a:t>upraventricular</a:t>
            </a:r>
            <a:endParaRPr lang="en-US" dirty="0">
              <a:cs typeface="Arial" charset="0"/>
            </a:endParaRPr>
          </a:p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Wolfe-Parkinson-White syndrome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D</a:t>
            </a:r>
            <a:r>
              <a:rPr lang="en-US" altLang="en-US" dirty="0" smtClean="0">
                <a:cs typeface="Arial" charset="0"/>
              </a:rPr>
              <a:t>elta </a:t>
            </a:r>
            <a:r>
              <a:rPr lang="en-US" altLang="en-US" dirty="0">
                <a:cs typeface="Arial" charset="0"/>
              </a:rPr>
              <a:t>wave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928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Supraventricular Tachycardia (SVT)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8229600" cy="19050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>
                <a:cs typeface="Arial" charset="0"/>
              </a:rPr>
              <a:t>Category of rapid rhythms</a:t>
            </a:r>
          </a:p>
          <a:p>
            <a:r>
              <a:rPr lang="en-US" altLang="en-US" dirty="0" smtClean="0">
                <a:cs typeface="Arial" charset="0"/>
              </a:rPr>
              <a:t>Originate in atria or AV junction</a:t>
            </a:r>
          </a:p>
          <a:p>
            <a:r>
              <a:rPr lang="en-US" altLang="en-US" dirty="0" smtClean="0">
                <a:cs typeface="Arial" charset="0"/>
              </a:rPr>
              <a:t>Faster than 100 bpm</a:t>
            </a:r>
            <a:endParaRPr lang="en-US" altLang="en-US" dirty="0">
              <a:cs typeface="Arial" charset="0"/>
            </a:endParaRPr>
          </a:p>
        </p:txBody>
      </p:sp>
      <p:pic>
        <p:nvPicPr>
          <p:cNvPr id="5" name="Picture 4" descr="ECG tracing showing supraventricular tachycardi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56" y="2819400"/>
            <a:ext cx="8314088" cy="222817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Copyright © McGraw-Hill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288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Supraventricular Tachycardia: </a:t>
            </a:r>
            <a:r>
              <a:rPr lang="en-US" dirty="0" smtClean="0"/>
              <a:t>Criteria 1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Rhythm</a:t>
            </a:r>
          </a:p>
          <a:p>
            <a:r>
              <a:rPr lang="en-US" altLang="en-US" dirty="0" smtClean="0"/>
              <a:t>R-R usually regular</a:t>
            </a:r>
          </a:p>
          <a:p>
            <a:r>
              <a:rPr lang="en-US" altLang="en-US" dirty="0" smtClean="0"/>
              <a:t>If identifiable, P waves usually regular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en-US" altLang="en-US" dirty="0" smtClean="0"/>
              <a:t>Rate</a:t>
            </a:r>
          </a:p>
          <a:p>
            <a:r>
              <a:rPr lang="en-US" altLang="en-US" dirty="0" smtClean="0"/>
              <a:t>Ventricular: 150-250 beats per minute</a:t>
            </a:r>
          </a:p>
          <a:p>
            <a:r>
              <a:rPr lang="en-US" altLang="en-US" dirty="0" smtClean="0"/>
              <a:t>Atrial: Difficult to determine unless P waves are identifiable</a:t>
            </a:r>
            <a:endParaRPr lang="en-US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02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Supraventricular Tachycardia: </a:t>
            </a:r>
            <a:r>
              <a:rPr lang="en-US" dirty="0" smtClean="0"/>
              <a:t>Criteria 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2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altLang="en-US" dirty="0" smtClean="0"/>
              <a:t>P wave morphology</a:t>
            </a:r>
          </a:p>
          <a:p>
            <a:r>
              <a:rPr lang="en-US" altLang="en-US" dirty="0" smtClean="0"/>
              <a:t>Usually not identifiable at this heart rate, since P wave may lie inside T wave.</a:t>
            </a:r>
          </a:p>
          <a:p>
            <a:r>
              <a:rPr lang="en-US" altLang="en-US" dirty="0" smtClean="0"/>
              <a:t>May occur before, during, or after QRS complex.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</a:pPr>
            <a:r>
              <a:rPr lang="en-US" altLang="en-US" dirty="0" smtClean="0"/>
              <a:t>PR interval: Usually unable to determine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</a:pPr>
            <a:r>
              <a:rPr lang="en-US" altLang="en-US" dirty="0" smtClean="0"/>
              <a:t>QRS duration and morphology</a:t>
            </a:r>
          </a:p>
          <a:p>
            <a:r>
              <a:rPr lang="en-US" altLang="en-US" dirty="0" smtClean="0"/>
              <a:t>Within normal limits if duration is 0.06‒0.10 seconds</a:t>
            </a:r>
          </a:p>
          <a:p>
            <a:r>
              <a:rPr lang="en-US" altLang="en-US" dirty="0" smtClean="0"/>
              <a:t>Some rhythms result in narrow or wide QRS complexes.</a:t>
            </a:r>
            <a:endParaRPr lang="en-US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397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95450"/>
          </a:xfrm>
        </p:spPr>
        <p:txBody>
          <a:bodyPr/>
          <a:lstStyle/>
          <a:p>
            <a:r>
              <a:rPr lang="en-US" dirty="0" smtClean="0"/>
              <a:t>Supraventricular Tachycardia:</a:t>
            </a:r>
            <a:br>
              <a:rPr lang="en-US" dirty="0" smtClean="0"/>
            </a:br>
            <a:r>
              <a:rPr lang="en-US" dirty="0" smtClean="0"/>
              <a:t>What You Should Know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/>
          <a:lstStyle/>
          <a:p>
            <a:r>
              <a:rPr lang="en-US" altLang="en-US" dirty="0">
                <a:cs typeface="Arial" charset="0"/>
              </a:rPr>
              <a:t>Patient may be in stable or unstable condition.</a:t>
            </a:r>
          </a:p>
          <a:p>
            <a:r>
              <a:rPr lang="en-US" altLang="en-US" dirty="0">
                <a:cs typeface="Arial" charset="0"/>
              </a:rPr>
              <a:t>Observe patient for low cardiac output.</a:t>
            </a:r>
          </a:p>
          <a:p>
            <a:r>
              <a:rPr lang="en-US" altLang="en-US" dirty="0">
                <a:cs typeface="Arial" charset="0"/>
              </a:rPr>
              <a:t>Notify licensed practitioner.</a:t>
            </a:r>
          </a:p>
          <a:p>
            <a:r>
              <a:rPr lang="en-US" altLang="en-US" dirty="0">
                <a:cs typeface="Arial" charset="0"/>
              </a:rPr>
              <a:t>Treatment should begin as early as possible.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cs typeface="Arial" charset="0"/>
            </a:endParaRPr>
          </a:p>
          <a:p>
            <a:endParaRPr lang="en-US" altLang="en-US" dirty="0">
              <a:cs typeface="Arial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000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Junctional Dysrhythmias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AV junction can function as a backup pacemaker.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altLang="en-US" dirty="0" smtClean="0"/>
              <a:t>Junctional rhythms</a:t>
            </a:r>
          </a:p>
          <a:p>
            <a:r>
              <a:rPr lang="en-US" altLang="en-US" dirty="0" smtClean="0"/>
              <a:t>Result of electrical impulses coming from the AV node rather than SA node</a:t>
            </a:r>
          </a:p>
          <a:p>
            <a:r>
              <a:rPr lang="en-US" altLang="en-US" dirty="0" smtClean="0"/>
              <a:t>Inverted P wave</a:t>
            </a:r>
          </a:p>
          <a:p>
            <a:r>
              <a:rPr lang="en-US" altLang="en-US" dirty="0" smtClean="0"/>
              <a:t>P wave may occur before, during (hidden in), or after the QRS complex.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altLang="en-US" dirty="0" smtClean="0"/>
              <a:t>Inherent rate of AV junction is 40 to 60 beats per minute.</a:t>
            </a:r>
          </a:p>
          <a:p>
            <a:pPr lvl="1"/>
            <a:endParaRPr lang="en-US" alt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193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Law and Ethics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Your role and scope of practice depend on your training and place of employment.</a:t>
            </a:r>
          </a:p>
          <a:p>
            <a:r>
              <a:rPr lang="en-US" altLang="en-US" dirty="0">
                <a:cs typeface="Arial" charset="0"/>
              </a:rPr>
              <a:t>Working outside your scope of practice is illegal.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1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7.6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Where in the heart does a supraventricular tachycardia originate?</a:t>
            </a:r>
          </a:p>
          <a:p>
            <a:pPr>
              <a:buFont typeface="Wingdings" pitchFamily="2" charset="2"/>
              <a:buNone/>
            </a:pPr>
            <a:endParaRPr lang="en-US" altLang="en-US" b="1" dirty="0"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49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7.6</a:t>
            </a:r>
            <a:br>
              <a:rPr lang="en-US" dirty="0" smtClean="0"/>
            </a:br>
            <a:r>
              <a:rPr lang="en-US" dirty="0" smtClean="0"/>
              <a:t>Apply Your Knowledge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Where in the heart does a supraventricular tachycardia originate?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5181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00099"/>
                </a:solidFill>
                <a:latin typeface="Arial" charset="0"/>
              </a:rPr>
              <a:t>Either in the atria or in the AV junction</a:t>
            </a: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10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</a:t>
            </a:r>
            <a:r>
              <a:rPr lang="en-US" dirty="0" smtClean="0"/>
              <a:t>Summary 1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The AV node and its surrounding area, including the bundle of His, are collectively known as the AV junction.</a:t>
            </a:r>
          </a:p>
          <a:p>
            <a:r>
              <a:rPr lang="en-US" altLang="en-US" dirty="0">
                <a:cs typeface="Arial" charset="0"/>
              </a:rPr>
              <a:t>The inherent rate of the AV junction is 40 to 60 bpm.</a:t>
            </a:r>
          </a:p>
          <a:p>
            <a:r>
              <a:rPr lang="en-US" altLang="en-US" dirty="0">
                <a:cs typeface="Arial" charset="0"/>
              </a:rPr>
              <a:t>The P wave is usually inverted and can occur before, during, or after the QRS complex, depending on where in the AV junction the impulse originates.</a:t>
            </a:r>
          </a:p>
          <a:p>
            <a:r>
              <a:rPr lang="en-US" altLang="en-US" dirty="0">
                <a:cs typeface="Arial" charset="0"/>
              </a:rPr>
              <a:t>A premature junctional complex (PJC) is a single early electrical impulse that originates in the AV junction</a:t>
            </a:r>
            <a:r>
              <a:rPr lang="en-US" altLang="en-US" dirty="0" smtClean="0">
                <a:cs typeface="Arial" charset="0"/>
              </a:rPr>
              <a:t>.</a:t>
            </a:r>
          </a:p>
          <a:p>
            <a:r>
              <a:rPr lang="en-US" altLang="en-US" dirty="0">
                <a:cs typeface="Arial" charset="0"/>
              </a:rPr>
              <a:t>A junctional escape rhythm is one that originates at the AV junction, produces retrograde depolarization, and stimulates ventricular depolarization at a rate of </a:t>
            </a:r>
            <a:br>
              <a:rPr lang="en-US" altLang="en-US" dirty="0">
                <a:cs typeface="Arial" charset="0"/>
              </a:rPr>
            </a:br>
            <a:r>
              <a:rPr lang="en-US" altLang="en-US" dirty="0">
                <a:cs typeface="Arial" charset="0"/>
              </a:rPr>
              <a:t>40 to 60 bpm</a:t>
            </a:r>
            <a:r>
              <a:rPr lang="en-US" altLang="en-US" dirty="0" smtClean="0">
                <a:cs typeface="Arial" charset="0"/>
              </a:rPr>
              <a:t>.</a:t>
            </a:r>
            <a:endParaRPr lang="en-US" altLang="en-US" dirty="0">
              <a:cs typeface="Arial" charset="0"/>
            </a:endParaRP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25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Summary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Accelerated junctional rhythm is similar to junctional escape rhythm, but has a heart rate of 60 to 100 bpm.</a:t>
            </a:r>
          </a:p>
          <a:p>
            <a:r>
              <a:rPr lang="en-US" altLang="en-US" dirty="0">
                <a:cs typeface="Arial" charset="0"/>
              </a:rPr>
              <a:t>Junctional tachycardia is similar to junctional escape and accelerated junctional rhythms, but has a heart rate of 100 to 180 bpm</a:t>
            </a:r>
            <a:r>
              <a:rPr lang="en-US" altLang="en-US" dirty="0" smtClean="0">
                <a:cs typeface="Arial" charset="0"/>
              </a:rPr>
              <a:t>.</a:t>
            </a:r>
          </a:p>
          <a:p>
            <a:r>
              <a:rPr lang="en-US" altLang="en-US" dirty="0">
                <a:cs typeface="Arial" charset="0"/>
              </a:rPr>
              <a:t>Supraventricular tachycardia is a category of dysrhythmias that originate above the ventricles and have a heart rate above 100 bpm.</a:t>
            </a:r>
          </a:p>
          <a:p>
            <a:r>
              <a:rPr lang="en-US" altLang="en-US" dirty="0">
                <a:cs typeface="Arial" charset="0"/>
              </a:rPr>
              <a:t>Some SVTs are reentry dysrhythmias, and others are reciprocating dysrhythmias.</a:t>
            </a:r>
          </a:p>
          <a:p>
            <a:endParaRPr lang="en-US" altLang="en-US" dirty="0">
              <a:cs typeface="Arial" charset="0"/>
            </a:endParaRPr>
          </a:p>
          <a:p>
            <a:endParaRPr lang="en-US" altLang="en-US" dirty="0">
              <a:cs typeface="Arial" charset="0"/>
            </a:endParaRP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424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7.1</a:t>
            </a:r>
            <a:br>
              <a:rPr lang="en-US" dirty="0" smtClean="0"/>
            </a:br>
            <a:r>
              <a:rPr lang="en-US" dirty="0" smtClean="0"/>
              <a:t>Apply Your Knowledge #1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causes the inverted P wave found with junctional rhythms?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29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7.1</a:t>
            </a:r>
            <a:br>
              <a:rPr lang="en-US" dirty="0" smtClean="0"/>
            </a:br>
            <a:r>
              <a:rPr lang="en-US" dirty="0" smtClean="0"/>
              <a:t>Apply Your Knowledge #1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causes the inverted P wave found with junctional rhythms?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12801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00099"/>
                </a:solidFill>
                <a:latin typeface="Arial" charset="0"/>
              </a:rPr>
              <a:t>Electrical impulses are coming from the AV junction, causing depolarization of the atria to flow retrograde, which causes the inverted P wave.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18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r>
              <a:rPr lang="en-US" dirty="0" smtClean="0"/>
              <a:t>Learning Outcome 7.1</a:t>
            </a:r>
            <a:br>
              <a:rPr lang="en-US" dirty="0" smtClean="0"/>
            </a:br>
            <a:r>
              <a:rPr lang="en-US" dirty="0" smtClean="0"/>
              <a:t>Apply Your Knowledge #2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is the inherent rate of the AV node?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6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7.1</a:t>
            </a:r>
            <a:br>
              <a:rPr lang="en-US" dirty="0" smtClean="0"/>
            </a:br>
            <a:r>
              <a:rPr lang="en-US" dirty="0" smtClean="0"/>
              <a:t>Apply Your Knowledge #2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Answer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 dirty="0">
                <a:cs typeface="Arial" charset="0"/>
              </a:rPr>
              <a:t>What is the inherent rate of the AV node?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1280160"/>
          </a:xfrm>
          <a:solidFill>
            <a:srgbClr val="FFC000"/>
          </a:solidFill>
        </p:spPr>
        <p:txBody>
          <a:bodyPr/>
          <a:lstStyle/>
          <a:p>
            <a:pPr marL="0" indent="0">
              <a:buNone/>
            </a:pPr>
            <a:r>
              <a:rPr lang="en-US" altLang="en-US" dirty="0" smtClean="0">
                <a:solidFill>
                  <a:srgbClr val="000099"/>
                </a:solidFill>
                <a:latin typeface="Arial" charset="0"/>
              </a:rPr>
              <a:t>40 to 60 beats per minute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86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r>
              <a:rPr lang="en-US" dirty="0" smtClean="0"/>
              <a:t>Learning Outcome 7.2</a:t>
            </a:r>
            <a:br>
              <a:rPr lang="en-US" dirty="0" smtClean="0"/>
            </a:br>
            <a:r>
              <a:rPr lang="en-US" dirty="0" smtClean="0"/>
              <a:t>Premature Junctional Complex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Key Term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495800"/>
          </a:xfrm>
        </p:spPr>
        <p:txBody>
          <a:bodyPr/>
          <a:lstStyle/>
          <a:p>
            <a:pPr marL="0" indent="0">
              <a:spcBef>
                <a:spcPts val="3000"/>
              </a:spcBef>
              <a:buNone/>
            </a:pPr>
            <a:r>
              <a:rPr lang="en-US" altLang="en-US" dirty="0">
                <a:cs typeface="Arial" charset="0"/>
              </a:rPr>
              <a:t>H</a:t>
            </a:r>
            <a:r>
              <a:rPr lang="en-US" altLang="en-US" dirty="0" smtClean="0">
                <a:cs typeface="Arial" charset="0"/>
              </a:rPr>
              <a:t>ypotension</a:t>
            </a:r>
            <a:endParaRPr lang="en-US" dirty="0">
              <a:cs typeface="Arial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782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</Template>
  <TotalTime>1265</TotalTime>
  <Words>2948</Words>
  <Application>Microsoft Office PowerPoint</Application>
  <PresentationFormat>On-screen Show (4:3)</PresentationFormat>
  <Paragraphs>385</Paragraphs>
  <Slides>44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44</vt:i4>
      </vt:variant>
    </vt:vector>
  </HeadingPairs>
  <TitlesOfParts>
    <vt:vector size="60" baseType="lpstr">
      <vt:lpstr>Arial</vt:lpstr>
      <vt:lpstr>ArumSans Bold</vt:lpstr>
      <vt:lpstr>ArumSans Regular</vt:lpstr>
      <vt:lpstr>Calibri</vt:lpstr>
      <vt:lpstr>Times New Roman</vt:lpstr>
      <vt:lpstr>Vectipede Rg</vt:lpstr>
      <vt:lpstr>Wingdings</vt:lpstr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Junctional dysrhythmias</vt:lpstr>
      <vt:lpstr>Learning Outcomes</vt:lpstr>
      <vt:lpstr>Learning Outcome 7.1 Introduction to Junctional Dysrhythmias Key Terms</vt:lpstr>
      <vt:lpstr>Introduction to Junctional Dysrhythmias</vt:lpstr>
      <vt:lpstr>Learning Outcome 7.1 Apply Your Knowledge #1</vt:lpstr>
      <vt:lpstr>Learning Outcome 7.1 Apply Your Knowledge #1 Answer</vt:lpstr>
      <vt:lpstr>Learning Outcome 7.1 Apply Your Knowledge #2</vt:lpstr>
      <vt:lpstr>Learning Outcome 7.1 Apply Your Knowledge #2 Answer</vt:lpstr>
      <vt:lpstr>Learning Outcome 7.2 Premature Junctional Complex Key Term</vt:lpstr>
      <vt:lpstr>Premature Junctional Complex (PJC)</vt:lpstr>
      <vt:lpstr>Premature Junctional Complex: Criteria 1</vt:lpstr>
      <vt:lpstr>Premature Junctional Complexes: Criteria 2</vt:lpstr>
      <vt:lpstr>Premature Junctional Complex: What You Should Know</vt:lpstr>
      <vt:lpstr>Learning Outcome 7.2 Apply Your Knowledge</vt:lpstr>
      <vt:lpstr>Learning Outcome 7.2 Apply Your Knowledge Answer</vt:lpstr>
      <vt:lpstr>Learning Outcome 7.3 Junctional Escape Rhythm Key Term</vt:lpstr>
      <vt:lpstr>Learning Outcome 7.3 Junctional Escape Rhythm</vt:lpstr>
      <vt:lpstr>Junctional Escape Rhythm: Criteria 1</vt:lpstr>
      <vt:lpstr>Junctional Escape Rhythm: Criteria 2</vt:lpstr>
      <vt:lpstr>Junctional Escape Rhythm:  What You Should Know</vt:lpstr>
      <vt:lpstr>Learning Outcome 7.3 Apply Your Knowledge</vt:lpstr>
      <vt:lpstr>Learning Outcome 7.3 Apply Your Knowledge Answer</vt:lpstr>
      <vt:lpstr>Learning Outcome 7.4 Accelerated Junctional Rhythm</vt:lpstr>
      <vt:lpstr>Accelerated Junctional Rhythm: Criteria 1</vt:lpstr>
      <vt:lpstr>Accelerated Junctional Rhythm: Criteria 2</vt:lpstr>
      <vt:lpstr>Accelerated Junctional Rhythm: What You Should Know</vt:lpstr>
      <vt:lpstr>Learning Outcome 7.4 Apply Your Knowledge</vt:lpstr>
      <vt:lpstr>Learning Outcome 7.4 Apply Your Knowledge Answer</vt:lpstr>
      <vt:lpstr>Learning Outcome 7.5 Junctional Tachycardia</vt:lpstr>
      <vt:lpstr>Junctional Tachycardia: Criteria 1</vt:lpstr>
      <vt:lpstr>Junctional Tachycardia: Criteria 2</vt:lpstr>
      <vt:lpstr>Junctional Tachycardia : What You Should Know</vt:lpstr>
      <vt:lpstr>Learning Outcome 7.5 Apply Your Knowledge</vt:lpstr>
      <vt:lpstr>Learning Outcome 7.5 Apply Your Knowledge Answer</vt:lpstr>
      <vt:lpstr>Learning Outcome 7.6 Supraventricular Tachycardia (SVT) Key Terms</vt:lpstr>
      <vt:lpstr>Supraventricular Tachycardia (SVT)</vt:lpstr>
      <vt:lpstr>Supraventricular Tachycardia: Criteria 1</vt:lpstr>
      <vt:lpstr>Supraventricular Tachycardia: Criteria 2</vt:lpstr>
      <vt:lpstr>Supraventricular Tachycardia: What You Should Know</vt:lpstr>
      <vt:lpstr>Law and Ethics</vt:lpstr>
      <vt:lpstr>Learning Outcome 7.6 Apply Your Knowledge</vt:lpstr>
      <vt:lpstr>Learning Outcome 7.6 Apply Your Knowledge Answer</vt:lpstr>
      <vt:lpstr>Chapter Summary 1</vt:lpstr>
      <vt:lpstr>Chapter Summary 2</vt:lpstr>
    </vt:vector>
  </TitlesOfParts>
  <Company>The McGraw-Hill Companies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Jody James;Kathryn A Booth</dc:creator>
  <cp:lastModifiedBy>Jody James</cp:lastModifiedBy>
  <cp:revision>100</cp:revision>
  <dcterms:created xsi:type="dcterms:W3CDTF">2017-03-30T19:54:13Z</dcterms:created>
  <dcterms:modified xsi:type="dcterms:W3CDTF">2017-10-03T12:54:21Z</dcterms:modified>
</cp:coreProperties>
</file>