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6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7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52"/>
  </p:notesMasterIdLst>
  <p:handoutMasterIdLst>
    <p:handoutMasterId r:id="rId53"/>
  </p:handoutMasterIdLst>
  <p:sldIdLst>
    <p:sldId id="256" r:id="rId10"/>
    <p:sldId id="257" r:id="rId11"/>
    <p:sldId id="259" r:id="rId12"/>
    <p:sldId id="327" r:id="rId13"/>
    <p:sldId id="263" r:id="rId14"/>
    <p:sldId id="264" r:id="rId15"/>
    <p:sldId id="265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  <p:sldId id="351" r:id="rId39"/>
    <p:sldId id="352" r:id="rId40"/>
    <p:sldId id="353" r:id="rId41"/>
    <p:sldId id="354" r:id="rId42"/>
    <p:sldId id="355" r:id="rId43"/>
    <p:sldId id="356" r:id="rId44"/>
    <p:sldId id="357" r:id="rId45"/>
    <p:sldId id="358" r:id="rId46"/>
    <p:sldId id="359" r:id="rId47"/>
    <p:sldId id="360" r:id="rId48"/>
    <p:sldId id="361" r:id="rId49"/>
    <p:sldId id="362" r:id="rId50"/>
    <p:sldId id="363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82" autoAdjust="0"/>
    <p:restoredTop sz="78418" autoAdjust="0"/>
  </p:normalViewPr>
  <p:slideViewPr>
    <p:cSldViewPr>
      <p:cViewPr varScale="1">
        <p:scale>
          <a:sx n="92" d="100"/>
          <a:sy n="92" d="100"/>
        </p:scale>
        <p:origin x="2460" y="4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10/3/2017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10/3/2017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2581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6.2: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premature atrial complexes and their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90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6.2: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premature atrial complexes and their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For more information about the various types and patterns</a:t>
            </a:r>
            <a:r>
              <a:rPr lang="en-US" altLang="en-US" baseline="0" dirty="0" smtClean="0"/>
              <a:t> of PACS, refer to the </a:t>
            </a:r>
            <a:r>
              <a:rPr lang="en-US" altLang="en-US" i="1" baseline="0" dirty="0" smtClean="0"/>
              <a:t>Ventricular Dysrhythmias </a:t>
            </a:r>
            <a:r>
              <a:rPr lang="en-US" altLang="en-US" baseline="0" dirty="0" smtClean="0"/>
              <a:t>chapter.</a:t>
            </a:r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29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6.2: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premature atrial complexes and their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Each PAC prevents the atria from filling completely,</a:t>
            </a:r>
            <a:r>
              <a:rPr lang="en-US" altLang="en-US" baseline="0" dirty="0" smtClean="0"/>
              <a:t> which may cause low cardiac output. </a:t>
            </a:r>
          </a:p>
          <a:p>
            <a:endParaRPr lang="en-US" altLang="en-US" baseline="0" dirty="0" smtClean="0"/>
          </a:p>
          <a:p>
            <a:r>
              <a:rPr lang="en-US" altLang="en-US" dirty="0" smtClean="0"/>
              <a:t>Notify a licensed practitioner if symptoms of low cardiac output are present.</a:t>
            </a:r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115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6.2: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premature atrial complexes and their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82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6.2: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premature atrial complexes and their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41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6.3: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wandering atrial pacemaker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At least three different P wave morphologies</a:t>
            </a:r>
            <a:r>
              <a:rPr lang="en-US" altLang="en-US" baseline="0" dirty="0" smtClean="0"/>
              <a:t> in the same lead indicate a wandering atrial pacemaker.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0382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6.3: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wandering atrial pacemaker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6372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6.3: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wandering atrial pacemaker and its effect on the patient, including basic patient care and treatment. </a:t>
            </a:r>
          </a:p>
          <a:p>
            <a:pPr eaLnBrk="1" hangingPunct="1"/>
            <a:r>
              <a:rPr lang="en-US" altLang="en-US" smtClean="0"/>
              <a:t>-----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160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6.3: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wandering atrial pacemaker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0018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6.3: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wandering atrial pacemaker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516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5876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6.4: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multifocal atrial</a:t>
            </a:r>
            <a:r>
              <a:rPr lang="en-US" altLang="en-US" baseline="0" dirty="0" smtClean="0"/>
              <a:t> tachycardia </a:t>
            </a:r>
            <a:r>
              <a:rPr lang="en-US" altLang="en-US" dirty="0" smtClean="0"/>
              <a:t>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The P waves change</a:t>
            </a:r>
            <a:r>
              <a:rPr lang="en-US" altLang="en-US" baseline="0" dirty="0" smtClean="0"/>
              <a:t> in appearance from beat to beat and may be upright, rounded, notched, inverted, biphasic, or buried in the QRS complex.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56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6.4: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multifocal atrial</a:t>
            </a:r>
            <a:r>
              <a:rPr lang="en-US" altLang="en-US" baseline="0" dirty="0" smtClean="0"/>
              <a:t> tachycardia </a:t>
            </a:r>
            <a:r>
              <a:rPr lang="en-US" altLang="en-US" dirty="0" smtClean="0"/>
              <a:t>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2261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6.4: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multifocal atrial</a:t>
            </a:r>
            <a:r>
              <a:rPr lang="en-US" altLang="en-US" baseline="0" dirty="0" smtClean="0"/>
              <a:t> tachycardia </a:t>
            </a:r>
            <a:r>
              <a:rPr lang="en-US" altLang="en-US" dirty="0" smtClean="0"/>
              <a:t>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2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6.4: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multifocal atrial</a:t>
            </a:r>
            <a:r>
              <a:rPr lang="en-US" altLang="en-US" baseline="0" dirty="0" smtClean="0"/>
              <a:t> tachycardia </a:t>
            </a:r>
            <a:r>
              <a:rPr lang="en-US" altLang="en-US" dirty="0" smtClean="0"/>
              <a:t>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266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6.4: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multifocal atrial</a:t>
            </a:r>
            <a:r>
              <a:rPr lang="en-US" altLang="en-US" baseline="0" dirty="0" smtClean="0"/>
              <a:t> tachycardia </a:t>
            </a:r>
            <a:r>
              <a:rPr lang="en-US" altLang="en-US" dirty="0" smtClean="0"/>
              <a:t>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131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6.4: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multifocal atrial</a:t>
            </a:r>
            <a:r>
              <a:rPr lang="en-US" altLang="en-US" baseline="0" dirty="0" smtClean="0"/>
              <a:t> tachycardia </a:t>
            </a:r>
            <a:r>
              <a:rPr lang="en-US" altLang="en-US" dirty="0" smtClean="0"/>
              <a:t>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3312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6.5: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flutter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 smtClean="0"/>
          </a:p>
          <a:p>
            <a:pPr eaLnBrk="1" hangingPunct="1"/>
            <a:r>
              <a:rPr lang="en-US" altLang="en-US" b="1" dirty="0" smtClean="0"/>
              <a:t>Atrial kick: </a:t>
            </a:r>
            <a:r>
              <a:rPr lang="en-US" altLang="en-US" dirty="0" smtClean="0"/>
              <a:t>The extra blood that can be ejected into the ventricles by the atria as a result of the electrical impulse slowing as it enters</a:t>
            </a:r>
            <a:r>
              <a:rPr lang="en-US" altLang="en-US" baseline="0" dirty="0" smtClean="0"/>
              <a:t> the AV node.</a:t>
            </a:r>
          </a:p>
          <a:p>
            <a:pPr eaLnBrk="1" hangingPunct="1"/>
            <a:endParaRPr lang="en-US" altLang="en-US" baseline="0" dirty="0" smtClean="0"/>
          </a:p>
          <a:p>
            <a:pPr eaLnBrk="1" hangingPunct="1"/>
            <a:r>
              <a:rPr lang="en-US" altLang="en-US" b="1" baseline="0" dirty="0" smtClean="0"/>
              <a:t>Automaticity: </a:t>
            </a:r>
            <a:r>
              <a:rPr lang="en-US" altLang="en-US" baseline="0" dirty="0" smtClean="0"/>
              <a:t>The ability of the heart to initiate an electrical impulse without being stimulated by an independent source.</a:t>
            </a:r>
          </a:p>
          <a:p>
            <a:pPr eaLnBrk="1" hangingPunct="1"/>
            <a:endParaRPr lang="en-US" alt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3260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6.5: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flutter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A reentry pathway is an extra pathway that has developed in which a group of cells are generating an impulse faster than the SA node</a:t>
            </a:r>
            <a:r>
              <a:rPr lang="en-US" altLang="en-US" baseline="0" dirty="0" smtClean="0"/>
              <a:t> and the impulse is following an alternate route to the AV node, reaching it sooner than it would if it followed the normal conduction pathway.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771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6.5: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flutter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Each F wave represents an atrial depolarization. The ratio of the F waves to QRS</a:t>
            </a:r>
            <a:r>
              <a:rPr lang="en-US" altLang="en-US" baseline="0" dirty="0" smtClean="0"/>
              <a:t> complexes tells how many times the atria depolarize between each ventricular depolarization.</a:t>
            </a:r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A reentry pathway is an extra pathway that has developed in which a group of cells are generating an impulse faster than the SA node</a:t>
            </a:r>
            <a:r>
              <a:rPr lang="en-US" altLang="en-US" baseline="0" dirty="0" smtClean="0"/>
              <a:t> and the impulse is following an alternate route to the AV node, reaching it sooner than it would if it followed the normal conduction pathway.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9032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6.5: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flutter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The regularity of the R-R interval depends on the ability of the AV node to limit impulses to the ventricles.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08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1400" dirty="0" smtClean="0"/>
              <a:t>LO 6.1:</a:t>
            </a:r>
            <a:r>
              <a:rPr lang="en-US" altLang="en-US" sz="1400" baseline="0" dirty="0" smtClean="0"/>
              <a:t> Summarize the similarities and differences among atrial dysrhythmias.</a:t>
            </a:r>
            <a:endParaRPr lang="en-US" altLang="en-US" sz="1400" dirty="0" smtClean="0"/>
          </a:p>
          <a:p>
            <a:pPr eaLnBrk="1" hangingPunct="1"/>
            <a:r>
              <a:rPr lang="en-US" altLang="en-US" sz="1400" dirty="0" smtClean="0"/>
              <a:t>-----</a:t>
            </a:r>
          </a:p>
          <a:p>
            <a:pPr eaLnBrk="1" hangingPunct="1"/>
            <a:endParaRPr lang="en-US" altLang="en-US" sz="1400" dirty="0" smtClean="0"/>
          </a:p>
          <a:p>
            <a:pPr eaLnBrk="1" hangingPunct="1"/>
            <a:r>
              <a:rPr lang="en-US" altLang="en-US" sz="1400" b="1" dirty="0" smtClean="0"/>
              <a:t>Ectopic impulse: </a:t>
            </a:r>
            <a:r>
              <a:rPr lang="en-US" altLang="en-US" sz="1400" dirty="0" smtClean="0"/>
              <a:t>An electrical impulse that comes from outside the normal pacemaker site or electrical conduction</a:t>
            </a:r>
            <a:r>
              <a:rPr lang="en-US" altLang="en-US" sz="1400" baseline="0" dirty="0" smtClean="0"/>
              <a:t> pathway.</a:t>
            </a:r>
          </a:p>
          <a:p>
            <a:pPr eaLnBrk="1" hangingPunct="1"/>
            <a:endParaRPr lang="en-US" altLang="en-US" sz="1400" baseline="0" dirty="0" smtClean="0"/>
          </a:p>
          <a:p>
            <a:pPr eaLnBrk="1" hangingPunct="1"/>
            <a:r>
              <a:rPr lang="en-US" altLang="en-US" sz="1400" b="1" baseline="0" dirty="0" smtClean="0"/>
              <a:t>Neurological: </a:t>
            </a:r>
            <a:r>
              <a:rPr lang="en-US" altLang="en-US" sz="1400" baseline="0" dirty="0" smtClean="0"/>
              <a:t>Pertaining to the nervous system, its diseases, and its functions.</a:t>
            </a:r>
          </a:p>
          <a:p>
            <a:pPr eaLnBrk="1" hangingPunct="1"/>
            <a:endParaRPr lang="en-US" altLang="en-US" sz="14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057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6.5: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flutter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The PR interval cannot be measured because there are no P waves.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9745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6.5: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flutter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The patient must be monitored continuously, because atrial flutter can progress to atrial fibrillation.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945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6.5: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flutter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373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6.5: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flutter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390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6.6: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fibrillation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 smtClean="0"/>
          </a:p>
          <a:p>
            <a:pPr eaLnBrk="1" hangingPunct="1"/>
            <a:r>
              <a:rPr lang="en-US" altLang="en-US" b="1" dirty="0" smtClean="0"/>
              <a:t>Cerebrovascular accident (CVA): </a:t>
            </a:r>
            <a:r>
              <a:rPr lang="en-US" altLang="en-US" dirty="0" smtClean="0"/>
              <a:t>A stroke caused by a hemorrhage in the brain or more often by a clot lodged in a cerebral artery</a:t>
            </a:r>
            <a:r>
              <a:rPr lang="en-US" altLang="en-US" baseline="0" dirty="0" smtClean="0"/>
              <a:t>.</a:t>
            </a:r>
          </a:p>
          <a:p>
            <a:pPr eaLnBrk="1" hangingPunct="1"/>
            <a:r>
              <a:rPr lang="en-US" altLang="en-US" b="1" baseline="0" dirty="0" smtClean="0"/>
              <a:t>Myocardial infarction (MI; heart attack): </a:t>
            </a:r>
            <a:r>
              <a:rPr lang="en-US" altLang="en-US" baseline="0" dirty="0" smtClean="0"/>
              <a:t>Damage to the heart muscle caused by lack of oxygen due to a blockage of one or more of the coronary arteries.</a:t>
            </a:r>
          </a:p>
          <a:p>
            <a:pPr eaLnBrk="1" hangingPunct="1"/>
            <a:r>
              <a:rPr lang="en-US" altLang="en-US" b="1" baseline="0" dirty="0" smtClean="0"/>
              <a:t>Pulmonary embolism: </a:t>
            </a:r>
            <a:r>
              <a:rPr lang="en-US" altLang="en-US" baseline="0" dirty="0" smtClean="0"/>
              <a:t>A blocked artery in the lungs, usually caused by a blood clot.</a:t>
            </a:r>
          </a:p>
          <a:p>
            <a:pPr eaLnBrk="1" hangingPunct="1"/>
            <a:r>
              <a:rPr lang="en-US" altLang="en-US" b="1" baseline="0" dirty="0" smtClean="0"/>
              <a:t>Renal infarction: </a:t>
            </a:r>
            <a:r>
              <a:rPr lang="en-US" altLang="en-US" baseline="0" dirty="0" smtClean="0"/>
              <a:t>A lack of oxygen to kidney tissue due to a blocked blood vessel.</a:t>
            </a:r>
          </a:p>
          <a:p>
            <a:pPr eaLnBrk="1" hangingPunct="1"/>
            <a:r>
              <a:rPr lang="en-US" altLang="en-US" b="1" baseline="0" dirty="0" smtClean="0"/>
              <a:t>Thrombus: </a:t>
            </a:r>
            <a:r>
              <a:rPr lang="en-US" altLang="en-US" baseline="0" dirty="0" smtClean="0"/>
              <a:t>A blood clot attached to a diseased area of the wall of the endocardium or the wall of an injured blood vessel.</a:t>
            </a:r>
          </a:p>
          <a:p>
            <a:pPr eaLnBrk="1" hangingPunct="1"/>
            <a:endParaRPr lang="en-US" alt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2733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6.6: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fibrillation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sz="1400" dirty="0" smtClean="0">
                <a:cs typeface="Arial" charset="0"/>
              </a:rPr>
              <a:t>Impulses result in depolarization of small groups of cells, not the whole atrium.</a:t>
            </a:r>
          </a:p>
          <a:p>
            <a:pPr eaLnBrk="1" hangingPunct="1"/>
            <a:endParaRPr lang="en-US" altLang="en-US" sz="1400" dirty="0" smtClean="0">
              <a:cs typeface="Arial" charset="0"/>
            </a:endParaRPr>
          </a:p>
          <a:p>
            <a:pPr eaLnBrk="1" hangingPunct="1"/>
            <a:r>
              <a:rPr lang="en-US" altLang="en-US" sz="1400" dirty="0" smtClean="0">
                <a:cs typeface="Arial" charset="0"/>
              </a:rPr>
              <a:t>A</a:t>
            </a:r>
            <a:r>
              <a:rPr lang="en-US" altLang="en-US" dirty="0" smtClean="0"/>
              <a:t>trial fibrillation often</a:t>
            </a:r>
            <a:r>
              <a:rPr lang="en-US" altLang="en-US" baseline="0" dirty="0" smtClean="0"/>
              <a:t> results in a 20% to 30% loss of stroke volume in patients with a normal heart, and even higher loss in patients with heart disease.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40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6.6: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fibrillation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The atria</a:t>
            </a:r>
            <a:r>
              <a:rPr lang="en-US" altLang="en-US" baseline="0" dirty="0" smtClean="0"/>
              <a:t> are not contracting, so the rate of atrial  contractions is 0 (or not determined). The numbers referred to are electrical impulse activity, not contractions.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5481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6.6: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fibrillation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1492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6.6: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fibrillation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When A-fib first occurs, ventricular response is often more than 100 bpm</a:t>
            </a:r>
            <a:r>
              <a:rPr lang="en-US" altLang="en-US" baseline="0" dirty="0" smtClean="0"/>
              <a:t> (uncontrolled A-fib).</a:t>
            </a:r>
          </a:p>
          <a:p>
            <a:endParaRPr lang="en-US" altLang="en-US" baseline="0" dirty="0" smtClean="0"/>
          </a:p>
          <a:p>
            <a:r>
              <a:rPr lang="en-US" altLang="en-US" baseline="0" dirty="0" smtClean="0"/>
              <a:t>Initial treatment goal of uncontrolled A-fib is to slow the ventricular response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baseline="0" dirty="0" smtClean="0"/>
              <a:t>Medications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baseline="0" dirty="0" smtClean="0"/>
              <a:t>Cardioversion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Report complications or vital sign changes to a licensed practitioner or physician.</a:t>
            </a:r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7441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6.6: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fibrillation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 smtClean="0"/>
          </a:p>
          <a:p>
            <a:endParaRPr 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971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6.1:</a:t>
            </a:r>
            <a:r>
              <a:rPr lang="en-US" altLang="en-US" baseline="0" dirty="0" smtClean="0"/>
              <a:t> Summarize the similarities and differences among atrial dysrhythmias.</a:t>
            </a:r>
            <a:endParaRPr lang="en-US" altLang="en-US" dirty="0" smtClean="0"/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Atrial</a:t>
            </a:r>
            <a:r>
              <a:rPr lang="en-US" altLang="en-US" baseline="0" dirty="0" smtClean="0"/>
              <a:t> cells become unstable when an area of the heart becomes stressed or damaged. The unstable state may cause the cells to depolarize more easily.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2364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6.6: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atrial fibrillation and its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6974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LO 6.1: Summarize the similarities and differences among atrial dysrhythmias.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LO 6.2: Analyze premature atrial complexes and their effect on the patient, including basic patient care and treatment.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LO 6.3: Analyze wandering atrial pacemaker and its effect on the patient, including basic patient care and treatment.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LO 6.4: Analyze multifocal atrial tachycardia and its effect on the patient, including basic patient care and treatment.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098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LO 6.5: Analyze atrial flutter and its effect on the patient, including basic patient care and treatment.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LO 6.6: Analyze atrial fibrillation and its effect on the patient, including basic patient care and treatment.</a:t>
            </a:r>
          </a:p>
          <a:p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99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6.1:</a:t>
            </a:r>
            <a:r>
              <a:rPr lang="en-US" altLang="en-US" baseline="0" dirty="0" smtClean="0"/>
              <a:t> Summarize the similarities and differences among atrial dysrhythmias.</a:t>
            </a:r>
            <a:endParaRPr lang="en-US" altLang="en-US" dirty="0" smtClean="0"/>
          </a:p>
          <a:p>
            <a:pPr eaLnBrk="1" hangingPunct="1"/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4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6.1:</a:t>
            </a:r>
            <a:r>
              <a:rPr lang="en-US" altLang="en-US" baseline="0" dirty="0" smtClean="0"/>
              <a:t> Summarize the similarities and differences among atrial dysrhythmias.</a:t>
            </a:r>
            <a:endParaRPr lang="en-US" altLang="en-US" dirty="0" smtClean="0"/>
          </a:p>
          <a:p>
            <a:pPr eaLnBrk="1" hangingPunct="1"/>
            <a:r>
              <a:rPr lang="en-US" altLang="en-US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9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1400" dirty="0" smtClean="0"/>
              <a:t>LO 6.2:</a:t>
            </a:r>
            <a:r>
              <a:rPr lang="en-US" altLang="en-US" sz="1400" baseline="0" dirty="0" smtClean="0"/>
              <a:t> </a:t>
            </a:r>
            <a:r>
              <a:rPr lang="en-US" altLang="en-US" sz="1400" dirty="0" smtClean="0"/>
              <a:t>Analyze premature atrial complexes and their effect on the patient, including basic patient care and treatment. </a:t>
            </a:r>
          </a:p>
          <a:p>
            <a:pPr eaLnBrk="1" hangingPunct="1"/>
            <a:r>
              <a:rPr lang="en-US" altLang="en-US" sz="1400" dirty="0" smtClean="0"/>
              <a:t>-----</a:t>
            </a:r>
          </a:p>
          <a:p>
            <a:pPr eaLnBrk="1" hangingPunct="1"/>
            <a:endParaRPr lang="en-US" altLang="en-US" sz="1400" dirty="0" smtClean="0"/>
          </a:p>
          <a:p>
            <a:pPr eaLnBrk="1" hangingPunct="1"/>
            <a:r>
              <a:rPr lang="en-US" altLang="en-US" sz="1400" b="1" dirty="0" smtClean="0"/>
              <a:t>Biphasic: </a:t>
            </a:r>
            <a:r>
              <a:rPr lang="en-US" altLang="en-US" sz="1400" dirty="0" smtClean="0"/>
              <a:t>A waveform that has positive</a:t>
            </a:r>
            <a:r>
              <a:rPr lang="en-US" altLang="en-US" sz="1400" baseline="0" dirty="0" smtClean="0"/>
              <a:t> (upward) and negative (downward) deflections (phases) on the ECG tracing. When both deflections are approximately equal, a biphasic waveform is said to be equiphasic.</a:t>
            </a:r>
          </a:p>
          <a:p>
            <a:pPr eaLnBrk="1" hangingPunct="1"/>
            <a:endParaRPr lang="en-US" altLang="en-US" sz="1400" baseline="0" dirty="0" smtClean="0"/>
          </a:p>
          <a:p>
            <a:pPr eaLnBrk="1" hangingPunct="1"/>
            <a:r>
              <a:rPr lang="en-US" altLang="en-US" sz="1400" b="1" baseline="0" dirty="0" smtClean="0"/>
              <a:t>Focus (plural: foci): </a:t>
            </a:r>
            <a:r>
              <a:rPr lang="en-US" altLang="en-US" sz="1400" baseline="0" dirty="0" smtClean="0"/>
              <a:t>A cardiac cell or group of cells that produces an ectopic beat.</a:t>
            </a:r>
          </a:p>
          <a:p>
            <a:pPr eaLnBrk="1" hangingPunct="1"/>
            <a:endParaRPr lang="en-US" altLang="en-US" sz="1400" baseline="0" dirty="0" smtClean="0"/>
          </a:p>
          <a:p>
            <a:pPr eaLnBrk="1" hangingPunct="1"/>
            <a:r>
              <a:rPr lang="en-US" altLang="en-US" sz="1400" b="1" baseline="0" dirty="0" smtClean="0"/>
              <a:t>Trigeminy: </a:t>
            </a:r>
            <a:r>
              <a:rPr lang="en-US" altLang="en-US" sz="1400" baseline="0" dirty="0" smtClean="0"/>
              <a:t>Pattern in which every third complex is a premature beat.</a:t>
            </a:r>
          </a:p>
          <a:p>
            <a:pPr eaLnBrk="1" hangingPunct="1"/>
            <a:endParaRPr lang="en-US" altLang="en-US" sz="1400" baseline="0" dirty="0" smtClean="0"/>
          </a:p>
          <a:p>
            <a:pPr eaLnBrk="1" hangingPunct="1"/>
            <a:r>
              <a:rPr lang="en-US" altLang="en-US" sz="1400" b="1" baseline="0" dirty="0" smtClean="0"/>
              <a:t>Underlying rhythm: </a:t>
            </a:r>
            <a:r>
              <a:rPr lang="en-US" altLang="en-US" sz="1400" baseline="0" dirty="0" smtClean="0"/>
              <a:t>The heart rhythm that would be present if the abnormal impulses were ignored or removed from the tracing.</a:t>
            </a:r>
          </a:p>
          <a:p>
            <a:pPr eaLnBrk="1" hangingPunct="1"/>
            <a:endParaRPr lang="en-US" altLang="en-US" sz="1400" baseline="0" dirty="0" smtClean="0"/>
          </a:p>
          <a:p>
            <a:pPr eaLnBrk="1" hangingPunct="1"/>
            <a:endParaRPr lang="en-US" altLang="en-US" sz="14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17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6.2: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premature atrial complexes and their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530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LO 6.2: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Analyze premature atrial complexes and their effect on the patient, including basic patient care and treatment. </a:t>
            </a:r>
          </a:p>
          <a:p>
            <a:pPr eaLnBrk="1" hangingPunct="1"/>
            <a:r>
              <a:rPr lang="en-US" altLang="en-US" dirty="0" smtClean="0"/>
              <a:t>-----</a:t>
            </a:r>
          </a:p>
          <a:p>
            <a:endParaRPr lang="en-US" dirty="0" smtClean="0"/>
          </a:p>
          <a:p>
            <a:pPr eaLnBrk="1" hangingPunct="1"/>
            <a:r>
              <a:rPr lang="en-US" altLang="en-US" dirty="0" smtClean="0"/>
              <a:t>Clues that the</a:t>
            </a:r>
            <a:r>
              <a:rPr lang="en-US" altLang="en-US" baseline="0" dirty="0" smtClean="0"/>
              <a:t> P wave is hidden within the T wave include: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Notched T wave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Pointed T wave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Taller-than-usual T wave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930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2444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65696"/>
            <a:ext cx="5715000" cy="368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5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atrial dysrhythmias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Chapter 6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hoto Credit"/>
          <p:cNvSpPr txBox="1">
            <a:spLocks/>
          </p:cNvSpPr>
          <p:nvPr/>
        </p:nvSpPr>
        <p:spPr>
          <a:xfrm>
            <a:off x="0" y="6598985"/>
            <a:ext cx="8915400" cy="182815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prstClr val="white"/>
                </a:solidFill>
              </a:rPr>
              <a:t>©McGraw-Hill Education. All rights reserved. Authorized only for instructor use in the classroom. 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11223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Premature Atrial Complexes: Criteria</a:t>
            </a:r>
            <a:r>
              <a:rPr lang="en-US" dirty="0"/>
              <a:t>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PR interval</a:t>
            </a:r>
          </a:p>
          <a:p>
            <a:r>
              <a:rPr lang="en-US" altLang="en-US" dirty="0" smtClean="0"/>
              <a:t>Between 0.12 and 0.20 second</a:t>
            </a:r>
          </a:p>
          <a:p>
            <a:r>
              <a:rPr lang="en-US" altLang="en-US" dirty="0" smtClean="0"/>
              <a:t>Early beat may have different PR measurement, but within normal limit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QRS duration and morphology</a:t>
            </a:r>
          </a:p>
          <a:p>
            <a:r>
              <a:rPr lang="en-US" altLang="en-US" dirty="0" smtClean="0"/>
              <a:t>Between 0.06 and 0.10 second</a:t>
            </a:r>
          </a:p>
          <a:p>
            <a:r>
              <a:rPr lang="en-US" altLang="en-US" dirty="0" smtClean="0"/>
              <a:t>Within normal limits</a:t>
            </a:r>
            <a:endParaRPr lang="en-US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3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Identifying Premature Atrial Complexes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Determine the underlying sinus rhythm.</a:t>
            </a:r>
          </a:p>
          <a:p>
            <a:pPr marL="0" indent="0">
              <a:buNone/>
            </a:pPr>
            <a:r>
              <a:rPr lang="en-US" altLang="en-US" dirty="0" smtClean="0"/>
              <a:t>Label tracing with:</a:t>
            </a:r>
          </a:p>
          <a:p>
            <a:r>
              <a:rPr lang="en-US" altLang="en-US" dirty="0" smtClean="0"/>
              <a:t>Underlying rhythm</a:t>
            </a:r>
          </a:p>
          <a:p>
            <a:r>
              <a:rPr lang="en-US" altLang="en-US" dirty="0" smtClean="0"/>
              <a:t>Type of PAC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Examples:</a:t>
            </a:r>
          </a:p>
          <a:p>
            <a:r>
              <a:rPr lang="en-US" altLang="en-US" dirty="0" smtClean="0"/>
              <a:t>Sinus bradycardia with trigeminal PACs</a:t>
            </a:r>
          </a:p>
          <a:p>
            <a:r>
              <a:rPr lang="en-US" altLang="en-US" dirty="0" smtClean="0"/>
              <a:t>Sinus rhythm with occasional PACs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77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Premature Atrial Complexes:</a:t>
            </a:r>
            <a:br>
              <a:rPr lang="en-US" dirty="0" smtClean="0"/>
            </a:br>
            <a:r>
              <a:rPr lang="en-US" dirty="0" smtClean="0"/>
              <a:t>What You Should Know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r>
              <a:rPr lang="en-US" altLang="en-US" dirty="0">
                <a:cs typeface="Arial" charset="0"/>
              </a:rPr>
              <a:t>Patient may experience the symptoms of low cardiac output.</a:t>
            </a:r>
          </a:p>
          <a:p>
            <a:r>
              <a:rPr lang="en-US" altLang="en-US" dirty="0">
                <a:cs typeface="Arial" charset="0"/>
              </a:rPr>
              <a:t>Severity of patient’s complaint is related to the frequency of PACs.</a:t>
            </a:r>
          </a:p>
          <a:p>
            <a:r>
              <a:rPr lang="en-US" altLang="en-US" dirty="0">
                <a:cs typeface="Arial" charset="0"/>
              </a:rPr>
              <a:t>Frequent PACs may indicate a more serious atrial dysrhythmia.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8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6.2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is the PAC pattern in which every third complex is a premature beat?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5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6.2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is the PAC pattern in which every third complex is a premature beat?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518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 smtClean="0">
                <a:solidFill>
                  <a:srgbClr val="000099"/>
                </a:solidFill>
                <a:latin typeface="Arial" charset="0"/>
              </a:rPr>
              <a:t>Trigeminy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07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Outcome 6.3</a:t>
            </a:r>
            <a:br>
              <a:rPr lang="en-US" dirty="0" smtClean="0"/>
            </a:br>
            <a:r>
              <a:rPr lang="en-US" dirty="0" smtClean="0"/>
              <a:t>Wandering Atrial Pacemaker (WAP)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8229600" cy="1524000"/>
          </a:xfrm>
        </p:spPr>
        <p:txBody>
          <a:bodyPr/>
          <a:lstStyle/>
          <a:p>
            <a:r>
              <a:rPr lang="en-US" altLang="en-US" dirty="0">
                <a:cs typeface="Arial" charset="0"/>
              </a:rPr>
              <a:t>Pacemaker site shifts between the SA node, other sites in the atria, and/or the AV junction.</a:t>
            </a:r>
          </a:p>
          <a:p>
            <a:r>
              <a:rPr lang="en-US" altLang="en-US" dirty="0">
                <a:cs typeface="Arial" charset="0"/>
              </a:rPr>
              <a:t>P wave morphology is different for each pacemaker site.</a:t>
            </a:r>
            <a:endParaRPr lang="en-US" dirty="0"/>
          </a:p>
        </p:txBody>
      </p:sp>
      <p:pic>
        <p:nvPicPr>
          <p:cNvPr id="3" name="Picture 2" descr="ECT tracing showing wandering atrial pacemak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32" y="3124200"/>
            <a:ext cx="8231535" cy="2244107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Copyright © McGraw-Hill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56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Wandering Atrial Pacemaker: Criteria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Rhythm: Slightly irregular</a:t>
            </a:r>
          </a:p>
          <a:p>
            <a:r>
              <a:rPr lang="en-US" altLang="en-US" dirty="0">
                <a:cs typeface="Arial" charset="0"/>
              </a:rPr>
              <a:t>Rate: 60-100 beats per minute</a:t>
            </a:r>
          </a:p>
          <a:p>
            <a:r>
              <a:rPr lang="en-US" altLang="en-US" dirty="0">
                <a:cs typeface="Arial" charset="0"/>
              </a:rPr>
              <a:t>P wave morphology: Continuous change</a:t>
            </a:r>
          </a:p>
          <a:p>
            <a:r>
              <a:rPr lang="en-US" altLang="en-US" dirty="0">
                <a:cs typeface="Arial" charset="0"/>
              </a:rPr>
              <a:t>PR interval: Varies</a:t>
            </a:r>
          </a:p>
          <a:p>
            <a:r>
              <a:rPr lang="en-US" altLang="en-US" dirty="0">
                <a:cs typeface="Arial" charset="0"/>
              </a:rPr>
              <a:t>QRS duration and morphology: Usually within normal limits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8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Wandering Atrial Pacemaker: </a:t>
            </a:r>
            <a:br>
              <a:rPr lang="en-US" smtClean="0"/>
            </a:br>
            <a:r>
              <a:rPr lang="en-US" smtClean="0"/>
              <a:t>What You Should Know</a:t>
            </a:r>
            <a:endParaRPr lang="en-US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Wandering atrial pacemaker is normal in children, older adults, and well-conditioned athletes.</a:t>
            </a:r>
          </a:p>
          <a:p>
            <a:r>
              <a:rPr lang="en-US" altLang="en-US" dirty="0" smtClean="0"/>
              <a:t>No signs or symptoms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May be related to:</a:t>
            </a:r>
          </a:p>
          <a:p>
            <a:r>
              <a:rPr lang="en-US" altLang="en-US" dirty="0" smtClean="0"/>
              <a:t>Organic heart disease</a:t>
            </a:r>
          </a:p>
          <a:p>
            <a:r>
              <a:rPr lang="en-US" altLang="en-US" dirty="0" smtClean="0"/>
              <a:t>Drug toxicity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8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6.3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characteristics differentiate wandering atrial pacemaker from other atrial dysrhythmias?</a:t>
            </a:r>
          </a:p>
          <a:p>
            <a:pPr>
              <a:buFont typeface="Wingdings" pitchFamily="2" charset="2"/>
              <a:buNone/>
            </a:pPr>
            <a:endParaRPr lang="en-US" altLang="en-US" b="1" dirty="0"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02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6.3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characteristics differentiate wandering atrial pacemaker from other atrial dysrhythmias?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99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 smtClean="0">
                <a:solidFill>
                  <a:srgbClr val="000099"/>
                </a:solidFill>
                <a:latin typeface="Arial" charset="0"/>
              </a:rPr>
              <a:t>Wandering atrial pacemaker </a:t>
            </a: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has changing P wave configurations with at least three variations in one lead.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31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Outcomes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9913" indent="-569913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6.1	Summarize the similarities and differences between atrial dysrhythmias.</a:t>
            </a:r>
          </a:p>
          <a:p>
            <a:pPr marL="569913" indent="-569913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6.2	Analyze premature atrial complexes and their effect on the patient, including basic patient care and treatment. </a:t>
            </a:r>
          </a:p>
          <a:p>
            <a:pPr marL="569913" indent="-569913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6.3	Analyze wandering atrial pacemaker and its effect on the patient, including basic patient care and treatment.</a:t>
            </a:r>
            <a:r>
              <a:rPr lang="en-US" altLang="en-US" sz="3000" dirty="0">
                <a:cs typeface="Arial" charset="0"/>
              </a:rPr>
              <a:t> </a:t>
            </a:r>
            <a:endParaRPr lang="en-US" altLang="en-US" sz="3000" dirty="0" smtClean="0">
              <a:cs typeface="Arial" charset="0"/>
            </a:endParaRPr>
          </a:p>
          <a:p>
            <a:pPr marL="569913" indent="-569913">
              <a:buNone/>
            </a:pPr>
            <a:r>
              <a:rPr lang="en-US" altLang="en-US" dirty="0">
                <a:cs typeface="Arial" charset="0"/>
              </a:rPr>
              <a:t>6.4	Analyze multifocal atrial tachycardia and its effect on the patient, including basic patient care and treatment. </a:t>
            </a:r>
          </a:p>
          <a:p>
            <a:pPr marL="569913" indent="-569913">
              <a:buNone/>
            </a:pPr>
            <a:r>
              <a:rPr lang="en-US" altLang="en-US" dirty="0">
                <a:cs typeface="Arial" charset="0"/>
              </a:rPr>
              <a:t>6.5	Analyze atrial flutter and its effect on the patient, including basic patient care and treatment.</a:t>
            </a:r>
          </a:p>
          <a:p>
            <a:pPr marL="569913" indent="-569913">
              <a:buNone/>
            </a:pPr>
            <a:r>
              <a:rPr lang="en-US" altLang="en-US" dirty="0">
                <a:cs typeface="Arial" charset="0"/>
              </a:rPr>
              <a:t>6.6	Analyze atrial fibrillation and its effect on the patient, including basic patient care and treatment. </a:t>
            </a:r>
          </a:p>
          <a:p>
            <a:pPr marL="569913" indent="-569913">
              <a:buFont typeface="Wingdings" pitchFamily="2" charset="2"/>
              <a:buNone/>
            </a:pPr>
            <a:endParaRPr lang="en-US" altLang="en-US" sz="3000" dirty="0">
              <a:cs typeface="Arial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1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Outcome 6.4</a:t>
            </a:r>
            <a:br>
              <a:rPr lang="en-US" dirty="0" smtClean="0"/>
            </a:br>
            <a:r>
              <a:rPr lang="en-US" dirty="0" smtClean="0"/>
              <a:t>Multifocal Atrial Tachycardia (MAT)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229600" cy="2133600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US" altLang="en-US" dirty="0"/>
              <a:t>Same characteristics as WAP, but with a rate of 101 to 150 beats per minute.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altLang="en-US" dirty="0"/>
              <a:t>Frequently mistaken for atrial fibrillation.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Distinguishing feature: Visibly changing P waves</a:t>
            </a:r>
          </a:p>
        </p:txBody>
      </p:sp>
      <p:pic>
        <p:nvPicPr>
          <p:cNvPr id="5" name="Picture 4" descr="ECG tracing showing multifocal atrial tachycardi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56" y="3733800"/>
            <a:ext cx="8314088" cy="2228175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Copyright © McGraw-Hill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58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Multifocal Atrial Tachycardia:</a:t>
            </a:r>
            <a:br>
              <a:rPr lang="en-US" smtClean="0"/>
            </a:br>
            <a:r>
              <a:rPr lang="en-US" smtClean="0"/>
              <a:t>What You Should Know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Usually triggered by another health condition</a:t>
            </a:r>
          </a:p>
          <a:p>
            <a:r>
              <a:rPr lang="en-US" altLang="en-US" dirty="0" smtClean="0"/>
              <a:t>Acute emphysema</a:t>
            </a:r>
          </a:p>
          <a:p>
            <a:r>
              <a:rPr lang="en-US" altLang="en-US" dirty="0" smtClean="0"/>
              <a:t>Congestive heart failure</a:t>
            </a:r>
          </a:p>
          <a:p>
            <a:r>
              <a:rPr lang="en-US" altLang="en-US" dirty="0" smtClean="0"/>
              <a:t>Acute mitral valve regurgitation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Report to licensed practitioner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Monitor patient’s vital signs and condition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8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6.4</a:t>
            </a:r>
            <a:br>
              <a:rPr lang="en-US" dirty="0" smtClean="0"/>
            </a:br>
            <a:r>
              <a:rPr lang="en-US" dirty="0" smtClean="0"/>
              <a:t>Apply Your Knowledge #1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/>
              <a:t>What is the distinguishing characteristic of multifocal atrial tachycardia?</a:t>
            </a:r>
          </a:p>
          <a:p>
            <a:pPr>
              <a:buFont typeface="Wingdings" pitchFamily="2" charset="2"/>
              <a:buNone/>
            </a:pPr>
            <a:endParaRPr lang="en-US" altLang="en-US" b="1" dirty="0"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1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6.4</a:t>
            </a:r>
            <a:br>
              <a:rPr lang="en-US" dirty="0" smtClean="0"/>
            </a:br>
            <a:r>
              <a:rPr lang="en-US" dirty="0" smtClean="0"/>
              <a:t>Apply Your Knowledge #1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/>
              <a:t>What is the distinguishing characteristic of multifocal atrial tachycardia?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99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 smtClean="0">
                <a:solidFill>
                  <a:srgbClr val="000099"/>
                </a:solidFill>
                <a:latin typeface="Arial" charset="0"/>
              </a:rPr>
              <a:t>Multifocal atrial tachycardia </a:t>
            </a: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has a clearly changing P wave and a heart rate of 101 to 150 bpm.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5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6.4</a:t>
            </a:r>
            <a:br>
              <a:rPr lang="en-US" dirty="0" smtClean="0"/>
            </a:br>
            <a:r>
              <a:rPr lang="en-US" dirty="0" smtClean="0"/>
              <a:t>Apply Your Knowledge #2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Which of the atrial dysrhythmias can be mistaken for atrial fibrillation?</a:t>
            </a:r>
          </a:p>
          <a:p>
            <a:pPr>
              <a:buFont typeface="Wingdings" pitchFamily="2" charset="2"/>
              <a:buNone/>
            </a:pPr>
            <a:endParaRPr lang="en-US" altLang="en-US" b="1" dirty="0"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6.4</a:t>
            </a:r>
            <a:br>
              <a:rPr lang="en-US" dirty="0" smtClean="0"/>
            </a:br>
            <a:r>
              <a:rPr lang="en-US" dirty="0" smtClean="0"/>
              <a:t>Apply Your Knowledge #2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Which of the atrial dysrhythmias can be mistaken for atrial fibrillation?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518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 smtClean="0">
                <a:solidFill>
                  <a:srgbClr val="000099"/>
                </a:solidFill>
                <a:latin typeface="Arial" charset="0"/>
              </a:rPr>
              <a:t>Multifocal atrial tachycardia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06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728850"/>
          </a:xfrm>
        </p:spPr>
        <p:txBody>
          <a:bodyPr/>
          <a:lstStyle/>
          <a:p>
            <a:r>
              <a:rPr lang="en-US" dirty="0" smtClean="0"/>
              <a:t>Learning Outcome 6.5</a:t>
            </a:r>
            <a:br>
              <a:rPr lang="en-US" dirty="0" smtClean="0"/>
            </a:br>
            <a:r>
              <a:rPr lang="en-US" dirty="0" smtClean="0"/>
              <a:t>Atrial Flutter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Key Terms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A</a:t>
            </a:r>
            <a:r>
              <a:rPr lang="en-US" altLang="en-US" dirty="0" smtClean="0">
                <a:cs typeface="Arial" charset="0"/>
              </a:rPr>
              <a:t>trial </a:t>
            </a:r>
            <a:r>
              <a:rPr lang="en-US" altLang="en-US" dirty="0">
                <a:cs typeface="Arial" charset="0"/>
              </a:rPr>
              <a:t>kick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A</a:t>
            </a:r>
            <a:r>
              <a:rPr lang="en-US" altLang="en-US" dirty="0" smtClean="0">
                <a:cs typeface="Arial" charset="0"/>
              </a:rPr>
              <a:t>utomaticity</a:t>
            </a:r>
            <a:endParaRPr lang="en-US" altLang="en-US" dirty="0">
              <a:cs typeface="Arial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0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Atrial Flutter 1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Occurs when rapid impulse originates in atrial tissue.</a:t>
            </a:r>
          </a:p>
          <a:p>
            <a:pPr marL="0" indent="0">
              <a:spcBef>
                <a:spcPts val="4200"/>
              </a:spcBef>
              <a:buNone/>
            </a:pPr>
            <a:r>
              <a:rPr lang="en-US" altLang="en-US" dirty="0" smtClean="0"/>
              <a:t>Origin of ectopic focus </a:t>
            </a:r>
          </a:p>
          <a:p>
            <a:r>
              <a:rPr lang="en-US" altLang="en-US" dirty="0" smtClean="0"/>
              <a:t>Ischemic areas with enhanced automaticity</a:t>
            </a:r>
          </a:p>
          <a:p>
            <a:r>
              <a:rPr lang="en-US" altLang="en-US" dirty="0" smtClean="0"/>
              <a:t>Reentry pathway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0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Atrial Flutter 2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8229600" cy="1524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cs typeface="Arial" charset="0"/>
              </a:rPr>
              <a:t>Characteristic sawtooth pattern (F waves)</a:t>
            </a:r>
          </a:p>
          <a:p>
            <a:pPr marL="0" indent="0">
              <a:buNone/>
            </a:pPr>
            <a:r>
              <a:rPr lang="en-US" altLang="en-US" dirty="0">
                <a:cs typeface="Arial" charset="0"/>
              </a:rPr>
              <a:t>Ratio of F waves to QRS complexes included in interpretation</a:t>
            </a:r>
          </a:p>
        </p:txBody>
      </p:sp>
      <p:pic>
        <p:nvPicPr>
          <p:cNvPr id="3" name="Picture 2" descr="ECG tracing showing atrial flutter at a ratio of 3 to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52" y="3021184"/>
            <a:ext cx="8229748" cy="2389016"/>
          </a:xfrm>
          <a:prstGeom prst="rect">
            <a:avLst/>
          </a:prstGeom>
        </p:spPr>
      </p:pic>
      <p:grpSp>
        <p:nvGrpSpPr>
          <p:cNvPr id="9" name="Group 8" descr="Box around two complexes with QRS complexes and F waves marked; arrow pointing to box labeled Atrial flutter 3:1"/>
          <p:cNvGrpSpPr/>
          <p:nvPr/>
        </p:nvGrpSpPr>
        <p:grpSpPr>
          <a:xfrm>
            <a:off x="609600" y="2877403"/>
            <a:ext cx="2133600" cy="3141077"/>
            <a:chOff x="304800" y="3200400"/>
            <a:chExt cx="2133600" cy="3141077"/>
          </a:xfrm>
        </p:grpSpPr>
        <p:sp>
          <p:nvSpPr>
            <p:cNvPr id="12" name="TextBox 11"/>
            <p:cNvSpPr txBox="1"/>
            <p:nvPr/>
          </p:nvSpPr>
          <p:spPr>
            <a:xfrm>
              <a:off x="533400" y="6002923"/>
              <a:ext cx="17059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</a:rPr>
                <a:t>Atrial flutter 3:1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304800" y="3200400"/>
              <a:ext cx="2133600" cy="1905000"/>
            </a:xfrm>
            <a:prstGeom prst="rect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 bwMode="auto">
            <a:xfrm flipV="1">
              <a:off x="1447800" y="5105400"/>
              <a:ext cx="0" cy="897523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Copyright © McGraw-Hill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36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Atrial Flutter: Criteria 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Rhythm</a:t>
            </a:r>
          </a:p>
          <a:p>
            <a:r>
              <a:rPr lang="en-US" altLang="en-US" dirty="0" smtClean="0"/>
              <a:t>P-P interval or flutter-to-flutter wave interval is constant</a:t>
            </a:r>
          </a:p>
          <a:p>
            <a:r>
              <a:rPr lang="en-US" altLang="en-US" dirty="0" smtClean="0"/>
              <a:t>R-R interval is usually regular, but may be irregular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Rate: Atrial rate is 250 to 350 beats per minute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P wave morphology</a:t>
            </a:r>
          </a:p>
          <a:p>
            <a:r>
              <a:rPr lang="en-US" altLang="en-US" dirty="0" smtClean="0"/>
              <a:t>P wave not seen</a:t>
            </a:r>
          </a:p>
          <a:p>
            <a:r>
              <a:rPr lang="en-US" altLang="en-US" dirty="0" smtClean="0"/>
              <a:t>Flutter (F) waves resemble saw-tooth or picket fence and are seen in leads II, III, and aVF.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78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728850"/>
          </a:xfrm>
        </p:spPr>
        <p:txBody>
          <a:bodyPr/>
          <a:lstStyle/>
          <a:p>
            <a:r>
              <a:rPr lang="en-US" dirty="0" smtClean="0"/>
              <a:t>Learning Outcome 6.1</a:t>
            </a:r>
            <a:br>
              <a:rPr lang="en-US" dirty="0" smtClean="0"/>
            </a:br>
            <a:r>
              <a:rPr lang="en-US" dirty="0" smtClean="0"/>
              <a:t>Introduction to Atrial Dysrhythmias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Key Terms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E</a:t>
            </a:r>
            <a:r>
              <a:rPr lang="en-US" altLang="en-US" dirty="0" smtClean="0">
                <a:cs typeface="Arial" charset="0"/>
              </a:rPr>
              <a:t>ctopic </a:t>
            </a:r>
            <a:r>
              <a:rPr lang="en-US" altLang="en-US" dirty="0">
                <a:cs typeface="Arial" charset="0"/>
              </a:rPr>
              <a:t>impulse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dirty="0">
                <a:cs typeface="Arial" charset="0"/>
              </a:rPr>
              <a:t>N</a:t>
            </a:r>
            <a:r>
              <a:rPr lang="en-US" dirty="0" smtClean="0">
                <a:cs typeface="Arial" charset="0"/>
              </a:rPr>
              <a:t>eurological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92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Atrial Flutter: Criteria 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PR interval: not identifiable</a:t>
            </a:r>
          </a:p>
          <a:p>
            <a:r>
              <a:rPr lang="en-US" altLang="en-US" dirty="0">
                <a:cs typeface="Arial" charset="0"/>
              </a:rPr>
              <a:t>QRS duration and morphology:  0.06‒0.10 second; within normal limits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05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Atrial Flutter:</a:t>
            </a:r>
            <a:br>
              <a:rPr lang="en-US" smtClean="0"/>
            </a:br>
            <a:r>
              <a:rPr lang="en-US" smtClean="0"/>
              <a:t>What You Should Know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Loss of atrial kick reduces cardiac output by 10% to 30%.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 smtClean="0"/>
              <a:t>Patients with increased heart rate demonstrate signs of low cardiac output.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 smtClean="0"/>
              <a:t>Notify licensed practitioner.</a:t>
            </a:r>
          </a:p>
          <a:p>
            <a:r>
              <a:rPr lang="en-US" altLang="en-US" dirty="0" smtClean="0"/>
              <a:t>Patient monitored continuously.</a:t>
            </a:r>
          </a:p>
          <a:p>
            <a:r>
              <a:rPr lang="en-US" altLang="en-US" dirty="0" smtClean="0"/>
              <a:t>Treatment plan may include oxygen.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 smtClean="0"/>
              <a:t>Indicate treatment or intervention on tracing.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72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6.5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term is used to describe the sawtooth-shaped waves present in atrial flutter?</a:t>
            </a:r>
          </a:p>
          <a:p>
            <a:pPr>
              <a:buFont typeface="Wingdings" pitchFamily="2" charset="2"/>
              <a:buNone/>
            </a:pPr>
            <a:endParaRPr lang="en-US" altLang="en-US" b="1" dirty="0"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91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6.5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term is used to describe the sawtooth-shaped waves present in atrial flutter?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4419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 smtClean="0">
                <a:solidFill>
                  <a:srgbClr val="000099"/>
                </a:solidFill>
                <a:latin typeface="Arial" charset="0"/>
              </a:rPr>
              <a:t>Flutter (F) waves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52650"/>
          </a:xfrm>
        </p:spPr>
        <p:txBody>
          <a:bodyPr/>
          <a:lstStyle/>
          <a:p>
            <a:r>
              <a:rPr lang="en-US" dirty="0" smtClean="0"/>
              <a:t>Learning Outcome 6.6</a:t>
            </a:r>
            <a:br>
              <a:rPr lang="en-US" dirty="0" smtClean="0"/>
            </a:br>
            <a:r>
              <a:rPr lang="en-US" dirty="0" smtClean="0"/>
              <a:t>Atrial Fibrillation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Key Terms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C</a:t>
            </a:r>
            <a:r>
              <a:rPr lang="en-US" altLang="en-US" dirty="0" smtClean="0">
                <a:cs typeface="Arial" charset="0"/>
              </a:rPr>
              <a:t>erebrovascular </a:t>
            </a:r>
            <a:r>
              <a:rPr lang="en-US" altLang="en-US" dirty="0">
                <a:cs typeface="Arial" charset="0"/>
              </a:rPr>
              <a:t>accident (CVA)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M</a:t>
            </a:r>
            <a:r>
              <a:rPr lang="en-US" altLang="en-US" dirty="0" smtClean="0">
                <a:cs typeface="Arial" charset="0"/>
              </a:rPr>
              <a:t>yocardial </a:t>
            </a:r>
            <a:r>
              <a:rPr lang="en-US" altLang="en-US" dirty="0">
                <a:cs typeface="Arial" charset="0"/>
              </a:rPr>
              <a:t>infarction (MI; heart attack)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P</a:t>
            </a:r>
            <a:r>
              <a:rPr lang="en-US" altLang="en-US" dirty="0" smtClean="0">
                <a:cs typeface="Arial" charset="0"/>
              </a:rPr>
              <a:t>ulmonary </a:t>
            </a:r>
            <a:r>
              <a:rPr lang="en-US" altLang="en-US" dirty="0">
                <a:cs typeface="Arial" charset="0"/>
              </a:rPr>
              <a:t>embolism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R</a:t>
            </a:r>
            <a:r>
              <a:rPr lang="en-US" altLang="en-US" dirty="0" smtClean="0">
                <a:cs typeface="Arial" charset="0"/>
              </a:rPr>
              <a:t>enal </a:t>
            </a:r>
            <a:r>
              <a:rPr lang="en-US" altLang="en-US" dirty="0">
                <a:cs typeface="Arial" charset="0"/>
              </a:rPr>
              <a:t>infarction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T</a:t>
            </a:r>
            <a:r>
              <a:rPr lang="en-US" altLang="en-US" dirty="0" smtClean="0">
                <a:cs typeface="Arial" charset="0"/>
              </a:rPr>
              <a:t>hrombus</a:t>
            </a:r>
            <a:endParaRPr lang="en-US" altLang="en-US" dirty="0">
              <a:cs typeface="Arial" charset="0"/>
            </a:endParaRP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92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Atrial Fibrillation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8229600" cy="2209800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US" altLang="en-US" dirty="0"/>
              <a:t>Same characteristics as WAP, but with a rate of 101 to 150 beats per minute.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</a:pPr>
            <a:r>
              <a:rPr lang="en-US" altLang="en-US" dirty="0"/>
              <a:t>Frequently mistaken for atrial fibrillation.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Distinguishing feature: Visibly changing P waves</a:t>
            </a:r>
          </a:p>
        </p:txBody>
      </p:sp>
      <p:pic>
        <p:nvPicPr>
          <p:cNvPr id="4" name="Picture 3" descr="ECG tracing showing atrial fibrillati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94" y="3412867"/>
            <a:ext cx="8029412" cy="214973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Copyright © McGraw-Hill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88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Atrial Fibrillation: Criteria 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Rhythm</a:t>
            </a:r>
          </a:p>
          <a:p>
            <a:r>
              <a:rPr lang="en-US" altLang="en-US" dirty="0" smtClean="0"/>
              <a:t>P-P interval cannot be determined.</a:t>
            </a:r>
          </a:p>
          <a:p>
            <a:r>
              <a:rPr lang="en-US" altLang="en-US" dirty="0" smtClean="0"/>
              <a:t>R-R interval is irregular.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Rate</a:t>
            </a:r>
          </a:p>
          <a:p>
            <a:r>
              <a:rPr lang="en-US" altLang="en-US" dirty="0" smtClean="0"/>
              <a:t>Atrial rate cannot be determined.</a:t>
            </a:r>
          </a:p>
          <a:p>
            <a:r>
              <a:rPr lang="en-US" altLang="en-US" dirty="0" smtClean="0"/>
              <a:t>Electrical impulse activity rate is 375‒700.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0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Atrial Fibrillation: Criteria 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P wave morphology</a:t>
            </a:r>
          </a:p>
          <a:p>
            <a:r>
              <a:rPr lang="en-US" altLang="en-US" dirty="0" smtClean="0"/>
              <a:t>P waves cannot be identified.</a:t>
            </a:r>
          </a:p>
          <a:p>
            <a:r>
              <a:rPr lang="en-US" altLang="en-US" dirty="0" smtClean="0"/>
              <a:t>Fibrillatory (f) waves may be identified.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PR interval: Cannot be identified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QRS duration and morphology: 0.06‒0.10 second and irregular</a:t>
            </a:r>
            <a:endParaRPr lang="en-US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39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Atrial Fibrillation:</a:t>
            </a:r>
            <a:br>
              <a:rPr lang="en-US" smtClean="0"/>
            </a:br>
            <a:r>
              <a:rPr lang="en-US" smtClean="0"/>
              <a:t>What You Should Know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Patient exhibits signs of decreased cardiac output.</a:t>
            </a:r>
          </a:p>
          <a:p>
            <a:pPr marL="0" indent="0">
              <a:buNone/>
            </a:pPr>
            <a:r>
              <a:rPr lang="en-US" altLang="en-US" dirty="0" smtClean="0"/>
              <a:t>When heart rate is controlled, patient may be able to tolerate loss of atrial kick.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altLang="en-US" dirty="0" smtClean="0"/>
              <a:t>Blood collecting in atria can clot or form thrombi, which increases risk of embolism.</a:t>
            </a:r>
          </a:p>
          <a:p>
            <a:r>
              <a:rPr lang="en-US" altLang="en-US" dirty="0" smtClean="0"/>
              <a:t>Cerebrovascular accident</a:t>
            </a:r>
          </a:p>
          <a:p>
            <a:r>
              <a:rPr lang="en-US" altLang="en-US" dirty="0" smtClean="0"/>
              <a:t>Myocardial infarction</a:t>
            </a:r>
          </a:p>
          <a:p>
            <a:r>
              <a:rPr lang="en-US" altLang="en-US" dirty="0" smtClean="0"/>
              <a:t>Pulmonary embolism</a:t>
            </a:r>
          </a:p>
          <a:p>
            <a:r>
              <a:rPr lang="en-US" altLang="en-US" dirty="0" smtClean="0"/>
              <a:t>Renal infarction</a:t>
            </a:r>
          </a:p>
          <a:p>
            <a:endParaRPr lang="en-US" altLang="en-US" dirty="0" smtClean="0"/>
          </a:p>
          <a:p>
            <a:endParaRPr lang="en-US" alt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0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6.6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is the major health risk for patients with atrial fibrillation?</a:t>
            </a:r>
          </a:p>
          <a:p>
            <a:pPr>
              <a:buFont typeface="Wingdings" pitchFamily="2" charset="2"/>
              <a:buNone/>
            </a:pPr>
            <a:endParaRPr lang="en-US" altLang="en-US" b="1" dirty="0"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49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Atrial Dysrhythmias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Atrial dysrhythmias</a:t>
            </a:r>
          </a:p>
          <a:p>
            <a:r>
              <a:rPr lang="en-US" altLang="en-US" dirty="0" smtClean="0"/>
              <a:t>Caused by ectopic impulse in right or left atrium</a:t>
            </a:r>
          </a:p>
          <a:p>
            <a:r>
              <a:rPr lang="en-US" altLang="en-US" dirty="0" smtClean="0"/>
              <a:t>Occur from conditions that cause pressure on the atria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en-US" dirty="0" smtClean="0"/>
              <a:t>Fastest impulse controls the heart rate</a:t>
            </a:r>
          </a:p>
          <a:p>
            <a:r>
              <a:rPr lang="en-US" altLang="en-US" dirty="0" smtClean="0"/>
              <a:t>Ectopic impulses firing faster than the SA node override the SA node impulses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en-US" dirty="0" smtClean="0"/>
              <a:t>Conditions that may cause atrial dysrhythmias</a:t>
            </a:r>
          </a:p>
          <a:p>
            <a:r>
              <a:rPr lang="en-US" altLang="en-US" dirty="0" smtClean="0"/>
              <a:t>Myocardial infarction that damages the atria</a:t>
            </a:r>
          </a:p>
          <a:p>
            <a:r>
              <a:rPr lang="en-US" altLang="en-US" dirty="0" smtClean="0"/>
              <a:t>Valvular problems</a:t>
            </a:r>
          </a:p>
          <a:p>
            <a:r>
              <a:rPr lang="en-US" altLang="en-US" dirty="0" smtClean="0"/>
              <a:t>Neurological influences</a:t>
            </a:r>
          </a:p>
          <a:p>
            <a:pPr lvl="1"/>
            <a:endParaRPr lang="en-US" alt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19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6.6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is the major health risk for patients with atrial fibrillation?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1280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Thrombus formation and embolism due to blood collecting in the atria; embolism may cause serious effects such as MI, CVA, renal infarction, or pulmonary embolism.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10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Summary 1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Atrial dysrhythmias are caused by an ectopic impulse in either the right or the left atrium.</a:t>
            </a:r>
          </a:p>
          <a:p>
            <a:r>
              <a:rPr lang="en-US" altLang="en-US" dirty="0">
                <a:cs typeface="Arial" charset="0"/>
              </a:rPr>
              <a:t>Premature atrial complexes (PACs) originate in the atria and initiate an early impulse that interrupts the inherent regular rhythm.</a:t>
            </a:r>
          </a:p>
          <a:p>
            <a:r>
              <a:rPr lang="en-US" altLang="en-US" dirty="0">
                <a:cs typeface="Arial" charset="0"/>
              </a:rPr>
              <a:t>In wandering atrial pacemaker (WAP), the pacemaker site shifts between the SA node, other sites in the atria, or the AV junction; the P wave configuration changes in appearance during the pacemaker shift.</a:t>
            </a:r>
          </a:p>
          <a:p>
            <a:r>
              <a:rPr lang="en-US" altLang="en-US" dirty="0">
                <a:cs typeface="Arial" charset="0"/>
              </a:rPr>
              <a:t>Multifocal atrial tachycardia (MAT) has a P wave that changes from beat to beat and a heart rate of 101 to 150 beats per minute. 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2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Summary 2</a:t>
            </a:r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Atrial flutter (A flutter) occurs when a rapid ectopic impulse originates in the atrial tissue and presents with a classic sawtooth appearance known as flutter or F waves.  </a:t>
            </a:r>
            <a:endParaRPr lang="en-US" altLang="en-US" dirty="0" smtClean="0">
              <a:cs typeface="Arial" charset="0"/>
            </a:endParaRPr>
          </a:p>
          <a:p>
            <a:r>
              <a:rPr lang="en-US" altLang="en-US" dirty="0">
                <a:cs typeface="Arial" charset="0"/>
              </a:rPr>
              <a:t>Atrial fibrillation (A-fib) occurs when electrical impulses come from areas of reentry pathways or multiple ectopic foci and presents with classic chaotic fibrillatory or </a:t>
            </a:r>
            <a:br>
              <a:rPr lang="en-US" altLang="en-US" dirty="0">
                <a:cs typeface="Arial" charset="0"/>
              </a:rPr>
            </a:br>
            <a:r>
              <a:rPr lang="en-US" altLang="en-US" dirty="0">
                <a:cs typeface="Arial" charset="0"/>
              </a:rPr>
              <a:t>f waves.</a:t>
            </a:r>
          </a:p>
          <a:p>
            <a:endParaRPr lang="en-US" altLang="en-US" dirty="0">
              <a:cs typeface="Arial" charset="0"/>
            </a:endParaRP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42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6.1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conditions cause pressure on the atria resulting in atrial dysrhythmias?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9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6.1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conditions cause pressure on the atria resulting in atrial dysrhythmias?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99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Myocardial infarction that causes atrial damage, valvular problems, </a:t>
            </a:r>
            <a:r>
              <a:rPr lang="en-US" altLang="en-US" dirty="0" smtClean="0">
                <a:solidFill>
                  <a:srgbClr val="000099"/>
                </a:solidFill>
                <a:latin typeface="Arial" charset="0"/>
              </a:rPr>
              <a:t>and/or neurological influences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8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6.2</a:t>
            </a:r>
            <a:br>
              <a:rPr lang="en-US" dirty="0" smtClean="0"/>
            </a:br>
            <a:r>
              <a:rPr lang="en-US" dirty="0" smtClean="0"/>
              <a:t>Premature Atrial Complexes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Key Terms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B</a:t>
            </a:r>
            <a:r>
              <a:rPr lang="en-US" altLang="en-US" dirty="0" smtClean="0">
                <a:cs typeface="Arial" charset="0"/>
              </a:rPr>
              <a:t>iphasic</a:t>
            </a:r>
            <a:endParaRPr lang="en-US" altLang="en-US" dirty="0">
              <a:cs typeface="Arial" charset="0"/>
            </a:endParaRPr>
          </a:p>
          <a:p>
            <a:pPr marL="0" indent="0">
              <a:spcBef>
                <a:spcPts val="3000"/>
              </a:spcBef>
              <a:buNone/>
            </a:pPr>
            <a:r>
              <a:rPr lang="en-US" dirty="0">
                <a:cs typeface="Arial" charset="0"/>
              </a:rPr>
              <a:t>F</a:t>
            </a:r>
            <a:r>
              <a:rPr lang="en-US" dirty="0" smtClean="0">
                <a:cs typeface="Arial" charset="0"/>
              </a:rPr>
              <a:t>ocus </a:t>
            </a:r>
            <a:r>
              <a:rPr lang="en-US" dirty="0">
                <a:cs typeface="Arial" charset="0"/>
              </a:rPr>
              <a:t>(plural: foci)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dirty="0">
                <a:cs typeface="Arial" charset="0"/>
              </a:rPr>
              <a:t>T</a:t>
            </a:r>
            <a:r>
              <a:rPr lang="en-US" dirty="0" smtClean="0">
                <a:cs typeface="Arial" charset="0"/>
              </a:rPr>
              <a:t>rigeminy</a:t>
            </a:r>
            <a:endParaRPr lang="en-US" dirty="0">
              <a:cs typeface="Arial" charset="0"/>
            </a:endParaRPr>
          </a:p>
          <a:p>
            <a:pPr marL="0" indent="0">
              <a:spcBef>
                <a:spcPts val="3000"/>
              </a:spcBef>
              <a:buNone/>
            </a:pPr>
            <a:r>
              <a:rPr lang="en-US" dirty="0">
                <a:cs typeface="Arial" charset="0"/>
              </a:rPr>
              <a:t>U</a:t>
            </a:r>
            <a:r>
              <a:rPr lang="en-US" dirty="0" smtClean="0">
                <a:cs typeface="Arial" charset="0"/>
              </a:rPr>
              <a:t>nderlying </a:t>
            </a:r>
            <a:r>
              <a:rPr lang="en-US" dirty="0">
                <a:cs typeface="Arial" charset="0"/>
              </a:rPr>
              <a:t>rhythm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8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Premature Atrial Complexes (PACs)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8229600" cy="1981200"/>
          </a:xfrm>
        </p:spPr>
        <p:txBody>
          <a:bodyPr/>
          <a:lstStyle/>
          <a:p>
            <a:r>
              <a:rPr lang="en-US" altLang="en-US" dirty="0">
                <a:cs typeface="Arial" charset="0"/>
              </a:rPr>
              <a:t>Electrical impulses that originate in the atria and initiate an early impulse, disrupting the regular rhythm</a:t>
            </a:r>
          </a:p>
          <a:p>
            <a:r>
              <a:rPr lang="en-US" altLang="en-US" dirty="0">
                <a:cs typeface="Arial" charset="0"/>
              </a:rPr>
              <a:t>Often called PACs</a:t>
            </a:r>
          </a:p>
          <a:p>
            <a:endParaRPr lang="en-US" dirty="0"/>
          </a:p>
        </p:txBody>
      </p:sp>
      <p:pic>
        <p:nvPicPr>
          <p:cNvPr id="3" name="Picture 2" descr="ECG tracing with two premature atrial complexes circle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26" y="2743200"/>
            <a:ext cx="8229748" cy="2397254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Copyright © McGraw-Hill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1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Premature Atrial Complexes: Criteria 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altLang="en-US" dirty="0" smtClean="0"/>
              <a:t>Rhythm: P-P and R-R intervals are constant except for early complexes.</a:t>
            </a:r>
          </a:p>
          <a:p>
            <a:r>
              <a:rPr lang="en-US" altLang="en-US" dirty="0" smtClean="0"/>
              <a:t>Determine underlying rhythm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altLang="en-US" dirty="0" smtClean="0"/>
              <a:t>Rate: </a:t>
            </a:r>
          </a:p>
          <a:p>
            <a:r>
              <a:rPr lang="en-US" altLang="en-US" dirty="0" smtClean="0"/>
              <a:t>Atrial and ventricular rates usually within 60‒100 bpm</a:t>
            </a:r>
          </a:p>
          <a:p>
            <a:r>
              <a:rPr lang="en-US" altLang="en-US" dirty="0" smtClean="0"/>
              <a:t>May be faster, depending on PAC frequency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altLang="en-US" dirty="0" smtClean="0"/>
              <a:t>P wave morphology:</a:t>
            </a:r>
          </a:p>
          <a:p>
            <a:r>
              <a:rPr lang="en-US" altLang="en-US" dirty="0" smtClean="0"/>
              <a:t>In normal complexes: Uniform shape</a:t>
            </a:r>
          </a:p>
          <a:p>
            <a:r>
              <a:rPr lang="en-US" altLang="en-US" dirty="0" smtClean="0"/>
              <a:t>In PACs: May be flattened, notched, biphasic, or otherwise unusual</a:t>
            </a:r>
          </a:p>
          <a:p>
            <a:r>
              <a:rPr lang="en-US" altLang="en-US" dirty="0" smtClean="0"/>
              <a:t>Early P wave may be hidden within T wave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8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</Template>
  <TotalTime>1204</TotalTime>
  <Words>3018</Words>
  <Application>Microsoft Office PowerPoint</Application>
  <PresentationFormat>On-screen Show (4:3)</PresentationFormat>
  <Paragraphs>388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42</vt:i4>
      </vt:variant>
    </vt:vector>
  </HeadingPairs>
  <TitlesOfParts>
    <vt:vector size="58" baseType="lpstr">
      <vt:lpstr>Arial</vt:lpstr>
      <vt:lpstr>ArumSans Bold</vt:lpstr>
      <vt:lpstr>ArumSans Regular</vt:lpstr>
      <vt:lpstr>Calibri</vt:lpstr>
      <vt:lpstr>Times New Roman</vt:lpstr>
      <vt:lpstr>Vectipede Rg</vt:lpstr>
      <vt:lpstr>Wingdings</vt:lpstr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atrial dysrhythmias</vt:lpstr>
      <vt:lpstr>Learning Outcomes</vt:lpstr>
      <vt:lpstr>Learning Outcome 6.1 Introduction to Atrial Dysrhythmias Key Terms</vt:lpstr>
      <vt:lpstr>Introduction to Atrial Dysrhythmias</vt:lpstr>
      <vt:lpstr>Learning Outcome 6.1 Apply Your Knowledge</vt:lpstr>
      <vt:lpstr>Learning Outcome 6.1 Apply Your Knowledge Answer</vt:lpstr>
      <vt:lpstr>Learning Outcome 6.2 Premature Atrial Complexes Key Terms</vt:lpstr>
      <vt:lpstr>Premature Atrial Complexes (PACs)</vt:lpstr>
      <vt:lpstr>Premature Atrial Complexes: Criteria 1</vt:lpstr>
      <vt:lpstr>Premature Atrial Complexes: Criteria 2</vt:lpstr>
      <vt:lpstr>Identifying Premature Atrial Complexes</vt:lpstr>
      <vt:lpstr>Premature Atrial Complexes: What You Should Know</vt:lpstr>
      <vt:lpstr>Learning Outcome 6.2 Apply Your Knowledge</vt:lpstr>
      <vt:lpstr>Learning Outcome 6.2 Apply Your Knowledge Answer</vt:lpstr>
      <vt:lpstr>Learning Outcome 6.3 Wandering Atrial Pacemaker (WAP)</vt:lpstr>
      <vt:lpstr>Wandering Atrial Pacemaker: Criteria</vt:lpstr>
      <vt:lpstr>Wandering Atrial Pacemaker:  What You Should Know</vt:lpstr>
      <vt:lpstr>Learning Outcome 6.3 Apply Your Knowledge</vt:lpstr>
      <vt:lpstr>Learning Outcome 6.3 Apply Your Knowledge Answer</vt:lpstr>
      <vt:lpstr>Learning Outcome 6.4 Multifocal Atrial Tachycardia (MAT)</vt:lpstr>
      <vt:lpstr>Multifocal Atrial Tachycardia: What You Should Know</vt:lpstr>
      <vt:lpstr>Learning Outcome 6.4 Apply Your Knowledge #1</vt:lpstr>
      <vt:lpstr>Learning Outcome 6.4 Apply Your Knowledge #1 Answer</vt:lpstr>
      <vt:lpstr>Learning Outcome 6.4 Apply Your Knowledge #2</vt:lpstr>
      <vt:lpstr>Learning Outcome 6.4 Apply Your Knowledge #2 Answer</vt:lpstr>
      <vt:lpstr>Learning Outcome 6.5 Atrial Flutter Key Terms</vt:lpstr>
      <vt:lpstr>Atrial Flutter 1</vt:lpstr>
      <vt:lpstr>Atrial Flutter 2</vt:lpstr>
      <vt:lpstr>Atrial Flutter: Criteria 1</vt:lpstr>
      <vt:lpstr>Atrial Flutter: Criteria 2</vt:lpstr>
      <vt:lpstr>Atrial Flutter: What You Should Know</vt:lpstr>
      <vt:lpstr>Learning Outcome 6.5 Apply Your Knowledge</vt:lpstr>
      <vt:lpstr>Learning Outcome 6.5 Apply Your Knowledge Answer</vt:lpstr>
      <vt:lpstr>Learning Outcome 6.6 Atrial Fibrillation Key Terms</vt:lpstr>
      <vt:lpstr>Atrial Fibrillation</vt:lpstr>
      <vt:lpstr>Atrial Fibrillation: Criteria 1</vt:lpstr>
      <vt:lpstr>Atrial Fibrillation: Criteria 2</vt:lpstr>
      <vt:lpstr>Atrial Fibrillation: What You Should Know</vt:lpstr>
      <vt:lpstr>Learning Outcome 6.6 Apply Your Knowledge</vt:lpstr>
      <vt:lpstr>Learning Outcome 6.6 Apply Your Knowledge Answer</vt:lpstr>
      <vt:lpstr>Chapter Summary 1</vt:lpstr>
      <vt:lpstr>Chapter Summary 22</vt:lpstr>
    </vt:vector>
  </TitlesOfParts>
  <Company>The McGraw-Hill Companies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Jody James;Kathryn A Booth</dc:creator>
  <cp:lastModifiedBy>Jody James</cp:lastModifiedBy>
  <cp:revision>87</cp:revision>
  <dcterms:created xsi:type="dcterms:W3CDTF">2017-03-30T19:54:13Z</dcterms:created>
  <dcterms:modified xsi:type="dcterms:W3CDTF">2017-10-03T13:33:19Z</dcterms:modified>
</cp:coreProperties>
</file>