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78"/>
  </p:notesMasterIdLst>
  <p:handoutMasterIdLst>
    <p:handoutMasterId r:id="rId79"/>
  </p:handoutMasterIdLst>
  <p:sldIdLst>
    <p:sldId id="256" r:id="rId10"/>
    <p:sldId id="257" r:id="rId11"/>
    <p:sldId id="258" r:id="rId12"/>
    <p:sldId id="259" r:id="rId13"/>
    <p:sldId id="263" r:id="rId14"/>
    <p:sldId id="264" r:id="rId15"/>
    <p:sldId id="265" r:id="rId16"/>
    <p:sldId id="266" r:id="rId17"/>
    <p:sldId id="267" r:id="rId18"/>
    <p:sldId id="269" r:id="rId19"/>
    <p:sldId id="268"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00" autoAdjust="0"/>
    <p:restoredTop sz="78418" autoAdjust="0"/>
  </p:normalViewPr>
  <p:slideViewPr>
    <p:cSldViewPr>
      <p:cViewPr varScale="1">
        <p:scale>
          <a:sx n="79" d="100"/>
          <a:sy n="79" d="100"/>
        </p:scale>
        <p:origin x="252" y="90"/>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10/2/2017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10/2/2017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841258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a:p>
            <a:pPr eaLnBrk="1" hangingPunct="1"/>
            <a:endParaRPr lang="en-US" altLang="en-US" baseline="0" dirty="0" smtClean="0"/>
          </a:p>
          <a:p>
            <a:pPr eaLnBrk="1" hangingPunct="1"/>
            <a:r>
              <a:rPr lang="en-US" altLang="en-US" baseline="0" dirty="0" smtClean="0"/>
              <a:t>You must measure from the same part of the waveform on each QRS complex to determine the rhythm accurately.</a:t>
            </a:r>
          </a:p>
          <a:p>
            <a:pPr eaLnBrk="1" hangingPunct="1"/>
            <a:endParaRPr lang="en-US" altLang="en-US" baseline="0" dirty="0" smtClean="0"/>
          </a:p>
          <a:p>
            <a:pPr eaLnBrk="1" hangingPunct="1"/>
            <a:r>
              <a:rPr lang="en-US" altLang="en-US" baseline="0" dirty="0" smtClean="0"/>
              <a:t>Evaluate the interval throughout at least a 6-second strip to determine the rhythm of the QRS complexes.</a:t>
            </a:r>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5864366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a:p>
            <a:pPr eaLnBrk="1" hangingPunct="1"/>
            <a:endParaRPr lang="en-US" altLang="en-US" dirty="0" smtClean="0"/>
          </a:p>
          <a:p>
            <a:pPr eaLnBrk="1" hangingPunct="1"/>
            <a:r>
              <a:rPr lang="en-US" altLang="en-US" dirty="0" smtClean="0"/>
              <a:t>This is similar to the 1500 method of measuring a person’s pulse.</a:t>
            </a:r>
          </a:p>
          <a:p>
            <a:pPr eaLnBrk="1" hangingPunct="1"/>
            <a:endParaRPr lang="en-US" altLang="en-US" dirty="0" smtClean="0"/>
          </a:p>
          <a:p>
            <a:pPr eaLnBrk="1" hangingPunct="1"/>
            <a:r>
              <a:rPr lang="en-US" altLang="en-US" baseline="0" dirty="0" smtClean="0"/>
              <a:t>An accurate measurement of heart rate is extremely important when the person has tachycardia or bradycardia.</a:t>
            </a:r>
          </a:p>
          <a:p>
            <a:pPr eaLnBrk="1" hangingPunct="1"/>
            <a:endParaRPr lang="en-US" altLang="en-US" baseline="0" dirty="0" smtClean="0"/>
          </a:p>
          <a:p>
            <a:pPr eaLnBrk="1" hangingPunct="1"/>
            <a:r>
              <a:rPr lang="en-US" altLang="en-US" baseline="0" dirty="0" smtClean="0"/>
              <a:t>The 6-second method is the same as for measuring a person’s pulse: </a:t>
            </a:r>
          </a:p>
          <a:p>
            <a:pPr marL="171450" indent="-171450" eaLnBrk="1" hangingPunct="1">
              <a:buFont typeface="Arial" panose="020B0604020202020204" pitchFamily="34" charset="0"/>
              <a:buChar char="•"/>
            </a:pPr>
            <a:r>
              <a:rPr lang="en-US" altLang="en-US" baseline="0" dirty="0" smtClean="0"/>
              <a:t>For the atrial rate, count the number of P waves in a 6-second strip and multiply by 10</a:t>
            </a:r>
          </a:p>
          <a:p>
            <a:pPr marL="171450" indent="-171450" eaLnBrk="1" hangingPunct="1">
              <a:buFont typeface="Arial" panose="020B0604020202020204" pitchFamily="34" charset="0"/>
              <a:buChar char="•"/>
            </a:pPr>
            <a:r>
              <a:rPr lang="en-US" altLang="en-US" baseline="0" dirty="0" smtClean="0"/>
              <a:t>For the ventricular rate, count the number of QRS complexes in a 6-second strip and multiply by 10</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40276099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a:p>
            <a:pPr marL="0" lvl="1" eaLnBrk="1" hangingPunct="1"/>
            <a:endParaRPr lang="en-US" altLang="en-US" sz="2400" dirty="0" smtClean="0"/>
          </a:p>
          <a:p>
            <a:pPr marL="0" lvl="1" eaLnBrk="1" hangingPunct="1"/>
            <a:r>
              <a:rPr lang="en-US" altLang="en-US" sz="1000" dirty="0" smtClean="0"/>
              <a:t>Differences in P waves indicate different electrical pathways</a:t>
            </a:r>
            <a:r>
              <a:rPr lang="en-US" altLang="en-US" sz="1000" baseline="0" dirty="0" smtClean="0"/>
              <a:t> in the atria.</a:t>
            </a:r>
          </a:p>
          <a:p>
            <a:pPr marL="0" lvl="1" eaLnBrk="1" hangingPunct="1"/>
            <a:endParaRPr lang="en-US" altLang="en-US" sz="1000" dirty="0" smtClean="0"/>
          </a:p>
          <a:p>
            <a:pPr marL="0" lvl="1" eaLnBrk="1" hangingPunct="1"/>
            <a:r>
              <a:rPr lang="en-US" altLang="en-US" sz="1000" dirty="0" smtClean="0"/>
              <a:t>Extra P waves or QRS complexes indicate that the normal pathway was not used and that the atria and ventricles are not contracting together.</a:t>
            </a:r>
          </a:p>
          <a:p>
            <a:pPr marL="0" lvl="1" eaLnBrk="1" hangingPunct="1"/>
            <a:endParaRPr lang="en-US" altLang="en-US" sz="24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27557414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a:p>
            <a:pPr eaLnBrk="1" hangingPunct="1"/>
            <a:endParaRPr lang="en-US" altLang="en-US" baseline="0" dirty="0" smtClean="0"/>
          </a:p>
          <a:p>
            <a:pPr eaLnBrk="1" hangingPunct="1"/>
            <a:r>
              <a:rPr lang="en-US" altLang="en-US" baseline="0" dirty="0" smtClean="0"/>
              <a:t>The PR interval measures the length of time it takes the electrical current to be initiated at the SA node and travel through the electrical current pathway to cause ventricular depolarization.</a:t>
            </a:r>
          </a:p>
          <a:p>
            <a:pPr eaLnBrk="1" hangingPunct="1"/>
            <a:endParaRPr lang="en-US" altLang="en-US" baseline="0" dirty="0" smtClean="0"/>
          </a:p>
          <a:p>
            <a:pPr eaLnBrk="1" hangingPunct="1"/>
            <a:r>
              <a:rPr lang="en-US" altLang="en-US" baseline="0" dirty="0" smtClean="0"/>
              <a:t>If the PR interval differs from one complex to the next, either the electrical current is being delayed for some reason or it may be initiating from locations other than the SA node.</a:t>
            </a:r>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3236009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1149010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a:p>
            <a:pPr eaLnBrk="1" hangingPunct="1"/>
            <a:endParaRPr lang="en-US" altLang="en-US" dirty="0" smtClean="0"/>
          </a:p>
          <a:p>
            <a:pPr eaLnBrk="1" hangingPunct="1"/>
            <a:r>
              <a:rPr lang="en-US" altLang="en-US" dirty="0" smtClean="0"/>
              <a:t>J point: Where the S wave stops and the ST segment begins; signifies that</a:t>
            </a:r>
            <a:r>
              <a:rPr lang="en-US" altLang="en-US" baseline="0" dirty="0" smtClean="0"/>
              <a:t> depolarization is completed and repolarization is starting.</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794897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872664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29488158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1020203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3620210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a:p>
        </p:txBody>
      </p:sp>
    </p:spTree>
    <p:extLst>
      <p:ext uri="{BB962C8B-B14F-4D97-AF65-F5344CB8AC3E}">
        <p14:creationId xmlns:p14="http://schemas.microsoft.com/office/powerpoint/2010/main" val="2980587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14805215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40843788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5.3:   Analyze normal sinus rhythm and its effect on the patient, including basic patient care and treatment. </a:t>
            </a:r>
          </a:p>
          <a:p>
            <a:r>
              <a:rPr lang="en-US" altLang="en-US" dirty="0" smtClean="0"/>
              <a:t>-----</a:t>
            </a:r>
          </a:p>
          <a:p>
            <a:pPr eaLnBrk="1" hangingPunct="1"/>
            <a:endParaRPr lang="en-US" altLang="en-US" baseline="0" dirty="0" smtClean="0"/>
          </a:p>
          <a:p>
            <a:pPr eaLnBrk="1" hangingPunct="1"/>
            <a:r>
              <a:rPr lang="en-US" altLang="en-US" b="1" dirty="0" smtClean="0"/>
              <a:t>Cardiac output: </a:t>
            </a:r>
            <a:r>
              <a:rPr lang="en-US" altLang="en-US" b="0" dirty="0" smtClean="0"/>
              <a:t>The volume of blood the heart pumps each minute.</a:t>
            </a:r>
            <a:endParaRPr lang="en-US" altLang="en-US" b="0" baseline="0" dirty="0" smtClean="0"/>
          </a:p>
          <a:p>
            <a:pPr eaLnBrk="1" hangingPunct="1"/>
            <a:endParaRPr lang="en-US" altLang="en-US" baseline="0" dirty="0" smtClean="0"/>
          </a:p>
          <a:p>
            <a:pPr eaLnBrk="1" hangingPunct="1"/>
            <a:r>
              <a:rPr lang="en-US" altLang="en-US" b="1" baseline="0" dirty="0" smtClean="0"/>
              <a:t>Stroke volume: </a:t>
            </a:r>
            <a:r>
              <a:rPr lang="en-US" altLang="en-US" baseline="0" dirty="0" smtClean="0"/>
              <a:t>The volume of blood ejected by one or both ventricles with each contraction.</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15145953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5.3:   Analyze normal sinus rhythm and its effect on the patient, including basic patient care and treatment. </a:t>
            </a:r>
          </a:p>
          <a:p>
            <a:r>
              <a:rPr lang="en-US" altLang="en-US" dirty="0" smtClean="0"/>
              <a:t>-----</a:t>
            </a:r>
          </a:p>
          <a:p>
            <a:endParaRPr lang="en-US" altLang="en-US" dirty="0" smtClean="0"/>
          </a:p>
          <a:p>
            <a:r>
              <a:rPr lang="en-US" altLang="en-US" dirty="0" smtClean="0"/>
              <a:t>Normal cardiac</a:t>
            </a:r>
            <a:r>
              <a:rPr lang="en-US" altLang="en-US" baseline="0" dirty="0" smtClean="0"/>
              <a:t> output means that the heart is beating adequately, pumping enough blood to the body’s vital organs to maintain normal function.</a:t>
            </a:r>
          </a:p>
          <a:p>
            <a:r>
              <a:rPr lang="en-US" altLang="en-US" baseline="0" dirty="0" smtClean="0"/>
              <a:t>Signs and symptoms of adequate cardiac output:</a:t>
            </a:r>
          </a:p>
          <a:p>
            <a:pPr marL="171450" indent="-171450">
              <a:buFont typeface="Arial" panose="020B0604020202020204" pitchFamily="34" charset="0"/>
              <a:buChar char="•"/>
            </a:pPr>
            <a:r>
              <a:rPr lang="en-US" altLang="en-US" baseline="0" dirty="0" smtClean="0"/>
              <a:t>Alert, oriented patient</a:t>
            </a:r>
          </a:p>
          <a:p>
            <a:pPr marL="171450" indent="-171450">
              <a:buFont typeface="Arial" panose="020B0604020202020204" pitchFamily="34" charset="0"/>
              <a:buChar char="•"/>
            </a:pPr>
            <a:r>
              <a:rPr lang="en-US" altLang="en-US" baseline="0" dirty="0" smtClean="0"/>
              <a:t>No difficulty breathing</a:t>
            </a:r>
          </a:p>
          <a:p>
            <a:pPr marL="171450" indent="-171450">
              <a:buFont typeface="Arial" panose="020B0604020202020204" pitchFamily="34" charset="0"/>
              <a:buChar char="•"/>
            </a:pPr>
            <a:r>
              <a:rPr lang="en-US" altLang="en-US" baseline="0" dirty="0" smtClean="0"/>
              <a:t>No chest pain or pressure</a:t>
            </a:r>
          </a:p>
          <a:p>
            <a:pPr marL="171450" indent="-171450">
              <a:buFont typeface="Arial" panose="020B0604020202020204" pitchFamily="34" charset="0"/>
              <a:buChar char="•"/>
            </a:pPr>
            <a:r>
              <a:rPr lang="en-US" altLang="en-US" baseline="0" dirty="0" smtClean="0"/>
              <a:t>Stable blood pressure</a:t>
            </a:r>
          </a:p>
          <a:p>
            <a:pPr marL="171450" indent="-171450">
              <a:buFont typeface="Arial" panose="020B0604020202020204" pitchFamily="34" charset="0"/>
              <a:buChar char="•"/>
            </a:pPr>
            <a:endParaRPr lang="en-US" altLang="en-US" baseline="0" dirty="0" smtClean="0"/>
          </a:p>
          <a:p>
            <a:pPr marL="0" indent="0">
              <a:buFont typeface="Arial" panose="020B0604020202020204" pitchFamily="34" charset="0"/>
              <a:buNone/>
            </a:pPr>
            <a:r>
              <a:rPr lang="en-US" altLang="en-US" baseline="0" dirty="0" smtClean="0"/>
              <a:t>Cardiac output (CO) = heart rate (HR) </a:t>
            </a:r>
            <a:r>
              <a:rPr lang="en-US" altLang="en-US" baseline="0" dirty="0" smtClean="0">
                <a:latin typeface="Times New Roman"/>
                <a:cs typeface="Times New Roman"/>
              </a:rPr>
              <a:t>× stroke volume (SV)</a:t>
            </a:r>
          </a:p>
          <a:p>
            <a:pPr marL="0" indent="0">
              <a:buFont typeface="Arial" panose="020B0604020202020204" pitchFamily="34" charset="0"/>
              <a:buNone/>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a:p>
        </p:txBody>
      </p:sp>
    </p:spTree>
    <p:extLst>
      <p:ext uri="{BB962C8B-B14F-4D97-AF65-F5344CB8AC3E}">
        <p14:creationId xmlns:p14="http://schemas.microsoft.com/office/powerpoint/2010/main" val="2335494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5.3:   Analyze normal sinus rhythm and its effect on the patient, including basic patient care and treatment. </a:t>
            </a:r>
          </a:p>
          <a:p>
            <a:r>
              <a:rPr lang="en-US" altLang="en-US" dirty="0" smtClean="0"/>
              <a:t>-----</a:t>
            </a:r>
          </a:p>
          <a:p>
            <a:endParaRPr lang="en-US" altLang="en-US" dirty="0" smtClean="0"/>
          </a:p>
          <a:p>
            <a:r>
              <a:rPr lang="en-US" altLang="en-US" dirty="0" smtClean="0"/>
              <a:t>The sinoatrial node (SA node) is the normal or primary pacemaker of the heart. </a:t>
            </a:r>
          </a:p>
          <a:p>
            <a:endParaRPr lang="en-US" altLang="en-US" dirty="0" smtClean="0"/>
          </a:p>
          <a:p>
            <a:r>
              <a:rPr lang="en-US" altLang="en-US" dirty="0" smtClean="0"/>
              <a:t>Because the rhythm starts at the SA node, it is called </a:t>
            </a:r>
            <a:r>
              <a:rPr lang="en-US" altLang="en-US" i="1" dirty="0" smtClean="0"/>
              <a:t>sinus rhythm</a:t>
            </a:r>
            <a:r>
              <a:rPr lang="en-US" altLang="en-US" dirty="0" smtClean="0"/>
              <a:t>.</a:t>
            </a:r>
          </a:p>
          <a:p>
            <a:endParaRPr lang="en-US" altLang="en-US" smtClean="0"/>
          </a:p>
          <a:p>
            <a:endParaRPr lang="en-US"/>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2676338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5.3:   Analyze normal sinus rhythm and its effect on the patient, including basic patient care and treatment. -----</a:t>
            </a:r>
          </a:p>
          <a:p>
            <a:endParaRPr lang="en-US" altLang="en-US" dirty="0" smtClean="0"/>
          </a:p>
          <a:p>
            <a:r>
              <a:rPr lang="en-US" altLang="en-US" dirty="0" smtClean="0"/>
              <a:t>Normal sinus rhythm is the only rhythm for which all five steps are within normal limits.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a:p>
        </p:txBody>
      </p:sp>
    </p:spTree>
    <p:extLst>
      <p:ext uri="{BB962C8B-B14F-4D97-AF65-F5344CB8AC3E}">
        <p14:creationId xmlns:p14="http://schemas.microsoft.com/office/powerpoint/2010/main" val="13310898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5.3:   Analyze normal sinus rhythm and its effect on the patient, including basic patient care and treatment. </a:t>
            </a:r>
          </a:p>
          <a:p>
            <a:r>
              <a:rPr lang="en-US" altLang="en-US" dirty="0" smtClean="0"/>
              <a:t>-----</a:t>
            </a:r>
          </a:p>
          <a:p>
            <a:endParaRPr lang="en-US" altLang="en-US" dirty="0" smtClean="0"/>
          </a:p>
          <a:p>
            <a:r>
              <a:rPr lang="en-US" altLang="en-US" dirty="0" smtClean="0"/>
              <a:t>Normal sinus rhythm is the only rhythm for which all five steps are within normal limits.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a:p>
        </p:txBody>
      </p:sp>
    </p:spTree>
    <p:extLst>
      <p:ext uri="{BB962C8B-B14F-4D97-AF65-F5344CB8AC3E}">
        <p14:creationId xmlns:p14="http://schemas.microsoft.com/office/powerpoint/2010/main" val="2445487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5.3:   Analyze normal sinus rhythm and its effect on the patient, including basic patient care and treatment. </a:t>
            </a:r>
          </a:p>
          <a:p>
            <a:r>
              <a:rPr lang="en-US" altLang="en-US" dirty="0" smtClean="0"/>
              <a:t>-----</a:t>
            </a:r>
          </a:p>
          <a:p>
            <a:endParaRPr lang="en-US" altLang="en-US" dirty="0" smtClean="0"/>
          </a:p>
          <a:p>
            <a:r>
              <a:rPr lang="en-US" altLang="en-US" dirty="0" smtClean="0"/>
              <a:t>PR interval and QRS duration are both consistent</a:t>
            </a:r>
            <a:r>
              <a:rPr lang="en-US" altLang="en-US" baseline="0" dirty="0" smtClean="0"/>
              <a:t> in normal sinus rhythm.</a:t>
            </a:r>
            <a:endParaRPr lang="en-US" altLang="en-US" dirty="0" smtClean="0"/>
          </a:p>
          <a:p>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a:p>
        </p:txBody>
      </p:sp>
    </p:spTree>
    <p:extLst>
      <p:ext uri="{BB962C8B-B14F-4D97-AF65-F5344CB8AC3E}">
        <p14:creationId xmlns:p14="http://schemas.microsoft.com/office/powerpoint/2010/main" val="1623316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5.3:   Analyze normal sinus rhythm and its effect on the patient, including basic patient care and treatment. </a:t>
            </a:r>
          </a:p>
          <a:p>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14577889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5.3:   Analyze normal sinus rhythm and its effect on the patient, including basic patient care and treatment. </a:t>
            </a:r>
          </a:p>
          <a:p>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3316181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a:p>
        </p:txBody>
      </p:sp>
    </p:spTree>
    <p:extLst>
      <p:ext uri="{BB962C8B-B14F-4D97-AF65-F5344CB8AC3E}">
        <p14:creationId xmlns:p14="http://schemas.microsoft.com/office/powerpoint/2010/main" val="4181423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5.3:   Analyze normal sinus rhythm and its effect on the patient, including basic patient care and treatment. </a:t>
            </a:r>
          </a:p>
          <a:p>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4250611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5.4:   Analyze sinus bradycardia and its effect on the patient, including basic patient care and treatment. </a:t>
            </a:r>
          </a:p>
          <a:p>
            <a:r>
              <a:rPr lang="en-US" altLang="en-US" dirty="0" smtClean="0"/>
              <a:t>-----</a:t>
            </a:r>
          </a:p>
          <a:p>
            <a:pPr eaLnBrk="1" hangingPunct="1"/>
            <a:endParaRPr lang="en-US" altLang="en-US" dirty="0" smtClean="0"/>
          </a:p>
          <a:p>
            <a:pPr eaLnBrk="1" hangingPunct="1"/>
            <a:r>
              <a:rPr lang="en-US" altLang="en-US" b="1" dirty="0" smtClean="0"/>
              <a:t>Bradycardia: </a:t>
            </a:r>
            <a:r>
              <a:rPr lang="en-US" altLang="en-US" b="0" dirty="0" smtClean="0"/>
              <a:t>A slow heart rate, usually less than 60</a:t>
            </a:r>
            <a:r>
              <a:rPr lang="en-US" altLang="en-US" b="0" baseline="0" dirty="0" smtClean="0"/>
              <a:t> beats per minute.</a:t>
            </a:r>
          </a:p>
          <a:p>
            <a:pPr eaLnBrk="1" hangingPunct="1"/>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2092420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5.4:   Analyze sinus bradycardia and its effect on the patient, including basic patient care and treatment.  </a:t>
            </a:r>
          </a:p>
          <a:p>
            <a:r>
              <a:rPr lang="en-US" altLang="en-US" dirty="0" smtClean="0"/>
              <a:t>-----</a:t>
            </a:r>
          </a:p>
          <a:p>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24711618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5.4:   Analyze sinus bradycardia and its effect on the patient, including basic patient care and treatment.  </a:t>
            </a:r>
          </a:p>
          <a:p>
            <a:r>
              <a:rPr lang="en-US" altLang="en-US" dirty="0" smtClean="0"/>
              <a:t>-----</a:t>
            </a:r>
          </a:p>
          <a:p>
            <a:endParaRPr lang="en-US" altLang="en-US" dirty="0" smtClean="0"/>
          </a:p>
          <a:p>
            <a:r>
              <a:rPr lang="en-US" altLang="en-US" dirty="0" smtClean="0"/>
              <a:t>The heart rate is the only difference between normal sinus rhythm and sinus bradycardia.</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9667625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5.4:   Analyze sinus bradycardia and its effect on the patient, including basic patient care and treatment.  </a:t>
            </a:r>
          </a:p>
          <a:p>
            <a:r>
              <a:rPr lang="en-US" altLang="en-US" dirty="0" smtClean="0"/>
              <a:t>-----</a:t>
            </a:r>
          </a:p>
          <a:p>
            <a:endParaRPr lang="en-US" altLang="en-US" dirty="0" smtClean="0"/>
          </a:p>
          <a:p>
            <a:r>
              <a:rPr lang="en-US" altLang="en-US" dirty="0" smtClean="0"/>
              <a:t>Sinus bradycardia</a:t>
            </a:r>
            <a:r>
              <a:rPr lang="en-US" altLang="en-US" baseline="0" dirty="0" smtClean="0"/>
              <a:t> is normal in s</a:t>
            </a:r>
            <a:r>
              <a:rPr lang="en-US" altLang="en-US" dirty="0" smtClean="0"/>
              <a:t>ome people, including athletes. However, anyone with sinus bradycardia must be observed for signs</a:t>
            </a:r>
            <a:r>
              <a:rPr lang="en-US" altLang="en-US" baseline="0" dirty="0" smtClean="0"/>
              <a:t> of low cardiac output.</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a:p>
        </p:txBody>
      </p:sp>
    </p:spTree>
    <p:extLst>
      <p:ext uri="{BB962C8B-B14F-4D97-AF65-F5344CB8AC3E}">
        <p14:creationId xmlns:p14="http://schemas.microsoft.com/office/powerpoint/2010/main" val="31892483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5.4:   Analyze sinus bradycardia and its effect on the patient, including basic patient care and treatment.  </a:t>
            </a:r>
          </a:p>
          <a:p>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23229233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5.4:   Analyze sinus bradycardia and its effect on the patient, including basic patient care and treatment.  </a:t>
            </a:r>
          </a:p>
          <a:p>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a:p>
        </p:txBody>
      </p:sp>
    </p:spTree>
    <p:extLst>
      <p:ext uri="{BB962C8B-B14F-4D97-AF65-F5344CB8AC3E}">
        <p14:creationId xmlns:p14="http://schemas.microsoft.com/office/powerpoint/2010/main" val="14935241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5.4:   Analyze sinus bradycardia and its effect on the patient, including basic patient care and treatment.  </a:t>
            </a:r>
          </a:p>
          <a:p>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37</a:t>
            </a:fld>
            <a:endParaRPr lang="en-US"/>
          </a:p>
        </p:txBody>
      </p:sp>
    </p:spTree>
    <p:extLst>
      <p:ext uri="{BB962C8B-B14F-4D97-AF65-F5344CB8AC3E}">
        <p14:creationId xmlns:p14="http://schemas.microsoft.com/office/powerpoint/2010/main" val="4850058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5.4:   Analyze sinus bradycardia and its effect on the patient, including basic patient care and treatment.  </a:t>
            </a:r>
          </a:p>
          <a:p>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38</a:t>
            </a:fld>
            <a:endParaRPr lang="en-US"/>
          </a:p>
        </p:txBody>
      </p:sp>
    </p:spTree>
    <p:extLst>
      <p:ext uri="{BB962C8B-B14F-4D97-AF65-F5344CB8AC3E}">
        <p14:creationId xmlns:p14="http://schemas.microsoft.com/office/powerpoint/2010/main" val="9231654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5.5:   Analyze sinus tachycardia and its effect on the patient, including basic patient care and treatment. </a:t>
            </a:r>
          </a:p>
          <a:p>
            <a:r>
              <a:rPr lang="en-US" altLang="en-US" dirty="0" smtClean="0"/>
              <a:t>-----</a:t>
            </a:r>
          </a:p>
          <a:p>
            <a:pPr eaLnBrk="1" hangingPunct="1"/>
            <a:endParaRPr lang="en-US" altLang="en-US" dirty="0" smtClean="0"/>
          </a:p>
          <a:p>
            <a:pPr eaLnBrk="1" hangingPunct="1"/>
            <a:r>
              <a:rPr lang="en-US" altLang="en-US" b="1" dirty="0" smtClean="0"/>
              <a:t>Palpitations: </a:t>
            </a:r>
            <a:r>
              <a:rPr lang="en-US" altLang="en-US" b="0" dirty="0" smtClean="0"/>
              <a:t>The volume of blood the heart pumps each minute.</a:t>
            </a:r>
            <a:endParaRPr lang="en-US" altLang="en-US" b="0" baseline="0" dirty="0" smtClean="0"/>
          </a:p>
          <a:p>
            <a:pPr eaLnBrk="1" hangingPunct="1"/>
            <a:endParaRPr lang="en-US" altLang="en-US" baseline="0" dirty="0" smtClean="0"/>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b="1" baseline="0" dirty="0" smtClean="0"/>
              <a:t>Tachycardia: </a:t>
            </a:r>
            <a:r>
              <a:rPr lang="en-US" altLang="en-US" baseline="0" dirty="0" smtClean="0"/>
              <a:t>A fast heart rate, usually greater than 100 beats per minute.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39</a:t>
            </a:fld>
            <a:endParaRPr lang="en-US"/>
          </a:p>
        </p:txBody>
      </p:sp>
    </p:spTree>
    <p:extLst>
      <p:ext uri="{BB962C8B-B14F-4D97-AF65-F5344CB8AC3E}">
        <p14:creationId xmlns:p14="http://schemas.microsoft.com/office/powerpoint/2010/main" val="3997864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400" dirty="0" smtClean="0"/>
              <a:t>LO</a:t>
            </a:r>
            <a:r>
              <a:rPr lang="en-US" altLang="en-US" sz="1400" baseline="0" dirty="0" smtClean="0"/>
              <a:t> </a:t>
            </a:r>
            <a:r>
              <a:rPr lang="en-US" altLang="en-US" sz="1400" dirty="0" smtClean="0"/>
              <a:t>5.1:</a:t>
            </a:r>
            <a:r>
              <a:rPr lang="en-US" altLang="en-US" sz="1400" baseline="0" dirty="0" smtClean="0"/>
              <a:t> </a:t>
            </a:r>
            <a:r>
              <a:rPr lang="en-US" altLang="en-US" sz="1400" dirty="0" smtClean="0"/>
              <a:t>Explain the process of evaluating ECG tracings and determining the presence of dysrhythmias.</a:t>
            </a:r>
          </a:p>
          <a:p>
            <a:pPr eaLnBrk="1" hangingPunct="1"/>
            <a:r>
              <a:rPr lang="en-US" altLang="en-US" sz="1400" dirty="0" smtClean="0"/>
              <a:t>-----</a:t>
            </a:r>
          </a:p>
          <a:p>
            <a:pPr eaLnBrk="1" hangingPunct="1"/>
            <a:endParaRPr lang="en-US" altLang="en-US" sz="1400" dirty="0" smtClean="0"/>
          </a:p>
          <a:p>
            <a:pPr eaLnBrk="1" hangingPunct="1"/>
            <a:r>
              <a:rPr lang="en-US" altLang="en-US" sz="1400" dirty="0" smtClean="0"/>
              <a:t>The ability to evaluate ECG waveforms is an important skill for healthcare professionals.</a:t>
            </a:r>
          </a:p>
          <a:p>
            <a:pPr eaLnBrk="1" hangingPunct="1"/>
            <a:endParaRPr lang="en-US" altLang="en-US" sz="1400" dirty="0" smtClean="0"/>
          </a:p>
          <a:p>
            <a:pPr eaLnBrk="1" hangingPunct="1"/>
            <a:r>
              <a:rPr lang="en-US" altLang="en-US" sz="1400" dirty="0" smtClean="0"/>
              <a:t>Always</a:t>
            </a:r>
            <a:r>
              <a:rPr lang="en-US" altLang="en-US" sz="1400" baseline="0" dirty="0" smtClean="0"/>
              <a:t> work within your scope of practice.</a:t>
            </a:r>
            <a:endParaRPr lang="en-US" altLang="en-US" sz="1400" dirty="0" smtClean="0"/>
          </a:p>
          <a:p>
            <a:pPr eaLnBrk="1" hangingPunct="1"/>
            <a:endParaRPr lang="en-US" altLang="en-US" sz="1400" dirty="0" smtClean="0"/>
          </a:p>
          <a:p>
            <a:pPr eaLnBrk="1" hangingPunct="1"/>
            <a:endParaRPr lang="en-US" altLang="en-US" sz="1400" dirty="0" smtClean="0"/>
          </a:p>
          <a:p>
            <a:pPr eaLnBrk="1" hangingPunct="1"/>
            <a:endParaRPr lang="en-US" altLang="en-US" sz="14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6055057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5.5:   Analyze sinus tachycardia and its effect on the patient, including basic patient care and treatment.</a:t>
            </a:r>
          </a:p>
          <a:p>
            <a:r>
              <a:rPr lang="en-US" altLang="en-US" dirty="0" smtClean="0"/>
              <a:t> -----</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40</a:t>
            </a:fld>
            <a:endParaRPr lang="en-US"/>
          </a:p>
        </p:txBody>
      </p:sp>
    </p:spTree>
    <p:extLst>
      <p:ext uri="{BB962C8B-B14F-4D97-AF65-F5344CB8AC3E}">
        <p14:creationId xmlns:p14="http://schemas.microsoft.com/office/powerpoint/2010/main" val="23884871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5.5:   Analyze sinus tachycardia and its effect on the patient, including basic patient care and treatment.</a:t>
            </a:r>
          </a:p>
          <a:p>
            <a:r>
              <a:rPr lang="en-US" altLang="en-US" dirty="0" smtClean="0"/>
              <a:t> -----</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41</a:t>
            </a:fld>
            <a:endParaRPr lang="en-US"/>
          </a:p>
        </p:txBody>
      </p:sp>
    </p:spTree>
    <p:extLst>
      <p:ext uri="{BB962C8B-B14F-4D97-AF65-F5344CB8AC3E}">
        <p14:creationId xmlns:p14="http://schemas.microsoft.com/office/powerpoint/2010/main" val="30443946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5.5:   Analyze sinus tachycardia and its effect on the patient, including basic patient care and treatment. </a:t>
            </a:r>
          </a:p>
          <a:p>
            <a:r>
              <a:rPr lang="en-US" altLang="en-US" dirty="0" smtClean="0"/>
              <a:t>-----</a:t>
            </a:r>
          </a:p>
          <a:p>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42</a:t>
            </a:fld>
            <a:endParaRPr lang="en-US"/>
          </a:p>
        </p:txBody>
      </p:sp>
    </p:spTree>
    <p:extLst>
      <p:ext uri="{BB962C8B-B14F-4D97-AF65-F5344CB8AC3E}">
        <p14:creationId xmlns:p14="http://schemas.microsoft.com/office/powerpoint/2010/main" val="35762608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5.5:   Analyze sinus tachycardia and its effect on the patient, including basic patient care and treatment. </a:t>
            </a:r>
          </a:p>
          <a:p>
            <a:r>
              <a:rPr lang="en-US" altLang="en-US" dirty="0" smtClean="0"/>
              <a:t>-----</a:t>
            </a:r>
          </a:p>
          <a:p>
            <a:endParaRPr lang="en-US" altLang="en-US" smtClean="0"/>
          </a:p>
          <a:p>
            <a:endParaRPr lang="en-US"/>
          </a:p>
        </p:txBody>
      </p:sp>
      <p:sp>
        <p:nvSpPr>
          <p:cNvPr id="4" name="Slide Number Placeholder 3"/>
          <p:cNvSpPr>
            <a:spLocks noGrp="1"/>
          </p:cNvSpPr>
          <p:nvPr>
            <p:ph type="sldNum" sz="quarter" idx="10"/>
          </p:nvPr>
        </p:nvSpPr>
        <p:spPr/>
        <p:txBody>
          <a:bodyPr/>
          <a:lstStyle/>
          <a:p>
            <a:fld id="{5D003D02-7E89-4EBF-B123-9C334E1BFEF7}" type="slidenum">
              <a:rPr lang="en-US" smtClean="0"/>
              <a:t>43</a:t>
            </a:fld>
            <a:endParaRPr lang="en-US"/>
          </a:p>
        </p:txBody>
      </p:sp>
    </p:spTree>
    <p:extLst>
      <p:ext uri="{BB962C8B-B14F-4D97-AF65-F5344CB8AC3E}">
        <p14:creationId xmlns:p14="http://schemas.microsoft.com/office/powerpoint/2010/main" val="35841995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5.5:   Analyze sinus tachycardia and its effect on the patient, including basic patient care and treatment. </a:t>
            </a:r>
          </a:p>
          <a:p>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44</a:t>
            </a:fld>
            <a:endParaRPr lang="en-US"/>
          </a:p>
        </p:txBody>
      </p:sp>
    </p:spTree>
    <p:extLst>
      <p:ext uri="{BB962C8B-B14F-4D97-AF65-F5344CB8AC3E}">
        <p14:creationId xmlns:p14="http://schemas.microsoft.com/office/powerpoint/2010/main" val="10691809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a:t>
            </a:r>
            <a:r>
              <a:rPr lang="en-US" altLang="en-US" baseline="0" dirty="0" smtClean="0"/>
              <a:t> </a:t>
            </a:r>
            <a:r>
              <a:rPr lang="en-US" altLang="en-US" dirty="0" smtClean="0"/>
              <a:t>5.5:   Analyze sinus tachycardia and its effect on the patient, including basic patient care and treatment. </a:t>
            </a:r>
          </a:p>
          <a:p>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45</a:t>
            </a:fld>
            <a:endParaRPr lang="en-US"/>
          </a:p>
        </p:txBody>
      </p:sp>
    </p:spTree>
    <p:extLst>
      <p:ext uri="{BB962C8B-B14F-4D97-AF65-F5344CB8AC3E}">
        <p14:creationId xmlns:p14="http://schemas.microsoft.com/office/powerpoint/2010/main" val="1104723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buFont typeface="Wingdings" pitchFamily="2" charset="2"/>
              <a:buNone/>
            </a:pPr>
            <a:r>
              <a:rPr lang="en-US" altLang="en-US" dirty="0" smtClean="0"/>
              <a:t>LO</a:t>
            </a:r>
            <a:r>
              <a:rPr lang="en-US" altLang="en-US" baseline="0" dirty="0" smtClean="0"/>
              <a:t> </a:t>
            </a:r>
            <a:r>
              <a:rPr lang="en-US" altLang="en-US" dirty="0" smtClean="0"/>
              <a:t>5.6: Analyze sinus dysrhythmia and its effect on the patient, including basic patient care and treatment.  </a:t>
            </a:r>
          </a:p>
          <a:p>
            <a:r>
              <a:rPr lang="en-US" altLang="en-US" dirty="0" smtClean="0"/>
              <a:t>-----</a:t>
            </a:r>
          </a:p>
          <a:p>
            <a:pPr eaLnBrk="1" hangingPunct="1"/>
            <a:endParaRPr lang="en-US" altLang="en-US" dirty="0" smtClean="0"/>
          </a:p>
          <a:p>
            <a:pPr eaLnBrk="1" hangingPunct="1"/>
            <a:r>
              <a:rPr lang="en-US" altLang="en-US" b="1" dirty="0" smtClean="0"/>
              <a:t>Vagal tone: </a:t>
            </a:r>
            <a:r>
              <a:rPr lang="en-US" altLang="en-US" b="0" dirty="0" smtClean="0"/>
              <a:t>A condition in which tension</a:t>
            </a:r>
            <a:r>
              <a:rPr lang="en-US" altLang="en-US" b="0" baseline="0" dirty="0" smtClean="0"/>
              <a:t> on the vagus nerve causes variation in the heart rate.</a:t>
            </a:r>
          </a:p>
          <a:p>
            <a:pPr eaLnBrk="1" hangingPunct="1"/>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46</a:t>
            </a:fld>
            <a:endParaRPr lang="en-US"/>
          </a:p>
        </p:txBody>
      </p:sp>
    </p:spTree>
    <p:extLst>
      <p:ext uri="{BB962C8B-B14F-4D97-AF65-F5344CB8AC3E}">
        <p14:creationId xmlns:p14="http://schemas.microsoft.com/office/powerpoint/2010/main" val="29263911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buFont typeface="Wingdings" pitchFamily="2" charset="2"/>
              <a:buNone/>
            </a:pPr>
            <a:r>
              <a:rPr lang="en-US" altLang="en-US" dirty="0" smtClean="0"/>
              <a:t>LO</a:t>
            </a:r>
            <a:r>
              <a:rPr lang="en-US" altLang="en-US" baseline="0" dirty="0" smtClean="0"/>
              <a:t> </a:t>
            </a:r>
            <a:r>
              <a:rPr lang="en-US" altLang="en-US" dirty="0" smtClean="0"/>
              <a:t>5.6: Analyze sinus dysrhythmia and its effect on the patient, including basic patient care and treatment. </a:t>
            </a:r>
          </a:p>
          <a:p>
            <a:pPr eaLnBrk="1" hangingPunct="1">
              <a:lnSpc>
                <a:spcPct val="90000"/>
              </a:lnSpc>
              <a:buFont typeface="Wingdings" pitchFamily="2" charset="2"/>
              <a:buNone/>
            </a:pPr>
            <a:r>
              <a:rPr lang="en-US" altLang="en-US" dirty="0" smtClean="0"/>
              <a:t>-----</a:t>
            </a:r>
          </a:p>
          <a:p>
            <a:endParaRPr lang="en-US" altLang="en-US" dirty="0" smtClean="0"/>
          </a:p>
          <a:p>
            <a:r>
              <a:rPr lang="en-US" altLang="en-US" dirty="0" smtClean="0"/>
              <a:t>The vagus nerve </a:t>
            </a:r>
            <a:r>
              <a:rPr lang="en-US" altLang="en-US" baseline="0" dirty="0" smtClean="0"/>
              <a:t>relays information between the brain and the internal organs, including the heart.</a:t>
            </a:r>
          </a:p>
          <a:p>
            <a:endParaRPr lang="en-US" altLang="en-US" baseline="0" dirty="0" smtClean="0"/>
          </a:p>
          <a:p>
            <a:r>
              <a:rPr lang="en-US" altLang="en-US" baseline="0" dirty="0" smtClean="0"/>
              <a:t>Vagal tone refers to pressure or tension on the vagus nerve.</a:t>
            </a:r>
          </a:p>
          <a:p>
            <a:endParaRPr lang="en-US" altLang="en-US" baseline="0" dirty="0" smtClean="0"/>
          </a:p>
          <a:p>
            <a:r>
              <a:rPr lang="en-US" altLang="en-US" baseline="0" dirty="0" smtClean="0"/>
              <a:t>When a person inhales, the pressure inside the chest cavity increases; the vagus nerve relates this information to the brain, which in turn orders an increase in heart rate. The opposite occurs when the patient exhales.</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26765074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buFont typeface="Wingdings" pitchFamily="2" charset="2"/>
              <a:buNone/>
            </a:pPr>
            <a:r>
              <a:rPr lang="en-US" altLang="en-US" dirty="0" smtClean="0"/>
              <a:t>LO</a:t>
            </a:r>
            <a:r>
              <a:rPr lang="en-US" altLang="en-US" baseline="0" dirty="0" smtClean="0"/>
              <a:t> </a:t>
            </a:r>
            <a:r>
              <a:rPr lang="en-US" altLang="en-US" dirty="0" smtClean="0"/>
              <a:t>5.6: Analyze sinus dysrhythmia and its effect on the patient, including basic patient care and treatment. </a:t>
            </a:r>
          </a:p>
          <a:p>
            <a:pPr eaLnBrk="1" hangingPunct="1">
              <a:lnSpc>
                <a:spcPct val="90000"/>
              </a:lnSpc>
              <a:buFont typeface="Wingdings" pitchFamily="2" charset="2"/>
              <a:buNone/>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48</a:t>
            </a:fld>
            <a:endParaRPr lang="en-US"/>
          </a:p>
        </p:txBody>
      </p:sp>
    </p:spTree>
    <p:extLst>
      <p:ext uri="{BB962C8B-B14F-4D97-AF65-F5344CB8AC3E}">
        <p14:creationId xmlns:p14="http://schemas.microsoft.com/office/powerpoint/2010/main" val="478132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buFont typeface="Wingdings" pitchFamily="2" charset="2"/>
              <a:buNone/>
            </a:pPr>
            <a:r>
              <a:rPr lang="en-US" altLang="en-US" dirty="0" smtClean="0"/>
              <a:t>LO</a:t>
            </a:r>
            <a:r>
              <a:rPr lang="en-US" altLang="en-US" baseline="0" dirty="0" smtClean="0"/>
              <a:t> </a:t>
            </a:r>
            <a:r>
              <a:rPr lang="en-US" altLang="en-US" dirty="0" smtClean="0"/>
              <a:t>5.6: Analyze sinus dysrhythmia and its effect on the patient, including basic patient care and treatment. </a:t>
            </a:r>
          </a:p>
          <a:p>
            <a:pPr eaLnBrk="1" hangingPunct="1">
              <a:lnSpc>
                <a:spcPct val="90000"/>
              </a:lnSpc>
              <a:buFont typeface="Wingdings" pitchFamily="2" charset="2"/>
              <a:buNone/>
            </a:pPr>
            <a:r>
              <a:rPr lang="en-US" altLang="en-US" dirty="0" smtClean="0"/>
              <a:t>-----</a:t>
            </a:r>
          </a:p>
          <a:p>
            <a:pPr marL="0" lvl="1"/>
            <a:endParaRPr lang="en-US" altLang="en-US" dirty="0" smtClean="0"/>
          </a:p>
          <a:p>
            <a:pPr marL="0" lvl="1"/>
            <a:r>
              <a:rPr lang="en-US" altLang="en-US" dirty="0" smtClean="0"/>
              <a:t>An irregularity severe enough</a:t>
            </a:r>
            <a:r>
              <a:rPr lang="en-US" altLang="en-US" baseline="0" dirty="0" smtClean="0"/>
              <a:t> to cause bradycardia may reduce cardiac output. </a:t>
            </a:r>
          </a:p>
          <a:p>
            <a:pPr marL="0" lvl="1"/>
            <a:endParaRPr lang="en-US" altLang="en-US" dirty="0" smtClean="0"/>
          </a:p>
          <a:p>
            <a:pPr marL="0" lvl="1"/>
            <a:r>
              <a:rPr lang="en-US" altLang="en-US" dirty="0" smtClean="0"/>
              <a:t>Notify physician or licensed practitioner of severe rhythm irregularity.</a:t>
            </a:r>
          </a:p>
          <a:p>
            <a:r>
              <a:rPr lang="en-US" altLang="en-US" dirty="0" smtClean="0"/>
              <a:t> </a:t>
            </a:r>
          </a:p>
        </p:txBody>
      </p:sp>
      <p:sp>
        <p:nvSpPr>
          <p:cNvPr id="4" name="Slide Number Placeholder 3"/>
          <p:cNvSpPr>
            <a:spLocks noGrp="1"/>
          </p:cNvSpPr>
          <p:nvPr>
            <p:ph type="sldNum" sz="quarter" idx="10"/>
          </p:nvPr>
        </p:nvSpPr>
        <p:spPr/>
        <p:txBody>
          <a:bodyPr/>
          <a:lstStyle/>
          <a:p>
            <a:fld id="{5D003D02-7E89-4EBF-B123-9C334E1BFEF7}" type="slidenum">
              <a:rPr lang="en-US" smtClean="0"/>
              <a:t>49</a:t>
            </a:fld>
            <a:endParaRPr lang="en-US"/>
          </a:p>
        </p:txBody>
      </p:sp>
    </p:spTree>
    <p:extLst>
      <p:ext uri="{BB962C8B-B14F-4D97-AF65-F5344CB8AC3E}">
        <p14:creationId xmlns:p14="http://schemas.microsoft.com/office/powerpoint/2010/main" val="2298774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5.1:</a:t>
            </a:r>
            <a:r>
              <a:rPr lang="en-US" altLang="en-US" baseline="0" dirty="0" smtClean="0"/>
              <a:t> </a:t>
            </a:r>
            <a:r>
              <a:rPr lang="en-US" altLang="en-US" dirty="0" smtClean="0"/>
              <a:t>Explain the process of evaluating ECG tracings and determining the presence of dysrhythmias.</a:t>
            </a:r>
          </a:p>
          <a:p>
            <a:pPr eaLnBrk="1" hangingPunct="1"/>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2940744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buFont typeface="Wingdings" pitchFamily="2" charset="2"/>
              <a:buNone/>
            </a:pPr>
            <a:r>
              <a:rPr lang="en-US" altLang="en-US" dirty="0" smtClean="0"/>
              <a:t>LO</a:t>
            </a:r>
            <a:r>
              <a:rPr lang="en-US" altLang="en-US" baseline="0" dirty="0" smtClean="0"/>
              <a:t> </a:t>
            </a:r>
            <a:r>
              <a:rPr lang="en-US" altLang="en-US" dirty="0" smtClean="0"/>
              <a:t>5.6: Analyze sinus dysrhythmia and its effect on the patient, including basic patient care and treatment. </a:t>
            </a:r>
          </a:p>
          <a:p>
            <a:pPr eaLnBrk="1" hangingPunct="1">
              <a:lnSpc>
                <a:spcPct val="90000"/>
              </a:lnSpc>
              <a:buFont typeface="Wingdings" pitchFamily="2" charset="2"/>
              <a:buNone/>
            </a:pPr>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50</a:t>
            </a:fld>
            <a:endParaRPr lang="en-US"/>
          </a:p>
        </p:txBody>
      </p:sp>
    </p:spTree>
    <p:extLst>
      <p:ext uri="{BB962C8B-B14F-4D97-AF65-F5344CB8AC3E}">
        <p14:creationId xmlns:p14="http://schemas.microsoft.com/office/powerpoint/2010/main" val="8839192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buFont typeface="Wingdings" pitchFamily="2" charset="2"/>
              <a:buNone/>
            </a:pPr>
            <a:r>
              <a:rPr lang="en-US" altLang="en-US" dirty="0" smtClean="0"/>
              <a:t>LO</a:t>
            </a:r>
            <a:r>
              <a:rPr lang="en-US" altLang="en-US" baseline="0" dirty="0" smtClean="0"/>
              <a:t> </a:t>
            </a:r>
            <a:r>
              <a:rPr lang="en-US" altLang="en-US" dirty="0" smtClean="0"/>
              <a:t>5.6: Analyze sinus dysrhythmia and its effect on the patient, including basic patient care and treatment. </a:t>
            </a:r>
          </a:p>
          <a:p>
            <a:pPr eaLnBrk="1" hangingPunct="1">
              <a:lnSpc>
                <a:spcPct val="90000"/>
              </a:lnSpc>
              <a:buFont typeface="Wingdings" pitchFamily="2" charset="2"/>
              <a:buNone/>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51</a:t>
            </a:fld>
            <a:endParaRPr lang="en-US"/>
          </a:p>
        </p:txBody>
      </p:sp>
    </p:spTree>
    <p:extLst>
      <p:ext uri="{BB962C8B-B14F-4D97-AF65-F5344CB8AC3E}">
        <p14:creationId xmlns:p14="http://schemas.microsoft.com/office/powerpoint/2010/main" val="42735254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5.7: Analyze sinus arrest and its effect on the patient, including basic patient care and treatment.  </a:t>
            </a:r>
          </a:p>
          <a:p>
            <a:pPr eaLnBrk="1" hangingPunct="1">
              <a:lnSpc>
                <a:spcPct val="150000"/>
              </a:lnSpc>
              <a:buFont typeface="Wingdings" pitchFamily="2" charset="2"/>
              <a:buNone/>
            </a:pPr>
            <a:r>
              <a:rPr lang="en-US" altLang="en-US" dirty="0" smtClean="0"/>
              <a:t>-----</a:t>
            </a:r>
          </a:p>
          <a:p>
            <a:pPr eaLnBrk="1" hangingPunct="1"/>
            <a:endParaRPr lang="en-US" altLang="en-US" dirty="0" smtClean="0"/>
          </a:p>
          <a:p>
            <a:pPr eaLnBrk="1" hangingPunct="1"/>
            <a:r>
              <a:rPr lang="en-US" altLang="en-US" b="1" dirty="0" smtClean="0"/>
              <a:t>Hypotension: </a:t>
            </a:r>
            <a:r>
              <a:rPr lang="en-US" altLang="en-US" b="0" dirty="0" smtClean="0"/>
              <a:t>A lower than normal blood pressure that can cause reduction of blood flow to vital organs.</a:t>
            </a:r>
          </a:p>
          <a:p>
            <a:pPr eaLnBrk="1" hangingPunct="1"/>
            <a:endParaRPr lang="en-US" altLang="en-US" b="0" baseline="0" dirty="0" smtClean="0"/>
          </a:p>
          <a:p>
            <a:pPr eaLnBrk="1" hangingPunct="1"/>
            <a:r>
              <a:rPr lang="en-US" altLang="en-US" b="1" baseline="0" dirty="0" smtClean="0"/>
              <a:t>Ischemia: </a:t>
            </a:r>
            <a:r>
              <a:rPr lang="en-US" altLang="en-US" b="0" baseline="0" dirty="0" smtClean="0"/>
              <a:t>Occurs when there is a sudden loss or reduction in blood supply (oxygen) to a region of the heart tissue. This occurs due to the presence of atherosclerotic plaque, blood clot, emboli, or even vascular spasm (Prinzmetal’s angina).</a:t>
            </a:r>
          </a:p>
          <a:p>
            <a:pPr eaLnBrk="1" hangingPunct="1"/>
            <a:endParaRPr lang="en-US" altLang="en-US" b="0" baseline="0" dirty="0" smtClean="0"/>
          </a:p>
          <a:p>
            <a:pPr eaLnBrk="1" hangingPunct="1"/>
            <a:r>
              <a:rPr lang="en-US" altLang="en-US" b="1" baseline="0" dirty="0" smtClean="0"/>
              <a:t>Syncope: </a:t>
            </a:r>
            <a:r>
              <a:rPr lang="en-US" altLang="en-US" b="0" baseline="0" dirty="0" smtClean="0"/>
              <a:t>Loss of consciousness (fainting)</a:t>
            </a:r>
          </a:p>
          <a:p>
            <a:pPr eaLnBrk="1" hangingPunct="1"/>
            <a:endParaRPr lang="en-US" altLang="en-US" b="0" baseline="0" dirty="0" smtClean="0"/>
          </a:p>
          <a:p>
            <a:pPr eaLnBrk="1" hangingPunct="1"/>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52</a:t>
            </a:fld>
            <a:endParaRPr lang="en-US"/>
          </a:p>
        </p:txBody>
      </p:sp>
    </p:spTree>
    <p:extLst>
      <p:ext uri="{BB962C8B-B14F-4D97-AF65-F5344CB8AC3E}">
        <p14:creationId xmlns:p14="http://schemas.microsoft.com/office/powerpoint/2010/main" val="159226547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5.7: Analyze sinus arrest and its effect on the patient, including basic patient care and treatment. </a:t>
            </a:r>
          </a:p>
          <a:p>
            <a:pPr eaLnBrk="1" hangingPunct="1">
              <a:lnSpc>
                <a:spcPct val="150000"/>
              </a:lnSpc>
              <a:buFont typeface="Wingdings" pitchFamily="2" charset="2"/>
              <a:buNone/>
            </a:pPr>
            <a:r>
              <a:rPr lang="en-US" altLang="en-US" dirty="0" smtClean="0"/>
              <a:t>-----</a:t>
            </a:r>
          </a:p>
          <a:p>
            <a:pPr eaLnBrk="1" hangingPunct="1">
              <a:lnSpc>
                <a:spcPct val="150000"/>
              </a:lnSpc>
              <a:buFont typeface="Wingdings" pitchFamily="2" charset="2"/>
              <a:buNone/>
            </a:pPr>
            <a:endParaRPr lang="en-US" altLang="en-US" dirty="0" smtClean="0"/>
          </a:p>
          <a:p>
            <a:pPr eaLnBrk="1" hangingPunct="1">
              <a:lnSpc>
                <a:spcPct val="150000"/>
              </a:lnSpc>
              <a:buFont typeface="Wingdings" pitchFamily="2" charset="2"/>
              <a:buNone/>
            </a:pPr>
            <a:r>
              <a:rPr lang="en-US" altLang="en-US" dirty="0" smtClean="0"/>
              <a:t>Sinus arrest is sometimes</a:t>
            </a:r>
            <a:r>
              <a:rPr lang="en-US" altLang="en-US" baseline="0" dirty="0" smtClean="0"/>
              <a:t> referred to as </a:t>
            </a:r>
            <a:r>
              <a:rPr lang="en-US" altLang="en-US" i="1" baseline="0" dirty="0" smtClean="0"/>
              <a:t>sinus pause</a:t>
            </a:r>
            <a:r>
              <a:rPr lang="en-US" altLang="en-US" baseline="0" dirty="0" smtClean="0"/>
              <a:t>.</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53</a:t>
            </a:fld>
            <a:endParaRPr lang="en-US"/>
          </a:p>
        </p:txBody>
      </p:sp>
    </p:spTree>
    <p:extLst>
      <p:ext uri="{BB962C8B-B14F-4D97-AF65-F5344CB8AC3E}">
        <p14:creationId xmlns:p14="http://schemas.microsoft.com/office/powerpoint/2010/main" val="19650370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5.7: Analyze sinus arrest and its effect on the patient, including basic patient care and treatment. </a:t>
            </a:r>
          </a:p>
          <a:p>
            <a:pPr eaLnBrk="1" hangingPunct="1">
              <a:lnSpc>
                <a:spcPct val="150000"/>
              </a:lnSpc>
              <a:buFont typeface="Wingdings" pitchFamily="2" charset="2"/>
              <a:buNone/>
            </a:pPr>
            <a:r>
              <a:rPr lang="en-US" altLang="en-US" dirty="0" smtClean="0"/>
              <a:t>-----</a:t>
            </a:r>
          </a:p>
          <a:p>
            <a:pPr eaLnBrk="1" hangingPunct="1">
              <a:lnSpc>
                <a:spcPct val="150000"/>
              </a:lnSpc>
              <a:buFont typeface="Wingdings" pitchFamily="2" charset="2"/>
              <a:buNone/>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54</a:t>
            </a:fld>
            <a:endParaRPr lang="en-US"/>
          </a:p>
        </p:txBody>
      </p:sp>
    </p:spTree>
    <p:extLst>
      <p:ext uri="{BB962C8B-B14F-4D97-AF65-F5344CB8AC3E}">
        <p14:creationId xmlns:p14="http://schemas.microsoft.com/office/powerpoint/2010/main" val="5637763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5.7: Analyze sinus arrest and its effect on the patient, including basic patient care and treatment.   </a:t>
            </a:r>
          </a:p>
          <a:p>
            <a:pPr eaLnBrk="1" hangingPunct="1">
              <a:lnSpc>
                <a:spcPct val="150000"/>
              </a:lnSpc>
              <a:buFont typeface="Wingdings" pitchFamily="2" charset="2"/>
              <a:buNone/>
            </a:pPr>
            <a:r>
              <a:rPr lang="en-US" altLang="en-US" dirty="0" smtClean="0"/>
              <a:t>-----</a:t>
            </a:r>
          </a:p>
          <a:p>
            <a:pPr eaLnBrk="1" hangingPunct="1">
              <a:lnSpc>
                <a:spcPct val="150000"/>
              </a:lnSpc>
              <a:buFont typeface="Wingdings" pitchFamily="2" charset="2"/>
              <a:buNone/>
            </a:pPr>
            <a:r>
              <a:rPr lang="en-US" altLang="en-US" dirty="0" smtClean="0"/>
              <a:t>Even if sinus</a:t>
            </a:r>
            <a:r>
              <a:rPr lang="en-US" altLang="en-US" baseline="0" dirty="0" smtClean="0"/>
              <a:t> pauses last fewer than 6 seconds, if they occur frequently, the situation may become urgent. </a:t>
            </a:r>
          </a:p>
          <a:p>
            <a:pPr eaLnBrk="1" hangingPunct="1">
              <a:lnSpc>
                <a:spcPct val="150000"/>
              </a:lnSpc>
              <a:buFont typeface="Wingdings" pitchFamily="2" charset="2"/>
              <a:buNone/>
            </a:pPr>
            <a:endParaRPr lang="en-US" altLang="en-US" baseline="0" dirty="0" smtClean="0"/>
          </a:p>
          <a:p>
            <a:pPr eaLnBrk="1" hangingPunct="1">
              <a:lnSpc>
                <a:spcPct val="150000"/>
              </a:lnSpc>
              <a:buFont typeface="Wingdings" pitchFamily="2" charset="2"/>
              <a:buNone/>
            </a:pPr>
            <a:r>
              <a:rPr lang="en-US" altLang="en-US" baseline="0" dirty="0" smtClean="0"/>
              <a:t>Pauses as short as 2 seconds that occur frequently may cause periods of ischemia, hypotension, and syncope.</a:t>
            </a:r>
          </a:p>
          <a:p>
            <a:pPr eaLnBrk="1" hangingPunct="1">
              <a:lnSpc>
                <a:spcPct val="150000"/>
              </a:lnSpc>
              <a:buFont typeface="Wingdings" pitchFamily="2" charset="2"/>
              <a:buNone/>
            </a:pPr>
            <a:endParaRPr lang="en-US" altLang="en-US" baseline="0" dirty="0" smtClean="0"/>
          </a:p>
          <a:p>
            <a:pPr marL="0" marR="0" indent="0" algn="l" defTabSz="914400" rtl="0" eaLnBrk="1" fontAlgn="base" latinLnBrk="0" hangingPunct="1">
              <a:lnSpc>
                <a:spcPct val="150000"/>
              </a:lnSpc>
              <a:spcBef>
                <a:spcPct val="30000"/>
              </a:spcBef>
              <a:spcAft>
                <a:spcPct val="0"/>
              </a:spcAft>
              <a:buClrTx/>
              <a:buSzTx/>
              <a:buFont typeface="Wingdings" pitchFamily="2" charset="2"/>
              <a:buNone/>
              <a:tabLst/>
              <a:defRPr/>
            </a:pPr>
            <a:r>
              <a:rPr lang="en-US" altLang="en-US" dirty="0" smtClean="0"/>
              <a:t>If sinus arrest lasts</a:t>
            </a:r>
            <a:r>
              <a:rPr lang="en-US" altLang="en-US" baseline="0" dirty="0" smtClean="0"/>
              <a:t> 6 seconds or longer, b</a:t>
            </a:r>
            <a:r>
              <a:rPr lang="en-US" altLang="en-US" dirty="0" smtClean="0"/>
              <a:t>egin emergency procedures as specified</a:t>
            </a:r>
            <a:r>
              <a:rPr lang="en-US" altLang="en-US" baseline="0" dirty="0" smtClean="0"/>
              <a:t> by your facility and n</a:t>
            </a:r>
            <a:r>
              <a:rPr lang="en-US" altLang="en-US" dirty="0" smtClean="0"/>
              <a:t>otify a physician or licensed practitioner immediately. </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55</a:t>
            </a:fld>
            <a:endParaRPr lang="en-US"/>
          </a:p>
        </p:txBody>
      </p:sp>
    </p:spTree>
    <p:extLst>
      <p:ext uri="{BB962C8B-B14F-4D97-AF65-F5344CB8AC3E}">
        <p14:creationId xmlns:p14="http://schemas.microsoft.com/office/powerpoint/2010/main" val="23539657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5.7: Analyze sinus arrest and its effect on the patient, including basic patient care and treatment.   </a:t>
            </a:r>
          </a:p>
          <a:p>
            <a:pPr eaLnBrk="1" hangingPunct="1">
              <a:lnSpc>
                <a:spcPct val="150000"/>
              </a:lnSpc>
              <a:buFont typeface="Wingdings" pitchFamily="2" charset="2"/>
              <a:buNone/>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56</a:t>
            </a:fld>
            <a:endParaRPr lang="en-US"/>
          </a:p>
        </p:txBody>
      </p:sp>
    </p:spTree>
    <p:extLst>
      <p:ext uri="{BB962C8B-B14F-4D97-AF65-F5344CB8AC3E}">
        <p14:creationId xmlns:p14="http://schemas.microsoft.com/office/powerpoint/2010/main" val="21127909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5.7: Analyze sinus arrest and its effect on the patient, including basic patient care and treatment.   </a:t>
            </a:r>
          </a:p>
          <a:p>
            <a:pPr eaLnBrk="1" hangingPunct="1">
              <a:lnSpc>
                <a:spcPct val="150000"/>
              </a:lnSpc>
              <a:buFont typeface="Wingdings" pitchFamily="2" charset="2"/>
              <a:buNone/>
            </a:pPr>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57</a:t>
            </a:fld>
            <a:endParaRPr lang="en-US"/>
          </a:p>
        </p:txBody>
      </p:sp>
    </p:spTree>
    <p:extLst>
      <p:ext uri="{BB962C8B-B14F-4D97-AF65-F5344CB8AC3E}">
        <p14:creationId xmlns:p14="http://schemas.microsoft.com/office/powerpoint/2010/main" val="2196414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5.7: Analyze sinus arrest and its effect on the patient, including basic patient care and treatment.   </a:t>
            </a:r>
          </a:p>
          <a:p>
            <a:pPr eaLnBrk="1" hangingPunct="1">
              <a:lnSpc>
                <a:spcPct val="150000"/>
              </a:lnSpc>
              <a:buFont typeface="Wingdings" pitchFamily="2" charset="2"/>
              <a:buNone/>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58</a:t>
            </a:fld>
            <a:endParaRPr lang="en-US"/>
          </a:p>
        </p:txBody>
      </p:sp>
    </p:spTree>
    <p:extLst>
      <p:ext uri="{BB962C8B-B14F-4D97-AF65-F5344CB8AC3E}">
        <p14:creationId xmlns:p14="http://schemas.microsoft.com/office/powerpoint/2010/main" val="4690458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5.8: Analyze sinus exit block and its effect on the patient, including basic patient care and treatment.  </a:t>
            </a:r>
          </a:p>
          <a:p>
            <a:pPr eaLnBrk="1" hangingPunct="1">
              <a:lnSpc>
                <a:spcPct val="150000"/>
              </a:lnSpc>
              <a:buFont typeface="Wingdings" pitchFamily="2" charset="2"/>
              <a:buNone/>
            </a:pPr>
            <a:r>
              <a:rPr lang="en-US" altLang="en-US" dirty="0" smtClean="0"/>
              <a:t>-----</a:t>
            </a:r>
          </a:p>
          <a:p>
            <a:pPr eaLnBrk="1" hangingPunct="1"/>
            <a:endParaRPr lang="en-US" altLang="en-US" dirty="0" smtClean="0"/>
          </a:p>
          <a:p>
            <a:pPr eaLnBrk="1" hangingPunct="1"/>
            <a:r>
              <a:rPr lang="en-US" altLang="en-US" b="1" dirty="0" smtClean="0"/>
              <a:t>Sinus exit block: </a:t>
            </a:r>
            <a:r>
              <a:rPr lang="en-US" altLang="en-US" b="0" dirty="0" smtClean="0"/>
              <a:t>Condition in which the SA node initiates an</a:t>
            </a:r>
            <a:r>
              <a:rPr lang="en-US" altLang="en-US" b="0" baseline="0" dirty="0" smtClean="0"/>
              <a:t> electrical impulse, but the impulse is blocked and not conducted to the atria. Also known as </a:t>
            </a:r>
            <a:r>
              <a:rPr lang="en-US" altLang="en-US" b="0" i="1" baseline="0" dirty="0" smtClean="0"/>
              <a:t>sinus block </a:t>
            </a:r>
            <a:r>
              <a:rPr lang="en-US" altLang="en-US" b="0" baseline="0" dirty="0" smtClean="0"/>
              <a:t>or </a:t>
            </a:r>
            <a:r>
              <a:rPr lang="en-US" altLang="en-US" b="0" i="1" baseline="0" dirty="0" smtClean="0"/>
              <a:t>SA block</a:t>
            </a:r>
            <a:r>
              <a:rPr lang="en-US" altLang="en-US" b="0" baseline="0" dirty="0" smtClean="0"/>
              <a:t>.</a:t>
            </a:r>
          </a:p>
          <a:p>
            <a:pPr eaLnBrk="1" hangingPunct="1"/>
            <a:endParaRPr lang="en-US" altLang="en-US" b="0" baseline="0" dirty="0" smtClean="0"/>
          </a:p>
          <a:p>
            <a:pPr eaLnBrk="1" hangingPunct="1"/>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59</a:t>
            </a:fld>
            <a:endParaRPr lang="en-US"/>
          </a:p>
        </p:txBody>
      </p:sp>
    </p:spTree>
    <p:extLst>
      <p:ext uri="{BB962C8B-B14F-4D97-AF65-F5344CB8AC3E}">
        <p14:creationId xmlns:p14="http://schemas.microsoft.com/office/powerpoint/2010/main" val="678350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5.1:</a:t>
            </a:r>
            <a:r>
              <a:rPr lang="en-US" altLang="en-US" baseline="0" dirty="0" smtClean="0"/>
              <a:t> </a:t>
            </a:r>
            <a:r>
              <a:rPr lang="en-US" altLang="en-US" dirty="0" smtClean="0"/>
              <a:t>Explain the process of evaluating ECG tracings and determining the presence of dysrhythmias.</a:t>
            </a:r>
          </a:p>
          <a:p>
            <a:pPr eaLnBrk="1" hangingPunct="1"/>
            <a:r>
              <a:rPr lang="en-US" altLang="en-US"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1884996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5.8: Analyze sinus exit block and its effect on the patient, including basic patient care and treatment.  </a:t>
            </a:r>
          </a:p>
          <a:p>
            <a:pPr eaLnBrk="1" hangingPunct="1">
              <a:lnSpc>
                <a:spcPct val="150000"/>
              </a:lnSpc>
              <a:buFont typeface="Wingdings" pitchFamily="2" charset="2"/>
              <a:buNone/>
            </a:pPr>
            <a:r>
              <a:rPr lang="en-US" altLang="en-US" dirty="0" smtClean="0"/>
              <a:t>-----</a:t>
            </a:r>
          </a:p>
          <a:p>
            <a:pPr eaLnBrk="1" hangingPunct="1">
              <a:lnSpc>
                <a:spcPct val="150000"/>
              </a:lnSpc>
              <a:buFont typeface="Wingdings" pitchFamily="2" charset="2"/>
              <a:buNone/>
            </a:pPr>
            <a:endParaRPr lang="en-US" altLang="en-US" dirty="0" smtClean="0"/>
          </a:p>
          <a:p>
            <a:pPr eaLnBrk="1" hangingPunct="1">
              <a:lnSpc>
                <a:spcPct val="150000"/>
              </a:lnSpc>
              <a:buFont typeface="Wingdings" pitchFamily="2" charset="2"/>
              <a:buNone/>
            </a:pPr>
            <a:r>
              <a:rPr lang="en-US" altLang="en-US" dirty="0" smtClean="0"/>
              <a:t>The</a:t>
            </a:r>
            <a:r>
              <a:rPr lang="en-US" altLang="en-US" baseline="0" dirty="0" smtClean="0"/>
              <a:t> duration of the pause in sinus exit block is in a direct multiple (ratio) of the R-R or P-P interval of the underlying rhythm. This is not the case in sinus arrest.</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60</a:t>
            </a:fld>
            <a:endParaRPr lang="en-US"/>
          </a:p>
        </p:txBody>
      </p:sp>
    </p:spTree>
    <p:extLst>
      <p:ext uri="{BB962C8B-B14F-4D97-AF65-F5344CB8AC3E}">
        <p14:creationId xmlns:p14="http://schemas.microsoft.com/office/powerpoint/2010/main" val="28484131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5.8: Analyze sinus exit block and its effect on the patient, including basic patient care and treatment.  </a:t>
            </a:r>
          </a:p>
          <a:p>
            <a:pPr eaLnBrk="1" hangingPunct="1">
              <a:lnSpc>
                <a:spcPct val="150000"/>
              </a:lnSpc>
              <a:buFont typeface="Wingdings" pitchFamily="2" charset="2"/>
              <a:buNone/>
            </a:pPr>
            <a:r>
              <a:rPr lang="en-US" altLang="en-US" dirty="0" smtClean="0"/>
              <a:t>-----</a:t>
            </a:r>
          </a:p>
          <a:p>
            <a:pPr eaLnBrk="1" hangingPunct="1">
              <a:lnSpc>
                <a:spcPct val="150000"/>
              </a:lnSpc>
              <a:buFont typeface="Wingdings" pitchFamily="2" charset="2"/>
              <a:buNone/>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61</a:t>
            </a:fld>
            <a:endParaRPr lang="en-US"/>
          </a:p>
        </p:txBody>
      </p:sp>
    </p:spTree>
    <p:extLst>
      <p:ext uri="{BB962C8B-B14F-4D97-AF65-F5344CB8AC3E}">
        <p14:creationId xmlns:p14="http://schemas.microsoft.com/office/powerpoint/2010/main" val="4417704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5.8: Analyze sinus exit block and its effect on the patient, including basic patient care and treatment.  </a:t>
            </a:r>
          </a:p>
          <a:p>
            <a:pPr eaLnBrk="1" hangingPunct="1">
              <a:lnSpc>
                <a:spcPct val="150000"/>
              </a:lnSpc>
              <a:buFont typeface="Wingdings" pitchFamily="2" charset="2"/>
              <a:buNone/>
            </a:pPr>
            <a:r>
              <a:rPr lang="en-US" altLang="en-US" dirty="0" smtClean="0"/>
              <a:t>-----</a:t>
            </a:r>
          </a:p>
          <a:p>
            <a:pPr eaLnBrk="1" hangingPunct="1">
              <a:lnSpc>
                <a:spcPct val="150000"/>
              </a:lnSpc>
              <a:buFont typeface="Wingdings" pitchFamily="2" charset="2"/>
              <a:buNone/>
            </a:pPr>
            <a:endParaRPr lang="en-US" altLang="en-US" dirty="0" smtClean="0"/>
          </a:p>
          <a:p>
            <a:pPr eaLnBrk="1" hangingPunct="1">
              <a:lnSpc>
                <a:spcPct val="150000"/>
              </a:lnSpc>
              <a:buFont typeface="Wingdings" pitchFamily="2" charset="2"/>
              <a:buNone/>
            </a:pPr>
            <a:r>
              <a:rPr lang="en-US" altLang="en-US" dirty="0" smtClean="0"/>
              <a:t>Even if blocked</a:t>
            </a:r>
            <a:r>
              <a:rPr lang="en-US" altLang="en-US" baseline="0" dirty="0" smtClean="0"/>
              <a:t> impulses last fewer than 6 seconds, if they occur frequently, the situation may become urgent. </a:t>
            </a:r>
          </a:p>
          <a:p>
            <a:pPr eaLnBrk="1" hangingPunct="1">
              <a:lnSpc>
                <a:spcPct val="150000"/>
              </a:lnSpc>
              <a:buFont typeface="Wingdings" pitchFamily="2" charset="2"/>
              <a:buNone/>
            </a:pPr>
            <a:endParaRPr lang="en-US" altLang="en-US" baseline="0" dirty="0" smtClean="0"/>
          </a:p>
          <a:p>
            <a:pPr eaLnBrk="1" hangingPunct="1">
              <a:lnSpc>
                <a:spcPct val="150000"/>
              </a:lnSpc>
              <a:buFont typeface="Wingdings" pitchFamily="2" charset="2"/>
              <a:buNone/>
            </a:pPr>
            <a:r>
              <a:rPr lang="en-US" altLang="en-US" baseline="0" dirty="0" smtClean="0"/>
              <a:t>Pauses as short as 2 seconds that occur frequently may cause periods of ischemia, hypotension, and syncope.</a:t>
            </a:r>
          </a:p>
          <a:p>
            <a:pPr eaLnBrk="1" hangingPunct="1">
              <a:lnSpc>
                <a:spcPct val="150000"/>
              </a:lnSpc>
              <a:buFont typeface="Wingdings" pitchFamily="2" charset="2"/>
              <a:buNone/>
            </a:pPr>
            <a:endParaRPr lang="en-US" altLang="en-US" baseline="0" dirty="0" smtClean="0"/>
          </a:p>
          <a:p>
            <a:pPr marL="0" marR="0" indent="0" algn="l" defTabSz="914400" rtl="0" eaLnBrk="1" fontAlgn="base" latinLnBrk="0" hangingPunct="1">
              <a:lnSpc>
                <a:spcPct val="150000"/>
              </a:lnSpc>
              <a:spcBef>
                <a:spcPct val="30000"/>
              </a:spcBef>
              <a:spcAft>
                <a:spcPct val="0"/>
              </a:spcAft>
              <a:buClrTx/>
              <a:buSzTx/>
              <a:buFont typeface="Wingdings" pitchFamily="2" charset="2"/>
              <a:buNone/>
              <a:tabLst/>
              <a:defRPr/>
            </a:pPr>
            <a:r>
              <a:rPr lang="en-US" altLang="en-US" dirty="0" smtClean="0"/>
              <a:t>If sinus exit block lasts</a:t>
            </a:r>
            <a:r>
              <a:rPr lang="en-US" altLang="en-US" baseline="0" dirty="0" smtClean="0"/>
              <a:t> 6 seconds or longer, b</a:t>
            </a:r>
            <a:r>
              <a:rPr lang="en-US" altLang="en-US" dirty="0" smtClean="0"/>
              <a:t>egin emergency procedures as specified</a:t>
            </a:r>
            <a:r>
              <a:rPr lang="en-US" altLang="en-US" baseline="0" dirty="0" smtClean="0"/>
              <a:t> by your facility and n</a:t>
            </a:r>
            <a:r>
              <a:rPr lang="en-US" altLang="en-US" dirty="0" smtClean="0"/>
              <a:t>otify a physician or licensed practitioner immediately. </a:t>
            </a:r>
          </a:p>
        </p:txBody>
      </p:sp>
      <p:sp>
        <p:nvSpPr>
          <p:cNvPr id="4" name="Slide Number Placeholder 3"/>
          <p:cNvSpPr>
            <a:spLocks noGrp="1"/>
          </p:cNvSpPr>
          <p:nvPr>
            <p:ph type="sldNum" sz="quarter" idx="10"/>
          </p:nvPr>
        </p:nvSpPr>
        <p:spPr/>
        <p:txBody>
          <a:bodyPr/>
          <a:lstStyle/>
          <a:p>
            <a:fld id="{5D003D02-7E89-4EBF-B123-9C334E1BFEF7}" type="slidenum">
              <a:rPr lang="en-US" smtClean="0"/>
              <a:t>62</a:t>
            </a:fld>
            <a:endParaRPr lang="en-US"/>
          </a:p>
        </p:txBody>
      </p:sp>
    </p:spTree>
    <p:extLst>
      <p:ext uri="{BB962C8B-B14F-4D97-AF65-F5344CB8AC3E}">
        <p14:creationId xmlns:p14="http://schemas.microsoft.com/office/powerpoint/2010/main" val="28550845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5.8: Analyze sinus exit block and its effect on the patient, including basic patient care and treatment.  </a:t>
            </a:r>
          </a:p>
          <a:p>
            <a:pPr eaLnBrk="1" hangingPunct="1">
              <a:lnSpc>
                <a:spcPct val="150000"/>
              </a:lnSpc>
              <a:buFont typeface="Wingdings" pitchFamily="2" charset="2"/>
              <a:buNone/>
            </a:pPr>
            <a:r>
              <a:rPr lang="en-US" altLang="en-US" dirty="0" smtClean="0"/>
              <a:t>-----</a:t>
            </a:r>
          </a:p>
          <a:p>
            <a:pPr eaLnBrk="1" hangingPunct="1">
              <a:lnSpc>
                <a:spcPct val="150000"/>
              </a:lnSpc>
              <a:buFont typeface="Wingdings" pitchFamily="2" charset="2"/>
              <a:buNone/>
            </a:pPr>
            <a:endParaRPr lang="en-US" altLang="en-US" dirty="0" smtClean="0"/>
          </a:p>
          <a:p>
            <a:pPr eaLnBrk="1" hangingPunct="1">
              <a:lnSpc>
                <a:spcPct val="150000"/>
              </a:lnSpc>
              <a:buFont typeface="Wingdings" pitchFamily="2" charset="2"/>
              <a:buNone/>
            </a:pPr>
            <a:r>
              <a:rPr lang="en-US" altLang="en-US" dirty="0" smtClean="0"/>
              <a:t>Drugs such as digitalis and quinidine</a:t>
            </a:r>
            <a:r>
              <a:rPr lang="en-US" altLang="en-US" baseline="0" dirty="0" smtClean="0"/>
              <a:t> may cause sinus exit block.</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63</a:t>
            </a:fld>
            <a:endParaRPr lang="en-US"/>
          </a:p>
        </p:txBody>
      </p:sp>
    </p:spTree>
    <p:extLst>
      <p:ext uri="{BB962C8B-B14F-4D97-AF65-F5344CB8AC3E}">
        <p14:creationId xmlns:p14="http://schemas.microsoft.com/office/powerpoint/2010/main" val="41859284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5.8: Analyze sinus exit block and its effect on the patient, including basic patient care and treatment.  </a:t>
            </a:r>
          </a:p>
          <a:p>
            <a:pPr eaLnBrk="1" hangingPunct="1">
              <a:lnSpc>
                <a:spcPct val="150000"/>
              </a:lnSpc>
              <a:buFont typeface="Wingdings" pitchFamily="2" charset="2"/>
              <a:buNone/>
            </a:pPr>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64</a:t>
            </a:fld>
            <a:endParaRPr lang="en-US"/>
          </a:p>
        </p:txBody>
      </p:sp>
    </p:spTree>
    <p:extLst>
      <p:ext uri="{BB962C8B-B14F-4D97-AF65-F5344CB8AC3E}">
        <p14:creationId xmlns:p14="http://schemas.microsoft.com/office/powerpoint/2010/main" val="32145375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50000"/>
              </a:lnSpc>
              <a:buFont typeface="Wingdings" pitchFamily="2" charset="2"/>
              <a:buNone/>
            </a:pPr>
            <a:r>
              <a:rPr lang="en-US" altLang="en-US" dirty="0" smtClean="0"/>
              <a:t>LO</a:t>
            </a:r>
            <a:r>
              <a:rPr lang="en-US" altLang="en-US" baseline="0" dirty="0" smtClean="0"/>
              <a:t> </a:t>
            </a:r>
            <a:r>
              <a:rPr lang="en-US" altLang="en-US" dirty="0" smtClean="0"/>
              <a:t>5.8: Analyze sinus exit block and its effect on the patient, including basic patient care and treatment.  </a:t>
            </a:r>
          </a:p>
          <a:p>
            <a:pPr eaLnBrk="1" hangingPunct="1">
              <a:lnSpc>
                <a:spcPct val="150000"/>
              </a:lnSpc>
              <a:buFont typeface="Wingdings" pitchFamily="2" charset="2"/>
              <a:buNone/>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65</a:t>
            </a:fld>
            <a:endParaRPr lang="en-US"/>
          </a:p>
        </p:txBody>
      </p:sp>
    </p:spTree>
    <p:extLst>
      <p:ext uri="{BB962C8B-B14F-4D97-AF65-F5344CB8AC3E}">
        <p14:creationId xmlns:p14="http://schemas.microsoft.com/office/powerpoint/2010/main" val="42470246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itchFamily="18" charset="0"/>
                <a:ea typeface="+mn-ea"/>
                <a:cs typeface="+mn-cs"/>
              </a:rPr>
              <a:t>LO 5.1: Explain the process of evaluating ECG tracings and determining the presence of dysrhythmias.</a:t>
            </a:r>
          </a:p>
          <a:p>
            <a:r>
              <a:rPr lang="en-US" sz="1200" kern="1200" dirty="0" smtClean="0">
                <a:solidFill>
                  <a:schemeClr val="tx1"/>
                </a:solidFill>
                <a:effectLst/>
                <a:latin typeface="Times New Roman" pitchFamily="18" charset="0"/>
                <a:ea typeface="+mn-ea"/>
                <a:cs typeface="+mn-cs"/>
              </a:rPr>
              <a:t>LO 5.2:</a:t>
            </a:r>
            <a:r>
              <a:rPr lang="en-US" sz="1200"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Describe the criteria used to classify dysrhythmias, including rhythm, rate, P wave morphology, PR interval measurement, and QRS duration measurement.</a:t>
            </a:r>
          </a:p>
          <a:p>
            <a:r>
              <a:rPr lang="en-US" sz="1200" kern="1200" dirty="0" smtClean="0">
                <a:solidFill>
                  <a:schemeClr val="tx1"/>
                </a:solidFill>
                <a:effectLst/>
                <a:latin typeface="Times New Roman" pitchFamily="18" charset="0"/>
                <a:ea typeface="+mn-ea"/>
                <a:cs typeface="+mn-cs"/>
              </a:rPr>
              <a:t>LO 5.3: Analyze normal sinus rhythm and its effect on the patient, including basic patient care and treatment.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66</a:t>
            </a:fld>
            <a:endParaRPr lang="en-US"/>
          </a:p>
        </p:txBody>
      </p:sp>
    </p:spTree>
    <p:extLst>
      <p:ext uri="{BB962C8B-B14F-4D97-AF65-F5344CB8AC3E}">
        <p14:creationId xmlns:p14="http://schemas.microsoft.com/office/powerpoint/2010/main" val="4277793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itchFamily="18" charset="0"/>
                <a:ea typeface="+mn-ea"/>
                <a:cs typeface="+mn-cs"/>
              </a:rPr>
              <a:t>LO</a:t>
            </a:r>
            <a:r>
              <a:rPr lang="en-US" sz="1200"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5.4: Analyze sinus bradycardia and its effect on the patient, including basic patient care and treatment.</a:t>
            </a:r>
          </a:p>
          <a:p>
            <a:r>
              <a:rPr lang="en-US" sz="1200" kern="1200" dirty="0" smtClean="0">
                <a:solidFill>
                  <a:schemeClr val="tx1"/>
                </a:solidFill>
                <a:effectLst/>
                <a:latin typeface="Times New Roman" pitchFamily="18" charset="0"/>
                <a:ea typeface="+mn-ea"/>
                <a:cs typeface="+mn-cs"/>
              </a:rPr>
              <a:t>LO</a:t>
            </a:r>
            <a:r>
              <a:rPr lang="en-US" sz="1200"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5.5: Analyze sinus tachycardia and its effect on the patient, including basic patient care and treatment.</a:t>
            </a:r>
          </a:p>
          <a:p>
            <a:r>
              <a:rPr lang="en-US" sz="1200" kern="1200" dirty="0" smtClean="0">
                <a:solidFill>
                  <a:schemeClr val="tx1"/>
                </a:solidFill>
                <a:effectLst/>
                <a:latin typeface="Times New Roman" pitchFamily="18" charset="0"/>
                <a:ea typeface="+mn-ea"/>
                <a:cs typeface="+mn-cs"/>
              </a:rPr>
              <a:t>LO</a:t>
            </a:r>
            <a:r>
              <a:rPr lang="en-US" sz="1200"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5.6: Analyze sinus dysrhythmia and its effect on the patient, including basic patient care and treatment.</a:t>
            </a:r>
          </a:p>
          <a:p>
            <a:r>
              <a:rPr lang="en-US" sz="1200" kern="1200" dirty="0" smtClean="0">
                <a:solidFill>
                  <a:schemeClr val="tx1"/>
                </a:solidFill>
                <a:effectLst/>
                <a:latin typeface="Times New Roman" pitchFamily="18" charset="0"/>
                <a:ea typeface="+mn-ea"/>
                <a:cs typeface="+mn-cs"/>
              </a:rPr>
              <a:t>L</a:t>
            </a:r>
            <a:r>
              <a:rPr lang="en-US" sz="1200" kern="1200" baseline="0" dirty="0" smtClean="0">
                <a:solidFill>
                  <a:schemeClr val="tx1"/>
                </a:solidFill>
                <a:effectLst/>
                <a:latin typeface="Times New Roman" pitchFamily="18" charset="0"/>
                <a:ea typeface="+mn-ea"/>
                <a:cs typeface="+mn-cs"/>
              </a:rPr>
              <a:t>O </a:t>
            </a:r>
            <a:r>
              <a:rPr lang="en-US" sz="1200" kern="1200" dirty="0" smtClean="0">
                <a:solidFill>
                  <a:schemeClr val="tx1"/>
                </a:solidFill>
                <a:effectLst/>
                <a:latin typeface="Times New Roman" pitchFamily="18" charset="0"/>
                <a:ea typeface="+mn-ea"/>
                <a:cs typeface="+mn-cs"/>
              </a:rPr>
              <a:t>5.7: Analyze sinus arrest and its effect on the patient, including basic patient care and treatment.</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67</a:t>
            </a:fld>
            <a:endParaRPr lang="en-US"/>
          </a:p>
        </p:txBody>
      </p:sp>
    </p:spTree>
    <p:extLst>
      <p:ext uri="{BB962C8B-B14F-4D97-AF65-F5344CB8AC3E}">
        <p14:creationId xmlns:p14="http://schemas.microsoft.com/office/powerpoint/2010/main" val="4449991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itchFamily="18" charset="0"/>
                <a:ea typeface="+mn-ea"/>
                <a:cs typeface="+mn-cs"/>
              </a:rPr>
              <a:t>LO 5.8: Analyze sinus exit block and its effect on the patient, including basic patient care and treatment.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68</a:t>
            </a:fld>
            <a:endParaRPr lang="en-US"/>
          </a:p>
        </p:txBody>
      </p:sp>
    </p:spTree>
    <p:extLst>
      <p:ext uri="{BB962C8B-B14F-4D97-AF65-F5344CB8AC3E}">
        <p14:creationId xmlns:p14="http://schemas.microsoft.com/office/powerpoint/2010/main" val="1133750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400" dirty="0" smtClean="0"/>
              <a:t>LO 5.2: Describe the criteria used to classify dysrhythmias, including</a:t>
            </a:r>
            <a:r>
              <a:rPr lang="en-US" altLang="en-US" sz="1400" baseline="0" dirty="0" smtClean="0"/>
              <a:t> rhythm, rate, P wave morphology, PR interval measurement, and QRS duration measurement.</a:t>
            </a:r>
          </a:p>
          <a:p>
            <a:pPr eaLnBrk="1" hangingPunct="1"/>
            <a:r>
              <a:rPr lang="en-US" altLang="en-US" sz="1400" baseline="0" dirty="0" smtClean="0"/>
              <a:t>-----</a:t>
            </a:r>
            <a:endParaRPr lang="en-US" altLang="en-US" sz="1400" dirty="0" smtClean="0"/>
          </a:p>
          <a:p>
            <a:pPr eaLnBrk="1" hangingPunct="1"/>
            <a:endParaRPr lang="en-US" altLang="en-US" sz="1400" baseline="0" dirty="0" smtClean="0"/>
          </a:p>
          <a:p>
            <a:pPr eaLnBrk="1" hangingPunct="1"/>
            <a:r>
              <a:rPr lang="en-US" altLang="en-US" sz="1400" b="1" baseline="0" dirty="0" smtClean="0"/>
              <a:t>J point: </a:t>
            </a:r>
            <a:r>
              <a:rPr lang="en-US" altLang="en-US" sz="1400" baseline="0" dirty="0" smtClean="0"/>
              <a:t>A point on the QRS complex where the depolarization is completed and repolarization starts.</a:t>
            </a:r>
          </a:p>
          <a:p>
            <a:pPr eaLnBrk="1" hangingPunct="1"/>
            <a:endParaRPr lang="en-US" altLang="en-US" sz="1400" baseline="0" dirty="0" smtClean="0"/>
          </a:p>
          <a:p>
            <a:pPr eaLnBrk="1" hangingPunct="1"/>
            <a:r>
              <a:rPr lang="en-US" altLang="en-US" sz="1400" b="1" baseline="0" dirty="0" smtClean="0"/>
              <a:t>Morphology: </a:t>
            </a:r>
            <a:r>
              <a:rPr lang="en-US" altLang="en-US" sz="1400" baseline="0" dirty="0" smtClean="0"/>
              <a:t>Overall form and structure (shape).</a:t>
            </a:r>
          </a:p>
          <a:p>
            <a:pPr eaLnBrk="1" hangingPunct="1"/>
            <a:endParaRPr lang="en-US" altLang="en-US" sz="14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1859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a:p>
            <a:pPr eaLnBrk="1" hangingPunct="1"/>
            <a:endParaRPr lang="en-US" altLang="en-US" baseline="0" dirty="0" smtClean="0"/>
          </a:p>
          <a:p>
            <a:pPr eaLnBrk="1" hangingPunct="1"/>
            <a:r>
              <a:rPr lang="en-US" altLang="en-US" baseline="0" dirty="0" smtClean="0"/>
              <a:t>This process is used to analyze all dysrhythmias, regardless of category or complexity of the tracing.</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1066820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5.2: Describe the criteria used to classify dysrhythmias, including</a:t>
            </a:r>
            <a:r>
              <a:rPr lang="en-US" altLang="en-US" baseline="0" dirty="0" smtClean="0"/>
              <a:t> rhythm, rate, P wave morphology, PR interval measurement, and QRS duration measurement.</a:t>
            </a:r>
          </a:p>
          <a:p>
            <a:pPr eaLnBrk="1" hangingPunct="1"/>
            <a:r>
              <a:rPr lang="en-US" altLang="en-US" baseline="0" dirty="0" smtClean="0"/>
              <a:t>-----</a:t>
            </a:r>
          </a:p>
          <a:p>
            <a:pPr eaLnBrk="1" hangingPunct="1"/>
            <a:endParaRPr lang="en-US" altLang="en-US" baseline="0" dirty="0" smtClean="0"/>
          </a:p>
          <a:p>
            <a:pPr eaLnBrk="1" hangingPunct="1"/>
            <a:r>
              <a:rPr lang="en-US" altLang="en-US" baseline="0" dirty="0" smtClean="0"/>
              <a:t>The P wave represents atrial depolarization and is used to determine the regularity of atrial contractions. </a:t>
            </a:r>
          </a:p>
          <a:p>
            <a:pPr eaLnBrk="1" hangingPunct="1"/>
            <a:endParaRPr lang="en-US" altLang="en-US" baseline="0" dirty="0" smtClean="0"/>
          </a:p>
          <a:p>
            <a:pPr eaLnBrk="1" hangingPunct="1"/>
            <a:r>
              <a:rPr lang="en-US" altLang="en-US" baseline="0" dirty="0" smtClean="0"/>
              <a:t>Measure at least 6 seconds of the ECG tracing to determine whether the P waves occur in a regular or irregular rhythm.</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1032540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Rhythm Strip Interpretation and sinus rhythms</a:t>
            </a:r>
            <a:endParaRPr lang="en-US" dirty="0"/>
          </a:p>
        </p:txBody>
      </p:sp>
      <p:sp>
        <p:nvSpPr>
          <p:cNvPr id="6" name="Text Placeholder 5"/>
          <p:cNvSpPr>
            <a:spLocks noGrp="1"/>
          </p:cNvSpPr>
          <p:nvPr>
            <p:ph type="body" idx="1"/>
          </p:nvPr>
        </p:nvSpPr>
        <p:spPr/>
        <p:txBody>
          <a:bodyPr/>
          <a:lstStyle/>
          <a:p>
            <a:r>
              <a:rPr lang="en-US" dirty="0" smtClean="0"/>
              <a:t>Chapter 5</a:t>
            </a:r>
            <a:endParaRPr lang="en-US" dirty="0"/>
          </a:p>
        </p:txBody>
      </p:sp>
      <p:sp>
        <p:nvSpPr>
          <p:cNvPr id="7" name="Text Placeholder 6"/>
          <p:cNvSpPr>
            <a:spLocks noGrp="1"/>
          </p:cNvSpPr>
          <p:nvPr>
            <p:ph type="body" sz="quarter" idx="11"/>
          </p:nvPr>
        </p:nvSpPr>
        <p:spPr/>
        <p:txBody>
          <a:bodyPr/>
          <a:lstStyle/>
          <a:p>
            <a:endParaRPr lang="en-US"/>
          </a:p>
        </p:txBody>
      </p:sp>
      <p:sp>
        <p:nvSpPr>
          <p:cNvPr id="8" name="Photo Credit"/>
          <p:cNvSpPr txBox="1">
            <a:spLocks/>
          </p:cNvSpPr>
          <p:nvPr/>
        </p:nvSpPr>
        <p:spPr>
          <a:xfrm>
            <a:off x="0" y="6598985"/>
            <a:ext cx="8915400" cy="106615"/>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2236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Identifying the Components of the Rhythm: Step One </a:t>
            </a:r>
            <a:r>
              <a:rPr lang="en-US" dirty="0" smtClean="0"/>
              <a:t>2</a:t>
            </a:r>
            <a:endParaRPr lang="en-US" dirty="0"/>
          </a:p>
        </p:txBody>
      </p:sp>
      <p:sp>
        <p:nvSpPr>
          <p:cNvPr id="11" name="Content Placeholder 10"/>
          <p:cNvSpPr>
            <a:spLocks noGrp="1"/>
          </p:cNvSpPr>
          <p:nvPr>
            <p:ph sz="half" idx="1"/>
          </p:nvPr>
        </p:nvSpPr>
        <p:spPr>
          <a:xfrm>
            <a:off x="457200" y="1447800"/>
            <a:ext cx="8229600" cy="2743200"/>
          </a:xfrm>
        </p:spPr>
        <p:txBody>
          <a:bodyPr/>
          <a:lstStyle/>
          <a:p>
            <a:pPr marL="0" indent="0">
              <a:buNone/>
            </a:pPr>
            <a:r>
              <a:rPr lang="en-US" altLang="en-US" dirty="0" smtClean="0"/>
              <a:t>Ventricular: Measure QRS complex intervals:</a:t>
            </a:r>
          </a:p>
          <a:p>
            <a:r>
              <a:rPr lang="en-US" altLang="en-US" dirty="0" smtClean="0"/>
              <a:t>R-R interval is usually easiest.</a:t>
            </a:r>
          </a:p>
          <a:p>
            <a:r>
              <a:rPr lang="en-US" altLang="en-US" dirty="0" smtClean="0"/>
              <a:t>If R wave is not present, use the Q and S wave junction.</a:t>
            </a:r>
          </a:p>
          <a:p>
            <a:endParaRPr lang="en-US" dirty="0"/>
          </a:p>
        </p:txBody>
      </p:sp>
      <p:pic>
        <p:nvPicPr>
          <p:cNvPr id="4" name="Picture 3" descr="ECG tracing with the first R-R interval label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4242" y="3104774"/>
            <a:ext cx="5175514" cy="3209550"/>
          </a:xfrm>
          <a:prstGeom prst="rect">
            <a:avLst/>
          </a:prstGeom>
        </p:spPr>
      </p:pic>
      <p:sp>
        <p:nvSpPr>
          <p:cNvPr id="7" name="Text Placeholder 6"/>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smtClean="0"/>
              <a:t>Copyright © McGraw-Hill Education</a:t>
            </a:r>
            <a:endParaRPr lang="en-US" dirty="0"/>
          </a:p>
        </p:txBody>
      </p:sp>
    </p:spTree>
    <p:extLst>
      <p:ext uri="{BB962C8B-B14F-4D97-AF65-F5344CB8AC3E}">
        <p14:creationId xmlns:p14="http://schemas.microsoft.com/office/powerpoint/2010/main" val="4791624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Identifying the Components of the Rhythm: Step Two</a:t>
            </a:r>
            <a:endParaRPr lang="en-US" dirty="0"/>
          </a:p>
        </p:txBody>
      </p:sp>
      <p:sp>
        <p:nvSpPr>
          <p:cNvPr id="8" name="Content Placeholder 7"/>
          <p:cNvSpPr>
            <a:spLocks noGrp="1"/>
          </p:cNvSpPr>
          <p:nvPr>
            <p:ph idx="1"/>
          </p:nvPr>
        </p:nvSpPr>
        <p:spPr>
          <a:xfrm>
            <a:off x="457200" y="1524000"/>
            <a:ext cx="8229600" cy="5029200"/>
          </a:xfrm>
        </p:spPr>
        <p:txBody>
          <a:bodyPr/>
          <a:lstStyle/>
          <a:p>
            <a:pPr marL="0" indent="0">
              <a:buNone/>
            </a:pPr>
            <a:r>
              <a:rPr lang="en-US" altLang="en-US" b="1" dirty="0" smtClean="0">
                <a:solidFill>
                  <a:srgbClr val="7030A0"/>
                </a:solidFill>
              </a:rPr>
              <a:t>Determining the atrial and ventricular rates</a:t>
            </a:r>
          </a:p>
          <a:p>
            <a:pPr marL="0" indent="0">
              <a:buNone/>
            </a:pPr>
            <a:r>
              <a:rPr lang="en-US" altLang="en-US" dirty="0" smtClean="0"/>
              <a:t> Regular rhythm</a:t>
            </a:r>
          </a:p>
          <a:p>
            <a:r>
              <a:rPr lang="en-US" altLang="en-US" dirty="0" smtClean="0"/>
              <a:t>Arial rate: divide number of small boxes between P waves into 1,500</a:t>
            </a:r>
          </a:p>
          <a:p>
            <a:r>
              <a:rPr lang="en-US" altLang="en-US" dirty="0" smtClean="0"/>
              <a:t>Ventricular rate – divide number of small boxes between R waves into 1,500</a:t>
            </a:r>
          </a:p>
          <a:p>
            <a:pPr marL="0" indent="0">
              <a:spcBef>
                <a:spcPts val="4200"/>
              </a:spcBef>
              <a:buNone/>
            </a:pPr>
            <a:r>
              <a:rPr lang="en-US" altLang="en-US" dirty="0" smtClean="0"/>
              <a:t>Irregular rhythm</a:t>
            </a:r>
          </a:p>
          <a:p>
            <a:r>
              <a:rPr lang="en-US" altLang="en-US" dirty="0" smtClean="0"/>
              <a:t>Use the 6-second method</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93975685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228600"/>
            <a:ext cx="9144000" cy="1219200"/>
          </a:xfrm>
        </p:spPr>
        <p:txBody>
          <a:bodyPr/>
          <a:lstStyle/>
          <a:p>
            <a:r>
              <a:rPr lang="en-US" dirty="0"/>
              <a:t>Identifying the Components of the Rhythm: Step </a:t>
            </a:r>
            <a:r>
              <a:rPr lang="en-US" dirty="0" smtClean="0"/>
              <a:t>Three</a:t>
            </a:r>
            <a:endParaRPr lang="en-US" dirty="0"/>
          </a:p>
        </p:txBody>
      </p:sp>
      <p:sp>
        <p:nvSpPr>
          <p:cNvPr id="8" name="Content Placeholder 7"/>
          <p:cNvSpPr>
            <a:spLocks noGrp="1"/>
          </p:cNvSpPr>
          <p:nvPr>
            <p:ph idx="1"/>
          </p:nvPr>
        </p:nvSpPr>
        <p:spPr>
          <a:xfrm>
            <a:off x="457200" y="1600200"/>
            <a:ext cx="8229600" cy="4953000"/>
          </a:xfrm>
        </p:spPr>
        <p:txBody>
          <a:bodyPr/>
          <a:lstStyle/>
          <a:p>
            <a:pPr>
              <a:lnSpc>
                <a:spcPct val="150000"/>
              </a:lnSpc>
              <a:buFont typeface="Wingdings" pitchFamily="2" charset="2"/>
              <a:buNone/>
            </a:pPr>
            <a:r>
              <a:rPr lang="en-US" altLang="en-US" b="1" dirty="0">
                <a:solidFill>
                  <a:srgbClr val="7030A0"/>
                </a:solidFill>
                <a:cs typeface="Arial" charset="0"/>
              </a:rPr>
              <a:t>Identifying the P wave morphology</a:t>
            </a:r>
          </a:p>
          <a:p>
            <a:pPr>
              <a:lnSpc>
                <a:spcPct val="150000"/>
              </a:lnSpc>
            </a:pPr>
            <a:r>
              <a:rPr lang="en-US" altLang="en-US" dirty="0">
                <a:cs typeface="Arial" charset="0"/>
              </a:rPr>
              <a:t>Are shapes and waveforms all the same?</a:t>
            </a:r>
          </a:p>
          <a:p>
            <a:pPr>
              <a:lnSpc>
                <a:spcPct val="150000"/>
              </a:lnSpc>
            </a:pPr>
            <a:r>
              <a:rPr lang="en-US" altLang="en-US" dirty="0">
                <a:cs typeface="Arial" charset="0"/>
              </a:rPr>
              <a:t>Does each P wave have a QRS complex following it?</a:t>
            </a: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39689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228600"/>
            <a:ext cx="9144000" cy="1219200"/>
          </a:xfrm>
        </p:spPr>
        <p:txBody>
          <a:bodyPr/>
          <a:lstStyle/>
          <a:p>
            <a:r>
              <a:rPr lang="en-US" dirty="0"/>
              <a:t>Identifying the Components of the Rhythm: Step </a:t>
            </a:r>
            <a:r>
              <a:rPr lang="en-US" dirty="0" smtClean="0"/>
              <a:t>Four 1</a:t>
            </a:r>
            <a:endParaRPr lang="en-US" dirty="0"/>
          </a:p>
        </p:txBody>
      </p:sp>
      <p:sp>
        <p:nvSpPr>
          <p:cNvPr id="8" name="Content Placeholder 7"/>
          <p:cNvSpPr>
            <a:spLocks noGrp="1"/>
          </p:cNvSpPr>
          <p:nvPr>
            <p:ph idx="1"/>
          </p:nvPr>
        </p:nvSpPr>
        <p:spPr>
          <a:xfrm>
            <a:off x="457200" y="1600200"/>
            <a:ext cx="8229600" cy="4953000"/>
          </a:xfrm>
        </p:spPr>
        <p:txBody>
          <a:bodyPr/>
          <a:lstStyle/>
          <a:p>
            <a:pPr>
              <a:buFont typeface="Wingdings" pitchFamily="2" charset="2"/>
              <a:buNone/>
            </a:pPr>
            <a:r>
              <a:rPr lang="en-US" altLang="en-US" b="1" dirty="0">
                <a:solidFill>
                  <a:srgbClr val="7030A0"/>
                </a:solidFill>
                <a:cs typeface="Arial" charset="0"/>
              </a:rPr>
              <a:t>Measuring the PR interval</a:t>
            </a:r>
          </a:p>
          <a:p>
            <a:r>
              <a:rPr lang="en-US" altLang="en-US" dirty="0">
                <a:cs typeface="Arial" charset="0"/>
              </a:rPr>
              <a:t>Measure the distance from the start of the </a:t>
            </a:r>
            <a:br>
              <a:rPr lang="en-US" altLang="en-US" dirty="0">
                <a:cs typeface="Arial" charset="0"/>
              </a:rPr>
            </a:br>
            <a:r>
              <a:rPr lang="en-US" altLang="en-US" dirty="0">
                <a:cs typeface="Arial" charset="0"/>
              </a:rPr>
              <a:t>P wave to the start of the QRS complex</a:t>
            </a:r>
          </a:p>
          <a:p>
            <a:r>
              <a:rPr lang="en-US" altLang="en-US" dirty="0">
                <a:cs typeface="Arial" charset="0"/>
              </a:rPr>
              <a:t>Normal range is 0.12 to 0.20 second</a:t>
            </a:r>
          </a:p>
          <a:p>
            <a:r>
              <a:rPr lang="en-US" altLang="en-US" dirty="0">
                <a:cs typeface="Arial" charset="0"/>
              </a:rPr>
              <a:t>Calculate in multiples of 0.02 because the human eye cannot determine 0.01 second</a:t>
            </a:r>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662398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228600"/>
            <a:ext cx="9144000" cy="1219200"/>
          </a:xfrm>
        </p:spPr>
        <p:txBody>
          <a:bodyPr/>
          <a:lstStyle/>
          <a:p>
            <a:r>
              <a:rPr lang="en-US" dirty="0"/>
              <a:t>Identifying the Components of the Rhythm: Step </a:t>
            </a:r>
            <a:r>
              <a:rPr lang="en-US" dirty="0" smtClean="0"/>
              <a:t>Four </a:t>
            </a:r>
            <a:r>
              <a:rPr lang="en-US" dirty="0" smtClean="0"/>
              <a:t>2</a:t>
            </a:r>
            <a:endParaRPr lang="en-US" dirty="0"/>
          </a:p>
        </p:txBody>
      </p:sp>
      <p:pic>
        <p:nvPicPr>
          <p:cNvPr id="3" name="Picture 2" descr="ECG graph paper showing one complete complex; the PR interval is identified and label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8154" y="1676400"/>
            <a:ext cx="4307692" cy="4213675"/>
          </a:xfrm>
          <a:prstGeom prst="rect">
            <a:avLst/>
          </a:prstGeom>
        </p:spPr>
      </p:pic>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17260700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228600"/>
            <a:ext cx="9144000" cy="1219200"/>
          </a:xfrm>
        </p:spPr>
        <p:txBody>
          <a:bodyPr/>
          <a:lstStyle/>
          <a:p>
            <a:r>
              <a:rPr lang="en-US" dirty="0"/>
              <a:t>Identifying the Components of the Rhythm: Step </a:t>
            </a:r>
            <a:r>
              <a:rPr lang="en-US" dirty="0" smtClean="0"/>
              <a:t>Five 1</a:t>
            </a:r>
            <a:endParaRPr lang="en-US" dirty="0"/>
          </a:p>
        </p:txBody>
      </p:sp>
      <p:sp>
        <p:nvSpPr>
          <p:cNvPr id="8" name="Content Placeholder 7"/>
          <p:cNvSpPr>
            <a:spLocks noGrp="1"/>
          </p:cNvSpPr>
          <p:nvPr>
            <p:ph idx="1"/>
          </p:nvPr>
        </p:nvSpPr>
        <p:spPr>
          <a:xfrm>
            <a:off x="457200" y="1600200"/>
            <a:ext cx="8229600" cy="4953000"/>
          </a:xfrm>
        </p:spPr>
        <p:txBody>
          <a:bodyPr/>
          <a:lstStyle/>
          <a:p>
            <a:pPr marL="0" indent="0">
              <a:buFont typeface="Wingdings" pitchFamily="2" charset="2"/>
              <a:buNone/>
            </a:pPr>
            <a:r>
              <a:rPr lang="en-US" altLang="en-US" b="1" dirty="0">
                <a:solidFill>
                  <a:srgbClr val="7030A0"/>
                </a:solidFill>
                <a:cs typeface="Arial" charset="0"/>
              </a:rPr>
              <a:t>Measuring the QRS duration and </a:t>
            </a:r>
            <a:r>
              <a:rPr lang="en-US" altLang="en-US" b="1" dirty="0" smtClean="0">
                <a:solidFill>
                  <a:srgbClr val="7030A0"/>
                </a:solidFill>
                <a:cs typeface="Arial" charset="0"/>
              </a:rPr>
              <a:t>analyzing </a:t>
            </a:r>
            <a:r>
              <a:rPr lang="en-US" altLang="en-US" b="1" dirty="0">
                <a:solidFill>
                  <a:srgbClr val="7030A0"/>
                </a:solidFill>
                <a:cs typeface="Arial" charset="0"/>
              </a:rPr>
              <a:t>the morphology</a:t>
            </a:r>
          </a:p>
          <a:p>
            <a:r>
              <a:rPr lang="en-US" altLang="en-US" dirty="0">
                <a:cs typeface="Arial" charset="0"/>
              </a:rPr>
              <a:t>Helps in discriminating between different dysrhythmias</a:t>
            </a:r>
          </a:p>
          <a:p>
            <a:r>
              <a:rPr lang="en-US" altLang="en-US" dirty="0">
                <a:cs typeface="Arial" charset="0"/>
              </a:rPr>
              <a:t>Normal limits 0.06‒0.10 second</a:t>
            </a:r>
          </a:p>
          <a:p>
            <a:r>
              <a:rPr lang="en-US" altLang="en-US" dirty="0">
                <a:cs typeface="Arial" charset="0"/>
              </a:rPr>
              <a:t>Measure from beginning of QRS complex to J point</a:t>
            </a:r>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558620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Identifying the Components of the Rhythm: Step </a:t>
            </a:r>
            <a:r>
              <a:rPr lang="en-US" dirty="0" smtClean="0"/>
              <a:t>Five </a:t>
            </a:r>
            <a:r>
              <a:rPr lang="en-US" dirty="0" smtClean="0"/>
              <a:t>2</a:t>
            </a:r>
            <a:endParaRPr lang="en-US" dirty="0"/>
          </a:p>
        </p:txBody>
      </p:sp>
      <p:pic>
        <p:nvPicPr>
          <p:cNvPr id="8" name="Picture 7" descr="ECG graph paper showing one complete complex; the J point is label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843780"/>
            <a:ext cx="4039761" cy="3928429"/>
          </a:xfrm>
          <a:prstGeom prst="rect">
            <a:avLst/>
          </a:prstGeom>
        </p:spPr>
      </p:pic>
      <p:pic>
        <p:nvPicPr>
          <p:cNvPr id="10" name="Picture 9" descr="ECG graph paper showing one complete complex; the QRS complex is labele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828800"/>
            <a:ext cx="4034759" cy="3962567"/>
          </a:xfrm>
          <a:prstGeom prst="rect">
            <a:avLst/>
          </a:prstGeom>
        </p:spPr>
      </p:pic>
      <p:sp>
        <p:nvSpPr>
          <p:cNvPr id="5" name="Text Placeholder 4"/>
          <p:cNvSpPr>
            <a:spLocks noGrp="1"/>
          </p:cNvSpPr>
          <p:nvPr>
            <p:ph type="body" sz="quarter" idx="12"/>
          </p:nvPr>
        </p:nvSpPr>
        <p:spPr/>
        <p:txBody>
          <a:bodyPr/>
          <a:lstStyle/>
          <a:p>
            <a:endParaRPr lang="en-US"/>
          </a:p>
        </p:txBody>
      </p:sp>
      <p:sp>
        <p:nvSpPr>
          <p:cNvPr id="4" name="Text Placeholder 3"/>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37307107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Identifying the Components of the Rhythm: Step Five </a:t>
            </a:r>
            <a:r>
              <a:rPr lang="en-US" dirty="0" smtClean="0"/>
              <a:t>3</a:t>
            </a:r>
            <a:r>
              <a:rPr lang="en-US" dirty="0" smtClean="0">
                <a:solidFill>
                  <a:schemeClr val="bg1"/>
                </a:solidFill>
              </a:rPr>
              <a:t/>
            </a:r>
            <a:br>
              <a:rPr lang="en-US" dirty="0" smtClean="0">
                <a:solidFill>
                  <a:schemeClr val="bg1"/>
                </a:solidFill>
              </a:rPr>
            </a:br>
            <a:r>
              <a:rPr lang="en-US" dirty="0" smtClean="0">
                <a:solidFill>
                  <a:schemeClr val="bg1"/>
                </a:solidFill>
              </a:rPr>
              <a:t> 2</a:t>
            </a:r>
            <a:endParaRPr lang="en-US" dirty="0">
              <a:solidFill>
                <a:schemeClr val="bg1"/>
              </a:solidFill>
            </a:endParaRPr>
          </a:p>
        </p:txBody>
      </p:sp>
      <p:sp>
        <p:nvSpPr>
          <p:cNvPr id="8" name="Content Placeholder 7"/>
          <p:cNvSpPr>
            <a:spLocks noGrp="1"/>
          </p:cNvSpPr>
          <p:nvPr>
            <p:ph idx="1"/>
          </p:nvPr>
        </p:nvSpPr>
        <p:spPr>
          <a:xfrm>
            <a:off x="457200" y="1524000"/>
            <a:ext cx="8229600" cy="5029200"/>
          </a:xfrm>
        </p:spPr>
        <p:txBody>
          <a:bodyPr/>
          <a:lstStyle/>
          <a:p>
            <a:pPr marL="0" indent="0">
              <a:buNone/>
            </a:pPr>
            <a:r>
              <a:rPr lang="en-US" altLang="en-US" dirty="0" smtClean="0"/>
              <a:t>Important QRS questions</a:t>
            </a:r>
          </a:p>
          <a:p>
            <a:r>
              <a:rPr lang="en-US" altLang="en-US" dirty="0" smtClean="0"/>
              <a:t>Are all QRS complexes of equal length?</a:t>
            </a:r>
          </a:p>
          <a:p>
            <a:r>
              <a:rPr lang="en-US" altLang="en-US" dirty="0" smtClean="0"/>
              <a:t>What is the actual measurement, and is it within normal limits?</a:t>
            </a:r>
          </a:p>
          <a:p>
            <a:r>
              <a:rPr lang="en-US" altLang="en-US" dirty="0" smtClean="0"/>
              <a:t>Do all QRS complexes look alike? </a:t>
            </a:r>
          </a:p>
          <a:p>
            <a:r>
              <a:rPr lang="en-US" altLang="en-US" dirty="0" smtClean="0"/>
              <a:t>If not, are unusual QRS complexes associated with ectopic beat?</a:t>
            </a:r>
          </a:p>
          <a:p>
            <a:endParaRPr lang="en-US" dirty="0"/>
          </a:p>
        </p:txBody>
      </p:sp>
      <p:sp>
        <p:nvSpPr>
          <p:cNvPr id="6" name="Text Placeholder 5"/>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r>
              <a:rPr lang="en-US" smtClean="0"/>
              <a:t>Copyright © McGraw-Hill Education</a:t>
            </a:r>
          </a:p>
          <a:p>
            <a:endParaRPr lang="en-US" dirty="0"/>
          </a:p>
        </p:txBody>
      </p:sp>
    </p:spTree>
    <p:extLst>
      <p:ext uri="{BB962C8B-B14F-4D97-AF65-F5344CB8AC3E}">
        <p14:creationId xmlns:p14="http://schemas.microsoft.com/office/powerpoint/2010/main" val="40053759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5.2</a:t>
            </a:r>
            <a:br>
              <a:rPr lang="en-US" dirty="0" smtClean="0"/>
            </a:br>
            <a:r>
              <a:rPr lang="en-US" dirty="0" smtClean="0"/>
              <a:t>Apply Your Knowledge #1</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are the five steps in rhythm data gathering?</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5885196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5.2</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are the five steps in rhythm data gathering?</a:t>
            </a:r>
          </a:p>
        </p:txBody>
      </p:sp>
      <p:sp>
        <p:nvSpPr>
          <p:cNvPr id="6" name="Content Placeholder 5"/>
          <p:cNvSpPr>
            <a:spLocks noGrp="1"/>
          </p:cNvSpPr>
          <p:nvPr>
            <p:ph sz="quarter" idx="15"/>
          </p:nvPr>
        </p:nvSpPr>
        <p:spPr>
          <a:xfrm>
            <a:off x="533400" y="3200400"/>
            <a:ext cx="8153400" cy="2804160"/>
          </a:xfrm>
          <a:solidFill>
            <a:srgbClr val="FFC000"/>
          </a:solidFill>
        </p:spPr>
        <p:txBody>
          <a:bodyPr/>
          <a:lstStyle/>
          <a:p>
            <a:pPr>
              <a:buNone/>
            </a:pPr>
            <a:r>
              <a:rPr lang="en-US" altLang="en-US" dirty="0" smtClean="0">
                <a:solidFill>
                  <a:srgbClr val="000099"/>
                </a:solidFill>
                <a:latin typeface="Arial" charset="0"/>
              </a:rPr>
              <a:t>Rhythm</a:t>
            </a:r>
          </a:p>
          <a:p>
            <a:pPr>
              <a:buNone/>
            </a:pPr>
            <a:r>
              <a:rPr lang="en-US" altLang="en-US" dirty="0" smtClean="0">
                <a:solidFill>
                  <a:srgbClr val="000099"/>
                </a:solidFill>
                <a:latin typeface="Arial" charset="0"/>
              </a:rPr>
              <a:t>Rate</a:t>
            </a:r>
            <a:endParaRPr lang="en-US" altLang="en-US" dirty="0">
              <a:solidFill>
                <a:srgbClr val="000099"/>
              </a:solidFill>
              <a:latin typeface="Arial" charset="0"/>
            </a:endParaRPr>
          </a:p>
          <a:p>
            <a:pPr>
              <a:buNone/>
            </a:pPr>
            <a:r>
              <a:rPr lang="en-US" altLang="en-US" dirty="0" smtClean="0">
                <a:solidFill>
                  <a:srgbClr val="000099"/>
                </a:solidFill>
                <a:latin typeface="Arial" charset="0"/>
              </a:rPr>
              <a:t>P </a:t>
            </a:r>
            <a:r>
              <a:rPr lang="en-US" altLang="en-US" dirty="0">
                <a:solidFill>
                  <a:srgbClr val="000099"/>
                </a:solidFill>
                <a:latin typeface="Arial" charset="0"/>
              </a:rPr>
              <a:t>wave configuration</a:t>
            </a:r>
          </a:p>
          <a:p>
            <a:pPr>
              <a:buNone/>
            </a:pPr>
            <a:r>
              <a:rPr lang="en-US" altLang="en-US" dirty="0" smtClean="0">
                <a:solidFill>
                  <a:srgbClr val="000099"/>
                </a:solidFill>
                <a:latin typeface="Arial" charset="0"/>
              </a:rPr>
              <a:t>PR </a:t>
            </a:r>
            <a:r>
              <a:rPr lang="en-US" altLang="en-US" dirty="0">
                <a:solidFill>
                  <a:srgbClr val="000099"/>
                </a:solidFill>
                <a:latin typeface="Arial" charset="0"/>
              </a:rPr>
              <a:t>interval</a:t>
            </a:r>
          </a:p>
          <a:p>
            <a:pPr>
              <a:buNone/>
            </a:pPr>
            <a:r>
              <a:rPr lang="en-US" altLang="en-US" dirty="0" smtClean="0">
                <a:solidFill>
                  <a:srgbClr val="000099"/>
                </a:solidFill>
                <a:latin typeface="Arial" charset="0"/>
              </a:rPr>
              <a:t>QRS </a:t>
            </a:r>
            <a:r>
              <a:rPr lang="en-US" altLang="en-US" dirty="0">
                <a:solidFill>
                  <a:srgbClr val="000099"/>
                </a:solidFill>
                <a:latin typeface="Arial" charset="0"/>
              </a:rPr>
              <a:t>duration and morphology</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5419039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a:t>
            </a:r>
            <a:r>
              <a:rPr lang="en-US" dirty="0" smtClean="0"/>
              <a:t>Outcomes 1</a:t>
            </a:r>
            <a:endParaRPr lang="en-US" dirty="0"/>
          </a:p>
        </p:txBody>
      </p:sp>
      <p:sp>
        <p:nvSpPr>
          <p:cNvPr id="6" name="Content Placeholder 5"/>
          <p:cNvSpPr>
            <a:spLocks noGrp="1"/>
          </p:cNvSpPr>
          <p:nvPr>
            <p:ph idx="1"/>
          </p:nvPr>
        </p:nvSpPr>
        <p:spPr/>
        <p:txBody>
          <a:bodyPr/>
          <a:lstStyle/>
          <a:p>
            <a:pPr marL="574675" indent="-574675">
              <a:spcBef>
                <a:spcPts val="1800"/>
              </a:spcBef>
              <a:buFont typeface="Wingdings" pitchFamily="2" charset="2"/>
              <a:buNone/>
            </a:pPr>
            <a:r>
              <a:rPr lang="en-US" dirty="0" smtClean="0"/>
              <a:t>5.1	</a:t>
            </a:r>
            <a:r>
              <a:rPr lang="en-US" altLang="en-US" dirty="0" smtClean="0">
                <a:cs typeface="Arial" charset="0"/>
              </a:rPr>
              <a:t>Explain </a:t>
            </a:r>
            <a:r>
              <a:rPr lang="en-US" altLang="en-US" dirty="0">
                <a:cs typeface="Arial" charset="0"/>
              </a:rPr>
              <a:t>the process of evaluating ECG tracings and determining the presence of dysrhythmias.</a:t>
            </a:r>
          </a:p>
          <a:p>
            <a:pPr marL="574675" indent="-574675">
              <a:spcBef>
                <a:spcPts val="1800"/>
              </a:spcBef>
              <a:buFont typeface="Wingdings" pitchFamily="2" charset="2"/>
              <a:buNone/>
            </a:pPr>
            <a:r>
              <a:rPr lang="en-US" altLang="en-US" dirty="0">
                <a:cs typeface="Arial" charset="0"/>
              </a:rPr>
              <a:t>5.2	Describe the criteria used to classify dysrhythmias, including rhythm, rate, P wave morphology, PR interval measurement, and QRS duration measurement.</a:t>
            </a:r>
          </a:p>
          <a:p>
            <a:pPr marL="574675" indent="-574675">
              <a:spcBef>
                <a:spcPts val="1800"/>
              </a:spcBef>
              <a:buFont typeface="Wingdings" pitchFamily="2" charset="2"/>
              <a:buNone/>
            </a:pPr>
            <a:r>
              <a:rPr lang="en-US" altLang="en-US" dirty="0">
                <a:cs typeface="Arial" charset="0"/>
              </a:rPr>
              <a:t>5.3	Analyze normal sinus rhythm and its effect on the patient, including basic patient care and treatment.</a:t>
            </a:r>
          </a:p>
          <a:p>
            <a:pPr marL="574675" indent="-574675">
              <a:buNone/>
            </a:pPr>
            <a:r>
              <a:rPr lang="en-US" altLang="en-US" dirty="0">
                <a:cs typeface="Arial" charset="0"/>
              </a:rPr>
              <a:t>5.4	Analyze sinus bradycardia and its effect on the patient, including basic patient care and treatment. </a:t>
            </a:r>
            <a:endParaRPr lang="en-US" dirty="0"/>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664111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5.2</a:t>
            </a:r>
            <a:br>
              <a:rPr lang="en-US" dirty="0" smtClean="0"/>
            </a:br>
            <a:r>
              <a:rPr lang="en-US" dirty="0" smtClean="0"/>
              <a:t>Apply Your Knowledge #2</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is the normal range for the PR interval?</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1586064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5.2</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is the normal range for the PR interval?</a:t>
            </a:r>
          </a:p>
        </p:txBody>
      </p:sp>
      <p:sp>
        <p:nvSpPr>
          <p:cNvPr id="6" name="Content Placeholder 5"/>
          <p:cNvSpPr>
            <a:spLocks noGrp="1"/>
          </p:cNvSpPr>
          <p:nvPr>
            <p:ph sz="quarter" idx="15"/>
          </p:nvPr>
        </p:nvSpPr>
        <p:spPr>
          <a:xfrm>
            <a:off x="533400" y="3200400"/>
            <a:ext cx="8153400" cy="609600"/>
          </a:xfrm>
          <a:solidFill>
            <a:srgbClr val="FFC000"/>
          </a:solidFill>
        </p:spPr>
        <p:txBody>
          <a:bodyPr/>
          <a:lstStyle/>
          <a:p>
            <a:pPr>
              <a:buNone/>
            </a:pPr>
            <a:r>
              <a:rPr lang="en-US" altLang="en-US" dirty="0">
                <a:solidFill>
                  <a:srgbClr val="000099"/>
                </a:solidFill>
                <a:latin typeface="Arial" charset="0"/>
              </a:rPr>
              <a:t>0.12‒0.20 second</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4958061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52650"/>
          </a:xfrm>
        </p:spPr>
        <p:txBody>
          <a:bodyPr/>
          <a:lstStyle/>
          <a:p>
            <a:r>
              <a:rPr lang="en-US" dirty="0" smtClean="0"/>
              <a:t>Learning Outcome 5.3</a:t>
            </a:r>
            <a:br>
              <a:rPr lang="en-US" dirty="0" smtClean="0"/>
            </a:br>
            <a:r>
              <a:rPr lang="en-US" dirty="0" smtClean="0"/>
              <a:t>Rhythms Originating from the Sinus Node</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1981200"/>
            <a:ext cx="8229600" cy="4572000"/>
          </a:xfrm>
        </p:spPr>
        <p:txBody>
          <a:bodyPr/>
          <a:lstStyle/>
          <a:p>
            <a:pPr marL="0" indent="0">
              <a:spcBef>
                <a:spcPts val="3000"/>
              </a:spcBef>
              <a:buNone/>
            </a:pPr>
            <a:r>
              <a:rPr lang="en-US" altLang="en-US" dirty="0">
                <a:cs typeface="Arial" charset="0"/>
              </a:rPr>
              <a:t>C</a:t>
            </a:r>
            <a:r>
              <a:rPr lang="en-US" altLang="en-US" dirty="0" smtClean="0">
                <a:cs typeface="Arial" charset="0"/>
              </a:rPr>
              <a:t>ardiac </a:t>
            </a:r>
            <a:r>
              <a:rPr lang="en-US" altLang="en-US" dirty="0">
                <a:cs typeface="Arial" charset="0"/>
              </a:rPr>
              <a:t>output</a:t>
            </a:r>
          </a:p>
          <a:p>
            <a:pPr marL="0" indent="0">
              <a:spcBef>
                <a:spcPts val="3000"/>
              </a:spcBef>
              <a:buNone/>
            </a:pPr>
            <a:r>
              <a:rPr lang="en-US" altLang="en-US" dirty="0">
                <a:cs typeface="Arial" charset="0"/>
              </a:rPr>
              <a:t>S</a:t>
            </a:r>
            <a:r>
              <a:rPr lang="en-US" altLang="en-US" dirty="0" smtClean="0">
                <a:cs typeface="Arial" charset="0"/>
              </a:rPr>
              <a:t>troke </a:t>
            </a:r>
            <a:r>
              <a:rPr lang="en-US" altLang="en-US" dirty="0">
                <a:cs typeface="Arial" charset="0"/>
              </a:rPr>
              <a:t>volume</a:t>
            </a:r>
          </a:p>
          <a:p>
            <a:pPr marL="0" indent="0">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395190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Normal Sinus Rhythm</a:t>
            </a:r>
            <a:endParaRPr lang="en-US" dirty="0"/>
          </a:p>
        </p:txBody>
      </p:sp>
      <p:sp>
        <p:nvSpPr>
          <p:cNvPr id="11" name="Content Placeholder 10"/>
          <p:cNvSpPr>
            <a:spLocks noGrp="1"/>
          </p:cNvSpPr>
          <p:nvPr>
            <p:ph idx="1"/>
          </p:nvPr>
        </p:nvSpPr>
        <p:spPr/>
        <p:txBody>
          <a:bodyPr/>
          <a:lstStyle/>
          <a:p>
            <a:pPr marL="0" indent="0">
              <a:buNone/>
            </a:pPr>
            <a:r>
              <a:rPr lang="en-US" altLang="en-US" dirty="0" smtClean="0"/>
              <a:t>This is the normal, desired rhythm. </a:t>
            </a:r>
          </a:p>
          <a:p>
            <a:pPr marL="0" indent="0">
              <a:spcBef>
                <a:spcPts val="2400"/>
              </a:spcBef>
              <a:buNone/>
            </a:pPr>
            <a:r>
              <a:rPr lang="en-US" altLang="en-US" dirty="0" smtClean="0"/>
              <a:t>Rhythm is typical of patient with normal cardiac output.</a:t>
            </a:r>
          </a:p>
          <a:p>
            <a:pPr marL="0" indent="0">
              <a:spcBef>
                <a:spcPts val="2400"/>
              </a:spcBef>
              <a:buNone/>
            </a:pPr>
            <a:r>
              <a:rPr lang="en-US" altLang="en-US" dirty="0" smtClean="0"/>
              <a:t>If patient has returned to sinus rhythm from another dysrhythmia:</a:t>
            </a:r>
          </a:p>
          <a:p>
            <a:r>
              <a:rPr lang="en-US" altLang="en-US" dirty="0" smtClean="0"/>
              <a:t>Check for low cardiac output</a:t>
            </a:r>
          </a:p>
          <a:p>
            <a:r>
              <a:rPr lang="en-US" altLang="en-US" dirty="0" smtClean="0"/>
              <a:t>If patient is pale or breathing rapidly, cardiac output may be low</a:t>
            </a:r>
          </a:p>
          <a:p>
            <a:pPr marL="0" indent="0">
              <a:spcBef>
                <a:spcPts val="2400"/>
              </a:spcBef>
              <a:buNone/>
            </a:pPr>
            <a:r>
              <a:rPr lang="en-US" altLang="en-US" dirty="0" smtClean="0"/>
              <a:t>If symptoms of low cardiac output are present, inform a licensed practitioner.</a:t>
            </a:r>
          </a:p>
          <a:p>
            <a:endParaRPr lang="en-US" dirty="0"/>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284013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Rhythms Originating from the Sinus Node</a:t>
            </a:r>
            <a:endParaRPr lang="en-US" dirty="0"/>
          </a:p>
        </p:txBody>
      </p:sp>
      <p:sp>
        <p:nvSpPr>
          <p:cNvPr id="11" name="Content Placeholder 10"/>
          <p:cNvSpPr>
            <a:spLocks noGrp="1"/>
          </p:cNvSpPr>
          <p:nvPr>
            <p:ph sz="half" idx="1"/>
          </p:nvPr>
        </p:nvSpPr>
        <p:spPr/>
        <p:txBody>
          <a:bodyPr/>
          <a:lstStyle/>
          <a:p>
            <a:pPr>
              <a:lnSpc>
                <a:spcPct val="150000"/>
              </a:lnSpc>
            </a:pPr>
            <a:r>
              <a:rPr lang="en-US" altLang="en-US" dirty="0">
                <a:cs typeface="Arial" charset="0"/>
              </a:rPr>
              <a:t>Normal sinus rhythm </a:t>
            </a:r>
          </a:p>
          <a:p>
            <a:pPr>
              <a:lnSpc>
                <a:spcPct val="150000"/>
              </a:lnSpc>
            </a:pPr>
            <a:r>
              <a:rPr lang="en-US" altLang="en-US" dirty="0">
                <a:cs typeface="Arial" charset="0"/>
              </a:rPr>
              <a:t>Sinus bradycardia</a:t>
            </a:r>
          </a:p>
          <a:p>
            <a:pPr>
              <a:lnSpc>
                <a:spcPct val="150000"/>
              </a:lnSpc>
            </a:pPr>
            <a:r>
              <a:rPr lang="en-US" altLang="en-US" dirty="0">
                <a:cs typeface="Arial" charset="0"/>
              </a:rPr>
              <a:t>Sinus tachycardia </a:t>
            </a:r>
          </a:p>
          <a:p>
            <a:endParaRPr lang="en-US" dirty="0"/>
          </a:p>
        </p:txBody>
      </p:sp>
      <p:sp>
        <p:nvSpPr>
          <p:cNvPr id="12" name="Content Placeholder 11"/>
          <p:cNvSpPr>
            <a:spLocks noGrp="1"/>
          </p:cNvSpPr>
          <p:nvPr>
            <p:ph sz="half" idx="2"/>
          </p:nvPr>
        </p:nvSpPr>
        <p:spPr/>
        <p:txBody>
          <a:bodyPr/>
          <a:lstStyle/>
          <a:p>
            <a:pPr>
              <a:lnSpc>
                <a:spcPct val="150000"/>
              </a:lnSpc>
            </a:pPr>
            <a:r>
              <a:rPr lang="en-US" altLang="en-US" dirty="0">
                <a:cs typeface="Arial" charset="0"/>
              </a:rPr>
              <a:t>Sinus dysrhythmia</a:t>
            </a:r>
          </a:p>
          <a:p>
            <a:pPr>
              <a:lnSpc>
                <a:spcPct val="150000"/>
              </a:lnSpc>
            </a:pPr>
            <a:r>
              <a:rPr lang="en-US" altLang="en-US" dirty="0">
                <a:cs typeface="Arial" charset="0"/>
              </a:rPr>
              <a:t>Sinus arrest</a:t>
            </a:r>
          </a:p>
          <a:p>
            <a:pPr>
              <a:lnSpc>
                <a:spcPct val="150000"/>
              </a:lnSpc>
            </a:pPr>
            <a:r>
              <a:rPr lang="en-US" altLang="en-US" dirty="0">
                <a:cs typeface="Arial" charset="0"/>
              </a:rPr>
              <a:t>Sinus exit block</a:t>
            </a:r>
          </a:p>
          <a:p>
            <a:endParaRPr lang="en-US" dirty="0"/>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7735224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 Sinus Rhythm </a:t>
            </a:r>
            <a:r>
              <a:rPr lang="en-US" dirty="0" smtClean="0"/>
              <a:t>Criteria 1</a:t>
            </a:r>
            <a:endParaRPr lang="en-US" dirty="0"/>
          </a:p>
        </p:txBody>
      </p:sp>
      <p:sp>
        <p:nvSpPr>
          <p:cNvPr id="3" name="Content Placeholder 2"/>
          <p:cNvSpPr>
            <a:spLocks noGrp="1"/>
          </p:cNvSpPr>
          <p:nvPr>
            <p:ph sz="half" idx="1"/>
          </p:nvPr>
        </p:nvSpPr>
        <p:spPr>
          <a:xfrm>
            <a:off x="457200" y="914400"/>
            <a:ext cx="7620000" cy="1905000"/>
          </a:xfrm>
        </p:spPr>
        <p:txBody>
          <a:bodyPr/>
          <a:lstStyle/>
          <a:p>
            <a:pPr>
              <a:spcBef>
                <a:spcPts val="1200"/>
              </a:spcBef>
            </a:pPr>
            <a:r>
              <a:rPr lang="en-US" altLang="en-US" dirty="0">
                <a:cs typeface="Arial" charset="0"/>
              </a:rPr>
              <a:t>Originates at the SA node </a:t>
            </a:r>
          </a:p>
          <a:p>
            <a:pPr>
              <a:spcBef>
                <a:spcPts val="1200"/>
              </a:spcBef>
            </a:pPr>
            <a:r>
              <a:rPr lang="en-US" altLang="en-US" dirty="0">
                <a:cs typeface="Arial" charset="0"/>
              </a:rPr>
              <a:t>Rhythm: Intervals between two P and two R waves occur in a consistent pattern.</a:t>
            </a:r>
          </a:p>
          <a:p>
            <a:endParaRPr lang="en-US" dirty="0"/>
          </a:p>
        </p:txBody>
      </p:sp>
      <p:pic>
        <p:nvPicPr>
          <p:cNvPr id="8" name="Picture 7" descr="ECG tracing with normal sinus rhyth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523" y="2895600"/>
            <a:ext cx="8156952" cy="2180086"/>
          </a:xfrm>
          <a:prstGeom prst="rect">
            <a:avLst/>
          </a:prstGeom>
        </p:spPr>
      </p:pic>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886297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 Sinus Rhythm Criteria </a:t>
            </a:r>
            <a:r>
              <a:rPr lang="en-US" dirty="0" smtClean="0"/>
              <a:t>2</a:t>
            </a:r>
            <a:endParaRPr lang="en-US" dirty="0"/>
          </a:p>
        </p:txBody>
      </p:sp>
      <p:sp>
        <p:nvSpPr>
          <p:cNvPr id="3" name="Content Placeholder 2"/>
          <p:cNvSpPr>
            <a:spLocks noGrp="1"/>
          </p:cNvSpPr>
          <p:nvPr>
            <p:ph idx="1"/>
          </p:nvPr>
        </p:nvSpPr>
        <p:spPr/>
        <p:txBody>
          <a:bodyPr/>
          <a:lstStyle/>
          <a:p>
            <a:pPr marL="0" indent="0">
              <a:buNone/>
            </a:pPr>
            <a:r>
              <a:rPr lang="en-US" altLang="en-US" dirty="0" smtClean="0"/>
              <a:t>Rate: 60‒100 bpm (atrial and ventricular)</a:t>
            </a:r>
          </a:p>
          <a:p>
            <a:pPr marL="0" indent="0">
              <a:buNone/>
            </a:pPr>
            <a:r>
              <a:rPr lang="en-US" altLang="en-US" dirty="0" smtClean="0"/>
              <a:t>P wave morphology</a:t>
            </a:r>
          </a:p>
          <a:p>
            <a:r>
              <a:rPr lang="en-US" altLang="en-US" dirty="0" smtClean="0"/>
              <a:t>Uniform shape</a:t>
            </a:r>
          </a:p>
          <a:p>
            <a:r>
              <a:rPr lang="en-US" altLang="en-US" dirty="0" smtClean="0"/>
              <a:t>Upright deflection</a:t>
            </a:r>
          </a:p>
          <a:p>
            <a:r>
              <a:rPr lang="en-US" altLang="en-US" dirty="0" smtClean="0"/>
              <a:t>P wave appears prior to every QRS complex.</a:t>
            </a:r>
          </a:p>
          <a:p>
            <a:endParaRPr lang="en-US" dirty="0"/>
          </a:p>
        </p:txBody>
      </p:sp>
      <p:sp>
        <p:nvSpPr>
          <p:cNvPr id="9" name="Text Placeholder 8"/>
          <p:cNvSpPr>
            <a:spLocks noGrp="1"/>
          </p:cNvSpPr>
          <p:nvPr>
            <p:ph type="body" sz="quarter" idx="16"/>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598470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 Sinus Rhythm Criteria </a:t>
            </a:r>
            <a:r>
              <a:rPr lang="en-US" dirty="0"/>
              <a:t>3</a:t>
            </a:r>
            <a:r>
              <a:rPr lang="en-US" dirty="0" smtClean="0">
                <a:solidFill>
                  <a:schemeClr val="bg1"/>
                </a:solidFill>
              </a:rPr>
              <a:t/>
            </a:r>
            <a:br>
              <a:rPr lang="en-US" dirty="0" smtClean="0">
                <a:solidFill>
                  <a:schemeClr val="bg1"/>
                </a:solidFill>
              </a:rPr>
            </a:br>
            <a:r>
              <a:rPr lang="en-US" dirty="0" smtClean="0">
                <a:solidFill>
                  <a:schemeClr val="bg1"/>
                </a:solidFill>
              </a:rPr>
              <a:t>2</a:t>
            </a:r>
            <a:endParaRPr lang="en-US" dirty="0">
              <a:solidFill>
                <a:schemeClr val="bg1"/>
              </a:solidFill>
            </a:endParaRPr>
          </a:p>
        </p:txBody>
      </p:sp>
      <p:sp>
        <p:nvSpPr>
          <p:cNvPr id="3" name="Content Placeholder 2"/>
          <p:cNvSpPr>
            <a:spLocks noGrp="1"/>
          </p:cNvSpPr>
          <p:nvPr>
            <p:ph idx="1"/>
          </p:nvPr>
        </p:nvSpPr>
        <p:spPr>
          <a:xfrm>
            <a:off x="457200" y="1219200"/>
            <a:ext cx="8229600" cy="5334000"/>
          </a:xfrm>
        </p:spPr>
        <p:txBody>
          <a:bodyPr/>
          <a:lstStyle/>
          <a:p>
            <a:pPr marL="0" indent="0">
              <a:buNone/>
            </a:pPr>
            <a:r>
              <a:rPr lang="en-US" altLang="en-US" dirty="0" smtClean="0"/>
              <a:t>PR interval</a:t>
            </a:r>
          </a:p>
          <a:p>
            <a:r>
              <a:rPr lang="en-US" altLang="en-US" dirty="0" smtClean="0"/>
              <a:t>0.12‒0.20 second</a:t>
            </a:r>
          </a:p>
          <a:p>
            <a:r>
              <a:rPr lang="en-US" altLang="en-US" dirty="0" smtClean="0"/>
              <a:t>Same appearance, without variations</a:t>
            </a:r>
          </a:p>
          <a:p>
            <a:pPr marL="0" indent="0">
              <a:spcBef>
                <a:spcPts val="4200"/>
              </a:spcBef>
              <a:buNone/>
            </a:pPr>
            <a:r>
              <a:rPr lang="en-US" altLang="en-US" dirty="0" smtClean="0"/>
              <a:t>QRS duration and morphology</a:t>
            </a:r>
          </a:p>
          <a:p>
            <a:r>
              <a:rPr lang="en-US" altLang="en-US" dirty="0" smtClean="0"/>
              <a:t>0.06‒0.10 second</a:t>
            </a:r>
          </a:p>
          <a:p>
            <a:r>
              <a:rPr lang="en-US" altLang="en-US" dirty="0" smtClean="0"/>
              <a:t>Morphology consistent, without variations</a:t>
            </a:r>
            <a:endParaRPr lang="en-US" altLang="en-US" dirty="0"/>
          </a:p>
        </p:txBody>
      </p:sp>
      <p:sp>
        <p:nvSpPr>
          <p:cNvPr id="9" name="Text Placeholder 8"/>
          <p:cNvSpPr>
            <a:spLocks noGrp="1"/>
          </p:cNvSpPr>
          <p:nvPr>
            <p:ph type="body" sz="quarter" idx="16"/>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351185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143000"/>
          </a:xfrm>
        </p:spPr>
        <p:txBody>
          <a:bodyPr/>
          <a:lstStyle/>
          <a:p>
            <a:r>
              <a:rPr lang="en-US" dirty="0" smtClean="0"/>
              <a:t>Normal Sinus Rhythm:</a:t>
            </a:r>
            <a:br>
              <a:rPr lang="en-US" dirty="0" smtClean="0"/>
            </a:br>
            <a:r>
              <a:rPr lang="en-US" dirty="0" smtClean="0"/>
              <a:t>What You Should Know</a:t>
            </a:r>
            <a:endParaRPr lang="en-US" dirty="0"/>
          </a:p>
        </p:txBody>
      </p:sp>
      <p:sp>
        <p:nvSpPr>
          <p:cNvPr id="11" name="Content Placeholder 10"/>
          <p:cNvSpPr>
            <a:spLocks noGrp="1"/>
          </p:cNvSpPr>
          <p:nvPr>
            <p:ph idx="1"/>
          </p:nvPr>
        </p:nvSpPr>
        <p:spPr>
          <a:xfrm>
            <a:off x="457200" y="1524000"/>
            <a:ext cx="8229600" cy="5029200"/>
          </a:xfrm>
        </p:spPr>
        <p:txBody>
          <a:bodyPr/>
          <a:lstStyle/>
          <a:p>
            <a:r>
              <a:rPr lang="en-US" altLang="en-US" dirty="0">
                <a:cs typeface="Arial" charset="0"/>
              </a:rPr>
              <a:t>Normal sinus rhythm is desired rhythm</a:t>
            </a:r>
          </a:p>
          <a:p>
            <a:r>
              <a:rPr lang="en-US" altLang="en-US" dirty="0">
                <a:cs typeface="Arial" charset="0"/>
              </a:rPr>
              <a:t>Cardiac output is normal</a:t>
            </a:r>
          </a:p>
          <a:p>
            <a:r>
              <a:rPr lang="en-US" altLang="en-US" dirty="0">
                <a:cs typeface="Arial" charset="0"/>
              </a:rPr>
              <a:t>No intervention necessary</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289025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5.3</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smtClean="0">
                <a:cs typeface="Arial" charset="0"/>
              </a:rPr>
              <a:t>What does normal cardiac output mean?</a:t>
            </a:r>
            <a:endParaRPr lang="en-US" altLang="en-US"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0153693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 </a:t>
            </a:r>
            <a:r>
              <a:rPr lang="en-US" dirty="0" smtClean="0"/>
              <a:t>2</a:t>
            </a:r>
            <a:endParaRPr lang="en-US" dirty="0"/>
          </a:p>
        </p:txBody>
      </p:sp>
      <p:sp>
        <p:nvSpPr>
          <p:cNvPr id="6" name="Content Placeholder 5"/>
          <p:cNvSpPr>
            <a:spLocks noGrp="1"/>
          </p:cNvSpPr>
          <p:nvPr>
            <p:ph idx="1"/>
          </p:nvPr>
        </p:nvSpPr>
        <p:spPr/>
        <p:txBody>
          <a:bodyPr/>
          <a:lstStyle/>
          <a:p>
            <a:pPr marL="574675" indent="-574675">
              <a:lnSpc>
                <a:spcPct val="90000"/>
              </a:lnSpc>
              <a:buNone/>
            </a:pPr>
            <a:r>
              <a:rPr lang="en-US" altLang="en-US" dirty="0">
                <a:cs typeface="Arial" charset="0"/>
              </a:rPr>
              <a:t>5.5	Analyze sinus tachycardia and its effect on the patient, including basic patient care and treatment.</a:t>
            </a:r>
          </a:p>
          <a:p>
            <a:pPr marL="574675" indent="-574675">
              <a:buNone/>
            </a:pPr>
            <a:r>
              <a:rPr lang="en-US" altLang="en-US" dirty="0">
                <a:cs typeface="Arial" charset="0"/>
              </a:rPr>
              <a:t>5.6	Analyze sinus dysrhythmia and its effect on the patient, including basic patient care and treatment.  </a:t>
            </a:r>
          </a:p>
          <a:p>
            <a:pPr marL="574675" indent="-574675">
              <a:buNone/>
            </a:pPr>
            <a:r>
              <a:rPr lang="en-US" altLang="en-US" dirty="0">
                <a:cs typeface="Arial" charset="0"/>
              </a:rPr>
              <a:t>5.7	Analyze sinus arrest and its effect on the patient, including basic patient care and treatment.  </a:t>
            </a:r>
          </a:p>
          <a:p>
            <a:pPr marL="574675" indent="-574675">
              <a:buNone/>
            </a:pPr>
            <a:r>
              <a:rPr lang="en-US" altLang="en-US" dirty="0">
                <a:cs typeface="Arial" charset="0"/>
              </a:rPr>
              <a:t>5.8	Analyze sinus exit </a:t>
            </a:r>
            <a:r>
              <a:rPr lang="en-US" altLang="en-US" dirty="0" smtClean="0">
                <a:cs typeface="Arial" charset="0"/>
              </a:rPr>
              <a:t>block and </a:t>
            </a:r>
            <a:r>
              <a:rPr lang="en-US" altLang="en-US" dirty="0">
                <a:cs typeface="Arial" charset="0"/>
              </a:rPr>
              <a:t>its effect on the patient, including basic patient care and treatment.</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740135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5.3</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does normal cardiac output mean?</a:t>
            </a:r>
          </a:p>
        </p:txBody>
      </p:sp>
      <p:sp>
        <p:nvSpPr>
          <p:cNvPr id="6" name="Content Placeholder 5"/>
          <p:cNvSpPr>
            <a:spLocks noGrp="1"/>
          </p:cNvSpPr>
          <p:nvPr>
            <p:ph sz="quarter" idx="15"/>
          </p:nvPr>
        </p:nvSpPr>
        <p:spPr>
          <a:xfrm>
            <a:off x="533400" y="3200400"/>
            <a:ext cx="8153400" cy="914400"/>
          </a:xfrm>
          <a:solidFill>
            <a:srgbClr val="FFC000"/>
          </a:solidFill>
        </p:spPr>
        <p:txBody>
          <a:bodyPr/>
          <a:lstStyle/>
          <a:p>
            <a:pPr marL="0" indent="0">
              <a:buNone/>
            </a:pPr>
            <a:r>
              <a:rPr lang="en-US" altLang="en-US" dirty="0">
                <a:solidFill>
                  <a:srgbClr val="000099"/>
                </a:solidFill>
                <a:latin typeface="Arial" charset="0"/>
              </a:rPr>
              <a:t>The heart is beating adequately, pumping blood to the body’s vital organs to maintain normal function.</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8411327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5.4</a:t>
            </a:r>
            <a:br>
              <a:rPr lang="en-US" dirty="0" smtClean="0"/>
            </a:br>
            <a:r>
              <a:rPr lang="en-US" dirty="0" smtClean="0"/>
              <a:t>Sinus Bradycardia</a:t>
            </a:r>
            <a:br>
              <a:rPr lang="en-US" dirty="0" smtClean="0"/>
            </a:br>
            <a:r>
              <a:rPr lang="en-US" dirty="0" smtClean="0">
                <a:solidFill>
                  <a:srgbClr val="7030A0"/>
                </a:solidFill>
              </a:rPr>
              <a:t>Key Term</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buNone/>
            </a:pPr>
            <a:r>
              <a:rPr lang="en-US" dirty="0"/>
              <a:t>B</a:t>
            </a:r>
            <a:r>
              <a:rPr lang="en-US" dirty="0" smtClean="0"/>
              <a:t>radycardia</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154385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Sinus Bradycardia</a:t>
            </a:r>
            <a:endParaRPr lang="en-US" dirty="0"/>
          </a:p>
        </p:txBody>
      </p:sp>
      <p:sp>
        <p:nvSpPr>
          <p:cNvPr id="11" name="Content Placeholder 10"/>
          <p:cNvSpPr>
            <a:spLocks noGrp="1"/>
          </p:cNvSpPr>
          <p:nvPr>
            <p:ph sz="half" idx="1"/>
          </p:nvPr>
        </p:nvSpPr>
        <p:spPr>
          <a:xfrm>
            <a:off x="457200" y="914400"/>
            <a:ext cx="7772400" cy="1905000"/>
          </a:xfrm>
        </p:spPr>
        <p:txBody>
          <a:bodyPr/>
          <a:lstStyle/>
          <a:p>
            <a:r>
              <a:rPr lang="en-US" altLang="en-US" dirty="0">
                <a:cs typeface="Arial" charset="0"/>
              </a:rPr>
              <a:t>Originates from the SA node</a:t>
            </a:r>
          </a:p>
          <a:p>
            <a:r>
              <a:rPr lang="en-US" altLang="en-US" dirty="0">
                <a:cs typeface="Arial" charset="0"/>
              </a:rPr>
              <a:t>Atrial and ventricular rates are the same and are less than 60 beats per minute.</a:t>
            </a:r>
          </a:p>
          <a:p>
            <a:endParaRPr lang="en-US" dirty="0"/>
          </a:p>
        </p:txBody>
      </p:sp>
      <p:pic>
        <p:nvPicPr>
          <p:cNvPr id="3" name="Picture 2" descr="ECG tracing showing sinus bradycardi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955" y="2923674"/>
            <a:ext cx="8314088" cy="2228175"/>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39880909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Sinus Bradycardia: Criteria</a:t>
            </a:r>
            <a:endParaRPr lang="en-US" dirty="0"/>
          </a:p>
        </p:txBody>
      </p:sp>
      <p:sp>
        <p:nvSpPr>
          <p:cNvPr id="8" name="Content Placeholder 7"/>
          <p:cNvSpPr>
            <a:spLocks noGrp="1"/>
          </p:cNvSpPr>
          <p:nvPr>
            <p:ph idx="1"/>
          </p:nvPr>
        </p:nvSpPr>
        <p:spPr/>
        <p:txBody>
          <a:bodyPr/>
          <a:lstStyle/>
          <a:p>
            <a:r>
              <a:rPr lang="en-US" altLang="en-US" dirty="0">
                <a:cs typeface="Arial" charset="0"/>
              </a:rPr>
              <a:t>Criteria for rhythm, P wave morphology, PR interval, and QRS duration and morphology are the same as for normal sinus rhythm.</a:t>
            </a: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79859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143000"/>
          </a:xfrm>
        </p:spPr>
        <p:txBody>
          <a:bodyPr/>
          <a:lstStyle/>
          <a:p>
            <a:r>
              <a:rPr lang="en-US" dirty="0" smtClean="0"/>
              <a:t>Sinus Bradycardia:</a:t>
            </a:r>
            <a:br>
              <a:rPr lang="en-US" dirty="0" smtClean="0"/>
            </a:br>
            <a:r>
              <a:rPr lang="en-US" dirty="0" smtClean="0"/>
              <a:t>What You Should Know</a:t>
            </a:r>
            <a:endParaRPr lang="en-US" dirty="0"/>
          </a:p>
        </p:txBody>
      </p:sp>
      <p:sp>
        <p:nvSpPr>
          <p:cNvPr id="11" name="Content Placeholder 10"/>
          <p:cNvSpPr>
            <a:spLocks noGrp="1"/>
          </p:cNvSpPr>
          <p:nvPr>
            <p:ph idx="1"/>
          </p:nvPr>
        </p:nvSpPr>
        <p:spPr>
          <a:xfrm>
            <a:off x="457200" y="1600200"/>
            <a:ext cx="8229600" cy="4953000"/>
          </a:xfrm>
        </p:spPr>
        <p:txBody>
          <a:bodyPr/>
          <a:lstStyle/>
          <a:p>
            <a:r>
              <a:rPr lang="en-US" altLang="en-US" dirty="0">
                <a:cs typeface="Arial" charset="0"/>
              </a:rPr>
              <a:t>Patient may or may not exhibit signs of low cardiac output.</a:t>
            </a:r>
          </a:p>
          <a:p>
            <a:r>
              <a:rPr lang="en-US" altLang="en-US" dirty="0">
                <a:cs typeface="Arial" charset="0"/>
              </a:rPr>
              <a:t>If symptoms of low cardiac output are present, inform a licensed practitioner.</a:t>
            </a:r>
          </a:p>
          <a:p>
            <a:r>
              <a:rPr lang="en-US" altLang="en-US" dirty="0">
                <a:cs typeface="Arial" charset="0"/>
              </a:rPr>
              <a:t>Rhythm may require medication or pacemaker.</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1449616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5.4</a:t>
            </a:r>
            <a:br>
              <a:rPr lang="en-US" dirty="0" smtClean="0"/>
            </a:br>
            <a:r>
              <a:rPr lang="en-US" dirty="0" smtClean="0"/>
              <a:t>Apply Your Knowledge #1</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characteristic differentiates sinus bradycardia from normal sinus rhythm?</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3381562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5.4</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characteristic differentiates sinus bradycardia from normal sinus rhythm?</a:t>
            </a:r>
          </a:p>
        </p:txBody>
      </p:sp>
      <p:sp>
        <p:nvSpPr>
          <p:cNvPr id="6" name="Content Placeholder 5"/>
          <p:cNvSpPr>
            <a:spLocks noGrp="1"/>
          </p:cNvSpPr>
          <p:nvPr>
            <p:ph sz="quarter" idx="15"/>
          </p:nvPr>
        </p:nvSpPr>
        <p:spPr>
          <a:xfrm>
            <a:off x="533400" y="3200400"/>
            <a:ext cx="8153400" cy="533400"/>
          </a:xfrm>
          <a:solidFill>
            <a:srgbClr val="FFC000"/>
          </a:solidFill>
        </p:spPr>
        <p:txBody>
          <a:bodyPr/>
          <a:lstStyle/>
          <a:p>
            <a:pPr marL="0" indent="0">
              <a:buNone/>
            </a:pPr>
            <a:r>
              <a:rPr lang="en-US" altLang="en-US" dirty="0">
                <a:solidFill>
                  <a:srgbClr val="000099"/>
                </a:solidFill>
                <a:latin typeface="Arial" charset="0"/>
              </a:rPr>
              <a:t>The heart </a:t>
            </a:r>
            <a:r>
              <a:rPr lang="en-US" altLang="en-US" dirty="0" smtClean="0">
                <a:solidFill>
                  <a:srgbClr val="000099"/>
                </a:solidFill>
                <a:latin typeface="Arial" charset="0"/>
              </a:rPr>
              <a:t>rate is less than 60 bpm.</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57234338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5.4</a:t>
            </a:r>
            <a:br>
              <a:rPr lang="en-US" dirty="0" smtClean="0"/>
            </a:br>
            <a:r>
              <a:rPr lang="en-US" dirty="0" smtClean="0"/>
              <a:t>Apply Your Knowledge #2</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treatment may be required in a patient who has sinus bradycardia?</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85029096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5.4</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treatment may be required in a patient who has sinus bradycardia?</a:t>
            </a:r>
          </a:p>
        </p:txBody>
      </p:sp>
      <p:sp>
        <p:nvSpPr>
          <p:cNvPr id="6" name="Content Placeholder 5"/>
          <p:cNvSpPr>
            <a:spLocks noGrp="1"/>
          </p:cNvSpPr>
          <p:nvPr>
            <p:ph sz="quarter" idx="15"/>
          </p:nvPr>
        </p:nvSpPr>
        <p:spPr>
          <a:xfrm>
            <a:off x="533400" y="3200400"/>
            <a:ext cx="8153400" cy="533400"/>
          </a:xfrm>
          <a:solidFill>
            <a:srgbClr val="FFC000"/>
          </a:solidFill>
        </p:spPr>
        <p:txBody>
          <a:bodyPr/>
          <a:lstStyle/>
          <a:p>
            <a:pPr marL="0" indent="0">
              <a:buNone/>
            </a:pPr>
            <a:r>
              <a:rPr lang="en-US" altLang="en-US" dirty="0" smtClean="0">
                <a:solidFill>
                  <a:srgbClr val="000099"/>
                </a:solidFill>
                <a:latin typeface="Arial" charset="0"/>
              </a:rPr>
              <a:t>Medication or pacemaker</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5902911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5.5</a:t>
            </a:r>
            <a:br>
              <a:rPr lang="en-US" dirty="0" smtClean="0"/>
            </a:br>
            <a:r>
              <a:rPr lang="en-US" dirty="0" smtClean="0"/>
              <a:t>Sinus Tachycardia</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1981200"/>
            <a:ext cx="8229600" cy="4572000"/>
          </a:xfrm>
        </p:spPr>
        <p:txBody>
          <a:bodyPr/>
          <a:lstStyle/>
          <a:p>
            <a:pPr marL="0" indent="0">
              <a:spcBef>
                <a:spcPts val="3000"/>
              </a:spcBef>
              <a:buNone/>
            </a:pPr>
            <a:r>
              <a:rPr lang="en-US" altLang="en-US" dirty="0">
                <a:cs typeface="Arial" charset="0"/>
              </a:rPr>
              <a:t>P</a:t>
            </a:r>
            <a:r>
              <a:rPr lang="en-US" altLang="en-US" dirty="0" smtClean="0">
                <a:cs typeface="Arial" charset="0"/>
              </a:rPr>
              <a:t>alpitations</a:t>
            </a:r>
            <a:endParaRPr lang="en-US" altLang="en-US" dirty="0">
              <a:cs typeface="Arial" charset="0"/>
            </a:endParaRPr>
          </a:p>
          <a:p>
            <a:pPr marL="0" indent="0">
              <a:spcBef>
                <a:spcPts val="3000"/>
              </a:spcBef>
              <a:buNone/>
            </a:pPr>
            <a:r>
              <a:rPr lang="en-US" altLang="en-US" dirty="0">
                <a:cs typeface="Arial" charset="0"/>
              </a:rPr>
              <a:t>T</a:t>
            </a:r>
            <a:r>
              <a:rPr lang="en-US" altLang="en-US" dirty="0" smtClean="0">
                <a:cs typeface="Arial" charset="0"/>
              </a:rPr>
              <a:t>achycardia</a:t>
            </a:r>
            <a:endParaRPr lang="en-US" altLang="en-US" dirty="0">
              <a:cs typeface="Arial" charset="0"/>
            </a:endParaRPr>
          </a:p>
          <a:p>
            <a:pPr marL="0" indent="0">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1699318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Learning Outcome 5.1</a:t>
            </a:r>
            <a:br>
              <a:rPr lang="en-US" dirty="0" smtClean="0"/>
            </a:br>
            <a:r>
              <a:rPr lang="en-US" dirty="0" smtClean="0"/>
              <a:t>Rhythm Interpretation</a:t>
            </a:r>
            <a:endParaRPr lang="en-US" dirty="0"/>
          </a:p>
        </p:txBody>
      </p:sp>
      <p:sp>
        <p:nvSpPr>
          <p:cNvPr id="11" name="Content Placeholder 10"/>
          <p:cNvSpPr>
            <a:spLocks noGrp="1"/>
          </p:cNvSpPr>
          <p:nvPr>
            <p:ph idx="1"/>
          </p:nvPr>
        </p:nvSpPr>
        <p:spPr>
          <a:xfrm>
            <a:off x="457200" y="1600200"/>
            <a:ext cx="8229600" cy="4953000"/>
          </a:xfrm>
        </p:spPr>
        <p:txBody>
          <a:bodyPr/>
          <a:lstStyle/>
          <a:p>
            <a:pPr>
              <a:spcBef>
                <a:spcPts val="1800"/>
              </a:spcBef>
            </a:pPr>
            <a:r>
              <a:rPr lang="en-US" altLang="en-US" dirty="0">
                <a:cs typeface="Arial" charset="0"/>
              </a:rPr>
              <a:t>ECG is an important tool for diagnosing and treating various cardiac diseases.</a:t>
            </a:r>
          </a:p>
          <a:p>
            <a:pPr>
              <a:spcBef>
                <a:spcPts val="1800"/>
              </a:spcBef>
            </a:pPr>
            <a:r>
              <a:rPr lang="en-US" altLang="en-US" dirty="0">
                <a:cs typeface="Arial" charset="0"/>
              </a:rPr>
              <a:t>Determining cardiac dysrhythmia can be challenging.</a:t>
            </a:r>
          </a:p>
          <a:p>
            <a:pPr>
              <a:spcBef>
                <a:spcPts val="1800"/>
              </a:spcBef>
            </a:pPr>
            <a:r>
              <a:rPr lang="en-US" altLang="en-US" dirty="0">
                <a:cs typeface="Arial" charset="0"/>
              </a:rPr>
              <a:t>ECG analysis involves a systematic approach.</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79227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Sinus Tachycardia</a:t>
            </a:r>
            <a:endParaRPr lang="en-US" dirty="0"/>
          </a:p>
        </p:txBody>
      </p:sp>
      <p:sp>
        <p:nvSpPr>
          <p:cNvPr id="11" name="Content Placeholder 10"/>
          <p:cNvSpPr>
            <a:spLocks noGrp="1"/>
          </p:cNvSpPr>
          <p:nvPr>
            <p:ph sz="half" idx="1"/>
          </p:nvPr>
        </p:nvSpPr>
        <p:spPr>
          <a:xfrm>
            <a:off x="457200" y="914400"/>
            <a:ext cx="8077200" cy="2057400"/>
          </a:xfrm>
        </p:spPr>
        <p:txBody>
          <a:bodyPr/>
          <a:lstStyle/>
          <a:p>
            <a:r>
              <a:rPr lang="en-US" altLang="en-US" dirty="0">
                <a:cs typeface="Arial" charset="0"/>
              </a:rPr>
              <a:t>Originates from the SA node.</a:t>
            </a:r>
          </a:p>
          <a:p>
            <a:r>
              <a:rPr lang="en-US" altLang="en-US" dirty="0">
                <a:cs typeface="Arial" charset="0"/>
              </a:rPr>
              <a:t>Atrial and ventricular rates are the same and are between 100 and 150 beats per minute.</a:t>
            </a:r>
          </a:p>
          <a:p>
            <a:endParaRPr lang="en-US" dirty="0"/>
          </a:p>
        </p:txBody>
      </p:sp>
      <p:pic>
        <p:nvPicPr>
          <p:cNvPr id="3" name="Picture 2" descr="ECG tracing showing sinus tachycardi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955" y="2819400"/>
            <a:ext cx="8314088" cy="2228175"/>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324311724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Sinus Tachycardia: Criteria</a:t>
            </a:r>
            <a:endParaRPr lang="en-US" dirty="0"/>
          </a:p>
        </p:txBody>
      </p:sp>
      <p:sp>
        <p:nvSpPr>
          <p:cNvPr id="8" name="Content Placeholder 7"/>
          <p:cNvSpPr>
            <a:spLocks noGrp="1"/>
          </p:cNvSpPr>
          <p:nvPr>
            <p:ph idx="1"/>
          </p:nvPr>
        </p:nvSpPr>
        <p:spPr/>
        <p:txBody>
          <a:bodyPr/>
          <a:lstStyle/>
          <a:p>
            <a:r>
              <a:rPr lang="en-US" altLang="en-US" dirty="0">
                <a:cs typeface="Arial" charset="0"/>
              </a:rPr>
              <a:t>Criteria for rhythm, P wave morphology, PR interval, and QRS duration and morphology are the same as in sinus rhythm and sinus bradycardia.</a:t>
            </a:r>
          </a:p>
          <a:p>
            <a:endParaRPr lang="en-US" altLang="en-US" dirty="0">
              <a:cs typeface="Arial" charset="0"/>
            </a:endParaRP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604396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Sinus Tachycardia:</a:t>
            </a:r>
            <a:br>
              <a:rPr lang="en-US" smtClean="0"/>
            </a:br>
            <a:r>
              <a:rPr lang="en-US" smtClean="0"/>
              <a:t>How the Patient Is Affected</a:t>
            </a:r>
            <a:endParaRPr lang="en-US" dirty="0"/>
          </a:p>
        </p:txBody>
      </p:sp>
      <p:sp>
        <p:nvSpPr>
          <p:cNvPr id="11" name="Content Placeholder 10"/>
          <p:cNvSpPr>
            <a:spLocks noGrp="1"/>
          </p:cNvSpPr>
          <p:nvPr>
            <p:ph idx="1"/>
          </p:nvPr>
        </p:nvSpPr>
        <p:spPr>
          <a:xfrm>
            <a:off x="457200" y="1524000"/>
            <a:ext cx="8229600" cy="5029200"/>
          </a:xfrm>
        </p:spPr>
        <p:txBody>
          <a:bodyPr/>
          <a:lstStyle/>
          <a:p>
            <a:pPr marL="0" indent="0">
              <a:buNone/>
            </a:pPr>
            <a:r>
              <a:rPr lang="en-US" altLang="en-US" dirty="0" smtClean="0"/>
              <a:t>Increased heart rate could be normal response to recent exercise.</a:t>
            </a:r>
          </a:p>
          <a:p>
            <a:pPr marL="0" indent="0">
              <a:spcBef>
                <a:spcPts val="3600"/>
              </a:spcBef>
              <a:buNone/>
            </a:pPr>
            <a:r>
              <a:rPr lang="en-US" altLang="en-US" dirty="0" smtClean="0"/>
              <a:t>Sinus tachycardia can cause low cardiac output.</a:t>
            </a:r>
          </a:p>
          <a:p>
            <a:r>
              <a:rPr lang="en-US" altLang="en-US" dirty="0" smtClean="0"/>
              <a:t>Patient may complain of heart fluttering or palpitations.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8360293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Sinus Tachycardia:</a:t>
            </a:r>
            <a:br>
              <a:rPr lang="en-US" smtClean="0"/>
            </a:br>
            <a:r>
              <a:rPr lang="en-US" smtClean="0"/>
              <a:t>What You Should Know</a:t>
            </a:r>
            <a:endParaRPr lang="en-US" dirty="0"/>
          </a:p>
        </p:txBody>
      </p:sp>
      <p:sp>
        <p:nvSpPr>
          <p:cNvPr id="11" name="Content Placeholder 10"/>
          <p:cNvSpPr>
            <a:spLocks noGrp="1"/>
          </p:cNvSpPr>
          <p:nvPr>
            <p:ph idx="1"/>
          </p:nvPr>
        </p:nvSpPr>
        <p:spPr>
          <a:xfrm>
            <a:off x="457200" y="1524000"/>
            <a:ext cx="8229600" cy="5029200"/>
          </a:xfrm>
        </p:spPr>
        <p:txBody>
          <a:bodyPr/>
          <a:lstStyle/>
          <a:p>
            <a:pPr marL="0" indent="0">
              <a:buNone/>
            </a:pPr>
            <a:r>
              <a:rPr lang="en-US" altLang="en-US" dirty="0" smtClean="0"/>
              <a:t>Sinus tachycardia may be life-threatening in patients with recent myocardial infarctions.</a:t>
            </a:r>
          </a:p>
          <a:p>
            <a:pPr marL="0" indent="0">
              <a:spcBef>
                <a:spcPts val="3600"/>
              </a:spcBef>
              <a:buNone/>
            </a:pPr>
            <a:r>
              <a:rPr lang="en-US" altLang="en-US" dirty="0" smtClean="0"/>
              <a:t>If symptoms of low cardiac output are present, inform a licensed practitioner immediately.</a:t>
            </a:r>
          </a:p>
          <a:p>
            <a:r>
              <a:rPr lang="en-US" altLang="en-US" dirty="0" smtClean="0"/>
              <a:t>Medication may be necessary.</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6032095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5.5</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characteristic differentiates sinus </a:t>
            </a:r>
            <a:r>
              <a:rPr lang="en-US" altLang="en-US" dirty="0" smtClean="0">
                <a:cs typeface="Arial" charset="0"/>
              </a:rPr>
              <a:t>tachycardia from other sinus rhythms?</a:t>
            </a:r>
            <a:endParaRPr lang="en-US" altLang="en-US"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39352336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5.5</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characteristic differentiates sinus tachycardia from other sinus rhythms?</a:t>
            </a:r>
          </a:p>
        </p:txBody>
      </p:sp>
      <p:sp>
        <p:nvSpPr>
          <p:cNvPr id="6" name="Content Placeholder 5"/>
          <p:cNvSpPr>
            <a:spLocks noGrp="1"/>
          </p:cNvSpPr>
          <p:nvPr>
            <p:ph sz="quarter" idx="15"/>
          </p:nvPr>
        </p:nvSpPr>
        <p:spPr>
          <a:xfrm>
            <a:off x="533400" y="3200400"/>
            <a:ext cx="8153400" cy="533400"/>
          </a:xfrm>
          <a:solidFill>
            <a:srgbClr val="FFC000"/>
          </a:solidFill>
        </p:spPr>
        <p:txBody>
          <a:bodyPr/>
          <a:lstStyle/>
          <a:p>
            <a:pPr marL="0" indent="0">
              <a:buNone/>
            </a:pPr>
            <a:r>
              <a:rPr lang="en-US" altLang="en-US" dirty="0">
                <a:solidFill>
                  <a:srgbClr val="000099"/>
                </a:solidFill>
                <a:latin typeface="Arial" charset="0"/>
              </a:rPr>
              <a:t>The heart </a:t>
            </a:r>
            <a:r>
              <a:rPr lang="en-US" altLang="en-US" dirty="0" smtClean="0">
                <a:solidFill>
                  <a:srgbClr val="000099"/>
                </a:solidFill>
                <a:latin typeface="Arial" charset="0"/>
              </a:rPr>
              <a:t>rate is between 100 and 150 bpm.</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7487124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5.6</a:t>
            </a:r>
            <a:br>
              <a:rPr lang="en-US" dirty="0" smtClean="0"/>
            </a:br>
            <a:r>
              <a:rPr lang="en-US" dirty="0" smtClean="0"/>
              <a:t>Sinus Dysrhythmia</a:t>
            </a:r>
            <a:br>
              <a:rPr lang="en-US" dirty="0" smtClean="0"/>
            </a:br>
            <a:r>
              <a:rPr lang="en-US" dirty="0" smtClean="0">
                <a:solidFill>
                  <a:srgbClr val="7030A0"/>
                </a:solidFill>
              </a:rPr>
              <a:t>Key Term</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buNone/>
            </a:pPr>
            <a:r>
              <a:rPr lang="en-US" dirty="0"/>
              <a:t>V</a:t>
            </a:r>
            <a:r>
              <a:rPr lang="en-US" dirty="0" smtClean="0"/>
              <a:t>agal </a:t>
            </a:r>
            <a:r>
              <a:rPr lang="en-US" dirty="0" smtClean="0"/>
              <a:t>tone</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825941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Sinus Dysrhythmia</a:t>
            </a:r>
            <a:endParaRPr lang="en-US" dirty="0"/>
          </a:p>
        </p:txBody>
      </p:sp>
      <p:sp>
        <p:nvSpPr>
          <p:cNvPr id="11" name="Content Placeholder 10"/>
          <p:cNvSpPr>
            <a:spLocks noGrp="1"/>
          </p:cNvSpPr>
          <p:nvPr>
            <p:ph sz="half" idx="1"/>
          </p:nvPr>
        </p:nvSpPr>
        <p:spPr>
          <a:xfrm>
            <a:off x="457200" y="914400"/>
            <a:ext cx="8077200" cy="2057400"/>
          </a:xfrm>
        </p:spPr>
        <p:txBody>
          <a:bodyPr/>
          <a:lstStyle/>
          <a:p>
            <a:r>
              <a:rPr lang="en-US" altLang="en-US" dirty="0">
                <a:cs typeface="Arial" charset="0"/>
              </a:rPr>
              <a:t>Originates from the SA node</a:t>
            </a:r>
          </a:p>
          <a:p>
            <a:r>
              <a:rPr lang="en-US" altLang="en-US" dirty="0">
                <a:cs typeface="Arial" charset="0"/>
              </a:rPr>
              <a:t>Irregular rhythm is caused by pressure on the heart from respiratory cycle and variations of vagal tone.</a:t>
            </a:r>
          </a:p>
          <a:p>
            <a:r>
              <a:rPr lang="en-US" altLang="en-US" dirty="0">
                <a:cs typeface="Arial" charset="0"/>
              </a:rPr>
              <a:t>Overall rate is 60-100 beats per minute.</a:t>
            </a:r>
          </a:p>
          <a:p>
            <a:endParaRPr lang="en-US" dirty="0"/>
          </a:p>
        </p:txBody>
      </p:sp>
      <p:pic>
        <p:nvPicPr>
          <p:cNvPr id="4" name="Picture 3" descr="ECG tracing showing sinus dysrhythmi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5" y="3291960"/>
            <a:ext cx="8229748" cy="2207780"/>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18108130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Sinus Dysrhythmia: Criteria</a:t>
            </a:r>
            <a:endParaRPr lang="en-US" dirty="0"/>
          </a:p>
        </p:txBody>
      </p:sp>
      <p:sp>
        <p:nvSpPr>
          <p:cNvPr id="8" name="Content Placeholder 7"/>
          <p:cNvSpPr>
            <a:spLocks noGrp="1"/>
          </p:cNvSpPr>
          <p:nvPr>
            <p:ph idx="1"/>
          </p:nvPr>
        </p:nvSpPr>
        <p:spPr/>
        <p:txBody>
          <a:bodyPr/>
          <a:lstStyle/>
          <a:p>
            <a:r>
              <a:rPr lang="en-US" altLang="en-US" dirty="0">
                <a:cs typeface="Arial" charset="0"/>
              </a:rPr>
              <a:t>Criteria for P wave morphology, PR interval, and QRS duration and morphology are the same as in sinus rhythm.</a:t>
            </a: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1650100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228600"/>
            <a:ext cx="9144000" cy="1219200"/>
          </a:xfrm>
        </p:spPr>
        <p:txBody>
          <a:bodyPr/>
          <a:lstStyle/>
          <a:p>
            <a:r>
              <a:rPr lang="en-US" dirty="0" smtClean="0"/>
              <a:t>Sinus Dysrhythmia:</a:t>
            </a:r>
            <a:br>
              <a:rPr lang="en-US" dirty="0" smtClean="0"/>
            </a:br>
            <a:r>
              <a:rPr lang="en-US" dirty="0" smtClean="0"/>
              <a:t>What You Should Know</a:t>
            </a:r>
            <a:endParaRPr lang="en-US" dirty="0"/>
          </a:p>
        </p:txBody>
      </p:sp>
      <p:sp>
        <p:nvSpPr>
          <p:cNvPr id="8" name="Content Placeholder 7"/>
          <p:cNvSpPr>
            <a:spLocks noGrp="1"/>
          </p:cNvSpPr>
          <p:nvPr>
            <p:ph idx="1"/>
          </p:nvPr>
        </p:nvSpPr>
        <p:spPr>
          <a:xfrm>
            <a:off x="457200" y="1600200"/>
            <a:ext cx="8229600" cy="4953000"/>
          </a:xfrm>
        </p:spPr>
        <p:txBody>
          <a:bodyPr/>
          <a:lstStyle/>
          <a:p>
            <a:r>
              <a:rPr lang="en-US" altLang="en-US" dirty="0">
                <a:cs typeface="Arial" charset="0"/>
              </a:rPr>
              <a:t>Patient usually shows no visible signs.</a:t>
            </a:r>
          </a:p>
          <a:p>
            <a:r>
              <a:rPr lang="en-US" altLang="en-US" dirty="0">
                <a:cs typeface="Arial" charset="0"/>
              </a:rPr>
              <a:t>Severe rhythm irregularity may cause dizziness or palpitations due to slow rate.</a:t>
            </a:r>
          </a:p>
          <a:p>
            <a:r>
              <a:rPr lang="en-US" altLang="en-US" dirty="0">
                <a:cs typeface="Arial" charset="0"/>
              </a:rPr>
              <a:t>Place copy of rhythm strip in patient’s record for documentation.</a:t>
            </a:r>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6917532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5.1</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True or False: The best way to analyze an ECG recording is to gather the data and match it to specific rhythm criteria.</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04229021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5.6</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characteristics distinguish sinus dysrhythmia from other sinus rhythms?</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55083604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5.6</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a:t>
            </a:r>
            <a:r>
              <a:rPr lang="en-US" altLang="en-US" dirty="0" smtClean="0">
                <a:cs typeface="Arial" charset="0"/>
              </a:rPr>
              <a:t>characteristics distinguish </a:t>
            </a:r>
            <a:r>
              <a:rPr lang="en-US" altLang="en-US" dirty="0">
                <a:cs typeface="Arial" charset="0"/>
              </a:rPr>
              <a:t>sinus dysrhythmia from other sinus rhythms?</a:t>
            </a:r>
          </a:p>
        </p:txBody>
      </p:sp>
      <p:sp>
        <p:nvSpPr>
          <p:cNvPr id="6" name="Content Placeholder 5"/>
          <p:cNvSpPr>
            <a:spLocks noGrp="1"/>
          </p:cNvSpPr>
          <p:nvPr>
            <p:ph sz="quarter" idx="15"/>
          </p:nvPr>
        </p:nvSpPr>
        <p:spPr>
          <a:xfrm>
            <a:off x="533400" y="3200400"/>
            <a:ext cx="8153400" cy="1219200"/>
          </a:xfrm>
          <a:solidFill>
            <a:srgbClr val="FFC000"/>
          </a:solidFill>
        </p:spPr>
        <p:txBody>
          <a:bodyPr/>
          <a:lstStyle/>
          <a:p>
            <a:pPr marL="0" indent="0">
              <a:buNone/>
            </a:pPr>
            <a:r>
              <a:rPr lang="en-US" altLang="en-US" dirty="0">
                <a:solidFill>
                  <a:srgbClr val="000099"/>
                </a:solidFill>
                <a:latin typeface="Arial" charset="0"/>
              </a:rPr>
              <a:t>The rate is irregular; the P-P and R-R intervals widen progressively, then narrow, following vagal tone and the patient’s breathing pattern.</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0593970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5.7</a:t>
            </a:r>
            <a:br>
              <a:rPr lang="en-US" dirty="0" smtClean="0"/>
            </a:br>
            <a:r>
              <a:rPr lang="en-US" dirty="0" smtClean="0"/>
              <a:t>Sinus Arrest</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1981200"/>
            <a:ext cx="8229600" cy="4572000"/>
          </a:xfrm>
        </p:spPr>
        <p:txBody>
          <a:bodyPr/>
          <a:lstStyle/>
          <a:p>
            <a:pPr marL="0" indent="0">
              <a:spcBef>
                <a:spcPts val="3000"/>
              </a:spcBef>
              <a:buNone/>
            </a:pPr>
            <a:r>
              <a:rPr lang="en-US" altLang="en-US" dirty="0">
                <a:cs typeface="Arial" charset="0"/>
              </a:rPr>
              <a:t>H</a:t>
            </a:r>
            <a:r>
              <a:rPr lang="en-US" altLang="en-US" dirty="0" smtClean="0">
                <a:cs typeface="Arial" charset="0"/>
              </a:rPr>
              <a:t>ypotension</a:t>
            </a:r>
            <a:endParaRPr lang="en-US" altLang="en-US" dirty="0">
              <a:cs typeface="Arial" charset="0"/>
            </a:endParaRPr>
          </a:p>
          <a:p>
            <a:pPr marL="0" indent="0">
              <a:spcBef>
                <a:spcPts val="3000"/>
              </a:spcBef>
              <a:buNone/>
            </a:pPr>
            <a:r>
              <a:rPr lang="en-US" altLang="en-US" dirty="0">
                <a:cs typeface="Arial" charset="0"/>
              </a:rPr>
              <a:t>I</a:t>
            </a:r>
            <a:r>
              <a:rPr lang="en-US" altLang="en-US" dirty="0" smtClean="0">
                <a:cs typeface="Arial" charset="0"/>
              </a:rPr>
              <a:t>schemia</a:t>
            </a:r>
            <a:endParaRPr lang="en-US" altLang="en-US" dirty="0">
              <a:cs typeface="Arial" charset="0"/>
            </a:endParaRPr>
          </a:p>
          <a:p>
            <a:pPr marL="0" indent="0">
              <a:spcBef>
                <a:spcPts val="3000"/>
              </a:spcBef>
              <a:buNone/>
            </a:pPr>
            <a:r>
              <a:rPr lang="en-US" altLang="en-US" dirty="0">
                <a:cs typeface="Arial" charset="0"/>
              </a:rPr>
              <a:t>S</a:t>
            </a:r>
            <a:r>
              <a:rPr lang="en-US" altLang="en-US" dirty="0" smtClean="0">
                <a:cs typeface="Arial" charset="0"/>
              </a:rPr>
              <a:t>yncope</a:t>
            </a:r>
            <a:endParaRPr lang="en-US" altLang="en-US" dirty="0">
              <a:cs typeface="Arial" charset="0"/>
            </a:endParaRPr>
          </a:p>
          <a:p>
            <a:pPr marL="0" indent="0">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237363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Sinus Arrest</a:t>
            </a:r>
            <a:endParaRPr lang="en-US" dirty="0"/>
          </a:p>
        </p:txBody>
      </p:sp>
      <p:sp>
        <p:nvSpPr>
          <p:cNvPr id="11" name="Content Placeholder 10"/>
          <p:cNvSpPr>
            <a:spLocks noGrp="1"/>
          </p:cNvSpPr>
          <p:nvPr>
            <p:ph sz="half" idx="1"/>
          </p:nvPr>
        </p:nvSpPr>
        <p:spPr>
          <a:xfrm>
            <a:off x="457200" y="914400"/>
            <a:ext cx="8077200" cy="2057400"/>
          </a:xfrm>
        </p:spPr>
        <p:txBody>
          <a:bodyPr/>
          <a:lstStyle/>
          <a:p>
            <a:r>
              <a:rPr lang="en-US" altLang="en-US" dirty="0">
                <a:cs typeface="Arial" charset="0"/>
              </a:rPr>
              <a:t>SA node stops firing, causing a pause in electrical activity.</a:t>
            </a:r>
          </a:p>
          <a:p>
            <a:r>
              <a:rPr lang="en-US" altLang="en-US" dirty="0">
                <a:cs typeface="Arial" charset="0"/>
              </a:rPr>
              <a:t>During the pause, atrial and ventricular contractions do not occur.</a:t>
            </a:r>
          </a:p>
          <a:p>
            <a:endParaRPr lang="en-US" dirty="0"/>
          </a:p>
        </p:txBody>
      </p:sp>
      <p:pic>
        <p:nvPicPr>
          <p:cNvPr id="3" name="Picture 2" descr="ECG tracing showing sinus arres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657812"/>
            <a:ext cx="8314088" cy="2228175"/>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66646512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Sinus Arrest: </a:t>
            </a:r>
            <a:r>
              <a:rPr lang="en-US" dirty="0" smtClean="0"/>
              <a:t>Criteria 1</a:t>
            </a:r>
            <a:endParaRPr lang="en-US" dirty="0"/>
          </a:p>
        </p:txBody>
      </p:sp>
      <p:sp>
        <p:nvSpPr>
          <p:cNvPr id="8" name="Content Placeholder 7"/>
          <p:cNvSpPr>
            <a:spLocks noGrp="1"/>
          </p:cNvSpPr>
          <p:nvPr>
            <p:ph idx="1"/>
          </p:nvPr>
        </p:nvSpPr>
        <p:spPr/>
        <p:txBody>
          <a:bodyPr/>
          <a:lstStyle/>
          <a:p>
            <a:r>
              <a:rPr lang="en-US" altLang="en-US" dirty="0">
                <a:cs typeface="Arial" charset="0"/>
              </a:rPr>
              <a:t>Rhythm: Regular before and after sinus arrest period, but considered irregular because of the pause.</a:t>
            </a:r>
          </a:p>
          <a:p>
            <a:r>
              <a:rPr lang="en-US" altLang="en-US" dirty="0">
                <a:cs typeface="Arial" charset="0"/>
              </a:rPr>
              <a:t>Rate: Atrial and ventricular rates are the same, but rate varies depending on electrical activity from SA node.</a:t>
            </a:r>
          </a:p>
          <a:p>
            <a:r>
              <a:rPr lang="en-US" altLang="en-US" dirty="0">
                <a:cs typeface="Arial" charset="0"/>
              </a:rPr>
              <a:t>Criteria for P wave morphology, PR interval, and QRS duration and morphology are the same as in sinus rhythm.</a:t>
            </a:r>
          </a:p>
          <a:p>
            <a:endParaRPr lang="en-US" altLang="en-US" dirty="0">
              <a:cs typeface="Arial" charset="0"/>
            </a:endParaRP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10162202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Sinus Arrest: Criteria </a:t>
            </a:r>
            <a:r>
              <a:rPr lang="en-US" dirty="0" smtClean="0"/>
              <a:t>2</a:t>
            </a:r>
            <a:endParaRPr lang="en-US" dirty="0"/>
          </a:p>
        </p:txBody>
      </p:sp>
      <p:sp>
        <p:nvSpPr>
          <p:cNvPr id="8" name="Content Placeholder 7"/>
          <p:cNvSpPr>
            <a:spLocks noGrp="1"/>
          </p:cNvSpPr>
          <p:nvPr>
            <p:ph idx="1"/>
          </p:nvPr>
        </p:nvSpPr>
        <p:spPr/>
        <p:txBody>
          <a:bodyPr/>
          <a:lstStyle/>
          <a:p>
            <a:pPr marL="0" indent="0">
              <a:buNone/>
            </a:pPr>
            <a:r>
              <a:rPr lang="en-US" altLang="en-US" dirty="0" smtClean="0"/>
              <a:t>Length of pause</a:t>
            </a:r>
          </a:p>
          <a:p>
            <a:r>
              <a:rPr lang="en-US" altLang="en-US" dirty="0" smtClean="0"/>
              <a:t>Measure the R-R interval around the pause.</a:t>
            </a:r>
          </a:p>
          <a:p>
            <a:r>
              <a:rPr lang="en-US" altLang="en-US" dirty="0" smtClean="0"/>
              <a:t>Multiply number of small boxes by 0.04.</a:t>
            </a:r>
          </a:p>
          <a:p>
            <a:r>
              <a:rPr lang="en-US" altLang="en-US" dirty="0" smtClean="0"/>
              <a:t>Note frequency of pauses.</a:t>
            </a:r>
          </a:p>
          <a:p>
            <a:r>
              <a:rPr lang="en-US" altLang="en-US" dirty="0" smtClean="0"/>
              <a:t>Pause of 6 seconds or more is medical emergency.</a:t>
            </a:r>
          </a:p>
          <a:p>
            <a:pPr marL="0" indent="0">
              <a:spcBef>
                <a:spcPts val="4200"/>
              </a:spcBef>
              <a:buNone/>
            </a:pPr>
            <a:r>
              <a:rPr lang="en-US" altLang="en-US" dirty="0" smtClean="0"/>
              <a:t>Frequency of pauses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89410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Sinus Arrest:</a:t>
            </a:r>
            <a:br>
              <a:rPr lang="en-US" dirty="0" smtClean="0"/>
            </a:br>
            <a:r>
              <a:rPr lang="en-US" dirty="0" smtClean="0"/>
              <a:t>What You Should Know</a:t>
            </a:r>
            <a:endParaRPr lang="en-US" dirty="0"/>
          </a:p>
        </p:txBody>
      </p:sp>
      <p:sp>
        <p:nvSpPr>
          <p:cNvPr id="11" name="Content Placeholder 10"/>
          <p:cNvSpPr>
            <a:spLocks noGrp="1"/>
          </p:cNvSpPr>
          <p:nvPr>
            <p:ph sz="half" idx="1"/>
          </p:nvPr>
        </p:nvSpPr>
        <p:spPr>
          <a:xfrm>
            <a:off x="457200" y="1447800"/>
            <a:ext cx="4038600" cy="5082540"/>
          </a:xfrm>
        </p:spPr>
        <p:txBody>
          <a:bodyPr/>
          <a:lstStyle/>
          <a:p>
            <a:pPr marL="0" indent="0">
              <a:buNone/>
            </a:pPr>
            <a:r>
              <a:rPr lang="en-US" altLang="en-US" dirty="0">
                <a:cs typeface="Arial" charset="0"/>
              </a:rPr>
              <a:t>Seriousness depends on effect on cardiac output</a:t>
            </a:r>
          </a:p>
          <a:p>
            <a:r>
              <a:rPr lang="en-US" altLang="en-US" dirty="0">
                <a:cs typeface="Arial" charset="0"/>
              </a:rPr>
              <a:t>Length of pause</a:t>
            </a:r>
          </a:p>
          <a:p>
            <a:r>
              <a:rPr lang="en-US" altLang="en-US" dirty="0">
                <a:cs typeface="Arial" charset="0"/>
              </a:rPr>
              <a:t>Frequency of pauses</a:t>
            </a:r>
          </a:p>
          <a:p>
            <a:endParaRPr lang="en-US" altLang="en-US" dirty="0">
              <a:cs typeface="Arial" charset="0"/>
            </a:endParaRPr>
          </a:p>
          <a:p>
            <a:endParaRPr lang="en-US" dirty="0"/>
          </a:p>
        </p:txBody>
      </p:sp>
      <p:sp>
        <p:nvSpPr>
          <p:cNvPr id="12" name="Content Placeholder 11"/>
          <p:cNvSpPr>
            <a:spLocks noGrp="1"/>
          </p:cNvSpPr>
          <p:nvPr>
            <p:ph sz="half" idx="2"/>
          </p:nvPr>
        </p:nvSpPr>
        <p:spPr>
          <a:xfrm>
            <a:off x="4648200" y="1447800"/>
            <a:ext cx="4038600" cy="5082540"/>
          </a:xfrm>
        </p:spPr>
        <p:txBody>
          <a:bodyPr/>
          <a:lstStyle/>
          <a:p>
            <a:pPr marL="0" indent="0">
              <a:buNone/>
            </a:pPr>
            <a:r>
              <a:rPr lang="en-US" altLang="en-US" dirty="0">
                <a:cs typeface="Arial" charset="0"/>
              </a:rPr>
              <a:t>Other effects</a:t>
            </a:r>
          </a:p>
          <a:p>
            <a:r>
              <a:rPr lang="en-US" altLang="en-US" dirty="0">
                <a:cs typeface="Arial" charset="0"/>
              </a:rPr>
              <a:t>Ischemia</a:t>
            </a:r>
          </a:p>
          <a:p>
            <a:r>
              <a:rPr lang="en-US" altLang="en-US" dirty="0">
                <a:cs typeface="Arial" charset="0"/>
              </a:rPr>
              <a:t>Hypotension</a:t>
            </a:r>
          </a:p>
          <a:p>
            <a:r>
              <a:rPr lang="en-US" altLang="en-US" dirty="0">
                <a:cs typeface="Arial" charset="0"/>
              </a:rPr>
              <a:t>Syncope</a:t>
            </a:r>
          </a:p>
          <a:p>
            <a:endParaRPr lang="en-US" dirty="0"/>
          </a:p>
          <a:p>
            <a:endParaRPr lang="en-US" dirty="0"/>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2508846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5.7</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A condition in which the SA node stops firing, causing a pause in electrical activity, is known as:</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63935365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5.7</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A condition in which the SA node stops firing, causing a pause in electrical activity, is known as:</a:t>
            </a:r>
          </a:p>
        </p:txBody>
      </p:sp>
      <p:sp>
        <p:nvSpPr>
          <p:cNvPr id="6" name="Content Placeholder 5"/>
          <p:cNvSpPr>
            <a:spLocks noGrp="1"/>
          </p:cNvSpPr>
          <p:nvPr>
            <p:ph sz="quarter" idx="15"/>
          </p:nvPr>
        </p:nvSpPr>
        <p:spPr>
          <a:xfrm>
            <a:off x="533400" y="3200400"/>
            <a:ext cx="8153400" cy="457200"/>
          </a:xfrm>
          <a:solidFill>
            <a:srgbClr val="FFC000"/>
          </a:solidFill>
        </p:spPr>
        <p:txBody>
          <a:bodyPr/>
          <a:lstStyle/>
          <a:p>
            <a:pPr marL="0" indent="0">
              <a:buNone/>
            </a:pPr>
            <a:r>
              <a:rPr lang="en-US" altLang="en-US" dirty="0" smtClean="0">
                <a:solidFill>
                  <a:srgbClr val="000099"/>
                </a:solidFill>
                <a:latin typeface="Arial" charset="0"/>
              </a:rPr>
              <a:t>Sinus arrest</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98101518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5.8</a:t>
            </a:r>
            <a:br>
              <a:rPr lang="en-US" dirty="0" smtClean="0"/>
            </a:br>
            <a:r>
              <a:rPr lang="en-US" dirty="0" smtClean="0"/>
              <a:t>Sinus Exit Block</a:t>
            </a:r>
            <a:br>
              <a:rPr lang="en-US" dirty="0" smtClean="0"/>
            </a:br>
            <a:r>
              <a:rPr lang="en-US" dirty="0" smtClean="0">
                <a:solidFill>
                  <a:srgbClr val="7030A0"/>
                </a:solidFill>
              </a:rPr>
              <a:t>Key Term</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buNone/>
            </a:pPr>
            <a:r>
              <a:rPr lang="en-US" dirty="0"/>
              <a:t>S</a:t>
            </a:r>
            <a:r>
              <a:rPr lang="en-US" dirty="0" smtClean="0"/>
              <a:t>inus </a:t>
            </a:r>
            <a:r>
              <a:rPr lang="en-US" dirty="0" smtClean="0"/>
              <a:t>exit block</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1696317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5.1</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altLang="en-US" dirty="0">
                <a:cs typeface="Arial" charset="0"/>
              </a:rPr>
              <a:t>True or False: The best way to analyze an ECG recording is to gather the data and match it to specific rhythm criteria.</a:t>
            </a:r>
            <a:endParaRPr lang="en-US" dirty="0"/>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smtClean="0">
                <a:solidFill>
                  <a:srgbClr val="000099"/>
                </a:solidFill>
                <a:latin typeface="Arial" charset="0"/>
              </a:rPr>
              <a:t>True</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2918031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Sinus Exit Block</a:t>
            </a:r>
            <a:endParaRPr lang="en-US" dirty="0"/>
          </a:p>
        </p:txBody>
      </p:sp>
      <p:sp>
        <p:nvSpPr>
          <p:cNvPr id="11" name="Content Placeholder 10"/>
          <p:cNvSpPr>
            <a:spLocks noGrp="1"/>
          </p:cNvSpPr>
          <p:nvPr>
            <p:ph idx="1"/>
          </p:nvPr>
        </p:nvSpPr>
        <p:spPr/>
        <p:txBody>
          <a:bodyPr/>
          <a:lstStyle/>
          <a:p>
            <a:pPr marL="0" indent="0">
              <a:buNone/>
            </a:pPr>
            <a:r>
              <a:rPr lang="en-US" altLang="en-US" dirty="0" smtClean="0"/>
              <a:t>SA node initiates impulse</a:t>
            </a:r>
          </a:p>
          <a:p>
            <a:pPr marL="0" indent="0">
              <a:spcBef>
                <a:spcPts val="3600"/>
              </a:spcBef>
              <a:buNone/>
            </a:pPr>
            <a:r>
              <a:rPr lang="en-US" altLang="en-US" dirty="0" smtClean="0"/>
              <a:t>Impulse is not conducted</a:t>
            </a:r>
          </a:p>
          <a:p>
            <a:pPr marL="0" indent="0">
              <a:spcBef>
                <a:spcPts val="3600"/>
              </a:spcBef>
              <a:buNone/>
            </a:pPr>
            <a:r>
              <a:rPr lang="en-US" altLang="en-US" dirty="0" smtClean="0"/>
              <a:t>No P wave occurs</a:t>
            </a:r>
          </a:p>
          <a:p>
            <a:pPr marL="0" indent="0">
              <a:spcBef>
                <a:spcPts val="3600"/>
              </a:spcBef>
              <a:buNone/>
            </a:pPr>
            <a:r>
              <a:rPr lang="en-US" altLang="en-US" dirty="0" smtClean="0"/>
              <a:t>Different from sinus arrest</a:t>
            </a:r>
          </a:p>
          <a:p>
            <a:r>
              <a:rPr lang="en-US" altLang="en-US" dirty="0" smtClean="0"/>
              <a:t>Pause is in direct ratio with P-P interval</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896446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Sinus Exit Block: </a:t>
            </a:r>
            <a:r>
              <a:rPr lang="en-US" dirty="0" smtClean="0"/>
              <a:t>Criteria 1</a:t>
            </a:r>
            <a:endParaRPr lang="en-US" dirty="0"/>
          </a:p>
        </p:txBody>
      </p:sp>
      <p:sp>
        <p:nvSpPr>
          <p:cNvPr id="11" name="Content Placeholder 10"/>
          <p:cNvSpPr>
            <a:spLocks noGrp="1"/>
          </p:cNvSpPr>
          <p:nvPr>
            <p:ph idx="1"/>
          </p:nvPr>
        </p:nvSpPr>
        <p:spPr/>
        <p:txBody>
          <a:bodyPr/>
          <a:lstStyle/>
          <a:p>
            <a:r>
              <a:rPr lang="en-US" altLang="en-US" dirty="0">
                <a:cs typeface="Arial" charset="0"/>
              </a:rPr>
              <a:t>Rhythm: Irregular due to pause(s) caused by SA block</a:t>
            </a:r>
          </a:p>
          <a:p>
            <a:r>
              <a:rPr lang="en-US" altLang="en-US" dirty="0">
                <a:cs typeface="Arial" charset="0"/>
              </a:rPr>
              <a:t>Rate: Rate varies depending on electrical activity from SA node.</a:t>
            </a:r>
          </a:p>
          <a:p>
            <a:r>
              <a:rPr lang="en-US" altLang="en-US" dirty="0">
                <a:cs typeface="Arial" charset="0"/>
              </a:rPr>
              <a:t>Criteria for P wave morphology, PR interval, and QRS duration and morphology are the same as in sinus rhythm.</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011060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Sinus Exit Block: Criteria </a:t>
            </a:r>
            <a:r>
              <a:rPr lang="en-US" dirty="0"/>
              <a:t>2</a:t>
            </a:r>
            <a:endParaRPr lang="en-US" dirty="0"/>
          </a:p>
        </p:txBody>
      </p:sp>
      <p:sp>
        <p:nvSpPr>
          <p:cNvPr id="11" name="Content Placeholder 10"/>
          <p:cNvSpPr>
            <a:spLocks noGrp="1"/>
          </p:cNvSpPr>
          <p:nvPr>
            <p:ph idx="1"/>
          </p:nvPr>
        </p:nvSpPr>
        <p:spPr/>
        <p:txBody>
          <a:bodyPr/>
          <a:lstStyle/>
          <a:p>
            <a:pPr marL="0" indent="0">
              <a:buNone/>
            </a:pPr>
            <a:r>
              <a:rPr lang="en-US" altLang="en-US" dirty="0" smtClean="0"/>
              <a:t>Length of pause</a:t>
            </a:r>
          </a:p>
          <a:p>
            <a:r>
              <a:rPr lang="en-US" altLang="en-US" dirty="0" smtClean="0"/>
              <a:t>Measure the R-R interval around the pause</a:t>
            </a:r>
          </a:p>
          <a:p>
            <a:r>
              <a:rPr lang="en-US" altLang="en-US" dirty="0" smtClean="0"/>
              <a:t>Note frequency of pauses</a:t>
            </a:r>
          </a:p>
          <a:p>
            <a:r>
              <a:rPr lang="en-US" altLang="en-US" dirty="0" smtClean="0"/>
              <a:t>Pause of 6 seconds or more is medical emergency</a:t>
            </a:r>
          </a:p>
          <a:p>
            <a:pPr marL="0" indent="0">
              <a:spcBef>
                <a:spcPts val="3600"/>
              </a:spcBef>
              <a:buNone/>
            </a:pPr>
            <a:r>
              <a:rPr lang="en-US" altLang="en-US" dirty="0" smtClean="0"/>
              <a:t>Frequency of pauses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10110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 y="228600"/>
            <a:ext cx="9144001" cy="1120140"/>
          </a:xfrm>
        </p:spPr>
        <p:txBody>
          <a:bodyPr/>
          <a:lstStyle/>
          <a:p>
            <a:r>
              <a:rPr lang="en-US" dirty="0" smtClean="0"/>
              <a:t>Sinus Exit Block:</a:t>
            </a:r>
            <a:br>
              <a:rPr lang="en-US" dirty="0" smtClean="0"/>
            </a:br>
            <a:r>
              <a:rPr lang="en-US" dirty="0" smtClean="0"/>
              <a:t>What You Should Know</a:t>
            </a:r>
            <a:endParaRPr lang="en-US" dirty="0"/>
          </a:p>
        </p:txBody>
      </p:sp>
      <p:sp>
        <p:nvSpPr>
          <p:cNvPr id="11" name="Content Placeholder 10"/>
          <p:cNvSpPr>
            <a:spLocks noGrp="1"/>
          </p:cNvSpPr>
          <p:nvPr>
            <p:ph sz="half" idx="1"/>
          </p:nvPr>
        </p:nvSpPr>
        <p:spPr>
          <a:xfrm>
            <a:off x="457200" y="1447800"/>
            <a:ext cx="4038600" cy="5082540"/>
          </a:xfrm>
        </p:spPr>
        <p:txBody>
          <a:bodyPr/>
          <a:lstStyle/>
          <a:p>
            <a:pPr marL="0" indent="0">
              <a:buNone/>
            </a:pPr>
            <a:r>
              <a:rPr lang="en-US" altLang="en-US" dirty="0">
                <a:cs typeface="Arial" charset="0"/>
              </a:rPr>
              <a:t>Seriousness depends on effect on cardiac output</a:t>
            </a:r>
          </a:p>
          <a:p>
            <a:r>
              <a:rPr lang="en-US" altLang="en-US" dirty="0">
                <a:cs typeface="Arial" charset="0"/>
              </a:rPr>
              <a:t>Length of pause</a:t>
            </a:r>
          </a:p>
          <a:p>
            <a:r>
              <a:rPr lang="en-US" altLang="en-US" dirty="0">
                <a:cs typeface="Arial" charset="0"/>
              </a:rPr>
              <a:t>Frequency of pauses</a:t>
            </a:r>
          </a:p>
          <a:p>
            <a:endParaRPr lang="en-US" dirty="0"/>
          </a:p>
        </p:txBody>
      </p:sp>
      <p:sp>
        <p:nvSpPr>
          <p:cNvPr id="12" name="Content Placeholder 11"/>
          <p:cNvSpPr>
            <a:spLocks noGrp="1"/>
          </p:cNvSpPr>
          <p:nvPr>
            <p:ph sz="half" idx="2"/>
          </p:nvPr>
        </p:nvSpPr>
        <p:spPr>
          <a:xfrm>
            <a:off x="4648200" y="1447800"/>
            <a:ext cx="4038600" cy="5082540"/>
          </a:xfrm>
        </p:spPr>
        <p:txBody>
          <a:bodyPr/>
          <a:lstStyle/>
          <a:p>
            <a:pPr marL="0" indent="0">
              <a:buNone/>
            </a:pPr>
            <a:r>
              <a:rPr lang="en-US" altLang="en-US" dirty="0">
                <a:cs typeface="Arial" charset="0"/>
              </a:rPr>
              <a:t>May occur as result of </a:t>
            </a:r>
          </a:p>
          <a:p>
            <a:r>
              <a:rPr lang="en-US" altLang="en-US" dirty="0">
                <a:cs typeface="Arial" charset="0"/>
              </a:rPr>
              <a:t>Acute myocardial infarction</a:t>
            </a:r>
          </a:p>
          <a:p>
            <a:r>
              <a:rPr lang="en-US" altLang="en-US" dirty="0">
                <a:cs typeface="Arial" charset="0"/>
              </a:rPr>
              <a:t>Ischemia</a:t>
            </a:r>
          </a:p>
          <a:p>
            <a:r>
              <a:rPr lang="en-US" altLang="en-US" dirty="0">
                <a:cs typeface="Arial" charset="0"/>
              </a:rPr>
              <a:t>Drugs</a:t>
            </a:r>
          </a:p>
          <a:p>
            <a:endParaRPr lang="en-US" dirty="0"/>
          </a:p>
          <a:p>
            <a:endParaRPr lang="en-US" dirty="0"/>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9478111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5.8</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is the difference between sinus arrest and sinus exit block?</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8719785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5.8</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is the difference between sinus arrest and sinus exit block?</a:t>
            </a:r>
          </a:p>
        </p:txBody>
      </p:sp>
      <p:sp>
        <p:nvSpPr>
          <p:cNvPr id="6" name="Content Placeholder 5"/>
          <p:cNvSpPr>
            <a:spLocks noGrp="1"/>
          </p:cNvSpPr>
          <p:nvPr>
            <p:ph sz="quarter" idx="15"/>
          </p:nvPr>
        </p:nvSpPr>
        <p:spPr>
          <a:xfrm>
            <a:off x="533400" y="3200400"/>
            <a:ext cx="8153400" cy="1219200"/>
          </a:xfrm>
          <a:solidFill>
            <a:srgbClr val="FFC000"/>
          </a:solidFill>
        </p:spPr>
        <p:txBody>
          <a:bodyPr/>
          <a:lstStyle/>
          <a:p>
            <a:pPr marL="0" indent="0">
              <a:buNone/>
            </a:pPr>
            <a:r>
              <a:rPr lang="en-US" altLang="en-US" dirty="0">
                <a:solidFill>
                  <a:srgbClr val="000099"/>
                </a:solidFill>
                <a:latin typeface="Arial" charset="0"/>
              </a:rPr>
              <a:t>The length of the pause in sinus exit block is in a direct ratio with the P-P or R-R interval of the underlying rhythm; this is not true in sinus arrest.</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81020929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a:t>
            </a:r>
            <a:r>
              <a:rPr lang="en-US" dirty="0" smtClean="0"/>
              <a:t>Summary 1</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Evaluating an ECG requires basic knowledge of the components of the rhythm.</a:t>
            </a:r>
          </a:p>
          <a:p>
            <a:pPr>
              <a:spcBef>
                <a:spcPts val="1800"/>
              </a:spcBef>
            </a:pPr>
            <a:r>
              <a:rPr lang="en-US" altLang="en-US" dirty="0">
                <a:cs typeface="Arial" charset="0"/>
              </a:rPr>
              <a:t>The process of evaluating an ECG tracing includes determining the rhythm, rate, P wave morphology, PR interval, and QRS duration and morphology.</a:t>
            </a:r>
          </a:p>
          <a:p>
            <a:pPr>
              <a:spcBef>
                <a:spcPts val="1800"/>
              </a:spcBef>
            </a:pPr>
            <a:r>
              <a:rPr lang="en-US" altLang="en-US" dirty="0">
                <a:cs typeface="Arial" charset="0"/>
              </a:rPr>
              <a:t>Rhythms that originate from the SA node include normal sinus rhythm, sinus bradycardia, sinus tachycardia, sinus dysrhythmia, and sinus arrest</a:t>
            </a:r>
            <a:r>
              <a:rPr lang="en-US" altLang="en-US" dirty="0" smtClean="0">
                <a:cs typeface="Arial" charset="0"/>
              </a:rPr>
              <a:t>.</a:t>
            </a:r>
          </a:p>
          <a:p>
            <a:pPr>
              <a:spcBef>
                <a:spcPts val="1800"/>
              </a:spcBef>
            </a:pPr>
            <a:r>
              <a:rPr lang="en-US" altLang="en-US" dirty="0">
                <a:cs typeface="Arial" charset="0"/>
              </a:rPr>
              <a:t>In normal sinus rhythm, all characteristics are within normal parameters.</a:t>
            </a:r>
          </a:p>
          <a:p>
            <a:pPr>
              <a:spcBef>
                <a:spcPts val="1800"/>
              </a:spcBef>
            </a:pPr>
            <a:endParaRPr lang="en-US" altLang="en-US" dirty="0">
              <a:cs typeface="Arial" charset="0"/>
            </a:endParaRP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8102520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smtClean="0"/>
              <a:t>2</a:t>
            </a:r>
            <a:r>
              <a:rPr lang="en-US" dirty="0" smtClean="0"/>
              <a:t/>
            </a:r>
            <a:br>
              <a:rPr lang="en-US" dirty="0" smtClean="0"/>
            </a:br>
            <a:r>
              <a:rPr lang="en-US" dirty="0">
                <a:solidFill>
                  <a:schemeClr val="bg1"/>
                </a:solidFill>
              </a:rPr>
              <a:t>2</a:t>
            </a:r>
          </a:p>
        </p:txBody>
      </p:sp>
      <p:sp>
        <p:nvSpPr>
          <p:cNvPr id="11" name="Content Placeholder 10"/>
          <p:cNvSpPr>
            <a:spLocks noGrp="1"/>
          </p:cNvSpPr>
          <p:nvPr>
            <p:ph idx="1"/>
          </p:nvPr>
        </p:nvSpPr>
        <p:spPr/>
        <p:txBody>
          <a:bodyPr/>
          <a:lstStyle/>
          <a:p>
            <a:r>
              <a:rPr lang="en-US" altLang="en-US" dirty="0">
                <a:cs typeface="Arial" charset="0"/>
              </a:rPr>
              <a:t>In sinus bradycardia, all characteristics are within normal parameters except heart rate, which is slower than 60 beats per minute.</a:t>
            </a:r>
          </a:p>
          <a:p>
            <a:r>
              <a:rPr lang="en-US" altLang="en-US" dirty="0">
                <a:cs typeface="Arial" charset="0"/>
              </a:rPr>
              <a:t>In sinus tachycardia, all characteristics are within normal parameters except heart rate, which is between 100 and 150 beats per minute.</a:t>
            </a:r>
          </a:p>
          <a:p>
            <a:r>
              <a:rPr lang="en-US" altLang="en-US" dirty="0">
                <a:cs typeface="Arial" charset="0"/>
              </a:rPr>
              <a:t>In sinus dysrhythmia, the rate is irregular due to the influence of vagal tone.</a:t>
            </a:r>
          </a:p>
          <a:p>
            <a:r>
              <a:rPr lang="en-US" altLang="en-US" dirty="0">
                <a:cs typeface="Arial" charset="0"/>
              </a:rPr>
              <a:t>In sinus arrest, activity in the SA node stops for short periods, causing contractions to stop; except during the pauses, the patient may be in normal sinus rhythm or may have another dysrhythmia.</a:t>
            </a:r>
          </a:p>
          <a:p>
            <a:pPr>
              <a:spcBef>
                <a:spcPts val="1800"/>
              </a:spcBef>
            </a:pPr>
            <a:endParaRPr lang="en-US" altLang="en-US" dirty="0">
              <a:cs typeface="Arial" charset="0"/>
            </a:endParaRP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61044450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smtClean="0"/>
              <a:t>3</a:t>
            </a:r>
            <a:r>
              <a:rPr lang="en-US" dirty="0" smtClean="0"/>
              <a:t/>
            </a:r>
            <a:br>
              <a:rPr lang="en-US" dirty="0" smtClean="0"/>
            </a:br>
            <a:r>
              <a:rPr lang="en-US" dirty="0">
                <a:solidFill>
                  <a:schemeClr val="bg1"/>
                </a:solidFill>
              </a:rPr>
              <a:t>3</a:t>
            </a:r>
            <a:br>
              <a:rPr lang="en-US" dirty="0">
                <a:solidFill>
                  <a:schemeClr val="bg1"/>
                </a:solidFill>
              </a:rPr>
            </a:br>
            <a:r>
              <a:rPr lang="en-US" dirty="0" smtClean="0">
                <a:solidFill>
                  <a:schemeClr val="bg1"/>
                </a:solidFill>
              </a:rPr>
              <a:t>2</a:t>
            </a:r>
            <a:endParaRPr lang="en-US" dirty="0">
              <a:solidFill>
                <a:schemeClr val="bg1"/>
              </a:solidFill>
            </a:endParaRPr>
          </a:p>
        </p:txBody>
      </p:sp>
      <p:sp>
        <p:nvSpPr>
          <p:cNvPr id="11" name="Content Placeholder 10"/>
          <p:cNvSpPr>
            <a:spLocks noGrp="1"/>
          </p:cNvSpPr>
          <p:nvPr>
            <p:ph idx="1"/>
          </p:nvPr>
        </p:nvSpPr>
        <p:spPr/>
        <p:txBody>
          <a:bodyPr/>
          <a:lstStyle/>
          <a:p>
            <a:r>
              <a:rPr lang="en-US" altLang="en-US" dirty="0">
                <a:cs typeface="Arial" charset="0"/>
              </a:rPr>
              <a:t>Sinus exit block is similar to sinus arrest, except that the pause is caused by a blocked impulse from the SA node, so the pause is in direct ratio with the P-P or R-R intervals of the underlying rhythm.</a:t>
            </a:r>
          </a:p>
          <a:p>
            <a:pPr>
              <a:spcBef>
                <a:spcPts val="1800"/>
              </a:spcBef>
            </a:pPr>
            <a:endParaRPr lang="en-US" altLang="en-US" dirty="0">
              <a:cs typeface="Arial" charset="0"/>
            </a:endParaRP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9244217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5.2</a:t>
            </a:r>
            <a:br>
              <a:rPr lang="en-US" dirty="0" smtClean="0"/>
            </a:br>
            <a:r>
              <a:rPr lang="en-US" dirty="0" smtClean="0"/>
              <a:t>Identifying the Components of the Rhythm</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3000"/>
              </a:spcBef>
              <a:buNone/>
            </a:pPr>
            <a:r>
              <a:rPr lang="en-US" altLang="en-US" dirty="0">
                <a:cs typeface="Arial" charset="0"/>
              </a:rPr>
              <a:t>J point</a:t>
            </a:r>
          </a:p>
          <a:p>
            <a:pPr marL="0" indent="0">
              <a:spcBef>
                <a:spcPts val="3000"/>
              </a:spcBef>
              <a:buNone/>
            </a:pPr>
            <a:r>
              <a:rPr lang="en-US" altLang="en-US" dirty="0">
                <a:cs typeface="Arial" charset="0"/>
              </a:rPr>
              <a:t>M</a:t>
            </a:r>
            <a:r>
              <a:rPr lang="en-US" altLang="en-US" dirty="0" smtClean="0">
                <a:cs typeface="Arial" charset="0"/>
              </a:rPr>
              <a:t>orphology</a:t>
            </a:r>
            <a:endParaRPr lang="en-US" alt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297820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Identifying Components of the Rhythm</a:t>
            </a:r>
            <a:endParaRPr lang="en-US" dirty="0"/>
          </a:p>
        </p:txBody>
      </p:sp>
      <p:sp>
        <p:nvSpPr>
          <p:cNvPr id="11" name="Content Placeholder 10"/>
          <p:cNvSpPr>
            <a:spLocks noGrp="1"/>
          </p:cNvSpPr>
          <p:nvPr>
            <p:ph idx="1"/>
          </p:nvPr>
        </p:nvSpPr>
        <p:spPr/>
        <p:txBody>
          <a:bodyPr/>
          <a:lstStyle/>
          <a:p>
            <a:pPr marL="0" indent="0">
              <a:buNone/>
            </a:pPr>
            <a:r>
              <a:rPr lang="en-US" altLang="en-US" dirty="0" smtClean="0"/>
              <a:t>Five-step process</a:t>
            </a:r>
          </a:p>
          <a:p>
            <a:r>
              <a:rPr lang="en-US" altLang="en-US" dirty="0" smtClean="0"/>
              <a:t>Rhythm (regularity)</a:t>
            </a:r>
          </a:p>
          <a:p>
            <a:r>
              <a:rPr lang="en-US" altLang="en-US" dirty="0" smtClean="0"/>
              <a:t>Rate</a:t>
            </a:r>
          </a:p>
          <a:p>
            <a:r>
              <a:rPr lang="en-US" altLang="en-US" dirty="0" smtClean="0"/>
              <a:t>P wave morphology (shape)</a:t>
            </a:r>
          </a:p>
          <a:p>
            <a:r>
              <a:rPr lang="en-US" altLang="en-US" dirty="0" smtClean="0"/>
              <a:t>PR interval</a:t>
            </a:r>
          </a:p>
          <a:p>
            <a:r>
              <a:rPr lang="en-US" altLang="en-US" dirty="0" smtClean="0"/>
              <a:t>QRS duration and morphology</a:t>
            </a:r>
          </a:p>
          <a:p>
            <a:pPr marL="0" indent="0">
              <a:spcBef>
                <a:spcPts val="4200"/>
              </a:spcBef>
              <a:buNone/>
            </a:pPr>
            <a:r>
              <a:rPr lang="en-US" altLang="en-US" dirty="0" smtClean="0"/>
              <a:t>Lead II used for rhythm evaluation</a:t>
            </a:r>
          </a:p>
          <a:p>
            <a:endParaRPr lang="en-US" dirty="0"/>
          </a:p>
        </p:txBody>
      </p:sp>
      <p:sp>
        <p:nvSpPr>
          <p:cNvPr id="9" name="Text Placeholder 8"/>
          <p:cNvSpPr>
            <a:spLocks noGrp="1"/>
          </p:cNvSpPr>
          <p:nvPr>
            <p:ph type="body" sz="quarter" idx="16"/>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019899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 y="228600"/>
            <a:ext cx="9144001" cy="1196974"/>
          </a:xfrm>
        </p:spPr>
        <p:txBody>
          <a:bodyPr/>
          <a:lstStyle/>
          <a:p>
            <a:r>
              <a:rPr lang="en-US" dirty="0" smtClean="0"/>
              <a:t>Identifying the Components of the Rhythm: Step </a:t>
            </a:r>
            <a:r>
              <a:rPr lang="en-US" dirty="0" smtClean="0"/>
              <a:t>One 1</a:t>
            </a:r>
            <a:endParaRPr lang="en-US" dirty="0"/>
          </a:p>
        </p:txBody>
      </p:sp>
      <p:sp>
        <p:nvSpPr>
          <p:cNvPr id="11" name="Content Placeholder 10"/>
          <p:cNvSpPr>
            <a:spLocks noGrp="1"/>
          </p:cNvSpPr>
          <p:nvPr>
            <p:ph sz="half" idx="1"/>
          </p:nvPr>
        </p:nvSpPr>
        <p:spPr>
          <a:xfrm>
            <a:off x="457200" y="1600200"/>
            <a:ext cx="4038600" cy="4930140"/>
          </a:xfrm>
        </p:spPr>
        <p:txBody>
          <a:bodyPr/>
          <a:lstStyle/>
          <a:p>
            <a:pPr marL="0" indent="0">
              <a:buFont typeface="Wingdings" pitchFamily="2" charset="2"/>
              <a:buNone/>
            </a:pPr>
            <a:r>
              <a:rPr lang="en-US" altLang="en-US" b="1" dirty="0">
                <a:solidFill>
                  <a:srgbClr val="7030A0"/>
                </a:solidFill>
                <a:cs typeface="Arial" charset="0"/>
              </a:rPr>
              <a:t>Determining the ECG rhythm or regularity</a:t>
            </a:r>
          </a:p>
          <a:p>
            <a:pPr marL="0" indent="0">
              <a:spcBef>
                <a:spcPts val="1200"/>
              </a:spcBef>
              <a:buNone/>
            </a:pPr>
            <a:r>
              <a:rPr lang="en-US" altLang="en-US" dirty="0">
                <a:cs typeface="Arial" charset="0"/>
              </a:rPr>
              <a:t>Atrial: Measure P-P wave </a:t>
            </a:r>
            <a:br>
              <a:rPr lang="en-US" altLang="en-US" dirty="0">
                <a:cs typeface="Arial" charset="0"/>
              </a:rPr>
            </a:br>
            <a:r>
              <a:rPr lang="en-US" altLang="en-US" dirty="0">
                <a:cs typeface="Arial" charset="0"/>
              </a:rPr>
              <a:t>interval</a:t>
            </a:r>
          </a:p>
          <a:p>
            <a:pPr>
              <a:spcBef>
                <a:spcPts val="1200"/>
              </a:spcBef>
            </a:pPr>
            <a:r>
              <a:rPr lang="en-US" altLang="en-US" dirty="0">
                <a:cs typeface="Arial" charset="0"/>
              </a:rPr>
              <a:t>Use calipers.</a:t>
            </a:r>
          </a:p>
          <a:p>
            <a:pPr>
              <a:spcBef>
                <a:spcPts val="1200"/>
              </a:spcBef>
            </a:pPr>
            <a:r>
              <a:rPr lang="en-US" altLang="en-US" dirty="0">
                <a:cs typeface="Arial" charset="0"/>
              </a:rPr>
              <a:t>Measure several </a:t>
            </a:r>
            <a:br>
              <a:rPr lang="en-US" altLang="en-US" dirty="0">
                <a:cs typeface="Arial" charset="0"/>
              </a:rPr>
            </a:br>
            <a:r>
              <a:rPr lang="en-US" altLang="en-US" dirty="0">
                <a:cs typeface="Arial" charset="0"/>
              </a:rPr>
              <a:t>intervals.</a:t>
            </a:r>
          </a:p>
          <a:p>
            <a:pPr>
              <a:spcBef>
                <a:spcPts val="1200"/>
              </a:spcBef>
            </a:pPr>
            <a:r>
              <a:rPr lang="en-US" altLang="en-US" dirty="0">
                <a:cs typeface="Arial" charset="0"/>
              </a:rPr>
              <a:t>Compare to determine</a:t>
            </a:r>
            <a:br>
              <a:rPr lang="en-US" altLang="en-US" dirty="0">
                <a:cs typeface="Arial" charset="0"/>
              </a:rPr>
            </a:br>
            <a:r>
              <a:rPr lang="en-US" altLang="en-US" dirty="0">
                <a:cs typeface="Arial" charset="0"/>
              </a:rPr>
              <a:t>whether rhythm is</a:t>
            </a:r>
            <a:br>
              <a:rPr lang="en-US" altLang="en-US" dirty="0">
                <a:cs typeface="Arial" charset="0"/>
              </a:rPr>
            </a:br>
            <a:r>
              <a:rPr lang="en-US" altLang="en-US" dirty="0">
                <a:cs typeface="Arial" charset="0"/>
              </a:rPr>
              <a:t>regular or irregular.</a:t>
            </a:r>
          </a:p>
          <a:p>
            <a:endParaRPr lang="en-US" dirty="0"/>
          </a:p>
        </p:txBody>
      </p:sp>
      <p:pic>
        <p:nvPicPr>
          <p:cNvPr id="4" name="Picture 3" descr="Calipers placed with the points at the beginning of two consecutive P waves on an ECG trac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1752600"/>
            <a:ext cx="4035902" cy="4060288"/>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Total Care Programming, Inc.</a:t>
            </a:r>
            <a:endParaRPr lang="en-US" dirty="0"/>
          </a:p>
        </p:txBody>
      </p:sp>
    </p:spTree>
    <p:extLst>
      <p:ext uri="{BB962C8B-B14F-4D97-AF65-F5344CB8AC3E}">
        <p14:creationId xmlns:p14="http://schemas.microsoft.com/office/powerpoint/2010/main" val="355540037"/>
      </p:ext>
    </p:extLst>
  </p:cSld>
  <p:clrMapOvr>
    <a:masterClrMapping/>
  </p:clrMapOvr>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987</TotalTime>
  <Words>4611</Words>
  <Application>Microsoft Office PowerPoint</Application>
  <PresentationFormat>On-screen Show (4:3)</PresentationFormat>
  <Paragraphs>581</Paragraphs>
  <Slides>68</Slides>
  <Notes>68</Notes>
  <HiddenSlides>0</HiddenSlides>
  <MMClips>0</MMClips>
  <ScaleCrop>false</ScaleCrop>
  <HeadingPairs>
    <vt:vector size="6" baseType="variant">
      <vt:variant>
        <vt:lpstr>Fonts Used</vt:lpstr>
      </vt:variant>
      <vt:variant>
        <vt:i4>7</vt:i4>
      </vt:variant>
      <vt:variant>
        <vt:lpstr>Theme</vt:lpstr>
      </vt:variant>
      <vt:variant>
        <vt:i4>9</vt:i4>
      </vt:variant>
      <vt:variant>
        <vt:lpstr>Slide Titles</vt:lpstr>
      </vt:variant>
      <vt:variant>
        <vt:i4>68</vt:i4>
      </vt:variant>
    </vt:vector>
  </HeadingPairs>
  <TitlesOfParts>
    <vt:vector size="84" baseType="lpstr">
      <vt:lpstr>Arial</vt:lpstr>
      <vt:lpstr>ArumSans Bold</vt:lpstr>
      <vt:lpstr>ArumSans Regular</vt:lpstr>
      <vt:lpstr>Calibri</vt:lpstr>
      <vt:lpstr>Times New Roman</vt:lpstr>
      <vt:lpstr>Vectipede Rg</vt:lpstr>
      <vt:lpstr>Wingdings</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Rhythm Strip Interpretation and sinus rhythms</vt:lpstr>
      <vt:lpstr>Learning Outcomes 1</vt:lpstr>
      <vt:lpstr>Learning Outcomes 2</vt:lpstr>
      <vt:lpstr>Learning Outcome 5.1 Rhythm Interpretation</vt:lpstr>
      <vt:lpstr>Learning Outcome 5.1 Apply Your Knowledge</vt:lpstr>
      <vt:lpstr>Learning Outcome 5.1 Apply Your Knowledge Answer</vt:lpstr>
      <vt:lpstr>Learning Outcome 5.2 Identifying the Components of the Rhythm Key Terms</vt:lpstr>
      <vt:lpstr>Identifying Components of the Rhythm</vt:lpstr>
      <vt:lpstr>Identifying the Components of the Rhythm: Step One 1</vt:lpstr>
      <vt:lpstr>Identifying the Components of the Rhythm: Step One 2</vt:lpstr>
      <vt:lpstr>Identifying the Components of the Rhythm: Step Two</vt:lpstr>
      <vt:lpstr>Identifying the Components of the Rhythm: Step Three</vt:lpstr>
      <vt:lpstr>Identifying the Components of the Rhythm: Step Four 1</vt:lpstr>
      <vt:lpstr>Identifying the Components of the Rhythm: Step Four 2</vt:lpstr>
      <vt:lpstr>Identifying the Components of the Rhythm: Step Five 1</vt:lpstr>
      <vt:lpstr>Identifying the Components of the Rhythm: Step Five 2</vt:lpstr>
      <vt:lpstr>Identifying the Components of the Rhythm: Step Five 3  2</vt:lpstr>
      <vt:lpstr>Learning Outcome 5.2 Apply Your Knowledge #1</vt:lpstr>
      <vt:lpstr>Learning Outcome 5.2 Apply Your Knowledge #1 Answer</vt:lpstr>
      <vt:lpstr>Learning Outcome 5.2 Apply Your Knowledge #2</vt:lpstr>
      <vt:lpstr>Learning Outcome 5.2 Apply Your Knowledge #2 Answer</vt:lpstr>
      <vt:lpstr>Learning Outcome 5.3 Rhythms Originating from the Sinus Node Key Terms</vt:lpstr>
      <vt:lpstr>Normal Sinus Rhythm</vt:lpstr>
      <vt:lpstr>Rhythms Originating from the Sinus Node</vt:lpstr>
      <vt:lpstr>Normal Sinus Rhythm Criteria 1</vt:lpstr>
      <vt:lpstr>Normal Sinus Rhythm Criteria 2</vt:lpstr>
      <vt:lpstr>Normal Sinus Rhythm Criteria 3 2</vt:lpstr>
      <vt:lpstr>Normal Sinus Rhythm: What You Should Know</vt:lpstr>
      <vt:lpstr>Learning Outcome 5.3 Apply Your Knowledge</vt:lpstr>
      <vt:lpstr>Learning Outcome 5.3 Apply Your Knowledge Answer</vt:lpstr>
      <vt:lpstr>Learning Outcome 5.4 Sinus Bradycardia Key Term</vt:lpstr>
      <vt:lpstr>Sinus Bradycardia</vt:lpstr>
      <vt:lpstr>Sinus Bradycardia: Criteria</vt:lpstr>
      <vt:lpstr>Sinus Bradycardia: What You Should Know</vt:lpstr>
      <vt:lpstr>Learning Outcome 5.4 Apply Your Knowledge #1</vt:lpstr>
      <vt:lpstr>Learning Outcome 5.4 Apply Your Knowledge #1 Answer</vt:lpstr>
      <vt:lpstr>Learning Outcome 5.4 Apply Your Knowledge #2</vt:lpstr>
      <vt:lpstr>Learning Outcome 5.4 Apply Your Knowledge #2 Answer</vt:lpstr>
      <vt:lpstr>Learning Outcome 5.5 Sinus Tachycardia Key Terms</vt:lpstr>
      <vt:lpstr>Sinus Tachycardia</vt:lpstr>
      <vt:lpstr>Sinus Tachycardia: Criteria</vt:lpstr>
      <vt:lpstr>Sinus Tachycardia: How the Patient Is Affected</vt:lpstr>
      <vt:lpstr>Sinus Tachycardia: What You Should Know</vt:lpstr>
      <vt:lpstr>Learning Outcome 5.5 Apply Your Knowledge</vt:lpstr>
      <vt:lpstr>Learning Outcome 5.5 Apply Your Knowledge Answer</vt:lpstr>
      <vt:lpstr>Learning Outcome 5.6 Sinus Dysrhythmia Key Term</vt:lpstr>
      <vt:lpstr>Sinus Dysrhythmia</vt:lpstr>
      <vt:lpstr>Sinus Dysrhythmia: Criteria</vt:lpstr>
      <vt:lpstr>Sinus Dysrhythmia: What You Should Know</vt:lpstr>
      <vt:lpstr>Learning Outcome 5.6 Apply Your Knowledge</vt:lpstr>
      <vt:lpstr>Learning Outcome 5.6 Apply Your Knowledge Answer</vt:lpstr>
      <vt:lpstr>Learning Outcome 5.7 Sinus Arrest Key Terms</vt:lpstr>
      <vt:lpstr>Sinus Arrest</vt:lpstr>
      <vt:lpstr>Sinus Arrest: Criteria 1</vt:lpstr>
      <vt:lpstr>Sinus Arrest: Criteria 2</vt:lpstr>
      <vt:lpstr>Sinus Arrest: What You Should Know</vt:lpstr>
      <vt:lpstr>Learning Outcome 5.7 Apply Your Knowledge</vt:lpstr>
      <vt:lpstr>Learning Outcome 5.7 Apply Your Knowledge Answer</vt:lpstr>
      <vt:lpstr>Learning Outcome 5.8 Sinus Exit Block Key Term</vt:lpstr>
      <vt:lpstr>Sinus Exit Block</vt:lpstr>
      <vt:lpstr>Sinus Exit Block: Criteria 1</vt:lpstr>
      <vt:lpstr>Sinus Exit Block: Criteria 2</vt:lpstr>
      <vt:lpstr>Sinus Exit Block: What You Should Know</vt:lpstr>
      <vt:lpstr>Learning Outcome 5.8 Apply Your Knowledge</vt:lpstr>
      <vt:lpstr>Learning Outcome 5.8 Apply Your Knowledge Answer</vt:lpstr>
      <vt:lpstr>Chapter Summary 1</vt:lpstr>
      <vt:lpstr>Chapter Summary 2 2</vt:lpstr>
      <vt:lpstr>Chapter Summary 3 3 2</vt:lpstr>
    </vt:vector>
  </TitlesOfParts>
  <Company>The McGraw-Hill Companies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Jody James</cp:lastModifiedBy>
  <cp:revision>80</cp:revision>
  <dcterms:created xsi:type="dcterms:W3CDTF">2017-03-30T19:54:13Z</dcterms:created>
  <dcterms:modified xsi:type="dcterms:W3CDTF">2017-10-03T01:17:15Z</dcterms:modified>
</cp:coreProperties>
</file>