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6.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7.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8.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87"/>
  </p:notesMasterIdLst>
  <p:handoutMasterIdLst>
    <p:handoutMasterId r:id="rId88"/>
  </p:handout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 id="303" r:id="rId57"/>
    <p:sldId id="304" r:id="rId58"/>
    <p:sldId id="305" r:id="rId59"/>
    <p:sldId id="306" r:id="rId60"/>
    <p:sldId id="307" r:id="rId61"/>
    <p:sldId id="308" r:id="rId62"/>
    <p:sldId id="309" r:id="rId63"/>
    <p:sldId id="310" r:id="rId64"/>
    <p:sldId id="311" r:id="rId65"/>
    <p:sldId id="312" r:id="rId66"/>
    <p:sldId id="313" r:id="rId67"/>
    <p:sldId id="314" r:id="rId68"/>
    <p:sldId id="315" r:id="rId69"/>
    <p:sldId id="316" r:id="rId70"/>
    <p:sldId id="317" r:id="rId71"/>
    <p:sldId id="318" r:id="rId72"/>
    <p:sldId id="319" r:id="rId73"/>
    <p:sldId id="320" r:id="rId74"/>
    <p:sldId id="321" r:id="rId75"/>
    <p:sldId id="322" r:id="rId76"/>
    <p:sldId id="323" r:id="rId77"/>
    <p:sldId id="324" r:id="rId78"/>
    <p:sldId id="325" r:id="rId79"/>
    <p:sldId id="326" r:id="rId80"/>
    <p:sldId id="327" r:id="rId81"/>
    <p:sldId id="328" r:id="rId82"/>
    <p:sldId id="329" r:id="rId83"/>
    <p:sldId id="331" r:id="rId84"/>
    <p:sldId id="330" r:id="rId85"/>
    <p:sldId id="332" r:id="rId8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52" autoAdjust="0"/>
    <p:restoredTop sz="78418" autoAdjust="0"/>
  </p:normalViewPr>
  <p:slideViewPr>
    <p:cSldViewPr>
      <p:cViewPr varScale="1">
        <p:scale>
          <a:sx n="92" d="100"/>
          <a:sy n="92" d="100"/>
        </p:scale>
        <p:origin x="2436" y="78"/>
      </p:cViewPr>
      <p:guideLst>
        <p:guide orient="horz" pos="3408"/>
        <p:guide orient="horz" pos="3600"/>
        <p:guide orient="horz" pos="912"/>
        <p:guide orient="horz" pos="3360"/>
        <p:guide pos="5616"/>
        <p:guide pos="43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slide" Target="slides/slide67.xml"/><Relationship Id="rId84" Type="http://schemas.openxmlformats.org/officeDocument/2006/relationships/slide" Target="slides/slide75.xml"/><Relationship Id="rId89"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slide" Target="slides/slide70.xml"/><Relationship Id="rId87"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52.xml"/><Relationship Id="rId82" Type="http://schemas.openxmlformats.org/officeDocument/2006/relationships/slide" Target="slides/slide73.xml"/><Relationship Id="rId90" Type="http://schemas.openxmlformats.org/officeDocument/2006/relationships/viewProps" Target="viewProps.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slide" Target="slides/slide68.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slide" Target="slides/slide71.xml"/><Relationship Id="rId85" Type="http://schemas.openxmlformats.org/officeDocument/2006/relationships/slide" Target="slides/slide76.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slide" Target="slides/slide74.xml"/><Relationship Id="rId88" Type="http://schemas.openxmlformats.org/officeDocument/2006/relationships/handoutMaster" Target="handoutMasters/handout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10/3/2017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10/3/2017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841258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smtClean="0">
                <a:solidFill>
                  <a:schemeClr val="tx1"/>
                </a:solidFill>
                <a:effectLst/>
                <a:latin typeface="Times New Roman" pitchFamily="18" charset="0"/>
                <a:ea typeface="+mn-ea"/>
                <a:cs typeface="+mn-cs"/>
              </a:rPr>
              <a:t>LO 4.2: Describe the communication needed during the ECG procedure, including the actions to take if a patient refuses to allow an ECG to be performed.</a:t>
            </a:r>
          </a:p>
          <a:p>
            <a:pPr eaLnBrk="1" hangingPunct="1"/>
            <a:r>
              <a:rPr lang="en-US" altLang="en-US" dirty="0" smtClean="0"/>
              <a:t>-----</a:t>
            </a:r>
          </a:p>
          <a:p>
            <a:pPr eaLnBrk="1" hangingPunct="1"/>
            <a:endParaRPr lang="en-US" altLang="en-US" dirty="0" smtClean="0"/>
          </a:p>
          <a:p>
            <a:pPr eaLnBrk="1" hangingPunct="1"/>
            <a:r>
              <a:rPr lang="en-US" altLang="en-US" dirty="0" smtClean="0"/>
              <a:t>Explain the procedure even if</a:t>
            </a:r>
            <a:r>
              <a:rPr lang="en-US" altLang="en-US" baseline="0" dirty="0" smtClean="0"/>
              <a:t> the patient is not able to respond. The patient may still be able to hear you.</a:t>
            </a:r>
          </a:p>
          <a:p>
            <a:pPr eaLnBrk="1" hangingPunct="1"/>
            <a:endParaRPr lang="en-US" altLang="en-US" baseline="0" dirty="0" smtClean="0"/>
          </a:p>
          <a:p>
            <a:pPr eaLnBrk="1" hangingPunct="1"/>
            <a:r>
              <a:rPr lang="en-US" altLang="en-US" dirty="0" smtClean="0"/>
              <a:t>Assure the patient that the procedure is harmless and painless. </a:t>
            </a:r>
          </a:p>
          <a:p>
            <a:pPr eaLnBrk="1" hangingPunct="1"/>
            <a:endParaRPr lang="en-US" altLang="en-US" dirty="0" smtClean="0"/>
          </a:p>
          <a:p>
            <a:pPr eaLnBrk="1" hangingPunct="1"/>
            <a:r>
              <a:rPr lang="en-US" altLang="en-US" dirty="0" smtClean="0"/>
              <a:t>If the patient absolutely refuses the ECG, you must document the patient’s refusal.</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11</a:t>
            </a:fld>
            <a:endParaRPr lang="en-US"/>
          </a:p>
        </p:txBody>
      </p:sp>
    </p:spTree>
    <p:extLst>
      <p:ext uri="{BB962C8B-B14F-4D97-AF65-F5344CB8AC3E}">
        <p14:creationId xmlns:p14="http://schemas.microsoft.com/office/powerpoint/2010/main" val="13134442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smtClean="0">
                <a:solidFill>
                  <a:schemeClr val="tx1"/>
                </a:solidFill>
                <a:effectLst/>
                <a:latin typeface="Times New Roman" pitchFamily="18" charset="0"/>
                <a:ea typeface="+mn-ea"/>
                <a:cs typeface="+mn-cs"/>
              </a:rPr>
              <a:t>LO 4.2: Describe the communication needed during the ECG procedure, including the actions to take if a patient refuses to allow an ECG to be performed.</a:t>
            </a:r>
          </a:p>
          <a:p>
            <a:pPr eaLnBrk="1" hangingPunct="1"/>
            <a:r>
              <a:rPr lang="en-US" altLang="en-US" dirty="0" smtClean="0"/>
              <a:t>-----</a:t>
            </a:r>
          </a:p>
          <a:p>
            <a:pPr eaLnBrk="1" hangingPunct="1"/>
            <a:endParaRPr lang="en-US" altLang="en-US" dirty="0" smtClean="0"/>
          </a:p>
          <a:p>
            <a:pPr eaLnBrk="1" hangingPunct="1"/>
            <a:r>
              <a:rPr lang="en-US" altLang="en-US" dirty="0" smtClean="0"/>
              <a:t>All jewelry and metal</a:t>
            </a:r>
            <a:r>
              <a:rPr lang="en-US" altLang="en-US" baseline="0" dirty="0" smtClean="0"/>
              <a:t> items should be removed, including belt buckles and watches as well as necklaces, wrist or ankle bracelets, and rings.</a:t>
            </a:r>
          </a:p>
          <a:p>
            <a:pPr eaLnBrk="1" hangingPunct="1"/>
            <a:endParaRPr lang="en-US" altLang="en-US" baseline="0" dirty="0" smtClean="0"/>
          </a:p>
          <a:p>
            <a:pPr eaLnBrk="1" hangingPunct="1"/>
            <a:r>
              <a:rPr lang="en-US" altLang="en-US" baseline="0" dirty="0" smtClean="0"/>
              <a:t>Electronic devices include cell or smartphones, PDAs, and MP3 players.</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12</a:t>
            </a:fld>
            <a:endParaRPr lang="en-US"/>
          </a:p>
        </p:txBody>
      </p:sp>
    </p:spTree>
    <p:extLst>
      <p:ext uri="{BB962C8B-B14F-4D97-AF65-F5344CB8AC3E}">
        <p14:creationId xmlns:p14="http://schemas.microsoft.com/office/powerpoint/2010/main" val="2961499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kern="1200" dirty="0" smtClean="0">
                <a:solidFill>
                  <a:schemeClr val="tx1"/>
                </a:solidFill>
                <a:effectLst/>
                <a:latin typeface="Times New Roman" pitchFamily="18" charset="0"/>
                <a:ea typeface="+mn-ea"/>
                <a:cs typeface="+mn-cs"/>
              </a:rPr>
              <a:t>LO 4.2: Describe the communication needed during the ECG procedure, including the actions to take if a patient refuses to allow an ECG to be performed.</a:t>
            </a:r>
          </a:p>
          <a:p>
            <a:pPr eaLnBrk="1" hangingPunct="1"/>
            <a:r>
              <a:rPr lang="en-US" altLang="en-US" sz="1400" dirty="0" smtClean="0"/>
              <a:t>-----</a:t>
            </a:r>
          </a:p>
          <a:p>
            <a:pPr eaLnBrk="1" hangingPunct="1"/>
            <a:endParaRPr lang="en-US" altLang="en-US" sz="1400" dirty="0" smtClean="0"/>
          </a:p>
          <a:p>
            <a:pPr eaLnBrk="1" hangingPunct="1"/>
            <a:r>
              <a:rPr lang="en-US" altLang="en-US" sz="1400" dirty="0" smtClean="0"/>
              <a:t>It is best to work from the patient’s left side because most of the electrodes</a:t>
            </a:r>
            <a:r>
              <a:rPr lang="en-US" altLang="en-US" sz="1400" baseline="0" dirty="0" smtClean="0"/>
              <a:t> and leads are placed on the left side of the patient’s chest.</a:t>
            </a:r>
          </a:p>
          <a:p>
            <a:pPr eaLnBrk="1" hangingPunct="1"/>
            <a:endParaRPr lang="en-US" altLang="en-US" sz="1400" baseline="0" dirty="0" smtClean="0"/>
          </a:p>
          <a:p>
            <a:pPr eaLnBrk="1" hangingPunct="1"/>
            <a:r>
              <a:rPr lang="en-US" altLang="en-US" sz="1400" baseline="0" dirty="0" smtClean="0"/>
              <a:t>Covering the patient with a sheet or blanket not only provides privacy, but also may help reduce shivering, which can interfere with the ECG tracing.</a:t>
            </a:r>
            <a:endParaRPr lang="en-US" altLang="en-US" sz="140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13</a:t>
            </a:fld>
            <a:endParaRPr lang="en-US"/>
          </a:p>
        </p:txBody>
      </p:sp>
    </p:spTree>
    <p:extLst>
      <p:ext uri="{BB962C8B-B14F-4D97-AF65-F5344CB8AC3E}">
        <p14:creationId xmlns:p14="http://schemas.microsoft.com/office/powerpoint/2010/main" val="552121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Times New Roman" pitchFamily="18" charset="0"/>
                <a:ea typeface="+mn-ea"/>
                <a:cs typeface="+mn-cs"/>
              </a:rPr>
              <a:t>LO 4.2: Describe the communication needed during the ECG procedure, including the actions to take if a patient refuses to allow an ECG to be performed.</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14</a:t>
            </a:fld>
            <a:endParaRPr lang="en-US"/>
          </a:p>
        </p:txBody>
      </p:sp>
    </p:spTree>
    <p:extLst>
      <p:ext uri="{BB962C8B-B14F-4D97-AF65-F5344CB8AC3E}">
        <p14:creationId xmlns:p14="http://schemas.microsoft.com/office/powerpoint/2010/main" val="27400525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Times New Roman" pitchFamily="18" charset="0"/>
                <a:ea typeface="+mn-ea"/>
                <a:cs typeface="+mn-cs"/>
              </a:rPr>
              <a:t>LO 4.2: Describe the communication needed during the ECG procedure, including the actions to take if a patient refuses to allow an ECG to be performed.</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15</a:t>
            </a:fld>
            <a:endParaRPr lang="en-US"/>
          </a:p>
        </p:txBody>
      </p:sp>
    </p:spTree>
    <p:extLst>
      <p:ext uri="{BB962C8B-B14F-4D97-AF65-F5344CB8AC3E}">
        <p14:creationId xmlns:p14="http://schemas.microsoft.com/office/powerpoint/2010/main" val="1368524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4.3: </a:t>
            </a:r>
            <a:r>
              <a:rPr lang="en-US" sz="1400" kern="1200" dirty="0" smtClean="0">
                <a:effectLst/>
              </a:rPr>
              <a:t>Identify at least three ways to provide for safety during the ECG procedure.</a:t>
            </a:r>
            <a:endParaRPr lang="en-US" altLang="en-US" dirty="0" smtClean="0"/>
          </a:p>
          <a:p>
            <a:pPr eaLnBrk="1" hangingPunct="1"/>
            <a:r>
              <a:rPr lang="en-US" altLang="en-US" dirty="0" smtClean="0"/>
              <a:t>-----</a:t>
            </a:r>
          </a:p>
          <a:p>
            <a:pPr eaLnBrk="1" hangingPunct="1"/>
            <a:r>
              <a:rPr lang="en-US" altLang="en-US" b="1" dirty="0" smtClean="0"/>
              <a:t>Body mechanics:</a:t>
            </a:r>
            <a:r>
              <a:rPr lang="en-US" altLang="en-US" b="1" baseline="0" dirty="0" smtClean="0"/>
              <a:t> </a:t>
            </a:r>
            <a:r>
              <a:rPr lang="en-US" sz="1200" kern="1200" dirty="0" smtClean="0">
                <a:solidFill>
                  <a:schemeClr val="tx1"/>
                </a:solidFill>
                <a:effectLst/>
                <a:latin typeface="Times New Roman" pitchFamily="18" charset="0"/>
                <a:ea typeface="+mn-ea"/>
                <a:cs typeface="+mn-cs"/>
              </a:rPr>
              <a:t>Using movements that maintain proper posture and avoid muscle and bone injuries.</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16</a:t>
            </a:fld>
            <a:endParaRPr lang="en-US"/>
          </a:p>
        </p:txBody>
      </p:sp>
    </p:spTree>
    <p:extLst>
      <p:ext uri="{BB962C8B-B14F-4D97-AF65-F5344CB8AC3E}">
        <p14:creationId xmlns:p14="http://schemas.microsoft.com/office/powerpoint/2010/main" val="12268002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4.3: </a:t>
            </a:r>
            <a:r>
              <a:rPr lang="en-US" sz="1200" kern="1200" dirty="0" smtClean="0">
                <a:effectLst/>
              </a:rPr>
              <a:t>Identify at least three ways to provide for safety during the ECG procedure.</a:t>
            </a:r>
            <a:endParaRPr lang="en-US" altLang="en-US" dirty="0" smtClean="0"/>
          </a:p>
          <a:p>
            <a:pPr eaLnBrk="1" hangingPunct="1"/>
            <a:r>
              <a:rPr lang="en-US" altLang="en-US" baseline="0" dirty="0" smtClean="0"/>
              <a:t>-----</a:t>
            </a:r>
          </a:p>
          <a:p>
            <a:pPr eaLnBrk="1" hangingPunct="1"/>
            <a:endParaRPr lang="en-US" altLang="en-US" baseline="0" dirty="0" smtClean="0"/>
          </a:p>
          <a:p>
            <a:pPr eaLnBrk="1" hangingPunct="1"/>
            <a:r>
              <a:rPr lang="en-US" altLang="en-US" baseline="0" dirty="0" smtClean="0"/>
              <a:t>Proper body mechanics include:</a:t>
            </a:r>
          </a:p>
          <a:p>
            <a:pPr marL="171450" indent="-171450" eaLnBrk="1" hangingPunct="1">
              <a:buFont typeface="Arial" panose="020B0604020202020204" pitchFamily="34" charset="0"/>
              <a:buChar char="•"/>
            </a:pPr>
            <a:r>
              <a:rPr lang="en-US" altLang="en-US" baseline="0" dirty="0" smtClean="0"/>
              <a:t>Maintain a wide base of support</a:t>
            </a:r>
          </a:p>
          <a:p>
            <a:pPr marL="171450" indent="-171450" eaLnBrk="1" hangingPunct="1">
              <a:buFont typeface="Arial" panose="020B0604020202020204" pitchFamily="34" charset="0"/>
              <a:buChar char="•"/>
            </a:pPr>
            <a:r>
              <a:rPr lang="en-US" altLang="en-US" baseline="0" dirty="0" smtClean="0"/>
              <a:t>Avoid twisting</a:t>
            </a:r>
          </a:p>
          <a:p>
            <a:pPr marL="171450" indent="-171450" eaLnBrk="1" hangingPunct="1">
              <a:buFont typeface="Arial" panose="020B0604020202020204" pitchFamily="34" charset="0"/>
              <a:buChar char="•"/>
            </a:pPr>
            <a:r>
              <a:rPr lang="en-US" altLang="en-US" baseline="0" dirty="0" smtClean="0"/>
              <a:t>Protect your back</a:t>
            </a:r>
          </a:p>
          <a:p>
            <a:pPr marL="171450" indent="-171450" eaLnBrk="1" hangingPunct="1">
              <a:buFont typeface="Arial" panose="020B0604020202020204" pitchFamily="34" charset="0"/>
              <a:buChar char="•"/>
            </a:pPr>
            <a:r>
              <a:rPr lang="en-US" altLang="en-US" baseline="0" dirty="0" smtClean="0"/>
              <a:t>Use your leg muscles, not your back, for lifting</a:t>
            </a:r>
          </a:p>
          <a:p>
            <a:pPr marL="171450" indent="-171450" eaLnBrk="1" hangingPunct="1">
              <a:buFont typeface="Arial" panose="020B0604020202020204" pitchFamily="34" charset="0"/>
              <a:buChar char="•"/>
            </a:pPr>
            <a:r>
              <a:rPr lang="en-US" altLang="en-US" baseline="0" dirty="0" smtClean="0"/>
              <a:t>Maintain proper body alignment</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17</a:t>
            </a:fld>
            <a:endParaRPr lang="en-US"/>
          </a:p>
        </p:txBody>
      </p:sp>
    </p:spTree>
    <p:extLst>
      <p:ext uri="{BB962C8B-B14F-4D97-AF65-F5344CB8AC3E}">
        <p14:creationId xmlns:p14="http://schemas.microsoft.com/office/powerpoint/2010/main" val="41641556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200" dirty="0" smtClean="0"/>
              <a:t>LO 4.3: </a:t>
            </a:r>
            <a:r>
              <a:rPr lang="en-US" sz="1200" kern="1200" dirty="0" smtClean="0">
                <a:effectLst/>
              </a:rPr>
              <a:t>Identify at least three ways to provide for safety during the ECG procedure.</a:t>
            </a:r>
            <a:endParaRPr lang="en-US" altLang="en-US" sz="1200" dirty="0" smtClean="0"/>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18</a:t>
            </a:fld>
            <a:endParaRPr lang="en-US"/>
          </a:p>
        </p:txBody>
      </p:sp>
    </p:spTree>
    <p:extLst>
      <p:ext uri="{BB962C8B-B14F-4D97-AF65-F5344CB8AC3E}">
        <p14:creationId xmlns:p14="http://schemas.microsoft.com/office/powerpoint/2010/main" val="12369610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200" dirty="0" smtClean="0"/>
              <a:t>LO 4.3: </a:t>
            </a:r>
            <a:r>
              <a:rPr lang="en-US" sz="1200" kern="1200" dirty="0" smtClean="0">
                <a:effectLst/>
              </a:rPr>
              <a:t>Identify at least three ways to provide for safety during the ECG procedure.</a:t>
            </a:r>
            <a:endParaRPr lang="en-US" altLang="en-US" sz="1200" dirty="0" smtClean="0"/>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19</a:t>
            </a:fld>
            <a:endParaRPr lang="en-US"/>
          </a:p>
        </p:txBody>
      </p:sp>
    </p:spTree>
    <p:extLst>
      <p:ext uri="{BB962C8B-B14F-4D97-AF65-F5344CB8AC3E}">
        <p14:creationId xmlns:p14="http://schemas.microsoft.com/office/powerpoint/2010/main" val="27863174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4.4</a:t>
            </a:r>
            <a:r>
              <a:rPr lang="en-US" altLang="en-US" baseline="0" dirty="0" smtClean="0"/>
              <a:t> Demonstrate the procedure for applying the electrodes and lead wires for a 12-lead ECG and cardiac monitoring</a:t>
            </a:r>
            <a:r>
              <a:rPr lang="en-US" sz="1400" kern="1200" dirty="0" smtClean="0">
                <a:solidFill>
                  <a:schemeClr val="tx1"/>
                </a:solidFill>
                <a:effectLst/>
                <a:latin typeface="Times New Roman" pitchFamily="18" charset="0"/>
                <a:ea typeface="+mn-ea"/>
                <a:cs typeface="+mn-cs"/>
              </a:rPr>
              <a:t>.</a:t>
            </a:r>
            <a:endParaRPr lang="en-US" altLang="en-US" dirty="0" smtClean="0"/>
          </a:p>
          <a:p>
            <a:pPr eaLnBrk="1" hangingPunct="1"/>
            <a:r>
              <a:rPr lang="en-US" altLang="en-US" dirty="0" smtClean="0"/>
              <a:t>-----</a:t>
            </a:r>
          </a:p>
          <a:p>
            <a:pPr eaLnBrk="1" hangingPunct="1"/>
            <a:r>
              <a:rPr lang="en-US" altLang="en-US" b="1" dirty="0" smtClean="0"/>
              <a:t>Angle of Louis:</a:t>
            </a:r>
            <a:r>
              <a:rPr lang="en-US" altLang="en-US" b="1" baseline="0" dirty="0" smtClean="0"/>
              <a:t> </a:t>
            </a:r>
            <a:r>
              <a:rPr lang="en-US" altLang="en-US" baseline="0" dirty="0" smtClean="0"/>
              <a:t>A ridge about an inch or so below the suprasternal notch where the main part of the sternum and the top part of the sternum, known as the manubrium, are attached.</a:t>
            </a:r>
          </a:p>
          <a:p>
            <a:pPr eaLnBrk="1" hangingPunct="1"/>
            <a:r>
              <a:rPr lang="en-US" altLang="en-US" b="1" baseline="0" dirty="0" smtClean="0"/>
              <a:t>Anterior axillary line: </a:t>
            </a:r>
            <a:r>
              <a:rPr lang="en-US" altLang="en-US" baseline="0" dirty="0" smtClean="0"/>
              <a:t>An imaginary vertical line starting at the front axilla (armpit) that extends down the left side of the chest.</a:t>
            </a:r>
          </a:p>
          <a:p>
            <a:pPr eaLnBrk="1" hangingPunct="1"/>
            <a:r>
              <a:rPr lang="en-US" altLang="en-US" b="1" baseline="0" dirty="0" smtClean="0"/>
              <a:t>Intercostal space (ICS): </a:t>
            </a:r>
            <a:r>
              <a:rPr lang="en-US" altLang="en-US" baseline="0" dirty="0" smtClean="0"/>
              <a:t>The space between two ribs.</a:t>
            </a:r>
          </a:p>
          <a:p>
            <a:pPr eaLnBrk="1" hangingPunct="1"/>
            <a:r>
              <a:rPr lang="en-US" altLang="en-US" b="1" baseline="0" dirty="0" smtClean="0"/>
              <a:t>Midaxillary line: </a:t>
            </a:r>
            <a:r>
              <a:rPr lang="en-US" altLang="en-US" baseline="0" dirty="0" smtClean="0"/>
              <a:t>An imaginary vertical line that starts at the middle of the axilla (armpit) and extends down the side of the chest.</a:t>
            </a:r>
            <a:endParaRPr lang="en-US" altLang="en-US" dirty="0" smtClean="0"/>
          </a:p>
          <a:p>
            <a:pPr eaLnBrk="1" hangingPunct="1"/>
            <a:r>
              <a:rPr lang="en-US" altLang="en-US" b="1" dirty="0" smtClean="0"/>
              <a:t>Midclavicular line: </a:t>
            </a:r>
            <a:r>
              <a:rPr lang="en-US" altLang="en-US" dirty="0" smtClean="0"/>
              <a:t>An imaginary line on the chest that runs vertically through the center of the clavicle. Note that this line may or may not run through the nipple, especially if the patient is obese</a:t>
            </a:r>
            <a:r>
              <a:rPr lang="en-US" altLang="en-US" baseline="0" dirty="0" smtClean="0"/>
              <a:t> or female with large breasts.</a:t>
            </a:r>
            <a:endParaRPr lang="en-US" altLang="en-US" dirty="0" smtClean="0"/>
          </a:p>
          <a:p>
            <a:pPr eaLnBrk="1" hangingPunct="1"/>
            <a:r>
              <a:rPr lang="en-US" altLang="en-US" b="1" dirty="0" smtClean="0"/>
              <a:t>Suprasternal notch: </a:t>
            </a:r>
            <a:r>
              <a:rPr lang="en-US" altLang="en-US" dirty="0" smtClean="0"/>
              <a:t>The dip you feel</a:t>
            </a:r>
            <a:r>
              <a:rPr lang="en-US" altLang="en-US" baseline="0" dirty="0" smtClean="0"/>
              <a:t> at the anterior base of the neck just above the manubrium, where the clavicle attaches to the sternum.</a:t>
            </a:r>
          </a:p>
          <a:p>
            <a:pPr eaLnBrk="1" hangingPunct="1"/>
            <a:endParaRPr lang="en-US" altLang="en-US" dirty="0" smtClean="0"/>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20</a:t>
            </a:fld>
            <a:endParaRPr lang="en-US"/>
          </a:p>
        </p:txBody>
      </p:sp>
    </p:spTree>
    <p:extLst>
      <p:ext uri="{BB962C8B-B14F-4D97-AF65-F5344CB8AC3E}">
        <p14:creationId xmlns:p14="http://schemas.microsoft.com/office/powerpoint/2010/main" val="1946787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a:t>
            </a:fld>
            <a:endParaRPr lang="en-US"/>
          </a:p>
        </p:txBody>
      </p:sp>
    </p:spTree>
    <p:extLst>
      <p:ext uri="{BB962C8B-B14F-4D97-AF65-F5344CB8AC3E}">
        <p14:creationId xmlns:p14="http://schemas.microsoft.com/office/powerpoint/2010/main" val="2980587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4.4: Demonstrate the procedure for applying the electrodes and lead wires for a 12-lead ECG and cardiac monitoring. </a:t>
            </a:r>
          </a:p>
          <a:p>
            <a:pPr eaLnBrk="1" hangingPunct="1"/>
            <a:r>
              <a:rPr lang="en-US" altLang="en-US" dirty="0" smtClean="0"/>
              <a:t>-----</a:t>
            </a:r>
          </a:p>
          <a:p>
            <a:pPr eaLnBrk="1" hangingPunct="1"/>
            <a:endParaRPr lang="en-US" altLang="en-US" dirty="0" smtClean="0"/>
          </a:p>
          <a:p>
            <a:pPr eaLnBrk="1" hangingPunct="1"/>
            <a:r>
              <a:rPr lang="en-US" altLang="en-US" dirty="0" smtClean="0"/>
              <a:t>If the patient is diaphoretic (sweaty), use antiperspirant, tincture of benzoin, or Mastisol to help pads adhere to the skin.</a:t>
            </a:r>
          </a:p>
          <a:p>
            <a:pPr eaLnBrk="1" hangingPunct="1"/>
            <a:endParaRPr lang="en-US" altLang="en-US" dirty="0" smtClean="0"/>
          </a:p>
          <a:p>
            <a:pPr eaLnBrk="1" hangingPunct="1"/>
            <a:r>
              <a:rPr lang="en-US" altLang="en-US" dirty="0" smtClean="0"/>
              <a:t>Do not shave</a:t>
            </a:r>
            <a:r>
              <a:rPr lang="en-US" altLang="en-US" baseline="0" dirty="0" smtClean="0"/>
              <a:t> the area unless absolutely necessary, such as during an emergency. Clip the hair instead.</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21</a:t>
            </a:fld>
            <a:endParaRPr lang="en-US"/>
          </a:p>
        </p:txBody>
      </p:sp>
    </p:spTree>
    <p:extLst>
      <p:ext uri="{BB962C8B-B14F-4D97-AF65-F5344CB8AC3E}">
        <p14:creationId xmlns:p14="http://schemas.microsoft.com/office/powerpoint/2010/main" val="9961097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4.4</a:t>
            </a:r>
            <a:r>
              <a:rPr lang="en-US" altLang="en-US" baseline="0" dirty="0" smtClean="0"/>
              <a:t> Demonstrate the procedure for applying the electrodes and lead wires for a 12-lead ECG and cardiac monitoring</a:t>
            </a:r>
            <a:r>
              <a:rPr lang="en-US" sz="1400" kern="1200" dirty="0" smtClean="0">
                <a:solidFill>
                  <a:schemeClr val="tx1"/>
                </a:solidFill>
                <a:effectLst/>
                <a:latin typeface="Times New Roman" pitchFamily="18" charset="0"/>
                <a:ea typeface="+mn-ea"/>
                <a:cs typeface="+mn-cs"/>
              </a:rPr>
              <a:t>.</a:t>
            </a:r>
            <a:endParaRPr lang="en-US" altLang="en-US" dirty="0" smtClean="0"/>
          </a:p>
          <a:p>
            <a:pPr eaLnBrk="1" hangingPunct="1"/>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The limb leads are attached before the chest leads because the ECG will not run without the limb leads. If the patient is in cardiac crisis, the physician can refer to the tracing from the limb leads while the chest leads are being attached.</a:t>
            </a:r>
          </a:p>
          <a:p>
            <a:pPr eaLnBrk="1" hangingPunct="1"/>
            <a:endParaRPr lang="en-US" altLang="en-US" dirty="0" smtClean="0"/>
          </a:p>
          <a:p>
            <a:pPr eaLnBrk="1" hangingPunct="1"/>
            <a:r>
              <a:rPr lang="en-US" altLang="en-US" dirty="0" smtClean="0"/>
              <a:t>It is important to use the same site on each arm and the same site on each leg</a:t>
            </a:r>
            <a:r>
              <a:rPr lang="en-US" altLang="en-US" baseline="0" dirty="0" smtClean="0"/>
              <a:t> so that the placements are mirror images of each other. </a:t>
            </a:r>
          </a:p>
          <a:p>
            <a:pPr eaLnBrk="1" hangingPunct="1"/>
            <a:endParaRPr lang="en-US" altLang="en-US" baseline="0" dirty="0" smtClean="0"/>
          </a:p>
          <a:p>
            <a:pPr eaLnBrk="1" hangingPunct="1"/>
            <a:r>
              <a:rPr lang="en-US" altLang="en-US" baseline="0" dirty="0" smtClean="0"/>
              <a:t>If alternate sites are used, be sure to document this directly on the recording.</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22</a:t>
            </a:fld>
            <a:endParaRPr lang="en-US"/>
          </a:p>
        </p:txBody>
      </p:sp>
    </p:spTree>
    <p:extLst>
      <p:ext uri="{BB962C8B-B14F-4D97-AF65-F5344CB8AC3E}">
        <p14:creationId xmlns:p14="http://schemas.microsoft.com/office/powerpoint/2010/main" val="1014992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4.4</a:t>
            </a:r>
            <a:r>
              <a:rPr lang="en-US" altLang="en-US" baseline="0" dirty="0" smtClean="0"/>
              <a:t> Demonstrate the procedure for applying the electrodes and lead wires for a 12-lead ECG and cardiac monitoring</a:t>
            </a:r>
            <a:r>
              <a:rPr lang="en-US" sz="1400" kern="1200" dirty="0" smtClean="0">
                <a:solidFill>
                  <a:schemeClr val="tx1"/>
                </a:solidFill>
                <a:effectLst/>
                <a:latin typeface="Times New Roman" pitchFamily="18" charset="0"/>
                <a:ea typeface="+mn-ea"/>
                <a:cs typeface="+mn-cs"/>
              </a:rPr>
              <a:t>.</a:t>
            </a:r>
            <a:endParaRPr lang="en-US" altLang="en-US" dirty="0" smtClean="0"/>
          </a:p>
          <a:p>
            <a:pPr eaLnBrk="1" hangingPunct="1"/>
            <a:r>
              <a:rPr lang="en-US" altLang="en-US" dirty="0" smtClean="0"/>
              <a:t>-----</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23</a:t>
            </a:fld>
            <a:endParaRPr lang="en-US"/>
          </a:p>
        </p:txBody>
      </p:sp>
    </p:spTree>
    <p:extLst>
      <p:ext uri="{BB962C8B-B14F-4D97-AF65-F5344CB8AC3E}">
        <p14:creationId xmlns:p14="http://schemas.microsoft.com/office/powerpoint/2010/main" val="42187182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4.4</a:t>
            </a:r>
            <a:r>
              <a:rPr lang="en-US" altLang="en-US" baseline="0" dirty="0" smtClean="0"/>
              <a:t> Demonstrate the procedure for applying the electrodes and lead wires for a 12-lead ECG and cardiac monitoring</a:t>
            </a:r>
            <a:r>
              <a:rPr lang="en-US" sz="1400" kern="1200" dirty="0" smtClean="0">
                <a:solidFill>
                  <a:schemeClr val="tx1"/>
                </a:solidFill>
                <a:effectLst/>
                <a:latin typeface="Times New Roman" pitchFamily="18" charset="0"/>
                <a:ea typeface="+mn-ea"/>
                <a:cs typeface="+mn-cs"/>
              </a:rPr>
              <a:t>.</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To place</a:t>
            </a:r>
            <a:r>
              <a:rPr lang="en-US" altLang="en-US" baseline="0" dirty="0" smtClean="0"/>
              <a:t> V1, find the angle of Louis; then find the second rib, which is adjacent to the angle of Louis. Count down to the fourth intercostal space, and place V1 at the right sternal border at the fourth intercostal space.</a:t>
            </a:r>
          </a:p>
          <a:p>
            <a:endParaRPr lang="en-US" dirty="0" smtClean="0"/>
          </a:p>
          <a:p>
            <a:pPr eaLnBrk="1" hangingPunct="1"/>
            <a:r>
              <a:rPr lang="en-US" altLang="en-US" dirty="0" smtClean="0"/>
              <a:t>Always locate and use the anatomical landmarks when placing the chest leads.</a:t>
            </a:r>
            <a:r>
              <a:rPr lang="en-US" altLang="en-US" baseline="0" dirty="0" smtClean="0"/>
              <a:t> Do not place them visually.</a:t>
            </a:r>
          </a:p>
          <a:p>
            <a:pPr eaLnBrk="1" hangingPunct="1"/>
            <a:endParaRPr lang="en-US" altLang="en-US" baseline="0" dirty="0" smtClean="0"/>
          </a:p>
          <a:p>
            <a:pPr eaLnBrk="1" hangingPunct="1"/>
            <a:r>
              <a:rPr lang="en-US" altLang="en-US" baseline="0" dirty="0" smtClean="0"/>
              <a:t>For a female with large breasts, either ask the woman to move the breasts, or use the back of your hand to lift the left breast and place the electrodes in the closest position possible. Do not place the electrodes on the breast.</a:t>
            </a:r>
          </a:p>
          <a:p>
            <a:pPr eaLnBrk="1" hangingPunct="1"/>
            <a:endParaRPr lang="en-US" altLang="en-US" baseline="0" dirty="0" smtClean="0"/>
          </a:p>
          <a:p>
            <a:pPr eaLnBrk="1" hangingPunct="1"/>
            <a:r>
              <a:rPr lang="en-US" altLang="en-US" baseline="0" dirty="0" smtClean="0"/>
              <a:t>Another method of placing V5 is to place V6 first, then place V5 midway between V4 and V6</a:t>
            </a:r>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24</a:t>
            </a:fld>
            <a:endParaRPr lang="en-US"/>
          </a:p>
        </p:txBody>
      </p:sp>
    </p:spTree>
    <p:extLst>
      <p:ext uri="{BB962C8B-B14F-4D97-AF65-F5344CB8AC3E}">
        <p14:creationId xmlns:p14="http://schemas.microsoft.com/office/powerpoint/2010/main" val="7218588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4.4: Demonstrate the procedure for applying the electrodes and lead wires for a 12-lead ECG and cardiac monitoring. </a:t>
            </a:r>
          </a:p>
          <a:p>
            <a:pPr eaLnBrk="1" hangingPunct="1"/>
            <a:r>
              <a:rPr lang="en-US" altLang="en-US" dirty="0" smtClean="0"/>
              <a:t>-----</a:t>
            </a:r>
          </a:p>
          <a:p>
            <a:pPr eaLnBrk="1" hangingPunct="1"/>
            <a:endParaRPr lang="en-US" altLang="en-US" dirty="0" smtClean="0"/>
          </a:p>
          <a:p>
            <a:pPr eaLnBrk="1" hangingPunct="1"/>
            <a:r>
              <a:rPr lang="en-US" altLang="en-US" dirty="0" smtClean="0"/>
              <a:t>The lead wire cables should follow the contours of the body.</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25</a:t>
            </a:fld>
            <a:endParaRPr lang="en-US"/>
          </a:p>
        </p:txBody>
      </p:sp>
    </p:spTree>
    <p:extLst>
      <p:ext uri="{BB962C8B-B14F-4D97-AF65-F5344CB8AC3E}">
        <p14:creationId xmlns:p14="http://schemas.microsoft.com/office/powerpoint/2010/main" val="1179380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4.4: Demonstrate the procedure for applying the electrodes and lead wires for a 12-lead ECG and cardiac monitoring. </a:t>
            </a:r>
          </a:p>
          <a:p>
            <a:pPr eaLnBrk="1" hangingPunct="1"/>
            <a:r>
              <a:rPr lang="en-US" altLang="en-US" dirty="0" smtClean="0"/>
              <a:t>-----</a:t>
            </a:r>
          </a:p>
          <a:p>
            <a:pPr eaLnBrk="1" hangingPunct="1"/>
            <a:endParaRPr lang="en-US" altLang="en-US" dirty="0" smtClean="0"/>
          </a:p>
          <a:p>
            <a:pPr eaLnBrk="1" hangingPunct="1"/>
            <a:r>
              <a:rPr lang="en-US" altLang="en-US" dirty="0" smtClean="0"/>
              <a:t>The lead wire cables should follow the contours of the body.</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26</a:t>
            </a:fld>
            <a:endParaRPr lang="en-US"/>
          </a:p>
        </p:txBody>
      </p:sp>
    </p:spTree>
    <p:extLst>
      <p:ext uri="{BB962C8B-B14F-4D97-AF65-F5344CB8AC3E}">
        <p14:creationId xmlns:p14="http://schemas.microsoft.com/office/powerpoint/2010/main" val="9632263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4.4: Demonstrate the procedure for applying the electrodes and lead wires for a 12-lead ECG and cardiac monitoring. </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27</a:t>
            </a:fld>
            <a:endParaRPr lang="en-US"/>
          </a:p>
        </p:txBody>
      </p:sp>
    </p:spTree>
    <p:extLst>
      <p:ext uri="{BB962C8B-B14F-4D97-AF65-F5344CB8AC3E}">
        <p14:creationId xmlns:p14="http://schemas.microsoft.com/office/powerpoint/2010/main" val="3282002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4.4: Demonstrate the procedure for applying the electrodes and lead wires for a 12-lead ECG and cardiac monitoring. </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28</a:t>
            </a:fld>
            <a:endParaRPr lang="en-US"/>
          </a:p>
        </p:txBody>
      </p:sp>
    </p:spTree>
    <p:extLst>
      <p:ext uri="{BB962C8B-B14F-4D97-AF65-F5344CB8AC3E}">
        <p14:creationId xmlns:p14="http://schemas.microsoft.com/office/powerpoint/2010/main" val="887092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4.4: Demonstrate the procedure for applying the electrodes and lead wires for a 12-lead ECG and cardiac monitoring. </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29</a:t>
            </a:fld>
            <a:endParaRPr lang="en-US"/>
          </a:p>
        </p:txBody>
      </p:sp>
    </p:spTree>
    <p:extLst>
      <p:ext uri="{BB962C8B-B14F-4D97-AF65-F5344CB8AC3E}">
        <p14:creationId xmlns:p14="http://schemas.microsoft.com/office/powerpoint/2010/main" val="19909129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4.4: Demonstrate the procedure for applying the electrodes and lead wires for a 12-lead ECG and cardiac monitoring. </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30</a:t>
            </a:fld>
            <a:endParaRPr lang="en-US"/>
          </a:p>
        </p:txBody>
      </p:sp>
    </p:spTree>
    <p:extLst>
      <p:ext uri="{BB962C8B-B14F-4D97-AF65-F5344CB8AC3E}">
        <p14:creationId xmlns:p14="http://schemas.microsoft.com/office/powerpoint/2010/main" val="2342370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a:t>
            </a:fld>
            <a:endParaRPr lang="en-US"/>
          </a:p>
        </p:txBody>
      </p:sp>
    </p:spTree>
    <p:extLst>
      <p:ext uri="{BB962C8B-B14F-4D97-AF65-F5344CB8AC3E}">
        <p14:creationId xmlns:p14="http://schemas.microsoft.com/office/powerpoint/2010/main" val="4181423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4.4: Demonstrate the procedure for applying the electrodes and lead wires for a 12-lead ECG and cardiac monitoring. </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31</a:t>
            </a:fld>
            <a:endParaRPr lang="en-US"/>
          </a:p>
        </p:txBody>
      </p:sp>
    </p:spTree>
    <p:extLst>
      <p:ext uri="{BB962C8B-B14F-4D97-AF65-F5344CB8AC3E}">
        <p14:creationId xmlns:p14="http://schemas.microsoft.com/office/powerpoint/2010/main" val="23561131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4.4: Demonstrate the procedure for applying the electrodes and lead wires for a 12-lead ECG and cardiac monitoring. </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32</a:t>
            </a:fld>
            <a:endParaRPr lang="en-US"/>
          </a:p>
        </p:txBody>
      </p:sp>
    </p:spTree>
    <p:extLst>
      <p:ext uri="{BB962C8B-B14F-4D97-AF65-F5344CB8AC3E}">
        <p14:creationId xmlns:p14="http://schemas.microsoft.com/office/powerpoint/2010/main" val="36989504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4.5:  Describe the procedure for recording a 12-lead ECG.</a:t>
            </a:r>
          </a:p>
          <a:p>
            <a:pPr eaLnBrk="1" hangingPunct="1"/>
            <a:r>
              <a:rPr lang="en-US" altLang="en-US" dirty="0" smtClean="0"/>
              <a:t>-----</a:t>
            </a:r>
          </a:p>
          <a:p>
            <a:pPr eaLnBrk="1" hangingPunct="1"/>
            <a:endParaRPr lang="en-US" altLang="en-US" dirty="0" smtClean="0"/>
          </a:p>
          <a:p>
            <a:pPr eaLnBrk="1" hangingPunct="1"/>
            <a:r>
              <a:rPr lang="en-US" altLang="en-US" dirty="0" smtClean="0"/>
              <a:t>Before</a:t>
            </a:r>
            <a:r>
              <a:rPr lang="en-US" altLang="en-US" baseline="0" dirty="0" smtClean="0"/>
              <a:t> you run the ECG, make sure you have completed all of the appropriate preparations.</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33</a:t>
            </a:fld>
            <a:endParaRPr lang="en-US"/>
          </a:p>
        </p:txBody>
      </p:sp>
    </p:spTree>
    <p:extLst>
      <p:ext uri="{BB962C8B-B14F-4D97-AF65-F5344CB8AC3E}">
        <p14:creationId xmlns:p14="http://schemas.microsoft.com/office/powerpoint/2010/main" val="1947828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4.5:  Describe the procedure for recording a 12-lead ECG.</a:t>
            </a:r>
          </a:p>
          <a:p>
            <a:pPr eaLnBrk="1" hangingPunct="1"/>
            <a:r>
              <a:rPr lang="en-US" altLang="en-US" dirty="0" smtClean="0"/>
              <a:t>-----</a:t>
            </a:r>
          </a:p>
          <a:p>
            <a:pPr marL="0" lvl="1" eaLnBrk="1" hangingPunct="1"/>
            <a:endParaRPr lang="en-US" altLang="en-US" dirty="0" smtClean="0"/>
          </a:p>
          <a:p>
            <a:pPr marL="0" lvl="1" eaLnBrk="1" hangingPunct="1"/>
            <a:r>
              <a:rPr lang="en-US" altLang="en-US" dirty="0" smtClean="0"/>
              <a:t>Check LCD for errors</a:t>
            </a:r>
          </a:p>
          <a:p>
            <a:pPr eaLnBrk="1" hangingPunct="1"/>
            <a:endParaRPr lang="en-US" altLang="en-US" dirty="0" smtClean="0"/>
          </a:p>
          <a:p>
            <a:pPr eaLnBrk="1" hangingPunct="1"/>
            <a:r>
              <a:rPr lang="en-US" altLang="en-US" dirty="0" smtClean="0"/>
              <a:t>On manual machines,</a:t>
            </a:r>
            <a:r>
              <a:rPr lang="en-US" altLang="en-US" baseline="0" dirty="0" smtClean="0"/>
              <a:t> set the standardization mark between the T wave of one complex and the P wave of the next.</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34</a:t>
            </a:fld>
            <a:endParaRPr lang="en-US"/>
          </a:p>
        </p:txBody>
      </p:sp>
    </p:spTree>
    <p:extLst>
      <p:ext uri="{BB962C8B-B14F-4D97-AF65-F5344CB8AC3E}">
        <p14:creationId xmlns:p14="http://schemas.microsoft.com/office/powerpoint/2010/main" val="41332922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4.5:  Describe the procedure for recording a 12-lead ECG.</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35</a:t>
            </a:fld>
            <a:endParaRPr lang="en-US"/>
          </a:p>
        </p:txBody>
      </p:sp>
    </p:spTree>
    <p:extLst>
      <p:ext uri="{BB962C8B-B14F-4D97-AF65-F5344CB8AC3E}">
        <p14:creationId xmlns:p14="http://schemas.microsoft.com/office/powerpoint/2010/main" val="10940164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4.5:  Describe the procedure for recording a 12-lead ECG.</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36</a:t>
            </a:fld>
            <a:endParaRPr lang="en-US"/>
          </a:p>
        </p:txBody>
      </p:sp>
    </p:spTree>
    <p:extLst>
      <p:ext uri="{BB962C8B-B14F-4D97-AF65-F5344CB8AC3E}">
        <p14:creationId xmlns:p14="http://schemas.microsoft.com/office/powerpoint/2010/main" val="11490860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4.6: </a:t>
            </a:r>
            <a:r>
              <a:rPr lang="en-US" sz="1400" kern="1200" dirty="0" smtClean="0">
                <a:solidFill>
                  <a:schemeClr val="tx1"/>
                </a:solidFill>
                <a:effectLst/>
                <a:latin typeface="Times New Roman" pitchFamily="18" charset="0"/>
                <a:ea typeface="+mn-ea"/>
                <a:cs typeface="+mn-cs"/>
              </a:rPr>
              <a:t>Identify types of artifact and how to prevent or correct them.</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b="1" dirty="0" smtClean="0"/>
              <a:t>Alternating current (AC) interference:</a:t>
            </a:r>
            <a:r>
              <a:rPr lang="en-US" altLang="en-US" b="1" baseline="0" dirty="0" smtClean="0"/>
              <a:t> </a:t>
            </a:r>
            <a:r>
              <a:rPr lang="en-US" altLang="en-US" baseline="0" dirty="0" smtClean="0"/>
              <a:t>Unwanted markings on the ECG caused by other electrical current sources.</a:t>
            </a:r>
          </a:p>
          <a:p>
            <a:pPr eaLnBrk="1" hangingPunct="1"/>
            <a:endParaRPr lang="en-US" altLang="en-US" baseline="0" dirty="0" smtClean="0"/>
          </a:p>
          <a:p>
            <a:pPr eaLnBrk="1" hangingPunct="1"/>
            <a:r>
              <a:rPr lang="en-US" altLang="en-US" b="1" baseline="0" dirty="0" smtClean="0"/>
              <a:t>Somatic tremor: </a:t>
            </a:r>
            <a:r>
              <a:rPr lang="en-US" altLang="en-US" baseline="0" dirty="0" smtClean="0"/>
              <a:t>Involuntary muscle movement; also known as body tremor.</a:t>
            </a:r>
          </a:p>
          <a:p>
            <a:pPr eaLnBrk="1" hangingPunct="1"/>
            <a:endParaRPr lang="en-US" altLang="en-US" baseline="0" dirty="0" smtClean="0"/>
          </a:p>
          <a:p>
            <a:pPr eaLnBrk="1" hangingPunct="1"/>
            <a:r>
              <a:rPr lang="en-US" altLang="en-US" b="1" baseline="0" dirty="0" smtClean="0"/>
              <a:t>Wandering baseline: </a:t>
            </a:r>
            <a:r>
              <a:rPr lang="en-US" altLang="en-US" baseline="0" dirty="0" smtClean="0"/>
              <a:t>Artifact in which the tracing drifts away from the center of the graph paper. Also known as baseline shift.</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37</a:t>
            </a:fld>
            <a:endParaRPr lang="en-US"/>
          </a:p>
        </p:txBody>
      </p:sp>
    </p:spTree>
    <p:extLst>
      <p:ext uri="{BB962C8B-B14F-4D97-AF65-F5344CB8AC3E}">
        <p14:creationId xmlns:p14="http://schemas.microsoft.com/office/powerpoint/2010/main" val="20301666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4.6: </a:t>
            </a:r>
            <a:r>
              <a:rPr lang="en-US" sz="1400" kern="1200" dirty="0" smtClean="0">
                <a:solidFill>
                  <a:schemeClr val="tx1"/>
                </a:solidFill>
                <a:effectLst/>
                <a:latin typeface="Times New Roman" pitchFamily="18" charset="0"/>
                <a:ea typeface="+mn-ea"/>
                <a:cs typeface="+mn-cs"/>
              </a:rPr>
              <a:t>Identify types of artifact and how to prevent or correct them.</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When an ECG tracing has an artifact, it may</a:t>
            </a:r>
            <a:r>
              <a:rPr lang="en-US" altLang="en-US" baseline="0" dirty="0" smtClean="0"/>
              <a:t> be</a:t>
            </a:r>
            <a:r>
              <a:rPr lang="en-US" altLang="en-US" dirty="0" smtClean="0"/>
              <a:t> difficult or impossible to read. </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38</a:t>
            </a:fld>
            <a:endParaRPr lang="en-US"/>
          </a:p>
        </p:txBody>
      </p:sp>
    </p:spTree>
    <p:extLst>
      <p:ext uri="{BB962C8B-B14F-4D97-AF65-F5344CB8AC3E}">
        <p14:creationId xmlns:p14="http://schemas.microsoft.com/office/powerpoint/2010/main" val="10914159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4.6: </a:t>
            </a:r>
            <a:r>
              <a:rPr lang="en-US" sz="1400" kern="1200" dirty="0" smtClean="0">
                <a:solidFill>
                  <a:schemeClr val="tx1"/>
                </a:solidFill>
                <a:effectLst/>
                <a:latin typeface="Times New Roman" pitchFamily="18" charset="0"/>
                <a:ea typeface="+mn-ea"/>
                <a:cs typeface="+mn-cs"/>
              </a:rPr>
              <a:t>Identify types of artifact and how to prevent or correct them.</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Causes:  shivering, muscle tension, pain, fear, talking, chewing gum, disorders such as Parkinson’s disease.</a:t>
            </a:r>
          </a:p>
          <a:p>
            <a:pPr eaLnBrk="1" hangingPunct="1"/>
            <a:endParaRPr lang="en-US" altLang="en-US" dirty="0" smtClean="0"/>
          </a:p>
          <a:p>
            <a:pPr eaLnBrk="1" hangingPunct="1"/>
            <a:r>
              <a:rPr lang="en-US" altLang="en-US" dirty="0" smtClean="0"/>
              <a:t>Can</a:t>
            </a:r>
            <a:r>
              <a:rPr lang="en-US" altLang="en-US" baseline="0" dirty="0" smtClean="0"/>
              <a:t> be corrected by:</a:t>
            </a:r>
          </a:p>
          <a:p>
            <a:pPr marL="171450" indent="-171450" eaLnBrk="1" hangingPunct="1">
              <a:buFont typeface="Arial" panose="020B0604020202020204" pitchFamily="34" charset="0"/>
              <a:buChar char="•"/>
            </a:pPr>
            <a:r>
              <a:rPr lang="en-US" altLang="en-US" baseline="0" dirty="0" smtClean="0"/>
              <a:t>Reassuring patient</a:t>
            </a:r>
          </a:p>
          <a:p>
            <a:pPr marL="171450" indent="-171450" eaLnBrk="1" hangingPunct="1">
              <a:buFont typeface="Arial" panose="020B0604020202020204" pitchFamily="34" charset="0"/>
              <a:buChar char="•"/>
            </a:pPr>
            <a:r>
              <a:rPr lang="en-US" altLang="en-US" baseline="0" dirty="0" smtClean="0"/>
              <a:t>Warming patient</a:t>
            </a:r>
          </a:p>
          <a:p>
            <a:pPr marL="171450" indent="-171450" eaLnBrk="1" hangingPunct="1">
              <a:buFont typeface="Arial" panose="020B0604020202020204" pitchFamily="34" charset="0"/>
              <a:buChar char="•"/>
            </a:pPr>
            <a:r>
              <a:rPr lang="en-US" altLang="en-US" baseline="0" dirty="0" smtClean="0"/>
              <a:t>Asking patient to take deep, slow breaths</a:t>
            </a:r>
          </a:p>
          <a:p>
            <a:pPr marL="171450" indent="-171450" eaLnBrk="1" hangingPunct="1">
              <a:buFont typeface="Arial" panose="020B0604020202020204" pitchFamily="34" charset="0"/>
              <a:buChar char="•"/>
            </a:pPr>
            <a:r>
              <a:rPr lang="en-US" altLang="en-US" baseline="0" dirty="0" smtClean="0"/>
              <a:t>Reminding patient not to move during procedure</a:t>
            </a:r>
          </a:p>
          <a:p>
            <a:pPr marL="171450" indent="-171450" eaLnBrk="1" hangingPunct="1">
              <a:buFont typeface="Arial" panose="020B0604020202020204" pitchFamily="34" charset="0"/>
              <a:buChar char="•"/>
            </a:pPr>
            <a:r>
              <a:rPr lang="en-US" altLang="en-US" baseline="0" dirty="0" smtClean="0"/>
              <a:t>Having patient put hands, palms down, beneath the buttocks</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39</a:t>
            </a:fld>
            <a:endParaRPr lang="en-US"/>
          </a:p>
        </p:txBody>
      </p:sp>
    </p:spTree>
    <p:extLst>
      <p:ext uri="{BB962C8B-B14F-4D97-AF65-F5344CB8AC3E}">
        <p14:creationId xmlns:p14="http://schemas.microsoft.com/office/powerpoint/2010/main" val="20151273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4.6: </a:t>
            </a:r>
            <a:r>
              <a:rPr lang="en-US" sz="1400" kern="1200" dirty="0" smtClean="0">
                <a:solidFill>
                  <a:schemeClr val="tx1"/>
                </a:solidFill>
                <a:effectLst/>
                <a:latin typeface="Times New Roman" pitchFamily="18" charset="0"/>
                <a:ea typeface="+mn-ea"/>
                <a:cs typeface="+mn-cs"/>
              </a:rPr>
              <a:t>Identify types of artifact and how to prevent or correct them.</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Causes:  Poor skin preparation, pulling on electrodes, old, corroded, dirty electrodes or clips, oil, lotion, dirt, or hair on the skin under electrodes,  dried out electrode gel.</a:t>
            </a:r>
          </a:p>
          <a:p>
            <a:pPr eaLnBrk="1" hangingPunct="1"/>
            <a:endParaRPr lang="en-US" altLang="en-US" dirty="0" smtClean="0"/>
          </a:p>
          <a:p>
            <a:pPr eaLnBrk="1" hangingPunct="1"/>
            <a:r>
              <a:rPr lang="en-US" altLang="en-US" dirty="0" smtClean="0"/>
              <a:t>Corrections:</a:t>
            </a:r>
          </a:p>
          <a:p>
            <a:pPr marL="171450" indent="-171450" eaLnBrk="1" hangingPunct="1">
              <a:buFont typeface="Arial" panose="020B0604020202020204" pitchFamily="34" charset="0"/>
              <a:buChar char="•"/>
            </a:pPr>
            <a:r>
              <a:rPr lang="en-US" altLang="en-US" dirty="0" smtClean="0"/>
              <a:t>Apply electrodes securely</a:t>
            </a:r>
          </a:p>
          <a:p>
            <a:pPr marL="171450" indent="-171450" eaLnBrk="1" hangingPunct="1">
              <a:buFont typeface="Arial" panose="020B0604020202020204" pitchFamily="34" charset="0"/>
              <a:buChar char="•"/>
            </a:pPr>
            <a:r>
              <a:rPr lang="en-US" altLang="en-US" dirty="0" smtClean="0"/>
              <a:t>Remove tension from lead wires</a:t>
            </a:r>
          </a:p>
          <a:p>
            <a:pPr marL="171450" indent="-171450" eaLnBrk="1" hangingPunct="1">
              <a:buFont typeface="Arial" panose="020B0604020202020204" pitchFamily="34" charset="0"/>
              <a:buChar char="•"/>
            </a:pPr>
            <a:r>
              <a:rPr lang="en-US" altLang="en-US" dirty="0" smtClean="0"/>
              <a:t>Clean skin properly with alcohol</a:t>
            </a:r>
          </a:p>
          <a:p>
            <a:pPr marL="171450" indent="-171450" eaLnBrk="1" hangingPunct="1">
              <a:buFont typeface="Arial" panose="020B0604020202020204" pitchFamily="34" charset="0"/>
              <a:buChar char="•"/>
            </a:pPr>
            <a:r>
              <a:rPr lang="en-US" altLang="en-US" dirty="0" smtClean="0"/>
              <a:t>Use only new, disposable electrodes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40</a:t>
            </a:fld>
            <a:endParaRPr lang="en-US"/>
          </a:p>
        </p:txBody>
      </p:sp>
    </p:spTree>
    <p:extLst>
      <p:ext uri="{BB962C8B-B14F-4D97-AF65-F5344CB8AC3E}">
        <p14:creationId xmlns:p14="http://schemas.microsoft.com/office/powerpoint/2010/main" val="1431355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400" kern="1200" dirty="0" smtClean="0">
                <a:solidFill>
                  <a:schemeClr val="tx1"/>
                </a:solidFill>
                <a:effectLst/>
                <a:latin typeface="Times New Roman" pitchFamily="18" charset="0"/>
                <a:ea typeface="+mn-ea"/>
                <a:cs typeface="+mn-cs"/>
              </a:rPr>
              <a:t>LO 4.1: Carry out preparation of the patient, room, and equipment for an ECG.</a:t>
            </a:r>
          </a:p>
          <a:p>
            <a:pPr eaLnBrk="1" hangingPunct="1"/>
            <a:r>
              <a:rPr lang="en-US" altLang="en-US" dirty="0" smtClean="0"/>
              <a:t>-----</a:t>
            </a:r>
          </a:p>
          <a:p>
            <a:pPr eaLnBrk="1" hangingPunct="1"/>
            <a:endParaRPr lang="en-US" altLang="en-US" dirty="0" smtClean="0"/>
          </a:p>
          <a:p>
            <a:pPr eaLnBrk="1" hangingPunct="1"/>
            <a:r>
              <a:rPr lang="en-US" altLang="en-US" dirty="0" smtClean="0"/>
              <a:t>Electrical currents can interfere with the ECG</a:t>
            </a:r>
            <a:r>
              <a:rPr lang="en-US" altLang="en-US" baseline="0" dirty="0" smtClean="0"/>
              <a:t> tracing. Minimizing the sources of electrical current helps you obtain a cleaner, more accurate ECG tracing.</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a:t>
            </a:fld>
            <a:endParaRPr lang="en-US"/>
          </a:p>
        </p:txBody>
      </p:sp>
    </p:spTree>
    <p:extLst>
      <p:ext uri="{BB962C8B-B14F-4D97-AF65-F5344CB8AC3E}">
        <p14:creationId xmlns:p14="http://schemas.microsoft.com/office/powerpoint/2010/main" val="6055057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4.6: </a:t>
            </a:r>
            <a:r>
              <a:rPr lang="en-US" sz="1400" kern="1200" dirty="0" smtClean="0">
                <a:solidFill>
                  <a:schemeClr val="tx1"/>
                </a:solidFill>
                <a:effectLst/>
                <a:latin typeface="Times New Roman" pitchFamily="18" charset="0"/>
                <a:ea typeface="+mn-ea"/>
                <a:cs typeface="+mn-cs"/>
              </a:rPr>
              <a:t>Identify types of artifact and how to prevent or correct them.</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Other sources</a:t>
            </a:r>
            <a:r>
              <a:rPr lang="en-US" altLang="en-US" baseline="0" dirty="0" smtClean="0"/>
              <a:t> of AC interference include:</a:t>
            </a:r>
          </a:p>
          <a:p>
            <a:pPr marL="171450" indent="-171450" eaLnBrk="1" hangingPunct="1">
              <a:buFont typeface="Arial" panose="020B0604020202020204" pitchFamily="34" charset="0"/>
              <a:buChar char="•"/>
            </a:pPr>
            <a:r>
              <a:rPr lang="en-US" altLang="en-US" dirty="0" smtClean="0"/>
              <a:t>High-tension wires</a:t>
            </a:r>
          </a:p>
          <a:p>
            <a:pPr marL="171450" indent="-171450" eaLnBrk="1" hangingPunct="1">
              <a:buFont typeface="Arial" panose="020B0604020202020204" pitchFamily="34" charset="0"/>
              <a:buChar char="•"/>
            </a:pPr>
            <a:r>
              <a:rPr lang="en-US" altLang="en-US" dirty="0" smtClean="0"/>
              <a:t>Power</a:t>
            </a:r>
            <a:r>
              <a:rPr lang="en-US" altLang="en-US" baseline="0" dirty="0" smtClean="0"/>
              <a:t> transformers</a:t>
            </a:r>
          </a:p>
          <a:p>
            <a:pPr marL="171450" indent="-171450" eaLnBrk="1" hangingPunct="1">
              <a:buFont typeface="Arial" panose="020B0604020202020204" pitchFamily="34" charset="0"/>
              <a:buChar char="•"/>
            </a:pPr>
            <a:r>
              <a:rPr lang="en-US" altLang="en-US" baseline="0" dirty="0" smtClean="0"/>
              <a:t>Diathermy machines</a:t>
            </a:r>
          </a:p>
          <a:p>
            <a:pPr marL="171450" indent="-171450" eaLnBrk="1" hangingPunct="1">
              <a:buFont typeface="Arial" panose="020B0604020202020204" pitchFamily="34" charset="0"/>
              <a:buChar char="•"/>
            </a:pPr>
            <a:r>
              <a:rPr lang="en-US" altLang="en-US" baseline="0" dirty="0" smtClean="0"/>
              <a:t>Electrocautery</a:t>
            </a:r>
          </a:p>
          <a:p>
            <a:pPr marL="171450" indent="-171450" eaLnBrk="1" hangingPunct="1">
              <a:buFont typeface="Arial" panose="020B0604020202020204" pitchFamily="34" charset="0"/>
              <a:buChar char="•"/>
            </a:pPr>
            <a:r>
              <a:rPr lang="en-US" altLang="en-US" baseline="0" dirty="0" smtClean="0"/>
              <a:t>IV pumps</a:t>
            </a:r>
          </a:p>
          <a:p>
            <a:pPr marL="171450" indent="-171450" eaLnBrk="1" hangingPunct="1">
              <a:buFont typeface="Arial" panose="020B0604020202020204" pitchFamily="34" charset="0"/>
              <a:buChar char="•"/>
            </a:pPr>
            <a:r>
              <a:rPr lang="en-US" altLang="en-US" baseline="0" dirty="0" smtClean="0"/>
              <a:t>Feeding tubes</a:t>
            </a:r>
          </a:p>
          <a:p>
            <a:pPr marL="171450" indent="-171450" eaLnBrk="1" hangingPunct="1">
              <a:buFont typeface="Arial" panose="020B0604020202020204" pitchFamily="34" charset="0"/>
              <a:buChar char="•"/>
            </a:pPr>
            <a:r>
              <a:rPr lang="en-US" altLang="en-US" baseline="0" dirty="0" smtClean="0"/>
              <a:t>X-ray machines</a:t>
            </a:r>
          </a:p>
          <a:p>
            <a:pPr marL="171450" indent="-171450" eaLnBrk="1" hangingPunct="1">
              <a:buFont typeface="Arial" panose="020B0604020202020204" pitchFamily="34" charset="0"/>
              <a:buChar char="•"/>
            </a:pPr>
            <a:r>
              <a:rPr lang="en-US" altLang="en-US" baseline="0" dirty="0" smtClean="0"/>
              <a:t>Electrical wires in walls, ceiling, and floor</a:t>
            </a:r>
            <a:endParaRPr lang="en-US" altLang="en-US" dirty="0" smtClean="0"/>
          </a:p>
          <a:p>
            <a:pPr eaLnBrk="1" hangingPunct="1"/>
            <a:endParaRPr lang="en-US" altLang="en-US" dirty="0" smtClean="0"/>
          </a:p>
          <a:p>
            <a:pPr eaLnBrk="1" hangingPunct="1"/>
            <a:r>
              <a:rPr lang="en-US" altLang="en-US" dirty="0" smtClean="0"/>
              <a:t>Corrections:</a:t>
            </a:r>
          </a:p>
          <a:p>
            <a:pPr marL="171450" indent="-171450" eaLnBrk="1" hangingPunct="1">
              <a:buFont typeface="Arial" panose="020B0604020202020204" pitchFamily="34" charset="0"/>
              <a:buChar char="•"/>
            </a:pPr>
            <a:r>
              <a:rPr lang="en-US" altLang="en-US" dirty="0" smtClean="0"/>
              <a:t>Ensure that plug has ground prong and is plugged</a:t>
            </a:r>
            <a:r>
              <a:rPr lang="en-US" altLang="en-US" baseline="0" dirty="0" smtClean="0"/>
              <a:t> into grounded outlet</a:t>
            </a:r>
          </a:p>
          <a:p>
            <a:pPr marL="171450" indent="-171450" eaLnBrk="1" hangingPunct="1">
              <a:buFont typeface="Arial" panose="020B0604020202020204" pitchFamily="34" charset="0"/>
              <a:buChar char="•"/>
            </a:pPr>
            <a:r>
              <a:rPr lang="en-US" altLang="en-US" baseline="0" dirty="0" smtClean="0"/>
              <a:t>Wait until other procedures are done and unplug equipment</a:t>
            </a:r>
          </a:p>
          <a:p>
            <a:pPr marL="171450" indent="-171450" eaLnBrk="1" hangingPunct="1">
              <a:buFont typeface="Arial" panose="020B0604020202020204" pitchFamily="34" charset="0"/>
              <a:buChar char="•"/>
            </a:pPr>
            <a:r>
              <a:rPr lang="en-US" altLang="en-US" baseline="0" dirty="0" smtClean="0"/>
              <a:t>Reposition lead wires</a:t>
            </a:r>
          </a:p>
          <a:p>
            <a:pPr marL="171450" indent="-171450" eaLnBrk="1" hangingPunct="1">
              <a:buFont typeface="Arial" panose="020B0604020202020204" pitchFamily="34" charset="0"/>
              <a:buChar char="•"/>
            </a:pPr>
            <a:r>
              <a:rPr lang="en-US" altLang="en-US" baseline="0" dirty="0" smtClean="0"/>
              <a:t>Move bed away from wall</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41</a:t>
            </a:fld>
            <a:endParaRPr lang="en-US"/>
          </a:p>
        </p:txBody>
      </p:sp>
    </p:spTree>
    <p:extLst>
      <p:ext uri="{BB962C8B-B14F-4D97-AF65-F5344CB8AC3E}">
        <p14:creationId xmlns:p14="http://schemas.microsoft.com/office/powerpoint/2010/main" val="14625167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4.6: </a:t>
            </a:r>
            <a:r>
              <a:rPr lang="en-US" sz="1200" kern="1200" dirty="0" smtClean="0">
                <a:solidFill>
                  <a:schemeClr val="tx1"/>
                </a:solidFill>
                <a:effectLst/>
                <a:latin typeface="Times New Roman" pitchFamily="18" charset="0"/>
                <a:ea typeface="+mn-ea"/>
                <a:cs typeface="+mn-cs"/>
              </a:rPr>
              <a:t>Identify types of artifact and how to prevent or correct them.</a:t>
            </a:r>
            <a:endParaRPr lang="en-US" altLang="en-US" dirty="0" smtClean="0"/>
          </a:p>
          <a:p>
            <a:pPr eaLnBrk="1" hangingPunct="1"/>
            <a:r>
              <a:rPr lang="en-US" altLang="en-US" dirty="0" smtClean="0"/>
              <a:t>-----</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42</a:t>
            </a:fld>
            <a:endParaRPr lang="en-US"/>
          </a:p>
        </p:txBody>
      </p:sp>
    </p:spTree>
    <p:extLst>
      <p:ext uri="{BB962C8B-B14F-4D97-AF65-F5344CB8AC3E}">
        <p14:creationId xmlns:p14="http://schemas.microsoft.com/office/powerpoint/2010/main" val="6173333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4.6: </a:t>
            </a:r>
            <a:r>
              <a:rPr lang="en-US" sz="1200" kern="1200" dirty="0" smtClean="0">
                <a:solidFill>
                  <a:schemeClr val="tx1"/>
                </a:solidFill>
                <a:effectLst/>
                <a:latin typeface="Times New Roman" pitchFamily="18" charset="0"/>
                <a:ea typeface="+mn-ea"/>
                <a:cs typeface="+mn-cs"/>
              </a:rPr>
              <a:t>Identify types of artifact and how to prevent or correct them.</a:t>
            </a:r>
            <a:endParaRPr lang="en-US" altLang="en-US" dirty="0" smtClean="0"/>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43</a:t>
            </a:fld>
            <a:endParaRPr lang="en-US"/>
          </a:p>
        </p:txBody>
      </p:sp>
    </p:spTree>
    <p:extLst>
      <p:ext uri="{BB962C8B-B14F-4D97-AF65-F5344CB8AC3E}">
        <p14:creationId xmlns:p14="http://schemas.microsoft.com/office/powerpoint/2010/main" val="9135314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4.6: </a:t>
            </a:r>
            <a:r>
              <a:rPr lang="en-US" sz="1200" kern="1200" dirty="0" smtClean="0">
                <a:solidFill>
                  <a:schemeClr val="tx1"/>
                </a:solidFill>
                <a:effectLst/>
                <a:latin typeface="Times New Roman" pitchFamily="18" charset="0"/>
                <a:ea typeface="+mn-ea"/>
                <a:cs typeface="+mn-cs"/>
              </a:rPr>
              <a:t>Identify types of artifact and how to prevent or correct them.</a:t>
            </a:r>
            <a:endParaRPr lang="en-US" altLang="en-US" dirty="0" smtClean="0"/>
          </a:p>
          <a:p>
            <a:pPr eaLnBrk="1" hangingPunct="1"/>
            <a:r>
              <a:rPr lang="en-US" alt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44</a:t>
            </a:fld>
            <a:endParaRPr lang="en-US"/>
          </a:p>
        </p:txBody>
      </p:sp>
    </p:spTree>
    <p:extLst>
      <p:ext uri="{BB962C8B-B14F-4D97-AF65-F5344CB8AC3E}">
        <p14:creationId xmlns:p14="http://schemas.microsoft.com/office/powerpoint/2010/main" val="40505817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4.7:  Describe how to report the ECG results.</a:t>
            </a:r>
          </a:p>
          <a:p>
            <a:pPr eaLnBrk="1" hangingPunct="1"/>
            <a:r>
              <a:rPr lang="en-US" altLang="en-US" dirty="0" smtClean="0"/>
              <a:t>-----</a:t>
            </a:r>
          </a:p>
          <a:p>
            <a:pPr eaLnBrk="1" hangingPunct="1"/>
            <a:endParaRPr lang="en-US" altLang="en-US" dirty="0" smtClean="0"/>
          </a:p>
          <a:p>
            <a:pPr eaLnBrk="1" hangingPunct="1"/>
            <a:r>
              <a:rPr lang="en-US" altLang="en-US" dirty="0" smtClean="0"/>
              <a:t>Remember,</a:t>
            </a:r>
            <a:r>
              <a:rPr lang="en-US" altLang="en-US" baseline="0" dirty="0" smtClean="0"/>
              <a:t> in a stat situation, the patient may have a condition that needs immediate treatment, so no time should be wasted. If your supervisor is not available when you finish the recording, ensure that the results are with the medical record, then find your supervisor or the ordering physician and notify him or her that the recording has been completed.</a:t>
            </a:r>
            <a:endParaRPr lang="en-US" altLang="en-US" dirty="0" smtClean="0"/>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45</a:t>
            </a:fld>
            <a:endParaRPr lang="en-US"/>
          </a:p>
        </p:txBody>
      </p:sp>
    </p:spTree>
    <p:extLst>
      <p:ext uri="{BB962C8B-B14F-4D97-AF65-F5344CB8AC3E}">
        <p14:creationId xmlns:p14="http://schemas.microsoft.com/office/powerpoint/2010/main" val="10073223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4.7:  Describe how to report the ECG results.</a:t>
            </a:r>
          </a:p>
          <a:p>
            <a:pPr eaLnBrk="1" hangingPunct="1"/>
            <a:r>
              <a:rPr lang="en-US" altLang="en-US" dirty="0" smtClean="0"/>
              <a:t>-----</a:t>
            </a:r>
          </a:p>
          <a:p>
            <a:pPr eaLnBrk="1" hangingPunct="1"/>
            <a:endParaRPr lang="en-US" altLang="en-US" dirty="0" smtClean="0"/>
          </a:p>
          <a:p>
            <a:pPr eaLnBrk="1" hangingPunct="1"/>
            <a:r>
              <a:rPr lang="en-US" altLang="en-US" dirty="0" smtClean="0"/>
              <a:t>Using the correct ICD-10 code helps</a:t>
            </a:r>
            <a:r>
              <a:rPr lang="en-US" altLang="en-US" baseline="0" dirty="0" smtClean="0"/>
              <a:t> ensure that the facility is properly reimbursed for the procedure.</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46</a:t>
            </a:fld>
            <a:endParaRPr lang="en-US"/>
          </a:p>
        </p:txBody>
      </p:sp>
    </p:spTree>
    <p:extLst>
      <p:ext uri="{BB962C8B-B14F-4D97-AF65-F5344CB8AC3E}">
        <p14:creationId xmlns:p14="http://schemas.microsoft.com/office/powerpoint/2010/main" val="364287336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4.7:  Describe how to report the ECG results.</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47</a:t>
            </a:fld>
            <a:endParaRPr lang="en-US"/>
          </a:p>
        </p:txBody>
      </p:sp>
    </p:spTree>
    <p:extLst>
      <p:ext uri="{BB962C8B-B14F-4D97-AF65-F5344CB8AC3E}">
        <p14:creationId xmlns:p14="http://schemas.microsoft.com/office/powerpoint/2010/main" val="40258595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4.7:  Describe how to report the ECG results.</a:t>
            </a:r>
          </a:p>
          <a:p>
            <a:pPr eaLnBrk="1" hangingPunct="1"/>
            <a:r>
              <a:rPr lang="en-US" alt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48</a:t>
            </a:fld>
            <a:endParaRPr lang="en-US"/>
          </a:p>
        </p:txBody>
      </p:sp>
    </p:spTree>
    <p:extLst>
      <p:ext uri="{BB962C8B-B14F-4D97-AF65-F5344CB8AC3E}">
        <p14:creationId xmlns:p14="http://schemas.microsoft.com/office/powerpoint/2010/main" val="7996794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4.8:  Identify the steps for cleaning and caring for the ECG equipment.</a:t>
            </a:r>
          </a:p>
          <a:p>
            <a:pPr eaLnBrk="1" hangingPunct="1"/>
            <a:r>
              <a:rPr lang="en-US" altLang="en-US" dirty="0" smtClean="0"/>
              <a:t>-----</a:t>
            </a:r>
          </a:p>
          <a:p>
            <a:pPr eaLnBrk="1" hangingPunct="1"/>
            <a:endParaRPr lang="en-US" altLang="en-US" dirty="0" smtClean="0"/>
          </a:p>
          <a:p>
            <a:pPr eaLnBrk="1" hangingPunct="1"/>
            <a:r>
              <a:rPr lang="en-US" altLang="en-US" dirty="0" smtClean="0"/>
              <a:t>Always follow the manufacturer’s instructions for cleaning equipment.</a:t>
            </a:r>
          </a:p>
          <a:p>
            <a:pPr eaLnBrk="1" hangingPunct="1"/>
            <a:endParaRPr lang="en-US" altLang="en-US" dirty="0" smtClean="0"/>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49</a:t>
            </a:fld>
            <a:endParaRPr lang="en-US"/>
          </a:p>
        </p:txBody>
      </p:sp>
    </p:spTree>
    <p:extLst>
      <p:ext uri="{BB962C8B-B14F-4D97-AF65-F5344CB8AC3E}">
        <p14:creationId xmlns:p14="http://schemas.microsoft.com/office/powerpoint/2010/main" val="327540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4.8:  Identify the steps for cleaning and caring for the ECG equipment.</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50</a:t>
            </a:fld>
            <a:endParaRPr lang="en-US"/>
          </a:p>
        </p:txBody>
      </p:sp>
    </p:spTree>
    <p:extLst>
      <p:ext uri="{BB962C8B-B14F-4D97-AF65-F5344CB8AC3E}">
        <p14:creationId xmlns:p14="http://schemas.microsoft.com/office/powerpoint/2010/main" val="2088581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400" kern="1200" dirty="0" smtClean="0">
                <a:solidFill>
                  <a:schemeClr val="tx1"/>
                </a:solidFill>
                <a:effectLst/>
                <a:latin typeface="Times New Roman" pitchFamily="18" charset="0"/>
                <a:ea typeface="+mn-ea"/>
                <a:cs typeface="+mn-cs"/>
              </a:rPr>
              <a:t>LO 4.1: Carry out preparation of the patient, room, and equipment for an ECG.</a:t>
            </a:r>
          </a:p>
          <a:p>
            <a:pPr eaLnBrk="1" hangingPunct="1"/>
            <a:r>
              <a:rPr lang="en-US" altLang="en-US" dirty="0" smtClean="0"/>
              <a:t>-----</a:t>
            </a:r>
          </a:p>
          <a:p>
            <a:pPr eaLnBrk="1" hangingPunct="1"/>
            <a:endParaRPr lang="en-US" altLang="en-US" dirty="0" smtClean="0"/>
          </a:p>
          <a:p>
            <a:pPr eaLnBrk="1" hangingPunct="1"/>
            <a:r>
              <a:rPr lang="en-US" altLang="en-US" dirty="0" smtClean="0"/>
              <a:t>ECG</a:t>
            </a:r>
            <a:r>
              <a:rPr lang="en-US" altLang="en-US" baseline="0" dirty="0" smtClean="0"/>
              <a:t>s must be ordered by a physician or other authorized personnel, and an order form, requisition, or consult form must be completed before you perform the procedure.</a:t>
            </a:r>
          </a:p>
          <a:p>
            <a:pPr eaLnBrk="1" hangingPunct="1"/>
            <a:endParaRPr lang="en-US" altLang="en-US" baseline="0" dirty="0" smtClean="0"/>
          </a:p>
          <a:p>
            <a:pPr eaLnBrk="1" hangingPunct="1"/>
            <a:r>
              <a:rPr lang="en-US" altLang="en-US" baseline="0" dirty="0" smtClean="0"/>
              <a:t>In addition to the information shown on this slide, the order form must include the reason the ECG was ordered.</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a:t>
            </a:fld>
            <a:endParaRPr lang="en-US"/>
          </a:p>
        </p:txBody>
      </p:sp>
    </p:spTree>
    <p:extLst>
      <p:ext uri="{BB962C8B-B14F-4D97-AF65-F5344CB8AC3E}">
        <p14:creationId xmlns:p14="http://schemas.microsoft.com/office/powerpoint/2010/main" val="11059860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4.8:  Identify the steps for cleaning and caring for the ECG equipment.</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51</a:t>
            </a:fld>
            <a:endParaRPr lang="en-US"/>
          </a:p>
        </p:txBody>
      </p:sp>
    </p:spTree>
    <p:extLst>
      <p:ext uri="{BB962C8B-B14F-4D97-AF65-F5344CB8AC3E}">
        <p14:creationId xmlns:p14="http://schemas.microsoft.com/office/powerpoint/2010/main" val="176021402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4.9:   Explain variations for a pediatric ECG procedure.  </a:t>
            </a:r>
          </a:p>
          <a:p>
            <a:pPr eaLnBrk="1" hangingPunct="1"/>
            <a:r>
              <a:rPr lang="en-US" altLang="en-US" dirty="0" smtClean="0"/>
              <a:t>-----</a:t>
            </a:r>
          </a:p>
          <a:p>
            <a:pPr eaLnBrk="1" hangingPunct="1"/>
            <a:endParaRPr lang="en-US" altLang="en-US" dirty="0" smtClean="0"/>
          </a:p>
          <a:p>
            <a:pPr eaLnBrk="1" hangingPunct="1"/>
            <a:r>
              <a:rPr lang="en-US" altLang="en-US" dirty="0" smtClean="0"/>
              <a:t>Use the word “stickers” to describe the electrodes.  Explain you are going to take a “picture” of the patient’s heart. </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52</a:t>
            </a:fld>
            <a:endParaRPr lang="en-US"/>
          </a:p>
        </p:txBody>
      </p:sp>
    </p:spTree>
    <p:extLst>
      <p:ext uri="{BB962C8B-B14F-4D97-AF65-F5344CB8AC3E}">
        <p14:creationId xmlns:p14="http://schemas.microsoft.com/office/powerpoint/2010/main" val="16112961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4.9:   Explain variations for a pediatric ECG procedure.  </a:t>
            </a:r>
          </a:p>
          <a:p>
            <a:pPr eaLnBrk="1" hangingPunct="1"/>
            <a:r>
              <a:rPr lang="en-US" altLang="en-US" dirty="0" smtClean="0"/>
              <a:t>-----</a:t>
            </a:r>
          </a:p>
          <a:p>
            <a:pPr eaLnBrk="1" hangingPunct="1"/>
            <a:endParaRPr lang="en-US" altLang="en-US" dirty="0" smtClean="0"/>
          </a:p>
          <a:p>
            <a:pPr eaLnBrk="1" hangingPunct="1"/>
            <a:r>
              <a:rPr lang="en-US" altLang="en-US" dirty="0" smtClean="0"/>
              <a:t>Give praise</a:t>
            </a:r>
            <a:r>
              <a:rPr lang="en-US" altLang="en-US" baseline="0" dirty="0" smtClean="0"/>
              <a:t> or a small </a:t>
            </a:r>
            <a:r>
              <a:rPr lang="en-US" altLang="en-US" dirty="0" smtClean="0"/>
              <a:t>reward after</a:t>
            </a:r>
            <a:r>
              <a:rPr lang="en-US" altLang="en-US" baseline="0" dirty="0" smtClean="0"/>
              <a:t> the recording has been completed successfully.</a:t>
            </a:r>
            <a:endParaRPr lang="en-US" altLang="en-US" dirty="0" smtClean="0"/>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53</a:t>
            </a:fld>
            <a:endParaRPr lang="en-US"/>
          </a:p>
        </p:txBody>
      </p:sp>
    </p:spTree>
    <p:extLst>
      <p:ext uri="{BB962C8B-B14F-4D97-AF65-F5344CB8AC3E}">
        <p14:creationId xmlns:p14="http://schemas.microsoft.com/office/powerpoint/2010/main" val="1684606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4.9:   Explain variations for a pediatric ECG procedure.  </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54</a:t>
            </a:fld>
            <a:endParaRPr lang="en-US"/>
          </a:p>
        </p:txBody>
      </p:sp>
    </p:spTree>
    <p:extLst>
      <p:ext uri="{BB962C8B-B14F-4D97-AF65-F5344CB8AC3E}">
        <p14:creationId xmlns:p14="http://schemas.microsoft.com/office/powerpoint/2010/main" val="411217781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4.9:   Explain variations for a pediatric ECG procedure.  </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55</a:t>
            </a:fld>
            <a:endParaRPr lang="en-US"/>
          </a:p>
        </p:txBody>
      </p:sp>
    </p:spTree>
    <p:extLst>
      <p:ext uri="{BB962C8B-B14F-4D97-AF65-F5344CB8AC3E}">
        <p14:creationId xmlns:p14="http://schemas.microsoft.com/office/powerpoint/2010/main" val="10317850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4.10:   Distinguish between a routine ECG and cardiac monitoring. </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56</a:t>
            </a:fld>
            <a:endParaRPr lang="en-US"/>
          </a:p>
        </p:txBody>
      </p:sp>
    </p:spTree>
    <p:extLst>
      <p:ext uri="{BB962C8B-B14F-4D97-AF65-F5344CB8AC3E}">
        <p14:creationId xmlns:p14="http://schemas.microsoft.com/office/powerpoint/2010/main" val="8250949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4.10:   Distinguish between a routine ECG and cardiac monitoring. </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57</a:t>
            </a:fld>
            <a:endParaRPr lang="en-US"/>
          </a:p>
        </p:txBody>
      </p:sp>
    </p:spTree>
    <p:extLst>
      <p:ext uri="{BB962C8B-B14F-4D97-AF65-F5344CB8AC3E}">
        <p14:creationId xmlns:p14="http://schemas.microsoft.com/office/powerpoint/2010/main" val="308468979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4.10:   Distinguish between a routine ECG and cardiac monitoring. </a:t>
            </a:r>
          </a:p>
          <a:p>
            <a:pPr eaLnBrk="1" hangingPunct="1"/>
            <a:r>
              <a:rPr lang="en-US" altLang="en-US" dirty="0" smtClean="0"/>
              <a:t>-----</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58</a:t>
            </a:fld>
            <a:endParaRPr lang="en-US"/>
          </a:p>
        </p:txBody>
      </p:sp>
    </p:spTree>
    <p:extLst>
      <p:ext uri="{BB962C8B-B14F-4D97-AF65-F5344CB8AC3E}">
        <p14:creationId xmlns:p14="http://schemas.microsoft.com/office/powerpoint/2010/main" val="19982141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4.10:   Distinguish between a routine ECG and cardiac monitoring. </a:t>
            </a:r>
          </a:p>
          <a:p>
            <a:pPr eaLnBrk="1" hangingPunct="1"/>
            <a:r>
              <a:rPr lang="en-US" altLang="en-US" dirty="0" smtClean="0"/>
              <a:t>-----</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59</a:t>
            </a:fld>
            <a:endParaRPr lang="en-US"/>
          </a:p>
        </p:txBody>
      </p:sp>
    </p:spTree>
    <p:extLst>
      <p:ext uri="{BB962C8B-B14F-4D97-AF65-F5344CB8AC3E}">
        <p14:creationId xmlns:p14="http://schemas.microsoft.com/office/powerpoint/2010/main" val="147393423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4.11: </a:t>
            </a:r>
            <a:r>
              <a:rPr lang="en-US" sz="1400" kern="1200" dirty="0" smtClean="0">
                <a:solidFill>
                  <a:schemeClr val="tx1"/>
                </a:solidFill>
                <a:effectLst/>
                <a:latin typeface="Times New Roman" pitchFamily="18" charset="0"/>
                <a:ea typeface="+mn-ea"/>
                <a:cs typeface="+mn-cs"/>
              </a:rPr>
              <a:t>Summarize special patient circumstances when performing an ECG.</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b="1" dirty="0" smtClean="0"/>
              <a:t>Dextrocardia:</a:t>
            </a:r>
            <a:r>
              <a:rPr lang="en-US" altLang="en-US" b="1" baseline="0" dirty="0" smtClean="0"/>
              <a:t> </a:t>
            </a:r>
            <a:r>
              <a:rPr lang="en-US" altLang="en-US" baseline="0" dirty="0" smtClean="0"/>
              <a:t>When the heart is on the opposite or right side of the chest.</a:t>
            </a:r>
          </a:p>
          <a:p>
            <a:pPr eaLnBrk="1" hangingPunct="1"/>
            <a:endParaRPr lang="en-US" altLang="en-US" baseline="0" dirty="0" smtClean="0"/>
          </a:p>
          <a:p>
            <a:pPr eaLnBrk="1" hangingPunct="1"/>
            <a:r>
              <a:rPr lang="en-US" altLang="en-US" b="1" baseline="0" dirty="0" smtClean="0"/>
              <a:t>Midscapular line: </a:t>
            </a:r>
            <a:r>
              <a:rPr lang="en-US" altLang="en-US" baseline="0" dirty="0" smtClean="0"/>
              <a:t>Imaginary line on the back that runs vertically through the center of the scapula.</a:t>
            </a:r>
          </a:p>
          <a:p>
            <a:pPr eaLnBrk="1" hangingPunct="1"/>
            <a:endParaRPr lang="en-US" altLang="en-US" baseline="0" dirty="0" smtClean="0"/>
          </a:p>
          <a:p>
            <a:pPr eaLnBrk="1" hangingPunct="1"/>
            <a:r>
              <a:rPr lang="en-US" altLang="en-US" b="1" baseline="0" dirty="0" smtClean="0"/>
              <a:t>Paraspinous line: </a:t>
            </a:r>
            <a:r>
              <a:rPr lang="en-US" altLang="en-US" baseline="0" dirty="0" smtClean="0"/>
              <a:t>Imaginary line on the spine that runs vertically through the side of the spine.</a:t>
            </a:r>
          </a:p>
          <a:p>
            <a:pPr eaLnBrk="1" hangingPunct="1"/>
            <a:endParaRPr lang="en-US" altLang="en-US" baseline="0" dirty="0" smtClean="0"/>
          </a:p>
          <a:p>
            <a:pPr eaLnBrk="1" hangingPunct="1"/>
            <a:r>
              <a:rPr lang="en-US" altLang="en-US" b="1" baseline="0" dirty="0" smtClean="0"/>
              <a:t>Posterior axillary line: </a:t>
            </a:r>
            <a:r>
              <a:rPr lang="en-US" altLang="en-US" baseline="0" dirty="0" smtClean="0"/>
              <a:t>Imaginary line on the back that runs vertically from the shoulder down on the outer edge of the rib cage.</a:t>
            </a:r>
          </a:p>
          <a:p>
            <a:pPr eaLnBrk="1" hangingPunct="1"/>
            <a:endParaRPr lang="en-US" altLang="en-US" baseline="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60</a:t>
            </a:fld>
            <a:endParaRPr lang="en-US"/>
          </a:p>
        </p:txBody>
      </p:sp>
    </p:spTree>
    <p:extLst>
      <p:ext uri="{BB962C8B-B14F-4D97-AF65-F5344CB8AC3E}">
        <p14:creationId xmlns:p14="http://schemas.microsoft.com/office/powerpoint/2010/main" val="22103664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kern="1200" dirty="0" smtClean="0">
                <a:solidFill>
                  <a:schemeClr val="tx1"/>
                </a:solidFill>
                <a:effectLst/>
                <a:latin typeface="Times New Roman" pitchFamily="18" charset="0"/>
                <a:ea typeface="+mn-ea"/>
                <a:cs typeface="+mn-cs"/>
              </a:rPr>
              <a:t>LO 4.1: Carry out preparation of the patient, room, and equipment for an ECG.</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7</a:t>
            </a:fld>
            <a:endParaRPr lang="en-US"/>
          </a:p>
        </p:txBody>
      </p:sp>
    </p:spTree>
    <p:extLst>
      <p:ext uri="{BB962C8B-B14F-4D97-AF65-F5344CB8AC3E}">
        <p14:creationId xmlns:p14="http://schemas.microsoft.com/office/powerpoint/2010/main" val="85437786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4.11: </a:t>
            </a:r>
            <a:r>
              <a:rPr lang="en-US" sz="1400" kern="1200" dirty="0" smtClean="0">
                <a:solidFill>
                  <a:schemeClr val="tx1"/>
                </a:solidFill>
                <a:effectLst/>
                <a:latin typeface="Times New Roman" pitchFamily="18" charset="0"/>
                <a:ea typeface="+mn-ea"/>
                <a:cs typeface="+mn-cs"/>
              </a:rPr>
              <a:t>Summarize special patient circumstances when performing an ECG.</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Do not place electrodes</a:t>
            </a:r>
            <a:r>
              <a:rPr lang="en-US" altLang="en-US" baseline="0" dirty="0" smtClean="0"/>
              <a:t> on a woman’s breast. Place the electrode under the breast, as close as possible to the proper location, and note on the chart that V3, V4, and V5 are placed lower than required.</a:t>
            </a:r>
          </a:p>
          <a:p>
            <a:pPr eaLnBrk="1" hangingPunct="1"/>
            <a:endParaRPr lang="en-US" altLang="en-US" baseline="0" dirty="0" smtClean="0"/>
          </a:p>
          <a:p>
            <a:pPr eaLnBrk="1" hangingPunct="1"/>
            <a:r>
              <a:rPr lang="en-US" altLang="en-US" baseline="0" dirty="0" smtClean="0"/>
              <a:t>Women who have had a mastectomy may have fragile skin; be careful placing and removing the electrodes.</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61</a:t>
            </a:fld>
            <a:endParaRPr lang="en-US"/>
          </a:p>
        </p:txBody>
      </p:sp>
    </p:spTree>
    <p:extLst>
      <p:ext uri="{BB962C8B-B14F-4D97-AF65-F5344CB8AC3E}">
        <p14:creationId xmlns:p14="http://schemas.microsoft.com/office/powerpoint/2010/main" val="7790641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4.11: </a:t>
            </a:r>
            <a:r>
              <a:rPr lang="en-US" sz="1400" kern="1200" dirty="0" smtClean="0">
                <a:solidFill>
                  <a:schemeClr val="tx1"/>
                </a:solidFill>
                <a:effectLst/>
                <a:latin typeface="Times New Roman" pitchFamily="18" charset="0"/>
                <a:ea typeface="+mn-ea"/>
                <a:cs typeface="+mn-cs"/>
              </a:rPr>
              <a:t>Summarize special patient circumstances when performing an ECG.</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For pregnant patients, document on the tracing that the patient is pregnant and the number of months. </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62</a:t>
            </a:fld>
            <a:endParaRPr lang="en-US"/>
          </a:p>
        </p:txBody>
      </p:sp>
    </p:spTree>
    <p:extLst>
      <p:ext uri="{BB962C8B-B14F-4D97-AF65-F5344CB8AC3E}">
        <p14:creationId xmlns:p14="http://schemas.microsoft.com/office/powerpoint/2010/main" val="286196004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4.11: </a:t>
            </a:r>
            <a:r>
              <a:rPr lang="en-US" sz="1200" kern="1200" dirty="0" smtClean="0">
                <a:solidFill>
                  <a:schemeClr val="tx1"/>
                </a:solidFill>
                <a:effectLst/>
                <a:latin typeface="Times New Roman" pitchFamily="18" charset="0"/>
                <a:ea typeface="+mn-ea"/>
                <a:cs typeface="+mn-cs"/>
              </a:rPr>
              <a:t>Summarize special patient circumstances when performing an ECG.</a:t>
            </a:r>
            <a:endParaRPr lang="en-US" altLang="en-US" dirty="0" smtClean="0"/>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63</a:t>
            </a:fld>
            <a:endParaRPr lang="en-US"/>
          </a:p>
        </p:txBody>
      </p:sp>
    </p:spTree>
    <p:extLst>
      <p:ext uri="{BB962C8B-B14F-4D97-AF65-F5344CB8AC3E}">
        <p14:creationId xmlns:p14="http://schemas.microsoft.com/office/powerpoint/2010/main" val="302495517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4.11: </a:t>
            </a:r>
            <a:r>
              <a:rPr lang="en-US" sz="1200" kern="1200" dirty="0" smtClean="0">
                <a:solidFill>
                  <a:schemeClr val="tx1"/>
                </a:solidFill>
                <a:effectLst/>
                <a:latin typeface="Times New Roman" pitchFamily="18" charset="0"/>
                <a:ea typeface="+mn-ea"/>
                <a:cs typeface="+mn-cs"/>
              </a:rPr>
              <a:t>Summarize special patient circumstances when performing an ECG.</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sz="1000" dirty="0" smtClean="0"/>
              <a:t>Leads V7, V8, V9 are all at the V6 level</a:t>
            </a:r>
          </a:p>
          <a:p>
            <a:pPr marL="0" lvl="1" eaLnBrk="1" hangingPunct="1"/>
            <a:r>
              <a:rPr lang="en-US" altLang="en-US" sz="1000" dirty="0" smtClean="0"/>
              <a:t>V7R-V9R: mirror image of left posterior view</a:t>
            </a:r>
          </a:p>
          <a:p>
            <a:pPr marL="0" lvl="1" eaLnBrk="1" hangingPunct="1"/>
            <a:endParaRPr lang="en-US" altLang="en-US" sz="1000" dirty="0" smtClean="0"/>
          </a:p>
          <a:p>
            <a:pPr marL="0" lvl="1" eaLnBrk="1" hangingPunct="1"/>
            <a:r>
              <a:rPr lang="en-US" altLang="en-US" sz="1000" dirty="0" smtClean="0"/>
              <a:t>V7: Use</a:t>
            </a:r>
            <a:r>
              <a:rPr lang="en-US" altLang="en-US" sz="1000" baseline="0" dirty="0" smtClean="0"/>
              <a:t> cable V1</a:t>
            </a:r>
          </a:p>
          <a:p>
            <a:pPr marL="0" lvl="1" eaLnBrk="1" hangingPunct="1"/>
            <a:r>
              <a:rPr lang="en-US" altLang="en-US" sz="1000" baseline="0" dirty="0" smtClean="0"/>
              <a:t>V8: Use cable V2</a:t>
            </a:r>
          </a:p>
          <a:p>
            <a:pPr marL="0" lvl="1" eaLnBrk="1" hangingPunct="1"/>
            <a:r>
              <a:rPr lang="en-US" altLang="en-US" sz="1000" baseline="0" dirty="0" smtClean="0"/>
              <a:t>V9: Use cable V3</a:t>
            </a:r>
          </a:p>
          <a:p>
            <a:pPr marL="0" lvl="1" eaLnBrk="1" hangingPunct="1"/>
            <a:r>
              <a:rPr lang="en-US" altLang="en-US" sz="1000" baseline="0" dirty="0" smtClean="0"/>
              <a:t>V9R: Use cable V4</a:t>
            </a:r>
          </a:p>
          <a:p>
            <a:pPr marL="0" lvl="1" eaLnBrk="1" hangingPunct="1"/>
            <a:r>
              <a:rPr lang="en-US" altLang="en-US" sz="1000" baseline="0" dirty="0" smtClean="0"/>
              <a:t>V8R: Use cable V5</a:t>
            </a:r>
          </a:p>
          <a:p>
            <a:pPr marL="0" lvl="1" eaLnBrk="1" hangingPunct="1"/>
            <a:r>
              <a:rPr lang="en-US" altLang="en-US" sz="1000" baseline="0" dirty="0" smtClean="0"/>
              <a:t>V7R: Use cable V6</a:t>
            </a:r>
            <a:endParaRPr lang="en-US" altLang="en-US" sz="1000" dirty="0" smtClean="0"/>
          </a:p>
          <a:p>
            <a:pPr eaLnBrk="1" hangingPunct="1"/>
            <a:endParaRPr lang="en-US" altLang="en-US" dirty="0" smtClean="0"/>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64</a:t>
            </a:fld>
            <a:endParaRPr lang="en-US"/>
          </a:p>
        </p:txBody>
      </p:sp>
    </p:spTree>
    <p:extLst>
      <p:ext uri="{BB962C8B-B14F-4D97-AF65-F5344CB8AC3E}">
        <p14:creationId xmlns:p14="http://schemas.microsoft.com/office/powerpoint/2010/main" val="380594322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4.11: </a:t>
            </a:r>
            <a:r>
              <a:rPr lang="en-US" sz="1200" kern="1200" dirty="0" smtClean="0">
                <a:solidFill>
                  <a:schemeClr val="tx1"/>
                </a:solidFill>
                <a:effectLst/>
                <a:latin typeface="Times New Roman" pitchFamily="18" charset="0"/>
                <a:ea typeface="+mn-ea"/>
                <a:cs typeface="+mn-cs"/>
              </a:rPr>
              <a:t>Summarize special patient circumstances when performing an ECG.</a:t>
            </a:r>
            <a:endParaRPr lang="en-US" altLang="en-US" dirty="0" smtClean="0"/>
          </a:p>
          <a:p>
            <a:pPr eaLnBrk="1" hangingPunct="1"/>
            <a:r>
              <a:rPr lang="en-US" altLang="en-US" dirty="0" smtClean="0"/>
              <a:t>-----</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65</a:t>
            </a:fld>
            <a:endParaRPr lang="en-US"/>
          </a:p>
        </p:txBody>
      </p:sp>
    </p:spTree>
    <p:extLst>
      <p:ext uri="{BB962C8B-B14F-4D97-AF65-F5344CB8AC3E}">
        <p14:creationId xmlns:p14="http://schemas.microsoft.com/office/powerpoint/2010/main" val="382463056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4.11: </a:t>
            </a:r>
            <a:r>
              <a:rPr lang="en-US" sz="1200" kern="1200" dirty="0" smtClean="0">
                <a:solidFill>
                  <a:schemeClr val="tx1"/>
                </a:solidFill>
                <a:effectLst/>
                <a:latin typeface="Times New Roman" pitchFamily="18" charset="0"/>
                <a:ea typeface="+mn-ea"/>
                <a:cs typeface="+mn-cs"/>
              </a:rPr>
              <a:t>Summarize special patient circumstances when performing an ECG.</a:t>
            </a:r>
            <a:endParaRPr lang="en-US" altLang="en-US" dirty="0" smtClean="0"/>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66</a:t>
            </a:fld>
            <a:endParaRPr lang="en-US"/>
          </a:p>
        </p:txBody>
      </p:sp>
    </p:spTree>
    <p:extLst>
      <p:ext uri="{BB962C8B-B14F-4D97-AF65-F5344CB8AC3E}">
        <p14:creationId xmlns:p14="http://schemas.microsoft.com/office/powerpoint/2010/main" val="297233368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4.12:   Recall the steps for handling an emergency during the ECG.  </a:t>
            </a:r>
          </a:p>
          <a:p>
            <a:pPr eaLnBrk="1" hangingPunct="1"/>
            <a:r>
              <a:rPr lang="en-US" altLang="en-US" dirty="0" smtClean="0"/>
              <a:t>-----</a:t>
            </a:r>
          </a:p>
          <a:p>
            <a:pPr eaLnBrk="1" hangingPunct="1"/>
            <a:endParaRPr lang="en-US" altLang="en-US" dirty="0" smtClean="0"/>
          </a:p>
          <a:p>
            <a:pPr eaLnBrk="1" hangingPunct="1"/>
            <a:r>
              <a:rPr lang="en-US" altLang="en-US" b="1" dirty="0" smtClean="0"/>
              <a:t>Seizure:</a:t>
            </a:r>
            <a:r>
              <a:rPr lang="en-US" altLang="en-US" b="1" baseline="0" dirty="0" smtClean="0"/>
              <a:t> </a:t>
            </a:r>
            <a:r>
              <a:rPr lang="en-US" altLang="en-US" baseline="0" dirty="0" smtClean="0"/>
              <a:t>An interruption of the electrical activity in the brain that causes involuntary muscle movement and sometimes unconsciousness.</a:t>
            </a:r>
          </a:p>
          <a:p>
            <a:pPr eaLnBrk="1" hangingPunct="1"/>
            <a:endParaRPr lang="en-US" altLang="en-US" baseline="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67</a:t>
            </a:fld>
            <a:endParaRPr lang="en-US"/>
          </a:p>
        </p:txBody>
      </p:sp>
    </p:spTree>
    <p:extLst>
      <p:ext uri="{BB962C8B-B14F-4D97-AF65-F5344CB8AC3E}">
        <p14:creationId xmlns:p14="http://schemas.microsoft.com/office/powerpoint/2010/main" val="219490908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4.12:   Recall the steps for handling an emergency during the ECG.  </a:t>
            </a:r>
          </a:p>
          <a:p>
            <a:pPr eaLnBrk="1" hangingPunct="1"/>
            <a:r>
              <a:rPr lang="en-US" altLang="en-US" dirty="0" smtClean="0"/>
              <a:t>-----</a:t>
            </a:r>
          </a:p>
          <a:p>
            <a:pPr eaLnBrk="1" hangingPunct="1"/>
            <a:endParaRPr lang="en-US" altLang="en-US" dirty="0" smtClean="0"/>
          </a:p>
          <a:p>
            <a:pPr eaLnBrk="1" hangingPunct="1"/>
            <a:r>
              <a:rPr lang="en-US" altLang="en-US" dirty="0" smtClean="0"/>
              <a:t>Stay out of the way until the ECG is needed.</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68</a:t>
            </a:fld>
            <a:endParaRPr lang="en-US"/>
          </a:p>
        </p:txBody>
      </p:sp>
    </p:spTree>
    <p:extLst>
      <p:ext uri="{BB962C8B-B14F-4D97-AF65-F5344CB8AC3E}">
        <p14:creationId xmlns:p14="http://schemas.microsoft.com/office/powerpoint/2010/main" val="85161912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4.12:   Recall the steps for handling an emergency during the ECG.  </a:t>
            </a:r>
          </a:p>
          <a:p>
            <a:pPr eaLnBrk="1" hangingPunct="1"/>
            <a:r>
              <a:rPr lang="en-US" altLang="en-US" dirty="0" smtClean="0"/>
              <a:t>-----</a:t>
            </a:r>
          </a:p>
          <a:p>
            <a:pPr eaLnBrk="1" hangingPunct="1"/>
            <a:endParaRPr lang="en-US" altLang="en-US" dirty="0" smtClean="0"/>
          </a:p>
          <a:p>
            <a:pPr eaLnBrk="1" hangingPunct="1"/>
            <a:r>
              <a:rPr lang="en-US" altLang="en-US" dirty="0" smtClean="0"/>
              <a:t>Do not try to restrain the patient. </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69</a:t>
            </a:fld>
            <a:endParaRPr lang="en-US"/>
          </a:p>
        </p:txBody>
      </p:sp>
    </p:spTree>
    <p:extLst>
      <p:ext uri="{BB962C8B-B14F-4D97-AF65-F5344CB8AC3E}">
        <p14:creationId xmlns:p14="http://schemas.microsoft.com/office/powerpoint/2010/main" val="271423369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4.12:   Recall the steps for handling an emergency during the ECG.  </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70</a:t>
            </a:fld>
            <a:endParaRPr lang="en-US"/>
          </a:p>
        </p:txBody>
      </p:sp>
    </p:spTree>
    <p:extLst>
      <p:ext uri="{BB962C8B-B14F-4D97-AF65-F5344CB8AC3E}">
        <p14:creationId xmlns:p14="http://schemas.microsoft.com/office/powerpoint/2010/main" val="22424699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kern="1200" dirty="0" smtClean="0">
                <a:solidFill>
                  <a:schemeClr val="tx1"/>
                </a:solidFill>
                <a:effectLst/>
                <a:latin typeface="Times New Roman" pitchFamily="18" charset="0"/>
                <a:ea typeface="+mn-ea"/>
                <a:cs typeface="+mn-cs"/>
              </a:rPr>
              <a:t>LO 4.1: Carry out preparation of the patient, room, and equipment for an ECG.</a:t>
            </a:r>
          </a:p>
          <a:p>
            <a:pPr eaLnBrk="1" hangingPunct="1"/>
            <a:r>
              <a:rPr lang="en-US" altLang="en-US" dirty="0" smtClean="0"/>
              <a:t>-----</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8</a:t>
            </a:fld>
            <a:endParaRPr lang="en-US"/>
          </a:p>
        </p:txBody>
      </p:sp>
    </p:spTree>
    <p:extLst>
      <p:ext uri="{BB962C8B-B14F-4D97-AF65-F5344CB8AC3E}">
        <p14:creationId xmlns:p14="http://schemas.microsoft.com/office/powerpoint/2010/main" val="29407444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4.12:   Recall the steps for handling an emergency during the ECG.  </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71</a:t>
            </a:fld>
            <a:endParaRPr lang="en-US"/>
          </a:p>
        </p:txBody>
      </p:sp>
    </p:spTree>
    <p:extLst>
      <p:ext uri="{BB962C8B-B14F-4D97-AF65-F5344CB8AC3E}">
        <p14:creationId xmlns:p14="http://schemas.microsoft.com/office/powerpoint/2010/main" val="77330587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LO</a:t>
            </a:r>
            <a:r>
              <a:rPr lang="en-US" sz="1200" kern="1200" baseline="0" dirty="0" smtClean="0">
                <a:solidFill>
                  <a:schemeClr val="tx1"/>
                </a:solidFill>
                <a:effectLst/>
                <a:latin typeface="Times New Roman" pitchFamily="18" charset="0"/>
                <a:ea typeface="+mn-ea"/>
                <a:cs typeface="+mn-cs"/>
              </a:rPr>
              <a:t> </a:t>
            </a:r>
            <a:r>
              <a:rPr lang="en-US" sz="1200" kern="1200" dirty="0" smtClean="0">
                <a:solidFill>
                  <a:schemeClr val="tx1"/>
                </a:solidFill>
                <a:effectLst/>
                <a:latin typeface="Times New Roman" pitchFamily="18" charset="0"/>
                <a:ea typeface="+mn-ea"/>
                <a:cs typeface="+mn-cs"/>
              </a:rPr>
              <a:t>4.1:</a:t>
            </a:r>
            <a:r>
              <a:rPr lang="en-US" sz="1200" kern="1200" baseline="0" dirty="0" smtClean="0">
                <a:solidFill>
                  <a:schemeClr val="tx1"/>
                </a:solidFill>
                <a:effectLst/>
                <a:latin typeface="Times New Roman" pitchFamily="18" charset="0"/>
                <a:ea typeface="+mn-ea"/>
                <a:cs typeface="+mn-cs"/>
              </a:rPr>
              <a:t> </a:t>
            </a:r>
            <a:r>
              <a:rPr lang="en-US" sz="1200" kern="1200" dirty="0" smtClean="0">
                <a:solidFill>
                  <a:schemeClr val="tx1"/>
                </a:solidFill>
                <a:effectLst/>
                <a:latin typeface="Times New Roman" pitchFamily="18" charset="0"/>
                <a:ea typeface="+mn-ea"/>
                <a:cs typeface="+mn-cs"/>
              </a:rPr>
              <a:t>Carry out preparation of the patient, room, and equipment for an ECG.</a:t>
            </a:r>
          </a:p>
          <a:p>
            <a:r>
              <a:rPr lang="en-US" sz="1200" kern="1200" dirty="0" smtClean="0">
                <a:solidFill>
                  <a:schemeClr val="tx1"/>
                </a:solidFill>
                <a:effectLst/>
                <a:latin typeface="Times New Roman" pitchFamily="18" charset="0"/>
                <a:ea typeface="+mn-ea"/>
                <a:cs typeface="+mn-cs"/>
              </a:rPr>
              <a:t>LO 4.2:</a:t>
            </a:r>
            <a:r>
              <a:rPr lang="en-US" sz="1200" kern="1200" baseline="0" dirty="0" smtClean="0">
                <a:solidFill>
                  <a:schemeClr val="tx1"/>
                </a:solidFill>
                <a:effectLst/>
                <a:latin typeface="Times New Roman" pitchFamily="18" charset="0"/>
                <a:ea typeface="+mn-ea"/>
                <a:cs typeface="+mn-cs"/>
              </a:rPr>
              <a:t> </a:t>
            </a:r>
            <a:r>
              <a:rPr lang="en-US" sz="1200" kern="1200" dirty="0" smtClean="0">
                <a:solidFill>
                  <a:schemeClr val="tx1"/>
                </a:solidFill>
                <a:effectLst/>
                <a:latin typeface="Times New Roman" pitchFamily="18" charset="0"/>
                <a:ea typeface="+mn-ea"/>
                <a:cs typeface="+mn-cs"/>
              </a:rPr>
              <a:t>Describe the communication needed during the ECG procedure, including the actions to take if a patient refuses to allow an ECG to be performed.</a:t>
            </a:r>
          </a:p>
          <a:p>
            <a:r>
              <a:rPr lang="en-US" sz="1200" kern="1200" dirty="0" smtClean="0">
                <a:solidFill>
                  <a:schemeClr val="tx1"/>
                </a:solidFill>
                <a:effectLst/>
                <a:latin typeface="Times New Roman" pitchFamily="18" charset="0"/>
                <a:ea typeface="+mn-ea"/>
                <a:cs typeface="+mn-cs"/>
              </a:rPr>
              <a:t>LO 4.3: Identify at least three ways to provide for safety during the ECG procedure.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Times New Roman" pitchFamily="18" charset="0"/>
                <a:ea typeface="+mn-ea"/>
                <a:cs typeface="+mn-cs"/>
              </a:rPr>
              <a:t>LO 4.4: Demonstrate the procedure for applying the electrodes and lead wires for a 12-lead ECG and cardiac monitoring.</a:t>
            </a:r>
          </a:p>
          <a:p>
            <a:endParaRPr lang="en-US" sz="1200" kern="1200" dirty="0" smtClean="0">
              <a:solidFill>
                <a:schemeClr val="tx1"/>
              </a:solidFill>
              <a:effectLst/>
              <a:latin typeface="Times New Roman" pitchFamily="18" charset="0"/>
              <a:ea typeface="+mn-ea"/>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72</a:t>
            </a:fld>
            <a:endParaRPr lang="en-US"/>
          </a:p>
        </p:txBody>
      </p:sp>
    </p:spTree>
    <p:extLst>
      <p:ext uri="{BB962C8B-B14F-4D97-AF65-F5344CB8AC3E}">
        <p14:creationId xmlns:p14="http://schemas.microsoft.com/office/powerpoint/2010/main" val="275075568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Times New Roman" pitchFamily="18" charset="0"/>
                <a:ea typeface="+mn-ea"/>
                <a:cs typeface="+mn-cs"/>
              </a:rPr>
              <a:t>LO 4.5: Describe the procedure for recording a 12-lead ECG.</a:t>
            </a:r>
          </a:p>
          <a:p>
            <a:r>
              <a:rPr lang="en-US" dirty="0" smtClean="0"/>
              <a:t>LO 4.6:</a:t>
            </a:r>
            <a:r>
              <a:rPr lang="en-US" baseline="0" dirty="0" smtClean="0"/>
              <a:t> </a:t>
            </a:r>
            <a:r>
              <a:rPr lang="en-US" sz="1200" kern="1200" dirty="0" smtClean="0">
                <a:solidFill>
                  <a:schemeClr val="tx1"/>
                </a:solidFill>
                <a:effectLst/>
                <a:latin typeface="Times New Roman" pitchFamily="18" charset="0"/>
                <a:ea typeface="+mn-ea"/>
                <a:cs typeface="+mn-cs"/>
              </a:rPr>
              <a:t>Identify types of artifact and how to prevent or correct them.</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LO 4.7: Describe how to report the ECG results.</a:t>
            </a:r>
          </a:p>
          <a:p>
            <a:r>
              <a:rPr lang="en-US" dirty="0" smtClean="0"/>
              <a:t>LO 4.8: </a:t>
            </a:r>
            <a:r>
              <a:rPr lang="en-US" sz="1200" kern="1200" dirty="0" smtClean="0">
                <a:solidFill>
                  <a:schemeClr val="tx1"/>
                </a:solidFill>
                <a:effectLst/>
                <a:latin typeface="Times New Roman" pitchFamily="18" charset="0"/>
                <a:ea typeface="+mn-ea"/>
                <a:cs typeface="+mn-cs"/>
              </a:rPr>
              <a:t>Identify the steps for cleaning and caring for the ECG equipment.</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LO 4.9: </a:t>
            </a:r>
            <a:r>
              <a:rPr lang="en-US" sz="1200" kern="1200" dirty="0" smtClean="0">
                <a:solidFill>
                  <a:schemeClr val="tx1"/>
                </a:solidFill>
                <a:effectLst/>
                <a:latin typeface="Times New Roman" pitchFamily="18" charset="0"/>
                <a:ea typeface="+mn-ea"/>
                <a:cs typeface="+mn-cs"/>
              </a:rPr>
              <a:t>Explain variations for a pediatric ECG procedure.</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73</a:t>
            </a:fld>
            <a:endParaRPr lang="en-US"/>
          </a:p>
        </p:txBody>
      </p:sp>
    </p:spTree>
    <p:extLst>
      <p:ext uri="{BB962C8B-B14F-4D97-AF65-F5344CB8AC3E}">
        <p14:creationId xmlns:p14="http://schemas.microsoft.com/office/powerpoint/2010/main" val="246133800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 4.10:</a:t>
            </a:r>
            <a:r>
              <a:rPr lang="en-US" baseline="0" dirty="0" smtClean="0"/>
              <a:t> </a:t>
            </a:r>
            <a:r>
              <a:rPr lang="en-US" sz="1200" kern="1200" dirty="0" smtClean="0">
                <a:solidFill>
                  <a:schemeClr val="tx1"/>
                </a:solidFill>
                <a:effectLst/>
                <a:latin typeface="Times New Roman" pitchFamily="18" charset="0"/>
                <a:ea typeface="+mn-ea"/>
                <a:cs typeface="+mn-cs"/>
              </a:rPr>
              <a:t>Distinguish between a routine ECG and cardiac monitoring.</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LO 4.11: Summarize special patient circumstances when performing an ECG.</a:t>
            </a:r>
          </a:p>
          <a:p>
            <a:r>
              <a:rPr lang="en-US" dirty="0" smtClean="0"/>
              <a:t>LO 4.12: </a:t>
            </a:r>
            <a:r>
              <a:rPr lang="en-US" sz="1200" kern="1200" dirty="0" smtClean="0">
                <a:solidFill>
                  <a:schemeClr val="tx1"/>
                </a:solidFill>
                <a:effectLst/>
                <a:latin typeface="Times New Roman" pitchFamily="18" charset="0"/>
                <a:ea typeface="+mn-ea"/>
                <a:cs typeface="+mn-cs"/>
              </a:rPr>
              <a:t>Recall the steps for handling an emergency during the ECG.</a:t>
            </a:r>
            <a:endParaRPr lang="en-US" sz="1200" kern="1200" dirty="0">
              <a:solidFill>
                <a:schemeClr val="tx1"/>
              </a:solidFill>
              <a:effectLst/>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74</a:t>
            </a:fld>
            <a:endParaRPr lang="en-US"/>
          </a:p>
        </p:txBody>
      </p:sp>
    </p:spTree>
    <p:extLst>
      <p:ext uri="{BB962C8B-B14F-4D97-AF65-F5344CB8AC3E}">
        <p14:creationId xmlns:p14="http://schemas.microsoft.com/office/powerpoint/2010/main" val="9506811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kern="1200" dirty="0" smtClean="0">
                <a:solidFill>
                  <a:schemeClr val="tx1"/>
                </a:solidFill>
                <a:effectLst/>
                <a:latin typeface="Times New Roman" pitchFamily="18" charset="0"/>
                <a:ea typeface="+mn-ea"/>
                <a:cs typeface="+mn-cs"/>
              </a:rPr>
              <a:t>LO 4.1: Carry out preparation of the patient, room, and equipment for an ECG.</a:t>
            </a:r>
          </a:p>
          <a:p>
            <a:pPr eaLnBrk="1" hangingPunct="1"/>
            <a:r>
              <a:rPr lang="en-US" altLang="en-US" dirty="0" smtClean="0"/>
              <a:t>-----</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9</a:t>
            </a:fld>
            <a:endParaRPr lang="en-US"/>
          </a:p>
        </p:txBody>
      </p:sp>
    </p:spTree>
    <p:extLst>
      <p:ext uri="{BB962C8B-B14F-4D97-AF65-F5344CB8AC3E}">
        <p14:creationId xmlns:p14="http://schemas.microsoft.com/office/powerpoint/2010/main" val="1884996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smtClean="0">
                <a:solidFill>
                  <a:schemeClr val="tx1"/>
                </a:solidFill>
                <a:effectLst/>
                <a:latin typeface="Times New Roman" pitchFamily="18" charset="0"/>
                <a:ea typeface="+mn-ea"/>
                <a:cs typeface="+mn-cs"/>
              </a:rPr>
              <a:t>LO 4.2: Describe the communication needed during the ECG procedure, including the actions to take if a patient refuses to allow an ECG to be performed.</a:t>
            </a:r>
          </a:p>
          <a:p>
            <a:pPr eaLnBrk="1" hangingPunct="1"/>
            <a:r>
              <a:rPr lang="en-US" altLang="en-US" dirty="0" smtClean="0"/>
              <a:t>-----</a:t>
            </a:r>
          </a:p>
          <a:p>
            <a:pPr eaLnBrk="1" hangingPunct="1"/>
            <a:endParaRPr lang="en-US" altLang="en-US" dirty="0" smtClean="0"/>
          </a:p>
          <a:p>
            <a:pPr eaLnBrk="1" hangingPunct="1"/>
            <a:r>
              <a:rPr lang="en-US" altLang="en-US" dirty="0" smtClean="0"/>
              <a:t>Often patients have the same or similar names. Checking to be sure you are</a:t>
            </a:r>
            <a:r>
              <a:rPr lang="en-US" altLang="en-US" baseline="0" dirty="0" smtClean="0"/>
              <a:t> performing the procedure on the correct patient is the first step in ensuring that you are providing patient safety.</a:t>
            </a:r>
          </a:p>
          <a:p>
            <a:pPr eaLnBrk="1" hangingPunct="1"/>
            <a:endParaRPr lang="en-US" altLang="en-US" baseline="0" dirty="0" smtClean="0"/>
          </a:p>
          <a:p>
            <a:pPr eaLnBrk="1" hangingPunct="1"/>
            <a:r>
              <a:rPr lang="en-US" altLang="en-US" baseline="0" dirty="0" smtClean="0"/>
              <a:t>According to TJC, every patient must be identified using at least two forms of identification.</a:t>
            </a:r>
            <a:endParaRPr lang="en-US" altLang="en-US" dirty="0" smtClean="0"/>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10</a:t>
            </a:fld>
            <a:endParaRPr lang="en-US"/>
          </a:p>
        </p:txBody>
      </p:sp>
    </p:spTree>
    <p:extLst>
      <p:ext uri="{BB962C8B-B14F-4D97-AF65-F5344CB8AC3E}">
        <p14:creationId xmlns:p14="http://schemas.microsoft.com/office/powerpoint/2010/main" val="1859172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1560280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56202352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118797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874073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587377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4806866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975049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491004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32661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Video Credit Here</a:t>
            </a:r>
            <a:endParaRPr lang="en-US" dirty="0"/>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6244490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368280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2280426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83350321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88723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705315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85992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949214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656260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1099747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112378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pic>
        <p:nvPicPr>
          <p:cNvPr id="7" name="Picture 6"/>
          <p:cNvPicPr>
            <a:picLocks noChangeAspect="1" noChangeArrowheads="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9400" y="365696"/>
            <a:ext cx="5715000" cy="368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5564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07410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4.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theme" Target="../theme/theme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4" Type="http://schemas.openxmlformats.org/officeDocument/2006/relationships/slideLayout" Target="../slideLayouts/slideLayout44.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49.xml"/><Relationship Id="rId1" Type="http://schemas.openxmlformats.org/officeDocument/2006/relationships/slideLayout" Target="../slideLayouts/slideLayout48.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slideLayout" Target="../slideLayouts/slideLayout51.xml"/><Relationship Id="rId1" Type="http://schemas.openxmlformats.org/officeDocument/2006/relationships/slideLayout" Target="../slideLayouts/slideLayout50.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5.xml"/><Relationship Id="rId2" Type="http://schemas.openxmlformats.org/officeDocument/2006/relationships/slideLayout" Target="../slideLayouts/slideLayout54.xml"/><Relationship Id="rId1" Type="http://schemas.openxmlformats.org/officeDocument/2006/relationships/slideLayout" Target="../slideLayouts/slideLayout53.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4"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smtClean="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a:t>
            </a:r>
            <a:r>
              <a:rPr lang="en-US" sz="800" dirty="0" err="1" smtClean="0">
                <a:solidFill>
                  <a:schemeClr val="bg1"/>
                </a:solidFill>
              </a:rPr>
              <a:t>EducationCopy</a:t>
            </a:r>
            <a:endParaRPr lang="en-US" sz="800" dirty="0" smtClean="0">
              <a:solidFill>
                <a:schemeClr val="bg1"/>
              </a:solidFill>
            </a:endParaRP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slide" Target="slide7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2.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2.xml"/><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3.xml"/><Relationship Id="rId1" Type="http://schemas.openxmlformats.org/officeDocument/2006/relationships/slideLayout" Target="../slideLayouts/slideLayout17.xml"/><Relationship Id="rId4" Type="http://schemas.openxmlformats.org/officeDocument/2006/relationships/slide" Target="slide7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33.xml"/></Relationships>
</file>

<file path=ppt/slides/_rels/slide77.xml.rels><?xml version="1.0" encoding="UTF-8" standalone="yes"?>
<Relationships xmlns="http://schemas.openxmlformats.org/package/2006/relationships"><Relationship Id="rId2" Type="http://schemas.openxmlformats.org/officeDocument/2006/relationships/slide" Target="slide64.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PERFORMING AN ECG</a:t>
            </a:r>
            <a:endParaRPr lang="en-US" dirty="0"/>
          </a:p>
        </p:txBody>
      </p:sp>
      <p:sp>
        <p:nvSpPr>
          <p:cNvPr id="6" name="Text Placeholder 5"/>
          <p:cNvSpPr>
            <a:spLocks noGrp="1"/>
          </p:cNvSpPr>
          <p:nvPr>
            <p:ph type="body" idx="1"/>
          </p:nvPr>
        </p:nvSpPr>
        <p:spPr/>
        <p:txBody>
          <a:bodyPr/>
          <a:lstStyle/>
          <a:p>
            <a:r>
              <a:rPr lang="en-US" dirty="0" smtClean="0"/>
              <a:t>Chapter 4</a:t>
            </a:r>
            <a:endParaRPr lang="en-US" dirty="0"/>
          </a:p>
        </p:txBody>
      </p:sp>
      <p:sp>
        <p:nvSpPr>
          <p:cNvPr id="7" name="Text Placeholder 6"/>
          <p:cNvSpPr>
            <a:spLocks noGrp="1"/>
          </p:cNvSpPr>
          <p:nvPr>
            <p:ph type="body" sz="quarter" idx="11"/>
          </p:nvPr>
        </p:nvSpPr>
        <p:spPr/>
        <p:txBody>
          <a:bodyPr/>
          <a:lstStyle/>
          <a:p>
            <a:endParaRPr lang="en-US"/>
          </a:p>
        </p:txBody>
      </p:sp>
      <p:sp>
        <p:nvSpPr>
          <p:cNvPr id="8" name="Photo Credit"/>
          <p:cNvSpPr txBox="1">
            <a:spLocks/>
          </p:cNvSpPr>
          <p:nvPr/>
        </p:nvSpPr>
        <p:spPr>
          <a:xfrm>
            <a:off x="152400" y="6629400"/>
            <a:ext cx="8839200" cy="124207"/>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dirty="0" smtClean="0">
                <a:solidFill>
                  <a:prstClr val="white"/>
                </a:solidFill>
              </a:rPr>
              <a:t>©McGraw-Hill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122361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Learning Outcome 4.2</a:t>
            </a:r>
            <a:br>
              <a:rPr lang="en-US" smtClean="0"/>
            </a:br>
            <a:r>
              <a:rPr lang="en-US" smtClean="0"/>
              <a:t>Communicating with the Patient</a:t>
            </a:r>
            <a:endParaRPr lang="en-US" dirty="0"/>
          </a:p>
        </p:txBody>
      </p:sp>
      <p:sp>
        <p:nvSpPr>
          <p:cNvPr id="11" name="Content Placeholder 10"/>
          <p:cNvSpPr>
            <a:spLocks noGrp="1"/>
          </p:cNvSpPr>
          <p:nvPr>
            <p:ph idx="1"/>
          </p:nvPr>
        </p:nvSpPr>
        <p:spPr>
          <a:xfrm>
            <a:off x="457200" y="1600200"/>
            <a:ext cx="8229600" cy="4953000"/>
          </a:xfrm>
        </p:spPr>
        <p:txBody>
          <a:bodyPr/>
          <a:lstStyle/>
          <a:p>
            <a:r>
              <a:rPr lang="en-US" altLang="en-US" dirty="0" smtClean="0"/>
              <a:t>Identify the patient</a:t>
            </a:r>
          </a:p>
          <a:p>
            <a:r>
              <a:rPr lang="en-US" altLang="en-US" dirty="0" smtClean="0"/>
              <a:t>Check the patient name, identification number, and date of birth</a:t>
            </a:r>
          </a:p>
          <a:p>
            <a:r>
              <a:rPr lang="en-US" altLang="en-US" dirty="0" smtClean="0"/>
              <a:t>Introduce yourself and explain what you are going to do</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297820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smtClean="0"/>
              <a:t>Communication</a:t>
            </a:r>
            <a:endParaRPr lang="en-US" dirty="0"/>
          </a:p>
        </p:txBody>
      </p:sp>
      <p:sp>
        <p:nvSpPr>
          <p:cNvPr id="19" name="Content Placeholder 18"/>
          <p:cNvSpPr>
            <a:spLocks noGrp="1"/>
          </p:cNvSpPr>
          <p:nvPr>
            <p:ph idx="1"/>
          </p:nvPr>
        </p:nvSpPr>
        <p:spPr/>
        <p:txBody>
          <a:bodyPr/>
          <a:lstStyle/>
          <a:p>
            <a:r>
              <a:rPr lang="en-US" altLang="en-US" smtClean="0"/>
              <a:t>Explain the procedure to the patient.</a:t>
            </a:r>
          </a:p>
          <a:p>
            <a:r>
              <a:rPr lang="en-US" altLang="en-US" smtClean="0"/>
              <a:t>Answer all questions.</a:t>
            </a:r>
          </a:p>
          <a:p>
            <a:r>
              <a:rPr lang="en-US" altLang="en-US" smtClean="0"/>
              <a:t>If the patient refuses the ECG, determine the cause.</a:t>
            </a:r>
          </a:p>
          <a:p>
            <a:r>
              <a:rPr lang="en-US" altLang="en-US" smtClean="0"/>
              <a:t>Attempt to solve the problem.</a:t>
            </a:r>
          </a:p>
          <a:p>
            <a:r>
              <a:rPr lang="en-US" altLang="en-US" smtClean="0"/>
              <a:t>Notify your supervisor if the patient still refuses.</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158322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Preparing the Patient 1</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Provide for privacy.</a:t>
            </a:r>
          </a:p>
          <a:p>
            <a:pPr>
              <a:spcBef>
                <a:spcPts val="1800"/>
              </a:spcBef>
            </a:pPr>
            <a:r>
              <a:rPr lang="en-US" altLang="en-US" dirty="0">
                <a:cs typeface="Arial" charset="0"/>
              </a:rPr>
              <a:t>Patient removes clothing from the waist up.</a:t>
            </a:r>
          </a:p>
          <a:p>
            <a:pPr>
              <a:spcBef>
                <a:spcPts val="1800"/>
              </a:spcBef>
            </a:pPr>
            <a:r>
              <a:rPr lang="en-US" altLang="en-US" dirty="0">
                <a:cs typeface="Arial" charset="0"/>
              </a:rPr>
              <a:t>Provide with drape, sheet, or hospital gown with opening in the front.</a:t>
            </a:r>
          </a:p>
          <a:p>
            <a:pPr>
              <a:spcBef>
                <a:spcPts val="1800"/>
              </a:spcBef>
            </a:pPr>
            <a:r>
              <a:rPr lang="en-US" altLang="en-US" dirty="0">
                <a:cs typeface="Arial" charset="0"/>
              </a:rPr>
              <a:t>Patient removes jewelry that may interfere.</a:t>
            </a:r>
          </a:p>
          <a:p>
            <a:pPr>
              <a:spcBef>
                <a:spcPts val="1800"/>
              </a:spcBef>
            </a:pPr>
            <a:r>
              <a:rPr lang="en-US" altLang="en-US" dirty="0">
                <a:cs typeface="Arial" charset="0"/>
              </a:rPr>
              <a:t>All electronic devices should be turned off and removed.</a:t>
            </a:r>
          </a:p>
          <a:p>
            <a:r>
              <a:rPr lang="en-US" altLang="en-US" dirty="0">
                <a:cs typeface="Arial" charset="0"/>
              </a:rPr>
              <a:t>Position patient comfortably on back and provide pillow for head and knees, if preferred.</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2420695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Preparing the Patient 2</a:t>
            </a:r>
            <a:endParaRPr lang="en-US" dirty="0"/>
          </a:p>
        </p:txBody>
      </p:sp>
      <p:sp>
        <p:nvSpPr>
          <p:cNvPr id="11" name="Content Placeholder 10"/>
          <p:cNvSpPr>
            <a:spLocks noGrp="1"/>
          </p:cNvSpPr>
          <p:nvPr>
            <p:ph idx="1"/>
          </p:nvPr>
        </p:nvSpPr>
        <p:spPr/>
        <p:txBody>
          <a:bodyPr/>
          <a:lstStyle/>
          <a:p>
            <a:pPr>
              <a:spcBef>
                <a:spcPts val="1200"/>
              </a:spcBef>
            </a:pPr>
            <a:r>
              <a:rPr lang="en-US" altLang="en-US" dirty="0">
                <a:cs typeface="Arial" charset="0"/>
              </a:rPr>
              <a:t>Work from patient’s left side if possible.</a:t>
            </a:r>
          </a:p>
          <a:p>
            <a:pPr>
              <a:spcBef>
                <a:spcPts val="1200"/>
              </a:spcBef>
            </a:pPr>
            <a:r>
              <a:rPr lang="en-US" altLang="en-US" dirty="0">
                <a:cs typeface="Arial" charset="0"/>
              </a:rPr>
              <a:t>Ensure that arms and legs are supported.</a:t>
            </a:r>
          </a:p>
          <a:p>
            <a:pPr>
              <a:spcBef>
                <a:spcPts val="1200"/>
              </a:spcBef>
            </a:pPr>
            <a:r>
              <a:rPr lang="en-US" altLang="en-US" dirty="0">
                <a:cs typeface="Arial" charset="0"/>
              </a:rPr>
              <a:t>Ensure privacy.</a:t>
            </a:r>
          </a:p>
          <a:p>
            <a:pPr>
              <a:spcBef>
                <a:spcPts val="1200"/>
              </a:spcBef>
            </a:pPr>
            <a:r>
              <a:rPr lang="en-US" altLang="en-US" dirty="0">
                <a:cs typeface="Arial" charset="0"/>
              </a:rPr>
              <a:t>Make sure bed/exam table is not touching wall or electrical equipment.</a:t>
            </a:r>
          </a:p>
          <a:p>
            <a:pPr>
              <a:spcBef>
                <a:spcPts val="1200"/>
              </a:spcBef>
            </a:pPr>
            <a:r>
              <a:rPr lang="en-US" altLang="en-US" dirty="0">
                <a:cs typeface="Arial" charset="0"/>
              </a:rPr>
              <a:t>Ensure that patient is not touching metal.</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010484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4.2</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None/>
            </a:pPr>
            <a:r>
              <a:rPr lang="en-US" dirty="0" smtClean="0"/>
              <a:t>What should you do if a patient refuses the ECG procedure?</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8683328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4.2</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dirty="0" smtClean="0"/>
              <a:t>What should you do if a patient refuses the ECG procedure?</a:t>
            </a:r>
            <a:endParaRPr lang="en-US" dirty="0"/>
          </a:p>
        </p:txBody>
      </p:sp>
      <p:sp>
        <p:nvSpPr>
          <p:cNvPr id="6" name="Content Placeholder 5"/>
          <p:cNvSpPr>
            <a:spLocks noGrp="1"/>
          </p:cNvSpPr>
          <p:nvPr>
            <p:ph sz="quarter" idx="15"/>
          </p:nvPr>
        </p:nvSpPr>
        <p:spPr>
          <a:xfrm>
            <a:off x="533400" y="3672840"/>
            <a:ext cx="8153400" cy="1280160"/>
          </a:xfrm>
          <a:solidFill>
            <a:srgbClr val="FFC000"/>
          </a:solidFill>
        </p:spPr>
        <p:txBody>
          <a:bodyPr/>
          <a:lstStyle/>
          <a:p>
            <a:pPr marL="0" indent="0">
              <a:buNone/>
            </a:pPr>
            <a:r>
              <a:rPr lang="en-US" altLang="en-US" dirty="0" smtClean="0">
                <a:solidFill>
                  <a:srgbClr val="000099"/>
                </a:solidFill>
                <a:latin typeface="Arial" charset="0"/>
              </a:rPr>
              <a:t>Determine the reason for the patient’s refusal. Try to fix the problem. Then, if needed, report to your supervisor and document the patient’s refusal.</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1004516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76400"/>
          </a:xfrm>
        </p:spPr>
        <p:txBody>
          <a:bodyPr/>
          <a:lstStyle/>
          <a:p>
            <a:r>
              <a:rPr lang="en-US" dirty="0" smtClean="0"/>
              <a:t>Learning Outcome 4.3</a:t>
            </a:r>
            <a:br>
              <a:rPr lang="en-US" dirty="0" smtClean="0"/>
            </a:br>
            <a:r>
              <a:rPr lang="en-US" dirty="0" smtClean="0"/>
              <a:t>Safety</a:t>
            </a:r>
            <a:br>
              <a:rPr lang="en-US" dirty="0" smtClean="0"/>
            </a:br>
            <a:r>
              <a:rPr lang="en-US" dirty="0" smtClean="0">
                <a:solidFill>
                  <a:srgbClr val="7030A0"/>
                </a:solidFill>
              </a:rPr>
              <a:t>Key Term</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buNone/>
            </a:pPr>
            <a:r>
              <a:rPr lang="en-US" dirty="0"/>
              <a:t>B</a:t>
            </a:r>
            <a:r>
              <a:rPr lang="en-US" dirty="0" smtClean="0"/>
              <a:t>ody mechanics</a:t>
            </a: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3948317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Safety</a:t>
            </a:r>
            <a:endParaRPr lang="en-US" dirty="0"/>
          </a:p>
        </p:txBody>
      </p:sp>
      <p:sp>
        <p:nvSpPr>
          <p:cNvPr id="11" name="Content Placeholder 10"/>
          <p:cNvSpPr>
            <a:spLocks noGrp="1"/>
          </p:cNvSpPr>
          <p:nvPr>
            <p:ph idx="1"/>
          </p:nvPr>
        </p:nvSpPr>
        <p:spPr/>
        <p:txBody>
          <a:bodyPr/>
          <a:lstStyle/>
          <a:p>
            <a:pPr marL="0" indent="0">
              <a:buNone/>
            </a:pPr>
            <a:r>
              <a:rPr lang="en-US" altLang="en-US" dirty="0" smtClean="0"/>
              <a:t>Body mechanics</a:t>
            </a:r>
          </a:p>
          <a:p>
            <a:r>
              <a:rPr lang="en-US" altLang="en-US" dirty="0" smtClean="0"/>
              <a:t>Using movements that maintain proper posture and prevent injury</a:t>
            </a:r>
          </a:p>
          <a:p>
            <a:pPr marL="0" indent="0">
              <a:spcBef>
                <a:spcPts val="3000"/>
              </a:spcBef>
              <a:buNone/>
            </a:pPr>
            <a:r>
              <a:rPr lang="en-US" altLang="en-US" dirty="0" smtClean="0"/>
              <a:t>Electrical safety</a:t>
            </a:r>
          </a:p>
          <a:p>
            <a:pPr marL="0" indent="0">
              <a:spcBef>
                <a:spcPts val="3000"/>
              </a:spcBef>
              <a:buNone/>
            </a:pPr>
            <a:r>
              <a:rPr lang="en-US" altLang="en-US" dirty="0" smtClean="0"/>
              <a:t>Patient safety</a:t>
            </a:r>
          </a:p>
          <a:p>
            <a:r>
              <a:rPr lang="en-US" altLang="en-US" dirty="0" smtClean="0"/>
              <a:t>Keep side rail up on opposite side of bed or table</a:t>
            </a:r>
          </a:p>
          <a:p>
            <a:pPr marL="0" indent="0">
              <a:spcBef>
                <a:spcPts val="3000"/>
              </a:spcBef>
              <a:buNone/>
            </a:pPr>
            <a:r>
              <a:rPr lang="en-US" altLang="en-US" dirty="0" smtClean="0"/>
              <a:t>Personal safety</a:t>
            </a:r>
          </a:p>
          <a:p>
            <a:r>
              <a:rPr lang="en-US" altLang="en-US" dirty="0" smtClean="0"/>
              <a:t>Hand hygiene</a:t>
            </a:r>
          </a:p>
          <a:p>
            <a:r>
              <a:rPr lang="en-US" altLang="en-US" dirty="0" smtClean="0"/>
              <a:t>PPE</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330488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4.3</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None/>
            </a:pPr>
            <a:r>
              <a:rPr lang="en-US" dirty="0" smtClean="0"/>
              <a:t>What items should you check to ensure electrical safety with the ECG machine?</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6930305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4.3</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dirty="0" smtClean="0"/>
              <a:t>What items should you check to ensure electrical safety with the ECG machine?</a:t>
            </a:r>
            <a:endParaRPr lang="en-US" dirty="0"/>
          </a:p>
        </p:txBody>
      </p:sp>
      <p:sp>
        <p:nvSpPr>
          <p:cNvPr id="6" name="Content Placeholder 5"/>
          <p:cNvSpPr>
            <a:spLocks noGrp="1"/>
          </p:cNvSpPr>
          <p:nvPr>
            <p:ph sz="quarter" idx="15"/>
          </p:nvPr>
        </p:nvSpPr>
        <p:spPr>
          <a:xfrm>
            <a:off x="533400" y="3672840"/>
            <a:ext cx="8153400" cy="1280160"/>
          </a:xfrm>
          <a:solidFill>
            <a:srgbClr val="FFC000"/>
          </a:solidFill>
        </p:spPr>
        <p:txBody>
          <a:bodyPr/>
          <a:lstStyle/>
          <a:p>
            <a:pPr marL="0" indent="0">
              <a:buNone/>
            </a:pPr>
            <a:r>
              <a:rPr lang="en-US" altLang="en-US" dirty="0" smtClean="0">
                <a:solidFill>
                  <a:srgbClr val="000099"/>
                </a:solidFill>
                <a:latin typeface="Arial" charset="0"/>
              </a:rPr>
              <a:t>Check that the plug has a grounding prong, plug in the machine securely, ensure that the insulation is intact, remove the cord by pulling it out by the prong connection.</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2442683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Learning Outcomes 1</a:t>
            </a:r>
            <a:endParaRPr lang="en-US" dirty="0"/>
          </a:p>
        </p:txBody>
      </p:sp>
      <p:sp>
        <p:nvSpPr>
          <p:cNvPr id="6" name="Content Placeholder 5"/>
          <p:cNvSpPr>
            <a:spLocks noGrp="1"/>
          </p:cNvSpPr>
          <p:nvPr>
            <p:ph idx="1"/>
          </p:nvPr>
        </p:nvSpPr>
        <p:spPr/>
        <p:txBody>
          <a:bodyPr/>
          <a:lstStyle/>
          <a:p>
            <a:pPr marL="512763" indent="-512763">
              <a:buNone/>
            </a:pPr>
            <a:r>
              <a:rPr lang="en-US" dirty="0" smtClean="0"/>
              <a:t>4.1	Carry out preparation of the patient, room, and equipment for an ECG.</a:t>
            </a:r>
          </a:p>
          <a:p>
            <a:pPr marL="512763" indent="-512763">
              <a:buNone/>
            </a:pPr>
            <a:r>
              <a:rPr lang="en-US" dirty="0" smtClean="0"/>
              <a:t>4.2	Describe the communication needed during the ECG procedure, including the actions to take if a patient refuses to allow an ECG to be performed.</a:t>
            </a:r>
          </a:p>
          <a:p>
            <a:pPr marL="512763" indent="-512763">
              <a:buNone/>
            </a:pPr>
            <a:r>
              <a:rPr lang="en-US" dirty="0" smtClean="0"/>
              <a:t>4.3	Identify at least three ways to provide for safety during the ECG procedure.</a:t>
            </a:r>
          </a:p>
          <a:p>
            <a:pPr marL="512763" indent="-512763">
              <a:buNone/>
            </a:pPr>
            <a:r>
              <a:rPr lang="en-US" dirty="0" smtClean="0"/>
              <a:t>4.4 Demonstrate the procedure for applying the electrodes and lead wires for a 12 lead ECG and cardiac monitoring.</a:t>
            </a:r>
          </a:p>
          <a:p>
            <a:pPr marL="512763" indent="-512763">
              <a:buNone/>
            </a:pPr>
            <a:r>
              <a:rPr lang="en-US" dirty="0" smtClean="0"/>
              <a:t>4.5	Describe the procedure for recording a 12 lead ECG.</a:t>
            </a:r>
          </a:p>
          <a:p>
            <a:pPr marL="512763" indent="-512763">
              <a:buNone/>
            </a:pPr>
            <a:r>
              <a:rPr lang="en-US" dirty="0" smtClean="0"/>
              <a:t>4.6	Identify types of artifact and how to prevent or correct them.</a:t>
            </a:r>
            <a:endParaRPr lang="en-US" dirty="0"/>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166411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1" y="228600"/>
            <a:ext cx="9144001" cy="1653540"/>
          </a:xfrm>
        </p:spPr>
        <p:txBody>
          <a:bodyPr/>
          <a:lstStyle/>
          <a:p>
            <a:r>
              <a:rPr lang="en-US" dirty="0" smtClean="0"/>
              <a:t>Learning Outcome 4.4</a:t>
            </a:r>
            <a:br>
              <a:rPr lang="en-US" dirty="0" smtClean="0"/>
            </a:br>
            <a:r>
              <a:rPr lang="en-US" dirty="0" smtClean="0"/>
              <a:t>Applying the Electrodes and Leads</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sz="half" idx="1"/>
          </p:nvPr>
        </p:nvSpPr>
        <p:spPr>
          <a:xfrm>
            <a:off x="457200" y="2057400"/>
            <a:ext cx="4038600" cy="4472940"/>
          </a:xfrm>
        </p:spPr>
        <p:txBody>
          <a:bodyPr/>
          <a:lstStyle/>
          <a:p>
            <a:pPr marL="0" indent="0">
              <a:buNone/>
            </a:pPr>
            <a:r>
              <a:rPr lang="en-US" dirty="0"/>
              <a:t>A</a:t>
            </a:r>
            <a:r>
              <a:rPr lang="en-US" dirty="0" smtClean="0"/>
              <a:t>ngle of Louis</a:t>
            </a:r>
          </a:p>
          <a:p>
            <a:pPr marL="0" indent="0">
              <a:buNone/>
            </a:pPr>
            <a:r>
              <a:rPr lang="en-US" dirty="0" smtClean="0"/>
              <a:t>Anterior axillary line</a:t>
            </a:r>
          </a:p>
          <a:p>
            <a:pPr marL="0" indent="0">
              <a:buNone/>
            </a:pPr>
            <a:r>
              <a:rPr lang="en-US" dirty="0"/>
              <a:t>I</a:t>
            </a:r>
            <a:r>
              <a:rPr lang="en-US" dirty="0" smtClean="0"/>
              <a:t>ntercostal space (ICS)</a:t>
            </a:r>
            <a:endParaRPr lang="en-US" dirty="0"/>
          </a:p>
        </p:txBody>
      </p:sp>
      <p:sp>
        <p:nvSpPr>
          <p:cNvPr id="12" name="Content Placeholder 11"/>
          <p:cNvSpPr>
            <a:spLocks noGrp="1"/>
          </p:cNvSpPr>
          <p:nvPr>
            <p:ph sz="half" idx="2"/>
          </p:nvPr>
        </p:nvSpPr>
        <p:spPr>
          <a:xfrm>
            <a:off x="4648200" y="2057400"/>
            <a:ext cx="4038600" cy="4472940"/>
          </a:xfrm>
        </p:spPr>
        <p:txBody>
          <a:bodyPr/>
          <a:lstStyle/>
          <a:p>
            <a:pPr marL="0" indent="0">
              <a:buNone/>
            </a:pPr>
            <a:r>
              <a:rPr lang="en-US" dirty="0"/>
              <a:t>M</a:t>
            </a:r>
            <a:r>
              <a:rPr lang="en-US" dirty="0" smtClean="0"/>
              <a:t>idaxillary line</a:t>
            </a:r>
          </a:p>
          <a:p>
            <a:pPr marL="0" indent="0">
              <a:buNone/>
            </a:pPr>
            <a:r>
              <a:rPr lang="en-US" dirty="0"/>
              <a:t>M</a:t>
            </a:r>
            <a:r>
              <a:rPr lang="en-US" dirty="0" smtClean="0"/>
              <a:t>idclavicular line</a:t>
            </a:r>
          </a:p>
          <a:p>
            <a:pPr marL="0" indent="0">
              <a:buNone/>
            </a:pPr>
            <a:r>
              <a:rPr lang="en-US" dirty="0"/>
              <a:t>S</a:t>
            </a:r>
            <a:r>
              <a:rPr lang="en-US" dirty="0" smtClean="0"/>
              <a:t>uprasternal notch</a:t>
            </a:r>
            <a:endParaRPr lang="en-US" dirty="0"/>
          </a:p>
        </p:txBody>
      </p:sp>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114033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Applying the Electrodes</a:t>
            </a:r>
            <a:endParaRPr lang="en-US" dirty="0"/>
          </a:p>
        </p:txBody>
      </p:sp>
      <p:sp>
        <p:nvSpPr>
          <p:cNvPr id="8" name="Content Placeholder 7"/>
          <p:cNvSpPr>
            <a:spLocks noGrp="1"/>
          </p:cNvSpPr>
          <p:nvPr>
            <p:ph idx="1"/>
          </p:nvPr>
        </p:nvSpPr>
        <p:spPr/>
        <p:txBody>
          <a:bodyPr/>
          <a:lstStyle/>
          <a:p>
            <a:r>
              <a:rPr lang="en-US" altLang="en-US" smtClean="0"/>
              <a:t>Choose a flat, nonmuscular area.</a:t>
            </a:r>
          </a:p>
          <a:p>
            <a:r>
              <a:rPr lang="en-US" altLang="en-US" smtClean="0"/>
              <a:t>Prep the skin with either an alcohol swab or electrolyte pad.</a:t>
            </a:r>
          </a:p>
          <a:p>
            <a:r>
              <a:rPr lang="en-US" altLang="en-US" smtClean="0"/>
              <a:t>Dry skin completely before applying electrodes.</a:t>
            </a:r>
          </a:p>
          <a:p>
            <a:r>
              <a:rPr lang="en-US" altLang="en-US" smtClean="0"/>
              <a:t>Clip hair if necessary, using tape to remove cut hairs.</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822703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Placing the Limb Electrodes</a:t>
            </a:r>
            <a:endParaRPr lang="en-US" dirty="0"/>
          </a:p>
        </p:txBody>
      </p:sp>
      <p:sp>
        <p:nvSpPr>
          <p:cNvPr id="11" name="Content Placeholder 10"/>
          <p:cNvSpPr>
            <a:spLocks noGrp="1"/>
          </p:cNvSpPr>
          <p:nvPr>
            <p:ph idx="1"/>
          </p:nvPr>
        </p:nvSpPr>
        <p:spPr/>
        <p:txBody>
          <a:bodyPr/>
          <a:lstStyle/>
          <a:p>
            <a:pPr marL="0" indent="0">
              <a:buNone/>
            </a:pPr>
            <a:r>
              <a:rPr lang="en-US" altLang="en-US" dirty="0" smtClean="0"/>
              <a:t>Attach limb leads first</a:t>
            </a:r>
          </a:p>
          <a:p>
            <a:pPr marL="0" indent="0">
              <a:spcBef>
                <a:spcPts val="3600"/>
              </a:spcBef>
              <a:buNone/>
            </a:pPr>
            <a:r>
              <a:rPr lang="en-US" altLang="en-US" dirty="0" smtClean="0"/>
              <a:t>Preferred sites</a:t>
            </a:r>
          </a:p>
          <a:p>
            <a:r>
              <a:rPr lang="en-US" altLang="en-US" dirty="0" smtClean="0"/>
              <a:t>Forearms</a:t>
            </a:r>
          </a:p>
          <a:p>
            <a:r>
              <a:rPr lang="en-US" altLang="en-US" dirty="0" smtClean="0"/>
              <a:t>Inside lower legs</a:t>
            </a:r>
          </a:p>
          <a:p>
            <a:pPr marL="0" indent="0">
              <a:spcBef>
                <a:spcPts val="3600"/>
              </a:spcBef>
              <a:buNone/>
            </a:pPr>
            <a:r>
              <a:rPr lang="en-US" altLang="en-US" dirty="0" smtClean="0"/>
              <a:t>Alternate sites</a:t>
            </a:r>
          </a:p>
          <a:p>
            <a:r>
              <a:rPr lang="en-US" altLang="en-US" dirty="0" smtClean="0"/>
              <a:t>Deltoids</a:t>
            </a:r>
          </a:p>
          <a:p>
            <a:r>
              <a:rPr lang="en-US" altLang="en-US" dirty="0" smtClean="0"/>
              <a:t>Upper legs, as close to the trunk as possible</a:t>
            </a:r>
          </a:p>
          <a:p>
            <a:pPr marL="0" indent="0">
              <a:spcBef>
                <a:spcPts val="3600"/>
              </a:spcBef>
              <a:buNone/>
            </a:pPr>
            <a:r>
              <a:rPr lang="en-US" altLang="en-US" dirty="0" smtClean="0"/>
              <a:t>Use same site on each limb</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579149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19200"/>
          </a:xfrm>
        </p:spPr>
        <p:txBody>
          <a:bodyPr/>
          <a:lstStyle/>
          <a:p>
            <a:r>
              <a:rPr lang="en-US" dirty="0" smtClean="0"/>
              <a:t>Anatomical Landmarks for </a:t>
            </a:r>
            <a:br>
              <a:rPr lang="en-US" dirty="0" smtClean="0"/>
            </a:br>
            <a:r>
              <a:rPr lang="en-US" dirty="0" smtClean="0"/>
              <a:t>Chest Electrodes</a:t>
            </a:r>
            <a:endParaRPr lang="en-US" dirty="0"/>
          </a:p>
        </p:txBody>
      </p:sp>
      <p:pic>
        <p:nvPicPr>
          <p:cNvPr id="4" name="Picture 3" descr="Anterior view of the chest showing heart within the rib cage; three-quarter view of the chest showing imaginary lin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427" y="1371600"/>
            <a:ext cx="7543145" cy="5094268"/>
          </a:xfrm>
          <a:prstGeom prst="rect">
            <a:avLst/>
          </a:prstGeom>
        </p:spPr>
      </p:pic>
      <p:sp>
        <p:nvSpPr>
          <p:cNvPr id="13" name="Text Placeholder 12"/>
          <p:cNvSpPr>
            <a:spLocks noGrp="1"/>
          </p:cNvSpPr>
          <p:nvPr>
            <p:ph type="body" sz="quarter" idx="16"/>
          </p:nvPr>
        </p:nvSpPr>
        <p:spPr/>
        <p:txBody>
          <a:bodyPr/>
          <a:lstStyle/>
          <a:p>
            <a:r>
              <a:rPr lang="en-US" dirty="0" smtClean="0">
                <a:hlinkClick r:id="rId4" action="ppaction://hlinksldjump"/>
              </a:rPr>
              <a:t>Jump to Anatomical Landmarks for Chest Electrodes Appendix</a:t>
            </a:r>
            <a:endParaRPr lang="en-US" dirty="0"/>
          </a:p>
        </p:txBody>
      </p:sp>
      <p:sp>
        <p:nvSpPr>
          <p:cNvPr id="12" name="Text Placeholder 11"/>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4123399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Applying the Chest Electrodes</a:t>
            </a:r>
            <a:endParaRPr lang="en-US" dirty="0"/>
          </a:p>
        </p:txBody>
      </p:sp>
      <p:sp>
        <p:nvSpPr>
          <p:cNvPr id="11" name="Content Placeholder 10"/>
          <p:cNvSpPr>
            <a:spLocks noGrp="1"/>
          </p:cNvSpPr>
          <p:nvPr>
            <p:ph idx="1"/>
          </p:nvPr>
        </p:nvSpPr>
        <p:spPr/>
        <p:txBody>
          <a:bodyPr/>
          <a:lstStyle/>
          <a:p>
            <a:r>
              <a:rPr lang="en-US" altLang="en-US" smtClean="0"/>
              <a:t>Apply V1 to the 4th intercostal space at the right sternal border.</a:t>
            </a:r>
          </a:p>
          <a:p>
            <a:r>
              <a:rPr lang="en-US" altLang="en-US" smtClean="0"/>
              <a:t>Place V2 at the 4th intercostal space on the left sternal border.</a:t>
            </a:r>
          </a:p>
          <a:p>
            <a:r>
              <a:rPr lang="en-US" altLang="en-US" smtClean="0"/>
              <a:t>Place V4 at the 5th intercostal space on the left midclavicular line.</a:t>
            </a:r>
          </a:p>
          <a:p>
            <a:r>
              <a:rPr lang="en-US" altLang="en-US" smtClean="0"/>
              <a:t>Place V3 midway between V2 and V4.</a:t>
            </a:r>
          </a:p>
          <a:p>
            <a:r>
              <a:rPr lang="en-US" altLang="en-US" smtClean="0"/>
              <a:t>Place V5 at the 5th intercostal space, left anterior axillary line.</a:t>
            </a:r>
          </a:p>
          <a:p>
            <a:r>
              <a:rPr lang="en-US" altLang="en-US" smtClean="0"/>
              <a:t>Place V6 directly in line with V5 on the midaxillary line.</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8176292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Applying the Leads: INCORRECT</a:t>
            </a:r>
            <a:endParaRPr lang="en-US" dirty="0"/>
          </a:p>
        </p:txBody>
      </p:sp>
      <p:sp>
        <p:nvSpPr>
          <p:cNvPr id="10" name="Content Placeholder 9"/>
          <p:cNvSpPr>
            <a:spLocks noGrp="1"/>
          </p:cNvSpPr>
          <p:nvPr>
            <p:ph sz="half" idx="1"/>
          </p:nvPr>
        </p:nvSpPr>
        <p:spPr/>
        <p:txBody>
          <a:bodyPr/>
          <a:lstStyle/>
          <a:p>
            <a:pPr>
              <a:spcBef>
                <a:spcPts val="1800"/>
              </a:spcBef>
            </a:pPr>
            <a:r>
              <a:rPr lang="en-US" altLang="en-US" dirty="0">
                <a:cs typeface="Arial" charset="0"/>
              </a:rPr>
              <a:t>Avoid looping wires outside of body.</a:t>
            </a:r>
          </a:p>
          <a:p>
            <a:pPr>
              <a:spcBef>
                <a:spcPts val="1800"/>
              </a:spcBef>
            </a:pPr>
            <a:r>
              <a:rPr lang="en-US" altLang="en-US" dirty="0">
                <a:cs typeface="Arial" charset="0"/>
              </a:rPr>
              <a:t>Verify that there is no tension on wires or electrodes.</a:t>
            </a:r>
          </a:p>
          <a:p>
            <a:endParaRPr lang="en-US" dirty="0"/>
          </a:p>
        </p:txBody>
      </p:sp>
      <p:pic>
        <p:nvPicPr>
          <p:cNvPr id="5" name="Picture 4" descr="Patient lying on table; ECG wires have been set up incorrectl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9549" y="1000958"/>
            <a:ext cx="4035902" cy="5383235"/>
          </a:xfrm>
          <a:prstGeom prst="rect">
            <a:avLst/>
          </a:prstGeom>
        </p:spPr>
      </p:pic>
      <p:grpSp>
        <p:nvGrpSpPr>
          <p:cNvPr id="3" name="Group 2" descr="X through photograph indicating that this setup is not correct"/>
          <p:cNvGrpSpPr/>
          <p:nvPr/>
        </p:nvGrpSpPr>
        <p:grpSpPr>
          <a:xfrm>
            <a:off x="4419600" y="838200"/>
            <a:ext cx="4495800" cy="5576887"/>
            <a:chOff x="4419600" y="838200"/>
            <a:chExt cx="4495800" cy="5576887"/>
          </a:xfrm>
        </p:grpSpPr>
        <p:cxnSp>
          <p:nvCxnSpPr>
            <p:cNvPr id="16" name="Straight Connector 15" descr="Line through photo indicating that this setup is incorrect"/>
            <p:cNvCxnSpPr>
              <a:stCxn id="2" idx="2"/>
            </p:cNvCxnSpPr>
            <p:nvPr/>
          </p:nvCxnSpPr>
          <p:spPr>
            <a:xfrm>
              <a:off x="4572000" y="838200"/>
              <a:ext cx="4343400" cy="5576887"/>
            </a:xfrm>
            <a:prstGeom prst="line">
              <a:avLst/>
            </a:prstGeom>
            <a:ln w="63500">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7" name="Straight Connector 16" descr="Line through photo indicating that this setup is incorrect"/>
            <p:cNvCxnSpPr/>
            <p:nvPr/>
          </p:nvCxnSpPr>
          <p:spPr>
            <a:xfrm flipV="1">
              <a:off x="4419600" y="1030287"/>
              <a:ext cx="4495800" cy="5384800"/>
            </a:xfrm>
            <a:prstGeom prst="line">
              <a:avLst/>
            </a:prstGeom>
            <a:ln w="63500">
              <a:solidFill>
                <a:schemeClr val="bg2"/>
              </a:solidFill>
            </a:ln>
          </p:spPr>
          <p:style>
            <a:lnRef idx="2">
              <a:schemeClr val="accent1"/>
            </a:lnRef>
            <a:fillRef idx="0">
              <a:schemeClr val="accent1"/>
            </a:fillRef>
            <a:effectRef idx="1">
              <a:schemeClr val="accent1"/>
            </a:effectRef>
            <a:fontRef idx="minor">
              <a:schemeClr val="tx1"/>
            </a:fontRef>
          </p:style>
        </p:cxnSp>
      </p:grpSp>
      <p:sp>
        <p:nvSpPr>
          <p:cNvPr id="13" name="Text Placeholder 12"/>
          <p:cNvSpPr>
            <a:spLocks noGrp="1"/>
          </p:cNvSpPr>
          <p:nvPr>
            <p:ph type="body" sz="quarter" idx="12"/>
          </p:nvPr>
        </p:nvSpPr>
        <p:spPr/>
        <p:txBody>
          <a:bodyPr/>
          <a:lstStyle/>
          <a:p>
            <a:endParaRPr lang="en-US"/>
          </a:p>
        </p:txBody>
      </p:sp>
      <p:sp>
        <p:nvSpPr>
          <p:cNvPr id="12" name="Text Placeholder 11"/>
          <p:cNvSpPr>
            <a:spLocks noGrp="1"/>
          </p:cNvSpPr>
          <p:nvPr>
            <p:ph type="body" sz="quarter" idx="11"/>
          </p:nvPr>
        </p:nvSpPr>
        <p:spPr/>
        <p:txBody>
          <a:bodyPr/>
          <a:lstStyle/>
          <a:p>
            <a:r>
              <a:rPr lang="en-US" dirty="0" smtClean="0"/>
              <a:t>Copyright © Total Care Programming, Inc.</a:t>
            </a:r>
            <a:endParaRPr lang="en-US" dirty="0"/>
          </a:p>
        </p:txBody>
      </p:sp>
    </p:spTree>
    <p:extLst>
      <p:ext uri="{BB962C8B-B14F-4D97-AF65-F5344CB8AC3E}">
        <p14:creationId xmlns:p14="http://schemas.microsoft.com/office/powerpoint/2010/main" val="39105478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Applying the Leads: CORRECT</a:t>
            </a:r>
            <a:endParaRPr lang="en-US" dirty="0"/>
          </a:p>
        </p:txBody>
      </p:sp>
      <p:sp>
        <p:nvSpPr>
          <p:cNvPr id="3" name="Content Placeholder 2"/>
          <p:cNvSpPr>
            <a:spLocks noGrp="1"/>
          </p:cNvSpPr>
          <p:nvPr>
            <p:ph sz="half" idx="1"/>
          </p:nvPr>
        </p:nvSpPr>
        <p:spPr/>
        <p:txBody>
          <a:bodyPr/>
          <a:lstStyle/>
          <a:p>
            <a:pPr>
              <a:spcBef>
                <a:spcPts val="1800"/>
              </a:spcBef>
            </a:pPr>
            <a:r>
              <a:rPr lang="en-US" altLang="en-US" dirty="0">
                <a:cs typeface="Arial" charset="0"/>
              </a:rPr>
              <a:t>Avoid looping wires outside of body.</a:t>
            </a:r>
          </a:p>
          <a:p>
            <a:pPr>
              <a:spcBef>
                <a:spcPts val="1800"/>
              </a:spcBef>
            </a:pPr>
            <a:r>
              <a:rPr lang="en-US" altLang="en-US" dirty="0">
                <a:cs typeface="Arial" charset="0"/>
              </a:rPr>
              <a:t>Verify that there is no tension on wires or electrodes.</a:t>
            </a:r>
          </a:p>
          <a:p>
            <a:endParaRPr lang="en-US" dirty="0"/>
          </a:p>
        </p:txBody>
      </p:sp>
      <p:pic>
        <p:nvPicPr>
          <p:cNvPr id="8" name="Picture 7" descr="Patient lying on table, with ECG tech looking at leads; wires have been applied correctl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904133"/>
            <a:ext cx="4035902" cy="5383235"/>
          </a:xfrm>
          <a:prstGeom prst="rect">
            <a:avLst/>
          </a:prstGeom>
        </p:spPr>
      </p:pic>
      <p:sp>
        <p:nvSpPr>
          <p:cNvPr id="5" name="Text Placeholder 4"/>
          <p:cNvSpPr>
            <a:spLocks noGrp="1"/>
          </p:cNvSpPr>
          <p:nvPr>
            <p:ph type="body" sz="quarter" idx="12"/>
          </p:nvPr>
        </p:nvSpPr>
        <p:spPr/>
        <p:txBody>
          <a:bodyPr/>
          <a:lstStyle/>
          <a:p>
            <a:endParaRPr lang="en-US"/>
          </a:p>
        </p:txBody>
      </p:sp>
      <p:sp>
        <p:nvSpPr>
          <p:cNvPr id="6" name="Text Placeholder 5"/>
          <p:cNvSpPr>
            <a:spLocks noGrp="1"/>
          </p:cNvSpPr>
          <p:nvPr>
            <p:ph type="body" sz="quarter" idx="11"/>
          </p:nvPr>
        </p:nvSpPr>
        <p:spPr/>
        <p:txBody>
          <a:bodyPr/>
          <a:lstStyle/>
          <a:p>
            <a:r>
              <a:rPr lang="en-US" dirty="0"/>
              <a:t>Copyright © Total Care Programming, Inc.</a:t>
            </a:r>
          </a:p>
          <a:p>
            <a:endParaRPr lang="en-US" dirty="0"/>
          </a:p>
        </p:txBody>
      </p:sp>
    </p:spTree>
    <p:extLst>
      <p:ext uri="{BB962C8B-B14F-4D97-AF65-F5344CB8AC3E}">
        <p14:creationId xmlns:p14="http://schemas.microsoft.com/office/powerpoint/2010/main" val="10514394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4.4</a:t>
            </a:r>
            <a:br>
              <a:rPr lang="en-US" dirty="0" smtClean="0"/>
            </a:br>
            <a:r>
              <a:rPr lang="en-US" dirty="0" smtClean="0"/>
              <a:t>Apply Your Knowledge #1</a:t>
            </a:r>
            <a:endParaRPr lang="en-US" dirty="0"/>
          </a:p>
        </p:txBody>
      </p:sp>
      <p:sp>
        <p:nvSpPr>
          <p:cNvPr id="4" name="Content Placeholder 3"/>
          <p:cNvSpPr>
            <a:spLocks noGrp="1"/>
          </p:cNvSpPr>
          <p:nvPr>
            <p:ph sz="quarter" idx="13"/>
          </p:nvPr>
        </p:nvSpPr>
        <p:spPr/>
        <p:txBody>
          <a:bodyPr/>
          <a:lstStyle/>
          <a:p>
            <a:pPr marL="0" indent="0">
              <a:buNone/>
            </a:pPr>
            <a:r>
              <a:rPr lang="en-US" dirty="0" smtClean="0"/>
              <a:t>Which anatomical landmark starts in the middle of the axilla and runs down the side of the chest?</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8788415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4.4</a:t>
            </a:r>
            <a:br>
              <a:rPr lang="en-US" dirty="0" smtClean="0"/>
            </a:br>
            <a:r>
              <a:rPr lang="en-US" dirty="0" smtClean="0"/>
              <a:t>Apply Your Knowledge #1</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dirty="0" smtClean="0"/>
              <a:t>Which anatomical landmark starts in the middle of the axilla and runs down the side of the chest?</a:t>
            </a:r>
            <a:endParaRPr lang="en-US" dirty="0"/>
          </a:p>
        </p:txBody>
      </p:sp>
      <p:sp>
        <p:nvSpPr>
          <p:cNvPr id="6" name="Content Placeholder 5"/>
          <p:cNvSpPr>
            <a:spLocks noGrp="1"/>
          </p:cNvSpPr>
          <p:nvPr>
            <p:ph sz="quarter" idx="15"/>
          </p:nvPr>
        </p:nvSpPr>
        <p:spPr>
          <a:xfrm>
            <a:off x="533400" y="3672840"/>
            <a:ext cx="8153400" cy="594360"/>
          </a:xfrm>
          <a:solidFill>
            <a:srgbClr val="FFC000"/>
          </a:solidFill>
        </p:spPr>
        <p:txBody>
          <a:bodyPr/>
          <a:lstStyle/>
          <a:p>
            <a:pPr marL="0" indent="0">
              <a:buNone/>
            </a:pPr>
            <a:r>
              <a:rPr lang="en-US" altLang="en-US" dirty="0" smtClean="0">
                <a:solidFill>
                  <a:srgbClr val="000099"/>
                </a:solidFill>
                <a:latin typeface="Arial" charset="0"/>
              </a:rPr>
              <a:t>Midaxillary line</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42376827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4.4</a:t>
            </a:r>
            <a:br>
              <a:rPr lang="en-US" dirty="0" smtClean="0"/>
            </a:br>
            <a:r>
              <a:rPr lang="en-US" dirty="0" smtClean="0"/>
              <a:t>Apply Your Knowledge #2</a:t>
            </a:r>
            <a:endParaRPr lang="en-US" dirty="0"/>
          </a:p>
        </p:txBody>
      </p:sp>
      <p:sp>
        <p:nvSpPr>
          <p:cNvPr id="4" name="Content Placeholder 3"/>
          <p:cNvSpPr>
            <a:spLocks noGrp="1"/>
          </p:cNvSpPr>
          <p:nvPr>
            <p:ph sz="quarter" idx="13"/>
          </p:nvPr>
        </p:nvSpPr>
        <p:spPr/>
        <p:txBody>
          <a:bodyPr/>
          <a:lstStyle/>
          <a:p>
            <a:pPr marL="0" indent="0">
              <a:buNone/>
            </a:pPr>
            <a:r>
              <a:rPr lang="en-US" dirty="0" smtClean="0"/>
              <a:t>Where on the body should the V1 electrode be placed?</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4891098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Learning Outcomes 2</a:t>
            </a:r>
            <a:endParaRPr lang="en-US" dirty="0"/>
          </a:p>
        </p:txBody>
      </p:sp>
      <p:sp>
        <p:nvSpPr>
          <p:cNvPr id="6" name="Content Placeholder 5"/>
          <p:cNvSpPr>
            <a:spLocks noGrp="1"/>
          </p:cNvSpPr>
          <p:nvPr>
            <p:ph idx="1"/>
          </p:nvPr>
        </p:nvSpPr>
        <p:spPr/>
        <p:txBody>
          <a:bodyPr/>
          <a:lstStyle/>
          <a:p>
            <a:pPr marL="682625" indent="-682625">
              <a:buNone/>
            </a:pPr>
            <a:r>
              <a:rPr lang="en-US" dirty="0" smtClean="0"/>
              <a:t>4.7	Describe how to report the ECG results.</a:t>
            </a:r>
          </a:p>
          <a:p>
            <a:pPr marL="682625" indent="-682625">
              <a:buNone/>
            </a:pPr>
            <a:r>
              <a:rPr lang="en-US" dirty="0" smtClean="0"/>
              <a:t>4.8	Identify the steps for cleaning and caring for the ECG equipment.</a:t>
            </a:r>
          </a:p>
          <a:p>
            <a:pPr marL="682625" indent="-682625">
              <a:buNone/>
            </a:pPr>
            <a:r>
              <a:rPr lang="en-US" dirty="0" smtClean="0"/>
              <a:t>4.9	Explain variations for a pediatric ECG procedure.</a:t>
            </a:r>
          </a:p>
          <a:p>
            <a:pPr marL="682625" indent="-682625">
              <a:buNone/>
            </a:pPr>
            <a:r>
              <a:rPr lang="en-US" dirty="0" smtClean="0"/>
              <a:t>4.10	Distinguish between a routine ECG and cardiac monitoring.</a:t>
            </a:r>
          </a:p>
          <a:p>
            <a:pPr marL="682625" indent="-682625">
              <a:buNone/>
            </a:pPr>
            <a:r>
              <a:rPr lang="en-US" dirty="0" smtClean="0"/>
              <a:t>4.11	Summarize special patient circumstances when performing an ECG.</a:t>
            </a:r>
          </a:p>
          <a:p>
            <a:pPr marL="682625" indent="-682625">
              <a:buNone/>
            </a:pPr>
            <a:r>
              <a:rPr lang="en-US" dirty="0" smtClean="0"/>
              <a:t>4.12	Recall the steps for handling an emergency during the ECG.</a:t>
            </a:r>
            <a:endParaRPr lang="en-US" dirty="0"/>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4740135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4.4</a:t>
            </a:r>
            <a:br>
              <a:rPr lang="en-US" dirty="0" smtClean="0"/>
            </a:br>
            <a:r>
              <a:rPr lang="en-US" dirty="0" smtClean="0"/>
              <a:t>Apply Your Knowledge #2</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dirty="0" smtClean="0"/>
              <a:t>Where on the body should the V1 electrode be placed?</a:t>
            </a:r>
            <a:endParaRPr lang="en-US" dirty="0"/>
          </a:p>
        </p:txBody>
      </p:sp>
      <p:sp>
        <p:nvSpPr>
          <p:cNvPr id="6" name="Content Placeholder 5"/>
          <p:cNvSpPr>
            <a:spLocks noGrp="1"/>
          </p:cNvSpPr>
          <p:nvPr>
            <p:ph sz="quarter" idx="15"/>
          </p:nvPr>
        </p:nvSpPr>
        <p:spPr>
          <a:xfrm>
            <a:off x="533400" y="3672840"/>
            <a:ext cx="8153400" cy="594360"/>
          </a:xfrm>
          <a:solidFill>
            <a:srgbClr val="FFC000"/>
          </a:solidFill>
        </p:spPr>
        <p:txBody>
          <a:bodyPr/>
          <a:lstStyle/>
          <a:p>
            <a:pPr marL="0" indent="0">
              <a:buNone/>
            </a:pPr>
            <a:r>
              <a:rPr lang="en-US" altLang="en-US" dirty="0" smtClean="0">
                <a:solidFill>
                  <a:srgbClr val="000099"/>
                </a:solidFill>
                <a:latin typeface="Arial" charset="0"/>
              </a:rPr>
              <a:t>The fourth intercostal space on the right sternal border</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2042070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4.4</a:t>
            </a:r>
            <a:br>
              <a:rPr lang="en-US" dirty="0" smtClean="0"/>
            </a:br>
            <a:r>
              <a:rPr lang="en-US" dirty="0" smtClean="0"/>
              <a:t>Apply Your Knowledge #3</a:t>
            </a:r>
            <a:endParaRPr lang="en-US" dirty="0"/>
          </a:p>
        </p:txBody>
      </p:sp>
      <p:sp>
        <p:nvSpPr>
          <p:cNvPr id="4" name="Content Placeholder 3"/>
          <p:cNvSpPr>
            <a:spLocks noGrp="1"/>
          </p:cNvSpPr>
          <p:nvPr>
            <p:ph sz="quarter" idx="13"/>
          </p:nvPr>
        </p:nvSpPr>
        <p:spPr/>
        <p:txBody>
          <a:bodyPr/>
          <a:lstStyle/>
          <a:p>
            <a:pPr marL="0" indent="0">
              <a:buNone/>
            </a:pPr>
            <a:r>
              <a:rPr lang="en-US" dirty="0" smtClean="0"/>
              <a:t>Where is an acceptable alternate site for electrode placement on the upper extremity?</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5118104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4.4</a:t>
            </a:r>
            <a:br>
              <a:rPr lang="en-US" dirty="0" smtClean="0"/>
            </a:br>
            <a:r>
              <a:rPr lang="en-US" dirty="0" smtClean="0"/>
              <a:t>Apply Your Knowledge #3</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dirty="0" smtClean="0"/>
              <a:t>Where is an acceptable alternate site for electrode placement on the upper extremity?</a:t>
            </a:r>
            <a:endParaRPr lang="en-US" dirty="0"/>
          </a:p>
        </p:txBody>
      </p:sp>
      <p:sp>
        <p:nvSpPr>
          <p:cNvPr id="6" name="Content Placeholder 5"/>
          <p:cNvSpPr>
            <a:spLocks noGrp="1"/>
          </p:cNvSpPr>
          <p:nvPr>
            <p:ph sz="quarter" idx="15"/>
          </p:nvPr>
        </p:nvSpPr>
        <p:spPr>
          <a:xfrm>
            <a:off x="533400" y="3672840"/>
            <a:ext cx="8153400" cy="594360"/>
          </a:xfrm>
          <a:solidFill>
            <a:srgbClr val="FFC000"/>
          </a:solidFill>
        </p:spPr>
        <p:txBody>
          <a:bodyPr/>
          <a:lstStyle/>
          <a:p>
            <a:pPr marL="0" indent="0">
              <a:buNone/>
            </a:pPr>
            <a:r>
              <a:rPr lang="en-US" altLang="en-US" dirty="0" smtClean="0">
                <a:solidFill>
                  <a:srgbClr val="000099"/>
                </a:solidFill>
                <a:latin typeface="Arial" charset="0"/>
              </a:rPr>
              <a:t>Deltoid (shoulder)</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9291351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Learning Outcome 4.5</a:t>
            </a:r>
            <a:br>
              <a:rPr lang="en-US" smtClean="0"/>
            </a:br>
            <a:r>
              <a:rPr lang="en-US" smtClean="0"/>
              <a:t>Operating the ECG Machine: </a:t>
            </a:r>
            <a:br>
              <a:rPr lang="en-US" smtClean="0"/>
            </a:br>
            <a:r>
              <a:rPr lang="en-US" smtClean="0"/>
              <a:t>Preparation Checklist</a:t>
            </a:r>
            <a:endParaRPr lang="en-US" dirty="0"/>
          </a:p>
        </p:txBody>
      </p:sp>
      <p:sp>
        <p:nvSpPr>
          <p:cNvPr id="11" name="Content Placeholder 10"/>
          <p:cNvSpPr>
            <a:spLocks noGrp="1"/>
          </p:cNvSpPr>
          <p:nvPr>
            <p:ph idx="1"/>
          </p:nvPr>
        </p:nvSpPr>
        <p:spPr>
          <a:xfrm>
            <a:off x="457200" y="1981200"/>
            <a:ext cx="8229600" cy="4572000"/>
          </a:xfrm>
        </p:spPr>
        <p:txBody>
          <a:bodyPr/>
          <a:lstStyle/>
          <a:p>
            <a:r>
              <a:rPr lang="en-US" altLang="en-US" dirty="0" smtClean="0"/>
              <a:t>Identify and communicate with patient.</a:t>
            </a:r>
          </a:p>
          <a:p>
            <a:r>
              <a:rPr lang="en-US" altLang="en-US" dirty="0" smtClean="0"/>
              <a:t>Prepare patient and room.</a:t>
            </a:r>
          </a:p>
          <a:p>
            <a:r>
              <a:rPr lang="en-US" altLang="en-US" dirty="0" smtClean="0"/>
              <a:t>Provide for patient privacy.</a:t>
            </a:r>
          </a:p>
          <a:p>
            <a:r>
              <a:rPr lang="en-US" altLang="en-US" dirty="0" smtClean="0"/>
              <a:t>Provide for safety and infection control.</a:t>
            </a:r>
          </a:p>
          <a:p>
            <a:r>
              <a:rPr lang="en-US" altLang="en-US" dirty="0" smtClean="0"/>
              <a:t>Locate and check equipment for functioning.</a:t>
            </a:r>
          </a:p>
          <a:p>
            <a:r>
              <a:rPr lang="en-US" altLang="en-US" dirty="0" smtClean="0"/>
              <a:t>Load ECG graph paper, if necessary.</a:t>
            </a:r>
          </a:p>
          <a:p>
            <a:r>
              <a:rPr lang="en-US" altLang="en-US" dirty="0" smtClean="0"/>
              <a:t>Attach electrodes and leads.</a:t>
            </a:r>
            <a:r>
              <a:rPr lang="en-US" dirty="0" smtClean="0"/>
              <a:t/>
            </a:r>
            <a:br>
              <a:rPr lang="en-US" dirty="0" smtClean="0"/>
            </a:br>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140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Operating the ECG Machine</a:t>
            </a:r>
            <a:endParaRPr lang="en-US" dirty="0"/>
          </a:p>
        </p:txBody>
      </p:sp>
      <p:sp>
        <p:nvSpPr>
          <p:cNvPr id="11" name="Content Placeholder 10"/>
          <p:cNvSpPr>
            <a:spLocks noGrp="1"/>
          </p:cNvSpPr>
          <p:nvPr>
            <p:ph idx="1"/>
          </p:nvPr>
        </p:nvSpPr>
        <p:spPr/>
        <p:txBody>
          <a:bodyPr/>
          <a:lstStyle/>
          <a:p>
            <a:pPr marL="0" indent="0">
              <a:buNone/>
            </a:pPr>
            <a:r>
              <a:rPr lang="en-US" altLang="en-US" dirty="0" smtClean="0"/>
              <a:t>Automatic machine</a:t>
            </a:r>
          </a:p>
          <a:p>
            <a:r>
              <a:rPr lang="en-US" altLang="en-US" dirty="0" smtClean="0"/>
              <a:t>Press “Run” or “Auto”</a:t>
            </a:r>
          </a:p>
          <a:p>
            <a:pPr marL="0" indent="0">
              <a:spcBef>
                <a:spcPts val="4200"/>
              </a:spcBef>
              <a:buNone/>
            </a:pPr>
            <a:r>
              <a:rPr lang="en-US" altLang="en-US" dirty="0" smtClean="0"/>
              <a:t>Manual machine</a:t>
            </a:r>
          </a:p>
          <a:p>
            <a:r>
              <a:rPr lang="en-US" altLang="en-US" dirty="0" smtClean="0"/>
              <a:t>Make sure equipment is standardized and set to </a:t>
            </a:r>
            <a:br>
              <a:rPr lang="en-US" altLang="en-US" dirty="0" smtClean="0"/>
            </a:br>
            <a:r>
              <a:rPr lang="en-US" altLang="en-US" dirty="0" smtClean="0"/>
              <a:t>Lead 1</a:t>
            </a:r>
          </a:p>
          <a:p>
            <a:r>
              <a:rPr lang="en-US" altLang="en-US" dirty="0" smtClean="0"/>
              <a:t>Run a few complexes, insert standardization mark</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1900409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4.5</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None/>
            </a:pPr>
            <a:r>
              <a:rPr lang="en-US" dirty="0"/>
              <a:t>What should be done immediately after pressing the Run or Auto button when performing an ECG?</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5199690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4.5</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dirty="0" smtClean="0"/>
              <a:t>What should be done immediately after pressing the Run or Auto button when performing an ECG?</a:t>
            </a:r>
            <a:endParaRPr lang="en-US" dirty="0"/>
          </a:p>
        </p:txBody>
      </p:sp>
      <p:sp>
        <p:nvSpPr>
          <p:cNvPr id="6" name="Content Placeholder 5"/>
          <p:cNvSpPr>
            <a:spLocks noGrp="1"/>
          </p:cNvSpPr>
          <p:nvPr>
            <p:ph sz="quarter" idx="15"/>
          </p:nvPr>
        </p:nvSpPr>
        <p:spPr>
          <a:xfrm>
            <a:off x="533400" y="3672840"/>
            <a:ext cx="8153400" cy="594360"/>
          </a:xfrm>
          <a:solidFill>
            <a:srgbClr val="FFC000"/>
          </a:solidFill>
        </p:spPr>
        <p:txBody>
          <a:bodyPr/>
          <a:lstStyle/>
          <a:p>
            <a:pPr marL="0" indent="0">
              <a:buNone/>
            </a:pPr>
            <a:r>
              <a:rPr lang="en-US" dirty="0" smtClean="0">
                <a:solidFill>
                  <a:srgbClr val="000099"/>
                </a:solidFill>
                <a:latin typeface="Arial" charset="0"/>
              </a:rPr>
              <a:t>The LCD display should be checked for errors.</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21213117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52650"/>
          </a:xfrm>
        </p:spPr>
        <p:txBody>
          <a:bodyPr/>
          <a:lstStyle/>
          <a:p>
            <a:r>
              <a:rPr lang="en-US" dirty="0" smtClean="0"/>
              <a:t>Learning Outcome 4.6</a:t>
            </a:r>
            <a:br>
              <a:rPr lang="en-US" dirty="0" smtClean="0"/>
            </a:br>
            <a:r>
              <a:rPr lang="en-US" dirty="0" smtClean="0"/>
              <a:t>Checking the ECG Tracing</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spcBef>
                <a:spcPts val="3000"/>
              </a:spcBef>
              <a:buNone/>
            </a:pPr>
            <a:r>
              <a:rPr lang="en-US" altLang="en-US" dirty="0">
                <a:cs typeface="Arial" charset="0"/>
              </a:rPr>
              <a:t>A</a:t>
            </a:r>
            <a:r>
              <a:rPr lang="en-US" altLang="en-US" dirty="0" smtClean="0">
                <a:cs typeface="Arial" charset="0"/>
              </a:rPr>
              <a:t>lternating </a:t>
            </a:r>
            <a:r>
              <a:rPr lang="en-US" altLang="en-US" dirty="0">
                <a:cs typeface="Arial" charset="0"/>
              </a:rPr>
              <a:t>current (AC) interference</a:t>
            </a:r>
          </a:p>
          <a:p>
            <a:pPr marL="0" indent="0">
              <a:spcBef>
                <a:spcPts val="3000"/>
              </a:spcBef>
              <a:buNone/>
            </a:pPr>
            <a:r>
              <a:rPr lang="en-US" altLang="en-US" dirty="0">
                <a:cs typeface="Arial" charset="0"/>
              </a:rPr>
              <a:t>S</a:t>
            </a:r>
            <a:r>
              <a:rPr lang="en-US" altLang="en-US" dirty="0" smtClean="0">
                <a:cs typeface="Arial" charset="0"/>
              </a:rPr>
              <a:t>omatic </a:t>
            </a:r>
            <a:r>
              <a:rPr lang="en-US" altLang="en-US" dirty="0">
                <a:cs typeface="Arial" charset="0"/>
              </a:rPr>
              <a:t>tremor</a:t>
            </a:r>
          </a:p>
          <a:p>
            <a:pPr marL="0" indent="0">
              <a:spcBef>
                <a:spcPts val="3000"/>
              </a:spcBef>
              <a:buNone/>
            </a:pPr>
            <a:r>
              <a:rPr lang="en-US" altLang="en-US" dirty="0">
                <a:cs typeface="Arial" charset="0"/>
              </a:rPr>
              <a:t>W</a:t>
            </a:r>
            <a:r>
              <a:rPr lang="en-US" altLang="en-US" dirty="0" smtClean="0">
                <a:cs typeface="Arial" charset="0"/>
              </a:rPr>
              <a:t>andering </a:t>
            </a:r>
            <a:r>
              <a:rPr lang="en-US" altLang="en-US" dirty="0">
                <a:cs typeface="Arial" charset="0"/>
              </a:rPr>
              <a:t>baseline</a:t>
            </a:r>
          </a:p>
          <a:p>
            <a:pPr marL="0" indent="0">
              <a:buNone/>
            </a:pP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4762104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Artifact Causes</a:t>
            </a:r>
            <a:endParaRPr lang="en-US" dirty="0"/>
          </a:p>
        </p:txBody>
      </p:sp>
      <p:sp>
        <p:nvSpPr>
          <p:cNvPr id="11" name="Content Placeholder 10"/>
          <p:cNvSpPr>
            <a:spLocks noGrp="1"/>
          </p:cNvSpPr>
          <p:nvPr>
            <p:ph idx="1"/>
          </p:nvPr>
        </p:nvSpPr>
        <p:spPr/>
        <p:txBody>
          <a:bodyPr/>
          <a:lstStyle/>
          <a:p>
            <a:pPr marL="0" indent="0">
              <a:buNone/>
            </a:pPr>
            <a:r>
              <a:rPr lang="en-US" altLang="en-US" dirty="0" smtClean="0"/>
              <a:t>Artifacts caused by:</a:t>
            </a:r>
          </a:p>
          <a:p>
            <a:r>
              <a:rPr lang="en-US" altLang="en-US" dirty="0" smtClean="0"/>
              <a:t>Somatic tremor</a:t>
            </a:r>
          </a:p>
          <a:p>
            <a:r>
              <a:rPr lang="en-US" altLang="en-US" dirty="0" smtClean="0"/>
              <a:t>Wandering baseline</a:t>
            </a:r>
          </a:p>
          <a:p>
            <a:r>
              <a:rPr lang="en-US" altLang="en-US" dirty="0" smtClean="0"/>
              <a:t>AC interference</a:t>
            </a:r>
          </a:p>
          <a:p>
            <a:r>
              <a:rPr lang="en-US" altLang="en-US" dirty="0" smtClean="0"/>
              <a:t>Interrupted baseline</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792737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Somatic Tremor</a:t>
            </a:r>
            <a:endParaRPr lang="en-US" dirty="0"/>
          </a:p>
        </p:txBody>
      </p:sp>
      <p:sp>
        <p:nvSpPr>
          <p:cNvPr id="11" name="Content Placeholder 10"/>
          <p:cNvSpPr>
            <a:spLocks noGrp="1"/>
          </p:cNvSpPr>
          <p:nvPr>
            <p:ph sz="half" idx="1"/>
          </p:nvPr>
        </p:nvSpPr>
        <p:spPr>
          <a:xfrm>
            <a:off x="457200" y="1066800"/>
            <a:ext cx="8229600" cy="1229103"/>
          </a:xfrm>
        </p:spPr>
        <p:txBody>
          <a:bodyPr/>
          <a:lstStyle/>
          <a:p>
            <a:pPr marL="0" indent="0">
              <a:buNone/>
            </a:pPr>
            <a:r>
              <a:rPr lang="en-US" altLang="en-US" dirty="0">
                <a:cs typeface="Arial" charset="0"/>
              </a:rPr>
              <a:t>Large spikes caused by muscle movement</a:t>
            </a:r>
            <a:endParaRPr lang="en-US" dirty="0"/>
          </a:p>
        </p:txBody>
      </p:sp>
      <p:pic>
        <p:nvPicPr>
          <p:cNvPr id="3" name="Picture 2" descr="ECG tracing showing somatic tremor: small, erratic electrical waves occurring on the baselin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26" y="2325110"/>
            <a:ext cx="8229748" cy="2207780"/>
          </a:xfrm>
          <a:prstGeom prst="rect">
            <a:avLst/>
          </a:prstGeom>
        </p:spPr>
      </p:pic>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41062198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19200"/>
          </a:xfrm>
        </p:spPr>
        <p:txBody>
          <a:bodyPr/>
          <a:lstStyle/>
          <a:p>
            <a:r>
              <a:rPr lang="en-US" dirty="0" smtClean="0"/>
              <a:t>Learning Outcome 4.1</a:t>
            </a:r>
            <a:br>
              <a:rPr lang="en-US" dirty="0" smtClean="0"/>
            </a:br>
            <a:r>
              <a:rPr lang="en-US" dirty="0" smtClean="0"/>
              <a:t>Preparation for the ECG Procedure</a:t>
            </a:r>
            <a:endParaRPr lang="en-US" dirty="0"/>
          </a:p>
        </p:txBody>
      </p:sp>
      <p:sp>
        <p:nvSpPr>
          <p:cNvPr id="11" name="Content Placeholder 10"/>
          <p:cNvSpPr>
            <a:spLocks noGrp="1"/>
          </p:cNvSpPr>
          <p:nvPr>
            <p:ph idx="1"/>
          </p:nvPr>
        </p:nvSpPr>
        <p:spPr>
          <a:xfrm>
            <a:off x="457200" y="1600200"/>
            <a:ext cx="8229600" cy="4953000"/>
          </a:xfrm>
        </p:spPr>
        <p:txBody>
          <a:bodyPr/>
          <a:lstStyle/>
          <a:p>
            <a:pPr>
              <a:spcBef>
                <a:spcPts val="2400"/>
              </a:spcBef>
            </a:pPr>
            <a:r>
              <a:rPr lang="en-US" altLang="en-US" dirty="0">
                <a:cs typeface="Arial" charset="0"/>
              </a:rPr>
              <a:t>Select a room away from electrical equipment and x-rays.</a:t>
            </a:r>
          </a:p>
          <a:p>
            <a:pPr>
              <a:spcBef>
                <a:spcPts val="2400"/>
              </a:spcBef>
            </a:pPr>
            <a:r>
              <a:rPr lang="en-US" altLang="en-US" dirty="0">
                <a:cs typeface="Arial" charset="0"/>
              </a:rPr>
              <a:t>Turn </a:t>
            </a:r>
            <a:r>
              <a:rPr lang="en-US" altLang="en-US" b="1" dirty="0">
                <a:cs typeface="Arial" charset="0"/>
              </a:rPr>
              <a:t>OFF</a:t>
            </a:r>
            <a:r>
              <a:rPr lang="en-US" altLang="en-US" dirty="0">
                <a:cs typeface="Arial" charset="0"/>
              </a:rPr>
              <a:t> nonessential electrical equipment in the room.</a:t>
            </a:r>
          </a:p>
          <a:p>
            <a:pPr>
              <a:spcBef>
                <a:spcPts val="2400"/>
              </a:spcBef>
            </a:pPr>
            <a:r>
              <a:rPr lang="en-US" altLang="en-US" dirty="0">
                <a:cs typeface="Arial" charset="0"/>
              </a:rPr>
              <a:t>Place ECG machine away from electrical cords.</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379227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Wandering Baseline</a:t>
            </a:r>
            <a:endParaRPr lang="en-US" dirty="0"/>
          </a:p>
        </p:txBody>
      </p:sp>
      <p:sp>
        <p:nvSpPr>
          <p:cNvPr id="3" name="Content Placeholder 2"/>
          <p:cNvSpPr>
            <a:spLocks noGrp="1"/>
          </p:cNvSpPr>
          <p:nvPr>
            <p:ph sz="half" idx="1"/>
          </p:nvPr>
        </p:nvSpPr>
        <p:spPr>
          <a:xfrm>
            <a:off x="457200" y="914400"/>
            <a:ext cx="8229600" cy="1524000"/>
          </a:xfrm>
        </p:spPr>
        <p:txBody>
          <a:bodyPr/>
          <a:lstStyle/>
          <a:p>
            <a:r>
              <a:rPr lang="en-US" altLang="en-US" dirty="0">
                <a:cs typeface="Arial" charset="0"/>
              </a:rPr>
              <a:t>AKA baseline shift</a:t>
            </a:r>
          </a:p>
          <a:p>
            <a:r>
              <a:rPr lang="en-US" altLang="en-US" dirty="0">
                <a:cs typeface="Arial" charset="0"/>
              </a:rPr>
              <a:t>Usually caused by improper electrode application</a:t>
            </a:r>
          </a:p>
          <a:p>
            <a:endParaRPr lang="en-US" dirty="0"/>
          </a:p>
        </p:txBody>
      </p:sp>
      <p:pic>
        <p:nvPicPr>
          <p:cNvPr id="8" name="Picture 7" descr="ECG tracing showing wandering baseline: baseline moves around instead of forming a relatively straight line on the graph pap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956" y="2314912"/>
            <a:ext cx="8314088" cy="2228175"/>
          </a:xfrm>
          <a:prstGeom prst="rect">
            <a:avLst/>
          </a:prstGeom>
        </p:spPr>
      </p:pic>
      <p:sp>
        <p:nvSpPr>
          <p:cNvPr id="5" name="Text Placeholder 4"/>
          <p:cNvSpPr>
            <a:spLocks noGrp="1"/>
          </p:cNvSpPr>
          <p:nvPr>
            <p:ph type="body" sz="quarter" idx="12"/>
          </p:nvPr>
        </p:nvSpPr>
        <p:spPr/>
        <p:txBody>
          <a:bodyPr/>
          <a:lstStyle/>
          <a:p>
            <a:endParaRPr lang="en-US"/>
          </a:p>
        </p:txBody>
      </p:sp>
      <p:sp>
        <p:nvSpPr>
          <p:cNvPr id="6" name="Text Placeholder 5"/>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14559307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Alternating Current (AC) Interference</a:t>
            </a:r>
            <a:endParaRPr lang="en-US" dirty="0"/>
          </a:p>
        </p:txBody>
      </p:sp>
      <p:sp>
        <p:nvSpPr>
          <p:cNvPr id="3" name="Content Placeholder 2"/>
          <p:cNvSpPr>
            <a:spLocks noGrp="1"/>
          </p:cNvSpPr>
          <p:nvPr>
            <p:ph sz="half" idx="1"/>
          </p:nvPr>
        </p:nvSpPr>
        <p:spPr>
          <a:xfrm>
            <a:off x="457200" y="914400"/>
            <a:ext cx="8229600" cy="2133600"/>
          </a:xfrm>
        </p:spPr>
        <p:txBody>
          <a:bodyPr/>
          <a:lstStyle/>
          <a:p>
            <a:r>
              <a:rPr lang="en-US" altLang="en-US" dirty="0">
                <a:cs typeface="Arial" charset="0"/>
              </a:rPr>
              <a:t>Small, uniform spikes caused by electricity radiated from other machines.</a:t>
            </a:r>
          </a:p>
          <a:p>
            <a:r>
              <a:rPr lang="en-US" altLang="en-US" dirty="0">
                <a:cs typeface="Arial" charset="0"/>
              </a:rPr>
              <a:t>Common sources include improper grounding, lead wires crossed, corroded or dirty electrodes.</a:t>
            </a:r>
          </a:p>
          <a:p>
            <a:endParaRPr lang="en-US" dirty="0"/>
          </a:p>
        </p:txBody>
      </p:sp>
      <p:pic>
        <p:nvPicPr>
          <p:cNvPr id="8" name="Picture 7" descr="ECG tracing showing AC interference: Small, regularly-shaped spikes along the baselin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956" y="2953425"/>
            <a:ext cx="8314088" cy="2228175"/>
          </a:xfrm>
          <a:prstGeom prst="rect">
            <a:avLst/>
          </a:prstGeom>
        </p:spPr>
      </p:pic>
      <p:sp>
        <p:nvSpPr>
          <p:cNvPr id="5" name="Text Placeholder 4"/>
          <p:cNvSpPr>
            <a:spLocks noGrp="1"/>
          </p:cNvSpPr>
          <p:nvPr>
            <p:ph type="body" sz="quarter" idx="12"/>
          </p:nvPr>
        </p:nvSpPr>
        <p:spPr/>
        <p:txBody>
          <a:bodyPr/>
          <a:lstStyle/>
          <a:p>
            <a:endParaRPr lang="en-US"/>
          </a:p>
        </p:txBody>
      </p:sp>
      <p:sp>
        <p:nvSpPr>
          <p:cNvPr id="6" name="Text Placeholder 5"/>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12677250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Interrupted Baseline</a:t>
            </a:r>
            <a:endParaRPr lang="en-US" dirty="0"/>
          </a:p>
        </p:txBody>
      </p:sp>
      <p:sp>
        <p:nvSpPr>
          <p:cNvPr id="8" name="Content Placeholder 7"/>
          <p:cNvSpPr>
            <a:spLocks noGrp="1"/>
          </p:cNvSpPr>
          <p:nvPr>
            <p:ph idx="1"/>
          </p:nvPr>
        </p:nvSpPr>
        <p:spPr/>
        <p:txBody>
          <a:bodyPr/>
          <a:lstStyle/>
          <a:p>
            <a:pPr marL="0" indent="0">
              <a:buNone/>
            </a:pPr>
            <a:r>
              <a:rPr lang="en-US" altLang="en-US" dirty="0" smtClean="0"/>
              <a:t>Causes</a:t>
            </a:r>
          </a:p>
          <a:p>
            <a:r>
              <a:rPr lang="en-US" altLang="en-US" dirty="0" smtClean="0"/>
              <a:t>Corroded or dirty leads</a:t>
            </a:r>
          </a:p>
          <a:p>
            <a:r>
              <a:rPr lang="en-US" altLang="en-US" dirty="0" smtClean="0"/>
              <a:t>Damaged cable</a:t>
            </a:r>
          </a:p>
          <a:p>
            <a:pPr marL="0" indent="0">
              <a:spcBef>
                <a:spcPts val="4200"/>
              </a:spcBef>
              <a:buNone/>
            </a:pPr>
            <a:r>
              <a:rPr lang="en-US" altLang="en-US" dirty="0" smtClean="0"/>
              <a:t>Corrections</a:t>
            </a:r>
          </a:p>
          <a:p>
            <a:r>
              <a:rPr lang="en-US" altLang="en-US" dirty="0" smtClean="0"/>
              <a:t>Clean leads after each use.</a:t>
            </a:r>
          </a:p>
          <a:p>
            <a:r>
              <a:rPr lang="en-US" altLang="en-US" dirty="0" smtClean="0"/>
              <a:t>Inspect cables and connections before each use, replacing as necessary.</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0707318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4.6</a:t>
            </a:r>
            <a:br>
              <a:rPr lang="en-US" dirty="0" smtClean="0"/>
            </a:br>
            <a:r>
              <a:rPr lang="en-US" dirty="0" smtClean="0"/>
              <a:t>Apply Your Knowledge</a:t>
            </a:r>
            <a:endParaRPr lang="en-US" dirty="0"/>
          </a:p>
        </p:txBody>
      </p:sp>
      <p:sp>
        <p:nvSpPr>
          <p:cNvPr id="6" name="Content Placeholder 5"/>
          <p:cNvSpPr>
            <a:spLocks noGrp="1"/>
          </p:cNvSpPr>
          <p:nvPr>
            <p:ph sz="quarter" idx="13"/>
          </p:nvPr>
        </p:nvSpPr>
        <p:spPr>
          <a:xfrm>
            <a:off x="533400" y="1828800"/>
            <a:ext cx="8153400" cy="762000"/>
          </a:xfrm>
        </p:spPr>
        <p:txBody>
          <a:bodyPr/>
          <a:lstStyle/>
          <a:p>
            <a:pPr marL="0" indent="0">
              <a:buNone/>
            </a:pPr>
            <a:r>
              <a:rPr lang="en-US" dirty="0" smtClean="0"/>
              <a:t>Which type of artifact is shown here?</a:t>
            </a:r>
            <a:endParaRPr lang="en-US" dirty="0"/>
          </a:p>
        </p:txBody>
      </p:sp>
      <p:pic>
        <p:nvPicPr>
          <p:cNvPr id="5" name="Picture 4" descr="ECG tracing for Apply Your Knowledge question for LO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026" y="2306263"/>
            <a:ext cx="8157948" cy="2245473"/>
          </a:xfrm>
          <a:prstGeom prst="rect">
            <a:avLst/>
          </a:prstGeom>
        </p:spPr>
      </p:pic>
      <p:sp>
        <p:nvSpPr>
          <p:cNvPr id="10" name="Text Placeholder 9"/>
          <p:cNvSpPr>
            <a:spLocks noGrp="1"/>
          </p:cNvSpPr>
          <p:nvPr>
            <p:ph type="body" sz="quarter" idx="16"/>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180074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 4.6</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5" name="Content Placeholder 4"/>
          <p:cNvSpPr>
            <a:spLocks noGrp="1"/>
          </p:cNvSpPr>
          <p:nvPr>
            <p:ph sz="quarter" idx="13"/>
          </p:nvPr>
        </p:nvSpPr>
        <p:spPr>
          <a:xfrm>
            <a:off x="533400" y="1828800"/>
            <a:ext cx="8153400" cy="762000"/>
          </a:xfrm>
        </p:spPr>
        <p:txBody>
          <a:bodyPr/>
          <a:lstStyle/>
          <a:p>
            <a:pPr marL="0" indent="0">
              <a:buNone/>
            </a:pPr>
            <a:r>
              <a:rPr lang="en-US" dirty="0" smtClean="0"/>
              <a:t>Which type of artifact is shown here?</a:t>
            </a:r>
            <a:endParaRPr lang="en-US" dirty="0"/>
          </a:p>
        </p:txBody>
      </p:sp>
      <p:pic>
        <p:nvPicPr>
          <p:cNvPr id="4" name="Picture 3" descr="ECG tracing for Apply Your Knowledge question for LO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026" y="2306263"/>
            <a:ext cx="8157948" cy="2245473"/>
          </a:xfrm>
          <a:prstGeom prst="rect">
            <a:avLst/>
          </a:prstGeom>
        </p:spPr>
      </p:pic>
      <p:sp>
        <p:nvSpPr>
          <p:cNvPr id="6" name="Content Placeholder 5"/>
          <p:cNvSpPr>
            <a:spLocks noGrp="1"/>
          </p:cNvSpPr>
          <p:nvPr>
            <p:ph sz="quarter" idx="11"/>
          </p:nvPr>
        </p:nvSpPr>
        <p:spPr>
          <a:solidFill>
            <a:srgbClr val="FFC000"/>
          </a:solidFill>
        </p:spPr>
        <p:txBody>
          <a:bodyPr/>
          <a:lstStyle/>
          <a:p>
            <a:pPr marL="0" indent="0">
              <a:buNone/>
            </a:pPr>
            <a:r>
              <a:rPr lang="en-US" altLang="en-US" dirty="0" smtClean="0">
                <a:solidFill>
                  <a:srgbClr val="000099"/>
                </a:solidFill>
                <a:latin typeface="Arial" charset="0"/>
              </a:rPr>
              <a:t>Wandering baseline</a:t>
            </a:r>
            <a:endParaRPr lang="en-US" dirty="0"/>
          </a:p>
        </p:txBody>
      </p:sp>
      <p:sp>
        <p:nvSpPr>
          <p:cNvPr id="10" name="Text Placeholder 9"/>
          <p:cNvSpPr>
            <a:spLocks noGrp="1"/>
          </p:cNvSpPr>
          <p:nvPr>
            <p:ph type="body" sz="quarter" idx="16"/>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25269810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19200"/>
          </a:xfrm>
        </p:spPr>
        <p:txBody>
          <a:bodyPr/>
          <a:lstStyle/>
          <a:p>
            <a:r>
              <a:rPr lang="en-US" dirty="0" smtClean="0"/>
              <a:t>Learning Outcome 4.7</a:t>
            </a:r>
            <a:br>
              <a:rPr lang="en-US" dirty="0" smtClean="0"/>
            </a:br>
            <a:r>
              <a:rPr lang="en-US" dirty="0" smtClean="0"/>
              <a:t>Reporting ECG Results</a:t>
            </a:r>
            <a:endParaRPr lang="en-US" dirty="0"/>
          </a:p>
        </p:txBody>
      </p:sp>
      <p:sp>
        <p:nvSpPr>
          <p:cNvPr id="11" name="Content Placeholder 10"/>
          <p:cNvSpPr>
            <a:spLocks noGrp="1"/>
          </p:cNvSpPr>
          <p:nvPr>
            <p:ph idx="1"/>
          </p:nvPr>
        </p:nvSpPr>
        <p:spPr>
          <a:xfrm>
            <a:off x="457200" y="1600200"/>
            <a:ext cx="8229600" cy="4953000"/>
          </a:xfrm>
        </p:spPr>
        <p:txBody>
          <a:bodyPr/>
          <a:lstStyle/>
          <a:p>
            <a:pPr>
              <a:lnSpc>
                <a:spcPct val="150000"/>
              </a:lnSpc>
            </a:pPr>
            <a:r>
              <a:rPr lang="en-US" altLang="en-US" dirty="0">
                <a:cs typeface="Arial" charset="0"/>
              </a:rPr>
              <a:t>Follow your facility’s policy</a:t>
            </a:r>
          </a:p>
          <a:p>
            <a:pPr>
              <a:lnSpc>
                <a:spcPct val="150000"/>
              </a:lnSpc>
            </a:pPr>
            <a:r>
              <a:rPr lang="en-US" altLang="en-US" dirty="0">
                <a:cs typeface="Arial" charset="0"/>
              </a:rPr>
              <a:t>Make copy, if required</a:t>
            </a:r>
          </a:p>
          <a:p>
            <a:pPr>
              <a:lnSpc>
                <a:spcPct val="150000"/>
              </a:lnSpc>
            </a:pPr>
            <a:r>
              <a:rPr lang="en-US" altLang="en-US" dirty="0">
                <a:cs typeface="Arial" charset="0"/>
              </a:rPr>
              <a:t>Fax or send tracing electronically, if required</a:t>
            </a:r>
          </a:p>
          <a:p>
            <a:pPr>
              <a:lnSpc>
                <a:spcPct val="150000"/>
              </a:lnSpc>
            </a:pPr>
            <a:r>
              <a:rPr lang="en-US" altLang="en-US" dirty="0">
                <a:cs typeface="Arial" charset="0"/>
              </a:rPr>
              <a:t>If ordered stat, immediately give tracing to your supervisor</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0827583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Billing</a:t>
            </a:r>
            <a:endParaRPr lang="en-US" dirty="0"/>
          </a:p>
        </p:txBody>
      </p:sp>
      <p:sp>
        <p:nvSpPr>
          <p:cNvPr id="11" name="Content Placeholder 10"/>
          <p:cNvSpPr>
            <a:spLocks noGrp="1"/>
          </p:cNvSpPr>
          <p:nvPr>
            <p:ph idx="1"/>
          </p:nvPr>
        </p:nvSpPr>
        <p:spPr/>
        <p:txBody>
          <a:bodyPr/>
          <a:lstStyle/>
          <a:p>
            <a:pPr>
              <a:spcBef>
                <a:spcPts val="2400"/>
              </a:spcBef>
            </a:pPr>
            <a:r>
              <a:rPr lang="en-US" altLang="en-US" dirty="0">
                <a:cs typeface="Arial" charset="0"/>
              </a:rPr>
              <a:t>Complete designated information accurately</a:t>
            </a:r>
          </a:p>
          <a:p>
            <a:pPr>
              <a:spcBef>
                <a:spcPts val="2400"/>
              </a:spcBef>
            </a:pPr>
            <a:r>
              <a:rPr lang="en-US" altLang="en-US" dirty="0">
                <a:cs typeface="Arial" charset="0"/>
              </a:rPr>
              <a:t>Incomplete forms may adversely affect the facility’s finances</a:t>
            </a:r>
          </a:p>
          <a:p>
            <a:pPr>
              <a:spcBef>
                <a:spcPts val="2400"/>
              </a:spcBef>
            </a:pPr>
            <a:r>
              <a:rPr lang="en-US" altLang="en-US" dirty="0">
                <a:cs typeface="Arial" charset="0"/>
              </a:rPr>
              <a:t>Enter patient diagnosis and diagnostic code </a:t>
            </a:r>
            <a:br>
              <a:rPr lang="en-US" altLang="en-US" dirty="0">
                <a:cs typeface="Arial" charset="0"/>
              </a:rPr>
            </a:br>
            <a:r>
              <a:rPr lang="en-US" altLang="en-US" dirty="0">
                <a:cs typeface="Arial" charset="0"/>
              </a:rPr>
              <a:t>(ICD code)</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505747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4.7</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None/>
            </a:pPr>
            <a:r>
              <a:rPr lang="en-US" dirty="0" smtClean="0"/>
              <a:t>How should you report a stat ECG?</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69533622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4.7</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dirty="0" smtClean="0"/>
              <a:t>How should you report a stat ECG?</a:t>
            </a:r>
            <a:endParaRPr lang="en-US" dirty="0"/>
          </a:p>
        </p:txBody>
      </p:sp>
      <p:sp>
        <p:nvSpPr>
          <p:cNvPr id="6" name="Content Placeholder 5"/>
          <p:cNvSpPr>
            <a:spLocks noGrp="1"/>
          </p:cNvSpPr>
          <p:nvPr>
            <p:ph sz="quarter" idx="15"/>
          </p:nvPr>
        </p:nvSpPr>
        <p:spPr>
          <a:xfrm>
            <a:off x="533400" y="3672840"/>
            <a:ext cx="8153400" cy="975360"/>
          </a:xfrm>
          <a:solidFill>
            <a:srgbClr val="FFC000"/>
          </a:solidFill>
        </p:spPr>
        <p:txBody>
          <a:bodyPr/>
          <a:lstStyle/>
          <a:p>
            <a:pPr marL="0" indent="0">
              <a:buNone/>
            </a:pPr>
            <a:r>
              <a:rPr lang="en-US" dirty="0" smtClean="0">
                <a:solidFill>
                  <a:srgbClr val="000099"/>
                </a:solidFill>
                <a:latin typeface="Arial" charset="0"/>
              </a:rPr>
              <a:t>Give the results directly and immediately to your supervisor or the ordering physician.</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29959677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19200"/>
          </a:xfrm>
        </p:spPr>
        <p:txBody>
          <a:bodyPr/>
          <a:lstStyle/>
          <a:p>
            <a:r>
              <a:rPr lang="en-US" dirty="0" smtClean="0"/>
              <a:t>Learning Outcome 4.8</a:t>
            </a:r>
            <a:br>
              <a:rPr lang="en-US" dirty="0" smtClean="0"/>
            </a:br>
            <a:r>
              <a:rPr lang="en-US" dirty="0" smtClean="0"/>
              <a:t>Equipment Maintenance</a:t>
            </a:r>
            <a:endParaRPr lang="en-US" dirty="0"/>
          </a:p>
        </p:txBody>
      </p:sp>
      <p:sp>
        <p:nvSpPr>
          <p:cNvPr id="11" name="Content Placeholder 10"/>
          <p:cNvSpPr>
            <a:spLocks noGrp="1"/>
          </p:cNvSpPr>
          <p:nvPr>
            <p:ph idx="1"/>
          </p:nvPr>
        </p:nvSpPr>
        <p:spPr>
          <a:xfrm>
            <a:off x="457200" y="1600200"/>
            <a:ext cx="8229600" cy="4953000"/>
          </a:xfrm>
        </p:spPr>
        <p:txBody>
          <a:bodyPr/>
          <a:lstStyle/>
          <a:p>
            <a:pPr>
              <a:spcBef>
                <a:spcPts val="1800"/>
              </a:spcBef>
            </a:pPr>
            <a:r>
              <a:rPr lang="en-US" altLang="en-US" dirty="0">
                <a:cs typeface="Arial" charset="0"/>
              </a:rPr>
              <a:t>Keep machine clean to prevent infection and present professional image.</a:t>
            </a:r>
          </a:p>
          <a:p>
            <a:pPr>
              <a:spcBef>
                <a:spcPts val="1800"/>
              </a:spcBef>
            </a:pPr>
            <a:r>
              <a:rPr lang="en-US" altLang="en-US" dirty="0">
                <a:cs typeface="Arial" charset="0"/>
              </a:rPr>
              <a:t>Clean electrode clips and check for paste/gel.</a:t>
            </a:r>
          </a:p>
          <a:p>
            <a:pPr>
              <a:spcBef>
                <a:spcPts val="1800"/>
              </a:spcBef>
            </a:pPr>
            <a:r>
              <a:rPr lang="en-US" altLang="en-US" dirty="0">
                <a:cs typeface="Arial" charset="0"/>
              </a:rPr>
              <a:t>Disinfect cables and reusable electrodes.</a:t>
            </a:r>
          </a:p>
          <a:p>
            <a:pPr>
              <a:spcBef>
                <a:spcPts val="1800"/>
              </a:spcBef>
            </a:pPr>
            <a:r>
              <a:rPr lang="en-US" altLang="en-US" dirty="0">
                <a:cs typeface="Arial" charset="0"/>
              </a:rPr>
              <a:t>Inspect each wire for cracks or fraying; replace if necessary.</a:t>
            </a:r>
          </a:p>
          <a:p>
            <a:pPr>
              <a:spcBef>
                <a:spcPts val="1800"/>
              </a:spcBef>
            </a:pPr>
            <a:r>
              <a:rPr lang="en-US" altLang="en-US" dirty="0">
                <a:cs typeface="Arial" charset="0"/>
              </a:rPr>
              <a:t>Store all equipment neatly</a:t>
            </a:r>
            <a:r>
              <a:rPr lang="en-US" altLang="en-US" dirty="0" smtClean="0">
                <a:cs typeface="Arial" charset="0"/>
              </a:rPr>
              <a:t>.</a:t>
            </a:r>
            <a:endParaRPr lang="en-US" altLang="en-US" dirty="0">
              <a:cs typeface="Arial" charset="0"/>
            </a:endParaRP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8129216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Verification</a:t>
            </a:r>
            <a:endParaRPr lang="en-US" dirty="0"/>
          </a:p>
        </p:txBody>
      </p:sp>
      <p:sp>
        <p:nvSpPr>
          <p:cNvPr id="11" name="Content Placeholder 10"/>
          <p:cNvSpPr>
            <a:spLocks noGrp="1"/>
          </p:cNvSpPr>
          <p:nvPr>
            <p:ph idx="1"/>
          </p:nvPr>
        </p:nvSpPr>
        <p:spPr/>
        <p:txBody>
          <a:bodyPr/>
          <a:lstStyle/>
          <a:p>
            <a:pPr marL="0" indent="0">
              <a:buNone/>
            </a:pPr>
            <a:r>
              <a:rPr lang="en-US" altLang="en-US" dirty="0" smtClean="0"/>
              <a:t>Verify physician order for ECG</a:t>
            </a:r>
          </a:p>
          <a:p>
            <a:r>
              <a:rPr lang="en-US" altLang="en-US" dirty="0" smtClean="0"/>
              <a:t>Patient name, ID or medical record number, and date of birth</a:t>
            </a:r>
          </a:p>
          <a:p>
            <a:r>
              <a:rPr lang="en-US" altLang="en-US" dirty="0" smtClean="0"/>
              <a:t>Location, date, and time of recording</a:t>
            </a:r>
          </a:p>
          <a:p>
            <a:r>
              <a:rPr lang="en-US" altLang="en-US" dirty="0" smtClean="0"/>
              <a:t>Patient age, sex, race, cardiac and other medications</a:t>
            </a:r>
          </a:p>
          <a:p>
            <a:r>
              <a:rPr lang="en-US" altLang="en-US" dirty="0" smtClean="0"/>
              <a:t>Height and weight</a:t>
            </a:r>
          </a:p>
          <a:p>
            <a:r>
              <a:rPr lang="en-US" altLang="en-US" dirty="0" smtClean="0"/>
              <a:t>Any special condition or position of patient during the recording</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744688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4.8</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None/>
            </a:pPr>
            <a:r>
              <a:rPr lang="en-US" dirty="0" smtClean="0"/>
              <a:t>Give two reasons why the ECG machine should be kept clean.</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55637177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4.8</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dirty="0" smtClean="0"/>
              <a:t>Give two reasons why the ECG machine should be kept clean.</a:t>
            </a:r>
            <a:endParaRPr lang="en-US" dirty="0"/>
          </a:p>
        </p:txBody>
      </p:sp>
      <p:sp>
        <p:nvSpPr>
          <p:cNvPr id="6" name="Content Placeholder 5"/>
          <p:cNvSpPr>
            <a:spLocks noGrp="1"/>
          </p:cNvSpPr>
          <p:nvPr>
            <p:ph sz="quarter" idx="15"/>
          </p:nvPr>
        </p:nvSpPr>
        <p:spPr>
          <a:xfrm>
            <a:off x="533400" y="3672840"/>
            <a:ext cx="8153400" cy="594360"/>
          </a:xfrm>
          <a:solidFill>
            <a:srgbClr val="FFC000"/>
          </a:solidFill>
        </p:spPr>
        <p:txBody>
          <a:bodyPr/>
          <a:lstStyle/>
          <a:p>
            <a:pPr marL="0" indent="0">
              <a:buNone/>
            </a:pPr>
            <a:r>
              <a:rPr lang="en-US" dirty="0" smtClean="0">
                <a:solidFill>
                  <a:srgbClr val="000099"/>
                </a:solidFill>
                <a:latin typeface="Arial" charset="0"/>
              </a:rPr>
              <a:t>To prevent infection and to present a professional image.</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44680065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Learning Outcome 4.9</a:t>
            </a:r>
            <a:br>
              <a:rPr lang="en-US" smtClean="0"/>
            </a:br>
            <a:r>
              <a:rPr lang="en-US" smtClean="0"/>
              <a:t>Pediatric ECG</a:t>
            </a:r>
            <a:endParaRPr lang="en-US" dirty="0"/>
          </a:p>
        </p:txBody>
      </p:sp>
      <p:sp>
        <p:nvSpPr>
          <p:cNvPr id="11" name="Content Placeholder 10"/>
          <p:cNvSpPr>
            <a:spLocks noGrp="1"/>
          </p:cNvSpPr>
          <p:nvPr>
            <p:ph idx="1"/>
          </p:nvPr>
        </p:nvSpPr>
        <p:spPr>
          <a:xfrm>
            <a:off x="457200" y="1447800"/>
            <a:ext cx="8229600" cy="5105400"/>
          </a:xfrm>
        </p:spPr>
        <p:txBody>
          <a:bodyPr/>
          <a:lstStyle/>
          <a:p>
            <a:r>
              <a:rPr lang="en-US" altLang="en-US" dirty="0" smtClean="0"/>
              <a:t>Identify yourself.</a:t>
            </a:r>
          </a:p>
          <a:p>
            <a:r>
              <a:rPr lang="en-US" altLang="en-US" dirty="0" smtClean="0"/>
              <a:t>Keep explanations simple.</a:t>
            </a:r>
          </a:p>
          <a:p>
            <a:r>
              <a:rPr lang="en-US" altLang="en-US" dirty="0" smtClean="0"/>
              <a:t>Avoid technical words.</a:t>
            </a:r>
          </a:p>
          <a:p>
            <a:r>
              <a:rPr lang="en-US" altLang="en-US" dirty="0" smtClean="0"/>
              <a:t>Identify child by name.</a:t>
            </a:r>
          </a:p>
          <a:p>
            <a:r>
              <a:rPr lang="en-US" altLang="en-US" dirty="0" smtClean="0"/>
              <a:t>Infants may need to use a pacifier or fall asleep for accurate ECG.</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550273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Pediatric ECG</a:t>
            </a:r>
            <a:endParaRPr lang="en-US" dirty="0"/>
          </a:p>
        </p:txBody>
      </p:sp>
      <p:sp>
        <p:nvSpPr>
          <p:cNvPr id="11" name="Content Placeholder 10"/>
          <p:cNvSpPr>
            <a:spLocks noGrp="1"/>
          </p:cNvSpPr>
          <p:nvPr>
            <p:ph sz="half" idx="1"/>
          </p:nvPr>
        </p:nvSpPr>
        <p:spPr/>
        <p:txBody>
          <a:bodyPr/>
          <a:lstStyle/>
          <a:p>
            <a:pPr>
              <a:spcBef>
                <a:spcPts val="1800"/>
              </a:spcBef>
            </a:pPr>
            <a:r>
              <a:rPr lang="en-US" altLang="en-US" dirty="0">
                <a:cs typeface="Arial" charset="0"/>
              </a:rPr>
              <a:t>Use smaller electrodes.</a:t>
            </a:r>
          </a:p>
          <a:p>
            <a:pPr>
              <a:spcBef>
                <a:spcPts val="1800"/>
              </a:spcBef>
            </a:pPr>
            <a:r>
              <a:rPr lang="en-US" altLang="en-US" dirty="0">
                <a:cs typeface="Arial" charset="0"/>
              </a:rPr>
              <a:t>Paper speed may need to be adjusted for faster heart rates.</a:t>
            </a:r>
          </a:p>
          <a:p>
            <a:pPr>
              <a:spcBef>
                <a:spcPts val="1800"/>
              </a:spcBef>
            </a:pPr>
            <a:r>
              <a:rPr lang="en-US" altLang="en-US" dirty="0">
                <a:cs typeface="Arial" charset="0"/>
              </a:rPr>
              <a:t>Proper placement of electrodes is more important than in adults.</a:t>
            </a:r>
          </a:p>
          <a:p>
            <a:pPr>
              <a:spcBef>
                <a:spcPts val="1800"/>
              </a:spcBef>
            </a:pPr>
            <a:r>
              <a:rPr lang="en-US" altLang="en-US" dirty="0">
                <a:cs typeface="Arial" charset="0"/>
              </a:rPr>
              <a:t>V3 may require placement on the right side (V3R).</a:t>
            </a:r>
          </a:p>
          <a:p>
            <a:endParaRPr lang="en-US" dirty="0"/>
          </a:p>
        </p:txBody>
      </p:sp>
      <p:pic>
        <p:nvPicPr>
          <p:cNvPr id="4" name="Picture 3" descr="Alternate pediatric chest lead placement of V1 through V6 with V3 on the right side (V3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1066800"/>
            <a:ext cx="4035902" cy="4066384"/>
          </a:xfrm>
          <a:prstGeom prst="rect">
            <a:avLst/>
          </a:prstGeom>
        </p:spPr>
      </p:pic>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424852268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4.9</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True or False:  For pediatric patients, it may be necessary to place the V5 electrode on the right side of the chest.</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31899744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4.9</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True or False:  For pediatric patients, it may be necessary to place the V5 electrode on the right side of the chest.</a:t>
            </a:r>
          </a:p>
        </p:txBody>
      </p:sp>
      <p:sp>
        <p:nvSpPr>
          <p:cNvPr id="6" name="Content Placeholder 5"/>
          <p:cNvSpPr>
            <a:spLocks noGrp="1"/>
          </p:cNvSpPr>
          <p:nvPr>
            <p:ph sz="quarter" idx="15"/>
          </p:nvPr>
        </p:nvSpPr>
        <p:spPr>
          <a:xfrm>
            <a:off x="533400" y="3672840"/>
            <a:ext cx="8153400" cy="899160"/>
          </a:xfrm>
          <a:solidFill>
            <a:srgbClr val="FFC000"/>
          </a:solidFill>
        </p:spPr>
        <p:txBody>
          <a:bodyPr/>
          <a:lstStyle/>
          <a:p>
            <a:pPr marL="0" indent="0">
              <a:buNone/>
            </a:pPr>
            <a:r>
              <a:rPr lang="en-US" altLang="en-US" dirty="0">
                <a:solidFill>
                  <a:srgbClr val="000099"/>
                </a:solidFill>
                <a:latin typeface="Arial" charset="0"/>
              </a:rPr>
              <a:t>False; the V3 electrode may be placed on the right side of the chest.</a:t>
            </a:r>
            <a:endParaRPr lang="en-US" alt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04793200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19200"/>
          </a:xfrm>
        </p:spPr>
        <p:txBody>
          <a:bodyPr/>
          <a:lstStyle/>
          <a:p>
            <a:r>
              <a:rPr lang="en-US" dirty="0" smtClean="0"/>
              <a:t>Learning Outcome 4.10</a:t>
            </a:r>
            <a:br>
              <a:rPr lang="en-US" dirty="0" smtClean="0"/>
            </a:br>
            <a:r>
              <a:rPr lang="en-US" dirty="0" smtClean="0"/>
              <a:t>Cardiac Monitoring</a:t>
            </a:r>
            <a:endParaRPr lang="en-US" dirty="0"/>
          </a:p>
        </p:txBody>
      </p:sp>
      <p:sp>
        <p:nvSpPr>
          <p:cNvPr id="11" name="Content Placeholder 10"/>
          <p:cNvSpPr>
            <a:spLocks noGrp="1"/>
          </p:cNvSpPr>
          <p:nvPr>
            <p:ph idx="1"/>
          </p:nvPr>
        </p:nvSpPr>
        <p:spPr>
          <a:xfrm>
            <a:off x="457200" y="1600200"/>
            <a:ext cx="8229600" cy="4953000"/>
          </a:xfrm>
        </p:spPr>
        <p:txBody>
          <a:bodyPr/>
          <a:lstStyle/>
          <a:p>
            <a:pPr>
              <a:spcBef>
                <a:spcPts val="2400"/>
              </a:spcBef>
            </a:pPr>
            <a:r>
              <a:rPr lang="en-US" altLang="en-US" dirty="0">
                <a:cs typeface="Arial" charset="0"/>
              </a:rPr>
              <a:t>Continuous ECG monitoring</a:t>
            </a:r>
          </a:p>
          <a:p>
            <a:pPr>
              <a:spcBef>
                <a:spcPts val="2400"/>
              </a:spcBef>
            </a:pPr>
            <a:r>
              <a:rPr lang="en-US" altLang="en-US" dirty="0">
                <a:cs typeface="Arial" charset="0"/>
              </a:rPr>
              <a:t>Usually produced by lead II or modified chest lead</a:t>
            </a:r>
          </a:p>
          <a:p>
            <a:pPr>
              <a:spcBef>
                <a:spcPts val="2400"/>
              </a:spcBef>
            </a:pPr>
            <a:r>
              <a:rPr lang="en-US" altLang="en-US" dirty="0">
                <a:cs typeface="Arial" charset="0"/>
              </a:rPr>
              <a:t>System may also monitor blood pressure, cardiac output, and blood oxygen saturation</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217006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Cardiac Monitoring</a:t>
            </a:r>
            <a:endParaRPr lang="en-US" dirty="0"/>
          </a:p>
        </p:txBody>
      </p:sp>
      <p:sp>
        <p:nvSpPr>
          <p:cNvPr id="11" name="Content Placeholder 10"/>
          <p:cNvSpPr>
            <a:spLocks noGrp="1"/>
          </p:cNvSpPr>
          <p:nvPr>
            <p:ph idx="1"/>
          </p:nvPr>
        </p:nvSpPr>
        <p:spPr/>
        <p:txBody>
          <a:bodyPr/>
          <a:lstStyle/>
          <a:p>
            <a:pPr marL="0" indent="0">
              <a:buNone/>
            </a:pPr>
            <a:r>
              <a:rPr lang="en-US" altLang="en-US" dirty="0" smtClean="0"/>
              <a:t>Three electrodes are used</a:t>
            </a:r>
          </a:p>
          <a:p>
            <a:r>
              <a:rPr lang="en-US" altLang="en-US" dirty="0" smtClean="0"/>
              <a:t>RA: white cable/electrode</a:t>
            </a:r>
          </a:p>
          <a:p>
            <a:r>
              <a:rPr lang="en-US" altLang="en-US" dirty="0" smtClean="0"/>
              <a:t>LA: black cable/electrode</a:t>
            </a:r>
          </a:p>
          <a:p>
            <a:r>
              <a:rPr lang="en-US" altLang="en-US" dirty="0" smtClean="0"/>
              <a:t>F or LL: red cable/electrode</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0320991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4.10</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When do patients commonly require continuous cardiac monitoring?</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48492755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4.10</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When do patients commonly require continuous cardiac monitoring?</a:t>
            </a:r>
          </a:p>
        </p:txBody>
      </p:sp>
      <p:sp>
        <p:nvSpPr>
          <p:cNvPr id="6" name="Content Placeholder 5"/>
          <p:cNvSpPr>
            <a:spLocks noGrp="1"/>
          </p:cNvSpPr>
          <p:nvPr>
            <p:ph sz="quarter" idx="15"/>
          </p:nvPr>
        </p:nvSpPr>
        <p:spPr>
          <a:xfrm>
            <a:off x="533400" y="3672840"/>
            <a:ext cx="8153400" cy="899160"/>
          </a:xfrm>
          <a:solidFill>
            <a:srgbClr val="FFC000"/>
          </a:solidFill>
        </p:spPr>
        <p:txBody>
          <a:bodyPr/>
          <a:lstStyle/>
          <a:p>
            <a:pPr marL="0" indent="0">
              <a:buNone/>
            </a:pPr>
            <a:r>
              <a:rPr lang="en-US" altLang="en-US" dirty="0">
                <a:solidFill>
                  <a:srgbClr val="000099"/>
                </a:solidFill>
                <a:latin typeface="Arial" charset="0"/>
              </a:rPr>
              <a:t>At emergency scenes, during or after surgery, or when they have cardiac, pulmonary, or electrolyte problems.</a:t>
            </a:r>
            <a:endParaRPr lang="en-US" alt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7053315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ECG Preparation Essentials</a:t>
            </a:r>
            <a:endParaRPr lang="en-US" dirty="0"/>
          </a:p>
        </p:txBody>
      </p:sp>
      <p:sp>
        <p:nvSpPr>
          <p:cNvPr id="11" name="Content Placeholder 10"/>
          <p:cNvSpPr>
            <a:spLocks noGrp="1"/>
          </p:cNvSpPr>
          <p:nvPr>
            <p:ph idx="1"/>
          </p:nvPr>
        </p:nvSpPr>
        <p:spPr/>
        <p:txBody>
          <a:bodyPr/>
          <a:lstStyle/>
          <a:p>
            <a:pPr>
              <a:spcBef>
                <a:spcPts val="1800"/>
              </a:spcBef>
              <a:buFont typeface="Wingdings" pitchFamily="2" charset="2"/>
              <a:buNone/>
            </a:pPr>
            <a:r>
              <a:rPr lang="en-US" altLang="en-US" dirty="0">
                <a:cs typeface="Arial" charset="0"/>
              </a:rPr>
              <a:t>Billing information:</a:t>
            </a:r>
          </a:p>
          <a:p>
            <a:pPr>
              <a:spcBef>
                <a:spcPts val="1800"/>
              </a:spcBef>
            </a:pPr>
            <a:r>
              <a:rPr lang="en-US" altLang="en-US" dirty="0">
                <a:cs typeface="Arial" charset="0"/>
              </a:rPr>
              <a:t>Must </a:t>
            </a:r>
            <a:r>
              <a:rPr lang="en-US" altLang="en-US" dirty="0" smtClean="0">
                <a:cs typeface="Arial" charset="0"/>
              </a:rPr>
              <a:t>be </a:t>
            </a:r>
            <a:r>
              <a:rPr lang="en-US" altLang="en-US" dirty="0">
                <a:cs typeface="Arial" charset="0"/>
              </a:rPr>
              <a:t>entered in the computer or handwritten, depending on system </a:t>
            </a:r>
            <a:r>
              <a:rPr lang="en-US" altLang="en-US" dirty="0" smtClean="0">
                <a:cs typeface="Arial" charset="0"/>
              </a:rPr>
              <a:t>used</a:t>
            </a:r>
            <a:endParaRPr lang="en-US" altLang="en-US" dirty="0"/>
          </a:p>
          <a:p>
            <a:pPr>
              <a:spcBef>
                <a:spcPts val="4800"/>
              </a:spcBef>
              <a:buFont typeface="Wingdings" pitchFamily="2" charset="2"/>
              <a:buNone/>
            </a:pPr>
            <a:r>
              <a:rPr lang="en-US" altLang="en-US" dirty="0"/>
              <a:t>Patient information:</a:t>
            </a:r>
          </a:p>
          <a:p>
            <a:pPr>
              <a:spcBef>
                <a:spcPts val="1800"/>
              </a:spcBef>
            </a:pPr>
            <a:r>
              <a:rPr lang="en-US" altLang="en-US" dirty="0"/>
              <a:t>Enter on LCD panel or write it on the completed ECG</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188431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76400"/>
          </a:xfrm>
        </p:spPr>
        <p:txBody>
          <a:bodyPr/>
          <a:lstStyle/>
          <a:p>
            <a:r>
              <a:rPr lang="en-US" dirty="0" smtClean="0"/>
              <a:t>Learning Outcome 4.11</a:t>
            </a:r>
            <a:br>
              <a:rPr lang="en-US" dirty="0" smtClean="0"/>
            </a:br>
            <a:r>
              <a:rPr lang="en-US" dirty="0" smtClean="0"/>
              <a:t>Special Patient Considerations</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spcBef>
                <a:spcPts val="3000"/>
              </a:spcBef>
              <a:buNone/>
            </a:pPr>
            <a:r>
              <a:rPr lang="en-US" altLang="en-US" dirty="0">
                <a:cs typeface="Arial" charset="0"/>
              </a:rPr>
              <a:t>D</a:t>
            </a:r>
            <a:r>
              <a:rPr lang="en-US" altLang="en-US" dirty="0" smtClean="0">
                <a:cs typeface="Arial" charset="0"/>
              </a:rPr>
              <a:t>extrocardia</a:t>
            </a:r>
            <a:endParaRPr lang="en-US" altLang="en-US" dirty="0">
              <a:cs typeface="Arial" charset="0"/>
            </a:endParaRPr>
          </a:p>
          <a:p>
            <a:pPr marL="0" indent="0">
              <a:spcBef>
                <a:spcPts val="3000"/>
              </a:spcBef>
              <a:buNone/>
            </a:pPr>
            <a:r>
              <a:rPr lang="en-US" altLang="en-US" dirty="0">
                <a:cs typeface="Arial" charset="0"/>
              </a:rPr>
              <a:t>M</a:t>
            </a:r>
            <a:r>
              <a:rPr lang="en-US" altLang="en-US" dirty="0" smtClean="0">
                <a:cs typeface="Arial" charset="0"/>
              </a:rPr>
              <a:t>idscapular </a:t>
            </a:r>
            <a:r>
              <a:rPr lang="en-US" altLang="en-US" dirty="0">
                <a:cs typeface="Arial" charset="0"/>
              </a:rPr>
              <a:t>line</a:t>
            </a:r>
          </a:p>
          <a:p>
            <a:pPr marL="0" indent="0">
              <a:spcBef>
                <a:spcPts val="3000"/>
              </a:spcBef>
              <a:buNone/>
            </a:pPr>
            <a:r>
              <a:rPr lang="en-US" altLang="en-US" dirty="0">
                <a:cs typeface="Arial" charset="0"/>
              </a:rPr>
              <a:t>P</a:t>
            </a:r>
            <a:r>
              <a:rPr lang="en-US" altLang="en-US" dirty="0" smtClean="0">
                <a:cs typeface="Arial" charset="0"/>
              </a:rPr>
              <a:t>araspinous </a:t>
            </a:r>
            <a:r>
              <a:rPr lang="en-US" altLang="en-US" dirty="0">
                <a:cs typeface="Arial" charset="0"/>
              </a:rPr>
              <a:t>line</a:t>
            </a:r>
          </a:p>
          <a:p>
            <a:pPr marL="0" indent="0">
              <a:spcBef>
                <a:spcPts val="3000"/>
              </a:spcBef>
              <a:buNone/>
            </a:pPr>
            <a:r>
              <a:rPr lang="en-US" altLang="en-US" dirty="0">
                <a:cs typeface="Arial" charset="0"/>
              </a:rPr>
              <a:t>P</a:t>
            </a:r>
            <a:r>
              <a:rPr lang="en-US" altLang="en-US" dirty="0" smtClean="0">
                <a:cs typeface="Arial" charset="0"/>
              </a:rPr>
              <a:t>osterior </a:t>
            </a:r>
            <a:r>
              <a:rPr lang="en-US" altLang="en-US" dirty="0">
                <a:cs typeface="Arial" charset="0"/>
              </a:rPr>
              <a:t>axillary </a:t>
            </a:r>
            <a:r>
              <a:rPr lang="en-US" altLang="en-US" dirty="0" smtClean="0">
                <a:cs typeface="Arial" charset="0"/>
              </a:rPr>
              <a:t>line</a:t>
            </a:r>
            <a:endParaRPr lang="en-US" altLang="en-US" dirty="0">
              <a:cs typeface="Arial" charset="0"/>
            </a:endParaRP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674698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Special Patient Considerations 1</a:t>
            </a:r>
            <a:endParaRPr lang="en-US" dirty="0"/>
          </a:p>
        </p:txBody>
      </p:sp>
      <p:sp>
        <p:nvSpPr>
          <p:cNvPr id="11" name="Content Placeholder 10"/>
          <p:cNvSpPr>
            <a:spLocks noGrp="1"/>
          </p:cNvSpPr>
          <p:nvPr>
            <p:ph idx="1"/>
          </p:nvPr>
        </p:nvSpPr>
        <p:spPr/>
        <p:txBody>
          <a:bodyPr/>
          <a:lstStyle/>
          <a:p>
            <a:pPr marL="0" indent="0">
              <a:buNone/>
            </a:pPr>
            <a:r>
              <a:rPr lang="en-US" altLang="en-US" dirty="0" smtClean="0"/>
              <a:t>Females</a:t>
            </a:r>
          </a:p>
          <a:p>
            <a:r>
              <a:rPr lang="en-US" altLang="en-US" dirty="0" smtClean="0"/>
              <a:t>V1 and V2 may be placed higher due to implants or large breasts.</a:t>
            </a:r>
          </a:p>
          <a:p>
            <a:r>
              <a:rPr lang="en-US" altLang="en-US" dirty="0" smtClean="0"/>
              <a:t>Place electrode under breast; make note on chart.</a:t>
            </a:r>
          </a:p>
          <a:p>
            <a:r>
              <a:rPr lang="en-US" altLang="en-US" dirty="0" smtClean="0"/>
              <a:t>Mastectomy: make note on chart.</a:t>
            </a:r>
          </a:p>
          <a:p>
            <a:pPr marL="0" indent="0">
              <a:spcBef>
                <a:spcPts val="4200"/>
              </a:spcBef>
              <a:buNone/>
            </a:pPr>
            <a:r>
              <a:rPr lang="en-US" altLang="en-US" dirty="0" smtClean="0"/>
              <a:t>Amputees</a:t>
            </a:r>
          </a:p>
          <a:p>
            <a:r>
              <a:rPr lang="en-US" altLang="en-US" dirty="0" smtClean="0"/>
              <a:t>Place leads on upper chest and lower abdomen instead of on arms and legs.</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3423719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Special Patient Considerations 2</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Pregnant patients: Place lower limb leads on thighs, not abdomen.</a:t>
            </a:r>
          </a:p>
          <a:p>
            <a:pPr>
              <a:spcBef>
                <a:spcPts val="1800"/>
              </a:spcBef>
            </a:pPr>
            <a:r>
              <a:rPr lang="en-US" altLang="en-US" dirty="0">
                <a:cs typeface="Arial" charset="0"/>
              </a:rPr>
              <a:t>Geriatric patients: Apply electrodes carefully to avoid damaging thin skin.</a:t>
            </a:r>
          </a:p>
          <a:p>
            <a:pPr>
              <a:spcBef>
                <a:spcPts val="1800"/>
              </a:spcBef>
            </a:pPr>
            <a:r>
              <a:rPr lang="en-US" altLang="en-US" dirty="0">
                <a:cs typeface="Arial" charset="0"/>
              </a:rPr>
              <a:t>Note nonstandard body positions on tracing.</a:t>
            </a:r>
          </a:p>
          <a:p>
            <a:pPr>
              <a:spcBef>
                <a:spcPts val="1800"/>
              </a:spcBef>
            </a:pPr>
            <a:r>
              <a:rPr lang="en-US" altLang="en-US" dirty="0">
                <a:cs typeface="Arial" charset="0"/>
              </a:rPr>
              <a:t>Place electrodes on back only if necessary.</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2747840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Dextrocardia</a:t>
            </a:r>
            <a:endParaRPr lang="en-US" dirty="0"/>
          </a:p>
        </p:txBody>
      </p:sp>
      <p:sp>
        <p:nvSpPr>
          <p:cNvPr id="11" name="Content Placeholder 10"/>
          <p:cNvSpPr>
            <a:spLocks noGrp="1"/>
          </p:cNvSpPr>
          <p:nvPr>
            <p:ph sz="half" idx="1"/>
          </p:nvPr>
        </p:nvSpPr>
        <p:spPr/>
        <p:txBody>
          <a:bodyPr/>
          <a:lstStyle/>
          <a:p>
            <a:pPr>
              <a:spcBef>
                <a:spcPts val="1800"/>
              </a:spcBef>
              <a:buFont typeface="Wingdings" pitchFamily="2" charset="2"/>
              <a:buNone/>
            </a:pPr>
            <a:r>
              <a:rPr lang="en-US" altLang="en-US" dirty="0">
                <a:cs typeface="Arial" charset="0"/>
              </a:rPr>
              <a:t>Dextrocardia—heart on right side</a:t>
            </a:r>
          </a:p>
          <a:p>
            <a:pPr>
              <a:spcBef>
                <a:spcPts val="1800"/>
              </a:spcBef>
            </a:pPr>
            <a:r>
              <a:rPr lang="en-US" altLang="en-US" dirty="0">
                <a:cs typeface="Arial" charset="0"/>
              </a:rPr>
              <a:t>Reverse leads from normal placement</a:t>
            </a:r>
          </a:p>
          <a:p>
            <a:pPr>
              <a:spcBef>
                <a:spcPts val="1800"/>
              </a:spcBef>
            </a:pPr>
            <a:r>
              <a:rPr lang="en-US" altLang="en-US" dirty="0">
                <a:cs typeface="Arial" charset="0"/>
              </a:rPr>
              <a:t>aVR tracing will produce positive deflection</a:t>
            </a:r>
          </a:p>
          <a:p>
            <a:pPr>
              <a:spcBef>
                <a:spcPts val="1800"/>
              </a:spcBef>
            </a:pPr>
            <a:r>
              <a:rPr lang="en-US" altLang="en-US" dirty="0">
                <a:cs typeface="Arial" charset="0"/>
              </a:rPr>
              <a:t>Indicate “right-side” on chart</a:t>
            </a:r>
          </a:p>
          <a:p>
            <a:endParaRPr lang="en-US" dirty="0"/>
          </a:p>
        </p:txBody>
      </p:sp>
      <p:pic>
        <p:nvPicPr>
          <p:cNvPr id="3" name="Picture 2" descr="Chest lead placement for patients with dextrocardia: mirror image of normal lead placeme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6973" y="1143000"/>
            <a:ext cx="4035902" cy="4066384"/>
          </a:xfrm>
          <a:prstGeom prst="rect">
            <a:avLst/>
          </a:prstGeom>
        </p:spPr>
      </p:pic>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220787768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Posterior 12 Lead ECG</a:t>
            </a:r>
            <a:endParaRPr lang="en-US" dirty="0"/>
          </a:p>
        </p:txBody>
      </p:sp>
      <p:sp>
        <p:nvSpPr>
          <p:cNvPr id="3" name="Content Placeholder 2"/>
          <p:cNvSpPr>
            <a:spLocks noGrp="1"/>
          </p:cNvSpPr>
          <p:nvPr>
            <p:ph sz="half" idx="1"/>
          </p:nvPr>
        </p:nvSpPr>
        <p:spPr/>
        <p:txBody>
          <a:bodyPr/>
          <a:lstStyle/>
          <a:p>
            <a:r>
              <a:rPr lang="en-US" altLang="en-US" dirty="0"/>
              <a:t>Electrode placement:</a:t>
            </a:r>
          </a:p>
          <a:p>
            <a:r>
              <a:rPr lang="en-US" altLang="en-US" dirty="0"/>
              <a:t>V7: left posterior axillary line</a:t>
            </a:r>
          </a:p>
          <a:p>
            <a:r>
              <a:rPr lang="en-US" altLang="en-US" dirty="0"/>
              <a:t>V8: under left midscapular line</a:t>
            </a:r>
          </a:p>
          <a:p>
            <a:r>
              <a:rPr lang="en-US" altLang="en-US" dirty="0"/>
              <a:t>V9: left paraspinal border </a:t>
            </a:r>
          </a:p>
          <a:p>
            <a:r>
              <a:rPr lang="en-US" altLang="en-US" dirty="0"/>
              <a:t>Helps physician detect problems with right ventricle and posterior wall of left ventricle.</a:t>
            </a:r>
          </a:p>
          <a:p>
            <a:pPr>
              <a:buFont typeface="Wingdings" pitchFamily="2" charset="2"/>
              <a:buNone/>
            </a:pPr>
            <a:endParaRPr lang="en-US" altLang="en-US" sz="2600" dirty="0"/>
          </a:p>
        </p:txBody>
      </p:sp>
      <p:pic>
        <p:nvPicPr>
          <p:cNvPr id="8" name="Picture 7" descr="Human back showing scapulae, ribs, heart, and chest lead placement for posterior 12 lead EC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2874" y="897080"/>
            <a:ext cx="3115326" cy="5614903"/>
          </a:xfrm>
          <a:prstGeom prst="rect">
            <a:avLst/>
          </a:prstGeom>
        </p:spPr>
      </p:pic>
      <p:sp>
        <p:nvSpPr>
          <p:cNvPr id="5" name="Text Placeholder 4"/>
          <p:cNvSpPr>
            <a:spLocks noGrp="1"/>
          </p:cNvSpPr>
          <p:nvPr>
            <p:ph type="body" sz="quarter" idx="12"/>
          </p:nvPr>
        </p:nvSpPr>
        <p:spPr>
          <a:xfrm>
            <a:off x="3817620" y="6453250"/>
            <a:ext cx="1508760" cy="328550"/>
          </a:xfrm>
        </p:spPr>
        <p:txBody>
          <a:bodyPr/>
          <a:lstStyle/>
          <a:p>
            <a:r>
              <a:rPr lang="en-US" dirty="0" smtClean="0">
                <a:hlinkClick r:id="rId4" action="ppaction://hlinksldjump"/>
              </a:rPr>
              <a:t>Jump to Posterior 12 Lead ECG Appendix</a:t>
            </a:r>
            <a:endParaRPr lang="en-US" dirty="0"/>
          </a:p>
        </p:txBody>
      </p:sp>
      <p:sp>
        <p:nvSpPr>
          <p:cNvPr id="6" name="Text Placeholder 5"/>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16286260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4.11</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lnSpc>
                <a:spcPct val="150000"/>
              </a:lnSpc>
              <a:buFont typeface="Wingdings" pitchFamily="2" charset="2"/>
              <a:buNone/>
            </a:pPr>
            <a:r>
              <a:rPr lang="en-US" altLang="en-US" dirty="0">
                <a:cs typeface="Arial" charset="0"/>
              </a:rPr>
              <a:t>A posterior ECG views which additional regions of the heart?</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22806448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4.11</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lnSpc>
                <a:spcPct val="150000"/>
              </a:lnSpc>
              <a:buFont typeface="Wingdings" pitchFamily="2" charset="2"/>
              <a:buNone/>
            </a:pPr>
            <a:r>
              <a:rPr lang="en-US" altLang="en-US" dirty="0">
                <a:cs typeface="Arial" charset="0"/>
              </a:rPr>
              <a:t>A posterior ECG views which additional regions of the heart?</a:t>
            </a:r>
          </a:p>
        </p:txBody>
      </p:sp>
      <p:sp>
        <p:nvSpPr>
          <p:cNvPr id="6" name="Content Placeholder 5"/>
          <p:cNvSpPr>
            <a:spLocks noGrp="1"/>
          </p:cNvSpPr>
          <p:nvPr>
            <p:ph sz="quarter" idx="15"/>
          </p:nvPr>
        </p:nvSpPr>
        <p:spPr>
          <a:xfrm>
            <a:off x="533400" y="3672840"/>
            <a:ext cx="8153400" cy="899160"/>
          </a:xfrm>
          <a:solidFill>
            <a:srgbClr val="FFC000"/>
          </a:solidFill>
        </p:spPr>
        <p:txBody>
          <a:bodyPr/>
          <a:lstStyle/>
          <a:p>
            <a:pPr marL="0" indent="0">
              <a:buNone/>
            </a:pPr>
            <a:r>
              <a:rPr lang="en-US" altLang="en-US" dirty="0" smtClean="0">
                <a:solidFill>
                  <a:srgbClr val="000099"/>
                </a:solidFill>
                <a:latin typeface="Arial" charset="0"/>
              </a:rPr>
              <a:t>Right ventricle and posterior wall of left ventricle</a:t>
            </a:r>
            <a:endParaRPr lang="en-US" alt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81890644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52650"/>
          </a:xfrm>
        </p:spPr>
        <p:txBody>
          <a:bodyPr/>
          <a:lstStyle/>
          <a:p>
            <a:r>
              <a:rPr lang="en-US" dirty="0" smtClean="0"/>
              <a:t>Learning Outcome 4.12</a:t>
            </a:r>
            <a:br>
              <a:rPr lang="en-US" dirty="0" smtClean="0"/>
            </a:br>
            <a:r>
              <a:rPr lang="en-US" dirty="0" smtClean="0"/>
              <a:t>Handling Emergencies</a:t>
            </a:r>
            <a:br>
              <a:rPr lang="en-US" dirty="0" smtClean="0"/>
            </a:br>
            <a:r>
              <a:rPr lang="en-US" dirty="0" smtClean="0">
                <a:solidFill>
                  <a:srgbClr val="7030A0"/>
                </a:solidFill>
              </a:rPr>
              <a:t>Key Term</a:t>
            </a:r>
            <a:endParaRPr lang="en-US" dirty="0">
              <a:solidFill>
                <a:srgbClr val="7030A0"/>
              </a:solidFill>
            </a:endParaRPr>
          </a:p>
        </p:txBody>
      </p:sp>
      <p:sp>
        <p:nvSpPr>
          <p:cNvPr id="11" name="Content Placeholder 10"/>
          <p:cNvSpPr>
            <a:spLocks noGrp="1"/>
          </p:cNvSpPr>
          <p:nvPr>
            <p:ph idx="1"/>
          </p:nvPr>
        </p:nvSpPr>
        <p:spPr>
          <a:xfrm>
            <a:off x="457200" y="1981200"/>
            <a:ext cx="8229600" cy="4572000"/>
          </a:xfrm>
        </p:spPr>
        <p:txBody>
          <a:bodyPr/>
          <a:lstStyle/>
          <a:p>
            <a:pPr marL="0" indent="0">
              <a:buNone/>
            </a:pPr>
            <a:r>
              <a:rPr lang="en-US" dirty="0"/>
              <a:t>S</a:t>
            </a:r>
            <a:r>
              <a:rPr lang="en-US" dirty="0" smtClean="0"/>
              <a:t>eizure</a:t>
            </a: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8552083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Handling Emergencies</a:t>
            </a:r>
            <a:endParaRPr lang="en-US" dirty="0"/>
          </a:p>
        </p:txBody>
      </p:sp>
      <p:sp>
        <p:nvSpPr>
          <p:cNvPr id="11" name="Content Placeholder 10"/>
          <p:cNvSpPr>
            <a:spLocks noGrp="1"/>
          </p:cNvSpPr>
          <p:nvPr>
            <p:ph idx="1"/>
          </p:nvPr>
        </p:nvSpPr>
        <p:spPr/>
        <p:txBody>
          <a:bodyPr/>
          <a:lstStyle/>
          <a:p>
            <a:pPr marL="0" indent="0">
              <a:buNone/>
            </a:pPr>
            <a:r>
              <a:rPr lang="en-US" altLang="en-US" dirty="0" smtClean="0"/>
              <a:t>Cardiac or respiratory arrest</a:t>
            </a:r>
          </a:p>
          <a:p>
            <a:r>
              <a:rPr lang="en-US" altLang="en-US" dirty="0" smtClean="0"/>
              <a:t>Requires quick, efficient ECG</a:t>
            </a:r>
          </a:p>
          <a:p>
            <a:r>
              <a:rPr lang="en-US" altLang="en-US" dirty="0" smtClean="0"/>
              <a:t>Pre-enter patient information when possible</a:t>
            </a:r>
          </a:p>
          <a:p>
            <a:pPr marL="0" indent="0">
              <a:spcBef>
                <a:spcPts val="4200"/>
              </a:spcBef>
              <a:buNone/>
            </a:pPr>
            <a:r>
              <a:rPr lang="en-US" altLang="en-US" dirty="0" smtClean="0"/>
              <a:t>Be prepared to run second ECG</a:t>
            </a:r>
          </a:p>
          <a:p>
            <a:r>
              <a:rPr lang="en-US" altLang="en-US" dirty="0" smtClean="0"/>
              <a:t>Leave electrodes in place</a:t>
            </a:r>
          </a:p>
          <a:p>
            <a:r>
              <a:rPr lang="en-US" altLang="en-US" dirty="0" smtClean="0"/>
              <a:t>Note “repeat ECG - same lead placement on tracing”</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5049192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Seizure Emergency</a:t>
            </a:r>
            <a:endParaRPr lang="en-US" dirty="0"/>
          </a:p>
        </p:txBody>
      </p:sp>
      <p:sp>
        <p:nvSpPr>
          <p:cNvPr id="11" name="Content Placeholder 10"/>
          <p:cNvSpPr>
            <a:spLocks noGrp="1"/>
          </p:cNvSpPr>
          <p:nvPr>
            <p:ph idx="1"/>
          </p:nvPr>
        </p:nvSpPr>
        <p:spPr/>
        <p:txBody>
          <a:bodyPr/>
          <a:lstStyle/>
          <a:p>
            <a:pPr>
              <a:lnSpc>
                <a:spcPct val="150000"/>
              </a:lnSpc>
            </a:pPr>
            <a:r>
              <a:rPr lang="en-US" altLang="en-US" dirty="0">
                <a:cs typeface="Arial" charset="0"/>
              </a:rPr>
              <a:t>Stay with the patient.</a:t>
            </a:r>
          </a:p>
          <a:p>
            <a:pPr>
              <a:lnSpc>
                <a:spcPct val="150000"/>
              </a:lnSpc>
            </a:pPr>
            <a:r>
              <a:rPr lang="en-US" altLang="en-US" dirty="0">
                <a:cs typeface="Arial" charset="0"/>
              </a:rPr>
              <a:t>Protect the patient from injury.</a:t>
            </a:r>
          </a:p>
          <a:p>
            <a:pPr>
              <a:lnSpc>
                <a:spcPct val="150000"/>
              </a:lnSpc>
            </a:pPr>
            <a:r>
              <a:rPr lang="en-US" altLang="en-US" dirty="0">
                <a:cs typeface="Arial" charset="0"/>
              </a:rPr>
              <a:t>Call for help and report the seizure.</a:t>
            </a:r>
          </a:p>
          <a:p>
            <a:pPr>
              <a:lnSpc>
                <a:spcPct val="150000"/>
              </a:lnSpc>
            </a:pPr>
            <a:r>
              <a:rPr lang="en-US" altLang="en-US" dirty="0">
                <a:cs typeface="Arial" charset="0"/>
              </a:rPr>
              <a:t>After the seizure, perform the ECG and note “</a:t>
            </a:r>
            <a:r>
              <a:rPr lang="en-US" altLang="en-US" dirty="0" err="1">
                <a:cs typeface="Arial" charset="0"/>
              </a:rPr>
              <a:t>postseizure</a:t>
            </a:r>
            <a:r>
              <a:rPr lang="en-US" altLang="en-US" dirty="0">
                <a:cs typeface="Arial" charset="0"/>
              </a:rPr>
              <a:t>.”</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9384029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Before You Begin</a:t>
            </a:r>
            <a:endParaRPr lang="en-US" dirty="0"/>
          </a:p>
        </p:txBody>
      </p:sp>
      <p:sp>
        <p:nvSpPr>
          <p:cNvPr id="19" name="Content Placeholder 18"/>
          <p:cNvSpPr>
            <a:spLocks noGrp="1"/>
          </p:cNvSpPr>
          <p:nvPr>
            <p:ph sz="quarter" idx="15"/>
          </p:nvPr>
        </p:nvSpPr>
        <p:spPr>
          <a:xfrm>
            <a:off x="533400" y="4190682"/>
            <a:ext cx="8153400" cy="1905318"/>
          </a:xfrm>
        </p:spPr>
        <p:txBody>
          <a:bodyPr/>
          <a:lstStyle/>
          <a:p>
            <a:pPr>
              <a:lnSpc>
                <a:spcPct val="90000"/>
              </a:lnSpc>
            </a:pPr>
            <a:r>
              <a:rPr lang="en-US" altLang="en-US" dirty="0">
                <a:cs typeface="Arial" charset="0"/>
              </a:rPr>
              <a:t>Check paper supply and replace if red line is visible</a:t>
            </a:r>
          </a:p>
          <a:p>
            <a:pPr>
              <a:lnSpc>
                <a:spcPct val="90000"/>
              </a:lnSpc>
            </a:pPr>
            <a:r>
              <a:rPr lang="en-US" altLang="en-US" dirty="0">
                <a:cs typeface="Arial" charset="0"/>
              </a:rPr>
              <a:t>Read operator’s manual before replacing paper</a:t>
            </a:r>
          </a:p>
          <a:p>
            <a:pPr>
              <a:lnSpc>
                <a:spcPct val="90000"/>
              </a:lnSpc>
            </a:pPr>
            <a:r>
              <a:rPr lang="en-US" altLang="en-US" dirty="0">
                <a:cs typeface="Arial" charset="0"/>
              </a:rPr>
              <a:t>If paper is replaced, run machine to check for proper functioning and alignment</a:t>
            </a:r>
          </a:p>
          <a:p>
            <a:endParaRPr lang="en-US" dirty="0"/>
          </a:p>
        </p:txBody>
      </p:sp>
      <p:pic>
        <p:nvPicPr>
          <p:cNvPr id="3" name="Picture 2" descr="ECG tracing with thick red line along the bottom of the pap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856554"/>
            <a:ext cx="6847251" cy="1886964"/>
          </a:xfrm>
          <a:prstGeom prst="rect">
            <a:avLst/>
          </a:prstGeom>
        </p:spPr>
      </p:pic>
      <p:sp>
        <p:nvSpPr>
          <p:cNvPr id="18" name="Content Placeholder 17"/>
          <p:cNvSpPr>
            <a:spLocks noGrp="1"/>
          </p:cNvSpPr>
          <p:nvPr>
            <p:ph sz="quarter" idx="14"/>
          </p:nvPr>
        </p:nvSpPr>
        <p:spPr>
          <a:xfrm>
            <a:off x="533400" y="3124200"/>
            <a:ext cx="8153400" cy="685800"/>
          </a:xfrm>
        </p:spPr>
        <p:txBody>
          <a:bodyPr/>
          <a:lstStyle/>
          <a:p>
            <a:pPr marL="0" indent="0" algn="ctr">
              <a:buNone/>
            </a:pPr>
            <a:r>
              <a:rPr lang="en-US" dirty="0" smtClean="0">
                <a:solidFill>
                  <a:srgbClr val="7030A0"/>
                </a:solidFill>
              </a:rPr>
              <a:t>Red line on tracing means paper supply is low</a:t>
            </a:r>
            <a:endParaRPr lang="en-US" dirty="0">
              <a:solidFill>
                <a:srgbClr val="7030A0"/>
              </a:solidFill>
            </a:endParaRPr>
          </a:p>
        </p:txBody>
      </p:sp>
      <p:cxnSp>
        <p:nvCxnSpPr>
          <p:cNvPr id="23" name="Straight Arrow Connector 22" descr="Arrow pointing to red line at bottom of ECG tracing"/>
          <p:cNvCxnSpPr/>
          <p:nvPr/>
        </p:nvCxnSpPr>
        <p:spPr>
          <a:xfrm flipV="1">
            <a:off x="2667000" y="2651081"/>
            <a:ext cx="457200" cy="502964"/>
          </a:xfrm>
          <a:prstGeom prst="straightConnector1">
            <a:avLst/>
          </a:prstGeom>
          <a:ln>
            <a:solidFill>
              <a:srgbClr val="7030A0"/>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20" name="Text Placeholder 19"/>
          <p:cNvSpPr>
            <a:spLocks noGrp="1"/>
          </p:cNvSpPr>
          <p:nvPr>
            <p:ph type="body" sz="quarter" idx="16"/>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17290598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4.12</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If your patient has a seizure while an ECG is being performed, what should you do?</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10736200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4.12</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If your patient has a seizure while an ECG is being performed, what should you do?</a:t>
            </a:r>
          </a:p>
        </p:txBody>
      </p:sp>
      <p:sp>
        <p:nvSpPr>
          <p:cNvPr id="6" name="Content Placeholder 5"/>
          <p:cNvSpPr>
            <a:spLocks noGrp="1"/>
          </p:cNvSpPr>
          <p:nvPr>
            <p:ph sz="quarter" idx="15"/>
          </p:nvPr>
        </p:nvSpPr>
        <p:spPr>
          <a:xfrm>
            <a:off x="533400" y="3672840"/>
            <a:ext cx="8153400" cy="899160"/>
          </a:xfrm>
          <a:solidFill>
            <a:srgbClr val="FFC000"/>
          </a:solidFill>
        </p:spPr>
        <p:txBody>
          <a:bodyPr/>
          <a:lstStyle/>
          <a:p>
            <a:pPr marL="0" indent="0">
              <a:buNone/>
            </a:pPr>
            <a:r>
              <a:rPr lang="en-US" altLang="en-US" dirty="0">
                <a:solidFill>
                  <a:srgbClr val="000099"/>
                </a:solidFill>
                <a:latin typeface="Arial" charset="0"/>
              </a:rPr>
              <a:t>Stay with the patient, protect the patient from injury, call for help, and report the seizure.</a:t>
            </a:r>
            <a:endParaRPr lang="en-US" alt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43533819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1</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Patient, room, and equipment should be prepared before you begin the ECG recording.</a:t>
            </a:r>
          </a:p>
          <a:p>
            <a:pPr>
              <a:spcBef>
                <a:spcPts val="1800"/>
              </a:spcBef>
            </a:pPr>
            <a:r>
              <a:rPr lang="en-US" altLang="en-US" dirty="0">
                <a:cs typeface="Arial" charset="0"/>
              </a:rPr>
              <a:t>If patient refuses an ECG, identify the reason, document, and notify the supervisor if needed.</a:t>
            </a:r>
          </a:p>
          <a:p>
            <a:pPr>
              <a:spcBef>
                <a:spcPts val="1800"/>
              </a:spcBef>
            </a:pPr>
            <a:r>
              <a:rPr lang="en-US" altLang="en-US" dirty="0">
                <a:cs typeface="Arial" charset="0"/>
              </a:rPr>
              <a:t>Providing for safety includes using electrical equipment safely, using good body mechanics, and performing hand hygiene and wearing PPE as required.</a:t>
            </a:r>
          </a:p>
          <a:p>
            <a:r>
              <a:rPr lang="en-US" altLang="en-US" dirty="0">
                <a:cs typeface="Arial" charset="0"/>
              </a:rPr>
              <a:t>Locate anatomical landmarks for applying the ECG electrodes, then apply the electrodes and leads symmetrically on the patient using the preferred or, if necessary, alternate placements.</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184692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2</a:t>
            </a:r>
            <a:endParaRPr lang="en-US" dirty="0"/>
          </a:p>
        </p:txBody>
      </p:sp>
      <p:sp>
        <p:nvSpPr>
          <p:cNvPr id="11" name="Content Placeholder 10"/>
          <p:cNvSpPr>
            <a:spLocks noGrp="1"/>
          </p:cNvSpPr>
          <p:nvPr>
            <p:ph idx="1"/>
          </p:nvPr>
        </p:nvSpPr>
        <p:spPr/>
        <p:txBody>
          <a:bodyPr/>
          <a:lstStyle/>
          <a:p>
            <a:pPr>
              <a:spcBef>
                <a:spcPts val="1200"/>
              </a:spcBef>
            </a:pPr>
            <a:r>
              <a:rPr lang="en-US" altLang="en-US" dirty="0">
                <a:cs typeface="Arial" charset="0"/>
              </a:rPr>
              <a:t>Press the “Run” or “Auto” button to begin the ECG; on a manual machine, standardize and set the machine to Lead I</a:t>
            </a:r>
            <a:r>
              <a:rPr lang="en-US" altLang="en-US" dirty="0" smtClean="0">
                <a:cs typeface="Arial" charset="0"/>
              </a:rPr>
              <a:t>.</a:t>
            </a:r>
          </a:p>
          <a:p>
            <a:pPr>
              <a:spcBef>
                <a:spcPts val="1200"/>
              </a:spcBef>
            </a:pPr>
            <a:r>
              <a:rPr lang="en-US" altLang="en-US" dirty="0">
                <a:cs typeface="Arial" charset="0"/>
              </a:rPr>
              <a:t>Check the ECG tracing for artifact and eliminate it if possible.</a:t>
            </a:r>
          </a:p>
          <a:p>
            <a:pPr>
              <a:spcBef>
                <a:spcPts val="1200"/>
              </a:spcBef>
            </a:pPr>
            <a:r>
              <a:rPr lang="en-US" altLang="en-US" dirty="0">
                <a:cs typeface="Arial" charset="0"/>
              </a:rPr>
              <a:t>Report the ECG results promptly and in the proper format.</a:t>
            </a:r>
          </a:p>
          <a:p>
            <a:pPr>
              <a:spcBef>
                <a:spcPts val="1200"/>
              </a:spcBef>
            </a:pPr>
            <a:r>
              <a:rPr lang="en-US" altLang="en-US" dirty="0">
                <a:cs typeface="Arial" charset="0"/>
              </a:rPr>
              <a:t>Clean and maintain the ECG equipment according to the manufacturer’s instructions.</a:t>
            </a:r>
          </a:p>
          <a:p>
            <a:pPr>
              <a:spcBef>
                <a:spcPts val="1200"/>
              </a:spcBef>
            </a:pPr>
            <a:r>
              <a:rPr lang="en-US" altLang="en-US" dirty="0">
                <a:cs typeface="Arial" charset="0"/>
              </a:rPr>
              <a:t>For a pediatric ECG, V3 may need to be placed on the right side of the chest</a:t>
            </a:r>
            <a:r>
              <a:rPr lang="en-US" altLang="en-US" dirty="0" smtClean="0">
                <a:cs typeface="Arial" charset="0"/>
              </a:rPr>
              <a:t>.</a:t>
            </a:r>
            <a:endParaRPr lang="en-US" altLang="en-US" dirty="0">
              <a:cs typeface="Arial" charset="0"/>
            </a:endParaRP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3749473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3</a:t>
            </a:r>
            <a:r>
              <a:rPr lang="en-US" dirty="0" smtClean="0">
                <a:solidFill>
                  <a:schemeClr val="bg1"/>
                </a:solidFill>
              </a:rPr>
              <a:t>2</a:t>
            </a:r>
            <a:endParaRPr lang="en-US" dirty="0">
              <a:solidFill>
                <a:schemeClr val="bg1"/>
              </a:solidFill>
            </a:endParaRPr>
          </a:p>
        </p:txBody>
      </p:sp>
      <p:sp>
        <p:nvSpPr>
          <p:cNvPr id="11" name="Content Placeholder 10"/>
          <p:cNvSpPr>
            <a:spLocks noGrp="1"/>
          </p:cNvSpPr>
          <p:nvPr>
            <p:ph idx="1"/>
          </p:nvPr>
        </p:nvSpPr>
        <p:spPr/>
        <p:txBody>
          <a:bodyPr/>
          <a:lstStyle/>
          <a:p>
            <a:pPr>
              <a:spcBef>
                <a:spcPts val="1200"/>
              </a:spcBef>
            </a:pPr>
            <a:r>
              <a:rPr lang="en-US" altLang="en-US" dirty="0">
                <a:cs typeface="Arial" charset="0"/>
              </a:rPr>
              <a:t>Cardiac monitoring may be required at emergency scenes, in the hospital during or after surgery, or when a patient has cardiac, pulmonary, or electrolyte problems.</a:t>
            </a:r>
          </a:p>
          <a:p>
            <a:pPr>
              <a:spcBef>
                <a:spcPts val="1200"/>
              </a:spcBef>
            </a:pPr>
            <a:r>
              <a:rPr lang="en-US" altLang="en-US" dirty="0">
                <a:cs typeface="Arial" charset="0"/>
              </a:rPr>
              <a:t>Special patient considerations may be needed during an ECG for pregnant patients, amputees, and other patients with special needs.</a:t>
            </a:r>
          </a:p>
          <a:p>
            <a:pPr>
              <a:spcBef>
                <a:spcPts val="1200"/>
              </a:spcBef>
            </a:pPr>
            <a:r>
              <a:rPr lang="en-US" altLang="en-US" dirty="0">
                <a:cs typeface="Arial" charset="0"/>
              </a:rPr>
              <a:t>During an emergency such as cardiac or respiratory arrest, the ECG needs to be performed as quickly and efficiently as possible.</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6206743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ctrTitle"/>
          </p:nvPr>
        </p:nvSpPr>
        <p:spPr/>
        <p:txBody>
          <a:bodyPr/>
          <a:lstStyle/>
          <a:p>
            <a:r>
              <a:rPr lang="en-US" dirty="0" smtClean="0"/>
              <a:t>Appendix Slides</a:t>
            </a:r>
            <a:endParaRPr lang="en-US" dirty="0"/>
          </a:p>
        </p:txBody>
      </p:sp>
      <p:sp>
        <p:nvSpPr>
          <p:cNvPr id="2" name="Text Placeholder 1"/>
          <p:cNvSpPr>
            <a:spLocks noGrp="1"/>
          </p:cNvSpPr>
          <p:nvPr>
            <p:ph type="body" sz="quarter" idx="10"/>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05140932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Anatomical Landmarks for Chest Electrodes Appendix</a:t>
            </a:r>
            <a:endParaRPr lang="en-US" dirty="0"/>
          </a:p>
        </p:txBody>
      </p:sp>
      <p:sp>
        <p:nvSpPr>
          <p:cNvPr id="11" name="Content Placeholder 10"/>
          <p:cNvSpPr>
            <a:spLocks noGrp="1"/>
          </p:cNvSpPr>
          <p:nvPr>
            <p:ph idx="1"/>
          </p:nvPr>
        </p:nvSpPr>
        <p:spPr>
          <a:xfrm>
            <a:off x="457200" y="1524000"/>
            <a:ext cx="8229600" cy="5029200"/>
          </a:xfrm>
        </p:spPr>
        <p:txBody>
          <a:bodyPr/>
          <a:lstStyle/>
          <a:p>
            <a:pPr marL="0" indent="0">
              <a:buNone/>
            </a:pPr>
            <a:r>
              <a:rPr lang="en-US" dirty="0"/>
              <a:t>Top: Anterior view of the chest showing heart within the rib cage. Ribs 1–8 are numbered. A cross-section view of the sternum shows the manubrium, angle of Louis, and body of the sternum. Other items labeled in this view include the suprasternal notch, clavicles, fourth rib, fourth intercostal space, fifth intercostal space, and fifth rib. </a:t>
            </a:r>
          </a:p>
          <a:p>
            <a:pPr marL="0" indent="0">
              <a:buNone/>
            </a:pPr>
            <a:r>
              <a:rPr lang="en-US" dirty="0"/>
              <a:t>Bottom: Three-quarter view of the chest with the clavicle labeled, showing the location of three imaginary reference lines: midclavicular line, anterior axillary line, and midaxillary line.</a:t>
            </a:r>
          </a:p>
          <a:p>
            <a:endParaRPr lang="en-US" dirty="0"/>
          </a:p>
        </p:txBody>
      </p:sp>
      <p:sp>
        <p:nvSpPr>
          <p:cNvPr id="13" name="Text Placeholder 12"/>
          <p:cNvSpPr>
            <a:spLocks noGrp="1"/>
          </p:cNvSpPr>
          <p:nvPr>
            <p:ph type="body" sz="quarter" idx="16"/>
          </p:nvPr>
        </p:nvSpPr>
        <p:spPr>
          <a:xfrm>
            <a:off x="3886200" y="6400800"/>
            <a:ext cx="1371600" cy="304800"/>
          </a:xfrm>
        </p:spPr>
        <p:txBody>
          <a:bodyPr/>
          <a:lstStyle/>
          <a:p>
            <a:r>
              <a:rPr lang="en-US" dirty="0" smtClean="0">
                <a:hlinkClick r:id="rId2" action="ppaction://hlinksldjump"/>
              </a:rPr>
              <a:t>Jump to Anatomical Landmarks for Chest Electrodes</a:t>
            </a:r>
            <a:endParaRPr lang="en-US" dirty="0"/>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4404118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Posterior 12 Lead ECG Appendix</a:t>
            </a:r>
            <a:endParaRPr lang="en-US" dirty="0"/>
          </a:p>
        </p:txBody>
      </p:sp>
      <p:sp>
        <p:nvSpPr>
          <p:cNvPr id="3" name="Content Placeholder 2"/>
          <p:cNvSpPr>
            <a:spLocks noGrp="1"/>
          </p:cNvSpPr>
          <p:nvPr>
            <p:ph idx="1"/>
          </p:nvPr>
        </p:nvSpPr>
        <p:spPr/>
        <p:txBody>
          <a:bodyPr/>
          <a:lstStyle/>
          <a:p>
            <a:pPr marL="0" indent="0">
              <a:buNone/>
            </a:pPr>
            <a:r>
              <a:rPr lang="en-US" dirty="0" smtClean="0"/>
              <a:t>Human back showing scapulae, ribs, heart, and chest lead placement for posterior 12 lead ECG. Leads are labeled and positioned as follows:</a:t>
            </a:r>
          </a:p>
          <a:p>
            <a:pPr marL="862013" indent="-685800">
              <a:buNone/>
            </a:pPr>
            <a:r>
              <a:rPr lang="en-US" dirty="0" smtClean="0"/>
              <a:t>V7: 	Left posterior axillary line, V6 level (use cable V1)</a:t>
            </a:r>
          </a:p>
          <a:p>
            <a:pPr marL="862013" indent="-685800">
              <a:buNone/>
            </a:pPr>
            <a:r>
              <a:rPr lang="en-US" dirty="0" smtClean="0"/>
              <a:t>V8: 	(skip) Place at midpoint on a horizontal line between V7 and V9 (use cable V2)</a:t>
            </a:r>
          </a:p>
          <a:p>
            <a:pPr marL="862013" indent="-685800">
              <a:buNone/>
            </a:pPr>
            <a:r>
              <a:rPr lang="en-US" dirty="0" smtClean="0"/>
              <a:t>V9:	Left paraspinous border, V6 level</a:t>
            </a:r>
          </a:p>
          <a:p>
            <a:pPr marL="862013" indent="-685800">
              <a:buNone/>
            </a:pPr>
            <a:r>
              <a:rPr lang="en-US" dirty="0" smtClean="0"/>
              <a:t>V9R:	Right paraspinous border (use cable V4)</a:t>
            </a:r>
          </a:p>
          <a:p>
            <a:pPr marL="862013" indent="-685800">
              <a:buNone/>
            </a:pPr>
            <a:r>
              <a:rPr lang="en-US" dirty="0" smtClean="0"/>
              <a:t>V8R:	(skip) Place at midpoint on a horizontal line between V7R and V9R (use cable V5)</a:t>
            </a:r>
          </a:p>
          <a:p>
            <a:pPr marL="862013" indent="-685800">
              <a:buNone/>
            </a:pPr>
            <a:r>
              <a:rPr lang="en-US" dirty="0" smtClean="0"/>
              <a:t>V7R:	Right posterior axillary line (use cable V6)</a:t>
            </a:r>
          </a:p>
          <a:p>
            <a:endParaRPr lang="en-US" dirty="0"/>
          </a:p>
        </p:txBody>
      </p:sp>
      <p:sp>
        <p:nvSpPr>
          <p:cNvPr id="9" name="Text Placeholder 8"/>
          <p:cNvSpPr>
            <a:spLocks noGrp="1"/>
          </p:cNvSpPr>
          <p:nvPr>
            <p:ph type="body" sz="quarter" idx="16"/>
          </p:nvPr>
        </p:nvSpPr>
        <p:spPr/>
        <p:txBody>
          <a:bodyPr/>
          <a:lstStyle/>
          <a:p>
            <a:r>
              <a:rPr lang="en-US" dirty="0" smtClean="0">
                <a:hlinkClick r:id="rId2" action="ppaction://hlinksldjump"/>
              </a:rPr>
              <a:t>Jump to Posterior 12 Lead ECG</a:t>
            </a:r>
            <a:endParaRPr lang="en-US" dirty="0"/>
          </a:p>
        </p:txBody>
      </p:sp>
      <p:sp>
        <p:nvSpPr>
          <p:cNvPr id="8" name="Text Placeholder 7"/>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8650684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4.1</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None/>
            </a:pPr>
            <a:r>
              <a:rPr lang="en-US" dirty="0" smtClean="0"/>
              <a:t>Why is it important to minimize external sources of electricity before running an ECG?</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0422902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4.1</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dirty="0" smtClean="0"/>
              <a:t>Why is it important to minimize external sources of electricity before running an ECG?</a:t>
            </a:r>
            <a:endParaRPr lang="en-US" dirty="0"/>
          </a:p>
        </p:txBody>
      </p:sp>
      <p:sp>
        <p:nvSpPr>
          <p:cNvPr id="6" name="Content Placeholder 5"/>
          <p:cNvSpPr>
            <a:spLocks noGrp="1"/>
          </p:cNvSpPr>
          <p:nvPr>
            <p:ph sz="quarter" idx="15"/>
          </p:nvPr>
        </p:nvSpPr>
        <p:spPr>
          <a:xfrm>
            <a:off x="533400" y="3672840"/>
            <a:ext cx="8153400" cy="594360"/>
          </a:xfrm>
          <a:solidFill>
            <a:srgbClr val="FFC000"/>
          </a:solidFill>
        </p:spPr>
        <p:txBody>
          <a:bodyPr/>
          <a:lstStyle/>
          <a:p>
            <a:pPr marL="0" indent="0">
              <a:buNone/>
            </a:pPr>
            <a:r>
              <a:rPr lang="en-US" altLang="en-US" dirty="0" smtClean="0">
                <a:solidFill>
                  <a:srgbClr val="000099"/>
                </a:solidFill>
                <a:latin typeface="Arial" charset="0"/>
              </a:rPr>
              <a:t>External currents can interfere with the ECG tracing.</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29180313"/>
      </p:ext>
    </p:extLst>
  </p:cSld>
  <p:clrMapOvr>
    <a:masterClrMapping/>
  </p:clrMapOvr>
  <p:timing>
    <p:tnLst>
      <p:par>
        <p:cTn id="1" dur="indefinite" restart="never" nodeType="tmRoot"/>
      </p:par>
    </p:tnLst>
  </p:timing>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MHHE_Accessible_PPT_Template-v3</Template>
  <TotalTime>881</TotalTime>
  <Words>5295</Words>
  <Application>Microsoft Office PowerPoint</Application>
  <PresentationFormat>On-screen Show (4:3)</PresentationFormat>
  <Paragraphs>708</Paragraphs>
  <Slides>77</Slides>
  <Notes>73</Notes>
  <HiddenSlides>0</HiddenSlides>
  <MMClips>0</MMClips>
  <ScaleCrop>false</ScaleCrop>
  <HeadingPairs>
    <vt:vector size="6" baseType="variant">
      <vt:variant>
        <vt:lpstr>Fonts Used</vt:lpstr>
      </vt:variant>
      <vt:variant>
        <vt:i4>7</vt:i4>
      </vt:variant>
      <vt:variant>
        <vt:lpstr>Theme</vt:lpstr>
      </vt:variant>
      <vt:variant>
        <vt:i4>9</vt:i4>
      </vt:variant>
      <vt:variant>
        <vt:lpstr>Slide Titles</vt:lpstr>
      </vt:variant>
      <vt:variant>
        <vt:i4>77</vt:i4>
      </vt:variant>
    </vt:vector>
  </HeadingPairs>
  <TitlesOfParts>
    <vt:vector size="93" baseType="lpstr">
      <vt:lpstr>Arial</vt:lpstr>
      <vt:lpstr>ArumSans Bold</vt:lpstr>
      <vt:lpstr>ArumSans Regular</vt:lpstr>
      <vt:lpstr>Calibri</vt:lpstr>
      <vt:lpstr>Times New Roman</vt:lpstr>
      <vt:lpstr>Vectipede Rg</vt:lpstr>
      <vt:lpstr>Wingdings</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PERFORMING AN ECG</vt:lpstr>
      <vt:lpstr>Learning Outcomes 1</vt:lpstr>
      <vt:lpstr>Learning Outcomes 2</vt:lpstr>
      <vt:lpstr>Learning Outcome 4.1 Preparation for the ECG Procedure</vt:lpstr>
      <vt:lpstr>Verification</vt:lpstr>
      <vt:lpstr>ECG Preparation Essentials</vt:lpstr>
      <vt:lpstr>Before You Begin</vt:lpstr>
      <vt:lpstr>Learning Outcome 4.1 Apply Your Knowledge</vt:lpstr>
      <vt:lpstr>Learning Outcome 4.1 Apply Your Knowledge Answer</vt:lpstr>
      <vt:lpstr>Learning Outcome 4.2 Communicating with the Patient</vt:lpstr>
      <vt:lpstr>Communication</vt:lpstr>
      <vt:lpstr>Preparing the Patient 1</vt:lpstr>
      <vt:lpstr>Preparing the Patient 2</vt:lpstr>
      <vt:lpstr>Learning Outcome 4.2 Apply Your Knowledge</vt:lpstr>
      <vt:lpstr>Learning Outcome 4.2 Apply Your Knowledge Answer</vt:lpstr>
      <vt:lpstr>Learning Outcome 4.3 Safety Key Term</vt:lpstr>
      <vt:lpstr>Safety</vt:lpstr>
      <vt:lpstr>Learning Outcome 4.3 Apply Your Knowledge</vt:lpstr>
      <vt:lpstr>Learning Outcome 4.3 Apply Your Knowledge Answer</vt:lpstr>
      <vt:lpstr>Learning Outcome 4.4 Applying the Electrodes and Leads Key Terms</vt:lpstr>
      <vt:lpstr>Applying the Electrodes</vt:lpstr>
      <vt:lpstr>Placing the Limb Electrodes</vt:lpstr>
      <vt:lpstr>Anatomical Landmarks for  Chest Electrodes</vt:lpstr>
      <vt:lpstr>Applying the Chest Electrodes</vt:lpstr>
      <vt:lpstr>Applying the Leads: INCORRECT</vt:lpstr>
      <vt:lpstr>Applying the Leads: CORRECT</vt:lpstr>
      <vt:lpstr>Learning Outcome 4.4 Apply Your Knowledge #1</vt:lpstr>
      <vt:lpstr>Learning Outcome 4.4 Apply Your Knowledge #1 Answer</vt:lpstr>
      <vt:lpstr>Learning Outcome 4.4 Apply Your Knowledge #2</vt:lpstr>
      <vt:lpstr>Learning Outcome 4.4 Apply Your Knowledge #2 Answer</vt:lpstr>
      <vt:lpstr>Learning Outcome 4.4 Apply Your Knowledge #3</vt:lpstr>
      <vt:lpstr>Learning Outcome 4.4 Apply Your Knowledge #3 Answer</vt:lpstr>
      <vt:lpstr>Learning Outcome 4.5 Operating the ECG Machine:  Preparation Checklist</vt:lpstr>
      <vt:lpstr>Operating the ECG Machine</vt:lpstr>
      <vt:lpstr>Learning Outcome 4.5 Apply Your Knowledge</vt:lpstr>
      <vt:lpstr>Learning Outcome 4.5 Apply Your Knowledge Answer</vt:lpstr>
      <vt:lpstr>Learning Outcome 4.6 Checking the ECG Tracing Key Terms</vt:lpstr>
      <vt:lpstr>Artifact Causes</vt:lpstr>
      <vt:lpstr>Somatic Tremor</vt:lpstr>
      <vt:lpstr>Wandering Baseline</vt:lpstr>
      <vt:lpstr>Alternating Current (AC) Interference</vt:lpstr>
      <vt:lpstr>Interrupted Baseline</vt:lpstr>
      <vt:lpstr>Learning Outcome 4.6 Apply Your Knowledge</vt:lpstr>
      <vt:lpstr>Learning Outcome 4.6 Apply Your Knowledge Answer</vt:lpstr>
      <vt:lpstr>Learning Outcome 4.7 Reporting ECG Results</vt:lpstr>
      <vt:lpstr>Billing</vt:lpstr>
      <vt:lpstr>Learning Outcome 4.7 Apply Your Knowledge</vt:lpstr>
      <vt:lpstr>Learning Outcome 4.7 Apply Your Knowledge Answer</vt:lpstr>
      <vt:lpstr>Learning Outcome 4.8 Equipment Maintenance</vt:lpstr>
      <vt:lpstr>Learning Outcome 4.8 Apply Your Knowledge</vt:lpstr>
      <vt:lpstr>Learning Outcome 4.8 Apply Your Knowledge Answer</vt:lpstr>
      <vt:lpstr>Learning Outcome 4.9 Pediatric ECG</vt:lpstr>
      <vt:lpstr>Pediatric ECG</vt:lpstr>
      <vt:lpstr>Learning Outcome 4.9 Apply Your Knowledge</vt:lpstr>
      <vt:lpstr>Learning Outcome 4.9 Apply Your Knowledge Answer</vt:lpstr>
      <vt:lpstr>Learning Outcome 4.10 Cardiac Monitoring</vt:lpstr>
      <vt:lpstr>Cardiac Monitoring</vt:lpstr>
      <vt:lpstr>Learning Outcome 4.10 Apply Your Knowledge</vt:lpstr>
      <vt:lpstr>Learning Outcome 4.10 Apply Your Knowledge Answer</vt:lpstr>
      <vt:lpstr>Learning Outcome 4.11 Special Patient Considerations Key Terms</vt:lpstr>
      <vt:lpstr>Special Patient Considerations 1</vt:lpstr>
      <vt:lpstr>Special Patient Considerations 2</vt:lpstr>
      <vt:lpstr>Dextrocardia</vt:lpstr>
      <vt:lpstr>Posterior 12 Lead ECG</vt:lpstr>
      <vt:lpstr>Learning Outcome 4.11 Apply Your Knowledge</vt:lpstr>
      <vt:lpstr>Learning Outcome 4.11 Apply Your Knowledge Answer</vt:lpstr>
      <vt:lpstr>Learning Outcome 4.12 Handling Emergencies Key Term</vt:lpstr>
      <vt:lpstr>Handling Emergencies</vt:lpstr>
      <vt:lpstr>Seizure Emergency</vt:lpstr>
      <vt:lpstr>Learning Outcome 4.12 Apply Your Knowledge</vt:lpstr>
      <vt:lpstr>Learning Outcome 4.12 Apply Your Knowledge Answer</vt:lpstr>
      <vt:lpstr>Chapter Summary 1</vt:lpstr>
      <vt:lpstr>Chapter Summary 2</vt:lpstr>
      <vt:lpstr>Chapter Summary 32</vt:lpstr>
      <vt:lpstr>Appendix Slides</vt:lpstr>
      <vt:lpstr>Anatomical Landmarks for Chest Electrodes Appendix</vt:lpstr>
      <vt:lpstr>Posterior 12 Lead ECG Appendix</vt:lpstr>
    </vt:vector>
  </TitlesOfParts>
  <Company>The McGraw-Hill Companies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Jody James;Kathryn A Booth</dc:creator>
  <cp:lastModifiedBy>Jody James</cp:lastModifiedBy>
  <cp:revision>65</cp:revision>
  <dcterms:created xsi:type="dcterms:W3CDTF">2017-03-30T19:54:13Z</dcterms:created>
  <dcterms:modified xsi:type="dcterms:W3CDTF">2017-10-03T17:53:20Z</dcterms:modified>
</cp:coreProperties>
</file>