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3.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4.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5.xml" ContentType="application/vnd.openxmlformats-officedocument.theme+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6.xml" ContentType="application/vnd.openxmlformats-officedocument.theme+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7.xml" ContentType="application/vnd.openxmlformats-officedocument.theme+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8.xml" ContentType="application/vnd.openxmlformats-officedocument.theme+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 id="2147483859" r:id="rId2"/>
    <p:sldMasterId id="2147483744" r:id="rId3"/>
    <p:sldMasterId id="2147483780" r:id="rId4"/>
    <p:sldMasterId id="2147483838" r:id="rId5"/>
    <p:sldMasterId id="2147483713" r:id="rId6"/>
    <p:sldMasterId id="2147483674" r:id="rId7"/>
    <p:sldMasterId id="2147483897" r:id="rId8"/>
    <p:sldMasterId id="2147483960" r:id="rId9"/>
  </p:sldMasterIdLst>
  <p:notesMasterIdLst>
    <p:notesMasterId r:id="rId76"/>
  </p:notesMasterIdLst>
  <p:handoutMasterIdLst>
    <p:handoutMasterId r:id="rId77"/>
  </p:handoutMasterIdLst>
  <p:sldIdLst>
    <p:sldId id="256" r:id="rId10"/>
    <p:sldId id="257" r:id="rId11"/>
    <p:sldId id="258" r:id="rId12"/>
    <p:sldId id="259" r:id="rId13"/>
    <p:sldId id="260" r:id="rId14"/>
    <p:sldId id="261" r:id="rId15"/>
    <p:sldId id="262" r:id="rId16"/>
    <p:sldId id="263" r:id="rId17"/>
    <p:sldId id="264" r:id="rId18"/>
    <p:sldId id="266" r:id="rId19"/>
    <p:sldId id="265" r:id="rId20"/>
    <p:sldId id="267" r:id="rId21"/>
    <p:sldId id="268" r:id="rId22"/>
    <p:sldId id="269" r:id="rId23"/>
    <p:sldId id="270" r:id="rId24"/>
    <p:sldId id="271" r:id="rId25"/>
    <p:sldId id="272" r:id="rId26"/>
    <p:sldId id="273" r:id="rId27"/>
    <p:sldId id="274" r:id="rId28"/>
    <p:sldId id="275" r:id="rId29"/>
    <p:sldId id="276" r:id="rId30"/>
    <p:sldId id="277" r:id="rId31"/>
    <p:sldId id="278" r:id="rId32"/>
    <p:sldId id="279" r:id="rId33"/>
    <p:sldId id="280" r:id="rId34"/>
    <p:sldId id="281" r:id="rId35"/>
    <p:sldId id="282" r:id="rId36"/>
    <p:sldId id="283" r:id="rId37"/>
    <p:sldId id="284" r:id="rId38"/>
    <p:sldId id="285" r:id="rId39"/>
    <p:sldId id="286" r:id="rId40"/>
    <p:sldId id="287" r:id="rId41"/>
    <p:sldId id="288" r:id="rId42"/>
    <p:sldId id="289" r:id="rId43"/>
    <p:sldId id="290" r:id="rId44"/>
    <p:sldId id="291" r:id="rId45"/>
    <p:sldId id="292" r:id="rId46"/>
    <p:sldId id="293" r:id="rId47"/>
    <p:sldId id="294" r:id="rId48"/>
    <p:sldId id="295" r:id="rId49"/>
    <p:sldId id="296" r:id="rId50"/>
    <p:sldId id="297" r:id="rId51"/>
    <p:sldId id="298" r:id="rId52"/>
    <p:sldId id="299" r:id="rId53"/>
    <p:sldId id="300" r:id="rId54"/>
    <p:sldId id="301" r:id="rId55"/>
    <p:sldId id="302" r:id="rId56"/>
    <p:sldId id="303" r:id="rId57"/>
    <p:sldId id="304" r:id="rId58"/>
    <p:sldId id="305" r:id="rId59"/>
    <p:sldId id="306" r:id="rId60"/>
    <p:sldId id="307" r:id="rId61"/>
    <p:sldId id="308" r:id="rId62"/>
    <p:sldId id="309" r:id="rId63"/>
    <p:sldId id="310" r:id="rId64"/>
    <p:sldId id="311" r:id="rId65"/>
    <p:sldId id="312" r:id="rId66"/>
    <p:sldId id="313" r:id="rId67"/>
    <p:sldId id="314" r:id="rId68"/>
    <p:sldId id="315" r:id="rId69"/>
    <p:sldId id="316" r:id="rId70"/>
    <p:sldId id="319" r:id="rId71"/>
    <p:sldId id="317" r:id="rId72"/>
    <p:sldId id="320" r:id="rId73"/>
    <p:sldId id="321" r:id="rId74"/>
    <p:sldId id="322" r:id="rId7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3408">
          <p15:clr>
            <a:srgbClr val="A4A3A4"/>
          </p15:clr>
        </p15:guide>
        <p15:guide id="2" orient="horz" pos="3600">
          <p15:clr>
            <a:srgbClr val="A4A3A4"/>
          </p15:clr>
        </p15:guide>
        <p15:guide id="3" orient="horz" pos="912" userDrawn="1">
          <p15:clr>
            <a:srgbClr val="A4A3A4"/>
          </p15:clr>
        </p15:guide>
        <p15:guide id="4" orient="horz" pos="3360">
          <p15:clr>
            <a:srgbClr val="A4A3A4"/>
          </p15:clr>
        </p15:guide>
        <p15:guide id="5" pos="5616">
          <p15:clr>
            <a:srgbClr val="A4A3A4"/>
          </p15:clr>
        </p15:guide>
        <p15:guide id="6" pos="4320" userDrawn="1">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A6A6A"/>
    <a:srgbClr val="E66618"/>
    <a:srgbClr val="30707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767" autoAdjust="0"/>
    <p:restoredTop sz="78418" autoAdjust="0"/>
  </p:normalViewPr>
  <p:slideViewPr>
    <p:cSldViewPr>
      <p:cViewPr>
        <p:scale>
          <a:sx n="97" d="100"/>
          <a:sy n="97" d="100"/>
        </p:scale>
        <p:origin x="-2034" y="-72"/>
      </p:cViewPr>
      <p:guideLst>
        <p:guide orient="horz" pos="3408"/>
        <p:guide orient="horz" pos="3600"/>
        <p:guide orient="horz" pos="912"/>
        <p:guide orient="horz" pos="3360"/>
        <p:guide pos="5616"/>
        <p:guide pos="4320"/>
      </p:guideLst>
    </p:cSldViewPr>
  </p:slideViewPr>
  <p:outlineViewPr>
    <p:cViewPr>
      <p:scale>
        <a:sx n="33" d="100"/>
        <a:sy n="33" d="100"/>
      </p:scale>
      <p:origin x="0" y="0"/>
    </p:cViewPr>
  </p:outlineViewPr>
  <p:notesTextViewPr>
    <p:cViewPr>
      <p:scale>
        <a:sx n="3" d="2"/>
        <a:sy n="3" d="2"/>
      </p:scale>
      <p:origin x="0" y="0"/>
    </p:cViewPr>
  </p:notesTextViewPr>
  <p:sorterViewPr>
    <p:cViewPr>
      <p:scale>
        <a:sx n="100" d="100"/>
        <a:sy n="100" d="100"/>
      </p:scale>
      <p:origin x="0" y="0"/>
    </p:cViewPr>
  </p:sorterViewPr>
  <p:notesViewPr>
    <p:cSldViewPr>
      <p:cViewPr varScale="1">
        <p:scale>
          <a:sx n="83" d="100"/>
          <a:sy n="83" d="100"/>
        </p:scale>
        <p:origin x="-1992"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9" Type="http://schemas.openxmlformats.org/officeDocument/2006/relationships/slide" Target="slides/slide30.xml"/><Relationship Id="rId21" Type="http://schemas.openxmlformats.org/officeDocument/2006/relationships/slide" Target="slides/slide12.xml"/><Relationship Id="rId34" Type="http://schemas.openxmlformats.org/officeDocument/2006/relationships/slide" Target="slides/slide25.xml"/><Relationship Id="rId42" Type="http://schemas.openxmlformats.org/officeDocument/2006/relationships/slide" Target="slides/slide33.xml"/><Relationship Id="rId47" Type="http://schemas.openxmlformats.org/officeDocument/2006/relationships/slide" Target="slides/slide38.xml"/><Relationship Id="rId50" Type="http://schemas.openxmlformats.org/officeDocument/2006/relationships/slide" Target="slides/slide41.xml"/><Relationship Id="rId55" Type="http://schemas.openxmlformats.org/officeDocument/2006/relationships/slide" Target="slides/slide46.xml"/><Relationship Id="rId63" Type="http://schemas.openxmlformats.org/officeDocument/2006/relationships/slide" Target="slides/slide54.xml"/><Relationship Id="rId68" Type="http://schemas.openxmlformats.org/officeDocument/2006/relationships/slide" Target="slides/slide59.xml"/><Relationship Id="rId76" Type="http://schemas.openxmlformats.org/officeDocument/2006/relationships/notesMaster" Target="notesMasters/notesMaster1.xml"/><Relationship Id="rId7" Type="http://schemas.openxmlformats.org/officeDocument/2006/relationships/slideMaster" Target="slideMasters/slideMaster7.xml"/><Relationship Id="rId71" Type="http://schemas.openxmlformats.org/officeDocument/2006/relationships/slide" Target="slides/slide62.xml"/><Relationship Id="rId2" Type="http://schemas.openxmlformats.org/officeDocument/2006/relationships/slideMaster" Target="slideMasters/slideMaster2.xml"/><Relationship Id="rId16" Type="http://schemas.openxmlformats.org/officeDocument/2006/relationships/slide" Target="slides/slide7.xml"/><Relationship Id="rId29" Type="http://schemas.openxmlformats.org/officeDocument/2006/relationships/slide" Target="slides/slide20.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slide" Target="slides/slide28.xml"/><Relationship Id="rId40" Type="http://schemas.openxmlformats.org/officeDocument/2006/relationships/slide" Target="slides/slide31.xml"/><Relationship Id="rId45" Type="http://schemas.openxmlformats.org/officeDocument/2006/relationships/slide" Target="slides/slide36.xml"/><Relationship Id="rId53" Type="http://schemas.openxmlformats.org/officeDocument/2006/relationships/slide" Target="slides/slide44.xml"/><Relationship Id="rId58" Type="http://schemas.openxmlformats.org/officeDocument/2006/relationships/slide" Target="slides/slide49.xml"/><Relationship Id="rId66" Type="http://schemas.openxmlformats.org/officeDocument/2006/relationships/slide" Target="slides/slide57.xml"/><Relationship Id="rId74" Type="http://schemas.openxmlformats.org/officeDocument/2006/relationships/slide" Target="slides/slide65.xml"/><Relationship Id="rId79" Type="http://schemas.openxmlformats.org/officeDocument/2006/relationships/viewProps" Target="viewProps.xml"/><Relationship Id="rId5" Type="http://schemas.openxmlformats.org/officeDocument/2006/relationships/slideMaster" Target="slideMasters/slideMaster5.xml"/><Relationship Id="rId61" Type="http://schemas.openxmlformats.org/officeDocument/2006/relationships/slide" Target="slides/slide52.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slide" Target="slides/slide22.xml"/><Relationship Id="rId44" Type="http://schemas.openxmlformats.org/officeDocument/2006/relationships/slide" Target="slides/slide35.xml"/><Relationship Id="rId52" Type="http://schemas.openxmlformats.org/officeDocument/2006/relationships/slide" Target="slides/slide43.xml"/><Relationship Id="rId60" Type="http://schemas.openxmlformats.org/officeDocument/2006/relationships/slide" Target="slides/slide51.xml"/><Relationship Id="rId65" Type="http://schemas.openxmlformats.org/officeDocument/2006/relationships/slide" Target="slides/slide56.xml"/><Relationship Id="rId73" Type="http://schemas.openxmlformats.org/officeDocument/2006/relationships/slide" Target="slides/slide64.xml"/><Relationship Id="rId78" Type="http://schemas.openxmlformats.org/officeDocument/2006/relationships/presProps" Target="presProps.xml"/><Relationship Id="rId81"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slide" Target="slides/slide34.xml"/><Relationship Id="rId48" Type="http://schemas.openxmlformats.org/officeDocument/2006/relationships/slide" Target="slides/slide39.xml"/><Relationship Id="rId56" Type="http://schemas.openxmlformats.org/officeDocument/2006/relationships/slide" Target="slides/slide47.xml"/><Relationship Id="rId64" Type="http://schemas.openxmlformats.org/officeDocument/2006/relationships/slide" Target="slides/slide55.xml"/><Relationship Id="rId69" Type="http://schemas.openxmlformats.org/officeDocument/2006/relationships/slide" Target="slides/slide60.xml"/><Relationship Id="rId77" Type="http://schemas.openxmlformats.org/officeDocument/2006/relationships/handoutMaster" Target="handoutMasters/handoutMaster1.xml"/><Relationship Id="rId8" Type="http://schemas.openxmlformats.org/officeDocument/2006/relationships/slideMaster" Target="slideMasters/slideMaster8.xml"/><Relationship Id="rId51" Type="http://schemas.openxmlformats.org/officeDocument/2006/relationships/slide" Target="slides/slide42.xml"/><Relationship Id="rId72" Type="http://schemas.openxmlformats.org/officeDocument/2006/relationships/slide" Target="slides/slide63.xml"/><Relationship Id="rId80" Type="http://schemas.openxmlformats.org/officeDocument/2006/relationships/theme" Target="theme/theme1.xml"/><Relationship Id="rId3" Type="http://schemas.openxmlformats.org/officeDocument/2006/relationships/slideMaster" Target="slideMasters/slideMaster3.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slide" Target="slides/slide37.xml"/><Relationship Id="rId59" Type="http://schemas.openxmlformats.org/officeDocument/2006/relationships/slide" Target="slides/slide50.xml"/><Relationship Id="rId67" Type="http://schemas.openxmlformats.org/officeDocument/2006/relationships/slide" Target="slides/slide58.xml"/><Relationship Id="rId20" Type="http://schemas.openxmlformats.org/officeDocument/2006/relationships/slide" Target="slides/slide11.xml"/><Relationship Id="rId41" Type="http://schemas.openxmlformats.org/officeDocument/2006/relationships/slide" Target="slides/slide32.xml"/><Relationship Id="rId54" Type="http://schemas.openxmlformats.org/officeDocument/2006/relationships/slide" Target="slides/slide45.xml"/><Relationship Id="rId62" Type="http://schemas.openxmlformats.org/officeDocument/2006/relationships/slide" Target="slides/slide53.xml"/><Relationship Id="rId70" Type="http://schemas.openxmlformats.org/officeDocument/2006/relationships/slide" Target="slides/slide61.xml"/><Relationship Id="rId75" Type="http://schemas.openxmlformats.org/officeDocument/2006/relationships/slide" Target="slides/slide66.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49" Type="http://schemas.openxmlformats.org/officeDocument/2006/relationships/slide" Target="slides/slide40.xml"/><Relationship Id="rId57" Type="http://schemas.openxmlformats.org/officeDocument/2006/relationships/slide" Target="slides/slide4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1.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724CCBF-31CF-4FCA-A5B4-50142834420A}" type="datetimeFigureOut">
              <a:rPr lang="en-US" smtClean="0"/>
              <a:t>9/29/2017</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E6895618-5249-4F12-80E4-2F3A0FD18481}" type="slidenum">
              <a:rPr lang="en-US" smtClean="0"/>
              <a:t>‹#›</a:t>
            </a:fld>
            <a:endParaRPr lang="en-US"/>
          </a:p>
        </p:txBody>
      </p:sp>
    </p:spTree>
    <p:extLst>
      <p:ext uri="{BB962C8B-B14F-4D97-AF65-F5344CB8AC3E}">
        <p14:creationId xmlns:p14="http://schemas.microsoft.com/office/powerpoint/2010/main" val="47211054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84B720-C9F6-4BFC-BC5C-B1B8D70204DA}" type="datetimeFigureOut">
              <a:rPr lang="en-US" smtClean="0"/>
              <a:t>9/29/2017</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D003D02-7E89-4EBF-B123-9C334E1BFEF7}" type="slidenum">
              <a:rPr lang="en-US" smtClean="0"/>
              <a:t>‹#›</a:t>
            </a:fld>
            <a:endParaRPr lang="en-US"/>
          </a:p>
        </p:txBody>
      </p:sp>
    </p:spTree>
    <p:extLst>
      <p:ext uri="{BB962C8B-B14F-4D97-AF65-F5344CB8AC3E}">
        <p14:creationId xmlns:p14="http://schemas.microsoft.com/office/powerpoint/2010/main" val="6189045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2</a:t>
            </a:fld>
            <a:endParaRPr lang="en-US"/>
          </a:p>
        </p:txBody>
      </p:sp>
    </p:spTree>
    <p:extLst>
      <p:ext uri="{BB962C8B-B14F-4D97-AF65-F5344CB8AC3E}">
        <p14:creationId xmlns:p14="http://schemas.microsoft.com/office/powerpoint/2010/main" val="29805876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3.1:</a:t>
            </a:r>
            <a:r>
              <a:rPr lang="en-US" altLang="en-US" baseline="0" dirty="0" smtClean="0"/>
              <a:t> Explain the three types of leads and how each is recorded.</a:t>
            </a:r>
            <a:endParaRPr lang="en-US" altLang="en-US" dirty="0" smtClean="0"/>
          </a:p>
          <a:p>
            <a:pPr eaLnBrk="1" hangingPunct="1"/>
            <a:r>
              <a:rPr lang="en-US" altLang="en-US" dirty="0" smtClean="0"/>
              <a:t>-----</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11</a:t>
            </a:fld>
            <a:endParaRPr lang="en-US"/>
          </a:p>
        </p:txBody>
      </p:sp>
    </p:spTree>
    <p:extLst>
      <p:ext uri="{BB962C8B-B14F-4D97-AF65-F5344CB8AC3E}">
        <p14:creationId xmlns:p14="http://schemas.microsoft.com/office/powerpoint/2010/main" val="3365889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3.1:</a:t>
            </a:r>
            <a:r>
              <a:rPr lang="en-US" altLang="en-US" baseline="0" dirty="0" smtClean="0"/>
              <a:t> Explain the three types of leads and how each is recorded.</a:t>
            </a:r>
            <a:endParaRPr lang="en-US" altLang="en-US" dirty="0" smtClean="0"/>
          </a:p>
          <a:p>
            <a:pPr eaLnBrk="1" hangingPunct="1"/>
            <a:r>
              <a:rPr lang="en-US" altLang="en-US" dirty="0" smtClean="0"/>
              <a:t>-----</a:t>
            </a:r>
          </a:p>
          <a:p>
            <a:pPr eaLnBrk="1" hangingPunct="1"/>
            <a:endParaRPr lang="en-US" altLang="en-US" dirty="0" smtClean="0"/>
          </a:p>
          <a:p>
            <a:pPr eaLnBrk="1" hangingPunct="1"/>
            <a:r>
              <a:rPr lang="en-US" altLang="en-US" dirty="0" smtClean="0"/>
              <a:t>Known as augmented leads because their tracings are increased in size by the ECG machine.  They are unipolar—they</a:t>
            </a:r>
            <a:r>
              <a:rPr lang="en-US" altLang="en-US" baseline="0" dirty="0" smtClean="0"/>
              <a:t> measure current in one direction only. </a:t>
            </a:r>
          </a:p>
          <a:p>
            <a:pPr eaLnBrk="1" hangingPunct="1"/>
            <a:endParaRPr lang="en-US" altLang="en-US" baseline="0" dirty="0" smtClean="0"/>
          </a:p>
          <a:p>
            <a:pPr eaLnBrk="1" hangingPunct="1"/>
            <a:r>
              <a:rPr lang="en-US" altLang="en-US" baseline="0" dirty="0" smtClean="0"/>
              <a:t>If aVR does not produce a negative deflection, check the electrodes or lead wires for incorrect placement.</a:t>
            </a:r>
            <a:endParaRPr lang="en-US" altLang="en-US" dirty="0" smtClean="0"/>
          </a:p>
          <a:p>
            <a:pPr eaLnBrk="1" hangingPunct="1"/>
            <a:endParaRPr lang="en-US" altLang="en-US" dirty="0" smtClean="0"/>
          </a:p>
          <a:p>
            <a:pPr eaLnBrk="1" hangingPunct="1"/>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12</a:t>
            </a:fld>
            <a:endParaRPr lang="en-US"/>
          </a:p>
        </p:txBody>
      </p:sp>
    </p:spTree>
    <p:extLst>
      <p:ext uri="{BB962C8B-B14F-4D97-AF65-F5344CB8AC3E}">
        <p14:creationId xmlns:p14="http://schemas.microsoft.com/office/powerpoint/2010/main" val="30514979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3.1:</a:t>
            </a:r>
            <a:r>
              <a:rPr lang="en-US" altLang="en-US" baseline="0" dirty="0" smtClean="0"/>
              <a:t> Explain the three types of leads and how each is recorded.</a:t>
            </a:r>
            <a:endParaRPr lang="en-US" altLang="en-US" dirty="0" smtClean="0"/>
          </a:p>
          <a:p>
            <a:pPr eaLnBrk="1" hangingPunct="1"/>
            <a:r>
              <a:rPr lang="en-US" altLang="en-US" dirty="0" smtClean="0"/>
              <a:t>-----</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13</a:t>
            </a:fld>
            <a:endParaRPr lang="en-US"/>
          </a:p>
        </p:txBody>
      </p:sp>
    </p:spTree>
    <p:extLst>
      <p:ext uri="{BB962C8B-B14F-4D97-AF65-F5344CB8AC3E}">
        <p14:creationId xmlns:p14="http://schemas.microsoft.com/office/powerpoint/2010/main" val="11608788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3.1:</a:t>
            </a:r>
            <a:r>
              <a:rPr lang="en-US" altLang="en-US" baseline="0" dirty="0" smtClean="0"/>
              <a:t> Explain the three types of leads and how each is recorded.</a:t>
            </a:r>
            <a:endParaRPr lang="en-US" altLang="en-US" dirty="0" smtClean="0"/>
          </a:p>
          <a:p>
            <a:pPr eaLnBrk="1" hangingPunct="1"/>
            <a:r>
              <a:rPr lang="en-US" altLang="en-US" dirty="0" smtClean="0"/>
              <a:t>-----</a:t>
            </a:r>
          </a:p>
          <a:p>
            <a:pPr eaLnBrk="1" hangingPunct="1"/>
            <a:endParaRPr lang="en-US" altLang="en-US" dirty="0" smtClean="0"/>
          </a:p>
          <a:p>
            <a:pPr eaLnBrk="1" hangingPunct="1"/>
            <a:r>
              <a:rPr lang="en-US" altLang="en-US" dirty="0" smtClean="0"/>
              <a:t>The</a:t>
            </a:r>
            <a:r>
              <a:rPr lang="en-US" altLang="en-US" baseline="0" dirty="0" smtClean="0"/>
              <a:t> chest leads are unipolar. </a:t>
            </a:r>
          </a:p>
          <a:p>
            <a:pPr eaLnBrk="1" hangingPunct="1"/>
            <a:endParaRPr lang="en-US" altLang="en-US" baseline="0" dirty="0" smtClean="0"/>
          </a:p>
          <a:p>
            <a:pPr eaLnBrk="1" hangingPunct="1"/>
            <a:r>
              <a:rPr lang="en-US" altLang="en-US" dirty="0" smtClean="0"/>
              <a:t>Electrode</a:t>
            </a:r>
            <a:r>
              <a:rPr lang="en-US" altLang="en-US" baseline="0" dirty="0" smtClean="0"/>
              <a:t> placements:</a:t>
            </a:r>
          </a:p>
          <a:p>
            <a:pPr eaLnBrk="1" hangingPunct="1"/>
            <a:r>
              <a:rPr lang="en-US" altLang="en-US" baseline="0" dirty="0" smtClean="0"/>
              <a:t>V1 – 4</a:t>
            </a:r>
            <a:r>
              <a:rPr lang="en-US" altLang="en-US" baseline="30000" dirty="0" smtClean="0"/>
              <a:t>th</a:t>
            </a:r>
            <a:r>
              <a:rPr lang="en-US" altLang="en-US" baseline="0" dirty="0" smtClean="0"/>
              <a:t> intercostal space, right sternal border</a:t>
            </a:r>
          </a:p>
          <a:p>
            <a:pPr eaLnBrk="1" hangingPunct="1"/>
            <a:r>
              <a:rPr lang="en-US" altLang="en-US" baseline="0" dirty="0" smtClean="0"/>
              <a:t>V2 – 4</a:t>
            </a:r>
            <a:r>
              <a:rPr lang="en-US" altLang="en-US" baseline="30000" dirty="0" smtClean="0"/>
              <a:t>th</a:t>
            </a:r>
            <a:r>
              <a:rPr lang="en-US" altLang="en-US" baseline="0" dirty="0" smtClean="0"/>
              <a:t> intercostal space, left sternal border</a:t>
            </a:r>
          </a:p>
          <a:p>
            <a:pPr eaLnBrk="1" hangingPunct="1"/>
            <a:r>
              <a:rPr lang="en-US" altLang="en-US" baseline="0" dirty="0" smtClean="0"/>
              <a:t>V3 – Halfway between V2 and V4</a:t>
            </a:r>
          </a:p>
          <a:p>
            <a:pPr eaLnBrk="1" hangingPunct="1"/>
            <a:r>
              <a:rPr lang="en-US" altLang="en-US" baseline="0" dirty="0" smtClean="0"/>
              <a:t>V4 – 5</a:t>
            </a:r>
            <a:r>
              <a:rPr lang="en-US" altLang="en-US" baseline="30000" dirty="0" smtClean="0"/>
              <a:t>th</a:t>
            </a:r>
            <a:r>
              <a:rPr lang="en-US" altLang="en-US" baseline="0" dirty="0" smtClean="0"/>
              <a:t> intercostal space at the midclavicular line</a:t>
            </a:r>
          </a:p>
          <a:p>
            <a:pPr eaLnBrk="1" hangingPunct="1"/>
            <a:r>
              <a:rPr lang="en-US" altLang="en-US" baseline="0" dirty="0" smtClean="0"/>
              <a:t>V5 – On the same horizontal level with V4, at the anterior axillary line</a:t>
            </a:r>
          </a:p>
          <a:p>
            <a:pPr eaLnBrk="1" hangingPunct="1"/>
            <a:r>
              <a:rPr lang="en-US" altLang="en-US" baseline="0" dirty="0" smtClean="0"/>
              <a:t>V6 – On the same horizontal level with V4 and V5, at the mid axillary line</a:t>
            </a:r>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14</a:t>
            </a:fld>
            <a:endParaRPr lang="en-US"/>
          </a:p>
        </p:txBody>
      </p:sp>
    </p:spTree>
    <p:extLst>
      <p:ext uri="{BB962C8B-B14F-4D97-AF65-F5344CB8AC3E}">
        <p14:creationId xmlns:p14="http://schemas.microsoft.com/office/powerpoint/2010/main" val="26107224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3.1:</a:t>
            </a:r>
            <a:r>
              <a:rPr lang="en-US" altLang="en-US" baseline="0" dirty="0" smtClean="0"/>
              <a:t> Explain the three types of leads and how each is recorded.</a:t>
            </a:r>
            <a:endParaRPr lang="en-US" altLang="en-US" dirty="0" smtClean="0"/>
          </a:p>
          <a:p>
            <a:pPr eaLnBrk="1" hangingPunct="1"/>
            <a:r>
              <a:rPr lang="en-US" altLang="en-US" dirty="0" smtClean="0"/>
              <a:t>-----</a:t>
            </a:r>
          </a:p>
        </p:txBody>
      </p:sp>
      <p:sp>
        <p:nvSpPr>
          <p:cNvPr id="4" name="Slide Number Placeholder 3"/>
          <p:cNvSpPr>
            <a:spLocks noGrp="1"/>
          </p:cNvSpPr>
          <p:nvPr>
            <p:ph type="sldNum" sz="quarter" idx="10"/>
          </p:nvPr>
        </p:nvSpPr>
        <p:spPr/>
        <p:txBody>
          <a:bodyPr/>
          <a:lstStyle/>
          <a:p>
            <a:fld id="{5D003D02-7E89-4EBF-B123-9C334E1BFEF7}" type="slidenum">
              <a:rPr lang="en-US" smtClean="0"/>
              <a:t>15</a:t>
            </a:fld>
            <a:endParaRPr lang="en-US"/>
          </a:p>
        </p:txBody>
      </p:sp>
    </p:spTree>
    <p:extLst>
      <p:ext uri="{BB962C8B-B14F-4D97-AF65-F5344CB8AC3E}">
        <p14:creationId xmlns:p14="http://schemas.microsoft.com/office/powerpoint/2010/main" val="309147491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3.1:</a:t>
            </a:r>
            <a:r>
              <a:rPr lang="en-US" altLang="en-US" baseline="0" dirty="0" smtClean="0"/>
              <a:t> Explain the three types of leads and how each is recorded.</a:t>
            </a:r>
            <a:endParaRPr lang="en-US" altLang="en-US" dirty="0" smtClean="0"/>
          </a:p>
          <a:p>
            <a:pPr eaLnBrk="1" hangingPunct="1"/>
            <a:r>
              <a:rPr lang="en-US" altLang="en-US" dirty="0" smtClean="0"/>
              <a:t>-----</a:t>
            </a:r>
          </a:p>
        </p:txBody>
      </p:sp>
      <p:sp>
        <p:nvSpPr>
          <p:cNvPr id="4" name="Slide Number Placeholder 3"/>
          <p:cNvSpPr>
            <a:spLocks noGrp="1"/>
          </p:cNvSpPr>
          <p:nvPr>
            <p:ph type="sldNum" sz="quarter" idx="10"/>
          </p:nvPr>
        </p:nvSpPr>
        <p:spPr/>
        <p:txBody>
          <a:bodyPr/>
          <a:lstStyle/>
          <a:p>
            <a:fld id="{5D003D02-7E89-4EBF-B123-9C334E1BFEF7}" type="slidenum">
              <a:rPr lang="en-US" smtClean="0"/>
              <a:t>16</a:t>
            </a:fld>
            <a:endParaRPr lang="en-US"/>
          </a:p>
        </p:txBody>
      </p:sp>
    </p:spTree>
    <p:extLst>
      <p:ext uri="{BB962C8B-B14F-4D97-AF65-F5344CB8AC3E}">
        <p14:creationId xmlns:p14="http://schemas.microsoft.com/office/powerpoint/2010/main" val="9945275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3.1:</a:t>
            </a:r>
            <a:r>
              <a:rPr lang="en-US" altLang="en-US" baseline="0" dirty="0" smtClean="0"/>
              <a:t> Explain the three types of leads and how each is recorded.</a:t>
            </a:r>
            <a:endParaRPr lang="en-US" altLang="en-US" dirty="0" smtClean="0"/>
          </a:p>
          <a:p>
            <a:pPr eaLnBrk="1" hangingPunct="1"/>
            <a:r>
              <a:rPr lang="en-US" altLang="en-US" dirty="0" smtClean="0"/>
              <a:t>-----</a:t>
            </a:r>
          </a:p>
        </p:txBody>
      </p:sp>
      <p:sp>
        <p:nvSpPr>
          <p:cNvPr id="4" name="Slide Number Placeholder 3"/>
          <p:cNvSpPr>
            <a:spLocks noGrp="1"/>
          </p:cNvSpPr>
          <p:nvPr>
            <p:ph type="sldNum" sz="quarter" idx="10"/>
          </p:nvPr>
        </p:nvSpPr>
        <p:spPr/>
        <p:txBody>
          <a:bodyPr/>
          <a:lstStyle/>
          <a:p>
            <a:fld id="{5D003D02-7E89-4EBF-B123-9C334E1BFEF7}" type="slidenum">
              <a:rPr lang="en-US" smtClean="0"/>
              <a:t>17</a:t>
            </a:fld>
            <a:endParaRPr lang="en-US"/>
          </a:p>
        </p:txBody>
      </p:sp>
    </p:spTree>
    <p:extLst>
      <p:ext uri="{BB962C8B-B14F-4D97-AF65-F5344CB8AC3E}">
        <p14:creationId xmlns:p14="http://schemas.microsoft.com/office/powerpoint/2010/main" val="288236124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3.1:</a:t>
            </a:r>
            <a:r>
              <a:rPr lang="en-US" altLang="en-US" baseline="0" dirty="0" smtClean="0"/>
              <a:t> Explain the three types of leads and how each is recorded.</a:t>
            </a:r>
            <a:endParaRPr lang="en-US" altLang="en-US" dirty="0" smtClean="0"/>
          </a:p>
          <a:p>
            <a:pPr eaLnBrk="1" hangingPunct="1"/>
            <a:r>
              <a:rPr lang="en-US" altLang="en-US" smtClean="0"/>
              <a:t>-----</a:t>
            </a:r>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18</a:t>
            </a:fld>
            <a:endParaRPr lang="en-US"/>
          </a:p>
        </p:txBody>
      </p:sp>
    </p:spTree>
    <p:extLst>
      <p:ext uri="{BB962C8B-B14F-4D97-AF65-F5344CB8AC3E}">
        <p14:creationId xmlns:p14="http://schemas.microsoft.com/office/powerpoint/2010/main" val="401407297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3.2:  Identify the functions of common ECG machines.</a:t>
            </a:r>
          </a:p>
          <a:p>
            <a:pPr eaLnBrk="1" hangingPunct="1"/>
            <a:r>
              <a:rPr lang="en-US" altLang="en-US" dirty="0" smtClean="0"/>
              <a:t>-----</a:t>
            </a:r>
          </a:p>
          <a:p>
            <a:pPr eaLnBrk="1" hangingPunct="1"/>
            <a:endParaRPr lang="en-US" altLang="en-US" dirty="0" smtClean="0"/>
          </a:p>
          <a:p>
            <a:pPr eaLnBrk="1" hangingPunct="1"/>
            <a:r>
              <a:rPr lang="en-US" altLang="en-US" b="1" dirty="0" smtClean="0"/>
              <a:t>Input: </a:t>
            </a:r>
            <a:r>
              <a:rPr lang="en-US" altLang="en-US" dirty="0" smtClean="0"/>
              <a:t>Data entered into an ECG machine, usually through electrodes on the skin surface.</a:t>
            </a:r>
            <a:endParaRPr lang="en-US" altLang="en-US" baseline="0" dirty="0" smtClean="0"/>
          </a:p>
          <a:p>
            <a:pPr eaLnBrk="1" hangingPunct="1"/>
            <a:endParaRPr lang="en-US" altLang="en-US" baseline="0" dirty="0" smtClean="0"/>
          </a:p>
          <a:p>
            <a:pPr eaLnBrk="1" hangingPunct="1"/>
            <a:r>
              <a:rPr lang="en-US" altLang="en-US" b="1" baseline="0" dirty="0" smtClean="0"/>
              <a:t>Multichannel recorder: </a:t>
            </a:r>
            <a:r>
              <a:rPr lang="en-US" altLang="en-US" baseline="0" dirty="0" smtClean="0"/>
              <a:t>An ECG machine that monitors all 12 leads but records three leads at a time and switches automatically, recording each of the four sets of three leads.</a:t>
            </a:r>
          </a:p>
          <a:p>
            <a:pPr eaLnBrk="1" hangingPunct="1"/>
            <a:endParaRPr lang="en-US" altLang="en-US" baseline="0" dirty="0" smtClean="0"/>
          </a:p>
          <a:p>
            <a:pPr eaLnBrk="1" hangingPunct="1"/>
            <a:r>
              <a:rPr lang="en-US" altLang="en-US" b="1" baseline="0" dirty="0" smtClean="0"/>
              <a:t>Output display: </a:t>
            </a:r>
            <a:r>
              <a:rPr lang="en-US" altLang="en-US" baseline="0" dirty="0" smtClean="0"/>
              <a:t>The part of the ECG machine that displays the tracing for the electrical activity of the heart, usually in electronic or a printed form on a 12-lead ECG machine.</a:t>
            </a:r>
          </a:p>
          <a:p>
            <a:pPr eaLnBrk="1" hangingPunct="1"/>
            <a:endParaRPr lang="en-US" altLang="en-US" dirty="0" smtClean="0"/>
          </a:p>
          <a:p>
            <a:pPr eaLnBrk="1" hangingPunct="1"/>
            <a:r>
              <a:rPr lang="en-US" altLang="en-US" b="1" dirty="0" smtClean="0"/>
              <a:t>Serial ECG comparison: </a:t>
            </a:r>
            <a:r>
              <a:rPr lang="en-US" altLang="en-US" dirty="0" smtClean="0"/>
              <a:t>Multiple and frequent ECG tracings recorded at intervals based on the patient’s condition and compared to monitor changes.</a:t>
            </a:r>
          </a:p>
          <a:p>
            <a:pPr eaLnBrk="1" hangingPunct="1"/>
            <a:endParaRPr lang="en-US" altLang="en-US" dirty="0" smtClean="0"/>
          </a:p>
          <a:p>
            <a:pPr eaLnBrk="1" hangingPunct="1"/>
            <a:r>
              <a:rPr lang="en-US" altLang="en-US" b="1" dirty="0" smtClean="0"/>
              <a:t>Signal processing: </a:t>
            </a:r>
            <a:r>
              <a:rPr lang="en-US" altLang="en-US" dirty="0" smtClean="0"/>
              <a:t>The process within the ECG machine that amplifies the electrical impulse and converts it to a mechanical</a:t>
            </a:r>
            <a:r>
              <a:rPr lang="en-US" altLang="en-US" baseline="0" dirty="0" smtClean="0"/>
              <a:t> action that appears as a waveform on the output display.</a:t>
            </a:r>
          </a:p>
          <a:p>
            <a:pPr eaLnBrk="1" hangingPunct="1"/>
            <a:endParaRPr lang="en-US" altLang="en-US" baseline="0"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19</a:t>
            </a:fld>
            <a:endParaRPr lang="en-US"/>
          </a:p>
        </p:txBody>
      </p:sp>
    </p:spTree>
    <p:extLst>
      <p:ext uri="{BB962C8B-B14F-4D97-AF65-F5344CB8AC3E}">
        <p14:creationId xmlns:p14="http://schemas.microsoft.com/office/powerpoint/2010/main" val="53747369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3.2:  Identify the functions of common ECG machines.</a:t>
            </a:r>
          </a:p>
          <a:p>
            <a:pPr eaLnBrk="1" hangingPunct="1"/>
            <a:r>
              <a:rPr lang="en-US" altLang="en-US" dirty="0" smtClean="0"/>
              <a:t>-----</a:t>
            </a:r>
          </a:p>
          <a:p>
            <a:pPr eaLnBrk="1" hangingPunct="1"/>
            <a:endParaRPr lang="en-US" altLang="en-US" dirty="0" smtClean="0"/>
          </a:p>
          <a:p>
            <a:pPr eaLnBrk="1" hangingPunct="1"/>
            <a:endParaRPr lang="en-US" altLang="en-US" dirty="0" smtClean="0"/>
          </a:p>
          <a:p>
            <a:pPr eaLnBrk="1" hangingPunct="1"/>
            <a:r>
              <a:rPr lang="en-US" altLang="en-US" dirty="0" smtClean="0"/>
              <a:t>Some ECG machines are as</a:t>
            </a:r>
            <a:r>
              <a:rPr lang="en-US" altLang="en-US" baseline="0" dirty="0" smtClean="0"/>
              <a:t> small as a credit card. Most, however, sit on a small cart that can be moved to the person requiring the ECG.</a:t>
            </a:r>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20</a:t>
            </a:fld>
            <a:endParaRPr lang="en-US"/>
          </a:p>
        </p:txBody>
      </p:sp>
    </p:spTree>
    <p:extLst>
      <p:ext uri="{BB962C8B-B14F-4D97-AF65-F5344CB8AC3E}">
        <p14:creationId xmlns:p14="http://schemas.microsoft.com/office/powerpoint/2010/main" val="1964324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3.1:</a:t>
            </a:r>
            <a:r>
              <a:rPr lang="en-US" altLang="en-US" baseline="0" dirty="0" smtClean="0"/>
              <a:t> Explain the three types of leads and how each is recorded.</a:t>
            </a:r>
            <a:endParaRPr lang="en-US" altLang="en-US" dirty="0" smtClean="0"/>
          </a:p>
          <a:p>
            <a:pPr eaLnBrk="1" hangingPunct="1"/>
            <a:r>
              <a:rPr lang="en-US" altLang="en-US" dirty="0" smtClean="0"/>
              <a:t>-----</a:t>
            </a:r>
          </a:p>
          <a:p>
            <a:pPr eaLnBrk="1" hangingPunct="1"/>
            <a:r>
              <a:rPr lang="en-US" altLang="en-US" b="1" dirty="0" smtClean="0"/>
              <a:t>Augmented lead: </a:t>
            </a:r>
            <a:r>
              <a:rPr lang="en-US" altLang="en-US" dirty="0" smtClean="0"/>
              <a:t>Normally small ECG lead tracings that are increased in size by the ECG</a:t>
            </a:r>
            <a:r>
              <a:rPr lang="en-US" altLang="en-US" baseline="0" dirty="0" smtClean="0"/>
              <a:t> machine in order to be interpreted.</a:t>
            </a:r>
          </a:p>
          <a:p>
            <a:pPr eaLnBrk="1" hangingPunct="1"/>
            <a:r>
              <a:rPr lang="en-US" altLang="en-US" b="1" baseline="0" dirty="0" smtClean="0"/>
              <a:t>Bipolar lead: </a:t>
            </a:r>
            <a:r>
              <a:rPr lang="en-US" altLang="en-US" baseline="0" dirty="0" smtClean="0"/>
              <a:t>A type of ECG lead that measures the flow of electrical current in both directions.</a:t>
            </a:r>
          </a:p>
          <a:p>
            <a:pPr eaLnBrk="1" hangingPunct="1"/>
            <a:r>
              <a:rPr lang="en-US" altLang="en-US" b="1" baseline="0" dirty="0" smtClean="0"/>
              <a:t>Einthoven triangle: </a:t>
            </a:r>
            <a:r>
              <a:rPr lang="en-US" altLang="en-US" baseline="0" dirty="0" smtClean="0"/>
              <a:t>A triangle formed by three of the limb electrodes—the left arm, the right arm, and the left leg; it is used as a reference for the first six leads of the 12-lead ECG.</a:t>
            </a:r>
          </a:p>
          <a:p>
            <a:pPr eaLnBrk="1" hangingPunct="1"/>
            <a:r>
              <a:rPr lang="en-US" altLang="en-US" b="1" dirty="0" smtClean="0"/>
              <a:t>Electrodes: </a:t>
            </a:r>
            <a:r>
              <a:rPr lang="en-US" altLang="en-US" dirty="0" smtClean="0"/>
              <a:t>Small sensors placed on the skin to detect the electrical activity from the heart.</a:t>
            </a:r>
          </a:p>
          <a:p>
            <a:pPr eaLnBrk="1" hangingPunct="1"/>
            <a:r>
              <a:rPr lang="en-US" altLang="en-US" b="1" dirty="0" smtClean="0"/>
              <a:t>Leads: </a:t>
            </a:r>
            <a:r>
              <a:rPr lang="en-US" altLang="en-US" dirty="0" smtClean="0"/>
              <a:t>Covered wires that conduct the</a:t>
            </a:r>
            <a:r>
              <a:rPr lang="en-US" altLang="en-US" baseline="0" dirty="0" smtClean="0"/>
              <a:t> electrical impulse from the electrodes to the ECG machine.</a:t>
            </a:r>
          </a:p>
          <a:p>
            <a:pPr eaLnBrk="1" hangingPunct="1"/>
            <a:r>
              <a:rPr lang="en-US" altLang="en-US" b="1" baseline="0" dirty="0" smtClean="0"/>
              <a:t>Limb lead: </a:t>
            </a:r>
            <a:r>
              <a:rPr lang="en-US" altLang="en-US" baseline="0" dirty="0" smtClean="0"/>
              <a:t>Lead that attaches to the arms or legs.</a:t>
            </a:r>
          </a:p>
          <a:p>
            <a:pPr eaLnBrk="1" hangingPunct="1"/>
            <a:r>
              <a:rPr lang="en-US" altLang="en-US" b="1" baseline="0" dirty="0" smtClean="0"/>
              <a:t>Precordial lead: </a:t>
            </a:r>
            <a:r>
              <a:rPr lang="en-US" altLang="en-US" baseline="0" dirty="0" smtClean="0"/>
              <a:t>A type of lead placed on the chest in front of the heart; known as a V lead.</a:t>
            </a:r>
          </a:p>
          <a:p>
            <a:pPr eaLnBrk="1" hangingPunct="1"/>
            <a:r>
              <a:rPr lang="en-US" altLang="en-US" b="1" baseline="0" dirty="0" smtClean="0"/>
              <a:t>Unipolar lead: </a:t>
            </a:r>
            <a:r>
              <a:rPr lang="en-US" altLang="en-US" baseline="0" dirty="0" smtClean="0"/>
              <a:t>A type of ECG lead that measures the flow of electrical current in one direction only.</a:t>
            </a:r>
          </a:p>
          <a:p>
            <a:pPr eaLnBrk="1" hangingPunct="1"/>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3</a:t>
            </a:fld>
            <a:endParaRPr lang="en-US"/>
          </a:p>
        </p:txBody>
      </p:sp>
    </p:spTree>
    <p:extLst>
      <p:ext uri="{BB962C8B-B14F-4D97-AF65-F5344CB8AC3E}">
        <p14:creationId xmlns:p14="http://schemas.microsoft.com/office/powerpoint/2010/main" val="354564653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3.2:  Identify the functions of common ECG machines.</a:t>
            </a:r>
          </a:p>
          <a:p>
            <a:pPr eaLnBrk="1" hangingPunct="1"/>
            <a:r>
              <a:rPr lang="en-US" altLang="en-US" dirty="0" smtClean="0"/>
              <a:t>-----</a:t>
            </a:r>
          </a:p>
          <a:p>
            <a:pPr eaLnBrk="1" hangingPunct="1"/>
            <a:endParaRPr lang="en-US" altLang="en-US" dirty="0" smtClean="0"/>
          </a:p>
          <a:p>
            <a:pPr eaLnBrk="1" hangingPunct="1"/>
            <a:r>
              <a:rPr lang="en-US" altLang="en-US" dirty="0" smtClean="0"/>
              <a:t>Multichannel recorders produce a full page that shows all 12 lead tracings.</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21</a:t>
            </a:fld>
            <a:endParaRPr lang="en-US"/>
          </a:p>
        </p:txBody>
      </p:sp>
    </p:spTree>
    <p:extLst>
      <p:ext uri="{BB962C8B-B14F-4D97-AF65-F5344CB8AC3E}">
        <p14:creationId xmlns:p14="http://schemas.microsoft.com/office/powerpoint/2010/main" val="204222265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3.2:  Identify the functions of common ECG machines.</a:t>
            </a:r>
          </a:p>
          <a:p>
            <a:pPr eaLnBrk="1" hangingPunct="1"/>
            <a:r>
              <a:rPr lang="en-US" altLang="en-US" dirty="0" smtClean="0"/>
              <a:t>-----</a:t>
            </a:r>
          </a:p>
          <a:p>
            <a:pPr eaLnBrk="1" hangingPunct="1"/>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22</a:t>
            </a:fld>
            <a:endParaRPr lang="en-US"/>
          </a:p>
        </p:txBody>
      </p:sp>
    </p:spTree>
    <p:extLst>
      <p:ext uri="{BB962C8B-B14F-4D97-AF65-F5344CB8AC3E}">
        <p14:creationId xmlns:p14="http://schemas.microsoft.com/office/powerpoint/2010/main" val="14768089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3.2:  Identify the functions of common ECG machines.</a:t>
            </a:r>
          </a:p>
          <a:p>
            <a:pPr eaLnBrk="1" hangingPunct="1"/>
            <a:r>
              <a:rPr lang="en-US" altLang="en-US" dirty="0" smtClean="0"/>
              <a:t>-----</a:t>
            </a:r>
          </a:p>
          <a:p>
            <a:pPr eaLnBrk="1" hangingPunct="1"/>
            <a:endParaRPr lang="en-US" altLang="en-US" dirty="0" smtClean="0"/>
          </a:p>
          <a:p>
            <a:pPr eaLnBrk="1" hangingPunct="1"/>
            <a:r>
              <a:rPr lang="en-US" altLang="en-US" dirty="0" smtClean="0"/>
              <a:t>Input:  Impulse from electrodes</a:t>
            </a:r>
          </a:p>
          <a:p>
            <a:pPr eaLnBrk="1" hangingPunct="1"/>
            <a:endParaRPr lang="en-US" altLang="en-US" dirty="0" smtClean="0"/>
          </a:p>
          <a:p>
            <a:pPr eaLnBrk="1" hangingPunct="1"/>
            <a:r>
              <a:rPr lang="en-US" altLang="en-US" dirty="0" smtClean="0"/>
              <a:t>Signal processing:  Amplifies electrical impulse inside the machine</a:t>
            </a:r>
          </a:p>
          <a:p>
            <a:pPr eaLnBrk="1" hangingPunct="1"/>
            <a:endParaRPr lang="en-US" altLang="en-US" dirty="0" smtClean="0"/>
          </a:p>
          <a:p>
            <a:pPr eaLnBrk="1" hangingPunct="1"/>
            <a:r>
              <a:rPr lang="en-US" altLang="en-US" dirty="0" smtClean="0"/>
              <a:t>Output display:  Either a printed report or computer or other electronic screen</a:t>
            </a:r>
          </a:p>
          <a:p>
            <a:pPr eaLnBrk="1" hangingPunct="1"/>
            <a:endParaRPr lang="en-US" altLang="en-US" dirty="0" smtClean="0"/>
          </a:p>
          <a:p>
            <a:pPr eaLnBrk="1" hangingPunct="1"/>
            <a:endParaRPr lang="en-US" alt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23</a:t>
            </a:fld>
            <a:endParaRPr lang="en-US"/>
          </a:p>
        </p:txBody>
      </p:sp>
    </p:spTree>
    <p:extLst>
      <p:ext uri="{BB962C8B-B14F-4D97-AF65-F5344CB8AC3E}">
        <p14:creationId xmlns:p14="http://schemas.microsoft.com/office/powerpoint/2010/main" val="118713911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3.2:  Identify the functions of common ECG machines.</a:t>
            </a:r>
          </a:p>
          <a:p>
            <a:pPr eaLnBrk="1" hangingPunct="1"/>
            <a:r>
              <a:rPr lang="en-US" altLang="en-US" dirty="0" smtClean="0"/>
              <a:t>-----</a:t>
            </a:r>
          </a:p>
          <a:p>
            <a:pPr eaLnBrk="1" hangingPunct="1"/>
            <a:endParaRPr lang="en-US" altLang="en-US" dirty="0" smtClean="0"/>
          </a:p>
          <a:p>
            <a:pPr eaLnBrk="1" hangingPunct="1"/>
            <a:r>
              <a:rPr lang="en-US" altLang="en-US" dirty="0" smtClean="0"/>
              <a:t>Computerized measurement and analysis provide a </a:t>
            </a:r>
            <a:r>
              <a:rPr lang="en-US" altLang="en-US" i="1" dirty="0" smtClean="0"/>
              <a:t>machine</a:t>
            </a:r>
            <a:r>
              <a:rPr lang="en-US" altLang="en-US" dirty="0" smtClean="0"/>
              <a:t> interpretation of the ECG.  It is not meant to replace the physician’s interpretation.</a:t>
            </a:r>
          </a:p>
          <a:p>
            <a:pPr eaLnBrk="1" hangingPunct="1"/>
            <a:endParaRPr lang="en-US" altLang="en-US" dirty="0" smtClean="0"/>
          </a:p>
          <a:p>
            <a:pPr eaLnBrk="1" hangingPunct="1"/>
            <a:r>
              <a:rPr lang="en-US" altLang="en-US" dirty="0" smtClean="0"/>
              <a:t>The purpose of the machine interpretation is to help you quickly distinguish between normal and abnormal recordings.</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24</a:t>
            </a:fld>
            <a:endParaRPr lang="en-US"/>
          </a:p>
        </p:txBody>
      </p:sp>
    </p:spTree>
    <p:extLst>
      <p:ext uri="{BB962C8B-B14F-4D97-AF65-F5344CB8AC3E}">
        <p14:creationId xmlns:p14="http://schemas.microsoft.com/office/powerpoint/2010/main" val="277883864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3.2:  Identify the functions of common ECG machines.</a:t>
            </a:r>
          </a:p>
          <a:p>
            <a:pPr eaLnBrk="1" hangingPunct="1"/>
            <a:r>
              <a:rPr lang="en-US" altLang="en-US" dirty="0" smtClean="0"/>
              <a:t>-----</a:t>
            </a:r>
          </a:p>
          <a:p>
            <a:pPr eaLnBrk="1" hangingPunct="1"/>
            <a:endParaRPr lang="en-US" altLang="en-US" dirty="0" smtClean="0"/>
          </a:p>
          <a:p>
            <a:pPr eaLnBrk="1" hangingPunct="1"/>
            <a:r>
              <a:rPr lang="en-US" altLang="en-US" dirty="0" smtClean="0"/>
              <a:t>Some systems are now able to</a:t>
            </a:r>
            <a:r>
              <a:rPr lang="en-US" altLang="en-US" baseline="0" dirty="0" smtClean="0"/>
              <a:t> integrate, manage, and streamline flow of cardiac information, including resting 12-lead ECGs, exercise stress tests, and Holter monitoring. This integration results in faster distribution and analysis of the data.</a:t>
            </a:r>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25</a:t>
            </a:fld>
            <a:endParaRPr lang="en-US"/>
          </a:p>
        </p:txBody>
      </p:sp>
    </p:spTree>
    <p:extLst>
      <p:ext uri="{BB962C8B-B14F-4D97-AF65-F5344CB8AC3E}">
        <p14:creationId xmlns:p14="http://schemas.microsoft.com/office/powerpoint/2010/main" val="178155695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3.2:  Identify the functions of common ECG machines.</a:t>
            </a:r>
          </a:p>
          <a:p>
            <a:pPr eaLnBrk="1" hangingPunct="1"/>
            <a:r>
              <a:rPr lang="en-US" altLang="en-US" dirty="0" smtClean="0"/>
              <a:t>-----</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26</a:t>
            </a:fld>
            <a:endParaRPr lang="en-US"/>
          </a:p>
        </p:txBody>
      </p:sp>
    </p:spTree>
    <p:extLst>
      <p:ext uri="{BB962C8B-B14F-4D97-AF65-F5344CB8AC3E}">
        <p14:creationId xmlns:p14="http://schemas.microsoft.com/office/powerpoint/2010/main" val="355217287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3.2:  Identify the functions of common ECG machines.</a:t>
            </a:r>
          </a:p>
          <a:p>
            <a:pPr eaLnBrk="1" hangingPunct="1"/>
            <a:r>
              <a:rPr lang="en-US" altLang="en-US" dirty="0" smtClean="0"/>
              <a:t>-----</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27</a:t>
            </a:fld>
            <a:endParaRPr lang="en-US"/>
          </a:p>
        </p:txBody>
      </p:sp>
    </p:spTree>
    <p:extLst>
      <p:ext uri="{BB962C8B-B14F-4D97-AF65-F5344CB8AC3E}">
        <p14:creationId xmlns:p14="http://schemas.microsoft.com/office/powerpoint/2010/main" val="418878861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3.3:  Explain how each ECG machine control is used. </a:t>
            </a:r>
          </a:p>
          <a:p>
            <a:pPr eaLnBrk="1" hangingPunct="1"/>
            <a:r>
              <a:rPr lang="en-US" altLang="en-US" dirty="0" smtClean="0"/>
              <a:t>-----</a:t>
            </a:r>
          </a:p>
          <a:p>
            <a:pPr eaLnBrk="1" hangingPunct="1"/>
            <a:r>
              <a:rPr lang="en-US" altLang="en-US" b="1" dirty="0" smtClean="0"/>
              <a:t>Artifact: </a:t>
            </a:r>
            <a:r>
              <a:rPr lang="en-US" altLang="en-US" dirty="0" smtClean="0"/>
              <a:t>Unwanted marks on the ECG tracing caused by activity other than the heart’s electrical activity.</a:t>
            </a:r>
          </a:p>
          <a:p>
            <a:pPr eaLnBrk="1" hangingPunct="1"/>
            <a:r>
              <a:rPr lang="en-US" altLang="en-US" b="1" dirty="0" smtClean="0"/>
              <a:t>Bradycardia:</a:t>
            </a:r>
            <a:r>
              <a:rPr lang="en-US" altLang="en-US" b="1" baseline="0" dirty="0" smtClean="0"/>
              <a:t> </a:t>
            </a:r>
            <a:r>
              <a:rPr lang="en-US" altLang="en-US" baseline="0" dirty="0" smtClean="0"/>
              <a:t>A slow heart rate, usually less than 60 beats per minute.</a:t>
            </a:r>
          </a:p>
          <a:p>
            <a:pPr eaLnBrk="1" hangingPunct="1"/>
            <a:r>
              <a:rPr lang="en-US" altLang="en-US" b="1" baseline="0" dirty="0" smtClean="0"/>
              <a:t>Gain: </a:t>
            </a:r>
            <a:r>
              <a:rPr lang="en-US" altLang="en-US" baseline="0" dirty="0" smtClean="0"/>
              <a:t>A control on the ECG machine that increases or decreases the size of the deflections on the ECG tracing.</a:t>
            </a:r>
          </a:p>
          <a:p>
            <a:pPr eaLnBrk="1" hangingPunct="1"/>
            <a:r>
              <a:rPr lang="en-US" altLang="en-US" b="1" baseline="0" dirty="0" smtClean="0"/>
              <a:t>Hertz (Hz): </a:t>
            </a:r>
            <a:r>
              <a:rPr lang="en-US" altLang="en-US" baseline="0" dirty="0" smtClean="0"/>
              <a:t>A unit of frequency that indicates cycles or events per second.</a:t>
            </a:r>
          </a:p>
          <a:p>
            <a:pPr eaLnBrk="1" hangingPunct="1"/>
            <a:r>
              <a:rPr lang="en-US" altLang="en-US" b="1" baseline="0" dirty="0" smtClean="0"/>
              <a:t>Millimeter (mm): </a:t>
            </a:r>
            <a:r>
              <a:rPr lang="en-US" altLang="en-US" baseline="0" dirty="0" smtClean="0"/>
              <a:t>A unit of measurement to indicate time on the ECG tracing. Time is measured on the horizontal axis.</a:t>
            </a:r>
          </a:p>
          <a:p>
            <a:pPr eaLnBrk="1" hangingPunct="1"/>
            <a:r>
              <a:rPr lang="en-US" altLang="en-US" b="1" baseline="0" dirty="0" smtClean="0"/>
              <a:t>Millivolt (mV): </a:t>
            </a:r>
            <a:r>
              <a:rPr lang="en-US" altLang="en-US" baseline="0" dirty="0" smtClean="0"/>
              <a:t>A unit of measurement to indicate voltage on the ECG tracing. Voltage is measured on the vertical axis.</a:t>
            </a:r>
            <a:endParaRPr lang="en-US" altLang="en-US" dirty="0" smtClean="0"/>
          </a:p>
          <a:p>
            <a:pPr eaLnBrk="1" hangingPunct="1"/>
            <a:r>
              <a:rPr lang="en-US" altLang="en-US" b="1" dirty="0" smtClean="0"/>
              <a:t>Speed control: </a:t>
            </a:r>
            <a:r>
              <a:rPr lang="en-US" altLang="en-US" dirty="0" smtClean="0"/>
              <a:t>A control on the ECG machine that regulates how fast or slow the paper runs during the tracing.</a:t>
            </a:r>
            <a:endParaRPr lang="en-US" altLang="en-US" baseline="0" dirty="0" smtClean="0"/>
          </a:p>
          <a:p>
            <a:pPr eaLnBrk="1" hangingPunct="1"/>
            <a:r>
              <a:rPr lang="en-US" altLang="en-US" b="1" baseline="0" dirty="0" smtClean="0"/>
              <a:t>Tachycardia: </a:t>
            </a:r>
            <a:r>
              <a:rPr lang="en-US" altLang="en-US" baseline="0" dirty="0" smtClean="0"/>
              <a:t>A fast heart rate, usually greater than 100 beats per minute.</a:t>
            </a:r>
          </a:p>
          <a:p>
            <a:pPr eaLnBrk="1" hangingPunct="1"/>
            <a:endParaRPr lang="en-US" altLang="en-US" baseline="0"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28</a:t>
            </a:fld>
            <a:endParaRPr lang="en-US"/>
          </a:p>
        </p:txBody>
      </p:sp>
    </p:spTree>
    <p:extLst>
      <p:ext uri="{BB962C8B-B14F-4D97-AF65-F5344CB8AC3E}">
        <p14:creationId xmlns:p14="http://schemas.microsoft.com/office/powerpoint/2010/main" val="370372026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3.3:  Explain how each ECG machine control is used. </a:t>
            </a:r>
          </a:p>
          <a:p>
            <a:pPr eaLnBrk="1" hangingPunct="1"/>
            <a:r>
              <a:rPr lang="en-US" altLang="en-US" dirty="0" smtClean="0"/>
              <a:t>-----</a:t>
            </a:r>
          </a:p>
          <a:p>
            <a:pPr eaLnBrk="1" hangingPunct="1"/>
            <a:r>
              <a:rPr lang="en-US" altLang="en-US" dirty="0" smtClean="0"/>
              <a:t>Reasons for changing the paper</a:t>
            </a:r>
            <a:r>
              <a:rPr lang="en-US" altLang="en-US" baseline="0" dirty="0" smtClean="0"/>
              <a:t> speed:</a:t>
            </a:r>
          </a:p>
          <a:p>
            <a:pPr marL="171450" indent="-171450" eaLnBrk="1" hangingPunct="1">
              <a:buFont typeface="Arial" panose="020B0604020202020204" pitchFamily="34" charset="0"/>
              <a:buChar char="•"/>
            </a:pPr>
            <a:r>
              <a:rPr lang="en-US" altLang="en-US" baseline="0" dirty="0" smtClean="0"/>
              <a:t>Patient with unusually rapid heart rate</a:t>
            </a:r>
          </a:p>
          <a:p>
            <a:pPr marL="171450" indent="-171450" eaLnBrk="1" hangingPunct="1">
              <a:buFont typeface="Arial" panose="020B0604020202020204" pitchFamily="34" charset="0"/>
              <a:buChar char="•"/>
            </a:pPr>
            <a:r>
              <a:rPr lang="en-US" altLang="en-US" baseline="0" dirty="0" smtClean="0"/>
              <a:t>ECG waveform parts too close together</a:t>
            </a:r>
          </a:p>
          <a:p>
            <a:pPr marL="171450" indent="-171450" eaLnBrk="1" hangingPunct="1">
              <a:buFont typeface="Arial" panose="020B0604020202020204" pitchFamily="34" charset="0"/>
              <a:buChar char="•"/>
            </a:pPr>
            <a:r>
              <a:rPr lang="en-US" altLang="en-US" baseline="0" dirty="0" smtClean="0"/>
              <a:t>Physician request</a:t>
            </a:r>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29</a:t>
            </a:fld>
            <a:endParaRPr lang="en-US"/>
          </a:p>
        </p:txBody>
      </p:sp>
    </p:spTree>
    <p:extLst>
      <p:ext uri="{BB962C8B-B14F-4D97-AF65-F5344CB8AC3E}">
        <p14:creationId xmlns:p14="http://schemas.microsoft.com/office/powerpoint/2010/main" val="415148118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3.3:  Explain how each ECG machine control is used. </a:t>
            </a:r>
          </a:p>
          <a:p>
            <a:pPr eaLnBrk="1" hangingPunct="1"/>
            <a:r>
              <a:rPr lang="en-US" altLang="en-US" dirty="0" smtClean="0"/>
              <a:t>-----</a:t>
            </a:r>
          </a:p>
          <a:p>
            <a:pPr eaLnBrk="1" hangingPunct="1"/>
            <a:endParaRPr lang="en-US" altLang="en-US" dirty="0" smtClean="0"/>
          </a:p>
          <a:p>
            <a:pPr eaLnBrk="1" hangingPunct="1"/>
            <a:r>
              <a:rPr lang="en-US" altLang="en-US" dirty="0" smtClean="0"/>
              <a:t>Digital machines standardize</a:t>
            </a:r>
            <a:r>
              <a:rPr lang="en-US" altLang="en-US" baseline="0" dirty="0" smtClean="0"/>
              <a:t> wave output height automatically and place calibration marks at the beginning or end of the tracing for reference.</a:t>
            </a:r>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30</a:t>
            </a:fld>
            <a:endParaRPr lang="en-US"/>
          </a:p>
        </p:txBody>
      </p:sp>
    </p:spTree>
    <p:extLst>
      <p:ext uri="{BB962C8B-B14F-4D97-AF65-F5344CB8AC3E}">
        <p14:creationId xmlns:p14="http://schemas.microsoft.com/office/powerpoint/2010/main" val="12795646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3.1:</a:t>
            </a:r>
            <a:r>
              <a:rPr lang="en-US" altLang="en-US" baseline="0" dirty="0" smtClean="0"/>
              <a:t> Explain the three types of leads and how each is recorded.</a:t>
            </a:r>
            <a:endParaRPr lang="en-US" altLang="en-US" dirty="0" smtClean="0"/>
          </a:p>
          <a:p>
            <a:pPr eaLnBrk="1" hangingPunct="1"/>
            <a:r>
              <a:rPr lang="en-US" altLang="en-US" dirty="0" smtClean="0"/>
              <a:t>-----</a:t>
            </a:r>
          </a:p>
          <a:p>
            <a:pPr eaLnBrk="1" hangingPunct="1"/>
            <a:endParaRPr lang="en-US" altLang="en-US" dirty="0" smtClean="0"/>
          </a:p>
          <a:p>
            <a:pPr eaLnBrk="1" hangingPunct="1"/>
            <a:r>
              <a:rPr lang="en-US" altLang="en-US" dirty="0" smtClean="0"/>
              <a:t>The 12 views</a:t>
            </a:r>
            <a:r>
              <a:rPr lang="en-US" altLang="en-US" baseline="0" dirty="0" smtClean="0"/>
              <a:t> provided by the 12-lead ECG provide information about how electrical impulses travel through various parts of the heart.</a:t>
            </a:r>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4</a:t>
            </a:fld>
            <a:endParaRPr lang="en-US"/>
          </a:p>
        </p:txBody>
      </p:sp>
    </p:spTree>
    <p:extLst>
      <p:ext uri="{BB962C8B-B14F-4D97-AF65-F5344CB8AC3E}">
        <p14:creationId xmlns:p14="http://schemas.microsoft.com/office/powerpoint/2010/main" val="279728627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3.3:  Explain how each ECG machine control is used. </a:t>
            </a:r>
          </a:p>
          <a:p>
            <a:pPr eaLnBrk="1" hangingPunct="1"/>
            <a:r>
              <a:rPr lang="en-US" altLang="en-US" dirty="0" smtClean="0"/>
              <a:t>-----</a:t>
            </a:r>
          </a:p>
          <a:p>
            <a:pPr eaLnBrk="1" hangingPunct="1"/>
            <a:endParaRPr lang="en-US" altLang="en-US" dirty="0" smtClean="0"/>
          </a:p>
          <a:p>
            <a:pPr eaLnBrk="1" hangingPunct="1"/>
            <a:r>
              <a:rPr lang="en-US" altLang="en-US" dirty="0" smtClean="0"/>
              <a:t>Because the computer interpretation is based on the unfiltered tracing, it is imperative that the physician also interpret the tracing.</a:t>
            </a:r>
          </a:p>
          <a:p>
            <a:pPr eaLnBrk="1" hangingPunct="1"/>
            <a:endParaRPr lang="en-US" altLang="en-US" dirty="0" smtClean="0"/>
          </a:p>
          <a:p>
            <a:pPr eaLnBrk="1" hangingPunct="1"/>
            <a:r>
              <a:rPr lang="en-US" altLang="en-US" dirty="0" smtClean="0"/>
              <a:t>Note that some filtering</a:t>
            </a:r>
            <a:r>
              <a:rPr lang="en-US" altLang="en-US" baseline="0" dirty="0" smtClean="0"/>
              <a:t> can remove pacemaker spikes, so filtering must be used carefully.</a:t>
            </a:r>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31</a:t>
            </a:fld>
            <a:endParaRPr lang="en-US"/>
          </a:p>
        </p:txBody>
      </p:sp>
    </p:spTree>
    <p:extLst>
      <p:ext uri="{BB962C8B-B14F-4D97-AF65-F5344CB8AC3E}">
        <p14:creationId xmlns:p14="http://schemas.microsoft.com/office/powerpoint/2010/main" val="166486396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3.3:  Explain how each ECG machine control is used. </a:t>
            </a:r>
          </a:p>
          <a:p>
            <a:pPr eaLnBrk="1" hangingPunct="1"/>
            <a:r>
              <a:rPr lang="en-US" altLang="en-US" dirty="0" smtClean="0"/>
              <a:t>-----</a:t>
            </a:r>
          </a:p>
          <a:p>
            <a:pPr marL="0" lvl="1" eaLnBrk="1" hangingPunct="1"/>
            <a:endParaRPr lang="en-US" altLang="en-US" sz="2400" dirty="0" smtClean="0"/>
          </a:p>
          <a:p>
            <a:pPr marL="0" lvl="1" eaLnBrk="1" hangingPunct="1"/>
            <a:r>
              <a:rPr lang="en-US" altLang="en-US" dirty="0" smtClean="0"/>
              <a:t>LCD display:  Liquid crystal diode</a:t>
            </a:r>
          </a:p>
          <a:p>
            <a:pPr eaLnBrk="1" hangingPunct="1"/>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32</a:t>
            </a:fld>
            <a:endParaRPr lang="en-US"/>
          </a:p>
        </p:txBody>
      </p:sp>
    </p:spTree>
    <p:extLst>
      <p:ext uri="{BB962C8B-B14F-4D97-AF65-F5344CB8AC3E}">
        <p14:creationId xmlns:p14="http://schemas.microsoft.com/office/powerpoint/2010/main" val="164328191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3.3:  Explain how each ECG machine control is used. </a:t>
            </a:r>
          </a:p>
          <a:p>
            <a:pPr eaLnBrk="1" hangingPunct="1"/>
            <a:r>
              <a:rPr lang="en-US" altLang="en-US" dirty="0" smtClean="0"/>
              <a:t>-----</a:t>
            </a:r>
          </a:p>
          <a:p>
            <a:pPr eaLnBrk="1" hangingPunct="1"/>
            <a:endParaRPr lang="en-US" altLang="en-US" dirty="0" smtClean="0"/>
          </a:p>
          <a:p>
            <a:pPr eaLnBrk="1" hangingPunct="1"/>
            <a:r>
              <a:rPr lang="en-US" altLang="en-US" dirty="0" smtClean="0"/>
              <a:t>Bradycardia:  abnormally slow heart rate</a:t>
            </a:r>
          </a:p>
          <a:p>
            <a:pPr eaLnBrk="1" hangingPunct="1"/>
            <a:endParaRPr lang="en-US" altLang="en-US" dirty="0" smtClean="0"/>
          </a:p>
          <a:p>
            <a:pPr eaLnBrk="1" hangingPunct="1"/>
            <a:r>
              <a:rPr lang="en-US" altLang="en-US" dirty="0" smtClean="0"/>
              <a:t>Tachycardia:  abnormally fast heart rate</a:t>
            </a:r>
          </a:p>
          <a:p>
            <a:pPr eaLnBrk="1" hangingPunct="1"/>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33</a:t>
            </a:fld>
            <a:endParaRPr lang="en-US"/>
          </a:p>
        </p:txBody>
      </p:sp>
    </p:spTree>
    <p:extLst>
      <p:ext uri="{BB962C8B-B14F-4D97-AF65-F5344CB8AC3E}">
        <p14:creationId xmlns:p14="http://schemas.microsoft.com/office/powerpoint/2010/main" val="286102991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3.3:  Explain how each ECG machine control is used. </a:t>
            </a:r>
          </a:p>
          <a:p>
            <a:pPr eaLnBrk="1" hangingPunct="1"/>
            <a:r>
              <a:rPr lang="en-US" altLang="en-US" dirty="0" smtClean="0"/>
              <a:t>-----</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34</a:t>
            </a:fld>
            <a:endParaRPr lang="en-US"/>
          </a:p>
        </p:txBody>
      </p:sp>
    </p:spTree>
    <p:extLst>
      <p:ext uri="{BB962C8B-B14F-4D97-AF65-F5344CB8AC3E}">
        <p14:creationId xmlns:p14="http://schemas.microsoft.com/office/powerpoint/2010/main" val="228999723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3.3:  Explain how each ECG machine control is used. </a:t>
            </a:r>
          </a:p>
          <a:p>
            <a:pPr eaLnBrk="1" hangingPunct="1"/>
            <a:r>
              <a:rPr lang="en-US" altLang="en-US" dirty="0" smtClean="0"/>
              <a:t>-----</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35</a:t>
            </a:fld>
            <a:endParaRPr lang="en-US"/>
          </a:p>
        </p:txBody>
      </p:sp>
    </p:spTree>
    <p:extLst>
      <p:ext uri="{BB962C8B-B14F-4D97-AF65-F5344CB8AC3E}">
        <p14:creationId xmlns:p14="http://schemas.microsoft.com/office/powerpoint/2010/main" val="153065808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3.3:  Explain how each ECG machine control is used. </a:t>
            </a:r>
          </a:p>
          <a:p>
            <a:pPr eaLnBrk="1" hangingPunct="1"/>
            <a:r>
              <a:rPr lang="en-US" altLang="en-US" dirty="0" smtClean="0"/>
              <a:t>-----</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36</a:t>
            </a:fld>
            <a:endParaRPr lang="en-US"/>
          </a:p>
        </p:txBody>
      </p:sp>
    </p:spTree>
    <p:extLst>
      <p:ext uri="{BB962C8B-B14F-4D97-AF65-F5344CB8AC3E}">
        <p14:creationId xmlns:p14="http://schemas.microsoft.com/office/powerpoint/2010/main" val="115721724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3.3:  Explain how each ECG machine control is used. </a:t>
            </a:r>
          </a:p>
          <a:p>
            <a:pPr eaLnBrk="1" hangingPunct="1"/>
            <a:r>
              <a:rPr lang="en-US" altLang="en-US" dirty="0" smtClean="0"/>
              <a:t>-----</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37</a:t>
            </a:fld>
            <a:endParaRPr lang="en-US"/>
          </a:p>
        </p:txBody>
      </p:sp>
    </p:spTree>
    <p:extLst>
      <p:ext uri="{BB962C8B-B14F-4D97-AF65-F5344CB8AC3E}">
        <p14:creationId xmlns:p14="http://schemas.microsoft.com/office/powerpoint/2010/main" val="415454729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a:t>
            </a:r>
            <a:r>
              <a:rPr lang="en-US" altLang="en-US" baseline="0" dirty="0" smtClean="0"/>
              <a:t> </a:t>
            </a:r>
            <a:r>
              <a:rPr lang="en-US" altLang="en-US" dirty="0" smtClean="0"/>
              <a:t>3.4:   Recognize common electrodes. </a:t>
            </a:r>
          </a:p>
          <a:p>
            <a:pPr eaLnBrk="1" hangingPunct="1"/>
            <a:r>
              <a:rPr lang="en-US" altLang="en-US" dirty="0" smtClean="0"/>
              <a:t>-----</a:t>
            </a:r>
          </a:p>
          <a:p>
            <a:pPr eaLnBrk="1" hangingPunct="1"/>
            <a:endParaRPr lang="en-US" altLang="en-US" dirty="0" smtClean="0"/>
          </a:p>
          <a:p>
            <a:pPr eaLnBrk="1" hangingPunct="1"/>
            <a:r>
              <a:rPr lang="en-US" altLang="en-US" dirty="0" smtClean="0"/>
              <a:t>Silver electrodes are sometimes used for hospitalized patients who require serial</a:t>
            </a:r>
            <a:r>
              <a:rPr lang="en-US" altLang="en-US" baseline="0" dirty="0" smtClean="0"/>
              <a:t> ECGs because they last longer and can be left on the patient and used for more than one recording. This is important because a slight change in electrode position can cause a change in the tracing.</a:t>
            </a:r>
          </a:p>
          <a:p>
            <a:pPr eaLnBrk="1" hangingPunct="1"/>
            <a:endParaRPr lang="en-US" altLang="en-US" baseline="0"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38</a:t>
            </a:fld>
            <a:endParaRPr lang="en-US"/>
          </a:p>
        </p:txBody>
      </p:sp>
    </p:spTree>
    <p:extLst>
      <p:ext uri="{BB962C8B-B14F-4D97-AF65-F5344CB8AC3E}">
        <p14:creationId xmlns:p14="http://schemas.microsoft.com/office/powerpoint/2010/main" val="173358205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a:t>
            </a:r>
            <a:r>
              <a:rPr lang="en-US" altLang="en-US" baseline="0" dirty="0" smtClean="0"/>
              <a:t> </a:t>
            </a:r>
            <a:r>
              <a:rPr lang="en-US" altLang="en-US" dirty="0" smtClean="0"/>
              <a:t>3.4:   Recognize common electrodes. </a:t>
            </a:r>
          </a:p>
          <a:p>
            <a:pPr eaLnBrk="1" hangingPunct="1"/>
            <a:r>
              <a:rPr lang="en-US" altLang="en-US" dirty="0" smtClean="0"/>
              <a:t>-----</a:t>
            </a:r>
          </a:p>
          <a:p>
            <a:pPr eaLnBrk="1" hangingPunct="1"/>
            <a:endParaRPr lang="en-US" altLang="en-US" dirty="0" smtClean="0"/>
          </a:p>
          <a:p>
            <a:pPr eaLnBrk="1" hangingPunct="1"/>
            <a:r>
              <a:rPr lang="en-US" altLang="en-US" dirty="0" smtClean="0"/>
              <a:t>When a second ECG is performed on the same patient, you may keep the electrodes in place.  Check to make sure the electrodes are not disturbed or the gel has not dried out.  This could result in inaccurate tracings.  </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39</a:t>
            </a:fld>
            <a:endParaRPr lang="en-US"/>
          </a:p>
        </p:txBody>
      </p:sp>
    </p:spTree>
    <p:extLst>
      <p:ext uri="{BB962C8B-B14F-4D97-AF65-F5344CB8AC3E}">
        <p14:creationId xmlns:p14="http://schemas.microsoft.com/office/powerpoint/2010/main" val="342637791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a:t>
            </a:r>
            <a:r>
              <a:rPr lang="en-US" altLang="en-US" baseline="0" dirty="0" smtClean="0"/>
              <a:t> </a:t>
            </a:r>
            <a:r>
              <a:rPr lang="en-US" altLang="en-US" dirty="0" smtClean="0"/>
              <a:t>3.4:   Recognize common electrodes. </a:t>
            </a:r>
          </a:p>
          <a:p>
            <a:pPr eaLnBrk="1" hangingPunct="1"/>
            <a:r>
              <a:rPr lang="en-US" altLang="en-US" dirty="0" smtClean="0"/>
              <a:t>-----</a:t>
            </a:r>
          </a:p>
        </p:txBody>
      </p:sp>
      <p:sp>
        <p:nvSpPr>
          <p:cNvPr id="4" name="Slide Number Placeholder 3"/>
          <p:cNvSpPr>
            <a:spLocks noGrp="1"/>
          </p:cNvSpPr>
          <p:nvPr>
            <p:ph type="sldNum" sz="quarter" idx="10"/>
          </p:nvPr>
        </p:nvSpPr>
        <p:spPr/>
        <p:txBody>
          <a:bodyPr/>
          <a:lstStyle/>
          <a:p>
            <a:fld id="{5D003D02-7E89-4EBF-B123-9C334E1BFEF7}" type="slidenum">
              <a:rPr lang="en-US" smtClean="0"/>
              <a:t>40</a:t>
            </a:fld>
            <a:endParaRPr lang="en-US"/>
          </a:p>
        </p:txBody>
      </p:sp>
    </p:spTree>
    <p:extLst>
      <p:ext uri="{BB962C8B-B14F-4D97-AF65-F5344CB8AC3E}">
        <p14:creationId xmlns:p14="http://schemas.microsoft.com/office/powerpoint/2010/main" val="31734751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3.1:</a:t>
            </a:r>
            <a:r>
              <a:rPr lang="en-US" altLang="en-US" baseline="0" dirty="0" smtClean="0"/>
              <a:t> Explain the three types of leads and how each is recorded.</a:t>
            </a:r>
            <a:endParaRPr lang="en-US" altLang="en-US" dirty="0" smtClean="0"/>
          </a:p>
          <a:p>
            <a:pPr eaLnBrk="1" hangingPunct="1"/>
            <a:r>
              <a:rPr lang="en-US" altLang="en-US" dirty="0" smtClean="0"/>
              <a:t>-----</a:t>
            </a:r>
          </a:p>
          <a:p>
            <a:pPr eaLnBrk="1" hangingPunct="1"/>
            <a:endParaRPr lang="en-US" altLang="en-US" dirty="0" smtClean="0"/>
          </a:p>
          <a:p>
            <a:pPr eaLnBrk="1" hangingPunct="1"/>
            <a:r>
              <a:rPr lang="en-US" altLang="en-US" dirty="0" smtClean="0"/>
              <a:t>The term </a:t>
            </a:r>
            <a:r>
              <a:rPr lang="en-US" altLang="en-US" i="1" dirty="0" smtClean="0"/>
              <a:t>lead</a:t>
            </a:r>
            <a:r>
              <a:rPr lang="en-US" altLang="en-US" dirty="0" smtClean="0"/>
              <a:t> refers to the view on the ECG tracing, the physical location where the electrode</a:t>
            </a:r>
            <a:r>
              <a:rPr lang="en-US" altLang="en-US" baseline="0" dirty="0" smtClean="0"/>
              <a:t> is placed on the patient, and the cable that attaches the electrode to the ECG machine.</a:t>
            </a:r>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5</a:t>
            </a:fld>
            <a:endParaRPr lang="en-US"/>
          </a:p>
        </p:txBody>
      </p:sp>
    </p:spTree>
    <p:extLst>
      <p:ext uri="{BB962C8B-B14F-4D97-AF65-F5344CB8AC3E}">
        <p14:creationId xmlns:p14="http://schemas.microsoft.com/office/powerpoint/2010/main" val="314142974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a:t>
            </a:r>
            <a:r>
              <a:rPr lang="en-US" altLang="en-US" baseline="0" dirty="0" smtClean="0"/>
              <a:t> </a:t>
            </a:r>
            <a:r>
              <a:rPr lang="en-US" altLang="en-US" dirty="0" smtClean="0"/>
              <a:t>3.4:   Recognize common electrodes. </a:t>
            </a:r>
          </a:p>
          <a:p>
            <a:pPr eaLnBrk="1" hangingPunct="1"/>
            <a:r>
              <a:rPr lang="en-US" altLang="en-US" dirty="0" smtClean="0"/>
              <a:t>-----</a:t>
            </a:r>
          </a:p>
        </p:txBody>
      </p:sp>
      <p:sp>
        <p:nvSpPr>
          <p:cNvPr id="4" name="Slide Number Placeholder 3"/>
          <p:cNvSpPr>
            <a:spLocks noGrp="1"/>
          </p:cNvSpPr>
          <p:nvPr>
            <p:ph type="sldNum" sz="quarter" idx="10"/>
          </p:nvPr>
        </p:nvSpPr>
        <p:spPr/>
        <p:txBody>
          <a:bodyPr/>
          <a:lstStyle/>
          <a:p>
            <a:fld id="{5D003D02-7E89-4EBF-B123-9C334E1BFEF7}" type="slidenum">
              <a:rPr lang="en-US" smtClean="0"/>
              <a:t>41</a:t>
            </a:fld>
            <a:endParaRPr lang="en-US"/>
          </a:p>
        </p:txBody>
      </p:sp>
    </p:spTree>
    <p:extLst>
      <p:ext uri="{BB962C8B-B14F-4D97-AF65-F5344CB8AC3E}">
        <p14:creationId xmlns:p14="http://schemas.microsoft.com/office/powerpoint/2010/main" val="39348672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a:t>
            </a:r>
            <a:r>
              <a:rPr lang="en-US" altLang="en-US" baseline="0" dirty="0" smtClean="0"/>
              <a:t> </a:t>
            </a:r>
            <a:r>
              <a:rPr lang="en-US" altLang="en-US" dirty="0" smtClean="0"/>
              <a:t>3.5:   Describe the ECG graph paper. </a:t>
            </a:r>
          </a:p>
          <a:p>
            <a:pPr eaLnBrk="1" hangingPunct="1"/>
            <a:r>
              <a:rPr lang="en-US" altLang="en-US" dirty="0" smtClean="0"/>
              <a:t>-----</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42</a:t>
            </a:fld>
            <a:endParaRPr lang="en-US"/>
          </a:p>
        </p:txBody>
      </p:sp>
    </p:spTree>
    <p:extLst>
      <p:ext uri="{BB962C8B-B14F-4D97-AF65-F5344CB8AC3E}">
        <p14:creationId xmlns:p14="http://schemas.microsoft.com/office/powerpoint/2010/main" val="37415239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a:t>
            </a:r>
            <a:r>
              <a:rPr lang="en-US" altLang="en-US" baseline="0" dirty="0" smtClean="0"/>
              <a:t> </a:t>
            </a:r>
            <a:r>
              <a:rPr lang="en-US" altLang="en-US" dirty="0" smtClean="0"/>
              <a:t>3.5:   Describe the ECG graph paper. </a:t>
            </a:r>
          </a:p>
          <a:p>
            <a:pPr eaLnBrk="1" hangingPunct="1"/>
            <a:r>
              <a:rPr lang="en-US" altLang="en-US" dirty="0" smtClean="0"/>
              <a:t>-----</a:t>
            </a:r>
          </a:p>
          <a:p>
            <a:pPr eaLnBrk="1" hangingPunct="1"/>
            <a:endParaRPr lang="en-US" altLang="en-US" dirty="0" smtClean="0"/>
          </a:p>
          <a:p>
            <a:pPr eaLnBrk="1" hangingPunct="1"/>
            <a:r>
              <a:rPr lang="en-US" altLang="en-US" dirty="0" smtClean="0"/>
              <a:t>Substances such as alcohol, plastic, sunlight, and x-ray film can erase the tracing. </a:t>
            </a:r>
          </a:p>
          <a:p>
            <a:pPr eaLnBrk="1" hangingPunct="1"/>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43</a:t>
            </a:fld>
            <a:endParaRPr lang="en-US"/>
          </a:p>
        </p:txBody>
      </p:sp>
    </p:spTree>
    <p:extLst>
      <p:ext uri="{BB962C8B-B14F-4D97-AF65-F5344CB8AC3E}">
        <p14:creationId xmlns:p14="http://schemas.microsoft.com/office/powerpoint/2010/main" val="291161479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a:t>
            </a:r>
            <a:r>
              <a:rPr lang="en-US" altLang="en-US" baseline="0" dirty="0" smtClean="0"/>
              <a:t> </a:t>
            </a:r>
            <a:r>
              <a:rPr lang="en-US" altLang="en-US" dirty="0" smtClean="0"/>
              <a:t>3.5:   Describe the ECG graph paper. </a:t>
            </a:r>
          </a:p>
          <a:p>
            <a:pPr eaLnBrk="1" hangingPunct="1"/>
            <a:r>
              <a:rPr lang="en-US" altLang="en-US" dirty="0" smtClean="0"/>
              <a:t>-----</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44</a:t>
            </a:fld>
            <a:endParaRPr lang="en-US"/>
          </a:p>
        </p:txBody>
      </p:sp>
    </p:spTree>
    <p:extLst>
      <p:ext uri="{BB962C8B-B14F-4D97-AF65-F5344CB8AC3E}">
        <p14:creationId xmlns:p14="http://schemas.microsoft.com/office/powerpoint/2010/main" val="300008451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a:t>
            </a:r>
            <a:r>
              <a:rPr lang="en-US" altLang="en-US" baseline="0" dirty="0" smtClean="0"/>
              <a:t> </a:t>
            </a:r>
            <a:r>
              <a:rPr lang="en-US" altLang="en-US" dirty="0" smtClean="0"/>
              <a:t>3.5:   Describe the ECG graph paper. </a:t>
            </a:r>
          </a:p>
          <a:p>
            <a:pPr eaLnBrk="1" hangingPunct="1"/>
            <a:r>
              <a:rPr lang="en-US" altLang="en-US" dirty="0" smtClean="0"/>
              <a:t>-----</a:t>
            </a:r>
          </a:p>
          <a:p>
            <a:pPr eaLnBrk="1" hangingPunct="1"/>
            <a:endParaRPr lang="en-US" altLang="en-US" dirty="0" smtClean="0"/>
          </a:p>
          <a:p>
            <a:pPr eaLnBrk="1" hangingPunct="1"/>
            <a:r>
              <a:rPr lang="en-US" altLang="en-US" dirty="0" smtClean="0"/>
              <a:t>Always verify the calibration mark on the left side of the ECG before printing.</a:t>
            </a:r>
          </a:p>
        </p:txBody>
      </p:sp>
      <p:sp>
        <p:nvSpPr>
          <p:cNvPr id="4" name="Slide Number Placeholder 3"/>
          <p:cNvSpPr>
            <a:spLocks noGrp="1"/>
          </p:cNvSpPr>
          <p:nvPr>
            <p:ph type="sldNum" sz="quarter" idx="10"/>
          </p:nvPr>
        </p:nvSpPr>
        <p:spPr/>
        <p:txBody>
          <a:bodyPr/>
          <a:lstStyle/>
          <a:p>
            <a:fld id="{5D003D02-7E89-4EBF-B123-9C334E1BFEF7}" type="slidenum">
              <a:rPr lang="en-US" smtClean="0"/>
              <a:t>45</a:t>
            </a:fld>
            <a:endParaRPr lang="en-US"/>
          </a:p>
        </p:txBody>
      </p:sp>
    </p:spTree>
    <p:extLst>
      <p:ext uri="{BB962C8B-B14F-4D97-AF65-F5344CB8AC3E}">
        <p14:creationId xmlns:p14="http://schemas.microsoft.com/office/powerpoint/2010/main" val="327199743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a:t>
            </a:r>
            <a:r>
              <a:rPr lang="en-US" altLang="en-US" baseline="0" dirty="0" smtClean="0"/>
              <a:t> </a:t>
            </a:r>
            <a:r>
              <a:rPr lang="en-US" altLang="en-US" dirty="0" smtClean="0"/>
              <a:t>3.5:   Describe the ECG graph paper. </a:t>
            </a:r>
          </a:p>
          <a:p>
            <a:pPr eaLnBrk="1" hangingPunct="1"/>
            <a:r>
              <a:rPr lang="en-US" altLang="en-US" dirty="0" smtClean="0"/>
              <a:t>-----</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46</a:t>
            </a:fld>
            <a:endParaRPr lang="en-US"/>
          </a:p>
        </p:txBody>
      </p:sp>
    </p:spTree>
    <p:extLst>
      <p:ext uri="{BB962C8B-B14F-4D97-AF65-F5344CB8AC3E}">
        <p14:creationId xmlns:p14="http://schemas.microsoft.com/office/powerpoint/2010/main" val="284614842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a:t>
            </a:r>
            <a:r>
              <a:rPr lang="en-US" altLang="en-US" baseline="0" dirty="0" smtClean="0"/>
              <a:t> </a:t>
            </a:r>
            <a:r>
              <a:rPr lang="en-US" altLang="en-US" dirty="0" smtClean="0"/>
              <a:t>3.5:   Describe the ECG graph paper. </a:t>
            </a:r>
          </a:p>
          <a:p>
            <a:pPr eaLnBrk="1" hangingPunct="1"/>
            <a:r>
              <a:rPr lang="en-US" altLang="en-US" dirty="0" smtClean="0"/>
              <a:t>-----</a:t>
            </a:r>
          </a:p>
        </p:txBody>
      </p:sp>
      <p:sp>
        <p:nvSpPr>
          <p:cNvPr id="4" name="Slide Number Placeholder 3"/>
          <p:cNvSpPr>
            <a:spLocks noGrp="1"/>
          </p:cNvSpPr>
          <p:nvPr>
            <p:ph type="sldNum" sz="quarter" idx="10"/>
          </p:nvPr>
        </p:nvSpPr>
        <p:spPr/>
        <p:txBody>
          <a:bodyPr/>
          <a:lstStyle/>
          <a:p>
            <a:fld id="{5D003D02-7E89-4EBF-B123-9C334E1BFEF7}" type="slidenum">
              <a:rPr lang="en-US" smtClean="0"/>
              <a:t>47</a:t>
            </a:fld>
            <a:endParaRPr lang="en-US"/>
          </a:p>
        </p:txBody>
      </p:sp>
    </p:spTree>
    <p:extLst>
      <p:ext uri="{BB962C8B-B14F-4D97-AF65-F5344CB8AC3E}">
        <p14:creationId xmlns:p14="http://schemas.microsoft.com/office/powerpoint/2010/main" val="417807446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a:t>
            </a:r>
            <a:r>
              <a:rPr lang="en-US" altLang="en-US" baseline="0" dirty="0" smtClean="0"/>
              <a:t> </a:t>
            </a:r>
            <a:r>
              <a:rPr lang="en-US" altLang="en-US" dirty="0" smtClean="0"/>
              <a:t>3.5:   Describe the ECG graph paper. </a:t>
            </a:r>
          </a:p>
          <a:p>
            <a:pPr eaLnBrk="1" hangingPunct="1"/>
            <a:r>
              <a:rPr lang="en-US" altLang="en-US" dirty="0" smtClean="0"/>
              <a:t>-----</a:t>
            </a:r>
          </a:p>
        </p:txBody>
      </p:sp>
      <p:sp>
        <p:nvSpPr>
          <p:cNvPr id="4" name="Slide Number Placeholder 3"/>
          <p:cNvSpPr>
            <a:spLocks noGrp="1"/>
          </p:cNvSpPr>
          <p:nvPr>
            <p:ph type="sldNum" sz="quarter" idx="10"/>
          </p:nvPr>
        </p:nvSpPr>
        <p:spPr/>
        <p:txBody>
          <a:bodyPr/>
          <a:lstStyle/>
          <a:p>
            <a:fld id="{5D003D02-7E89-4EBF-B123-9C334E1BFEF7}" type="slidenum">
              <a:rPr lang="en-US" smtClean="0"/>
              <a:t>48</a:t>
            </a:fld>
            <a:endParaRPr lang="en-US"/>
          </a:p>
        </p:txBody>
      </p:sp>
    </p:spTree>
    <p:extLst>
      <p:ext uri="{BB962C8B-B14F-4D97-AF65-F5344CB8AC3E}">
        <p14:creationId xmlns:p14="http://schemas.microsoft.com/office/powerpoint/2010/main" val="173573193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a:t>
            </a:r>
            <a:r>
              <a:rPr lang="en-US" altLang="en-US" baseline="0" dirty="0" smtClean="0"/>
              <a:t> </a:t>
            </a:r>
            <a:r>
              <a:rPr lang="en-US" altLang="en-US" dirty="0" smtClean="0"/>
              <a:t>3.6: Calculate heart rates using an ECG tracing.</a:t>
            </a:r>
          </a:p>
          <a:p>
            <a:pPr eaLnBrk="1" hangingPunct="1"/>
            <a:r>
              <a:rPr lang="en-US" altLang="en-US" dirty="0" smtClean="0"/>
              <a:t>-----</a:t>
            </a:r>
          </a:p>
          <a:p>
            <a:pPr eaLnBrk="1" hangingPunct="1"/>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49</a:t>
            </a:fld>
            <a:endParaRPr lang="en-US"/>
          </a:p>
        </p:txBody>
      </p:sp>
    </p:spTree>
    <p:extLst>
      <p:ext uri="{BB962C8B-B14F-4D97-AF65-F5344CB8AC3E}">
        <p14:creationId xmlns:p14="http://schemas.microsoft.com/office/powerpoint/2010/main" val="147648303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a:t>
            </a:r>
            <a:r>
              <a:rPr lang="en-US" altLang="en-US" baseline="0" dirty="0" smtClean="0"/>
              <a:t> </a:t>
            </a:r>
            <a:r>
              <a:rPr lang="en-US" altLang="en-US" dirty="0" smtClean="0"/>
              <a:t>3.6: Calculate heart rates using an ECG tracing.</a:t>
            </a:r>
          </a:p>
          <a:p>
            <a:pPr eaLnBrk="1" hangingPunct="1"/>
            <a:r>
              <a:rPr lang="en-US" altLang="en-US" dirty="0" smtClean="0"/>
              <a:t>-----</a:t>
            </a:r>
          </a:p>
          <a:p>
            <a:pPr eaLnBrk="1" hangingPunct="1"/>
            <a:endParaRPr lang="en-US" altLang="en-US" dirty="0" smtClean="0"/>
          </a:p>
          <a:p>
            <a:pPr eaLnBrk="1" hangingPunct="1"/>
            <a:r>
              <a:rPr lang="en-US" altLang="en-US" dirty="0" smtClean="0"/>
              <a:t>Large</a:t>
            </a:r>
            <a:r>
              <a:rPr lang="en-US" altLang="en-US" baseline="0" dirty="0" smtClean="0"/>
              <a:t> Boxes	Heart Rate (bpm)</a:t>
            </a:r>
          </a:p>
          <a:p>
            <a:pPr eaLnBrk="1" hangingPunct="1"/>
            <a:r>
              <a:rPr lang="en-US" altLang="en-US" baseline="0" dirty="0" smtClean="0"/>
              <a:t>1	300</a:t>
            </a:r>
          </a:p>
          <a:p>
            <a:pPr eaLnBrk="1" hangingPunct="1"/>
            <a:r>
              <a:rPr lang="en-US" altLang="en-US" dirty="0" smtClean="0"/>
              <a:t>2	150</a:t>
            </a:r>
          </a:p>
          <a:p>
            <a:pPr eaLnBrk="1" hangingPunct="1"/>
            <a:r>
              <a:rPr lang="en-US" altLang="en-US" dirty="0" smtClean="0"/>
              <a:t>3	100</a:t>
            </a:r>
          </a:p>
          <a:p>
            <a:pPr eaLnBrk="1" hangingPunct="1"/>
            <a:r>
              <a:rPr lang="en-US" altLang="en-US" dirty="0" smtClean="0"/>
              <a:t>4	75</a:t>
            </a:r>
          </a:p>
          <a:p>
            <a:pPr eaLnBrk="1" hangingPunct="1"/>
            <a:r>
              <a:rPr lang="en-US" altLang="en-US" dirty="0" smtClean="0"/>
              <a:t>5	60</a:t>
            </a:r>
          </a:p>
          <a:p>
            <a:pPr eaLnBrk="1" hangingPunct="1"/>
            <a:r>
              <a:rPr lang="en-US" altLang="en-US" dirty="0" smtClean="0"/>
              <a:t>6	50</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50</a:t>
            </a:fld>
            <a:endParaRPr lang="en-US"/>
          </a:p>
        </p:txBody>
      </p:sp>
    </p:spTree>
    <p:extLst>
      <p:ext uri="{BB962C8B-B14F-4D97-AF65-F5344CB8AC3E}">
        <p14:creationId xmlns:p14="http://schemas.microsoft.com/office/powerpoint/2010/main" val="42250773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3.1:</a:t>
            </a:r>
            <a:r>
              <a:rPr lang="en-US" altLang="en-US" baseline="0" dirty="0" smtClean="0"/>
              <a:t> Explain the three types of leads and how each is recorded.</a:t>
            </a:r>
            <a:endParaRPr lang="en-US" altLang="en-US" dirty="0" smtClean="0"/>
          </a:p>
          <a:p>
            <a:pPr eaLnBrk="1" hangingPunct="1"/>
            <a:r>
              <a:rPr lang="en-US" altLang="en-US" dirty="0" smtClean="0"/>
              <a:t>-----</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6</a:t>
            </a:fld>
            <a:endParaRPr lang="en-US"/>
          </a:p>
        </p:txBody>
      </p:sp>
    </p:spTree>
    <p:extLst>
      <p:ext uri="{BB962C8B-B14F-4D97-AF65-F5344CB8AC3E}">
        <p14:creationId xmlns:p14="http://schemas.microsoft.com/office/powerpoint/2010/main" val="186001939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a:t>
            </a:r>
            <a:r>
              <a:rPr lang="en-US" altLang="en-US" baseline="0" dirty="0" smtClean="0"/>
              <a:t> </a:t>
            </a:r>
            <a:r>
              <a:rPr lang="en-US" altLang="en-US" dirty="0" smtClean="0"/>
              <a:t>3.6: Calculate heart rates using an ECG tracing.</a:t>
            </a:r>
          </a:p>
          <a:p>
            <a:pPr eaLnBrk="1" hangingPunct="1"/>
            <a:r>
              <a:rPr lang="en-US" altLang="en-US" dirty="0" smtClean="0"/>
              <a:t>-----</a:t>
            </a:r>
          </a:p>
          <a:p>
            <a:endParaRPr lang="en-US" dirty="0" smtClean="0"/>
          </a:p>
          <a:p>
            <a:r>
              <a:rPr lang="en-US" dirty="0" smtClean="0"/>
              <a:t>In this example, the heart rate is approximately 60 beats per minute.</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51</a:t>
            </a:fld>
            <a:endParaRPr lang="en-US"/>
          </a:p>
        </p:txBody>
      </p:sp>
    </p:spTree>
    <p:extLst>
      <p:ext uri="{BB962C8B-B14F-4D97-AF65-F5344CB8AC3E}">
        <p14:creationId xmlns:p14="http://schemas.microsoft.com/office/powerpoint/2010/main" val="186832906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a:t>
            </a:r>
            <a:r>
              <a:rPr lang="en-US" altLang="en-US" baseline="0" dirty="0" smtClean="0"/>
              <a:t> </a:t>
            </a:r>
            <a:r>
              <a:rPr lang="en-US" altLang="en-US" dirty="0" smtClean="0"/>
              <a:t>3.6: Calculate heart rates using an ECG tracing.</a:t>
            </a:r>
          </a:p>
          <a:p>
            <a:pPr eaLnBrk="1" hangingPunct="1"/>
            <a:r>
              <a:rPr lang="en-US" altLang="en-US" dirty="0" smtClean="0"/>
              <a:t>-----</a:t>
            </a:r>
          </a:p>
          <a:p>
            <a:pPr eaLnBrk="1" hangingPunct="1"/>
            <a:endParaRPr lang="en-US" altLang="en-US" dirty="0" smtClean="0"/>
          </a:p>
          <a:p>
            <a:pPr eaLnBrk="1" hangingPunct="1"/>
            <a:r>
              <a:rPr lang="en-US" altLang="en-US" dirty="0" smtClean="0"/>
              <a:t>This is the most accurate method for determining the rate of a regular rhythm.</a:t>
            </a:r>
          </a:p>
          <a:p>
            <a:pPr eaLnBrk="1" hangingPunct="1"/>
            <a:endParaRPr lang="en-US" altLang="en-US" dirty="0" smtClean="0"/>
          </a:p>
          <a:p>
            <a:pPr eaLnBrk="1" hangingPunct="1"/>
            <a:r>
              <a:rPr lang="en-US" altLang="en-US" dirty="0" smtClean="0"/>
              <a:t>In this example: 1500 ÷ 22 = 68.18. The heart rate would be approximately 68 beats per minute.</a:t>
            </a:r>
          </a:p>
          <a:p>
            <a:pPr eaLnBrk="1" hangingPunct="1"/>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52</a:t>
            </a:fld>
            <a:endParaRPr lang="en-US"/>
          </a:p>
        </p:txBody>
      </p:sp>
    </p:spTree>
    <p:extLst>
      <p:ext uri="{BB962C8B-B14F-4D97-AF65-F5344CB8AC3E}">
        <p14:creationId xmlns:p14="http://schemas.microsoft.com/office/powerpoint/2010/main" val="235978663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a:t>
            </a:r>
            <a:r>
              <a:rPr lang="en-US" altLang="en-US" baseline="0" dirty="0" smtClean="0"/>
              <a:t> </a:t>
            </a:r>
            <a:r>
              <a:rPr lang="en-US" altLang="en-US" dirty="0" smtClean="0"/>
              <a:t>3.6: Calculate heart rates using an ECG tracing.</a:t>
            </a:r>
          </a:p>
          <a:p>
            <a:pPr eaLnBrk="1" hangingPunct="1"/>
            <a:r>
              <a:rPr lang="en-US" altLang="en-US" dirty="0" smtClean="0"/>
              <a:t>-----</a:t>
            </a:r>
          </a:p>
          <a:p>
            <a:pPr eaLnBrk="1" hangingPunct="1"/>
            <a:endParaRPr lang="en-US" altLang="en-US" dirty="0" smtClean="0"/>
          </a:p>
          <a:p>
            <a:pPr eaLnBrk="1" hangingPunct="1"/>
            <a:r>
              <a:rPr lang="en-US" altLang="en-US" dirty="0" smtClean="0"/>
              <a:t>Each complex counted must be</a:t>
            </a:r>
            <a:r>
              <a:rPr lang="en-US" altLang="en-US" baseline="0" dirty="0" smtClean="0"/>
              <a:t> a complete complex, </a:t>
            </a:r>
            <a:r>
              <a:rPr lang="en-US" altLang="en-US" dirty="0" smtClean="0"/>
              <a:t>including the P, QRS, and T waves.</a:t>
            </a:r>
          </a:p>
          <a:p>
            <a:pPr eaLnBrk="1" hangingPunct="1"/>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53</a:t>
            </a:fld>
            <a:endParaRPr lang="en-US"/>
          </a:p>
        </p:txBody>
      </p:sp>
    </p:spTree>
    <p:extLst>
      <p:ext uri="{BB962C8B-B14F-4D97-AF65-F5344CB8AC3E}">
        <p14:creationId xmlns:p14="http://schemas.microsoft.com/office/powerpoint/2010/main" val="256437731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a:t>
            </a:r>
            <a:r>
              <a:rPr lang="en-US" altLang="en-US" baseline="0" dirty="0" smtClean="0"/>
              <a:t> </a:t>
            </a:r>
            <a:r>
              <a:rPr lang="en-US" altLang="en-US" dirty="0" smtClean="0"/>
              <a:t>3.6: Calculate heart rates using an ECG tracing.</a:t>
            </a:r>
          </a:p>
          <a:p>
            <a:pPr eaLnBrk="1" hangingPunct="1"/>
            <a:r>
              <a:rPr lang="en-US" altLang="en-US" dirty="0" smtClean="0"/>
              <a:t>-----</a:t>
            </a:r>
          </a:p>
          <a:p>
            <a:endParaRPr lang="en-US" dirty="0" smtClean="0"/>
          </a:p>
          <a:p>
            <a:r>
              <a:rPr lang="en-US" dirty="0" smtClean="0"/>
              <a:t>In this example, the</a:t>
            </a:r>
            <a:r>
              <a:rPr lang="en-US" baseline="0" dirty="0" smtClean="0"/>
              <a:t> 8</a:t>
            </a:r>
            <a:r>
              <a:rPr lang="en-US" baseline="30000" dirty="0" smtClean="0"/>
              <a:t>th</a:t>
            </a:r>
            <a:r>
              <a:rPr lang="en-US" baseline="0" dirty="0" smtClean="0"/>
              <a:t> complex does not lie completely within the 6-second section, so it is not counted. The remaining 7 complexes are multiplied by 10 for an estimate of 70 bpm.</a:t>
            </a:r>
            <a:endParaRPr 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54</a:t>
            </a:fld>
            <a:endParaRPr lang="en-US"/>
          </a:p>
        </p:txBody>
      </p:sp>
    </p:spTree>
    <p:extLst>
      <p:ext uri="{BB962C8B-B14F-4D97-AF65-F5344CB8AC3E}">
        <p14:creationId xmlns:p14="http://schemas.microsoft.com/office/powerpoint/2010/main" val="370967019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a:t>
            </a:r>
            <a:r>
              <a:rPr lang="en-US" altLang="en-US" baseline="0" dirty="0" smtClean="0"/>
              <a:t> </a:t>
            </a:r>
            <a:r>
              <a:rPr lang="en-US" altLang="en-US" dirty="0" smtClean="0"/>
              <a:t>3.6: Calculate heart rates using an ECG tracing.</a:t>
            </a:r>
          </a:p>
          <a:p>
            <a:pPr eaLnBrk="1" hangingPunct="1"/>
            <a:r>
              <a:rPr lang="en-US" altLang="en-US" dirty="0" smtClean="0"/>
              <a:t>-----</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55</a:t>
            </a:fld>
            <a:endParaRPr lang="en-US"/>
          </a:p>
        </p:txBody>
      </p:sp>
    </p:spTree>
    <p:extLst>
      <p:ext uri="{BB962C8B-B14F-4D97-AF65-F5344CB8AC3E}">
        <p14:creationId xmlns:p14="http://schemas.microsoft.com/office/powerpoint/2010/main" val="331843674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a:t>
            </a:r>
            <a:r>
              <a:rPr lang="en-US" altLang="en-US" baseline="0" dirty="0" smtClean="0"/>
              <a:t> </a:t>
            </a:r>
            <a:r>
              <a:rPr lang="en-US" altLang="en-US" dirty="0" smtClean="0"/>
              <a:t>3.6: Calculate heart rates using an ECG tracing.</a:t>
            </a:r>
          </a:p>
          <a:p>
            <a:pPr eaLnBrk="1" hangingPunct="1"/>
            <a:r>
              <a:rPr lang="en-US" altLang="en-US" dirty="0" smtClean="0"/>
              <a:t>-----</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56</a:t>
            </a:fld>
            <a:endParaRPr lang="en-US"/>
          </a:p>
        </p:txBody>
      </p:sp>
    </p:spTree>
    <p:extLst>
      <p:ext uri="{BB962C8B-B14F-4D97-AF65-F5344CB8AC3E}">
        <p14:creationId xmlns:p14="http://schemas.microsoft.com/office/powerpoint/2010/main" val="88773975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a:t>
            </a:r>
            <a:r>
              <a:rPr lang="en-US" altLang="en-US" baseline="0" dirty="0" smtClean="0"/>
              <a:t> </a:t>
            </a:r>
            <a:r>
              <a:rPr lang="en-US" altLang="en-US" dirty="0" smtClean="0"/>
              <a:t>3.6: Calculate heart rates using an ECG tracing.</a:t>
            </a:r>
          </a:p>
          <a:p>
            <a:pPr eaLnBrk="1" hangingPunct="1"/>
            <a:r>
              <a:rPr lang="en-US" altLang="en-US" dirty="0" smtClean="0"/>
              <a:t>-----</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57</a:t>
            </a:fld>
            <a:endParaRPr lang="en-US"/>
          </a:p>
        </p:txBody>
      </p:sp>
    </p:spTree>
    <p:extLst>
      <p:ext uri="{BB962C8B-B14F-4D97-AF65-F5344CB8AC3E}">
        <p14:creationId xmlns:p14="http://schemas.microsoft.com/office/powerpoint/2010/main" val="125376786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a:t>
            </a:r>
            <a:r>
              <a:rPr lang="en-US" altLang="en-US" baseline="0" dirty="0" smtClean="0"/>
              <a:t> </a:t>
            </a:r>
            <a:r>
              <a:rPr lang="en-US" altLang="en-US" dirty="0" smtClean="0"/>
              <a:t>3.6: Calculate heart rates using an ECG tracing.</a:t>
            </a:r>
          </a:p>
          <a:p>
            <a:pPr eaLnBrk="1" hangingPunct="1"/>
            <a:r>
              <a:rPr lang="en-US" altLang="en-US" dirty="0" smtClean="0"/>
              <a:t>-----</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58</a:t>
            </a:fld>
            <a:endParaRPr lang="en-US"/>
          </a:p>
        </p:txBody>
      </p:sp>
    </p:spTree>
    <p:extLst>
      <p:ext uri="{BB962C8B-B14F-4D97-AF65-F5344CB8AC3E}">
        <p14:creationId xmlns:p14="http://schemas.microsoft.com/office/powerpoint/2010/main" val="172301066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smtClean="0"/>
              <a:t>LO 3.1:</a:t>
            </a:r>
            <a:r>
              <a:rPr lang="en-US" altLang="en-US" baseline="0" dirty="0" smtClean="0"/>
              <a:t> Explain the three types of leads and how each is recorded.</a:t>
            </a:r>
            <a:endParaRPr 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59</a:t>
            </a:fld>
            <a:endParaRPr lang="en-US"/>
          </a:p>
        </p:txBody>
      </p:sp>
    </p:spTree>
    <p:extLst>
      <p:ext uri="{BB962C8B-B14F-4D97-AF65-F5344CB8AC3E}">
        <p14:creationId xmlns:p14="http://schemas.microsoft.com/office/powerpoint/2010/main" val="275837539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3.2:  Identify the functions of common ECG machines.</a:t>
            </a:r>
          </a:p>
          <a:p>
            <a:pPr marL="0" marR="0" indent="0" algn="l" defTabSz="914400" rtl="0" eaLnBrk="1" fontAlgn="base" latinLnBrk="0" hangingPunct="1">
              <a:lnSpc>
                <a:spcPct val="100000"/>
              </a:lnSpc>
              <a:spcBef>
                <a:spcPct val="30000"/>
              </a:spcBef>
              <a:spcAft>
                <a:spcPct val="0"/>
              </a:spcAft>
              <a:buClrTx/>
              <a:buSzTx/>
              <a:buFontTx/>
              <a:buNone/>
              <a:tabLst/>
              <a:defRPr/>
            </a:pPr>
            <a:r>
              <a:rPr lang="en-US" altLang="en-US" dirty="0" smtClean="0"/>
              <a:t>LO 3.3:  Explain how each ECG machine control is used. </a:t>
            </a:r>
          </a:p>
          <a:p>
            <a:pPr marL="0" marR="0" indent="0" algn="l" defTabSz="914400" rtl="0" eaLnBrk="1" fontAlgn="base" latinLnBrk="0" hangingPunct="1">
              <a:lnSpc>
                <a:spcPct val="100000"/>
              </a:lnSpc>
              <a:spcBef>
                <a:spcPct val="30000"/>
              </a:spcBef>
              <a:spcAft>
                <a:spcPct val="0"/>
              </a:spcAft>
              <a:buClrTx/>
              <a:buSzTx/>
              <a:buFontTx/>
              <a:buNone/>
              <a:tabLst/>
              <a:defRPr/>
            </a:pPr>
            <a:r>
              <a:rPr lang="en-US" altLang="en-US" dirty="0" smtClean="0"/>
              <a:t>LO</a:t>
            </a:r>
            <a:r>
              <a:rPr lang="en-US" altLang="en-US" baseline="0" dirty="0" smtClean="0"/>
              <a:t> </a:t>
            </a:r>
            <a:r>
              <a:rPr lang="en-US" altLang="en-US" dirty="0" smtClean="0"/>
              <a:t>3.4:   Recognize common electrodes. </a:t>
            </a:r>
          </a:p>
          <a:p>
            <a:pPr eaLnBrk="1" hangingPunct="1"/>
            <a:endParaRPr lang="en-US" alt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60</a:t>
            </a:fld>
            <a:endParaRPr lang="en-US"/>
          </a:p>
        </p:txBody>
      </p:sp>
    </p:spTree>
    <p:extLst>
      <p:ext uri="{BB962C8B-B14F-4D97-AF65-F5344CB8AC3E}">
        <p14:creationId xmlns:p14="http://schemas.microsoft.com/office/powerpoint/2010/main" val="3658498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3.1:</a:t>
            </a:r>
            <a:r>
              <a:rPr lang="en-US" altLang="en-US" baseline="0" dirty="0" smtClean="0"/>
              <a:t> Explain the three types of leads and how each is recorded.</a:t>
            </a:r>
            <a:endParaRPr lang="en-US" altLang="en-US" dirty="0" smtClean="0"/>
          </a:p>
          <a:p>
            <a:pPr eaLnBrk="1" hangingPunct="1"/>
            <a:r>
              <a:rPr lang="en-US" altLang="en-US" dirty="0" smtClean="0"/>
              <a:t>-----</a:t>
            </a:r>
          </a:p>
          <a:p>
            <a:pPr eaLnBrk="1" hangingPunct="1"/>
            <a:endParaRPr lang="en-US" altLang="en-US" dirty="0" smtClean="0"/>
          </a:p>
          <a:p>
            <a:pPr eaLnBrk="1" hangingPunct="1"/>
            <a:r>
              <a:rPr lang="en-US" altLang="en-US" dirty="0" smtClean="0"/>
              <a:t>The Einthoven triangle is formed by the electrodes on the right arm, left arm, and left leg. The</a:t>
            </a:r>
            <a:r>
              <a:rPr lang="en-US" altLang="en-US" baseline="0" dirty="0" smtClean="0"/>
              <a:t> right leg is used only as a ground or reference electrode.</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7</a:t>
            </a:fld>
            <a:endParaRPr lang="en-US"/>
          </a:p>
        </p:txBody>
      </p:sp>
    </p:spTree>
    <p:extLst>
      <p:ext uri="{BB962C8B-B14F-4D97-AF65-F5344CB8AC3E}">
        <p14:creationId xmlns:p14="http://schemas.microsoft.com/office/powerpoint/2010/main" val="3863795903"/>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smtClean="0"/>
              <a:t>LO</a:t>
            </a:r>
            <a:r>
              <a:rPr lang="en-US" altLang="en-US" baseline="0" dirty="0" smtClean="0"/>
              <a:t> </a:t>
            </a:r>
            <a:r>
              <a:rPr lang="en-US" altLang="en-US" dirty="0" smtClean="0"/>
              <a:t>3.5:   Describe the ECG graph paper. </a:t>
            </a:r>
          </a:p>
          <a:p>
            <a:r>
              <a:rPr lang="en-US" altLang="en-US" dirty="0" smtClean="0"/>
              <a:t>LO</a:t>
            </a:r>
            <a:r>
              <a:rPr lang="en-US" altLang="en-US" baseline="0" dirty="0" smtClean="0"/>
              <a:t> </a:t>
            </a:r>
            <a:r>
              <a:rPr lang="en-US" altLang="en-US" dirty="0" smtClean="0"/>
              <a:t>3.6: Calculate heart rates using an ECG tracing.</a:t>
            </a:r>
            <a:endParaRPr lang="en-US"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61</a:t>
            </a:fld>
            <a:endParaRPr lang="en-US"/>
          </a:p>
        </p:txBody>
      </p:sp>
    </p:spTree>
    <p:extLst>
      <p:ext uri="{BB962C8B-B14F-4D97-AF65-F5344CB8AC3E}">
        <p14:creationId xmlns:p14="http://schemas.microsoft.com/office/powerpoint/2010/main" val="43428820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3.1:</a:t>
            </a:r>
            <a:r>
              <a:rPr lang="en-US" altLang="en-US" baseline="0" dirty="0" smtClean="0"/>
              <a:t> Explain the three types of leads and how each is recorded.</a:t>
            </a:r>
            <a:endParaRPr lang="en-US" altLang="en-US" dirty="0" smtClean="0"/>
          </a:p>
          <a:p>
            <a:pPr eaLnBrk="1" hangingPunct="1"/>
            <a:r>
              <a:rPr lang="en-US" altLang="en-US" dirty="0" smtClean="0"/>
              <a:t>-----</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63</a:t>
            </a:fld>
            <a:endParaRPr lang="en-US"/>
          </a:p>
        </p:txBody>
      </p:sp>
    </p:spTree>
    <p:extLst>
      <p:ext uri="{BB962C8B-B14F-4D97-AF65-F5344CB8AC3E}">
        <p14:creationId xmlns:p14="http://schemas.microsoft.com/office/powerpoint/2010/main" val="36147272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3.1:</a:t>
            </a:r>
            <a:r>
              <a:rPr lang="en-US" altLang="en-US" baseline="0" dirty="0" smtClean="0"/>
              <a:t> Explain the three types of leads and how each is recorded.</a:t>
            </a:r>
            <a:endParaRPr lang="en-US" altLang="en-US" dirty="0" smtClean="0"/>
          </a:p>
          <a:p>
            <a:pPr eaLnBrk="1" hangingPunct="1"/>
            <a:r>
              <a:rPr lang="en-US" altLang="en-US" dirty="0" smtClean="0"/>
              <a:t>-----</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8</a:t>
            </a:fld>
            <a:endParaRPr lang="en-US"/>
          </a:p>
        </p:txBody>
      </p:sp>
    </p:spTree>
    <p:extLst>
      <p:ext uri="{BB962C8B-B14F-4D97-AF65-F5344CB8AC3E}">
        <p14:creationId xmlns:p14="http://schemas.microsoft.com/office/powerpoint/2010/main" val="32375156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3.1:</a:t>
            </a:r>
            <a:r>
              <a:rPr lang="en-US" altLang="en-US" baseline="0" dirty="0" smtClean="0"/>
              <a:t> Explain the three types of leads and how each is recorded.</a:t>
            </a:r>
            <a:endParaRPr lang="en-US" altLang="en-US" dirty="0" smtClean="0"/>
          </a:p>
          <a:p>
            <a:pPr eaLnBrk="1" hangingPunct="1"/>
            <a:r>
              <a:rPr lang="en-US" altLang="en-US" dirty="0" smtClean="0"/>
              <a:t>-----</a:t>
            </a:r>
          </a:p>
          <a:p>
            <a:pPr eaLnBrk="1" hangingPunct="1"/>
            <a:endParaRPr lang="en-US" altLang="en-US" dirty="0" smtClean="0"/>
          </a:p>
          <a:p>
            <a:pPr eaLnBrk="1" hangingPunct="1"/>
            <a:r>
              <a:rPr lang="en-US" altLang="en-US" dirty="0" smtClean="0"/>
              <a:t>The first three leads are known as </a:t>
            </a:r>
            <a:r>
              <a:rPr lang="en-US" altLang="en-US" i="0" dirty="0" smtClean="0"/>
              <a:t>standard</a:t>
            </a:r>
            <a:r>
              <a:rPr lang="en-US" altLang="en-US" i="1" dirty="0" smtClean="0"/>
              <a:t> limb leads</a:t>
            </a:r>
            <a:r>
              <a:rPr lang="en-US" altLang="en-US" i="0" baseline="0" dirty="0" smtClean="0"/>
              <a:t> and are bipolar.</a:t>
            </a:r>
          </a:p>
          <a:p>
            <a:pPr eaLnBrk="1" hangingPunct="1"/>
            <a:r>
              <a:rPr lang="en-US" altLang="en-US" dirty="0" smtClean="0"/>
              <a:t>The second three leads are known as </a:t>
            </a:r>
            <a:r>
              <a:rPr lang="en-US" altLang="en-US" i="1" dirty="0" smtClean="0"/>
              <a:t>augmented leads</a:t>
            </a:r>
            <a:r>
              <a:rPr lang="en-US" altLang="en-US" dirty="0" smtClean="0"/>
              <a:t>. They are unipolar leads. </a:t>
            </a:r>
          </a:p>
          <a:p>
            <a:pPr eaLnBrk="1" hangingPunct="1"/>
            <a:r>
              <a:rPr lang="en-US" altLang="en-US" dirty="0" smtClean="0"/>
              <a:t>The last six leads are the </a:t>
            </a:r>
            <a:r>
              <a:rPr lang="en-US" altLang="en-US" i="1" dirty="0" smtClean="0"/>
              <a:t>chest leads</a:t>
            </a:r>
            <a:r>
              <a:rPr lang="en-US" altLang="en-US" dirty="0" smtClean="0"/>
              <a:t>. Also known as </a:t>
            </a:r>
            <a:r>
              <a:rPr lang="en-US" altLang="en-US" i="1" dirty="0" smtClean="0"/>
              <a:t>precordial leads</a:t>
            </a:r>
            <a:r>
              <a:rPr lang="en-US" altLang="en-US" dirty="0" smtClean="0"/>
              <a:t>, they are unipolar. </a:t>
            </a:r>
            <a:endParaRPr lang="en-US" altLang="en-US" b="1" dirty="0" smtClean="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9</a:t>
            </a:fld>
            <a:endParaRPr lang="en-US"/>
          </a:p>
        </p:txBody>
      </p:sp>
    </p:spTree>
    <p:extLst>
      <p:ext uri="{BB962C8B-B14F-4D97-AF65-F5344CB8AC3E}">
        <p14:creationId xmlns:p14="http://schemas.microsoft.com/office/powerpoint/2010/main" val="7227577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LO 3.1:</a:t>
            </a:r>
            <a:r>
              <a:rPr lang="en-US" altLang="en-US" baseline="0" dirty="0" smtClean="0"/>
              <a:t> Explain the three types of leads and how each is recorded.</a:t>
            </a:r>
            <a:endParaRPr lang="en-US" altLang="en-US" dirty="0" smtClean="0"/>
          </a:p>
          <a:p>
            <a:pPr eaLnBrk="1" hangingPunct="1"/>
            <a:r>
              <a:rPr lang="en-US" altLang="en-US" dirty="0" smtClean="0"/>
              <a:t>-----</a:t>
            </a:r>
          </a:p>
          <a:p>
            <a:pPr eaLnBrk="1" hangingPunct="1"/>
            <a:endParaRPr lang="en-US" altLang="en-US" dirty="0" smtClean="0"/>
          </a:p>
          <a:p>
            <a:pPr eaLnBrk="1" hangingPunct="1"/>
            <a:endParaRPr lang="en-US" altLang="en-US" dirty="0" smtClean="0"/>
          </a:p>
          <a:p>
            <a:pPr eaLnBrk="1" hangingPunct="1"/>
            <a:r>
              <a:rPr lang="en-US" altLang="en-US" dirty="0" smtClean="0"/>
              <a:t>All three leads produce positive deflections.  </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10</a:t>
            </a:fld>
            <a:endParaRPr lang="en-US"/>
          </a:p>
        </p:txBody>
      </p:sp>
    </p:spTree>
    <p:extLst>
      <p:ext uri="{BB962C8B-B14F-4D97-AF65-F5344CB8AC3E}">
        <p14:creationId xmlns:p14="http://schemas.microsoft.com/office/powerpoint/2010/main" val="19297364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smtClean="0"/>
              <a:t>Click to edit Master title style</a:t>
            </a:r>
            <a:endParaRPr lang="en-US" dirty="0"/>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115602802"/>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WhiteTagline-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7"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106916897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WhiteTagline-Gray BG, Title 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6"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407617283"/>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White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smtClean="0"/>
              <a:t>Click to edit Master title style</a:t>
            </a:r>
            <a:endParaRPr lang="en-US" dirty="0"/>
          </a:p>
        </p:txBody>
      </p:sp>
      <p:sp>
        <p:nvSpPr>
          <p:cNvPr id="3" name="Subtitle 1"/>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5"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
        <p:nvSpPr>
          <p:cNvPr id="7"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42355271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White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smtClean="0"/>
              <a:t>Click to edit Master title style</a:t>
            </a:r>
            <a:endParaRPr lang="en-US" dirty="0"/>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5"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22294791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White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smtClean="0"/>
              <a:t>Click to edit Master title style</a:t>
            </a:r>
            <a:endParaRPr lang="en-US" dirty="0"/>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6"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36955695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Content Placeholder 1"/>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Jump Link"/>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380104104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smtClean="0"/>
              <a:t>Click to edit Master title style</a:t>
            </a:r>
            <a:endParaRPr lang="en-US" dirty="0"/>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Photo Credit"/>
          <p:cNvSpPr>
            <a:spLocks noGrp="1"/>
          </p:cNvSpPr>
          <p:nvPr>
            <p:ph type="body" sz="quarter" idx="16"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2562023523"/>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smtClean="0"/>
              <a:t>Jump to long image description(s)</a:t>
            </a:r>
          </a:p>
        </p:txBody>
      </p:sp>
      <p:sp>
        <p:nvSpPr>
          <p:cNvPr id="10"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21187976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smtClean="0"/>
              <a:t>Jump to long image description(s)</a:t>
            </a:r>
          </a:p>
        </p:txBody>
      </p:sp>
      <p:sp>
        <p:nvSpPr>
          <p:cNvPr id="12"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8740734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1"/>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2"/>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Header 3"/>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smtClean="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Header 4"/>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smtClean="0"/>
              <a:t>Click to edit Master text styles</a:t>
            </a:r>
          </a:p>
        </p:txBody>
      </p:sp>
      <p:sp>
        <p:nvSpPr>
          <p:cNvPr id="15" name="Content Placeholder 4"/>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2" name="Jump Link"/>
          <p:cNvSpPr>
            <a:spLocks noGrp="1"/>
          </p:cNvSpPr>
          <p:nvPr>
            <p:ph type="body" sz="quarter" idx="16" hasCustomPrompt="1"/>
          </p:nvPr>
        </p:nvSpPr>
        <p:spPr>
          <a:xfrm>
            <a:off x="3817620" y="5996050"/>
            <a:ext cx="1508760" cy="99950"/>
          </a:xfrm>
          <a:prstGeom prst="rect">
            <a:avLst/>
          </a:prstGeom>
        </p:spPr>
        <p:txBody>
          <a:bodyPr lIns="0" tIns="0" rIns="0" bIns="0"/>
          <a:lstStyle>
            <a:lvl1pPr marL="0" indent="0" algn="ctr">
              <a:buNone/>
              <a:defRPr sz="800"/>
            </a:lvl1pPr>
          </a:lstStyle>
          <a:p>
            <a:pPr lvl="0"/>
            <a:r>
              <a:rPr lang="en-US" dirty="0" smtClean="0"/>
              <a:t>Jump to long image description(s)</a:t>
            </a:r>
          </a:p>
        </p:txBody>
      </p:sp>
      <p:sp>
        <p:nvSpPr>
          <p:cNvPr id="16"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15873770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smtClean="0"/>
              <a:t>Click to edit Master title style</a:t>
            </a:r>
            <a:endParaRPr lang="en-US" dirty="0"/>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
        <p:nvSpPr>
          <p:cNvPr id="9"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3480686602"/>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smtClean="0"/>
              <a:t>Click to edit Master title style</a:t>
            </a:r>
            <a:endParaRPr lang="en-US" dirty="0"/>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Jump Link"/>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8"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29750495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smtClean="0"/>
              <a:t>Click to edit Master title style</a:t>
            </a:r>
            <a:endParaRPr lang="en-US" dirty="0"/>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Jump Link"/>
          <p:cNvSpPr>
            <a:spLocks noGrp="1"/>
          </p:cNvSpPr>
          <p:nvPr>
            <p:ph type="body" sz="quarter" idx="12" hasCustomPrompt="1"/>
          </p:nvPr>
        </p:nvSpPr>
        <p:spPr>
          <a:xfrm>
            <a:off x="2327275" y="6488875"/>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14910042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smtClean="0"/>
              <a:t>Click to edit Master title style</a:t>
            </a:r>
            <a:endParaRPr lang="en-US" dirty="0"/>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7" name="Jump Link"/>
          <p:cNvSpPr>
            <a:spLocks noGrp="1"/>
          </p:cNvSpPr>
          <p:nvPr>
            <p:ph type="body" sz="quarter" idx="16" hasCustomPrompt="1"/>
          </p:nvPr>
        </p:nvSpPr>
        <p:spPr>
          <a:xfrm>
            <a:off x="3886200" y="5081650"/>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1326611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6" name="Media Placeholder 1"/>
          <p:cNvSpPr>
            <a:spLocks noGrp="1"/>
          </p:cNvSpPr>
          <p:nvPr>
            <p:ph type="media" sz="quarter" idx="11"/>
          </p:nvPr>
        </p:nvSpPr>
        <p:spPr>
          <a:xfrm>
            <a:off x="0" y="1066799"/>
            <a:ext cx="9144000" cy="5315957"/>
          </a:xfrm>
          <a:prstGeom prst="rect">
            <a:avLst/>
          </a:prstGeom>
        </p:spPr>
        <p:txBody>
          <a:bodyPr/>
          <a:lstStyle/>
          <a:p>
            <a:endParaRPr lang="en-US"/>
          </a:p>
        </p:txBody>
      </p:sp>
      <p:sp>
        <p:nvSpPr>
          <p:cNvPr id="5" name="Video Credit"/>
          <p:cNvSpPr>
            <a:spLocks noGrp="1"/>
          </p:cNvSpPr>
          <p:nvPr>
            <p:ph type="body" sz="quarter" idx="12"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Video Credit Here</a:t>
            </a:r>
            <a:endParaRPr lang="en-US" dirty="0"/>
          </a:p>
        </p:txBody>
      </p:sp>
    </p:spTree>
    <p:extLst>
      <p:ext uri="{BB962C8B-B14F-4D97-AF65-F5344CB8AC3E}">
        <p14:creationId xmlns:p14="http://schemas.microsoft.com/office/powerpoint/2010/main" val="19874173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extLst mod="1">
    <p:ext uri="{DCECCB84-F9BA-43D5-87BE-67443E8EF086}">
      <p15:sldGuideLst xmlns=""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Content Placeholder 1"/>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Jump Link"/>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8626553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Red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smtClean="0"/>
              <a:t>Click to edit Master title style</a:t>
            </a:r>
            <a:endParaRPr lang="en-US" dirty="0"/>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Photo Credit"/>
          <p:cNvSpPr>
            <a:spLocks noGrp="1"/>
          </p:cNvSpPr>
          <p:nvPr>
            <p:ph type="body" sz="quarter" idx="16"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962444905"/>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Red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smtClean="0"/>
              <a:t>Jump to long image description(s)</a:t>
            </a:r>
          </a:p>
        </p:txBody>
      </p:sp>
      <p:sp>
        <p:nvSpPr>
          <p:cNvPr id="10"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3194019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Red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smtClean="0"/>
              <a:t>Jump to long image description(s)</a:t>
            </a:r>
          </a:p>
        </p:txBody>
      </p:sp>
      <p:sp>
        <p:nvSpPr>
          <p:cNvPr id="12"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7505567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Red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1"/>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2"/>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Header 3"/>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smtClean="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Header 4"/>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smtClean="0"/>
              <a:t>Click to edit Master text styles</a:t>
            </a:r>
          </a:p>
        </p:txBody>
      </p:sp>
      <p:sp>
        <p:nvSpPr>
          <p:cNvPr id="15" name="Content Placeholder 4"/>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2" name="Jump Link"/>
          <p:cNvSpPr>
            <a:spLocks noGrp="1"/>
          </p:cNvSpPr>
          <p:nvPr>
            <p:ph type="body" sz="quarter" idx="16" hasCustomPrompt="1"/>
          </p:nvPr>
        </p:nvSpPr>
        <p:spPr>
          <a:xfrm>
            <a:off x="3817620" y="5996050"/>
            <a:ext cx="1508760" cy="99950"/>
          </a:xfrm>
          <a:prstGeom prst="rect">
            <a:avLst/>
          </a:prstGeom>
        </p:spPr>
        <p:txBody>
          <a:bodyPr lIns="0" tIns="0" rIns="0" bIns="0"/>
          <a:lstStyle>
            <a:lvl1pPr marL="0" indent="0" algn="ctr">
              <a:buNone/>
              <a:defRPr sz="800"/>
            </a:lvl1pPr>
          </a:lstStyle>
          <a:p>
            <a:pPr lvl="0"/>
            <a:r>
              <a:rPr lang="en-US" dirty="0" smtClean="0"/>
              <a:t>Jump to long image description(s)</a:t>
            </a:r>
          </a:p>
        </p:txBody>
      </p:sp>
      <p:sp>
        <p:nvSpPr>
          <p:cNvPr id="1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0207924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Red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smtClean="0"/>
              <a:t>Click to edit Master title style</a:t>
            </a:r>
            <a:endParaRPr lang="en-US" dirty="0"/>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Jump Link"/>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8"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4853900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smtClean="0"/>
              <a:t>Click to edit Master title style</a:t>
            </a:r>
            <a:endParaRPr lang="en-US" dirty="0"/>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333682806"/>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Red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smtClean="0"/>
              <a:t>Click to edit Master title style</a:t>
            </a:r>
            <a:endParaRPr lang="en-US" dirty="0"/>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Jump Link"/>
          <p:cNvSpPr>
            <a:spLocks noGrp="1"/>
          </p:cNvSpPr>
          <p:nvPr>
            <p:ph type="body" sz="quarter" idx="12" hasCustomPrompt="1"/>
          </p:nvPr>
        </p:nvSpPr>
        <p:spPr>
          <a:xfrm>
            <a:off x="2327275" y="6488875"/>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9164351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Red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smtClean="0"/>
              <a:t>Click to edit Master title style</a:t>
            </a:r>
            <a:endParaRPr lang="en-US" dirty="0"/>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7" name="Jump Link"/>
          <p:cNvSpPr>
            <a:spLocks noGrp="1"/>
          </p:cNvSpPr>
          <p:nvPr>
            <p:ph type="body" sz="quarter" idx="16" hasCustomPrompt="1"/>
          </p:nvPr>
        </p:nvSpPr>
        <p:spPr>
          <a:xfrm>
            <a:off x="3886200" y="5081650"/>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1579501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Red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6" name="Media Placeholder 5"/>
          <p:cNvSpPr>
            <a:spLocks noGrp="1"/>
          </p:cNvSpPr>
          <p:nvPr>
            <p:ph type="media" sz="quarter" idx="11"/>
          </p:nvPr>
        </p:nvSpPr>
        <p:spPr>
          <a:xfrm>
            <a:off x="0" y="1066799"/>
            <a:ext cx="9144000" cy="5315957"/>
          </a:xfrm>
          <a:prstGeom prst="rect">
            <a:avLst/>
          </a:prstGeom>
        </p:spPr>
        <p:txBody>
          <a:bodyPr/>
          <a:lstStyle/>
          <a:p>
            <a:endParaRPr lang="en-US"/>
          </a:p>
        </p:txBody>
      </p:sp>
      <p:sp>
        <p:nvSpPr>
          <p:cNvPr id="5" name="Video Credit"/>
          <p:cNvSpPr>
            <a:spLocks noGrp="1"/>
          </p:cNvSpPr>
          <p:nvPr>
            <p:ph type="body" sz="quarter" idx="12"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Video Credit Here</a:t>
            </a:r>
          </a:p>
        </p:txBody>
      </p:sp>
    </p:spTree>
    <p:extLst>
      <p:ext uri="{BB962C8B-B14F-4D97-AF65-F5344CB8AC3E}">
        <p14:creationId xmlns:p14="http://schemas.microsoft.com/office/powerpoint/2010/main" val="24692979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extLst mod="1">
    <p:ext uri="{DCECCB84-F9BA-43D5-87BE-67443E8EF086}">
      <p15:sldGuideLst xmlns=""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No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Content Placeholder 1"/>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Jump Link"/>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34519280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4004973280"/>
      </p:ext>
    </p:extLst>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smtClean="0"/>
              <a:t>Click to edit Master title style</a:t>
            </a:r>
            <a:endParaRPr lang="en-US" dirty="0"/>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2384814877"/>
      </p:ext>
    </p:extLst>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No Tagline-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6"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1069168974"/>
      </p:ext>
    </p:extLst>
  </p:cSld>
  <p:clrMapOvr>
    <a:masterClrMapping/>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No Tagline-Gray BG, Title 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6"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407617283"/>
      </p:ext>
    </p:extLst>
  </p:cSld>
  <p:clrMapOvr>
    <a:masterClrMapping/>
  </p:clrMapOvr>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No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smtClean="0"/>
              <a:t>Click to edit Master title style</a:t>
            </a:r>
            <a:endParaRPr lang="en-US" dirty="0"/>
          </a:p>
        </p:txBody>
      </p:sp>
      <p:sp>
        <p:nvSpPr>
          <p:cNvPr id="3" name="Subtitle 1"/>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5"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42355271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No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smtClean="0"/>
              <a:t>Click to edit Master title style</a:t>
            </a:r>
            <a:endParaRPr lang="en-US" dirty="0"/>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7"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22294791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smtClean="0"/>
              <a:t>Click to edit Master title style</a:t>
            </a:r>
            <a:endParaRPr lang="en-US" dirty="0"/>
          </a:p>
        </p:txBody>
      </p:sp>
      <p:sp>
        <p:nvSpPr>
          <p:cNvPr id="6" name="Text Photo Credit3"/>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2833503217"/>
      </p:ext>
    </p:extLst>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No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smtClean="0"/>
              <a:t>Click to edit Master title style</a:t>
            </a:r>
            <a:endParaRPr lang="en-US" dirty="0"/>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13"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36955695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004973280"/>
      </p:ext>
    </p:extLst>
  </p:cSld>
  <p:clrMapOvr>
    <a:masterClrMapping/>
  </p:clrMapOvr>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smtClean="0"/>
              <a:t>Click to edit Master title style</a:t>
            </a:r>
            <a:endParaRPr lang="en-US" dirty="0"/>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384814877"/>
      </p:ext>
    </p:extLst>
  </p:cSld>
  <p:clrMapOvr>
    <a:masterClrMapping/>
  </p:clrMapOvr>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SmallRedBar-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069168974"/>
      </p:ext>
    </p:extLst>
  </p:cSld>
  <p:clrMapOvr>
    <a:masterClrMapping/>
  </p:clrMapOvr>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SmallRedBar-Gray BG, Title 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07617283"/>
      </p:ext>
    </p:extLst>
  </p:cSld>
  <p:clrMapOvr>
    <a:masterClrMapping/>
  </p:clrMapOvr>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SmallRedBar-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5"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2355271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SmallRedBar-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5"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2294791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SmallRedBar-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smtClean="0"/>
              <a:t>Click to edit Master title style</a:t>
            </a:r>
            <a:endParaRPr lang="en-US" dirty="0"/>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6955695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Blue Slide Title above text">
    <p:spTree>
      <p:nvGrpSpPr>
        <p:cNvPr id="1" name=""/>
        <p:cNvGrpSpPr/>
        <p:nvPr/>
      </p:nvGrpSpPr>
      <p:grpSpPr>
        <a:xfrm>
          <a:off x="0" y="0"/>
          <a:ext cx="0" cy="0"/>
          <a:chOff x="0" y="0"/>
          <a:chExt cx="0" cy="0"/>
        </a:xfrm>
      </p:grpSpPr>
      <p:sp>
        <p:nvSpPr>
          <p:cNvPr id="2" name="Slide Title"/>
          <p:cNvSpPr>
            <a:spLocks noGrp="1"/>
          </p:cNvSpPr>
          <p:nvPr>
            <p:ph type="ctrTitle"/>
          </p:nvPr>
        </p:nvSpPr>
        <p:spPr>
          <a:xfrm>
            <a:off x="1066800" y="1524000"/>
            <a:ext cx="7048500" cy="1470025"/>
          </a:xfrm>
          <a:prstGeom prst="rect">
            <a:avLst/>
          </a:prstGeom>
        </p:spPr>
        <p:txBody>
          <a:bodyPr/>
          <a:lstStyle>
            <a:lvl1pPr algn="l">
              <a:defRPr sz="4400">
                <a:solidFill>
                  <a:schemeClr val="bg1"/>
                </a:solidFill>
              </a:defRPr>
            </a:lvl1pPr>
          </a:lstStyle>
          <a:p>
            <a:r>
              <a:rPr lang="en-US" dirty="0" smtClean="0"/>
              <a:t>Click to edit Master title style</a:t>
            </a:r>
            <a:endParaRPr lang="en-US" dirty="0"/>
          </a:p>
        </p:txBody>
      </p:sp>
      <p:sp>
        <p:nvSpPr>
          <p:cNvPr id="3" name="Subtitle 1"/>
          <p:cNvSpPr>
            <a:spLocks noGrp="1"/>
          </p:cNvSpPr>
          <p:nvPr>
            <p:ph type="subTitle" idx="1"/>
          </p:nvPr>
        </p:nvSpPr>
        <p:spPr>
          <a:xfrm>
            <a:off x="1066800" y="2971800"/>
            <a:ext cx="6400800" cy="1752600"/>
          </a:xfrm>
          <a:prstGeom prst="rect">
            <a:avLst/>
          </a:prstGeom>
        </p:spPr>
        <p:txBody>
          <a:bodyPr/>
          <a:lstStyle>
            <a:lvl1pPr marL="0" indent="0" algn="l">
              <a:buNone/>
              <a:defRPr sz="2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13887237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type="secHead" preserve="1">
  <p:cSld name="Blue Slide 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722313" y="2643186"/>
            <a:ext cx="7202487" cy="1362075"/>
          </a:xfrm>
          <a:prstGeom prst="rect">
            <a:avLst/>
          </a:prstGeom>
        </p:spPr>
        <p:txBody>
          <a:bodyPr anchor="t"/>
          <a:lstStyle>
            <a:lvl1pPr algn="l">
              <a:defRPr sz="4400" b="1" cap="all">
                <a:solidFill>
                  <a:schemeClr val="bg1"/>
                </a:solidFill>
              </a:defRPr>
            </a:lvl1pPr>
          </a:lstStyle>
          <a:p>
            <a:r>
              <a:rPr lang="en-US" dirty="0" smtClean="0"/>
              <a:t>Click to edit Master title style</a:t>
            </a:r>
            <a:endParaRPr lang="en-US" dirty="0"/>
          </a:p>
        </p:txBody>
      </p:sp>
      <p:sp>
        <p:nvSpPr>
          <p:cNvPr id="3" name="Text Placeholder 1"/>
          <p:cNvSpPr>
            <a:spLocks noGrp="1"/>
          </p:cNvSpPr>
          <p:nvPr>
            <p:ph type="body" idx="1"/>
          </p:nvPr>
        </p:nvSpPr>
        <p:spPr>
          <a:xfrm>
            <a:off x="722313" y="1143000"/>
            <a:ext cx="7202487" cy="1500187"/>
          </a:xfrm>
          <a:prstGeom prst="rect">
            <a:avLst/>
          </a:prstGeo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Tree>
    <p:extLst>
      <p:ext uri="{BB962C8B-B14F-4D97-AF65-F5344CB8AC3E}">
        <p14:creationId xmlns:p14="http://schemas.microsoft.com/office/powerpoint/2010/main" val="27053150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3859920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Plain_Appendix_Title and Tex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5" name="Jump Link"/>
          <p:cNvSpPr>
            <a:spLocks noGrp="1"/>
          </p:cNvSpPr>
          <p:nvPr>
            <p:ph type="body" sz="quarter" idx="11"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smtClean="0"/>
              <a:t>Jump back to slide containing original image</a:t>
            </a:r>
          </a:p>
        </p:txBody>
      </p:sp>
      <p:sp>
        <p:nvSpPr>
          <p:cNvPr id="8" name="Text Placeholder 1"/>
          <p:cNvSpPr>
            <a:spLocks noGrp="1"/>
          </p:cNvSpPr>
          <p:nvPr>
            <p:ph type="body" sz="quarter" idx="12"/>
          </p:nvPr>
        </p:nvSpPr>
        <p:spPr>
          <a:xfrm>
            <a:off x="457200" y="1066800"/>
            <a:ext cx="8229600" cy="55626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smtClean="0"/>
              <a:t>Click to edit Master text styles</a:t>
            </a:r>
          </a:p>
        </p:txBody>
      </p:sp>
    </p:spTree>
    <p:extLst>
      <p:ext uri="{BB962C8B-B14F-4D97-AF65-F5344CB8AC3E}">
        <p14:creationId xmlns:p14="http://schemas.microsoft.com/office/powerpoint/2010/main" val="7017555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Plain_Appendix_2-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11" name="Text Placeholder 1"/>
          <p:cNvSpPr>
            <a:spLocks noGrp="1"/>
          </p:cNvSpPr>
          <p:nvPr>
            <p:ph type="body" sz="quarter" idx="12"/>
          </p:nvPr>
        </p:nvSpPr>
        <p:spPr>
          <a:xfrm>
            <a:off x="457200" y="1600200"/>
            <a:ext cx="40386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 Master text styles</a:t>
            </a:r>
          </a:p>
        </p:txBody>
      </p:sp>
      <p:sp>
        <p:nvSpPr>
          <p:cNvPr id="5" name="Header 2"/>
          <p:cNvSpPr>
            <a:spLocks noGrp="1"/>
          </p:cNvSpPr>
          <p:nvPr>
            <p:ph type="body" sz="quarter" idx="3"/>
          </p:nvPr>
        </p:nvSpPr>
        <p:spPr>
          <a:xfrm>
            <a:off x="4645026" y="960438"/>
            <a:ext cx="4117974"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15" name="Text Placeholder 2"/>
          <p:cNvSpPr>
            <a:spLocks noGrp="1"/>
          </p:cNvSpPr>
          <p:nvPr>
            <p:ph type="body" sz="quarter" idx="14"/>
          </p:nvPr>
        </p:nvSpPr>
        <p:spPr>
          <a:xfrm>
            <a:off x="4648200" y="1600200"/>
            <a:ext cx="41148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 Master text styles</a:t>
            </a:r>
          </a:p>
        </p:txBody>
      </p:sp>
      <p:sp>
        <p:nvSpPr>
          <p:cNvPr id="13" name="Jump link"/>
          <p:cNvSpPr>
            <a:spLocks noGrp="1"/>
          </p:cNvSpPr>
          <p:nvPr>
            <p:ph type="body" sz="quarter" idx="13"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smtClean="0"/>
              <a:t>Jump back to slide containing original image</a:t>
            </a:r>
          </a:p>
        </p:txBody>
      </p:sp>
    </p:spTree>
    <p:extLst>
      <p:ext uri="{BB962C8B-B14F-4D97-AF65-F5344CB8AC3E}">
        <p14:creationId xmlns:p14="http://schemas.microsoft.com/office/powerpoint/2010/main" val="39492145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Plain_Appendix_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20" name="Text Placeholder 1"/>
          <p:cNvSpPr>
            <a:spLocks noGrp="1"/>
          </p:cNvSpPr>
          <p:nvPr>
            <p:ph type="body" sz="quarter" idx="14"/>
          </p:nvPr>
        </p:nvSpPr>
        <p:spPr>
          <a:xfrm>
            <a:off x="457200" y="1600200"/>
            <a:ext cx="4038600" cy="1981200"/>
          </a:xfrm>
          <a:prstGeom prst="rect">
            <a:avLst/>
          </a:prstGeom>
        </p:spPr>
        <p:txBody>
          <a:bodyPr/>
          <a:lstStyle>
            <a:lvl1pPr marL="0" indent="0">
              <a:spcAft>
                <a:spcPts val="800"/>
              </a:spcAft>
              <a:buNone/>
              <a:defRPr sz="2000"/>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 Master text styles</a:t>
            </a:r>
            <a:endParaRPr lang="en-US" dirty="0"/>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23" name="Text Placeholder 2"/>
          <p:cNvSpPr>
            <a:spLocks noGrp="1"/>
          </p:cNvSpPr>
          <p:nvPr>
            <p:ph type="body" sz="quarter" idx="15"/>
          </p:nvPr>
        </p:nvSpPr>
        <p:spPr>
          <a:xfrm>
            <a:off x="4648200" y="1600200"/>
            <a:ext cx="4038600" cy="1981200"/>
          </a:xfrm>
          <a:prstGeom prst="rect">
            <a:avLst/>
          </a:prstGeom>
        </p:spPr>
        <p:txBody>
          <a:bodyPr/>
          <a:lstStyle>
            <a:lvl1pPr marL="0" indent="0">
              <a:spcAft>
                <a:spcPts val="800"/>
              </a:spcAft>
              <a:buNone/>
              <a:defRPr sz="2000"/>
            </a:lvl1pPr>
          </a:lstStyle>
          <a:p>
            <a:pPr lvl="0"/>
            <a:r>
              <a:rPr lang="en-US" dirty="0" smtClean="0"/>
              <a:t>Click to edit Master text styles</a:t>
            </a:r>
            <a:endParaRPr lang="en-US" dirty="0"/>
          </a:p>
        </p:txBody>
      </p:sp>
      <p:sp>
        <p:nvSpPr>
          <p:cNvPr id="7" name="Header 3"/>
          <p:cNvSpPr>
            <a:spLocks noGrp="1"/>
          </p:cNvSpPr>
          <p:nvPr>
            <p:ph type="body" sz="quarter" idx="12"/>
          </p:nvPr>
        </p:nvSpPr>
        <p:spPr>
          <a:xfrm>
            <a:off x="457200" y="37338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smtClean="0"/>
              <a:t>Click to edit Master text styles</a:t>
            </a:r>
          </a:p>
        </p:txBody>
      </p:sp>
      <p:sp>
        <p:nvSpPr>
          <p:cNvPr id="25" name="Text Placeholder 3"/>
          <p:cNvSpPr>
            <a:spLocks noGrp="1"/>
          </p:cNvSpPr>
          <p:nvPr>
            <p:ph type="body" sz="quarter" idx="16"/>
          </p:nvPr>
        </p:nvSpPr>
        <p:spPr>
          <a:xfrm>
            <a:off x="457200" y="4343400"/>
            <a:ext cx="4038600" cy="2133600"/>
          </a:xfrm>
          <a:prstGeom prst="rect">
            <a:avLst/>
          </a:prstGeom>
        </p:spPr>
        <p:txBody>
          <a:bodyPr/>
          <a:lstStyle>
            <a:lvl1pPr marL="0" indent="0">
              <a:spcAft>
                <a:spcPts val="800"/>
              </a:spcAft>
              <a:buNone/>
              <a:defRPr sz="2000"/>
            </a:lvl1pPr>
          </a:lstStyle>
          <a:p>
            <a:pPr lvl="0"/>
            <a:r>
              <a:rPr lang="en-US" dirty="0" smtClean="0"/>
              <a:t>Click to edit Master text styles</a:t>
            </a:r>
            <a:endParaRPr lang="en-US" dirty="0"/>
          </a:p>
        </p:txBody>
      </p:sp>
      <p:sp>
        <p:nvSpPr>
          <p:cNvPr id="10" name="Header 4"/>
          <p:cNvSpPr>
            <a:spLocks noGrp="1"/>
          </p:cNvSpPr>
          <p:nvPr>
            <p:ph type="body" sz="quarter" idx="13"/>
          </p:nvPr>
        </p:nvSpPr>
        <p:spPr>
          <a:xfrm>
            <a:off x="4648200" y="37338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smtClean="0"/>
              <a:t>Click to edit Master text styles</a:t>
            </a:r>
          </a:p>
        </p:txBody>
      </p:sp>
      <p:sp>
        <p:nvSpPr>
          <p:cNvPr id="27" name="Text Placeholder 4"/>
          <p:cNvSpPr>
            <a:spLocks noGrp="1"/>
          </p:cNvSpPr>
          <p:nvPr>
            <p:ph type="body" sz="quarter" idx="17"/>
          </p:nvPr>
        </p:nvSpPr>
        <p:spPr>
          <a:xfrm>
            <a:off x="4648200" y="4343400"/>
            <a:ext cx="4038600" cy="2133600"/>
          </a:xfrm>
          <a:prstGeom prst="rect">
            <a:avLst/>
          </a:prstGeom>
        </p:spPr>
        <p:txBody>
          <a:bodyPr/>
          <a:lstStyle>
            <a:lvl1pPr marL="0" indent="0">
              <a:spcAft>
                <a:spcPts val="800"/>
              </a:spcAft>
              <a:buNone/>
              <a:defRPr sz="2000"/>
            </a:lvl1pPr>
          </a:lstStyle>
          <a:p>
            <a:pPr lvl="0"/>
            <a:r>
              <a:rPr lang="en-US" dirty="0" smtClean="0"/>
              <a:t>Click to edit Master text styles</a:t>
            </a:r>
            <a:endParaRPr lang="en-US" dirty="0"/>
          </a:p>
        </p:txBody>
      </p:sp>
      <p:sp>
        <p:nvSpPr>
          <p:cNvPr id="18" name="Jump Link"/>
          <p:cNvSpPr>
            <a:spLocks noGrp="1"/>
          </p:cNvSpPr>
          <p:nvPr>
            <p:ph type="body" sz="quarter" idx="11"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smtClean="0"/>
              <a:t>Jump back to slide containing original image</a:t>
            </a:r>
          </a:p>
        </p:txBody>
      </p:sp>
    </p:spTree>
    <p:extLst>
      <p:ext uri="{BB962C8B-B14F-4D97-AF65-F5344CB8AC3E}">
        <p14:creationId xmlns:p14="http://schemas.microsoft.com/office/powerpoint/2010/main" val="36562608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Red Bar Footer_Appendix_Title and Tex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5" name="Jump Link"/>
          <p:cNvSpPr>
            <a:spLocks noGrp="1"/>
          </p:cNvSpPr>
          <p:nvPr>
            <p:ph type="body" sz="quarter" idx="11"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smtClean="0"/>
              <a:t>Jump back to slide containing original image</a:t>
            </a:r>
          </a:p>
        </p:txBody>
      </p:sp>
      <p:sp>
        <p:nvSpPr>
          <p:cNvPr id="8" name="Text Placeholder 1"/>
          <p:cNvSpPr>
            <a:spLocks noGrp="1"/>
          </p:cNvSpPr>
          <p:nvPr>
            <p:ph type="body" sz="quarter" idx="12"/>
          </p:nvPr>
        </p:nvSpPr>
        <p:spPr>
          <a:xfrm>
            <a:off x="457200" y="990600"/>
            <a:ext cx="8229600" cy="54102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smtClean="0"/>
              <a:t>Click to edit Master text styles</a:t>
            </a:r>
          </a:p>
        </p:txBody>
      </p:sp>
    </p:spTree>
    <p:extLst>
      <p:ext uri="{BB962C8B-B14F-4D97-AF65-F5344CB8AC3E}">
        <p14:creationId xmlns:p14="http://schemas.microsoft.com/office/powerpoint/2010/main" val="26783692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Red Bar Footer_Appendix_2-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11" name="Text Placeholder 1"/>
          <p:cNvSpPr>
            <a:spLocks noGrp="1"/>
          </p:cNvSpPr>
          <p:nvPr>
            <p:ph type="body" sz="quarter" idx="12"/>
          </p:nvPr>
        </p:nvSpPr>
        <p:spPr>
          <a:xfrm>
            <a:off x="457200" y="1600200"/>
            <a:ext cx="40386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 Master text styles</a:t>
            </a:r>
          </a:p>
        </p:txBody>
      </p:sp>
      <p:sp>
        <p:nvSpPr>
          <p:cNvPr id="5" name="Header 2"/>
          <p:cNvSpPr>
            <a:spLocks noGrp="1"/>
          </p:cNvSpPr>
          <p:nvPr>
            <p:ph type="body" sz="quarter" idx="3"/>
          </p:nvPr>
        </p:nvSpPr>
        <p:spPr>
          <a:xfrm>
            <a:off x="4645026" y="960438"/>
            <a:ext cx="4117974"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15" name="Text Placeholder 2"/>
          <p:cNvSpPr>
            <a:spLocks noGrp="1"/>
          </p:cNvSpPr>
          <p:nvPr>
            <p:ph type="body" sz="quarter" idx="14"/>
          </p:nvPr>
        </p:nvSpPr>
        <p:spPr>
          <a:xfrm>
            <a:off x="4648200" y="1600200"/>
            <a:ext cx="41148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 Master text styles</a:t>
            </a:r>
          </a:p>
        </p:txBody>
      </p:sp>
      <p:sp>
        <p:nvSpPr>
          <p:cNvPr id="13" name="Jump link"/>
          <p:cNvSpPr>
            <a:spLocks noGrp="1"/>
          </p:cNvSpPr>
          <p:nvPr>
            <p:ph type="body" sz="quarter" idx="13"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smtClean="0"/>
              <a:t>Jump back to slide containing original image</a:t>
            </a:r>
          </a:p>
        </p:txBody>
      </p:sp>
    </p:spTree>
    <p:extLst>
      <p:ext uri="{BB962C8B-B14F-4D97-AF65-F5344CB8AC3E}">
        <p14:creationId xmlns:p14="http://schemas.microsoft.com/office/powerpoint/2010/main" val="10997478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Red Bar Footer_Appendix_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20" name="Text Placeholder 1"/>
          <p:cNvSpPr>
            <a:spLocks noGrp="1"/>
          </p:cNvSpPr>
          <p:nvPr>
            <p:ph type="body" sz="quarter" idx="14"/>
          </p:nvPr>
        </p:nvSpPr>
        <p:spPr>
          <a:xfrm>
            <a:off x="457200" y="1600200"/>
            <a:ext cx="4038600" cy="1981200"/>
          </a:xfrm>
          <a:prstGeom prst="rect">
            <a:avLst/>
          </a:prstGeom>
        </p:spPr>
        <p:txBody>
          <a:bodyPr/>
          <a:lstStyle>
            <a:lvl1pPr marL="0" indent="0">
              <a:spcAft>
                <a:spcPts val="800"/>
              </a:spcAft>
              <a:buNone/>
              <a:defRPr sz="2000"/>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 Master text styles</a:t>
            </a:r>
            <a:endParaRPr lang="en-US" dirty="0"/>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23" name="Text Placeholder 2"/>
          <p:cNvSpPr>
            <a:spLocks noGrp="1"/>
          </p:cNvSpPr>
          <p:nvPr>
            <p:ph type="body" sz="quarter" idx="15"/>
          </p:nvPr>
        </p:nvSpPr>
        <p:spPr>
          <a:xfrm>
            <a:off x="4648200" y="1600200"/>
            <a:ext cx="4038600" cy="1981200"/>
          </a:xfrm>
          <a:prstGeom prst="rect">
            <a:avLst/>
          </a:prstGeom>
        </p:spPr>
        <p:txBody>
          <a:bodyPr/>
          <a:lstStyle>
            <a:lvl1pPr marL="0" indent="0">
              <a:spcAft>
                <a:spcPts val="800"/>
              </a:spcAft>
              <a:buNone/>
              <a:defRPr sz="2000"/>
            </a:lvl1pPr>
          </a:lstStyle>
          <a:p>
            <a:pPr lvl="0"/>
            <a:r>
              <a:rPr lang="en-US" dirty="0" smtClean="0"/>
              <a:t>Click to edit Master text styles</a:t>
            </a:r>
            <a:endParaRPr lang="en-US" dirty="0"/>
          </a:p>
        </p:txBody>
      </p:sp>
      <p:sp>
        <p:nvSpPr>
          <p:cNvPr id="7" name="Header 3"/>
          <p:cNvSpPr>
            <a:spLocks noGrp="1"/>
          </p:cNvSpPr>
          <p:nvPr>
            <p:ph type="body" sz="quarter" idx="12"/>
          </p:nvPr>
        </p:nvSpPr>
        <p:spPr>
          <a:xfrm>
            <a:off x="457200" y="36576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smtClean="0"/>
              <a:t>Click to edit Master text styles</a:t>
            </a:r>
          </a:p>
        </p:txBody>
      </p:sp>
      <p:sp>
        <p:nvSpPr>
          <p:cNvPr id="25" name="Text Placeholder 3"/>
          <p:cNvSpPr>
            <a:spLocks noGrp="1"/>
          </p:cNvSpPr>
          <p:nvPr>
            <p:ph type="body" sz="quarter" idx="16"/>
          </p:nvPr>
        </p:nvSpPr>
        <p:spPr>
          <a:xfrm>
            <a:off x="457200" y="4267200"/>
            <a:ext cx="4038600" cy="2133600"/>
          </a:xfrm>
          <a:prstGeom prst="rect">
            <a:avLst/>
          </a:prstGeom>
        </p:spPr>
        <p:txBody>
          <a:bodyPr/>
          <a:lstStyle>
            <a:lvl1pPr marL="0" indent="0">
              <a:spcAft>
                <a:spcPts val="800"/>
              </a:spcAft>
              <a:buNone/>
              <a:defRPr sz="2000"/>
            </a:lvl1pPr>
          </a:lstStyle>
          <a:p>
            <a:pPr lvl="0"/>
            <a:r>
              <a:rPr lang="en-US" dirty="0" smtClean="0"/>
              <a:t>Click to edit Master text styles</a:t>
            </a:r>
            <a:endParaRPr lang="en-US" dirty="0"/>
          </a:p>
        </p:txBody>
      </p:sp>
      <p:sp>
        <p:nvSpPr>
          <p:cNvPr id="10" name="Header 4"/>
          <p:cNvSpPr>
            <a:spLocks noGrp="1"/>
          </p:cNvSpPr>
          <p:nvPr>
            <p:ph type="body" sz="quarter" idx="13"/>
          </p:nvPr>
        </p:nvSpPr>
        <p:spPr>
          <a:xfrm>
            <a:off x="4648200" y="36576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smtClean="0"/>
              <a:t>Click to edit Master text styles</a:t>
            </a:r>
          </a:p>
        </p:txBody>
      </p:sp>
      <p:sp>
        <p:nvSpPr>
          <p:cNvPr id="27" name="Text Placeholder 4"/>
          <p:cNvSpPr>
            <a:spLocks noGrp="1"/>
          </p:cNvSpPr>
          <p:nvPr>
            <p:ph type="body" sz="quarter" idx="17"/>
          </p:nvPr>
        </p:nvSpPr>
        <p:spPr>
          <a:xfrm>
            <a:off x="4648200" y="4267200"/>
            <a:ext cx="4038600" cy="2133600"/>
          </a:xfrm>
          <a:prstGeom prst="rect">
            <a:avLst/>
          </a:prstGeom>
        </p:spPr>
        <p:txBody>
          <a:bodyPr/>
          <a:lstStyle>
            <a:lvl1pPr marL="0" indent="0">
              <a:spcAft>
                <a:spcPts val="800"/>
              </a:spcAft>
              <a:buNone/>
              <a:defRPr sz="2000"/>
            </a:lvl1pPr>
          </a:lstStyle>
          <a:p>
            <a:pPr lvl="0"/>
            <a:r>
              <a:rPr lang="en-US" dirty="0" smtClean="0"/>
              <a:t>Click to edit Master text styles</a:t>
            </a:r>
            <a:endParaRPr lang="en-US" dirty="0"/>
          </a:p>
        </p:txBody>
      </p:sp>
      <p:sp>
        <p:nvSpPr>
          <p:cNvPr id="18" name="Jump Link"/>
          <p:cNvSpPr>
            <a:spLocks noGrp="1"/>
          </p:cNvSpPr>
          <p:nvPr>
            <p:ph type="body" sz="quarter" idx="11"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smtClean="0"/>
              <a:t>Jump back to slide containing original image</a:t>
            </a:r>
          </a:p>
        </p:txBody>
      </p:sp>
    </p:spTree>
    <p:extLst>
      <p:ext uri="{BB962C8B-B14F-4D97-AF65-F5344CB8AC3E}">
        <p14:creationId xmlns:p14="http://schemas.microsoft.com/office/powerpoint/2010/main" val="31123782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smtClean="0"/>
              <a:t>Click to edit Master title style</a:t>
            </a:r>
            <a:endParaRPr lang="en-US" dirty="0"/>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pic>
        <p:nvPicPr>
          <p:cNvPr id="7" name="Picture 6"/>
          <p:cNvPicPr>
            <a:picLocks noChangeAspect="1" noChangeArrowheads="1"/>
          </p:cNvPicPr>
          <p:nvPr userDrawn="1"/>
        </p:nvPicPr>
        <p:blipFill>
          <a:blip r:embed="rId2" cstate="print">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819400" y="365696"/>
            <a:ext cx="5715000" cy="36871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755641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smtClean="0"/>
              <a:t>Click to edit Master title style</a:t>
            </a:r>
            <a:endParaRPr lang="en-US" dirty="0"/>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33074104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05600"/>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4004973280"/>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smtClean="0"/>
              <a:t>Click to edit Master title style</a:t>
            </a:r>
            <a:endParaRPr lang="en-US" dirty="0"/>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05600"/>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238481487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10" Type="http://schemas.openxmlformats.org/officeDocument/2006/relationships/image" Target="../media/image4.gif"/><Relationship Id="rId4" Type="http://schemas.openxmlformats.org/officeDocument/2006/relationships/slideLayout" Target="../slideLayouts/slideLayout11.xml"/><Relationship Id="rId9"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5" Type="http://schemas.openxmlformats.org/officeDocument/2006/relationships/slideLayout" Target="../slideLayouts/slideLayout19.xml"/><Relationship Id="rId10" Type="http://schemas.openxmlformats.org/officeDocument/2006/relationships/theme" Target="../theme/theme3.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theme" Target="../theme/theme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5.xml.rels><?xml version="1.0" encoding="UTF-8" standalone="yes"?>
<Relationships xmlns="http://schemas.openxmlformats.org/package/2006/relationships"><Relationship Id="rId8" Type="http://schemas.openxmlformats.org/officeDocument/2006/relationships/theme" Target="../theme/theme5.xml"/><Relationship Id="rId3" Type="http://schemas.openxmlformats.org/officeDocument/2006/relationships/slideLayout" Target="../slideLayouts/slideLayout36.xml"/><Relationship Id="rId7" Type="http://schemas.openxmlformats.org/officeDocument/2006/relationships/slideLayout" Target="../slideLayouts/slideLayout40.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5" Type="http://schemas.openxmlformats.org/officeDocument/2006/relationships/slideLayout" Target="../slideLayouts/slideLayout38.xml"/><Relationship Id="rId4" Type="http://schemas.openxmlformats.org/officeDocument/2006/relationships/slideLayout" Target="../slideLayouts/slideLayout37.xml"/></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3" Type="http://schemas.openxmlformats.org/officeDocument/2006/relationships/slideLayout" Target="../slideLayouts/slideLayout43.xml"/><Relationship Id="rId7" Type="http://schemas.openxmlformats.org/officeDocument/2006/relationships/slideLayout" Target="../slideLayouts/slideLayout47.xml"/><Relationship Id="rId2" Type="http://schemas.openxmlformats.org/officeDocument/2006/relationships/slideLayout" Target="../slideLayouts/slideLayout42.xml"/><Relationship Id="rId1" Type="http://schemas.openxmlformats.org/officeDocument/2006/relationships/slideLayout" Target="../slideLayouts/slideLayout41.xml"/><Relationship Id="rId6" Type="http://schemas.openxmlformats.org/officeDocument/2006/relationships/slideLayout" Target="../slideLayouts/slideLayout46.xml"/><Relationship Id="rId5" Type="http://schemas.openxmlformats.org/officeDocument/2006/relationships/slideLayout" Target="../slideLayouts/slideLayout45.xml"/><Relationship Id="rId4" Type="http://schemas.openxmlformats.org/officeDocument/2006/relationships/slideLayout" Target="../slideLayouts/slideLayout44.xml"/></Relationships>
</file>

<file path=ppt/slideMasters/_rels/slideMaster7.xml.rels><?xml version="1.0" encoding="UTF-8" standalone="yes"?>
<Relationships xmlns="http://schemas.openxmlformats.org/package/2006/relationships"><Relationship Id="rId3" Type="http://schemas.openxmlformats.org/officeDocument/2006/relationships/theme" Target="../theme/theme7.xml"/><Relationship Id="rId2" Type="http://schemas.openxmlformats.org/officeDocument/2006/relationships/slideLayout" Target="../slideLayouts/slideLayout49.xml"/><Relationship Id="rId1" Type="http://schemas.openxmlformats.org/officeDocument/2006/relationships/slideLayout" Target="../slideLayouts/slideLayout48.xml"/><Relationship Id="rId4" Type="http://schemas.openxmlformats.org/officeDocument/2006/relationships/image" Target="../media/image5.png"/></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52.xml"/><Relationship Id="rId2" Type="http://schemas.openxmlformats.org/officeDocument/2006/relationships/slideLayout" Target="../slideLayouts/slideLayout51.xml"/><Relationship Id="rId1" Type="http://schemas.openxmlformats.org/officeDocument/2006/relationships/slideLayout" Target="../slideLayouts/slideLayout50.xml"/><Relationship Id="rId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55.xml"/><Relationship Id="rId2" Type="http://schemas.openxmlformats.org/officeDocument/2006/relationships/slideLayout" Target="../slideLayouts/slideLayout54.xml"/><Relationship Id="rId1" Type="http://schemas.openxmlformats.org/officeDocument/2006/relationships/slideLayout" Target="../slideLayouts/slideLayout53.xml"/><Relationship Id="rId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d Bar"/>
          <p:cNvSpPr/>
          <p:nvPr userDrawn="1"/>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pic>
        <p:nvPicPr>
          <p:cNvPr id="12" name="MH Tagline" descr="Tagline: Because learning changes everything.™"/>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Tree>
    <p:extLst>
      <p:ext uri="{BB962C8B-B14F-4D97-AF65-F5344CB8AC3E}">
        <p14:creationId xmlns:p14="http://schemas.microsoft.com/office/powerpoint/2010/main" val="1066235593"/>
      </p:ext>
    </p:extLst>
  </p:cSld>
  <p:clrMap bg1="lt1" tx1="dk1" bg2="lt2" tx2="dk2" accent1="accent1" accent2="accent2" accent3="accent3" accent4="accent4" accent5="accent5" accent6="accent6" hlink="hlink" folHlink="folHlink"/>
  <p:sldLayoutIdLst>
    <p:sldLayoutId id="2147483776" r:id="rId1"/>
    <p:sldLayoutId id="2147483777" r:id="rId2"/>
    <p:sldLayoutId id="2147483778" r:id="rId3"/>
    <p:sldLayoutId id="2147483779" r:id="rId4"/>
    <p:sldLayoutId id="2147483733" r:id="rId5"/>
    <p:sldLayoutId id="2147483734" r:id="rId6"/>
    <p:sldLayoutId id="2147483914" r:id="rId7"/>
  </p:sldLayoutIdLst>
  <p:timing>
    <p:tnLst>
      <p:par>
        <p:cTn id="1" dur="indefinite" restart="never" nodeType="tmRoot"/>
      </p:par>
    </p:tnLst>
  </p:timing>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0" marR="0" indent="0" algn="r" defTabSz="914400" rtl="0" eaLnBrk="1" fontAlgn="auto" latinLnBrk="0" hangingPunct="1">
        <a:lnSpc>
          <a:spcPct val="100000"/>
        </a:lnSpc>
        <a:spcBef>
          <a:spcPts val="0"/>
        </a:spcBef>
        <a:spcAft>
          <a:spcPts val="0"/>
        </a:spcAft>
        <a:buClrTx/>
        <a:buSzTx/>
        <a:buFontTx/>
        <a:buNone/>
        <a:tabLst/>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pic>
        <p:nvPicPr>
          <p:cNvPr id="2" name="MH Tagline" descr="Tag line: Because learning changes everything™"/>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0" y="6257775"/>
            <a:ext cx="3371850" cy="476250"/>
          </a:xfrm>
          <a:prstGeom prst="rect">
            <a:avLst/>
          </a:prstGeom>
        </p:spPr>
      </p:pic>
    </p:spTree>
    <p:extLst>
      <p:ext uri="{BB962C8B-B14F-4D97-AF65-F5344CB8AC3E}">
        <p14:creationId xmlns:p14="http://schemas.microsoft.com/office/powerpoint/2010/main" val="1460950632"/>
      </p:ext>
    </p:extLst>
  </p:cSld>
  <p:clrMap bg1="lt1" tx1="dk1" bg2="lt2" tx2="dk2" accent1="accent1" accent2="accent2" accent3="accent3" accent4="accent4" accent5="accent5" accent6="accent6" hlink="hlink" folHlink="folHlink"/>
  <p:sldLayoutIdLst>
    <p:sldLayoutId id="2147483915" r:id="rId1"/>
    <p:sldLayoutId id="2147483916" r:id="rId2"/>
    <p:sldLayoutId id="2147483917" r:id="rId3"/>
    <p:sldLayoutId id="2147483918" r:id="rId4"/>
    <p:sldLayoutId id="2147483919" r:id="rId5"/>
    <p:sldLayoutId id="2147483920" r:id="rId6"/>
    <p:sldLayoutId id="2147483921" r:id="rId7"/>
  </p:sldLayoutIdLst>
  <p:timing>
    <p:tnLst>
      <p:par>
        <p:cTn id="1" dur="indefinite" restart="never" nodeType="tmRoot"/>
      </p:par>
    </p:tnLst>
  </p:timing>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Copyright" descr="©McGraw-Hill Education"/>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smtClean="0">
                <a:solidFill>
                  <a:srgbClr val="6A6A6A"/>
                </a:solidFill>
                <a:effectLst/>
                <a:latin typeface="+mn-lt"/>
                <a:ea typeface="+mn-ea"/>
                <a:cs typeface="+mn-cs"/>
              </a:rPr>
              <a:t>©McGraw-Hill Education.</a:t>
            </a:r>
            <a:endParaRPr lang="en-US" sz="3200" kern="1200" dirty="0">
              <a:solidFill>
                <a:srgbClr val="6A6A6A"/>
              </a:solidFill>
              <a:effectLst/>
              <a:latin typeface="+mn-lt"/>
              <a:ea typeface="+mn-ea"/>
              <a:cs typeface="+mn-cs"/>
            </a:endParaRPr>
          </a:p>
        </p:txBody>
      </p:sp>
    </p:spTree>
    <p:extLst>
      <p:ext uri="{BB962C8B-B14F-4D97-AF65-F5344CB8AC3E}">
        <p14:creationId xmlns:p14="http://schemas.microsoft.com/office/powerpoint/2010/main" val="1192571768"/>
      </p:ext>
    </p:extLst>
  </p:cSld>
  <p:clrMap bg1="lt1" tx1="dk1" bg2="lt2" tx2="dk2" accent1="accent1" accent2="accent2" accent3="accent3" accent4="accent4" accent5="accent5" accent6="accent6" hlink="hlink" folHlink="folHlink"/>
  <p:sldLayoutIdLst>
    <p:sldLayoutId id="2147483751" r:id="rId1"/>
    <p:sldLayoutId id="2147483896" r:id="rId2"/>
    <p:sldLayoutId id="2147483753" r:id="rId3"/>
    <p:sldLayoutId id="2147483908" r:id="rId4"/>
    <p:sldLayoutId id="2147483950" r:id="rId5"/>
    <p:sldLayoutId id="2147483757" r:id="rId6"/>
    <p:sldLayoutId id="2147483877" r:id="rId7"/>
    <p:sldLayoutId id="2147483761" r:id="rId8"/>
    <p:sldLayoutId id="2147483800" r:id="rId9"/>
  </p:sldLayoutIdLst>
  <p:timing>
    <p:tnLst>
      <p:par>
        <p:cTn id="1" dur="indefinite" restart="never" nodeType="tmRoot"/>
      </p:par>
    </p:tnLst>
  </p:timing>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Red Ba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0" name="Copyright" descr="©McGraw-Hill Education&#10;"/>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smtClean="0">
                <a:solidFill>
                  <a:schemeClr val="bg1"/>
                </a:solidFill>
                <a:effectLst/>
                <a:latin typeface="+mn-lt"/>
                <a:ea typeface="+mn-ea"/>
                <a:cs typeface="+mn-cs"/>
              </a:rPr>
              <a:t>©McGraw-Hill Education.</a:t>
            </a:r>
            <a:endParaRPr lang="en-US" sz="3200" kern="1200" dirty="0">
              <a:solidFill>
                <a:schemeClr val="bg1"/>
              </a:solidFill>
              <a:effectLst/>
              <a:latin typeface="+mn-lt"/>
              <a:ea typeface="+mn-ea"/>
              <a:cs typeface="+mn-cs"/>
            </a:endParaRPr>
          </a:p>
        </p:txBody>
      </p:sp>
    </p:spTree>
    <p:extLst>
      <p:ext uri="{BB962C8B-B14F-4D97-AF65-F5344CB8AC3E}">
        <p14:creationId xmlns:p14="http://schemas.microsoft.com/office/powerpoint/2010/main" val="1283304046"/>
      </p:ext>
    </p:extLst>
  </p:cSld>
  <p:clrMap bg1="lt1" tx1="dk1" bg2="lt2" tx2="dk2" accent1="accent1" accent2="accent2" accent3="accent3" accent4="accent4" accent5="accent5" accent6="accent6" hlink="hlink" folHlink="folHlink"/>
  <p:sldLayoutIdLst>
    <p:sldLayoutId id="2147483951" r:id="rId1"/>
    <p:sldLayoutId id="2147483952" r:id="rId2"/>
    <p:sldLayoutId id="2147483953" r:id="rId3"/>
    <p:sldLayoutId id="2147483954" r:id="rId4"/>
    <p:sldLayoutId id="2147483955" r:id="rId5"/>
    <p:sldLayoutId id="2147483956" r:id="rId6"/>
    <p:sldLayoutId id="2147483957" r:id="rId7"/>
    <p:sldLayoutId id="2147483958" r:id="rId8"/>
    <p:sldLayoutId id="2147483959" r:id="rId9"/>
    <p:sldLayoutId id="2147483964" r:id="rId10"/>
  </p:sldLayoutIdLst>
  <p:timing>
    <p:tnLst>
      <p:par>
        <p:cTn id="1" dur="indefinite" restart="never" nodeType="tmRoot"/>
      </p:par>
    </p:tnLst>
  </p:timing>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Copyright" descr="©McGraw-Hill Education&#10;"/>
          <p:cNvSpPr txBox="1"/>
          <p:nvPr userDrawn="1"/>
        </p:nvSpPr>
        <p:spPr>
          <a:xfrm>
            <a:off x="0" y="6642556"/>
            <a:ext cx="1295400" cy="215444"/>
          </a:xfrm>
          <a:prstGeom prst="rect">
            <a:avLst/>
          </a:prstGeom>
          <a:noFill/>
        </p:spPr>
        <p:txBody>
          <a:bodyPr wrap="square" rtlCol="0">
            <a:spAutoFit/>
          </a:bodyPr>
          <a:lstStyle/>
          <a:p>
            <a:r>
              <a:rPr lang="en-US" sz="800" dirty="0" smtClean="0">
                <a:solidFill>
                  <a:srgbClr val="6A6A6A"/>
                </a:solidFill>
              </a:rPr>
              <a:t>©McGraw-Hill Education</a:t>
            </a:r>
          </a:p>
        </p:txBody>
      </p:sp>
    </p:spTree>
    <p:extLst>
      <p:ext uri="{BB962C8B-B14F-4D97-AF65-F5344CB8AC3E}">
        <p14:creationId xmlns:p14="http://schemas.microsoft.com/office/powerpoint/2010/main" val="857642538"/>
      </p:ext>
    </p:extLst>
  </p:cSld>
  <p:clrMap bg1="lt1" tx1="dk1" bg2="lt2" tx2="dk2" accent1="accent1" accent2="accent2" accent3="accent3" accent4="accent4" accent5="accent5" accent6="accent6" hlink="hlink" folHlink="folHlink"/>
  <p:sldLayoutIdLst>
    <p:sldLayoutId id="2147483936" r:id="rId1"/>
    <p:sldLayoutId id="2147483937" r:id="rId2"/>
    <p:sldLayoutId id="2147483938" r:id="rId3"/>
    <p:sldLayoutId id="2147483939" r:id="rId4"/>
    <p:sldLayoutId id="2147483940" r:id="rId5"/>
    <p:sldLayoutId id="2147483941" r:id="rId6"/>
    <p:sldLayoutId id="2147483942" r:id="rId7"/>
  </p:sldLayoutIdLst>
  <p:timing>
    <p:tnLst>
      <p:par>
        <p:cTn id="1" dur="indefinite" restart="never" nodeType="tmRoot"/>
      </p:par>
    </p:tnLst>
  </p:timing>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d bar"/>
          <p:cNvSpPr/>
          <p:nvPr userDrawn="1"/>
        </p:nvSpPr>
        <p:spPr>
          <a:xfrm>
            <a:off x="0" y="6629400"/>
            <a:ext cx="9144000" cy="2286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5" name="Copyright" descr="©McGraw-Hill Education."/>
          <p:cNvSpPr txBox="1"/>
          <p:nvPr userDrawn="1"/>
        </p:nvSpPr>
        <p:spPr>
          <a:xfrm>
            <a:off x="0" y="6629400"/>
            <a:ext cx="1828800" cy="215444"/>
          </a:xfrm>
          <a:prstGeom prst="rect">
            <a:avLst/>
          </a:prstGeom>
          <a:noFill/>
        </p:spPr>
        <p:txBody>
          <a:bodyPr wrap="square" rtlCol="0">
            <a:spAutoFit/>
          </a:bodyPr>
          <a:lstStyle/>
          <a:p>
            <a:r>
              <a:rPr lang="en-US" sz="800" dirty="0" smtClean="0">
                <a:solidFill>
                  <a:schemeClr val="bg1"/>
                </a:solidFill>
              </a:rPr>
              <a:t>©McGraw-Hill </a:t>
            </a:r>
            <a:r>
              <a:rPr lang="en-US" sz="800" dirty="0" err="1" smtClean="0">
                <a:solidFill>
                  <a:schemeClr val="bg1"/>
                </a:solidFill>
              </a:rPr>
              <a:t>EducationCopy</a:t>
            </a:r>
            <a:endParaRPr lang="en-US" sz="800" dirty="0" smtClean="0">
              <a:solidFill>
                <a:schemeClr val="bg1"/>
              </a:solidFill>
            </a:endParaRPr>
          </a:p>
        </p:txBody>
      </p:sp>
    </p:spTree>
    <p:extLst>
      <p:ext uri="{BB962C8B-B14F-4D97-AF65-F5344CB8AC3E}">
        <p14:creationId xmlns:p14="http://schemas.microsoft.com/office/powerpoint/2010/main" val="520106136"/>
      </p:ext>
    </p:extLst>
  </p:cSld>
  <p:clrMap bg1="lt1" tx1="dk1" bg2="lt2" tx2="dk2" accent1="accent1" accent2="accent2" accent3="accent3" accent4="accent4" accent5="accent5" accent6="accent6" hlink="hlink" folHlink="folHlink"/>
  <p:sldLayoutIdLst>
    <p:sldLayoutId id="2147483943" r:id="rId1"/>
    <p:sldLayoutId id="2147483944" r:id="rId2"/>
    <p:sldLayoutId id="2147483945" r:id="rId3"/>
    <p:sldLayoutId id="2147483946" r:id="rId4"/>
    <p:sldLayoutId id="2147483947" r:id="rId5"/>
    <p:sldLayoutId id="2147483948" r:id="rId6"/>
    <p:sldLayoutId id="2147483949" r:id="rId7"/>
  </p:sldLayoutIdLst>
  <p:timing>
    <p:tnLst>
      <p:par>
        <p:cTn id="1" dur="indefinite" restart="never" nodeType="tmRoot"/>
      </p:par>
    </p:tnLst>
  </p:timing>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Background"/>
          <p:cNvSpPr/>
          <p:nvPr userDrawn="1"/>
        </p:nvSpPr>
        <p:spPr>
          <a:xfrm>
            <a:off x="0" y="0"/>
            <a:ext cx="9144000" cy="6858000"/>
          </a:xfrm>
          <a:prstGeom prst="rect">
            <a:avLst/>
          </a:prstGeom>
          <a:solidFill>
            <a:srgbClr val="30707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0" name="MH BG Image"/>
          <p:cNvPicPr>
            <a:picLocks noChangeAspect="1"/>
          </p:cNvPicPr>
          <p:nvPr userDrawn="1"/>
        </p:nvPicPr>
        <p:blipFill rotWithShape="1">
          <a:blip r:embed="rId4" cstate="screen">
            <a:alphaModFix amt="25000"/>
            <a:extLst>
              <a:ext uri="{28A0092B-C50C-407E-A947-70E740481C1C}">
                <a14:useLocalDpi xmlns:a14="http://schemas.microsoft.com/office/drawing/2010/main"/>
              </a:ext>
            </a:extLst>
          </a:blip>
          <a:srcRect r="28644" b="27282"/>
          <a:stretch/>
        </p:blipFill>
        <p:spPr>
          <a:xfrm>
            <a:off x="461821" y="1943668"/>
            <a:ext cx="8682180" cy="4914333"/>
          </a:xfrm>
          <a:prstGeom prst="rect">
            <a:avLst/>
          </a:prstGeom>
        </p:spPr>
      </p:pic>
      <p:sp>
        <p:nvSpPr>
          <p:cNvPr id="8" name="Copyright" descr="©McGraw-Hill Education"/>
          <p:cNvSpPr txBox="1"/>
          <p:nvPr userDrawn="1"/>
        </p:nvSpPr>
        <p:spPr>
          <a:xfrm>
            <a:off x="0" y="6629400"/>
            <a:ext cx="1828800" cy="215444"/>
          </a:xfrm>
          <a:prstGeom prst="rect">
            <a:avLst/>
          </a:prstGeom>
          <a:noFill/>
        </p:spPr>
        <p:txBody>
          <a:bodyPr wrap="square" rtlCol="0">
            <a:spAutoFit/>
          </a:bodyPr>
          <a:lstStyle/>
          <a:p>
            <a:r>
              <a:rPr lang="en-US" sz="800" dirty="0" smtClean="0">
                <a:solidFill>
                  <a:schemeClr val="bg1"/>
                </a:solidFill>
              </a:rPr>
              <a:t>©McGraw-Hill Education</a:t>
            </a:r>
          </a:p>
        </p:txBody>
      </p:sp>
    </p:spTree>
    <p:extLst>
      <p:ext uri="{BB962C8B-B14F-4D97-AF65-F5344CB8AC3E}">
        <p14:creationId xmlns:p14="http://schemas.microsoft.com/office/powerpoint/2010/main" val="263611861"/>
      </p:ext>
    </p:extLst>
  </p:cSld>
  <p:clrMap bg1="lt1" tx1="dk1" bg2="lt2" tx2="dk2" accent1="accent1" accent2="accent2" accent3="accent3" accent4="accent4" accent5="accent5" accent6="accent6" hlink="hlink" folHlink="folHlink"/>
  <p:sldLayoutIdLst>
    <p:sldLayoutId id="2147483677" r:id="rId1"/>
    <p:sldLayoutId id="2147483769" r:id="rId2"/>
  </p:sldLayoutIdLst>
  <p:timing>
    <p:tnLst>
      <p:par>
        <p:cTn id="1" dur="indefinite" restart="never" nodeType="tmRoot"/>
      </p:par>
    </p:tnLst>
  </p:timing>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Copyright" descr="©McGraw-Hill Education"/>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smtClean="0">
                <a:solidFill>
                  <a:srgbClr val="6A6A6A"/>
                </a:solidFill>
                <a:effectLst/>
                <a:latin typeface="+mn-lt"/>
                <a:ea typeface="+mn-ea"/>
                <a:cs typeface="+mn-cs"/>
              </a:rPr>
              <a:t>©McGraw-Hill Education.</a:t>
            </a:r>
            <a:endParaRPr lang="en-US" sz="3200" kern="1200" dirty="0">
              <a:solidFill>
                <a:srgbClr val="6A6A6A"/>
              </a:solidFill>
              <a:effectLst/>
              <a:latin typeface="+mn-lt"/>
              <a:ea typeface="+mn-ea"/>
              <a:cs typeface="+mn-cs"/>
            </a:endParaRPr>
          </a:p>
        </p:txBody>
      </p:sp>
    </p:spTree>
    <p:extLst>
      <p:ext uri="{BB962C8B-B14F-4D97-AF65-F5344CB8AC3E}">
        <p14:creationId xmlns:p14="http://schemas.microsoft.com/office/powerpoint/2010/main" val="782738187"/>
      </p:ext>
    </p:extLst>
  </p:cSld>
  <p:clrMap bg1="lt1" tx1="dk1" bg2="lt2" tx2="dk2" accent1="accent1" accent2="accent2" accent3="accent3" accent4="accent4" accent5="accent5" accent6="accent6" hlink="hlink" folHlink="folHlink"/>
  <p:sldLayoutIdLst>
    <p:sldLayoutId id="2147483902" r:id="rId1"/>
    <p:sldLayoutId id="2147483906" r:id="rId2"/>
    <p:sldLayoutId id="2147483755" r:id="rId3"/>
  </p:sldLayoutIdLst>
  <p:timing>
    <p:tnLst>
      <p:par>
        <p:cTn id="1" dur="indefinite" restart="never" nodeType="tmRoot"/>
      </p:par>
    </p:tnLst>
  </p:timing>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d Ba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1" name="Copyright" descr="©McGraw-Hill Education"/>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smtClean="0">
                <a:solidFill>
                  <a:schemeClr val="bg1"/>
                </a:solidFill>
                <a:effectLst/>
                <a:latin typeface="+mn-lt"/>
                <a:ea typeface="+mn-ea"/>
                <a:cs typeface="+mn-cs"/>
              </a:rPr>
              <a:t>©McGraw-Hill Education.</a:t>
            </a:r>
            <a:endParaRPr lang="en-US" sz="3200" kern="1200" dirty="0">
              <a:solidFill>
                <a:schemeClr val="bg1"/>
              </a:solidFill>
              <a:effectLst/>
              <a:latin typeface="+mn-lt"/>
              <a:ea typeface="+mn-ea"/>
              <a:cs typeface="+mn-cs"/>
            </a:endParaRPr>
          </a:p>
        </p:txBody>
      </p:sp>
    </p:spTree>
    <p:extLst>
      <p:ext uri="{BB962C8B-B14F-4D97-AF65-F5344CB8AC3E}">
        <p14:creationId xmlns:p14="http://schemas.microsoft.com/office/powerpoint/2010/main" val="2366522392"/>
      </p:ext>
    </p:extLst>
  </p:cSld>
  <p:clrMap bg1="lt1" tx1="dk1" bg2="lt2" tx2="dk2" accent1="accent1" accent2="accent2" accent3="accent3" accent4="accent4" accent5="accent5" accent6="accent6" hlink="hlink" folHlink="folHlink"/>
  <p:sldLayoutIdLst>
    <p:sldLayoutId id="2147483961" r:id="rId1"/>
    <p:sldLayoutId id="2147483962" r:id="rId2"/>
    <p:sldLayoutId id="2147483963" r:id="rId3"/>
  </p:sldLayoutIdLst>
  <p:timing>
    <p:tnLst>
      <p:par>
        <p:cTn id="1" dur="indefinite" restart="never" nodeType="tmRoot"/>
      </p:par>
    </p:tnLst>
  </p:timing>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16.xml"/><Relationship Id="rId5" Type="http://schemas.openxmlformats.org/officeDocument/2006/relationships/image" Target="../media/image11.png"/><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16.xml"/><Relationship Id="rId5" Type="http://schemas.openxmlformats.org/officeDocument/2006/relationships/image" Target="../media/image14.png"/><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15.xml"/><Relationship Id="rId4" Type="http://schemas.openxmlformats.org/officeDocument/2006/relationships/slide" Target="slide6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1.xml"/><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5.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5.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5.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6.xml"/></Relationships>
</file>

<file path=ppt/slides/_rels/slide3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7.xml"/><Relationship Id="rId1" Type="http://schemas.openxmlformats.org/officeDocument/2006/relationships/slideLayout" Target="../slideLayouts/slideLayout1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6.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6.xml"/></Relationships>
</file>

<file path=ppt/slides/_rels/slide4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1.xml"/><Relationship Id="rId1" Type="http://schemas.openxmlformats.org/officeDocument/2006/relationships/slideLayout" Target="../slideLayouts/slideLayout19.xml"/><Relationship Id="rId4" Type="http://schemas.openxmlformats.org/officeDocument/2006/relationships/image" Target="../media/image19.pn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5.xml"/></Relationships>
</file>

<file path=ppt/slides/_rels/slide4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3.xml"/><Relationship Id="rId1" Type="http://schemas.openxmlformats.org/officeDocument/2006/relationships/slideLayout" Target="../slideLayouts/slideLayout1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5.xml"/></Relationships>
</file>

<file path=ppt/slides/_rels/slide4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5.xml"/><Relationship Id="rId1" Type="http://schemas.openxmlformats.org/officeDocument/2006/relationships/slideLayout" Target="../slideLayouts/slideLayout15.xml"/><Relationship Id="rId4" Type="http://schemas.openxmlformats.org/officeDocument/2006/relationships/slide" Target="slide66.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6.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6.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5.xml"/></Relationships>
</file>

<file path=ppt/slides/_rels/slide5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50.xml"/><Relationship Id="rId1" Type="http://schemas.openxmlformats.org/officeDocument/2006/relationships/slideLayout" Target="../slideLayouts/slideLayout15.xml"/></Relationships>
</file>

<file path=ppt/slides/_rels/slide5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51.xml"/><Relationship Id="rId1" Type="http://schemas.openxmlformats.org/officeDocument/2006/relationships/slideLayout" Target="../slideLayouts/slideLayout17.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5.xml"/></Relationships>
</file>

<file path=ppt/slides/_rels/slide5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53.xml"/><Relationship Id="rId1" Type="http://schemas.openxmlformats.org/officeDocument/2006/relationships/slideLayout" Target="../slideLayouts/slideLayout16.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6.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6.xml"/></Relationships>
</file>

<file path=ppt/slides/_rels/slide5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56.xml"/><Relationship Id="rId1" Type="http://schemas.openxmlformats.org/officeDocument/2006/relationships/slideLayout" Target="../slideLayouts/slideLayout16.xml"/></Relationships>
</file>

<file path=ppt/slides/_rels/slide5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57.xml"/><Relationship Id="rId1" Type="http://schemas.openxmlformats.org/officeDocument/2006/relationships/slideLayout" Target="../slideLayouts/slideLayout16.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5.xml"/><Relationship Id="rId4" Type="http://schemas.openxmlformats.org/officeDocument/2006/relationships/slide" Target="slide63.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4.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4.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notesSlide" Target="../notesSlides/notesSlide61.xml"/><Relationship Id="rId1" Type="http://schemas.openxmlformats.org/officeDocument/2006/relationships/slideLayout" Target="../slideLayouts/slideLayout33.xml"/></Relationships>
</file>

<file path=ppt/slides/_rels/slide64.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24.xml"/></Relationships>
</file>

<file path=ppt/slides/_rels/slide65.xml.rels><?xml version="1.0" encoding="UTF-8" standalone="yes"?>
<Relationships xmlns="http://schemas.openxmlformats.org/package/2006/relationships"><Relationship Id="rId2" Type="http://schemas.openxmlformats.org/officeDocument/2006/relationships/slide" Target="slide14.xml"/><Relationship Id="rId1" Type="http://schemas.openxmlformats.org/officeDocument/2006/relationships/slideLayout" Target="../slideLayouts/slideLayout24.xml"/></Relationships>
</file>

<file path=ppt/slides/_rels/slide66.xml.rels><?xml version="1.0" encoding="UTF-8" standalone="yes"?>
<Relationships xmlns="http://schemas.openxmlformats.org/package/2006/relationships"><Relationship Id="rId2" Type="http://schemas.openxmlformats.org/officeDocument/2006/relationships/slide" Target="slide46.xml"/><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7.xml"/><Relationship Id="rId5" Type="http://schemas.openxmlformats.org/officeDocument/2006/relationships/slide" Target="slide64.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The Electrocardiograph</a:t>
            </a:r>
            <a:endParaRPr lang="en-US" dirty="0"/>
          </a:p>
        </p:txBody>
      </p:sp>
      <p:sp>
        <p:nvSpPr>
          <p:cNvPr id="6" name="Text Placeholder 5"/>
          <p:cNvSpPr>
            <a:spLocks noGrp="1"/>
          </p:cNvSpPr>
          <p:nvPr>
            <p:ph type="body" idx="1"/>
          </p:nvPr>
        </p:nvSpPr>
        <p:spPr/>
        <p:txBody>
          <a:bodyPr/>
          <a:lstStyle/>
          <a:p>
            <a:r>
              <a:rPr lang="en-US" dirty="0" smtClean="0"/>
              <a:t>Chapter 3</a:t>
            </a:r>
            <a:endParaRPr lang="en-US" dirty="0"/>
          </a:p>
        </p:txBody>
      </p:sp>
      <p:sp>
        <p:nvSpPr>
          <p:cNvPr id="7" name="Photo Credit"/>
          <p:cNvSpPr txBox="1">
            <a:spLocks/>
          </p:cNvSpPr>
          <p:nvPr/>
        </p:nvSpPr>
        <p:spPr>
          <a:xfrm>
            <a:off x="-381000" y="6598985"/>
            <a:ext cx="9296400" cy="171839"/>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kern="1200" baseline="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defRPr/>
            </a:pPr>
            <a:r>
              <a:rPr lang="en-US" dirty="0" smtClean="0">
                <a:solidFill>
                  <a:prstClr val="white"/>
                </a:solidFill>
              </a:rPr>
              <a:t>©McGraw-Hill Education. All rights reserved. Authorized only 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411223619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Standard Limb Leads</a:t>
            </a:r>
            <a:endParaRPr lang="en-US" dirty="0"/>
          </a:p>
        </p:txBody>
      </p:sp>
      <p:sp>
        <p:nvSpPr>
          <p:cNvPr id="11" name="Content Placeholder 10"/>
          <p:cNvSpPr>
            <a:spLocks noGrp="1"/>
          </p:cNvSpPr>
          <p:nvPr>
            <p:ph idx="1"/>
          </p:nvPr>
        </p:nvSpPr>
        <p:spPr/>
        <p:txBody>
          <a:bodyPr/>
          <a:lstStyle/>
          <a:p>
            <a:pPr>
              <a:spcBef>
                <a:spcPts val="2400"/>
              </a:spcBef>
            </a:pPr>
            <a:r>
              <a:rPr lang="en-US" altLang="en-US" dirty="0">
                <a:cs typeface="Arial" charset="0"/>
              </a:rPr>
              <a:t>Lead I – records tracing from right arm (-) to left arm (+)</a:t>
            </a:r>
          </a:p>
          <a:p>
            <a:pPr>
              <a:spcBef>
                <a:spcPts val="2400"/>
              </a:spcBef>
            </a:pPr>
            <a:r>
              <a:rPr lang="en-US" altLang="en-US" dirty="0">
                <a:cs typeface="Arial" charset="0"/>
              </a:rPr>
              <a:t>Lead II – records tracing from right arm (-) to left leg (+)</a:t>
            </a:r>
          </a:p>
          <a:p>
            <a:pPr>
              <a:spcBef>
                <a:spcPts val="2400"/>
              </a:spcBef>
            </a:pPr>
            <a:r>
              <a:rPr lang="en-US" altLang="en-US" dirty="0">
                <a:cs typeface="Arial" charset="0"/>
              </a:rPr>
              <a:t>Lead III – records electrical activity from left arm (-) to </a:t>
            </a:r>
            <a:br>
              <a:rPr lang="en-US" altLang="en-US" dirty="0">
                <a:cs typeface="Arial" charset="0"/>
              </a:rPr>
            </a:br>
            <a:r>
              <a:rPr lang="en-US" altLang="en-US" dirty="0">
                <a:cs typeface="Arial" charset="0"/>
              </a:rPr>
              <a:t>left leg (+)</a:t>
            </a:r>
          </a:p>
          <a:p>
            <a:endParaRPr lang="en-US" dirty="0"/>
          </a:p>
        </p:txBody>
      </p:sp>
      <p:sp>
        <p:nvSpPr>
          <p:cNvPr id="13" name="Text Placeholder 12"/>
          <p:cNvSpPr>
            <a:spLocks noGrp="1"/>
          </p:cNvSpPr>
          <p:nvPr>
            <p:ph type="body" sz="quarter" idx="16"/>
          </p:nvPr>
        </p:nvSpPr>
        <p:spPr/>
        <p:txBody>
          <a:bodyPr/>
          <a:lstStyle/>
          <a:p>
            <a:endParaRPr lang="en-US"/>
          </a:p>
        </p:txBody>
      </p:sp>
      <p:sp>
        <p:nvSpPr>
          <p:cNvPr id="12" name="Text Placeholder 11"/>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9927661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Standard Limb Lead Tracings</a:t>
            </a:r>
            <a:endParaRPr lang="en-US" dirty="0"/>
          </a:p>
        </p:txBody>
      </p:sp>
      <p:pic>
        <p:nvPicPr>
          <p:cNvPr id="5" name="Picture 4" descr="ECG tracing example with illustration showing Lead I current traveling along Einthoven's triangle from the right arm to the left arm)."/>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600" y="899535"/>
            <a:ext cx="2322777" cy="5458064"/>
          </a:xfrm>
          <a:prstGeom prst="rect">
            <a:avLst/>
          </a:prstGeom>
        </p:spPr>
      </p:pic>
      <p:pic>
        <p:nvPicPr>
          <p:cNvPr id="6" name="Picture 5" descr="ECG tracing example with illustration showing Lead II current traveling along Einthoven's triangle from the right arm to the left le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29000" y="899535"/>
            <a:ext cx="2261812" cy="5652645"/>
          </a:xfrm>
          <a:prstGeom prst="rect">
            <a:avLst/>
          </a:prstGeom>
        </p:spPr>
      </p:pic>
      <p:pic>
        <p:nvPicPr>
          <p:cNvPr id="8" name="Picture 7" descr="ECG tracing example with illustration showing Lead III current traveling along Einthoven's triangle from the left arm to the left le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53200" y="903054"/>
            <a:ext cx="2225233" cy="5454545"/>
          </a:xfrm>
          <a:prstGeom prst="rect">
            <a:avLst/>
          </a:prstGeom>
        </p:spPr>
      </p:pic>
      <p:sp>
        <p:nvSpPr>
          <p:cNvPr id="13" name="Text Placeholder 19"/>
          <p:cNvSpPr>
            <a:spLocks noGrp="1"/>
          </p:cNvSpPr>
          <p:nvPr>
            <p:ph type="body" sz="quarter" idx="16"/>
          </p:nvPr>
        </p:nvSpPr>
        <p:spPr/>
        <p:txBody>
          <a:bodyPr/>
          <a:lstStyle/>
          <a:p>
            <a:pPr algn="r"/>
            <a:r>
              <a:rPr lang="en-US" dirty="0" smtClean="0"/>
              <a:t>Copyright © McGraw-Hill Education</a:t>
            </a:r>
            <a:endParaRPr lang="en-US" dirty="0"/>
          </a:p>
        </p:txBody>
      </p:sp>
    </p:spTree>
    <p:extLst>
      <p:ext uri="{BB962C8B-B14F-4D97-AF65-F5344CB8AC3E}">
        <p14:creationId xmlns:p14="http://schemas.microsoft.com/office/powerpoint/2010/main" val="24245252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Augmented Leads</a:t>
            </a:r>
            <a:endParaRPr lang="en-US" dirty="0"/>
          </a:p>
        </p:txBody>
      </p:sp>
      <p:sp>
        <p:nvSpPr>
          <p:cNvPr id="11" name="Content Placeholder 10"/>
          <p:cNvSpPr>
            <a:spLocks noGrp="1"/>
          </p:cNvSpPr>
          <p:nvPr>
            <p:ph idx="1"/>
          </p:nvPr>
        </p:nvSpPr>
        <p:spPr/>
        <p:txBody>
          <a:bodyPr/>
          <a:lstStyle/>
          <a:p>
            <a:pPr marL="0" indent="0">
              <a:buNone/>
            </a:pPr>
            <a:r>
              <a:rPr lang="en-US" altLang="en-US" dirty="0" smtClean="0"/>
              <a:t>aVR</a:t>
            </a:r>
          </a:p>
          <a:p>
            <a:r>
              <a:rPr lang="en-US" altLang="en-US" dirty="0" smtClean="0"/>
              <a:t>Records activity from heart to right arm</a:t>
            </a:r>
          </a:p>
          <a:p>
            <a:r>
              <a:rPr lang="en-US" altLang="en-US" dirty="0" smtClean="0"/>
              <a:t>Usually produces a negative deflection</a:t>
            </a:r>
          </a:p>
          <a:p>
            <a:pPr marL="0" indent="0">
              <a:spcBef>
                <a:spcPts val="3600"/>
              </a:spcBef>
              <a:buNone/>
            </a:pPr>
            <a:r>
              <a:rPr lang="en-US" altLang="en-US" dirty="0" smtClean="0"/>
              <a:t>aVL </a:t>
            </a:r>
          </a:p>
          <a:p>
            <a:r>
              <a:rPr lang="en-US" altLang="en-US" dirty="0" smtClean="0"/>
              <a:t>Records activity from heart to left arm</a:t>
            </a:r>
          </a:p>
          <a:p>
            <a:pPr marL="0" indent="0">
              <a:spcBef>
                <a:spcPts val="3600"/>
              </a:spcBef>
              <a:buNone/>
            </a:pPr>
            <a:r>
              <a:rPr lang="en-US" altLang="en-US" dirty="0" smtClean="0"/>
              <a:t>aVF</a:t>
            </a:r>
          </a:p>
          <a:p>
            <a:r>
              <a:rPr lang="en-US" altLang="en-US" dirty="0" smtClean="0"/>
              <a:t>Records activity from heart to left leg</a:t>
            </a:r>
          </a:p>
          <a:p>
            <a:endParaRPr 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00719459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Augmented Lead Tracings</a:t>
            </a:r>
            <a:endParaRPr lang="en-US" dirty="0"/>
          </a:p>
        </p:txBody>
      </p:sp>
      <p:pic>
        <p:nvPicPr>
          <p:cNvPr id="5" name="Picture 4" descr="ECG tracing example with illustration showing Lead aVR current traveling from midway between the left arm and left leg leads to the right arm lead"/>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1000" y="868362"/>
            <a:ext cx="2206943" cy="5594254"/>
          </a:xfrm>
          <a:prstGeom prst="rect">
            <a:avLst/>
          </a:prstGeom>
        </p:spPr>
      </p:pic>
      <p:grpSp>
        <p:nvGrpSpPr>
          <p:cNvPr id="12" name="Group 11" descr="ECG tracing example with illustration showing Lead aVL current traveling from midway between the right arm and left leg leads to the left arm lead"/>
          <p:cNvGrpSpPr/>
          <p:nvPr/>
        </p:nvGrpSpPr>
        <p:grpSpPr>
          <a:xfrm>
            <a:off x="3446407" y="868362"/>
            <a:ext cx="2268593" cy="5632586"/>
            <a:chOff x="3446407" y="868362"/>
            <a:chExt cx="2268593" cy="5632586"/>
          </a:xfrm>
        </p:grpSpPr>
        <p:pic>
          <p:nvPicPr>
            <p:cNvPr id="6" name="Picture 5" descr="ECG tracing example with illustration showing Lead aVL current traveling from midway between the right arm and left leg leads to the left arm lead"/>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46407" y="868362"/>
              <a:ext cx="2176461" cy="5594254"/>
            </a:xfrm>
            <a:prstGeom prst="rect">
              <a:avLst/>
            </a:prstGeom>
          </p:spPr>
        </p:pic>
        <p:sp>
          <p:nvSpPr>
            <p:cNvPr id="7" name="Rectangle 6"/>
            <p:cNvSpPr/>
            <p:nvPr/>
          </p:nvSpPr>
          <p:spPr>
            <a:xfrm>
              <a:off x="5410200" y="5105399"/>
              <a:ext cx="304800" cy="1395549"/>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17" name="Group 16" descr="ECG tracing example with illustration showing Lead aVF current traveling from midway between the right arm and left arm leads to the left leg lead"/>
          <p:cNvGrpSpPr/>
          <p:nvPr/>
        </p:nvGrpSpPr>
        <p:grpSpPr>
          <a:xfrm>
            <a:off x="6204568" y="862055"/>
            <a:ext cx="2400676" cy="5600561"/>
            <a:chOff x="6204568" y="862055"/>
            <a:chExt cx="2400676" cy="5600561"/>
          </a:xfrm>
        </p:grpSpPr>
        <p:pic>
          <p:nvPicPr>
            <p:cNvPr id="9" name="Picture 8" descr="ECG tracing example with illustration showing Lead aVF current traveling from midway between the right arm and left arm leads to the left leg lead"/>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71459" y="862055"/>
              <a:ext cx="2133785" cy="5600561"/>
            </a:xfrm>
            <a:prstGeom prst="rect">
              <a:avLst/>
            </a:prstGeom>
          </p:spPr>
        </p:pic>
        <p:sp>
          <p:nvSpPr>
            <p:cNvPr id="16" name="Rectangle 15"/>
            <p:cNvSpPr/>
            <p:nvPr/>
          </p:nvSpPr>
          <p:spPr>
            <a:xfrm>
              <a:off x="6204568" y="1219201"/>
              <a:ext cx="424832" cy="304800"/>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8" name="Text Placeholder 19"/>
          <p:cNvSpPr>
            <a:spLocks noGrp="1"/>
          </p:cNvSpPr>
          <p:nvPr>
            <p:ph type="body" sz="quarter" idx="16"/>
          </p:nvPr>
        </p:nvSpPr>
        <p:spPr/>
        <p:txBody>
          <a:bodyPr/>
          <a:lstStyle/>
          <a:p>
            <a:pPr algn="r"/>
            <a:r>
              <a:rPr lang="en-US" dirty="0" smtClean="0"/>
              <a:t>Copyright © McGraw-Hill Education</a:t>
            </a:r>
            <a:endParaRPr lang="en-US" dirty="0"/>
          </a:p>
        </p:txBody>
      </p:sp>
    </p:spTree>
    <p:extLst>
      <p:ext uri="{BB962C8B-B14F-4D97-AF65-F5344CB8AC3E}">
        <p14:creationId xmlns:p14="http://schemas.microsoft.com/office/powerpoint/2010/main" val="392839231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Chest Lead Placement and Tracings</a:t>
            </a:r>
            <a:endParaRPr lang="en-US" dirty="0"/>
          </a:p>
        </p:txBody>
      </p:sp>
      <p:pic>
        <p:nvPicPr>
          <p:cNvPr id="4" name="Picture 3" descr="Placement of chest leads and the associated ECG tracings for V1 through V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62200" y="855518"/>
            <a:ext cx="4633362" cy="5560034"/>
          </a:xfrm>
          <a:prstGeom prst="rect">
            <a:avLst/>
          </a:prstGeom>
        </p:spPr>
      </p:pic>
      <p:sp>
        <p:nvSpPr>
          <p:cNvPr id="13" name="Text Placeholder 12"/>
          <p:cNvSpPr>
            <a:spLocks noGrp="1"/>
          </p:cNvSpPr>
          <p:nvPr>
            <p:ph type="body" sz="quarter" idx="16"/>
          </p:nvPr>
        </p:nvSpPr>
        <p:spPr>
          <a:xfrm>
            <a:off x="3886200" y="6553200"/>
            <a:ext cx="1371600" cy="304800"/>
          </a:xfrm>
        </p:spPr>
        <p:txBody>
          <a:bodyPr/>
          <a:lstStyle/>
          <a:p>
            <a:r>
              <a:rPr lang="en-US" dirty="0" smtClean="0">
                <a:hlinkClick r:id="rId4" action="ppaction://hlinksldjump"/>
              </a:rPr>
              <a:t>Jump to Chest Lead Placement and Tracings Appendix</a:t>
            </a:r>
            <a:endParaRPr lang="en-US" dirty="0"/>
          </a:p>
        </p:txBody>
      </p:sp>
      <p:sp>
        <p:nvSpPr>
          <p:cNvPr id="8" name="Text Placeholder 19"/>
          <p:cNvSpPr>
            <a:spLocks noGrp="1"/>
          </p:cNvSpPr>
          <p:nvPr>
            <p:ph type="body" sz="quarter" idx="11"/>
          </p:nvPr>
        </p:nvSpPr>
        <p:spPr/>
        <p:txBody>
          <a:bodyPr/>
          <a:lstStyle/>
          <a:p>
            <a:pPr algn="r"/>
            <a:r>
              <a:rPr lang="en-US" dirty="0" smtClean="0"/>
              <a:t>Copyright © McGraw-Hill Education</a:t>
            </a:r>
            <a:endParaRPr lang="en-US" dirty="0"/>
          </a:p>
        </p:txBody>
      </p:sp>
    </p:spTree>
    <p:extLst>
      <p:ext uri="{BB962C8B-B14F-4D97-AF65-F5344CB8AC3E}">
        <p14:creationId xmlns:p14="http://schemas.microsoft.com/office/powerpoint/2010/main" val="363957558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smtClean="0"/>
              <a:t>Learning Outcome 3.1</a:t>
            </a:r>
            <a:br>
              <a:rPr lang="en-US" dirty="0" smtClean="0"/>
            </a:br>
            <a:r>
              <a:rPr lang="en-US" dirty="0" smtClean="0"/>
              <a:t>Apply Your Knowledge #1</a:t>
            </a:r>
            <a:endParaRPr lang="en-US" dirty="0"/>
          </a:p>
        </p:txBody>
      </p:sp>
      <p:sp>
        <p:nvSpPr>
          <p:cNvPr id="4" name="Content Placeholder 3"/>
          <p:cNvSpPr>
            <a:spLocks noGrp="1"/>
          </p:cNvSpPr>
          <p:nvPr>
            <p:ph sz="quarter" idx="13"/>
          </p:nvPr>
        </p:nvSpPr>
        <p:spPr/>
        <p:txBody>
          <a:bodyPr/>
          <a:lstStyle/>
          <a:p>
            <a:pPr marL="0" indent="0">
              <a:buNone/>
            </a:pPr>
            <a:r>
              <a:rPr lang="en-US" dirty="0" smtClean="0"/>
              <a:t>What are the names of the standard limb leads?</a:t>
            </a:r>
            <a:endParaRPr lang="en-US" dirty="0"/>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75197042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676400"/>
          </a:xfrm>
        </p:spPr>
        <p:txBody>
          <a:bodyPr/>
          <a:lstStyle/>
          <a:p>
            <a:r>
              <a:rPr lang="en-US" dirty="0" smtClean="0"/>
              <a:t>Learning Outcome 3.1</a:t>
            </a:r>
            <a:br>
              <a:rPr lang="en-US" dirty="0" smtClean="0"/>
            </a:br>
            <a:r>
              <a:rPr lang="en-US" dirty="0" smtClean="0"/>
              <a:t>Apply Your Knowledge #1</a:t>
            </a:r>
            <a:br>
              <a:rPr lang="en-US" dirty="0" smtClean="0"/>
            </a:br>
            <a:r>
              <a:rPr lang="en-US" dirty="0" smtClean="0">
                <a:solidFill>
                  <a:srgbClr val="7030A0"/>
                </a:solidFill>
              </a:rPr>
              <a:t>Answer</a:t>
            </a:r>
            <a:endParaRPr lang="en-US" dirty="0">
              <a:solidFill>
                <a:srgbClr val="7030A0"/>
              </a:solidFill>
            </a:endParaRPr>
          </a:p>
        </p:txBody>
      </p:sp>
      <p:sp>
        <p:nvSpPr>
          <p:cNvPr id="4" name="Content Placeholder 3"/>
          <p:cNvSpPr>
            <a:spLocks noGrp="1"/>
          </p:cNvSpPr>
          <p:nvPr>
            <p:ph sz="quarter" idx="13"/>
          </p:nvPr>
        </p:nvSpPr>
        <p:spPr/>
        <p:txBody>
          <a:bodyPr/>
          <a:lstStyle/>
          <a:p>
            <a:pPr marL="0" indent="0">
              <a:buNone/>
            </a:pPr>
            <a:r>
              <a:rPr lang="en-US" dirty="0" smtClean="0"/>
              <a:t>What are the names of the standard limb leads?</a:t>
            </a:r>
            <a:endParaRPr lang="en-US" dirty="0"/>
          </a:p>
        </p:txBody>
      </p:sp>
      <p:sp>
        <p:nvSpPr>
          <p:cNvPr id="6" name="Content Placeholder 5"/>
          <p:cNvSpPr>
            <a:spLocks noGrp="1"/>
          </p:cNvSpPr>
          <p:nvPr>
            <p:ph sz="quarter" idx="15"/>
          </p:nvPr>
        </p:nvSpPr>
        <p:spPr>
          <a:solidFill>
            <a:srgbClr val="FFC000"/>
          </a:solidFill>
        </p:spPr>
        <p:txBody>
          <a:bodyPr/>
          <a:lstStyle/>
          <a:p>
            <a:pPr marL="0" indent="0">
              <a:buNone/>
            </a:pPr>
            <a:r>
              <a:rPr lang="en-US" altLang="en-US" dirty="0" smtClean="0">
                <a:solidFill>
                  <a:srgbClr val="000099"/>
                </a:solidFill>
                <a:latin typeface="Arial" charset="0"/>
              </a:rPr>
              <a:t>Leads I, II, and III</a:t>
            </a:r>
            <a:endParaRPr lang="en-US" altLang="en-US" dirty="0"/>
          </a:p>
          <a:p>
            <a:pPr marL="0" indent="0">
              <a:buNone/>
            </a:pPr>
            <a:endParaRPr lang="en-US" dirty="0"/>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25084467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smtClean="0"/>
              <a:t>Learning Outcome 3.1</a:t>
            </a:r>
            <a:br>
              <a:rPr lang="en-US" dirty="0" smtClean="0"/>
            </a:br>
            <a:r>
              <a:rPr lang="en-US" dirty="0" smtClean="0"/>
              <a:t>Apply Your Knowledge #2</a:t>
            </a:r>
            <a:endParaRPr lang="en-US" dirty="0"/>
          </a:p>
        </p:txBody>
      </p:sp>
      <p:sp>
        <p:nvSpPr>
          <p:cNvPr id="4" name="Content Placeholder 3"/>
          <p:cNvSpPr>
            <a:spLocks noGrp="1"/>
          </p:cNvSpPr>
          <p:nvPr>
            <p:ph sz="quarter" idx="13"/>
          </p:nvPr>
        </p:nvSpPr>
        <p:spPr/>
        <p:txBody>
          <a:bodyPr/>
          <a:lstStyle/>
          <a:p>
            <a:pPr marL="0" indent="0">
              <a:buNone/>
            </a:pPr>
            <a:r>
              <a:rPr lang="en-US" dirty="0" smtClean="0"/>
              <a:t>How many chest leads are there on a standard 12-lead ECG?</a:t>
            </a:r>
            <a:endParaRPr lang="en-US" dirty="0"/>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393138586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676400"/>
          </a:xfrm>
        </p:spPr>
        <p:txBody>
          <a:bodyPr/>
          <a:lstStyle/>
          <a:p>
            <a:r>
              <a:rPr lang="en-US" dirty="0" smtClean="0"/>
              <a:t>Learning Outcome 3.1</a:t>
            </a:r>
            <a:br>
              <a:rPr lang="en-US" dirty="0" smtClean="0"/>
            </a:br>
            <a:r>
              <a:rPr lang="en-US" dirty="0" smtClean="0"/>
              <a:t>Apply Your Knowledge #2</a:t>
            </a:r>
            <a:br>
              <a:rPr lang="en-US" dirty="0" smtClean="0"/>
            </a:br>
            <a:r>
              <a:rPr lang="en-US" dirty="0" smtClean="0">
                <a:solidFill>
                  <a:srgbClr val="7030A0"/>
                </a:solidFill>
              </a:rPr>
              <a:t>Answer</a:t>
            </a:r>
            <a:endParaRPr lang="en-US" dirty="0">
              <a:solidFill>
                <a:srgbClr val="7030A0"/>
              </a:solidFill>
            </a:endParaRPr>
          </a:p>
        </p:txBody>
      </p:sp>
      <p:sp>
        <p:nvSpPr>
          <p:cNvPr id="4" name="Content Placeholder 3"/>
          <p:cNvSpPr>
            <a:spLocks noGrp="1"/>
          </p:cNvSpPr>
          <p:nvPr>
            <p:ph sz="quarter" idx="13"/>
          </p:nvPr>
        </p:nvSpPr>
        <p:spPr/>
        <p:txBody>
          <a:bodyPr/>
          <a:lstStyle/>
          <a:p>
            <a:pPr marL="0" indent="0">
              <a:buNone/>
            </a:pPr>
            <a:r>
              <a:rPr lang="en-US" dirty="0" smtClean="0"/>
              <a:t>How many chest leads are there on a standard 12-lead ECG?</a:t>
            </a:r>
            <a:endParaRPr lang="en-US" dirty="0"/>
          </a:p>
        </p:txBody>
      </p:sp>
      <p:sp>
        <p:nvSpPr>
          <p:cNvPr id="6" name="Content Placeholder 5"/>
          <p:cNvSpPr>
            <a:spLocks noGrp="1"/>
          </p:cNvSpPr>
          <p:nvPr>
            <p:ph sz="quarter" idx="15"/>
          </p:nvPr>
        </p:nvSpPr>
        <p:spPr>
          <a:solidFill>
            <a:srgbClr val="FFC000"/>
          </a:solidFill>
        </p:spPr>
        <p:txBody>
          <a:bodyPr/>
          <a:lstStyle/>
          <a:p>
            <a:pPr marL="0" indent="0">
              <a:buNone/>
            </a:pPr>
            <a:r>
              <a:rPr lang="en-US" altLang="en-US" dirty="0" smtClean="0">
                <a:solidFill>
                  <a:srgbClr val="000099"/>
                </a:solidFill>
                <a:latin typeface="Arial" charset="0"/>
              </a:rPr>
              <a:t>Six</a:t>
            </a:r>
            <a:endParaRPr lang="en-US" altLang="en-US" dirty="0"/>
          </a:p>
          <a:p>
            <a:pPr marL="0" indent="0">
              <a:buNone/>
            </a:pPr>
            <a:endParaRPr lang="en-US" dirty="0"/>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120180373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Learning Outcome 3.2</a:t>
            </a:r>
            <a:br>
              <a:rPr lang="en-US" dirty="0" smtClean="0"/>
            </a:br>
            <a:r>
              <a:rPr lang="en-US" dirty="0" smtClean="0"/>
              <a:t>ECG Machines</a:t>
            </a:r>
            <a:br>
              <a:rPr lang="en-US" dirty="0" smtClean="0"/>
            </a:br>
            <a:r>
              <a:rPr lang="en-US" dirty="0" smtClean="0">
                <a:solidFill>
                  <a:srgbClr val="7030A0"/>
                </a:solidFill>
              </a:rPr>
              <a:t>Key Terms</a:t>
            </a:r>
            <a:br>
              <a:rPr lang="en-US" dirty="0" smtClean="0">
                <a:solidFill>
                  <a:srgbClr val="7030A0"/>
                </a:solidFill>
              </a:rPr>
            </a:br>
            <a:endParaRPr lang="en-US" dirty="0">
              <a:solidFill>
                <a:srgbClr val="7030A0"/>
              </a:solidFill>
            </a:endParaRPr>
          </a:p>
        </p:txBody>
      </p:sp>
      <p:sp>
        <p:nvSpPr>
          <p:cNvPr id="11" name="Content Placeholder 10"/>
          <p:cNvSpPr>
            <a:spLocks noGrp="1"/>
          </p:cNvSpPr>
          <p:nvPr>
            <p:ph idx="1"/>
          </p:nvPr>
        </p:nvSpPr>
        <p:spPr>
          <a:xfrm>
            <a:off x="457200" y="2057400"/>
            <a:ext cx="8229600" cy="4495800"/>
          </a:xfrm>
        </p:spPr>
        <p:txBody>
          <a:bodyPr/>
          <a:lstStyle/>
          <a:p>
            <a:pPr marL="0" indent="0">
              <a:spcBef>
                <a:spcPts val="3000"/>
              </a:spcBef>
              <a:buNone/>
            </a:pPr>
            <a:r>
              <a:rPr lang="en-US" dirty="0">
                <a:cs typeface="Arial" charset="0"/>
              </a:rPr>
              <a:t>I</a:t>
            </a:r>
            <a:r>
              <a:rPr lang="en-US" dirty="0" smtClean="0">
                <a:cs typeface="Arial" charset="0"/>
              </a:rPr>
              <a:t>nput</a:t>
            </a:r>
            <a:endParaRPr lang="en-US" dirty="0">
              <a:cs typeface="Arial" charset="0"/>
            </a:endParaRPr>
          </a:p>
          <a:p>
            <a:pPr marL="0" indent="0">
              <a:spcBef>
                <a:spcPts val="3000"/>
              </a:spcBef>
              <a:buNone/>
            </a:pPr>
            <a:r>
              <a:rPr lang="en-US" altLang="en-US" dirty="0" smtClean="0">
                <a:cs typeface="Arial" charset="0"/>
              </a:rPr>
              <a:t>Multichannel </a:t>
            </a:r>
            <a:r>
              <a:rPr lang="en-US" altLang="en-US" dirty="0">
                <a:cs typeface="Arial" charset="0"/>
              </a:rPr>
              <a:t>recorder</a:t>
            </a:r>
          </a:p>
          <a:p>
            <a:pPr marL="0" indent="0">
              <a:spcBef>
                <a:spcPts val="3000"/>
              </a:spcBef>
              <a:buNone/>
            </a:pPr>
            <a:r>
              <a:rPr lang="en-US" dirty="0">
                <a:cs typeface="Arial" charset="0"/>
              </a:rPr>
              <a:t>O</a:t>
            </a:r>
            <a:r>
              <a:rPr lang="en-US" dirty="0" smtClean="0">
                <a:cs typeface="Arial" charset="0"/>
              </a:rPr>
              <a:t>utput </a:t>
            </a:r>
            <a:r>
              <a:rPr lang="en-US" dirty="0">
                <a:cs typeface="Arial" charset="0"/>
              </a:rPr>
              <a:t>display</a:t>
            </a:r>
          </a:p>
          <a:p>
            <a:pPr marL="0" indent="0">
              <a:spcBef>
                <a:spcPts val="3000"/>
              </a:spcBef>
              <a:buNone/>
            </a:pPr>
            <a:r>
              <a:rPr lang="en-US" dirty="0">
                <a:cs typeface="Arial" charset="0"/>
              </a:rPr>
              <a:t>S</a:t>
            </a:r>
            <a:r>
              <a:rPr lang="en-US" dirty="0" smtClean="0">
                <a:cs typeface="Arial" charset="0"/>
              </a:rPr>
              <a:t>erial </a:t>
            </a:r>
            <a:r>
              <a:rPr lang="en-US" dirty="0">
                <a:cs typeface="Arial" charset="0"/>
              </a:rPr>
              <a:t>ECG comparison</a:t>
            </a:r>
            <a:endParaRPr lang="en-US" dirty="0"/>
          </a:p>
          <a:p>
            <a:pPr marL="0" indent="0">
              <a:spcBef>
                <a:spcPts val="3000"/>
              </a:spcBef>
              <a:buNone/>
            </a:pPr>
            <a:r>
              <a:rPr lang="en-US" dirty="0">
                <a:cs typeface="Arial" charset="0"/>
              </a:rPr>
              <a:t>S</a:t>
            </a:r>
            <a:r>
              <a:rPr lang="en-US" dirty="0" smtClean="0">
                <a:cs typeface="Arial" charset="0"/>
              </a:rPr>
              <a:t>ignal </a:t>
            </a:r>
            <a:r>
              <a:rPr lang="en-US" dirty="0">
                <a:cs typeface="Arial" charset="0"/>
              </a:rPr>
              <a:t>processing</a:t>
            </a:r>
          </a:p>
          <a:p>
            <a:pPr marL="0" indent="0">
              <a:buNone/>
            </a:pPr>
            <a:endParaRPr lang="en-US" dirty="0"/>
          </a:p>
        </p:txBody>
      </p:sp>
      <p:sp>
        <p:nvSpPr>
          <p:cNvPr id="13" name="Text Placeholder 12"/>
          <p:cNvSpPr>
            <a:spLocks noGrp="1"/>
          </p:cNvSpPr>
          <p:nvPr>
            <p:ph type="body" sz="quarter" idx="16"/>
          </p:nvPr>
        </p:nvSpPr>
        <p:spPr/>
        <p:txBody>
          <a:bodyPr/>
          <a:lstStyle/>
          <a:p>
            <a:endParaRPr lang="en-US"/>
          </a:p>
        </p:txBody>
      </p:sp>
      <p:sp>
        <p:nvSpPr>
          <p:cNvPr id="12" name="Text Placeholder 11"/>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54731911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Learning Outcomes</a:t>
            </a:r>
            <a:endParaRPr lang="en-US" dirty="0"/>
          </a:p>
        </p:txBody>
      </p:sp>
      <p:sp>
        <p:nvSpPr>
          <p:cNvPr id="6" name="Content Placeholder 5"/>
          <p:cNvSpPr>
            <a:spLocks noGrp="1"/>
          </p:cNvSpPr>
          <p:nvPr>
            <p:ph idx="1"/>
          </p:nvPr>
        </p:nvSpPr>
        <p:spPr/>
        <p:txBody>
          <a:bodyPr/>
          <a:lstStyle/>
          <a:p>
            <a:pPr marL="0" indent="0">
              <a:buNone/>
            </a:pPr>
            <a:r>
              <a:rPr lang="en-US" dirty="0" smtClean="0"/>
              <a:t>3.1	Explain the three types of leads and how each is recorded.</a:t>
            </a:r>
          </a:p>
          <a:p>
            <a:pPr marL="0" indent="0">
              <a:buNone/>
            </a:pPr>
            <a:r>
              <a:rPr lang="en-US" dirty="0" smtClean="0"/>
              <a:t>3.2	Identify the functions of common ECG machines.</a:t>
            </a:r>
          </a:p>
          <a:p>
            <a:pPr marL="0" indent="0">
              <a:buNone/>
            </a:pPr>
            <a:r>
              <a:rPr lang="en-US" dirty="0" smtClean="0"/>
              <a:t>3.3	Explain how each ECG machine control is used.</a:t>
            </a:r>
          </a:p>
          <a:p>
            <a:pPr marL="0" indent="0">
              <a:buNone/>
            </a:pPr>
            <a:r>
              <a:rPr lang="en-US" dirty="0" smtClean="0"/>
              <a:t>3.4	Recognize common electrodes.</a:t>
            </a:r>
          </a:p>
          <a:p>
            <a:pPr marL="0" indent="0">
              <a:buNone/>
            </a:pPr>
            <a:r>
              <a:rPr lang="en-US" dirty="0" smtClean="0"/>
              <a:t>3.5	Describe the ECG graph paper.</a:t>
            </a:r>
          </a:p>
          <a:p>
            <a:pPr marL="0" indent="0">
              <a:buNone/>
            </a:pPr>
            <a:r>
              <a:rPr lang="en-US" dirty="0" smtClean="0"/>
              <a:t>3.6	Calculate heart rates using an ECG tracing.</a:t>
            </a:r>
            <a:endParaRPr lang="en-US" dirty="0"/>
          </a:p>
        </p:txBody>
      </p:sp>
    </p:spTree>
    <p:extLst>
      <p:ext uri="{BB962C8B-B14F-4D97-AF65-F5344CB8AC3E}">
        <p14:creationId xmlns:p14="http://schemas.microsoft.com/office/powerpoint/2010/main" val="21664111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ECG Machines</a:t>
            </a:r>
            <a:endParaRPr lang="en-US" dirty="0"/>
          </a:p>
        </p:txBody>
      </p:sp>
      <p:sp>
        <p:nvSpPr>
          <p:cNvPr id="11" name="Content Placeholder 10"/>
          <p:cNvSpPr>
            <a:spLocks noGrp="1"/>
          </p:cNvSpPr>
          <p:nvPr>
            <p:ph idx="1"/>
          </p:nvPr>
        </p:nvSpPr>
        <p:spPr/>
        <p:txBody>
          <a:bodyPr/>
          <a:lstStyle/>
          <a:p>
            <a:pPr>
              <a:lnSpc>
                <a:spcPct val="150000"/>
              </a:lnSpc>
            </a:pPr>
            <a:r>
              <a:rPr lang="en-US" altLang="en-US" dirty="0">
                <a:cs typeface="Arial" charset="0"/>
              </a:rPr>
              <a:t>Weigh less than 10 pounds</a:t>
            </a:r>
          </a:p>
          <a:p>
            <a:pPr>
              <a:lnSpc>
                <a:spcPct val="150000"/>
              </a:lnSpc>
            </a:pPr>
            <a:r>
              <a:rPr lang="en-US" altLang="en-US" dirty="0">
                <a:cs typeface="Arial" charset="0"/>
              </a:rPr>
              <a:t>Most have the same basic parts</a:t>
            </a:r>
          </a:p>
          <a:p>
            <a:pPr>
              <a:lnSpc>
                <a:spcPct val="150000"/>
              </a:lnSpc>
            </a:pPr>
            <a:r>
              <a:rPr lang="en-US" altLang="en-US" dirty="0">
                <a:cs typeface="Arial" charset="0"/>
              </a:rPr>
              <a:t>Read instructions before using</a:t>
            </a:r>
          </a:p>
          <a:p>
            <a:endParaRPr lang="en-US" dirty="0"/>
          </a:p>
        </p:txBody>
      </p:sp>
      <p:sp>
        <p:nvSpPr>
          <p:cNvPr id="13" name="Text Placeholder 12"/>
          <p:cNvSpPr>
            <a:spLocks noGrp="1"/>
          </p:cNvSpPr>
          <p:nvPr>
            <p:ph type="body" sz="quarter" idx="16"/>
          </p:nvPr>
        </p:nvSpPr>
        <p:spPr/>
        <p:txBody>
          <a:bodyPr/>
          <a:lstStyle/>
          <a:p>
            <a:endParaRPr lang="en-US"/>
          </a:p>
        </p:txBody>
      </p:sp>
      <p:sp>
        <p:nvSpPr>
          <p:cNvPr id="12" name="Text Placeholder 11"/>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272945238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Multichannel ECG Machine</a:t>
            </a:r>
            <a:endParaRPr lang="en-US" dirty="0"/>
          </a:p>
        </p:txBody>
      </p:sp>
      <p:sp>
        <p:nvSpPr>
          <p:cNvPr id="14" name="Content Placeholder 13"/>
          <p:cNvSpPr>
            <a:spLocks noGrp="1"/>
          </p:cNvSpPr>
          <p:nvPr>
            <p:ph idx="1"/>
          </p:nvPr>
        </p:nvSpPr>
        <p:spPr/>
        <p:txBody>
          <a:bodyPr/>
          <a:lstStyle/>
          <a:p>
            <a:pPr>
              <a:spcBef>
                <a:spcPts val="1800"/>
              </a:spcBef>
            </a:pPr>
            <a:r>
              <a:rPr lang="en-US" altLang="en-US" dirty="0">
                <a:cs typeface="Arial" charset="0"/>
              </a:rPr>
              <a:t>Monitors three to six leads at a time</a:t>
            </a:r>
          </a:p>
          <a:p>
            <a:pPr>
              <a:spcBef>
                <a:spcPts val="1800"/>
              </a:spcBef>
            </a:pPr>
            <a:r>
              <a:rPr lang="en-US" altLang="en-US" dirty="0">
                <a:cs typeface="Arial" charset="0"/>
              </a:rPr>
              <a:t>Recording time of approximately </a:t>
            </a:r>
            <a:r>
              <a:rPr lang="en-US" altLang="en-US" dirty="0" smtClean="0">
                <a:cs typeface="Arial" charset="0"/>
              </a:rPr>
              <a:t>10 </a:t>
            </a:r>
            <a:r>
              <a:rPr lang="en-US" altLang="en-US" dirty="0">
                <a:cs typeface="Arial" charset="0"/>
              </a:rPr>
              <a:t>seconds.</a:t>
            </a:r>
          </a:p>
          <a:p>
            <a:endParaRPr lang="en-US" dirty="0"/>
          </a:p>
        </p:txBody>
      </p:sp>
      <p:sp>
        <p:nvSpPr>
          <p:cNvPr id="4" name="Text Placeholder 3"/>
          <p:cNvSpPr>
            <a:spLocks noGrp="1"/>
          </p:cNvSpPr>
          <p:nvPr>
            <p:ph type="body" sz="quarter" idx="16"/>
          </p:nvPr>
        </p:nvSpPr>
        <p:spPr/>
        <p:txBody>
          <a:bodyPr/>
          <a:lstStyle/>
          <a:p>
            <a:endParaRPr lang="en-US"/>
          </a:p>
        </p:txBody>
      </p:sp>
      <p:sp>
        <p:nvSpPr>
          <p:cNvPr id="3" name="Text Placeholder 2"/>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22893567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Multichannel ECG Recording</a:t>
            </a:r>
            <a:endParaRPr lang="en-US" dirty="0"/>
          </a:p>
        </p:txBody>
      </p:sp>
      <p:pic>
        <p:nvPicPr>
          <p:cNvPr id="5" name="Picture 4" descr="Tracing produced by a multichannel ECG recording showing all twelve lead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126" y="1278885"/>
            <a:ext cx="8229748" cy="4300229"/>
          </a:xfrm>
          <a:prstGeom prst="rect">
            <a:avLst/>
          </a:prstGeom>
        </p:spPr>
      </p:pic>
      <p:sp>
        <p:nvSpPr>
          <p:cNvPr id="9" name="Text Placeholder 8"/>
          <p:cNvSpPr>
            <a:spLocks noGrp="1"/>
          </p:cNvSpPr>
          <p:nvPr>
            <p:ph type="body" sz="quarter" idx="16"/>
          </p:nvPr>
        </p:nvSpPr>
        <p:spPr/>
        <p:txBody>
          <a:bodyPr/>
          <a:lstStyle/>
          <a:p>
            <a:endParaRPr lang="en-US"/>
          </a:p>
        </p:txBody>
      </p:sp>
      <p:sp>
        <p:nvSpPr>
          <p:cNvPr id="8" name="Text Placeholder 19"/>
          <p:cNvSpPr>
            <a:spLocks noGrp="1"/>
          </p:cNvSpPr>
          <p:nvPr>
            <p:ph type="body" sz="quarter" idx="11"/>
          </p:nvPr>
        </p:nvSpPr>
        <p:spPr/>
        <p:txBody>
          <a:bodyPr/>
          <a:lstStyle/>
          <a:p>
            <a:pPr algn="r"/>
            <a:r>
              <a:rPr lang="en-US" dirty="0" smtClean="0"/>
              <a:t>Copyright © McGraw-Hill Education</a:t>
            </a:r>
            <a:endParaRPr lang="en-US" dirty="0"/>
          </a:p>
        </p:txBody>
      </p:sp>
    </p:spTree>
    <p:extLst>
      <p:ext uri="{BB962C8B-B14F-4D97-AF65-F5344CB8AC3E}">
        <p14:creationId xmlns:p14="http://schemas.microsoft.com/office/powerpoint/2010/main" val="126718691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Primary ECG Machine Functions</a:t>
            </a:r>
            <a:endParaRPr lang="en-US" dirty="0"/>
          </a:p>
        </p:txBody>
      </p:sp>
      <p:sp>
        <p:nvSpPr>
          <p:cNvPr id="11" name="Content Placeholder 10"/>
          <p:cNvSpPr>
            <a:spLocks noGrp="1"/>
          </p:cNvSpPr>
          <p:nvPr>
            <p:ph idx="1"/>
          </p:nvPr>
        </p:nvSpPr>
        <p:spPr/>
        <p:txBody>
          <a:bodyPr/>
          <a:lstStyle/>
          <a:p>
            <a:pPr>
              <a:spcBef>
                <a:spcPts val="3000"/>
              </a:spcBef>
            </a:pPr>
            <a:r>
              <a:rPr lang="en-US" altLang="en-US" sz="2800" dirty="0" smtClean="0">
                <a:cs typeface="Arial" charset="0"/>
              </a:rPr>
              <a:t>Input</a:t>
            </a:r>
            <a:endParaRPr lang="en-US" altLang="en-US" sz="2800" dirty="0">
              <a:cs typeface="Arial" charset="0"/>
            </a:endParaRPr>
          </a:p>
          <a:p>
            <a:pPr>
              <a:spcBef>
                <a:spcPts val="3000"/>
              </a:spcBef>
            </a:pPr>
            <a:r>
              <a:rPr lang="en-US" altLang="en-US" sz="2800" dirty="0">
                <a:cs typeface="Arial" charset="0"/>
              </a:rPr>
              <a:t>Signal processing</a:t>
            </a:r>
          </a:p>
          <a:p>
            <a:pPr>
              <a:spcBef>
                <a:spcPts val="3000"/>
              </a:spcBef>
            </a:pPr>
            <a:r>
              <a:rPr lang="en-US" altLang="en-US" sz="2800" dirty="0">
                <a:cs typeface="Arial" charset="0"/>
              </a:rPr>
              <a:t>Output display</a:t>
            </a:r>
          </a:p>
          <a:p>
            <a:endParaRPr lang="en-US" dirty="0"/>
          </a:p>
        </p:txBody>
      </p:sp>
      <p:sp>
        <p:nvSpPr>
          <p:cNvPr id="13" name="Text Placeholder 12"/>
          <p:cNvSpPr>
            <a:spLocks noGrp="1"/>
          </p:cNvSpPr>
          <p:nvPr>
            <p:ph type="body" sz="quarter" idx="16"/>
          </p:nvPr>
        </p:nvSpPr>
        <p:spPr/>
        <p:txBody>
          <a:bodyPr/>
          <a:lstStyle/>
          <a:p>
            <a:endParaRPr lang="en-US"/>
          </a:p>
        </p:txBody>
      </p:sp>
      <p:sp>
        <p:nvSpPr>
          <p:cNvPr id="12" name="Text Placeholder 11"/>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207343675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Other ECG Machine Functions</a:t>
            </a:r>
            <a:endParaRPr lang="en-US" dirty="0"/>
          </a:p>
        </p:txBody>
      </p:sp>
      <p:sp>
        <p:nvSpPr>
          <p:cNvPr id="11" name="Content Placeholder 10"/>
          <p:cNvSpPr>
            <a:spLocks noGrp="1"/>
          </p:cNvSpPr>
          <p:nvPr>
            <p:ph idx="1"/>
          </p:nvPr>
        </p:nvSpPr>
        <p:spPr/>
        <p:txBody>
          <a:bodyPr/>
          <a:lstStyle/>
          <a:p>
            <a:pPr>
              <a:lnSpc>
                <a:spcPct val="150000"/>
              </a:lnSpc>
            </a:pPr>
            <a:r>
              <a:rPr lang="en-US" altLang="en-US" dirty="0" smtClean="0">
                <a:cs typeface="Arial" charset="0"/>
              </a:rPr>
              <a:t>Computerized </a:t>
            </a:r>
            <a:r>
              <a:rPr lang="en-US" altLang="en-US" dirty="0">
                <a:cs typeface="Arial" charset="0"/>
              </a:rPr>
              <a:t>measurement and analysis</a:t>
            </a:r>
          </a:p>
          <a:p>
            <a:pPr>
              <a:lnSpc>
                <a:spcPct val="150000"/>
              </a:lnSpc>
            </a:pPr>
            <a:r>
              <a:rPr lang="en-US" altLang="en-US" dirty="0">
                <a:cs typeface="Arial" charset="0"/>
              </a:rPr>
              <a:t>Storage</a:t>
            </a:r>
          </a:p>
          <a:p>
            <a:pPr>
              <a:lnSpc>
                <a:spcPct val="150000"/>
              </a:lnSpc>
            </a:pPr>
            <a:r>
              <a:rPr lang="en-US" altLang="en-US" dirty="0">
                <a:cs typeface="Arial" charset="0"/>
              </a:rPr>
              <a:t>Communication</a:t>
            </a:r>
          </a:p>
          <a:p>
            <a:pPr>
              <a:lnSpc>
                <a:spcPct val="150000"/>
              </a:lnSpc>
            </a:pPr>
            <a:r>
              <a:rPr lang="en-US" altLang="en-US" dirty="0">
                <a:cs typeface="Arial" charset="0"/>
              </a:rPr>
              <a:t>Interpretation</a:t>
            </a:r>
          </a:p>
          <a:p>
            <a:endParaRPr lang="en-US" dirty="0"/>
          </a:p>
        </p:txBody>
      </p:sp>
      <p:sp>
        <p:nvSpPr>
          <p:cNvPr id="13" name="Text Placeholder 12"/>
          <p:cNvSpPr>
            <a:spLocks noGrp="1"/>
          </p:cNvSpPr>
          <p:nvPr>
            <p:ph type="body" sz="quarter" idx="16"/>
          </p:nvPr>
        </p:nvSpPr>
        <p:spPr/>
        <p:txBody>
          <a:bodyPr/>
          <a:lstStyle/>
          <a:p>
            <a:endParaRPr lang="en-US"/>
          </a:p>
        </p:txBody>
      </p:sp>
      <p:sp>
        <p:nvSpPr>
          <p:cNvPr id="12" name="Text Placeholder 11"/>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5737196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Advancing Technologies</a:t>
            </a:r>
            <a:endParaRPr lang="en-US" dirty="0"/>
          </a:p>
        </p:txBody>
      </p:sp>
      <p:sp>
        <p:nvSpPr>
          <p:cNvPr id="11" name="Content Placeholder 10"/>
          <p:cNvSpPr>
            <a:spLocks noGrp="1"/>
          </p:cNvSpPr>
          <p:nvPr>
            <p:ph idx="1"/>
          </p:nvPr>
        </p:nvSpPr>
        <p:spPr/>
        <p:txBody>
          <a:bodyPr/>
          <a:lstStyle/>
          <a:p>
            <a:pPr>
              <a:spcBef>
                <a:spcPts val="2400"/>
              </a:spcBef>
            </a:pPr>
            <a:r>
              <a:rPr lang="en-US" altLang="en-US" dirty="0">
                <a:cs typeface="Arial" charset="0"/>
              </a:rPr>
              <a:t>Single-channel to </a:t>
            </a:r>
            <a:r>
              <a:rPr lang="en-US" altLang="en-US" dirty="0" smtClean="0">
                <a:cs typeface="Arial" charset="0"/>
              </a:rPr>
              <a:t>3-lead </a:t>
            </a:r>
            <a:r>
              <a:rPr lang="en-US" altLang="en-US" dirty="0">
                <a:cs typeface="Arial" charset="0"/>
              </a:rPr>
              <a:t>to 12-lead machines</a:t>
            </a:r>
          </a:p>
          <a:p>
            <a:pPr>
              <a:spcBef>
                <a:spcPts val="2400"/>
              </a:spcBef>
            </a:pPr>
            <a:r>
              <a:rPr lang="en-US" altLang="en-US" dirty="0">
                <a:cs typeface="Arial" charset="0"/>
              </a:rPr>
              <a:t>Digital wireless technology</a:t>
            </a:r>
          </a:p>
          <a:p>
            <a:pPr>
              <a:spcBef>
                <a:spcPts val="2400"/>
              </a:spcBef>
            </a:pPr>
            <a:r>
              <a:rPr lang="en-US" altLang="en-US" dirty="0">
                <a:cs typeface="Arial" charset="0"/>
              </a:rPr>
              <a:t>Digital storage systems</a:t>
            </a:r>
          </a:p>
          <a:p>
            <a:endParaRPr lang="en-US" dirty="0"/>
          </a:p>
        </p:txBody>
      </p:sp>
      <p:sp>
        <p:nvSpPr>
          <p:cNvPr id="3" name="Text Placeholder 2"/>
          <p:cNvSpPr>
            <a:spLocks noGrp="1"/>
          </p:cNvSpPr>
          <p:nvPr>
            <p:ph type="body" sz="quarter" idx="16"/>
          </p:nvPr>
        </p:nvSpPr>
        <p:spPr/>
        <p:txBody>
          <a:bodyPr/>
          <a:lstStyle/>
          <a:p>
            <a:endParaRPr lang="en-US"/>
          </a:p>
        </p:txBody>
      </p:sp>
      <p:sp>
        <p:nvSpPr>
          <p:cNvPr id="13" name="Text Placeholder 12"/>
          <p:cNvSpPr>
            <a:spLocks noGrp="1"/>
          </p:cNvSpPr>
          <p:nvPr>
            <p:ph type="body" sz="quarter" idx="11"/>
          </p:nvPr>
        </p:nvSpPr>
        <p:spPr/>
        <p:txBody>
          <a:bodyPr/>
          <a:lstStyle/>
          <a:p>
            <a:r>
              <a:rPr lang="en-US" dirty="0" smtClean="0"/>
              <a:t>Courtesy of GE Healthcare Systems</a:t>
            </a:r>
            <a:endParaRPr lang="en-US" dirty="0"/>
          </a:p>
        </p:txBody>
      </p:sp>
    </p:spTree>
    <p:extLst>
      <p:ext uri="{BB962C8B-B14F-4D97-AF65-F5344CB8AC3E}">
        <p14:creationId xmlns:p14="http://schemas.microsoft.com/office/powerpoint/2010/main" val="32477285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smtClean="0"/>
              <a:t>Learning Outcome 3.2</a:t>
            </a:r>
            <a:br>
              <a:rPr lang="en-US" dirty="0" smtClean="0"/>
            </a:br>
            <a:r>
              <a:rPr lang="en-US" dirty="0" smtClean="0"/>
              <a:t>Apply Your Knowledge</a:t>
            </a:r>
            <a:endParaRPr lang="en-US" dirty="0"/>
          </a:p>
        </p:txBody>
      </p:sp>
      <p:sp>
        <p:nvSpPr>
          <p:cNvPr id="4" name="Content Placeholder 3"/>
          <p:cNvSpPr>
            <a:spLocks noGrp="1"/>
          </p:cNvSpPr>
          <p:nvPr>
            <p:ph sz="quarter" idx="13"/>
          </p:nvPr>
        </p:nvSpPr>
        <p:spPr/>
        <p:txBody>
          <a:bodyPr/>
          <a:lstStyle/>
          <a:p>
            <a:pPr marL="0" indent="0">
              <a:buNone/>
            </a:pPr>
            <a:r>
              <a:rPr lang="en-US" dirty="0" smtClean="0"/>
              <a:t>What are the three primary functions of an ECG machine?</a:t>
            </a:r>
            <a:endParaRPr lang="en-US" dirty="0"/>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216645080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676400"/>
          </a:xfrm>
        </p:spPr>
        <p:txBody>
          <a:bodyPr/>
          <a:lstStyle/>
          <a:p>
            <a:r>
              <a:rPr lang="en-US" dirty="0" smtClean="0"/>
              <a:t>Learning Outcome 3.2</a:t>
            </a:r>
            <a:br>
              <a:rPr lang="en-US" dirty="0" smtClean="0"/>
            </a:br>
            <a:r>
              <a:rPr lang="en-US" dirty="0" smtClean="0"/>
              <a:t>Apply Your Knowledge</a:t>
            </a:r>
            <a:br>
              <a:rPr lang="en-US" dirty="0" smtClean="0"/>
            </a:br>
            <a:r>
              <a:rPr lang="en-US" dirty="0" smtClean="0">
                <a:solidFill>
                  <a:srgbClr val="7030A0"/>
                </a:solidFill>
              </a:rPr>
              <a:t>Answer</a:t>
            </a:r>
            <a:endParaRPr lang="en-US" dirty="0">
              <a:solidFill>
                <a:srgbClr val="7030A0"/>
              </a:solidFill>
            </a:endParaRPr>
          </a:p>
        </p:txBody>
      </p:sp>
      <p:sp>
        <p:nvSpPr>
          <p:cNvPr id="4" name="Content Placeholder 3"/>
          <p:cNvSpPr>
            <a:spLocks noGrp="1"/>
          </p:cNvSpPr>
          <p:nvPr>
            <p:ph sz="quarter" idx="13"/>
          </p:nvPr>
        </p:nvSpPr>
        <p:spPr/>
        <p:txBody>
          <a:bodyPr/>
          <a:lstStyle/>
          <a:p>
            <a:pPr marL="0" indent="0">
              <a:buNone/>
            </a:pPr>
            <a:r>
              <a:rPr lang="en-US" dirty="0" smtClean="0"/>
              <a:t>What are the three primary functions of an ECG machine?</a:t>
            </a:r>
            <a:endParaRPr lang="en-US" dirty="0"/>
          </a:p>
        </p:txBody>
      </p:sp>
      <p:sp>
        <p:nvSpPr>
          <p:cNvPr id="6" name="Content Placeholder 5"/>
          <p:cNvSpPr>
            <a:spLocks noGrp="1"/>
          </p:cNvSpPr>
          <p:nvPr>
            <p:ph sz="quarter" idx="15"/>
          </p:nvPr>
        </p:nvSpPr>
        <p:spPr>
          <a:xfrm>
            <a:off x="533400" y="3672840"/>
            <a:ext cx="8153400" cy="670560"/>
          </a:xfrm>
          <a:solidFill>
            <a:srgbClr val="FFC000"/>
          </a:solidFill>
        </p:spPr>
        <p:txBody>
          <a:bodyPr/>
          <a:lstStyle/>
          <a:p>
            <a:pPr marL="0" indent="0">
              <a:buNone/>
            </a:pPr>
            <a:r>
              <a:rPr lang="en-US" altLang="en-US" dirty="0" smtClean="0">
                <a:solidFill>
                  <a:srgbClr val="000099"/>
                </a:solidFill>
                <a:latin typeface="Arial" charset="0"/>
              </a:rPr>
              <a:t>Input, signal processing, and output display</a:t>
            </a:r>
            <a:endParaRPr lang="en-US" altLang="en-US" dirty="0"/>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295371070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Learning Outcome 3.3</a:t>
            </a:r>
            <a:br>
              <a:rPr lang="en-US" dirty="0" smtClean="0"/>
            </a:br>
            <a:r>
              <a:rPr lang="en-US" dirty="0" smtClean="0"/>
              <a:t>ECG Controls</a:t>
            </a:r>
            <a:br>
              <a:rPr lang="en-US" dirty="0" smtClean="0"/>
            </a:br>
            <a:r>
              <a:rPr lang="en-US" dirty="0" smtClean="0">
                <a:solidFill>
                  <a:srgbClr val="7030A0"/>
                </a:solidFill>
              </a:rPr>
              <a:t>Key Terms</a:t>
            </a:r>
            <a:endParaRPr lang="en-US" dirty="0">
              <a:solidFill>
                <a:srgbClr val="7030A0"/>
              </a:solidFill>
            </a:endParaRPr>
          </a:p>
        </p:txBody>
      </p:sp>
      <p:sp>
        <p:nvSpPr>
          <p:cNvPr id="11" name="Content Placeholder 10"/>
          <p:cNvSpPr>
            <a:spLocks noGrp="1"/>
          </p:cNvSpPr>
          <p:nvPr>
            <p:ph sz="half" idx="1"/>
          </p:nvPr>
        </p:nvSpPr>
        <p:spPr>
          <a:xfrm>
            <a:off x="457200" y="2057400"/>
            <a:ext cx="4038600" cy="4472940"/>
          </a:xfrm>
        </p:spPr>
        <p:txBody>
          <a:bodyPr/>
          <a:lstStyle/>
          <a:p>
            <a:pPr marL="0" indent="0">
              <a:spcBef>
                <a:spcPts val="3000"/>
              </a:spcBef>
              <a:buNone/>
            </a:pPr>
            <a:r>
              <a:rPr lang="en-US" dirty="0">
                <a:cs typeface="Arial" charset="0"/>
              </a:rPr>
              <a:t>A</a:t>
            </a:r>
            <a:r>
              <a:rPr lang="en-US" dirty="0" smtClean="0">
                <a:cs typeface="Arial" charset="0"/>
              </a:rPr>
              <a:t>rtifact</a:t>
            </a:r>
            <a:endParaRPr lang="en-US" dirty="0">
              <a:cs typeface="Arial" charset="0"/>
            </a:endParaRPr>
          </a:p>
          <a:p>
            <a:pPr marL="0" indent="0">
              <a:spcBef>
                <a:spcPts val="3000"/>
              </a:spcBef>
              <a:buNone/>
            </a:pPr>
            <a:r>
              <a:rPr lang="en-US" dirty="0">
                <a:cs typeface="Arial" charset="0"/>
              </a:rPr>
              <a:t>B</a:t>
            </a:r>
            <a:r>
              <a:rPr lang="en-US" dirty="0" smtClean="0">
                <a:cs typeface="Arial" charset="0"/>
              </a:rPr>
              <a:t>radycardia</a:t>
            </a:r>
            <a:endParaRPr lang="en-US" dirty="0">
              <a:cs typeface="Arial" charset="0"/>
            </a:endParaRPr>
          </a:p>
          <a:p>
            <a:pPr marL="0" indent="0">
              <a:spcBef>
                <a:spcPts val="3000"/>
              </a:spcBef>
              <a:buNone/>
            </a:pPr>
            <a:r>
              <a:rPr lang="en-US" dirty="0">
                <a:cs typeface="Arial" charset="0"/>
              </a:rPr>
              <a:t>G</a:t>
            </a:r>
            <a:r>
              <a:rPr lang="en-US" dirty="0" smtClean="0">
                <a:cs typeface="Arial" charset="0"/>
              </a:rPr>
              <a:t>ain</a:t>
            </a:r>
            <a:endParaRPr lang="en-US" dirty="0">
              <a:cs typeface="Arial" charset="0"/>
            </a:endParaRPr>
          </a:p>
          <a:p>
            <a:pPr marL="0" indent="0">
              <a:spcBef>
                <a:spcPts val="3000"/>
              </a:spcBef>
              <a:buNone/>
            </a:pPr>
            <a:r>
              <a:rPr lang="en-US" dirty="0">
                <a:cs typeface="Arial" charset="0"/>
              </a:rPr>
              <a:t>H</a:t>
            </a:r>
            <a:r>
              <a:rPr lang="en-US" dirty="0" smtClean="0">
                <a:cs typeface="Arial" charset="0"/>
              </a:rPr>
              <a:t>ertz </a:t>
            </a:r>
            <a:r>
              <a:rPr lang="en-US" dirty="0">
                <a:cs typeface="Arial" charset="0"/>
              </a:rPr>
              <a:t>(Hz)</a:t>
            </a:r>
          </a:p>
          <a:p>
            <a:endParaRPr lang="en-US" dirty="0"/>
          </a:p>
        </p:txBody>
      </p:sp>
      <p:sp>
        <p:nvSpPr>
          <p:cNvPr id="14" name="Content Placeholder 13"/>
          <p:cNvSpPr>
            <a:spLocks noGrp="1"/>
          </p:cNvSpPr>
          <p:nvPr>
            <p:ph sz="half" idx="2"/>
          </p:nvPr>
        </p:nvSpPr>
        <p:spPr>
          <a:xfrm>
            <a:off x="4648200" y="2057400"/>
            <a:ext cx="4038600" cy="4472940"/>
          </a:xfrm>
        </p:spPr>
        <p:txBody>
          <a:bodyPr/>
          <a:lstStyle/>
          <a:p>
            <a:pPr marL="0" indent="0">
              <a:spcBef>
                <a:spcPts val="3000"/>
              </a:spcBef>
              <a:buNone/>
            </a:pPr>
            <a:r>
              <a:rPr lang="en-US" dirty="0">
                <a:cs typeface="Arial" charset="0"/>
              </a:rPr>
              <a:t>M</a:t>
            </a:r>
            <a:r>
              <a:rPr lang="en-US" dirty="0" smtClean="0">
                <a:cs typeface="Arial" charset="0"/>
              </a:rPr>
              <a:t>illimeter </a:t>
            </a:r>
            <a:r>
              <a:rPr lang="en-US" dirty="0">
                <a:cs typeface="Arial" charset="0"/>
              </a:rPr>
              <a:t>(mm)</a:t>
            </a:r>
          </a:p>
          <a:p>
            <a:pPr marL="0" indent="0">
              <a:spcBef>
                <a:spcPts val="3000"/>
              </a:spcBef>
              <a:buNone/>
            </a:pPr>
            <a:r>
              <a:rPr lang="en-US" dirty="0">
                <a:cs typeface="Arial" charset="0"/>
              </a:rPr>
              <a:t>M</a:t>
            </a:r>
            <a:r>
              <a:rPr lang="en-US" dirty="0" smtClean="0">
                <a:cs typeface="Arial" charset="0"/>
              </a:rPr>
              <a:t>illivolt </a:t>
            </a:r>
            <a:r>
              <a:rPr lang="en-US" dirty="0">
                <a:cs typeface="Arial" charset="0"/>
              </a:rPr>
              <a:t>(mV)</a:t>
            </a:r>
          </a:p>
          <a:p>
            <a:pPr marL="0" indent="0">
              <a:spcBef>
                <a:spcPts val="3000"/>
              </a:spcBef>
              <a:buNone/>
            </a:pPr>
            <a:r>
              <a:rPr lang="en-US" dirty="0">
                <a:cs typeface="Arial" charset="0"/>
              </a:rPr>
              <a:t>S</a:t>
            </a:r>
            <a:r>
              <a:rPr lang="en-US" dirty="0" smtClean="0">
                <a:cs typeface="Arial" charset="0"/>
              </a:rPr>
              <a:t>peed </a:t>
            </a:r>
            <a:r>
              <a:rPr lang="en-US" dirty="0">
                <a:cs typeface="Arial" charset="0"/>
              </a:rPr>
              <a:t>control</a:t>
            </a:r>
          </a:p>
          <a:p>
            <a:pPr marL="0" indent="0">
              <a:spcBef>
                <a:spcPts val="3000"/>
              </a:spcBef>
              <a:buNone/>
            </a:pPr>
            <a:r>
              <a:rPr lang="en-US" dirty="0">
                <a:cs typeface="Arial" charset="0"/>
              </a:rPr>
              <a:t>T</a:t>
            </a:r>
            <a:r>
              <a:rPr lang="en-US" dirty="0" smtClean="0">
                <a:cs typeface="Arial" charset="0"/>
              </a:rPr>
              <a:t>achycardia</a:t>
            </a:r>
            <a:endParaRPr lang="en-US" dirty="0">
              <a:cs typeface="Arial" charset="0"/>
            </a:endParaRPr>
          </a:p>
          <a:p>
            <a:endParaRPr lang="en-US" dirty="0"/>
          </a:p>
          <a:p>
            <a:endParaRPr lang="en-US" dirty="0"/>
          </a:p>
        </p:txBody>
      </p:sp>
      <p:sp>
        <p:nvSpPr>
          <p:cNvPr id="16" name="Text Placeholder 15"/>
          <p:cNvSpPr>
            <a:spLocks noGrp="1"/>
          </p:cNvSpPr>
          <p:nvPr>
            <p:ph type="body" sz="quarter" idx="12"/>
          </p:nvPr>
        </p:nvSpPr>
        <p:spPr/>
        <p:txBody>
          <a:bodyPr/>
          <a:lstStyle/>
          <a:p>
            <a:endParaRPr lang="en-US"/>
          </a:p>
        </p:txBody>
      </p:sp>
      <p:sp>
        <p:nvSpPr>
          <p:cNvPr id="15" name="Text Placeholder 14"/>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3208457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US" dirty="0" smtClean="0"/>
              <a:t>Speed Control</a:t>
            </a:r>
            <a:endParaRPr lang="en-US" dirty="0"/>
          </a:p>
        </p:txBody>
      </p:sp>
      <p:sp>
        <p:nvSpPr>
          <p:cNvPr id="13" name="Content Placeholder 12"/>
          <p:cNvSpPr>
            <a:spLocks noGrp="1"/>
          </p:cNvSpPr>
          <p:nvPr>
            <p:ph idx="1"/>
          </p:nvPr>
        </p:nvSpPr>
        <p:spPr/>
        <p:txBody>
          <a:bodyPr/>
          <a:lstStyle/>
          <a:p>
            <a:pPr>
              <a:lnSpc>
                <a:spcPct val="150000"/>
              </a:lnSpc>
            </a:pPr>
            <a:r>
              <a:rPr lang="en-US" altLang="en-US" dirty="0">
                <a:cs typeface="Arial" charset="0"/>
              </a:rPr>
              <a:t>Regulates speed of paper</a:t>
            </a:r>
          </a:p>
          <a:p>
            <a:pPr>
              <a:lnSpc>
                <a:spcPct val="150000"/>
              </a:lnSpc>
            </a:pPr>
            <a:r>
              <a:rPr lang="en-US" altLang="en-US" dirty="0">
                <a:cs typeface="Arial" charset="0"/>
              </a:rPr>
              <a:t>Normally 25 mm/sec</a:t>
            </a:r>
          </a:p>
          <a:p>
            <a:pPr>
              <a:lnSpc>
                <a:spcPct val="150000"/>
              </a:lnSpc>
            </a:pPr>
            <a:r>
              <a:rPr lang="en-US" altLang="en-US" dirty="0">
                <a:cs typeface="Arial" charset="0"/>
              </a:rPr>
              <a:t>Changes must be noted on ECG report</a:t>
            </a:r>
          </a:p>
          <a:p>
            <a:pPr>
              <a:lnSpc>
                <a:spcPct val="150000"/>
              </a:lnSpc>
            </a:pPr>
            <a:r>
              <a:rPr lang="en-US" altLang="en-US" dirty="0">
                <a:cs typeface="Arial" charset="0"/>
              </a:rPr>
              <a:t>Very fast heart rates may require </a:t>
            </a:r>
            <a:r>
              <a:rPr lang="en-US" altLang="en-US" dirty="0" smtClean="0">
                <a:cs typeface="Arial" charset="0"/>
              </a:rPr>
              <a:t>50 mm/sec paper </a:t>
            </a:r>
            <a:r>
              <a:rPr lang="en-US" altLang="en-US" dirty="0">
                <a:cs typeface="Arial" charset="0"/>
              </a:rPr>
              <a:t>speed</a:t>
            </a:r>
          </a:p>
          <a:p>
            <a:endParaRPr lang="en-US" dirty="0"/>
          </a:p>
        </p:txBody>
      </p:sp>
      <p:sp>
        <p:nvSpPr>
          <p:cNvPr id="15" name="Text Placeholder 14"/>
          <p:cNvSpPr>
            <a:spLocks noGrp="1"/>
          </p:cNvSpPr>
          <p:nvPr>
            <p:ph type="body" sz="quarter" idx="16"/>
          </p:nvPr>
        </p:nvSpPr>
        <p:spPr/>
        <p:txBody>
          <a:bodyPr/>
          <a:lstStyle/>
          <a:p>
            <a:endParaRPr lang="en-US"/>
          </a:p>
        </p:txBody>
      </p:sp>
      <p:sp>
        <p:nvSpPr>
          <p:cNvPr id="14" name="Text Placeholder 1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56991518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Learning Outcome 3.1</a:t>
            </a:r>
            <a:br>
              <a:rPr lang="en-US" dirty="0" smtClean="0"/>
            </a:br>
            <a:r>
              <a:rPr lang="en-US" dirty="0" smtClean="0"/>
              <a:t>Producing the ECG Waveform</a:t>
            </a:r>
            <a:br>
              <a:rPr lang="en-US" dirty="0" smtClean="0"/>
            </a:br>
            <a:r>
              <a:rPr lang="en-US" dirty="0" smtClean="0">
                <a:solidFill>
                  <a:srgbClr val="7030A0"/>
                </a:solidFill>
              </a:rPr>
              <a:t>Key Terms</a:t>
            </a:r>
            <a:endParaRPr lang="en-US" dirty="0">
              <a:solidFill>
                <a:srgbClr val="7030A0"/>
              </a:solidFill>
            </a:endParaRPr>
          </a:p>
        </p:txBody>
      </p:sp>
      <p:sp>
        <p:nvSpPr>
          <p:cNvPr id="3" name="Content Placeholder 2"/>
          <p:cNvSpPr>
            <a:spLocks noGrp="1"/>
          </p:cNvSpPr>
          <p:nvPr>
            <p:ph sz="half" idx="1"/>
          </p:nvPr>
        </p:nvSpPr>
        <p:spPr>
          <a:xfrm>
            <a:off x="457200" y="2209800"/>
            <a:ext cx="4038600" cy="4320540"/>
          </a:xfrm>
        </p:spPr>
        <p:txBody>
          <a:bodyPr/>
          <a:lstStyle/>
          <a:p>
            <a:pPr marL="0" indent="0">
              <a:buNone/>
            </a:pPr>
            <a:r>
              <a:rPr lang="en-US" dirty="0" smtClean="0"/>
              <a:t>Augmented lead</a:t>
            </a:r>
          </a:p>
          <a:p>
            <a:pPr marL="0" indent="0">
              <a:buNone/>
            </a:pPr>
            <a:r>
              <a:rPr lang="en-US" dirty="0"/>
              <a:t>B</a:t>
            </a:r>
            <a:r>
              <a:rPr lang="en-US" dirty="0" smtClean="0"/>
              <a:t>ipolar lead</a:t>
            </a:r>
          </a:p>
          <a:p>
            <a:pPr marL="0" indent="0">
              <a:buNone/>
            </a:pPr>
            <a:r>
              <a:rPr lang="en-US" dirty="0" smtClean="0"/>
              <a:t>Einthoven’s triangle</a:t>
            </a:r>
          </a:p>
          <a:p>
            <a:pPr marL="0" indent="0">
              <a:buNone/>
            </a:pPr>
            <a:r>
              <a:rPr lang="en-US" dirty="0"/>
              <a:t>E</a:t>
            </a:r>
            <a:r>
              <a:rPr lang="en-US" dirty="0" smtClean="0"/>
              <a:t>lectrodes</a:t>
            </a:r>
          </a:p>
        </p:txBody>
      </p:sp>
      <p:sp>
        <p:nvSpPr>
          <p:cNvPr id="4" name="Content Placeholder 3"/>
          <p:cNvSpPr>
            <a:spLocks noGrp="1"/>
          </p:cNvSpPr>
          <p:nvPr>
            <p:ph sz="half" idx="2"/>
          </p:nvPr>
        </p:nvSpPr>
        <p:spPr>
          <a:xfrm>
            <a:off x="4648200" y="2209800"/>
            <a:ext cx="4038600" cy="4320540"/>
          </a:xfrm>
        </p:spPr>
        <p:txBody>
          <a:bodyPr/>
          <a:lstStyle/>
          <a:p>
            <a:pPr marL="0" indent="0">
              <a:buNone/>
            </a:pPr>
            <a:r>
              <a:rPr lang="en-US" dirty="0"/>
              <a:t>L</a:t>
            </a:r>
            <a:r>
              <a:rPr lang="en-US" dirty="0" smtClean="0"/>
              <a:t>eads</a:t>
            </a:r>
            <a:endParaRPr lang="en-US" dirty="0"/>
          </a:p>
          <a:p>
            <a:pPr marL="0" indent="0">
              <a:buNone/>
            </a:pPr>
            <a:r>
              <a:rPr lang="en-US" dirty="0"/>
              <a:t>L</a:t>
            </a:r>
            <a:r>
              <a:rPr lang="en-US" dirty="0" smtClean="0"/>
              <a:t>imb </a:t>
            </a:r>
            <a:r>
              <a:rPr lang="en-US" dirty="0"/>
              <a:t>lead</a:t>
            </a:r>
          </a:p>
          <a:p>
            <a:pPr marL="0" indent="0">
              <a:buNone/>
            </a:pPr>
            <a:r>
              <a:rPr lang="en-US" dirty="0"/>
              <a:t>P</a:t>
            </a:r>
            <a:r>
              <a:rPr lang="en-US" dirty="0" smtClean="0"/>
              <a:t>recordial </a:t>
            </a:r>
            <a:r>
              <a:rPr lang="en-US" dirty="0"/>
              <a:t>lead</a:t>
            </a:r>
          </a:p>
          <a:p>
            <a:pPr marL="0" indent="0">
              <a:buNone/>
            </a:pPr>
            <a:r>
              <a:rPr lang="en-US" dirty="0"/>
              <a:t>U</a:t>
            </a:r>
            <a:r>
              <a:rPr lang="en-US" dirty="0" smtClean="0"/>
              <a:t>nipolar </a:t>
            </a:r>
            <a:r>
              <a:rPr lang="en-US" dirty="0"/>
              <a:t>lead</a:t>
            </a:r>
          </a:p>
          <a:p>
            <a:pPr marL="0" indent="0">
              <a:buNone/>
            </a:pPr>
            <a:endParaRPr lang="en-US" dirty="0"/>
          </a:p>
        </p:txBody>
      </p:sp>
    </p:spTree>
    <p:extLst>
      <p:ext uri="{BB962C8B-B14F-4D97-AF65-F5344CB8AC3E}">
        <p14:creationId xmlns:p14="http://schemas.microsoft.com/office/powerpoint/2010/main" val="42264019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Gain Control</a:t>
            </a:r>
            <a:endParaRPr lang="en-US" dirty="0"/>
          </a:p>
        </p:txBody>
      </p:sp>
      <p:sp>
        <p:nvSpPr>
          <p:cNvPr id="11" name="Content Placeholder 10"/>
          <p:cNvSpPr>
            <a:spLocks noGrp="1"/>
          </p:cNvSpPr>
          <p:nvPr>
            <p:ph idx="1"/>
          </p:nvPr>
        </p:nvSpPr>
        <p:spPr/>
        <p:txBody>
          <a:bodyPr/>
          <a:lstStyle/>
          <a:p>
            <a:pPr>
              <a:lnSpc>
                <a:spcPct val="150000"/>
              </a:lnSpc>
            </a:pPr>
            <a:r>
              <a:rPr lang="en-US" altLang="en-US" dirty="0">
                <a:cs typeface="Arial" charset="0"/>
              </a:rPr>
              <a:t>Controls height of waveform</a:t>
            </a:r>
          </a:p>
          <a:p>
            <a:pPr>
              <a:lnSpc>
                <a:spcPct val="150000"/>
              </a:lnSpc>
            </a:pPr>
            <a:r>
              <a:rPr lang="en-US" altLang="en-US" dirty="0">
                <a:cs typeface="Arial" charset="0"/>
              </a:rPr>
              <a:t>Normal setting is 10 mm/mV</a:t>
            </a:r>
          </a:p>
          <a:p>
            <a:pPr>
              <a:lnSpc>
                <a:spcPct val="150000"/>
              </a:lnSpc>
            </a:pPr>
            <a:r>
              <a:rPr lang="en-US" altLang="en-US" dirty="0">
                <a:cs typeface="Arial" charset="0"/>
              </a:rPr>
              <a:t>20 mm/mV doubles tracing size</a:t>
            </a:r>
          </a:p>
          <a:p>
            <a:pPr>
              <a:lnSpc>
                <a:spcPct val="150000"/>
              </a:lnSpc>
            </a:pPr>
            <a:r>
              <a:rPr lang="en-US" altLang="en-US" dirty="0">
                <a:cs typeface="Arial" charset="0"/>
              </a:rPr>
              <a:t>5 mm/mV reduces size by half</a:t>
            </a:r>
          </a:p>
          <a:p>
            <a:pPr>
              <a:lnSpc>
                <a:spcPct val="150000"/>
              </a:lnSpc>
            </a:pPr>
            <a:r>
              <a:rPr lang="en-US" altLang="en-US" dirty="0">
                <a:cs typeface="Arial" charset="0"/>
              </a:rPr>
              <a:t>Changes must be noted on ECG report</a:t>
            </a:r>
          </a:p>
          <a:p>
            <a:endParaRPr lang="en-US" dirty="0"/>
          </a:p>
        </p:txBody>
      </p:sp>
      <p:sp>
        <p:nvSpPr>
          <p:cNvPr id="13" name="Text Placeholder 12"/>
          <p:cNvSpPr>
            <a:spLocks noGrp="1"/>
          </p:cNvSpPr>
          <p:nvPr>
            <p:ph type="body" sz="quarter" idx="16"/>
          </p:nvPr>
        </p:nvSpPr>
        <p:spPr/>
        <p:txBody>
          <a:bodyPr/>
          <a:lstStyle/>
          <a:p>
            <a:endParaRPr lang="en-US"/>
          </a:p>
        </p:txBody>
      </p:sp>
      <p:sp>
        <p:nvSpPr>
          <p:cNvPr id="12" name="Text Placeholder 11"/>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81515723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Artifact Filter</a:t>
            </a:r>
            <a:endParaRPr lang="en-US" dirty="0"/>
          </a:p>
        </p:txBody>
      </p:sp>
      <p:sp>
        <p:nvSpPr>
          <p:cNvPr id="11" name="Content Placeholder 10"/>
          <p:cNvSpPr>
            <a:spLocks noGrp="1"/>
          </p:cNvSpPr>
          <p:nvPr>
            <p:ph idx="1"/>
          </p:nvPr>
        </p:nvSpPr>
        <p:spPr/>
        <p:txBody>
          <a:bodyPr/>
          <a:lstStyle/>
          <a:p>
            <a:pPr>
              <a:spcBef>
                <a:spcPts val="2400"/>
              </a:spcBef>
            </a:pPr>
            <a:r>
              <a:rPr lang="en-US" altLang="en-US" dirty="0">
                <a:cs typeface="Arial" charset="0"/>
              </a:rPr>
              <a:t>Normal setting between 40 and 150 Hz</a:t>
            </a:r>
          </a:p>
          <a:p>
            <a:pPr>
              <a:spcBef>
                <a:spcPts val="2400"/>
              </a:spcBef>
            </a:pPr>
            <a:r>
              <a:rPr lang="en-US" altLang="en-US" dirty="0">
                <a:cs typeface="Arial" charset="0"/>
              </a:rPr>
              <a:t>Used to reduce artifact or abnormal marks on tracing</a:t>
            </a:r>
          </a:p>
          <a:p>
            <a:pPr>
              <a:spcBef>
                <a:spcPts val="2400"/>
              </a:spcBef>
            </a:pPr>
            <a:r>
              <a:rPr lang="en-US" altLang="en-US" dirty="0">
                <a:cs typeface="Arial" charset="0"/>
              </a:rPr>
              <a:t>Corrects only the printed output</a:t>
            </a:r>
          </a:p>
          <a:p>
            <a:pPr>
              <a:spcBef>
                <a:spcPts val="2400"/>
              </a:spcBef>
            </a:pPr>
            <a:r>
              <a:rPr lang="en-US" altLang="en-US" dirty="0">
                <a:cs typeface="Arial" charset="0"/>
              </a:rPr>
              <a:t>Computer interpretation not filtered</a:t>
            </a:r>
          </a:p>
          <a:p>
            <a:endParaRPr lang="en-US" dirty="0"/>
          </a:p>
        </p:txBody>
      </p:sp>
      <p:sp>
        <p:nvSpPr>
          <p:cNvPr id="13" name="Text Placeholder 12"/>
          <p:cNvSpPr>
            <a:spLocks noGrp="1"/>
          </p:cNvSpPr>
          <p:nvPr>
            <p:ph type="body" sz="quarter" idx="16"/>
          </p:nvPr>
        </p:nvSpPr>
        <p:spPr/>
        <p:txBody>
          <a:bodyPr/>
          <a:lstStyle/>
          <a:p>
            <a:endParaRPr lang="en-US"/>
          </a:p>
        </p:txBody>
      </p:sp>
      <p:sp>
        <p:nvSpPr>
          <p:cNvPr id="12" name="Text Placeholder 11"/>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84720921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LCD Display</a:t>
            </a:r>
            <a:endParaRPr lang="en-US" dirty="0"/>
          </a:p>
        </p:txBody>
      </p:sp>
      <p:sp>
        <p:nvSpPr>
          <p:cNvPr id="11" name="Content Placeholder 10"/>
          <p:cNvSpPr>
            <a:spLocks noGrp="1"/>
          </p:cNvSpPr>
          <p:nvPr>
            <p:ph idx="1"/>
          </p:nvPr>
        </p:nvSpPr>
        <p:spPr/>
        <p:txBody>
          <a:bodyPr/>
          <a:lstStyle/>
          <a:p>
            <a:pPr>
              <a:spcBef>
                <a:spcPts val="2400"/>
              </a:spcBef>
            </a:pPr>
            <a:r>
              <a:rPr lang="en-US" altLang="en-US" dirty="0"/>
              <a:t>Area where patient info can be viewed</a:t>
            </a:r>
          </a:p>
          <a:p>
            <a:pPr>
              <a:spcBef>
                <a:spcPts val="2400"/>
              </a:spcBef>
            </a:pPr>
            <a:r>
              <a:rPr lang="en-US" altLang="en-US" dirty="0"/>
              <a:t>Newer machines may indicate incorrect lead placement in the display</a:t>
            </a:r>
          </a:p>
          <a:p>
            <a:endParaRPr lang="en-US" dirty="0"/>
          </a:p>
        </p:txBody>
      </p:sp>
      <p:sp>
        <p:nvSpPr>
          <p:cNvPr id="3" name="Text Placeholder 2"/>
          <p:cNvSpPr>
            <a:spLocks noGrp="1"/>
          </p:cNvSpPr>
          <p:nvPr>
            <p:ph type="body" sz="quarter" idx="16"/>
          </p:nvPr>
        </p:nvSpPr>
        <p:spPr/>
        <p:txBody>
          <a:bodyPr/>
          <a:lstStyle/>
          <a:p>
            <a:endParaRPr lang="en-US"/>
          </a:p>
        </p:txBody>
      </p:sp>
      <p:sp>
        <p:nvSpPr>
          <p:cNvPr id="2" name="Text Placeholder 1"/>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86044075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smtClean="0"/>
              <a:t>Other ECG Machine Controls</a:t>
            </a:r>
            <a:endParaRPr lang="en-US" dirty="0"/>
          </a:p>
        </p:txBody>
      </p:sp>
      <p:sp>
        <p:nvSpPr>
          <p:cNvPr id="8" name="Content Placeholder 7"/>
          <p:cNvSpPr>
            <a:spLocks noGrp="1"/>
          </p:cNvSpPr>
          <p:nvPr>
            <p:ph idx="1"/>
          </p:nvPr>
        </p:nvSpPr>
        <p:spPr/>
        <p:txBody>
          <a:bodyPr/>
          <a:lstStyle/>
          <a:p>
            <a:pPr marL="0" indent="0">
              <a:buNone/>
            </a:pPr>
            <a:r>
              <a:rPr lang="en-US" altLang="en-US" dirty="0" smtClean="0"/>
              <a:t>Heart rate limits</a:t>
            </a:r>
          </a:p>
          <a:p>
            <a:r>
              <a:rPr lang="en-US" altLang="en-US" dirty="0" smtClean="0"/>
              <a:t>Activate an audio alarm and marking on the tracing</a:t>
            </a:r>
          </a:p>
          <a:p>
            <a:r>
              <a:rPr lang="en-US" altLang="en-US" dirty="0" smtClean="0"/>
              <a:t>Bradycardia</a:t>
            </a:r>
          </a:p>
          <a:p>
            <a:r>
              <a:rPr lang="en-US" altLang="en-US" dirty="0" smtClean="0"/>
              <a:t>Tachycardia</a:t>
            </a:r>
          </a:p>
          <a:p>
            <a:pPr marL="0" indent="0">
              <a:spcBef>
                <a:spcPts val="4200"/>
              </a:spcBef>
              <a:buNone/>
            </a:pPr>
            <a:r>
              <a:rPr lang="en-US" altLang="en-US" dirty="0" smtClean="0"/>
              <a:t>Lead Selector</a:t>
            </a:r>
          </a:p>
          <a:p>
            <a:r>
              <a:rPr lang="en-US" altLang="en-US" dirty="0" smtClean="0"/>
              <a:t>Runs each lead individually</a:t>
            </a:r>
          </a:p>
          <a:p>
            <a:endParaRPr 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17538639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smtClean="0"/>
              <a:t>Learning Outcome 3.3</a:t>
            </a:r>
            <a:br>
              <a:rPr lang="en-US" dirty="0" smtClean="0"/>
            </a:br>
            <a:r>
              <a:rPr lang="en-US" dirty="0" smtClean="0"/>
              <a:t>Apply Your Knowledge #1</a:t>
            </a:r>
            <a:endParaRPr lang="en-US" dirty="0"/>
          </a:p>
        </p:txBody>
      </p:sp>
      <p:sp>
        <p:nvSpPr>
          <p:cNvPr id="4" name="Content Placeholder 3"/>
          <p:cNvSpPr>
            <a:spLocks noGrp="1"/>
          </p:cNvSpPr>
          <p:nvPr>
            <p:ph sz="quarter" idx="13"/>
          </p:nvPr>
        </p:nvSpPr>
        <p:spPr/>
        <p:txBody>
          <a:bodyPr/>
          <a:lstStyle/>
          <a:p>
            <a:pPr marL="0" indent="0">
              <a:buNone/>
            </a:pPr>
            <a:r>
              <a:rPr lang="en-US" dirty="0" smtClean="0"/>
              <a:t>True or False: Very fast heart rates may require a faster paper speed.</a:t>
            </a:r>
            <a:endParaRPr lang="en-US" dirty="0"/>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98526271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676400"/>
          </a:xfrm>
        </p:spPr>
        <p:txBody>
          <a:bodyPr/>
          <a:lstStyle/>
          <a:p>
            <a:r>
              <a:rPr lang="en-US" dirty="0" smtClean="0"/>
              <a:t>Learning Outcome 3.3</a:t>
            </a:r>
            <a:br>
              <a:rPr lang="en-US" dirty="0" smtClean="0"/>
            </a:br>
            <a:r>
              <a:rPr lang="en-US" dirty="0" smtClean="0"/>
              <a:t>Apply Your Knowledge #1</a:t>
            </a:r>
            <a:br>
              <a:rPr lang="en-US" dirty="0" smtClean="0"/>
            </a:br>
            <a:r>
              <a:rPr lang="en-US" dirty="0" smtClean="0">
                <a:solidFill>
                  <a:srgbClr val="7030A0"/>
                </a:solidFill>
              </a:rPr>
              <a:t>Answer</a:t>
            </a:r>
            <a:endParaRPr lang="en-US" dirty="0">
              <a:solidFill>
                <a:srgbClr val="7030A0"/>
              </a:solidFill>
            </a:endParaRPr>
          </a:p>
        </p:txBody>
      </p:sp>
      <p:sp>
        <p:nvSpPr>
          <p:cNvPr id="4" name="Content Placeholder 3"/>
          <p:cNvSpPr>
            <a:spLocks noGrp="1"/>
          </p:cNvSpPr>
          <p:nvPr>
            <p:ph sz="quarter" idx="13"/>
          </p:nvPr>
        </p:nvSpPr>
        <p:spPr/>
        <p:txBody>
          <a:bodyPr/>
          <a:lstStyle/>
          <a:p>
            <a:pPr marL="0" indent="0">
              <a:buNone/>
            </a:pPr>
            <a:r>
              <a:rPr lang="en-US" dirty="0"/>
              <a:t>True or False: Very fast heart rates may require a faster paper speed.</a:t>
            </a:r>
          </a:p>
        </p:txBody>
      </p:sp>
      <p:sp>
        <p:nvSpPr>
          <p:cNvPr id="6" name="Content Placeholder 5"/>
          <p:cNvSpPr>
            <a:spLocks noGrp="1"/>
          </p:cNvSpPr>
          <p:nvPr>
            <p:ph sz="quarter" idx="15"/>
          </p:nvPr>
        </p:nvSpPr>
        <p:spPr>
          <a:xfrm>
            <a:off x="533400" y="3672840"/>
            <a:ext cx="8153400" cy="670560"/>
          </a:xfrm>
          <a:solidFill>
            <a:srgbClr val="FFC000"/>
          </a:solidFill>
        </p:spPr>
        <p:txBody>
          <a:bodyPr/>
          <a:lstStyle/>
          <a:p>
            <a:pPr marL="0" indent="0">
              <a:buNone/>
            </a:pPr>
            <a:r>
              <a:rPr lang="en-US" altLang="en-US" dirty="0" smtClean="0">
                <a:solidFill>
                  <a:srgbClr val="000099"/>
                </a:solidFill>
                <a:latin typeface="Arial" charset="0"/>
              </a:rPr>
              <a:t>True</a:t>
            </a:r>
            <a:endParaRPr lang="en-US" altLang="en-US" dirty="0"/>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428231310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smtClean="0"/>
              <a:t>Learning Outcome 3.3</a:t>
            </a:r>
            <a:br>
              <a:rPr lang="en-US" dirty="0" smtClean="0"/>
            </a:br>
            <a:r>
              <a:rPr lang="en-US" dirty="0" smtClean="0"/>
              <a:t>Apply Your Knowledge #2</a:t>
            </a:r>
            <a:endParaRPr lang="en-US" dirty="0"/>
          </a:p>
        </p:txBody>
      </p:sp>
      <p:sp>
        <p:nvSpPr>
          <p:cNvPr id="4" name="Content Placeholder 3"/>
          <p:cNvSpPr>
            <a:spLocks noGrp="1"/>
          </p:cNvSpPr>
          <p:nvPr>
            <p:ph sz="quarter" idx="13"/>
          </p:nvPr>
        </p:nvSpPr>
        <p:spPr/>
        <p:txBody>
          <a:bodyPr/>
          <a:lstStyle/>
          <a:p>
            <a:pPr marL="0" indent="0">
              <a:buNone/>
            </a:pPr>
            <a:r>
              <a:rPr lang="en-US" dirty="0" smtClean="0"/>
              <a:t>Which of the ECG controls can be used to make the tracing appear larger?</a:t>
            </a:r>
            <a:endParaRPr lang="en-US" dirty="0"/>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244572012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676400"/>
          </a:xfrm>
        </p:spPr>
        <p:txBody>
          <a:bodyPr/>
          <a:lstStyle/>
          <a:p>
            <a:r>
              <a:rPr lang="en-US" dirty="0" smtClean="0"/>
              <a:t>Learning Outcome 3.3</a:t>
            </a:r>
            <a:br>
              <a:rPr lang="en-US" dirty="0" smtClean="0"/>
            </a:br>
            <a:r>
              <a:rPr lang="en-US" dirty="0" smtClean="0"/>
              <a:t>Apply Your Knowledge #2</a:t>
            </a:r>
            <a:br>
              <a:rPr lang="en-US" dirty="0" smtClean="0"/>
            </a:br>
            <a:r>
              <a:rPr lang="en-US" dirty="0" smtClean="0">
                <a:solidFill>
                  <a:srgbClr val="7030A0"/>
                </a:solidFill>
              </a:rPr>
              <a:t>Answer</a:t>
            </a:r>
            <a:endParaRPr lang="en-US" dirty="0">
              <a:solidFill>
                <a:srgbClr val="7030A0"/>
              </a:solidFill>
            </a:endParaRPr>
          </a:p>
        </p:txBody>
      </p:sp>
      <p:sp>
        <p:nvSpPr>
          <p:cNvPr id="4" name="Content Placeholder 3"/>
          <p:cNvSpPr>
            <a:spLocks noGrp="1"/>
          </p:cNvSpPr>
          <p:nvPr>
            <p:ph sz="quarter" idx="13"/>
          </p:nvPr>
        </p:nvSpPr>
        <p:spPr/>
        <p:txBody>
          <a:bodyPr/>
          <a:lstStyle/>
          <a:p>
            <a:pPr marL="0" indent="0">
              <a:buNone/>
            </a:pPr>
            <a:r>
              <a:rPr lang="en-US" dirty="0" smtClean="0"/>
              <a:t>Which of the ECG controls can be used to make the tracing appear larger?</a:t>
            </a:r>
            <a:endParaRPr lang="en-US" dirty="0"/>
          </a:p>
        </p:txBody>
      </p:sp>
      <p:sp>
        <p:nvSpPr>
          <p:cNvPr id="6" name="Content Placeholder 5"/>
          <p:cNvSpPr>
            <a:spLocks noGrp="1"/>
          </p:cNvSpPr>
          <p:nvPr>
            <p:ph sz="quarter" idx="15"/>
          </p:nvPr>
        </p:nvSpPr>
        <p:spPr>
          <a:xfrm>
            <a:off x="533400" y="3672840"/>
            <a:ext cx="8153400" cy="670560"/>
          </a:xfrm>
          <a:solidFill>
            <a:srgbClr val="FFC000"/>
          </a:solidFill>
        </p:spPr>
        <p:txBody>
          <a:bodyPr/>
          <a:lstStyle/>
          <a:p>
            <a:pPr marL="0" indent="0">
              <a:buNone/>
            </a:pPr>
            <a:r>
              <a:rPr lang="en-US" altLang="en-US" dirty="0" smtClean="0">
                <a:solidFill>
                  <a:srgbClr val="000099"/>
                </a:solidFill>
                <a:latin typeface="Arial" charset="0"/>
              </a:rPr>
              <a:t>Gain</a:t>
            </a:r>
            <a:endParaRPr lang="en-US" altLang="en-US" dirty="0"/>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377044304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Learning Outcome 3.4</a:t>
            </a:r>
            <a:br>
              <a:rPr lang="en-US" dirty="0" smtClean="0"/>
            </a:br>
            <a:r>
              <a:rPr lang="en-US" dirty="0" smtClean="0"/>
              <a:t>Electrodes</a:t>
            </a:r>
            <a:endParaRPr lang="en-US" dirty="0"/>
          </a:p>
        </p:txBody>
      </p:sp>
      <p:sp>
        <p:nvSpPr>
          <p:cNvPr id="11" name="Content Placeholder 10"/>
          <p:cNvSpPr>
            <a:spLocks noGrp="1"/>
          </p:cNvSpPr>
          <p:nvPr>
            <p:ph sz="half" idx="1"/>
          </p:nvPr>
        </p:nvSpPr>
        <p:spPr>
          <a:xfrm>
            <a:off x="457200" y="1524000"/>
            <a:ext cx="8305800" cy="2057783"/>
          </a:xfrm>
        </p:spPr>
        <p:txBody>
          <a:bodyPr/>
          <a:lstStyle/>
          <a:p>
            <a:r>
              <a:rPr lang="en-US" altLang="en-US" dirty="0"/>
              <a:t>Sensors that pick up electrical activity, conducting to the ECG machine</a:t>
            </a:r>
          </a:p>
          <a:p>
            <a:r>
              <a:rPr lang="en-US" altLang="en-US" dirty="0"/>
              <a:t>Ten electrodes are used for the 12-lead ECG</a:t>
            </a:r>
          </a:p>
          <a:p>
            <a:r>
              <a:rPr lang="en-US" altLang="en-US" dirty="0"/>
              <a:t>Most electrodes are disposable</a:t>
            </a:r>
            <a:endParaRPr lang="en-US" dirty="0"/>
          </a:p>
        </p:txBody>
      </p:sp>
      <p:pic>
        <p:nvPicPr>
          <p:cNvPr id="3" name="Picture 2" descr="Examples of disposable electrode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53921" y="3581783"/>
            <a:ext cx="4912357" cy="2501905"/>
          </a:xfrm>
          <a:prstGeom prst="rect">
            <a:avLst/>
          </a:prstGeom>
        </p:spPr>
      </p:pic>
      <p:sp>
        <p:nvSpPr>
          <p:cNvPr id="16" name="Text Placeholder 15"/>
          <p:cNvSpPr>
            <a:spLocks noGrp="1"/>
          </p:cNvSpPr>
          <p:nvPr>
            <p:ph type="body" sz="quarter" idx="12"/>
          </p:nvPr>
        </p:nvSpPr>
        <p:spPr/>
        <p:txBody>
          <a:bodyPr/>
          <a:lstStyle/>
          <a:p>
            <a:endParaRPr lang="en-US"/>
          </a:p>
        </p:txBody>
      </p:sp>
      <p:sp>
        <p:nvSpPr>
          <p:cNvPr id="15" name="Text Placeholder 14"/>
          <p:cNvSpPr>
            <a:spLocks noGrp="1"/>
          </p:cNvSpPr>
          <p:nvPr>
            <p:ph type="body" sz="quarter" idx="11"/>
          </p:nvPr>
        </p:nvSpPr>
        <p:spPr/>
        <p:txBody>
          <a:bodyPr/>
          <a:lstStyle/>
          <a:p>
            <a:r>
              <a:rPr lang="en-US" dirty="0" smtClean="0"/>
              <a:t>Copyright © Total Care Programming, Inc.</a:t>
            </a:r>
            <a:endParaRPr lang="en-US" dirty="0"/>
          </a:p>
        </p:txBody>
      </p:sp>
    </p:spTree>
    <p:extLst>
      <p:ext uri="{BB962C8B-B14F-4D97-AF65-F5344CB8AC3E}">
        <p14:creationId xmlns:p14="http://schemas.microsoft.com/office/powerpoint/2010/main" val="10882243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US" smtClean="0"/>
              <a:t>Caution!!!</a:t>
            </a:r>
            <a:endParaRPr lang="en-US" dirty="0"/>
          </a:p>
        </p:txBody>
      </p:sp>
      <p:sp>
        <p:nvSpPr>
          <p:cNvPr id="13" name="Content Placeholder 12"/>
          <p:cNvSpPr>
            <a:spLocks noGrp="1"/>
          </p:cNvSpPr>
          <p:nvPr>
            <p:ph idx="1"/>
          </p:nvPr>
        </p:nvSpPr>
        <p:spPr/>
        <p:txBody>
          <a:bodyPr/>
          <a:lstStyle/>
          <a:p>
            <a:pPr marL="0" indent="0">
              <a:buNone/>
            </a:pPr>
            <a:r>
              <a:rPr lang="en-US" altLang="en-US" dirty="0" smtClean="0"/>
              <a:t>Disposable electrodes are used for only one ECG.</a:t>
            </a:r>
          </a:p>
          <a:p>
            <a:r>
              <a:rPr lang="en-US" altLang="en-US" dirty="0" smtClean="0"/>
              <a:t>Exception: When second ECG is performed immediately after the first and electrodes have not been moved</a:t>
            </a:r>
          </a:p>
          <a:p>
            <a:pPr marL="0" indent="0">
              <a:spcBef>
                <a:spcPts val="4200"/>
              </a:spcBef>
              <a:buNone/>
            </a:pPr>
            <a:r>
              <a:rPr lang="en-US" altLang="en-US" dirty="0" smtClean="0"/>
              <a:t>Expiration date must be checked prior to use</a:t>
            </a:r>
          </a:p>
          <a:p>
            <a:pPr marL="0" indent="0">
              <a:spcBef>
                <a:spcPts val="4200"/>
              </a:spcBef>
              <a:buNone/>
            </a:pPr>
            <a:r>
              <a:rPr lang="en-US" altLang="en-US" dirty="0" smtClean="0"/>
              <a:t>Never mix electrode types!</a:t>
            </a:r>
          </a:p>
          <a:p>
            <a:endParaRPr 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42939073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smtClean="0"/>
              <a:t>Producing the ECG Waveform</a:t>
            </a:r>
            <a:endParaRPr lang="en-US" dirty="0"/>
          </a:p>
        </p:txBody>
      </p:sp>
      <p:sp>
        <p:nvSpPr>
          <p:cNvPr id="8" name="Content Placeholder 7"/>
          <p:cNvSpPr>
            <a:spLocks noGrp="1"/>
          </p:cNvSpPr>
          <p:nvPr>
            <p:ph idx="1"/>
          </p:nvPr>
        </p:nvSpPr>
        <p:spPr/>
        <p:txBody>
          <a:bodyPr/>
          <a:lstStyle/>
          <a:p>
            <a:r>
              <a:rPr lang="en-US" altLang="en-US" smtClean="0"/>
              <a:t>The 12-lead ECG produces a complete picture of the heart’s electrical activity.</a:t>
            </a:r>
          </a:p>
          <a:p>
            <a:r>
              <a:rPr lang="en-US" altLang="en-US" smtClean="0"/>
              <a:t>The ECG waveform indicates how the heart is functioning electrically.</a:t>
            </a:r>
          </a:p>
          <a:p>
            <a:r>
              <a:rPr lang="en-US" altLang="en-US" smtClean="0"/>
              <a:t>Each lead in a 12-lead ECG produces a single view from a slightly different angle.</a:t>
            </a:r>
          </a:p>
          <a:p>
            <a:endParaRPr lang="en-US" dirty="0"/>
          </a:p>
        </p:txBody>
      </p:sp>
    </p:spTree>
    <p:extLst>
      <p:ext uri="{BB962C8B-B14F-4D97-AF65-F5344CB8AC3E}">
        <p14:creationId xmlns:p14="http://schemas.microsoft.com/office/powerpoint/2010/main" val="100547714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smtClean="0"/>
              <a:t>Learning Outcome 3.4</a:t>
            </a:r>
            <a:br>
              <a:rPr lang="en-US" dirty="0" smtClean="0"/>
            </a:br>
            <a:r>
              <a:rPr lang="en-US" dirty="0" smtClean="0"/>
              <a:t>Apply Your Knowledge</a:t>
            </a:r>
            <a:endParaRPr lang="en-US" dirty="0"/>
          </a:p>
        </p:txBody>
      </p:sp>
      <p:sp>
        <p:nvSpPr>
          <p:cNvPr id="4" name="Content Placeholder 3"/>
          <p:cNvSpPr>
            <a:spLocks noGrp="1"/>
          </p:cNvSpPr>
          <p:nvPr>
            <p:ph sz="quarter" idx="13"/>
          </p:nvPr>
        </p:nvSpPr>
        <p:spPr/>
        <p:txBody>
          <a:bodyPr/>
          <a:lstStyle/>
          <a:p>
            <a:pPr marL="0" indent="0">
              <a:buNone/>
            </a:pPr>
            <a:r>
              <a:rPr lang="en-US" dirty="0" smtClean="0"/>
              <a:t>What are some advantages of using disposable electrodes?</a:t>
            </a:r>
            <a:endParaRPr lang="en-US" dirty="0"/>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241826646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676400"/>
          </a:xfrm>
        </p:spPr>
        <p:txBody>
          <a:bodyPr/>
          <a:lstStyle/>
          <a:p>
            <a:r>
              <a:rPr lang="en-US" dirty="0" smtClean="0"/>
              <a:t>Learning Outcome 3.4</a:t>
            </a:r>
            <a:br>
              <a:rPr lang="en-US" dirty="0" smtClean="0"/>
            </a:br>
            <a:r>
              <a:rPr lang="en-US" dirty="0" smtClean="0"/>
              <a:t>Apply Your Knowledge</a:t>
            </a:r>
            <a:br>
              <a:rPr lang="en-US" dirty="0" smtClean="0"/>
            </a:br>
            <a:r>
              <a:rPr lang="en-US" dirty="0" smtClean="0">
                <a:solidFill>
                  <a:srgbClr val="7030A0"/>
                </a:solidFill>
              </a:rPr>
              <a:t>Answer</a:t>
            </a:r>
            <a:endParaRPr lang="en-US" dirty="0">
              <a:solidFill>
                <a:srgbClr val="7030A0"/>
              </a:solidFill>
            </a:endParaRPr>
          </a:p>
        </p:txBody>
      </p:sp>
      <p:sp>
        <p:nvSpPr>
          <p:cNvPr id="4" name="Content Placeholder 3"/>
          <p:cNvSpPr>
            <a:spLocks noGrp="1"/>
          </p:cNvSpPr>
          <p:nvPr>
            <p:ph sz="quarter" idx="13"/>
          </p:nvPr>
        </p:nvSpPr>
        <p:spPr/>
        <p:txBody>
          <a:bodyPr/>
          <a:lstStyle/>
          <a:p>
            <a:pPr marL="0" indent="0">
              <a:buNone/>
            </a:pPr>
            <a:r>
              <a:rPr lang="en-US" dirty="0" smtClean="0"/>
              <a:t>What are some advantages of using disposable electrodes?</a:t>
            </a:r>
            <a:endParaRPr lang="en-US" dirty="0"/>
          </a:p>
        </p:txBody>
      </p:sp>
      <p:sp>
        <p:nvSpPr>
          <p:cNvPr id="6" name="Content Placeholder 5"/>
          <p:cNvSpPr>
            <a:spLocks noGrp="1"/>
          </p:cNvSpPr>
          <p:nvPr>
            <p:ph sz="quarter" idx="15"/>
          </p:nvPr>
        </p:nvSpPr>
        <p:spPr>
          <a:xfrm>
            <a:off x="533400" y="3672840"/>
            <a:ext cx="8153400" cy="975360"/>
          </a:xfrm>
          <a:solidFill>
            <a:srgbClr val="FFC000"/>
          </a:solidFill>
        </p:spPr>
        <p:txBody>
          <a:bodyPr/>
          <a:lstStyle/>
          <a:p>
            <a:pPr marL="0" indent="0">
              <a:buNone/>
            </a:pPr>
            <a:r>
              <a:rPr lang="en-US" altLang="en-US" dirty="0">
                <a:cs typeface="Arial" charset="0"/>
              </a:rPr>
              <a:t>They reduce the possibility of cross-contamination; can be discarded for easier cleanup; gel is already applied.</a:t>
            </a:r>
            <a:endParaRPr lang="en-US" altLang="en-US" dirty="0"/>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375751825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p:cNvSpPr>
            <a:spLocks noGrp="1"/>
          </p:cNvSpPr>
          <p:nvPr>
            <p:ph type="title"/>
          </p:nvPr>
        </p:nvSpPr>
        <p:spPr>
          <a:xfrm>
            <a:off x="-20713" y="228600"/>
            <a:ext cx="9185426" cy="1143000"/>
          </a:xfrm>
        </p:spPr>
        <p:txBody>
          <a:bodyPr/>
          <a:lstStyle/>
          <a:p>
            <a:r>
              <a:rPr lang="en-US" dirty="0" smtClean="0"/>
              <a:t>Learning Outcome 3.5</a:t>
            </a:r>
            <a:br>
              <a:rPr lang="en-US" dirty="0" smtClean="0"/>
            </a:br>
            <a:r>
              <a:rPr lang="en-US" dirty="0" smtClean="0"/>
              <a:t>ECG Graph Paper</a:t>
            </a:r>
            <a:endParaRPr lang="en-US" dirty="0"/>
          </a:p>
        </p:txBody>
      </p:sp>
      <p:sp>
        <p:nvSpPr>
          <p:cNvPr id="22" name="Text Placeholder 21"/>
          <p:cNvSpPr>
            <a:spLocks noGrp="1"/>
          </p:cNvSpPr>
          <p:nvPr>
            <p:ph type="body" idx="1"/>
          </p:nvPr>
        </p:nvSpPr>
        <p:spPr>
          <a:xfrm>
            <a:off x="457201" y="1417638"/>
            <a:ext cx="4040188" cy="639762"/>
          </a:xfrm>
          <a:solidFill>
            <a:srgbClr val="00B050"/>
          </a:solidFill>
          <a:ln>
            <a:solidFill>
              <a:srgbClr val="00B050"/>
            </a:solidFill>
          </a:ln>
        </p:spPr>
        <p:txBody>
          <a:bodyPr/>
          <a:lstStyle/>
          <a:p>
            <a:pPr algn="ctr"/>
            <a:r>
              <a:rPr lang="en-US" dirty="0" smtClean="0">
                <a:solidFill>
                  <a:schemeClr val="bg1"/>
                </a:solidFill>
              </a:rPr>
              <a:t>Dot Matrix</a:t>
            </a:r>
            <a:endParaRPr lang="en-US" dirty="0">
              <a:solidFill>
                <a:schemeClr val="bg1"/>
              </a:solidFill>
            </a:endParaRPr>
          </a:p>
        </p:txBody>
      </p:sp>
      <p:sp>
        <p:nvSpPr>
          <p:cNvPr id="23" name="Content Placeholder 22"/>
          <p:cNvSpPr>
            <a:spLocks noGrp="1"/>
          </p:cNvSpPr>
          <p:nvPr>
            <p:ph sz="half" idx="2"/>
          </p:nvPr>
        </p:nvSpPr>
        <p:spPr>
          <a:xfrm>
            <a:off x="457201" y="2057400"/>
            <a:ext cx="4040188" cy="3938650"/>
          </a:xfrm>
          <a:ln w="38100">
            <a:solidFill>
              <a:srgbClr val="00B050"/>
            </a:solidFill>
          </a:ln>
        </p:spPr>
        <p:txBody>
          <a:bodyPr/>
          <a:lstStyle/>
          <a:p>
            <a:r>
              <a:rPr lang="en-US" altLang="en-US" sz="2200" dirty="0" smtClean="0"/>
              <a:t>Requires less ink</a:t>
            </a:r>
          </a:p>
          <a:p>
            <a:r>
              <a:rPr lang="en-US" altLang="en-US" sz="2200" dirty="0" smtClean="0"/>
              <a:t>Easier to read</a:t>
            </a:r>
          </a:p>
          <a:p>
            <a:r>
              <a:rPr lang="en-US" altLang="en-US" sz="2200" dirty="0" smtClean="0"/>
              <a:t>Makes sharper photocopies</a:t>
            </a:r>
          </a:p>
          <a:p>
            <a:endParaRPr lang="en-US" dirty="0"/>
          </a:p>
        </p:txBody>
      </p:sp>
      <p:pic>
        <p:nvPicPr>
          <p:cNvPr id="5" name="Picture 4" descr="Close-up of dot matrix ECG paper  showing regular patterns of 4 by 4 dots between the major gridline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8311" y="4063341"/>
            <a:ext cx="3737968" cy="1748663"/>
          </a:xfrm>
          <a:prstGeom prst="rect">
            <a:avLst/>
          </a:prstGeom>
        </p:spPr>
      </p:pic>
      <p:sp>
        <p:nvSpPr>
          <p:cNvPr id="35" name="Text Placeholder 34"/>
          <p:cNvSpPr>
            <a:spLocks noGrp="1"/>
          </p:cNvSpPr>
          <p:nvPr>
            <p:ph type="body" sz="quarter" idx="3"/>
          </p:nvPr>
        </p:nvSpPr>
        <p:spPr>
          <a:xfrm>
            <a:off x="4645026" y="1417638"/>
            <a:ext cx="4041775" cy="639762"/>
          </a:xfrm>
          <a:solidFill>
            <a:srgbClr val="00B050"/>
          </a:solidFill>
          <a:ln>
            <a:solidFill>
              <a:srgbClr val="00B050"/>
            </a:solidFill>
          </a:ln>
        </p:spPr>
        <p:txBody>
          <a:bodyPr/>
          <a:lstStyle/>
          <a:p>
            <a:pPr algn="ctr"/>
            <a:r>
              <a:rPr lang="en-US" dirty="0" smtClean="0">
                <a:solidFill>
                  <a:schemeClr val="bg1"/>
                </a:solidFill>
              </a:rPr>
              <a:t>Standard Grid</a:t>
            </a:r>
            <a:endParaRPr lang="en-US" dirty="0">
              <a:solidFill>
                <a:schemeClr val="bg1"/>
              </a:solidFill>
            </a:endParaRPr>
          </a:p>
        </p:txBody>
      </p:sp>
      <p:sp>
        <p:nvSpPr>
          <p:cNvPr id="36" name="Content Placeholder 35"/>
          <p:cNvSpPr>
            <a:spLocks noGrp="1"/>
          </p:cNvSpPr>
          <p:nvPr>
            <p:ph sz="quarter" idx="4"/>
          </p:nvPr>
        </p:nvSpPr>
        <p:spPr>
          <a:xfrm>
            <a:off x="4645026" y="2057400"/>
            <a:ext cx="4041775" cy="3938650"/>
          </a:xfrm>
          <a:ln w="38100">
            <a:solidFill>
              <a:srgbClr val="00B050"/>
            </a:solidFill>
          </a:ln>
        </p:spPr>
        <p:txBody>
          <a:bodyPr/>
          <a:lstStyle/>
          <a:p>
            <a:r>
              <a:rPr lang="en-US" dirty="0"/>
              <a:t>Less expensive</a:t>
            </a:r>
          </a:p>
          <a:p>
            <a:endParaRPr lang="en-US" dirty="0"/>
          </a:p>
        </p:txBody>
      </p:sp>
      <p:pic>
        <p:nvPicPr>
          <p:cNvPr id="6" name="Picture 5" descr="Close-up of standard grid ECG paper showing four thinner vertical and horizontal lines between major gridlines"/>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20589" y="4081837"/>
            <a:ext cx="3690647" cy="1748201"/>
          </a:xfrm>
          <a:prstGeom prst="rect">
            <a:avLst/>
          </a:prstGeom>
        </p:spPr>
      </p:pic>
      <p:sp>
        <p:nvSpPr>
          <p:cNvPr id="42" name="Text Placeholder 41"/>
          <p:cNvSpPr>
            <a:spLocks noGrp="1"/>
          </p:cNvSpPr>
          <p:nvPr>
            <p:ph type="body" sz="quarter" idx="16"/>
          </p:nvPr>
        </p:nvSpPr>
        <p:spPr>
          <a:xfrm>
            <a:off x="3817620" y="6377050"/>
            <a:ext cx="1508760" cy="99950"/>
          </a:xfrm>
        </p:spPr>
        <p:txBody>
          <a:bodyPr/>
          <a:lstStyle/>
          <a:p>
            <a:endParaRPr lang="en-US" dirty="0"/>
          </a:p>
        </p:txBody>
      </p:sp>
      <p:sp>
        <p:nvSpPr>
          <p:cNvPr id="15" name="Text Placeholder 19"/>
          <p:cNvSpPr>
            <a:spLocks noGrp="1"/>
          </p:cNvSpPr>
          <p:nvPr>
            <p:ph type="body" sz="quarter" idx="11"/>
          </p:nvPr>
        </p:nvSpPr>
        <p:spPr/>
        <p:txBody>
          <a:bodyPr/>
          <a:lstStyle/>
          <a:p>
            <a:pPr algn="r"/>
            <a:r>
              <a:rPr lang="en-US" dirty="0" smtClean="0"/>
              <a:t>Copyright © McGraw-Hill Education</a:t>
            </a:r>
            <a:endParaRPr lang="en-US" dirty="0"/>
          </a:p>
        </p:txBody>
      </p:sp>
    </p:spTree>
    <p:extLst>
      <p:ext uri="{BB962C8B-B14F-4D97-AF65-F5344CB8AC3E}">
        <p14:creationId xmlns:p14="http://schemas.microsoft.com/office/powerpoint/2010/main" val="1531766128"/>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Handling ECG Graph Paper</a:t>
            </a:r>
            <a:endParaRPr lang="en-US" dirty="0"/>
          </a:p>
        </p:txBody>
      </p:sp>
      <p:sp>
        <p:nvSpPr>
          <p:cNvPr id="14" name="Content Placeholder 13"/>
          <p:cNvSpPr>
            <a:spLocks noGrp="1"/>
          </p:cNvSpPr>
          <p:nvPr>
            <p:ph idx="1"/>
          </p:nvPr>
        </p:nvSpPr>
        <p:spPr/>
        <p:txBody>
          <a:bodyPr/>
          <a:lstStyle/>
          <a:p>
            <a:pPr>
              <a:spcBef>
                <a:spcPts val="2400"/>
              </a:spcBef>
            </a:pPr>
            <a:r>
              <a:rPr lang="en-US" altLang="en-US" dirty="0">
                <a:cs typeface="Arial" charset="0"/>
              </a:rPr>
              <a:t>Graph paper may be heat/pressure-sensitive and easily erased.</a:t>
            </a:r>
          </a:p>
          <a:p>
            <a:pPr>
              <a:spcBef>
                <a:spcPts val="2400"/>
              </a:spcBef>
            </a:pPr>
            <a:r>
              <a:rPr lang="en-US" altLang="en-US" dirty="0">
                <a:cs typeface="Arial" charset="0"/>
              </a:rPr>
              <a:t>Some graph paper requires no special handling/storage and is guaranteed for 50 years.</a:t>
            </a:r>
          </a:p>
          <a:p>
            <a:endParaRPr lang="en-US" dirty="0"/>
          </a:p>
        </p:txBody>
      </p:sp>
      <p:sp>
        <p:nvSpPr>
          <p:cNvPr id="16" name="Text Placeholder 15"/>
          <p:cNvSpPr>
            <a:spLocks noGrp="1"/>
          </p:cNvSpPr>
          <p:nvPr>
            <p:ph type="body" sz="quarter" idx="16"/>
          </p:nvPr>
        </p:nvSpPr>
        <p:spPr/>
        <p:txBody>
          <a:bodyPr/>
          <a:lstStyle/>
          <a:p>
            <a:endParaRPr lang="en-US"/>
          </a:p>
        </p:txBody>
      </p:sp>
      <p:sp>
        <p:nvSpPr>
          <p:cNvPr id="15" name="Text Placeholder 14"/>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69642621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ECG Graph Paper Essentials</a:t>
            </a:r>
            <a:endParaRPr lang="en-US" dirty="0"/>
          </a:p>
        </p:txBody>
      </p:sp>
      <p:sp>
        <p:nvSpPr>
          <p:cNvPr id="14" name="Content Placeholder 13"/>
          <p:cNvSpPr>
            <a:spLocks noGrp="1"/>
          </p:cNvSpPr>
          <p:nvPr>
            <p:ph sz="half" idx="1"/>
          </p:nvPr>
        </p:nvSpPr>
        <p:spPr/>
        <p:txBody>
          <a:bodyPr/>
          <a:lstStyle/>
          <a:p>
            <a:pPr marL="0" indent="0">
              <a:buNone/>
            </a:pPr>
            <a:r>
              <a:rPr lang="en-US" altLang="en-US" dirty="0" smtClean="0"/>
              <a:t>Paper supply</a:t>
            </a:r>
          </a:p>
          <a:p>
            <a:r>
              <a:rPr lang="en-US" altLang="en-US" dirty="0" smtClean="0"/>
              <a:t>Keep extra paper on ECG cart</a:t>
            </a:r>
          </a:p>
          <a:p>
            <a:pPr marL="0" indent="0">
              <a:spcBef>
                <a:spcPts val="3000"/>
              </a:spcBef>
              <a:buNone/>
            </a:pPr>
            <a:r>
              <a:rPr lang="en-US" altLang="en-US" dirty="0" smtClean="0"/>
              <a:t>Read directions</a:t>
            </a:r>
          </a:p>
          <a:p>
            <a:r>
              <a:rPr lang="en-US" altLang="en-US" dirty="0" smtClean="0"/>
              <a:t>Know how to change the paper</a:t>
            </a:r>
          </a:p>
          <a:p>
            <a:pPr marL="0" indent="0">
              <a:spcBef>
                <a:spcPts val="3000"/>
              </a:spcBef>
              <a:buNone/>
            </a:pPr>
            <a:r>
              <a:rPr lang="en-US" altLang="en-US" dirty="0" smtClean="0"/>
              <a:t>Law and ethics</a:t>
            </a:r>
          </a:p>
          <a:p>
            <a:r>
              <a:rPr lang="en-US" altLang="en-US" dirty="0" smtClean="0"/>
              <a:t>Tracings must be kept at least 7 years</a:t>
            </a:r>
          </a:p>
          <a:p>
            <a:endParaRPr lang="en-US" dirty="0"/>
          </a:p>
        </p:txBody>
      </p:sp>
      <p:pic>
        <p:nvPicPr>
          <p:cNvPr id="3" name="Picture 2" descr="Examples of various types of ECG graph paper: single tracing roll, double roll, and full-page 12-lead fan-fold sheet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03171" y="2057400"/>
            <a:ext cx="4035902" cy="2615411"/>
          </a:xfrm>
          <a:prstGeom prst="rect">
            <a:avLst/>
          </a:prstGeom>
        </p:spPr>
      </p:pic>
      <p:sp>
        <p:nvSpPr>
          <p:cNvPr id="6" name="Text Placeholder 5"/>
          <p:cNvSpPr>
            <a:spLocks noGrp="1"/>
          </p:cNvSpPr>
          <p:nvPr>
            <p:ph type="body" sz="quarter" idx="12"/>
          </p:nvPr>
        </p:nvSpPr>
        <p:spPr/>
        <p:txBody>
          <a:bodyPr/>
          <a:lstStyle/>
          <a:p>
            <a:endParaRPr lang="en-US"/>
          </a:p>
        </p:txBody>
      </p:sp>
      <p:sp>
        <p:nvSpPr>
          <p:cNvPr id="16" name="Text Placeholder 15"/>
          <p:cNvSpPr>
            <a:spLocks noGrp="1"/>
          </p:cNvSpPr>
          <p:nvPr>
            <p:ph type="body" sz="quarter" idx="11"/>
          </p:nvPr>
        </p:nvSpPr>
        <p:spPr/>
        <p:txBody>
          <a:bodyPr/>
          <a:lstStyle/>
          <a:p>
            <a:r>
              <a:rPr lang="en-US" dirty="0"/>
              <a:t>©Total Care Programming, Inc.</a:t>
            </a:r>
          </a:p>
        </p:txBody>
      </p:sp>
    </p:spTree>
    <p:extLst>
      <p:ext uri="{BB962C8B-B14F-4D97-AF65-F5344CB8AC3E}">
        <p14:creationId xmlns:p14="http://schemas.microsoft.com/office/powerpoint/2010/main" val="39418058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smtClean="0"/>
              <a:t>Graph Paper Measurements</a:t>
            </a:r>
            <a:endParaRPr lang="en-US" dirty="0"/>
          </a:p>
        </p:txBody>
      </p:sp>
      <p:sp>
        <p:nvSpPr>
          <p:cNvPr id="8" name="Content Placeholder 7"/>
          <p:cNvSpPr>
            <a:spLocks noGrp="1"/>
          </p:cNvSpPr>
          <p:nvPr>
            <p:ph idx="1"/>
          </p:nvPr>
        </p:nvSpPr>
        <p:spPr/>
        <p:txBody>
          <a:bodyPr/>
          <a:lstStyle/>
          <a:p>
            <a:pPr marL="0" indent="0">
              <a:buNone/>
            </a:pPr>
            <a:r>
              <a:rPr lang="en-US" altLang="en-US" dirty="0" smtClean="0"/>
              <a:t>Small box</a:t>
            </a:r>
          </a:p>
          <a:p>
            <a:r>
              <a:rPr lang="en-US" altLang="en-US" dirty="0" smtClean="0"/>
              <a:t>1 mm by 1 mm </a:t>
            </a:r>
          </a:p>
          <a:p>
            <a:r>
              <a:rPr lang="en-US" altLang="en-US" dirty="0" smtClean="0"/>
              <a:t>Represents 0.04 second horizontally at 25 mm/sec</a:t>
            </a:r>
          </a:p>
          <a:p>
            <a:r>
              <a:rPr lang="en-US" altLang="en-US" dirty="0" smtClean="0"/>
              <a:t>Represents 0.1 mV vertically</a:t>
            </a:r>
          </a:p>
          <a:p>
            <a:pPr marL="0" indent="0">
              <a:spcBef>
                <a:spcPts val="3600"/>
              </a:spcBef>
              <a:buNone/>
            </a:pPr>
            <a:r>
              <a:rPr lang="en-US" altLang="en-US" dirty="0" smtClean="0"/>
              <a:t>Large box</a:t>
            </a:r>
          </a:p>
          <a:p>
            <a:r>
              <a:rPr lang="en-US" altLang="en-US" dirty="0" smtClean="0"/>
              <a:t>5 mm by 5 mm</a:t>
            </a:r>
          </a:p>
          <a:p>
            <a:r>
              <a:rPr lang="en-US" altLang="en-US" dirty="0" smtClean="0"/>
              <a:t>Represents 0.20 second horizontally at 25 mm/sec</a:t>
            </a:r>
          </a:p>
          <a:p>
            <a:r>
              <a:rPr lang="en-US" altLang="en-US" dirty="0" smtClean="0"/>
              <a:t>Calibrated so that 1 cm = 1 mV vertically</a:t>
            </a:r>
          </a:p>
          <a:p>
            <a:endParaRPr 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96512145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Example of Graph Paper Measurements</a:t>
            </a:r>
            <a:endParaRPr lang="en-US" dirty="0"/>
          </a:p>
        </p:txBody>
      </p:sp>
      <p:pic>
        <p:nvPicPr>
          <p:cNvPr id="4" name="Picture 3" descr="ECG waveform on graph paper with time and voltage marked"/>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126" y="982318"/>
            <a:ext cx="8229748" cy="4893364"/>
          </a:xfrm>
          <a:prstGeom prst="rect">
            <a:avLst/>
          </a:prstGeom>
        </p:spPr>
      </p:pic>
      <p:sp>
        <p:nvSpPr>
          <p:cNvPr id="13" name="Text Placeholder 12"/>
          <p:cNvSpPr>
            <a:spLocks noGrp="1"/>
          </p:cNvSpPr>
          <p:nvPr>
            <p:ph type="body" sz="quarter" idx="16"/>
          </p:nvPr>
        </p:nvSpPr>
        <p:spPr>
          <a:xfrm>
            <a:off x="3886200" y="6553200"/>
            <a:ext cx="1371600" cy="304800"/>
          </a:xfrm>
        </p:spPr>
        <p:txBody>
          <a:bodyPr/>
          <a:lstStyle/>
          <a:p>
            <a:r>
              <a:rPr lang="en-US" dirty="0" smtClean="0">
                <a:hlinkClick r:id="rId4" action="ppaction://hlinksldjump"/>
              </a:rPr>
              <a:t>Jump to Example of Graph Paper Measurements Appendix</a:t>
            </a:r>
            <a:endParaRPr lang="en-US" dirty="0"/>
          </a:p>
        </p:txBody>
      </p:sp>
      <p:sp>
        <p:nvSpPr>
          <p:cNvPr id="8" name="Text Placeholder 19"/>
          <p:cNvSpPr>
            <a:spLocks noGrp="1"/>
          </p:cNvSpPr>
          <p:nvPr>
            <p:ph type="body" sz="quarter" idx="11"/>
          </p:nvPr>
        </p:nvSpPr>
        <p:spPr/>
        <p:txBody>
          <a:bodyPr/>
          <a:lstStyle/>
          <a:p>
            <a:pPr algn="r"/>
            <a:r>
              <a:rPr lang="en-US" dirty="0" smtClean="0"/>
              <a:t>Copyright © McGraw-Hill Education</a:t>
            </a:r>
            <a:endParaRPr lang="en-US" dirty="0"/>
          </a:p>
        </p:txBody>
      </p:sp>
    </p:spTree>
    <p:extLst>
      <p:ext uri="{BB962C8B-B14F-4D97-AF65-F5344CB8AC3E}">
        <p14:creationId xmlns:p14="http://schemas.microsoft.com/office/powerpoint/2010/main" val="82071099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smtClean="0"/>
              <a:t>Learning Outcome 3.5</a:t>
            </a:r>
            <a:br>
              <a:rPr lang="en-US" dirty="0" smtClean="0"/>
            </a:br>
            <a:r>
              <a:rPr lang="en-US" dirty="0" smtClean="0"/>
              <a:t>Apply Your Knowledge</a:t>
            </a:r>
            <a:endParaRPr lang="en-US" dirty="0"/>
          </a:p>
        </p:txBody>
      </p:sp>
      <p:sp>
        <p:nvSpPr>
          <p:cNvPr id="4" name="Content Placeholder 3"/>
          <p:cNvSpPr>
            <a:spLocks noGrp="1"/>
          </p:cNvSpPr>
          <p:nvPr>
            <p:ph sz="quarter" idx="13"/>
          </p:nvPr>
        </p:nvSpPr>
        <p:spPr/>
        <p:txBody>
          <a:bodyPr/>
          <a:lstStyle/>
          <a:p>
            <a:pPr marL="0" indent="0">
              <a:buNone/>
            </a:pPr>
            <a:r>
              <a:rPr lang="en-US" dirty="0" smtClean="0"/>
              <a:t>What substances can damage the ECG report?</a:t>
            </a:r>
            <a:endParaRPr lang="en-US" dirty="0"/>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1429388510"/>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676400"/>
          </a:xfrm>
        </p:spPr>
        <p:txBody>
          <a:bodyPr/>
          <a:lstStyle/>
          <a:p>
            <a:r>
              <a:rPr lang="en-US" dirty="0" smtClean="0"/>
              <a:t>Learning Outcome 3.5</a:t>
            </a:r>
            <a:br>
              <a:rPr lang="en-US" dirty="0" smtClean="0"/>
            </a:br>
            <a:r>
              <a:rPr lang="en-US" dirty="0" smtClean="0"/>
              <a:t>Apply Your Knowledge</a:t>
            </a:r>
            <a:br>
              <a:rPr lang="en-US" dirty="0" smtClean="0"/>
            </a:br>
            <a:r>
              <a:rPr lang="en-US" dirty="0" smtClean="0">
                <a:solidFill>
                  <a:srgbClr val="7030A0"/>
                </a:solidFill>
              </a:rPr>
              <a:t>Answer</a:t>
            </a:r>
            <a:endParaRPr lang="en-US" dirty="0">
              <a:solidFill>
                <a:srgbClr val="7030A0"/>
              </a:solidFill>
            </a:endParaRPr>
          </a:p>
        </p:txBody>
      </p:sp>
      <p:sp>
        <p:nvSpPr>
          <p:cNvPr id="4" name="Content Placeholder 3"/>
          <p:cNvSpPr>
            <a:spLocks noGrp="1"/>
          </p:cNvSpPr>
          <p:nvPr>
            <p:ph sz="quarter" idx="13"/>
          </p:nvPr>
        </p:nvSpPr>
        <p:spPr/>
        <p:txBody>
          <a:bodyPr/>
          <a:lstStyle/>
          <a:p>
            <a:pPr marL="0" indent="0">
              <a:buNone/>
            </a:pPr>
            <a:r>
              <a:rPr lang="en-US" dirty="0"/>
              <a:t>What substances can damage the ECG report?</a:t>
            </a:r>
          </a:p>
        </p:txBody>
      </p:sp>
      <p:sp>
        <p:nvSpPr>
          <p:cNvPr id="6" name="Content Placeholder 5"/>
          <p:cNvSpPr>
            <a:spLocks noGrp="1"/>
          </p:cNvSpPr>
          <p:nvPr>
            <p:ph sz="quarter" idx="15"/>
          </p:nvPr>
        </p:nvSpPr>
        <p:spPr>
          <a:xfrm>
            <a:off x="533400" y="3672840"/>
            <a:ext cx="8153400" cy="975360"/>
          </a:xfrm>
          <a:solidFill>
            <a:srgbClr val="FFC000"/>
          </a:solidFill>
        </p:spPr>
        <p:txBody>
          <a:bodyPr/>
          <a:lstStyle/>
          <a:p>
            <a:pPr marL="0" indent="0">
              <a:buNone/>
            </a:pPr>
            <a:r>
              <a:rPr lang="en-US" altLang="en-US" dirty="0">
                <a:cs typeface="Arial" charset="0"/>
              </a:rPr>
              <a:t>Alcohol, plastic, sunlight, and x-ray film can erase the ECG tracing.</a:t>
            </a:r>
            <a:endParaRPr lang="en-US" altLang="en-US" dirty="0"/>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3519580988"/>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0" y="228600"/>
            <a:ext cx="9144000" cy="1219200"/>
          </a:xfrm>
        </p:spPr>
        <p:txBody>
          <a:bodyPr/>
          <a:lstStyle/>
          <a:p>
            <a:r>
              <a:rPr lang="en-US" dirty="0" smtClean="0"/>
              <a:t>Learning Outcome 3.6</a:t>
            </a:r>
            <a:br>
              <a:rPr lang="en-US" dirty="0" smtClean="0"/>
            </a:br>
            <a:r>
              <a:rPr lang="en-US" dirty="0" smtClean="0"/>
              <a:t>Calculating Heart Rate</a:t>
            </a:r>
            <a:endParaRPr lang="en-US" dirty="0"/>
          </a:p>
        </p:txBody>
      </p:sp>
      <p:sp>
        <p:nvSpPr>
          <p:cNvPr id="11" name="Content Placeholder 10"/>
          <p:cNvSpPr>
            <a:spLocks noGrp="1"/>
          </p:cNvSpPr>
          <p:nvPr>
            <p:ph idx="1"/>
          </p:nvPr>
        </p:nvSpPr>
        <p:spPr>
          <a:xfrm>
            <a:off x="457200" y="1600200"/>
            <a:ext cx="8229600" cy="4953000"/>
          </a:xfrm>
        </p:spPr>
        <p:txBody>
          <a:bodyPr/>
          <a:lstStyle/>
          <a:p>
            <a:pPr>
              <a:lnSpc>
                <a:spcPct val="200000"/>
              </a:lnSpc>
            </a:pPr>
            <a:r>
              <a:rPr lang="en-US" altLang="en-US" dirty="0">
                <a:cs typeface="Arial" charset="0"/>
              </a:rPr>
              <a:t>R-R interval/300 method</a:t>
            </a:r>
          </a:p>
          <a:p>
            <a:pPr>
              <a:lnSpc>
                <a:spcPct val="200000"/>
              </a:lnSpc>
            </a:pPr>
            <a:r>
              <a:rPr lang="en-US" altLang="en-US" dirty="0">
                <a:cs typeface="Arial" charset="0"/>
              </a:rPr>
              <a:t>1500 method</a:t>
            </a:r>
          </a:p>
          <a:p>
            <a:pPr>
              <a:lnSpc>
                <a:spcPct val="200000"/>
              </a:lnSpc>
            </a:pPr>
            <a:r>
              <a:rPr lang="en-US" altLang="en-US" dirty="0">
                <a:cs typeface="Arial" charset="0"/>
              </a:rPr>
              <a:t>6-second method</a:t>
            </a:r>
          </a:p>
          <a:p>
            <a:endParaRPr lang="en-US" dirty="0"/>
          </a:p>
        </p:txBody>
      </p:sp>
      <p:sp>
        <p:nvSpPr>
          <p:cNvPr id="13" name="Text Placeholder 12"/>
          <p:cNvSpPr>
            <a:spLocks noGrp="1"/>
          </p:cNvSpPr>
          <p:nvPr>
            <p:ph type="body" sz="quarter" idx="16"/>
          </p:nvPr>
        </p:nvSpPr>
        <p:spPr/>
        <p:txBody>
          <a:bodyPr/>
          <a:lstStyle/>
          <a:p>
            <a:endParaRPr lang="en-US"/>
          </a:p>
        </p:txBody>
      </p:sp>
      <p:sp>
        <p:nvSpPr>
          <p:cNvPr id="12" name="Text Placeholder 11"/>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6357434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12-Lead ECG</a:t>
            </a:r>
            <a:endParaRPr lang="en-US" dirty="0"/>
          </a:p>
        </p:txBody>
      </p:sp>
      <p:sp>
        <p:nvSpPr>
          <p:cNvPr id="11" name="Content Placeholder 10"/>
          <p:cNvSpPr>
            <a:spLocks noGrp="1"/>
          </p:cNvSpPr>
          <p:nvPr>
            <p:ph idx="1"/>
          </p:nvPr>
        </p:nvSpPr>
        <p:spPr/>
        <p:txBody>
          <a:bodyPr/>
          <a:lstStyle/>
          <a:p>
            <a:pPr marL="0" indent="0">
              <a:buNone/>
            </a:pPr>
            <a:r>
              <a:rPr lang="en-US" altLang="en-US" dirty="0" smtClean="0"/>
              <a:t>10 lead wires</a:t>
            </a:r>
          </a:p>
          <a:p>
            <a:r>
              <a:rPr lang="en-US" altLang="en-US" dirty="0" smtClean="0"/>
              <a:t>Six chest leads</a:t>
            </a:r>
          </a:p>
          <a:p>
            <a:r>
              <a:rPr lang="en-US" altLang="en-US" dirty="0" smtClean="0"/>
              <a:t>Four limb leads</a:t>
            </a:r>
          </a:p>
          <a:p>
            <a:r>
              <a:rPr lang="en-US" altLang="en-US" dirty="0" smtClean="0"/>
              <a:t>Coded by color and letter</a:t>
            </a:r>
          </a:p>
          <a:p>
            <a:pPr marL="0" indent="0">
              <a:spcBef>
                <a:spcPts val="4200"/>
              </a:spcBef>
              <a:buNone/>
            </a:pPr>
            <a:r>
              <a:rPr lang="en-US" altLang="en-US" dirty="0" smtClean="0"/>
              <a:t>Each lead is attached to an electrode</a:t>
            </a:r>
          </a:p>
        </p:txBody>
      </p:sp>
    </p:spTree>
    <p:extLst>
      <p:ext uri="{BB962C8B-B14F-4D97-AF65-F5344CB8AC3E}">
        <p14:creationId xmlns:p14="http://schemas.microsoft.com/office/powerpoint/2010/main" val="2984329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Calculating Heart Rate Using </a:t>
            </a:r>
            <a:br>
              <a:rPr lang="en-US" smtClean="0"/>
            </a:br>
            <a:r>
              <a:rPr lang="en-US" smtClean="0"/>
              <a:t>the 300 Method</a:t>
            </a:r>
            <a:endParaRPr lang="en-US" dirty="0"/>
          </a:p>
        </p:txBody>
      </p:sp>
      <p:sp>
        <p:nvSpPr>
          <p:cNvPr id="11" name="Content Placeholder 10"/>
          <p:cNvSpPr>
            <a:spLocks noGrp="1"/>
          </p:cNvSpPr>
          <p:nvPr>
            <p:ph idx="1"/>
          </p:nvPr>
        </p:nvSpPr>
        <p:spPr>
          <a:xfrm>
            <a:off x="457200" y="1524000"/>
            <a:ext cx="8229600" cy="5029200"/>
          </a:xfrm>
        </p:spPr>
        <p:txBody>
          <a:bodyPr/>
          <a:lstStyle/>
          <a:p>
            <a:pPr marL="0" indent="0">
              <a:buNone/>
            </a:pPr>
            <a:r>
              <a:rPr lang="en-US" altLang="en-US" dirty="0" smtClean="0"/>
              <a:t>Least accurate method</a:t>
            </a:r>
          </a:p>
          <a:p>
            <a:r>
              <a:rPr lang="en-US" altLang="en-US" dirty="0" smtClean="0"/>
              <a:t>Incomplete boxes not counted</a:t>
            </a:r>
          </a:p>
          <a:p>
            <a:pPr marL="0" indent="0">
              <a:spcBef>
                <a:spcPts val="4200"/>
              </a:spcBef>
              <a:buNone/>
            </a:pPr>
            <a:r>
              <a:rPr lang="en-US" altLang="en-US" dirty="0" smtClean="0"/>
              <a:t>Calculation</a:t>
            </a:r>
          </a:p>
          <a:p>
            <a:r>
              <a:rPr lang="en-US" altLang="en-US" dirty="0" smtClean="0"/>
              <a:t>Determine number of large boxes between two consecutive R waves</a:t>
            </a:r>
          </a:p>
          <a:p>
            <a:r>
              <a:rPr lang="en-US" altLang="en-US" dirty="0" smtClean="0"/>
              <a:t>Divide number into 300</a:t>
            </a:r>
          </a:p>
          <a:p>
            <a:endParaRPr 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21739451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300 Method Example</a:t>
            </a:r>
            <a:endParaRPr lang="en-US" dirty="0"/>
          </a:p>
        </p:txBody>
      </p:sp>
      <p:pic>
        <p:nvPicPr>
          <p:cNvPr id="4" name="Picture 3" descr="ECG tracing showing an estimated heart rate of 75 beats per minute using the 300 method. There are 5 large boxes between R wave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126" y="2576368"/>
            <a:ext cx="8229748" cy="1705263"/>
          </a:xfrm>
          <a:prstGeom prst="rect">
            <a:avLst/>
          </a:prstGeom>
        </p:spPr>
      </p:pic>
      <p:sp>
        <p:nvSpPr>
          <p:cNvPr id="8" name="Text Placeholder 19"/>
          <p:cNvSpPr>
            <a:spLocks noGrp="1"/>
          </p:cNvSpPr>
          <p:nvPr>
            <p:ph type="body" sz="quarter" idx="11"/>
          </p:nvPr>
        </p:nvSpPr>
        <p:spPr/>
        <p:txBody>
          <a:bodyPr/>
          <a:lstStyle/>
          <a:p>
            <a:pPr algn="r"/>
            <a:r>
              <a:rPr lang="en-US" dirty="0" smtClean="0"/>
              <a:t>Copyright © McGraw-Hill Education</a:t>
            </a:r>
            <a:endParaRPr lang="en-US" dirty="0"/>
          </a:p>
        </p:txBody>
      </p:sp>
    </p:spTree>
    <p:extLst>
      <p:ext uri="{BB962C8B-B14F-4D97-AF65-F5344CB8AC3E}">
        <p14:creationId xmlns:p14="http://schemas.microsoft.com/office/powerpoint/2010/main" val="396446522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Calculating Heart Rate Using</a:t>
            </a:r>
            <a:br>
              <a:rPr lang="en-US" dirty="0" smtClean="0"/>
            </a:br>
            <a:r>
              <a:rPr lang="en-US" dirty="0" smtClean="0"/>
              <a:t>the 1500 Method </a:t>
            </a:r>
            <a:endParaRPr lang="en-US" dirty="0"/>
          </a:p>
        </p:txBody>
      </p:sp>
      <p:sp>
        <p:nvSpPr>
          <p:cNvPr id="11" name="Content Placeholder 10"/>
          <p:cNvSpPr>
            <a:spLocks noGrp="1"/>
          </p:cNvSpPr>
          <p:nvPr>
            <p:ph sz="half" idx="1"/>
          </p:nvPr>
        </p:nvSpPr>
        <p:spPr>
          <a:xfrm>
            <a:off x="457200" y="1600200"/>
            <a:ext cx="8229600" cy="2057400"/>
          </a:xfrm>
        </p:spPr>
        <p:txBody>
          <a:bodyPr/>
          <a:lstStyle/>
          <a:p>
            <a:r>
              <a:rPr lang="en-US" altLang="en-US" dirty="0"/>
              <a:t>Count the number of small squares between two </a:t>
            </a:r>
            <a:br>
              <a:rPr lang="en-US" altLang="en-US" dirty="0"/>
            </a:br>
            <a:r>
              <a:rPr lang="en-US" altLang="en-US" dirty="0"/>
              <a:t>R waves</a:t>
            </a:r>
          </a:p>
          <a:p>
            <a:r>
              <a:rPr lang="en-US" altLang="en-US" dirty="0"/>
              <a:t>Divide into 1,500</a:t>
            </a:r>
          </a:p>
          <a:p>
            <a:endParaRPr lang="en-US" dirty="0"/>
          </a:p>
        </p:txBody>
      </p:sp>
      <p:pic>
        <p:nvPicPr>
          <p:cNvPr id="4" name="Picture 3" descr="ECG tracing showing an estimated heart rate of 68 beats per minute using the 1500 method. There are 22 small boxes between R wave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3429000"/>
            <a:ext cx="8229748" cy="2207780"/>
          </a:xfrm>
          <a:prstGeom prst="rect">
            <a:avLst/>
          </a:prstGeom>
        </p:spPr>
      </p:pic>
      <p:sp>
        <p:nvSpPr>
          <p:cNvPr id="9" name="Text Placeholder 19"/>
          <p:cNvSpPr>
            <a:spLocks noGrp="1"/>
          </p:cNvSpPr>
          <p:nvPr>
            <p:ph type="body" sz="quarter" idx="11"/>
          </p:nvPr>
        </p:nvSpPr>
        <p:spPr/>
        <p:txBody>
          <a:bodyPr/>
          <a:lstStyle/>
          <a:p>
            <a:pPr algn="r"/>
            <a:r>
              <a:rPr lang="en-US" dirty="0" smtClean="0"/>
              <a:t>Copyright © McGraw-Hill Education</a:t>
            </a:r>
            <a:endParaRPr lang="en-US" dirty="0"/>
          </a:p>
        </p:txBody>
      </p:sp>
    </p:spTree>
    <p:extLst>
      <p:ext uri="{BB962C8B-B14F-4D97-AF65-F5344CB8AC3E}">
        <p14:creationId xmlns:p14="http://schemas.microsoft.com/office/powerpoint/2010/main" val="3505812211"/>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0" y="228600"/>
            <a:ext cx="9144000" cy="1219200"/>
          </a:xfrm>
        </p:spPr>
        <p:txBody>
          <a:bodyPr/>
          <a:lstStyle/>
          <a:p>
            <a:r>
              <a:rPr lang="en-US" dirty="0" smtClean="0"/>
              <a:t>Calculating Heart Rate Using</a:t>
            </a:r>
            <a:br>
              <a:rPr lang="en-US" dirty="0" smtClean="0"/>
            </a:br>
            <a:r>
              <a:rPr lang="en-US" dirty="0" smtClean="0"/>
              <a:t>the 6-Second Method</a:t>
            </a:r>
            <a:endParaRPr lang="en-US" dirty="0"/>
          </a:p>
        </p:txBody>
      </p:sp>
      <p:sp>
        <p:nvSpPr>
          <p:cNvPr id="8" name="Content Placeholder 7"/>
          <p:cNvSpPr>
            <a:spLocks noGrp="1"/>
          </p:cNvSpPr>
          <p:nvPr>
            <p:ph idx="1"/>
          </p:nvPr>
        </p:nvSpPr>
        <p:spPr>
          <a:xfrm>
            <a:off x="457200" y="1600200"/>
            <a:ext cx="8229600" cy="4953000"/>
          </a:xfrm>
        </p:spPr>
        <p:txBody>
          <a:bodyPr/>
          <a:lstStyle/>
          <a:p>
            <a:r>
              <a:rPr lang="en-US" altLang="en-US" dirty="0"/>
              <a:t>Identify a 6-second section of tracing</a:t>
            </a:r>
          </a:p>
          <a:p>
            <a:r>
              <a:rPr lang="en-US" altLang="en-US" dirty="0"/>
              <a:t>Count the number of complete complexes in </a:t>
            </a:r>
            <a:r>
              <a:rPr lang="en-US" altLang="en-US" dirty="0" smtClean="0"/>
              <a:t>the 6-second </a:t>
            </a:r>
            <a:r>
              <a:rPr lang="en-US" altLang="en-US" dirty="0"/>
              <a:t>section</a:t>
            </a:r>
          </a:p>
          <a:p>
            <a:r>
              <a:rPr lang="en-US" altLang="en-US" dirty="0"/>
              <a:t>Multiply the number of complexes by 10</a:t>
            </a:r>
          </a:p>
          <a:p>
            <a:r>
              <a:rPr lang="en-US" altLang="en-US" dirty="0"/>
              <a:t>Do not count incomplete complexes</a:t>
            </a:r>
            <a:endParaRPr lang="en-US" altLang="en-US" sz="3000" dirty="0"/>
          </a:p>
          <a:p>
            <a:endParaRPr lang="en-US" dirty="0"/>
          </a:p>
        </p:txBody>
      </p:sp>
      <p:sp>
        <p:nvSpPr>
          <p:cNvPr id="10" name="Text Placeholder 9"/>
          <p:cNvSpPr>
            <a:spLocks noGrp="1"/>
          </p:cNvSpPr>
          <p:nvPr>
            <p:ph type="body" sz="quarter" idx="16"/>
          </p:nvPr>
        </p:nvSpPr>
        <p:spPr/>
        <p:txBody>
          <a:bodyPr/>
          <a:lstStyle/>
          <a:p>
            <a:endParaRPr lang="en-US"/>
          </a:p>
        </p:txBody>
      </p:sp>
      <p:sp>
        <p:nvSpPr>
          <p:cNvPr id="9" name="Text Placeholder 8"/>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38575886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6-Second Example</a:t>
            </a:r>
            <a:endParaRPr lang="en-US" dirty="0"/>
          </a:p>
        </p:txBody>
      </p:sp>
      <p:pic>
        <p:nvPicPr>
          <p:cNvPr id="5" name="Picture 4" descr="ECG tracing with heart rate of 70 calculated using the 6-second method. The -second interval contains  7 complete complexes and one partial complex."/>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0394" y="1889463"/>
            <a:ext cx="8423211" cy="1996737"/>
          </a:xfrm>
          <a:prstGeom prst="rect">
            <a:avLst/>
          </a:prstGeom>
        </p:spPr>
      </p:pic>
      <p:sp>
        <p:nvSpPr>
          <p:cNvPr id="11" name="Rectangle 10" descr="Rectangular box around a 6-second interval on the ECG tracing"/>
          <p:cNvSpPr/>
          <p:nvPr/>
        </p:nvSpPr>
        <p:spPr>
          <a:xfrm>
            <a:off x="838200" y="1673057"/>
            <a:ext cx="7391400" cy="2804478"/>
          </a:xfrm>
          <a:prstGeom prst="rect">
            <a:avLst/>
          </a:prstGeom>
          <a:noFill/>
          <a:ln w="57150">
            <a:solidFill>
              <a:srgbClr val="00B05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Content Placeholder 5"/>
          <p:cNvSpPr>
            <a:spLocks noGrp="1"/>
          </p:cNvSpPr>
          <p:nvPr>
            <p:ph sz="quarter" idx="15"/>
          </p:nvPr>
        </p:nvSpPr>
        <p:spPr>
          <a:xfrm>
            <a:off x="952500" y="3864388"/>
            <a:ext cx="2667000" cy="463659"/>
          </a:xfrm>
        </p:spPr>
        <p:txBody>
          <a:bodyPr/>
          <a:lstStyle/>
          <a:p>
            <a:pPr marL="0" indent="0">
              <a:buNone/>
            </a:pPr>
            <a:r>
              <a:rPr lang="en-US" dirty="0" smtClean="0">
                <a:solidFill>
                  <a:srgbClr val="00B050"/>
                </a:solidFill>
              </a:rPr>
              <a:t>6-second section</a:t>
            </a:r>
            <a:endParaRPr lang="en-US" dirty="0">
              <a:solidFill>
                <a:srgbClr val="00B050"/>
              </a:solidFill>
            </a:endParaRPr>
          </a:p>
        </p:txBody>
      </p:sp>
      <p:cxnSp>
        <p:nvCxnSpPr>
          <p:cNvPr id="13" name="Straight Arrow Connector 12" descr="Arrow pointing to the last complex on the tracing, which is not fully within the 6-second interval"/>
          <p:cNvCxnSpPr/>
          <p:nvPr/>
        </p:nvCxnSpPr>
        <p:spPr>
          <a:xfrm flipV="1">
            <a:off x="6477000" y="3585836"/>
            <a:ext cx="1447800" cy="1531461"/>
          </a:xfrm>
          <a:prstGeom prst="straightConnector1">
            <a:avLst/>
          </a:prstGeom>
          <a:ln w="41275">
            <a:solidFill>
              <a:srgbClr val="002060"/>
            </a:solidFill>
            <a:tailEnd type="triangle" w="lg" len="lg"/>
          </a:ln>
        </p:spPr>
        <p:style>
          <a:lnRef idx="2">
            <a:schemeClr val="accent1"/>
          </a:lnRef>
          <a:fillRef idx="0">
            <a:schemeClr val="accent1"/>
          </a:fillRef>
          <a:effectRef idx="1">
            <a:schemeClr val="accent1"/>
          </a:effectRef>
          <a:fontRef idx="minor">
            <a:schemeClr val="tx1"/>
          </a:fontRef>
        </p:style>
      </p:cxnSp>
      <p:sp>
        <p:nvSpPr>
          <p:cNvPr id="7" name="Content Placeholder 6"/>
          <p:cNvSpPr>
            <a:spLocks noGrp="1"/>
          </p:cNvSpPr>
          <p:nvPr>
            <p:ph sz="quarter" idx="10"/>
          </p:nvPr>
        </p:nvSpPr>
        <p:spPr>
          <a:xfrm>
            <a:off x="3429000" y="5074920"/>
            <a:ext cx="3657600" cy="1173480"/>
          </a:xfrm>
        </p:spPr>
        <p:txBody>
          <a:bodyPr/>
          <a:lstStyle/>
          <a:p>
            <a:pPr marL="0" indent="0">
              <a:buNone/>
            </a:pPr>
            <a:r>
              <a:rPr lang="en-US" dirty="0" smtClean="0">
                <a:solidFill>
                  <a:srgbClr val="002060"/>
                </a:solidFill>
              </a:rPr>
              <a:t>Last complex not complete, not included</a:t>
            </a:r>
            <a:endParaRPr lang="en-US" dirty="0">
              <a:solidFill>
                <a:srgbClr val="002060"/>
              </a:solidFill>
            </a:endParaRPr>
          </a:p>
        </p:txBody>
      </p:sp>
      <p:sp>
        <p:nvSpPr>
          <p:cNvPr id="12" name="Text Placeholder 19"/>
          <p:cNvSpPr>
            <a:spLocks noGrp="1"/>
          </p:cNvSpPr>
          <p:nvPr>
            <p:ph type="body" sz="quarter" idx="16"/>
          </p:nvPr>
        </p:nvSpPr>
        <p:spPr/>
        <p:txBody>
          <a:bodyPr/>
          <a:lstStyle/>
          <a:p>
            <a:pPr algn="r"/>
            <a:r>
              <a:rPr lang="en-US" dirty="0" smtClean="0"/>
              <a:t>Copyright © McGraw-Hill Education</a:t>
            </a:r>
            <a:endParaRPr lang="en-US" dirty="0"/>
          </a:p>
        </p:txBody>
      </p:sp>
    </p:spTree>
    <p:extLst>
      <p:ext uri="{BB962C8B-B14F-4D97-AF65-F5344CB8AC3E}">
        <p14:creationId xmlns:p14="http://schemas.microsoft.com/office/powerpoint/2010/main" val="1366460539"/>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smtClean="0"/>
              <a:t>Learning Outcome 3.6</a:t>
            </a:r>
            <a:br>
              <a:rPr lang="en-US" dirty="0" smtClean="0"/>
            </a:br>
            <a:r>
              <a:rPr lang="en-US" dirty="0" smtClean="0"/>
              <a:t>Apply Your Knowledge #1</a:t>
            </a:r>
            <a:endParaRPr lang="en-US" dirty="0"/>
          </a:p>
        </p:txBody>
      </p:sp>
      <p:sp>
        <p:nvSpPr>
          <p:cNvPr id="4" name="Content Placeholder 3"/>
          <p:cNvSpPr>
            <a:spLocks noGrp="1"/>
          </p:cNvSpPr>
          <p:nvPr>
            <p:ph sz="quarter" idx="13"/>
          </p:nvPr>
        </p:nvSpPr>
        <p:spPr/>
        <p:txBody>
          <a:bodyPr/>
          <a:lstStyle/>
          <a:p>
            <a:pPr marL="0" indent="0">
              <a:buNone/>
            </a:pPr>
            <a:r>
              <a:rPr lang="en-US" dirty="0" smtClean="0"/>
              <a:t>Each large box is equal to how many seconds?</a:t>
            </a:r>
            <a:endParaRPr lang="en-US" dirty="0"/>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1092425650"/>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676400"/>
          </a:xfrm>
        </p:spPr>
        <p:txBody>
          <a:bodyPr/>
          <a:lstStyle/>
          <a:p>
            <a:r>
              <a:rPr lang="en-US" dirty="0" smtClean="0"/>
              <a:t>Learning Outcome 3.6</a:t>
            </a:r>
            <a:br>
              <a:rPr lang="en-US" dirty="0" smtClean="0"/>
            </a:br>
            <a:r>
              <a:rPr lang="en-US" dirty="0" smtClean="0"/>
              <a:t>Apply Your Knowledge #1</a:t>
            </a:r>
            <a:br>
              <a:rPr lang="en-US" dirty="0" smtClean="0"/>
            </a:br>
            <a:r>
              <a:rPr lang="en-US" dirty="0" smtClean="0">
                <a:solidFill>
                  <a:srgbClr val="7030A0"/>
                </a:solidFill>
              </a:rPr>
              <a:t>Answer</a:t>
            </a:r>
            <a:endParaRPr lang="en-US" dirty="0">
              <a:solidFill>
                <a:srgbClr val="7030A0"/>
              </a:solidFill>
            </a:endParaRPr>
          </a:p>
        </p:txBody>
      </p:sp>
      <p:sp>
        <p:nvSpPr>
          <p:cNvPr id="4" name="Content Placeholder 3"/>
          <p:cNvSpPr>
            <a:spLocks noGrp="1"/>
          </p:cNvSpPr>
          <p:nvPr>
            <p:ph sz="quarter" idx="13"/>
          </p:nvPr>
        </p:nvSpPr>
        <p:spPr/>
        <p:txBody>
          <a:bodyPr/>
          <a:lstStyle/>
          <a:p>
            <a:pPr marL="0" indent="0">
              <a:buNone/>
            </a:pPr>
            <a:r>
              <a:rPr lang="en-US" dirty="0" smtClean="0"/>
              <a:t>Each large box is equal to how many seconds?</a:t>
            </a:r>
            <a:endParaRPr lang="en-US" dirty="0"/>
          </a:p>
        </p:txBody>
      </p:sp>
      <p:sp>
        <p:nvSpPr>
          <p:cNvPr id="6" name="Content Placeholder 5"/>
          <p:cNvSpPr>
            <a:spLocks noGrp="1"/>
          </p:cNvSpPr>
          <p:nvPr>
            <p:ph sz="quarter" idx="15"/>
          </p:nvPr>
        </p:nvSpPr>
        <p:spPr>
          <a:xfrm>
            <a:off x="533400" y="3672840"/>
            <a:ext cx="8153400" cy="594360"/>
          </a:xfrm>
          <a:solidFill>
            <a:srgbClr val="FFC000"/>
          </a:solidFill>
        </p:spPr>
        <p:txBody>
          <a:bodyPr/>
          <a:lstStyle/>
          <a:p>
            <a:pPr marL="0" indent="0">
              <a:buNone/>
            </a:pPr>
            <a:r>
              <a:rPr lang="en-US" altLang="en-US" dirty="0" smtClean="0">
                <a:cs typeface="Arial" charset="0"/>
              </a:rPr>
              <a:t>0.2 second</a:t>
            </a:r>
            <a:endParaRPr lang="en-US" altLang="en-US" dirty="0"/>
          </a:p>
        </p:txBody>
      </p:sp>
      <p:sp>
        <p:nvSpPr>
          <p:cNvPr id="9" name="Text Placeholder 8"/>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2635706309"/>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Learning Outcome 3.6</a:t>
            </a:r>
            <a:br>
              <a:rPr lang="en-US" dirty="0" smtClean="0"/>
            </a:br>
            <a:r>
              <a:rPr lang="en-US" dirty="0" smtClean="0"/>
              <a:t>Apply Your Knowledge #2</a:t>
            </a:r>
            <a:endParaRPr lang="en-US" dirty="0"/>
          </a:p>
        </p:txBody>
      </p:sp>
      <p:sp>
        <p:nvSpPr>
          <p:cNvPr id="6" name="Content Placeholder 5"/>
          <p:cNvSpPr>
            <a:spLocks noGrp="1"/>
          </p:cNvSpPr>
          <p:nvPr>
            <p:ph sz="quarter" idx="13"/>
          </p:nvPr>
        </p:nvSpPr>
        <p:spPr>
          <a:xfrm>
            <a:off x="533400" y="1828800"/>
            <a:ext cx="8153400" cy="762000"/>
          </a:xfrm>
        </p:spPr>
        <p:txBody>
          <a:bodyPr/>
          <a:lstStyle/>
          <a:p>
            <a:pPr marL="0" indent="0">
              <a:buNone/>
            </a:pPr>
            <a:r>
              <a:rPr lang="en-US" dirty="0"/>
              <a:t>Using the 6-second method, what is the approximate heart rate shown in this 6-second strip?</a:t>
            </a:r>
          </a:p>
          <a:p>
            <a:endParaRPr lang="en-US" dirty="0"/>
          </a:p>
        </p:txBody>
      </p:sp>
      <p:pic>
        <p:nvPicPr>
          <p:cNvPr id="7" name="Picture 6" descr="6-second ECG tracing that contains 6 complete complexes and one partial complex."/>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7904" y="2644111"/>
            <a:ext cx="7968191" cy="2918489"/>
          </a:xfrm>
          <a:prstGeom prst="rect">
            <a:avLst/>
          </a:prstGeom>
        </p:spPr>
      </p:pic>
      <p:sp>
        <p:nvSpPr>
          <p:cNvPr id="9" name="Text Placeholder 19"/>
          <p:cNvSpPr>
            <a:spLocks noGrp="1"/>
          </p:cNvSpPr>
          <p:nvPr>
            <p:ph type="body" sz="quarter" idx="16"/>
          </p:nvPr>
        </p:nvSpPr>
        <p:spPr/>
        <p:txBody>
          <a:bodyPr/>
          <a:lstStyle/>
          <a:p>
            <a:pPr algn="r"/>
            <a:r>
              <a:rPr lang="en-US" dirty="0" smtClean="0"/>
              <a:t>Copyright © McGraw-Hill Education</a:t>
            </a:r>
            <a:endParaRPr lang="en-US" dirty="0"/>
          </a:p>
        </p:txBody>
      </p:sp>
    </p:spTree>
    <p:extLst>
      <p:ext uri="{BB962C8B-B14F-4D97-AF65-F5344CB8AC3E}">
        <p14:creationId xmlns:p14="http://schemas.microsoft.com/office/powerpoint/2010/main" val="977085264"/>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Learning Outcome 3.6</a:t>
            </a:r>
            <a:br>
              <a:rPr lang="en-US" dirty="0" smtClean="0"/>
            </a:br>
            <a:r>
              <a:rPr lang="en-US" dirty="0" smtClean="0"/>
              <a:t>Apply Your Knowledge #2</a:t>
            </a:r>
            <a:br>
              <a:rPr lang="en-US" dirty="0" smtClean="0"/>
            </a:br>
            <a:r>
              <a:rPr lang="en-US" dirty="0" smtClean="0">
                <a:solidFill>
                  <a:srgbClr val="002060"/>
                </a:solidFill>
              </a:rPr>
              <a:t>Answer</a:t>
            </a:r>
            <a:endParaRPr lang="en-US" dirty="0">
              <a:solidFill>
                <a:srgbClr val="002060"/>
              </a:solidFill>
            </a:endParaRPr>
          </a:p>
        </p:txBody>
      </p:sp>
      <p:sp>
        <p:nvSpPr>
          <p:cNvPr id="6" name="Content Placeholder 5"/>
          <p:cNvSpPr>
            <a:spLocks noGrp="1"/>
          </p:cNvSpPr>
          <p:nvPr>
            <p:ph sz="quarter" idx="13"/>
          </p:nvPr>
        </p:nvSpPr>
        <p:spPr>
          <a:xfrm>
            <a:off x="533400" y="1828800"/>
            <a:ext cx="8153400" cy="762000"/>
          </a:xfrm>
        </p:spPr>
        <p:txBody>
          <a:bodyPr/>
          <a:lstStyle/>
          <a:p>
            <a:pPr marL="0" indent="0">
              <a:buNone/>
            </a:pPr>
            <a:r>
              <a:rPr lang="en-US" dirty="0"/>
              <a:t>Using the 6-second method, what is the approximate heart rate shown in this 6-second strip?</a:t>
            </a:r>
          </a:p>
          <a:p>
            <a:endParaRPr lang="en-US" dirty="0"/>
          </a:p>
        </p:txBody>
      </p:sp>
      <p:pic>
        <p:nvPicPr>
          <p:cNvPr id="7" name="Picture 6" descr="6-second ECG tracing that contains 6 complete complexes and one partial complex."/>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7904" y="2644111"/>
            <a:ext cx="7968191" cy="2918489"/>
          </a:xfrm>
          <a:prstGeom prst="rect">
            <a:avLst/>
          </a:prstGeom>
        </p:spPr>
      </p:pic>
      <p:sp>
        <p:nvSpPr>
          <p:cNvPr id="4" name="Content Placeholder 3"/>
          <p:cNvSpPr>
            <a:spLocks noGrp="1"/>
          </p:cNvSpPr>
          <p:nvPr>
            <p:ph sz="quarter" idx="10"/>
          </p:nvPr>
        </p:nvSpPr>
        <p:spPr>
          <a:xfrm>
            <a:off x="533400" y="5726810"/>
            <a:ext cx="8153400" cy="826390"/>
          </a:xfrm>
          <a:solidFill>
            <a:srgbClr val="FFC000"/>
          </a:solidFill>
        </p:spPr>
        <p:txBody>
          <a:bodyPr/>
          <a:lstStyle/>
          <a:p>
            <a:pPr marL="0" indent="0">
              <a:buNone/>
            </a:pPr>
            <a:r>
              <a:rPr lang="en-US" altLang="en-US" dirty="0">
                <a:cs typeface="Arial" charset="0"/>
              </a:rPr>
              <a:t>60 bpm; multiply 6 times 10. The last complex is not complete, so it is not counted. </a:t>
            </a:r>
          </a:p>
          <a:p>
            <a:pPr marL="0" indent="0">
              <a:buNone/>
            </a:pPr>
            <a:endParaRPr lang="en-US" dirty="0"/>
          </a:p>
        </p:txBody>
      </p:sp>
      <p:sp>
        <p:nvSpPr>
          <p:cNvPr id="9" name="Text Placeholder 19"/>
          <p:cNvSpPr>
            <a:spLocks noGrp="1"/>
          </p:cNvSpPr>
          <p:nvPr>
            <p:ph type="body" sz="quarter" idx="16"/>
          </p:nvPr>
        </p:nvSpPr>
        <p:spPr/>
        <p:txBody>
          <a:bodyPr/>
          <a:lstStyle/>
          <a:p>
            <a:pPr algn="r"/>
            <a:r>
              <a:rPr lang="en-US" dirty="0" smtClean="0"/>
              <a:t>Copyright © McGraw-Hill Education</a:t>
            </a:r>
            <a:endParaRPr lang="en-US" dirty="0"/>
          </a:p>
        </p:txBody>
      </p:sp>
    </p:spTree>
    <p:extLst>
      <p:ext uri="{BB962C8B-B14F-4D97-AF65-F5344CB8AC3E}">
        <p14:creationId xmlns:p14="http://schemas.microsoft.com/office/powerpoint/2010/main" val="3737826814"/>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Chapter Summary 1</a:t>
            </a:r>
            <a:endParaRPr lang="en-US" dirty="0"/>
          </a:p>
        </p:txBody>
      </p:sp>
      <p:sp>
        <p:nvSpPr>
          <p:cNvPr id="11" name="Content Placeholder 10"/>
          <p:cNvSpPr>
            <a:spLocks noGrp="1"/>
          </p:cNvSpPr>
          <p:nvPr>
            <p:ph idx="1"/>
          </p:nvPr>
        </p:nvSpPr>
        <p:spPr/>
        <p:txBody>
          <a:bodyPr/>
          <a:lstStyle/>
          <a:p>
            <a:pPr>
              <a:spcBef>
                <a:spcPts val="3000"/>
              </a:spcBef>
            </a:pPr>
            <a:r>
              <a:rPr lang="en-US" altLang="en-US" dirty="0">
                <a:cs typeface="Arial" charset="0"/>
              </a:rPr>
              <a:t>A 12-lead ECG uses 10 lead wires to produce 12 views of the electrical activity of the heart.</a:t>
            </a:r>
          </a:p>
          <a:p>
            <a:pPr>
              <a:spcBef>
                <a:spcPts val="3000"/>
              </a:spcBef>
            </a:pPr>
            <a:r>
              <a:rPr lang="en-US" altLang="en-US" dirty="0">
                <a:cs typeface="Arial" charset="0"/>
              </a:rPr>
              <a:t>Standard, augmented, and chest leads are used to produce the ECG.</a:t>
            </a:r>
          </a:p>
          <a:p>
            <a:pPr>
              <a:spcBef>
                <a:spcPts val="3000"/>
              </a:spcBef>
            </a:pPr>
            <a:r>
              <a:rPr lang="en-US" altLang="en-US" dirty="0">
                <a:cs typeface="Arial" charset="0"/>
              </a:rPr>
              <a:t>Standard leads are bipolar, and augmented and chest leads are unipolar.</a:t>
            </a:r>
          </a:p>
          <a:p>
            <a:endParaRPr lang="en-US" dirty="0"/>
          </a:p>
        </p:txBody>
      </p:sp>
      <p:sp>
        <p:nvSpPr>
          <p:cNvPr id="15" name="Text Placeholder 14"/>
          <p:cNvSpPr>
            <a:spLocks noGrp="1"/>
          </p:cNvSpPr>
          <p:nvPr>
            <p:ph type="body" sz="quarter" idx="16"/>
          </p:nvPr>
        </p:nvSpPr>
        <p:spPr/>
        <p:txBody>
          <a:bodyPr/>
          <a:lstStyle/>
          <a:p>
            <a:endParaRPr lang="en-US"/>
          </a:p>
        </p:txBody>
      </p:sp>
      <p:sp>
        <p:nvSpPr>
          <p:cNvPr id="14" name="Text Placeholder 1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92687779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Identifying Lead Wires</a:t>
            </a:r>
            <a:endParaRPr lang="en-US" dirty="0"/>
          </a:p>
        </p:txBody>
      </p:sp>
      <p:pic>
        <p:nvPicPr>
          <p:cNvPr id="4" name="Picture 3" descr="An example of color coding for chest lead wire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126" y="1464240"/>
            <a:ext cx="8229748" cy="3929519"/>
          </a:xfrm>
          <a:prstGeom prst="rect">
            <a:avLst/>
          </a:prstGeom>
        </p:spPr>
      </p:pic>
      <p:sp>
        <p:nvSpPr>
          <p:cNvPr id="13" name="Text Placeholder 12"/>
          <p:cNvSpPr>
            <a:spLocks noGrp="1"/>
          </p:cNvSpPr>
          <p:nvPr>
            <p:ph type="body" sz="quarter" idx="16"/>
          </p:nvPr>
        </p:nvSpPr>
        <p:spPr>
          <a:xfrm>
            <a:off x="3886200" y="6400800"/>
            <a:ext cx="1371600" cy="252350"/>
          </a:xfrm>
        </p:spPr>
        <p:txBody>
          <a:bodyPr/>
          <a:lstStyle/>
          <a:p>
            <a:r>
              <a:rPr lang="en-US" dirty="0" smtClean="0">
                <a:hlinkClick r:id="rId4" action="ppaction://hlinksldjump"/>
              </a:rPr>
              <a:t>Jump to Identifying Lead Wires Appendix</a:t>
            </a:r>
            <a:endParaRPr lang="en-US" dirty="0">
              <a:hlinkClick r:id="rId4" action="ppaction://hlinksldjump"/>
            </a:endParaRPr>
          </a:p>
        </p:txBody>
      </p:sp>
      <p:sp>
        <p:nvSpPr>
          <p:cNvPr id="8" name="Text Placeholder 19"/>
          <p:cNvSpPr>
            <a:spLocks noGrp="1"/>
          </p:cNvSpPr>
          <p:nvPr>
            <p:ph type="body" sz="quarter" idx="16"/>
          </p:nvPr>
        </p:nvSpPr>
        <p:spPr>
          <a:xfrm>
            <a:off x="5486400" y="6705600"/>
            <a:ext cx="3657600" cy="152400"/>
          </a:xfrm>
        </p:spPr>
        <p:txBody>
          <a:bodyPr/>
          <a:lstStyle/>
          <a:p>
            <a:pPr algn="r"/>
            <a:r>
              <a:rPr lang="en-US" dirty="0" smtClean="0"/>
              <a:t>Copyright © McGraw-Hill Education</a:t>
            </a:r>
            <a:endParaRPr lang="en-US" dirty="0"/>
          </a:p>
        </p:txBody>
      </p:sp>
    </p:spTree>
    <p:extLst>
      <p:ext uri="{BB962C8B-B14F-4D97-AF65-F5344CB8AC3E}">
        <p14:creationId xmlns:p14="http://schemas.microsoft.com/office/powerpoint/2010/main" val="24741971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Chapter Summary </a:t>
            </a:r>
            <a:r>
              <a:rPr lang="en-US" dirty="0"/>
              <a:t>2</a:t>
            </a:r>
          </a:p>
        </p:txBody>
      </p:sp>
      <p:sp>
        <p:nvSpPr>
          <p:cNvPr id="11" name="Content Placeholder 10"/>
          <p:cNvSpPr>
            <a:spLocks noGrp="1"/>
          </p:cNvSpPr>
          <p:nvPr>
            <p:ph idx="1"/>
          </p:nvPr>
        </p:nvSpPr>
        <p:spPr/>
        <p:txBody>
          <a:bodyPr/>
          <a:lstStyle/>
          <a:p>
            <a:pPr>
              <a:spcBef>
                <a:spcPts val="3000"/>
              </a:spcBef>
            </a:pPr>
            <a:r>
              <a:rPr lang="en-US" altLang="en-US" dirty="0">
                <a:cs typeface="Arial" charset="0"/>
              </a:rPr>
              <a:t>Input, signal processing, and output display are the basic functions of the ECG.</a:t>
            </a:r>
          </a:p>
          <a:p>
            <a:pPr>
              <a:spcBef>
                <a:spcPts val="3000"/>
              </a:spcBef>
            </a:pPr>
            <a:r>
              <a:rPr lang="en-US" altLang="en-US" dirty="0">
                <a:cs typeface="Arial" charset="0"/>
              </a:rPr>
              <a:t>Many advances have been made in ECG technology over the last 30 years. </a:t>
            </a:r>
          </a:p>
          <a:p>
            <a:pPr>
              <a:spcBef>
                <a:spcPts val="3000"/>
              </a:spcBef>
            </a:pPr>
            <a:r>
              <a:rPr lang="en-US" altLang="en-US" dirty="0">
                <a:cs typeface="Arial" charset="0"/>
              </a:rPr>
              <a:t>ECG controls include a speed control, gain control, and artifact filter.</a:t>
            </a:r>
          </a:p>
          <a:p>
            <a:pPr>
              <a:spcBef>
                <a:spcPts val="3000"/>
              </a:spcBef>
            </a:pPr>
            <a:r>
              <a:rPr lang="en-US" altLang="en-US" dirty="0">
                <a:cs typeface="Arial" charset="0"/>
              </a:rPr>
              <a:t>Various types of ECG electrodes are used for ECG machines, but most are disposable</a:t>
            </a:r>
            <a:r>
              <a:rPr lang="en-US" altLang="en-US" dirty="0" smtClean="0">
                <a:cs typeface="Arial" charset="0"/>
              </a:rPr>
              <a:t>.</a:t>
            </a:r>
            <a:endParaRPr lang="en-US" altLang="en-US" dirty="0">
              <a:cs typeface="Arial" charset="0"/>
            </a:endParaRPr>
          </a:p>
          <a:p>
            <a:endParaRPr lang="en-US" dirty="0"/>
          </a:p>
        </p:txBody>
      </p:sp>
      <p:sp>
        <p:nvSpPr>
          <p:cNvPr id="15" name="Text Placeholder 14"/>
          <p:cNvSpPr>
            <a:spLocks noGrp="1"/>
          </p:cNvSpPr>
          <p:nvPr>
            <p:ph type="body" sz="quarter" idx="16"/>
          </p:nvPr>
        </p:nvSpPr>
        <p:spPr/>
        <p:txBody>
          <a:bodyPr/>
          <a:lstStyle/>
          <a:p>
            <a:endParaRPr lang="en-US"/>
          </a:p>
        </p:txBody>
      </p:sp>
      <p:sp>
        <p:nvSpPr>
          <p:cNvPr id="14" name="Text Placeholder 1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77723301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Chapter Summary 3</a:t>
            </a:r>
            <a:br>
              <a:rPr lang="en-US" dirty="0" smtClean="0"/>
            </a:br>
            <a:r>
              <a:rPr lang="en-US" dirty="0">
                <a:solidFill>
                  <a:schemeClr val="bg1"/>
                </a:solidFill>
              </a:rPr>
              <a:t>2</a:t>
            </a:r>
          </a:p>
        </p:txBody>
      </p:sp>
      <p:sp>
        <p:nvSpPr>
          <p:cNvPr id="11" name="Content Placeholder 10"/>
          <p:cNvSpPr>
            <a:spLocks noGrp="1"/>
          </p:cNvSpPr>
          <p:nvPr>
            <p:ph idx="1"/>
          </p:nvPr>
        </p:nvSpPr>
        <p:spPr/>
        <p:txBody>
          <a:bodyPr/>
          <a:lstStyle/>
          <a:p>
            <a:pPr>
              <a:spcBef>
                <a:spcPts val="3000"/>
              </a:spcBef>
            </a:pPr>
            <a:r>
              <a:rPr lang="en-US" altLang="en-US" dirty="0">
                <a:cs typeface="Arial" charset="0"/>
              </a:rPr>
              <a:t>The two most commonly used types of ECG graph paper are standard grid and dot matrix.</a:t>
            </a:r>
          </a:p>
          <a:p>
            <a:pPr>
              <a:spcBef>
                <a:spcPts val="3000"/>
              </a:spcBef>
            </a:pPr>
            <a:r>
              <a:rPr lang="en-US" altLang="en-US" dirty="0">
                <a:cs typeface="Arial" charset="0"/>
              </a:rPr>
              <a:t>ECG machines are calibrated so that each box represents a specific time and voltage.</a:t>
            </a:r>
          </a:p>
          <a:p>
            <a:pPr>
              <a:spcBef>
                <a:spcPts val="3000"/>
              </a:spcBef>
            </a:pPr>
            <a:r>
              <a:rPr lang="en-US" altLang="en-US" dirty="0">
                <a:cs typeface="Arial" charset="0"/>
              </a:rPr>
              <a:t>Heart rate can be calculated using three different methods: R-R interval, 1500 method, and 6-second method.</a:t>
            </a:r>
          </a:p>
          <a:p>
            <a:endParaRPr lang="en-US" dirty="0"/>
          </a:p>
        </p:txBody>
      </p:sp>
      <p:sp>
        <p:nvSpPr>
          <p:cNvPr id="15" name="Text Placeholder 14"/>
          <p:cNvSpPr>
            <a:spLocks noGrp="1"/>
          </p:cNvSpPr>
          <p:nvPr>
            <p:ph type="body" sz="quarter" idx="16"/>
          </p:nvPr>
        </p:nvSpPr>
        <p:spPr/>
        <p:txBody>
          <a:bodyPr/>
          <a:lstStyle/>
          <a:p>
            <a:endParaRPr lang="en-US"/>
          </a:p>
        </p:txBody>
      </p:sp>
      <p:sp>
        <p:nvSpPr>
          <p:cNvPr id="14" name="Text Placeholder 1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35629338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lstStyle/>
          <a:p>
            <a:r>
              <a:rPr lang="en-US" dirty="0" smtClean="0"/>
              <a:t>Appendix Slides</a:t>
            </a:r>
            <a:endParaRPr lang="en-US" dirty="0"/>
          </a:p>
        </p:txBody>
      </p:sp>
      <p:sp>
        <p:nvSpPr>
          <p:cNvPr id="2" name="Text Placeholder 1"/>
          <p:cNvSpPr>
            <a:spLocks noGrp="1"/>
          </p:cNvSpPr>
          <p:nvPr>
            <p:ph type="body" sz="quarter" idx="10"/>
          </p:nvPr>
        </p:nvSpPr>
        <p:spPr/>
        <p:txBody>
          <a:bodyPr/>
          <a:lstStyle/>
          <a:p>
            <a:endParaRPr lang="en-US"/>
          </a:p>
        </p:txBody>
      </p:sp>
      <p:sp>
        <p:nvSpPr>
          <p:cNvPr id="3" name="Text Placeholder 2"/>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27155809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Identifying Lead Wires Appendix</a:t>
            </a:r>
            <a:endParaRPr lang="en-US" dirty="0"/>
          </a:p>
        </p:txBody>
      </p:sp>
      <p:sp>
        <p:nvSpPr>
          <p:cNvPr id="3" name="Content Placeholder 2"/>
          <p:cNvSpPr>
            <a:spLocks noGrp="1"/>
          </p:cNvSpPr>
          <p:nvPr>
            <p:ph idx="1"/>
          </p:nvPr>
        </p:nvSpPr>
        <p:spPr>
          <a:xfrm>
            <a:off x="457200" y="990600"/>
            <a:ext cx="8229600" cy="5334000"/>
          </a:xfrm>
        </p:spPr>
        <p:txBody>
          <a:bodyPr/>
          <a:lstStyle/>
          <a:p>
            <a:pPr marL="0" indent="0">
              <a:buNone/>
            </a:pPr>
            <a:r>
              <a:rPr lang="en-US" dirty="0"/>
              <a:t>An example of color coding for chest lead wires: V1: red; V2: yellow; V3: green; V4: blue; V5: orange; V6: purple. Arrows point to the position of each lead on the chest.</a:t>
            </a:r>
          </a:p>
        </p:txBody>
      </p:sp>
      <p:sp>
        <p:nvSpPr>
          <p:cNvPr id="13" name="Text Placeholder 12"/>
          <p:cNvSpPr>
            <a:spLocks noGrp="1"/>
          </p:cNvSpPr>
          <p:nvPr>
            <p:ph type="body" sz="quarter" idx="16"/>
          </p:nvPr>
        </p:nvSpPr>
        <p:spPr>
          <a:xfrm>
            <a:off x="3886200" y="6400800"/>
            <a:ext cx="1371600" cy="252350"/>
          </a:xfrm>
        </p:spPr>
        <p:txBody>
          <a:bodyPr/>
          <a:lstStyle/>
          <a:p>
            <a:r>
              <a:rPr lang="en-US" dirty="0" smtClean="0">
                <a:hlinkClick r:id="rId3" action="ppaction://hlinksldjump"/>
              </a:rPr>
              <a:t>Jump to Identifying Lead Wires</a:t>
            </a:r>
            <a:endParaRPr lang="en-US" dirty="0"/>
          </a:p>
        </p:txBody>
      </p:sp>
    </p:spTree>
    <p:extLst>
      <p:ext uri="{BB962C8B-B14F-4D97-AF65-F5344CB8AC3E}">
        <p14:creationId xmlns:p14="http://schemas.microsoft.com/office/powerpoint/2010/main" val="18482903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Einthoven’s Triangle Appendix</a:t>
            </a:r>
            <a:endParaRPr lang="en-US" dirty="0"/>
          </a:p>
        </p:txBody>
      </p:sp>
      <p:sp>
        <p:nvSpPr>
          <p:cNvPr id="11" name="Content Placeholder 10"/>
          <p:cNvSpPr>
            <a:spLocks noGrp="1"/>
          </p:cNvSpPr>
          <p:nvPr>
            <p:ph idx="1"/>
          </p:nvPr>
        </p:nvSpPr>
        <p:spPr/>
        <p:txBody>
          <a:bodyPr/>
          <a:lstStyle/>
          <a:p>
            <a:pPr marL="0" indent="0">
              <a:buNone/>
            </a:pPr>
            <a:r>
              <a:rPr lang="en-US" dirty="0" smtClean="0"/>
              <a:t>Left: Human silhouette showing the right and left arm leads at the right and left shoulders and the right and left leg leads on the right and left legs. Second human silhouette labeled Einthoven’s triangle, showing the triangle formed by the left leg, left arm, and right arm leads. </a:t>
            </a:r>
          </a:p>
          <a:p>
            <a:pPr marL="0" indent="0">
              <a:spcBef>
                <a:spcPts val="3600"/>
              </a:spcBef>
              <a:buNone/>
            </a:pPr>
            <a:r>
              <a:rPr lang="en-US" dirty="0" smtClean="0"/>
              <a:t>Right: Separate view of Einthoven’s triangle with the heart in the middle of the triangle and arrows to show the direction of recording. Using the points of the compass as a measure, lead I goes west; lead II goes south-southeast; lead III goes south-southwest; lead aVR goes west-northwest; lead aVL goes east-northeast; and lead aVF goes south.</a:t>
            </a:r>
          </a:p>
          <a:p>
            <a:endParaRPr lang="en-US" dirty="0"/>
          </a:p>
        </p:txBody>
      </p:sp>
      <p:sp>
        <p:nvSpPr>
          <p:cNvPr id="17" name="Text Placeholder 16"/>
          <p:cNvSpPr>
            <a:spLocks noGrp="1"/>
          </p:cNvSpPr>
          <p:nvPr>
            <p:ph type="body" sz="quarter" idx="16"/>
          </p:nvPr>
        </p:nvSpPr>
        <p:spPr/>
        <p:txBody>
          <a:bodyPr/>
          <a:lstStyle/>
          <a:p>
            <a:r>
              <a:rPr lang="en-US" dirty="0" smtClean="0">
                <a:hlinkClick r:id="rId2" action="ppaction://hlinksldjump"/>
              </a:rPr>
              <a:t>Jump to Einthoven’s Triangle</a:t>
            </a:r>
            <a:endParaRPr lang="en-US" dirty="0"/>
          </a:p>
        </p:txBody>
      </p:sp>
      <p:sp>
        <p:nvSpPr>
          <p:cNvPr id="16" name="Text Placeholder 15"/>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3928993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Chest Lead Placement and Tracings Appendix</a:t>
            </a:r>
            <a:endParaRPr lang="en-US" dirty="0"/>
          </a:p>
        </p:txBody>
      </p:sp>
      <p:sp>
        <p:nvSpPr>
          <p:cNvPr id="11" name="Content Placeholder 10"/>
          <p:cNvSpPr>
            <a:spLocks noGrp="1"/>
          </p:cNvSpPr>
          <p:nvPr>
            <p:ph idx="1"/>
          </p:nvPr>
        </p:nvSpPr>
        <p:spPr>
          <a:xfrm>
            <a:off x="457200" y="838200"/>
            <a:ext cx="8229600" cy="5715000"/>
          </a:xfrm>
        </p:spPr>
        <p:txBody>
          <a:bodyPr/>
          <a:lstStyle/>
          <a:p>
            <a:pPr marL="0" indent="0">
              <a:buNone/>
            </a:pPr>
            <a:r>
              <a:rPr lang="en-US" dirty="0" smtClean="0"/>
              <a:t>Top left: Human rib cage with the placement of V1 through V6</a:t>
            </a:r>
          </a:p>
          <a:p>
            <a:pPr marL="0" indent="0">
              <a:buNone/>
            </a:pPr>
            <a:r>
              <a:rPr lang="en-US" dirty="0" smtClean="0"/>
              <a:t>Top middle: transverse section through the heart showing the placement and direction of current for V1 through V6</a:t>
            </a:r>
          </a:p>
          <a:p>
            <a:pPr marL="0" indent="0">
              <a:buNone/>
            </a:pPr>
            <a:r>
              <a:rPr lang="en-US" dirty="0" smtClean="0"/>
              <a:t>Top right: Legend identifying placement of all six chest leads:</a:t>
            </a:r>
          </a:p>
          <a:p>
            <a:r>
              <a:rPr lang="en-US" dirty="0" smtClean="0"/>
              <a:t>V1—Fourth intercostal space, right sternal border</a:t>
            </a:r>
          </a:p>
          <a:p>
            <a:r>
              <a:rPr lang="en-US" dirty="0" smtClean="0"/>
              <a:t>V2—Fourth intercostal space, left sternal border</a:t>
            </a:r>
          </a:p>
          <a:p>
            <a:r>
              <a:rPr lang="en-US" dirty="0" smtClean="0"/>
              <a:t>V3—Halfway between V2 and V4</a:t>
            </a:r>
          </a:p>
          <a:p>
            <a:r>
              <a:rPr lang="en-US" dirty="0" smtClean="0"/>
              <a:t>V4—Fifth intercostal space at the midclavicular line</a:t>
            </a:r>
          </a:p>
          <a:p>
            <a:r>
              <a:rPr lang="en-US" dirty="0" smtClean="0"/>
              <a:t>V5—On the same horizontal level with V4, at the anterior axillary line</a:t>
            </a:r>
          </a:p>
          <a:p>
            <a:r>
              <a:rPr lang="en-US" dirty="0" smtClean="0"/>
              <a:t>V6—On the same horizontal level with V4 and V5, at the midaxillary line</a:t>
            </a:r>
          </a:p>
          <a:p>
            <a:endParaRPr lang="en-US" dirty="0"/>
          </a:p>
        </p:txBody>
      </p:sp>
      <p:sp>
        <p:nvSpPr>
          <p:cNvPr id="17" name="Text Placeholder 16"/>
          <p:cNvSpPr>
            <a:spLocks noGrp="1"/>
          </p:cNvSpPr>
          <p:nvPr>
            <p:ph type="body" sz="quarter" idx="16"/>
          </p:nvPr>
        </p:nvSpPr>
        <p:spPr>
          <a:xfrm>
            <a:off x="3886200" y="6400800"/>
            <a:ext cx="1371600" cy="252350"/>
          </a:xfrm>
        </p:spPr>
        <p:txBody>
          <a:bodyPr/>
          <a:lstStyle/>
          <a:p>
            <a:r>
              <a:rPr lang="en-US" dirty="0" smtClean="0">
                <a:hlinkClick r:id="rId2" action="ppaction://hlinksldjump"/>
              </a:rPr>
              <a:t>Jump to Chest Lead Placement and Tracings</a:t>
            </a:r>
            <a:endParaRPr lang="en-US" dirty="0"/>
          </a:p>
        </p:txBody>
      </p:sp>
      <p:sp>
        <p:nvSpPr>
          <p:cNvPr id="5" name="Text Placeholder 4"/>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291545339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0" y="228600"/>
            <a:ext cx="9144000" cy="1219200"/>
          </a:xfrm>
        </p:spPr>
        <p:txBody>
          <a:bodyPr/>
          <a:lstStyle/>
          <a:p>
            <a:r>
              <a:rPr lang="en-US" dirty="0" smtClean="0"/>
              <a:t>Example of Graph Paper Measurements Appendix</a:t>
            </a:r>
            <a:endParaRPr lang="en-US" dirty="0"/>
          </a:p>
        </p:txBody>
      </p:sp>
      <p:sp>
        <p:nvSpPr>
          <p:cNvPr id="11" name="Content Placeholder 10"/>
          <p:cNvSpPr>
            <a:spLocks noGrp="1"/>
          </p:cNvSpPr>
          <p:nvPr>
            <p:ph idx="1"/>
          </p:nvPr>
        </p:nvSpPr>
        <p:spPr>
          <a:xfrm>
            <a:off x="457200" y="1600200"/>
            <a:ext cx="8229600" cy="4953000"/>
          </a:xfrm>
        </p:spPr>
        <p:txBody>
          <a:bodyPr/>
          <a:lstStyle/>
          <a:p>
            <a:pPr marL="0" indent="0">
              <a:buNone/>
            </a:pPr>
            <a:r>
              <a:rPr lang="en-US" dirty="0"/>
              <a:t>ECG waveform on graph paper with time and voltage marked. The vertical axis represents voltage and the horizontal axis represents time in seconds. One small box horizontally equals 1 mm or 0.1 mV. One small box vertically equals 1 mm or 0.04 second.</a:t>
            </a:r>
          </a:p>
          <a:p>
            <a:r>
              <a:rPr lang="en-US" dirty="0"/>
              <a:t>Five vertical heavy lines or boxes equal 1 second</a:t>
            </a:r>
          </a:p>
          <a:p>
            <a:r>
              <a:rPr lang="en-US" dirty="0"/>
              <a:t>One vertical heavy line or box equals 0.2 second</a:t>
            </a:r>
          </a:p>
          <a:p>
            <a:r>
              <a:rPr lang="en-US" dirty="0"/>
              <a:t>Smallest vertical line or box equals 0.04 second</a:t>
            </a:r>
          </a:p>
          <a:p>
            <a:r>
              <a:rPr lang="en-US" dirty="0"/>
              <a:t>Two large horizontal heavy lines or boxes equal 1 mV</a:t>
            </a:r>
          </a:p>
          <a:p>
            <a:endParaRPr lang="en-US" dirty="0"/>
          </a:p>
        </p:txBody>
      </p:sp>
      <p:sp>
        <p:nvSpPr>
          <p:cNvPr id="13" name="Text Placeholder 12"/>
          <p:cNvSpPr>
            <a:spLocks noGrp="1"/>
          </p:cNvSpPr>
          <p:nvPr>
            <p:ph type="body" sz="quarter" idx="16"/>
          </p:nvPr>
        </p:nvSpPr>
        <p:spPr>
          <a:xfrm>
            <a:off x="3886200" y="6400800"/>
            <a:ext cx="1371600" cy="252350"/>
          </a:xfrm>
        </p:spPr>
        <p:txBody>
          <a:bodyPr/>
          <a:lstStyle/>
          <a:p>
            <a:r>
              <a:rPr lang="en-US" dirty="0" smtClean="0">
                <a:hlinkClick r:id="rId2" action="ppaction://hlinksldjump"/>
              </a:rPr>
              <a:t>Jump to Example of Graph Paper Measurements</a:t>
            </a:r>
            <a:endParaRPr lang="en-US" dirty="0"/>
          </a:p>
        </p:txBody>
      </p:sp>
      <p:sp>
        <p:nvSpPr>
          <p:cNvPr id="12" name="Text Placeholder 11"/>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24011003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Einthoven’s Triangle</a:t>
            </a:r>
            <a:endParaRPr lang="en-US" dirty="0"/>
          </a:p>
        </p:txBody>
      </p:sp>
      <p:pic>
        <p:nvPicPr>
          <p:cNvPr id="9" name="Picture 8" descr="Placement of the right arm, left arm, and left leg leads for Einthoven's triangle and the signals they produce."/>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0891" y="1092004"/>
            <a:ext cx="5257800" cy="4615683"/>
          </a:xfrm>
          <a:prstGeom prst="rect">
            <a:avLst/>
          </a:prstGeom>
        </p:spPr>
      </p:pic>
      <p:pic>
        <p:nvPicPr>
          <p:cNvPr id="11" name="Picture 10" descr="Einthoven's triangle with arrows showing the direction of current in each lead."/>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86400" y="1295400"/>
            <a:ext cx="3353091" cy="4208892"/>
          </a:xfrm>
          <a:prstGeom prst="rect">
            <a:avLst/>
          </a:prstGeom>
        </p:spPr>
      </p:pic>
      <p:sp>
        <p:nvSpPr>
          <p:cNvPr id="3" name="Text Placeholder 2"/>
          <p:cNvSpPr>
            <a:spLocks noGrp="1"/>
          </p:cNvSpPr>
          <p:nvPr>
            <p:ph type="body" sz="quarter" idx="12"/>
          </p:nvPr>
        </p:nvSpPr>
        <p:spPr>
          <a:xfrm>
            <a:off x="3817620" y="6400800"/>
            <a:ext cx="1508760" cy="228600"/>
          </a:xfrm>
        </p:spPr>
        <p:txBody>
          <a:bodyPr/>
          <a:lstStyle/>
          <a:p>
            <a:r>
              <a:rPr lang="en-US" dirty="0" smtClean="0">
                <a:hlinkClick r:id="rId5" action="ppaction://hlinksldjump"/>
              </a:rPr>
              <a:t>Jump to Einthoven’s Triangle Appendix</a:t>
            </a:r>
            <a:endParaRPr lang="en-US" dirty="0">
              <a:hlinkClick r:id="rId5" action="ppaction://hlinksldjump"/>
            </a:endParaRPr>
          </a:p>
        </p:txBody>
      </p:sp>
      <p:sp>
        <p:nvSpPr>
          <p:cNvPr id="13" name="Text Placeholder 19"/>
          <p:cNvSpPr>
            <a:spLocks noGrp="1"/>
          </p:cNvSpPr>
          <p:nvPr>
            <p:ph type="body" sz="quarter" idx="11"/>
          </p:nvPr>
        </p:nvSpPr>
        <p:spPr/>
        <p:txBody>
          <a:bodyPr/>
          <a:lstStyle/>
          <a:p>
            <a:pPr algn="r"/>
            <a:r>
              <a:rPr lang="en-US" dirty="0" smtClean="0"/>
              <a:t>Copyright © McGraw-Hill Education</a:t>
            </a:r>
            <a:endParaRPr lang="en-US" dirty="0"/>
          </a:p>
        </p:txBody>
      </p:sp>
    </p:spTree>
    <p:extLst>
      <p:ext uri="{BB962C8B-B14F-4D97-AF65-F5344CB8AC3E}">
        <p14:creationId xmlns:p14="http://schemas.microsoft.com/office/powerpoint/2010/main" val="18599950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Waveform Types</a:t>
            </a:r>
            <a:endParaRPr lang="en-US" dirty="0"/>
          </a:p>
        </p:txBody>
      </p:sp>
      <p:sp>
        <p:nvSpPr>
          <p:cNvPr id="11" name="Content Placeholder 10"/>
          <p:cNvSpPr>
            <a:spLocks noGrp="1"/>
          </p:cNvSpPr>
          <p:nvPr>
            <p:ph idx="1"/>
          </p:nvPr>
        </p:nvSpPr>
        <p:spPr/>
        <p:txBody>
          <a:bodyPr/>
          <a:lstStyle/>
          <a:p>
            <a:pPr>
              <a:lnSpc>
                <a:spcPct val="150000"/>
              </a:lnSpc>
            </a:pPr>
            <a:r>
              <a:rPr lang="en-US" altLang="en-US" dirty="0">
                <a:cs typeface="Arial" charset="0"/>
              </a:rPr>
              <a:t>Isoelectric – flat, no current flowing</a:t>
            </a:r>
          </a:p>
          <a:p>
            <a:pPr>
              <a:lnSpc>
                <a:spcPct val="150000"/>
              </a:lnSpc>
            </a:pPr>
            <a:r>
              <a:rPr lang="en-US" altLang="en-US" dirty="0">
                <a:cs typeface="Arial" charset="0"/>
              </a:rPr>
              <a:t>Positive – upright, current flows to positive electrode</a:t>
            </a:r>
          </a:p>
          <a:p>
            <a:pPr>
              <a:lnSpc>
                <a:spcPct val="150000"/>
              </a:lnSpc>
            </a:pPr>
            <a:r>
              <a:rPr lang="en-US" altLang="en-US" dirty="0">
                <a:cs typeface="Arial" charset="0"/>
              </a:rPr>
              <a:t>Negative – downward, current flows away from positive electrode</a:t>
            </a:r>
          </a:p>
          <a:p>
            <a:endParaRPr lang="en-US" dirty="0"/>
          </a:p>
        </p:txBody>
      </p:sp>
      <p:sp>
        <p:nvSpPr>
          <p:cNvPr id="15" name="Text Placeholder 14"/>
          <p:cNvSpPr>
            <a:spLocks noGrp="1"/>
          </p:cNvSpPr>
          <p:nvPr>
            <p:ph type="body" sz="quarter" idx="16"/>
          </p:nvPr>
        </p:nvSpPr>
        <p:spPr/>
        <p:txBody>
          <a:bodyPr/>
          <a:lstStyle/>
          <a:p>
            <a:endParaRPr lang="en-US"/>
          </a:p>
        </p:txBody>
      </p:sp>
      <p:sp>
        <p:nvSpPr>
          <p:cNvPr id="14" name="Text Placeholder 1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5531700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Types of Leads</a:t>
            </a:r>
            <a:endParaRPr lang="en-US" dirty="0"/>
          </a:p>
        </p:txBody>
      </p:sp>
      <p:sp>
        <p:nvSpPr>
          <p:cNvPr id="11" name="Content Placeholder 10"/>
          <p:cNvSpPr>
            <a:spLocks noGrp="1"/>
          </p:cNvSpPr>
          <p:nvPr>
            <p:ph idx="1"/>
          </p:nvPr>
        </p:nvSpPr>
        <p:spPr/>
        <p:txBody>
          <a:bodyPr/>
          <a:lstStyle/>
          <a:p>
            <a:pPr marL="0" indent="0">
              <a:buNone/>
            </a:pPr>
            <a:r>
              <a:rPr lang="en-US" altLang="en-US" dirty="0" smtClean="0"/>
              <a:t>10 lead wires </a:t>
            </a:r>
          </a:p>
          <a:p>
            <a:r>
              <a:rPr lang="en-US" altLang="en-US" dirty="0" smtClean="0"/>
              <a:t>Three standard leads</a:t>
            </a:r>
          </a:p>
          <a:p>
            <a:r>
              <a:rPr lang="en-US" altLang="en-US" dirty="0" smtClean="0"/>
              <a:t>Three augmented leads</a:t>
            </a:r>
          </a:p>
          <a:p>
            <a:r>
              <a:rPr lang="en-US" altLang="en-US" dirty="0" smtClean="0"/>
              <a:t>Six chest leads</a:t>
            </a:r>
          </a:p>
          <a:p>
            <a:pPr marL="0" indent="0">
              <a:spcBef>
                <a:spcPts val="3600"/>
              </a:spcBef>
              <a:buNone/>
            </a:pPr>
            <a:r>
              <a:rPr lang="en-US" altLang="en-US" dirty="0" smtClean="0"/>
              <a:t>Produce 12 different views</a:t>
            </a:r>
          </a:p>
          <a:p>
            <a:endParaRPr lang="en-US" dirty="0"/>
          </a:p>
        </p:txBody>
      </p:sp>
      <p:sp>
        <p:nvSpPr>
          <p:cNvPr id="5" name="Text Placeholder 4"/>
          <p:cNvSpPr>
            <a:spLocks noGrp="1"/>
          </p:cNvSpPr>
          <p:nvPr>
            <p:ph type="body" sz="quarter" idx="16"/>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297280252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Alternate FIRST, BREAK, LAST slide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Red bar footer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PLAIN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RED FOOTER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BLUE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Plain_APPENDIX">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9.xml><?xml version="1.0" encoding="utf-8"?>
<a:theme xmlns:a="http://schemas.openxmlformats.org/drawingml/2006/main" name="Red Bar Footer_APPENDIX">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MHHE_Accessible_PPT_Template-v3</Template>
  <TotalTime>1076</TotalTime>
  <Words>3848</Words>
  <Application>Microsoft Office PowerPoint</Application>
  <PresentationFormat>On-screen Show (4:3)</PresentationFormat>
  <Paragraphs>575</Paragraphs>
  <Slides>66</Slides>
  <Notes>61</Notes>
  <HiddenSlides>0</HiddenSlides>
  <MMClips>0</MMClips>
  <ScaleCrop>false</ScaleCrop>
  <HeadingPairs>
    <vt:vector size="4" baseType="variant">
      <vt:variant>
        <vt:lpstr>Theme</vt:lpstr>
      </vt:variant>
      <vt:variant>
        <vt:i4>9</vt:i4>
      </vt:variant>
      <vt:variant>
        <vt:lpstr>Slide Titles</vt:lpstr>
      </vt:variant>
      <vt:variant>
        <vt:i4>66</vt:i4>
      </vt:variant>
    </vt:vector>
  </HeadingPairs>
  <TitlesOfParts>
    <vt:vector size="75" baseType="lpstr">
      <vt:lpstr>FIRST, BREAK, LAST slides </vt:lpstr>
      <vt:lpstr>Alternate FIRST, BREAK, LAST slides</vt:lpstr>
      <vt:lpstr>Plain BODY/MAIN CONTENT</vt:lpstr>
      <vt:lpstr>Red bar footer BODY/MAIN CONTENT</vt:lpstr>
      <vt:lpstr>PLAIN Section Divider, Quotes, Callouts</vt:lpstr>
      <vt:lpstr>RED FOOTER Section Divider, Quotes, Callouts</vt:lpstr>
      <vt:lpstr>BLUE Section Divider, Quotes, Callouts</vt:lpstr>
      <vt:lpstr>Plain_APPENDIX</vt:lpstr>
      <vt:lpstr>Red Bar Footer_APPENDIX</vt:lpstr>
      <vt:lpstr>The Electrocardiograph</vt:lpstr>
      <vt:lpstr>Learning Outcomes</vt:lpstr>
      <vt:lpstr>Learning Outcome 3.1 Producing the ECG Waveform Key Terms</vt:lpstr>
      <vt:lpstr>Producing the ECG Waveform</vt:lpstr>
      <vt:lpstr>12-Lead ECG</vt:lpstr>
      <vt:lpstr>Identifying Lead Wires</vt:lpstr>
      <vt:lpstr>Einthoven’s Triangle</vt:lpstr>
      <vt:lpstr>Waveform Types</vt:lpstr>
      <vt:lpstr>Types of Leads</vt:lpstr>
      <vt:lpstr>Standard Limb Leads</vt:lpstr>
      <vt:lpstr>Standard Limb Lead Tracings</vt:lpstr>
      <vt:lpstr>Augmented Leads</vt:lpstr>
      <vt:lpstr>Augmented Lead Tracings</vt:lpstr>
      <vt:lpstr>Chest Lead Placement and Tracings</vt:lpstr>
      <vt:lpstr>Learning Outcome 3.1 Apply Your Knowledge #1</vt:lpstr>
      <vt:lpstr>Learning Outcome 3.1 Apply Your Knowledge #1 Answer</vt:lpstr>
      <vt:lpstr>Learning Outcome 3.1 Apply Your Knowledge #2</vt:lpstr>
      <vt:lpstr>Learning Outcome 3.1 Apply Your Knowledge #2 Answer</vt:lpstr>
      <vt:lpstr>Learning Outcome 3.2 ECG Machines Key Terms </vt:lpstr>
      <vt:lpstr>ECG Machines</vt:lpstr>
      <vt:lpstr>Multichannel ECG Machine</vt:lpstr>
      <vt:lpstr>Multichannel ECG Recording</vt:lpstr>
      <vt:lpstr>Primary ECG Machine Functions</vt:lpstr>
      <vt:lpstr>Other ECG Machine Functions</vt:lpstr>
      <vt:lpstr>Advancing Technologies</vt:lpstr>
      <vt:lpstr>Learning Outcome 3.2 Apply Your Knowledge</vt:lpstr>
      <vt:lpstr>Learning Outcome 3.2 Apply Your Knowledge Answer</vt:lpstr>
      <vt:lpstr>Learning Outcome 3.3 ECG Controls Key Terms</vt:lpstr>
      <vt:lpstr>Speed Control</vt:lpstr>
      <vt:lpstr>Gain Control</vt:lpstr>
      <vt:lpstr>Artifact Filter</vt:lpstr>
      <vt:lpstr>LCD Display</vt:lpstr>
      <vt:lpstr>Other ECG Machine Controls</vt:lpstr>
      <vt:lpstr>Learning Outcome 3.3 Apply Your Knowledge #1</vt:lpstr>
      <vt:lpstr>Learning Outcome 3.3 Apply Your Knowledge #1 Answer</vt:lpstr>
      <vt:lpstr>Learning Outcome 3.3 Apply Your Knowledge #2</vt:lpstr>
      <vt:lpstr>Learning Outcome 3.3 Apply Your Knowledge #2 Answer</vt:lpstr>
      <vt:lpstr>Learning Outcome 3.4 Electrodes</vt:lpstr>
      <vt:lpstr>Caution!!!</vt:lpstr>
      <vt:lpstr>Learning Outcome 3.4 Apply Your Knowledge</vt:lpstr>
      <vt:lpstr>Learning Outcome 3.4 Apply Your Knowledge Answer</vt:lpstr>
      <vt:lpstr>Learning Outcome 3.5 ECG Graph Paper</vt:lpstr>
      <vt:lpstr>Handling ECG Graph Paper</vt:lpstr>
      <vt:lpstr>ECG Graph Paper Essentials</vt:lpstr>
      <vt:lpstr>Graph Paper Measurements</vt:lpstr>
      <vt:lpstr>Example of Graph Paper Measurements</vt:lpstr>
      <vt:lpstr>Learning Outcome 3.5 Apply Your Knowledge</vt:lpstr>
      <vt:lpstr>Learning Outcome 3.5 Apply Your Knowledge Answer</vt:lpstr>
      <vt:lpstr>Learning Outcome 3.6 Calculating Heart Rate</vt:lpstr>
      <vt:lpstr>Calculating Heart Rate Using  the 300 Method</vt:lpstr>
      <vt:lpstr>300 Method Example</vt:lpstr>
      <vt:lpstr>Calculating Heart Rate Using the 1500 Method </vt:lpstr>
      <vt:lpstr>Calculating Heart Rate Using the 6-Second Method</vt:lpstr>
      <vt:lpstr>6-Second Example</vt:lpstr>
      <vt:lpstr>Learning Outcome 3.6 Apply Your Knowledge #1</vt:lpstr>
      <vt:lpstr>Learning Outcome 3.6 Apply Your Knowledge #1 Answer</vt:lpstr>
      <vt:lpstr>Learning Outcome 3.6 Apply Your Knowledge #2</vt:lpstr>
      <vt:lpstr>Learning Outcome 3.6 Apply Your Knowledge #2 Answer</vt:lpstr>
      <vt:lpstr>Chapter Summary 1</vt:lpstr>
      <vt:lpstr>Chapter Summary 2</vt:lpstr>
      <vt:lpstr>Chapter Summary 3 2</vt:lpstr>
      <vt:lpstr>Appendix Slides</vt:lpstr>
      <vt:lpstr>Identifying Lead Wires Appendix</vt:lpstr>
      <vt:lpstr>Einthoven’s Triangle Appendix</vt:lpstr>
      <vt:lpstr>Chest Lead Placement and Tracings Appendix</vt:lpstr>
      <vt:lpstr>Example of Graph Paper Measurements Appendix</vt:lpstr>
    </vt:vector>
  </TitlesOfParts>
  <Company>The McGraw-Hill Companies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Jody James;Kathryn A Booth</dc:creator>
  <cp:lastModifiedBy>Kathryn Booth</cp:lastModifiedBy>
  <cp:revision>80</cp:revision>
  <dcterms:created xsi:type="dcterms:W3CDTF">2017-03-30T19:54:13Z</dcterms:created>
  <dcterms:modified xsi:type="dcterms:W3CDTF">2017-09-29T20:11:27Z</dcterms:modified>
</cp:coreProperties>
</file>