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6.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7.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8.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95"/>
  </p:notesMasterIdLst>
  <p:handoutMasterIdLst>
    <p:handoutMasterId r:id="rId96"/>
  </p:handout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3" r:id="rId26"/>
    <p:sldId id="275" r:id="rId27"/>
    <p:sldId id="276" r:id="rId28"/>
    <p:sldId id="277" r:id="rId29"/>
    <p:sldId id="278" r:id="rId30"/>
    <p:sldId id="279" r:id="rId31"/>
    <p:sldId id="280" r:id="rId32"/>
    <p:sldId id="281" r:id="rId33"/>
    <p:sldId id="282" r:id="rId34"/>
    <p:sldId id="342" r:id="rId35"/>
    <p:sldId id="343" r:id="rId36"/>
    <p:sldId id="285" r:id="rId37"/>
    <p:sldId id="289" r:id="rId38"/>
    <p:sldId id="286" r:id="rId39"/>
    <p:sldId id="287" r:id="rId40"/>
    <p:sldId id="288"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3" r:id="rId83"/>
    <p:sldId id="334" r:id="rId84"/>
    <p:sldId id="347" r:id="rId85"/>
    <p:sldId id="336" r:id="rId86"/>
    <p:sldId id="338" r:id="rId87"/>
    <p:sldId id="339" r:id="rId88"/>
    <p:sldId id="340" r:id="rId89"/>
    <p:sldId id="335" r:id="rId90"/>
    <p:sldId id="341" r:id="rId91"/>
    <p:sldId id="344" r:id="rId92"/>
    <p:sldId id="345" r:id="rId93"/>
    <p:sldId id="346"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34" autoAdjust="0"/>
    <p:restoredTop sz="75551" autoAdjust="0"/>
  </p:normalViewPr>
  <p:slideViewPr>
    <p:cSldViewPr>
      <p:cViewPr varScale="1">
        <p:scale>
          <a:sx n="88" d="100"/>
          <a:sy n="88" d="100"/>
        </p:scale>
        <p:origin x="2274" y="78"/>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slide" Target="slides/slide75.xml"/><Relationship Id="rId89" Type="http://schemas.openxmlformats.org/officeDocument/2006/relationships/slide" Target="slides/slide80.xml"/><Relationship Id="rId97"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slide" Target="slides/slide78.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slide" Target="slides/slide81.xml"/><Relationship Id="rId95" Type="http://schemas.openxmlformats.org/officeDocument/2006/relationships/notesMaster" Target="notesMasters/notesMaster1.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100"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slide" Target="slides/slide84.xml"/><Relationship Id="rId98"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2.1: Explain how circulation occurs in relation to the ECG.</a:t>
            </a:r>
          </a:p>
          <a:p>
            <a:r>
              <a:rPr lang="en-US" altLang="en-US" dirty="0" smtClean="0"/>
              <a:t>-----</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478865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2433608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3546764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pPr eaLnBrk="1" hangingPunct="1">
              <a:lnSpc>
                <a:spcPct val="150000"/>
              </a:lnSpc>
            </a:pPr>
            <a:endParaRPr lang="en-US" altLang="en-US" dirty="0" smtClean="0"/>
          </a:p>
          <a:p>
            <a:pPr eaLnBrk="1" hangingPunct="1">
              <a:lnSpc>
                <a:spcPct val="150000"/>
              </a:lnSpc>
            </a:pPr>
            <a:r>
              <a:rPr lang="en-US" altLang="en-US" dirty="0" smtClean="0"/>
              <a:t>Tricuspid valve </a:t>
            </a:r>
            <a:r>
              <a:rPr lang="en-US" altLang="en-US" dirty="0" smtClean="0">
                <a:cs typeface="Times New Roman" pitchFamily="18" charset="0"/>
              </a:rPr>
              <a:t>–</a:t>
            </a:r>
            <a:r>
              <a:rPr lang="en-US" altLang="en-US" dirty="0" smtClean="0"/>
              <a:t> located between the right atrium and right ventricle</a:t>
            </a:r>
          </a:p>
          <a:p>
            <a:pPr eaLnBrk="1" hangingPunct="1">
              <a:lnSpc>
                <a:spcPct val="150000"/>
              </a:lnSpc>
            </a:pPr>
            <a:endParaRPr lang="en-US" altLang="en-US" dirty="0" smtClean="0"/>
          </a:p>
          <a:p>
            <a:pPr eaLnBrk="1" hangingPunct="1">
              <a:lnSpc>
                <a:spcPct val="150000"/>
              </a:lnSpc>
            </a:pPr>
            <a:r>
              <a:rPr lang="en-US" altLang="en-US" dirty="0" smtClean="0"/>
              <a:t>Mitral (bicuspid) valve </a:t>
            </a:r>
            <a:r>
              <a:rPr lang="en-US" altLang="en-US" dirty="0" smtClean="0">
                <a:cs typeface="Times New Roman" pitchFamily="18" charset="0"/>
              </a:rPr>
              <a:t>–</a:t>
            </a:r>
            <a:r>
              <a:rPr lang="en-US" altLang="en-US" dirty="0" smtClean="0"/>
              <a:t> located between left atrium and left ventricle</a:t>
            </a:r>
          </a:p>
          <a:p>
            <a:pPr eaLnBrk="1" hangingPunct="1">
              <a:lnSpc>
                <a:spcPct val="150000"/>
              </a:lnSpc>
            </a:pPr>
            <a:endParaRPr lang="en-US" altLang="en-US" dirty="0" smtClean="0"/>
          </a:p>
          <a:p>
            <a:pPr eaLnBrk="1" hangingPunct="1">
              <a:lnSpc>
                <a:spcPct val="150000"/>
              </a:lnSpc>
            </a:pPr>
            <a:r>
              <a:rPr lang="en-US" altLang="en-US" dirty="0" smtClean="0"/>
              <a:t>Semilunar valves </a:t>
            </a:r>
            <a:r>
              <a:rPr lang="en-US" altLang="en-US" dirty="0" smtClean="0">
                <a:cs typeface="Times New Roman" pitchFamily="18" charset="0"/>
              </a:rPr>
              <a:t>–</a:t>
            </a:r>
            <a:r>
              <a:rPr lang="en-US" altLang="en-US" dirty="0" smtClean="0"/>
              <a:t> located in the pulmonary artery and aorta; prevent blood from backing</a:t>
            </a:r>
            <a:r>
              <a:rPr lang="en-US" altLang="en-US" baseline="0" dirty="0" smtClean="0"/>
              <a:t> up into the right ventricle and left ventricle, respectively.</a:t>
            </a:r>
            <a:endParaRPr lang="en-US" altLang="en-US" dirty="0" smtClean="0"/>
          </a:p>
          <a:p>
            <a:pPr lvl="1" eaLnBrk="1" hangingPunct="1">
              <a:lnSpc>
                <a:spcPct val="150000"/>
              </a:lnSpc>
            </a:pPr>
            <a:endParaRPr lang="en-US" altLang="en-US" dirty="0" smtClean="0"/>
          </a:p>
          <a:p>
            <a:pPr eaLnBrk="1" hangingPunct="1">
              <a:lnSpc>
                <a:spcPct val="150000"/>
              </a:lnSpc>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2611050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pPr eaLnBrk="1" hangingPunct="1"/>
            <a:r>
              <a:rPr lang="en-US" altLang="en-US" dirty="0" smtClean="0"/>
              <a:t>Vena cava</a:t>
            </a:r>
          </a:p>
          <a:p>
            <a:pPr lvl="1" eaLnBrk="1" hangingPunct="1"/>
            <a:r>
              <a:rPr lang="en-US" altLang="en-US" dirty="0" smtClean="0"/>
              <a:t>Superior vena cava returns blood from upper body to the heart</a:t>
            </a:r>
          </a:p>
          <a:p>
            <a:pPr lvl="1" eaLnBrk="1" hangingPunct="1"/>
            <a:r>
              <a:rPr lang="en-US" altLang="en-US" dirty="0" smtClean="0"/>
              <a:t>Inferior vena cava returns blood from lower body to the heart</a:t>
            </a:r>
          </a:p>
          <a:p>
            <a:pPr eaLnBrk="1" hangingPunct="1"/>
            <a:r>
              <a:rPr lang="en-US" altLang="en-US" dirty="0" smtClean="0"/>
              <a:t>Pulmonary artery</a:t>
            </a:r>
          </a:p>
          <a:p>
            <a:pPr lvl="1" eaLnBrk="1" hangingPunct="1"/>
            <a:r>
              <a:rPr lang="en-US" altLang="en-US" dirty="0" smtClean="0"/>
              <a:t>Carries deoxygenated blood from the right ventricle to the lungs</a:t>
            </a:r>
          </a:p>
          <a:p>
            <a:pPr eaLnBrk="1" hangingPunct="1"/>
            <a:r>
              <a:rPr lang="en-US" altLang="en-US" dirty="0" smtClean="0"/>
              <a:t>Pulmonary vein</a:t>
            </a:r>
          </a:p>
          <a:p>
            <a:pPr lvl="1" eaLnBrk="1" hangingPunct="1"/>
            <a:r>
              <a:rPr lang="en-US" altLang="en-US" dirty="0" smtClean="0"/>
              <a:t>Carries oxygenated blood from the lungs to the left atrium</a:t>
            </a:r>
          </a:p>
          <a:p>
            <a:pPr eaLnBrk="1" hangingPunct="1"/>
            <a:r>
              <a:rPr lang="en-US" altLang="en-US" dirty="0" smtClean="0"/>
              <a:t>Aorta</a:t>
            </a:r>
          </a:p>
          <a:p>
            <a:pPr lvl="1" eaLnBrk="1" hangingPunct="1"/>
            <a:r>
              <a:rPr lang="en-US" altLang="en-US" dirty="0" smtClean="0"/>
              <a:t>Carries blood from the left ventricle to the body</a:t>
            </a:r>
          </a:p>
          <a:p>
            <a:pPr lvl="1" eaLnBrk="1" hangingPunct="1"/>
            <a:r>
              <a:rPr lang="en-US" altLang="en-US" dirty="0" smtClean="0"/>
              <a:t>First branches from aorta are the coronary arteries</a:t>
            </a:r>
          </a:p>
          <a:p>
            <a:pPr eaLnBrk="1" hangingPunct="1"/>
            <a:r>
              <a:rPr lang="en-US" altLang="en-US" dirty="0" smtClean="0"/>
              <a:t>Coronary arteries</a:t>
            </a:r>
          </a:p>
          <a:p>
            <a:pPr lvl="1" eaLnBrk="1" hangingPunct="1"/>
            <a:r>
              <a:rPr lang="en-US" altLang="en-US" dirty="0" smtClean="0"/>
              <a:t>Supply blood to the heart muscle</a:t>
            </a:r>
          </a:p>
          <a:p>
            <a:pPr lvl="1" eaLnBrk="1" hangingPunct="1">
              <a:buFont typeface="Wingdings" pitchFamily="2" charset="2"/>
              <a:buNone/>
            </a:pPr>
            <a:endParaRPr lang="en-US" altLang="en-US" dirty="0" smtClean="0"/>
          </a:p>
          <a:p>
            <a:pPr lvl="1"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1339377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2149398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3667592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22225031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1957551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20204389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2.3: </a:t>
            </a:r>
            <a:r>
              <a:rPr lang="en-US" sz="1400" kern="1200" dirty="0" smtClean="0">
                <a:solidFill>
                  <a:schemeClr val="tx1"/>
                </a:solidFill>
                <a:effectLst/>
                <a:latin typeface="Times New Roman" pitchFamily="18" charset="0"/>
                <a:ea typeface="+mn-ea"/>
                <a:cs typeface="+mn-cs"/>
              </a:rPr>
              <a:t>Differentiate among pulmonary, systemic, and coronary circulation.</a:t>
            </a:r>
          </a:p>
          <a:p>
            <a:pPr eaLnBrk="1" hangingPunct="1"/>
            <a:r>
              <a:rPr lang="en-US" altLang="en-US" dirty="0" smtClean="0"/>
              <a:t>-----</a:t>
            </a:r>
          </a:p>
          <a:p>
            <a:pPr eaLnBrk="1" hangingPunct="1"/>
            <a:endParaRPr lang="en-US" altLang="en-US" dirty="0" smtClean="0"/>
          </a:p>
          <a:p>
            <a:pPr eaLnBrk="1" hangingPunct="1"/>
            <a:r>
              <a:rPr lang="en-US" altLang="en-US" b="1" dirty="0" smtClean="0"/>
              <a:t>Coronary circulation:</a:t>
            </a:r>
            <a:r>
              <a:rPr lang="en-US" altLang="en-US" b="1" baseline="0" dirty="0" smtClean="0"/>
              <a:t> </a:t>
            </a:r>
            <a:r>
              <a:rPr lang="en-US" altLang="en-US" b="0" baseline="0" dirty="0" smtClean="0"/>
              <a:t>The circulation of blood to and from the heart muscle.</a:t>
            </a:r>
          </a:p>
          <a:p>
            <a:pPr eaLnBrk="1" hangingPunct="1"/>
            <a:endParaRPr lang="en-US" altLang="en-US" b="0" baseline="0" dirty="0" smtClean="0"/>
          </a:p>
          <a:p>
            <a:pPr eaLnBrk="1" hangingPunct="1"/>
            <a:r>
              <a:rPr lang="en-US" altLang="en-US" b="1" baseline="0" dirty="0" smtClean="0"/>
              <a:t>Pulmonary circulation:</a:t>
            </a:r>
            <a:r>
              <a:rPr lang="en-US" altLang="en-US" b="0" baseline="0" dirty="0" smtClean="0"/>
              <a:t> The transportation of blood to and from the lungs; blood is oxygenated in the lungs during pulmonary circulation.</a:t>
            </a:r>
          </a:p>
          <a:p>
            <a:pPr eaLnBrk="1" hangingPunct="1"/>
            <a:endParaRPr lang="en-US" altLang="en-US" b="0" baseline="0" dirty="0" smtClean="0"/>
          </a:p>
          <a:p>
            <a:pPr eaLnBrk="1" hangingPunct="1"/>
            <a:r>
              <a:rPr lang="en-US" altLang="en-US" b="1" baseline="0" dirty="0" smtClean="0"/>
              <a:t>Systemic circulation: </a:t>
            </a:r>
            <a:r>
              <a:rPr lang="en-US" altLang="en-US" b="0" baseline="0" dirty="0" smtClean="0"/>
              <a:t>The pathways for pumping blood throughout the body and back to the heart.</a:t>
            </a:r>
            <a:endParaRPr lang="en-US" altLang="en-US" b="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1840805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2.1: Explain how circulation occurs in relation to the ECG.</a:t>
            </a:r>
          </a:p>
          <a:p>
            <a:r>
              <a:rPr lang="en-US" altLang="en-US" dirty="0" smtClean="0"/>
              <a:t>-----</a:t>
            </a:r>
          </a:p>
          <a:p>
            <a:pPr eaLnBrk="1" hangingPunct="1"/>
            <a:r>
              <a:rPr lang="en-US" altLang="en-US" dirty="0" smtClean="0"/>
              <a:t>Circulation</a:t>
            </a:r>
            <a:r>
              <a:rPr lang="en-US" altLang="en-US" baseline="0" dirty="0" smtClean="0"/>
              <a:t> depends </a:t>
            </a:r>
            <a:r>
              <a:rPr lang="en-US" altLang="en-US" dirty="0" smtClean="0"/>
              <a:t>on the heart’s pumping ability.</a:t>
            </a:r>
          </a:p>
          <a:p>
            <a:pPr eaLnBrk="1" hangingPunct="1"/>
            <a:r>
              <a:rPr lang="en-US" altLang="en-US" dirty="0" smtClean="0"/>
              <a:t>The electrical activity of the heart causes the heart to contract.</a:t>
            </a:r>
          </a:p>
          <a:p>
            <a:pPr eaLnBrk="1" hangingPunct="1"/>
            <a:r>
              <a:rPr lang="en-US" altLang="en-US" dirty="0" smtClean="0"/>
              <a:t>A knowledge of heart function is an important aspect of understanding the ECG.</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9102176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2.3: </a:t>
            </a:r>
            <a:r>
              <a:rPr lang="en-US" sz="1200" kern="1200" dirty="0" smtClean="0">
                <a:solidFill>
                  <a:schemeClr val="tx1"/>
                </a:solidFill>
                <a:effectLst/>
                <a:latin typeface="Times New Roman" pitchFamily="18" charset="0"/>
                <a:ea typeface="+mn-ea"/>
                <a:cs typeface="+mn-cs"/>
              </a:rPr>
              <a:t>Differentiate among pulmonary, systemic, and coronary circulation.</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419368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2.3: </a:t>
            </a:r>
            <a:r>
              <a:rPr lang="en-US" sz="1400" kern="1200" dirty="0" smtClean="0">
                <a:solidFill>
                  <a:schemeClr val="tx1"/>
                </a:solidFill>
                <a:effectLst/>
                <a:latin typeface="Times New Roman" pitchFamily="18" charset="0"/>
                <a:ea typeface="+mn-ea"/>
                <a:cs typeface="+mn-cs"/>
              </a:rPr>
              <a:t>Differentiate among pulmonary, systemic, and coronary circulation.</a:t>
            </a:r>
          </a:p>
          <a:p>
            <a:pPr eaLnBrk="1" hangingPunct="1"/>
            <a:r>
              <a:rPr lang="en-US" altLang="en-US" dirty="0" smtClean="0"/>
              <a:t>-----</a:t>
            </a:r>
          </a:p>
          <a:p>
            <a:pPr eaLnBrk="1" hangingPunct="1"/>
            <a:r>
              <a:rPr lang="en-US" altLang="en-US" dirty="0" smtClean="0"/>
              <a:t>Pulmonary Circulation:</a:t>
            </a:r>
          </a:p>
          <a:p>
            <a:pPr eaLnBrk="1" hangingPunct="1"/>
            <a:r>
              <a:rPr lang="en-US" altLang="en-US" dirty="0" smtClean="0"/>
              <a:t>Deoxygenated blood enters the right atrium from the superior and inferior venae cavae.</a:t>
            </a:r>
          </a:p>
          <a:p>
            <a:pPr eaLnBrk="1" hangingPunct="1"/>
            <a:r>
              <a:rPr lang="en-US" altLang="en-US" dirty="0" smtClean="0"/>
              <a:t>Blood travels through the tricuspid valve into the right ventricle.</a:t>
            </a:r>
          </a:p>
          <a:p>
            <a:pPr eaLnBrk="1" hangingPunct="1"/>
            <a:r>
              <a:rPr lang="en-US" altLang="en-US" dirty="0" smtClean="0"/>
              <a:t>The right ventricle pumps the blood through the pulmonary semilunar valve into the pulmonary artery, then into the lungs. In the lungs, the blood is oxygenated. </a:t>
            </a:r>
          </a:p>
          <a:p>
            <a:pPr eaLnBrk="1" hangingPunct="1"/>
            <a:r>
              <a:rPr lang="en-US" altLang="en-US" dirty="0" smtClean="0"/>
              <a:t>The blood returns to the heart through the pulmonary veins into the left atrium. The left atrium is the last step of pulmonary circulation.</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3815555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2.3: </a:t>
            </a:r>
            <a:r>
              <a:rPr lang="en-US" sz="1400" kern="1200" dirty="0" smtClean="0">
                <a:solidFill>
                  <a:schemeClr val="tx1"/>
                </a:solidFill>
                <a:effectLst/>
                <a:latin typeface="Times New Roman" pitchFamily="18" charset="0"/>
                <a:ea typeface="+mn-ea"/>
                <a:cs typeface="+mn-cs"/>
              </a:rPr>
              <a:t>Differentiate among pulmonary, systemic, and coronary circulation.</a:t>
            </a:r>
          </a:p>
          <a:p>
            <a:pPr eaLnBrk="1" hangingPunct="1"/>
            <a:r>
              <a:rPr lang="en-US" altLang="en-US" dirty="0" smtClean="0"/>
              <a:t>-----</a:t>
            </a:r>
          </a:p>
          <a:p>
            <a:pPr eaLnBrk="1" hangingPunct="1"/>
            <a:r>
              <a:rPr lang="en-US" altLang="en-US" dirty="0" smtClean="0"/>
              <a:t>Systemic circulation:</a:t>
            </a:r>
          </a:p>
          <a:p>
            <a:pPr eaLnBrk="1" hangingPunct="1"/>
            <a:r>
              <a:rPr lang="en-US" altLang="en-US" dirty="0" smtClean="0"/>
              <a:t>Oxygenated blood enters the left atrium and travels through the mitral valve into the left ventricle. </a:t>
            </a:r>
          </a:p>
          <a:p>
            <a:pPr eaLnBrk="1" hangingPunct="1"/>
            <a:r>
              <a:rPr lang="en-US" altLang="en-US" dirty="0" smtClean="0"/>
              <a:t>The left ventricle pumps the blood through the aortic semilunar valve into the aorta. </a:t>
            </a:r>
          </a:p>
          <a:p>
            <a:pPr eaLnBrk="1" hangingPunct="1"/>
            <a:r>
              <a:rPr lang="en-US" altLang="en-US" dirty="0" smtClean="0"/>
              <a:t>After traveling through the body,  the deoxygenated blood returns to the right atrium of the heart through the superior and inferior venae cavae.  </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11583754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6.1 </a:t>
            </a:r>
            <a:r>
              <a:rPr lang="en-US" altLang="en-US" dirty="0" smtClean="0">
                <a:latin typeface="Albertus Medium" pitchFamily="34" charset="0"/>
              </a:rPr>
              <a:t>Describe circulation and the purpose of the vascular system.</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dirty="0"/>
          </a:p>
        </p:txBody>
      </p:sp>
    </p:spTree>
    <p:extLst>
      <p:ext uri="{BB962C8B-B14F-4D97-AF65-F5344CB8AC3E}">
        <p14:creationId xmlns:p14="http://schemas.microsoft.com/office/powerpoint/2010/main" val="165868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6.1 </a:t>
            </a:r>
            <a:r>
              <a:rPr lang="en-US" altLang="en-US" dirty="0" smtClean="0">
                <a:latin typeface="Albertus Medium" pitchFamily="34" charset="0"/>
              </a:rPr>
              <a:t>Describe circulation and the purpose of the vascular system.</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dirty="0"/>
          </a:p>
        </p:txBody>
      </p:sp>
    </p:spTree>
    <p:extLst>
      <p:ext uri="{BB962C8B-B14F-4D97-AF65-F5344CB8AC3E}">
        <p14:creationId xmlns:p14="http://schemas.microsoft.com/office/powerpoint/2010/main" val="27376101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2.3: </a:t>
            </a:r>
            <a:r>
              <a:rPr lang="en-US" sz="1400" kern="1200" dirty="0" smtClean="0">
                <a:solidFill>
                  <a:schemeClr val="tx1"/>
                </a:solidFill>
                <a:effectLst/>
                <a:latin typeface="Times New Roman" pitchFamily="18" charset="0"/>
                <a:ea typeface="+mn-ea"/>
                <a:cs typeface="+mn-cs"/>
              </a:rPr>
              <a:t>Differentiate among pulmonary, systemic, and coronary circulation.</a:t>
            </a:r>
          </a:p>
          <a:p>
            <a:pPr eaLnBrk="1" hangingPunct="1"/>
            <a:r>
              <a:rPr lang="en-US" altLang="en-US" dirty="0" smtClean="0"/>
              <a:t>-----</a:t>
            </a:r>
          </a:p>
          <a:p>
            <a:pPr eaLnBrk="1" hangingPunct="1"/>
            <a:endParaRPr lang="en-US" altLang="en-US" dirty="0" smtClean="0"/>
          </a:p>
          <a:p>
            <a:pPr eaLnBrk="1" hangingPunct="1"/>
            <a:r>
              <a:rPr lang="en-US" altLang="en-US" dirty="0" smtClean="0"/>
              <a:t>When blood</a:t>
            </a:r>
            <a:r>
              <a:rPr lang="en-US" altLang="en-US" baseline="0" dirty="0" smtClean="0"/>
              <a:t> volume decreases, heart rate increases.</a:t>
            </a:r>
          </a:p>
          <a:p>
            <a:pPr eaLnBrk="1" hangingPunct="1"/>
            <a:r>
              <a:rPr lang="en-US" altLang="en-US" baseline="0" dirty="0" smtClean="0"/>
              <a:t>When contractile force decreases, stroke volume decreases.</a:t>
            </a:r>
          </a:p>
          <a:p>
            <a:pPr eaLnBrk="1" hangingPunct="1"/>
            <a:endParaRPr lang="en-US" altLang="en-US" baseline="0" dirty="0" smtClean="0"/>
          </a:p>
          <a:p>
            <a:pPr eaLnBrk="1" hangingPunct="1"/>
            <a:r>
              <a:rPr lang="en-US" altLang="en-US" baseline="0" dirty="0" smtClean="0"/>
              <a:t>Signs of low cardiac output:</a:t>
            </a:r>
          </a:p>
          <a:p>
            <a:pPr marL="171450" indent="-171450" eaLnBrk="1" hangingPunct="1">
              <a:buFont typeface="Arial" panose="020B0604020202020204" pitchFamily="34" charset="0"/>
              <a:buChar char="•"/>
            </a:pPr>
            <a:r>
              <a:rPr lang="en-US" altLang="en-US" baseline="0" dirty="0" smtClean="0"/>
              <a:t>Pallor</a:t>
            </a:r>
          </a:p>
          <a:p>
            <a:pPr marL="171450" indent="-171450" eaLnBrk="1" hangingPunct="1">
              <a:buFont typeface="Arial" panose="020B0604020202020204" pitchFamily="34" charset="0"/>
              <a:buChar char="•"/>
            </a:pPr>
            <a:r>
              <a:rPr lang="en-US" altLang="en-US" baseline="0" dirty="0" smtClean="0"/>
              <a:t>Confusion</a:t>
            </a:r>
          </a:p>
          <a:p>
            <a:pPr marL="171450" indent="-171450" eaLnBrk="1" hangingPunct="1">
              <a:buFont typeface="Arial" panose="020B0604020202020204" pitchFamily="34" charset="0"/>
              <a:buChar char="•"/>
            </a:pPr>
            <a:r>
              <a:rPr lang="en-US" altLang="en-US" baseline="0" dirty="0" smtClean="0"/>
              <a:t>Low blood pressure</a:t>
            </a:r>
          </a:p>
          <a:p>
            <a:pPr marL="171450" indent="-171450" eaLnBrk="1" hangingPunct="1">
              <a:buFont typeface="Arial" panose="020B0604020202020204" pitchFamily="34" charset="0"/>
              <a:buChar char="•"/>
            </a:pPr>
            <a:r>
              <a:rPr lang="en-US" altLang="en-US" baseline="0" dirty="0" smtClean="0"/>
              <a:t>Nausea</a:t>
            </a:r>
          </a:p>
          <a:p>
            <a:pPr marL="171450" indent="-171450" eaLnBrk="1" hangingPunct="1">
              <a:buFont typeface="Arial" panose="020B0604020202020204" pitchFamily="34" charset="0"/>
              <a:buChar char="•"/>
            </a:pPr>
            <a:r>
              <a:rPr lang="en-US" altLang="en-US" baseline="0" dirty="0" smtClean="0"/>
              <a:t>Dizziness</a:t>
            </a:r>
          </a:p>
          <a:p>
            <a:pPr marL="171450" indent="-171450" eaLnBrk="1" hangingPunct="1">
              <a:buFont typeface="Arial" panose="020B0604020202020204" pitchFamily="34" charset="0"/>
              <a:buChar char="•"/>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18576675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2.3: </a:t>
            </a:r>
            <a:r>
              <a:rPr lang="en-US" sz="1200" kern="1200" dirty="0" smtClean="0">
                <a:solidFill>
                  <a:schemeClr val="tx1"/>
                </a:solidFill>
                <a:effectLst/>
                <a:latin typeface="Times New Roman" pitchFamily="18" charset="0"/>
                <a:ea typeface="+mn-ea"/>
                <a:cs typeface="+mn-cs"/>
              </a:rPr>
              <a:t>Differentiate among pulmonary, systemic, and coronary circulation.</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31801617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2.3: </a:t>
            </a:r>
            <a:r>
              <a:rPr lang="en-US" sz="1200" kern="1200" dirty="0" smtClean="0">
                <a:solidFill>
                  <a:schemeClr val="tx1"/>
                </a:solidFill>
                <a:effectLst/>
                <a:latin typeface="Times New Roman" pitchFamily="18" charset="0"/>
                <a:ea typeface="+mn-ea"/>
                <a:cs typeface="+mn-cs"/>
              </a:rPr>
              <a:t>Differentiate among pulmonary, systemic, and coronary circulation.</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3739546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2.3: </a:t>
            </a:r>
            <a:r>
              <a:rPr lang="en-US" sz="1200" kern="1200" dirty="0" smtClean="0">
                <a:solidFill>
                  <a:schemeClr val="tx1"/>
                </a:solidFill>
                <a:effectLst/>
                <a:latin typeface="Times New Roman" pitchFamily="18" charset="0"/>
                <a:ea typeface="+mn-ea"/>
                <a:cs typeface="+mn-cs"/>
              </a:rPr>
              <a:t>Differentiate among pulmonary, systemic, and coronary circulation.</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7002292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2.3: </a:t>
            </a:r>
            <a:r>
              <a:rPr lang="en-US" sz="1200" kern="1200" dirty="0" smtClean="0">
                <a:solidFill>
                  <a:schemeClr val="tx1"/>
                </a:solidFill>
                <a:effectLst/>
                <a:latin typeface="Times New Roman" pitchFamily="18" charset="0"/>
                <a:ea typeface="+mn-ea"/>
                <a:cs typeface="+mn-cs"/>
              </a:rPr>
              <a:t>Differentiate among pulmonary, systemic, and coronary circulation.</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1296889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LO 2.1: Explain how circulation occurs in relation to the ECG.</a:t>
            </a:r>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2303128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2.4: </a:t>
            </a:r>
            <a:r>
              <a:rPr lang="en-US" sz="1400" kern="1200" dirty="0" smtClean="0">
                <a:solidFill>
                  <a:schemeClr val="tx1"/>
                </a:solidFill>
                <a:effectLst/>
                <a:latin typeface="Times New Roman" pitchFamily="18" charset="0"/>
                <a:ea typeface="+mn-ea"/>
                <a:cs typeface="+mn-cs"/>
              </a:rPr>
              <a:t>Explain the cardiac cycle including the difference between systole and diastole.</a:t>
            </a:r>
          </a:p>
          <a:p>
            <a:pPr eaLnBrk="1" hangingPunct="1"/>
            <a:r>
              <a:rPr lang="en-US" altLang="en-US" dirty="0" smtClean="0"/>
              <a:t>-----</a:t>
            </a:r>
          </a:p>
          <a:p>
            <a:pPr eaLnBrk="1" hangingPunct="1"/>
            <a:endParaRPr lang="en-US" altLang="en-US" dirty="0" smtClean="0"/>
          </a:p>
          <a:p>
            <a:pPr eaLnBrk="1" hangingPunct="1"/>
            <a:r>
              <a:rPr lang="en-US" altLang="en-US" b="1" dirty="0" smtClean="0"/>
              <a:t>Cardiac cycle:</a:t>
            </a:r>
            <a:r>
              <a:rPr lang="en-US" altLang="en-US" b="1" baseline="0" dirty="0" smtClean="0"/>
              <a:t> </a:t>
            </a:r>
            <a:r>
              <a:rPr lang="en-US" altLang="en-US" b="0" baseline="0" dirty="0" smtClean="0"/>
              <a:t>The contraction and relaxation of the heart.</a:t>
            </a:r>
          </a:p>
          <a:p>
            <a:pPr eaLnBrk="1" hangingPunct="1"/>
            <a:endParaRPr lang="en-US" altLang="en-US" b="0" baseline="0" dirty="0" smtClean="0"/>
          </a:p>
          <a:p>
            <a:pPr eaLnBrk="1" hangingPunct="1"/>
            <a:r>
              <a:rPr lang="en-US" altLang="en-US" b="1" baseline="0" dirty="0" smtClean="0"/>
              <a:t>Diastole:</a:t>
            </a:r>
            <a:r>
              <a:rPr lang="en-US" altLang="en-US" b="0" baseline="0" dirty="0" smtClean="0"/>
              <a:t> The phase of the cardiac cycle when the heart is expanding and refilling; also known as the relaxation phase.</a:t>
            </a:r>
          </a:p>
          <a:p>
            <a:pPr eaLnBrk="1" hangingPunct="1"/>
            <a:endParaRPr lang="en-US" altLang="en-US" b="0" baseline="0" dirty="0" smtClean="0"/>
          </a:p>
          <a:p>
            <a:pPr eaLnBrk="1" hangingPunct="1"/>
            <a:r>
              <a:rPr lang="en-US" altLang="en-US" b="1" baseline="0" dirty="0" smtClean="0"/>
              <a:t>Systole: </a:t>
            </a:r>
            <a:r>
              <a:rPr lang="en-US" altLang="en-US" b="0" baseline="0" dirty="0" smtClean="0"/>
              <a:t>The contraction phase of the cardiac cycle, during which the heart is pumping blood out to the pulmonary (lungs) and systemic (body) circulation.</a:t>
            </a:r>
          </a:p>
          <a:p>
            <a:pPr eaLnBrk="1" hangingPunct="1"/>
            <a:endParaRPr lang="en-US" altLang="en-US" b="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7370996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2.4: </a:t>
            </a:r>
            <a:r>
              <a:rPr lang="en-US" sz="1200" kern="1200" dirty="0" smtClean="0">
                <a:solidFill>
                  <a:schemeClr val="tx1"/>
                </a:solidFill>
                <a:effectLst/>
                <a:latin typeface="Times New Roman" pitchFamily="18" charset="0"/>
                <a:ea typeface="+mn-ea"/>
                <a:cs typeface="+mn-cs"/>
              </a:rPr>
              <a:t>Explain the cardiac cycle including the difference between systole and diastole.</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17438215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2.4: </a:t>
            </a:r>
            <a:r>
              <a:rPr lang="en-US" sz="1400" kern="1200" dirty="0" smtClean="0">
                <a:solidFill>
                  <a:schemeClr val="tx1"/>
                </a:solidFill>
                <a:effectLst/>
                <a:latin typeface="Times New Roman" pitchFamily="18" charset="0"/>
                <a:ea typeface="+mn-ea"/>
                <a:cs typeface="+mn-cs"/>
              </a:rPr>
              <a:t>Explain the cardiac cycle including the difference between systole and diastole.</a:t>
            </a:r>
          </a:p>
          <a:p>
            <a:pPr eaLnBrk="1" hangingPunct="1"/>
            <a:r>
              <a:rPr lang="en-US" altLang="en-US" dirty="0" smtClean="0"/>
              <a:t>-----</a:t>
            </a:r>
          </a:p>
          <a:p>
            <a:pPr eaLnBrk="1" hangingPunct="1"/>
            <a:r>
              <a:rPr lang="en-US" altLang="en-US" dirty="0" smtClean="0"/>
              <a:t>Blood from the upper body returns via the superior vena cava. </a:t>
            </a:r>
          </a:p>
          <a:p>
            <a:pPr eaLnBrk="1" hangingPunct="1"/>
            <a:r>
              <a:rPr lang="en-US" altLang="en-US" dirty="0" smtClean="0"/>
              <a:t>Blood from the lower body returns via the inferior vena cava. </a:t>
            </a:r>
          </a:p>
          <a:p>
            <a:pPr eaLnBrk="1" hangingPunct="1"/>
            <a:r>
              <a:rPr lang="en-US" altLang="en-US" dirty="0" smtClean="0"/>
              <a:t>The right atrium fills with blood, pushes open the tricuspid valve, and enters the right ventricle.  </a:t>
            </a:r>
          </a:p>
          <a:p>
            <a:pPr eaLnBrk="1" hangingPunct="1"/>
            <a:r>
              <a:rPr lang="en-US" altLang="en-US" dirty="0" smtClean="0"/>
              <a:t>Blood returns from the lungs via the pulmonary veins to the left atrium, then forces the mitral valve open to allow blood flow to the left ventricle. </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26221349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2.4: </a:t>
            </a:r>
            <a:r>
              <a:rPr lang="en-US" sz="1200" kern="1200" dirty="0" smtClean="0">
                <a:solidFill>
                  <a:schemeClr val="tx1"/>
                </a:solidFill>
                <a:effectLst/>
                <a:latin typeface="Times New Roman" pitchFamily="18" charset="0"/>
                <a:ea typeface="+mn-ea"/>
                <a:cs typeface="+mn-cs"/>
              </a:rPr>
              <a:t>Explain the cardiac cycle including the difference between systole and diastole.</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27997378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2.4: </a:t>
            </a:r>
            <a:r>
              <a:rPr lang="en-US" sz="1400" kern="1200" dirty="0" smtClean="0">
                <a:solidFill>
                  <a:schemeClr val="tx1"/>
                </a:solidFill>
                <a:effectLst/>
                <a:latin typeface="Times New Roman" pitchFamily="18" charset="0"/>
                <a:ea typeface="+mn-ea"/>
                <a:cs typeface="+mn-cs"/>
              </a:rPr>
              <a:t>Explain the cardiac cycle including the difference between systole and diastole.</a:t>
            </a:r>
          </a:p>
          <a:p>
            <a:pPr eaLnBrk="1" hangingPunct="1"/>
            <a:r>
              <a:rPr lang="en-US" altLang="en-US" dirty="0" smtClean="0"/>
              <a:t>-----</a:t>
            </a:r>
          </a:p>
          <a:p>
            <a:pPr eaLnBrk="1" hangingPunct="1"/>
            <a:endParaRPr lang="en-US" altLang="en-US" dirty="0" smtClean="0"/>
          </a:p>
          <a:p>
            <a:pPr eaLnBrk="1" hangingPunct="1"/>
            <a:r>
              <a:rPr lang="en-US" altLang="en-US" dirty="0" smtClean="0"/>
              <a:t>Contraction</a:t>
            </a:r>
            <a:r>
              <a:rPr lang="en-US" altLang="en-US" baseline="0" dirty="0" smtClean="0"/>
              <a:t> of the </a:t>
            </a:r>
            <a:r>
              <a:rPr lang="en-US" altLang="en-US" dirty="0" smtClean="0"/>
              <a:t>right ventricle pushes</a:t>
            </a:r>
            <a:r>
              <a:rPr lang="en-US" altLang="en-US" baseline="0" dirty="0" smtClean="0"/>
              <a:t> blood</a:t>
            </a:r>
            <a:r>
              <a:rPr lang="en-US" altLang="en-US" dirty="0" smtClean="0"/>
              <a:t> into the lungs to exchange oxygen and carbon dioxide.  </a:t>
            </a:r>
          </a:p>
          <a:p>
            <a:pPr eaLnBrk="1" hangingPunct="1"/>
            <a:r>
              <a:rPr lang="en-US" altLang="en-US" dirty="0" smtClean="0"/>
              <a:t>Contraction of the left ventricle pushes blood through the aorta to be distributed through the body to provide oxygen for tissues and to remove carbon dioxide. </a:t>
            </a:r>
          </a:p>
          <a:p>
            <a:pPr eaLnBrk="1" hangingPunct="1"/>
            <a:endParaRPr lang="en-US" altLang="en-US" dirty="0" smtClean="0"/>
          </a:p>
          <a:p>
            <a:pPr eaLnBrk="1" hangingPunct="1"/>
            <a:r>
              <a:rPr lang="en-US" altLang="en-US" dirty="0" smtClean="0"/>
              <a:t>Lubb-dupp sounds:</a:t>
            </a:r>
          </a:p>
          <a:p>
            <a:pPr marL="171450" indent="-171450" eaLnBrk="1" hangingPunct="1">
              <a:buFont typeface="Arial" panose="020B0604020202020204" pitchFamily="34" charset="0"/>
              <a:buChar char="•"/>
            </a:pPr>
            <a:r>
              <a:rPr lang="en-US" altLang="en-US" dirty="0" smtClean="0"/>
              <a:t>Lubb is</a:t>
            </a:r>
            <a:r>
              <a:rPr lang="en-US" altLang="en-US" baseline="0" dirty="0" smtClean="0"/>
              <a:t> the closing of the mitral and tricuspid valves during systole.</a:t>
            </a:r>
          </a:p>
          <a:p>
            <a:pPr marL="171450" indent="-171450" eaLnBrk="1" hangingPunct="1">
              <a:buFont typeface="Arial" panose="020B0604020202020204" pitchFamily="34" charset="0"/>
              <a:buChar char="•"/>
            </a:pPr>
            <a:r>
              <a:rPr lang="en-US" altLang="en-US" baseline="0" dirty="0" smtClean="0"/>
              <a:t>Dupp is the closing of the pulmonary and aortic valves during diastole.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32307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LO 2.4: Explain the cardiac cycle including the difference between systole and diastole.</a:t>
            </a: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35566573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LO 2.4: Explain the cardiac cycle including the difference between systole and diastole.</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18903690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20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a:p>
            <a:pPr eaLnBrk="1" hangingPunct="1"/>
            <a:r>
              <a:rPr lang="en-US" altLang="en-US" sz="1200" b="1" dirty="0" smtClean="0"/>
              <a:t>Atrioventricular (AV) node:</a:t>
            </a:r>
            <a:r>
              <a:rPr lang="en-US" altLang="en-US" sz="1200" b="1" baseline="0" dirty="0" smtClean="0"/>
              <a:t> </a:t>
            </a:r>
            <a:r>
              <a:rPr lang="en-US" altLang="en-US" sz="1200" b="0" baseline="0" dirty="0" smtClean="0"/>
              <a:t>Delays the electrical impulse to allow the atria to complete their contraction.</a:t>
            </a:r>
          </a:p>
          <a:p>
            <a:pPr eaLnBrk="1" hangingPunct="1"/>
            <a:r>
              <a:rPr lang="en-US" altLang="en-US" sz="1200" b="1" baseline="0" dirty="0" smtClean="0"/>
              <a:t>Automaticity: </a:t>
            </a:r>
            <a:r>
              <a:rPr lang="en-US" altLang="en-US" sz="1200" b="0" baseline="0" dirty="0" smtClean="0"/>
              <a:t>The ability of the heart to initiate an electrical impulse without being stimulated by another or independent source.</a:t>
            </a:r>
          </a:p>
          <a:p>
            <a:pPr eaLnBrk="1" hangingPunct="1"/>
            <a:r>
              <a:rPr lang="en-US" altLang="en-US" sz="1200" b="1" baseline="0" dirty="0" smtClean="0"/>
              <a:t>Bachmann’s bundle: </a:t>
            </a:r>
            <a:r>
              <a:rPr lang="en-US" altLang="en-US" sz="1200" b="0" baseline="0" dirty="0" smtClean="0"/>
              <a:t>The structure that relays the electrical impulse from the SA node to the left atrium in a normal heart.</a:t>
            </a:r>
          </a:p>
          <a:p>
            <a:pPr eaLnBrk="1" hangingPunct="1"/>
            <a:r>
              <a:rPr lang="en-US" altLang="en-US" sz="1200" b="1" baseline="0" dirty="0" smtClean="0"/>
              <a:t>Bundle branches: </a:t>
            </a:r>
            <a:r>
              <a:rPr lang="en-US" altLang="en-US" sz="1200" b="0" baseline="0" dirty="0" smtClean="0"/>
              <a:t>Left and right branches of the bundle of His that conduct impulses down either side of the interventricular septum to the left and right ventricles.</a:t>
            </a:r>
          </a:p>
          <a:p>
            <a:pPr eaLnBrk="1" hangingPunct="1"/>
            <a:r>
              <a:rPr lang="en-US" altLang="en-US" sz="1200" b="1" baseline="0" dirty="0" smtClean="0"/>
              <a:t>Bundle of His (AV bundle): </a:t>
            </a:r>
            <a:r>
              <a:rPr lang="en-US" altLang="en-US" sz="1200" b="0" baseline="0" dirty="0" smtClean="0"/>
              <a:t>Located next to the AV node; provides the transfer of the electrical impulse from the atria to the ventricles. </a:t>
            </a:r>
          </a:p>
          <a:p>
            <a:pPr eaLnBrk="1" hangingPunct="1"/>
            <a:r>
              <a:rPr lang="en-US" altLang="en-US" sz="1200" b="1" baseline="0" dirty="0" smtClean="0"/>
              <a:t>Conductivity: </a:t>
            </a:r>
            <a:r>
              <a:rPr lang="en-US" altLang="en-US" sz="1200" b="0" baseline="0" dirty="0" smtClean="0"/>
              <a:t>The ability of the heart cells to receive and transmit an electrical impulse.</a:t>
            </a:r>
          </a:p>
          <a:p>
            <a:pPr eaLnBrk="1" hangingPunct="1"/>
            <a:r>
              <a:rPr lang="en-US" altLang="en-US" sz="1200" b="1" baseline="0" dirty="0" smtClean="0"/>
              <a:t>Contractility: </a:t>
            </a:r>
            <a:r>
              <a:rPr lang="en-US" altLang="en-US" sz="1200" b="0" baseline="0" dirty="0" smtClean="0"/>
              <a:t>The ability of the heart muscle cells to shorten in response to an electrical stimulus.</a:t>
            </a:r>
          </a:p>
          <a:p>
            <a:pPr eaLnBrk="1" hangingPunct="1"/>
            <a:r>
              <a:rPr lang="en-US" altLang="en-US" sz="1200" b="1" baseline="0" dirty="0" smtClean="0"/>
              <a:t>Excitability: </a:t>
            </a:r>
            <a:r>
              <a:rPr lang="en-US" altLang="en-US" sz="1200" b="0" baseline="0" dirty="0" smtClean="0"/>
              <a:t>The ability of the heart muscle cells to respond to an impulse or stimulus; also called irritability.</a:t>
            </a:r>
          </a:p>
          <a:p>
            <a:pPr eaLnBrk="1" hangingPunct="1"/>
            <a:r>
              <a:rPr lang="en-US" altLang="en-US" sz="1200" b="1" baseline="0" dirty="0" smtClean="0"/>
              <a:t>Myocardial: </a:t>
            </a:r>
            <a:r>
              <a:rPr lang="en-US" altLang="en-US" sz="1200" b="0" baseline="0" dirty="0" smtClean="0"/>
              <a:t>Pertaining to the heart (</a:t>
            </a:r>
            <a:r>
              <a:rPr lang="en-US" altLang="en-US" sz="1200" b="0" i="1" baseline="0" dirty="0" err="1" smtClean="0"/>
              <a:t>cardi</a:t>
            </a:r>
            <a:r>
              <a:rPr lang="en-US" altLang="en-US" sz="1200" b="0" baseline="0" dirty="0" smtClean="0"/>
              <a:t>) muscle (</a:t>
            </a:r>
            <a:r>
              <a:rPr lang="en-US" altLang="en-US" sz="1200" b="0" i="1" baseline="0" dirty="0" err="1" smtClean="0"/>
              <a:t>myo</a:t>
            </a:r>
            <a:r>
              <a:rPr lang="en-US" altLang="en-US" sz="1200" b="0" baseline="0" dirty="0" smtClean="0"/>
              <a:t>).</a:t>
            </a:r>
          </a:p>
          <a:p>
            <a:pPr eaLnBrk="1" hangingPunct="1"/>
            <a:r>
              <a:rPr lang="en-US" altLang="en-US" sz="1200" b="1" baseline="0" dirty="0" smtClean="0"/>
              <a:t>Parasympathetic: </a:t>
            </a:r>
            <a:r>
              <a:rPr lang="en-US" altLang="en-US" sz="1200" b="0" baseline="0" dirty="0" smtClean="0"/>
              <a:t>The part of the autonomic nervous system (ANS) that helps slow the heart rate.</a:t>
            </a:r>
          </a:p>
          <a:p>
            <a:pPr eaLnBrk="1" hangingPunct="1"/>
            <a:r>
              <a:rPr lang="en-US" altLang="en-US" sz="1200" b="1" baseline="0" dirty="0" smtClean="0"/>
              <a:t>Purkinje fibers: </a:t>
            </a:r>
            <a:r>
              <a:rPr lang="en-US" altLang="en-US" sz="1200" b="0" baseline="0" dirty="0" smtClean="0"/>
              <a:t>The fibers within the heart that distribute electrical impulses from cell to cell throughout the ventricles.</a:t>
            </a:r>
          </a:p>
          <a:p>
            <a:pPr eaLnBrk="1" hangingPunct="1"/>
            <a:r>
              <a:rPr lang="en-US" altLang="en-US" sz="1200" b="1" baseline="0" dirty="0" smtClean="0"/>
              <a:t>Purkinje network: </a:t>
            </a:r>
            <a:r>
              <a:rPr lang="en-US" altLang="en-US" sz="1200" b="0" baseline="0" dirty="0" smtClean="0"/>
              <a:t>Spreads the electrical impulse throughout the ventricles by means of the Purkinje fibers.</a:t>
            </a:r>
          </a:p>
          <a:p>
            <a:pPr eaLnBrk="1" hangingPunct="1"/>
            <a:r>
              <a:rPr lang="en-US" altLang="en-US" sz="1200" b="1" baseline="0" dirty="0" smtClean="0"/>
              <a:t>Sinoatrial (SA) node: </a:t>
            </a:r>
            <a:r>
              <a:rPr lang="en-US" altLang="en-US" sz="1200" b="0" baseline="0" dirty="0" smtClean="0"/>
              <a:t>An area of specialized cells in the upper right atrium that initiates the heartbeat.</a:t>
            </a:r>
          </a:p>
          <a:p>
            <a:pPr eaLnBrk="1" hangingPunct="1"/>
            <a:r>
              <a:rPr lang="en-US" altLang="en-US" sz="1200" b="1" baseline="0" dirty="0" smtClean="0"/>
              <a:t>Sympathetic: </a:t>
            </a:r>
            <a:r>
              <a:rPr lang="en-US" altLang="en-US" sz="1200" b="0" baseline="0" dirty="0" smtClean="0"/>
              <a:t>The part of the autonomic nervous system that causes an increase in the heart rate.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39967523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4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a:p>
            <a:pPr eaLnBrk="1" hangingPunct="1"/>
            <a:endParaRPr lang="en-US" altLang="en-US" dirty="0" smtClean="0"/>
          </a:p>
          <a:p>
            <a:pPr eaLnBrk="1" hangingPunct="1"/>
            <a:r>
              <a:rPr lang="en-US" altLang="en-US" dirty="0" smtClean="0"/>
              <a:t>Automaticity </a:t>
            </a:r>
            <a:r>
              <a:rPr lang="en-US" altLang="en-US" dirty="0" smtClean="0">
                <a:cs typeface="Times New Roman" pitchFamily="18" charset="0"/>
              </a:rPr>
              <a:t>–</a:t>
            </a:r>
            <a:r>
              <a:rPr lang="en-US" altLang="en-US" dirty="0" smtClean="0"/>
              <a:t> heart’s ability to initiate an electrical impulse</a:t>
            </a:r>
          </a:p>
          <a:p>
            <a:pPr eaLnBrk="1" hangingPunct="1"/>
            <a:r>
              <a:rPr lang="en-US" altLang="en-US" dirty="0" smtClean="0"/>
              <a:t>Conductivity </a:t>
            </a:r>
            <a:r>
              <a:rPr lang="en-US" altLang="en-US" dirty="0" smtClean="0">
                <a:cs typeface="Times New Roman" pitchFamily="18" charset="0"/>
              </a:rPr>
              <a:t>–</a:t>
            </a:r>
            <a:r>
              <a:rPr lang="en-US" altLang="en-US" dirty="0" smtClean="0"/>
              <a:t> ability of myocardial cells to receive and conduct electrical impulses</a:t>
            </a:r>
          </a:p>
          <a:p>
            <a:pPr eaLnBrk="1" hangingPunct="1"/>
            <a:r>
              <a:rPr lang="en-US" altLang="en-US" dirty="0" smtClean="0"/>
              <a:t>Contractility </a:t>
            </a:r>
            <a:r>
              <a:rPr lang="en-US" altLang="en-US" dirty="0" smtClean="0">
                <a:cs typeface="Times New Roman" pitchFamily="18" charset="0"/>
              </a:rPr>
              <a:t>–</a:t>
            </a:r>
            <a:r>
              <a:rPr lang="en-US" altLang="en-US" dirty="0" smtClean="0"/>
              <a:t> ability of the heart muscle to shorten in response to an electrical impulse</a:t>
            </a:r>
          </a:p>
          <a:p>
            <a:pPr eaLnBrk="1" hangingPunct="1"/>
            <a:r>
              <a:rPr lang="en-US" altLang="en-US" dirty="0" smtClean="0"/>
              <a:t>Excitability </a:t>
            </a:r>
            <a:r>
              <a:rPr lang="en-US" altLang="en-US" dirty="0" smtClean="0">
                <a:cs typeface="Times New Roman" pitchFamily="18" charset="0"/>
              </a:rPr>
              <a:t>–</a:t>
            </a:r>
            <a:r>
              <a:rPr lang="en-US" altLang="en-US" dirty="0" smtClean="0"/>
              <a:t> ability of the heart to respond to an impulse or stimulus</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31666060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a:p>
            <a:pPr marL="0" lvl="1" eaLnBrk="1" hangingPunct="1"/>
            <a:endParaRPr lang="en-US" altLang="en-US" dirty="0" smtClean="0"/>
          </a:p>
          <a:p>
            <a:pPr marL="0" lvl="1" eaLnBrk="1" hangingPunct="1"/>
            <a:r>
              <a:rPr lang="en-US" altLang="en-US" dirty="0" smtClean="0"/>
              <a:t>The ANS is involuntary – you have no control over it. It secretes norepinephrine</a:t>
            </a:r>
            <a:r>
              <a:rPr lang="en-US" altLang="en-US" baseline="0" dirty="0" smtClean="0"/>
              <a:t> automatically when you are under stress or become frightened.</a:t>
            </a:r>
          </a:p>
          <a:p>
            <a:pPr marL="0" lvl="1" eaLnBrk="1" hangingPunct="1"/>
            <a:endParaRPr lang="en-US" altLang="en-US" baseline="0" dirty="0" smtClean="0"/>
          </a:p>
          <a:p>
            <a:pPr marL="0" lvl="1" eaLnBrk="1" hangingPunct="1"/>
            <a:r>
              <a:rPr lang="en-US" altLang="en-US" dirty="0" smtClean="0"/>
              <a:t>The vagus</a:t>
            </a:r>
            <a:r>
              <a:rPr lang="en-US" altLang="en-US" baseline="0" dirty="0" smtClean="0"/>
              <a:t> nerve is the major nerve of the parasympathetic system.</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42</a:t>
            </a:fld>
            <a:endParaRPr lang="en-US"/>
          </a:p>
        </p:txBody>
      </p:sp>
    </p:spTree>
    <p:extLst>
      <p:ext uri="{BB962C8B-B14F-4D97-AF65-F5344CB8AC3E}">
        <p14:creationId xmlns:p14="http://schemas.microsoft.com/office/powerpoint/2010/main" val="4204895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LO 2.1: Explain how circulation occurs in relation to the ECG.</a:t>
            </a:r>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29241558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a:p>
            <a:pPr marL="0" lvl="1" eaLnBrk="1" hangingPunct="1"/>
            <a:endParaRPr lang="en-US" altLang="en-US" dirty="0" smtClean="0"/>
          </a:p>
          <a:p>
            <a:pPr marL="0" lvl="1" eaLnBrk="1" hangingPunct="1"/>
            <a:r>
              <a:rPr lang="en-US" altLang="en-US" dirty="0" smtClean="0"/>
              <a:t>Potassium</a:t>
            </a:r>
          </a:p>
          <a:p>
            <a:pPr marL="171450" lvl="1" indent="-171450" eaLnBrk="1" hangingPunct="1">
              <a:buFont typeface="Arial" panose="020B0604020202020204" pitchFamily="34" charset="0"/>
              <a:buChar char="•"/>
            </a:pPr>
            <a:r>
              <a:rPr lang="en-US" altLang="en-US" baseline="0" dirty="0" smtClean="0"/>
              <a:t>Low concentration causes decrease in heart rate</a:t>
            </a:r>
          </a:p>
          <a:p>
            <a:pPr marL="171450" lvl="1" indent="-171450" eaLnBrk="1" hangingPunct="1">
              <a:buFont typeface="Arial" panose="020B0604020202020204" pitchFamily="34" charset="0"/>
              <a:buChar char="•"/>
            </a:pPr>
            <a:r>
              <a:rPr lang="en-US" altLang="en-US" baseline="0" dirty="0" smtClean="0"/>
              <a:t>High concentration causes dysrhythmias</a:t>
            </a:r>
          </a:p>
          <a:p>
            <a:pPr marL="171450" lvl="1" indent="-171450" eaLnBrk="1" hangingPunct="1">
              <a:buFont typeface="Arial" panose="020B0604020202020204" pitchFamily="34" charset="0"/>
              <a:buChar char="•"/>
            </a:pPr>
            <a:endParaRPr lang="en-US" altLang="en-US" baseline="0" dirty="0" smtClean="0"/>
          </a:p>
          <a:p>
            <a:pPr marL="0" lvl="1" indent="0" eaLnBrk="1" hangingPunct="1">
              <a:buFont typeface="Arial" panose="020B0604020202020204" pitchFamily="34" charset="0"/>
              <a:buNone/>
            </a:pPr>
            <a:r>
              <a:rPr lang="en-US" altLang="en-US" baseline="0" dirty="0" smtClean="0"/>
              <a:t>Calcium</a:t>
            </a:r>
          </a:p>
          <a:p>
            <a:pPr marL="171450" lvl="1" indent="-171450" eaLnBrk="1" hangingPunct="1">
              <a:buFont typeface="Arial" panose="020B0604020202020204" pitchFamily="34" charset="0"/>
              <a:buChar char="•"/>
            </a:pPr>
            <a:r>
              <a:rPr lang="en-US" altLang="en-US" baseline="0" dirty="0" smtClean="0"/>
              <a:t>Low concentration depresses heart activity</a:t>
            </a:r>
          </a:p>
          <a:p>
            <a:pPr marL="171450" lvl="1" indent="-171450" eaLnBrk="1" hangingPunct="1">
              <a:buFont typeface="Arial" panose="020B0604020202020204" pitchFamily="34" charset="0"/>
              <a:buChar char="•"/>
            </a:pPr>
            <a:r>
              <a:rPr lang="en-US" altLang="en-US" baseline="0" dirty="0" smtClean="0"/>
              <a:t>High concentration causes longer-than-normal heart contractions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34111005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44</a:t>
            </a:fld>
            <a:endParaRPr lang="en-US"/>
          </a:p>
        </p:txBody>
      </p:sp>
    </p:spTree>
    <p:extLst>
      <p:ext uri="{BB962C8B-B14F-4D97-AF65-F5344CB8AC3E}">
        <p14:creationId xmlns:p14="http://schemas.microsoft.com/office/powerpoint/2010/main" val="39519152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45</a:t>
            </a:fld>
            <a:endParaRPr lang="en-US"/>
          </a:p>
        </p:txBody>
      </p:sp>
    </p:spTree>
    <p:extLst>
      <p:ext uri="{BB962C8B-B14F-4D97-AF65-F5344CB8AC3E}">
        <p14:creationId xmlns:p14="http://schemas.microsoft.com/office/powerpoint/2010/main" val="27825037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4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a:p>
            <a:pPr eaLnBrk="1" hangingPunct="1"/>
            <a:endParaRPr lang="en-US" altLang="en-US" dirty="0" smtClean="0"/>
          </a:p>
          <a:p>
            <a:pPr eaLnBrk="1" hangingPunct="1"/>
            <a:r>
              <a:rPr lang="en-US" altLang="en-US" dirty="0" smtClean="0"/>
              <a:t>The AV node slows</a:t>
            </a:r>
            <a:r>
              <a:rPr lang="en-US" altLang="en-US" baseline="0" dirty="0" smtClean="0"/>
              <a:t> the electrical impulse, providing three benefits:</a:t>
            </a:r>
          </a:p>
          <a:p>
            <a:pPr marL="171450" indent="-171450" eaLnBrk="1" hangingPunct="1">
              <a:buFont typeface="Arial" panose="020B0604020202020204" pitchFamily="34" charset="0"/>
              <a:buChar char="•"/>
            </a:pPr>
            <a:r>
              <a:rPr lang="en-US" altLang="en-US" baseline="0" dirty="0" smtClean="0"/>
              <a:t>Provides for atrial kick</a:t>
            </a:r>
          </a:p>
          <a:p>
            <a:pPr marL="171450" indent="-171450" eaLnBrk="1" hangingPunct="1">
              <a:buFont typeface="Arial" panose="020B0604020202020204" pitchFamily="34" charset="0"/>
              <a:buChar char="•"/>
            </a:pPr>
            <a:r>
              <a:rPr lang="en-US" altLang="en-US" baseline="0" dirty="0" smtClean="0"/>
              <a:t>Prevents excessive rate of impulses from reaching the ventricles</a:t>
            </a:r>
          </a:p>
          <a:p>
            <a:pPr marL="171450" indent="-171450" eaLnBrk="1" hangingPunct="1">
              <a:buFont typeface="Arial" panose="020B0604020202020204" pitchFamily="34" charset="0"/>
              <a:buChar char="•"/>
            </a:pPr>
            <a:r>
              <a:rPr lang="en-US" altLang="en-US" baseline="0" dirty="0" smtClean="0"/>
              <a:t>Allows ventricles to contract from the bottom up</a:t>
            </a:r>
          </a:p>
          <a:p>
            <a:pPr marL="171450" indent="-171450" eaLnBrk="1" hangingPunct="1">
              <a:buFont typeface="Arial" panose="020B0604020202020204" pitchFamily="34" charset="0"/>
              <a:buChar char="•"/>
            </a:pPr>
            <a:endParaRPr lang="en-US" altLang="en-US" b="0" baseline="0" dirty="0" smtClean="0"/>
          </a:p>
          <a:p>
            <a:pPr marL="0" indent="0" eaLnBrk="1" hangingPunct="1">
              <a:buFont typeface="Arial" panose="020B0604020202020204" pitchFamily="34" charset="0"/>
              <a:buNone/>
            </a:pPr>
            <a:r>
              <a:rPr lang="en-US" altLang="en-US" b="0" baseline="0" dirty="0" smtClean="0"/>
              <a:t>Atrial kick: </a:t>
            </a:r>
            <a:r>
              <a:rPr lang="en-US" altLang="en-US" baseline="0" dirty="0" smtClean="0"/>
              <a:t>Additional blood that travels from the atria to the ventricles before they contract, as a result of the electrical delay caused by the AV node.</a:t>
            </a:r>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32693733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4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a:p>
            <a:endParaRPr lang="en-US" altLang="en-US" dirty="0" smtClean="0"/>
          </a:p>
          <a:p>
            <a:r>
              <a:rPr lang="en-US" altLang="en-US" dirty="0" smtClean="0"/>
              <a:t>The bundle branches are the two branches of the bundle of His that carry the electrical impulse to both sides of the heart.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14204177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smtClean="0"/>
              <a:t>-----</a:t>
            </a:r>
          </a:p>
          <a:p>
            <a:endParaRPr lang="en-US"/>
          </a:p>
        </p:txBody>
      </p:sp>
      <p:sp>
        <p:nvSpPr>
          <p:cNvPr id="4" name="Slide Number Placeholder 3"/>
          <p:cNvSpPr>
            <a:spLocks noGrp="1"/>
          </p:cNvSpPr>
          <p:nvPr>
            <p:ph type="sldNum" sz="quarter" idx="10"/>
          </p:nvPr>
        </p:nvSpPr>
        <p:spPr/>
        <p:txBody>
          <a:bodyPr/>
          <a:lstStyle/>
          <a:p>
            <a:fld id="{5D003D02-7E89-4EBF-B123-9C334E1BFEF7}" type="slidenum">
              <a:rPr lang="en-US" smtClean="0"/>
              <a:t>48</a:t>
            </a:fld>
            <a:endParaRPr lang="en-US"/>
          </a:p>
        </p:txBody>
      </p:sp>
    </p:spTree>
    <p:extLst>
      <p:ext uri="{BB962C8B-B14F-4D97-AF65-F5344CB8AC3E}">
        <p14:creationId xmlns:p14="http://schemas.microsoft.com/office/powerpoint/2010/main" val="25879207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smtClean="0"/>
              <a:t>-----</a:t>
            </a:r>
          </a:p>
          <a:p>
            <a:endParaRPr lang="en-US"/>
          </a:p>
        </p:txBody>
      </p:sp>
      <p:sp>
        <p:nvSpPr>
          <p:cNvPr id="4" name="Slide Number Placeholder 3"/>
          <p:cNvSpPr>
            <a:spLocks noGrp="1"/>
          </p:cNvSpPr>
          <p:nvPr>
            <p:ph type="sldNum" sz="quarter" idx="10"/>
          </p:nvPr>
        </p:nvSpPr>
        <p:spPr/>
        <p:txBody>
          <a:bodyPr/>
          <a:lstStyle/>
          <a:p>
            <a:fld id="{5D003D02-7E89-4EBF-B123-9C334E1BFEF7}" type="slidenum">
              <a:rPr lang="en-US" smtClean="0"/>
              <a:t>49</a:t>
            </a:fld>
            <a:endParaRPr lang="en-US"/>
          </a:p>
        </p:txBody>
      </p:sp>
    </p:spTree>
    <p:extLst>
      <p:ext uri="{BB962C8B-B14F-4D97-AF65-F5344CB8AC3E}">
        <p14:creationId xmlns:p14="http://schemas.microsoft.com/office/powerpoint/2010/main" val="42290455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23865713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14681163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52</a:t>
            </a:fld>
            <a:endParaRPr lang="en-US"/>
          </a:p>
        </p:txBody>
      </p:sp>
    </p:spTree>
    <p:extLst>
      <p:ext uri="{BB962C8B-B14F-4D97-AF65-F5344CB8AC3E}">
        <p14:creationId xmlns:p14="http://schemas.microsoft.com/office/powerpoint/2010/main" val="783100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 </a:t>
            </a:r>
          </a:p>
          <a:p>
            <a:pPr eaLnBrk="1" hangingPunct="1"/>
            <a:r>
              <a:rPr lang="en-US" altLang="en-US" dirty="0" smtClean="0"/>
              <a:t>-----</a:t>
            </a:r>
          </a:p>
          <a:p>
            <a:pPr eaLnBrk="1" hangingPunct="1"/>
            <a:r>
              <a:rPr lang="en-US" altLang="en-US" sz="1200" b="1" dirty="0" smtClean="0"/>
              <a:t>Aorta: </a:t>
            </a:r>
            <a:r>
              <a:rPr lang="en-US" altLang="en-US" sz="1200" dirty="0" smtClean="0"/>
              <a:t>The largest artery of the</a:t>
            </a:r>
            <a:r>
              <a:rPr lang="en-US" altLang="en-US" sz="1200" baseline="0" dirty="0" smtClean="0"/>
              <a:t> body, which transports oxygenated blood from the left ventricle of the heart to the entire body.</a:t>
            </a:r>
          </a:p>
          <a:p>
            <a:pPr eaLnBrk="1" hangingPunct="1"/>
            <a:r>
              <a:rPr lang="en-US" altLang="en-US" sz="1200" b="1" baseline="0" dirty="0" smtClean="0"/>
              <a:t>Aortic semilunar valve: </a:t>
            </a:r>
            <a:r>
              <a:rPr lang="en-US" altLang="en-US" sz="1200" baseline="0" dirty="0" smtClean="0"/>
              <a:t>Valve located in the aorta that prevents backflow of blood into the left ventricle.</a:t>
            </a:r>
          </a:p>
          <a:p>
            <a:pPr eaLnBrk="1" hangingPunct="1"/>
            <a:r>
              <a:rPr lang="en-US" altLang="en-US" sz="1200" b="1" baseline="0" dirty="0" smtClean="0"/>
              <a:t>Atrium (pl. atria): </a:t>
            </a:r>
            <a:r>
              <a:rPr lang="en-US" altLang="en-US" sz="1200" baseline="0" dirty="0" smtClean="0"/>
              <a:t>Top two chambers of the heart.</a:t>
            </a:r>
          </a:p>
          <a:p>
            <a:pPr eaLnBrk="1" hangingPunct="1"/>
            <a:r>
              <a:rPr lang="en-US" altLang="en-US" sz="1200" b="1" dirty="0" smtClean="0"/>
              <a:t>Chordae tendineae: </a:t>
            </a:r>
            <a:r>
              <a:rPr lang="en-US" altLang="en-US" sz="1200" dirty="0" smtClean="0"/>
              <a:t>Structures that connect the atrioventricular valves to the papillary muscles and prevent them from opening in the wrong direction.</a:t>
            </a:r>
          </a:p>
          <a:p>
            <a:pPr eaLnBrk="1" hangingPunct="1"/>
            <a:r>
              <a:rPr lang="en-US" altLang="en-US" sz="1200" b="1" dirty="0" smtClean="0"/>
              <a:t>Deoxygenated blood: </a:t>
            </a:r>
            <a:r>
              <a:rPr lang="en-US" altLang="en-US" sz="1200" dirty="0" smtClean="0"/>
              <a:t>Blood</a:t>
            </a:r>
            <a:r>
              <a:rPr lang="en-US" altLang="en-US" sz="1200" baseline="0" dirty="0" smtClean="0"/>
              <a:t> that has little or minimal oxygen (oxygen-poor blood).</a:t>
            </a:r>
          </a:p>
          <a:p>
            <a:pPr eaLnBrk="1" hangingPunct="1"/>
            <a:r>
              <a:rPr lang="en-US" altLang="en-US" sz="1200" b="1" dirty="0" smtClean="0"/>
              <a:t>Interventricular septum:</a:t>
            </a:r>
            <a:r>
              <a:rPr lang="en-US" altLang="en-US" sz="1200" dirty="0" smtClean="0"/>
              <a:t> A partition or wall (septum) that divides the right and left ventricles.</a:t>
            </a:r>
          </a:p>
          <a:p>
            <a:pPr eaLnBrk="1" hangingPunct="1"/>
            <a:r>
              <a:rPr lang="en-US" altLang="en-US" sz="1200" b="1" dirty="0" smtClean="0"/>
              <a:t>Left atrium: </a:t>
            </a:r>
            <a:r>
              <a:rPr lang="en-US" altLang="en-US" sz="1200" dirty="0" smtClean="0"/>
              <a:t>The</a:t>
            </a:r>
            <a:r>
              <a:rPr lang="en-US" altLang="en-US" sz="1200" baseline="0" dirty="0" smtClean="0"/>
              <a:t> left upper chamber of the heart, which receives blood from the lungs.</a:t>
            </a:r>
          </a:p>
          <a:p>
            <a:pPr eaLnBrk="1" hangingPunct="1"/>
            <a:r>
              <a:rPr lang="en-US" altLang="en-US" sz="1200" b="1" baseline="0" dirty="0" smtClean="0"/>
              <a:t>Left ventricle: </a:t>
            </a:r>
            <a:r>
              <a:rPr lang="en-US" altLang="en-US" sz="1200" baseline="0" dirty="0" smtClean="0"/>
              <a:t>The left lower chamber of the heart, which pumps oxygenated blood through the body. It is the biggest and strongest chamber, known as the workhorse of the heart.</a:t>
            </a:r>
          </a:p>
          <a:p>
            <a:pPr eaLnBrk="1" hangingPunct="1"/>
            <a:r>
              <a:rPr lang="en-US" altLang="en-US" sz="1200" b="1" baseline="0" dirty="0" smtClean="0"/>
              <a:t>Mitral (bicuspid) valve:</a:t>
            </a:r>
            <a:r>
              <a:rPr lang="en-US" altLang="en-US" sz="1200" baseline="0" dirty="0" smtClean="0"/>
              <a:t> Valve with two cusps or leaflets located between the left atrium and left ventricle; it prevents backflow of blood into the left atrium.</a:t>
            </a:r>
          </a:p>
          <a:p>
            <a:pPr eaLnBrk="1" hangingPunct="1"/>
            <a:r>
              <a:rPr lang="en-US" altLang="en-US" sz="1200" b="1" baseline="0" dirty="0" smtClean="0"/>
              <a:t>Oxygenated blood: </a:t>
            </a:r>
            <a:r>
              <a:rPr lang="en-US" altLang="en-US" sz="1200" baseline="0" dirty="0" smtClean="0"/>
              <a:t>Blood having oxygen (oxygen-rich blood).</a:t>
            </a:r>
            <a:endParaRPr lang="en-US" altLang="en-US" sz="1200" dirty="0" smtClean="0"/>
          </a:p>
          <a:p>
            <a:pPr eaLnBrk="1" hangingPunct="1"/>
            <a:r>
              <a:rPr lang="en-US" altLang="en-US" sz="1200" b="1" dirty="0" smtClean="0"/>
              <a:t>Papillary muscles: </a:t>
            </a:r>
            <a:r>
              <a:rPr lang="en-US" altLang="en-US" sz="1200" dirty="0" smtClean="0"/>
              <a:t>Muscles in the ventricles that anchor the chordae tendineae and atrioventricular valves.</a:t>
            </a:r>
          </a:p>
          <a:p>
            <a:pPr eaLnBrk="1" hangingPunct="1"/>
            <a:r>
              <a:rPr lang="en-US" altLang="en-US" sz="1200" b="1" dirty="0" smtClean="0"/>
              <a:t>Pericardium: </a:t>
            </a:r>
            <a:r>
              <a:rPr lang="en-US" altLang="en-US" sz="1200" dirty="0" smtClean="0"/>
              <a:t>A two-layered sac of tissue enclosing the heart.</a:t>
            </a:r>
          </a:p>
          <a:p>
            <a:pPr eaLnBrk="1" hangingPunct="1"/>
            <a:r>
              <a:rPr lang="en-US" altLang="en-US" sz="1200" b="1" dirty="0" smtClean="0"/>
              <a:t>Pulmonary artery: </a:t>
            </a:r>
            <a:r>
              <a:rPr lang="en-US" altLang="en-US" sz="1200" dirty="0" smtClean="0"/>
              <a:t>Large artery that transports deoxygenated blood from the right ventricle to the lungs; only artery in the body that carries deoxygenated blood.</a:t>
            </a:r>
          </a:p>
          <a:p>
            <a:pPr eaLnBrk="1" hangingPunct="1"/>
            <a:r>
              <a:rPr lang="en-US" altLang="en-US" sz="1200" b="1" dirty="0" smtClean="0"/>
              <a:t>Pulmonary semilunar valve: </a:t>
            </a:r>
            <a:r>
              <a:rPr lang="en-US" altLang="en-US" sz="1200" dirty="0" smtClean="0"/>
              <a:t>Valve found in the pulmonary artery that prevents</a:t>
            </a:r>
            <a:r>
              <a:rPr lang="en-US" altLang="en-US" sz="1200" baseline="0" dirty="0" smtClean="0"/>
              <a:t> backflow of blood into the right ventricle.</a:t>
            </a:r>
          </a:p>
          <a:p>
            <a:pPr eaLnBrk="1" hangingPunct="1"/>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9915787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53</a:t>
            </a:fld>
            <a:endParaRPr lang="en-US"/>
          </a:p>
        </p:txBody>
      </p:sp>
    </p:spTree>
    <p:extLst>
      <p:ext uri="{BB962C8B-B14F-4D97-AF65-F5344CB8AC3E}">
        <p14:creationId xmlns:p14="http://schemas.microsoft.com/office/powerpoint/2010/main" val="38135034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54</a:t>
            </a:fld>
            <a:endParaRPr lang="en-US"/>
          </a:p>
        </p:txBody>
      </p:sp>
    </p:spTree>
    <p:extLst>
      <p:ext uri="{BB962C8B-B14F-4D97-AF65-F5344CB8AC3E}">
        <p14:creationId xmlns:p14="http://schemas.microsoft.com/office/powerpoint/2010/main" val="15785266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4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pPr eaLnBrk="1" hangingPunct="1"/>
            <a:r>
              <a:rPr lang="en-US" altLang="en-US" sz="1200" b="1" dirty="0" smtClean="0"/>
              <a:t>Action potential:</a:t>
            </a:r>
            <a:r>
              <a:rPr lang="en-US" altLang="en-US" sz="1200" b="1" baseline="0" dirty="0" smtClean="0"/>
              <a:t> </a:t>
            </a:r>
            <a:r>
              <a:rPr lang="en-US" altLang="en-US" sz="1200" b="0" baseline="0" dirty="0" smtClean="0"/>
              <a:t>The change in the electrical potential of the heart muscle when it is stimulated.</a:t>
            </a:r>
          </a:p>
          <a:p>
            <a:pPr eaLnBrk="1" hangingPunct="1"/>
            <a:r>
              <a:rPr lang="en-US" altLang="en-US" sz="1200" b="1" baseline="0" dirty="0" smtClean="0"/>
              <a:t>Complexes: </a:t>
            </a:r>
            <a:r>
              <a:rPr lang="en-US" altLang="en-US" sz="1200" b="0" baseline="0" dirty="0" smtClean="0"/>
              <a:t>Atrial or ventricular contractions as they appear on the ECG; complete ECG waveforms.</a:t>
            </a:r>
          </a:p>
          <a:p>
            <a:pPr eaLnBrk="1" hangingPunct="1"/>
            <a:r>
              <a:rPr lang="en-US" altLang="en-US" sz="1200" b="1" baseline="0" dirty="0" smtClean="0"/>
              <a:t>Depolarization: </a:t>
            </a:r>
            <a:r>
              <a:rPr lang="en-US" altLang="en-US" sz="1200" b="0" baseline="0" dirty="0" smtClean="0"/>
              <a:t>The electrical activation of the cells of the heart that initiates the contraction of the heart muscle.</a:t>
            </a:r>
          </a:p>
          <a:p>
            <a:pPr eaLnBrk="1" hangingPunct="1"/>
            <a:r>
              <a:rPr lang="en-US" altLang="en-US" sz="1200" b="1" baseline="0" dirty="0" smtClean="0"/>
              <a:t>Interval: </a:t>
            </a:r>
            <a:r>
              <a:rPr lang="en-US" altLang="en-US" sz="1200" b="0" baseline="0" dirty="0" smtClean="0"/>
              <a:t>The period of time between two activities within the heart.</a:t>
            </a:r>
          </a:p>
          <a:p>
            <a:pPr eaLnBrk="1" hangingPunct="1"/>
            <a:r>
              <a:rPr lang="en-US" altLang="en-US" sz="1200" b="1" baseline="0" dirty="0" smtClean="0"/>
              <a:t>Ischemia: </a:t>
            </a:r>
            <a:r>
              <a:rPr lang="en-US" altLang="en-US" sz="1200" b="0" baseline="0" dirty="0" smtClean="0"/>
              <a:t>Occurs when there is a sudden loss or reduction in blood supply (oxygen) to a region of the heart tissue. This occurs due to the presence of atherosclerotic plaque, blood clot, emboli, or even vascular spasm (Prinzmetal’s angina).</a:t>
            </a:r>
          </a:p>
          <a:p>
            <a:pPr eaLnBrk="1" hangingPunct="1"/>
            <a:r>
              <a:rPr lang="en-US" altLang="en-US" sz="1200" b="1" baseline="0" dirty="0" smtClean="0"/>
              <a:t>Isoelectric line: </a:t>
            </a:r>
            <a:r>
              <a:rPr lang="en-US" altLang="en-US" sz="1200" b="0" baseline="0" dirty="0" smtClean="0"/>
              <a:t>The period when the electrical tracing of the ECG is at zero or a straight line, and no positive or negative deflections are seen.</a:t>
            </a:r>
          </a:p>
          <a:p>
            <a:pPr eaLnBrk="1" hangingPunct="1"/>
            <a:r>
              <a:rPr lang="en-US" altLang="en-US" sz="1200" b="1" baseline="0" dirty="0" smtClean="0"/>
              <a:t>Polarization: </a:t>
            </a:r>
            <a:r>
              <a:rPr lang="en-US" altLang="en-US" sz="1200" b="0" baseline="0" dirty="0" smtClean="0"/>
              <a:t>The state of cellular rest in which the inside is negatively charged and the outside is positively charged.</a:t>
            </a:r>
          </a:p>
          <a:p>
            <a:pPr eaLnBrk="1" hangingPunct="1"/>
            <a:r>
              <a:rPr lang="en-US" altLang="en-US" sz="1200" b="1" baseline="0" dirty="0" smtClean="0"/>
              <a:t>Repolarization: </a:t>
            </a:r>
            <a:r>
              <a:rPr lang="en-US" altLang="en-US" sz="1200" b="0" baseline="0" dirty="0" smtClean="0"/>
              <a:t>The return of heart muscle cells to their resting electrical state, causing the heart muscle to relax.</a:t>
            </a:r>
          </a:p>
          <a:p>
            <a:pPr eaLnBrk="1" hangingPunct="1"/>
            <a:r>
              <a:rPr lang="en-US" altLang="en-US" sz="1200" b="1" baseline="0" dirty="0" smtClean="0"/>
              <a:t>Segment: </a:t>
            </a:r>
            <a:r>
              <a:rPr lang="en-US" altLang="en-US" sz="1200" b="0" baseline="0" dirty="0" smtClean="0"/>
              <a:t>A portion or part of the electrical tracing produced by the heart.</a:t>
            </a:r>
          </a:p>
          <a:p>
            <a:pPr eaLnBrk="1" hangingPunct="1"/>
            <a:endParaRPr lang="en-US" altLang="en-US" b="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55</a:t>
            </a:fld>
            <a:endParaRPr lang="en-US"/>
          </a:p>
        </p:txBody>
      </p:sp>
    </p:spTree>
    <p:extLst>
      <p:ext uri="{BB962C8B-B14F-4D97-AF65-F5344CB8AC3E}">
        <p14:creationId xmlns:p14="http://schemas.microsoft.com/office/powerpoint/2010/main" val="16806599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4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pPr eaLnBrk="1" hangingPunct="1"/>
            <a:endParaRPr lang="en-US" altLang="en-US" dirty="0" smtClean="0"/>
          </a:p>
          <a:p>
            <a:pPr eaLnBrk="1" hangingPunct="1"/>
            <a:r>
              <a:rPr lang="en-US" altLang="en-US" dirty="0" smtClean="0"/>
              <a:t>In a polarized cell, the inside of the cell is negatively charged compared to the outside of the cell.</a:t>
            </a:r>
          </a:p>
          <a:p>
            <a:pPr eaLnBrk="1" hangingPunct="1"/>
            <a:r>
              <a:rPr lang="en-US" altLang="en-US" dirty="0" smtClean="0"/>
              <a:t>Depolarization</a:t>
            </a:r>
            <a:r>
              <a:rPr lang="en-US" altLang="en-US" baseline="0" dirty="0" smtClean="0"/>
              <a:t> occurs when the electrical charge is reversed across the cell membrane so the interior becomes positively charged compared to the outside of the cell.</a:t>
            </a:r>
            <a:endParaRPr lang="en-US" altLang="en-US" dirty="0" smtClean="0"/>
          </a:p>
          <a:p>
            <a:pPr eaLnBrk="1" hangingPunct="1"/>
            <a:r>
              <a:rPr lang="en-US" altLang="en-US" dirty="0" smtClean="0"/>
              <a:t>The</a:t>
            </a:r>
            <a:r>
              <a:rPr lang="en-US" altLang="en-US" baseline="0" dirty="0" smtClean="0"/>
              <a:t> rapid change of polarization during depolarization is called </a:t>
            </a:r>
            <a:r>
              <a:rPr lang="en-US" altLang="en-US" i="1" baseline="0" dirty="0" smtClean="0"/>
              <a:t>action potential</a:t>
            </a:r>
            <a:r>
              <a:rPr lang="en-US" altLang="en-US" baseline="0" dirty="0" smtClean="0"/>
              <a: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56</a:t>
            </a:fld>
            <a:endParaRPr lang="en-US"/>
          </a:p>
        </p:txBody>
      </p:sp>
    </p:spTree>
    <p:extLst>
      <p:ext uri="{BB962C8B-B14F-4D97-AF65-F5344CB8AC3E}">
        <p14:creationId xmlns:p14="http://schemas.microsoft.com/office/powerpoint/2010/main" val="17441460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4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pPr eaLnBrk="1" hangingPunct="1"/>
            <a:endParaRPr lang="en-US" alt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As the cell repolarizes</a:t>
            </a:r>
            <a:r>
              <a:rPr lang="en-US" altLang="en-US" baseline="0" dirty="0" smtClean="0"/>
              <a:t> and returns to its resting state, the charges again reverse, so that the </a:t>
            </a:r>
            <a:r>
              <a:rPr lang="en-US" altLang="en-US" dirty="0" smtClean="0"/>
              <a:t>inside of the cell is negatively charged compared to the outside of the cell.</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57</a:t>
            </a:fld>
            <a:endParaRPr lang="en-US"/>
          </a:p>
        </p:txBody>
      </p:sp>
    </p:spTree>
    <p:extLst>
      <p:ext uri="{BB962C8B-B14F-4D97-AF65-F5344CB8AC3E}">
        <p14:creationId xmlns:p14="http://schemas.microsoft.com/office/powerpoint/2010/main" val="16526021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Describe the heart activity that produces each part of the ECG waveform.</a:t>
            </a:r>
          </a:p>
          <a:p>
            <a:pPr eaLnBrk="1" hangingPunct="1"/>
            <a:r>
              <a:rPr lang="en-US" altLang="en-US" dirty="0" smtClean="0"/>
              <a:t>-----</a:t>
            </a:r>
          </a:p>
          <a:p>
            <a:pPr eaLnBrk="1" hangingPunct="1"/>
            <a:r>
              <a:rPr lang="en-US" altLang="en-US" dirty="0" smtClean="0"/>
              <a:t>The isoelectric line or baseline refers to the tracing when no electrical activity is occurring.</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58</a:t>
            </a:fld>
            <a:endParaRPr lang="en-US"/>
          </a:p>
        </p:txBody>
      </p:sp>
    </p:spTree>
    <p:extLst>
      <p:ext uri="{BB962C8B-B14F-4D97-AF65-F5344CB8AC3E}">
        <p14:creationId xmlns:p14="http://schemas.microsoft.com/office/powerpoint/2010/main" val="41743639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4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pPr eaLnBrk="1" hangingPunct="1"/>
            <a:endParaRPr lang="en-US" altLang="en-US" dirty="0" smtClean="0"/>
          </a:p>
          <a:p>
            <a:pPr eaLnBrk="1" hangingPunct="1"/>
            <a:r>
              <a:rPr lang="en-US" altLang="en-US" dirty="0" smtClean="0"/>
              <a:t>The atrial kick occurs during the short baseline segment that appears immediately after the P</a:t>
            </a:r>
            <a:r>
              <a:rPr lang="en-US" altLang="en-US" baseline="0" dirty="0" smtClean="0"/>
              <a:t> wave.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59</a:t>
            </a:fld>
            <a:endParaRPr lang="en-US"/>
          </a:p>
        </p:txBody>
      </p:sp>
    </p:spTree>
    <p:extLst>
      <p:ext uri="{BB962C8B-B14F-4D97-AF65-F5344CB8AC3E}">
        <p14:creationId xmlns:p14="http://schemas.microsoft.com/office/powerpoint/2010/main" val="3185435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4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pPr eaLnBrk="1" hangingPunct="1"/>
            <a:endParaRPr lang="en-US" altLang="en-US" dirty="0" smtClean="0"/>
          </a:p>
          <a:p>
            <a:pPr eaLnBrk="1" hangingPunct="1"/>
            <a:r>
              <a:rPr lang="en-US" altLang="en-US" dirty="0" smtClean="0"/>
              <a:t>The QRS complex represents ventricular depolarization</a:t>
            </a:r>
            <a:r>
              <a:rPr lang="en-US" altLang="en-US" baseline="0" dirty="0" smtClean="0"/>
              <a:t> and the resulting ventricular contraction. It reflects the time it takes for an electrical impulse to depolarize the interventricular septum down through the ventricular myocardium, causing the ventricles to contract.</a:t>
            </a:r>
          </a:p>
          <a:p>
            <a:pPr eaLnBrk="1" hangingPunct="1"/>
            <a:endParaRPr lang="en-US" altLang="en-US" baseline="0" dirty="0" smtClean="0"/>
          </a:p>
          <a:p>
            <a:pPr eaLnBrk="1" hangingPunct="1"/>
            <a:r>
              <a:rPr lang="en-US" altLang="en-US" baseline="0" dirty="0" smtClean="0"/>
              <a:t>Although atrial repolarization occurs during ventricular depolarization, it is not seen on the ECG because the larger voltage of the ventricular depolarization overshadows the voltage of atrial repolarization. Only the largest voltage is seen on the ECG tracing.</a:t>
            </a:r>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60</a:t>
            </a:fld>
            <a:endParaRPr lang="en-US"/>
          </a:p>
        </p:txBody>
      </p:sp>
    </p:spTree>
    <p:extLst>
      <p:ext uri="{BB962C8B-B14F-4D97-AF65-F5344CB8AC3E}">
        <p14:creationId xmlns:p14="http://schemas.microsoft.com/office/powerpoint/2010/main" val="21760069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2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61</a:t>
            </a:fld>
            <a:endParaRPr lang="en-US"/>
          </a:p>
        </p:txBody>
      </p:sp>
    </p:spTree>
    <p:extLst>
      <p:ext uri="{BB962C8B-B14F-4D97-AF65-F5344CB8AC3E}">
        <p14:creationId xmlns:p14="http://schemas.microsoft.com/office/powerpoint/2010/main" val="28097838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2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pPr marL="0" lvl="1" eaLnBrk="1" hangingPunct="1"/>
            <a:endParaRPr lang="en-US" altLang="en-US" dirty="0" smtClean="0"/>
          </a:p>
          <a:p>
            <a:r>
              <a:rPr lang="en-US" altLang="en-US" dirty="0" smtClean="0"/>
              <a:t>The reason this segment is studied in a 12-lead ECG recording is to determine whether there is any ischemia or myocardial (heart) damage. </a:t>
            </a:r>
          </a:p>
          <a:p>
            <a:r>
              <a:rPr lang="en-US" altLang="en-US" dirty="0" smtClean="0"/>
              <a:t>Ischemia occurs when there is a sudden loss or reduction in blood supply (oxygen) to a region of heart tissue.</a:t>
            </a:r>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62</a:t>
            </a:fld>
            <a:endParaRPr lang="en-US"/>
          </a:p>
        </p:txBody>
      </p:sp>
    </p:spTree>
    <p:extLst>
      <p:ext uri="{BB962C8B-B14F-4D97-AF65-F5344CB8AC3E}">
        <p14:creationId xmlns:p14="http://schemas.microsoft.com/office/powerpoint/2010/main" val="2550377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pPr eaLnBrk="1" hangingPunct="1"/>
            <a:r>
              <a:rPr lang="en-US" altLang="en-US" sz="1200" b="1" baseline="0" dirty="0" smtClean="0"/>
              <a:t>Pulmonary veins: </a:t>
            </a:r>
            <a:r>
              <a:rPr lang="en-US" altLang="en-US" sz="1200" baseline="0" dirty="0" smtClean="0"/>
              <a:t>Transport oxygenated blood back into the left atrium of the heart. These are the only veins that carry oxygenated blood .</a:t>
            </a:r>
          </a:p>
          <a:p>
            <a:pPr eaLnBrk="1" hangingPunct="1"/>
            <a:r>
              <a:rPr lang="en-US" altLang="en-US" sz="1200" b="1" baseline="0" dirty="0" smtClean="0"/>
              <a:t>Right atrium: </a:t>
            </a:r>
            <a:r>
              <a:rPr lang="en-US" altLang="en-US" sz="1200" baseline="0" dirty="0" smtClean="0"/>
              <a:t>The right upper chamber of the heart; receives blood from the body.</a:t>
            </a:r>
          </a:p>
          <a:p>
            <a:pPr eaLnBrk="1" hangingPunct="1"/>
            <a:r>
              <a:rPr lang="en-US" altLang="en-US" sz="1200" b="1" baseline="0" dirty="0" smtClean="0"/>
              <a:t>Right ventricle: </a:t>
            </a:r>
            <a:r>
              <a:rPr lang="en-US" altLang="en-US" sz="1200" baseline="0" dirty="0" smtClean="0"/>
              <a:t>The right lower chamber of the heart, which pumps deoxygenated blood to the lungs.</a:t>
            </a:r>
          </a:p>
          <a:p>
            <a:pPr eaLnBrk="1" hangingPunct="1"/>
            <a:r>
              <a:rPr lang="en-US" altLang="en-US" sz="1200" b="1" baseline="0" dirty="0" smtClean="0"/>
              <a:t>Semilunar valve: </a:t>
            </a:r>
            <a:r>
              <a:rPr lang="en-US" altLang="en-US" sz="1200" baseline="0" dirty="0" smtClean="0"/>
              <a:t>A valve with half-moon-shaped cusps that open and close, allowing blood to travel only one way; located in the pulmonary artery and the aorta.</a:t>
            </a:r>
          </a:p>
          <a:p>
            <a:pPr eaLnBrk="1" hangingPunct="1"/>
            <a:r>
              <a:rPr lang="en-US" altLang="en-US" sz="1200" b="1" baseline="0" dirty="0" smtClean="0"/>
              <a:t>Tricuspid valve: </a:t>
            </a:r>
            <a:r>
              <a:rPr lang="en-US" altLang="en-US" sz="1200" baseline="0" dirty="0" smtClean="0"/>
              <a:t>Valve located between the right atrium and right ventricle; it prevents backflow of blood into the right atrium.</a:t>
            </a:r>
          </a:p>
          <a:p>
            <a:pPr eaLnBrk="1" hangingPunct="1"/>
            <a:r>
              <a:rPr lang="en-US" altLang="en-US" sz="1200" b="1" baseline="0" dirty="0" smtClean="0"/>
              <a:t>Vena cava: </a:t>
            </a:r>
            <a:r>
              <a:rPr lang="en-US" altLang="en-US" sz="1200" baseline="0" dirty="0" smtClean="0"/>
              <a:t>Largest vein in the body, which provides a pathway for deoxygenated blood to return to the heart; its upper portion, the superior vena cava, transports blood from the head, arms, and upper body; and its lower portion, the inferior vena cava, transports blood from the lower body and legs.</a:t>
            </a:r>
            <a:endParaRPr lang="en-US" altLang="en-US" sz="1200"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31541350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4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pPr eaLnBrk="1" hangingPunct="1"/>
            <a:endParaRPr lang="en-US" altLang="en-US" dirty="0" smtClean="0"/>
          </a:p>
          <a:p>
            <a:pPr eaLnBrk="1" hangingPunct="1"/>
            <a:r>
              <a:rPr lang="en-US" altLang="en-US" dirty="0" smtClean="0"/>
              <a:t>Unlike</a:t>
            </a:r>
            <a:r>
              <a:rPr lang="en-US" altLang="en-US" baseline="0" dirty="0" smtClean="0"/>
              <a:t> the rounded, symmetrical shape of the P wave, the T wave looks like a mountain with one sloping side, peaking toward the end instead of in the middle.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63</a:t>
            </a:fld>
            <a:endParaRPr lang="en-US"/>
          </a:p>
        </p:txBody>
      </p:sp>
    </p:spTree>
    <p:extLst>
      <p:ext uri="{BB962C8B-B14F-4D97-AF65-F5344CB8AC3E}">
        <p14:creationId xmlns:p14="http://schemas.microsoft.com/office/powerpoint/2010/main" val="19697669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4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pPr eaLnBrk="1" hangingPunct="1"/>
            <a:endParaRPr lang="en-US" altLang="en-US" dirty="0" smtClean="0"/>
          </a:p>
          <a:p>
            <a:pPr eaLnBrk="1" hangingPunct="1"/>
            <a:r>
              <a:rPr lang="en-US" altLang="en-US" dirty="0" smtClean="0"/>
              <a:t>The</a:t>
            </a:r>
            <a:r>
              <a:rPr lang="en-US" altLang="en-US" baseline="0" dirty="0" smtClean="0"/>
              <a:t> U wave usually deflects in the same direction as the T wave and is more prominent when the heart rate is slow.</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64</a:t>
            </a:fld>
            <a:endParaRPr lang="en-US"/>
          </a:p>
        </p:txBody>
      </p:sp>
    </p:spTree>
    <p:extLst>
      <p:ext uri="{BB962C8B-B14F-4D97-AF65-F5344CB8AC3E}">
        <p14:creationId xmlns:p14="http://schemas.microsoft.com/office/powerpoint/2010/main" val="26032426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4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endParaRPr lang="en-US" altLang="en-US" dirty="0" smtClean="0"/>
          </a:p>
          <a:p>
            <a:r>
              <a:rPr lang="en-US" altLang="en-US" dirty="0" smtClean="0"/>
              <a:t>The</a:t>
            </a:r>
            <a:r>
              <a:rPr lang="en-US" altLang="en-US" baseline="0" dirty="0" smtClean="0"/>
              <a:t> PR </a:t>
            </a:r>
            <a:r>
              <a:rPr lang="en-US" altLang="en-US" dirty="0" smtClean="0"/>
              <a:t>interval represents the time from initiation of the electrical impulse until</a:t>
            </a:r>
            <a:r>
              <a:rPr lang="en-US" altLang="en-US" baseline="0" dirty="0" smtClean="0"/>
              <a:t> </a:t>
            </a:r>
            <a:r>
              <a:rPr lang="en-US" altLang="en-US" dirty="0" smtClean="0"/>
              <a:t>the ventricles are stimulated by the impulse to start the contraction.</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65</a:t>
            </a:fld>
            <a:endParaRPr lang="en-US"/>
          </a:p>
        </p:txBody>
      </p:sp>
    </p:spTree>
    <p:extLst>
      <p:ext uri="{BB962C8B-B14F-4D97-AF65-F5344CB8AC3E}">
        <p14:creationId xmlns:p14="http://schemas.microsoft.com/office/powerpoint/2010/main" val="61754514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4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pPr eaLnBrk="1" hangingPunct="1"/>
            <a:endParaRPr lang="en-US" altLang="en-US" dirty="0" smtClean="0"/>
          </a:p>
          <a:p>
            <a:pPr eaLnBrk="1" hangingPunct="1"/>
            <a:r>
              <a:rPr lang="en-US" altLang="en-US" dirty="0" smtClean="0"/>
              <a:t>Factors that can affect the QT interval include:</a:t>
            </a:r>
          </a:p>
          <a:p>
            <a:pPr marL="171450" indent="-171450" eaLnBrk="1" hangingPunct="1">
              <a:buFont typeface="Arial" panose="020B0604020202020204" pitchFamily="34" charset="0"/>
              <a:buChar char="•"/>
            </a:pPr>
            <a:r>
              <a:rPr lang="en-US" altLang="en-US" dirty="0" smtClean="0"/>
              <a:t>Heart rate</a:t>
            </a:r>
          </a:p>
          <a:p>
            <a:pPr marL="171450" indent="-171450" eaLnBrk="1" hangingPunct="1">
              <a:buFont typeface="Arial" panose="020B0604020202020204" pitchFamily="34" charset="0"/>
              <a:buChar char="•"/>
            </a:pPr>
            <a:r>
              <a:rPr lang="en-US" altLang="en-US" dirty="0" smtClean="0"/>
              <a:t>Coronary artery disease</a:t>
            </a:r>
          </a:p>
          <a:p>
            <a:pPr marL="171450" indent="-171450" eaLnBrk="1" hangingPunct="1">
              <a:buFont typeface="Arial" panose="020B0604020202020204" pitchFamily="34" charset="0"/>
              <a:buChar char="•"/>
            </a:pPr>
            <a:r>
              <a:rPr lang="en-US" altLang="en-US" dirty="0" smtClean="0"/>
              <a:t>Electrolyte imbalance</a:t>
            </a:r>
          </a:p>
          <a:p>
            <a:pPr marL="171450" indent="-171450" eaLnBrk="1" hangingPunct="1">
              <a:buFont typeface="Arial" panose="020B0604020202020204" pitchFamily="34" charset="0"/>
              <a:buChar char="•"/>
            </a:pPr>
            <a:r>
              <a:rPr lang="en-US" altLang="en-US" dirty="0" smtClean="0"/>
              <a:t>Antidysrhythmic medications</a:t>
            </a:r>
          </a:p>
          <a:p>
            <a:pPr marL="171450" indent="-171450" eaLnBrk="1" hangingPunct="1">
              <a:buFont typeface="Arial" panose="020B0604020202020204" pitchFamily="34" charset="0"/>
              <a:buChar char="•"/>
            </a:pPr>
            <a:endParaRPr lang="en-US" altLang="en-US" dirty="0" smtClean="0"/>
          </a:p>
          <a:p>
            <a:pPr marL="0" indent="0" eaLnBrk="1" hangingPunct="1">
              <a:buFont typeface="Arial" panose="020B0604020202020204" pitchFamily="34" charset="0"/>
              <a:buNone/>
            </a:pPr>
            <a:r>
              <a:rPr lang="en-US" altLang="en-US" dirty="0" smtClean="0"/>
              <a:t>Longer-than-normal</a:t>
            </a:r>
            <a:r>
              <a:rPr lang="en-US" altLang="en-US" baseline="0" dirty="0" smtClean="0"/>
              <a:t> QT interval may indicate increased risk for certain ventricular dysrhythmias and sudden cardiac death.</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66</a:t>
            </a:fld>
            <a:endParaRPr lang="en-US"/>
          </a:p>
        </p:txBody>
      </p:sp>
    </p:spTree>
    <p:extLst>
      <p:ext uri="{BB962C8B-B14F-4D97-AF65-F5344CB8AC3E}">
        <p14:creationId xmlns:p14="http://schemas.microsoft.com/office/powerpoint/2010/main" val="636983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400" kern="1200" dirty="0" smtClean="0">
                <a:solidFill>
                  <a:schemeClr val="tx1"/>
                </a:solidFill>
                <a:effectLst/>
                <a:latin typeface="Times New Roman" pitchFamily="18" charset="0"/>
                <a:ea typeface="+mn-ea"/>
                <a:cs typeface="+mn-cs"/>
              </a:rPr>
              <a:t>Describe the heart activity that produces each part of the ECG waveform.</a:t>
            </a:r>
          </a:p>
          <a:p>
            <a:pPr eaLnBrk="1" hangingPunct="1"/>
            <a:r>
              <a:rPr lang="en-US" altLang="en-US" dirty="0" smtClean="0"/>
              <a:t>-----</a:t>
            </a:r>
          </a:p>
          <a:p>
            <a:pPr eaLnBrk="1" hangingPunct="1"/>
            <a:endParaRPr lang="en-US" altLang="en-US" dirty="0" smtClean="0"/>
          </a:p>
          <a:p>
            <a:pPr eaLnBrk="1" hangingPunct="1"/>
            <a:r>
              <a:rPr lang="en-US" altLang="en-US" dirty="0" smtClean="0"/>
              <a:t>The R-R interval is used</a:t>
            </a:r>
            <a:r>
              <a:rPr lang="en-US" altLang="en-US" baseline="0" dirty="0" smtClean="0"/>
              <a:t> to calculate heart rate because they are the easiest waves to identify, so they can be identified and counted quickly for rapid heart rate calculations.</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67</a:t>
            </a:fld>
            <a:endParaRPr lang="en-US"/>
          </a:p>
        </p:txBody>
      </p:sp>
    </p:spTree>
    <p:extLst>
      <p:ext uri="{BB962C8B-B14F-4D97-AF65-F5344CB8AC3E}">
        <p14:creationId xmlns:p14="http://schemas.microsoft.com/office/powerpoint/2010/main" val="23791038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Describe the heart activity that produces each part of the ECG waveform.</a:t>
            </a:r>
          </a:p>
          <a:p>
            <a:r>
              <a:rPr lang="en-US" altLang="en-US" dirty="0" smtClean="0"/>
              <a:t>-----</a:t>
            </a:r>
          </a:p>
          <a:p>
            <a:r>
              <a:rPr lang="en-US" altLang="en-US" dirty="0" smtClean="0"/>
              <a:t>The J point is important when measuring the length of the QRS complex and interpreting the ECG tracing. A normal QRS complex is 0.06 to 0.1 second.</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68</a:t>
            </a:fld>
            <a:endParaRPr lang="en-US"/>
          </a:p>
        </p:txBody>
      </p:sp>
    </p:spTree>
    <p:extLst>
      <p:ext uri="{BB962C8B-B14F-4D97-AF65-F5344CB8AC3E}">
        <p14:creationId xmlns:p14="http://schemas.microsoft.com/office/powerpoint/2010/main" val="17096211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2.6: Describe the heart activity that produces each part of the ECG waveform.</a:t>
            </a: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69</a:t>
            </a:fld>
            <a:endParaRPr lang="en-US"/>
          </a:p>
        </p:txBody>
      </p:sp>
    </p:spTree>
    <p:extLst>
      <p:ext uri="{BB962C8B-B14F-4D97-AF65-F5344CB8AC3E}">
        <p14:creationId xmlns:p14="http://schemas.microsoft.com/office/powerpoint/2010/main" val="31548790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2.6: Describe the heart activity that produces each part of the ECG waveform.</a:t>
            </a: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70</a:t>
            </a:fld>
            <a:endParaRPr lang="en-US"/>
          </a:p>
        </p:txBody>
      </p:sp>
    </p:spTree>
    <p:extLst>
      <p:ext uri="{BB962C8B-B14F-4D97-AF65-F5344CB8AC3E}">
        <p14:creationId xmlns:p14="http://schemas.microsoft.com/office/powerpoint/2010/main" val="27584726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2.6: Describe the heart activity that produces each part of the ECG waveform.</a:t>
            </a: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71</a:t>
            </a:fld>
            <a:endParaRPr lang="en-US"/>
          </a:p>
        </p:txBody>
      </p:sp>
    </p:spTree>
    <p:extLst>
      <p:ext uri="{BB962C8B-B14F-4D97-AF65-F5344CB8AC3E}">
        <p14:creationId xmlns:p14="http://schemas.microsoft.com/office/powerpoint/2010/main" val="18410268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 2.6: Describe the heart activity that produces each part of the ECG waveform.</a:t>
            </a: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72</a:t>
            </a:fld>
            <a:endParaRPr lang="en-US"/>
          </a:p>
        </p:txBody>
      </p:sp>
    </p:spTree>
    <p:extLst>
      <p:ext uri="{BB962C8B-B14F-4D97-AF65-F5344CB8AC3E}">
        <p14:creationId xmlns:p14="http://schemas.microsoft.com/office/powerpoint/2010/main" val="3438036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pPr eaLnBrk="1" hangingPunct="1"/>
            <a:endParaRPr lang="en-US" altLang="en-US" dirty="0" smtClean="0"/>
          </a:p>
          <a:p>
            <a:pPr eaLnBrk="1" hangingPunct="1"/>
            <a:r>
              <a:rPr lang="en-US" altLang="en-US" dirty="0" smtClean="0"/>
              <a:t>The</a:t>
            </a:r>
            <a:r>
              <a:rPr lang="en-US" altLang="en-US" baseline="0" dirty="0" smtClean="0"/>
              <a:t> heart varies in size and weight depending on a person’s weight, physical condition, and gender. </a:t>
            </a:r>
          </a:p>
          <a:p>
            <a:pPr eaLnBrk="1" hangingPunct="1"/>
            <a:endParaRPr lang="en-US" altLang="en-US" baseline="0" dirty="0" smtClean="0"/>
          </a:p>
          <a:p>
            <a:pPr eaLnBrk="1" hangingPunct="1"/>
            <a:r>
              <a:rPr lang="en-US" altLang="en-US" baseline="0" dirty="0" smtClean="0"/>
              <a:t>In most people, two-thirds of the heart lies to the left of the sternum.</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207531161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LO 2.1: Explain how circulation occurs in relation to the ECG.</a:t>
            </a:r>
          </a:p>
          <a:p>
            <a:pPr eaLnBrk="1" hangingPunct="1"/>
            <a:r>
              <a:rPr lang="en-US" altLang="en-US" dirty="0" smtClean="0"/>
              <a:t>LO 2.2: Recall the structures of the heart including valves, chambers, and vessels.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LO 2.3: </a:t>
            </a:r>
            <a:r>
              <a:rPr lang="en-US" sz="1200" kern="1200" dirty="0" smtClean="0">
                <a:solidFill>
                  <a:schemeClr val="tx1"/>
                </a:solidFill>
                <a:effectLst/>
                <a:latin typeface="Times New Roman" pitchFamily="18" charset="0"/>
                <a:ea typeface="+mn-ea"/>
                <a:cs typeface="+mn-cs"/>
              </a:rPr>
              <a:t>Differentiate among pulmonary, systemic, and coronary circulation.</a:t>
            </a:r>
          </a:p>
          <a:p>
            <a:pPr eaLnBrk="1" hangingPunct="1"/>
            <a:r>
              <a:rPr lang="en-US" altLang="en-US" dirty="0" smtClean="0"/>
              <a:t>LO 2.4: </a:t>
            </a:r>
            <a:r>
              <a:rPr lang="en-US" sz="1200" kern="1200" dirty="0" smtClean="0">
                <a:solidFill>
                  <a:schemeClr val="tx1"/>
                </a:solidFill>
                <a:effectLst/>
                <a:latin typeface="Times New Roman" pitchFamily="18" charset="0"/>
                <a:ea typeface="+mn-ea"/>
                <a:cs typeface="+mn-cs"/>
              </a:rPr>
              <a:t>Explain the cardiac cycle including the difference between systole and diastole.</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73</a:t>
            </a:fld>
            <a:endParaRPr lang="en-US"/>
          </a:p>
        </p:txBody>
      </p:sp>
    </p:spTree>
    <p:extLst>
      <p:ext uri="{BB962C8B-B14F-4D97-AF65-F5344CB8AC3E}">
        <p14:creationId xmlns:p14="http://schemas.microsoft.com/office/powerpoint/2010/main" val="18130143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2.5: </a:t>
            </a:r>
            <a:r>
              <a:rPr lang="en-US" sz="1200" kern="1200" dirty="0" smtClean="0">
                <a:solidFill>
                  <a:schemeClr val="tx1"/>
                </a:solidFill>
                <a:effectLst/>
                <a:latin typeface="Times New Roman" pitchFamily="18" charset="0"/>
                <a:ea typeface="+mn-ea"/>
                <a:cs typeface="+mn-cs"/>
              </a:rPr>
              <a:t>Describe the parts and function of the heart and conduction system and how they relate to the ECG.</a:t>
            </a:r>
          </a:p>
        </p:txBody>
      </p:sp>
      <p:sp>
        <p:nvSpPr>
          <p:cNvPr id="4" name="Slide Number Placeholder 3"/>
          <p:cNvSpPr>
            <a:spLocks noGrp="1"/>
          </p:cNvSpPr>
          <p:nvPr>
            <p:ph type="sldNum" sz="quarter" idx="10"/>
          </p:nvPr>
        </p:nvSpPr>
        <p:spPr/>
        <p:txBody>
          <a:bodyPr/>
          <a:lstStyle/>
          <a:p>
            <a:fld id="{5D003D02-7E89-4EBF-B123-9C334E1BFEF7}" type="slidenum">
              <a:rPr lang="en-US" smtClean="0"/>
              <a:t>74</a:t>
            </a:fld>
            <a:endParaRPr lang="en-US"/>
          </a:p>
        </p:txBody>
      </p:sp>
    </p:spTree>
    <p:extLst>
      <p:ext uri="{BB962C8B-B14F-4D97-AF65-F5344CB8AC3E}">
        <p14:creationId xmlns:p14="http://schemas.microsoft.com/office/powerpoint/2010/main" val="316807628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2.6: </a:t>
            </a:r>
            <a:r>
              <a:rPr lang="en-US" sz="1200" kern="1200" dirty="0" smtClean="0">
                <a:solidFill>
                  <a:schemeClr val="tx1"/>
                </a:solidFill>
                <a:effectLst/>
                <a:latin typeface="Times New Roman" pitchFamily="18" charset="0"/>
                <a:ea typeface="+mn-ea"/>
                <a:cs typeface="+mn-cs"/>
              </a:rPr>
              <a:t>Describe the heart activity that produces each part of the ECG waveform.</a:t>
            </a:r>
          </a:p>
        </p:txBody>
      </p:sp>
      <p:sp>
        <p:nvSpPr>
          <p:cNvPr id="4" name="Slide Number Placeholder 3"/>
          <p:cNvSpPr>
            <a:spLocks noGrp="1"/>
          </p:cNvSpPr>
          <p:nvPr>
            <p:ph type="sldNum" sz="quarter" idx="10"/>
          </p:nvPr>
        </p:nvSpPr>
        <p:spPr/>
        <p:txBody>
          <a:bodyPr/>
          <a:lstStyle/>
          <a:p>
            <a:fld id="{5D003D02-7E89-4EBF-B123-9C334E1BFEF7}" type="slidenum">
              <a:rPr lang="en-US" smtClean="0"/>
              <a:t>75</a:t>
            </a:fld>
            <a:endParaRPr lang="en-US"/>
          </a:p>
        </p:txBody>
      </p:sp>
    </p:spTree>
    <p:extLst>
      <p:ext uri="{BB962C8B-B14F-4D97-AF65-F5344CB8AC3E}">
        <p14:creationId xmlns:p14="http://schemas.microsoft.com/office/powerpoint/2010/main" val="40163569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pPr eaLnBrk="1" hangingPunct="1"/>
            <a:r>
              <a:rPr lang="en-US" altLang="en-US" dirty="0" smtClean="0"/>
              <a:t>Vena cava</a:t>
            </a:r>
          </a:p>
          <a:p>
            <a:pPr lvl="1" eaLnBrk="1" hangingPunct="1"/>
            <a:r>
              <a:rPr lang="en-US" altLang="en-US" dirty="0" smtClean="0"/>
              <a:t>Superior vena cava returns blood from upper body to the heart</a:t>
            </a:r>
          </a:p>
          <a:p>
            <a:pPr lvl="1" eaLnBrk="1" hangingPunct="1"/>
            <a:r>
              <a:rPr lang="en-US" altLang="en-US" dirty="0" smtClean="0"/>
              <a:t>Inferior vena cava returns blood from lower body to the heart</a:t>
            </a:r>
          </a:p>
          <a:p>
            <a:pPr eaLnBrk="1" hangingPunct="1"/>
            <a:r>
              <a:rPr lang="en-US" altLang="en-US" dirty="0" smtClean="0"/>
              <a:t>Pulmonary artery</a:t>
            </a:r>
          </a:p>
          <a:p>
            <a:pPr lvl="1" eaLnBrk="1" hangingPunct="1"/>
            <a:r>
              <a:rPr lang="en-US" altLang="en-US" dirty="0" smtClean="0"/>
              <a:t>Carries deoxygenated blood from the right ventricle to the lungs</a:t>
            </a:r>
          </a:p>
          <a:p>
            <a:pPr eaLnBrk="1" hangingPunct="1"/>
            <a:r>
              <a:rPr lang="en-US" altLang="en-US" dirty="0" smtClean="0"/>
              <a:t>Pulmonary vein</a:t>
            </a:r>
          </a:p>
          <a:p>
            <a:pPr lvl="1" eaLnBrk="1" hangingPunct="1"/>
            <a:r>
              <a:rPr lang="en-US" altLang="en-US" dirty="0" smtClean="0"/>
              <a:t>Carries oxygenated blood from the lungs to the left atrium</a:t>
            </a:r>
          </a:p>
          <a:p>
            <a:pPr eaLnBrk="1" hangingPunct="1"/>
            <a:r>
              <a:rPr lang="en-US" altLang="en-US" dirty="0" smtClean="0"/>
              <a:t>Aorta</a:t>
            </a:r>
          </a:p>
          <a:p>
            <a:pPr lvl="1" eaLnBrk="1" hangingPunct="1"/>
            <a:r>
              <a:rPr lang="en-US" altLang="en-US" dirty="0" smtClean="0"/>
              <a:t>Carries blood from the left ventricle to the body</a:t>
            </a:r>
          </a:p>
          <a:p>
            <a:pPr lvl="1" eaLnBrk="1" hangingPunct="1"/>
            <a:r>
              <a:rPr lang="en-US" altLang="en-US" dirty="0" smtClean="0"/>
              <a:t>First branches from aorta are the coronary arteries</a:t>
            </a:r>
          </a:p>
          <a:p>
            <a:pPr eaLnBrk="1" hangingPunct="1"/>
            <a:r>
              <a:rPr lang="en-US" altLang="en-US" dirty="0" smtClean="0"/>
              <a:t>Coronary arteries</a:t>
            </a:r>
          </a:p>
          <a:p>
            <a:pPr lvl="1" eaLnBrk="1" hangingPunct="1"/>
            <a:r>
              <a:rPr lang="en-US" altLang="en-US" dirty="0" smtClean="0"/>
              <a:t>Supply blood to the heart muscle</a:t>
            </a:r>
          </a:p>
          <a:p>
            <a:pPr lvl="1" eaLnBrk="1" hangingPunct="1">
              <a:buFont typeface="Wingdings" pitchFamily="2" charset="2"/>
              <a:buNone/>
            </a:pPr>
            <a:endParaRPr lang="en-US" altLang="en-US" dirty="0" smtClean="0"/>
          </a:p>
          <a:p>
            <a:pPr lvl="1"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80</a:t>
            </a:fld>
            <a:endParaRPr lang="en-US"/>
          </a:p>
        </p:txBody>
      </p:sp>
    </p:spTree>
    <p:extLst>
      <p:ext uri="{BB962C8B-B14F-4D97-AF65-F5344CB8AC3E}">
        <p14:creationId xmlns:p14="http://schemas.microsoft.com/office/powerpoint/2010/main" val="234038276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81</a:t>
            </a:fld>
            <a:endParaRPr lang="en-US"/>
          </a:p>
        </p:txBody>
      </p:sp>
    </p:spTree>
    <p:extLst>
      <p:ext uri="{BB962C8B-B14F-4D97-AF65-F5344CB8AC3E}">
        <p14:creationId xmlns:p14="http://schemas.microsoft.com/office/powerpoint/2010/main" val="3973546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pPr eaLnBrk="1" hangingPunct="1"/>
            <a:endParaRPr lang="en-US" altLang="en-US" dirty="0" smtClean="0"/>
          </a:p>
          <a:p>
            <a:pPr eaLnBrk="1" hangingPunct="1"/>
            <a:r>
              <a:rPr lang="en-US" altLang="en-US" dirty="0" smtClean="0"/>
              <a:t>Each day, the heart</a:t>
            </a:r>
            <a:r>
              <a:rPr lang="en-US" altLang="en-US" baseline="0" dirty="0" smtClean="0"/>
              <a:t> pumps approximately 1,800 gallons or 7,250 liters of blood.</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1098049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2.2: Recall the structures of the heart including valves, chambers, and vessels.</a:t>
            </a:r>
          </a:p>
          <a:p>
            <a:pPr eaLnBrk="1" hangingPunct="1"/>
            <a:r>
              <a:rPr lang="en-US" altLang="en-US" dirty="0" smtClean="0"/>
              <a:t>-----</a:t>
            </a:r>
          </a:p>
          <a:p>
            <a:pPr eaLnBrk="1" hangingPunct="1"/>
            <a:r>
              <a:rPr lang="en-US" altLang="en-US" dirty="0" smtClean="0"/>
              <a:t>Pericardium -Sack of tissue surrounding the heart</a:t>
            </a:r>
          </a:p>
          <a:p>
            <a:pPr lvl="1" eaLnBrk="1" hangingPunct="1"/>
            <a:r>
              <a:rPr lang="en-US" altLang="en-US" dirty="0" smtClean="0"/>
              <a:t>Two layers</a:t>
            </a:r>
          </a:p>
          <a:p>
            <a:pPr lvl="2" eaLnBrk="1" hangingPunct="1"/>
            <a:r>
              <a:rPr lang="en-US" altLang="en-US" dirty="0" smtClean="0"/>
              <a:t>Parietal layer is the tough outer layer</a:t>
            </a:r>
          </a:p>
          <a:p>
            <a:pPr lvl="2" eaLnBrk="1" hangingPunct="1"/>
            <a:r>
              <a:rPr lang="en-US" altLang="en-US" dirty="0" smtClean="0"/>
              <a:t>Visceral or epicardium layer is the inner layer and adheres closely to the heart</a:t>
            </a:r>
          </a:p>
          <a:p>
            <a:pPr lvl="1" eaLnBrk="1" hangingPunct="1"/>
            <a:r>
              <a:rPr lang="en-US" altLang="en-US" dirty="0" smtClean="0"/>
              <a:t>Purpose is to protect the heart from infection and trauma</a:t>
            </a:r>
          </a:p>
          <a:p>
            <a:pPr eaLnBrk="1" hangingPunct="1"/>
            <a:r>
              <a:rPr lang="en-US" altLang="en-US" dirty="0" smtClean="0"/>
              <a:t>Pericardial space</a:t>
            </a:r>
          </a:p>
          <a:p>
            <a:pPr lvl="1" eaLnBrk="1" hangingPunct="1"/>
            <a:r>
              <a:rPr lang="en-US" altLang="en-US" dirty="0" smtClean="0"/>
              <a:t>Between parietal and visceral layers of the pericardium </a:t>
            </a:r>
          </a:p>
          <a:p>
            <a:pPr lvl="1" eaLnBrk="1" hangingPunct="1"/>
            <a:r>
              <a:rPr lang="en-US" altLang="en-US" dirty="0" smtClean="0"/>
              <a:t>Contains approximately 10 to 20 mL of fluid</a:t>
            </a:r>
          </a:p>
          <a:p>
            <a:pPr lvl="1" eaLnBrk="1" hangingPunct="1"/>
            <a:r>
              <a:rPr lang="en-US" altLang="en-US" dirty="0" smtClean="0"/>
              <a:t>Serves to cushion the heart against trauma</a:t>
            </a:r>
          </a:p>
          <a:p>
            <a:pPr eaLnBrk="1" hangingPunct="1">
              <a:lnSpc>
                <a:spcPct val="90000"/>
              </a:lnSpc>
            </a:pPr>
            <a:r>
              <a:rPr lang="en-US" altLang="en-US" dirty="0" smtClean="0"/>
              <a:t>Epicardium </a:t>
            </a:r>
            <a:r>
              <a:rPr lang="en-US" altLang="en-US" dirty="0" smtClean="0">
                <a:cs typeface="Times New Roman" pitchFamily="18" charset="0"/>
              </a:rPr>
              <a:t>– </a:t>
            </a:r>
            <a:r>
              <a:rPr lang="en-US" altLang="en-US" dirty="0" smtClean="0"/>
              <a:t>outer layer</a:t>
            </a:r>
          </a:p>
          <a:p>
            <a:pPr lvl="1" eaLnBrk="1" hangingPunct="1">
              <a:lnSpc>
                <a:spcPct val="90000"/>
              </a:lnSpc>
            </a:pPr>
            <a:r>
              <a:rPr lang="en-US" altLang="en-US" dirty="0" smtClean="0"/>
              <a:t>Also known as the visceral pericardium</a:t>
            </a:r>
          </a:p>
          <a:p>
            <a:pPr lvl="1" eaLnBrk="1" hangingPunct="1">
              <a:lnSpc>
                <a:spcPct val="90000"/>
              </a:lnSpc>
            </a:pPr>
            <a:r>
              <a:rPr lang="en-US" altLang="en-US" dirty="0" smtClean="0"/>
              <a:t>Thin and contains the coronary arteries</a:t>
            </a:r>
          </a:p>
          <a:p>
            <a:pPr eaLnBrk="1" hangingPunct="1">
              <a:lnSpc>
                <a:spcPct val="90000"/>
              </a:lnSpc>
            </a:pPr>
            <a:r>
              <a:rPr lang="en-US" altLang="en-US" dirty="0" smtClean="0"/>
              <a:t>Myocardium </a:t>
            </a:r>
            <a:r>
              <a:rPr lang="en-US" altLang="en-US" dirty="0" smtClean="0">
                <a:cs typeface="Times New Roman" pitchFamily="18" charset="0"/>
              </a:rPr>
              <a:t>–</a:t>
            </a:r>
            <a:r>
              <a:rPr lang="en-US" altLang="en-US" dirty="0" smtClean="0"/>
              <a:t> middle, muscular layer</a:t>
            </a:r>
          </a:p>
          <a:p>
            <a:pPr eaLnBrk="1" hangingPunct="1">
              <a:lnSpc>
                <a:spcPct val="90000"/>
              </a:lnSpc>
            </a:pPr>
            <a:r>
              <a:rPr lang="en-US" altLang="en-US" dirty="0" smtClean="0"/>
              <a:t>Endocardium </a:t>
            </a:r>
            <a:r>
              <a:rPr lang="en-US" altLang="en-US" dirty="0" smtClean="0">
                <a:cs typeface="Times New Roman" pitchFamily="18" charset="0"/>
              </a:rPr>
              <a:t>–</a:t>
            </a:r>
            <a:r>
              <a:rPr lang="en-US" altLang="en-US" dirty="0" smtClean="0"/>
              <a:t> inner layer</a:t>
            </a:r>
          </a:p>
          <a:p>
            <a:pPr lvl="1" eaLnBrk="1" hangingPunct="1">
              <a:lnSpc>
                <a:spcPct val="90000"/>
              </a:lnSpc>
            </a:pPr>
            <a:r>
              <a:rPr lang="en-US" altLang="en-US" dirty="0" smtClean="0"/>
              <a:t>Lines the inner surfaces of the heart chambers and valves</a:t>
            </a:r>
          </a:p>
          <a:p>
            <a:pPr lvl="1" eaLnBrk="1" hangingPunct="1"/>
            <a:endParaRPr lang="en-US" altLang="en-US" dirty="0" smtClean="0"/>
          </a:p>
          <a:p>
            <a:pPr lvl="1" eaLnBrk="1" hangingPunct="1"/>
            <a:endParaRPr lang="en-US" altLang="en-US" dirty="0" smtClean="0"/>
          </a:p>
          <a:p>
            <a:pPr eaLnBrk="1" hangingPunct="1"/>
            <a:endParaRPr lang="en-US" altLang="en-US" dirty="0" smtClean="0"/>
          </a:p>
          <a:p>
            <a:pPr eaLnBrk="1" hangingPunct="1"/>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4128386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89624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772058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18553542"/>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3.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1.xml"/><Relationship Id="rId1" Type="http://schemas.openxmlformats.org/officeDocument/2006/relationships/slideLayout" Target="../slideLayouts/slideLayout50.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 id="2147483965" r:id="rId10"/>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4" r:id="rId10"/>
    <p:sldLayoutId id="214748396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slide" Target="slide7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slide" Target="slide78.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slide" Target="slide79.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slide" Target="slide80.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slide" Target="slide8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slide" Target="slide8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4.xml"/><Relationship Id="rId4" Type="http://schemas.openxmlformats.org/officeDocument/2006/relationships/slide" Target="slide83.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4.xml"/><Relationship Id="rId4" Type="http://schemas.openxmlformats.org/officeDocument/2006/relationships/slide" Target="slide8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17.xml"/><Relationship Id="rId4" Type="http://schemas.openxmlformats.org/officeDocument/2006/relationships/slide" Target="slide8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5.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5.xml"/></Relationships>
</file>

<file path=ppt/slides/_rels/slide78.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5.xml"/></Relationships>
</file>

<file path=ppt/slides/_rels/slide79.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73.xml"/><Relationship Id="rId1" Type="http://schemas.openxmlformats.org/officeDocument/2006/relationships/slideLayout" Target="../slideLayouts/slideLayout34.xml"/></Relationships>
</file>

<file path=ppt/slides/_rels/slide8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74.xml"/><Relationship Id="rId1" Type="http://schemas.openxmlformats.org/officeDocument/2006/relationships/slideLayout" Target="../slideLayouts/slideLayout34.xml"/></Relationships>
</file>

<file path=ppt/slides/_rels/slide82.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5.xml"/></Relationships>
</file>

<file path=ppt/slides/_rels/slide83.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5.xml"/></Relationships>
</file>

<file path=ppt/slides/_rels/slide84.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5.xml"/></Relationships>
</file>

<file path=ppt/slides/_rels/slide8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cardiovascular system</a:t>
            </a:r>
            <a:endParaRPr lang="en-US" dirty="0"/>
          </a:p>
        </p:txBody>
      </p:sp>
      <p:sp>
        <p:nvSpPr>
          <p:cNvPr id="6" name="Text Placeholder 5"/>
          <p:cNvSpPr>
            <a:spLocks noGrp="1"/>
          </p:cNvSpPr>
          <p:nvPr>
            <p:ph type="body" idx="1"/>
          </p:nvPr>
        </p:nvSpPr>
        <p:spPr/>
        <p:txBody>
          <a:bodyPr/>
          <a:lstStyle/>
          <a:p>
            <a:r>
              <a:rPr lang="en-US" dirty="0" smtClean="0"/>
              <a:t>Chapter 2</a:t>
            </a:r>
            <a:endParaRPr lang="en-US" dirty="0"/>
          </a:p>
        </p:txBody>
      </p:sp>
      <p:sp>
        <p:nvSpPr>
          <p:cNvPr id="2" name="Text Placeholder 1"/>
          <p:cNvSpPr>
            <a:spLocks noGrp="1"/>
          </p:cNvSpPr>
          <p:nvPr>
            <p:ph type="body" sz="quarter" idx="11"/>
          </p:nvPr>
        </p:nvSpPr>
        <p:spPr/>
        <p:txBody>
          <a:bodyPr/>
          <a:lstStyle/>
          <a:p>
            <a:endParaRPr lang="en-US"/>
          </a:p>
        </p:txBody>
      </p:sp>
      <p:sp>
        <p:nvSpPr>
          <p:cNvPr id="7" name="Photo Credit"/>
          <p:cNvSpPr txBox="1">
            <a:spLocks/>
          </p:cNvSpPr>
          <p:nvPr/>
        </p:nvSpPr>
        <p:spPr>
          <a:xfrm>
            <a:off x="-381000" y="6598985"/>
            <a:ext cx="9296400" cy="171839"/>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the Heart</a:t>
            </a:r>
            <a:endParaRPr lang="en-US" dirty="0"/>
          </a:p>
        </p:txBody>
      </p:sp>
      <p:sp>
        <p:nvSpPr>
          <p:cNvPr id="3" name="Content Placeholder 2"/>
          <p:cNvSpPr>
            <a:spLocks noGrp="1"/>
          </p:cNvSpPr>
          <p:nvPr>
            <p:ph sz="half" idx="1"/>
          </p:nvPr>
        </p:nvSpPr>
        <p:spPr/>
        <p:txBody>
          <a:bodyPr/>
          <a:lstStyle/>
          <a:p>
            <a:r>
              <a:rPr lang="en-US" altLang="en-US" dirty="0">
                <a:cs typeface="Arial" charset="0"/>
              </a:rPr>
              <a:t>Lies in center of chest</a:t>
            </a:r>
          </a:p>
          <a:p>
            <a:r>
              <a:rPr lang="en-US" altLang="en-US" dirty="0">
                <a:cs typeface="Arial" charset="0"/>
              </a:rPr>
              <a:t>Under sternum</a:t>
            </a:r>
          </a:p>
          <a:p>
            <a:r>
              <a:rPr lang="en-US" altLang="en-US" dirty="0">
                <a:cs typeface="Arial" charset="0"/>
              </a:rPr>
              <a:t>Between the lungs</a:t>
            </a:r>
          </a:p>
          <a:p>
            <a:r>
              <a:rPr lang="en-US" altLang="en-US" dirty="0">
                <a:cs typeface="Arial" charset="0"/>
              </a:rPr>
              <a:t>The size of your fist</a:t>
            </a:r>
          </a:p>
          <a:p>
            <a:r>
              <a:rPr lang="en-US" altLang="en-US" dirty="0">
                <a:cs typeface="Arial" charset="0"/>
              </a:rPr>
              <a:t>Weighs 10.6 </a:t>
            </a:r>
            <a:r>
              <a:rPr lang="en-US" altLang="en-US" dirty="0" smtClean="0">
                <a:cs typeface="Arial" charset="0"/>
              </a:rPr>
              <a:t>ounces </a:t>
            </a:r>
            <a:r>
              <a:rPr lang="en-US" altLang="en-US" dirty="0">
                <a:cs typeface="Arial" charset="0"/>
              </a:rPr>
              <a:t>or </a:t>
            </a:r>
            <a:r>
              <a:rPr lang="en-US" altLang="en-US" dirty="0" smtClean="0">
                <a:cs typeface="Arial" charset="0"/>
              </a:rPr>
              <a:t/>
            </a:r>
            <a:br>
              <a:rPr lang="en-US" altLang="en-US" dirty="0" smtClean="0">
                <a:cs typeface="Arial" charset="0"/>
              </a:rPr>
            </a:br>
            <a:r>
              <a:rPr lang="en-US" altLang="en-US" dirty="0" smtClean="0">
                <a:cs typeface="Arial" charset="0"/>
              </a:rPr>
              <a:t>300 </a:t>
            </a:r>
            <a:r>
              <a:rPr lang="en-US" altLang="en-US" dirty="0">
                <a:cs typeface="Arial" charset="0"/>
              </a:rPr>
              <a:t>grams</a:t>
            </a:r>
          </a:p>
          <a:p>
            <a:endParaRPr lang="en-US" dirty="0"/>
          </a:p>
        </p:txBody>
      </p:sp>
      <p:pic>
        <p:nvPicPr>
          <p:cNvPr id="9" name="Picture 8" descr="Position of the heart in relation to the sternum and diaphragm, with ribs numbered 1 through 7, and showing the midclavicular lin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3571" y="1484036"/>
            <a:ext cx="5041829" cy="3926164"/>
          </a:xfrm>
          <a:prstGeom prst="rect">
            <a:avLst/>
          </a:prstGeom>
        </p:spPr>
      </p:pic>
      <p:sp>
        <p:nvSpPr>
          <p:cNvPr id="5" name="Text Placeholder 4"/>
          <p:cNvSpPr>
            <a:spLocks noGrp="1"/>
          </p:cNvSpPr>
          <p:nvPr>
            <p:ph type="body" sz="quarter" idx="12"/>
          </p:nvPr>
        </p:nvSpPr>
        <p:spPr/>
        <p:txBody>
          <a:bodyPr/>
          <a:lstStyle/>
          <a:p>
            <a:endParaRPr lang="en-US"/>
          </a:p>
        </p:txBody>
      </p:sp>
      <p:sp>
        <p:nvSpPr>
          <p:cNvPr id="6" name="Text Placeholder 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3558860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Heart Statistics</a:t>
            </a:r>
            <a:endParaRPr lang="en-US" dirty="0"/>
          </a:p>
        </p:txBody>
      </p:sp>
      <p:sp>
        <p:nvSpPr>
          <p:cNvPr id="8" name="Content Placeholder 7"/>
          <p:cNvSpPr>
            <a:spLocks noGrp="1"/>
          </p:cNvSpPr>
          <p:nvPr>
            <p:ph idx="1"/>
          </p:nvPr>
        </p:nvSpPr>
        <p:spPr/>
        <p:txBody>
          <a:bodyPr/>
          <a:lstStyle/>
          <a:p>
            <a:pPr marL="0" indent="0">
              <a:buNone/>
            </a:pPr>
            <a:r>
              <a:rPr lang="en-US" altLang="en-US" dirty="0" smtClean="0"/>
              <a:t>Average beats</a:t>
            </a:r>
          </a:p>
          <a:p>
            <a:r>
              <a:rPr lang="en-US" altLang="en-US" dirty="0" smtClean="0"/>
              <a:t>Per minute: 72</a:t>
            </a:r>
          </a:p>
          <a:p>
            <a:r>
              <a:rPr lang="en-US" altLang="en-US" dirty="0" smtClean="0"/>
              <a:t>Per day: 100,000</a:t>
            </a:r>
          </a:p>
          <a:p>
            <a:r>
              <a:rPr lang="en-US" altLang="en-US" dirty="0" smtClean="0"/>
              <a:t>Per lifetime: 22.5 billion</a:t>
            </a:r>
          </a:p>
          <a:p>
            <a:pPr marL="0" indent="0">
              <a:spcBef>
                <a:spcPts val="3600"/>
              </a:spcBef>
              <a:buNone/>
            </a:pPr>
            <a:r>
              <a:rPr lang="en-US" altLang="en-US" dirty="0" smtClean="0"/>
              <a:t>Average output: 70 mL of blood per beat</a:t>
            </a:r>
          </a:p>
          <a:p>
            <a:pPr marL="0" indent="0">
              <a:spcBef>
                <a:spcPts val="3600"/>
              </a:spcBef>
              <a:buNone/>
            </a:pPr>
            <a:r>
              <a:rPr lang="en-US" altLang="en-US" dirty="0" smtClean="0"/>
              <a:t>Total output = 5 L per minute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35310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Heart Anatomy</a:t>
            </a:r>
            <a:endParaRPr lang="en-US" dirty="0"/>
          </a:p>
        </p:txBody>
      </p:sp>
      <p:sp>
        <p:nvSpPr>
          <p:cNvPr id="11" name="Content Placeholder 10"/>
          <p:cNvSpPr>
            <a:spLocks noGrp="1"/>
          </p:cNvSpPr>
          <p:nvPr>
            <p:ph idx="1"/>
          </p:nvPr>
        </p:nvSpPr>
        <p:spPr/>
        <p:txBody>
          <a:bodyPr/>
          <a:lstStyle/>
          <a:p>
            <a:r>
              <a:rPr lang="en-US" altLang="en-US" smtClean="0"/>
              <a:t>Pericardium</a:t>
            </a:r>
          </a:p>
          <a:p>
            <a:r>
              <a:rPr lang="en-US" altLang="en-US" smtClean="0"/>
              <a:t>Pericardial space</a:t>
            </a:r>
          </a:p>
          <a:p>
            <a:r>
              <a:rPr lang="en-US" altLang="en-US" smtClean="0"/>
              <a:t>Epicardium</a:t>
            </a:r>
          </a:p>
          <a:p>
            <a:r>
              <a:rPr lang="en-US" altLang="en-US" smtClean="0"/>
              <a:t>Myocardium</a:t>
            </a:r>
          </a:p>
          <a:p>
            <a:r>
              <a:rPr lang="en-US" altLang="en-US" smtClean="0"/>
              <a:t>Endocardium</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42856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Heart Layers</a:t>
            </a:r>
            <a:endParaRPr lang="en-US" dirty="0"/>
          </a:p>
        </p:txBody>
      </p:sp>
      <p:pic>
        <p:nvPicPr>
          <p:cNvPr id="3" name="Picture 2" descr="The heart, with an inset showing a close-up of the various layer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390" y="897393"/>
            <a:ext cx="5761219" cy="5596613"/>
          </a:xfrm>
          <a:prstGeom prst="rect">
            <a:avLst/>
          </a:prstGeom>
        </p:spPr>
      </p:pic>
      <p:sp>
        <p:nvSpPr>
          <p:cNvPr id="13" name="Text Placeholder 12"/>
          <p:cNvSpPr>
            <a:spLocks noGrp="1"/>
          </p:cNvSpPr>
          <p:nvPr>
            <p:ph type="body" sz="quarter" idx="16"/>
          </p:nvPr>
        </p:nvSpPr>
        <p:spPr/>
        <p:txBody>
          <a:bodyPr/>
          <a:lstStyle/>
          <a:p>
            <a:r>
              <a:rPr lang="en-US" dirty="0" smtClean="0">
                <a:hlinkClick r:id="rId4" action="ppaction://hlinksldjump"/>
              </a:rPr>
              <a:t>Jump to Heart Layers Appendix</a:t>
            </a:r>
            <a:endParaRPr lang="en-US" dirty="0"/>
          </a:p>
        </p:txBody>
      </p:sp>
      <p:sp>
        <p:nvSpPr>
          <p:cNvPr id="12" name="Text Placeholder 11"/>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818479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Heart Chambers, Vessels, and Valves</a:t>
            </a:r>
            <a:endParaRPr lang="en-US" dirty="0"/>
          </a:p>
        </p:txBody>
      </p:sp>
      <p:pic>
        <p:nvPicPr>
          <p:cNvPr id="3" name="Picture 2" descr="Section view of the heart showing the positions of the chambers, valves, and major vessels near the hear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1136" y="845403"/>
            <a:ext cx="6861727" cy="5700594"/>
          </a:xfrm>
          <a:prstGeom prst="rect">
            <a:avLst/>
          </a:prstGeom>
        </p:spPr>
      </p:pic>
      <p:sp>
        <p:nvSpPr>
          <p:cNvPr id="13" name="Text Placeholder 12"/>
          <p:cNvSpPr>
            <a:spLocks noGrp="1"/>
          </p:cNvSpPr>
          <p:nvPr>
            <p:ph type="body" sz="quarter" idx="16"/>
          </p:nvPr>
        </p:nvSpPr>
        <p:spPr>
          <a:xfrm>
            <a:off x="3886200" y="6553200"/>
            <a:ext cx="1371600" cy="304800"/>
          </a:xfrm>
        </p:spPr>
        <p:txBody>
          <a:bodyPr/>
          <a:lstStyle/>
          <a:p>
            <a:r>
              <a:rPr lang="en-US" dirty="0" smtClean="0">
                <a:hlinkClick r:id="rId4" action="ppaction://hlinksldjump"/>
              </a:rPr>
              <a:t>Jump to Heart Chambers, Vessels, and Valves Appendix</a:t>
            </a:r>
            <a:endParaRPr lang="en-US" dirty="0"/>
          </a:p>
        </p:txBody>
      </p:sp>
      <p:sp>
        <p:nvSpPr>
          <p:cNvPr id="12" name="Text Placeholder 11"/>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433471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Heart Valves</a:t>
            </a:r>
            <a:endParaRPr lang="en-US" dirty="0"/>
          </a:p>
        </p:txBody>
      </p:sp>
      <p:sp>
        <p:nvSpPr>
          <p:cNvPr id="14" name="Content Placeholder 13"/>
          <p:cNvSpPr>
            <a:spLocks noGrp="1"/>
          </p:cNvSpPr>
          <p:nvPr>
            <p:ph sz="half" idx="1"/>
          </p:nvPr>
        </p:nvSpPr>
        <p:spPr>
          <a:xfrm>
            <a:off x="457200" y="914400"/>
            <a:ext cx="3048000" cy="5615940"/>
          </a:xfrm>
        </p:spPr>
        <p:txBody>
          <a:bodyPr/>
          <a:lstStyle/>
          <a:p>
            <a:pPr marL="0" indent="0">
              <a:buNone/>
            </a:pPr>
            <a:r>
              <a:rPr lang="en-US" altLang="en-US" dirty="0" smtClean="0"/>
              <a:t>Tricuspid valve </a:t>
            </a:r>
          </a:p>
          <a:p>
            <a:pPr marL="0" indent="0">
              <a:spcBef>
                <a:spcPts val="3600"/>
              </a:spcBef>
              <a:buNone/>
            </a:pPr>
            <a:r>
              <a:rPr lang="en-US" altLang="en-US" dirty="0" smtClean="0"/>
              <a:t>Mitral (bicuspid) valve </a:t>
            </a:r>
          </a:p>
          <a:p>
            <a:pPr marL="0" indent="0">
              <a:spcBef>
                <a:spcPts val="3600"/>
              </a:spcBef>
              <a:buNone/>
            </a:pPr>
            <a:r>
              <a:rPr lang="en-US" altLang="en-US" dirty="0" smtClean="0"/>
              <a:t>Semilunar valves</a:t>
            </a:r>
          </a:p>
          <a:p>
            <a:r>
              <a:rPr lang="en-US" altLang="en-US" dirty="0" smtClean="0"/>
              <a:t>Aortic </a:t>
            </a:r>
          </a:p>
          <a:p>
            <a:r>
              <a:rPr lang="en-US" altLang="en-US" dirty="0" smtClean="0"/>
              <a:t>Pulmonary</a:t>
            </a:r>
          </a:p>
          <a:p>
            <a:endParaRPr lang="en-US" dirty="0"/>
          </a:p>
        </p:txBody>
      </p:sp>
      <p:pic>
        <p:nvPicPr>
          <p:cNvPr id="3" name="Picture 2" descr="Transverse section of the heart valves, showing their relative positions in the hear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9373" y="1371600"/>
            <a:ext cx="5572227" cy="4084674"/>
          </a:xfrm>
          <a:prstGeom prst="rect">
            <a:avLst/>
          </a:prstGeom>
        </p:spPr>
      </p:pic>
      <p:sp>
        <p:nvSpPr>
          <p:cNvPr id="12" name="Text Placeholder 11"/>
          <p:cNvSpPr>
            <a:spLocks noGrp="1"/>
          </p:cNvSpPr>
          <p:nvPr>
            <p:ph type="body" sz="quarter" idx="12"/>
          </p:nvPr>
        </p:nvSpPr>
        <p:spPr>
          <a:xfrm>
            <a:off x="3817620" y="6529450"/>
            <a:ext cx="1440180" cy="176150"/>
          </a:xfrm>
        </p:spPr>
        <p:txBody>
          <a:bodyPr/>
          <a:lstStyle/>
          <a:p>
            <a:r>
              <a:rPr lang="en-US" dirty="0" smtClean="0">
                <a:hlinkClick r:id="rId4" action="ppaction://hlinksldjump"/>
              </a:rPr>
              <a:t>Jump to Heart Valves Appendix</a:t>
            </a:r>
            <a:endParaRPr lang="en-US" dirty="0"/>
          </a:p>
        </p:txBody>
      </p:sp>
      <p:sp>
        <p:nvSpPr>
          <p:cNvPr id="16" name="Text Placeholder 15"/>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086363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Major Vessels to and from the Heart</a:t>
            </a:r>
            <a:endParaRPr lang="en-US" dirty="0"/>
          </a:p>
        </p:txBody>
      </p:sp>
      <p:pic>
        <p:nvPicPr>
          <p:cNvPr id="4" name="Picture 3" descr="Section view of the heart showing the locations of the major vessels to and from the hear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524" y="923150"/>
            <a:ext cx="8156952" cy="5553850"/>
          </a:xfrm>
          <a:prstGeom prst="rect">
            <a:avLst/>
          </a:prstGeom>
        </p:spPr>
      </p:pic>
      <p:sp>
        <p:nvSpPr>
          <p:cNvPr id="10" name="Text Placeholder 9"/>
          <p:cNvSpPr>
            <a:spLocks noGrp="1"/>
          </p:cNvSpPr>
          <p:nvPr>
            <p:ph type="body" sz="quarter" idx="16"/>
          </p:nvPr>
        </p:nvSpPr>
        <p:spPr>
          <a:xfrm>
            <a:off x="3886200" y="6553200"/>
            <a:ext cx="1371600" cy="304800"/>
          </a:xfrm>
        </p:spPr>
        <p:txBody>
          <a:bodyPr/>
          <a:lstStyle/>
          <a:p>
            <a:r>
              <a:rPr lang="en-US" dirty="0" smtClean="0">
                <a:hlinkClick r:id="rId4" action="ppaction://hlinksldjump"/>
              </a:rPr>
              <a:t>Jump to Major Vessels to and from the Heart Appendix</a:t>
            </a:r>
            <a:endParaRPr lang="en-US" dirty="0"/>
          </a:p>
        </p:txBody>
      </p:sp>
      <p:sp>
        <p:nvSpPr>
          <p:cNvPr id="9" name="Text Placeholder 8"/>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2743618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Oxygenated and Deoxygenated Blood</a:t>
            </a:r>
            <a:endParaRPr lang="en-US" dirty="0"/>
          </a:p>
        </p:txBody>
      </p:sp>
      <p:pic>
        <p:nvPicPr>
          <p:cNvPr id="4" name="Picture 3" descr="Flowchart showing the path taken by deoxygenated and oxygenated bloo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1661952"/>
            <a:ext cx="8229748" cy="3534096"/>
          </a:xfrm>
          <a:prstGeom prst="rect">
            <a:avLst/>
          </a:prstGeom>
        </p:spPr>
      </p:pic>
      <p:sp>
        <p:nvSpPr>
          <p:cNvPr id="13" name="Text Placeholder 12"/>
          <p:cNvSpPr>
            <a:spLocks noGrp="1"/>
          </p:cNvSpPr>
          <p:nvPr>
            <p:ph type="body" sz="quarter" idx="16"/>
          </p:nvPr>
        </p:nvSpPr>
        <p:spPr>
          <a:xfrm>
            <a:off x="3505200" y="6553200"/>
            <a:ext cx="1752600" cy="304800"/>
          </a:xfrm>
        </p:spPr>
        <p:txBody>
          <a:bodyPr/>
          <a:lstStyle/>
          <a:p>
            <a:r>
              <a:rPr lang="en-US" dirty="0" smtClean="0">
                <a:hlinkClick r:id="rId4" action="ppaction://hlinksldjump"/>
              </a:rPr>
              <a:t>Jump to Oxygenated and Deoxygenated Blood Appendix</a:t>
            </a:r>
            <a:endParaRPr lang="en-US" dirty="0"/>
          </a:p>
        </p:txBody>
      </p:sp>
      <p:sp>
        <p:nvSpPr>
          <p:cNvPr id="2" name="Text Placeholder 1"/>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122070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2.2</a:t>
            </a:r>
            <a:br>
              <a:rPr lang="en-US" dirty="0" smtClean="0"/>
            </a:br>
            <a:r>
              <a:rPr lang="en-US" dirty="0" smtClean="0"/>
              <a:t>Apply Your Knowledge #1</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Which valve of the heart lies between the left atrium and the left ventricle?</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7042220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2.2</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a:cs typeface="Arial" charset="0"/>
              </a:rPr>
              <a:t>Which valve of the heart lies between the left atrium and the left ventricle?</a:t>
            </a: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a:solidFill>
                  <a:srgbClr val="000099"/>
                </a:solidFill>
                <a:latin typeface="Arial" charset="0"/>
              </a:rPr>
              <a:t>The mitral or bicuspid valve</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862422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 1</a:t>
            </a:r>
            <a:endParaRPr lang="en-US" dirty="0"/>
          </a:p>
        </p:txBody>
      </p:sp>
      <p:sp>
        <p:nvSpPr>
          <p:cNvPr id="6" name="Content Placeholder 5"/>
          <p:cNvSpPr>
            <a:spLocks noGrp="1"/>
          </p:cNvSpPr>
          <p:nvPr>
            <p:ph idx="1"/>
          </p:nvPr>
        </p:nvSpPr>
        <p:spPr/>
        <p:txBody>
          <a:bodyPr/>
          <a:lstStyle/>
          <a:p>
            <a:pPr marL="569913" indent="-569913">
              <a:spcBef>
                <a:spcPts val="2400"/>
              </a:spcBef>
              <a:buFont typeface="Wingdings" pitchFamily="2" charset="2"/>
              <a:buNone/>
            </a:pPr>
            <a:r>
              <a:rPr lang="en-US" altLang="en-US" dirty="0">
                <a:cs typeface="Arial" charset="0"/>
              </a:rPr>
              <a:t>2.1	Explain how circulation occurs in relation to the </a:t>
            </a:r>
            <a:r>
              <a:rPr lang="en-US" altLang="en-US" dirty="0" smtClean="0">
                <a:cs typeface="Arial" charset="0"/>
              </a:rPr>
              <a:t>ECG.</a:t>
            </a:r>
            <a:endParaRPr lang="en-US" altLang="en-US" dirty="0">
              <a:cs typeface="Arial" charset="0"/>
            </a:endParaRPr>
          </a:p>
          <a:p>
            <a:pPr marL="569913" indent="-569913">
              <a:spcBef>
                <a:spcPts val="2400"/>
              </a:spcBef>
              <a:buFont typeface="Wingdings" pitchFamily="2" charset="2"/>
              <a:buNone/>
            </a:pPr>
            <a:r>
              <a:rPr lang="en-US" altLang="en-US" dirty="0">
                <a:cs typeface="Arial" charset="0"/>
              </a:rPr>
              <a:t>2.2	Recall the structures of the heart including valves, chambers, and vessels.</a:t>
            </a:r>
          </a:p>
          <a:p>
            <a:pPr marL="569913" indent="-569913">
              <a:spcBef>
                <a:spcPts val="2400"/>
              </a:spcBef>
              <a:buFont typeface="Wingdings" pitchFamily="2" charset="2"/>
              <a:buNone/>
            </a:pPr>
            <a:r>
              <a:rPr lang="en-US" altLang="en-US" dirty="0">
                <a:cs typeface="Arial" charset="0"/>
              </a:rPr>
              <a:t>2.3	Differentiate among pulmonary, systemic, and coronary circulation.</a:t>
            </a:r>
          </a:p>
          <a:p>
            <a:pPr marL="569913" indent="-569913">
              <a:spcBef>
                <a:spcPts val="2400"/>
              </a:spcBef>
              <a:buFont typeface="Wingdings" pitchFamily="2" charset="2"/>
              <a:buNone/>
            </a:pPr>
            <a:r>
              <a:rPr lang="en-US" altLang="en-US" dirty="0">
                <a:cs typeface="Arial" charset="0"/>
              </a:rPr>
              <a:t>2.4	Explain the cardiac cycle, including the difference between systole and diastole.</a:t>
            </a:r>
          </a:p>
          <a:p>
            <a:endParaRPr lang="en-US" dirty="0"/>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7887231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2.2</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smtClean="0">
                <a:cs typeface="Arial" charset="0"/>
              </a:rPr>
              <a:t>Name the three layers of the heart.</a:t>
            </a:r>
            <a:endParaRPr lang="en-US" altLang="en-US"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2326615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2.2</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Font typeface="Wingdings" pitchFamily="2" charset="2"/>
              <a:buNone/>
            </a:pPr>
            <a:r>
              <a:rPr lang="en-US" altLang="en-US" dirty="0" smtClean="0">
                <a:cs typeface="Arial" charset="0"/>
              </a:rPr>
              <a:t>Name the three layers of the heart.</a:t>
            </a:r>
            <a:endParaRPr lang="en-US" altLang="en-US" dirty="0">
              <a:cs typeface="Arial" charset="0"/>
            </a:endParaRP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457200" lvl="1" indent="0">
              <a:buNone/>
            </a:pPr>
            <a:r>
              <a:rPr lang="en-US" altLang="en-US" dirty="0">
                <a:solidFill>
                  <a:srgbClr val="000099"/>
                </a:solidFill>
                <a:latin typeface="Arial" charset="0"/>
              </a:rPr>
              <a:t>The endocardium, myocardium, </a:t>
            </a:r>
            <a:r>
              <a:rPr lang="en-US" altLang="en-US" dirty="0" smtClean="0">
                <a:solidFill>
                  <a:srgbClr val="000099"/>
                </a:solidFill>
                <a:latin typeface="Arial" charset="0"/>
              </a:rPr>
              <a:t>and </a:t>
            </a:r>
            <a:r>
              <a:rPr lang="en-US" altLang="en-US" dirty="0">
                <a:solidFill>
                  <a:srgbClr val="000099"/>
                </a:solidFill>
                <a:latin typeface="Arial" charset="0"/>
              </a:rPr>
              <a:t>epicardium</a:t>
            </a: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9785678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2.3</a:t>
            </a:r>
            <a:br>
              <a:rPr lang="en-US" dirty="0" smtClean="0"/>
            </a:br>
            <a:r>
              <a:rPr lang="en-US" dirty="0" smtClean="0"/>
              <a:t>Principles of Circulation</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3000"/>
              </a:spcBef>
              <a:buNone/>
            </a:pPr>
            <a:r>
              <a:rPr lang="en-US" altLang="en-US" dirty="0">
                <a:cs typeface="Arial" charset="0"/>
              </a:rPr>
              <a:t>C</a:t>
            </a:r>
            <a:r>
              <a:rPr lang="en-US" altLang="en-US" dirty="0" smtClean="0">
                <a:cs typeface="Arial" charset="0"/>
              </a:rPr>
              <a:t>oronary </a:t>
            </a:r>
            <a:r>
              <a:rPr lang="en-US" altLang="en-US" dirty="0">
                <a:cs typeface="Arial" charset="0"/>
              </a:rPr>
              <a:t>circulation</a:t>
            </a:r>
          </a:p>
          <a:p>
            <a:pPr marL="0" indent="0">
              <a:spcBef>
                <a:spcPts val="3000"/>
              </a:spcBef>
              <a:buNone/>
            </a:pPr>
            <a:r>
              <a:rPr lang="en-US" dirty="0"/>
              <a:t>P</a:t>
            </a:r>
            <a:r>
              <a:rPr lang="en-US" dirty="0" smtClean="0"/>
              <a:t>ulmonary </a:t>
            </a:r>
            <a:r>
              <a:rPr lang="en-US" dirty="0"/>
              <a:t>circulation</a:t>
            </a:r>
          </a:p>
          <a:p>
            <a:pPr marL="0" indent="0">
              <a:spcBef>
                <a:spcPts val="3000"/>
              </a:spcBef>
              <a:buNone/>
            </a:pPr>
            <a:r>
              <a:rPr lang="en-US" altLang="en-US" dirty="0">
                <a:cs typeface="Arial" charset="0"/>
              </a:rPr>
              <a:t>S</a:t>
            </a:r>
            <a:r>
              <a:rPr lang="en-US" altLang="en-US" dirty="0" smtClean="0">
                <a:cs typeface="Arial" charset="0"/>
              </a:rPr>
              <a:t>ystemic </a:t>
            </a:r>
            <a:r>
              <a:rPr lang="en-US" altLang="en-US" dirty="0">
                <a:cs typeface="Arial" charset="0"/>
              </a:rPr>
              <a:t>circulation</a:t>
            </a: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43290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Pulmonary and Systemic Circulation</a:t>
            </a:r>
            <a:endParaRPr lang="en-US" dirty="0"/>
          </a:p>
        </p:txBody>
      </p:sp>
      <p:pic>
        <p:nvPicPr>
          <p:cNvPr id="4" name="Picture 3" descr="Overview of the exchange of oxygen and carbon dioxide in pulmonary and systemic circula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000" y="911400"/>
            <a:ext cx="7200000" cy="5565600"/>
          </a:xfrm>
          <a:prstGeom prst="rect">
            <a:avLst/>
          </a:prstGeom>
        </p:spPr>
      </p:pic>
      <p:sp>
        <p:nvSpPr>
          <p:cNvPr id="13" name="Text Placeholder 12"/>
          <p:cNvSpPr>
            <a:spLocks noGrp="1"/>
          </p:cNvSpPr>
          <p:nvPr>
            <p:ph type="body" sz="quarter" idx="16"/>
          </p:nvPr>
        </p:nvSpPr>
        <p:spPr>
          <a:xfrm>
            <a:off x="3886200" y="6553200"/>
            <a:ext cx="1371600" cy="304800"/>
          </a:xfrm>
        </p:spPr>
        <p:txBody>
          <a:bodyPr/>
          <a:lstStyle/>
          <a:p>
            <a:r>
              <a:rPr lang="en-US" dirty="0" smtClean="0">
                <a:hlinkClick r:id="rId4" action="ppaction://hlinksldjump"/>
              </a:rPr>
              <a:t>Jump to Pulmonary and Systemic Circulation Appendix</a:t>
            </a:r>
            <a:endParaRPr lang="en-US" dirty="0"/>
          </a:p>
        </p:txBody>
      </p:sp>
      <p:sp>
        <p:nvSpPr>
          <p:cNvPr id="2" name="Text Placeholder 1"/>
          <p:cNvSpPr>
            <a:spLocks noGrp="1"/>
          </p:cNvSpPr>
          <p:nvPr>
            <p:ph type="body" sz="quarter" idx="11"/>
          </p:nvPr>
        </p:nvSpPr>
        <p:spPr/>
        <p:txBody>
          <a:bodyPr/>
          <a:lstStyle/>
          <a:p>
            <a:r>
              <a:rPr lang="en-US" dirty="0"/>
              <a:t>Copyright © McGraw-Hill Education</a:t>
            </a:r>
          </a:p>
          <a:p>
            <a:endParaRPr lang="en-US" dirty="0"/>
          </a:p>
        </p:txBody>
      </p:sp>
    </p:spTree>
    <p:extLst>
      <p:ext uri="{BB962C8B-B14F-4D97-AF65-F5344CB8AC3E}">
        <p14:creationId xmlns:p14="http://schemas.microsoft.com/office/powerpoint/2010/main" val="782033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Pulmonary Circulation</a:t>
            </a:r>
            <a:endParaRPr lang="en-US" dirty="0"/>
          </a:p>
        </p:txBody>
      </p:sp>
      <p:sp>
        <p:nvSpPr>
          <p:cNvPr id="11" name="Content Placeholder 10"/>
          <p:cNvSpPr>
            <a:spLocks noGrp="1"/>
          </p:cNvSpPr>
          <p:nvPr>
            <p:ph idx="1"/>
          </p:nvPr>
        </p:nvSpPr>
        <p:spPr/>
        <p:txBody>
          <a:bodyPr/>
          <a:lstStyle/>
          <a:p>
            <a:r>
              <a:rPr lang="en-US" altLang="en-US" smtClean="0"/>
              <a:t>Blood enters right atrium</a:t>
            </a:r>
          </a:p>
          <a:p>
            <a:r>
              <a:rPr lang="en-US" altLang="en-US" smtClean="0"/>
              <a:t>Blood passes through the  tricuspid valve to the right ventricle</a:t>
            </a:r>
          </a:p>
          <a:p>
            <a:r>
              <a:rPr lang="en-US" altLang="en-US" smtClean="0"/>
              <a:t>Right ventricle pumps blood to the lungs</a:t>
            </a:r>
          </a:p>
          <a:p>
            <a:r>
              <a:rPr lang="en-US" altLang="en-US" smtClean="0"/>
              <a:t>Blood returns into the left atrium</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659558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Systemic Circulation</a:t>
            </a:r>
            <a:endParaRPr lang="en-US" dirty="0"/>
          </a:p>
        </p:txBody>
      </p:sp>
      <p:sp>
        <p:nvSpPr>
          <p:cNvPr id="11" name="Content Placeholder 10"/>
          <p:cNvSpPr>
            <a:spLocks noGrp="1"/>
          </p:cNvSpPr>
          <p:nvPr>
            <p:ph idx="1"/>
          </p:nvPr>
        </p:nvSpPr>
        <p:spPr/>
        <p:txBody>
          <a:bodyPr/>
          <a:lstStyle/>
          <a:p>
            <a:r>
              <a:rPr lang="en-US" altLang="en-US" smtClean="0"/>
              <a:t>Blood enters the left atrium and passes through into the left ventricle</a:t>
            </a:r>
          </a:p>
          <a:p>
            <a:r>
              <a:rPr lang="en-US" altLang="en-US" smtClean="0"/>
              <a:t>The left ventricle pumps to the aorta</a:t>
            </a:r>
          </a:p>
          <a:p>
            <a:r>
              <a:rPr lang="en-US" altLang="en-US" smtClean="0"/>
              <a:t>From the aorta, blood circulates throughout the body</a:t>
            </a:r>
          </a:p>
          <a:p>
            <a:r>
              <a:rPr lang="en-US" altLang="en-US" smtClean="0"/>
              <a:t>Deoxygenated blood returns to the right atrium of the heart</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76915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Coronary Circulation: Coronary Arteries</a:t>
            </a:r>
            <a:endParaRPr lang="en-US" dirty="0"/>
          </a:p>
        </p:txBody>
      </p:sp>
      <p:pic>
        <p:nvPicPr>
          <p:cNvPr id="4" name="Picture 3" descr="Exterior of the heart with the coronary arteries and structures label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1653" y="765372"/>
            <a:ext cx="6900693" cy="5635428"/>
          </a:xfrm>
          <a:prstGeom prst="rect">
            <a:avLst/>
          </a:prstGeom>
        </p:spPr>
      </p:pic>
      <p:sp>
        <p:nvSpPr>
          <p:cNvPr id="6" name="Text Placeholder 5"/>
          <p:cNvSpPr>
            <a:spLocks noGrp="1"/>
          </p:cNvSpPr>
          <p:nvPr>
            <p:ph type="body" sz="quarter" idx="16"/>
          </p:nvPr>
        </p:nvSpPr>
        <p:spPr>
          <a:xfrm>
            <a:off x="3886200" y="6400800"/>
            <a:ext cx="1371600" cy="252350"/>
          </a:xfrm>
        </p:spPr>
        <p:txBody>
          <a:bodyPr/>
          <a:lstStyle/>
          <a:p>
            <a:r>
              <a:rPr lang="en-US" dirty="0" smtClean="0">
                <a:hlinkClick r:id="rId4" action="ppaction://hlinksldjump"/>
              </a:rPr>
              <a:t>Jump to Coronary Circulation: Coronary Arteries Appendix</a:t>
            </a:r>
            <a:endParaRPr lang="en-US" dirty="0"/>
          </a:p>
        </p:txBody>
      </p:sp>
      <p:sp>
        <p:nvSpPr>
          <p:cNvPr id="7" name="Text Placeholder 1"/>
          <p:cNvSpPr>
            <a:spLocks noGrp="1"/>
          </p:cNvSpPr>
          <p:nvPr>
            <p:ph type="body" sz="quarter" idx="11"/>
          </p:nvPr>
        </p:nvSpPr>
        <p:spPr>
          <a:xfrm>
            <a:off x="5486400" y="6705600"/>
            <a:ext cx="3657600" cy="152400"/>
          </a:xfrm>
        </p:spPr>
        <p:txBody>
          <a:bodyPr/>
          <a:lstStyle/>
          <a:p>
            <a:r>
              <a:rPr lang="en-US" dirty="0">
                <a:solidFill>
                  <a:schemeClr val="tx1"/>
                </a:solidFill>
              </a:rPr>
              <a:t>Copyright © McGraw-Hill Education</a:t>
            </a:r>
          </a:p>
          <a:p>
            <a:endParaRPr lang="en-US" dirty="0">
              <a:solidFill>
                <a:schemeClr val="tx1"/>
              </a:solidFill>
            </a:endParaRPr>
          </a:p>
        </p:txBody>
      </p:sp>
    </p:spTree>
    <p:extLst>
      <p:ext uri="{BB962C8B-B14F-4D97-AF65-F5344CB8AC3E}">
        <p14:creationId xmlns:p14="http://schemas.microsoft.com/office/powerpoint/2010/main" val="13978203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Coronary Circulation: Coronary Veins</a:t>
            </a:r>
            <a:endParaRPr lang="en-US" dirty="0"/>
          </a:p>
        </p:txBody>
      </p:sp>
      <p:pic>
        <p:nvPicPr>
          <p:cNvPr id="6" name="Picture 5" descr="Exterior of the heart with the coronary veins and structures label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2740" y="872934"/>
            <a:ext cx="6558519" cy="5451666"/>
          </a:xfrm>
          <a:prstGeom prst="rect">
            <a:avLst/>
          </a:prstGeom>
        </p:spPr>
      </p:pic>
      <p:sp>
        <p:nvSpPr>
          <p:cNvPr id="4" name="Text Placeholder 3"/>
          <p:cNvSpPr>
            <a:spLocks noGrp="1"/>
          </p:cNvSpPr>
          <p:nvPr>
            <p:ph type="body" sz="quarter" idx="16"/>
          </p:nvPr>
        </p:nvSpPr>
        <p:spPr>
          <a:xfrm>
            <a:off x="3886200" y="6383036"/>
            <a:ext cx="1371600" cy="270114"/>
          </a:xfrm>
        </p:spPr>
        <p:txBody>
          <a:bodyPr/>
          <a:lstStyle/>
          <a:p>
            <a:r>
              <a:rPr lang="en-US" dirty="0" smtClean="0">
                <a:hlinkClick r:id="rId4" action="ppaction://hlinksldjump"/>
              </a:rPr>
              <a:t>Jump to Coronary Circulation: Coronary Veins Appendix</a:t>
            </a:r>
            <a:endParaRPr lang="en-US" dirty="0"/>
          </a:p>
        </p:txBody>
      </p:sp>
      <p:sp>
        <p:nvSpPr>
          <p:cNvPr id="3" name="Text Placeholder 2"/>
          <p:cNvSpPr>
            <a:spLocks noGrp="1"/>
          </p:cNvSpPr>
          <p:nvPr>
            <p:ph type="body" sz="quarter" idx="11"/>
          </p:nvPr>
        </p:nvSpPr>
        <p:spPr/>
        <p:txBody>
          <a:bodyPr/>
          <a:lstStyle/>
          <a:p>
            <a:r>
              <a:rPr lang="en-US" dirty="0">
                <a:solidFill>
                  <a:schemeClr val="tx1"/>
                </a:solidFill>
              </a:rPr>
              <a:t>Copyright © McGraw-Hill Education</a:t>
            </a:r>
          </a:p>
          <a:p>
            <a:endParaRPr lang="en-US" dirty="0"/>
          </a:p>
        </p:txBody>
      </p:sp>
    </p:spTree>
    <p:extLst>
      <p:ext uri="{BB962C8B-B14F-4D97-AF65-F5344CB8AC3E}">
        <p14:creationId xmlns:p14="http://schemas.microsoft.com/office/powerpoint/2010/main" val="2735350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The Heart as a Pump</a:t>
            </a:r>
            <a:endParaRPr lang="en-US" dirty="0"/>
          </a:p>
        </p:txBody>
      </p:sp>
      <p:sp>
        <p:nvSpPr>
          <p:cNvPr id="11" name="Content Placeholder 10"/>
          <p:cNvSpPr>
            <a:spLocks noGrp="1"/>
          </p:cNvSpPr>
          <p:nvPr>
            <p:ph idx="1"/>
          </p:nvPr>
        </p:nvSpPr>
        <p:spPr/>
        <p:txBody>
          <a:bodyPr/>
          <a:lstStyle/>
          <a:p>
            <a:pPr marL="0" indent="0">
              <a:buNone/>
            </a:pPr>
            <a:r>
              <a:rPr lang="en-US" altLang="en-US" dirty="0" smtClean="0"/>
              <a:t>Stroke volume</a:t>
            </a:r>
          </a:p>
          <a:p>
            <a:r>
              <a:rPr lang="en-US" altLang="en-US" dirty="0" smtClean="0"/>
              <a:t>Amount of blood ejected with each contraction</a:t>
            </a:r>
          </a:p>
          <a:p>
            <a:r>
              <a:rPr lang="en-US" altLang="en-US" dirty="0" smtClean="0"/>
              <a:t>Varies with gender, size, physical fitness, disease, and genetics</a:t>
            </a:r>
          </a:p>
          <a:p>
            <a:pPr marL="0" indent="0">
              <a:spcBef>
                <a:spcPts val="3600"/>
              </a:spcBef>
              <a:buNone/>
            </a:pPr>
            <a:r>
              <a:rPr lang="en-US" altLang="en-US" dirty="0" smtClean="0"/>
              <a:t>Cardiac output</a:t>
            </a:r>
          </a:p>
          <a:p>
            <a:r>
              <a:rPr lang="en-US" altLang="en-US" dirty="0" smtClean="0"/>
              <a:t>Volume of blood pumped per minute</a:t>
            </a:r>
          </a:p>
          <a:p>
            <a:r>
              <a:rPr lang="en-US" altLang="en-US" dirty="0" smtClean="0"/>
              <a:t>Estimated by multiplying heart rate by stroke volume </a:t>
            </a:r>
            <a:br>
              <a:rPr lang="en-US" altLang="en-US" dirty="0" smtClean="0"/>
            </a:br>
            <a:r>
              <a:rPr lang="en-US" altLang="en-US" dirty="0" smtClean="0"/>
              <a:t>Heart Rate × Stroke Volume = Cardiac Output</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194101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2.3</a:t>
            </a:r>
            <a:br>
              <a:rPr lang="en-US" dirty="0" smtClean="0"/>
            </a:br>
            <a:r>
              <a:rPr lang="en-US" dirty="0" smtClean="0"/>
              <a:t>Apply Your Knowledge #1</a:t>
            </a:r>
            <a:endParaRPr lang="en-US" dirty="0"/>
          </a:p>
        </p:txBody>
      </p:sp>
      <p:sp>
        <p:nvSpPr>
          <p:cNvPr id="4" name="Content Placeholder 3"/>
          <p:cNvSpPr>
            <a:spLocks noGrp="1"/>
          </p:cNvSpPr>
          <p:nvPr>
            <p:ph sz="quarter" idx="13"/>
          </p:nvPr>
        </p:nvSpPr>
        <p:spPr/>
        <p:txBody>
          <a:bodyPr/>
          <a:lstStyle/>
          <a:p>
            <a:pPr marL="0" indent="0">
              <a:lnSpc>
                <a:spcPct val="150000"/>
              </a:lnSpc>
              <a:buFont typeface="Wingdings" pitchFamily="2" charset="2"/>
              <a:buNone/>
            </a:pPr>
            <a:r>
              <a:rPr lang="en-US" altLang="en-US" dirty="0">
                <a:cs typeface="Arial" charset="0"/>
              </a:rPr>
              <a:t>Which side of the heart pumps deoxygenated blood?</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1746326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 2</a:t>
            </a:r>
            <a:endParaRPr lang="en-US" dirty="0"/>
          </a:p>
        </p:txBody>
      </p:sp>
      <p:sp>
        <p:nvSpPr>
          <p:cNvPr id="6" name="Content Placeholder 5"/>
          <p:cNvSpPr>
            <a:spLocks noGrp="1"/>
          </p:cNvSpPr>
          <p:nvPr>
            <p:ph idx="1"/>
          </p:nvPr>
        </p:nvSpPr>
        <p:spPr/>
        <p:txBody>
          <a:bodyPr/>
          <a:lstStyle/>
          <a:p>
            <a:pPr marL="569913" indent="-569913">
              <a:buFont typeface="Wingdings" pitchFamily="2" charset="2"/>
              <a:buNone/>
            </a:pPr>
            <a:r>
              <a:rPr lang="en-US" altLang="en-US" dirty="0">
                <a:cs typeface="Arial" charset="0"/>
              </a:rPr>
              <a:t>2.5	Describe the parts and function of the heart and conduction system and how they relate to the </a:t>
            </a:r>
            <a:r>
              <a:rPr lang="en-US" altLang="en-US" dirty="0" smtClean="0">
                <a:cs typeface="Arial" charset="0"/>
              </a:rPr>
              <a:t>ECG.</a:t>
            </a:r>
            <a:endParaRPr lang="en-US" altLang="en-US" dirty="0">
              <a:cs typeface="Arial" charset="0"/>
            </a:endParaRPr>
          </a:p>
          <a:p>
            <a:pPr marL="569913" indent="-569913">
              <a:lnSpc>
                <a:spcPct val="90000"/>
              </a:lnSpc>
              <a:buFont typeface="Wingdings" pitchFamily="2" charset="2"/>
              <a:buNone/>
            </a:pPr>
            <a:endParaRPr lang="en-US" altLang="en-US" dirty="0">
              <a:cs typeface="Arial" charset="0"/>
            </a:endParaRPr>
          </a:p>
          <a:p>
            <a:pPr marL="569913" indent="-569913">
              <a:lnSpc>
                <a:spcPct val="90000"/>
              </a:lnSpc>
              <a:buFont typeface="Wingdings" pitchFamily="2" charset="2"/>
              <a:buNone/>
            </a:pPr>
            <a:r>
              <a:rPr lang="en-US" altLang="en-US" dirty="0">
                <a:cs typeface="Arial" charset="0"/>
              </a:rPr>
              <a:t>2.6	Describe the heart activity that produces each part of the </a:t>
            </a:r>
            <a:r>
              <a:rPr lang="en-US" altLang="en-US" dirty="0" smtClean="0">
                <a:cs typeface="Arial" charset="0"/>
              </a:rPr>
              <a:t/>
            </a:r>
            <a:br>
              <a:rPr lang="en-US" altLang="en-US" dirty="0" smtClean="0">
                <a:cs typeface="Arial" charset="0"/>
              </a:rPr>
            </a:br>
            <a:r>
              <a:rPr lang="en-US" altLang="en-US" dirty="0" smtClean="0">
                <a:cs typeface="Arial" charset="0"/>
              </a:rPr>
              <a:t>ECG </a:t>
            </a:r>
            <a:r>
              <a:rPr lang="en-US" altLang="en-US" dirty="0">
                <a:cs typeface="Arial" charset="0"/>
              </a:rPr>
              <a:t>waveform.</a:t>
            </a:r>
          </a:p>
          <a:p>
            <a:pPr>
              <a:lnSpc>
                <a:spcPct val="90000"/>
              </a:lnSpc>
            </a:pPr>
            <a:endParaRPr lang="en-US" altLang="en-US" dirty="0">
              <a:cs typeface="Arial" charset="0"/>
            </a:endParaRPr>
          </a:p>
          <a:p>
            <a:endParaRPr lang="en-US" dirty="0"/>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31768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2.3</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lnSpc>
                <a:spcPct val="150000"/>
              </a:lnSpc>
              <a:buFont typeface="Wingdings" pitchFamily="2" charset="2"/>
              <a:buNone/>
            </a:pPr>
            <a:r>
              <a:rPr lang="en-US" altLang="en-US" dirty="0">
                <a:cs typeface="Arial" charset="0"/>
              </a:rPr>
              <a:t>Which side of the heart pumps deoxygenated blood?</a:t>
            </a: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a:solidFill>
                  <a:srgbClr val="000099"/>
                </a:solidFill>
                <a:latin typeface="Arial" charset="0"/>
              </a:rPr>
              <a:t>The </a:t>
            </a:r>
            <a:r>
              <a:rPr lang="en-US" altLang="en-US" dirty="0" smtClean="0">
                <a:solidFill>
                  <a:srgbClr val="000099"/>
                </a:solidFill>
                <a:latin typeface="Arial" charset="0"/>
              </a:rPr>
              <a:t>right side</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5982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2.3</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p:txBody>
          <a:bodyPr/>
          <a:lstStyle/>
          <a:p>
            <a:pPr marL="0" indent="0">
              <a:lnSpc>
                <a:spcPct val="150000"/>
              </a:lnSpc>
              <a:buFont typeface="Wingdings" pitchFamily="2" charset="2"/>
              <a:buNone/>
            </a:pPr>
            <a:r>
              <a:rPr lang="en-US" altLang="en-US" dirty="0">
                <a:cs typeface="Arial" charset="0"/>
              </a:rPr>
              <a:t>How is cardiac output estimated?</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6094062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2.3</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lnSpc>
                <a:spcPct val="150000"/>
              </a:lnSpc>
              <a:buFont typeface="Wingdings" pitchFamily="2" charset="2"/>
              <a:buNone/>
            </a:pPr>
            <a:r>
              <a:rPr lang="en-US" altLang="en-US" dirty="0">
                <a:cs typeface="Arial" charset="0"/>
              </a:rPr>
              <a:t>How is cardiac output estimated?</a:t>
            </a: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spcBef>
                <a:spcPct val="50000"/>
              </a:spcBef>
              <a:buNone/>
            </a:pPr>
            <a:r>
              <a:rPr lang="en-US" altLang="en-US" dirty="0">
                <a:solidFill>
                  <a:srgbClr val="000099"/>
                </a:solidFill>
                <a:latin typeface="Arial" charset="0"/>
              </a:rPr>
              <a:t>By multiplying the heart rate by </a:t>
            </a:r>
            <a:r>
              <a:rPr lang="en-US" altLang="en-US" dirty="0" smtClean="0">
                <a:solidFill>
                  <a:srgbClr val="000099"/>
                </a:solidFill>
                <a:latin typeface="Arial" charset="0"/>
              </a:rPr>
              <a:t>the </a:t>
            </a:r>
            <a:r>
              <a:rPr lang="en-US" altLang="en-US" dirty="0">
                <a:solidFill>
                  <a:srgbClr val="000099"/>
                </a:solidFill>
                <a:latin typeface="Arial" charset="0"/>
              </a:rPr>
              <a:t>stroke volume</a:t>
            </a:r>
          </a:p>
          <a:p>
            <a:pPr marL="457200" lvl="1" indent="0">
              <a:buNone/>
            </a:pPr>
            <a:endParaRPr lang="en-US" altLang="en-US" dirty="0">
              <a:solidFill>
                <a:srgbClr val="000099"/>
              </a:solidFill>
              <a:latin typeface="Arial" charset="0"/>
            </a:endParaRPr>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9895141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2.4</a:t>
            </a:r>
            <a:r>
              <a:rPr lang="en-US" dirty="0"/>
              <a:t/>
            </a:r>
            <a:br>
              <a:rPr lang="en-US" dirty="0"/>
            </a:br>
            <a:r>
              <a:rPr lang="en-US" dirty="0" smtClean="0"/>
              <a:t>The Cardiac Cycle</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idx="1"/>
          </p:nvPr>
        </p:nvSpPr>
        <p:spPr>
          <a:xfrm>
            <a:off x="457200" y="1981200"/>
            <a:ext cx="8229600" cy="4572000"/>
          </a:xfrm>
        </p:spPr>
        <p:txBody>
          <a:bodyPr/>
          <a:lstStyle/>
          <a:p>
            <a:pPr marL="0" indent="0">
              <a:buNone/>
            </a:pPr>
            <a:r>
              <a:rPr lang="en-US" dirty="0"/>
              <a:t>C</a:t>
            </a:r>
            <a:r>
              <a:rPr lang="en-US" dirty="0" smtClean="0"/>
              <a:t>ardiac cycle</a:t>
            </a:r>
          </a:p>
          <a:p>
            <a:pPr marL="0" indent="0">
              <a:buNone/>
            </a:pPr>
            <a:r>
              <a:rPr lang="en-US" dirty="0"/>
              <a:t>D</a:t>
            </a:r>
            <a:r>
              <a:rPr lang="en-US" dirty="0" smtClean="0"/>
              <a:t>iastole</a:t>
            </a:r>
          </a:p>
          <a:p>
            <a:pPr marL="0" indent="0">
              <a:buNone/>
            </a:pPr>
            <a:r>
              <a:rPr lang="en-US" dirty="0"/>
              <a:t>S</a:t>
            </a:r>
            <a:r>
              <a:rPr lang="en-US" dirty="0" smtClean="0"/>
              <a:t>ystole</a:t>
            </a: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39155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The Cardiac Cycle: Diastole</a:t>
            </a:r>
            <a:endParaRPr lang="en-US" dirty="0"/>
          </a:p>
        </p:txBody>
      </p:sp>
      <p:pic>
        <p:nvPicPr>
          <p:cNvPr id="4" name="Picture 3" descr="Section view of the heart showing the chambers during diastole, with ventricles relaxed and fill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465" y="985173"/>
            <a:ext cx="7017070" cy="4887654"/>
          </a:xfrm>
          <a:prstGeom prst="rect">
            <a:avLst/>
          </a:prstGeom>
        </p:spPr>
      </p:pic>
      <p:sp>
        <p:nvSpPr>
          <p:cNvPr id="13" name="Text Placeholder 12"/>
          <p:cNvSpPr>
            <a:spLocks noGrp="1"/>
          </p:cNvSpPr>
          <p:nvPr>
            <p:ph type="body" sz="quarter" idx="16"/>
          </p:nvPr>
        </p:nvSpPr>
        <p:spPr/>
        <p:txBody>
          <a:bodyPr/>
          <a:lstStyle/>
          <a:p>
            <a:endParaRPr lang="en-US" dirty="0"/>
          </a:p>
        </p:txBody>
      </p:sp>
      <p:sp>
        <p:nvSpPr>
          <p:cNvPr id="2" name="Text Placeholder 1"/>
          <p:cNvSpPr>
            <a:spLocks noGrp="1"/>
          </p:cNvSpPr>
          <p:nvPr>
            <p:ph type="body" sz="quarter" idx="11"/>
          </p:nvPr>
        </p:nvSpPr>
        <p:spPr/>
        <p:txBody>
          <a:bodyPr/>
          <a:lstStyle/>
          <a:p>
            <a:r>
              <a:rPr lang="en-US" dirty="0">
                <a:solidFill>
                  <a:schemeClr val="tx1"/>
                </a:solidFill>
              </a:rPr>
              <a:t>Copyright © McGraw-Hill Education</a:t>
            </a:r>
          </a:p>
          <a:p>
            <a:endParaRPr lang="en-US" dirty="0"/>
          </a:p>
        </p:txBody>
      </p:sp>
    </p:spTree>
    <p:extLst>
      <p:ext uri="{BB962C8B-B14F-4D97-AF65-F5344CB8AC3E}">
        <p14:creationId xmlns:p14="http://schemas.microsoft.com/office/powerpoint/2010/main" val="2545862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Diastole: Relaxation Phase</a:t>
            </a:r>
            <a:endParaRPr lang="en-US" dirty="0"/>
          </a:p>
        </p:txBody>
      </p:sp>
      <p:sp>
        <p:nvSpPr>
          <p:cNvPr id="11" name="Content Placeholder 10"/>
          <p:cNvSpPr>
            <a:spLocks noGrp="1"/>
          </p:cNvSpPr>
          <p:nvPr>
            <p:ph idx="1"/>
          </p:nvPr>
        </p:nvSpPr>
        <p:spPr/>
        <p:txBody>
          <a:bodyPr/>
          <a:lstStyle/>
          <a:p>
            <a:r>
              <a:rPr lang="en-US" altLang="en-US" smtClean="0"/>
              <a:t>Blood returns to the heart via the superior and inferior vena cava</a:t>
            </a:r>
          </a:p>
          <a:p>
            <a:r>
              <a:rPr lang="en-US" altLang="en-US" smtClean="0"/>
              <a:t>Blood flows from the right atrium into the right ventricle</a:t>
            </a:r>
          </a:p>
          <a:p>
            <a:r>
              <a:rPr lang="en-US" altLang="en-US" smtClean="0"/>
              <a:t>Blood from the pulmonary veins flows from the left atrium into the left ventricle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31719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The Cardiac Cycle: Systole</a:t>
            </a:r>
            <a:endParaRPr lang="en-US" dirty="0"/>
          </a:p>
        </p:txBody>
      </p:sp>
      <p:pic>
        <p:nvPicPr>
          <p:cNvPr id="3" name="Picture 2" descr="Section view of the heart showing the chambers during systole, with ventricles contract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4882" y="978027"/>
            <a:ext cx="7074236" cy="4901945"/>
          </a:xfrm>
          <a:prstGeom prst="rect">
            <a:avLst/>
          </a:prstGeom>
        </p:spPr>
      </p:pic>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r>
              <a:rPr lang="en-US" dirty="0">
                <a:solidFill>
                  <a:schemeClr val="tx1"/>
                </a:solidFill>
              </a:rPr>
              <a:t>Copyright © McGraw-Hill Education</a:t>
            </a:r>
          </a:p>
          <a:p>
            <a:endParaRPr lang="en-US" dirty="0"/>
          </a:p>
        </p:txBody>
      </p:sp>
    </p:spTree>
    <p:extLst>
      <p:ext uri="{BB962C8B-B14F-4D97-AF65-F5344CB8AC3E}">
        <p14:creationId xmlns:p14="http://schemas.microsoft.com/office/powerpoint/2010/main" val="2531957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Systole: Contraction Phase</a:t>
            </a:r>
            <a:endParaRPr lang="en-US" dirty="0"/>
          </a:p>
        </p:txBody>
      </p:sp>
      <p:sp>
        <p:nvSpPr>
          <p:cNvPr id="11" name="Content Placeholder 10"/>
          <p:cNvSpPr>
            <a:spLocks noGrp="1"/>
          </p:cNvSpPr>
          <p:nvPr>
            <p:ph idx="1"/>
          </p:nvPr>
        </p:nvSpPr>
        <p:spPr/>
        <p:txBody>
          <a:bodyPr/>
          <a:lstStyle/>
          <a:p>
            <a:r>
              <a:rPr lang="en-US" altLang="en-US" dirty="0" smtClean="0"/>
              <a:t>Contraction creates pressure, opening the pulmonary and aortic valves.</a:t>
            </a:r>
          </a:p>
          <a:p>
            <a:r>
              <a:rPr lang="en-US" altLang="en-US" dirty="0" smtClean="0"/>
              <a:t>Blood from the right ventricle flows to the lungs.</a:t>
            </a:r>
          </a:p>
          <a:p>
            <a:r>
              <a:rPr lang="en-US" altLang="en-US" dirty="0" smtClean="0"/>
              <a:t>Blood from the left ventricle flows through the aorta to the body.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613247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2.4</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lnSpc>
                <a:spcPct val="150000"/>
              </a:lnSpc>
              <a:buFont typeface="Wingdings" pitchFamily="2" charset="2"/>
              <a:buNone/>
            </a:pPr>
            <a:r>
              <a:rPr lang="en-US" altLang="en-US" dirty="0">
                <a:cs typeface="Arial" charset="0"/>
              </a:rPr>
              <a:t>The relaxation phase of the cardiac cycle is known as:</a:t>
            </a: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9030515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2.4</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lnSpc>
                <a:spcPct val="150000"/>
              </a:lnSpc>
              <a:buFont typeface="Wingdings" pitchFamily="2" charset="2"/>
              <a:buNone/>
            </a:pPr>
            <a:r>
              <a:rPr lang="en-US" altLang="en-US" dirty="0">
                <a:cs typeface="Arial" charset="0"/>
              </a:rPr>
              <a:t>The relaxation phase of the cardiac cycle is known as:</a:t>
            </a: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solidFill>
                  <a:srgbClr val="000099"/>
                </a:solidFill>
                <a:latin typeface="Arial" charset="0"/>
              </a:rPr>
              <a:t>Diastole</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2055116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Learning Outcome 2.1</a:t>
            </a:r>
            <a:br>
              <a:rPr lang="en-US" smtClean="0"/>
            </a:br>
            <a:r>
              <a:rPr lang="en-US" smtClean="0"/>
              <a:t>Circulation and the ECG</a:t>
            </a:r>
            <a:endParaRPr lang="en-US" dirty="0"/>
          </a:p>
        </p:txBody>
      </p:sp>
      <p:sp>
        <p:nvSpPr>
          <p:cNvPr id="11" name="Content Placeholder 10"/>
          <p:cNvSpPr>
            <a:spLocks noGrp="1"/>
          </p:cNvSpPr>
          <p:nvPr>
            <p:ph idx="1"/>
          </p:nvPr>
        </p:nvSpPr>
        <p:spPr>
          <a:xfrm>
            <a:off x="457200" y="1447800"/>
            <a:ext cx="8229600" cy="5105400"/>
          </a:xfrm>
        </p:spPr>
        <p:txBody>
          <a:bodyPr/>
          <a:lstStyle/>
          <a:p>
            <a:pPr marL="0" indent="0">
              <a:buNone/>
            </a:pPr>
            <a:r>
              <a:rPr lang="en-US" dirty="0" smtClean="0"/>
              <a:t>Functions of the heart </a:t>
            </a:r>
          </a:p>
          <a:p>
            <a:r>
              <a:rPr lang="en-US" dirty="0" smtClean="0"/>
              <a:t>Pumps blood to and from all body tissues</a:t>
            </a:r>
          </a:p>
          <a:p>
            <a:r>
              <a:rPr lang="en-US" dirty="0" smtClean="0"/>
              <a:t>Supplies tissues with nutrients and oxygen</a:t>
            </a:r>
          </a:p>
          <a:p>
            <a:r>
              <a:rPr lang="en-US" dirty="0" smtClean="0"/>
              <a:t>Removes carbon dioxide and wastes</a:t>
            </a:r>
          </a:p>
          <a:p>
            <a:endParaRPr lang="en-US" dirty="0"/>
          </a:p>
        </p:txBody>
      </p:sp>
      <p:sp>
        <p:nvSpPr>
          <p:cNvPr id="17" name="Text Placeholder 16"/>
          <p:cNvSpPr>
            <a:spLocks noGrp="1"/>
          </p:cNvSpPr>
          <p:nvPr>
            <p:ph type="body" sz="quarter" idx="16"/>
          </p:nvPr>
        </p:nvSpPr>
        <p:spPr/>
        <p:txBody>
          <a:bodyPr/>
          <a:lstStyle/>
          <a:p>
            <a:endParaRPr lang="en-US"/>
          </a:p>
        </p:txBody>
      </p:sp>
      <p:sp>
        <p:nvSpPr>
          <p:cNvPr id="16" name="Text Placeholder 1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7286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2.5</a:t>
            </a:r>
            <a:br>
              <a:rPr lang="en-US" dirty="0" smtClean="0"/>
            </a:br>
            <a:r>
              <a:rPr lang="en-US" dirty="0" smtClean="0"/>
              <a:t>Conduction System of the Heart</a:t>
            </a:r>
            <a:br>
              <a:rPr lang="en-US" dirty="0" smtClean="0"/>
            </a:br>
            <a:r>
              <a:rPr lang="en-US" dirty="0" smtClean="0"/>
              <a:t>Key Terms</a:t>
            </a:r>
            <a:endParaRPr lang="en-US" dirty="0"/>
          </a:p>
        </p:txBody>
      </p:sp>
      <p:sp>
        <p:nvSpPr>
          <p:cNvPr id="11" name="Content Placeholder 10"/>
          <p:cNvSpPr>
            <a:spLocks noGrp="1"/>
          </p:cNvSpPr>
          <p:nvPr>
            <p:ph sz="half" idx="1"/>
          </p:nvPr>
        </p:nvSpPr>
        <p:spPr>
          <a:xfrm>
            <a:off x="457200" y="1981200"/>
            <a:ext cx="4038600" cy="4549140"/>
          </a:xfrm>
        </p:spPr>
        <p:txBody>
          <a:bodyPr/>
          <a:lstStyle/>
          <a:p>
            <a:pPr marL="0" indent="0">
              <a:spcBef>
                <a:spcPts val="1200"/>
              </a:spcBef>
              <a:buNone/>
            </a:pPr>
            <a:r>
              <a:rPr lang="en-US" dirty="0"/>
              <a:t>A</a:t>
            </a:r>
            <a:r>
              <a:rPr lang="en-US" dirty="0" smtClean="0"/>
              <a:t>trioventricular (AV) </a:t>
            </a:r>
            <a:r>
              <a:rPr lang="en-US" dirty="0"/>
              <a:t>node</a:t>
            </a:r>
          </a:p>
          <a:p>
            <a:pPr marL="0" indent="0">
              <a:spcBef>
                <a:spcPts val="1200"/>
              </a:spcBef>
              <a:buNone/>
            </a:pPr>
            <a:r>
              <a:rPr lang="en-US" altLang="en-US" dirty="0">
                <a:cs typeface="Arial" charset="0"/>
              </a:rPr>
              <a:t>A</a:t>
            </a:r>
            <a:r>
              <a:rPr lang="en-US" altLang="en-US" dirty="0" smtClean="0">
                <a:cs typeface="Arial" charset="0"/>
              </a:rPr>
              <a:t>utomaticity</a:t>
            </a:r>
            <a:endParaRPr lang="en-US" altLang="en-US" dirty="0">
              <a:cs typeface="Arial" charset="0"/>
            </a:endParaRPr>
          </a:p>
          <a:p>
            <a:pPr marL="0" indent="0">
              <a:spcBef>
                <a:spcPts val="1200"/>
              </a:spcBef>
              <a:buNone/>
            </a:pPr>
            <a:r>
              <a:rPr lang="en-US" dirty="0"/>
              <a:t>Bachmann’s bundle</a:t>
            </a:r>
          </a:p>
          <a:p>
            <a:pPr marL="0" indent="0">
              <a:spcBef>
                <a:spcPts val="1200"/>
              </a:spcBef>
              <a:buNone/>
            </a:pPr>
            <a:r>
              <a:rPr lang="en-US" dirty="0"/>
              <a:t>B</a:t>
            </a:r>
            <a:r>
              <a:rPr lang="en-US" dirty="0" smtClean="0"/>
              <a:t>undle </a:t>
            </a:r>
            <a:r>
              <a:rPr lang="en-US" dirty="0"/>
              <a:t>branches</a:t>
            </a:r>
          </a:p>
          <a:p>
            <a:pPr marL="0" indent="0">
              <a:spcBef>
                <a:spcPts val="1200"/>
              </a:spcBef>
              <a:buNone/>
            </a:pPr>
            <a:r>
              <a:rPr lang="en-US" dirty="0"/>
              <a:t>B</a:t>
            </a:r>
            <a:r>
              <a:rPr lang="en-US" dirty="0" smtClean="0"/>
              <a:t>undle </a:t>
            </a:r>
            <a:r>
              <a:rPr lang="en-US" dirty="0"/>
              <a:t>of His </a:t>
            </a:r>
            <a:r>
              <a:rPr lang="en-US" dirty="0" smtClean="0"/>
              <a:t>(AV </a:t>
            </a:r>
            <a:r>
              <a:rPr lang="en-US" dirty="0"/>
              <a:t>bundle)</a:t>
            </a:r>
          </a:p>
          <a:p>
            <a:pPr marL="0" indent="0">
              <a:spcBef>
                <a:spcPts val="1200"/>
              </a:spcBef>
              <a:buNone/>
            </a:pPr>
            <a:r>
              <a:rPr lang="en-US" altLang="en-US" dirty="0">
                <a:cs typeface="Arial" charset="0"/>
              </a:rPr>
              <a:t>C</a:t>
            </a:r>
            <a:r>
              <a:rPr lang="en-US" altLang="en-US" dirty="0" smtClean="0">
                <a:cs typeface="Arial" charset="0"/>
              </a:rPr>
              <a:t>onductivity</a:t>
            </a:r>
            <a:endParaRPr lang="en-US" altLang="en-US" dirty="0">
              <a:cs typeface="Arial" charset="0"/>
            </a:endParaRPr>
          </a:p>
          <a:p>
            <a:pPr marL="0" indent="0">
              <a:spcBef>
                <a:spcPts val="1200"/>
              </a:spcBef>
              <a:buNone/>
            </a:pPr>
            <a:r>
              <a:rPr lang="en-US" altLang="en-US" dirty="0">
                <a:cs typeface="Arial" charset="0"/>
              </a:rPr>
              <a:t>C</a:t>
            </a:r>
            <a:r>
              <a:rPr lang="en-US" altLang="en-US" dirty="0" smtClean="0">
                <a:cs typeface="Arial" charset="0"/>
              </a:rPr>
              <a:t>ontractility</a:t>
            </a:r>
            <a:endParaRPr lang="en-US" altLang="en-US" dirty="0">
              <a:cs typeface="Arial" charset="0"/>
            </a:endParaRPr>
          </a:p>
          <a:p>
            <a:pPr marL="0" indent="0">
              <a:buNone/>
            </a:pPr>
            <a:endParaRPr lang="en-US" dirty="0"/>
          </a:p>
        </p:txBody>
      </p:sp>
      <p:sp>
        <p:nvSpPr>
          <p:cNvPr id="12" name="Content Placeholder 11"/>
          <p:cNvSpPr>
            <a:spLocks noGrp="1"/>
          </p:cNvSpPr>
          <p:nvPr>
            <p:ph sz="half" idx="2"/>
          </p:nvPr>
        </p:nvSpPr>
        <p:spPr>
          <a:xfrm>
            <a:off x="4648200" y="1981200"/>
            <a:ext cx="4038600" cy="4549140"/>
          </a:xfrm>
        </p:spPr>
        <p:txBody>
          <a:bodyPr/>
          <a:lstStyle/>
          <a:p>
            <a:pPr marL="0" indent="0">
              <a:spcBef>
                <a:spcPts val="1200"/>
              </a:spcBef>
              <a:buNone/>
            </a:pPr>
            <a:r>
              <a:rPr lang="en-US" altLang="en-US" dirty="0">
                <a:cs typeface="Arial" charset="0"/>
              </a:rPr>
              <a:t>E</a:t>
            </a:r>
            <a:r>
              <a:rPr lang="en-US" altLang="en-US" dirty="0" smtClean="0">
                <a:cs typeface="Arial" charset="0"/>
              </a:rPr>
              <a:t>xcitability</a:t>
            </a:r>
            <a:endParaRPr lang="en-US" altLang="en-US" dirty="0">
              <a:cs typeface="Arial" charset="0"/>
            </a:endParaRPr>
          </a:p>
          <a:p>
            <a:pPr marL="0" indent="0">
              <a:spcBef>
                <a:spcPts val="1200"/>
              </a:spcBef>
              <a:buNone/>
            </a:pPr>
            <a:r>
              <a:rPr lang="en-US" altLang="en-US" dirty="0">
                <a:cs typeface="Arial" charset="0"/>
              </a:rPr>
              <a:t>M</a:t>
            </a:r>
            <a:r>
              <a:rPr lang="en-US" altLang="en-US" dirty="0" smtClean="0">
                <a:cs typeface="Arial" charset="0"/>
              </a:rPr>
              <a:t>yocardial</a:t>
            </a:r>
            <a:endParaRPr lang="en-US" altLang="en-US" dirty="0">
              <a:cs typeface="Arial" charset="0"/>
            </a:endParaRPr>
          </a:p>
          <a:p>
            <a:pPr marL="0" indent="0">
              <a:spcBef>
                <a:spcPts val="1200"/>
              </a:spcBef>
              <a:buNone/>
            </a:pPr>
            <a:r>
              <a:rPr lang="en-US" dirty="0"/>
              <a:t>P</a:t>
            </a:r>
            <a:r>
              <a:rPr lang="en-US" dirty="0" smtClean="0"/>
              <a:t>arasympathetic</a:t>
            </a:r>
            <a:endParaRPr lang="en-US" dirty="0"/>
          </a:p>
          <a:p>
            <a:pPr marL="0" indent="0">
              <a:spcBef>
                <a:spcPts val="1200"/>
              </a:spcBef>
              <a:buNone/>
            </a:pPr>
            <a:r>
              <a:rPr lang="en-US" dirty="0"/>
              <a:t>Purkinje fibers</a:t>
            </a:r>
          </a:p>
          <a:p>
            <a:pPr marL="0" indent="0">
              <a:spcBef>
                <a:spcPts val="1200"/>
              </a:spcBef>
              <a:buNone/>
            </a:pPr>
            <a:r>
              <a:rPr lang="en-US" dirty="0"/>
              <a:t>Purkinje network</a:t>
            </a:r>
          </a:p>
          <a:p>
            <a:pPr marL="0" indent="0">
              <a:spcBef>
                <a:spcPts val="1200"/>
              </a:spcBef>
              <a:buNone/>
            </a:pPr>
            <a:r>
              <a:rPr lang="en-US" dirty="0"/>
              <a:t>S</a:t>
            </a:r>
            <a:r>
              <a:rPr lang="en-US" dirty="0" smtClean="0"/>
              <a:t>inoatrial (SA) </a:t>
            </a:r>
            <a:r>
              <a:rPr lang="en-US" dirty="0"/>
              <a:t>node</a:t>
            </a:r>
          </a:p>
          <a:p>
            <a:pPr marL="0" indent="0">
              <a:spcBef>
                <a:spcPts val="1200"/>
              </a:spcBef>
              <a:buNone/>
            </a:pPr>
            <a:r>
              <a:rPr lang="en-US" altLang="en-US" dirty="0">
                <a:cs typeface="Arial" charset="0"/>
              </a:rPr>
              <a:t>S</a:t>
            </a:r>
            <a:r>
              <a:rPr lang="en-US" altLang="en-US" dirty="0" smtClean="0">
                <a:cs typeface="Arial" charset="0"/>
              </a:rPr>
              <a:t>ympathetic</a:t>
            </a:r>
            <a:endParaRPr lang="en-US" altLang="en-US" dirty="0">
              <a:cs typeface="Arial" charset="0"/>
            </a:endParaRPr>
          </a:p>
          <a:p>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610580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Unique Qualities of the Heart</a:t>
            </a:r>
            <a:endParaRPr lang="en-US" dirty="0"/>
          </a:p>
        </p:txBody>
      </p:sp>
      <p:sp>
        <p:nvSpPr>
          <p:cNvPr id="8" name="Content Placeholder 7"/>
          <p:cNvSpPr>
            <a:spLocks noGrp="1"/>
          </p:cNvSpPr>
          <p:nvPr>
            <p:ph idx="1"/>
          </p:nvPr>
        </p:nvSpPr>
        <p:spPr/>
        <p:txBody>
          <a:bodyPr/>
          <a:lstStyle/>
          <a:p>
            <a:pPr marL="0" indent="0">
              <a:buNone/>
            </a:pPr>
            <a:r>
              <a:rPr lang="en-US" altLang="en-US" dirty="0" smtClean="0"/>
              <a:t>Qualities that initiate and control the beating of the heart:</a:t>
            </a:r>
          </a:p>
          <a:p>
            <a:r>
              <a:rPr lang="en-US" altLang="en-US" dirty="0" smtClean="0"/>
              <a:t>Automaticity</a:t>
            </a:r>
          </a:p>
          <a:p>
            <a:r>
              <a:rPr lang="en-US" altLang="en-US" dirty="0" smtClean="0"/>
              <a:t>Conductivity</a:t>
            </a:r>
          </a:p>
          <a:p>
            <a:r>
              <a:rPr lang="en-US" altLang="en-US" dirty="0" smtClean="0"/>
              <a:t>Contractility</a:t>
            </a:r>
          </a:p>
          <a:p>
            <a:r>
              <a:rPr lang="en-US" altLang="en-US" dirty="0" smtClean="0"/>
              <a:t>Excitability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34395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Regulation of the Heart 1</a:t>
            </a:r>
            <a:endParaRPr lang="en-US" dirty="0"/>
          </a:p>
        </p:txBody>
      </p:sp>
      <p:sp>
        <p:nvSpPr>
          <p:cNvPr id="11" name="Content Placeholder 10"/>
          <p:cNvSpPr>
            <a:spLocks noGrp="1"/>
          </p:cNvSpPr>
          <p:nvPr>
            <p:ph idx="1"/>
          </p:nvPr>
        </p:nvSpPr>
        <p:spPr/>
        <p:txBody>
          <a:bodyPr/>
          <a:lstStyle/>
          <a:p>
            <a:pPr marL="0" indent="0">
              <a:buNone/>
            </a:pPr>
            <a:r>
              <a:rPr lang="en-US" altLang="en-US" dirty="0" smtClean="0"/>
              <a:t>Autonomic nervous system (ANS): Sympathetic branch</a:t>
            </a:r>
          </a:p>
          <a:p>
            <a:r>
              <a:rPr lang="en-US" altLang="en-US" dirty="0" smtClean="0"/>
              <a:t>Secretes norepinephrine</a:t>
            </a:r>
          </a:p>
          <a:p>
            <a:r>
              <a:rPr lang="en-US" altLang="en-US" dirty="0" smtClean="0"/>
              <a:t>Increases heart rate and contractility</a:t>
            </a:r>
          </a:p>
          <a:p>
            <a:pPr marL="57150" indent="0">
              <a:spcBef>
                <a:spcPts val="3600"/>
              </a:spcBef>
              <a:buNone/>
            </a:pPr>
            <a:r>
              <a:rPr lang="en-US" altLang="en-US" dirty="0" smtClean="0"/>
              <a:t>Parasympathetic branch</a:t>
            </a:r>
          </a:p>
          <a:p>
            <a:r>
              <a:rPr lang="en-US" altLang="en-US" dirty="0" smtClean="0"/>
              <a:t>Secretes acetylcholine</a:t>
            </a:r>
          </a:p>
          <a:p>
            <a:r>
              <a:rPr lang="en-US" altLang="en-US" dirty="0" smtClean="0"/>
              <a:t>Decreases heart rate by stimulating vagus nerve</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51525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Regulation of the Heart 2</a:t>
            </a:r>
            <a:endParaRPr lang="en-US" dirty="0"/>
          </a:p>
        </p:txBody>
      </p:sp>
      <p:sp>
        <p:nvSpPr>
          <p:cNvPr id="11" name="Content Placeholder 10"/>
          <p:cNvSpPr>
            <a:spLocks noGrp="1"/>
          </p:cNvSpPr>
          <p:nvPr>
            <p:ph idx="1"/>
          </p:nvPr>
        </p:nvSpPr>
        <p:spPr/>
        <p:txBody>
          <a:bodyPr/>
          <a:lstStyle/>
          <a:p>
            <a:pPr marL="0" indent="0">
              <a:buNone/>
            </a:pPr>
            <a:r>
              <a:rPr lang="en-US" altLang="en-US" dirty="0" smtClean="0"/>
              <a:t>Other factors that affect heart rate</a:t>
            </a:r>
          </a:p>
          <a:p>
            <a:r>
              <a:rPr lang="en-US" altLang="en-US" dirty="0" smtClean="0"/>
              <a:t>Exercise</a:t>
            </a:r>
          </a:p>
          <a:p>
            <a:r>
              <a:rPr lang="en-US" altLang="en-US" dirty="0" smtClean="0"/>
              <a:t>Stress</a:t>
            </a:r>
          </a:p>
          <a:p>
            <a:r>
              <a:rPr lang="en-US" altLang="en-US" dirty="0" smtClean="0"/>
              <a:t>Body temperature</a:t>
            </a:r>
          </a:p>
          <a:p>
            <a:r>
              <a:rPr lang="en-US" altLang="en-US" dirty="0" smtClean="0"/>
              <a:t>Blood pressure</a:t>
            </a:r>
          </a:p>
          <a:p>
            <a:r>
              <a:rPr lang="en-US" altLang="en-US" dirty="0" smtClean="0"/>
              <a:t>Electrolyte levels</a:t>
            </a:r>
          </a:p>
          <a:p>
            <a:pPr lvl="1"/>
            <a:endParaRPr lang="en-US" altLang="en-US" dirty="0" smtClean="0"/>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709042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Conduction Pathway</a:t>
            </a:r>
            <a:endParaRPr lang="en-US" dirty="0"/>
          </a:p>
        </p:txBody>
      </p:sp>
      <p:sp>
        <p:nvSpPr>
          <p:cNvPr id="11" name="Content Placeholder 10"/>
          <p:cNvSpPr>
            <a:spLocks noGrp="1"/>
          </p:cNvSpPr>
          <p:nvPr>
            <p:ph sz="half" idx="1"/>
          </p:nvPr>
        </p:nvSpPr>
        <p:spPr/>
        <p:txBody>
          <a:bodyPr/>
          <a:lstStyle/>
          <a:p>
            <a:r>
              <a:rPr lang="en-US" altLang="en-US" dirty="0" smtClean="0"/>
              <a:t>SA </a:t>
            </a:r>
            <a:r>
              <a:rPr lang="en-US" altLang="en-US" dirty="0"/>
              <a:t>node</a:t>
            </a:r>
          </a:p>
          <a:p>
            <a:r>
              <a:rPr lang="en-US" altLang="en-US" dirty="0"/>
              <a:t>Bachmann’s bundle</a:t>
            </a:r>
          </a:p>
          <a:p>
            <a:r>
              <a:rPr lang="en-US" altLang="en-US" dirty="0" smtClean="0"/>
              <a:t>AV </a:t>
            </a:r>
            <a:r>
              <a:rPr lang="en-US" altLang="en-US" dirty="0"/>
              <a:t>node</a:t>
            </a:r>
          </a:p>
          <a:p>
            <a:r>
              <a:rPr lang="en-US" altLang="en-US" dirty="0"/>
              <a:t>Bundle of His</a:t>
            </a:r>
          </a:p>
          <a:p>
            <a:r>
              <a:rPr lang="en-US" altLang="en-US" dirty="0"/>
              <a:t>Bundle branches</a:t>
            </a:r>
          </a:p>
          <a:p>
            <a:r>
              <a:rPr lang="en-US" altLang="en-US" dirty="0"/>
              <a:t>Purkinje fibers</a:t>
            </a:r>
          </a:p>
          <a:p>
            <a:endParaRPr lang="en-US" dirty="0"/>
          </a:p>
        </p:txBody>
      </p:sp>
      <p:pic>
        <p:nvPicPr>
          <p:cNvPr id="3" name="Picture 2" descr="Section view of the heart showing impulse conduction pathways throughout the hear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1173285"/>
            <a:ext cx="5352752" cy="4511431"/>
          </a:xfrm>
          <a:prstGeom prst="rect">
            <a:avLst/>
          </a:prstGeom>
        </p:spPr>
      </p:pic>
      <p:sp>
        <p:nvSpPr>
          <p:cNvPr id="14" name="Text Placeholder 13"/>
          <p:cNvSpPr>
            <a:spLocks noGrp="1"/>
          </p:cNvSpPr>
          <p:nvPr>
            <p:ph type="body" sz="quarter" idx="12"/>
          </p:nvPr>
        </p:nvSpPr>
        <p:spPr>
          <a:xfrm>
            <a:off x="3817620" y="6324600"/>
            <a:ext cx="1508760" cy="304800"/>
          </a:xfrm>
        </p:spPr>
        <p:txBody>
          <a:bodyPr/>
          <a:lstStyle/>
          <a:p>
            <a:r>
              <a:rPr lang="en-US" dirty="0" smtClean="0">
                <a:hlinkClick r:id="rId4" action="ppaction://hlinksldjump"/>
              </a:rPr>
              <a:t>Jump to Conduction Pathway Appendix</a:t>
            </a:r>
            <a:endParaRPr lang="en-US" dirty="0"/>
          </a:p>
        </p:txBody>
      </p:sp>
      <p:sp>
        <p:nvSpPr>
          <p:cNvPr id="13" name="Text Placeholder 12"/>
          <p:cNvSpPr>
            <a:spLocks noGrp="1"/>
          </p:cNvSpPr>
          <p:nvPr>
            <p:ph type="body" sz="quarter" idx="11"/>
          </p:nvPr>
        </p:nvSpPr>
        <p:spPr/>
        <p:txBody>
          <a:bodyPr/>
          <a:lstStyle/>
          <a:p>
            <a:r>
              <a:rPr lang="en-US" dirty="0">
                <a:solidFill>
                  <a:schemeClr val="tx1"/>
                </a:solidFill>
              </a:rPr>
              <a:t>Copyright © McGraw-Hill Education</a:t>
            </a:r>
          </a:p>
          <a:p>
            <a:endParaRPr lang="en-US" dirty="0"/>
          </a:p>
        </p:txBody>
      </p:sp>
    </p:spTree>
    <p:extLst>
      <p:ext uri="{BB962C8B-B14F-4D97-AF65-F5344CB8AC3E}">
        <p14:creationId xmlns:p14="http://schemas.microsoft.com/office/powerpoint/2010/main" val="32498733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Sinoatrial (SA) Node and Bachmann’s Bundle</a:t>
            </a:r>
            <a:endParaRPr lang="en-US" dirty="0"/>
          </a:p>
        </p:txBody>
      </p:sp>
      <p:sp>
        <p:nvSpPr>
          <p:cNvPr id="8" name="Content Placeholder 7"/>
          <p:cNvSpPr>
            <a:spLocks noGrp="1"/>
          </p:cNvSpPr>
          <p:nvPr>
            <p:ph idx="1"/>
          </p:nvPr>
        </p:nvSpPr>
        <p:spPr/>
        <p:txBody>
          <a:bodyPr/>
          <a:lstStyle/>
          <a:p>
            <a:pPr marL="0" indent="0">
              <a:buNone/>
            </a:pPr>
            <a:r>
              <a:rPr lang="en-US" altLang="en-US" dirty="0" smtClean="0"/>
              <a:t>SA node</a:t>
            </a:r>
          </a:p>
          <a:p>
            <a:r>
              <a:rPr lang="en-US" altLang="en-US" dirty="0" smtClean="0"/>
              <a:t>Located in upper portion of right atrium</a:t>
            </a:r>
          </a:p>
          <a:p>
            <a:r>
              <a:rPr lang="en-US" altLang="en-US" dirty="0" smtClean="0"/>
              <a:t>Initiates the heartbeat</a:t>
            </a:r>
          </a:p>
          <a:p>
            <a:r>
              <a:rPr lang="en-US" altLang="en-US" dirty="0" smtClean="0"/>
              <a:t>Pacemaker of the heart (60 to 100 beats per minute)</a:t>
            </a:r>
          </a:p>
          <a:p>
            <a:r>
              <a:rPr lang="en-US" altLang="en-US" dirty="0" smtClean="0"/>
              <a:t>Normal conduction begins in SA node</a:t>
            </a:r>
          </a:p>
          <a:p>
            <a:pPr marL="0" indent="0">
              <a:spcBef>
                <a:spcPts val="3600"/>
              </a:spcBef>
              <a:buNone/>
            </a:pPr>
            <a:r>
              <a:rPr lang="en-US" altLang="en-US" dirty="0" smtClean="0"/>
              <a:t>Bachmann’s bundle</a:t>
            </a:r>
          </a:p>
          <a:p>
            <a:r>
              <a:rPr lang="en-US" altLang="en-US" dirty="0" smtClean="0"/>
              <a:t>Relays the impulse from SA node to the rest of the left atrium</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6054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Atrioventricular (AV) Node</a:t>
            </a:r>
            <a:endParaRPr lang="en-US" dirty="0"/>
          </a:p>
        </p:txBody>
      </p:sp>
      <p:sp>
        <p:nvSpPr>
          <p:cNvPr id="8" name="Content Placeholder 7"/>
          <p:cNvSpPr>
            <a:spLocks noGrp="1"/>
          </p:cNvSpPr>
          <p:nvPr>
            <p:ph idx="1"/>
          </p:nvPr>
        </p:nvSpPr>
        <p:spPr/>
        <p:txBody>
          <a:bodyPr/>
          <a:lstStyle/>
          <a:p>
            <a:pPr marL="0" indent="0">
              <a:buNone/>
            </a:pPr>
            <a:r>
              <a:rPr lang="en-US" altLang="en-US" dirty="0" smtClean="0"/>
              <a:t>Located on the floor of the right atrium</a:t>
            </a:r>
          </a:p>
          <a:p>
            <a:pPr marL="0" indent="0">
              <a:spcBef>
                <a:spcPts val="3600"/>
              </a:spcBef>
              <a:buNone/>
            </a:pPr>
            <a:r>
              <a:rPr lang="en-US" altLang="en-US" dirty="0" smtClean="0"/>
              <a:t>Causes delay in the electrical impulse</a:t>
            </a:r>
          </a:p>
          <a:p>
            <a:pPr marL="0" indent="0">
              <a:spcBef>
                <a:spcPts val="3600"/>
              </a:spcBef>
              <a:buNone/>
            </a:pPr>
            <a:r>
              <a:rPr lang="en-US" altLang="en-US" dirty="0" smtClean="0"/>
              <a:t>Can act as pacemaker if SA node is not working</a:t>
            </a:r>
          </a:p>
          <a:p>
            <a:r>
              <a:rPr lang="en-US" altLang="en-US" dirty="0" smtClean="0"/>
              <a:t>Inherent rate: (40 to 60 bpm)</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70958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Bundle of His (AV bundle) and</a:t>
            </a:r>
            <a:br>
              <a:rPr lang="en-US" smtClean="0"/>
            </a:br>
            <a:r>
              <a:rPr lang="en-US" smtClean="0"/>
              <a:t>Bundle Branches</a:t>
            </a:r>
            <a:endParaRPr lang="en-US" dirty="0"/>
          </a:p>
        </p:txBody>
      </p:sp>
      <p:sp>
        <p:nvSpPr>
          <p:cNvPr id="11" name="Content Placeholder 10"/>
          <p:cNvSpPr>
            <a:spLocks noGrp="1"/>
          </p:cNvSpPr>
          <p:nvPr>
            <p:ph idx="1"/>
          </p:nvPr>
        </p:nvSpPr>
        <p:spPr>
          <a:xfrm>
            <a:off x="457200" y="1447800"/>
            <a:ext cx="8229600" cy="5105400"/>
          </a:xfrm>
        </p:spPr>
        <p:txBody>
          <a:bodyPr/>
          <a:lstStyle/>
          <a:p>
            <a:pPr marL="0" indent="0">
              <a:buNone/>
            </a:pPr>
            <a:r>
              <a:rPr lang="en-US" altLang="en-US" dirty="0" smtClean="0"/>
              <a:t>Bundle of His</a:t>
            </a:r>
          </a:p>
          <a:p>
            <a:r>
              <a:rPr lang="en-US" altLang="en-US" dirty="0" smtClean="0"/>
              <a:t>Located next to the AV node</a:t>
            </a:r>
          </a:p>
          <a:p>
            <a:r>
              <a:rPr lang="en-US" altLang="en-US" dirty="0" smtClean="0"/>
              <a:t>Transfers electrical impulses from the atria to the ventricles</a:t>
            </a:r>
          </a:p>
          <a:p>
            <a:pPr marL="0" indent="0">
              <a:spcBef>
                <a:spcPts val="3600"/>
              </a:spcBef>
              <a:buNone/>
            </a:pPr>
            <a:r>
              <a:rPr lang="en-US" altLang="en-US" dirty="0" smtClean="0"/>
              <a:t>Bundle branches</a:t>
            </a:r>
          </a:p>
          <a:p>
            <a:r>
              <a:rPr lang="en-US" altLang="en-US" dirty="0" smtClean="0"/>
              <a:t>Split the electrical impulse down the right and left side</a:t>
            </a:r>
          </a:p>
          <a:p>
            <a:r>
              <a:rPr lang="en-US" altLang="en-US" dirty="0" smtClean="0"/>
              <a:t>Stimulate left and right ventricles to contract</a:t>
            </a:r>
          </a:p>
          <a:p>
            <a:r>
              <a:rPr lang="en-US" altLang="en-US" dirty="0" smtClean="0"/>
              <a:t>Stimulate intraventricular septum to contract in left-to-right pattern</a:t>
            </a:r>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250592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Purkinje Fibers</a:t>
            </a:r>
            <a:endParaRPr lang="en-US" dirty="0"/>
          </a:p>
        </p:txBody>
      </p:sp>
      <p:sp>
        <p:nvSpPr>
          <p:cNvPr id="11" name="Content Placeholder 10"/>
          <p:cNvSpPr>
            <a:spLocks noGrp="1"/>
          </p:cNvSpPr>
          <p:nvPr>
            <p:ph idx="1"/>
          </p:nvPr>
        </p:nvSpPr>
        <p:spPr/>
        <p:txBody>
          <a:bodyPr/>
          <a:lstStyle/>
          <a:p>
            <a:r>
              <a:rPr lang="en-US" altLang="en-US" smtClean="0"/>
              <a:t>Form the Purkinje network</a:t>
            </a:r>
          </a:p>
          <a:p>
            <a:r>
              <a:rPr lang="en-US" altLang="en-US" smtClean="0"/>
              <a:t>Electrical pathway for each cardiac cell</a:t>
            </a:r>
          </a:p>
          <a:p>
            <a:r>
              <a:rPr lang="en-US" altLang="en-US" smtClean="0"/>
              <a:t>Impulse activates left and right ventricles simultaneously</a:t>
            </a:r>
          </a:p>
          <a:p>
            <a:r>
              <a:rPr lang="en-US" altLang="en-US" smtClean="0"/>
              <a:t>Produce an electrical wave that results in contraction</a:t>
            </a:r>
          </a:p>
          <a:p>
            <a:endParaRPr lang="en-US" altLang="en-US" smtClean="0"/>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804961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 y="228600"/>
            <a:ext cx="9144001" cy="1295400"/>
          </a:xfrm>
        </p:spPr>
        <p:txBody>
          <a:bodyPr/>
          <a:lstStyle/>
          <a:p>
            <a:r>
              <a:rPr lang="en-US" dirty="0" smtClean="0"/>
              <a:t>Learning Outcome 2.5</a:t>
            </a:r>
            <a:br>
              <a:rPr lang="en-US" dirty="0" smtClean="0"/>
            </a:br>
            <a:r>
              <a:rPr lang="en-US" dirty="0" smtClean="0"/>
              <a:t>Apply Your Knowledge #1</a:t>
            </a:r>
            <a:endParaRPr lang="en-US" dirty="0">
              <a:solidFill>
                <a:srgbClr val="7030A0"/>
              </a:solidFill>
            </a:endParaRPr>
          </a:p>
        </p:txBody>
      </p:sp>
      <p:sp>
        <p:nvSpPr>
          <p:cNvPr id="12" name="Content Placeholder 11"/>
          <p:cNvSpPr>
            <a:spLocks noGrp="1"/>
          </p:cNvSpPr>
          <p:nvPr>
            <p:ph sz="half" idx="2"/>
          </p:nvPr>
        </p:nvSpPr>
        <p:spPr>
          <a:xfrm>
            <a:off x="5334000" y="1752600"/>
            <a:ext cx="3581400" cy="4472940"/>
          </a:xfrm>
        </p:spPr>
        <p:txBody>
          <a:bodyPr/>
          <a:lstStyle/>
          <a:p>
            <a:pPr marL="0" indent="0">
              <a:buNone/>
            </a:pPr>
            <a:r>
              <a:rPr lang="en-US" dirty="0" smtClean="0"/>
              <a:t>Identify each part of the conduction system (A to I).</a:t>
            </a:r>
            <a:endParaRPr lang="en-US" dirty="0"/>
          </a:p>
        </p:txBody>
      </p:sp>
      <p:pic>
        <p:nvPicPr>
          <p:cNvPr id="3" name="Picture 2" descr="Section view of the heart with parts of the conduction system labeled A through 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800"/>
            <a:ext cx="5051322" cy="4211508"/>
          </a:xfrm>
          <a:prstGeom prst="rect">
            <a:avLst/>
          </a:prstGeom>
        </p:spPr>
      </p:pic>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a:solidFill>
                  <a:schemeClr val="tx1"/>
                </a:solidFill>
              </a:rPr>
              <a:t>Copyright © McGraw-Hill Education</a:t>
            </a:r>
          </a:p>
          <a:p>
            <a:endParaRPr lang="en-US" dirty="0"/>
          </a:p>
        </p:txBody>
      </p:sp>
    </p:spTree>
    <p:extLst>
      <p:ext uri="{BB962C8B-B14F-4D97-AF65-F5344CB8AC3E}">
        <p14:creationId xmlns:p14="http://schemas.microsoft.com/office/powerpoint/2010/main" val="19168699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Circulation</a:t>
            </a:r>
            <a:endParaRPr lang="en-US" dirty="0"/>
          </a:p>
        </p:txBody>
      </p:sp>
      <p:sp>
        <p:nvSpPr>
          <p:cNvPr id="11" name="Content Placeholder 10"/>
          <p:cNvSpPr>
            <a:spLocks noGrp="1"/>
          </p:cNvSpPr>
          <p:nvPr>
            <p:ph idx="1"/>
          </p:nvPr>
        </p:nvSpPr>
        <p:spPr/>
        <p:txBody>
          <a:bodyPr/>
          <a:lstStyle/>
          <a:p>
            <a:pPr marL="0" indent="0">
              <a:buNone/>
            </a:pPr>
            <a:r>
              <a:rPr lang="en-US" dirty="0" smtClean="0"/>
              <a:t>Process of transporting blood throughout the body</a:t>
            </a:r>
          </a:p>
          <a:p>
            <a:pPr marL="0" indent="0">
              <a:spcBef>
                <a:spcPts val="3600"/>
              </a:spcBef>
              <a:buNone/>
            </a:pPr>
            <a:r>
              <a:rPr lang="en-US" dirty="0" smtClean="0"/>
              <a:t>Depends on:</a:t>
            </a:r>
          </a:p>
          <a:p>
            <a:r>
              <a:rPr lang="en-US" dirty="0" smtClean="0"/>
              <a:t>Electrical activity of heart</a:t>
            </a:r>
          </a:p>
          <a:p>
            <a:r>
              <a:rPr lang="en-US" dirty="0" smtClean="0"/>
              <a:t>Ability of heart to contract</a:t>
            </a:r>
          </a:p>
          <a:p>
            <a:pPr marL="0" indent="0">
              <a:spcBef>
                <a:spcPts val="3000"/>
              </a:spcBef>
              <a:buNone/>
            </a:pPr>
            <a:r>
              <a:rPr lang="en-US" altLang="en-US" dirty="0" smtClean="0"/>
              <a:t>ECG</a:t>
            </a:r>
            <a:r>
              <a:rPr lang="en-US" dirty="0" smtClean="0"/>
              <a:t> records the heart’s electrical activity </a:t>
            </a:r>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9675769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 y="228600"/>
            <a:ext cx="9144001" cy="1752600"/>
          </a:xfrm>
        </p:spPr>
        <p:txBody>
          <a:bodyPr/>
          <a:lstStyle/>
          <a:p>
            <a:r>
              <a:rPr lang="en-US" dirty="0" smtClean="0"/>
              <a:t>Learning Outcome 2.5</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pic>
        <p:nvPicPr>
          <p:cNvPr id="3" name="Picture 2" descr="Section view of the heart with parts of the conduction system labeled A through I and identifi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845216"/>
            <a:ext cx="5051322" cy="4211508"/>
          </a:xfrm>
          <a:prstGeom prst="rect">
            <a:avLst/>
          </a:prstGeom>
        </p:spPr>
      </p:pic>
      <p:sp>
        <p:nvSpPr>
          <p:cNvPr id="12" name="Content Placeholder 11"/>
          <p:cNvSpPr>
            <a:spLocks noGrp="1"/>
          </p:cNvSpPr>
          <p:nvPr>
            <p:ph sz="half" idx="2"/>
          </p:nvPr>
        </p:nvSpPr>
        <p:spPr>
          <a:xfrm>
            <a:off x="5334000" y="1676400"/>
            <a:ext cx="3581400" cy="4549140"/>
          </a:xfrm>
        </p:spPr>
        <p:txBody>
          <a:bodyPr/>
          <a:lstStyle/>
          <a:p>
            <a:pPr marL="457200" indent="-457200">
              <a:buAutoNum type="alphaUcPeriod"/>
            </a:pPr>
            <a:r>
              <a:rPr lang="en-US" dirty="0" smtClean="0"/>
              <a:t>SA node</a:t>
            </a:r>
          </a:p>
          <a:p>
            <a:pPr marL="457200" indent="-457200">
              <a:buAutoNum type="alphaUcPeriod"/>
            </a:pPr>
            <a:r>
              <a:rPr lang="en-US" dirty="0" smtClean="0"/>
              <a:t>AV node</a:t>
            </a:r>
          </a:p>
          <a:p>
            <a:pPr marL="457200" indent="-457200">
              <a:buAutoNum type="alphaUcPeriod"/>
            </a:pPr>
            <a:r>
              <a:rPr lang="en-US" dirty="0" smtClean="0"/>
              <a:t>AV bundle</a:t>
            </a:r>
          </a:p>
          <a:p>
            <a:pPr marL="457200" indent="-457200">
              <a:buAutoNum type="alphaUcPeriod"/>
            </a:pPr>
            <a:r>
              <a:rPr lang="en-US" dirty="0" smtClean="0"/>
              <a:t>Purkinje fibers</a:t>
            </a:r>
          </a:p>
          <a:p>
            <a:pPr marL="457200" indent="-457200">
              <a:buAutoNum type="alphaUcPeriod"/>
            </a:pPr>
            <a:r>
              <a:rPr lang="en-US" dirty="0" smtClean="0"/>
              <a:t>Interventricular septum</a:t>
            </a:r>
          </a:p>
          <a:p>
            <a:pPr marL="457200" indent="-457200">
              <a:buAutoNum type="alphaUcPeriod"/>
            </a:pPr>
            <a:r>
              <a:rPr lang="en-US" dirty="0" smtClean="0"/>
              <a:t>Bachmann’s bundle</a:t>
            </a:r>
          </a:p>
          <a:p>
            <a:pPr marL="457200" indent="-457200">
              <a:buAutoNum type="alphaUcPeriod"/>
            </a:pPr>
            <a:r>
              <a:rPr lang="en-US" dirty="0" smtClean="0"/>
              <a:t>Left bundle branch</a:t>
            </a:r>
          </a:p>
          <a:p>
            <a:pPr marL="457200" indent="-457200">
              <a:buAutoNum type="alphaUcPeriod"/>
            </a:pPr>
            <a:r>
              <a:rPr lang="en-US" dirty="0" smtClean="0"/>
              <a:t>Right bundle branch</a:t>
            </a:r>
          </a:p>
          <a:p>
            <a:pPr marL="457200" indent="-457200">
              <a:buAutoNum type="alphaUcPeriod"/>
            </a:pPr>
            <a:r>
              <a:rPr lang="en-US" dirty="0" smtClean="0"/>
              <a:t>Apex</a:t>
            </a:r>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r>
              <a:rPr lang="en-US" dirty="0">
                <a:solidFill>
                  <a:schemeClr val="tx1"/>
                </a:solidFill>
              </a:rPr>
              <a:t>Copyright © McGraw-Hill Education</a:t>
            </a:r>
          </a:p>
          <a:p>
            <a:endParaRPr lang="en-US" dirty="0"/>
          </a:p>
        </p:txBody>
      </p:sp>
    </p:spTree>
    <p:extLst>
      <p:ext uri="{BB962C8B-B14F-4D97-AF65-F5344CB8AC3E}">
        <p14:creationId xmlns:p14="http://schemas.microsoft.com/office/powerpoint/2010/main" val="40199149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2.5</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a:xfrm>
            <a:off x="533400" y="2011680"/>
            <a:ext cx="8153400" cy="1188720"/>
          </a:xfrm>
        </p:spPr>
        <p:txBody>
          <a:bodyPr/>
          <a:lstStyle/>
          <a:p>
            <a:pPr marL="0" indent="0">
              <a:buFont typeface="Wingdings" pitchFamily="2" charset="2"/>
              <a:buNone/>
            </a:pPr>
            <a:r>
              <a:rPr lang="en-US" altLang="en-US" dirty="0" smtClean="0">
                <a:cs typeface="Arial" charset="0"/>
              </a:rPr>
              <a:t>What is the ability of the heart to generate an electrical impulse called?</a:t>
            </a:r>
            <a:endParaRPr lang="en-US" altLang="en-US"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9131877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2.5</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188720"/>
          </a:xfrm>
        </p:spPr>
        <p:txBody>
          <a:bodyPr/>
          <a:lstStyle/>
          <a:p>
            <a:pPr marL="0" indent="0">
              <a:buFont typeface="Wingdings" pitchFamily="2" charset="2"/>
              <a:buNone/>
            </a:pPr>
            <a:r>
              <a:rPr lang="en-US" altLang="en-US" dirty="0">
                <a:cs typeface="Arial" charset="0"/>
              </a:rPr>
              <a:t>What is the ability of the heart to generate an electrical impulse called?</a:t>
            </a: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solidFill>
                  <a:srgbClr val="000099"/>
                </a:solidFill>
                <a:latin typeface="Arial" charset="0"/>
              </a:rPr>
              <a:t>Automaticity</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1069284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2.5</a:t>
            </a:r>
            <a:br>
              <a:rPr lang="en-US" dirty="0" smtClean="0"/>
            </a:br>
            <a:r>
              <a:rPr lang="en-US" dirty="0" smtClean="0"/>
              <a:t>Apply Your Knowledge #3</a:t>
            </a:r>
            <a:endParaRPr lang="en-US" dirty="0"/>
          </a:p>
        </p:txBody>
      </p:sp>
      <p:sp>
        <p:nvSpPr>
          <p:cNvPr id="4" name="Content Placeholder 3"/>
          <p:cNvSpPr>
            <a:spLocks noGrp="1"/>
          </p:cNvSpPr>
          <p:nvPr>
            <p:ph sz="quarter" idx="13"/>
          </p:nvPr>
        </p:nvSpPr>
        <p:spPr>
          <a:xfrm>
            <a:off x="533400" y="2011680"/>
            <a:ext cx="8153400" cy="1188720"/>
          </a:xfrm>
        </p:spPr>
        <p:txBody>
          <a:bodyPr/>
          <a:lstStyle/>
          <a:p>
            <a:pPr marL="0" indent="0">
              <a:buFont typeface="Wingdings" pitchFamily="2" charset="2"/>
              <a:buNone/>
            </a:pPr>
            <a:r>
              <a:rPr lang="en-US" altLang="en-US" dirty="0" smtClean="0">
                <a:cs typeface="Arial" charset="0"/>
              </a:rPr>
              <a:t>Which part of the conduction system is known as the pacemaker of the heart?</a:t>
            </a:r>
            <a:endParaRPr lang="en-US" altLang="en-US"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10804054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2.5</a:t>
            </a:r>
            <a:br>
              <a:rPr lang="en-US" dirty="0" smtClean="0"/>
            </a:br>
            <a:r>
              <a:rPr lang="en-US" dirty="0" smtClean="0"/>
              <a:t>Apply Your Knowledge #3</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188720"/>
          </a:xfrm>
        </p:spPr>
        <p:txBody>
          <a:bodyPr/>
          <a:lstStyle/>
          <a:p>
            <a:pPr marL="0" indent="0">
              <a:buFont typeface="Wingdings" pitchFamily="2" charset="2"/>
              <a:buNone/>
            </a:pPr>
            <a:r>
              <a:rPr lang="en-US" altLang="en-US" dirty="0">
                <a:cs typeface="Arial" charset="0"/>
              </a:rPr>
              <a:t>Which part of the conduction system is known as the pacemaker of the heart?</a:t>
            </a: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solidFill>
                  <a:srgbClr val="000099"/>
                </a:solidFill>
                <a:latin typeface="Arial" charset="0"/>
              </a:rPr>
              <a:t>The sinoatrial or SA node</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16701735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2.6</a:t>
            </a:r>
            <a:br>
              <a:rPr lang="en-US" dirty="0" smtClean="0"/>
            </a:br>
            <a:r>
              <a:rPr lang="en-US" dirty="0" smtClean="0"/>
              <a:t>Electrical Stimulation and the ECG Waveform</a:t>
            </a:r>
            <a:br>
              <a:rPr lang="en-US" dirty="0" smtClean="0"/>
            </a:br>
            <a:r>
              <a:rPr lang="en-US" dirty="0" smtClean="0">
                <a:solidFill>
                  <a:srgbClr val="7030A0"/>
                </a:solidFill>
              </a:rPr>
              <a:t>Key Terms</a:t>
            </a:r>
            <a:endParaRPr lang="en-US" dirty="0">
              <a:solidFill>
                <a:srgbClr val="7030A0"/>
              </a:solidFill>
            </a:endParaRPr>
          </a:p>
        </p:txBody>
      </p:sp>
      <p:sp>
        <p:nvSpPr>
          <p:cNvPr id="14" name="Content Placeholder 13"/>
          <p:cNvSpPr>
            <a:spLocks noGrp="1"/>
          </p:cNvSpPr>
          <p:nvPr>
            <p:ph sz="half" idx="1"/>
          </p:nvPr>
        </p:nvSpPr>
        <p:spPr>
          <a:xfrm>
            <a:off x="457200" y="2057400"/>
            <a:ext cx="4038600" cy="4472940"/>
          </a:xfrm>
        </p:spPr>
        <p:txBody>
          <a:bodyPr/>
          <a:lstStyle/>
          <a:p>
            <a:pPr marL="0" indent="0">
              <a:spcBef>
                <a:spcPts val="1200"/>
              </a:spcBef>
              <a:buNone/>
            </a:pPr>
            <a:r>
              <a:rPr lang="en-US" altLang="en-US" dirty="0">
                <a:cs typeface="Arial" charset="0"/>
              </a:rPr>
              <a:t>A</a:t>
            </a:r>
            <a:r>
              <a:rPr lang="en-US" altLang="en-US" dirty="0" smtClean="0">
                <a:cs typeface="Arial" charset="0"/>
              </a:rPr>
              <a:t>ction </a:t>
            </a:r>
            <a:r>
              <a:rPr lang="en-US" altLang="en-US" dirty="0">
                <a:cs typeface="Arial" charset="0"/>
              </a:rPr>
              <a:t>potential</a:t>
            </a:r>
          </a:p>
          <a:p>
            <a:pPr marL="0" indent="0">
              <a:spcBef>
                <a:spcPts val="1200"/>
              </a:spcBef>
              <a:buNone/>
            </a:pPr>
            <a:r>
              <a:rPr lang="en-US" altLang="en-US" dirty="0">
                <a:cs typeface="Arial" charset="0"/>
              </a:rPr>
              <a:t>C</a:t>
            </a:r>
            <a:r>
              <a:rPr lang="en-US" altLang="en-US" dirty="0" smtClean="0">
                <a:cs typeface="Arial" charset="0"/>
              </a:rPr>
              <a:t>omplexes</a:t>
            </a:r>
            <a:endParaRPr lang="en-US" altLang="en-US" dirty="0">
              <a:cs typeface="Arial" charset="0"/>
            </a:endParaRPr>
          </a:p>
          <a:p>
            <a:pPr marL="0" indent="0">
              <a:spcBef>
                <a:spcPts val="1200"/>
              </a:spcBef>
              <a:buNone/>
            </a:pPr>
            <a:r>
              <a:rPr lang="en-US" altLang="en-US" dirty="0">
                <a:cs typeface="Arial" charset="0"/>
              </a:rPr>
              <a:t>D</a:t>
            </a:r>
            <a:r>
              <a:rPr lang="en-US" altLang="en-US" dirty="0" smtClean="0">
                <a:cs typeface="Arial" charset="0"/>
              </a:rPr>
              <a:t>epolarization</a:t>
            </a:r>
            <a:endParaRPr lang="en-US" altLang="en-US" dirty="0">
              <a:cs typeface="Arial" charset="0"/>
            </a:endParaRPr>
          </a:p>
          <a:p>
            <a:pPr marL="0" indent="0">
              <a:spcBef>
                <a:spcPts val="1200"/>
              </a:spcBef>
              <a:buNone/>
            </a:pPr>
            <a:r>
              <a:rPr lang="en-US" altLang="en-US" dirty="0">
                <a:cs typeface="Arial" charset="0"/>
              </a:rPr>
              <a:t>I</a:t>
            </a:r>
            <a:r>
              <a:rPr lang="en-US" altLang="en-US" dirty="0" smtClean="0">
                <a:cs typeface="Arial" charset="0"/>
              </a:rPr>
              <a:t>nterval</a:t>
            </a:r>
            <a:endParaRPr lang="en-US" altLang="en-US" dirty="0">
              <a:cs typeface="Arial" charset="0"/>
            </a:endParaRPr>
          </a:p>
          <a:p>
            <a:pPr marL="0" indent="0">
              <a:spcBef>
                <a:spcPts val="1200"/>
              </a:spcBef>
              <a:buNone/>
            </a:pPr>
            <a:r>
              <a:rPr lang="en-US" altLang="en-US" dirty="0">
                <a:cs typeface="Arial" charset="0"/>
              </a:rPr>
              <a:t>I</a:t>
            </a:r>
            <a:r>
              <a:rPr lang="en-US" altLang="en-US" dirty="0" smtClean="0">
                <a:cs typeface="Arial" charset="0"/>
              </a:rPr>
              <a:t>schemia</a:t>
            </a:r>
            <a:endParaRPr lang="en-US" altLang="en-US" dirty="0">
              <a:cs typeface="Arial" charset="0"/>
            </a:endParaRPr>
          </a:p>
          <a:p>
            <a:endParaRPr lang="en-US" dirty="0"/>
          </a:p>
        </p:txBody>
      </p:sp>
      <p:sp>
        <p:nvSpPr>
          <p:cNvPr id="15" name="Content Placeholder 14"/>
          <p:cNvSpPr>
            <a:spLocks noGrp="1"/>
          </p:cNvSpPr>
          <p:nvPr>
            <p:ph sz="half" idx="2"/>
          </p:nvPr>
        </p:nvSpPr>
        <p:spPr>
          <a:xfrm>
            <a:off x="4648200" y="2057400"/>
            <a:ext cx="4038600" cy="4472940"/>
          </a:xfrm>
        </p:spPr>
        <p:txBody>
          <a:bodyPr/>
          <a:lstStyle/>
          <a:p>
            <a:pPr marL="0" indent="0">
              <a:spcBef>
                <a:spcPts val="1200"/>
              </a:spcBef>
              <a:buNone/>
            </a:pPr>
            <a:r>
              <a:rPr lang="en-US" altLang="en-US" dirty="0">
                <a:cs typeface="Arial" charset="0"/>
              </a:rPr>
              <a:t>I</a:t>
            </a:r>
            <a:r>
              <a:rPr lang="en-US" altLang="en-US" dirty="0" smtClean="0">
                <a:cs typeface="Arial" charset="0"/>
              </a:rPr>
              <a:t>soelectric </a:t>
            </a:r>
            <a:r>
              <a:rPr lang="en-US" altLang="en-US" dirty="0">
                <a:cs typeface="Arial" charset="0"/>
              </a:rPr>
              <a:t>line</a:t>
            </a:r>
          </a:p>
          <a:p>
            <a:pPr marL="0" indent="0">
              <a:spcBef>
                <a:spcPts val="1200"/>
              </a:spcBef>
              <a:buNone/>
            </a:pPr>
            <a:r>
              <a:rPr lang="en-US" dirty="0" smtClean="0"/>
              <a:t>Polarization</a:t>
            </a:r>
            <a:endParaRPr lang="en-US" dirty="0"/>
          </a:p>
          <a:p>
            <a:pPr marL="0" indent="0">
              <a:spcBef>
                <a:spcPts val="1200"/>
              </a:spcBef>
              <a:buNone/>
            </a:pPr>
            <a:r>
              <a:rPr lang="en-US" altLang="en-US" dirty="0">
                <a:cs typeface="Arial" charset="0"/>
              </a:rPr>
              <a:t>R</a:t>
            </a:r>
            <a:r>
              <a:rPr lang="en-US" altLang="en-US" dirty="0" smtClean="0">
                <a:cs typeface="Arial" charset="0"/>
              </a:rPr>
              <a:t>epolarization</a:t>
            </a:r>
            <a:endParaRPr lang="en-US" altLang="en-US" dirty="0">
              <a:cs typeface="Arial" charset="0"/>
            </a:endParaRPr>
          </a:p>
          <a:p>
            <a:pPr marL="0" indent="0">
              <a:spcBef>
                <a:spcPts val="1200"/>
              </a:spcBef>
              <a:buNone/>
            </a:pPr>
            <a:r>
              <a:rPr lang="en-US" altLang="en-US" dirty="0">
                <a:cs typeface="Arial" charset="0"/>
              </a:rPr>
              <a:t>S</a:t>
            </a:r>
            <a:r>
              <a:rPr lang="en-US" altLang="en-US" dirty="0" smtClean="0">
                <a:cs typeface="Arial" charset="0"/>
              </a:rPr>
              <a:t>egment</a:t>
            </a:r>
            <a:endParaRPr lang="en-US" altLang="en-US" dirty="0">
              <a:cs typeface="Arial" charset="0"/>
            </a:endParaRPr>
          </a:p>
          <a:p>
            <a:pPr marL="0" indent="0">
              <a:spcBef>
                <a:spcPts val="1200"/>
              </a:spcBef>
              <a:buNone/>
            </a:pPr>
            <a:endParaRPr lang="en-US" altLang="en-US" dirty="0">
              <a:cs typeface="Arial" charset="0"/>
            </a:endParaRPr>
          </a:p>
        </p:txBody>
      </p:sp>
      <p:sp>
        <p:nvSpPr>
          <p:cNvPr id="17" name="Text Placeholder 16"/>
          <p:cNvSpPr>
            <a:spLocks noGrp="1"/>
          </p:cNvSpPr>
          <p:nvPr>
            <p:ph type="body" sz="quarter" idx="12"/>
          </p:nvPr>
        </p:nvSpPr>
        <p:spPr/>
        <p:txBody>
          <a:bodyPr/>
          <a:lstStyle/>
          <a:p>
            <a:endParaRPr lang="en-US"/>
          </a:p>
        </p:txBody>
      </p:sp>
      <p:sp>
        <p:nvSpPr>
          <p:cNvPr id="16" name="Text Placeholder 1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2656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Electrical Stimulation 1</a:t>
            </a:r>
            <a:endParaRPr lang="en-US" dirty="0"/>
          </a:p>
        </p:txBody>
      </p:sp>
      <p:sp>
        <p:nvSpPr>
          <p:cNvPr id="7" name="Content Placeholder 6"/>
          <p:cNvSpPr>
            <a:spLocks noGrp="1"/>
          </p:cNvSpPr>
          <p:nvPr>
            <p:ph idx="1"/>
          </p:nvPr>
        </p:nvSpPr>
        <p:spPr/>
        <p:txBody>
          <a:bodyPr/>
          <a:lstStyle/>
          <a:p>
            <a:pPr marL="0" indent="0">
              <a:buNone/>
            </a:pPr>
            <a:r>
              <a:rPr lang="en-US" altLang="en-US" dirty="0" smtClean="0"/>
              <a:t>Polarization</a:t>
            </a:r>
          </a:p>
          <a:p>
            <a:r>
              <a:rPr lang="en-US" altLang="en-US" dirty="0" smtClean="0"/>
              <a:t>Cells are at peak resting energy</a:t>
            </a:r>
          </a:p>
          <a:p>
            <a:pPr marL="0" indent="0">
              <a:spcBef>
                <a:spcPts val="3600"/>
              </a:spcBef>
              <a:buNone/>
            </a:pPr>
            <a:r>
              <a:rPr lang="en-US" altLang="en-US" dirty="0" smtClean="0"/>
              <a:t>Depolarization</a:t>
            </a:r>
          </a:p>
          <a:p>
            <a:r>
              <a:rPr lang="en-US" altLang="en-US" dirty="0" smtClean="0"/>
              <a:t>State of stimulation that precedes contraction</a:t>
            </a:r>
          </a:p>
          <a:p>
            <a:r>
              <a:rPr lang="en-US" altLang="en-US" dirty="0" smtClean="0"/>
              <a:t>Electrical activation of heart cells</a:t>
            </a:r>
          </a:p>
          <a:p>
            <a:r>
              <a:rPr lang="en-US" altLang="en-US" dirty="0" smtClean="0"/>
              <a:t>Causes the heart to contract</a:t>
            </a:r>
          </a:p>
          <a:p>
            <a:endParaRPr lang="en-US" dirty="0"/>
          </a:p>
        </p:txBody>
      </p:sp>
      <p:sp>
        <p:nvSpPr>
          <p:cNvPr id="6" name="Text Placeholder 5"/>
          <p:cNvSpPr>
            <a:spLocks noGrp="1"/>
          </p:cNvSpPr>
          <p:nvPr>
            <p:ph type="body" sz="quarter" idx="16"/>
          </p:nvPr>
        </p:nvSpPr>
        <p:spPr/>
        <p:txBody>
          <a:bodyPr/>
          <a:lstStyle/>
          <a:p>
            <a:endParaRPr lang="en-US"/>
          </a:p>
        </p:txBody>
      </p:sp>
      <p:sp>
        <p:nvSpPr>
          <p:cNvPr id="5" name="Text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93582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Electrical Stimulation 2</a:t>
            </a:r>
            <a:endParaRPr lang="en-US" dirty="0"/>
          </a:p>
        </p:txBody>
      </p:sp>
      <p:sp>
        <p:nvSpPr>
          <p:cNvPr id="7" name="Content Placeholder 6"/>
          <p:cNvSpPr>
            <a:spLocks noGrp="1"/>
          </p:cNvSpPr>
          <p:nvPr>
            <p:ph idx="1"/>
          </p:nvPr>
        </p:nvSpPr>
        <p:spPr/>
        <p:txBody>
          <a:bodyPr/>
          <a:lstStyle/>
          <a:p>
            <a:pPr marL="0" indent="0">
              <a:buNone/>
            </a:pPr>
            <a:r>
              <a:rPr lang="en-US" altLang="en-US" dirty="0" smtClean="0"/>
              <a:t>Repolarization</a:t>
            </a:r>
          </a:p>
          <a:p>
            <a:r>
              <a:rPr lang="en-US" altLang="en-US" dirty="0" smtClean="0"/>
              <a:t>State of cellular recovery following contraction</a:t>
            </a:r>
          </a:p>
          <a:p>
            <a:r>
              <a:rPr lang="en-US" altLang="en-US" dirty="0" smtClean="0"/>
              <a:t>Cell returns to a resting state</a:t>
            </a:r>
          </a:p>
          <a:p>
            <a:r>
              <a:rPr lang="en-US" altLang="en-US" dirty="0" smtClean="0"/>
              <a:t>Heart relaxes, allowing for refilling of the chambers</a:t>
            </a:r>
            <a:endParaRPr lang="en-US" altLang="en-US" dirty="0"/>
          </a:p>
        </p:txBody>
      </p:sp>
      <p:sp>
        <p:nvSpPr>
          <p:cNvPr id="6" name="Text Placeholder 5"/>
          <p:cNvSpPr>
            <a:spLocks noGrp="1"/>
          </p:cNvSpPr>
          <p:nvPr>
            <p:ph type="body" sz="quarter" idx="16"/>
          </p:nvPr>
        </p:nvSpPr>
        <p:spPr/>
        <p:txBody>
          <a:bodyPr/>
          <a:lstStyle/>
          <a:p>
            <a:endParaRPr lang="en-US"/>
          </a:p>
        </p:txBody>
      </p:sp>
      <p:sp>
        <p:nvSpPr>
          <p:cNvPr id="5" name="Text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89379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smtClean="0"/>
              <a:t>ECG Waveform</a:t>
            </a:r>
            <a:endParaRPr lang="en-US" dirty="0"/>
          </a:p>
        </p:txBody>
      </p:sp>
      <p:sp>
        <p:nvSpPr>
          <p:cNvPr id="15" name="Content Placeholder 14"/>
          <p:cNvSpPr>
            <a:spLocks noGrp="1"/>
          </p:cNvSpPr>
          <p:nvPr>
            <p:ph sz="half" idx="1"/>
          </p:nvPr>
        </p:nvSpPr>
        <p:spPr>
          <a:xfrm>
            <a:off x="457200" y="914400"/>
            <a:ext cx="8229600" cy="1537157"/>
          </a:xfrm>
        </p:spPr>
        <p:txBody>
          <a:bodyPr/>
          <a:lstStyle/>
          <a:p>
            <a:r>
              <a:rPr lang="en-US" altLang="en-US" dirty="0" smtClean="0"/>
              <a:t>Recorded activity of depolarization and repolarization</a:t>
            </a:r>
          </a:p>
          <a:p>
            <a:r>
              <a:rPr lang="en-US" altLang="en-US" dirty="0" smtClean="0"/>
              <a:t>Isoelectric line or baseline</a:t>
            </a:r>
          </a:p>
          <a:p>
            <a:r>
              <a:rPr lang="en-US" altLang="en-US" dirty="0" smtClean="0"/>
              <a:t>Labeled P, Q, R, S, T, U</a:t>
            </a:r>
          </a:p>
          <a:p>
            <a:endParaRPr lang="en-US" dirty="0"/>
          </a:p>
        </p:txBody>
      </p:sp>
      <p:pic>
        <p:nvPicPr>
          <p:cNvPr id="3" name="Picture 2" descr="Identification of the P, Q, R, S, T, and U waves, PR interval, QRS complex, ST segment, QT interval, and J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2531567"/>
            <a:ext cx="6626173" cy="3922695"/>
          </a:xfrm>
          <a:prstGeom prst="rect">
            <a:avLst/>
          </a:prstGeom>
        </p:spPr>
      </p:pic>
      <p:sp>
        <p:nvSpPr>
          <p:cNvPr id="6" name="Text Placeholder 5"/>
          <p:cNvSpPr>
            <a:spLocks noGrp="1"/>
          </p:cNvSpPr>
          <p:nvPr>
            <p:ph type="body" sz="quarter" idx="12"/>
          </p:nvPr>
        </p:nvSpPr>
        <p:spPr/>
        <p:txBody>
          <a:bodyPr/>
          <a:lstStyle/>
          <a:p>
            <a:endParaRPr lang="en-US"/>
          </a:p>
        </p:txBody>
      </p:sp>
      <p:sp>
        <p:nvSpPr>
          <p:cNvPr id="17" name="Text Placeholder 16"/>
          <p:cNvSpPr>
            <a:spLocks noGrp="1"/>
          </p:cNvSpPr>
          <p:nvPr>
            <p:ph type="body" sz="quarter" idx="11"/>
          </p:nvPr>
        </p:nvSpPr>
        <p:spPr/>
        <p:txBody>
          <a:bodyPr/>
          <a:lstStyle/>
          <a:p>
            <a:r>
              <a:rPr lang="en-US" dirty="0">
                <a:solidFill>
                  <a:schemeClr val="tx1"/>
                </a:solidFill>
              </a:rPr>
              <a:t>Copyright © McGraw-Hill Education</a:t>
            </a:r>
          </a:p>
          <a:p>
            <a:endParaRPr lang="en-US" dirty="0"/>
          </a:p>
        </p:txBody>
      </p:sp>
    </p:spTree>
    <p:extLst>
      <p:ext uri="{BB962C8B-B14F-4D97-AF65-F5344CB8AC3E}">
        <p14:creationId xmlns:p14="http://schemas.microsoft.com/office/powerpoint/2010/main" val="2221952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 Wave</a:t>
            </a:r>
            <a:endParaRPr lang="en-US" dirty="0"/>
          </a:p>
        </p:txBody>
      </p:sp>
      <p:sp>
        <p:nvSpPr>
          <p:cNvPr id="8" name="Content Placeholder 7"/>
          <p:cNvSpPr>
            <a:spLocks noGrp="1"/>
          </p:cNvSpPr>
          <p:nvPr>
            <p:ph idx="1"/>
          </p:nvPr>
        </p:nvSpPr>
        <p:spPr/>
        <p:txBody>
          <a:bodyPr/>
          <a:lstStyle/>
          <a:p>
            <a:pPr>
              <a:lnSpc>
                <a:spcPct val="150000"/>
              </a:lnSpc>
            </a:pPr>
            <a:r>
              <a:rPr lang="en-US" altLang="en-US" dirty="0">
                <a:cs typeface="Arial" charset="0"/>
              </a:rPr>
              <a:t>First positive deflection</a:t>
            </a:r>
          </a:p>
          <a:p>
            <a:pPr>
              <a:lnSpc>
                <a:spcPct val="150000"/>
              </a:lnSpc>
            </a:pPr>
            <a:r>
              <a:rPr lang="en-US" altLang="en-US" dirty="0">
                <a:cs typeface="Arial" charset="0"/>
              </a:rPr>
              <a:t>Represents atrial depolarization and atrial contraction</a:t>
            </a:r>
          </a:p>
          <a:p>
            <a:pPr>
              <a:lnSpc>
                <a:spcPct val="150000"/>
              </a:lnSpc>
            </a:pPr>
            <a:r>
              <a:rPr lang="en-US" altLang="en-US" dirty="0">
                <a:cs typeface="Arial" charset="0"/>
              </a:rPr>
              <a:t>Small compared to other </a:t>
            </a:r>
            <a:r>
              <a:rPr lang="en-US" altLang="en-US" dirty="0" smtClean="0">
                <a:cs typeface="Arial" charset="0"/>
              </a:rPr>
              <a:t>ECG </a:t>
            </a:r>
            <a:r>
              <a:rPr lang="en-US" altLang="en-US" dirty="0">
                <a:cs typeface="Arial" charset="0"/>
              </a:rPr>
              <a:t>waves</a:t>
            </a:r>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336478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2.1</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dirty="0" smtClean="0"/>
              <a:t>What is the function of the heart?</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7259386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QRS Complex 1</a:t>
            </a:r>
            <a:endParaRPr lang="en-US" dirty="0"/>
          </a:p>
        </p:txBody>
      </p:sp>
      <p:sp>
        <p:nvSpPr>
          <p:cNvPr id="8" name="Content Placeholder 7"/>
          <p:cNvSpPr>
            <a:spLocks noGrp="1"/>
          </p:cNvSpPr>
          <p:nvPr>
            <p:ph idx="1"/>
          </p:nvPr>
        </p:nvSpPr>
        <p:spPr/>
        <p:txBody>
          <a:bodyPr/>
          <a:lstStyle/>
          <a:p>
            <a:pPr marL="0" indent="0">
              <a:buNone/>
            </a:pPr>
            <a:r>
              <a:rPr lang="en-US" altLang="en-US" dirty="0" smtClean="0"/>
              <a:t>Consists of the Q, R, and S waves</a:t>
            </a:r>
          </a:p>
          <a:p>
            <a:pPr marL="0" indent="0">
              <a:buNone/>
            </a:pPr>
            <a:r>
              <a:rPr lang="en-US" altLang="en-US" dirty="0" smtClean="0"/>
              <a:t>Q wave</a:t>
            </a:r>
          </a:p>
          <a:p>
            <a:r>
              <a:rPr lang="en-US" altLang="en-US" dirty="0" smtClean="0"/>
              <a:t>Represents conduction of  impulse down the interventricular septum</a:t>
            </a:r>
          </a:p>
          <a:p>
            <a:r>
              <a:rPr lang="en-US" altLang="en-US" dirty="0" smtClean="0"/>
              <a:t>First negative deflection, occurs before the R wave</a:t>
            </a:r>
          </a:p>
          <a:p>
            <a:r>
              <a:rPr lang="en-US" altLang="en-US" dirty="0" smtClean="0"/>
              <a:t>Not always visualized on the ECG</a:t>
            </a:r>
          </a:p>
          <a:p>
            <a:r>
              <a:rPr lang="en-US" altLang="en-US" dirty="0" smtClean="0"/>
              <a:t>Less than 1/4 the height of the R wave</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654016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QRS Complex 2</a:t>
            </a:r>
            <a:endParaRPr lang="en-US" dirty="0"/>
          </a:p>
        </p:txBody>
      </p:sp>
      <p:sp>
        <p:nvSpPr>
          <p:cNvPr id="8" name="Content Placeholder 7"/>
          <p:cNvSpPr>
            <a:spLocks noGrp="1"/>
          </p:cNvSpPr>
          <p:nvPr>
            <p:ph idx="1"/>
          </p:nvPr>
        </p:nvSpPr>
        <p:spPr/>
        <p:txBody>
          <a:bodyPr/>
          <a:lstStyle/>
          <a:p>
            <a:pPr marL="0" indent="0">
              <a:buNone/>
            </a:pPr>
            <a:r>
              <a:rPr lang="en-US" altLang="en-US" dirty="0" smtClean="0"/>
              <a:t>R wave</a:t>
            </a:r>
          </a:p>
          <a:p>
            <a:r>
              <a:rPr lang="en-US" altLang="en-US" dirty="0" smtClean="0"/>
              <a:t>First positive wave of the QRS complex</a:t>
            </a:r>
          </a:p>
          <a:p>
            <a:r>
              <a:rPr lang="en-US" altLang="en-US" dirty="0" smtClean="0"/>
              <a:t>Represents conduction of electrical impulse to the left ventricle</a:t>
            </a:r>
          </a:p>
          <a:p>
            <a:pPr marL="0" indent="0">
              <a:spcBef>
                <a:spcPts val="3600"/>
              </a:spcBef>
              <a:buNone/>
            </a:pPr>
            <a:r>
              <a:rPr lang="en-US" altLang="en-US" dirty="0" smtClean="0"/>
              <a:t>S wave</a:t>
            </a:r>
          </a:p>
          <a:p>
            <a:r>
              <a:rPr lang="en-US" altLang="en-US" dirty="0" smtClean="0"/>
              <a:t>First negative deflection after the R wave</a:t>
            </a:r>
          </a:p>
          <a:p>
            <a:r>
              <a:rPr lang="en-US" altLang="en-US" dirty="0" smtClean="0"/>
              <a:t>Represents conduction of electrical impulse through both ventricles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32727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ST Segment</a:t>
            </a:r>
            <a:endParaRPr lang="en-US" dirty="0"/>
          </a:p>
        </p:txBody>
      </p:sp>
      <p:sp>
        <p:nvSpPr>
          <p:cNvPr id="8" name="Content Placeholder 7"/>
          <p:cNvSpPr>
            <a:spLocks noGrp="1"/>
          </p:cNvSpPr>
          <p:nvPr>
            <p:ph idx="1"/>
          </p:nvPr>
        </p:nvSpPr>
        <p:spPr/>
        <p:txBody>
          <a:bodyPr/>
          <a:lstStyle/>
          <a:p>
            <a:r>
              <a:rPr lang="en-US" altLang="en-US" smtClean="0"/>
              <a:t>Measured from end of the S wave to the beginning of </a:t>
            </a:r>
            <a:br>
              <a:rPr lang="en-US" altLang="en-US" smtClean="0"/>
            </a:br>
            <a:r>
              <a:rPr lang="en-US" altLang="en-US" smtClean="0"/>
              <a:t>T wave</a:t>
            </a:r>
          </a:p>
          <a:p>
            <a:r>
              <a:rPr lang="en-US" altLang="en-US" smtClean="0"/>
              <a:t>Indicates end of ventricular depolarization and beginning of ventricular repolarization</a:t>
            </a:r>
          </a:p>
          <a:p>
            <a:r>
              <a:rPr lang="en-US" altLang="en-US" smtClean="0"/>
              <a:t>Normally on isoelectric line</a:t>
            </a:r>
          </a:p>
          <a:p>
            <a:r>
              <a:rPr lang="en-US" altLang="en-US" smtClean="0"/>
              <a:t>Elevation or depression of ST segment may result from ischemia</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92533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T Wave</a:t>
            </a:r>
            <a:endParaRPr lang="en-US" dirty="0"/>
          </a:p>
        </p:txBody>
      </p:sp>
      <p:sp>
        <p:nvSpPr>
          <p:cNvPr id="11" name="Content Placeholder 10"/>
          <p:cNvSpPr>
            <a:spLocks noGrp="1"/>
          </p:cNvSpPr>
          <p:nvPr>
            <p:ph idx="1"/>
          </p:nvPr>
        </p:nvSpPr>
        <p:spPr/>
        <p:txBody>
          <a:bodyPr/>
          <a:lstStyle/>
          <a:p>
            <a:r>
              <a:rPr lang="en-US" smtClean="0"/>
              <a:t>Represents ventricular repolarization</a:t>
            </a:r>
          </a:p>
          <a:p>
            <a:r>
              <a:rPr lang="en-US" smtClean="0"/>
              <a:t>Normal T wave is in same direction as R wave and P wave</a:t>
            </a:r>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062388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U Wave</a:t>
            </a:r>
            <a:endParaRPr lang="en-US" dirty="0"/>
          </a:p>
        </p:txBody>
      </p:sp>
      <p:sp>
        <p:nvSpPr>
          <p:cNvPr id="11" name="Content Placeholder 10"/>
          <p:cNvSpPr>
            <a:spLocks noGrp="1"/>
          </p:cNvSpPr>
          <p:nvPr>
            <p:ph idx="1"/>
          </p:nvPr>
        </p:nvSpPr>
        <p:spPr/>
        <p:txBody>
          <a:bodyPr/>
          <a:lstStyle/>
          <a:p>
            <a:r>
              <a:rPr lang="en-US" altLang="en-US" smtClean="0"/>
              <a:t>Follows the T wave</a:t>
            </a:r>
          </a:p>
          <a:p>
            <a:r>
              <a:rPr lang="en-US" altLang="en-US" smtClean="0"/>
              <a:t>Represents repolarization of bundle of His and Purkinje fibers</a:t>
            </a:r>
          </a:p>
          <a:p>
            <a:r>
              <a:rPr lang="en-US" altLang="en-US" smtClean="0"/>
              <a:t>Not seen on all ECGs</a:t>
            </a:r>
          </a:p>
          <a:p>
            <a:r>
              <a:rPr lang="en-US" altLang="en-US" smtClean="0"/>
              <a:t>Presence may indicate an electrolyte imbalance</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387215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PR Interval</a:t>
            </a:r>
            <a:endParaRPr lang="en-US" dirty="0"/>
          </a:p>
        </p:txBody>
      </p:sp>
      <p:sp>
        <p:nvSpPr>
          <p:cNvPr id="11" name="Content Placeholder 10"/>
          <p:cNvSpPr>
            <a:spLocks noGrp="1"/>
          </p:cNvSpPr>
          <p:nvPr>
            <p:ph idx="1"/>
          </p:nvPr>
        </p:nvSpPr>
        <p:spPr/>
        <p:txBody>
          <a:bodyPr/>
          <a:lstStyle/>
          <a:p>
            <a:r>
              <a:rPr lang="en-US" altLang="en-US" smtClean="0"/>
              <a:t>Measured from beginning of P wave to beginning of QRS complex</a:t>
            </a:r>
          </a:p>
          <a:p>
            <a:r>
              <a:rPr lang="en-US" altLang="en-US" smtClean="0"/>
              <a:t>Normal length of time is 0.12 to 0.20 second</a:t>
            </a:r>
          </a:p>
          <a:p>
            <a:r>
              <a:rPr lang="en-US" altLang="en-US" smtClean="0"/>
              <a:t>Interval should be consistent.</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14569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QT Interval</a:t>
            </a:r>
            <a:endParaRPr lang="en-US" dirty="0"/>
          </a:p>
        </p:txBody>
      </p:sp>
      <p:sp>
        <p:nvSpPr>
          <p:cNvPr id="11" name="Content Placeholder 10"/>
          <p:cNvSpPr>
            <a:spLocks noGrp="1"/>
          </p:cNvSpPr>
          <p:nvPr>
            <p:ph idx="1"/>
          </p:nvPr>
        </p:nvSpPr>
        <p:spPr/>
        <p:txBody>
          <a:bodyPr/>
          <a:lstStyle/>
          <a:p>
            <a:r>
              <a:rPr lang="en-US" altLang="en-US" smtClean="0"/>
              <a:t>Time required for ventricular depolarization and repolarization to occur</a:t>
            </a:r>
          </a:p>
          <a:p>
            <a:r>
              <a:rPr lang="en-US" altLang="en-US" smtClean="0"/>
              <a:t>Starts at beginning of QRS complex and ends at end of T wave</a:t>
            </a:r>
          </a:p>
          <a:p>
            <a:r>
              <a:rPr lang="en-US" altLang="en-US" smtClean="0"/>
              <a:t>Includes QRS complex, ST segment, and T wave</a:t>
            </a:r>
          </a:p>
          <a:p>
            <a:r>
              <a:rPr lang="en-US" altLang="en-US" smtClean="0"/>
              <a:t>Normally measures less than one-half of R-R interval</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708220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R-R Interval</a:t>
            </a:r>
            <a:endParaRPr lang="en-US" dirty="0"/>
          </a:p>
        </p:txBody>
      </p:sp>
      <p:sp>
        <p:nvSpPr>
          <p:cNvPr id="11" name="Content Placeholder 10"/>
          <p:cNvSpPr>
            <a:spLocks noGrp="1"/>
          </p:cNvSpPr>
          <p:nvPr>
            <p:ph idx="1"/>
          </p:nvPr>
        </p:nvSpPr>
        <p:spPr/>
        <p:txBody>
          <a:bodyPr/>
          <a:lstStyle/>
          <a:p>
            <a:r>
              <a:rPr lang="en-US" smtClean="0"/>
              <a:t>Time from start of one </a:t>
            </a:r>
            <a:r>
              <a:rPr lang="en-US" altLang="en-US" smtClean="0"/>
              <a:t>QRS </a:t>
            </a:r>
            <a:r>
              <a:rPr lang="en-US" smtClean="0"/>
              <a:t>complex to start of next </a:t>
            </a:r>
            <a:r>
              <a:rPr lang="en-US" altLang="en-US" smtClean="0"/>
              <a:t>QRS </a:t>
            </a:r>
            <a:r>
              <a:rPr lang="en-US" smtClean="0"/>
              <a:t>complex</a:t>
            </a:r>
          </a:p>
          <a:p>
            <a:r>
              <a:rPr lang="en-US" smtClean="0"/>
              <a:t>Used to  calculate heart rate</a:t>
            </a:r>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35423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J Point</a:t>
            </a:r>
            <a:endParaRPr lang="en-US" dirty="0"/>
          </a:p>
        </p:txBody>
      </p:sp>
      <p:sp>
        <p:nvSpPr>
          <p:cNvPr id="11" name="Content Placeholder 10"/>
          <p:cNvSpPr>
            <a:spLocks noGrp="1"/>
          </p:cNvSpPr>
          <p:nvPr>
            <p:ph idx="1"/>
          </p:nvPr>
        </p:nvSpPr>
        <p:spPr/>
        <p:txBody>
          <a:bodyPr/>
          <a:lstStyle/>
          <a:p>
            <a:r>
              <a:rPr lang="en-US" altLang="en-US" dirty="0" smtClean="0"/>
              <a:t>Junction of the QRS complex and the ST interval</a:t>
            </a:r>
          </a:p>
          <a:p>
            <a:r>
              <a:rPr lang="en-US" altLang="en-US" dirty="0" smtClean="0"/>
              <a:t>Represents end of the QRS complex and ventricular depolarization</a:t>
            </a:r>
          </a:p>
          <a:p>
            <a:r>
              <a:rPr lang="en-US" altLang="en-US" dirty="0" smtClean="0"/>
              <a:t>Important when measuring the length of the QRS complex</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57492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2.6</a:t>
            </a:r>
            <a:br>
              <a:rPr lang="en-US" dirty="0" smtClean="0"/>
            </a:br>
            <a:r>
              <a:rPr lang="en-US" dirty="0" smtClean="0"/>
              <a:t>Apply Your Knowledge #1</a:t>
            </a:r>
            <a:endParaRPr lang="en-US" dirty="0"/>
          </a:p>
        </p:txBody>
      </p:sp>
      <p:sp>
        <p:nvSpPr>
          <p:cNvPr id="4" name="Content Placeholder 3"/>
          <p:cNvSpPr>
            <a:spLocks noGrp="1"/>
          </p:cNvSpPr>
          <p:nvPr>
            <p:ph sz="quarter" idx="13"/>
          </p:nvPr>
        </p:nvSpPr>
        <p:spPr>
          <a:xfrm>
            <a:off x="533400" y="2011680"/>
            <a:ext cx="8153400" cy="1188720"/>
          </a:xfrm>
        </p:spPr>
        <p:txBody>
          <a:bodyPr/>
          <a:lstStyle/>
          <a:p>
            <a:pPr marL="0" indent="0">
              <a:lnSpc>
                <a:spcPct val="150000"/>
              </a:lnSpc>
              <a:buFont typeface="Wingdings" pitchFamily="2" charset="2"/>
              <a:buNone/>
            </a:pPr>
            <a:r>
              <a:rPr lang="en-US" altLang="en-US" dirty="0" smtClean="0">
                <a:cs typeface="Arial" charset="0"/>
              </a:rPr>
              <a:t>Which wave on the ECG waveform represents ventricular repolarization?</a:t>
            </a:r>
            <a:endParaRPr lang="en-US" altLang="en-US"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2688359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2.1</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What is the function of the heart?</a:t>
            </a:r>
            <a:endParaRPr lang="en-US" dirty="0"/>
          </a:p>
        </p:txBody>
      </p:sp>
      <p:sp>
        <p:nvSpPr>
          <p:cNvPr id="6" name="Content Placeholder 5"/>
          <p:cNvSpPr>
            <a:spLocks noGrp="1"/>
          </p:cNvSpPr>
          <p:nvPr>
            <p:ph sz="quarter" idx="15"/>
          </p:nvPr>
        </p:nvSpPr>
        <p:spPr>
          <a:solidFill>
            <a:srgbClr val="FFC000"/>
          </a:solidFill>
        </p:spPr>
        <p:txBody>
          <a:bodyPr/>
          <a:lstStyle/>
          <a:p>
            <a:pPr marL="0" indent="0">
              <a:buNone/>
            </a:pPr>
            <a:r>
              <a:rPr lang="en-US" altLang="en-US" dirty="0">
                <a:solidFill>
                  <a:srgbClr val="000099"/>
                </a:solidFill>
                <a:latin typeface="Arial" charset="0"/>
              </a:rPr>
              <a:t>To pump blood to and from </a:t>
            </a:r>
            <a:r>
              <a:rPr lang="en-US" altLang="en-US" dirty="0" smtClean="0">
                <a:solidFill>
                  <a:srgbClr val="000099"/>
                </a:solidFill>
                <a:latin typeface="Arial" charset="0"/>
              </a:rPr>
              <a:t>body </a:t>
            </a:r>
            <a:r>
              <a:rPr lang="en-US" altLang="en-US" dirty="0">
                <a:solidFill>
                  <a:srgbClr val="000099"/>
                </a:solidFill>
                <a:latin typeface="Arial" charset="0"/>
              </a:rPr>
              <a:t>tissues.</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14238053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2.6</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188720"/>
          </a:xfrm>
        </p:spPr>
        <p:txBody>
          <a:bodyPr/>
          <a:lstStyle/>
          <a:p>
            <a:pPr marL="0" indent="0">
              <a:lnSpc>
                <a:spcPct val="150000"/>
              </a:lnSpc>
              <a:buFont typeface="Wingdings" pitchFamily="2" charset="2"/>
              <a:buNone/>
            </a:pPr>
            <a:r>
              <a:rPr lang="en-US" altLang="en-US" dirty="0">
                <a:cs typeface="Arial" charset="0"/>
              </a:rPr>
              <a:t>Which wave on the </a:t>
            </a:r>
            <a:r>
              <a:rPr lang="en-US" altLang="en-US" dirty="0" smtClean="0">
                <a:cs typeface="Arial" charset="0"/>
              </a:rPr>
              <a:t>ECG </a:t>
            </a:r>
            <a:r>
              <a:rPr lang="en-US" altLang="en-US" dirty="0">
                <a:cs typeface="Arial" charset="0"/>
              </a:rPr>
              <a:t>waveform represents ventricular repolarization?</a:t>
            </a: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solidFill>
                  <a:srgbClr val="000099"/>
                </a:solidFill>
                <a:latin typeface="Arial" charset="0"/>
              </a:rPr>
              <a:t>T wave</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32015446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2.6</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a:xfrm>
            <a:off x="533400" y="2011680"/>
            <a:ext cx="8153400" cy="1188720"/>
          </a:xfrm>
        </p:spPr>
        <p:txBody>
          <a:bodyPr/>
          <a:lstStyle/>
          <a:p>
            <a:pPr marL="0" indent="0">
              <a:lnSpc>
                <a:spcPct val="150000"/>
              </a:lnSpc>
              <a:buFont typeface="Wingdings" pitchFamily="2" charset="2"/>
              <a:buNone/>
            </a:pPr>
            <a:r>
              <a:rPr lang="en-US" altLang="en-US" dirty="0" smtClean="0">
                <a:cs typeface="Arial" charset="0"/>
              </a:rPr>
              <a:t>What is the normal length of time for the PR interval?</a:t>
            </a:r>
            <a:endParaRPr lang="en-US" altLang="en-US" dirty="0">
              <a:cs typeface="Arial" charset="0"/>
            </a:endParaRPr>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97268676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2.6</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a:xfrm>
            <a:off x="533400" y="2011680"/>
            <a:ext cx="8153400" cy="1188720"/>
          </a:xfrm>
        </p:spPr>
        <p:txBody>
          <a:bodyPr/>
          <a:lstStyle/>
          <a:p>
            <a:pPr marL="0" indent="0">
              <a:lnSpc>
                <a:spcPct val="150000"/>
              </a:lnSpc>
              <a:buFont typeface="Wingdings" pitchFamily="2" charset="2"/>
              <a:buNone/>
            </a:pPr>
            <a:r>
              <a:rPr lang="en-US" altLang="en-US" dirty="0">
                <a:cs typeface="Arial" charset="0"/>
              </a:rPr>
              <a:t>What is the normal length of time for the </a:t>
            </a:r>
            <a:r>
              <a:rPr lang="en-US" altLang="en-US" dirty="0" smtClean="0">
                <a:cs typeface="Arial" charset="0"/>
              </a:rPr>
              <a:t>PR </a:t>
            </a:r>
            <a:r>
              <a:rPr lang="en-US" altLang="en-US" dirty="0">
                <a:cs typeface="Arial" charset="0"/>
              </a:rPr>
              <a:t>interval?</a:t>
            </a:r>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solidFill>
                  <a:srgbClr val="000099"/>
                </a:solidFill>
                <a:latin typeface="Arial" charset="0"/>
              </a:rPr>
              <a:t>0.12 to 0.20 second</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77859249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1</a:t>
            </a:r>
            <a:endParaRPr lang="en-US" dirty="0"/>
          </a:p>
        </p:txBody>
      </p:sp>
      <p:sp>
        <p:nvSpPr>
          <p:cNvPr id="11" name="Content Placeholder 10"/>
          <p:cNvSpPr>
            <a:spLocks noGrp="1"/>
          </p:cNvSpPr>
          <p:nvPr>
            <p:ph idx="1"/>
          </p:nvPr>
        </p:nvSpPr>
        <p:spPr/>
        <p:txBody>
          <a:bodyPr/>
          <a:lstStyle/>
          <a:p>
            <a:r>
              <a:rPr lang="en-US" altLang="en-US" dirty="0" smtClean="0"/>
              <a:t>The function of the heart is to pump blood to and from all body tissues. </a:t>
            </a:r>
          </a:p>
          <a:p>
            <a:r>
              <a:rPr lang="en-US" altLang="en-US" dirty="0" smtClean="0"/>
              <a:t>The heart has three layers and is covered by the pericardium.</a:t>
            </a:r>
          </a:p>
          <a:p>
            <a:r>
              <a:rPr lang="en-US" altLang="en-US" dirty="0" smtClean="0"/>
              <a:t>The heart consists of four chambers and four valves.</a:t>
            </a:r>
          </a:p>
          <a:p>
            <a:r>
              <a:rPr lang="en-US" altLang="en-US" dirty="0" smtClean="0"/>
              <a:t>The coronary arteries supply oxygenated blood to the heart.</a:t>
            </a:r>
          </a:p>
          <a:p>
            <a:r>
              <a:rPr lang="en-US" altLang="en-US" dirty="0" smtClean="0"/>
              <a:t>The coronary veins remove carbon dioxide and wastes.</a:t>
            </a:r>
          </a:p>
          <a:p>
            <a:r>
              <a:rPr lang="en-US" altLang="en-US" dirty="0"/>
              <a:t>Blood travels, or circulates, through three pathways: pulmonary, systemic, and coronary.</a:t>
            </a:r>
          </a:p>
          <a:p>
            <a:r>
              <a:rPr lang="en-US" altLang="en-US" dirty="0"/>
              <a:t>The cardiac cycle consists of a contraction phase (systole) and a relaxation phase (diastole).</a:t>
            </a:r>
          </a:p>
          <a:p>
            <a:endParaRPr lang="en-US" altLang="en-US" dirty="0" smtClean="0"/>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202519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2</a:t>
            </a:r>
            <a:r>
              <a:rPr lang="en-US" dirty="0" smtClean="0">
                <a:solidFill>
                  <a:schemeClr val="bg1"/>
                </a:solidFill>
              </a:rPr>
              <a:t>2</a:t>
            </a:r>
            <a:r>
              <a:rPr lang="en-US" dirty="0" smtClean="0"/>
              <a:t/>
            </a:r>
            <a:br>
              <a:rPr lang="en-US" dirty="0" smtClean="0"/>
            </a:br>
            <a:r>
              <a:rPr lang="en-US" dirty="0" smtClean="0"/>
              <a:t> </a:t>
            </a:r>
            <a:endParaRPr lang="en-US" dirty="0"/>
          </a:p>
        </p:txBody>
      </p:sp>
      <p:sp>
        <p:nvSpPr>
          <p:cNvPr id="11" name="Content Placeholder 10"/>
          <p:cNvSpPr>
            <a:spLocks noGrp="1"/>
          </p:cNvSpPr>
          <p:nvPr>
            <p:ph idx="1"/>
          </p:nvPr>
        </p:nvSpPr>
        <p:spPr/>
        <p:txBody>
          <a:bodyPr/>
          <a:lstStyle/>
          <a:p>
            <a:r>
              <a:rPr lang="en-US" altLang="en-US" dirty="0" smtClean="0"/>
              <a:t>The conduction system of the heart generates and maintains electrical activity.</a:t>
            </a:r>
          </a:p>
          <a:p>
            <a:r>
              <a:rPr lang="en-US" altLang="en-US" dirty="0" smtClean="0"/>
              <a:t>Unique qualities of heart cells include automaticity, conductivity, contractility, and excitability.</a:t>
            </a:r>
          </a:p>
          <a:p>
            <a:r>
              <a:rPr lang="en-US" altLang="en-US" dirty="0" smtClean="0"/>
              <a:t>The sympathetic and parasympathetic branches of the autonomic nervous system regulate the heart.</a:t>
            </a:r>
          </a:p>
          <a:p>
            <a:r>
              <a:rPr lang="en-US" altLang="en-US" dirty="0" smtClean="0"/>
              <a:t>The heart’s conduction system includes the SA node, AV node, bundle of His, bundle branches, and Purkinje fibers.</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9314145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3</a:t>
            </a:r>
            <a:r>
              <a:rPr lang="en-US" dirty="0" smtClean="0">
                <a:solidFill>
                  <a:schemeClr val="bg1"/>
                </a:solidFill>
              </a:rPr>
              <a:t>3</a:t>
            </a:r>
            <a:endParaRPr lang="en-US" dirty="0">
              <a:solidFill>
                <a:schemeClr val="bg1"/>
              </a:solidFill>
            </a:endParaRPr>
          </a:p>
        </p:txBody>
      </p:sp>
      <p:sp>
        <p:nvSpPr>
          <p:cNvPr id="11" name="Content Placeholder 10"/>
          <p:cNvSpPr>
            <a:spLocks noGrp="1"/>
          </p:cNvSpPr>
          <p:nvPr>
            <p:ph idx="1"/>
          </p:nvPr>
        </p:nvSpPr>
        <p:spPr/>
        <p:txBody>
          <a:bodyPr/>
          <a:lstStyle/>
          <a:p>
            <a:r>
              <a:rPr lang="en-US" altLang="en-US" dirty="0" smtClean="0"/>
              <a:t>Depolarization causes the heart to contract, and repolarization allows for cellular recovery.</a:t>
            </a:r>
          </a:p>
          <a:p>
            <a:r>
              <a:rPr lang="en-US" altLang="en-US" dirty="0" smtClean="0"/>
              <a:t>The ECG waveform is created by the various activities of the conduction system.</a:t>
            </a:r>
          </a:p>
          <a:p>
            <a:r>
              <a:rPr lang="en-US" altLang="en-US" dirty="0" smtClean="0"/>
              <a:t>The ECG waveform includes the P wave, QRS complex, T wave, U wave, PR interval, Q T interval, and ST segment.</a:t>
            </a:r>
            <a:endParaRPr lang="en-US" alt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61308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p:txBody>
          <a:bodyPr/>
          <a:lstStyle/>
          <a:p>
            <a:r>
              <a:rPr lang="en-US" dirty="0" smtClean="0"/>
              <a:t>Appendix Slides</a:t>
            </a:r>
            <a:endParaRPr lang="en-US" dirty="0"/>
          </a:p>
        </p:txBody>
      </p:sp>
      <p:sp>
        <p:nvSpPr>
          <p:cNvPr id="2" name="Text Placeholder 1"/>
          <p:cNvSpPr>
            <a:spLocks noGrp="1"/>
          </p:cNvSpPr>
          <p:nvPr>
            <p:ph type="body" sz="quarter" idx="10"/>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3985522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Heart Layers Appendix</a:t>
            </a:r>
            <a:endParaRPr lang="en-US" dirty="0"/>
          </a:p>
        </p:txBody>
      </p:sp>
      <p:sp>
        <p:nvSpPr>
          <p:cNvPr id="6" name="Content Placeholder 5"/>
          <p:cNvSpPr>
            <a:spLocks noGrp="1"/>
          </p:cNvSpPr>
          <p:nvPr>
            <p:ph idx="1"/>
          </p:nvPr>
        </p:nvSpPr>
        <p:spPr/>
        <p:txBody>
          <a:bodyPr/>
          <a:lstStyle/>
          <a:p>
            <a:pPr marL="0" indent="0">
              <a:buNone/>
            </a:pPr>
            <a:r>
              <a:rPr lang="en-US" dirty="0"/>
              <a:t>The heart, with an inset showing a close-up of the various layers. In the close-up, the following items are labeled: endocardium, myocardium, epicardium, pericardial fluid, parietal (fibrous) membrane, visceral (serous) membrane, coronary blood vessel.</a:t>
            </a:r>
          </a:p>
        </p:txBody>
      </p:sp>
      <p:sp>
        <p:nvSpPr>
          <p:cNvPr id="8" name="Text Placeholder 7"/>
          <p:cNvSpPr>
            <a:spLocks noGrp="1"/>
          </p:cNvSpPr>
          <p:nvPr>
            <p:ph type="body" sz="quarter" idx="16"/>
          </p:nvPr>
        </p:nvSpPr>
        <p:spPr/>
        <p:txBody>
          <a:bodyPr/>
          <a:lstStyle/>
          <a:p>
            <a:r>
              <a:rPr lang="en-US" dirty="0" smtClean="0">
                <a:hlinkClick r:id="rId2" action="ppaction://hlinksldjump"/>
              </a:rPr>
              <a:t>Jump to Heart Layers</a:t>
            </a:r>
            <a:endParaRPr lang="en-US" dirty="0">
              <a:hlinkClick r:id="rId2" action="ppaction://hlinksldjump"/>
            </a:endParaRPr>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6529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Heart Chambers, Vessels, and Valves Appendix</a:t>
            </a:r>
            <a:endParaRPr lang="en-US" dirty="0"/>
          </a:p>
        </p:txBody>
      </p:sp>
      <p:sp>
        <p:nvSpPr>
          <p:cNvPr id="6" name="Content Placeholder 5"/>
          <p:cNvSpPr>
            <a:spLocks noGrp="1"/>
          </p:cNvSpPr>
          <p:nvPr>
            <p:ph idx="1"/>
          </p:nvPr>
        </p:nvSpPr>
        <p:spPr/>
        <p:txBody>
          <a:bodyPr/>
          <a:lstStyle/>
          <a:p>
            <a:pPr marL="0" indent="0">
              <a:buNone/>
            </a:pPr>
            <a:r>
              <a:rPr lang="en-US" dirty="0"/>
              <a:t>Section view of the heart showing the positions of the chambers, valves, and major vessels near the heart. The following structures are shown and labeled: superior vena cava, aortic valve, right pulmonary artery, branches of right pulmonary veins, right atrium, tricuspid valve, right ventricle, inferior vena cava, aorta, left pulmonary artery, pulmonary trunk, left pulmonary veins, left atrium, mitral (bicuspid) valve, chordae tendineae, left </a:t>
            </a:r>
            <a:r>
              <a:rPr lang="en-US" dirty="0" smtClean="0"/>
              <a:t>ventricle, </a:t>
            </a:r>
            <a:r>
              <a:rPr lang="en-US" dirty="0"/>
              <a:t>papillary muscle, interventricular septum.</a:t>
            </a:r>
          </a:p>
        </p:txBody>
      </p:sp>
      <p:sp>
        <p:nvSpPr>
          <p:cNvPr id="8" name="Text Placeholder 7"/>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Heart Chambers, Vessels, and Valves</a:t>
            </a:r>
            <a:endParaRPr lang="en-US" dirty="0"/>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81790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Heart Valves Appendix</a:t>
            </a:r>
            <a:endParaRPr lang="en-US" dirty="0"/>
          </a:p>
        </p:txBody>
      </p:sp>
      <p:sp>
        <p:nvSpPr>
          <p:cNvPr id="6" name="Content Placeholder 5"/>
          <p:cNvSpPr>
            <a:spLocks noGrp="1"/>
          </p:cNvSpPr>
          <p:nvPr>
            <p:ph idx="1"/>
          </p:nvPr>
        </p:nvSpPr>
        <p:spPr/>
        <p:txBody>
          <a:bodyPr/>
          <a:lstStyle/>
          <a:p>
            <a:pPr marL="0" indent="0">
              <a:buNone/>
            </a:pPr>
            <a:r>
              <a:rPr lang="en-US" dirty="0"/>
              <a:t>Transverse section of the heart valves, showing their relative positions in the heart. The pulmonary semilunar valve is most anterior. The Aortic semilunar valve is just behind the </a:t>
            </a:r>
            <a:r>
              <a:rPr lang="en-US" dirty="0" smtClean="0"/>
              <a:t>pulmonary </a:t>
            </a:r>
            <a:r>
              <a:rPr lang="en-US" dirty="0"/>
              <a:t>semilunar valve. the mitral (bicuspid) and tricuspid atrioventricular valves are the most posterior.</a:t>
            </a:r>
          </a:p>
        </p:txBody>
      </p:sp>
      <p:sp>
        <p:nvSpPr>
          <p:cNvPr id="8" name="Text Placeholder 7"/>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Heart Valves</a:t>
            </a:r>
            <a:endParaRPr lang="en-US" dirty="0"/>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21473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2.2</a:t>
            </a:r>
            <a:br>
              <a:rPr lang="en-US" dirty="0" smtClean="0"/>
            </a:br>
            <a:r>
              <a:rPr lang="en-US" dirty="0" smtClean="0"/>
              <a:t>Anatomy of the Heart</a:t>
            </a:r>
            <a:br>
              <a:rPr lang="en-US" dirty="0" smtClean="0"/>
            </a:br>
            <a:r>
              <a:rPr lang="en-US" dirty="0" smtClean="0">
                <a:solidFill>
                  <a:srgbClr val="7030A0"/>
                </a:solidFill>
              </a:rPr>
              <a:t>Key Terms 1</a:t>
            </a:r>
            <a:endParaRPr lang="en-US" dirty="0">
              <a:solidFill>
                <a:srgbClr val="7030A0"/>
              </a:solidFill>
            </a:endParaRPr>
          </a:p>
        </p:txBody>
      </p:sp>
      <p:sp>
        <p:nvSpPr>
          <p:cNvPr id="11" name="Content Placeholder 10"/>
          <p:cNvSpPr>
            <a:spLocks noGrp="1"/>
          </p:cNvSpPr>
          <p:nvPr>
            <p:ph sz="half" idx="1"/>
          </p:nvPr>
        </p:nvSpPr>
        <p:spPr>
          <a:xfrm>
            <a:off x="457200" y="1981200"/>
            <a:ext cx="4038600" cy="4549140"/>
          </a:xfrm>
        </p:spPr>
        <p:txBody>
          <a:bodyPr/>
          <a:lstStyle/>
          <a:p>
            <a:pPr marL="0" indent="0">
              <a:spcBef>
                <a:spcPts val="1400"/>
              </a:spcBef>
              <a:buNone/>
            </a:pPr>
            <a:r>
              <a:rPr lang="en-US" dirty="0"/>
              <a:t>A</a:t>
            </a:r>
            <a:r>
              <a:rPr lang="en-US" dirty="0" smtClean="0"/>
              <a:t>orta</a:t>
            </a:r>
            <a:endParaRPr lang="en-US" dirty="0"/>
          </a:p>
          <a:p>
            <a:pPr marL="0" indent="0">
              <a:spcBef>
                <a:spcPts val="1400"/>
              </a:spcBef>
              <a:buNone/>
            </a:pPr>
            <a:r>
              <a:rPr lang="en-US" dirty="0"/>
              <a:t>A</a:t>
            </a:r>
            <a:r>
              <a:rPr lang="en-US" dirty="0" smtClean="0"/>
              <a:t>ortic </a:t>
            </a:r>
            <a:r>
              <a:rPr lang="en-US" dirty="0"/>
              <a:t>semilunar valve</a:t>
            </a:r>
          </a:p>
          <a:p>
            <a:pPr marL="0" indent="0">
              <a:spcBef>
                <a:spcPts val="1400"/>
              </a:spcBef>
              <a:buNone/>
            </a:pPr>
            <a:r>
              <a:rPr lang="en-US" altLang="en-US" dirty="0">
                <a:cs typeface="Arial" charset="0"/>
              </a:rPr>
              <a:t>A</a:t>
            </a:r>
            <a:r>
              <a:rPr lang="en-US" altLang="en-US" dirty="0" smtClean="0">
                <a:cs typeface="Arial" charset="0"/>
              </a:rPr>
              <a:t>trium </a:t>
            </a:r>
            <a:r>
              <a:rPr lang="en-US" altLang="en-US" dirty="0">
                <a:cs typeface="Arial" charset="0"/>
              </a:rPr>
              <a:t>(pl. atria)</a:t>
            </a:r>
          </a:p>
          <a:p>
            <a:pPr marL="0" indent="0">
              <a:spcBef>
                <a:spcPts val="1400"/>
              </a:spcBef>
              <a:buNone/>
            </a:pPr>
            <a:r>
              <a:rPr lang="en-US" dirty="0"/>
              <a:t>C</a:t>
            </a:r>
            <a:r>
              <a:rPr lang="en-US" dirty="0" smtClean="0"/>
              <a:t>hordae </a:t>
            </a:r>
            <a:r>
              <a:rPr lang="en-US" dirty="0"/>
              <a:t>tendineae</a:t>
            </a:r>
          </a:p>
          <a:p>
            <a:pPr marL="0" indent="0">
              <a:spcBef>
                <a:spcPts val="1400"/>
              </a:spcBef>
              <a:buNone/>
            </a:pPr>
            <a:r>
              <a:rPr lang="en-US" altLang="en-US" dirty="0">
                <a:cs typeface="Arial" charset="0"/>
              </a:rPr>
              <a:t>D</a:t>
            </a:r>
            <a:r>
              <a:rPr lang="en-US" altLang="en-US" dirty="0" smtClean="0">
                <a:cs typeface="Arial" charset="0"/>
              </a:rPr>
              <a:t>eoxygenated </a:t>
            </a:r>
            <a:r>
              <a:rPr lang="en-US" altLang="en-US" dirty="0">
                <a:cs typeface="Arial" charset="0"/>
              </a:rPr>
              <a:t>blood</a:t>
            </a:r>
          </a:p>
          <a:p>
            <a:pPr marL="0" indent="0">
              <a:spcBef>
                <a:spcPts val="1400"/>
              </a:spcBef>
              <a:buNone/>
            </a:pPr>
            <a:r>
              <a:rPr lang="en-US" altLang="en-US" dirty="0">
                <a:cs typeface="Arial" charset="0"/>
              </a:rPr>
              <a:t>I</a:t>
            </a:r>
            <a:r>
              <a:rPr lang="en-US" altLang="en-US" dirty="0" smtClean="0">
                <a:cs typeface="Arial" charset="0"/>
              </a:rPr>
              <a:t>nterventricular </a:t>
            </a:r>
            <a:r>
              <a:rPr lang="en-US" altLang="en-US" dirty="0">
                <a:cs typeface="Arial" charset="0"/>
              </a:rPr>
              <a:t>septum</a:t>
            </a:r>
          </a:p>
          <a:p>
            <a:pPr marL="0" indent="0">
              <a:spcBef>
                <a:spcPts val="1400"/>
              </a:spcBef>
              <a:buNone/>
            </a:pPr>
            <a:r>
              <a:rPr lang="en-US" altLang="en-US" dirty="0">
                <a:cs typeface="Arial" charset="0"/>
              </a:rPr>
              <a:t>L</a:t>
            </a:r>
            <a:r>
              <a:rPr lang="en-US" altLang="en-US" dirty="0" smtClean="0">
                <a:cs typeface="Arial" charset="0"/>
              </a:rPr>
              <a:t>eft atrium</a:t>
            </a:r>
            <a:endParaRPr lang="en-US" altLang="en-US" dirty="0">
              <a:cs typeface="Arial" charset="0"/>
            </a:endParaRPr>
          </a:p>
        </p:txBody>
      </p:sp>
      <p:sp>
        <p:nvSpPr>
          <p:cNvPr id="12" name="Content Placeholder 11"/>
          <p:cNvSpPr>
            <a:spLocks noGrp="1"/>
          </p:cNvSpPr>
          <p:nvPr>
            <p:ph sz="half" idx="2"/>
          </p:nvPr>
        </p:nvSpPr>
        <p:spPr>
          <a:xfrm>
            <a:off x="4648200" y="1981200"/>
            <a:ext cx="4038600" cy="4549140"/>
          </a:xfrm>
        </p:spPr>
        <p:txBody>
          <a:bodyPr/>
          <a:lstStyle/>
          <a:p>
            <a:pPr marL="0" indent="0">
              <a:spcBef>
                <a:spcPts val="1400"/>
              </a:spcBef>
              <a:buNone/>
            </a:pPr>
            <a:r>
              <a:rPr lang="en-US" altLang="en-US" dirty="0">
                <a:cs typeface="Arial" charset="0"/>
              </a:rPr>
              <a:t>L</a:t>
            </a:r>
            <a:r>
              <a:rPr lang="en-US" altLang="en-US" dirty="0" smtClean="0">
                <a:cs typeface="Arial" charset="0"/>
              </a:rPr>
              <a:t>eft </a:t>
            </a:r>
            <a:r>
              <a:rPr lang="en-US" altLang="en-US" dirty="0">
                <a:cs typeface="Arial" charset="0"/>
              </a:rPr>
              <a:t>ventricle</a:t>
            </a:r>
          </a:p>
          <a:p>
            <a:pPr marL="0" indent="0">
              <a:spcBef>
                <a:spcPts val="1400"/>
              </a:spcBef>
              <a:buNone/>
            </a:pPr>
            <a:r>
              <a:rPr lang="en-US" altLang="en-US" dirty="0">
                <a:cs typeface="Arial" charset="0"/>
              </a:rPr>
              <a:t>M</a:t>
            </a:r>
            <a:r>
              <a:rPr lang="en-US" altLang="en-US" dirty="0" smtClean="0">
                <a:cs typeface="Arial" charset="0"/>
              </a:rPr>
              <a:t>itral </a:t>
            </a:r>
            <a:r>
              <a:rPr lang="en-US" altLang="en-US" dirty="0">
                <a:cs typeface="Arial" charset="0"/>
              </a:rPr>
              <a:t>(bicuspid) valve</a:t>
            </a:r>
          </a:p>
          <a:p>
            <a:pPr marL="0" indent="0">
              <a:spcBef>
                <a:spcPts val="1400"/>
              </a:spcBef>
              <a:buNone/>
            </a:pPr>
            <a:r>
              <a:rPr lang="en-US" dirty="0"/>
              <a:t>O</a:t>
            </a:r>
            <a:r>
              <a:rPr lang="en-US" dirty="0" smtClean="0"/>
              <a:t>xygenated </a:t>
            </a:r>
            <a:r>
              <a:rPr lang="en-US" dirty="0"/>
              <a:t>blood</a:t>
            </a:r>
          </a:p>
          <a:p>
            <a:pPr marL="0" indent="0">
              <a:spcBef>
                <a:spcPts val="1400"/>
              </a:spcBef>
              <a:buNone/>
            </a:pPr>
            <a:r>
              <a:rPr lang="en-US" dirty="0"/>
              <a:t>P</a:t>
            </a:r>
            <a:r>
              <a:rPr lang="en-US" dirty="0" smtClean="0"/>
              <a:t>apillary </a:t>
            </a:r>
            <a:r>
              <a:rPr lang="en-US" dirty="0"/>
              <a:t>muscles</a:t>
            </a:r>
          </a:p>
          <a:p>
            <a:pPr marL="0" indent="0">
              <a:spcBef>
                <a:spcPts val="1400"/>
              </a:spcBef>
              <a:buNone/>
            </a:pPr>
            <a:r>
              <a:rPr lang="en-US" altLang="en-US" dirty="0">
                <a:cs typeface="Arial" charset="0"/>
              </a:rPr>
              <a:t>P</a:t>
            </a:r>
            <a:r>
              <a:rPr lang="en-US" altLang="en-US" dirty="0" smtClean="0">
                <a:cs typeface="Arial" charset="0"/>
              </a:rPr>
              <a:t>ericardium</a:t>
            </a:r>
            <a:endParaRPr lang="en-US" altLang="en-US" dirty="0">
              <a:cs typeface="Arial" charset="0"/>
            </a:endParaRPr>
          </a:p>
          <a:p>
            <a:pPr marL="0" indent="0">
              <a:spcBef>
                <a:spcPts val="1400"/>
              </a:spcBef>
              <a:buNone/>
            </a:pPr>
            <a:r>
              <a:rPr lang="en-US" dirty="0"/>
              <a:t>P</a:t>
            </a:r>
            <a:r>
              <a:rPr lang="en-US" dirty="0" smtClean="0"/>
              <a:t>ulmonary </a:t>
            </a:r>
            <a:r>
              <a:rPr lang="en-US" dirty="0"/>
              <a:t>artery</a:t>
            </a:r>
          </a:p>
          <a:p>
            <a:pPr marL="0" indent="0">
              <a:spcBef>
                <a:spcPts val="1400"/>
              </a:spcBef>
              <a:buNone/>
            </a:pPr>
            <a:r>
              <a:rPr lang="en-US" dirty="0"/>
              <a:t>P</a:t>
            </a:r>
            <a:r>
              <a:rPr lang="en-US" dirty="0" smtClean="0"/>
              <a:t>ulmonary </a:t>
            </a:r>
            <a:r>
              <a:rPr lang="en-US" dirty="0"/>
              <a:t>semilunar valve</a:t>
            </a:r>
          </a:p>
          <a:p>
            <a:pPr marL="0" indent="0">
              <a:buNone/>
            </a:pPr>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037465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28600"/>
            <a:ext cx="9144000" cy="1143000"/>
          </a:xfrm>
        </p:spPr>
        <p:txBody>
          <a:bodyPr/>
          <a:lstStyle/>
          <a:p>
            <a:r>
              <a:rPr lang="en-US" dirty="0" smtClean="0"/>
              <a:t>Major Vessels to and from the Heart</a:t>
            </a:r>
            <a:br>
              <a:rPr lang="en-US" dirty="0" smtClean="0"/>
            </a:br>
            <a:r>
              <a:rPr lang="en-US" dirty="0" smtClean="0"/>
              <a:t>Appendix</a:t>
            </a:r>
            <a:endParaRPr lang="en-US" dirty="0"/>
          </a:p>
        </p:txBody>
      </p:sp>
      <p:sp>
        <p:nvSpPr>
          <p:cNvPr id="10" name="Text Placeholder 9"/>
          <p:cNvSpPr>
            <a:spLocks noGrp="1"/>
          </p:cNvSpPr>
          <p:nvPr>
            <p:ph type="body" sz="quarter" idx="16"/>
          </p:nvPr>
        </p:nvSpPr>
        <p:spPr>
          <a:xfrm>
            <a:off x="3886200" y="6400800"/>
            <a:ext cx="1371600" cy="252350"/>
          </a:xfrm>
        </p:spPr>
        <p:txBody>
          <a:bodyPr/>
          <a:lstStyle/>
          <a:p>
            <a:r>
              <a:rPr lang="en-US" dirty="0" smtClean="0">
                <a:hlinkClick r:id="rId3" action="ppaction://hlinksldjump"/>
              </a:rPr>
              <a:t>Jump to Major Vessels to and from the Heart</a:t>
            </a:r>
            <a:endParaRPr lang="en-US" dirty="0"/>
          </a:p>
        </p:txBody>
      </p:sp>
      <p:sp>
        <p:nvSpPr>
          <p:cNvPr id="9" name="Text Placeholder 8"/>
          <p:cNvSpPr>
            <a:spLocks noGrp="1"/>
          </p:cNvSpPr>
          <p:nvPr>
            <p:ph type="body" sz="quarter" idx="11"/>
          </p:nvPr>
        </p:nvSpPr>
        <p:spPr/>
        <p:txBody>
          <a:bodyPr/>
          <a:lstStyle/>
          <a:p>
            <a:endParaRPr lang="en-US" dirty="0"/>
          </a:p>
        </p:txBody>
      </p:sp>
      <p:sp>
        <p:nvSpPr>
          <p:cNvPr id="2" name="Content Placeholder 1"/>
          <p:cNvSpPr>
            <a:spLocks noGrp="1"/>
          </p:cNvSpPr>
          <p:nvPr>
            <p:ph idx="1"/>
          </p:nvPr>
        </p:nvSpPr>
        <p:spPr>
          <a:xfrm>
            <a:off x="457200" y="1524000"/>
            <a:ext cx="8229600" cy="5029200"/>
          </a:xfrm>
        </p:spPr>
        <p:txBody>
          <a:bodyPr/>
          <a:lstStyle/>
          <a:p>
            <a:pPr marL="0" indent="0">
              <a:buNone/>
            </a:pPr>
            <a:r>
              <a:rPr lang="en-US" dirty="0" smtClean="0"/>
              <a:t>Section view of the heart showing the positions of the following blood vessels:</a:t>
            </a:r>
          </a:p>
          <a:p>
            <a:r>
              <a:rPr lang="en-US" dirty="0" smtClean="0"/>
              <a:t>Superior vena cava</a:t>
            </a:r>
          </a:p>
          <a:p>
            <a:r>
              <a:rPr lang="en-US" dirty="0" smtClean="0"/>
              <a:t>Right pulmonary artery</a:t>
            </a:r>
          </a:p>
          <a:p>
            <a:r>
              <a:rPr lang="en-US" dirty="0" smtClean="0"/>
              <a:t>Inferior vena cava</a:t>
            </a:r>
          </a:p>
          <a:p>
            <a:r>
              <a:rPr lang="en-US" dirty="0" smtClean="0"/>
              <a:t>Aorta</a:t>
            </a:r>
          </a:p>
          <a:p>
            <a:r>
              <a:rPr lang="en-US" dirty="0" smtClean="0"/>
              <a:t>Left pulmonary arteries</a:t>
            </a:r>
          </a:p>
          <a:p>
            <a:r>
              <a:rPr lang="en-US" dirty="0" smtClean="0"/>
              <a:t>Pulmonary veins</a:t>
            </a:r>
            <a:endParaRPr lang="en-US" dirty="0"/>
          </a:p>
        </p:txBody>
      </p:sp>
    </p:spTree>
    <p:extLst>
      <p:ext uri="{BB962C8B-B14F-4D97-AF65-F5344CB8AC3E}">
        <p14:creationId xmlns:p14="http://schemas.microsoft.com/office/powerpoint/2010/main" val="3121240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28600"/>
            <a:ext cx="9144000" cy="1143000"/>
          </a:xfrm>
        </p:spPr>
        <p:txBody>
          <a:bodyPr/>
          <a:lstStyle/>
          <a:p>
            <a:r>
              <a:rPr lang="en-US" dirty="0" smtClean="0"/>
              <a:t>Oxygenated and Deoxygenated Blood </a:t>
            </a:r>
            <a:br>
              <a:rPr lang="en-US" dirty="0" smtClean="0"/>
            </a:br>
            <a:r>
              <a:rPr lang="en-US" dirty="0" smtClean="0"/>
              <a:t>Appendix</a:t>
            </a:r>
            <a:endParaRPr lang="en-US" dirty="0"/>
          </a:p>
        </p:txBody>
      </p:sp>
      <p:sp>
        <p:nvSpPr>
          <p:cNvPr id="10" name="Text Placeholder 9"/>
          <p:cNvSpPr>
            <a:spLocks noGrp="1"/>
          </p:cNvSpPr>
          <p:nvPr>
            <p:ph type="body" sz="quarter" idx="16"/>
          </p:nvPr>
        </p:nvSpPr>
        <p:spPr>
          <a:xfrm>
            <a:off x="3886200" y="6400800"/>
            <a:ext cx="1371600" cy="252350"/>
          </a:xfrm>
        </p:spPr>
        <p:txBody>
          <a:bodyPr/>
          <a:lstStyle/>
          <a:p>
            <a:r>
              <a:rPr lang="en-US" dirty="0" smtClean="0">
                <a:hlinkClick r:id="rId3" action="ppaction://hlinksldjump"/>
              </a:rPr>
              <a:t>Jump to Oxygenated and Deoxygenated Blood</a:t>
            </a:r>
            <a:endParaRPr lang="en-US" dirty="0"/>
          </a:p>
        </p:txBody>
      </p:sp>
      <p:sp>
        <p:nvSpPr>
          <p:cNvPr id="9" name="Text Placeholder 8"/>
          <p:cNvSpPr>
            <a:spLocks noGrp="1"/>
          </p:cNvSpPr>
          <p:nvPr>
            <p:ph type="body" sz="quarter" idx="11"/>
          </p:nvPr>
        </p:nvSpPr>
        <p:spPr/>
        <p:txBody>
          <a:bodyPr/>
          <a:lstStyle/>
          <a:p>
            <a:endParaRPr lang="en-US" dirty="0"/>
          </a:p>
        </p:txBody>
      </p:sp>
      <p:sp>
        <p:nvSpPr>
          <p:cNvPr id="2" name="Content Placeholder 1"/>
          <p:cNvSpPr>
            <a:spLocks noGrp="1"/>
          </p:cNvSpPr>
          <p:nvPr>
            <p:ph idx="1"/>
          </p:nvPr>
        </p:nvSpPr>
        <p:spPr>
          <a:xfrm>
            <a:off x="457200" y="1524000"/>
            <a:ext cx="8229600" cy="4724400"/>
          </a:xfrm>
        </p:spPr>
        <p:txBody>
          <a:bodyPr/>
          <a:lstStyle/>
          <a:p>
            <a:pPr marL="0" indent="0">
              <a:buNone/>
            </a:pPr>
            <a:r>
              <a:rPr lang="en-US" dirty="0" smtClean="0"/>
              <a:t>Flowchart indicating movement of deoxygenated blood from the superior and inferior venae cavae through the right atrium, tricuspid valve, right ventricle, pulmonary semilunar valves, pulmonary trunk, and pulmonary arteries to the lung tissue, where it becomes oxygenated. The oxygenated blood then flows through the pulmonary veins, left atrium, mitral (bicuspid) valve, left ventricle, and aortic semilunar valves to the aorta, and from there to the body tissues. </a:t>
            </a:r>
            <a:endParaRPr lang="en-US" dirty="0"/>
          </a:p>
        </p:txBody>
      </p:sp>
    </p:spTree>
    <p:extLst>
      <p:ext uri="{BB962C8B-B14F-4D97-AF65-F5344CB8AC3E}">
        <p14:creationId xmlns:p14="http://schemas.microsoft.com/office/powerpoint/2010/main" val="6007095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228600"/>
            <a:ext cx="9144000" cy="1219200"/>
          </a:xfrm>
        </p:spPr>
        <p:txBody>
          <a:bodyPr/>
          <a:lstStyle/>
          <a:p>
            <a:r>
              <a:rPr lang="en-US" dirty="0" smtClean="0"/>
              <a:t>Pulmonary and Systemic Circulation Appendix</a:t>
            </a:r>
            <a:endParaRPr lang="en-US" dirty="0"/>
          </a:p>
        </p:txBody>
      </p:sp>
      <p:sp>
        <p:nvSpPr>
          <p:cNvPr id="6" name="Content Placeholder 5"/>
          <p:cNvSpPr>
            <a:spLocks noGrp="1"/>
          </p:cNvSpPr>
          <p:nvPr>
            <p:ph idx="1"/>
          </p:nvPr>
        </p:nvSpPr>
        <p:spPr>
          <a:xfrm>
            <a:off x="457200" y="1447800"/>
            <a:ext cx="8229600" cy="5105400"/>
          </a:xfrm>
        </p:spPr>
        <p:txBody>
          <a:bodyPr/>
          <a:lstStyle/>
          <a:p>
            <a:pPr marL="0" indent="0">
              <a:buNone/>
            </a:pPr>
            <a:r>
              <a:rPr lang="en-US" dirty="0"/>
              <a:t>Stylized view of the heart, lungs, and body tissues showing the flow of oxygenated and deoxygenated blood. Beginning at the right atrium, deoxygenated blood flows to the </a:t>
            </a:r>
            <a:r>
              <a:rPr lang="en-US" dirty="0" smtClean="0"/>
              <a:t>right </a:t>
            </a:r>
            <a:r>
              <a:rPr lang="en-US" dirty="0"/>
              <a:t>ventricle and is pumped through the pulmonary arteries to the lungs, where it is oxygenated in the alveolar capillaries. The oxygenated blood then flows back through the pulmonary veins to the left atrium and then to the left ventricle, from which it is pumped throughout the body. In the systemic capillaries, it releases oxygen to the tissue cells, becoming deoxygenated. the deoxygenated blood flows back through the superior and inferior vena cavae to the right atrium.</a:t>
            </a:r>
          </a:p>
        </p:txBody>
      </p:sp>
      <p:sp>
        <p:nvSpPr>
          <p:cNvPr id="8" name="Text Placeholder 7"/>
          <p:cNvSpPr>
            <a:spLocks noGrp="1"/>
          </p:cNvSpPr>
          <p:nvPr>
            <p:ph type="body" sz="quarter" idx="16"/>
          </p:nvPr>
        </p:nvSpPr>
        <p:spPr>
          <a:xfrm>
            <a:off x="3886200" y="6400800"/>
            <a:ext cx="1371600" cy="252350"/>
          </a:xfrm>
        </p:spPr>
        <p:txBody>
          <a:bodyPr/>
          <a:lstStyle/>
          <a:p>
            <a:r>
              <a:rPr lang="en-US" dirty="0" smtClean="0">
                <a:hlinkClick r:id="rId2" action="ppaction://hlinksldjump"/>
              </a:rPr>
              <a:t>Pulmonary and Systemic Circulation</a:t>
            </a:r>
            <a:endParaRPr lang="en-US" dirty="0"/>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551877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228600"/>
            <a:ext cx="9144000" cy="1219200"/>
          </a:xfrm>
        </p:spPr>
        <p:txBody>
          <a:bodyPr/>
          <a:lstStyle/>
          <a:p>
            <a:r>
              <a:rPr lang="en-US" dirty="0" smtClean="0"/>
              <a:t>Coronary Circulation: Coronary Arteries Appendix</a:t>
            </a:r>
            <a:endParaRPr lang="en-US" dirty="0"/>
          </a:p>
        </p:txBody>
      </p:sp>
      <p:sp>
        <p:nvSpPr>
          <p:cNvPr id="6" name="Content Placeholder 5"/>
          <p:cNvSpPr>
            <a:spLocks noGrp="1"/>
          </p:cNvSpPr>
          <p:nvPr>
            <p:ph idx="1"/>
          </p:nvPr>
        </p:nvSpPr>
        <p:spPr>
          <a:xfrm>
            <a:off x="457200" y="1447800"/>
            <a:ext cx="8229600" cy="5105400"/>
          </a:xfrm>
        </p:spPr>
        <p:txBody>
          <a:bodyPr/>
          <a:lstStyle/>
          <a:p>
            <a:pPr marL="0" indent="0">
              <a:buNone/>
            </a:pPr>
            <a:r>
              <a:rPr lang="en-US" dirty="0"/>
              <a:t>Exterior of the heart with the coronary arteries and structures labeled, including: superior vena cava, aorta, aortic semilunar valve, right atrium, right main coronary artery, posterior descending artery, right marginal artery, right ventricle, pulmonary trunk, left main coronary artery, left atrium, circumflex artery, left marginal artery, left anterior descending artery, left ventricle</a:t>
            </a:r>
          </a:p>
          <a:p>
            <a:pPr marL="0" indent="0">
              <a:buNone/>
            </a:pPr>
            <a:endParaRPr lang="en-US" dirty="0"/>
          </a:p>
        </p:txBody>
      </p:sp>
      <p:sp>
        <p:nvSpPr>
          <p:cNvPr id="8" name="Text Placeholder 7"/>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Coronary Circulation: Coronary Arteries</a:t>
            </a:r>
            <a:endParaRPr lang="en-US" dirty="0"/>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21684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228600"/>
            <a:ext cx="9144000" cy="1219200"/>
          </a:xfrm>
        </p:spPr>
        <p:txBody>
          <a:bodyPr/>
          <a:lstStyle/>
          <a:p>
            <a:r>
              <a:rPr lang="en-US" dirty="0" smtClean="0"/>
              <a:t>Coronary Circulation: Coronary Veins Appendix</a:t>
            </a:r>
            <a:endParaRPr lang="en-US" dirty="0"/>
          </a:p>
        </p:txBody>
      </p:sp>
      <p:sp>
        <p:nvSpPr>
          <p:cNvPr id="6" name="Content Placeholder 5"/>
          <p:cNvSpPr>
            <a:spLocks noGrp="1"/>
          </p:cNvSpPr>
          <p:nvPr>
            <p:ph idx="1"/>
          </p:nvPr>
        </p:nvSpPr>
        <p:spPr>
          <a:xfrm>
            <a:off x="457200" y="1447800"/>
            <a:ext cx="8229600" cy="5105400"/>
          </a:xfrm>
        </p:spPr>
        <p:txBody>
          <a:bodyPr/>
          <a:lstStyle/>
          <a:p>
            <a:pPr marL="0" indent="0">
              <a:buNone/>
            </a:pPr>
            <a:r>
              <a:rPr lang="en-US" dirty="0"/>
              <a:t>Exterior of the heart with the coronary veins and structures labeled, including: </a:t>
            </a:r>
            <a:r>
              <a:rPr lang="en-US" dirty="0" smtClean="0"/>
              <a:t>superior </a:t>
            </a:r>
            <a:r>
              <a:rPr lang="en-US" dirty="0"/>
              <a:t>vena cava, </a:t>
            </a:r>
            <a:r>
              <a:rPr lang="en-US" dirty="0" smtClean="0"/>
              <a:t>right </a:t>
            </a:r>
            <a:r>
              <a:rPr lang="en-US" dirty="0"/>
              <a:t>atrium, </a:t>
            </a:r>
            <a:r>
              <a:rPr lang="en-US" dirty="0" smtClean="0"/>
              <a:t>into </a:t>
            </a:r>
            <a:r>
              <a:rPr lang="en-US" dirty="0"/>
              <a:t>right atrium, </a:t>
            </a:r>
            <a:r>
              <a:rPr lang="en-US" dirty="0" smtClean="0"/>
              <a:t>middle </a:t>
            </a:r>
            <a:r>
              <a:rPr lang="en-US" dirty="0"/>
              <a:t>cardiac vein, </a:t>
            </a:r>
            <a:r>
              <a:rPr lang="en-US" dirty="0" smtClean="0"/>
              <a:t>small </a:t>
            </a:r>
            <a:r>
              <a:rPr lang="en-US" dirty="0"/>
              <a:t>cardiac vein, </a:t>
            </a:r>
            <a:r>
              <a:rPr lang="en-US" dirty="0" smtClean="0"/>
              <a:t>right </a:t>
            </a:r>
            <a:r>
              <a:rPr lang="en-US" dirty="0"/>
              <a:t>ventricle, </a:t>
            </a:r>
            <a:r>
              <a:rPr lang="en-US" dirty="0" smtClean="0"/>
              <a:t>aortic </a:t>
            </a:r>
            <a:r>
              <a:rPr lang="en-US" dirty="0"/>
              <a:t>artery, </a:t>
            </a:r>
            <a:r>
              <a:rPr lang="en-US" dirty="0" smtClean="0"/>
              <a:t>pulmonary </a:t>
            </a:r>
            <a:r>
              <a:rPr lang="en-US" dirty="0"/>
              <a:t>trunk, </a:t>
            </a:r>
            <a:r>
              <a:rPr lang="en-US" dirty="0" smtClean="0"/>
              <a:t>left </a:t>
            </a:r>
            <a:r>
              <a:rPr lang="en-US" dirty="0"/>
              <a:t>atrium, </a:t>
            </a:r>
            <a:r>
              <a:rPr lang="en-US" dirty="0" smtClean="0"/>
              <a:t>posterior </a:t>
            </a:r>
            <a:r>
              <a:rPr lang="en-US" dirty="0"/>
              <a:t>vein of left ventricle, </a:t>
            </a:r>
            <a:r>
              <a:rPr lang="en-US" dirty="0" smtClean="0"/>
              <a:t>coronary </a:t>
            </a:r>
            <a:r>
              <a:rPr lang="en-US" dirty="0"/>
              <a:t>sinus, </a:t>
            </a:r>
            <a:r>
              <a:rPr lang="en-US" dirty="0" smtClean="0"/>
              <a:t>great </a:t>
            </a:r>
            <a:r>
              <a:rPr lang="en-US" dirty="0"/>
              <a:t>cardiac vein, </a:t>
            </a:r>
            <a:r>
              <a:rPr lang="en-US" dirty="0" smtClean="0"/>
              <a:t>left </a:t>
            </a:r>
            <a:r>
              <a:rPr lang="en-US" dirty="0"/>
              <a:t>ventricle</a:t>
            </a:r>
          </a:p>
        </p:txBody>
      </p:sp>
      <p:sp>
        <p:nvSpPr>
          <p:cNvPr id="8" name="Text Placeholder 7"/>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Coronary Circulation: Coronary Veins</a:t>
            </a:r>
            <a:endParaRPr lang="en-US" dirty="0"/>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5470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Conduction Pathway Appendix</a:t>
            </a:r>
            <a:endParaRPr lang="en-US" dirty="0"/>
          </a:p>
        </p:txBody>
      </p:sp>
      <p:sp>
        <p:nvSpPr>
          <p:cNvPr id="11" name="Content Placeholder 10"/>
          <p:cNvSpPr>
            <a:spLocks noGrp="1"/>
          </p:cNvSpPr>
          <p:nvPr>
            <p:ph idx="1"/>
          </p:nvPr>
        </p:nvSpPr>
        <p:spPr/>
        <p:txBody>
          <a:bodyPr/>
          <a:lstStyle/>
          <a:p>
            <a:pPr marL="0" indent="0">
              <a:buNone/>
            </a:pPr>
            <a:r>
              <a:rPr lang="en-US" dirty="0"/>
              <a:t>Section view of the heart showing impulse conduction pathways throughout the heart. In the right side of the heart, the impulse begins at the SA node and moves through internodal pathways to the AV node. From there, it moves through the Bundle of His (AV bundle) to both bundle branches, which carry the impulse throughout the heart. In the left heart, also moves from the SA node through Bachmann's bundle and into the left atrium.</a:t>
            </a:r>
          </a:p>
        </p:txBody>
      </p:sp>
      <p:sp>
        <p:nvSpPr>
          <p:cNvPr id="13" name="Text Placeholder 12"/>
          <p:cNvSpPr>
            <a:spLocks noGrp="1"/>
          </p:cNvSpPr>
          <p:nvPr>
            <p:ph type="body" sz="quarter" idx="16"/>
          </p:nvPr>
        </p:nvSpPr>
        <p:spPr/>
        <p:txBody>
          <a:bodyPr/>
          <a:lstStyle/>
          <a:p>
            <a:r>
              <a:rPr lang="en-US" dirty="0" smtClean="0">
                <a:hlinkClick r:id="rId2" action="ppaction://hlinksldjump"/>
              </a:rPr>
              <a:t>Jump to Conduction Pathway</a:t>
            </a:r>
            <a:endParaRPr lang="en-US" dirty="0"/>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63415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2.2</a:t>
            </a:r>
            <a:br>
              <a:rPr lang="en-US" dirty="0" smtClean="0"/>
            </a:br>
            <a:r>
              <a:rPr lang="en-US" dirty="0" smtClean="0"/>
              <a:t>Anatomy of the Heart</a:t>
            </a:r>
            <a:br>
              <a:rPr lang="en-US" dirty="0" smtClean="0"/>
            </a:br>
            <a:r>
              <a:rPr lang="en-US" dirty="0" smtClean="0">
                <a:solidFill>
                  <a:srgbClr val="7030A0"/>
                </a:solidFill>
              </a:rPr>
              <a:t>Key Terms 2</a:t>
            </a:r>
            <a:endParaRPr lang="en-US" dirty="0">
              <a:solidFill>
                <a:srgbClr val="7030A0"/>
              </a:solidFill>
            </a:endParaRPr>
          </a:p>
        </p:txBody>
      </p:sp>
      <p:sp>
        <p:nvSpPr>
          <p:cNvPr id="11" name="Content Placeholder 10"/>
          <p:cNvSpPr>
            <a:spLocks noGrp="1"/>
          </p:cNvSpPr>
          <p:nvPr>
            <p:ph sz="half" idx="1"/>
          </p:nvPr>
        </p:nvSpPr>
        <p:spPr>
          <a:xfrm>
            <a:off x="457200" y="1981200"/>
            <a:ext cx="4038600" cy="4549140"/>
          </a:xfrm>
        </p:spPr>
        <p:txBody>
          <a:bodyPr/>
          <a:lstStyle/>
          <a:p>
            <a:pPr marL="0" indent="0">
              <a:spcBef>
                <a:spcPts val="1400"/>
              </a:spcBef>
              <a:buNone/>
            </a:pPr>
            <a:r>
              <a:rPr lang="en-US" altLang="en-US" dirty="0">
                <a:cs typeface="Arial" charset="0"/>
              </a:rPr>
              <a:t>P</a:t>
            </a:r>
            <a:r>
              <a:rPr lang="en-US" altLang="en-US" dirty="0" smtClean="0">
                <a:cs typeface="Arial" charset="0"/>
              </a:rPr>
              <a:t>ulmonary </a:t>
            </a:r>
            <a:r>
              <a:rPr lang="en-US" altLang="en-US" dirty="0">
                <a:cs typeface="Arial" charset="0"/>
              </a:rPr>
              <a:t>veins</a:t>
            </a:r>
          </a:p>
          <a:p>
            <a:pPr marL="0" indent="0">
              <a:spcBef>
                <a:spcPts val="1400"/>
              </a:spcBef>
              <a:buNone/>
            </a:pPr>
            <a:r>
              <a:rPr lang="en-US" altLang="en-US" dirty="0">
                <a:cs typeface="Arial" charset="0"/>
              </a:rPr>
              <a:t>R</a:t>
            </a:r>
            <a:r>
              <a:rPr lang="en-US" altLang="en-US" dirty="0" smtClean="0">
                <a:cs typeface="Arial" charset="0"/>
              </a:rPr>
              <a:t>ight </a:t>
            </a:r>
            <a:r>
              <a:rPr lang="en-US" altLang="en-US" dirty="0">
                <a:cs typeface="Arial" charset="0"/>
              </a:rPr>
              <a:t>atrium</a:t>
            </a:r>
          </a:p>
          <a:p>
            <a:pPr marL="0" indent="0">
              <a:spcBef>
                <a:spcPts val="1400"/>
              </a:spcBef>
              <a:buNone/>
            </a:pPr>
            <a:r>
              <a:rPr lang="en-US" altLang="en-US" dirty="0">
                <a:cs typeface="Arial" charset="0"/>
              </a:rPr>
              <a:t>R</a:t>
            </a:r>
            <a:r>
              <a:rPr lang="en-US" altLang="en-US" dirty="0" smtClean="0">
                <a:cs typeface="Arial" charset="0"/>
              </a:rPr>
              <a:t>ight </a:t>
            </a:r>
            <a:r>
              <a:rPr lang="en-US" altLang="en-US" dirty="0">
                <a:cs typeface="Arial" charset="0"/>
              </a:rPr>
              <a:t>ventricle</a:t>
            </a:r>
          </a:p>
        </p:txBody>
      </p:sp>
      <p:sp>
        <p:nvSpPr>
          <p:cNvPr id="12" name="Content Placeholder 11"/>
          <p:cNvSpPr>
            <a:spLocks noGrp="1"/>
          </p:cNvSpPr>
          <p:nvPr>
            <p:ph sz="half" idx="2"/>
          </p:nvPr>
        </p:nvSpPr>
        <p:spPr>
          <a:xfrm>
            <a:off x="4648200" y="1981200"/>
            <a:ext cx="4038600" cy="4549140"/>
          </a:xfrm>
        </p:spPr>
        <p:txBody>
          <a:bodyPr/>
          <a:lstStyle/>
          <a:p>
            <a:pPr marL="0" indent="0">
              <a:spcBef>
                <a:spcPts val="1400"/>
              </a:spcBef>
              <a:buNone/>
            </a:pPr>
            <a:r>
              <a:rPr lang="en-US" dirty="0"/>
              <a:t>S</a:t>
            </a:r>
            <a:r>
              <a:rPr lang="en-US" dirty="0" smtClean="0"/>
              <a:t>emilunar </a:t>
            </a:r>
            <a:r>
              <a:rPr lang="en-US" dirty="0"/>
              <a:t>valve</a:t>
            </a:r>
          </a:p>
          <a:p>
            <a:pPr marL="0" indent="0">
              <a:spcBef>
                <a:spcPts val="1400"/>
              </a:spcBef>
              <a:buNone/>
            </a:pPr>
            <a:r>
              <a:rPr lang="en-US" altLang="en-US" dirty="0">
                <a:cs typeface="Arial" charset="0"/>
              </a:rPr>
              <a:t>T</a:t>
            </a:r>
            <a:r>
              <a:rPr lang="en-US" altLang="en-US" dirty="0" smtClean="0">
                <a:cs typeface="Arial" charset="0"/>
              </a:rPr>
              <a:t>ricuspid </a:t>
            </a:r>
            <a:r>
              <a:rPr lang="en-US" altLang="en-US" dirty="0">
                <a:cs typeface="Arial" charset="0"/>
              </a:rPr>
              <a:t>valve</a:t>
            </a:r>
          </a:p>
          <a:p>
            <a:pPr marL="0" indent="0">
              <a:spcBef>
                <a:spcPts val="1400"/>
              </a:spcBef>
              <a:buNone/>
            </a:pPr>
            <a:r>
              <a:rPr lang="en-US" dirty="0"/>
              <a:t>V</a:t>
            </a:r>
            <a:r>
              <a:rPr lang="en-US" dirty="0" smtClean="0"/>
              <a:t>ena </a:t>
            </a:r>
            <a:r>
              <a:rPr lang="en-US" dirty="0"/>
              <a:t>cava</a:t>
            </a:r>
          </a:p>
          <a:p>
            <a:pPr>
              <a:spcBef>
                <a:spcPts val="1400"/>
              </a:spcBef>
            </a:pPr>
            <a:endParaRPr lang="en-US" altLang="en-US" dirty="0">
              <a:cs typeface="Arial" charset="0"/>
            </a:endParaRPr>
          </a:p>
          <a:p>
            <a:endParaRPr lang="en-US" dirty="0"/>
          </a:p>
        </p:txBody>
      </p:sp>
      <p:sp>
        <p:nvSpPr>
          <p:cNvPr id="14" name="Text Placeholder 13"/>
          <p:cNvSpPr>
            <a:spLocks noGrp="1"/>
          </p:cNvSpPr>
          <p:nvPr>
            <p:ph type="body" sz="quarter" idx="12"/>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45211150"/>
      </p:ext>
    </p:extLst>
  </p:cSld>
  <p:clrMapOvr>
    <a:masterClrMapping/>
  </p:clrMapOvr>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442</TotalTime>
  <Words>6384</Words>
  <Application>Microsoft Office PowerPoint</Application>
  <PresentationFormat>On-screen Show (4:3)</PresentationFormat>
  <Paragraphs>806</Paragraphs>
  <Slides>85</Slides>
  <Notes>74</Notes>
  <HiddenSlides>0</HiddenSlides>
  <MMClips>0</MMClips>
  <ScaleCrop>false</ScaleCrop>
  <HeadingPairs>
    <vt:vector size="6" baseType="variant">
      <vt:variant>
        <vt:lpstr>Fonts Used</vt:lpstr>
      </vt:variant>
      <vt:variant>
        <vt:i4>8</vt:i4>
      </vt:variant>
      <vt:variant>
        <vt:lpstr>Theme</vt:lpstr>
      </vt:variant>
      <vt:variant>
        <vt:i4>9</vt:i4>
      </vt:variant>
      <vt:variant>
        <vt:lpstr>Slide Titles</vt:lpstr>
      </vt:variant>
      <vt:variant>
        <vt:i4>85</vt:i4>
      </vt:variant>
    </vt:vector>
  </HeadingPairs>
  <TitlesOfParts>
    <vt:vector size="102" baseType="lpstr">
      <vt:lpstr>Albertus Medium</vt:lpstr>
      <vt:lpstr>Arial</vt:lpstr>
      <vt:lpstr>ArumSans Bold</vt:lpstr>
      <vt:lpstr>ArumSans Regular</vt:lpstr>
      <vt:lpstr>Calibri</vt:lpstr>
      <vt:lpstr>Times New Roman</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The cardiovascular system</vt:lpstr>
      <vt:lpstr>Learning Outcomes 1</vt:lpstr>
      <vt:lpstr>Learning Outcomes 2</vt:lpstr>
      <vt:lpstr>Learning Outcome 2.1 Circulation and the ECG</vt:lpstr>
      <vt:lpstr>Circulation</vt:lpstr>
      <vt:lpstr>Learning Outcome 2.1 Apply Your Knowledge</vt:lpstr>
      <vt:lpstr>Learning Outcome 2.1 Apply Your Knowledge Answer</vt:lpstr>
      <vt:lpstr>Learning Outcome 2.2 Anatomy of the Heart Key Terms 1</vt:lpstr>
      <vt:lpstr>Learning Outcome 2.2 Anatomy of the Heart Key Terms 2</vt:lpstr>
      <vt:lpstr>Anatomy of the Heart</vt:lpstr>
      <vt:lpstr>Heart Statistics</vt:lpstr>
      <vt:lpstr>Heart Anatomy</vt:lpstr>
      <vt:lpstr>Heart Layers</vt:lpstr>
      <vt:lpstr>Heart Chambers, Vessels, and Valves</vt:lpstr>
      <vt:lpstr>Heart Valves</vt:lpstr>
      <vt:lpstr>Major Vessels to and from the Heart</vt:lpstr>
      <vt:lpstr>Oxygenated and Deoxygenated Blood</vt:lpstr>
      <vt:lpstr>Learning Outcome 2.2 Apply Your Knowledge #1</vt:lpstr>
      <vt:lpstr>Learning Outcome 2.2 Apply Your Knowledge #1 Answer</vt:lpstr>
      <vt:lpstr>Learning Outcome 2.2 Apply Your Knowledge #2</vt:lpstr>
      <vt:lpstr>Learning Outcome 2.2 Apply Your Knowledge #2 Answer</vt:lpstr>
      <vt:lpstr>Learning Outcome 2.3 Principles of Circulation Key Terms</vt:lpstr>
      <vt:lpstr>Pulmonary and Systemic Circulation</vt:lpstr>
      <vt:lpstr>Pulmonary Circulation</vt:lpstr>
      <vt:lpstr>Systemic Circulation</vt:lpstr>
      <vt:lpstr>Coronary Circulation: Coronary Arteries</vt:lpstr>
      <vt:lpstr>Coronary Circulation: Coronary Veins</vt:lpstr>
      <vt:lpstr>The Heart as a Pump</vt:lpstr>
      <vt:lpstr>Learning Outcome 2.3 Apply Your Knowledge #1</vt:lpstr>
      <vt:lpstr>Learning Outcome 2.3 Apply Your Knowledge #1 Answer</vt:lpstr>
      <vt:lpstr>Learning Outcome 2.3 Apply Your Knowledge #2</vt:lpstr>
      <vt:lpstr>Learning Outcome 2.3 Apply Your Knowledge #2 Answer</vt:lpstr>
      <vt:lpstr>Learning Outcome 2.4 The Cardiac Cycle Key Terms</vt:lpstr>
      <vt:lpstr>The Cardiac Cycle: Diastole</vt:lpstr>
      <vt:lpstr>Diastole: Relaxation Phase</vt:lpstr>
      <vt:lpstr>The Cardiac Cycle: Systole</vt:lpstr>
      <vt:lpstr>Systole: Contraction Phase</vt:lpstr>
      <vt:lpstr>Learning Outcome 2.4 Apply Your Knowledge</vt:lpstr>
      <vt:lpstr>Learning Outcome 2.4 Apply Your Knowledge Answer</vt:lpstr>
      <vt:lpstr>Learning Outcome 2.5 Conduction System of the Heart Key Terms</vt:lpstr>
      <vt:lpstr>Unique Qualities of the Heart</vt:lpstr>
      <vt:lpstr>Regulation of the Heart 1</vt:lpstr>
      <vt:lpstr>Regulation of the Heart 2</vt:lpstr>
      <vt:lpstr>Conduction Pathway</vt:lpstr>
      <vt:lpstr>Sinoatrial (SA) Node and Bachmann’s Bundle</vt:lpstr>
      <vt:lpstr>Atrioventricular (AV) Node</vt:lpstr>
      <vt:lpstr>Bundle of His (AV bundle) and Bundle Branches</vt:lpstr>
      <vt:lpstr>Purkinje Fibers</vt:lpstr>
      <vt:lpstr>Learning Outcome 2.5 Apply Your Knowledge #1</vt:lpstr>
      <vt:lpstr>Learning Outcome 2.5 Apply Your Knowledge #1 Answer</vt:lpstr>
      <vt:lpstr>Learning Outcome 2.5 Apply Your Knowledge #2</vt:lpstr>
      <vt:lpstr>Learning Outcome 2.5 Apply Your Knowledge #2 Answer</vt:lpstr>
      <vt:lpstr>Learning Outcome 2.5 Apply Your Knowledge #3</vt:lpstr>
      <vt:lpstr>Learning Outcome 2.5 Apply Your Knowledge #3 Answer</vt:lpstr>
      <vt:lpstr>Learning Outcome 2.6 Electrical Stimulation and the ECG Waveform Key Terms</vt:lpstr>
      <vt:lpstr>Electrical Stimulation 1</vt:lpstr>
      <vt:lpstr>Electrical Stimulation 2</vt:lpstr>
      <vt:lpstr>ECG Waveform</vt:lpstr>
      <vt:lpstr>P Wave</vt:lpstr>
      <vt:lpstr>QRS Complex 1</vt:lpstr>
      <vt:lpstr>QRS Complex 2</vt:lpstr>
      <vt:lpstr>ST Segment</vt:lpstr>
      <vt:lpstr>T Wave</vt:lpstr>
      <vt:lpstr>U Wave</vt:lpstr>
      <vt:lpstr>PR Interval</vt:lpstr>
      <vt:lpstr>QT Interval</vt:lpstr>
      <vt:lpstr>R-R Interval</vt:lpstr>
      <vt:lpstr>J Point</vt:lpstr>
      <vt:lpstr>Learning Outcome 2.6 Apply Your Knowledge #1</vt:lpstr>
      <vt:lpstr>Learning Outcome 2.6 Apply Your Knowledge #1 Answer</vt:lpstr>
      <vt:lpstr>Learning Outcome 2.6 Apply Your Knowledge #2</vt:lpstr>
      <vt:lpstr>Learning Outcome 2.6 Apply Your Knowledge #2 Answer</vt:lpstr>
      <vt:lpstr>Chapter Summary 1</vt:lpstr>
      <vt:lpstr>Chapter Summary 22  </vt:lpstr>
      <vt:lpstr>Chapter Summary 33</vt:lpstr>
      <vt:lpstr>Appendix Slides</vt:lpstr>
      <vt:lpstr>Heart Layers Appendix</vt:lpstr>
      <vt:lpstr>Heart Chambers, Vessels, and Valves Appendix</vt:lpstr>
      <vt:lpstr>Heart Valves Appendix</vt:lpstr>
      <vt:lpstr>Major Vessels to and from the Heart Appendix</vt:lpstr>
      <vt:lpstr>Oxygenated and Deoxygenated Blood  Appendix</vt:lpstr>
      <vt:lpstr>Pulmonary and Systemic Circulation Appendix</vt:lpstr>
      <vt:lpstr>Coronary Circulation: Coronary Arteries Appendix</vt:lpstr>
      <vt:lpstr>Coronary Circulation: Coronary Veins Appendix</vt:lpstr>
      <vt:lpstr>Conduction Pathway Appendix</vt:lpstr>
    </vt:vector>
  </TitlesOfParts>
  <Company>The McGraw-Hill Companies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Jody James</cp:lastModifiedBy>
  <cp:revision>79</cp:revision>
  <dcterms:created xsi:type="dcterms:W3CDTF">2017-03-30T19:54:13Z</dcterms:created>
  <dcterms:modified xsi:type="dcterms:W3CDTF">2017-10-03T13:32:01Z</dcterms:modified>
</cp:coreProperties>
</file>