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67"/>
  </p:notesMasterIdLst>
  <p:handoutMasterIdLst>
    <p:handoutMasterId r:id="rId68"/>
  </p:handoutMasterIdLst>
  <p:sldIdLst>
    <p:sldId id="256"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9" r:id="rId28"/>
    <p:sldId id="276" r:id="rId29"/>
    <p:sldId id="277" r:id="rId30"/>
    <p:sldId id="278"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8" autoAdjust="0"/>
    <p:restoredTop sz="70374" autoAdjust="0"/>
  </p:normalViewPr>
  <p:slideViewPr>
    <p:cSldViewPr>
      <p:cViewPr varScale="1">
        <p:scale>
          <a:sx n="82" d="100"/>
          <a:sy n="82" d="100"/>
        </p:scale>
        <p:origin x="2532" y="78"/>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notesMaster" Target="notesMasters/notesMaster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1337060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b="1" baseline="0" dirty="0" smtClean="0"/>
              <a:t>Electrocardiograph (ECG) technician: </a:t>
            </a:r>
            <a:r>
              <a:rPr lang="en-US" altLang="en-US" b="0" baseline="0" dirty="0" smtClean="0"/>
              <a:t>An individual who has the technical knowledge and skills to record an ECG and prepare it for the physician.</a:t>
            </a:r>
            <a:endParaRPr lang="en-US" altLang="en-US" b="1" dirty="0" smtClean="0"/>
          </a:p>
          <a:p>
            <a:pPr eaLnBrk="1" hangingPunct="1"/>
            <a:endParaRPr lang="en-US" altLang="en-US" b="1" dirty="0" smtClean="0"/>
          </a:p>
          <a:p>
            <a:pPr eaLnBrk="1" hangingPunct="1"/>
            <a:r>
              <a:rPr lang="en-US" altLang="en-US" b="1" dirty="0" smtClean="0"/>
              <a:t>Healthcare providers:  </a:t>
            </a:r>
            <a:r>
              <a:rPr lang="en-US" altLang="en-US" dirty="0" smtClean="0"/>
              <a:t>Physicians</a:t>
            </a:r>
            <a:r>
              <a:rPr lang="en-US" altLang="en-US" baseline="0" dirty="0" smtClean="0"/>
              <a:t> and other medically trained personnel who are licensed by individual states to provide healthcare to patients. The scope of practice for each type of healthcare provider is determined by the state license.</a:t>
            </a:r>
          </a:p>
          <a:p>
            <a:pPr eaLnBrk="1" hangingPunct="1"/>
            <a:endParaRPr lang="en-US" altLang="en-US" baseline="0" dirty="0" smtClean="0"/>
          </a:p>
          <a:p>
            <a:pPr eaLnBrk="1" hangingPunct="1"/>
            <a:r>
              <a:rPr lang="en-US" altLang="en-US" b="1" baseline="0" dirty="0" smtClean="0"/>
              <a:t>Stat: </a:t>
            </a:r>
            <a:r>
              <a:rPr lang="en-US" altLang="en-US" baseline="0" dirty="0" smtClean="0"/>
              <a:t>Immediately.</a:t>
            </a:r>
          </a:p>
          <a:p>
            <a:pPr eaLnBrk="1" hangingPunct="1"/>
            <a:endParaRPr lang="en-US" altLang="en-US" baseline="0" dirty="0" smtClean="0"/>
          </a:p>
          <a:p>
            <a:pPr eaLnBrk="1" hangingPunct="1"/>
            <a:r>
              <a:rPr lang="en-US" altLang="en-US" b="1" baseline="0" dirty="0" smtClean="0"/>
              <a:t>Telemedicine: </a:t>
            </a:r>
            <a:r>
              <a:rPr lang="en-US" altLang="en-US" baseline="0" dirty="0" smtClean="0"/>
              <a:t>A monitoring system in which ECG tracings are communicated from a patient outside of a medical facility to the physician via a telephone or digital system.</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246920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American Heart Association (AHA) recommends that individuals</a:t>
            </a:r>
            <a:r>
              <a:rPr lang="en-US" altLang="en-US" baseline="0" dirty="0" smtClean="0"/>
              <a:t> over the age of 40 have an ECG done annually as part of a complete physical.</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3573781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12-lead ECG is</a:t>
            </a:r>
            <a:r>
              <a:rPr lang="en-US" altLang="en-US" baseline="0" dirty="0" smtClean="0"/>
              <a:t> one of the most commonly used ECGs in hospital settings. </a:t>
            </a:r>
          </a:p>
          <a:p>
            <a:pPr eaLnBrk="1" hangingPunct="1"/>
            <a:endParaRPr lang="en-US" altLang="en-US" baseline="0" dirty="0" smtClean="0"/>
          </a:p>
          <a:p>
            <a:pPr eaLnBrk="1" hangingPunct="1"/>
            <a:r>
              <a:rPr lang="en-US" altLang="en-US" baseline="0" dirty="0" smtClean="0"/>
              <a:t>CCU: cardiac care unit</a:t>
            </a:r>
          </a:p>
          <a:p>
            <a:pPr eaLnBrk="1" hangingPunct="1"/>
            <a:r>
              <a:rPr lang="en-US" altLang="en-US" baseline="0" dirty="0" smtClean="0"/>
              <a:t>SICU: surgical intensive care unit</a:t>
            </a:r>
          </a:p>
          <a:p>
            <a:pPr eaLnBrk="1" hangingPunct="1"/>
            <a:r>
              <a:rPr lang="en-US" altLang="en-US" baseline="0" dirty="0" smtClean="0"/>
              <a:t>ED: emergency department</a:t>
            </a:r>
          </a:p>
          <a:p>
            <a:pPr eaLnBrk="1" hangingPunct="1"/>
            <a:endParaRPr lang="en-US" altLang="en-US" baseline="0" dirty="0" smtClean="0"/>
          </a:p>
          <a:p>
            <a:pPr eaLnBrk="1" hangingPunct="1"/>
            <a:r>
              <a:rPr lang="en-US" altLang="en-US" baseline="0" dirty="0" smtClean="0"/>
              <a:t>Telemetry monitoring allows the patient to move around; the ECG tracing is transmitted in real time to a monitoring station.</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3204424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Conditions</a:t>
            </a:r>
            <a:r>
              <a:rPr lang="en-US" altLang="en-US" baseline="0" dirty="0" smtClean="0"/>
              <a:t> that can be detected using an ECG include heart rate or rhythm disorders, other cardiovascular disorders, electrolyte imbalances, certain drug toxicities, metabolic disorders, and congenital heart disease.</a:t>
            </a:r>
          </a:p>
          <a:p>
            <a:pPr eaLnBrk="1" hangingPunct="1"/>
            <a:endParaRPr lang="en-US" altLang="en-US" baseline="0" dirty="0" smtClean="0"/>
          </a:p>
          <a:p>
            <a:pPr eaLnBrk="1" hangingPunct="1"/>
            <a:r>
              <a:rPr lang="en-US" altLang="en-US" baseline="0" dirty="0" smtClean="0"/>
              <a:t>ECGs are also used to assess damage after an MI or after chest trauma or injury to the brain or spinal cord, to assess heart condition prior to surgery, assess the effects of medications, and evaluate pacemaker function.</a:t>
            </a:r>
          </a:p>
          <a:p>
            <a:pPr eaLnBrk="1" hangingPunct="1"/>
            <a:endParaRPr lang="en-US" altLang="en-US" baseline="0" dirty="0" smtClean="0"/>
          </a:p>
          <a:p>
            <a:pPr eaLnBrk="1" hangingPunct="1"/>
            <a:r>
              <a:rPr lang="en-US" altLang="en-US" baseline="0" dirty="0" smtClean="0"/>
              <a:t>Treadmill stress testing, or exercise electrocardiography, helps determine whether the patient’s heart is getting adequate blood flow during stress or exercise.</a:t>
            </a:r>
          </a:p>
          <a:p>
            <a:pPr eaLnBrk="1" hangingPunct="1"/>
            <a:endParaRPr lang="en-US" altLang="en-US" baseline="0" dirty="0" smtClean="0"/>
          </a:p>
          <a:p>
            <a:pPr eaLnBrk="1" hangingPunct="1"/>
            <a:r>
              <a:rPr lang="en-US" altLang="en-US" baseline="0" dirty="0" smtClean="0"/>
              <a:t>Holter monitoring monitors the heart for 24 to 48 hours, or even up to 30 days, while the patient performs usual daily activities. This monitoring can help find issues that do not show up during a 12-lead ECG.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1259985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753401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A</a:t>
            </a:r>
            <a:r>
              <a:rPr lang="en-US" altLang="en-US" baseline="0" dirty="0" smtClean="0"/>
              <a:t> defibrillator produces an electrical shock to the heart intended to correct the heart’s electrical pattern.</a:t>
            </a:r>
          </a:p>
          <a:p>
            <a:pPr eaLnBrk="1" hangingPunct="1"/>
            <a:endParaRPr lang="en-US" altLang="en-US" baseline="0" dirty="0" smtClean="0"/>
          </a:p>
          <a:p>
            <a:pPr eaLnBrk="1" hangingPunct="1"/>
            <a:r>
              <a:rPr lang="en-US" altLang="en-US" baseline="0" dirty="0" smtClean="0"/>
              <a:t>An AED recognizes abnormal heart rhythms and determines whether an electric shock will help correct it.</a:t>
            </a:r>
          </a:p>
          <a:p>
            <a:pPr eaLnBrk="1" hangingPunct="1"/>
            <a:endParaRPr lang="en-US" altLang="en-US" baseline="0" dirty="0" smtClean="0"/>
          </a:p>
          <a:p>
            <a:pPr eaLnBrk="1" hangingPunct="1"/>
            <a:r>
              <a:rPr lang="en-US" altLang="en-US" baseline="0" dirty="0" smtClean="0"/>
              <a:t>The best way to learn how to use an AED is to take a healthcare-provider-level CPR course. However, the AED does allow laypeople to perform defibrillation safely.</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2326411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Transtelephonic</a:t>
            </a:r>
            <a:r>
              <a:rPr lang="en-US" altLang="en-US" baseline="0" dirty="0" smtClean="0"/>
              <a:t> monitoring means “transmitted over the telephone.”</a:t>
            </a:r>
          </a:p>
          <a:p>
            <a:pPr eaLnBrk="1" hangingPunct="1"/>
            <a:endParaRPr lang="en-US" altLang="en-US" baseline="0" dirty="0" smtClean="0"/>
          </a:p>
          <a:p>
            <a:pPr eaLnBrk="1" hangingPunct="1"/>
            <a:r>
              <a:rPr lang="en-US" altLang="en-US" baseline="0" dirty="0" smtClean="0"/>
              <a:t>Digital monitoring allows ECG data to be recorded with a computer and then transmitted over the Internet to the healthcare facility.</a:t>
            </a:r>
          </a:p>
          <a:p>
            <a:pPr eaLnBrk="1" hangingPunct="1"/>
            <a:endParaRPr lang="en-US" altLang="en-US" baseline="0" dirty="0" smtClean="0"/>
          </a:p>
          <a:p>
            <a:pPr eaLnBrk="1" hangingPunct="1"/>
            <a:r>
              <a:rPr lang="en-US" altLang="en-US" baseline="0" dirty="0" smtClean="0"/>
              <a:t>Continuous monitoring records the ECG tracing constantly, so it can be used to record the tracing before, during, and after symptoms occur.</a:t>
            </a:r>
          </a:p>
          <a:p>
            <a:pPr eaLnBrk="1" hangingPunct="1"/>
            <a:endParaRPr lang="en-US" altLang="en-US" baseline="0" dirty="0" smtClean="0"/>
          </a:p>
          <a:p>
            <a:pPr eaLnBrk="1" hangingPunct="1"/>
            <a:r>
              <a:rPr lang="en-US" altLang="en-US" baseline="0" dirty="0" smtClean="0"/>
              <a:t>Symptom-based monitoring records only when activated by the patient, so it does not record the tracing before symptoms occur. However, it is faster to review because it does not record as much information.</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3888146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sz="1200" dirty="0" smtClean="0">
                <a:solidFill>
                  <a:schemeClr val="tx1"/>
                </a:solidFill>
              </a:rPr>
              <a:t>LO 1.2: Identify the uses</a:t>
            </a:r>
            <a:r>
              <a:rPr lang="en-US" altLang="en-US" sz="1200" baseline="0" dirty="0" smtClean="0">
                <a:solidFill>
                  <a:schemeClr val="tx1"/>
                </a:solidFill>
              </a:rPr>
              <a:t> of an ECG and opportunities for an electrocardiographer.</a:t>
            </a:r>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sz="1200" baseline="0" dirty="0" smtClean="0">
                <a:solidFill>
                  <a:schemeClr val="tx1"/>
                </a:solidFill>
              </a:rPr>
              <a:t>_____</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en-US" sz="1200" baseline="0" dirty="0" smtClean="0">
              <a:solidFill>
                <a:schemeClr val="tx1"/>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smtClean="0">
                <a:solidFill>
                  <a:schemeClr val="tx1"/>
                </a:solidFill>
              </a:rPr>
              <a:t>ECG Technician:</a:t>
            </a:r>
          </a:p>
          <a:p>
            <a:pPr marL="400050" indent="-400050" eaLnBrk="1" hangingPunct="1">
              <a:lnSpc>
                <a:spcPct val="90000"/>
              </a:lnSpc>
              <a:defRPr/>
            </a:pPr>
            <a:r>
              <a:rPr lang="en-US" sz="1200" dirty="0" smtClean="0">
                <a:solidFill>
                  <a:schemeClr val="tx1"/>
                </a:solidFill>
              </a:rPr>
              <a:t>Records the ECG and prepares a report for the clinician.</a:t>
            </a:r>
          </a:p>
          <a:p>
            <a:pPr marL="400050" indent="-400050" eaLnBrk="1" hangingPunct="1">
              <a:lnSpc>
                <a:spcPct val="90000"/>
              </a:lnSpc>
              <a:defRPr/>
            </a:pPr>
            <a:r>
              <a:rPr lang="en-US" sz="1200" dirty="0" smtClean="0">
                <a:solidFill>
                  <a:schemeClr val="tx1"/>
                </a:solidFill>
              </a:rPr>
              <a:t>Determines accuracy of the tracing and recognizes interference abnormalities.</a:t>
            </a:r>
          </a:p>
          <a:p>
            <a:pPr marL="400050" indent="-400050" eaLnBrk="1" hangingPunct="1">
              <a:lnSpc>
                <a:spcPct val="90000"/>
              </a:lnSpc>
              <a:defRPr/>
            </a:pPr>
            <a:r>
              <a:rPr lang="en-US" sz="1200" dirty="0" smtClean="0">
                <a:solidFill>
                  <a:schemeClr val="tx1"/>
                </a:solidFill>
              </a:rPr>
              <a:t>Usually employed in hospitals, but may work in: medical offices, cardiac rehabilitation centers, other health care facilities</a:t>
            </a:r>
          </a:p>
          <a:p>
            <a:pPr eaLnBrk="1" hangingPunct="1">
              <a:defRPr/>
            </a:pPr>
            <a:r>
              <a:rPr lang="en-US" sz="1200" b="1" dirty="0" smtClean="0">
                <a:solidFill>
                  <a:schemeClr val="tx1"/>
                </a:solidFill>
              </a:rPr>
              <a:t>ECG Monitoring Technician:</a:t>
            </a:r>
          </a:p>
          <a:p>
            <a:pPr eaLnBrk="1" hangingPunct="1">
              <a:defRPr/>
            </a:pPr>
            <a:r>
              <a:rPr lang="en-US" sz="1200" dirty="0" smtClean="0">
                <a:solidFill>
                  <a:schemeClr val="tx1"/>
                </a:solidFill>
              </a:rPr>
              <a:t>View and evaluate the electrical tracings</a:t>
            </a:r>
          </a:p>
          <a:p>
            <a:pPr eaLnBrk="1" hangingPunct="1">
              <a:defRPr/>
            </a:pPr>
            <a:r>
              <a:rPr lang="en-US" sz="1200" dirty="0" smtClean="0">
                <a:solidFill>
                  <a:schemeClr val="tx1"/>
                </a:solidFill>
              </a:rPr>
              <a:t>Employed by hospitals and other in-patient facilities</a:t>
            </a:r>
          </a:p>
          <a:p>
            <a:pPr eaLnBrk="1" hangingPunct="1">
              <a:defRPr/>
            </a:pPr>
            <a:r>
              <a:rPr lang="en-US" sz="1200" dirty="0" smtClean="0">
                <a:solidFill>
                  <a:schemeClr val="tx1"/>
                </a:solidFill>
              </a:rPr>
              <a:t>Alert the health care professional of abnormal heart rhythms.</a:t>
            </a:r>
          </a:p>
          <a:p>
            <a:pPr eaLnBrk="1" hangingPunct="1">
              <a:defRPr/>
            </a:pPr>
            <a:r>
              <a:rPr lang="en-US" sz="1200" b="1" dirty="0" smtClean="0">
                <a:solidFill>
                  <a:schemeClr val="tx1"/>
                </a:solidFill>
              </a:rPr>
              <a:t>Cardiovascular Technologist:</a:t>
            </a:r>
          </a:p>
          <a:p>
            <a:pPr eaLnBrk="1" hangingPunct="1">
              <a:lnSpc>
                <a:spcPct val="90000"/>
              </a:lnSpc>
              <a:defRPr/>
            </a:pPr>
            <a:r>
              <a:rPr lang="en-US" sz="1200" dirty="0" smtClean="0">
                <a:solidFill>
                  <a:schemeClr val="tx1"/>
                </a:solidFill>
              </a:rPr>
              <a:t>Requires extensive training </a:t>
            </a:r>
          </a:p>
          <a:p>
            <a:pPr eaLnBrk="1" hangingPunct="1">
              <a:lnSpc>
                <a:spcPct val="90000"/>
              </a:lnSpc>
              <a:defRPr/>
            </a:pPr>
            <a:r>
              <a:rPr lang="en-US" sz="1200" dirty="0" smtClean="0">
                <a:solidFill>
                  <a:schemeClr val="tx1"/>
                </a:solidFill>
              </a:rPr>
              <a:t>Assist physicians with invasive cardiovascular diagnostic tests, such as:</a:t>
            </a:r>
          </a:p>
          <a:p>
            <a:pPr lvl="1" eaLnBrk="1" hangingPunct="1">
              <a:lnSpc>
                <a:spcPct val="90000"/>
              </a:lnSpc>
              <a:defRPr/>
            </a:pPr>
            <a:r>
              <a:rPr lang="en-US" sz="1200" dirty="0" smtClean="0">
                <a:solidFill>
                  <a:schemeClr val="tx1"/>
                </a:solidFill>
              </a:rPr>
              <a:t>Angioplasty</a:t>
            </a:r>
          </a:p>
          <a:p>
            <a:pPr lvl="1" eaLnBrk="1" hangingPunct="1">
              <a:lnSpc>
                <a:spcPct val="90000"/>
              </a:lnSpc>
              <a:defRPr/>
            </a:pPr>
            <a:r>
              <a:rPr lang="en-US" sz="1200" dirty="0" smtClean="0">
                <a:solidFill>
                  <a:schemeClr val="tx1"/>
                </a:solidFill>
              </a:rPr>
              <a:t>Heart surgery </a:t>
            </a:r>
          </a:p>
          <a:p>
            <a:pPr lvl="1" eaLnBrk="1" hangingPunct="1">
              <a:lnSpc>
                <a:spcPct val="90000"/>
              </a:lnSpc>
              <a:defRPr/>
            </a:pPr>
            <a:r>
              <a:rPr lang="en-US" sz="1200" dirty="0" smtClean="0">
                <a:solidFill>
                  <a:schemeClr val="tx1"/>
                </a:solidFill>
              </a:rPr>
              <a:t>Implantation of artificial pacemakers</a:t>
            </a:r>
          </a:p>
          <a:p>
            <a:pPr eaLnBrk="1" hangingPunct="1">
              <a:lnSpc>
                <a:spcPct val="90000"/>
              </a:lnSpc>
              <a:defRPr/>
            </a:pPr>
            <a:r>
              <a:rPr lang="en-US" sz="1200" dirty="0" smtClean="0">
                <a:solidFill>
                  <a:schemeClr val="tx1"/>
                </a:solidFill>
              </a:rPr>
              <a:t>Performs ultrasounds on the blood vessels</a:t>
            </a:r>
          </a:p>
          <a:p>
            <a:pPr eaLnBrk="1" hangingPunct="1">
              <a:lnSpc>
                <a:spcPct val="90000"/>
              </a:lnSpc>
              <a:defRPr/>
            </a:pPr>
            <a:r>
              <a:rPr lang="en-US" sz="1200" dirty="0" smtClean="0">
                <a:solidFill>
                  <a:schemeClr val="tx1"/>
                </a:solidFill>
              </a:rPr>
              <a:t>Performs ECGs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1599384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2228345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401475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1.1: Describe the history and the importance of the ECG.</a:t>
            </a:r>
          </a:p>
          <a:p>
            <a:pPr eaLnBrk="1" hangingPunct="1"/>
            <a:r>
              <a:rPr lang="en-US" altLang="en-US" dirty="0" smtClean="0"/>
              <a:t>_____</a:t>
            </a:r>
          </a:p>
          <a:p>
            <a:pPr eaLnBrk="1" hangingPunct="1"/>
            <a:endParaRPr lang="en-US" altLang="en-US" dirty="0" smtClean="0"/>
          </a:p>
          <a:p>
            <a:pPr eaLnBrk="1" hangingPunct="1"/>
            <a:r>
              <a:rPr lang="en-US" altLang="en-US" b="1" dirty="0" smtClean="0"/>
              <a:t>Cardiovascular disease (CVD):  </a:t>
            </a:r>
            <a:r>
              <a:rPr lang="en-US" altLang="en-US" dirty="0" smtClean="0"/>
              <a:t>Disease related to the heart and blood vessels (veins and arteries).</a:t>
            </a:r>
          </a:p>
          <a:p>
            <a:pPr eaLnBrk="1" hangingPunct="1"/>
            <a:endParaRPr lang="en-US" altLang="en-US" dirty="0" smtClean="0"/>
          </a:p>
          <a:p>
            <a:pPr eaLnBrk="1" hangingPunct="1"/>
            <a:r>
              <a:rPr lang="en-US" altLang="en-US" b="1" dirty="0" smtClean="0"/>
              <a:t>Coronary artery disease (CAD): </a:t>
            </a:r>
            <a:r>
              <a:rPr lang="en-US" altLang="en-US" dirty="0" smtClean="0"/>
              <a:t> Narrowing of the blood vessels surrounding the heart, causing a reduction of blood flow.</a:t>
            </a:r>
          </a:p>
          <a:p>
            <a:pPr eaLnBrk="1" hangingPunct="1"/>
            <a:endParaRPr lang="en-US" altLang="en-US" dirty="0" smtClean="0"/>
          </a:p>
          <a:p>
            <a:pPr eaLnBrk="1" hangingPunct="1"/>
            <a:r>
              <a:rPr lang="en-US" altLang="en-US" b="1" dirty="0" smtClean="0"/>
              <a:t>Electrocardiogram:  </a:t>
            </a:r>
            <a:r>
              <a:rPr lang="en-US" altLang="en-US" dirty="0" smtClean="0"/>
              <a:t>A tracing of the heart’s electrical activity recorded by an electrocardiograph.</a:t>
            </a:r>
          </a:p>
          <a:p>
            <a:pPr eaLnBrk="1" hangingPunct="1"/>
            <a:endParaRPr lang="en-US" altLang="en-US" dirty="0" smtClean="0"/>
          </a:p>
          <a:p>
            <a:pPr eaLnBrk="1" hangingPunct="1"/>
            <a:r>
              <a:rPr lang="en-US" altLang="en-US" b="1" dirty="0" smtClean="0"/>
              <a:t>Electrocardiograph:  </a:t>
            </a:r>
            <a:r>
              <a:rPr lang="en-US" altLang="en-US" dirty="0" smtClean="0"/>
              <a:t>An instrument used to record the electrical activity</a:t>
            </a:r>
            <a:r>
              <a:rPr lang="en-US" altLang="en-US" baseline="0" dirty="0" smtClean="0"/>
              <a:t> of the heart</a:t>
            </a:r>
            <a:r>
              <a:rPr lang="en-US" altLang="en-US" dirty="0" smtClean="0"/>
              <a:t>.</a:t>
            </a:r>
          </a:p>
          <a:p>
            <a:pPr eaLnBrk="1" hangingPunct="1"/>
            <a:endParaRPr lang="en-US" altLang="en-US" dirty="0" smtClean="0"/>
          </a:p>
          <a:p>
            <a:pPr eaLnBrk="1" hangingPunct="1"/>
            <a:r>
              <a:rPr lang="en-US" altLang="en-US" b="1" dirty="0" smtClean="0"/>
              <a:t>Myocardial infarction</a:t>
            </a:r>
            <a:r>
              <a:rPr lang="en-US" altLang="en-US" b="1" baseline="0" dirty="0" smtClean="0"/>
              <a:t> (MI; heart attack): </a:t>
            </a:r>
            <a:r>
              <a:rPr lang="en-US" altLang="en-US" baseline="0" dirty="0" smtClean="0"/>
              <a:t>Damage to the heart muscle caused by lack of oxygen due to a blockage of one or more of the coronary arteries.</a:t>
            </a:r>
          </a:p>
          <a:p>
            <a:pPr eaLnBrk="1" hangingPunct="1"/>
            <a:endParaRPr lang="en-US" alt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2447367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3582307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3581717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_____</a:t>
            </a:r>
          </a:p>
          <a:p>
            <a:pPr eaLnBrk="1" hangingPunct="1"/>
            <a:r>
              <a:rPr lang="en-US" altLang="en-US" b="1" dirty="0" smtClean="0"/>
              <a:t>Ethics: </a:t>
            </a:r>
            <a:r>
              <a:rPr lang="en-US" altLang="en-US" dirty="0" smtClean="0"/>
              <a:t>Standards of behavior and concepts of right and wrong; based on moral values</a:t>
            </a:r>
            <a:r>
              <a:rPr lang="en-US" altLang="en-US" baseline="0" dirty="0" smtClean="0"/>
              <a:t> formed through the influence of family, culture, and society.</a:t>
            </a:r>
          </a:p>
          <a:p>
            <a:pPr eaLnBrk="1" hangingPunct="1"/>
            <a:endParaRPr lang="en-US" altLang="en-US" b="1" baseline="0" dirty="0" smtClean="0"/>
          </a:p>
          <a:p>
            <a:pPr eaLnBrk="1" hangingPunct="1"/>
            <a:r>
              <a:rPr lang="en-US" altLang="en-US" b="1" baseline="0" dirty="0" smtClean="0"/>
              <a:t>Law: </a:t>
            </a:r>
            <a:r>
              <a:rPr lang="en-US" altLang="en-US" baseline="0" dirty="0" smtClean="0"/>
              <a:t>A rule of conduct that is enforced by a controlling authority such as the government.</a:t>
            </a:r>
          </a:p>
          <a:p>
            <a:pPr eaLnBrk="1" hangingPunct="1"/>
            <a:endParaRPr lang="en-US" altLang="en-US" baseline="0" dirty="0" smtClean="0"/>
          </a:p>
          <a:p>
            <a:pPr eaLnBrk="1" hangingPunct="1"/>
            <a:r>
              <a:rPr lang="en-US" altLang="en-US" b="1" baseline="0" dirty="0" smtClean="0"/>
              <a:t>Libel: </a:t>
            </a:r>
            <a:r>
              <a:rPr lang="en-US" altLang="en-US" baseline="0" dirty="0" smtClean="0"/>
              <a:t>Writing defamatory words about someone; both illegal and unethical.</a:t>
            </a:r>
          </a:p>
          <a:p>
            <a:pPr eaLnBrk="1" hangingPunct="1"/>
            <a:endParaRPr lang="en-US" altLang="en-US" dirty="0" smtClean="0"/>
          </a:p>
          <a:p>
            <a:pPr eaLnBrk="1" hangingPunct="1"/>
            <a:r>
              <a:rPr lang="en-US" altLang="en-US" b="1" dirty="0" smtClean="0"/>
              <a:t>Medical professional liability: </a:t>
            </a:r>
            <a:r>
              <a:rPr lang="en-US" altLang="en-US" dirty="0" smtClean="0"/>
              <a:t>Healthcare professionals are legally responsible for their performance.</a:t>
            </a:r>
          </a:p>
          <a:p>
            <a:pPr eaLnBrk="1" hangingPunct="1"/>
            <a:endParaRPr lang="en-US" altLang="en-US" dirty="0" smtClean="0"/>
          </a:p>
          <a:p>
            <a:pPr eaLnBrk="1" hangingPunct="1"/>
            <a:r>
              <a:rPr lang="en-US" altLang="en-US" b="1" dirty="0" smtClean="0"/>
              <a:t>Slander: </a:t>
            </a:r>
            <a:r>
              <a:rPr lang="en-US" altLang="en-US" dirty="0" smtClean="0"/>
              <a:t>Making derogatory remarks or speaking defamatory words about someone; both illegal and unethical.</a:t>
            </a:r>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2155326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  Troubleshoot legal, ethical, patient education, and communication issues related to the ECG.</a:t>
            </a:r>
          </a:p>
          <a:p>
            <a:pPr eaLnBrk="1" hangingPunct="1"/>
            <a:r>
              <a:rPr lang="en-US" altLang="en-US" dirty="0" smtClean="0"/>
              <a:t>-----</a:t>
            </a:r>
          </a:p>
          <a:p>
            <a:pPr eaLnBrk="1" hangingPunct="1"/>
            <a:endParaRPr lang="en-US" altLang="en-US" dirty="0" smtClean="0"/>
          </a:p>
          <a:p>
            <a:pPr eaLnBrk="1" hangingPunct="1"/>
            <a:r>
              <a:rPr lang="en-US" altLang="en-US" dirty="0" smtClean="0"/>
              <a:t>Illegal acts are always unethical, but unethical</a:t>
            </a:r>
            <a:r>
              <a:rPr lang="en-US" altLang="en-US" baseline="0" dirty="0" smtClean="0"/>
              <a:t> acts are not always illegal. </a:t>
            </a:r>
          </a:p>
          <a:p>
            <a:pPr eaLnBrk="1" hangingPunct="1"/>
            <a:r>
              <a:rPr lang="en-US" altLang="en-US" baseline="0" dirty="0" smtClean="0"/>
              <a:t>Nevertheless, all healthcare personnel should act both lawfully and ethically at all times.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1697454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endParaRPr lang="en-US" altLang="en-US" dirty="0" smtClean="0"/>
          </a:p>
          <a:p>
            <a:pPr eaLnBrk="1" hangingPunct="1"/>
            <a:r>
              <a:rPr lang="en-US" altLang="en-US" dirty="0" smtClean="0"/>
              <a:t>Established in 1996, HIPAA states</a:t>
            </a:r>
            <a:r>
              <a:rPr lang="en-US" altLang="en-US" baseline="0" dirty="0" smtClean="0"/>
              <a:t> that a patient’s information cannot be shared among healthcare professionals unless it is necessary for the patient’s treatment.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22952820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endParaRPr lang="en-US" altLang="en-US" dirty="0" smtClean="0"/>
          </a:p>
          <a:p>
            <a:pPr eaLnBrk="1" hangingPunct="1"/>
            <a:r>
              <a:rPr lang="en-US" altLang="en-US" dirty="0" smtClean="0"/>
              <a:t>A code of ethics</a:t>
            </a:r>
            <a:r>
              <a:rPr lang="en-US" altLang="en-US" baseline="0" dirty="0" smtClean="0"/>
              <a:t> is a standard of behavior or conduct as defined by a professional group or by an employer.</a:t>
            </a:r>
          </a:p>
          <a:p>
            <a:pPr eaLnBrk="1" hangingPunct="1"/>
            <a:endParaRPr lang="en-US" altLang="en-US" baseline="0" dirty="0" smtClean="0"/>
          </a:p>
          <a:p>
            <a:pPr eaLnBrk="1" hangingPunct="1"/>
            <a:r>
              <a:rPr lang="en-US" altLang="en-US" baseline="0" dirty="0" smtClean="0"/>
              <a:t>Confidentiality is a basic right of every patient. Breaches of confidentiality are unethical and illegal.</a:t>
            </a:r>
          </a:p>
          <a:p>
            <a:pPr eaLnBrk="1" hangingPunct="1"/>
            <a:endParaRPr lang="en-US" altLang="en-US" baseline="0" dirty="0" smtClean="0"/>
          </a:p>
          <a:p>
            <a:pPr eaLnBrk="1" hangingPunct="1"/>
            <a:r>
              <a:rPr lang="en-US" altLang="en-US" baseline="0" dirty="0" smtClean="0"/>
              <a:t>Treating patients with respect and dignity includes:</a:t>
            </a:r>
          </a:p>
          <a:p>
            <a:pPr marL="171450" indent="-171450" eaLnBrk="1" hangingPunct="1">
              <a:buFont typeface="Arial" panose="020B0604020202020204" pitchFamily="34" charset="0"/>
              <a:buChar char="•"/>
            </a:pPr>
            <a:r>
              <a:rPr lang="en-US" altLang="en-US" baseline="0" dirty="0" smtClean="0"/>
              <a:t>Respecting privacy.</a:t>
            </a:r>
          </a:p>
          <a:p>
            <a:pPr marL="171450" indent="-171450" eaLnBrk="1" hangingPunct="1">
              <a:buFont typeface="Arial" panose="020B0604020202020204" pitchFamily="34" charset="0"/>
              <a:buChar char="•"/>
            </a:pPr>
            <a:r>
              <a:rPr lang="en-US" altLang="en-US" baseline="0" dirty="0" smtClean="0"/>
              <a:t>Avoiding exposure of patient’s body (close door, pull curtain, or drape patient)</a:t>
            </a:r>
          </a:p>
          <a:p>
            <a:pPr marL="171450" indent="-171450" eaLnBrk="1" hangingPunct="1">
              <a:buFont typeface="Arial" panose="020B0604020202020204" pitchFamily="34" charset="0"/>
              <a:buChar char="•"/>
            </a:pPr>
            <a:r>
              <a:rPr lang="en-US" altLang="en-US" baseline="0" dirty="0" smtClean="0"/>
              <a:t>Having a third person present during certain procedures, depending on facility policy</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2359689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endParaRPr lang="en-US" altLang="en-US" dirty="0" smtClean="0"/>
          </a:p>
          <a:p>
            <a:pPr eaLnBrk="1" hangingPunct="1"/>
            <a:r>
              <a:rPr lang="en-US" altLang="en-US" b="1" dirty="0" smtClean="0"/>
              <a:t>Examples</a:t>
            </a:r>
          </a:p>
          <a:p>
            <a:pPr eaLnBrk="1" hangingPunct="1"/>
            <a:r>
              <a:rPr lang="en-US" altLang="en-US" dirty="0" smtClean="0"/>
              <a:t>Unlawful act: Keeping patient’s property if the patient leaves it behind</a:t>
            </a:r>
          </a:p>
          <a:p>
            <a:pPr eaLnBrk="1" hangingPunct="1"/>
            <a:r>
              <a:rPr lang="en-US" altLang="en-US" dirty="0" smtClean="0"/>
              <a:t>Legal act performed improperly: Reporting test results improperly</a:t>
            </a:r>
          </a:p>
          <a:p>
            <a:pPr eaLnBrk="1" hangingPunct="1"/>
            <a:r>
              <a:rPr lang="en-US" altLang="en-US" dirty="0" smtClean="0"/>
              <a:t>Failing</a:t>
            </a:r>
            <a:r>
              <a:rPr lang="en-US" altLang="en-US" baseline="0" dirty="0" smtClean="0"/>
              <a:t> to perform an act: Taking a break while you are supposed to be monitoring a patient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24806969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endParaRPr lang="en-US" altLang="en-US" dirty="0" smtClean="0"/>
          </a:p>
          <a:p>
            <a:pPr eaLnBrk="1" hangingPunct="1"/>
            <a:r>
              <a:rPr lang="en-US" altLang="en-US" dirty="0" smtClean="0"/>
              <a:t>Derogatory</a:t>
            </a:r>
            <a:r>
              <a:rPr lang="en-US" altLang="en-US" baseline="0" dirty="0" smtClean="0"/>
              <a:t> remarks or words are those that harm the person’s reputation or are insulting or disrespectful.</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6546161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r>
              <a:rPr lang="en-US" altLang="en-US" dirty="0" smtClean="0"/>
              <a:t>Documentation should include:</a:t>
            </a:r>
          </a:p>
          <a:p>
            <a:pPr marL="171450" indent="-171450" eaLnBrk="1" hangingPunct="1">
              <a:buFont typeface="Arial" panose="020B0604020202020204" pitchFamily="34" charset="0"/>
              <a:buChar char="•"/>
            </a:pPr>
            <a:r>
              <a:rPr lang="en-US" altLang="en-US" baseline="0" dirty="0" smtClean="0"/>
              <a:t>Patient identification and personal information</a:t>
            </a:r>
          </a:p>
          <a:p>
            <a:pPr marL="171450" indent="-171450" eaLnBrk="1" hangingPunct="1">
              <a:buFont typeface="Arial" panose="020B0604020202020204" pitchFamily="34" charset="0"/>
              <a:buChar char="•"/>
            </a:pPr>
            <a:r>
              <a:rPr lang="en-US" altLang="en-US" baseline="0" dirty="0" smtClean="0"/>
              <a:t>Patient medical history</a:t>
            </a:r>
          </a:p>
          <a:p>
            <a:pPr marL="171450" indent="-171450" eaLnBrk="1" hangingPunct="1">
              <a:buFont typeface="Arial" panose="020B0604020202020204" pitchFamily="34" charset="0"/>
              <a:buChar char="•"/>
            </a:pPr>
            <a:r>
              <a:rPr lang="en-US" altLang="en-US" baseline="0" dirty="0" smtClean="0"/>
              <a:t>Dates and times of all events: appointments, admissions, discharges, diagnostic tests</a:t>
            </a:r>
          </a:p>
          <a:p>
            <a:pPr marL="171450" indent="-171450" eaLnBrk="1" hangingPunct="1">
              <a:buFont typeface="Arial" panose="020B0604020202020204" pitchFamily="34" charset="0"/>
              <a:buChar char="•"/>
            </a:pPr>
            <a:r>
              <a:rPr lang="en-US" altLang="en-US" baseline="0" dirty="0" smtClean="0"/>
              <a:t>Diagnostic test results</a:t>
            </a:r>
          </a:p>
          <a:p>
            <a:pPr marL="171450" indent="-171450" eaLnBrk="1" hangingPunct="1">
              <a:buFont typeface="Arial" panose="020B0604020202020204" pitchFamily="34" charset="0"/>
              <a:buChar char="•"/>
            </a:pPr>
            <a:r>
              <a:rPr lang="en-US" altLang="en-US" baseline="0" dirty="0" smtClean="0"/>
              <a:t>Symptoms and reasons for all events</a:t>
            </a:r>
          </a:p>
          <a:p>
            <a:pPr marL="171450" indent="-171450" eaLnBrk="1" hangingPunct="1">
              <a:buFont typeface="Arial" panose="020B0604020202020204" pitchFamily="34" charset="0"/>
              <a:buChar char="•"/>
            </a:pPr>
            <a:r>
              <a:rPr lang="en-US" altLang="en-US" baseline="0" dirty="0" smtClean="0"/>
              <a:t>Physical examinations and records of results, including patient instructions</a:t>
            </a:r>
          </a:p>
          <a:p>
            <a:pPr marL="171450" indent="-171450" eaLnBrk="1" hangingPunct="1">
              <a:buFont typeface="Arial" panose="020B0604020202020204" pitchFamily="34" charset="0"/>
              <a:buChar char="•"/>
            </a:pPr>
            <a:r>
              <a:rPr lang="en-US" altLang="en-US" baseline="0" dirty="0" smtClean="0"/>
              <a:t>Medications and prescriptions</a:t>
            </a:r>
          </a:p>
          <a:p>
            <a:pPr marL="171450" indent="-171450" eaLnBrk="1" hangingPunct="1">
              <a:buFont typeface="Arial" panose="020B0604020202020204" pitchFamily="34" charset="0"/>
              <a:buChar char="•"/>
            </a:pPr>
            <a:r>
              <a:rPr lang="en-US" altLang="en-US" baseline="0" dirty="0" smtClean="0"/>
              <a:t>Informed consent when required</a:t>
            </a:r>
          </a:p>
          <a:p>
            <a:pPr marL="171450" indent="-171450" eaLnBrk="1" hangingPunct="1">
              <a:buFont typeface="Arial" panose="020B0604020202020204" pitchFamily="34" charset="0"/>
              <a:buChar char="•"/>
            </a:pPr>
            <a:r>
              <a:rPr lang="en-US" altLang="en-US" baseline="0" dirty="0" smtClean="0"/>
              <a:t>Name of legal guardian or representative, if patient cannot give informed consent</a:t>
            </a:r>
          </a:p>
          <a:p>
            <a:pPr marL="0" indent="0" eaLnBrk="1" hangingPunct="1">
              <a:buFont typeface="Arial" panose="020B0604020202020204" pitchFamily="34" charset="0"/>
              <a:buNone/>
            </a:pPr>
            <a:r>
              <a:rPr lang="en-US" altLang="en-US" baseline="0" dirty="0" smtClean="0"/>
              <a:t>Informed consent: Patient’s signed consent that he or she understands the procedure and its risks, alternative procedures and their risks, and potential risks if the procedure is not performed.</a:t>
            </a:r>
          </a:p>
          <a:p>
            <a:pPr marL="0" indent="0" eaLnBrk="1" hangingPunct="1">
              <a:buFont typeface="Arial" panose="020B0604020202020204" pitchFamily="34" charset="0"/>
              <a:buNone/>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4402641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r>
              <a:rPr lang="en-US" altLang="en-US" dirty="0" smtClean="0"/>
              <a:t>Documentation should include:</a:t>
            </a:r>
          </a:p>
          <a:p>
            <a:pPr marL="171450" indent="-171450" eaLnBrk="1" hangingPunct="1">
              <a:buFont typeface="Arial" panose="020B0604020202020204" pitchFamily="34" charset="0"/>
              <a:buChar char="•"/>
            </a:pPr>
            <a:r>
              <a:rPr lang="en-US" altLang="en-US" baseline="0" dirty="0" smtClean="0"/>
              <a:t>Patient identification and personal information</a:t>
            </a:r>
          </a:p>
          <a:p>
            <a:pPr marL="171450" indent="-171450" eaLnBrk="1" hangingPunct="1">
              <a:buFont typeface="Arial" panose="020B0604020202020204" pitchFamily="34" charset="0"/>
              <a:buChar char="•"/>
            </a:pPr>
            <a:r>
              <a:rPr lang="en-US" altLang="en-US" baseline="0" dirty="0" smtClean="0"/>
              <a:t>Patient medical history</a:t>
            </a:r>
          </a:p>
          <a:p>
            <a:pPr marL="171450" indent="-171450" eaLnBrk="1" hangingPunct="1">
              <a:buFont typeface="Arial" panose="020B0604020202020204" pitchFamily="34" charset="0"/>
              <a:buChar char="•"/>
            </a:pPr>
            <a:r>
              <a:rPr lang="en-US" altLang="en-US" baseline="0" dirty="0" smtClean="0"/>
              <a:t>Dates and times of all events: appointments, admissions, discharges, diagnostic tests</a:t>
            </a:r>
          </a:p>
          <a:p>
            <a:pPr marL="171450" indent="-171450" eaLnBrk="1" hangingPunct="1">
              <a:buFont typeface="Arial" panose="020B0604020202020204" pitchFamily="34" charset="0"/>
              <a:buChar char="•"/>
            </a:pPr>
            <a:r>
              <a:rPr lang="en-US" altLang="en-US" baseline="0" dirty="0" smtClean="0"/>
              <a:t>Diagnostic test results</a:t>
            </a:r>
          </a:p>
          <a:p>
            <a:pPr marL="171450" indent="-171450" eaLnBrk="1" hangingPunct="1">
              <a:buFont typeface="Arial" panose="020B0604020202020204" pitchFamily="34" charset="0"/>
              <a:buChar char="•"/>
            </a:pPr>
            <a:r>
              <a:rPr lang="en-US" altLang="en-US" baseline="0" dirty="0" smtClean="0"/>
              <a:t>Symptoms and reasons for all events</a:t>
            </a:r>
          </a:p>
          <a:p>
            <a:pPr marL="171450" indent="-171450" eaLnBrk="1" hangingPunct="1">
              <a:buFont typeface="Arial" panose="020B0604020202020204" pitchFamily="34" charset="0"/>
              <a:buChar char="•"/>
            </a:pPr>
            <a:r>
              <a:rPr lang="en-US" altLang="en-US" baseline="0" dirty="0" smtClean="0"/>
              <a:t>Physical examinations and records of results, including patient instructions</a:t>
            </a:r>
          </a:p>
          <a:p>
            <a:pPr marL="171450" indent="-171450" eaLnBrk="1" hangingPunct="1">
              <a:buFont typeface="Arial" panose="020B0604020202020204" pitchFamily="34" charset="0"/>
              <a:buChar char="•"/>
            </a:pPr>
            <a:r>
              <a:rPr lang="en-US" altLang="en-US" baseline="0" dirty="0" smtClean="0"/>
              <a:t>Medications and prescriptions</a:t>
            </a:r>
          </a:p>
          <a:p>
            <a:pPr marL="171450" indent="-171450" eaLnBrk="1" hangingPunct="1">
              <a:buFont typeface="Arial" panose="020B0604020202020204" pitchFamily="34" charset="0"/>
              <a:buChar char="•"/>
            </a:pPr>
            <a:r>
              <a:rPr lang="en-US" altLang="en-US" baseline="0" dirty="0" smtClean="0"/>
              <a:t>Informed consent when required</a:t>
            </a:r>
          </a:p>
          <a:p>
            <a:pPr marL="171450" indent="-171450" eaLnBrk="1" hangingPunct="1">
              <a:buFont typeface="Arial" panose="020B0604020202020204" pitchFamily="34" charset="0"/>
              <a:buChar char="•"/>
            </a:pPr>
            <a:r>
              <a:rPr lang="en-US" altLang="en-US" baseline="0" dirty="0" smtClean="0"/>
              <a:t>Name of legal guardian or representative, if patient cannot give informed consent</a:t>
            </a:r>
          </a:p>
          <a:p>
            <a:pPr marL="0" indent="0" eaLnBrk="1" hangingPunct="1">
              <a:buFont typeface="Arial" panose="020B0604020202020204" pitchFamily="34" charset="0"/>
              <a:buNone/>
            </a:pPr>
            <a:r>
              <a:rPr lang="en-US" altLang="en-US" baseline="0" dirty="0" smtClean="0"/>
              <a:t>Informed consent: Patient’s signed consent that he or she understands the procedure and its risks, alternative procedures and their risks, and potential risks if the procedure is not performed.</a:t>
            </a:r>
          </a:p>
          <a:p>
            <a:pPr marL="0" indent="0" eaLnBrk="1" hangingPunct="1">
              <a:buFont typeface="Arial" panose="020B0604020202020204" pitchFamily="34" charset="0"/>
              <a:buNone/>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1564491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1.1: Describe the history and the importance of the ECG.</a:t>
            </a:r>
          </a:p>
          <a:p>
            <a:pPr eaLnBrk="1" hangingPunct="1"/>
            <a:r>
              <a:rPr lang="en-US" altLang="en-US" dirty="0" smtClean="0"/>
              <a:t>-----</a:t>
            </a:r>
          </a:p>
          <a:p>
            <a:pPr eaLnBrk="1" hangingPunct="1"/>
            <a:r>
              <a:rPr lang="en-US" altLang="en-US" dirty="0" smtClean="0"/>
              <a:t>Approximately 2,500 American</a:t>
            </a:r>
            <a:r>
              <a:rPr lang="en-US" altLang="en-US" baseline="0" dirty="0" smtClean="0"/>
              <a:t>s die every day because of CAD.</a:t>
            </a:r>
          </a:p>
          <a:p>
            <a:pPr eaLnBrk="1" hangingPunct="1"/>
            <a:endParaRPr lang="en-US" altLang="en-US" baseline="0" dirty="0" smtClean="0"/>
          </a:p>
          <a:p>
            <a:pPr eaLnBrk="1" hangingPunct="1"/>
            <a:r>
              <a:rPr lang="en-US" altLang="en-US" baseline="0" dirty="0" smtClean="0"/>
              <a:t>Hypertension is high blood pressure.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16604257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1.3:  Troubleshoot legal, ethical, patient education, and communication issues related to the ECG.</a:t>
            </a:r>
          </a:p>
          <a:p>
            <a:pPr eaLnBrk="1" hangingPunct="1"/>
            <a:r>
              <a:rPr lang="en-US" altLang="en-US" dirty="0" smtClean="0"/>
              <a:t>-----</a:t>
            </a:r>
          </a:p>
          <a:p>
            <a:pPr eaLnBrk="1" hangingPunct="1"/>
            <a:endParaRPr lang="en-US" altLang="en-US" dirty="0" smtClean="0"/>
          </a:p>
          <a:p>
            <a:pPr eaLnBrk="1" hangingPunct="1"/>
            <a:r>
              <a:rPr lang="en-US" altLang="en-US" dirty="0" smtClean="0"/>
              <a:t>If necessary, explain</a:t>
            </a:r>
            <a:r>
              <a:rPr lang="en-US" altLang="en-US" baseline="0" dirty="0" smtClean="0"/>
              <a:t> that the </a:t>
            </a:r>
            <a:r>
              <a:rPr lang="en-US" altLang="en-US" dirty="0" smtClean="0"/>
              <a:t>ECG does not produce electricity;</a:t>
            </a:r>
            <a:r>
              <a:rPr lang="en-US" altLang="en-US" baseline="0" dirty="0" smtClean="0"/>
              <a:t> it is</a:t>
            </a:r>
            <a:r>
              <a:rPr lang="en-US" altLang="en-US" dirty="0" smtClean="0"/>
              <a:t> safe and harmless.</a:t>
            </a:r>
          </a:p>
          <a:p>
            <a:pPr eaLnBrk="1" hangingPunct="1"/>
            <a:endParaRPr lang="en-US" altLang="en-US" dirty="0" smtClean="0"/>
          </a:p>
          <a:p>
            <a:pPr eaLnBrk="1" hangingPunct="1"/>
            <a:r>
              <a:rPr lang="en-US" altLang="en-US" dirty="0" smtClean="0"/>
              <a:t>Maintain a friendly, confident manner to help increase</a:t>
            </a:r>
            <a:r>
              <a:rPr lang="en-US" altLang="en-US" baseline="0" dirty="0" smtClean="0"/>
              <a:t> the patient’s confidence in your ability.</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3410949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  Troubleshoot legal, ethical, patient education, and communication issues related to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33809935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  Troubleshoot legal, ethical, patient education, and communication issues related to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15343276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  Troubleshoot legal, ethical, patient education, and communication issues related to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1931041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1.3:  Troubleshoot legal, ethical, patient education, and communication issues related to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7869207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a:t>
            </a:r>
            <a:r>
              <a:rPr lang="en-US" altLang="en-US" baseline="0" dirty="0" smtClean="0"/>
              <a:t> Perform infection control measures required for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b="1" dirty="0" smtClean="0"/>
              <a:t>Isolation precautions: </a:t>
            </a:r>
            <a:r>
              <a:rPr lang="en-US" altLang="en-US" b="0" dirty="0" smtClean="0"/>
              <a:t>The second level of steps taken to prevent</a:t>
            </a:r>
            <a:r>
              <a:rPr lang="en-US" altLang="en-US" b="0" baseline="0" dirty="0" smtClean="0"/>
              <a:t> the spread of infection; used when a specific infection is known or suspected. Examples include separating the infected person from others and using personal protective equipment.</a:t>
            </a:r>
          </a:p>
          <a:p>
            <a:pPr eaLnBrk="1" hangingPunct="1"/>
            <a:endParaRPr lang="en-US" altLang="en-US" b="0" baseline="0" dirty="0" smtClean="0"/>
          </a:p>
          <a:p>
            <a:pPr eaLnBrk="1" hangingPunct="1"/>
            <a:r>
              <a:rPr lang="en-US" altLang="en-US" b="1" baseline="0" dirty="0" smtClean="0"/>
              <a:t>Personal protective equipment (PPE): </a:t>
            </a:r>
            <a:r>
              <a:rPr lang="en-US" altLang="en-US" b="0" baseline="0" dirty="0" smtClean="0"/>
              <a:t>Devices such as gloves, gowns, face masks or shields, and eye protection designed to protect a healthcare worker from sources of infection.</a:t>
            </a:r>
          </a:p>
          <a:p>
            <a:pPr eaLnBrk="1" hangingPunct="1"/>
            <a:endParaRPr lang="en-US" altLang="en-US" b="0" baseline="0" dirty="0" smtClean="0"/>
          </a:p>
          <a:p>
            <a:pPr eaLnBrk="1" hangingPunct="1"/>
            <a:r>
              <a:rPr lang="en-US" altLang="en-US" b="1" baseline="0" dirty="0" smtClean="0"/>
              <a:t>Standard precautions: </a:t>
            </a:r>
            <a:r>
              <a:rPr lang="en-US" altLang="en-US" b="0" baseline="0" dirty="0" smtClean="0"/>
              <a:t>Procedures, such as performing hand hygiene and wearing gloves, that are used with all patients and are designed to prevent the spread of infection.</a:t>
            </a:r>
            <a:endParaRPr lang="en-US" altLang="en-US" b="0" dirty="0" smtClean="0"/>
          </a:p>
          <a:p>
            <a:pPr eaLnBrk="1" hangingPunct="1"/>
            <a:endParaRPr lang="en-US" altLang="en-US" b="0" dirty="0" smtClean="0"/>
          </a:p>
          <a:p>
            <a:pPr eaLnBrk="1" hangingPunct="1"/>
            <a:endParaRPr lang="en-US" altLang="en-US" b="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40651633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a:t>
            </a:r>
            <a:r>
              <a:rPr lang="en-US" altLang="en-US" baseline="0" dirty="0" smtClean="0"/>
              <a:t> Perform infection control measures required for the ECG.</a:t>
            </a:r>
          </a:p>
          <a:p>
            <a:pPr eaLnBrk="1" hangingPunct="1"/>
            <a:r>
              <a:rPr lang="en-US" altLang="en-US" baseline="0" dirty="0" smtClean="0"/>
              <a:t>-----</a:t>
            </a:r>
          </a:p>
          <a:p>
            <a:pPr eaLnBrk="1" hangingPunct="1"/>
            <a:endParaRPr lang="en-US" altLang="en-US" baseline="0" dirty="0" smtClean="0"/>
          </a:p>
          <a:p>
            <a:pPr eaLnBrk="1" hangingPunct="1"/>
            <a:r>
              <a:rPr lang="en-US" altLang="en-US" baseline="0" dirty="0" smtClean="0"/>
              <a:t>Standard precautions are based on recommendations from the Centers for Disease Control and Prevention (CDC). They are applied for all patients.</a:t>
            </a:r>
          </a:p>
          <a:p>
            <a:pPr eaLnBrk="1" hangingPunct="1"/>
            <a:endParaRPr lang="en-US" altLang="en-US" baseline="0" dirty="0" smtClean="0"/>
          </a:p>
          <a:p>
            <a:pPr eaLnBrk="1" hangingPunct="1"/>
            <a:r>
              <a:rPr lang="en-US" altLang="en-US" baseline="0" dirty="0" smtClean="0"/>
              <a:t>Performing hand hygiene is the single most important thing you can do to prevent the spread of infection.</a:t>
            </a:r>
          </a:p>
          <a:p>
            <a:pPr eaLnBrk="1" hangingPunct="1"/>
            <a:r>
              <a:rPr lang="en-US" altLang="en-US" baseline="0" dirty="0" smtClean="0"/>
              <a:t>Wash hands or use an alcohol-based rub (if no visible soilage is present):</a:t>
            </a:r>
          </a:p>
          <a:p>
            <a:pPr marL="171450" indent="-171450" eaLnBrk="1" hangingPunct="1">
              <a:buFont typeface="Arial" panose="020B0604020202020204" pitchFamily="34" charset="0"/>
              <a:buChar char="•"/>
            </a:pPr>
            <a:r>
              <a:rPr lang="en-US" altLang="en-US" baseline="0" dirty="0" smtClean="0"/>
              <a:t>Between patients</a:t>
            </a:r>
          </a:p>
          <a:p>
            <a:pPr marL="171450" indent="-171450" eaLnBrk="1" hangingPunct="1">
              <a:buFont typeface="Arial" panose="020B0604020202020204" pitchFamily="34" charset="0"/>
              <a:buChar char="•"/>
            </a:pPr>
            <a:r>
              <a:rPr lang="en-US" altLang="en-US" baseline="0" dirty="0" smtClean="0"/>
              <a:t>Between procedures</a:t>
            </a:r>
          </a:p>
          <a:p>
            <a:pPr marL="171450" indent="-171450" eaLnBrk="1" hangingPunct="1">
              <a:buFont typeface="Arial" panose="020B0604020202020204" pitchFamily="34" charset="0"/>
              <a:buChar char="•"/>
            </a:pPr>
            <a:r>
              <a:rPr lang="en-US" altLang="en-US" baseline="0" dirty="0" smtClean="0"/>
              <a:t>Before putting on gloves</a:t>
            </a:r>
          </a:p>
          <a:p>
            <a:pPr marL="171450" indent="-171450" eaLnBrk="1" hangingPunct="1">
              <a:buFont typeface="Arial" panose="020B0604020202020204" pitchFamily="34" charset="0"/>
              <a:buChar char="•"/>
            </a:pPr>
            <a:r>
              <a:rPr lang="en-US" altLang="en-US" baseline="0" dirty="0" smtClean="0"/>
              <a:t>After removing gloves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2717321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a:t>
            </a:r>
            <a:r>
              <a:rPr lang="en-US" altLang="en-US" baseline="0" dirty="0" smtClean="0"/>
              <a:t> Perform infection control measures required for the ECG.</a:t>
            </a:r>
          </a:p>
          <a:p>
            <a:pPr eaLnBrk="1" hangingPunct="1"/>
            <a:r>
              <a:rPr lang="en-US" altLang="en-US" baseline="0" dirty="0" smtClean="0"/>
              <a:t>-----</a:t>
            </a:r>
          </a:p>
          <a:p>
            <a:pPr eaLnBrk="1" hangingPunct="1"/>
            <a:endParaRPr lang="en-US" altLang="en-US" dirty="0" smtClean="0"/>
          </a:p>
          <a:p>
            <a:pPr eaLnBrk="1" hangingPunct="1"/>
            <a:r>
              <a:rPr lang="en-US" altLang="en-US" dirty="0" smtClean="0"/>
              <a:t>Personal protective equipment includes gloves, masks, eye protection, face shields,</a:t>
            </a:r>
            <a:r>
              <a:rPr lang="en-US" altLang="en-US" baseline="0" dirty="0" smtClean="0"/>
              <a:t> and gowns.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15469069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a:t>
            </a:r>
            <a:r>
              <a:rPr lang="en-US" altLang="en-US" baseline="0" dirty="0" smtClean="0"/>
              <a:t> Perform infection control measures required for the ECG.</a:t>
            </a:r>
          </a:p>
          <a:p>
            <a:pPr eaLnBrk="1" hangingPunct="1"/>
            <a:r>
              <a:rPr lang="en-US" altLang="en-US" baseline="0" dirty="0" smtClean="0"/>
              <a:t>-----</a:t>
            </a:r>
          </a:p>
          <a:p>
            <a:pPr eaLnBrk="1" hangingPunct="1"/>
            <a:endParaRPr lang="en-US" altLang="en-US" b="1" dirty="0" smtClean="0"/>
          </a:p>
          <a:p>
            <a:pPr eaLnBrk="1" hangingPunct="1"/>
            <a:r>
              <a:rPr lang="en-US" altLang="en-US" b="1" dirty="0" smtClean="0"/>
              <a:t>Airborne precautions </a:t>
            </a:r>
            <a:r>
              <a:rPr lang="en-US" altLang="en-US" dirty="0" smtClean="0"/>
              <a:t>require special handling, ventilation, and respiratory protection (HEPA or N95 respirators).</a:t>
            </a:r>
          </a:p>
          <a:p>
            <a:pPr eaLnBrk="1" hangingPunct="1"/>
            <a:endParaRPr lang="en-US" altLang="en-US" dirty="0" smtClean="0"/>
          </a:p>
          <a:p>
            <a:pPr eaLnBrk="1" hangingPunct="1"/>
            <a:r>
              <a:rPr lang="en-US" altLang="en-US" b="1" dirty="0" smtClean="0"/>
              <a:t>Droplet precautions </a:t>
            </a:r>
            <a:r>
              <a:rPr lang="en-US" altLang="en-US" dirty="0" smtClean="0"/>
              <a:t>require mucous membrane protection</a:t>
            </a:r>
            <a:r>
              <a:rPr lang="en-US" altLang="en-US" baseline="0" dirty="0" smtClean="0"/>
              <a:t> (goggles, masks).</a:t>
            </a:r>
            <a:endParaRPr lang="en-US" altLang="en-US" dirty="0" smtClean="0"/>
          </a:p>
          <a:p>
            <a:pPr eaLnBrk="1" hangingPunct="1"/>
            <a:endParaRPr lang="en-US" altLang="en-US" dirty="0" smtClean="0"/>
          </a:p>
          <a:p>
            <a:pPr eaLnBrk="1" hangingPunct="1"/>
            <a:r>
              <a:rPr lang="en-US" altLang="en-US" b="1" dirty="0" smtClean="0"/>
              <a:t>Contact precautions </a:t>
            </a:r>
            <a:r>
              <a:rPr lang="en-US" altLang="en-US" dirty="0" smtClean="0"/>
              <a:t>require gloves and gowns for direct contact with contaminants.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4368300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 Perform infection control measures required for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1612575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1.1: Describe the history and the importance of the ECG.</a:t>
            </a:r>
          </a:p>
          <a:p>
            <a:pPr eaLnBrk="1" hangingPunct="1"/>
            <a:r>
              <a:rPr lang="en-US" altLang="en-US" dirty="0" smtClean="0"/>
              <a:t>-----</a:t>
            </a:r>
          </a:p>
          <a:p>
            <a:pPr eaLnBrk="1" hangingPunct="1"/>
            <a:r>
              <a:rPr lang="en-US" altLang="en-US" dirty="0" smtClean="0"/>
              <a:t>Waller showed that electrical currents are produced during the beating of the human heart and can be recorded.</a:t>
            </a:r>
          </a:p>
          <a:p>
            <a:pPr eaLnBrk="1" hangingPunct="1"/>
            <a:endParaRPr lang="en-US" altLang="en-US" dirty="0" smtClean="0"/>
          </a:p>
          <a:p>
            <a:pPr eaLnBrk="1" hangingPunct="1"/>
            <a:r>
              <a:rPr lang="en-US" altLang="en-US" dirty="0" smtClean="0"/>
              <a:t>Einthoven invented the first electrocardiograph, for which he won the Nobel Prize in Physiology or Medicine in 1924.</a:t>
            </a:r>
          </a:p>
          <a:p>
            <a:pPr eaLnBrk="1" hangingPunct="1"/>
            <a:endParaRPr lang="en-US" altLang="en-US" dirty="0" smtClean="0"/>
          </a:p>
          <a:p>
            <a:pPr eaLnBrk="1" hangingPunct="1"/>
            <a:r>
              <a:rPr lang="en-US" altLang="en-US" dirty="0" smtClean="0"/>
              <a:t>Today’s advanced machines allow healthcare professionals to monitor patients from remote locations.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20192379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 Perform infection control measures required for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42008843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 Perform infection control measures required for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11502462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 Perform infection control measures required for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19771708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b="1" dirty="0" smtClean="0"/>
              <a:t>Auscultated blood pressure: </a:t>
            </a:r>
            <a:r>
              <a:rPr lang="en-US" altLang="en-US" b="0" dirty="0" smtClean="0"/>
              <a:t>Blood pressure determined while</a:t>
            </a:r>
            <a:r>
              <a:rPr lang="en-US" altLang="en-US" b="0" baseline="0" dirty="0" smtClean="0"/>
              <a:t> listening with a stethoscope.</a:t>
            </a:r>
            <a:endParaRPr lang="en-US" altLang="en-US" b="0" dirty="0" smtClean="0"/>
          </a:p>
          <a:p>
            <a:pPr eaLnBrk="1" hangingPunct="1"/>
            <a:endParaRPr lang="en-US" altLang="en-US" b="0" dirty="0" smtClean="0"/>
          </a:p>
          <a:p>
            <a:pPr eaLnBrk="1" hangingPunct="1"/>
            <a:r>
              <a:rPr lang="en-US" altLang="en-US" b="1" dirty="0" smtClean="0"/>
              <a:t>Cardiac output: </a:t>
            </a:r>
            <a:r>
              <a:rPr lang="en-US" altLang="en-US" b="0" dirty="0" smtClean="0"/>
              <a:t>The amount of blood the heart pumps per minute.</a:t>
            </a:r>
          </a:p>
          <a:p>
            <a:pPr eaLnBrk="1" hangingPunct="1"/>
            <a:endParaRPr lang="en-US" altLang="en-US" b="0" dirty="0" smtClean="0"/>
          </a:p>
          <a:p>
            <a:pPr eaLnBrk="1" hangingPunct="1"/>
            <a:r>
              <a:rPr lang="en-US" altLang="en-US" b="1" dirty="0" smtClean="0"/>
              <a:t>Diastolic blood</a:t>
            </a:r>
            <a:r>
              <a:rPr lang="en-US" altLang="en-US" b="1" baseline="0" dirty="0" smtClean="0"/>
              <a:t> pressure: </a:t>
            </a:r>
            <a:r>
              <a:rPr lang="en-US" altLang="en-US" b="0" baseline="0" dirty="0" smtClean="0"/>
              <a:t>The blood pressure measured when the heart relaxes; the minimum amount of pressure exerted against the vessel walls at all times.</a:t>
            </a:r>
          </a:p>
          <a:p>
            <a:pPr eaLnBrk="1" hangingPunct="1"/>
            <a:endParaRPr lang="en-US" altLang="en-US" b="0" baseline="0" dirty="0" smtClean="0"/>
          </a:p>
          <a:p>
            <a:pPr eaLnBrk="1" hangingPunct="1"/>
            <a:r>
              <a:rPr lang="en-US" altLang="en-US" b="1" baseline="0" dirty="0" smtClean="0"/>
              <a:t>Hypertension: </a:t>
            </a:r>
            <a:r>
              <a:rPr lang="en-US" altLang="en-US" b="0" baseline="0" dirty="0" smtClean="0"/>
              <a:t>High blood pressure.</a:t>
            </a:r>
          </a:p>
          <a:p>
            <a:pPr eaLnBrk="1" hangingPunct="1"/>
            <a:endParaRPr lang="en-US" altLang="en-US" b="0" baseline="0" dirty="0" smtClean="0"/>
          </a:p>
          <a:p>
            <a:pPr eaLnBrk="1" hangingPunct="1"/>
            <a:r>
              <a:rPr lang="en-US" altLang="en-US" b="1" baseline="0" dirty="0" smtClean="0"/>
              <a:t>Hypotension: </a:t>
            </a:r>
            <a:r>
              <a:rPr lang="en-US" altLang="en-US" b="0" baseline="0" dirty="0" smtClean="0"/>
              <a:t>A lower-than-normal blood pressure that can cause reduction of blood flow to vital organs.</a:t>
            </a:r>
          </a:p>
          <a:p>
            <a:pPr eaLnBrk="1" hangingPunct="1"/>
            <a:endParaRPr lang="en-US" altLang="en-US" b="0" baseline="0" dirty="0" smtClean="0"/>
          </a:p>
          <a:p>
            <a:pPr eaLnBrk="1" hangingPunct="1"/>
            <a:r>
              <a:rPr lang="en-US" altLang="en-US" b="1" dirty="0" smtClean="0"/>
              <a:t>Systolic blood pressure: </a:t>
            </a:r>
            <a:r>
              <a:rPr lang="en-US" altLang="en-US" b="0" dirty="0" smtClean="0"/>
              <a:t>The blood pressure measured when the left ventricle</a:t>
            </a:r>
            <a:r>
              <a:rPr lang="en-US" altLang="en-US" b="0" baseline="0" dirty="0" smtClean="0"/>
              <a:t> of the heart contracts.</a:t>
            </a:r>
          </a:p>
          <a:p>
            <a:pPr eaLnBrk="1" hangingPunct="1"/>
            <a:endParaRPr lang="en-US" altLang="en-US" b="0" baseline="0" dirty="0" smtClean="0"/>
          </a:p>
          <a:p>
            <a:pPr eaLnBrk="1" hangingPunct="1"/>
            <a:r>
              <a:rPr lang="en-US" altLang="en-US" b="1" baseline="0" dirty="0" smtClean="0"/>
              <a:t>Tilt table test: </a:t>
            </a:r>
            <a:r>
              <a:rPr lang="en-US" altLang="en-US" b="0" baseline="0" dirty="0" smtClean="0"/>
              <a:t>A test to determine whether a change in a patient’s blood pressure or heart rate due to a change of position is causing symptoms of lightheadedness or fainting.</a:t>
            </a:r>
            <a:endParaRPr lang="en-US" altLang="en-US" b="0" dirty="0" smtClean="0"/>
          </a:p>
          <a:p>
            <a:pPr eaLnBrk="1" hangingPunct="1"/>
            <a:endParaRPr lang="en-US" altLang="en-US" b="0" dirty="0" smtClean="0"/>
          </a:p>
          <a:p>
            <a:pPr eaLnBrk="1" hangingPunct="1"/>
            <a:r>
              <a:rPr lang="en-US" altLang="en-US" b="1" dirty="0" smtClean="0"/>
              <a:t>Vital</a:t>
            </a:r>
            <a:r>
              <a:rPr lang="en-US" altLang="en-US" b="1" baseline="0" dirty="0" smtClean="0"/>
              <a:t> signs</a:t>
            </a:r>
            <a:r>
              <a:rPr lang="en-US" altLang="en-US" b="1" dirty="0" smtClean="0"/>
              <a:t>: </a:t>
            </a:r>
            <a:r>
              <a:rPr lang="en-US" altLang="en-US" b="0" dirty="0" smtClean="0"/>
              <a:t>Temperature, pulse, respiration, blood pressure, and pain assessment.</a:t>
            </a:r>
            <a:endParaRPr lang="en-US" altLang="en-US" b="0" baseline="0" dirty="0" smtClean="0"/>
          </a:p>
          <a:p>
            <a:pPr eaLnBrk="1" hangingPunct="1"/>
            <a:endParaRPr lang="en-US" altLang="en-US" b="0" baseline="0" dirty="0" smtClean="0"/>
          </a:p>
          <a:p>
            <a:pPr eaLnBrk="1" hangingPunct="1"/>
            <a:endParaRPr lang="en-US" altLang="en-US" b="0"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14790640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dirty="0" smtClean="0"/>
              <a:t>Changes in vital signs may be a normal response to stress, heat, exertion, or other environmental</a:t>
            </a:r>
            <a:r>
              <a:rPr lang="en-US" altLang="en-US" baseline="0" dirty="0" smtClean="0"/>
              <a:t> factors. However, they may also be an indication of an abnormality that requires attention by healthcare professionals.</a:t>
            </a:r>
          </a:p>
          <a:p>
            <a:pPr eaLnBrk="1" hangingPunct="1"/>
            <a:endParaRPr lang="en-US" altLang="en-US" baseline="0" dirty="0" smtClean="0"/>
          </a:p>
          <a:p>
            <a:pPr eaLnBrk="1" hangingPunct="1"/>
            <a:r>
              <a:rPr lang="en-US" altLang="en-US" baseline="0" dirty="0" smtClean="0"/>
              <a:t>Normal ranges:</a:t>
            </a:r>
          </a:p>
          <a:p>
            <a:pPr eaLnBrk="1" hangingPunct="1"/>
            <a:r>
              <a:rPr lang="en-US" altLang="en-US" baseline="0" dirty="0" smtClean="0"/>
              <a:t>Pulse: 60 to 100 beats per minute (bpm)</a:t>
            </a:r>
          </a:p>
          <a:p>
            <a:pPr eaLnBrk="1" hangingPunct="1"/>
            <a:r>
              <a:rPr lang="en-US" altLang="en-US" baseline="0" dirty="0" smtClean="0"/>
              <a:t>Respirations: 12 to 20 per minute</a:t>
            </a:r>
          </a:p>
          <a:p>
            <a:pPr eaLnBrk="1" hangingPunct="1"/>
            <a:r>
              <a:rPr lang="en-US" altLang="en-US" baseline="0" dirty="0" smtClean="0"/>
              <a:t>Blood pressure: Systolic – less than 120; diastolic – less than 80</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1741736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dirty="0" smtClean="0"/>
              <a:t>The cardiac</a:t>
            </a:r>
            <a:r>
              <a:rPr lang="en-US" altLang="en-US" baseline="0" dirty="0" smtClean="0"/>
              <a:t> output is the amount of blood the heart is able to pump in 1 minute. </a:t>
            </a:r>
          </a:p>
          <a:p>
            <a:pPr eaLnBrk="1" hangingPunct="1"/>
            <a:endParaRPr lang="en-US" altLang="en-US" baseline="0" dirty="0" smtClean="0"/>
          </a:p>
          <a:p>
            <a:pPr eaLnBrk="1" hangingPunct="1"/>
            <a:r>
              <a:rPr lang="en-US" altLang="en-US" baseline="0" dirty="0" smtClean="0"/>
              <a:t>Low cardiac output may result if the pulse is weak, irregular, or abnormally fast or slow.</a:t>
            </a:r>
          </a:p>
          <a:p>
            <a:pPr eaLnBrk="1" hangingPunct="1"/>
            <a:endParaRPr lang="en-US" altLang="en-US" baseline="0" dirty="0" smtClean="0"/>
          </a:p>
          <a:p>
            <a:pPr eaLnBrk="1" hangingPunct="1"/>
            <a:r>
              <a:rPr lang="en-US" altLang="en-US" baseline="0" dirty="0" smtClean="0"/>
              <a:t>Do not use your thumb to measure a patient’s pulse, because your thumb also has a pulse.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18511547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dirty="0" smtClean="0"/>
              <a:t>If the patient is aware that you are counting respirations, he or</a:t>
            </a:r>
            <a:r>
              <a:rPr lang="en-US" altLang="en-US" baseline="0" dirty="0" smtClean="0"/>
              <a:t> she may unconsciously alter the breathing pattern.</a:t>
            </a:r>
          </a:p>
          <a:p>
            <a:pPr eaLnBrk="1" hangingPunct="1"/>
            <a:endParaRPr lang="en-US" altLang="en-US" baseline="0" dirty="0" smtClean="0"/>
          </a:p>
          <a:p>
            <a:pPr eaLnBrk="1" hangingPunct="1"/>
            <a:r>
              <a:rPr lang="en-US" altLang="en-US" baseline="0" dirty="0" smtClean="0"/>
              <a:t>Rhythm: regular or irregular</a:t>
            </a:r>
          </a:p>
          <a:p>
            <a:pPr eaLnBrk="1" hangingPunct="1"/>
            <a:r>
              <a:rPr lang="en-US" altLang="en-US" baseline="0" dirty="0" smtClean="0"/>
              <a:t>Effort: normal, shallow, deep</a:t>
            </a:r>
          </a:p>
          <a:p>
            <a:pPr eaLnBrk="1" hangingPunct="1"/>
            <a:r>
              <a:rPr lang="en-US" altLang="en-US" dirty="0" smtClean="0"/>
              <a:t>Irregularities:</a:t>
            </a:r>
            <a:r>
              <a:rPr lang="en-US" altLang="en-US" baseline="0" dirty="0" smtClean="0"/>
              <a:t> hyperventilation, dyspnea, tachypnea, hyperpnea; rales, and rhonchi</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28558954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dirty="0" smtClean="0"/>
              <a:t>Systolic blood pressure represents the maximum amount of pressure exerted against the vessel walls.</a:t>
            </a:r>
          </a:p>
          <a:p>
            <a:pPr eaLnBrk="1" hangingPunct="1"/>
            <a:r>
              <a:rPr lang="en-US" altLang="en-US" dirty="0" smtClean="0"/>
              <a:t>Diastolic blood pressure represents</a:t>
            </a:r>
            <a:r>
              <a:rPr lang="en-US" altLang="en-US" baseline="0" dirty="0" smtClean="0"/>
              <a:t> the minimum amount of pressure, which is exerted against the vessel walls at all times.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446473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b="1" dirty="0" smtClean="0"/>
              <a:t>Vasoconstric</a:t>
            </a:r>
            <a:r>
              <a:rPr lang="en-US" altLang="en-US" b="1" baseline="0" dirty="0" smtClean="0"/>
              <a:t>tion: </a:t>
            </a:r>
            <a:r>
              <a:rPr lang="en-US" altLang="en-US" baseline="0" dirty="0" smtClean="0"/>
              <a:t>constriction of the veins</a:t>
            </a:r>
          </a:p>
          <a:p>
            <a:pPr eaLnBrk="1" hangingPunct="1"/>
            <a:endParaRPr lang="en-US" altLang="en-US" baseline="0" dirty="0" smtClean="0"/>
          </a:p>
          <a:p>
            <a:pPr eaLnBrk="1" hangingPunct="1"/>
            <a:r>
              <a:rPr lang="en-US" altLang="en-US" b="1" baseline="0" dirty="0" smtClean="0"/>
              <a:t>Blood volume: </a:t>
            </a:r>
            <a:r>
              <a:rPr lang="en-US" altLang="en-US" baseline="0" dirty="0" smtClean="0"/>
              <a:t>Total amount of blood in the body</a:t>
            </a:r>
          </a:p>
          <a:p>
            <a:pPr eaLnBrk="1" hangingPunct="1"/>
            <a:endParaRPr lang="en-US" altLang="en-US" baseline="0" dirty="0" smtClean="0"/>
          </a:p>
          <a:p>
            <a:pPr eaLnBrk="1" hangingPunct="1"/>
            <a:r>
              <a:rPr lang="en-US" altLang="en-US" b="1" baseline="0" dirty="0" smtClean="0"/>
              <a:t>Blood viscosity: </a:t>
            </a:r>
            <a:r>
              <a:rPr lang="en-US" altLang="en-US" baseline="0" dirty="0" smtClean="0"/>
              <a:t>blood thickness</a:t>
            </a:r>
            <a:endParaRPr lang="en-US" altLang="en-US" dirty="0" smtClean="0"/>
          </a:p>
          <a:p>
            <a:pPr eaLnBrk="1" hangingPunct="1"/>
            <a:endParaRPr lang="en-US" altLang="en-US" dirty="0" smtClean="0"/>
          </a:p>
          <a:p>
            <a:pPr eaLnBrk="1" hangingPunct="1"/>
            <a:r>
              <a:rPr lang="en-US" altLang="en-US" b="1" baseline="0" dirty="0" smtClean="0"/>
              <a:t>Essential hypertension: </a:t>
            </a:r>
            <a:r>
              <a:rPr lang="en-US" altLang="en-US" baseline="0" dirty="0" smtClean="0"/>
              <a:t>no identifiable cause</a:t>
            </a:r>
          </a:p>
          <a:p>
            <a:pPr eaLnBrk="1" hangingPunct="1"/>
            <a:endParaRPr lang="en-US" altLang="en-US" baseline="0" dirty="0" smtClean="0"/>
          </a:p>
          <a:p>
            <a:pPr eaLnBrk="1" hangingPunct="1"/>
            <a:r>
              <a:rPr lang="en-US" altLang="en-US" b="1" baseline="0" dirty="0" smtClean="0"/>
              <a:t>Secondary hypertension: </a:t>
            </a:r>
            <a:r>
              <a:rPr lang="en-US" altLang="en-US" baseline="0" dirty="0" smtClean="0"/>
              <a:t>caused by some other condition, such as kidney or heart disease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25396940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a:t>
            </a:r>
            <a:r>
              <a:rPr lang="en-US" altLang="en-US" baseline="0" dirty="0" smtClean="0"/>
              <a:t> Compare basic vital sign measurements related to the ECG.</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b="1" dirty="0" smtClean="0"/>
              <a:t>Sphygmomanometer:</a:t>
            </a:r>
            <a:r>
              <a:rPr lang="en-US" altLang="en-US" b="1" baseline="0" dirty="0" smtClean="0"/>
              <a:t> </a:t>
            </a:r>
            <a:r>
              <a:rPr lang="en-US" altLang="en-US" baseline="0" dirty="0" smtClean="0"/>
              <a:t>blood pressure cuff</a:t>
            </a:r>
          </a:p>
          <a:p>
            <a:pPr eaLnBrk="1" hangingPunct="1"/>
            <a:endParaRPr lang="en-US" altLang="en-US" baseline="0" dirty="0" smtClean="0"/>
          </a:p>
          <a:p>
            <a:pPr eaLnBrk="1" hangingPunct="1"/>
            <a:r>
              <a:rPr lang="en-US" altLang="en-US" b="1" baseline="0" dirty="0" smtClean="0"/>
              <a:t>Antecubital space: </a:t>
            </a:r>
            <a:r>
              <a:rPr lang="en-US" altLang="en-US" baseline="0" dirty="0" smtClean="0"/>
              <a:t>the inside of the bend of the elbow</a:t>
            </a:r>
          </a:p>
          <a:p>
            <a:pPr eaLnBrk="1" hangingPunct="1"/>
            <a:endParaRPr lang="en-US" altLang="en-US" baseline="0" dirty="0" smtClean="0"/>
          </a:p>
          <a:p>
            <a:pPr eaLnBrk="1" hangingPunct="1"/>
            <a:r>
              <a:rPr lang="en-US" altLang="en-US" b="1" baseline="0" dirty="0" smtClean="0"/>
              <a:t>Palpatory pressure: </a:t>
            </a:r>
            <a:r>
              <a:rPr lang="en-US" altLang="en-US" b="0" baseline="0" dirty="0" smtClean="0"/>
              <a:t>Approximate systolic blood pressure; f</a:t>
            </a:r>
            <a:r>
              <a:rPr lang="en-US" altLang="en-US" baseline="0" dirty="0" smtClean="0"/>
              <a:t>inds target peak inflation and prevents overinflation</a:t>
            </a:r>
          </a:p>
          <a:p>
            <a:pPr eaLnBrk="1" hangingPunct="1"/>
            <a:endParaRPr lang="en-US" altLang="en-US" dirty="0" smtClean="0"/>
          </a:p>
          <a:p>
            <a:pPr eaLnBrk="1" hangingPunct="1"/>
            <a:r>
              <a:rPr lang="en-US" altLang="en-US" dirty="0" smtClean="0"/>
              <a:t>Never</a:t>
            </a:r>
            <a:r>
              <a:rPr lang="en-US" altLang="en-US" baseline="0" dirty="0" smtClean="0"/>
              <a:t> apply a blood pressure cuff over clothing.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2530101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LO 1.1: Describe the history and the importance of the ECG.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1104867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 Compare basic vital sign measurements related to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19234251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 Compare basic vital sign measurements related to the ECG.</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2834767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 Compare basic vital sign measurements related to the ECG.</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13915593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1.5: Compare basic vital sign measurements related to the ECG.</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25670989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1.1: Describe the history and the importance of the ECG.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8359766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1.3:  Troubleshoot legal, ethical, patient education, and communication issues related to the ECG.</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36564774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1.4:</a:t>
            </a:r>
            <a:r>
              <a:rPr lang="en-US" altLang="en-US" baseline="0" dirty="0" smtClean="0"/>
              <a:t> Perform infection control measures required for the ECG.</a:t>
            </a:r>
          </a:p>
          <a:p>
            <a:pPr eaLnBrk="1" hangingPunct="1"/>
            <a:r>
              <a:rPr lang="en-US" altLang="en-US" dirty="0" smtClean="0"/>
              <a:t>LO 1.5:</a:t>
            </a:r>
            <a:r>
              <a:rPr lang="en-US" altLang="en-US" baseline="0" dirty="0" smtClean="0"/>
              <a:t> Compare basic vital sign measurements related to the ECG.</a:t>
            </a:r>
            <a:endParaRPr lang="en-US" alt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2138649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LO 1.1: Describe the history and the importance of the ECG.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2561578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LO 1.1: Describe the history and the importance of the ECG.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054266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LO 1.1: Describe the history and the importance of the ECG.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2231981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1.2: Identify the uses</a:t>
            </a:r>
            <a:r>
              <a:rPr lang="en-US" altLang="en-US" baseline="0" dirty="0" smtClean="0"/>
              <a:t> of an ECG and opportunities for an electrocardiographer.</a:t>
            </a:r>
            <a:endParaRPr lang="en-US" altLang="en-US" dirty="0" smtClean="0"/>
          </a:p>
          <a:p>
            <a:pPr eaLnBrk="1" hangingPunct="1"/>
            <a:r>
              <a:rPr lang="en-US" altLang="en-US" dirty="0" smtClean="0"/>
              <a:t>_____</a:t>
            </a:r>
          </a:p>
          <a:p>
            <a:pPr eaLnBrk="1" hangingPunct="1"/>
            <a:endParaRPr lang="en-US" altLang="en-US" dirty="0" smtClean="0"/>
          </a:p>
          <a:p>
            <a:pPr eaLnBrk="1" hangingPunct="1"/>
            <a:r>
              <a:rPr lang="en-US" altLang="en-US" b="1" dirty="0" smtClean="0"/>
              <a:t>Automatic external defibrillator</a:t>
            </a:r>
            <a:r>
              <a:rPr lang="en-US" altLang="en-US" b="1" baseline="0" dirty="0" smtClean="0"/>
              <a:t> (AED)</a:t>
            </a:r>
            <a:r>
              <a:rPr lang="en-US" altLang="en-US" b="1" dirty="0" smtClean="0"/>
              <a:t>:  </a:t>
            </a:r>
            <a:r>
              <a:rPr lang="en-US" altLang="en-US" dirty="0" smtClean="0"/>
              <a:t>A lightweight, portable</a:t>
            </a:r>
            <a:r>
              <a:rPr lang="en-US" altLang="en-US" baseline="0" dirty="0" smtClean="0"/>
              <a:t> device that recognizes an abnormal rhythm and determines whether it is considered a “shockable rhythm.”</a:t>
            </a:r>
          </a:p>
          <a:p>
            <a:pPr eaLnBrk="1" hangingPunct="1"/>
            <a:endParaRPr lang="en-US" altLang="en-US" b="1" baseline="0" dirty="0" smtClean="0"/>
          </a:p>
          <a:p>
            <a:pPr eaLnBrk="1" hangingPunct="1"/>
            <a:r>
              <a:rPr lang="en-US" altLang="en-US" b="1" baseline="0" dirty="0" smtClean="0"/>
              <a:t>Cardiopulmonary resuscitation (CPR): </a:t>
            </a:r>
            <a:r>
              <a:rPr lang="en-US" altLang="en-US" baseline="0" dirty="0" smtClean="0"/>
              <a:t>The provision of ventilations (breaths) and chest compressions (blood circulation) for a person who shows no signs of breathing or having a heartbeat.</a:t>
            </a:r>
          </a:p>
          <a:p>
            <a:pPr eaLnBrk="1" hangingPunct="1"/>
            <a:endParaRPr lang="en-US" altLang="en-US" baseline="0" dirty="0" smtClean="0"/>
          </a:p>
          <a:p>
            <a:pPr eaLnBrk="1" hangingPunct="1"/>
            <a:r>
              <a:rPr lang="en-US" altLang="en-US" b="1" baseline="0" dirty="0" smtClean="0"/>
              <a:t>Code Blue: </a:t>
            </a:r>
            <a:r>
              <a:rPr lang="en-US" altLang="en-US" baseline="0" dirty="0" smtClean="0"/>
              <a:t>A common name for an alert that notifies healthcare providers that a patient is unresponsive and needs assistance immediately.</a:t>
            </a:r>
          </a:p>
          <a:p>
            <a:pPr eaLnBrk="1" hangingPunct="1"/>
            <a:endParaRPr lang="en-US" altLang="en-US" baseline="0" dirty="0" smtClean="0"/>
          </a:p>
          <a:p>
            <a:pPr eaLnBrk="1" hangingPunct="1"/>
            <a:r>
              <a:rPr lang="en-US" altLang="en-US" b="1" baseline="0" dirty="0" smtClean="0"/>
              <a:t>Defibrillator: </a:t>
            </a:r>
            <a:r>
              <a:rPr lang="en-US" altLang="en-US" baseline="0" dirty="0" smtClean="0"/>
              <a:t>A machine that produces and sends an electrical shock to the heart in an attempt to correct the electrical pattern of the heart.</a:t>
            </a:r>
          </a:p>
          <a:p>
            <a:pPr eaLnBrk="1" hangingPunct="1"/>
            <a:endParaRPr lang="en-US" altLang="en-US" baseline="0" dirty="0" smtClean="0"/>
          </a:p>
          <a:p>
            <a:pPr eaLnBrk="1" hangingPunct="1"/>
            <a:r>
              <a:rPr lang="en-US" altLang="en-US" b="1" baseline="0" dirty="0" smtClean="0"/>
              <a:t>Dysrhythmia: </a:t>
            </a:r>
            <a:r>
              <a:rPr lang="en-US" altLang="en-US" baseline="0" dirty="0" smtClean="0"/>
              <a:t>Abnormal heartbeat.</a:t>
            </a:r>
          </a:p>
          <a:p>
            <a:pPr eaLnBrk="1" hangingPunct="1"/>
            <a:endParaRPr lang="en-US" altLang="en-US" baseline="0" dirty="0" smtClean="0"/>
          </a:p>
          <a:p>
            <a:pPr eaLnBrk="1" hangingPunct="1"/>
            <a:r>
              <a:rPr lang="en-US" altLang="en-US" b="1" dirty="0" smtClean="0"/>
              <a:t>ECG monitor technician: </a:t>
            </a:r>
            <a:r>
              <a:rPr lang="en-US" altLang="en-US" b="0" dirty="0" smtClean="0"/>
              <a:t>An individual</a:t>
            </a:r>
            <a:r>
              <a:rPr lang="en-US" altLang="en-US" b="0" baseline="0" dirty="0" smtClean="0"/>
              <a:t> who has the technical knowledge and skills to view and evaluate the electrical tracings of patients’ hearts on a monitor and, when necessary, alert the appropriate healthcare professional to treat abnormalities.</a:t>
            </a:r>
          </a:p>
          <a:p>
            <a:pPr eaLnBrk="1" hangingPunct="1"/>
            <a:endParaRPr lang="en-US" altLang="en-US" b="0"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3763857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Electrocardiography</a:t>
            </a:r>
            <a:endParaRPr lang="en-US" dirty="0"/>
          </a:p>
        </p:txBody>
      </p:sp>
      <p:sp>
        <p:nvSpPr>
          <p:cNvPr id="3" name="Text Placeholder 2"/>
          <p:cNvSpPr>
            <a:spLocks noGrp="1"/>
          </p:cNvSpPr>
          <p:nvPr>
            <p:ph type="body" idx="1"/>
          </p:nvPr>
        </p:nvSpPr>
        <p:spPr/>
        <p:txBody>
          <a:bodyPr/>
          <a:lstStyle/>
          <a:p>
            <a:r>
              <a:rPr lang="en-US" dirty="0" smtClean="0"/>
              <a:t>Chapter 1</a:t>
            </a:r>
            <a:endParaRPr lang="en-US" dirty="0"/>
          </a:p>
        </p:txBody>
      </p:sp>
      <p:sp>
        <p:nvSpPr>
          <p:cNvPr id="4" name="Text Placeholder 3"/>
          <p:cNvSpPr>
            <a:spLocks noGrp="1"/>
          </p:cNvSpPr>
          <p:nvPr>
            <p:ph type="body" sz="quarter" idx="11"/>
          </p:nvPr>
        </p:nvSpPr>
        <p:spPr/>
        <p:txBody>
          <a:bodyPr/>
          <a:lstStyle/>
          <a:p>
            <a:endParaRPr lang="en-US"/>
          </a:p>
        </p:txBody>
      </p:sp>
      <p:sp>
        <p:nvSpPr>
          <p:cNvPr id="5" name="Photo Credit"/>
          <p:cNvSpPr txBox="1">
            <a:spLocks/>
          </p:cNvSpPr>
          <p:nvPr/>
        </p:nvSpPr>
        <p:spPr>
          <a:xfrm>
            <a:off x="-381000" y="6598985"/>
            <a:ext cx="9296400" cy="171839"/>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12123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52600"/>
          </a:xfrm>
        </p:spPr>
        <p:txBody>
          <a:bodyPr/>
          <a:lstStyle/>
          <a:p>
            <a:r>
              <a:rPr lang="en-US" dirty="0" smtClean="0"/>
              <a:t>Learning Outcome 1.2</a:t>
            </a:r>
            <a:br>
              <a:rPr lang="en-US" dirty="0" smtClean="0"/>
            </a:br>
            <a:r>
              <a:rPr lang="en-US" dirty="0" smtClean="0"/>
              <a:t>Uses of an ECG</a:t>
            </a:r>
            <a:br>
              <a:rPr lang="en-US" dirty="0" smtClean="0"/>
            </a:br>
            <a:r>
              <a:rPr lang="en-US" dirty="0" smtClean="0">
                <a:solidFill>
                  <a:srgbClr val="7030A0"/>
                </a:solidFill>
              </a:rPr>
              <a:t>Key Terms 1</a:t>
            </a:r>
            <a:endParaRPr lang="en-US" dirty="0">
              <a:solidFill>
                <a:srgbClr val="7030A0"/>
              </a:solidFill>
            </a:endParaRPr>
          </a:p>
        </p:txBody>
      </p:sp>
      <p:sp>
        <p:nvSpPr>
          <p:cNvPr id="11" name="Content Placeholder 10"/>
          <p:cNvSpPr>
            <a:spLocks noGrp="1"/>
          </p:cNvSpPr>
          <p:nvPr>
            <p:ph idx="1"/>
          </p:nvPr>
        </p:nvSpPr>
        <p:spPr>
          <a:xfrm>
            <a:off x="457200" y="2133600"/>
            <a:ext cx="8229600" cy="4419600"/>
          </a:xfrm>
        </p:spPr>
        <p:txBody>
          <a:bodyPr/>
          <a:lstStyle/>
          <a:p>
            <a:pPr marL="0" indent="0">
              <a:buNone/>
            </a:pPr>
            <a:r>
              <a:rPr lang="en-US" dirty="0"/>
              <a:t>A</a:t>
            </a:r>
            <a:r>
              <a:rPr lang="en-US" dirty="0" smtClean="0"/>
              <a:t>utomatic external defibrillator (AED)</a:t>
            </a:r>
          </a:p>
          <a:p>
            <a:pPr marL="0" indent="0">
              <a:buNone/>
            </a:pPr>
            <a:r>
              <a:rPr lang="en-US" dirty="0"/>
              <a:t>C</a:t>
            </a:r>
            <a:r>
              <a:rPr lang="en-US" dirty="0" smtClean="0"/>
              <a:t>ardiopulmonary resuscitation (CPR)</a:t>
            </a:r>
          </a:p>
          <a:p>
            <a:pPr marL="0" indent="0">
              <a:buNone/>
            </a:pPr>
            <a:r>
              <a:rPr lang="en-US" dirty="0"/>
              <a:t>C</a:t>
            </a:r>
            <a:r>
              <a:rPr lang="en-US" dirty="0" smtClean="0"/>
              <a:t>ardiovascular technologist</a:t>
            </a:r>
          </a:p>
          <a:p>
            <a:pPr marL="0" indent="0">
              <a:buNone/>
            </a:pPr>
            <a:r>
              <a:rPr lang="en-US" dirty="0" smtClean="0"/>
              <a:t>Code Blue</a:t>
            </a:r>
          </a:p>
          <a:p>
            <a:pPr marL="0" indent="0">
              <a:buNone/>
            </a:pPr>
            <a:r>
              <a:rPr lang="en-US" dirty="0"/>
              <a:t>D</a:t>
            </a:r>
            <a:r>
              <a:rPr lang="en-US" dirty="0" smtClean="0"/>
              <a:t>efibrillator</a:t>
            </a:r>
          </a:p>
          <a:p>
            <a:pPr marL="0" indent="0">
              <a:buNone/>
            </a:pPr>
            <a:r>
              <a:rPr lang="en-US" dirty="0"/>
              <a:t>D</a:t>
            </a:r>
            <a:r>
              <a:rPr lang="en-US" dirty="0" smtClean="0"/>
              <a:t>ysrhythmia</a:t>
            </a:r>
          </a:p>
          <a:p>
            <a:pPr marL="0" indent="0">
              <a:buNone/>
            </a:pPr>
            <a:r>
              <a:rPr lang="en-US" dirty="0" smtClean="0"/>
              <a:t>ECG monitor technician</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79214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52600"/>
          </a:xfrm>
        </p:spPr>
        <p:txBody>
          <a:bodyPr/>
          <a:lstStyle/>
          <a:p>
            <a:r>
              <a:rPr lang="en-US" dirty="0" smtClean="0"/>
              <a:t>Learning Outcome 1.2</a:t>
            </a:r>
            <a:br>
              <a:rPr lang="en-US" dirty="0" smtClean="0"/>
            </a:br>
            <a:r>
              <a:rPr lang="en-US" dirty="0" smtClean="0"/>
              <a:t>Uses of an ECG</a:t>
            </a:r>
            <a:br>
              <a:rPr lang="en-US" dirty="0" smtClean="0"/>
            </a:br>
            <a:r>
              <a:rPr lang="en-US" dirty="0" smtClean="0">
                <a:solidFill>
                  <a:srgbClr val="7030A0"/>
                </a:solidFill>
              </a:rPr>
              <a:t>Key Terms 2</a:t>
            </a:r>
            <a:endParaRPr lang="en-US" dirty="0">
              <a:solidFill>
                <a:srgbClr val="7030A0"/>
              </a:solidFill>
            </a:endParaRPr>
          </a:p>
        </p:txBody>
      </p:sp>
      <p:sp>
        <p:nvSpPr>
          <p:cNvPr id="11" name="Content Placeholder 10"/>
          <p:cNvSpPr>
            <a:spLocks noGrp="1"/>
          </p:cNvSpPr>
          <p:nvPr>
            <p:ph idx="1"/>
          </p:nvPr>
        </p:nvSpPr>
        <p:spPr>
          <a:xfrm>
            <a:off x="457200" y="2133600"/>
            <a:ext cx="8229600" cy="4419600"/>
          </a:xfrm>
        </p:spPr>
        <p:txBody>
          <a:bodyPr/>
          <a:lstStyle/>
          <a:p>
            <a:pPr marL="0" indent="0">
              <a:buNone/>
            </a:pPr>
            <a:r>
              <a:rPr lang="en-US" dirty="0"/>
              <a:t>E</a:t>
            </a:r>
            <a:r>
              <a:rPr lang="en-US" dirty="0" smtClean="0"/>
              <a:t>lectrocardiograph (ECG) technician</a:t>
            </a:r>
          </a:p>
          <a:p>
            <a:pPr marL="0" indent="0">
              <a:buNone/>
            </a:pPr>
            <a:r>
              <a:rPr lang="en-US" dirty="0"/>
              <a:t>H</a:t>
            </a:r>
            <a:r>
              <a:rPr lang="en-US" dirty="0" smtClean="0"/>
              <a:t>ealthcare providers</a:t>
            </a:r>
          </a:p>
          <a:p>
            <a:pPr marL="0" indent="0">
              <a:buNone/>
            </a:pPr>
            <a:r>
              <a:rPr lang="en-US" dirty="0" smtClean="0"/>
              <a:t>Stat</a:t>
            </a:r>
          </a:p>
          <a:p>
            <a:pPr marL="0" indent="0">
              <a:buNone/>
            </a:pPr>
            <a:r>
              <a:rPr lang="en-US" dirty="0"/>
              <a:t>T</a:t>
            </a:r>
            <a:r>
              <a:rPr lang="en-US" dirty="0" smtClean="0"/>
              <a:t>elemedicine</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81120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Uses of an ECG</a:t>
            </a:r>
            <a:endParaRPr lang="en-US" dirty="0"/>
          </a:p>
        </p:txBody>
      </p:sp>
      <p:sp>
        <p:nvSpPr>
          <p:cNvPr id="11" name="Content Placeholder 10"/>
          <p:cNvSpPr>
            <a:spLocks noGrp="1"/>
          </p:cNvSpPr>
          <p:nvPr>
            <p:ph sz="half" idx="1"/>
          </p:nvPr>
        </p:nvSpPr>
        <p:spPr/>
        <p:txBody>
          <a:bodyPr/>
          <a:lstStyle/>
          <a:p>
            <a:pPr marL="0" indent="0">
              <a:buNone/>
            </a:pPr>
            <a:r>
              <a:rPr lang="en-US" altLang="en-US" dirty="0" smtClean="0"/>
              <a:t>Healthcare providers</a:t>
            </a:r>
          </a:p>
          <a:p>
            <a:r>
              <a:rPr lang="en-US" altLang="en-US" dirty="0" smtClean="0"/>
              <a:t>Study ECG to learn about patient’s </a:t>
            </a:r>
            <a:br>
              <a:rPr lang="en-US" altLang="en-US" dirty="0" smtClean="0"/>
            </a:br>
            <a:r>
              <a:rPr lang="en-US" altLang="en-US" dirty="0" smtClean="0"/>
              <a:t>heart.</a:t>
            </a:r>
          </a:p>
          <a:p>
            <a:r>
              <a:rPr lang="en-US" altLang="en-US" dirty="0" smtClean="0"/>
              <a:t>Baseline tracing helps diagnose </a:t>
            </a:r>
            <a:br>
              <a:rPr lang="en-US" altLang="en-US" dirty="0" smtClean="0"/>
            </a:br>
            <a:r>
              <a:rPr lang="en-US" altLang="en-US" dirty="0" smtClean="0"/>
              <a:t>future abnormalities.</a:t>
            </a:r>
          </a:p>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941483"/>
            <a:ext cx="4035902" cy="3261643"/>
          </a:xfrm>
          <a:prstGeom prst="rect">
            <a:avLst/>
          </a:prstGeom>
        </p:spPr>
      </p:pic>
      <p:sp>
        <p:nvSpPr>
          <p:cNvPr id="6" name="Text Placeholder 5"/>
          <p:cNvSpPr>
            <a:spLocks noGrp="1"/>
          </p:cNvSpPr>
          <p:nvPr>
            <p:ph type="body" sz="quarter" idx="12"/>
          </p:nvPr>
        </p:nvSpPr>
        <p:spPr/>
        <p:txBody>
          <a:bodyPr/>
          <a:lstStyle/>
          <a:p>
            <a:endParaRPr lang="en-US"/>
          </a:p>
        </p:txBody>
      </p:sp>
      <p:sp>
        <p:nvSpPr>
          <p:cNvPr id="15" name="Text Placeholder 14"/>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635208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Uses of an ECG—Hospital</a:t>
            </a:r>
            <a:endParaRPr lang="en-US" dirty="0"/>
          </a:p>
        </p:txBody>
      </p:sp>
      <p:sp>
        <p:nvSpPr>
          <p:cNvPr id="8" name="Content Placeholder 7"/>
          <p:cNvSpPr>
            <a:spLocks noGrp="1"/>
          </p:cNvSpPr>
          <p:nvPr>
            <p:ph idx="1"/>
          </p:nvPr>
        </p:nvSpPr>
        <p:spPr/>
        <p:txBody>
          <a:bodyPr/>
          <a:lstStyle/>
          <a:p>
            <a:pPr marL="0" indent="0">
              <a:buNone/>
            </a:pPr>
            <a:r>
              <a:rPr lang="en-US" altLang="en-US" dirty="0" smtClean="0"/>
              <a:t>12-lead ECG</a:t>
            </a:r>
          </a:p>
          <a:p>
            <a:r>
              <a:rPr lang="en-US" altLang="en-US" dirty="0" smtClean="0"/>
              <a:t>Routine—before surgery</a:t>
            </a:r>
          </a:p>
          <a:p>
            <a:r>
              <a:rPr lang="en-US" altLang="en-US" dirty="0" smtClean="0"/>
              <a:t>Code Blue—emergency ECG required stat</a:t>
            </a:r>
          </a:p>
          <a:p>
            <a:pPr marL="0" indent="0">
              <a:spcBef>
                <a:spcPts val="3600"/>
              </a:spcBef>
              <a:buNone/>
            </a:pPr>
            <a:r>
              <a:rPr lang="en-US" altLang="en-US" dirty="0" smtClean="0"/>
              <a:t>Continuous monitoring</a:t>
            </a:r>
          </a:p>
          <a:p>
            <a:r>
              <a:rPr lang="en-US" altLang="en-US" dirty="0" smtClean="0"/>
              <a:t>Patients in CCU, SICU, or ED</a:t>
            </a:r>
          </a:p>
          <a:p>
            <a:r>
              <a:rPr lang="en-US" altLang="en-US" dirty="0" smtClean="0"/>
              <a:t>During surgery</a:t>
            </a:r>
          </a:p>
          <a:p>
            <a:r>
              <a:rPr lang="en-US" altLang="en-US" dirty="0" smtClean="0"/>
              <a:t>Telemetry monitoring</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358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Uses of an ECG—Doctors’ Offices </a:t>
            </a:r>
            <a:br>
              <a:rPr lang="en-US" smtClean="0"/>
            </a:br>
            <a:r>
              <a:rPr lang="en-US" smtClean="0"/>
              <a:t>and Ambulatory Care Clinics</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12-lead ECG</a:t>
            </a:r>
          </a:p>
          <a:p>
            <a:r>
              <a:rPr lang="en-US" altLang="en-US" dirty="0" smtClean="0"/>
              <a:t>Routine—part of wellness exam</a:t>
            </a:r>
          </a:p>
          <a:p>
            <a:r>
              <a:rPr lang="en-US" altLang="en-US" dirty="0" smtClean="0"/>
              <a:t>Baseline recordings</a:t>
            </a:r>
          </a:p>
          <a:p>
            <a:pPr marL="0" indent="0">
              <a:spcBef>
                <a:spcPts val="4200"/>
              </a:spcBef>
              <a:buNone/>
            </a:pPr>
            <a:r>
              <a:rPr lang="en-US" altLang="en-US" dirty="0" smtClean="0"/>
              <a:t>Treadmill stress testing</a:t>
            </a:r>
          </a:p>
          <a:p>
            <a:pPr marL="0" indent="0">
              <a:spcBef>
                <a:spcPts val="4200"/>
              </a:spcBef>
              <a:buNone/>
            </a:pPr>
            <a:r>
              <a:rPr lang="en-US" altLang="en-US" dirty="0" smtClean="0"/>
              <a:t>Holter monitoring</a:t>
            </a:r>
          </a:p>
          <a:p>
            <a:pPr marL="0" indent="0">
              <a:spcBef>
                <a:spcPts val="4200"/>
              </a:spcBef>
              <a:buNone/>
            </a:pPr>
            <a:endParaRPr lang="en-US"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39071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Uses of an ECG—Outside of a</a:t>
            </a:r>
            <a:br>
              <a:rPr lang="en-US" smtClean="0"/>
            </a:br>
            <a:r>
              <a:rPr lang="en-US" smtClean="0"/>
              <a:t>Healthcare Facility: Portable ECG</a:t>
            </a:r>
            <a:endParaRPr lang="en-US" dirty="0"/>
          </a:p>
        </p:txBody>
      </p:sp>
      <p:sp>
        <p:nvSpPr>
          <p:cNvPr id="11" name="Content Placeholder 10"/>
          <p:cNvSpPr>
            <a:spLocks noGrp="1"/>
          </p:cNvSpPr>
          <p:nvPr>
            <p:ph idx="1"/>
          </p:nvPr>
        </p:nvSpPr>
        <p:spPr>
          <a:xfrm>
            <a:off x="457200" y="1600200"/>
            <a:ext cx="8229600" cy="4953000"/>
          </a:xfrm>
        </p:spPr>
        <p:txBody>
          <a:bodyPr/>
          <a:lstStyle/>
          <a:p>
            <a:pPr marL="0" indent="0">
              <a:buNone/>
            </a:pPr>
            <a:r>
              <a:rPr lang="en-US" altLang="en-US" dirty="0" smtClean="0"/>
              <a:t>During cardiac emergencies</a:t>
            </a:r>
          </a:p>
          <a:p>
            <a:r>
              <a:rPr lang="en-US" altLang="en-US" dirty="0" smtClean="0"/>
              <a:t>Portable ECG machines used at site of emergency</a:t>
            </a:r>
          </a:p>
          <a:p>
            <a:r>
              <a:rPr lang="en-US" altLang="en-US" dirty="0" smtClean="0"/>
              <a:t>Tracing transmitted to physician or assessed by emergency personnel</a:t>
            </a:r>
            <a:endParaRPr lang="en-US" altLang="en-US" dirty="0"/>
          </a:p>
        </p:txBody>
      </p:sp>
      <p:sp>
        <p:nvSpPr>
          <p:cNvPr id="9" name="Text Placeholder 8"/>
          <p:cNvSpPr>
            <a:spLocks noGrp="1"/>
          </p:cNvSpPr>
          <p:nvPr>
            <p:ph type="body" sz="quarter" idx="16"/>
          </p:nvPr>
        </p:nvSpPr>
        <p:spPr/>
        <p:txBody>
          <a:bodyPr/>
          <a:lstStyle/>
          <a:p>
            <a:endParaRPr lang="en-US"/>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52123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Uses of an ECG—Outside of a</a:t>
            </a:r>
            <a:br>
              <a:rPr lang="en-US" smtClean="0"/>
            </a:br>
            <a:r>
              <a:rPr lang="en-US" smtClean="0"/>
              <a:t>Healthcare Facility: Defibrillator</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Defibrillator</a:t>
            </a:r>
          </a:p>
          <a:p>
            <a:pPr marL="0" indent="0">
              <a:spcBef>
                <a:spcPts val="3600"/>
              </a:spcBef>
              <a:buNone/>
            </a:pPr>
            <a:r>
              <a:rPr lang="en-US" altLang="en-US" dirty="0" smtClean="0"/>
              <a:t>Automatic external defibrillator</a:t>
            </a:r>
          </a:p>
          <a:p>
            <a:r>
              <a:rPr lang="en-US" altLang="en-US" dirty="0" smtClean="0"/>
              <a:t>Sudden cardiac arrest</a:t>
            </a:r>
          </a:p>
          <a:p>
            <a:r>
              <a:rPr lang="en-US" altLang="en-US" dirty="0" smtClean="0"/>
              <a:t>Serious dysrhythmias</a:t>
            </a:r>
          </a:p>
          <a:p>
            <a:r>
              <a:rPr lang="en-US" altLang="en-US" dirty="0" smtClean="0"/>
              <a:t>May suggest shock or cardiopulmonary resuscitation (CPR)</a:t>
            </a:r>
            <a:endParaRPr lang="en-US" altLang="en-US" dirty="0"/>
          </a:p>
        </p:txBody>
      </p:sp>
      <p:sp>
        <p:nvSpPr>
          <p:cNvPr id="8" name="Text Placeholder 7"/>
          <p:cNvSpPr>
            <a:spLocks noGrp="1"/>
          </p:cNvSpPr>
          <p:nvPr>
            <p:ph type="body" sz="quarter" idx="16"/>
          </p:nvPr>
        </p:nvSpPr>
        <p:spPr/>
        <p:txBody>
          <a:bodyPr/>
          <a:lstStyle/>
          <a:p>
            <a:endParaRPr lang="en-US"/>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54693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Uses of an ECG—Outside of a Healthcare Facility: Telemedicine</a:t>
            </a:r>
            <a:endParaRPr lang="en-US" dirty="0"/>
          </a:p>
        </p:txBody>
      </p:sp>
      <p:sp>
        <p:nvSpPr>
          <p:cNvPr id="8" name="Content Placeholder 7"/>
          <p:cNvSpPr>
            <a:spLocks noGrp="1"/>
          </p:cNvSpPr>
          <p:nvPr>
            <p:ph idx="1"/>
          </p:nvPr>
        </p:nvSpPr>
        <p:spPr>
          <a:xfrm>
            <a:off x="457200" y="1447800"/>
            <a:ext cx="8229600" cy="5105400"/>
          </a:xfrm>
        </p:spPr>
        <p:txBody>
          <a:bodyPr/>
          <a:lstStyle/>
          <a:p>
            <a:pPr marL="0" indent="0">
              <a:buNone/>
            </a:pPr>
            <a:r>
              <a:rPr lang="en-US" altLang="en-US" dirty="0" smtClean="0"/>
              <a:t>Telemedicine</a:t>
            </a:r>
          </a:p>
          <a:p>
            <a:r>
              <a:rPr lang="en-US" altLang="en-US" dirty="0" smtClean="0"/>
              <a:t>Transtelephonic monitoring</a:t>
            </a:r>
          </a:p>
          <a:p>
            <a:r>
              <a:rPr lang="en-US" altLang="en-US" dirty="0" smtClean="0"/>
              <a:t>Digital monitoring</a:t>
            </a:r>
          </a:p>
          <a:p>
            <a:pPr marL="0" indent="0">
              <a:spcBef>
                <a:spcPts val="4200"/>
              </a:spcBef>
              <a:buNone/>
            </a:pPr>
            <a:r>
              <a:rPr lang="en-US" altLang="en-US" dirty="0" smtClean="0"/>
              <a:t>Types of telemedicine monitors</a:t>
            </a:r>
          </a:p>
          <a:p>
            <a:r>
              <a:rPr lang="en-US" altLang="en-US" dirty="0" smtClean="0"/>
              <a:t>Continuous</a:t>
            </a:r>
          </a:p>
          <a:p>
            <a:r>
              <a:rPr lang="en-US" altLang="en-US" dirty="0" smtClean="0"/>
              <a:t>Symptom-based</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95985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Opportunities in Electrocardiography</a:t>
            </a:r>
            <a:endParaRPr lang="en-US" dirty="0"/>
          </a:p>
        </p:txBody>
      </p:sp>
      <p:sp>
        <p:nvSpPr>
          <p:cNvPr id="11" name="Content Placeholder 10"/>
          <p:cNvSpPr>
            <a:spLocks noGrp="1"/>
          </p:cNvSpPr>
          <p:nvPr>
            <p:ph idx="1"/>
          </p:nvPr>
        </p:nvSpPr>
        <p:spPr/>
        <p:txBody>
          <a:bodyPr/>
          <a:lstStyle/>
          <a:p>
            <a:pPr marL="0" indent="0">
              <a:buNone/>
            </a:pPr>
            <a:r>
              <a:rPr lang="en-US" altLang="en-US" dirty="0" smtClean="0"/>
              <a:t>Exclusively in ECG</a:t>
            </a:r>
          </a:p>
          <a:p>
            <a:r>
              <a:rPr lang="en-US" altLang="en-US" dirty="0" smtClean="0"/>
              <a:t>Electrocardiograph (ECG) technician</a:t>
            </a:r>
          </a:p>
          <a:p>
            <a:r>
              <a:rPr lang="en-US" altLang="en-US" dirty="0" smtClean="0"/>
              <a:t>ECG monitor technician</a:t>
            </a:r>
          </a:p>
          <a:p>
            <a:r>
              <a:rPr lang="en-US" altLang="en-US" dirty="0" smtClean="0"/>
              <a:t>Cardiovascular technologist</a:t>
            </a:r>
          </a:p>
          <a:p>
            <a:pPr marL="0" indent="0">
              <a:spcBef>
                <a:spcPts val="3600"/>
              </a:spcBef>
              <a:buNone/>
            </a:pPr>
            <a:r>
              <a:rPr lang="en-US" altLang="en-US" dirty="0" smtClean="0"/>
              <a:t>As part of another profession</a:t>
            </a:r>
          </a:p>
          <a:p>
            <a:r>
              <a:rPr lang="en-US" altLang="en-US" dirty="0" smtClean="0"/>
              <a:t>Medical assistant</a:t>
            </a:r>
          </a:p>
          <a:p>
            <a:r>
              <a:rPr lang="en-US" altLang="en-US" dirty="0" smtClean="0"/>
              <a:t>Nurse</a:t>
            </a:r>
          </a:p>
          <a:p>
            <a:r>
              <a:rPr lang="en-US" altLang="en-US" dirty="0" smtClean="0"/>
              <a:t>Emergency medical technicians</a:t>
            </a:r>
          </a:p>
          <a:p>
            <a:r>
              <a:rPr lang="en-US" altLang="en-US" dirty="0" smtClean="0"/>
              <a:t>Paramedics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27898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1.2</a:t>
            </a:r>
            <a:br>
              <a:rPr lang="en-US" dirty="0" smtClean="0"/>
            </a:br>
            <a:r>
              <a:rPr lang="en-US" dirty="0" smtClean="0"/>
              <a:t>Apply Your Knowledge #1</a:t>
            </a:r>
            <a:endParaRPr lang="en-US" dirty="0"/>
          </a:p>
        </p:txBody>
      </p:sp>
      <p:sp>
        <p:nvSpPr>
          <p:cNvPr id="16" name="Content Placeholder 15"/>
          <p:cNvSpPr>
            <a:spLocks noGrp="1"/>
          </p:cNvSpPr>
          <p:nvPr>
            <p:ph sz="quarter" idx="13"/>
          </p:nvPr>
        </p:nvSpPr>
        <p:spPr/>
        <p:txBody>
          <a:bodyPr/>
          <a:lstStyle/>
          <a:p>
            <a:pPr marL="0" indent="0">
              <a:buNone/>
            </a:pPr>
            <a:r>
              <a:rPr lang="en-US" altLang="en-US" dirty="0">
                <a:cs typeface="Arial" charset="0"/>
              </a:rPr>
              <a:t>What device allows laypeople to provide emergency defibrillation to someone in cardiac arrest?</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37459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Outcomes</a:t>
            </a:r>
            <a:endParaRPr lang="en-US" dirty="0"/>
          </a:p>
        </p:txBody>
      </p:sp>
      <p:sp>
        <p:nvSpPr>
          <p:cNvPr id="11" name="Content Placeholder 10"/>
          <p:cNvSpPr>
            <a:spLocks noGrp="1"/>
          </p:cNvSpPr>
          <p:nvPr>
            <p:ph idx="1"/>
          </p:nvPr>
        </p:nvSpPr>
        <p:spPr/>
        <p:txBody>
          <a:bodyPr/>
          <a:lstStyle/>
          <a:p>
            <a:pPr marL="514350" indent="-514350">
              <a:buNone/>
            </a:pPr>
            <a:r>
              <a:rPr lang="en-US" dirty="0" smtClean="0"/>
              <a:t>1.1	Describe </a:t>
            </a:r>
            <a:r>
              <a:rPr lang="en-US" dirty="0"/>
              <a:t>the history and the importance of the ECG.</a:t>
            </a:r>
          </a:p>
          <a:p>
            <a:pPr marL="514350" indent="-514350">
              <a:buNone/>
            </a:pPr>
            <a:r>
              <a:rPr lang="en-US" dirty="0" smtClean="0"/>
              <a:t>1.2	</a:t>
            </a:r>
            <a:r>
              <a:rPr lang="en-US" altLang="en-US" dirty="0" smtClean="0">
                <a:cs typeface="Arial" charset="0"/>
              </a:rPr>
              <a:t>Identify </a:t>
            </a:r>
            <a:r>
              <a:rPr lang="en-US" altLang="en-US" dirty="0">
                <a:cs typeface="Arial" charset="0"/>
              </a:rPr>
              <a:t>the uses of an ECG and opportunities for an electrocardiographer.</a:t>
            </a:r>
          </a:p>
          <a:p>
            <a:pPr marL="514350" indent="-514350">
              <a:buNone/>
            </a:pPr>
            <a:r>
              <a:rPr lang="en-US" dirty="0" smtClean="0"/>
              <a:t>1.3	</a:t>
            </a:r>
            <a:r>
              <a:rPr lang="en-US" altLang="en-US" dirty="0" smtClean="0">
                <a:cs typeface="Arial" charset="0"/>
              </a:rPr>
              <a:t>Troubleshoot </a:t>
            </a:r>
            <a:r>
              <a:rPr lang="en-US" altLang="en-US" dirty="0">
                <a:cs typeface="Arial" charset="0"/>
              </a:rPr>
              <a:t>legal, ethical, patient education, and communication issues related to the ECG.</a:t>
            </a:r>
            <a:endParaRPr lang="en-US" dirty="0"/>
          </a:p>
          <a:p>
            <a:pPr marL="514350" indent="-514350">
              <a:buNone/>
            </a:pPr>
            <a:r>
              <a:rPr lang="en-US" dirty="0" smtClean="0"/>
              <a:t>1.4</a:t>
            </a:r>
            <a:r>
              <a:rPr lang="en-US" dirty="0" smtClean="0">
                <a:cs typeface="Arial" charset="0"/>
              </a:rPr>
              <a:t>	</a:t>
            </a:r>
            <a:r>
              <a:rPr lang="en-US" altLang="en-US" dirty="0" smtClean="0">
                <a:cs typeface="Arial" charset="0"/>
              </a:rPr>
              <a:t>Perform </a:t>
            </a:r>
            <a:r>
              <a:rPr lang="en-US" altLang="en-US" dirty="0">
                <a:cs typeface="Arial" charset="0"/>
              </a:rPr>
              <a:t>infection control measures required for the ECG.</a:t>
            </a:r>
            <a:endParaRPr lang="en-US" dirty="0"/>
          </a:p>
          <a:p>
            <a:pPr marL="514350" indent="-514350">
              <a:buNone/>
            </a:pPr>
            <a:r>
              <a:rPr lang="en-US" dirty="0" smtClean="0"/>
              <a:t>1.5	</a:t>
            </a:r>
            <a:r>
              <a:rPr lang="en-US" altLang="en-US" dirty="0" smtClean="0">
                <a:cs typeface="Arial" charset="0"/>
              </a:rPr>
              <a:t>Compare </a:t>
            </a:r>
            <a:r>
              <a:rPr lang="en-US" altLang="en-US" dirty="0">
                <a:cs typeface="Arial" charset="0"/>
              </a:rPr>
              <a:t>basic vital sign measurements related to the ECG.</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88887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1.2</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p:txBody>
          <a:bodyPr/>
          <a:lstStyle/>
          <a:p>
            <a:pPr marL="0" indent="0">
              <a:buNone/>
            </a:pPr>
            <a:r>
              <a:rPr lang="en-US" altLang="en-US" dirty="0">
                <a:cs typeface="Arial" charset="0"/>
              </a:rPr>
              <a:t>What device allows laypeople to provide emergency defibrillation to someone in cardiac arrest?</a:t>
            </a:r>
          </a:p>
          <a:p>
            <a:endParaRPr lang="en-US" dirty="0"/>
          </a:p>
        </p:txBody>
      </p:sp>
      <p:sp>
        <p:nvSpPr>
          <p:cNvPr id="18" name="Content Placeholder 17"/>
          <p:cNvSpPr>
            <a:spLocks noGrp="1"/>
          </p:cNvSpPr>
          <p:nvPr>
            <p:ph sz="quarter" idx="15"/>
          </p:nvPr>
        </p:nvSpPr>
        <p:spPr>
          <a:solidFill>
            <a:srgbClr val="FFC000"/>
          </a:solidFill>
        </p:spPr>
        <p:txBody>
          <a:bodyPr/>
          <a:lstStyle/>
          <a:p>
            <a:pPr marL="0" indent="0">
              <a:buNone/>
            </a:pPr>
            <a:endParaRPr lang="en-US" sz="600" dirty="0">
              <a:solidFill>
                <a:srgbClr val="000099"/>
              </a:solidFill>
            </a:endParaRPr>
          </a:p>
          <a:p>
            <a:pPr marL="0" indent="0">
              <a:buNone/>
            </a:pPr>
            <a:r>
              <a:rPr lang="en-US" dirty="0" smtClean="0">
                <a:solidFill>
                  <a:srgbClr val="000099"/>
                </a:solidFill>
              </a:rPr>
              <a:t>An automatic external defibrillator (AED)</a:t>
            </a:r>
            <a:endParaRPr lang="en-US"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59666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1.2</a:t>
            </a:r>
            <a:br>
              <a:rPr lang="en-US" dirty="0" smtClean="0"/>
            </a:br>
            <a:r>
              <a:rPr lang="en-US" dirty="0" smtClean="0"/>
              <a:t>Apply Your Knowledge #2</a:t>
            </a:r>
            <a:endParaRPr lang="en-US" dirty="0"/>
          </a:p>
        </p:txBody>
      </p:sp>
      <p:sp>
        <p:nvSpPr>
          <p:cNvPr id="16" name="Content Placeholder 15"/>
          <p:cNvSpPr>
            <a:spLocks noGrp="1"/>
          </p:cNvSpPr>
          <p:nvPr>
            <p:ph sz="quarter" idx="13"/>
          </p:nvPr>
        </p:nvSpPr>
        <p:spPr/>
        <p:txBody>
          <a:bodyPr/>
          <a:lstStyle/>
          <a:p>
            <a:pPr marL="0" indent="0">
              <a:buNone/>
            </a:pPr>
            <a:r>
              <a:rPr lang="en-US" altLang="en-US" dirty="0">
                <a:cs typeface="Arial" charset="0"/>
              </a:rPr>
              <a:t>Which healthcare professional views ECG tracings in real time and notifies a healthcare practitioner of any abnormalities?</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6926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1.2</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p:txBody>
          <a:bodyPr/>
          <a:lstStyle/>
          <a:p>
            <a:pPr marL="0" indent="0">
              <a:buNone/>
            </a:pPr>
            <a:r>
              <a:rPr lang="en-US" altLang="en-US" dirty="0">
                <a:cs typeface="Arial" charset="0"/>
              </a:rPr>
              <a:t>Which healthcare professional views ECG tracings in real time and notifies a healthcare practitioner of any abnormalities?</a:t>
            </a:r>
          </a:p>
          <a:p>
            <a:endParaRPr lang="en-US" dirty="0"/>
          </a:p>
        </p:txBody>
      </p:sp>
      <p:sp>
        <p:nvSpPr>
          <p:cNvPr id="18" name="Content Placeholder 17"/>
          <p:cNvSpPr>
            <a:spLocks noGrp="1"/>
          </p:cNvSpPr>
          <p:nvPr>
            <p:ph sz="quarter" idx="15"/>
          </p:nvPr>
        </p:nvSpPr>
        <p:spPr>
          <a:solidFill>
            <a:srgbClr val="FFC000"/>
          </a:solidFill>
        </p:spPr>
        <p:txBody>
          <a:bodyPr/>
          <a:lstStyle/>
          <a:p>
            <a:pPr marL="0" indent="0">
              <a:buNone/>
            </a:pPr>
            <a:endParaRPr lang="en-US" sz="600" dirty="0">
              <a:solidFill>
                <a:srgbClr val="000099"/>
              </a:solidFill>
            </a:endParaRPr>
          </a:p>
          <a:p>
            <a:pPr marL="0" indent="0">
              <a:buNone/>
            </a:pPr>
            <a:r>
              <a:rPr lang="en-US" dirty="0" smtClean="0">
                <a:solidFill>
                  <a:srgbClr val="000099"/>
                </a:solidFill>
              </a:rPr>
              <a:t>ECG monitor technician</a:t>
            </a:r>
            <a:endParaRPr lang="en-US"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523028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52600"/>
          </a:xfrm>
        </p:spPr>
        <p:txBody>
          <a:bodyPr/>
          <a:lstStyle/>
          <a:p>
            <a:r>
              <a:rPr lang="en-US" dirty="0" smtClean="0"/>
              <a:t>Learning Outcome 1.3</a:t>
            </a:r>
            <a:br>
              <a:rPr lang="en-US" dirty="0" smtClean="0"/>
            </a:br>
            <a:r>
              <a:rPr lang="en-US" dirty="0" smtClean="0"/>
              <a:t>Preparing for an ECG</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133600"/>
            <a:ext cx="8229600" cy="4419600"/>
          </a:xfrm>
        </p:spPr>
        <p:txBody>
          <a:bodyPr/>
          <a:lstStyle/>
          <a:p>
            <a:pPr marL="0" indent="0">
              <a:buNone/>
            </a:pPr>
            <a:r>
              <a:rPr lang="en-US" dirty="0"/>
              <a:t>E</a:t>
            </a:r>
            <a:r>
              <a:rPr lang="en-US" dirty="0" smtClean="0"/>
              <a:t>thics</a:t>
            </a:r>
          </a:p>
          <a:p>
            <a:pPr marL="0" indent="0">
              <a:buNone/>
            </a:pPr>
            <a:r>
              <a:rPr lang="en-US" dirty="0"/>
              <a:t>L</a:t>
            </a:r>
            <a:r>
              <a:rPr lang="en-US" dirty="0" smtClean="0"/>
              <a:t>aw</a:t>
            </a:r>
          </a:p>
          <a:p>
            <a:pPr marL="0" indent="0">
              <a:buNone/>
            </a:pPr>
            <a:r>
              <a:rPr lang="en-US" dirty="0"/>
              <a:t>L</a:t>
            </a:r>
            <a:r>
              <a:rPr lang="en-US" dirty="0" smtClean="0"/>
              <a:t>ibel</a:t>
            </a:r>
          </a:p>
          <a:p>
            <a:pPr marL="0" indent="0">
              <a:buNone/>
            </a:pPr>
            <a:r>
              <a:rPr lang="en-US" dirty="0"/>
              <a:t>M</a:t>
            </a:r>
            <a:r>
              <a:rPr lang="en-US" dirty="0" smtClean="0"/>
              <a:t>edical professional liability</a:t>
            </a:r>
          </a:p>
          <a:p>
            <a:pPr marL="0" indent="0">
              <a:buNone/>
            </a:pPr>
            <a:r>
              <a:rPr lang="en-US" dirty="0"/>
              <a:t>S</a:t>
            </a:r>
            <a:r>
              <a:rPr lang="en-US" dirty="0" smtClean="0"/>
              <a:t>lander</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72506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Legal and Ethical Issues</a:t>
            </a:r>
            <a:endParaRPr lang="en-US" dirty="0"/>
          </a:p>
        </p:txBody>
      </p:sp>
      <p:sp>
        <p:nvSpPr>
          <p:cNvPr id="11" name="Content Placeholder 10"/>
          <p:cNvSpPr>
            <a:spLocks noGrp="1"/>
          </p:cNvSpPr>
          <p:nvPr>
            <p:ph idx="1"/>
          </p:nvPr>
        </p:nvSpPr>
        <p:spPr/>
        <p:txBody>
          <a:bodyPr/>
          <a:lstStyle/>
          <a:p>
            <a:pPr marL="0" indent="0">
              <a:buNone/>
            </a:pPr>
            <a:r>
              <a:rPr lang="en-US" altLang="en-US" dirty="0" smtClean="0"/>
              <a:t>Laws</a:t>
            </a:r>
          </a:p>
          <a:p>
            <a:r>
              <a:rPr lang="en-US" altLang="en-US" dirty="0" smtClean="0"/>
              <a:t>Rules of conduct</a:t>
            </a:r>
          </a:p>
          <a:p>
            <a:r>
              <a:rPr lang="en-US" altLang="en-US" dirty="0" smtClean="0"/>
              <a:t>Enforced by controlling authority</a:t>
            </a:r>
          </a:p>
          <a:p>
            <a:pPr marL="0" indent="0">
              <a:spcBef>
                <a:spcPts val="4200"/>
              </a:spcBef>
              <a:buNone/>
            </a:pPr>
            <a:r>
              <a:rPr lang="en-US" altLang="en-US" dirty="0" smtClean="0"/>
              <a:t>Ethics</a:t>
            </a:r>
          </a:p>
          <a:p>
            <a:r>
              <a:rPr lang="en-US" altLang="en-US" dirty="0" smtClean="0"/>
              <a:t>Standards of behavior</a:t>
            </a:r>
          </a:p>
          <a:p>
            <a:r>
              <a:rPr lang="en-US" altLang="en-US" dirty="0" smtClean="0"/>
              <a:t>Concepts of right and wrong</a:t>
            </a:r>
          </a:p>
          <a:p>
            <a:r>
              <a:rPr lang="en-US" altLang="en-US" dirty="0" smtClean="0"/>
              <a:t>Based on moral values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12607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HIPAA</a:t>
            </a:r>
            <a:endParaRPr lang="en-US" dirty="0"/>
          </a:p>
        </p:txBody>
      </p:sp>
      <p:sp>
        <p:nvSpPr>
          <p:cNvPr id="11" name="Content Placeholder 10"/>
          <p:cNvSpPr>
            <a:spLocks noGrp="1"/>
          </p:cNvSpPr>
          <p:nvPr>
            <p:ph idx="1"/>
          </p:nvPr>
        </p:nvSpPr>
        <p:spPr/>
        <p:txBody>
          <a:bodyPr/>
          <a:lstStyle/>
          <a:p>
            <a:pPr marL="0" indent="0">
              <a:buNone/>
            </a:pPr>
            <a:r>
              <a:rPr lang="en-US" altLang="en-US" dirty="0" smtClean="0"/>
              <a:t>Health Insurance Portability and Accountability Act</a:t>
            </a:r>
          </a:p>
          <a:p>
            <a:r>
              <a:rPr lang="en-US" altLang="en-US" dirty="0" smtClean="0"/>
              <a:t>National standards for electronic healthcare transactions</a:t>
            </a:r>
          </a:p>
          <a:p>
            <a:r>
              <a:rPr lang="en-US" altLang="en-US" dirty="0" smtClean="0"/>
              <a:t>Limits and secures use of electronic patient data</a:t>
            </a:r>
          </a:p>
          <a:p>
            <a:r>
              <a:rPr lang="en-US" altLang="en-US" dirty="0" smtClean="0"/>
              <a:t>Helps ensure patient privacy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76453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Ethics</a:t>
            </a:r>
            <a:endParaRPr lang="en-US" dirty="0"/>
          </a:p>
        </p:txBody>
      </p:sp>
      <p:sp>
        <p:nvSpPr>
          <p:cNvPr id="11" name="Content Placeholder 10"/>
          <p:cNvSpPr>
            <a:spLocks noGrp="1"/>
          </p:cNvSpPr>
          <p:nvPr>
            <p:ph idx="1"/>
          </p:nvPr>
        </p:nvSpPr>
        <p:spPr/>
        <p:txBody>
          <a:bodyPr/>
          <a:lstStyle/>
          <a:p>
            <a:pPr marL="0" indent="0">
              <a:buNone/>
            </a:pPr>
            <a:r>
              <a:rPr lang="en-US" altLang="en-US" dirty="0" smtClean="0"/>
              <a:t>Code of ethics</a:t>
            </a:r>
          </a:p>
          <a:p>
            <a:r>
              <a:rPr lang="en-US" altLang="en-US" dirty="0" smtClean="0"/>
              <a:t>Confidentiality</a:t>
            </a:r>
          </a:p>
          <a:p>
            <a:r>
              <a:rPr lang="en-US" altLang="en-US" dirty="0" smtClean="0"/>
              <a:t>Respect</a:t>
            </a:r>
          </a:p>
          <a:p>
            <a:r>
              <a:rPr lang="en-US" altLang="en-US" dirty="0" smtClean="0"/>
              <a:t>Dignity</a:t>
            </a:r>
          </a:p>
          <a:p>
            <a:pPr marL="0" indent="0">
              <a:spcBef>
                <a:spcPts val="3600"/>
              </a:spcBef>
              <a:buNone/>
            </a:pPr>
            <a:r>
              <a:rPr lang="en-US" altLang="en-US" dirty="0" smtClean="0"/>
              <a:t>Acting professionally</a:t>
            </a:r>
          </a:p>
          <a:p>
            <a:r>
              <a:rPr lang="en-US" altLang="en-US" dirty="0"/>
              <a:t>Cooperate with co-workers, supervisors, and other healthcare professionals</a:t>
            </a:r>
          </a:p>
          <a:p>
            <a:r>
              <a:rPr lang="en-US" altLang="en-US" dirty="0"/>
              <a:t>Continue education and training</a:t>
            </a:r>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69953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smtClean="0"/>
              <a:t>Medical Professional Liability</a:t>
            </a:r>
            <a:endParaRPr lang="en-US" dirty="0"/>
          </a:p>
        </p:txBody>
      </p:sp>
      <p:sp>
        <p:nvSpPr>
          <p:cNvPr id="19" name="Content Placeholder 18"/>
          <p:cNvSpPr>
            <a:spLocks noGrp="1"/>
          </p:cNvSpPr>
          <p:nvPr>
            <p:ph idx="1"/>
          </p:nvPr>
        </p:nvSpPr>
        <p:spPr/>
        <p:txBody>
          <a:bodyPr/>
          <a:lstStyle/>
          <a:p>
            <a:pPr marL="0" indent="0">
              <a:buNone/>
            </a:pPr>
            <a:r>
              <a:rPr lang="en-US" altLang="en-US" dirty="0" smtClean="0"/>
              <a:t>Healthcare professionals are held accountable for:</a:t>
            </a:r>
          </a:p>
          <a:p>
            <a:r>
              <a:rPr lang="en-US" altLang="en-US" dirty="0" smtClean="0"/>
              <a:t>Performing unlawful acts</a:t>
            </a:r>
          </a:p>
          <a:p>
            <a:r>
              <a:rPr lang="en-US" altLang="en-US" dirty="0" smtClean="0"/>
              <a:t>Performing legal acts improperly</a:t>
            </a:r>
          </a:p>
          <a:p>
            <a:r>
              <a:rPr lang="en-US" altLang="en-US" dirty="0" smtClean="0"/>
              <a:t>Failing to perform an act when necessary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0244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Slander and Libel</a:t>
            </a:r>
            <a:endParaRPr lang="en-US" dirty="0"/>
          </a:p>
        </p:txBody>
      </p:sp>
      <p:sp>
        <p:nvSpPr>
          <p:cNvPr id="3" name="Content Placeholder 2"/>
          <p:cNvSpPr>
            <a:spLocks noGrp="1"/>
          </p:cNvSpPr>
          <p:nvPr>
            <p:ph sz="quarter" idx="12"/>
          </p:nvPr>
        </p:nvSpPr>
        <p:spPr>
          <a:xfrm>
            <a:off x="533400" y="1066800"/>
            <a:ext cx="8153400" cy="2514600"/>
          </a:xfrm>
        </p:spPr>
        <p:txBody>
          <a:bodyPr/>
          <a:lstStyle/>
          <a:p>
            <a:pPr marL="0" indent="0">
              <a:buNone/>
            </a:pPr>
            <a:r>
              <a:rPr lang="en-US" altLang="en-US" dirty="0">
                <a:cs typeface="Arial" charset="0"/>
              </a:rPr>
              <a:t>Slander</a:t>
            </a:r>
          </a:p>
          <a:p>
            <a:pPr marL="400050" indent="-400050"/>
            <a:r>
              <a:rPr lang="en-US" altLang="en-US" sz="2800" dirty="0">
                <a:cs typeface="Arial" charset="0"/>
              </a:rPr>
              <a:t>Making derogatory remarks about someone</a:t>
            </a:r>
          </a:p>
          <a:p>
            <a:pPr marL="0" indent="0">
              <a:spcBef>
                <a:spcPts val="3600"/>
              </a:spcBef>
              <a:buNone/>
            </a:pPr>
            <a:r>
              <a:rPr lang="en-US" altLang="en-US" dirty="0">
                <a:cs typeface="Arial" charset="0"/>
              </a:rPr>
              <a:t>Libel</a:t>
            </a:r>
          </a:p>
          <a:p>
            <a:pPr marL="400050" indent="-400050"/>
            <a:r>
              <a:rPr lang="en-US" altLang="en-US" sz="2800" dirty="0">
                <a:cs typeface="Arial" charset="0"/>
              </a:rPr>
              <a:t>Writing defamatory words about someone</a:t>
            </a:r>
          </a:p>
          <a:p>
            <a:endParaRPr lang="en-US" dirty="0"/>
          </a:p>
        </p:txBody>
      </p:sp>
      <p:sp>
        <p:nvSpPr>
          <p:cNvPr id="7" name="Content Placeholder 6"/>
          <p:cNvSpPr>
            <a:spLocks noGrp="1"/>
          </p:cNvSpPr>
          <p:nvPr>
            <p:ph sz="quarter" idx="10"/>
          </p:nvPr>
        </p:nvSpPr>
        <p:spPr/>
        <p:txBody>
          <a:bodyPr/>
          <a:lstStyle/>
          <a:p>
            <a:pPr marL="0" indent="0" algn="ctr">
              <a:buNone/>
            </a:pPr>
            <a:r>
              <a:rPr lang="en-US" altLang="en-US" sz="2800" b="1" dirty="0">
                <a:solidFill>
                  <a:srgbClr val="C00000"/>
                </a:solidFill>
                <a:cs typeface="Arial" charset="0"/>
              </a:rPr>
              <a:t>Both slander and libel are illegal and unethical.</a:t>
            </a:r>
          </a:p>
          <a:p>
            <a:endParaRPr lang="en-US" b="1" dirty="0">
              <a:solidFill>
                <a:srgbClr val="C00000"/>
              </a:solidFill>
            </a:endParaRPr>
          </a:p>
          <a:p>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4167282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Documentation</a:t>
            </a:r>
            <a:endParaRPr lang="en-US" dirty="0"/>
          </a:p>
        </p:txBody>
      </p:sp>
      <p:sp>
        <p:nvSpPr>
          <p:cNvPr id="11" name="Content Placeholder 10"/>
          <p:cNvSpPr>
            <a:spLocks noGrp="1"/>
          </p:cNvSpPr>
          <p:nvPr>
            <p:ph idx="1"/>
          </p:nvPr>
        </p:nvSpPr>
        <p:spPr/>
        <p:txBody>
          <a:bodyPr/>
          <a:lstStyle/>
          <a:p>
            <a:pPr marL="0" indent="0">
              <a:buNone/>
            </a:pPr>
            <a:r>
              <a:rPr lang="en-US" altLang="en-US" dirty="0" smtClean="0"/>
              <a:t>All medical care and treatment must be documented</a:t>
            </a:r>
          </a:p>
          <a:p>
            <a:pPr marL="0" indent="0">
              <a:spcBef>
                <a:spcPts val="4200"/>
              </a:spcBef>
              <a:buNone/>
            </a:pPr>
            <a:r>
              <a:rPr lang="en-US" altLang="en-US" dirty="0" smtClean="0"/>
              <a:t>Part of the medical record</a:t>
            </a:r>
          </a:p>
          <a:p>
            <a:r>
              <a:rPr lang="en-US" altLang="en-US" dirty="0" smtClean="0"/>
              <a:t>Medical record can be used in court</a:t>
            </a:r>
          </a:p>
          <a:p>
            <a:r>
              <a:rPr lang="en-US" altLang="en-US" dirty="0" smtClean="0"/>
              <a:t>Complete documentation provides legal protection</a:t>
            </a:r>
          </a:p>
          <a:p>
            <a:pPr marL="0" indent="0">
              <a:spcBef>
                <a:spcPts val="4200"/>
              </a:spcBef>
              <a:buNone/>
            </a:pPr>
            <a:r>
              <a:rPr lang="en-US" altLang="en-US" dirty="0" smtClean="0"/>
              <a:t>Provides for continuity of care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51851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95400"/>
          </a:xfrm>
        </p:spPr>
        <p:txBody>
          <a:bodyPr/>
          <a:lstStyle/>
          <a:p>
            <a:r>
              <a:rPr lang="en-US" dirty="0"/>
              <a:t>Learning Outcome 1.1 The Electrocardiogram</a:t>
            </a:r>
            <a:br>
              <a:rPr lang="en-US" dirty="0"/>
            </a:br>
            <a:r>
              <a:rPr lang="en-US" dirty="0">
                <a:solidFill>
                  <a:srgbClr val="7030A0"/>
                </a:solidFill>
              </a:rPr>
              <a:t>Key </a:t>
            </a:r>
            <a:r>
              <a:rPr lang="en-US" dirty="0" smtClean="0">
                <a:solidFill>
                  <a:srgbClr val="7030A0"/>
                </a:solidFill>
              </a:rPr>
              <a:t>Terms</a:t>
            </a:r>
            <a:endParaRPr lang="en-US" dirty="0">
              <a:solidFill>
                <a:srgbClr val="7030A0"/>
              </a:solidFill>
            </a:endParaRPr>
          </a:p>
        </p:txBody>
      </p:sp>
      <p:sp>
        <p:nvSpPr>
          <p:cNvPr id="11" name="Content Placeholder 10"/>
          <p:cNvSpPr>
            <a:spLocks noGrp="1"/>
          </p:cNvSpPr>
          <p:nvPr>
            <p:ph idx="1"/>
          </p:nvPr>
        </p:nvSpPr>
        <p:spPr>
          <a:xfrm>
            <a:off x="457200" y="1524000"/>
            <a:ext cx="8229600" cy="5029200"/>
          </a:xfrm>
        </p:spPr>
        <p:txBody>
          <a:bodyPr/>
          <a:lstStyle/>
          <a:p>
            <a:pPr marL="0" indent="0">
              <a:buNone/>
            </a:pPr>
            <a:r>
              <a:rPr lang="en-US" dirty="0"/>
              <a:t>C</a:t>
            </a:r>
            <a:r>
              <a:rPr lang="en-US" dirty="0" smtClean="0"/>
              <a:t>ardiovascular disease (CVD)</a:t>
            </a:r>
          </a:p>
          <a:p>
            <a:pPr marL="0" indent="0">
              <a:buNone/>
            </a:pPr>
            <a:r>
              <a:rPr lang="en-US" dirty="0"/>
              <a:t>C</a:t>
            </a:r>
            <a:r>
              <a:rPr lang="en-US" dirty="0" smtClean="0"/>
              <a:t>oronary artery disease (CAD)</a:t>
            </a:r>
          </a:p>
          <a:p>
            <a:pPr marL="0" indent="0">
              <a:buNone/>
            </a:pPr>
            <a:r>
              <a:rPr lang="en-US" dirty="0"/>
              <a:t>E</a:t>
            </a:r>
            <a:r>
              <a:rPr lang="en-US" dirty="0" smtClean="0"/>
              <a:t>lectrocardiogram (ECG)</a:t>
            </a:r>
          </a:p>
          <a:p>
            <a:pPr marL="0" indent="0">
              <a:buNone/>
            </a:pPr>
            <a:r>
              <a:rPr lang="en-US" dirty="0"/>
              <a:t>E</a:t>
            </a:r>
            <a:r>
              <a:rPr lang="en-US" dirty="0" smtClean="0"/>
              <a:t>lectrocardiograph</a:t>
            </a:r>
          </a:p>
          <a:p>
            <a:pPr marL="0" indent="0">
              <a:buNone/>
            </a:pPr>
            <a:r>
              <a:rPr lang="en-US" dirty="0"/>
              <a:t>M</a:t>
            </a:r>
            <a:r>
              <a:rPr lang="en-US" dirty="0" smtClean="0"/>
              <a:t>yocardial infarction (MI; heart attack)</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74402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Consent</a:t>
            </a:r>
            <a:endParaRPr lang="en-US" dirty="0"/>
          </a:p>
        </p:txBody>
      </p:sp>
      <p:sp>
        <p:nvSpPr>
          <p:cNvPr id="11" name="Content Placeholder 10"/>
          <p:cNvSpPr>
            <a:spLocks noGrp="1"/>
          </p:cNvSpPr>
          <p:nvPr>
            <p:ph idx="1"/>
          </p:nvPr>
        </p:nvSpPr>
        <p:spPr/>
        <p:txBody>
          <a:bodyPr/>
          <a:lstStyle/>
          <a:p>
            <a:pPr marL="0" indent="0">
              <a:buNone/>
            </a:pPr>
            <a:r>
              <a:rPr lang="en-US" altLang="en-US" dirty="0" smtClean="0"/>
              <a:t>Patient must provide consent before the procedure is performed</a:t>
            </a:r>
          </a:p>
          <a:p>
            <a:r>
              <a:rPr lang="en-US" altLang="en-US" dirty="0" smtClean="0"/>
              <a:t>Written consent</a:t>
            </a:r>
          </a:p>
          <a:p>
            <a:r>
              <a:rPr lang="en-US" altLang="en-US" dirty="0" smtClean="0"/>
              <a:t>Implied consent</a:t>
            </a:r>
          </a:p>
          <a:p>
            <a:pPr marL="0" indent="0">
              <a:spcBef>
                <a:spcPts val="4200"/>
              </a:spcBef>
              <a:buNone/>
            </a:pPr>
            <a:r>
              <a:rPr lang="en-US" altLang="en-US" dirty="0" smtClean="0"/>
              <a:t>If patient cannot read:</a:t>
            </a:r>
          </a:p>
          <a:p>
            <a:r>
              <a:rPr lang="en-US" altLang="en-US" dirty="0" smtClean="0"/>
              <a:t>Explain to patient with witness present</a:t>
            </a:r>
          </a:p>
          <a:p>
            <a:r>
              <a:rPr lang="en-US" altLang="en-US" dirty="0" smtClean="0"/>
              <a:t>Patient signs with X</a:t>
            </a:r>
          </a:p>
          <a:p>
            <a:r>
              <a:rPr lang="en-US" altLang="en-US" dirty="0" smtClean="0"/>
              <a:t>Witness signs as well</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38518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Patient Education and Communication</a:t>
            </a:r>
            <a:endParaRPr lang="en-US" dirty="0"/>
          </a:p>
        </p:txBody>
      </p:sp>
      <p:sp>
        <p:nvSpPr>
          <p:cNvPr id="11" name="Content Placeholder 10"/>
          <p:cNvSpPr>
            <a:spLocks noGrp="1"/>
          </p:cNvSpPr>
          <p:nvPr>
            <p:ph idx="1"/>
          </p:nvPr>
        </p:nvSpPr>
        <p:spPr/>
        <p:txBody>
          <a:bodyPr/>
          <a:lstStyle/>
          <a:p>
            <a:pPr marL="0" indent="0">
              <a:buNone/>
            </a:pPr>
            <a:r>
              <a:rPr lang="en-US" altLang="en-US" dirty="0" smtClean="0"/>
              <a:t>Develop a positive relationship and atmosphere</a:t>
            </a:r>
          </a:p>
          <a:p>
            <a:pPr marL="0" indent="0">
              <a:spcBef>
                <a:spcPts val="3600"/>
              </a:spcBef>
              <a:buNone/>
            </a:pPr>
            <a:r>
              <a:rPr lang="en-US" altLang="en-US" dirty="0" smtClean="0"/>
              <a:t>Reduce patient fears</a:t>
            </a:r>
          </a:p>
          <a:p>
            <a:r>
              <a:rPr lang="en-US" altLang="en-US" dirty="0" smtClean="0"/>
              <a:t>Explain the procedure clearly</a:t>
            </a:r>
          </a:p>
          <a:p>
            <a:r>
              <a:rPr lang="en-US" altLang="en-US" dirty="0" smtClean="0"/>
              <a:t>Answer questions</a:t>
            </a:r>
          </a:p>
          <a:p>
            <a:r>
              <a:rPr lang="en-US" altLang="en-US" dirty="0" smtClean="0"/>
              <a:t>Use simple terms</a:t>
            </a:r>
          </a:p>
          <a:p>
            <a:r>
              <a:rPr lang="en-US" altLang="en-US" dirty="0" smtClean="0"/>
              <a:t>Speak slowly and distinctly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80253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1.3</a:t>
            </a:r>
            <a:br>
              <a:rPr lang="en-US" dirty="0" smtClean="0"/>
            </a:br>
            <a:r>
              <a:rPr lang="en-US" dirty="0" smtClean="0"/>
              <a:t>Apply Your Knowledge #1</a:t>
            </a:r>
            <a:endParaRPr lang="en-US" dirty="0"/>
          </a:p>
        </p:txBody>
      </p:sp>
      <p:sp>
        <p:nvSpPr>
          <p:cNvPr id="16" name="Content Placeholder 15"/>
          <p:cNvSpPr>
            <a:spLocks noGrp="1"/>
          </p:cNvSpPr>
          <p:nvPr>
            <p:ph sz="quarter" idx="13"/>
          </p:nvPr>
        </p:nvSpPr>
        <p:spPr/>
        <p:txBody>
          <a:bodyPr/>
          <a:lstStyle/>
          <a:p>
            <a:pPr marL="0" indent="0">
              <a:buNone/>
            </a:pPr>
            <a:r>
              <a:rPr lang="en-US" altLang="en-US" dirty="0">
                <a:cs typeface="Arial" charset="0"/>
              </a:rPr>
              <a:t>True or False: The practice of confidentiality is essential to the practice of ethics in medicine.</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60225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1.3</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p:txBody>
          <a:bodyPr/>
          <a:lstStyle/>
          <a:p>
            <a:pPr marL="0" indent="0">
              <a:buNone/>
            </a:pPr>
            <a:r>
              <a:rPr lang="en-US" altLang="en-US" dirty="0">
                <a:cs typeface="Arial" charset="0"/>
              </a:rPr>
              <a:t>True or False: The practice of confidentiality is essential to the practice of ethics in medicine.</a:t>
            </a:r>
          </a:p>
          <a:p>
            <a:endParaRPr lang="en-US" dirty="0"/>
          </a:p>
        </p:txBody>
      </p:sp>
      <p:sp>
        <p:nvSpPr>
          <p:cNvPr id="18" name="Content Placeholder 17"/>
          <p:cNvSpPr>
            <a:spLocks noGrp="1"/>
          </p:cNvSpPr>
          <p:nvPr>
            <p:ph sz="quarter" idx="15"/>
          </p:nvPr>
        </p:nvSpPr>
        <p:spPr>
          <a:xfrm>
            <a:off x="533400" y="3672840"/>
            <a:ext cx="8153400" cy="1203960"/>
          </a:xfrm>
          <a:solidFill>
            <a:srgbClr val="FFC000"/>
          </a:solidFill>
        </p:spPr>
        <p:txBody>
          <a:bodyPr/>
          <a:lstStyle/>
          <a:p>
            <a:pPr marL="0" indent="0">
              <a:buNone/>
            </a:pPr>
            <a:endParaRPr lang="en-US" sz="600" dirty="0">
              <a:solidFill>
                <a:srgbClr val="000099"/>
              </a:solidFill>
            </a:endParaRPr>
          </a:p>
          <a:p>
            <a:pPr marL="0" indent="0">
              <a:spcBef>
                <a:spcPct val="0"/>
              </a:spcBef>
              <a:buClrTx/>
              <a:buSzTx/>
              <a:buFontTx/>
              <a:buNone/>
            </a:pPr>
            <a:r>
              <a:rPr lang="en-US" altLang="en-US" dirty="0">
                <a:solidFill>
                  <a:srgbClr val="000099"/>
                </a:solidFill>
              </a:rPr>
              <a:t>True; confidentiality is an essential part of caring for the patient and is required by HIPAA.</a:t>
            </a: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946842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1.3</a:t>
            </a:r>
            <a:br>
              <a:rPr lang="en-US" dirty="0" smtClean="0"/>
            </a:br>
            <a:r>
              <a:rPr lang="en-US" dirty="0" smtClean="0"/>
              <a:t>Apply Your Knowledge #2</a:t>
            </a:r>
            <a:endParaRPr lang="en-US" dirty="0"/>
          </a:p>
        </p:txBody>
      </p:sp>
      <p:sp>
        <p:nvSpPr>
          <p:cNvPr id="16" name="Content Placeholder 15"/>
          <p:cNvSpPr>
            <a:spLocks noGrp="1"/>
          </p:cNvSpPr>
          <p:nvPr>
            <p:ph sz="quarter" idx="13"/>
          </p:nvPr>
        </p:nvSpPr>
        <p:spPr/>
        <p:txBody>
          <a:bodyPr/>
          <a:lstStyle/>
          <a:p>
            <a:pPr marL="0" indent="0">
              <a:buNone/>
            </a:pPr>
            <a:r>
              <a:rPr lang="en-US" altLang="en-US" dirty="0">
                <a:cs typeface="Arial" charset="0"/>
              </a:rPr>
              <a:t>Who should sign a consent form if a patient cannot read or write?</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928206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1.3</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p:txBody>
          <a:bodyPr/>
          <a:lstStyle/>
          <a:p>
            <a:pPr marL="0" indent="0">
              <a:buNone/>
            </a:pPr>
            <a:r>
              <a:rPr lang="en-US" altLang="en-US" dirty="0">
                <a:cs typeface="Arial" charset="0"/>
              </a:rPr>
              <a:t>Who should sign a consent form if a patient cannot read or write?</a:t>
            </a:r>
          </a:p>
          <a:p>
            <a:endParaRPr lang="en-US" dirty="0"/>
          </a:p>
        </p:txBody>
      </p:sp>
      <p:sp>
        <p:nvSpPr>
          <p:cNvPr id="18" name="Content Placeholder 17"/>
          <p:cNvSpPr>
            <a:spLocks noGrp="1"/>
          </p:cNvSpPr>
          <p:nvPr>
            <p:ph sz="quarter" idx="15"/>
          </p:nvPr>
        </p:nvSpPr>
        <p:spPr>
          <a:xfrm>
            <a:off x="533400" y="3672840"/>
            <a:ext cx="8153400" cy="1280160"/>
          </a:xfrm>
          <a:solidFill>
            <a:srgbClr val="FFC000"/>
          </a:solidFill>
        </p:spPr>
        <p:txBody>
          <a:bodyPr/>
          <a:lstStyle/>
          <a:p>
            <a:pPr marL="0" indent="0">
              <a:spcBef>
                <a:spcPct val="50000"/>
              </a:spcBef>
              <a:buClrTx/>
              <a:buSzTx/>
              <a:buFontTx/>
              <a:buNone/>
            </a:pPr>
            <a:r>
              <a:rPr lang="en-US" altLang="en-US" dirty="0" smtClean="0">
                <a:solidFill>
                  <a:srgbClr val="000099"/>
                </a:solidFill>
              </a:rPr>
              <a:t>Explain </a:t>
            </a:r>
            <a:r>
              <a:rPr lang="en-US" altLang="en-US" dirty="0">
                <a:solidFill>
                  <a:srgbClr val="000099"/>
                </a:solidFill>
              </a:rPr>
              <a:t>the procedure to the patient with a witness present. Then have the patient place an “X” on the form and have the witness sign the form as well.</a:t>
            </a:r>
            <a:endParaRPr lang="en-US" altLang="en-US" u="sng"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088977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28850"/>
          </a:xfrm>
        </p:spPr>
        <p:txBody>
          <a:bodyPr/>
          <a:lstStyle/>
          <a:p>
            <a:r>
              <a:rPr lang="en-US" dirty="0" smtClean="0"/>
              <a:t>Learning Outcome 1.4</a:t>
            </a:r>
            <a:br>
              <a:rPr lang="en-US" dirty="0" smtClean="0"/>
            </a:br>
            <a:r>
              <a:rPr lang="en-US" dirty="0" smtClean="0"/>
              <a:t>Infection Control</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1800"/>
              </a:spcBef>
              <a:buNone/>
            </a:pPr>
            <a:r>
              <a:rPr lang="en-US" dirty="0"/>
              <a:t>I</a:t>
            </a:r>
            <a:r>
              <a:rPr lang="en-US" dirty="0" smtClean="0"/>
              <a:t>solation </a:t>
            </a:r>
            <a:r>
              <a:rPr lang="en-US" dirty="0"/>
              <a:t>precautions</a:t>
            </a:r>
          </a:p>
          <a:p>
            <a:pPr marL="0" indent="0">
              <a:spcBef>
                <a:spcPts val="1800"/>
              </a:spcBef>
              <a:buNone/>
            </a:pPr>
            <a:r>
              <a:rPr lang="en-US" dirty="0"/>
              <a:t>P</a:t>
            </a:r>
            <a:r>
              <a:rPr lang="en-US" dirty="0" smtClean="0"/>
              <a:t>ersonal </a:t>
            </a:r>
            <a:r>
              <a:rPr lang="en-US" dirty="0"/>
              <a:t>protective equipment (PPE)</a:t>
            </a:r>
          </a:p>
          <a:p>
            <a:pPr marL="0" indent="0">
              <a:spcBef>
                <a:spcPts val="1800"/>
              </a:spcBef>
              <a:buNone/>
            </a:pPr>
            <a:r>
              <a:rPr lang="en-US" dirty="0"/>
              <a:t>S</a:t>
            </a:r>
            <a:r>
              <a:rPr lang="en-US" dirty="0" smtClean="0"/>
              <a:t>tandard </a:t>
            </a:r>
            <a:r>
              <a:rPr lang="en-US" dirty="0"/>
              <a:t>precautions</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52055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Standard Precautions 1</a:t>
            </a:r>
            <a:endParaRPr lang="en-US" dirty="0"/>
          </a:p>
        </p:txBody>
      </p:sp>
      <p:sp>
        <p:nvSpPr>
          <p:cNvPr id="11" name="Content Placeholder 10"/>
          <p:cNvSpPr>
            <a:spLocks noGrp="1"/>
          </p:cNvSpPr>
          <p:nvPr>
            <p:ph sz="half" idx="1"/>
          </p:nvPr>
        </p:nvSpPr>
        <p:spPr/>
        <p:txBody>
          <a:bodyPr/>
          <a:lstStyle/>
          <a:p>
            <a:pPr marL="0" indent="0">
              <a:buNone/>
            </a:pPr>
            <a:r>
              <a:rPr lang="en-US" altLang="en-US" dirty="0" smtClean="0"/>
              <a:t>Perform hand hygiene</a:t>
            </a:r>
          </a:p>
          <a:p>
            <a:pPr marL="0" indent="0">
              <a:spcBef>
                <a:spcPts val="4200"/>
              </a:spcBef>
              <a:buNone/>
            </a:pPr>
            <a:r>
              <a:rPr lang="en-US" altLang="en-US" dirty="0" smtClean="0"/>
              <a:t>Wear gloves when possibility of exposure to:</a:t>
            </a:r>
          </a:p>
          <a:p>
            <a:r>
              <a:rPr lang="en-US" altLang="en-US" dirty="0" smtClean="0"/>
              <a:t>Blood</a:t>
            </a:r>
          </a:p>
          <a:p>
            <a:r>
              <a:rPr lang="en-US" altLang="en-US" dirty="0" smtClean="0"/>
              <a:t>Body fluids, secretions, and excretions (except sweat)</a:t>
            </a:r>
          </a:p>
          <a:p>
            <a:r>
              <a:rPr lang="en-US" altLang="en-US" dirty="0" smtClean="0"/>
              <a:t>Nonintact skin</a:t>
            </a:r>
          </a:p>
          <a:p>
            <a:r>
              <a:rPr lang="en-US" altLang="en-US" dirty="0" smtClean="0"/>
              <a:t>Mucous membranes</a:t>
            </a:r>
          </a:p>
          <a:p>
            <a:endParaRPr lang="en-US" dirty="0"/>
          </a:p>
        </p:txBody>
      </p:sp>
      <p:pic>
        <p:nvPicPr>
          <p:cNvPr id="4" name="Picture 3" descr="Hands being washed at metal sin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143000"/>
            <a:ext cx="4035902" cy="4267570"/>
          </a:xfrm>
          <a:prstGeom prst="rect">
            <a:avLst/>
          </a:prstGeom>
        </p:spPr>
      </p:pic>
      <p:sp>
        <p:nvSpPr>
          <p:cNvPr id="6" name="Text Placeholder 5"/>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r>
              <a:rPr lang="en-US" dirty="0"/>
              <a:t>©McGraw-Hill Education/Jill </a:t>
            </a:r>
            <a:r>
              <a:rPr lang="en-US" dirty="0" err="1"/>
              <a:t>Braaten</a:t>
            </a:r>
            <a:r>
              <a:rPr lang="en-US" dirty="0"/>
              <a:t>, photographer</a:t>
            </a:r>
          </a:p>
        </p:txBody>
      </p:sp>
    </p:spTree>
    <p:extLst>
      <p:ext uri="{BB962C8B-B14F-4D97-AF65-F5344CB8AC3E}">
        <p14:creationId xmlns:p14="http://schemas.microsoft.com/office/powerpoint/2010/main" val="312364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Standard Precautions 2</a:t>
            </a:r>
            <a:endParaRPr lang="en-US" dirty="0"/>
          </a:p>
        </p:txBody>
      </p:sp>
      <p:sp>
        <p:nvSpPr>
          <p:cNvPr id="11" name="Content Placeholder 10"/>
          <p:cNvSpPr>
            <a:spLocks noGrp="1"/>
          </p:cNvSpPr>
          <p:nvPr>
            <p:ph sz="half" idx="1"/>
          </p:nvPr>
        </p:nvSpPr>
        <p:spPr/>
        <p:txBody>
          <a:bodyPr/>
          <a:lstStyle/>
          <a:p>
            <a:pPr marL="0" indent="0">
              <a:buNone/>
            </a:pPr>
            <a:r>
              <a:rPr lang="en-US" altLang="en-US" dirty="0" smtClean="0"/>
              <a:t>Standard precautions also include:</a:t>
            </a:r>
          </a:p>
          <a:p>
            <a:r>
              <a:rPr lang="en-US" altLang="en-US" dirty="0" smtClean="0"/>
              <a:t>Wearing personal protective equipment (PPE) when required</a:t>
            </a:r>
          </a:p>
          <a:p>
            <a:r>
              <a:rPr lang="en-US" altLang="en-US" dirty="0" smtClean="0"/>
              <a:t>Avoiding artificial nails</a:t>
            </a:r>
          </a:p>
          <a:p>
            <a:r>
              <a:rPr lang="en-US" altLang="en-US" dirty="0" smtClean="0"/>
              <a:t>Keeping natural nails no more than ¼-inch long</a:t>
            </a:r>
          </a:p>
          <a:p>
            <a:pPr lvl="1"/>
            <a:endParaRPr lang="en-US" altLang="en-US" dirty="0" smtClean="0"/>
          </a:p>
          <a:p>
            <a:endParaRPr lang="en-US" dirty="0"/>
          </a:p>
        </p:txBody>
      </p:sp>
      <p:pic>
        <p:nvPicPr>
          <p:cNvPr id="4" name="Picture 3" descr="Healthcare worker in full PPE, including mask, disposable gown, and glov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5688" y="838200"/>
            <a:ext cx="3414056" cy="5614903"/>
          </a:xfrm>
          <a:prstGeom prst="rect">
            <a:avLst/>
          </a:prstGeom>
        </p:spPr>
      </p:pic>
      <p:sp>
        <p:nvSpPr>
          <p:cNvPr id="6" name="Text Placeholder 5"/>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r>
              <a:rPr lang="en-US" dirty="0"/>
              <a:t>©Total Care Programming, Inc.</a:t>
            </a:r>
          </a:p>
        </p:txBody>
      </p:sp>
    </p:spTree>
    <p:extLst>
      <p:ext uri="{BB962C8B-B14F-4D97-AF65-F5344CB8AC3E}">
        <p14:creationId xmlns:p14="http://schemas.microsoft.com/office/powerpoint/2010/main" val="1506887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Isolation Precautions</a:t>
            </a:r>
            <a:endParaRPr lang="en-US" dirty="0"/>
          </a:p>
        </p:txBody>
      </p:sp>
      <p:sp>
        <p:nvSpPr>
          <p:cNvPr id="11" name="Content Placeholder 10"/>
          <p:cNvSpPr>
            <a:spLocks noGrp="1"/>
          </p:cNvSpPr>
          <p:nvPr>
            <p:ph idx="1"/>
          </p:nvPr>
        </p:nvSpPr>
        <p:spPr/>
        <p:txBody>
          <a:bodyPr/>
          <a:lstStyle/>
          <a:p>
            <a:pPr marL="0" indent="0">
              <a:buNone/>
            </a:pPr>
            <a:r>
              <a:rPr lang="en-US" altLang="en-US" dirty="0" smtClean="0"/>
              <a:t>Based on how the infectious agent is transmitted</a:t>
            </a:r>
          </a:p>
          <a:p>
            <a:r>
              <a:rPr lang="en-US" altLang="en-US" dirty="0" smtClean="0"/>
              <a:t>Airborne precautions</a:t>
            </a:r>
          </a:p>
          <a:p>
            <a:r>
              <a:rPr lang="en-US" altLang="en-US" dirty="0" smtClean="0"/>
              <a:t>Droplet precautions</a:t>
            </a:r>
          </a:p>
          <a:p>
            <a:r>
              <a:rPr lang="en-US" altLang="en-US" dirty="0" smtClean="0"/>
              <a:t>Contact precautions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26647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The ECG and Its History 1</a:t>
            </a:r>
            <a:endParaRPr lang="en-US" dirty="0"/>
          </a:p>
        </p:txBody>
      </p:sp>
      <p:sp>
        <p:nvSpPr>
          <p:cNvPr id="11" name="Content Placeholder 10"/>
          <p:cNvSpPr>
            <a:spLocks noGrp="1"/>
          </p:cNvSpPr>
          <p:nvPr>
            <p:ph idx="1"/>
          </p:nvPr>
        </p:nvSpPr>
        <p:spPr/>
        <p:txBody>
          <a:bodyPr/>
          <a:lstStyle/>
          <a:p>
            <a:pPr marL="0" indent="0">
              <a:buNone/>
            </a:pPr>
            <a:r>
              <a:rPr lang="en-US" altLang="en-US" dirty="0"/>
              <a:t>Cardiovascular disease  (CVD) ‒ #1 cause of death in United States</a:t>
            </a:r>
          </a:p>
          <a:p>
            <a:pPr marL="0" indent="0">
              <a:spcBef>
                <a:spcPts val="3600"/>
              </a:spcBef>
              <a:buNone/>
            </a:pPr>
            <a:r>
              <a:rPr lang="en-US" altLang="en-US" dirty="0"/>
              <a:t>Coronary artery disease (CAD)</a:t>
            </a:r>
          </a:p>
          <a:p>
            <a:r>
              <a:rPr lang="en-US" altLang="en-US" dirty="0"/>
              <a:t>Narrowing of heart arteries</a:t>
            </a:r>
          </a:p>
          <a:p>
            <a:r>
              <a:rPr lang="en-US" altLang="en-US" dirty="0"/>
              <a:t>Affects 1 in 3 American adults</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62137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1.4</a:t>
            </a:r>
            <a:br>
              <a:rPr lang="en-US" dirty="0" smtClean="0"/>
            </a:br>
            <a:r>
              <a:rPr lang="en-US" dirty="0" smtClean="0"/>
              <a:t>Apply Your Knowledge #1</a:t>
            </a:r>
            <a:endParaRPr lang="en-US" dirty="0"/>
          </a:p>
        </p:txBody>
      </p:sp>
      <p:sp>
        <p:nvSpPr>
          <p:cNvPr id="16" name="Content Placeholder 15"/>
          <p:cNvSpPr>
            <a:spLocks noGrp="1"/>
          </p:cNvSpPr>
          <p:nvPr>
            <p:ph sz="quarter" idx="13"/>
          </p:nvPr>
        </p:nvSpPr>
        <p:spPr>
          <a:xfrm>
            <a:off x="533400" y="2011680"/>
            <a:ext cx="8153400" cy="1341120"/>
          </a:xfrm>
        </p:spPr>
        <p:txBody>
          <a:bodyPr/>
          <a:lstStyle/>
          <a:p>
            <a:pPr marL="0" indent="0">
              <a:buNone/>
            </a:pPr>
            <a:r>
              <a:rPr lang="en-US" altLang="en-US" dirty="0">
                <a:cs typeface="Arial" charset="0"/>
              </a:rPr>
              <a:t>You have been asked to perform an ECG on a patient who is in a wheelchair and cannot move to the procedure table by herself. The patient weighs </a:t>
            </a:r>
            <a:r>
              <a:rPr lang="en-US" altLang="en-US" dirty="0" smtClean="0">
                <a:cs typeface="Arial" charset="0"/>
              </a:rPr>
              <a:t>245 </a:t>
            </a:r>
            <a:r>
              <a:rPr lang="en-US" altLang="en-US" dirty="0">
                <a:cs typeface="Arial" charset="0"/>
              </a:rPr>
              <a:t>lb. What should you do?</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35368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1.4</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a:xfrm>
            <a:off x="533400" y="2011680"/>
            <a:ext cx="8153400" cy="1264920"/>
          </a:xfrm>
        </p:spPr>
        <p:txBody>
          <a:bodyPr/>
          <a:lstStyle/>
          <a:p>
            <a:pPr marL="0" indent="0">
              <a:buNone/>
            </a:pPr>
            <a:r>
              <a:rPr lang="en-US" altLang="en-US" dirty="0">
                <a:cs typeface="Arial" charset="0"/>
              </a:rPr>
              <a:t>You have been asked to perform an ECG on a patient who is in a wheelchair and cannot move to the procedure table by herself. The patient weighs 245 lb. What should you do?</a:t>
            </a:r>
          </a:p>
          <a:p>
            <a:endParaRPr lang="en-US" dirty="0"/>
          </a:p>
        </p:txBody>
      </p:sp>
      <p:sp>
        <p:nvSpPr>
          <p:cNvPr id="18" name="Content Placeholder 17"/>
          <p:cNvSpPr>
            <a:spLocks noGrp="1"/>
          </p:cNvSpPr>
          <p:nvPr>
            <p:ph sz="quarter" idx="15"/>
          </p:nvPr>
        </p:nvSpPr>
        <p:spPr>
          <a:xfrm>
            <a:off x="533400" y="3672840"/>
            <a:ext cx="8153400" cy="899160"/>
          </a:xfrm>
          <a:solidFill>
            <a:srgbClr val="FFC000"/>
          </a:solidFill>
        </p:spPr>
        <p:txBody>
          <a:bodyPr/>
          <a:lstStyle/>
          <a:p>
            <a:pPr marL="0" indent="0">
              <a:spcBef>
                <a:spcPct val="50000"/>
              </a:spcBef>
              <a:buClrTx/>
              <a:buSzTx/>
              <a:buFontTx/>
              <a:buNone/>
            </a:pPr>
            <a:r>
              <a:rPr lang="en-US" altLang="en-US" dirty="0">
                <a:solidFill>
                  <a:srgbClr val="000099"/>
                </a:solidFill>
              </a:rPr>
              <a:t>If the patient cannot help, find a co-worker to help you move the patient. </a:t>
            </a:r>
            <a:endParaRPr lang="en-US" altLang="en-US" u="sng"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88241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1.4</a:t>
            </a:r>
            <a:br>
              <a:rPr lang="en-US" dirty="0" smtClean="0"/>
            </a:br>
            <a:r>
              <a:rPr lang="en-US" dirty="0" smtClean="0"/>
              <a:t>Apply Your Knowledge #2</a:t>
            </a:r>
            <a:endParaRPr lang="en-US" dirty="0"/>
          </a:p>
        </p:txBody>
      </p:sp>
      <p:sp>
        <p:nvSpPr>
          <p:cNvPr id="16" name="Content Placeholder 15"/>
          <p:cNvSpPr>
            <a:spLocks noGrp="1"/>
          </p:cNvSpPr>
          <p:nvPr>
            <p:ph sz="quarter" idx="13"/>
          </p:nvPr>
        </p:nvSpPr>
        <p:spPr>
          <a:xfrm>
            <a:off x="533400" y="2011680"/>
            <a:ext cx="8153400" cy="1569720"/>
          </a:xfrm>
        </p:spPr>
        <p:txBody>
          <a:bodyPr/>
          <a:lstStyle/>
          <a:p>
            <a:pPr marL="0" indent="0">
              <a:buNone/>
            </a:pPr>
            <a:r>
              <a:rPr lang="en-US" altLang="en-US" dirty="0">
                <a:cs typeface="Arial" charset="0"/>
              </a:rPr>
              <a:t>You are about to run an ECG on a patient known to have tuberculosis, which can be spread through the air to infect people close to the patient. What type of precautions should you use?</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626683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1.4</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a:xfrm>
            <a:off x="533400" y="2011680"/>
            <a:ext cx="8153400" cy="1569720"/>
          </a:xfrm>
        </p:spPr>
        <p:txBody>
          <a:bodyPr/>
          <a:lstStyle/>
          <a:p>
            <a:pPr marL="0" indent="0">
              <a:buNone/>
            </a:pPr>
            <a:r>
              <a:rPr lang="en-US" altLang="en-US" dirty="0">
                <a:cs typeface="Arial" charset="0"/>
              </a:rPr>
              <a:t>You are about to run an ECG on a patient known to have tuberculosis, which can be spread through the air to infect people close to the patient. What type of precautions should you use?</a:t>
            </a:r>
          </a:p>
          <a:p>
            <a:endParaRPr lang="en-US" dirty="0"/>
          </a:p>
        </p:txBody>
      </p:sp>
      <p:sp>
        <p:nvSpPr>
          <p:cNvPr id="18" name="Content Placeholder 17"/>
          <p:cNvSpPr>
            <a:spLocks noGrp="1"/>
          </p:cNvSpPr>
          <p:nvPr>
            <p:ph sz="quarter" idx="15"/>
          </p:nvPr>
        </p:nvSpPr>
        <p:spPr>
          <a:xfrm>
            <a:off x="533400" y="3672840"/>
            <a:ext cx="8153400" cy="1051560"/>
          </a:xfrm>
          <a:solidFill>
            <a:srgbClr val="FFC000"/>
          </a:solidFill>
        </p:spPr>
        <p:txBody>
          <a:bodyPr/>
          <a:lstStyle/>
          <a:p>
            <a:pPr marL="0" indent="0">
              <a:spcBef>
                <a:spcPct val="50000"/>
              </a:spcBef>
              <a:buClrTx/>
              <a:buSzTx/>
              <a:buFontTx/>
              <a:buNone/>
            </a:pPr>
            <a:r>
              <a:rPr lang="en-US" altLang="en-US" dirty="0">
                <a:solidFill>
                  <a:srgbClr val="000099"/>
                </a:solidFill>
              </a:rPr>
              <a:t>Airborne precautions, including a respirator, gloves, gown, and goggles or face shield.</a:t>
            </a:r>
            <a:endParaRPr lang="en-US" altLang="en-US" u="sng"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51402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1.5</a:t>
            </a:r>
            <a:br>
              <a:rPr lang="en-US" dirty="0" smtClean="0"/>
            </a:br>
            <a:r>
              <a:rPr lang="en-US" dirty="0" smtClean="0"/>
              <a:t>Vital Signs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2057400"/>
            <a:ext cx="4038600" cy="4472940"/>
          </a:xfrm>
        </p:spPr>
        <p:txBody>
          <a:bodyPr/>
          <a:lstStyle/>
          <a:p>
            <a:pPr marL="0" indent="0">
              <a:spcBef>
                <a:spcPts val="1800"/>
              </a:spcBef>
              <a:buNone/>
            </a:pPr>
            <a:r>
              <a:rPr lang="en-US" dirty="0"/>
              <a:t>A</a:t>
            </a:r>
            <a:r>
              <a:rPr lang="en-US" dirty="0" smtClean="0"/>
              <a:t>uscultated </a:t>
            </a:r>
            <a:r>
              <a:rPr lang="en-US" dirty="0"/>
              <a:t>blood pressure</a:t>
            </a:r>
          </a:p>
          <a:p>
            <a:pPr marL="0" indent="0">
              <a:spcBef>
                <a:spcPts val="1800"/>
              </a:spcBef>
              <a:buNone/>
            </a:pPr>
            <a:r>
              <a:rPr lang="en-US" dirty="0"/>
              <a:t>C</a:t>
            </a:r>
            <a:r>
              <a:rPr lang="en-US" dirty="0" smtClean="0"/>
              <a:t>ardiac </a:t>
            </a:r>
            <a:r>
              <a:rPr lang="en-US" dirty="0"/>
              <a:t>output</a:t>
            </a:r>
          </a:p>
          <a:p>
            <a:pPr marL="0" indent="0">
              <a:spcBef>
                <a:spcPts val="1800"/>
              </a:spcBef>
              <a:buNone/>
            </a:pPr>
            <a:r>
              <a:rPr lang="en-US" dirty="0"/>
              <a:t>D</a:t>
            </a:r>
            <a:r>
              <a:rPr lang="en-US" dirty="0" smtClean="0"/>
              <a:t>iastolic </a:t>
            </a:r>
            <a:r>
              <a:rPr lang="en-US" dirty="0"/>
              <a:t>blood pressure</a:t>
            </a:r>
          </a:p>
          <a:p>
            <a:pPr marL="0" indent="0">
              <a:spcBef>
                <a:spcPts val="1800"/>
              </a:spcBef>
              <a:buNone/>
            </a:pPr>
            <a:r>
              <a:rPr lang="en-US" dirty="0"/>
              <a:t>H</a:t>
            </a:r>
            <a:r>
              <a:rPr lang="en-US" dirty="0" smtClean="0"/>
              <a:t>ypertension</a:t>
            </a:r>
            <a:endParaRPr lang="en-US" dirty="0"/>
          </a:p>
          <a:p>
            <a:endParaRPr lang="en-US" dirty="0"/>
          </a:p>
        </p:txBody>
      </p:sp>
      <p:sp>
        <p:nvSpPr>
          <p:cNvPr id="12" name="Content Placeholder 11"/>
          <p:cNvSpPr>
            <a:spLocks noGrp="1"/>
          </p:cNvSpPr>
          <p:nvPr>
            <p:ph sz="half" idx="2"/>
          </p:nvPr>
        </p:nvSpPr>
        <p:spPr>
          <a:xfrm>
            <a:off x="4953000" y="2057400"/>
            <a:ext cx="3733800" cy="4472940"/>
          </a:xfrm>
        </p:spPr>
        <p:txBody>
          <a:bodyPr/>
          <a:lstStyle/>
          <a:p>
            <a:pPr marL="0" indent="0">
              <a:spcBef>
                <a:spcPts val="1800"/>
              </a:spcBef>
              <a:buNone/>
            </a:pPr>
            <a:r>
              <a:rPr lang="en-US" dirty="0"/>
              <a:t>H</a:t>
            </a:r>
            <a:r>
              <a:rPr lang="en-US" dirty="0" smtClean="0"/>
              <a:t>ypotension</a:t>
            </a:r>
            <a:endParaRPr lang="en-US" dirty="0"/>
          </a:p>
          <a:p>
            <a:pPr marL="0" indent="0">
              <a:spcBef>
                <a:spcPts val="1800"/>
              </a:spcBef>
              <a:buNone/>
            </a:pPr>
            <a:r>
              <a:rPr lang="en-US" dirty="0"/>
              <a:t>T</a:t>
            </a:r>
            <a:r>
              <a:rPr lang="en-US" dirty="0" smtClean="0"/>
              <a:t>ilt </a:t>
            </a:r>
            <a:r>
              <a:rPr lang="en-US" dirty="0"/>
              <a:t>table test</a:t>
            </a:r>
          </a:p>
          <a:p>
            <a:pPr marL="0" indent="0">
              <a:spcBef>
                <a:spcPts val="1800"/>
              </a:spcBef>
              <a:buNone/>
            </a:pPr>
            <a:r>
              <a:rPr lang="en-US" dirty="0"/>
              <a:t>S</a:t>
            </a:r>
            <a:r>
              <a:rPr lang="en-US" dirty="0" smtClean="0"/>
              <a:t>ystolic </a:t>
            </a:r>
            <a:r>
              <a:rPr lang="en-US" dirty="0"/>
              <a:t>blood pressure</a:t>
            </a:r>
          </a:p>
          <a:p>
            <a:pPr marL="0" indent="0">
              <a:spcBef>
                <a:spcPts val="1800"/>
              </a:spcBef>
              <a:buNone/>
            </a:pPr>
            <a:r>
              <a:rPr lang="en-US" dirty="0"/>
              <a:t>V</a:t>
            </a:r>
            <a:r>
              <a:rPr lang="en-US" dirty="0" smtClean="0"/>
              <a:t>ital </a:t>
            </a:r>
            <a:r>
              <a:rPr lang="en-US" dirty="0"/>
              <a:t>signs</a:t>
            </a:r>
          </a:p>
          <a:p>
            <a:endParaRPr lang="en-US" dirty="0"/>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327349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Vital Signs</a:t>
            </a:r>
            <a:endParaRPr lang="en-US" dirty="0"/>
          </a:p>
        </p:txBody>
      </p:sp>
      <p:sp>
        <p:nvSpPr>
          <p:cNvPr id="8" name="Content Placeholder 7"/>
          <p:cNvSpPr>
            <a:spLocks noGrp="1"/>
          </p:cNvSpPr>
          <p:nvPr>
            <p:ph idx="1"/>
          </p:nvPr>
        </p:nvSpPr>
        <p:spPr/>
        <p:txBody>
          <a:bodyPr/>
          <a:lstStyle/>
          <a:p>
            <a:r>
              <a:rPr lang="en-US" altLang="en-US" smtClean="0"/>
              <a:t>Pulse</a:t>
            </a:r>
          </a:p>
          <a:p>
            <a:r>
              <a:rPr lang="en-US" altLang="en-US" smtClean="0"/>
              <a:t>Respiration</a:t>
            </a:r>
          </a:p>
          <a:p>
            <a:r>
              <a:rPr lang="en-US" altLang="en-US" smtClean="0"/>
              <a:t>Blood pressure</a:t>
            </a:r>
          </a:p>
          <a:p>
            <a:r>
              <a:rPr lang="en-US" altLang="en-US" smtClean="0"/>
              <a:t>Temperature</a:t>
            </a:r>
          </a:p>
          <a:p>
            <a:r>
              <a:rPr lang="en-US" altLang="en-US" smtClean="0"/>
              <a:t>Pulse oximetry</a:t>
            </a:r>
          </a:p>
          <a:p>
            <a:r>
              <a:rPr lang="en-US" altLang="en-US" smtClean="0"/>
              <a:t>Weight</a:t>
            </a:r>
          </a:p>
          <a:p>
            <a:r>
              <a:rPr lang="en-US" altLang="en-US" smtClean="0"/>
              <a:t>Pain assessment</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0229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Pulse</a:t>
            </a:r>
            <a:endParaRPr lang="en-US" dirty="0"/>
          </a:p>
        </p:txBody>
      </p:sp>
      <p:sp>
        <p:nvSpPr>
          <p:cNvPr id="11" name="Content Placeholder 10"/>
          <p:cNvSpPr>
            <a:spLocks noGrp="1"/>
          </p:cNvSpPr>
          <p:nvPr>
            <p:ph idx="1"/>
          </p:nvPr>
        </p:nvSpPr>
        <p:spPr/>
        <p:txBody>
          <a:bodyPr/>
          <a:lstStyle/>
          <a:p>
            <a:pPr marL="0" indent="0">
              <a:buNone/>
            </a:pPr>
            <a:r>
              <a:rPr lang="en-US" altLang="en-US" dirty="0" smtClean="0"/>
              <a:t>Indirect measurement of cardiac output</a:t>
            </a:r>
          </a:p>
          <a:p>
            <a:pPr marL="0" indent="0">
              <a:spcBef>
                <a:spcPts val="3600"/>
              </a:spcBef>
              <a:buNone/>
            </a:pPr>
            <a:r>
              <a:rPr lang="en-US" altLang="en-US" dirty="0" smtClean="0"/>
              <a:t>Usually measured at the radial or carotid artery</a:t>
            </a:r>
          </a:p>
          <a:p>
            <a:pPr marL="0" indent="0">
              <a:spcBef>
                <a:spcPts val="3600"/>
              </a:spcBef>
              <a:buNone/>
            </a:pPr>
            <a:r>
              <a:rPr lang="en-US" altLang="en-US" dirty="0" smtClean="0"/>
              <a:t>Count for 1 minute</a:t>
            </a:r>
          </a:p>
          <a:p>
            <a:r>
              <a:rPr lang="en-US" altLang="en-US" dirty="0" smtClean="0"/>
              <a:t>Rate</a:t>
            </a:r>
          </a:p>
          <a:p>
            <a:r>
              <a:rPr lang="en-US" altLang="en-US" dirty="0" smtClean="0"/>
              <a:t>Rhythm</a:t>
            </a:r>
          </a:p>
          <a:p>
            <a:r>
              <a:rPr lang="en-US" altLang="en-US" dirty="0" smtClean="0"/>
              <a:t>Volume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72104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Respiration</a:t>
            </a:r>
            <a:endParaRPr lang="en-US" dirty="0"/>
          </a:p>
        </p:txBody>
      </p:sp>
      <p:sp>
        <p:nvSpPr>
          <p:cNvPr id="11" name="Content Placeholder 10"/>
          <p:cNvSpPr>
            <a:spLocks noGrp="1"/>
          </p:cNvSpPr>
          <p:nvPr>
            <p:ph idx="1"/>
          </p:nvPr>
        </p:nvSpPr>
        <p:spPr/>
        <p:txBody>
          <a:bodyPr/>
          <a:lstStyle/>
          <a:p>
            <a:pPr marL="0" indent="0">
              <a:buNone/>
            </a:pPr>
            <a:r>
              <a:rPr lang="en-US" altLang="en-US" dirty="0" smtClean="0"/>
              <a:t>Rate indicates oxygen supply to tissues</a:t>
            </a:r>
          </a:p>
          <a:p>
            <a:pPr marL="0" indent="0">
              <a:spcBef>
                <a:spcPts val="3600"/>
              </a:spcBef>
              <a:buNone/>
            </a:pPr>
            <a:r>
              <a:rPr lang="en-US" altLang="en-US" dirty="0" smtClean="0"/>
              <a:t>Watch, listen, or feel for patient respirations</a:t>
            </a:r>
          </a:p>
          <a:p>
            <a:r>
              <a:rPr lang="en-US" altLang="en-US" dirty="0" smtClean="0"/>
              <a:t>Do not tell patient you are counting respirations</a:t>
            </a:r>
          </a:p>
          <a:p>
            <a:pPr marL="0" indent="0">
              <a:spcBef>
                <a:spcPts val="3600"/>
              </a:spcBef>
              <a:buNone/>
            </a:pPr>
            <a:r>
              <a:rPr lang="en-US" altLang="en-US" dirty="0" smtClean="0"/>
              <a:t>Count for 1 minute</a:t>
            </a:r>
          </a:p>
          <a:p>
            <a:r>
              <a:rPr lang="en-US" altLang="en-US" dirty="0" smtClean="0"/>
              <a:t>Rate</a:t>
            </a:r>
          </a:p>
          <a:p>
            <a:r>
              <a:rPr lang="en-US" altLang="en-US" dirty="0" smtClean="0"/>
              <a:t>Rhythm</a:t>
            </a:r>
          </a:p>
          <a:p>
            <a:r>
              <a:rPr lang="en-US" altLang="en-US" dirty="0" smtClean="0"/>
              <a:t>Effort</a:t>
            </a:r>
          </a:p>
          <a:p>
            <a:r>
              <a:rPr lang="en-US" altLang="en-US" dirty="0" smtClean="0"/>
              <a:t>Irregularities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43154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Blood Pressure</a:t>
            </a:r>
            <a:endParaRPr lang="en-US" dirty="0"/>
          </a:p>
        </p:txBody>
      </p:sp>
      <p:sp>
        <p:nvSpPr>
          <p:cNvPr id="11" name="Content Placeholder 10"/>
          <p:cNvSpPr>
            <a:spLocks noGrp="1"/>
          </p:cNvSpPr>
          <p:nvPr>
            <p:ph sz="half" idx="1"/>
          </p:nvPr>
        </p:nvSpPr>
        <p:spPr/>
        <p:txBody>
          <a:bodyPr/>
          <a:lstStyle/>
          <a:p>
            <a:pPr marL="0" indent="0">
              <a:buNone/>
            </a:pPr>
            <a:r>
              <a:rPr lang="en-US" altLang="en-US" dirty="0" smtClean="0"/>
              <a:t>Force with which blood is pumped against the arterial walls</a:t>
            </a:r>
          </a:p>
          <a:p>
            <a:r>
              <a:rPr lang="en-US" altLang="en-US" dirty="0" smtClean="0"/>
              <a:t>Systolic blood pressure</a:t>
            </a:r>
          </a:p>
          <a:p>
            <a:r>
              <a:rPr lang="en-US" altLang="en-US" dirty="0" smtClean="0"/>
              <a:t>Diastolic blood pressure</a:t>
            </a:r>
          </a:p>
          <a:p>
            <a:endParaRPr lang="en-US" dirty="0"/>
          </a:p>
        </p:txBody>
      </p:sp>
      <p:pic>
        <p:nvPicPr>
          <p:cNvPr id="4" name="Picture 3" descr="Gloved hands performing blood pressure check on patient ar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7861" y="1600200"/>
            <a:ext cx="4035902" cy="3011685"/>
          </a:xfrm>
          <a:prstGeom prst="rect">
            <a:avLst/>
          </a:prstGeom>
        </p:spPr>
      </p:pic>
      <p:sp>
        <p:nvSpPr>
          <p:cNvPr id="6" name="Text Placeholder 5"/>
          <p:cNvSpPr>
            <a:spLocks noGrp="1"/>
          </p:cNvSpPr>
          <p:nvPr>
            <p:ph type="body" sz="quarter" idx="12"/>
          </p:nvPr>
        </p:nvSpPr>
        <p:spPr/>
        <p:txBody>
          <a:bodyPr/>
          <a:lstStyle/>
          <a:p>
            <a:endParaRPr lang="en-US"/>
          </a:p>
        </p:txBody>
      </p:sp>
      <p:sp>
        <p:nvSpPr>
          <p:cNvPr id="3" name="Text Placeholder 2"/>
          <p:cNvSpPr>
            <a:spLocks noGrp="1"/>
          </p:cNvSpPr>
          <p:nvPr>
            <p:ph type="body" sz="quarter" idx="11"/>
          </p:nvPr>
        </p:nvSpPr>
        <p:spPr/>
        <p:txBody>
          <a:bodyPr/>
          <a:lstStyle/>
          <a:p>
            <a:r>
              <a:rPr lang="en-US" dirty="0"/>
              <a:t>©Jeffrey Coolidge/Getty Images RF</a:t>
            </a:r>
          </a:p>
        </p:txBody>
      </p:sp>
    </p:spTree>
    <p:extLst>
      <p:ext uri="{BB962C8B-B14F-4D97-AF65-F5344CB8AC3E}">
        <p14:creationId xmlns:p14="http://schemas.microsoft.com/office/powerpoint/2010/main" val="2926863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Factors Affecting Blood Pressure</a:t>
            </a:r>
            <a:endParaRPr lang="en-US" dirty="0"/>
          </a:p>
        </p:txBody>
      </p:sp>
      <p:sp>
        <p:nvSpPr>
          <p:cNvPr id="11" name="Content Placeholder 10"/>
          <p:cNvSpPr>
            <a:spLocks noGrp="1"/>
          </p:cNvSpPr>
          <p:nvPr>
            <p:ph idx="1"/>
          </p:nvPr>
        </p:nvSpPr>
        <p:spPr/>
        <p:txBody>
          <a:bodyPr/>
          <a:lstStyle/>
          <a:p>
            <a:pPr marL="0" indent="0">
              <a:buNone/>
            </a:pPr>
            <a:r>
              <a:rPr lang="en-US" altLang="en-US" dirty="0" smtClean="0"/>
              <a:t>Hypertension</a:t>
            </a:r>
          </a:p>
          <a:p>
            <a:pPr marL="0" indent="0">
              <a:spcBef>
                <a:spcPts val="3000"/>
              </a:spcBef>
              <a:buNone/>
            </a:pPr>
            <a:r>
              <a:rPr lang="en-US" altLang="en-US" dirty="0" smtClean="0"/>
              <a:t>Hypotension</a:t>
            </a:r>
          </a:p>
          <a:p>
            <a:pPr marL="0" indent="0">
              <a:spcBef>
                <a:spcPts val="3000"/>
              </a:spcBef>
              <a:buNone/>
            </a:pPr>
            <a:r>
              <a:rPr lang="en-US" altLang="en-US" dirty="0" smtClean="0"/>
              <a:t>Internal factors</a:t>
            </a:r>
          </a:p>
          <a:p>
            <a:r>
              <a:rPr lang="en-US" altLang="en-US" dirty="0" smtClean="0"/>
              <a:t>Cardiac output</a:t>
            </a:r>
          </a:p>
          <a:p>
            <a:r>
              <a:rPr lang="en-US" altLang="en-US" dirty="0" smtClean="0"/>
              <a:t>Blood volume</a:t>
            </a:r>
          </a:p>
          <a:p>
            <a:r>
              <a:rPr lang="en-US" altLang="en-US" dirty="0" smtClean="0"/>
              <a:t>Vasoconstriction</a:t>
            </a:r>
          </a:p>
          <a:p>
            <a:r>
              <a:rPr lang="en-US" altLang="en-US" dirty="0" smtClean="0"/>
              <a:t>Blood viscosity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51766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The ECG and Its History 2</a:t>
            </a:r>
            <a:endParaRPr lang="en-US" dirty="0"/>
          </a:p>
        </p:txBody>
      </p:sp>
      <p:sp>
        <p:nvSpPr>
          <p:cNvPr id="11" name="Content Placeholder 10"/>
          <p:cNvSpPr>
            <a:spLocks noGrp="1"/>
          </p:cNvSpPr>
          <p:nvPr>
            <p:ph idx="1"/>
          </p:nvPr>
        </p:nvSpPr>
        <p:spPr/>
        <p:txBody>
          <a:bodyPr/>
          <a:lstStyle/>
          <a:p>
            <a:pPr marL="0" indent="0">
              <a:buNone/>
            </a:pPr>
            <a:r>
              <a:rPr lang="en-US" altLang="en-US" dirty="0" smtClean="0"/>
              <a:t>Electrocardiograph</a:t>
            </a:r>
          </a:p>
          <a:p>
            <a:r>
              <a:rPr lang="en-US" altLang="en-US" dirty="0" smtClean="0"/>
              <a:t>Records heart’s electrical activity</a:t>
            </a:r>
          </a:p>
          <a:p>
            <a:r>
              <a:rPr lang="en-US" altLang="en-US" dirty="0" smtClean="0"/>
              <a:t>Produces electrocardiogram (ECG)</a:t>
            </a:r>
          </a:p>
          <a:p>
            <a:pPr marL="0" indent="0">
              <a:spcBef>
                <a:spcPts val="3000"/>
              </a:spcBef>
              <a:buNone/>
            </a:pPr>
            <a:r>
              <a:rPr lang="en-US" altLang="en-US" dirty="0" smtClean="0"/>
              <a:t>History</a:t>
            </a:r>
          </a:p>
          <a:p>
            <a:r>
              <a:rPr lang="en-US" altLang="en-US" dirty="0" smtClean="0"/>
              <a:t>Dr. Augustus D. Waller (1856-1922)</a:t>
            </a:r>
          </a:p>
          <a:p>
            <a:r>
              <a:rPr lang="en-US" altLang="en-US" dirty="0" smtClean="0"/>
              <a:t>Willem Einthoven (1860-1927)</a:t>
            </a:r>
          </a:p>
          <a:p>
            <a:pPr marL="0" indent="0">
              <a:spcBef>
                <a:spcPts val="3000"/>
              </a:spcBef>
              <a:buNone/>
            </a:pPr>
            <a:r>
              <a:rPr lang="en-US" altLang="en-US" dirty="0" smtClean="0"/>
              <a:t>Today’s machines</a:t>
            </a:r>
          </a:p>
          <a:p>
            <a:r>
              <a:rPr lang="en-US" altLang="en-US" dirty="0" smtClean="0"/>
              <a:t>Fast</a:t>
            </a:r>
          </a:p>
          <a:p>
            <a:r>
              <a:rPr lang="en-US" altLang="en-US" dirty="0" smtClean="0"/>
              <a:t>Digital communication</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73488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Measuring Blood Pressure</a:t>
            </a:r>
            <a:endParaRPr lang="en-US" dirty="0"/>
          </a:p>
        </p:txBody>
      </p:sp>
      <p:sp>
        <p:nvSpPr>
          <p:cNvPr id="11" name="Content Placeholder 10"/>
          <p:cNvSpPr>
            <a:spLocks noGrp="1"/>
          </p:cNvSpPr>
          <p:nvPr>
            <p:ph idx="1"/>
          </p:nvPr>
        </p:nvSpPr>
        <p:spPr/>
        <p:txBody>
          <a:bodyPr/>
          <a:lstStyle/>
          <a:p>
            <a:r>
              <a:rPr lang="en-US" altLang="en-US" smtClean="0"/>
              <a:t>Place sphygmomanometer 1 to 2 inches above antecubital space</a:t>
            </a:r>
          </a:p>
          <a:p>
            <a:r>
              <a:rPr lang="en-US" altLang="en-US" smtClean="0"/>
              <a:t>Determine palpatory pressure, if necessary</a:t>
            </a:r>
          </a:p>
          <a:p>
            <a:r>
              <a:rPr lang="en-US" altLang="en-US" smtClean="0"/>
              <a:t>Release cuff for 30 to 60 seconds</a:t>
            </a:r>
          </a:p>
          <a:p>
            <a:r>
              <a:rPr lang="en-US" altLang="en-US" smtClean="0"/>
              <a:t>Determine auscultated blood pressure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29964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1.5</a:t>
            </a:r>
            <a:br>
              <a:rPr lang="en-US" dirty="0" smtClean="0"/>
            </a:br>
            <a:r>
              <a:rPr lang="en-US" dirty="0" smtClean="0"/>
              <a:t>Apply Your Knowledge #1</a:t>
            </a:r>
            <a:endParaRPr lang="en-US" dirty="0"/>
          </a:p>
        </p:txBody>
      </p:sp>
      <p:sp>
        <p:nvSpPr>
          <p:cNvPr id="16" name="Content Placeholder 15"/>
          <p:cNvSpPr>
            <a:spLocks noGrp="1"/>
          </p:cNvSpPr>
          <p:nvPr>
            <p:ph sz="quarter" idx="13"/>
          </p:nvPr>
        </p:nvSpPr>
        <p:spPr>
          <a:xfrm>
            <a:off x="533400" y="2011680"/>
            <a:ext cx="8153400" cy="1036320"/>
          </a:xfrm>
        </p:spPr>
        <p:txBody>
          <a:bodyPr/>
          <a:lstStyle/>
          <a:p>
            <a:pPr marL="0" indent="0">
              <a:buNone/>
            </a:pPr>
            <a:r>
              <a:rPr lang="en-US" altLang="en-US" dirty="0">
                <a:cs typeface="Arial" charset="0"/>
              </a:rPr>
              <a:t>How can you count respirations without letting the patient know you are counting them?</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038480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1.5</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a:xfrm>
            <a:off x="533400" y="2011680"/>
            <a:ext cx="8153400" cy="1036320"/>
          </a:xfrm>
        </p:spPr>
        <p:txBody>
          <a:bodyPr/>
          <a:lstStyle/>
          <a:p>
            <a:pPr marL="0" indent="0">
              <a:buNone/>
            </a:pPr>
            <a:r>
              <a:rPr lang="en-US" altLang="en-US" dirty="0">
                <a:cs typeface="Arial" charset="0"/>
              </a:rPr>
              <a:t>How can you count respirations without letting the patient know you are counting them?</a:t>
            </a:r>
          </a:p>
          <a:p>
            <a:pPr marL="0" indent="0">
              <a:buNone/>
            </a:pPr>
            <a:endParaRPr lang="en-US" dirty="0"/>
          </a:p>
        </p:txBody>
      </p:sp>
      <p:sp>
        <p:nvSpPr>
          <p:cNvPr id="18" name="Content Placeholder 17"/>
          <p:cNvSpPr>
            <a:spLocks noGrp="1"/>
          </p:cNvSpPr>
          <p:nvPr>
            <p:ph sz="quarter" idx="15"/>
          </p:nvPr>
        </p:nvSpPr>
        <p:spPr>
          <a:xfrm>
            <a:off x="533400" y="3672840"/>
            <a:ext cx="8153400" cy="1280160"/>
          </a:xfrm>
          <a:solidFill>
            <a:srgbClr val="FFC000"/>
          </a:solidFill>
        </p:spPr>
        <p:txBody>
          <a:bodyPr/>
          <a:lstStyle/>
          <a:p>
            <a:pPr marL="0" indent="0">
              <a:spcBef>
                <a:spcPct val="50000"/>
              </a:spcBef>
              <a:buClrTx/>
              <a:buSzTx/>
              <a:buFontTx/>
              <a:buNone/>
            </a:pPr>
            <a:r>
              <a:rPr lang="en-US" altLang="en-US" dirty="0">
                <a:solidFill>
                  <a:srgbClr val="000099"/>
                </a:solidFill>
              </a:rPr>
              <a:t>Tell the patient you want to listen to his or her lungs, or count the respirations while you have your fingers on the patient’s pulse.</a:t>
            </a:r>
            <a:endParaRPr lang="en-US" altLang="en-US" u="sng"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35697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1.5</a:t>
            </a:r>
            <a:br>
              <a:rPr lang="en-US" dirty="0" smtClean="0"/>
            </a:br>
            <a:r>
              <a:rPr lang="en-US" dirty="0" smtClean="0"/>
              <a:t>Apply Your Knowledge #2</a:t>
            </a:r>
            <a:endParaRPr lang="en-US" dirty="0"/>
          </a:p>
        </p:txBody>
      </p:sp>
      <p:sp>
        <p:nvSpPr>
          <p:cNvPr id="16" name="Content Placeholder 15"/>
          <p:cNvSpPr>
            <a:spLocks noGrp="1"/>
          </p:cNvSpPr>
          <p:nvPr>
            <p:ph sz="quarter" idx="13"/>
          </p:nvPr>
        </p:nvSpPr>
        <p:spPr>
          <a:xfrm>
            <a:off x="533400" y="2011680"/>
            <a:ext cx="8153400" cy="960120"/>
          </a:xfrm>
        </p:spPr>
        <p:txBody>
          <a:bodyPr/>
          <a:lstStyle/>
          <a:p>
            <a:pPr marL="0" indent="0">
              <a:buNone/>
            </a:pPr>
            <a:r>
              <a:rPr lang="en-US" altLang="en-US" dirty="0">
                <a:cs typeface="Arial" charset="0"/>
              </a:rPr>
              <a:t>What is the difference between palpatory and auscultated blood pressure?</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112531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1.5</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a:xfrm>
            <a:off x="533400" y="2011680"/>
            <a:ext cx="8153400" cy="1036320"/>
          </a:xfrm>
        </p:spPr>
        <p:txBody>
          <a:bodyPr/>
          <a:lstStyle/>
          <a:p>
            <a:pPr marL="0" indent="0">
              <a:buNone/>
            </a:pPr>
            <a:r>
              <a:rPr lang="en-US" altLang="en-US" dirty="0">
                <a:cs typeface="Arial" charset="0"/>
              </a:rPr>
              <a:t>What is the difference between palpatory and auscultated blood pressure?</a:t>
            </a:r>
          </a:p>
          <a:p>
            <a:pPr marL="0" indent="0">
              <a:buNone/>
            </a:pPr>
            <a:endParaRPr lang="en-US" dirty="0"/>
          </a:p>
        </p:txBody>
      </p:sp>
      <p:sp>
        <p:nvSpPr>
          <p:cNvPr id="18" name="Content Placeholder 17"/>
          <p:cNvSpPr>
            <a:spLocks noGrp="1"/>
          </p:cNvSpPr>
          <p:nvPr>
            <p:ph sz="quarter" idx="15"/>
          </p:nvPr>
        </p:nvSpPr>
        <p:spPr>
          <a:xfrm>
            <a:off x="533400" y="3672840"/>
            <a:ext cx="8153400" cy="1996440"/>
          </a:xfrm>
          <a:solidFill>
            <a:srgbClr val="FFC000"/>
          </a:solidFill>
        </p:spPr>
        <p:txBody>
          <a:bodyPr/>
          <a:lstStyle/>
          <a:p>
            <a:pPr marL="0" indent="0">
              <a:spcBef>
                <a:spcPct val="50000"/>
              </a:spcBef>
              <a:buClrTx/>
              <a:buSzTx/>
              <a:buFontTx/>
              <a:buNone/>
            </a:pPr>
            <a:r>
              <a:rPr lang="en-US" altLang="en-US" dirty="0">
                <a:solidFill>
                  <a:srgbClr val="000099"/>
                </a:solidFill>
              </a:rPr>
              <a:t>The palpatory blood pressure is an estimate of the patient’s systolic pressure and is used to find the target peak cuff inflation. Auscultated blood pressure is a measurement of the systolic and diastolic blood pressure and is performed with a stethoscope.</a:t>
            </a:r>
            <a:endParaRPr lang="en-US" altLang="en-US" u="sng"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690336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1 Summary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An ECG is</a:t>
            </a:r>
          </a:p>
          <a:p>
            <a:r>
              <a:rPr lang="en-US" altLang="en-US" dirty="0" smtClean="0"/>
              <a:t>A tracing of the heart’s electrical activity</a:t>
            </a:r>
          </a:p>
          <a:p>
            <a:r>
              <a:rPr lang="en-US" altLang="en-US" dirty="0" smtClean="0"/>
              <a:t>Used in the diagnosis of cardiovascular disease</a:t>
            </a:r>
          </a:p>
          <a:p>
            <a:pPr marL="0" indent="0">
              <a:spcBef>
                <a:spcPts val="3000"/>
              </a:spcBef>
              <a:buNone/>
            </a:pPr>
            <a:r>
              <a:rPr lang="en-US" altLang="en-US" dirty="0" smtClean="0"/>
              <a:t>Uses of an ECG:</a:t>
            </a:r>
          </a:p>
          <a:p>
            <a:r>
              <a:rPr lang="en-US" altLang="en-US" dirty="0" smtClean="0"/>
              <a:t>In the hospital as a part of a routine exam or during emergencies</a:t>
            </a:r>
          </a:p>
          <a:p>
            <a:r>
              <a:rPr lang="en-US" altLang="en-US" dirty="0" smtClean="0"/>
              <a:t>In doctors’ offices and clinics as part of a routine exam, stress test, or Holter monitoring</a:t>
            </a:r>
          </a:p>
          <a:p>
            <a:r>
              <a:rPr lang="en-US" altLang="en-US" dirty="0" smtClean="0"/>
              <a:t>Outside of healthcare facilities in emergencies or via telemedicine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43209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2</a:t>
            </a:r>
            <a:r>
              <a:rPr lang="en-US" dirty="0" smtClean="0">
                <a:solidFill>
                  <a:schemeClr val="bg1"/>
                </a:solidFill>
              </a:rPr>
              <a:t>1</a:t>
            </a:r>
            <a:endParaRPr lang="en-US" dirty="0">
              <a:solidFill>
                <a:schemeClr val="bg1"/>
              </a:solidFill>
            </a:endParaRPr>
          </a:p>
        </p:txBody>
      </p:sp>
      <p:sp>
        <p:nvSpPr>
          <p:cNvPr id="11" name="Content Placeholder 10"/>
          <p:cNvSpPr>
            <a:spLocks noGrp="1"/>
          </p:cNvSpPr>
          <p:nvPr>
            <p:ph idx="1"/>
          </p:nvPr>
        </p:nvSpPr>
        <p:spPr/>
        <p:txBody>
          <a:bodyPr/>
          <a:lstStyle/>
          <a:p>
            <a:pPr marL="0" indent="0">
              <a:buNone/>
            </a:pPr>
            <a:r>
              <a:rPr lang="en-US" altLang="en-US" dirty="0" smtClean="0"/>
              <a:t>Legal and ethical issues in preparing for an ECG include:</a:t>
            </a:r>
          </a:p>
          <a:p>
            <a:r>
              <a:rPr lang="en-US" altLang="en-US" dirty="0" smtClean="0"/>
              <a:t>Protecting patient information (HIPAA)</a:t>
            </a:r>
          </a:p>
          <a:p>
            <a:r>
              <a:rPr lang="en-US" altLang="en-US" dirty="0" smtClean="0"/>
              <a:t>Practicing ethically and legally</a:t>
            </a:r>
          </a:p>
          <a:p>
            <a:r>
              <a:rPr lang="en-US" altLang="en-US" dirty="0" smtClean="0"/>
              <a:t>Understanding medical professional liability</a:t>
            </a:r>
          </a:p>
          <a:p>
            <a:r>
              <a:rPr lang="en-US" altLang="en-US" dirty="0" smtClean="0"/>
              <a:t>Avoiding slander and libel</a:t>
            </a:r>
          </a:p>
          <a:p>
            <a:r>
              <a:rPr lang="en-US" altLang="en-US" dirty="0" smtClean="0"/>
              <a:t>Documenting all care and treatment</a:t>
            </a:r>
          </a:p>
          <a:p>
            <a:r>
              <a:rPr lang="en-US" altLang="en-US" dirty="0" smtClean="0"/>
              <a:t>Obtaining informed consent when necessary</a:t>
            </a:r>
          </a:p>
          <a:p>
            <a:r>
              <a:rPr lang="en-US" altLang="en-US" dirty="0" smtClean="0"/>
              <a:t>Educating and communicating with the patient</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99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3</a:t>
            </a:r>
            <a:r>
              <a:rPr lang="en-US" dirty="0" smtClean="0">
                <a:solidFill>
                  <a:schemeClr val="bg1"/>
                </a:solidFill>
              </a:rPr>
              <a:t>22</a:t>
            </a:r>
            <a:endParaRPr lang="en-US" dirty="0">
              <a:solidFill>
                <a:schemeClr val="bg1"/>
              </a:solidFill>
            </a:endParaRPr>
          </a:p>
        </p:txBody>
      </p:sp>
      <p:sp>
        <p:nvSpPr>
          <p:cNvPr id="11" name="Content Placeholder 10"/>
          <p:cNvSpPr>
            <a:spLocks noGrp="1"/>
          </p:cNvSpPr>
          <p:nvPr>
            <p:ph idx="1"/>
          </p:nvPr>
        </p:nvSpPr>
        <p:spPr/>
        <p:txBody>
          <a:bodyPr/>
          <a:lstStyle/>
          <a:p>
            <a:r>
              <a:rPr lang="en-US" altLang="en-US" dirty="0" smtClean="0"/>
              <a:t>Infection control procedures include use of standard precautions, personal protective equipment (PPE), and isolation precautions.</a:t>
            </a:r>
          </a:p>
          <a:p>
            <a:r>
              <a:rPr lang="en-US" altLang="en-US" dirty="0" smtClean="0"/>
              <a:t>Vital signs include pulse, respiration, blood pressure, temperature, and pain assessment.</a:t>
            </a:r>
          </a:p>
          <a:p>
            <a:r>
              <a:rPr lang="en-US" altLang="en-US" dirty="0" smtClean="0"/>
              <a:t>Vital signs provide information about the patient’s state of health.</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43897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1.1</a:t>
            </a:r>
            <a:br>
              <a:rPr lang="en-US" dirty="0" smtClean="0"/>
            </a:br>
            <a:r>
              <a:rPr lang="en-US" dirty="0" smtClean="0"/>
              <a:t>Apply Your Knowledge #1</a:t>
            </a:r>
            <a:endParaRPr lang="en-US" dirty="0"/>
          </a:p>
        </p:txBody>
      </p:sp>
      <p:sp>
        <p:nvSpPr>
          <p:cNvPr id="16" name="Content Placeholder 15"/>
          <p:cNvSpPr>
            <a:spLocks noGrp="1"/>
          </p:cNvSpPr>
          <p:nvPr>
            <p:ph sz="quarter" idx="13"/>
          </p:nvPr>
        </p:nvSpPr>
        <p:spPr/>
        <p:txBody>
          <a:bodyPr/>
          <a:lstStyle/>
          <a:p>
            <a:pPr marL="0" indent="0">
              <a:buNone/>
            </a:pPr>
            <a:r>
              <a:rPr lang="en-US" dirty="0"/>
              <a:t>What is the name of the instrument that allows the electrical activity of the heart to be studied?</a:t>
            </a:r>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891069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1.1</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p:txBody>
          <a:bodyPr/>
          <a:lstStyle/>
          <a:p>
            <a:pPr marL="0" indent="0">
              <a:buNone/>
            </a:pPr>
            <a:r>
              <a:rPr lang="en-US" dirty="0"/>
              <a:t>What is the name of the instrument that allows the electrical activity of the heart to be studied?</a:t>
            </a:r>
          </a:p>
          <a:p>
            <a:endParaRPr lang="en-US" dirty="0"/>
          </a:p>
        </p:txBody>
      </p:sp>
      <p:sp>
        <p:nvSpPr>
          <p:cNvPr id="18" name="Content Placeholder 17"/>
          <p:cNvSpPr>
            <a:spLocks noGrp="1"/>
          </p:cNvSpPr>
          <p:nvPr>
            <p:ph sz="quarter" idx="15"/>
          </p:nvPr>
        </p:nvSpPr>
        <p:spPr>
          <a:solidFill>
            <a:srgbClr val="FFC000"/>
          </a:solidFill>
        </p:spPr>
        <p:txBody>
          <a:bodyPr/>
          <a:lstStyle/>
          <a:p>
            <a:pPr marL="0" indent="0">
              <a:buNone/>
            </a:pPr>
            <a:endParaRPr lang="en-US" sz="600" dirty="0">
              <a:solidFill>
                <a:srgbClr val="000099"/>
              </a:solidFill>
            </a:endParaRPr>
          </a:p>
          <a:p>
            <a:pPr marL="0" indent="0">
              <a:buNone/>
            </a:pPr>
            <a:r>
              <a:rPr lang="en-US" dirty="0" smtClean="0">
                <a:solidFill>
                  <a:srgbClr val="000099"/>
                </a:solidFill>
              </a:rPr>
              <a:t>The </a:t>
            </a:r>
            <a:r>
              <a:rPr lang="en-US" altLang="en-US" dirty="0">
                <a:solidFill>
                  <a:srgbClr val="000099"/>
                </a:solidFill>
              </a:rPr>
              <a:t>electrocardiograph</a:t>
            </a:r>
            <a:endParaRPr lang="en-US"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98432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371600"/>
          </a:xfrm>
        </p:spPr>
        <p:txBody>
          <a:bodyPr/>
          <a:lstStyle/>
          <a:p>
            <a:r>
              <a:rPr lang="en-US" dirty="0" smtClean="0"/>
              <a:t>Learning Outcome 1.1</a:t>
            </a:r>
            <a:br>
              <a:rPr lang="en-US" dirty="0" smtClean="0"/>
            </a:br>
            <a:r>
              <a:rPr lang="en-US" dirty="0" smtClean="0"/>
              <a:t>Apply Your Knowledge #2</a:t>
            </a:r>
            <a:endParaRPr lang="en-US" dirty="0"/>
          </a:p>
        </p:txBody>
      </p:sp>
      <p:sp>
        <p:nvSpPr>
          <p:cNvPr id="16" name="Content Placeholder 15"/>
          <p:cNvSpPr>
            <a:spLocks noGrp="1"/>
          </p:cNvSpPr>
          <p:nvPr>
            <p:ph sz="quarter" idx="13"/>
          </p:nvPr>
        </p:nvSpPr>
        <p:spPr/>
        <p:txBody>
          <a:bodyPr/>
          <a:lstStyle/>
          <a:p>
            <a:pPr marL="0" indent="0">
              <a:buNone/>
            </a:pPr>
            <a:r>
              <a:rPr lang="en-US" dirty="0" smtClean="0"/>
              <a:t>Who was credited with the development of the first electrocardiograph?</a:t>
            </a:r>
            <a:endParaRPr lang="en-US" dirty="0"/>
          </a:p>
          <a:p>
            <a:endParaRPr lang="en-US" dirty="0"/>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060851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783080"/>
          </a:xfrm>
        </p:spPr>
        <p:txBody>
          <a:bodyPr/>
          <a:lstStyle/>
          <a:p>
            <a:r>
              <a:rPr lang="en-US" dirty="0" smtClean="0"/>
              <a:t>Learning Outcome 1.1</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16" name="Content Placeholder 15"/>
          <p:cNvSpPr>
            <a:spLocks noGrp="1"/>
          </p:cNvSpPr>
          <p:nvPr>
            <p:ph sz="quarter" idx="13"/>
          </p:nvPr>
        </p:nvSpPr>
        <p:spPr/>
        <p:txBody>
          <a:bodyPr/>
          <a:lstStyle/>
          <a:p>
            <a:pPr marL="0" indent="0">
              <a:buNone/>
            </a:pPr>
            <a:r>
              <a:rPr lang="en-US" dirty="0"/>
              <a:t>Who was credited with the development of the first electrocardiograph?</a:t>
            </a:r>
          </a:p>
          <a:p>
            <a:endParaRPr lang="en-US" dirty="0"/>
          </a:p>
        </p:txBody>
      </p:sp>
      <p:sp>
        <p:nvSpPr>
          <p:cNvPr id="18" name="Content Placeholder 17"/>
          <p:cNvSpPr>
            <a:spLocks noGrp="1"/>
          </p:cNvSpPr>
          <p:nvPr>
            <p:ph sz="quarter" idx="15"/>
          </p:nvPr>
        </p:nvSpPr>
        <p:spPr>
          <a:solidFill>
            <a:srgbClr val="FFC000"/>
          </a:solidFill>
        </p:spPr>
        <p:txBody>
          <a:bodyPr/>
          <a:lstStyle/>
          <a:p>
            <a:pPr marL="0" indent="0">
              <a:buNone/>
            </a:pPr>
            <a:endParaRPr lang="en-US" sz="600" dirty="0">
              <a:solidFill>
                <a:srgbClr val="000099"/>
              </a:solidFill>
            </a:endParaRPr>
          </a:p>
          <a:p>
            <a:pPr marL="0" indent="0">
              <a:buNone/>
            </a:pPr>
            <a:r>
              <a:rPr lang="en-US" dirty="0" smtClean="0">
                <a:solidFill>
                  <a:srgbClr val="000099"/>
                </a:solidFill>
              </a:rPr>
              <a:t>Wilhelm Einthoven</a:t>
            </a:r>
            <a:endParaRPr lang="en-US" dirty="0">
              <a:solidFill>
                <a:srgbClr val="000099"/>
              </a:solidFill>
            </a:endParaRPr>
          </a:p>
        </p:txBody>
      </p:sp>
      <p:sp>
        <p:nvSpPr>
          <p:cNvPr id="19" name="Text Placeholder 1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77244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325</TotalTime>
  <Words>4602</Words>
  <Application>Microsoft Office PowerPoint</Application>
  <PresentationFormat>On-screen Show (4:3)</PresentationFormat>
  <Paragraphs>667</Paragraphs>
  <Slides>57</Slides>
  <Notes>56</Notes>
  <HiddenSlides>0</HiddenSlides>
  <MMClips>0</MMClips>
  <ScaleCrop>false</ScaleCrop>
  <HeadingPairs>
    <vt:vector size="6" baseType="variant">
      <vt:variant>
        <vt:lpstr>Fonts Used</vt:lpstr>
      </vt:variant>
      <vt:variant>
        <vt:i4>5</vt:i4>
      </vt:variant>
      <vt:variant>
        <vt:lpstr>Theme</vt:lpstr>
      </vt:variant>
      <vt:variant>
        <vt:i4>9</vt:i4>
      </vt:variant>
      <vt:variant>
        <vt:lpstr>Slide Titles</vt:lpstr>
      </vt:variant>
      <vt:variant>
        <vt:i4>57</vt:i4>
      </vt:variant>
    </vt:vector>
  </HeadingPairs>
  <TitlesOfParts>
    <vt:vector size="71" baseType="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Electrocardiography</vt:lpstr>
      <vt:lpstr>Learning Outcomes</vt:lpstr>
      <vt:lpstr>Learning Outcome 1.1 The Electrocardiogram Key Terms</vt:lpstr>
      <vt:lpstr>The ECG and Its History 1</vt:lpstr>
      <vt:lpstr>The ECG and Its History 2</vt:lpstr>
      <vt:lpstr>Learning Outcome 1.1 Apply Your Knowledge #1</vt:lpstr>
      <vt:lpstr>Learning Outcome 1.1 Apply Your Knowledge #1 Answer</vt:lpstr>
      <vt:lpstr>Learning Outcome 1.1 Apply Your Knowledge #2</vt:lpstr>
      <vt:lpstr>Learning Outcome 1.1 Apply Your Knowledge #2 Answer</vt:lpstr>
      <vt:lpstr>Learning Outcome 1.2 Uses of an ECG Key Terms 1</vt:lpstr>
      <vt:lpstr>Learning Outcome 1.2 Uses of an ECG Key Terms 2</vt:lpstr>
      <vt:lpstr>Uses of an ECG</vt:lpstr>
      <vt:lpstr>Uses of an ECG—Hospital</vt:lpstr>
      <vt:lpstr>Uses of an ECG—Doctors’ Offices  and Ambulatory Care Clinics</vt:lpstr>
      <vt:lpstr>Uses of an ECG—Outside of a Healthcare Facility: Portable ECG</vt:lpstr>
      <vt:lpstr>Uses of an ECG—Outside of a Healthcare Facility: Defibrillator</vt:lpstr>
      <vt:lpstr>Uses of an ECG—Outside of a Healthcare Facility: Telemedicine</vt:lpstr>
      <vt:lpstr>Opportunities in Electrocardiography</vt:lpstr>
      <vt:lpstr>Learning Outcome 1.2 Apply Your Knowledge #1</vt:lpstr>
      <vt:lpstr>Learning Outcome 1.2 Apply Your Knowledge #1 Answer</vt:lpstr>
      <vt:lpstr>Learning Outcome 1.2 Apply Your Knowledge #2</vt:lpstr>
      <vt:lpstr>Learning Outcome 1.2 Apply Your Knowledge #2 Answer</vt:lpstr>
      <vt:lpstr>Learning Outcome 1.3 Preparing for an ECG Key Terms</vt:lpstr>
      <vt:lpstr>Legal and Ethical Issues</vt:lpstr>
      <vt:lpstr>HIPAA</vt:lpstr>
      <vt:lpstr>Ethics</vt:lpstr>
      <vt:lpstr>Medical Professional Liability</vt:lpstr>
      <vt:lpstr>Slander and Libel</vt:lpstr>
      <vt:lpstr>Documentation</vt:lpstr>
      <vt:lpstr>Consent</vt:lpstr>
      <vt:lpstr>Patient Education and Communication</vt:lpstr>
      <vt:lpstr>Learning Outcome 1.3 Apply Your Knowledge #1</vt:lpstr>
      <vt:lpstr>Learning Outcome 1.3 Apply Your Knowledge #1 Answer</vt:lpstr>
      <vt:lpstr>Learning Outcome 1.3 Apply Your Knowledge #2</vt:lpstr>
      <vt:lpstr>Learning Outcome 1.3 Apply Your Knowledge #2 Answer</vt:lpstr>
      <vt:lpstr>Learning Outcome 1.4 Infection Control Key Terms</vt:lpstr>
      <vt:lpstr>Standard Precautions 1</vt:lpstr>
      <vt:lpstr>Standard Precautions 2</vt:lpstr>
      <vt:lpstr>Isolation Precautions</vt:lpstr>
      <vt:lpstr>Learning Outcome 1.4 Apply Your Knowledge #1</vt:lpstr>
      <vt:lpstr>Learning Outcome 1.4 Apply Your Knowledge #1 Answer</vt:lpstr>
      <vt:lpstr>Learning Outcome 1.4 Apply Your Knowledge #2</vt:lpstr>
      <vt:lpstr>Learning Outcome 1.4 Apply Your Knowledge #2 Answer</vt:lpstr>
      <vt:lpstr>Learning Outcome 1.5 Vital Signs Key Terms</vt:lpstr>
      <vt:lpstr>Vital Signs</vt:lpstr>
      <vt:lpstr>Pulse</vt:lpstr>
      <vt:lpstr>Respiration</vt:lpstr>
      <vt:lpstr>Blood Pressure</vt:lpstr>
      <vt:lpstr>Factors Affecting Blood Pressure</vt:lpstr>
      <vt:lpstr>Measuring Blood Pressure</vt:lpstr>
      <vt:lpstr>Learning Outcome 1.5 Apply Your Knowledge #1</vt:lpstr>
      <vt:lpstr>Learning Outcome 1.5 Apply Your Knowledge #1 Answer</vt:lpstr>
      <vt:lpstr>Learning Outcome 1.5 Apply Your Knowledge #2</vt:lpstr>
      <vt:lpstr>Learning Outcome 1.5 Apply Your Knowledge #2 Answer</vt:lpstr>
      <vt:lpstr>Chapter 1 Summary 1</vt:lpstr>
      <vt:lpstr>Chapter Summary 21</vt:lpstr>
      <vt:lpstr>Chapter Summary 322</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49</cp:revision>
  <dcterms:created xsi:type="dcterms:W3CDTF">2017-03-27T16:52:26Z</dcterms:created>
  <dcterms:modified xsi:type="dcterms:W3CDTF">2017-10-03T13:29:13Z</dcterms:modified>
</cp:coreProperties>
</file>