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49"/>
  </p:notesMasterIdLst>
  <p:sldIdLst>
    <p:sldId id="379" r:id="rId5"/>
    <p:sldId id="388" r:id="rId6"/>
    <p:sldId id="430" r:id="rId7"/>
    <p:sldId id="874" r:id="rId8"/>
    <p:sldId id="875" r:id="rId9"/>
    <p:sldId id="876" r:id="rId10"/>
    <p:sldId id="877" r:id="rId11"/>
    <p:sldId id="878" r:id="rId12"/>
    <p:sldId id="879" r:id="rId13"/>
    <p:sldId id="880" r:id="rId14"/>
    <p:sldId id="881" r:id="rId15"/>
    <p:sldId id="882" r:id="rId16"/>
    <p:sldId id="883" r:id="rId17"/>
    <p:sldId id="884" r:id="rId18"/>
    <p:sldId id="885" r:id="rId19"/>
    <p:sldId id="886" r:id="rId20"/>
    <p:sldId id="887" r:id="rId21"/>
    <p:sldId id="888" r:id="rId22"/>
    <p:sldId id="889" r:id="rId23"/>
    <p:sldId id="890" r:id="rId24"/>
    <p:sldId id="891" r:id="rId25"/>
    <p:sldId id="892" r:id="rId26"/>
    <p:sldId id="893" r:id="rId27"/>
    <p:sldId id="894" r:id="rId28"/>
    <p:sldId id="895" r:id="rId29"/>
    <p:sldId id="896" r:id="rId30"/>
    <p:sldId id="897" r:id="rId31"/>
    <p:sldId id="898" r:id="rId32"/>
    <p:sldId id="899" r:id="rId33"/>
    <p:sldId id="900" r:id="rId34"/>
    <p:sldId id="901" r:id="rId35"/>
    <p:sldId id="902" r:id="rId36"/>
    <p:sldId id="903" r:id="rId37"/>
    <p:sldId id="904" r:id="rId38"/>
    <p:sldId id="905" r:id="rId39"/>
    <p:sldId id="906" r:id="rId40"/>
    <p:sldId id="907" r:id="rId41"/>
    <p:sldId id="873" r:id="rId42"/>
    <p:sldId id="428" r:id="rId43"/>
    <p:sldId id="360" r:id="rId44"/>
    <p:sldId id="636" r:id="rId45"/>
    <p:sldId id="910" r:id="rId46"/>
    <p:sldId id="908" r:id="rId47"/>
    <p:sldId id="909" r:id="rId48"/>
  </p:sldIdLst>
  <p:sldSz cx="12192000" cy="6858000"/>
  <p:notesSz cx="6858000" cy="9144000"/>
  <p:custDataLst>
    <p:tags r:id="rId50"/>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874"/>
            <p14:sldId id="875"/>
            <p14:sldId id="876"/>
            <p14:sldId id="877"/>
            <p14:sldId id="878"/>
            <p14:sldId id="879"/>
            <p14:sldId id="880"/>
            <p14:sldId id="881"/>
            <p14:sldId id="882"/>
            <p14:sldId id="883"/>
            <p14:sldId id="884"/>
            <p14:sldId id="885"/>
            <p14:sldId id="886"/>
            <p14:sldId id="887"/>
            <p14:sldId id="888"/>
            <p14:sldId id="889"/>
            <p14:sldId id="890"/>
            <p14:sldId id="891"/>
            <p14:sldId id="892"/>
            <p14:sldId id="893"/>
            <p14:sldId id="894"/>
            <p14:sldId id="895"/>
            <p14:sldId id="896"/>
            <p14:sldId id="897"/>
            <p14:sldId id="898"/>
            <p14:sldId id="899"/>
            <p14:sldId id="900"/>
            <p14:sldId id="901"/>
            <p14:sldId id="902"/>
            <p14:sldId id="903"/>
            <p14:sldId id="904"/>
            <p14:sldId id="905"/>
            <p14:sldId id="906"/>
            <p14:sldId id="907"/>
            <p14:sldId id="873"/>
            <p14:sldId id="428"/>
          </p14:sldIdLst>
        </p14:section>
        <p14:section name="Appendix: Image Descriptions for Unsighted Students" id="{47E2ACDF-FEE8-4953-B1A2-72D3F951747D}">
          <p14:sldIdLst>
            <p14:sldId id="360"/>
            <p14:sldId id="636"/>
            <p14:sldId id="910"/>
            <p14:sldId id="908"/>
            <p14:sldId id="909"/>
          </p14:sldIdLst>
        </p14:section>
      </p14:sectionLst>
    </p:ext>
    <p:ext uri="{EFAFB233-063F-42B5-8137-9DF3F51BA10A}">
      <p15:sldGuideLst xmlns:p15="http://schemas.microsoft.com/office/powerpoint/2012/main">
        <p15:guide id="1" orient="horz" pos="4128" userDrawn="1">
          <p15:clr>
            <a:srgbClr val="A4A3A4"/>
          </p15:clr>
        </p15:guide>
        <p15:guide id="3" pos="7416" userDrawn="1">
          <p15:clr>
            <a:srgbClr val="A4A3A4"/>
          </p15:clr>
        </p15:guide>
        <p15:guide id="4" orient="horz" pos="3960" userDrawn="1">
          <p15:clr>
            <a:srgbClr val="A4A3A4"/>
          </p15:clr>
        </p15:guide>
        <p15:guide id="5" pos="3840" userDrawn="1">
          <p15:clr>
            <a:srgbClr val="A4A3A4"/>
          </p15:clr>
        </p15:guide>
        <p15:guide id="6" orient="horz" pos="792" userDrawn="1">
          <p15:clr>
            <a:srgbClr val="A4A3A4"/>
          </p15:clr>
        </p15:guide>
        <p15:guide id="7" pos="3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365" initials="3" lastIdx="1" clrIdx="0">
    <p:extLst>
      <p:ext uri="{19B8F6BF-5375-455C-9EA6-DF929625EA0E}">
        <p15:presenceInfo xmlns:p15="http://schemas.microsoft.com/office/powerpoint/2012/main" userId="S::ms12@365-tm.site::9b516f8d-7e3d-491e-a761-b748f7f8dd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06" autoAdjust="0"/>
    <p:restoredTop sz="79592" autoAdjust="0"/>
  </p:normalViewPr>
  <p:slideViewPr>
    <p:cSldViewPr snapToGrid="0">
      <p:cViewPr varScale="1">
        <p:scale>
          <a:sx n="54" d="100"/>
          <a:sy n="54" d="100"/>
        </p:scale>
        <p:origin x="822" y="48"/>
      </p:cViewPr>
      <p:guideLst>
        <p:guide orient="horz" pos="4128"/>
        <p:guide pos="7416"/>
        <p:guide orient="horz" pos="3960"/>
        <p:guide pos="3840"/>
        <p:guide orient="horz" pos="792"/>
        <p:guide pos="377"/>
      </p:guideLst>
    </p:cSldViewPr>
  </p:slideViewPr>
  <p:outlineViewPr>
    <p:cViewPr>
      <p:scale>
        <a:sx n="33" d="100"/>
        <a:sy n="33" d="100"/>
      </p:scale>
      <p:origin x="0" y="-31698"/>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2/3/2021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A global organization needs a </a:t>
            </a:r>
            <a:r>
              <a:rPr lang="en-US" b="1" dirty="0">
                <a:ea typeface="ＭＳ Ｐゴシック" charset="0"/>
                <a:cs typeface="ＭＳ Ｐゴシック" charset="0"/>
              </a:rPr>
              <a:t>transnational HRM system </a:t>
            </a:r>
            <a:r>
              <a:rPr lang="en-US" dirty="0">
                <a:ea typeface="ＭＳ Ｐゴシック" charset="0"/>
                <a:cs typeface="ＭＳ Ｐゴシック" charset="0"/>
              </a:rPr>
              <a:t>that features decision making from a global perspective, managers from many countries, and ideas contributed by people from many cultures. Decisions that are the outcome of a transnational HRM system balance uniformity (for fairness) with flexibility (to account for cultural and legal differences).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3544577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dirty="0">
                <a:ea typeface="ＭＳ Ｐゴシック" charset="0"/>
                <a:cs typeface="ＭＳ Ｐゴシック" charset="0"/>
              </a:rPr>
              <a:t>LO 16-2 </a:t>
            </a:r>
            <a:r>
              <a:rPr lang="en-US" dirty="0"/>
              <a:t>Identify the factors that most strongly influence HRM in international markets.</a:t>
            </a:r>
          </a:p>
          <a:p>
            <a:pPr>
              <a:buFontTx/>
              <a:buChar char="•"/>
            </a:pPr>
            <a:endParaRPr lang="en-US" dirty="0">
              <a:ea typeface="ＭＳ Ｐゴシック" charset="0"/>
              <a:cs typeface="ＭＳ Ｐゴシック" charset="0"/>
            </a:endParaRPr>
          </a:p>
          <a:p>
            <a:r>
              <a:rPr lang="en-US" dirty="0">
                <a:ea typeface="ＭＳ Ｐゴシック" charset="0"/>
                <a:cs typeface="ＭＳ Ｐゴシック" charset="0"/>
              </a:rPr>
              <a:t>The most important influence on international HRM is the culture of the country in which a facility is located. Cultural characteristics influence the ways members of an organization behave toward one another as well as their attitudes toward various HRM practices.</a:t>
            </a:r>
          </a:p>
          <a:p>
            <a:endParaRPr lang="en-US" dirty="0">
              <a:ea typeface="ＭＳ Ｐゴシック" charset="0"/>
              <a:cs typeface="ＭＳ Ｐゴシック" charset="0"/>
            </a:endParaRPr>
          </a:p>
          <a:p>
            <a:r>
              <a:rPr lang="en-US" dirty="0">
                <a:ea typeface="ＭＳ Ｐゴシック" charset="0"/>
                <a:cs typeface="ＭＳ Ｐゴシック" charset="0"/>
              </a:rPr>
              <a:t>Cultures strongly influence the appropriateness of HRM practices.</a:t>
            </a:r>
          </a:p>
          <a:p>
            <a:endParaRPr lang="en-US" dirty="0">
              <a:ea typeface="ＭＳ Ｐゴシック" charset="0"/>
              <a:cs typeface="ＭＳ Ｐゴシック" charset="0"/>
            </a:endParaRPr>
          </a:p>
          <a:p>
            <a:r>
              <a:rPr lang="en-US" dirty="0">
                <a:ea typeface="ＭＳ Ｐゴシック" charset="0"/>
                <a:cs typeface="ＭＳ Ｐゴシック" charset="0"/>
              </a:rPr>
              <a:t>Cultural differences can affect how people communicate and how they coordinate their activities.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3213445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Such cultural</a:t>
            </a:r>
            <a:r>
              <a:rPr lang="en-US" b="1" dirty="0">
                <a:ea typeface="ＭＳ Ｐゴシック" charset="0"/>
                <a:cs typeface="ＭＳ Ｐゴシック" charset="0"/>
              </a:rPr>
              <a:t> </a:t>
            </a:r>
            <a:r>
              <a:rPr lang="en-US" dirty="0">
                <a:ea typeface="ＭＳ Ｐゴシック" charset="0"/>
                <a:cs typeface="ＭＳ Ｐゴシック" charset="0"/>
              </a:rPr>
              <a:t>characteristics as these influence the ways members of an organization behave toward one another, as well as their attitudes toward various HRM practices. Practices that are effective in the United States, for example, may fail or even backfire in a country with different beliefs and values. Differences among organizations within a particular culture are sometimes larger than differences from country to country. It is important for an organization to match its HR practices to its values; individuals who share those values are likely to be interested in working for the organization. Cultures differ strongly in their opinions about how managers should lead, how decisions should be handled, and what motivates employees. Consider the five dimensions of culture that Geert Hofstede identified in his classic study of culture:</a:t>
            </a:r>
          </a:p>
          <a:p>
            <a:pPr marL="4572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ea typeface="ＭＳ Ｐゴシック" charset="0"/>
                <a:cs typeface="ＭＳ Ｐゴシック" charset="0"/>
              </a:rPr>
              <a:t>Individualism/collectivism</a:t>
            </a:r>
          </a:p>
          <a:p>
            <a:pPr marL="4572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t>Power distance</a:t>
            </a:r>
          </a:p>
          <a:p>
            <a:pPr marL="4572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t>Uncertainty avoidance</a:t>
            </a:r>
          </a:p>
          <a:p>
            <a:pPr marL="4572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t>Masculinity/femininity</a:t>
            </a:r>
          </a:p>
          <a:p>
            <a:pPr marL="4572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dirty="0"/>
              <a:t>Long-term/short-term orientation</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3508970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success of HRM decisions related to job design, benefits, performance management, and other systems related to employee motivation also will be shaped by culture. Cultural differences can affect how people communicate and how they coordinate their activities.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3383903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Countries also differ in the degree to which their labor markets include people with education and skills of value to employers. Educational opportunities also vary from one country to another. In general, spending on education is greater per pupil in high-income countries than in poorer countries. The health of an economic system affects HRM. In developed countries with great wealth, labor costs are relatively high. Such differences show up in compensation systems and in recruiting and selection decisions.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224790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37791622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A country’</a:t>
            </a:r>
            <a:r>
              <a:rPr lang="en-US" altLang="ja-JP" dirty="0">
                <a:ea typeface="ＭＳ Ｐゴシック" charset="0"/>
                <a:cs typeface="ＭＳ Ｐゴシック" charset="0"/>
              </a:rPr>
              <a:t>s economic system, whether capitalist or socialist, as well as the government’s involvement in the economy through taxes or compensation, price controls, and other activities, influences HRM practices in a number of ways.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761619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A country’</a:t>
            </a:r>
            <a:r>
              <a:rPr lang="en-US" altLang="ja-JP" dirty="0">
                <a:ea typeface="ＭＳ Ｐゴシック" charset="0"/>
                <a:cs typeface="ＭＳ Ｐゴシック" charset="0"/>
              </a:rPr>
              <a:t>s political-legal system—its government, laws, and regulations—strongly impinges on HRM. The country</a:t>
            </a:r>
            <a:r>
              <a:rPr lang="en-US" dirty="0">
                <a:ea typeface="ＭＳ Ｐゴシック" charset="0"/>
                <a:cs typeface="ＭＳ Ｐゴシック" charset="0"/>
              </a:rPr>
              <a:t>’</a:t>
            </a:r>
            <a:r>
              <a:rPr lang="en-US" altLang="ja-JP" dirty="0">
                <a:ea typeface="ＭＳ Ｐゴシック" charset="0"/>
                <a:cs typeface="ＭＳ Ｐゴシック" charset="0"/>
              </a:rPr>
              <a:t>s laws often dictate the requirements for certain HRM practices, such as training, compensation, hiring, firing, and layoffs. United States has led the world in eliminating discrimination in the workplace. Since the amount of take-home pay a worker receives after taxes may thus differ from country to country, in an organization that pays two managers in two countries $100,000 each, the manager in one country might take home more than the manager in the other country. Such differences make pay structures more complicated when they cross national boundaries, and they can affect recruiting of candidates from more than one country. The political-legal system arises to a large degree from the culture in which it exists, so laws and regulations reflect cultural values. For example, United States has led the world in eliminating discrimination in the workplace. Because this value is important in U.S. culture, the nation has legal safeguards such as the equal employment opportunity, which affect hiring and other HRM decisions. As a society, United States also has strong beliefs regarding the fairness of pay systems. Thus, the Fair Labor Standards Act, among other laws and regulations, sets a minimum wage for a variety of jobs. Other laws and regulations dictate much of the process of negotiation between unions and management. All these are examples of laws and regulations that affect the practice of HRM in the United States. Similarly, laws and regulations in other countries reflect the norms of their cultures.</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878820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16-3</a:t>
            </a:r>
            <a:r>
              <a:rPr lang="en-US" baseline="0" dirty="0">
                <a:ea typeface="ＭＳ Ｐゴシック" charset="0"/>
                <a:cs typeface="ＭＳ Ｐゴシック" charset="0"/>
              </a:rPr>
              <a:t> </a:t>
            </a:r>
            <a:r>
              <a:rPr lang="en-US" dirty="0"/>
              <a:t>Discuss how differences among countries affect HR planning at organizations with international operations.</a:t>
            </a:r>
          </a:p>
          <a:p>
            <a:endParaRPr lang="en-US" dirty="0">
              <a:ea typeface="ＭＳ Ｐゴシック" charset="0"/>
              <a:cs typeface="ＭＳ Ｐゴシック" charset="0"/>
            </a:endParaRPr>
          </a:p>
          <a:p>
            <a:r>
              <a:rPr lang="en-US" dirty="0">
                <a:ea typeface="ＭＳ Ｐゴシック" charset="0"/>
                <a:cs typeface="ＭＳ Ｐゴシック" charset="0"/>
              </a:rPr>
              <a:t>As economic and technological change creates a global environment for organizations, HR planning is involved in decisions about participating as an exporter or as an international, multinational, or global company. Even purely domestic companies may draw talent from the international labor market. When organizations decide to operate internationally or globally, HR planning involves decisions about where and how many employees are needed for each international facility.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18</a:t>
            </a:fld>
            <a:endParaRPr lang="en-US" dirty="0"/>
          </a:p>
        </p:txBody>
      </p:sp>
    </p:spTree>
    <p:extLst>
      <p:ext uri="{BB962C8B-B14F-4D97-AF65-F5344CB8AC3E}">
        <p14:creationId xmlns:p14="http://schemas.microsoft.com/office/powerpoint/2010/main" val="30474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1796091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Honeymoon – period of fascination and euphoria as the employee enjoys the novelty of the new culture.</a:t>
            </a:r>
          </a:p>
          <a:p>
            <a:r>
              <a:rPr lang="en-US" b="1" dirty="0">
                <a:ea typeface="ＭＳ Ｐゴシック" charset="0"/>
                <a:cs typeface="ＭＳ Ｐゴシック" charset="0"/>
              </a:rPr>
              <a:t>Culture shock </a:t>
            </a:r>
            <a:r>
              <a:rPr lang="en-US" dirty="0">
                <a:ea typeface="ＭＳ Ｐゴシック" charset="0"/>
                <a:cs typeface="ＭＳ Ｐゴシック" charset="0"/>
              </a:rPr>
              <a:t>– the disillusionment and unfreezing of ideas that occur during the process of adjusting to a new culture.</a:t>
            </a:r>
          </a:p>
          <a:p>
            <a:r>
              <a:rPr lang="en-US" dirty="0">
                <a:ea typeface="ＭＳ Ｐゴシック" charset="0"/>
                <a:cs typeface="ＭＳ Ｐゴシック" charset="0"/>
              </a:rPr>
              <a:t>Learning – continued learning about the host country’</a:t>
            </a:r>
            <a:r>
              <a:rPr lang="en-US" altLang="ja-JP" dirty="0">
                <a:ea typeface="ＭＳ Ｐゴシック" charset="0"/>
                <a:cs typeface="ＭＳ Ｐゴシック" charset="0"/>
              </a:rPr>
              <a:t>s culture, language increase their comfort level and their mood.</a:t>
            </a:r>
          </a:p>
          <a:p>
            <a:r>
              <a:rPr lang="en-US" dirty="0">
                <a:ea typeface="ＭＳ Ｐゴシック" charset="0"/>
                <a:cs typeface="ＭＳ Ｐゴシック" charset="0"/>
              </a:rPr>
              <a:t>Adjustment – stage where the expatriate accepts and enjoys the host country’</a:t>
            </a:r>
            <a:r>
              <a:rPr lang="en-US" altLang="ja-JP" dirty="0">
                <a:ea typeface="ＭＳ Ｐゴシック" charset="0"/>
                <a:cs typeface="ＭＳ Ｐゴシック" charset="0"/>
              </a:rPr>
              <a:t>s culture.</a:t>
            </a:r>
            <a:endParaRPr lang="en-US" dirty="0">
              <a:ea typeface="ＭＳ Ｐゴシック" charset="0"/>
              <a:cs typeface="ＭＳ Ｐゴシック" charset="0"/>
            </a:endParaRPr>
          </a:p>
          <a:p>
            <a:endParaRPr lang="en-US" sz="1200" b="0" i="0" u="none" strike="noStrike" kern="1200" baseline="0" dirty="0">
              <a:solidFill>
                <a:schemeClr val="tx1"/>
              </a:solidFill>
              <a:ea typeface="ＭＳ Ｐゴシック" pitchFamily="-65" charset="-128"/>
              <a:cs typeface="ＭＳ Ｐゴシック" pitchFamily="-65" charset="-128"/>
            </a:endParaRPr>
          </a:p>
          <a:p>
            <a:r>
              <a:rPr lang="en-US" dirty="0">
                <a:ea typeface="ＭＳ Ｐゴシック" charset="0"/>
                <a:cs typeface="ＭＳ Ｐゴシック" charset="0"/>
              </a:rPr>
              <a:t>The factor most strongly influencing whether an employee completed a foreign assignment was the comfort of the employee’s spouse and family. Personality may also be important. Successful completion of overseas assignments has been found to be most likely among employees who are extroverted (outgoing), agreeable (cooperative and tolerant), and conscientious (dependable and achievement oriented). The emotions that accompany an overseas assignment tend to follow in a cycle like that in Figure 16.2. Qualities of flexibility, motivation, agreeableness, and conscientiousness are so important because of the challenges involved in entering another culture.</a:t>
            </a:r>
            <a:endParaRPr lang="en-US" b="1"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39207991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Rachel is an expatriate working in Japan. She is feeling very uncomfortable in her surroundings. She often feels as if she has said the wrong thing. Rachel is most likely in which emotional stage of expatriation?</a:t>
            </a:r>
          </a:p>
          <a:p>
            <a:pPr marL="228600" lvl="1" indent="-228600">
              <a:buFont typeface="+mj-lt"/>
              <a:buAutoNum type="alphaUcPeriod"/>
            </a:pPr>
            <a:r>
              <a:rPr lang="en-US" dirty="0">
                <a:ea typeface="ＭＳ Ｐゴシック" charset="0"/>
              </a:rPr>
              <a:t>Honeymoon</a:t>
            </a:r>
          </a:p>
          <a:p>
            <a:pPr marL="228600" lvl="1" indent="-228600">
              <a:buFont typeface="+mj-lt"/>
              <a:buAutoNum type="alphaUcPeriod"/>
            </a:pPr>
            <a:r>
              <a:rPr lang="en-US" dirty="0">
                <a:ea typeface="ＭＳ Ｐゴシック" charset="0"/>
              </a:rPr>
              <a:t>Culture shock</a:t>
            </a:r>
          </a:p>
          <a:p>
            <a:pPr marL="228600" lvl="1" indent="-228600">
              <a:buFont typeface="+mj-lt"/>
              <a:buAutoNum type="alphaUcPeriod"/>
            </a:pPr>
            <a:r>
              <a:rPr lang="en-US" dirty="0">
                <a:ea typeface="ＭＳ Ｐゴシック" charset="0"/>
              </a:rPr>
              <a:t>Learning</a:t>
            </a:r>
          </a:p>
          <a:p>
            <a:pPr marL="228600" lvl="1" indent="-228600">
              <a:buFont typeface="+mj-lt"/>
              <a:buAutoNum type="alphaUcPeriod"/>
            </a:pPr>
            <a:r>
              <a:rPr lang="en-US" dirty="0">
                <a:ea typeface="ＭＳ Ｐゴシック" charset="0"/>
              </a:rPr>
              <a:t>Adjustment</a:t>
            </a:r>
            <a:endParaRPr lang="en-US" b="1" dirty="0">
              <a:ea typeface="ＭＳ Ｐゴシック" charset="0"/>
            </a:endParaRPr>
          </a:p>
          <a:p>
            <a:pPr marL="228600" indent="-228600"/>
            <a:endParaRPr lang="en-US" b="1" dirty="0">
              <a:ea typeface="ＭＳ Ｐゴシック" charset="0"/>
              <a:cs typeface="ＭＳ Ｐゴシック" charset="0"/>
            </a:endParaRPr>
          </a:p>
          <a:p>
            <a:pPr marL="228600" indent="-228600"/>
            <a:r>
              <a:rPr lang="en-US" b="0" dirty="0">
                <a:ea typeface="ＭＳ Ｐゴシック" charset="0"/>
                <a:cs typeface="ＭＳ Ｐゴシック" charset="0"/>
              </a:rPr>
              <a:t>Answer: B</a:t>
            </a:r>
          </a:p>
          <a:p>
            <a:r>
              <a:rPr lang="en-US" dirty="0"/>
              <a:t>In the second stage, the employee’s mood declines as he or she notices more unpleasant differences and experiences feelings of isolation, criticism, stereotyping, and even hostility. As the mood reaches bottom, the employee is experiencing culture shock, the disillusionment and discomfort that occur during the process of adjusting to a new culture and its norms, values, and perspectives.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415792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In an organization whose employees come from more than one country, two special challenges arise with respect to training and development. Developers of effective training programs for an international workforce must ask certain questions such as objectives for the training and its content, training techniques, strategies, and media to use. Language differences will require translations, any other interventions and conditions that must be in place for the training to meet its objectives. They need to consider who in the organization should be involved in reviewing and approving the training program, international differences among trainees and whether they will consider it appropriate to ask questions and whether they expect the trainer to spend time becoming acquainted with employees or to get down to business immediately.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18111043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The plan for training program must consider international differences among trainees. Table 16.1 provides examples of how cultural characteristics can affect training design. For example, economic and educational differences might influence employees’ access to and ability to use web-based training. Cultural differences may influence whether they will consider it appropriate to ask questions and whether they expect the trainer to spend time becoming acquainted with employees or to get down to business immediately.</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3220313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When an organization selects an employee for a position in a foreign country, it must prepare the employee for the foreign assignment. This kind of training is called </a:t>
            </a:r>
            <a:r>
              <a:rPr lang="en-US" b="1" dirty="0">
                <a:ea typeface="ＭＳ Ｐゴシック" charset="0"/>
                <a:cs typeface="ＭＳ Ｐゴシック" charset="0"/>
              </a:rPr>
              <a:t>cross-cultural preparation</a:t>
            </a:r>
            <a:r>
              <a:rPr lang="en-US" dirty="0">
                <a:ea typeface="ＭＳ Ｐゴシック" charset="0"/>
                <a:cs typeface="ＭＳ Ｐゴシック" charset="0"/>
              </a:rPr>
              <a:t>. It often includes family members who will accompany the employee on the assignment. Methods for providing this training may range from lectures for employees and their families to visits to culturally diverse communities.  Employees and their families may also spend time visiting a local family from the country where they will be working. It is important for employers to remember that returning home is also a challenge when employees have been away for months or years. Returning employees often find that life at home seems boring, relative to the excitement of learning a new culture, and family members and colleagues at home may find it hard to relate to their recent experiences. Employers should be ready for </a:t>
            </a:r>
            <a:r>
              <a:rPr lang="en-US" sz="1200" kern="1200" dirty="0">
                <a:solidFill>
                  <a:schemeClr val="tx1"/>
                </a:solidFill>
                <a:latin typeface="+mn-lt"/>
                <a:ea typeface="ＭＳ Ｐゴシック" charset="0"/>
                <a:cs typeface="ＭＳ Ｐゴシック" charset="0"/>
              </a:rPr>
              <a:t>employees who want to share what they learned and put their recently acquired skills to work in new assignments.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charset="0"/>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000000"/>
                </a:solidFill>
                <a:latin typeface="+mn-lt"/>
                <a:ea typeface="ＭＳ Ｐゴシック" pitchFamily="-65" charset="-128"/>
                <a:cs typeface="ＭＳ Ｐゴシック" pitchFamily="-65" charset="-128"/>
              </a:rPr>
              <a:t>Career development helps expatriate and inpatriate employees make the transitions to and from their assignments and helps the organization apply the knowledge the employees obtain from these assignments.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2327932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16-5 </a:t>
            </a:r>
            <a:r>
              <a:rPr lang="en-US" dirty="0"/>
              <a:t>Discuss challenges related to managing performance and compensating employees from other countries.</a:t>
            </a:r>
          </a:p>
          <a:p>
            <a:endParaRPr lang="en-US" dirty="0">
              <a:ea typeface="ＭＳ Ｐゴシック" charset="0"/>
              <a:cs typeface="ＭＳ Ｐゴシック" charset="0"/>
            </a:endParaRPr>
          </a:p>
          <a:p>
            <a:r>
              <a:rPr lang="en-US" dirty="0">
                <a:ea typeface="ＭＳ Ｐゴシック" charset="0"/>
                <a:cs typeface="ＭＳ Ｐゴシック" charset="0"/>
              </a:rPr>
              <a:t>The general principles of performance management may apply in most countries, but the specific methods that work in one country may fail in another. The extent to which managers measure performance may also vary from one country to another. Organizations have to consider legal requirements, local business practices, and national cultures when they establish performance management methods in other countries. Differences may include which behaviors are rated, how and the extent to which performance is measured, who performs the rating, and how feedback is provided.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319717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Compensation decisions about pay structure, incentive pay, and employee benefits become more complex when an organization has an international workforce.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41250020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As Figure 16.3 shows, market pay structures can differ substantially across countries in terms of both pay level and relative worth of jobs. A global compensation strategy is important as a way to show employees that the pay structure is designed to be fair and related to the value that employees bring to the organization.</a:t>
            </a:r>
            <a:endParaRPr lang="en-US" b="1"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38891166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Organizations with a global pay strategy must adjust the strategy to account for local requirements and determine how pay decisions for optional practices will affect their competitive standing in local labor market.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295075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780235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This chapter discusses the HR issues that organizations must address in a world of global competition. How the global nature of business is affecting HRM in modern organizations, how global differences among countries affect the organization’s decisions  HR, HR planning, selection, training, and  compensation practices in international settings and guidelines for managing employees sent on international assignments is discussed.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a:t>
            </a:fld>
            <a:endParaRPr lang="en-US" dirty="0"/>
          </a:p>
        </p:txBody>
      </p:sp>
    </p:spTree>
    <p:extLst>
      <p:ext uri="{BB962C8B-B14F-4D97-AF65-F5344CB8AC3E}">
        <p14:creationId xmlns:p14="http://schemas.microsoft.com/office/powerpoint/2010/main" val="2667423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Paid vacation tends to be more generous in Western Europe than in the United States. Figure 16.4 compares the number of hours the average employee works in various countries. Of these countries, only in Mexico, South Korea, and Chile do workers put in more hours than U.S. workers. In the other countries, the norm is to work fewer hours than a U.S. worker over the course of a year.</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24158620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Companies that operate across national boundaries often need to work with unions in more than one country. labor relations on an international scale involve differences in laws, attitudes, and economic systems, as well as differences in negotiation styles. In comparison with European organizations, U.S. organizations exert more centralized control over labor relations in the various countries where they operate. U.S. management therefore must recognize differences in how various countries understand and regulate labor relations.</a:t>
            </a:r>
          </a:p>
          <a:p>
            <a:endParaRPr lang="en-US" dirty="0">
              <a:ea typeface="ＭＳ Ｐゴシック" charset="0"/>
              <a:cs typeface="ＭＳ Ｐゴシック" charset="0"/>
            </a:endParaRPr>
          </a:p>
          <a:p>
            <a:r>
              <a:rPr lang="en-US" dirty="0">
                <a:ea typeface="ＭＳ Ｐゴシック" charset="0"/>
                <a:cs typeface="ＭＳ Ｐゴシック" charset="0"/>
              </a:rPr>
              <a:t>Legal differences range from who may form a union to how much latitude an organization is allowed in laying off workers. Negotiations between labor and management take place in a different social context, not just different economic and legal contexts. Cultural differences that affect other interactions come into play in labor negotiations as well.</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8331216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Most international organizations assign managers to foreign posts. These assignments give rise to significant HR challenges:</a:t>
            </a:r>
          </a:p>
          <a:p>
            <a:pPr lvl="1" indent="-228600">
              <a:buFont typeface="Calibri" charset="0"/>
              <a:buAutoNum type="arabicPeriod"/>
            </a:pPr>
            <a:r>
              <a:rPr lang="en-US" dirty="0">
                <a:ea typeface="ＭＳ Ｐゴシック" charset="0"/>
                <a:cs typeface="ＭＳ Ｐゴシック" charset="0"/>
              </a:rPr>
              <a:t> Selecting managers for these assignments</a:t>
            </a:r>
          </a:p>
          <a:p>
            <a:pPr lvl="1" indent="-228600">
              <a:buFont typeface="Calibri" charset="0"/>
              <a:buAutoNum type="arabicPeriod"/>
            </a:pPr>
            <a:r>
              <a:rPr lang="en-US" dirty="0">
                <a:ea typeface="ＭＳ Ｐゴシック" charset="0"/>
                <a:cs typeface="ＭＳ Ｐゴシック" charset="0"/>
              </a:rPr>
              <a:t> Preparing them</a:t>
            </a:r>
          </a:p>
          <a:p>
            <a:pPr lvl="1" indent="-228600">
              <a:buFont typeface="Calibri" charset="0"/>
              <a:buAutoNum type="arabicPeriod"/>
            </a:pPr>
            <a:r>
              <a:rPr lang="en-US" dirty="0">
                <a:ea typeface="ＭＳ Ｐゴシック" charset="0"/>
                <a:cs typeface="ＭＳ Ｐゴシック" charset="0"/>
              </a:rPr>
              <a:t> Compensating them</a:t>
            </a:r>
          </a:p>
          <a:p>
            <a:pPr lvl="1" indent="-228600">
              <a:buFont typeface="Calibri" charset="0"/>
              <a:buAutoNum type="arabicPeriod"/>
            </a:pPr>
            <a:r>
              <a:rPr lang="en-US" dirty="0">
                <a:ea typeface="ＭＳ Ｐゴシック" charset="0"/>
                <a:cs typeface="ＭＳ Ｐゴシック" charset="0"/>
              </a:rPr>
              <a:t> Helping them adjust to a return home</a:t>
            </a:r>
          </a:p>
          <a:p>
            <a:pPr lvl="1" indent="-228600">
              <a:buFont typeface="Calibri" charset="0"/>
              <a:buAutoNum type="arabicPeriod"/>
            </a:pPr>
            <a:r>
              <a:rPr lang="en-US" dirty="0">
                <a:ea typeface="ＭＳ Ｐゴシック" charset="0"/>
                <a:cs typeface="ＭＳ Ｐゴシック" charset="0"/>
              </a:rPr>
              <a:t>The same kinds of HRM principles that apply to domestic positions can help organizations avoid mistakes in managing expatriates:</a:t>
            </a:r>
          </a:p>
          <a:p>
            <a:pPr lvl="1" indent="-228600">
              <a:buFont typeface="Calibri" charset="0"/>
              <a:buAutoNum type="arabicPeriod"/>
            </a:pPr>
            <a:r>
              <a:rPr lang="en-US" dirty="0">
                <a:ea typeface="ＭＳ Ｐゴシック" charset="0"/>
                <a:cs typeface="ＭＳ Ｐゴシック" charset="0"/>
              </a:rPr>
              <a:t> Planning and goal setting</a:t>
            </a:r>
          </a:p>
          <a:p>
            <a:pPr lvl="1" indent="-228600">
              <a:buFont typeface="Calibri" charset="0"/>
              <a:buAutoNum type="arabicPeriod"/>
            </a:pPr>
            <a:r>
              <a:rPr lang="en-US" dirty="0">
                <a:ea typeface="ＭＳ Ｐゴシック" charset="0"/>
                <a:cs typeface="ＭＳ Ｐゴシック" charset="0"/>
              </a:rPr>
              <a:t> Selection aimed at achieving the HR goals</a:t>
            </a:r>
          </a:p>
          <a:p>
            <a:pPr lvl="1" indent="-228600">
              <a:buFont typeface="Calibri" charset="0"/>
              <a:buAutoNum type="arabicPeriod"/>
            </a:pPr>
            <a:r>
              <a:rPr lang="en-US" dirty="0">
                <a:ea typeface="ＭＳ Ｐゴシック" charset="0"/>
                <a:cs typeface="ＭＳ Ｐゴシック" charset="0"/>
              </a:rPr>
              <a:t> Performance management that includes evaluation of whether the overseas assignment delivered value relative to the costs involved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799191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ＭＳ Ｐゴシック" pitchFamily="-65" charset="-128"/>
                <a:cs typeface="ＭＳ Ｐゴシック" pitchFamily="-65" charset="-128"/>
              </a:rPr>
              <a:t>LO 16-6 Explain how employers prepare managers for international assignments and for their return home.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216401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ＭＳ Ｐゴシック" pitchFamily="-65" charset="-128"/>
                <a:cs typeface="ＭＳ Ｐゴシック" pitchFamily="-65" charset="-128"/>
              </a:rPr>
              <a:t>Consider the statements in Figure 16.5, which are comments made by visitors to the United States. Do you think these observations accurately describe U.S. culture?</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37452938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221E1F"/>
                </a:solidFill>
                <a:latin typeface="+mn-lt"/>
                <a:ea typeface="ＭＳ Ｐゴシック" pitchFamily="-65" charset="-128"/>
                <a:cs typeface="ＭＳ Ｐゴシック" pitchFamily="-65" charset="-128"/>
              </a:rPr>
              <a:t>Measures such as productivity should take into account any local factors that could make expected performance different in the host country than in the company’s home country. For example, a country’s labor laws or the reliability of the electrical supply could affect the facility’s output and efficiency.</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33419758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Expatriates sent to expensive destinations such as Singapore and Hong Kong can receive $200,000 a year in subsidies to cover the expenses of housing, transportation, and schools for their children—plus an additional $100,000 to cover the cost of taxes on these benefits. Adding in the costs to relocate the employee and his or her family can send the total bill for the assignment up to $1 million. That high cost is one of the reasons employers are investing more in recruiting and training local talent.</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41715832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29256910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As the expatriate’</a:t>
            </a:r>
            <a:r>
              <a:rPr lang="en-US" altLang="ja-JP" dirty="0">
                <a:ea typeface="ＭＳ Ｐゴシック" charset="0"/>
                <a:cs typeface="ＭＳ Ｐゴシック" charset="0"/>
              </a:rPr>
              <a:t>s assignment nears its end, the human resource department faces a final challenge: helping the expatriate make the transition back to his or her home country. The process of preparing expatriates to return home from a foreign assignment is called </a:t>
            </a:r>
            <a:r>
              <a:rPr lang="en-US" altLang="ja-JP" b="1" i="0" dirty="0">
                <a:ea typeface="ＭＳ Ｐゴシック" charset="0"/>
                <a:cs typeface="ＭＳ Ｐゴシック" charset="0"/>
              </a:rPr>
              <a:t>repatriation</a:t>
            </a:r>
            <a:r>
              <a:rPr lang="en-US" altLang="ja-JP" dirty="0">
                <a:ea typeface="ＭＳ Ｐゴシック" charset="0"/>
                <a:cs typeface="ＭＳ Ｐゴシック" charset="0"/>
              </a:rPr>
              <a:t>. Culture shock takes place in reverse. The experience has changed the expatriate, and the company</a:t>
            </a:r>
            <a:r>
              <a:rPr lang="en-US" dirty="0">
                <a:ea typeface="ＭＳ Ｐゴシック" charset="0"/>
                <a:cs typeface="ＭＳ Ｐゴシック" charset="0"/>
              </a:rPr>
              <a:t>’</a:t>
            </a:r>
            <a:r>
              <a:rPr lang="en-US" altLang="ja-JP" dirty="0">
                <a:ea typeface="ＭＳ Ｐゴシック" charset="0"/>
                <a:cs typeface="ＭＳ Ｐゴシック" charset="0"/>
              </a:rPr>
              <a:t>s and expatriate</a:t>
            </a:r>
            <a:r>
              <a:rPr lang="en-US" dirty="0">
                <a:ea typeface="ＭＳ Ｐゴシック" charset="0"/>
                <a:cs typeface="ＭＳ Ｐゴシック" charset="0"/>
              </a:rPr>
              <a:t>’</a:t>
            </a:r>
            <a:r>
              <a:rPr lang="en-US" altLang="ja-JP" dirty="0">
                <a:ea typeface="ＭＳ Ｐゴシック" charset="0"/>
                <a:cs typeface="ＭＳ Ｐゴシック" charset="0"/>
              </a:rPr>
              <a:t>s home cultures have changed as well. Also, because of differences in economies and compensation levels, a returning expatriate may experience a decline in living standards. The standard of living for an expatriate in many countries includes maid service, a limousine, private schools, and clubs. Companies are increasingly making efforts to help expatriates through this transition. Two activities help the process along: communication and validation. The more the organization keeps in contact with the expatriate, the more effective and satisfied the person will be upon return. Expatriates should work at maintaining important contacts in the company and industry. Communication related to career development before and during the overseas assignment also should help.</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24322965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LO 16-1 </a:t>
            </a:r>
            <a:r>
              <a:rPr lang="en-US" dirty="0"/>
              <a:t>Summarize how the growth in international business activity affects human resource management.</a:t>
            </a:r>
          </a:p>
          <a:p>
            <a:endParaRPr lang="en-US" dirty="0">
              <a:ea typeface="ＭＳ Ｐゴシック" charset="0"/>
              <a:cs typeface="ＭＳ Ｐゴシック" charset="0"/>
            </a:endParaRPr>
          </a:p>
          <a:p>
            <a:r>
              <a:rPr lang="en-US" dirty="0">
                <a:ea typeface="ＭＳ Ｐゴシック" charset="0"/>
                <a:cs typeface="ＭＳ Ｐゴシック" charset="0"/>
              </a:rPr>
              <a:t>A variety of international activities require managers to understand HRM principles and practices prevalent in global markets. Once organizations have taken advantage of these opportunities, they sometimes find themselves locked into overseas arrangements. In the consumer electronics industry, for example, so much of the manufacturing has shifted to China and other low-wage countries that U.S. companies no longer would have suppliers nearby if they tried to build a factory in North America.</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2390211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44</a:t>
            </a:fld>
            <a:endParaRPr lang="en-US" dirty="0"/>
          </a:p>
        </p:txBody>
      </p:sp>
    </p:spTree>
    <p:extLst>
      <p:ext uri="{BB962C8B-B14F-4D97-AF65-F5344CB8AC3E}">
        <p14:creationId xmlns:p14="http://schemas.microsoft.com/office/powerpoint/2010/main" val="1663201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Foreign countries can provide a business with new markets in which there are millions or billions of new customers; developing countries often provide such markets but developed countries do so as well. Companies set up operations overseas because they can operate with lower labor costs.</a:t>
            </a:r>
            <a:endParaRPr lang="en-US" sz="1200" kern="1200" dirty="0">
              <a:solidFill>
                <a:schemeClr val="tx1"/>
              </a:solidFill>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339503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When organizations operate globally, their employees are very likely to be citizens of more than one country. Employees may come from the employer’</a:t>
            </a:r>
            <a:r>
              <a:rPr lang="en-US" altLang="ja-JP" dirty="0">
                <a:ea typeface="ＭＳ Ｐゴシック" charset="0"/>
                <a:cs typeface="ＭＳ Ｐゴシック" charset="0"/>
              </a:rPr>
              <a:t>s parent country, a host country, or a third country.</a:t>
            </a:r>
            <a:endParaRPr lang="en-US" dirty="0">
              <a:ea typeface="ＭＳ Ｐゴシック" charset="0"/>
              <a:cs typeface="ＭＳ Ｐゴシック" charset="0"/>
            </a:endParaRPr>
          </a:p>
          <a:p>
            <a:endParaRPr lang="en-US" sz="1200" b="1" i="0" u="none" strike="noStrike" kern="1200" baseline="0" dirty="0">
              <a:solidFill>
                <a:schemeClr val="tx1"/>
              </a:solidFill>
              <a:ea typeface="ＭＳ Ｐゴシック" pitchFamily="-65" charset="-128"/>
              <a:cs typeface="ＭＳ Ｐゴシック" pitchFamily="-65" charset="-128"/>
            </a:endParaRPr>
          </a:p>
          <a:p>
            <a:pPr marL="171450" indent="-171450">
              <a:buFont typeface="Arial" panose="020B0604020202020204" pitchFamily="34" charset="0"/>
              <a:buChar char="•"/>
            </a:pPr>
            <a:r>
              <a:rPr lang="en-US" sz="1200" b="1" i="0" u="none" strike="noStrike" kern="1200" baseline="0" dirty="0">
                <a:solidFill>
                  <a:schemeClr val="tx1"/>
                </a:solidFill>
                <a:ea typeface="ＭＳ Ｐゴシック" pitchFamily="-65" charset="-128"/>
                <a:cs typeface="ＭＳ Ｐゴシック" pitchFamily="-65" charset="-128"/>
              </a:rPr>
              <a:t>Parent country </a:t>
            </a:r>
            <a:r>
              <a:rPr lang="en-US" sz="1200" i="0" u="none" strike="noStrike" kern="1200" baseline="0" dirty="0">
                <a:solidFill>
                  <a:schemeClr val="tx1"/>
                </a:solidFill>
                <a:ea typeface="ＭＳ Ｐゴシック" pitchFamily="-65" charset="-128"/>
                <a:cs typeface="ＭＳ Ｐゴシック" pitchFamily="-65" charset="-128"/>
              </a:rPr>
              <a:t>is t</a:t>
            </a:r>
            <a:r>
              <a:rPr lang="en-US" sz="1200" b="0" i="0" u="none" strike="noStrike" kern="1200" baseline="0" dirty="0">
                <a:solidFill>
                  <a:schemeClr val="tx1"/>
                </a:solidFill>
                <a:ea typeface="ＭＳ Ｐゴシック" pitchFamily="-65" charset="-128"/>
                <a:cs typeface="ＭＳ Ｐゴシック" pitchFamily="-65" charset="-128"/>
              </a:rPr>
              <a:t>he country in which an organization’s headquarters is located.</a:t>
            </a:r>
          </a:p>
          <a:p>
            <a:pPr marL="171450" indent="-171450">
              <a:buFont typeface="Arial" panose="020B0604020202020204" pitchFamily="34" charset="0"/>
              <a:buChar char="•"/>
            </a:pPr>
            <a:r>
              <a:rPr lang="en-US" sz="1200" b="1" i="0" u="none" strike="noStrike" kern="1200" baseline="0" dirty="0">
                <a:solidFill>
                  <a:schemeClr val="tx1"/>
                </a:solidFill>
                <a:ea typeface="ＭＳ Ｐゴシック" pitchFamily="-65" charset="-128"/>
                <a:cs typeface="ＭＳ Ｐゴシック" pitchFamily="-65" charset="-128"/>
              </a:rPr>
              <a:t>Host country </a:t>
            </a:r>
            <a:r>
              <a:rPr lang="en-US" sz="1200" b="0" i="0" u="none" strike="noStrike" kern="1200" baseline="0" dirty="0">
                <a:solidFill>
                  <a:schemeClr val="tx1"/>
                </a:solidFill>
                <a:ea typeface="ＭＳ Ｐゴシック" pitchFamily="-65" charset="-128"/>
                <a:cs typeface="ＭＳ Ｐゴシック" pitchFamily="-65" charset="-128"/>
              </a:rPr>
              <a:t>is a country (other than the parent country) in which an organization operates a facility.</a:t>
            </a:r>
          </a:p>
          <a:p>
            <a:pPr marL="171450" indent="-171450">
              <a:buFont typeface="Arial" panose="020B0604020202020204" pitchFamily="34" charset="0"/>
              <a:buChar char="•"/>
            </a:pPr>
            <a:r>
              <a:rPr lang="en-US" sz="1200" b="1" i="0" u="none" strike="noStrike" kern="1200" baseline="0" dirty="0">
                <a:solidFill>
                  <a:schemeClr val="tx1"/>
                </a:solidFill>
                <a:ea typeface="ＭＳ Ｐゴシック" pitchFamily="-65" charset="-128"/>
                <a:cs typeface="ＭＳ Ｐゴシック" pitchFamily="-65" charset="-128"/>
              </a:rPr>
              <a:t>Third country </a:t>
            </a:r>
            <a:r>
              <a:rPr lang="en-US" sz="1200" b="0" i="0" u="none" strike="noStrike" kern="1200" baseline="0" dirty="0">
                <a:solidFill>
                  <a:schemeClr val="tx1"/>
                </a:solidFill>
                <a:ea typeface="ＭＳ Ｐゴシック" pitchFamily="-65" charset="-128"/>
                <a:cs typeface="ＭＳ Ｐゴシック" pitchFamily="-65" charset="-128"/>
              </a:rPr>
              <a:t>is a country that is neither the parent country nor the host country of an employer.</a:t>
            </a:r>
          </a:p>
          <a:p>
            <a:endParaRPr lang="en-US" sz="1200" b="1" i="0" u="none" strike="noStrike" kern="1200" baseline="0" dirty="0">
              <a:solidFill>
                <a:schemeClr val="tx1"/>
              </a:solidFill>
              <a:ea typeface="ＭＳ Ｐゴシック" pitchFamily="-65" charset="-128"/>
              <a:cs typeface="ＭＳ Ｐゴシック" pitchFamily="-65" charset="-128"/>
            </a:endParaRPr>
          </a:p>
          <a:p>
            <a:r>
              <a:rPr lang="en-US" sz="1200" b="1" i="0" u="none" strike="noStrike" kern="1200" baseline="0" dirty="0">
                <a:solidFill>
                  <a:schemeClr val="tx1"/>
                </a:solidFill>
                <a:ea typeface="ＭＳ Ｐゴシック" pitchFamily="-65" charset="-128"/>
                <a:cs typeface="ＭＳ Ｐゴシック" pitchFamily="-65" charset="-128"/>
              </a:rPr>
              <a:t>Expatriates </a:t>
            </a:r>
            <a:r>
              <a:rPr lang="en-US" sz="1200" i="0" u="none" strike="noStrike" kern="1200" baseline="0" dirty="0">
                <a:solidFill>
                  <a:schemeClr val="tx1"/>
                </a:solidFill>
                <a:ea typeface="ＭＳ Ｐゴシック" pitchFamily="-65" charset="-128"/>
                <a:cs typeface="ＭＳ Ｐゴシック" pitchFamily="-65" charset="-128"/>
              </a:rPr>
              <a:t>are e</a:t>
            </a:r>
            <a:r>
              <a:rPr lang="en-US" sz="1200" b="0" i="0" u="none" strike="noStrike" kern="1200" baseline="0" dirty="0">
                <a:solidFill>
                  <a:schemeClr val="tx1"/>
                </a:solidFill>
                <a:ea typeface="ＭＳ Ｐゴシック" pitchFamily="-65" charset="-128"/>
                <a:cs typeface="ＭＳ Ｐゴシック" pitchFamily="-65" charset="-128"/>
              </a:rPr>
              <a:t>mployees assigned to work in another country.</a:t>
            </a:r>
            <a:endParaRPr lang="en-US" dirty="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1530111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starting your career, would you be interested in taking a job in another country? What would be the biggest motivator in your decision?</a:t>
            </a:r>
          </a:p>
          <a:p>
            <a:pPr marL="228600" indent="-228600">
              <a:buFont typeface="+mj-lt"/>
              <a:buAutoNum type="alphaUcPeriod"/>
            </a:pPr>
            <a:r>
              <a:rPr lang="en-US" dirty="0"/>
              <a:t>Yes, it would be a fun and exciting challenge.</a:t>
            </a:r>
          </a:p>
          <a:p>
            <a:pPr marL="228600" indent="-228600">
              <a:buFont typeface="+mj-lt"/>
              <a:buAutoNum type="alphaUcPeriod"/>
            </a:pPr>
            <a:r>
              <a:rPr lang="en-US" dirty="0"/>
              <a:t>Yes, if I already knew the language.</a:t>
            </a:r>
          </a:p>
          <a:p>
            <a:pPr marL="228600" indent="-228600">
              <a:buFont typeface="+mj-lt"/>
              <a:buAutoNum type="alphaUcPeriod"/>
            </a:pPr>
            <a:r>
              <a:rPr lang="en-US" dirty="0"/>
              <a:t>No, I would be too nervous about learning another country’s culture, language, and customs.</a:t>
            </a:r>
          </a:p>
          <a:p>
            <a:pPr marL="228600" indent="-228600">
              <a:buFont typeface="+mj-lt"/>
              <a:buAutoNum type="alphaUcPeriod"/>
            </a:pPr>
            <a:r>
              <a:rPr lang="en-US" dirty="0"/>
              <a:t>No, I wouldn’t want to leave my family.</a:t>
            </a:r>
          </a:p>
          <a:p>
            <a:pPr marL="228600" indent="-228600">
              <a:buFont typeface="+mj-lt"/>
              <a:buAutoNum type="alphaUcPeriod"/>
            </a:pPr>
            <a:r>
              <a:rPr lang="en-US" dirty="0"/>
              <a:t>Other</a:t>
            </a:r>
          </a:p>
          <a:p>
            <a:endParaRPr lang="en-US" dirty="0"/>
          </a:p>
          <a:p>
            <a:r>
              <a:rPr lang="en-US" dirty="0"/>
              <a:t>Student answers will vary. This can lead to a lively discussion of the chapter’s materials.</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2182086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As organizations grow, they often begin to meet demand from customers in other countries. The usual way that a company begins to enter foreign markets is by </a:t>
            </a:r>
            <a:r>
              <a:rPr lang="en-US" i="1" dirty="0">
                <a:ea typeface="ＭＳ Ｐゴシック" charset="0"/>
                <a:cs typeface="ＭＳ Ｐゴシック" charset="0"/>
              </a:rPr>
              <a:t>exporting</a:t>
            </a:r>
            <a:r>
              <a:rPr lang="en-US" dirty="0">
                <a:ea typeface="ＭＳ Ｐゴシック" charset="0"/>
                <a:cs typeface="ＭＳ Ｐゴシック" charset="0"/>
              </a:rPr>
              <a:t>, or shipping domestically produced items to other countries to be sold there. Eventually, it may become economically desirable to set up operations in one or more foreign countries.</a:t>
            </a:r>
            <a:endParaRPr lang="en-US" sz="1200" b="1" i="0" u="none" strike="noStrike" kern="1200" baseline="0" dirty="0">
              <a:solidFill>
                <a:schemeClr val="tx1"/>
              </a:solidFill>
              <a:ea typeface="ＭＳ Ｐゴシック" pitchFamily="-65" charset="-128"/>
              <a:cs typeface="ＭＳ Ｐゴシック" pitchFamily="-65" charset="-128"/>
            </a:endParaRPr>
          </a:p>
          <a:p>
            <a:endParaRPr lang="en-US" sz="1200" b="1" i="0" u="none" strike="noStrike" kern="1200" baseline="0" dirty="0">
              <a:solidFill>
                <a:schemeClr val="tx1"/>
              </a:solidFill>
              <a:ea typeface="ＭＳ Ｐゴシック" pitchFamily="-65" charset="-128"/>
              <a:cs typeface="ＭＳ Ｐゴシック" pitchFamily="-65" charset="-128"/>
            </a:endParaRPr>
          </a:p>
          <a:p>
            <a:pPr marL="171450" indent="-171450">
              <a:buFont typeface="Arial" panose="020B0604020202020204" pitchFamily="34" charset="0"/>
              <a:buChar char="•"/>
            </a:pPr>
            <a:r>
              <a:rPr lang="en-US" sz="1200" b="1" i="0" u="none" strike="noStrike" kern="1200" baseline="0" dirty="0">
                <a:solidFill>
                  <a:schemeClr val="tx1"/>
                </a:solidFill>
                <a:ea typeface="ＭＳ Ｐゴシック" pitchFamily="-65" charset="-128"/>
                <a:cs typeface="ＭＳ Ｐゴシック" pitchFamily="-65" charset="-128"/>
              </a:rPr>
              <a:t>International organization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n organization that sets up one or a few facilities in one or a few foreign countries.</a:t>
            </a:r>
          </a:p>
          <a:p>
            <a:pPr marL="171450" indent="-171450">
              <a:buFont typeface="Arial" panose="020B0604020202020204" pitchFamily="34" charset="0"/>
              <a:buChar char="•"/>
            </a:pPr>
            <a:r>
              <a:rPr lang="en-US" sz="1200" b="1" i="0" u="none" strike="noStrike" kern="1200" baseline="0" dirty="0">
                <a:solidFill>
                  <a:schemeClr val="tx1"/>
                </a:solidFill>
                <a:ea typeface="ＭＳ Ｐゴシック" pitchFamily="-65" charset="-128"/>
                <a:cs typeface="ＭＳ Ｐゴシック" pitchFamily="-65" charset="-128"/>
              </a:rPr>
              <a:t>Multinational company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n organization that builds facilities in a number of different countries in an effort to minimize production and distribution costs.</a:t>
            </a:r>
          </a:p>
          <a:p>
            <a:pPr marL="171450" indent="-171450">
              <a:buFont typeface="Arial" panose="020B0604020202020204" pitchFamily="34" charset="0"/>
              <a:buChar char="•"/>
            </a:pPr>
            <a:r>
              <a:rPr lang="en-US" sz="1200" b="1" i="0" u="none" strike="noStrike" kern="1200" baseline="0" dirty="0">
                <a:solidFill>
                  <a:schemeClr val="tx1"/>
                </a:solidFill>
                <a:ea typeface="ＭＳ Ｐゴシック" pitchFamily="-65" charset="-128"/>
                <a:cs typeface="ＭＳ Ｐゴシック" pitchFamily="-65" charset="-128"/>
              </a:rPr>
              <a:t>Global organization </a:t>
            </a:r>
            <a:r>
              <a:rPr lang="en-US" sz="1200" i="0" u="none" strike="noStrike" kern="1200" baseline="0" dirty="0">
                <a:solidFill>
                  <a:schemeClr val="tx1"/>
                </a:solidFill>
                <a:ea typeface="ＭＳ Ｐゴシック" pitchFamily="-65" charset="-128"/>
                <a:cs typeface="ＭＳ Ｐゴシック" pitchFamily="-65" charset="-128"/>
              </a:rPr>
              <a:t>is a</a:t>
            </a:r>
            <a:r>
              <a:rPr lang="en-US" sz="1200" b="0" i="0" u="none" strike="noStrike" kern="1200" baseline="0" dirty="0">
                <a:solidFill>
                  <a:schemeClr val="tx1"/>
                </a:solidFill>
                <a:ea typeface="ＭＳ Ｐゴシック" pitchFamily="-65" charset="-128"/>
                <a:cs typeface="ＭＳ Ｐゴシック" pitchFamily="-65" charset="-128"/>
              </a:rPr>
              <a:t>n organization that chooses to locate a facility based on the ability to effectively, efficiently, and flexibly produce a product or service, using cultural differences as an advantage.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1560345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ＭＳ Ｐゴシック" charset="0"/>
                <a:cs typeface="ＭＳ Ｐゴシック" charset="0"/>
              </a:rPr>
              <a:t>Just as there are different ways for employees to participate in international business so there are different ways for employers to do business globally, ranging from simply shipping products to customers in other countries to transforming the organization into  a truly global one with operations, employees, and customers in many countries. Figure 16.1 shows the major levels of global participation.</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1259724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2/3/2021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Aft>
                <a:spcPts val="800"/>
              </a:spcAft>
              <a:buNone/>
              <a:defRPr sz="2800">
                <a:latin typeface="+mn-lt"/>
                <a:cs typeface="Arial" panose="020B0604020202020204" pitchFamily="34" charset="0"/>
              </a:defRPr>
            </a:lvl1pPr>
            <a:lvl2pPr marL="742950" indent="-285750">
              <a:spcAft>
                <a:spcPts val="800"/>
              </a:spcAft>
              <a:buFont typeface="Arial" panose="020B0604020202020204" pitchFamily="34" charset="0"/>
              <a:buChar char="•"/>
              <a:defRPr sz="2400">
                <a:latin typeface="+mn-lt"/>
                <a:cs typeface="Arial" panose="020B0604020202020204" pitchFamily="34" charset="0"/>
              </a:defRPr>
            </a:lvl2pPr>
            <a:lvl3pPr>
              <a:spcAft>
                <a:spcPts val="800"/>
              </a:spcAft>
              <a:defRPr sz="2000">
                <a:latin typeface="+mn-lt"/>
                <a:cs typeface="Arial" panose="020B0604020202020204" pitchFamily="34" charset="0"/>
              </a:defRPr>
            </a:lvl3pPr>
            <a:lvl4pPr marL="1600200" indent="-228600">
              <a:spcAft>
                <a:spcPts val="80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Aft>
                <a:spcPts val="800"/>
              </a:spcAft>
              <a:buNone/>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Aft>
                <a:spcPts val="800"/>
              </a:spcAft>
              <a:buNone/>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spcBef>
                <a:spcPts val="1000"/>
              </a:spcBef>
              <a:defRPr sz="2800"/>
            </a:lvl1pPr>
            <a:lvl2pPr>
              <a:spcBef>
                <a:spcPts val="1000"/>
              </a:spcBef>
              <a:defRPr/>
            </a:lvl2pPr>
            <a:lvl3pPr>
              <a:spcBef>
                <a:spcPts val="1000"/>
              </a:spcBef>
              <a:defRPr/>
            </a:lvl3pPr>
            <a:lvl4pPr>
              <a:spcBef>
                <a:spcPts val="1000"/>
              </a:spcBef>
              <a:defRPr/>
            </a:lvl4pPr>
            <a:lvl5pPr>
              <a:spcBef>
                <a:spcPts val="100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Bef>
                <a:spcPts val="1000"/>
              </a:spcBef>
              <a:spcAft>
                <a:spcPts val="0"/>
              </a:spcAft>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2/3/2021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2/3/2021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7"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 id="2147484849" r:id="rId12"/>
    <p:sldLayoutId id="2147484850"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37.xml"/><Relationship Id="rId4" Type="http://schemas.openxmlformats.org/officeDocument/2006/relationships/slide" Target="slide4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37.xml"/><Relationship Id="rId4" Type="http://schemas.openxmlformats.org/officeDocument/2006/relationships/slide" Target="slide4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37.xml"/><Relationship Id="rId4" Type="http://schemas.openxmlformats.org/officeDocument/2006/relationships/slide" Target="slide4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37.xml"/><Relationship Id="rId4" Type="http://schemas.openxmlformats.org/officeDocument/2006/relationships/slide" Target="slide4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40.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A75F8-1EDC-4C8C-B8D2-E7515A28A0A5}"/>
              </a:ext>
            </a:extLst>
          </p:cNvPr>
          <p:cNvSpPr>
            <a:spLocks noGrp="1"/>
          </p:cNvSpPr>
          <p:nvPr>
            <p:ph type="title"/>
          </p:nvPr>
        </p:nvSpPr>
        <p:spPr/>
        <p:txBody>
          <a:bodyPr/>
          <a:lstStyle/>
          <a:p>
            <a:r>
              <a:rPr lang="en-US" dirty="0"/>
              <a:t>H</a:t>
            </a:r>
            <a:r>
              <a:rPr lang="en-US" sz="100" dirty="0"/>
              <a:t> </a:t>
            </a:r>
            <a:r>
              <a:rPr lang="en-US" dirty="0"/>
              <a:t>R</a:t>
            </a:r>
            <a:r>
              <a:rPr lang="en-US" sz="100" dirty="0"/>
              <a:t> </a:t>
            </a:r>
            <a:r>
              <a:rPr lang="en-US" dirty="0"/>
              <a:t>M in a Global Environment </a:t>
            </a:r>
            <a:r>
              <a:rPr lang="en-US" sz="1000" b="0" dirty="0"/>
              <a:t>5</a:t>
            </a:r>
          </a:p>
        </p:txBody>
      </p:sp>
      <p:sp>
        <p:nvSpPr>
          <p:cNvPr id="3" name="Content Placeholder 2">
            <a:extLst>
              <a:ext uri="{FF2B5EF4-FFF2-40B4-BE49-F238E27FC236}">
                <a16:creationId xmlns:a16="http://schemas.microsoft.com/office/drawing/2014/main" id="{C260B94E-386E-4E7A-81CD-C71338EAFB2A}"/>
              </a:ext>
            </a:extLst>
          </p:cNvPr>
          <p:cNvSpPr>
            <a:spLocks noGrp="1"/>
          </p:cNvSpPr>
          <p:nvPr>
            <p:ph idx="1"/>
          </p:nvPr>
        </p:nvSpPr>
        <p:spPr/>
        <p:txBody>
          <a:bodyPr/>
          <a:lstStyle/>
          <a:p>
            <a:r>
              <a:rPr lang="en-US" sz="2600" b="1" dirty="0"/>
              <a:t>Transnational H</a:t>
            </a:r>
            <a:r>
              <a:rPr lang="en-US" sz="100" b="1" dirty="0"/>
              <a:t> </a:t>
            </a:r>
            <a:r>
              <a:rPr lang="en-US" sz="2600" b="1" dirty="0"/>
              <a:t>R</a:t>
            </a:r>
            <a:r>
              <a:rPr lang="en-US" sz="100" b="1" dirty="0"/>
              <a:t> </a:t>
            </a:r>
            <a:r>
              <a:rPr lang="en-US" sz="2600" b="1" dirty="0"/>
              <a:t>M System</a:t>
            </a:r>
          </a:p>
          <a:p>
            <a:pPr marL="292608" indent="-292608">
              <a:buFont typeface="Arial" panose="020B0604020202020204" pitchFamily="34" charset="0"/>
              <a:buChar char="•"/>
            </a:pPr>
            <a:r>
              <a:rPr lang="en-US" sz="2400" dirty="0"/>
              <a:t>Decisions made from a global perspective.</a:t>
            </a:r>
          </a:p>
          <a:p>
            <a:pPr marL="292608" indent="-292608">
              <a:buFont typeface="Arial" panose="020B0604020202020204" pitchFamily="34" charset="0"/>
              <a:buChar char="•"/>
            </a:pPr>
            <a:r>
              <a:rPr lang="en-US" sz="2400" dirty="0"/>
              <a:t>Includes managers from many countries.</a:t>
            </a:r>
          </a:p>
          <a:p>
            <a:pPr marL="292608" indent="-292608">
              <a:buFont typeface="Arial" panose="020B0604020202020204" pitchFamily="34" charset="0"/>
              <a:buChar char="•"/>
            </a:pPr>
            <a:r>
              <a:rPr lang="en-US" sz="2400" dirty="0"/>
              <a:t>Decisions based on ideas contributed by people representing a variety of cultures.</a:t>
            </a:r>
          </a:p>
          <a:p>
            <a:pPr marL="292608" indent="-292608">
              <a:buFont typeface="Arial" panose="020B0604020202020204" pitchFamily="34" charset="0"/>
              <a:buChar char="•"/>
            </a:pPr>
            <a:r>
              <a:rPr lang="en-US" sz="2400" dirty="0"/>
              <a:t>Decisions balance uniformity with flexibility.</a:t>
            </a:r>
          </a:p>
        </p:txBody>
      </p:sp>
    </p:spTree>
    <p:extLst>
      <p:ext uri="{BB962C8B-B14F-4D97-AF65-F5344CB8AC3E}">
        <p14:creationId xmlns:p14="http://schemas.microsoft.com/office/powerpoint/2010/main" val="3021573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50F10-81F6-413A-9DD6-3A169EB64CB3}"/>
              </a:ext>
            </a:extLst>
          </p:cNvPr>
          <p:cNvSpPr>
            <a:spLocks noGrp="1"/>
          </p:cNvSpPr>
          <p:nvPr>
            <p:ph type="title"/>
          </p:nvPr>
        </p:nvSpPr>
        <p:spPr/>
        <p:txBody>
          <a:bodyPr/>
          <a:lstStyle/>
          <a:p>
            <a:r>
              <a:rPr lang="en-US" dirty="0"/>
              <a:t>Factors Affecting H</a:t>
            </a:r>
            <a:r>
              <a:rPr lang="en-US" sz="100" dirty="0"/>
              <a:t> </a:t>
            </a:r>
            <a:r>
              <a:rPr lang="en-US" dirty="0"/>
              <a:t>R</a:t>
            </a:r>
            <a:r>
              <a:rPr lang="en-US" sz="100" dirty="0"/>
              <a:t> </a:t>
            </a:r>
            <a:r>
              <a:rPr lang="en-US" dirty="0"/>
              <a:t>M in International Markets </a:t>
            </a:r>
            <a:r>
              <a:rPr lang="en-US" sz="1000" b="0" dirty="0"/>
              <a:t>1</a:t>
            </a:r>
          </a:p>
        </p:txBody>
      </p:sp>
      <p:sp>
        <p:nvSpPr>
          <p:cNvPr id="3" name="Content Placeholder 2">
            <a:extLst>
              <a:ext uri="{FF2B5EF4-FFF2-40B4-BE49-F238E27FC236}">
                <a16:creationId xmlns:a16="http://schemas.microsoft.com/office/drawing/2014/main" id="{A3CEB7B3-4E65-4958-85CE-6B5C017477B2}"/>
              </a:ext>
            </a:extLst>
          </p:cNvPr>
          <p:cNvSpPr>
            <a:spLocks noGrp="1"/>
          </p:cNvSpPr>
          <p:nvPr>
            <p:ph idx="1"/>
          </p:nvPr>
        </p:nvSpPr>
        <p:spPr/>
        <p:txBody>
          <a:bodyPr/>
          <a:lstStyle/>
          <a:p>
            <a:r>
              <a:rPr lang="en-US" sz="2600" dirty="0"/>
              <a:t>Culture</a:t>
            </a:r>
          </a:p>
          <a:p>
            <a:r>
              <a:rPr lang="en-US" sz="2400" dirty="0"/>
              <a:t>A community’s set of shared assumptions about how the world works and what ideals are worth striving for.</a:t>
            </a:r>
          </a:p>
          <a:p>
            <a:pPr marL="292608" lvl="1" indent="-292608"/>
            <a:r>
              <a:rPr lang="en-US" sz="2200" dirty="0"/>
              <a:t>Greatly affects country’s laws.</a:t>
            </a:r>
          </a:p>
          <a:p>
            <a:pPr marL="292608" lvl="1" indent="-292608"/>
            <a:r>
              <a:rPr lang="en-US" sz="2200" dirty="0"/>
              <a:t>Cultural influences may be expressed through customs, languages, religions, and so on.</a:t>
            </a:r>
          </a:p>
          <a:p>
            <a:pPr marL="292608" lvl="1" indent="-292608"/>
            <a:r>
              <a:rPr lang="en-US" sz="2200" dirty="0"/>
              <a:t>Influences what people value, so it affects people’s economic systems and efforts to invest in education.</a:t>
            </a:r>
          </a:p>
          <a:p>
            <a:pPr marL="292608" lvl="1" indent="-292608"/>
            <a:r>
              <a:rPr lang="en-US" sz="2200" dirty="0"/>
              <a:t>May determine effectiveness of H</a:t>
            </a:r>
            <a:r>
              <a:rPr lang="en-US" sz="100" dirty="0"/>
              <a:t> </a:t>
            </a:r>
            <a:r>
              <a:rPr lang="en-US" sz="2200" dirty="0"/>
              <a:t>R</a:t>
            </a:r>
            <a:r>
              <a:rPr lang="en-US" sz="100" dirty="0"/>
              <a:t> </a:t>
            </a:r>
            <a:r>
              <a:rPr lang="en-US" sz="2200" dirty="0"/>
              <a:t>M practices.</a:t>
            </a:r>
          </a:p>
        </p:txBody>
      </p:sp>
    </p:spTree>
    <p:extLst>
      <p:ext uri="{BB962C8B-B14F-4D97-AF65-F5344CB8AC3E}">
        <p14:creationId xmlns:p14="http://schemas.microsoft.com/office/powerpoint/2010/main" val="35960654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Factors Affecting H</a:t>
            </a:r>
            <a:r>
              <a:rPr lang="en-US" sz="100" dirty="0"/>
              <a:t> </a:t>
            </a:r>
            <a:r>
              <a:rPr lang="en-US" dirty="0"/>
              <a:t>R</a:t>
            </a:r>
            <a:r>
              <a:rPr lang="en-US" sz="100" dirty="0"/>
              <a:t> </a:t>
            </a:r>
            <a:r>
              <a:rPr lang="en-US" dirty="0"/>
              <a:t>M in International Markets </a:t>
            </a:r>
            <a:r>
              <a:rPr lang="en-US" sz="1000" b="0" dirty="0"/>
              <a:t>2</a:t>
            </a:r>
          </a:p>
        </p:txBody>
      </p:sp>
      <p:sp>
        <p:nvSpPr>
          <p:cNvPr id="3" name="Content Placeholder 2">
            <a:extLst>
              <a:ext uri="{FF2B5EF4-FFF2-40B4-BE49-F238E27FC236}">
                <a16:creationId xmlns:a16="http://schemas.microsoft.com/office/drawing/2014/main" id="{DC603A63-0E5F-4A46-AE50-75FDA9EB70EF}"/>
              </a:ext>
            </a:extLst>
          </p:cNvPr>
          <p:cNvSpPr>
            <a:spLocks noGrp="1"/>
          </p:cNvSpPr>
          <p:nvPr>
            <p:ph sz="half" idx="1"/>
          </p:nvPr>
        </p:nvSpPr>
        <p:spPr>
          <a:xfrm>
            <a:off x="609601" y="1257300"/>
            <a:ext cx="4523874" cy="5029200"/>
          </a:xfrm>
        </p:spPr>
        <p:txBody>
          <a:bodyPr/>
          <a:lstStyle/>
          <a:p>
            <a:pPr marL="0" lvl="1" indent="0">
              <a:buNone/>
            </a:pPr>
            <a:r>
              <a:rPr lang="en-US" sz="2600" dirty="0"/>
              <a:t>Culture continued</a:t>
            </a:r>
          </a:p>
          <a:p>
            <a:pPr marL="0" lvl="1" indent="0">
              <a:buNone/>
            </a:pPr>
            <a:r>
              <a:rPr lang="en-US" sz="2400" dirty="0"/>
              <a:t>Hofstede’s Six Dimensions</a:t>
            </a:r>
          </a:p>
          <a:p>
            <a:pPr marL="402336" lvl="2" indent="-406400">
              <a:buFont typeface="+mj-lt"/>
              <a:buAutoNum type="arabicPeriod"/>
            </a:pPr>
            <a:r>
              <a:rPr lang="en-US" sz="2200" dirty="0"/>
              <a:t>Individualism/collectivism.</a:t>
            </a:r>
          </a:p>
          <a:p>
            <a:pPr marL="402336" lvl="2" indent="-406400">
              <a:buFont typeface="+mj-lt"/>
              <a:buAutoNum type="arabicPeriod"/>
            </a:pPr>
            <a:r>
              <a:rPr lang="en-US" sz="2200" dirty="0"/>
              <a:t>Power distance.</a:t>
            </a:r>
          </a:p>
          <a:p>
            <a:pPr marL="402336" lvl="2" indent="-406400">
              <a:buFont typeface="+mj-lt"/>
              <a:buAutoNum type="arabicPeriod"/>
            </a:pPr>
            <a:r>
              <a:rPr lang="en-US" sz="2200" dirty="0"/>
              <a:t>Uncertainty avoidance.</a:t>
            </a:r>
          </a:p>
          <a:p>
            <a:pPr marL="402336" lvl="2" indent="-406400">
              <a:buFont typeface="+mj-lt"/>
              <a:buAutoNum type="arabicPeriod"/>
            </a:pPr>
            <a:r>
              <a:rPr lang="en-US" sz="2200" dirty="0"/>
              <a:t>Masculinity/femininity.</a:t>
            </a:r>
          </a:p>
          <a:p>
            <a:pPr marL="402336" lvl="2" indent="-406400">
              <a:buFont typeface="+mj-lt"/>
              <a:buAutoNum type="arabicPeriod"/>
            </a:pPr>
            <a:r>
              <a:rPr lang="en-US" sz="2200" dirty="0"/>
              <a:t>Long-term/short-term orientation.</a:t>
            </a:r>
          </a:p>
          <a:p>
            <a:pPr marL="402336" lvl="2" indent="-406400">
              <a:buFont typeface="+mj-lt"/>
              <a:buAutoNum type="arabicPeriod"/>
            </a:pPr>
            <a:r>
              <a:rPr lang="en-US" sz="2200" dirty="0"/>
              <a:t>Indulgence/restraint.</a:t>
            </a:r>
          </a:p>
        </p:txBody>
      </p:sp>
      <p:pic>
        <p:nvPicPr>
          <p:cNvPr id="8" name="Picture 7" descr="A photo of Taiwanese office workers smiling and interacting">
            <a:extLst>
              <a:ext uri="{FF2B5EF4-FFF2-40B4-BE49-F238E27FC236}">
                <a16:creationId xmlns:a16="http://schemas.microsoft.com/office/drawing/2014/main" id="{F5D2AE5C-4115-4CF0-A9B9-489BC373724D}"/>
              </a:ext>
            </a:extLst>
          </p:cNvPr>
          <p:cNvPicPr>
            <a:picLocks noChangeAspect="1"/>
          </p:cNvPicPr>
          <p:nvPr/>
        </p:nvPicPr>
        <p:blipFill>
          <a:blip r:embed="rId3"/>
          <a:stretch>
            <a:fillRect/>
          </a:stretch>
        </p:blipFill>
        <p:spPr>
          <a:xfrm>
            <a:off x="5430754" y="983046"/>
            <a:ext cx="3255546" cy="4791871"/>
          </a:xfrm>
          <a:prstGeom prst="rect">
            <a:avLst/>
          </a:prstGeom>
        </p:spPr>
      </p:pic>
      <p:sp>
        <p:nvSpPr>
          <p:cNvPr id="4" name="Content Placeholder 3">
            <a:extLst>
              <a:ext uri="{FF2B5EF4-FFF2-40B4-BE49-F238E27FC236}">
                <a16:creationId xmlns:a16="http://schemas.microsoft.com/office/drawing/2014/main" id="{675CBFAB-B4BA-4446-9DF8-B6FAC1846E23}"/>
              </a:ext>
            </a:extLst>
          </p:cNvPr>
          <p:cNvSpPr>
            <a:spLocks noGrp="1"/>
          </p:cNvSpPr>
          <p:nvPr>
            <p:ph sz="half" idx="2"/>
          </p:nvPr>
        </p:nvSpPr>
        <p:spPr>
          <a:xfrm>
            <a:off x="9123240" y="1441341"/>
            <a:ext cx="2746031" cy="2323835"/>
          </a:xfrm>
        </p:spPr>
        <p:txBody>
          <a:bodyPr/>
          <a:lstStyle/>
          <a:p>
            <a:r>
              <a:rPr lang="en-US" sz="2000" dirty="0"/>
              <a:t>In Taiwan, a country that is high in collectivism, co-workers consider themselves more as group members instead of individuals.</a:t>
            </a:r>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6763402" y="6690102"/>
            <a:ext cx="4876800" cy="152400"/>
          </a:xfrm>
        </p:spPr>
        <p:txBody>
          <a:bodyPr/>
          <a:lstStyle/>
          <a:p>
            <a:r>
              <a:rPr lang="en-US" dirty="0" err="1">
                <a:solidFill>
                  <a:schemeClr val="tx1"/>
                </a:solidFill>
              </a:rPr>
              <a:t>Imagemore</a:t>
            </a:r>
            <a:r>
              <a:rPr lang="en-US" dirty="0">
                <a:solidFill>
                  <a:schemeClr val="tx1"/>
                </a:solidFill>
              </a:rPr>
              <a:t> Co., Ltd./Corbis</a:t>
            </a:r>
          </a:p>
        </p:txBody>
      </p:sp>
    </p:spTree>
    <p:extLst>
      <p:ext uri="{BB962C8B-B14F-4D97-AF65-F5344CB8AC3E}">
        <p14:creationId xmlns:p14="http://schemas.microsoft.com/office/powerpoint/2010/main" val="1116936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Factors Affecting H</a:t>
            </a:r>
            <a:r>
              <a:rPr lang="en-US" sz="100" dirty="0"/>
              <a:t> </a:t>
            </a:r>
            <a:r>
              <a:rPr lang="en-US" dirty="0"/>
              <a:t>R</a:t>
            </a:r>
            <a:r>
              <a:rPr lang="en-US" sz="100" dirty="0"/>
              <a:t> </a:t>
            </a:r>
            <a:r>
              <a:rPr lang="en-US" dirty="0"/>
              <a:t>M in International Markets </a:t>
            </a:r>
            <a:r>
              <a:rPr lang="en-US" sz="1000" b="0" dirty="0"/>
              <a:t>3</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835021"/>
          </a:xfrm>
        </p:spPr>
        <p:txBody>
          <a:bodyPr/>
          <a:lstStyle/>
          <a:p>
            <a:pPr marL="0" indent="0">
              <a:buNone/>
            </a:pPr>
            <a:r>
              <a:rPr lang="en-US" sz="2600" dirty="0"/>
              <a:t>Culture continued</a:t>
            </a:r>
          </a:p>
          <a:p>
            <a:pPr marL="0" indent="0">
              <a:buNone/>
            </a:pPr>
            <a:r>
              <a:rPr lang="en-US" dirty="0">
                <a:solidFill>
                  <a:srgbClr val="221E1F"/>
                </a:solidFill>
              </a:rPr>
              <a:t>Cultural differences can affect how people communicate and how they coordinate their activities.</a:t>
            </a:r>
          </a:p>
          <a:p>
            <a:pPr marL="0" indent="0">
              <a:buNone/>
            </a:pPr>
            <a:r>
              <a:rPr lang="en-US" dirty="0"/>
              <a:t>Organizations must prepare managers to recognize and handle cultural differences.</a:t>
            </a:r>
          </a:p>
          <a:p>
            <a:pPr marL="292608" lvl="1" indent="-292608">
              <a:buFont typeface="Arial" panose="020B0604020202020204" pitchFamily="34" charset="0"/>
              <a:buChar char="•"/>
            </a:pPr>
            <a:r>
              <a:rPr lang="en-US" sz="2200" dirty="0"/>
              <a:t>Recruit managers with knowledge of other cultures.</a:t>
            </a:r>
          </a:p>
          <a:p>
            <a:pPr marL="292608" lvl="1" indent="-292608">
              <a:buFont typeface="Arial" panose="020B0604020202020204" pitchFamily="34" charset="0"/>
              <a:buChar char="•"/>
            </a:pPr>
            <a:r>
              <a:rPr lang="en-US" sz="2200" dirty="0"/>
              <a:t>Provide training to give existing managers cultural knowledge.</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203033"/>
            <a:ext cx="11118196" cy="1540041"/>
          </a:xfrm>
        </p:spPr>
        <p:txBody>
          <a:bodyPr/>
          <a:lstStyle/>
          <a:p>
            <a:pPr marL="0" indent="0">
              <a:buNone/>
            </a:pPr>
            <a:r>
              <a:rPr lang="en-US" dirty="0"/>
              <a:t>Organizations must select expatriates carefully.</a:t>
            </a:r>
          </a:p>
          <a:p>
            <a:pPr marL="292608" lvl="1" indent="-292608">
              <a:buFont typeface="Arial" panose="020B0604020202020204" pitchFamily="34" charset="0"/>
              <a:buChar char="•"/>
            </a:pPr>
            <a:r>
              <a:rPr lang="en-US" sz="2200" dirty="0"/>
              <a:t>Expatriates must be able to adapt to new environments.</a:t>
            </a:r>
          </a:p>
        </p:txBody>
      </p:sp>
    </p:spTree>
    <p:extLst>
      <p:ext uri="{BB962C8B-B14F-4D97-AF65-F5344CB8AC3E}">
        <p14:creationId xmlns:p14="http://schemas.microsoft.com/office/powerpoint/2010/main" val="1983367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50F10-81F6-413A-9DD6-3A169EB64CB3}"/>
              </a:ext>
            </a:extLst>
          </p:cNvPr>
          <p:cNvSpPr>
            <a:spLocks noGrp="1"/>
          </p:cNvSpPr>
          <p:nvPr>
            <p:ph type="title"/>
          </p:nvPr>
        </p:nvSpPr>
        <p:spPr/>
        <p:txBody>
          <a:bodyPr/>
          <a:lstStyle/>
          <a:p>
            <a:r>
              <a:rPr lang="en-US" dirty="0"/>
              <a:t>Factors Affecting H</a:t>
            </a:r>
            <a:r>
              <a:rPr lang="en-US" sz="100" dirty="0"/>
              <a:t> </a:t>
            </a:r>
            <a:r>
              <a:rPr lang="en-US" dirty="0"/>
              <a:t>R</a:t>
            </a:r>
            <a:r>
              <a:rPr lang="en-US" sz="100" dirty="0"/>
              <a:t> </a:t>
            </a:r>
            <a:r>
              <a:rPr lang="en-US" dirty="0"/>
              <a:t>M in International Markets </a:t>
            </a:r>
            <a:r>
              <a:rPr lang="en-US" sz="1000" b="0" dirty="0"/>
              <a:t>4</a:t>
            </a:r>
          </a:p>
        </p:txBody>
      </p:sp>
      <p:sp>
        <p:nvSpPr>
          <p:cNvPr id="3" name="Content Placeholder 2">
            <a:extLst>
              <a:ext uri="{FF2B5EF4-FFF2-40B4-BE49-F238E27FC236}">
                <a16:creationId xmlns:a16="http://schemas.microsoft.com/office/drawing/2014/main" id="{A3CEB7B3-4E65-4958-85CE-6B5C017477B2}"/>
              </a:ext>
            </a:extLst>
          </p:cNvPr>
          <p:cNvSpPr>
            <a:spLocks noGrp="1"/>
          </p:cNvSpPr>
          <p:nvPr>
            <p:ph idx="1"/>
          </p:nvPr>
        </p:nvSpPr>
        <p:spPr/>
        <p:txBody>
          <a:bodyPr/>
          <a:lstStyle/>
          <a:p>
            <a:r>
              <a:rPr lang="en-US" sz="2600" dirty="0"/>
              <a:t>Education and Skill Levels</a:t>
            </a:r>
          </a:p>
          <a:p>
            <a:pPr marL="292608" indent="-292608">
              <a:buFont typeface="Arial" panose="020B0604020202020204" pitchFamily="34" charset="0"/>
              <a:buChar char="•"/>
            </a:pPr>
            <a:r>
              <a:rPr lang="en-US" sz="2400" dirty="0"/>
              <a:t>U.S. has growing need for knowledge workers </a:t>
            </a:r>
            <a:r>
              <a:rPr lang="en-US" sz="2400" dirty="0">
                <a:solidFill>
                  <a:srgbClr val="221E1F"/>
                </a:solidFill>
              </a:rPr>
              <a:t>(engineers, teachers, scientists, health care workers)</a:t>
            </a:r>
            <a:r>
              <a:rPr lang="en-US" sz="2400" dirty="0"/>
              <a:t>.</a:t>
            </a:r>
          </a:p>
          <a:p>
            <a:pPr marL="292608" indent="-292608">
              <a:buFont typeface="Arial" panose="020B0604020202020204" pitchFamily="34" charset="0"/>
              <a:buChar char="•"/>
            </a:pPr>
            <a:r>
              <a:rPr lang="en-US" sz="2400" dirty="0"/>
              <a:t>Labor markets in many countries are very attractive because they offer high skill levels and low wages.</a:t>
            </a:r>
          </a:p>
          <a:p>
            <a:pPr marL="292608" indent="-292608">
              <a:buFont typeface="Arial" panose="020B0604020202020204" pitchFamily="34" charset="0"/>
              <a:buChar char="•"/>
            </a:pPr>
            <a:r>
              <a:rPr lang="en-US" sz="2400" dirty="0"/>
              <a:t>Educational opportunities vary per country.</a:t>
            </a:r>
          </a:p>
          <a:p>
            <a:pPr marL="292608" indent="-292608">
              <a:buFont typeface="Arial" panose="020B0604020202020204" pitchFamily="34" charset="0"/>
              <a:buChar char="•"/>
            </a:pPr>
            <a:r>
              <a:rPr lang="en-US" sz="2400" dirty="0"/>
              <a:t>Education and skill levels of country’s labor force affect how and the extent to which companies operate there.</a:t>
            </a:r>
          </a:p>
        </p:txBody>
      </p:sp>
    </p:spTree>
    <p:extLst>
      <p:ext uri="{BB962C8B-B14F-4D97-AF65-F5344CB8AC3E}">
        <p14:creationId xmlns:p14="http://schemas.microsoft.com/office/powerpoint/2010/main" val="2776696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76B2-DAAC-448F-9652-4811CB888FA6}"/>
              </a:ext>
            </a:extLst>
          </p:cNvPr>
          <p:cNvSpPr>
            <a:spLocks noGrp="1"/>
          </p:cNvSpPr>
          <p:nvPr>
            <p:ph type="title"/>
          </p:nvPr>
        </p:nvSpPr>
        <p:spPr/>
        <p:txBody>
          <a:bodyPr/>
          <a:lstStyle/>
          <a:p>
            <a:r>
              <a:rPr lang="en-US" dirty="0"/>
              <a:t>Education</a:t>
            </a:r>
            <a:endParaRPr lang="en-US" sz="1000" b="0" dirty="0"/>
          </a:p>
        </p:txBody>
      </p:sp>
      <p:sp>
        <p:nvSpPr>
          <p:cNvPr id="3" name="Text Placeholder 2">
            <a:extLst>
              <a:ext uri="{FF2B5EF4-FFF2-40B4-BE49-F238E27FC236}">
                <a16:creationId xmlns:a16="http://schemas.microsoft.com/office/drawing/2014/main" id="{53550A02-8628-4E91-8AA7-061F5401EA5D}"/>
              </a:ext>
            </a:extLst>
          </p:cNvPr>
          <p:cNvSpPr>
            <a:spLocks noGrp="1"/>
          </p:cNvSpPr>
          <p:nvPr>
            <p:ph type="body" idx="1"/>
          </p:nvPr>
        </p:nvSpPr>
        <p:spPr>
          <a:xfrm>
            <a:off x="625100" y="1270399"/>
            <a:ext cx="5386917" cy="4767793"/>
          </a:xfrm>
        </p:spPr>
        <p:txBody>
          <a:bodyPr anchor="t"/>
          <a:lstStyle/>
          <a:p>
            <a:r>
              <a:rPr lang="en-US" sz="2000" b="0" dirty="0"/>
              <a:t>Students at the University of Warsaw in Poland are provided with a government-supported education. In general, former Soviet bloc countries tend to be generous in funding education, so they tend to have highly educated and skilled labor forces. Capitalist countries such as the United States generally leave higher education up to individual students to pay for, but the labor market rewards students who earn a college degree.</a:t>
            </a:r>
          </a:p>
        </p:txBody>
      </p:sp>
      <p:pic>
        <p:nvPicPr>
          <p:cNvPr id="10" name="Picture 9" descr="A photo of a building at the University of Warsaw.">
            <a:extLst>
              <a:ext uri="{FF2B5EF4-FFF2-40B4-BE49-F238E27FC236}">
                <a16:creationId xmlns:a16="http://schemas.microsoft.com/office/drawing/2014/main" id="{FD5E49ED-3171-4F46-83C2-26FCD436BB2C}"/>
              </a:ext>
            </a:extLst>
          </p:cNvPr>
          <p:cNvPicPr>
            <a:picLocks noChangeAspect="1"/>
          </p:cNvPicPr>
          <p:nvPr/>
        </p:nvPicPr>
        <p:blipFill>
          <a:blip r:embed="rId3"/>
          <a:stretch>
            <a:fillRect/>
          </a:stretch>
        </p:blipFill>
        <p:spPr>
          <a:xfrm>
            <a:off x="6291957" y="1414537"/>
            <a:ext cx="5383235" cy="3578662"/>
          </a:xfrm>
          <a:prstGeom prst="rect">
            <a:avLst/>
          </a:prstGeom>
        </p:spPr>
      </p:pic>
      <p:sp>
        <p:nvSpPr>
          <p:cNvPr id="8" name="Text Placeholder 7">
            <a:extLst>
              <a:ext uri="{FF2B5EF4-FFF2-40B4-BE49-F238E27FC236}">
                <a16:creationId xmlns:a16="http://schemas.microsoft.com/office/drawing/2014/main" id="{83B44948-5720-46E9-B40B-FB8E3DEE720F}"/>
              </a:ext>
            </a:extLst>
          </p:cNvPr>
          <p:cNvSpPr>
            <a:spLocks noGrp="1"/>
          </p:cNvSpPr>
          <p:nvPr>
            <p:ph type="body" sz="quarter" idx="11"/>
          </p:nvPr>
        </p:nvSpPr>
        <p:spPr>
          <a:xfrm>
            <a:off x="7702657" y="6558455"/>
            <a:ext cx="4024395" cy="229803"/>
          </a:xfrm>
        </p:spPr>
        <p:txBody>
          <a:bodyPr/>
          <a:lstStyle/>
          <a:p>
            <a:r>
              <a:rPr lang="en-US" dirty="0" err="1">
                <a:solidFill>
                  <a:schemeClr val="tx1"/>
                </a:solidFill>
              </a:rPr>
              <a:t>ArtMediaFactory</a:t>
            </a:r>
            <a:r>
              <a:rPr lang="en-US" dirty="0">
                <a:solidFill>
                  <a:schemeClr val="tx1"/>
                </a:solidFill>
              </a:rPr>
              <a:t>/Shutterstock</a:t>
            </a:r>
          </a:p>
        </p:txBody>
      </p:sp>
    </p:spTree>
    <p:extLst>
      <p:ext uri="{BB962C8B-B14F-4D97-AF65-F5344CB8AC3E}">
        <p14:creationId xmlns:p14="http://schemas.microsoft.com/office/powerpoint/2010/main" val="2842708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8A63E-B383-44A5-9A0B-C89D9DE7F5BA}"/>
              </a:ext>
            </a:extLst>
          </p:cNvPr>
          <p:cNvSpPr>
            <a:spLocks noGrp="1"/>
          </p:cNvSpPr>
          <p:nvPr>
            <p:ph type="title"/>
          </p:nvPr>
        </p:nvSpPr>
        <p:spPr/>
        <p:txBody>
          <a:bodyPr/>
          <a:lstStyle/>
          <a:p>
            <a:r>
              <a:rPr lang="en-US" dirty="0"/>
              <a:t>Factors Affecting H</a:t>
            </a:r>
            <a:r>
              <a:rPr lang="en-US" sz="100" dirty="0"/>
              <a:t> </a:t>
            </a:r>
            <a:r>
              <a:rPr lang="en-US" dirty="0"/>
              <a:t>R</a:t>
            </a:r>
            <a:r>
              <a:rPr lang="en-US" sz="100" dirty="0"/>
              <a:t> </a:t>
            </a:r>
            <a:r>
              <a:rPr lang="en-US" dirty="0"/>
              <a:t>M in International Markets </a:t>
            </a:r>
            <a:r>
              <a:rPr lang="en-US" sz="1000" b="0" dirty="0"/>
              <a:t>5</a:t>
            </a:r>
          </a:p>
        </p:txBody>
      </p:sp>
      <p:sp>
        <p:nvSpPr>
          <p:cNvPr id="3" name="Content Placeholder 2">
            <a:extLst>
              <a:ext uri="{FF2B5EF4-FFF2-40B4-BE49-F238E27FC236}">
                <a16:creationId xmlns:a16="http://schemas.microsoft.com/office/drawing/2014/main" id="{650915BB-D63E-4750-87EE-D1C5A2A441CC}"/>
              </a:ext>
            </a:extLst>
          </p:cNvPr>
          <p:cNvSpPr>
            <a:spLocks noGrp="1"/>
          </p:cNvSpPr>
          <p:nvPr>
            <p:ph sz="quarter" idx="12"/>
          </p:nvPr>
        </p:nvSpPr>
        <p:spPr>
          <a:xfrm>
            <a:off x="618212" y="1268275"/>
            <a:ext cx="10871200" cy="1507009"/>
          </a:xfrm>
        </p:spPr>
        <p:txBody>
          <a:bodyPr/>
          <a:lstStyle/>
          <a:p>
            <a:pPr marL="0" indent="0">
              <a:buNone/>
            </a:pPr>
            <a:r>
              <a:rPr lang="en-US" sz="2600" dirty="0"/>
              <a:t>Economic System</a:t>
            </a:r>
          </a:p>
          <a:p>
            <a:pPr marL="0" indent="0">
              <a:buNone/>
            </a:pPr>
            <a:r>
              <a:rPr lang="en-US" dirty="0"/>
              <a:t>Closely tied to the culture of the country.</a:t>
            </a:r>
          </a:p>
          <a:p>
            <a:pPr marL="292608" lvl="1" indent="-292608">
              <a:buFont typeface="Arial" panose="020B0604020202020204" pitchFamily="34" charset="0"/>
              <a:buChar char="•"/>
            </a:pPr>
            <a:r>
              <a:rPr lang="en-US" sz="2200" dirty="0"/>
              <a:t>Provides many incentives or disincentives for developing the value of the labor force.</a:t>
            </a:r>
          </a:p>
        </p:txBody>
      </p:sp>
      <p:sp>
        <p:nvSpPr>
          <p:cNvPr id="4" name="Content Placeholder 3">
            <a:extLst>
              <a:ext uri="{FF2B5EF4-FFF2-40B4-BE49-F238E27FC236}">
                <a16:creationId xmlns:a16="http://schemas.microsoft.com/office/drawing/2014/main" id="{70743301-1D86-40D6-BF90-9E5A0057F1EE}"/>
              </a:ext>
            </a:extLst>
          </p:cNvPr>
          <p:cNvSpPr>
            <a:spLocks noGrp="1"/>
          </p:cNvSpPr>
          <p:nvPr>
            <p:ph sz="quarter" idx="13"/>
          </p:nvPr>
        </p:nvSpPr>
        <p:spPr>
          <a:xfrm>
            <a:off x="618212" y="2926619"/>
            <a:ext cx="10871200" cy="1003698"/>
          </a:xfrm>
        </p:spPr>
        <p:txBody>
          <a:bodyPr/>
          <a:lstStyle/>
          <a:p>
            <a:pPr marL="0" indent="0">
              <a:buNone/>
            </a:pPr>
            <a:r>
              <a:rPr lang="en-US" dirty="0"/>
              <a:t>Labor costs relatively high in developed, wealthy countries.</a:t>
            </a:r>
          </a:p>
          <a:p>
            <a:pPr marL="292608" lvl="1" indent="-292608">
              <a:buFont typeface="Arial" panose="020B0604020202020204" pitchFamily="34" charset="0"/>
              <a:buChar char="•"/>
            </a:pPr>
            <a:r>
              <a:rPr lang="en-US" sz="2200" dirty="0"/>
              <a:t>Impacts compensation, recruiting, and selection decisions.</a:t>
            </a:r>
          </a:p>
        </p:txBody>
      </p:sp>
      <p:sp>
        <p:nvSpPr>
          <p:cNvPr id="5" name="Content Placeholder 4">
            <a:extLst>
              <a:ext uri="{FF2B5EF4-FFF2-40B4-BE49-F238E27FC236}">
                <a16:creationId xmlns:a16="http://schemas.microsoft.com/office/drawing/2014/main" id="{444B3F1B-1505-42BF-BF68-FF04F3B6D589}"/>
              </a:ext>
            </a:extLst>
          </p:cNvPr>
          <p:cNvSpPr>
            <a:spLocks noGrp="1"/>
          </p:cNvSpPr>
          <p:nvPr>
            <p:ph sz="quarter" idx="14"/>
          </p:nvPr>
        </p:nvSpPr>
        <p:spPr>
          <a:xfrm>
            <a:off x="618212" y="4125387"/>
            <a:ext cx="10871200" cy="1003697"/>
          </a:xfrm>
        </p:spPr>
        <p:txBody>
          <a:bodyPr/>
          <a:lstStyle/>
          <a:p>
            <a:pPr marL="0" indent="0">
              <a:buNone/>
            </a:pPr>
            <a:r>
              <a:rPr lang="en-US" dirty="0"/>
              <a:t>Income tax differences between countries complicate pay structures when they cross national boundaries.</a:t>
            </a:r>
          </a:p>
        </p:txBody>
      </p:sp>
    </p:spTree>
    <p:extLst>
      <p:ext uri="{BB962C8B-B14F-4D97-AF65-F5344CB8AC3E}">
        <p14:creationId xmlns:p14="http://schemas.microsoft.com/office/powerpoint/2010/main" val="2822132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Factors Affecting H</a:t>
            </a:r>
            <a:r>
              <a:rPr lang="en-US" sz="100" dirty="0"/>
              <a:t> </a:t>
            </a:r>
            <a:r>
              <a:rPr lang="en-US" dirty="0"/>
              <a:t>R</a:t>
            </a:r>
            <a:r>
              <a:rPr lang="en-US" sz="100" dirty="0"/>
              <a:t> </a:t>
            </a:r>
            <a:r>
              <a:rPr lang="en-US" dirty="0"/>
              <a:t>M in International Markets </a:t>
            </a:r>
            <a:r>
              <a:rPr lang="en-US" sz="1000" b="0" dirty="0"/>
              <a:t>6</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9"/>
            <a:ext cx="11118196" cy="2016874"/>
          </a:xfrm>
        </p:spPr>
        <p:txBody>
          <a:bodyPr/>
          <a:lstStyle/>
          <a:p>
            <a:pPr marL="0" indent="0">
              <a:buNone/>
            </a:pPr>
            <a:r>
              <a:rPr lang="en-US" sz="2600" dirty="0"/>
              <a:t>Political-Legal System</a:t>
            </a:r>
          </a:p>
          <a:p>
            <a:pPr marL="0" indent="0">
              <a:buNone/>
            </a:pPr>
            <a:r>
              <a:rPr lang="en-US" dirty="0"/>
              <a:t>Country’s government and laws impact H</a:t>
            </a:r>
            <a:r>
              <a:rPr lang="en-US" sz="100" dirty="0"/>
              <a:t> </a:t>
            </a:r>
            <a:r>
              <a:rPr lang="en-US" dirty="0"/>
              <a:t>R</a:t>
            </a:r>
            <a:r>
              <a:rPr lang="en-US" sz="100" dirty="0"/>
              <a:t> </a:t>
            </a:r>
            <a:r>
              <a:rPr lang="en-US" dirty="0"/>
              <a:t>M.</a:t>
            </a:r>
          </a:p>
          <a:p>
            <a:pPr marL="0" indent="0">
              <a:buNone/>
            </a:pPr>
            <a:r>
              <a:rPr lang="en-US" dirty="0"/>
              <a:t>Dictates requirements for certain practices:</a:t>
            </a:r>
          </a:p>
          <a:p>
            <a:pPr marL="292608" lvl="1" indent="-292608">
              <a:buFont typeface="Arial" panose="020B0604020202020204" pitchFamily="34" charset="0"/>
              <a:buChar char="•"/>
            </a:pPr>
            <a:r>
              <a:rPr lang="en-US" sz="2200" dirty="0"/>
              <a:t>Training, compensation, hiring, firing, and layoffs.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400929"/>
            <a:ext cx="11118196" cy="1540041"/>
          </a:xfrm>
        </p:spPr>
        <p:txBody>
          <a:bodyPr/>
          <a:lstStyle/>
          <a:p>
            <a:pPr marL="0" indent="0">
              <a:buNone/>
            </a:pPr>
            <a:r>
              <a:rPr lang="en-US" dirty="0"/>
              <a:t>Organizations must gain expertise in host country’s legal requirements and ways of dealing with legal system.</a:t>
            </a:r>
          </a:p>
          <a:p>
            <a:pPr marL="292608" lvl="1" indent="-292608">
              <a:buFont typeface="Arial" panose="020B0604020202020204" pitchFamily="34" charset="0"/>
              <a:buChar char="•"/>
            </a:pPr>
            <a:r>
              <a:rPr lang="en-US" sz="2200" dirty="0"/>
              <a:t>Host-country nationals can be hired to help in process.</a:t>
            </a:r>
          </a:p>
        </p:txBody>
      </p:sp>
    </p:spTree>
    <p:extLst>
      <p:ext uri="{BB962C8B-B14F-4D97-AF65-F5344CB8AC3E}">
        <p14:creationId xmlns:p14="http://schemas.microsoft.com/office/powerpoint/2010/main" val="599705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Human Resource Planning in a Global Economy</a:t>
            </a:r>
            <a:endParaRPr lang="en-US" sz="1000" b="0" dirty="0"/>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2466053"/>
          </a:xfrm>
        </p:spPr>
        <p:txBody>
          <a:bodyPr/>
          <a:lstStyle/>
          <a:p>
            <a:pPr marL="0" indent="0">
              <a:buNone/>
            </a:pPr>
            <a:r>
              <a:rPr lang="en-US" sz="2600" dirty="0"/>
              <a:t>Relevant Issues</a:t>
            </a:r>
          </a:p>
          <a:p>
            <a:pPr marL="0" indent="0">
              <a:buNone/>
            </a:pPr>
            <a:r>
              <a:rPr lang="en-US" dirty="0"/>
              <a:t>Local market pay rates and labor laws.</a:t>
            </a:r>
          </a:p>
          <a:p>
            <a:pPr marL="0" indent="0">
              <a:buNone/>
            </a:pPr>
            <a:r>
              <a:rPr lang="en-US" dirty="0"/>
              <a:t>Where to locate international facilities.</a:t>
            </a:r>
          </a:p>
          <a:p>
            <a:pPr marL="292608" lvl="1" indent="-292608">
              <a:buFont typeface="Arial" panose="020B0604020202020204" pitchFamily="34" charset="0"/>
              <a:buChar char="•"/>
            </a:pPr>
            <a:r>
              <a:rPr lang="en-US" sz="2200" dirty="0"/>
              <a:t>Cost and availability of qualified workers.</a:t>
            </a:r>
          </a:p>
          <a:p>
            <a:pPr marL="292608" lvl="1" indent="-292608">
              <a:buFont typeface="Arial" panose="020B0604020202020204" pitchFamily="34" charset="0"/>
              <a:buChar char="•"/>
            </a:pPr>
            <a:r>
              <a:rPr lang="en-US" sz="2200" dirty="0"/>
              <a:t>Financial and operational requirements.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882195"/>
            <a:ext cx="11118196" cy="1540041"/>
          </a:xfrm>
        </p:spPr>
        <p:txBody>
          <a:bodyPr/>
          <a:lstStyle/>
          <a:p>
            <a:pPr marL="0" indent="0">
              <a:buNone/>
            </a:pPr>
            <a:r>
              <a:rPr lang="en-US" dirty="0"/>
              <a:t>Outsourcing may be involved.</a:t>
            </a:r>
          </a:p>
          <a:p>
            <a:pPr marL="0" indent="0">
              <a:buNone/>
            </a:pPr>
            <a:r>
              <a:rPr lang="en-US" dirty="0"/>
              <a:t>Job design varies.</a:t>
            </a:r>
          </a:p>
        </p:txBody>
      </p:sp>
    </p:spTree>
    <p:extLst>
      <p:ext uri="{BB962C8B-B14F-4D97-AF65-F5344CB8AC3E}">
        <p14:creationId xmlns:p14="http://schemas.microsoft.com/office/powerpoint/2010/main" val="1884342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76B2-DAAC-448F-9652-4811CB888FA6}"/>
              </a:ext>
            </a:extLst>
          </p:cNvPr>
          <p:cNvSpPr>
            <a:spLocks noGrp="1"/>
          </p:cNvSpPr>
          <p:nvPr>
            <p:ph type="title"/>
          </p:nvPr>
        </p:nvSpPr>
        <p:spPr/>
        <p:txBody>
          <a:bodyPr/>
          <a:lstStyle/>
          <a:p>
            <a:r>
              <a:rPr lang="en-US" dirty="0"/>
              <a:t>Selecting Employees in a Global Labor Market</a:t>
            </a:r>
            <a:endParaRPr lang="en-US" sz="1000" b="0" dirty="0"/>
          </a:p>
        </p:txBody>
      </p:sp>
      <p:sp>
        <p:nvSpPr>
          <p:cNvPr id="3" name="Text Placeholder 2">
            <a:extLst>
              <a:ext uri="{FF2B5EF4-FFF2-40B4-BE49-F238E27FC236}">
                <a16:creationId xmlns:a16="http://schemas.microsoft.com/office/drawing/2014/main" id="{53550A02-8628-4E91-8AA7-061F5401EA5D}"/>
              </a:ext>
            </a:extLst>
          </p:cNvPr>
          <p:cNvSpPr>
            <a:spLocks noGrp="1"/>
          </p:cNvSpPr>
          <p:nvPr>
            <p:ph type="body" idx="1"/>
          </p:nvPr>
        </p:nvSpPr>
        <p:spPr>
          <a:xfrm>
            <a:off x="625100" y="1270399"/>
            <a:ext cx="5386917" cy="4767793"/>
          </a:xfrm>
        </p:spPr>
        <p:txBody>
          <a:bodyPr anchor="t"/>
          <a:lstStyle/>
          <a:p>
            <a:r>
              <a:rPr lang="en-US" b="0" dirty="0"/>
              <a:t>Qualities associated with success in foreign assignments are the ability to communicate in the foreign country, flexibility, enjoying a challenging situation, and support from family members. What would persuade you to take a foreign assignment?</a:t>
            </a:r>
          </a:p>
        </p:txBody>
      </p:sp>
      <p:pic>
        <p:nvPicPr>
          <p:cNvPr id="4" name="Picture 3" descr="A photo of a white business professional standing in a busy street in Asia.">
            <a:extLst>
              <a:ext uri="{FF2B5EF4-FFF2-40B4-BE49-F238E27FC236}">
                <a16:creationId xmlns:a16="http://schemas.microsoft.com/office/drawing/2014/main" id="{C770802D-1C24-41C8-B055-AB44C1219437}"/>
              </a:ext>
            </a:extLst>
          </p:cNvPr>
          <p:cNvPicPr>
            <a:picLocks noChangeAspect="1"/>
          </p:cNvPicPr>
          <p:nvPr/>
        </p:nvPicPr>
        <p:blipFill>
          <a:blip r:embed="rId3"/>
          <a:stretch>
            <a:fillRect/>
          </a:stretch>
        </p:blipFill>
        <p:spPr>
          <a:xfrm>
            <a:off x="6440565" y="1335742"/>
            <a:ext cx="4636848" cy="4699859"/>
          </a:xfrm>
          <a:prstGeom prst="rect">
            <a:avLst/>
          </a:prstGeom>
        </p:spPr>
      </p:pic>
      <p:sp>
        <p:nvSpPr>
          <p:cNvPr id="8" name="Text Placeholder 7">
            <a:extLst>
              <a:ext uri="{FF2B5EF4-FFF2-40B4-BE49-F238E27FC236}">
                <a16:creationId xmlns:a16="http://schemas.microsoft.com/office/drawing/2014/main" id="{83B44948-5720-46E9-B40B-FB8E3DEE720F}"/>
              </a:ext>
            </a:extLst>
          </p:cNvPr>
          <p:cNvSpPr>
            <a:spLocks noGrp="1"/>
          </p:cNvSpPr>
          <p:nvPr>
            <p:ph type="body" sz="quarter" idx="11"/>
          </p:nvPr>
        </p:nvSpPr>
        <p:spPr>
          <a:xfrm>
            <a:off x="7702657" y="6558455"/>
            <a:ext cx="4024395" cy="229803"/>
          </a:xfrm>
        </p:spPr>
        <p:txBody>
          <a:bodyPr/>
          <a:lstStyle/>
          <a:p>
            <a:r>
              <a:rPr lang="en-US" dirty="0">
                <a:solidFill>
                  <a:schemeClr val="tx1"/>
                </a:solidFill>
              </a:rPr>
              <a:t>Rob </a:t>
            </a:r>
            <a:r>
              <a:rPr lang="en-US" dirty="0" err="1">
                <a:solidFill>
                  <a:schemeClr val="tx1"/>
                </a:solidFill>
              </a:rPr>
              <a:t>Brimson</a:t>
            </a:r>
            <a:r>
              <a:rPr lang="en-US" dirty="0">
                <a:solidFill>
                  <a:schemeClr val="tx1"/>
                </a:solidFill>
              </a:rPr>
              <a:t>/The Image Bank/Getty Images</a:t>
            </a:r>
          </a:p>
        </p:txBody>
      </p:sp>
    </p:spTree>
    <p:extLst>
      <p:ext uri="{BB962C8B-B14F-4D97-AF65-F5344CB8AC3E}">
        <p14:creationId xmlns:p14="http://schemas.microsoft.com/office/powerpoint/2010/main" val="742890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16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Managing Human Resources Globally</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200" dirty="0"/>
              <a:t>Figure 16.2 Emotional Stages Associated with a Foreign Assignment</a:t>
            </a:r>
            <a:endParaRPr lang="en-US" sz="3200" b="0" dirty="0"/>
          </a:p>
        </p:txBody>
      </p:sp>
      <p:pic>
        <p:nvPicPr>
          <p:cNvPr id="4" name="Picture 3" descr="A graphic shows four stages: honeymoon, culture shock, recovery, adjustment.">
            <a:extLst>
              <a:ext uri="{FF2B5EF4-FFF2-40B4-BE49-F238E27FC236}">
                <a16:creationId xmlns:a16="http://schemas.microsoft.com/office/drawing/2014/main" id="{A151EBB2-6DE9-4C7C-B5E9-822A65F003DB}"/>
              </a:ext>
            </a:extLst>
          </p:cNvPr>
          <p:cNvPicPr>
            <a:picLocks noChangeAspect="1"/>
          </p:cNvPicPr>
          <p:nvPr/>
        </p:nvPicPr>
        <p:blipFill>
          <a:blip r:embed="rId3"/>
          <a:stretch>
            <a:fillRect/>
          </a:stretch>
        </p:blipFill>
        <p:spPr>
          <a:xfrm>
            <a:off x="625166" y="2267611"/>
            <a:ext cx="10973751" cy="2322777"/>
          </a:xfrm>
          <a:prstGeom prst="rect">
            <a:avLst/>
          </a:prstGeom>
        </p:spPr>
      </p:pic>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5959366"/>
            <a:ext cx="4135824" cy="844390"/>
          </a:xfrm>
        </p:spPr>
        <p:txBody>
          <a:bodyPr/>
          <a:lstStyle/>
          <a:p>
            <a:r>
              <a:rPr lang="en-US" i="1" dirty="0">
                <a:solidFill>
                  <a:schemeClr val="tx1"/>
                </a:solidFill>
                <a:ea typeface="ＭＳ Ｐゴシック" pitchFamily="-65" charset="-128"/>
                <a:cs typeface="ＭＳ Ｐゴシック" pitchFamily="-65" charset="-128"/>
              </a:rPr>
              <a:t>Sources: </a:t>
            </a:r>
            <a:r>
              <a:rPr lang="en-US" dirty="0">
                <a:solidFill>
                  <a:schemeClr val="tx1"/>
                </a:solidFill>
                <a:ea typeface="ＭＳ Ｐゴシック" pitchFamily="-65" charset="-128"/>
                <a:cs typeface="ＭＳ Ｐゴシック" pitchFamily="-65" charset="-128"/>
              </a:rPr>
              <a:t>Debra Bruno, “Repatriation Blues: Expats </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Struggle with the Dark Side of Coming Home,” </a:t>
            </a:r>
            <a:r>
              <a:rPr lang="en-US" i="1" dirty="0">
                <a:solidFill>
                  <a:schemeClr val="tx1"/>
                </a:solidFill>
                <a:ea typeface="ＭＳ Ｐゴシック" pitchFamily="-65" charset="-128"/>
                <a:cs typeface="ＭＳ Ｐゴシック" pitchFamily="-65" charset="-128"/>
              </a:rPr>
              <a:t>The Wall </a:t>
            </a:r>
            <a:br>
              <a:rPr lang="en-US" i="1" dirty="0">
                <a:solidFill>
                  <a:schemeClr val="tx1"/>
                </a:solidFill>
                <a:ea typeface="ＭＳ Ｐゴシック" pitchFamily="-65" charset="-128"/>
                <a:cs typeface="ＭＳ Ｐゴシック" pitchFamily="-65" charset="-128"/>
              </a:rPr>
            </a:br>
            <a:r>
              <a:rPr lang="en-US" i="1" dirty="0">
                <a:solidFill>
                  <a:schemeClr val="tx1"/>
                </a:solidFill>
                <a:ea typeface="ＭＳ Ｐゴシック" pitchFamily="-65" charset="-128"/>
                <a:cs typeface="ＭＳ Ｐゴシック" pitchFamily="-65" charset="-128"/>
              </a:rPr>
              <a:t>Street Journal, </a:t>
            </a:r>
            <a:r>
              <a:rPr lang="en-US" dirty="0">
                <a:solidFill>
                  <a:schemeClr val="tx1"/>
                </a:solidFill>
                <a:ea typeface="ＭＳ Ｐゴシック" pitchFamily="-65" charset="-128"/>
                <a:cs typeface="ＭＳ Ｐゴシック" pitchFamily="-65" charset="-128"/>
              </a:rPr>
              <a:t>April 15, 2015, http://blogs.wsj.com; Delia </a:t>
            </a:r>
            <a:r>
              <a:rPr lang="en-US" dirty="0" err="1">
                <a:solidFill>
                  <a:schemeClr val="tx1"/>
                </a:solidFill>
                <a:ea typeface="ＭＳ Ｐゴシック" pitchFamily="-65" charset="-128"/>
                <a:cs typeface="ＭＳ Ｐゴシック" pitchFamily="-65" charset="-128"/>
              </a:rPr>
              <a:t>Flanja</a:t>
            </a:r>
            <a:r>
              <a:rPr lang="en-US" dirty="0">
                <a:solidFill>
                  <a:schemeClr val="tx1"/>
                </a:solidFill>
                <a:ea typeface="ＭＳ Ｐゴシック" pitchFamily="-65" charset="-128"/>
                <a:cs typeface="ＭＳ Ｐゴシック" pitchFamily="-65" charset="-128"/>
              </a:rPr>
              <a:t>, “Culture </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Shock in Intercultural Communication,” </a:t>
            </a:r>
            <a:r>
              <a:rPr lang="en-US" i="1" dirty="0" err="1">
                <a:solidFill>
                  <a:schemeClr val="tx1"/>
                </a:solidFill>
                <a:ea typeface="ＭＳ Ｐゴシック" pitchFamily="-65" charset="-128"/>
                <a:cs typeface="ＭＳ Ｐゴシック" pitchFamily="-65" charset="-128"/>
              </a:rPr>
              <a:t>Studia</a:t>
            </a:r>
            <a:r>
              <a:rPr lang="en-US" i="1" dirty="0">
                <a:solidFill>
                  <a:schemeClr val="tx1"/>
                </a:solidFill>
                <a:ea typeface="ＭＳ Ｐゴシック" pitchFamily="-65" charset="-128"/>
                <a:cs typeface="ＭＳ Ｐゴシック" pitchFamily="-65" charset="-128"/>
              </a:rPr>
              <a:t> </a:t>
            </a:r>
            <a:r>
              <a:rPr lang="en-US" i="1" dirty="0" err="1">
                <a:solidFill>
                  <a:schemeClr val="tx1"/>
                </a:solidFill>
                <a:ea typeface="ＭＳ Ｐゴシック" pitchFamily="-65" charset="-128"/>
                <a:cs typeface="ＭＳ Ｐゴシック" pitchFamily="-65" charset="-128"/>
              </a:rPr>
              <a:t>Europaea</a:t>
            </a:r>
            <a:r>
              <a:rPr lang="en-US" i="1" dirty="0">
                <a:solidFill>
                  <a:schemeClr val="tx1"/>
                </a:solidFill>
                <a:ea typeface="ＭＳ Ｐゴシック" pitchFamily="-65" charset="-128"/>
                <a:cs typeface="ＭＳ Ｐゴシック" pitchFamily="-65" charset="-128"/>
              </a:rPr>
              <a:t> </a:t>
            </a:r>
            <a:r>
              <a:rPr lang="en-US" dirty="0">
                <a:solidFill>
                  <a:schemeClr val="tx1"/>
                </a:solidFill>
                <a:ea typeface="ＭＳ Ｐゴシック" pitchFamily="-65" charset="-128"/>
                <a:cs typeface="ＭＳ Ｐゴシック" pitchFamily="-65" charset="-128"/>
              </a:rPr>
              <a:t>(October 2009), </a:t>
            </a:r>
            <a:br>
              <a:rPr lang="en-US" dirty="0">
                <a:solidFill>
                  <a:schemeClr val="tx1"/>
                </a:solidFill>
                <a:ea typeface="ＭＳ Ｐゴシック" pitchFamily="-65" charset="-128"/>
                <a:cs typeface="ＭＳ Ｐゴシック" pitchFamily="-65" charset="-128"/>
              </a:rPr>
            </a:br>
            <a:r>
              <a:rPr lang="en-US" dirty="0">
                <a:solidFill>
                  <a:schemeClr val="tx1"/>
                </a:solidFill>
                <a:ea typeface="ＭＳ Ｐゴシック" pitchFamily="-65" charset="-128"/>
                <a:cs typeface="ＭＳ Ｐゴシック" pitchFamily="-65" charset="-128"/>
              </a:rPr>
              <a:t>Business &amp; Company Resource Center, http://galenet.galegroup.com.</a:t>
            </a:r>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100844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2</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811839"/>
          </a:xfrm>
        </p:spPr>
        <p:txBody>
          <a:bodyPr/>
          <a:lstStyle/>
          <a:p>
            <a:r>
              <a:rPr lang="en-US" sz="2800" b="1" dirty="0"/>
              <a:t>Rachel is an expatriate working in Japan. She is feeling very uncomfortable in her surroundings. She often feels as if she has said the wrong thing. Rachel is most likely in which emotional stage of expatriation?</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2274931"/>
            <a:ext cx="9714427" cy="4059695"/>
          </a:xfrm>
          <a:prstGeom prst="rect">
            <a:avLst/>
          </a:prstGeom>
        </p:spPr>
        <p:txBody>
          <a:bodyPr/>
          <a:lstStyle/>
          <a:p>
            <a:pPr marL="357188" indent="-357188">
              <a:spcBef>
                <a:spcPts val="1000"/>
              </a:spcBef>
              <a:spcAft>
                <a:spcPts val="0"/>
              </a:spcAft>
              <a:buClrTx/>
              <a:buNone/>
            </a:pPr>
            <a:r>
              <a:rPr lang="en-US" noProof="0" dirty="0"/>
              <a:t>A. </a:t>
            </a:r>
            <a:r>
              <a:rPr lang="en-US" dirty="0"/>
              <a:t>Honeymoon</a:t>
            </a:r>
            <a:endParaRPr lang="en-US" noProof="0" dirty="0"/>
          </a:p>
          <a:p>
            <a:pPr marL="0" indent="0">
              <a:spcBef>
                <a:spcPts val="1000"/>
              </a:spcBef>
              <a:spcAft>
                <a:spcPts val="0"/>
              </a:spcAft>
              <a:buClrTx/>
              <a:buNone/>
            </a:pPr>
            <a:r>
              <a:rPr lang="en-US" noProof="0" dirty="0"/>
              <a:t>B. </a:t>
            </a:r>
            <a:r>
              <a:rPr lang="en-US" dirty="0"/>
              <a:t>Culture shock</a:t>
            </a:r>
            <a:endParaRPr lang="en-US" noProof="0" dirty="0"/>
          </a:p>
          <a:p>
            <a:pPr marL="357188" indent="-357188">
              <a:spcBef>
                <a:spcPts val="1000"/>
              </a:spcBef>
              <a:spcAft>
                <a:spcPts val="0"/>
              </a:spcAft>
              <a:buClrTx/>
              <a:buNone/>
            </a:pPr>
            <a:r>
              <a:rPr lang="en-US" noProof="0" dirty="0"/>
              <a:t>C. </a:t>
            </a:r>
            <a:r>
              <a:rPr lang="en-US" dirty="0"/>
              <a:t>Learning</a:t>
            </a:r>
            <a:endParaRPr lang="en-US" noProof="0" dirty="0"/>
          </a:p>
          <a:p>
            <a:pPr marL="357188" indent="-357188">
              <a:spcBef>
                <a:spcPts val="1000"/>
              </a:spcBef>
              <a:spcAft>
                <a:spcPts val="0"/>
              </a:spcAft>
              <a:buClrTx/>
              <a:buNone/>
            </a:pPr>
            <a:r>
              <a:rPr lang="en-US" noProof="0" dirty="0"/>
              <a:t>D. </a:t>
            </a:r>
            <a:r>
              <a:rPr lang="en-US" dirty="0"/>
              <a:t>Adjustment</a:t>
            </a:r>
          </a:p>
        </p:txBody>
      </p:sp>
    </p:spTree>
    <p:extLst>
      <p:ext uri="{BB962C8B-B14F-4D97-AF65-F5344CB8AC3E}">
        <p14:creationId xmlns:p14="http://schemas.microsoft.com/office/powerpoint/2010/main" val="3015038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Training and Developing a Global Workforce </a:t>
            </a:r>
            <a:r>
              <a:rPr lang="en-US" sz="1000" b="0" dirty="0"/>
              <a:t>1</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8"/>
            <a:ext cx="11118196" cy="3220031"/>
          </a:xfrm>
        </p:spPr>
        <p:txBody>
          <a:bodyPr/>
          <a:lstStyle/>
          <a:p>
            <a:pPr marL="0" indent="0">
              <a:buNone/>
            </a:pPr>
            <a:r>
              <a:rPr lang="en-US" sz="2600" dirty="0"/>
              <a:t>Training Programs for an International Workforce</a:t>
            </a:r>
          </a:p>
          <a:p>
            <a:pPr marL="402336" indent="-402336">
              <a:buFont typeface="+mj-lt"/>
              <a:buAutoNum type="arabicPeriod"/>
            </a:pPr>
            <a:r>
              <a:rPr lang="en-US" dirty="0"/>
              <a:t>Establish objectives for the training and its content.</a:t>
            </a:r>
          </a:p>
          <a:p>
            <a:pPr marL="402336" indent="-402336">
              <a:buFont typeface="+mj-lt"/>
              <a:buAutoNum type="arabicPeriod"/>
            </a:pPr>
            <a:r>
              <a:rPr lang="en-US" dirty="0"/>
              <a:t>Ask what training techniques, strategies, and media to use.</a:t>
            </a:r>
          </a:p>
          <a:p>
            <a:pPr marL="402336" indent="-402336">
              <a:buFont typeface="+mj-lt"/>
              <a:buAutoNum type="arabicPeriod"/>
            </a:pPr>
            <a:r>
              <a:rPr lang="en-US" dirty="0"/>
              <a:t>Identify interventions and conditions that must be in place for the training to meet its objectives.</a:t>
            </a:r>
          </a:p>
          <a:p>
            <a:pPr marL="402336" indent="-402336">
              <a:buFont typeface="+mj-lt"/>
              <a:buAutoNum type="arabicPeriod"/>
            </a:pPr>
            <a:r>
              <a:rPr lang="en-US" dirty="0"/>
              <a:t>Identify who in the organization should be involved in reviewing and approving the program.</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4636175"/>
            <a:ext cx="11118196" cy="1540041"/>
          </a:xfrm>
        </p:spPr>
        <p:txBody>
          <a:bodyPr/>
          <a:lstStyle/>
          <a:p>
            <a:pPr marL="292608" indent="-292608"/>
            <a:r>
              <a:rPr lang="en-US" dirty="0"/>
              <a:t>Consider international differences among trainees.</a:t>
            </a:r>
          </a:p>
        </p:txBody>
      </p:sp>
    </p:spTree>
    <p:extLst>
      <p:ext uri="{BB962C8B-B14F-4D97-AF65-F5344CB8AC3E}">
        <p14:creationId xmlns:p14="http://schemas.microsoft.com/office/powerpoint/2010/main" val="20064610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16.1 Effects of Culture on Training Design</a:t>
            </a:r>
            <a:endParaRPr lang="en-US"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1665586790"/>
              </p:ext>
            </p:extLst>
          </p:nvPr>
        </p:nvGraphicFramePr>
        <p:xfrm>
          <a:off x="598488" y="1312965"/>
          <a:ext cx="11152074" cy="4267200"/>
        </p:xfrm>
        <a:graphic>
          <a:graphicData uri="http://schemas.openxmlformats.org/drawingml/2006/table">
            <a:tbl>
              <a:tblPr firstRow="1" bandRow="1">
                <a:tableStyleId>{F2DE63D5-997A-4646-A377-4702673A728D}</a:tableStyleId>
              </a:tblPr>
              <a:tblGrid>
                <a:gridCol w="3620586">
                  <a:extLst>
                    <a:ext uri="{9D8B030D-6E8A-4147-A177-3AD203B41FA5}">
                      <a16:colId xmlns:a16="http://schemas.microsoft.com/office/drawing/2014/main" val="1816720884"/>
                    </a:ext>
                  </a:extLst>
                </a:gridCol>
                <a:gridCol w="7531488">
                  <a:extLst>
                    <a:ext uri="{9D8B030D-6E8A-4147-A177-3AD203B41FA5}">
                      <a16:colId xmlns:a16="http://schemas.microsoft.com/office/drawing/2014/main" val="558596123"/>
                    </a:ext>
                  </a:extLst>
                </a:gridCol>
              </a:tblGrid>
              <a:tr h="370840">
                <a:tc>
                  <a:txBody>
                    <a:bodyPr/>
                    <a:lstStyle/>
                    <a:p>
                      <a:r>
                        <a:rPr lang="en-US" sz="2400" dirty="0"/>
                        <a:t>Cultural Dimension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Impact on Training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b="1" dirty="0"/>
                        <a:t>Individualism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Culture high in individualism expects participation in exercises and questioning to be determined by status in the company or culture.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b="1" dirty="0"/>
                        <a:t>Uncertainty Avoidance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Culture high in uncertainty avoidance expects formal instructional environments. There is less tolerance for impromptu style.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b="1" dirty="0"/>
                        <a:t>Masculinity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Culture low in masculinity values relationships with fellow trainees. Female trainers are less likely to be resisted in low-masculinity cultures.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b="1" dirty="0"/>
                        <a:t>Power Distance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Culture high in power distance expects trainers to be experts. Trainers are expected to be authoritarian and controlling of session.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4189346"/>
                  </a:ext>
                </a:extLst>
              </a:tr>
              <a:tr h="370840">
                <a:tc>
                  <a:txBody>
                    <a:bodyPr/>
                    <a:lstStyle/>
                    <a:p>
                      <a:r>
                        <a:rPr lang="en-US" sz="2000" b="1" dirty="0"/>
                        <a:t>Time Orientation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b="0" i="0" u="none" strike="noStrike" kern="1200" baseline="0" dirty="0">
                          <a:solidFill>
                            <a:schemeClr val="tx1"/>
                          </a:solidFill>
                          <a:latin typeface="+mn-lt"/>
                          <a:ea typeface="+mn-ea"/>
                          <a:cs typeface="+mn-cs"/>
                        </a:rPr>
                        <a:t>Culture with a long-term orientation will have trainees who are likely to accept development plans and assignments.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3888142"/>
                  </a:ext>
                </a:extLst>
              </a:tr>
            </a:tbl>
          </a:graphicData>
        </a:graphic>
      </p:graphicFrame>
      <p:sp>
        <p:nvSpPr>
          <p:cNvPr id="4" name="Text Placeholder 3">
            <a:extLst>
              <a:ext uri="{FF2B5EF4-FFF2-40B4-BE49-F238E27FC236}">
                <a16:creationId xmlns:a16="http://schemas.microsoft.com/office/drawing/2014/main" id="{D8BEE092-CE2F-4BAA-8C52-02518E18A760}"/>
              </a:ext>
            </a:extLst>
          </p:cNvPr>
          <p:cNvSpPr>
            <a:spLocks noGrp="1"/>
          </p:cNvSpPr>
          <p:nvPr>
            <p:ph type="body" sz="quarter" idx="11"/>
          </p:nvPr>
        </p:nvSpPr>
        <p:spPr>
          <a:xfrm>
            <a:off x="6463862" y="6553200"/>
            <a:ext cx="5286700" cy="241736"/>
          </a:xfrm>
        </p:spPr>
        <p:txBody>
          <a:bodyPr/>
          <a:lstStyle/>
          <a:p>
            <a:r>
              <a:rPr lang="en-US" i="1" dirty="0">
                <a:solidFill>
                  <a:schemeClr val="tx1"/>
                </a:solidFill>
              </a:rPr>
              <a:t>Source: </a:t>
            </a:r>
            <a:r>
              <a:rPr lang="en-US" dirty="0">
                <a:solidFill>
                  <a:schemeClr val="tx1"/>
                </a:solidFill>
              </a:rPr>
              <a:t>Based on B. </a:t>
            </a:r>
            <a:r>
              <a:rPr lang="en-US" dirty="0" err="1">
                <a:solidFill>
                  <a:schemeClr val="tx1"/>
                </a:solidFill>
              </a:rPr>
              <a:t>Filipczak</a:t>
            </a:r>
            <a:r>
              <a:rPr lang="en-US" dirty="0">
                <a:solidFill>
                  <a:schemeClr val="tx1"/>
                </a:solidFill>
              </a:rPr>
              <a:t>, “Think Locally, Act Globally,” </a:t>
            </a:r>
            <a:r>
              <a:rPr lang="en-US" i="1" dirty="0">
                <a:solidFill>
                  <a:schemeClr val="tx1"/>
                </a:solidFill>
              </a:rPr>
              <a:t>Training, </a:t>
            </a:r>
            <a:r>
              <a:rPr lang="en-US" dirty="0">
                <a:solidFill>
                  <a:schemeClr val="tx1"/>
                </a:solidFill>
              </a:rPr>
              <a:t>January 1997, pp. 41–48.</a:t>
            </a:r>
          </a:p>
        </p:txBody>
      </p:sp>
    </p:spTree>
    <p:extLst>
      <p:ext uri="{BB962C8B-B14F-4D97-AF65-F5344CB8AC3E}">
        <p14:creationId xmlns:p14="http://schemas.microsoft.com/office/powerpoint/2010/main" val="3496506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8A63E-B383-44A5-9A0B-C89D9DE7F5BA}"/>
              </a:ext>
            </a:extLst>
          </p:cNvPr>
          <p:cNvSpPr>
            <a:spLocks noGrp="1"/>
          </p:cNvSpPr>
          <p:nvPr>
            <p:ph type="title"/>
          </p:nvPr>
        </p:nvSpPr>
        <p:spPr/>
        <p:txBody>
          <a:bodyPr/>
          <a:lstStyle/>
          <a:p>
            <a:r>
              <a:rPr lang="en-US" dirty="0"/>
              <a:t>Training and Developing a Global Workforce </a:t>
            </a:r>
            <a:r>
              <a:rPr lang="en-US" sz="1000" b="0" dirty="0"/>
              <a:t>2</a:t>
            </a:r>
          </a:p>
        </p:txBody>
      </p:sp>
      <p:sp>
        <p:nvSpPr>
          <p:cNvPr id="3" name="Content Placeholder 2">
            <a:extLst>
              <a:ext uri="{FF2B5EF4-FFF2-40B4-BE49-F238E27FC236}">
                <a16:creationId xmlns:a16="http://schemas.microsoft.com/office/drawing/2014/main" id="{650915BB-D63E-4750-87EE-D1C5A2A441CC}"/>
              </a:ext>
            </a:extLst>
          </p:cNvPr>
          <p:cNvSpPr>
            <a:spLocks noGrp="1"/>
          </p:cNvSpPr>
          <p:nvPr>
            <p:ph sz="quarter" idx="12"/>
          </p:nvPr>
        </p:nvSpPr>
        <p:spPr>
          <a:xfrm>
            <a:off x="618212" y="1268275"/>
            <a:ext cx="10871200" cy="1513964"/>
          </a:xfrm>
        </p:spPr>
        <p:txBody>
          <a:bodyPr/>
          <a:lstStyle/>
          <a:p>
            <a:pPr marL="0" indent="0">
              <a:buNone/>
            </a:pPr>
            <a:r>
              <a:rPr lang="en-US" sz="2600" b="1" dirty="0"/>
              <a:t>Cross-Cultural Preparation</a:t>
            </a:r>
          </a:p>
          <a:p>
            <a:pPr marL="0" indent="0">
              <a:buNone/>
            </a:pPr>
            <a:r>
              <a:rPr lang="en-US" dirty="0"/>
              <a:t>Preparing employees and family members for an assignment in a foreign country.</a:t>
            </a:r>
          </a:p>
          <a:p>
            <a:pPr marL="0" indent="0">
              <a:buNone/>
            </a:pPr>
            <a:r>
              <a:rPr lang="en-US" dirty="0"/>
              <a:t>Training is necessary for all three phases of assignment:</a:t>
            </a:r>
          </a:p>
        </p:txBody>
      </p:sp>
      <p:sp>
        <p:nvSpPr>
          <p:cNvPr id="4" name="Content Placeholder 3">
            <a:extLst>
              <a:ext uri="{FF2B5EF4-FFF2-40B4-BE49-F238E27FC236}">
                <a16:creationId xmlns:a16="http://schemas.microsoft.com/office/drawing/2014/main" id="{70743301-1D86-40D6-BF90-9E5A0057F1EE}"/>
              </a:ext>
            </a:extLst>
          </p:cNvPr>
          <p:cNvSpPr>
            <a:spLocks noGrp="1"/>
          </p:cNvSpPr>
          <p:nvPr>
            <p:ph sz="quarter" idx="13"/>
          </p:nvPr>
        </p:nvSpPr>
        <p:spPr>
          <a:xfrm>
            <a:off x="618212" y="2862451"/>
            <a:ext cx="10871200" cy="1436833"/>
          </a:xfrm>
        </p:spPr>
        <p:txBody>
          <a:bodyPr/>
          <a:lstStyle/>
          <a:p>
            <a:pPr marL="402336" lvl="1" indent="-404813">
              <a:buFont typeface="+mj-lt"/>
              <a:buAutoNum type="arabicPeriod"/>
            </a:pPr>
            <a:r>
              <a:rPr lang="en-US" sz="2200" dirty="0"/>
              <a:t>Preparation for departure.</a:t>
            </a:r>
          </a:p>
          <a:p>
            <a:pPr marL="402336" lvl="1" indent="-404813">
              <a:buFont typeface="+mj-lt"/>
              <a:buAutoNum type="arabicPeriod"/>
            </a:pPr>
            <a:r>
              <a:rPr lang="en-US" sz="2200" dirty="0"/>
              <a:t>The assignment itself.</a:t>
            </a:r>
          </a:p>
          <a:p>
            <a:pPr marL="402336" lvl="1" indent="-404813">
              <a:buFont typeface="+mj-lt"/>
              <a:buAutoNum type="arabicPeriod"/>
            </a:pPr>
            <a:r>
              <a:rPr lang="en-US" sz="2200" dirty="0"/>
              <a:t>Preparation for the return home.</a:t>
            </a:r>
          </a:p>
        </p:txBody>
      </p:sp>
      <p:sp>
        <p:nvSpPr>
          <p:cNvPr id="5" name="Content Placeholder 4">
            <a:extLst>
              <a:ext uri="{FF2B5EF4-FFF2-40B4-BE49-F238E27FC236}">
                <a16:creationId xmlns:a16="http://schemas.microsoft.com/office/drawing/2014/main" id="{444B3F1B-1505-42BF-BF68-FF04F3B6D589}"/>
              </a:ext>
            </a:extLst>
          </p:cNvPr>
          <p:cNvSpPr>
            <a:spLocks noGrp="1"/>
          </p:cNvSpPr>
          <p:nvPr>
            <p:ph sz="quarter" idx="14"/>
          </p:nvPr>
        </p:nvSpPr>
        <p:spPr>
          <a:xfrm>
            <a:off x="618212" y="4475749"/>
            <a:ext cx="10871200" cy="866273"/>
          </a:xfrm>
        </p:spPr>
        <p:txBody>
          <a:bodyPr/>
          <a:lstStyle/>
          <a:p>
            <a:pPr marL="0" indent="0">
              <a:buNone/>
            </a:pPr>
            <a:r>
              <a:rPr lang="en-US" sz="2600" dirty="0"/>
              <a:t>Career Development</a:t>
            </a:r>
          </a:p>
        </p:txBody>
      </p:sp>
    </p:spTree>
    <p:extLst>
      <p:ext uri="{BB962C8B-B14F-4D97-AF65-F5344CB8AC3E}">
        <p14:creationId xmlns:p14="http://schemas.microsoft.com/office/powerpoint/2010/main" val="1243318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F0EDA-A8F5-4C43-AFFF-7D63C3245145}"/>
              </a:ext>
            </a:extLst>
          </p:cNvPr>
          <p:cNvSpPr>
            <a:spLocks noGrp="1"/>
          </p:cNvSpPr>
          <p:nvPr>
            <p:ph type="title"/>
          </p:nvPr>
        </p:nvSpPr>
        <p:spPr/>
        <p:txBody>
          <a:bodyPr/>
          <a:lstStyle/>
          <a:p>
            <a:r>
              <a:rPr lang="en-US" dirty="0"/>
              <a:t>Performance Management across National Boundaries</a:t>
            </a:r>
          </a:p>
        </p:txBody>
      </p:sp>
      <p:sp>
        <p:nvSpPr>
          <p:cNvPr id="3" name="Content Placeholder 2">
            <a:extLst>
              <a:ext uri="{FF2B5EF4-FFF2-40B4-BE49-F238E27FC236}">
                <a16:creationId xmlns:a16="http://schemas.microsoft.com/office/drawing/2014/main" id="{D61CB7DD-8684-40DC-98B7-3044A5FD37A7}"/>
              </a:ext>
            </a:extLst>
          </p:cNvPr>
          <p:cNvSpPr>
            <a:spLocks noGrp="1"/>
          </p:cNvSpPr>
          <p:nvPr>
            <p:ph idx="1"/>
          </p:nvPr>
        </p:nvSpPr>
        <p:spPr/>
        <p:txBody>
          <a:bodyPr/>
          <a:lstStyle/>
          <a:p>
            <a:r>
              <a:rPr lang="en-US" sz="2600" dirty="0"/>
              <a:t>Management Methods</a:t>
            </a:r>
          </a:p>
          <a:p>
            <a:r>
              <a:rPr lang="en-US" sz="2400" dirty="0"/>
              <a:t>Must consider legal requirements, local business practices, and national cultures when establishing method.</a:t>
            </a:r>
          </a:p>
          <a:p>
            <a:r>
              <a:rPr lang="en-US" sz="2400" dirty="0"/>
              <a:t>These factors can cause many differences:</a:t>
            </a:r>
          </a:p>
          <a:p>
            <a:pPr marL="292608" lvl="1" indent="-292608"/>
            <a:r>
              <a:rPr lang="en-US" sz="2200" dirty="0"/>
              <a:t>Which behaviors are rated.</a:t>
            </a:r>
          </a:p>
          <a:p>
            <a:pPr marL="292608" lvl="1" indent="-292608"/>
            <a:r>
              <a:rPr lang="en-US" sz="2200" dirty="0"/>
              <a:t>How and the extent to which performance is measured.</a:t>
            </a:r>
          </a:p>
          <a:p>
            <a:pPr marL="292608" lvl="1" indent="-292608"/>
            <a:r>
              <a:rPr lang="en-US" sz="2200" dirty="0"/>
              <a:t>Who performs the rating.</a:t>
            </a:r>
          </a:p>
          <a:p>
            <a:pPr marL="292608" lvl="1" indent="-292608"/>
            <a:r>
              <a:rPr lang="en-US" sz="2200" dirty="0"/>
              <a:t>How feedback is provided.</a:t>
            </a:r>
          </a:p>
        </p:txBody>
      </p:sp>
    </p:spTree>
    <p:extLst>
      <p:ext uri="{BB962C8B-B14F-4D97-AF65-F5344CB8AC3E}">
        <p14:creationId xmlns:p14="http://schemas.microsoft.com/office/powerpoint/2010/main" val="39535481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F0EDA-A8F5-4C43-AFFF-7D63C3245145}"/>
              </a:ext>
            </a:extLst>
          </p:cNvPr>
          <p:cNvSpPr>
            <a:spLocks noGrp="1"/>
          </p:cNvSpPr>
          <p:nvPr>
            <p:ph type="title"/>
          </p:nvPr>
        </p:nvSpPr>
        <p:spPr/>
        <p:txBody>
          <a:bodyPr/>
          <a:lstStyle/>
          <a:p>
            <a:r>
              <a:rPr lang="en-US" dirty="0"/>
              <a:t>Compensating an International Workforce </a:t>
            </a:r>
            <a:r>
              <a:rPr lang="en-US" sz="1000" b="0" dirty="0"/>
              <a:t>1</a:t>
            </a:r>
          </a:p>
        </p:txBody>
      </p:sp>
      <p:sp>
        <p:nvSpPr>
          <p:cNvPr id="3" name="Content Placeholder 2">
            <a:extLst>
              <a:ext uri="{FF2B5EF4-FFF2-40B4-BE49-F238E27FC236}">
                <a16:creationId xmlns:a16="http://schemas.microsoft.com/office/drawing/2014/main" id="{D61CB7DD-8684-40DC-98B7-3044A5FD37A7}"/>
              </a:ext>
            </a:extLst>
          </p:cNvPr>
          <p:cNvSpPr>
            <a:spLocks noGrp="1"/>
          </p:cNvSpPr>
          <p:nvPr>
            <p:ph idx="1"/>
          </p:nvPr>
        </p:nvSpPr>
        <p:spPr/>
        <p:txBody>
          <a:bodyPr/>
          <a:lstStyle/>
          <a:p>
            <a:r>
              <a:rPr lang="en-US" sz="2600" dirty="0"/>
              <a:t>Pay Structure</a:t>
            </a:r>
          </a:p>
          <a:p>
            <a:r>
              <a:rPr lang="en-US" sz="2400" dirty="0"/>
              <a:t>Market pay structures can differ substantially across countries in terms of pay level and relative worth of jobs.</a:t>
            </a:r>
          </a:p>
          <a:p>
            <a:r>
              <a:rPr lang="en-US" sz="2400" dirty="0"/>
              <a:t>Differences cause dilemmas for global companies:</a:t>
            </a:r>
          </a:p>
          <a:p>
            <a:pPr marL="292608" lvl="1" indent="-292608"/>
            <a:r>
              <a:rPr lang="en-US" sz="2200" dirty="0"/>
              <a:t>Should pay levels and differences reflect what workers are used to in their own countries?</a:t>
            </a:r>
          </a:p>
          <a:p>
            <a:pPr marL="292608" lvl="1" indent="-292608"/>
            <a:r>
              <a:rPr lang="en-US" sz="2200" dirty="0"/>
              <a:t>Should pay levels and differences reflect the earnings of colleagues in the host or domestic country?</a:t>
            </a:r>
          </a:p>
        </p:txBody>
      </p:sp>
    </p:spTree>
    <p:extLst>
      <p:ext uri="{BB962C8B-B14F-4D97-AF65-F5344CB8AC3E}">
        <p14:creationId xmlns:p14="http://schemas.microsoft.com/office/powerpoint/2010/main" val="35484368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200" dirty="0"/>
              <a:t>Figure 16.3 Earnings in Selected Occupation Groups in Three Countries</a:t>
            </a:r>
            <a:endParaRPr lang="en-US" sz="3200" b="0" dirty="0"/>
          </a:p>
        </p:txBody>
      </p:sp>
      <p:pic>
        <p:nvPicPr>
          <p:cNvPr id="3" name="Picture 2" descr="A bar chart compares the rate of pay for four job categories in Germany, South Korea, and Mexico.">
            <a:extLst>
              <a:ext uri="{FF2B5EF4-FFF2-40B4-BE49-F238E27FC236}">
                <a16:creationId xmlns:a16="http://schemas.microsoft.com/office/drawing/2014/main" id="{140A2FD8-2702-45F2-9745-6FC9947E584D}"/>
              </a:ext>
            </a:extLst>
          </p:cNvPr>
          <p:cNvPicPr>
            <a:picLocks noChangeAspect="1"/>
          </p:cNvPicPr>
          <p:nvPr/>
        </p:nvPicPr>
        <p:blipFill>
          <a:blip r:embed="rId3"/>
          <a:stretch>
            <a:fillRect/>
          </a:stretch>
        </p:blipFill>
        <p:spPr>
          <a:xfrm>
            <a:off x="3376072" y="1090390"/>
            <a:ext cx="5471931" cy="4849607"/>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01691" y="6162784"/>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598974" y="6432884"/>
            <a:ext cx="4135824" cy="370872"/>
          </a:xfrm>
        </p:spPr>
        <p:txBody>
          <a:bodyPr/>
          <a:lstStyle/>
          <a:p>
            <a:r>
              <a:rPr lang="en-US" i="1" dirty="0">
                <a:solidFill>
                  <a:schemeClr val="tx1"/>
                </a:solidFill>
              </a:rPr>
              <a:t>Source: </a:t>
            </a:r>
            <a:r>
              <a:rPr lang="en-US" dirty="0">
                <a:solidFill>
                  <a:schemeClr val="tx1"/>
                </a:solidFill>
              </a:rPr>
              <a:t>Wage and hour data from International </a:t>
            </a:r>
            <a:r>
              <a:rPr lang="en-US" dirty="0" err="1">
                <a:solidFill>
                  <a:schemeClr val="tx1"/>
                </a:solidFill>
              </a:rPr>
              <a:t>Labour</a:t>
            </a:r>
            <a:r>
              <a:rPr lang="en-US" dirty="0">
                <a:solidFill>
                  <a:schemeClr val="tx1"/>
                </a:solidFill>
              </a:rPr>
              <a:t> </a:t>
            </a:r>
            <a:r>
              <a:rPr lang="en-US" dirty="0" err="1">
                <a:solidFill>
                  <a:schemeClr val="tx1"/>
                </a:solidFill>
              </a:rPr>
              <a:t>Orgaaccessed</a:t>
            </a:r>
            <a:r>
              <a:rPr lang="en-US" dirty="0">
                <a:solidFill>
                  <a:schemeClr val="tx1"/>
                </a:solidFill>
              </a:rPr>
              <a:t> July 2, 2018. </a:t>
            </a:r>
            <a:r>
              <a:rPr lang="en-US" dirty="0" err="1">
                <a:solidFill>
                  <a:schemeClr val="tx1"/>
                </a:solidFill>
              </a:rPr>
              <a:t>nization</a:t>
            </a:r>
            <a:r>
              <a:rPr lang="en-US" dirty="0">
                <a:solidFill>
                  <a:schemeClr val="tx1"/>
                </a:solidFill>
              </a:rPr>
              <a:t>, </a:t>
            </a:r>
            <a:br>
              <a:rPr lang="en-US" dirty="0">
                <a:solidFill>
                  <a:schemeClr val="tx1"/>
                </a:solidFill>
              </a:rPr>
            </a:br>
            <a:r>
              <a:rPr lang="en-US" dirty="0">
                <a:solidFill>
                  <a:schemeClr val="tx1"/>
                </a:solidFill>
              </a:rPr>
              <a:t>ILOSTAT, Multi Country Reports, http://www.ilo. org,</a:t>
            </a:r>
          </a:p>
        </p:txBody>
      </p:sp>
    </p:spTree>
    <p:extLst>
      <p:ext uri="{BB962C8B-B14F-4D97-AF65-F5344CB8AC3E}">
        <p14:creationId xmlns:p14="http://schemas.microsoft.com/office/powerpoint/2010/main" val="10996195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5A29F-3A73-44D0-A714-0F785FC24583}"/>
              </a:ext>
            </a:extLst>
          </p:cNvPr>
          <p:cNvSpPr>
            <a:spLocks noGrp="1"/>
          </p:cNvSpPr>
          <p:nvPr>
            <p:ph type="title"/>
          </p:nvPr>
        </p:nvSpPr>
        <p:spPr/>
        <p:txBody>
          <a:bodyPr/>
          <a:lstStyle/>
          <a:p>
            <a:r>
              <a:rPr lang="en-US" dirty="0"/>
              <a:t>Compensating an International Workforce </a:t>
            </a:r>
            <a:r>
              <a:rPr lang="en-US" sz="1000" b="0" dirty="0"/>
              <a:t>2</a:t>
            </a:r>
          </a:p>
        </p:txBody>
      </p:sp>
      <p:sp>
        <p:nvSpPr>
          <p:cNvPr id="3" name="Content Placeholder 2">
            <a:extLst>
              <a:ext uri="{FF2B5EF4-FFF2-40B4-BE49-F238E27FC236}">
                <a16:creationId xmlns:a16="http://schemas.microsoft.com/office/drawing/2014/main" id="{9016A587-F95D-46C1-9EEF-5964B5EB8FE0}"/>
              </a:ext>
            </a:extLst>
          </p:cNvPr>
          <p:cNvSpPr>
            <a:spLocks noGrp="1"/>
          </p:cNvSpPr>
          <p:nvPr>
            <p:ph idx="1"/>
          </p:nvPr>
        </p:nvSpPr>
        <p:spPr>
          <a:xfrm>
            <a:off x="609600" y="1280160"/>
            <a:ext cx="10972800" cy="5006340"/>
          </a:xfrm>
        </p:spPr>
        <p:txBody>
          <a:bodyPr/>
          <a:lstStyle/>
          <a:p>
            <a:r>
              <a:rPr lang="en-US" sz="2600" dirty="0"/>
              <a:t>Pay Structure continued</a:t>
            </a:r>
          </a:p>
          <a:p>
            <a:pPr marL="292608" indent="-292608">
              <a:buFont typeface="Arial" panose="020B0604020202020204" pitchFamily="34" charset="0"/>
              <a:buChar char="•"/>
            </a:pPr>
            <a:r>
              <a:rPr lang="en-US" sz="2400" dirty="0"/>
              <a:t>Decisions impact companies’ costs and ability to compete.</a:t>
            </a:r>
          </a:p>
          <a:p>
            <a:pPr marL="292608" indent="-292608">
              <a:buFont typeface="Arial" panose="020B0604020202020204" pitchFamily="34" charset="0"/>
              <a:buChar char="•"/>
            </a:pPr>
            <a:r>
              <a:rPr lang="en-US" sz="2400" dirty="0"/>
              <a:t>When comparing wages, companies must consider differences in education, skills, and productivity.</a:t>
            </a:r>
          </a:p>
          <a:p>
            <a:pPr marL="292608" indent="-292608">
              <a:buFont typeface="Arial" panose="020B0604020202020204" pitchFamily="34" charset="0"/>
              <a:buChar char="•"/>
            </a:pPr>
            <a:r>
              <a:rPr lang="en-US" sz="2400" dirty="0"/>
              <a:t>Cultural and legal differences can also affect pay structure.</a:t>
            </a:r>
          </a:p>
        </p:txBody>
      </p:sp>
    </p:spTree>
    <p:extLst>
      <p:ext uri="{BB962C8B-B14F-4D97-AF65-F5344CB8AC3E}">
        <p14:creationId xmlns:p14="http://schemas.microsoft.com/office/powerpoint/2010/main" val="40430184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Compensating an International Workforce </a:t>
            </a:r>
            <a:r>
              <a:rPr lang="en-US" sz="1000" b="0" dirty="0"/>
              <a:t>3</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9"/>
            <a:ext cx="11118196" cy="1375188"/>
          </a:xfrm>
        </p:spPr>
        <p:txBody>
          <a:bodyPr/>
          <a:lstStyle/>
          <a:p>
            <a:pPr marL="0" indent="0">
              <a:buNone/>
            </a:pPr>
            <a:r>
              <a:rPr lang="en-US" sz="2600" dirty="0"/>
              <a:t>Incentive Pay</a:t>
            </a:r>
          </a:p>
          <a:p>
            <a:pPr marL="292608" indent="-292608">
              <a:buFont typeface="Arial" panose="020B0604020202020204" pitchFamily="34" charset="0"/>
              <a:buChar char="•"/>
            </a:pPr>
            <a:r>
              <a:rPr lang="en-US" dirty="0"/>
              <a:t>Bonuses and stock options are common kinds of incentives that are awarded differently per country.</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2855500"/>
            <a:ext cx="11118196" cy="1540041"/>
          </a:xfrm>
        </p:spPr>
        <p:txBody>
          <a:bodyPr/>
          <a:lstStyle/>
          <a:p>
            <a:pPr marL="0" indent="0">
              <a:buNone/>
            </a:pPr>
            <a:r>
              <a:rPr lang="en-US" sz="2600" dirty="0"/>
              <a:t>Employee Benefits</a:t>
            </a:r>
          </a:p>
          <a:p>
            <a:pPr marL="292608" indent="-292608">
              <a:buFont typeface="Arial" panose="020B0604020202020204" pitchFamily="34" charset="0"/>
              <a:buChar char="•"/>
            </a:pPr>
            <a:r>
              <a:rPr lang="en-US" dirty="0"/>
              <a:t>Consider laws of each country involved, as well as employees’ expectations and values in those countries.</a:t>
            </a:r>
          </a:p>
        </p:txBody>
      </p:sp>
    </p:spTree>
    <p:extLst>
      <p:ext uri="{BB962C8B-B14F-4D97-AF65-F5344CB8AC3E}">
        <p14:creationId xmlns:p14="http://schemas.microsoft.com/office/powerpoint/2010/main" val="2881625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endParaRPr lang="en-US" sz="1000" b="0" noProof="0" dirty="0"/>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5006340"/>
          </a:xfrm>
        </p:spPr>
        <p:txBody>
          <a:bodyPr/>
          <a:lstStyle/>
          <a:p>
            <a:pPr marL="1022350" indent="-1022350">
              <a:tabLst>
                <a:tab pos="914400"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16-1</a:t>
            </a:r>
            <a:r>
              <a:rPr lang="en-US" sz="2200" b="1" noProof="0" dirty="0">
                <a:solidFill>
                  <a:srgbClr val="008200"/>
                </a:solidFill>
              </a:rPr>
              <a:t>  </a:t>
            </a:r>
            <a:r>
              <a:rPr lang="en-US" sz="2200" dirty="0"/>
              <a:t>Summarize how the growth in international business activity affects human resource management.</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16-2</a:t>
            </a:r>
            <a:r>
              <a:rPr lang="en-US" sz="2200" b="1" noProof="0" dirty="0">
                <a:solidFill>
                  <a:srgbClr val="008200"/>
                </a:solidFill>
              </a:rPr>
              <a:t>  </a:t>
            </a:r>
            <a:r>
              <a:rPr lang="en-US" sz="2200" dirty="0"/>
              <a:t>Identify the factors that most strongly influence H</a:t>
            </a:r>
            <a:r>
              <a:rPr lang="en-US" sz="100" dirty="0"/>
              <a:t> </a:t>
            </a:r>
            <a:r>
              <a:rPr lang="en-US" sz="2200" dirty="0"/>
              <a:t>R</a:t>
            </a:r>
            <a:r>
              <a:rPr lang="en-US" sz="100" dirty="0"/>
              <a:t> </a:t>
            </a:r>
            <a:r>
              <a:rPr lang="en-US" sz="2200" dirty="0"/>
              <a:t>M in international markets.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16-3</a:t>
            </a:r>
            <a:r>
              <a:rPr lang="en-US" sz="2200" b="1" noProof="0" dirty="0">
                <a:solidFill>
                  <a:srgbClr val="008200"/>
                </a:solidFill>
              </a:rPr>
              <a:t>  </a:t>
            </a:r>
            <a:r>
              <a:rPr lang="en-US" sz="2200" dirty="0"/>
              <a:t>Discuss how differences among countries affect H</a:t>
            </a:r>
            <a:r>
              <a:rPr lang="en-US" sz="100" dirty="0"/>
              <a:t> </a:t>
            </a:r>
            <a:r>
              <a:rPr lang="en-US" sz="2200" dirty="0"/>
              <a:t>R planning at organizations with international operations.</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16-4</a:t>
            </a:r>
            <a:r>
              <a:rPr lang="en-US" sz="2200" b="1" noProof="0" dirty="0">
                <a:solidFill>
                  <a:srgbClr val="008200"/>
                </a:solidFill>
              </a:rPr>
              <a:t>  </a:t>
            </a:r>
            <a:r>
              <a:rPr lang="en-US" sz="2200" dirty="0"/>
              <a:t>Describe how companies select and train human resources in a global labor market.</a:t>
            </a:r>
            <a:endParaRPr lang="en-US" sz="2200" noProof="0" dirty="0"/>
          </a:p>
          <a:p>
            <a:pPr marL="1022350" indent="-1022350">
              <a:tabLst>
                <a:tab pos="1139825" algn="l"/>
              </a:tabLst>
            </a:pPr>
            <a:r>
              <a:rPr lang="en-US" sz="2200" b="1" noProof="0" dirty="0">
                <a:solidFill>
                  <a:srgbClr val="007000"/>
                </a:solidFill>
              </a:rPr>
              <a:t>L</a:t>
            </a:r>
            <a:r>
              <a:rPr lang="en-US" sz="100" b="1" noProof="0" dirty="0">
                <a:solidFill>
                  <a:srgbClr val="007000"/>
                </a:solidFill>
              </a:rPr>
              <a:t> </a:t>
            </a:r>
            <a:r>
              <a:rPr lang="en-US" sz="2200" b="1" noProof="0" dirty="0">
                <a:solidFill>
                  <a:srgbClr val="007000"/>
                </a:solidFill>
              </a:rPr>
              <a:t>O 16-5</a:t>
            </a:r>
            <a:r>
              <a:rPr lang="en-US" sz="2200" b="1" noProof="0" dirty="0">
                <a:solidFill>
                  <a:srgbClr val="008200"/>
                </a:solidFill>
              </a:rPr>
              <a:t>  </a:t>
            </a:r>
            <a:r>
              <a:rPr lang="en-US" sz="2200" dirty="0"/>
              <a:t>Discuss challenges related to managing performance and compensating employees from other countries.</a:t>
            </a:r>
          </a:p>
          <a:p>
            <a:pPr marL="1022350" indent="-1022350">
              <a:tabLst>
                <a:tab pos="1139825" algn="l"/>
              </a:tabLst>
            </a:pPr>
            <a:r>
              <a:rPr lang="en-US" sz="2200" b="1" dirty="0">
                <a:solidFill>
                  <a:srgbClr val="007000"/>
                </a:solidFill>
              </a:rPr>
              <a:t>L</a:t>
            </a:r>
            <a:r>
              <a:rPr lang="en-US" sz="100" b="1" dirty="0">
                <a:solidFill>
                  <a:srgbClr val="007000"/>
                </a:solidFill>
              </a:rPr>
              <a:t> </a:t>
            </a:r>
            <a:r>
              <a:rPr lang="en-US" sz="2200" b="1" dirty="0">
                <a:solidFill>
                  <a:srgbClr val="007000"/>
                </a:solidFill>
              </a:rPr>
              <a:t>O 16-6</a:t>
            </a:r>
            <a:r>
              <a:rPr lang="en-US" sz="2200" b="1" dirty="0">
                <a:solidFill>
                  <a:srgbClr val="008200"/>
                </a:solidFill>
              </a:rPr>
              <a:t>  </a:t>
            </a:r>
            <a:r>
              <a:rPr lang="en-US" sz="2200" dirty="0"/>
              <a:t>Explain how employers prepare managers for international assignments and for their return home.</a:t>
            </a:r>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400" dirty="0"/>
              <a:t>Figure 16.4 Average Hours Worked in Selected Countries</a:t>
            </a:r>
            <a:endParaRPr lang="en-US" sz="3400" b="0" dirty="0"/>
          </a:p>
        </p:txBody>
      </p:sp>
      <p:pic>
        <p:nvPicPr>
          <p:cNvPr id="4" name="Picture 3" descr="A bar chart compares hours worked for 8 countries, with employees in the U S averaging the fourth most hours at 1,800.">
            <a:extLst>
              <a:ext uri="{FF2B5EF4-FFF2-40B4-BE49-F238E27FC236}">
                <a16:creationId xmlns:a16="http://schemas.microsoft.com/office/drawing/2014/main" id="{74979912-ED62-48D2-95CD-EA22BEDD5865}"/>
              </a:ext>
            </a:extLst>
          </p:cNvPr>
          <p:cNvPicPr>
            <a:picLocks noChangeAspect="1"/>
          </p:cNvPicPr>
          <p:nvPr/>
        </p:nvPicPr>
        <p:blipFill>
          <a:blip r:embed="rId3"/>
          <a:stretch>
            <a:fillRect/>
          </a:stretch>
        </p:blipFill>
        <p:spPr>
          <a:xfrm>
            <a:off x="2669924" y="1274861"/>
            <a:ext cx="6852152" cy="4757453"/>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647100" y="6320589"/>
            <a:ext cx="4135824" cy="497305"/>
          </a:xfrm>
        </p:spPr>
        <p:txBody>
          <a:bodyPr/>
          <a:lstStyle/>
          <a:p>
            <a:r>
              <a:rPr lang="en-US" i="1" dirty="0">
                <a:solidFill>
                  <a:schemeClr val="tx1"/>
                </a:solidFill>
              </a:rPr>
              <a:t>Source: </a:t>
            </a:r>
            <a:r>
              <a:rPr lang="en-US" dirty="0" err="1">
                <a:solidFill>
                  <a:schemeClr val="tx1"/>
                </a:solidFill>
              </a:rPr>
              <a:t>Organisation</a:t>
            </a:r>
            <a:r>
              <a:rPr lang="en-US" dirty="0">
                <a:solidFill>
                  <a:schemeClr val="tx1"/>
                </a:solidFill>
              </a:rPr>
              <a:t> for Economic Co-operation and Development,</a:t>
            </a:r>
            <a:br>
              <a:rPr lang="en-US" dirty="0">
                <a:solidFill>
                  <a:schemeClr val="tx1"/>
                </a:solidFill>
              </a:rPr>
            </a:br>
            <a:r>
              <a:rPr lang="en-US" dirty="0">
                <a:solidFill>
                  <a:schemeClr val="tx1"/>
                </a:solidFill>
              </a:rPr>
              <a:t> “Average Annual Hours Actually Worked per Worker,” </a:t>
            </a:r>
            <a:br>
              <a:rPr lang="en-US" dirty="0">
                <a:solidFill>
                  <a:schemeClr val="tx1"/>
                </a:solidFill>
              </a:rPr>
            </a:br>
            <a:r>
              <a:rPr lang="en-US" dirty="0">
                <a:solidFill>
                  <a:schemeClr val="tx1"/>
                </a:solidFill>
              </a:rPr>
              <a:t>O</a:t>
            </a:r>
            <a:r>
              <a:rPr lang="en-US" sz="100" dirty="0">
                <a:solidFill>
                  <a:schemeClr val="tx1"/>
                </a:solidFill>
              </a:rPr>
              <a:t> </a:t>
            </a:r>
            <a:r>
              <a:rPr lang="en-US" dirty="0">
                <a:solidFill>
                  <a:schemeClr val="tx1"/>
                </a:solidFill>
              </a:rPr>
              <a:t>E</a:t>
            </a:r>
            <a:r>
              <a:rPr lang="en-US" sz="100" dirty="0">
                <a:solidFill>
                  <a:schemeClr val="tx1"/>
                </a:solidFill>
              </a:rPr>
              <a:t> </a:t>
            </a:r>
            <a:r>
              <a:rPr lang="en-US" dirty="0">
                <a:solidFill>
                  <a:schemeClr val="tx1"/>
                </a:solidFill>
              </a:rPr>
              <a:t>C</a:t>
            </a:r>
            <a:r>
              <a:rPr lang="en-US" sz="100" dirty="0">
                <a:solidFill>
                  <a:schemeClr val="tx1"/>
                </a:solidFill>
              </a:rPr>
              <a:t> </a:t>
            </a:r>
            <a:r>
              <a:rPr lang="en-US" dirty="0" err="1">
                <a:solidFill>
                  <a:schemeClr val="tx1"/>
                </a:solidFill>
              </a:rPr>
              <a:t>D.Stat</a:t>
            </a:r>
            <a:r>
              <a:rPr lang="en-US" dirty="0">
                <a:solidFill>
                  <a:schemeClr val="tx1"/>
                </a:solidFill>
              </a:rPr>
              <a:t>, https://stats.oecd.org, accessed May 15, 2020.</a:t>
            </a:r>
          </a:p>
        </p:txBody>
      </p:sp>
    </p:spTree>
    <p:extLst>
      <p:ext uri="{BB962C8B-B14F-4D97-AF65-F5344CB8AC3E}">
        <p14:creationId xmlns:p14="http://schemas.microsoft.com/office/powerpoint/2010/main" val="613676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29480-F27E-418A-9405-239EE3ACD666}"/>
              </a:ext>
            </a:extLst>
          </p:cNvPr>
          <p:cNvSpPr>
            <a:spLocks noGrp="1"/>
          </p:cNvSpPr>
          <p:nvPr>
            <p:ph type="title"/>
          </p:nvPr>
        </p:nvSpPr>
        <p:spPr/>
        <p:txBody>
          <a:bodyPr/>
          <a:lstStyle/>
          <a:p>
            <a:r>
              <a:rPr lang="en-US" dirty="0"/>
              <a:t>International Labor Relations</a:t>
            </a:r>
          </a:p>
        </p:txBody>
      </p:sp>
      <p:sp>
        <p:nvSpPr>
          <p:cNvPr id="3" name="Content Placeholder 2">
            <a:extLst>
              <a:ext uri="{FF2B5EF4-FFF2-40B4-BE49-F238E27FC236}">
                <a16:creationId xmlns:a16="http://schemas.microsoft.com/office/drawing/2014/main" id="{72592BFA-1F60-4A44-885B-69FF9442835F}"/>
              </a:ext>
            </a:extLst>
          </p:cNvPr>
          <p:cNvSpPr>
            <a:spLocks noGrp="1"/>
          </p:cNvSpPr>
          <p:nvPr>
            <p:ph idx="1"/>
          </p:nvPr>
        </p:nvSpPr>
        <p:spPr/>
        <p:txBody>
          <a:bodyPr/>
          <a:lstStyle/>
          <a:p>
            <a:r>
              <a:rPr lang="en-US" sz="2600" dirty="0"/>
              <a:t>Labor Relations</a:t>
            </a:r>
          </a:p>
          <a:p>
            <a:pPr marL="292608" indent="-292608">
              <a:buFont typeface="Arial" panose="020B0604020202020204" pitchFamily="34" charset="0"/>
              <a:buChar char="•"/>
            </a:pPr>
            <a:r>
              <a:rPr lang="en-US" sz="2400" dirty="0"/>
              <a:t>Global companies often need to work with unions in more than one country.</a:t>
            </a:r>
          </a:p>
          <a:p>
            <a:pPr marL="292608" indent="-292608">
              <a:buFont typeface="Arial" panose="020B0604020202020204" pitchFamily="34" charset="0"/>
              <a:buChar char="•"/>
            </a:pPr>
            <a:r>
              <a:rPr lang="en-US" sz="2400" dirty="0"/>
              <a:t>Establish policies and goals for labor relations, overseeing labor agreements, and monitoring labor performance.</a:t>
            </a:r>
          </a:p>
          <a:p>
            <a:pPr marL="292608" indent="-292608">
              <a:buFont typeface="Arial" panose="020B0604020202020204" pitchFamily="34" charset="0"/>
              <a:buChar char="•"/>
            </a:pPr>
            <a:r>
              <a:rPr lang="en-US" sz="2400" dirty="0"/>
              <a:t>Day-to-day decisions usually handled by foreign subsidiary.</a:t>
            </a:r>
          </a:p>
          <a:p>
            <a:pPr marL="292608" indent="-292608">
              <a:buFont typeface="Arial" panose="020B0604020202020204" pitchFamily="34" charset="0"/>
              <a:buChar char="•"/>
            </a:pPr>
            <a:r>
              <a:rPr lang="en-US" sz="2400" dirty="0"/>
              <a:t>Cultural differences affect labor negotiations.</a:t>
            </a:r>
          </a:p>
        </p:txBody>
      </p:sp>
    </p:spTree>
    <p:extLst>
      <p:ext uri="{BB962C8B-B14F-4D97-AF65-F5344CB8AC3E}">
        <p14:creationId xmlns:p14="http://schemas.microsoft.com/office/powerpoint/2010/main" val="607108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29480-F27E-418A-9405-239EE3ACD666}"/>
              </a:ext>
            </a:extLst>
          </p:cNvPr>
          <p:cNvSpPr>
            <a:spLocks noGrp="1"/>
          </p:cNvSpPr>
          <p:nvPr>
            <p:ph type="title"/>
          </p:nvPr>
        </p:nvSpPr>
        <p:spPr/>
        <p:txBody>
          <a:bodyPr/>
          <a:lstStyle/>
          <a:p>
            <a:r>
              <a:rPr lang="en-US" dirty="0"/>
              <a:t>Managing Expatriates </a:t>
            </a:r>
            <a:r>
              <a:rPr lang="en-US" sz="1000" b="0" dirty="0"/>
              <a:t>1</a:t>
            </a:r>
          </a:p>
        </p:txBody>
      </p:sp>
      <p:sp>
        <p:nvSpPr>
          <p:cNvPr id="3" name="Content Placeholder 2">
            <a:extLst>
              <a:ext uri="{FF2B5EF4-FFF2-40B4-BE49-F238E27FC236}">
                <a16:creationId xmlns:a16="http://schemas.microsoft.com/office/drawing/2014/main" id="{72592BFA-1F60-4A44-885B-69FF9442835F}"/>
              </a:ext>
            </a:extLst>
          </p:cNvPr>
          <p:cNvSpPr>
            <a:spLocks noGrp="1"/>
          </p:cNvSpPr>
          <p:nvPr>
            <p:ph idx="1"/>
          </p:nvPr>
        </p:nvSpPr>
        <p:spPr/>
        <p:txBody>
          <a:bodyPr/>
          <a:lstStyle/>
          <a:p>
            <a:r>
              <a:rPr lang="en-US" sz="2600" dirty="0"/>
              <a:t>Selecting Expatriate Managers</a:t>
            </a:r>
          </a:p>
          <a:p>
            <a:r>
              <a:rPr lang="en-US" sz="2400" dirty="0"/>
              <a:t>Managers need technical competence in the area of operations.</a:t>
            </a:r>
          </a:p>
          <a:p>
            <a:r>
              <a:rPr lang="en-US" sz="2400" dirty="0">
                <a:solidFill>
                  <a:srgbClr val="221E1F"/>
                </a:solidFill>
              </a:rPr>
              <a:t>The organization should consider each candidate’s skills, learning style, and approach to problem solving.</a:t>
            </a:r>
            <a:endParaRPr lang="en-US" sz="2400" dirty="0"/>
          </a:p>
          <a:p>
            <a:r>
              <a:rPr lang="en-US" sz="2400" dirty="0"/>
              <a:t>Adapting to new culture requires:</a:t>
            </a:r>
          </a:p>
          <a:p>
            <a:pPr marL="292608" lvl="1" indent="-292608"/>
            <a:r>
              <a:rPr lang="en-US" sz="2200" dirty="0"/>
              <a:t>Maintaining positive self-image and feeling of well-being.</a:t>
            </a:r>
          </a:p>
          <a:p>
            <a:pPr marL="292608" lvl="1" indent="-292608"/>
            <a:r>
              <a:rPr lang="en-US" sz="2200" dirty="0"/>
              <a:t>Fostering relationships with host-country nationals.</a:t>
            </a:r>
          </a:p>
          <a:p>
            <a:pPr marL="292608" lvl="1" indent="-292608"/>
            <a:r>
              <a:rPr lang="en-US" sz="2200" dirty="0"/>
              <a:t>Perceiving and evaluating host country’s environment accurately.</a:t>
            </a:r>
          </a:p>
        </p:txBody>
      </p:sp>
    </p:spTree>
    <p:extLst>
      <p:ext uri="{BB962C8B-B14F-4D97-AF65-F5344CB8AC3E}">
        <p14:creationId xmlns:p14="http://schemas.microsoft.com/office/powerpoint/2010/main" val="717998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29480-F27E-418A-9405-239EE3ACD666}"/>
              </a:ext>
            </a:extLst>
          </p:cNvPr>
          <p:cNvSpPr>
            <a:spLocks noGrp="1"/>
          </p:cNvSpPr>
          <p:nvPr>
            <p:ph type="title"/>
          </p:nvPr>
        </p:nvSpPr>
        <p:spPr/>
        <p:txBody>
          <a:bodyPr/>
          <a:lstStyle/>
          <a:p>
            <a:r>
              <a:rPr lang="en-US" dirty="0"/>
              <a:t>Managing Expatriates </a:t>
            </a:r>
            <a:r>
              <a:rPr lang="en-US" sz="1000" b="0" dirty="0"/>
              <a:t>2</a:t>
            </a:r>
          </a:p>
        </p:txBody>
      </p:sp>
      <p:sp>
        <p:nvSpPr>
          <p:cNvPr id="3" name="Content Placeholder 2">
            <a:extLst>
              <a:ext uri="{FF2B5EF4-FFF2-40B4-BE49-F238E27FC236}">
                <a16:creationId xmlns:a16="http://schemas.microsoft.com/office/drawing/2014/main" id="{72592BFA-1F60-4A44-885B-69FF9442835F}"/>
              </a:ext>
            </a:extLst>
          </p:cNvPr>
          <p:cNvSpPr>
            <a:spLocks noGrp="1"/>
          </p:cNvSpPr>
          <p:nvPr>
            <p:ph idx="1"/>
          </p:nvPr>
        </p:nvSpPr>
        <p:spPr>
          <a:xfrm>
            <a:off x="609600" y="1280160"/>
            <a:ext cx="10972800" cy="5006340"/>
          </a:xfrm>
        </p:spPr>
        <p:txBody>
          <a:bodyPr/>
          <a:lstStyle/>
          <a:p>
            <a:r>
              <a:rPr lang="en-US" sz="2600" dirty="0"/>
              <a:t>Preparing Expatriates</a:t>
            </a:r>
          </a:p>
          <a:p>
            <a:pPr marL="292608" indent="-292608">
              <a:buFont typeface="Arial" panose="020B0604020202020204" pitchFamily="34" charset="0"/>
              <a:buChar char="•"/>
            </a:pPr>
            <a:r>
              <a:rPr lang="en-US" sz="2400" dirty="0"/>
              <a:t>Cross-cultural training on how to behave in business settings in foreign country.</a:t>
            </a:r>
          </a:p>
          <a:p>
            <a:pPr marL="292608" indent="-292608">
              <a:buFont typeface="Arial" panose="020B0604020202020204" pitchFamily="34" charset="0"/>
              <a:buChar char="•"/>
            </a:pPr>
            <a:r>
              <a:rPr lang="en-US" sz="2400" dirty="0"/>
              <a:t>Information about practical matters: housing, schooling, recreation, shopping, health care.</a:t>
            </a:r>
          </a:p>
          <a:p>
            <a:pPr marL="292608" indent="-292608">
              <a:buFont typeface="Arial" panose="020B0604020202020204" pitchFamily="34" charset="0"/>
              <a:buChar char="•"/>
            </a:pPr>
            <a:r>
              <a:rPr lang="en-US" sz="2400" dirty="0"/>
              <a:t>Potentially learning a new language.</a:t>
            </a:r>
          </a:p>
          <a:p>
            <a:pPr marL="292608" indent="-292608">
              <a:buFont typeface="Arial" panose="020B0604020202020204" pitchFamily="34" charset="0"/>
              <a:buChar char="•"/>
            </a:pPr>
            <a:r>
              <a:rPr lang="en-US" sz="2400" dirty="0"/>
              <a:t>Career development and coaching.</a:t>
            </a:r>
          </a:p>
          <a:p>
            <a:pPr marL="292608" indent="-292608">
              <a:buFont typeface="Arial" panose="020B0604020202020204" pitchFamily="34" charset="0"/>
              <a:buChar char="•"/>
            </a:pPr>
            <a:r>
              <a:rPr lang="en-US" sz="2400" dirty="0"/>
              <a:t>Help navigating challenges.</a:t>
            </a:r>
          </a:p>
        </p:txBody>
      </p:sp>
    </p:spTree>
    <p:extLst>
      <p:ext uri="{BB962C8B-B14F-4D97-AF65-F5344CB8AC3E}">
        <p14:creationId xmlns:p14="http://schemas.microsoft.com/office/powerpoint/2010/main" val="188473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2800" dirty="0"/>
              <a:t>Figure 16.5 Impressions of Americans: Comments by Visitors to the United States</a:t>
            </a:r>
            <a:endParaRPr lang="en-US" sz="2800" b="0" dirty="0"/>
          </a:p>
        </p:txBody>
      </p:sp>
      <p:pic>
        <p:nvPicPr>
          <p:cNvPr id="3" name="Picture 2" descr="A graphic shows comments from four individuals, each visiting from a different country">
            <a:extLst>
              <a:ext uri="{FF2B5EF4-FFF2-40B4-BE49-F238E27FC236}">
                <a16:creationId xmlns:a16="http://schemas.microsoft.com/office/drawing/2014/main" id="{FE666411-AA45-4B25-B3F3-231D9059E3CC}"/>
              </a:ext>
            </a:extLst>
          </p:cNvPr>
          <p:cNvPicPr>
            <a:picLocks noChangeAspect="1"/>
          </p:cNvPicPr>
          <p:nvPr/>
        </p:nvPicPr>
        <p:blipFill>
          <a:blip r:embed="rId3"/>
          <a:stretch>
            <a:fillRect/>
          </a:stretch>
        </p:blipFill>
        <p:spPr>
          <a:xfrm>
            <a:off x="4238997" y="1259595"/>
            <a:ext cx="3746075" cy="4691732"/>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647100" y="6320589"/>
            <a:ext cx="4135824" cy="497305"/>
          </a:xfrm>
        </p:spPr>
        <p:txBody>
          <a:bodyPr/>
          <a:lstStyle/>
          <a:p>
            <a:r>
              <a:rPr lang="en-US" dirty="0">
                <a:solidFill>
                  <a:schemeClr val="tx1"/>
                </a:solidFill>
              </a:rPr>
              <a:t>Source: J. Feig and G. Blair, There Is a Difference, 2nd ed. (Washington, </a:t>
            </a:r>
            <a:br>
              <a:rPr lang="en-US" dirty="0">
                <a:solidFill>
                  <a:schemeClr val="tx1"/>
                </a:solidFill>
              </a:rPr>
            </a:br>
            <a:r>
              <a:rPr lang="en-US" dirty="0">
                <a:solidFill>
                  <a:schemeClr val="tx1"/>
                </a:solidFill>
              </a:rPr>
              <a:t>D</a:t>
            </a:r>
            <a:r>
              <a:rPr lang="en-US" sz="100" dirty="0">
                <a:solidFill>
                  <a:schemeClr val="tx1"/>
                </a:solidFill>
              </a:rPr>
              <a:t> </a:t>
            </a:r>
            <a:r>
              <a:rPr lang="en-US" dirty="0">
                <a:solidFill>
                  <a:schemeClr val="tx1"/>
                </a:solidFill>
              </a:rPr>
              <a:t>C: Meridian House International, 1980), cited in N. Adler, International </a:t>
            </a:r>
            <a:br>
              <a:rPr lang="en-US" dirty="0">
                <a:solidFill>
                  <a:schemeClr val="tx1"/>
                </a:solidFill>
              </a:rPr>
            </a:br>
            <a:r>
              <a:rPr lang="en-US" dirty="0">
                <a:solidFill>
                  <a:schemeClr val="tx1"/>
                </a:solidFill>
              </a:rPr>
              <a:t>Dimensions of Organizational Behavior, 2nd ed. (Boston: P</a:t>
            </a:r>
            <a:r>
              <a:rPr lang="en-US" sz="100" dirty="0">
                <a:solidFill>
                  <a:schemeClr val="tx1"/>
                </a:solidFill>
              </a:rPr>
              <a:t> </a:t>
            </a:r>
            <a:r>
              <a:rPr lang="en-US" dirty="0">
                <a:solidFill>
                  <a:schemeClr val="tx1"/>
                </a:solidFill>
              </a:rPr>
              <a:t>W</a:t>
            </a:r>
            <a:r>
              <a:rPr lang="en-US" sz="100" dirty="0">
                <a:solidFill>
                  <a:schemeClr val="tx1"/>
                </a:solidFill>
              </a:rPr>
              <a:t> </a:t>
            </a:r>
            <a:r>
              <a:rPr lang="en-US" dirty="0">
                <a:solidFill>
                  <a:schemeClr val="tx1"/>
                </a:solidFill>
              </a:rPr>
              <a:t>S-Kent, 1991).</a:t>
            </a:r>
          </a:p>
          <a:p>
            <a:endParaRPr lang="en-US" dirty="0">
              <a:solidFill>
                <a:schemeClr val="tx1"/>
              </a:solidFill>
            </a:endParaRPr>
          </a:p>
        </p:txBody>
      </p:sp>
    </p:spTree>
    <p:extLst>
      <p:ext uri="{BB962C8B-B14F-4D97-AF65-F5344CB8AC3E}">
        <p14:creationId xmlns:p14="http://schemas.microsoft.com/office/powerpoint/2010/main" val="36755547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Managing Expatriates </a:t>
            </a:r>
            <a:r>
              <a:rPr lang="en-US" sz="1000" b="0" dirty="0"/>
              <a:t>3</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59"/>
            <a:ext cx="11118196" cy="2048957"/>
          </a:xfrm>
        </p:spPr>
        <p:txBody>
          <a:bodyPr/>
          <a:lstStyle/>
          <a:p>
            <a:pPr marL="0" indent="0">
              <a:buNone/>
            </a:pPr>
            <a:r>
              <a:rPr lang="en-US" sz="2600" dirty="0"/>
              <a:t>Managing Expatriates’ Performance</a:t>
            </a:r>
          </a:p>
          <a:p>
            <a:pPr marL="0" indent="0">
              <a:buNone/>
            </a:pPr>
            <a:r>
              <a:rPr lang="en-US" dirty="0"/>
              <a:t>Requires clear goals for overseas assignment.</a:t>
            </a:r>
          </a:p>
          <a:p>
            <a:pPr marL="0" indent="0">
              <a:buNone/>
            </a:pPr>
            <a:r>
              <a:rPr lang="en-US" dirty="0"/>
              <a:t>Requires frequent evaluation of whether expatriate is on track to meet those goals.</a:t>
            </a:r>
          </a:p>
          <a:p>
            <a:pPr marL="292608" lvl="1" indent="-292608">
              <a:buFont typeface="Arial" panose="020B0604020202020204" pitchFamily="34" charset="0"/>
              <a:buChar char="•"/>
            </a:pPr>
            <a:r>
              <a:rPr lang="en-US" sz="2200" dirty="0"/>
              <a:t>Communication technology is helpful.</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465103"/>
            <a:ext cx="11118196" cy="1540041"/>
          </a:xfrm>
        </p:spPr>
        <p:txBody>
          <a:bodyPr/>
          <a:lstStyle/>
          <a:p>
            <a:pPr marL="0" indent="0">
              <a:buNone/>
            </a:pPr>
            <a:r>
              <a:rPr lang="en-US" dirty="0"/>
              <a:t>H</a:t>
            </a:r>
            <a:r>
              <a:rPr lang="en-US" sz="100" dirty="0"/>
              <a:t> </a:t>
            </a:r>
            <a:r>
              <a:rPr lang="en-US" dirty="0"/>
              <a:t>R should work with managers to develop measurement criteria for performance and success.</a:t>
            </a:r>
          </a:p>
        </p:txBody>
      </p:sp>
    </p:spTree>
    <p:extLst>
      <p:ext uri="{BB962C8B-B14F-4D97-AF65-F5344CB8AC3E}">
        <p14:creationId xmlns:p14="http://schemas.microsoft.com/office/powerpoint/2010/main" val="2703994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0A156-5EEF-4D0B-ACA7-1EAA65C08C52}"/>
              </a:ext>
            </a:extLst>
          </p:cNvPr>
          <p:cNvSpPr>
            <a:spLocks noGrp="1"/>
          </p:cNvSpPr>
          <p:nvPr>
            <p:ph type="title"/>
          </p:nvPr>
        </p:nvSpPr>
        <p:spPr/>
        <p:txBody>
          <a:bodyPr/>
          <a:lstStyle/>
          <a:p>
            <a:r>
              <a:rPr lang="en-US" dirty="0"/>
              <a:t>Managing Expatriates </a:t>
            </a:r>
            <a:r>
              <a:rPr lang="en-US" sz="1000" b="0" dirty="0"/>
              <a:t>4</a:t>
            </a:r>
          </a:p>
        </p:txBody>
      </p:sp>
      <p:sp>
        <p:nvSpPr>
          <p:cNvPr id="3" name="Content Placeholder 2">
            <a:extLst>
              <a:ext uri="{FF2B5EF4-FFF2-40B4-BE49-F238E27FC236}">
                <a16:creationId xmlns:a16="http://schemas.microsoft.com/office/drawing/2014/main" id="{614AD946-A4AF-460B-BE52-5023837F53A2}"/>
              </a:ext>
            </a:extLst>
          </p:cNvPr>
          <p:cNvSpPr>
            <a:spLocks noGrp="1"/>
          </p:cNvSpPr>
          <p:nvPr>
            <p:ph sz="quarter" idx="12"/>
          </p:nvPr>
        </p:nvSpPr>
        <p:spPr>
          <a:xfrm>
            <a:off x="616604" y="1271760"/>
            <a:ext cx="11118196" cy="1872494"/>
          </a:xfrm>
        </p:spPr>
        <p:txBody>
          <a:bodyPr/>
          <a:lstStyle/>
          <a:p>
            <a:pPr marL="0" indent="0">
              <a:buNone/>
            </a:pPr>
            <a:r>
              <a:rPr lang="en-US" sz="2600" dirty="0"/>
              <a:t>Compensating Expatriates</a:t>
            </a:r>
          </a:p>
          <a:p>
            <a:pPr marL="0" indent="0">
              <a:buNone/>
            </a:pPr>
            <a:r>
              <a:rPr lang="en-US" dirty="0"/>
              <a:t>Balance sheet approach is most often used to determine package.</a:t>
            </a:r>
          </a:p>
          <a:p>
            <a:pPr marL="292608" lvl="1" indent="-292608">
              <a:buFont typeface="Arial" panose="020B0604020202020204" pitchFamily="34" charset="0"/>
              <a:buChar char="•"/>
            </a:pPr>
            <a:r>
              <a:rPr lang="en-US" sz="2200" dirty="0"/>
              <a:t>Gives manager same standard of living as home country, plus extra pay for inconvenience of locating overseas.</a:t>
            </a:r>
          </a:p>
        </p:txBody>
      </p:sp>
      <p:sp>
        <p:nvSpPr>
          <p:cNvPr id="4" name="Content Placeholder 3">
            <a:extLst>
              <a:ext uri="{FF2B5EF4-FFF2-40B4-BE49-F238E27FC236}">
                <a16:creationId xmlns:a16="http://schemas.microsoft.com/office/drawing/2014/main" id="{D8FFCF19-94BB-418F-9501-935FBD04942B}"/>
              </a:ext>
            </a:extLst>
          </p:cNvPr>
          <p:cNvSpPr>
            <a:spLocks noGrp="1"/>
          </p:cNvSpPr>
          <p:nvPr>
            <p:ph sz="quarter" idx="13"/>
          </p:nvPr>
        </p:nvSpPr>
        <p:spPr>
          <a:xfrm>
            <a:off x="616604" y="3272599"/>
            <a:ext cx="11118196" cy="2821397"/>
          </a:xfrm>
        </p:spPr>
        <p:txBody>
          <a:bodyPr/>
          <a:lstStyle/>
          <a:p>
            <a:pPr marL="0" indent="0">
              <a:buNone/>
            </a:pPr>
            <a:r>
              <a:rPr lang="en-US" dirty="0"/>
              <a:t>Total pay divided into four components of pay package:</a:t>
            </a:r>
          </a:p>
          <a:p>
            <a:pPr marL="292608" lvl="1" indent="-292608">
              <a:buFont typeface="Arial" panose="020B0604020202020204" pitchFamily="34" charset="0"/>
              <a:buChar char="•"/>
            </a:pPr>
            <a:r>
              <a:rPr lang="en-US" sz="2200" dirty="0"/>
              <a:t>Base salary.</a:t>
            </a:r>
          </a:p>
          <a:p>
            <a:pPr marL="292608" lvl="1" indent="-292608">
              <a:buFont typeface="Arial" panose="020B0604020202020204" pitchFamily="34" charset="0"/>
              <a:buChar char="•"/>
            </a:pPr>
            <a:r>
              <a:rPr lang="en-US" sz="2200" dirty="0"/>
              <a:t>Tax equalization allowance.</a:t>
            </a:r>
          </a:p>
          <a:p>
            <a:pPr marL="292608" lvl="1" indent="-292608">
              <a:buFont typeface="Arial" panose="020B0604020202020204" pitchFamily="34" charset="0"/>
              <a:buChar char="•"/>
            </a:pPr>
            <a:r>
              <a:rPr lang="en-US" sz="2200" dirty="0"/>
              <a:t>Benefits.</a:t>
            </a:r>
          </a:p>
          <a:p>
            <a:pPr marL="292608" lvl="1" indent="-292608">
              <a:buFont typeface="Arial" panose="020B0604020202020204" pitchFamily="34" charset="0"/>
              <a:buChar char="•"/>
            </a:pPr>
            <a:r>
              <a:rPr lang="en-US" sz="2200" dirty="0"/>
              <a:t>Allowances.</a:t>
            </a:r>
          </a:p>
        </p:txBody>
      </p:sp>
    </p:spTree>
    <p:extLst>
      <p:ext uri="{BB962C8B-B14F-4D97-AF65-F5344CB8AC3E}">
        <p14:creationId xmlns:p14="http://schemas.microsoft.com/office/powerpoint/2010/main" val="3154068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sz="3000" dirty="0"/>
              <a:t>Figure 16.6 The Balance Sheet for Determining Expatriate Compensation</a:t>
            </a:r>
            <a:endParaRPr lang="en-US" sz="3000" b="0" dirty="0"/>
          </a:p>
        </p:txBody>
      </p:sp>
      <p:pic>
        <p:nvPicPr>
          <p:cNvPr id="4" name="Picture 3" descr="A graphic compares an expatriate's home-country salary with the host-country's extra costs">
            <a:extLst>
              <a:ext uri="{FF2B5EF4-FFF2-40B4-BE49-F238E27FC236}">
                <a16:creationId xmlns:a16="http://schemas.microsoft.com/office/drawing/2014/main" id="{8DF86725-76D2-4D6B-97C1-9013FCDB0ACE}"/>
              </a:ext>
            </a:extLst>
          </p:cNvPr>
          <p:cNvPicPr>
            <a:picLocks noChangeAspect="1"/>
          </p:cNvPicPr>
          <p:nvPr/>
        </p:nvPicPr>
        <p:blipFill>
          <a:blip r:embed="rId3"/>
          <a:stretch>
            <a:fillRect/>
          </a:stretch>
        </p:blipFill>
        <p:spPr>
          <a:xfrm>
            <a:off x="3617939" y="1264679"/>
            <a:ext cx="4956122" cy="4713650"/>
          </a:xfrm>
          <a:prstGeom prst="rect">
            <a:avLst/>
          </a:prstGeom>
        </p:spPr>
      </p:pic>
      <p:sp>
        <p:nvSpPr>
          <p:cNvPr id="5" name="Text Placeholder 4">
            <a:extLst>
              <a:ext uri="{FF2B5EF4-FFF2-40B4-BE49-F238E27FC236}">
                <a16:creationId xmlns:a16="http://schemas.microsoft.com/office/drawing/2014/main" id="{2AC25F33-917A-492F-80AE-C3BF80EC7259}"/>
              </a:ext>
            </a:extLst>
          </p:cNvPr>
          <p:cNvSpPr>
            <a:spLocks noGrp="1"/>
          </p:cNvSpPr>
          <p:nvPr>
            <p:ph type="body" sz="quarter" idx="12"/>
          </p:nvPr>
        </p:nvSpPr>
        <p:spPr>
          <a:xfrm>
            <a:off x="4617189" y="6302266"/>
            <a:ext cx="2981785" cy="250934"/>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509971FD-A900-44F0-8B15-22BE9497B840}"/>
              </a:ext>
            </a:extLst>
          </p:cNvPr>
          <p:cNvSpPr>
            <a:spLocks noGrp="1"/>
          </p:cNvSpPr>
          <p:nvPr>
            <p:ph type="body" sz="quarter" idx="11"/>
          </p:nvPr>
        </p:nvSpPr>
        <p:spPr>
          <a:xfrm>
            <a:off x="7647100" y="6160169"/>
            <a:ext cx="4135824" cy="657726"/>
          </a:xfrm>
        </p:spPr>
        <p:txBody>
          <a:bodyPr/>
          <a:lstStyle/>
          <a:p>
            <a:r>
              <a:rPr lang="en-US" i="1" dirty="0">
                <a:solidFill>
                  <a:schemeClr val="tx1"/>
                </a:solidFill>
              </a:rPr>
              <a:t>Source: </a:t>
            </a:r>
            <a:r>
              <a:rPr lang="en-US" dirty="0">
                <a:solidFill>
                  <a:schemeClr val="tx1"/>
                </a:solidFill>
              </a:rPr>
              <a:t>From C. Reynolds, </a:t>
            </a:r>
            <a:br>
              <a:rPr lang="en-US" dirty="0">
                <a:solidFill>
                  <a:schemeClr val="tx1"/>
                </a:solidFill>
              </a:rPr>
            </a:br>
            <a:r>
              <a:rPr lang="en-US" dirty="0">
                <a:solidFill>
                  <a:schemeClr val="tx1"/>
                </a:solidFill>
              </a:rPr>
              <a:t>“Compensation of Overseas Personnel,” in </a:t>
            </a:r>
            <a:r>
              <a:rPr lang="en-US" i="1" dirty="0">
                <a:solidFill>
                  <a:schemeClr val="tx1"/>
                </a:solidFill>
              </a:rPr>
              <a:t>Handbook of Human </a:t>
            </a:r>
            <a:br>
              <a:rPr lang="en-US" i="1" dirty="0">
                <a:solidFill>
                  <a:schemeClr val="tx1"/>
                </a:solidFill>
              </a:rPr>
            </a:br>
            <a:r>
              <a:rPr lang="en-US" i="1" dirty="0">
                <a:solidFill>
                  <a:schemeClr val="tx1"/>
                </a:solidFill>
              </a:rPr>
              <a:t>Resource Administration, </a:t>
            </a:r>
            <a:r>
              <a:rPr lang="en-US" dirty="0">
                <a:solidFill>
                  <a:schemeClr val="tx1"/>
                </a:solidFill>
              </a:rPr>
              <a:t>2nd ed., ed. by J. J. Famularo, McGraw-Hill,</a:t>
            </a:r>
            <a:br>
              <a:rPr lang="en-US" dirty="0">
                <a:solidFill>
                  <a:schemeClr val="tx1"/>
                </a:solidFill>
              </a:rPr>
            </a:br>
            <a:r>
              <a:rPr lang="en-US" dirty="0">
                <a:solidFill>
                  <a:schemeClr val="tx1"/>
                </a:solidFill>
              </a:rPr>
              <a:t> 1986, p. 51. Reprinted with permission of The McGraw-Hill Companies, Inc.</a:t>
            </a:r>
          </a:p>
        </p:txBody>
      </p:sp>
    </p:spTree>
    <p:extLst>
      <p:ext uri="{BB962C8B-B14F-4D97-AF65-F5344CB8AC3E}">
        <p14:creationId xmlns:p14="http://schemas.microsoft.com/office/powerpoint/2010/main" val="1733242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63DCC-A0BF-4E24-BAF3-688B8795A6E8}"/>
              </a:ext>
            </a:extLst>
          </p:cNvPr>
          <p:cNvSpPr>
            <a:spLocks noGrp="1"/>
          </p:cNvSpPr>
          <p:nvPr>
            <p:ph type="title"/>
          </p:nvPr>
        </p:nvSpPr>
        <p:spPr/>
        <p:txBody>
          <a:bodyPr/>
          <a:lstStyle/>
          <a:p>
            <a:r>
              <a:rPr lang="en-US" dirty="0"/>
              <a:t>Managing Expatriates </a:t>
            </a:r>
            <a:r>
              <a:rPr lang="en-US" sz="1000" b="0" dirty="0"/>
              <a:t>5</a:t>
            </a:r>
          </a:p>
        </p:txBody>
      </p:sp>
      <p:sp>
        <p:nvSpPr>
          <p:cNvPr id="3" name="Content Placeholder 2">
            <a:extLst>
              <a:ext uri="{FF2B5EF4-FFF2-40B4-BE49-F238E27FC236}">
                <a16:creationId xmlns:a16="http://schemas.microsoft.com/office/drawing/2014/main" id="{14049B9D-FB39-4965-82B4-29367E02FF23}"/>
              </a:ext>
            </a:extLst>
          </p:cNvPr>
          <p:cNvSpPr>
            <a:spLocks noGrp="1"/>
          </p:cNvSpPr>
          <p:nvPr>
            <p:ph idx="1"/>
          </p:nvPr>
        </p:nvSpPr>
        <p:spPr/>
        <p:txBody>
          <a:bodyPr/>
          <a:lstStyle/>
          <a:p>
            <a:r>
              <a:rPr lang="en-US" sz="2600" dirty="0"/>
              <a:t>Helping Expatriates Return Home</a:t>
            </a:r>
          </a:p>
          <a:p>
            <a:r>
              <a:rPr lang="en-US" sz="2400" b="1" dirty="0"/>
              <a:t>Repatriation:</a:t>
            </a:r>
            <a:r>
              <a:rPr lang="en-US" sz="2400" dirty="0"/>
              <a:t> process of preparing expatriates to return home from a foreign assignment.</a:t>
            </a:r>
          </a:p>
          <a:p>
            <a:r>
              <a:rPr lang="en-US" sz="2400" dirty="0"/>
              <a:t>Two activities help make transition process smooth:</a:t>
            </a:r>
          </a:p>
          <a:p>
            <a:pPr marL="292608" lvl="1" indent="-292608"/>
            <a:r>
              <a:rPr lang="en-US" sz="2200" dirty="0"/>
              <a:t>Communication: expatriate receives information and recognizes changes at home while abroad.</a:t>
            </a:r>
          </a:p>
          <a:p>
            <a:pPr marL="292608" lvl="1" indent="-292608"/>
            <a:r>
              <a:rPr lang="en-US" sz="2200" dirty="0"/>
              <a:t>Validation: expatriate receives recognition for overseas service upon returning home.</a:t>
            </a:r>
          </a:p>
        </p:txBody>
      </p:sp>
    </p:spTree>
    <p:extLst>
      <p:ext uri="{BB962C8B-B14F-4D97-AF65-F5344CB8AC3E}">
        <p14:creationId xmlns:p14="http://schemas.microsoft.com/office/powerpoint/2010/main" val="33894457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16</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8A63E-B383-44A5-9A0B-C89D9DE7F5BA}"/>
              </a:ext>
            </a:extLst>
          </p:cNvPr>
          <p:cNvSpPr>
            <a:spLocks noGrp="1"/>
          </p:cNvSpPr>
          <p:nvPr>
            <p:ph type="title"/>
          </p:nvPr>
        </p:nvSpPr>
        <p:spPr/>
        <p:txBody>
          <a:bodyPr/>
          <a:lstStyle/>
          <a:p>
            <a:r>
              <a:rPr lang="en-US" dirty="0"/>
              <a:t>H</a:t>
            </a:r>
            <a:r>
              <a:rPr lang="en-US" sz="100" dirty="0"/>
              <a:t> </a:t>
            </a:r>
            <a:r>
              <a:rPr lang="en-US" dirty="0"/>
              <a:t>R</a:t>
            </a:r>
            <a:r>
              <a:rPr lang="en-US" sz="100" dirty="0"/>
              <a:t> </a:t>
            </a:r>
            <a:r>
              <a:rPr lang="en-US" dirty="0"/>
              <a:t>M in a Global Environment </a:t>
            </a:r>
            <a:r>
              <a:rPr lang="en-US" sz="1000" b="0" dirty="0"/>
              <a:t>1</a:t>
            </a:r>
          </a:p>
        </p:txBody>
      </p:sp>
      <p:sp>
        <p:nvSpPr>
          <p:cNvPr id="3" name="Content Placeholder 2">
            <a:extLst>
              <a:ext uri="{FF2B5EF4-FFF2-40B4-BE49-F238E27FC236}">
                <a16:creationId xmlns:a16="http://schemas.microsoft.com/office/drawing/2014/main" id="{650915BB-D63E-4750-87EE-D1C5A2A441CC}"/>
              </a:ext>
            </a:extLst>
          </p:cNvPr>
          <p:cNvSpPr>
            <a:spLocks noGrp="1"/>
          </p:cNvSpPr>
          <p:nvPr>
            <p:ph sz="quarter" idx="12"/>
          </p:nvPr>
        </p:nvSpPr>
        <p:spPr>
          <a:xfrm>
            <a:off x="618212" y="1268275"/>
            <a:ext cx="10871200" cy="2451318"/>
          </a:xfrm>
        </p:spPr>
        <p:txBody>
          <a:bodyPr/>
          <a:lstStyle/>
          <a:p>
            <a:pPr marL="0" indent="0">
              <a:buNone/>
            </a:pPr>
            <a:r>
              <a:rPr lang="en-US" sz="2600" dirty="0"/>
              <a:t>Global H</a:t>
            </a:r>
            <a:r>
              <a:rPr lang="en-US" sz="100" dirty="0"/>
              <a:t> </a:t>
            </a:r>
            <a:r>
              <a:rPr lang="en-US" sz="2600" dirty="0"/>
              <a:t>R</a:t>
            </a:r>
            <a:r>
              <a:rPr lang="en-US" sz="100" dirty="0"/>
              <a:t> </a:t>
            </a:r>
            <a:r>
              <a:rPr lang="en-US" sz="2600" dirty="0"/>
              <a:t>M</a:t>
            </a:r>
          </a:p>
          <a:p>
            <a:pPr marL="0" indent="0">
              <a:buNone/>
            </a:pPr>
            <a:r>
              <a:rPr lang="en-US" dirty="0"/>
              <a:t>More companies are expanding globally.</a:t>
            </a:r>
          </a:p>
          <a:p>
            <a:pPr marL="292608" lvl="1" indent="-292608">
              <a:buFont typeface="Arial" panose="020B0604020202020204" pitchFamily="34" charset="0"/>
              <a:buChar char="•"/>
            </a:pPr>
            <a:r>
              <a:rPr lang="en-US" sz="2200" dirty="0"/>
              <a:t>Exporting products.</a:t>
            </a:r>
          </a:p>
          <a:p>
            <a:pPr marL="292608" lvl="1" indent="-292608">
              <a:buFont typeface="Arial" panose="020B0604020202020204" pitchFamily="34" charset="0"/>
              <a:buChar char="•"/>
            </a:pPr>
            <a:r>
              <a:rPr lang="en-US" sz="2200" dirty="0"/>
              <a:t>Building facilities.</a:t>
            </a:r>
          </a:p>
          <a:p>
            <a:pPr marL="292608" lvl="1" indent="-292608">
              <a:buFont typeface="Arial" panose="020B0604020202020204" pitchFamily="34" charset="0"/>
              <a:buChar char="•"/>
            </a:pPr>
            <a:r>
              <a:rPr lang="en-US" sz="2200" dirty="0"/>
              <a:t>Entering alliances.</a:t>
            </a:r>
          </a:p>
        </p:txBody>
      </p:sp>
      <p:sp>
        <p:nvSpPr>
          <p:cNvPr id="4" name="Content Placeholder 3">
            <a:extLst>
              <a:ext uri="{FF2B5EF4-FFF2-40B4-BE49-F238E27FC236}">
                <a16:creationId xmlns:a16="http://schemas.microsoft.com/office/drawing/2014/main" id="{70743301-1D86-40D6-BF90-9E5A0057F1EE}"/>
              </a:ext>
            </a:extLst>
          </p:cNvPr>
          <p:cNvSpPr>
            <a:spLocks noGrp="1"/>
          </p:cNvSpPr>
          <p:nvPr>
            <p:ph sz="quarter" idx="13"/>
          </p:nvPr>
        </p:nvSpPr>
        <p:spPr>
          <a:xfrm>
            <a:off x="618212" y="3824975"/>
            <a:ext cx="10871200" cy="1428949"/>
          </a:xfrm>
        </p:spPr>
        <p:txBody>
          <a:bodyPr/>
          <a:lstStyle/>
          <a:p>
            <a:pPr marL="0" indent="0">
              <a:buNone/>
            </a:pPr>
            <a:r>
              <a:rPr lang="en-US" dirty="0"/>
              <a:t>Trade agreements facilitate global activities.</a:t>
            </a:r>
          </a:p>
          <a:p>
            <a:pPr marL="292608" lvl="1" indent="-292608">
              <a:buFont typeface="Arial" panose="020B0604020202020204" pitchFamily="34" charset="0"/>
              <a:buChar char="•"/>
            </a:pPr>
            <a:r>
              <a:rPr lang="en-US" sz="2200" dirty="0"/>
              <a:t>U</a:t>
            </a:r>
            <a:r>
              <a:rPr lang="en-US" sz="100" dirty="0"/>
              <a:t> </a:t>
            </a:r>
            <a:r>
              <a:rPr lang="en-US" sz="2200" dirty="0"/>
              <a:t>S</a:t>
            </a:r>
            <a:r>
              <a:rPr lang="en-US" sz="100" dirty="0"/>
              <a:t> </a:t>
            </a:r>
            <a:r>
              <a:rPr lang="en-US" sz="2200" dirty="0"/>
              <a:t>M</a:t>
            </a:r>
            <a:r>
              <a:rPr lang="en-US" sz="100" dirty="0"/>
              <a:t> </a:t>
            </a:r>
            <a:r>
              <a:rPr lang="en-US" sz="2200" dirty="0"/>
              <a:t>C</a:t>
            </a:r>
            <a:r>
              <a:rPr lang="en-US" sz="100" dirty="0"/>
              <a:t> </a:t>
            </a:r>
            <a:r>
              <a:rPr lang="en-US" sz="2200" dirty="0"/>
              <a:t>A.</a:t>
            </a:r>
          </a:p>
          <a:p>
            <a:pPr marL="292608" lvl="1" indent="-292608">
              <a:buFont typeface="Arial" panose="020B0604020202020204" pitchFamily="34" charset="0"/>
              <a:buChar char="•"/>
            </a:pPr>
            <a:r>
              <a:rPr lang="en-US" sz="2200" dirty="0"/>
              <a:t>World Trade Organization (W</a:t>
            </a:r>
            <a:r>
              <a:rPr lang="en-US" sz="100" dirty="0"/>
              <a:t> </a:t>
            </a:r>
            <a:r>
              <a:rPr lang="en-US" sz="2200" dirty="0"/>
              <a:t>T</a:t>
            </a:r>
            <a:r>
              <a:rPr lang="en-US" sz="100" dirty="0"/>
              <a:t> </a:t>
            </a:r>
            <a:r>
              <a:rPr lang="en-US" sz="2200" dirty="0"/>
              <a:t>O).</a:t>
            </a:r>
          </a:p>
        </p:txBody>
      </p:sp>
      <p:sp>
        <p:nvSpPr>
          <p:cNvPr id="5" name="Content Placeholder 4">
            <a:extLst>
              <a:ext uri="{FF2B5EF4-FFF2-40B4-BE49-F238E27FC236}">
                <a16:creationId xmlns:a16="http://schemas.microsoft.com/office/drawing/2014/main" id="{444B3F1B-1505-42BF-BF68-FF04F3B6D589}"/>
              </a:ext>
            </a:extLst>
          </p:cNvPr>
          <p:cNvSpPr>
            <a:spLocks noGrp="1"/>
          </p:cNvSpPr>
          <p:nvPr>
            <p:ph sz="quarter" idx="14"/>
          </p:nvPr>
        </p:nvSpPr>
        <p:spPr>
          <a:xfrm>
            <a:off x="618212" y="5344588"/>
            <a:ext cx="10871200" cy="685800"/>
          </a:xfrm>
        </p:spPr>
        <p:txBody>
          <a:bodyPr/>
          <a:lstStyle/>
          <a:p>
            <a:pPr marL="0" indent="0">
              <a:buNone/>
            </a:pPr>
            <a:r>
              <a:rPr lang="en-US" dirty="0"/>
              <a:t>H</a:t>
            </a:r>
            <a:r>
              <a:rPr lang="en-US" sz="100" dirty="0"/>
              <a:t> </a:t>
            </a:r>
            <a:r>
              <a:rPr lang="en-US" dirty="0"/>
              <a:t>R</a:t>
            </a:r>
            <a:r>
              <a:rPr lang="en-US" sz="100" dirty="0"/>
              <a:t> </a:t>
            </a:r>
            <a:r>
              <a:rPr lang="en-US" dirty="0"/>
              <a:t>M needs to understand laws and customs for international workforce.</a:t>
            </a:r>
          </a:p>
        </p:txBody>
      </p:sp>
    </p:spTree>
    <p:extLst>
      <p:ext uri="{BB962C8B-B14F-4D97-AF65-F5344CB8AC3E}">
        <p14:creationId xmlns:p14="http://schemas.microsoft.com/office/powerpoint/2010/main" val="4911689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66341"/>
            <a:ext cx="12192000" cy="934119"/>
          </a:xfrm>
        </p:spPr>
        <p:txBody>
          <a:bodyPr/>
          <a:lstStyle/>
          <a:p>
            <a:r>
              <a:rPr lang="en-US" sz="3000" dirty="0"/>
              <a:t>Figure 16.3 Earnings in Selected Occupation Groups in Three Countries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four job categories compared are: managers, clerical support workers, craft and related trades workers, and service and sales workers. Overall, workers from each category are paid the most in Germany and paid the least, by far, in Mexico. </a:t>
            </a:r>
          </a:p>
          <a:p>
            <a:r>
              <a:rPr lang="en-US" dirty="0"/>
              <a:t>Data reflects thousands of dollars paid per month:</a:t>
            </a:r>
          </a:p>
          <a:p>
            <a:r>
              <a:rPr lang="en-US" dirty="0"/>
              <a:t>Managers: Germany 100, South Korea 70, Mexico 20</a:t>
            </a:r>
          </a:p>
          <a:p>
            <a:r>
              <a:rPr lang="en-US" dirty="0"/>
              <a:t>Clerical support workers: Germany 40, South Korea 30, Mexico 10</a:t>
            </a:r>
          </a:p>
          <a:p>
            <a:r>
              <a:rPr lang="en-US" dirty="0"/>
              <a:t>Craft and related trades workers: Germany 40, South Korea 20, Mexico 10</a:t>
            </a:r>
          </a:p>
          <a:p>
            <a:r>
              <a:rPr lang="en-US" dirty="0"/>
              <a:t>Service and sales workers: Germany 30, South Korea 20, Mexico 10</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sz="3000" dirty="0"/>
              <a:t>Figure 16.4 Average Hours Worked in Selected Countries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Data is approximate and as follows: Mexico 2,400; Chile 2,100; South Korea 2,000; United States 1,800; Japan 1,700; United Kingdom 1,600; Netherlands 1,400; and Germany 1,200.</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77632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16.5 Impressions of Americans: Comments by Visitors to the United States</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a:xfrm>
            <a:off x="4427505" y="1097972"/>
            <a:ext cx="4174835" cy="250537"/>
          </a:xfrm>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sz="2400" dirty="0"/>
              <a:t>A visitor from India said, “Americans seem to be in a perpetual hurry. Just watch the way they walk down the street. They never allow themselves the leisure to enjoy life; there are too many things to do.” </a:t>
            </a:r>
            <a:br>
              <a:rPr lang="en-US" sz="2400" dirty="0"/>
            </a:br>
            <a:r>
              <a:rPr lang="en-US" sz="2400" dirty="0"/>
              <a:t>A visitor from Ethiopia said, “The American is very explicit; he wants a yes or no. If someone tries to speak figuratively, the American is confused.” </a:t>
            </a:r>
            <a:br>
              <a:rPr lang="en-US" sz="2400" dirty="0"/>
            </a:br>
            <a:r>
              <a:rPr lang="en-US" sz="2400" dirty="0"/>
              <a:t>A visitor from Colombia said, “The tendency in the United States to think that life is only work hits you in the face. Work seems to be the one type of motivation.” </a:t>
            </a:r>
            <a:br>
              <a:rPr lang="en-US" sz="2400" dirty="0"/>
            </a:br>
            <a:r>
              <a:rPr lang="en-US" sz="2400" dirty="0"/>
              <a:t>A visitor from Iran said, “The first time my American professor told me 'I don’t know the answer, I will have to look it up,' I was shocked. I asked myself, why is he teaching me? In my country, a professor would give the wrong answer rather than admit ignorance.”</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6135255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a:xfrm>
            <a:off x="0" y="87142"/>
            <a:ext cx="12192000" cy="892516"/>
          </a:xfrm>
        </p:spPr>
        <p:txBody>
          <a:bodyPr anchor="ctr"/>
          <a:lstStyle/>
          <a:p>
            <a:r>
              <a:rPr lang="en-US" sz="3000" dirty="0"/>
              <a:t>Figure 16.6 The Balance Sheet for Determining Expatriate Compensation</a:t>
            </a:r>
            <a:r>
              <a:rPr lang="en-US" altLang="en-US" sz="3000" dirty="0"/>
              <a:t> – Text Alternative</a:t>
            </a:r>
            <a:endParaRPr lang="en-US" sz="3000"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a:xfrm>
            <a:off x="4396509" y="1097972"/>
            <a:ext cx="4174835" cy="250537"/>
          </a:xfrm>
        </p:spPr>
        <p:txBody>
          <a:bodyPr/>
          <a:lstStyle/>
          <a:p>
            <a:r>
              <a:rPr lang="en-US" dirty="0">
                <a:hlinkClick r:id="rId3"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first column depicts the home-country salary and how much of it is designated for income taxes, housing, goods and services, and a reserve for savings. Then, the same expenses are compared with the host-country costs, which are twice as high, except for the reserve. The third column shows that the host-country company will have to pay additional costs for these extra expenses that are not covered by the home-country salary. The last column shows the same amount as the home-country salary but with additional premiums and incentives, which represents increased purchasing power.</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3" action="ppaction://hlinksldjump"/>
              </a:rPr>
              <a:t>Return to parent-slide containing images.</a:t>
            </a:r>
            <a:endParaRPr lang="en-US" dirty="0"/>
          </a:p>
        </p:txBody>
      </p:sp>
    </p:spTree>
    <p:extLst>
      <p:ext uri="{BB962C8B-B14F-4D97-AF65-F5344CB8AC3E}">
        <p14:creationId xmlns:p14="http://schemas.microsoft.com/office/powerpoint/2010/main" val="1229091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76B2-DAAC-448F-9652-4811CB888FA6}"/>
              </a:ext>
            </a:extLst>
          </p:cNvPr>
          <p:cNvSpPr>
            <a:spLocks noGrp="1"/>
          </p:cNvSpPr>
          <p:nvPr>
            <p:ph type="title"/>
          </p:nvPr>
        </p:nvSpPr>
        <p:spPr/>
        <p:txBody>
          <a:bodyPr/>
          <a:lstStyle/>
          <a:p>
            <a:r>
              <a:rPr lang="en-US" dirty="0"/>
              <a:t>H</a:t>
            </a:r>
            <a:r>
              <a:rPr lang="en-US" sz="100" dirty="0"/>
              <a:t> </a:t>
            </a:r>
            <a:r>
              <a:rPr lang="en-US" dirty="0"/>
              <a:t>R</a:t>
            </a:r>
            <a:r>
              <a:rPr lang="en-US" sz="100" dirty="0"/>
              <a:t> </a:t>
            </a:r>
            <a:r>
              <a:rPr lang="en-US" dirty="0"/>
              <a:t>M in a Global Environment </a:t>
            </a:r>
            <a:r>
              <a:rPr lang="en-US" sz="1000" b="0" dirty="0"/>
              <a:t>2</a:t>
            </a:r>
          </a:p>
        </p:txBody>
      </p:sp>
      <p:sp>
        <p:nvSpPr>
          <p:cNvPr id="3" name="Text Placeholder 2">
            <a:extLst>
              <a:ext uri="{FF2B5EF4-FFF2-40B4-BE49-F238E27FC236}">
                <a16:creationId xmlns:a16="http://schemas.microsoft.com/office/drawing/2014/main" id="{53550A02-8628-4E91-8AA7-061F5401EA5D}"/>
              </a:ext>
            </a:extLst>
          </p:cNvPr>
          <p:cNvSpPr>
            <a:spLocks noGrp="1"/>
          </p:cNvSpPr>
          <p:nvPr>
            <p:ph type="body" idx="1"/>
          </p:nvPr>
        </p:nvSpPr>
        <p:spPr>
          <a:xfrm>
            <a:off x="625100" y="1270399"/>
            <a:ext cx="5386917" cy="4767793"/>
          </a:xfrm>
        </p:spPr>
        <p:txBody>
          <a:bodyPr anchor="t"/>
          <a:lstStyle/>
          <a:p>
            <a:r>
              <a:rPr lang="en-US" b="0" dirty="0"/>
              <a:t>As companies in the United States and Europe outsource jobs in order to keep costs low, countries such as India continue to see employment rates hold steady or even rise.</a:t>
            </a:r>
          </a:p>
        </p:txBody>
      </p:sp>
      <p:pic>
        <p:nvPicPr>
          <p:cNvPr id="4" name="Picture 3" descr="A photo of employees working in the office.">
            <a:extLst>
              <a:ext uri="{FF2B5EF4-FFF2-40B4-BE49-F238E27FC236}">
                <a16:creationId xmlns:a16="http://schemas.microsoft.com/office/drawing/2014/main" id="{586B3BB9-796D-434B-A0D8-006C4A5C6BD4}"/>
              </a:ext>
            </a:extLst>
          </p:cNvPr>
          <p:cNvPicPr>
            <a:picLocks noChangeAspect="1"/>
          </p:cNvPicPr>
          <p:nvPr/>
        </p:nvPicPr>
        <p:blipFill>
          <a:blip r:embed="rId3"/>
          <a:stretch>
            <a:fillRect/>
          </a:stretch>
        </p:blipFill>
        <p:spPr>
          <a:xfrm>
            <a:off x="6834758" y="1367553"/>
            <a:ext cx="3047989" cy="4556843"/>
          </a:xfrm>
          <a:prstGeom prst="rect">
            <a:avLst/>
          </a:prstGeom>
        </p:spPr>
      </p:pic>
      <p:sp>
        <p:nvSpPr>
          <p:cNvPr id="8" name="Text Placeholder 7">
            <a:extLst>
              <a:ext uri="{FF2B5EF4-FFF2-40B4-BE49-F238E27FC236}">
                <a16:creationId xmlns:a16="http://schemas.microsoft.com/office/drawing/2014/main" id="{83B44948-5720-46E9-B40B-FB8E3DEE720F}"/>
              </a:ext>
            </a:extLst>
          </p:cNvPr>
          <p:cNvSpPr>
            <a:spLocks noGrp="1"/>
          </p:cNvSpPr>
          <p:nvPr>
            <p:ph type="body" sz="quarter" idx="11"/>
          </p:nvPr>
        </p:nvSpPr>
        <p:spPr>
          <a:xfrm>
            <a:off x="7702657" y="6558455"/>
            <a:ext cx="4024395" cy="229803"/>
          </a:xfrm>
        </p:spPr>
        <p:txBody>
          <a:bodyPr/>
          <a:lstStyle/>
          <a:p>
            <a:r>
              <a:rPr lang="en-US" dirty="0">
                <a:solidFill>
                  <a:schemeClr val="tx1"/>
                </a:solidFill>
              </a:rPr>
              <a:t>Terry Vine/Getty Images</a:t>
            </a:r>
          </a:p>
        </p:txBody>
      </p:sp>
    </p:spTree>
    <p:extLst>
      <p:ext uri="{BB962C8B-B14F-4D97-AF65-F5344CB8AC3E}">
        <p14:creationId xmlns:p14="http://schemas.microsoft.com/office/powerpoint/2010/main" val="1392288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8A63E-B383-44A5-9A0B-C89D9DE7F5BA}"/>
              </a:ext>
            </a:extLst>
          </p:cNvPr>
          <p:cNvSpPr>
            <a:spLocks noGrp="1"/>
          </p:cNvSpPr>
          <p:nvPr>
            <p:ph type="title"/>
          </p:nvPr>
        </p:nvSpPr>
        <p:spPr/>
        <p:txBody>
          <a:bodyPr/>
          <a:lstStyle/>
          <a:p>
            <a:r>
              <a:rPr lang="en-US" dirty="0"/>
              <a:t>H</a:t>
            </a:r>
            <a:r>
              <a:rPr lang="en-US" sz="100" dirty="0"/>
              <a:t> </a:t>
            </a:r>
            <a:r>
              <a:rPr lang="en-US" dirty="0"/>
              <a:t>R</a:t>
            </a:r>
            <a:r>
              <a:rPr lang="en-US" sz="100" dirty="0"/>
              <a:t> </a:t>
            </a:r>
            <a:r>
              <a:rPr lang="en-US" dirty="0"/>
              <a:t>M in a Global Environment </a:t>
            </a:r>
            <a:r>
              <a:rPr lang="en-US" sz="1000" b="0" dirty="0"/>
              <a:t>3</a:t>
            </a:r>
          </a:p>
        </p:txBody>
      </p:sp>
      <p:sp>
        <p:nvSpPr>
          <p:cNvPr id="3" name="Content Placeholder 2">
            <a:extLst>
              <a:ext uri="{FF2B5EF4-FFF2-40B4-BE49-F238E27FC236}">
                <a16:creationId xmlns:a16="http://schemas.microsoft.com/office/drawing/2014/main" id="{650915BB-D63E-4750-87EE-D1C5A2A441CC}"/>
              </a:ext>
            </a:extLst>
          </p:cNvPr>
          <p:cNvSpPr>
            <a:spLocks noGrp="1"/>
          </p:cNvSpPr>
          <p:nvPr>
            <p:ph sz="quarter" idx="12"/>
          </p:nvPr>
        </p:nvSpPr>
        <p:spPr>
          <a:xfrm>
            <a:off x="618212" y="1268275"/>
            <a:ext cx="10871200" cy="2482315"/>
          </a:xfrm>
        </p:spPr>
        <p:txBody>
          <a:bodyPr/>
          <a:lstStyle/>
          <a:p>
            <a:pPr marL="0" indent="0">
              <a:buNone/>
            </a:pPr>
            <a:r>
              <a:rPr lang="en-US" sz="2600" dirty="0"/>
              <a:t>Employees in an International Workforce</a:t>
            </a:r>
          </a:p>
          <a:p>
            <a:pPr marL="0" indent="0">
              <a:buNone/>
            </a:pPr>
            <a:r>
              <a:rPr lang="en-US" dirty="0"/>
              <a:t>Many employees are citizens of other countries.</a:t>
            </a:r>
          </a:p>
          <a:p>
            <a:pPr marL="342900" lvl="1" indent="-342900">
              <a:buFont typeface="Arial" panose="020B0604020202020204" pitchFamily="34" charset="0"/>
              <a:buChar char="•"/>
            </a:pPr>
            <a:r>
              <a:rPr lang="en-US" sz="2200" b="1" dirty="0"/>
              <a:t>Parent country:</a:t>
            </a:r>
            <a:r>
              <a:rPr lang="en-US" sz="2200" dirty="0"/>
              <a:t> country in which organization’s headquarters is located.</a:t>
            </a:r>
            <a:endParaRPr lang="en-US" sz="2200" b="1" dirty="0"/>
          </a:p>
          <a:p>
            <a:pPr marL="342900" lvl="1" indent="-342900">
              <a:buFont typeface="Arial" panose="020B0604020202020204" pitchFamily="34" charset="0"/>
              <a:buChar char="•"/>
            </a:pPr>
            <a:r>
              <a:rPr lang="en-US" sz="2200" b="1" dirty="0"/>
              <a:t>Host country:</a:t>
            </a:r>
            <a:r>
              <a:rPr lang="en-US" sz="2200" dirty="0"/>
              <a:t> country (other than parent country) in which organization operates a facility.</a:t>
            </a:r>
            <a:endParaRPr lang="en-US" sz="2200" b="1" dirty="0"/>
          </a:p>
          <a:p>
            <a:pPr marL="342900" lvl="1" indent="-342900">
              <a:buFont typeface="Arial" panose="020B0604020202020204" pitchFamily="34" charset="0"/>
              <a:buChar char="•"/>
            </a:pPr>
            <a:r>
              <a:rPr lang="en-US" sz="2200" b="1" dirty="0"/>
              <a:t>Third country: </a:t>
            </a:r>
            <a:r>
              <a:rPr lang="en-US" sz="2200" dirty="0"/>
              <a:t>neither parent nor host country.</a:t>
            </a:r>
          </a:p>
        </p:txBody>
      </p:sp>
      <p:sp>
        <p:nvSpPr>
          <p:cNvPr id="4" name="Content Placeholder 3">
            <a:extLst>
              <a:ext uri="{FF2B5EF4-FFF2-40B4-BE49-F238E27FC236}">
                <a16:creationId xmlns:a16="http://schemas.microsoft.com/office/drawing/2014/main" id="{70743301-1D86-40D6-BF90-9E5A0057F1EE}"/>
              </a:ext>
            </a:extLst>
          </p:cNvPr>
          <p:cNvSpPr>
            <a:spLocks noGrp="1"/>
          </p:cNvSpPr>
          <p:nvPr>
            <p:ph sz="quarter" idx="13"/>
          </p:nvPr>
        </p:nvSpPr>
        <p:spPr>
          <a:xfrm>
            <a:off x="618212" y="3871469"/>
            <a:ext cx="10871200" cy="1428949"/>
          </a:xfrm>
        </p:spPr>
        <p:txBody>
          <a:bodyPr/>
          <a:lstStyle/>
          <a:p>
            <a:pPr marL="0" indent="0">
              <a:buNone/>
            </a:pPr>
            <a:r>
              <a:rPr lang="en-US" b="1" dirty="0"/>
              <a:t>Expatriates (“expats”):</a:t>
            </a:r>
            <a:r>
              <a:rPr lang="en-US" dirty="0"/>
              <a:t> employees assigned to work in another country.</a:t>
            </a:r>
          </a:p>
        </p:txBody>
      </p:sp>
    </p:spTree>
    <p:extLst>
      <p:ext uri="{BB962C8B-B14F-4D97-AF65-F5344CB8AC3E}">
        <p14:creationId xmlns:p14="http://schemas.microsoft.com/office/powerpoint/2010/main" val="3005096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t>POLLING QUESTION </a:t>
            </a:r>
            <a:r>
              <a:rPr lang="en-US" sz="1000" b="0" noProof="0" dirty="0"/>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a:xfrm>
            <a:off x="1944688" y="369887"/>
            <a:ext cx="9575800" cy="1396919"/>
          </a:xfrm>
        </p:spPr>
        <p:txBody>
          <a:bodyPr/>
          <a:lstStyle/>
          <a:p>
            <a:r>
              <a:rPr lang="en-US" sz="2800" b="1" dirty="0"/>
              <a:t>When starting your career, would you be interested in taking a job in another country? What would be the biggest motivator in your decision?</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889923"/>
            <a:ext cx="9714427" cy="4218818"/>
          </a:xfrm>
          <a:prstGeom prst="rect">
            <a:avLst/>
          </a:prstGeom>
        </p:spPr>
        <p:txBody>
          <a:bodyPr/>
          <a:lstStyle/>
          <a:p>
            <a:pPr marL="357188" indent="-357188">
              <a:spcBef>
                <a:spcPts val="1000"/>
              </a:spcBef>
              <a:spcAft>
                <a:spcPts val="0"/>
              </a:spcAft>
              <a:buClrTx/>
              <a:buNone/>
            </a:pPr>
            <a:r>
              <a:rPr lang="en-US" noProof="0" dirty="0"/>
              <a:t>A. </a:t>
            </a:r>
            <a:r>
              <a:rPr lang="en-US" dirty="0"/>
              <a:t>Yes, it would be a fun and exciting challenge.</a:t>
            </a:r>
            <a:endParaRPr lang="en-US" noProof="0" dirty="0"/>
          </a:p>
          <a:p>
            <a:pPr marL="0" indent="0">
              <a:spcBef>
                <a:spcPts val="1000"/>
              </a:spcBef>
              <a:spcAft>
                <a:spcPts val="0"/>
              </a:spcAft>
              <a:buClrTx/>
              <a:buNone/>
            </a:pPr>
            <a:r>
              <a:rPr lang="en-US" noProof="0" dirty="0"/>
              <a:t>B. </a:t>
            </a:r>
            <a:r>
              <a:rPr lang="en-US" dirty="0"/>
              <a:t>Yes, if I already knew the language.</a:t>
            </a:r>
            <a:endParaRPr lang="en-US" noProof="0" dirty="0"/>
          </a:p>
          <a:p>
            <a:pPr marL="357188" indent="-357188">
              <a:spcBef>
                <a:spcPts val="1000"/>
              </a:spcBef>
              <a:spcAft>
                <a:spcPts val="0"/>
              </a:spcAft>
              <a:buClrTx/>
              <a:buNone/>
            </a:pPr>
            <a:r>
              <a:rPr lang="en-US" noProof="0" dirty="0"/>
              <a:t>C. </a:t>
            </a:r>
            <a:r>
              <a:rPr lang="en-US" dirty="0"/>
              <a:t>No, I would be too nervous about learning another country’s culture, language, and customs.</a:t>
            </a:r>
            <a:endParaRPr lang="en-US" noProof="0" dirty="0"/>
          </a:p>
          <a:p>
            <a:pPr marL="357188" indent="-357188">
              <a:spcBef>
                <a:spcPts val="1000"/>
              </a:spcBef>
              <a:spcAft>
                <a:spcPts val="0"/>
              </a:spcAft>
              <a:buClrTx/>
              <a:buNone/>
            </a:pPr>
            <a:r>
              <a:rPr lang="en-US" noProof="0" dirty="0"/>
              <a:t>D. </a:t>
            </a:r>
            <a:r>
              <a:rPr lang="en-US" dirty="0"/>
              <a:t>No, I wouldn’t want to leave my family.</a:t>
            </a:r>
          </a:p>
          <a:p>
            <a:pPr marL="357188" indent="-357188">
              <a:spcBef>
                <a:spcPts val="1000"/>
              </a:spcBef>
              <a:spcAft>
                <a:spcPts val="0"/>
              </a:spcAft>
              <a:buClrTx/>
              <a:buNone/>
            </a:pPr>
            <a:r>
              <a:rPr lang="en-US" dirty="0"/>
              <a:t>E. Other</a:t>
            </a:r>
          </a:p>
        </p:txBody>
      </p:sp>
    </p:spTree>
    <p:extLst>
      <p:ext uri="{BB962C8B-B14F-4D97-AF65-F5344CB8AC3E}">
        <p14:creationId xmlns:p14="http://schemas.microsoft.com/office/powerpoint/2010/main" val="30290991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A75F8-1EDC-4C8C-B8D2-E7515A28A0A5}"/>
              </a:ext>
            </a:extLst>
          </p:cNvPr>
          <p:cNvSpPr>
            <a:spLocks noGrp="1"/>
          </p:cNvSpPr>
          <p:nvPr>
            <p:ph type="title"/>
          </p:nvPr>
        </p:nvSpPr>
        <p:spPr/>
        <p:txBody>
          <a:bodyPr/>
          <a:lstStyle/>
          <a:p>
            <a:r>
              <a:rPr lang="en-US" dirty="0"/>
              <a:t>H</a:t>
            </a:r>
            <a:r>
              <a:rPr lang="en-US" sz="100" dirty="0"/>
              <a:t> </a:t>
            </a:r>
            <a:r>
              <a:rPr lang="en-US" dirty="0"/>
              <a:t>R</a:t>
            </a:r>
            <a:r>
              <a:rPr lang="en-US" sz="100" dirty="0"/>
              <a:t> </a:t>
            </a:r>
            <a:r>
              <a:rPr lang="en-US" dirty="0"/>
              <a:t>M in a Global Environment </a:t>
            </a:r>
            <a:r>
              <a:rPr lang="en-US" sz="1000" b="0" dirty="0"/>
              <a:t>4</a:t>
            </a:r>
          </a:p>
        </p:txBody>
      </p:sp>
      <p:sp>
        <p:nvSpPr>
          <p:cNvPr id="3" name="Content Placeholder 2">
            <a:extLst>
              <a:ext uri="{FF2B5EF4-FFF2-40B4-BE49-F238E27FC236}">
                <a16:creationId xmlns:a16="http://schemas.microsoft.com/office/drawing/2014/main" id="{C260B94E-386E-4E7A-81CD-C71338EAFB2A}"/>
              </a:ext>
            </a:extLst>
          </p:cNvPr>
          <p:cNvSpPr>
            <a:spLocks noGrp="1"/>
          </p:cNvSpPr>
          <p:nvPr>
            <p:ph idx="1"/>
          </p:nvPr>
        </p:nvSpPr>
        <p:spPr/>
        <p:txBody>
          <a:bodyPr/>
          <a:lstStyle/>
          <a:p>
            <a:r>
              <a:rPr lang="en-US" sz="2600" dirty="0"/>
              <a:t>Employers in the Global Marketplace</a:t>
            </a:r>
          </a:p>
          <a:p>
            <a:pPr marL="292608" indent="-292608">
              <a:buFont typeface="Arial" panose="020B0604020202020204" pitchFamily="34" charset="0"/>
              <a:buChar char="•"/>
            </a:pPr>
            <a:r>
              <a:rPr lang="en-US" sz="2400" dirty="0"/>
              <a:t>An</a:t>
            </a:r>
            <a:r>
              <a:rPr lang="en-US" sz="2400" b="1" dirty="0"/>
              <a:t> international organization</a:t>
            </a:r>
            <a:r>
              <a:rPr lang="en-US" sz="2400" dirty="0"/>
              <a:t> is one that sets up operations in one or more foreign countries.</a:t>
            </a:r>
          </a:p>
          <a:p>
            <a:pPr marL="292608" indent="-292608">
              <a:buFont typeface="Arial" panose="020B0604020202020204" pitchFamily="34" charset="0"/>
              <a:buChar char="•"/>
            </a:pPr>
            <a:r>
              <a:rPr lang="en-US" sz="2400" dirty="0"/>
              <a:t>A</a:t>
            </a:r>
            <a:r>
              <a:rPr lang="en-US" sz="2400" b="1" dirty="0"/>
              <a:t> multinational company</a:t>
            </a:r>
            <a:r>
              <a:rPr lang="en-US" sz="2400" dirty="0"/>
              <a:t> builds facilities in many countries to minimize production and distribution costs.</a:t>
            </a:r>
          </a:p>
          <a:p>
            <a:pPr marL="292608" indent="-292608">
              <a:buFont typeface="Arial" panose="020B0604020202020204" pitchFamily="34" charset="0"/>
              <a:buChar char="•"/>
            </a:pPr>
            <a:r>
              <a:rPr lang="en-US" sz="2400" dirty="0"/>
              <a:t>A</a:t>
            </a:r>
            <a:r>
              <a:rPr lang="en-US" sz="2400" b="1" dirty="0"/>
              <a:t> global organization</a:t>
            </a:r>
            <a:r>
              <a:rPr lang="en-US" sz="2400" dirty="0"/>
              <a:t> locates facility based on ability to effectively, efficiently, and flexibly produce product or service, using cultural differences as an advantage.</a:t>
            </a:r>
          </a:p>
        </p:txBody>
      </p:sp>
    </p:spTree>
    <p:extLst>
      <p:ext uri="{BB962C8B-B14F-4D97-AF65-F5344CB8AC3E}">
        <p14:creationId xmlns:p14="http://schemas.microsoft.com/office/powerpoint/2010/main" val="4152686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C1CCA-19B4-4489-BD62-229C8B64FEEF}"/>
              </a:ext>
            </a:extLst>
          </p:cNvPr>
          <p:cNvSpPr>
            <a:spLocks noGrp="1"/>
          </p:cNvSpPr>
          <p:nvPr>
            <p:ph type="title"/>
          </p:nvPr>
        </p:nvSpPr>
        <p:spPr/>
        <p:txBody>
          <a:bodyPr/>
          <a:lstStyle/>
          <a:p>
            <a:r>
              <a:rPr lang="en-US" dirty="0"/>
              <a:t>Figure 16.1 Levels of Global Participation</a:t>
            </a:r>
            <a:endParaRPr lang="en-US" b="0" dirty="0"/>
          </a:p>
        </p:txBody>
      </p:sp>
      <p:pic>
        <p:nvPicPr>
          <p:cNvPr id="3" name="Picture 2" descr="A graphic shows levels of global communication for different types of companies.">
            <a:extLst>
              <a:ext uri="{FF2B5EF4-FFF2-40B4-BE49-F238E27FC236}">
                <a16:creationId xmlns:a16="http://schemas.microsoft.com/office/drawing/2014/main" id="{0511E577-B021-4C14-B6F3-90EFB3E08622}"/>
              </a:ext>
            </a:extLst>
          </p:cNvPr>
          <p:cNvPicPr>
            <a:picLocks noChangeAspect="1"/>
          </p:cNvPicPr>
          <p:nvPr/>
        </p:nvPicPr>
        <p:blipFill>
          <a:blip r:embed="rId3"/>
          <a:stretch>
            <a:fillRect/>
          </a:stretch>
        </p:blipFill>
        <p:spPr>
          <a:xfrm>
            <a:off x="609124" y="1528683"/>
            <a:ext cx="10973751" cy="4017612"/>
          </a:xfrm>
          <a:prstGeom prst="rect">
            <a:avLst/>
          </a:prstGeom>
        </p:spPr>
      </p:pic>
    </p:spTree>
    <p:extLst>
      <p:ext uri="{BB962C8B-B14F-4D97-AF65-F5344CB8AC3E}">
        <p14:creationId xmlns:p14="http://schemas.microsoft.com/office/powerpoint/2010/main" val="1387805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6264</TotalTime>
  <Words>6254</Words>
  <Application>Microsoft Office PowerPoint</Application>
  <PresentationFormat>Widescreen</PresentationFormat>
  <Paragraphs>391</Paragraphs>
  <Slides>44</Slides>
  <Notes>40</Notes>
  <HiddenSlides>6</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44</vt:i4>
      </vt:variant>
    </vt:vector>
  </HeadingPairs>
  <TitlesOfParts>
    <vt:vector size="53" baseType="lpstr">
      <vt:lpstr>Arial</vt:lpstr>
      <vt:lpstr>ArumSans Bold</vt:lpstr>
      <vt:lpstr>ArumSans Regular</vt:lpstr>
      <vt:lpstr>Calibri</vt:lpstr>
      <vt:lpstr>Helvetica</vt:lpstr>
      <vt:lpstr>1_FIRST, BREAK, LAST slides </vt:lpstr>
      <vt:lpstr>2_FIRST, BREAK, LAST slides </vt:lpstr>
      <vt:lpstr>Plain BODY/MAIN CONTENT</vt:lpstr>
      <vt:lpstr>1_Plain BODY/MAIN CONTENT</vt:lpstr>
      <vt:lpstr>Create an interactive class with Poll Everywhere</vt:lpstr>
      <vt:lpstr>Chapter 16 </vt:lpstr>
      <vt:lpstr>What Do I Need to Know?</vt:lpstr>
      <vt:lpstr>H R M in a Global Environment 1</vt:lpstr>
      <vt:lpstr>H R M in a Global Environment 2</vt:lpstr>
      <vt:lpstr>H R M in a Global Environment 3</vt:lpstr>
      <vt:lpstr>POLLING QUESTION 1</vt:lpstr>
      <vt:lpstr>H R M in a Global Environment 4</vt:lpstr>
      <vt:lpstr>Figure 16.1 Levels of Global Participation</vt:lpstr>
      <vt:lpstr>H R M in a Global Environment 5</vt:lpstr>
      <vt:lpstr>Factors Affecting H R M in International Markets 1</vt:lpstr>
      <vt:lpstr>Factors Affecting H R M in International Markets 2</vt:lpstr>
      <vt:lpstr>Factors Affecting H R M in International Markets 3</vt:lpstr>
      <vt:lpstr>Factors Affecting H R M in International Markets 4</vt:lpstr>
      <vt:lpstr>Education</vt:lpstr>
      <vt:lpstr>Factors Affecting H R M in International Markets 5</vt:lpstr>
      <vt:lpstr>Factors Affecting H R M in International Markets 6</vt:lpstr>
      <vt:lpstr>Human Resource Planning in a Global Economy</vt:lpstr>
      <vt:lpstr>Selecting Employees in a Global Labor Market</vt:lpstr>
      <vt:lpstr>Figure 16.2 Emotional Stages Associated with a Foreign Assignment</vt:lpstr>
      <vt:lpstr>POLLING QUESTION 2</vt:lpstr>
      <vt:lpstr>Training and Developing a Global Workforce 1</vt:lpstr>
      <vt:lpstr>Table 16.1 Effects of Culture on Training Design</vt:lpstr>
      <vt:lpstr>Training and Developing a Global Workforce 2</vt:lpstr>
      <vt:lpstr>Performance Management across National Boundaries</vt:lpstr>
      <vt:lpstr>Compensating an International Workforce 1</vt:lpstr>
      <vt:lpstr>Figure 16.3 Earnings in Selected Occupation Groups in Three Countries</vt:lpstr>
      <vt:lpstr>Compensating an International Workforce 2</vt:lpstr>
      <vt:lpstr>Compensating an International Workforce 3</vt:lpstr>
      <vt:lpstr>Figure 16.4 Average Hours Worked in Selected Countries</vt:lpstr>
      <vt:lpstr>International Labor Relations</vt:lpstr>
      <vt:lpstr>Managing Expatriates 1</vt:lpstr>
      <vt:lpstr>Managing Expatriates 2</vt:lpstr>
      <vt:lpstr>Figure 16.5 Impressions of Americans: Comments by Visitors to the United States</vt:lpstr>
      <vt:lpstr>Managing Expatriates 3</vt:lpstr>
      <vt:lpstr>Managing Expatriates 4</vt:lpstr>
      <vt:lpstr>Figure 16.6 The Balance Sheet for Determining Expatriate Compensation</vt:lpstr>
      <vt:lpstr>Managing Expatriates 5</vt:lpstr>
      <vt:lpstr>End of Chapter 16</vt:lpstr>
      <vt:lpstr>Accessibility Content: Text Alternatives for Images</vt:lpstr>
      <vt:lpstr>Figure 16.3 Earnings in Selected Occupation Groups in Three Countries – Text Alternative</vt:lpstr>
      <vt:lpstr>Figure 16.4 Average Hours Worked in Selected Countries – Text Alternative</vt:lpstr>
      <vt:lpstr>Figure 16.5 Impressions of Americans: Comments by Visitors to the United States – Text Alternative</vt:lpstr>
      <vt:lpstr>Figure 16.6 The Balance Sheet for Determining Expatriate Compensation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R, Nithiyanandhan</cp:lastModifiedBy>
  <cp:revision>2153</cp:revision>
  <dcterms:created xsi:type="dcterms:W3CDTF">2012-05-14T19:04:18Z</dcterms:created>
  <dcterms:modified xsi:type="dcterms:W3CDTF">2021-02-03T15:25:30Z</dcterms:modified>
</cp:coreProperties>
</file>