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853" r:id="rId1"/>
    <p:sldMasterId id="2147484865" r:id="rId2"/>
    <p:sldMasterId id="2147484797" r:id="rId3"/>
    <p:sldMasterId id="2147484838" r:id="rId4"/>
  </p:sldMasterIdLst>
  <p:notesMasterIdLst>
    <p:notesMasterId r:id="rId50"/>
  </p:notesMasterIdLst>
  <p:sldIdLst>
    <p:sldId id="379" r:id="rId5"/>
    <p:sldId id="388" r:id="rId6"/>
    <p:sldId id="430" r:id="rId7"/>
    <p:sldId id="839" r:id="rId8"/>
    <p:sldId id="840" r:id="rId9"/>
    <p:sldId id="841" r:id="rId10"/>
    <p:sldId id="842" r:id="rId11"/>
    <p:sldId id="843" r:id="rId12"/>
    <p:sldId id="844" r:id="rId13"/>
    <p:sldId id="845" r:id="rId14"/>
    <p:sldId id="846" r:id="rId15"/>
    <p:sldId id="847" r:id="rId16"/>
    <p:sldId id="848" r:id="rId17"/>
    <p:sldId id="849" r:id="rId18"/>
    <p:sldId id="850" r:id="rId19"/>
    <p:sldId id="851" r:id="rId20"/>
    <p:sldId id="852" r:id="rId21"/>
    <p:sldId id="853" r:id="rId22"/>
    <p:sldId id="854" r:id="rId23"/>
    <p:sldId id="855" r:id="rId24"/>
    <p:sldId id="856" r:id="rId25"/>
    <p:sldId id="857" r:id="rId26"/>
    <p:sldId id="858" r:id="rId27"/>
    <p:sldId id="859" r:id="rId28"/>
    <p:sldId id="860" r:id="rId29"/>
    <p:sldId id="861" r:id="rId30"/>
    <p:sldId id="862" r:id="rId31"/>
    <p:sldId id="863" r:id="rId32"/>
    <p:sldId id="864" r:id="rId33"/>
    <p:sldId id="865" r:id="rId34"/>
    <p:sldId id="866" r:id="rId35"/>
    <p:sldId id="867" r:id="rId36"/>
    <p:sldId id="868" r:id="rId37"/>
    <p:sldId id="838" r:id="rId38"/>
    <p:sldId id="869" r:id="rId39"/>
    <p:sldId id="870" r:id="rId40"/>
    <p:sldId id="871" r:id="rId41"/>
    <p:sldId id="872" r:id="rId42"/>
    <p:sldId id="428" r:id="rId43"/>
    <p:sldId id="360" r:id="rId44"/>
    <p:sldId id="636" r:id="rId45"/>
    <p:sldId id="873" r:id="rId46"/>
    <p:sldId id="874" r:id="rId47"/>
    <p:sldId id="875" r:id="rId48"/>
    <p:sldId id="876" r:id="rId49"/>
  </p:sldIdLst>
  <p:sldSz cx="12192000" cy="6858000"/>
  <p:notesSz cx="6858000" cy="9144000"/>
  <p:custDataLst>
    <p:tags r:id="rId51"/>
  </p:custDataLst>
  <p:defaultTextStyle>
    <a:defPPr>
      <a:defRPr lang="en-US"/>
    </a:defPPr>
    <a:lvl1pPr algn="l" defTabSz="457200" rtl="0" fontAlgn="base">
      <a:spcBef>
        <a:spcPct val="0"/>
      </a:spcBef>
      <a:spcAft>
        <a:spcPct val="0"/>
      </a:spcAft>
      <a:defRPr sz="2400" kern="1200">
        <a:solidFill>
          <a:schemeClr val="tx1"/>
        </a:solidFill>
        <a:latin typeface="Arial" charset="0"/>
        <a:ea typeface="ＭＳ Ｐゴシック" charset="0"/>
        <a:cs typeface="ＭＳ Ｐゴシック" charset="0"/>
      </a:defRPr>
    </a:lvl1pPr>
    <a:lvl2pPr marL="457200" algn="l" defTabSz="457200" rtl="0" fontAlgn="base">
      <a:spcBef>
        <a:spcPct val="0"/>
      </a:spcBef>
      <a:spcAft>
        <a:spcPct val="0"/>
      </a:spcAft>
      <a:defRPr sz="2400" kern="1200">
        <a:solidFill>
          <a:schemeClr val="tx1"/>
        </a:solidFill>
        <a:latin typeface="Arial" charset="0"/>
        <a:ea typeface="ＭＳ Ｐゴシック" charset="0"/>
        <a:cs typeface="ＭＳ Ｐゴシック" charset="0"/>
      </a:defRPr>
    </a:lvl2pPr>
    <a:lvl3pPr marL="914400" algn="l" defTabSz="457200" rtl="0" fontAlgn="base">
      <a:spcBef>
        <a:spcPct val="0"/>
      </a:spcBef>
      <a:spcAft>
        <a:spcPct val="0"/>
      </a:spcAft>
      <a:defRPr sz="2400" kern="1200">
        <a:solidFill>
          <a:schemeClr val="tx1"/>
        </a:solidFill>
        <a:latin typeface="Arial" charset="0"/>
        <a:ea typeface="ＭＳ Ｐゴシック" charset="0"/>
        <a:cs typeface="ＭＳ Ｐゴシック" charset="0"/>
      </a:defRPr>
    </a:lvl3pPr>
    <a:lvl4pPr marL="1371600" algn="l" defTabSz="457200" rtl="0" fontAlgn="base">
      <a:spcBef>
        <a:spcPct val="0"/>
      </a:spcBef>
      <a:spcAft>
        <a:spcPct val="0"/>
      </a:spcAft>
      <a:defRPr sz="2400" kern="1200">
        <a:solidFill>
          <a:schemeClr val="tx1"/>
        </a:solidFill>
        <a:latin typeface="Arial" charset="0"/>
        <a:ea typeface="ＭＳ Ｐゴシック" charset="0"/>
        <a:cs typeface="ＭＳ Ｐゴシック" charset="0"/>
      </a:defRPr>
    </a:lvl4pPr>
    <a:lvl5pPr marL="1828800" algn="l" defTabSz="457200" rtl="0" fontAlgn="base">
      <a:spcBef>
        <a:spcPct val="0"/>
      </a:spcBef>
      <a:spcAft>
        <a:spcPct val="0"/>
      </a:spcAft>
      <a:defRPr sz="2400" kern="1200">
        <a:solidFill>
          <a:schemeClr val="tx1"/>
        </a:solidFill>
        <a:latin typeface="Arial" charset="0"/>
        <a:ea typeface="ＭＳ Ｐゴシック" charset="0"/>
        <a:cs typeface="ＭＳ Ｐゴシック" charset="0"/>
      </a:defRPr>
    </a:lvl5pPr>
    <a:lvl6pPr marL="2286000" algn="l" defTabSz="457200" rtl="0" eaLnBrk="1" latinLnBrk="0" hangingPunct="1">
      <a:defRPr sz="2400" kern="1200">
        <a:solidFill>
          <a:schemeClr val="tx1"/>
        </a:solidFill>
        <a:latin typeface="Arial" charset="0"/>
        <a:ea typeface="ＭＳ Ｐゴシック" charset="0"/>
        <a:cs typeface="ＭＳ Ｐゴシック" charset="0"/>
      </a:defRPr>
    </a:lvl6pPr>
    <a:lvl7pPr marL="2743200" algn="l" defTabSz="457200" rtl="0" eaLnBrk="1" latinLnBrk="0" hangingPunct="1">
      <a:defRPr sz="2400" kern="1200">
        <a:solidFill>
          <a:schemeClr val="tx1"/>
        </a:solidFill>
        <a:latin typeface="Arial" charset="0"/>
        <a:ea typeface="ＭＳ Ｐゴシック" charset="0"/>
        <a:cs typeface="ＭＳ Ｐゴシック" charset="0"/>
      </a:defRPr>
    </a:lvl7pPr>
    <a:lvl8pPr marL="3200400" algn="l" defTabSz="457200" rtl="0" eaLnBrk="1" latinLnBrk="0" hangingPunct="1">
      <a:defRPr sz="2400" kern="1200">
        <a:solidFill>
          <a:schemeClr val="tx1"/>
        </a:solidFill>
        <a:latin typeface="Arial" charset="0"/>
        <a:ea typeface="ＭＳ Ｐゴシック" charset="0"/>
        <a:cs typeface="ＭＳ Ｐゴシック" charset="0"/>
      </a:defRPr>
    </a:lvl8pPr>
    <a:lvl9pPr marL="3657600" algn="l" defTabSz="457200" rtl="0" eaLnBrk="1" latinLnBrk="0" hangingPunct="1">
      <a:defRPr sz="2400" kern="1200">
        <a:solidFill>
          <a:schemeClr val="tx1"/>
        </a:solidFill>
        <a:latin typeface="Arial" charset="0"/>
        <a:ea typeface="ＭＳ Ｐゴシック" charset="0"/>
        <a:cs typeface="ＭＳ Ｐゴシック" charset="0"/>
      </a:defRPr>
    </a:lvl9pPr>
  </p:defaultTextStyle>
  <p:extLst>
    <p:ext uri="{521415D9-36F7-43E2-AB2F-B90AF26B5E84}">
      <p14:sectionLst xmlns:p14="http://schemas.microsoft.com/office/powerpoint/2010/main">
        <p14:section name="Main Content" id="{64149BC4-7A9B-4194-AC59-BD9E75BC2A6F}">
          <p14:sldIdLst>
            <p14:sldId id="379"/>
            <p14:sldId id="388"/>
            <p14:sldId id="430"/>
            <p14:sldId id="839"/>
            <p14:sldId id="840"/>
            <p14:sldId id="841"/>
            <p14:sldId id="842"/>
            <p14:sldId id="843"/>
            <p14:sldId id="844"/>
            <p14:sldId id="845"/>
            <p14:sldId id="846"/>
            <p14:sldId id="847"/>
            <p14:sldId id="848"/>
            <p14:sldId id="849"/>
            <p14:sldId id="850"/>
            <p14:sldId id="851"/>
            <p14:sldId id="852"/>
            <p14:sldId id="853"/>
            <p14:sldId id="854"/>
            <p14:sldId id="855"/>
            <p14:sldId id="856"/>
            <p14:sldId id="857"/>
            <p14:sldId id="858"/>
            <p14:sldId id="859"/>
            <p14:sldId id="860"/>
            <p14:sldId id="861"/>
            <p14:sldId id="862"/>
            <p14:sldId id="863"/>
            <p14:sldId id="864"/>
            <p14:sldId id="865"/>
            <p14:sldId id="866"/>
            <p14:sldId id="867"/>
            <p14:sldId id="868"/>
            <p14:sldId id="838"/>
            <p14:sldId id="869"/>
            <p14:sldId id="870"/>
            <p14:sldId id="871"/>
            <p14:sldId id="872"/>
            <p14:sldId id="428"/>
          </p14:sldIdLst>
        </p14:section>
        <p14:section name="Appendix: Image Descriptions for Unsighted Students" id="{47E2ACDF-FEE8-4953-B1A2-72D3F951747D}">
          <p14:sldIdLst>
            <p14:sldId id="360"/>
            <p14:sldId id="636"/>
            <p14:sldId id="873"/>
            <p14:sldId id="874"/>
            <p14:sldId id="875"/>
            <p14:sldId id="876"/>
          </p14:sldIdLst>
        </p14:section>
      </p14:sectionLst>
    </p:ext>
    <p:ext uri="{EFAFB233-063F-42B5-8137-9DF3F51BA10A}">
      <p15:sldGuideLst xmlns:p15="http://schemas.microsoft.com/office/powerpoint/2012/main">
        <p15:guide id="1" orient="horz" pos="4128" userDrawn="1">
          <p15:clr>
            <a:srgbClr val="A4A3A4"/>
          </p15:clr>
        </p15:guide>
        <p15:guide id="3" pos="7416" userDrawn="1">
          <p15:clr>
            <a:srgbClr val="A4A3A4"/>
          </p15:clr>
        </p15:guide>
        <p15:guide id="4" orient="horz" pos="3960" userDrawn="1">
          <p15:clr>
            <a:srgbClr val="A4A3A4"/>
          </p15:clr>
        </p15:guide>
        <p15:guide id="5" pos="3840" userDrawn="1">
          <p15:clr>
            <a:srgbClr val="A4A3A4"/>
          </p15:clr>
        </p15:guide>
        <p15:guide id="6" orient="horz" pos="792" userDrawn="1">
          <p15:clr>
            <a:srgbClr val="A4A3A4"/>
          </p15:clr>
        </p15:guide>
        <p15:guide id="7" pos="377"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365" initials="3" lastIdx="1" clrIdx="0">
    <p:extLst>
      <p:ext uri="{19B8F6BF-5375-455C-9EA6-DF929625EA0E}">
        <p15:presenceInfo xmlns:p15="http://schemas.microsoft.com/office/powerpoint/2012/main" userId="S::ms12@365-tm.site::9b516f8d-7e3d-491e-a761-b748f7f8dd5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800"/>
    <a:srgbClr val="007000"/>
    <a:srgbClr val="339933"/>
    <a:srgbClr val="005400"/>
    <a:srgbClr val="AC0000"/>
    <a:srgbClr val="007600"/>
    <a:srgbClr val="007E00"/>
    <a:srgbClr val="006400"/>
    <a:srgbClr val="005000"/>
    <a:srgbClr val="78D27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632" autoAdjust="0"/>
    <p:restoredTop sz="91837" autoAdjust="0"/>
  </p:normalViewPr>
  <p:slideViewPr>
    <p:cSldViewPr snapToGrid="0">
      <p:cViewPr varScale="1">
        <p:scale>
          <a:sx n="75" d="100"/>
          <a:sy n="75" d="100"/>
        </p:scale>
        <p:origin x="422" y="43"/>
      </p:cViewPr>
      <p:guideLst>
        <p:guide orient="horz" pos="4128"/>
        <p:guide pos="7416"/>
        <p:guide orient="horz" pos="3960"/>
        <p:guide pos="3840"/>
        <p:guide orient="horz" pos="792"/>
        <p:guide pos="377"/>
      </p:guideLst>
    </p:cSldViewPr>
  </p:slideViewPr>
  <p:outlineViewPr>
    <p:cViewPr>
      <p:scale>
        <a:sx n="33" d="100"/>
        <a:sy n="33" d="100"/>
      </p:scale>
      <p:origin x="0" y="-36234"/>
    </p:cViewPr>
  </p:outlineViewPr>
  <p:notesTextViewPr>
    <p:cViewPr>
      <p:scale>
        <a:sx n="100" d="100"/>
        <a:sy n="100" d="100"/>
      </p:scale>
      <p:origin x="0" y="0"/>
    </p:cViewPr>
  </p:notesTextViewPr>
  <p:sorterViewPr>
    <p:cViewPr>
      <p:scale>
        <a:sx n="68" d="100"/>
        <a:sy n="68" d="100"/>
      </p:scale>
      <p:origin x="0" y="0"/>
    </p:cViewPr>
  </p:sorterViewPr>
  <p:notesViewPr>
    <p:cSldViewPr snapToGrid="0">
      <p:cViewPr varScale="1">
        <p:scale>
          <a:sx n="84" d="100"/>
          <a:sy n="84" d="100"/>
        </p:scale>
        <p:origin x="3828" y="9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notesMaster" Target="notesMasters/notesMaster1.xml"/><Relationship Id="rId55"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commentAuthors" Target="commentAuthor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tags" Target="tags/tag1.xml"/><Relationship Id="rId3" Type="http://schemas.openxmlformats.org/officeDocument/2006/relationships/slideMaster" Target="slideMasters/slideMaster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a:defRPr sz="1200">
                <a:latin typeface="Calibri" pitchFamily="34" charset="0"/>
                <a:ea typeface="ＭＳ Ｐゴシック" pitchFamily="34" charset="-128"/>
                <a:cs typeface="+mn-cs"/>
              </a:defRPr>
            </a:lvl1pPr>
          </a:lstStyle>
          <a:p>
            <a:pPr>
              <a:defRPr/>
            </a:pP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atin typeface="Calibri" charset="0"/>
              </a:defRPr>
            </a:lvl1pPr>
          </a:lstStyle>
          <a:p>
            <a:pPr>
              <a:defRPr/>
            </a:pPr>
            <a:fld id="{31203AA3-164C-2741-9DB6-6596F2FD33C4}" type="datetime1">
              <a:rPr lang="en-US"/>
              <a:pPr>
                <a:defRPr/>
              </a:pPr>
              <a:t>2/9/2021</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wrap="square" lIns="91440" tIns="45720" rIns="91440" bIns="45720" numCol="1" anchor="ctr" anchorCtr="0" compatLnSpc="1">
            <a:prstTxWarp prst="textNoShape">
              <a:avLst/>
            </a:prstTxWarp>
          </a:bodyPr>
          <a:lstStyle/>
          <a:p>
            <a:pPr lvl="0"/>
            <a:endParaRPr lang="en-US"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a:defRPr sz="1200">
                <a:latin typeface="Calibri" pitchFamily="34" charset="0"/>
                <a:ea typeface="ＭＳ Ｐゴシック" pitchFamily="34" charset="-128"/>
                <a:cs typeface="+mn-cs"/>
              </a:defRPr>
            </a:lvl1pPr>
          </a:lstStyle>
          <a:p>
            <a:pPr>
              <a:defRPr/>
            </a:pPr>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atin typeface="Calibri" charset="0"/>
              </a:defRPr>
            </a:lvl1pPr>
          </a:lstStyle>
          <a:p>
            <a:pPr>
              <a:defRPr/>
            </a:pPr>
            <a:fld id="{681BCAD9-4EF0-A740-A449-E6B1FAFF4A5A}" type="slidenum">
              <a:rPr lang="en-US"/>
              <a:pPr>
                <a:defRPr/>
              </a:pPr>
              <a:t>‹#›</a:t>
            </a:fld>
            <a:endParaRPr lang="en-US" dirty="0"/>
          </a:p>
        </p:txBody>
      </p:sp>
    </p:spTree>
    <p:extLst>
      <p:ext uri="{BB962C8B-B14F-4D97-AF65-F5344CB8AC3E}">
        <p14:creationId xmlns:p14="http://schemas.microsoft.com/office/powerpoint/2010/main" val="3094312629"/>
      </p:ext>
    </p:extLst>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ＭＳ Ｐゴシック" pitchFamily="-65" charset="-128"/>
      </a:defRPr>
    </a:lvl1pPr>
    <a:lvl2pPr marL="457200"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mn-cs"/>
      </a:defRPr>
    </a:lvl2pPr>
    <a:lvl3pPr marL="914400"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mn-cs"/>
      </a:defRPr>
    </a:lvl3pPr>
    <a:lvl4pPr marL="1371600"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mn-cs"/>
      </a:defRPr>
    </a:lvl4pPr>
    <a:lvl5pPr marL="1828800"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NOTE TO INSTRUCTORS:</a:t>
            </a:r>
          </a:p>
          <a:p>
            <a:pPr marL="171450" indent="-171450">
              <a:buFont typeface="Arial" panose="020B0604020202020204" pitchFamily="34" charset="0"/>
              <a:buChar char="•"/>
            </a:pPr>
            <a:r>
              <a:rPr lang="en-US" dirty="0"/>
              <a:t>If your class has fewer than 40 students per poll, Poll Everywhere is free (as of production of these slides). For current pricing please visit: https://www.polleverywhere.com/plans</a:t>
            </a:r>
          </a:p>
          <a:p>
            <a:pPr marL="171450" indent="-171450">
              <a:buFont typeface="Arial" panose="020B0604020202020204" pitchFamily="34" charset="0"/>
              <a:buChar char="•"/>
            </a:pPr>
            <a:r>
              <a:rPr lang="en-US" dirty="0"/>
              <a:t>If you have more than 40 students per poll, please talk to your McGraw-Hill rep as we have negotiated a discount on this tool for you that we are happy to pass on: http://www.mhhe.com/rep.</a:t>
            </a:r>
          </a:p>
        </p:txBody>
      </p:sp>
      <p:sp>
        <p:nvSpPr>
          <p:cNvPr id="4" name="Slide Number Placeholder 3"/>
          <p:cNvSpPr>
            <a:spLocks noGrp="1"/>
          </p:cNvSpPr>
          <p:nvPr>
            <p:ph type="sldNum" sz="quarter" idx="10"/>
          </p:nvPr>
        </p:nvSpPr>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56C9CF70-9E69-4D50-8F12-A664FF767C93}" type="slidenum">
              <a:rPr kumimoji="0" lang="en-US" altLang="en-US" sz="1200" b="0" i="0" u="none" strike="noStrike" kern="1200" cap="none" spc="0" normalizeH="0" baseline="0" noProof="0" smtClean="0">
                <a:ln>
                  <a:noFill/>
                </a:ln>
                <a:solidFill>
                  <a:prstClr val="black"/>
                </a:solidFill>
                <a:effectLst/>
                <a:uLnTx/>
                <a:uFillTx/>
                <a:latin typeface="Calibri" charset="0"/>
                <a:ea typeface="ＭＳ Ｐゴシック" charset="0"/>
              </a:rPr>
              <a:pPr marL="0" marR="0" lvl="0" indent="0" algn="r" defTabSz="457200" rtl="0" eaLnBrk="1" fontAlgn="base" latinLnBrk="0" hangingPunct="1">
                <a:lnSpc>
                  <a:spcPct val="100000"/>
                </a:lnSpc>
                <a:spcBef>
                  <a:spcPct val="0"/>
                </a:spcBef>
                <a:spcAft>
                  <a:spcPct val="0"/>
                </a:spcAft>
                <a:buClrTx/>
                <a:buSzTx/>
                <a:buFontTx/>
                <a:buNone/>
                <a:tabLst/>
                <a:defRPr/>
              </a:pPr>
              <a:t>1</a:t>
            </a:fld>
            <a:endParaRPr kumimoji="0" lang="en-US" altLang="en-US" sz="1200" b="0" i="0" u="none" strike="noStrike" kern="1200" cap="none" spc="0" normalizeH="0" baseline="0" noProof="0" dirty="0">
              <a:ln>
                <a:noFill/>
              </a:ln>
              <a:solidFill>
                <a:prstClr val="black"/>
              </a:solidFill>
              <a:effectLst/>
              <a:uLnTx/>
              <a:uFillTx/>
              <a:latin typeface="Calibri" charset="0"/>
              <a:ea typeface="ＭＳ Ｐゴシック" charset="0"/>
            </a:endParaRPr>
          </a:p>
        </p:txBody>
      </p:sp>
    </p:spTree>
    <p:extLst>
      <p:ext uri="{BB962C8B-B14F-4D97-AF65-F5344CB8AC3E}">
        <p14:creationId xmlns:p14="http://schemas.microsoft.com/office/powerpoint/2010/main" val="42612421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0" i="0" u="none" strike="noStrike" kern="1200" baseline="0" dirty="0">
                <a:solidFill>
                  <a:srgbClr val="221E1F"/>
                </a:solidFill>
                <a:latin typeface="+mn-lt"/>
                <a:ea typeface="ＭＳ Ｐゴシック" pitchFamily="-65" charset="-128"/>
                <a:cs typeface="ＭＳ Ｐゴシック" pitchFamily="-65" charset="-128"/>
              </a:rPr>
              <a:t>Union membership in the public sector grew during the 1960s and 1970s and has remained steady ever since. Over one-third of government employees are union members, and a larger share are covered by collective bargaining agreements. Among them are nurses, park rangers, school librarians, corrections officers, and many workers in clerical and other white-collar occupations. One reason for this strength is that government regulations and laws support the right of government workers to organize.</a:t>
            </a:r>
            <a:endParaRPr lang="en-US" sz="1200" kern="1200" dirty="0">
              <a:solidFill>
                <a:schemeClr val="tx1"/>
              </a:solidFill>
              <a:latin typeface="+mn-lt"/>
              <a:ea typeface="ＭＳ Ｐゴシック" pitchFamily="-65" charset="-128"/>
              <a:cs typeface="ＭＳ Ｐゴシック" pitchFamily="-65" charset="-128"/>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10</a:t>
            </a:fld>
            <a:endParaRPr lang="en-US" dirty="0"/>
          </a:p>
        </p:txBody>
      </p:sp>
    </p:spTree>
    <p:extLst>
      <p:ext uri="{BB962C8B-B14F-4D97-AF65-F5344CB8AC3E}">
        <p14:creationId xmlns:p14="http://schemas.microsoft.com/office/powerpoint/2010/main" val="18256521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ea typeface="ＭＳ Ｐゴシック" charset="0"/>
                <a:cs typeface="ＭＳ Ｐゴシック" charset="0"/>
              </a:rPr>
              <a:t>Organizations are concerned about whether union organizing and bargaining will hurt their performance, in particular, unions’</a:t>
            </a:r>
            <a:r>
              <a:rPr lang="en-US" altLang="ja-JP" dirty="0">
                <a:ea typeface="ＭＳ Ｐゴシック" charset="0"/>
                <a:cs typeface="ＭＳ Ｐゴシック" charset="0"/>
              </a:rPr>
              <a:t> impact on productivity, profits, and stock performance. Researchers have studied the general relationship between unionization and these performance measures. Through skillful labor relations, organizations can positively influence outcomes. Many companies depend on unions to recruit and train new workers through apprenticeship programs. here is evidence that unions have both positive and negative effects on productivity. a company</a:t>
            </a:r>
            <a:r>
              <a:rPr lang="en-US" dirty="0">
                <a:ea typeface="ＭＳ Ｐゴシック" charset="0"/>
                <a:cs typeface="ＭＳ Ｐゴシック" charset="0"/>
              </a:rPr>
              <a:t>’</a:t>
            </a:r>
            <a:r>
              <a:rPr lang="en-US" altLang="ja-JP" dirty="0">
                <a:ea typeface="ＭＳ Ｐゴシック" charset="0"/>
                <a:cs typeface="ＭＳ Ｐゴシック" charset="0"/>
              </a:rPr>
              <a:t>s profits and stock performance may still suffer if unions raise wage and benefits costs by more than the productivity gain. On average, union members receive higher wages and more generous benefits than nonunion workers, and evidence shows that unions have a large negative effect on profits. Union coverage tends to decline faster in companies with a lower return to shareholders. Companies wishing to become more competitive must continually monitor their labor relations strategy.</a:t>
            </a: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11</a:t>
            </a:fld>
            <a:endParaRPr lang="en-US" dirty="0"/>
          </a:p>
        </p:txBody>
      </p:sp>
    </p:spTree>
    <p:extLst>
      <p:ext uri="{BB962C8B-B14F-4D97-AF65-F5344CB8AC3E}">
        <p14:creationId xmlns:p14="http://schemas.microsoft.com/office/powerpoint/2010/main" val="33236107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With the decline of union memberships, how do you feel about labor unions in today’s working society?</a:t>
            </a:r>
          </a:p>
          <a:p>
            <a:pPr marL="228600" indent="-228600">
              <a:buFont typeface="+mj-lt"/>
              <a:buAutoNum type="alphaUcPeriod"/>
            </a:pPr>
            <a:r>
              <a:rPr lang="en-US" dirty="0"/>
              <a:t>They are not very effective.</a:t>
            </a:r>
          </a:p>
          <a:p>
            <a:pPr marL="228600" indent="-228600">
              <a:buFont typeface="+mj-lt"/>
              <a:buAutoNum type="alphaUcPeriod"/>
            </a:pPr>
            <a:r>
              <a:rPr lang="en-US" dirty="0"/>
              <a:t>They are most useful in the private sector.</a:t>
            </a:r>
          </a:p>
          <a:p>
            <a:pPr marL="228600" indent="-228600">
              <a:buFont typeface="+mj-lt"/>
              <a:buAutoNum type="alphaUcPeriod"/>
            </a:pPr>
            <a:r>
              <a:rPr lang="en-US" dirty="0"/>
              <a:t>They are most useful in the public sector.</a:t>
            </a:r>
          </a:p>
          <a:p>
            <a:pPr marL="228600" indent="-228600">
              <a:buFont typeface="+mj-lt"/>
              <a:buAutoNum type="alphaUcPeriod"/>
            </a:pPr>
            <a:r>
              <a:rPr lang="en-US" dirty="0"/>
              <a:t>More industries should have union representation.</a:t>
            </a:r>
          </a:p>
          <a:p>
            <a:endParaRPr lang="en-US" dirty="0"/>
          </a:p>
          <a:p>
            <a:r>
              <a:rPr lang="en-US" dirty="0"/>
              <a:t>Student answers will vary. This can lead to a lively debate of the chapter’s materials.</a:t>
            </a: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12</a:t>
            </a:fld>
            <a:endParaRPr lang="en-US" dirty="0"/>
          </a:p>
        </p:txBody>
      </p:sp>
    </p:spTree>
    <p:extLst>
      <p:ext uri="{BB962C8B-B14F-4D97-AF65-F5344CB8AC3E}">
        <p14:creationId xmlns:p14="http://schemas.microsoft.com/office/powerpoint/2010/main" val="28029238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a typeface="ＭＳ Ｐゴシック" charset="0"/>
                <a:cs typeface="ＭＳ Ｐゴシック" charset="0"/>
              </a:rPr>
              <a:t>LO 15-2 </a:t>
            </a:r>
            <a:r>
              <a:rPr lang="en-US" dirty="0"/>
              <a:t>Identify the labor relations goals of management, labor unions, and society.</a:t>
            </a:r>
          </a:p>
          <a:p>
            <a:endParaRPr lang="en-US" dirty="0">
              <a:ea typeface="ＭＳ Ｐゴシック" charset="0"/>
              <a:cs typeface="ＭＳ Ｐゴシック" charset="0"/>
            </a:endParaRPr>
          </a:p>
          <a:p>
            <a:r>
              <a:rPr lang="en-US" dirty="0">
                <a:ea typeface="ＭＳ Ｐゴシック" charset="0"/>
                <a:cs typeface="ＭＳ Ｐゴシック" charset="0"/>
              </a:rPr>
              <a:t>Managers continue to prefer to keep the organization’s operations flexible, so they can adjust activities to meet competitive challenges and customer demands.</a:t>
            </a: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13</a:t>
            </a:fld>
            <a:endParaRPr lang="en-US" dirty="0"/>
          </a:p>
        </p:txBody>
      </p:sp>
    </p:spTree>
    <p:extLst>
      <p:ext uri="{BB962C8B-B14F-4D97-AF65-F5344CB8AC3E}">
        <p14:creationId xmlns:p14="http://schemas.microsoft.com/office/powerpoint/2010/main" val="378545055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rgbClr val="221E1F"/>
                </a:solidFill>
                <a:latin typeface="+mn-lt"/>
                <a:ea typeface="ＭＳ Ｐゴシック" pitchFamily="-65" charset="-128"/>
                <a:cs typeface="ＭＳ Ｐゴシック" pitchFamily="-65" charset="-128"/>
              </a:rPr>
              <a:t>In general, labor unions have the goals of obtaining pay and working conditions that satisfy their members and of giving members a voice in decisions that affect them. Traditionally, they obtain these goals by gaining power in numbers. The more workers who belong to a union, the greater the union’s power. More members translates into greater ability to halt or disrupt production. Larger unions also have greater financial resources for continuing a strike; the union can help to make up for the wages the workers lose during a strike.</a:t>
            </a:r>
            <a:endParaRPr lang="en-US" sz="1200" kern="1200" dirty="0">
              <a:solidFill>
                <a:schemeClr val="tx1"/>
              </a:solidFill>
              <a:latin typeface="+mn-lt"/>
              <a:ea typeface="ＭＳ Ｐゴシック" pitchFamily="-65" charset="-128"/>
              <a:cs typeface="ＭＳ Ｐゴシック" pitchFamily="-65" charset="-128"/>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14</a:t>
            </a:fld>
            <a:endParaRPr lang="en-US" dirty="0"/>
          </a:p>
        </p:txBody>
      </p:sp>
    </p:spTree>
    <p:extLst>
      <p:ext uri="{BB962C8B-B14F-4D97-AF65-F5344CB8AC3E}">
        <p14:creationId xmlns:p14="http://schemas.microsoft.com/office/powerpoint/2010/main" val="279013076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rgbClr val="221E1F"/>
                </a:solidFill>
                <a:latin typeface="+mn-lt"/>
                <a:ea typeface="ＭＳ Ｐゴシック" pitchFamily="-65" charset="-128"/>
                <a:cs typeface="ＭＳ Ｐゴシック" pitchFamily="-65" charset="-128"/>
              </a:rPr>
              <a:t>The survival and security of a union depend on its ability to ensure a regular flow of new members and member dues to support the services it provides. Therefore, unions typically place high priority on negotiating two types of contract provisions with an employer that are critical to a union’s security and viability: checkoff provisions and provisions relating to union membership or contribution.</a:t>
            </a:r>
          </a:p>
          <a:p>
            <a:endParaRPr lang="en-US" sz="1200" b="0" i="0" u="none" strike="noStrike" kern="1200" baseline="0" dirty="0">
              <a:solidFill>
                <a:srgbClr val="221E1F"/>
              </a:solidFill>
              <a:latin typeface="+mn-lt"/>
              <a:ea typeface="ＭＳ Ｐゴシック" pitchFamily="-65" charset="-128"/>
              <a:cs typeface="ＭＳ Ｐゴシック" pitchFamily="-65" charset="-128"/>
            </a:endParaRPr>
          </a:p>
          <a:p>
            <a:r>
              <a:rPr lang="en-US" sz="1200" b="1" i="0" u="none" strike="noStrike" kern="1200" baseline="0" dirty="0">
                <a:solidFill>
                  <a:schemeClr val="tx1"/>
                </a:solidFill>
                <a:latin typeface="+mn-lt"/>
                <a:ea typeface="ＭＳ Ｐゴシック" pitchFamily="-65" charset="-128"/>
                <a:cs typeface="ＭＳ Ｐゴシック" pitchFamily="-65" charset="-128"/>
              </a:rPr>
              <a:t>Checkoff provision </a:t>
            </a:r>
            <a:r>
              <a:rPr lang="en-US" sz="1200" i="0" u="none" strike="noStrike" kern="1200" baseline="0" dirty="0">
                <a:solidFill>
                  <a:schemeClr val="tx1"/>
                </a:solidFill>
                <a:latin typeface="+mn-lt"/>
                <a:ea typeface="ＭＳ Ｐゴシック" pitchFamily="-65" charset="-128"/>
                <a:cs typeface="ＭＳ Ｐゴシック" pitchFamily="-65" charset="-128"/>
              </a:rPr>
              <a:t>is a c</a:t>
            </a:r>
            <a:r>
              <a:rPr lang="en-US" sz="1200" b="0" i="0" u="none" strike="noStrike" kern="1200" baseline="0" dirty="0">
                <a:solidFill>
                  <a:schemeClr val="tx1"/>
                </a:solidFill>
                <a:latin typeface="+mn-lt"/>
                <a:ea typeface="ＭＳ Ｐゴシック" pitchFamily="-65" charset="-128"/>
                <a:cs typeface="ＭＳ Ｐゴシック" pitchFamily="-65" charset="-128"/>
              </a:rPr>
              <a:t>ontract provision under which the employer, on behalf of the union, automatically deducts union dues from employees’ paychecks.</a:t>
            </a:r>
          </a:p>
          <a:p>
            <a:r>
              <a:rPr lang="en-US" sz="1200" kern="1200" dirty="0">
                <a:solidFill>
                  <a:schemeClr val="tx1"/>
                </a:solidFill>
                <a:latin typeface="+mn-lt"/>
                <a:ea typeface="ＭＳ Ｐゴシック" pitchFamily="-65" charset="-128"/>
                <a:cs typeface="ＭＳ Ｐゴシック" pitchFamily="-65" charset="-128"/>
              </a:rPr>
              <a:t>Security provisions:</a:t>
            </a:r>
            <a:endParaRPr lang="en-US" sz="1200" b="0" i="0" u="none" strike="noStrike" kern="1200" baseline="0" dirty="0">
              <a:solidFill>
                <a:schemeClr val="tx1"/>
              </a:solidFill>
              <a:latin typeface="+mn-lt"/>
              <a:ea typeface="ＭＳ Ｐゴシック" pitchFamily="-65" charset="-128"/>
              <a:cs typeface="ＭＳ Ｐゴシック" pitchFamily="-65" charset="-128"/>
            </a:endParaRPr>
          </a:p>
          <a:p>
            <a:pPr marL="171450" indent="-171450">
              <a:buFont typeface="Arial" panose="020B0604020202020204" pitchFamily="34" charset="0"/>
              <a:buChar char="•"/>
            </a:pPr>
            <a:r>
              <a:rPr lang="en-US" sz="1200" b="1" i="0" u="none" strike="noStrike" kern="1200" baseline="0" dirty="0">
                <a:solidFill>
                  <a:schemeClr val="tx1"/>
                </a:solidFill>
                <a:latin typeface="+mn-lt"/>
                <a:ea typeface="ＭＳ Ｐゴシック" pitchFamily="-65" charset="-128"/>
                <a:cs typeface="ＭＳ Ｐゴシック" pitchFamily="-65" charset="-128"/>
              </a:rPr>
              <a:t>Closed shop </a:t>
            </a:r>
            <a:r>
              <a:rPr lang="en-US" sz="1200" i="0" u="none" strike="noStrike" kern="1200" baseline="0" dirty="0">
                <a:solidFill>
                  <a:schemeClr val="tx1"/>
                </a:solidFill>
                <a:latin typeface="+mn-lt"/>
                <a:ea typeface="ＭＳ Ｐゴシック" pitchFamily="-65" charset="-128"/>
                <a:cs typeface="ＭＳ Ｐゴシック" pitchFamily="-65" charset="-128"/>
              </a:rPr>
              <a:t>is a u</a:t>
            </a:r>
            <a:r>
              <a:rPr lang="en-US" sz="1200" b="0" i="0" u="none" strike="noStrike" kern="1200" baseline="0" dirty="0">
                <a:solidFill>
                  <a:schemeClr val="tx1"/>
                </a:solidFill>
                <a:latin typeface="+mn-lt"/>
                <a:ea typeface="ＭＳ Ｐゴシック" pitchFamily="-65" charset="-128"/>
                <a:cs typeface="ＭＳ Ｐゴシック" pitchFamily="-65" charset="-128"/>
              </a:rPr>
              <a:t>nion security arrangement under which a person must be a union member before being hired; illegal for those covered by the National Labor Relations Act.</a:t>
            </a:r>
          </a:p>
          <a:p>
            <a:pPr marL="171450" indent="-171450">
              <a:buFont typeface="Arial" panose="020B0604020202020204" pitchFamily="34" charset="0"/>
              <a:buChar char="•"/>
            </a:pPr>
            <a:r>
              <a:rPr lang="en-US" sz="1200" b="1" i="0" u="none" strike="noStrike" kern="1200" baseline="0" dirty="0">
                <a:solidFill>
                  <a:schemeClr val="tx1"/>
                </a:solidFill>
                <a:latin typeface="+mn-lt"/>
                <a:ea typeface="ＭＳ Ｐゴシック" pitchFamily="-65" charset="-128"/>
                <a:cs typeface="ＭＳ Ｐゴシック" pitchFamily="-65" charset="-128"/>
              </a:rPr>
              <a:t>Union shop </a:t>
            </a:r>
            <a:r>
              <a:rPr lang="en-US" sz="1200" i="0" u="none" strike="noStrike" kern="1200" baseline="0" dirty="0">
                <a:solidFill>
                  <a:schemeClr val="tx1"/>
                </a:solidFill>
                <a:latin typeface="+mn-lt"/>
                <a:ea typeface="ＭＳ Ｐゴシック" pitchFamily="-65" charset="-128"/>
                <a:cs typeface="ＭＳ Ｐゴシック" pitchFamily="-65" charset="-128"/>
              </a:rPr>
              <a:t>is a u</a:t>
            </a:r>
            <a:r>
              <a:rPr lang="en-US" sz="1200" b="0" i="0" u="none" strike="noStrike" kern="1200" baseline="0" dirty="0">
                <a:solidFill>
                  <a:schemeClr val="tx1"/>
                </a:solidFill>
                <a:latin typeface="+mn-lt"/>
                <a:ea typeface="ＭＳ Ｐゴシック" pitchFamily="-65" charset="-128"/>
                <a:cs typeface="ＭＳ Ｐゴシック" pitchFamily="-65" charset="-128"/>
              </a:rPr>
              <a:t>nion security arrangement that requires employees to join the union within a certain amount of time (30 days) after beginning employment.</a:t>
            </a:r>
          </a:p>
          <a:p>
            <a:pPr marL="171450" indent="-171450">
              <a:buFont typeface="Arial" panose="020B0604020202020204" pitchFamily="34" charset="0"/>
              <a:buChar char="•"/>
            </a:pPr>
            <a:r>
              <a:rPr lang="en-US" sz="1200" b="1" i="0" u="none" strike="noStrike" kern="1200" baseline="0" dirty="0">
                <a:solidFill>
                  <a:schemeClr val="tx1"/>
                </a:solidFill>
                <a:latin typeface="+mn-lt"/>
                <a:ea typeface="ＭＳ Ｐゴシック" pitchFamily="-65" charset="-128"/>
                <a:cs typeface="ＭＳ Ｐゴシック" pitchFamily="-65" charset="-128"/>
              </a:rPr>
              <a:t>Agency shop </a:t>
            </a:r>
            <a:r>
              <a:rPr lang="en-US" sz="1200" i="0" u="none" strike="noStrike" kern="1200" baseline="0" dirty="0">
                <a:solidFill>
                  <a:schemeClr val="tx1"/>
                </a:solidFill>
                <a:latin typeface="+mn-lt"/>
                <a:ea typeface="ＭＳ Ｐゴシック" pitchFamily="-65" charset="-128"/>
                <a:cs typeface="ＭＳ Ｐゴシック" pitchFamily="-65" charset="-128"/>
              </a:rPr>
              <a:t>is a u</a:t>
            </a:r>
            <a:r>
              <a:rPr lang="en-US" sz="1200" b="0" i="0" u="none" strike="noStrike" kern="1200" baseline="0" dirty="0">
                <a:solidFill>
                  <a:schemeClr val="tx1"/>
                </a:solidFill>
                <a:latin typeface="+mn-lt"/>
                <a:ea typeface="ＭＳ Ｐゴシック" pitchFamily="-65" charset="-128"/>
                <a:cs typeface="ＭＳ Ｐゴシック" pitchFamily="-65" charset="-128"/>
              </a:rPr>
              <a:t>nion security arrangement that requires the payment of union dues but not union membership.</a:t>
            </a:r>
          </a:p>
          <a:p>
            <a:pPr marL="171450" indent="-171450">
              <a:buFont typeface="Arial" panose="020B0604020202020204" pitchFamily="34" charset="0"/>
              <a:buChar char="•"/>
            </a:pPr>
            <a:r>
              <a:rPr lang="en-US" sz="1200" b="1" i="0" u="none" strike="noStrike" kern="1200" baseline="0" dirty="0">
                <a:solidFill>
                  <a:schemeClr val="tx1"/>
                </a:solidFill>
                <a:latin typeface="+mn-lt"/>
                <a:ea typeface="ＭＳ Ｐゴシック" pitchFamily="-65" charset="-128"/>
                <a:cs typeface="ＭＳ Ｐゴシック" pitchFamily="-65" charset="-128"/>
              </a:rPr>
              <a:t>Maintenance of membership </a:t>
            </a:r>
            <a:r>
              <a:rPr lang="en-US" sz="1200" i="0" u="none" strike="noStrike" kern="1200" baseline="0" dirty="0">
                <a:solidFill>
                  <a:schemeClr val="tx1"/>
                </a:solidFill>
                <a:latin typeface="+mn-lt"/>
                <a:ea typeface="ＭＳ Ｐゴシック" pitchFamily="-65" charset="-128"/>
                <a:cs typeface="ＭＳ Ｐゴシック" pitchFamily="-65" charset="-128"/>
              </a:rPr>
              <a:t>is a u</a:t>
            </a:r>
            <a:r>
              <a:rPr lang="en-US" sz="1200" b="0" i="0" u="none" strike="noStrike" kern="1200" baseline="0" dirty="0">
                <a:solidFill>
                  <a:schemeClr val="tx1"/>
                </a:solidFill>
                <a:latin typeface="+mn-lt"/>
                <a:ea typeface="ＭＳ Ｐゴシック" pitchFamily="-65" charset="-128"/>
                <a:cs typeface="ＭＳ Ｐゴシック" pitchFamily="-65" charset="-128"/>
              </a:rPr>
              <a:t>nion security rules not requiring union membership but requiring that employees who join the union remain members for a certain period of time.</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15</a:t>
            </a:fld>
            <a:endParaRPr lang="en-US" dirty="0"/>
          </a:p>
        </p:txBody>
      </p:sp>
    </p:spTree>
    <p:extLst>
      <p:ext uri="{BB962C8B-B14F-4D97-AF65-F5344CB8AC3E}">
        <p14:creationId xmlns:p14="http://schemas.microsoft.com/office/powerpoint/2010/main" val="163094675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ea typeface="ＭＳ Ｐゴシック" charset="0"/>
                <a:cs typeface="ＭＳ Ｐゴシック" charset="0"/>
              </a:rPr>
              <a:t>Former Senator Orrin Hatch, described by </a:t>
            </a:r>
            <a:r>
              <a:rPr lang="en-US" i="1" dirty="0">
                <a:ea typeface="ＭＳ Ｐゴシック" charset="0"/>
                <a:cs typeface="ＭＳ Ｐゴシック" charset="0"/>
              </a:rPr>
              <a:t>BusinessWeek </a:t>
            </a:r>
            <a:r>
              <a:rPr lang="en-US" dirty="0">
                <a:ea typeface="ＭＳ Ｐゴシック" charset="0"/>
                <a:cs typeface="ＭＳ Ｐゴシック" charset="0"/>
              </a:rPr>
              <a:t>as “labor’s archrival on Capitol Hill,” spoke of a need for unions: </a:t>
            </a:r>
            <a:r>
              <a:rPr lang="en-US" i="1" dirty="0">
                <a:ea typeface="ＭＳ Ｐゴシック" charset="0"/>
                <a:cs typeface="ＭＳ Ｐゴシック" charset="0"/>
              </a:rPr>
              <a:t>“There are always going to be people who take advantage of workers. Unions even that out, to their credit. We need them to level the field between labor and management. If you didn’t have unions, it would be very difficult for even enlightened employers not to take advantage of workers on wages and working conditions, because of competition from less enlightened rivals. I’m among the first to say I believe in unions.”</a:t>
            </a: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16</a:t>
            </a:fld>
            <a:endParaRPr lang="en-US" dirty="0"/>
          </a:p>
        </p:txBody>
      </p:sp>
    </p:spTree>
    <p:extLst>
      <p:ext uri="{BB962C8B-B14F-4D97-AF65-F5344CB8AC3E}">
        <p14:creationId xmlns:p14="http://schemas.microsoft.com/office/powerpoint/2010/main" val="48974875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a typeface="ＭＳ Ｐゴシック" charset="0"/>
                <a:cs typeface="ＭＳ Ｐゴシック" charset="0"/>
              </a:rPr>
              <a:t>LO 15-3 </a:t>
            </a:r>
            <a:r>
              <a:rPr lang="en-US" dirty="0"/>
              <a:t>Summarize laws and regulations that affect labor relations.</a:t>
            </a:r>
          </a:p>
          <a:p>
            <a:endParaRPr lang="en-US" sz="1200" b="1" i="0" u="none" strike="noStrike" kern="1200" baseline="0" dirty="0">
              <a:solidFill>
                <a:schemeClr val="tx1"/>
              </a:solidFill>
              <a:ea typeface="ＭＳ Ｐゴシック" pitchFamily="-65" charset="-128"/>
              <a:cs typeface="ＭＳ Ｐゴシック" pitchFamily="-65" charset="-128"/>
            </a:endParaRPr>
          </a:p>
          <a:p>
            <a:r>
              <a:rPr lang="en-US" sz="1200" b="1" i="0" u="none" strike="noStrike" kern="1200" baseline="0" dirty="0">
                <a:solidFill>
                  <a:schemeClr val="tx1"/>
                </a:solidFill>
                <a:ea typeface="ＭＳ Ｐゴシック" pitchFamily="-65" charset="-128"/>
                <a:cs typeface="ＭＳ Ｐゴシック" pitchFamily="-65" charset="-128"/>
              </a:rPr>
              <a:t>National Labor Relations Act (NLRA) </a:t>
            </a:r>
            <a:r>
              <a:rPr lang="en-US" sz="1200" i="0" u="none" strike="noStrike" kern="1200" baseline="0" dirty="0">
                <a:solidFill>
                  <a:schemeClr val="tx1"/>
                </a:solidFill>
                <a:ea typeface="ＭＳ Ｐゴシック" pitchFamily="-65" charset="-128"/>
                <a:cs typeface="ＭＳ Ｐゴシック" pitchFamily="-65" charset="-128"/>
              </a:rPr>
              <a:t>is a f</a:t>
            </a:r>
            <a:r>
              <a:rPr lang="en-US" sz="1200" b="0" i="0" u="none" strike="noStrike" kern="1200" baseline="0" dirty="0">
                <a:solidFill>
                  <a:schemeClr val="tx1"/>
                </a:solidFill>
                <a:ea typeface="ＭＳ Ｐゴシック" pitchFamily="-65" charset="-128"/>
                <a:cs typeface="ＭＳ Ｐゴシック" pitchFamily="-65" charset="-128"/>
              </a:rPr>
              <a:t>ederal law that supports collective bargaining and sets out the rights of employees to form unions. </a:t>
            </a:r>
            <a:r>
              <a:rPr lang="en-US" dirty="0">
                <a:ea typeface="ＭＳ Ｐゴシック" charset="0"/>
                <a:cs typeface="ＭＳ Ｐゴシック" charset="0"/>
              </a:rPr>
              <a:t>NLRA prevents unfair labor practices by educating employers and employees about their rights and responsibilities under the National Labor Relations Act and by responding to complaints. Activities protected under the NLRA include:</a:t>
            </a:r>
          </a:p>
          <a:p>
            <a:pPr marL="465138" lvl="1" indent="-228600">
              <a:buFont typeface="Arial" panose="020B0604020202020204" pitchFamily="34" charset="0"/>
              <a:buChar char="•"/>
            </a:pPr>
            <a:r>
              <a:rPr lang="en-US" dirty="0">
                <a:ea typeface="ＭＳ Ｐゴシック" charset="0"/>
                <a:cs typeface="ＭＳ Ｐゴシック" charset="0"/>
              </a:rPr>
              <a:t>Union organizing.</a:t>
            </a:r>
          </a:p>
          <a:p>
            <a:pPr marL="465138" lvl="1" indent="-228600">
              <a:buFont typeface="Arial" panose="020B0604020202020204" pitchFamily="34" charset="0"/>
              <a:buChar char="•"/>
            </a:pPr>
            <a:r>
              <a:rPr lang="en-US" dirty="0">
                <a:ea typeface="ＭＳ Ｐゴシック" charset="0"/>
                <a:cs typeface="ＭＳ Ｐゴシック" charset="0"/>
              </a:rPr>
              <a:t>Joining a union, whether recognized by the employer or not.</a:t>
            </a:r>
          </a:p>
          <a:p>
            <a:pPr marL="465138" lvl="1" indent="-228600">
              <a:buFont typeface="Arial" panose="020B0604020202020204" pitchFamily="34" charset="0"/>
              <a:buChar char="•"/>
            </a:pPr>
            <a:r>
              <a:rPr lang="en-US" dirty="0">
                <a:ea typeface="ＭＳ Ｐゴシック" charset="0"/>
                <a:cs typeface="ＭＳ Ｐゴシック" charset="0"/>
              </a:rPr>
              <a:t>Going out on strike to secure better working conditions.</a:t>
            </a:r>
          </a:p>
          <a:p>
            <a:pPr marL="465138" lvl="1" indent="-228600">
              <a:buFont typeface="Arial" panose="020B0604020202020204" pitchFamily="34" charset="0"/>
              <a:buChar char="•"/>
            </a:pPr>
            <a:r>
              <a:rPr lang="en-US" dirty="0">
                <a:ea typeface="ＭＳ Ｐゴシック" charset="0"/>
                <a:cs typeface="ＭＳ Ｐゴシック" charset="0"/>
              </a:rPr>
              <a:t>Refraining from activity on behalf of the union.</a:t>
            </a: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17</a:t>
            </a:fld>
            <a:endParaRPr lang="en-US" dirty="0"/>
          </a:p>
        </p:txBody>
      </p:sp>
    </p:spTree>
    <p:extLst>
      <p:ext uri="{BB962C8B-B14F-4D97-AF65-F5344CB8AC3E}">
        <p14:creationId xmlns:p14="http://schemas.microsoft.com/office/powerpoint/2010/main" val="3521416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ＭＳ Ｐゴシック" pitchFamily="-65" charset="-128"/>
                <a:cs typeface="ＭＳ Ｐゴシック" pitchFamily="-65" charset="-128"/>
              </a:rPr>
              <a:t>Originally the NLRA did not list any unfair labor practices by unions. In later amendments to the NLRA—the Taft-Hartley Act of 1947 and the Landrum-Griffin Act of 1959—Congress established some restrictions on union practices deemed unfair to employers and union members.</a:t>
            </a:r>
          </a:p>
          <a:p>
            <a:endParaRPr lang="en-US" sz="1200" b="0" i="0" u="none" strike="noStrike" kern="1200" baseline="0" dirty="0">
              <a:solidFill>
                <a:schemeClr val="tx1"/>
              </a:solidFill>
              <a:latin typeface="+mn-lt"/>
              <a:ea typeface="ＭＳ Ｐゴシック" pitchFamily="-65" charset="-128"/>
              <a:cs typeface="ＭＳ Ｐゴシック" pitchFamily="-65" charset="-128"/>
            </a:endParaRPr>
          </a:p>
          <a:p>
            <a:r>
              <a:rPr lang="en-US" sz="1200" b="0" i="0" u="none" strike="noStrike" kern="1200" baseline="0" dirty="0">
                <a:solidFill>
                  <a:schemeClr val="tx1"/>
                </a:solidFill>
                <a:latin typeface="+mn-lt"/>
                <a:ea typeface="ＭＳ Ｐゴシック" pitchFamily="-65" charset="-128"/>
                <a:cs typeface="ＭＳ Ｐゴシック" pitchFamily="-65" charset="-128"/>
              </a:rPr>
              <a:t>The Taft-Hartley Act also allows the states to pass so-called </a:t>
            </a:r>
            <a:r>
              <a:rPr lang="en-US" sz="1200" b="1" i="0" u="none" strike="noStrike" kern="1200" baseline="0" dirty="0">
                <a:solidFill>
                  <a:schemeClr val="tx1"/>
                </a:solidFill>
                <a:latin typeface="+mn-lt"/>
                <a:ea typeface="ＭＳ Ｐゴシック" pitchFamily="-65" charset="-128"/>
                <a:cs typeface="ＭＳ Ｐゴシック" pitchFamily="-65" charset="-128"/>
              </a:rPr>
              <a:t>right-to-work laws</a:t>
            </a:r>
            <a:r>
              <a:rPr lang="en-US" sz="1200" b="0" i="0" u="none" strike="noStrike" kern="1200" baseline="0" dirty="0">
                <a:solidFill>
                  <a:schemeClr val="tx1"/>
                </a:solidFill>
                <a:latin typeface="+mn-lt"/>
                <a:ea typeface="ＭＳ Ｐゴシック" pitchFamily="-65" charset="-128"/>
                <a:cs typeface="ＭＳ Ｐゴシック" pitchFamily="-65" charset="-128"/>
              </a:rPr>
              <a:t>, which</a:t>
            </a:r>
            <a:r>
              <a:rPr lang="en-US" sz="1200" b="1" i="0" u="none" strike="noStrike" kern="1200" baseline="0" dirty="0">
                <a:solidFill>
                  <a:schemeClr val="tx1"/>
                </a:solidFill>
                <a:latin typeface="+mn-lt"/>
                <a:ea typeface="ＭＳ Ｐゴシック" pitchFamily="-65" charset="-128"/>
                <a:cs typeface="ＭＳ Ｐゴシック" pitchFamily="-65" charset="-128"/>
              </a:rPr>
              <a:t> </a:t>
            </a:r>
            <a:r>
              <a:rPr lang="en-US" sz="1200" i="0" u="none" strike="noStrike" kern="1200" baseline="0" dirty="0">
                <a:solidFill>
                  <a:schemeClr val="tx1"/>
                </a:solidFill>
                <a:latin typeface="+mn-lt"/>
                <a:ea typeface="ＭＳ Ｐゴシック" pitchFamily="-65" charset="-128"/>
                <a:cs typeface="ＭＳ Ｐゴシック" pitchFamily="-65" charset="-128"/>
              </a:rPr>
              <a:t>are s</a:t>
            </a:r>
            <a:r>
              <a:rPr lang="en-US" sz="1200" b="0" i="0" u="none" strike="noStrike" kern="1200" baseline="0" dirty="0">
                <a:solidFill>
                  <a:schemeClr val="tx1"/>
                </a:solidFill>
                <a:latin typeface="+mn-lt"/>
                <a:ea typeface="ＭＳ Ｐゴシック" pitchFamily="-65" charset="-128"/>
                <a:cs typeface="ＭＳ Ｐゴシック" pitchFamily="-65" charset="-128"/>
              </a:rPr>
              <a:t>tate laws that make union shops, maintenance of membership, and agency shops illegal.</a:t>
            </a:r>
            <a:endParaRPr lang="en-US" dirty="0">
              <a:ea typeface="ＭＳ Ｐゴシック" charset="0"/>
              <a:cs typeface="ＭＳ Ｐゴシック" charset="0"/>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18</a:t>
            </a:fld>
            <a:endParaRPr lang="en-US" dirty="0"/>
          </a:p>
        </p:txBody>
      </p:sp>
    </p:spTree>
    <p:extLst>
      <p:ext uri="{BB962C8B-B14F-4D97-AF65-F5344CB8AC3E}">
        <p14:creationId xmlns:p14="http://schemas.microsoft.com/office/powerpoint/2010/main" val="45304778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ea typeface="ＭＳ Ｐゴシック" charset="0"/>
                <a:cs typeface="ＭＳ Ｐゴシック" charset="0"/>
              </a:rPr>
              <a:t>Figure 15.3 indicates which states currently have right-to-work</a:t>
            </a:r>
            <a:r>
              <a:rPr lang="en-US" b="1" dirty="0">
                <a:ea typeface="ＭＳ Ｐゴシック" charset="0"/>
                <a:cs typeface="ＭＳ Ｐゴシック" charset="0"/>
              </a:rPr>
              <a:t> </a:t>
            </a:r>
            <a:r>
              <a:rPr lang="en-US" dirty="0">
                <a:ea typeface="ＭＳ Ｐゴシック" charset="0"/>
                <a:cs typeface="ＭＳ Ｐゴシック" charset="0"/>
              </a:rPr>
              <a:t>laws. These laws make union shops, maintenance of membership, and agency shops illegal.</a:t>
            </a:r>
            <a:endParaRPr lang="en-US" b="1" dirty="0">
              <a:ea typeface="ＭＳ Ｐゴシック" charset="0"/>
              <a:cs typeface="ＭＳ Ｐゴシック" charset="0"/>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19</a:t>
            </a:fld>
            <a:endParaRPr lang="en-US" dirty="0"/>
          </a:p>
        </p:txBody>
      </p:sp>
    </p:spTree>
    <p:extLst>
      <p:ext uri="{BB962C8B-B14F-4D97-AF65-F5344CB8AC3E}">
        <p14:creationId xmlns:p14="http://schemas.microsoft.com/office/powerpoint/2010/main" val="1021265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base" latinLnBrk="0" hangingPunct="1">
              <a:lnSpc>
                <a:spcPct val="100000"/>
              </a:lnSpc>
              <a:spcBef>
                <a:spcPct val="30000"/>
              </a:spcBef>
              <a:spcAft>
                <a:spcPct val="0"/>
              </a:spcAft>
              <a:buClrTx/>
              <a:buSzTx/>
              <a:buFontTx/>
              <a:buNone/>
              <a:tabLst/>
              <a:defRPr/>
            </a:pPr>
            <a:endParaRPr lang="en-US" dirty="0">
              <a:latin typeface="Calibri" charset="0"/>
              <a:ea typeface="ＭＳ Ｐゴシック" charset="0"/>
              <a:cs typeface="ＭＳ Ｐゴシック" charset="0"/>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a:t>
            </a:fld>
            <a:endParaRPr lang="en-US" dirty="0"/>
          </a:p>
        </p:txBody>
      </p:sp>
    </p:spTree>
    <p:extLst>
      <p:ext uri="{BB962C8B-B14F-4D97-AF65-F5344CB8AC3E}">
        <p14:creationId xmlns:p14="http://schemas.microsoft.com/office/powerpoint/2010/main" val="28043677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latin typeface="+mn-lt"/>
                <a:ea typeface="ＭＳ Ｐゴシック" pitchFamily="-65" charset="-128"/>
                <a:cs typeface="ＭＳ Ｐゴシック" pitchFamily="-65" charset="-128"/>
              </a:rPr>
              <a:t>National Labor Relations Board (NLRB) </a:t>
            </a:r>
            <a:r>
              <a:rPr lang="en-US" sz="1200" i="0" u="none" strike="noStrike" kern="1200" baseline="0" dirty="0">
                <a:solidFill>
                  <a:schemeClr val="tx1"/>
                </a:solidFill>
                <a:latin typeface="+mn-lt"/>
                <a:ea typeface="ＭＳ Ｐゴシック" pitchFamily="-65" charset="-128"/>
                <a:cs typeface="ＭＳ Ｐゴシック" pitchFamily="-65" charset="-128"/>
              </a:rPr>
              <a:t>is a f</a:t>
            </a:r>
            <a:r>
              <a:rPr lang="en-US" sz="1200" b="0" i="0" u="none" strike="noStrike" kern="1200" baseline="0" dirty="0">
                <a:solidFill>
                  <a:schemeClr val="tx1"/>
                </a:solidFill>
                <a:latin typeface="+mn-lt"/>
                <a:ea typeface="ＭＳ Ｐゴシック" pitchFamily="-65" charset="-128"/>
                <a:cs typeface="ＭＳ Ｐゴシック" pitchFamily="-65" charset="-128"/>
              </a:rPr>
              <a:t>ederal government agency that enforces the NLRA by conducting and certifying representation elections and investigating unfair labor practices. </a:t>
            </a:r>
            <a:r>
              <a:rPr lang="en-US" sz="1200" b="0" i="0" u="none" strike="noStrike" kern="1200" baseline="0" dirty="0">
                <a:solidFill>
                  <a:srgbClr val="221E1F"/>
                </a:solidFill>
                <a:latin typeface="+mn-lt"/>
                <a:ea typeface="ＭＳ Ｐゴシック" pitchFamily="-65" charset="-128"/>
                <a:cs typeface="ＭＳ Ｐゴシック" pitchFamily="-65" charset="-128"/>
              </a:rPr>
              <a:t>The NLRB has two major functions: to conduct and certify representation elections and to prevent unfair labor practices. It does not initiate either of these actions but responds to requests for action.</a:t>
            </a:r>
          </a:p>
          <a:p>
            <a:endParaRPr lang="en-US" sz="1200" b="0" i="0" u="none" strike="noStrike" kern="1200" baseline="0" dirty="0">
              <a:solidFill>
                <a:srgbClr val="221E1F"/>
              </a:solidFill>
              <a:latin typeface="+mn-lt"/>
              <a:ea typeface="ＭＳ Ｐゴシック" pitchFamily="-65" charset="-128"/>
              <a:cs typeface="ＭＳ Ｐゴシック" pitchFamily="-65" charset="-128"/>
            </a:endParaRPr>
          </a:p>
          <a:p>
            <a:r>
              <a:rPr lang="en-US" sz="1200" b="0" i="0" u="none" strike="noStrike" kern="1200" baseline="0" dirty="0">
                <a:solidFill>
                  <a:srgbClr val="000000"/>
                </a:solidFill>
                <a:latin typeface="+mn-lt"/>
                <a:ea typeface="ＭＳ Ｐゴシック" pitchFamily="-65" charset="-128"/>
                <a:cs typeface="ＭＳ Ｐゴシック" pitchFamily="-65" charset="-128"/>
              </a:rPr>
              <a:t>The NLRB is responsible for ensuring that the organizing process follows certain steps. The NLRB is also responsible for determining the appropriate bargaining unit and the employees who are eligible to participate in organizing activities.</a:t>
            </a:r>
          </a:p>
          <a:p>
            <a:endParaRPr lang="en-US" sz="1200" b="0" i="0" u="none" strike="noStrike" kern="1200" baseline="0" dirty="0">
              <a:solidFill>
                <a:srgbClr val="000000"/>
              </a:solidFill>
              <a:latin typeface="+mn-lt"/>
              <a:ea typeface="ＭＳ Ｐゴシック" pitchFamily="-65" charset="-128"/>
              <a:cs typeface="ＭＳ Ｐゴシック" pitchFamily="-65" charset="-128"/>
            </a:endParaRPr>
          </a:p>
          <a:p>
            <a:r>
              <a:rPr lang="en-US" sz="1200" b="0" i="0" u="none" strike="noStrike" kern="1200" baseline="0" dirty="0">
                <a:solidFill>
                  <a:srgbClr val="000000"/>
                </a:solidFill>
                <a:latin typeface="+mn-lt"/>
                <a:ea typeface="ＭＳ Ｐゴシック" pitchFamily="-65" charset="-128"/>
                <a:cs typeface="ＭＳ Ｐゴシック" pitchFamily="-65" charset="-128"/>
              </a:rPr>
              <a:t>The NLRB prevents unfair labor practices by educating employers and employees about their rights and responsibilities under the National Labor Relations Act and by responding to complaints.</a:t>
            </a:r>
            <a:endParaRPr lang="en-US" sz="1200" kern="1200" dirty="0">
              <a:solidFill>
                <a:schemeClr val="tx1"/>
              </a:solidFill>
              <a:latin typeface="+mn-lt"/>
              <a:ea typeface="ＭＳ Ｐゴシック" pitchFamily="-65" charset="-128"/>
              <a:cs typeface="ＭＳ Ｐゴシック" pitchFamily="-65" charset="-128"/>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20</a:t>
            </a:fld>
            <a:endParaRPr lang="en-US" dirty="0"/>
          </a:p>
        </p:txBody>
      </p:sp>
    </p:spTree>
    <p:extLst>
      <p:ext uri="{BB962C8B-B14F-4D97-AF65-F5344CB8AC3E}">
        <p14:creationId xmlns:p14="http://schemas.microsoft.com/office/powerpoint/2010/main" val="229247627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Tx/>
              <a:buNone/>
            </a:pPr>
            <a:r>
              <a:rPr lang="en-US" dirty="0">
                <a:ea typeface="ＭＳ Ｐゴシック" charset="0"/>
                <a:cs typeface="ＭＳ Ｐゴシック" charset="0"/>
              </a:rPr>
              <a:t>LO 15-4 </a:t>
            </a:r>
            <a:r>
              <a:rPr lang="en-US" dirty="0"/>
              <a:t>Describe the union organizing process.</a:t>
            </a:r>
          </a:p>
          <a:p>
            <a:pPr>
              <a:buFontTx/>
              <a:buChar char="•"/>
            </a:pPr>
            <a:endParaRPr lang="en-US" dirty="0">
              <a:ea typeface="ＭＳ Ｐゴシック" charset="0"/>
              <a:cs typeface="ＭＳ Ｐゴシック" charset="0"/>
            </a:endParaRPr>
          </a:p>
          <a:p>
            <a:r>
              <a:rPr lang="en-US" dirty="0">
                <a:ea typeface="ＭＳ Ｐゴシック" charset="0"/>
                <a:cs typeface="ＭＳ Ｐゴシック" charset="0"/>
              </a:rPr>
              <a:t>After authorization cards have been signed, a petition for election is made to the regional NLRB office conducts a secret-ballot election. The arrangements are made in one of two ways:</a:t>
            </a:r>
          </a:p>
          <a:p>
            <a:pPr marL="465138" indent="-233363"/>
            <a:r>
              <a:rPr lang="en-US" dirty="0">
                <a:ea typeface="ＭＳ Ｐゴシック" charset="0"/>
                <a:cs typeface="ＭＳ Ｐゴシック" charset="0"/>
              </a:rPr>
              <a:t>1. 	For a</a:t>
            </a:r>
            <a:r>
              <a:rPr lang="en-US" b="1" dirty="0">
                <a:ea typeface="ＭＳ Ｐゴシック" charset="0"/>
                <a:cs typeface="ＭＳ Ｐゴシック" charset="0"/>
              </a:rPr>
              <a:t> </a:t>
            </a:r>
            <a:r>
              <a:rPr lang="en-US" b="1" i="1" dirty="0">
                <a:ea typeface="ＭＳ Ｐゴシック" charset="0"/>
                <a:cs typeface="ＭＳ Ｐゴシック" charset="0"/>
              </a:rPr>
              <a:t>consent election</a:t>
            </a:r>
            <a:r>
              <a:rPr lang="en-US" dirty="0">
                <a:ea typeface="ＭＳ Ｐゴシック" charset="0"/>
                <a:cs typeface="ＭＳ Ｐゴシック" charset="0"/>
              </a:rPr>
              <a:t>, the employer and the union seeking representation arrive at an agreement stating the time and place of the election, the choices included on the ballot, and a way to determine who is eligible to vote.</a:t>
            </a:r>
          </a:p>
          <a:p>
            <a:pPr marL="465138" indent="-233363">
              <a:buAutoNum type="arabicPeriod" startAt="2"/>
            </a:pPr>
            <a:r>
              <a:rPr lang="en-US" dirty="0">
                <a:ea typeface="ＭＳ Ｐゴシック" charset="0"/>
                <a:cs typeface="ＭＳ Ｐゴシック" charset="0"/>
              </a:rPr>
              <a:t>For a </a:t>
            </a:r>
            <a:r>
              <a:rPr lang="en-US" b="1" i="1" dirty="0">
                <a:ea typeface="ＭＳ Ｐゴシック" charset="0"/>
                <a:cs typeface="ＭＳ Ｐゴシック" charset="0"/>
              </a:rPr>
              <a:t>stipulation election</a:t>
            </a:r>
            <a:r>
              <a:rPr lang="en-US" dirty="0">
                <a:ea typeface="ＭＳ Ｐゴシック" charset="0"/>
                <a:cs typeface="ＭＳ Ｐゴシック" charset="0"/>
              </a:rPr>
              <a:t>, the parties can-not agree on all of these terms, so NLRB dictates the time and place, ballot choices, and method of determining eligibility.</a:t>
            </a:r>
          </a:p>
          <a:p>
            <a:pPr marL="465138" indent="-233363">
              <a:buAutoNum type="arabicPeriod" startAt="2"/>
            </a:pPr>
            <a:endParaRPr lang="en-US" dirty="0">
              <a:ea typeface="ＭＳ Ｐゴシック" charset="0"/>
              <a:cs typeface="ＭＳ Ｐゴシック" charset="0"/>
            </a:endParaRPr>
          </a:p>
          <a:p>
            <a:pPr>
              <a:buNone/>
            </a:pPr>
            <a:r>
              <a:rPr lang="en-US" dirty="0">
                <a:ea typeface="ＭＳ Ｐゴシック" charset="0"/>
                <a:cs typeface="ＭＳ Ｐゴシック" charset="0"/>
              </a:rPr>
              <a:t>On the ballot, workers vote for or against union representation, and they may also have a choice from among more than one union. If the union (or one of the unions on the ballot) wins a majority of votes, NLRB certifies the union. If the ballot includes more than one union and neither gains a simple majority, NLRB holds a runoff election.</a:t>
            </a: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21</a:t>
            </a:fld>
            <a:endParaRPr lang="en-US" dirty="0"/>
          </a:p>
        </p:txBody>
      </p:sp>
    </p:spTree>
    <p:extLst>
      <p:ext uri="{BB962C8B-B14F-4D97-AF65-F5344CB8AC3E}">
        <p14:creationId xmlns:p14="http://schemas.microsoft.com/office/powerpoint/2010/main" val="328206783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ea typeface="ＭＳ Ｐゴシック" charset="0"/>
                <a:cs typeface="ＭＳ Ｐゴシック" charset="0"/>
              </a:rPr>
              <a:t>Supervisors have the most direct contact with employees. As Table 15.1 indicates, it is critical that they establish good relationships with employees even before there is any attempt at union organizing. Supervisors also must know what </a:t>
            </a:r>
            <a:r>
              <a:rPr lang="en-US" i="1" dirty="0">
                <a:ea typeface="ＭＳ Ｐゴシック" charset="0"/>
                <a:cs typeface="ＭＳ Ｐゴシック" charset="0"/>
              </a:rPr>
              <a:t>not</a:t>
            </a:r>
            <a:r>
              <a:rPr lang="en-US" dirty="0">
                <a:ea typeface="ＭＳ Ｐゴシック" charset="0"/>
                <a:cs typeface="ＭＳ Ｐゴシック" charset="0"/>
              </a:rPr>
              <a:t> to do if a union drive takes place. They should be trained in the legal principles covered in this chapter.</a:t>
            </a: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22</a:t>
            </a:fld>
            <a:endParaRPr lang="en-US" dirty="0"/>
          </a:p>
        </p:txBody>
      </p:sp>
    </p:spTree>
    <p:extLst>
      <p:ext uri="{BB962C8B-B14F-4D97-AF65-F5344CB8AC3E}">
        <p14:creationId xmlns:p14="http://schemas.microsoft.com/office/powerpoint/2010/main" val="34955162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ea typeface="ＭＳ Ｐゴシック" charset="0"/>
              <a:cs typeface="ＭＳ Ｐゴシック" charset="0"/>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23</a:t>
            </a:fld>
            <a:endParaRPr lang="en-US" dirty="0"/>
          </a:p>
        </p:txBody>
      </p:sp>
    </p:spTree>
    <p:extLst>
      <p:ext uri="{BB962C8B-B14F-4D97-AF65-F5344CB8AC3E}">
        <p14:creationId xmlns:p14="http://schemas.microsoft.com/office/powerpoint/2010/main" val="228269951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pPr marL="0" marR="0" lvl="0" indent="0" algn="l" defTabSz="457200" rtl="0" eaLnBrk="0" fontAlgn="base" latinLnBrk="0" hangingPunct="0">
              <a:lnSpc>
                <a:spcPct val="110000"/>
              </a:lnSpc>
              <a:spcBef>
                <a:spcPct val="30000"/>
              </a:spcBef>
              <a:spcAft>
                <a:spcPct val="0"/>
              </a:spcAft>
              <a:buClrTx/>
              <a:buSzTx/>
              <a:buFontTx/>
              <a:buNone/>
              <a:tabLst/>
              <a:defRPr/>
            </a:pPr>
            <a:r>
              <a:rPr lang="en-US" dirty="0">
                <a:ea typeface="ＭＳ Ｐゴシック" charset="0"/>
                <a:cs typeface="ＭＳ Ｐゴシック" charset="0"/>
              </a:rPr>
              <a:t>Beyond encouraging workers to sign authorization cards and vote for the union, organizers use some creative alternatives to traditional organizing activities. They sometimes offer workers associate union membership which is not linked to an employee’s workplace and does not provide representation in collective bargaining. Rather, an associate member receives other services, such as discounts on health and life insurance or credit cards. In return for these benefits, the union receives membership dues and a broader base of support for its activities.</a:t>
            </a:r>
          </a:p>
          <a:p>
            <a:pPr marL="0" marR="0" lvl="0" indent="0" algn="l" defTabSz="457200" rtl="0" eaLnBrk="0" fontAlgn="base" latinLnBrk="0" hangingPunct="0">
              <a:lnSpc>
                <a:spcPct val="110000"/>
              </a:lnSpc>
              <a:spcBef>
                <a:spcPct val="30000"/>
              </a:spcBef>
              <a:spcAft>
                <a:spcPct val="0"/>
              </a:spcAft>
              <a:buClrTx/>
              <a:buSzTx/>
              <a:buFontTx/>
              <a:buNone/>
              <a:tabLst/>
              <a:defRPr/>
            </a:pPr>
            <a:endParaRPr lang="en-US" dirty="0">
              <a:ea typeface="ＭＳ Ｐゴシック" charset="0"/>
              <a:cs typeface="ＭＳ Ｐゴシック" charset="0"/>
            </a:endParaRPr>
          </a:p>
          <a:p>
            <a:pPr>
              <a:lnSpc>
                <a:spcPct val="110000"/>
              </a:lnSpc>
              <a:defRPr/>
            </a:pPr>
            <a:r>
              <a:rPr lang="en-US" b="1" i="0" u="none" strike="noStrike" kern="1200" baseline="0" dirty="0">
                <a:solidFill>
                  <a:schemeClr val="tx1"/>
                </a:solidFill>
                <a:ea typeface="ＭＳ Ｐゴシック" pitchFamily="-65" charset="-128"/>
                <a:cs typeface="ＭＳ Ｐゴシック" pitchFamily="-65" charset="-128"/>
              </a:rPr>
              <a:t>Associate union membership </a:t>
            </a:r>
            <a:r>
              <a:rPr lang="en-US" i="0" u="none" strike="noStrike" kern="1200" baseline="0" dirty="0">
                <a:solidFill>
                  <a:schemeClr val="tx1"/>
                </a:solidFill>
                <a:ea typeface="ＭＳ Ｐゴシック" pitchFamily="-65" charset="-128"/>
                <a:cs typeface="ＭＳ Ｐゴシック" pitchFamily="-65" charset="-128"/>
              </a:rPr>
              <a:t>is an a</a:t>
            </a:r>
            <a:r>
              <a:rPr lang="en-US" b="0" i="0" u="none" strike="noStrike" kern="1200" baseline="0" dirty="0">
                <a:solidFill>
                  <a:schemeClr val="tx1"/>
                </a:solidFill>
                <a:ea typeface="ＭＳ Ｐゴシック" pitchFamily="-65" charset="-128"/>
                <a:cs typeface="ＭＳ Ｐゴシック" pitchFamily="-65" charset="-128"/>
              </a:rPr>
              <a:t>lternative form of union membership in which members receive discounts on insurance and credit cards rather than representation in collective bargaining. </a:t>
            </a:r>
            <a:r>
              <a:rPr lang="en-US" dirty="0">
                <a:ea typeface="ＭＳ Ｐゴシック" charset="0"/>
                <a:cs typeface="ＭＳ Ｐゴシック" charset="0"/>
              </a:rPr>
              <a:t>Associate membership may be attractive to employees who wish to join a union but cannot because their work-place is not organized by a union.</a:t>
            </a:r>
          </a:p>
          <a:p>
            <a:pPr>
              <a:lnSpc>
                <a:spcPct val="110000"/>
              </a:lnSpc>
              <a:defRPr/>
            </a:pPr>
            <a:endParaRPr lang="en-US" dirty="0">
              <a:ea typeface="ＭＳ Ｐゴシック" charset="0"/>
              <a:cs typeface="ＭＳ Ｐゴシック" charset="0"/>
            </a:endParaRPr>
          </a:p>
          <a:p>
            <a:pPr>
              <a:lnSpc>
                <a:spcPct val="110000"/>
              </a:lnSpc>
              <a:defRPr/>
            </a:pPr>
            <a:r>
              <a:rPr lang="en-US" dirty="0">
                <a:ea typeface="ＭＳ Ｐゴシック" charset="0"/>
                <a:cs typeface="ＭＳ Ｐゴシック" charset="0"/>
              </a:rPr>
              <a:t>Another alternative to traditional organizing is to conduct </a:t>
            </a:r>
            <a:r>
              <a:rPr lang="en-US" b="1" dirty="0">
                <a:ea typeface="ＭＳ Ｐゴシック" charset="0"/>
                <a:cs typeface="ＭＳ Ｐゴシック" charset="0"/>
              </a:rPr>
              <a:t>corporate campaigns</a:t>
            </a:r>
            <a:r>
              <a:rPr lang="en-US" dirty="0">
                <a:ea typeface="ＭＳ Ｐゴシック" charset="0"/>
                <a:cs typeface="ＭＳ Ｐゴシック" charset="0"/>
              </a:rPr>
              <a:t>—bringing public, financial, or political pressure on employers during union organization and contract negotiation. Another winning union organizing strategy is to negotiate employer neutrality and card-check provisions into a contract. Under a </a:t>
            </a:r>
            <a:r>
              <a:rPr lang="en-US" b="0" i="1" dirty="0">
                <a:ea typeface="ＭＳ Ｐゴシック" charset="0"/>
                <a:cs typeface="ＭＳ Ｐゴシック" charset="0"/>
              </a:rPr>
              <a:t>neutrality provision</a:t>
            </a:r>
            <a:r>
              <a:rPr lang="en-US" b="0" i="0" dirty="0">
                <a:ea typeface="ＭＳ Ｐゴシック" charset="0"/>
                <a:cs typeface="ＭＳ Ｐゴシック" charset="0"/>
              </a:rPr>
              <a:t>,</a:t>
            </a:r>
            <a:r>
              <a:rPr lang="en-US" dirty="0">
                <a:ea typeface="ＭＳ Ｐゴシック" charset="0"/>
                <a:cs typeface="ＭＳ Ｐゴシック" charset="0"/>
              </a:rPr>
              <a:t> the employer pledges not to oppose organizing attempts elsewhere in the company. A </a:t>
            </a:r>
            <a:r>
              <a:rPr lang="en-US" b="0" i="1" dirty="0">
                <a:ea typeface="ＭＳ Ｐゴシック" charset="0"/>
                <a:cs typeface="ＭＳ Ｐゴシック" charset="0"/>
              </a:rPr>
              <a:t>card-check provision </a:t>
            </a:r>
            <a:r>
              <a:rPr lang="en-US" dirty="0">
                <a:ea typeface="ＭＳ Ｐゴシック" charset="0"/>
                <a:cs typeface="ＭＳ Ｐゴシック" charset="0"/>
              </a:rPr>
              <a:t>is an agreement that if a certain percentage—by law, at least a majority—of employees sign an authorization card, the employer will recognize their union representation.</a:t>
            </a: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24</a:t>
            </a:fld>
            <a:endParaRPr lang="en-US" dirty="0"/>
          </a:p>
        </p:txBody>
      </p:sp>
    </p:spTree>
    <p:extLst>
      <p:ext uri="{BB962C8B-B14F-4D97-AF65-F5344CB8AC3E}">
        <p14:creationId xmlns:p14="http://schemas.microsoft.com/office/powerpoint/2010/main" val="148053540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Tx/>
              <a:buNone/>
            </a:pPr>
            <a:r>
              <a:rPr lang="en-US" sz="1200" b="0" i="0" u="none" strike="noStrike" kern="1200" baseline="0" dirty="0">
                <a:solidFill>
                  <a:srgbClr val="000000"/>
                </a:solidFill>
                <a:latin typeface="+mn-lt"/>
                <a:ea typeface="ＭＳ Ｐゴシック" pitchFamily="-65" charset="-128"/>
                <a:cs typeface="ＭＳ Ｐゴシック" pitchFamily="-65" charset="-128"/>
              </a:rPr>
              <a:t>The number of decertification elections has increased from about 5% of all elections in the 1950s and 1960s to more than double that rate in recent years. In fiscal year 2018, the NLRB reported that nearly 9% of elections were decertification elections.</a:t>
            </a:r>
            <a:endParaRPr lang="en-US" sz="1200" kern="1200" dirty="0">
              <a:solidFill>
                <a:schemeClr val="tx1"/>
              </a:solidFill>
              <a:latin typeface="+mn-lt"/>
              <a:ea typeface="ＭＳ Ｐゴシック" charset="0"/>
              <a:cs typeface="ＭＳ Ｐゴシック" charset="0"/>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25</a:t>
            </a:fld>
            <a:endParaRPr lang="en-US" dirty="0"/>
          </a:p>
        </p:txBody>
      </p:sp>
    </p:spTree>
    <p:extLst>
      <p:ext uri="{BB962C8B-B14F-4D97-AF65-F5344CB8AC3E}">
        <p14:creationId xmlns:p14="http://schemas.microsoft.com/office/powerpoint/2010/main" val="426309559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ea typeface="ＭＳ Ｐゴシック" charset="0"/>
                <a:cs typeface="ＭＳ Ｐゴシック" charset="0"/>
              </a:rPr>
              <a:t>LO 15-5 </a:t>
            </a:r>
            <a:r>
              <a:rPr lang="en-US" dirty="0"/>
              <a:t>Explain how management and unions negotiate contracts.</a:t>
            </a:r>
          </a:p>
          <a:p>
            <a:endParaRPr lang="en-US" dirty="0">
              <a:ea typeface="ＭＳ Ｐゴシック" charset="0"/>
              <a:cs typeface="ＭＳ Ｐゴシック" charset="0"/>
            </a:endParaRPr>
          </a:p>
          <a:p>
            <a:r>
              <a:rPr lang="en-US" dirty="0">
                <a:ea typeface="ＭＳ Ｐゴシック" charset="0"/>
                <a:cs typeface="ＭＳ Ｐゴシック" charset="0"/>
              </a:rPr>
              <a:t>Typical contracts include provisions for pay, benefits, work rules, and resolution of workers’ grievances.</a:t>
            </a:r>
          </a:p>
          <a:p>
            <a:endParaRPr lang="en-US" sz="1200" b="1" i="0" u="none" strike="noStrike" kern="1200" baseline="0" dirty="0">
              <a:solidFill>
                <a:schemeClr val="tx1"/>
              </a:solidFill>
              <a:ea typeface="ＭＳ Ｐゴシック" pitchFamily="-65" charset="-128"/>
              <a:cs typeface="ＭＳ Ｐゴシック" pitchFamily="-65" charset="-128"/>
            </a:endParaRPr>
          </a:p>
          <a:p>
            <a:r>
              <a:rPr lang="en-US" sz="1200" b="1" i="0" u="none" strike="noStrike" kern="1200" baseline="0" dirty="0">
                <a:solidFill>
                  <a:schemeClr val="tx1"/>
                </a:solidFill>
                <a:ea typeface="ＭＳ Ｐゴシック" pitchFamily="-65" charset="-128"/>
                <a:cs typeface="ＭＳ Ｐゴシック" pitchFamily="-65" charset="-128"/>
              </a:rPr>
              <a:t>Collective bargaining </a:t>
            </a:r>
            <a:r>
              <a:rPr lang="en-US" sz="1200" i="0" u="none" strike="noStrike" kern="1200" baseline="0" dirty="0">
                <a:solidFill>
                  <a:schemeClr val="tx1"/>
                </a:solidFill>
                <a:ea typeface="ＭＳ Ｐゴシック" pitchFamily="-65" charset="-128"/>
                <a:cs typeface="ＭＳ Ｐゴシック" pitchFamily="-65" charset="-128"/>
              </a:rPr>
              <a:t>is n</a:t>
            </a:r>
            <a:r>
              <a:rPr lang="en-US" sz="1200" b="0" i="0" u="none" strike="noStrike" kern="1200" baseline="0" dirty="0">
                <a:solidFill>
                  <a:schemeClr val="tx1"/>
                </a:solidFill>
                <a:ea typeface="ＭＳ Ｐゴシック" pitchFamily="-65" charset="-128"/>
                <a:cs typeface="ＭＳ Ｐゴシック" pitchFamily="-65" charset="-128"/>
              </a:rPr>
              <a:t>egotiation between union representatives and management representatives to arrive at a contract defining conditions of employment for the term of the contract and to administer that contract.</a:t>
            </a:r>
            <a:endParaRPr lang="en-US" sz="1200" kern="1200" dirty="0">
              <a:solidFill>
                <a:schemeClr val="tx1"/>
              </a:solidFill>
              <a:latin typeface="+mn-lt"/>
              <a:ea typeface="ＭＳ Ｐゴシック" charset="0"/>
              <a:cs typeface="ＭＳ Ｐゴシック" charset="0"/>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26</a:t>
            </a:fld>
            <a:endParaRPr lang="en-US" dirty="0"/>
          </a:p>
        </p:txBody>
      </p:sp>
    </p:spTree>
    <p:extLst>
      <p:ext uri="{BB962C8B-B14F-4D97-AF65-F5344CB8AC3E}">
        <p14:creationId xmlns:p14="http://schemas.microsoft.com/office/powerpoint/2010/main" val="337103094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a typeface="ＭＳ Ｐゴシック" charset="0"/>
                <a:cs typeface="ＭＳ Ｐゴシック" charset="0"/>
              </a:rPr>
              <a:t>Table 15.2 shows typical provisions negotiated in collective bargaining contracts.</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27</a:t>
            </a:fld>
            <a:endParaRPr lang="en-US" dirty="0"/>
          </a:p>
        </p:txBody>
      </p:sp>
    </p:spTree>
    <p:extLst>
      <p:ext uri="{BB962C8B-B14F-4D97-AF65-F5344CB8AC3E}">
        <p14:creationId xmlns:p14="http://schemas.microsoft.com/office/powerpoint/2010/main" val="277306545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28</a:t>
            </a:fld>
            <a:endParaRPr lang="en-US" dirty="0"/>
          </a:p>
        </p:txBody>
      </p:sp>
    </p:spTree>
    <p:extLst>
      <p:ext uri="{BB962C8B-B14F-4D97-AF65-F5344CB8AC3E}">
        <p14:creationId xmlns:p14="http://schemas.microsoft.com/office/powerpoint/2010/main" val="256861827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29</a:t>
            </a:fld>
            <a:endParaRPr lang="en-US" dirty="0"/>
          </a:p>
        </p:txBody>
      </p:sp>
    </p:spTree>
    <p:extLst>
      <p:ext uri="{BB962C8B-B14F-4D97-AF65-F5344CB8AC3E}">
        <p14:creationId xmlns:p14="http://schemas.microsoft.com/office/powerpoint/2010/main" val="41193172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ea typeface="ＭＳ Ｐゴシック" charset="0"/>
              <a:cs typeface="ＭＳ Ｐゴシック" charset="0"/>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3</a:t>
            </a:fld>
            <a:endParaRPr lang="en-US" dirty="0"/>
          </a:p>
        </p:txBody>
      </p:sp>
    </p:spTree>
    <p:extLst>
      <p:ext uri="{BB962C8B-B14F-4D97-AF65-F5344CB8AC3E}">
        <p14:creationId xmlns:p14="http://schemas.microsoft.com/office/powerpoint/2010/main" val="266742305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a typeface="ＭＳ Ｐゴシック" charset="0"/>
                <a:cs typeface="ＭＳ Ｐゴシック" charset="0"/>
              </a:rPr>
              <a:t>Typical contracts include provisions for pay, benefits, work rules, and resolution of workers’ grievances.</a:t>
            </a: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30</a:t>
            </a:fld>
            <a:endParaRPr lang="en-US" dirty="0"/>
          </a:p>
        </p:txBody>
      </p:sp>
    </p:spTree>
    <p:extLst>
      <p:ext uri="{BB962C8B-B14F-4D97-AF65-F5344CB8AC3E}">
        <p14:creationId xmlns:p14="http://schemas.microsoft.com/office/powerpoint/2010/main" val="325501734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rgbClr val="000000"/>
                </a:solidFill>
                <a:latin typeface="+mn-lt"/>
                <a:ea typeface="ＭＳ Ｐゴシック" pitchFamily="-65" charset="-128"/>
                <a:cs typeface="ＭＳ Ｐゴシック" pitchFamily="-65" charset="-128"/>
              </a:rPr>
              <a:t>If one or both sides determine that negotiation alone will not produce such an agreement, bargaining breaks down. To bring this impasse to an end, work may stop, or the parties may bring in outside help to resolve their differences. </a:t>
            </a:r>
          </a:p>
          <a:p>
            <a:endParaRPr lang="en-US" sz="1200" b="0" i="0" u="none" strike="noStrike" kern="1200" baseline="0" dirty="0">
              <a:solidFill>
                <a:srgbClr val="000000"/>
              </a:solidFill>
              <a:latin typeface="+mn-lt"/>
              <a:ea typeface="ＭＳ Ｐゴシック" pitchFamily="-65" charset="-128"/>
              <a:cs typeface="ＭＳ Ｐゴシック" pitchFamily="-65" charset="-128"/>
            </a:endParaRPr>
          </a:p>
          <a:p>
            <a:r>
              <a:rPr lang="en-US" sz="1200" i="0" u="none" strike="noStrike" kern="1200" baseline="0" dirty="0">
                <a:solidFill>
                  <a:schemeClr val="tx1"/>
                </a:solidFill>
                <a:latin typeface="+mn-lt"/>
                <a:ea typeface="ＭＳ Ｐゴシック" pitchFamily="-65" charset="-128"/>
                <a:cs typeface="ＭＳ Ｐゴシック" pitchFamily="-65" charset="-128"/>
              </a:rPr>
              <a:t>A </a:t>
            </a:r>
            <a:r>
              <a:rPr lang="en-US" sz="1200" b="1" i="0" u="none" strike="noStrike" kern="1200" baseline="0" dirty="0">
                <a:solidFill>
                  <a:schemeClr val="tx1"/>
                </a:solidFill>
                <a:latin typeface="+mn-lt"/>
                <a:ea typeface="ＭＳ Ｐゴシック" pitchFamily="-65" charset="-128"/>
                <a:cs typeface="ＭＳ Ｐゴシック" pitchFamily="-65" charset="-128"/>
              </a:rPr>
              <a:t>strike </a:t>
            </a:r>
            <a:r>
              <a:rPr lang="en-US" sz="1200" i="0" u="none" strike="noStrike" kern="1200" baseline="0" dirty="0">
                <a:solidFill>
                  <a:schemeClr val="tx1"/>
                </a:solidFill>
                <a:latin typeface="+mn-lt"/>
                <a:ea typeface="ＭＳ Ｐゴシック" pitchFamily="-65" charset="-128"/>
                <a:cs typeface="ＭＳ Ｐゴシック" pitchFamily="-65" charset="-128"/>
              </a:rPr>
              <a:t>is a</a:t>
            </a:r>
            <a:r>
              <a:rPr lang="en-US" sz="1200" b="0" i="0" u="none" strike="noStrike" kern="1200" baseline="0" dirty="0">
                <a:solidFill>
                  <a:schemeClr val="tx1"/>
                </a:solidFill>
                <a:latin typeface="+mn-lt"/>
                <a:ea typeface="ＭＳ Ｐゴシック" pitchFamily="-65" charset="-128"/>
                <a:cs typeface="ＭＳ Ｐゴシック" pitchFamily="-65" charset="-128"/>
              </a:rPr>
              <a:t> collective decision by union members not to work until certain demands or conditions are met. </a:t>
            </a:r>
            <a:r>
              <a:rPr lang="en-US" sz="1200" b="0" i="0" u="none" strike="noStrike" kern="1200" baseline="0" dirty="0">
                <a:solidFill>
                  <a:srgbClr val="221E1F"/>
                </a:solidFill>
                <a:latin typeface="+mn-lt"/>
                <a:ea typeface="ＭＳ Ｐゴシック" pitchFamily="-65" charset="-128"/>
                <a:cs typeface="ＭＳ Ｐゴシック" pitchFamily="-65" charset="-128"/>
              </a:rPr>
              <a:t>Many government employees do not have a right to strike, and their percentage among unionized employees overall has risen in recent decades.</a:t>
            </a:r>
          </a:p>
          <a:p>
            <a:endParaRPr lang="en-US" sz="1200" kern="1200" dirty="0">
              <a:solidFill>
                <a:srgbClr val="221E1F"/>
              </a:solidFill>
              <a:latin typeface="+mn-lt"/>
              <a:ea typeface="ＭＳ Ｐゴシック" pitchFamily="-65" charset="-128"/>
              <a:cs typeface="ＭＳ Ｐゴシック" pitchFamily="-65" charset="-128"/>
            </a:endParaRPr>
          </a:p>
          <a:p>
            <a:r>
              <a:rPr lang="en-US" sz="1200" b="0" i="0" u="none" strike="noStrike" kern="1200" baseline="0" dirty="0">
                <a:solidFill>
                  <a:schemeClr val="tx1"/>
                </a:solidFill>
                <a:latin typeface="+mn-lt"/>
                <a:ea typeface="ＭＳ Ｐゴシック" pitchFamily="-65" charset="-128"/>
                <a:cs typeface="ＭＳ Ｐゴシック" pitchFamily="-65" charset="-128"/>
              </a:rPr>
              <a:t>A </a:t>
            </a:r>
            <a:r>
              <a:rPr lang="en-US" sz="1200" b="1" i="0" u="none" strike="noStrike" kern="1200" baseline="0" dirty="0">
                <a:solidFill>
                  <a:schemeClr val="tx1"/>
                </a:solidFill>
                <a:latin typeface="+mn-lt"/>
                <a:ea typeface="ＭＳ Ｐゴシック" pitchFamily="-65" charset="-128"/>
                <a:cs typeface="ＭＳ Ｐゴシック" pitchFamily="-65" charset="-128"/>
              </a:rPr>
              <a:t>lockout </a:t>
            </a:r>
            <a:r>
              <a:rPr lang="en-US" sz="1200" i="0" u="none" strike="noStrike" kern="1200" baseline="0" dirty="0">
                <a:solidFill>
                  <a:schemeClr val="tx1"/>
                </a:solidFill>
                <a:latin typeface="+mn-lt"/>
                <a:ea typeface="ＭＳ Ｐゴシック" pitchFamily="-65" charset="-128"/>
                <a:cs typeface="ＭＳ Ｐゴシック" pitchFamily="-65" charset="-128"/>
              </a:rPr>
              <a:t>is a</a:t>
            </a:r>
            <a:r>
              <a:rPr lang="en-US" sz="1200" b="0" i="0" u="none" strike="noStrike" kern="1200" baseline="0" dirty="0">
                <a:solidFill>
                  <a:schemeClr val="tx1"/>
                </a:solidFill>
                <a:latin typeface="+mn-lt"/>
                <a:ea typeface="ＭＳ Ｐゴシック" pitchFamily="-65" charset="-128"/>
                <a:cs typeface="ＭＳ Ｐゴシック" pitchFamily="-65" charset="-128"/>
              </a:rPr>
              <a:t>n employer’s exclusion of workers from a work-place until they meet certain conditions.</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31</a:t>
            </a:fld>
            <a:endParaRPr lang="en-US" dirty="0"/>
          </a:p>
        </p:txBody>
      </p:sp>
    </p:spTree>
    <p:extLst>
      <p:ext uri="{BB962C8B-B14F-4D97-AF65-F5344CB8AC3E}">
        <p14:creationId xmlns:p14="http://schemas.microsoft.com/office/powerpoint/2010/main" val="313826385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1" u="none" strike="noStrike" kern="1200" baseline="0" dirty="0">
                <a:solidFill>
                  <a:srgbClr val="000000"/>
                </a:solidFill>
                <a:latin typeface="+mn-lt"/>
                <a:ea typeface="ＭＳ Ｐゴシック" pitchFamily="-65" charset="-128"/>
                <a:cs typeface="ＭＳ Ｐゴシック" pitchFamily="-65" charset="-128"/>
              </a:rPr>
              <a:t>Note: </a:t>
            </a:r>
            <a:r>
              <a:rPr lang="en-US" sz="1200" b="0" i="0" u="none" strike="noStrike" kern="1200" baseline="0" dirty="0">
                <a:solidFill>
                  <a:srgbClr val="000000"/>
                </a:solidFill>
                <a:latin typeface="+mn-lt"/>
                <a:ea typeface="ＭＳ Ｐゴシック" pitchFamily="-65" charset="-128"/>
                <a:cs typeface="ＭＳ Ｐゴシック" pitchFamily="-65" charset="-128"/>
              </a:rPr>
              <a:t>Because strikes are most likely in large bargaining units, these numbers represent most lost working time in the United States.</a:t>
            </a:r>
          </a:p>
          <a:p>
            <a:endParaRPr lang="en-US" sz="1200" b="0" i="0" u="none" strike="noStrike" kern="1200" baseline="0" dirty="0">
              <a:solidFill>
                <a:srgbClr val="000000"/>
              </a:solidFill>
              <a:latin typeface="+mn-lt"/>
              <a:ea typeface="ＭＳ Ｐゴシック" pitchFamily="-65" charset="-128"/>
              <a:cs typeface="ＭＳ Ｐゴシック" pitchFamily="-65" charset="-128"/>
            </a:endParaRPr>
          </a:p>
          <a:p>
            <a:r>
              <a:rPr lang="en-US" sz="1200" b="0" i="0" u="none" strike="noStrike" kern="1200" baseline="0" dirty="0">
                <a:solidFill>
                  <a:srgbClr val="000000"/>
                </a:solidFill>
                <a:latin typeface="+mn-lt"/>
                <a:ea typeface="ＭＳ Ｐゴシック" pitchFamily="-65" charset="-128"/>
                <a:cs typeface="ＭＳ Ｐゴシック" pitchFamily="-65" charset="-128"/>
              </a:rPr>
              <a:t>The number of work stoppages (strikes and lockouts) has plunged since the 1950s, although 2018 and 2019 saw significant increases in work stoppages compared to previous years in the last decade (Figure 15.4).</a:t>
            </a:r>
            <a:endParaRPr lang="en-US" b="1" dirty="0">
              <a:ea typeface="ＭＳ Ｐゴシック" charset="0"/>
              <a:cs typeface="ＭＳ Ｐゴシック" charset="0"/>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32</a:t>
            </a:fld>
            <a:endParaRPr lang="en-US" dirty="0"/>
          </a:p>
        </p:txBody>
      </p:sp>
    </p:spTree>
    <p:extLst>
      <p:ext uri="{BB962C8B-B14F-4D97-AF65-F5344CB8AC3E}">
        <p14:creationId xmlns:p14="http://schemas.microsoft.com/office/powerpoint/2010/main" val="124456592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baseline="0" dirty="0">
                <a:solidFill>
                  <a:schemeClr val="tx1"/>
                </a:solidFill>
                <a:latin typeface="+mn-lt"/>
              </a:rPr>
              <a:t>Because work stoppages are so costly and risky, unions and employers generally prefer other methods for resolving conflicts. Three common alternatives rely on a neutral third party, usually provided by the Federal Mediation and Conciliation Service (FMCS).</a:t>
            </a:r>
          </a:p>
          <a:p>
            <a:endParaRPr lang="en-US" sz="1200" b="1" i="0" u="none" strike="noStrike" kern="1200" baseline="0" dirty="0">
              <a:solidFill>
                <a:schemeClr val="tx1"/>
              </a:solidFill>
              <a:latin typeface="+mn-lt"/>
              <a:ea typeface="ＭＳ Ｐゴシック" pitchFamily="-65" charset="-128"/>
              <a:cs typeface="ＭＳ Ｐゴシック" pitchFamily="-65" charset="-128"/>
            </a:endParaRPr>
          </a:p>
          <a:p>
            <a:pPr marL="171450" indent="-171450">
              <a:buFont typeface="Arial" panose="020B0604020202020204" pitchFamily="34" charset="0"/>
              <a:buChar char="•"/>
            </a:pPr>
            <a:r>
              <a:rPr lang="en-US" sz="1200" b="1" i="0" u="none" strike="noStrike" kern="1200" baseline="0" dirty="0">
                <a:solidFill>
                  <a:schemeClr val="tx1"/>
                </a:solidFill>
                <a:latin typeface="+mn-lt"/>
                <a:ea typeface="ＭＳ Ｐゴシック" pitchFamily="-65" charset="-128"/>
                <a:cs typeface="ＭＳ Ｐゴシック" pitchFamily="-65" charset="-128"/>
              </a:rPr>
              <a:t>Mediation </a:t>
            </a:r>
            <a:r>
              <a:rPr lang="en-US" sz="1200" i="0" u="none" strike="noStrike" kern="1200" baseline="0" dirty="0">
                <a:solidFill>
                  <a:schemeClr val="tx1"/>
                </a:solidFill>
                <a:latin typeface="+mn-lt"/>
                <a:ea typeface="ＭＳ Ｐゴシック" pitchFamily="-65" charset="-128"/>
                <a:cs typeface="ＭＳ Ｐゴシック" pitchFamily="-65" charset="-128"/>
              </a:rPr>
              <a:t>is a c</a:t>
            </a:r>
            <a:r>
              <a:rPr lang="en-US" sz="1200" b="0" i="0" u="none" strike="noStrike" kern="1200" baseline="0" dirty="0">
                <a:solidFill>
                  <a:schemeClr val="tx1"/>
                </a:solidFill>
                <a:latin typeface="+mn-lt"/>
                <a:ea typeface="ＭＳ Ｐゴシック" pitchFamily="-65" charset="-128"/>
                <a:cs typeface="ＭＳ Ｐゴシック" pitchFamily="-65" charset="-128"/>
              </a:rPr>
              <a:t>onflict resolution procedure in which a mediator hears the views of both sides and facilitates the negotiation process but has no formal authority to dictate a resolution.</a:t>
            </a:r>
          </a:p>
          <a:p>
            <a:pPr marL="171450" indent="-171450">
              <a:buFont typeface="Arial" panose="020B0604020202020204" pitchFamily="34" charset="0"/>
              <a:buChar char="•"/>
            </a:pPr>
            <a:r>
              <a:rPr lang="en-US" sz="1200" b="1" i="0" u="none" strike="noStrike" kern="1200" baseline="0" dirty="0">
                <a:solidFill>
                  <a:schemeClr val="tx1"/>
                </a:solidFill>
                <a:latin typeface="+mn-lt"/>
                <a:ea typeface="ＭＳ Ｐゴシック" pitchFamily="-65" charset="-128"/>
                <a:cs typeface="ＭＳ Ｐゴシック" pitchFamily="-65" charset="-128"/>
              </a:rPr>
              <a:t>Fact finder </a:t>
            </a:r>
            <a:r>
              <a:rPr lang="en-US" sz="1200" i="0" u="none" strike="noStrike" kern="1200" baseline="0" dirty="0">
                <a:solidFill>
                  <a:schemeClr val="tx1"/>
                </a:solidFill>
                <a:latin typeface="+mn-lt"/>
                <a:ea typeface="ＭＳ Ｐゴシック" pitchFamily="-65" charset="-128"/>
                <a:cs typeface="ＭＳ Ｐゴシック" pitchFamily="-65" charset="-128"/>
              </a:rPr>
              <a:t>is a t</a:t>
            </a:r>
            <a:r>
              <a:rPr lang="en-US" sz="1200" b="0" i="0" u="none" strike="noStrike" kern="1200" baseline="0" dirty="0">
                <a:solidFill>
                  <a:schemeClr val="tx1"/>
                </a:solidFill>
                <a:latin typeface="+mn-lt"/>
                <a:ea typeface="ＭＳ Ｐゴシック" pitchFamily="-65" charset="-128"/>
                <a:cs typeface="ＭＳ Ｐゴシック" pitchFamily="-65" charset="-128"/>
              </a:rPr>
              <a:t>hird party to collective bargaining who reports the reasons for a dispute, the views and arguments of both sides, and possibly a recommended settlement, which the parties may decline.</a:t>
            </a:r>
          </a:p>
          <a:p>
            <a:pPr marL="171450" indent="-171450">
              <a:buFont typeface="Arial" panose="020B0604020202020204" pitchFamily="34" charset="0"/>
              <a:buChar char="•"/>
            </a:pPr>
            <a:r>
              <a:rPr lang="en-US" sz="1200" b="1" i="0" u="none" strike="noStrike" kern="1200" baseline="0" dirty="0">
                <a:solidFill>
                  <a:schemeClr val="tx1"/>
                </a:solidFill>
                <a:latin typeface="+mn-lt"/>
                <a:ea typeface="ＭＳ Ｐゴシック" pitchFamily="-65" charset="-128"/>
                <a:cs typeface="ＭＳ Ｐゴシック" pitchFamily="-65" charset="-128"/>
              </a:rPr>
              <a:t>Arbitration </a:t>
            </a:r>
            <a:r>
              <a:rPr lang="en-US" sz="1200" i="0" u="none" strike="noStrike" kern="1200" baseline="0" dirty="0">
                <a:solidFill>
                  <a:schemeClr val="tx1"/>
                </a:solidFill>
                <a:latin typeface="+mn-lt"/>
                <a:ea typeface="ＭＳ Ｐゴシック" pitchFamily="-65" charset="-128"/>
                <a:cs typeface="ＭＳ Ｐゴシック" pitchFamily="-65" charset="-128"/>
              </a:rPr>
              <a:t>is a c</a:t>
            </a:r>
            <a:r>
              <a:rPr lang="en-US" sz="1200" b="0" i="0" u="none" strike="noStrike" kern="1200" baseline="0" dirty="0">
                <a:solidFill>
                  <a:schemeClr val="tx1"/>
                </a:solidFill>
                <a:latin typeface="+mn-lt"/>
                <a:ea typeface="ＭＳ Ｐゴシック" pitchFamily="-65" charset="-128"/>
                <a:cs typeface="ＭＳ Ｐゴシック" pitchFamily="-65" charset="-128"/>
              </a:rPr>
              <a:t>onflict resolution procedure in which an arbitrator or arbitration board determines a binding settlement.</a:t>
            </a:r>
            <a:endParaRPr lang="en-US" sz="1200" dirty="0">
              <a:solidFill>
                <a:schemeClr val="tx1"/>
              </a:solidFill>
              <a:latin typeface="+mn-lt"/>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33</a:t>
            </a:fld>
            <a:endParaRPr lang="en-US" dirty="0"/>
          </a:p>
        </p:txBody>
      </p:sp>
    </p:spTree>
    <p:extLst>
      <p:ext uri="{BB962C8B-B14F-4D97-AF65-F5344CB8AC3E}">
        <p14:creationId xmlns:p14="http://schemas.microsoft.com/office/powerpoint/2010/main" val="412080378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latin typeface="+mn-lt"/>
                <a:ea typeface="ＭＳ Ｐゴシック" charset="0"/>
                <a:cs typeface="ＭＳ Ｐゴシック" charset="0"/>
              </a:rPr>
              <a:t>LO 15-6 </a:t>
            </a:r>
            <a:r>
              <a:rPr lang="en-US" sz="1200" kern="1200" dirty="0">
                <a:solidFill>
                  <a:schemeClr val="tx1"/>
                </a:solidFill>
                <a:latin typeface="+mn-lt"/>
                <a:ea typeface="ＭＳ Ｐゴシック" pitchFamily="-65" charset="-128"/>
                <a:cs typeface="ＭＳ Ｐゴシック" pitchFamily="-65" charset="-128"/>
              </a:rPr>
              <a:t>Summarize the practice of contract administration.</a:t>
            </a:r>
          </a:p>
          <a:p>
            <a:endParaRPr lang="en-US" sz="1200" kern="1200" dirty="0">
              <a:solidFill>
                <a:schemeClr val="tx1"/>
              </a:solidFill>
              <a:latin typeface="+mn-lt"/>
              <a:ea typeface="ＭＳ Ｐゴシック" charset="0"/>
              <a:cs typeface="ＭＳ Ｐゴシック" charset="0"/>
            </a:endParaRPr>
          </a:p>
          <a:p>
            <a:r>
              <a:rPr lang="en-US" sz="1200" kern="1200" dirty="0">
                <a:solidFill>
                  <a:schemeClr val="tx1"/>
                </a:solidFill>
                <a:latin typeface="+mn-lt"/>
                <a:ea typeface="ＭＳ Ｐゴシック" charset="0"/>
                <a:cs typeface="ＭＳ Ｐゴシック" charset="0"/>
              </a:rPr>
              <a:t>Vague or inconsistent language in the contract can make administering the contract difficult. The difficulties can create conflict that spills over into the next round of negotiations.</a:t>
            </a:r>
          </a:p>
          <a:p>
            <a:endParaRPr lang="en-US" sz="1200" kern="1200" dirty="0">
              <a:solidFill>
                <a:schemeClr val="tx1"/>
              </a:solidFill>
              <a:latin typeface="+mn-lt"/>
              <a:ea typeface="ＭＳ Ｐゴシック" charset="0"/>
              <a:cs typeface="ＭＳ Ｐゴシック" charset="0"/>
            </a:endParaRPr>
          </a:p>
          <a:p>
            <a:r>
              <a:rPr lang="en-US" sz="1200" b="1" i="0" u="none" strike="noStrike" kern="1200" baseline="0" dirty="0">
                <a:solidFill>
                  <a:schemeClr val="tx1"/>
                </a:solidFill>
                <a:latin typeface="+mn-lt"/>
                <a:ea typeface="ＭＳ Ｐゴシック" pitchFamily="-65" charset="-128"/>
                <a:cs typeface="ＭＳ Ｐゴシック" pitchFamily="-65" charset="-128"/>
              </a:rPr>
              <a:t>Grievance procedure </a:t>
            </a:r>
            <a:r>
              <a:rPr lang="en-US" sz="1200" i="0" u="none" strike="noStrike" kern="1200" baseline="0" dirty="0">
                <a:solidFill>
                  <a:schemeClr val="tx1"/>
                </a:solidFill>
                <a:latin typeface="+mn-lt"/>
                <a:ea typeface="ＭＳ Ｐゴシック" pitchFamily="-65" charset="-128"/>
                <a:cs typeface="ＭＳ Ｐゴシック" pitchFamily="-65" charset="-128"/>
              </a:rPr>
              <a:t>is t</a:t>
            </a:r>
            <a:r>
              <a:rPr lang="en-US" sz="1200" b="0" i="0" u="none" strike="noStrike" kern="1200" baseline="0" dirty="0">
                <a:solidFill>
                  <a:schemeClr val="tx1"/>
                </a:solidFill>
                <a:latin typeface="+mn-lt"/>
                <a:ea typeface="ＭＳ Ｐゴシック" pitchFamily="-65" charset="-128"/>
                <a:cs typeface="ＭＳ Ｐゴシック" pitchFamily="-65" charset="-128"/>
              </a:rPr>
              <a:t>he process for resolving union-management conflicts over interpretation or violation of a collective bargaining agreement.</a:t>
            </a:r>
            <a:endParaRPr lang="en-US" sz="1200" kern="1200" dirty="0">
              <a:solidFill>
                <a:schemeClr val="tx1"/>
              </a:solidFill>
              <a:latin typeface="+mn-lt"/>
              <a:ea typeface="ＭＳ Ｐゴシック" charset="0"/>
              <a:cs typeface="ＭＳ Ｐゴシック" charset="0"/>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34</a:t>
            </a:fld>
            <a:endParaRPr lang="en-US" dirty="0"/>
          </a:p>
        </p:txBody>
      </p:sp>
    </p:spTree>
    <p:extLst>
      <p:ext uri="{BB962C8B-B14F-4D97-AF65-F5344CB8AC3E}">
        <p14:creationId xmlns:p14="http://schemas.microsoft.com/office/powerpoint/2010/main" val="228308181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a typeface="ＭＳ Ｐゴシック" charset="0"/>
                <a:cs typeface="ＭＳ Ｐゴシック" charset="0"/>
              </a:rPr>
              <a:t>For grievances launched by an employee, a typical grievance procedure follows the steps shown in Figure 15.5. From the viewpoint of employees, the grievance procedure is an important means of getting fair treatment in the workplace. Its success depends on whether it provides for all kinds of problems that are likely to arise, whether employees feel they can file a grievance without being punished for it, and whether employees believe their union representatives will follow through.</a:t>
            </a:r>
          </a:p>
          <a:p>
            <a:endParaRPr lang="en-US" dirty="0">
              <a:ea typeface="ＭＳ Ｐゴシック" charset="0"/>
              <a:cs typeface="ＭＳ Ｐゴシック" charset="0"/>
            </a:endParaRPr>
          </a:p>
          <a:p>
            <a:r>
              <a:rPr lang="en-US" dirty="0">
                <a:ea typeface="ＭＳ Ｐゴシック" charset="0"/>
                <a:cs typeface="ＭＳ Ｐゴシック" charset="0"/>
              </a:rPr>
              <a:t>Under the National Labor Relations Act, the union has a </a:t>
            </a:r>
            <a:r>
              <a:rPr lang="en-US" i="1" dirty="0">
                <a:ea typeface="ＭＳ Ｐゴシック" charset="0"/>
                <a:cs typeface="ＭＳ Ｐゴシック" charset="0"/>
              </a:rPr>
              <a:t>duty of fair representation</a:t>
            </a:r>
            <a:r>
              <a:rPr lang="en-US" dirty="0">
                <a:ea typeface="ＭＳ Ｐゴシック" charset="0"/>
                <a:cs typeface="ＭＳ Ｐゴシック" charset="0"/>
              </a:rPr>
              <a:t>, which means the union must give equal representation to all members of the bargaining unit, whether or not they actually belong to the union.</a:t>
            </a: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35</a:t>
            </a:fld>
            <a:endParaRPr lang="en-US" dirty="0"/>
          </a:p>
        </p:txBody>
      </p:sp>
    </p:spTree>
    <p:extLst>
      <p:ext uri="{BB962C8B-B14F-4D97-AF65-F5344CB8AC3E}">
        <p14:creationId xmlns:p14="http://schemas.microsoft.com/office/powerpoint/2010/main" val="427791570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pPr marL="0" indent="0">
              <a:lnSpc>
                <a:spcPct val="110000"/>
              </a:lnSpc>
              <a:buFont typeface="+mj-lt"/>
              <a:buNone/>
            </a:pPr>
            <a:r>
              <a:rPr lang="en-US" dirty="0">
                <a:cs typeface="ＭＳ Ｐゴシック" charset="0"/>
              </a:rPr>
              <a:t>Which statement about labor unions is TRUE?</a:t>
            </a:r>
            <a:endParaRPr lang="en-US" dirty="0">
              <a:ea typeface="ＭＳ Ｐゴシック" charset="0"/>
              <a:cs typeface="ＭＳ Ｐゴシック" charset="0"/>
            </a:endParaRPr>
          </a:p>
          <a:p>
            <a:pPr marL="228600" indent="-228600">
              <a:lnSpc>
                <a:spcPct val="110000"/>
              </a:lnSpc>
              <a:buFont typeface="+mj-lt"/>
              <a:buAutoNum type="alphaUcPeriod"/>
            </a:pPr>
            <a:r>
              <a:rPr lang="en-US" dirty="0">
                <a:ea typeface="ＭＳ Ｐゴシック" charset="0"/>
                <a:cs typeface="ＭＳ Ｐゴシック" charset="0"/>
              </a:rPr>
              <a:t>Mediation requires each party to abide by the mediator’</a:t>
            </a:r>
            <a:r>
              <a:rPr lang="en-US" altLang="ja-JP" dirty="0">
                <a:ea typeface="ＭＳ Ｐゴシック" charset="0"/>
                <a:cs typeface="ＭＳ Ｐゴシック" charset="0"/>
              </a:rPr>
              <a:t>s decision.</a:t>
            </a:r>
          </a:p>
          <a:p>
            <a:pPr lvl="1">
              <a:lnSpc>
                <a:spcPct val="110000"/>
              </a:lnSpc>
            </a:pPr>
            <a:r>
              <a:rPr lang="en-US" altLang="ja-JP" b="1" dirty="0">
                <a:ea typeface="ＭＳ Ｐゴシック" charset="0"/>
                <a:cs typeface="ＭＳ Ｐゴシック" charset="0"/>
              </a:rPr>
              <a:t>False. </a:t>
            </a:r>
            <a:r>
              <a:rPr lang="en-US" altLang="ja-JP" dirty="0">
                <a:ea typeface="ＭＳ Ｐゴシック" charset="0"/>
                <a:cs typeface="ＭＳ Ｐゴシック" charset="0"/>
              </a:rPr>
              <a:t>Arbitration requires that, mediation is just a way to resolve differences using a neutral third party.</a:t>
            </a:r>
          </a:p>
          <a:p>
            <a:pPr marL="228600" indent="-228600">
              <a:lnSpc>
                <a:spcPct val="110000"/>
              </a:lnSpc>
              <a:buFont typeface="+mj-lt"/>
              <a:buAutoNum type="alphaUcPeriod"/>
            </a:pPr>
            <a:r>
              <a:rPr lang="en-US" dirty="0">
                <a:ea typeface="ＭＳ Ｐゴシック" charset="0"/>
                <a:cs typeface="ＭＳ Ｐゴシック" charset="0"/>
              </a:rPr>
              <a:t>Integrative bargaining involves a win-lose approach because the issues are considered a fixed pie.</a:t>
            </a:r>
          </a:p>
          <a:p>
            <a:pPr lvl="1">
              <a:lnSpc>
                <a:spcPct val="110000"/>
              </a:lnSpc>
            </a:pPr>
            <a:r>
              <a:rPr lang="en-US" b="1" dirty="0">
                <a:ea typeface="ＭＳ Ｐゴシック" charset="0"/>
                <a:cs typeface="ＭＳ Ｐゴシック" charset="0"/>
              </a:rPr>
              <a:t>False. </a:t>
            </a:r>
            <a:r>
              <a:rPr lang="en-US" dirty="0">
                <a:ea typeface="ＭＳ Ｐゴシック" charset="0"/>
                <a:cs typeface="ＭＳ Ｐゴシック" charset="0"/>
              </a:rPr>
              <a:t>Integrative bargaining takes a win-win approach, distributive bargaining takes a fixed pie approach.</a:t>
            </a:r>
          </a:p>
          <a:p>
            <a:pPr marL="228600" indent="-228600">
              <a:lnSpc>
                <a:spcPct val="110000"/>
              </a:lnSpc>
              <a:buFont typeface="+mj-lt"/>
              <a:buAutoNum type="alphaUcPeriod"/>
            </a:pPr>
            <a:r>
              <a:rPr lang="en-US" dirty="0">
                <a:ea typeface="ＭＳ Ｐゴシック" charset="0"/>
                <a:cs typeface="ＭＳ Ｐゴシック" charset="0"/>
              </a:rPr>
              <a:t>A union steward represents the issues concerning union employees and is elected by them.</a:t>
            </a:r>
          </a:p>
          <a:p>
            <a:pPr lvl="1">
              <a:lnSpc>
                <a:spcPct val="110000"/>
              </a:lnSpc>
            </a:pPr>
            <a:r>
              <a:rPr lang="en-US" b="1" dirty="0">
                <a:ea typeface="ＭＳ Ｐゴシック" charset="0"/>
                <a:cs typeface="ＭＳ Ｐゴシック" charset="0"/>
              </a:rPr>
              <a:t>True. </a:t>
            </a:r>
            <a:r>
              <a:rPr lang="en-US" dirty="0"/>
              <a:t>The union steward helps investigate complaints and represents employees to supervisors and other managers when employees file grievances alleging contract violations. </a:t>
            </a:r>
          </a:p>
          <a:p>
            <a:pPr marL="228600" indent="-228600">
              <a:lnSpc>
                <a:spcPct val="110000"/>
              </a:lnSpc>
              <a:buFont typeface="+mj-lt"/>
              <a:buAutoNum type="alphaUcPeriod"/>
            </a:pPr>
            <a:r>
              <a:rPr lang="en-US" dirty="0"/>
              <a:t>A strike is when the employer excludes workers from the workplace until they meet certain conditions. </a:t>
            </a:r>
            <a:endParaRPr lang="en-US" b="1" dirty="0">
              <a:ea typeface="ＭＳ Ｐゴシック" charset="0"/>
              <a:cs typeface="ＭＳ Ｐゴシック" charset="0"/>
            </a:endParaRPr>
          </a:p>
          <a:p>
            <a:pPr lvl="1">
              <a:lnSpc>
                <a:spcPct val="110000"/>
              </a:lnSpc>
            </a:pPr>
            <a:r>
              <a:rPr lang="en-US" b="1" dirty="0">
                <a:ea typeface="ＭＳ Ｐゴシック" charset="0"/>
                <a:cs typeface="ＭＳ Ｐゴシック" charset="0"/>
              </a:rPr>
              <a:t>False. </a:t>
            </a:r>
            <a:r>
              <a:rPr lang="en-US" dirty="0"/>
              <a:t>In a lockout, the employer excludes workers from the workplace until they meet certain conditions. A </a:t>
            </a:r>
            <a:r>
              <a:rPr lang="en-US" b="1" dirty="0"/>
              <a:t>strike </a:t>
            </a:r>
            <a:r>
              <a:rPr lang="en-US" dirty="0"/>
              <a:t>is a collective decision of the union members not to work until certain demands or conditions are met. </a:t>
            </a:r>
          </a:p>
          <a:p>
            <a:pPr marL="228600" lvl="1">
              <a:lnSpc>
                <a:spcPct val="110000"/>
              </a:lnSpc>
            </a:pPr>
            <a:endParaRPr lang="en-US" b="1" dirty="0">
              <a:ea typeface="ＭＳ Ｐゴシック" charset="0"/>
              <a:cs typeface="ＭＳ Ｐゴシック" charset="0"/>
            </a:endParaRPr>
          </a:p>
          <a:p>
            <a:pPr marL="0" lvl="1">
              <a:lnSpc>
                <a:spcPct val="110000"/>
              </a:lnSpc>
            </a:pPr>
            <a:r>
              <a:rPr lang="en-US" dirty="0">
                <a:ea typeface="ＭＳ Ｐゴシック" charset="0"/>
                <a:cs typeface="ＭＳ Ｐゴシック" charset="0"/>
              </a:rPr>
              <a:t>Answer: C</a:t>
            </a: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36</a:t>
            </a:fld>
            <a:endParaRPr lang="en-US" dirty="0"/>
          </a:p>
        </p:txBody>
      </p:sp>
    </p:spTree>
    <p:extLst>
      <p:ext uri="{BB962C8B-B14F-4D97-AF65-F5344CB8AC3E}">
        <p14:creationId xmlns:p14="http://schemas.microsoft.com/office/powerpoint/2010/main" val="318941843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latin typeface="+mn-lt"/>
                <a:ea typeface="ＭＳ Ｐゴシック" pitchFamily="-65" charset="-128"/>
                <a:cs typeface="ＭＳ Ｐゴシック" pitchFamily="-65" charset="-128"/>
              </a:rPr>
              <a:t>LO 15-7 Describe new approaches to </a:t>
            </a:r>
            <a:r>
              <a:rPr lang="en-US" sz="1200" b="0" i="0" u="none" strike="noStrike" kern="1200" baseline="0" dirty="0">
                <a:solidFill>
                  <a:srgbClr val="221E1F"/>
                </a:solidFill>
                <a:latin typeface="+mn-lt"/>
                <a:ea typeface="ＭＳ Ｐゴシック" pitchFamily="-65" charset="-128"/>
                <a:cs typeface="ＭＳ Ｐゴシック" pitchFamily="-65" charset="-128"/>
              </a:rPr>
              <a:t>l</a:t>
            </a:r>
            <a:r>
              <a:rPr lang="en-US" sz="1200" kern="1200" dirty="0">
                <a:solidFill>
                  <a:schemeClr val="tx1"/>
                </a:solidFill>
                <a:latin typeface="+mn-lt"/>
                <a:ea typeface="ＭＳ Ｐゴシック" pitchFamily="-65" charset="-128"/>
                <a:cs typeface="ＭＳ Ｐゴシック" pitchFamily="-65" charset="-128"/>
              </a:rPr>
              <a:t>abor-management relations.</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latin typeface="+mn-lt"/>
              <a:ea typeface="ＭＳ Ｐゴシック" pitchFamily="-65" charset="-128"/>
              <a:cs typeface="ＭＳ Ｐゴシック" pitchFamily="-65" charset="-128"/>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0" i="0" u="none" strike="noStrike" kern="1200" baseline="0" dirty="0">
                <a:solidFill>
                  <a:srgbClr val="221E1F"/>
                </a:solidFill>
                <a:latin typeface="+mn-lt"/>
                <a:ea typeface="ＭＳ Ｐゴシック" pitchFamily="-65" charset="-128"/>
                <a:cs typeface="ＭＳ Ｐゴシック" pitchFamily="-65" charset="-128"/>
              </a:rPr>
              <a:t>The growing role of employee empowerment and the shrinking size of union membership have helped to establish new approaches to labor relations. Among these developments are an emphasis on cooperation between unions and management and the use of nonunion systems for employee representation.</a:t>
            </a:r>
            <a:endParaRPr lang="en-US" sz="1200" kern="1200" dirty="0">
              <a:solidFill>
                <a:schemeClr val="tx1"/>
              </a:solidFill>
              <a:latin typeface="+mn-lt"/>
              <a:ea typeface="ＭＳ Ｐゴシック" pitchFamily="-65" charset="-128"/>
              <a:cs typeface="ＭＳ Ｐゴシック" pitchFamily="-65" charset="-128"/>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37</a:t>
            </a:fld>
            <a:endParaRPr lang="en-US" dirty="0"/>
          </a:p>
        </p:txBody>
      </p:sp>
    </p:spTree>
    <p:extLst>
      <p:ext uri="{BB962C8B-B14F-4D97-AF65-F5344CB8AC3E}">
        <p14:creationId xmlns:p14="http://schemas.microsoft.com/office/powerpoint/2010/main" val="334354946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rgbClr val="221E1F"/>
                </a:solidFill>
                <a:latin typeface="+mn-lt"/>
                <a:ea typeface="ＭＳ Ｐゴシック" pitchFamily="-65" charset="-128"/>
                <a:cs typeface="ＭＳ Ｐゴシック" pitchFamily="-65" charset="-128"/>
              </a:rPr>
              <a:t>Given that only a little more than 10% of workers are now represented by unions, what recourse do the other 89% have if they want someone to represent their interests to management? Employees want some form of representation, which often involves “substitutes” for unions. A recent survey of hundreds of U.S. workers found that 17% were covered by a collective bargaining agreement, and another 28% said they had some form of management-established system to represent them.</a:t>
            </a:r>
          </a:p>
          <a:p>
            <a:endParaRPr lang="en-US" sz="1200" b="0" i="0" u="none" strike="noStrike" kern="1200" baseline="0" dirty="0">
              <a:solidFill>
                <a:srgbClr val="221E1F"/>
              </a:solidFill>
              <a:latin typeface="+mn-lt"/>
              <a:ea typeface="ＭＳ Ｐゴシック" pitchFamily="-65" charset="-128"/>
              <a:cs typeface="ＭＳ Ｐゴシック" pitchFamily="-65" charset="-128"/>
            </a:endParaRPr>
          </a:p>
          <a:p>
            <a:r>
              <a:rPr lang="en-US" sz="1200" b="0" i="0" u="none" strike="noStrike" kern="1200" baseline="0" dirty="0">
                <a:solidFill>
                  <a:srgbClr val="221E1F"/>
                </a:solidFill>
                <a:latin typeface="+mn-lt"/>
                <a:ea typeface="ＭＳ Ｐゴシック" pitchFamily="-65" charset="-128"/>
                <a:cs typeface="ＭＳ Ｐゴシック" pitchFamily="-65" charset="-128"/>
              </a:rPr>
              <a:t>Another nonunion approach is the worker center, a nonprofit organization offering its members services such as training, legal advice, lobbying, and worker advocacy.</a:t>
            </a:r>
            <a:endParaRPr lang="en-US" sz="1200" kern="1200" dirty="0">
              <a:solidFill>
                <a:schemeClr val="tx1"/>
              </a:solidFill>
              <a:latin typeface="+mn-lt"/>
              <a:ea typeface="ＭＳ Ｐゴシック" pitchFamily="-65" charset="-128"/>
              <a:cs typeface="ＭＳ Ｐゴシック" pitchFamily="-65" charset="-128"/>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38</a:t>
            </a:fld>
            <a:endParaRPr lang="en-US" dirty="0"/>
          </a:p>
        </p:txBody>
      </p:sp>
    </p:spTree>
    <p:extLst>
      <p:ext uri="{BB962C8B-B14F-4D97-AF65-F5344CB8AC3E}">
        <p14:creationId xmlns:p14="http://schemas.microsoft.com/office/powerpoint/2010/main" val="327026474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681BCAD9-4EF0-A740-A449-E6B1FAFF4A5A}" type="slidenum">
              <a:rPr lang="en-US" smtClean="0"/>
              <a:pPr>
                <a:defRPr/>
              </a:pPr>
              <a:t>40</a:t>
            </a:fld>
            <a:endParaRPr lang="en-US" dirty="0"/>
          </a:p>
        </p:txBody>
      </p:sp>
    </p:spTree>
    <p:extLst>
      <p:ext uri="{BB962C8B-B14F-4D97-AF65-F5344CB8AC3E}">
        <p14:creationId xmlns:p14="http://schemas.microsoft.com/office/powerpoint/2010/main" val="26430416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a typeface="ＭＳ Ｐゴシック" charset="0"/>
                <a:cs typeface="ＭＳ Ｐゴシック" charset="0"/>
              </a:rPr>
              <a:t>LO 15-1 </a:t>
            </a:r>
            <a:r>
              <a:rPr lang="en-US" dirty="0"/>
              <a:t>Define unions and labor relations and their role in organizations.</a:t>
            </a:r>
            <a:endParaRPr lang="en-US" dirty="0">
              <a:ea typeface="ＭＳ Ｐゴシック" charset="0"/>
              <a:cs typeface="ＭＳ Ｐゴシック" charset="0"/>
            </a:endParaRPr>
          </a:p>
          <a:p>
            <a:endParaRPr lang="en-US" dirty="0">
              <a:ea typeface="ＭＳ Ｐゴシック" charset="0"/>
              <a:cs typeface="ＭＳ Ｐゴシック" charset="0"/>
            </a:endParaRPr>
          </a:p>
          <a:p>
            <a:r>
              <a:rPr lang="en-US" dirty="0">
                <a:ea typeface="ＭＳ Ｐゴシック" charset="0"/>
                <a:cs typeface="ＭＳ Ｐゴシック" charset="0"/>
              </a:rPr>
              <a:t>Labor </a:t>
            </a:r>
            <a:r>
              <a:rPr lang="en-US" b="1" dirty="0">
                <a:ea typeface="ＭＳ Ｐゴシック" charset="0"/>
                <a:cs typeface="ＭＳ Ｐゴシック" charset="0"/>
              </a:rPr>
              <a:t>unions </a:t>
            </a:r>
            <a:r>
              <a:rPr lang="en-US" dirty="0">
                <a:ea typeface="ＭＳ Ｐゴシック" charset="0"/>
                <a:cs typeface="ＭＳ Ｐゴシック" charset="0"/>
              </a:rPr>
              <a:t>are organizations formed for the purpose of representing their members’ interests and resolving conflicts with employers.</a:t>
            </a:r>
          </a:p>
          <a:p>
            <a:endParaRPr lang="en-US" sz="1200" b="1" i="0" u="none" strike="noStrike" kern="1200" baseline="0" dirty="0">
              <a:solidFill>
                <a:schemeClr val="tx1"/>
              </a:solidFill>
              <a:ea typeface="ＭＳ Ｐゴシック" pitchFamily="-65" charset="-128"/>
              <a:cs typeface="ＭＳ Ｐゴシック" pitchFamily="-65" charset="-128"/>
            </a:endParaRPr>
          </a:p>
          <a:p>
            <a:r>
              <a:rPr lang="en-US" sz="1200" b="1" i="0" u="none" strike="noStrike" kern="1200" baseline="0" dirty="0">
                <a:solidFill>
                  <a:schemeClr val="tx1"/>
                </a:solidFill>
                <a:ea typeface="ＭＳ Ｐゴシック" pitchFamily="-65" charset="-128"/>
                <a:cs typeface="ＭＳ Ｐゴシック" pitchFamily="-65" charset="-128"/>
              </a:rPr>
              <a:t>Labor relations </a:t>
            </a:r>
            <a:r>
              <a:rPr lang="en-US" sz="1200" i="0" u="none" strike="noStrike" kern="1200" baseline="0" dirty="0">
                <a:solidFill>
                  <a:schemeClr val="tx1"/>
                </a:solidFill>
                <a:ea typeface="ＭＳ Ｐゴシック" pitchFamily="-65" charset="-128"/>
                <a:cs typeface="ＭＳ Ｐゴシック" pitchFamily="-65" charset="-128"/>
              </a:rPr>
              <a:t>is a f</a:t>
            </a:r>
            <a:r>
              <a:rPr lang="en-US" sz="1200" b="0" i="0" u="none" strike="noStrike" kern="1200" baseline="0" dirty="0">
                <a:solidFill>
                  <a:schemeClr val="tx1"/>
                </a:solidFill>
                <a:ea typeface="ＭＳ Ｐゴシック" pitchFamily="-65" charset="-128"/>
                <a:cs typeface="ＭＳ Ｐゴシック" pitchFamily="-65" charset="-128"/>
              </a:rPr>
              <a:t>ield that emphasizes skills that managers and union leaders can use to minimize costly forms of conflict (such as strikes) and seek win-win solutions to disagreements.</a:t>
            </a:r>
            <a:endParaRPr lang="en-US" dirty="0">
              <a:ea typeface="ＭＳ Ｐゴシック" charset="0"/>
              <a:cs typeface="ＭＳ Ｐゴシック" charset="0"/>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4</a:t>
            </a:fld>
            <a:endParaRPr lang="en-US" dirty="0"/>
          </a:p>
        </p:txBody>
      </p:sp>
    </p:spTree>
    <p:extLst>
      <p:ext uri="{BB962C8B-B14F-4D97-AF65-F5344CB8AC3E}">
        <p14:creationId xmlns:p14="http://schemas.microsoft.com/office/powerpoint/2010/main" val="726993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0" u="none" strike="noStrike" kern="1200" baseline="0" dirty="0">
                <a:solidFill>
                  <a:schemeClr val="tx1"/>
                </a:solidFill>
                <a:ea typeface="ＭＳ Ｐゴシック" pitchFamily="-65" charset="-128"/>
                <a:cs typeface="ＭＳ Ｐゴシック" pitchFamily="-65" charset="-128"/>
              </a:rPr>
              <a:t>Craft union </a:t>
            </a:r>
            <a:r>
              <a:rPr lang="en-US" i="0" u="none" strike="noStrike" kern="1200" baseline="0" dirty="0">
                <a:solidFill>
                  <a:schemeClr val="tx1"/>
                </a:solidFill>
                <a:ea typeface="ＭＳ Ｐゴシック" pitchFamily="-65" charset="-128"/>
                <a:cs typeface="ＭＳ Ｐゴシック" pitchFamily="-65" charset="-128"/>
              </a:rPr>
              <a:t>is a l</a:t>
            </a:r>
            <a:r>
              <a:rPr lang="en-US" b="0" i="0" u="none" strike="noStrike" kern="1200" baseline="0" dirty="0">
                <a:solidFill>
                  <a:schemeClr val="tx1"/>
                </a:solidFill>
                <a:ea typeface="ＭＳ Ｐゴシック" pitchFamily="-65" charset="-128"/>
                <a:cs typeface="ＭＳ Ｐゴシック" pitchFamily="-65" charset="-128"/>
              </a:rPr>
              <a:t>abor union whose members all have a particular skill or occupation.</a:t>
            </a:r>
          </a:p>
          <a:p>
            <a:endParaRPr lang="en-US" b="0" i="0" u="none" strike="noStrike" kern="1200" baseline="0" dirty="0">
              <a:solidFill>
                <a:schemeClr val="tx1"/>
              </a:solidFill>
              <a:ea typeface="ＭＳ Ｐゴシック" pitchFamily="-65" charset="-128"/>
            </a:endParaRPr>
          </a:p>
          <a:p>
            <a:r>
              <a:rPr lang="en-US" b="1" i="0" u="none" strike="noStrike" kern="1200" baseline="0" dirty="0">
                <a:solidFill>
                  <a:schemeClr val="tx1"/>
                </a:solidFill>
                <a:ea typeface="ＭＳ Ｐゴシック" pitchFamily="-65" charset="-128"/>
                <a:cs typeface="ＭＳ Ｐゴシック" pitchFamily="-65" charset="-128"/>
              </a:rPr>
              <a:t>Industrial union </a:t>
            </a:r>
            <a:r>
              <a:rPr lang="en-US" i="0" u="none" strike="noStrike" kern="1200" baseline="0" dirty="0">
                <a:solidFill>
                  <a:schemeClr val="tx1"/>
                </a:solidFill>
                <a:ea typeface="ＭＳ Ｐゴシック" pitchFamily="-65" charset="-128"/>
                <a:cs typeface="ＭＳ Ｐゴシック" pitchFamily="-65" charset="-128"/>
              </a:rPr>
              <a:t>is a l</a:t>
            </a:r>
            <a:r>
              <a:rPr lang="en-US" b="0" i="0" u="none" strike="noStrike" kern="1200" baseline="0" dirty="0">
                <a:solidFill>
                  <a:schemeClr val="tx1"/>
                </a:solidFill>
                <a:ea typeface="ＭＳ Ｐゴシック" pitchFamily="-65" charset="-128"/>
                <a:cs typeface="ＭＳ Ｐゴシック" pitchFamily="-65" charset="-128"/>
              </a:rPr>
              <a:t>abor union whose members are linked by their work in a particular industry.</a:t>
            </a:r>
          </a:p>
          <a:p>
            <a:endParaRPr lang="en-US" b="0" i="0" u="none" strike="noStrike" kern="1200" baseline="0" dirty="0">
              <a:solidFill>
                <a:schemeClr val="tx1"/>
              </a:solidFill>
              <a:ea typeface="ＭＳ Ｐゴシック" pitchFamily="-65" charset="-128"/>
              <a:cs typeface="ＭＳ Ｐゴシック" pitchFamily="-65" charset="-128"/>
            </a:endParaRPr>
          </a:p>
          <a:p>
            <a:r>
              <a:rPr lang="en-US" sz="1800" b="0" i="0" u="none" strike="noStrike" baseline="0" dirty="0">
                <a:solidFill>
                  <a:srgbClr val="000000"/>
                </a:solidFill>
                <a:latin typeface="NimbusRomDOT"/>
              </a:rPr>
              <a:t>Most national unions in the United States are affiliated with the </a:t>
            </a:r>
            <a:r>
              <a:rPr lang="en-US" b="1" i="0" u="none" strike="noStrike" kern="1200" baseline="0" dirty="0">
                <a:solidFill>
                  <a:schemeClr val="tx1"/>
                </a:solidFill>
                <a:ea typeface="ＭＳ Ｐゴシック" pitchFamily="-65" charset="-128"/>
                <a:cs typeface="ＭＳ Ｐゴシック" pitchFamily="-65" charset="-128"/>
              </a:rPr>
              <a:t>American Federation of Labor and Congress of Industrial Organizations (AFL-CIO)</a:t>
            </a:r>
            <a:r>
              <a:rPr lang="en-US" b="0" i="0" u="none" strike="noStrike" kern="1200" baseline="0" dirty="0">
                <a:solidFill>
                  <a:schemeClr val="tx1"/>
                </a:solidFill>
                <a:ea typeface="ＭＳ Ｐゴシック" pitchFamily="-65" charset="-128"/>
                <a:cs typeface="ＭＳ Ｐゴシック" pitchFamily="-65" charset="-128"/>
              </a:rPr>
              <a:t>. The AFL-CIO</a:t>
            </a:r>
            <a:r>
              <a:rPr lang="en-US" dirty="0">
                <a:ea typeface="ＭＳ Ｐゴシック" charset="0"/>
                <a:cs typeface="ＭＳ Ｐゴシック" charset="0"/>
              </a:rPr>
              <a:t> is not a labor union but an association that seeks to advance the shared interests of its member unions at the national level, much as the Chamber of Commerce and the National Association of Manufacturers do for their member employers. Approximately 55 national and international unions are affiliated with the AFL-CIO. An important responsibility of the AFL-CIO is to represent labor’</a:t>
            </a:r>
            <a:r>
              <a:rPr lang="en-US" altLang="ja-JP" dirty="0">
                <a:ea typeface="ＭＳ Ｐゴシック" charset="0"/>
                <a:cs typeface="ＭＳ Ｐゴシック" charset="0"/>
              </a:rPr>
              <a:t>s interests in public policy issues such as labor law, economic policy, and occupational safety and health.</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5</a:t>
            </a:fld>
            <a:endParaRPr lang="en-US" dirty="0"/>
          </a:p>
        </p:txBody>
      </p:sp>
    </p:spTree>
    <p:extLst>
      <p:ext uri="{BB962C8B-B14F-4D97-AF65-F5344CB8AC3E}">
        <p14:creationId xmlns:p14="http://schemas.microsoft.com/office/powerpoint/2010/main" val="42274076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ja-JP" dirty="0">
                <a:ea typeface="ＭＳ Ｐゴシック" charset="0"/>
                <a:cs typeface="ＭＳ Ｐゴシック" charset="0"/>
              </a:rPr>
              <a:t>Most national unions consist of multiple local units. Individual members participate in local unions in various ways. At meetings of the local union, they elect officials and vote on resolutions to strike. Most of workers</a:t>
            </a:r>
            <a:r>
              <a:rPr lang="en-US" dirty="0">
                <a:ea typeface="ＭＳ Ｐゴシック" charset="0"/>
                <a:cs typeface="ＭＳ Ｐゴシック" charset="0"/>
              </a:rPr>
              <a:t>’</a:t>
            </a:r>
            <a:r>
              <a:rPr lang="en-US" altLang="ja-JP" dirty="0">
                <a:ea typeface="ＭＳ Ｐゴシック" charset="0"/>
                <a:cs typeface="ＭＳ Ｐゴシック" charset="0"/>
              </a:rPr>
              <a:t> contact is with the </a:t>
            </a:r>
            <a:r>
              <a:rPr lang="en-US" altLang="ja-JP" b="1" dirty="0">
                <a:ea typeface="ＭＳ Ｐゴシック" charset="0"/>
                <a:cs typeface="ＭＳ Ｐゴシック" charset="0"/>
              </a:rPr>
              <a:t>union steward</a:t>
            </a:r>
            <a:r>
              <a:rPr lang="en-US" altLang="ja-JP" dirty="0">
                <a:ea typeface="ＭＳ Ｐゴシック" charset="0"/>
                <a:cs typeface="ＭＳ Ｐゴシック" charset="0"/>
              </a:rPr>
              <a:t>, an employee elected by union members to represent them in ensuring that the terms of the contract are enforced. The union steward helps investigate complaints and represents employees to supervisors and other man-agers when employees file grievances alleging contract violations. When the union deals with several employers, as in the case of a craft union, a  business representative performs some of the same functions as a union steward. Because of union stewards</a:t>
            </a:r>
            <a:r>
              <a:rPr lang="en-US" dirty="0">
                <a:ea typeface="ＭＳ Ｐゴシック" charset="0"/>
                <a:cs typeface="ＭＳ Ｐゴシック" charset="0"/>
              </a:rPr>
              <a:t>’</a:t>
            </a:r>
            <a:r>
              <a:rPr lang="en-US" altLang="ja-JP" dirty="0">
                <a:ea typeface="ＭＳ Ｐゴシック" charset="0"/>
                <a:cs typeface="ＭＳ Ｐゴシック" charset="0"/>
              </a:rPr>
              <a:t> and business representatives</a:t>
            </a:r>
            <a:r>
              <a:rPr lang="en-US" dirty="0">
                <a:ea typeface="ＭＳ Ｐゴシック" charset="0"/>
                <a:cs typeface="ＭＳ Ｐゴシック" charset="0"/>
              </a:rPr>
              <a:t>’</a:t>
            </a:r>
            <a:r>
              <a:rPr lang="en-US" altLang="ja-JP" dirty="0">
                <a:ea typeface="ＭＳ Ｐゴシック" charset="0"/>
                <a:cs typeface="ＭＳ Ｐゴシック" charset="0"/>
              </a:rPr>
              <a:t> close involvement with employees, it is to management</a:t>
            </a:r>
            <a:r>
              <a:rPr lang="en-US" dirty="0">
                <a:ea typeface="ＭＳ Ｐゴシック" charset="0"/>
                <a:cs typeface="ＭＳ Ｐゴシック" charset="0"/>
              </a:rPr>
              <a:t>’</a:t>
            </a:r>
            <a:r>
              <a:rPr lang="en-US" altLang="ja-JP" dirty="0">
                <a:ea typeface="ＭＳ Ｐゴシック" charset="0"/>
                <a:cs typeface="ＭＳ Ｐゴシック" charset="0"/>
              </a:rPr>
              <a:t>s advantage to cultivate positive working relationships with them.</a:t>
            </a:r>
            <a:endParaRPr lang="en-US" sz="1200" b="0" i="0" u="none" strike="noStrike" kern="1200" baseline="0" dirty="0">
              <a:solidFill>
                <a:schemeClr val="tx1"/>
              </a:solidFill>
              <a:latin typeface="+mn-lt"/>
              <a:ea typeface="ＭＳ Ｐゴシック" pitchFamily="-65" charset="-128"/>
              <a:cs typeface="ＭＳ Ｐゴシック" pitchFamily="-65" charset="-128"/>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6</a:t>
            </a:fld>
            <a:endParaRPr lang="en-US" dirty="0"/>
          </a:p>
        </p:txBody>
      </p:sp>
    </p:spTree>
    <p:extLst>
      <p:ext uri="{BB962C8B-B14F-4D97-AF65-F5344CB8AC3E}">
        <p14:creationId xmlns:p14="http://schemas.microsoft.com/office/powerpoint/2010/main" val="33830663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0" i="0" u="none" strike="noStrike" kern="1200" baseline="0" dirty="0">
                <a:solidFill>
                  <a:srgbClr val="221E1F"/>
                </a:solidFill>
                <a:latin typeface="+mn-lt"/>
                <a:ea typeface="ＭＳ Ｐゴシック" pitchFamily="-65" charset="-128"/>
                <a:cs typeface="ＭＳ Ｐゴシック" pitchFamily="-65" charset="-128"/>
              </a:rPr>
              <a:t>The decline in union membership has been driven by falling union membership in the private sector, while the share of government workers in unions has mostly held steady.</a:t>
            </a:r>
            <a:endParaRPr lang="en-US" sz="1200" b="0" i="0" u="none" strike="noStrike" kern="1200" baseline="0" dirty="0">
              <a:solidFill>
                <a:schemeClr val="tx1"/>
              </a:solidFill>
              <a:latin typeface="+mn-lt"/>
              <a:ea typeface="ＭＳ Ｐゴシック" pitchFamily="-65" charset="-128"/>
              <a:cs typeface="ＭＳ Ｐゴシック" pitchFamily="-65" charset="-128"/>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7</a:t>
            </a:fld>
            <a:endParaRPr lang="en-US" dirty="0"/>
          </a:p>
        </p:txBody>
      </p:sp>
    </p:spTree>
    <p:extLst>
      <p:ext uri="{BB962C8B-B14F-4D97-AF65-F5344CB8AC3E}">
        <p14:creationId xmlns:p14="http://schemas.microsoft.com/office/powerpoint/2010/main" val="178634058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dirty="0">
                <a:solidFill>
                  <a:schemeClr val="tx1"/>
                </a:solidFill>
                <a:latin typeface="+mn-lt"/>
                <a:ea typeface="ＭＳ Ｐゴシック" pitchFamily="-65" charset="-128"/>
                <a:cs typeface="ＭＳ Ｐゴシック" pitchFamily="-65" charset="-128"/>
              </a:rPr>
              <a:t>Note: </a:t>
            </a:r>
            <a:r>
              <a:rPr lang="en-US" sz="1200" b="0" i="0" u="none" strike="noStrike" kern="1200" baseline="0" dirty="0">
                <a:solidFill>
                  <a:schemeClr val="tx1"/>
                </a:solidFill>
                <a:latin typeface="+mn-lt"/>
                <a:ea typeface="ＭＳ Ｐゴシック" pitchFamily="-65" charset="-128"/>
                <a:cs typeface="ＭＳ Ｐゴシック" pitchFamily="-65" charset="-128"/>
              </a:rPr>
              <a:t>Percentage of total, private-sector, and public-sector wage and salary workers who are union members. Beginning in 1977, workers belonging to “an employee association similar to a union” are included as members.</a:t>
            </a:r>
          </a:p>
          <a:p>
            <a:endParaRPr lang="en-US" sz="1200" b="0" i="0" u="none" strike="noStrike" kern="1200" baseline="0" dirty="0">
              <a:solidFill>
                <a:schemeClr val="tx1"/>
              </a:solidFill>
              <a:ea typeface="ＭＳ Ｐゴシック" pitchFamily="-65" charset="-128"/>
            </a:endParaRPr>
          </a:p>
          <a:p>
            <a:r>
              <a:rPr lang="en-US" dirty="0">
                <a:ea typeface="ＭＳ Ｐゴシック" charset="0"/>
                <a:cs typeface="ＭＳ Ｐゴシック" charset="0"/>
              </a:rPr>
              <a:t>As Figure 15.1 indicates, union membership has fallen steadily since the 1980s. The decline has been driven by falling union membership in the private sector, while the share of government workers in unions has mostly held steady.</a:t>
            </a:r>
            <a:endParaRPr lang="en-US"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8</a:t>
            </a:fld>
            <a:endParaRPr lang="en-US" dirty="0"/>
          </a:p>
        </p:txBody>
      </p:sp>
    </p:spTree>
    <p:extLst>
      <p:ext uri="{BB962C8B-B14F-4D97-AF65-F5344CB8AC3E}">
        <p14:creationId xmlns:p14="http://schemas.microsoft.com/office/powerpoint/2010/main" val="32292487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rgbClr val="221E1F"/>
                </a:solidFill>
                <a:latin typeface="+mn-lt"/>
                <a:ea typeface="ＭＳ Ｐゴシック" pitchFamily="-65" charset="-128"/>
                <a:cs typeface="ＭＳ Ｐゴシック" pitchFamily="-65" charset="-128"/>
              </a:rPr>
              <a:t>Note: Latest year available (2017 or 2018).</a:t>
            </a:r>
          </a:p>
          <a:p>
            <a:endParaRPr lang="en-US" sz="1200" b="0" i="0" u="none" strike="noStrike" kern="1200" baseline="0" dirty="0">
              <a:solidFill>
                <a:srgbClr val="221E1F"/>
              </a:solidFill>
              <a:latin typeface="+mn-lt"/>
              <a:ea typeface="ＭＳ Ｐゴシック" pitchFamily="-65" charset="-128"/>
              <a:cs typeface="ＭＳ Ｐゴシック" pitchFamily="-65" charset="-128"/>
            </a:endParaRPr>
          </a:p>
          <a:p>
            <a:r>
              <a:rPr lang="en-US" sz="1200" b="0" i="0" u="none" strike="noStrike" kern="1200" baseline="0" dirty="0">
                <a:solidFill>
                  <a:srgbClr val="221E1F"/>
                </a:solidFill>
                <a:latin typeface="+mn-lt"/>
                <a:ea typeface="ＭＳ Ｐゴシック" pitchFamily="-65" charset="-128"/>
                <a:cs typeface="ＭＳ Ｐゴシック" pitchFamily="-65" charset="-128"/>
              </a:rPr>
              <a:t>As Figure 15.2 indicates, the percentage of U.S. workers who belong to unions is lower than in many other countries. More dramatic is the difference in “coverage”—the percentage of employees whose terms and conditions of employment are governed by a union contract, whether or not the employees are technically union members. In Western Europe, it is common to have coverage rates of 80% to 90%, so the influence of labor unions far outstrips what membership levels would imply. Also, employees in Western Europe tend to have a larger formal role in decision making than in the United States.</a:t>
            </a:r>
            <a:endParaRPr lang="en-US"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9</a:t>
            </a:fld>
            <a:endParaRPr lang="en-US" dirty="0"/>
          </a:p>
        </p:txBody>
      </p:sp>
    </p:spTree>
    <p:extLst>
      <p:ext uri="{BB962C8B-B14F-4D97-AF65-F5344CB8AC3E}">
        <p14:creationId xmlns:p14="http://schemas.microsoft.com/office/powerpoint/2010/main" val="28334558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2562045"/>
            <a:ext cx="7620000" cy="2467155"/>
          </a:xfrm>
          <a:prstGeom prst="rect">
            <a:avLst/>
          </a:prstGeom>
          <a:solidFill>
            <a:srgbClr val="339933">
              <a:alpha val="5000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304800" y="2743200"/>
            <a:ext cx="6807200" cy="785004"/>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hasCustomPrompt="1"/>
          </p:nvPr>
        </p:nvSpPr>
        <p:spPr>
          <a:xfrm>
            <a:off x="304800" y="3656163"/>
            <a:ext cx="6807200" cy="1144437"/>
          </a:xfrm>
          <a:prstGeom prst="rect">
            <a:avLst/>
          </a:prstGeom>
        </p:spPr>
        <p:txBody>
          <a:bodyPr/>
          <a:lstStyle>
            <a:lvl1pPr marL="0" indent="0" algn="l">
              <a:buNone/>
              <a:defRPr sz="2800" b="0">
                <a:solidFill>
                  <a:schemeClr val="bg1"/>
                </a:solidFill>
                <a:latin typeface="+mj-lt"/>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Edit Master text styles</a:t>
            </a:r>
          </a:p>
        </p:txBody>
      </p:sp>
      <p:sp>
        <p:nvSpPr>
          <p:cNvPr id="4"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ntent Placeholder 5">
            <a:extLst>
              <a:ext uri="{FF2B5EF4-FFF2-40B4-BE49-F238E27FC236}">
                <a16:creationId xmlns:a16="http://schemas.microsoft.com/office/drawing/2014/main" id="{DDE9420A-E2C5-409E-947C-6AE100B35F05}"/>
              </a:ext>
            </a:extLst>
          </p:cNvPr>
          <p:cNvSpPr>
            <a:spLocks noGrp="1"/>
          </p:cNvSpPr>
          <p:nvPr>
            <p:ph sz="quarter" idx="12"/>
          </p:nvPr>
        </p:nvSpPr>
        <p:spPr>
          <a:xfrm>
            <a:off x="0" y="6705600"/>
            <a:ext cx="12192000" cy="152400"/>
          </a:xfrm>
          <a:prstGeom prst="rect">
            <a:avLst/>
          </a:prstGeom>
        </p:spPr>
        <p:txBody>
          <a:bodyPr anchor="ctr"/>
          <a:lstStyle>
            <a:lvl1pPr algn="l">
              <a:defRPr sz="900"/>
            </a:lvl1pPr>
          </a:lstStyle>
          <a:p>
            <a:pPr lvl="0"/>
            <a:endParaRPr lang="en-US" dirty="0"/>
          </a:p>
        </p:txBody>
      </p:sp>
      <p:sp>
        <p:nvSpPr>
          <p:cNvPr id="5" name="Content Placeholder 4">
            <a:extLst>
              <a:ext uri="{FF2B5EF4-FFF2-40B4-BE49-F238E27FC236}">
                <a16:creationId xmlns:a16="http://schemas.microsoft.com/office/drawing/2014/main" id="{D8948883-C25B-4B56-8618-0637B1DDB732}"/>
              </a:ext>
            </a:extLst>
          </p:cNvPr>
          <p:cNvSpPr>
            <a:spLocks noGrp="1"/>
          </p:cNvSpPr>
          <p:nvPr>
            <p:ph sz="quarter" idx="13" hasCustomPrompt="1"/>
          </p:nvPr>
        </p:nvSpPr>
        <p:spPr>
          <a:xfrm>
            <a:off x="11625263" y="6705600"/>
            <a:ext cx="566737" cy="152400"/>
          </a:xfrm>
          <a:prstGeom prst="rect">
            <a:avLst/>
          </a:prstGeom>
        </p:spPr>
        <p:txBody>
          <a:bodyPr anchor="ctr"/>
          <a:lstStyle>
            <a:lvl1pPr marL="0" marR="0" indent="0" algn="ctr" defTabSz="914400" rtl="0" eaLnBrk="1" fontAlgn="auto" latinLnBrk="0" hangingPunct="1">
              <a:lnSpc>
                <a:spcPct val="100000"/>
              </a:lnSpc>
              <a:spcBef>
                <a:spcPts val="0"/>
              </a:spcBef>
              <a:spcAft>
                <a:spcPts val="0"/>
              </a:spcAft>
              <a:buClrTx/>
              <a:buSzTx/>
              <a:buFontTx/>
              <a:buNone/>
              <a:tabLst/>
              <a:defRPr sz="900"/>
            </a:lvl1pPr>
          </a:lstStyle>
          <a:p>
            <a:pPr marL="0" marR="0" lvl="0" indent="0" algn="ctr" defTabSz="914400" rtl="0" eaLnBrk="1" fontAlgn="auto" latinLnBrk="0" hangingPunct="1">
              <a:lnSpc>
                <a:spcPct val="100000"/>
              </a:lnSpc>
              <a:spcBef>
                <a:spcPts val="0"/>
              </a:spcBef>
              <a:spcAft>
                <a:spcPts val="0"/>
              </a:spcAft>
              <a:buClrTx/>
              <a:buSzTx/>
              <a:buFontTx/>
              <a:buNone/>
              <a:tabLst/>
              <a:defRPr/>
            </a:pPr>
            <a:fld id="{53864CA9-ADCA-4554-9432-EA4A2FB55A34}" type="slidenum">
              <a:rPr lang="en-US" sz="900" smtClean="0">
                <a:solidFill>
                  <a:schemeClr val="tx1"/>
                </a:solidFill>
                <a:latin typeface="+mn-lt"/>
                <a:ea typeface="MS PGothic" pitchFamily="34" charset="-128"/>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lang="en-US" sz="900" dirty="0">
              <a:solidFill>
                <a:schemeClr val="tx1"/>
              </a:solidFill>
              <a:latin typeface="+mn-lt"/>
              <a:ea typeface="MS PGothic" pitchFamily="34" charset="-128"/>
            </a:endParaRPr>
          </a:p>
        </p:txBody>
      </p:sp>
    </p:spTree>
    <p:extLst>
      <p:ext uri="{BB962C8B-B14F-4D97-AF65-F5344CB8AC3E}">
        <p14:creationId xmlns:p14="http://schemas.microsoft.com/office/powerpoint/2010/main" val="26671795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902208" y="2678114"/>
            <a:ext cx="5096256"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903110" y="3429001"/>
            <a:ext cx="5093407"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97600" y="2678113"/>
            <a:ext cx="5096256"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7" y="3429001"/>
            <a:ext cx="5096256"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p:cNvSpPr>
            <a:spLocks noGrp="1"/>
          </p:cNvSpPr>
          <p:nvPr>
            <p:ph type="dt" sz="half" idx="10"/>
          </p:nvPr>
        </p:nvSpPr>
        <p:spPr/>
        <p:txBody>
          <a:bodyPr/>
          <a:lstStyle>
            <a:lvl1pPr>
              <a:defRPr/>
            </a:lvl1pPr>
          </a:lstStyle>
          <a:p>
            <a:pPr>
              <a:defRPr/>
            </a:pPr>
            <a:fld id="{D295442D-8CF8-BF41-BF77-8A5EFBE10E0A}" type="datetime1">
              <a:rPr lang="en-US" smtClean="0">
                <a:solidFill>
                  <a:prstClr val="black"/>
                </a:solidFill>
              </a:rPr>
              <a:pPr>
                <a:defRPr/>
              </a:pPr>
              <a:t>2/9/2021</a:t>
            </a:fld>
            <a:endParaRPr lang="en-US" dirty="0">
              <a:solidFill>
                <a:prstClr val="black"/>
              </a:solidFill>
            </a:endParaRPr>
          </a:p>
        </p:txBody>
      </p:sp>
      <p:sp>
        <p:nvSpPr>
          <p:cNvPr id="8" name="Footer Placeholder 4"/>
          <p:cNvSpPr>
            <a:spLocks noGrp="1"/>
          </p:cNvSpPr>
          <p:nvPr>
            <p:ph type="ftr" sz="quarter" idx="11"/>
          </p:nvPr>
        </p:nvSpPr>
        <p:spPr/>
        <p:txBody>
          <a:bodyPr/>
          <a:lstStyle>
            <a:lvl1pPr>
              <a:defRPr/>
            </a:lvl1pPr>
          </a:lstStyle>
          <a:p>
            <a:pPr>
              <a:defRPr/>
            </a:pPr>
            <a:endParaRPr lang="en-US" dirty="0">
              <a:solidFill>
                <a:prstClr val="black"/>
              </a:solidFill>
            </a:endParaRPr>
          </a:p>
        </p:txBody>
      </p:sp>
      <p:sp>
        <p:nvSpPr>
          <p:cNvPr id="9" name="Slide Number Placeholder 5"/>
          <p:cNvSpPr>
            <a:spLocks noGrp="1"/>
          </p:cNvSpPr>
          <p:nvPr>
            <p:ph type="sldNum" sz="quarter" idx="12"/>
          </p:nvPr>
        </p:nvSpPr>
        <p:spPr/>
        <p:txBody>
          <a:bodyPr/>
          <a:lstStyle>
            <a:lvl1pPr>
              <a:defRPr/>
            </a:lvl1pPr>
          </a:lstStyle>
          <a:p>
            <a:pPr>
              <a:defRPr/>
            </a:pPr>
            <a:fld id="{597AD1B8-872D-D54E-94E3-2A49B8AF4161}" type="slidenum">
              <a:rPr lang="en-US" smtClean="0">
                <a:solidFill>
                  <a:prstClr val="black"/>
                </a:solidFill>
              </a:rPr>
              <a:pPr>
                <a:defRPr/>
              </a:pPr>
              <a:t>‹#›</a:t>
            </a:fld>
            <a:endParaRPr lang="en-US" dirty="0">
              <a:solidFill>
                <a:prstClr val="black"/>
              </a:solidFill>
            </a:endParaRPr>
          </a:p>
        </p:txBody>
      </p:sp>
    </p:spTree>
    <p:extLst>
      <p:ext uri="{BB962C8B-B14F-4D97-AF65-F5344CB8AC3E}">
        <p14:creationId xmlns:p14="http://schemas.microsoft.com/office/powerpoint/2010/main" val="1017717917"/>
      </p:ext>
    </p:extLst>
  </p:cSld>
  <p:clrMapOvr>
    <a:masterClrMapping/>
  </p:clrMapOvr>
  <p:transition>
    <p:push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7620000" cy="1752600"/>
          </a:xfrm>
          <a:prstGeom prst="rect">
            <a:avLst/>
          </a:prstGeom>
          <a:solidFill>
            <a:srgbClr val="BFBFBF"/>
          </a:solidFill>
          <a:ln/>
          <a:effectLst/>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304800" y="3429000"/>
            <a:ext cx="6807200" cy="609600"/>
          </a:xfrm>
          <a:prstGeom prst="rect">
            <a:avLst/>
          </a:prstGeom>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04800" y="4114800"/>
            <a:ext cx="6807200" cy="685800"/>
          </a:xfrm>
          <a:prstGeom prst="rect">
            <a:avLst/>
          </a:prstGeom>
          <a:effectLst/>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hoto Credit"/>
          <p:cNvSpPr>
            <a:spLocks noGrp="1"/>
          </p:cNvSpPr>
          <p:nvPr>
            <p:ph type="body" sz="quarter" idx="11" hasCustomPrompt="1"/>
          </p:nvPr>
        </p:nvSpPr>
        <p:spPr>
          <a:xfrm>
            <a:off x="7315200" y="64770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
        <p:nvSpPr>
          <p:cNvPr id="6" name="Text Placeholder 4">
            <a:extLst>
              <a:ext uri="{FF2B5EF4-FFF2-40B4-BE49-F238E27FC236}">
                <a16:creationId xmlns:a16="http://schemas.microsoft.com/office/drawing/2014/main" id="{5F9F85CB-276C-479F-80C4-55DA97F7CA92}"/>
              </a:ext>
            </a:extLst>
          </p:cNvPr>
          <p:cNvSpPr>
            <a:spLocks noGrp="1"/>
          </p:cNvSpPr>
          <p:nvPr>
            <p:ph type="body" sz="quarter" idx="12"/>
          </p:nvPr>
        </p:nvSpPr>
        <p:spPr>
          <a:xfrm>
            <a:off x="0" y="6702425"/>
            <a:ext cx="10179051" cy="152400"/>
          </a:xfrm>
          <a:prstGeom prst="rect">
            <a:avLst/>
          </a:prstGeom>
        </p:spPr>
        <p:txBody>
          <a:bodyPr/>
          <a:lstStyle>
            <a:lvl1pPr algn="l">
              <a:defRPr sz="800"/>
            </a:lvl1pPr>
            <a:lvl2pPr algn="l">
              <a:defRPr sz="800"/>
            </a:lvl2pPr>
            <a:lvl3pPr algn="l">
              <a:defRPr sz="800"/>
            </a:lvl3pPr>
            <a:lvl4pPr algn="l">
              <a:defRPr sz="800"/>
            </a:lvl4pPr>
            <a:lvl5pPr algn="l">
              <a:defRPr sz="800"/>
            </a:lvl5pPr>
          </a:lstStyle>
          <a:p>
            <a:pPr lvl="0"/>
            <a:r>
              <a:rPr lang="en-US" dirty="0"/>
              <a:t>Edit Master text styles</a:t>
            </a:r>
          </a:p>
        </p:txBody>
      </p:sp>
    </p:spTree>
    <p:extLst>
      <p:ext uri="{BB962C8B-B14F-4D97-AF65-F5344CB8AC3E}">
        <p14:creationId xmlns:p14="http://schemas.microsoft.com/office/powerpoint/2010/main" val="113091380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2562045"/>
            <a:ext cx="7620000" cy="2467155"/>
          </a:xfrm>
          <a:prstGeom prst="rect">
            <a:avLst/>
          </a:prstGeom>
          <a:solidFill>
            <a:srgbClr val="339933">
              <a:alpha val="5000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304800" y="2743200"/>
            <a:ext cx="6807200" cy="785004"/>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hasCustomPrompt="1"/>
          </p:nvPr>
        </p:nvSpPr>
        <p:spPr>
          <a:xfrm>
            <a:off x="304800" y="3656163"/>
            <a:ext cx="6807200" cy="1144437"/>
          </a:xfrm>
          <a:prstGeom prst="rect">
            <a:avLst/>
          </a:prstGeom>
        </p:spPr>
        <p:txBody>
          <a:bodyPr/>
          <a:lstStyle>
            <a:lvl1pPr marL="0" indent="0" algn="l">
              <a:buNone/>
              <a:defRPr sz="2800" b="0">
                <a:solidFill>
                  <a:schemeClr val="bg1"/>
                </a:solidFill>
                <a:latin typeface="+mj-lt"/>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Edit Master text styles</a:t>
            </a:r>
          </a:p>
        </p:txBody>
      </p:sp>
      <p:sp>
        <p:nvSpPr>
          <p:cNvPr id="4"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ntent Placeholder 5">
            <a:extLst>
              <a:ext uri="{FF2B5EF4-FFF2-40B4-BE49-F238E27FC236}">
                <a16:creationId xmlns:a16="http://schemas.microsoft.com/office/drawing/2014/main" id="{DDE9420A-E2C5-409E-947C-6AE100B35F05}"/>
              </a:ext>
            </a:extLst>
          </p:cNvPr>
          <p:cNvSpPr>
            <a:spLocks noGrp="1"/>
          </p:cNvSpPr>
          <p:nvPr>
            <p:ph sz="quarter" idx="12"/>
          </p:nvPr>
        </p:nvSpPr>
        <p:spPr>
          <a:xfrm>
            <a:off x="0" y="6705600"/>
            <a:ext cx="12192000" cy="152400"/>
          </a:xfrm>
          <a:prstGeom prst="rect">
            <a:avLst/>
          </a:prstGeom>
        </p:spPr>
        <p:txBody>
          <a:bodyPr anchor="ctr"/>
          <a:lstStyle>
            <a:lvl1pPr algn="l">
              <a:defRPr sz="900"/>
            </a:lvl1pPr>
          </a:lstStyle>
          <a:p>
            <a:pPr lvl="0"/>
            <a:endParaRPr lang="en-US" dirty="0"/>
          </a:p>
        </p:txBody>
      </p:sp>
    </p:spTree>
    <p:extLst>
      <p:ext uri="{BB962C8B-B14F-4D97-AF65-F5344CB8AC3E}">
        <p14:creationId xmlns:p14="http://schemas.microsoft.com/office/powerpoint/2010/main" val="220274899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4572000" y="3429000"/>
            <a:ext cx="7620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4978400" y="3581400"/>
            <a:ext cx="69088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a:t>Click to edit Master title style</a:t>
            </a:r>
            <a:endParaRPr lang="en-US" dirty="0"/>
          </a:p>
        </p:txBody>
      </p:sp>
      <p:sp>
        <p:nvSpPr>
          <p:cNvPr id="7" name="Text Placeholder 1"/>
          <p:cNvSpPr>
            <a:spLocks noGrp="1"/>
          </p:cNvSpPr>
          <p:nvPr>
            <p:ph type="body" sz="quarter" idx="10"/>
          </p:nvPr>
        </p:nvSpPr>
        <p:spPr>
          <a:xfrm>
            <a:off x="4978400" y="4260274"/>
            <a:ext cx="69088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9" name="Text Placeholder 4">
            <a:extLst>
              <a:ext uri="{FF2B5EF4-FFF2-40B4-BE49-F238E27FC236}">
                <a16:creationId xmlns:a16="http://schemas.microsoft.com/office/drawing/2014/main" id="{FB829B0A-E5D2-4D1D-B7A4-3F4A3228BBF6}"/>
              </a:ext>
            </a:extLst>
          </p:cNvPr>
          <p:cNvSpPr>
            <a:spLocks noGrp="1"/>
          </p:cNvSpPr>
          <p:nvPr>
            <p:ph type="body" sz="quarter" idx="12"/>
          </p:nvPr>
        </p:nvSpPr>
        <p:spPr>
          <a:xfrm>
            <a:off x="0" y="6702425"/>
            <a:ext cx="10179051" cy="152400"/>
          </a:xfrm>
          <a:prstGeom prst="rect">
            <a:avLst/>
          </a:prstGeom>
        </p:spPr>
        <p:txBody>
          <a:bodyPr/>
          <a:lstStyle>
            <a:lvl1pPr algn="l">
              <a:defRPr sz="800"/>
            </a:lvl1pPr>
            <a:lvl2pPr algn="l">
              <a:defRPr sz="800"/>
            </a:lvl2pPr>
            <a:lvl3pPr algn="l">
              <a:defRPr sz="800"/>
            </a:lvl3pPr>
            <a:lvl4pPr algn="l">
              <a:defRPr sz="800"/>
            </a:lvl4pPr>
            <a:lvl5pPr algn="l">
              <a:defRPr sz="800"/>
            </a:lvl5pPr>
          </a:lstStyle>
          <a:p>
            <a:pPr lvl="0"/>
            <a:r>
              <a:rPr lang="en-US" dirty="0"/>
              <a:t>Edit Master text styles</a:t>
            </a:r>
          </a:p>
        </p:txBody>
      </p:sp>
    </p:spTree>
    <p:extLst>
      <p:ext uri="{BB962C8B-B14F-4D97-AF65-F5344CB8AC3E}">
        <p14:creationId xmlns:p14="http://schemas.microsoft.com/office/powerpoint/2010/main" val="11644040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7620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304800" y="3581400"/>
            <a:ext cx="68072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6"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Text Placeholder 4">
            <a:extLst>
              <a:ext uri="{FF2B5EF4-FFF2-40B4-BE49-F238E27FC236}">
                <a16:creationId xmlns:a16="http://schemas.microsoft.com/office/drawing/2014/main" id="{BA8F7A06-FC50-40D7-98B9-EA94A18FD40C}"/>
              </a:ext>
            </a:extLst>
          </p:cNvPr>
          <p:cNvSpPr>
            <a:spLocks noGrp="1"/>
          </p:cNvSpPr>
          <p:nvPr>
            <p:ph type="body" sz="quarter" idx="12"/>
          </p:nvPr>
        </p:nvSpPr>
        <p:spPr>
          <a:xfrm>
            <a:off x="0" y="6702425"/>
            <a:ext cx="10179051" cy="152400"/>
          </a:xfrm>
          <a:prstGeom prst="rect">
            <a:avLst/>
          </a:prstGeom>
        </p:spPr>
        <p:txBody>
          <a:bodyPr/>
          <a:lstStyle>
            <a:lvl1pPr algn="l">
              <a:defRPr sz="800"/>
            </a:lvl1pPr>
            <a:lvl2pPr algn="l">
              <a:defRPr sz="800"/>
            </a:lvl2pPr>
            <a:lvl3pPr algn="l">
              <a:defRPr sz="800"/>
            </a:lvl3pPr>
            <a:lvl4pPr algn="l">
              <a:defRPr sz="800"/>
            </a:lvl4pPr>
            <a:lvl5pPr algn="l">
              <a:defRPr sz="800"/>
            </a:lvl5pPr>
          </a:lstStyle>
          <a:p>
            <a:pPr lvl="0"/>
            <a:r>
              <a:rPr lang="en-US" dirty="0"/>
              <a:t>Edit Master text styles</a:t>
            </a:r>
          </a:p>
        </p:txBody>
      </p:sp>
    </p:spTree>
    <p:extLst>
      <p:ext uri="{BB962C8B-B14F-4D97-AF65-F5344CB8AC3E}">
        <p14:creationId xmlns:p14="http://schemas.microsoft.com/office/powerpoint/2010/main" val="194205066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Title Background"/>
          <p:cNvSpPr/>
          <p:nvPr userDrawn="1"/>
        </p:nvSpPr>
        <p:spPr>
          <a:xfrm>
            <a:off x="4572000" y="3429000"/>
            <a:ext cx="7620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4978400" y="3581400"/>
            <a:ext cx="69088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6" name="Text Photo Credit3"/>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12192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only for instructor use in the classroom.  No reproduction or further distribution permitted without the prior written consent of McGraw-Hill Education.</a:t>
            </a:r>
          </a:p>
        </p:txBody>
      </p:sp>
      <p:sp>
        <p:nvSpPr>
          <p:cNvPr id="7" name="Text Placeholder 4">
            <a:extLst>
              <a:ext uri="{FF2B5EF4-FFF2-40B4-BE49-F238E27FC236}">
                <a16:creationId xmlns:a16="http://schemas.microsoft.com/office/drawing/2014/main" id="{6A9029A3-423C-4DBC-AC86-28AD25003277}"/>
              </a:ext>
            </a:extLst>
          </p:cNvPr>
          <p:cNvSpPr>
            <a:spLocks noGrp="1"/>
          </p:cNvSpPr>
          <p:nvPr>
            <p:ph type="body" sz="quarter" idx="12"/>
          </p:nvPr>
        </p:nvSpPr>
        <p:spPr>
          <a:xfrm>
            <a:off x="0" y="6702425"/>
            <a:ext cx="10179051" cy="152400"/>
          </a:xfrm>
          <a:prstGeom prst="rect">
            <a:avLst/>
          </a:prstGeom>
        </p:spPr>
        <p:txBody>
          <a:bodyPr/>
          <a:lstStyle>
            <a:lvl1pPr algn="l">
              <a:defRPr sz="800"/>
            </a:lvl1pPr>
            <a:lvl2pPr algn="l">
              <a:defRPr sz="800"/>
            </a:lvl2pPr>
            <a:lvl3pPr algn="l">
              <a:defRPr sz="800"/>
            </a:lvl3pPr>
            <a:lvl4pPr algn="l">
              <a:defRPr sz="800"/>
            </a:lvl4pPr>
            <a:lvl5pPr algn="l">
              <a:defRPr sz="800"/>
            </a:lvl5pPr>
          </a:lstStyle>
          <a:p>
            <a:pPr lvl="0"/>
            <a:r>
              <a:rPr lang="en-US" dirty="0"/>
              <a:t>Edit Master text styles</a:t>
            </a:r>
          </a:p>
        </p:txBody>
      </p:sp>
    </p:spTree>
    <p:extLst>
      <p:ext uri="{BB962C8B-B14F-4D97-AF65-F5344CB8AC3E}">
        <p14:creationId xmlns:p14="http://schemas.microsoft.com/office/powerpoint/2010/main" val="12713601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7"/>
            <a:ext cx="12192000" cy="1470025"/>
          </a:xfrm>
          <a:prstGeom prst="rect">
            <a:avLst/>
          </a:prstGeom>
        </p:spPr>
        <p:txBody>
          <a:bodyPr/>
          <a:lstStyle>
            <a:lvl1pPr>
              <a:defRPr sz="4800">
                <a:solidFill>
                  <a:schemeClr val="bg2"/>
                </a:solidFill>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828800" y="3886200"/>
            <a:ext cx="85344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7954920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914400" y="4406901"/>
            <a:ext cx="103632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1"/>
          <p:cNvSpPr>
            <a:spLocks noGrp="1"/>
          </p:cNvSpPr>
          <p:nvPr>
            <p:ph type="body" idx="1"/>
          </p:nvPr>
        </p:nvSpPr>
        <p:spPr>
          <a:xfrm>
            <a:off x="914400" y="2906715"/>
            <a:ext cx="103632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23983515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914400" y="2775100"/>
            <a:ext cx="103632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a:t>Click to edit Master title style</a:t>
            </a:r>
            <a:endParaRPr lang="en-US" dirty="0"/>
          </a:p>
        </p:txBody>
      </p:sp>
      <p:sp>
        <p:nvSpPr>
          <p:cNvPr id="3" name="Text Placeholder 1"/>
          <p:cNvSpPr>
            <a:spLocks noGrp="1"/>
          </p:cNvSpPr>
          <p:nvPr>
            <p:ph type="body" idx="1"/>
          </p:nvPr>
        </p:nvSpPr>
        <p:spPr>
          <a:xfrm>
            <a:off x="914400" y="4138614"/>
            <a:ext cx="103632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6"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265037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6"/>
          <p:cNvSpPr>
            <a:spLocks noGrp="1"/>
          </p:cNvSpPr>
          <p:nvPr>
            <p:ph type="title"/>
          </p:nvPr>
        </p:nvSpPr>
        <p:spPr/>
        <p:txBody>
          <a:bodyPr/>
          <a:lstStyle/>
          <a:p>
            <a:r>
              <a:rPr lang="en-US"/>
              <a:t>Click to edit Master title style</a:t>
            </a:r>
          </a:p>
        </p:txBody>
      </p:sp>
      <p:sp>
        <p:nvSpPr>
          <p:cNvPr id="4" name="Date Placeholder 3"/>
          <p:cNvSpPr>
            <a:spLocks noGrp="1"/>
          </p:cNvSpPr>
          <p:nvPr>
            <p:ph type="dt" sz="half" idx="10"/>
          </p:nvPr>
        </p:nvSpPr>
        <p:spPr/>
        <p:txBody>
          <a:bodyPr/>
          <a:lstStyle>
            <a:lvl1pPr>
              <a:defRPr/>
            </a:lvl1pPr>
          </a:lstStyle>
          <a:p>
            <a:pPr>
              <a:defRPr/>
            </a:pPr>
            <a:fld id="{8FBC8456-9427-4D42-93AE-7B41BFD1767D}" type="datetime1">
              <a:rPr lang="en-US" smtClean="0">
                <a:solidFill>
                  <a:prstClr val="black"/>
                </a:solidFill>
              </a:rPr>
              <a:pPr>
                <a:defRPr/>
              </a:pPr>
              <a:t>2/9/2021</a:t>
            </a:fld>
            <a:endParaRPr lang="en-US" dirty="0">
              <a:solidFill>
                <a:prstClr val="black"/>
              </a:solidFill>
            </a:endParaRPr>
          </a:p>
        </p:txBody>
      </p:sp>
      <p:sp>
        <p:nvSpPr>
          <p:cNvPr id="5" name="Footer Placeholder 4"/>
          <p:cNvSpPr>
            <a:spLocks noGrp="1"/>
          </p:cNvSpPr>
          <p:nvPr>
            <p:ph type="ftr" sz="quarter" idx="11"/>
          </p:nvPr>
        </p:nvSpPr>
        <p:spPr/>
        <p:txBody>
          <a:bodyPr/>
          <a:lstStyle>
            <a:lvl1pPr>
              <a:defRPr/>
            </a:lvl1pPr>
          </a:lstStyle>
          <a:p>
            <a:pPr>
              <a:defRPr/>
            </a:pPr>
            <a:endParaRPr lang="en-US" dirty="0">
              <a:solidFill>
                <a:prstClr val="black"/>
              </a:solidFill>
            </a:endParaRPr>
          </a:p>
        </p:txBody>
      </p:sp>
      <p:sp>
        <p:nvSpPr>
          <p:cNvPr id="6" name="Slide Number Placeholder 5"/>
          <p:cNvSpPr>
            <a:spLocks noGrp="1"/>
          </p:cNvSpPr>
          <p:nvPr>
            <p:ph type="sldNum" sz="quarter" idx="12"/>
          </p:nvPr>
        </p:nvSpPr>
        <p:spPr/>
        <p:txBody>
          <a:bodyPr/>
          <a:lstStyle>
            <a:lvl1pPr>
              <a:defRPr/>
            </a:lvl1pPr>
          </a:lstStyle>
          <a:p>
            <a:pPr>
              <a:defRPr/>
            </a:pPr>
            <a:fld id="{DAF8B6A4-B9EA-E84D-86CC-6C8F416062D4}" type="slidenum">
              <a:rPr lang="en-US" smtClean="0">
                <a:solidFill>
                  <a:prstClr val="black"/>
                </a:solidFill>
              </a:rPr>
              <a:pPr>
                <a:defRPr/>
              </a:pPr>
              <a:t>‹#›</a:t>
            </a:fld>
            <a:endParaRPr lang="en-US" dirty="0">
              <a:solidFill>
                <a:prstClr val="black"/>
              </a:solidFill>
            </a:endParaRPr>
          </a:p>
        </p:txBody>
      </p:sp>
    </p:spTree>
    <p:extLst>
      <p:ext uri="{BB962C8B-B14F-4D97-AF65-F5344CB8AC3E}">
        <p14:creationId xmlns:p14="http://schemas.microsoft.com/office/powerpoint/2010/main" val="40882709"/>
      </p:ext>
    </p:extLst>
  </p:cSld>
  <p:clrMapOvr>
    <a:masterClrMapping/>
  </p:clrMapOvr>
  <p:transition>
    <p:push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4572000" y="3429000"/>
            <a:ext cx="7620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4978400" y="3581400"/>
            <a:ext cx="69088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a:t>Click to edit Master title style</a:t>
            </a:r>
            <a:endParaRPr lang="en-US" dirty="0"/>
          </a:p>
        </p:txBody>
      </p:sp>
      <p:sp>
        <p:nvSpPr>
          <p:cNvPr id="7" name="Text Placeholder 1"/>
          <p:cNvSpPr>
            <a:spLocks noGrp="1"/>
          </p:cNvSpPr>
          <p:nvPr>
            <p:ph type="body" sz="quarter" idx="10"/>
          </p:nvPr>
        </p:nvSpPr>
        <p:spPr>
          <a:xfrm>
            <a:off x="4978400" y="4260274"/>
            <a:ext cx="69088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9" name="Text Placeholder 4">
            <a:extLst>
              <a:ext uri="{FF2B5EF4-FFF2-40B4-BE49-F238E27FC236}">
                <a16:creationId xmlns:a16="http://schemas.microsoft.com/office/drawing/2014/main" id="{FB829B0A-E5D2-4D1D-B7A4-3F4A3228BBF6}"/>
              </a:ext>
            </a:extLst>
          </p:cNvPr>
          <p:cNvSpPr>
            <a:spLocks noGrp="1"/>
          </p:cNvSpPr>
          <p:nvPr>
            <p:ph type="body" sz="quarter" idx="12"/>
          </p:nvPr>
        </p:nvSpPr>
        <p:spPr>
          <a:xfrm>
            <a:off x="0" y="6702425"/>
            <a:ext cx="10179051" cy="152400"/>
          </a:xfrm>
          <a:prstGeom prst="rect">
            <a:avLst/>
          </a:prstGeom>
        </p:spPr>
        <p:txBody>
          <a:bodyPr/>
          <a:lstStyle>
            <a:lvl1pPr algn="l">
              <a:defRPr sz="800"/>
            </a:lvl1pPr>
            <a:lvl2pPr algn="l">
              <a:defRPr sz="800"/>
            </a:lvl2pPr>
            <a:lvl3pPr algn="l">
              <a:defRPr sz="800"/>
            </a:lvl3pPr>
            <a:lvl4pPr algn="l">
              <a:defRPr sz="800"/>
            </a:lvl4pPr>
            <a:lvl5pPr algn="l">
              <a:defRPr sz="800"/>
            </a:lvl5pPr>
          </a:lstStyle>
          <a:p>
            <a:pPr lvl="0"/>
            <a:r>
              <a:rPr lang="en-US" dirty="0"/>
              <a:t>Edit Master text styles</a:t>
            </a:r>
          </a:p>
        </p:txBody>
      </p:sp>
    </p:spTree>
    <p:extLst>
      <p:ext uri="{BB962C8B-B14F-4D97-AF65-F5344CB8AC3E}">
        <p14:creationId xmlns:p14="http://schemas.microsoft.com/office/powerpoint/2010/main" val="241668608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9" name="Content Placeholder 8"/>
          <p:cNvSpPr>
            <a:spLocks noGrp="1"/>
          </p:cNvSpPr>
          <p:nvPr>
            <p:ph sz="quarter" idx="13"/>
          </p:nvPr>
        </p:nvSpPr>
        <p:spPr>
          <a:xfrm>
            <a:off x="902207" y="2679192"/>
            <a:ext cx="5096256" cy="34472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Content Placeholder 10"/>
          <p:cNvSpPr>
            <a:spLocks noGrp="1"/>
          </p:cNvSpPr>
          <p:nvPr>
            <p:ph sz="quarter" idx="14"/>
          </p:nvPr>
        </p:nvSpPr>
        <p:spPr>
          <a:xfrm>
            <a:off x="6193536" y="2679192"/>
            <a:ext cx="5096256" cy="34472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5"/>
          </p:nvPr>
        </p:nvSpPr>
        <p:spPr/>
        <p:txBody>
          <a:bodyPr/>
          <a:lstStyle>
            <a:lvl1pPr>
              <a:defRPr/>
            </a:lvl1pPr>
          </a:lstStyle>
          <a:p>
            <a:pPr>
              <a:defRPr/>
            </a:pPr>
            <a:fld id="{9B385DA3-A54D-7449-81B2-E6F41E74FF13}" type="datetime1">
              <a:rPr lang="en-US" smtClean="0">
                <a:solidFill>
                  <a:prstClr val="black"/>
                </a:solidFill>
              </a:rPr>
              <a:pPr>
                <a:defRPr/>
              </a:pPr>
              <a:t>2/9/2021</a:t>
            </a:fld>
            <a:endParaRPr lang="en-US" dirty="0">
              <a:solidFill>
                <a:prstClr val="black"/>
              </a:solidFill>
            </a:endParaRPr>
          </a:p>
        </p:txBody>
      </p:sp>
      <p:sp>
        <p:nvSpPr>
          <p:cNvPr id="6" name="Footer Placeholder 4"/>
          <p:cNvSpPr>
            <a:spLocks noGrp="1"/>
          </p:cNvSpPr>
          <p:nvPr>
            <p:ph type="ftr" sz="quarter" idx="16"/>
          </p:nvPr>
        </p:nvSpPr>
        <p:spPr/>
        <p:txBody>
          <a:bodyPr/>
          <a:lstStyle>
            <a:lvl1pPr>
              <a:defRPr/>
            </a:lvl1pPr>
          </a:lstStyle>
          <a:p>
            <a:pPr>
              <a:defRPr/>
            </a:pPr>
            <a:endParaRPr lang="en-US" dirty="0">
              <a:solidFill>
                <a:prstClr val="black"/>
              </a:solidFill>
            </a:endParaRPr>
          </a:p>
        </p:txBody>
      </p:sp>
      <p:sp>
        <p:nvSpPr>
          <p:cNvPr id="7" name="Slide Number Placeholder 5"/>
          <p:cNvSpPr>
            <a:spLocks noGrp="1"/>
          </p:cNvSpPr>
          <p:nvPr>
            <p:ph type="sldNum" sz="quarter" idx="17"/>
          </p:nvPr>
        </p:nvSpPr>
        <p:spPr/>
        <p:txBody>
          <a:bodyPr/>
          <a:lstStyle>
            <a:lvl1pPr>
              <a:defRPr/>
            </a:lvl1pPr>
          </a:lstStyle>
          <a:p>
            <a:pPr>
              <a:defRPr/>
            </a:pPr>
            <a:fld id="{FC2F1AD2-F556-8441-8463-22BEE9C7C80D}" type="slidenum">
              <a:rPr lang="en-US" smtClean="0">
                <a:solidFill>
                  <a:prstClr val="black"/>
                </a:solidFill>
              </a:rPr>
              <a:pPr>
                <a:defRPr/>
              </a:pPr>
              <a:t>‹#›</a:t>
            </a:fld>
            <a:endParaRPr lang="en-US" dirty="0">
              <a:solidFill>
                <a:prstClr val="black"/>
              </a:solidFill>
            </a:endParaRPr>
          </a:p>
        </p:txBody>
      </p:sp>
    </p:spTree>
    <p:extLst>
      <p:ext uri="{BB962C8B-B14F-4D97-AF65-F5344CB8AC3E}">
        <p14:creationId xmlns:p14="http://schemas.microsoft.com/office/powerpoint/2010/main" val="3744620295"/>
      </p:ext>
    </p:extLst>
  </p:cSld>
  <p:clrMapOvr>
    <a:masterClrMapping/>
  </p:clrMapOvr>
  <p:transition>
    <p:push dir="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902208" y="2678114"/>
            <a:ext cx="5096256"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903110" y="3429001"/>
            <a:ext cx="5093407"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97600" y="2678113"/>
            <a:ext cx="5096256"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7" y="3429001"/>
            <a:ext cx="5096256"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p:cNvSpPr>
            <a:spLocks noGrp="1"/>
          </p:cNvSpPr>
          <p:nvPr>
            <p:ph type="dt" sz="half" idx="10"/>
          </p:nvPr>
        </p:nvSpPr>
        <p:spPr/>
        <p:txBody>
          <a:bodyPr/>
          <a:lstStyle>
            <a:lvl1pPr>
              <a:defRPr/>
            </a:lvl1pPr>
          </a:lstStyle>
          <a:p>
            <a:pPr>
              <a:defRPr/>
            </a:pPr>
            <a:fld id="{D295442D-8CF8-BF41-BF77-8A5EFBE10E0A}" type="datetime1">
              <a:rPr lang="en-US" smtClean="0">
                <a:solidFill>
                  <a:prstClr val="black"/>
                </a:solidFill>
              </a:rPr>
              <a:pPr>
                <a:defRPr/>
              </a:pPr>
              <a:t>2/9/2021</a:t>
            </a:fld>
            <a:endParaRPr lang="en-US" dirty="0">
              <a:solidFill>
                <a:prstClr val="black"/>
              </a:solidFill>
            </a:endParaRPr>
          </a:p>
        </p:txBody>
      </p:sp>
      <p:sp>
        <p:nvSpPr>
          <p:cNvPr id="8" name="Footer Placeholder 4"/>
          <p:cNvSpPr>
            <a:spLocks noGrp="1"/>
          </p:cNvSpPr>
          <p:nvPr>
            <p:ph type="ftr" sz="quarter" idx="11"/>
          </p:nvPr>
        </p:nvSpPr>
        <p:spPr/>
        <p:txBody>
          <a:bodyPr/>
          <a:lstStyle>
            <a:lvl1pPr>
              <a:defRPr/>
            </a:lvl1pPr>
          </a:lstStyle>
          <a:p>
            <a:pPr>
              <a:defRPr/>
            </a:pPr>
            <a:endParaRPr lang="en-US" dirty="0">
              <a:solidFill>
                <a:prstClr val="black"/>
              </a:solidFill>
            </a:endParaRPr>
          </a:p>
        </p:txBody>
      </p:sp>
      <p:sp>
        <p:nvSpPr>
          <p:cNvPr id="9" name="Slide Number Placeholder 5"/>
          <p:cNvSpPr>
            <a:spLocks noGrp="1"/>
          </p:cNvSpPr>
          <p:nvPr>
            <p:ph type="sldNum" sz="quarter" idx="12"/>
          </p:nvPr>
        </p:nvSpPr>
        <p:spPr/>
        <p:txBody>
          <a:bodyPr/>
          <a:lstStyle>
            <a:lvl1pPr>
              <a:defRPr/>
            </a:lvl1pPr>
          </a:lstStyle>
          <a:p>
            <a:pPr>
              <a:defRPr/>
            </a:pPr>
            <a:fld id="{597AD1B8-872D-D54E-94E3-2A49B8AF4161}" type="slidenum">
              <a:rPr lang="en-US" smtClean="0">
                <a:solidFill>
                  <a:prstClr val="black"/>
                </a:solidFill>
              </a:rPr>
              <a:pPr>
                <a:defRPr/>
              </a:pPr>
              <a:t>‹#›</a:t>
            </a:fld>
            <a:endParaRPr lang="en-US" dirty="0">
              <a:solidFill>
                <a:prstClr val="black"/>
              </a:solidFill>
            </a:endParaRPr>
          </a:p>
        </p:txBody>
      </p:sp>
    </p:spTree>
    <p:extLst>
      <p:ext uri="{BB962C8B-B14F-4D97-AF65-F5344CB8AC3E}">
        <p14:creationId xmlns:p14="http://schemas.microsoft.com/office/powerpoint/2010/main" val="1886714461"/>
      </p:ext>
    </p:extLst>
  </p:cSld>
  <p:clrMapOvr>
    <a:masterClrMapping/>
  </p:clrMapOvr>
  <p:transition>
    <p:push dir="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7620000" cy="1752600"/>
          </a:xfrm>
          <a:prstGeom prst="rect">
            <a:avLst/>
          </a:prstGeom>
          <a:solidFill>
            <a:srgbClr val="BFBFBF"/>
          </a:solidFill>
          <a:ln/>
          <a:effectLst/>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304800" y="3429000"/>
            <a:ext cx="6807200" cy="609600"/>
          </a:xfrm>
          <a:prstGeom prst="rect">
            <a:avLst/>
          </a:prstGeom>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04800" y="4114800"/>
            <a:ext cx="6807200" cy="685800"/>
          </a:xfrm>
          <a:prstGeom prst="rect">
            <a:avLst/>
          </a:prstGeom>
          <a:effectLst/>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hoto Credit"/>
          <p:cNvSpPr>
            <a:spLocks noGrp="1"/>
          </p:cNvSpPr>
          <p:nvPr>
            <p:ph type="body" sz="quarter" idx="11" hasCustomPrompt="1"/>
          </p:nvPr>
        </p:nvSpPr>
        <p:spPr>
          <a:xfrm>
            <a:off x="7315200" y="64770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
        <p:nvSpPr>
          <p:cNvPr id="6" name="Text Placeholder 4">
            <a:extLst>
              <a:ext uri="{FF2B5EF4-FFF2-40B4-BE49-F238E27FC236}">
                <a16:creationId xmlns:a16="http://schemas.microsoft.com/office/drawing/2014/main" id="{5F9F85CB-276C-479F-80C4-55DA97F7CA92}"/>
              </a:ext>
            </a:extLst>
          </p:cNvPr>
          <p:cNvSpPr>
            <a:spLocks noGrp="1"/>
          </p:cNvSpPr>
          <p:nvPr>
            <p:ph type="body" sz="quarter" idx="12"/>
          </p:nvPr>
        </p:nvSpPr>
        <p:spPr>
          <a:xfrm>
            <a:off x="0" y="6702425"/>
            <a:ext cx="10179051" cy="152400"/>
          </a:xfrm>
          <a:prstGeom prst="rect">
            <a:avLst/>
          </a:prstGeom>
        </p:spPr>
        <p:txBody>
          <a:bodyPr/>
          <a:lstStyle>
            <a:lvl1pPr algn="l">
              <a:defRPr sz="800"/>
            </a:lvl1pPr>
            <a:lvl2pPr algn="l">
              <a:defRPr sz="800"/>
            </a:lvl2pPr>
            <a:lvl3pPr algn="l">
              <a:defRPr sz="800"/>
            </a:lvl3pPr>
            <a:lvl4pPr algn="l">
              <a:defRPr sz="800"/>
            </a:lvl4pPr>
            <a:lvl5pPr algn="l">
              <a:defRPr sz="800"/>
            </a:lvl5pPr>
          </a:lstStyle>
          <a:p>
            <a:pPr lvl="0"/>
            <a:r>
              <a:rPr lang="en-US" dirty="0"/>
              <a:t>Edit Master text styles</a:t>
            </a:r>
          </a:p>
        </p:txBody>
      </p:sp>
    </p:spTree>
    <p:extLst>
      <p:ext uri="{BB962C8B-B14F-4D97-AF65-F5344CB8AC3E}">
        <p14:creationId xmlns:p14="http://schemas.microsoft.com/office/powerpoint/2010/main" val="402892584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04850"/>
            <a:ext cx="12192000" cy="609600"/>
          </a:xfrm>
          <a:prstGeom prst="rect">
            <a:avLst/>
          </a:prstGeom>
          <a:solidFill>
            <a:srgbClr val="006800"/>
          </a:solidFill>
        </p:spPr>
        <p:txBody>
          <a:bodyPr anchor="ctr"/>
          <a:lstStyle>
            <a:lvl1pPr>
              <a:defRPr sz="3600" b="0">
                <a:solidFill>
                  <a:schemeClr val="bg1"/>
                </a:solidFill>
                <a:latin typeface="+mj-lt"/>
                <a:cs typeface="Arial" panose="020B0604020202020204" pitchFamily="34" charset="0"/>
              </a:defRPr>
            </a:lvl1pPr>
          </a:lstStyle>
          <a:p>
            <a:r>
              <a:rPr lang="en-US" dirty="0"/>
              <a:t>Click to edit Master title style</a:t>
            </a:r>
          </a:p>
        </p:txBody>
      </p:sp>
      <p:sp>
        <p:nvSpPr>
          <p:cNvPr id="3" name="Content Placeholder 1"/>
          <p:cNvSpPr>
            <a:spLocks noGrp="1"/>
          </p:cNvSpPr>
          <p:nvPr>
            <p:ph idx="1" hasCustomPrompt="1"/>
          </p:nvPr>
        </p:nvSpPr>
        <p:spPr>
          <a:xfrm>
            <a:off x="609600" y="1280160"/>
            <a:ext cx="10972800" cy="5273040"/>
          </a:xfrm>
          <a:prstGeom prst="rect">
            <a:avLst/>
          </a:prstGeom>
        </p:spPr>
        <p:txBody>
          <a:bodyPr/>
          <a:lstStyle>
            <a:lvl1pPr marL="0" indent="0">
              <a:spcAft>
                <a:spcPts val="800"/>
              </a:spcAft>
              <a:buNone/>
              <a:defRPr sz="2800">
                <a:latin typeface="+mn-lt"/>
                <a:cs typeface="Arial" panose="020B0604020202020204" pitchFamily="34" charset="0"/>
              </a:defRPr>
            </a:lvl1pPr>
            <a:lvl2pPr marL="742950" indent="-285750">
              <a:spcAft>
                <a:spcPts val="800"/>
              </a:spcAft>
              <a:buFont typeface="Arial" panose="020B0604020202020204" pitchFamily="34" charset="0"/>
              <a:buChar char="•"/>
              <a:defRPr sz="2400">
                <a:latin typeface="+mn-lt"/>
                <a:cs typeface="Arial" panose="020B0604020202020204" pitchFamily="34" charset="0"/>
              </a:defRPr>
            </a:lvl2pPr>
            <a:lvl3pPr>
              <a:spcAft>
                <a:spcPts val="800"/>
              </a:spcAft>
              <a:defRPr sz="2000">
                <a:latin typeface="+mn-lt"/>
                <a:cs typeface="Arial" panose="020B0604020202020204" pitchFamily="34" charset="0"/>
              </a:defRPr>
            </a:lvl3pPr>
            <a:lvl4pPr marL="1600200" indent="-228600">
              <a:spcAft>
                <a:spcPts val="800"/>
              </a:spcAft>
              <a:buFont typeface="Arial" panose="020B0604020202020204" pitchFamily="34" charset="0"/>
              <a:buChar char="•"/>
              <a:defRPr sz="1800">
                <a:latin typeface="+mn-lt"/>
                <a:cs typeface="Arial" panose="020B0604020202020204" pitchFamily="34" charset="0"/>
              </a:defRPr>
            </a:lvl4pPr>
            <a:lvl5pPr>
              <a:spcAft>
                <a:spcPts val="800"/>
              </a:spcAft>
              <a:defRPr sz="1600">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7" name="Jump Link"/>
          <p:cNvSpPr>
            <a:spLocks noGrp="1"/>
          </p:cNvSpPr>
          <p:nvPr>
            <p:ph type="body" sz="quarter" idx="16" hasCustomPrompt="1"/>
          </p:nvPr>
        </p:nvSpPr>
        <p:spPr>
          <a:xfrm>
            <a:off x="5181600" y="6553200"/>
            <a:ext cx="1828800" cy="99950"/>
          </a:xfrm>
          <a:prstGeom prst="rect">
            <a:avLst/>
          </a:prstGeom>
        </p:spPr>
        <p:txBody>
          <a:bodyPr lIns="0" tIns="0" rIns="0" bIns="0"/>
          <a:lstStyle>
            <a:lvl1pPr marL="0" indent="0" algn="ctr">
              <a:buNone/>
              <a:defRPr sz="800"/>
            </a:lvl1pPr>
          </a:lstStyle>
          <a:p>
            <a:pPr lvl="0"/>
            <a:r>
              <a:rPr lang="en-US" dirty="0"/>
              <a:t>Jump to long description</a:t>
            </a:r>
          </a:p>
        </p:txBody>
      </p:sp>
      <p:sp>
        <p:nvSpPr>
          <p:cNvPr id="9"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356244711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No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12192000" cy="639762"/>
          </a:xfrm>
          <a:prstGeom prst="rect">
            <a:avLst/>
          </a:prstGeom>
          <a:solidFill>
            <a:srgbClr val="BFBFBF"/>
          </a:solidFill>
        </p:spPr>
        <p:txBody>
          <a:bodyPr anchor="ctr"/>
          <a:lstStyle>
            <a:lvl1pPr>
              <a:defRPr lang="en-US" sz="3600" b="0" dirty="0">
                <a:solidFill>
                  <a:sysClr val="windowText" lastClr="000000"/>
                </a:solidFill>
              </a:defRPr>
            </a:lvl1pPr>
          </a:lstStyle>
          <a:p>
            <a:pPr lvl="0"/>
            <a:r>
              <a:rPr lang="en-US" dirty="0"/>
              <a:t>Click to edit Master title style</a:t>
            </a:r>
          </a:p>
        </p:txBody>
      </p:sp>
      <p:sp>
        <p:nvSpPr>
          <p:cNvPr id="8" name="Content Placeholder 1"/>
          <p:cNvSpPr>
            <a:spLocks noGrp="1"/>
          </p:cNvSpPr>
          <p:nvPr>
            <p:ph sz="quarter" idx="12"/>
          </p:nvPr>
        </p:nvSpPr>
        <p:spPr>
          <a:xfrm>
            <a:off x="711200" y="1066800"/>
            <a:ext cx="108712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711200" y="2011680"/>
            <a:ext cx="108712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3"/>
          <p:cNvSpPr>
            <a:spLocks noGrp="1"/>
          </p:cNvSpPr>
          <p:nvPr>
            <p:ph sz="quarter" idx="14"/>
          </p:nvPr>
        </p:nvSpPr>
        <p:spPr>
          <a:xfrm>
            <a:off x="711200" y="2880360"/>
            <a:ext cx="108712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711200" y="3672840"/>
            <a:ext cx="108712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711200" y="4617720"/>
            <a:ext cx="108712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6"/>
          <p:cNvSpPr>
            <a:spLocks noGrp="1"/>
          </p:cNvSpPr>
          <p:nvPr>
            <p:ph sz="quarter" idx="11"/>
          </p:nvPr>
        </p:nvSpPr>
        <p:spPr>
          <a:xfrm>
            <a:off x="711200" y="5638800"/>
            <a:ext cx="108712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hoto Credit"/>
          <p:cNvSpPr>
            <a:spLocks noGrp="1"/>
          </p:cNvSpPr>
          <p:nvPr>
            <p:ph type="body" sz="quarter" idx="16"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5550483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No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12192001" cy="609600"/>
          </a:xfrm>
          <a:prstGeom prst="rect">
            <a:avLst/>
          </a:prstGeom>
          <a:solidFill>
            <a:srgbClr val="BFBFBF"/>
          </a:solidFill>
        </p:spPr>
        <p:txBody>
          <a:bodyPr anchor="ctr"/>
          <a:lstStyle>
            <a:lvl1pPr>
              <a:defRPr sz="3600" b="0">
                <a:solidFill>
                  <a:sysClr val="windowText" lastClr="000000"/>
                </a:solidFill>
              </a:defRPr>
            </a:lvl1pPr>
          </a:lstStyle>
          <a:p>
            <a:r>
              <a:rPr lang="en-US" dirty="0"/>
              <a:t>Click to edit Master title style</a:t>
            </a:r>
          </a:p>
        </p:txBody>
      </p:sp>
      <p:sp>
        <p:nvSpPr>
          <p:cNvPr id="3" name="Content Placeholder 1"/>
          <p:cNvSpPr>
            <a:spLocks noGrp="1"/>
          </p:cNvSpPr>
          <p:nvPr>
            <p:ph sz="half" idx="1" hasCustomPrompt="1"/>
          </p:nvPr>
        </p:nvSpPr>
        <p:spPr>
          <a:xfrm>
            <a:off x="609600" y="1024569"/>
            <a:ext cx="5384800" cy="5505771"/>
          </a:xfrm>
          <a:prstGeom prst="rect">
            <a:avLst/>
          </a:prstGeom>
        </p:spPr>
        <p:txBody>
          <a:bodyPr/>
          <a:lstStyle>
            <a:lvl1pPr marL="0" indent="0">
              <a:spcAft>
                <a:spcPts val="800"/>
              </a:spcAft>
              <a:buNone/>
              <a:defRPr sz="2400"/>
            </a:lvl1pPr>
            <a:lvl2pPr marL="742950" indent="-285750">
              <a:spcAft>
                <a:spcPts val="800"/>
              </a:spcAft>
              <a:buFont typeface="Arial" panose="020B0604020202020204" pitchFamily="34" charset="0"/>
              <a:buChar char="•"/>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4" name="Content Placeholder 2"/>
          <p:cNvSpPr>
            <a:spLocks noGrp="1"/>
          </p:cNvSpPr>
          <p:nvPr>
            <p:ph sz="half" idx="2" hasCustomPrompt="1"/>
          </p:nvPr>
        </p:nvSpPr>
        <p:spPr>
          <a:xfrm>
            <a:off x="6197600" y="1024568"/>
            <a:ext cx="5384800" cy="5505772"/>
          </a:xfrm>
          <a:prstGeom prst="rect">
            <a:avLst/>
          </a:prstGeom>
        </p:spPr>
        <p:txBody>
          <a:bodyPr/>
          <a:lstStyle>
            <a:lvl1pPr marL="0" indent="0">
              <a:spcAft>
                <a:spcPts val="800"/>
              </a:spcAft>
              <a:buNone/>
              <a:defRPr sz="2400"/>
            </a:lvl1pPr>
            <a:lvl2pPr marL="742950" indent="-285750">
              <a:spcAft>
                <a:spcPts val="800"/>
              </a:spcAft>
              <a:buFont typeface="Arial" panose="020B0604020202020204" pitchFamily="34" charset="0"/>
              <a:buChar char="•"/>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8" name="Jump Link"/>
          <p:cNvSpPr>
            <a:spLocks noGrp="1"/>
          </p:cNvSpPr>
          <p:nvPr>
            <p:ph type="body" sz="quarter" idx="12" hasCustomPrompt="1"/>
          </p:nvPr>
        </p:nvSpPr>
        <p:spPr>
          <a:xfrm>
            <a:off x="5090160" y="6529450"/>
            <a:ext cx="201168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10"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313084523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No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1" y="228600"/>
            <a:ext cx="12219617" cy="609600"/>
          </a:xfrm>
          <a:prstGeom prst="rect">
            <a:avLst/>
          </a:prstGeom>
          <a:solidFill>
            <a:srgbClr val="006800"/>
          </a:solidFill>
        </p:spPr>
        <p:txBody>
          <a:bodyPr anchor="ctr"/>
          <a:lstStyle>
            <a:lvl1pPr>
              <a:defRPr sz="3600" b="1">
                <a:solidFill>
                  <a:sysClr val="windowText" lastClr="000000"/>
                </a:solidFill>
              </a:defRPr>
            </a:lvl1pPr>
          </a:lstStyle>
          <a:p>
            <a:r>
              <a:rPr lang="en-US" dirty="0"/>
              <a:t>Click to edit Master title style</a:t>
            </a:r>
          </a:p>
        </p:txBody>
      </p:sp>
      <p:sp>
        <p:nvSpPr>
          <p:cNvPr id="3" name="Header 1"/>
          <p:cNvSpPr>
            <a:spLocks noGrp="1"/>
          </p:cNvSpPr>
          <p:nvPr>
            <p:ph type="body" idx="1"/>
          </p:nvPr>
        </p:nvSpPr>
        <p:spPr>
          <a:xfrm>
            <a:off x="609602" y="960438"/>
            <a:ext cx="5386917"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hasCustomPrompt="1"/>
          </p:nvPr>
        </p:nvSpPr>
        <p:spPr>
          <a:xfrm>
            <a:off x="609602" y="1722438"/>
            <a:ext cx="5386917" cy="4789964"/>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5" name="Header 2"/>
          <p:cNvSpPr>
            <a:spLocks noGrp="1"/>
          </p:cNvSpPr>
          <p:nvPr>
            <p:ph type="body" sz="quarter" idx="3"/>
          </p:nvPr>
        </p:nvSpPr>
        <p:spPr>
          <a:xfrm>
            <a:off x="6193369" y="960438"/>
            <a:ext cx="5389033"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hasCustomPrompt="1"/>
          </p:nvPr>
        </p:nvSpPr>
        <p:spPr>
          <a:xfrm>
            <a:off x="6193369" y="1722438"/>
            <a:ext cx="5389033" cy="4789964"/>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10" name="Jump Link"/>
          <p:cNvSpPr>
            <a:spLocks noGrp="1"/>
          </p:cNvSpPr>
          <p:nvPr>
            <p:ph type="body" sz="quarter" idx="12" hasCustomPrompt="1"/>
          </p:nvPr>
        </p:nvSpPr>
        <p:spPr>
          <a:xfrm>
            <a:off x="5090160" y="6529450"/>
            <a:ext cx="201168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12"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293832870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No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1" y="228600"/>
            <a:ext cx="12192001" cy="609600"/>
          </a:xfrm>
          <a:prstGeom prst="rect">
            <a:avLst/>
          </a:prstGeom>
          <a:solidFill>
            <a:srgbClr val="006800"/>
          </a:solidFill>
        </p:spPr>
        <p:txBody>
          <a:bodyPr anchor="ctr"/>
          <a:lstStyle>
            <a:lvl1pPr>
              <a:defRPr sz="3600" b="1">
                <a:solidFill>
                  <a:sysClr val="windowText" lastClr="000000"/>
                </a:solidFill>
              </a:defRPr>
            </a:lvl1pPr>
          </a:lstStyle>
          <a:p>
            <a:r>
              <a:rPr lang="en-US" dirty="0"/>
              <a:t>Click to edit Master title style</a:t>
            </a:r>
          </a:p>
        </p:txBody>
      </p:sp>
      <p:sp>
        <p:nvSpPr>
          <p:cNvPr id="3" name="Header 1"/>
          <p:cNvSpPr>
            <a:spLocks noGrp="1"/>
          </p:cNvSpPr>
          <p:nvPr>
            <p:ph type="body" idx="1"/>
          </p:nvPr>
        </p:nvSpPr>
        <p:spPr>
          <a:xfrm>
            <a:off x="609602" y="960438"/>
            <a:ext cx="5386917"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609602" y="1600200"/>
            <a:ext cx="5386917" cy="1752600"/>
          </a:xfrm>
          <a:prstGeom prst="rect">
            <a:avLst/>
          </a:prstGeom>
        </p:spPr>
        <p:txBody>
          <a:bodyPr/>
          <a:lstStyle>
            <a:lvl1pPr marL="0" indent="0">
              <a:spcAft>
                <a:spcPts val="800"/>
              </a:spcAft>
              <a:buNone/>
              <a:defRPr sz="2000"/>
            </a:lvl1pPr>
            <a:lvl2pPr marL="742950" indent="-285750">
              <a:spcAft>
                <a:spcPts val="800"/>
              </a:spcAft>
              <a:buFont typeface="Arial" panose="020B0604020202020204" pitchFamily="34" charset="0"/>
              <a:buChar char="•"/>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6193369" y="960438"/>
            <a:ext cx="5389033"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6193369" y="1600200"/>
            <a:ext cx="5389033" cy="1752600"/>
          </a:xfrm>
          <a:prstGeom prst="rect">
            <a:avLst/>
          </a:prstGeom>
        </p:spPr>
        <p:txBody>
          <a:bodyPr/>
          <a:lstStyle>
            <a:lvl1pPr marL="0" indent="0">
              <a:spcAft>
                <a:spcPts val="800"/>
              </a:spcAft>
              <a:buNone/>
              <a:defRPr sz="2000"/>
            </a:lvl1pPr>
            <a:lvl2pPr marL="742950" indent="-285750">
              <a:spcAft>
                <a:spcPts val="800"/>
              </a:spcAft>
              <a:buFont typeface="Arial" panose="020B0604020202020204" pitchFamily="34" charset="0"/>
              <a:buChar char="•"/>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609600" y="3581400"/>
            <a:ext cx="53848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4" name="Content Placeholder 3"/>
          <p:cNvSpPr>
            <a:spLocks noGrp="1"/>
          </p:cNvSpPr>
          <p:nvPr>
            <p:ph sz="half" idx="14"/>
          </p:nvPr>
        </p:nvSpPr>
        <p:spPr>
          <a:xfrm>
            <a:off x="609600" y="4191000"/>
            <a:ext cx="5386917" cy="1752600"/>
          </a:xfrm>
          <a:prstGeom prst="rect">
            <a:avLst/>
          </a:prstGeom>
        </p:spPr>
        <p:txBody>
          <a:bodyPr/>
          <a:lstStyle>
            <a:lvl1pPr marL="0" indent="0">
              <a:spcAft>
                <a:spcPts val="800"/>
              </a:spcAft>
              <a:buNone/>
              <a:defRPr sz="2000"/>
            </a:lvl1pPr>
            <a:lvl2pPr marL="742950" indent="-285750">
              <a:spcAft>
                <a:spcPts val="800"/>
              </a:spcAft>
              <a:buFont typeface="Arial" panose="020B0604020202020204" pitchFamily="34" charset="0"/>
              <a:buChar char="•"/>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6197600" y="3581400"/>
            <a:ext cx="53848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5" name="Content Placeholder 4"/>
          <p:cNvSpPr>
            <a:spLocks noGrp="1"/>
          </p:cNvSpPr>
          <p:nvPr>
            <p:ph sz="quarter" idx="15"/>
          </p:nvPr>
        </p:nvSpPr>
        <p:spPr>
          <a:xfrm>
            <a:off x="6193368" y="4191000"/>
            <a:ext cx="5389033" cy="1752600"/>
          </a:xfrm>
          <a:prstGeom prst="rect">
            <a:avLst/>
          </a:prstGeom>
        </p:spPr>
        <p:txBody>
          <a:bodyPr/>
          <a:lstStyle>
            <a:lvl1pPr marL="0" indent="0">
              <a:spcAft>
                <a:spcPts val="800"/>
              </a:spcAft>
              <a:buNone/>
              <a:defRPr sz="2000"/>
            </a:lvl1pPr>
            <a:lvl2pPr marL="742950" indent="-285750">
              <a:spcAft>
                <a:spcPts val="800"/>
              </a:spcAft>
              <a:buFont typeface="Arial" panose="020B0604020202020204" pitchFamily="34" charset="0"/>
              <a:buChar char="•"/>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hasCustomPrompt="1"/>
          </p:nvPr>
        </p:nvSpPr>
        <p:spPr>
          <a:xfrm>
            <a:off x="5090160" y="5996050"/>
            <a:ext cx="201168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16"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305528273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No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609602" y="304800"/>
            <a:ext cx="4011084"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609602" y="1143000"/>
            <a:ext cx="4011084"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766734" y="304801"/>
            <a:ext cx="6815668" cy="6179819"/>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7260167" y="6488875"/>
            <a:ext cx="182880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8"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149023720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No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7571317" y="304800"/>
            <a:ext cx="4011084"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7571317" y="1143000"/>
            <a:ext cx="4011084"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609601" y="304801"/>
            <a:ext cx="6815668"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3103033" y="6488875"/>
            <a:ext cx="182880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9"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4943685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7620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304800" y="3581400"/>
            <a:ext cx="68072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6"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Text Placeholder 4">
            <a:extLst>
              <a:ext uri="{FF2B5EF4-FFF2-40B4-BE49-F238E27FC236}">
                <a16:creationId xmlns:a16="http://schemas.microsoft.com/office/drawing/2014/main" id="{BA8F7A06-FC50-40D7-98B9-EA94A18FD40C}"/>
              </a:ext>
            </a:extLst>
          </p:cNvPr>
          <p:cNvSpPr>
            <a:spLocks noGrp="1"/>
          </p:cNvSpPr>
          <p:nvPr>
            <p:ph type="body" sz="quarter" idx="12"/>
          </p:nvPr>
        </p:nvSpPr>
        <p:spPr>
          <a:xfrm>
            <a:off x="0" y="6702425"/>
            <a:ext cx="10179051" cy="152400"/>
          </a:xfrm>
          <a:prstGeom prst="rect">
            <a:avLst/>
          </a:prstGeom>
        </p:spPr>
        <p:txBody>
          <a:bodyPr/>
          <a:lstStyle>
            <a:lvl1pPr algn="l">
              <a:defRPr sz="800"/>
            </a:lvl1pPr>
            <a:lvl2pPr algn="l">
              <a:defRPr sz="800"/>
            </a:lvl2pPr>
            <a:lvl3pPr algn="l">
              <a:defRPr sz="800"/>
            </a:lvl3pPr>
            <a:lvl4pPr algn="l">
              <a:defRPr sz="800"/>
            </a:lvl4pPr>
            <a:lvl5pPr algn="l">
              <a:defRPr sz="800"/>
            </a:lvl5pPr>
          </a:lstStyle>
          <a:p>
            <a:pPr lvl="0"/>
            <a:r>
              <a:rPr lang="en-US" dirty="0"/>
              <a:t>Edit Master text styles</a:t>
            </a:r>
          </a:p>
        </p:txBody>
      </p:sp>
    </p:spTree>
    <p:extLst>
      <p:ext uri="{BB962C8B-B14F-4D97-AF65-F5344CB8AC3E}">
        <p14:creationId xmlns:p14="http://schemas.microsoft.com/office/powerpoint/2010/main" val="33314222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No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2438400" y="5253037"/>
            <a:ext cx="73152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2438400" y="5895975"/>
            <a:ext cx="73152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371600" y="128651"/>
            <a:ext cx="94488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7" name="Jump Link"/>
          <p:cNvSpPr>
            <a:spLocks noGrp="1"/>
          </p:cNvSpPr>
          <p:nvPr>
            <p:ph type="body" sz="quarter" idx="16" hasCustomPrompt="1"/>
          </p:nvPr>
        </p:nvSpPr>
        <p:spPr>
          <a:xfrm>
            <a:off x="5181600" y="5081650"/>
            <a:ext cx="18288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318546882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No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3001" y="228600"/>
            <a:ext cx="12229669" cy="609600"/>
          </a:xfrm>
          <a:prstGeom prst="rect">
            <a:avLst/>
          </a:prstGeom>
          <a:solidFill>
            <a:srgbClr val="006800"/>
          </a:solidFill>
        </p:spPr>
        <p:txBody>
          <a:bodyPr anchor="ctr"/>
          <a:lstStyle>
            <a:lvl1pPr>
              <a:defRPr sz="3600" b="1">
                <a:solidFill>
                  <a:schemeClr val="bg1"/>
                </a:solidFill>
              </a:defRPr>
            </a:lvl1pPr>
          </a:lstStyle>
          <a:p>
            <a:r>
              <a:rPr lang="en-US" dirty="0"/>
              <a:t>Click to edit Master title style</a:t>
            </a:r>
          </a:p>
        </p:txBody>
      </p:sp>
      <p:sp>
        <p:nvSpPr>
          <p:cNvPr id="6" name="Media Placeholder 1"/>
          <p:cNvSpPr>
            <a:spLocks noGrp="1"/>
          </p:cNvSpPr>
          <p:nvPr>
            <p:ph type="media" sz="quarter" idx="11"/>
          </p:nvPr>
        </p:nvSpPr>
        <p:spPr>
          <a:xfrm>
            <a:off x="0" y="1066799"/>
            <a:ext cx="12192000" cy="5315957"/>
          </a:xfrm>
          <a:prstGeom prst="rect">
            <a:avLst/>
          </a:prstGeom>
        </p:spPr>
        <p:txBody>
          <a:bodyPr/>
          <a:lstStyle/>
          <a:p>
            <a:endParaRPr lang="en-US" dirty="0"/>
          </a:p>
        </p:txBody>
      </p:sp>
      <p:sp>
        <p:nvSpPr>
          <p:cNvPr id="5" name="Video Credit"/>
          <p:cNvSpPr>
            <a:spLocks noGrp="1"/>
          </p:cNvSpPr>
          <p:nvPr>
            <p:ph type="body" sz="quarter" idx="12"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Video Credit Here</a:t>
            </a:r>
          </a:p>
        </p:txBody>
      </p:sp>
    </p:spTree>
    <p:extLst>
      <p:ext uri="{BB962C8B-B14F-4D97-AF65-F5344CB8AC3E}">
        <p14:creationId xmlns:p14="http://schemas.microsoft.com/office/powerpoint/2010/main" val="775019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userDrawn="1">
          <p15:clr>
            <a:srgbClr val="FBAE40"/>
          </p15:clr>
        </p15:guide>
        <p15:guide id="2" pos="704" userDrawn="1">
          <p15:clr>
            <a:srgbClr val="FBAE40"/>
          </p15:clr>
        </p15:guide>
        <p15:guide id="3" pos="6848" userDrawn="1">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White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7620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solidFill>
                <a:schemeClr val="tx1"/>
              </a:solidFill>
            </a:endParaRPr>
          </a:p>
        </p:txBody>
      </p:sp>
      <p:sp>
        <p:nvSpPr>
          <p:cNvPr id="2" name="Slide Title"/>
          <p:cNvSpPr>
            <a:spLocks noGrp="1"/>
          </p:cNvSpPr>
          <p:nvPr>
            <p:ph type="ctrTitle"/>
          </p:nvPr>
        </p:nvSpPr>
        <p:spPr>
          <a:xfrm>
            <a:off x="304800" y="3429000"/>
            <a:ext cx="68072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04800" y="4114800"/>
            <a:ext cx="68072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hoto Credit"/>
          <p:cNvSpPr>
            <a:spLocks noGrp="1"/>
          </p:cNvSpPr>
          <p:nvPr>
            <p:ph type="body" sz="quarter" idx="11" hasCustomPrompt="1"/>
          </p:nvPr>
        </p:nvSpPr>
        <p:spPr>
          <a:xfrm>
            <a:off x="7315200" y="64770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05600"/>
            <a:ext cx="12192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chemeClr val="tx1"/>
                </a:solidFill>
                <a:effectLst/>
                <a:uLnTx/>
                <a:uFillTx/>
                <a:latin typeface="Calibri"/>
                <a:ea typeface="+mn-ea"/>
                <a:cs typeface="+mn-cs"/>
              </a:rPr>
              <a:t>©McGraw-Hill Education. All rights reserved. Authorized </a:t>
            </a:r>
            <a:r>
              <a:rPr lang="en-US" sz="3200" kern="1200" dirty="0">
                <a:solidFill>
                  <a:schemeClr val="tx1"/>
                </a:solidFill>
                <a:effectLst/>
                <a:latin typeface="+mn-lt"/>
                <a:ea typeface="+mn-ea"/>
                <a:cs typeface="+mn-cs"/>
              </a:rPr>
              <a:t>only </a:t>
            </a:r>
            <a:r>
              <a:rPr kumimoji="0" lang="en-US" sz="3200" b="0" i="0" u="none" strike="noStrike" kern="1200" cap="none" spc="0" normalizeH="0" baseline="0" noProof="0" dirty="0">
                <a:ln>
                  <a:noFill/>
                </a:ln>
                <a:solidFill>
                  <a:schemeClr val="tx1"/>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84742208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Red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7"/>
            <a:ext cx="12192000" cy="1470025"/>
          </a:xfrm>
          <a:prstGeom prst="rect">
            <a:avLst/>
          </a:prstGeom>
        </p:spPr>
        <p:txBody>
          <a:bodyPr/>
          <a:lstStyle>
            <a:lvl1pPr>
              <a:defRPr sz="4800">
                <a:solidFill>
                  <a:schemeClr val="bg2"/>
                </a:solidFill>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828800" y="3886200"/>
            <a:ext cx="85344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12192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chemeClr val="tx1"/>
                </a:solidFill>
                <a:effectLst/>
                <a:uLnTx/>
                <a:uFillTx/>
                <a:latin typeface="Calibri"/>
                <a:ea typeface="+mn-ea"/>
                <a:cs typeface="+mn-cs"/>
              </a:rPr>
              <a:t>©McGraw-Hill Education. All rights reserved. Authorized </a:t>
            </a:r>
            <a:r>
              <a:rPr lang="en-US" sz="3200" kern="1200" dirty="0">
                <a:solidFill>
                  <a:schemeClr val="tx1"/>
                </a:solidFill>
                <a:effectLst/>
                <a:latin typeface="+mn-lt"/>
                <a:ea typeface="+mn-ea"/>
                <a:cs typeface="+mn-cs"/>
              </a:rPr>
              <a:t>only </a:t>
            </a:r>
            <a:r>
              <a:rPr kumimoji="0" lang="en-US" sz="3200" b="0" i="0" u="none" strike="noStrike" kern="1200" cap="none" spc="0" normalizeH="0" baseline="0" noProof="0" dirty="0">
                <a:ln>
                  <a:noFill/>
                </a:ln>
                <a:solidFill>
                  <a:schemeClr val="tx1"/>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419433030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12192000" cy="609600"/>
          </a:xfrm>
          <a:prstGeom prst="rect">
            <a:avLst/>
          </a:prstGeom>
          <a:solidFill>
            <a:srgbClr val="006800"/>
          </a:solidFill>
        </p:spPr>
        <p:txBody>
          <a:bodyPr/>
          <a:lstStyle>
            <a:lvl1pPr>
              <a:defRPr sz="3600" b="1">
                <a:solidFill>
                  <a:schemeClr val="bg1"/>
                </a:solidFill>
                <a:latin typeface="+mj-lt"/>
                <a:cs typeface="Arial" panose="020B0604020202020204" pitchFamily="34" charset="0"/>
              </a:defRPr>
            </a:lvl1pPr>
          </a:lstStyle>
          <a:p>
            <a:r>
              <a:rPr lang="en-US" dirty="0"/>
              <a:t>Click to edit Master title style</a:t>
            </a:r>
          </a:p>
        </p:txBody>
      </p:sp>
      <p:sp>
        <p:nvSpPr>
          <p:cNvPr id="3" name="Content Placeholder 1"/>
          <p:cNvSpPr>
            <a:spLocks noGrp="1"/>
          </p:cNvSpPr>
          <p:nvPr>
            <p:ph idx="1" hasCustomPrompt="1"/>
          </p:nvPr>
        </p:nvSpPr>
        <p:spPr>
          <a:xfrm>
            <a:off x="609600" y="1280160"/>
            <a:ext cx="10972800" cy="5273040"/>
          </a:xfrm>
          <a:prstGeom prst="rect">
            <a:avLst/>
          </a:prstGeom>
        </p:spPr>
        <p:txBody>
          <a:bodyPr/>
          <a:lstStyle>
            <a:lvl1pPr marL="0" indent="0">
              <a:spcBef>
                <a:spcPts val="1000"/>
              </a:spcBef>
              <a:spcAft>
                <a:spcPts val="0"/>
              </a:spcAft>
              <a:buNone/>
              <a:defRPr sz="2800">
                <a:latin typeface="+mn-lt"/>
                <a:cs typeface="Arial" panose="020B0604020202020204" pitchFamily="34" charset="0"/>
              </a:defRPr>
            </a:lvl1pPr>
            <a:lvl2pPr marL="742950" indent="-285750">
              <a:spcBef>
                <a:spcPts val="1000"/>
              </a:spcBef>
              <a:spcAft>
                <a:spcPts val="0"/>
              </a:spcAft>
              <a:buFont typeface="Arial" panose="020B0604020202020204" pitchFamily="34" charset="0"/>
              <a:buChar char="•"/>
              <a:defRPr sz="2400">
                <a:latin typeface="+mn-lt"/>
                <a:cs typeface="Arial" panose="020B0604020202020204" pitchFamily="34" charset="0"/>
              </a:defRPr>
            </a:lvl2pPr>
            <a:lvl3pPr>
              <a:spcBef>
                <a:spcPts val="1000"/>
              </a:spcBef>
              <a:spcAft>
                <a:spcPts val="0"/>
              </a:spcAft>
              <a:defRPr sz="2000">
                <a:latin typeface="+mn-lt"/>
                <a:cs typeface="Arial" panose="020B0604020202020204" pitchFamily="34" charset="0"/>
              </a:defRPr>
            </a:lvl3pPr>
            <a:lvl4pPr marL="1600200" indent="-228600">
              <a:spcBef>
                <a:spcPts val="1000"/>
              </a:spcBef>
              <a:spcAft>
                <a:spcPts val="0"/>
              </a:spcAft>
              <a:buFont typeface="Arial" panose="020B0604020202020204" pitchFamily="34" charset="0"/>
              <a:buChar char="•"/>
              <a:defRPr sz="1800">
                <a:latin typeface="+mn-lt"/>
                <a:cs typeface="Arial" panose="020B0604020202020204" pitchFamily="34" charset="0"/>
              </a:defRPr>
            </a:lvl4pPr>
            <a:lvl5pPr>
              <a:spcAft>
                <a:spcPts val="800"/>
              </a:spcAft>
              <a:defRPr sz="1600">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7" name="Jump Link"/>
          <p:cNvSpPr>
            <a:spLocks noGrp="1"/>
          </p:cNvSpPr>
          <p:nvPr>
            <p:ph type="body" sz="quarter" idx="16" hasCustomPrompt="1"/>
          </p:nvPr>
        </p:nvSpPr>
        <p:spPr>
          <a:xfrm>
            <a:off x="5181600" y="6553200"/>
            <a:ext cx="1828800" cy="99950"/>
          </a:xfrm>
          <a:prstGeom prst="rect">
            <a:avLst/>
          </a:prstGeom>
        </p:spPr>
        <p:txBody>
          <a:bodyPr lIns="0" tIns="0" rIns="0" bIns="0"/>
          <a:lstStyle>
            <a:lvl1pPr marL="0" indent="0" algn="ctr">
              <a:buNone/>
              <a:defRPr sz="800"/>
            </a:lvl1pPr>
          </a:lstStyle>
          <a:p>
            <a:pPr lvl="0"/>
            <a:r>
              <a:rPr lang="en-US" dirty="0"/>
              <a:t>Jump to long description</a:t>
            </a:r>
          </a:p>
        </p:txBody>
      </p:sp>
      <p:sp>
        <p:nvSpPr>
          <p:cNvPr id="9"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55268552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_No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12192000" cy="609600"/>
          </a:xfrm>
          <a:prstGeom prst="rect">
            <a:avLst/>
          </a:prstGeom>
          <a:solidFill>
            <a:srgbClr val="006800"/>
          </a:solidFill>
        </p:spPr>
        <p:txBody>
          <a:bodyPr/>
          <a:lstStyle>
            <a:lvl1pPr>
              <a:defRPr sz="3600" b="1">
                <a:solidFill>
                  <a:schemeClr val="bg1"/>
                </a:solidFill>
                <a:latin typeface="+mj-lt"/>
                <a:cs typeface="Arial" panose="020B0604020202020204" pitchFamily="34" charset="0"/>
              </a:defRPr>
            </a:lvl1pPr>
          </a:lstStyle>
          <a:p>
            <a:r>
              <a:rPr lang="en-US" dirty="0"/>
              <a:t>Click to edit Master title style</a:t>
            </a:r>
          </a:p>
        </p:txBody>
      </p:sp>
      <p:sp>
        <p:nvSpPr>
          <p:cNvPr id="3" name="Content Placeholder 1"/>
          <p:cNvSpPr>
            <a:spLocks noGrp="1"/>
          </p:cNvSpPr>
          <p:nvPr>
            <p:ph idx="1" hasCustomPrompt="1"/>
          </p:nvPr>
        </p:nvSpPr>
        <p:spPr>
          <a:xfrm>
            <a:off x="609600" y="1588655"/>
            <a:ext cx="10972800" cy="4710546"/>
          </a:xfrm>
          <a:prstGeom prst="rect">
            <a:avLst/>
          </a:prstGeom>
        </p:spPr>
        <p:txBody>
          <a:bodyPr/>
          <a:lstStyle>
            <a:lvl1pPr marL="0" indent="0">
              <a:spcBef>
                <a:spcPts val="1000"/>
              </a:spcBef>
              <a:spcAft>
                <a:spcPts val="0"/>
              </a:spcAft>
              <a:buNone/>
              <a:defRPr sz="2800">
                <a:latin typeface="+mn-lt"/>
                <a:cs typeface="Arial" panose="020B0604020202020204" pitchFamily="34" charset="0"/>
              </a:defRPr>
            </a:lvl1pPr>
            <a:lvl2pPr marL="742950" indent="-285750">
              <a:spcBef>
                <a:spcPts val="1000"/>
              </a:spcBef>
              <a:spcAft>
                <a:spcPts val="0"/>
              </a:spcAft>
              <a:buFont typeface="Arial" panose="020B0604020202020204" pitchFamily="34" charset="0"/>
              <a:buChar char="•"/>
              <a:defRPr sz="2400">
                <a:latin typeface="+mn-lt"/>
                <a:cs typeface="Arial" panose="020B0604020202020204" pitchFamily="34" charset="0"/>
              </a:defRPr>
            </a:lvl2pPr>
            <a:lvl3pPr>
              <a:spcBef>
                <a:spcPts val="1000"/>
              </a:spcBef>
              <a:spcAft>
                <a:spcPts val="0"/>
              </a:spcAft>
              <a:defRPr sz="2000">
                <a:latin typeface="+mn-lt"/>
                <a:cs typeface="Arial" panose="020B0604020202020204" pitchFamily="34" charset="0"/>
              </a:defRPr>
            </a:lvl3pPr>
            <a:lvl4pPr marL="1600200" indent="-228600">
              <a:spcBef>
                <a:spcPts val="1000"/>
              </a:spcBef>
              <a:spcAft>
                <a:spcPts val="0"/>
              </a:spcAft>
              <a:buFont typeface="Arial" panose="020B0604020202020204" pitchFamily="34" charset="0"/>
              <a:buChar char="•"/>
              <a:defRPr sz="1800">
                <a:latin typeface="+mn-lt"/>
                <a:cs typeface="Arial" panose="020B0604020202020204" pitchFamily="34" charset="0"/>
              </a:defRPr>
            </a:lvl4pPr>
            <a:lvl5pPr>
              <a:spcAft>
                <a:spcPts val="800"/>
              </a:spcAft>
              <a:defRPr sz="1600">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7" name="Jump Link"/>
          <p:cNvSpPr>
            <a:spLocks noGrp="1"/>
          </p:cNvSpPr>
          <p:nvPr>
            <p:ph type="body" sz="quarter" idx="16" hasCustomPrompt="1"/>
          </p:nvPr>
        </p:nvSpPr>
        <p:spPr>
          <a:xfrm>
            <a:off x="4396509" y="6456218"/>
            <a:ext cx="4064000" cy="240146"/>
          </a:xfrm>
          <a:prstGeom prst="rect">
            <a:avLst/>
          </a:prstGeom>
        </p:spPr>
        <p:txBody>
          <a:bodyPr lIns="0" tIns="0" rIns="0" bIns="0"/>
          <a:lstStyle>
            <a:lvl1pPr marL="0" indent="0" algn="ctr">
              <a:buNone/>
              <a:defRPr sz="1200"/>
            </a:lvl1pPr>
          </a:lstStyle>
          <a:p>
            <a:pPr lvl="0"/>
            <a:r>
              <a:rPr lang="en-US" dirty="0"/>
              <a:t>Jump to long description</a:t>
            </a:r>
          </a:p>
        </p:txBody>
      </p:sp>
      <p:sp>
        <p:nvSpPr>
          <p:cNvPr id="8" name="Jump Link">
            <a:extLst>
              <a:ext uri="{FF2B5EF4-FFF2-40B4-BE49-F238E27FC236}">
                <a16:creationId xmlns:a16="http://schemas.microsoft.com/office/drawing/2014/main" id="{AA40AC11-93F8-4C01-A897-5A7FA9B34EF7}"/>
              </a:ext>
            </a:extLst>
          </p:cNvPr>
          <p:cNvSpPr>
            <a:spLocks noGrp="1"/>
          </p:cNvSpPr>
          <p:nvPr>
            <p:ph type="body" sz="quarter" idx="17" hasCustomPrompt="1"/>
          </p:nvPr>
        </p:nvSpPr>
        <p:spPr>
          <a:xfrm>
            <a:off x="4396509" y="1097972"/>
            <a:ext cx="4174835" cy="250537"/>
          </a:xfrm>
          <a:prstGeom prst="rect">
            <a:avLst/>
          </a:prstGeom>
        </p:spPr>
        <p:txBody>
          <a:bodyPr lIns="0" tIns="0" rIns="0" bIns="0"/>
          <a:lstStyle>
            <a:lvl1pPr marL="0" indent="0" algn="ctr">
              <a:buNone/>
              <a:defRPr sz="1200"/>
            </a:lvl1pPr>
          </a:lstStyle>
          <a:p>
            <a:pPr lvl="0"/>
            <a:r>
              <a:rPr lang="en-US" dirty="0"/>
              <a:t>Jump to long description</a:t>
            </a:r>
          </a:p>
        </p:txBody>
      </p:sp>
    </p:spTree>
    <p:extLst>
      <p:ext uri="{BB962C8B-B14F-4D97-AF65-F5344CB8AC3E}">
        <p14:creationId xmlns:p14="http://schemas.microsoft.com/office/powerpoint/2010/main" val="131138307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No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12192000" cy="639762"/>
          </a:xfrm>
          <a:prstGeom prst="rect">
            <a:avLst/>
          </a:prstGeom>
          <a:solidFill>
            <a:srgbClr val="006800"/>
          </a:solidFill>
        </p:spPr>
        <p:txBody>
          <a:bodyPr/>
          <a:lstStyle>
            <a:lvl1pPr>
              <a:defRPr lang="en-US" sz="3600" b="1" dirty="0">
                <a:solidFill>
                  <a:schemeClr val="bg1"/>
                </a:solidFill>
              </a:defRPr>
            </a:lvl1pPr>
          </a:lstStyle>
          <a:p>
            <a:pPr lvl="0"/>
            <a:r>
              <a:rPr lang="en-US" dirty="0"/>
              <a:t>Click to edit Master title style</a:t>
            </a:r>
          </a:p>
        </p:txBody>
      </p:sp>
      <p:sp>
        <p:nvSpPr>
          <p:cNvPr id="8" name="Content Placeholder 1"/>
          <p:cNvSpPr>
            <a:spLocks noGrp="1"/>
          </p:cNvSpPr>
          <p:nvPr>
            <p:ph sz="quarter" idx="12"/>
          </p:nvPr>
        </p:nvSpPr>
        <p:spPr>
          <a:xfrm>
            <a:off x="711200" y="1066800"/>
            <a:ext cx="10871200" cy="838200"/>
          </a:xfrm>
          <a:prstGeom prst="rect">
            <a:avLst/>
          </a:prstGeom>
        </p:spPr>
        <p:txBody>
          <a:bodyPr/>
          <a:lstStyle>
            <a:lvl1pPr>
              <a:spcBef>
                <a:spcPts val="1000"/>
              </a:spcBef>
              <a:spcAft>
                <a:spcPts val="0"/>
              </a:spcAft>
              <a:defRPr sz="2400"/>
            </a:lvl1pPr>
            <a:lvl2pPr>
              <a:spcBef>
                <a:spcPts val="1000"/>
              </a:spcBef>
              <a:spcAft>
                <a:spcPts val="0"/>
              </a:spcAft>
              <a:defRPr sz="2000"/>
            </a:lvl2pPr>
            <a:lvl3pPr>
              <a:spcBef>
                <a:spcPts val="1000"/>
              </a:spcBef>
              <a:spcAft>
                <a:spcPts val="0"/>
              </a:spcAft>
              <a:defRPr sz="1800"/>
            </a:lvl3pPr>
            <a:lvl4pPr>
              <a:spcBef>
                <a:spcPts val="1000"/>
              </a:spcBef>
              <a:spcAft>
                <a:spcPts val="0"/>
              </a:spcAft>
              <a:defRPr sz="1600"/>
            </a:lvl4pPr>
            <a:lvl5pPr>
              <a:spcBef>
                <a:spcPts val="1000"/>
              </a:spcBef>
              <a:spcAft>
                <a:spcPts val="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711200" y="2011680"/>
            <a:ext cx="10871200" cy="762000"/>
          </a:xfrm>
          <a:prstGeom prst="rect">
            <a:avLst/>
          </a:prstGeom>
        </p:spPr>
        <p:txBody>
          <a:bodyPr/>
          <a:lstStyle>
            <a:lvl1pPr>
              <a:spcBef>
                <a:spcPts val="1000"/>
              </a:spcBef>
              <a:spcAft>
                <a:spcPts val="0"/>
              </a:spcAft>
              <a:defRPr sz="2400"/>
            </a:lvl1pPr>
            <a:lvl2pPr>
              <a:spcBef>
                <a:spcPts val="1000"/>
              </a:spcBef>
              <a:spcAft>
                <a:spcPts val="0"/>
              </a:spcAft>
              <a:defRPr sz="2000"/>
            </a:lvl2pPr>
            <a:lvl3pPr>
              <a:spcBef>
                <a:spcPts val="1000"/>
              </a:spcBef>
              <a:spcAft>
                <a:spcPts val="0"/>
              </a:spcAft>
              <a:defRPr sz="1800"/>
            </a:lvl3pPr>
            <a:lvl4pPr>
              <a:spcBef>
                <a:spcPts val="1000"/>
              </a:spcBef>
              <a:spcAft>
                <a:spcPts val="0"/>
              </a:spcAft>
              <a:defRPr sz="1600"/>
            </a:lvl4pPr>
            <a:lvl5pPr>
              <a:spcBef>
                <a:spcPts val="1000"/>
              </a:spcBef>
              <a:spcAft>
                <a:spcPts val="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3"/>
          <p:cNvSpPr>
            <a:spLocks noGrp="1"/>
          </p:cNvSpPr>
          <p:nvPr>
            <p:ph sz="quarter" idx="14"/>
          </p:nvPr>
        </p:nvSpPr>
        <p:spPr>
          <a:xfrm>
            <a:off x="711200" y="2880360"/>
            <a:ext cx="10871200" cy="685800"/>
          </a:xfrm>
          <a:prstGeom prst="rect">
            <a:avLst/>
          </a:prstGeom>
        </p:spPr>
        <p:txBody>
          <a:bodyPr/>
          <a:lstStyle>
            <a:lvl1pPr>
              <a:spcBef>
                <a:spcPts val="1000"/>
              </a:spcBef>
              <a:spcAft>
                <a:spcPts val="0"/>
              </a:spcAft>
              <a:defRPr sz="2400"/>
            </a:lvl1pPr>
            <a:lvl2pPr>
              <a:spcBef>
                <a:spcPts val="1000"/>
              </a:spcBef>
              <a:spcAft>
                <a:spcPts val="0"/>
              </a:spcAft>
              <a:defRPr sz="2000"/>
            </a:lvl2pPr>
            <a:lvl3pPr>
              <a:spcBef>
                <a:spcPts val="1000"/>
              </a:spcBef>
              <a:spcAft>
                <a:spcPts val="0"/>
              </a:spcAft>
              <a:defRPr sz="1800"/>
            </a:lvl3pPr>
            <a:lvl4pPr>
              <a:spcBef>
                <a:spcPts val="1000"/>
              </a:spcBef>
              <a:spcAft>
                <a:spcPts val="0"/>
              </a:spcAft>
              <a:defRPr sz="1600"/>
            </a:lvl4pPr>
            <a:lvl5pPr>
              <a:spcBef>
                <a:spcPts val="1000"/>
              </a:spcBef>
              <a:spcAft>
                <a:spcPts val="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711200" y="3672840"/>
            <a:ext cx="10871200" cy="838200"/>
          </a:xfrm>
          <a:prstGeom prst="rect">
            <a:avLst/>
          </a:prstGeom>
        </p:spPr>
        <p:txBody>
          <a:bodyPr/>
          <a:lstStyle>
            <a:lvl1pPr>
              <a:spcBef>
                <a:spcPts val="1000"/>
              </a:spcBef>
              <a:spcAft>
                <a:spcPts val="0"/>
              </a:spcAft>
              <a:defRPr sz="2400"/>
            </a:lvl1pPr>
            <a:lvl2pPr>
              <a:spcBef>
                <a:spcPts val="1000"/>
              </a:spcBef>
              <a:spcAft>
                <a:spcPts val="0"/>
              </a:spcAft>
              <a:defRPr sz="2000"/>
            </a:lvl2pPr>
            <a:lvl3pPr>
              <a:spcBef>
                <a:spcPts val="1000"/>
              </a:spcBef>
              <a:spcAft>
                <a:spcPts val="0"/>
              </a:spcAft>
              <a:defRPr sz="1800"/>
            </a:lvl3pPr>
            <a:lvl4pPr>
              <a:spcBef>
                <a:spcPts val="1000"/>
              </a:spcBef>
              <a:spcAft>
                <a:spcPts val="0"/>
              </a:spcAft>
              <a:defRPr sz="1600"/>
            </a:lvl4pPr>
            <a:lvl5pPr>
              <a:spcBef>
                <a:spcPts val="1000"/>
              </a:spcBef>
              <a:spcAft>
                <a:spcPts val="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711200" y="4617720"/>
            <a:ext cx="10871200" cy="914400"/>
          </a:xfrm>
          <a:prstGeom prst="rect">
            <a:avLst/>
          </a:prstGeom>
        </p:spPr>
        <p:txBody>
          <a:bodyPr/>
          <a:lstStyle>
            <a:lvl1pPr>
              <a:spcBef>
                <a:spcPts val="1000"/>
              </a:spcBef>
              <a:spcAft>
                <a:spcPts val="0"/>
              </a:spcAft>
              <a:defRPr sz="2400"/>
            </a:lvl1pPr>
            <a:lvl2pPr>
              <a:spcBef>
                <a:spcPts val="1000"/>
              </a:spcBef>
              <a:spcAft>
                <a:spcPts val="0"/>
              </a:spcAft>
              <a:defRPr sz="2000"/>
            </a:lvl2pPr>
            <a:lvl3pPr>
              <a:spcBef>
                <a:spcPts val="1000"/>
              </a:spcBef>
              <a:spcAft>
                <a:spcPts val="0"/>
              </a:spcAft>
              <a:defRPr sz="1800"/>
            </a:lvl3pPr>
            <a:lvl4pPr>
              <a:spcBef>
                <a:spcPts val="1000"/>
              </a:spcBef>
              <a:spcAft>
                <a:spcPts val="0"/>
              </a:spcAft>
              <a:defRPr sz="1600"/>
            </a:lvl4pPr>
            <a:lvl5pPr>
              <a:spcBef>
                <a:spcPts val="1000"/>
              </a:spcBef>
              <a:spcAft>
                <a:spcPts val="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6"/>
          <p:cNvSpPr>
            <a:spLocks noGrp="1"/>
          </p:cNvSpPr>
          <p:nvPr>
            <p:ph sz="quarter" idx="11"/>
          </p:nvPr>
        </p:nvSpPr>
        <p:spPr>
          <a:xfrm>
            <a:off x="711200" y="5638800"/>
            <a:ext cx="10871200" cy="762000"/>
          </a:xfrm>
          <a:prstGeom prst="rect">
            <a:avLst/>
          </a:prstGeom>
        </p:spPr>
        <p:txBody>
          <a:bodyPr/>
          <a:lstStyle>
            <a:lvl1pPr>
              <a:spcBef>
                <a:spcPts val="1000"/>
              </a:spcBef>
              <a:spcAft>
                <a:spcPts val="0"/>
              </a:spcAft>
              <a:defRPr sz="2400"/>
            </a:lvl1pPr>
            <a:lvl2pPr>
              <a:spcBef>
                <a:spcPts val="1000"/>
              </a:spcBef>
              <a:spcAft>
                <a:spcPts val="0"/>
              </a:spcAft>
              <a:defRPr sz="2000"/>
            </a:lvl2pPr>
            <a:lvl3pPr>
              <a:spcBef>
                <a:spcPts val="1000"/>
              </a:spcBef>
              <a:spcAft>
                <a:spcPts val="0"/>
              </a:spcAft>
              <a:defRPr sz="1800"/>
            </a:lvl3pPr>
            <a:lvl4pPr>
              <a:spcBef>
                <a:spcPts val="1000"/>
              </a:spcBef>
              <a:spcAft>
                <a:spcPts val="0"/>
              </a:spcAft>
              <a:defRPr sz="1600"/>
            </a:lvl4pPr>
            <a:lvl5pPr>
              <a:spcBef>
                <a:spcPts val="1000"/>
              </a:spcBef>
              <a:spcAft>
                <a:spcPts val="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hoto Credit"/>
          <p:cNvSpPr>
            <a:spLocks noGrp="1"/>
          </p:cNvSpPr>
          <p:nvPr>
            <p:ph type="body" sz="quarter" idx="16"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368070937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No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12192001" cy="609600"/>
          </a:xfrm>
          <a:prstGeom prst="rect">
            <a:avLst/>
          </a:prstGeom>
          <a:solidFill>
            <a:srgbClr val="006800"/>
          </a:solidFill>
        </p:spPr>
        <p:txBody>
          <a:bodyPr/>
          <a:lstStyle>
            <a:lvl1pPr>
              <a:defRPr sz="3600" b="1">
                <a:solidFill>
                  <a:schemeClr val="bg1"/>
                </a:solidFill>
              </a:defRPr>
            </a:lvl1pPr>
          </a:lstStyle>
          <a:p>
            <a:r>
              <a:rPr lang="en-US" dirty="0"/>
              <a:t>Click to edit Master title style</a:t>
            </a:r>
          </a:p>
        </p:txBody>
      </p:sp>
      <p:sp>
        <p:nvSpPr>
          <p:cNvPr id="3" name="Content Placeholder 1"/>
          <p:cNvSpPr>
            <a:spLocks noGrp="1"/>
          </p:cNvSpPr>
          <p:nvPr>
            <p:ph sz="half" idx="1" hasCustomPrompt="1"/>
          </p:nvPr>
        </p:nvSpPr>
        <p:spPr>
          <a:xfrm>
            <a:off x="609600" y="1024569"/>
            <a:ext cx="5384800" cy="5505771"/>
          </a:xfrm>
          <a:prstGeom prst="rect">
            <a:avLst/>
          </a:prstGeom>
        </p:spPr>
        <p:txBody>
          <a:bodyPr/>
          <a:lstStyle>
            <a:lvl1pPr marL="0" indent="0">
              <a:spcBef>
                <a:spcPts val="1000"/>
              </a:spcBef>
              <a:spcAft>
                <a:spcPts val="0"/>
              </a:spcAft>
              <a:buNone/>
              <a:defRPr sz="2400"/>
            </a:lvl1pPr>
            <a:lvl2pPr marL="742950" indent="-285750">
              <a:spcBef>
                <a:spcPts val="1000"/>
              </a:spcBef>
              <a:spcAft>
                <a:spcPts val="0"/>
              </a:spcAft>
              <a:buFont typeface="Arial" panose="020B0604020202020204" pitchFamily="34" charset="0"/>
              <a:buChar char="•"/>
              <a:defRPr sz="2000"/>
            </a:lvl2pPr>
            <a:lvl3pPr>
              <a:spcBef>
                <a:spcPts val="1000"/>
              </a:spcBef>
              <a:spcAft>
                <a:spcPts val="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4" name="Content Placeholder 2"/>
          <p:cNvSpPr>
            <a:spLocks noGrp="1"/>
          </p:cNvSpPr>
          <p:nvPr>
            <p:ph sz="half" idx="2" hasCustomPrompt="1"/>
          </p:nvPr>
        </p:nvSpPr>
        <p:spPr>
          <a:xfrm>
            <a:off x="6197600" y="1024568"/>
            <a:ext cx="5384800" cy="5505772"/>
          </a:xfrm>
          <a:prstGeom prst="rect">
            <a:avLst/>
          </a:prstGeom>
        </p:spPr>
        <p:txBody>
          <a:bodyPr/>
          <a:lstStyle>
            <a:lvl1pPr marL="0" indent="0">
              <a:spcBef>
                <a:spcPts val="1000"/>
              </a:spcBef>
              <a:spcAft>
                <a:spcPts val="0"/>
              </a:spcAft>
              <a:buNone/>
              <a:defRPr sz="2400"/>
            </a:lvl1pPr>
            <a:lvl2pPr marL="742950" indent="-285750">
              <a:spcBef>
                <a:spcPts val="1000"/>
              </a:spcBef>
              <a:spcAft>
                <a:spcPts val="0"/>
              </a:spcAft>
              <a:buFont typeface="Arial" panose="020B0604020202020204" pitchFamily="34" charset="0"/>
              <a:buChar char="•"/>
              <a:defRPr sz="2000"/>
            </a:lvl2pPr>
            <a:lvl3pPr>
              <a:spcBef>
                <a:spcPts val="1000"/>
              </a:spcBef>
              <a:spcAft>
                <a:spcPts val="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8" name="Jump Link"/>
          <p:cNvSpPr>
            <a:spLocks noGrp="1"/>
          </p:cNvSpPr>
          <p:nvPr>
            <p:ph type="body" sz="quarter" idx="12" hasCustomPrompt="1"/>
          </p:nvPr>
        </p:nvSpPr>
        <p:spPr>
          <a:xfrm>
            <a:off x="5090160" y="6529450"/>
            <a:ext cx="201168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10"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96775653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No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7618" y="228600"/>
            <a:ext cx="12247235" cy="609600"/>
          </a:xfrm>
          <a:prstGeom prst="rect">
            <a:avLst/>
          </a:prstGeom>
          <a:solidFill>
            <a:srgbClr val="006800"/>
          </a:solidFill>
        </p:spPr>
        <p:txBody>
          <a:bodyPr/>
          <a:lstStyle>
            <a:lvl1pPr>
              <a:defRPr sz="3600" b="1">
                <a:solidFill>
                  <a:schemeClr val="bg1"/>
                </a:solidFill>
              </a:defRPr>
            </a:lvl1pPr>
          </a:lstStyle>
          <a:p>
            <a:r>
              <a:rPr lang="en-US" dirty="0"/>
              <a:t>Click to edit Master title style</a:t>
            </a:r>
          </a:p>
        </p:txBody>
      </p:sp>
      <p:sp>
        <p:nvSpPr>
          <p:cNvPr id="3" name="Header 1"/>
          <p:cNvSpPr>
            <a:spLocks noGrp="1"/>
          </p:cNvSpPr>
          <p:nvPr>
            <p:ph type="body" idx="1"/>
          </p:nvPr>
        </p:nvSpPr>
        <p:spPr>
          <a:xfrm>
            <a:off x="609602" y="960438"/>
            <a:ext cx="5386917" cy="639762"/>
          </a:xfrm>
          <a:prstGeom prst="rect">
            <a:avLst/>
          </a:prstGeom>
          <a:ln w="12700">
            <a:noFill/>
          </a:ln>
        </p:spPr>
        <p:txBody>
          <a:bodyPr anchor="b"/>
          <a:lstStyle>
            <a:lvl1pPr marL="0" indent="0">
              <a:spcBef>
                <a:spcPts val="100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hasCustomPrompt="1"/>
          </p:nvPr>
        </p:nvSpPr>
        <p:spPr>
          <a:xfrm>
            <a:off x="609602" y="1722438"/>
            <a:ext cx="5386917" cy="4789964"/>
          </a:xfrm>
          <a:prstGeom prst="rect">
            <a:avLst/>
          </a:prstGeom>
          <a:ln w="12700">
            <a:noFill/>
          </a:ln>
        </p:spPr>
        <p:txBody>
          <a:bodyPr/>
          <a:lstStyle>
            <a:lvl1pPr>
              <a:spcBef>
                <a:spcPts val="1000"/>
              </a:spcBef>
              <a:spcAft>
                <a:spcPts val="0"/>
              </a:spcAft>
              <a:defRPr sz="2400"/>
            </a:lvl1pPr>
            <a:lvl2pPr marL="742950" indent="-285750">
              <a:spcBef>
                <a:spcPts val="1000"/>
              </a:spcBef>
              <a:spcAft>
                <a:spcPts val="0"/>
              </a:spcAft>
              <a:buFont typeface="Arial" panose="020B0604020202020204" pitchFamily="34" charset="0"/>
              <a:buChar char="•"/>
              <a:defRPr sz="2000"/>
            </a:lvl2pPr>
            <a:lvl3pPr>
              <a:spcBef>
                <a:spcPts val="1000"/>
              </a:spcBef>
              <a:spcAft>
                <a:spcPts val="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5" name="Header 2"/>
          <p:cNvSpPr>
            <a:spLocks noGrp="1"/>
          </p:cNvSpPr>
          <p:nvPr>
            <p:ph type="body" sz="quarter" idx="3"/>
          </p:nvPr>
        </p:nvSpPr>
        <p:spPr>
          <a:xfrm>
            <a:off x="6193369" y="960438"/>
            <a:ext cx="5389033" cy="639762"/>
          </a:xfrm>
          <a:prstGeom prst="rect">
            <a:avLst/>
          </a:prstGeom>
          <a:ln w="12700">
            <a:noFill/>
          </a:ln>
        </p:spPr>
        <p:txBody>
          <a:bodyPr anchor="b"/>
          <a:lstStyle>
            <a:lvl1pPr marL="0" indent="0">
              <a:spcBef>
                <a:spcPts val="100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hasCustomPrompt="1"/>
          </p:nvPr>
        </p:nvSpPr>
        <p:spPr>
          <a:xfrm>
            <a:off x="6193369" y="1722438"/>
            <a:ext cx="5389033" cy="4789964"/>
          </a:xfrm>
          <a:prstGeom prst="rect">
            <a:avLst/>
          </a:prstGeom>
          <a:ln w="12700">
            <a:noFill/>
          </a:ln>
        </p:spPr>
        <p:txBody>
          <a:bodyPr/>
          <a:lstStyle>
            <a:lvl1pPr>
              <a:spcBef>
                <a:spcPts val="1000"/>
              </a:spcBef>
              <a:spcAft>
                <a:spcPts val="0"/>
              </a:spcAft>
              <a:defRPr sz="2400"/>
            </a:lvl1pPr>
            <a:lvl2pPr marL="742950" indent="-285750">
              <a:spcBef>
                <a:spcPts val="1000"/>
              </a:spcBef>
              <a:spcAft>
                <a:spcPts val="0"/>
              </a:spcAft>
              <a:buFont typeface="Arial" panose="020B0604020202020204" pitchFamily="34" charset="0"/>
              <a:buChar char="•"/>
              <a:defRPr sz="2000"/>
            </a:lvl2pPr>
            <a:lvl3pPr>
              <a:spcBef>
                <a:spcPts val="1000"/>
              </a:spcBef>
              <a:spcAft>
                <a:spcPts val="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10" name="Jump Link"/>
          <p:cNvSpPr>
            <a:spLocks noGrp="1"/>
          </p:cNvSpPr>
          <p:nvPr>
            <p:ph type="body" sz="quarter" idx="12" hasCustomPrompt="1"/>
          </p:nvPr>
        </p:nvSpPr>
        <p:spPr>
          <a:xfrm>
            <a:off x="5090160" y="6529450"/>
            <a:ext cx="201168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12"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168264408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_No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7618" y="228600"/>
            <a:ext cx="12247235" cy="609600"/>
          </a:xfrm>
          <a:prstGeom prst="rect">
            <a:avLst/>
          </a:prstGeom>
          <a:solidFill>
            <a:srgbClr val="006800"/>
          </a:solidFill>
        </p:spPr>
        <p:txBody>
          <a:bodyPr/>
          <a:lstStyle>
            <a:lvl1pPr>
              <a:defRPr sz="3600" b="1">
                <a:solidFill>
                  <a:schemeClr val="bg1"/>
                </a:solidFill>
              </a:defRPr>
            </a:lvl1pPr>
          </a:lstStyle>
          <a:p>
            <a:r>
              <a:rPr lang="en-US" dirty="0"/>
              <a:t>Click to edit Master title style</a:t>
            </a:r>
          </a:p>
        </p:txBody>
      </p:sp>
      <p:sp>
        <p:nvSpPr>
          <p:cNvPr id="3" name="Header 1"/>
          <p:cNvSpPr>
            <a:spLocks noGrp="1"/>
          </p:cNvSpPr>
          <p:nvPr>
            <p:ph type="body" idx="1"/>
          </p:nvPr>
        </p:nvSpPr>
        <p:spPr>
          <a:xfrm>
            <a:off x="609602" y="1738361"/>
            <a:ext cx="5386917" cy="639762"/>
          </a:xfrm>
          <a:prstGeom prst="rect">
            <a:avLst/>
          </a:prstGeom>
          <a:ln w="12700">
            <a:noFill/>
          </a:ln>
        </p:spPr>
        <p:txBody>
          <a:bodyPr anchor="b"/>
          <a:lstStyle>
            <a:lvl1pPr marL="0" indent="0">
              <a:spcBef>
                <a:spcPts val="100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hasCustomPrompt="1"/>
          </p:nvPr>
        </p:nvSpPr>
        <p:spPr>
          <a:xfrm>
            <a:off x="609602" y="2529250"/>
            <a:ext cx="5386917" cy="3983152"/>
          </a:xfrm>
          <a:prstGeom prst="rect">
            <a:avLst/>
          </a:prstGeom>
          <a:ln w="12700">
            <a:noFill/>
          </a:ln>
        </p:spPr>
        <p:txBody>
          <a:bodyPr/>
          <a:lstStyle>
            <a:lvl1pPr>
              <a:spcBef>
                <a:spcPts val="1000"/>
              </a:spcBef>
              <a:spcAft>
                <a:spcPts val="0"/>
              </a:spcAft>
              <a:defRPr sz="2400"/>
            </a:lvl1pPr>
            <a:lvl2pPr marL="742950" indent="-285750">
              <a:spcBef>
                <a:spcPts val="1000"/>
              </a:spcBef>
              <a:spcAft>
                <a:spcPts val="0"/>
              </a:spcAft>
              <a:buFont typeface="Arial" panose="020B0604020202020204" pitchFamily="34" charset="0"/>
              <a:buChar char="•"/>
              <a:defRPr sz="2000"/>
            </a:lvl2pPr>
            <a:lvl3pPr>
              <a:spcBef>
                <a:spcPts val="1000"/>
              </a:spcBef>
              <a:spcAft>
                <a:spcPts val="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5" name="Header 2"/>
          <p:cNvSpPr>
            <a:spLocks noGrp="1"/>
          </p:cNvSpPr>
          <p:nvPr>
            <p:ph type="body" sz="quarter" idx="3"/>
          </p:nvPr>
        </p:nvSpPr>
        <p:spPr>
          <a:xfrm>
            <a:off x="6193369" y="1738361"/>
            <a:ext cx="5389033" cy="639762"/>
          </a:xfrm>
          <a:prstGeom prst="rect">
            <a:avLst/>
          </a:prstGeom>
          <a:ln w="12700">
            <a:noFill/>
          </a:ln>
        </p:spPr>
        <p:txBody>
          <a:bodyPr anchor="b"/>
          <a:lstStyle>
            <a:lvl1pPr marL="0" indent="0">
              <a:spcBef>
                <a:spcPts val="100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hasCustomPrompt="1"/>
          </p:nvPr>
        </p:nvSpPr>
        <p:spPr>
          <a:xfrm>
            <a:off x="6193369" y="2529249"/>
            <a:ext cx="5389033" cy="3983153"/>
          </a:xfrm>
          <a:prstGeom prst="rect">
            <a:avLst/>
          </a:prstGeom>
          <a:ln w="12700">
            <a:noFill/>
          </a:ln>
        </p:spPr>
        <p:txBody>
          <a:bodyPr/>
          <a:lstStyle>
            <a:lvl1pPr>
              <a:spcBef>
                <a:spcPts val="1000"/>
              </a:spcBef>
              <a:spcAft>
                <a:spcPts val="0"/>
              </a:spcAft>
              <a:defRPr sz="2400"/>
            </a:lvl1pPr>
            <a:lvl2pPr marL="742950" indent="-285750">
              <a:spcBef>
                <a:spcPts val="1000"/>
              </a:spcBef>
              <a:spcAft>
                <a:spcPts val="0"/>
              </a:spcAft>
              <a:buFont typeface="Arial" panose="020B0604020202020204" pitchFamily="34" charset="0"/>
              <a:buChar char="•"/>
              <a:defRPr sz="2000"/>
            </a:lvl2pPr>
            <a:lvl3pPr>
              <a:spcBef>
                <a:spcPts val="1000"/>
              </a:spcBef>
              <a:spcAft>
                <a:spcPts val="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10" name="Jump Link"/>
          <p:cNvSpPr>
            <a:spLocks noGrp="1"/>
          </p:cNvSpPr>
          <p:nvPr>
            <p:ph type="body" sz="quarter" idx="12" hasCustomPrompt="1"/>
          </p:nvPr>
        </p:nvSpPr>
        <p:spPr>
          <a:xfrm>
            <a:off x="5090160" y="6529450"/>
            <a:ext cx="201168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12"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
        <p:nvSpPr>
          <p:cNvPr id="11" name="Text Placeholder 10">
            <a:extLst>
              <a:ext uri="{FF2B5EF4-FFF2-40B4-BE49-F238E27FC236}">
                <a16:creationId xmlns:a16="http://schemas.microsoft.com/office/drawing/2014/main" id="{EB05817C-6D34-4A83-9FE1-F9DC9EA070E3}"/>
              </a:ext>
            </a:extLst>
          </p:cNvPr>
          <p:cNvSpPr>
            <a:spLocks noGrp="1"/>
          </p:cNvSpPr>
          <p:nvPr>
            <p:ph type="body" sz="quarter" idx="13"/>
          </p:nvPr>
        </p:nvSpPr>
        <p:spPr>
          <a:xfrm>
            <a:off x="609600" y="1036638"/>
            <a:ext cx="10972800" cy="609600"/>
          </a:xfrm>
          <a:prstGeom prst="rect">
            <a:avLst/>
          </a:prstGeom>
          <a:ln w="12700">
            <a:noFill/>
          </a:ln>
        </p:spPr>
        <p:txBody>
          <a:bodyPr/>
          <a:lstStyle>
            <a:lvl1pPr>
              <a:spcBef>
                <a:spcPts val="1000"/>
              </a:spcBef>
              <a:defRPr sz="2800"/>
            </a:lvl1pPr>
            <a:lvl2pPr>
              <a:spcBef>
                <a:spcPts val="1000"/>
              </a:spcBef>
              <a:defRPr/>
            </a:lvl2pPr>
            <a:lvl3pPr>
              <a:spcBef>
                <a:spcPts val="1000"/>
              </a:spcBef>
              <a:defRPr/>
            </a:lvl3pPr>
            <a:lvl4pPr>
              <a:spcBef>
                <a:spcPts val="1000"/>
              </a:spcBef>
              <a:defRPr/>
            </a:lvl4pPr>
            <a:lvl5pPr>
              <a:spcBef>
                <a:spcPts val="1000"/>
              </a:spcBef>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9732927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Title Background"/>
          <p:cNvSpPr/>
          <p:nvPr userDrawn="1"/>
        </p:nvSpPr>
        <p:spPr>
          <a:xfrm>
            <a:off x="4572000" y="3429000"/>
            <a:ext cx="7620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4978400" y="3581400"/>
            <a:ext cx="69088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6" name="Text Photo Credit3"/>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12192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only for instructor use in the classroom.  No reproduction or further distribution permitted without the prior written consent of McGraw-Hill Education.</a:t>
            </a:r>
          </a:p>
        </p:txBody>
      </p:sp>
      <p:sp>
        <p:nvSpPr>
          <p:cNvPr id="7" name="Text Placeholder 4">
            <a:extLst>
              <a:ext uri="{FF2B5EF4-FFF2-40B4-BE49-F238E27FC236}">
                <a16:creationId xmlns:a16="http://schemas.microsoft.com/office/drawing/2014/main" id="{6A9029A3-423C-4DBC-AC86-28AD25003277}"/>
              </a:ext>
            </a:extLst>
          </p:cNvPr>
          <p:cNvSpPr>
            <a:spLocks noGrp="1"/>
          </p:cNvSpPr>
          <p:nvPr>
            <p:ph type="body" sz="quarter" idx="12"/>
          </p:nvPr>
        </p:nvSpPr>
        <p:spPr>
          <a:xfrm>
            <a:off x="0" y="6702425"/>
            <a:ext cx="10179051" cy="152400"/>
          </a:xfrm>
          <a:prstGeom prst="rect">
            <a:avLst/>
          </a:prstGeom>
        </p:spPr>
        <p:txBody>
          <a:bodyPr/>
          <a:lstStyle>
            <a:lvl1pPr algn="l">
              <a:defRPr sz="800"/>
            </a:lvl1pPr>
            <a:lvl2pPr algn="l">
              <a:defRPr sz="800"/>
            </a:lvl2pPr>
            <a:lvl3pPr algn="l">
              <a:defRPr sz="800"/>
            </a:lvl3pPr>
            <a:lvl4pPr algn="l">
              <a:defRPr sz="800"/>
            </a:lvl4pPr>
            <a:lvl5pPr algn="l">
              <a:defRPr sz="800"/>
            </a:lvl5pPr>
          </a:lstStyle>
          <a:p>
            <a:pPr lvl="0"/>
            <a:r>
              <a:rPr lang="en-US" dirty="0"/>
              <a:t>Edit Master text styles</a:t>
            </a:r>
          </a:p>
        </p:txBody>
      </p:sp>
    </p:spTree>
    <p:extLst>
      <p:ext uri="{BB962C8B-B14F-4D97-AF65-F5344CB8AC3E}">
        <p14:creationId xmlns:p14="http://schemas.microsoft.com/office/powerpoint/2010/main" val="265895254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2_No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7618" y="228600"/>
            <a:ext cx="12247235" cy="609600"/>
          </a:xfrm>
          <a:prstGeom prst="rect">
            <a:avLst/>
          </a:prstGeom>
          <a:solidFill>
            <a:srgbClr val="006800"/>
          </a:solidFill>
        </p:spPr>
        <p:txBody>
          <a:bodyPr/>
          <a:lstStyle>
            <a:lvl1pPr>
              <a:defRPr sz="3600" b="1">
                <a:solidFill>
                  <a:schemeClr val="bg1"/>
                </a:solidFill>
              </a:defRPr>
            </a:lvl1pPr>
          </a:lstStyle>
          <a:p>
            <a:r>
              <a:rPr lang="en-US" dirty="0"/>
              <a:t>Click to edit Master title style</a:t>
            </a:r>
          </a:p>
        </p:txBody>
      </p:sp>
      <p:sp>
        <p:nvSpPr>
          <p:cNvPr id="3" name="Header 1"/>
          <p:cNvSpPr>
            <a:spLocks noGrp="1"/>
          </p:cNvSpPr>
          <p:nvPr>
            <p:ph type="body" idx="1"/>
          </p:nvPr>
        </p:nvSpPr>
        <p:spPr>
          <a:xfrm>
            <a:off x="609600" y="1738361"/>
            <a:ext cx="10972800" cy="639762"/>
          </a:xfrm>
          <a:prstGeom prst="rect">
            <a:avLst/>
          </a:prstGeom>
          <a:ln w="12700">
            <a:noFill/>
          </a:ln>
        </p:spPr>
        <p:txBody>
          <a:bodyPr anchor="b"/>
          <a:lstStyle>
            <a:lvl1pPr marL="0" indent="0">
              <a:spcBef>
                <a:spcPts val="100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hasCustomPrompt="1"/>
          </p:nvPr>
        </p:nvSpPr>
        <p:spPr>
          <a:xfrm>
            <a:off x="609602" y="2529250"/>
            <a:ext cx="5386917" cy="1606022"/>
          </a:xfrm>
          <a:prstGeom prst="rect">
            <a:avLst/>
          </a:prstGeom>
          <a:ln w="12700">
            <a:noFill/>
          </a:ln>
        </p:spPr>
        <p:txBody>
          <a:bodyPr/>
          <a:lstStyle>
            <a:lvl1pPr>
              <a:spcBef>
                <a:spcPts val="1000"/>
              </a:spcBef>
              <a:spcAft>
                <a:spcPts val="0"/>
              </a:spcAft>
              <a:defRPr sz="2400"/>
            </a:lvl1pPr>
            <a:lvl2pPr marL="742950" indent="-285750">
              <a:spcBef>
                <a:spcPts val="1000"/>
              </a:spcBef>
              <a:spcAft>
                <a:spcPts val="0"/>
              </a:spcAft>
              <a:buFont typeface="Arial" panose="020B0604020202020204" pitchFamily="34" charset="0"/>
              <a:buChar char="•"/>
              <a:defRPr sz="2000"/>
            </a:lvl2pPr>
            <a:lvl3pPr>
              <a:spcBef>
                <a:spcPts val="1000"/>
              </a:spcBef>
              <a:spcAft>
                <a:spcPts val="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6" name="Content Placeholder 2"/>
          <p:cNvSpPr>
            <a:spLocks noGrp="1"/>
          </p:cNvSpPr>
          <p:nvPr>
            <p:ph sz="quarter" idx="4" hasCustomPrompt="1"/>
          </p:nvPr>
        </p:nvSpPr>
        <p:spPr>
          <a:xfrm>
            <a:off x="6193369" y="2529249"/>
            <a:ext cx="5389033" cy="1606022"/>
          </a:xfrm>
          <a:prstGeom prst="rect">
            <a:avLst/>
          </a:prstGeom>
          <a:ln w="12700">
            <a:noFill/>
          </a:ln>
        </p:spPr>
        <p:txBody>
          <a:bodyPr/>
          <a:lstStyle>
            <a:lvl1pPr>
              <a:spcBef>
                <a:spcPts val="1000"/>
              </a:spcBef>
              <a:spcAft>
                <a:spcPts val="0"/>
              </a:spcAft>
              <a:defRPr sz="2400"/>
            </a:lvl1pPr>
            <a:lvl2pPr marL="742950" indent="-285750">
              <a:spcBef>
                <a:spcPts val="1000"/>
              </a:spcBef>
              <a:spcAft>
                <a:spcPts val="0"/>
              </a:spcAft>
              <a:buFont typeface="Arial" panose="020B0604020202020204" pitchFamily="34" charset="0"/>
              <a:buChar char="•"/>
              <a:defRPr sz="2000"/>
            </a:lvl2pPr>
            <a:lvl3pPr>
              <a:spcBef>
                <a:spcPts val="1000"/>
              </a:spcBef>
              <a:spcAft>
                <a:spcPts val="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10" name="Jump Link"/>
          <p:cNvSpPr>
            <a:spLocks noGrp="1"/>
          </p:cNvSpPr>
          <p:nvPr>
            <p:ph type="body" sz="quarter" idx="12" hasCustomPrompt="1"/>
          </p:nvPr>
        </p:nvSpPr>
        <p:spPr>
          <a:xfrm>
            <a:off x="5090160" y="6529450"/>
            <a:ext cx="201168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12"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
        <p:nvSpPr>
          <p:cNvPr id="11" name="Text Placeholder 10">
            <a:extLst>
              <a:ext uri="{FF2B5EF4-FFF2-40B4-BE49-F238E27FC236}">
                <a16:creationId xmlns:a16="http://schemas.microsoft.com/office/drawing/2014/main" id="{EB05817C-6D34-4A83-9FE1-F9DC9EA070E3}"/>
              </a:ext>
            </a:extLst>
          </p:cNvPr>
          <p:cNvSpPr>
            <a:spLocks noGrp="1"/>
          </p:cNvSpPr>
          <p:nvPr>
            <p:ph type="body" sz="quarter" idx="13"/>
          </p:nvPr>
        </p:nvSpPr>
        <p:spPr>
          <a:xfrm>
            <a:off x="609600" y="1036638"/>
            <a:ext cx="10972800" cy="609600"/>
          </a:xfrm>
          <a:prstGeom prst="rect">
            <a:avLst/>
          </a:prstGeom>
          <a:ln w="12700">
            <a:noFill/>
          </a:ln>
        </p:spPr>
        <p:txBody>
          <a:bodyPr/>
          <a:lstStyle>
            <a:lvl1pPr>
              <a:spcBef>
                <a:spcPts val="1000"/>
              </a:spcBef>
              <a:defRPr sz="2800"/>
            </a:lvl1pPr>
            <a:lvl2pPr>
              <a:spcBef>
                <a:spcPts val="1000"/>
              </a:spcBef>
              <a:defRPr/>
            </a:lvl2pPr>
            <a:lvl3pPr>
              <a:spcBef>
                <a:spcPts val="1000"/>
              </a:spcBef>
              <a:defRPr/>
            </a:lvl3pPr>
            <a:lvl4pPr>
              <a:spcBef>
                <a:spcPts val="1000"/>
              </a:spcBef>
              <a:defRPr/>
            </a:lvl4pPr>
            <a:lvl5pPr>
              <a:spcBef>
                <a:spcPts val="1000"/>
              </a:spcBef>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Content Placeholder 1">
            <a:extLst>
              <a:ext uri="{FF2B5EF4-FFF2-40B4-BE49-F238E27FC236}">
                <a16:creationId xmlns:a16="http://schemas.microsoft.com/office/drawing/2014/main" id="{900B449A-D800-4943-A9BC-A05AA1E49909}"/>
              </a:ext>
            </a:extLst>
          </p:cNvPr>
          <p:cNvSpPr>
            <a:spLocks noGrp="1"/>
          </p:cNvSpPr>
          <p:nvPr>
            <p:ph sz="half" idx="14" hasCustomPrompt="1"/>
          </p:nvPr>
        </p:nvSpPr>
        <p:spPr>
          <a:xfrm>
            <a:off x="609600" y="4488406"/>
            <a:ext cx="5386917" cy="1606022"/>
          </a:xfrm>
          <a:prstGeom prst="rect">
            <a:avLst/>
          </a:prstGeom>
          <a:ln w="12700">
            <a:noFill/>
          </a:ln>
        </p:spPr>
        <p:txBody>
          <a:bodyPr/>
          <a:lstStyle>
            <a:lvl1pPr>
              <a:spcBef>
                <a:spcPts val="1000"/>
              </a:spcBef>
              <a:spcAft>
                <a:spcPts val="0"/>
              </a:spcAft>
              <a:defRPr sz="2400"/>
            </a:lvl1pPr>
            <a:lvl2pPr marL="742950" indent="-285750">
              <a:spcBef>
                <a:spcPts val="1000"/>
              </a:spcBef>
              <a:spcAft>
                <a:spcPts val="0"/>
              </a:spcAft>
              <a:buFont typeface="Arial" panose="020B0604020202020204" pitchFamily="34" charset="0"/>
              <a:buChar char="•"/>
              <a:defRPr sz="2000"/>
            </a:lvl2pPr>
            <a:lvl3pPr>
              <a:spcBef>
                <a:spcPts val="1000"/>
              </a:spcBef>
              <a:spcAft>
                <a:spcPts val="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14" name="Content Placeholder 2">
            <a:extLst>
              <a:ext uri="{FF2B5EF4-FFF2-40B4-BE49-F238E27FC236}">
                <a16:creationId xmlns:a16="http://schemas.microsoft.com/office/drawing/2014/main" id="{5D133707-FAF8-4228-BB8B-D364BF0B82C0}"/>
              </a:ext>
            </a:extLst>
          </p:cNvPr>
          <p:cNvSpPr>
            <a:spLocks noGrp="1"/>
          </p:cNvSpPr>
          <p:nvPr>
            <p:ph sz="quarter" idx="15" hasCustomPrompt="1"/>
          </p:nvPr>
        </p:nvSpPr>
        <p:spPr>
          <a:xfrm>
            <a:off x="6193369" y="4493525"/>
            <a:ext cx="5389033" cy="1606022"/>
          </a:xfrm>
          <a:prstGeom prst="rect">
            <a:avLst/>
          </a:prstGeom>
          <a:ln w="12700">
            <a:noFill/>
          </a:ln>
        </p:spPr>
        <p:txBody>
          <a:bodyPr/>
          <a:lstStyle>
            <a:lvl1pPr>
              <a:spcBef>
                <a:spcPts val="1000"/>
              </a:spcBef>
              <a:spcAft>
                <a:spcPts val="0"/>
              </a:spcAft>
              <a:defRPr sz="2400"/>
            </a:lvl1pPr>
            <a:lvl2pPr marL="742950" indent="-285750">
              <a:spcBef>
                <a:spcPts val="1000"/>
              </a:spcBef>
              <a:spcAft>
                <a:spcPts val="0"/>
              </a:spcAft>
              <a:buFont typeface="Arial" panose="020B0604020202020204" pitchFamily="34" charset="0"/>
              <a:buChar char="•"/>
              <a:defRPr sz="2000"/>
            </a:lvl2pPr>
            <a:lvl3pPr>
              <a:spcBef>
                <a:spcPts val="1000"/>
              </a:spcBef>
              <a:spcAft>
                <a:spcPts val="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89285697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No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7618" y="228600"/>
            <a:ext cx="12247235" cy="609600"/>
          </a:xfrm>
          <a:prstGeom prst="rect">
            <a:avLst/>
          </a:prstGeom>
          <a:solidFill>
            <a:srgbClr val="006800"/>
          </a:solidFill>
        </p:spPr>
        <p:txBody>
          <a:bodyPr/>
          <a:lstStyle>
            <a:lvl1pPr>
              <a:defRPr sz="3600" b="1">
                <a:solidFill>
                  <a:schemeClr val="bg1"/>
                </a:solidFill>
              </a:defRPr>
            </a:lvl1pPr>
          </a:lstStyle>
          <a:p>
            <a:r>
              <a:rPr lang="en-US" dirty="0"/>
              <a:t>Click to edit Master title style</a:t>
            </a:r>
          </a:p>
        </p:txBody>
      </p:sp>
      <p:sp>
        <p:nvSpPr>
          <p:cNvPr id="3" name="Header 1"/>
          <p:cNvSpPr>
            <a:spLocks noGrp="1"/>
          </p:cNvSpPr>
          <p:nvPr>
            <p:ph type="body" idx="1"/>
          </p:nvPr>
        </p:nvSpPr>
        <p:spPr>
          <a:xfrm>
            <a:off x="609602" y="960438"/>
            <a:ext cx="5386917" cy="639762"/>
          </a:xfrm>
          <a:prstGeom prst="rect">
            <a:avLst/>
          </a:prstGeom>
          <a:ln w="12700">
            <a:noFill/>
          </a:ln>
        </p:spPr>
        <p:txBody>
          <a:bodyPr anchor="b"/>
          <a:lstStyle>
            <a:lvl1pPr marL="0" indent="0">
              <a:spcBef>
                <a:spcPts val="1000"/>
              </a:spcBef>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609602" y="1600200"/>
            <a:ext cx="5386917" cy="1752600"/>
          </a:xfrm>
          <a:prstGeom prst="rect">
            <a:avLst/>
          </a:prstGeom>
          <a:ln w="12700">
            <a:noFill/>
          </a:ln>
        </p:spPr>
        <p:txBody>
          <a:bodyPr/>
          <a:lstStyle>
            <a:lvl1pPr>
              <a:spcBef>
                <a:spcPts val="1000"/>
              </a:spcBef>
              <a:spcAft>
                <a:spcPts val="0"/>
              </a:spcAft>
              <a:defRPr sz="2000"/>
            </a:lvl1pPr>
            <a:lvl2pPr marL="742950" indent="-285750">
              <a:spcBef>
                <a:spcPts val="1000"/>
              </a:spcBef>
              <a:spcAft>
                <a:spcPts val="0"/>
              </a:spcAft>
              <a:buFont typeface="Arial" panose="020B0604020202020204" pitchFamily="34" charset="0"/>
              <a:buChar char="•"/>
              <a:defRPr sz="1800"/>
            </a:lvl2pPr>
            <a:lvl3pPr>
              <a:spcBef>
                <a:spcPts val="1000"/>
              </a:spcBef>
              <a:spcAft>
                <a:spcPts val="0"/>
              </a:spcAft>
              <a:defRPr sz="1600"/>
            </a:lvl3pPr>
            <a:lvl4pPr>
              <a:spcBef>
                <a:spcPts val="1000"/>
              </a:spcBef>
              <a:spcAft>
                <a:spcPts val="0"/>
              </a:spcAft>
              <a:defRPr sz="1400"/>
            </a:lvl4pPr>
            <a:lvl5pPr>
              <a:spcBef>
                <a:spcPts val="1000"/>
              </a:spcBef>
              <a:spcAft>
                <a:spcPts val="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6193369" y="960438"/>
            <a:ext cx="5389033" cy="639762"/>
          </a:xfrm>
          <a:prstGeom prst="rect">
            <a:avLst/>
          </a:prstGeom>
          <a:ln w="12700">
            <a:noFill/>
          </a:ln>
        </p:spPr>
        <p:txBody>
          <a:bodyPr anchor="b"/>
          <a:lstStyle>
            <a:lvl1pPr marL="0" indent="0">
              <a:spcBef>
                <a:spcPts val="1000"/>
              </a:spcBef>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6193369" y="1600200"/>
            <a:ext cx="5389033" cy="1752600"/>
          </a:xfrm>
          <a:prstGeom prst="rect">
            <a:avLst/>
          </a:prstGeom>
          <a:ln w="12700">
            <a:noFill/>
          </a:ln>
        </p:spPr>
        <p:txBody>
          <a:bodyPr/>
          <a:lstStyle>
            <a:lvl1pPr>
              <a:spcBef>
                <a:spcPts val="1000"/>
              </a:spcBef>
              <a:spcAft>
                <a:spcPts val="0"/>
              </a:spcAft>
              <a:defRPr sz="2000"/>
            </a:lvl1pPr>
            <a:lvl2pPr marL="742950" indent="-285750">
              <a:spcBef>
                <a:spcPts val="1000"/>
              </a:spcBef>
              <a:spcAft>
                <a:spcPts val="0"/>
              </a:spcAft>
              <a:buFont typeface="Arial" panose="020B0604020202020204" pitchFamily="34" charset="0"/>
              <a:buChar char="•"/>
              <a:defRPr sz="1800"/>
            </a:lvl2pPr>
            <a:lvl3pPr>
              <a:spcBef>
                <a:spcPts val="1000"/>
              </a:spcBef>
              <a:spcAft>
                <a:spcPts val="0"/>
              </a:spcAft>
              <a:defRPr sz="1600"/>
            </a:lvl3pPr>
            <a:lvl4pPr>
              <a:spcBef>
                <a:spcPts val="1000"/>
              </a:spcBef>
              <a:spcAft>
                <a:spcPts val="0"/>
              </a:spcAft>
              <a:defRPr sz="1400"/>
            </a:lvl4pPr>
            <a:lvl5pPr>
              <a:spcBef>
                <a:spcPts val="1000"/>
              </a:spcBef>
              <a:spcAft>
                <a:spcPts val="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609600" y="3581400"/>
            <a:ext cx="5384800" cy="609600"/>
          </a:xfrm>
          <a:prstGeom prst="rect">
            <a:avLst/>
          </a:prstGeom>
          <a:ln w="12700">
            <a:noFill/>
          </a:ln>
        </p:spPr>
        <p:txBody>
          <a:bodyPr anchor="b"/>
          <a:lstStyle>
            <a:lvl1pPr>
              <a:spcBef>
                <a:spcPts val="1000"/>
              </a:spcBef>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4" name="Content Placeholder 3"/>
          <p:cNvSpPr>
            <a:spLocks noGrp="1"/>
          </p:cNvSpPr>
          <p:nvPr>
            <p:ph sz="half" idx="14"/>
          </p:nvPr>
        </p:nvSpPr>
        <p:spPr>
          <a:xfrm>
            <a:off x="609600" y="4191000"/>
            <a:ext cx="5386917" cy="1752600"/>
          </a:xfrm>
          <a:prstGeom prst="rect">
            <a:avLst/>
          </a:prstGeom>
          <a:ln w="12700">
            <a:noFill/>
          </a:ln>
        </p:spPr>
        <p:txBody>
          <a:bodyPr/>
          <a:lstStyle>
            <a:lvl1pPr>
              <a:spcBef>
                <a:spcPts val="1000"/>
              </a:spcBef>
              <a:spcAft>
                <a:spcPts val="0"/>
              </a:spcAft>
              <a:defRPr sz="2000"/>
            </a:lvl1pPr>
            <a:lvl2pPr marL="742950" indent="-285750">
              <a:spcBef>
                <a:spcPts val="1000"/>
              </a:spcBef>
              <a:spcAft>
                <a:spcPts val="0"/>
              </a:spcAft>
              <a:buFont typeface="Arial" panose="020B0604020202020204" pitchFamily="34" charset="0"/>
              <a:buChar char="•"/>
              <a:defRPr sz="1800"/>
            </a:lvl2pPr>
            <a:lvl3pPr>
              <a:spcBef>
                <a:spcPts val="1000"/>
              </a:spcBef>
              <a:spcAft>
                <a:spcPts val="0"/>
              </a:spcAft>
              <a:defRPr sz="1600"/>
            </a:lvl3pPr>
            <a:lvl4pPr>
              <a:spcBef>
                <a:spcPts val="1000"/>
              </a:spcBef>
              <a:spcAft>
                <a:spcPts val="0"/>
              </a:spcAft>
              <a:defRPr sz="1400"/>
            </a:lvl4pPr>
            <a:lvl5pPr>
              <a:spcBef>
                <a:spcPts val="1000"/>
              </a:spcBef>
              <a:spcAft>
                <a:spcPts val="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6197600" y="3581400"/>
            <a:ext cx="5384800" cy="609600"/>
          </a:xfrm>
          <a:prstGeom prst="rect">
            <a:avLst/>
          </a:prstGeom>
          <a:ln w="12700">
            <a:noFill/>
          </a:ln>
        </p:spPr>
        <p:txBody>
          <a:bodyPr anchor="b"/>
          <a:lstStyle>
            <a:lvl1pPr>
              <a:spcBef>
                <a:spcPts val="1000"/>
              </a:spcBef>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5" name="Content Placeholder 4"/>
          <p:cNvSpPr>
            <a:spLocks noGrp="1"/>
          </p:cNvSpPr>
          <p:nvPr>
            <p:ph sz="quarter" idx="15"/>
          </p:nvPr>
        </p:nvSpPr>
        <p:spPr>
          <a:xfrm>
            <a:off x="6193368" y="4191000"/>
            <a:ext cx="5389033" cy="1752600"/>
          </a:xfrm>
          <a:prstGeom prst="rect">
            <a:avLst/>
          </a:prstGeom>
          <a:ln w="12700">
            <a:noFill/>
          </a:ln>
        </p:spPr>
        <p:txBody>
          <a:bodyPr/>
          <a:lstStyle>
            <a:lvl1pPr>
              <a:spcBef>
                <a:spcPts val="1000"/>
              </a:spcBef>
              <a:spcAft>
                <a:spcPts val="0"/>
              </a:spcAft>
              <a:defRPr sz="2000"/>
            </a:lvl1pPr>
            <a:lvl2pPr marL="742950" indent="-285750">
              <a:spcBef>
                <a:spcPts val="1000"/>
              </a:spcBef>
              <a:spcAft>
                <a:spcPts val="0"/>
              </a:spcAft>
              <a:buFont typeface="Arial" panose="020B0604020202020204" pitchFamily="34" charset="0"/>
              <a:buChar char="•"/>
              <a:defRPr sz="1800"/>
            </a:lvl2pPr>
            <a:lvl3pPr>
              <a:spcBef>
                <a:spcPts val="1000"/>
              </a:spcBef>
              <a:spcAft>
                <a:spcPts val="0"/>
              </a:spcAft>
              <a:defRPr sz="1600"/>
            </a:lvl3pPr>
            <a:lvl4pPr>
              <a:spcBef>
                <a:spcPts val="1000"/>
              </a:spcBef>
              <a:spcAft>
                <a:spcPts val="0"/>
              </a:spcAft>
              <a:defRPr sz="1400"/>
            </a:lvl4pPr>
            <a:lvl5pPr>
              <a:spcBef>
                <a:spcPts val="1000"/>
              </a:spcBef>
              <a:spcAft>
                <a:spcPts val="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hasCustomPrompt="1"/>
          </p:nvPr>
        </p:nvSpPr>
        <p:spPr>
          <a:xfrm>
            <a:off x="5090160" y="5996050"/>
            <a:ext cx="201168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16"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12112374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No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609602" y="304800"/>
            <a:ext cx="4011084"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609602" y="1143000"/>
            <a:ext cx="4011084"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766734" y="304801"/>
            <a:ext cx="6815668" cy="6179819"/>
          </a:xfrm>
          <a:prstGeom prst="rect">
            <a:avLst/>
          </a:prstGeom>
        </p:spPr>
        <p:txBody>
          <a:bodyPr/>
          <a:lstStyle>
            <a:lvl1pPr>
              <a:spcBef>
                <a:spcPts val="1000"/>
              </a:spcBef>
              <a:spcAft>
                <a:spcPts val="0"/>
              </a:spcAft>
              <a:defRPr sz="2400"/>
            </a:lvl1pPr>
            <a:lvl2pPr marL="742950" indent="-285750">
              <a:spcBef>
                <a:spcPts val="1000"/>
              </a:spcBef>
              <a:spcAft>
                <a:spcPts val="0"/>
              </a:spcAft>
              <a:buFont typeface="Arial" panose="020B0604020202020204" pitchFamily="34" charset="0"/>
              <a:buChar char="•"/>
              <a:defRPr sz="2000"/>
            </a:lvl2pPr>
            <a:lvl3pPr>
              <a:spcBef>
                <a:spcPts val="1000"/>
              </a:spcBef>
              <a:spcAft>
                <a:spcPts val="0"/>
              </a:spcAft>
              <a:defRPr sz="1800"/>
            </a:lvl3pPr>
            <a:lvl4pPr>
              <a:spcBef>
                <a:spcPts val="1000"/>
              </a:spcBef>
              <a:spcAft>
                <a:spcPts val="0"/>
              </a:spcAft>
              <a:defRPr sz="1600"/>
            </a:lvl4pPr>
            <a:lvl5pPr>
              <a:spcBef>
                <a:spcPts val="1000"/>
              </a:spcBef>
              <a:spcAft>
                <a:spcPts val="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7260167" y="6488875"/>
            <a:ext cx="182880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8"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128163259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No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7571317" y="304800"/>
            <a:ext cx="4011084"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7571317" y="1143000"/>
            <a:ext cx="4011084"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609601" y="304801"/>
            <a:ext cx="6815668" cy="6179819"/>
          </a:xfrm>
          <a:prstGeom prst="rect">
            <a:avLst/>
          </a:prstGeom>
        </p:spPr>
        <p:txBody>
          <a:bodyPr/>
          <a:lstStyle>
            <a:lvl1pPr>
              <a:spcBef>
                <a:spcPts val="1000"/>
              </a:spcBef>
              <a:spcAft>
                <a:spcPts val="0"/>
              </a:spcAft>
              <a:defRPr sz="2400"/>
            </a:lvl1pPr>
            <a:lvl2pPr>
              <a:spcBef>
                <a:spcPts val="1000"/>
              </a:spcBef>
              <a:spcAft>
                <a:spcPts val="0"/>
              </a:spcAft>
              <a:defRPr sz="2000"/>
            </a:lvl2pPr>
            <a:lvl3pPr>
              <a:spcBef>
                <a:spcPts val="1000"/>
              </a:spcBef>
              <a:spcAft>
                <a:spcPts val="0"/>
              </a:spcAft>
              <a:defRPr sz="1800"/>
            </a:lvl3pPr>
            <a:lvl4pPr>
              <a:spcBef>
                <a:spcPts val="1000"/>
              </a:spcBef>
              <a:spcAft>
                <a:spcPts val="0"/>
              </a:spcAft>
              <a:defRPr sz="1600"/>
            </a:lvl4pPr>
            <a:lvl5pPr>
              <a:spcBef>
                <a:spcPts val="1000"/>
              </a:spcBef>
              <a:spcAft>
                <a:spcPts val="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3103033" y="6488875"/>
            <a:ext cx="182880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9"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129752620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No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2438400" y="5253037"/>
            <a:ext cx="73152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2438400" y="5895975"/>
            <a:ext cx="73152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371600" y="128651"/>
            <a:ext cx="94488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7" name="Jump Link"/>
          <p:cNvSpPr>
            <a:spLocks noGrp="1"/>
          </p:cNvSpPr>
          <p:nvPr>
            <p:ph type="body" sz="quarter" idx="16" hasCustomPrompt="1"/>
          </p:nvPr>
        </p:nvSpPr>
        <p:spPr>
          <a:xfrm>
            <a:off x="5181600" y="5081650"/>
            <a:ext cx="18288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9145509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No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3001" y="228600"/>
            <a:ext cx="12229669" cy="609600"/>
          </a:xfrm>
          <a:prstGeom prst="rect">
            <a:avLst/>
          </a:prstGeom>
          <a:solidFill>
            <a:srgbClr val="006800"/>
          </a:solidFill>
        </p:spPr>
        <p:txBody>
          <a:bodyPr/>
          <a:lstStyle>
            <a:lvl1pPr>
              <a:defRPr sz="3600" b="1">
                <a:solidFill>
                  <a:schemeClr val="bg1"/>
                </a:solidFill>
              </a:defRPr>
            </a:lvl1pPr>
          </a:lstStyle>
          <a:p>
            <a:r>
              <a:rPr lang="en-US" dirty="0"/>
              <a:t>Click to edit Master title style</a:t>
            </a:r>
          </a:p>
        </p:txBody>
      </p:sp>
      <p:sp>
        <p:nvSpPr>
          <p:cNvPr id="6" name="Media Placeholder 1"/>
          <p:cNvSpPr>
            <a:spLocks noGrp="1"/>
          </p:cNvSpPr>
          <p:nvPr>
            <p:ph type="media" sz="quarter" idx="11"/>
          </p:nvPr>
        </p:nvSpPr>
        <p:spPr>
          <a:xfrm>
            <a:off x="0" y="1066799"/>
            <a:ext cx="12192000" cy="5315957"/>
          </a:xfrm>
          <a:prstGeom prst="rect">
            <a:avLst/>
          </a:prstGeom>
        </p:spPr>
        <p:txBody>
          <a:bodyPr/>
          <a:lstStyle/>
          <a:p>
            <a:endParaRPr lang="en-US" dirty="0"/>
          </a:p>
        </p:txBody>
      </p:sp>
      <p:sp>
        <p:nvSpPr>
          <p:cNvPr id="5" name="Video Credit"/>
          <p:cNvSpPr>
            <a:spLocks noGrp="1"/>
          </p:cNvSpPr>
          <p:nvPr>
            <p:ph type="body" sz="quarter" idx="12"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Video Credit Here</a:t>
            </a:r>
          </a:p>
        </p:txBody>
      </p:sp>
    </p:spTree>
    <p:extLst>
      <p:ext uri="{BB962C8B-B14F-4D97-AF65-F5344CB8AC3E}">
        <p14:creationId xmlns:p14="http://schemas.microsoft.com/office/powerpoint/2010/main" val="22421335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userDrawn="1">
          <p15:clr>
            <a:srgbClr val="FBAE40"/>
          </p15:clr>
        </p15:guide>
        <p15:guide id="2" pos="704" userDrawn="1">
          <p15:clr>
            <a:srgbClr val="FBAE40"/>
          </p15:clr>
        </p15:guide>
        <p15:guide id="3" pos="6848" userDrawn="1">
          <p15:clr>
            <a:srgbClr val="FBAE4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Polling Q">
    <p:spTree>
      <p:nvGrpSpPr>
        <p:cNvPr id="1" name=""/>
        <p:cNvGrpSpPr/>
        <p:nvPr/>
      </p:nvGrpSpPr>
      <p:grpSpPr>
        <a:xfrm>
          <a:off x="0" y="0"/>
          <a:ext cx="0" cy="0"/>
          <a:chOff x="0" y="0"/>
          <a:chExt cx="0" cy="0"/>
        </a:xfrm>
      </p:grpSpPr>
      <p:sp>
        <p:nvSpPr>
          <p:cNvPr id="6" name="Slide Title"/>
          <p:cNvSpPr>
            <a:spLocks noGrp="1"/>
          </p:cNvSpPr>
          <p:nvPr>
            <p:ph type="title"/>
          </p:nvPr>
        </p:nvSpPr>
        <p:spPr>
          <a:xfrm rot="16200000">
            <a:off x="-2132453" y="2815929"/>
            <a:ext cx="5502564" cy="609615"/>
          </a:xfrm>
          <a:prstGeom prst="rect">
            <a:avLst/>
          </a:prstGeom>
          <a:noFill/>
        </p:spPr>
        <p:txBody>
          <a:bodyPr/>
          <a:lstStyle>
            <a:lvl1pPr algn="l">
              <a:defRPr sz="3600" b="1">
                <a:solidFill>
                  <a:schemeClr val="bg1"/>
                </a:solidFill>
                <a:latin typeface="Calibri" panose="020F0502020204030204" pitchFamily="34" charset="0"/>
                <a:cs typeface="Calibri" panose="020F0502020204030204" pitchFamily="34" charset="0"/>
              </a:defRPr>
            </a:lvl1pPr>
          </a:lstStyle>
          <a:p>
            <a:r>
              <a:rPr lang="en-US" dirty="0"/>
              <a:t>Click to edit Master title style</a:t>
            </a:r>
          </a:p>
        </p:txBody>
      </p:sp>
      <p:sp>
        <p:nvSpPr>
          <p:cNvPr id="3" name="Content Placeholder 1"/>
          <p:cNvSpPr>
            <a:spLocks noGrp="1"/>
          </p:cNvSpPr>
          <p:nvPr>
            <p:ph idx="1" hasCustomPrompt="1"/>
          </p:nvPr>
        </p:nvSpPr>
        <p:spPr>
          <a:xfrm>
            <a:off x="1944173" y="1004115"/>
            <a:ext cx="9575800" cy="5395850"/>
          </a:xfrm>
          <a:prstGeom prst="rect">
            <a:avLst/>
          </a:prstGeom>
        </p:spPr>
        <p:txBody>
          <a:bodyPr/>
          <a:lstStyle>
            <a:lvl1pPr marL="457200" indent="-457200">
              <a:spcAft>
                <a:spcPts val="800"/>
              </a:spcAft>
              <a:buClr>
                <a:schemeClr val="accent2">
                  <a:lumMod val="75000"/>
                </a:schemeClr>
              </a:buClr>
              <a:buFont typeface="+mj-lt"/>
              <a:buAutoNum type="alphaUcPeriod"/>
              <a:defRPr sz="2400">
                <a:latin typeface="Calibri" panose="020F0502020204030204" pitchFamily="34" charset="0"/>
                <a:cs typeface="Calibri" panose="020F0502020204030204" pitchFamily="34" charset="0"/>
              </a:defRPr>
            </a:lvl1pPr>
            <a:lvl2pPr marL="742950" indent="-285750">
              <a:spcAft>
                <a:spcPts val="800"/>
              </a:spcAft>
              <a:buClr>
                <a:srgbClr val="6F84BD"/>
              </a:buClr>
              <a:buFont typeface="Arial" panose="020B0604020202020204" pitchFamily="34" charset="0"/>
              <a:buChar char="•"/>
              <a:defRPr sz="2000">
                <a:latin typeface="Helvetica" panose="020B0604020202020204" pitchFamily="34" charset="0"/>
                <a:cs typeface="Helvetica" panose="020B0604020202020204" pitchFamily="34" charset="0"/>
              </a:defRPr>
            </a:lvl2pPr>
            <a:lvl3pPr marL="1143000" indent="-228600">
              <a:spcAft>
                <a:spcPts val="800"/>
              </a:spcAft>
              <a:buClr>
                <a:srgbClr val="6F84BD"/>
              </a:buClr>
              <a:buFont typeface="Arial" panose="020B0604020202020204" pitchFamily="34" charset="0"/>
              <a:buChar char="•"/>
              <a:defRPr sz="1800">
                <a:latin typeface="Helvetica" panose="020B0604020202020204" pitchFamily="34" charset="0"/>
                <a:cs typeface="Helvetica" panose="020B0604020202020204" pitchFamily="34" charset="0"/>
              </a:defRPr>
            </a:lvl3pPr>
            <a:lvl4pPr marL="1600200" indent="-228600">
              <a:spcAft>
                <a:spcPts val="800"/>
              </a:spcAft>
              <a:buClr>
                <a:srgbClr val="6F84BD"/>
              </a:buClr>
              <a:buFont typeface="Arial" panose="020B0604020202020204" pitchFamily="34" charset="0"/>
              <a:buChar char="•"/>
              <a:defRPr sz="1600">
                <a:latin typeface="Helvetica" panose="020B0604020202020204" pitchFamily="34" charset="0"/>
                <a:cs typeface="Helvetica" panose="020B0604020202020204" pitchFamily="34" charset="0"/>
              </a:defRPr>
            </a:lvl4pPr>
            <a:lvl5pPr marL="2057400" indent="-228600">
              <a:spcAft>
                <a:spcPts val="800"/>
              </a:spcAft>
              <a:buClr>
                <a:srgbClr val="6F84BD"/>
              </a:buClr>
              <a:buFont typeface="Arial" panose="020B0604020202020204" pitchFamily="34" charset="0"/>
              <a:buChar char="•"/>
              <a:defRPr sz="1600">
                <a:latin typeface="Helvetica" panose="020B0604020202020204" pitchFamily="34" charset="0"/>
                <a:cs typeface="Helvetica" panose="020B0604020202020204" pitchFamily="34" charset="0"/>
              </a:defRPr>
            </a:lvl5pPr>
          </a:lstStyle>
          <a:p>
            <a:pPr lvl="0"/>
            <a:r>
              <a:rPr lang="en-US" dirty="0"/>
              <a:t>Click to edit Master text styles</a:t>
            </a:r>
          </a:p>
        </p:txBody>
      </p:sp>
      <p:sp>
        <p:nvSpPr>
          <p:cNvPr id="5" name="Rectangle: Single Corner Rounded 4">
            <a:extLst>
              <a:ext uri="{FF2B5EF4-FFF2-40B4-BE49-F238E27FC236}">
                <a16:creationId xmlns:a16="http://schemas.microsoft.com/office/drawing/2014/main" id="{408189E7-31E8-40AC-B81B-B8B24F239F70}"/>
              </a:ext>
            </a:extLst>
          </p:cNvPr>
          <p:cNvSpPr/>
          <p:nvPr userDrawn="1"/>
        </p:nvSpPr>
        <p:spPr>
          <a:xfrm flipV="1">
            <a:off x="0" y="0"/>
            <a:ext cx="1828800" cy="6396100"/>
          </a:xfrm>
          <a:prstGeom prst="round1Rect">
            <a:avLst/>
          </a:prstGeom>
          <a:solidFill>
            <a:srgbClr val="33993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
        <p:nvSpPr>
          <p:cNvPr id="19" name="Rectangle: Single Corner Rounded 18">
            <a:extLst>
              <a:ext uri="{FF2B5EF4-FFF2-40B4-BE49-F238E27FC236}">
                <a16:creationId xmlns:a16="http://schemas.microsoft.com/office/drawing/2014/main" id="{9444AB89-4690-4747-8A25-DFA9612915EF}"/>
              </a:ext>
            </a:extLst>
          </p:cNvPr>
          <p:cNvSpPr/>
          <p:nvPr userDrawn="1"/>
        </p:nvSpPr>
        <p:spPr>
          <a:xfrm flipV="1">
            <a:off x="-3174" y="0"/>
            <a:ext cx="1628775" cy="6248400"/>
          </a:xfrm>
          <a:prstGeom prst="round1Rect">
            <a:avLst/>
          </a:prstGeom>
          <a:solidFill>
            <a:srgbClr val="40C04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
        <p:nvSpPr>
          <p:cNvPr id="21" name="Rectangle: Single Corner Rounded 20">
            <a:extLst>
              <a:ext uri="{FF2B5EF4-FFF2-40B4-BE49-F238E27FC236}">
                <a16:creationId xmlns:a16="http://schemas.microsoft.com/office/drawing/2014/main" id="{FDA24676-95A3-4160-A920-040BE0995A8B}"/>
              </a:ext>
            </a:extLst>
          </p:cNvPr>
          <p:cNvSpPr/>
          <p:nvPr userDrawn="1"/>
        </p:nvSpPr>
        <p:spPr>
          <a:xfrm>
            <a:off x="200418" y="76200"/>
            <a:ext cx="1018390" cy="5943600"/>
          </a:xfrm>
          <a:prstGeom prst="round1Rect">
            <a:avLst/>
          </a:prstGeom>
          <a:solidFill>
            <a:srgbClr val="0068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b="1" dirty="0">
              <a:solidFill>
                <a:schemeClr val="bg1"/>
              </a:solidFill>
            </a:endParaRPr>
          </a:p>
        </p:txBody>
      </p:sp>
      <p:sp>
        <p:nvSpPr>
          <p:cNvPr id="4" name="Content Placeholder 3">
            <a:extLst>
              <a:ext uri="{FF2B5EF4-FFF2-40B4-BE49-F238E27FC236}">
                <a16:creationId xmlns:a16="http://schemas.microsoft.com/office/drawing/2014/main" id="{C16FD03D-5836-4A0C-898D-E15ED69CCB89}"/>
              </a:ext>
            </a:extLst>
          </p:cNvPr>
          <p:cNvSpPr>
            <a:spLocks noGrp="1"/>
          </p:cNvSpPr>
          <p:nvPr>
            <p:ph sz="quarter" idx="10"/>
          </p:nvPr>
        </p:nvSpPr>
        <p:spPr>
          <a:xfrm>
            <a:off x="1944688" y="369888"/>
            <a:ext cx="9575800" cy="508000"/>
          </a:xfrm>
          <a:prstGeom prst="rect">
            <a:avLst/>
          </a:prstGeom>
        </p:spPr>
        <p:txBody>
          <a:bodyPr/>
          <a:lstStyle>
            <a:lvl1pPr marL="0" indent="0">
              <a:buNone/>
              <a:defRPr/>
            </a:lvl1pPr>
          </a:lstStyle>
          <a:p>
            <a:pPr lvl="0"/>
            <a:endParaRPr lang="en-US" dirty="0"/>
          </a:p>
        </p:txBody>
      </p:sp>
      <p:sp>
        <p:nvSpPr>
          <p:cNvPr id="12" name="Copyright" descr="©McGraw-Hill Education">
            <a:extLst>
              <a:ext uri="{FF2B5EF4-FFF2-40B4-BE49-F238E27FC236}">
                <a16:creationId xmlns:a16="http://schemas.microsoft.com/office/drawing/2014/main" id="{F860C7B2-912A-434B-A981-82FB073AB61A}"/>
              </a:ext>
            </a:extLst>
          </p:cNvPr>
          <p:cNvSpPr txBox="1">
            <a:spLocks/>
          </p:cNvSpPr>
          <p:nvPr userDrawn="1"/>
        </p:nvSpPr>
        <p:spPr>
          <a:xfrm>
            <a:off x="0" y="6640945"/>
            <a:ext cx="6228272" cy="217055"/>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Tx/>
              <a:buNone/>
            </a:pPr>
            <a:r>
              <a:rPr lang="en-US" sz="1000" b="0" dirty="0">
                <a:solidFill>
                  <a:schemeClr val="tx1"/>
                </a:solidFill>
              </a:rPr>
              <a:t>© McGraw Hill</a:t>
            </a:r>
          </a:p>
        </p:txBody>
      </p:sp>
      <p:sp>
        <p:nvSpPr>
          <p:cNvPr id="10" name="Content Placeholder 4">
            <a:extLst>
              <a:ext uri="{FF2B5EF4-FFF2-40B4-BE49-F238E27FC236}">
                <a16:creationId xmlns:a16="http://schemas.microsoft.com/office/drawing/2014/main" id="{17171CBC-D6E5-472C-8F0B-590B3641F5DA}"/>
              </a:ext>
            </a:extLst>
          </p:cNvPr>
          <p:cNvSpPr txBox="1">
            <a:spLocks/>
          </p:cNvSpPr>
          <p:nvPr userDrawn="1"/>
        </p:nvSpPr>
        <p:spPr>
          <a:xfrm>
            <a:off x="11625263" y="6705600"/>
            <a:ext cx="566737" cy="152400"/>
          </a:xfrm>
          <a:prstGeom prst="rect">
            <a:avLst/>
          </a:prstGeom>
        </p:spPr>
        <p:txBody>
          <a:bodyPr anchor="ctr"/>
          <a:lstStyle>
            <a:lvl1pPr marL="0" marR="0" indent="0" algn="ctr" defTabSz="914400" rtl="0" eaLnBrk="1" fontAlgn="auto" latinLnBrk="0" hangingPunct="1">
              <a:lnSpc>
                <a:spcPct val="100000"/>
              </a:lnSpc>
              <a:spcBef>
                <a:spcPts val="0"/>
              </a:spcBef>
              <a:spcAft>
                <a:spcPts val="0"/>
              </a:spcAft>
              <a:buClrTx/>
              <a:buSzTx/>
              <a:buFontTx/>
              <a:buNone/>
              <a:tabLst/>
              <a:defRPr sz="9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fld id="{53864CA9-ADCA-4554-9432-EA4A2FB55A34}" type="slidenum">
              <a:rPr lang="en-US" sz="1000" smtClean="0">
                <a:ea typeface="MS PGothic" pitchFamily="34" charset="-128"/>
              </a:rPr>
              <a:pPr/>
              <a:t>‹#›</a:t>
            </a:fld>
            <a:endParaRPr lang="en-US" sz="1000" dirty="0">
              <a:ea typeface="MS PGothic" pitchFamily="34" charset="-128"/>
            </a:endParaRPr>
          </a:p>
        </p:txBody>
      </p:sp>
      <p:sp>
        <p:nvSpPr>
          <p:cNvPr id="11" name="Rectangle: Single Corner Rounded 10">
            <a:extLst>
              <a:ext uri="{FF2B5EF4-FFF2-40B4-BE49-F238E27FC236}">
                <a16:creationId xmlns:a16="http://schemas.microsoft.com/office/drawing/2014/main" id="{4793B204-0606-4EF7-9B8D-C8C6BB16415C}"/>
              </a:ext>
            </a:extLst>
          </p:cNvPr>
          <p:cNvSpPr/>
          <p:nvPr userDrawn="1"/>
        </p:nvSpPr>
        <p:spPr>
          <a:xfrm flipV="1">
            <a:off x="152649" y="0"/>
            <a:ext cx="1288224" cy="6096000"/>
          </a:xfrm>
          <a:prstGeom prst="round1Rect">
            <a:avLst/>
          </a:prstGeom>
          <a:solidFill>
            <a:srgbClr val="78D27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
        <p:nvSpPr>
          <p:cNvPr id="20" name="Rectangle: Single Corner Rounded 19">
            <a:extLst>
              <a:ext uri="{FF2B5EF4-FFF2-40B4-BE49-F238E27FC236}">
                <a16:creationId xmlns:a16="http://schemas.microsoft.com/office/drawing/2014/main" id="{A24BA6BB-303C-479B-91D9-0729FD3B4F32}"/>
              </a:ext>
            </a:extLst>
          </p:cNvPr>
          <p:cNvSpPr/>
          <p:nvPr userDrawn="1"/>
        </p:nvSpPr>
        <p:spPr>
          <a:xfrm flipV="1">
            <a:off x="-3175" y="0"/>
            <a:ext cx="1221983" cy="6096000"/>
          </a:xfrm>
          <a:prstGeom prst="round1Rect">
            <a:avLst/>
          </a:prstGeom>
          <a:solidFill>
            <a:srgbClr val="0068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Tree>
    <p:extLst>
      <p:ext uri="{BB962C8B-B14F-4D97-AF65-F5344CB8AC3E}">
        <p14:creationId xmlns:p14="http://schemas.microsoft.com/office/powerpoint/2010/main" val="27009930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7"/>
            <a:ext cx="12192000" cy="1470025"/>
          </a:xfrm>
          <a:prstGeom prst="rect">
            <a:avLst/>
          </a:prstGeom>
        </p:spPr>
        <p:txBody>
          <a:bodyPr/>
          <a:lstStyle>
            <a:lvl1pPr>
              <a:defRPr sz="4800">
                <a:solidFill>
                  <a:schemeClr val="bg2"/>
                </a:solidFill>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828800" y="3886200"/>
            <a:ext cx="85344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2849569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914400" y="4406901"/>
            <a:ext cx="103632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1"/>
          <p:cNvSpPr>
            <a:spLocks noGrp="1"/>
          </p:cNvSpPr>
          <p:nvPr>
            <p:ph type="body" idx="1"/>
          </p:nvPr>
        </p:nvSpPr>
        <p:spPr>
          <a:xfrm>
            <a:off x="914400" y="2906715"/>
            <a:ext cx="103632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7366304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914400" y="2775100"/>
            <a:ext cx="103632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a:t>Click to edit Master title style</a:t>
            </a:r>
            <a:endParaRPr lang="en-US" dirty="0"/>
          </a:p>
        </p:txBody>
      </p:sp>
      <p:sp>
        <p:nvSpPr>
          <p:cNvPr id="3" name="Text Placeholder 1"/>
          <p:cNvSpPr>
            <a:spLocks noGrp="1"/>
          </p:cNvSpPr>
          <p:nvPr>
            <p:ph type="body" idx="1"/>
          </p:nvPr>
        </p:nvSpPr>
        <p:spPr>
          <a:xfrm>
            <a:off x="914400" y="4138614"/>
            <a:ext cx="103632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6"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6512256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6"/>
          <p:cNvSpPr>
            <a:spLocks noGrp="1"/>
          </p:cNvSpPr>
          <p:nvPr>
            <p:ph type="title"/>
          </p:nvPr>
        </p:nvSpPr>
        <p:spPr/>
        <p:txBody>
          <a:bodyPr/>
          <a:lstStyle/>
          <a:p>
            <a:r>
              <a:rPr lang="en-US"/>
              <a:t>Click to edit Master title style</a:t>
            </a:r>
          </a:p>
        </p:txBody>
      </p:sp>
      <p:sp>
        <p:nvSpPr>
          <p:cNvPr id="4" name="Date Placeholder 3"/>
          <p:cNvSpPr>
            <a:spLocks noGrp="1"/>
          </p:cNvSpPr>
          <p:nvPr>
            <p:ph type="dt" sz="half" idx="10"/>
          </p:nvPr>
        </p:nvSpPr>
        <p:spPr/>
        <p:txBody>
          <a:bodyPr/>
          <a:lstStyle>
            <a:lvl1pPr>
              <a:defRPr/>
            </a:lvl1pPr>
          </a:lstStyle>
          <a:p>
            <a:pPr>
              <a:defRPr/>
            </a:pPr>
            <a:fld id="{8FBC8456-9427-4D42-93AE-7B41BFD1767D}" type="datetime1">
              <a:rPr lang="en-US" smtClean="0">
                <a:solidFill>
                  <a:prstClr val="black"/>
                </a:solidFill>
              </a:rPr>
              <a:pPr>
                <a:defRPr/>
              </a:pPr>
              <a:t>2/9/2021</a:t>
            </a:fld>
            <a:endParaRPr lang="en-US" dirty="0">
              <a:solidFill>
                <a:prstClr val="black"/>
              </a:solidFill>
            </a:endParaRPr>
          </a:p>
        </p:txBody>
      </p:sp>
      <p:sp>
        <p:nvSpPr>
          <p:cNvPr id="5" name="Footer Placeholder 4"/>
          <p:cNvSpPr>
            <a:spLocks noGrp="1"/>
          </p:cNvSpPr>
          <p:nvPr>
            <p:ph type="ftr" sz="quarter" idx="11"/>
          </p:nvPr>
        </p:nvSpPr>
        <p:spPr/>
        <p:txBody>
          <a:bodyPr/>
          <a:lstStyle>
            <a:lvl1pPr>
              <a:defRPr/>
            </a:lvl1pPr>
          </a:lstStyle>
          <a:p>
            <a:pPr>
              <a:defRPr/>
            </a:pPr>
            <a:endParaRPr lang="en-US" dirty="0">
              <a:solidFill>
                <a:prstClr val="black"/>
              </a:solidFill>
            </a:endParaRPr>
          </a:p>
        </p:txBody>
      </p:sp>
      <p:sp>
        <p:nvSpPr>
          <p:cNvPr id="6" name="Slide Number Placeholder 5"/>
          <p:cNvSpPr>
            <a:spLocks noGrp="1"/>
          </p:cNvSpPr>
          <p:nvPr>
            <p:ph type="sldNum" sz="quarter" idx="12"/>
          </p:nvPr>
        </p:nvSpPr>
        <p:spPr/>
        <p:txBody>
          <a:bodyPr/>
          <a:lstStyle>
            <a:lvl1pPr>
              <a:defRPr/>
            </a:lvl1pPr>
          </a:lstStyle>
          <a:p>
            <a:pPr>
              <a:defRPr/>
            </a:pPr>
            <a:fld id="{DAF8B6A4-B9EA-E84D-86CC-6C8F416062D4}" type="slidenum">
              <a:rPr lang="en-US" smtClean="0">
                <a:solidFill>
                  <a:prstClr val="black"/>
                </a:solidFill>
              </a:rPr>
              <a:pPr>
                <a:defRPr/>
              </a:pPr>
              <a:t>‹#›</a:t>
            </a:fld>
            <a:endParaRPr lang="en-US" dirty="0">
              <a:solidFill>
                <a:prstClr val="black"/>
              </a:solidFill>
            </a:endParaRPr>
          </a:p>
        </p:txBody>
      </p:sp>
    </p:spTree>
    <p:extLst>
      <p:ext uri="{BB962C8B-B14F-4D97-AF65-F5344CB8AC3E}">
        <p14:creationId xmlns:p14="http://schemas.microsoft.com/office/powerpoint/2010/main" val="2837492557"/>
      </p:ext>
    </p:extLst>
  </p:cSld>
  <p:clrMapOvr>
    <a:masterClrMapping/>
  </p:clrMapOvr>
  <p:transition>
    <p:push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9" name="Content Placeholder 8"/>
          <p:cNvSpPr>
            <a:spLocks noGrp="1"/>
          </p:cNvSpPr>
          <p:nvPr>
            <p:ph sz="quarter" idx="13"/>
          </p:nvPr>
        </p:nvSpPr>
        <p:spPr>
          <a:xfrm>
            <a:off x="902207" y="2679192"/>
            <a:ext cx="5096256" cy="34472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Content Placeholder 10"/>
          <p:cNvSpPr>
            <a:spLocks noGrp="1"/>
          </p:cNvSpPr>
          <p:nvPr>
            <p:ph sz="quarter" idx="14"/>
          </p:nvPr>
        </p:nvSpPr>
        <p:spPr>
          <a:xfrm>
            <a:off x="6193536" y="2679192"/>
            <a:ext cx="5096256" cy="34472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5"/>
          </p:nvPr>
        </p:nvSpPr>
        <p:spPr/>
        <p:txBody>
          <a:bodyPr/>
          <a:lstStyle>
            <a:lvl1pPr>
              <a:defRPr/>
            </a:lvl1pPr>
          </a:lstStyle>
          <a:p>
            <a:pPr>
              <a:defRPr/>
            </a:pPr>
            <a:fld id="{9B385DA3-A54D-7449-81B2-E6F41E74FF13}" type="datetime1">
              <a:rPr lang="en-US" smtClean="0">
                <a:solidFill>
                  <a:prstClr val="black"/>
                </a:solidFill>
              </a:rPr>
              <a:pPr>
                <a:defRPr/>
              </a:pPr>
              <a:t>2/9/2021</a:t>
            </a:fld>
            <a:endParaRPr lang="en-US" dirty="0">
              <a:solidFill>
                <a:prstClr val="black"/>
              </a:solidFill>
            </a:endParaRPr>
          </a:p>
        </p:txBody>
      </p:sp>
      <p:sp>
        <p:nvSpPr>
          <p:cNvPr id="6" name="Footer Placeholder 4"/>
          <p:cNvSpPr>
            <a:spLocks noGrp="1"/>
          </p:cNvSpPr>
          <p:nvPr>
            <p:ph type="ftr" sz="quarter" idx="16"/>
          </p:nvPr>
        </p:nvSpPr>
        <p:spPr/>
        <p:txBody>
          <a:bodyPr/>
          <a:lstStyle>
            <a:lvl1pPr>
              <a:defRPr/>
            </a:lvl1pPr>
          </a:lstStyle>
          <a:p>
            <a:pPr>
              <a:defRPr/>
            </a:pPr>
            <a:endParaRPr lang="en-US" dirty="0">
              <a:solidFill>
                <a:prstClr val="black"/>
              </a:solidFill>
            </a:endParaRPr>
          </a:p>
        </p:txBody>
      </p:sp>
      <p:sp>
        <p:nvSpPr>
          <p:cNvPr id="7" name="Slide Number Placeholder 5"/>
          <p:cNvSpPr>
            <a:spLocks noGrp="1"/>
          </p:cNvSpPr>
          <p:nvPr>
            <p:ph type="sldNum" sz="quarter" idx="17"/>
          </p:nvPr>
        </p:nvSpPr>
        <p:spPr/>
        <p:txBody>
          <a:bodyPr/>
          <a:lstStyle>
            <a:lvl1pPr>
              <a:defRPr/>
            </a:lvl1pPr>
          </a:lstStyle>
          <a:p>
            <a:pPr>
              <a:defRPr/>
            </a:pPr>
            <a:fld id="{FC2F1AD2-F556-8441-8463-22BEE9C7C80D}" type="slidenum">
              <a:rPr lang="en-US" smtClean="0">
                <a:solidFill>
                  <a:prstClr val="black"/>
                </a:solidFill>
              </a:rPr>
              <a:pPr>
                <a:defRPr/>
              </a:pPr>
              <a:t>‹#›</a:t>
            </a:fld>
            <a:endParaRPr lang="en-US" dirty="0">
              <a:solidFill>
                <a:prstClr val="black"/>
              </a:solidFill>
            </a:endParaRPr>
          </a:p>
        </p:txBody>
      </p:sp>
    </p:spTree>
    <p:extLst>
      <p:ext uri="{BB962C8B-B14F-4D97-AF65-F5344CB8AC3E}">
        <p14:creationId xmlns:p14="http://schemas.microsoft.com/office/powerpoint/2010/main" val="3551553342"/>
      </p:ext>
    </p:extLst>
  </p:cSld>
  <p:clrMapOvr>
    <a:masterClrMapping/>
  </p:clrMapOvr>
  <p:transition>
    <p:push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theme" Target="../theme/theme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0" y="0"/>
            <a:ext cx="1016000" cy="762000"/>
          </a:xfrm>
          <a:prstGeom prst="rect">
            <a:avLst/>
          </a:prstGeom>
          <a:solidFill>
            <a:schemeClr val="bg2">
              <a:lumMod val="75000"/>
            </a:schemeClr>
          </a:solidFill>
        </p:spPr>
      </p:pic>
      <p:sp>
        <p:nvSpPr>
          <p:cNvPr id="13" name="Red Bar"/>
          <p:cNvSpPr/>
          <p:nvPr userDrawn="1"/>
        </p:nvSpPr>
        <p:spPr>
          <a:xfrm>
            <a:off x="0" y="6183749"/>
            <a:ext cx="12192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C30C20"/>
              </a:solidFill>
              <a:effectLst/>
              <a:uLnTx/>
              <a:uFillTx/>
              <a:latin typeface="Calibri"/>
              <a:ea typeface="+mn-ea"/>
              <a:cs typeface="+mn-cs"/>
            </a:endParaRPr>
          </a:p>
        </p:txBody>
      </p:sp>
      <p:pic>
        <p:nvPicPr>
          <p:cNvPr id="12" name="MH Tagline" descr="Tagline: Because learning changes everything.™"/>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71309" y="6287274"/>
            <a:ext cx="4297492" cy="272375"/>
          </a:xfrm>
          <a:prstGeom prst="rect">
            <a:avLst/>
          </a:prstGeom>
        </p:spPr>
      </p:pic>
      <p:sp>
        <p:nvSpPr>
          <p:cNvPr id="6" name="Content Placeholder 4">
            <a:extLst>
              <a:ext uri="{FF2B5EF4-FFF2-40B4-BE49-F238E27FC236}">
                <a16:creationId xmlns:a16="http://schemas.microsoft.com/office/drawing/2014/main" id="{3AAD01BA-84EF-49FF-992A-9608F3C63B14}"/>
              </a:ext>
            </a:extLst>
          </p:cNvPr>
          <p:cNvSpPr txBox="1">
            <a:spLocks/>
          </p:cNvSpPr>
          <p:nvPr userDrawn="1"/>
        </p:nvSpPr>
        <p:spPr>
          <a:xfrm>
            <a:off x="11625263" y="6705600"/>
            <a:ext cx="566737" cy="152400"/>
          </a:xfrm>
          <a:prstGeom prst="rect">
            <a:avLst/>
          </a:prstGeom>
        </p:spPr>
        <p:txBody>
          <a:bodyPr anchor="ctr"/>
          <a:lstStyle>
            <a:lvl1pPr marL="0" marR="0" indent="0" algn="ctr" defTabSz="914400" rtl="0" eaLnBrk="1" fontAlgn="auto" latinLnBrk="0" hangingPunct="1">
              <a:lnSpc>
                <a:spcPct val="100000"/>
              </a:lnSpc>
              <a:spcBef>
                <a:spcPts val="0"/>
              </a:spcBef>
              <a:spcAft>
                <a:spcPts val="0"/>
              </a:spcAft>
              <a:buClrTx/>
              <a:buSzTx/>
              <a:buFontTx/>
              <a:buNone/>
              <a:tabLst/>
              <a:defRPr sz="9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fld id="{53864CA9-ADCA-4554-9432-EA4A2FB55A34}" type="slidenum">
              <a:rPr lang="en-US" sz="1000" smtClean="0">
                <a:ea typeface="MS PGothic" pitchFamily="34" charset="-128"/>
              </a:rPr>
              <a:pPr/>
              <a:t>‹#›</a:t>
            </a:fld>
            <a:endParaRPr lang="en-US" sz="1000" dirty="0">
              <a:ea typeface="MS PGothic" pitchFamily="34" charset="-128"/>
            </a:endParaRPr>
          </a:p>
        </p:txBody>
      </p:sp>
    </p:spTree>
    <p:extLst>
      <p:ext uri="{BB962C8B-B14F-4D97-AF65-F5344CB8AC3E}">
        <p14:creationId xmlns:p14="http://schemas.microsoft.com/office/powerpoint/2010/main" val="1281327710"/>
      </p:ext>
    </p:extLst>
  </p:cSld>
  <p:clrMap bg1="lt1" tx1="dk1" bg2="lt2" tx2="dk2" accent1="accent1" accent2="accent2" accent3="accent3" accent4="accent4" accent5="accent5" accent6="accent6" hlink="hlink" folHlink="folHlink"/>
  <p:sldLayoutIdLst>
    <p:sldLayoutId id="2147484854" r:id="rId1"/>
    <p:sldLayoutId id="2147484855" r:id="rId2"/>
    <p:sldLayoutId id="2147484856" r:id="rId3"/>
    <p:sldLayoutId id="2147484857" r:id="rId4"/>
    <p:sldLayoutId id="2147484858" r:id="rId5"/>
    <p:sldLayoutId id="2147484859" r:id="rId6"/>
    <p:sldLayoutId id="2147484860" r:id="rId7"/>
    <p:sldLayoutId id="2147484861" r:id="rId8"/>
    <p:sldLayoutId id="2147484862" r:id="rId9"/>
    <p:sldLayoutId id="2147484863" r:id="rId10"/>
    <p:sldLayoutId id="2147484864"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0" marR="0" indent="0" algn="r" defTabSz="914400" rtl="0" eaLnBrk="1" fontAlgn="auto" latinLnBrk="0" hangingPunct="1">
        <a:lnSpc>
          <a:spcPct val="100000"/>
        </a:lnSpc>
        <a:spcBef>
          <a:spcPts val="0"/>
        </a:spcBef>
        <a:spcAft>
          <a:spcPts val="0"/>
        </a:spcAft>
        <a:buClrTx/>
        <a:buSzTx/>
        <a:buFontTx/>
        <a:buNone/>
        <a:tabLst/>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0" y="0"/>
            <a:ext cx="1016000" cy="762000"/>
          </a:xfrm>
          <a:prstGeom prst="rect">
            <a:avLst/>
          </a:prstGeom>
          <a:solidFill>
            <a:schemeClr val="bg2">
              <a:lumMod val="75000"/>
            </a:schemeClr>
          </a:solidFill>
        </p:spPr>
      </p:pic>
      <p:sp>
        <p:nvSpPr>
          <p:cNvPr id="13" name="Red Bar"/>
          <p:cNvSpPr/>
          <p:nvPr userDrawn="1"/>
        </p:nvSpPr>
        <p:spPr>
          <a:xfrm>
            <a:off x="0" y="6183749"/>
            <a:ext cx="12192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C30C20"/>
              </a:solidFill>
              <a:effectLst/>
              <a:uLnTx/>
              <a:uFillTx/>
              <a:latin typeface="Calibri"/>
              <a:ea typeface="+mn-ea"/>
              <a:cs typeface="+mn-cs"/>
            </a:endParaRPr>
          </a:p>
        </p:txBody>
      </p:sp>
      <p:pic>
        <p:nvPicPr>
          <p:cNvPr id="12" name="MH Tagline" descr="Tagline: Because learning changes everything.™"/>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71309" y="6287274"/>
            <a:ext cx="4297492" cy="272375"/>
          </a:xfrm>
          <a:prstGeom prst="rect">
            <a:avLst/>
          </a:prstGeom>
        </p:spPr>
      </p:pic>
      <p:sp>
        <p:nvSpPr>
          <p:cNvPr id="5" name="Copyright" descr="©McGraw-Hill Education">
            <a:extLst>
              <a:ext uri="{FF2B5EF4-FFF2-40B4-BE49-F238E27FC236}">
                <a16:creationId xmlns:a16="http://schemas.microsoft.com/office/drawing/2014/main" id="{2D506B43-B054-4389-8272-7BD7BAE72B75}"/>
              </a:ext>
            </a:extLst>
          </p:cNvPr>
          <p:cNvSpPr txBox="1">
            <a:spLocks/>
          </p:cNvSpPr>
          <p:nvPr userDrawn="1"/>
        </p:nvSpPr>
        <p:spPr>
          <a:xfrm>
            <a:off x="0" y="6663174"/>
            <a:ext cx="6228272" cy="194826"/>
          </a:xfrm>
          <a:prstGeom prst="rect">
            <a:avLst/>
          </a:prstGeom>
        </p:spPr>
        <p:txBody>
          <a:bodyPr vert="horz" lIns="91440" tIns="45720" rIns="91440" bIns="45720" rtlCol="0" anchor="ct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Tx/>
              <a:buNone/>
            </a:pPr>
            <a:r>
              <a:rPr lang="en-US" sz="1000" b="0" dirty="0">
                <a:solidFill>
                  <a:schemeClr val="tx1"/>
                </a:solidFill>
              </a:rPr>
              <a:t>© McGraw Hill</a:t>
            </a:r>
          </a:p>
        </p:txBody>
      </p:sp>
      <p:sp>
        <p:nvSpPr>
          <p:cNvPr id="6" name="Content Placeholder 4">
            <a:extLst>
              <a:ext uri="{FF2B5EF4-FFF2-40B4-BE49-F238E27FC236}">
                <a16:creationId xmlns:a16="http://schemas.microsoft.com/office/drawing/2014/main" id="{88276014-5C03-4C83-8C01-EDF985663411}"/>
              </a:ext>
            </a:extLst>
          </p:cNvPr>
          <p:cNvSpPr txBox="1">
            <a:spLocks/>
          </p:cNvSpPr>
          <p:nvPr userDrawn="1"/>
        </p:nvSpPr>
        <p:spPr>
          <a:xfrm>
            <a:off x="11625263" y="6705600"/>
            <a:ext cx="566737" cy="152400"/>
          </a:xfrm>
          <a:prstGeom prst="rect">
            <a:avLst/>
          </a:prstGeom>
        </p:spPr>
        <p:txBody>
          <a:bodyPr anchor="ctr"/>
          <a:lstStyle>
            <a:lvl1pPr marL="0" marR="0" indent="0" algn="ctr" defTabSz="914400" rtl="0" eaLnBrk="1" fontAlgn="auto" latinLnBrk="0" hangingPunct="1">
              <a:lnSpc>
                <a:spcPct val="100000"/>
              </a:lnSpc>
              <a:spcBef>
                <a:spcPts val="0"/>
              </a:spcBef>
              <a:spcAft>
                <a:spcPts val="0"/>
              </a:spcAft>
              <a:buClrTx/>
              <a:buSzTx/>
              <a:buFontTx/>
              <a:buNone/>
              <a:tabLst/>
              <a:defRPr sz="9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fld id="{53864CA9-ADCA-4554-9432-EA4A2FB55A34}" type="slidenum">
              <a:rPr lang="en-US" sz="1000" smtClean="0">
                <a:ea typeface="MS PGothic" pitchFamily="34" charset="-128"/>
              </a:rPr>
              <a:pPr/>
              <a:t>‹#›</a:t>
            </a:fld>
            <a:endParaRPr lang="en-US" sz="1000" dirty="0">
              <a:ea typeface="MS PGothic" pitchFamily="34" charset="-128"/>
            </a:endParaRPr>
          </a:p>
        </p:txBody>
      </p:sp>
    </p:spTree>
    <p:extLst>
      <p:ext uri="{BB962C8B-B14F-4D97-AF65-F5344CB8AC3E}">
        <p14:creationId xmlns:p14="http://schemas.microsoft.com/office/powerpoint/2010/main" val="1698358041"/>
      </p:ext>
    </p:extLst>
  </p:cSld>
  <p:clrMap bg1="lt1" tx1="dk1" bg2="lt2" tx2="dk2" accent1="accent1" accent2="accent2" accent3="accent3" accent4="accent4" accent5="accent5" accent6="accent6" hlink="hlink" folHlink="folHlink"/>
  <p:sldLayoutIdLst>
    <p:sldLayoutId id="2147484866" r:id="rId1"/>
    <p:sldLayoutId id="2147484867" r:id="rId2"/>
    <p:sldLayoutId id="2147484868" r:id="rId3"/>
    <p:sldLayoutId id="2147484869" r:id="rId4"/>
    <p:sldLayoutId id="2147484870" r:id="rId5"/>
    <p:sldLayoutId id="2147484871" r:id="rId6"/>
    <p:sldLayoutId id="2147484872" r:id="rId7"/>
    <p:sldLayoutId id="2147484873" r:id="rId8"/>
    <p:sldLayoutId id="2147484874" r:id="rId9"/>
    <p:sldLayoutId id="2147484875" r:id="rId10"/>
    <p:sldLayoutId id="2147484876"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0" marR="0" indent="0" algn="r" defTabSz="914400" rtl="0" eaLnBrk="1" fontAlgn="auto" latinLnBrk="0" hangingPunct="1">
        <a:lnSpc>
          <a:spcPct val="100000"/>
        </a:lnSpc>
        <a:spcBef>
          <a:spcPts val="0"/>
        </a:spcBef>
        <a:spcAft>
          <a:spcPts val="0"/>
        </a:spcAft>
        <a:buClrTx/>
        <a:buSzTx/>
        <a:buFontTx/>
        <a:buNone/>
        <a:tabLst/>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Copyright" descr="©McGraw-Hill Education"/>
          <p:cNvSpPr txBox="1">
            <a:spLocks/>
          </p:cNvSpPr>
          <p:nvPr userDrawn="1"/>
        </p:nvSpPr>
        <p:spPr>
          <a:xfrm>
            <a:off x="0" y="6640945"/>
            <a:ext cx="6228272" cy="217055"/>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Tx/>
              <a:buNone/>
            </a:pPr>
            <a:r>
              <a:rPr lang="en-US" sz="1000" b="0" dirty="0">
                <a:solidFill>
                  <a:schemeClr val="tx1"/>
                </a:solidFill>
              </a:rPr>
              <a:t>© McGraw Hill</a:t>
            </a:r>
          </a:p>
        </p:txBody>
      </p:sp>
      <p:sp>
        <p:nvSpPr>
          <p:cNvPr id="3" name="Content Placeholder 4">
            <a:extLst>
              <a:ext uri="{FF2B5EF4-FFF2-40B4-BE49-F238E27FC236}">
                <a16:creationId xmlns:a16="http://schemas.microsoft.com/office/drawing/2014/main" id="{A840E188-9060-4D80-8B7F-7EBD11FAC731}"/>
              </a:ext>
            </a:extLst>
          </p:cNvPr>
          <p:cNvSpPr txBox="1">
            <a:spLocks/>
          </p:cNvSpPr>
          <p:nvPr userDrawn="1"/>
        </p:nvSpPr>
        <p:spPr>
          <a:xfrm>
            <a:off x="11625263" y="6705600"/>
            <a:ext cx="566737" cy="152400"/>
          </a:xfrm>
          <a:prstGeom prst="rect">
            <a:avLst/>
          </a:prstGeom>
        </p:spPr>
        <p:txBody>
          <a:bodyPr anchor="ctr"/>
          <a:lstStyle>
            <a:lvl1pPr marL="0" marR="0" indent="0" algn="ctr" defTabSz="914400" rtl="0" eaLnBrk="1" fontAlgn="auto" latinLnBrk="0" hangingPunct="1">
              <a:lnSpc>
                <a:spcPct val="100000"/>
              </a:lnSpc>
              <a:spcBef>
                <a:spcPts val="0"/>
              </a:spcBef>
              <a:spcAft>
                <a:spcPts val="0"/>
              </a:spcAft>
              <a:buClrTx/>
              <a:buSzTx/>
              <a:buFontTx/>
              <a:buNone/>
              <a:tabLst/>
              <a:defRPr sz="9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fld id="{53864CA9-ADCA-4554-9432-EA4A2FB55A34}" type="slidenum">
              <a:rPr lang="en-US" sz="1000" smtClean="0">
                <a:ea typeface="MS PGothic" pitchFamily="34" charset="-128"/>
              </a:rPr>
              <a:pPr/>
              <a:t>‹#›</a:t>
            </a:fld>
            <a:endParaRPr lang="en-US" sz="1000" dirty="0">
              <a:ea typeface="MS PGothic" pitchFamily="34" charset="-128"/>
            </a:endParaRPr>
          </a:p>
        </p:txBody>
      </p:sp>
    </p:spTree>
    <p:extLst>
      <p:ext uri="{BB962C8B-B14F-4D97-AF65-F5344CB8AC3E}">
        <p14:creationId xmlns:p14="http://schemas.microsoft.com/office/powerpoint/2010/main" val="1640476701"/>
      </p:ext>
    </p:extLst>
  </p:cSld>
  <p:clrMap bg1="lt1" tx1="dk1" bg2="lt2" tx2="dk2" accent1="accent1" accent2="accent2" accent3="accent3" accent4="accent4" accent5="accent5" accent6="accent6" hlink="hlink" folHlink="folHlink"/>
  <p:sldLayoutIdLst>
    <p:sldLayoutId id="2147484798" r:id="rId1"/>
    <p:sldLayoutId id="2147484799" r:id="rId2"/>
    <p:sldLayoutId id="2147484800" r:id="rId3"/>
    <p:sldLayoutId id="2147484801" r:id="rId4"/>
    <p:sldLayoutId id="2147484802" r:id="rId5"/>
    <p:sldLayoutId id="2147484803" r:id="rId6"/>
    <p:sldLayoutId id="2147484804" r:id="rId7"/>
    <p:sldLayoutId id="2147484805" r:id="rId8"/>
    <p:sldLayoutId id="2147484806" r:id="rId9"/>
    <p:sldLayoutId id="2147484851" r:id="rId10"/>
    <p:sldLayoutId id="2147484852"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Copyright" descr="©McGraw-Hill Education">
            <a:extLst>
              <a:ext uri="{FF2B5EF4-FFF2-40B4-BE49-F238E27FC236}">
                <a16:creationId xmlns:a16="http://schemas.microsoft.com/office/drawing/2014/main" id="{71ED7E7C-ADE7-464F-9BF6-FB5D98F725E6}"/>
              </a:ext>
            </a:extLst>
          </p:cNvPr>
          <p:cNvSpPr txBox="1">
            <a:spLocks/>
          </p:cNvSpPr>
          <p:nvPr userDrawn="1"/>
        </p:nvSpPr>
        <p:spPr>
          <a:xfrm>
            <a:off x="0" y="6640945"/>
            <a:ext cx="6228272" cy="217055"/>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Tx/>
              <a:buNone/>
            </a:pPr>
            <a:r>
              <a:rPr lang="en-US" sz="1000" b="0" dirty="0">
                <a:solidFill>
                  <a:schemeClr val="tx1"/>
                </a:solidFill>
              </a:rPr>
              <a:t>© McGraw Hill</a:t>
            </a:r>
          </a:p>
        </p:txBody>
      </p:sp>
      <p:sp>
        <p:nvSpPr>
          <p:cNvPr id="4" name="Content Placeholder 4">
            <a:extLst>
              <a:ext uri="{FF2B5EF4-FFF2-40B4-BE49-F238E27FC236}">
                <a16:creationId xmlns:a16="http://schemas.microsoft.com/office/drawing/2014/main" id="{761618BB-1C8C-46C0-BD90-793F412AC8E4}"/>
              </a:ext>
            </a:extLst>
          </p:cNvPr>
          <p:cNvSpPr txBox="1">
            <a:spLocks/>
          </p:cNvSpPr>
          <p:nvPr userDrawn="1"/>
        </p:nvSpPr>
        <p:spPr>
          <a:xfrm>
            <a:off x="11625263" y="6705600"/>
            <a:ext cx="566737" cy="152400"/>
          </a:xfrm>
          <a:prstGeom prst="rect">
            <a:avLst/>
          </a:prstGeom>
        </p:spPr>
        <p:txBody>
          <a:bodyPr anchor="ctr"/>
          <a:lstStyle>
            <a:lvl1pPr marL="0" marR="0" indent="0" algn="ctr" defTabSz="914400" rtl="0" eaLnBrk="1" fontAlgn="auto" latinLnBrk="0" hangingPunct="1">
              <a:lnSpc>
                <a:spcPct val="100000"/>
              </a:lnSpc>
              <a:spcBef>
                <a:spcPts val="0"/>
              </a:spcBef>
              <a:spcAft>
                <a:spcPts val="0"/>
              </a:spcAft>
              <a:buClrTx/>
              <a:buSzTx/>
              <a:buFontTx/>
              <a:buNone/>
              <a:tabLst/>
              <a:defRPr sz="9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fld id="{53864CA9-ADCA-4554-9432-EA4A2FB55A34}" type="slidenum">
              <a:rPr lang="en-US" sz="1000" smtClean="0">
                <a:ea typeface="MS PGothic" pitchFamily="34" charset="-128"/>
              </a:rPr>
              <a:pPr/>
              <a:t>‹#›</a:t>
            </a:fld>
            <a:endParaRPr lang="en-US" sz="1000" dirty="0">
              <a:ea typeface="MS PGothic" pitchFamily="34" charset="-128"/>
            </a:endParaRPr>
          </a:p>
        </p:txBody>
      </p:sp>
    </p:spTree>
    <p:extLst>
      <p:ext uri="{BB962C8B-B14F-4D97-AF65-F5344CB8AC3E}">
        <p14:creationId xmlns:p14="http://schemas.microsoft.com/office/powerpoint/2010/main" val="1716876131"/>
      </p:ext>
    </p:extLst>
  </p:cSld>
  <p:clrMap bg1="lt1" tx1="dk1" bg2="lt2" tx2="dk2" accent1="accent1" accent2="accent2" accent3="accent3" accent4="accent4" accent5="accent5" accent6="accent6" hlink="hlink" folHlink="folHlink"/>
  <p:sldLayoutIdLst>
    <p:sldLayoutId id="2147484839" r:id="rId1"/>
    <p:sldLayoutId id="2147484877" r:id="rId2"/>
    <p:sldLayoutId id="2147484840" r:id="rId3"/>
    <p:sldLayoutId id="2147484841" r:id="rId4"/>
    <p:sldLayoutId id="2147484842" r:id="rId5"/>
    <p:sldLayoutId id="2147484843" r:id="rId6"/>
    <p:sldLayoutId id="2147484844" r:id="rId7"/>
    <p:sldLayoutId id="2147484845" r:id="rId8"/>
    <p:sldLayoutId id="2147484846" r:id="rId9"/>
    <p:sldLayoutId id="2147484847" r:id="rId10"/>
    <p:sldLayoutId id="2147484848" r:id="rId11"/>
    <p:sldLayoutId id="2147484849" r:id="rId12"/>
    <p:sldLayoutId id="2147484850" r:id="rId13"/>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www.polleverywhere.com/app/powerpoint/win" TargetMode="External"/><Relationship Id="rId2" Type="http://schemas.openxmlformats.org/officeDocument/2006/relationships/notesSlide" Target="../notesSlides/notesSlide1.xml"/><Relationship Id="rId1" Type="http://schemas.openxmlformats.org/officeDocument/2006/relationships/slideLayout" Target="../slideLayouts/slideLayout37.xml"/><Relationship Id="rId6" Type="http://schemas.openxmlformats.org/officeDocument/2006/relationships/hyperlink" Target="https://www.polleverywhere.com/guides/instructor/tips-and-tricks" TargetMode="External"/><Relationship Id="rId5" Type="http://schemas.openxmlformats.org/officeDocument/2006/relationships/hyperlink" Target="https://www.polleverywhere.com/guides/instructor/getting-started" TargetMode="Externa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6.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9.xml"/><Relationship Id="rId1" Type="http://schemas.openxmlformats.org/officeDocument/2006/relationships/slideLayout" Target="../slideLayouts/slideLayout37.xml"/><Relationship Id="rId4" Type="http://schemas.openxmlformats.org/officeDocument/2006/relationships/slide" Target="slide43.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6.xml"/></Relationships>
</file>

<file path=ppt/slides/_rels/slide3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1.xml"/><Relationship Id="rId1" Type="http://schemas.openxmlformats.org/officeDocument/2006/relationships/slideLayout" Target="../slideLayouts/slideLayout38.xml"/></Relationships>
</file>

<file path=ppt/slides/_rels/slide3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2.xml"/><Relationship Id="rId1" Type="http://schemas.openxmlformats.org/officeDocument/2006/relationships/slideLayout" Target="../slideLayouts/slideLayout37.xml"/><Relationship Id="rId4" Type="http://schemas.openxmlformats.org/officeDocument/2006/relationships/slide" Target="slide4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4.xml"/></Relationships>
</file>

<file path=ppt/slides/_rels/slide3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5.xml"/><Relationship Id="rId1" Type="http://schemas.openxmlformats.org/officeDocument/2006/relationships/slideLayout" Target="../slideLayouts/slideLayout37.xml"/><Relationship Id="rId4" Type="http://schemas.openxmlformats.org/officeDocument/2006/relationships/slide" Target="slide45.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6.xml"/></Relationships>
</file>

<file path=ppt/slides/_rels/slide3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7.xml"/><Relationship Id="rId1" Type="http://schemas.openxmlformats.org/officeDocument/2006/relationships/slideLayout" Target="../slideLayouts/slideLayout38.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6.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6.xml"/></Relationships>
</file>

<file path=ppt/slides/_rels/slide41.xml.rels><?xml version="1.0" encoding="UTF-8" standalone="yes"?>
<Relationships xmlns="http://schemas.openxmlformats.org/package/2006/relationships"><Relationship Id="rId2" Type="http://schemas.openxmlformats.org/officeDocument/2006/relationships/slide" Target="slide8.xml"/><Relationship Id="rId1" Type="http://schemas.openxmlformats.org/officeDocument/2006/relationships/slideLayout" Target="../slideLayouts/slideLayout35.xml"/></Relationships>
</file>

<file path=ppt/slides/_rels/slide42.xml.rels><?xml version="1.0" encoding="UTF-8" standalone="yes"?>
<Relationships xmlns="http://schemas.openxmlformats.org/package/2006/relationships"><Relationship Id="rId2" Type="http://schemas.openxmlformats.org/officeDocument/2006/relationships/slide" Target="slide9.xml"/><Relationship Id="rId1" Type="http://schemas.openxmlformats.org/officeDocument/2006/relationships/slideLayout" Target="../slideLayouts/slideLayout35.xml"/></Relationships>
</file>

<file path=ppt/slides/_rels/slide43.xml.rels><?xml version="1.0" encoding="UTF-8" standalone="yes"?>
<Relationships xmlns="http://schemas.openxmlformats.org/package/2006/relationships"><Relationship Id="rId2" Type="http://schemas.openxmlformats.org/officeDocument/2006/relationships/slide" Target="slide19.xml"/><Relationship Id="rId1" Type="http://schemas.openxmlformats.org/officeDocument/2006/relationships/slideLayout" Target="../slideLayouts/slideLayout35.xml"/></Relationships>
</file>

<file path=ppt/slides/_rels/slide44.xml.rels><?xml version="1.0" encoding="UTF-8" standalone="yes"?>
<Relationships xmlns="http://schemas.openxmlformats.org/package/2006/relationships"><Relationship Id="rId2" Type="http://schemas.openxmlformats.org/officeDocument/2006/relationships/slide" Target="slide32.xml"/><Relationship Id="rId1" Type="http://schemas.openxmlformats.org/officeDocument/2006/relationships/slideLayout" Target="../slideLayouts/slideLayout35.xml"/></Relationships>
</file>

<file path=ppt/slides/_rels/slide45.xml.rels><?xml version="1.0" encoding="UTF-8" standalone="yes"?>
<Relationships xmlns="http://schemas.openxmlformats.org/package/2006/relationships"><Relationship Id="rId2" Type="http://schemas.openxmlformats.org/officeDocument/2006/relationships/slide" Target="slide35.xml"/><Relationship Id="rId1" Type="http://schemas.openxmlformats.org/officeDocument/2006/relationships/slideLayout" Target="../slideLayouts/slideLayout35.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3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4.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37.xml"/><Relationship Id="rId4" Type="http://schemas.openxmlformats.org/officeDocument/2006/relationships/slide" Target="slide41.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37.xml"/><Relationship Id="rId4" Type="http://schemas.openxmlformats.org/officeDocument/2006/relationships/slide" Target="slide42.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17499B4-835B-407B-BF63-0E63E9405F73}"/>
              </a:ext>
            </a:extLst>
          </p:cNvPr>
          <p:cNvSpPr>
            <a:spLocks noGrp="1"/>
          </p:cNvSpPr>
          <p:nvPr>
            <p:ph type="title"/>
          </p:nvPr>
        </p:nvSpPr>
        <p:spPr>
          <a:solidFill>
            <a:schemeClr val="accent2">
              <a:lumMod val="75000"/>
            </a:schemeClr>
          </a:solidFill>
        </p:spPr>
        <p:txBody>
          <a:bodyPr anchor="ctr"/>
          <a:lstStyle/>
          <a:p>
            <a:r>
              <a:rPr lang="en-US" sz="3200" noProof="0" dirty="0"/>
              <a:t>Create an interactive class with Poll Everywhere</a:t>
            </a:r>
          </a:p>
        </p:txBody>
      </p:sp>
      <p:sp>
        <p:nvSpPr>
          <p:cNvPr id="9" name="Content Placeholder 8">
            <a:extLst>
              <a:ext uri="{FF2B5EF4-FFF2-40B4-BE49-F238E27FC236}">
                <a16:creationId xmlns:a16="http://schemas.microsoft.com/office/drawing/2014/main" id="{37392297-03A4-494A-B4F9-0C6545409097}"/>
              </a:ext>
            </a:extLst>
          </p:cNvPr>
          <p:cNvSpPr>
            <a:spLocks noGrp="1"/>
          </p:cNvSpPr>
          <p:nvPr>
            <p:ph sz="half" idx="2"/>
          </p:nvPr>
        </p:nvSpPr>
        <p:spPr>
          <a:xfrm>
            <a:off x="609600" y="1024568"/>
            <a:ext cx="10972800" cy="2733516"/>
          </a:xfrm>
        </p:spPr>
        <p:txBody>
          <a:bodyPr/>
          <a:lstStyle/>
          <a:p>
            <a:pPr>
              <a:spcBef>
                <a:spcPts val="600"/>
              </a:spcBef>
              <a:spcAft>
                <a:spcPts val="300"/>
              </a:spcAft>
            </a:pPr>
            <a:r>
              <a:rPr lang="en-US" sz="1600" noProof="0" dirty="0"/>
              <a:t>This deck includes slides that may be converted to interactive polling questions through the use of Poll Everywhere or other polling software. Slides designed to convert are indicated by a bar on the left side that reads “Polling Question.” Student will use a web browser or text message to respond.</a:t>
            </a:r>
          </a:p>
          <a:p>
            <a:pPr>
              <a:spcBef>
                <a:spcPts val="600"/>
              </a:spcBef>
              <a:spcAft>
                <a:spcPts val="300"/>
              </a:spcAft>
            </a:pPr>
            <a:r>
              <a:rPr lang="en-US" sz="2000" b="1" noProof="0" dirty="0"/>
              <a:t>Getting Started as Easy as </a:t>
            </a:r>
            <a:r>
              <a:rPr lang="en-US" sz="2000" b="1" noProof="0" dirty="0">
                <a:solidFill>
                  <a:schemeClr val="accent2">
                    <a:lumMod val="75000"/>
                  </a:schemeClr>
                </a:solidFill>
              </a:rPr>
              <a:t>1-2-3</a:t>
            </a:r>
          </a:p>
          <a:p>
            <a:pPr marL="171450" indent="-171450">
              <a:spcBef>
                <a:spcPts val="600"/>
              </a:spcBef>
              <a:spcAft>
                <a:spcPts val="300"/>
              </a:spcAft>
            </a:pPr>
            <a:r>
              <a:rPr lang="en-US" sz="1800" dirty="0">
                <a:cs typeface="Arial" panose="020B0604020202020204" pitchFamily="34" charset="0"/>
                <a:hlinkClick r:id="rId3"/>
              </a:rPr>
              <a:t>Download and sign-up for Poll Everywhere.</a:t>
            </a:r>
            <a:endParaRPr lang="en-US" sz="1800" noProof="0" dirty="0">
              <a:cs typeface="Arial" panose="020B0604020202020204" pitchFamily="34" charset="0"/>
            </a:endParaRPr>
          </a:p>
          <a:p>
            <a:pPr marL="342900" indent="-342900">
              <a:spcBef>
                <a:spcPts val="600"/>
              </a:spcBef>
              <a:spcAft>
                <a:spcPts val="300"/>
              </a:spcAft>
              <a:buFont typeface="+mj-lt"/>
              <a:buAutoNum type="arabicPeriod"/>
            </a:pPr>
            <a:r>
              <a:rPr lang="en-US" sz="1600" noProof="0" dirty="0"/>
              <a:t>Go to the prebuilt Polling Question slide and click “Poll Everywhere” tab at the top of your PowerPoint screen.</a:t>
            </a:r>
          </a:p>
          <a:p>
            <a:pPr marL="342900" indent="-342900">
              <a:spcBef>
                <a:spcPts val="600"/>
              </a:spcBef>
              <a:spcAft>
                <a:spcPts val="300"/>
              </a:spcAft>
              <a:buClr>
                <a:schemeClr val="accent2">
                  <a:lumMod val="75000"/>
                </a:schemeClr>
              </a:buClr>
              <a:buSzPct val="100000"/>
              <a:buFont typeface="+mj-lt"/>
              <a:buAutoNum type="arabicPeriod"/>
            </a:pPr>
            <a:r>
              <a:rPr lang="en-US" sz="1600" noProof="0" dirty="0"/>
              <a:t>After logging in, click on “Convert to poll” and select the proper question type and click insert.</a:t>
            </a:r>
          </a:p>
          <a:p>
            <a:pPr marL="342900" indent="-342900">
              <a:spcBef>
                <a:spcPts val="600"/>
              </a:spcBef>
              <a:spcAft>
                <a:spcPts val="300"/>
              </a:spcAft>
              <a:buClr>
                <a:schemeClr val="accent2">
                  <a:lumMod val="75000"/>
                </a:schemeClr>
              </a:buClr>
              <a:buSzPct val="100000"/>
              <a:buFont typeface="+mj-lt"/>
              <a:buAutoNum type="arabicPeriod"/>
            </a:pPr>
            <a:r>
              <a:rPr lang="en-US" sz="1600" noProof="0" dirty="0"/>
              <a:t>View the presentation as a Slide Show to see the poll in action.</a:t>
            </a:r>
          </a:p>
        </p:txBody>
      </p:sp>
      <p:pic>
        <p:nvPicPr>
          <p:cNvPr id="2" name="Picture 1" descr="The image displays a dashboard with different tabs and the tab called &quot;Poll Everywhere&quot; is selected."/>
          <p:cNvPicPr>
            <a:picLocks noChangeAspect="1"/>
          </p:cNvPicPr>
          <p:nvPr/>
        </p:nvPicPr>
        <p:blipFill>
          <a:blip r:embed="rId4"/>
          <a:stretch>
            <a:fillRect/>
          </a:stretch>
        </p:blipFill>
        <p:spPr>
          <a:xfrm>
            <a:off x="895552" y="3955371"/>
            <a:ext cx="7833654" cy="1350261"/>
          </a:xfrm>
          <a:prstGeom prst="rect">
            <a:avLst/>
          </a:prstGeom>
        </p:spPr>
      </p:pic>
      <p:sp>
        <p:nvSpPr>
          <p:cNvPr id="14" name="Content Placeholder 13">
            <a:extLst>
              <a:ext uri="{FF2B5EF4-FFF2-40B4-BE49-F238E27FC236}">
                <a16:creationId xmlns:a16="http://schemas.microsoft.com/office/drawing/2014/main" id="{7357D8DA-3857-4AB2-9BFD-0715C14BB682}"/>
              </a:ext>
            </a:extLst>
          </p:cNvPr>
          <p:cNvSpPr>
            <a:spLocks noGrp="1"/>
          </p:cNvSpPr>
          <p:nvPr>
            <p:ph sz="half" idx="1"/>
          </p:nvPr>
        </p:nvSpPr>
        <p:spPr>
          <a:xfrm>
            <a:off x="609600" y="5581732"/>
            <a:ext cx="5384800" cy="772885"/>
          </a:xfrm>
        </p:spPr>
        <p:txBody>
          <a:bodyPr/>
          <a:lstStyle/>
          <a:p>
            <a:pPr marL="171450" indent="-171450">
              <a:spcBef>
                <a:spcPts val="600"/>
              </a:spcBef>
              <a:spcAft>
                <a:spcPts val="300"/>
              </a:spcAft>
            </a:pPr>
            <a:r>
              <a:rPr lang="en-US" sz="1600" noProof="0" dirty="0"/>
              <a:t>Visit Poll Everywhere for </a:t>
            </a:r>
            <a:r>
              <a:rPr lang="en-US" sz="1600" noProof="0" dirty="0">
                <a:hlinkClick r:id="rId5"/>
              </a:rPr>
              <a:t>tips on how to get started</a:t>
            </a:r>
            <a:r>
              <a:rPr lang="en-US" sz="1600" noProof="0" dirty="0"/>
              <a:t>.</a:t>
            </a:r>
          </a:p>
          <a:p>
            <a:pPr marL="171450" indent="-171450">
              <a:spcBef>
                <a:spcPts val="600"/>
              </a:spcBef>
              <a:spcAft>
                <a:spcPts val="300"/>
              </a:spcAft>
            </a:pPr>
            <a:r>
              <a:rPr lang="en-US" sz="1600" noProof="0" dirty="0"/>
              <a:t>Visit Poll Everywhere for</a:t>
            </a:r>
            <a:r>
              <a:rPr lang="en-US" altLang="en-US" sz="1600" noProof="0" dirty="0">
                <a:cs typeface="Arial" panose="020B0604020202020204" pitchFamily="34" charset="0"/>
              </a:rPr>
              <a:t> </a:t>
            </a:r>
            <a:r>
              <a:rPr lang="en-US" altLang="en-US" sz="1600" noProof="0" dirty="0">
                <a:cs typeface="Arial" panose="020B0604020202020204" pitchFamily="34" charset="0"/>
                <a:hlinkClick r:id="rId6"/>
              </a:rPr>
              <a:t>presenter’s tips and tricks</a:t>
            </a:r>
            <a:r>
              <a:rPr lang="en-US" altLang="en-US" sz="1600" noProof="0" dirty="0">
                <a:cs typeface="Arial" panose="020B0604020202020204" pitchFamily="34" charset="0"/>
              </a:rPr>
              <a:t>.</a:t>
            </a:r>
            <a:endParaRPr lang="en-US" sz="1600" noProof="0" dirty="0">
              <a:latin typeface="+mj-lt"/>
            </a:endParaRPr>
          </a:p>
        </p:txBody>
      </p:sp>
    </p:spTree>
    <p:extLst>
      <p:ext uri="{BB962C8B-B14F-4D97-AF65-F5344CB8AC3E}">
        <p14:creationId xmlns:p14="http://schemas.microsoft.com/office/powerpoint/2010/main" val="6841607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00A156-5EEF-4D0B-ACA7-1EAA65C08C52}"/>
              </a:ext>
            </a:extLst>
          </p:cNvPr>
          <p:cNvSpPr>
            <a:spLocks noGrp="1"/>
          </p:cNvSpPr>
          <p:nvPr>
            <p:ph type="title"/>
          </p:nvPr>
        </p:nvSpPr>
        <p:spPr/>
        <p:txBody>
          <a:bodyPr/>
          <a:lstStyle/>
          <a:p>
            <a:r>
              <a:rPr lang="en-US" dirty="0"/>
              <a:t>Role of Unions and Labor Relations </a:t>
            </a:r>
            <a:r>
              <a:rPr lang="en-US" sz="1000" b="0" dirty="0"/>
              <a:t>5</a:t>
            </a:r>
          </a:p>
        </p:txBody>
      </p:sp>
      <p:sp>
        <p:nvSpPr>
          <p:cNvPr id="3" name="Content Placeholder 2">
            <a:extLst>
              <a:ext uri="{FF2B5EF4-FFF2-40B4-BE49-F238E27FC236}">
                <a16:creationId xmlns:a16="http://schemas.microsoft.com/office/drawing/2014/main" id="{614AD946-A4AF-460B-BE52-5023837F53A2}"/>
              </a:ext>
            </a:extLst>
          </p:cNvPr>
          <p:cNvSpPr>
            <a:spLocks noGrp="1"/>
          </p:cNvSpPr>
          <p:nvPr>
            <p:ph sz="quarter" idx="12"/>
          </p:nvPr>
        </p:nvSpPr>
        <p:spPr>
          <a:xfrm>
            <a:off x="616604" y="1271757"/>
            <a:ext cx="11118196" cy="2007471"/>
          </a:xfrm>
        </p:spPr>
        <p:txBody>
          <a:bodyPr/>
          <a:lstStyle/>
          <a:p>
            <a:pPr marL="0" indent="0">
              <a:buNone/>
            </a:pPr>
            <a:r>
              <a:rPr lang="en-US" sz="2600" dirty="0"/>
              <a:t>Unions in Government</a:t>
            </a:r>
          </a:p>
          <a:p>
            <a:pPr marL="0" indent="0">
              <a:buNone/>
            </a:pPr>
            <a:r>
              <a:rPr lang="en-US" dirty="0"/>
              <a:t>Membership among government workers is strong.</a:t>
            </a:r>
          </a:p>
          <a:p>
            <a:pPr marL="0" indent="0">
              <a:buNone/>
            </a:pPr>
            <a:r>
              <a:rPr lang="en-US" dirty="0"/>
              <a:t>Government regulations and laws support the right of government workers to organize.</a:t>
            </a:r>
          </a:p>
          <a:p>
            <a:pPr marL="292608" indent="-292608"/>
            <a:r>
              <a:rPr lang="en-US" sz="2200" dirty="0"/>
              <a:t>Executive Order 10988 established collective bargaining rights.</a:t>
            </a:r>
          </a:p>
        </p:txBody>
      </p:sp>
      <p:sp>
        <p:nvSpPr>
          <p:cNvPr id="4" name="Content Placeholder 3">
            <a:extLst>
              <a:ext uri="{FF2B5EF4-FFF2-40B4-BE49-F238E27FC236}">
                <a16:creationId xmlns:a16="http://schemas.microsoft.com/office/drawing/2014/main" id="{D8FFCF19-94BB-418F-9501-935FBD04942B}"/>
              </a:ext>
            </a:extLst>
          </p:cNvPr>
          <p:cNvSpPr>
            <a:spLocks noGrp="1"/>
          </p:cNvSpPr>
          <p:nvPr>
            <p:ph sz="quarter" idx="13"/>
          </p:nvPr>
        </p:nvSpPr>
        <p:spPr>
          <a:xfrm>
            <a:off x="616604" y="3449438"/>
            <a:ext cx="11118196" cy="1813301"/>
          </a:xfrm>
        </p:spPr>
        <p:txBody>
          <a:bodyPr/>
          <a:lstStyle/>
          <a:p>
            <a:pPr marL="0" indent="0">
              <a:buNone/>
            </a:pPr>
            <a:r>
              <a:rPr lang="en-US" dirty="0"/>
              <a:t>Labor relations are different with government workers.</a:t>
            </a:r>
          </a:p>
          <a:p>
            <a:pPr marL="342900" lvl="1" indent="-342900">
              <a:buFont typeface="Arial" panose="020B0604020202020204" pitchFamily="34" charset="0"/>
              <a:buChar char="•"/>
            </a:pPr>
            <a:r>
              <a:rPr lang="en-US" sz="2200" dirty="0"/>
              <a:t>Strikes illegal for federal and state workers in most states.</a:t>
            </a:r>
          </a:p>
          <a:p>
            <a:pPr marL="342900" lvl="1" indent="-342900">
              <a:buFont typeface="Arial" panose="020B0604020202020204" pitchFamily="34" charset="0"/>
              <a:buChar char="•"/>
            </a:pPr>
            <a:r>
              <a:rPr lang="en-US" sz="2200" dirty="0"/>
              <a:t>Almost all states prohibit strikes by police/firefighters at local level.</a:t>
            </a:r>
          </a:p>
        </p:txBody>
      </p:sp>
    </p:spTree>
    <p:extLst>
      <p:ext uri="{BB962C8B-B14F-4D97-AF65-F5344CB8AC3E}">
        <p14:creationId xmlns:p14="http://schemas.microsoft.com/office/powerpoint/2010/main" val="24520971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7894D2-E132-41D7-96CE-395381E4957F}"/>
              </a:ext>
            </a:extLst>
          </p:cNvPr>
          <p:cNvSpPr>
            <a:spLocks noGrp="1"/>
          </p:cNvSpPr>
          <p:nvPr>
            <p:ph type="title"/>
          </p:nvPr>
        </p:nvSpPr>
        <p:spPr/>
        <p:txBody>
          <a:bodyPr/>
          <a:lstStyle/>
          <a:p>
            <a:r>
              <a:rPr lang="en-US" dirty="0"/>
              <a:t>Role of Unions and Labor Relations </a:t>
            </a:r>
            <a:r>
              <a:rPr lang="en-US" sz="1000" b="0" dirty="0"/>
              <a:t>6</a:t>
            </a:r>
          </a:p>
        </p:txBody>
      </p:sp>
      <p:sp>
        <p:nvSpPr>
          <p:cNvPr id="3" name="Content Placeholder 2">
            <a:extLst>
              <a:ext uri="{FF2B5EF4-FFF2-40B4-BE49-F238E27FC236}">
                <a16:creationId xmlns:a16="http://schemas.microsoft.com/office/drawing/2014/main" id="{C9BE2790-0250-480C-813D-9DB88EF72F2B}"/>
              </a:ext>
            </a:extLst>
          </p:cNvPr>
          <p:cNvSpPr>
            <a:spLocks noGrp="1"/>
          </p:cNvSpPr>
          <p:nvPr>
            <p:ph idx="1"/>
          </p:nvPr>
        </p:nvSpPr>
        <p:spPr/>
        <p:txBody>
          <a:bodyPr/>
          <a:lstStyle/>
          <a:p>
            <a:r>
              <a:rPr lang="en-US" sz="2600" dirty="0"/>
              <a:t>Impact of Unions on Company Performance</a:t>
            </a:r>
          </a:p>
          <a:p>
            <a:pPr marL="292608" indent="-292608">
              <a:buFont typeface="Arial" panose="020B0604020202020204" pitchFamily="34" charset="0"/>
              <a:buChar char="•"/>
            </a:pPr>
            <a:r>
              <a:rPr lang="en-US" sz="2400" dirty="0"/>
              <a:t>Organizations are concerned about impact of unionization on productivity, profits, and stock performance.</a:t>
            </a:r>
          </a:p>
          <a:p>
            <a:pPr marL="292608" indent="-292608">
              <a:buFont typeface="Arial" panose="020B0604020202020204" pitchFamily="34" charset="0"/>
              <a:buChar char="•"/>
            </a:pPr>
            <a:r>
              <a:rPr lang="en-US" sz="2400" dirty="0"/>
              <a:t>Experts have conflicting views.</a:t>
            </a:r>
          </a:p>
          <a:p>
            <a:pPr marL="292608" indent="-292608">
              <a:buFont typeface="Arial" panose="020B0604020202020204" pitchFamily="34" charset="0"/>
              <a:buChar char="•"/>
            </a:pPr>
            <a:r>
              <a:rPr lang="en-US" sz="2400" dirty="0"/>
              <a:t>Research reflects average effects of unions, not individual companies and innovative labor relations.</a:t>
            </a:r>
          </a:p>
          <a:p>
            <a:pPr marL="292608" indent="-292608">
              <a:buFont typeface="Arial" panose="020B0604020202020204" pitchFamily="34" charset="0"/>
              <a:buChar char="•"/>
            </a:pPr>
            <a:r>
              <a:rPr lang="en-US" sz="2400" dirty="0"/>
              <a:t>Skillful labor relations can positively influence outcomes.</a:t>
            </a:r>
          </a:p>
        </p:txBody>
      </p:sp>
    </p:spTree>
    <p:extLst>
      <p:ext uri="{BB962C8B-B14F-4D97-AF65-F5344CB8AC3E}">
        <p14:creationId xmlns:p14="http://schemas.microsoft.com/office/powerpoint/2010/main" val="294819587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D9ED07-3974-4007-B9BB-1C267BD6EC98}"/>
              </a:ext>
            </a:extLst>
          </p:cNvPr>
          <p:cNvSpPr>
            <a:spLocks noGrp="1"/>
          </p:cNvSpPr>
          <p:nvPr>
            <p:ph type="title"/>
          </p:nvPr>
        </p:nvSpPr>
        <p:spPr>
          <a:xfrm rot="16200000">
            <a:off x="-2068243" y="2751720"/>
            <a:ext cx="5502564" cy="738033"/>
          </a:xfrm>
        </p:spPr>
        <p:txBody>
          <a:bodyPr/>
          <a:lstStyle/>
          <a:p>
            <a:pPr algn="ctr"/>
            <a:r>
              <a:rPr lang="en-US" sz="4400" noProof="0" dirty="0"/>
              <a:t>POLLING QUESTION </a:t>
            </a:r>
            <a:r>
              <a:rPr lang="en-US" sz="1000" b="0" noProof="0" dirty="0"/>
              <a:t>1</a:t>
            </a:r>
          </a:p>
        </p:txBody>
      </p:sp>
      <p:sp>
        <p:nvSpPr>
          <p:cNvPr id="5" name="Content Placeholder 4">
            <a:extLst>
              <a:ext uri="{FF2B5EF4-FFF2-40B4-BE49-F238E27FC236}">
                <a16:creationId xmlns:a16="http://schemas.microsoft.com/office/drawing/2014/main" id="{2FF2031C-16ED-4634-BE16-DAEDAF09630A}"/>
              </a:ext>
            </a:extLst>
          </p:cNvPr>
          <p:cNvSpPr>
            <a:spLocks noGrp="1"/>
          </p:cNvSpPr>
          <p:nvPr>
            <p:ph sz="quarter" idx="10"/>
          </p:nvPr>
        </p:nvSpPr>
        <p:spPr>
          <a:xfrm>
            <a:off x="1944688" y="369888"/>
            <a:ext cx="9575800" cy="887412"/>
          </a:xfrm>
        </p:spPr>
        <p:txBody>
          <a:bodyPr/>
          <a:lstStyle/>
          <a:p>
            <a:r>
              <a:rPr lang="en-US" sz="2800" b="1" dirty="0"/>
              <a:t>With the decline of union memberships, how do you feel about labor unions in today’s working society?</a:t>
            </a:r>
            <a:endParaRPr lang="en-US" sz="2800" b="1" noProof="0" dirty="0"/>
          </a:p>
        </p:txBody>
      </p:sp>
      <p:sp>
        <p:nvSpPr>
          <p:cNvPr id="4" name="Content Placeholder 3">
            <a:extLst>
              <a:ext uri="{FF2B5EF4-FFF2-40B4-BE49-F238E27FC236}">
                <a16:creationId xmlns:a16="http://schemas.microsoft.com/office/drawing/2014/main" id="{0FFA7EB4-722F-4C1A-B0ED-F71A7F0D52D8}"/>
              </a:ext>
            </a:extLst>
          </p:cNvPr>
          <p:cNvSpPr>
            <a:spLocks noGrp="1"/>
          </p:cNvSpPr>
          <p:nvPr>
            <p:ph idx="1"/>
          </p:nvPr>
        </p:nvSpPr>
        <p:spPr>
          <a:xfrm>
            <a:off x="1944173" y="1409476"/>
            <a:ext cx="9714427" cy="4218818"/>
          </a:xfrm>
          <a:prstGeom prst="rect">
            <a:avLst/>
          </a:prstGeom>
        </p:spPr>
        <p:txBody>
          <a:bodyPr/>
          <a:lstStyle/>
          <a:p>
            <a:pPr marL="357188" indent="-357188">
              <a:spcBef>
                <a:spcPts val="1000"/>
              </a:spcBef>
              <a:spcAft>
                <a:spcPts val="0"/>
              </a:spcAft>
              <a:buClrTx/>
              <a:buNone/>
            </a:pPr>
            <a:r>
              <a:rPr lang="en-US" noProof="0" dirty="0"/>
              <a:t>A. </a:t>
            </a:r>
            <a:r>
              <a:rPr lang="en-US" dirty="0"/>
              <a:t>They are not very effective.</a:t>
            </a:r>
            <a:endParaRPr lang="en-US" noProof="0" dirty="0"/>
          </a:p>
          <a:p>
            <a:pPr marL="0" indent="0">
              <a:spcBef>
                <a:spcPts val="1000"/>
              </a:spcBef>
              <a:spcAft>
                <a:spcPts val="0"/>
              </a:spcAft>
              <a:buClrTx/>
              <a:buNone/>
            </a:pPr>
            <a:r>
              <a:rPr lang="en-US" noProof="0" dirty="0"/>
              <a:t>B. </a:t>
            </a:r>
            <a:r>
              <a:rPr lang="en-US" dirty="0"/>
              <a:t>They are most useful in the private sector.</a:t>
            </a:r>
            <a:endParaRPr lang="en-US" noProof="0" dirty="0"/>
          </a:p>
          <a:p>
            <a:pPr marL="357188" indent="-357188">
              <a:spcBef>
                <a:spcPts val="1000"/>
              </a:spcBef>
              <a:spcAft>
                <a:spcPts val="0"/>
              </a:spcAft>
              <a:buClrTx/>
              <a:buNone/>
            </a:pPr>
            <a:r>
              <a:rPr lang="en-US" noProof="0" dirty="0"/>
              <a:t>C. </a:t>
            </a:r>
            <a:r>
              <a:rPr lang="en-US" dirty="0"/>
              <a:t>They are most useful in the public sector.</a:t>
            </a:r>
            <a:endParaRPr lang="en-US" noProof="0" dirty="0"/>
          </a:p>
          <a:p>
            <a:pPr marL="357188" indent="-357188">
              <a:spcBef>
                <a:spcPts val="1000"/>
              </a:spcBef>
              <a:spcAft>
                <a:spcPts val="0"/>
              </a:spcAft>
              <a:buClrTx/>
              <a:buNone/>
            </a:pPr>
            <a:r>
              <a:rPr lang="en-US" noProof="0" dirty="0"/>
              <a:t>D. </a:t>
            </a:r>
            <a:r>
              <a:rPr lang="en-US" dirty="0"/>
              <a:t>More industries should have union representation.</a:t>
            </a:r>
          </a:p>
        </p:txBody>
      </p:sp>
    </p:spTree>
    <p:extLst>
      <p:ext uri="{BB962C8B-B14F-4D97-AF65-F5344CB8AC3E}">
        <p14:creationId xmlns:p14="http://schemas.microsoft.com/office/powerpoint/2010/main" val="20314355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00A156-5EEF-4D0B-ACA7-1EAA65C08C52}"/>
              </a:ext>
            </a:extLst>
          </p:cNvPr>
          <p:cNvSpPr>
            <a:spLocks noGrp="1"/>
          </p:cNvSpPr>
          <p:nvPr>
            <p:ph type="title"/>
          </p:nvPr>
        </p:nvSpPr>
        <p:spPr/>
        <p:txBody>
          <a:bodyPr/>
          <a:lstStyle/>
          <a:p>
            <a:r>
              <a:rPr lang="en-US" dirty="0"/>
              <a:t>Goals of Management, Labor Unions, and Society </a:t>
            </a:r>
            <a:r>
              <a:rPr lang="en-US" sz="1000" b="0" dirty="0"/>
              <a:t>1</a:t>
            </a:r>
          </a:p>
        </p:txBody>
      </p:sp>
      <p:sp>
        <p:nvSpPr>
          <p:cNvPr id="3" name="Content Placeholder 2">
            <a:extLst>
              <a:ext uri="{FF2B5EF4-FFF2-40B4-BE49-F238E27FC236}">
                <a16:creationId xmlns:a16="http://schemas.microsoft.com/office/drawing/2014/main" id="{614AD946-A4AF-460B-BE52-5023837F53A2}"/>
              </a:ext>
            </a:extLst>
          </p:cNvPr>
          <p:cNvSpPr>
            <a:spLocks noGrp="1"/>
          </p:cNvSpPr>
          <p:nvPr>
            <p:ph sz="quarter" idx="12"/>
          </p:nvPr>
        </p:nvSpPr>
        <p:spPr>
          <a:xfrm>
            <a:off x="616604" y="1271757"/>
            <a:ext cx="11118196" cy="2480436"/>
          </a:xfrm>
        </p:spPr>
        <p:txBody>
          <a:bodyPr/>
          <a:lstStyle/>
          <a:p>
            <a:pPr marL="0" indent="0">
              <a:buNone/>
            </a:pPr>
            <a:r>
              <a:rPr lang="en-US" sz="2600" dirty="0"/>
              <a:t>Management Goals</a:t>
            </a:r>
          </a:p>
          <a:p>
            <a:pPr marL="0" indent="0">
              <a:buNone/>
            </a:pPr>
            <a:r>
              <a:rPr lang="en-US" dirty="0"/>
              <a:t>Increase the organization’s profits.</a:t>
            </a:r>
          </a:p>
          <a:p>
            <a:pPr marL="0" indent="0">
              <a:buNone/>
            </a:pPr>
            <a:r>
              <a:rPr lang="en-US" dirty="0"/>
              <a:t>Keep labor costs low and increase output.</a:t>
            </a:r>
          </a:p>
          <a:p>
            <a:pPr marL="292608" lvl="1" indent="-292608">
              <a:buFont typeface="Arial" panose="020B0604020202020204" pitchFamily="34" charset="0"/>
              <a:buChar char="•"/>
            </a:pPr>
            <a:r>
              <a:rPr lang="en-US" sz="2200" dirty="0"/>
              <a:t>Limit increases in wages and benefits.</a:t>
            </a:r>
          </a:p>
          <a:p>
            <a:pPr marL="292608" lvl="1" indent="-292608">
              <a:buFont typeface="Arial" panose="020B0604020202020204" pitchFamily="34" charset="0"/>
              <a:buChar char="•"/>
            </a:pPr>
            <a:r>
              <a:rPr lang="en-US" sz="2200" dirty="0"/>
              <a:t>Retain control over work rules and schedules.</a:t>
            </a:r>
          </a:p>
        </p:txBody>
      </p:sp>
      <p:sp>
        <p:nvSpPr>
          <p:cNvPr id="4" name="Content Placeholder 3">
            <a:extLst>
              <a:ext uri="{FF2B5EF4-FFF2-40B4-BE49-F238E27FC236}">
                <a16:creationId xmlns:a16="http://schemas.microsoft.com/office/drawing/2014/main" id="{D8FFCF19-94BB-418F-9501-935FBD04942B}"/>
              </a:ext>
            </a:extLst>
          </p:cNvPr>
          <p:cNvSpPr>
            <a:spLocks noGrp="1"/>
          </p:cNvSpPr>
          <p:nvPr>
            <p:ph sz="quarter" idx="13"/>
          </p:nvPr>
        </p:nvSpPr>
        <p:spPr>
          <a:xfrm>
            <a:off x="616604" y="3894078"/>
            <a:ext cx="11118196" cy="1116415"/>
          </a:xfrm>
        </p:spPr>
        <p:txBody>
          <a:bodyPr/>
          <a:lstStyle/>
          <a:p>
            <a:pPr marL="0" indent="0">
              <a:buNone/>
            </a:pPr>
            <a:r>
              <a:rPr lang="en-US" dirty="0"/>
              <a:t>Maintain flexible operations to meet competitive challenges and customer demands.</a:t>
            </a:r>
          </a:p>
        </p:txBody>
      </p:sp>
    </p:spTree>
    <p:extLst>
      <p:ext uri="{BB962C8B-B14F-4D97-AF65-F5344CB8AC3E}">
        <p14:creationId xmlns:p14="http://schemas.microsoft.com/office/powerpoint/2010/main" val="29559492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00A156-5EEF-4D0B-ACA7-1EAA65C08C52}"/>
              </a:ext>
            </a:extLst>
          </p:cNvPr>
          <p:cNvSpPr>
            <a:spLocks noGrp="1"/>
          </p:cNvSpPr>
          <p:nvPr>
            <p:ph type="title"/>
          </p:nvPr>
        </p:nvSpPr>
        <p:spPr/>
        <p:txBody>
          <a:bodyPr/>
          <a:lstStyle/>
          <a:p>
            <a:r>
              <a:rPr lang="en-US" dirty="0"/>
              <a:t>Goals of Management, Labor Unions, and Society </a:t>
            </a:r>
            <a:r>
              <a:rPr lang="en-US" sz="1000" b="0" dirty="0"/>
              <a:t>2</a:t>
            </a:r>
          </a:p>
        </p:txBody>
      </p:sp>
      <p:sp>
        <p:nvSpPr>
          <p:cNvPr id="3" name="Content Placeholder 2">
            <a:extLst>
              <a:ext uri="{FF2B5EF4-FFF2-40B4-BE49-F238E27FC236}">
                <a16:creationId xmlns:a16="http://schemas.microsoft.com/office/drawing/2014/main" id="{614AD946-A4AF-460B-BE52-5023837F53A2}"/>
              </a:ext>
            </a:extLst>
          </p:cNvPr>
          <p:cNvSpPr>
            <a:spLocks noGrp="1"/>
          </p:cNvSpPr>
          <p:nvPr>
            <p:ph sz="quarter" idx="12"/>
          </p:nvPr>
        </p:nvSpPr>
        <p:spPr>
          <a:xfrm>
            <a:off x="616604" y="1271756"/>
            <a:ext cx="11118196" cy="2496203"/>
          </a:xfrm>
        </p:spPr>
        <p:txBody>
          <a:bodyPr/>
          <a:lstStyle/>
          <a:p>
            <a:pPr marL="0" indent="0">
              <a:buNone/>
            </a:pPr>
            <a:r>
              <a:rPr lang="en-US" sz="2600" dirty="0"/>
              <a:t>Labor Union Goals</a:t>
            </a:r>
          </a:p>
          <a:p>
            <a:pPr marL="0" indent="0">
              <a:buNone/>
            </a:pPr>
            <a:r>
              <a:rPr lang="en-US" dirty="0"/>
              <a:t>Obtain pay and working conditions that satisfy members.</a:t>
            </a:r>
          </a:p>
          <a:p>
            <a:pPr marL="0" indent="0">
              <a:buNone/>
            </a:pPr>
            <a:r>
              <a:rPr lang="en-US" dirty="0"/>
              <a:t>Give members a voice in decisions that affect them.</a:t>
            </a:r>
          </a:p>
          <a:p>
            <a:pPr marL="0" indent="0">
              <a:buNone/>
            </a:pPr>
            <a:r>
              <a:rPr lang="en-US" dirty="0"/>
              <a:t>Membership is linked to better compensation and benefits.</a:t>
            </a:r>
          </a:p>
          <a:p>
            <a:pPr marL="292608" lvl="1" indent="-292608">
              <a:buFont typeface="Arial" panose="020B0604020202020204" pitchFamily="34" charset="0"/>
              <a:buChar char="•"/>
            </a:pPr>
            <a:r>
              <a:rPr lang="en-US" sz="2200" dirty="0"/>
              <a:t>Two-tier wage structures.</a:t>
            </a:r>
          </a:p>
        </p:txBody>
      </p:sp>
      <p:sp>
        <p:nvSpPr>
          <p:cNvPr id="4" name="Content Placeholder 3">
            <a:extLst>
              <a:ext uri="{FF2B5EF4-FFF2-40B4-BE49-F238E27FC236}">
                <a16:creationId xmlns:a16="http://schemas.microsoft.com/office/drawing/2014/main" id="{D8FFCF19-94BB-418F-9501-935FBD04942B}"/>
              </a:ext>
            </a:extLst>
          </p:cNvPr>
          <p:cNvSpPr>
            <a:spLocks noGrp="1"/>
          </p:cNvSpPr>
          <p:nvPr>
            <p:ph sz="quarter" idx="13"/>
          </p:nvPr>
        </p:nvSpPr>
        <p:spPr>
          <a:xfrm>
            <a:off x="616604" y="3941373"/>
            <a:ext cx="11118196" cy="1116415"/>
          </a:xfrm>
        </p:spPr>
        <p:txBody>
          <a:bodyPr/>
          <a:lstStyle/>
          <a:p>
            <a:pPr marL="0" indent="0">
              <a:buNone/>
            </a:pPr>
            <a:r>
              <a:rPr lang="en-US" dirty="0"/>
              <a:t>Regular flow of new members is essential to survival; goals are obtained through power in numbers.</a:t>
            </a:r>
          </a:p>
        </p:txBody>
      </p:sp>
    </p:spTree>
    <p:extLst>
      <p:ext uri="{BB962C8B-B14F-4D97-AF65-F5344CB8AC3E}">
        <p14:creationId xmlns:p14="http://schemas.microsoft.com/office/powerpoint/2010/main" val="52975044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DCE821-95A5-4B33-887A-AA0558DD6AFF}"/>
              </a:ext>
            </a:extLst>
          </p:cNvPr>
          <p:cNvSpPr>
            <a:spLocks noGrp="1"/>
          </p:cNvSpPr>
          <p:nvPr>
            <p:ph type="title"/>
          </p:nvPr>
        </p:nvSpPr>
        <p:spPr/>
        <p:txBody>
          <a:bodyPr/>
          <a:lstStyle/>
          <a:p>
            <a:r>
              <a:rPr lang="en-US" dirty="0"/>
              <a:t>Goals of Management, Labor Unions, and Society </a:t>
            </a:r>
            <a:r>
              <a:rPr lang="en-US" sz="1000" b="0" dirty="0"/>
              <a:t>3</a:t>
            </a:r>
          </a:p>
        </p:txBody>
      </p:sp>
      <p:sp>
        <p:nvSpPr>
          <p:cNvPr id="3" name="Content Placeholder 2">
            <a:extLst>
              <a:ext uri="{FF2B5EF4-FFF2-40B4-BE49-F238E27FC236}">
                <a16:creationId xmlns:a16="http://schemas.microsoft.com/office/drawing/2014/main" id="{E3C1B32B-397D-42FF-9FF7-1480D81E35DE}"/>
              </a:ext>
            </a:extLst>
          </p:cNvPr>
          <p:cNvSpPr>
            <a:spLocks noGrp="1"/>
          </p:cNvSpPr>
          <p:nvPr>
            <p:ph idx="1"/>
          </p:nvPr>
        </p:nvSpPr>
        <p:spPr/>
        <p:txBody>
          <a:bodyPr/>
          <a:lstStyle/>
          <a:p>
            <a:r>
              <a:rPr lang="en-US" dirty="0"/>
              <a:t>Labor Unions Goals continued</a:t>
            </a:r>
          </a:p>
          <a:p>
            <a:r>
              <a:rPr lang="en-US" sz="2600" dirty="0"/>
              <a:t>Negotiating contract provisions.</a:t>
            </a:r>
          </a:p>
          <a:p>
            <a:pPr marL="292608" lvl="1" indent="-292608"/>
            <a:r>
              <a:rPr lang="en-US" b="1" dirty="0"/>
              <a:t>Checkoff provision</a:t>
            </a:r>
            <a:r>
              <a:rPr lang="en-US" dirty="0"/>
              <a:t>: contract provision under which employer, on behalf of the union, automatically deducts union dues from employees’ paychecks.</a:t>
            </a:r>
          </a:p>
          <a:p>
            <a:pPr marL="292608" lvl="1" indent="-292608"/>
            <a:r>
              <a:rPr lang="en-US" dirty="0"/>
              <a:t>Membership security.</a:t>
            </a:r>
          </a:p>
          <a:p>
            <a:pPr marL="621792" lvl="2" indent="-320040">
              <a:spcBef>
                <a:spcPts val="500"/>
              </a:spcBef>
              <a:buFont typeface="Arial" panose="020B0604020202020204" pitchFamily="34" charset="0"/>
              <a:buChar char="•"/>
            </a:pPr>
            <a:r>
              <a:rPr lang="en-US" sz="2200" b="1" dirty="0"/>
              <a:t>Closed shop.</a:t>
            </a:r>
          </a:p>
          <a:p>
            <a:pPr marL="621792" lvl="2" indent="-320040">
              <a:spcBef>
                <a:spcPts val="500"/>
              </a:spcBef>
              <a:buFont typeface="Arial" panose="020B0604020202020204" pitchFamily="34" charset="0"/>
              <a:buChar char="•"/>
            </a:pPr>
            <a:r>
              <a:rPr lang="en-US" sz="2200" b="1" dirty="0"/>
              <a:t>Union shop.</a:t>
            </a:r>
          </a:p>
          <a:p>
            <a:pPr marL="621792" lvl="2" indent="-320040">
              <a:spcBef>
                <a:spcPts val="500"/>
              </a:spcBef>
              <a:buFont typeface="Arial" panose="020B0604020202020204" pitchFamily="34" charset="0"/>
              <a:buChar char="•"/>
            </a:pPr>
            <a:r>
              <a:rPr lang="en-US" sz="2200" b="1" dirty="0"/>
              <a:t>Agency shop.</a:t>
            </a:r>
          </a:p>
          <a:p>
            <a:pPr marL="621792" lvl="2" indent="-320040">
              <a:spcBef>
                <a:spcPts val="500"/>
              </a:spcBef>
              <a:buFont typeface="Arial" panose="020B0604020202020204" pitchFamily="34" charset="0"/>
              <a:buChar char="•"/>
            </a:pPr>
            <a:r>
              <a:rPr lang="en-US" sz="2200" b="1" dirty="0"/>
              <a:t>Maintenance of membership.</a:t>
            </a:r>
            <a:endParaRPr lang="en-US" sz="2200" dirty="0"/>
          </a:p>
        </p:txBody>
      </p:sp>
    </p:spTree>
    <p:extLst>
      <p:ext uri="{BB962C8B-B14F-4D97-AF65-F5344CB8AC3E}">
        <p14:creationId xmlns:p14="http://schemas.microsoft.com/office/powerpoint/2010/main" val="353093354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00A156-5EEF-4D0B-ACA7-1EAA65C08C52}"/>
              </a:ext>
            </a:extLst>
          </p:cNvPr>
          <p:cNvSpPr>
            <a:spLocks noGrp="1"/>
          </p:cNvSpPr>
          <p:nvPr>
            <p:ph type="title"/>
          </p:nvPr>
        </p:nvSpPr>
        <p:spPr/>
        <p:txBody>
          <a:bodyPr/>
          <a:lstStyle/>
          <a:p>
            <a:r>
              <a:rPr lang="en-US" dirty="0"/>
              <a:t>Goals of Management, Labor Unions, and Society </a:t>
            </a:r>
            <a:r>
              <a:rPr lang="en-US" sz="1000" b="0" dirty="0"/>
              <a:t>4</a:t>
            </a:r>
          </a:p>
        </p:txBody>
      </p:sp>
      <p:sp>
        <p:nvSpPr>
          <p:cNvPr id="3" name="Content Placeholder 2">
            <a:extLst>
              <a:ext uri="{FF2B5EF4-FFF2-40B4-BE49-F238E27FC236}">
                <a16:creationId xmlns:a16="http://schemas.microsoft.com/office/drawing/2014/main" id="{614AD946-A4AF-460B-BE52-5023837F53A2}"/>
              </a:ext>
            </a:extLst>
          </p:cNvPr>
          <p:cNvSpPr>
            <a:spLocks noGrp="1"/>
          </p:cNvSpPr>
          <p:nvPr>
            <p:ph sz="quarter" idx="12"/>
          </p:nvPr>
        </p:nvSpPr>
        <p:spPr>
          <a:xfrm>
            <a:off x="616604" y="1271756"/>
            <a:ext cx="11118196" cy="2338547"/>
          </a:xfrm>
        </p:spPr>
        <p:txBody>
          <a:bodyPr/>
          <a:lstStyle/>
          <a:p>
            <a:pPr marL="0" indent="0">
              <a:buNone/>
            </a:pPr>
            <a:r>
              <a:rPr lang="en-US" sz="2600" dirty="0"/>
              <a:t>Societal Goals</a:t>
            </a:r>
          </a:p>
          <a:p>
            <a:pPr marL="0" indent="0">
              <a:buNone/>
            </a:pPr>
            <a:r>
              <a:rPr lang="en-US" dirty="0"/>
              <a:t>Union activities take place within context of society.</a:t>
            </a:r>
          </a:p>
          <a:p>
            <a:pPr marL="0" indent="0">
              <a:buNone/>
            </a:pPr>
            <a:r>
              <a:rPr lang="en-US" dirty="0"/>
              <a:t>Societal values drive laws/regulations that affect unions.</a:t>
            </a:r>
          </a:p>
          <a:p>
            <a:pPr marL="292608" lvl="1" indent="-292608">
              <a:buFont typeface="Arial" panose="020B0604020202020204" pitchFamily="34" charset="0"/>
              <a:buChar char="•"/>
            </a:pPr>
            <a:r>
              <a:rPr lang="en-US" sz="2200" dirty="0"/>
              <a:t>In 2018, the Supreme Court held that public-employee unions may not require workers to pay dues.</a:t>
            </a:r>
          </a:p>
        </p:txBody>
      </p:sp>
      <p:sp>
        <p:nvSpPr>
          <p:cNvPr id="4" name="Content Placeholder 3">
            <a:extLst>
              <a:ext uri="{FF2B5EF4-FFF2-40B4-BE49-F238E27FC236}">
                <a16:creationId xmlns:a16="http://schemas.microsoft.com/office/drawing/2014/main" id="{D8FFCF19-94BB-418F-9501-935FBD04942B}"/>
              </a:ext>
            </a:extLst>
          </p:cNvPr>
          <p:cNvSpPr>
            <a:spLocks noGrp="1"/>
          </p:cNvSpPr>
          <p:nvPr>
            <p:ph sz="quarter" idx="13"/>
          </p:nvPr>
        </p:nvSpPr>
        <p:spPr>
          <a:xfrm>
            <a:off x="616604" y="3767950"/>
            <a:ext cx="11118196" cy="1116415"/>
          </a:xfrm>
        </p:spPr>
        <p:txBody>
          <a:bodyPr/>
          <a:lstStyle/>
          <a:p>
            <a:pPr marL="0" indent="0">
              <a:buNone/>
            </a:pPr>
            <a:r>
              <a:rPr lang="en-US" dirty="0"/>
              <a:t>Society’s goal for unions is to ensure that workers have a voice in how they are treated by their employers.</a:t>
            </a:r>
          </a:p>
        </p:txBody>
      </p:sp>
    </p:spTree>
    <p:extLst>
      <p:ext uri="{BB962C8B-B14F-4D97-AF65-F5344CB8AC3E}">
        <p14:creationId xmlns:p14="http://schemas.microsoft.com/office/powerpoint/2010/main" val="190076506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00A156-5EEF-4D0B-ACA7-1EAA65C08C52}"/>
              </a:ext>
            </a:extLst>
          </p:cNvPr>
          <p:cNvSpPr>
            <a:spLocks noGrp="1"/>
          </p:cNvSpPr>
          <p:nvPr>
            <p:ph type="title"/>
          </p:nvPr>
        </p:nvSpPr>
        <p:spPr/>
        <p:txBody>
          <a:bodyPr/>
          <a:lstStyle/>
          <a:p>
            <a:r>
              <a:rPr lang="en-US" dirty="0"/>
              <a:t>Laws and Regulations Affecting Labor Relations </a:t>
            </a:r>
            <a:r>
              <a:rPr lang="en-US" sz="1000" b="0" dirty="0"/>
              <a:t>1</a:t>
            </a:r>
          </a:p>
        </p:txBody>
      </p:sp>
      <p:sp>
        <p:nvSpPr>
          <p:cNvPr id="3" name="Content Placeholder 2">
            <a:extLst>
              <a:ext uri="{FF2B5EF4-FFF2-40B4-BE49-F238E27FC236}">
                <a16:creationId xmlns:a16="http://schemas.microsoft.com/office/drawing/2014/main" id="{614AD946-A4AF-460B-BE52-5023837F53A2}"/>
              </a:ext>
            </a:extLst>
          </p:cNvPr>
          <p:cNvSpPr>
            <a:spLocks noGrp="1"/>
          </p:cNvSpPr>
          <p:nvPr>
            <p:ph sz="quarter" idx="12"/>
          </p:nvPr>
        </p:nvSpPr>
        <p:spPr>
          <a:xfrm>
            <a:off x="616604" y="1271757"/>
            <a:ext cx="11118196" cy="2906106"/>
          </a:xfrm>
        </p:spPr>
        <p:txBody>
          <a:bodyPr/>
          <a:lstStyle/>
          <a:p>
            <a:pPr marL="0" indent="0">
              <a:buNone/>
            </a:pPr>
            <a:r>
              <a:rPr lang="en-US" sz="2600" b="1" dirty="0"/>
              <a:t>National Labor Relations Act (N</a:t>
            </a:r>
            <a:r>
              <a:rPr lang="en-US" sz="100" b="1" dirty="0"/>
              <a:t> </a:t>
            </a:r>
            <a:r>
              <a:rPr lang="en-US" sz="2600" b="1" dirty="0"/>
              <a:t>L</a:t>
            </a:r>
            <a:r>
              <a:rPr lang="en-US" sz="100" b="1" dirty="0"/>
              <a:t> </a:t>
            </a:r>
            <a:r>
              <a:rPr lang="en-US" sz="2600" b="1" dirty="0"/>
              <a:t>R</a:t>
            </a:r>
            <a:r>
              <a:rPr lang="en-US" sz="100" b="1" dirty="0"/>
              <a:t> </a:t>
            </a:r>
            <a:r>
              <a:rPr lang="en-US" sz="2600" b="1" dirty="0"/>
              <a:t>A)</a:t>
            </a:r>
          </a:p>
          <a:p>
            <a:pPr marL="0" indent="0">
              <a:buNone/>
            </a:pPr>
            <a:r>
              <a:rPr lang="en-US" dirty="0"/>
              <a:t>Protects the activities:</a:t>
            </a:r>
          </a:p>
          <a:p>
            <a:pPr marL="292608" lvl="1" indent="-292608">
              <a:buFont typeface="Arial" panose="020B0604020202020204" pitchFamily="34" charset="0"/>
              <a:buChar char="•"/>
            </a:pPr>
            <a:r>
              <a:rPr lang="en-US" sz="2200" dirty="0"/>
              <a:t>Union organizing and collective bargaining.</a:t>
            </a:r>
          </a:p>
          <a:p>
            <a:pPr marL="292608" lvl="1" indent="-292608">
              <a:buFont typeface="Arial" panose="020B0604020202020204" pitchFamily="34" charset="0"/>
              <a:buChar char="•"/>
            </a:pPr>
            <a:r>
              <a:rPr lang="en-US" sz="2200" dirty="0"/>
              <a:t>Joining a union, whether recognized by employer or not.</a:t>
            </a:r>
          </a:p>
          <a:p>
            <a:pPr marL="292608" lvl="1" indent="-292608">
              <a:buFont typeface="Arial" panose="020B0604020202020204" pitchFamily="34" charset="0"/>
              <a:buChar char="•"/>
            </a:pPr>
            <a:r>
              <a:rPr lang="en-US" sz="2200" dirty="0"/>
              <a:t>Going out on strike.</a:t>
            </a:r>
          </a:p>
          <a:p>
            <a:pPr marL="292608" lvl="1" indent="-292608">
              <a:buFont typeface="Arial" panose="020B0604020202020204" pitchFamily="34" charset="0"/>
              <a:buChar char="•"/>
            </a:pPr>
            <a:r>
              <a:rPr lang="en-US" sz="2200" dirty="0"/>
              <a:t>Refraining from activity on behalf of the union.</a:t>
            </a:r>
          </a:p>
        </p:txBody>
      </p:sp>
      <p:sp>
        <p:nvSpPr>
          <p:cNvPr id="4" name="Content Placeholder 3">
            <a:extLst>
              <a:ext uri="{FF2B5EF4-FFF2-40B4-BE49-F238E27FC236}">
                <a16:creationId xmlns:a16="http://schemas.microsoft.com/office/drawing/2014/main" id="{D8FFCF19-94BB-418F-9501-935FBD04942B}"/>
              </a:ext>
            </a:extLst>
          </p:cNvPr>
          <p:cNvSpPr>
            <a:spLocks noGrp="1"/>
          </p:cNvSpPr>
          <p:nvPr>
            <p:ph sz="quarter" idx="13"/>
          </p:nvPr>
        </p:nvSpPr>
        <p:spPr>
          <a:xfrm>
            <a:off x="616604" y="4319746"/>
            <a:ext cx="11118196" cy="1116415"/>
          </a:xfrm>
        </p:spPr>
        <p:txBody>
          <a:bodyPr/>
          <a:lstStyle/>
          <a:p>
            <a:pPr marL="0" indent="0">
              <a:buNone/>
            </a:pPr>
            <a:r>
              <a:rPr lang="en-US" dirty="0"/>
              <a:t>Most employees in private sector are covered by N</a:t>
            </a:r>
            <a:r>
              <a:rPr lang="en-US" sz="100" dirty="0"/>
              <a:t> </a:t>
            </a:r>
            <a:r>
              <a:rPr lang="en-US" dirty="0"/>
              <a:t>L</a:t>
            </a:r>
            <a:r>
              <a:rPr lang="en-US" sz="100" dirty="0"/>
              <a:t> </a:t>
            </a:r>
            <a:r>
              <a:rPr lang="en-US" dirty="0"/>
              <a:t>R</a:t>
            </a:r>
            <a:r>
              <a:rPr lang="en-US" sz="100" dirty="0"/>
              <a:t> </a:t>
            </a:r>
            <a:r>
              <a:rPr lang="en-US" dirty="0"/>
              <a:t>A.</a:t>
            </a:r>
          </a:p>
        </p:txBody>
      </p:sp>
    </p:spTree>
    <p:extLst>
      <p:ext uri="{BB962C8B-B14F-4D97-AF65-F5344CB8AC3E}">
        <p14:creationId xmlns:p14="http://schemas.microsoft.com/office/powerpoint/2010/main" val="174166298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00A156-5EEF-4D0B-ACA7-1EAA65C08C52}"/>
              </a:ext>
            </a:extLst>
          </p:cNvPr>
          <p:cNvSpPr>
            <a:spLocks noGrp="1"/>
          </p:cNvSpPr>
          <p:nvPr>
            <p:ph type="title"/>
          </p:nvPr>
        </p:nvSpPr>
        <p:spPr/>
        <p:txBody>
          <a:bodyPr/>
          <a:lstStyle/>
          <a:p>
            <a:r>
              <a:rPr lang="en-US" dirty="0"/>
              <a:t>Laws and Regulations Affecting Labor Relations </a:t>
            </a:r>
            <a:r>
              <a:rPr lang="en-US" sz="1000" b="0" dirty="0"/>
              <a:t>2</a:t>
            </a:r>
          </a:p>
        </p:txBody>
      </p:sp>
      <p:sp>
        <p:nvSpPr>
          <p:cNvPr id="3" name="Content Placeholder 2">
            <a:extLst>
              <a:ext uri="{FF2B5EF4-FFF2-40B4-BE49-F238E27FC236}">
                <a16:creationId xmlns:a16="http://schemas.microsoft.com/office/drawing/2014/main" id="{614AD946-A4AF-460B-BE52-5023837F53A2}"/>
              </a:ext>
            </a:extLst>
          </p:cNvPr>
          <p:cNvSpPr>
            <a:spLocks noGrp="1"/>
          </p:cNvSpPr>
          <p:nvPr>
            <p:ph sz="quarter" idx="12"/>
          </p:nvPr>
        </p:nvSpPr>
        <p:spPr>
          <a:xfrm>
            <a:off x="616604" y="1271757"/>
            <a:ext cx="11118196" cy="3237181"/>
          </a:xfrm>
        </p:spPr>
        <p:txBody>
          <a:bodyPr/>
          <a:lstStyle/>
          <a:p>
            <a:pPr marL="0" indent="0">
              <a:buNone/>
            </a:pPr>
            <a:r>
              <a:rPr lang="en-US" sz="2600" dirty="0"/>
              <a:t>Laws Amending the N</a:t>
            </a:r>
            <a:r>
              <a:rPr lang="en-US" sz="100" dirty="0"/>
              <a:t> </a:t>
            </a:r>
            <a:r>
              <a:rPr lang="en-US" sz="2600" dirty="0"/>
              <a:t>L</a:t>
            </a:r>
            <a:r>
              <a:rPr lang="en-US" sz="100" dirty="0"/>
              <a:t> </a:t>
            </a:r>
            <a:r>
              <a:rPr lang="en-US" sz="2600" dirty="0"/>
              <a:t>R</a:t>
            </a:r>
            <a:r>
              <a:rPr lang="en-US" sz="100" dirty="0"/>
              <a:t> </a:t>
            </a:r>
            <a:r>
              <a:rPr lang="en-US" sz="2600" dirty="0"/>
              <a:t>A</a:t>
            </a:r>
          </a:p>
          <a:p>
            <a:pPr marL="0" indent="0">
              <a:buNone/>
            </a:pPr>
            <a:r>
              <a:rPr lang="en-US" dirty="0"/>
              <a:t>Taft-Hartley Act of 19</a:t>
            </a:r>
            <a:r>
              <a:rPr lang="en-US" sz="100" dirty="0"/>
              <a:t> </a:t>
            </a:r>
            <a:r>
              <a:rPr lang="en-US" dirty="0"/>
              <a:t>47.</a:t>
            </a:r>
          </a:p>
          <a:p>
            <a:pPr marL="292608" lvl="1" indent="-292608">
              <a:buFont typeface="Arial" panose="020B0604020202020204" pitchFamily="34" charset="0"/>
              <a:buChar char="•"/>
            </a:pPr>
            <a:r>
              <a:rPr lang="en-US" sz="2200" dirty="0"/>
              <a:t>Allows</a:t>
            </a:r>
            <a:r>
              <a:rPr lang="en-US" sz="2200" b="1" dirty="0"/>
              <a:t> right-to-work laws:</a:t>
            </a:r>
            <a:r>
              <a:rPr lang="en-US" sz="2200" dirty="0"/>
              <a:t> state laws that make union shops, maintenance of membership, and agency shops illegal.</a:t>
            </a:r>
          </a:p>
          <a:p>
            <a:pPr marL="292608" lvl="1" indent="-292608">
              <a:buFont typeface="Arial" panose="020B0604020202020204" pitchFamily="34" charset="0"/>
              <a:buChar char="•"/>
            </a:pPr>
            <a:r>
              <a:rPr lang="en-US" sz="2200" dirty="0"/>
              <a:t>Employees free to join a union or not.</a:t>
            </a:r>
          </a:p>
          <a:p>
            <a:pPr marL="292608" lvl="1" indent="-292608">
              <a:buFont typeface="Arial" panose="020B0604020202020204" pitchFamily="34" charset="0"/>
              <a:buChar char="•"/>
            </a:pPr>
            <a:r>
              <a:rPr lang="en-US" sz="2200" dirty="0"/>
              <a:t>Unions believe that all employees who receive union benefits should pay union dues.</a:t>
            </a:r>
          </a:p>
          <a:p>
            <a:pPr marL="621792" lvl="2" indent="-320040"/>
            <a:r>
              <a:rPr lang="en-US" sz="2000" dirty="0"/>
              <a:t>Can be legally applied to the private sector.</a:t>
            </a:r>
          </a:p>
        </p:txBody>
      </p:sp>
      <p:sp>
        <p:nvSpPr>
          <p:cNvPr id="4" name="Content Placeholder 3">
            <a:extLst>
              <a:ext uri="{FF2B5EF4-FFF2-40B4-BE49-F238E27FC236}">
                <a16:creationId xmlns:a16="http://schemas.microsoft.com/office/drawing/2014/main" id="{D8FFCF19-94BB-418F-9501-935FBD04942B}"/>
              </a:ext>
            </a:extLst>
          </p:cNvPr>
          <p:cNvSpPr>
            <a:spLocks noGrp="1"/>
          </p:cNvSpPr>
          <p:nvPr>
            <p:ph sz="quarter" idx="13"/>
          </p:nvPr>
        </p:nvSpPr>
        <p:spPr>
          <a:xfrm>
            <a:off x="616604" y="4650818"/>
            <a:ext cx="11118196" cy="1635682"/>
          </a:xfrm>
        </p:spPr>
        <p:txBody>
          <a:bodyPr/>
          <a:lstStyle/>
          <a:p>
            <a:pPr marL="0" indent="0">
              <a:buNone/>
            </a:pPr>
            <a:r>
              <a:rPr lang="en-US" dirty="0"/>
              <a:t>Landrum-Griffin Act of 19</a:t>
            </a:r>
            <a:r>
              <a:rPr lang="en-US" sz="100" dirty="0"/>
              <a:t> </a:t>
            </a:r>
            <a:r>
              <a:rPr lang="en-US" dirty="0"/>
              <a:t>59.</a:t>
            </a:r>
          </a:p>
          <a:p>
            <a:pPr marL="292608" lvl="1" indent="-292608">
              <a:buFont typeface="Arial" panose="020B0604020202020204" pitchFamily="34" charset="0"/>
              <a:buChar char="•"/>
            </a:pPr>
            <a:r>
              <a:rPr lang="en-US" sz="2200" dirty="0"/>
              <a:t>Regulates unions’ actions with regard to their members, including financial disclosure and conduct of elections.</a:t>
            </a:r>
          </a:p>
        </p:txBody>
      </p:sp>
    </p:spTree>
    <p:extLst>
      <p:ext uri="{BB962C8B-B14F-4D97-AF65-F5344CB8AC3E}">
        <p14:creationId xmlns:p14="http://schemas.microsoft.com/office/powerpoint/2010/main" val="131712716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7C1CCA-19B4-4489-BD62-229C8B64FEEF}"/>
              </a:ext>
            </a:extLst>
          </p:cNvPr>
          <p:cNvSpPr>
            <a:spLocks noGrp="1"/>
          </p:cNvSpPr>
          <p:nvPr>
            <p:ph type="title"/>
          </p:nvPr>
        </p:nvSpPr>
        <p:spPr/>
        <p:txBody>
          <a:bodyPr/>
          <a:lstStyle/>
          <a:p>
            <a:r>
              <a:rPr lang="en-US" dirty="0"/>
              <a:t>Figure 15.3 States with Right-to-Work Laws</a:t>
            </a:r>
            <a:endParaRPr lang="en-US" b="0" dirty="0"/>
          </a:p>
        </p:txBody>
      </p:sp>
      <p:pic>
        <p:nvPicPr>
          <p:cNvPr id="4" name="Picture 3" descr="A map of the United States is labeled to show 27 states with right-to-work laws.">
            <a:extLst>
              <a:ext uri="{FF2B5EF4-FFF2-40B4-BE49-F238E27FC236}">
                <a16:creationId xmlns:a16="http://schemas.microsoft.com/office/drawing/2014/main" id="{A244DCCC-C83A-4C14-ADE9-02EE27DF12CB}"/>
              </a:ext>
            </a:extLst>
          </p:cNvPr>
          <p:cNvPicPr>
            <a:picLocks noChangeAspect="1"/>
          </p:cNvPicPr>
          <p:nvPr/>
        </p:nvPicPr>
        <p:blipFill>
          <a:blip r:embed="rId3"/>
          <a:stretch>
            <a:fillRect/>
          </a:stretch>
        </p:blipFill>
        <p:spPr>
          <a:xfrm>
            <a:off x="2823001" y="1282996"/>
            <a:ext cx="6545998" cy="4355073"/>
          </a:xfrm>
          <a:prstGeom prst="rect">
            <a:avLst/>
          </a:prstGeom>
        </p:spPr>
      </p:pic>
      <p:sp>
        <p:nvSpPr>
          <p:cNvPr id="5" name="Text Placeholder 4">
            <a:extLst>
              <a:ext uri="{FF2B5EF4-FFF2-40B4-BE49-F238E27FC236}">
                <a16:creationId xmlns:a16="http://schemas.microsoft.com/office/drawing/2014/main" id="{2AC25F33-917A-492F-80AE-C3BF80EC7259}"/>
              </a:ext>
            </a:extLst>
          </p:cNvPr>
          <p:cNvSpPr>
            <a:spLocks noGrp="1"/>
          </p:cNvSpPr>
          <p:nvPr>
            <p:ph type="body" sz="quarter" idx="12"/>
          </p:nvPr>
        </p:nvSpPr>
        <p:spPr>
          <a:xfrm>
            <a:off x="4384714" y="6302266"/>
            <a:ext cx="2981785" cy="250934"/>
          </a:xfrm>
        </p:spPr>
        <p:txBody>
          <a:bodyPr/>
          <a:lstStyle/>
          <a:p>
            <a:r>
              <a:rPr lang="en-US" sz="1200" dirty="0">
                <a:hlinkClick r:id="rId4" action="ppaction://hlinksldjump"/>
              </a:rPr>
              <a:t>Access the text alternative for slide images.</a:t>
            </a:r>
            <a:endParaRPr lang="en-US" sz="1200" dirty="0"/>
          </a:p>
        </p:txBody>
      </p:sp>
      <p:sp>
        <p:nvSpPr>
          <p:cNvPr id="6" name="Text Placeholder 5">
            <a:extLst>
              <a:ext uri="{FF2B5EF4-FFF2-40B4-BE49-F238E27FC236}">
                <a16:creationId xmlns:a16="http://schemas.microsoft.com/office/drawing/2014/main" id="{509971FD-A900-44F0-8B15-22BE9497B840}"/>
              </a:ext>
            </a:extLst>
          </p:cNvPr>
          <p:cNvSpPr>
            <a:spLocks noGrp="1"/>
          </p:cNvSpPr>
          <p:nvPr>
            <p:ph type="body" sz="quarter" idx="11"/>
          </p:nvPr>
        </p:nvSpPr>
        <p:spPr>
          <a:xfrm>
            <a:off x="7598974" y="6117020"/>
            <a:ext cx="4135824" cy="686735"/>
          </a:xfrm>
        </p:spPr>
        <p:txBody>
          <a:bodyPr/>
          <a:lstStyle/>
          <a:p>
            <a:r>
              <a:rPr lang="en-US" i="1" dirty="0">
                <a:solidFill>
                  <a:schemeClr val="tx1"/>
                </a:solidFill>
              </a:rPr>
              <a:t>Sources: </a:t>
            </a:r>
            <a:r>
              <a:rPr lang="en-US" dirty="0">
                <a:solidFill>
                  <a:schemeClr val="tx1"/>
                </a:solidFill>
              </a:rPr>
              <a:t>National Conference of State Legislatures, </a:t>
            </a:r>
            <a:br>
              <a:rPr lang="en-US" dirty="0">
                <a:solidFill>
                  <a:schemeClr val="tx1"/>
                </a:solidFill>
              </a:rPr>
            </a:br>
            <a:r>
              <a:rPr lang="en-US" dirty="0">
                <a:solidFill>
                  <a:schemeClr val="tx1"/>
                </a:solidFill>
              </a:rPr>
              <a:t>“Right to Work Resources,” https://www.ncsl.org, accessed May 13, </a:t>
            </a:r>
            <a:br>
              <a:rPr lang="en-US" dirty="0">
                <a:solidFill>
                  <a:schemeClr val="tx1"/>
                </a:solidFill>
              </a:rPr>
            </a:br>
            <a:r>
              <a:rPr lang="en-US" dirty="0">
                <a:solidFill>
                  <a:schemeClr val="tx1"/>
                </a:solidFill>
              </a:rPr>
              <a:t>2020; E. Watkins, “Unions Notch Win in Deep-Red Missouri with Rejection of </a:t>
            </a:r>
            <a:br>
              <a:rPr lang="en-US" dirty="0">
                <a:solidFill>
                  <a:schemeClr val="tx1"/>
                </a:solidFill>
              </a:rPr>
            </a:br>
            <a:r>
              <a:rPr lang="en-US" dirty="0">
                <a:solidFill>
                  <a:schemeClr val="tx1"/>
                </a:solidFill>
              </a:rPr>
              <a:t>Right-to-Work Law,” </a:t>
            </a:r>
            <a:r>
              <a:rPr lang="en-US" i="1" dirty="0">
                <a:solidFill>
                  <a:schemeClr val="tx1"/>
                </a:solidFill>
              </a:rPr>
              <a:t>C</a:t>
            </a:r>
            <a:r>
              <a:rPr lang="en-US" sz="100" i="1" dirty="0">
                <a:solidFill>
                  <a:schemeClr val="tx1"/>
                </a:solidFill>
              </a:rPr>
              <a:t> </a:t>
            </a:r>
            <a:r>
              <a:rPr lang="en-US" i="1" dirty="0">
                <a:solidFill>
                  <a:schemeClr val="tx1"/>
                </a:solidFill>
              </a:rPr>
              <a:t>N</a:t>
            </a:r>
            <a:r>
              <a:rPr lang="en-US" sz="100" i="1" dirty="0">
                <a:solidFill>
                  <a:schemeClr val="tx1"/>
                </a:solidFill>
              </a:rPr>
              <a:t> </a:t>
            </a:r>
            <a:r>
              <a:rPr lang="en-US" i="1" dirty="0" err="1">
                <a:solidFill>
                  <a:schemeClr val="tx1"/>
                </a:solidFill>
              </a:rPr>
              <a:t>N</a:t>
            </a:r>
            <a:r>
              <a:rPr lang="en-US" i="1" dirty="0">
                <a:solidFill>
                  <a:schemeClr val="tx1"/>
                </a:solidFill>
              </a:rPr>
              <a:t>, </a:t>
            </a:r>
            <a:r>
              <a:rPr lang="en-US" dirty="0">
                <a:solidFill>
                  <a:schemeClr val="tx1"/>
                </a:solidFill>
              </a:rPr>
              <a:t>https:// www.cnn.com, accessed August 8, 2018.</a:t>
            </a:r>
          </a:p>
        </p:txBody>
      </p:sp>
    </p:spTree>
    <p:extLst>
      <p:ext uri="{BB962C8B-B14F-4D97-AF65-F5344CB8AC3E}">
        <p14:creationId xmlns:p14="http://schemas.microsoft.com/office/powerpoint/2010/main" val="40396583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12BCE7-1EA6-4973-87E4-E82548FFF445}"/>
              </a:ext>
            </a:extLst>
          </p:cNvPr>
          <p:cNvSpPr>
            <a:spLocks noGrp="1"/>
          </p:cNvSpPr>
          <p:nvPr>
            <p:ph type="ctrTitle"/>
          </p:nvPr>
        </p:nvSpPr>
        <p:spPr>
          <a:xfrm>
            <a:off x="304800" y="2954010"/>
            <a:ext cx="6807200" cy="686681"/>
          </a:xfrm>
          <a:effectLst/>
        </p:spPr>
        <p:txBody>
          <a:bodyPr/>
          <a:lstStyle/>
          <a:p>
            <a:r>
              <a:rPr lang="en-US" b="1" noProof="0" dirty="0">
                <a:solidFill>
                  <a:schemeClr val="tx1"/>
                </a:solidFill>
              </a:rPr>
              <a:t>Chapter 15 </a:t>
            </a:r>
            <a:endParaRPr lang="en-US" noProof="0" dirty="0">
              <a:solidFill>
                <a:schemeClr val="tx1"/>
              </a:solidFill>
            </a:endParaRPr>
          </a:p>
        </p:txBody>
      </p:sp>
      <p:sp>
        <p:nvSpPr>
          <p:cNvPr id="3" name="Text Placeholder 2">
            <a:extLst>
              <a:ext uri="{FF2B5EF4-FFF2-40B4-BE49-F238E27FC236}">
                <a16:creationId xmlns:a16="http://schemas.microsoft.com/office/drawing/2014/main" id="{937F43B8-62DC-487B-91E0-EF5232E2A22F}"/>
              </a:ext>
            </a:extLst>
          </p:cNvPr>
          <p:cNvSpPr>
            <a:spLocks noGrp="1"/>
          </p:cNvSpPr>
          <p:nvPr>
            <p:ph type="body" sz="quarter" idx="10"/>
          </p:nvPr>
        </p:nvSpPr>
        <p:spPr>
          <a:xfrm>
            <a:off x="373626" y="3842976"/>
            <a:ext cx="6807200" cy="964998"/>
          </a:xfrm>
        </p:spPr>
        <p:txBody>
          <a:bodyPr/>
          <a:lstStyle/>
          <a:p>
            <a:pPr algn="ctr"/>
            <a:r>
              <a:rPr lang="en-US" b="1" dirty="0">
                <a:solidFill>
                  <a:schemeClr val="tx1"/>
                </a:solidFill>
              </a:rPr>
              <a:t>Collective Bargaining and Labor Relations</a:t>
            </a:r>
            <a:endParaRPr lang="en-US" b="1" noProof="0" dirty="0">
              <a:solidFill>
                <a:schemeClr val="tx1"/>
              </a:solidFill>
            </a:endParaRPr>
          </a:p>
        </p:txBody>
      </p:sp>
      <p:pic>
        <p:nvPicPr>
          <p:cNvPr id="7" name="Picture 6" descr="The title and the edition details are as follows, Fundamentals of human resource management 9 e, Noe, Hollenbeck, Gerhart and Wright.">
            <a:extLst>
              <a:ext uri="{FF2B5EF4-FFF2-40B4-BE49-F238E27FC236}">
                <a16:creationId xmlns:a16="http://schemas.microsoft.com/office/drawing/2014/main" id="{778902D8-D4BC-41F2-B691-83A07849DDD1}"/>
              </a:ext>
            </a:extLst>
          </p:cNvPr>
          <p:cNvPicPr>
            <a:picLocks noChangeAspect="1"/>
          </p:cNvPicPr>
          <p:nvPr/>
        </p:nvPicPr>
        <p:blipFill>
          <a:blip r:embed="rId3"/>
          <a:stretch>
            <a:fillRect/>
          </a:stretch>
        </p:blipFill>
        <p:spPr>
          <a:xfrm>
            <a:off x="7965382" y="1214438"/>
            <a:ext cx="3723889" cy="4692006"/>
          </a:xfrm>
          <a:prstGeom prst="rect">
            <a:avLst/>
          </a:prstGeom>
        </p:spPr>
      </p:pic>
      <p:sp>
        <p:nvSpPr>
          <p:cNvPr id="6" name="Text Placeholder 3">
            <a:extLst>
              <a:ext uri="{FF2B5EF4-FFF2-40B4-BE49-F238E27FC236}">
                <a16:creationId xmlns:a16="http://schemas.microsoft.com/office/drawing/2014/main" id="{416458F3-2081-485C-98B3-4080BD69E293}"/>
              </a:ext>
            </a:extLst>
          </p:cNvPr>
          <p:cNvSpPr>
            <a:spLocks noGrp="1"/>
          </p:cNvSpPr>
          <p:nvPr>
            <p:ph type="body" sz="quarter" idx="11"/>
          </p:nvPr>
        </p:nvSpPr>
        <p:spPr>
          <a:xfrm>
            <a:off x="8636000" y="6422066"/>
            <a:ext cx="3556000" cy="152400"/>
          </a:xfrm>
        </p:spPr>
        <p:txBody>
          <a:bodyPr/>
          <a:lstStyle/>
          <a:p>
            <a:r>
              <a:rPr lang="en-US" noProof="0" dirty="0"/>
              <a:t>freesoulproduction/Shutterstock</a:t>
            </a:r>
          </a:p>
        </p:txBody>
      </p:sp>
      <p:sp>
        <p:nvSpPr>
          <p:cNvPr id="5" name="Content Placeholder 4">
            <a:extLst>
              <a:ext uri="{FF2B5EF4-FFF2-40B4-BE49-F238E27FC236}">
                <a16:creationId xmlns:a16="http://schemas.microsoft.com/office/drawing/2014/main" id="{88CB8C4C-3471-4399-A8FE-64E0EA3A07BE}"/>
              </a:ext>
            </a:extLst>
          </p:cNvPr>
          <p:cNvSpPr>
            <a:spLocks noGrp="1"/>
          </p:cNvSpPr>
          <p:nvPr>
            <p:ph sz="quarter" idx="12"/>
          </p:nvPr>
        </p:nvSpPr>
        <p:spPr>
          <a:xfrm>
            <a:off x="0" y="6705600"/>
            <a:ext cx="11585749" cy="152400"/>
          </a:xfrm>
        </p:spPr>
        <p:txBody>
          <a:bodyPr/>
          <a:lstStyle/>
          <a:p>
            <a:r>
              <a:rPr lang="en-US" noProof="0" dirty="0"/>
              <a:t>© 2022 McGraw Hill. All rights reserved. Authorized only for instructor use in the classroom. No reproduction or further distribution permitted without the prior written consent of McGraw Hill.</a:t>
            </a:r>
          </a:p>
        </p:txBody>
      </p:sp>
    </p:spTree>
    <p:extLst>
      <p:ext uri="{BB962C8B-B14F-4D97-AF65-F5344CB8AC3E}">
        <p14:creationId xmlns:p14="http://schemas.microsoft.com/office/powerpoint/2010/main" val="416227631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00A156-5EEF-4D0B-ACA7-1EAA65C08C52}"/>
              </a:ext>
            </a:extLst>
          </p:cNvPr>
          <p:cNvSpPr>
            <a:spLocks noGrp="1"/>
          </p:cNvSpPr>
          <p:nvPr>
            <p:ph type="title"/>
          </p:nvPr>
        </p:nvSpPr>
        <p:spPr/>
        <p:txBody>
          <a:bodyPr/>
          <a:lstStyle/>
          <a:p>
            <a:r>
              <a:rPr lang="en-US" dirty="0"/>
              <a:t>Laws and Regulations Affecting Labor Relations </a:t>
            </a:r>
            <a:r>
              <a:rPr lang="en-US" sz="1000" b="0" dirty="0"/>
              <a:t>3</a:t>
            </a:r>
          </a:p>
        </p:txBody>
      </p:sp>
      <p:sp>
        <p:nvSpPr>
          <p:cNvPr id="3" name="Content Placeholder 2">
            <a:extLst>
              <a:ext uri="{FF2B5EF4-FFF2-40B4-BE49-F238E27FC236}">
                <a16:creationId xmlns:a16="http://schemas.microsoft.com/office/drawing/2014/main" id="{614AD946-A4AF-460B-BE52-5023837F53A2}"/>
              </a:ext>
            </a:extLst>
          </p:cNvPr>
          <p:cNvSpPr>
            <a:spLocks noGrp="1"/>
          </p:cNvSpPr>
          <p:nvPr>
            <p:ph sz="quarter" idx="12"/>
          </p:nvPr>
        </p:nvSpPr>
        <p:spPr>
          <a:xfrm>
            <a:off x="616604" y="1271757"/>
            <a:ext cx="11118196" cy="1550271"/>
          </a:xfrm>
        </p:spPr>
        <p:txBody>
          <a:bodyPr/>
          <a:lstStyle/>
          <a:p>
            <a:pPr marL="0" indent="0">
              <a:buNone/>
            </a:pPr>
            <a:r>
              <a:rPr lang="en-US" sz="2600" dirty="0"/>
              <a:t>National Labor Relations Board (N</a:t>
            </a:r>
            <a:r>
              <a:rPr lang="en-US" sz="100" dirty="0"/>
              <a:t> </a:t>
            </a:r>
            <a:r>
              <a:rPr lang="en-US" sz="2600" dirty="0"/>
              <a:t>L</a:t>
            </a:r>
            <a:r>
              <a:rPr lang="en-US" sz="100" dirty="0"/>
              <a:t> </a:t>
            </a:r>
            <a:r>
              <a:rPr lang="en-US" sz="2600" dirty="0"/>
              <a:t>R</a:t>
            </a:r>
            <a:r>
              <a:rPr lang="en-US" sz="100" dirty="0"/>
              <a:t> </a:t>
            </a:r>
            <a:r>
              <a:rPr lang="en-US" sz="2600" dirty="0"/>
              <a:t>B)</a:t>
            </a:r>
          </a:p>
          <a:p>
            <a:pPr marL="0" indent="0">
              <a:buNone/>
            </a:pPr>
            <a:r>
              <a:rPr lang="en-US" dirty="0"/>
              <a:t>Federal government agency that enforces N</a:t>
            </a:r>
            <a:r>
              <a:rPr lang="en-US" sz="100" dirty="0"/>
              <a:t> </a:t>
            </a:r>
            <a:r>
              <a:rPr lang="en-US" dirty="0"/>
              <a:t>L</a:t>
            </a:r>
            <a:r>
              <a:rPr lang="en-US" sz="100" dirty="0"/>
              <a:t> </a:t>
            </a:r>
            <a:r>
              <a:rPr lang="en-US" dirty="0"/>
              <a:t>R</a:t>
            </a:r>
            <a:r>
              <a:rPr lang="en-US" sz="100" dirty="0"/>
              <a:t> </a:t>
            </a:r>
            <a:r>
              <a:rPr lang="en-US" dirty="0"/>
              <a:t>A.</a:t>
            </a:r>
          </a:p>
          <a:p>
            <a:pPr marL="292608" lvl="1" indent="-292608">
              <a:buFont typeface="Arial" panose="020B0604020202020204" pitchFamily="34" charset="0"/>
              <a:buChar char="•"/>
            </a:pPr>
            <a:r>
              <a:rPr lang="en-US" sz="2200" dirty="0"/>
              <a:t>Consists of a five-member board, a general counsel, and 52 regional and other field offices.</a:t>
            </a:r>
          </a:p>
        </p:txBody>
      </p:sp>
      <p:sp>
        <p:nvSpPr>
          <p:cNvPr id="4" name="Content Placeholder 3">
            <a:extLst>
              <a:ext uri="{FF2B5EF4-FFF2-40B4-BE49-F238E27FC236}">
                <a16:creationId xmlns:a16="http://schemas.microsoft.com/office/drawing/2014/main" id="{D8FFCF19-94BB-418F-9501-935FBD04942B}"/>
              </a:ext>
            </a:extLst>
          </p:cNvPr>
          <p:cNvSpPr>
            <a:spLocks noGrp="1"/>
          </p:cNvSpPr>
          <p:nvPr>
            <p:ph sz="quarter" idx="13"/>
          </p:nvPr>
        </p:nvSpPr>
        <p:spPr>
          <a:xfrm>
            <a:off x="616604" y="2948138"/>
            <a:ext cx="11118196" cy="1635682"/>
          </a:xfrm>
        </p:spPr>
        <p:txBody>
          <a:bodyPr/>
          <a:lstStyle/>
          <a:p>
            <a:pPr marL="0" indent="0">
              <a:buNone/>
            </a:pPr>
            <a:r>
              <a:rPr lang="en-US" dirty="0"/>
              <a:t>Conducts and certifies representation elections.</a:t>
            </a:r>
          </a:p>
          <a:p>
            <a:pPr marL="0" indent="0">
              <a:buNone/>
            </a:pPr>
            <a:r>
              <a:rPr lang="en-US" dirty="0"/>
              <a:t>Prevents unfair labor practices.</a:t>
            </a:r>
          </a:p>
        </p:txBody>
      </p:sp>
    </p:spTree>
    <p:extLst>
      <p:ext uri="{BB962C8B-B14F-4D97-AF65-F5344CB8AC3E}">
        <p14:creationId xmlns:p14="http://schemas.microsoft.com/office/powerpoint/2010/main" val="201916682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F77F85-F448-44D2-B884-1D371057FB1E}"/>
              </a:ext>
            </a:extLst>
          </p:cNvPr>
          <p:cNvSpPr>
            <a:spLocks noGrp="1"/>
          </p:cNvSpPr>
          <p:nvPr>
            <p:ph type="title"/>
          </p:nvPr>
        </p:nvSpPr>
        <p:spPr/>
        <p:txBody>
          <a:bodyPr/>
          <a:lstStyle/>
          <a:p>
            <a:r>
              <a:rPr lang="en-US" dirty="0"/>
              <a:t>Union Organizing </a:t>
            </a:r>
            <a:r>
              <a:rPr lang="en-US" sz="1000" b="0" dirty="0"/>
              <a:t>1</a:t>
            </a:r>
          </a:p>
        </p:txBody>
      </p:sp>
      <p:sp>
        <p:nvSpPr>
          <p:cNvPr id="3" name="Content Placeholder 2">
            <a:extLst>
              <a:ext uri="{FF2B5EF4-FFF2-40B4-BE49-F238E27FC236}">
                <a16:creationId xmlns:a16="http://schemas.microsoft.com/office/drawing/2014/main" id="{DA372EF3-9276-4AC3-9BF8-23F385E6B082}"/>
              </a:ext>
            </a:extLst>
          </p:cNvPr>
          <p:cNvSpPr>
            <a:spLocks noGrp="1"/>
          </p:cNvSpPr>
          <p:nvPr>
            <p:ph sz="quarter" idx="12"/>
          </p:nvPr>
        </p:nvSpPr>
        <p:spPr>
          <a:xfrm>
            <a:off x="616604" y="1271758"/>
            <a:ext cx="10871200" cy="1550270"/>
          </a:xfrm>
        </p:spPr>
        <p:txBody>
          <a:bodyPr/>
          <a:lstStyle/>
          <a:p>
            <a:pPr marL="0" indent="0">
              <a:buNone/>
            </a:pPr>
            <a:r>
              <a:rPr lang="en-US" sz="2600" dirty="0"/>
              <a:t>The Process of Organizing</a:t>
            </a:r>
          </a:p>
          <a:p>
            <a:pPr marL="402336" indent="-402336">
              <a:buFont typeface="+mj-lt"/>
              <a:buAutoNum type="arabicPeriod"/>
            </a:pPr>
            <a:r>
              <a:rPr lang="en-US" dirty="0"/>
              <a:t>Union representatives contact employees.</a:t>
            </a:r>
          </a:p>
          <a:p>
            <a:pPr marL="402336" indent="-402336">
              <a:buFont typeface="+mj-lt"/>
              <a:buAutoNum type="arabicPeriod"/>
            </a:pPr>
            <a:r>
              <a:rPr lang="en-US" dirty="0"/>
              <a:t>Employees invited to sign authorization card.</a:t>
            </a:r>
          </a:p>
        </p:txBody>
      </p:sp>
      <p:sp>
        <p:nvSpPr>
          <p:cNvPr id="4" name="Content Placeholder 3">
            <a:extLst>
              <a:ext uri="{FF2B5EF4-FFF2-40B4-BE49-F238E27FC236}">
                <a16:creationId xmlns:a16="http://schemas.microsoft.com/office/drawing/2014/main" id="{6BFD9C9F-4061-48CA-9AF2-1F1D9AB51CD0}"/>
              </a:ext>
            </a:extLst>
          </p:cNvPr>
          <p:cNvSpPr>
            <a:spLocks noGrp="1"/>
          </p:cNvSpPr>
          <p:nvPr>
            <p:ph sz="quarter" idx="13"/>
          </p:nvPr>
        </p:nvSpPr>
        <p:spPr>
          <a:xfrm>
            <a:off x="616604" y="2895073"/>
            <a:ext cx="10871200" cy="494513"/>
          </a:xfrm>
        </p:spPr>
        <p:txBody>
          <a:bodyPr/>
          <a:lstStyle/>
          <a:p>
            <a:pPr marL="621792" indent="-320040"/>
            <a:r>
              <a:rPr lang="en-US" sz="2200" dirty="0"/>
              <a:t>30 percent must sign for process to continue.</a:t>
            </a:r>
          </a:p>
        </p:txBody>
      </p:sp>
      <p:sp>
        <p:nvSpPr>
          <p:cNvPr id="5" name="Content Placeholder 4">
            <a:extLst>
              <a:ext uri="{FF2B5EF4-FFF2-40B4-BE49-F238E27FC236}">
                <a16:creationId xmlns:a16="http://schemas.microsoft.com/office/drawing/2014/main" id="{3DED7903-70A0-4660-BB32-B27448FE087F}"/>
              </a:ext>
            </a:extLst>
          </p:cNvPr>
          <p:cNvSpPr>
            <a:spLocks noGrp="1"/>
          </p:cNvSpPr>
          <p:nvPr>
            <p:ph sz="quarter" idx="14"/>
          </p:nvPr>
        </p:nvSpPr>
        <p:spPr>
          <a:xfrm>
            <a:off x="616604" y="3511501"/>
            <a:ext cx="10871200" cy="508706"/>
          </a:xfrm>
        </p:spPr>
        <p:txBody>
          <a:bodyPr/>
          <a:lstStyle/>
          <a:p>
            <a:pPr marL="402336" indent="-402336">
              <a:buFont typeface="+mj-lt"/>
              <a:buAutoNum type="arabicPeriod" startAt="3"/>
            </a:pPr>
            <a:r>
              <a:rPr lang="en-US" dirty="0"/>
              <a:t>If not signed, the N</a:t>
            </a:r>
            <a:r>
              <a:rPr lang="en-US" sz="100" dirty="0"/>
              <a:t> </a:t>
            </a:r>
            <a:r>
              <a:rPr lang="en-US" dirty="0"/>
              <a:t>L</a:t>
            </a:r>
            <a:r>
              <a:rPr lang="en-US" sz="100" dirty="0"/>
              <a:t> </a:t>
            </a:r>
            <a:r>
              <a:rPr lang="en-US" dirty="0"/>
              <a:t>R</a:t>
            </a:r>
            <a:r>
              <a:rPr lang="en-US" sz="100" dirty="0"/>
              <a:t> </a:t>
            </a:r>
            <a:r>
              <a:rPr lang="en-US" dirty="0"/>
              <a:t>B conducts a secret-ballot election.</a:t>
            </a:r>
          </a:p>
        </p:txBody>
      </p:sp>
      <p:sp>
        <p:nvSpPr>
          <p:cNvPr id="6" name="Content Placeholder 5">
            <a:extLst>
              <a:ext uri="{FF2B5EF4-FFF2-40B4-BE49-F238E27FC236}">
                <a16:creationId xmlns:a16="http://schemas.microsoft.com/office/drawing/2014/main" id="{F33858BA-1FDA-4E59-A71D-65133FCF6A4F}"/>
              </a:ext>
            </a:extLst>
          </p:cNvPr>
          <p:cNvSpPr>
            <a:spLocks noGrp="1"/>
          </p:cNvSpPr>
          <p:nvPr>
            <p:ph sz="quarter" idx="15"/>
          </p:nvPr>
        </p:nvSpPr>
        <p:spPr>
          <a:xfrm>
            <a:off x="616604" y="4177849"/>
            <a:ext cx="10871200" cy="930179"/>
          </a:xfrm>
        </p:spPr>
        <p:txBody>
          <a:bodyPr/>
          <a:lstStyle/>
          <a:p>
            <a:pPr marL="621792" indent="-320040"/>
            <a:r>
              <a:rPr lang="en-US" sz="2200" dirty="0"/>
              <a:t>Consent election—all parties agree on terms.</a:t>
            </a:r>
          </a:p>
          <a:p>
            <a:pPr marL="621792" indent="-320040"/>
            <a:r>
              <a:rPr lang="en-US" sz="2200" dirty="0"/>
              <a:t>Stipulation election—N</a:t>
            </a:r>
            <a:r>
              <a:rPr lang="en-US" sz="100" dirty="0"/>
              <a:t> </a:t>
            </a:r>
            <a:r>
              <a:rPr lang="en-US" sz="2200" dirty="0"/>
              <a:t>L</a:t>
            </a:r>
            <a:r>
              <a:rPr lang="en-US" sz="100" dirty="0"/>
              <a:t> </a:t>
            </a:r>
            <a:r>
              <a:rPr lang="en-US" sz="2200" dirty="0"/>
              <a:t>R</a:t>
            </a:r>
            <a:r>
              <a:rPr lang="en-US" sz="100" dirty="0"/>
              <a:t> </a:t>
            </a:r>
            <a:r>
              <a:rPr lang="en-US" sz="2200" dirty="0"/>
              <a:t>B dictates the terms.</a:t>
            </a:r>
          </a:p>
        </p:txBody>
      </p:sp>
      <p:sp>
        <p:nvSpPr>
          <p:cNvPr id="7" name="Content Placeholder 6">
            <a:extLst>
              <a:ext uri="{FF2B5EF4-FFF2-40B4-BE49-F238E27FC236}">
                <a16:creationId xmlns:a16="http://schemas.microsoft.com/office/drawing/2014/main" id="{08F5B615-BDC6-4ABA-9F2B-88E61A7DEF5A}"/>
              </a:ext>
            </a:extLst>
          </p:cNvPr>
          <p:cNvSpPr>
            <a:spLocks noGrp="1"/>
          </p:cNvSpPr>
          <p:nvPr>
            <p:ph sz="quarter" idx="10"/>
          </p:nvPr>
        </p:nvSpPr>
        <p:spPr>
          <a:xfrm>
            <a:off x="616604" y="5264118"/>
            <a:ext cx="10871200" cy="1289082"/>
          </a:xfrm>
        </p:spPr>
        <p:txBody>
          <a:bodyPr/>
          <a:lstStyle/>
          <a:p>
            <a:pPr marL="402336" indent="-402336">
              <a:buFont typeface="+mj-lt"/>
              <a:buAutoNum type="arabicPeriod" startAt="4"/>
            </a:pPr>
            <a:r>
              <a:rPr lang="en-US" dirty="0"/>
              <a:t>Workers vote for or against union representation.</a:t>
            </a:r>
          </a:p>
          <a:p>
            <a:pPr marL="402336" indent="-402336">
              <a:buFont typeface="+mj-lt"/>
              <a:buAutoNum type="arabicPeriod" startAt="4"/>
            </a:pPr>
            <a:r>
              <a:rPr lang="en-US" dirty="0"/>
              <a:t>The N</a:t>
            </a:r>
            <a:r>
              <a:rPr lang="en-US" sz="100" dirty="0"/>
              <a:t> </a:t>
            </a:r>
            <a:r>
              <a:rPr lang="en-US" dirty="0"/>
              <a:t>L</a:t>
            </a:r>
            <a:r>
              <a:rPr lang="en-US" sz="100" dirty="0"/>
              <a:t> </a:t>
            </a:r>
            <a:r>
              <a:rPr lang="en-US" dirty="0"/>
              <a:t>R</a:t>
            </a:r>
            <a:r>
              <a:rPr lang="en-US" sz="100" dirty="0"/>
              <a:t> </a:t>
            </a:r>
            <a:r>
              <a:rPr lang="en-US" dirty="0"/>
              <a:t>B certifies the union or holds a runoff election.</a:t>
            </a:r>
          </a:p>
        </p:txBody>
      </p:sp>
    </p:spTree>
    <p:extLst>
      <p:ext uri="{BB962C8B-B14F-4D97-AF65-F5344CB8AC3E}">
        <p14:creationId xmlns:p14="http://schemas.microsoft.com/office/powerpoint/2010/main" val="190543109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FC0520-8245-4843-AF95-A81512992C4E}"/>
              </a:ext>
            </a:extLst>
          </p:cNvPr>
          <p:cNvSpPr>
            <a:spLocks noGrp="1"/>
          </p:cNvSpPr>
          <p:nvPr>
            <p:ph type="title"/>
          </p:nvPr>
        </p:nvSpPr>
        <p:spPr/>
        <p:txBody>
          <a:bodyPr/>
          <a:lstStyle/>
          <a:p>
            <a:r>
              <a:rPr lang="en-US" sz="2800" dirty="0">
                <a:latin typeface="+mn-lt"/>
              </a:rPr>
              <a:t>Table 15.2 What Supervisors Should and Should Not Do to Discourage Unions </a:t>
            </a:r>
            <a:r>
              <a:rPr lang="en-US" sz="1000" b="0" dirty="0">
                <a:latin typeface="+mn-lt"/>
              </a:rPr>
              <a:t>1</a:t>
            </a:r>
            <a:endParaRPr lang="en-US" sz="1000" b="0" noProof="0" dirty="0">
              <a:latin typeface="+mn-lt"/>
            </a:endParaRPr>
          </a:p>
        </p:txBody>
      </p:sp>
      <p:graphicFrame>
        <p:nvGraphicFramePr>
          <p:cNvPr id="7" name="Table 6">
            <a:extLst>
              <a:ext uri="{FF2B5EF4-FFF2-40B4-BE49-F238E27FC236}">
                <a16:creationId xmlns:a16="http://schemas.microsoft.com/office/drawing/2014/main" id="{5B92FDA4-35F0-48BB-9084-48D60B6D356D}"/>
              </a:ext>
            </a:extLst>
          </p:cNvPr>
          <p:cNvGraphicFramePr>
            <a:graphicFrameLocks/>
          </p:cNvGraphicFramePr>
          <p:nvPr>
            <p:extLst>
              <p:ext uri="{D42A27DB-BD31-4B8C-83A1-F6EECF244321}">
                <p14:modId xmlns:p14="http://schemas.microsoft.com/office/powerpoint/2010/main" val="1614043065"/>
              </p:ext>
            </p:extLst>
          </p:nvPr>
        </p:nvGraphicFramePr>
        <p:xfrm>
          <a:off x="598488" y="1312965"/>
          <a:ext cx="11136312" cy="5029200"/>
        </p:xfrm>
        <a:graphic>
          <a:graphicData uri="http://schemas.openxmlformats.org/drawingml/2006/table">
            <a:tbl>
              <a:tblPr firstRow="1" bandRow="1">
                <a:tableStyleId>{F2DE63D5-997A-4646-A377-4702673A728D}</a:tableStyleId>
              </a:tblPr>
              <a:tblGrid>
                <a:gridCol w="11136312">
                  <a:extLst>
                    <a:ext uri="{9D8B030D-6E8A-4147-A177-3AD203B41FA5}">
                      <a16:colId xmlns:a16="http://schemas.microsoft.com/office/drawing/2014/main" val="1816720884"/>
                    </a:ext>
                  </a:extLst>
                </a:gridCol>
              </a:tblGrid>
              <a:tr h="370840">
                <a:tc>
                  <a:txBody>
                    <a:bodyPr/>
                    <a:lstStyle/>
                    <a:p>
                      <a:r>
                        <a:rPr lang="en-US" sz="2400" dirty="0"/>
                        <a:t>What to</a:t>
                      </a:r>
                      <a:r>
                        <a:rPr lang="en-US" sz="2400" baseline="0" dirty="0"/>
                        <a:t> Do:</a:t>
                      </a:r>
                      <a:endParaRPr lang="en-US" sz="2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5400"/>
                    </a:solidFill>
                  </a:tcPr>
                </a:tc>
                <a:extLst>
                  <a:ext uri="{0D108BD9-81ED-4DB2-BD59-A6C34878D82A}">
                    <a16:rowId xmlns:a16="http://schemas.microsoft.com/office/drawing/2014/main" val="537952755"/>
                  </a:ext>
                </a:extLst>
              </a:tr>
              <a:tr h="370840">
                <a:tc>
                  <a:txBody>
                    <a:bodyPr/>
                    <a:lstStyle/>
                    <a:p>
                      <a:r>
                        <a:rPr lang="en-US" sz="2000" dirty="0"/>
                        <a:t>Report any direct or indirect</a:t>
                      </a:r>
                      <a:r>
                        <a:rPr lang="en-US" sz="2000" baseline="0" dirty="0"/>
                        <a:t> signs of union activity to a core management group.</a:t>
                      </a: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14636100"/>
                  </a:ext>
                </a:extLst>
              </a:tr>
              <a:tr h="370840">
                <a:tc>
                  <a:txBody>
                    <a:bodyPr/>
                    <a:lstStyle/>
                    <a:p>
                      <a:r>
                        <a:rPr lang="en-US" sz="2000" dirty="0"/>
                        <a:t>Deal with employees by carefully stating the company’s response to pro-union arguments. These responses should be coordinated to maintain</a:t>
                      </a:r>
                      <a:r>
                        <a:rPr lang="en-US" sz="2000" baseline="0" dirty="0"/>
                        <a:t> consistency and to avoid threats or promises. Take away union issues by following effective management practices all the time:</a:t>
                      </a: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86752023"/>
                  </a:ext>
                </a:extLst>
              </a:tr>
              <a:tr h="370840">
                <a:tc>
                  <a:txBody>
                    <a:bodyPr/>
                    <a:lstStyle/>
                    <a:p>
                      <a:r>
                        <a:rPr lang="en-US" sz="2000" dirty="0"/>
                        <a:t>Deliver</a:t>
                      </a:r>
                      <a:r>
                        <a:rPr lang="en-US" sz="2000" baseline="0" dirty="0"/>
                        <a:t> recognition and appreciation.</a:t>
                      </a: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39133643"/>
                  </a:ext>
                </a:extLst>
              </a:tr>
              <a:tr h="370840">
                <a:tc>
                  <a:txBody>
                    <a:bodyPr/>
                    <a:lstStyle/>
                    <a:p>
                      <a:r>
                        <a:rPr lang="en-US" sz="2000" dirty="0"/>
                        <a:t>Solve employee problems.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44189346"/>
                  </a:ext>
                </a:extLst>
              </a:tr>
              <a:tr h="370840">
                <a:tc>
                  <a:txBody>
                    <a:bodyPr/>
                    <a:lstStyle/>
                    <a:p>
                      <a:r>
                        <a:rPr lang="en-US" sz="2000" dirty="0"/>
                        <a:t>Protect employees from harassment</a:t>
                      </a:r>
                      <a:r>
                        <a:rPr lang="en-US" sz="2000" baseline="0" dirty="0"/>
                        <a:t> or humiliation.</a:t>
                      </a: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43888142"/>
                  </a:ext>
                </a:extLst>
              </a:tr>
              <a:tr h="370840">
                <a:tc>
                  <a:txBody>
                    <a:bodyPr/>
                    <a:lstStyle/>
                    <a:p>
                      <a:r>
                        <a:rPr lang="en-US" sz="2000" dirty="0"/>
                        <a:t>Provide business-related information.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696113157"/>
                  </a:ext>
                </a:extLst>
              </a:tr>
              <a:tr h="370840">
                <a:tc>
                  <a:txBody>
                    <a:bodyPr/>
                    <a:lstStyle/>
                    <a:p>
                      <a:r>
                        <a:rPr lang="en-US" sz="2000" dirty="0"/>
                        <a:t>Be consistent in treatment of different employees.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54765324"/>
                  </a:ext>
                </a:extLst>
              </a:tr>
              <a:tr h="370840">
                <a:tc>
                  <a:txBody>
                    <a:bodyPr/>
                    <a:lstStyle/>
                    <a:p>
                      <a:r>
                        <a:rPr lang="en-US" sz="2000" dirty="0"/>
                        <a:t>Accommodate special circumstances where appropriate.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63659963"/>
                  </a:ext>
                </a:extLst>
              </a:tr>
              <a:tr h="370840">
                <a:tc>
                  <a:txBody>
                    <a:bodyPr/>
                    <a:lstStyle/>
                    <a:p>
                      <a:r>
                        <a:rPr lang="en-US" sz="2000" dirty="0"/>
                        <a:t>Ensure due process in performance management.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79512363"/>
                  </a:ext>
                </a:extLst>
              </a:tr>
              <a:tr h="370840">
                <a:tc>
                  <a:txBody>
                    <a:bodyPr/>
                    <a:lstStyle/>
                    <a:p>
                      <a:r>
                        <a:rPr lang="en-US" sz="2000" dirty="0"/>
                        <a:t>Treat all employees with dignity and respect.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49733572"/>
                  </a:ext>
                </a:extLst>
              </a:tr>
            </a:tbl>
          </a:graphicData>
        </a:graphic>
      </p:graphicFrame>
      <p:sp>
        <p:nvSpPr>
          <p:cNvPr id="4" name="Text Placeholder 3">
            <a:extLst>
              <a:ext uri="{FF2B5EF4-FFF2-40B4-BE49-F238E27FC236}">
                <a16:creationId xmlns:a16="http://schemas.microsoft.com/office/drawing/2014/main" id="{D8BEE092-CE2F-4BAA-8C52-02518E18A760}"/>
              </a:ext>
            </a:extLst>
          </p:cNvPr>
          <p:cNvSpPr>
            <a:spLocks noGrp="1"/>
          </p:cNvSpPr>
          <p:nvPr>
            <p:ph type="body" sz="quarter" idx="11"/>
          </p:nvPr>
        </p:nvSpPr>
        <p:spPr>
          <a:xfrm>
            <a:off x="6463862" y="6553200"/>
            <a:ext cx="5286700" cy="241736"/>
          </a:xfrm>
        </p:spPr>
        <p:txBody>
          <a:bodyPr/>
          <a:lstStyle/>
          <a:p>
            <a:r>
              <a:rPr lang="en-US" i="1" dirty="0">
                <a:solidFill>
                  <a:schemeClr val="tx1"/>
                </a:solidFill>
              </a:rPr>
              <a:t>Source: </a:t>
            </a:r>
            <a:r>
              <a:rPr lang="en-US" dirty="0">
                <a:solidFill>
                  <a:schemeClr val="tx1"/>
                </a:solidFill>
              </a:rPr>
              <a:t>J. A. Segal, “Unshackle Your Supervisors to Stay Union Free,” </a:t>
            </a:r>
            <a:r>
              <a:rPr lang="en-US" i="1" dirty="0">
                <a:solidFill>
                  <a:schemeClr val="tx1"/>
                </a:solidFill>
              </a:rPr>
              <a:t>H</a:t>
            </a:r>
            <a:r>
              <a:rPr lang="en-US" sz="100" i="1" dirty="0">
                <a:solidFill>
                  <a:schemeClr val="tx1"/>
                </a:solidFill>
              </a:rPr>
              <a:t> </a:t>
            </a:r>
            <a:r>
              <a:rPr lang="en-US" i="1" dirty="0">
                <a:solidFill>
                  <a:schemeClr val="tx1"/>
                </a:solidFill>
              </a:rPr>
              <a:t>R Magazine, </a:t>
            </a:r>
            <a:r>
              <a:rPr lang="en-US" dirty="0">
                <a:solidFill>
                  <a:schemeClr val="tx1"/>
                </a:solidFill>
              </a:rPr>
              <a:t>June 1998. </a:t>
            </a:r>
          </a:p>
        </p:txBody>
      </p:sp>
    </p:spTree>
    <p:extLst>
      <p:ext uri="{BB962C8B-B14F-4D97-AF65-F5344CB8AC3E}">
        <p14:creationId xmlns:p14="http://schemas.microsoft.com/office/powerpoint/2010/main" val="93125929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FC0520-8245-4843-AF95-A81512992C4E}"/>
              </a:ext>
            </a:extLst>
          </p:cNvPr>
          <p:cNvSpPr>
            <a:spLocks noGrp="1"/>
          </p:cNvSpPr>
          <p:nvPr>
            <p:ph type="title"/>
          </p:nvPr>
        </p:nvSpPr>
        <p:spPr/>
        <p:txBody>
          <a:bodyPr/>
          <a:lstStyle/>
          <a:p>
            <a:r>
              <a:rPr lang="en-US" sz="2800" dirty="0">
                <a:latin typeface="+mn-lt"/>
              </a:rPr>
              <a:t>Table 15.2 What Supervisors Should and Should Not Do to Discourage Unions </a:t>
            </a:r>
            <a:r>
              <a:rPr lang="en-US" sz="1000" b="0" dirty="0">
                <a:latin typeface="+mn-lt"/>
              </a:rPr>
              <a:t>2</a:t>
            </a:r>
            <a:endParaRPr lang="en-US" sz="1000" b="0" noProof="0" dirty="0">
              <a:latin typeface="+mn-lt"/>
            </a:endParaRPr>
          </a:p>
        </p:txBody>
      </p:sp>
      <p:graphicFrame>
        <p:nvGraphicFramePr>
          <p:cNvPr id="7" name="Table 6">
            <a:extLst>
              <a:ext uri="{FF2B5EF4-FFF2-40B4-BE49-F238E27FC236}">
                <a16:creationId xmlns:a16="http://schemas.microsoft.com/office/drawing/2014/main" id="{5B92FDA4-35F0-48BB-9084-48D60B6D356D}"/>
              </a:ext>
            </a:extLst>
          </p:cNvPr>
          <p:cNvGraphicFramePr>
            <a:graphicFrameLocks/>
          </p:cNvGraphicFramePr>
          <p:nvPr>
            <p:extLst>
              <p:ext uri="{D42A27DB-BD31-4B8C-83A1-F6EECF244321}">
                <p14:modId xmlns:p14="http://schemas.microsoft.com/office/powerpoint/2010/main" val="1923557208"/>
              </p:ext>
            </p:extLst>
          </p:nvPr>
        </p:nvGraphicFramePr>
        <p:xfrm>
          <a:off x="598488" y="1312965"/>
          <a:ext cx="11136312" cy="2956560"/>
        </p:xfrm>
        <a:graphic>
          <a:graphicData uri="http://schemas.openxmlformats.org/drawingml/2006/table">
            <a:tbl>
              <a:tblPr firstRow="1" bandRow="1">
                <a:tableStyleId>{F2DE63D5-997A-4646-A377-4702673A728D}</a:tableStyleId>
              </a:tblPr>
              <a:tblGrid>
                <a:gridCol w="11136312">
                  <a:extLst>
                    <a:ext uri="{9D8B030D-6E8A-4147-A177-3AD203B41FA5}">
                      <a16:colId xmlns:a16="http://schemas.microsoft.com/office/drawing/2014/main" val="1816720884"/>
                    </a:ext>
                  </a:extLst>
                </a:gridCol>
              </a:tblGrid>
              <a:tr h="370840">
                <a:tc>
                  <a:txBody>
                    <a:bodyPr/>
                    <a:lstStyle/>
                    <a:p>
                      <a:r>
                        <a:rPr lang="en-US" sz="2400" dirty="0"/>
                        <a:t>What to</a:t>
                      </a:r>
                      <a:r>
                        <a:rPr lang="en-US" sz="2400" baseline="0" dirty="0"/>
                        <a:t> Avoid:</a:t>
                      </a:r>
                      <a:endParaRPr lang="en-US" sz="2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5400"/>
                    </a:solidFill>
                  </a:tcPr>
                </a:tc>
                <a:extLst>
                  <a:ext uri="{0D108BD9-81ED-4DB2-BD59-A6C34878D82A}">
                    <a16:rowId xmlns:a16="http://schemas.microsoft.com/office/drawing/2014/main" val="537952755"/>
                  </a:ext>
                </a:extLst>
              </a:tr>
              <a:tr h="370840">
                <a:tc>
                  <a:txBody>
                    <a:bodyPr/>
                    <a:lstStyle/>
                    <a:p>
                      <a:r>
                        <a:rPr lang="en-US" sz="2000" dirty="0"/>
                        <a:t>Threatening employees with harsher terms</a:t>
                      </a:r>
                      <a:r>
                        <a:rPr lang="en-US" sz="2000" baseline="0" dirty="0"/>
                        <a:t> and conditions of employment or employment loss if they engage in union activity.</a:t>
                      </a: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14636100"/>
                  </a:ext>
                </a:extLst>
              </a:tr>
              <a:tr h="370840">
                <a:tc>
                  <a:txBody>
                    <a:bodyPr/>
                    <a:lstStyle/>
                    <a:p>
                      <a:r>
                        <a:rPr lang="en-US" sz="2000" dirty="0"/>
                        <a:t>Interrogating employees about pro-union or</a:t>
                      </a:r>
                      <a:r>
                        <a:rPr lang="en-US" sz="2000" baseline="0" dirty="0"/>
                        <a:t> anti-union sentiments that they or others may have or reviewing union authorization cards or pro-union petitions.</a:t>
                      </a: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86752023"/>
                  </a:ext>
                </a:extLst>
              </a:tr>
              <a:tr h="370840">
                <a:tc>
                  <a:txBody>
                    <a:bodyPr/>
                    <a:lstStyle/>
                    <a:p>
                      <a:r>
                        <a:rPr lang="en-US" sz="2000" dirty="0"/>
                        <a:t>Promising employees</a:t>
                      </a:r>
                      <a:r>
                        <a:rPr lang="en-US" sz="2000" baseline="0" dirty="0"/>
                        <a:t> that they will receive favorable terms or conditions of employment if they forgo union activity.</a:t>
                      </a: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39133643"/>
                  </a:ext>
                </a:extLst>
              </a:tr>
              <a:tr h="370840">
                <a:tc>
                  <a:txBody>
                    <a:bodyPr/>
                    <a:lstStyle/>
                    <a:p>
                      <a:r>
                        <a:rPr lang="en-US" sz="2000" dirty="0"/>
                        <a:t>Spying on employees known to be, or suspected of being, engaged in pro-union activities.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44189346"/>
                  </a:ext>
                </a:extLst>
              </a:tr>
            </a:tbl>
          </a:graphicData>
        </a:graphic>
      </p:graphicFrame>
    </p:spTree>
    <p:extLst>
      <p:ext uri="{BB962C8B-B14F-4D97-AF65-F5344CB8AC3E}">
        <p14:creationId xmlns:p14="http://schemas.microsoft.com/office/powerpoint/2010/main" val="306345165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DD25D3-5E3A-4DAF-B7CC-FD70F1AA5D3C}"/>
              </a:ext>
            </a:extLst>
          </p:cNvPr>
          <p:cNvSpPr>
            <a:spLocks noGrp="1"/>
          </p:cNvSpPr>
          <p:nvPr>
            <p:ph type="title"/>
          </p:nvPr>
        </p:nvSpPr>
        <p:spPr/>
        <p:txBody>
          <a:bodyPr/>
          <a:lstStyle/>
          <a:p>
            <a:r>
              <a:rPr lang="en-US" dirty="0"/>
              <a:t>Union Organizing </a:t>
            </a:r>
            <a:r>
              <a:rPr lang="en-US" sz="1000" b="0" dirty="0"/>
              <a:t>2</a:t>
            </a:r>
          </a:p>
        </p:txBody>
      </p:sp>
      <p:sp>
        <p:nvSpPr>
          <p:cNvPr id="3" name="Content Placeholder 2">
            <a:extLst>
              <a:ext uri="{FF2B5EF4-FFF2-40B4-BE49-F238E27FC236}">
                <a16:creationId xmlns:a16="http://schemas.microsoft.com/office/drawing/2014/main" id="{01B87AEF-931C-4A2B-8EBE-6B4C90E2B308}"/>
              </a:ext>
            </a:extLst>
          </p:cNvPr>
          <p:cNvSpPr>
            <a:spLocks noGrp="1"/>
          </p:cNvSpPr>
          <p:nvPr>
            <p:ph idx="1"/>
          </p:nvPr>
        </p:nvSpPr>
        <p:spPr>
          <a:xfrm>
            <a:off x="609600" y="1280160"/>
            <a:ext cx="10972800" cy="4316599"/>
          </a:xfrm>
        </p:spPr>
        <p:txBody>
          <a:bodyPr/>
          <a:lstStyle/>
          <a:p>
            <a:r>
              <a:rPr lang="en-US" sz="2600" dirty="0"/>
              <a:t>Union Strategies</a:t>
            </a:r>
          </a:p>
          <a:p>
            <a:r>
              <a:rPr lang="en-US" sz="2400" dirty="0"/>
              <a:t>Organizers call or visit employees at home to talk about issues like pay and job security.</a:t>
            </a:r>
          </a:p>
          <a:p>
            <a:r>
              <a:rPr lang="en-US" sz="2400" dirty="0"/>
              <a:t>May offer workers </a:t>
            </a:r>
            <a:r>
              <a:rPr lang="en-US" sz="2400" b="1" dirty="0"/>
              <a:t>associate union membership</a:t>
            </a:r>
            <a:r>
              <a:rPr lang="en-US" sz="2400" dirty="0"/>
              <a:t>.</a:t>
            </a:r>
          </a:p>
          <a:p>
            <a:r>
              <a:rPr lang="en-US" sz="2400" dirty="0"/>
              <a:t>Conduct </a:t>
            </a:r>
            <a:r>
              <a:rPr lang="en-US" sz="2400" b="1" dirty="0"/>
              <a:t>corporate campaigns</a:t>
            </a:r>
            <a:r>
              <a:rPr lang="en-US" sz="2400" dirty="0"/>
              <a:t>.</a:t>
            </a:r>
          </a:p>
          <a:p>
            <a:r>
              <a:rPr lang="en-US" sz="2400" dirty="0"/>
              <a:t>Negotiate provisions into contract.</a:t>
            </a:r>
          </a:p>
          <a:p>
            <a:pPr marL="292608" lvl="1" indent="-292608"/>
            <a:r>
              <a:rPr lang="en-US" sz="2200" dirty="0"/>
              <a:t>Employer neutrality and card-check provisions.</a:t>
            </a:r>
          </a:p>
        </p:txBody>
      </p:sp>
    </p:spTree>
    <p:extLst>
      <p:ext uri="{BB962C8B-B14F-4D97-AF65-F5344CB8AC3E}">
        <p14:creationId xmlns:p14="http://schemas.microsoft.com/office/powerpoint/2010/main" val="375024357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DD25D3-5E3A-4DAF-B7CC-FD70F1AA5D3C}"/>
              </a:ext>
            </a:extLst>
          </p:cNvPr>
          <p:cNvSpPr>
            <a:spLocks noGrp="1"/>
          </p:cNvSpPr>
          <p:nvPr>
            <p:ph type="title"/>
          </p:nvPr>
        </p:nvSpPr>
        <p:spPr/>
        <p:txBody>
          <a:bodyPr/>
          <a:lstStyle/>
          <a:p>
            <a:r>
              <a:rPr lang="en-US" dirty="0"/>
              <a:t>Union Organizing </a:t>
            </a:r>
            <a:r>
              <a:rPr lang="en-US" sz="1000" b="0" dirty="0"/>
              <a:t>3</a:t>
            </a:r>
          </a:p>
        </p:txBody>
      </p:sp>
      <p:sp>
        <p:nvSpPr>
          <p:cNvPr id="3" name="Content Placeholder 2">
            <a:extLst>
              <a:ext uri="{FF2B5EF4-FFF2-40B4-BE49-F238E27FC236}">
                <a16:creationId xmlns:a16="http://schemas.microsoft.com/office/drawing/2014/main" id="{01B87AEF-931C-4A2B-8EBE-6B4C90E2B308}"/>
              </a:ext>
            </a:extLst>
          </p:cNvPr>
          <p:cNvSpPr>
            <a:spLocks noGrp="1"/>
          </p:cNvSpPr>
          <p:nvPr>
            <p:ph idx="1"/>
          </p:nvPr>
        </p:nvSpPr>
        <p:spPr>
          <a:xfrm>
            <a:off x="609600" y="1280160"/>
            <a:ext cx="10972800" cy="4316599"/>
          </a:xfrm>
        </p:spPr>
        <p:txBody>
          <a:bodyPr/>
          <a:lstStyle/>
          <a:p>
            <a:r>
              <a:rPr lang="en-US" sz="2600" dirty="0"/>
              <a:t>Decertifying a Union</a:t>
            </a:r>
          </a:p>
          <a:p>
            <a:r>
              <a:rPr lang="en-US" sz="2400" dirty="0"/>
              <a:t>Taft-Hartley Act expanded members’ right to be represented by leaders of their own choosing.</a:t>
            </a:r>
          </a:p>
          <a:p>
            <a:r>
              <a:rPr lang="en-US" sz="2400" dirty="0"/>
              <a:t>Decertification: when members vote out existing union.</a:t>
            </a:r>
          </a:p>
          <a:p>
            <a:pPr marL="292608" lvl="1" indent="-292608"/>
            <a:r>
              <a:rPr lang="en-US" sz="2200" dirty="0"/>
              <a:t>Follows same process as representation election.</a:t>
            </a:r>
          </a:p>
          <a:p>
            <a:pPr marL="292608" lvl="1" indent="-292608"/>
            <a:r>
              <a:rPr lang="en-US" sz="2200" dirty="0"/>
              <a:t>May not occur when contract is in effect.</a:t>
            </a:r>
          </a:p>
        </p:txBody>
      </p:sp>
    </p:spTree>
    <p:extLst>
      <p:ext uri="{BB962C8B-B14F-4D97-AF65-F5344CB8AC3E}">
        <p14:creationId xmlns:p14="http://schemas.microsoft.com/office/powerpoint/2010/main" val="207987945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DD25D3-5E3A-4DAF-B7CC-FD70F1AA5D3C}"/>
              </a:ext>
            </a:extLst>
          </p:cNvPr>
          <p:cNvSpPr>
            <a:spLocks noGrp="1"/>
          </p:cNvSpPr>
          <p:nvPr>
            <p:ph type="title"/>
          </p:nvPr>
        </p:nvSpPr>
        <p:spPr/>
        <p:txBody>
          <a:bodyPr/>
          <a:lstStyle/>
          <a:p>
            <a:r>
              <a:rPr lang="en-US" dirty="0"/>
              <a:t>Collective Bargaining </a:t>
            </a:r>
            <a:r>
              <a:rPr lang="en-US" sz="1000" b="0" dirty="0"/>
              <a:t>1</a:t>
            </a:r>
          </a:p>
        </p:txBody>
      </p:sp>
      <p:sp>
        <p:nvSpPr>
          <p:cNvPr id="3" name="Content Placeholder 2">
            <a:extLst>
              <a:ext uri="{FF2B5EF4-FFF2-40B4-BE49-F238E27FC236}">
                <a16:creationId xmlns:a16="http://schemas.microsoft.com/office/drawing/2014/main" id="{01B87AEF-931C-4A2B-8EBE-6B4C90E2B308}"/>
              </a:ext>
            </a:extLst>
          </p:cNvPr>
          <p:cNvSpPr>
            <a:spLocks noGrp="1"/>
          </p:cNvSpPr>
          <p:nvPr>
            <p:ph idx="1"/>
          </p:nvPr>
        </p:nvSpPr>
        <p:spPr>
          <a:xfrm>
            <a:off x="609600" y="1280160"/>
            <a:ext cx="10972800" cy="4316599"/>
          </a:xfrm>
        </p:spPr>
        <p:txBody>
          <a:bodyPr/>
          <a:lstStyle/>
          <a:p>
            <a:r>
              <a:rPr lang="en-US" sz="2600" b="1" dirty="0"/>
              <a:t>Collective Bargaining</a:t>
            </a:r>
          </a:p>
          <a:p>
            <a:pPr marL="292608" indent="-292608">
              <a:buFont typeface="Arial" panose="020B0604020202020204" pitchFamily="34" charset="0"/>
              <a:buChar char="•"/>
            </a:pPr>
            <a:r>
              <a:rPr lang="en-US" sz="2400" dirty="0"/>
              <a:t>Union and management representatives negotiate to arrive at contract defining conditions of employment.</a:t>
            </a:r>
          </a:p>
          <a:p>
            <a:pPr marL="292608" indent="-292608">
              <a:buFont typeface="Arial" panose="020B0604020202020204" pitchFamily="34" charset="0"/>
              <a:buChar char="•"/>
            </a:pPr>
            <a:r>
              <a:rPr lang="en-US" sz="2400" dirty="0"/>
              <a:t>Typical contracts include provisions for pay, benefits, work rules, and resolution of workers’ grievances.</a:t>
            </a:r>
          </a:p>
          <a:p>
            <a:pPr marL="292608" indent="-292608">
              <a:buFont typeface="Arial" panose="020B0604020202020204" pitchFamily="34" charset="0"/>
              <a:buChar char="•"/>
            </a:pPr>
            <a:r>
              <a:rPr lang="en-US" sz="2400" dirty="0"/>
              <a:t>Bargaining structure varies by situation.</a:t>
            </a:r>
          </a:p>
        </p:txBody>
      </p:sp>
    </p:spTree>
    <p:extLst>
      <p:ext uri="{BB962C8B-B14F-4D97-AF65-F5344CB8AC3E}">
        <p14:creationId xmlns:p14="http://schemas.microsoft.com/office/powerpoint/2010/main" val="267609008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FEFC6E-701C-4323-B167-03F62C761840}"/>
              </a:ext>
            </a:extLst>
          </p:cNvPr>
          <p:cNvSpPr>
            <a:spLocks noGrp="1"/>
          </p:cNvSpPr>
          <p:nvPr>
            <p:ph type="title"/>
          </p:nvPr>
        </p:nvSpPr>
        <p:spPr/>
        <p:txBody>
          <a:bodyPr/>
          <a:lstStyle/>
          <a:p>
            <a:r>
              <a:rPr lang="en-US" sz="3200" dirty="0"/>
              <a:t>Table 15.3 Typical Provisions in Collective Bargaining Contracts </a:t>
            </a:r>
            <a:r>
              <a:rPr lang="en-US" sz="1000" b="0" dirty="0"/>
              <a:t>1</a:t>
            </a:r>
          </a:p>
        </p:txBody>
      </p:sp>
      <p:graphicFrame>
        <p:nvGraphicFramePr>
          <p:cNvPr id="6" name="Table 6">
            <a:extLst>
              <a:ext uri="{FF2B5EF4-FFF2-40B4-BE49-F238E27FC236}">
                <a16:creationId xmlns:a16="http://schemas.microsoft.com/office/drawing/2014/main" id="{FFA801D7-34B4-4BC7-BA8A-244E7EB22C69}"/>
              </a:ext>
            </a:extLst>
          </p:cNvPr>
          <p:cNvGraphicFramePr>
            <a:graphicFrameLocks noGrp="1"/>
          </p:cNvGraphicFramePr>
          <p:nvPr>
            <p:extLst>
              <p:ext uri="{D42A27DB-BD31-4B8C-83A1-F6EECF244321}">
                <p14:modId xmlns:p14="http://schemas.microsoft.com/office/powerpoint/2010/main" val="3073945370"/>
              </p:ext>
            </p:extLst>
          </p:nvPr>
        </p:nvGraphicFramePr>
        <p:xfrm>
          <a:off x="598488" y="1287228"/>
          <a:ext cx="11136312" cy="5265970"/>
        </p:xfrm>
        <a:graphic>
          <a:graphicData uri="http://schemas.openxmlformats.org/drawingml/2006/table">
            <a:tbl>
              <a:tblPr firstRow="1" bandRow="1">
                <a:tableStyleId>{2D5ABB26-0587-4C30-8999-92F81FD0307C}</a:tableStyleId>
              </a:tblPr>
              <a:tblGrid>
                <a:gridCol w="3721264">
                  <a:extLst>
                    <a:ext uri="{9D8B030D-6E8A-4147-A177-3AD203B41FA5}">
                      <a16:colId xmlns:a16="http://schemas.microsoft.com/office/drawing/2014/main" val="1772760978"/>
                    </a:ext>
                  </a:extLst>
                </a:gridCol>
                <a:gridCol w="7415048">
                  <a:extLst>
                    <a:ext uri="{9D8B030D-6E8A-4147-A177-3AD203B41FA5}">
                      <a16:colId xmlns:a16="http://schemas.microsoft.com/office/drawing/2014/main" val="1313960811"/>
                    </a:ext>
                  </a:extLst>
                </a:gridCol>
              </a:tblGrid>
              <a:tr h="1651458">
                <a:tc>
                  <a:txBody>
                    <a:bodyPr/>
                    <a:lstStyle/>
                    <a:p>
                      <a:r>
                        <a:rPr lang="en-US" sz="2000" b="1" dirty="0"/>
                        <a:t>Establishment</a:t>
                      </a:r>
                      <a:r>
                        <a:rPr lang="en-US" sz="2000" b="1" baseline="0" dirty="0"/>
                        <a:t> and administration of the agreement</a:t>
                      </a:r>
                      <a:endParaRPr lang="en-US" sz="20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92608" indent="-292608">
                        <a:buFont typeface="Arial" panose="020B0604020202020204" pitchFamily="34" charset="0"/>
                        <a:buChar char="•"/>
                      </a:pPr>
                      <a:r>
                        <a:rPr lang="en-US" sz="2000" dirty="0"/>
                        <a:t>Contract duration and reopening and renegotiation provisions.</a:t>
                      </a:r>
                    </a:p>
                    <a:p>
                      <a:pPr marL="292608" indent="-292608">
                        <a:buFont typeface="Arial" panose="020B0604020202020204" pitchFamily="34" charset="0"/>
                        <a:buChar char="•"/>
                      </a:pPr>
                      <a:r>
                        <a:rPr lang="en-US" sz="2000" dirty="0"/>
                        <a:t>Grievance procedures.</a:t>
                      </a:r>
                    </a:p>
                    <a:p>
                      <a:pPr marL="292608" indent="-292608">
                        <a:buFont typeface="Arial" panose="020B0604020202020204" pitchFamily="34" charset="0"/>
                        <a:buChar char="•"/>
                      </a:pPr>
                      <a:r>
                        <a:rPr lang="en-US" sz="2000" dirty="0"/>
                        <a:t>Arbitration and mediation.</a:t>
                      </a:r>
                    </a:p>
                    <a:p>
                      <a:pPr marL="292608" indent="-292608">
                        <a:buFont typeface="Arial" panose="020B0604020202020204" pitchFamily="34" charset="0"/>
                        <a:buChar char="•"/>
                      </a:pPr>
                      <a:r>
                        <a:rPr lang="en-US" sz="2000" dirty="0"/>
                        <a:t>Strikes</a:t>
                      </a:r>
                      <a:r>
                        <a:rPr lang="en-US" sz="2000" baseline="0" dirty="0"/>
                        <a:t> and lockouts.</a:t>
                      </a:r>
                    </a:p>
                    <a:p>
                      <a:pPr marL="292608" indent="-292608">
                        <a:buFont typeface="Arial" panose="020B0604020202020204" pitchFamily="34" charset="0"/>
                        <a:buChar char="•"/>
                      </a:pPr>
                      <a:r>
                        <a:rPr lang="en-US" sz="2000" baseline="0" dirty="0"/>
                        <a:t>Contract enforcement.</a:t>
                      </a: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79378960"/>
                  </a:ext>
                </a:extLst>
              </a:tr>
              <a:tr h="1963054">
                <a:tc>
                  <a:txBody>
                    <a:bodyPr/>
                    <a:lstStyle/>
                    <a:p>
                      <a:r>
                        <a:rPr lang="en-US" sz="2000" b="1" dirty="0"/>
                        <a:t>Functions, rights, and responsibilities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92608" indent="-292608">
                        <a:buFont typeface="Arial" panose="020B0604020202020204" pitchFamily="34" charset="0"/>
                        <a:buChar char="•"/>
                      </a:pPr>
                      <a:r>
                        <a:rPr lang="en-US" sz="2000" dirty="0"/>
                        <a:t>Management rights clauses.</a:t>
                      </a:r>
                    </a:p>
                    <a:p>
                      <a:pPr marL="292608" indent="-292608">
                        <a:buFont typeface="Arial" panose="020B0604020202020204" pitchFamily="34" charset="0"/>
                        <a:buChar char="•"/>
                      </a:pPr>
                      <a:r>
                        <a:rPr lang="en-US" sz="2000" dirty="0"/>
                        <a:t>Subcontracting.</a:t>
                      </a:r>
                    </a:p>
                    <a:p>
                      <a:pPr marL="292608" indent="-292608">
                        <a:buFont typeface="Arial" panose="020B0604020202020204" pitchFamily="34" charset="0"/>
                        <a:buChar char="•"/>
                      </a:pPr>
                      <a:r>
                        <a:rPr lang="en-US" sz="2000" dirty="0"/>
                        <a:t>Union activities on company time and premises.</a:t>
                      </a:r>
                    </a:p>
                    <a:p>
                      <a:pPr marL="292608" indent="-292608">
                        <a:buFont typeface="Arial" panose="020B0604020202020204" pitchFamily="34" charset="0"/>
                        <a:buChar char="•"/>
                      </a:pPr>
                      <a:r>
                        <a:rPr lang="en-US" sz="2000" dirty="0"/>
                        <a:t>Union-management cooperation.</a:t>
                      </a:r>
                    </a:p>
                    <a:p>
                      <a:pPr marL="292608" indent="-292608">
                        <a:buFont typeface="Arial" panose="020B0604020202020204" pitchFamily="34" charset="0"/>
                        <a:buChar char="•"/>
                      </a:pPr>
                      <a:r>
                        <a:rPr lang="en-US" sz="2000" dirty="0"/>
                        <a:t>Regulation of technological change.</a:t>
                      </a:r>
                    </a:p>
                    <a:p>
                      <a:pPr marL="292608" indent="-292608">
                        <a:buFont typeface="Arial" panose="020B0604020202020204" pitchFamily="34" charset="0"/>
                        <a:buChar char="•"/>
                      </a:pPr>
                      <a:r>
                        <a:rPr lang="en-US" sz="2000" dirty="0"/>
                        <a:t>Advance notice and consultation.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84459998"/>
                  </a:ext>
                </a:extLst>
              </a:tr>
              <a:tr h="1651458">
                <a:tc>
                  <a:txBody>
                    <a:bodyPr/>
                    <a:lstStyle/>
                    <a:p>
                      <a:r>
                        <a:rPr lang="en-US" sz="2000" b="1" dirty="0"/>
                        <a:t>Wage determination and administration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92608" indent="-292608">
                        <a:buFont typeface="Arial" panose="020B0604020202020204" pitchFamily="34" charset="0"/>
                        <a:buChar char="•"/>
                      </a:pPr>
                      <a:r>
                        <a:rPr lang="en-US" sz="2000" dirty="0"/>
                        <a:t>Rate structure and wage</a:t>
                      </a:r>
                      <a:r>
                        <a:rPr lang="en-US" sz="2000" baseline="0" dirty="0"/>
                        <a:t> differentials.</a:t>
                      </a:r>
                    </a:p>
                    <a:p>
                      <a:pPr marL="292608" indent="-292608">
                        <a:buFont typeface="Arial" panose="020B0604020202020204" pitchFamily="34" charset="0"/>
                        <a:buChar char="•"/>
                      </a:pPr>
                      <a:r>
                        <a:rPr lang="en-US" sz="2000" baseline="0" dirty="0"/>
                        <a:t>Incentive systems and production bonus plans.</a:t>
                      </a:r>
                    </a:p>
                    <a:p>
                      <a:pPr marL="292608" indent="-292608">
                        <a:buFont typeface="Arial" panose="020B0604020202020204" pitchFamily="34" charset="0"/>
                        <a:buChar char="•"/>
                      </a:pPr>
                      <a:r>
                        <a:rPr lang="en-US" sz="2000" baseline="0" dirty="0"/>
                        <a:t>Production standards and time studies.</a:t>
                      </a:r>
                    </a:p>
                    <a:p>
                      <a:pPr marL="292608" indent="-292608">
                        <a:buFont typeface="Arial" panose="020B0604020202020204" pitchFamily="34" charset="0"/>
                        <a:buChar char="•"/>
                      </a:pPr>
                      <a:r>
                        <a:rPr lang="en-US" sz="2000" baseline="0" dirty="0"/>
                        <a:t>Job classification and job evaluation.</a:t>
                      </a:r>
                    </a:p>
                    <a:p>
                      <a:pPr marL="292608" indent="-292608">
                        <a:buFont typeface="Arial" panose="020B0604020202020204" pitchFamily="34" charset="0"/>
                        <a:buChar char="•"/>
                      </a:pPr>
                      <a:r>
                        <a:rPr lang="en-US" sz="2000" baseline="0" dirty="0"/>
                        <a:t>Wage adjustments</a:t>
                      </a:r>
                      <a:r>
                        <a:rPr lang="en-US" sz="2000" kern="1200" dirty="0"/>
                        <a:t>—individual and general.</a:t>
                      </a: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47688067"/>
                  </a:ext>
                </a:extLst>
              </a:tr>
            </a:tbl>
          </a:graphicData>
        </a:graphic>
      </p:graphicFrame>
    </p:spTree>
    <p:extLst>
      <p:ext uri="{BB962C8B-B14F-4D97-AF65-F5344CB8AC3E}">
        <p14:creationId xmlns:p14="http://schemas.microsoft.com/office/powerpoint/2010/main" val="56155491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FEFC6E-701C-4323-B167-03F62C761840}"/>
              </a:ext>
            </a:extLst>
          </p:cNvPr>
          <p:cNvSpPr>
            <a:spLocks noGrp="1"/>
          </p:cNvSpPr>
          <p:nvPr>
            <p:ph type="title"/>
          </p:nvPr>
        </p:nvSpPr>
        <p:spPr/>
        <p:txBody>
          <a:bodyPr/>
          <a:lstStyle/>
          <a:p>
            <a:r>
              <a:rPr lang="en-US" sz="3200" dirty="0"/>
              <a:t>Table 15.3 Typical Provisions in Collective Bargaining Contracts </a:t>
            </a:r>
            <a:r>
              <a:rPr lang="en-US" sz="1000" b="0" dirty="0"/>
              <a:t>2</a:t>
            </a:r>
          </a:p>
        </p:txBody>
      </p:sp>
      <p:graphicFrame>
        <p:nvGraphicFramePr>
          <p:cNvPr id="6" name="Table 6">
            <a:extLst>
              <a:ext uri="{FF2B5EF4-FFF2-40B4-BE49-F238E27FC236}">
                <a16:creationId xmlns:a16="http://schemas.microsoft.com/office/drawing/2014/main" id="{FFA801D7-34B4-4BC7-BA8A-244E7EB22C69}"/>
              </a:ext>
            </a:extLst>
          </p:cNvPr>
          <p:cNvGraphicFramePr>
            <a:graphicFrameLocks noGrp="1"/>
          </p:cNvGraphicFramePr>
          <p:nvPr>
            <p:extLst>
              <p:ext uri="{D42A27DB-BD31-4B8C-83A1-F6EECF244321}">
                <p14:modId xmlns:p14="http://schemas.microsoft.com/office/powerpoint/2010/main" val="651442822"/>
              </p:ext>
            </p:extLst>
          </p:nvPr>
        </p:nvGraphicFramePr>
        <p:xfrm>
          <a:off x="598488" y="1287228"/>
          <a:ext cx="11136312" cy="5364480"/>
        </p:xfrm>
        <a:graphic>
          <a:graphicData uri="http://schemas.openxmlformats.org/drawingml/2006/table">
            <a:tbl>
              <a:tblPr firstRow="1" bandRow="1">
                <a:tableStyleId>{2D5ABB26-0587-4C30-8999-92F81FD0307C}</a:tableStyleId>
              </a:tblPr>
              <a:tblGrid>
                <a:gridCol w="3721264">
                  <a:extLst>
                    <a:ext uri="{9D8B030D-6E8A-4147-A177-3AD203B41FA5}">
                      <a16:colId xmlns:a16="http://schemas.microsoft.com/office/drawing/2014/main" val="1772760978"/>
                    </a:ext>
                  </a:extLst>
                </a:gridCol>
                <a:gridCol w="7415048">
                  <a:extLst>
                    <a:ext uri="{9D8B030D-6E8A-4147-A177-3AD203B41FA5}">
                      <a16:colId xmlns:a16="http://schemas.microsoft.com/office/drawing/2014/main" val="1313960811"/>
                    </a:ext>
                  </a:extLst>
                </a:gridCol>
              </a:tblGrid>
              <a:tr h="1651458">
                <a:tc>
                  <a:txBody>
                    <a:bodyPr/>
                    <a:lstStyle/>
                    <a:p>
                      <a:r>
                        <a:rPr lang="en-US" sz="2000" b="1" dirty="0"/>
                        <a:t>Job or income security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92608" indent="-292608">
                        <a:buFont typeface="Arial" panose="020B0604020202020204" pitchFamily="34" charset="0"/>
                        <a:buChar char="•"/>
                      </a:pPr>
                      <a:r>
                        <a:rPr lang="en-US" sz="2000" dirty="0"/>
                        <a:t>Hiring and transfer arrangements.</a:t>
                      </a:r>
                    </a:p>
                    <a:p>
                      <a:pPr marL="292608" indent="-292608">
                        <a:buFont typeface="Arial" panose="020B0604020202020204" pitchFamily="34" charset="0"/>
                        <a:buChar char="•"/>
                      </a:pPr>
                      <a:r>
                        <a:rPr lang="en-US" sz="2000" dirty="0"/>
                        <a:t>Employment and income guarantees.</a:t>
                      </a:r>
                    </a:p>
                    <a:p>
                      <a:pPr marL="292608" indent="-292608">
                        <a:buFont typeface="Arial" panose="020B0604020202020204" pitchFamily="34" charset="0"/>
                        <a:buChar char="•"/>
                      </a:pPr>
                      <a:r>
                        <a:rPr lang="en-US" sz="2000" dirty="0"/>
                        <a:t>Supplemental unemployment benefit plans.</a:t>
                      </a:r>
                    </a:p>
                    <a:p>
                      <a:pPr marL="292608" indent="-292608">
                        <a:buFont typeface="Arial" panose="020B0604020202020204" pitchFamily="34" charset="0"/>
                        <a:buChar char="•"/>
                      </a:pPr>
                      <a:r>
                        <a:rPr lang="en-US" sz="2000" dirty="0"/>
                        <a:t>Regulation of overtime, shift work, etc.</a:t>
                      </a:r>
                    </a:p>
                    <a:p>
                      <a:pPr marL="292608" indent="-292608">
                        <a:buFont typeface="Arial" panose="020B0604020202020204" pitchFamily="34" charset="0"/>
                        <a:buChar char="•"/>
                      </a:pPr>
                      <a:r>
                        <a:rPr lang="en-US" sz="2000" dirty="0"/>
                        <a:t>Reduction</a:t>
                      </a:r>
                      <a:r>
                        <a:rPr lang="en-US" sz="2000" baseline="0" dirty="0"/>
                        <a:t> of hours to forestall layoffs.</a:t>
                      </a:r>
                    </a:p>
                    <a:p>
                      <a:pPr marL="292608" indent="-292608">
                        <a:buFont typeface="Arial" panose="020B0604020202020204" pitchFamily="34" charset="0"/>
                        <a:buChar char="•"/>
                      </a:pPr>
                      <a:r>
                        <a:rPr lang="en-US" sz="2000" baseline="0" dirty="0"/>
                        <a:t>Layoff procedures; seniority; recall.</a:t>
                      </a:r>
                    </a:p>
                    <a:p>
                      <a:pPr marL="292608" indent="-292608">
                        <a:buFont typeface="Arial" panose="020B0604020202020204" pitchFamily="34" charset="0"/>
                        <a:buChar char="•"/>
                      </a:pPr>
                      <a:r>
                        <a:rPr lang="en-US" sz="2000" baseline="0" dirty="0"/>
                        <a:t>Promotion practices.</a:t>
                      </a:r>
                    </a:p>
                    <a:p>
                      <a:pPr marL="292608" indent="-292608">
                        <a:buFont typeface="Arial" panose="020B0604020202020204" pitchFamily="34" charset="0"/>
                        <a:buChar char="•"/>
                      </a:pPr>
                      <a:r>
                        <a:rPr lang="en-US" sz="2000" baseline="0" dirty="0"/>
                        <a:t>Training and retraining.</a:t>
                      </a:r>
                    </a:p>
                    <a:p>
                      <a:pPr marL="292608" indent="-292608">
                        <a:buFont typeface="Arial" panose="020B0604020202020204" pitchFamily="34" charset="0"/>
                        <a:buChar char="•"/>
                      </a:pPr>
                      <a:r>
                        <a:rPr lang="en-US" sz="2000" baseline="0" dirty="0"/>
                        <a:t>Relocation allowances.</a:t>
                      </a:r>
                    </a:p>
                    <a:p>
                      <a:pPr marL="292608" indent="-292608">
                        <a:buFont typeface="Arial" panose="020B0604020202020204" pitchFamily="34" charset="0"/>
                        <a:buChar char="•"/>
                      </a:pPr>
                      <a:r>
                        <a:rPr lang="en-US" sz="2000" baseline="0" dirty="0"/>
                        <a:t>Severance pay and layoff benefit plans.</a:t>
                      </a: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79378960"/>
                  </a:ext>
                </a:extLst>
              </a:tr>
              <a:tr h="1963054">
                <a:tc>
                  <a:txBody>
                    <a:bodyPr/>
                    <a:lstStyle/>
                    <a:p>
                      <a:r>
                        <a:rPr lang="en-US" sz="2000" b="1" dirty="0"/>
                        <a:t>Plant operations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92608" indent="-292608">
                        <a:buFont typeface="Arial" panose="020B0604020202020204" pitchFamily="34" charset="0"/>
                        <a:buChar char="•"/>
                      </a:pPr>
                      <a:r>
                        <a:rPr lang="en-US" sz="2000" dirty="0"/>
                        <a:t>Work and shop</a:t>
                      </a:r>
                      <a:r>
                        <a:rPr lang="en-US" sz="2000" baseline="0" dirty="0"/>
                        <a:t> rules.</a:t>
                      </a:r>
                    </a:p>
                    <a:p>
                      <a:pPr marL="292608" indent="-292608">
                        <a:buFont typeface="Arial" panose="020B0604020202020204" pitchFamily="34" charset="0"/>
                        <a:buChar char="•"/>
                      </a:pPr>
                      <a:r>
                        <a:rPr lang="en-US" sz="2000" baseline="0" dirty="0"/>
                        <a:t>Rest periods and other in-plant time allowances.</a:t>
                      </a:r>
                    </a:p>
                    <a:p>
                      <a:pPr marL="292608" indent="-292608">
                        <a:buFont typeface="Arial" panose="020B0604020202020204" pitchFamily="34" charset="0"/>
                        <a:buChar char="•"/>
                      </a:pPr>
                      <a:r>
                        <a:rPr lang="en-US" sz="2000" dirty="0"/>
                        <a:t>Safety and health.</a:t>
                      </a:r>
                    </a:p>
                    <a:p>
                      <a:pPr marL="292608" indent="-292608">
                        <a:buFont typeface="Arial" panose="020B0604020202020204" pitchFamily="34" charset="0"/>
                        <a:buChar char="•"/>
                      </a:pPr>
                      <a:r>
                        <a:rPr lang="en-US" sz="2000" dirty="0"/>
                        <a:t>Hours of work and premium</a:t>
                      </a:r>
                      <a:r>
                        <a:rPr lang="en-US" sz="2000" baseline="0" dirty="0"/>
                        <a:t> pay practices.</a:t>
                      </a:r>
                    </a:p>
                    <a:p>
                      <a:pPr marL="292608" indent="-292608">
                        <a:buFont typeface="Arial" panose="020B0604020202020204" pitchFamily="34" charset="0"/>
                        <a:buChar char="•"/>
                      </a:pPr>
                      <a:r>
                        <a:rPr lang="en-US" sz="2000" baseline="0" dirty="0"/>
                        <a:t>Shift operations.</a:t>
                      </a:r>
                    </a:p>
                    <a:p>
                      <a:pPr marL="292608" indent="-292608">
                        <a:buFont typeface="Arial" panose="020B0604020202020204" pitchFamily="34" charset="0"/>
                        <a:buChar char="•"/>
                      </a:pPr>
                      <a:r>
                        <a:rPr lang="en-US" sz="2000" baseline="0" dirty="0"/>
                        <a:t>Hazardous work.</a:t>
                      </a:r>
                    </a:p>
                    <a:p>
                      <a:pPr marL="292608" indent="-292608">
                        <a:buFont typeface="Arial" panose="020B0604020202020204" pitchFamily="34" charset="0"/>
                        <a:buChar char="•"/>
                      </a:pPr>
                      <a:r>
                        <a:rPr lang="en-US" sz="2000" baseline="0" dirty="0"/>
                        <a:t>Discipline and discharge.</a:t>
                      </a: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84459998"/>
                  </a:ext>
                </a:extLst>
              </a:tr>
            </a:tbl>
          </a:graphicData>
        </a:graphic>
      </p:graphicFrame>
    </p:spTree>
    <p:extLst>
      <p:ext uri="{BB962C8B-B14F-4D97-AF65-F5344CB8AC3E}">
        <p14:creationId xmlns:p14="http://schemas.microsoft.com/office/powerpoint/2010/main" val="420823076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FEFC6E-701C-4323-B167-03F62C761840}"/>
              </a:ext>
            </a:extLst>
          </p:cNvPr>
          <p:cNvSpPr>
            <a:spLocks noGrp="1"/>
          </p:cNvSpPr>
          <p:nvPr>
            <p:ph type="title"/>
          </p:nvPr>
        </p:nvSpPr>
        <p:spPr/>
        <p:txBody>
          <a:bodyPr/>
          <a:lstStyle/>
          <a:p>
            <a:r>
              <a:rPr lang="en-US" sz="3200" dirty="0"/>
              <a:t>Table 15.3 Typical Provisions in Collective Bargaining Contracts </a:t>
            </a:r>
            <a:r>
              <a:rPr lang="en-US" sz="1000" b="0" dirty="0"/>
              <a:t>3</a:t>
            </a:r>
          </a:p>
        </p:txBody>
      </p:sp>
      <p:graphicFrame>
        <p:nvGraphicFramePr>
          <p:cNvPr id="6" name="Table 6">
            <a:extLst>
              <a:ext uri="{FF2B5EF4-FFF2-40B4-BE49-F238E27FC236}">
                <a16:creationId xmlns:a16="http://schemas.microsoft.com/office/drawing/2014/main" id="{FFA801D7-34B4-4BC7-BA8A-244E7EB22C69}"/>
              </a:ext>
            </a:extLst>
          </p:cNvPr>
          <p:cNvGraphicFramePr>
            <a:graphicFrameLocks noGrp="1"/>
          </p:cNvGraphicFramePr>
          <p:nvPr>
            <p:extLst>
              <p:ext uri="{D42A27DB-BD31-4B8C-83A1-F6EECF244321}">
                <p14:modId xmlns:p14="http://schemas.microsoft.com/office/powerpoint/2010/main" val="1537508634"/>
              </p:ext>
            </p:extLst>
          </p:nvPr>
        </p:nvGraphicFramePr>
        <p:xfrm>
          <a:off x="598488" y="1287228"/>
          <a:ext cx="11136312" cy="3946924"/>
        </p:xfrm>
        <a:graphic>
          <a:graphicData uri="http://schemas.openxmlformats.org/drawingml/2006/table">
            <a:tbl>
              <a:tblPr firstRow="1" bandRow="1">
                <a:tableStyleId>{2D5ABB26-0587-4C30-8999-92F81FD0307C}</a:tableStyleId>
              </a:tblPr>
              <a:tblGrid>
                <a:gridCol w="3721264">
                  <a:extLst>
                    <a:ext uri="{9D8B030D-6E8A-4147-A177-3AD203B41FA5}">
                      <a16:colId xmlns:a16="http://schemas.microsoft.com/office/drawing/2014/main" val="1772760978"/>
                    </a:ext>
                  </a:extLst>
                </a:gridCol>
                <a:gridCol w="7415048">
                  <a:extLst>
                    <a:ext uri="{9D8B030D-6E8A-4147-A177-3AD203B41FA5}">
                      <a16:colId xmlns:a16="http://schemas.microsoft.com/office/drawing/2014/main" val="1313960811"/>
                    </a:ext>
                  </a:extLst>
                </a:gridCol>
              </a:tblGrid>
              <a:tr h="1093365">
                <a:tc>
                  <a:txBody>
                    <a:bodyPr/>
                    <a:lstStyle/>
                    <a:p>
                      <a:r>
                        <a:rPr lang="en-US" sz="2000" b="1" dirty="0"/>
                        <a:t>Paid and unpaid leave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92608" indent="-292608">
                        <a:buFont typeface="Arial" panose="020B0604020202020204" pitchFamily="34" charset="0"/>
                        <a:buChar char="•"/>
                      </a:pPr>
                      <a:r>
                        <a:rPr lang="en-US" sz="2000" dirty="0"/>
                        <a:t>Vacations</a:t>
                      </a:r>
                      <a:r>
                        <a:rPr lang="en-US" sz="2000" baseline="0" dirty="0"/>
                        <a:t> holidays, sick leave.</a:t>
                      </a:r>
                    </a:p>
                    <a:p>
                      <a:pPr marL="292608" indent="-292608">
                        <a:buFont typeface="Arial" panose="020B0604020202020204" pitchFamily="34" charset="0"/>
                        <a:buChar char="•"/>
                      </a:pPr>
                      <a:r>
                        <a:rPr lang="en-US" sz="2000" baseline="0" dirty="0"/>
                        <a:t>Funeral and personal leave.</a:t>
                      </a:r>
                    </a:p>
                    <a:p>
                      <a:pPr marL="292608" indent="-292608">
                        <a:buFont typeface="Arial" panose="020B0604020202020204" pitchFamily="34" charset="0"/>
                        <a:buChar char="•"/>
                      </a:pPr>
                      <a:r>
                        <a:rPr lang="en-US" sz="2000" baseline="0" dirty="0"/>
                        <a:t>Military leave and jury duty.</a:t>
                      </a: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79378960"/>
                  </a:ext>
                </a:extLst>
              </a:tr>
              <a:tr h="1434662">
                <a:tc>
                  <a:txBody>
                    <a:bodyPr/>
                    <a:lstStyle/>
                    <a:p>
                      <a:r>
                        <a:rPr lang="en-US" sz="2000" b="1" dirty="0"/>
                        <a:t>Employee benefit plans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92608" indent="-292608">
                        <a:buFont typeface="Arial" panose="020B0604020202020204" pitchFamily="34" charset="0"/>
                        <a:buChar char="•"/>
                      </a:pPr>
                      <a:r>
                        <a:rPr lang="en-US" sz="2000" dirty="0"/>
                        <a:t>Health and insurance plans.</a:t>
                      </a:r>
                    </a:p>
                    <a:p>
                      <a:pPr marL="292608" indent="-292608">
                        <a:buFont typeface="Arial" panose="020B0604020202020204" pitchFamily="34" charset="0"/>
                        <a:buChar char="•"/>
                      </a:pPr>
                      <a:r>
                        <a:rPr lang="en-US" sz="2000" dirty="0"/>
                        <a:t>Pension plans.</a:t>
                      </a:r>
                    </a:p>
                    <a:p>
                      <a:pPr marL="292608" indent="-292608">
                        <a:buFont typeface="Arial" panose="020B0604020202020204" pitchFamily="34" charset="0"/>
                        <a:buChar char="•"/>
                      </a:pPr>
                      <a:r>
                        <a:rPr lang="en-US" sz="2000" dirty="0"/>
                        <a:t>Profit-sharing, stock purchase, and thrift plans.</a:t>
                      </a:r>
                    </a:p>
                    <a:p>
                      <a:pPr marL="292608" indent="-292608">
                        <a:buFont typeface="Arial" panose="020B0604020202020204" pitchFamily="34" charset="0"/>
                        <a:buChar char="•"/>
                      </a:pPr>
                      <a:r>
                        <a:rPr lang="en-US" sz="2000" dirty="0"/>
                        <a:t>Bonus plans.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84459998"/>
                  </a:ext>
                </a:extLst>
              </a:tr>
              <a:tr h="1418897">
                <a:tc>
                  <a:txBody>
                    <a:bodyPr/>
                    <a:lstStyle/>
                    <a:p>
                      <a:r>
                        <a:rPr lang="en-US" sz="2000" b="1" dirty="0"/>
                        <a:t>Special groups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92608" indent="-292608">
                        <a:buFont typeface="Arial" panose="020B0604020202020204" pitchFamily="34" charset="0"/>
                        <a:buChar char="•"/>
                      </a:pPr>
                      <a:r>
                        <a:rPr lang="en-US" sz="2000" dirty="0"/>
                        <a:t>Apprentices</a:t>
                      </a:r>
                      <a:r>
                        <a:rPr lang="en-US" sz="2000" baseline="0" dirty="0"/>
                        <a:t> and learners.</a:t>
                      </a:r>
                    </a:p>
                    <a:p>
                      <a:pPr marL="292608" indent="-292608">
                        <a:buFont typeface="Arial" panose="020B0604020202020204" pitchFamily="34" charset="0"/>
                        <a:buChar char="•"/>
                      </a:pPr>
                      <a:r>
                        <a:rPr lang="en-US" sz="2000" baseline="0" dirty="0"/>
                        <a:t>Workers with disabilities.</a:t>
                      </a:r>
                    </a:p>
                    <a:p>
                      <a:pPr marL="292608" indent="-292608">
                        <a:buFont typeface="Arial" panose="020B0604020202020204" pitchFamily="34" charset="0"/>
                        <a:buChar char="•"/>
                      </a:pPr>
                      <a:r>
                        <a:rPr lang="en-US" sz="2000" baseline="0" dirty="0"/>
                        <a:t>Veterans.</a:t>
                      </a:r>
                    </a:p>
                    <a:p>
                      <a:pPr marL="292608" indent="-292608">
                        <a:buFont typeface="Arial" panose="020B0604020202020204" pitchFamily="34" charset="0"/>
                        <a:buChar char="•"/>
                      </a:pPr>
                      <a:r>
                        <a:rPr lang="en-US" sz="2000" baseline="0" dirty="0"/>
                        <a:t>Union representatives.</a:t>
                      </a: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47688067"/>
                  </a:ext>
                </a:extLst>
              </a:tr>
            </a:tbl>
          </a:graphicData>
        </a:graphic>
      </p:graphicFrame>
      <p:sp>
        <p:nvSpPr>
          <p:cNvPr id="4" name="Text Placeholder 3">
            <a:extLst>
              <a:ext uri="{FF2B5EF4-FFF2-40B4-BE49-F238E27FC236}">
                <a16:creationId xmlns:a16="http://schemas.microsoft.com/office/drawing/2014/main" id="{37DD913C-A569-48D7-82FE-84016051E346}"/>
              </a:ext>
            </a:extLst>
          </p:cNvPr>
          <p:cNvSpPr>
            <a:spLocks noGrp="1"/>
          </p:cNvSpPr>
          <p:nvPr>
            <p:ph type="body" sz="quarter" idx="11"/>
          </p:nvPr>
        </p:nvSpPr>
        <p:spPr>
          <a:xfrm>
            <a:off x="6258910" y="6243145"/>
            <a:ext cx="5475886" cy="551791"/>
          </a:xfrm>
        </p:spPr>
        <p:txBody>
          <a:bodyPr/>
          <a:lstStyle/>
          <a:p>
            <a:r>
              <a:rPr lang="en-US" i="1" dirty="0">
                <a:solidFill>
                  <a:schemeClr val="tx1"/>
                </a:solidFill>
                <a:ea typeface="ＭＳ Ｐゴシック" pitchFamily="-65" charset="-128"/>
                <a:cs typeface="ＭＳ Ｐゴシック" pitchFamily="-65" charset="-128"/>
              </a:rPr>
              <a:t>Source: </a:t>
            </a:r>
            <a:r>
              <a:rPr lang="en-US" dirty="0">
                <a:solidFill>
                  <a:schemeClr val="tx1"/>
                </a:solidFill>
                <a:ea typeface="ＭＳ Ｐゴシック" pitchFamily="-65" charset="-128"/>
                <a:cs typeface="ＭＳ Ｐゴシック" pitchFamily="-65" charset="-128"/>
              </a:rPr>
              <a:t>Adapted from T. A. </a:t>
            </a:r>
            <a:r>
              <a:rPr lang="en-US" dirty="0" err="1">
                <a:solidFill>
                  <a:schemeClr val="tx1"/>
                </a:solidFill>
                <a:ea typeface="ＭＳ Ｐゴシック" pitchFamily="-65" charset="-128"/>
                <a:cs typeface="ＭＳ Ｐゴシック" pitchFamily="-65" charset="-128"/>
              </a:rPr>
              <a:t>Kochan</a:t>
            </a:r>
            <a:r>
              <a:rPr lang="en-US" dirty="0">
                <a:solidFill>
                  <a:schemeClr val="tx1"/>
                </a:solidFill>
                <a:ea typeface="ＭＳ Ｐゴシック" pitchFamily="-65" charset="-128"/>
                <a:cs typeface="ＭＳ Ｐゴシック" pitchFamily="-65" charset="-128"/>
              </a:rPr>
              <a:t>, </a:t>
            </a:r>
            <a:r>
              <a:rPr lang="en-US" i="1" dirty="0">
                <a:solidFill>
                  <a:schemeClr val="tx1"/>
                </a:solidFill>
                <a:ea typeface="ＭＳ Ｐゴシック" pitchFamily="-65" charset="-128"/>
                <a:cs typeface="ＭＳ Ｐゴシック" pitchFamily="-65" charset="-128"/>
              </a:rPr>
              <a:t>Collective Bargaining and Industrial </a:t>
            </a:r>
            <a:br>
              <a:rPr lang="en-US" i="1" dirty="0">
                <a:solidFill>
                  <a:schemeClr val="tx1"/>
                </a:solidFill>
                <a:ea typeface="ＭＳ Ｐゴシック" pitchFamily="-65" charset="-128"/>
                <a:cs typeface="ＭＳ Ｐゴシック" pitchFamily="-65" charset="-128"/>
              </a:rPr>
            </a:br>
            <a:r>
              <a:rPr lang="en-US" i="1" dirty="0">
                <a:solidFill>
                  <a:schemeClr val="tx1"/>
                </a:solidFill>
                <a:ea typeface="ＭＳ Ｐゴシック" pitchFamily="-65" charset="-128"/>
                <a:cs typeface="ＭＳ Ｐゴシック" pitchFamily="-65" charset="-128"/>
              </a:rPr>
              <a:t>Relations </a:t>
            </a:r>
            <a:r>
              <a:rPr lang="en-US" dirty="0">
                <a:solidFill>
                  <a:schemeClr val="tx1"/>
                </a:solidFill>
                <a:ea typeface="ＭＳ Ｐゴシック" pitchFamily="-65" charset="-128"/>
                <a:cs typeface="ＭＳ Ｐゴシック" pitchFamily="-65" charset="-128"/>
              </a:rPr>
              <a:t>(Homewood, I</a:t>
            </a:r>
            <a:r>
              <a:rPr lang="en-US" sz="100" dirty="0">
                <a:solidFill>
                  <a:schemeClr val="tx1"/>
                </a:solidFill>
                <a:ea typeface="ＭＳ Ｐゴシック" pitchFamily="-65" charset="-128"/>
                <a:cs typeface="ＭＳ Ｐゴシック" pitchFamily="-65" charset="-128"/>
              </a:rPr>
              <a:t> </a:t>
            </a:r>
            <a:r>
              <a:rPr lang="en-US" dirty="0">
                <a:solidFill>
                  <a:schemeClr val="tx1"/>
                </a:solidFill>
                <a:ea typeface="ＭＳ Ｐゴシック" pitchFamily="-65" charset="-128"/>
                <a:cs typeface="ＭＳ Ｐゴシック" pitchFamily="-65" charset="-128"/>
              </a:rPr>
              <a:t>L: Richard D. Irwin, 1980), p. 29. Original data from J. W. Bloch, </a:t>
            </a:r>
            <a:br>
              <a:rPr lang="en-US" dirty="0">
                <a:solidFill>
                  <a:schemeClr val="tx1"/>
                </a:solidFill>
                <a:ea typeface="ＭＳ Ｐゴシック" pitchFamily="-65" charset="-128"/>
                <a:cs typeface="ＭＳ Ｐゴシック" pitchFamily="-65" charset="-128"/>
              </a:rPr>
            </a:br>
            <a:r>
              <a:rPr lang="en-US" dirty="0">
                <a:solidFill>
                  <a:schemeClr val="tx1"/>
                </a:solidFill>
                <a:ea typeface="ＭＳ Ｐゴシック" pitchFamily="-65" charset="-128"/>
                <a:cs typeface="ＭＳ Ｐゴシック" pitchFamily="-65" charset="-128"/>
              </a:rPr>
              <a:t>“Union Contracts—A New Series of Studies,” </a:t>
            </a:r>
            <a:r>
              <a:rPr lang="en-US" i="1" dirty="0">
                <a:solidFill>
                  <a:schemeClr val="tx1"/>
                </a:solidFill>
                <a:ea typeface="ＭＳ Ｐゴシック" pitchFamily="-65" charset="-128"/>
                <a:cs typeface="ＭＳ Ｐゴシック" pitchFamily="-65" charset="-128"/>
              </a:rPr>
              <a:t>Monthly Labor Review 87 </a:t>
            </a:r>
            <a:r>
              <a:rPr lang="en-US" dirty="0">
                <a:solidFill>
                  <a:schemeClr val="tx1"/>
                </a:solidFill>
                <a:ea typeface="ＭＳ Ｐゴシック" pitchFamily="-65" charset="-128"/>
                <a:cs typeface="ＭＳ Ｐゴシック" pitchFamily="-65" charset="-128"/>
              </a:rPr>
              <a:t>(October 1964), pp. 1184–85.</a:t>
            </a:r>
            <a:endParaRPr lang="en-US" b="1" dirty="0">
              <a:solidFill>
                <a:schemeClr val="tx1"/>
              </a:solidFill>
              <a:ea typeface="ＭＳ Ｐゴシック" charset="0"/>
              <a:cs typeface="ＭＳ Ｐゴシック" charset="0"/>
            </a:endParaRPr>
          </a:p>
          <a:p>
            <a:endParaRPr lang="en-US" dirty="0">
              <a:solidFill>
                <a:schemeClr val="tx1"/>
              </a:solidFill>
            </a:endParaRPr>
          </a:p>
        </p:txBody>
      </p:sp>
    </p:spTree>
    <p:extLst>
      <p:ext uri="{BB962C8B-B14F-4D97-AF65-F5344CB8AC3E}">
        <p14:creationId xmlns:p14="http://schemas.microsoft.com/office/powerpoint/2010/main" val="20720410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C44F4C-12BB-4E30-AC4B-F6B06549DE57}"/>
              </a:ext>
            </a:extLst>
          </p:cNvPr>
          <p:cNvSpPr>
            <a:spLocks noGrp="1"/>
          </p:cNvSpPr>
          <p:nvPr>
            <p:ph type="title"/>
          </p:nvPr>
        </p:nvSpPr>
        <p:spPr/>
        <p:txBody>
          <a:bodyPr/>
          <a:lstStyle/>
          <a:p>
            <a:r>
              <a:rPr lang="en-US" noProof="0" dirty="0"/>
              <a:t>What Do I Need to Know?</a:t>
            </a:r>
            <a:endParaRPr lang="en-US" sz="1000" b="0" noProof="0" dirty="0"/>
          </a:p>
        </p:txBody>
      </p:sp>
      <p:sp>
        <p:nvSpPr>
          <p:cNvPr id="3" name="Content Placeholder 2">
            <a:extLst>
              <a:ext uri="{FF2B5EF4-FFF2-40B4-BE49-F238E27FC236}">
                <a16:creationId xmlns:a16="http://schemas.microsoft.com/office/drawing/2014/main" id="{70FBCE7B-BC9E-4350-BF90-1BB29939B96C}"/>
              </a:ext>
            </a:extLst>
          </p:cNvPr>
          <p:cNvSpPr>
            <a:spLocks noGrp="1"/>
          </p:cNvSpPr>
          <p:nvPr>
            <p:ph idx="1"/>
          </p:nvPr>
        </p:nvSpPr>
        <p:spPr>
          <a:xfrm>
            <a:off x="609600" y="1280160"/>
            <a:ext cx="10972800" cy="5006340"/>
          </a:xfrm>
        </p:spPr>
        <p:txBody>
          <a:bodyPr/>
          <a:lstStyle/>
          <a:p>
            <a:pPr marL="1022350" indent="-1022350">
              <a:tabLst>
                <a:tab pos="914400" algn="l"/>
              </a:tabLst>
            </a:pPr>
            <a:r>
              <a:rPr lang="en-US" sz="2200" b="1" noProof="0" dirty="0">
                <a:solidFill>
                  <a:srgbClr val="007000"/>
                </a:solidFill>
              </a:rPr>
              <a:t>L</a:t>
            </a:r>
            <a:r>
              <a:rPr lang="en-US" sz="100" b="1" noProof="0" dirty="0">
                <a:solidFill>
                  <a:srgbClr val="007000"/>
                </a:solidFill>
              </a:rPr>
              <a:t> </a:t>
            </a:r>
            <a:r>
              <a:rPr lang="en-US" sz="2200" b="1" noProof="0" dirty="0">
                <a:solidFill>
                  <a:srgbClr val="007000"/>
                </a:solidFill>
              </a:rPr>
              <a:t>O 15-1</a:t>
            </a:r>
            <a:r>
              <a:rPr lang="en-US" sz="2200" b="1" noProof="0" dirty="0">
                <a:solidFill>
                  <a:srgbClr val="008200"/>
                </a:solidFill>
              </a:rPr>
              <a:t>  </a:t>
            </a:r>
            <a:r>
              <a:rPr lang="en-US" sz="2200" dirty="0"/>
              <a:t>Define unions and labor relations and their role in organizations.</a:t>
            </a:r>
            <a:endParaRPr lang="en-US" sz="2200" noProof="0" dirty="0"/>
          </a:p>
          <a:p>
            <a:pPr marL="1022350" indent="-1022350">
              <a:tabLst>
                <a:tab pos="1139825" algn="l"/>
              </a:tabLst>
            </a:pPr>
            <a:r>
              <a:rPr lang="en-US" sz="2200" b="1" noProof="0" dirty="0">
                <a:solidFill>
                  <a:srgbClr val="007000"/>
                </a:solidFill>
              </a:rPr>
              <a:t>L</a:t>
            </a:r>
            <a:r>
              <a:rPr lang="en-US" sz="100" b="1" noProof="0" dirty="0">
                <a:solidFill>
                  <a:srgbClr val="007000"/>
                </a:solidFill>
              </a:rPr>
              <a:t> </a:t>
            </a:r>
            <a:r>
              <a:rPr lang="en-US" sz="2200" b="1" noProof="0" dirty="0">
                <a:solidFill>
                  <a:srgbClr val="007000"/>
                </a:solidFill>
              </a:rPr>
              <a:t>O 15-2</a:t>
            </a:r>
            <a:r>
              <a:rPr lang="en-US" sz="2200" b="1" noProof="0" dirty="0">
                <a:solidFill>
                  <a:srgbClr val="008200"/>
                </a:solidFill>
              </a:rPr>
              <a:t>  </a:t>
            </a:r>
            <a:r>
              <a:rPr lang="en-US" sz="2200" dirty="0"/>
              <a:t>Identify the labor relations goals of management, labor unions, and society.</a:t>
            </a:r>
            <a:endParaRPr lang="en-US" sz="2200" noProof="0" dirty="0"/>
          </a:p>
          <a:p>
            <a:pPr marL="1022350" indent="-1022350">
              <a:tabLst>
                <a:tab pos="1139825" algn="l"/>
              </a:tabLst>
            </a:pPr>
            <a:r>
              <a:rPr lang="en-US" sz="2200" b="1" noProof="0" dirty="0">
                <a:solidFill>
                  <a:srgbClr val="007000"/>
                </a:solidFill>
              </a:rPr>
              <a:t>L</a:t>
            </a:r>
            <a:r>
              <a:rPr lang="en-US" sz="100" b="1" noProof="0" dirty="0">
                <a:solidFill>
                  <a:srgbClr val="007000"/>
                </a:solidFill>
              </a:rPr>
              <a:t> </a:t>
            </a:r>
            <a:r>
              <a:rPr lang="en-US" sz="2200" b="1" noProof="0" dirty="0">
                <a:solidFill>
                  <a:srgbClr val="007000"/>
                </a:solidFill>
              </a:rPr>
              <a:t>O 15-3</a:t>
            </a:r>
            <a:r>
              <a:rPr lang="en-US" sz="2200" b="1" noProof="0" dirty="0">
                <a:solidFill>
                  <a:srgbClr val="008200"/>
                </a:solidFill>
              </a:rPr>
              <a:t>  </a:t>
            </a:r>
            <a:r>
              <a:rPr lang="en-US" sz="2200" dirty="0"/>
              <a:t>Summarize laws and regulations that affect labor relations.</a:t>
            </a:r>
            <a:endParaRPr lang="en-US" sz="2200" noProof="0" dirty="0"/>
          </a:p>
          <a:p>
            <a:pPr marL="1022350" indent="-1022350">
              <a:tabLst>
                <a:tab pos="1139825" algn="l"/>
              </a:tabLst>
            </a:pPr>
            <a:r>
              <a:rPr lang="en-US" sz="2200" b="1" noProof="0" dirty="0">
                <a:solidFill>
                  <a:srgbClr val="007000"/>
                </a:solidFill>
              </a:rPr>
              <a:t>L</a:t>
            </a:r>
            <a:r>
              <a:rPr lang="en-US" sz="100" b="1" noProof="0" dirty="0">
                <a:solidFill>
                  <a:srgbClr val="007000"/>
                </a:solidFill>
              </a:rPr>
              <a:t> </a:t>
            </a:r>
            <a:r>
              <a:rPr lang="en-US" sz="2200" b="1" noProof="0" dirty="0">
                <a:solidFill>
                  <a:srgbClr val="007000"/>
                </a:solidFill>
              </a:rPr>
              <a:t>O 15-4</a:t>
            </a:r>
            <a:r>
              <a:rPr lang="en-US" sz="2200" b="1" noProof="0" dirty="0">
                <a:solidFill>
                  <a:srgbClr val="008200"/>
                </a:solidFill>
              </a:rPr>
              <a:t>  </a:t>
            </a:r>
            <a:r>
              <a:rPr lang="en-US" sz="2200" dirty="0"/>
              <a:t>Describe the union organizing process.</a:t>
            </a:r>
            <a:endParaRPr lang="en-US" sz="2200" noProof="0" dirty="0"/>
          </a:p>
          <a:p>
            <a:pPr marL="1022350" indent="-1022350">
              <a:tabLst>
                <a:tab pos="1139825" algn="l"/>
              </a:tabLst>
            </a:pPr>
            <a:r>
              <a:rPr lang="en-US" sz="2200" b="1" noProof="0" dirty="0">
                <a:solidFill>
                  <a:srgbClr val="007000"/>
                </a:solidFill>
              </a:rPr>
              <a:t>L</a:t>
            </a:r>
            <a:r>
              <a:rPr lang="en-US" sz="100" b="1" noProof="0" dirty="0">
                <a:solidFill>
                  <a:srgbClr val="007000"/>
                </a:solidFill>
              </a:rPr>
              <a:t> </a:t>
            </a:r>
            <a:r>
              <a:rPr lang="en-US" sz="2200" b="1" noProof="0" dirty="0">
                <a:solidFill>
                  <a:srgbClr val="007000"/>
                </a:solidFill>
              </a:rPr>
              <a:t>O 15-5</a:t>
            </a:r>
            <a:r>
              <a:rPr lang="en-US" sz="2200" b="1" noProof="0" dirty="0">
                <a:solidFill>
                  <a:srgbClr val="008200"/>
                </a:solidFill>
              </a:rPr>
              <a:t>  </a:t>
            </a:r>
            <a:r>
              <a:rPr lang="en-US" sz="2200" dirty="0"/>
              <a:t>Explain how management and unions negotiate contracts.</a:t>
            </a:r>
          </a:p>
          <a:p>
            <a:pPr marL="1022350" indent="-1022350">
              <a:tabLst>
                <a:tab pos="1139825" algn="l"/>
              </a:tabLst>
            </a:pPr>
            <a:r>
              <a:rPr lang="en-US" sz="2200" b="1" dirty="0">
                <a:solidFill>
                  <a:srgbClr val="007000"/>
                </a:solidFill>
              </a:rPr>
              <a:t>L</a:t>
            </a:r>
            <a:r>
              <a:rPr lang="en-US" sz="100" b="1" dirty="0">
                <a:solidFill>
                  <a:srgbClr val="007000"/>
                </a:solidFill>
              </a:rPr>
              <a:t> </a:t>
            </a:r>
            <a:r>
              <a:rPr lang="en-US" sz="2200" b="1" dirty="0">
                <a:solidFill>
                  <a:srgbClr val="007000"/>
                </a:solidFill>
              </a:rPr>
              <a:t>O 15-6</a:t>
            </a:r>
            <a:r>
              <a:rPr lang="en-US" sz="2200" b="1" dirty="0">
                <a:solidFill>
                  <a:srgbClr val="008200"/>
                </a:solidFill>
              </a:rPr>
              <a:t>  </a:t>
            </a:r>
            <a:r>
              <a:rPr lang="en-US" sz="2200" dirty="0"/>
              <a:t>Summarize the practice of contract administration.</a:t>
            </a:r>
          </a:p>
          <a:p>
            <a:pPr marL="1022350" indent="-1022350">
              <a:tabLst>
                <a:tab pos="1139825" algn="l"/>
              </a:tabLst>
            </a:pPr>
            <a:r>
              <a:rPr lang="en-US" sz="2200" b="1" dirty="0">
                <a:solidFill>
                  <a:srgbClr val="007000"/>
                </a:solidFill>
              </a:rPr>
              <a:t>L</a:t>
            </a:r>
            <a:r>
              <a:rPr lang="en-US" sz="100" b="1" dirty="0">
                <a:solidFill>
                  <a:srgbClr val="007000"/>
                </a:solidFill>
              </a:rPr>
              <a:t> </a:t>
            </a:r>
            <a:r>
              <a:rPr lang="en-US" sz="2200" b="1" dirty="0">
                <a:solidFill>
                  <a:srgbClr val="007000"/>
                </a:solidFill>
              </a:rPr>
              <a:t>O 15-7</a:t>
            </a:r>
            <a:r>
              <a:rPr lang="en-US" sz="2200" b="1" dirty="0">
                <a:solidFill>
                  <a:srgbClr val="008200"/>
                </a:solidFill>
              </a:rPr>
              <a:t>  </a:t>
            </a:r>
            <a:r>
              <a:rPr lang="en-US" sz="2200" dirty="0"/>
              <a:t>Describe new approaches to labor-management relations.</a:t>
            </a:r>
          </a:p>
          <a:p>
            <a:pPr marL="1022350" indent="-1022350">
              <a:tabLst>
                <a:tab pos="1139825" algn="l"/>
              </a:tabLst>
            </a:pPr>
            <a:endParaRPr lang="en-US" sz="2200" dirty="0"/>
          </a:p>
        </p:txBody>
      </p:sp>
    </p:spTree>
    <p:extLst>
      <p:ext uri="{BB962C8B-B14F-4D97-AF65-F5344CB8AC3E}">
        <p14:creationId xmlns:p14="http://schemas.microsoft.com/office/powerpoint/2010/main" val="288893424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F77F85-F448-44D2-B884-1D371057FB1E}"/>
              </a:ext>
            </a:extLst>
          </p:cNvPr>
          <p:cNvSpPr>
            <a:spLocks noGrp="1"/>
          </p:cNvSpPr>
          <p:nvPr>
            <p:ph type="title"/>
          </p:nvPr>
        </p:nvSpPr>
        <p:spPr/>
        <p:txBody>
          <a:bodyPr/>
          <a:lstStyle/>
          <a:p>
            <a:r>
              <a:rPr lang="en-US" dirty="0"/>
              <a:t>Collective Bargaining </a:t>
            </a:r>
            <a:r>
              <a:rPr lang="en-US" sz="1000" b="0" dirty="0"/>
              <a:t>2</a:t>
            </a:r>
          </a:p>
        </p:txBody>
      </p:sp>
      <p:sp>
        <p:nvSpPr>
          <p:cNvPr id="3" name="Content Placeholder 2">
            <a:extLst>
              <a:ext uri="{FF2B5EF4-FFF2-40B4-BE49-F238E27FC236}">
                <a16:creationId xmlns:a16="http://schemas.microsoft.com/office/drawing/2014/main" id="{DA372EF3-9276-4AC3-9BF8-23F385E6B082}"/>
              </a:ext>
            </a:extLst>
          </p:cNvPr>
          <p:cNvSpPr>
            <a:spLocks noGrp="1"/>
          </p:cNvSpPr>
          <p:nvPr>
            <p:ph sz="quarter" idx="12"/>
          </p:nvPr>
        </p:nvSpPr>
        <p:spPr>
          <a:xfrm>
            <a:off x="616604" y="1271758"/>
            <a:ext cx="10871200" cy="1014242"/>
          </a:xfrm>
        </p:spPr>
        <p:txBody>
          <a:bodyPr/>
          <a:lstStyle/>
          <a:p>
            <a:pPr marL="0" indent="0">
              <a:buNone/>
            </a:pPr>
            <a:r>
              <a:rPr lang="en-US" sz="2600" dirty="0"/>
              <a:t>Bargaining over New Contracts</a:t>
            </a:r>
          </a:p>
          <a:p>
            <a:pPr marL="402336" indent="-402336">
              <a:buFont typeface="+mj-lt"/>
              <a:buAutoNum type="arabicPeriod"/>
            </a:pPr>
            <a:r>
              <a:rPr lang="en-US" dirty="0"/>
              <a:t>Preparation for bargaining is important.</a:t>
            </a:r>
          </a:p>
        </p:txBody>
      </p:sp>
      <p:sp>
        <p:nvSpPr>
          <p:cNvPr id="4" name="Content Placeholder 3">
            <a:extLst>
              <a:ext uri="{FF2B5EF4-FFF2-40B4-BE49-F238E27FC236}">
                <a16:creationId xmlns:a16="http://schemas.microsoft.com/office/drawing/2014/main" id="{6BFD9C9F-4061-48CA-9AF2-1F1D9AB51CD0}"/>
              </a:ext>
            </a:extLst>
          </p:cNvPr>
          <p:cNvSpPr>
            <a:spLocks noGrp="1"/>
          </p:cNvSpPr>
          <p:nvPr>
            <p:ph sz="quarter" idx="13"/>
          </p:nvPr>
        </p:nvSpPr>
        <p:spPr>
          <a:xfrm>
            <a:off x="616604" y="2396355"/>
            <a:ext cx="10871200" cy="835572"/>
          </a:xfrm>
        </p:spPr>
        <p:txBody>
          <a:bodyPr/>
          <a:lstStyle/>
          <a:p>
            <a:pPr marL="621792" indent="-320040"/>
            <a:r>
              <a:rPr lang="en-US" sz="2200" dirty="0"/>
              <a:t>Establish objectives for contract, review old contract, gather data, predict likely demands, establish cost of meeting demands.</a:t>
            </a:r>
          </a:p>
        </p:txBody>
      </p:sp>
      <p:sp>
        <p:nvSpPr>
          <p:cNvPr id="5" name="Content Placeholder 4">
            <a:extLst>
              <a:ext uri="{FF2B5EF4-FFF2-40B4-BE49-F238E27FC236}">
                <a16:creationId xmlns:a16="http://schemas.microsoft.com/office/drawing/2014/main" id="{3DED7903-70A0-4660-BB32-B27448FE087F}"/>
              </a:ext>
            </a:extLst>
          </p:cNvPr>
          <p:cNvSpPr>
            <a:spLocks noGrp="1"/>
          </p:cNvSpPr>
          <p:nvPr>
            <p:ph sz="quarter" idx="14"/>
          </p:nvPr>
        </p:nvSpPr>
        <p:spPr>
          <a:xfrm>
            <a:off x="616604" y="3338079"/>
            <a:ext cx="10871200" cy="1549232"/>
          </a:xfrm>
        </p:spPr>
        <p:txBody>
          <a:bodyPr/>
          <a:lstStyle/>
          <a:p>
            <a:pPr marL="402336" indent="-402336">
              <a:buFont typeface="+mj-lt"/>
              <a:buAutoNum type="arabicPeriod" startAt="2"/>
            </a:pPr>
            <a:r>
              <a:rPr lang="en-US" dirty="0"/>
              <a:t>Union and management present proposals.</a:t>
            </a:r>
          </a:p>
          <a:p>
            <a:pPr marL="402336" indent="-402336">
              <a:buFont typeface="+mj-lt"/>
              <a:buAutoNum type="arabicPeriod" startAt="2"/>
            </a:pPr>
            <a:r>
              <a:rPr lang="en-US" dirty="0"/>
              <a:t>Each side considers proposals.</a:t>
            </a:r>
          </a:p>
          <a:p>
            <a:pPr marL="402336" indent="-402336">
              <a:buFont typeface="+mj-lt"/>
              <a:buAutoNum type="arabicPeriod" startAt="2"/>
            </a:pPr>
            <a:r>
              <a:rPr lang="en-US" dirty="0"/>
              <a:t>Union and management attempt to reach agreement.</a:t>
            </a:r>
          </a:p>
        </p:txBody>
      </p:sp>
      <p:sp>
        <p:nvSpPr>
          <p:cNvPr id="6" name="Content Placeholder 5">
            <a:extLst>
              <a:ext uri="{FF2B5EF4-FFF2-40B4-BE49-F238E27FC236}">
                <a16:creationId xmlns:a16="http://schemas.microsoft.com/office/drawing/2014/main" id="{F33858BA-1FDA-4E59-A71D-65133FCF6A4F}"/>
              </a:ext>
            </a:extLst>
          </p:cNvPr>
          <p:cNvSpPr>
            <a:spLocks noGrp="1"/>
          </p:cNvSpPr>
          <p:nvPr>
            <p:ph sz="quarter" idx="15"/>
          </p:nvPr>
        </p:nvSpPr>
        <p:spPr>
          <a:xfrm>
            <a:off x="616604" y="4950363"/>
            <a:ext cx="10871200" cy="930179"/>
          </a:xfrm>
        </p:spPr>
        <p:txBody>
          <a:bodyPr/>
          <a:lstStyle/>
          <a:p>
            <a:pPr marL="621792" indent="-320040"/>
            <a:r>
              <a:rPr lang="en-US" sz="2200" dirty="0"/>
              <a:t>When bargaining unsuccessful, work stoppages can ensue.</a:t>
            </a:r>
          </a:p>
        </p:txBody>
      </p:sp>
    </p:spTree>
    <p:extLst>
      <p:ext uri="{BB962C8B-B14F-4D97-AF65-F5344CB8AC3E}">
        <p14:creationId xmlns:p14="http://schemas.microsoft.com/office/powerpoint/2010/main" val="234816086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6176B2-DAAC-448F-9652-4811CB888FA6}"/>
              </a:ext>
            </a:extLst>
          </p:cNvPr>
          <p:cNvSpPr>
            <a:spLocks noGrp="1"/>
          </p:cNvSpPr>
          <p:nvPr>
            <p:ph type="title"/>
          </p:nvPr>
        </p:nvSpPr>
        <p:spPr/>
        <p:txBody>
          <a:bodyPr/>
          <a:lstStyle/>
          <a:p>
            <a:r>
              <a:rPr lang="en-US" dirty="0"/>
              <a:t>Collective Bargaining </a:t>
            </a:r>
            <a:r>
              <a:rPr lang="en-US" sz="1000" b="0" dirty="0"/>
              <a:t>3</a:t>
            </a:r>
          </a:p>
        </p:txBody>
      </p:sp>
      <p:sp>
        <p:nvSpPr>
          <p:cNvPr id="3" name="Text Placeholder 2">
            <a:extLst>
              <a:ext uri="{FF2B5EF4-FFF2-40B4-BE49-F238E27FC236}">
                <a16:creationId xmlns:a16="http://schemas.microsoft.com/office/drawing/2014/main" id="{53550A02-8628-4E91-8AA7-061F5401EA5D}"/>
              </a:ext>
            </a:extLst>
          </p:cNvPr>
          <p:cNvSpPr>
            <a:spLocks noGrp="1"/>
          </p:cNvSpPr>
          <p:nvPr>
            <p:ph type="body" idx="1"/>
          </p:nvPr>
        </p:nvSpPr>
        <p:spPr>
          <a:xfrm>
            <a:off x="625100" y="1270400"/>
            <a:ext cx="5386917" cy="2734042"/>
          </a:xfrm>
        </p:spPr>
        <p:txBody>
          <a:bodyPr anchor="t"/>
          <a:lstStyle/>
          <a:p>
            <a:r>
              <a:rPr lang="en-US" sz="2600" b="0" dirty="0"/>
              <a:t>Work Stoppages</a:t>
            </a:r>
          </a:p>
          <a:p>
            <a:r>
              <a:rPr lang="en-US" dirty="0"/>
              <a:t>Strike:</a:t>
            </a:r>
            <a:r>
              <a:rPr lang="en-US" b="0" dirty="0"/>
              <a:t> a collective decision by union members not to work until certain demands or conditions are met.</a:t>
            </a:r>
          </a:p>
          <a:p>
            <a:pPr marL="292608" lvl="1" indent="-292608">
              <a:spcBef>
                <a:spcPts val="1000"/>
              </a:spcBef>
              <a:buFont typeface="Arial" panose="020B0604020202020204" pitchFamily="34" charset="0"/>
              <a:buChar char="•"/>
            </a:pPr>
            <a:r>
              <a:rPr lang="en-US" sz="2200" b="0" dirty="0"/>
              <a:t>Usually includes picketing.</a:t>
            </a:r>
          </a:p>
          <a:p>
            <a:pPr marL="292608" lvl="1" indent="-292608">
              <a:spcBef>
                <a:spcPts val="1000"/>
              </a:spcBef>
              <a:buFont typeface="Arial" panose="020B0604020202020204" pitchFamily="34" charset="0"/>
              <a:buChar char="•"/>
            </a:pPr>
            <a:r>
              <a:rPr lang="en-US" sz="2200" b="0" dirty="0"/>
              <a:t>Seldom in anyone’s best interests.</a:t>
            </a:r>
          </a:p>
        </p:txBody>
      </p:sp>
      <p:sp>
        <p:nvSpPr>
          <p:cNvPr id="4" name="Content Placeholder 3">
            <a:extLst>
              <a:ext uri="{FF2B5EF4-FFF2-40B4-BE49-F238E27FC236}">
                <a16:creationId xmlns:a16="http://schemas.microsoft.com/office/drawing/2014/main" id="{C7BAA7B5-BC2A-493B-9C12-CE934BEEA8F5}"/>
              </a:ext>
            </a:extLst>
          </p:cNvPr>
          <p:cNvSpPr>
            <a:spLocks noGrp="1"/>
          </p:cNvSpPr>
          <p:nvPr>
            <p:ph sz="half" idx="2"/>
          </p:nvPr>
        </p:nvSpPr>
        <p:spPr>
          <a:xfrm>
            <a:off x="609602" y="4199158"/>
            <a:ext cx="5386917" cy="1836902"/>
          </a:xfrm>
        </p:spPr>
        <p:txBody>
          <a:bodyPr/>
          <a:lstStyle/>
          <a:p>
            <a:pPr marL="0" indent="0">
              <a:buNone/>
            </a:pPr>
            <a:r>
              <a:rPr lang="en-US" b="1" dirty="0"/>
              <a:t>Lockout:</a:t>
            </a:r>
            <a:r>
              <a:rPr lang="en-US" dirty="0"/>
              <a:t> employer excludes workers from workplace until they meet certain conditions.</a:t>
            </a:r>
          </a:p>
        </p:txBody>
      </p:sp>
      <p:pic>
        <p:nvPicPr>
          <p:cNvPr id="11" name="Picture 10" descr="A photo of protesters holding banners.">
            <a:extLst>
              <a:ext uri="{FF2B5EF4-FFF2-40B4-BE49-F238E27FC236}">
                <a16:creationId xmlns:a16="http://schemas.microsoft.com/office/drawing/2014/main" id="{6BA300A1-A887-4BC1-9610-4505C91B5F78}"/>
              </a:ext>
            </a:extLst>
          </p:cNvPr>
          <p:cNvPicPr>
            <a:picLocks noChangeAspect="1"/>
          </p:cNvPicPr>
          <p:nvPr/>
        </p:nvPicPr>
        <p:blipFill>
          <a:blip r:embed="rId3"/>
          <a:stretch>
            <a:fillRect/>
          </a:stretch>
        </p:blipFill>
        <p:spPr>
          <a:xfrm>
            <a:off x="6242177" y="1479389"/>
            <a:ext cx="5383235" cy="3426249"/>
          </a:xfrm>
          <a:prstGeom prst="rect">
            <a:avLst/>
          </a:prstGeom>
        </p:spPr>
      </p:pic>
      <p:sp>
        <p:nvSpPr>
          <p:cNvPr id="8" name="Text Placeholder 7">
            <a:extLst>
              <a:ext uri="{FF2B5EF4-FFF2-40B4-BE49-F238E27FC236}">
                <a16:creationId xmlns:a16="http://schemas.microsoft.com/office/drawing/2014/main" id="{83B44948-5720-46E9-B40B-FB8E3DEE720F}"/>
              </a:ext>
            </a:extLst>
          </p:cNvPr>
          <p:cNvSpPr>
            <a:spLocks noGrp="1"/>
          </p:cNvSpPr>
          <p:nvPr>
            <p:ph type="body" sz="quarter" idx="11"/>
          </p:nvPr>
        </p:nvSpPr>
        <p:spPr>
          <a:xfrm>
            <a:off x="7702657" y="6558455"/>
            <a:ext cx="4024395" cy="229803"/>
          </a:xfrm>
        </p:spPr>
        <p:txBody>
          <a:bodyPr/>
          <a:lstStyle/>
          <a:p>
            <a:r>
              <a:rPr lang="en-US" dirty="0">
                <a:solidFill>
                  <a:schemeClr val="tx1"/>
                </a:solidFill>
              </a:rPr>
              <a:t>VALERIE MACON/AFP/Getty Images</a:t>
            </a:r>
          </a:p>
        </p:txBody>
      </p:sp>
    </p:spTree>
    <p:extLst>
      <p:ext uri="{BB962C8B-B14F-4D97-AF65-F5344CB8AC3E}">
        <p14:creationId xmlns:p14="http://schemas.microsoft.com/office/powerpoint/2010/main" val="62781454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7C1CCA-19B4-4489-BD62-229C8B64FEEF}"/>
              </a:ext>
            </a:extLst>
          </p:cNvPr>
          <p:cNvSpPr>
            <a:spLocks noGrp="1"/>
          </p:cNvSpPr>
          <p:nvPr>
            <p:ph type="title"/>
          </p:nvPr>
        </p:nvSpPr>
        <p:spPr/>
        <p:txBody>
          <a:bodyPr/>
          <a:lstStyle/>
          <a:p>
            <a:r>
              <a:rPr lang="en-US" dirty="0"/>
              <a:t>Figure 15.4 Work Stoppages Involving 1,000 or More Workers</a:t>
            </a:r>
            <a:endParaRPr lang="en-US" b="0" dirty="0"/>
          </a:p>
        </p:txBody>
      </p:sp>
      <p:pic>
        <p:nvPicPr>
          <p:cNvPr id="3" name="Picture 2" descr="A line graph shows the number of strikes and lockouts highest in 1950 at around 420 and lowest in 2017 at less than 10.">
            <a:extLst>
              <a:ext uri="{FF2B5EF4-FFF2-40B4-BE49-F238E27FC236}">
                <a16:creationId xmlns:a16="http://schemas.microsoft.com/office/drawing/2014/main" id="{58CDBF9A-D5F7-4AD4-BF01-27E938ECD06A}"/>
              </a:ext>
            </a:extLst>
          </p:cNvPr>
          <p:cNvPicPr>
            <a:picLocks noChangeAspect="1"/>
          </p:cNvPicPr>
          <p:nvPr/>
        </p:nvPicPr>
        <p:blipFill>
          <a:blip r:embed="rId3"/>
          <a:stretch>
            <a:fillRect/>
          </a:stretch>
        </p:blipFill>
        <p:spPr>
          <a:xfrm>
            <a:off x="2911759" y="1491783"/>
            <a:ext cx="6368480" cy="4284343"/>
          </a:xfrm>
          <a:prstGeom prst="rect">
            <a:avLst/>
          </a:prstGeom>
        </p:spPr>
      </p:pic>
      <p:sp>
        <p:nvSpPr>
          <p:cNvPr id="5" name="Text Placeholder 4">
            <a:extLst>
              <a:ext uri="{FF2B5EF4-FFF2-40B4-BE49-F238E27FC236}">
                <a16:creationId xmlns:a16="http://schemas.microsoft.com/office/drawing/2014/main" id="{2AC25F33-917A-492F-80AE-C3BF80EC7259}"/>
              </a:ext>
            </a:extLst>
          </p:cNvPr>
          <p:cNvSpPr>
            <a:spLocks noGrp="1"/>
          </p:cNvSpPr>
          <p:nvPr>
            <p:ph type="body" sz="quarter" idx="12"/>
          </p:nvPr>
        </p:nvSpPr>
        <p:spPr>
          <a:xfrm>
            <a:off x="4617189" y="6302266"/>
            <a:ext cx="2981785" cy="250934"/>
          </a:xfrm>
        </p:spPr>
        <p:txBody>
          <a:bodyPr/>
          <a:lstStyle/>
          <a:p>
            <a:r>
              <a:rPr lang="en-US" sz="1200" dirty="0">
                <a:hlinkClick r:id="rId4" action="ppaction://hlinksldjump"/>
              </a:rPr>
              <a:t>Access the text alternative for slide images.</a:t>
            </a:r>
            <a:endParaRPr lang="en-US" sz="1200" dirty="0"/>
          </a:p>
        </p:txBody>
      </p:sp>
      <p:sp>
        <p:nvSpPr>
          <p:cNvPr id="6" name="Text Placeholder 5">
            <a:extLst>
              <a:ext uri="{FF2B5EF4-FFF2-40B4-BE49-F238E27FC236}">
                <a16:creationId xmlns:a16="http://schemas.microsoft.com/office/drawing/2014/main" id="{509971FD-A900-44F0-8B15-22BE9497B840}"/>
              </a:ext>
            </a:extLst>
          </p:cNvPr>
          <p:cNvSpPr>
            <a:spLocks noGrp="1"/>
          </p:cNvSpPr>
          <p:nvPr>
            <p:ph type="body" sz="quarter" idx="11"/>
          </p:nvPr>
        </p:nvSpPr>
        <p:spPr>
          <a:xfrm>
            <a:off x="7598974" y="6448097"/>
            <a:ext cx="4135824" cy="355658"/>
          </a:xfrm>
        </p:spPr>
        <p:txBody>
          <a:bodyPr/>
          <a:lstStyle/>
          <a:p>
            <a:r>
              <a:rPr lang="en-US" i="1" dirty="0">
                <a:solidFill>
                  <a:schemeClr val="tx1"/>
                </a:solidFill>
              </a:rPr>
              <a:t>Source: </a:t>
            </a:r>
            <a:r>
              <a:rPr lang="en-US" dirty="0">
                <a:solidFill>
                  <a:schemeClr val="tx1"/>
                </a:solidFill>
              </a:rPr>
              <a:t>Bureau of Labor Statistics, Work </a:t>
            </a:r>
            <a:br>
              <a:rPr lang="en-US" dirty="0">
                <a:solidFill>
                  <a:schemeClr val="tx1"/>
                </a:solidFill>
              </a:rPr>
            </a:br>
            <a:r>
              <a:rPr lang="en-US" dirty="0">
                <a:solidFill>
                  <a:schemeClr val="tx1"/>
                </a:solidFill>
              </a:rPr>
              <a:t>Stoppage Data, http://data.bls.gov, accessed May 13, 2020.</a:t>
            </a:r>
          </a:p>
          <a:p>
            <a:endParaRPr lang="en-US" dirty="0">
              <a:solidFill>
                <a:schemeClr val="tx1"/>
              </a:solidFill>
            </a:endParaRPr>
          </a:p>
        </p:txBody>
      </p:sp>
    </p:spTree>
    <p:extLst>
      <p:ext uri="{BB962C8B-B14F-4D97-AF65-F5344CB8AC3E}">
        <p14:creationId xmlns:p14="http://schemas.microsoft.com/office/powerpoint/2010/main" val="198889153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9B5AC5-A1CD-437E-B499-CFD729218D28}"/>
              </a:ext>
            </a:extLst>
          </p:cNvPr>
          <p:cNvSpPr>
            <a:spLocks noGrp="1"/>
          </p:cNvSpPr>
          <p:nvPr>
            <p:ph type="title"/>
          </p:nvPr>
        </p:nvSpPr>
        <p:spPr/>
        <p:txBody>
          <a:bodyPr/>
          <a:lstStyle/>
          <a:p>
            <a:r>
              <a:rPr lang="en-US" dirty="0"/>
              <a:t>Collective Bargaining </a:t>
            </a:r>
            <a:r>
              <a:rPr lang="en-US" sz="1000" b="0" dirty="0"/>
              <a:t>4</a:t>
            </a:r>
          </a:p>
        </p:txBody>
      </p:sp>
      <p:sp>
        <p:nvSpPr>
          <p:cNvPr id="3" name="Content Placeholder 2">
            <a:extLst>
              <a:ext uri="{FF2B5EF4-FFF2-40B4-BE49-F238E27FC236}">
                <a16:creationId xmlns:a16="http://schemas.microsoft.com/office/drawing/2014/main" id="{24BC0C12-91FD-4083-A761-6C5CA585EB8A}"/>
              </a:ext>
            </a:extLst>
          </p:cNvPr>
          <p:cNvSpPr>
            <a:spLocks noGrp="1"/>
          </p:cNvSpPr>
          <p:nvPr>
            <p:ph sz="quarter" idx="12"/>
          </p:nvPr>
        </p:nvSpPr>
        <p:spPr>
          <a:xfrm>
            <a:off x="616604" y="1271757"/>
            <a:ext cx="10871200" cy="2007471"/>
          </a:xfrm>
        </p:spPr>
        <p:txBody>
          <a:bodyPr/>
          <a:lstStyle/>
          <a:p>
            <a:pPr marL="0" indent="0">
              <a:buNone/>
            </a:pPr>
            <a:r>
              <a:rPr lang="en-US" sz="2600" dirty="0"/>
              <a:t>Alternatives to Work Stoppages</a:t>
            </a:r>
          </a:p>
          <a:p>
            <a:pPr marL="0" indent="0">
              <a:buNone/>
            </a:pPr>
            <a:r>
              <a:rPr lang="en-US" b="1" dirty="0"/>
              <a:t>Mediation.</a:t>
            </a:r>
          </a:p>
          <a:p>
            <a:pPr marL="292608" lvl="1" indent="-292608">
              <a:buFont typeface="Arial" panose="020B0604020202020204" pitchFamily="34" charset="0"/>
              <a:buChar char="•"/>
            </a:pPr>
            <a:r>
              <a:rPr lang="en-US" sz="2200" dirty="0"/>
              <a:t>Least formal and most widely used.</a:t>
            </a:r>
          </a:p>
          <a:p>
            <a:pPr marL="292608" lvl="1" indent="-292608">
              <a:buFont typeface="Arial" panose="020B0604020202020204" pitchFamily="34" charset="0"/>
              <a:buChar char="•"/>
            </a:pPr>
            <a:r>
              <a:rPr lang="en-US" sz="2200" dirty="0">
                <a:solidFill>
                  <a:srgbClr val="221E1F"/>
                </a:solidFill>
              </a:rPr>
              <a:t>Mediator hears the views of both sides and facilitates the negotiation process.</a:t>
            </a:r>
            <a:endParaRPr lang="en-US" sz="2200" dirty="0"/>
          </a:p>
        </p:txBody>
      </p:sp>
      <p:sp>
        <p:nvSpPr>
          <p:cNvPr id="4" name="Content Placeholder 3">
            <a:extLst>
              <a:ext uri="{FF2B5EF4-FFF2-40B4-BE49-F238E27FC236}">
                <a16:creationId xmlns:a16="http://schemas.microsoft.com/office/drawing/2014/main" id="{08C7CD3D-23A4-4E79-94AC-9E890D0AAE55}"/>
              </a:ext>
            </a:extLst>
          </p:cNvPr>
          <p:cNvSpPr>
            <a:spLocks noGrp="1"/>
          </p:cNvSpPr>
          <p:nvPr>
            <p:ph sz="quarter" idx="13"/>
          </p:nvPr>
        </p:nvSpPr>
        <p:spPr>
          <a:xfrm>
            <a:off x="616604" y="3399054"/>
            <a:ext cx="10871200" cy="983760"/>
          </a:xfrm>
        </p:spPr>
        <p:txBody>
          <a:bodyPr/>
          <a:lstStyle/>
          <a:p>
            <a:pPr marL="0" indent="0">
              <a:buNone/>
            </a:pPr>
            <a:r>
              <a:rPr lang="en-US" b="1" dirty="0">
                <a:solidFill>
                  <a:srgbClr val="221E1F"/>
                </a:solidFill>
              </a:rPr>
              <a:t>Fact finder.</a:t>
            </a:r>
          </a:p>
          <a:p>
            <a:pPr marL="292608" lvl="1" indent="-292608">
              <a:buFont typeface="Arial" panose="020B0604020202020204" pitchFamily="34" charset="0"/>
              <a:buChar char="•"/>
            </a:pPr>
            <a:r>
              <a:rPr lang="en-US" sz="2200" dirty="0">
                <a:solidFill>
                  <a:srgbClr val="221E1F"/>
                </a:solidFill>
              </a:rPr>
              <a:t>Most often used for negotiations with governmental bodies.</a:t>
            </a:r>
            <a:endParaRPr lang="en-US" sz="2200" dirty="0"/>
          </a:p>
        </p:txBody>
      </p:sp>
      <p:sp>
        <p:nvSpPr>
          <p:cNvPr id="5" name="Content Placeholder 4">
            <a:extLst>
              <a:ext uri="{FF2B5EF4-FFF2-40B4-BE49-F238E27FC236}">
                <a16:creationId xmlns:a16="http://schemas.microsoft.com/office/drawing/2014/main" id="{F8997353-CFA3-4FC2-B416-10F3462073D7}"/>
              </a:ext>
            </a:extLst>
          </p:cNvPr>
          <p:cNvSpPr>
            <a:spLocks noGrp="1"/>
          </p:cNvSpPr>
          <p:nvPr>
            <p:ph sz="quarter" idx="14"/>
          </p:nvPr>
        </p:nvSpPr>
        <p:spPr>
          <a:xfrm>
            <a:off x="616604" y="4504212"/>
            <a:ext cx="10871200" cy="2022712"/>
          </a:xfrm>
        </p:spPr>
        <p:txBody>
          <a:bodyPr/>
          <a:lstStyle/>
          <a:p>
            <a:pPr marL="0" indent="0">
              <a:buNone/>
            </a:pPr>
            <a:r>
              <a:rPr lang="en-US" b="1" dirty="0"/>
              <a:t>Arbitration.</a:t>
            </a:r>
          </a:p>
          <a:p>
            <a:pPr marL="292608" indent="-292608"/>
            <a:r>
              <a:rPr lang="en-US" sz="2200" dirty="0"/>
              <a:t>Settlement is binding.</a:t>
            </a:r>
          </a:p>
          <a:p>
            <a:pPr marL="292608" indent="-292608"/>
            <a:r>
              <a:rPr lang="en-US" sz="2200" dirty="0"/>
              <a:t>Final-offer arbitration.</a:t>
            </a:r>
          </a:p>
          <a:p>
            <a:pPr marL="292608" indent="-292608"/>
            <a:r>
              <a:rPr lang="en-US" sz="2200" dirty="0"/>
              <a:t>Rights arbitration.</a:t>
            </a:r>
          </a:p>
        </p:txBody>
      </p:sp>
    </p:spTree>
    <p:extLst>
      <p:ext uri="{BB962C8B-B14F-4D97-AF65-F5344CB8AC3E}">
        <p14:creationId xmlns:p14="http://schemas.microsoft.com/office/powerpoint/2010/main" val="328712996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7DD44C-66C4-4B80-BC8E-FFF991061C44}"/>
              </a:ext>
            </a:extLst>
          </p:cNvPr>
          <p:cNvSpPr>
            <a:spLocks noGrp="1"/>
          </p:cNvSpPr>
          <p:nvPr>
            <p:ph type="title"/>
          </p:nvPr>
        </p:nvSpPr>
        <p:spPr/>
        <p:txBody>
          <a:bodyPr/>
          <a:lstStyle/>
          <a:p>
            <a:r>
              <a:rPr lang="en-US" dirty="0"/>
              <a:t>Contract Administration</a:t>
            </a:r>
          </a:p>
        </p:txBody>
      </p:sp>
      <p:sp>
        <p:nvSpPr>
          <p:cNvPr id="3" name="Content Placeholder 2">
            <a:extLst>
              <a:ext uri="{FF2B5EF4-FFF2-40B4-BE49-F238E27FC236}">
                <a16:creationId xmlns:a16="http://schemas.microsoft.com/office/drawing/2014/main" id="{03C19DEB-880B-48D2-8476-8CA09AB77B6F}"/>
              </a:ext>
            </a:extLst>
          </p:cNvPr>
          <p:cNvSpPr>
            <a:spLocks noGrp="1"/>
          </p:cNvSpPr>
          <p:nvPr>
            <p:ph idx="1"/>
          </p:nvPr>
        </p:nvSpPr>
        <p:spPr/>
        <p:txBody>
          <a:bodyPr/>
          <a:lstStyle/>
          <a:p>
            <a:r>
              <a:rPr lang="en-US" sz="2600" dirty="0"/>
              <a:t>Contract Administration</a:t>
            </a:r>
          </a:p>
          <a:p>
            <a:r>
              <a:rPr lang="en-US" sz="2400" dirty="0"/>
              <a:t>Carrying out the terms of the agreement.</a:t>
            </a:r>
          </a:p>
          <a:p>
            <a:r>
              <a:rPr lang="en-US" sz="2400" dirty="0"/>
              <a:t>Resolving conflicts over interpretation or violations of the agreement.</a:t>
            </a:r>
          </a:p>
          <a:p>
            <a:r>
              <a:rPr lang="en-US" sz="2400" b="1" dirty="0"/>
              <a:t>Grievance procedure.</a:t>
            </a:r>
          </a:p>
          <a:p>
            <a:pPr marL="292608" lvl="1" indent="-292608"/>
            <a:r>
              <a:rPr lang="en-US" sz="2200" dirty="0"/>
              <a:t>Process to resolve union-management conflicts.</a:t>
            </a:r>
          </a:p>
          <a:p>
            <a:pPr marL="292608" lvl="1" indent="-292608"/>
            <a:r>
              <a:rPr lang="en-US" sz="2200" dirty="0"/>
              <a:t>Important means of getting fair treatment in workplace.</a:t>
            </a:r>
          </a:p>
          <a:p>
            <a:pPr marL="292608" lvl="1" indent="-292608"/>
            <a:r>
              <a:rPr lang="en-US" sz="2200" dirty="0"/>
              <a:t>Key influence on contract administration success.</a:t>
            </a:r>
          </a:p>
        </p:txBody>
      </p:sp>
    </p:spTree>
    <p:extLst>
      <p:ext uri="{BB962C8B-B14F-4D97-AF65-F5344CB8AC3E}">
        <p14:creationId xmlns:p14="http://schemas.microsoft.com/office/powerpoint/2010/main" val="166576075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7C1CCA-19B4-4489-BD62-229C8B64FEEF}"/>
              </a:ext>
            </a:extLst>
          </p:cNvPr>
          <p:cNvSpPr>
            <a:spLocks noGrp="1"/>
          </p:cNvSpPr>
          <p:nvPr>
            <p:ph type="title"/>
          </p:nvPr>
        </p:nvSpPr>
        <p:spPr/>
        <p:txBody>
          <a:bodyPr/>
          <a:lstStyle/>
          <a:p>
            <a:r>
              <a:rPr lang="en-US" sz="3200" dirty="0"/>
              <a:t>Figure 15.5 Steps in an Employee-Initiated Grievance Procedure</a:t>
            </a:r>
            <a:endParaRPr lang="en-US" sz="3200" b="0" dirty="0"/>
          </a:p>
        </p:txBody>
      </p:sp>
      <p:pic>
        <p:nvPicPr>
          <p:cNvPr id="4" name="Picture 3" descr="A graphic lists four steps.">
            <a:extLst>
              <a:ext uri="{FF2B5EF4-FFF2-40B4-BE49-F238E27FC236}">
                <a16:creationId xmlns:a16="http://schemas.microsoft.com/office/drawing/2014/main" id="{F86F0CCA-46E3-469C-9A72-0E07D73CFC20}"/>
              </a:ext>
            </a:extLst>
          </p:cNvPr>
          <p:cNvPicPr>
            <a:picLocks noChangeAspect="1"/>
          </p:cNvPicPr>
          <p:nvPr/>
        </p:nvPicPr>
        <p:blipFill>
          <a:blip r:embed="rId3"/>
          <a:stretch>
            <a:fillRect/>
          </a:stretch>
        </p:blipFill>
        <p:spPr>
          <a:xfrm>
            <a:off x="3450311" y="1019220"/>
            <a:ext cx="4339563" cy="4819559"/>
          </a:xfrm>
          <a:prstGeom prst="rect">
            <a:avLst/>
          </a:prstGeom>
        </p:spPr>
      </p:pic>
      <p:sp>
        <p:nvSpPr>
          <p:cNvPr id="7" name="Text Placeholder 6">
            <a:extLst>
              <a:ext uri="{FF2B5EF4-FFF2-40B4-BE49-F238E27FC236}">
                <a16:creationId xmlns:a16="http://schemas.microsoft.com/office/drawing/2014/main" id="{6655E7C8-98BD-4C10-BEE8-C1AB989A99AC}"/>
              </a:ext>
            </a:extLst>
          </p:cNvPr>
          <p:cNvSpPr>
            <a:spLocks noGrp="1"/>
          </p:cNvSpPr>
          <p:nvPr>
            <p:ph type="body" sz="quarter" idx="12"/>
          </p:nvPr>
        </p:nvSpPr>
        <p:spPr>
          <a:xfrm rot="10800000" flipV="1">
            <a:off x="3828082" y="6214820"/>
            <a:ext cx="3512341" cy="201478"/>
          </a:xfrm>
        </p:spPr>
        <p:txBody>
          <a:bodyPr/>
          <a:lstStyle/>
          <a:p>
            <a:r>
              <a:rPr lang="en-US" sz="1200" dirty="0">
                <a:hlinkClick r:id="rId4" action="ppaction://hlinksldjump"/>
              </a:rPr>
              <a:t>Access the text alternative for slide images.</a:t>
            </a:r>
            <a:endParaRPr lang="en-US" sz="1200" dirty="0"/>
          </a:p>
        </p:txBody>
      </p:sp>
      <p:sp>
        <p:nvSpPr>
          <p:cNvPr id="6" name="Text Placeholder 5">
            <a:extLst>
              <a:ext uri="{FF2B5EF4-FFF2-40B4-BE49-F238E27FC236}">
                <a16:creationId xmlns:a16="http://schemas.microsoft.com/office/drawing/2014/main" id="{509971FD-A900-44F0-8B15-22BE9497B840}"/>
              </a:ext>
            </a:extLst>
          </p:cNvPr>
          <p:cNvSpPr>
            <a:spLocks noGrp="1"/>
          </p:cNvSpPr>
          <p:nvPr>
            <p:ph type="body" sz="quarter" idx="11"/>
          </p:nvPr>
        </p:nvSpPr>
        <p:spPr>
          <a:xfrm>
            <a:off x="7563173" y="6019800"/>
            <a:ext cx="3952068" cy="721964"/>
          </a:xfrm>
        </p:spPr>
        <p:txBody>
          <a:bodyPr/>
          <a:lstStyle/>
          <a:p>
            <a:r>
              <a:rPr lang="en-US" i="1" dirty="0">
                <a:solidFill>
                  <a:schemeClr val="tx1"/>
                </a:solidFill>
              </a:rPr>
              <a:t>Sources: </a:t>
            </a:r>
            <a:r>
              <a:rPr lang="en-US" dirty="0">
                <a:solidFill>
                  <a:schemeClr val="tx1"/>
                </a:solidFill>
              </a:rPr>
              <a:t>J. W. Budd, Labor Relations, 6th ed. (New York: </a:t>
            </a:r>
            <a:br>
              <a:rPr lang="en-US" dirty="0">
                <a:solidFill>
                  <a:schemeClr val="tx1"/>
                </a:solidFill>
              </a:rPr>
            </a:br>
            <a:r>
              <a:rPr lang="en-US" dirty="0">
                <a:solidFill>
                  <a:schemeClr val="tx1"/>
                </a:solidFill>
              </a:rPr>
              <a:t>McGraw-Hill, 2020); J. A. </a:t>
            </a:r>
            <a:r>
              <a:rPr lang="en-US" dirty="0" err="1">
                <a:solidFill>
                  <a:schemeClr val="tx1"/>
                </a:solidFill>
              </a:rPr>
              <a:t>Fossum</a:t>
            </a:r>
            <a:r>
              <a:rPr lang="en-US" dirty="0">
                <a:solidFill>
                  <a:schemeClr val="tx1"/>
                </a:solidFill>
              </a:rPr>
              <a:t>, Labor Relations (Boston: </a:t>
            </a:r>
            <a:br>
              <a:rPr lang="en-US" dirty="0">
                <a:solidFill>
                  <a:schemeClr val="tx1"/>
                </a:solidFill>
              </a:rPr>
            </a:br>
            <a:r>
              <a:rPr lang="en-US" dirty="0">
                <a:solidFill>
                  <a:schemeClr val="tx1"/>
                </a:solidFill>
              </a:rPr>
              <a:t>McGraw-Hill/Irwin, 2002), pp. 448–452; T. </a:t>
            </a:r>
            <a:r>
              <a:rPr lang="en-US" dirty="0" err="1">
                <a:solidFill>
                  <a:schemeClr val="tx1"/>
                </a:solidFill>
              </a:rPr>
              <a:t>Kochan</a:t>
            </a:r>
            <a:r>
              <a:rPr lang="en-US" dirty="0">
                <a:solidFill>
                  <a:schemeClr val="tx1"/>
                </a:solidFill>
              </a:rPr>
              <a:t>, Collective Bargaining</a:t>
            </a:r>
            <a:br>
              <a:rPr lang="en-US" dirty="0">
                <a:solidFill>
                  <a:schemeClr val="tx1"/>
                </a:solidFill>
              </a:rPr>
            </a:br>
            <a:r>
              <a:rPr lang="en-US" dirty="0">
                <a:solidFill>
                  <a:schemeClr val="tx1"/>
                </a:solidFill>
              </a:rPr>
              <a:t> and Industrial Relations (Homewood, I</a:t>
            </a:r>
            <a:r>
              <a:rPr lang="en-US" sz="100" dirty="0">
                <a:solidFill>
                  <a:schemeClr val="tx1"/>
                </a:solidFill>
              </a:rPr>
              <a:t> </a:t>
            </a:r>
            <a:r>
              <a:rPr lang="en-US" dirty="0">
                <a:solidFill>
                  <a:schemeClr val="tx1"/>
                </a:solidFill>
              </a:rPr>
              <a:t>L: Richard D. Irwin, 1980), p. 395.</a:t>
            </a:r>
          </a:p>
        </p:txBody>
      </p:sp>
    </p:spTree>
    <p:extLst>
      <p:ext uri="{BB962C8B-B14F-4D97-AF65-F5344CB8AC3E}">
        <p14:creationId xmlns:p14="http://schemas.microsoft.com/office/powerpoint/2010/main" val="427209634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D9ED07-3974-4007-B9BB-1C267BD6EC98}"/>
              </a:ext>
            </a:extLst>
          </p:cNvPr>
          <p:cNvSpPr>
            <a:spLocks noGrp="1"/>
          </p:cNvSpPr>
          <p:nvPr>
            <p:ph type="title"/>
          </p:nvPr>
        </p:nvSpPr>
        <p:spPr>
          <a:xfrm rot="16200000">
            <a:off x="-2068243" y="2751720"/>
            <a:ext cx="5502564" cy="738033"/>
          </a:xfrm>
        </p:spPr>
        <p:txBody>
          <a:bodyPr/>
          <a:lstStyle/>
          <a:p>
            <a:pPr algn="ctr"/>
            <a:r>
              <a:rPr lang="en-US" sz="4400" noProof="0" dirty="0"/>
              <a:t>POLLING QUESTION </a:t>
            </a:r>
            <a:r>
              <a:rPr lang="en-US" sz="1000" b="0" noProof="0" dirty="0"/>
              <a:t>2</a:t>
            </a:r>
          </a:p>
        </p:txBody>
      </p:sp>
      <p:sp>
        <p:nvSpPr>
          <p:cNvPr id="5" name="Content Placeholder 4">
            <a:extLst>
              <a:ext uri="{FF2B5EF4-FFF2-40B4-BE49-F238E27FC236}">
                <a16:creationId xmlns:a16="http://schemas.microsoft.com/office/drawing/2014/main" id="{2FF2031C-16ED-4634-BE16-DAEDAF09630A}"/>
              </a:ext>
            </a:extLst>
          </p:cNvPr>
          <p:cNvSpPr>
            <a:spLocks noGrp="1"/>
          </p:cNvSpPr>
          <p:nvPr>
            <p:ph sz="quarter" idx="10"/>
          </p:nvPr>
        </p:nvSpPr>
        <p:spPr>
          <a:xfrm>
            <a:off x="1944688" y="369888"/>
            <a:ext cx="9575800" cy="654871"/>
          </a:xfrm>
        </p:spPr>
        <p:txBody>
          <a:bodyPr/>
          <a:lstStyle/>
          <a:p>
            <a:r>
              <a:rPr lang="en-US" sz="2800" b="1" dirty="0"/>
              <a:t>Which statement about labor unions is TRUE?</a:t>
            </a:r>
            <a:endParaRPr lang="en-US" sz="2800" b="1" noProof="0" dirty="0"/>
          </a:p>
        </p:txBody>
      </p:sp>
      <p:sp>
        <p:nvSpPr>
          <p:cNvPr id="4" name="Content Placeholder 3">
            <a:extLst>
              <a:ext uri="{FF2B5EF4-FFF2-40B4-BE49-F238E27FC236}">
                <a16:creationId xmlns:a16="http://schemas.microsoft.com/office/drawing/2014/main" id="{0FFA7EB4-722F-4C1A-B0ED-F71A7F0D52D8}"/>
              </a:ext>
            </a:extLst>
          </p:cNvPr>
          <p:cNvSpPr>
            <a:spLocks noGrp="1"/>
          </p:cNvSpPr>
          <p:nvPr>
            <p:ph idx="1"/>
          </p:nvPr>
        </p:nvSpPr>
        <p:spPr>
          <a:xfrm>
            <a:off x="1944173" y="1283348"/>
            <a:ext cx="9714427" cy="4218818"/>
          </a:xfrm>
          <a:prstGeom prst="rect">
            <a:avLst/>
          </a:prstGeom>
        </p:spPr>
        <p:txBody>
          <a:bodyPr/>
          <a:lstStyle/>
          <a:p>
            <a:pPr marL="357188" indent="-357188">
              <a:spcBef>
                <a:spcPts val="1000"/>
              </a:spcBef>
              <a:spcAft>
                <a:spcPts val="0"/>
              </a:spcAft>
              <a:buClrTx/>
              <a:buNone/>
            </a:pPr>
            <a:r>
              <a:rPr lang="en-US" noProof="0" dirty="0"/>
              <a:t>A. </a:t>
            </a:r>
            <a:r>
              <a:rPr lang="en-US" dirty="0"/>
              <a:t>Mediation requires each party to abide by the mediator’s decision.</a:t>
            </a:r>
            <a:endParaRPr lang="en-US" noProof="0" dirty="0"/>
          </a:p>
          <a:p>
            <a:pPr marL="356616" indent="-356616">
              <a:spcBef>
                <a:spcPts val="1000"/>
              </a:spcBef>
              <a:spcAft>
                <a:spcPts val="0"/>
              </a:spcAft>
              <a:buClrTx/>
              <a:buNone/>
            </a:pPr>
            <a:r>
              <a:rPr lang="en-US" noProof="0" dirty="0"/>
              <a:t>B. </a:t>
            </a:r>
            <a:r>
              <a:rPr lang="en-US" dirty="0"/>
              <a:t>Integrative bargaining involves a win-lose approach because the issues are considered a fixed pie.</a:t>
            </a:r>
            <a:endParaRPr lang="en-US" noProof="0" dirty="0"/>
          </a:p>
          <a:p>
            <a:pPr marL="357188" indent="-357188">
              <a:spcBef>
                <a:spcPts val="1000"/>
              </a:spcBef>
              <a:spcAft>
                <a:spcPts val="0"/>
              </a:spcAft>
              <a:buClrTx/>
              <a:buNone/>
            </a:pPr>
            <a:r>
              <a:rPr lang="en-US" noProof="0" dirty="0"/>
              <a:t>C. </a:t>
            </a:r>
            <a:r>
              <a:rPr lang="en-US" dirty="0"/>
              <a:t>A union steward represents the issues concerning union employees and is elected by them.</a:t>
            </a:r>
            <a:endParaRPr lang="en-US" noProof="0" dirty="0"/>
          </a:p>
          <a:p>
            <a:pPr marL="357188" indent="-357188">
              <a:spcBef>
                <a:spcPts val="1000"/>
              </a:spcBef>
              <a:spcAft>
                <a:spcPts val="0"/>
              </a:spcAft>
              <a:buClrTx/>
              <a:buNone/>
            </a:pPr>
            <a:r>
              <a:rPr lang="en-US" noProof="0" dirty="0"/>
              <a:t>D. </a:t>
            </a:r>
            <a:r>
              <a:rPr lang="en-US" dirty="0"/>
              <a:t>A strike is when the employer excludes workers from the workplace until they meet certain conditions.</a:t>
            </a:r>
          </a:p>
        </p:txBody>
      </p:sp>
    </p:spTree>
    <p:extLst>
      <p:ext uri="{BB962C8B-B14F-4D97-AF65-F5344CB8AC3E}">
        <p14:creationId xmlns:p14="http://schemas.microsoft.com/office/powerpoint/2010/main" val="149410403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6176B2-DAAC-448F-9652-4811CB888FA6}"/>
              </a:ext>
            </a:extLst>
          </p:cNvPr>
          <p:cNvSpPr>
            <a:spLocks noGrp="1"/>
          </p:cNvSpPr>
          <p:nvPr>
            <p:ph type="title"/>
          </p:nvPr>
        </p:nvSpPr>
        <p:spPr/>
        <p:txBody>
          <a:bodyPr/>
          <a:lstStyle/>
          <a:p>
            <a:r>
              <a:rPr lang="en-US" dirty="0"/>
              <a:t>New Approaches to Labor Relations </a:t>
            </a:r>
            <a:r>
              <a:rPr lang="en-US" sz="1000" b="0" dirty="0"/>
              <a:t>1</a:t>
            </a:r>
          </a:p>
        </p:txBody>
      </p:sp>
      <p:sp>
        <p:nvSpPr>
          <p:cNvPr id="3" name="Text Placeholder 2">
            <a:extLst>
              <a:ext uri="{FF2B5EF4-FFF2-40B4-BE49-F238E27FC236}">
                <a16:creationId xmlns:a16="http://schemas.microsoft.com/office/drawing/2014/main" id="{53550A02-8628-4E91-8AA7-061F5401EA5D}"/>
              </a:ext>
            </a:extLst>
          </p:cNvPr>
          <p:cNvSpPr>
            <a:spLocks noGrp="1"/>
          </p:cNvSpPr>
          <p:nvPr>
            <p:ph type="body" idx="1"/>
          </p:nvPr>
        </p:nvSpPr>
        <p:spPr>
          <a:xfrm>
            <a:off x="625100" y="1270399"/>
            <a:ext cx="5386917" cy="4767793"/>
          </a:xfrm>
        </p:spPr>
        <p:txBody>
          <a:bodyPr anchor="t"/>
          <a:lstStyle/>
          <a:p>
            <a:r>
              <a:rPr lang="en-US" sz="2600" b="0" dirty="0"/>
              <a:t>Labor–Management Cooperation</a:t>
            </a:r>
          </a:p>
          <a:p>
            <a:pPr marL="292608" indent="-292608">
              <a:buFont typeface="Arial" panose="020B0604020202020204" pitchFamily="34" charset="0"/>
              <a:buChar char="•"/>
            </a:pPr>
            <a:r>
              <a:rPr lang="en-US" b="0" dirty="0"/>
              <a:t>Traditionally, the two sides were viewed as adversaries.</a:t>
            </a:r>
          </a:p>
          <a:p>
            <a:pPr marL="292608" indent="-292608">
              <a:buFont typeface="Arial" panose="020B0604020202020204" pitchFamily="34" charset="0"/>
              <a:buChar char="•"/>
            </a:pPr>
            <a:r>
              <a:rPr lang="en-US" b="0" dirty="0"/>
              <a:t>Now, more cooperation between labor and management exists.</a:t>
            </a:r>
          </a:p>
          <a:p>
            <a:pPr marL="292608" indent="-292608">
              <a:buFont typeface="Arial" panose="020B0604020202020204" pitchFamily="34" charset="0"/>
              <a:buChar char="•"/>
            </a:pPr>
            <a:r>
              <a:rPr lang="en-US" b="0" dirty="0"/>
              <a:t>N</a:t>
            </a:r>
            <a:r>
              <a:rPr lang="en-US" sz="100" b="0" dirty="0"/>
              <a:t> </a:t>
            </a:r>
            <a:r>
              <a:rPr lang="en-US" b="0" dirty="0"/>
              <a:t>L</a:t>
            </a:r>
            <a:r>
              <a:rPr lang="en-US" sz="100" b="0" dirty="0"/>
              <a:t> </a:t>
            </a:r>
            <a:r>
              <a:rPr lang="en-US" b="0" dirty="0"/>
              <a:t>R</a:t>
            </a:r>
            <a:r>
              <a:rPr lang="en-US" sz="100" b="0" dirty="0"/>
              <a:t> </a:t>
            </a:r>
            <a:r>
              <a:rPr lang="en-US" b="0" dirty="0"/>
              <a:t>B supports employees’ involvement in work teams and decision making.</a:t>
            </a:r>
          </a:p>
        </p:txBody>
      </p:sp>
      <p:pic>
        <p:nvPicPr>
          <p:cNvPr id="5" name="Picture 4" descr="A photo of a gentleman shaking hand with a lady.">
            <a:extLst>
              <a:ext uri="{FF2B5EF4-FFF2-40B4-BE49-F238E27FC236}">
                <a16:creationId xmlns:a16="http://schemas.microsoft.com/office/drawing/2014/main" id="{9C3CA648-1FE3-43A8-9371-EC4E5440C661}"/>
              </a:ext>
            </a:extLst>
          </p:cNvPr>
          <p:cNvPicPr>
            <a:picLocks noChangeAspect="1"/>
          </p:cNvPicPr>
          <p:nvPr/>
        </p:nvPicPr>
        <p:blipFill>
          <a:blip r:embed="rId3"/>
          <a:stretch>
            <a:fillRect/>
          </a:stretch>
        </p:blipFill>
        <p:spPr>
          <a:xfrm>
            <a:off x="6352537" y="1461101"/>
            <a:ext cx="5383235" cy="3462828"/>
          </a:xfrm>
          <a:prstGeom prst="rect">
            <a:avLst/>
          </a:prstGeom>
        </p:spPr>
      </p:pic>
      <p:sp>
        <p:nvSpPr>
          <p:cNvPr id="8" name="Text Placeholder 7">
            <a:extLst>
              <a:ext uri="{FF2B5EF4-FFF2-40B4-BE49-F238E27FC236}">
                <a16:creationId xmlns:a16="http://schemas.microsoft.com/office/drawing/2014/main" id="{83B44948-5720-46E9-B40B-FB8E3DEE720F}"/>
              </a:ext>
            </a:extLst>
          </p:cNvPr>
          <p:cNvSpPr>
            <a:spLocks noGrp="1"/>
          </p:cNvSpPr>
          <p:nvPr>
            <p:ph type="body" sz="quarter" idx="11"/>
          </p:nvPr>
        </p:nvSpPr>
        <p:spPr>
          <a:xfrm>
            <a:off x="7702657" y="6558455"/>
            <a:ext cx="4024395" cy="229803"/>
          </a:xfrm>
        </p:spPr>
        <p:txBody>
          <a:bodyPr/>
          <a:lstStyle/>
          <a:p>
            <a:r>
              <a:rPr lang="en-US" dirty="0">
                <a:solidFill>
                  <a:schemeClr val="tx1"/>
                </a:solidFill>
              </a:rPr>
              <a:t>Bill </a:t>
            </a:r>
            <a:r>
              <a:rPr lang="en-US" dirty="0" err="1">
                <a:solidFill>
                  <a:schemeClr val="tx1"/>
                </a:solidFill>
              </a:rPr>
              <a:t>Pugliano</a:t>
            </a:r>
            <a:r>
              <a:rPr lang="en-US" dirty="0">
                <a:solidFill>
                  <a:schemeClr val="tx1"/>
                </a:solidFill>
              </a:rPr>
              <a:t>/Getty Images</a:t>
            </a:r>
          </a:p>
        </p:txBody>
      </p:sp>
    </p:spTree>
    <p:extLst>
      <p:ext uri="{BB962C8B-B14F-4D97-AF65-F5344CB8AC3E}">
        <p14:creationId xmlns:p14="http://schemas.microsoft.com/office/powerpoint/2010/main" val="316307391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00A156-5EEF-4D0B-ACA7-1EAA65C08C52}"/>
              </a:ext>
            </a:extLst>
          </p:cNvPr>
          <p:cNvSpPr>
            <a:spLocks noGrp="1"/>
          </p:cNvSpPr>
          <p:nvPr>
            <p:ph type="title"/>
          </p:nvPr>
        </p:nvSpPr>
        <p:spPr/>
        <p:txBody>
          <a:bodyPr/>
          <a:lstStyle/>
          <a:p>
            <a:r>
              <a:rPr lang="en-US" dirty="0"/>
              <a:t>New Approaches to Labor Relations </a:t>
            </a:r>
            <a:r>
              <a:rPr lang="en-US" sz="1000" b="0" dirty="0"/>
              <a:t>2</a:t>
            </a:r>
          </a:p>
        </p:txBody>
      </p:sp>
      <p:sp>
        <p:nvSpPr>
          <p:cNvPr id="3" name="Content Placeholder 2">
            <a:extLst>
              <a:ext uri="{FF2B5EF4-FFF2-40B4-BE49-F238E27FC236}">
                <a16:creationId xmlns:a16="http://schemas.microsoft.com/office/drawing/2014/main" id="{614AD946-A4AF-460B-BE52-5023837F53A2}"/>
              </a:ext>
            </a:extLst>
          </p:cNvPr>
          <p:cNvSpPr>
            <a:spLocks noGrp="1"/>
          </p:cNvSpPr>
          <p:nvPr>
            <p:ph sz="quarter" idx="12"/>
          </p:nvPr>
        </p:nvSpPr>
        <p:spPr>
          <a:xfrm>
            <a:off x="616604" y="1271758"/>
            <a:ext cx="11118196" cy="2338546"/>
          </a:xfrm>
        </p:spPr>
        <p:txBody>
          <a:bodyPr/>
          <a:lstStyle/>
          <a:p>
            <a:pPr marL="0" indent="0">
              <a:buNone/>
            </a:pPr>
            <a:r>
              <a:rPr lang="en-US" sz="2600" dirty="0"/>
              <a:t>Nonunion Representation Systems</a:t>
            </a:r>
          </a:p>
          <a:p>
            <a:pPr marL="0" indent="0">
              <a:buNone/>
            </a:pPr>
            <a:r>
              <a:rPr lang="en-US" dirty="0"/>
              <a:t>Management-established systems.</a:t>
            </a:r>
          </a:p>
          <a:p>
            <a:pPr marL="292608" lvl="1" indent="-292608">
              <a:buFont typeface="Arial" panose="020B0604020202020204" pitchFamily="34" charset="0"/>
              <a:buChar char="•"/>
            </a:pPr>
            <a:r>
              <a:rPr lang="en-US" sz="2200" dirty="0"/>
              <a:t>Representatives of employees meet with management to discuss working conditions, wages and benefits.</a:t>
            </a:r>
          </a:p>
          <a:p>
            <a:pPr marL="292608" lvl="1" indent="-292608">
              <a:buFont typeface="Arial" panose="020B0604020202020204" pitchFamily="34" charset="0"/>
              <a:buChar char="•"/>
            </a:pPr>
            <a:r>
              <a:rPr lang="en-US" sz="2200" dirty="0"/>
              <a:t>May violate the N</a:t>
            </a:r>
            <a:r>
              <a:rPr lang="en-US" sz="100" dirty="0"/>
              <a:t> </a:t>
            </a:r>
            <a:r>
              <a:rPr lang="en-US" sz="2200" dirty="0"/>
              <a:t>L</a:t>
            </a:r>
            <a:r>
              <a:rPr lang="en-US" sz="100" dirty="0"/>
              <a:t> </a:t>
            </a:r>
            <a:r>
              <a:rPr lang="en-US" sz="2200" dirty="0"/>
              <a:t>R</a:t>
            </a:r>
            <a:r>
              <a:rPr lang="en-US" sz="100" dirty="0"/>
              <a:t> </a:t>
            </a:r>
            <a:r>
              <a:rPr lang="en-US" sz="2200" dirty="0"/>
              <a:t>B.</a:t>
            </a:r>
          </a:p>
        </p:txBody>
      </p:sp>
      <p:sp>
        <p:nvSpPr>
          <p:cNvPr id="4" name="Content Placeholder 3">
            <a:extLst>
              <a:ext uri="{FF2B5EF4-FFF2-40B4-BE49-F238E27FC236}">
                <a16:creationId xmlns:a16="http://schemas.microsoft.com/office/drawing/2014/main" id="{D8FFCF19-94BB-418F-9501-935FBD04942B}"/>
              </a:ext>
            </a:extLst>
          </p:cNvPr>
          <p:cNvSpPr>
            <a:spLocks noGrp="1"/>
          </p:cNvSpPr>
          <p:nvPr>
            <p:ph sz="quarter" idx="13"/>
          </p:nvPr>
        </p:nvSpPr>
        <p:spPr>
          <a:xfrm>
            <a:off x="616604" y="3720651"/>
            <a:ext cx="11118196" cy="1635682"/>
          </a:xfrm>
        </p:spPr>
        <p:txBody>
          <a:bodyPr/>
          <a:lstStyle/>
          <a:p>
            <a:pPr marL="0" indent="0">
              <a:buNone/>
            </a:pPr>
            <a:r>
              <a:rPr lang="en-US" dirty="0"/>
              <a:t>Worker center.</a:t>
            </a:r>
          </a:p>
          <a:p>
            <a:pPr marL="292608" lvl="1" indent="-292608">
              <a:buFont typeface="Arial" panose="020B0604020202020204" pitchFamily="34" charset="0"/>
              <a:buChar char="•"/>
            </a:pPr>
            <a:r>
              <a:rPr lang="en-US" sz="2200" dirty="0"/>
              <a:t>Nonprofit organization offering members services such as training, legal advice, lobbying, and worker advocacy.</a:t>
            </a:r>
          </a:p>
        </p:txBody>
      </p:sp>
    </p:spTree>
    <p:extLst>
      <p:ext uri="{BB962C8B-B14F-4D97-AF65-F5344CB8AC3E}">
        <p14:creationId xmlns:p14="http://schemas.microsoft.com/office/powerpoint/2010/main" val="128003607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A3FD25-9C94-4336-A4C8-B54AC715C4D1}"/>
              </a:ext>
            </a:extLst>
          </p:cNvPr>
          <p:cNvSpPr>
            <a:spLocks noGrp="1"/>
          </p:cNvSpPr>
          <p:nvPr>
            <p:ph type="ctrTitle"/>
          </p:nvPr>
        </p:nvSpPr>
        <p:spPr>
          <a:xfrm>
            <a:off x="294968" y="3342968"/>
            <a:ext cx="6807200" cy="785004"/>
          </a:xfrm>
          <a:effectLst/>
        </p:spPr>
        <p:txBody>
          <a:bodyPr/>
          <a:lstStyle/>
          <a:p>
            <a:r>
              <a:rPr lang="en-US" b="1" noProof="0" dirty="0">
                <a:solidFill>
                  <a:schemeClr val="tx1"/>
                </a:solidFill>
              </a:rPr>
              <a:t>End of Chapter 15</a:t>
            </a:r>
          </a:p>
        </p:txBody>
      </p:sp>
      <p:sp>
        <p:nvSpPr>
          <p:cNvPr id="7" name="Content Placeholder 6">
            <a:extLst>
              <a:ext uri="{FF2B5EF4-FFF2-40B4-BE49-F238E27FC236}">
                <a16:creationId xmlns:a16="http://schemas.microsoft.com/office/drawing/2014/main" id="{89534162-EF0E-4E6A-81F0-E7342A58B340}"/>
              </a:ext>
            </a:extLst>
          </p:cNvPr>
          <p:cNvSpPr>
            <a:spLocks noGrp="1"/>
          </p:cNvSpPr>
          <p:nvPr>
            <p:ph sz="quarter" idx="12"/>
          </p:nvPr>
        </p:nvSpPr>
        <p:spPr>
          <a:xfrm>
            <a:off x="0" y="6705600"/>
            <a:ext cx="11720052" cy="152400"/>
          </a:xfrm>
        </p:spPr>
        <p:txBody>
          <a:bodyPr/>
          <a:lstStyle/>
          <a:p>
            <a:r>
              <a:rPr lang="en-US" noProof="0" dirty="0"/>
              <a:t>© 2022 McGraw Hill. All rights reserved. Authorized only for instructor use in the classroom. No reproduction or further distribution permitted without the prior written consent of McGraw Hill.</a:t>
            </a:r>
          </a:p>
        </p:txBody>
      </p:sp>
    </p:spTree>
    <p:extLst>
      <p:ext uri="{BB962C8B-B14F-4D97-AF65-F5344CB8AC3E}">
        <p14:creationId xmlns:p14="http://schemas.microsoft.com/office/powerpoint/2010/main" val="38912682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00A156-5EEF-4D0B-ACA7-1EAA65C08C52}"/>
              </a:ext>
            </a:extLst>
          </p:cNvPr>
          <p:cNvSpPr>
            <a:spLocks noGrp="1"/>
          </p:cNvSpPr>
          <p:nvPr>
            <p:ph type="title"/>
          </p:nvPr>
        </p:nvSpPr>
        <p:spPr/>
        <p:txBody>
          <a:bodyPr/>
          <a:lstStyle/>
          <a:p>
            <a:r>
              <a:rPr lang="en-US" dirty="0"/>
              <a:t>Role of Unions and Labor Relations </a:t>
            </a:r>
            <a:r>
              <a:rPr lang="en-US" sz="1000" b="0" dirty="0"/>
              <a:t>1</a:t>
            </a:r>
          </a:p>
        </p:txBody>
      </p:sp>
      <p:sp>
        <p:nvSpPr>
          <p:cNvPr id="3" name="Content Placeholder 2">
            <a:extLst>
              <a:ext uri="{FF2B5EF4-FFF2-40B4-BE49-F238E27FC236}">
                <a16:creationId xmlns:a16="http://schemas.microsoft.com/office/drawing/2014/main" id="{614AD946-A4AF-460B-BE52-5023837F53A2}"/>
              </a:ext>
            </a:extLst>
          </p:cNvPr>
          <p:cNvSpPr>
            <a:spLocks noGrp="1"/>
          </p:cNvSpPr>
          <p:nvPr>
            <p:ph sz="quarter" idx="12"/>
          </p:nvPr>
        </p:nvSpPr>
        <p:spPr>
          <a:xfrm>
            <a:off x="616604" y="1271758"/>
            <a:ext cx="11118196" cy="1579930"/>
          </a:xfrm>
        </p:spPr>
        <p:txBody>
          <a:bodyPr/>
          <a:lstStyle/>
          <a:p>
            <a:pPr marL="0" indent="0">
              <a:buNone/>
            </a:pPr>
            <a:r>
              <a:rPr lang="en-US" sz="2600" b="1" dirty="0"/>
              <a:t>Unions</a:t>
            </a:r>
          </a:p>
          <a:p>
            <a:pPr marL="292608" indent="-292608">
              <a:buFont typeface="Arial" panose="020B0604020202020204" pitchFamily="34" charset="0"/>
              <a:buChar char="•"/>
            </a:pPr>
            <a:r>
              <a:rPr lang="en-US" dirty="0"/>
              <a:t>Labor unions represent their members’ interests in dealing with employers.</a:t>
            </a:r>
          </a:p>
          <a:p>
            <a:pPr marL="292608" indent="-292608">
              <a:buFont typeface="Arial" panose="020B0604020202020204" pitchFamily="34" charset="0"/>
              <a:buChar char="•"/>
            </a:pPr>
            <a:r>
              <a:rPr lang="en-US" dirty="0">
                <a:solidFill>
                  <a:srgbClr val="221E1F"/>
                </a:solidFill>
              </a:rPr>
              <a:t>The collective bargaining process provides a way to manage the conflict.</a:t>
            </a:r>
            <a:endParaRPr lang="en-US" dirty="0"/>
          </a:p>
        </p:txBody>
      </p:sp>
      <p:sp>
        <p:nvSpPr>
          <p:cNvPr id="4" name="Content Placeholder 3">
            <a:extLst>
              <a:ext uri="{FF2B5EF4-FFF2-40B4-BE49-F238E27FC236}">
                <a16:creationId xmlns:a16="http://schemas.microsoft.com/office/drawing/2014/main" id="{D8FFCF19-94BB-418F-9501-935FBD04942B}"/>
              </a:ext>
            </a:extLst>
          </p:cNvPr>
          <p:cNvSpPr>
            <a:spLocks noGrp="1"/>
          </p:cNvSpPr>
          <p:nvPr>
            <p:ph sz="quarter" idx="13"/>
          </p:nvPr>
        </p:nvSpPr>
        <p:spPr>
          <a:xfrm>
            <a:off x="616604" y="3022169"/>
            <a:ext cx="11118196" cy="3022169"/>
          </a:xfrm>
        </p:spPr>
        <p:txBody>
          <a:bodyPr/>
          <a:lstStyle/>
          <a:p>
            <a:pPr marL="0" indent="0">
              <a:buNone/>
            </a:pPr>
            <a:r>
              <a:rPr lang="en-US" sz="2600" b="1" dirty="0"/>
              <a:t>Labor Relations</a:t>
            </a:r>
          </a:p>
          <a:p>
            <a:pPr marL="292608" indent="-292608">
              <a:buFont typeface="Arial" panose="020B0604020202020204" pitchFamily="34" charset="0"/>
              <a:buChar char="•"/>
            </a:pPr>
            <a:r>
              <a:rPr lang="en-US" dirty="0"/>
              <a:t>Field emphasizing labor-management cooperation.</a:t>
            </a:r>
          </a:p>
          <a:p>
            <a:pPr marL="292608" indent="-292608">
              <a:buFont typeface="Arial" panose="020B0604020202020204" pitchFamily="34" charset="0"/>
              <a:buChar char="•"/>
            </a:pPr>
            <a:r>
              <a:rPr lang="en-US" dirty="0"/>
              <a:t>Involves a labor relations strategy, negotiating contracts, and administering contracts.</a:t>
            </a:r>
          </a:p>
        </p:txBody>
      </p:sp>
    </p:spTree>
    <p:extLst>
      <p:ext uri="{BB962C8B-B14F-4D97-AF65-F5344CB8AC3E}">
        <p14:creationId xmlns:p14="http://schemas.microsoft.com/office/powerpoint/2010/main" val="323509818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 name="Title 12">
            <a:extLst>
              <a:ext uri="{FF2B5EF4-FFF2-40B4-BE49-F238E27FC236}">
                <a16:creationId xmlns:a16="http://schemas.microsoft.com/office/drawing/2014/main" id="{8A27FB58-2C04-4772-9F37-0EEF22965478}"/>
              </a:ext>
            </a:extLst>
          </p:cNvPr>
          <p:cNvSpPr>
            <a:spLocks noGrp="1"/>
          </p:cNvSpPr>
          <p:nvPr>
            <p:ph type="ctrTitle"/>
          </p:nvPr>
        </p:nvSpPr>
        <p:spPr>
          <a:xfrm>
            <a:off x="963561" y="2130427"/>
            <a:ext cx="10569678" cy="1470025"/>
          </a:xfrm>
        </p:spPr>
        <p:txBody>
          <a:bodyPr/>
          <a:lstStyle/>
          <a:p>
            <a:r>
              <a:rPr lang="en-US" noProof="0" dirty="0">
                <a:solidFill>
                  <a:srgbClr val="AC0000"/>
                </a:solidFill>
              </a:rPr>
              <a:t>Accessibility Content: Text Alternatives for Images</a:t>
            </a:r>
          </a:p>
        </p:txBody>
      </p:sp>
    </p:spTree>
    <p:extLst>
      <p:ext uri="{BB962C8B-B14F-4D97-AF65-F5344CB8AC3E}">
        <p14:creationId xmlns:p14="http://schemas.microsoft.com/office/powerpoint/2010/main" val="286624493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077FA2-E623-4B4A-9918-8805A7241D3A}"/>
              </a:ext>
            </a:extLst>
          </p:cNvPr>
          <p:cNvSpPr>
            <a:spLocks noGrp="1"/>
          </p:cNvSpPr>
          <p:nvPr>
            <p:ph type="title"/>
          </p:nvPr>
        </p:nvSpPr>
        <p:spPr>
          <a:xfrm>
            <a:off x="0" y="87142"/>
            <a:ext cx="12192000" cy="892516"/>
          </a:xfrm>
        </p:spPr>
        <p:txBody>
          <a:bodyPr anchor="ctr"/>
          <a:lstStyle/>
          <a:p>
            <a:r>
              <a:rPr lang="en-US" sz="3000" dirty="0"/>
              <a:t>Figure 15.1 Union Membership Density among U.S. Wage and Salary Workers, 19</a:t>
            </a:r>
            <a:r>
              <a:rPr lang="en-US" sz="100" dirty="0"/>
              <a:t> </a:t>
            </a:r>
            <a:r>
              <a:rPr lang="en-US" sz="3000" dirty="0"/>
              <a:t>76 to 2019</a:t>
            </a:r>
            <a:r>
              <a:rPr lang="en-US" altLang="en-US" sz="3000" dirty="0"/>
              <a:t> – Text Alternative</a:t>
            </a:r>
            <a:endParaRPr lang="en-US" sz="3000" dirty="0"/>
          </a:p>
        </p:txBody>
      </p:sp>
      <p:sp>
        <p:nvSpPr>
          <p:cNvPr id="5" name="Text Placeholder 4">
            <a:extLst>
              <a:ext uri="{FF2B5EF4-FFF2-40B4-BE49-F238E27FC236}">
                <a16:creationId xmlns:a16="http://schemas.microsoft.com/office/drawing/2014/main" id="{E6139012-A4BC-462A-A37B-85554D04C441}"/>
              </a:ext>
            </a:extLst>
          </p:cNvPr>
          <p:cNvSpPr>
            <a:spLocks noGrp="1"/>
          </p:cNvSpPr>
          <p:nvPr>
            <p:ph type="body" sz="quarter" idx="17"/>
          </p:nvPr>
        </p:nvSpPr>
        <p:spPr/>
        <p:txBody>
          <a:bodyPr/>
          <a:lstStyle/>
          <a:p>
            <a:r>
              <a:rPr lang="en-US" dirty="0">
                <a:hlinkClick r:id="rId2" action="ppaction://hlinksldjump"/>
              </a:rPr>
              <a:t>Return to parent-slide containing images.</a:t>
            </a:r>
            <a:endParaRPr lang="en-US" dirty="0"/>
          </a:p>
        </p:txBody>
      </p:sp>
      <p:sp>
        <p:nvSpPr>
          <p:cNvPr id="3" name="Content Placeholder 2">
            <a:extLst>
              <a:ext uri="{FF2B5EF4-FFF2-40B4-BE49-F238E27FC236}">
                <a16:creationId xmlns:a16="http://schemas.microsoft.com/office/drawing/2014/main" id="{452EE64B-AE3D-4EB1-AEDC-AB23CCFD9AF1}"/>
              </a:ext>
            </a:extLst>
          </p:cNvPr>
          <p:cNvSpPr>
            <a:spLocks noGrp="1"/>
          </p:cNvSpPr>
          <p:nvPr>
            <p:ph idx="1"/>
          </p:nvPr>
        </p:nvSpPr>
        <p:spPr/>
        <p:txBody>
          <a:bodyPr/>
          <a:lstStyle/>
          <a:p>
            <a:r>
              <a:rPr lang="en-US" dirty="0"/>
              <a:t>Membership in the public sector was at 25 percent in 19</a:t>
            </a:r>
            <a:r>
              <a:rPr lang="en-US" sz="100" dirty="0"/>
              <a:t> </a:t>
            </a:r>
            <a:r>
              <a:rPr lang="en-US" dirty="0"/>
              <a:t>76 and jumped to 37 percent by 19</a:t>
            </a:r>
            <a:r>
              <a:rPr lang="en-US" sz="100" dirty="0"/>
              <a:t> </a:t>
            </a:r>
            <a:r>
              <a:rPr lang="en-US" dirty="0"/>
              <a:t>80. Membership has remained between 35 and 37 percent since. Membership in the private sector began at around 22 percent in 19</a:t>
            </a:r>
            <a:r>
              <a:rPr lang="en-US" sz="100" dirty="0"/>
              <a:t> </a:t>
            </a:r>
            <a:r>
              <a:rPr lang="en-US" dirty="0"/>
              <a:t>76 and has declined steadily each year reaching about 10 percent in 2017. Total union membership began at 23 percent in 19</a:t>
            </a:r>
            <a:r>
              <a:rPr lang="en-US" sz="100" dirty="0"/>
              <a:t> </a:t>
            </a:r>
            <a:r>
              <a:rPr lang="en-US" dirty="0"/>
              <a:t>76 and reached 25 percent in 19</a:t>
            </a:r>
            <a:r>
              <a:rPr lang="en-US" sz="100" dirty="0"/>
              <a:t> </a:t>
            </a:r>
            <a:r>
              <a:rPr lang="en-US" dirty="0"/>
              <a:t>79. Membership has decreased steadily each year since, reaching about 11 percent in 2017.</a:t>
            </a:r>
          </a:p>
        </p:txBody>
      </p:sp>
      <p:sp>
        <p:nvSpPr>
          <p:cNvPr id="4" name="Text Placeholder 3">
            <a:extLst>
              <a:ext uri="{FF2B5EF4-FFF2-40B4-BE49-F238E27FC236}">
                <a16:creationId xmlns:a16="http://schemas.microsoft.com/office/drawing/2014/main" id="{9F33846D-92C3-4C62-8865-B5FA5B3800C3}"/>
              </a:ext>
            </a:extLst>
          </p:cNvPr>
          <p:cNvSpPr>
            <a:spLocks noGrp="1"/>
          </p:cNvSpPr>
          <p:nvPr>
            <p:ph type="body" sz="quarter" idx="16"/>
          </p:nvPr>
        </p:nvSpPr>
        <p:spPr/>
        <p:txBody>
          <a:bodyPr/>
          <a:lstStyle/>
          <a:p>
            <a:r>
              <a:rPr lang="en-US" dirty="0">
                <a:hlinkClick r:id="rId2" action="ppaction://hlinksldjump"/>
              </a:rPr>
              <a:t>Return to parent-slide containing images.</a:t>
            </a:r>
            <a:endParaRPr lang="en-US" dirty="0"/>
          </a:p>
        </p:txBody>
      </p:sp>
    </p:spTree>
    <p:extLst>
      <p:ext uri="{BB962C8B-B14F-4D97-AF65-F5344CB8AC3E}">
        <p14:creationId xmlns:p14="http://schemas.microsoft.com/office/powerpoint/2010/main" val="161182001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077FA2-E623-4B4A-9918-8805A7241D3A}"/>
              </a:ext>
            </a:extLst>
          </p:cNvPr>
          <p:cNvSpPr>
            <a:spLocks noGrp="1"/>
          </p:cNvSpPr>
          <p:nvPr>
            <p:ph type="title"/>
          </p:nvPr>
        </p:nvSpPr>
        <p:spPr>
          <a:xfrm>
            <a:off x="0" y="87142"/>
            <a:ext cx="12192000" cy="892516"/>
          </a:xfrm>
        </p:spPr>
        <p:txBody>
          <a:bodyPr anchor="ctr"/>
          <a:lstStyle/>
          <a:p>
            <a:r>
              <a:rPr lang="en-US" sz="3000" dirty="0"/>
              <a:t>Figure 15.2 Union Membership Rates in Selected Countries</a:t>
            </a:r>
            <a:r>
              <a:rPr lang="en-US" altLang="en-US" sz="3000" dirty="0"/>
              <a:t> – Text Alternative</a:t>
            </a:r>
            <a:endParaRPr lang="en-US" sz="3000" dirty="0"/>
          </a:p>
        </p:txBody>
      </p:sp>
      <p:sp>
        <p:nvSpPr>
          <p:cNvPr id="5" name="Text Placeholder 4">
            <a:extLst>
              <a:ext uri="{FF2B5EF4-FFF2-40B4-BE49-F238E27FC236}">
                <a16:creationId xmlns:a16="http://schemas.microsoft.com/office/drawing/2014/main" id="{E6139012-A4BC-462A-A37B-85554D04C441}"/>
              </a:ext>
            </a:extLst>
          </p:cNvPr>
          <p:cNvSpPr>
            <a:spLocks noGrp="1"/>
          </p:cNvSpPr>
          <p:nvPr>
            <p:ph type="body" sz="quarter" idx="17"/>
          </p:nvPr>
        </p:nvSpPr>
        <p:spPr/>
        <p:txBody>
          <a:bodyPr/>
          <a:lstStyle/>
          <a:p>
            <a:r>
              <a:rPr lang="en-US" dirty="0">
                <a:hlinkClick r:id="rId2" action="ppaction://hlinksldjump"/>
              </a:rPr>
              <a:t>Return to parent-slide containing images.</a:t>
            </a:r>
            <a:endParaRPr lang="en-US" dirty="0"/>
          </a:p>
        </p:txBody>
      </p:sp>
      <p:sp>
        <p:nvSpPr>
          <p:cNvPr id="3" name="Content Placeholder 2">
            <a:extLst>
              <a:ext uri="{FF2B5EF4-FFF2-40B4-BE49-F238E27FC236}">
                <a16:creationId xmlns:a16="http://schemas.microsoft.com/office/drawing/2014/main" id="{452EE64B-AE3D-4EB1-AEDC-AB23CCFD9AF1}"/>
              </a:ext>
            </a:extLst>
          </p:cNvPr>
          <p:cNvSpPr>
            <a:spLocks noGrp="1"/>
          </p:cNvSpPr>
          <p:nvPr>
            <p:ph idx="1"/>
          </p:nvPr>
        </p:nvSpPr>
        <p:spPr/>
        <p:txBody>
          <a:bodyPr/>
          <a:lstStyle/>
          <a:p>
            <a:r>
              <a:rPr lang="en-US" dirty="0"/>
              <a:t>Data is approximate: Sweden 65 percent, Italy 34 percent, Canada 25 percent, United Kingdom 23 percent, Japan 16 percent, Australia 14 percent, Mexico 12 percent, and United States 10 percent.</a:t>
            </a:r>
          </a:p>
        </p:txBody>
      </p:sp>
      <p:sp>
        <p:nvSpPr>
          <p:cNvPr id="4" name="Text Placeholder 3">
            <a:extLst>
              <a:ext uri="{FF2B5EF4-FFF2-40B4-BE49-F238E27FC236}">
                <a16:creationId xmlns:a16="http://schemas.microsoft.com/office/drawing/2014/main" id="{9F33846D-92C3-4C62-8865-B5FA5B3800C3}"/>
              </a:ext>
            </a:extLst>
          </p:cNvPr>
          <p:cNvSpPr>
            <a:spLocks noGrp="1"/>
          </p:cNvSpPr>
          <p:nvPr>
            <p:ph type="body" sz="quarter" idx="16"/>
          </p:nvPr>
        </p:nvSpPr>
        <p:spPr/>
        <p:txBody>
          <a:bodyPr/>
          <a:lstStyle/>
          <a:p>
            <a:r>
              <a:rPr lang="en-US" dirty="0">
                <a:hlinkClick r:id="rId2" action="ppaction://hlinksldjump"/>
              </a:rPr>
              <a:t>Return to parent-slide containing images.</a:t>
            </a:r>
            <a:endParaRPr lang="en-US" dirty="0"/>
          </a:p>
        </p:txBody>
      </p:sp>
    </p:spTree>
    <p:extLst>
      <p:ext uri="{BB962C8B-B14F-4D97-AF65-F5344CB8AC3E}">
        <p14:creationId xmlns:p14="http://schemas.microsoft.com/office/powerpoint/2010/main" val="336019049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077FA2-E623-4B4A-9918-8805A7241D3A}"/>
              </a:ext>
            </a:extLst>
          </p:cNvPr>
          <p:cNvSpPr>
            <a:spLocks noGrp="1"/>
          </p:cNvSpPr>
          <p:nvPr>
            <p:ph type="title"/>
          </p:nvPr>
        </p:nvSpPr>
        <p:spPr/>
        <p:txBody>
          <a:bodyPr anchor="ctr"/>
          <a:lstStyle/>
          <a:p>
            <a:r>
              <a:rPr lang="en-US" sz="3400" dirty="0"/>
              <a:t>Figure 15.3 States with Right-to-Work Laws</a:t>
            </a:r>
            <a:r>
              <a:rPr lang="en-US" altLang="en-US" sz="3400" dirty="0"/>
              <a:t> – Text Alternative</a:t>
            </a:r>
            <a:endParaRPr lang="en-US" sz="3400" dirty="0"/>
          </a:p>
        </p:txBody>
      </p:sp>
      <p:sp>
        <p:nvSpPr>
          <p:cNvPr id="5" name="Text Placeholder 4">
            <a:extLst>
              <a:ext uri="{FF2B5EF4-FFF2-40B4-BE49-F238E27FC236}">
                <a16:creationId xmlns:a16="http://schemas.microsoft.com/office/drawing/2014/main" id="{E6139012-A4BC-462A-A37B-85554D04C441}"/>
              </a:ext>
            </a:extLst>
          </p:cNvPr>
          <p:cNvSpPr>
            <a:spLocks noGrp="1"/>
          </p:cNvSpPr>
          <p:nvPr>
            <p:ph type="body" sz="quarter" idx="17"/>
          </p:nvPr>
        </p:nvSpPr>
        <p:spPr/>
        <p:txBody>
          <a:bodyPr/>
          <a:lstStyle/>
          <a:p>
            <a:r>
              <a:rPr lang="en-US" dirty="0">
                <a:hlinkClick r:id="rId2" action="ppaction://hlinksldjump"/>
              </a:rPr>
              <a:t>Return to parent-slide containing images.</a:t>
            </a:r>
            <a:endParaRPr lang="en-US" dirty="0"/>
          </a:p>
        </p:txBody>
      </p:sp>
      <p:sp>
        <p:nvSpPr>
          <p:cNvPr id="3" name="Content Placeholder 2">
            <a:extLst>
              <a:ext uri="{FF2B5EF4-FFF2-40B4-BE49-F238E27FC236}">
                <a16:creationId xmlns:a16="http://schemas.microsoft.com/office/drawing/2014/main" id="{452EE64B-AE3D-4EB1-AEDC-AB23CCFD9AF1}"/>
              </a:ext>
            </a:extLst>
          </p:cNvPr>
          <p:cNvSpPr>
            <a:spLocks noGrp="1"/>
          </p:cNvSpPr>
          <p:nvPr>
            <p:ph idx="1"/>
          </p:nvPr>
        </p:nvSpPr>
        <p:spPr/>
        <p:txBody>
          <a:bodyPr/>
          <a:lstStyle/>
          <a:p>
            <a:r>
              <a:rPr lang="en-US" dirty="0"/>
              <a:t>The states are Idaho, Nevada, Wyoming, Utah, Arizona, North Dakota, South Dakota, Nebraska, Kansas, Oklahoma, Texas, Iowa, Wisconsin, Arkansas, Louisiana, Michigan, Indiana, Tennessee, Mississippi, Alabama, Florida, Georgia, South Carolina, North Carolina, Virginia, West Virginia, and Kentucky.</a:t>
            </a:r>
          </a:p>
        </p:txBody>
      </p:sp>
      <p:sp>
        <p:nvSpPr>
          <p:cNvPr id="4" name="Text Placeholder 3">
            <a:extLst>
              <a:ext uri="{FF2B5EF4-FFF2-40B4-BE49-F238E27FC236}">
                <a16:creationId xmlns:a16="http://schemas.microsoft.com/office/drawing/2014/main" id="{9F33846D-92C3-4C62-8865-B5FA5B3800C3}"/>
              </a:ext>
            </a:extLst>
          </p:cNvPr>
          <p:cNvSpPr>
            <a:spLocks noGrp="1"/>
          </p:cNvSpPr>
          <p:nvPr>
            <p:ph type="body" sz="quarter" idx="16"/>
          </p:nvPr>
        </p:nvSpPr>
        <p:spPr/>
        <p:txBody>
          <a:bodyPr/>
          <a:lstStyle/>
          <a:p>
            <a:r>
              <a:rPr lang="en-US" dirty="0">
                <a:hlinkClick r:id="rId2" action="ppaction://hlinksldjump"/>
              </a:rPr>
              <a:t>Return to parent-slide containing images.</a:t>
            </a:r>
            <a:endParaRPr lang="en-US" dirty="0"/>
          </a:p>
        </p:txBody>
      </p:sp>
    </p:spTree>
    <p:extLst>
      <p:ext uri="{BB962C8B-B14F-4D97-AF65-F5344CB8AC3E}">
        <p14:creationId xmlns:p14="http://schemas.microsoft.com/office/powerpoint/2010/main" val="118114403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077FA2-E623-4B4A-9918-8805A7241D3A}"/>
              </a:ext>
            </a:extLst>
          </p:cNvPr>
          <p:cNvSpPr>
            <a:spLocks noGrp="1"/>
          </p:cNvSpPr>
          <p:nvPr>
            <p:ph type="title"/>
          </p:nvPr>
        </p:nvSpPr>
        <p:spPr>
          <a:xfrm>
            <a:off x="0" y="87142"/>
            <a:ext cx="12192000" cy="892516"/>
          </a:xfrm>
        </p:spPr>
        <p:txBody>
          <a:bodyPr anchor="ctr"/>
          <a:lstStyle/>
          <a:p>
            <a:r>
              <a:rPr lang="en-US" sz="3000" dirty="0"/>
              <a:t>Figure 15.4 Work Stoppages Involving 1,000 or More Workers</a:t>
            </a:r>
            <a:r>
              <a:rPr lang="en-US" altLang="en-US" sz="3000" dirty="0"/>
              <a:t> – Text Alternative</a:t>
            </a:r>
            <a:endParaRPr lang="en-US" sz="3000" dirty="0"/>
          </a:p>
        </p:txBody>
      </p:sp>
      <p:sp>
        <p:nvSpPr>
          <p:cNvPr id="5" name="Text Placeholder 4">
            <a:extLst>
              <a:ext uri="{FF2B5EF4-FFF2-40B4-BE49-F238E27FC236}">
                <a16:creationId xmlns:a16="http://schemas.microsoft.com/office/drawing/2014/main" id="{E6139012-A4BC-462A-A37B-85554D04C441}"/>
              </a:ext>
            </a:extLst>
          </p:cNvPr>
          <p:cNvSpPr>
            <a:spLocks noGrp="1"/>
          </p:cNvSpPr>
          <p:nvPr>
            <p:ph type="body" sz="quarter" idx="17"/>
          </p:nvPr>
        </p:nvSpPr>
        <p:spPr/>
        <p:txBody>
          <a:bodyPr/>
          <a:lstStyle/>
          <a:p>
            <a:r>
              <a:rPr lang="en-US" dirty="0">
                <a:hlinkClick r:id="rId2" action="ppaction://hlinksldjump"/>
              </a:rPr>
              <a:t>Return to parent-slide containing images.</a:t>
            </a:r>
            <a:endParaRPr lang="en-US" dirty="0"/>
          </a:p>
        </p:txBody>
      </p:sp>
      <p:sp>
        <p:nvSpPr>
          <p:cNvPr id="3" name="Content Placeholder 2">
            <a:extLst>
              <a:ext uri="{FF2B5EF4-FFF2-40B4-BE49-F238E27FC236}">
                <a16:creationId xmlns:a16="http://schemas.microsoft.com/office/drawing/2014/main" id="{452EE64B-AE3D-4EB1-AEDC-AB23CCFD9AF1}"/>
              </a:ext>
            </a:extLst>
          </p:cNvPr>
          <p:cNvSpPr>
            <a:spLocks noGrp="1"/>
          </p:cNvSpPr>
          <p:nvPr>
            <p:ph idx="1"/>
          </p:nvPr>
        </p:nvSpPr>
        <p:spPr/>
        <p:txBody>
          <a:bodyPr/>
          <a:lstStyle/>
          <a:p>
            <a:r>
              <a:rPr lang="en-US" dirty="0"/>
              <a:t>Stoppages fell from around 420 in 19</a:t>
            </a:r>
            <a:r>
              <a:rPr lang="en-US" sz="100" dirty="0"/>
              <a:t> </a:t>
            </a:r>
            <a:r>
              <a:rPr lang="en-US" dirty="0"/>
              <a:t>50 to around 220 in 19</a:t>
            </a:r>
            <a:r>
              <a:rPr lang="en-US" sz="100" dirty="0"/>
              <a:t> </a:t>
            </a:r>
            <a:r>
              <a:rPr lang="en-US" dirty="0"/>
              <a:t>60, then climbed to just under 400 by 19</a:t>
            </a:r>
            <a:r>
              <a:rPr lang="en-US" sz="100" dirty="0"/>
              <a:t> </a:t>
            </a:r>
            <a:r>
              <a:rPr lang="en-US" dirty="0"/>
              <a:t>70. This number fell drastically to around 50 by 19</a:t>
            </a:r>
            <a:r>
              <a:rPr lang="en-US" sz="100" dirty="0"/>
              <a:t> </a:t>
            </a:r>
            <a:r>
              <a:rPr lang="en-US" dirty="0"/>
              <a:t>85 and has steadily decreased since.</a:t>
            </a:r>
          </a:p>
        </p:txBody>
      </p:sp>
      <p:sp>
        <p:nvSpPr>
          <p:cNvPr id="4" name="Text Placeholder 3">
            <a:extLst>
              <a:ext uri="{FF2B5EF4-FFF2-40B4-BE49-F238E27FC236}">
                <a16:creationId xmlns:a16="http://schemas.microsoft.com/office/drawing/2014/main" id="{9F33846D-92C3-4C62-8865-B5FA5B3800C3}"/>
              </a:ext>
            </a:extLst>
          </p:cNvPr>
          <p:cNvSpPr>
            <a:spLocks noGrp="1"/>
          </p:cNvSpPr>
          <p:nvPr>
            <p:ph type="body" sz="quarter" idx="16"/>
          </p:nvPr>
        </p:nvSpPr>
        <p:spPr/>
        <p:txBody>
          <a:bodyPr/>
          <a:lstStyle/>
          <a:p>
            <a:r>
              <a:rPr lang="en-US" dirty="0">
                <a:hlinkClick r:id="rId2" action="ppaction://hlinksldjump"/>
              </a:rPr>
              <a:t>Return to parent-slide containing images.</a:t>
            </a:r>
            <a:endParaRPr lang="en-US" dirty="0"/>
          </a:p>
        </p:txBody>
      </p:sp>
    </p:spTree>
    <p:extLst>
      <p:ext uri="{BB962C8B-B14F-4D97-AF65-F5344CB8AC3E}">
        <p14:creationId xmlns:p14="http://schemas.microsoft.com/office/powerpoint/2010/main" val="218084945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077FA2-E623-4B4A-9918-8805A7241D3A}"/>
              </a:ext>
            </a:extLst>
          </p:cNvPr>
          <p:cNvSpPr>
            <a:spLocks noGrp="1"/>
          </p:cNvSpPr>
          <p:nvPr>
            <p:ph type="title"/>
          </p:nvPr>
        </p:nvSpPr>
        <p:spPr>
          <a:xfrm>
            <a:off x="0" y="87142"/>
            <a:ext cx="12192000" cy="892516"/>
          </a:xfrm>
        </p:spPr>
        <p:txBody>
          <a:bodyPr anchor="ctr"/>
          <a:lstStyle/>
          <a:p>
            <a:r>
              <a:rPr lang="en-US" sz="3000" dirty="0"/>
              <a:t>Figure 15.5 Steps in an Employee-Initiated Grievance Procedure</a:t>
            </a:r>
            <a:r>
              <a:rPr lang="en-US" altLang="en-US" sz="3000" dirty="0"/>
              <a:t> – Text Alternative</a:t>
            </a:r>
            <a:endParaRPr lang="en-US" sz="3000" dirty="0"/>
          </a:p>
        </p:txBody>
      </p:sp>
      <p:sp>
        <p:nvSpPr>
          <p:cNvPr id="5" name="Text Placeholder 4">
            <a:extLst>
              <a:ext uri="{FF2B5EF4-FFF2-40B4-BE49-F238E27FC236}">
                <a16:creationId xmlns:a16="http://schemas.microsoft.com/office/drawing/2014/main" id="{E6139012-A4BC-462A-A37B-85554D04C441}"/>
              </a:ext>
            </a:extLst>
          </p:cNvPr>
          <p:cNvSpPr>
            <a:spLocks noGrp="1"/>
          </p:cNvSpPr>
          <p:nvPr>
            <p:ph type="body" sz="quarter" idx="17"/>
          </p:nvPr>
        </p:nvSpPr>
        <p:spPr/>
        <p:txBody>
          <a:bodyPr/>
          <a:lstStyle/>
          <a:p>
            <a:r>
              <a:rPr lang="en-US" dirty="0">
                <a:hlinkClick r:id="rId2" action="ppaction://hlinksldjump"/>
              </a:rPr>
              <a:t>Return to parent-slide containing images.</a:t>
            </a:r>
            <a:endParaRPr lang="en-US" dirty="0"/>
          </a:p>
        </p:txBody>
      </p:sp>
      <p:sp>
        <p:nvSpPr>
          <p:cNvPr id="3" name="Content Placeholder 2">
            <a:extLst>
              <a:ext uri="{FF2B5EF4-FFF2-40B4-BE49-F238E27FC236}">
                <a16:creationId xmlns:a16="http://schemas.microsoft.com/office/drawing/2014/main" id="{452EE64B-AE3D-4EB1-AEDC-AB23CCFD9AF1}"/>
              </a:ext>
            </a:extLst>
          </p:cNvPr>
          <p:cNvSpPr>
            <a:spLocks noGrp="1"/>
          </p:cNvSpPr>
          <p:nvPr>
            <p:ph idx="1"/>
          </p:nvPr>
        </p:nvSpPr>
        <p:spPr/>
        <p:txBody>
          <a:bodyPr/>
          <a:lstStyle/>
          <a:p>
            <a:r>
              <a:rPr lang="en-US" sz="2400" dirty="0"/>
              <a:t>Step 1. Employee (and union steward) discusses problem with supervisor. Union steward and employee decide whether problem was resolved. Union steward and employee decide whether contract was violated.</a:t>
            </a:r>
          </a:p>
          <a:p>
            <a:r>
              <a:rPr lang="en-US" sz="2400" dirty="0"/>
              <a:t>Step 2. Written grievance is submitted to production superintendent, another line manager, or industrial relations representative. Steward and manager discuss grievance. Management puts response in writing.</a:t>
            </a:r>
          </a:p>
          <a:p>
            <a:r>
              <a:rPr lang="en-US" sz="2400" dirty="0"/>
              <a:t>Step 3. Union appeals grievance to top line management and senior industrial relations staff. Additional local or international union officers may be involved. Decision resulting from appeal is put into writing.</a:t>
            </a:r>
          </a:p>
          <a:p>
            <a:r>
              <a:rPr lang="en-US" sz="2400" dirty="0"/>
              <a:t>Step 4. Union decides whether to appeal unresolved grievance to arbitration. Union appeals grievance to arbitration for binding decision.</a:t>
            </a:r>
          </a:p>
        </p:txBody>
      </p:sp>
      <p:sp>
        <p:nvSpPr>
          <p:cNvPr id="4" name="Text Placeholder 3">
            <a:extLst>
              <a:ext uri="{FF2B5EF4-FFF2-40B4-BE49-F238E27FC236}">
                <a16:creationId xmlns:a16="http://schemas.microsoft.com/office/drawing/2014/main" id="{9F33846D-92C3-4C62-8865-B5FA5B3800C3}"/>
              </a:ext>
            </a:extLst>
          </p:cNvPr>
          <p:cNvSpPr>
            <a:spLocks noGrp="1"/>
          </p:cNvSpPr>
          <p:nvPr>
            <p:ph type="body" sz="quarter" idx="16"/>
          </p:nvPr>
        </p:nvSpPr>
        <p:spPr/>
        <p:txBody>
          <a:bodyPr/>
          <a:lstStyle/>
          <a:p>
            <a:r>
              <a:rPr lang="en-US" dirty="0">
                <a:hlinkClick r:id="rId2" action="ppaction://hlinksldjump"/>
              </a:rPr>
              <a:t>Return to parent-slide containing images.</a:t>
            </a:r>
            <a:endParaRPr lang="en-US" dirty="0"/>
          </a:p>
        </p:txBody>
      </p:sp>
    </p:spTree>
    <p:extLst>
      <p:ext uri="{BB962C8B-B14F-4D97-AF65-F5344CB8AC3E}">
        <p14:creationId xmlns:p14="http://schemas.microsoft.com/office/powerpoint/2010/main" val="19891585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7C1CCA-19B4-4489-BD62-229C8B64FEEF}"/>
              </a:ext>
            </a:extLst>
          </p:cNvPr>
          <p:cNvSpPr>
            <a:spLocks noGrp="1"/>
          </p:cNvSpPr>
          <p:nvPr>
            <p:ph type="title"/>
          </p:nvPr>
        </p:nvSpPr>
        <p:spPr/>
        <p:txBody>
          <a:bodyPr/>
          <a:lstStyle/>
          <a:p>
            <a:r>
              <a:rPr lang="en-US" dirty="0"/>
              <a:t>Role of Unions and Labor Relations </a:t>
            </a:r>
            <a:r>
              <a:rPr lang="en-US" sz="1000" b="0" dirty="0"/>
              <a:t>2</a:t>
            </a:r>
          </a:p>
        </p:txBody>
      </p:sp>
      <p:sp>
        <p:nvSpPr>
          <p:cNvPr id="3" name="Content Placeholder 2">
            <a:extLst>
              <a:ext uri="{FF2B5EF4-FFF2-40B4-BE49-F238E27FC236}">
                <a16:creationId xmlns:a16="http://schemas.microsoft.com/office/drawing/2014/main" id="{DC603A63-0E5F-4A46-AE50-75FDA9EB70EF}"/>
              </a:ext>
            </a:extLst>
          </p:cNvPr>
          <p:cNvSpPr>
            <a:spLocks noGrp="1"/>
          </p:cNvSpPr>
          <p:nvPr>
            <p:ph sz="half" idx="1"/>
          </p:nvPr>
        </p:nvSpPr>
        <p:spPr>
          <a:xfrm>
            <a:off x="609600" y="1257300"/>
            <a:ext cx="5357247" cy="5029200"/>
          </a:xfrm>
        </p:spPr>
        <p:txBody>
          <a:bodyPr/>
          <a:lstStyle/>
          <a:p>
            <a:r>
              <a:rPr lang="en-US" sz="2600" dirty="0"/>
              <a:t>National and International Unions</a:t>
            </a:r>
          </a:p>
          <a:p>
            <a:r>
              <a:rPr lang="en-US" b="1" dirty="0"/>
              <a:t>Craft union:</a:t>
            </a:r>
            <a:r>
              <a:rPr lang="en-US" dirty="0"/>
              <a:t> members have a particular skill or occupation.</a:t>
            </a:r>
          </a:p>
          <a:p>
            <a:r>
              <a:rPr lang="en-US" b="1" dirty="0"/>
              <a:t>Industrial union:</a:t>
            </a:r>
            <a:r>
              <a:rPr lang="en-US" dirty="0"/>
              <a:t> members linked by their work in a particular industry.</a:t>
            </a:r>
          </a:p>
          <a:p>
            <a:r>
              <a:rPr lang="en-US" dirty="0"/>
              <a:t>Most national unions are affiliated with the </a:t>
            </a:r>
            <a:r>
              <a:rPr lang="en-US" b="1" dirty="0"/>
              <a:t>A</a:t>
            </a:r>
            <a:r>
              <a:rPr lang="en-US" sz="100" b="1" dirty="0"/>
              <a:t> </a:t>
            </a:r>
            <a:r>
              <a:rPr lang="en-US" b="1" dirty="0"/>
              <a:t>F</a:t>
            </a:r>
            <a:r>
              <a:rPr lang="en-US" sz="100" b="1" dirty="0"/>
              <a:t> </a:t>
            </a:r>
            <a:r>
              <a:rPr lang="en-US" b="1" dirty="0"/>
              <a:t>L-C</a:t>
            </a:r>
            <a:r>
              <a:rPr lang="en-US" sz="100" b="1" dirty="0"/>
              <a:t> </a:t>
            </a:r>
            <a:r>
              <a:rPr lang="en-US" b="1" dirty="0"/>
              <a:t>I</a:t>
            </a:r>
            <a:r>
              <a:rPr lang="en-US" sz="100" b="1" dirty="0"/>
              <a:t> </a:t>
            </a:r>
            <a:r>
              <a:rPr lang="en-US" b="1" dirty="0"/>
              <a:t>O</a:t>
            </a:r>
            <a:r>
              <a:rPr lang="en-US" dirty="0"/>
              <a:t>.</a:t>
            </a:r>
          </a:p>
          <a:p>
            <a:pPr marL="292608" lvl="1" indent="-292608"/>
            <a:r>
              <a:rPr lang="en-US" sz="2200" dirty="0"/>
              <a:t>Represents labor’s interests in public policy issues.</a:t>
            </a:r>
          </a:p>
        </p:txBody>
      </p:sp>
      <p:sp>
        <p:nvSpPr>
          <p:cNvPr id="4" name="Content Placeholder 3">
            <a:extLst>
              <a:ext uri="{FF2B5EF4-FFF2-40B4-BE49-F238E27FC236}">
                <a16:creationId xmlns:a16="http://schemas.microsoft.com/office/drawing/2014/main" id="{675CBFAB-B4BA-4446-9DF8-B6FAC1846E23}"/>
              </a:ext>
            </a:extLst>
          </p:cNvPr>
          <p:cNvSpPr>
            <a:spLocks noGrp="1"/>
          </p:cNvSpPr>
          <p:nvPr>
            <p:ph sz="half" idx="2"/>
          </p:nvPr>
        </p:nvSpPr>
        <p:spPr>
          <a:xfrm>
            <a:off x="6096000" y="1441342"/>
            <a:ext cx="5638800" cy="759417"/>
          </a:xfrm>
        </p:spPr>
        <p:txBody>
          <a:bodyPr/>
          <a:lstStyle/>
          <a:p>
            <a:r>
              <a:rPr lang="en-US" sz="2000" dirty="0">
                <a:solidFill>
                  <a:srgbClr val="221E1F"/>
                </a:solidFill>
              </a:rPr>
              <a:t>The largest union in the United States is the National Education Association with 3 million members.</a:t>
            </a:r>
            <a:endParaRPr lang="en-US" sz="2000" dirty="0"/>
          </a:p>
        </p:txBody>
      </p:sp>
      <p:pic>
        <p:nvPicPr>
          <p:cNvPr id="7" name="Picture 6" descr="A photo of a teacher and students in a classroom.">
            <a:extLst>
              <a:ext uri="{FF2B5EF4-FFF2-40B4-BE49-F238E27FC236}">
                <a16:creationId xmlns:a16="http://schemas.microsoft.com/office/drawing/2014/main" id="{C07F5447-D2F7-4EA6-90BA-D94000481AA7}"/>
              </a:ext>
            </a:extLst>
          </p:cNvPr>
          <p:cNvPicPr>
            <a:picLocks noChangeAspect="1"/>
          </p:cNvPicPr>
          <p:nvPr/>
        </p:nvPicPr>
        <p:blipFill>
          <a:blip r:embed="rId3"/>
          <a:stretch>
            <a:fillRect/>
          </a:stretch>
        </p:blipFill>
        <p:spPr>
          <a:xfrm>
            <a:off x="7131472" y="2200759"/>
            <a:ext cx="4066384" cy="3901778"/>
          </a:xfrm>
          <a:prstGeom prst="rect">
            <a:avLst/>
          </a:prstGeom>
        </p:spPr>
      </p:pic>
      <p:sp>
        <p:nvSpPr>
          <p:cNvPr id="6" name="Text Placeholder 5">
            <a:extLst>
              <a:ext uri="{FF2B5EF4-FFF2-40B4-BE49-F238E27FC236}">
                <a16:creationId xmlns:a16="http://schemas.microsoft.com/office/drawing/2014/main" id="{509971FD-A900-44F0-8B15-22BE9497B840}"/>
              </a:ext>
            </a:extLst>
          </p:cNvPr>
          <p:cNvSpPr>
            <a:spLocks noGrp="1"/>
          </p:cNvSpPr>
          <p:nvPr>
            <p:ph type="body" sz="quarter" idx="11"/>
          </p:nvPr>
        </p:nvSpPr>
        <p:spPr>
          <a:xfrm>
            <a:off x="6763402" y="6690102"/>
            <a:ext cx="4876800" cy="152400"/>
          </a:xfrm>
        </p:spPr>
        <p:txBody>
          <a:bodyPr/>
          <a:lstStyle/>
          <a:p>
            <a:r>
              <a:rPr lang="en-US" dirty="0">
                <a:solidFill>
                  <a:schemeClr val="tx1"/>
                </a:solidFill>
              </a:rPr>
              <a:t>Stuart O’Sullivan/Getty Images</a:t>
            </a:r>
          </a:p>
        </p:txBody>
      </p:sp>
    </p:spTree>
    <p:extLst>
      <p:ext uri="{BB962C8B-B14F-4D97-AF65-F5344CB8AC3E}">
        <p14:creationId xmlns:p14="http://schemas.microsoft.com/office/powerpoint/2010/main" val="38853446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141D58-0EA8-447E-8C36-3B79C400CD6E}"/>
              </a:ext>
            </a:extLst>
          </p:cNvPr>
          <p:cNvSpPr>
            <a:spLocks noGrp="1"/>
          </p:cNvSpPr>
          <p:nvPr>
            <p:ph type="title"/>
          </p:nvPr>
        </p:nvSpPr>
        <p:spPr/>
        <p:txBody>
          <a:bodyPr/>
          <a:lstStyle/>
          <a:p>
            <a:r>
              <a:rPr lang="en-US" dirty="0"/>
              <a:t>Role of Unions and Labor Relations </a:t>
            </a:r>
            <a:r>
              <a:rPr lang="en-US" sz="1000" b="0" dirty="0"/>
              <a:t>3</a:t>
            </a:r>
          </a:p>
        </p:txBody>
      </p:sp>
      <p:sp>
        <p:nvSpPr>
          <p:cNvPr id="3" name="Content Placeholder 2">
            <a:extLst>
              <a:ext uri="{FF2B5EF4-FFF2-40B4-BE49-F238E27FC236}">
                <a16:creationId xmlns:a16="http://schemas.microsoft.com/office/drawing/2014/main" id="{5EFEA030-0A2E-4FAE-8E44-B82A78AB2EF5}"/>
              </a:ext>
            </a:extLst>
          </p:cNvPr>
          <p:cNvSpPr>
            <a:spLocks noGrp="1"/>
          </p:cNvSpPr>
          <p:nvPr>
            <p:ph idx="1"/>
          </p:nvPr>
        </p:nvSpPr>
        <p:spPr/>
        <p:txBody>
          <a:bodyPr/>
          <a:lstStyle/>
          <a:p>
            <a:r>
              <a:rPr lang="en-US" sz="2600" dirty="0"/>
              <a:t>Local Unions</a:t>
            </a:r>
          </a:p>
          <a:p>
            <a:pPr marL="292608" indent="-292608">
              <a:buFont typeface="Arial" panose="020B0604020202020204" pitchFamily="34" charset="0"/>
              <a:buChar char="•"/>
            </a:pPr>
            <a:r>
              <a:rPr lang="en-US" sz="2400" dirty="0"/>
              <a:t>National unions can consist of multiple local units.</a:t>
            </a:r>
          </a:p>
          <a:p>
            <a:pPr marL="292608" indent="-292608">
              <a:buFont typeface="Arial" panose="020B0604020202020204" pitchFamily="34" charset="0"/>
              <a:buChar char="•"/>
            </a:pPr>
            <a:r>
              <a:rPr lang="en-US" sz="2400" dirty="0"/>
              <a:t>Most day-to-day interaction between labor and management involves the local union.</a:t>
            </a:r>
          </a:p>
          <a:p>
            <a:pPr marL="292608" indent="-292608">
              <a:buFont typeface="Arial" panose="020B0604020202020204" pitchFamily="34" charset="0"/>
              <a:buChar char="•"/>
            </a:pPr>
            <a:r>
              <a:rPr lang="en-US" sz="2400" dirty="0"/>
              <a:t>Membership in a local union depends on its type.</a:t>
            </a:r>
          </a:p>
          <a:p>
            <a:pPr marL="292608" indent="-292608">
              <a:buFont typeface="Arial" panose="020B0604020202020204" pitchFamily="34" charset="0"/>
              <a:buChar char="•"/>
            </a:pPr>
            <a:r>
              <a:rPr lang="en-US" sz="2400" dirty="0"/>
              <a:t>Members elect officials and vote on resolutions to strike.</a:t>
            </a:r>
          </a:p>
          <a:p>
            <a:pPr marL="292608" indent="-292608">
              <a:buFont typeface="Arial" panose="020B0604020202020204" pitchFamily="34" charset="0"/>
              <a:buChar char="•"/>
            </a:pPr>
            <a:r>
              <a:rPr lang="en-US" sz="2400" b="1" dirty="0"/>
              <a:t>Union steward:</a:t>
            </a:r>
            <a:r>
              <a:rPr lang="en-US" sz="2400" dirty="0"/>
              <a:t> elected to represent union and ensures that terms of labor contract are enforced.</a:t>
            </a:r>
          </a:p>
        </p:txBody>
      </p:sp>
    </p:spTree>
    <p:extLst>
      <p:ext uri="{BB962C8B-B14F-4D97-AF65-F5344CB8AC3E}">
        <p14:creationId xmlns:p14="http://schemas.microsoft.com/office/powerpoint/2010/main" val="17390173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141D58-0EA8-447E-8C36-3B79C400CD6E}"/>
              </a:ext>
            </a:extLst>
          </p:cNvPr>
          <p:cNvSpPr>
            <a:spLocks noGrp="1"/>
          </p:cNvSpPr>
          <p:nvPr>
            <p:ph type="title"/>
          </p:nvPr>
        </p:nvSpPr>
        <p:spPr/>
        <p:txBody>
          <a:bodyPr/>
          <a:lstStyle/>
          <a:p>
            <a:r>
              <a:rPr lang="en-US" dirty="0"/>
              <a:t>Role of Unions and Labor Relations </a:t>
            </a:r>
            <a:r>
              <a:rPr lang="en-US" sz="1000" b="0" dirty="0"/>
              <a:t>4</a:t>
            </a:r>
          </a:p>
        </p:txBody>
      </p:sp>
      <p:sp>
        <p:nvSpPr>
          <p:cNvPr id="3" name="Content Placeholder 2">
            <a:extLst>
              <a:ext uri="{FF2B5EF4-FFF2-40B4-BE49-F238E27FC236}">
                <a16:creationId xmlns:a16="http://schemas.microsoft.com/office/drawing/2014/main" id="{5EFEA030-0A2E-4FAE-8E44-B82A78AB2EF5}"/>
              </a:ext>
            </a:extLst>
          </p:cNvPr>
          <p:cNvSpPr>
            <a:spLocks noGrp="1"/>
          </p:cNvSpPr>
          <p:nvPr>
            <p:ph idx="1"/>
          </p:nvPr>
        </p:nvSpPr>
        <p:spPr/>
        <p:txBody>
          <a:bodyPr/>
          <a:lstStyle/>
          <a:p>
            <a:r>
              <a:rPr lang="en-US" sz="2600" dirty="0"/>
              <a:t>Trends in Union Membership</a:t>
            </a:r>
          </a:p>
          <a:p>
            <a:r>
              <a:rPr lang="en-US" sz="2400" dirty="0"/>
              <a:t>Peaked in 19</a:t>
            </a:r>
            <a:r>
              <a:rPr lang="en-US" sz="100" dirty="0"/>
              <a:t> </a:t>
            </a:r>
            <a:r>
              <a:rPr lang="en-US" sz="2400" dirty="0"/>
              <a:t>50s reaching over one-third of employees.</a:t>
            </a:r>
          </a:p>
          <a:p>
            <a:r>
              <a:rPr lang="en-US" sz="2400" dirty="0"/>
              <a:t>Now at 10.3% overall; 6.2% of private-sector employment.</a:t>
            </a:r>
          </a:p>
          <a:p>
            <a:r>
              <a:rPr lang="en-US" sz="2400" dirty="0"/>
              <a:t>Decline in union membership due to many factors:</a:t>
            </a:r>
          </a:p>
          <a:p>
            <a:pPr marL="292608" lvl="1" indent="-292608"/>
            <a:r>
              <a:rPr lang="en-US" dirty="0"/>
              <a:t>Change in structure of economy.</a:t>
            </a:r>
          </a:p>
          <a:p>
            <a:pPr marL="292608" lvl="1" indent="-292608"/>
            <a:r>
              <a:rPr lang="en-US" dirty="0"/>
              <a:t>Management efforts to control costs.</a:t>
            </a:r>
          </a:p>
          <a:p>
            <a:pPr marL="292608" lvl="1" indent="-292608"/>
            <a:r>
              <a:rPr lang="en-US" dirty="0"/>
              <a:t>Human resource practices.</a:t>
            </a:r>
          </a:p>
          <a:p>
            <a:pPr marL="292608" lvl="1" indent="-292608"/>
            <a:r>
              <a:rPr lang="en-US" dirty="0"/>
              <a:t>Government regulation.</a:t>
            </a:r>
          </a:p>
        </p:txBody>
      </p:sp>
    </p:spTree>
    <p:extLst>
      <p:ext uri="{BB962C8B-B14F-4D97-AF65-F5344CB8AC3E}">
        <p14:creationId xmlns:p14="http://schemas.microsoft.com/office/powerpoint/2010/main" val="35005514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7C1CCA-19B4-4489-BD62-229C8B64FEEF}"/>
              </a:ext>
            </a:extLst>
          </p:cNvPr>
          <p:cNvSpPr>
            <a:spLocks noGrp="1"/>
          </p:cNvSpPr>
          <p:nvPr>
            <p:ph type="title"/>
          </p:nvPr>
        </p:nvSpPr>
        <p:spPr/>
        <p:txBody>
          <a:bodyPr/>
          <a:lstStyle/>
          <a:p>
            <a:r>
              <a:rPr lang="en-US" sz="2400" dirty="0"/>
              <a:t>Figure 15.1 Union Membership Density among U.S. Wage and Salary Workers, 19</a:t>
            </a:r>
            <a:r>
              <a:rPr lang="en-US" sz="100" dirty="0"/>
              <a:t> </a:t>
            </a:r>
            <a:r>
              <a:rPr lang="en-US" sz="2400" dirty="0"/>
              <a:t>76 to 2019</a:t>
            </a:r>
            <a:endParaRPr lang="en-US" sz="2400" b="0" dirty="0"/>
          </a:p>
        </p:txBody>
      </p:sp>
      <p:pic>
        <p:nvPicPr>
          <p:cNvPr id="3" name="Picture 2" descr="A line graph compares union membership in the public and private sectors from 1976 to 2017, with total union membership declining through the period.">
            <a:extLst>
              <a:ext uri="{FF2B5EF4-FFF2-40B4-BE49-F238E27FC236}">
                <a16:creationId xmlns:a16="http://schemas.microsoft.com/office/drawing/2014/main" id="{10581DCF-F1CC-40AD-A4CB-F8DCD3701F6C}"/>
              </a:ext>
            </a:extLst>
          </p:cNvPr>
          <p:cNvPicPr>
            <a:picLocks noChangeAspect="1"/>
          </p:cNvPicPr>
          <p:nvPr/>
        </p:nvPicPr>
        <p:blipFill>
          <a:blip r:embed="rId3"/>
          <a:stretch>
            <a:fillRect/>
          </a:stretch>
        </p:blipFill>
        <p:spPr>
          <a:xfrm>
            <a:off x="1630817" y="1270826"/>
            <a:ext cx="8961897" cy="4316342"/>
          </a:xfrm>
          <a:prstGeom prst="rect">
            <a:avLst/>
          </a:prstGeom>
        </p:spPr>
      </p:pic>
      <p:sp>
        <p:nvSpPr>
          <p:cNvPr id="5" name="Text Placeholder 4">
            <a:extLst>
              <a:ext uri="{FF2B5EF4-FFF2-40B4-BE49-F238E27FC236}">
                <a16:creationId xmlns:a16="http://schemas.microsoft.com/office/drawing/2014/main" id="{2AC25F33-917A-492F-80AE-C3BF80EC7259}"/>
              </a:ext>
            </a:extLst>
          </p:cNvPr>
          <p:cNvSpPr>
            <a:spLocks noGrp="1"/>
          </p:cNvSpPr>
          <p:nvPr>
            <p:ph type="body" sz="quarter" idx="12"/>
          </p:nvPr>
        </p:nvSpPr>
        <p:spPr>
          <a:xfrm>
            <a:off x="4617189" y="6302266"/>
            <a:ext cx="2981785" cy="250934"/>
          </a:xfrm>
        </p:spPr>
        <p:txBody>
          <a:bodyPr/>
          <a:lstStyle/>
          <a:p>
            <a:r>
              <a:rPr lang="en-US" sz="1200" dirty="0">
                <a:hlinkClick r:id="rId4" action="ppaction://hlinksldjump"/>
              </a:rPr>
              <a:t>Access the text alternative for slide images.</a:t>
            </a:r>
            <a:endParaRPr lang="en-US" sz="1200" dirty="0"/>
          </a:p>
        </p:txBody>
      </p:sp>
      <p:sp>
        <p:nvSpPr>
          <p:cNvPr id="6" name="Text Placeholder 5">
            <a:extLst>
              <a:ext uri="{FF2B5EF4-FFF2-40B4-BE49-F238E27FC236}">
                <a16:creationId xmlns:a16="http://schemas.microsoft.com/office/drawing/2014/main" id="{509971FD-A900-44F0-8B15-22BE9497B840}"/>
              </a:ext>
            </a:extLst>
          </p:cNvPr>
          <p:cNvSpPr>
            <a:spLocks noGrp="1"/>
          </p:cNvSpPr>
          <p:nvPr>
            <p:ph type="body" sz="quarter" idx="11"/>
          </p:nvPr>
        </p:nvSpPr>
        <p:spPr>
          <a:xfrm>
            <a:off x="7629970" y="5959366"/>
            <a:ext cx="4135824" cy="844390"/>
          </a:xfrm>
        </p:spPr>
        <p:txBody>
          <a:bodyPr/>
          <a:lstStyle/>
          <a:p>
            <a:r>
              <a:rPr lang="en-US" dirty="0">
                <a:solidFill>
                  <a:schemeClr val="tx1"/>
                </a:solidFill>
              </a:rPr>
              <a:t>Source: Data for 1973–2001 from B. T. Hirsch and D. A. MacPherson, </a:t>
            </a:r>
            <a:br>
              <a:rPr lang="en-US" dirty="0">
                <a:solidFill>
                  <a:schemeClr val="tx1"/>
                </a:solidFill>
              </a:rPr>
            </a:br>
            <a:r>
              <a:rPr lang="en-US" i="1" dirty="0">
                <a:solidFill>
                  <a:schemeClr val="tx1"/>
                </a:solidFill>
              </a:rPr>
              <a:t>Union Membership and Earnings Data Book 2001 </a:t>
            </a:r>
            <a:r>
              <a:rPr lang="en-US" dirty="0">
                <a:solidFill>
                  <a:schemeClr val="tx1"/>
                </a:solidFill>
              </a:rPr>
              <a:t>(Washington, D</a:t>
            </a:r>
            <a:r>
              <a:rPr lang="en-US" sz="100" dirty="0">
                <a:solidFill>
                  <a:schemeClr val="tx1"/>
                </a:solidFill>
              </a:rPr>
              <a:t> </a:t>
            </a:r>
            <a:r>
              <a:rPr lang="en-US" dirty="0">
                <a:solidFill>
                  <a:schemeClr val="tx1"/>
                </a:solidFill>
              </a:rPr>
              <a:t>C: </a:t>
            </a:r>
            <a:br>
              <a:rPr lang="en-US" dirty="0">
                <a:solidFill>
                  <a:schemeClr val="tx1"/>
                </a:solidFill>
              </a:rPr>
            </a:br>
            <a:r>
              <a:rPr lang="en-US" dirty="0">
                <a:solidFill>
                  <a:schemeClr val="tx1"/>
                </a:solidFill>
              </a:rPr>
              <a:t>Bureau of National Affairs, 2002), using data from U.S. Current Population</a:t>
            </a:r>
            <a:br>
              <a:rPr lang="en-US" dirty="0">
                <a:solidFill>
                  <a:schemeClr val="tx1"/>
                </a:solidFill>
              </a:rPr>
            </a:br>
            <a:r>
              <a:rPr lang="en-US" dirty="0">
                <a:solidFill>
                  <a:schemeClr val="tx1"/>
                </a:solidFill>
              </a:rPr>
              <a:t> Surveys. Data for 2002 through 2019 from Bureau of Labor Statistics,</a:t>
            </a:r>
            <a:br>
              <a:rPr lang="en-US" dirty="0">
                <a:solidFill>
                  <a:schemeClr val="tx1"/>
                </a:solidFill>
              </a:rPr>
            </a:br>
            <a:r>
              <a:rPr lang="en-US" dirty="0">
                <a:solidFill>
                  <a:schemeClr val="tx1"/>
                </a:solidFill>
              </a:rPr>
              <a:t> Current Population Survey, https://data.bls.gov, extracted May 13, 2020.</a:t>
            </a:r>
          </a:p>
        </p:txBody>
      </p:sp>
    </p:spTree>
    <p:extLst>
      <p:ext uri="{BB962C8B-B14F-4D97-AF65-F5344CB8AC3E}">
        <p14:creationId xmlns:p14="http://schemas.microsoft.com/office/powerpoint/2010/main" val="19438834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7C1CCA-19B4-4489-BD62-229C8B64FEEF}"/>
              </a:ext>
            </a:extLst>
          </p:cNvPr>
          <p:cNvSpPr>
            <a:spLocks noGrp="1"/>
          </p:cNvSpPr>
          <p:nvPr>
            <p:ph type="title"/>
          </p:nvPr>
        </p:nvSpPr>
        <p:spPr/>
        <p:txBody>
          <a:bodyPr/>
          <a:lstStyle/>
          <a:p>
            <a:r>
              <a:rPr lang="en-US" dirty="0"/>
              <a:t>Figure 15.2 Union Membership Rates in Selected Countries</a:t>
            </a:r>
            <a:endParaRPr lang="en-US" b="0" dirty="0"/>
          </a:p>
        </p:txBody>
      </p:sp>
      <p:pic>
        <p:nvPicPr>
          <p:cNvPr id="4" name="Picture 3" descr="A bar chart compares union membership rates in 8 countries with membership lowest in the U S at 10 percent and highest in Sweden at around 68 percent.">
            <a:extLst>
              <a:ext uri="{FF2B5EF4-FFF2-40B4-BE49-F238E27FC236}">
                <a16:creationId xmlns:a16="http://schemas.microsoft.com/office/drawing/2014/main" id="{66C2BD9F-604D-4EE5-B7E6-FD6ED6595981}"/>
              </a:ext>
            </a:extLst>
          </p:cNvPr>
          <p:cNvPicPr>
            <a:picLocks noChangeAspect="1"/>
          </p:cNvPicPr>
          <p:nvPr/>
        </p:nvPicPr>
        <p:blipFill>
          <a:blip r:embed="rId3"/>
          <a:stretch>
            <a:fillRect/>
          </a:stretch>
        </p:blipFill>
        <p:spPr>
          <a:xfrm>
            <a:off x="2784411" y="1281156"/>
            <a:ext cx="6654709" cy="4611006"/>
          </a:xfrm>
          <a:prstGeom prst="rect">
            <a:avLst/>
          </a:prstGeom>
        </p:spPr>
      </p:pic>
      <p:sp>
        <p:nvSpPr>
          <p:cNvPr id="5" name="Text Placeholder 4">
            <a:extLst>
              <a:ext uri="{FF2B5EF4-FFF2-40B4-BE49-F238E27FC236}">
                <a16:creationId xmlns:a16="http://schemas.microsoft.com/office/drawing/2014/main" id="{2AC25F33-917A-492F-80AE-C3BF80EC7259}"/>
              </a:ext>
            </a:extLst>
          </p:cNvPr>
          <p:cNvSpPr>
            <a:spLocks noGrp="1"/>
          </p:cNvSpPr>
          <p:nvPr>
            <p:ph type="body" sz="quarter" idx="12"/>
          </p:nvPr>
        </p:nvSpPr>
        <p:spPr>
          <a:xfrm>
            <a:off x="4617189" y="6302266"/>
            <a:ext cx="2981785" cy="250934"/>
          </a:xfrm>
        </p:spPr>
        <p:txBody>
          <a:bodyPr/>
          <a:lstStyle/>
          <a:p>
            <a:r>
              <a:rPr lang="en-US" sz="1200" dirty="0">
                <a:hlinkClick r:id="rId4" action="ppaction://hlinksldjump"/>
              </a:rPr>
              <a:t>Access the text alternative for slide images.</a:t>
            </a:r>
            <a:endParaRPr lang="en-US" sz="1200" dirty="0"/>
          </a:p>
        </p:txBody>
      </p:sp>
      <p:sp>
        <p:nvSpPr>
          <p:cNvPr id="6" name="Text Placeholder 5">
            <a:extLst>
              <a:ext uri="{FF2B5EF4-FFF2-40B4-BE49-F238E27FC236}">
                <a16:creationId xmlns:a16="http://schemas.microsoft.com/office/drawing/2014/main" id="{509971FD-A900-44F0-8B15-22BE9497B840}"/>
              </a:ext>
            </a:extLst>
          </p:cNvPr>
          <p:cNvSpPr>
            <a:spLocks noGrp="1"/>
          </p:cNvSpPr>
          <p:nvPr>
            <p:ph type="body" sz="quarter" idx="11"/>
          </p:nvPr>
        </p:nvSpPr>
        <p:spPr>
          <a:xfrm>
            <a:off x="7598974" y="6463862"/>
            <a:ext cx="4135824" cy="339894"/>
          </a:xfrm>
        </p:spPr>
        <p:txBody>
          <a:bodyPr/>
          <a:lstStyle/>
          <a:p>
            <a:r>
              <a:rPr lang="en-US" i="1" dirty="0">
                <a:solidFill>
                  <a:schemeClr val="tx1"/>
                </a:solidFill>
              </a:rPr>
              <a:t>Source: </a:t>
            </a:r>
            <a:r>
              <a:rPr lang="en-US" dirty="0" err="1">
                <a:solidFill>
                  <a:schemeClr val="tx1"/>
                </a:solidFill>
              </a:rPr>
              <a:t>Organisation</a:t>
            </a:r>
            <a:r>
              <a:rPr lang="en-US" dirty="0">
                <a:solidFill>
                  <a:schemeClr val="tx1"/>
                </a:solidFill>
              </a:rPr>
              <a:t> for Economic Co-operation and Development,</a:t>
            </a:r>
            <a:br>
              <a:rPr lang="en-US" dirty="0">
                <a:solidFill>
                  <a:schemeClr val="tx1"/>
                </a:solidFill>
              </a:rPr>
            </a:br>
            <a:r>
              <a:rPr lang="en-US" dirty="0">
                <a:solidFill>
                  <a:schemeClr val="tx1"/>
                </a:solidFill>
              </a:rPr>
              <a:t> O</a:t>
            </a:r>
            <a:r>
              <a:rPr lang="en-US" sz="100" dirty="0">
                <a:solidFill>
                  <a:schemeClr val="tx1"/>
                </a:solidFill>
              </a:rPr>
              <a:t> </a:t>
            </a:r>
            <a:r>
              <a:rPr lang="en-US" dirty="0">
                <a:solidFill>
                  <a:schemeClr val="tx1"/>
                </a:solidFill>
              </a:rPr>
              <a:t>E</a:t>
            </a:r>
            <a:r>
              <a:rPr lang="en-US" sz="100" dirty="0">
                <a:solidFill>
                  <a:schemeClr val="tx1"/>
                </a:solidFill>
              </a:rPr>
              <a:t> </a:t>
            </a:r>
            <a:r>
              <a:rPr lang="en-US" dirty="0">
                <a:solidFill>
                  <a:schemeClr val="tx1"/>
                </a:solidFill>
              </a:rPr>
              <a:t>C</a:t>
            </a:r>
            <a:r>
              <a:rPr lang="en-US" sz="100" dirty="0">
                <a:solidFill>
                  <a:schemeClr val="tx1"/>
                </a:solidFill>
              </a:rPr>
              <a:t> </a:t>
            </a:r>
            <a:r>
              <a:rPr lang="en-US" dirty="0" err="1">
                <a:solidFill>
                  <a:schemeClr val="tx1"/>
                </a:solidFill>
              </a:rPr>
              <a:t>D</a:t>
            </a:r>
            <a:r>
              <a:rPr lang="en-US" sz="100" dirty="0" err="1">
                <a:solidFill>
                  <a:schemeClr val="tx1"/>
                </a:solidFill>
              </a:rPr>
              <a:t>.</a:t>
            </a:r>
            <a:r>
              <a:rPr lang="en-US" dirty="0" err="1">
                <a:solidFill>
                  <a:schemeClr val="tx1"/>
                </a:solidFill>
              </a:rPr>
              <a:t>Stat</a:t>
            </a:r>
            <a:r>
              <a:rPr lang="en-US" dirty="0">
                <a:solidFill>
                  <a:schemeClr val="tx1"/>
                </a:solidFill>
              </a:rPr>
              <a:t>, https://stats.oecd.org, accessed May 13, 2020.</a:t>
            </a:r>
          </a:p>
        </p:txBody>
      </p:sp>
    </p:spTree>
    <p:extLst>
      <p:ext uri="{BB962C8B-B14F-4D97-AF65-F5344CB8AC3E}">
        <p14:creationId xmlns:p14="http://schemas.microsoft.com/office/powerpoint/2010/main" val="94910355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22"/>
  <p:tag name="MMPROD_UIDATA" val="&lt;database version=&quot;6.0&quot;&gt;&lt;object type=&quot;1&quot; unique_id=&quot;10001&quot;&gt;&lt;object type=&quot;8&quot; unique_id=&quot;20353&quot;&gt;&lt;/object&gt;&lt;object type=&quot;2&quot; unique_id=&quot;20354&quot;&gt;&lt;object type=&quot;3&quot; unique_id=&quot;20355&quot;&gt;&lt;property id=&quot;20148&quot; value=&quot;5&quot;/&gt;&lt;property id=&quot;20300&quot; value=&quot;Slide 1&quot;/&gt;&lt;property id=&quot;20307&quot; value=&quot;266&quot;/&gt;&lt;/object&gt;&lt;object type=&quot;3&quot; unique_id=&quot;20356&quot;&gt;&lt;property id=&quot;20148&quot; value=&quot;5&quot;/&gt;&lt;property id=&quot;20300&quot; value=&quot;Slide 2 - &amp;quot; Need To Know &amp;quot;&quot;/&gt;&lt;property id=&quot;20307&quot; value=&quot;267&quot;/&gt;&lt;/object&gt;&lt;object type=&quot;3&quot; unique_id=&quot;20357&quot;&gt;&lt;property id=&quot;20148&quot; value=&quot;5&quot;/&gt;&lt;property id=&quot;20300&quot; value=&quot;Slide 3 - &amp;quot;Human Resource Management (HRM)&amp;quot;&quot;/&gt;&lt;property id=&quot;20307&quot; value=&quot;269&quot;/&gt;&lt;/object&gt;&lt;object type=&quot;3&quot; unique_id=&quot;20358&quot;&gt;&lt;property id=&quot;20148&quot; value=&quot;5&quot;/&gt;&lt;property id=&quot;20300&quot; value=&quot;Slide 4 - &amp;quot;               Figure 1.1 &amp;#x0D;&amp;#x0A;HRM Practices&amp;quot;&quot;/&gt;&lt;property id=&quot;20307&quot; value=&quot;270&quot;/&gt;&lt;/object&gt;&lt;object type=&quot;3&quot; unique_id=&quot;20359&quot;&gt;&lt;property id=&quot;20148&quot; value=&quot;5&quot;/&gt;&lt;property id=&quot;20300&quot; value=&quot;Slide 5 - &amp;quot;Companies With Effective HRM:&amp;quot;&quot;/&gt;&lt;property id=&quot;20307&quot; value=&quot;271&quot;/&gt;&lt;/object&gt;&lt;object type=&quot;3&quot; unique_id=&quot;20360&quot;&gt;&lt;property id=&quot;20148&quot; value=&quot;5&quot;/&gt;&lt;property id=&quot;20300&quot; value=&quot;Slide 6 - &amp;quot;Human Capital&amp;quot;&quot;/&gt;&lt;property id=&quot;20307&quot; value=&quot;272&quot;/&gt;&lt;/object&gt;&lt;object type=&quot;3&quot; unique_id=&quot;20361&quot;&gt;&lt;property id=&quot;20148&quot; value=&quot;5&quot;/&gt;&lt;property id=&quot;20300&quot; value=&quot;Slide 7 - &amp;quot;               Figure 1.2 &amp;#x0D;&amp;#x0A;Impact of HRM&amp;quot;&quot;/&gt;&lt;property id=&quot;20307&quot; value=&quot;273&quot;/&gt;&lt;/object&gt;&lt;object type=&quot;3&quot; unique_id=&quot;20362&quot;&gt;&lt;property id=&quot;20148&quot; value=&quot;5&quot;/&gt;&lt;property id=&quot;20300&quot; value=&quot;Slide 8 - &amp;quot;HRM and Sustainable&amp;#x0D;&amp;#x0A; Competitive Advantage&amp;quot;&quot;/&gt;&lt;property id=&quot;20307&quot; value=&quot;274&quot;/&gt;&lt;/object&gt;&lt;object type=&quot;3&quot; unique_id=&quot;20363&quot;&gt;&lt;property id=&quot;20148&quot; value=&quot;5&quot;/&gt;&lt;property id=&quot;20300&quot; value=&quot;Slide 9 - &amp;quot;&amp;#x0D;&amp;#x0A;High-Performance Work System&amp;quot;&quot;/&gt;&lt;property id=&quot;20307&quot; value=&quot;276&quot;/&gt;&lt;/object&gt;&lt;object type=&quot;3&quot; unique_id=&quot;20364&quot;&gt;&lt;property id=&quot;20148&quot; value=&quot;5&quot;/&gt;&lt;property id=&quot;20300&quot; value=&quot;Slide 10 - &amp;quot;HR  Product Lines&amp;quot;&quot;/&gt;&lt;property id=&quot;20307&quot; value=&quot;308&quot;/&gt;&lt;/object&gt;&lt;object type=&quot;3&quot; unique_id=&quot;20365&quot;&gt;&lt;property id=&quot;20148&quot; value=&quot;5&quot;/&gt;&lt;property id=&quot;20300&quot; value=&quot;Slide 11 - &amp;quot;Table 1.1&amp;#x0D;&amp;#x0A;Responsibilities of HR Departments&amp;quot;&quot;/&gt;&lt;property id=&quot;20307&quot; value=&quot;277&quot;/&gt;&lt;/object&gt;&lt;object type=&quot;3&quot; unique_id=&quot;20366&quot;&gt;&lt;property id=&quot;20148&quot; value=&quot;5&quot;/&gt;&lt;property id=&quot;20300&quot; value=&quot;Slide 12 - &amp;quot;Analyzing and Designing Jobs&amp;quot;&quot;/&gt;&lt;property id=&quot;20307&quot; value=&quot;279&quot;/&gt;&lt;/object&gt;&lt;object type=&quot;3&quot; unique_id=&quot;20367&quot;&gt;&lt;property id=&quot;20148&quot; value=&quot;5&quot;/&gt;&lt;property id=&quot;20300&quot; value=&quot;Slide 13 - &amp;quot;Recruiting and Hiring Employees&amp;quot;&quot;/&gt;&lt;property id=&quot;20307&quot; value=&quot;281&quot;/&gt;&lt;/object&gt;&lt;object type=&quot;3&quot; unique_id=&quot;20368&quot;&gt;&lt;property id=&quot;20148&quot; value=&quot;5&quot;/&gt;&lt;property id=&quot;20300&quot; value=&quot;Slide 14 - &amp;quot;Top Qualities Employers &amp;#x0D;&amp;#x0A;Look For in Employees&amp;quot;&quot;/&gt;&lt;property id=&quot;20307&quot; value=&quot;282&quot;/&gt;&lt;/object&gt;&lt;object type=&quot;3&quot; unique_id=&quot;20369&quot;&gt;&lt;property id=&quot;20148&quot; value=&quot;5&quot;/&gt;&lt;property id=&quot;20300&quot; value=&quot;Slide 15 - &amp;quot;Training and Developing Employees&amp;quot;&quot;/&gt;&lt;property id=&quot;20307&quot; value=&quot;284&quot;/&gt;&lt;/object&gt;&lt;object type=&quot;3&quot; unique_id=&quot;20370&quot;&gt;&lt;property id=&quot;20148&quot; value=&quot;5&quot;/&gt;&lt;property id=&quot;20300&quot; value=&quot;Slide 16 - &amp;quot;Managing Performance&amp;quot;&quot;/&gt;&lt;property id=&quot;20307&quot; value=&quot;285&quot;/&gt;&lt;/object&gt;&lt;object type=&quot;3&quot; unique_id=&quot;20371&quot;&gt;&lt;property id=&quot;20148&quot; value=&quot;5&quot;/&gt;&lt;property id=&quot;20300&quot; value=&quot;Slide 17 - &amp;quot;Planning &amp;amp; Administering Pay &amp;amp;  Benefits&amp;quot;&quot;/&gt;&lt;property id=&quot;20307&quot; value=&quot;286&quot;/&gt;&lt;/object&gt;&lt;object type=&quot;3&quot; unique_id=&quot;20372&quot;&gt;&lt;property id=&quot;20148&quot; value=&quot;5&quot;/&gt;&lt;property id=&quot;20300&quot; value=&quot;Slide 18 - &amp;quot;Maintaining Positive Employee Relations&amp;quot;&quot;/&gt;&lt;property id=&quot;20307&quot; value=&quot;287&quot;/&gt;&lt;/object&gt;&lt;object type=&quot;3&quot; unique_id=&quot;20373&quot;&gt;&lt;property id=&quot;20148&quot; value=&quot;5&quot;/&gt;&lt;property id=&quot;20300&quot; value=&quot;Slide 19 - &amp;quot;Establishing and Administering&amp;#x0D;&amp;#x0A;Personnel Policies&amp;quot;&quot;/&gt;&lt;property id=&quot;20307&quot; value=&quot;288&quot;/&gt;&lt;/object&gt;&lt;object type=&quot;3&quot; unique_id=&quot;20374&quot;&gt;&lt;property id=&quot;20148&quot; value=&quot;5&quot;/&gt;&lt;property id=&quot;20300&quot; value=&quot;Slide 20 - &amp;quot;Workforce Analytics&amp;quot;&quot;/&gt;&lt;property id=&quot;20307&quot; value=&quot;309&quot;/&gt;&lt;/object&gt;&lt;object type=&quot;3&quot; unique_id=&quot;20375&quot;&gt;&lt;property id=&quot;20148&quot; value=&quot;5&quot;/&gt;&lt;property id=&quot;20300&quot; value=&quot;Slide 21 - &amp;quot;Ensuring Compliance with Labor Laws&amp;quot;&quot;/&gt;&lt;property id=&quot;20307&quot; value=&quot;289&quot;/&gt;&lt;/object&gt;&lt;object type=&quot;3&quot; unique_id=&quot;20376&quot;&gt;&lt;property id=&quot;20148&quot; value=&quot;5&quot;/&gt;&lt;property id=&quot;20300&quot; value=&quot;Slide 22&quot;/&gt;&lt;property id=&quot;20307&quot; value=&quot;290&quot;/&gt;&lt;/object&gt;&lt;object type=&quot;3&quot; unique_id=&quot;20377&quot;&gt;&lt;property id=&quot;20148&quot; value=&quot;5&quot;/&gt;&lt;property id=&quot;20300&quot; value=&quot;Slide 23 - &amp;quot;Supporting the Organization’s Strategy&amp;quot;&quot;/&gt;&lt;property id=&quot;20307&quot; value=&quot;291&quot;/&gt;&lt;/object&gt;&lt;object type=&quot;3&quot; unique_id=&quot;20378&quot;&gt;&lt;property id=&quot;20148&quot; value=&quot;5&quot;/&gt;&lt;property id=&quot;20300&quot; value=&quot;Slide 24&quot;/&gt;&lt;property id=&quot;20307&quot; value=&quot;310&quot;/&gt;&lt;/object&gt;&lt;object type=&quot;3&quot; unique_id=&quot;20379&quot;&gt;&lt;property id=&quot;20148&quot; value=&quot;5&quot;/&gt;&lt;property id=&quot;20300&quot; value=&quot;Slide 25 - &amp;quot;Figure 1.3&amp;#x0D;&amp;#x0A;Competencies and Behaviors for&amp;#x0D;&amp;#x0A; HR Professionals&amp;quot;&quot;/&gt;&lt;property id=&quot;20307&quot; value=&quot;292&quot;/&gt;&lt;/object&gt;&lt;object type=&quot;3&quot; unique_id=&quot;20380&quot;&gt;&lt;property id=&quot;20148&quot; value=&quot;5&quot;/&gt;&lt;property id=&quot;20300&quot; value=&quot;Slide 26 - &amp;quot;Who is Responsible for HR?&amp;quot;&quot;/&gt;&lt;property id=&quot;20307&quot; value=&quot;293&quot;/&gt;&lt;/object&gt;&lt;object type=&quot;3&quot; unique_id=&quot;20381&quot;&gt;&lt;property id=&quot;20148&quot; value=&quot;5&quot;/&gt;&lt;property id=&quot;20300&quot; value=&quot;Slide 27 - &amp;quot;Figure 1.4&amp;#x0D;&amp;#x0A;Supervisors’ Involvement In HRM&amp;quot;&quot;/&gt;&lt;property id=&quot;20307&quot; value=&quot;294&quot;/&gt;&lt;/object&gt;&lt;object type=&quot;3&quot; unique_id=&quot;20382&quot;&gt;&lt;property id=&quot;20148&quot; value=&quot;5&quot;/&gt;&lt;property id=&quot;20300&quot; value=&quot;Slide 28 - &amp;quot;Ethics In HRM&amp;quot;&quot;/&gt;&lt;property id=&quot;20307&quot; value=&quot;295&quot;/&gt;&lt;/object&gt;&lt;object type=&quot;3&quot; unique_id=&quot;20383&quot;&gt;&lt;property id=&quot;20148&quot; value=&quot;5&quot;/&gt;&lt;property id=&quot;20300&quot; value=&quot;Slide 29 - &amp;quot;Employee Rights&amp;quot;&quot;/&gt;&lt;property id=&quot;20307&quot; value=&quot;296&quot;/&gt;&lt;/object&gt;&lt;object type=&quot;3&quot; unique_id=&quot;20384&quot;&gt;&lt;property id=&quot;20148&quot; value=&quot;5&quot;/&gt;&lt;property id=&quot;20300&quot; value=&quot;Slide 30 - &amp;quot;Ethical companies act according to &amp;#x0D;&amp;#x0A;four principles:&amp;quot;&quot;/&gt;&lt;property id=&quot;20307&quot; value=&quot;297&quot;/&gt;&lt;/object&gt;&lt;object type=&quot;3&quot; unique_id=&quot;20385&quot;&gt;&lt;property id=&quot;20148&quot; value=&quot;5&quot;/&gt;&lt;property id=&quot;20300&quot; value=&quot;Slide 31 - &amp;quot;Figure 1.5  &amp;#x0D;&amp;#x0A;Standards for Identifying Ethical Practices&amp;quot;&quot;/&gt;&lt;property id=&quot;20307&quot; value=&quot;298&quot;/&gt;&lt;/object&gt;&lt;object type=&quot;3&quot; unique_id=&quot;20386&quot;&gt;&lt;property id=&quot;20148&quot; value=&quot;5&quot;/&gt;&lt;property id=&quot;20300&quot; value=&quot;Slide 32 - &amp;quot;Figure 1.6&amp;#x0D;&amp;#x0A;Median Salaries for HRM Positions&amp;quot;&quot;/&gt;&lt;property id=&quot;20307&quot; value=&quot;300&quot;/&gt;&lt;/object&gt;&lt;object type=&quot;3&quot; unique_id=&quot;20387&quot;&gt;&lt;property id=&quot;20148&quot; value=&quot;5&quot;/&gt;&lt;property id=&quot;20300&quot; value=&quot;Slide 33 - &amp;quot;Test Your Knowledge&amp;quot;&quot;/&gt;&lt;property id=&quot;20307&quot; value=&quot;301&quot;/&gt;&lt;/object&gt;&lt;object type=&quot;3&quot; unique_id=&quot;20388&quot;&gt;&lt;property id=&quot;20148&quot; value=&quot;5&quot;/&gt;&lt;property id=&quot;20300&quot; value=&quot;Slide 34 - &amp;quot;Summary&amp;quot;&quot;/&gt;&lt;property id=&quot;20307&quot; value=&quot;302&quot;/&gt;&lt;/object&gt;&lt;object type=&quot;3&quot; unique_id=&quot;20389&quot;&gt;&lt;property id=&quot;20148&quot; value=&quot;5&quot;/&gt;&lt;property id=&quot;20300&quot; value=&quot;Slide 35 - &amp;quot;Summary (continued)&amp;quot;&quot;/&gt;&lt;property id=&quot;20307&quot; value=&quot;303&quot;/&gt;&lt;/object&gt;&lt;object type=&quot;3&quot; unique_id=&quot;20390&quot;&gt;&lt;property id=&quot;20148&quot; value=&quot;5&quot;/&gt;&lt;property id=&quot;20300&quot; value=&quot;Slide 36 - &amp;quot;Summary (continued)&amp;quot;&quot;/&gt;&lt;property id=&quot;20307&quot; value=&quot;304&quot;/&gt;&lt;/object&gt;&lt;object type=&quot;3&quot; unique_id=&quot;20391&quot;&gt;&lt;property id=&quot;20148&quot; value=&quot;5&quot;/&gt;&lt;property id=&quot;20300&quot; value=&quot;Slide 37 - &amp;quot;Summary (continued)&amp;quot;&quot;/&gt;&lt;property id=&quot;20307&quot; value=&quot;305&quot;/&gt;&lt;/object&gt;&lt;/object&gt;&lt;/object&gt;&lt;/database&gt;"/>
</p:tagLst>
</file>

<file path=ppt/theme/theme1.xml><?xml version="1.0" encoding="utf-8"?>
<a:theme xmlns:a="http://schemas.openxmlformats.org/drawingml/2006/main" name="1_FIRST, BREAK, LAST slides ">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2_FIRST, BREAK, LAST slides ">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Plain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1_Plain BODY/MAIN CONTENT">
  <a:themeElements>
    <a:clrScheme name="Custom 246">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002060"/>
      </a:hlink>
      <a:folHlink>
        <a:srgbClr val="00206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6056</TotalTime>
  <Words>6546</Words>
  <Application>Microsoft Office PowerPoint</Application>
  <PresentationFormat>Widescreen</PresentationFormat>
  <Paragraphs>478</Paragraphs>
  <Slides>45</Slides>
  <Notes>39</Notes>
  <HiddenSlides>7</HiddenSlides>
  <MMClips>0</MMClips>
  <ScaleCrop>false</ScaleCrop>
  <HeadingPairs>
    <vt:vector size="6" baseType="variant">
      <vt:variant>
        <vt:lpstr>Fonts Used</vt:lpstr>
      </vt:variant>
      <vt:variant>
        <vt:i4>6</vt:i4>
      </vt:variant>
      <vt:variant>
        <vt:lpstr>Theme</vt:lpstr>
      </vt:variant>
      <vt:variant>
        <vt:i4>4</vt:i4>
      </vt:variant>
      <vt:variant>
        <vt:lpstr>Slide Titles</vt:lpstr>
      </vt:variant>
      <vt:variant>
        <vt:i4>45</vt:i4>
      </vt:variant>
    </vt:vector>
  </HeadingPairs>
  <TitlesOfParts>
    <vt:vector size="55" baseType="lpstr">
      <vt:lpstr>Arial</vt:lpstr>
      <vt:lpstr>ArumSans Bold</vt:lpstr>
      <vt:lpstr>ArumSans Regular</vt:lpstr>
      <vt:lpstr>Calibri</vt:lpstr>
      <vt:lpstr>Helvetica</vt:lpstr>
      <vt:lpstr>NimbusRomDOT</vt:lpstr>
      <vt:lpstr>1_FIRST, BREAK, LAST slides </vt:lpstr>
      <vt:lpstr>2_FIRST, BREAK, LAST slides </vt:lpstr>
      <vt:lpstr>Plain BODY/MAIN CONTENT</vt:lpstr>
      <vt:lpstr>1_Plain BODY/MAIN CONTENT</vt:lpstr>
      <vt:lpstr>Create an interactive class with Poll Everywhere</vt:lpstr>
      <vt:lpstr>Chapter 15 </vt:lpstr>
      <vt:lpstr>What Do I Need to Know?</vt:lpstr>
      <vt:lpstr>Role of Unions and Labor Relations 1</vt:lpstr>
      <vt:lpstr>Role of Unions and Labor Relations 2</vt:lpstr>
      <vt:lpstr>Role of Unions and Labor Relations 3</vt:lpstr>
      <vt:lpstr>Role of Unions and Labor Relations 4</vt:lpstr>
      <vt:lpstr>Figure 15.1 Union Membership Density among U.S. Wage and Salary Workers, 19 76 to 2019</vt:lpstr>
      <vt:lpstr>Figure 15.2 Union Membership Rates in Selected Countries</vt:lpstr>
      <vt:lpstr>Role of Unions and Labor Relations 5</vt:lpstr>
      <vt:lpstr>Role of Unions and Labor Relations 6</vt:lpstr>
      <vt:lpstr>POLLING QUESTION 1</vt:lpstr>
      <vt:lpstr>Goals of Management, Labor Unions, and Society 1</vt:lpstr>
      <vt:lpstr>Goals of Management, Labor Unions, and Society 2</vt:lpstr>
      <vt:lpstr>Goals of Management, Labor Unions, and Society 3</vt:lpstr>
      <vt:lpstr>Goals of Management, Labor Unions, and Society 4</vt:lpstr>
      <vt:lpstr>Laws and Regulations Affecting Labor Relations 1</vt:lpstr>
      <vt:lpstr>Laws and Regulations Affecting Labor Relations 2</vt:lpstr>
      <vt:lpstr>Figure 15.3 States with Right-to-Work Laws</vt:lpstr>
      <vt:lpstr>Laws and Regulations Affecting Labor Relations 3</vt:lpstr>
      <vt:lpstr>Union Organizing 1</vt:lpstr>
      <vt:lpstr>Table 15.2 What Supervisors Should and Should Not Do to Discourage Unions 1</vt:lpstr>
      <vt:lpstr>Table 15.2 What Supervisors Should and Should Not Do to Discourage Unions 2</vt:lpstr>
      <vt:lpstr>Union Organizing 2</vt:lpstr>
      <vt:lpstr>Union Organizing 3</vt:lpstr>
      <vt:lpstr>Collective Bargaining 1</vt:lpstr>
      <vt:lpstr>Table 15.3 Typical Provisions in Collective Bargaining Contracts 1</vt:lpstr>
      <vt:lpstr>Table 15.3 Typical Provisions in Collective Bargaining Contracts 2</vt:lpstr>
      <vt:lpstr>Table 15.3 Typical Provisions in Collective Bargaining Contracts 3</vt:lpstr>
      <vt:lpstr>Collective Bargaining 2</vt:lpstr>
      <vt:lpstr>Collective Bargaining 3</vt:lpstr>
      <vt:lpstr>Figure 15.4 Work Stoppages Involving 1,000 or More Workers</vt:lpstr>
      <vt:lpstr>Collective Bargaining 4</vt:lpstr>
      <vt:lpstr>Contract Administration</vt:lpstr>
      <vt:lpstr>Figure 15.5 Steps in an Employee-Initiated Grievance Procedure</vt:lpstr>
      <vt:lpstr>POLLING QUESTION 2</vt:lpstr>
      <vt:lpstr>New Approaches to Labor Relations 1</vt:lpstr>
      <vt:lpstr>New Approaches to Labor Relations 2</vt:lpstr>
      <vt:lpstr>End of Chapter 15</vt:lpstr>
      <vt:lpstr>Accessibility Content: Text Alternatives for Images</vt:lpstr>
      <vt:lpstr>Figure 15.1 Union Membership Density among U.S. Wage and Salary Workers, 19 76 to 2019 – Text Alternative</vt:lpstr>
      <vt:lpstr>Figure 15.2 Union Membership Rates in Selected Countries – Text Alternative</vt:lpstr>
      <vt:lpstr>Figure 15.3 States with Right-to-Work Laws – Text Alternative</vt:lpstr>
      <vt:lpstr>Figure 15.4 Work Stoppages Involving 1,000 or More Workers – Text Alternative</vt:lpstr>
      <vt:lpstr>Figure 15.5 Steps in an Employee-Initiated Grievance Procedure – Text Alternative</vt:lpstr>
    </vt:vector>
  </TitlesOfParts>
  <Manager/>
  <Company>McGraw Hill</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Fundamentals of Human Resource Management, 9th Edition</dc:title>
  <dc:subject/>
  <dc:creator/>
  <dc:description/>
  <cp:lastModifiedBy>D, Mohanapriya</cp:lastModifiedBy>
  <cp:revision>2082</cp:revision>
  <dcterms:created xsi:type="dcterms:W3CDTF">2012-05-14T19:04:18Z</dcterms:created>
  <dcterms:modified xsi:type="dcterms:W3CDTF">2021-02-09T04:46:48Z</dcterms:modified>
</cp:coreProperties>
</file>