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53"/>
  </p:notesMasterIdLst>
  <p:sldIdLst>
    <p:sldId id="379" r:id="rId5"/>
    <p:sldId id="388" r:id="rId6"/>
    <p:sldId id="430" r:id="rId7"/>
    <p:sldId id="802" r:id="rId8"/>
    <p:sldId id="803" r:id="rId9"/>
    <p:sldId id="805" r:id="rId10"/>
    <p:sldId id="707" r:id="rId11"/>
    <p:sldId id="806" r:id="rId12"/>
    <p:sldId id="808" r:id="rId13"/>
    <p:sldId id="809" r:id="rId14"/>
    <p:sldId id="810" r:id="rId15"/>
    <p:sldId id="811" r:id="rId16"/>
    <p:sldId id="812" r:id="rId17"/>
    <p:sldId id="813" r:id="rId18"/>
    <p:sldId id="814" r:id="rId19"/>
    <p:sldId id="815" r:id="rId20"/>
    <p:sldId id="816" r:id="rId21"/>
    <p:sldId id="817" r:id="rId22"/>
    <p:sldId id="818" r:id="rId23"/>
    <p:sldId id="819" r:id="rId24"/>
    <p:sldId id="820" r:id="rId25"/>
    <p:sldId id="821" r:id="rId26"/>
    <p:sldId id="822" r:id="rId27"/>
    <p:sldId id="823" r:id="rId28"/>
    <p:sldId id="824" r:id="rId29"/>
    <p:sldId id="825" r:id="rId30"/>
    <p:sldId id="826" r:id="rId31"/>
    <p:sldId id="827" r:id="rId32"/>
    <p:sldId id="775" r:id="rId33"/>
    <p:sldId id="828" r:id="rId34"/>
    <p:sldId id="829" r:id="rId35"/>
    <p:sldId id="830" r:id="rId36"/>
    <p:sldId id="509" r:id="rId37"/>
    <p:sldId id="831" r:id="rId38"/>
    <p:sldId id="832" r:id="rId39"/>
    <p:sldId id="833" r:id="rId40"/>
    <p:sldId id="807" r:id="rId41"/>
    <p:sldId id="834" r:id="rId42"/>
    <p:sldId id="835" r:id="rId43"/>
    <p:sldId id="836" r:id="rId44"/>
    <p:sldId id="837" r:id="rId45"/>
    <p:sldId id="428" r:id="rId46"/>
    <p:sldId id="360" r:id="rId47"/>
    <p:sldId id="636" r:id="rId48"/>
    <p:sldId id="838" r:id="rId49"/>
    <p:sldId id="839" r:id="rId50"/>
    <p:sldId id="840" r:id="rId51"/>
    <p:sldId id="841" r:id="rId52"/>
  </p:sldIdLst>
  <p:sldSz cx="12192000" cy="6858000"/>
  <p:notesSz cx="6858000" cy="9144000"/>
  <p:custDataLst>
    <p:tags r:id="rId54"/>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802"/>
            <p14:sldId id="803"/>
            <p14:sldId id="805"/>
            <p14:sldId id="707"/>
            <p14:sldId id="806"/>
            <p14:sldId id="808"/>
            <p14:sldId id="809"/>
            <p14:sldId id="810"/>
            <p14:sldId id="811"/>
            <p14:sldId id="812"/>
            <p14:sldId id="813"/>
            <p14:sldId id="814"/>
            <p14:sldId id="815"/>
            <p14:sldId id="816"/>
            <p14:sldId id="817"/>
            <p14:sldId id="818"/>
            <p14:sldId id="819"/>
            <p14:sldId id="820"/>
            <p14:sldId id="821"/>
            <p14:sldId id="822"/>
            <p14:sldId id="823"/>
            <p14:sldId id="824"/>
            <p14:sldId id="825"/>
            <p14:sldId id="826"/>
            <p14:sldId id="827"/>
            <p14:sldId id="775"/>
            <p14:sldId id="828"/>
            <p14:sldId id="829"/>
            <p14:sldId id="830"/>
            <p14:sldId id="509"/>
            <p14:sldId id="831"/>
            <p14:sldId id="832"/>
            <p14:sldId id="833"/>
            <p14:sldId id="807"/>
            <p14:sldId id="834"/>
            <p14:sldId id="835"/>
            <p14:sldId id="836"/>
            <p14:sldId id="837"/>
            <p14:sldId id="428"/>
          </p14:sldIdLst>
        </p14:section>
        <p14:section name="Appendix: Image Descriptions for Unsighted Students" id="{47E2ACDF-FEE8-4953-B1A2-72D3F951747D}">
          <p14:sldIdLst>
            <p14:sldId id="360"/>
            <p14:sldId id="636"/>
            <p14:sldId id="838"/>
            <p14:sldId id="839"/>
            <p14:sldId id="840"/>
            <p14:sldId id="841"/>
          </p14:sldIdLst>
        </p14:section>
      </p14:sectionLst>
    </p:ext>
    <p:ext uri="{EFAFB233-063F-42B5-8137-9DF3F51BA10A}">
      <p15:sldGuideLst xmlns:p15="http://schemas.microsoft.com/office/powerpoint/2012/main">
        <p15:guide id="1" orient="horz" pos="4128" userDrawn="1">
          <p15:clr>
            <a:srgbClr val="A4A3A4"/>
          </p15:clr>
        </p15:guide>
        <p15:guide id="3" pos="7392"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32" autoAdjust="0"/>
    <p:restoredTop sz="80074" autoAdjust="0"/>
  </p:normalViewPr>
  <p:slideViewPr>
    <p:cSldViewPr snapToGrid="0">
      <p:cViewPr varScale="1">
        <p:scale>
          <a:sx n="54" d="100"/>
          <a:sy n="54" d="100"/>
        </p:scale>
        <p:origin x="828" y="66"/>
      </p:cViewPr>
      <p:guideLst>
        <p:guide orient="horz" pos="4128"/>
        <p:guide pos="7392"/>
        <p:guide orient="horz" pos="3960"/>
        <p:guide pos="3840"/>
        <p:guide orient="horz" pos="792"/>
        <p:guide pos="377"/>
      </p:guideLst>
    </p:cSldViewPr>
  </p:slideViewPr>
  <p:outlineViewPr>
    <p:cViewPr>
      <p:scale>
        <a:sx n="33" d="100"/>
        <a:sy n="33" d="100"/>
      </p:scale>
      <p:origin x="0" y="-39480"/>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Workers who meet these conditions receive benefits at the level set by the state</a:t>
            </a:r>
            <a:r>
              <a:rPr lang="en-US" altLang="ja-JP" dirty="0">
                <a:ea typeface="ＭＳ Ｐゴシック" charset="0"/>
                <a:cs typeface="ＭＳ Ｐゴシック" charset="0"/>
              </a:rPr>
              <a:t>—</a:t>
            </a:r>
            <a:r>
              <a:rPr lang="en-US" dirty="0">
                <a:ea typeface="ＭＳ Ｐゴシック" charset="0"/>
                <a:cs typeface="ＭＳ Ｐゴシック" charset="0"/>
              </a:rPr>
              <a:t>typically about half the person’</a:t>
            </a:r>
            <a:r>
              <a:rPr lang="en-US" altLang="ja-JP" dirty="0">
                <a:ea typeface="ＭＳ Ｐゴシック" charset="0"/>
                <a:cs typeface="ＭＳ Ｐゴシック" charset="0"/>
              </a:rPr>
              <a:t>s previous earnings—for a period of 26 weeks. All states have minimum and maximum weekly benefit levels.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1260950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ea typeface="ＭＳ Ｐゴシック" pitchFamily="-65" charset="-128"/>
                <a:cs typeface="ＭＳ Ｐゴシック" pitchFamily="-65" charset="-128"/>
              </a:rPr>
              <a:t>Workers’ compensation </a:t>
            </a:r>
            <a:r>
              <a:rPr lang="en-US" sz="1200" i="0" u="none" strike="noStrike" kern="1200" baseline="0" dirty="0">
                <a:solidFill>
                  <a:schemeClr val="tx1"/>
                </a:solidFill>
                <a:ea typeface="ＭＳ Ｐゴシック" pitchFamily="-65" charset="-128"/>
                <a:cs typeface="ＭＳ Ｐゴシック" pitchFamily="-65" charset="-128"/>
              </a:rPr>
              <a:t>are s</a:t>
            </a:r>
            <a:r>
              <a:rPr lang="en-US" sz="1200" b="0" i="0" u="none" strike="noStrike" kern="1200" baseline="0" dirty="0">
                <a:solidFill>
                  <a:schemeClr val="tx1"/>
                </a:solidFill>
                <a:ea typeface="ＭＳ Ｐゴシック" pitchFamily="-65" charset="-128"/>
                <a:cs typeface="ＭＳ Ｐゴシック" pitchFamily="-65" charset="-128"/>
              </a:rPr>
              <a:t>tate programs that provide benefits to workers who suffer work-related injuries or illnesses, or to their survivors. </a:t>
            </a:r>
            <a:r>
              <a:rPr lang="en-US" dirty="0">
                <a:ea typeface="ＭＳ Ｐゴシック" charset="0"/>
                <a:cs typeface="ＭＳ Ｐゴシック" charset="0"/>
              </a:rPr>
              <a:t>Prior to </a:t>
            </a:r>
            <a:r>
              <a:rPr lang="en-US" i="0" dirty="0">
                <a:ea typeface="ＭＳ Ｐゴシック" charset="0"/>
                <a:cs typeface="ＭＳ Ｐゴシック" charset="0"/>
              </a:rPr>
              <a:t>workers’</a:t>
            </a:r>
            <a:r>
              <a:rPr lang="en-US" altLang="ja-JP" i="0" dirty="0">
                <a:ea typeface="ＭＳ Ｐゴシック" charset="0"/>
                <a:cs typeface="ＭＳ Ｐゴシック" charset="0"/>
              </a:rPr>
              <a:t> compensation laws, </a:t>
            </a:r>
            <a:r>
              <a:rPr lang="en-US" altLang="ja-JP" dirty="0">
                <a:ea typeface="ＭＳ Ｐゴシック" charset="0"/>
                <a:cs typeface="ＭＳ Ｐゴシック" charset="0"/>
              </a:rPr>
              <a:t>employees who suffered work-related injury or illness had to bear the cost unless they won a lawsuit against their employer. Those who sued often lost the case because of the defenses available to employers. Employees are not eligible if their injuries are self-inflicted or if they result from intoxication or </a:t>
            </a:r>
            <a:r>
              <a:rPr lang="en-US" dirty="0">
                <a:ea typeface="ＭＳ Ｐゴシック" charset="0"/>
                <a:cs typeface="ＭＳ Ｐゴシック" charset="0"/>
              </a:rPr>
              <a:t>“</a:t>
            </a:r>
            <a:r>
              <a:rPr lang="en-US" altLang="ja-JP" dirty="0">
                <a:ea typeface="ＭＳ Ｐゴシック" charset="0"/>
                <a:cs typeface="ＭＳ Ｐゴシック" charset="0"/>
              </a:rPr>
              <a:t>willful disregard of safety rules.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851465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The cost of workers’</a:t>
            </a:r>
            <a:r>
              <a:rPr lang="en-US" altLang="ja-JP" dirty="0">
                <a:ea typeface="ＭＳ Ｐゴシック" charset="0"/>
                <a:cs typeface="ＭＳ Ｐゴシック" charset="0"/>
              </a:rPr>
              <a:t> compensation is borne by the employer. The states differ in terms of how they fund workers’ compensation insurance. Some states have a single state fund. Most states allow employers to purchase coverage from private insurance companies. Most also permit self-funding by employers. Organizations can minimize the cost of this benefit by keeping workplaces safe and making employees and their managers conscious of safety issues.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3746925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u="none" strike="noStrike" kern="1200" baseline="0" dirty="0">
                <a:solidFill>
                  <a:schemeClr val="tx1"/>
                </a:solidFill>
                <a:latin typeface="+mn-lt"/>
                <a:ea typeface="ＭＳ Ｐゴシック" pitchFamily="-65" charset="-128"/>
                <a:cs typeface="ＭＳ Ｐゴシック" pitchFamily="-65" charset="-128"/>
              </a:rPr>
              <a:t>The </a:t>
            </a:r>
            <a:r>
              <a:rPr lang="en-US" sz="1200" b="1" i="0" u="none" strike="noStrike" kern="1200" baseline="0" dirty="0">
                <a:solidFill>
                  <a:schemeClr val="tx1"/>
                </a:solidFill>
                <a:latin typeface="+mn-lt"/>
                <a:ea typeface="ＭＳ Ｐゴシック" pitchFamily="-65" charset="-128"/>
                <a:cs typeface="ＭＳ Ｐゴシック" pitchFamily="-65" charset="-128"/>
              </a:rPr>
              <a:t>Family and Medical Leave Act (FMLA) </a:t>
            </a:r>
            <a:r>
              <a:rPr lang="en-US" sz="1200" i="0" u="none" strike="noStrike" kern="1200" baseline="0" dirty="0">
                <a:solidFill>
                  <a:schemeClr val="tx1"/>
                </a:solidFill>
                <a:latin typeface="+mn-lt"/>
                <a:ea typeface="ＭＳ Ｐゴシック" pitchFamily="-65" charset="-128"/>
                <a:cs typeface="ＭＳ Ｐゴシック" pitchFamily="-65" charset="-128"/>
              </a:rPr>
              <a:t>is a f</a:t>
            </a:r>
            <a:r>
              <a:rPr lang="en-US" sz="1200" b="0" i="0" u="none" strike="noStrike" kern="1200" baseline="0" dirty="0">
                <a:solidFill>
                  <a:schemeClr val="tx1"/>
                </a:solidFill>
                <a:latin typeface="+mn-lt"/>
                <a:ea typeface="ＭＳ Ｐゴシック" pitchFamily="-65" charset="-128"/>
                <a:cs typeface="ＭＳ Ｐゴシック" pitchFamily="-65" charset="-128"/>
              </a:rPr>
              <a:t>ederal law requiring organizations with 50 or more employees to provide up to 12 weeks of unpaid leave after childbirth or adoption; to care for a seriously ill family member or for an employee’s own serious illness; or to take care of urgent needs that arise when a spouse, child, or parent in the National Guard or Reserve is called to active duty.</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Experience with the Family and Medical Leave Act suggests that many employees take unpaid leave (as much as 10% of the workforce at a time), but few employees take the full 12 weeks.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3990173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u="none" strike="noStrike" kern="1200" baseline="0" dirty="0">
                <a:solidFill>
                  <a:schemeClr val="tx1"/>
                </a:solidFill>
                <a:latin typeface="+mn-lt"/>
                <a:ea typeface="ＭＳ Ｐゴシック" pitchFamily="-65" charset="-128"/>
                <a:cs typeface="ＭＳ Ｐゴシック" pitchFamily="-65" charset="-128"/>
              </a:rPr>
              <a:t>The </a:t>
            </a:r>
            <a:r>
              <a:rPr lang="en-US" sz="1200" b="1" i="0" u="none" strike="noStrike" kern="1200" baseline="0" dirty="0">
                <a:solidFill>
                  <a:schemeClr val="tx1"/>
                </a:solidFill>
                <a:latin typeface="+mn-lt"/>
                <a:ea typeface="ＭＳ Ｐゴシック" pitchFamily="-65" charset="-128"/>
                <a:cs typeface="ＭＳ Ｐゴシック" pitchFamily="-65" charset="-128"/>
              </a:rPr>
              <a:t>Patient Protection and Affordable Care Act </a:t>
            </a:r>
            <a:r>
              <a:rPr lang="en-US" sz="1200" i="0" u="none" strike="noStrike" kern="1200" baseline="0" dirty="0">
                <a:solidFill>
                  <a:schemeClr val="tx1"/>
                </a:solidFill>
                <a:latin typeface="+mn-lt"/>
                <a:ea typeface="ＭＳ Ｐゴシック" pitchFamily="-65" charset="-128"/>
                <a:cs typeface="ＭＳ Ｐゴシック" pitchFamily="-65" charset="-128"/>
              </a:rPr>
              <a:t>is a h</a:t>
            </a:r>
            <a:r>
              <a:rPr lang="en-US" sz="1200" b="0" i="0" u="none" strike="noStrike" kern="1200" baseline="0" dirty="0">
                <a:solidFill>
                  <a:schemeClr val="tx1"/>
                </a:solidFill>
                <a:latin typeface="+mn-lt"/>
                <a:ea typeface="ＭＳ Ｐゴシック" pitchFamily="-65" charset="-128"/>
                <a:cs typeface="ＭＳ Ｐゴシック" pitchFamily="-65" charset="-128"/>
              </a:rPr>
              <a:t>ealth care reform law passed in 2010 that includes incentives and penalties for employers providing health insurance as a benefit.</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981526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Figure 14.2 shows the percentage of full-time workers receiving the most common employee benefits. Part-time workers often receive fewer benefits. The most widely offered benefits are paid leave for vacations and holidays, life and medical insurance, and retirement plans. Benefits packages at smaller companies tend to be more limited than at larger companies. As Figure 14.2 shows, almost three-quarters of full-time employees receive medical benefits. The policies typically cover three basic types of medical expenses: hospital expenses, surgical expenses, and visits to physicians. Some employers offer additional coverage, such as dental care, vision care, birthing centers, and prescription drug programs.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1179730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ＭＳ Ｐゴシック" charset="0"/>
              </a:rPr>
              <a:t>Which optional benefits program is most important to you?</a:t>
            </a:r>
          </a:p>
          <a:p>
            <a:pPr marL="228600" indent="-228600">
              <a:buFont typeface="+mj-lt"/>
              <a:buAutoNum type="alphaUcPeriod"/>
            </a:pPr>
            <a:r>
              <a:rPr lang="en-US" dirty="0"/>
              <a:t>Paid leave</a:t>
            </a:r>
          </a:p>
          <a:p>
            <a:pPr marL="228600" indent="-228600">
              <a:buFont typeface="+mj-lt"/>
              <a:buAutoNum type="alphaUcPeriod"/>
            </a:pPr>
            <a:r>
              <a:rPr lang="en-US" dirty="0"/>
              <a:t>Medical insurance</a:t>
            </a:r>
          </a:p>
          <a:p>
            <a:pPr marL="228600" indent="-228600">
              <a:buFont typeface="+mj-lt"/>
              <a:buAutoNum type="alphaUcPeriod"/>
            </a:pPr>
            <a:r>
              <a:rPr lang="en-US" dirty="0"/>
              <a:t>Life insurance</a:t>
            </a:r>
          </a:p>
          <a:p>
            <a:pPr marL="228600" indent="-228600">
              <a:buFont typeface="+mj-lt"/>
              <a:buAutoNum type="alphaUcPeriod"/>
            </a:pPr>
            <a:r>
              <a:rPr lang="en-US" dirty="0"/>
              <a:t>Disability insurance</a:t>
            </a:r>
          </a:p>
          <a:p>
            <a:pPr marL="228600" indent="-228600">
              <a:buFont typeface="+mj-lt"/>
              <a:buAutoNum type="alphaUcPeriod"/>
            </a:pPr>
            <a:r>
              <a:rPr lang="en-US" dirty="0"/>
              <a:t>Retirement plans</a:t>
            </a:r>
          </a:p>
          <a:p>
            <a:pPr marL="228600" indent="-228600">
              <a:buFont typeface="+mj-lt"/>
              <a:buAutoNum type="alphaUcPeriod"/>
            </a:pPr>
            <a:r>
              <a:rPr lang="en-US" dirty="0"/>
              <a:t>“Family-friendly” benefits</a:t>
            </a:r>
          </a:p>
          <a:p>
            <a:pPr marL="228600" indent="-228600">
              <a:buFont typeface="+mj-lt"/>
              <a:buAutoNum type="alphaUcPeriod"/>
            </a:pPr>
            <a:r>
              <a:rPr lang="en-US" dirty="0"/>
              <a:t>Other benefits, such as tuition reimbursement and employee discounts</a:t>
            </a:r>
          </a:p>
          <a:p>
            <a:endParaRPr lang="en-US" dirty="0"/>
          </a:p>
          <a:p>
            <a:r>
              <a:rPr lang="en-US" dirty="0"/>
              <a:t>Student answers will vary. Discussion of students’ answers can be a nice segue into the next slides on optional benefits programs.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3157998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pitchFamily="-65" charset="-128"/>
                <a:cs typeface="ＭＳ Ｐゴシック" pitchFamily="-65" charset="-128"/>
              </a:rPr>
              <a:t>LO 14-3 Describe the most common forms of paid leave.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Employers should also establish policies for leaves without pay—for example, leaves of absence to pursue nonwork goals or to meet family needs. Unpaid leave is an employee benefit because the employee usually retains seniority and benefits during the leave.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369681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3062754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spcBef>
                <a:spcPct val="30000"/>
              </a:spcBef>
              <a:spcAft>
                <a:spcPct val="0"/>
              </a:spcAft>
              <a:buClrTx/>
              <a:buSzTx/>
              <a:buFontTx/>
              <a:buNone/>
              <a:tabLst/>
              <a:defRPr/>
            </a:pPr>
            <a:r>
              <a:rPr lang="en-US" sz="1050" kern="1200" dirty="0">
                <a:solidFill>
                  <a:schemeClr val="tx1"/>
                </a:solidFill>
                <a:latin typeface="+mn-lt"/>
                <a:ea typeface="ＭＳ Ｐゴシック" charset="0"/>
                <a:cs typeface="ＭＳ Ｐゴシック" charset="0"/>
              </a:rPr>
              <a:t>For the average person, the most important benefit by far is medical insurance. Although few employees fully appreciate what health insurance costs the employer, most value this benefit and look for it when they are contemplating a job offer. </a:t>
            </a:r>
            <a:r>
              <a:rPr lang="en-US" sz="1050" kern="1200" dirty="0">
                <a:solidFill>
                  <a:schemeClr val="tx1"/>
                </a:solidFill>
                <a:latin typeface="+mn-lt"/>
                <a:ea typeface="ＭＳ Ｐゴシック" pitchFamily="-65" charset="-128"/>
                <a:cs typeface="ＭＳ Ｐゴシック" pitchFamily="-65" charset="-128"/>
              </a:rPr>
              <a:t>Policies may cover:</a:t>
            </a:r>
          </a:p>
          <a:p>
            <a:pPr marL="744538" lvl="2" indent="-287338">
              <a:buFont typeface="Arial" panose="020B0604020202020204" pitchFamily="34" charset="0"/>
              <a:buChar char="•"/>
            </a:pPr>
            <a:r>
              <a:rPr lang="en-US" sz="1050" kern="1200" dirty="0">
                <a:solidFill>
                  <a:schemeClr val="tx1"/>
                </a:solidFill>
                <a:latin typeface="+mn-lt"/>
                <a:ea typeface="ＭＳ Ｐゴシック" pitchFamily="-65" charset="-128"/>
                <a:cs typeface="+mn-cs"/>
              </a:rPr>
              <a:t>Hospital expenses.</a:t>
            </a:r>
          </a:p>
          <a:p>
            <a:pPr marL="744538" lvl="2" indent="-287338">
              <a:buFont typeface="Arial" panose="020B0604020202020204" pitchFamily="34" charset="0"/>
              <a:buChar char="•"/>
            </a:pPr>
            <a:r>
              <a:rPr lang="en-US" sz="1050" kern="1200" dirty="0">
                <a:solidFill>
                  <a:schemeClr val="tx1"/>
                </a:solidFill>
                <a:latin typeface="+mn-lt"/>
                <a:ea typeface="ＭＳ Ｐゴシック" pitchFamily="-65" charset="-128"/>
                <a:cs typeface="+mn-cs"/>
              </a:rPr>
              <a:t>Surgical expenses.</a:t>
            </a:r>
          </a:p>
          <a:p>
            <a:pPr marL="744538" lvl="2" indent="-287338">
              <a:buFont typeface="Arial" panose="020B0604020202020204" pitchFamily="34" charset="0"/>
              <a:buChar char="•"/>
            </a:pPr>
            <a:r>
              <a:rPr lang="en-US" sz="1050" kern="1200" dirty="0">
                <a:solidFill>
                  <a:schemeClr val="tx1"/>
                </a:solidFill>
                <a:latin typeface="+mn-lt"/>
                <a:ea typeface="ＭＳ Ｐゴシック" pitchFamily="-65" charset="-128"/>
                <a:cs typeface="+mn-cs"/>
              </a:rPr>
              <a:t>Visits to physicians.</a:t>
            </a:r>
          </a:p>
          <a:p>
            <a:pPr marL="744538" indent="-287338">
              <a:buFont typeface="Arial" panose="020B0604020202020204" pitchFamily="34" charset="0"/>
              <a:buChar char="•"/>
            </a:pPr>
            <a:r>
              <a:rPr lang="en-US" sz="1050" kern="1200" dirty="0">
                <a:solidFill>
                  <a:schemeClr val="tx1"/>
                </a:solidFill>
                <a:latin typeface="+mn-lt"/>
                <a:ea typeface="ＭＳ Ｐゴシック" pitchFamily="-65" charset="-128"/>
                <a:cs typeface="ＭＳ Ｐゴシック" pitchFamily="-65" charset="-128"/>
              </a:rPr>
              <a:t>Dental care.</a:t>
            </a:r>
          </a:p>
          <a:p>
            <a:pPr marL="744538" indent="-287338">
              <a:buFont typeface="Arial" panose="020B0604020202020204" pitchFamily="34" charset="0"/>
              <a:buChar char="•"/>
            </a:pPr>
            <a:r>
              <a:rPr lang="en-US" sz="1050" kern="1200" dirty="0">
                <a:solidFill>
                  <a:schemeClr val="tx1"/>
                </a:solidFill>
                <a:latin typeface="+mn-lt"/>
                <a:ea typeface="ＭＳ Ｐゴシック" pitchFamily="-65" charset="-128"/>
                <a:cs typeface="ＭＳ Ｐゴシック" pitchFamily="-65" charset="-128"/>
              </a:rPr>
              <a:t>Vision care.</a:t>
            </a:r>
          </a:p>
          <a:p>
            <a:pPr marL="744538" indent="-287338">
              <a:buFont typeface="Arial" panose="020B0604020202020204" pitchFamily="34" charset="0"/>
              <a:buChar char="•"/>
            </a:pPr>
            <a:r>
              <a:rPr lang="en-US" sz="1050" kern="1200" dirty="0">
                <a:solidFill>
                  <a:schemeClr val="tx1"/>
                </a:solidFill>
                <a:latin typeface="+mn-lt"/>
                <a:ea typeface="ＭＳ Ｐゴシック" pitchFamily="-65" charset="-128"/>
                <a:cs typeface="ＭＳ Ｐゴシック" pitchFamily="-65" charset="-128"/>
              </a:rPr>
              <a:t>Mental health care.</a:t>
            </a:r>
          </a:p>
          <a:p>
            <a:pPr marL="744538" indent="-287338">
              <a:buFont typeface="Arial" panose="020B0604020202020204" pitchFamily="34" charset="0"/>
              <a:buChar char="•"/>
            </a:pPr>
            <a:r>
              <a:rPr lang="en-US" sz="1050" kern="1200" dirty="0">
                <a:solidFill>
                  <a:schemeClr val="tx1"/>
                </a:solidFill>
                <a:latin typeface="+mn-lt"/>
                <a:ea typeface="ＭＳ Ｐゴシック" pitchFamily="-65" charset="-128"/>
                <a:cs typeface="ＭＳ Ｐゴシック" pitchFamily="-65" charset="-128"/>
              </a:rPr>
              <a:t>Birthing centers.</a:t>
            </a:r>
          </a:p>
          <a:p>
            <a:pPr marL="744538" indent="-287338">
              <a:buFont typeface="Arial" panose="020B0604020202020204" pitchFamily="34" charset="0"/>
              <a:buChar char="•"/>
            </a:pPr>
            <a:r>
              <a:rPr lang="en-US" sz="1050" kern="1200" dirty="0">
                <a:solidFill>
                  <a:schemeClr val="tx1"/>
                </a:solidFill>
                <a:latin typeface="+mn-lt"/>
                <a:ea typeface="ＭＳ Ｐゴシック" pitchFamily="-65" charset="-128"/>
                <a:cs typeface="ＭＳ Ｐゴシック" pitchFamily="-65" charset="-128"/>
              </a:rPr>
              <a:t>Prescription drug programs.</a:t>
            </a:r>
          </a:p>
          <a:p>
            <a:endParaRPr lang="en-US" sz="1050" b="1" i="0" u="none" strike="noStrike" kern="1200" baseline="0" dirty="0">
              <a:solidFill>
                <a:schemeClr val="tx1"/>
              </a:solidFill>
              <a:latin typeface="+mn-lt"/>
              <a:ea typeface="ＭＳ Ｐゴシック" pitchFamily="-65" charset="-128"/>
              <a:cs typeface="ＭＳ Ｐゴシック" pitchFamily="-65" charset="-128"/>
            </a:endParaRPr>
          </a:p>
          <a:p>
            <a:r>
              <a:rPr lang="en-US" sz="1050" b="1" i="0" u="none" strike="noStrike" kern="1200" baseline="0" dirty="0">
                <a:solidFill>
                  <a:schemeClr val="tx1"/>
                </a:solidFill>
                <a:latin typeface="+mn-lt"/>
                <a:ea typeface="ＭＳ Ｐゴシック" pitchFamily="-65" charset="-128"/>
                <a:cs typeface="ＭＳ Ｐゴシック" pitchFamily="-65" charset="-128"/>
              </a:rPr>
              <a:t>Consolidated Omnibus Budget Reconciliation Act (COBRA)</a:t>
            </a:r>
            <a:r>
              <a:rPr lang="en-US" sz="1050" i="0" u="none" strike="noStrike" kern="1200" baseline="0" dirty="0">
                <a:solidFill>
                  <a:schemeClr val="tx1"/>
                </a:solidFill>
                <a:latin typeface="+mn-lt"/>
                <a:ea typeface="ＭＳ Ｐゴシック" pitchFamily="-65" charset="-128"/>
                <a:cs typeface="ＭＳ Ｐゴシック" pitchFamily="-65" charset="-128"/>
              </a:rPr>
              <a:t> is a</a:t>
            </a:r>
            <a:r>
              <a:rPr lang="en-US" sz="1050" b="1" i="0" u="none" strike="noStrike" kern="1200" baseline="0" dirty="0">
                <a:solidFill>
                  <a:schemeClr val="tx1"/>
                </a:solidFill>
                <a:latin typeface="+mn-lt"/>
                <a:ea typeface="ＭＳ Ｐゴシック" pitchFamily="-65" charset="-128"/>
                <a:cs typeface="ＭＳ Ｐゴシック" pitchFamily="-65" charset="-128"/>
              </a:rPr>
              <a:t> f</a:t>
            </a:r>
            <a:r>
              <a:rPr lang="en-US" sz="1050" b="0" i="0" u="none" strike="noStrike" kern="1200" baseline="0" dirty="0">
                <a:solidFill>
                  <a:schemeClr val="tx1"/>
                </a:solidFill>
                <a:latin typeface="+mn-lt"/>
                <a:ea typeface="ＭＳ Ｐゴシック" pitchFamily="-65" charset="-128"/>
                <a:cs typeface="ＭＳ Ｐゴシック" pitchFamily="-65" charset="-128"/>
              </a:rPr>
              <a:t>ederal law that requires employers to permit employees or their dependents to extend their health insurance coverage at group rates for up to 36 months following a qualifying event, such as a layoff, reduction in hours, or the employee’s death. </a:t>
            </a:r>
            <a:r>
              <a:rPr lang="en-US" sz="1050" kern="1200" dirty="0">
                <a:solidFill>
                  <a:schemeClr val="tx1"/>
                </a:solidFill>
                <a:latin typeface="+mn-lt"/>
                <a:ea typeface="ＭＳ Ｐゴシック" charset="0"/>
                <a:cs typeface="ＭＳ Ｐゴシック" charset="0"/>
              </a:rPr>
              <a:t>Qualifying events include termination (except for gross misconduct), a reduction in hours that leads to loss of health insurance, and the employee’s death (in which case the surviving spouse or dependent child would extend the coverage). To extend the coverage, the employee or the surviving spouse or dependent must pay for the insurance, but the payments are at the group rate. These employees and their families must have access to the same services as those who did not lose their health insurance.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3048208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Employers have looked for ways to control the cost of health care coverage while keeping this valuable benefit. They have used variations of managed care, employee-driven savings, and promotion of employee wellness.</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pPr marL="171450" indent="-171450">
              <a:buFont typeface="Arial" panose="020B0604020202020204" pitchFamily="34" charset="0"/>
              <a:buChar char="•"/>
            </a:pPr>
            <a:r>
              <a:rPr lang="en-US" sz="1200" b="0" i="0" u="none" strike="noStrike" kern="1200" baseline="0" dirty="0">
                <a:solidFill>
                  <a:srgbClr val="000000"/>
                </a:solidFill>
                <a:latin typeface="+mn-lt"/>
                <a:ea typeface="ＭＳ Ｐゴシック" pitchFamily="-65" charset="-128"/>
                <a:cs typeface="ＭＳ Ｐゴシック" pitchFamily="-65" charset="-128"/>
              </a:rPr>
              <a:t>With managed care, the insurer plays a role in decisions about health care, aimed at avoiding unnecessary procedures.</a:t>
            </a:r>
          </a:p>
          <a:p>
            <a:pPr marL="171450" indent="-171450">
              <a:buFont typeface="Arial" panose="020B0604020202020204" pitchFamily="34" charset="0"/>
              <a:buChar char="•"/>
            </a:pPr>
            <a:r>
              <a:rPr lang="en-US" sz="1200" b="0" i="0" u="none" strike="noStrike" kern="1200" baseline="0" dirty="0">
                <a:solidFill>
                  <a:srgbClr val="000000"/>
                </a:solidFill>
                <a:latin typeface="+mn-lt"/>
                <a:ea typeface="ＭＳ Ｐゴシック" pitchFamily="-65" charset="-128"/>
                <a:cs typeface="ＭＳ Ｐゴシック" pitchFamily="-65" charset="-128"/>
              </a:rPr>
              <a:t>A </a:t>
            </a:r>
            <a:r>
              <a:rPr lang="en-US" sz="1200" b="1" i="0" u="none" strike="noStrike" kern="1200" baseline="0" dirty="0">
                <a:solidFill>
                  <a:schemeClr val="tx1"/>
                </a:solidFill>
                <a:latin typeface="+mn-lt"/>
                <a:ea typeface="ＭＳ Ｐゴシック" pitchFamily="-65" charset="-128"/>
                <a:cs typeface="ＭＳ Ｐゴシック" pitchFamily="-65" charset="-128"/>
              </a:rPr>
              <a:t>health maintenance organization (HMO) </a:t>
            </a:r>
            <a:r>
              <a:rPr lang="en-US" sz="1200" i="0" u="none" strike="noStrike" kern="1200" baseline="0" dirty="0">
                <a:solidFill>
                  <a:schemeClr val="tx1"/>
                </a:solidFill>
                <a:latin typeface="+mn-lt"/>
                <a:ea typeface="ＭＳ Ｐゴシック" pitchFamily="-65" charset="-128"/>
                <a:cs typeface="ＭＳ Ｐゴシック" pitchFamily="-65" charset="-128"/>
              </a:rPr>
              <a:t>is a</a:t>
            </a:r>
            <a:r>
              <a:rPr lang="en-US" sz="1200" b="0" i="0" u="none" strike="noStrike" kern="1200" baseline="0" dirty="0">
                <a:solidFill>
                  <a:schemeClr val="tx1"/>
                </a:solidFill>
                <a:latin typeface="+mn-lt"/>
                <a:ea typeface="ＭＳ Ｐゴシック" pitchFamily="-65" charset="-128"/>
                <a:cs typeface="ＭＳ Ｐゴシック" pitchFamily="-65" charset="-128"/>
              </a:rPr>
              <a:t> health care plan that requires patients to receive their medical care from the HMO’s health care professionals, who are often paid a flat salary, and provides all services on a prepaid basis.</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ＭＳ Ｐゴシック" pitchFamily="-65" charset="-128"/>
                <a:cs typeface="ＭＳ Ｐゴシック" pitchFamily="-65" charset="-128"/>
              </a:rPr>
              <a:t>A </a:t>
            </a:r>
            <a:r>
              <a:rPr lang="en-US" sz="1200" b="1" i="0" u="none" strike="noStrike" kern="1200" baseline="0" dirty="0">
                <a:solidFill>
                  <a:schemeClr val="tx1"/>
                </a:solidFill>
                <a:latin typeface="+mn-lt"/>
                <a:ea typeface="ＭＳ Ｐゴシック" pitchFamily="-65" charset="-128"/>
                <a:cs typeface="ＭＳ Ｐゴシック" pitchFamily="-65" charset="-128"/>
              </a:rPr>
              <a:t>preferred provider organization (PPO) </a:t>
            </a:r>
            <a:r>
              <a:rPr lang="en-US" sz="1200" i="0" u="none" strike="noStrike" kern="1200" baseline="0" dirty="0">
                <a:solidFill>
                  <a:schemeClr val="tx1"/>
                </a:solidFill>
                <a:latin typeface="+mn-lt"/>
                <a:ea typeface="ＭＳ Ｐゴシック" pitchFamily="-65" charset="-128"/>
                <a:cs typeface="ＭＳ Ｐゴシック" pitchFamily="-65" charset="-128"/>
              </a:rPr>
              <a:t>is a</a:t>
            </a:r>
            <a:r>
              <a:rPr lang="en-US" sz="1200" b="0" i="0" u="none" strike="noStrike" kern="1200" baseline="0" dirty="0">
                <a:solidFill>
                  <a:schemeClr val="tx1"/>
                </a:solidFill>
                <a:latin typeface="+mn-lt"/>
                <a:ea typeface="ＭＳ Ｐゴシック" pitchFamily="-65" charset="-128"/>
                <a:cs typeface="ＭＳ Ｐゴシック" pitchFamily="-65" charset="-128"/>
              </a:rPr>
              <a:t> health care plan that contracts with health care professionals to provide services at a reduced fee and gives patients financial incentives to use network providers.</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Flexible spending accounts </a:t>
            </a:r>
            <a:r>
              <a:rPr lang="en-US" sz="1200" i="0" u="none" strike="noStrike" kern="1200" baseline="0" dirty="0">
                <a:solidFill>
                  <a:schemeClr val="tx1"/>
                </a:solidFill>
                <a:latin typeface="+mn-lt"/>
                <a:ea typeface="ＭＳ Ｐゴシック" pitchFamily="-65" charset="-128"/>
                <a:cs typeface="ＭＳ Ｐゴシック" pitchFamily="-65" charset="-128"/>
              </a:rPr>
              <a:t>are e</a:t>
            </a:r>
            <a:r>
              <a:rPr lang="en-US" sz="1200" b="0" i="0" u="none" strike="noStrike" kern="1200" baseline="0" dirty="0">
                <a:solidFill>
                  <a:schemeClr val="tx1"/>
                </a:solidFill>
                <a:latin typeface="+mn-lt"/>
                <a:ea typeface="ＭＳ Ｐゴシック" pitchFamily="-65" charset="-128"/>
                <a:cs typeface="ＭＳ Ｐゴシック" pitchFamily="-65" charset="-128"/>
              </a:rPr>
              <a:t>mployee-controlled pretax earnings set aside to pay for certain eligible expenses, such as health care expenses, during the same year.</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4072406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High-deductible health plans (HDHPs) </a:t>
            </a:r>
            <a:r>
              <a:rPr lang="en-US" sz="1200" i="0" u="none" strike="noStrike" kern="1200" baseline="0" dirty="0">
                <a:solidFill>
                  <a:schemeClr val="tx1"/>
                </a:solidFill>
                <a:latin typeface="+mn-lt"/>
                <a:ea typeface="ＭＳ Ｐゴシック" pitchFamily="-65" charset="-128"/>
                <a:cs typeface="ＭＳ Ｐゴシック" pitchFamily="-65" charset="-128"/>
              </a:rPr>
              <a:t>are h</a:t>
            </a:r>
            <a:r>
              <a:rPr lang="en-US" sz="1200" b="0" i="0" u="none" strike="noStrike" kern="1200" baseline="0" dirty="0">
                <a:solidFill>
                  <a:schemeClr val="tx1"/>
                </a:solidFill>
                <a:latin typeface="+mn-lt"/>
                <a:ea typeface="ＭＳ Ｐゴシック" pitchFamily="-65" charset="-128"/>
                <a:cs typeface="ＭＳ Ｐゴシック" pitchFamily="-65" charset="-128"/>
              </a:rPr>
              <a:t>ealth care plans that provide incentives for employees to make decisions that help lower health care costs.</a:t>
            </a:r>
          </a:p>
          <a:p>
            <a:pPr marL="171450" indent="-171450">
              <a:buFont typeface="Arial" panose="020B0604020202020204" pitchFamily="34" charset="0"/>
              <a:buChar char="•"/>
            </a:pPr>
            <a:r>
              <a:rPr lang="en-US" sz="1200" i="0" u="none" strike="noStrike" kern="1200" baseline="0" dirty="0">
                <a:solidFill>
                  <a:schemeClr val="tx1"/>
                </a:solidFill>
                <a:latin typeface="+mn-lt"/>
                <a:ea typeface="ＭＳ Ｐゴシック" pitchFamily="-65" charset="-128"/>
                <a:cs typeface="ＭＳ Ｐゴシック" pitchFamily="-65" charset="-128"/>
              </a:rPr>
              <a:t>Rather than a type of insurance, an ACO is a network of health care providers that practice value-based care; they agree to be paid based on results. Providers might spend more time talking with patients and following up on healthy behaviors, thereby promoting better health at a lower cost than drugs and surgery.</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Employee wellness program (EWP) </a:t>
            </a:r>
            <a:r>
              <a:rPr lang="en-US" sz="1200" i="0" u="none" strike="noStrike" kern="1200" baseline="0" dirty="0">
                <a:solidFill>
                  <a:schemeClr val="tx1"/>
                </a:solidFill>
                <a:latin typeface="+mn-lt"/>
                <a:ea typeface="ＭＳ Ｐゴシック" pitchFamily="-65" charset="-128"/>
                <a:cs typeface="ＭＳ Ｐゴシック" pitchFamily="-65" charset="-128"/>
              </a:rPr>
              <a:t>is a</a:t>
            </a:r>
            <a:r>
              <a:rPr lang="en-US" sz="1200" b="0" i="0" u="none" strike="noStrike" kern="1200" baseline="0" dirty="0">
                <a:solidFill>
                  <a:schemeClr val="tx1"/>
                </a:solidFill>
                <a:latin typeface="+mn-lt"/>
                <a:ea typeface="ＭＳ Ｐゴシック" pitchFamily="-65" charset="-128"/>
                <a:cs typeface="ＭＳ Ｐゴシック" pitchFamily="-65" charset="-128"/>
              </a:rPr>
              <a:t> set of communications, activities, and facilities designed to change health-related behaviors in ways that reduce health risks.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33378500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mn-lt"/>
                <a:ea typeface="ＭＳ Ｐゴシック" pitchFamily="-65" charset="-128"/>
                <a:cs typeface="ＭＳ Ｐゴシック" pitchFamily="-65" charset="-128"/>
              </a:rPr>
              <a:t>Figure 14.3 shows that the United States spends much more of its total wealth on health care than other countries do. Most Western European countries have nationalized health systems, but the majority of Americans with coverage for health care expenses get it through their own or a family member’s employer.</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343056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ea typeface="ＭＳ Ｐゴシック" charset="0"/>
                <a:cs typeface="ＭＳ Ｐゴシック" charset="0"/>
              </a:rPr>
              <a:t>Along with a basic policy, the employer may give employees the option of purchasing additional coverage, usually at a nominal cost.</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23210782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13032268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charset="0"/>
                <a:cs typeface="ＭＳ Ｐゴシック" charset="0"/>
              </a:rPr>
              <a:t>Employees risk losing their incomes if a disability makes them unable to work. Disability insurance provides protection against this loss of income. Disability payments are a percentage of the employee’s salary—typically 50 to 70 percent. Social Security includes some long-term disability benefits. To manage benefits costs, the employer should ensure that the disability insurance is coordinated with Social Security and any other programs that help workers who become disabled.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Short-term disability insurance </a:t>
            </a:r>
            <a:r>
              <a:rPr lang="en-US" sz="1200" i="0" u="none" strike="noStrike" kern="1200" baseline="0" dirty="0">
                <a:solidFill>
                  <a:schemeClr val="tx1"/>
                </a:solidFill>
                <a:latin typeface="+mn-lt"/>
                <a:ea typeface="ＭＳ Ｐゴシック" pitchFamily="-65" charset="-128"/>
                <a:cs typeface="ＭＳ Ｐゴシック" pitchFamily="-65" charset="-128"/>
              </a:rPr>
              <a:t>is i</a:t>
            </a:r>
            <a:r>
              <a:rPr lang="en-US" sz="1200" b="0" i="0" u="none" strike="noStrike" kern="1200" baseline="0" dirty="0">
                <a:solidFill>
                  <a:schemeClr val="tx1"/>
                </a:solidFill>
                <a:latin typeface="+mn-lt"/>
                <a:ea typeface="ＭＳ Ｐゴシック" pitchFamily="-65" charset="-128"/>
                <a:cs typeface="ＭＳ Ｐゴシック" pitchFamily="-65" charset="-128"/>
              </a:rPr>
              <a:t>nsurance that pays a percentage of a disabled employee’s salary as benefits to the employee for six months or less.</a:t>
            </a:r>
            <a:endParaRPr lang="en-US" sz="1200" b="0" i="0" u="none" strike="noStrike" kern="1200" baseline="0" dirty="0">
              <a:solidFill>
                <a:schemeClr val="tx1"/>
              </a:solidFill>
              <a:latin typeface="+mn-lt"/>
              <a:ea typeface="ＭＳ Ｐゴシック" charset="0"/>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ＭＳ Ｐゴシック" pitchFamily="-65" charset="-128"/>
                <a:cs typeface="ＭＳ Ｐゴシック" pitchFamily="-65" charset="-128"/>
              </a:rPr>
              <a:t>Long-term disability insurance </a:t>
            </a:r>
            <a:r>
              <a:rPr lang="en-US" sz="1200" i="0" u="none" strike="noStrike" kern="1200" baseline="0" dirty="0">
                <a:solidFill>
                  <a:schemeClr val="tx1"/>
                </a:solidFill>
                <a:latin typeface="+mn-lt"/>
                <a:ea typeface="ＭＳ Ｐゴシック" pitchFamily="-65" charset="-128"/>
                <a:cs typeface="ＭＳ Ｐゴシック" pitchFamily="-65" charset="-128"/>
              </a:rPr>
              <a:t>is i</a:t>
            </a:r>
            <a:r>
              <a:rPr lang="en-US" sz="1200" b="0" i="0" u="none" strike="noStrike" kern="1200" baseline="0" dirty="0">
                <a:solidFill>
                  <a:schemeClr val="tx1"/>
                </a:solidFill>
                <a:latin typeface="+mn-lt"/>
                <a:ea typeface="ＭＳ Ｐゴシック" pitchFamily="-65" charset="-128"/>
                <a:cs typeface="ＭＳ Ｐゴシック" pitchFamily="-65" charset="-128"/>
              </a:rPr>
              <a:t>nsurance that pays a percentage of a disabled employee’s salary after an initial period and potentially for the rest of the employee’s life.</a:t>
            </a:r>
            <a:endParaRPr lang="en-US" sz="1200" kern="1200" dirty="0">
              <a:solidFill>
                <a:schemeClr val="tx1"/>
              </a:solidFill>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39745058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Despite the image of retired people living on their Social Security checks, Figure 14.4 shows that those checks amount to less than half of a retired person’</a:t>
            </a:r>
            <a:r>
              <a:rPr lang="en-US" altLang="ja-JP" dirty="0">
                <a:ea typeface="ＭＳ Ｐゴシック" charset="0"/>
                <a:cs typeface="ＭＳ Ｐゴシック" charset="0"/>
              </a:rPr>
              <a:t>s income. Among persons over age 65, pensions provided a significant share of income in 2014. Employers have no obligation to offer retirement plans beyond the protection of Social Security, but most offer some form of pension or retirement savings plan.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1165942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14-5 </a:t>
            </a:r>
            <a:r>
              <a:rPr lang="en-US" dirty="0"/>
              <a:t>Define the types of retirement plans offered by employers.</a:t>
            </a:r>
            <a:endParaRPr lang="en-US" dirty="0">
              <a:ea typeface="ＭＳ Ｐゴシック" charset="0"/>
              <a:cs typeface="ＭＳ Ｐゴシック" charset="0"/>
            </a:endParaRPr>
          </a:p>
          <a:p>
            <a:endParaRPr lang="en-US" dirty="0">
              <a:ea typeface="ＭＳ Ｐゴシック" charset="0"/>
              <a:cs typeface="ＭＳ Ｐゴシック" charset="0"/>
            </a:endParaRPr>
          </a:p>
          <a:p>
            <a:r>
              <a:rPr lang="en-US" dirty="0">
                <a:ea typeface="ＭＳ Ｐゴシック" charset="0"/>
                <a:cs typeface="ＭＳ Ｐゴシック" charset="0"/>
              </a:rPr>
              <a:t>About half of employees working for private businesses (non-government) have employer-sponsored retirement plans. Retirement plans may be </a:t>
            </a:r>
            <a:r>
              <a:rPr lang="en-US" b="1" dirty="0">
                <a:ea typeface="ＭＳ Ｐゴシック" charset="0"/>
                <a:cs typeface="ＭＳ Ｐゴシック" charset="0"/>
              </a:rPr>
              <a:t>contributory plans</a:t>
            </a:r>
            <a:r>
              <a:rPr lang="en-US" dirty="0">
                <a:ea typeface="ＭＳ Ｐゴシック" charset="0"/>
                <a:cs typeface="ＭＳ Ｐゴシック" charset="0"/>
              </a:rPr>
              <a:t>, meaning they are funded by contributions from the employer and employee, or </a:t>
            </a:r>
            <a:r>
              <a:rPr lang="en-US" b="1" dirty="0">
                <a:ea typeface="ＭＳ Ｐゴシック" charset="0"/>
                <a:cs typeface="ＭＳ Ｐゴシック" charset="0"/>
              </a:rPr>
              <a:t>noncontributory plans</a:t>
            </a:r>
            <a:r>
              <a:rPr lang="en-US" dirty="0">
                <a:ea typeface="ＭＳ Ｐゴシック" charset="0"/>
                <a:cs typeface="ＭＳ Ｐゴシック" charset="0"/>
              </a:rPr>
              <a:t>, meaning all the contributions come from the employer.</a:t>
            </a:r>
          </a:p>
          <a:p>
            <a:endParaRPr lang="en-US" dirty="0">
              <a:ea typeface="ＭＳ Ｐゴシック" charset="0"/>
              <a:cs typeface="ＭＳ Ｐゴシック" charset="0"/>
            </a:endParaRPr>
          </a:p>
          <a:p>
            <a:r>
              <a:rPr lang="en-US" dirty="0">
                <a:ea typeface="ＭＳ Ｐゴシック" charset="0"/>
                <a:cs typeface="ＭＳ Ｐゴシック" charset="0"/>
              </a:rPr>
              <a:t>A </a:t>
            </a:r>
            <a:r>
              <a:rPr lang="en-US" b="1" dirty="0">
                <a:ea typeface="ＭＳ Ｐゴシック" charset="0"/>
                <a:cs typeface="ＭＳ Ｐゴシック" charset="0"/>
              </a:rPr>
              <a:t>defined-benefit plan </a:t>
            </a:r>
            <a:r>
              <a:rPr lang="en-US" dirty="0">
                <a:ea typeface="ＭＳ Ｐゴシック" charset="0"/>
                <a:cs typeface="ＭＳ Ｐゴシック" charset="0"/>
              </a:rPr>
              <a:t>guarantees a specified level of retirement income. Usually the amount of this defined benefit is calculated for each employee based on the employee’s years of service, age, and earnings level.</a:t>
            </a:r>
          </a:p>
          <a:p>
            <a:endParaRPr lang="en-US" b="1" dirty="0">
              <a:ea typeface="ＭＳ Ｐゴシック" charset="0"/>
              <a:cs typeface="ＭＳ Ｐゴシック" charset="0"/>
            </a:endParaRPr>
          </a:p>
          <a:p>
            <a:r>
              <a:rPr lang="en-US" b="1" i="0" u="none" strike="noStrike" kern="1200" baseline="0" dirty="0">
                <a:solidFill>
                  <a:schemeClr val="tx1"/>
                </a:solidFill>
                <a:ea typeface="ＭＳ Ｐゴシック" pitchFamily="-65" charset="-128"/>
                <a:cs typeface="ＭＳ Ｐゴシック" pitchFamily="-65" charset="-128"/>
              </a:rPr>
              <a:t>Employee Retirement Income Security Act </a:t>
            </a:r>
            <a:r>
              <a:rPr lang="en-US" b="1" dirty="0">
                <a:ea typeface="ＭＳ Ｐゴシック" charset="0"/>
                <a:cs typeface="ＭＳ Ｐゴシック" charset="0"/>
              </a:rPr>
              <a:t>(ERISA) </a:t>
            </a:r>
            <a:r>
              <a:rPr lang="en-US" dirty="0">
                <a:ea typeface="ＭＳ Ｐゴシック" charset="0"/>
                <a:cs typeface="ＭＳ Ｐゴシック" charset="0"/>
              </a:rPr>
              <a:t>of 1974 increased the responsibility of pension plan trustees to protect retirees, established certain rights related to vesting (earning a right to receive the pension) and </a:t>
            </a:r>
            <a:r>
              <a:rPr lang="en-US" i="1" dirty="0">
                <a:ea typeface="ＭＳ Ｐゴシック" charset="0"/>
                <a:cs typeface="ＭＳ Ｐゴシック" charset="0"/>
              </a:rPr>
              <a:t>portability </a:t>
            </a:r>
            <a:r>
              <a:rPr lang="en-US" dirty="0">
                <a:ea typeface="ＭＳ Ｐゴシック" charset="0"/>
                <a:cs typeface="ＭＳ Ｐゴシック" charset="0"/>
              </a:rPr>
              <a:t>(being able to move retirement savings when changing employers), and created the </a:t>
            </a:r>
            <a:r>
              <a:rPr lang="en-US" b="1" dirty="0">
                <a:ea typeface="ＭＳ Ｐゴシック" charset="0"/>
                <a:cs typeface="ＭＳ Ｐゴシック" charset="0"/>
              </a:rPr>
              <a:t>Pension Benefit Guarantee Corporation (PBGC)</a:t>
            </a:r>
            <a:r>
              <a:rPr lang="en-US" dirty="0">
                <a:ea typeface="ＭＳ Ｐゴシック" charset="0"/>
                <a:cs typeface="ＭＳ Ｐゴシック" charset="0"/>
              </a:rPr>
              <a:t>.</a:t>
            </a:r>
            <a:r>
              <a:rPr lang="en-US" b="1" dirty="0">
                <a:ea typeface="ＭＳ Ｐゴシック" charset="0"/>
                <a:cs typeface="ＭＳ Ｐゴシック" charset="0"/>
              </a:rPr>
              <a:t> </a:t>
            </a:r>
            <a:r>
              <a:rPr lang="en-US" dirty="0">
                <a:ea typeface="ＭＳ Ｐゴシック" charset="0"/>
                <a:cs typeface="ＭＳ Ｐゴシック" charset="0"/>
              </a:rPr>
              <a:t>The PBGC is the federal agency that insures retirement benefits and guarantees retirees a basic benefit if the employer. To fund the PBGC, employers must make annual contributions of $30 per fund participant.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18111810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b="1" i="0" u="none" strike="noStrike" kern="1200" baseline="0" dirty="0">
                <a:solidFill>
                  <a:schemeClr val="tx1"/>
                </a:solidFill>
                <a:ea typeface="ＭＳ Ｐゴシック" pitchFamily="-65" charset="-128"/>
                <a:cs typeface="ＭＳ Ｐゴシック" pitchFamily="-65" charset="-128"/>
              </a:rPr>
              <a:t>Defined-contribution plan </a:t>
            </a:r>
            <a:r>
              <a:rPr lang="en-US" sz="1050" i="0" u="none" strike="noStrike" kern="1200" baseline="0" dirty="0">
                <a:solidFill>
                  <a:schemeClr val="tx1"/>
                </a:solidFill>
                <a:ea typeface="ＭＳ Ｐゴシック" pitchFamily="-65" charset="-128"/>
                <a:cs typeface="ＭＳ Ｐゴシック" pitchFamily="-65" charset="-128"/>
              </a:rPr>
              <a:t>is a r</a:t>
            </a:r>
            <a:r>
              <a:rPr lang="en-US" sz="1050" b="0" i="0" u="none" strike="noStrike" kern="1200" baseline="0" dirty="0">
                <a:solidFill>
                  <a:schemeClr val="tx1"/>
                </a:solidFill>
                <a:ea typeface="ＭＳ Ｐゴシック" pitchFamily="-65" charset="-128"/>
                <a:cs typeface="ＭＳ Ｐゴシック" pitchFamily="-65" charset="-128"/>
              </a:rPr>
              <a:t>etirement plan in which the employer sets up an individual account for each employee and specifies the size of the investment into that account.</a:t>
            </a:r>
            <a:endParaRPr lang="en-US" sz="1050" b="1" i="0" u="none" strike="noStrike" kern="1200" baseline="0" dirty="0">
              <a:solidFill>
                <a:schemeClr val="tx1"/>
              </a:solidFill>
              <a:ea typeface="ＭＳ Ｐゴシック" pitchFamily="-65" charset="-128"/>
              <a:cs typeface="ＭＳ Ｐゴシック" pitchFamily="-65" charset="-128"/>
            </a:endParaRPr>
          </a:p>
          <a:p>
            <a:endParaRPr lang="en-US" sz="1050" b="1" i="0" u="none" strike="noStrike" kern="1200" baseline="0" dirty="0">
              <a:solidFill>
                <a:schemeClr val="tx1"/>
              </a:solidFill>
              <a:ea typeface="ＭＳ Ｐゴシック" pitchFamily="-65" charset="-128"/>
              <a:cs typeface="ＭＳ Ｐゴシック" pitchFamily="-65" charset="-128"/>
            </a:endParaRPr>
          </a:p>
          <a:p>
            <a:r>
              <a:rPr lang="en-US" sz="1050" b="1" i="0" u="none" strike="noStrike" kern="1200" baseline="0" dirty="0">
                <a:solidFill>
                  <a:schemeClr val="tx1"/>
                </a:solidFill>
                <a:ea typeface="ＭＳ Ｐゴシック" pitchFamily="-65" charset="-128"/>
                <a:cs typeface="ＭＳ Ｐゴシック" pitchFamily="-65" charset="-128"/>
              </a:rPr>
              <a:t>Cash balance plan </a:t>
            </a:r>
            <a:r>
              <a:rPr lang="en-US" sz="1050" i="0" u="none" strike="noStrike" kern="1200" baseline="0" dirty="0">
                <a:solidFill>
                  <a:schemeClr val="tx1"/>
                </a:solidFill>
                <a:ea typeface="ＭＳ Ｐゴシック" pitchFamily="-65" charset="-128"/>
                <a:cs typeface="ＭＳ Ｐゴシック" pitchFamily="-65" charset="-128"/>
              </a:rPr>
              <a:t>is a r</a:t>
            </a:r>
            <a:r>
              <a:rPr lang="en-US" sz="1050" b="0" i="0" u="none" strike="noStrike" kern="1200" baseline="0" dirty="0">
                <a:solidFill>
                  <a:schemeClr val="tx1"/>
                </a:solidFill>
                <a:ea typeface="ＭＳ Ｐゴシック" pitchFamily="-65" charset="-128"/>
                <a:cs typeface="ＭＳ Ｐゴシック" pitchFamily="-65" charset="-128"/>
              </a:rPr>
              <a:t>etirement plan in which the employer sets up an individual account for each employee and contributes a percentage of the employee’s salary; the account earns interest at a predefined rate.</a:t>
            </a:r>
          </a:p>
          <a:p>
            <a:endParaRPr lang="en-US" sz="1050" b="0" i="0" u="none" strike="noStrike" kern="1200" baseline="0" dirty="0">
              <a:solidFill>
                <a:schemeClr val="tx1"/>
              </a:solidFill>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050" dirty="0">
                <a:ea typeface="ＭＳ Ｐゴシック" charset="0"/>
                <a:cs typeface="ＭＳ Ｐゴシック" charset="0"/>
              </a:rPr>
              <a:t>These plans free employers from risks that investments will not perform as well as expected. Responsibility for wise investing is with each employee.</a:t>
            </a:r>
            <a:endParaRPr lang="en-US" sz="1050" kern="1200" dirty="0">
              <a:solidFill>
                <a:schemeClr val="tx1"/>
              </a:solidFill>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3869343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Many employees do not appreciate the importance of beginning to save early in their careers. As Figure 14.5 shows, an employee who invests $3,000 a year ($250 a month) between the ages of 21 and 29 will have far more at age 65 than an employee who invests the same amount between ages 31 and 39. Also important is to diversify investments.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2295470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26674230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b="0" i="0" u="none" strike="noStrike" kern="1200" baseline="0" dirty="0">
                <a:solidFill>
                  <a:schemeClr val="tx1"/>
                </a:solidFill>
                <a:latin typeface="+mn-lt"/>
                <a:ea typeface="ＭＳ Ｐゴシック" pitchFamily="-65" charset="-128"/>
                <a:cs typeface="ＭＳ Ｐゴシック" pitchFamily="-65" charset="-128"/>
              </a:rPr>
              <a:t>Along with requirements for funding defined-benefit plans, ERISA specifies a number of requirements related to eligibility for benefits and communication with employees. </a:t>
            </a:r>
            <a:r>
              <a:rPr lang="en-US" sz="1050" b="1" i="0" u="none" strike="noStrike" kern="1200" baseline="0" dirty="0">
                <a:solidFill>
                  <a:schemeClr val="tx1"/>
                </a:solidFill>
                <a:latin typeface="+mn-lt"/>
                <a:ea typeface="ＭＳ Ｐゴシック" pitchFamily="-65" charset="-128"/>
                <a:cs typeface="ＭＳ Ｐゴシック" pitchFamily="-65" charset="-128"/>
              </a:rPr>
              <a:t>Vesting rights </a:t>
            </a:r>
            <a:r>
              <a:rPr lang="en-US" sz="1050" i="0" u="none" strike="noStrike" kern="1200" baseline="0" dirty="0">
                <a:solidFill>
                  <a:schemeClr val="tx1"/>
                </a:solidFill>
                <a:latin typeface="+mn-lt"/>
                <a:ea typeface="ＭＳ Ｐゴシック" pitchFamily="-65" charset="-128"/>
                <a:cs typeface="ＭＳ Ｐゴシック" pitchFamily="-65" charset="-128"/>
              </a:rPr>
              <a:t>are g</a:t>
            </a:r>
            <a:r>
              <a:rPr lang="en-US" sz="1050" b="0" i="0" u="none" strike="noStrike" kern="1200" baseline="0" dirty="0">
                <a:solidFill>
                  <a:schemeClr val="tx1"/>
                </a:solidFill>
                <a:latin typeface="+mn-lt"/>
                <a:ea typeface="ＭＳ Ｐゴシック" pitchFamily="-65" charset="-128"/>
                <a:cs typeface="ＭＳ Ｐゴシック" pitchFamily="-65" charset="-128"/>
              </a:rPr>
              <a:t>uarantee that when employees become participants in a pension plan and work a specified number of years, they will receive a pension at retirement age, regardless of whether they remained with the employer.</a:t>
            </a:r>
          </a:p>
          <a:p>
            <a:endParaRPr lang="en-US" sz="1050" b="0" i="0" u="none" strike="noStrike" kern="1200" baseline="0" dirty="0">
              <a:solidFill>
                <a:schemeClr val="tx1"/>
              </a:solidFill>
              <a:latin typeface="+mn-lt"/>
              <a:ea typeface="ＭＳ Ｐゴシック" pitchFamily="-65" charset="-128"/>
              <a:cs typeface="ＭＳ Ｐゴシック" pitchFamily="-65" charset="-128"/>
            </a:endParaRPr>
          </a:p>
          <a:p>
            <a:r>
              <a:rPr lang="en-US" sz="1050" b="0" i="0" u="none" strike="noStrike" kern="1200" baseline="0" dirty="0">
                <a:solidFill>
                  <a:schemeClr val="tx1"/>
                </a:solidFill>
                <a:latin typeface="+mn-lt"/>
                <a:ea typeface="ＭＳ Ｐゴシック" pitchFamily="-65" charset="-128"/>
                <a:cs typeface="ＭＳ Ｐゴシック" pitchFamily="-65" charset="-128"/>
              </a:rPr>
              <a:t>ERISA’s reporting and disclosure requirements require employees to receive a </a:t>
            </a:r>
            <a:r>
              <a:rPr lang="en-US" sz="1050" b="1" i="0" u="none" strike="noStrike" kern="1200" baseline="0" dirty="0">
                <a:solidFill>
                  <a:schemeClr val="tx1"/>
                </a:solidFill>
                <a:latin typeface="+mn-lt"/>
                <a:ea typeface="ＭＳ Ｐゴシック" pitchFamily="-65" charset="-128"/>
                <a:cs typeface="ＭＳ Ｐゴシック" pitchFamily="-65" charset="-128"/>
              </a:rPr>
              <a:t>summary plan description (SPD)</a:t>
            </a:r>
            <a:r>
              <a:rPr lang="en-US" sz="1050" b="0" i="0" u="none" strike="noStrike" kern="1200" baseline="0" dirty="0">
                <a:solidFill>
                  <a:schemeClr val="tx1"/>
                </a:solidFill>
                <a:latin typeface="+mn-lt"/>
                <a:ea typeface="ＭＳ Ｐゴシック" pitchFamily="-65" charset="-128"/>
                <a:cs typeface="ＭＳ Ｐゴシック" pitchFamily="-65" charset="-128"/>
              </a:rPr>
              <a:t>, which</a:t>
            </a:r>
            <a:r>
              <a:rPr lang="en-US" sz="1050" b="1" i="0" u="none" strike="noStrike" kern="1200" baseline="0" dirty="0">
                <a:solidFill>
                  <a:schemeClr val="tx1"/>
                </a:solidFill>
                <a:latin typeface="+mn-lt"/>
                <a:ea typeface="ＭＳ Ｐゴシック" pitchFamily="-65" charset="-128"/>
                <a:cs typeface="ＭＳ Ｐゴシック" pitchFamily="-65" charset="-128"/>
              </a:rPr>
              <a:t> </a:t>
            </a:r>
            <a:r>
              <a:rPr lang="en-US" sz="1050" i="0" u="none" strike="noStrike" kern="1200" baseline="0" dirty="0">
                <a:solidFill>
                  <a:schemeClr val="tx1"/>
                </a:solidFill>
                <a:latin typeface="+mn-lt"/>
                <a:ea typeface="ＭＳ Ｐゴシック" pitchFamily="-65" charset="-128"/>
                <a:cs typeface="ＭＳ Ｐゴシック" pitchFamily="-65" charset="-128"/>
              </a:rPr>
              <a:t>is a r</a:t>
            </a:r>
            <a:r>
              <a:rPr lang="en-US" sz="1050" b="0" i="0" u="none" strike="noStrike" kern="1200" baseline="0" dirty="0">
                <a:solidFill>
                  <a:schemeClr val="tx1"/>
                </a:solidFill>
                <a:latin typeface="+mn-lt"/>
                <a:ea typeface="ＭＳ Ｐゴシック" pitchFamily="-65" charset="-128"/>
                <a:cs typeface="ＭＳ Ｐゴシック" pitchFamily="-65" charset="-128"/>
              </a:rPr>
              <a:t>eport that describes a pension plan’s funding, eligibility requirements, risks, and other details.</a:t>
            </a:r>
          </a:p>
          <a:p>
            <a:endParaRPr lang="en-US" sz="1050" b="0" i="0" u="none" strike="noStrike" kern="1200" baseline="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050" kern="1200" dirty="0">
                <a:solidFill>
                  <a:schemeClr val="tx1"/>
                </a:solidFill>
                <a:latin typeface="+mn-lt"/>
                <a:ea typeface="ＭＳ Ｐゴシック" charset="0"/>
                <a:cs typeface="ＭＳ Ｐゴシック" charset="0"/>
              </a:rPr>
              <a:t>Along with requirements for funding defined benefit plans, ERISA specifies a number of requirements related to eligibility for benefits (vesting) and communication with employees. Communication helps employees understand and value their retirement benefits.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19461253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cs typeface="ＭＳ Ｐゴシック" charset="0"/>
              </a:rPr>
              <a:t>Jakar</a:t>
            </a:r>
            <a:r>
              <a:rPr lang="en-US" dirty="0">
                <a:cs typeface="ＭＳ Ｐゴシック" charset="0"/>
              </a:rPr>
              <a:t> does not know a lot about investing and wants to ensure he has some retirement income when he is retires. Agnes plans on changing employers every few years and is interested in investing her own money. Which plan would be best for </a:t>
            </a:r>
            <a:r>
              <a:rPr lang="en-US" dirty="0" err="1">
                <a:cs typeface="ＭＳ Ｐゴシック" charset="0"/>
              </a:rPr>
              <a:t>Jakar</a:t>
            </a:r>
            <a:r>
              <a:rPr lang="en-US" dirty="0">
                <a:cs typeface="ＭＳ Ｐゴシック" charset="0"/>
              </a:rPr>
              <a:t> and Agnes, respectively?</a:t>
            </a:r>
          </a:p>
          <a:p>
            <a:pPr marL="228600" indent="-228600">
              <a:buFont typeface="+mj-lt"/>
              <a:buAutoNum type="alphaUcPeriod"/>
            </a:pPr>
            <a:r>
              <a:rPr lang="en-US" dirty="0"/>
              <a:t>Defined benefit; defined contribution </a:t>
            </a:r>
          </a:p>
          <a:p>
            <a:pPr marL="228600" indent="-228600">
              <a:buFont typeface="+mj-lt"/>
              <a:buAutoNum type="alphaUcPeriod"/>
            </a:pPr>
            <a:r>
              <a:rPr lang="en-US" dirty="0"/>
              <a:t>Defined contribution; defined benefit</a:t>
            </a:r>
          </a:p>
          <a:p>
            <a:pPr marL="228600" indent="-228600">
              <a:buFont typeface="+mj-lt"/>
              <a:buAutoNum type="alphaUcPeriod"/>
            </a:pPr>
            <a:r>
              <a:rPr lang="en-US" dirty="0"/>
              <a:t>Contributory; defined benefit</a:t>
            </a:r>
          </a:p>
          <a:p>
            <a:pPr marL="228600" indent="-228600">
              <a:buFont typeface="+mj-lt"/>
              <a:buAutoNum type="alphaUcPeriod"/>
            </a:pPr>
            <a:r>
              <a:rPr lang="en-US" dirty="0"/>
              <a:t>Defined contribution; non-contributory</a:t>
            </a:r>
          </a:p>
          <a:p>
            <a:endParaRPr lang="en-US" dirty="0"/>
          </a:p>
          <a:p>
            <a:r>
              <a:rPr lang="en-US" dirty="0"/>
              <a:t>Answer: A</a:t>
            </a:r>
          </a:p>
          <a:p>
            <a:r>
              <a:rPr lang="en-US" dirty="0"/>
              <a:t>A defined-benefit plan guarantees a specified level of retirement income. Usually the amount of this defined benefit is calculated for each employee based on the employee’s years of service, age, and earnings level. A defined-contribution plan sets up an individual account for each employee and specifies the size of the investment into that account, rather than the amount to be paid out upon retirement.</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4331446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pitchFamily="-65" charset="-128"/>
                <a:cs typeface="ＭＳ Ｐゴシック" pitchFamily="-65" charset="-128"/>
              </a:rPr>
              <a:t>LO 14-6 Describe how organizations use other benefits to match employees’ wants and needs.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000000"/>
                </a:solidFill>
                <a:latin typeface="+mn-lt"/>
                <a:ea typeface="ＭＳ Ｐゴシック" pitchFamily="-65" charset="-128"/>
                <a:cs typeface="ＭＳ Ｐゴシック" pitchFamily="-65" charset="-128"/>
              </a:rPr>
              <a:t>As employers have recognized the significance of employees’ need to manage conflicts between their work and family roles, many have added “family-friendly” benefits to their employee benefits.26 These benefits include family leave policies and child care. The programs discussed here apply directly to the subset of employees with family responsibilities.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14528028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The scope of possible employee benefits is limited by the imagination of the organization’</a:t>
            </a:r>
            <a:r>
              <a:rPr lang="en-US" altLang="ja-JP" dirty="0">
                <a:ea typeface="ＭＳ Ｐゴシック" charset="0"/>
                <a:cs typeface="ＭＳ Ｐゴシック" charset="0"/>
              </a:rPr>
              <a:t>s decision makers. Organizations have developed a wide variety of benefits to meet the needs of employees and to attract and keep the kinds of workers who will be of. value to the organization.</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14921511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ea typeface="ＭＳ Ｐゴシック" charset="0"/>
                <a:cs typeface="ＭＳ Ｐゴシック" charset="0"/>
              </a:rPr>
              <a:t>LO 14-7 </a:t>
            </a:r>
            <a:r>
              <a:rPr lang="en-US" sz="1050" dirty="0"/>
              <a:t>Explain how to choose the contents of an employee benefits package.</a:t>
            </a:r>
          </a:p>
          <a:p>
            <a:endParaRPr lang="en-US" sz="1050" dirty="0">
              <a:ea typeface="ＭＳ Ｐゴシック" charset="0"/>
              <a:cs typeface="ＭＳ Ｐゴシック" charset="0"/>
            </a:endParaRPr>
          </a:p>
          <a:p>
            <a:r>
              <a:rPr lang="en-US" sz="1050" dirty="0">
                <a:ea typeface="ＭＳ Ｐゴシック" charset="0"/>
                <a:cs typeface="ＭＳ Ｐゴシック" charset="0"/>
              </a:rPr>
              <a:t>Although the government requires certain benefits, employers have a wide latitude in creating the total benefits package they offer employees. Employees have come to expect certain things from employers. If employees believe their employer feels no commitment to their welfare, they are less likely to feel committed to their employer.</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7946931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ea typeface="ＭＳ Ｐゴシック" charset="0"/>
                <a:cs typeface="ＭＳ Ｐゴシック" charset="0"/>
              </a:rPr>
              <a:t>The choice of benefits may influence current employees’ satisfaction and may also affect the organization’s recruiting, in terms of both the ease of recruiting and the kinds of employees attracted to the organization.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31748161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b="1" i="0" u="none" strike="noStrike" kern="1200" baseline="0" dirty="0">
                <a:solidFill>
                  <a:schemeClr val="tx1"/>
                </a:solidFill>
                <a:ea typeface="ＭＳ Ｐゴシック" pitchFamily="-65" charset="-128"/>
                <a:cs typeface="ＭＳ Ｐゴシック" pitchFamily="-65" charset="-128"/>
              </a:rPr>
              <a:t>Cafeteria-style plans </a:t>
            </a:r>
            <a:r>
              <a:rPr lang="en-US" sz="1050" i="0" u="none" strike="noStrike" kern="1200" baseline="0" dirty="0">
                <a:solidFill>
                  <a:schemeClr val="tx1"/>
                </a:solidFill>
                <a:ea typeface="ＭＳ Ｐゴシック" pitchFamily="-65" charset="-128"/>
                <a:cs typeface="ＭＳ Ｐゴシック" pitchFamily="-65" charset="-128"/>
              </a:rPr>
              <a:t>are a</a:t>
            </a:r>
            <a:r>
              <a:rPr lang="en-US" sz="1050" b="0" i="0" u="none" strike="noStrike" kern="1200" baseline="0" dirty="0">
                <a:solidFill>
                  <a:schemeClr val="tx1"/>
                </a:solidFill>
                <a:ea typeface="ＭＳ Ｐゴシック" pitchFamily="-65" charset="-128"/>
                <a:cs typeface="ＭＳ Ｐゴシック" pitchFamily="-65" charset="-128"/>
              </a:rPr>
              <a:t> benefits plan that offers employees a set of alternatives from which they can choose the types and amounts of benefits they want. </a:t>
            </a:r>
            <a:r>
              <a:rPr lang="en-US" sz="1050" dirty="0">
                <a:ea typeface="ＭＳ Ｐゴシック" charset="0"/>
                <a:cs typeface="ＭＳ Ｐゴシック" charset="0"/>
              </a:rPr>
              <a:t>Cafeteria-style plans have a number of advantages. The selection process can make employees more aware of the value of the benefits, particularly when the plan assigns each employee a sum of money to allocate to benefits. The individual choice in a cafeteria plan enables each employee to match his or her needs to the company’s benefits, increasing the plan’s actual value to the employee. Because employees would not select benefits they don’t want, the company avoids the cost of providing employees with benefits they don’t value. A drawback of cafeteria-style plans is that they have a higher administrative cost, especially in the design and start-up stages. Organizations can avoid some of the higher cost, however, by using software packages and standardized plans that have been developed for employers wishing to offer cafeteria-style benefits.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36372513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With the cost of health care continuing to soar, employers are trying to help employees stay healthy and use their benefits efficiently. This slide presents some ways companies have slowed the rise in their health benefits costs.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29968109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050" kern="1200" dirty="0">
                <a:solidFill>
                  <a:schemeClr val="tx1"/>
                </a:solidFill>
                <a:latin typeface="+mn-lt"/>
                <a:ea typeface="ＭＳ Ｐゴシック" pitchFamily="-65" charset="-128"/>
                <a:cs typeface="ＭＳ Ｐゴシック" pitchFamily="-65" charset="-128"/>
              </a:rPr>
              <a:t>LO 14-8 Summarize the regulations affecting how employers design and administer benefits programs.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05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050" b="0" i="0" u="none" strike="noStrike" kern="1200" baseline="0" dirty="0">
                <a:solidFill>
                  <a:srgbClr val="221E1F"/>
                </a:solidFill>
                <a:latin typeface="+mn-lt"/>
                <a:ea typeface="ＭＳ Ｐゴシック" pitchFamily="-65" charset="-128"/>
                <a:cs typeface="ＭＳ Ｐゴシック" pitchFamily="-65" charset="-128"/>
              </a:rPr>
              <a:t>As we discussed earlier in this chapter, some benefits are required by law. This requirement adds to the cost of compensating employees. Organizations looking for ways to control staffing costs may look for ways to structure the workforce so as to minimize the expense of benefits.</a:t>
            </a:r>
            <a:endParaRPr lang="en-US" sz="1050"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22929836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14-9 </a:t>
            </a:r>
            <a:r>
              <a:rPr lang="en-US" dirty="0"/>
              <a:t>Discuss the importance of effectively communicating the nature and value of benefits to employees.</a:t>
            </a:r>
          </a:p>
          <a:p>
            <a:endParaRPr lang="en-US" dirty="0">
              <a:ea typeface="ＭＳ Ｐゴシック" charset="0"/>
              <a:cs typeface="ＭＳ Ｐゴシック" charset="0"/>
            </a:endParaRPr>
          </a:p>
          <a:p>
            <a:r>
              <a:rPr lang="en-US" dirty="0">
                <a:ea typeface="ＭＳ Ｐゴシック" charset="0"/>
                <a:cs typeface="ＭＳ Ｐゴシック" charset="0"/>
              </a:rPr>
              <a:t>Employees and job applicants often have a poor idea of what benefits they have and what the market value of their benefits is. The Internet gives employers powerful capabilities for keeping information about the value of employee benefits at the forefront of workers’ minds and for helping workers understand how to get the most out of their benefits.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41</a:t>
            </a:fld>
            <a:endParaRPr lang="en-US" dirty="0"/>
          </a:p>
        </p:txBody>
      </p:sp>
    </p:spTree>
    <p:extLst>
      <p:ext uri="{BB962C8B-B14F-4D97-AF65-F5344CB8AC3E}">
        <p14:creationId xmlns:p14="http://schemas.microsoft.com/office/powerpoint/2010/main" val="2363410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30029062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43</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14-1 </a:t>
            </a:r>
            <a:r>
              <a:rPr lang="en-US" dirty="0"/>
              <a:t>Discuss the importance of benefits as a part of employee compensation.</a:t>
            </a:r>
            <a:endParaRPr lang="en-US" dirty="0">
              <a:ea typeface="ＭＳ Ｐゴシック" charset="0"/>
              <a:cs typeface="ＭＳ Ｐゴシック" charset="0"/>
            </a:endParaRPr>
          </a:p>
          <a:p>
            <a:endParaRPr lang="en-US" sz="1200" b="1" i="0" u="none" strike="noStrike" kern="1200" baseline="0" dirty="0">
              <a:solidFill>
                <a:schemeClr val="tx1"/>
              </a:solidFill>
              <a:ea typeface="ＭＳ Ｐゴシック" pitchFamily="-65" charset="-128"/>
              <a:cs typeface="ＭＳ Ｐゴシック" pitchFamily="-65" charset="-128"/>
            </a:endParaRPr>
          </a:p>
          <a:p>
            <a:r>
              <a:rPr lang="en-US" sz="1200" b="1" i="0" u="none" strike="noStrike" kern="1200" baseline="0" dirty="0">
                <a:solidFill>
                  <a:schemeClr val="tx1"/>
                </a:solidFill>
                <a:ea typeface="ＭＳ Ｐゴシック" pitchFamily="-65" charset="-128"/>
                <a:cs typeface="ＭＳ Ｐゴシック" pitchFamily="-65" charset="-128"/>
              </a:rPr>
              <a:t>Employee benefits </a:t>
            </a:r>
            <a:r>
              <a:rPr lang="en-US" sz="1200" i="0" u="none" strike="noStrike" kern="1200" baseline="0" dirty="0">
                <a:solidFill>
                  <a:schemeClr val="tx1"/>
                </a:solidFill>
                <a:ea typeface="ＭＳ Ｐゴシック" pitchFamily="-65" charset="-128"/>
                <a:cs typeface="ＭＳ Ｐゴシック" pitchFamily="-65" charset="-128"/>
              </a:rPr>
              <a:t>is c</a:t>
            </a:r>
            <a:r>
              <a:rPr lang="en-US" sz="1200" b="0" i="0" u="none" strike="noStrike" kern="1200" baseline="0" dirty="0">
                <a:solidFill>
                  <a:schemeClr val="tx1"/>
                </a:solidFill>
                <a:ea typeface="ＭＳ Ｐゴシック" pitchFamily="-65" charset="-128"/>
                <a:cs typeface="ＭＳ Ｐゴシック" pitchFamily="-65" charset="-128"/>
              </a:rPr>
              <a:t>ompensation in forms other than cash. </a:t>
            </a:r>
            <a:r>
              <a:rPr lang="en-US" dirty="0">
                <a:ea typeface="ＭＳ Ｐゴシック" charset="0"/>
                <a:cs typeface="ＭＳ Ｐゴシック" charset="0"/>
              </a:rPr>
              <a:t>As part of the total compensation paid to employees, benefits serve functions similar to pay. Different employees look for different types of benefits. Employers need to examine their benefits package regularly to see whether they meet the needs of today. At the same time, benefits packages are more complex than pay structures, so benefits are harder for employees to understand and appreciate. Even if employers spend large sums on benefits, if employees do not understand how to use them or why they are valuable, the cost of the benefits will be largely wasted.</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4134570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On average, out of every dollar spent on compensation, more than 30 cents go to benefits. As Figure 14.1 shows, this share has grown over the decades. These numbers indicate that an organization managing its labor costs must pay careful attention to the cost of its employee benefits.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3295453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The federal and state governments require various forms of social insurance to protect workers from the financial hardships of being out of work. Table 14.1 summarizes legally required benefits. Social Security covers over 90 percent of U.S. employees. The main exceptions are railroad and federal, state, and local government employees, who often have their own plans.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4039929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14-2 </a:t>
            </a:r>
            <a:r>
              <a:rPr lang="en-US" dirty="0"/>
              <a:t>Summarize the types of employee benefits required by law.</a:t>
            </a:r>
            <a:endParaRPr lang="en-US" dirty="0">
              <a:ea typeface="ＭＳ Ｐゴシック" charset="0"/>
              <a:cs typeface="ＭＳ Ｐゴシック" charset="0"/>
            </a:endParaRPr>
          </a:p>
          <a:p>
            <a:endParaRPr lang="en-US" sz="1200" b="0" i="0" u="none" strike="noStrike" kern="1200" baseline="0" dirty="0">
              <a:solidFill>
                <a:schemeClr val="tx1"/>
              </a:solidFill>
              <a:ea typeface="ＭＳ Ｐゴシック" pitchFamily="-65" charset="-128"/>
            </a:endParaRPr>
          </a:p>
          <a:p>
            <a:r>
              <a:rPr lang="en-US" dirty="0">
                <a:ea typeface="ＭＳ Ｐゴシック" charset="0"/>
                <a:cs typeface="ＭＳ Ｐゴシック" charset="0"/>
              </a:rPr>
              <a:t>In 1935 the federal Social Security Act established old-age insurance and unemployment insurance. Congress later amended the act to add survivor’</a:t>
            </a:r>
            <a:r>
              <a:rPr lang="en-US" altLang="ja-JP" dirty="0">
                <a:ea typeface="ＭＳ Ｐゴシック" charset="0"/>
                <a:cs typeface="ＭＳ Ｐゴシック" charset="0"/>
              </a:rPr>
              <a:t>s insurance (1939), disability insurance (1956), hospital insurance (Medicare Part A, 1965), and supplementary medical insurance (Medicare Part B, 1965) for the elderly. Together, the law and its amendments created what is now the Old Age, Survivors, Disability, and Health Insurance (OASDHI) program, informally known as </a:t>
            </a:r>
            <a:r>
              <a:rPr lang="en-US" altLang="ja-JP" i="1" dirty="0">
                <a:ea typeface="ＭＳ Ｐゴシック" charset="0"/>
                <a:cs typeface="ＭＳ Ｐゴシック" charset="0"/>
              </a:rPr>
              <a:t>Social Security</a:t>
            </a:r>
            <a:r>
              <a:rPr lang="en-US" altLang="ja-JP" dirty="0">
                <a:ea typeface="ＭＳ Ｐゴシック" charset="0"/>
                <a:cs typeface="ＭＳ Ｐゴシック" charset="0"/>
              </a:rPr>
              <a:t>.</a:t>
            </a:r>
            <a:r>
              <a:rPr lang="en-US" sz="1200" b="1" i="0" u="none" strike="noStrike" kern="1200" baseline="0" dirty="0">
                <a:solidFill>
                  <a:schemeClr val="tx1"/>
                </a:solidFill>
                <a:ea typeface="ＭＳ Ｐゴシック" pitchFamily="-65" charset="-128"/>
                <a:cs typeface="ＭＳ Ｐゴシック" pitchFamily="-65" charset="-128"/>
              </a:rPr>
              <a:t> Social Security </a:t>
            </a:r>
            <a:r>
              <a:rPr lang="en-US" sz="1200" i="0" u="none" strike="noStrike" kern="1200" baseline="0" dirty="0">
                <a:solidFill>
                  <a:schemeClr val="tx1"/>
                </a:solidFill>
                <a:ea typeface="ＭＳ Ｐゴシック" pitchFamily="-65" charset="-128"/>
                <a:cs typeface="ＭＳ Ｐゴシック" pitchFamily="-65" charset="-128"/>
              </a:rPr>
              <a:t>is t</a:t>
            </a:r>
            <a:r>
              <a:rPr lang="en-US" sz="1200" b="0" i="0" u="none" strike="noStrike" kern="1200" baseline="0" dirty="0">
                <a:solidFill>
                  <a:schemeClr val="tx1"/>
                </a:solidFill>
                <a:ea typeface="ＭＳ Ｐゴシック" pitchFamily="-65" charset="-128"/>
                <a:cs typeface="ＭＳ Ｐゴシック" pitchFamily="-65" charset="-128"/>
              </a:rPr>
              <a:t>he federal Old Age, Survivors, Disability, and Health Insurance (OASDHI) program, which combines old age (retirement) insurance, survivor’s insurance, disability insurance, hospital insurance (Medicare Part A), and supplementary medical insurance (Medicare Part B) for the elderly.</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2942042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ea typeface="ＭＳ Ｐゴシック" charset="0"/>
                <a:cs typeface="ＭＳ Ｐゴシック" charset="0"/>
              </a:rPr>
              <a:t>Along with OASDHI, the Social Security Act of 1935 established a program of </a:t>
            </a:r>
            <a:r>
              <a:rPr lang="en-US" i="1" dirty="0">
                <a:ea typeface="ＭＳ Ｐゴシック" charset="0"/>
                <a:cs typeface="ＭＳ Ｐゴシック" charset="0"/>
              </a:rPr>
              <a:t>unemployment insurance</a:t>
            </a:r>
            <a:r>
              <a:rPr lang="en-US" dirty="0">
                <a:ea typeface="ＭＳ Ｐゴシック" charset="0"/>
                <a:cs typeface="ＭＳ Ｐゴシック" charset="0"/>
              </a:rPr>
              <a:t>. </a:t>
            </a:r>
            <a:r>
              <a:rPr lang="en-US" sz="1200" b="1" i="0" u="none" strike="noStrike" kern="1200" baseline="0" dirty="0">
                <a:solidFill>
                  <a:schemeClr val="tx1"/>
                </a:solidFill>
                <a:ea typeface="ＭＳ Ｐゴシック" pitchFamily="-65" charset="-128"/>
                <a:cs typeface="ＭＳ Ｐゴシック" pitchFamily="-65" charset="-128"/>
              </a:rPr>
              <a:t>Unemployment insurance </a:t>
            </a:r>
            <a:r>
              <a:rPr lang="en-US" sz="1200" i="0" u="none" strike="noStrike" kern="1200" baseline="0" dirty="0">
                <a:solidFill>
                  <a:schemeClr val="tx1"/>
                </a:solidFill>
                <a:ea typeface="ＭＳ Ｐゴシック" pitchFamily="-65" charset="-128"/>
                <a:cs typeface="ＭＳ Ｐゴシック" pitchFamily="-65" charset="-128"/>
              </a:rPr>
              <a:t>is a</a:t>
            </a:r>
            <a:r>
              <a:rPr lang="en-US" sz="1200" b="0" i="0" u="none" strike="noStrike" kern="1200" baseline="0" dirty="0">
                <a:solidFill>
                  <a:schemeClr val="tx1"/>
                </a:solidFill>
                <a:ea typeface="ＭＳ Ｐゴシック" pitchFamily="-65" charset="-128"/>
                <a:cs typeface="ＭＳ Ｐゴシック" pitchFamily="-65" charset="-128"/>
              </a:rPr>
              <a:t> federally mandated program to minimize the hardships of unemployment through payments to unemployed workers, help in finding new jobs, and incentives to stabilize employment. </a:t>
            </a:r>
            <a:r>
              <a:rPr lang="en-US" dirty="0">
                <a:ea typeface="ＭＳ Ｐゴシック" charset="0"/>
                <a:cs typeface="ＭＳ Ｐゴシック" charset="0"/>
              </a:rPr>
              <a:t>Technically, the federal government left it to each state’</a:t>
            </a:r>
            <a:r>
              <a:rPr lang="en-US" altLang="ja-JP" dirty="0">
                <a:ea typeface="ＭＳ Ｐゴシック" charset="0"/>
                <a:cs typeface="ＭＳ Ｐゴシック" charset="0"/>
              </a:rPr>
              <a:t>s discretion to establish an unemployment insurance program. At the same time, the Social Security Act created a tax incentive structure that quickly led every state to establish the program.</a:t>
            </a:r>
          </a:p>
          <a:p>
            <a:pPr>
              <a:defRPr/>
            </a:pPr>
            <a:endParaRPr lang="en-US" dirty="0">
              <a:ea typeface="ＭＳ Ｐゴシック" charset="0"/>
              <a:cs typeface="ＭＳ Ｐゴシック" charset="0"/>
            </a:endParaRPr>
          </a:p>
          <a:p>
            <a:pPr>
              <a:defRPr/>
            </a:pPr>
            <a:r>
              <a:rPr lang="en-US" dirty="0">
                <a:ea typeface="ＭＳ Ｐゴシック" charset="0"/>
                <a:cs typeface="ＭＳ Ｐゴシック" charset="0"/>
              </a:rPr>
              <a:t>No state imposes the same tax rate on every employer in the state. The size of the unemployment insurance tax imposed on each employer depends on the employer’s </a:t>
            </a:r>
            <a:r>
              <a:rPr lang="en-US" b="1" dirty="0">
                <a:ea typeface="ＭＳ Ｐゴシック" charset="0"/>
                <a:cs typeface="ＭＳ Ｐゴシック" charset="0"/>
              </a:rPr>
              <a:t>experience rating</a:t>
            </a:r>
            <a:r>
              <a:rPr lang="en-US" dirty="0">
                <a:ea typeface="ＭＳ Ｐゴシック" charset="0"/>
                <a:cs typeface="ＭＳ Ｐゴシック" charset="0"/>
              </a:rPr>
              <a:t>—the number of employees the company laid off in the past and the cost of providing them with unemployment benefits.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3008937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37.xml"/><Relationship Id="rId4" Type="http://schemas.openxmlformats.org/officeDocument/2006/relationships/slide" Target="slide4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37.xml"/><Relationship Id="rId4" Type="http://schemas.openxmlformats.org/officeDocument/2006/relationships/slide" Target="slide4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34.xml"/><Relationship Id="rId4" Type="http://schemas.openxmlformats.org/officeDocument/2006/relationships/slide" Target="slide4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34.xml"/><Relationship Id="rId4" Type="http://schemas.openxmlformats.org/officeDocument/2006/relationships/slide" Target="slide4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7.xml"/><Relationship Id="rId4" Type="http://schemas.openxmlformats.org/officeDocument/2006/relationships/slide" Target="slide4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0CCC7-1B2F-4EC0-9C03-389D88F6950E}"/>
              </a:ext>
            </a:extLst>
          </p:cNvPr>
          <p:cNvSpPr>
            <a:spLocks noGrp="1"/>
          </p:cNvSpPr>
          <p:nvPr>
            <p:ph type="title"/>
          </p:nvPr>
        </p:nvSpPr>
        <p:spPr/>
        <p:txBody>
          <a:bodyPr/>
          <a:lstStyle/>
          <a:p>
            <a:r>
              <a:rPr lang="en-US" dirty="0"/>
              <a:t>Benefits Required by Law </a:t>
            </a:r>
            <a:r>
              <a:rPr lang="en-US" sz="1000" b="0" dirty="0"/>
              <a:t>3</a:t>
            </a:r>
          </a:p>
        </p:txBody>
      </p:sp>
      <p:sp>
        <p:nvSpPr>
          <p:cNvPr id="3" name="Content Placeholder 2">
            <a:extLst>
              <a:ext uri="{FF2B5EF4-FFF2-40B4-BE49-F238E27FC236}">
                <a16:creationId xmlns:a16="http://schemas.microsoft.com/office/drawing/2014/main" id="{C5673BF8-186B-434E-9E03-C20F34211BC1}"/>
              </a:ext>
            </a:extLst>
          </p:cNvPr>
          <p:cNvSpPr>
            <a:spLocks noGrp="1"/>
          </p:cNvSpPr>
          <p:nvPr>
            <p:ph idx="1"/>
          </p:nvPr>
        </p:nvSpPr>
        <p:spPr/>
        <p:txBody>
          <a:bodyPr/>
          <a:lstStyle/>
          <a:p>
            <a:pPr marL="291600" indent="-291600">
              <a:buFont typeface="Arial" panose="020B0604020202020204" pitchFamily="34" charset="0"/>
              <a:buChar char="•"/>
            </a:pPr>
            <a:r>
              <a:rPr lang="en-US" sz="2400" dirty="0"/>
              <a:t>To receive benefits, workers must meet four conditions:</a:t>
            </a:r>
          </a:p>
          <a:p>
            <a:pPr marL="741600" lvl="1" indent="-404813">
              <a:buFont typeface="+mj-lt"/>
              <a:buAutoNum type="arabicPeriod"/>
            </a:pPr>
            <a:r>
              <a:rPr lang="en-US" sz="2200" dirty="0"/>
              <a:t>Can demonstrate they were employed.</a:t>
            </a:r>
          </a:p>
          <a:p>
            <a:pPr marL="741600" lvl="1" indent="-404813">
              <a:buFont typeface="+mj-lt"/>
              <a:buAutoNum type="arabicPeriod"/>
            </a:pPr>
            <a:r>
              <a:rPr lang="en-US" sz="2200" dirty="0"/>
              <a:t>Be available for work.</a:t>
            </a:r>
          </a:p>
          <a:p>
            <a:pPr marL="741600" lvl="1" indent="-404813">
              <a:buFont typeface="+mj-lt"/>
              <a:buAutoNum type="arabicPeriod"/>
            </a:pPr>
            <a:r>
              <a:rPr lang="en-US" sz="2200" dirty="0"/>
              <a:t>Actively seeking work.</a:t>
            </a:r>
          </a:p>
          <a:p>
            <a:pPr marL="741600" lvl="1" indent="-404813">
              <a:buFont typeface="+mj-lt"/>
              <a:buAutoNum type="arabicPeriod"/>
            </a:pPr>
            <a:r>
              <a:rPr lang="en-US" sz="2200" dirty="0"/>
              <a:t>Were not discharged for cause, did not quit voluntarily, and are not out of work because of a labor dispute.</a:t>
            </a:r>
          </a:p>
        </p:txBody>
      </p:sp>
    </p:spTree>
    <p:extLst>
      <p:ext uri="{BB962C8B-B14F-4D97-AF65-F5344CB8AC3E}">
        <p14:creationId xmlns:p14="http://schemas.microsoft.com/office/powerpoint/2010/main" val="635712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Benefits Required by Law </a:t>
            </a:r>
            <a:r>
              <a:rPr lang="en-US" sz="1000" b="0" dirty="0"/>
              <a:t>4</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3145260"/>
          </a:xfrm>
        </p:spPr>
        <p:txBody>
          <a:bodyPr/>
          <a:lstStyle/>
          <a:p>
            <a:pPr marL="0" indent="0">
              <a:buNone/>
            </a:pPr>
            <a:r>
              <a:rPr lang="en-US" sz="2600" b="1" dirty="0"/>
              <a:t>Workers’ Compensation</a:t>
            </a:r>
          </a:p>
          <a:p>
            <a:pPr marL="0" indent="0">
              <a:buNone/>
            </a:pPr>
            <a:r>
              <a:rPr lang="en-US" dirty="0"/>
              <a:t>State programs that provide benefits to workers who suffer work-related injuries/illness, or to their survivors.</a:t>
            </a:r>
          </a:p>
          <a:p>
            <a:pPr marL="0" indent="0">
              <a:buNone/>
            </a:pPr>
            <a:r>
              <a:rPr lang="en-US" dirty="0"/>
              <a:t>Operate under principle of no-fault liability:</a:t>
            </a:r>
          </a:p>
          <a:p>
            <a:pPr marL="292608" lvl="1" indent="-292608">
              <a:buFont typeface="Arial" panose="020B0604020202020204" pitchFamily="34" charset="0"/>
              <a:buChar char="•"/>
            </a:pPr>
            <a:r>
              <a:rPr lang="en-US" sz="2200" dirty="0"/>
              <a:t>Employee does not need to show that employer was grossly negligent in order to receive compensation.</a:t>
            </a:r>
          </a:p>
          <a:p>
            <a:pPr marL="292608" lvl="1" indent="-292608">
              <a:buFont typeface="Arial" panose="020B0604020202020204" pitchFamily="34" charset="0"/>
              <a:buChar char="•"/>
            </a:pPr>
            <a:r>
              <a:rPr lang="en-US" sz="2200" dirty="0"/>
              <a:t>Employer is protected from lawsuits.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572002"/>
            <a:ext cx="11118196" cy="1813301"/>
          </a:xfrm>
        </p:spPr>
        <p:txBody>
          <a:bodyPr/>
          <a:lstStyle/>
          <a:p>
            <a:pPr marL="0" indent="0">
              <a:buNone/>
            </a:pPr>
            <a:r>
              <a:rPr lang="en-US" dirty="0"/>
              <a:t>Generally two-thirds of workers’ earnings and tax free.</a:t>
            </a:r>
          </a:p>
        </p:txBody>
      </p:sp>
    </p:spTree>
    <p:extLst>
      <p:ext uri="{BB962C8B-B14F-4D97-AF65-F5344CB8AC3E}">
        <p14:creationId xmlns:p14="http://schemas.microsoft.com/office/powerpoint/2010/main" val="3615493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Benefits Required by Law </a:t>
            </a:r>
            <a:r>
              <a:rPr lang="en-US" sz="1000" b="0" dirty="0"/>
              <a:t>5</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2897287"/>
          </a:xfrm>
        </p:spPr>
        <p:txBody>
          <a:bodyPr/>
          <a:lstStyle/>
          <a:p>
            <a:pPr marL="291600" indent="-291600"/>
            <a:r>
              <a:rPr lang="en-US" dirty="0"/>
              <a:t>Four major categories of benefits:</a:t>
            </a:r>
          </a:p>
          <a:p>
            <a:pPr marL="741600" lvl="1" indent="-404813">
              <a:buFont typeface="+mj-lt"/>
              <a:buAutoNum type="arabicPeriod"/>
            </a:pPr>
            <a:r>
              <a:rPr lang="en-US" sz="2200" dirty="0"/>
              <a:t>Disability income.</a:t>
            </a:r>
          </a:p>
          <a:p>
            <a:pPr marL="741600" lvl="1" indent="-404813">
              <a:buFont typeface="+mj-lt"/>
              <a:buAutoNum type="arabicPeriod"/>
            </a:pPr>
            <a:r>
              <a:rPr lang="en-US" sz="2200" dirty="0"/>
              <a:t>Medical care.</a:t>
            </a:r>
          </a:p>
          <a:p>
            <a:pPr marL="741600" lvl="1" indent="-404813">
              <a:buFont typeface="+mj-lt"/>
              <a:buAutoNum type="arabicPeriod"/>
            </a:pPr>
            <a:r>
              <a:rPr lang="en-US" sz="2200" dirty="0"/>
              <a:t>Death benefits.</a:t>
            </a:r>
          </a:p>
          <a:p>
            <a:pPr marL="741600" lvl="1" indent="-404813">
              <a:buFont typeface="+mj-lt"/>
              <a:buAutoNum type="arabicPeriod"/>
            </a:pPr>
            <a:r>
              <a:rPr lang="en-US" sz="2200" dirty="0"/>
              <a:t>Rehabilitative benefits.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277528"/>
            <a:ext cx="11118196" cy="1332856"/>
          </a:xfrm>
        </p:spPr>
        <p:txBody>
          <a:bodyPr/>
          <a:lstStyle/>
          <a:p>
            <a:pPr marL="291600" indent="-291600"/>
            <a:r>
              <a:rPr lang="en-US" dirty="0"/>
              <a:t>Cost influenced by kind of occupation involved, state where company is located, employer’s experience rating.</a:t>
            </a:r>
          </a:p>
        </p:txBody>
      </p:sp>
    </p:spTree>
    <p:extLst>
      <p:ext uri="{BB962C8B-B14F-4D97-AF65-F5344CB8AC3E}">
        <p14:creationId xmlns:p14="http://schemas.microsoft.com/office/powerpoint/2010/main" val="2467578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Benefits Required by Law </a:t>
            </a:r>
            <a:r>
              <a:rPr lang="en-US" sz="1000" b="0" dirty="0"/>
              <a:t>6</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447836"/>
          </a:xfrm>
        </p:spPr>
        <p:txBody>
          <a:bodyPr/>
          <a:lstStyle/>
          <a:p>
            <a:pPr marL="0" indent="0">
              <a:buNone/>
            </a:pPr>
            <a:r>
              <a:rPr lang="en-US" sz="2600" b="1" dirty="0"/>
              <a:t>Family and Medical Leave Act (F</a:t>
            </a:r>
            <a:r>
              <a:rPr lang="en-US" sz="100" b="1" dirty="0"/>
              <a:t> </a:t>
            </a:r>
            <a:r>
              <a:rPr lang="en-US" sz="2600" b="1" dirty="0"/>
              <a:t>M</a:t>
            </a:r>
            <a:r>
              <a:rPr lang="en-US" sz="100" b="1" dirty="0"/>
              <a:t> </a:t>
            </a:r>
            <a:r>
              <a:rPr lang="en-US" sz="2600" b="1" dirty="0"/>
              <a:t>L</a:t>
            </a:r>
            <a:r>
              <a:rPr lang="en-US" sz="100" b="1" dirty="0"/>
              <a:t> </a:t>
            </a:r>
            <a:r>
              <a:rPr lang="en-US" sz="2600" b="1" dirty="0"/>
              <a:t>A)</a:t>
            </a:r>
          </a:p>
          <a:p>
            <a:pPr marL="0" indent="0">
              <a:buNone/>
            </a:pPr>
            <a:r>
              <a:rPr lang="en-US" dirty="0"/>
              <a:t>Organizations with 50 or more employees must provide up to 12 weeks of unpaid leave:</a:t>
            </a:r>
          </a:p>
          <a:p>
            <a:pPr marL="292608" lvl="1" indent="-292608">
              <a:buFont typeface="Arial" panose="020B0604020202020204" pitchFamily="34" charset="0"/>
              <a:buChar char="•"/>
            </a:pPr>
            <a:r>
              <a:rPr lang="en-US" sz="2200" dirty="0"/>
              <a:t>After childbirth or adoption.</a:t>
            </a:r>
          </a:p>
          <a:p>
            <a:pPr marL="292608" lvl="1" indent="-292608">
              <a:buFont typeface="Arial" panose="020B0604020202020204" pitchFamily="34" charset="0"/>
              <a:buChar char="•"/>
            </a:pPr>
            <a:r>
              <a:rPr lang="en-US" sz="2200" dirty="0"/>
              <a:t>To care for a seriously ill family member.</a:t>
            </a:r>
          </a:p>
          <a:p>
            <a:pPr marL="292608" lvl="1" indent="-292608">
              <a:buFont typeface="Arial" panose="020B0604020202020204" pitchFamily="34" charset="0"/>
              <a:buChar char="•"/>
            </a:pPr>
            <a:r>
              <a:rPr lang="en-US" sz="2200" dirty="0"/>
              <a:t>For an employee’s own serious illness.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828074"/>
            <a:ext cx="11118196" cy="1332856"/>
          </a:xfrm>
        </p:spPr>
        <p:txBody>
          <a:bodyPr/>
          <a:lstStyle/>
          <a:p>
            <a:pPr marL="0" indent="0">
              <a:buNone/>
            </a:pPr>
            <a:r>
              <a:rPr lang="en-US" dirty="0"/>
              <a:t>Same/comparable job guaranteed upon employee’s return.</a:t>
            </a:r>
          </a:p>
          <a:p>
            <a:pPr marL="0" indent="0">
              <a:buNone/>
            </a:pPr>
            <a:r>
              <a:rPr lang="en-US" dirty="0"/>
              <a:t>Must comply with Pregnancy Discrimination Act.</a:t>
            </a:r>
          </a:p>
        </p:txBody>
      </p:sp>
    </p:spTree>
    <p:extLst>
      <p:ext uri="{BB962C8B-B14F-4D97-AF65-F5344CB8AC3E}">
        <p14:creationId xmlns:p14="http://schemas.microsoft.com/office/powerpoint/2010/main" val="944178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Benefits Required by Law </a:t>
            </a:r>
            <a:r>
              <a:rPr lang="en-US" sz="1000" b="0" dirty="0"/>
              <a:t>7</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1982886"/>
          </a:xfrm>
        </p:spPr>
        <p:txBody>
          <a:bodyPr/>
          <a:lstStyle/>
          <a:p>
            <a:pPr marL="0" indent="0">
              <a:buNone/>
            </a:pPr>
            <a:r>
              <a:rPr lang="en-US" sz="2600" b="1" dirty="0"/>
              <a:t>Patient Protection and Affordable Care Act</a:t>
            </a:r>
          </a:p>
          <a:p>
            <a:pPr marL="0" indent="0">
              <a:buNone/>
            </a:pPr>
            <a:r>
              <a:rPr lang="en-US" dirty="0"/>
              <a:t>Employers are not required by law to provide health care.</a:t>
            </a:r>
          </a:p>
          <a:p>
            <a:pPr marL="292608" lvl="1" indent="-292608">
              <a:buFont typeface="Arial" panose="020B0604020202020204" pitchFamily="34" charset="0"/>
              <a:buChar char="•"/>
            </a:pPr>
            <a:r>
              <a:rPr lang="en-US" sz="2200" dirty="0"/>
              <a:t>Those who choose not to must pay a penalty.</a:t>
            </a:r>
          </a:p>
          <a:p>
            <a:pPr marL="292608" lvl="1" indent="-292608">
              <a:buFont typeface="Arial" panose="020B0604020202020204" pitchFamily="34" charset="0"/>
              <a:buChar char="•"/>
            </a:pPr>
            <a:r>
              <a:rPr lang="en-US" sz="2200" dirty="0"/>
              <a:t>Choice depends on number of full-time employees.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378625"/>
            <a:ext cx="11118196" cy="1425849"/>
          </a:xfrm>
        </p:spPr>
        <p:txBody>
          <a:bodyPr/>
          <a:lstStyle/>
          <a:p>
            <a:pPr marL="0" indent="0">
              <a:buNone/>
            </a:pPr>
            <a:r>
              <a:rPr lang="en-US" dirty="0"/>
              <a:t>Small businesses can buy insurance from SHOP.</a:t>
            </a:r>
          </a:p>
          <a:p>
            <a:pPr marL="0" indent="0">
              <a:buNone/>
            </a:pPr>
            <a:r>
              <a:rPr lang="en-US" dirty="0"/>
              <a:t>Law is complex and changing; H</a:t>
            </a:r>
            <a:r>
              <a:rPr lang="en-US" sz="100" dirty="0"/>
              <a:t> </a:t>
            </a:r>
            <a:r>
              <a:rPr lang="en-US" dirty="0"/>
              <a:t>R professionals must continue to educate themselves on the requirements.</a:t>
            </a:r>
          </a:p>
        </p:txBody>
      </p:sp>
    </p:spTree>
    <p:extLst>
      <p:ext uri="{BB962C8B-B14F-4D97-AF65-F5344CB8AC3E}">
        <p14:creationId xmlns:p14="http://schemas.microsoft.com/office/powerpoint/2010/main" val="2472939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2600" dirty="0"/>
              <a:t>Figure 14.2 Percentage of Full-Time Workers with Access to Selected Benefit Programs</a:t>
            </a:r>
            <a:endParaRPr lang="en-US" sz="2600" b="0" dirty="0"/>
          </a:p>
        </p:txBody>
      </p:sp>
      <p:pic>
        <p:nvPicPr>
          <p:cNvPr id="3" name="Picture 2" descr="A bar chart shows data for the six most common employee benefits.">
            <a:extLst>
              <a:ext uri="{FF2B5EF4-FFF2-40B4-BE49-F238E27FC236}">
                <a16:creationId xmlns:a16="http://schemas.microsoft.com/office/drawing/2014/main" id="{0A932795-C88D-4E01-BB69-E45E6C8E27AB}"/>
              </a:ext>
            </a:extLst>
          </p:cNvPr>
          <p:cNvPicPr>
            <a:picLocks noChangeAspect="1"/>
          </p:cNvPicPr>
          <p:nvPr/>
        </p:nvPicPr>
        <p:blipFill>
          <a:blip r:embed="rId3"/>
          <a:stretch>
            <a:fillRect/>
          </a:stretch>
        </p:blipFill>
        <p:spPr>
          <a:xfrm>
            <a:off x="1858913" y="1276446"/>
            <a:ext cx="8474174" cy="4615072"/>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6369802"/>
            <a:ext cx="4135824" cy="433953"/>
          </a:xfrm>
        </p:spPr>
        <p:txBody>
          <a:bodyPr/>
          <a:lstStyle/>
          <a:p>
            <a:r>
              <a:rPr lang="en-US" i="1" dirty="0">
                <a:solidFill>
                  <a:schemeClr val="tx1"/>
                </a:solidFill>
              </a:rPr>
              <a:t>Source: </a:t>
            </a:r>
            <a:r>
              <a:rPr lang="en-US" dirty="0">
                <a:solidFill>
                  <a:schemeClr val="tx1"/>
                </a:solidFill>
              </a:rPr>
              <a:t>Bureau of Labor Statistics, “Employee Benefits in the United </a:t>
            </a:r>
            <a:br>
              <a:rPr lang="en-US" dirty="0">
                <a:solidFill>
                  <a:schemeClr val="tx1"/>
                </a:solidFill>
              </a:rPr>
            </a:br>
            <a:r>
              <a:rPr lang="en-US" dirty="0">
                <a:solidFill>
                  <a:schemeClr val="tx1"/>
                </a:solidFill>
              </a:rPr>
              <a:t>States, March 2019,” news release, September 19, 2019, https://www.bls.gov.</a:t>
            </a:r>
          </a:p>
        </p:txBody>
      </p:sp>
    </p:spTree>
    <p:extLst>
      <p:ext uri="{BB962C8B-B14F-4D97-AF65-F5344CB8AC3E}">
        <p14:creationId xmlns:p14="http://schemas.microsoft.com/office/powerpoint/2010/main" val="1353999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714994"/>
          </a:xfrm>
        </p:spPr>
        <p:txBody>
          <a:bodyPr/>
          <a:lstStyle/>
          <a:p>
            <a:r>
              <a:rPr lang="en-US" sz="2800" b="1" dirty="0"/>
              <a:t>Which optional benefits program is most important to you?</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267582"/>
            <a:ext cx="9714427" cy="4218818"/>
          </a:xfrm>
          <a:prstGeom prst="rect">
            <a:avLst/>
          </a:prstGeom>
        </p:spPr>
        <p:txBody>
          <a:bodyPr/>
          <a:lstStyle/>
          <a:p>
            <a:pPr marL="357188" indent="-357188">
              <a:spcBef>
                <a:spcPts val="1000"/>
              </a:spcBef>
              <a:spcAft>
                <a:spcPts val="0"/>
              </a:spcAft>
              <a:buClrTx/>
              <a:buNone/>
            </a:pPr>
            <a:r>
              <a:rPr lang="en-US" noProof="0" dirty="0"/>
              <a:t>A. </a:t>
            </a:r>
            <a:r>
              <a:rPr lang="en-US" dirty="0"/>
              <a:t>Paid leave</a:t>
            </a:r>
            <a:endParaRPr lang="en-US" noProof="0" dirty="0"/>
          </a:p>
          <a:p>
            <a:pPr marL="0" indent="0">
              <a:spcBef>
                <a:spcPts val="1000"/>
              </a:spcBef>
              <a:spcAft>
                <a:spcPts val="0"/>
              </a:spcAft>
              <a:buClrTx/>
              <a:buNone/>
            </a:pPr>
            <a:r>
              <a:rPr lang="en-US" noProof="0" dirty="0"/>
              <a:t>B. </a:t>
            </a:r>
            <a:r>
              <a:rPr lang="en-US" dirty="0"/>
              <a:t>Medical insurance</a:t>
            </a:r>
            <a:endParaRPr lang="en-US" noProof="0" dirty="0"/>
          </a:p>
          <a:p>
            <a:pPr marL="357188" indent="-357188">
              <a:spcBef>
                <a:spcPts val="1000"/>
              </a:spcBef>
              <a:spcAft>
                <a:spcPts val="0"/>
              </a:spcAft>
              <a:buClrTx/>
              <a:buNone/>
            </a:pPr>
            <a:r>
              <a:rPr lang="en-US" noProof="0" dirty="0"/>
              <a:t>C. </a:t>
            </a:r>
            <a:r>
              <a:rPr lang="en-US" dirty="0"/>
              <a:t>Life insurance</a:t>
            </a:r>
            <a:endParaRPr lang="en-US" noProof="0" dirty="0"/>
          </a:p>
          <a:p>
            <a:pPr marL="357188" indent="-357188">
              <a:spcBef>
                <a:spcPts val="1000"/>
              </a:spcBef>
              <a:spcAft>
                <a:spcPts val="0"/>
              </a:spcAft>
              <a:buClrTx/>
              <a:buNone/>
            </a:pPr>
            <a:r>
              <a:rPr lang="en-US" noProof="0" dirty="0"/>
              <a:t>D. </a:t>
            </a:r>
            <a:r>
              <a:rPr lang="en-US" dirty="0"/>
              <a:t>Disability insurance</a:t>
            </a:r>
          </a:p>
          <a:p>
            <a:pPr marL="357188" indent="-357188">
              <a:spcBef>
                <a:spcPts val="1000"/>
              </a:spcBef>
              <a:spcAft>
                <a:spcPts val="0"/>
              </a:spcAft>
              <a:buClrTx/>
              <a:buNone/>
            </a:pPr>
            <a:r>
              <a:rPr lang="en-US" dirty="0"/>
              <a:t>E. Retirement plans</a:t>
            </a:r>
          </a:p>
          <a:p>
            <a:pPr marL="357188" indent="-357188">
              <a:spcBef>
                <a:spcPts val="1000"/>
              </a:spcBef>
              <a:spcAft>
                <a:spcPts val="0"/>
              </a:spcAft>
              <a:buClrTx/>
              <a:buNone/>
            </a:pPr>
            <a:r>
              <a:rPr lang="en-US" dirty="0"/>
              <a:t>F. “Family-friendly” benefits</a:t>
            </a:r>
          </a:p>
          <a:p>
            <a:pPr marL="357188" indent="-357188">
              <a:spcBef>
                <a:spcPts val="1000"/>
              </a:spcBef>
              <a:spcAft>
                <a:spcPts val="0"/>
              </a:spcAft>
              <a:buClrTx/>
              <a:buNone/>
            </a:pPr>
            <a:r>
              <a:rPr lang="en-US" dirty="0"/>
              <a:t>G. Other benefits, such as tuition reimbursement and employee discounts</a:t>
            </a:r>
          </a:p>
        </p:txBody>
      </p:sp>
    </p:spTree>
    <p:extLst>
      <p:ext uri="{BB962C8B-B14F-4D97-AF65-F5344CB8AC3E}">
        <p14:creationId xmlns:p14="http://schemas.microsoft.com/office/powerpoint/2010/main" val="1620877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61DEA-BAD7-480D-B0B7-F68FB1D3210B}"/>
              </a:ext>
            </a:extLst>
          </p:cNvPr>
          <p:cNvSpPr>
            <a:spLocks noGrp="1"/>
          </p:cNvSpPr>
          <p:nvPr>
            <p:ph type="title"/>
          </p:nvPr>
        </p:nvSpPr>
        <p:spPr/>
        <p:txBody>
          <a:bodyPr/>
          <a:lstStyle/>
          <a:p>
            <a:r>
              <a:rPr lang="en-US" dirty="0"/>
              <a:t>Optional Benefits Programs </a:t>
            </a:r>
            <a:r>
              <a:rPr lang="en-US" sz="1000" b="0" dirty="0"/>
              <a:t>1</a:t>
            </a:r>
          </a:p>
        </p:txBody>
      </p:sp>
      <p:sp>
        <p:nvSpPr>
          <p:cNvPr id="3" name="Content Placeholder 2">
            <a:extLst>
              <a:ext uri="{FF2B5EF4-FFF2-40B4-BE49-F238E27FC236}">
                <a16:creationId xmlns:a16="http://schemas.microsoft.com/office/drawing/2014/main" id="{76103FAB-4300-4785-8C52-CC82FEC9EDA8}"/>
              </a:ext>
            </a:extLst>
          </p:cNvPr>
          <p:cNvSpPr>
            <a:spLocks noGrp="1"/>
          </p:cNvSpPr>
          <p:nvPr>
            <p:ph sz="quarter" idx="12"/>
          </p:nvPr>
        </p:nvSpPr>
        <p:spPr>
          <a:xfrm>
            <a:off x="618212" y="1268274"/>
            <a:ext cx="10871200" cy="1955373"/>
          </a:xfrm>
        </p:spPr>
        <p:txBody>
          <a:bodyPr/>
          <a:lstStyle/>
          <a:p>
            <a:pPr marL="0" indent="0">
              <a:buNone/>
            </a:pPr>
            <a:r>
              <a:rPr lang="en-US" sz="2600" dirty="0"/>
              <a:t>Paid Leave</a:t>
            </a:r>
          </a:p>
          <a:p>
            <a:pPr marL="0" indent="0">
              <a:buNone/>
            </a:pPr>
            <a:r>
              <a:rPr lang="en-US" dirty="0"/>
              <a:t>Major categories: vacations, holidays, sick leave.</a:t>
            </a:r>
          </a:p>
          <a:p>
            <a:pPr marL="292608" indent="-292608"/>
            <a:r>
              <a:rPr lang="en-US" sz="2200" dirty="0"/>
              <a:t>Must also account for other situations like jury and military duty.</a:t>
            </a:r>
          </a:p>
          <a:p>
            <a:pPr marL="292608" indent="-292608"/>
            <a:r>
              <a:rPr lang="en-US" sz="2200" dirty="0"/>
              <a:t>Optional paid leave for things like voting or donating blood.</a:t>
            </a:r>
          </a:p>
        </p:txBody>
      </p:sp>
      <p:sp>
        <p:nvSpPr>
          <p:cNvPr id="4" name="Content Placeholder 3">
            <a:extLst>
              <a:ext uri="{FF2B5EF4-FFF2-40B4-BE49-F238E27FC236}">
                <a16:creationId xmlns:a16="http://schemas.microsoft.com/office/drawing/2014/main" id="{8254DC0A-D24B-4682-ADD1-505149ECECE3}"/>
              </a:ext>
            </a:extLst>
          </p:cNvPr>
          <p:cNvSpPr>
            <a:spLocks noGrp="1"/>
          </p:cNvSpPr>
          <p:nvPr>
            <p:ph sz="quarter" idx="13"/>
          </p:nvPr>
        </p:nvSpPr>
        <p:spPr>
          <a:xfrm>
            <a:off x="618212" y="3329029"/>
            <a:ext cx="10871200" cy="1971391"/>
          </a:xfrm>
        </p:spPr>
        <p:txBody>
          <a:bodyPr/>
          <a:lstStyle/>
          <a:p>
            <a:pPr marL="0" indent="0">
              <a:buNone/>
            </a:pPr>
            <a:r>
              <a:rPr lang="en-US" dirty="0"/>
              <a:t>There is N</a:t>
            </a:r>
            <a:r>
              <a:rPr lang="en-US" sz="100" dirty="0"/>
              <a:t> </a:t>
            </a:r>
            <a:r>
              <a:rPr lang="en-US" dirty="0"/>
              <a:t>O legal requirement for paid leave in the U.S.</a:t>
            </a:r>
          </a:p>
          <a:p>
            <a:pPr marL="0" indent="0">
              <a:buNone/>
            </a:pPr>
            <a:r>
              <a:rPr lang="en-US" dirty="0"/>
              <a:t>Average paid leave in U.S. after five years:</a:t>
            </a:r>
          </a:p>
          <a:p>
            <a:pPr marL="292608" lvl="1" indent="-292608">
              <a:buFont typeface="Arial" panose="020B0604020202020204" pitchFamily="34" charset="0"/>
              <a:buChar char="•"/>
            </a:pPr>
            <a:r>
              <a:rPr lang="en-US" sz="2200" dirty="0"/>
              <a:t>15 vacation days and 10 paid holidays.</a:t>
            </a:r>
          </a:p>
          <a:p>
            <a:pPr marL="292608" lvl="1" indent="-292608">
              <a:buFont typeface="Arial" panose="020B0604020202020204" pitchFamily="34" charset="0"/>
              <a:buChar char="•"/>
            </a:pPr>
            <a:r>
              <a:rPr lang="en-US" sz="2200" dirty="0"/>
              <a:t>Sick-leave days accumulate with length of service.</a:t>
            </a:r>
          </a:p>
        </p:txBody>
      </p:sp>
      <p:sp>
        <p:nvSpPr>
          <p:cNvPr id="5" name="Content Placeholder 4">
            <a:extLst>
              <a:ext uri="{FF2B5EF4-FFF2-40B4-BE49-F238E27FC236}">
                <a16:creationId xmlns:a16="http://schemas.microsoft.com/office/drawing/2014/main" id="{04CE831D-C1D6-40B8-B694-47AB200DD6B7}"/>
              </a:ext>
            </a:extLst>
          </p:cNvPr>
          <p:cNvSpPr>
            <a:spLocks noGrp="1"/>
          </p:cNvSpPr>
          <p:nvPr>
            <p:ph sz="quarter" idx="14"/>
          </p:nvPr>
        </p:nvSpPr>
        <p:spPr>
          <a:xfrm>
            <a:off x="618212" y="5437576"/>
            <a:ext cx="10871200" cy="978721"/>
          </a:xfrm>
        </p:spPr>
        <p:txBody>
          <a:bodyPr/>
          <a:lstStyle/>
          <a:p>
            <a:pPr marL="0" indent="0">
              <a:buNone/>
            </a:pPr>
            <a:r>
              <a:rPr lang="en-US" dirty="0"/>
              <a:t>Optional are personal days, floating holidays, and paid time off.</a:t>
            </a:r>
          </a:p>
        </p:txBody>
      </p:sp>
    </p:spTree>
    <p:extLst>
      <p:ext uri="{BB962C8B-B14F-4D97-AF65-F5344CB8AC3E}">
        <p14:creationId xmlns:p14="http://schemas.microsoft.com/office/powerpoint/2010/main" val="742314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Paid Time Off</a:t>
            </a:r>
            <a:endParaRPr lang="en-US" sz="1000" b="0" dirty="0"/>
          </a:p>
        </p:txBody>
      </p:sp>
      <p:pic>
        <p:nvPicPr>
          <p:cNvPr id="7" name="Picture 6" descr="A photo of a family enjoying on the beach.">
            <a:extLst>
              <a:ext uri="{FF2B5EF4-FFF2-40B4-BE49-F238E27FC236}">
                <a16:creationId xmlns:a16="http://schemas.microsoft.com/office/drawing/2014/main" id="{AB885446-FC7C-4851-8442-2FB7111A1FB7}"/>
              </a:ext>
            </a:extLst>
          </p:cNvPr>
          <p:cNvPicPr>
            <a:picLocks noChangeAspect="1"/>
          </p:cNvPicPr>
          <p:nvPr/>
        </p:nvPicPr>
        <p:blipFill>
          <a:blip r:embed="rId3"/>
          <a:stretch>
            <a:fillRect/>
          </a:stretch>
        </p:blipFill>
        <p:spPr>
          <a:xfrm>
            <a:off x="712765" y="1508552"/>
            <a:ext cx="5383235" cy="3615241"/>
          </a:xfrm>
          <a:prstGeom prst="rect">
            <a:avLst/>
          </a:prstGeom>
        </p:spPr>
      </p:pic>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341322" y="1458576"/>
            <a:ext cx="5486400" cy="3843633"/>
          </a:xfrm>
        </p:spPr>
        <p:txBody>
          <a:bodyPr/>
          <a:lstStyle/>
          <a:p>
            <a:r>
              <a:rPr lang="en-US" sz="2400" dirty="0">
                <a:solidFill>
                  <a:srgbClr val="221E1F"/>
                </a:solidFill>
              </a:rPr>
              <a:t>Paid time off is a way for employees to enjoy time with their families and to refresh their bodies and spirits. Is paid time off an important factor for you when accepting a position?</a:t>
            </a:r>
            <a:endParaRPr lang="en-US" sz="2200" dirty="0"/>
          </a:p>
        </p:txBody>
      </p:sp>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err="1">
                <a:solidFill>
                  <a:schemeClr val="tx1"/>
                </a:solidFill>
              </a:rPr>
              <a:t>moorboard</a:t>
            </a:r>
            <a:r>
              <a:rPr lang="en-US" dirty="0">
                <a:solidFill>
                  <a:schemeClr val="tx1"/>
                </a:solidFill>
              </a:rPr>
              <a:t>/</a:t>
            </a:r>
            <a:r>
              <a:rPr lang="en-US" dirty="0" err="1">
                <a:solidFill>
                  <a:schemeClr val="tx1"/>
                </a:solidFill>
              </a:rPr>
              <a:t>SuperStock</a:t>
            </a:r>
            <a:endParaRPr lang="en-US" dirty="0">
              <a:solidFill>
                <a:schemeClr val="tx1"/>
              </a:solidFill>
            </a:endParaRPr>
          </a:p>
        </p:txBody>
      </p:sp>
    </p:spTree>
    <p:extLst>
      <p:ext uri="{BB962C8B-B14F-4D97-AF65-F5344CB8AC3E}">
        <p14:creationId xmlns:p14="http://schemas.microsoft.com/office/powerpoint/2010/main" val="37466829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Optional Benefits Programs </a:t>
            </a:r>
            <a:r>
              <a:rPr lang="en-US" sz="1000" b="0" dirty="0"/>
              <a:t>2</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1548934"/>
          </a:xfrm>
        </p:spPr>
        <p:txBody>
          <a:bodyPr/>
          <a:lstStyle/>
          <a:p>
            <a:pPr marL="0" indent="0">
              <a:buNone/>
            </a:pPr>
            <a:r>
              <a:rPr lang="en-US" sz="2600" dirty="0"/>
              <a:t>Group Insurance—Medical Insurance</a:t>
            </a:r>
          </a:p>
          <a:p>
            <a:pPr marL="0" indent="0">
              <a:buNone/>
            </a:pPr>
            <a:r>
              <a:rPr lang="en-US" dirty="0"/>
              <a:t>70% of all full-time employees in U.S. receive medical benefits.</a:t>
            </a:r>
          </a:p>
          <a:p>
            <a:pPr marL="292608" lvl="1" indent="-292608">
              <a:buFont typeface="Arial" panose="020B0604020202020204" pitchFamily="34" charset="0"/>
              <a:buChar char="•"/>
            </a:pPr>
            <a:r>
              <a:rPr lang="en-US" sz="2200" dirty="0"/>
              <a:t>Hospital expenses, dental/vision care, prescription drug programs, etc.</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084157"/>
            <a:ext cx="11118196" cy="2278257"/>
          </a:xfrm>
        </p:spPr>
        <p:txBody>
          <a:bodyPr/>
          <a:lstStyle/>
          <a:p>
            <a:pPr marL="0" indent="0">
              <a:buNone/>
            </a:pPr>
            <a:r>
              <a:rPr lang="en-US" b="1" dirty="0"/>
              <a:t>Consolidated Omnibus Budget Reconciliation Act (C</a:t>
            </a:r>
            <a:r>
              <a:rPr lang="en-US" sz="100" b="1" dirty="0"/>
              <a:t> </a:t>
            </a:r>
            <a:r>
              <a:rPr lang="en-US" b="1" dirty="0"/>
              <a:t>O</a:t>
            </a:r>
            <a:r>
              <a:rPr lang="en-US" sz="100" b="1" dirty="0"/>
              <a:t> </a:t>
            </a:r>
            <a:r>
              <a:rPr lang="en-US" b="1" dirty="0"/>
              <a:t>B</a:t>
            </a:r>
            <a:r>
              <a:rPr lang="en-US" sz="100" b="1" dirty="0"/>
              <a:t> </a:t>
            </a:r>
            <a:r>
              <a:rPr lang="en-US" b="1" dirty="0"/>
              <a:t>R</a:t>
            </a:r>
            <a:r>
              <a:rPr lang="en-US" sz="100" b="1" dirty="0"/>
              <a:t> </a:t>
            </a:r>
            <a:r>
              <a:rPr lang="en-US" b="1" dirty="0"/>
              <a:t>A):</a:t>
            </a:r>
          </a:p>
          <a:p>
            <a:pPr marL="292608" lvl="1" indent="-292608">
              <a:buFont typeface="Arial" panose="020B0604020202020204" pitchFamily="34" charset="0"/>
              <a:buChar char="•"/>
            </a:pPr>
            <a:r>
              <a:rPr lang="en-US" sz="2200" dirty="0"/>
              <a:t>Employers required to allow employees to extend health insurance coverage at group rates for up to 36 months after layoff, reduction in hours, or employee’s death (for dependents).</a:t>
            </a:r>
          </a:p>
        </p:txBody>
      </p:sp>
    </p:spTree>
    <p:extLst>
      <p:ext uri="{BB962C8B-B14F-4D97-AF65-F5344CB8AC3E}">
        <p14:creationId xmlns:p14="http://schemas.microsoft.com/office/powerpoint/2010/main" val="3023513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14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Providing Employee Benefits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1024E-2AF5-402E-AEC8-AEA8FFCB7A61}"/>
              </a:ext>
            </a:extLst>
          </p:cNvPr>
          <p:cNvSpPr>
            <a:spLocks noGrp="1"/>
          </p:cNvSpPr>
          <p:nvPr>
            <p:ph type="title"/>
          </p:nvPr>
        </p:nvSpPr>
        <p:spPr/>
        <p:txBody>
          <a:bodyPr/>
          <a:lstStyle/>
          <a:p>
            <a:r>
              <a:rPr lang="en-US" dirty="0"/>
              <a:t>Optional Benefits Programs </a:t>
            </a:r>
            <a:r>
              <a:rPr lang="en-US" sz="1000" b="0" dirty="0"/>
              <a:t>3</a:t>
            </a:r>
          </a:p>
        </p:txBody>
      </p:sp>
      <p:sp>
        <p:nvSpPr>
          <p:cNvPr id="3" name="Content Placeholder 2">
            <a:extLst>
              <a:ext uri="{FF2B5EF4-FFF2-40B4-BE49-F238E27FC236}">
                <a16:creationId xmlns:a16="http://schemas.microsoft.com/office/drawing/2014/main" id="{FE90056B-C23B-4D6F-A27A-AF04360297F4}"/>
              </a:ext>
            </a:extLst>
          </p:cNvPr>
          <p:cNvSpPr>
            <a:spLocks noGrp="1"/>
          </p:cNvSpPr>
          <p:nvPr>
            <p:ph idx="1"/>
          </p:nvPr>
        </p:nvSpPr>
        <p:spPr/>
        <p:txBody>
          <a:bodyPr/>
          <a:lstStyle/>
          <a:p>
            <a:r>
              <a:rPr lang="en-US" sz="2400" dirty="0"/>
              <a:t>Employer approaches to controlling health costs:</a:t>
            </a:r>
          </a:p>
          <a:p>
            <a:pPr marL="292608" lvl="1" indent="-292608"/>
            <a:r>
              <a:rPr lang="en-US" sz="2200" dirty="0"/>
              <a:t>Managed care: the insurer plays a role in decisions about health care, avoiding unnecessary procedures.</a:t>
            </a:r>
          </a:p>
          <a:p>
            <a:pPr marL="292608" lvl="1" indent="-292608"/>
            <a:r>
              <a:rPr lang="en-US" sz="2200" b="1" dirty="0"/>
              <a:t>Health maintenance organizations (H</a:t>
            </a:r>
            <a:r>
              <a:rPr lang="en-US" sz="100" b="1" dirty="0"/>
              <a:t> </a:t>
            </a:r>
            <a:r>
              <a:rPr lang="en-US" sz="2200" b="1" dirty="0"/>
              <a:t>M</a:t>
            </a:r>
            <a:r>
              <a:rPr lang="en-US" sz="100" b="1" dirty="0"/>
              <a:t> </a:t>
            </a:r>
            <a:r>
              <a:rPr lang="en-US" sz="2200" b="1" dirty="0"/>
              <a:t>O):</a:t>
            </a:r>
            <a:r>
              <a:rPr lang="en-US" sz="2200" dirty="0"/>
              <a:t> </a:t>
            </a:r>
            <a:r>
              <a:rPr lang="en-US" sz="2200" dirty="0">
                <a:solidFill>
                  <a:srgbClr val="221E1F"/>
                </a:solidFill>
              </a:rPr>
              <a:t>requires patients to receive their medical care from the H</a:t>
            </a:r>
            <a:r>
              <a:rPr lang="en-US" sz="100" dirty="0">
                <a:solidFill>
                  <a:srgbClr val="221E1F"/>
                </a:solidFill>
              </a:rPr>
              <a:t> </a:t>
            </a:r>
            <a:r>
              <a:rPr lang="en-US" sz="2200" dirty="0">
                <a:solidFill>
                  <a:srgbClr val="221E1F"/>
                </a:solidFill>
              </a:rPr>
              <a:t>M</a:t>
            </a:r>
            <a:r>
              <a:rPr lang="en-US" sz="100" dirty="0">
                <a:solidFill>
                  <a:srgbClr val="221E1F"/>
                </a:solidFill>
              </a:rPr>
              <a:t> </a:t>
            </a:r>
            <a:r>
              <a:rPr lang="en-US" sz="2200" dirty="0">
                <a:solidFill>
                  <a:srgbClr val="221E1F"/>
                </a:solidFill>
              </a:rPr>
              <a:t>O’s health care professionals.</a:t>
            </a:r>
            <a:endParaRPr lang="en-US" sz="2200" b="1" dirty="0"/>
          </a:p>
          <a:p>
            <a:pPr marL="292608" lvl="1" indent="-292608"/>
            <a:r>
              <a:rPr lang="en-US" sz="2200" b="1" dirty="0"/>
              <a:t>Preferred provider organizations (P</a:t>
            </a:r>
            <a:r>
              <a:rPr lang="en-US" sz="100" b="1" dirty="0"/>
              <a:t> </a:t>
            </a:r>
            <a:r>
              <a:rPr lang="en-US" sz="2200" b="1" dirty="0" err="1"/>
              <a:t>P</a:t>
            </a:r>
            <a:r>
              <a:rPr lang="en-US" sz="100" b="1" dirty="0"/>
              <a:t> </a:t>
            </a:r>
            <a:r>
              <a:rPr lang="en-US" sz="2200" b="1" dirty="0"/>
              <a:t>O):</a:t>
            </a:r>
            <a:r>
              <a:rPr lang="en-US" sz="2200" dirty="0"/>
              <a:t> </a:t>
            </a:r>
            <a:r>
              <a:rPr lang="en-US" sz="2200" dirty="0">
                <a:solidFill>
                  <a:srgbClr val="221E1F"/>
                </a:solidFill>
              </a:rPr>
              <a:t>contracts with health care professionals to provide services at a reduced fee.</a:t>
            </a:r>
            <a:endParaRPr lang="en-US" sz="2200" b="1" dirty="0"/>
          </a:p>
          <a:p>
            <a:pPr marL="292608" lvl="1" indent="-292608"/>
            <a:r>
              <a:rPr lang="en-US" sz="2200" b="1" dirty="0"/>
              <a:t>Flexible spending accounts:</a:t>
            </a:r>
            <a:r>
              <a:rPr lang="en-US" sz="2200" dirty="0"/>
              <a:t> </a:t>
            </a:r>
            <a:r>
              <a:rPr lang="en-US" sz="2200" dirty="0">
                <a:solidFill>
                  <a:srgbClr val="221E1F"/>
                </a:solidFill>
              </a:rPr>
              <a:t>employees set aside a portion of pretax earnings to pay for eligible expenses.</a:t>
            </a:r>
            <a:endParaRPr lang="en-US" sz="2200" dirty="0"/>
          </a:p>
        </p:txBody>
      </p:sp>
    </p:spTree>
    <p:extLst>
      <p:ext uri="{BB962C8B-B14F-4D97-AF65-F5344CB8AC3E}">
        <p14:creationId xmlns:p14="http://schemas.microsoft.com/office/powerpoint/2010/main" val="24049230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1024E-2AF5-402E-AEC8-AEA8FFCB7A61}"/>
              </a:ext>
            </a:extLst>
          </p:cNvPr>
          <p:cNvSpPr>
            <a:spLocks noGrp="1"/>
          </p:cNvSpPr>
          <p:nvPr>
            <p:ph type="title"/>
          </p:nvPr>
        </p:nvSpPr>
        <p:spPr/>
        <p:txBody>
          <a:bodyPr/>
          <a:lstStyle/>
          <a:p>
            <a:r>
              <a:rPr lang="en-US" dirty="0"/>
              <a:t>Optional Benefits Programs </a:t>
            </a:r>
            <a:r>
              <a:rPr lang="en-US" sz="1000" b="0" dirty="0"/>
              <a:t>4</a:t>
            </a:r>
          </a:p>
        </p:txBody>
      </p:sp>
      <p:sp>
        <p:nvSpPr>
          <p:cNvPr id="3" name="Content Placeholder 2">
            <a:extLst>
              <a:ext uri="{FF2B5EF4-FFF2-40B4-BE49-F238E27FC236}">
                <a16:creationId xmlns:a16="http://schemas.microsoft.com/office/drawing/2014/main" id="{FE90056B-C23B-4D6F-A27A-AF04360297F4}"/>
              </a:ext>
            </a:extLst>
          </p:cNvPr>
          <p:cNvSpPr>
            <a:spLocks noGrp="1"/>
          </p:cNvSpPr>
          <p:nvPr>
            <p:ph idx="1"/>
          </p:nvPr>
        </p:nvSpPr>
        <p:spPr/>
        <p:txBody>
          <a:bodyPr/>
          <a:lstStyle/>
          <a:p>
            <a:pPr marL="292608" lvl="1" indent="-292608"/>
            <a:r>
              <a:rPr lang="en-US" sz="2200" b="1" dirty="0">
                <a:solidFill>
                  <a:srgbClr val="221E1F"/>
                </a:solidFill>
              </a:rPr>
              <a:t>High-deductible health plans:</a:t>
            </a:r>
            <a:r>
              <a:rPr lang="en-US" sz="2200" dirty="0">
                <a:solidFill>
                  <a:srgbClr val="221E1F"/>
                </a:solidFill>
              </a:rPr>
              <a:t> typically brings together insurance with a high deductible and a medical savings account with a specified limit ($2,700 in 2020) that the employee contributes to as a payroll deduction.</a:t>
            </a:r>
            <a:endParaRPr lang="en-US" sz="2200" b="1" dirty="0"/>
          </a:p>
          <a:p>
            <a:pPr marL="292608" lvl="1" indent="-292608"/>
            <a:r>
              <a:rPr lang="en-US" sz="2200" dirty="0"/>
              <a:t>Accountable care organizations (A</a:t>
            </a:r>
            <a:r>
              <a:rPr lang="en-US" sz="100" dirty="0"/>
              <a:t> </a:t>
            </a:r>
            <a:r>
              <a:rPr lang="en-US" sz="2200" dirty="0"/>
              <a:t>C</a:t>
            </a:r>
            <a:r>
              <a:rPr lang="en-US" sz="100" dirty="0"/>
              <a:t> </a:t>
            </a:r>
            <a:r>
              <a:rPr lang="en-US" sz="2200" dirty="0"/>
              <a:t>O):</a:t>
            </a:r>
            <a:r>
              <a:rPr lang="en-US" sz="2200" dirty="0">
                <a:solidFill>
                  <a:srgbClr val="221E1F"/>
                </a:solidFill>
              </a:rPr>
              <a:t> a network of health care providers that practice value-based care; they agree to be paid based on results.</a:t>
            </a:r>
            <a:endParaRPr lang="en-US" sz="2200" dirty="0"/>
          </a:p>
          <a:p>
            <a:pPr marL="292608" lvl="1" indent="-292608"/>
            <a:r>
              <a:rPr lang="en-US" sz="2200" b="1" dirty="0"/>
              <a:t>Employee wellness programs (E</a:t>
            </a:r>
            <a:r>
              <a:rPr lang="en-US" sz="100" b="1" dirty="0"/>
              <a:t> </a:t>
            </a:r>
            <a:r>
              <a:rPr lang="en-US" sz="2200" b="1" dirty="0"/>
              <a:t>W</a:t>
            </a:r>
            <a:r>
              <a:rPr lang="en-US" sz="100" b="1" dirty="0"/>
              <a:t> </a:t>
            </a:r>
            <a:r>
              <a:rPr lang="en-US" sz="2200" b="1" dirty="0"/>
              <a:t>P):</a:t>
            </a:r>
            <a:r>
              <a:rPr lang="en-US" sz="2200" dirty="0"/>
              <a:t> </a:t>
            </a:r>
            <a:r>
              <a:rPr lang="en-US" sz="2200" dirty="0">
                <a:solidFill>
                  <a:srgbClr val="221E1F"/>
                </a:solidFill>
              </a:rPr>
              <a:t>communications, activities, and facilities designed to change health-related behaviors in ways that reduce health risks.</a:t>
            </a:r>
            <a:endParaRPr lang="en-US" sz="2200" dirty="0"/>
          </a:p>
        </p:txBody>
      </p:sp>
    </p:spTree>
    <p:extLst>
      <p:ext uri="{BB962C8B-B14F-4D97-AF65-F5344CB8AC3E}">
        <p14:creationId xmlns:p14="http://schemas.microsoft.com/office/powerpoint/2010/main" val="18812005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14.3 Health Care Costs in Various Countries</a:t>
            </a:r>
            <a:endParaRPr lang="en-US" b="0" dirty="0"/>
          </a:p>
        </p:txBody>
      </p:sp>
      <p:pic>
        <p:nvPicPr>
          <p:cNvPr id="4" name="Picture 3" descr="A bar chart shows health care expenditures as a percentage of gross domestic product for 8 countries, with the U S leading by far at 17 percent.">
            <a:extLst>
              <a:ext uri="{FF2B5EF4-FFF2-40B4-BE49-F238E27FC236}">
                <a16:creationId xmlns:a16="http://schemas.microsoft.com/office/drawing/2014/main" id="{5DA2AEA9-2841-4931-844D-004E428FDD0B}"/>
              </a:ext>
            </a:extLst>
          </p:cNvPr>
          <p:cNvPicPr>
            <a:picLocks noChangeAspect="1"/>
          </p:cNvPicPr>
          <p:nvPr/>
        </p:nvPicPr>
        <p:blipFill>
          <a:blip r:embed="rId3"/>
          <a:stretch>
            <a:fillRect/>
          </a:stretch>
        </p:blipFill>
        <p:spPr>
          <a:xfrm>
            <a:off x="2806394" y="1266109"/>
            <a:ext cx="6579213" cy="4573755"/>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6369802"/>
            <a:ext cx="4135824" cy="433953"/>
          </a:xfrm>
        </p:spPr>
        <p:txBody>
          <a:bodyPr/>
          <a:lstStyle/>
          <a:p>
            <a:r>
              <a:rPr lang="en-US" i="1" dirty="0">
                <a:solidFill>
                  <a:srgbClr val="221E1F"/>
                </a:solidFill>
              </a:rPr>
              <a:t>Source: </a:t>
            </a:r>
            <a:r>
              <a:rPr lang="en-US" dirty="0" err="1">
                <a:solidFill>
                  <a:srgbClr val="221E1F"/>
                </a:solidFill>
              </a:rPr>
              <a:t>Organisation</a:t>
            </a:r>
            <a:r>
              <a:rPr lang="en-US" dirty="0">
                <a:solidFill>
                  <a:srgbClr val="221E1F"/>
                </a:solidFill>
              </a:rPr>
              <a:t> for Economic Co-operation and Development, </a:t>
            </a:r>
            <a:br>
              <a:rPr lang="en-US" dirty="0">
                <a:solidFill>
                  <a:srgbClr val="221E1F"/>
                </a:solidFill>
              </a:rPr>
            </a:br>
            <a:r>
              <a:rPr lang="en-US" dirty="0">
                <a:solidFill>
                  <a:srgbClr val="221E1F"/>
                </a:solidFill>
              </a:rPr>
              <a:t>“Health Spending,” O</a:t>
            </a:r>
            <a:r>
              <a:rPr lang="en-US" sz="100" dirty="0">
                <a:solidFill>
                  <a:srgbClr val="221E1F"/>
                </a:solidFill>
              </a:rPr>
              <a:t> </a:t>
            </a:r>
            <a:r>
              <a:rPr lang="en-US" dirty="0">
                <a:solidFill>
                  <a:srgbClr val="221E1F"/>
                </a:solidFill>
              </a:rPr>
              <a:t>E</a:t>
            </a:r>
            <a:r>
              <a:rPr lang="en-US" sz="100" dirty="0">
                <a:solidFill>
                  <a:srgbClr val="221E1F"/>
                </a:solidFill>
              </a:rPr>
              <a:t> </a:t>
            </a:r>
            <a:r>
              <a:rPr lang="en-US" dirty="0">
                <a:solidFill>
                  <a:srgbClr val="221E1F"/>
                </a:solidFill>
              </a:rPr>
              <a:t>CD Data, https://data.oecd. org, accessed May 7, 2020.</a:t>
            </a:r>
            <a:endParaRPr lang="en-US" dirty="0">
              <a:solidFill>
                <a:schemeClr val="tx1"/>
              </a:solidFill>
            </a:endParaRPr>
          </a:p>
        </p:txBody>
      </p:sp>
    </p:spTree>
    <p:extLst>
      <p:ext uri="{BB962C8B-B14F-4D97-AF65-F5344CB8AC3E}">
        <p14:creationId xmlns:p14="http://schemas.microsoft.com/office/powerpoint/2010/main" val="2912295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1024E-2AF5-402E-AEC8-AEA8FFCB7A61}"/>
              </a:ext>
            </a:extLst>
          </p:cNvPr>
          <p:cNvSpPr>
            <a:spLocks noGrp="1"/>
          </p:cNvSpPr>
          <p:nvPr>
            <p:ph type="title"/>
          </p:nvPr>
        </p:nvSpPr>
        <p:spPr/>
        <p:txBody>
          <a:bodyPr/>
          <a:lstStyle/>
          <a:p>
            <a:r>
              <a:rPr lang="en-US" dirty="0"/>
              <a:t>Optional Benefits Programs </a:t>
            </a:r>
            <a:r>
              <a:rPr lang="en-US" sz="1000" b="0" dirty="0"/>
              <a:t>5</a:t>
            </a:r>
          </a:p>
        </p:txBody>
      </p:sp>
      <p:sp>
        <p:nvSpPr>
          <p:cNvPr id="3" name="Content Placeholder 2">
            <a:extLst>
              <a:ext uri="{FF2B5EF4-FFF2-40B4-BE49-F238E27FC236}">
                <a16:creationId xmlns:a16="http://schemas.microsoft.com/office/drawing/2014/main" id="{FE90056B-C23B-4D6F-A27A-AF04360297F4}"/>
              </a:ext>
            </a:extLst>
          </p:cNvPr>
          <p:cNvSpPr>
            <a:spLocks noGrp="1"/>
          </p:cNvSpPr>
          <p:nvPr>
            <p:ph idx="1"/>
          </p:nvPr>
        </p:nvSpPr>
        <p:spPr/>
        <p:txBody>
          <a:bodyPr/>
          <a:lstStyle/>
          <a:p>
            <a:r>
              <a:rPr lang="en-US" sz="2600" dirty="0"/>
              <a:t>Group Insurance—Life Insurance</a:t>
            </a:r>
          </a:p>
          <a:p>
            <a:pPr marL="292608" indent="-292608">
              <a:buFont typeface="Arial" panose="020B0604020202020204" pitchFamily="34" charset="0"/>
              <a:buChar char="•"/>
            </a:pPr>
            <a:r>
              <a:rPr lang="en-US" sz="2400" dirty="0"/>
              <a:t>Employers may provide life insurance or offer the opportunity to buy coverage at low group rates.</a:t>
            </a:r>
          </a:p>
          <a:p>
            <a:pPr marL="292608" indent="-292608">
              <a:buFont typeface="Arial" panose="020B0604020202020204" pitchFamily="34" charset="0"/>
              <a:buChar char="•"/>
            </a:pPr>
            <a:r>
              <a:rPr lang="en-US" sz="2400" dirty="0"/>
              <a:t>Term-life insurance: if employee dies during term of policy, beneficiaries receive a death benefit payment.</a:t>
            </a:r>
          </a:p>
          <a:p>
            <a:pPr marL="292608" indent="-292608">
              <a:buFont typeface="Arial" panose="020B0604020202020204" pitchFamily="34" charset="0"/>
              <a:buChar char="•"/>
            </a:pPr>
            <a:r>
              <a:rPr lang="en-US" sz="2400" dirty="0"/>
              <a:t>Benefits for accidental death and dismemberment.</a:t>
            </a:r>
          </a:p>
        </p:txBody>
      </p:sp>
    </p:spTree>
    <p:extLst>
      <p:ext uri="{BB962C8B-B14F-4D97-AF65-F5344CB8AC3E}">
        <p14:creationId xmlns:p14="http://schemas.microsoft.com/office/powerpoint/2010/main" val="591267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Wellness Programs</a:t>
            </a:r>
            <a:endParaRPr lang="en-US" sz="1000" b="0" dirty="0"/>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486400" cy="3843633"/>
          </a:xfrm>
        </p:spPr>
        <p:txBody>
          <a:bodyPr/>
          <a:lstStyle/>
          <a:p>
            <a:r>
              <a:rPr lang="en-US" sz="2400" dirty="0">
                <a:solidFill>
                  <a:srgbClr val="221E1F"/>
                </a:solidFill>
              </a:rPr>
              <a:t>Many companies offer wellness programs such as yoga classes to encourage employees to reduce their health risks as insurance costs climb for both workers and employers.</a:t>
            </a:r>
            <a:endParaRPr lang="en-US" sz="2200" dirty="0"/>
          </a:p>
        </p:txBody>
      </p:sp>
      <p:pic>
        <p:nvPicPr>
          <p:cNvPr id="6" name="Picture 5" descr="A photo shows women stretching and doing yoga.  ">
            <a:extLst>
              <a:ext uri="{FF2B5EF4-FFF2-40B4-BE49-F238E27FC236}">
                <a16:creationId xmlns:a16="http://schemas.microsoft.com/office/drawing/2014/main" id="{DC7B7F03-3F55-4487-8486-366D323B86F7}"/>
              </a:ext>
            </a:extLst>
          </p:cNvPr>
          <p:cNvPicPr>
            <a:picLocks noChangeAspect="1"/>
          </p:cNvPicPr>
          <p:nvPr/>
        </p:nvPicPr>
        <p:blipFill>
          <a:blip r:embed="rId3"/>
          <a:stretch>
            <a:fillRect/>
          </a:stretch>
        </p:blipFill>
        <p:spPr>
          <a:xfrm>
            <a:off x="6219068" y="1559586"/>
            <a:ext cx="5519220" cy="3738828"/>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6760566" y="6685613"/>
            <a:ext cx="4876800" cy="172387"/>
          </a:xfrm>
        </p:spPr>
        <p:txBody>
          <a:bodyPr/>
          <a:lstStyle/>
          <a:p>
            <a:r>
              <a:rPr lang="en-US" dirty="0" err="1">
                <a:solidFill>
                  <a:schemeClr val="tx1"/>
                </a:solidFill>
              </a:rPr>
              <a:t>Wavebreakmedia</a:t>
            </a:r>
            <a:r>
              <a:rPr lang="en-US" dirty="0">
                <a:solidFill>
                  <a:schemeClr val="tx1"/>
                </a:solidFill>
              </a:rPr>
              <a:t> Ltd/Getty Images</a:t>
            </a:r>
          </a:p>
        </p:txBody>
      </p:sp>
    </p:spTree>
    <p:extLst>
      <p:ext uri="{BB962C8B-B14F-4D97-AF65-F5344CB8AC3E}">
        <p14:creationId xmlns:p14="http://schemas.microsoft.com/office/powerpoint/2010/main" val="33804922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29108FEF-D0CA-4FC8-93BE-3A9455CDFF4E}"/>
              </a:ext>
            </a:extLst>
          </p:cNvPr>
          <p:cNvSpPr>
            <a:spLocks noGrp="1"/>
          </p:cNvSpPr>
          <p:nvPr>
            <p:ph type="title"/>
          </p:nvPr>
        </p:nvSpPr>
        <p:spPr/>
        <p:txBody>
          <a:bodyPr/>
          <a:lstStyle/>
          <a:p>
            <a:r>
              <a:rPr lang="en-US" dirty="0"/>
              <a:t>Optional Benefits Programs </a:t>
            </a:r>
            <a:r>
              <a:rPr lang="en-US" sz="1000" b="0" dirty="0"/>
              <a:t>6</a:t>
            </a:r>
          </a:p>
        </p:txBody>
      </p:sp>
      <p:sp>
        <p:nvSpPr>
          <p:cNvPr id="3" name="Content Placeholder 2">
            <a:extLst>
              <a:ext uri="{FF2B5EF4-FFF2-40B4-BE49-F238E27FC236}">
                <a16:creationId xmlns:a16="http://schemas.microsoft.com/office/drawing/2014/main" id="{05F82CF8-EA12-42DC-94AE-C242762C45A8}"/>
              </a:ext>
            </a:extLst>
          </p:cNvPr>
          <p:cNvSpPr>
            <a:spLocks noGrp="1"/>
          </p:cNvSpPr>
          <p:nvPr>
            <p:ph sz="quarter" idx="12"/>
          </p:nvPr>
        </p:nvSpPr>
        <p:spPr>
          <a:xfrm>
            <a:off x="618212" y="1268274"/>
            <a:ext cx="10871200" cy="1521422"/>
          </a:xfrm>
        </p:spPr>
        <p:txBody>
          <a:bodyPr/>
          <a:lstStyle/>
          <a:p>
            <a:pPr marL="0" indent="0">
              <a:buNone/>
            </a:pPr>
            <a:r>
              <a:rPr lang="en-US" sz="2600" dirty="0"/>
              <a:t>Group Insurance—Disability Insurance</a:t>
            </a:r>
          </a:p>
          <a:p>
            <a:pPr marL="0" indent="0">
              <a:buNone/>
            </a:pPr>
            <a:r>
              <a:rPr lang="en-US" dirty="0"/>
              <a:t>Short-term disability insurance.</a:t>
            </a:r>
          </a:p>
          <a:p>
            <a:pPr marL="292608" indent="-292608"/>
            <a:r>
              <a:rPr lang="en-US" sz="2200" dirty="0"/>
              <a:t>Percentage of employee’s salary paid as benefits for six months or less.</a:t>
            </a:r>
          </a:p>
        </p:txBody>
      </p:sp>
      <p:sp>
        <p:nvSpPr>
          <p:cNvPr id="4" name="Content Placeholder 3">
            <a:extLst>
              <a:ext uri="{FF2B5EF4-FFF2-40B4-BE49-F238E27FC236}">
                <a16:creationId xmlns:a16="http://schemas.microsoft.com/office/drawing/2014/main" id="{04231568-CB17-4D27-9C38-A88B47B43CB0}"/>
              </a:ext>
            </a:extLst>
          </p:cNvPr>
          <p:cNvSpPr>
            <a:spLocks noGrp="1"/>
          </p:cNvSpPr>
          <p:nvPr>
            <p:ph sz="quarter" idx="13"/>
          </p:nvPr>
        </p:nvSpPr>
        <p:spPr>
          <a:xfrm>
            <a:off x="618212" y="3003564"/>
            <a:ext cx="10871200" cy="1335961"/>
          </a:xfrm>
        </p:spPr>
        <p:txBody>
          <a:bodyPr/>
          <a:lstStyle/>
          <a:p>
            <a:pPr marL="0" indent="0">
              <a:buNone/>
            </a:pPr>
            <a:r>
              <a:rPr lang="en-US" b="1" dirty="0"/>
              <a:t>Long-term disability insurance</a:t>
            </a:r>
            <a:r>
              <a:rPr lang="en-US" dirty="0"/>
              <a:t>.</a:t>
            </a:r>
          </a:p>
          <a:p>
            <a:pPr marL="292608" lvl="1" indent="-292608">
              <a:buFont typeface="Arial" panose="020B0604020202020204" pitchFamily="34" charset="0"/>
              <a:buChar char="•"/>
            </a:pPr>
            <a:r>
              <a:rPr lang="en-US" sz="2200" dirty="0"/>
              <a:t>Percentage of employee’s salary paid as benefits after an initial period and potentially for rest of employee’s life.</a:t>
            </a:r>
          </a:p>
        </p:txBody>
      </p:sp>
      <p:sp>
        <p:nvSpPr>
          <p:cNvPr id="5" name="Content Placeholder 4">
            <a:extLst>
              <a:ext uri="{FF2B5EF4-FFF2-40B4-BE49-F238E27FC236}">
                <a16:creationId xmlns:a16="http://schemas.microsoft.com/office/drawing/2014/main" id="{87DC3E7D-088A-4016-9DF9-581985E73C21}"/>
              </a:ext>
            </a:extLst>
          </p:cNvPr>
          <p:cNvSpPr>
            <a:spLocks noGrp="1"/>
          </p:cNvSpPr>
          <p:nvPr>
            <p:ph sz="quarter" idx="14"/>
          </p:nvPr>
        </p:nvSpPr>
        <p:spPr>
          <a:xfrm>
            <a:off x="618212" y="4492178"/>
            <a:ext cx="10871200" cy="1397178"/>
          </a:xfrm>
        </p:spPr>
        <p:txBody>
          <a:bodyPr/>
          <a:lstStyle/>
          <a:p>
            <a:pPr marL="0" indent="0">
              <a:buNone/>
            </a:pPr>
            <a:r>
              <a:rPr lang="en-US" sz="2600" dirty="0"/>
              <a:t>Group Insurance—Long-Term Care Insurance</a:t>
            </a:r>
          </a:p>
          <a:p>
            <a:pPr marL="0" indent="0">
              <a:buNone/>
            </a:pPr>
            <a:r>
              <a:rPr lang="en-US" dirty="0"/>
              <a:t>Employer provides benefits toward the cost of long-term care and related medical expenses.</a:t>
            </a:r>
          </a:p>
        </p:txBody>
      </p:sp>
    </p:spTree>
    <p:extLst>
      <p:ext uri="{BB962C8B-B14F-4D97-AF65-F5344CB8AC3E}">
        <p14:creationId xmlns:p14="http://schemas.microsoft.com/office/powerpoint/2010/main" val="9466957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14.4 Sources of Income for Persons 65 and Older</a:t>
            </a:r>
            <a:endParaRPr lang="en-US" b="0" dirty="0"/>
          </a:p>
        </p:txBody>
      </p:sp>
      <p:pic>
        <p:nvPicPr>
          <p:cNvPr id="3" name="Picture 2" descr="A pie chart lists the percentages of different sources of income.">
            <a:extLst>
              <a:ext uri="{FF2B5EF4-FFF2-40B4-BE49-F238E27FC236}">
                <a16:creationId xmlns:a16="http://schemas.microsoft.com/office/drawing/2014/main" id="{4531ECAC-1D15-4251-B2B9-105024ECAF07}"/>
              </a:ext>
            </a:extLst>
          </p:cNvPr>
          <p:cNvPicPr>
            <a:picLocks noChangeAspect="1"/>
          </p:cNvPicPr>
          <p:nvPr/>
        </p:nvPicPr>
        <p:blipFill>
          <a:blip r:embed="rId3"/>
          <a:stretch>
            <a:fillRect/>
          </a:stretch>
        </p:blipFill>
        <p:spPr>
          <a:xfrm>
            <a:off x="3608760" y="1271126"/>
            <a:ext cx="4974481" cy="4408735"/>
          </a:xfrm>
          <a:prstGeom prst="rect">
            <a:avLst/>
          </a:prstGeom>
        </p:spPr>
      </p:pic>
      <p:sp>
        <p:nvSpPr>
          <p:cNvPr id="5" name="Text Placeholder 4">
            <a:extLst>
              <a:ext uri="{FF2B5EF4-FFF2-40B4-BE49-F238E27FC236}">
                <a16:creationId xmlns:a16="http://schemas.microsoft.com/office/drawing/2014/main" id="{2CBED681-FC10-4C29-A197-A6519D696603}"/>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8046720" y="6282085"/>
            <a:ext cx="4099560" cy="359350"/>
          </a:xfrm>
        </p:spPr>
        <p:txBody>
          <a:bodyPr/>
          <a:lstStyle/>
          <a:p>
            <a:r>
              <a:rPr lang="en-US" i="1" dirty="0">
                <a:solidFill>
                  <a:schemeClr val="tx1"/>
                </a:solidFill>
              </a:rPr>
              <a:t>Source: E</a:t>
            </a:r>
            <a:r>
              <a:rPr lang="en-US" sz="100" i="1" dirty="0">
                <a:solidFill>
                  <a:schemeClr val="tx1"/>
                </a:solidFill>
              </a:rPr>
              <a:t> </a:t>
            </a:r>
            <a:r>
              <a:rPr lang="en-US" i="1" dirty="0">
                <a:solidFill>
                  <a:schemeClr val="tx1"/>
                </a:solidFill>
              </a:rPr>
              <a:t>B</a:t>
            </a:r>
            <a:r>
              <a:rPr lang="en-US" sz="100" i="1" dirty="0">
                <a:solidFill>
                  <a:schemeClr val="tx1"/>
                </a:solidFill>
              </a:rPr>
              <a:t> </a:t>
            </a:r>
            <a:r>
              <a:rPr lang="en-US" i="1" dirty="0">
                <a:solidFill>
                  <a:schemeClr val="tx1"/>
                </a:solidFill>
              </a:rPr>
              <a:t>R</a:t>
            </a:r>
            <a:r>
              <a:rPr lang="en-US" sz="100" i="1" dirty="0">
                <a:solidFill>
                  <a:schemeClr val="tx1"/>
                </a:solidFill>
              </a:rPr>
              <a:t> </a:t>
            </a:r>
            <a:r>
              <a:rPr lang="en-US" i="1" dirty="0">
                <a:solidFill>
                  <a:schemeClr val="tx1"/>
                </a:solidFill>
              </a:rPr>
              <a:t>I Databook on Employee Benefits</a:t>
            </a:r>
            <a:r>
              <a:rPr lang="en-US" dirty="0">
                <a:solidFill>
                  <a:schemeClr val="tx1"/>
                </a:solidFill>
              </a:rPr>
              <a:t>, Chapter 3 </a:t>
            </a:r>
            <a:br>
              <a:rPr lang="en-US" dirty="0">
                <a:solidFill>
                  <a:schemeClr val="tx1"/>
                </a:solidFill>
              </a:rPr>
            </a:br>
            <a:r>
              <a:rPr lang="en-US" dirty="0">
                <a:solidFill>
                  <a:schemeClr val="tx1"/>
                </a:solidFill>
              </a:rPr>
              <a:t>(Employee Benefit Research Institute, July 2014), https:// www.ebri.org.</a:t>
            </a:r>
          </a:p>
        </p:txBody>
      </p:sp>
    </p:spTree>
    <p:extLst>
      <p:ext uri="{BB962C8B-B14F-4D97-AF65-F5344CB8AC3E}">
        <p14:creationId xmlns:p14="http://schemas.microsoft.com/office/powerpoint/2010/main" val="1469712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847AD-C41E-45E2-A674-06BE923C45DA}"/>
              </a:ext>
            </a:extLst>
          </p:cNvPr>
          <p:cNvSpPr>
            <a:spLocks noGrp="1"/>
          </p:cNvSpPr>
          <p:nvPr>
            <p:ph type="title"/>
          </p:nvPr>
        </p:nvSpPr>
        <p:spPr/>
        <p:txBody>
          <a:bodyPr/>
          <a:lstStyle/>
          <a:p>
            <a:r>
              <a:rPr lang="en-US" dirty="0"/>
              <a:t>Optional Benefits Programs </a:t>
            </a:r>
            <a:r>
              <a:rPr lang="en-US" sz="1000" b="0" dirty="0"/>
              <a:t>7</a:t>
            </a:r>
          </a:p>
        </p:txBody>
      </p:sp>
      <p:sp>
        <p:nvSpPr>
          <p:cNvPr id="3" name="Content Placeholder 2">
            <a:extLst>
              <a:ext uri="{FF2B5EF4-FFF2-40B4-BE49-F238E27FC236}">
                <a16:creationId xmlns:a16="http://schemas.microsoft.com/office/drawing/2014/main" id="{AEEF6753-D541-43FE-94B2-CF84B14140FC}"/>
              </a:ext>
            </a:extLst>
          </p:cNvPr>
          <p:cNvSpPr>
            <a:spLocks noGrp="1"/>
          </p:cNvSpPr>
          <p:nvPr>
            <p:ph idx="1"/>
          </p:nvPr>
        </p:nvSpPr>
        <p:spPr>
          <a:xfrm>
            <a:off x="609600" y="1280160"/>
            <a:ext cx="10972800" cy="4930140"/>
          </a:xfrm>
        </p:spPr>
        <p:txBody>
          <a:bodyPr/>
          <a:lstStyle/>
          <a:p>
            <a:r>
              <a:rPr lang="en-US" sz="2600" dirty="0"/>
              <a:t>Retirement Plans</a:t>
            </a:r>
          </a:p>
          <a:p>
            <a:r>
              <a:rPr lang="en-US" sz="2400" b="1" dirty="0"/>
              <a:t>Contributory plan:</a:t>
            </a:r>
            <a:r>
              <a:rPr lang="en-US" sz="2400" dirty="0"/>
              <a:t> funded by employer and employee.</a:t>
            </a:r>
          </a:p>
          <a:p>
            <a:r>
              <a:rPr lang="en-US" sz="2400" b="1" dirty="0"/>
              <a:t>Noncontributory plan:</a:t>
            </a:r>
            <a:r>
              <a:rPr lang="en-US" sz="2400" dirty="0"/>
              <a:t> funded entirely by employer.</a:t>
            </a:r>
          </a:p>
          <a:p>
            <a:r>
              <a:rPr lang="en-US" sz="2400" b="1" dirty="0"/>
              <a:t>Defined-benefit plan:</a:t>
            </a:r>
            <a:r>
              <a:rPr lang="en-US" sz="2400" dirty="0"/>
              <a:t> guarantees specified level of retirement income.</a:t>
            </a:r>
          </a:p>
          <a:p>
            <a:pPr marL="292608" lvl="1" indent="-292608"/>
            <a:r>
              <a:rPr lang="en-US" sz="2200" dirty="0"/>
              <a:t>Meets requirements of </a:t>
            </a:r>
            <a:r>
              <a:rPr lang="en-US" sz="2200" b="1" dirty="0"/>
              <a:t>Employee Retirement Income Security Act (E</a:t>
            </a:r>
            <a:r>
              <a:rPr lang="en-US" sz="100" b="1" dirty="0"/>
              <a:t> </a:t>
            </a:r>
            <a:r>
              <a:rPr lang="en-US" sz="2200" b="1" dirty="0"/>
              <a:t>R</a:t>
            </a:r>
            <a:r>
              <a:rPr lang="en-US" sz="100" b="1" dirty="0"/>
              <a:t> </a:t>
            </a:r>
            <a:r>
              <a:rPr lang="en-US" sz="2200" b="1" dirty="0"/>
              <a:t>I</a:t>
            </a:r>
            <a:r>
              <a:rPr lang="en-US" sz="100" b="1" dirty="0"/>
              <a:t> </a:t>
            </a:r>
            <a:r>
              <a:rPr lang="en-US" sz="2200" b="1" dirty="0"/>
              <a:t>S</a:t>
            </a:r>
            <a:r>
              <a:rPr lang="en-US" sz="100" b="1" dirty="0"/>
              <a:t> </a:t>
            </a:r>
            <a:r>
              <a:rPr lang="en-US" sz="2200" b="1" dirty="0"/>
              <a:t>A)</a:t>
            </a:r>
            <a:r>
              <a:rPr lang="en-US" sz="2200" dirty="0"/>
              <a:t>.</a:t>
            </a:r>
          </a:p>
          <a:p>
            <a:pPr marL="292608" lvl="1" indent="-292608"/>
            <a:r>
              <a:rPr lang="en-US" sz="2200" dirty="0"/>
              <a:t>Aided by the </a:t>
            </a:r>
            <a:r>
              <a:rPr lang="en-US" sz="2200" b="1" dirty="0"/>
              <a:t>Pension Benefit Guarantee Corporation (P</a:t>
            </a:r>
            <a:r>
              <a:rPr lang="en-US" sz="100" b="1" dirty="0"/>
              <a:t> </a:t>
            </a:r>
            <a:r>
              <a:rPr lang="en-US" sz="2200" b="1" dirty="0"/>
              <a:t>B</a:t>
            </a:r>
            <a:r>
              <a:rPr lang="en-US" sz="100" b="1" dirty="0"/>
              <a:t> </a:t>
            </a:r>
            <a:r>
              <a:rPr lang="en-US" sz="2200" b="1" dirty="0"/>
              <a:t>G</a:t>
            </a:r>
            <a:r>
              <a:rPr lang="en-US" sz="100" b="1" dirty="0"/>
              <a:t> </a:t>
            </a:r>
            <a:r>
              <a:rPr lang="en-US" sz="2200" b="1" dirty="0"/>
              <a:t>C)</a:t>
            </a:r>
            <a:r>
              <a:rPr lang="en-US" sz="2200" dirty="0"/>
              <a:t>.</a:t>
            </a:r>
          </a:p>
        </p:txBody>
      </p:sp>
    </p:spTree>
    <p:extLst>
      <p:ext uri="{BB962C8B-B14F-4D97-AF65-F5344CB8AC3E}">
        <p14:creationId xmlns:p14="http://schemas.microsoft.com/office/powerpoint/2010/main" val="33988246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Optional Benefits Programs </a:t>
            </a:r>
            <a:r>
              <a:rPr lang="en-US" sz="1000" b="0" dirty="0"/>
              <a:t>8</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788798"/>
          </a:xfrm>
        </p:spPr>
        <p:txBody>
          <a:bodyPr/>
          <a:lstStyle/>
          <a:p>
            <a:pPr marL="0" indent="0">
              <a:buNone/>
            </a:pPr>
            <a:r>
              <a:rPr lang="en-US" b="1" dirty="0"/>
              <a:t>Defined-contribution plan:</a:t>
            </a:r>
            <a:r>
              <a:rPr lang="en-US" dirty="0"/>
              <a:t> employer sets up account for each employee; specifies size of contribution into account.</a:t>
            </a:r>
          </a:p>
          <a:p>
            <a:pPr marL="292608" lvl="1" indent="-292608">
              <a:buFont typeface="Arial" panose="020B0604020202020204" pitchFamily="34" charset="0"/>
              <a:buChar char="•"/>
            </a:pPr>
            <a:r>
              <a:rPr lang="en-US" sz="2200" dirty="0"/>
              <a:t>Money purchase plan.</a:t>
            </a:r>
          </a:p>
          <a:p>
            <a:pPr marL="292608" lvl="1" indent="-292608">
              <a:buFont typeface="Arial" panose="020B0604020202020204" pitchFamily="34" charset="0"/>
              <a:buChar char="•"/>
            </a:pPr>
            <a:r>
              <a:rPr lang="en-US" sz="2200" dirty="0"/>
              <a:t>Profit-sharing and employee stock ownership plans.</a:t>
            </a:r>
          </a:p>
          <a:p>
            <a:pPr marL="292608" lvl="1" indent="-292608">
              <a:buFont typeface="Arial" panose="020B0604020202020204" pitchFamily="34" charset="0"/>
              <a:buChar char="•"/>
            </a:pPr>
            <a:r>
              <a:rPr lang="en-US" sz="2200" dirty="0"/>
              <a:t>Section 401(k) plans.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216434"/>
            <a:ext cx="11118196" cy="1548934"/>
          </a:xfrm>
        </p:spPr>
        <p:txBody>
          <a:bodyPr/>
          <a:lstStyle/>
          <a:p>
            <a:pPr marL="0" indent="0">
              <a:buNone/>
            </a:pPr>
            <a:r>
              <a:rPr lang="en-US" b="1" dirty="0"/>
              <a:t>Cash balance plan:</a:t>
            </a:r>
            <a:r>
              <a:rPr lang="en-US" dirty="0"/>
              <a:t> employer sets up account for each employee; contributes percentage of employee’s salary.</a:t>
            </a:r>
          </a:p>
        </p:txBody>
      </p:sp>
    </p:spTree>
    <p:extLst>
      <p:ext uri="{BB962C8B-B14F-4D97-AF65-F5344CB8AC3E}">
        <p14:creationId xmlns:p14="http://schemas.microsoft.com/office/powerpoint/2010/main" val="21379079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3200" dirty="0"/>
              <a:t>Figure 14.5 Value of Retirement Savings Invested at Different Ages</a:t>
            </a:r>
            <a:endParaRPr lang="en-US" sz="3200" b="0" dirty="0"/>
          </a:p>
        </p:txBody>
      </p:sp>
      <p:pic>
        <p:nvPicPr>
          <p:cNvPr id="7" name="Picture 6" descr="A bar chart shows how much 3,000 dollars in annual savings is worth at age 65 when saved by two different age groups.">
            <a:extLst>
              <a:ext uri="{FF2B5EF4-FFF2-40B4-BE49-F238E27FC236}">
                <a16:creationId xmlns:a16="http://schemas.microsoft.com/office/drawing/2014/main" id="{5C3F7830-1244-4E76-96F9-0634A381B6DD}"/>
              </a:ext>
            </a:extLst>
          </p:cNvPr>
          <p:cNvPicPr>
            <a:picLocks noChangeAspect="1"/>
          </p:cNvPicPr>
          <p:nvPr/>
        </p:nvPicPr>
        <p:blipFill>
          <a:blip r:embed="rId3"/>
          <a:stretch>
            <a:fillRect/>
          </a:stretch>
        </p:blipFill>
        <p:spPr>
          <a:xfrm>
            <a:off x="4089091" y="1293700"/>
            <a:ext cx="4013819" cy="3774654"/>
          </a:xfrm>
          <a:prstGeom prst="rect">
            <a:avLst/>
          </a:prstGeom>
        </p:spPr>
      </p:pic>
      <p:sp>
        <p:nvSpPr>
          <p:cNvPr id="4" name="Content Placeholder 3">
            <a:extLst>
              <a:ext uri="{FF2B5EF4-FFF2-40B4-BE49-F238E27FC236}">
                <a16:creationId xmlns:a16="http://schemas.microsoft.com/office/drawing/2014/main" id="{675CBFAB-B4BA-4446-9DF8-B6FAC1846E23}"/>
              </a:ext>
            </a:extLst>
          </p:cNvPr>
          <p:cNvSpPr>
            <a:spLocks noGrp="1"/>
          </p:cNvSpPr>
          <p:nvPr>
            <p:ph idx="1"/>
          </p:nvPr>
        </p:nvSpPr>
        <p:spPr>
          <a:xfrm>
            <a:off x="386830" y="5249404"/>
            <a:ext cx="11418340" cy="725616"/>
          </a:xfrm>
        </p:spPr>
        <p:txBody>
          <a:bodyPr/>
          <a:lstStyle/>
          <a:p>
            <a:r>
              <a:rPr lang="en-US" sz="2000" i="1" dirty="0"/>
              <a:t>Note</a:t>
            </a:r>
            <a:r>
              <a:rPr lang="en-US" sz="2000" dirty="0"/>
              <a:t>: Investment portfolio consists of 60% stocks, 30% bonds, and 10% cash (for example, money-market funds, bank savings accounts), assuming average rates of return based on historical rates from 19</a:t>
            </a:r>
            <a:r>
              <a:rPr lang="en-US" sz="100" dirty="0"/>
              <a:t> </a:t>
            </a:r>
            <a:r>
              <a:rPr lang="en-US" sz="2000" dirty="0"/>
              <a:t>28 to 2016.</a:t>
            </a:r>
          </a:p>
        </p:txBody>
      </p:sp>
      <p:sp>
        <p:nvSpPr>
          <p:cNvPr id="3" name="Text Placeholder 2">
            <a:extLst>
              <a:ext uri="{FF2B5EF4-FFF2-40B4-BE49-F238E27FC236}">
                <a16:creationId xmlns:a16="http://schemas.microsoft.com/office/drawing/2014/main" id="{CDC9EF9D-9265-4346-85BE-21923582B49C}"/>
              </a:ext>
            </a:extLst>
          </p:cNvPr>
          <p:cNvSpPr>
            <a:spLocks noGrp="1"/>
          </p:cNvSpPr>
          <p:nvPr>
            <p:ph type="body" sz="quarter" idx="16"/>
          </p:nvPr>
        </p:nvSpPr>
        <p:spPr>
          <a:xfrm>
            <a:off x="4476085" y="6496049"/>
            <a:ext cx="3239831" cy="214253"/>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8389620" y="6103968"/>
            <a:ext cx="3756661" cy="575335"/>
          </a:xfrm>
        </p:spPr>
        <p:txBody>
          <a:bodyPr/>
          <a:lstStyle/>
          <a:p>
            <a:r>
              <a:rPr lang="en-US" i="1" dirty="0">
                <a:solidFill>
                  <a:schemeClr val="tx1"/>
                </a:solidFill>
              </a:rPr>
              <a:t>Sources: </a:t>
            </a:r>
            <a:r>
              <a:rPr lang="en-US" dirty="0">
                <a:solidFill>
                  <a:schemeClr val="tx1"/>
                </a:solidFill>
              </a:rPr>
              <a:t>Data from </a:t>
            </a:r>
            <a:r>
              <a:rPr lang="en-US" dirty="0" err="1">
                <a:solidFill>
                  <a:schemeClr val="tx1"/>
                </a:solidFill>
              </a:rPr>
              <a:t>Aswath</a:t>
            </a:r>
            <a:r>
              <a:rPr lang="en-US" dirty="0">
                <a:solidFill>
                  <a:schemeClr val="tx1"/>
                </a:solidFill>
              </a:rPr>
              <a:t> Damodaran, “Annual Returns on Stocks, </a:t>
            </a:r>
            <a:br>
              <a:rPr lang="en-US" dirty="0">
                <a:solidFill>
                  <a:schemeClr val="tx1"/>
                </a:solidFill>
              </a:rPr>
            </a:br>
            <a:r>
              <a:rPr lang="en-US" dirty="0">
                <a:solidFill>
                  <a:schemeClr val="tx1"/>
                </a:solidFill>
              </a:rPr>
              <a:t>T. Bonds and T. Bills: 1928–Current,” http://people.stern.nyu.edu/</a:t>
            </a:r>
            <a:br>
              <a:rPr lang="en-US" dirty="0">
                <a:solidFill>
                  <a:schemeClr val="tx1"/>
                </a:solidFill>
              </a:rPr>
            </a:br>
            <a:r>
              <a:rPr lang="en-US" dirty="0">
                <a:solidFill>
                  <a:schemeClr val="tx1"/>
                </a:solidFill>
              </a:rPr>
              <a:t> </a:t>
            </a:r>
            <a:r>
              <a:rPr lang="en-US" dirty="0" err="1">
                <a:solidFill>
                  <a:schemeClr val="tx1"/>
                </a:solidFill>
              </a:rPr>
              <a:t>adamodar</a:t>
            </a:r>
            <a:r>
              <a:rPr lang="en-US" dirty="0">
                <a:solidFill>
                  <a:schemeClr val="tx1"/>
                </a:solidFill>
              </a:rPr>
              <a:t>/</a:t>
            </a:r>
            <a:r>
              <a:rPr lang="en-US" dirty="0" err="1">
                <a:solidFill>
                  <a:schemeClr val="tx1"/>
                </a:solidFill>
              </a:rPr>
              <a:t>New_Home_Page</a:t>
            </a:r>
            <a:r>
              <a:rPr lang="en-US" dirty="0">
                <a:solidFill>
                  <a:schemeClr val="tx1"/>
                </a:solidFill>
              </a:rPr>
              <a:t>/datafile/histretSP.html.</a:t>
            </a:r>
            <a:endParaRPr lang="en-US" dirty="0">
              <a:solidFill>
                <a:schemeClr val="tx1"/>
              </a:solidFill>
              <a:ea typeface="ＭＳ Ｐゴシック" pitchFamily="-65" charset="-128"/>
              <a:cs typeface="ＭＳ Ｐゴシック" pitchFamily="-65" charset="-128"/>
            </a:endParaRPr>
          </a:p>
        </p:txBody>
      </p:sp>
    </p:spTree>
    <p:extLst>
      <p:ext uri="{BB962C8B-B14F-4D97-AF65-F5344CB8AC3E}">
        <p14:creationId xmlns:p14="http://schemas.microsoft.com/office/powerpoint/2010/main" val="2156653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 </a:t>
            </a:r>
            <a:r>
              <a:rPr lang="en-US" sz="1000" b="0" noProof="0" dirty="0"/>
              <a:t>1</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1022350" indent="-102235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14-1</a:t>
            </a:r>
            <a:r>
              <a:rPr lang="en-US" sz="2200" b="1" noProof="0" dirty="0">
                <a:solidFill>
                  <a:srgbClr val="008200"/>
                </a:solidFill>
              </a:rPr>
              <a:t>  </a:t>
            </a:r>
            <a:r>
              <a:rPr lang="en-US" sz="2200" dirty="0"/>
              <a:t>Discuss the importance of benefits as a part of employee compensation.</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14-2</a:t>
            </a:r>
            <a:r>
              <a:rPr lang="en-US" sz="2200" b="1" noProof="0" dirty="0">
                <a:solidFill>
                  <a:srgbClr val="008200"/>
                </a:solidFill>
              </a:rPr>
              <a:t>  </a:t>
            </a:r>
            <a:r>
              <a:rPr lang="en-US" sz="2200" dirty="0"/>
              <a:t>Summarize the types of employee benefits required by law.</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14-3</a:t>
            </a:r>
            <a:r>
              <a:rPr lang="en-US" sz="2200" b="1" noProof="0" dirty="0">
                <a:solidFill>
                  <a:srgbClr val="008200"/>
                </a:solidFill>
              </a:rPr>
              <a:t>  </a:t>
            </a:r>
            <a:r>
              <a:rPr lang="en-US" sz="2200" dirty="0"/>
              <a:t>Describe the most common forms of paid leave.</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14-4</a:t>
            </a:r>
            <a:r>
              <a:rPr lang="en-US" sz="2200" b="1" noProof="0" dirty="0">
                <a:solidFill>
                  <a:srgbClr val="008200"/>
                </a:solidFill>
              </a:rPr>
              <a:t>  </a:t>
            </a:r>
            <a:r>
              <a:rPr lang="en-US" sz="2200" dirty="0"/>
              <a:t>Identify the kinds of insurance benefits offered by employers.</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15-5</a:t>
            </a:r>
            <a:r>
              <a:rPr lang="en-US" sz="2200" b="1" noProof="0" dirty="0">
                <a:solidFill>
                  <a:srgbClr val="008200"/>
                </a:solidFill>
              </a:rPr>
              <a:t>  </a:t>
            </a:r>
            <a:r>
              <a:rPr lang="en-US" sz="2200" dirty="0"/>
              <a:t>Define the types of retirement plans offered by employers.</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Optional Benefits Programs </a:t>
            </a:r>
            <a:r>
              <a:rPr lang="en-US" sz="1000" b="0" dirty="0"/>
              <a:t>9</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4938542"/>
          </a:xfrm>
        </p:spPr>
        <p:txBody>
          <a:bodyPr/>
          <a:lstStyle/>
          <a:p>
            <a:pPr marL="0" indent="0">
              <a:buNone/>
            </a:pPr>
            <a:r>
              <a:rPr lang="en-US" sz="2600" dirty="0"/>
              <a:t>Government Requirements for Vesting and Communication</a:t>
            </a:r>
          </a:p>
          <a:p>
            <a:pPr marL="292608" lvl="1" indent="-292608">
              <a:buFont typeface="Arial" panose="020B0604020202020204" pitchFamily="34" charset="0"/>
              <a:buChar char="•"/>
            </a:pPr>
            <a:r>
              <a:rPr lang="en-US" sz="2400" b="1" dirty="0"/>
              <a:t>Vesting rights</a:t>
            </a:r>
            <a:r>
              <a:rPr lang="en-US" sz="2400" dirty="0"/>
              <a:t>.</a:t>
            </a:r>
          </a:p>
          <a:p>
            <a:pPr marL="621792" lvl="2" indent="-320040">
              <a:spcBef>
                <a:spcPts val="500"/>
              </a:spcBef>
              <a:buFont typeface="Arial" panose="020B0604020202020204" pitchFamily="34" charset="0"/>
              <a:buChar char="•"/>
            </a:pPr>
            <a:r>
              <a:rPr lang="en-US" sz="2200" dirty="0"/>
              <a:t>When employees become participants in pension plans and work a specified number of years, they are guaranteed to receive pension at retirement regardless of if they remained with the employer.</a:t>
            </a:r>
          </a:p>
          <a:p>
            <a:pPr marL="292608" lvl="1" indent="-292608">
              <a:buFont typeface="Arial" panose="020B0604020202020204" pitchFamily="34" charset="0"/>
              <a:buChar char="•"/>
            </a:pPr>
            <a:r>
              <a:rPr lang="en-US" sz="2400" b="1" dirty="0"/>
              <a:t>Summary plan description (S</a:t>
            </a:r>
            <a:r>
              <a:rPr lang="en-US" sz="100" b="1" dirty="0"/>
              <a:t> </a:t>
            </a:r>
            <a:r>
              <a:rPr lang="en-US" sz="2400" b="1" dirty="0"/>
              <a:t>P</a:t>
            </a:r>
            <a:r>
              <a:rPr lang="en-US" sz="100" b="1" dirty="0"/>
              <a:t> </a:t>
            </a:r>
            <a:r>
              <a:rPr lang="en-US" sz="2400" b="1" dirty="0"/>
              <a:t>D)</a:t>
            </a:r>
            <a:r>
              <a:rPr lang="en-US" sz="2400" dirty="0"/>
              <a:t>.</a:t>
            </a:r>
          </a:p>
          <a:p>
            <a:pPr marL="621792" lvl="2" indent="-320040">
              <a:spcBef>
                <a:spcPts val="500"/>
              </a:spcBef>
              <a:buFont typeface="Arial" panose="020B0604020202020204" pitchFamily="34" charset="0"/>
              <a:buChar char="•"/>
            </a:pPr>
            <a:r>
              <a:rPr lang="en-US" sz="2200" dirty="0"/>
              <a:t>Report that describes pension plan’s funding, eligibility requirements, risks, and other details.</a:t>
            </a:r>
          </a:p>
          <a:p>
            <a:pPr marL="621792" lvl="2" indent="-320040">
              <a:spcBef>
                <a:spcPts val="500"/>
              </a:spcBef>
              <a:buFont typeface="Arial" panose="020B0604020202020204" pitchFamily="34" charset="0"/>
              <a:buChar char="•"/>
            </a:pPr>
            <a:r>
              <a:rPr lang="en-US" sz="2200" dirty="0"/>
              <a:t>Individual benefit statement describes employee’s vested and unvested benefits.</a:t>
            </a:r>
          </a:p>
        </p:txBody>
      </p:sp>
    </p:spTree>
    <p:extLst>
      <p:ext uri="{BB962C8B-B14F-4D97-AF65-F5344CB8AC3E}">
        <p14:creationId xmlns:p14="http://schemas.microsoft.com/office/powerpoint/2010/main" val="14410091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2249326"/>
          </a:xfrm>
        </p:spPr>
        <p:txBody>
          <a:bodyPr/>
          <a:lstStyle/>
          <a:p>
            <a:r>
              <a:rPr lang="en-US" sz="2800" b="1" dirty="0" err="1"/>
              <a:t>Jakar</a:t>
            </a:r>
            <a:r>
              <a:rPr lang="en-US" sz="2800" b="1" dirty="0"/>
              <a:t> does not know a lot about investing and wants to ensure he has some retirement income when he is retires. Agnes plans on changing employers every few years and is interested in investing her own money. Which plan would be best for </a:t>
            </a:r>
            <a:r>
              <a:rPr lang="en-US" sz="2800" b="1" dirty="0" err="1"/>
              <a:t>Jakar</a:t>
            </a:r>
            <a:r>
              <a:rPr lang="en-US" sz="2800" b="1" dirty="0"/>
              <a:t> and Agnes, respectively?</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2786415"/>
            <a:ext cx="9714427" cy="2405517"/>
          </a:xfrm>
          <a:prstGeom prst="rect">
            <a:avLst/>
          </a:prstGeom>
        </p:spPr>
        <p:txBody>
          <a:bodyPr/>
          <a:lstStyle/>
          <a:p>
            <a:pPr marL="357188" indent="-357188">
              <a:spcBef>
                <a:spcPts val="1000"/>
              </a:spcBef>
              <a:spcAft>
                <a:spcPts val="0"/>
              </a:spcAft>
              <a:buClrTx/>
              <a:buNone/>
            </a:pPr>
            <a:r>
              <a:rPr lang="en-US" noProof="0" dirty="0"/>
              <a:t>A. </a:t>
            </a:r>
            <a:r>
              <a:rPr lang="en-US" dirty="0"/>
              <a:t>Defined benefit; defined contribution</a:t>
            </a:r>
            <a:endParaRPr lang="en-US" noProof="0" dirty="0"/>
          </a:p>
          <a:p>
            <a:pPr marL="0" indent="0">
              <a:spcBef>
                <a:spcPts val="1000"/>
              </a:spcBef>
              <a:spcAft>
                <a:spcPts val="0"/>
              </a:spcAft>
              <a:buClrTx/>
              <a:buNone/>
            </a:pPr>
            <a:r>
              <a:rPr lang="en-US" noProof="0" dirty="0"/>
              <a:t>B. </a:t>
            </a:r>
            <a:r>
              <a:rPr lang="en-US" dirty="0"/>
              <a:t>Defined contribution; defined benefit</a:t>
            </a:r>
            <a:endParaRPr lang="en-US" noProof="0" dirty="0"/>
          </a:p>
          <a:p>
            <a:pPr marL="357188" indent="-357188">
              <a:spcBef>
                <a:spcPts val="1000"/>
              </a:spcBef>
              <a:spcAft>
                <a:spcPts val="0"/>
              </a:spcAft>
              <a:buClrTx/>
              <a:buNone/>
            </a:pPr>
            <a:r>
              <a:rPr lang="en-US" noProof="0" dirty="0"/>
              <a:t>C. </a:t>
            </a:r>
            <a:r>
              <a:rPr lang="en-US" dirty="0"/>
              <a:t>Contributory; defined benefit</a:t>
            </a:r>
            <a:endParaRPr lang="en-US" noProof="0" dirty="0"/>
          </a:p>
          <a:p>
            <a:pPr marL="357188" indent="-357188">
              <a:spcBef>
                <a:spcPts val="1000"/>
              </a:spcBef>
              <a:spcAft>
                <a:spcPts val="0"/>
              </a:spcAft>
              <a:buClrTx/>
              <a:buNone/>
            </a:pPr>
            <a:r>
              <a:rPr lang="en-US" noProof="0" dirty="0"/>
              <a:t>D. </a:t>
            </a:r>
            <a:r>
              <a:rPr lang="en-US" dirty="0"/>
              <a:t>Defined contribution; non-contributory</a:t>
            </a:r>
          </a:p>
        </p:txBody>
      </p:sp>
    </p:spTree>
    <p:extLst>
      <p:ext uri="{BB962C8B-B14F-4D97-AF65-F5344CB8AC3E}">
        <p14:creationId xmlns:p14="http://schemas.microsoft.com/office/powerpoint/2010/main" val="626085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176B2-DAAC-448F-9652-4811CB888FA6}"/>
              </a:ext>
            </a:extLst>
          </p:cNvPr>
          <p:cNvSpPr>
            <a:spLocks noGrp="1"/>
          </p:cNvSpPr>
          <p:nvPr>
            <p:ph type="title"/>
          </p:nvPr>
        </p:nvSpPr>
        <p:spPr/>
        <p:txBody>
          <a:bodyPr/>
          <a:lstStyle/>
          <a:p>
            <a:r>
              <a:rPr lang="en-US" dirty="0"/>
              <a:t>Optional Benefits Programs </a:t>
            </a:r>
            <a:r>
              <a:rPr lang="en-US" sz="1000" b="0" dirty="0"/>
              <a:t>10</a:t>
            </a:r>
          </a:p>
        </p:txBody>
      </p:sp>
      <p:sp>
        <p:nvSpPr>
          <p:cNvPr id="3" name="Text Placeholder 2">
            <a:extLst>
              <a:ext uri="{FF2B5EF4-FFF2-40B4-BE49-F238E27FC236}">
                <a16:creationId xmlns:a16="http://schemas.microsoft.com/office/drawing/2014/main" id="{53550A02-8628-4E91-8AA7-061F5401EA5D}"/>
              </a:ext>
            </a:extLst>
          </p:cNvPr>
          <p:cNvSpPr>
            <a:spLocks noGrp="1"/>
          </p:cNvSpPr>
          <p:nvPr>
            <p:ph type="body" idx="1"/>
          </p:nvPr>
        </p:nvSpPr>
        <p:spPr>
          <a:xfrm>
            <a:off x="625100" y="1270400"/>
            <a:ext cx="5386917" cy="1844760"/>
          </a:xfrm>
        </p:spPr>
        <p:txBody>
          <a:bodyPr anchor="t"/>
          <a:lstStyle/>
          <a:p>
            <a:r>
              <a:rPr lang="en-US" sz="2600" b="0" dirty="0"/>
              <a:t>Family-Friendly” Benefits</a:t>
            </a:r>
          </a:p>
          <a:p>
            <a:r>
              <a:rPr lang="en-US" b="0" dirty="0"/>
              <a:t>Family leave.</a:t>
            </a:r>
          </a:p>
          <a:p>
            <a:pPr marL="292608" indent="-292608">
              <a:buFont typeface="Arial" panose="020B0604020202020204" pitchFamily="34" charset="0"/>
              <a:buChar char="•"/>
            </a:pPr>
            <a:r>
              <a:rPr lang="en-US" sz="2200" b="0" dirty="0"/>
              <a:t>Federal law requires 12 weeks of unpaid leave.</a:t>
            </a:r>
          </a:p>
        </p:txBody>
      </p:sp>
      <p:sp>
        <p:nvSpPr>
          <p:cNvPr id="4" name="Content Placeholder 3">
            <a:extLst>
              <a:ext uri="{FF2B5EF4-FFF2-40B4-BE49-F238E27FC236}">
                <a16:creationId xmlns:a16="http://schemas.microsoft.com/office/drawing/2014/main" id="{C7BAA7B5-BC2A-493B-9C12-CE934BEEA8F5}"/>
              </a:ext>
            </a:extLst>
          </p:cNvPr>
          <p:cNvSpPr>
            <a:spLocks noGrp="1"/>
          </p:cNvSpPr>
          <p:nvPr>
            <p:ph sz="half" idx="2"/>
          </p:nvPr>
        </p:nvSpPr>
        <p:spPr>
          <a:xfrm>
            <a:off x="609602" y="3215107"/>
            <a:ext cx="5386917" cy="1480879"/>
          </a:xfrm>
        </p:spPr>
        <p:txBody>
          <a:bodyPr/>
          <a:lstStyle/>
          <a:p>
            <a:pPr marL="0" indent="0">
              <a:buNone/>
            </a:pPr>
            <a:r>
              <a:rPr lang="en-US" dirty="0"/>
              <a:t>Child care.</a:t>
            </a:r>
          </a:p>
          <a:p>
            <a:pPr marL="0" indent="0">
              <a:buNone/>
            </a:pPr>
            <a:r>
              <a:rPr lang="en-US" dirty="0"/>
              <a:t>College savings.</a:t>
            </a:r>
          </a:p>
          <a:p>
            <a:pPr marL="292608" lvl="1" indent="-292608"/>
            <a:r>
              <a:rPr lang="en-US" sz="2200" dirty="0"/>
              <a:t>529 savings plans.</a:t>
            </a:r>
          </a:p>
        </p:txBody>
      </p:sp>
      <p:sp>
        <p:nvSpPr>
          <p:cNvPr id="5" name="Text Placeholder 4">
            <a:extLst>
              <a:ext uri="{FF2B5EF4-FFF2-40B4-BE49-F238E27FC236}">
                <a16:creationId xmlns:a16="http://schemas.microsoft.com/office/drawing/2014/main" id="{F22E711B-842C-44AF-9ECB-4EC638C35771}"/>
              </a:ext>
            </a:extLst>
          </p:cNvPr>
          <p:cNvSpPr>
            <a:spLocks noGrp="1"/>
          </p:cNvSpPr>
          <p:nvPr>
            <p:ph type="body" sz="quarter" idx="3"/>
          </p:nvPr>
        </p:nvSpPr>
        <p:spPr>
          <a:xfrm>
            <a:off x="613981" y="4757522"/>
            <a:ext cx="4949911" cy="1452778"/>
          </a:xfrm>
        </p:spPr>
        <p:txBody>
          <a:bodyPr anchor="t"/>
          <a:lstStyle/>
          <a:p>
            <a:r>
              <a:rPr lang="en-US" b="0" dirty="0"/>
              <a:t>Elder care.</a:t>
            </a:r>
          </a:p>
        </p:txBody>
      </p:sp>
      <p:pic>
        <p:nvPicPr>
          <p:cNvPr id="9" name="Picture 8" descr="A photo of two parents holding an infant.">
            <a:extLst>
              <a:ext uri="{FF2B5EF4-FFF2-40B4-BE49-F238E27FC236}">
                <a16:creationId xmlns:a16="http://schemas.microsoft.com/office/drawing/2014/main" id="{28079964-85BD-47F8-9DED-2D51A22AB61C}"/>
              </a:ext>
            </a:extLst>
          </p:cNvPr>
          <p:cNvPicPr>
            <a:picLocks noChangeAspect="1"/>
          </p:cNvPicPr>
          <p:nvPr/>
        </p:nvPicPr>
        <p:blipFill>
          <a:blip r:embed="rId3"/>
          <a:stretch>
            <a:fillRect/>
          </a:stretch>
        </p:blipFill>
        <p:spPr>
          <a:xfrm>
            <a:off x="6174028" y="1575655"/>
            <a:ext cx="5578323" cy="3706689"/>
          </a:xfrm>
          <a:prstGeom prst="rect">
            <a:avLst/>
          </a:prstGeom>
        </p:spPr>
      </p:pic>
      <p:sp>
        <p:nvSpPr>
          <p:cNvPr id="8" name="Text Placeholder 7">
            <a:extLst>
              <a:ext uri="{FF2B5EF4-FFF2-40B4-BE49-F238E27FC236}">
                <a16:creationId xmlns:a16="http://schemas.microsoft.com/office/drawing/2014/main" id="{83B44948-5720-46E9-B40B-FB8E3DEE720F}"/>
              </a:ext>
            </a:extLst>
          </p:cNvPr>
          <p:cNvSpPr>
            <a:spLocks noGrp="1"/>
          </p:cNvSpPr>
          <p:nvPr>
            <p:ph type="body" sz="quarter" idx="11"/>
          </p:nvPr>
        </p:nvSpPr>
        <p:spPr>
          <a:xfrm>
            <a:off x="7702657" y="6431797"/>
            <a:ext cx="4024395" cy="356461"/>
          </a:xfrm>
        </p:spPr>
        <p:txBody>
          <a:bodyPr/>
          <a:lstStyle/>
          <a:p>
            <a:r>
              <a:rPr lang="en-US" dirty="0">
                <a:solidFill>
                  <a:schemeClr val="tx1"/>
                </a:solidFill>
              </a:rPr>
              <a:t>Ingram Publishing/</a:t>
            </a:r>
            <a:r>
              <a:rPr lang="en-US" dirty="0" err="1">
                <a:solidFill>
                  <a:schemeClr val="tx1"/>
                </a:solidFill>
              </a:rPr>
              <a:t>SuperStock</a:t>
            </a:r>
            <a:endParaRPr lang="en-US" dirty="0">
              <a:solidFill>
                <a:schemeClr val="tx1"/>
              </a:solidFill>
            </a:endParaRPr>
          </a:p>
        </p:txBody>
      </p:sp>
    </p:spTree>
    <p:extLst>
      <p:ext uri="{BB962C8B-B14F-4D97-AF65-F5344CB8AC3E}">
        <p14:creationId xmlns:p14="http://schemas.microsoft.com/office/powerpoint/2010/main" val="7040946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Optional Benefits Programs </a:t>
            </a:r>
            <a:r>
              <a:rPr lang="en-US" sz="1000" b="0" dirty="0"/>
              <a:t>11</a:t>
            </a:r>
          </a:p>
        </p:txBody>
      </p:sp>
      <p:sp>
        <p:nvSpPr>
          <p:cNvPr id="3" name="Content Placeholder 2">
            <a:extLst>
              <a:ext uri="{FF2B5EF4-FFF2-40B4-BE49-F238E27FC236}">
                <a16:creationId xmlns:a16="http://schemas.microsoft.com/office/drawing/2014/main" id="{DC603A63-0E5F-4A46-AE50-75FDA9EB70EF}"/>
              </a:ext>
            </a:extLst>
          </p:cNvPr>
          <p:cNvSpPr>
            <a:spLocks noGrp="1"/>
          </p:cNvSpPr>
          <p:nvPr>
            <p:ph sz="half" idx="1"/>
          </p:nvPr>
        </p:nvSpPr>
        <p:spPr>
          <a:xfrm>
            <a:off x="609600" y="1257300"/>
            <a:ext cx="3605939" cy="5029200"/>
          </a:xfrm>
        </p:spPr>
        <p:txBody>
          <a:bodyPr/>
          <a:lstStyle/>
          <a:p>
            <a:r>
              <a:rPr lang="en-US" dirty="0"/>
              <a:t>Other Benefits</a:t>
            </a:r>
          </a:p>
          <a:p>
            <a:pPr marL="292608" indent="-292608">
              <a:buFont typeface="Arial" panose="020B0604020202020204" pitchFamily="34" charset="0"/>
              <a:buChar char="•"/>
            </a:pPr>
            <a:r>
              <a:rPr lang="en-US" sz="2200" dirty="0"/>
              <a:t>Subsidized cafeterias.</a:t>
            </a:r>
          </a:p>
          <a:p>
            <a:pPr marL="292608" indent="-292608">
              <a:buFont typeface="Arial" panose="020B0604020202020204" pitchFamily="34" charset="0"/>
              <a:buChar char="•"/>
            </a:pPr>
            <a:r>
              <a:rPr lang="en-US" sz="2200" dirty="0"/>
              <a:t>On-site health care services, fitness centers, dry cleaning.</a:t>
            </a:r>
          </a:p>
          <a:p>
            <a:pPr marL="292608" indent="-292608">
              <a:buFont typeface="Arial" panose="020B0604020202020204" pitchFamily="34" charset="0"/>
              <a:buChar char="•"/>
            </a:pPr>
            <a:r>
              <a:rPr lang="en-US" sz="2200" dirty="0"/>
              <a:t>Moving and relocation.</a:t>
            </a:r>
          </a:p>
          <a:p>
            <a:pPr marL="292608" indent="-292608">
              <a:buFont typeface="Arial" panose="020B0604020202020204" pitchFamily="34" charset="0"/>
              <a:buChar char="•"/>
            </a:pPr>
            <a:r>
              <a:rPr lang="en-US" sz="2200" dirty="0"/>
              <a:t>Employee discounts.</a:t>
            </a:r>
          </a:p>
          <a:p>
            <a:pPr marL="292608" indent="-292608">
              <a:buFont typeface="Arial" panose="020B0604020202020204" pitchFamily="34" charset="0"/>
              <a:buChar char="•"/>
            </a:pPr>
            <a:r>
              <a:rPr lang="en-US" sz="2200" dirty="0"/>
              <a:t>Tuition reimbursement.</a:t>
            </a:r>
          </a:p>
          <a:p>
            <a:pPr marL="292608" indent="-292608">
              <a:buFont typeface="Arial" panose="020B0604020202020204" pitchFamily="34" charset="0"/>
              <a:buChar char="•"/>
            </a:pPr>
            <a:r>
              <a:rPr lang="en-US" sz="2200" dirty="0"/>
              <a:t>On and off-site company recreation.</a:t>
            </a:r>
          </a:p>
          <a:p>
            <a:pPr marL="292608" indent="-292608">
              <a:buFont typeface="Arial" panose="020B0604020202020204" pitchFamily="34" charset="0"/>
              <a:buChar char="•"/>
            </a:pPr>
            <a:r>
              <a:rPr lang="en-US" sz="2200" dirty="0"/>
              <a:t>Sabbaticals.</a:t>
            </a:r>
          </a:p>
        </p:txBody>
      </p:sp>
      <p:pic>
        <p:nvPicPr>
          <p:cNvPr id="8" name="Picture 7" descr="A photo of a dog laying under an employee's desk in a modern office.">
            <a:extLst>
              <a:ext uri="{FF2B5EF4-FFF2-40B4-BE49-F238E27FC236}">
                <a16:creationId xmlns:a16="http://schemas.microsoft.com/office/drawing/2014/main" id="{2C8551CC-C1F5-47B2-ACFC-13F39784412D}"/>
              </a:ext>
            </a:extLst>
          </p:cNvPr>
          <p:cNvPicPr>
            <a:picLocks noChangeAspect="1"/>
          </p:cNvPicPr>
          <p:nvPr/>
        </p:nvPicPr>
        <p:blipFill>
          <a:blip r:embed="rId3"/>
          <a:stretch>
            <a:fillRect/>
          </a:stretch>
        </p:blipFill>
        <p:spPr>
          <a:xfrm>
            <a:off x="5324820" y="1269039"/>
            <a:ext cx="3269092" cy="4846863"/>
          </a:xfrm>
          <a:prstGeom prst="rect">
            <a:avLst/>
          </a:prstGeom>
        </p:spPr>
      </p:pic>
      <p:sp>
        <p:nvSpPr>
          <p:cNvPr id="4" name="Content Placeholder 3">
            <a:extLst>
              <a:ext uri="{FF2B5EF4-FFF2-40B4-BE49-F238E27FC236}">
                <a16:creationId xmlns:a16="http://schemas.microsoft.com/office/drawing/2014/main" id="{675CBFAB-B4BA-4446-9DF8-B6FAC1846E23}"/>
              </a:ext>
            </a:extLst>
          </p:cNvPr>
          <p:cNvSpPr>
            <a:spLocks noGrp="1"/>
          </p:cNvSpPr>
          <p:nvPr>
            <p:ph sz="half" idx="2"/>
          </p:nvPr>
        </p:nvSpPr>
        <p:spPr>
          <a:xfrm>
            <a:off x="9179744" y="1441342"/>
            <a:ext cx="2116696" cy="4376137"/>
          </a:xfrm>
        </p:spPr>
        <p:txBody>
          <a:bodyPr/>
          <a:lstStyle/>
          <a:p>
            <a:r>
              <a:rPr lang="en-US" sz="2000" dirty="0">
                <a:solidFill>
                  <a:srgbClr val="221E1F"/>
                </a:solidFill>
              </a:rPr>
              <a:t>In order to provide a relaxed environment for their employees, some companies allow employees to bring their pets to work. What other unique benefits do companies offer their employees?</a:t>
            </a:r>
            <a:endParaRPr lang="en-US" sz="20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6763402" y="6690102"/>
            <a:ext cx="4876800" cy="152400"/>
          </a:xfrm>
        </p:spPr>
        <p:txBody>
          <a:bodyPr/>
          <a:lstStyle/>
          <a:p>
            <a:r>
              <a:rPr lang="en-US" dirty="0">
                <a:solidFill>
                  <a:schemeClr val="tx1"/>
                </a:solidFill>
              </a:rPr>
              <a:t>Stuart O’Sullivan/Getty Images</a:t>
            </a:r>
          </a:p>
        </p:txBody>
      </p:sp>
    </p:spTree>
    <p:extLst>
      <p:ext uri="{BB962C8B-B14F-4D97-AF65-F5344CB8AC3E}">
        <p14:creationId xmlns:p14="http://schemas.microsoft.com/office/powerpoint/2010/main" val="4008213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Selecting Employee Benefits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1998384"/>
          </a:xfrm>
        </p:spPr>
        <p:txBody>
          <a:bodyPr/>
          <a:lstStyle/>
          <a:p>
            <a:pPr marL="0" indent="0">
              <a:buNone/>
            </a:pPr>
            <a:r>
              <a:rPr lang="en-US" sz="2600" dirty="0"/>
              <a:t>The Organization’s Objectives</a:t>
            </a:r>
          </a:p>
          <a:p>
            <a:pPr marL="0" indent="0">
              <a:buNone/>
            </a:pPr>
            <a:r>
              <a:rPr lang="en-US" dirty="0"/>
              <a:t>Decisions about benefits should take into account:</a:t>
            </a:r>
          </a:p>
          <a:p>
            <a:pPr marL="292608" lvl="1" indent="-292608">
              <a:buFont typeface="Arial" panose="020B0604020202020204" pitchFamily="34" charset="0"/>
              <a:buChar char="•"/>
            </a:pPr>
            <a:r>
              <a:rPr lang="en-US" sz="2200" dirty="0"/>
              <a:t>Organization’s goals, objectives, and budget.</a:t>
            </a:r>
          </a:p>
          <a:p>
            <a:pPr marL="292608" lvl="1" indent="-292608">
              <a:buFont typeface="Arial" panose="020B0604020202020204" pitchFamily="34" charset="0"/>
              <a:buChar char="•"/>
            </a:pPr>
            <a:r>
              <a:rPr lang="en-US" sz="2200" dirty="0"/>
              <a:t>Expectations of current employees and prospective recruits.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441517"/>
            <a:ext cx="11118196" cy="1548934"/>
          </a:xfrm>
        </p:spPr>
        <p:txBody>
          <a:bodyPr/>
          <a:lstStyle/>
          <a:p>
            <a:pPr marL="0" indent="0">
              <a:buNone/>
            </a:pPr>
            <a:r>
              <a:rPr lang="en-US" dirty="0"/>
              <a:t>Organizations that do not offer expected benefits will have difficulty attracting and keeping employees.</a:t>
            </a:r>
          </a:p>
        </p:txBody>
      </p:sp>
    </p:spTree>
    <p:extLst>
      <p:ext uri="{BB962C8B-B14F-4D97-AF65-F5344CB8AC3E}">
        <p14:creationId xmlns:p14="http://schemas.microsoft.com/office/powerpoint/2010/main" val="38743684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Selecting Employee Benefits </a:t>
            </a:r>
            <a:r>
              <a:rPr lang="en-US" sz="1000" b="0" dirty="0"/>
              <a:t>2</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1533435"/>
          </a:xfrm>
        </p:spPr>
        <p:txBody>
          <a:bodyPr/>
          <a:lstStyle/>
          <a:p>
            <a:pPr marL="0" indent="0">
              <a:buNone/>
            </a:pPr>
            <a:r>
              <a:rPr lang="en-US" sz="2600" dirty="0"/>
              <a:t>Employees’ Expectations and Values</a:t>
            </a:r>
          </a:p>
          <a:p>
            <a:pPr marL="0" indent="0">
              <a:buNone/>
            </a:pPr>
            <a:r>
              <a:rPr lang="en-US" dirty="0"/>
              <a:t>Employees expect to receive benefits that are legally required and widely available.</a:t>
            </a:r>
          </a:p>
          <a:p>
            <a:pPr marL="292608" lvl="1" indent="-292608">
              <a:buFont typeface="Arial" panose="020B0604020202020204" pitchFamily="34" charset="0"/>
              <a:buChar char="•"/>
            </a:pPr>
            <a:r>
              <a:rPr lang="en-US" sz="2200" dirty="0"/>
              <a:t>Bureau of Labor Statistics is a good source of benefits data.</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2930074"/>
            <a:ext cx="11118196" cy="1548934"/>
          </a:xfrm>
        </p:spPr>
        <p:txBody>
          <a:bodyPr/>
          <a:lstStyle/>
          <a:p>
            <a:pPr marL="0" indent="0">
              <a:buNone/>
            </a:pPr>
            <a:r>
              <a:rPr lang="en-US" dirty="0"/>
              <a:t>They value benefits they are likely to use.</a:t>
            </a:r>
          </a:p>
          <a:p>
            <a:pPr marL="0" indent="0">
              <a:buNone/>
            </a:pPr>
            <a:r>
              <a:rPr lang="en-US" dirty="0"/>
              <a:t>Value differs from one employee to another.</a:t>
            </a:r>
          </a:p>
        </p:txBody>
      </p:sp>
    </p:spTree>
    <p:extLst>
      <p:ext uri="{BB962C8B-B14F-4D97-AF65-F5344CB8AC3E}">
        <p14:creationId xmlns:p14="http://schemas.microsoft.com/office/powerpoint/2010/main" val="13137940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Selecting Employee Benefits </a:t>
            </a:r>
            <a:r>
              <a:rPr lang="en-US" sz="1000" b="0" dirty="0"/>
              <a:t>3</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323849"/>
          </a:xfrm>
        </p:spPr>
        <p:txBody>
          <a:bodyPr/>
          <a:lstStyle/>
          <a:p>
            <a:pPr marL="0" indent="0">
              <a:buNone/>
            </a:pPr>
            <a:r>
              <a:rPr lang="en-US" dirty="0"/>
              <a:t>Organizations can offer flexible benefits plans in place of a single benefits package for all employees.</a:t>
            </a:r>
          </a:p>
          <a:p>
            <a:pPr marL="292608" lvl="1" indent="-292608">
              <a:buFont typeface="Arial" panose="020B0604020202020204" pitchFamily="34" charset="0"/>
              <a:buChar char="•"/>
            </a:pPr>
            <a:r>
              <a:rPr lang="en-US" sz="2200" dirty="0"/>
              <a:t>Addresses differences in employees’ needs.</a:t>
            </a:r>
          </a:p>
          <a:p>
            <a:pPr marL="292608" lvl="1" indent="-292608">
              <a:buFont typeface="Arial" panose="020B0604020202020204" pitchFamily="34" charset="0"/>
              <a:buChar char="•"/>
            </a:pPr>
            <a:r>
              <a:rPr lang="en-US" sz="2200" dirty="0"/>
              <a:t>Empowers employees.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751486"/>
            <a:ext cx="11118196" cy="1548934"/>
          </a:xfrm>
        </p:spPr>
        <p:txBody>
          <a:bodyPr/>
          <a:lstStyle/>
          <a:p>
            <a:pPr marL="0" indent="0">
              <a:buNone/>
            </a:pPr>
            <a:r>
              <a:rPr lang="en-US" b="1" dirty="0"/>
              <a:t>Cafeteria-style plan:</a:t>
            </a:r>
            <a:r>
              <a:rPr lang="en-US" dirty="0"/>
              <a:t> employees can choose the types and amounts of benefits they want from a set of alternatives.</a:t>
            </a:r>
          </a:p>
        </p:txBody>
      </p:sp>
    </p:spTree>
    <p:extLst>
      <p:ext uri="{BB962C8B-B14F-4D97-AF65-F5344CB8AC3E}">
        <p14:creationId xmlns:p14="http://schemas.microsoft.com/office/powerpoint/2010/main" val="126328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6F8C4-E482-4BBF-84AB-8912A629EDBF}"/>
              </a:ext>
            </a:extLst>
          </p:cNvPr>
          <p:cNvSpPr>
            <a:spLocks noGrp="1"/>
          </p:cNvSpPr>
          <p:nvPr>
            <p:ph type="title"/>
          </p:nvPr>
        </p:nvSpPr>
        <p:spPr/>
        <p:txBody>
          <a:bodyPr/>
          <a:lstStyle/>
          <a:p>
            <a:r>
              <a:rPr lang="en-US" dirty="0"/>
              <a:t>Selecting Employee Benefits </a:t>
            </a:r>
            <a:r>
              <a:rPr lang="en-US" sz="1000" b="0" dirty="0"/>
              <a:t>4</a:t>
            </a:r>
          </a:p>
        </p:txBody>
      </p:sp>
      <p:sp>
        <p:nvSpPr>
          <p:cNvPr id="3" name="Content Placeholder 2">
            <a:extLst>
              <a:ext uri="{FF2B5EF4-FFF2-40B4-BE49-F238E27FC236}">
                <a16:creationId xmlns:a16="http://schemas.microsoft.com/office/drawing/2014/main" id="{1DDFC5A2-2243-46BB-8A3F-2D5763FCBD80}"/>
              </a:ext>
            </a:extLst>
          </p:cNvPr>
          <p:cNvSpPr>
            <a:spLocks noGrp="1"/>
          </p:cNvSpPr>
          <p:nvPr>
            <p:ph idx="1"/>
          </p:nvPr>
        </p:nvSpPr>
        <p:spPr>
          <a:xfrm>
            <a:off x="609600" y="1280160"/>
            <a:ext cx="10972800" cy="5006340"/>
          </a:xfrm>
        </p:spPr>
        <p:txBody>
          <a:bodyPr/>
          <a:lstStyle/>
          <a:p>
            <a:r>
              <a:rPr lang="en-US" sz="2600" dirty="0"/>
              <a:t>Benefits’ Costs</a:t>
            </a:r>
          </a:p>
          <a:p>
            <a:r>
              <a:rPr lang="en-US" sz="2400" dirty="0"/>
              <a:t>Approaches to saving money:</a:t>
            </a:r>
          </a:p>
          <a:p>
            <a:pPr marL="292608" lvl="1" indent="-292608"/>
            <a:r>
              <a:rPr lang="en-US" sz="2200" dirty="0"/>
              <a:t>Shift from traditional health insurance to P</a:t>
            </a:r>
            <a:r>
              <a:rPr lang="en-US" sz="100" dirty="0"/>
              <a:t> </a:t>
            </a:r>
            <a:r>
              <a:rPr lang="en-US" sz="2200" dirty="0" err="1"/>
              <a:t>P</a:t>
            </a:r>
            <a:r>
              <a:rPr lang="en-US" sz="100" dirty="0"/>
              <a:t> </a:t>
            </a:r>
            <a:r>
              <a:rPr lang="en-US" sz="2200" dirty="0" err="1"/>
              <a:t>Os</a:t>
            </a:r>
            <a:r>
              <a:rPr lang="en-US" sz="2200" dirty="0"/>
              <a:t> and H</a:t>
            </a:r>
            <a:r>
              <a:rPr lang="en-US" sz="100" dirty="0"/>
              <a:t> </a:t>
            </a:r>
            <a:r>
              <a:rPr lang="en-US" sz="2200" dirty="0"/>
              <a:t>D</a:t>
            </a:r>
            <a:r>
              <a:rPr lang="en-US" sz="100" dirty="0"/>
              <a:t> </a:t>
            </a:r>
            <a:r>
              <a:rPr lang="en-US" sz="2200" dirty="0"/>
              <a:t>H</a:t>
            </a:r>
            <a:r>
              <a:rPr lang="en-US" sz="100" dirty="0"/>
              <a:t> </a:t>
            </a:r>
            <a:r>
              <a:rPr lang="en-US" sz="2200" dirty="0"/>
              <a:t>Ps.</a:t>
            </a:r>
          </a:p>
          <a:p>
            <a:pPr marL="292608" lvl="1" indent="-292608"/>
            <a:r>
              <a:rPr lang="en-US" sz="2200" dirty="0"/>
              <a:t>Shift more of the cost to employees.</a:t>
            </a:r>
          </a:p>
          <a:p>
            <a:pPr marL="292608" lvl="1" indent="-292608"/>
            <a:r>
              <a:rPr lang="en-US" sz="2200" dirty="0"/>
              <a:t>Exclude or limit coverage for certain types of claims.</a:t>
            </a:r>
          </a:p>
        </p:txBody>
      </p:sp>
    </p:spTree>
    <p:extLst>
      <p:ext uri="{BB962C8B-B14F-4D97-AF65-F5344CB8AC3E}">
        <p14:creationId xmlns:p14="http://schemas.microsoft.com/office/powerpoint/2010/main" val="32776274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Legal Requirements for Employee Benefits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9"/>
            <a:ext cx="11118196" cy="2463334"/>
          </a:xfrm>
        </p:spPr>
        <p:txBody>
          <a:bodyPr/>
          <a:lstStyle/>
          <a:p>
            <a:pPr marL="0" indent="0">
              <a:buNone/>
            </a:pPr>
            <a:r>
              <a:rPr lang="en-US" sz="2600" dirty="0"/>
              <a:t>Tax Treatment of Benefits</a:t>
            </a:r>
          </a:p>
          <a:p>
            <a:pPr marL="0" indent="0">
              <a:buNone/>
            </a:pPr>
            <a:r>
              <a:rPr lang="en-US" dirty="0"/>
              <a:t>Qualified plans: offer more favorable tax treatment of benefits.</a:t>
            </a:r>
          </a:p>
          <a:p>
            <a:pPr marL="342900" lvl="1" indent="-342900">
              <a:buFont typeface="Arial" panose="020B0604020202020204" pitchFamily="34" charset="0"/>
              <a:buChar char="•"/>
            </a:pPr>
            <a:r>
              <a:rPr lang="en-US" sz="2200" dirty="0"/>
              <a:t>Employees may immediately take tax deduction on contributions to the plans.</a:t>
            </a:r>
          </a:p>
          <a:p>
            <a:pPr marL="342900" lvl="1" indent="-342900">
              <a:buFont typeface="Arial" panose="020B0604020202020204" pitchFamily="34" charset="0"/>
              <a:buChar char="•"/>
            </a:pPr>
            <a:r>
              <a:rPr lang="en-US" sz="2200" dirty="0"/>
              <a:t>No immediate tax on employee for amount employer contributes.</a:t>
            </a:r>
          </a:p>
          <a:p>
            <a:pPr marL="342900" lvl="1" indent="-342900">
              <a:buFont typeface="Arial" panose="020B0604020202020204" pitchFamily="34" charset="0"/>
              <a:buChar char="•"/>
            </a:pPr>
            <a:r>
              <a:rPr lang="en-US" sz="2200" dirty="0"/>
              <a:t>Tax-free earnings on money in retirement fund.</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844018"/>
            <a:ext cx="11118196" cy="1301417"/>
          </a:xfrm>
        </p:spPr>
        <p:txBody>
          <a:bodyPr/>
          <a:lstStyle/>
          <a:p>
            <a:pPr marL="0" indent="0">
              <a:buNone/>
            </a:pPr>
            <a:r>
              <a:rPr lang="en-US" dirty="0"/>
              <a:t>Plan must meet certain requirements to be a qualified plan.</a:t>
            </a:r>
          </a:p>
        </p:txBody>
      </p:sp>
    </p:spTree>
    <p:extLst>
      <p:ext uri="{BB962C8B-B14F-4D97-AF65-F5344CB8AC3E}">
        <p14:creationId xmlns:p14="http://schemas.microsoft.com/office/powerpoint/2010/main" val="5588207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BD1A-A153-46EA-B788-83366709C572}"/>
              </a:ext>
            </a:extLst>
          </p:cNvPr>
          <p:cNvSpPr>
            <a:spLocks noGrp="1"/>
          </p:cNvSpPr>
          <p:nvPr>
            <p:ph type="title"/>
          </p:nvPr>
        </p:nvSpPr>
        <p:spPr/>
        <p:txBody>
          <a:bodyPr/>
          <a:lstStyle/>
          <a:p>
            <a:r>
              <a:rPr lang="en-US" dirty="0"/>
              <a:t>Legal Requirements for Employee Benefits </a:t>
            </a:r>
            <a:r>
              <a:rPr lang="en-US" sz="1000" b="0" dirty="0"/>
              <a:t>2</a:t>
            </a:r>
          </a:p>
        </p:txBody>
      </p:sp>
      <p:sp>
        <p:nvSpPr>
          <p:cNvPr id="3" name="Content Placeholder 2">
            <a:extLst>
              <a:ext uri="{FF2B5EF4-FFF2-40B4-BE49-F238E27FC236}">
                <a16:creationId xmlns:a16="http://schemas.microsoft.com/office/drawing/2014/main" id="{1599A428-D882-4029-A66C-34BEEAD75EFF}"/>
              </a:ext>
            </a:extLst>
          </p:cNvPr>
          <p:cNvSpPr>
            <a:spLocks noGrp="1"/>
          </p:cNvSpPr>
          <p:nvPr>
            <p:ph idx="1"/>
          </p:nvPr>
        </p:nvSpPr>
        <p:spPr>
          <a:xfrm>
            <a:off x="609600" y="1280160"/>
            <a:ext cx="10972800" cy="5006340"/>
          </a:xfrm>
        </p:spPr>
        <p:txBody>
          <a:bodyPr/>
          <a:lstStyle/>
          <a:p>
            <a:r>
              <a:rPr lang="en-US" sz="2600" dirty="0"/>
              <a:t>Antidiscrimination Laws</a:t>
            </a:r>
          </a:p>
          <a:p>
            <a:r>
              <a:rPr lang="en-US" sz="2400" dirty="0"/>
              <a:t>Intended to provide equal employment opportunity without regard to race, sex, age, disability, and several other protected categories.</a:t>
            </a:r>
          </a:p>
          <a:p>
            <a:pPr marL="292608" lvl="1" indent="-292608"/>
            <a:r>
              <a:rPr lang="en-US" sz="2200" dirty="0"/>
              <a:t>Pregnancy Discrimination Act.</a:t>
            </a:r>
          </a:p>
          <a:p>
            <a:pPr marL="292608" lvl="1" indent="-292608"/>
            <a:r>
              <a:rPr lang="en-US" sz="2200" dirty="0"/>
              <a:t>Age Discrimination in Employment Act (A</a:t>
            </a:r>
            <a:r>
              <a:rPr lang="en-US" sz="100" dirty="0"/>
              <a:t> </a:t>
            </a:r>
            <a:r>
              <a:rPr lang="en-US" sz="2200" dirty="0"/>
              <a:t>D</a:t>
            </a:r>
            <a:r>
              <a:rPr lang="en-US" sz="100" dirty="0"/>
              <a:t> </a:t>
            </a:r>
            <a:r>
              <a:rPr lang="en-US" sz="2200" dirty="0"/>
              <a:t>E</a:t>
            </a:r>
            <a:r>
              <a:rPr lang="en-US" sz="100" dirty="0"/>
              <a:t> </a:t>
            </a:r>
            <a:r>
              <a:rPr lang="en-US" sz="2200" dirty="0"/>
              <a:t>A).</a:t>
            </a:r>
          </a:p>
          <a:p>
            <a:pPr marL="292608" lvl="1" indent="-292608"/>
            <a:r>
              <a:rPr lang="en-US" sz="2200" dirty="0"/>
              <a:t>Older Workers Benefit Protection Act of 19</a:t>
            </a:r>
            <a:r>
              <a:rPr lang="en-US" sz="100" dirty="0"/>
              <a:t> </a:t>
            </a:r>
            <a:r>
              <a:rPr lang="en-US" sz="2200" dirty="0"/>
              <a:t>90.</a:t>
            </a:r>
          </a:p>
          <a:p>
            <a:pPr marL="292608" lvl="1" indent="-292608"/>
            <a:r>
              <a:rPr lang="en-US" sz="2200" dirty="0"/>
              <a:t>Americans with Disabilities Act (A</a:t>
            </a:r>
            <a:r>
              <a:rPr lang="en-US" sz="100" dirty="0"/>
              <a:t> </a:t>
            </a:r>
            <a:r>
              <a:rPr lang="en-US" sz="2200" dirty="0"/>
              <a:t>D</a:t>
            </a:r>
            <a:r>
              <a:rPr lang="en-US" sz="100" dirty="0"/>
              <a:t> </a:t>
            </a:r>
            <a:r>
              <a:rPr lang="en-US" sz="2200" dirty="0"/>
              <a:t>A).</a:t>
            </a:r>
          </a:p>
        </p:txBody>
      </p:sp>
    </p:spTree>
    <p:extLst>
      <p:ext uri="{BB962C8B-B14F-4D97-AF65-F5344CB8AC3E}">
        <p14:creationId xmlns:p14="http://schemas.microsoft.com/office/powerpoint/2010/main" val="2917773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 </a:t>
            </a:r>
            <a:r>
              <a:rPr lang="en-US" sz="1000" b="0" noProof="0" dirty="0"/>
              <a:t>2</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1022350" indent="-102235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14-6</a:t>
            </a:r>
            <a:r>
              <a:rPr lang="en-US" sz="2200" b="1" noProof="0" dirty="0">
                <a:solidFill>
                  <a:srgbClr val="008200"/>
                </a:solidFill>
              </a:rPr>
              <a:t>  </a:t>
            </a:r>
            <a:r>
              <a:rPr lang="en-US" sz="2200" dirty="0"/>
              <a:t>Describe how organizations use other benefits to match employees’ wants and needs.</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14-7</a:t>
            </a:r>
            <a:r>
              <a:rPr lang="en-US" sz="2200" b="1" noProof="0" dirty="0">
                <a:solidFill>
                  <a:srgbClr val="008200"/>
                </a:solidFill>
              </a:rPr>
              <a:t>  </a:t>
            </a:r>
            <a:r>
              <a:rPr lang="en-US" sz="2200" dirty="0"/>
              <a:t>Explain how to choose the contents of an employee benefits package.</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14-8</a:t>
            </a:r>
            <a:r>
              <a:rPr lang="en-US" sz="2200" b="1" noProof="0" dirty="0">
                <a:solidFill>
                  <a:srgbClr val="008200"/>
                </a:solidFill>
              </a:rPr>
              <a:t>  </a:t>
            </a:r>
            <a:r>
              <a:rPr lang="en-US" sz="2200" dirty="0"/>
              <a:t>Summarize the regulations affecting how employers design and administer benefits programs.</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14-9</a:t>
            </a:r>
            <a:r>
              <a:rPr lang="en-US" sz="2200" b="1" noProof="0" dirty="0">
                <a:solidFill>
                  <a:srgbClr val="008200"/>
                </a:solidFill>
              </a:rPr>
              <a:t>  </a:t>
            </a:r>
            <a:r>
              <a:rPr lang="en-US" sz="2200" dirty="0"/>
              <a:t>Discuss the importance of effectively communicating the nature and value of benefits to employees.</a:t>
            </a:r>
            <a:endParaRPr lang="en-US" sz="2200" noProof="0" dirty="0"/>
          </a:p>
        </p:txBody>
      </p:sp>
    </p:spTree>
    <p:extLst>
      <p:ext uri="{BB962C8B-B14F-4D97-AF65-F5344CB8AC3E}">
        <p14:creationId xmlns:p14="http://schemas.microsoft.com/office/powerpoint/2010/main" val="28318421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BD1A-A153-46EA-B788-83366709C572}"/>
              </a:ext>
            </a:extLst>
          </p:cNvPr>
          <p:cNvSpPr>
            <a:spLocks noGrp="1"/>
          </p:cNvSpPr>
          <p:nvPr>
            <p:ph type="title"/>
          </p:nvPr>
        </p:nvSpPr>
        <p:spPr/>
        <p:txBody>
          <a:bodyPr/>
          <a:lstStyle/>
          <a:p>
            <a:r>
              <a:rPr lang="en-US" dirty="0"/>
              <a:t>Legal Requirements for Employee Benefits </a:t>
            </a:r>
            <a:r>
              <a:rPr lang="en-US" sz="1000" b="0" dirty="0"/>
              <a:t>3</a:t>
            </a:r>
          </a:p>
        </p:txBody>
      </p:sp>
      <p:sp>
        <p:nvSpPr>
          <p:cNvPr id="3" name="Content Placeholder 2">
            <a:extLst>
              <a:ext uri="{FF2B5EF4-FFF2-40B4-BE49-F238E27FC236}">
                <a16:creationId xmlns:a16="http://schemas.microsoft.com/office/drawing/2014/main" id="{1599A428-D882-4029-A66C-34BEEAD75EFF}"/>
              </a:ext>
            </a:extLst>
          </p:cNvPr>
          <p:cNvSpPr>
            <a:spLocks noGrp="1"/>
          </p:cNvSpPr>
          <p:nvPr>
            <p:ph idx="1"/>
          </p:nvPr>
        </p:nvSpPr>
        <p:spPr>
          <a:xfrm>
            <a:off x="609600" y="1280160"/>
            <a:ext cx="10972800" cy="5006340"/>
          </a:xfrm>
        </p:spPr>
        <p:txBody>
          <a:bodyPr/>
          <a:lstStyle/>
          <a:p>
            <a:r>
              <a:rPr lang="en-US" sz="2600" dirty="0"/>
              <a:t>Accounting Requirements</a:t>
            </a:r>
          </a:p>
          <a:p>
            <a:r>
              <a:rPr lang="en-US" sz="2400" dirty="0"/>
              <a:t>Financial Accounting Standards Board (F</a:t>
            </a:r>
            <a:r>
              <a:rPr lang="en-US" sz="100" dirty="0"/>
              <a:t> </a:t>
            </a:r>
            <a:r>
              <a:rPr lang="en-US" sz="2400" dirty="0"/>
              <a:t>A</a:t>
            </a:r>
            <a:r>
              <a:rPr lang="en-US" sz="100" dirty="0"/>
              <a:t> </a:t>
            </a:r>
            <a:r>
              <a:rPr lang="en-US" sz="2400" dirty="0"/>
              <a:t>S</a:t>
            </a:r>
            <a:r>
              <a:rPr lang="en-US" sz="100" dirty="0"/>
              <a:t> </a:t>
            </a:r>
            <a:r>
              <a:rPr lang="en-US" sz="2400" dirty="0"/>
              <a:t>B) sets requirements for companies’ financial statements.</a:t>
            </a:r>
          </a:p>
          <a:p>
            <a:pPr marL="292608" lvl="1" indent="-292608"/>
            <a:r>
              <a:rPr lang="en-US" sz="2200" dirty="0"/>
              <a:t>Ensures that statements are true picture of financial status.</a:t>
            </a:r>
          </a:p>
          <a:p>
            <a:pPr marL="292608" lvl="1" indent="-292608"/>
            <a:r>
              <a:rPr lang="en-US" sz="2200" dirty="0"/>
              <a:t>Employers must set aside funds they expect to need for benefits to be paid after retirement.</a:t>
            </a:r>
          </a:p>
          <a:p>
            <a:pPr marL="292608" lvl="1" indent="-292608"/>
            <a:r>
              <a:rPr lang="en-US" sz="2200" dirty="0"/>
              <a:t>Statement must list funds for retirement as future cost obligations.</a:t>
            </a:r>
          </a:p>
        </p:txBody>
      </p:sp>
    </p:spTree>
    <p:extLst>
      <p:ext uri="{BB962C8B-B14F-4D97-AF65-F5344CB8AC3E}">
        <p14:creationId xmlns:p14="http://schemas.microsoft.com/office/powerpoint/2010/main" val="10900940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BD1A-A153-46EA-B788-83366709C572}"/>
              </a:ext>
            </a:extLst>
          </p:cNvPr>
          <p:cNvSpPr>
            <a:spLocks noGrp="1"/>
          </p:cNvSpPr>
          <p:nvPr>
            <p:ph type="title"/>
          </p:nvPr>
        </p:nvSpPr>
        <p:spPr/>
        <p:txBody>
          <a:bodyPr/>
          <a:lstStyle/>
          <a:p>
            <a:r>
              <a:rPr lang="en-US" dirty="0"/>
              <a:t>Communicating Benefits to Employees</a:t>
            </a:r>
            <a:endParaRPr lang="en-US" sz="1000" b="0" dirty="0"/>
          </a:p>
        </p:txBody>
      </p:sp>
      <p:sp>
        <p:nvSpPr>
          <p:cNvPr id="3" name="Content Placeholder 2">
            <a:extLst>
              <a:ext uri="{FF2B5EF4-FFF2-40B4-BE49-F238E27FC236}">
                <a16:creationId xmlns:a16="http://schemas.microsoft.com/office/drawing/2014/main" id="{1599A428-D882-4029-A66C-34BEEAD75EFF}"/>
              </a:ext>
            </a:extLst>
          </p:cNvPr>
          <p:cNvSpPr>
            <a:spLocks noGrp="1"/>
          </p:cNvSpPr>
          <p:nvPr>
            <p:ph idx="1"/>
          </p:nvPr>
        </p:nvSpPr>
        <p:spPr>
          <a:xfrm>
            <a:off x="609600" y="1280160"/>
            <a:ext cx="10972800" cy="5006340"/>
          </a:xfrm>
        </p:spPr>
        <p:txBody>
          <a:bodyPr/>
          <a:lstStyle/>
          <a:p>
            <a:r>
              <a:rPr lang="en-US" sz="2600" dirty="0"/>
              <a:t>Communication Is Essential</a:t>
            </a:r>
          </a:p>
          <a:p>
            <a:pPr marL="292608" indent="-292608">
              <a:buFont typeface="Arial" panose="020B0604020202020204" pitchFamily="34" charset="0"/>
              <a:buChar char="•"/>
            </a:pPr>
            <a:r>
              <a:rPr lang="en-US" sz="2400" dirty="0"/>
              <a:t>Employees must be given information about benefits.</a:t>
            </a:r>
          </a:p>
          <a:p>
            <a:pPr marL="292608" indent="-292608">
              <a:buFont typeface="Arial" panose="020B0604020202020204" pitchFamily="34" charset="0"/>
              <a:buChar char="•"/>
            </a:pPr>
            <a:r>
              <a:rPr lang="en-US" sz="2400" dirty="0"/>
              <a:t>Benefits are necessary to attract, motivate, and retain talent.</a:t>
            </a:r>
          </a:p>
          <a:p>
            <a:pPr marL="292608" indent="-292608">
              <a:buFont typeface="Arial" panose="020B0604020202020204" pitchFamily="34" charset="0"/>
              <a:buChar char="•"/>
            </a:pPr>
            <a:r>
              <a:rPr lang="en-US" sz="2400" dirty="0"/>
              <a:t>It is difficult for employees and applicants to understand the value of benefits, so companies must help.</a:t>
            </a:r>
          </a:p>
          <a:p>
            <a:pPr marL="292608" indent="-292608">
              <a:buFont typeface="Arial" panose="020B0604020202020204" pitchFamily="34" charset="0"/>
              <a:buChar char="•"/>
            </a:pPr>
            <a:r>
              <a:rPr lang="en-US" sz="2400" dirty="0"/>
              <a:t>Employers can use a variety of media to communicate.</a:t>
            </a:r>
          </a:p>
        </p:txBody>
      </p:sp>
    </p:spTree>
    <p:extLst>
      <p:ext uri="{BB962C8B-B14F-4D97-AF65-F5344CB8AC3E}">
        <p14:creationId xmlns:p14="http://schemas.microsoft.com/office/powerpoint/2010/main" val="33111171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14</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87142"/>
            <a:ext cx="12192000" cy="892516"/>
          </a:xfrm>
        </p:spPr>
        <p:txBody>
          <a:bodyPr anchor="ctr"/>
          <a:lstStyle/>
          <a:p>
            <a:r>
              <a:rPr lang="en-US" sz="3000" dirty="0"/>
              <a:t>Figure 14.1 Benefits as a Percentage of Total Compensation</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Data is as follows: 1928 2.9 percent, 1955 14.5 percent, 1965 17.7 percent, 1975 23.1 percent, 1986 26.2 percent, 1995 28.8 percent, 2005 29.8 percent, 2015 31.3 percent, and 2017 31.7 percent.</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78173"/>
            <a:ext cx="12192000" cy="910455"/>
          </a:xfrm>
        </p:spPr>
        <p:txBody>
          <a:bodyPr anchor="ctr"/>
          <a:lstStyle/>
          <a:p>
            <a:r>
              <a:rPr lang="en-US" sz="3000" dirty="0"/>
              <a:t>Figure 14.2 Percentage of Full-Time Workers with Access to Selected Benefit Programs</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Data is as follows: Medical care 88 percent, Paid holidays 88 percent, Paid vacation 87 percent, Sick leave 84 percent, Retirement plans 81 percent, and Life insurance 75 percent.</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0790077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nchor="ctr"/>
          <a:lstStyle/>
          <a:p>
            <a:r>
              <a:rPr lang="en-US" sz="3200" dirty="0"/>
              <a:t>Figure 14.3 Health Care Costs in Various Countries</a:t>
            </a:r>
            <a:r>
              <a:rPr lang="en-US" altLang="en-US" sz="3200" dirty="0"/>
              <a:t> – Text Alternative</a:t>
            </a:r>
            <a:endParaRPr lang="en-US" sz="32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All other countries spend less than 12 percent of total G</a:t>
            </a:r>
            <a:r>
              <a:rPr lang="en-US" sz="100" dirty="0"/>
              <a:t> </a:t>
            </a:r>
            <a:r>
              <a:rPr lang="en-US" dirty="0"/>
              <a:t>D</a:t>
            </a:r>
            <a:r>
              <a:rPr lang="en-US" sz="100" dirty="0"/>
              <a:t> </a:t>
            </a:r>
            <a:r>
              <a:rPr lang="en-US" dirty="0"/>
              <a:t>P on health care. Canada, France, and Germany spend around 11 percent; The United Kingdom spends 10 percent; Chile spends 9 percent; Korea spends 8 percent; and Mexico spends 6 percent.</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4584197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nchor="ctr"/>
          <a:lstStyle/>
          <a:p>
            <a:r>
              <a:rPr lang="en-US" sz="3000" dirty="0"/>
              <a:t>Figure 14.4 Sources of Income for Persons 65 and Older</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Social security 38 percent</a:t>
            </a:r>
          </a:p>
          <a:p>
            <a:r>
              <a:rPr lang="en-US" dirty="0"/>
              <a:t>Earnings 30 percent</a:t>
            </a:r>
          </a:p>
          <a:p>
            <a:r>
              <a:rPr lang="en-US" dirty="0"/>
              <a:t>Pension and annuities 18 percent</a:t>
            </a:r>
          </a:p>
          <a:p>
            <a:r>
              <a:rPr lang="en-US" dirty="0"/>
              <a:t>Investments 11 percent</a:t>
            </a:r>
          </a:p>
          <a:p>
            <a:r>
              <a:rPr lang="en-US" dirty="0"/>
              <a:t>Other 3 percent</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2684174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87142"/>
            <a:ext cx="12192000" cy="892516"/>
          </a:xfrm>
        </p:spPr>
        <p:txBody>
          <a:bodyPr anchor="ctr"/>
          <a:lstStyle/>
          <a:p>
            <a:r>
              <a:rPr lang="en-US" sz="3000" dirty="0"/>
              <a:t>Figure 14.5 Value of Retirement Savings Invested at Different Ages</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400" dirty="0"/>
              <a:t>The 21 to 29 age group will have 437,405 dollars at 65. The 31 to 39 age group will have 218,993 dollars at 65.</a:t>
            </a:r>
          </a:p>
          <a:p>
            <a:r>
              <a:rPr lang="en-US" sz="2400" dirty="0"/>
              <a:t>A note reads: Investment portfolio consists of 60 percent stocks, 30 percent bonds, and 10 percent cash (money-market funds, bank savings accounts), assuming average rates of return based on historical rates from 1928 to 2016.</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158352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BD3A9-15A3-4D0F-B95A-ADDC10CEEE21}"/>
              </a:ext>
            </a:extLst>
          </p:cNvPr>
          <p:cNvSpPr>
            <a:spLocks noGrp="1"/>
          </p:cNvSpPr>
          <p:nvPr>
            <p:ph type="title"/>
          </p:nvPr>
        </p:nvSpPr>
        <p:spPr/>
        <p:txBody>
          <a:bodyPr/>
          <a:lstStyle/>
          <a:p>
            <a:r>
              <a:rPr lang="en-US" dirty="0"/>
              <a:t>The Role of Employee Benefits</a:t>
            </a:r>
          </a:p>
        </p:txBody>
      </p:sp>
      <p:sp>
        <p:nvSpPr>
          <p:cNvPr id="3" name="Content Placeholder 2">
            <a:extLst>
              <a:ext uri="{FF2B5EF4-FFF2-40B4-BE49-F238E27FC236}">
                <a16:creationId xmlns:a16="http://schemas.microsoft.com/office/drawing/2014/main" id="{74DB5535-1D9D-48C5-986D-6ED0B8FB90CA}"/>
              </a:ext>
            </a:extLst>
          </p:cNvPr>
          <p:cNvSpPr>
            <a:spLocks noGrp="1"/>
          </p:cNvSpPr>
          <p:nvPr>
            <p:ph idx="1"/>
          </p:nvPr>
        </p:nvSpPr>
        <p:spPr/>
        <p:txBody>
          <a:bodyPr/>
          <a:lstStyle/>
          <a:p>
            <a:r>
              <a:rPr lang="en-US" sz="2600" b="1" dirty="0"/>
              <a:t>Employee Benefits</a:t>
            </a:r>
          </a:p>
          <a:p>
            <a:pPr marL="457200" indent="-457200">
              <a:buFont typeface="Arial" panose="020B0604020202020204" pitchFamily="34" charset="0"/>
              <a:buChar char="•"/>
            </a:pPr>
            <a:r>
              <a:rPr lang="en-US" sz="2400" dirty="0"/>
              <a:t>Compensation to employees in forms other than cash.</a:t>
            </a:r>
          </a:p>
          <a:p>
            <a:pPr marL="457200" indent="-457200">
              <a:buFont typeface="Arial" panose="020B0604020202020204" pitchFamily="34" charset="0"/>
              <a:buChar char="•"/>
            </a:pPr>
            <a:r>
              <a:rPr lang="en-US" sz="2400" dirty="0"/>
              <a:t>Help attract, retain, and motivate employees.</a:t>
            </a:r>
          </a:p>
          <a:p>
            <a:pPr marL="457200" indent="-457200">
              <a:buFont typeface="Arial" panose="020B0604020202020204" pitchFamily="34" charset="0"/>
              <a:buChar char="•"/>
            </a:pPr>
            <a:r>
              <a:rPr lang="en-US" sz="2400" dirty="0"/>
              <a:t>Help employers tailor their compensation to the kinds of employees they need.</a:t>
            </a:r>
          </a:p>
          <a:p>
            <a:pPr marL="457200" indent="-457200">
              <a:buFont typeface="Arial" panose="020B0604020202020204" pitchFamily="34" charset="0"/>
              <a:buChar char="•"/>
            </a:pPr>
            <a:r>
              <a:rPr lang="en-US" sz="2400" dirty="0"/>
              <a:t>Employees have come to expect that benefits will help them maintain economic security.</a:t>
            </a:r>
          </a:p>
          <a:p>
            <a:pPr marL="457200" indent="-457200">
              <a:buFont typeface="Arial" panose="020B0604020202020204" pitchFamily="34" charset="0"/>
              <a:buChar char="•"/>
            </a:pPr>
            <a:r>
              <a:rPr lang="en-US" sz="2400" dirty="0"/>
              <a:t>Benefits impose significant costs.</a:t>
            </a:r>
          </a:p>
          <a:p>
            <a:pPr marL="457200" indent="-457200">
              <a:buFont typeface="Arial" panose="020B0604020202020204" pitchFamily="34" charset="0"/>
              <a:buChar char="•"/>
            </a:pPr>
            <a:r>
              <a:rPr lang="en-US" sz="2400" dirty="0"/>
              <a:t>Certain benefits are required by law.</a:t>
            </a:r>
          </a:p>
          <a:p>
            <a:pPr marL="457200" indent="-457200">
              <a:buFont typeface="Arial" panose="020B0604020202020204" pitchFamily="34" charset="0"/>
              <a:buChar char="•"/>
            </a:pPr>
            <a:r>
              <a:rPr lang="en-US" sz="2400" dirty="0"/>
              <a:t>Creative benefits packages make companies competitive.</a:t>
            </a:r>
          </a:p>
        </p:txBody>
      </p:sp>
    </p:spTree>
    <p:extLst>
      <p:ext uri="{BB962C8B-B14F-4D97-AF65-F5344CB8AC3E}">
        <p14:creationId xmlns:p14="http://schemas.microsoft.com/office/powerpoint/2010/main" val="1194405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14.1 Benefits as a Percentage of Total Compensation</a:t>
            </a:r>
            <a:endParaRPr lang="en-US" sz="1000" b="0" dirty="0"/>
          </a:p>
        </p:txBody>
      </p:sp>
      <p:pic>
        <p:nvPicPr>
          <p:cNvPr id="4" name="Picture 3" descr="A bar chart shows benefits started at 2.9 percent of total compensation in 1928 and grew steadily each decade, reaching 31.7 percent in 2017.">
            <a:extLst>
              <a:ext uri="{FF2B5EF4-FFF2-40B4-BE49-F238E27FC236}">
                <a16:creationId xmlns:a16="http://schemas.microsoft.com/office/drawing/2014/main" id="{1A65A6C1-743D-47D0-8855-2095AABDF8C1}"/>
              </a:ext>
            </a:extLst>
          </p:cNvPr>
          <p:cNvPicPr>
            <a:picLocks noChangeAspect="1"/>
          </p:cNvPicPr>
          <p:nvPr/>
        </p:nvPicPr>
        <p:blipFill>
          <a:blip r:embed="rId3"/>
          <a:stretch>
            <a:fillRect/>
          </a:stretch>
        </p:blipFill>
        <p:spPr>
          <a:xfrm>
            <a:off x="2237965" y="1265132"/>
            <a:ext cx="7716068" cy="4668695"/>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6369802"/>
            <a:ext cx="4135824" cy="433953"/>
          </a:xfrm>
        </p:spPr>
        <p:txBody>
          <a:bodyPr/>
          <a:lstStyle/>
          <a:p>
            <a:r>
              <a:rPr lang="en-US" i="1" dirty="0">
                <a:solidFill>
                  <a:schemeClr val="tx1"/>
                </a:solidFill>
              </a:rPr>
              <a:t>Source: </a:t>
            </a:r>
            <a:r>
              <a:rPr lang="en-US" dirty="0">
                <a:solidFill>
                  <a:schemeClr val="tx1"/>
                </a:solidFill>
              </a:rPr>
              <a:t>Bureau of Labor Statistics, “Employer Costs for</a:t>
            </a:r>
            <a:br>
              <a:rPr lang="en-US" dirty="0">
                <a:solidFill>
                  <a:schemeClr val="tx1"/>
                </a:solidFill>
              </a:rPr>
            </a:br>
            <a:r>
              <a:rPr lang="en-US" dirty="0">
                <a:solidFill>
                  <a:schemeClr val="tx1"/>
                </a:solidFill>
              </a:rPr>
              <a:t> Employee Compensation,” http://data.bls.gov, accessed May 7, 2020.</a:t>
            </a:r>
          </a:p>
        </p:txBody>
      </p:sp>
    </p:spTree>
    <p:extLst>
      <p:ext uri="{BB962C8B-B14F-4D97-AF65-F5344CB8AC3E}">
        <p14:creationId xmlns:p14="http://schemas.microsoft.com/office/powerpoint/2010/main" val="3477486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latin typeface="+mn-lt"/>
              </a:rPr>
              <a:t>Table 14.1 Benefits Required by Law</a:t>
            </a:r>
            <a:endParaRPr lang="en-US"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3230617433"/>
              </p:ext>
            </p:extLst>
          </p:nvPr>
        </p:nvGraphicFramePr>
        <p:xfrm>
          <a:off x="598488" y="1312965"/>
          <a:ext cx="11136311" cy="3962400"/>
        </p:xfrm>
        <a:graphic>
          <a:graphicData uri="http://schemas.openxmlformats.org/drawingml/2006/table">
            <a:tbl>
              <a:tblPr firstRow="1" bandRow="1">
                <a:tableStyleId>{F2DE63D5-997A-4646-A377-4702673A728D}</a:tableStyleId>
              </a:tblPr>
              <a:tblGrid>
                <a:gridCol w="4345471">
                  <a:extLst>
                    <a:ext uri="{9D8B030D-6E8A-4147-A177-3AD203B41FA5}">
                      <a16:colId xmlns:a16="http://schemas.microsoft.com/office/drawing/2014/main" val="1816720884"/>
                    </a:ext>
                  </a:extLst>
                </a:gridCol>
                <a:gridCol w="6790840">
                  <a:extLst>
                    <a:ext uri="{9D8B030D-6E8A-4147-A177-3AD203B41FA5}">
                      <a16:colId xmlns:a16="http://schemas.microsoft.com/office/drawing/2014/main" val="3341867326"/>
                    </a:ext>
                  </a:extLst>
                </a:gridCol>
              </a:tblGrid>
              <a:tr h="370840">
                <a:tc>
                  <a:txBody>
                    <a:bodyPr/>
                    <a:lstStyle/>
                    <a:p>
                      <a:r>
                        <a:rPr lang="en-US" sz="2400" b="1" dirty="0">
                          <a:solidFill>
                            <a:schemeClr val="bg1"/>
                          </a:solidFill>
                        </a:rPr>
                        <a:t>Benefit</a:t>
                      </a:r>
                      <a:endParaRPr lang="en-US" sz="2000" b="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b="1" dirty="0">
                          <a:solidFill>
                            <a:schemeClr val="bg1"/>
                          </a:solidFill>
                        </a:rPr>
                        <a:t>Employer Requirement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b="1" dirty="0"/>
                        <a:t>Social Security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a:t>Flat payroll tax on employees and employers.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b="1" dirty="0"/>
                        <a:t>Unemployment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u="none" strike="noStrike" kern="1200" baseline="0" dirty="0"/>
                        <a:t>Payroll tax on employers that depends on state requirements and experience rating.</a:t>
                      </a:r>
                      <a:endParaRPr lang="en-US" sz="20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b="1" dirty="0"/>
                        <a:t>Workers’ compensation insurance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u="none" strike="noStrike" kern="1200" baseline="0" dirty="0"/>
                        <a:t>Provide coverage according to state requirements; premiums depend on experience rating.</a:t>
                      </a:r>
                      <a:endParaRPr lang="en-US" sz="20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000" b="1" dirty="0"/>
                        <a:t>Family and medical leave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u="none" strike="noStrike" kern="1200" baseline="0" dirty="0"/>
                        <a:t>Up to 12 weeks of unpaid leave for childbirth, adoption, or serious illness.</a:t>
                      </a:r>
                      <a:endParaRPr lang="en-US" sz="20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4189346"/>
                  </a:ext>
                </a:extLst>
              </a:tr>
              <a:tr h="370840">
                <a:tc>
                  <a:txBody>
                    <a:bodyPr/>
                    <a:lstStyle/>
                    <a:p>
                      <a:r>
                        <a:rPr lang="en-US" sz="2000" b="1" dirty="0"/>
                        <a:t>Health care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u="none" strike="noStrike" kern="1200" baseline="0" dirty="0"/>
                        <a:t>For employers with at least 50 employees, payment of a fee to the federal government if the employer does not meet conditions for providing health insurance benefits.</a:t>
                      </a:r>
                      <a:endParaRPr lang="en-US" sz="20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3888142"/>
                  </a:ext>
                </a:extLst>
              </a:tr>
            </a:tbl>
          </a:graphicData>
        </a:graphic>
      </p:graphicFrame>
    </p:spTree>
    <p:extLst>
      <p:ext uri="{BB962C8B-B14F-4D97-AF65-F5344CB8AC3E}">
        <p14:creationId xmlns:p14="http://schemas.microsoft.com/office/powerpoint/2010/main" val="1098942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Benefits Required by Law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4199145"/>
          </a:xfrm>
        </p:spPr>
        <p:txBody>
          <a:bodyPr/>
          <a:lstStyle/>
          <a:p>
            <a:pPr marL="0" indent="0">
              <a:buNone/>
            </a:pPr>
            <a:r>
              <a:rPr lang="en-US" sz="2600" b="1" dirty="0"/>
              <a:t>Social Security</a:t>
            </a:r>
          </a:p>
          <a:p>
            <a:pPr marL="0" indent="0">
              <a:buNone/>
            </a:pPr>
            <a:r>
              <a:rPr lang="en-US" dirty="0"/>
              <a:t>Employers and employees share cost through payroll tax to provide benefits in the OASDHI program (Social Security):</a:t>
            </a:r>
          </a:p>
          <a:p>
            <a:pPr marL="292608" lvl="1" indent="-292608">
              <a:buFont typeface="Arial" panose="020B0604020202020204" pitchFamily="34" charset="0"/>
              <a:buChar char="•"/>
            </a:pPr>
            <a:r>
              <a:rPr lang="en-US" sz="2200" dirty="0"/>
              <a:t>Old age (retirement) insurance.</a:t>
            </a:r>
          </a:p>
          <a:p>
            <a:pPr marL="292608" lvl="1" indent="-292608">
              <a:buFont typeface="Arial" panose="020B0604020202020204" pitchFamily="34" charset="0"/>
              <a:buChar char="•"/>
            </a:pPr>
            <a:r>
              <a:rPr lang="en-US" sz="2200" dirty="0"/>
              <a:t>Unemployment insurance.</a:t>
            </a:r>
          </a:p>
          <a:p>
            <a:pPr marL="292608" lvl="1" indent="-292608">
              <a:buFont typeface="Arial" panose="020B0604020202020204" pitchFamily="34" charset="0"/>
              <a:buChar char="•"/>
            </a:pPr>
            <a:r>
              <a:rPr lang="en-US" sz="2200" dirty="0"/>
              <a:t>Survivor’s insurance.</a:t>
            </a:r>
          </a:p>
          <a:p>
            <a:pPr marL="292608" lvl="1" indent="-292608">
              <a:buFont typeface="Arial" panose="020B0604020202020204" pitchFamily="34" charset="0"/>
              <a:buChar char="•"/>
            </a:pPr>
            <a:r>
              <a:rPr lang="en-US" sz="2200" dirty="0"/>
              <a:t>Disability insurance.</a:t>
            </a:r>
          </a:p>
          <a:p>
            <a:pPr marL="292608" lvl="1" indent="-292608">
              <a:buFont typeface="Arial" panose="020B0604020202020204" pitchFamily="34" charset="0"/>
              <a:buChar char="•"/>
            </a:pPr>
            <a:r>
              <a:rPr lang="en-US" sz="2200" dirty="0"/>
              <a:t>Hospital insurance (Medicare Part A).</a:t>
            </a:r>
          </a:p>
          <a:p>
            <a:pPr marL="292608" lvl="1" indent="-292608">
              <a:buFont typeface="Arial" panose="020B0604020202020204" pitchFamily="34" charset="0"/>
              <a:buChar char="•"/>
            </a:pPr>
            <a:r>
              <a:rPr lang="en-US" sz="2200" dirty="0"/>
              <a:t>Medical insurance (Medicare Part B).</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5641383"/>
            <a:ext cx="11118196" cy="588936"/>
          </a:xfrm>
        </p:spPr>
        <p:txBody>
          <a:bodyPr/>
          <a:lstStyle/>
          <a:p>
            <a:pPr marL="0" indent="0">
              <a:buNone/>
            </a:pPr>
            <a:r>
              <a:rPr lang="en-US" dirty="0"/>
              <a:t>Benefits depend on a person’s age and earnings history.</a:t>
            </a:r>
          </a:p>
        </p:txBody>
      </p:sp>
    </p:spTree>
    <p:extLst>
      <p:ext uri="{BB962C8B-B14F-4D97-AF65-F5344CB8AC3E}">
        <p14:creationId xmlns:p14="http://schemas.microsoft.com/office/powerpoint/2010/main" val="1329846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Benefits Required by Law </a:t>
            </a:r>
            <a:r>
              <a:rPr lang="en-US" sz="1000" b="0" dirty="0"/>
              <a:t>2</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3377735"/>
          </a:xfrm>
        </p:spPr>
        <p:txBody>
          <a:bodyPr/>
          <a:lstStyle/>
          <a:p>
            <a:pPr marL="0" indent="0">
              <a:buNone/>
            </a:pPr>
            <a:r>
              <a:rPr lang="en-US" sz="2600" b="1" dirty="0"/>
              <a:t>Unemployment Insurance</a:t>
            </a:r>
          </a:p>
          <a:p>
            <a:pPr marL="0" indent="0">
              <a:buNone/>
            </a:pPr>
            <a:r>
              <a:rPr lang="en-US" dirty="0"/>
              <a:t>Federally mandated program administered by states.</a:t>
            </a:r>
          </a:p>
          <a:p>
            <a:pPr marL="0" indent="0">
              <a:buNone/>
            </a:pPr>
            <a:r>
              <a:rPr lang="en-US" dirty="0"/>
              <a:t>Minimizes unemployment hardship.</a:t>
            </a:r>
          </a:p>
          <a:p>
            <a:pPr marL="292608" lvl="1" indent="-292608">
              <a:buFont typeface="Arial" panose="020B0604020202020204" pitchFamily="34" charset="0"/>
              <a:buChar char="•"/>
            </a:pPr>
            <a:r>
              <a:rPr lang="en-US" sz="2200" dirty="0"/>
              <a:t>Provides payments to offset lost income.</a:t>
            </a:r>
          </a:p>
          <a:p>
            <a:pPr marL="292608" lvl="1" indent="-292608">
              <a:buFont typeface="Arial" panose="020B0604020202020204" pitchFamily="34" charset="0"/>
              <a:buChar char="•"/>
            </a:pPr>
            <a:r>
              <a:rPr lang="en-US" sz="2200" dirty="0"/>
              <a:t>Helps unemployed workers find new jobs.</a:t>
            </a:r>
          </a:p>
          <a:p>
            <a:pPr marL="292608" lvl="1" indent="-292608">
              <a:buFont typeface="Arial" panose="020B0604020202020204" pitchFamily="34" charset="0"/>
              <a:buChar char="•"/>
            </a:pPr>
            <a:r>
              <a:rPr lang="en-US" sz="2200" dirty="0"/>
              <a:t>Gives employers incentive to stabilize employment.</a:t>
            </a:r>
          </a:p>
          <a:p>
            <a:pPr marL="292608" lvl="1" indent="-292608">
              <a:buFont typeface="Arial" panose="020B0604020202020204" pitchFamily="34" charset="0"/>
              <a:buChar char="•"/>
            </a:pPr>
            <a:r>
              <a:rPr lang="en-US" sz="2200" dirty="0"/>
              <a:t>Preserves investments in worker skills.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757980"/>
            <a:ext cx="11118196" cy="1813301"/>
          </a:xfrm>
        </p:spPr>
        <p:txBody>
          <a:bodyPr/>
          <a:lstStyle/>
          <a:p>
            <a:pPr marL="0" indent="0">
              <a:buNone/>
            </a:pPr>
            <a:r>
              <a:rPr lang="en-US" dirty="0"/>
              <a:t>Most funding comes from taxes on employers.</a:t>
            </a:r>
          </a:p>
          <a:p>
            <a:pPr marL="292608" lvl="1" indent="-292608">
              <a:buFont typeface="Arial" panose="020B0604020202020204" pitchFamily="34" charset="0"/>
              <a:buChar char="•"/>
            </a:pPr>
            <a:r>
              <a:rPr lang="en-US" sz="2200" dirty="0"/>
              <a:t>Size of unemployment tax imposed on employer depends on the employer’s </a:t>
            </a:r>
            <a:r>
              <a:rPr lang="en-US" sz="2200" b="1" dirty="0"/>
              <a:t>experience rating</a:t>
            </a:r>
            <a:r>
              <a:rPr lang="en-US" sz="2200" dirty="0"/>
              <a:t>.</a:t>
            </a:r>
          </a:p>
          <a:p>
            <a:pPr marL="292608" lvl="1" indent="-292608">
              <a:buFont typeface="Arial" panose="020B0604020202020204" pitchFamily="34" charset="0"/>
              <a:buChar char="•"/>
            </a:pPr>
            <a:r>
              <a:rPr lang="en-US" sz="2200" dirty="0"/>
              <a:t>H</a:t>
            </a:r>
            <a:r>
              <a:rPr lang="en-US" sz="100" dirty="0"/>
              <a:t> </a:t>
            </a:r>
            <a:r>
              <a:rPr lang="en-US" sz="2200" dirty="0"/>
              <a:t>R planning can keep experience rating favorable.</a:t>
            </a:r>
          </a:p>
        </p:txBody>
      </p:sp>
    </p:spTree>
    <p:extLst>
      <p:ext uri="{BB962C8B-B14F-4D97-AF65-F5344CB8AC3E}">
        <p14:creationId xmlns:p14="http://schemas.microsoft.com/office/powerpoint/2010/main" val="3235434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5865</TotalTime>
  <Words>6326</Words>
  <Application>Microsoft Office PowerPoint</Application>
  <PresentationFormat>Widescreen</PresentationFormat>
  <Paragraphs>440</Paragraphs>
  <Slides>48</Slides>
  <Notes>40</Notes>
  <HiddenSlides>7</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48</vt:i4>
      </vt:variant>
    </vt:vector>
  </HeadingPairs>
  <TitlesOfParts>
    <vt:vector size="57" baseType="lpstr">
      <vt:lpstr>Arial</vt:lpstr>
      <vt:lpstr>ArumSans Bold</vt:lpstr>
      <vt:lpstr>ArumSans Regular</vt:lpstr>
      <vt:lpstr>Calibri</vt:lpstr>
      <vt:lpstr>Helvetica</vt:lpstr>
      <vt:lpstr>1_FIRST, BREAK, LAST slides </vt:lpstr>
      <vt:lpstr>2_FIRST, BREAK, LAST slides </vt:lpstr>
      <vt:lpstr>Plain BODY/MAIN CONTENT</vt:lpstr>
      <vt:lpstr>1_Plain BODY/MAIN CONTENT</vt:lpstr>
      <vt:lpstr>Create an interactive class with Poll Everywhere</vt:lpstr>
      <vt:lpstr>Chapter 14 </vt:lpstr>
      <vt:lpstr>What Do I Need to Know? 1</vt:lpstr>
      <vt:lpstr>What Do I Need to Know? 2</vt:lpstr>
      <vt:lpstr>The Role of Employee Benefits</vt:lpstr>
      <vt:lpstr>Figure 14.1 Benefits as a Percentage of Total Compensation</vt:lpstr>
      <vt:lpstr>Table 14.1 Benefits Required by Law</vt:lpstr>
      <vt:lpstr>Benefits Required by Law 1</vt:lpstr>
      <vt:lpstr>Benefits Required by Law 2</vt:lpstr>
      <vt:lpstr>Benefits Required by Law 3</vt:lpstr>
      <vt:lpstr>Benefits Required by Law 4</vt:lpstr>
      <vt:lpstr>Benefits Required by Law 5</vt:lpstr>
      <vt:lpstr>Benefits Required by Law 6</vt:lpstr>
      <vt:lpstr>Benefits Required by Law 7</vt:lpstr>
      <vt:lpstr>Figure 14.2 Percentage of Full-Time Workers with Access to Selected Benefit Programs</vt:lpstr>
      <vt:lpstr>POLLING QUESTION 1</vt:lpstr>
      <vt:lpstr>Optional Benefits Programs 1</vt:lpstr>
      <vt:lpstr>Paid Time Off</vt:lpstr>
      <vt:lpstr>Optional Benefits Programs 2</vt:lpstr>
      <vt:lpstr>Optional Benefits Programs 3</vt:lpstr>
      <vt:lpstr>Optional Benefits Programs 4</vt:lpstr>
      <vt:lpstr>Figure 14.3 Health Care Costs in Various Countries</vt:lpstr>
      <vt:lpstr>Optional Benefits Programs 5</vt:lpstr>
      <vt:lpstr>Wellness Programs</vt:lpstr>
      <vt:lpstr>Optional Benefits Programs 6</vt:lpstr>
      <vt:lpstr>Figure 14.4 Sources of Income for Persons 65 and Older</vt:lpstr>
      <vt:lpstr>Optional Benefits Programs 7</vt:lpstr>
      <vt:lpstr>Optional Benefits Programs 8</vt:lpstr>
      <vt:lpstr>Figure 14.5 Value of Retirement Savings Invested at Different Ages</vt:lpstr>
      <vt:lpstr>Optional Benefits Programs 9</vt:lpstr>
      <vt:lpstr>POLLING QUESTION 2</vt:lpstr>
      <vt:lpstr>Optional Benefits Programs 10</vt:lpstr>
      <vt:lpstr>Optional Benefits Programs 11</vt:lpstr>
      <vt:lpstr>Selecting Employee Benefits 1</vt:lpstr>
      <vt:lpstr>Selecting Employee Benefits 2</vt:lpstr>
      <vt:lpstr>Selecting Employee Benefits 3</vt:lpstr>
      <vt:lpstr>Selecting Employee Benefits 4</vt:lpstr>
      <vt:lpstr>Legal Requirements for Employee Benefits 1</vt:lpstr>
      <vt:lpstr>Legal Requirements for Employee Benefits 2</vt:lpstr>
      <vt:lpstr>Legal Requirements for Employee Benefits 3</vt:lpstr>
      <vt:lpstr>Communicating Benefits to Employees</vt:lpstr>
      <vt:lpstr>End of Chapter 14</vt:lpstr>
      <vt:lpstr>Accessibility Content: Text Alternatives for Images</vt:lpstr>
      <vt:lpstr>Figure 14.1 Benefits as a Percentage of Total Compensation – Text Alternative</vt:lpstr>
      <vt:lpstr>Figure 14.2 Percentage of Full-Time Workers with Access to Selected Benefit Programs – Text Alternative</vt:lpstr>
      <vt:lpstr>Figure 14.3 Health Care Costs in Various Countries – Text Alternative</vt:lpstr>
      <vt:lpstr>Figure 14.4 Sources of Income for Persons 65 and Older – Text Alternative</vt:lpstr>
      <vt:lpstr>Figure 14.5 Value of Retirement Savings Invested at Different Ages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1997</cp:revision>
  <dcterms:created xsi:type="dcterms:W3CDTF">2012-05-14T19:04:18Z</dcterms:created>
  <dcterms:modified xsi:type="dcterms:W3CDTF">2021-02-03T15:19:38Z</dcterms:modified>
</cp:coreProperties>
</file>