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37"/>
  </p:notesMasterIdLst>
  <p:sldIdLst>
    <p:sldId id="379" r:id="rId5"/>
    <p:sldId id="388" r:id="rId6"/>
    <p:sldId id="430" r:id="rId7"/>
    <p:sldId id="777" r:id="rId8"/>
    <p:sldId id="779" r:id="rId9"/>
    <p:sldId id="780" r:id="rId10"/>
    <p:sldId id="781" r:id="rId11"/>
    <p:sldId id="782" r:id="rId12"/>
    <p:sldId id="783" r:id="rId13"/>
    <p:sldId id="784" r:id="rId14"/>
    <p:sldId id="785" r:id="rId15"/>
    <p:sldId id="786" r:id="rId16"/>
    <p:sldId id="787" r:id="rId17"/>
    <p:sldId id="788" r:id="rId18"/>
    <p:sldId id="789" r:id="rId19"/>
    <p:sldId id="790" r:id="rId20"/>
    <p:sldId id="791" r:id="rId21"/>
    <p:sldId id="792" r:id="rId22"/>
    <p:sldId id="793" r:id="rId23"/>
    <p:sldId id="794" r:id="rId24"/>
    <p:sldId id="795" r:id="rId25"/>
    <p:sldId id="796" r:id="rId26"/>
    <p:sldId id="797" r:id="rId27"/>
    <p:sldId id="798" r:id="rId28"/>
    <p:sldId id="799" r:id="rId29"/>
    <p:sldId id="800" r:id="rId30"/>
    <p:sldId id="801" r:id="rId31"/>
    <p:sldId id="428" r:id="rId32"/>
    <p:sldId id="360" r:id="rId33"/>
    <p:sldId id="636" r:id="rId34"/>
    <p:sldId id="802" r:id="rId35"/>
    <p:sldId id="803" r:id="rId36"/>
  </p:sldIdLst>
  <p:sldSz cx="12192000" cy="6858000"/>
  <p:notesSz cx="6858000" cy="9144000"/>
  <p:custDataLst>
    <p:tags r:id="rId38"/>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777"/>
            <p14:sldId id="779"/>
            <p14:sldId id="780"/>
            <p14:sldId id="781"/>
            <p14:sldId id="782"/>
            <p14:sldId id="783"/>
            <p14:sldId id="784"/>
            <p14:sldId id="785"/>
            <p14:sldId id="786"/>
            <p14:sldId id="787"/>
            <p14:sldId id="788"/>
            <p14:sldId id="789"/>
            <p14:sldId id="790"/>
            <p14:sldId id="791"/>
            <p14:sldId id="792"/>
            <p14:sldId id="793"/>
            <p14:sldId id="794"/>
            <p14:sldId id="795"/>
            <p14:sldId id="796"/>
            <p14:sldId id="797"/>
            <p14:sldId id="798"/>
            <p14:sldId id="799"/>
            <p14:sldId id="800"/>
            <p14:sldId id="801"/>
            <p14:sldId id="428"/>
          </p14:sldIdLst>
        </p14:section>
        <p14:section name="Appendix: Image Descriptions for Unsighted Students" id="{47E2ACDF-FEE8-4953-B1A2-72D3F951747D}">
          <p14:sldIdLst>
            <p14:sldId id="360"/>
            <p14:sldId id="636"/>
            <p14:sldId id="802"/>
            <p14:sldId id="803"/>
          </p14:sldIdLst>
        </p14:section>
      </p14:sectionLst>
    </p:ext>
    <p:ext uri="{EFAFB233-063F-42B5-8137-9DF3F51BA10A}">
      <p15:sldGuideLst xmlns:p15="http://schemas.microsoft.com/office/powerpoint/2012/main">
        <p15:guide id="1" orient="horz" pos="4152" userDrawn="1">
          <p15:clr>
            <a:srgbClr val="A4A3A4"/>
          </p15:clr>
        </p15:guide>
        <p15:guide id="3" pos="7392" userDrawn="1">
          <p15:clr>
            <a:srgbClr val="A4A3A4"/>
          </p15:clr>
        </p15:guide>
        <p15:guide id="4" orient="horz" pos="3912"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59" autoAdjust="0"/>
    <p:restoredTop sz="81750" autoAdjust="0"/>
  </p:normalViewPr>
  <p:slideViewPr>
    <p:cSldViewPr snapToGrid="0">
      <p:cViewPr varScale="1">
        <p:scale>
          <a:sx n="55" d="100"/>
          <a:sy n="55" d="100"/>
        </p:scale>
        <p:origin x="624" y="72"/>
      </p:cViewPr>
      <p:guideLst>
        <p:guide orient="horz" pos="4152"/>
        <p:guide pos="7392"/>
        <p:guide orient="horz" pos="3912"/>
        <p:guide pos="3840"/>
        <p:guide orient="horz" pos="792"/>
        <p:guide pos="377"/>
      </p:guideLst>
    </p:cSldViewPr>
  </p:slideViewPr>
  <p:outlineViewPr>
    <p:cViewPr>
      <p:scale>
        <a:sx n="33" d="100"/>
        <a:sy n="33" d="100"/>
      </p:scale>
      <p:origin x="0" y="-26442"/>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Bonuses for individual performance can be extremely effective and give the organization great flexibility in deciding what kinds of behavior to reward. organizations also may motivate employees with one-time bonuses. When one organization acquires another, it usually wants to retain certain valuable employees in the organization it is buying, so organizations involved in an acquisition may pay </a:t>
            </a:r>
            <a:r>
              <a:rPr lang="en-US" altLang="en-US" b="1" i="1" dirty="0"/>
              <a:t>retention bonuses</a:t>
            </a:r>
            <a:r>
              <a:rPr lang="en-US" altLang="en-US" dirty="0"/>
              <a:t>—one-time incentives paid in exchange for remaining with the company—to top managers, engineers, top-performing salespeople, and information technology specialists.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2470717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4163869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A variation on piece rates and bonuses is the payment of </a:t>
            </a:r>
            <a:r>
              <a:rPr lang="en-US" altLang="en-US" b="1" dirty="0"/>
              <a:t>commissions,</a:t>
            </a:r>
            <a:r>
              <a:rPr lang="en-US" altLang="en-US" dirty="0"/>
              <a:t> or pay calculated as a percentage of sales. Commission rates vary tremendously from one industry and company to another. Paying most or all of a salesperson’s compensation in the form of salary frees the salesperson to focus on developing customer goodwill. Paying most or all of a salesperson’s compensation in the form of commissions encourages the salesperson to focus on closing sales. In this way, differences in salespeople’s compensation directly influence how they spend their time, how they treat customers, and how much the organization sells. The nature of salespeople’s compensation also affects the kinds of people who will want to take and keep sales jobs with the organization.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544225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John works twisting pretzels in a pretzel factory. Pablo works on IT systems integration at a credit card company. The best pay plans for these individuals would most likely be _____ and _____, respectively.</a:t>
            </a:r>
          </a:p>
          <a:p>
            <a:pPr marL="234950" indent="-228600">
              <a:buFont typeface="+mj-lt"/>
              <a:buAutoNum type="alphaUcPeriod"/>
            </a:pPr>
            <a:r>
              <a:rPr lang="en-US" dirty="0"/>
              <a:t>merit pay; individual bonus</a:t>
            </a:r>
          </a:p>
          <a:p>
            <a:pPr marL="234950" indent="-228600">
              <a:buFont typeface="+mj-lt"/>
              <a:buAutoNum type="alphaUcPeriod"/>
            </a:pPr>
            <a:r>
              <a:rPr lang="en-US" dirty="0"/>
              <a:t>sales commissions; merit pay</a:t>
            </a:r>
          </a:p>
          <a:p>
            <a:pPr marL="234950" indent="-228600">
              <a:buFont typeface="+mj-lt"/>
              <a:buAutoNum type="alphaUcPeriod"/>
            </a:pPr>
            <a:r>
              <a:rPr lang="en-US" dirty="0"/>
              <a:t>piecework; merit pay</a:t>
            </a:r>
          </a:p>
          <a:p>
            <a:pPr marL="234950" indent="-228600">
              <a:buFont typeface="+mj-lt"/>
              <a:buAutoNum type="alphaUcPeriod"/>
            </a:pPr>
            <a:r>
              <a:rPr lang="en-US" dirty="0"/>
              <a:t>individual bonus; sales commissions</a:t>
            </a:r>
          </a:p>
          <a:p>
            <a:endParaRPr lang="en-US" dirty="0"/>
          </a:p>
          <a:p>
            <a:r>
              <a:rPr lang="en-US" dirty="0"/>
              <a:t>Answer: C</a:t>
            </a:r>
          </a:p>
          <a:p>
            <a:r>
              <a:rPr lang="en-US" dirty="0"/>
              <a:t>Piece-rate pay plans typically are suited for routine, standardized jobs with output that is easy to measure, such as the number of pretzels twisted. Merit pay rewards employees based on performance appraisals.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3600668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13-3 </a:t>
            </a:r>
            <a:r>
              <a:rPr lang="en-US" dirty="0"/>
              <a:t>Identify ways to recognize group performance.</a:t>
            </a:r>
          </a:p>
          <a:p>
            <a:endParaRPr lang="en-US" altLang="en-US" dirty="0"/>
          </a:p>
          <a:p>
            <a:r>
              <a:rPr lang="en-US" altLang="en-US" dirty="0"/>
              <a:t>Organizations that want employees to focus on efficiency may adopt a gainsharing</a:t>
            </a:r>
            <a:r>
              <a:rPr lang="en-US" altLang="en-US" b="1" dirty="0"/>
              <a:t> </a:t>
            </a:r>
            <a:r>
              <a:rPr lang="en-US" altLang="en-US" dirty="0"/>
              <a:t>program. </a:t>
            </a:r>
            <a:r>
              <a:rPr lang="en-US" b="1" dirty="0"/>
              <a:t>Gainsharing </a:t>
            </a:r>
            <a:r>
              <a:rPr lang="en-US" dirty="0"/>
              <a:t>is a group incentive program that measures improvements in productivity and effectiveness objectives and distributes a portion of each gain to employees. </a:t>
            </a:r>
            <a:r>
              <a:rPr lang="en-US" altLang="en-US" dirty="0"/>
              <a:t>Knowing they can enjoy a financial benefit from helping the company be more productive, employees supposedly will look for ways to improve and work more efficiently.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1061812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Gainsharing is most likely to succeed when organizations provide the right conditions. Among the conditions identified, the ones listed on this slide are among the most common.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1537582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Both types of incentives have the advantage that they encourage group or team members to cooperate so that they can achieve their goal. Depending on the reward system, competition among individuals may be replaced by competition among groups. The organization should carefully set the performance goals for these incentives so that concern for costs or sales does not obscure other objectives, such as quality, customer service, and ethical behavior.</a:t>
            </a:r>
            <a:endParaRPr lang="en-US" altLang="en-US" dirty="0">
              <a:solidFill>
                <a:srgbClr val="000000"/>
              </a:solidFill>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34837636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13-4 </a:t>
            </a:r>
            <a:r>
              <a:rPr lang="en-US" dirty="0"/>
              <a:t>Explain how organizations link pay to their overall performance.</a:t>
            </a:r>
          </a:p>
          <a:p>
            <a:endParaRPr lang="en-US" b="1" dirty="0"/>
          </a:p>
          <a:p>
            <a:r>
              <a:rPr lang="en-US" b="1" dirty="0"/>
              <a:t>Profit sharing </a:t>
            </a:r>
            <a:r>
              <a:rPr lang="en-US" dirty="0"/>
              <a:t>is an incentive pay in which payments are a percentage of the organization’s profits and do not become part of the employees’ base salary. </a:t>
            </a:r>
            <a:r>
              <a:rPr lang="en-US" altLang="en-US" dirty="0"/>
              <a:t>Given the limitations of profit sharing plans, one strategy is to use them as a component of a pay system that includes other kinds of pay more directly linked to individual behavior. This increases employees’</a:t>
            </a:r>
            <a:r>
              <a:rPr lang="en-US" altLang="ja-JP" dirty="0"/>
              <a:t> commitment to organizational goals while addressing concerns about fairness.</a:t>
            </a:r>
            <a:endParaRPr lang="en-US" alt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3204279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a:t>While profit-sharing plans are intended to encourage employees to “</a:t>
            </a:r>
            <a:r>
              <a:rPr lang="en-US" altLang="ja-JP" dirty="0"/>
              <a:t>think like owners,” a stock ownership plan actually makes employees part owners of the organization.</a:t>
            </a:r>
            <a:r>
              <a:rPr lang="en-US" b="1" dirty="0"/>
              <a:t> Stock options </a:t>
            </a:r>
            <a:r>
              <a:rPr lang="en-US" dirty="0"/>
              <a:t>are rights to buy a certain number of shares of stock at a specified price.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ja-JP" dirty="0"/>
          </a:p>
          <a:p>
            <a:pPr>
              <a:defRPr/>
            </a:pPr>
            <a:r>
              <a:rPr lang="en-US" altLang="ja-JP" dirty="0"/>
              <a:t>Like profit sharing, employee ownership is intended as a way to encourage employees to focus on the success of the organization as a whole. </a:t>
            </a:r>
            <a:r>
              <a:rPr lang="en-US" b="1" dirty="0"/>
              <a:t>Employee stock ownership plan (ESOP) </a:t>
            </a:r>
            <a:r>
              <a:rPr lang="en-US" dirty="0"/>
              <a:t>is an arrangement in which the organization distributes shares of stock to all its employees by placing it in a trust. </a:t>
            </a:r>
            <a:r>
              <a:rPr lang="en-US" altLang="ja-JP" dirty="0"/>
              <a:t>Some companies are trying to push eligibility for options further down the organization’s structure.</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3868471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Ownership programs usually take the form of stock options or employee stock ownership plans. These are illustrated in Figure 13.2.</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2547941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an ESOP, the organization distributes shares of stock to its employees by placing the stock into a trust managed on the employees’ behalf. Employees receive regular reports on the value of their stock, and when they leave the organization, they may sell the stock to the organization or (if it is a publicly traded company) on the open market. ESOPs are the most common form of employee ownership, with the number of employees in such plans increasing from approximately 250,000 in 1975 to more than 10 million active participants (those who are currently employed and earning benefits). The number of participants has grown even while the number of companies offering ESOPs has shrunk somewhat, as shown in Figure 13.3.</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3640213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Josh is the Director of Marketing at global company. Identify the best type of incentive for him: individual, group, or organizational.</a:t>
            </a:r>
          </a:p>
          <a:p>
            <a:pPr marL="234950" lvl="1" indent="-234950">
              <a:buAutoNum type="alphaUcPeriod"/>
            </a:pPr>
            <a:r>
              <a:rPr lang="en-US" dirty="0"/>
              <a:t>Individual performance, for getting half of his team members to hit their </a:t>
            </a:r>
            <a:r>
              <a:rPr lang="en-US" sz="1200" dirty="0">
                <a:latin typeface="+mn-lt"/>
              </a:rPr>
              <a:t>individual </a:t>
            </a:r>
            <a:r>
              <a:rPr lang="en-US" dirty="0"/>
              <a:t>targets.</a:t>
            </a:r>
          </a:p>
          <a:p>
            <a:pPr marL="234950" lvl="1" indent="-234950">
              <a:buAutoNum type="alphaUcPeriod"/>
            </a:pPr>
            <a:r>
              <a:rPr lang="en-US" dirty="0"/>
              <a:t>Group performance, for getting his whole team to cooperate and hit the Marketing Department’s targets.</a:t>
            </a:r>
          </a:p>
          <a:p>
            <a:pPr marL="234950" lvl="1" indent="-234950">
              <a:buAutoNum type="alphaUcPeriod"/>
            </a:pPr>
            <a:r>
              <a:rPr lang="en-US" dirty="0"/>
              <a:t>Organizational performance, for increasing the company’s profits 20 percent through their marketing efforts.</a:t>
            </a:r>
          </a:p>
          <a:p>
            <a:endParaRPr lang="en-US" dirty="0"/>
          </a:p>
          <a:p>
            <a:r>
              <a:rPr lang="en-US" dirty="0"/>
              <a:t>Student answers will vary. Individual is not likely since Josh is a Director; however, he could be rewarded based on how well individual members of his team do. Group is more likely because he could be measured by the success of the marketing team as a whole. Or Organizational is also likely as he could receive a portion of the proceeds attributed to an increased market share due to his team’s efforts.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251598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13-5 Describe how organizations combine incentive plans in a “balanced scorecard.” </a:t>
            </a:r>
          </a:p>
          <a:p>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altLang="en-US" sz="1200" kern="1200" dirty="0">
                <a:solidFill>
                  <a:schemeClr val="tx1"/>
                </a:solidFill>
                <a:latin typeface="+mn-lt"/>
                <a:ea typeface="ＭＳ Ｐゴシック" pitchFamily="-65" charset="-128"/>
                <a:cs typeface="ＭＳ Ｐゴシック" pitchFamily="-65" charset="-128"/>
              </a:rPr>
              <a:t>Any form of incentive pay has advantages and disadvantages. Because of this, many organizations design a mix of pay programs. The aim is to balance the disadvantages of one type of incentive pay with the advantages of another type. One way of accomplishing this goal is to design a </a:t>
            </a:r>
            <a:r>
              <a:rPr lang="en-US" altLang="en-US" sz="1200" b="1" kern="1200" dirty="0">
                <a:solidFill>
                  <a:schemeClr val="tx1"/>
                </a:solidFill>
                <a:latin typeface="+mn-lt"/>
                <a:ea typeface="ＭＳ Ｐゴシック" pitchFamily="-65" charset="-128"/>
                <a:cs typeface="ＭＳ Ｐゴシック" pitchFamily="-65" charset="-128"/>
              </a:rPr>
              <a:t>balanced scorecard</a:t>
            </a:r>
            <a:r>
              <a:rPr lang="en-US" altLang="en-US" sz="1200" kern="1200" dirty="0">
                <a:solidFill>
                  <a:schemeClr val="tx1"/>
                </a:solidFill>
                <a:latin typeface="+mn-lt"/>
                <a:ea typeface="ＭＳ Ｐゴシック" pitchFamily="-65" charset="-128"/>
                <a:cs typeface="ＭＳ Ｐゴシック" pitchFamily="-65" charset="-128"/>
              </a:rPr>
              <a:t>—a combination of performance measures directed toward the company’</a:t>
            </a:r>
            <a:r>
              <a:rPr lang="en-US" altLang="ja-JP" sz="1200" kern="1200" dirty="0">
                <a:solidFill>
                  <a:schemeClr val="tx1"/>
                </a:solidFill>
                <a:latin typeface="+mn-lt"/>
                <a:ea typeface="ＭＳ Ｐゴシック" pitchFamily="-65" charset="-128"/>
                <a:cs typeface="ＭＳ Ｐゴシック" pitchFamily="-65" charset="-128"/>
              </a:rPr>
              <a:t>s long- and short-term goals and used as the basis for awarding incentive pay.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2526122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LO 13-6 Summarize processes that can contribute to the success of incentive programs.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kern="1200" dirty="0">
                <a:solidFill>
                  <a:schemeClr val="tx1"/>
                </a:solidFill>
                <a:latin typeface="+mn-lt"/>
                <a:ea typeface="ＭＳ Ｐゴシック" pitchFamily="-65" charset="-128"/>
                <a:cs typeface="ＭＳ Ｐゴシック" pitchFamily="-65" charset="-128"/>
              </a:rPr>
              <a:t>Communication and employee participation can contribute to the belief that the organization’</a:t>
            </a:r>
            <a:r>
              <a:rPr lang="en-US" altLang="ja-JP" sz="1200" kern="1200" dirty="0">
                <a:solidFill>
                  <a:schemeClr val="tx1"/>
                </a:solidFill>
                <a:latin typeface="+mn-lt"/>
                <a:ea typeface="ＭＳ Ｐゴシック" pitchFamily="-65" charset="-128"/>
                <a:cs typeface="ＭＳ Ｐゴシック" pitchFamily="-65" charset="-128"/>
              </a:rPr>
              <a:t>s pay structure is fair. The process by which the organization creates and administers incentive pay can help it use incentives to achieve the goal of motivating employees. It is particularly important to communicate with employees when changing the plan. Employees tend to feel concerned about changes. Pay is a frequent topic of rumors and assumptions based on incomplete information, partly because of pay</a:t>
            </a:r>
            <a:r>
              <a:rPr lang="en-US" altLang="en-US" sz="1200" kern="1200" dirty="0">
                <a:solidFill>
                  <a:schemeClr val="tx1"/>
                </a:solidFill>
                <a:latin typeface="+mn-lt"/>
                <a:ea typeface="ＭＳ Ｐゴシック" pitchFamily="-65" charset="-128"/>
                <a:cs typeface="ＭＳ Ｐゴシック" pitchFamily="-65" charset="-128"/>
              </a:rPr>
              <a:t>’</a:t>
            </a:r>
            <a:r>
              <a:rPr lang="en-US" altLang="ja-JP" sz="1200" kern="1200" dirty="0">
                <a:solidFill>
                  <a:schemeClr val="tx1"/>
                </a:solidFill>
                <a:latin typeface="+mn-lt"/>
                <a:ea typeface="ＭＳ Ｐゴシック" pitchFamily="-65" charset="-128"/>
                <a:cs typeface="ＭＳ Ｐゴシック" pitchFamily="-65" charset="-128"/>
              </a:rPr>
              <a:t>s importance to employees. When making any changes, the human resource department should determine the best ways to communicate the reasons for the change.</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19325744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kern="1200" dirty="0">
                <a:solidFill>
                  <a:schemeClr val="tx1"/>
                </a:solidFill>
                <a:latin typeface="+mn-lt"/>
                <a:ea typeface="ＭＳ Ｐゴシック" pitchFamily="-65" charset="-128"/>
                <a:cs typeface="ＭＳ Ｐゴシック" pitchFamily="-65" charset="-128"/>
              </a:rPr>
              <a:t>LO 13-7 </a:t>
            </a:r>
            <a:r>
              <a:rPr lang="en-US" sz="1200" kern="1200" dirty="0">
                <a:solidFill>
                  <a:schemeClr val="tx1"/>
                </a:solidFill>
                <a:latin typeface="+mn-lt"/>
                <a:ea typeface="ＭＳ Ｐゴシック" pitchFamily="-65" charset="-128"/>
                <a:cs typeface="ＭＳ Ｐゴシック" pitchFamily="-65" charset="-128"/>
              </a:rPr>
              <a:t>Discuss issues related to performance-based pay for executives.</a:t>
            </a:r>
          </a:p>
          <a:p>
            <a:endParaRPr lang="en-US" altLang="en-US" sz="1200" kern="1200" dirty="0">
              <a:solidFill>
                <a:schemeClr val="tx1"/>
              </a:solidFill>
              <a:latin typeface="+mn-lt"/>
              <a:ea typeface="ＭＳ Ｐゴシック" pitchFamily="-65" charset="-128"/>
              <a:cs typeface="ＭＳ Ｐゴシック" pitchFamily="-65" charset="-128"/>
            </a:endParaRPr>
          </a:p>
          <a:p>
            <a:r>
              <a:rPr lang="en-US" altLang="en-US" sz="1200" kern="1200" dirty="0">
                <a:solidFill>
                  <a:schemeClr val="tx1"/>
                </a:solidFill>
                <a:latin typeface="+mn-lt"/>
                <a:ea typeface="ＭＳ Ｐゴシック" pitchFamily="-65" charset="-128"/>
                <a:cs typeface="ＭＳ Ｐゴシック" pitchFamily="-65" charset="-128"/>
              </a:rPr>
              <a:t>Because executives have a much stronger influence over the organization’</a:t>
            </a:r>
            <a:r>
              <a:rPr lang="en-US" altLang="ja-JP" sz="1200" kern="1200" dirty="0">
                <a:solidFill>
                  <a:schemeClr val="tx1"/>
                </a:solidFill>
                <a:latin typeface="+mn-lt"/>
                <a:ea typeface="ＭＳ Ｐゴシック" pitchFamily="-65" charset="-128"/>
                <a:cs typeface="ＭＳ Ｐゴシック" pitchFamily="-65" charset="-128"/>
              </a:rPr>
              <a:t>s performance than other employees do, incentive pay for executives warrants special attention.</a:t>
            </a:r>
          </a:p>
          <a:p>
            <a:endParaRPr lang="en-US" altLang="ja-JP" sz="1200" kern="120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To encourage executives to develop a commitment to the organization’s long-term success, executive compensation often combines short-term and long-term incentives. Short-term incentives include bonuses based on the year’s profits, return on investment, or other measures related to the organization’s goals. Sometimes, to gain tax advantages, the actual payment of the bonus is deferred (for example, by making it part of a retirement plan). Long-term incentives include stock options and stock purchase plans. The rationale for these long-term incentives is that executives will want to do what is best for the organization because that will cause the value of their stock to grow.</a:t>
            </a:r>
            <a:endParaRPr lang="en-US" altLang="ja-JP" sz="1200" kern="1200" dirty="0">
              <a:solidFill>
                <a:schemeClr val="tx1"/>
              </a:solidFill>
              <a:latin typeface="+mn-lt"/>
              <a:ea typeface="ＭＳ Ｐゴシック" pitchFamily="-65" charset="-128"/>
              <a:cs typeface="ＭＳ Ｐゴシック" pitchFamily="-65" charset="-128"/>
            </a:endParaRPr>
          </a:p>
          <a:p>
            <a:endParaRPr lang="en-US" altLang="en-US" dirty="0">
              <a:solidFill>
                <a:srgbClr val="000000"/>
              </a:solidFill>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4136872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Regulators and shareholders have pressured companies to do a better job of linking executive pay and performance.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2336504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32828133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31321185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2667423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LO 13-1 </a:t>
            </a:r>
            <a:r>
              <a:rPr lang="en-US" sz="1200" dirty="0"/>
              <a:t>Discuss the connection between incentive pay and employee performance.</a:t>
            </a:r>
          </a:p>
          <a:p>
            <a:endParaRPr lang="en-US" altLang="en-US" dirty="0"/>
          </a:p>
          <a:p>
            <a:r>
              <a:rPr lang="en-US" altLang="en-US" dirty="0"/>
              <a:t>Along with wages and salaries, many organizations offer </a:t>
            </a:r>
            <a:r>
              <a:rPr lang="en-US" altLang="en-US" b="1" i="1" dirty="0"/>
              <a:t>incentive pay</a:t>
            </a:r>
            <a:r>
              <a:rPr lang="en-US" altLang="en-US" dirty="0"/>
              <a:t>—that is, pay specifically designed to energize, direct, or control employees’</a:t>
            </a:r>
            <a:r>
              <a:rPr lang="en-US" altLang="ja-JP" dirty="0"/>
              <a:t> behavior. </a:t>
            </a:r>
            <a:r>
              <a:rPr lang="en-US" b="1" dirty="0"/>
              <a:t>Incentive pay </a:t>
            </a:r>
            <a:r>
              <a:rPr lang="en-US" b="0" dirty="0"/>
              <a:t>is a form </a:t>
            </a:r>
            <a:r>
              <a:rPr lang="en-US" dirty="0"/>
              <a:t>of pay linked to an employee’s performance as an individual, group member, or organization member.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2250567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For incentive pay to motivate employees to contribute to the organization’</a:t>
            </a:r>
            <a:r>
              <a:rPr lang="en-US" altLang="ja-JP" dirty="0"/>
              <a:t>s success, the pay plans must be well designed. In particular, effective plans meet the six requirements listed on this slide.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729227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pitchFamily="-65" charset="-128"/>
                <a:cs typeface="ＭＳ Ｐゴシック" pitchFamily="-65" charset="-128"/>
              </a:rPr>
              <a:t>LO 13-2 Describe how organizations recognize individual performance.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The many kinds of incentive pay fall into three broad categories: incentives linked to individual, group, or organizational performance. Choices from these categories should consider not only their strengths and weaknesses, but also their fit with the organization’s goals. The choice of incentive pay may affect not only the level of motivation but also the kinds of employees who are attracted to and stay with the organization. Given the potential impact, organizations not only should weigh the strengths and weaknesses in selecting types of incentive pay but also should measure the results of these programs.</a:t>
            </a:r>
            <a:endParaRPr lang="en-US" sz="1200" kern="1200" dirty="0">
              <a:solidFill>
                <a:schemeClr val="tx1"/>
              </a:solidFill>
              <a:latin typeface="+mn-lt"/>
              <a:ea typeface="ＭＳ Ｐゴシック" pitchFamily="-65" charset="-128"/>
              <a:cs typeface="ＭＳ Ｐゴシック" pitchFamily="-65" charset="-128"/>
            </a:endParaRPr>
          </a:p>
          <a:p>
            <a:endParaRPr lang="en-US" sz="1200" b="1" kern="1200" dirty="0">
              <a:solidFill>
                <a:schemeClr val="tx1"/>
              </a:solidFill>
              <a:latin typeface="+mn-lt"/>
              <a:ea typeface="ＭＳ Ｐゴシック" pitchFamily="-65" charset="-128"/>
              <a:cs typeface="ＭＳ Ｐゴシック" pitchFamily="-65" charset="-128"/>
            </a:endParaRPr>
          </a:p>
          <a:p>
            <a:r>
              <a:rPr lang="en-US" sz="1200" b="1" kern="1200" dirty="0">
                <a:solidFill>
                  <a:schemeClr val="tx1"/>
                </a:solidFill>
                <a:latin typeface="+mn-lt"/>
                <a:ea typeface="ＭＳ Ｐゴシック" pitchFamily="-65" charset="-128"/>
                <a:cs typeface="ＭＳ Ｐゴシック" pitchFamily="-65" charset="-128"/>
              </a:rPr>
              <a:t>Piecework rate </a:t>
            </a:r>
            <a:r>
              <a:rPr lang="en-US" sz="1200" kern="1200" dirty="0">
                <a:solidFill>
                  <a:schemeClr val="tx1"/>
                </a:solidFill>
                <a:latin typeface="+mn-lt"/>
                <a:ea typeface="ＭＳ Ｐゴシック" pitchFamily="-65" charset="-128"/>
                <a:cs typeface="ＭＳ Ｐゴシック" pitchFamily="-65" charset="-128"/>
              </a:rPr>
              <a:t>is the rate of pay per unit produced.</a:t>
            </a:r>
          </a:p>
          <a:p>
            <a:r>
              <a:rPr lang="en-US" sz="1200" b="1" kern="1200" dirty="0">
                <a:solidFill>
                  <a:schemeClr val="tx1"/>
                </a:solidFill>
                <a:latin typeface="+mn-lt"/>
                <a:ea typeface="ＭＳ Ｐゴシック" pitchFamily="-65" charset="-128"/>
                <a:cs typeface="ＭＳ Ｐゴシック" pitchFamily="-65" charset="-128"/>
              </a:rPr>
              <a:t>Straight piecework plan </a:t>
            </a:r>
            <a:r>
              <a:rPr lang="en-US" sz="1200" kern="1200" dirty="0">
                <a:solidFill>
                  <a:schemeClr val="tx1"/>
                </a:solidFill>
                <a:latin typeface="+mn-lt"/>
                <a:ea typeface="ＭＳ Ｐゴシック" pitchFamily="-65" charset="-128"/>
                <a:cs typeface="ＭＳ Ｐゴシック" pitchFamily="-65" charset="-128"/>
              </a:rPr>
              <a:t>is incentive pay in which the employer pays the same rate per piece, no matter how much the worker produces.</a:t>
            </a:r>
          </a:p>
          <a:p>
            <a:r>
              <a:rPr lang="en-US" sz="1200" b="1" kern="1200" dirty="0">
                <a:solidFill>
                  <a:schemeClr val="tx1"/>
                </a:solidFill>
                <a:latin typeface="+mn-lt"/>
                <a:ea typeface="ＭＳ Ｐゴシック" pitchFamily="-65" charset="-128"/>
                <a:cs typeface="ＭＳ Ｐゴシック" pitchFamily="-65" charset="-128"/>
              </a:rPr>
              <a:t>Differential piece rates </a:t>
            </a:r>
            <a:r>
              <a:rPr lang="en-US" sz="1200" kern="1200" dirty="0">
                <a:solidFill>
                  <a:schemeClr val="tx1"/>
                </a:solidFill>
                <a:latin typeface="+mn-lt"/>
                <a:ea typeface="ＭＳ Ｐゴシック" pitchFamily="-65" charset="-128"/>
                <a:cs typeface="ＭＳ Ｐゴシック" pitchFamily="-65" charset="-128"/>
              </a:rPr>
              <a:t>is Incentive pay in which the piece rate is higher when a greater amount is produced.</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667721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Standard hour plan </a:t>
            </a:r>
            <a:r>
              <a:rPr lang="en-US" dirty="0"/>
              <a:t>is an incentive plan that pays workers extra for work done in less than a preset “standard time.” </a:t>
            </a:r>
            <a:r>
              <a:rPr lang="en-US" altLang="en-US" dirty="0">
                <a:solidFill>
                  <a:srgbClr val="000000"/>
                </a:solidFill>
              </a:rPr>
              <a:t>Much like piecework plans, standard hour plans encourage employees to work as fast as they can, but not necessarily to care about quality or service.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solidFill>
                <a:srgbClr val="000000"/>
              </a:solidFill>
            </a:endParaRPr>
          </a:p>
          <a:p>
            <a:pPr>
              <a:defRPr/>
            </a:pPr>
            <a:r>
              <a:rPr lang="en-US" b="1" dirty="0"/>
              <a:t>Merit pay </a:t>
            </a:r>
            <a:r>
              <a:rPr lang="en-US" dirty="0"/>
              <a:t>is a system of linking pay increases to ratings on performance appraisals. </a:t>
            </a:r>
            <a:r>
              <a:rPr lang="en-US" altLang="en-US" dirty="0">
                <a:solidFill>
                  <a:srgbClr val="000000"/>
                </a:solidFill>
              </a:rPr>
              <a:t>Merit pay systems gives lowest paid best performers the biggest pay increases.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3461483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err="1">
                <a:solidFill>
                  <a:srgbClr val="221E1F"/>
                </a:solidFill>
                <a:latin typeface="+mn-lt"/>
                <a:ea typeface="ＭＳ Ｐゴシック" pitchFamily="-65" charset="-128"/>
                <a:cs typeface="ＭＳ Ｐゴシック" pitchFamily="-65" charset="-128"/>
              </a:rPr>
              <a:t>Compa-ratio</a:t>
            </a:r>
            <a:r>
              <a:rPr lang="en-US" sz="1200" b="0" i="1" u="none" strike="noStrike" kern="1200" baseline="30000" dirty="0" err="1">
                <a:solidFill>
                  <a:srgbClr val="221E1F"/>
                </a:solidFill>
                <a:latin typeface="+mn-lt"/>
                <a:ea typeface="ＭＳ Ｐゴシック" pitchFamily="-65" charset="-128"/>
                <a:cs typeface="ＭＳ Ｐゴシック" pitchFamily="-65" charset="-128"/>
              </a:rPr>
              <a:t>a</a:t>
            </a:r>
            <a:r>
              <a:rPr lang="en-US" sz="1200" b="0" i="0" u="none" strike="noStrike" kern="1200" baseline="0" dirty="0">
                <a:solidFill>
                  <a:srgbClr val="221E1F"/>
                </a:solidFill>
                <a:latin typeface="+mn-lt"/>
                <a:ea typeface="ＭＳ Ｐゴシック" pitchFamily="-65" charset="-128"/>
                <a:cs typeface="ＭＳ Ｐゴシック" pitchFamily="-65" charset="-128"/>
              </a:rPr>
              <a:t> is the employee’s salary divided by the midpoint of his or her salary range.</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To make the merit increases consistent, so they will be seen as fair, many merit pay programs use a merit increase grid, such as the sample in Table 13.1.</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558226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As Figure 13.1 shows, a typical spread of pay raises across all employees is just a few percentage points. However, experts advise making pay increases far greater for top performers than for average employees—and not rewarding the poor performers with a raise at all.11 Imagine if the raises given to the bottom two categories in Figure 13.1 instead went toward 7% or greater raises for the one-quarter of employees who are high performers. This type of decision signals that excellence is rewarded. As the unemployment rate continues to fall, upward pressure on wages may increase the possible range for merit increases. If average pay rises by 4% or more, there are more dollars to distribute among high- and middle-performing employees.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2901835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34.xml"/><Relationship Id="rId4" Type="http://schemas.openxmlformats.org/officeDocument/2006/relationships/slide" Target="slide3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37.xml"/><Relationship Id="rId4" Type="http://schemas.openxmlformats.org/officeDocument/2006/relationships/slide" Target="slide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4.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7.xml"/><Relationship Id="rId5" Type="http://schemas.openxmlformats.org/officeDocument/2006/relationships/hyperlink" Target="https://hrdailyadvisor.blr/" TargetMode="External"/><Relationship Id="rId4" Type="http://schemas.openxmlformats.org/officeDocument/2006/relationships/slide" Target="slide30.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91B8F-4383-4886-84FC-85363E6A7B57}"/>
              </a:ext>
            </a:extLst>
          </p:cNvPr>
          <p:cNvSpPr>
            <a:spLocks noGrp="1"/>
          </p:cNvSpPr>
          <p:nvPr>
            <p:ph type="title"/>
          </p:nvPr>
        </p:nvSpPr>
        <p:spPr/>
        <p:txBody>
          <a:bodyPr/>
          <a:lstStyle/>
          <a:p>
            <a:r>
              <a:rPr lang="en-US" dirty="0"/>
              <a:t>Pay for Individual Performance </a:t>
            </a:r>
            <a:r>
              <a:rPr lang="en-US" sz="1000" b="0" dirty="0"/>
              <a:t>3</a:t>
            </a:r>
          </a:p>
        </p:txBody>
      </p:sp>
      <p:sp>
        <p:nvSpPr>
          <p:cNvPr id="3" name="Content Placeholder 2">
            <a:extLst>
              <a:ext uri="{FF2B5EF4-FFF2-40B4-BE49-F238E27FC236}">
                <a16:creationId xmlns:a16="http://schemas.microsoft.com/office/drawing/2014/main" id="{7EC71E71-EFEA-4A31-A7EF-60A2C1041B98}"/>
              </a:ext>
            </a:extLst>
          </p:cNvPr>
          <p:cNvSpPr>
            <a:spLocks noGrp="1"/>
          </p:cNvSpPr>
          <p:nvPr>
            <p:ph idx="1"/>
          </p:nvPr>
        </p:nvSpPr>
        <p:spPr/>
        <p:txBody>
          <a:bodyPr/>
          <a:lstStyle/>
          <a:p>
            <a:r>
              <a:rPr lang="en-US" sz="2600" dirty="0"/>
              <a:t>Performance Bonuses</a:t>
            </a:r>
          </a:p>
          <a:p>
            <a:pPr marL="292608" indent="-292608">
              <a:buFont typeface="Arial" panose="020B0604020202020204" pitchFamily="34" charset="0"/>
              <a:buChar char="•"/>
            </a:pPr>
            <a:r>
              <a:rPr lang="en-US" sz="2400" dirty="0"/>
              <a:t>Not rolled into base pay.</a:t>
            </a:r>
          </a:p>
          <a:p>
            <a:pPr marL="292608" indent="-292608">
              <a:buFont typeface="Arial" panose="020B0604020202020204" pitchFamily="34" charset="0"/>
              <a:buChar char="•"/>
            </a:pPr>
            <a:r>
              <a:rPr lang="en-US" sz="2400" dirty="0"/>
              <a:t>Employee must re-earn bonus during each period.</a:t>
            </a:r>
          </a:p>
          <a:p>
            <a:pPr marL="292608" indent="-292608">
              <a:buFont typeface="Arial" panose="020B0604020202020204" pitchFamily="34" charset="0"/>
              <a:buChar char="•"/>
            </a:pPr>
            <a:r>
              <a:rPr lang="en-US" sz="2400" dirty="0"/>
              <a:t>May be a one-time reward.</a:t>
            </a:r>
          </a:p>
          <a:p>
            <a:pPr marL="292608" indent="-292608">
              <a:buFont typeface="Arial" panose="020B0604020202020204" pitchFamily="34" charset="0"/>
              <a:buChar char="•"/>
            </a:pPr>
            <a:r>
              <a:rPr lang="en-US" sz="2400" dirty="0"/>
              <a:t>May be linked to objective performance measures.</a:t>
            </a:r>
          </a:p>
          <a:p>
            <a:pPr marL="292608" indent="-292608">
              <a:buFont typeface="Arial" panose="020B0604020202020204" pitchFamily="34" charset="0"/>
              <a:buChar char="•"/>
            </a:pPr>
            <a:r>
              <a:rPr lang="en-US" sz="2400" dirty="0"/>
              <a:t>Retention bonuses give employees a reason to stay</a:t>
            </a:r>
            <a:r>
              <a:rPr lang="en-US" sz="2400" b="1" dirty="0"/>
              <a:t>.</a:t>
            </a:r>
            <a:endParaRPr lang="en-US" sz="2400" dirty="0"/>
          </a:p>
        </p:txBody>
      </p:sp>
    </p:spTree>
    <p:extLst>
      <p:ext uri="{BB962C8B-B14F-4D97-AF65-F5344CB8AC3E}">
        <p14:creationId xmlns:p14="http://schemas.microsoft.com/office/powerpoint/2010/main" val="240696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Performance Bonuses</a:t>
            </a:r>
            <a:endParaRPr lang="en-US"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3843633"/>
          </a:xfrm>
        </p:spPr>
        <p:txBody>
          <a:bodyPr/>
          <a:lstStyle/>
          <a:p>
            <a:r>
              <a:rPr lang="en-US" sz="2400" dirty="0"/>
              <a:t>Performance bonuses for production workers are not rolled into base pay. The bonuses could be tied to various measures, including the quantity of products shipped in a specific time period.</a:t>
            </a:r>
            <a:endParaRPr lang="en-US" sz="2200" dirty="0"/>
          </a:p>
        </p:txBody>
      </p:sp>
      <p:pic>
        <p:nvPicPr>
          <p:cNvPr id="6" name="Picture 5" descr="A photo shows a woman working on a production line.">
            <a:extLst>
              <a:ext uri="{FF2B5EF4-FFF2-40B4-BE49-F238E27FC236}">
                <a16:creationId xmlns:a16="http://schemas.microsoft.com/office/drawing/2014/main" id="{57A4644F-22FC-4CF5-964B-608E08391B54}"/>
              </a:ext>
            </a:extLst>
          </p:cNvPr>
          <p:cNvPicPr>
            <a:picLocks noChangeAspect="1"/>
          </p:cNvPicPr>
          <p:nvPr/>
        </p:nvPicPr>
        <p:blipFill>
          <a:blip r:embed="rId3"/>
          <a:stretch>
            <a:fillRect/>
          </a:stretch>
        </p:blipFill>
        <p:spPr>
          <a:xfrm>
            <a:off x="6287067" y="1380531"/>
            <a:ext cx="5383235" cy="3724979"/>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err="1">
                <a:solidFill>
                  <a:schemeClr val="tx1"/>
                </a:solidFill>
              </a:rPr>
              <a:t>DreamPictures</a:t>
            </a:r>
            <a:r>
              <a:rPr lang="en-US" dirty="0">
                <a:solidFill>
                  <a:schemeClr val="tx1"/>
                </a:solidFill>
              </a:rPr>
              <a:t>/Shannon Faulk/Blend Images L</a:t>
            </a:r>
            <a:r>
              <a:rPr lang="en-US" sz="100" dirty="0">
                <a:solidFill>
                  <a:schemeClr val="tx1"/>
                </a:solidFill>
              </a:rPr>
              <a:t> </a:t>
            </a:r>
            <a:r>
              <a:rPr lang="en-US" dirty="0" err="1">
                <a:solidFill>
                  <a:schemeClr val="tx1"/>
                </a:solidFill>
              </a:rPr>
              <a:t>L</a:t>
            </a:r>
            <a:r>
              <a:rPr lang="en-US" sz="100" dirty="0">
                <a:solidFill>
                  <a:schemeClr val="tx1"/>
                </a:solidFill>
              </a:rPr>
              <a:t> </a:t>
            </a:r>
            <a:r>
              <a:rPr lang="en-US" dirty="0">
                <a:solidFill>
                  <a:schemeClr val="tx1"/>
                </a:solidFill>
              </a:rPr>
              <a:t>C</a:t>
            </a:r>
          </a:p>
        </p:txBody>
      </p:sp>
    </p:spTree>
    <p:extLst>
      <p:ext uri="{BB962C8B-B14F-4D97-AF65-F5344CB8AC3E}">
        <p14:creationId xmlns:p14="http://schemas.microsoft.com/office/powerpoint/2010/main" val="3417951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91B8F-4383-4886-84FC-85363E6A7B57}"/>
              </a:ext>
            </a:extLst>
          </p:cNvPr>
          <p:cNvSpPr>
            <a:spLocks noGrp="1"/>
          </p:cNvSpPr>
          <p:nvPr>
            <p:ph type="title"/>
          </p:nvPr>
        </p:nvSpPr>
        <p:spPr/>
        <p:txBody>
          <a:bodyPr/>
          <a:lstStyle/>
          <a:p>
            <a:r>
              <a:rPr lang="en-US" dirty="0"/>
              <a:t>Pay for Individual Performance </a:t>
            </a:r>
            <a:r>
              <a:rPr lang="en-US" sz="1000" b="0" dirty="0"/>
              <a:t>4</a:t>
            </a:r>
          </a:p>
        </p:txBody>
      </p:sp>
      <p:sp>
        <p:nvSpPr>
          <p:cNvPr id="3" name="Content Placeholder 2">
            <a:extLst>
              <a:ext uri="{FF2B5EF4-FFF2-40B4-BE49-F238E27FC236}">
                <a16:creationId xmlns:a16="http://schemas.microsoft.com/office/drawing/2014/main" id="{7EC71E71-EFEA-4A31-A7EF-60A2C1041B98}"/>
              </a:ext>
            </a:extLst>
          </p:cNvPr>
          <p:cNvSpPr>
            <a:spLocks noGrp="1"/>
          </p:cNvSpPr>
          <p:nvPr>
            <p:ph idx="1"/>
          </p:nvPr>
        </p:nvSpPr>
        <p:spPr/>
        <p:txBody>
          <a:bodyPr/>
          <a:lstStyle/>
          <a:p>
            <a:r>
              <a:rPr lang="en-US" sz="2600" dirty="0"/>
              <a:t>Sales</a:t>
            </a:r>
            <a:r>
              <a:rPr lang="en-US" sz="2600" b="1" dirty="0"/>
              <a:t> Commissions</a:t>
            </a:r>
          </a:p>
          <a:p>
            <a:pPr marL="292608" indent="-292608">
              <a:buFont typeface="Arial" panose="020B0604020202020204" pitchFamily="34" charset="0"/>
              <a:buChar char="•"/>
            </a:pPr>
            <a:r>
              <a:rPr lang="en-US" sz="2400" dirty="0"/>
              <a:t>Incentive pay calculated as a percentage of sales.</a:t>
            </a:r>
          </a:p>
          <a:p>
            <a:pPr marL="292608" indent="-292608">
              <a:buFont typeface="Arial" panose="020B0604020202020204" pitchFamily="34" charset="0"/>
              <a:buChar char="•"/>
            </a:pPr>
            <a:r>
              <a:rPr lang="en-US" sz="2400" dirty="0"/>
              <a:t>Some earn commission in addition to base salary.</a:t>
            </a:r>
          </a:p>
          <a:p>
            <a:pPr marL="292608" indent="-292608">
              <a:buFont typeface="Arial" panose="020B0604020202020204" pitchFamily="34" charset="0"/>
              <a:buChar char="•"/>
            </a:pPr>
            <a:r>
              <a:rPr lang="en-US" sz="2400" dirty="0"/>
              <a:t>Some work on straight commission plan with no salary.</a:t>
            </a:r>
          </a:p>
          <a:p>
            <a:pPr marL="292608" indent="-292608">
              <a:buFont typeface="Arial" panose="020B0604020202020204" pitchFamily="34" charset="0"/>
              <a:buChar char="•"/>
            </a:pPr>
            <a:r>
              <a:rPr lang="en-US" sz="2400" dirty="0"/>
              <a:t>Some earn no commissions at all.</a:t>
            </a:r>
          </a:p>
        </p:txBody>
      </p:sp>
    </p:spTree>
    <p:extLst>
      <p:ext uri="{BB962C8B-B14F-4D97-AF65-F5344CB8AC3E}">
        <p14:creationId xmlns:p14="http://schemas.microsoft.com/office/powerpoint/2010/main" val="635522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1830871"/>
          </a:xfrm>
        </p:spPr>
        <p:txBody>
          <a:bodyPr/>
          <a:lstStyle/>
          <a:p>
            <a:r>
              <a:rPr lang="en-US" sz="2800" b="1" dirty="0"/>
              <a:t>John works twisting pretzels in a pretzel factory. Pablo works on I</a:t>
            </a:r>
            <a:r>
              <a:rPr lang="en-US" sz="100" b="1" dirty="0"/>
              <a:t> </a:t>
            </a:r>
            <a:r>
              <a:rPr lang="en-US" sz="2800" b="1" dirty="0"/>
              <a:t>T systems integration at a credit card company. The best pay plans for these individuals would most likely be _____ and _____, respectively.</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2352463"/>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merit pay; individual bonus</a:t>
            </a:r>
            <a:endParaRPr lang="en-US" noProof="0" dirty="0"/>
          </a:p>
          <a:p>
            <a:pPr marL="0" indent="0">
              <a:spcBef>
                <a:spcPts val="1000"/>
              </a:spcBef>
              <a:spcAft>
                <a:spcPts val="0"/>
              </a:spcAft>
              <a:buClrTx/>
              <a:buNone/>
            </a:pPr>
            <a:r>
              <a:rPr lang="en-US" noProof="0" dirty="0"/>
              <a:t>B. </a:t>
            </a:r>
            <a:r>
              <a:rPr lang="en-US" dirty="0"/>
              <a:t>sales commissions; merit pay</a:t>
            </a:r>
            <a:endParaRPr lang="en-US" noProof="0" dirty="0"/>
          </a:p>
          <a:p>
            <a:pPr marL="357188" indent="-357188">
              <a:spcBef>
                <a:spcPts val="1000"/>
              </a:spcBef>
              <a:spcAft>
                <a:spcPts val="0"/>
              </a:spcAft>
              <a:buClrTx/>
              <a:buNone/>
            </a:pPr>
            <a:r>
              <a:rPr lang="en-US" noProof="0" dirty="0"/>
              <a:t>C. </a:t>
            </a:r>
            <a:r>
              <a:rPr lang="en-US" dirty="0"/>
              <a:t>piecework; merit pay</a:t>
            </a:r>
            <a:endParaRPr lang="en-US" noProof="0" dirty="0"/>
          </a:p>
          <a:p>
            <a:pPr marL="357188" indent="-357188">
              <a:spcBef>
                <a:spcPts val="1000"/>
              </a:spcBef>
              <a:spcAft>
                <a:spcPts val="0"/>
              </a:spcAft>
              <a:buClrTx/>
              <a:buNone/>
            </a:pPr>
            <a:r>
              <a:rPr lang="en-US" noProof="0" dirty="0"/>
              <a:t>D. </a:t>
            </a:r>
            <a:r>
              <a:rPr lang="en-US" dirty="0"/>
              <a:t>individual bonus; sales commissions</a:t>
            </a:r>
          </a:p>
        </p:txBody>
      </p:sp>
    </p:spTree>
    <p:extLst>
      <p:ext uri="{BB962C8B-B14F-4D97-AF65-F5344CB8AC3E}">
        <p14:creationId xmlns:p14="http://schemas.microsoft.com/office/powerpoint/2010/main" val="2749754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AC0A6-F789-4050-85DB-207147B93941}"/>
              </a:ext>
            </a:extLst>
          </p:cNvPr>
          <p:cNvSpPr>
            <a:spLocks noGrp="1"/>
          </p:cNvSpPr>
          <p:nvPr>
            <p:ph type="title"/>
          </p:nvPr>
        </p:nvSpPr>
        <p:spPr/>
        <p:txBody>
          <a:bodyPr/>
          <a:lstStyle/>
          <a:p>
            <a:r>
              <a:rPr lang="en-US" dirty="0"/>
              <a:t>Pay for Group Performance </a:t>
            </a:r>
            <a:r>
              <a:rPr lang="en-US" sz="1000" b="0" dirty="0"/>
              <a:t>1</a:t>
            </a:r>
          </a:p>
        </p:txBody>
      </p:sp>
      <p:sp>
        <p:nvSpPr>
          <p:cNvPr id="3" name="Content Placeholder 2">
            <a:extLst>
              <a:ext uri="{FF2B5EF4-FFF2-40B4-BE49-F238E27FC236}">
                <a16:creationId xmlns:a16="http://schemas.microsoft.com/office/drawing/2014/main" id="{A2992391-F822-44F0-88A0-59BFB1FF1083}"/>
              </a:ext>
            </a:extLst>
          </p:cNvPr>
          <p:cNvSpPr>
            <a:spLocks noGrp="1"/>
          </p:cNvSpPr>
          <p:nvPr>
            <p:ph idx="1"/>
          </p:nvPr>
        </p:nvSpPr>
        <p:spPr>
          <a:xfrm>
            <a:off x="609600" y="1280160"/>
            <a:ext cx="10972800" cy="3245345"/>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a:spcAft>
                <a:spcPts val="800"/>
              </a:spcAft>
            </a:pPr>
            <a:r>
              <a:rPr lang="en-US" sz="2600" b="1" dirty="0"/>
              <a:t>Gainsharing</a:t>
            </a:r>
          </a:p>
          <a:p>
            <a:pPr marL="292608" indent="-292608">
              <a:spcAft>
                <a:spcPts val="800"/>
              </a:spcAft>
              <a:buFont typeface="Arial" panose="020B0604020202020204" pitchFamily="34" charset="0"/>
              <a:buChar char="•"/>
            </a:pPr>
            <a:r>
              <a:rPr lang="en-US" sz="2400" dirty="0"/>
              <a:t>Measures improvements in productivity and effectiveness and distributes portion of each gain to employees.</a:t>
            </a:r>
          </a:p>
          <a:p>
            <a:pPr marL="292608" indent="-292608">
              <a:spcAft>
                <a:spcPts val="800"/>
              </a:spcAft>
              <a:buFont typeface="Arial" panose="020B0604020202020204" pitchFamily="34" charset="0"/>
              <a:buChar char="•"/>
            </a:pPr>
            <a:r>
              <a:rPr lang="en-US" sz="2400" dirty="0"/>
              <a:t>Addresses challenge of identifying appropriate performance measures for complex jobs.</a:t>
            </a:r>
          </a:p>
          <a:p>
            <a:pPr marL="292608" indent="-292608">
              <a:spcAft>
                <a:spcPts val="800"/>
              </a:spcAft>
              <a:buFont typeface="Arial" panose="020B0604020202020204" pitchFamily="34" charset="0"/>
              <a:buChar char="•"/>
            </a:pPr>
            <a:r>
              <a:rPr lang="en-US" sz="2400" dirty="0"/>
              <a:t>Employees determine how to improve own and group’s performance.</a:t>
            </a:r>
          </a:p>
        </p:txBody>
      </p:sp>
    </p:spTree>
    <p:extLst>
      <p:ext uri="{BB962C8B-B14F-4D97-AF65-F5344CB8AC3E}">
        <p14:creationId xmlns:p14="http://schemas.microsoft.com/office/powerpoint/2010/main" val="2368871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D2B96-9D3C-429B-AFB3-2F56B3A5E38E}"/>
              </a:ext>
            </a:extLst>
          </p:cNvPr>
          <p:cNvSpPr>
            <a:spLocks noGrp="1"/>
          </p:cNvSpPr>
          <p:nvPr>
            <p:ph type="title"/>
          </p:nvPr>
        </p:nvSpPr>
        <p:spPr/>
        <p:txBody>
          <a:bodyPr/>
          <a:lstStyle/>
          <a:p>
            <a:r>
              <a:rPr lang="en-US" dirty="0"/>
              <a:t>Pay for Group Performance </a:t>
            </a:r>
            <a:r>
              <a:rPr lang="en-US" sz="1000" b="0" dirty="0"/>
              <a:t>2</a:t>
            </a:r>
          </a:p>
        </p:txBody>
      </p:sp>
      <p:sp>
        <p:nvSpPr>
          <p:cNvPr id="9" name="Text Placeholder 8">
            <a:extLst>
              <a:ext uri="{FF2B5EF4-FFF2-40B4-BE49-F238E27FC236}">
                <a16:creationId xmlns:a16="http://schemas.microsoft.com/office/drawing/2014/main" id="{C9EDB559-D178-4611-B78A-666C4BCBCFF4}"/>
              </a:ext>
            </a:extLst>
          </p:cNvPr>
          <p:cNvSpPr>
            <a:spLocks noGrp="1"/>
          </p:cNvSpPr>
          <p:nvPr>
            <p:ph type="body" sz="quarter" idx="13"/>
          </p:nvPr>
        </p:nvSpPr>
        <p:spPr>
          <a:xfrm>
            <a:off x="609600" y="1269113"/>
            <a:ext cx="10972800"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dirty="0"/>
              <a:t>Conditions for Effective Gainsharing</a:t>
            </a:r>
          </a:p>
        </p:txBody>
      </p:sp>
      <p:sp>
        <p:nvSpPr>
          <p:cNvPr id="3" name="Text Placeholder 2">
            <a:extLst>
              <a:ext uri="{FF2B5EF4-FFF2-40B4-BE49-F238E27FC236}">
                <a16:creationId xmlns:a16="http://schemas.microsoft.com/office/drawing/2014/main" id="{EAE00529-8AC9-46AD-85F6-6C572BD95F52}"/>
              </a:ext>
            </a:extLst>
          </p:cNvPr>
          <p:cNvSpPr>
            <a:spLocks noGrp="1"/>
          </p:cNvSpPr>
          <p:nvPr>
            <p:ph type="body" idx="1"/>
          </p:nvPr>
        </p:nvSpPr>
        <p:spPr>
          <a:xfrm>
            <a:off x="609602" y="1986337"/>
            <a:ext cx="5386917" cy="433697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t"/>
          <a:lstStyle/>
          <a:p>
            <a:pPr marL="402336" indent="-402336">
              <a:buFont typeface="+mj-lt"/>
              <a:buAutoNum type="arabicPeriod"/>
            </a:pPr>
            <a:r>
              <a:rPr lang="en-US" b="0" dirty="0"/>
              <a:t>Management commitment.</a:t>
            </a:r>
          </a:p>
          <a:p>
            <a:pPr marL="402336" indent="-402336">
              <a:buFont typeface="+mj-lt"/>
              <a:buAutoNum type="arabicPeriod"/>
            </a:pPr>
            <a:r>
              <a:rPr lang="en-US" b="0" dirty="0"/>
              <a:t>Need for change or commitment to continuous improvement.</a:t>
            </a:r>
          </a:p>
          <a:p>
            <a:pPr marL="402336" indent="-402336">
              <a:buFont typeface="+mj-lt"/>
              <a:buAutoNum type="arabicPeriod"/>
            </a:pPr>
            <a:r>
              <a:rPr lang="en-US" b="0" dirty="0"/>
              <a:t>Management acceptance and encouragement of worker input.</a:t>
            </a:r>
          </a:p>
          <a:p>
            <a:pPr marL="402336" indent="-402336">
              <a:buFont typeface="+mj-lt"/>
              <a:buAutoNum type="arabicPeriod"/>
            </a:pPr>
            <a:r>
              <a:rPr lang="en-US" b="0" dirty="0"/>
              <a:t>High levels of cooperation and interaction.</a:t>
            </a:r>
          </a:p>
          <a:p>
            <a:pPr marL="402336" indent="-402336">
              <a:buFont typeface="+mj-lt"/>
              <a:buAutoNum type="arabicPeriod"/>
            </a:pPr>
            <a:r>
              <a:rPr lang="en-US" b="0" dirty="0"/>
              <a:t>Employment security.</a:t>
            </a:r>
          </a:p>
        </p:txBody>
      </p:sp>
      <p:sp>
        <p:nvSpPr>
          <p:cNvPr id="5" name="Text Placeholder 4">
            <a:extLst>
              <a:ext uri="{FF2B5EF4-FFF2-40B4-BE49-F238E27FC236}">
                <a16:creationId xmlns:a16="http://schemas.microsoft.com/office/drawing/2014/main" id="{45B82351-5F98-44EA-B08D-48BB2BB5A242}"/>
              </a:ext>
            </a:extLst>
          </p:cNvPr>
          <p:cNvSpPr>
            <a:spLocks noGrp="1"/>
          </p:cNvSpPr>
          <p:nvPr>
            <p:ph type="body" sz="quarter" idx="3"/>
          </p:nvPr>
        </p:nvSpPr>
        <p:spPr>
          <a:xfrm>
            <a:off x="6193369" y="1986337"/>
            <a:ext cx="5541431" cy="4336971"/>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t"/>
          <a:lstStyle/>
          <a:p>
            <a:pPr marL="402336" indent="-402336">
              <a:buFont typeface="+mj-lt"/>
              <a:buAutoNum type="arabicPeriod" startAt="6"/>
            </a:pPr>
            <a:r>
              <a:rPr lang="en-US" b="0" dirty="0"/>
              <a:t>Information sharing on productivity and costs.</a:t>
            </a:r>
          </a:p>
          <a:p>
            <a:pPr marL="402336" indent="-402336">
              <a:buFont typeface="+mj-lt"/>
              <a:buAutoNum type="arabicPeriod" startAt="6"/>
            </a:pPr>
            <a:r>
              <a:rPr lang="en-US" b="0" dirty="0"/>
              <a:t>Goal setting.</a:t>
            </a:r>
          </a:p>
          <a:p>
            <a:pPr marL="402336" indent="-402336">
              <a:buFont typeface="+mj-lt"/>
              <a:buAutoNum type="arabicPeriod" startAt="6"/>
            </a:pPr>
            <a:r>
              <a:rPr lang="en-US" b="0" dirty="0"/>
              <a:t>Commitment of all parties to process improvement.</a:t>
            </a:r>
          </a:p>
          <a:p>
            <a:pPr marL="402336" indent="-402336">
              <a:buFont typeface="+mj-lt"/>
              <a:buAutoNum type="arabicPeriod" startAt="6"/>
            </a:pPr>
            <a:r>
              <a:rPr lang="en-US" b="0" dirty="0"/>
              <a:t>Performance standards and calculations that are fair, relevant, and understandable.</a:t>
            </a:r>
          </a:p>
          <a:p>
            <a:pPr marL="402336" indent="-402336">
              <a:buFont typeface="+mj-lt"/>
              <a:buAutoNum type="arabicPeriod" startAt="6"/>
            </a:pPr>
            <a:r>
              <a:rPr lang="en-US" b="0" dirty="0"/>
              <a:t>Employees who value working in groups.</a:t>
            </a:r>
          </a:p>
        </p:txBody>
      </p:sp>
    </p:spTree>
    <p:extLst>
      <p:ext uri="{BB962C8B-B14F-4D97-AF65-F5344CB8AC3E}">
        <p14:creationId xmlns:p14="http://schemas.microsoft.com/office/powerpoint/2010/main" val="1749794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Pay for Group Performance </a:t>
            </a:r>
            <a:r>
              <a:rPr lang="en-US" sz="1000" b="0" dirty="0"/>
              <a:t>3</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261325"/>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2600" b="0" dirty="0"/>
              <a:t>Group Bonuses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2027214"/>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Used in smaller work groups.</a:t>
            </a:r>
          </a:p>
          <a:p>
            <a:pPr marL="292608" indent="-292608"/>
            <a:r>
              <a:rPr lang="en-US" sz="2400" dirty="0"/>
              <a:t>Reward members of group for attaining a specific goal.</a:t>
            </a:r>
          </a:p>
          <a:p>
            <a:pPr marL="292608" indent="-292608"/>
            <a:r>
              <a:rPr lang="en-US" sz="2400" dirty="0"/>
              <a:t>Usually measured in terms of physical output.</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195483" y="1265216"/>
            <a:ext cx="547230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b="0" dirty="0"/>
              <a:t>Team Awards</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195483" y="2048227"/>
            <a:ext cx="5472310"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Similar to group bonuses.</a:t>
            </a:r>
          </a:p>
          <a:p>
            <a:pPr marL="292608" indent="-292608"/>
            <a:r>
              <a:rPr lang="en-US" sz="2400" dirty="0"/>
              <a:t>Likely to use a broad range of performance measures.</a:t>
            </a:r>
          </a:p>
          <a:p>
            <a:pPr marL="621792" indent="-320040"/>
            <a:r>
              <a:rPr lang="en-US" sz="2200" dirty="0"/>
              <a:t>Cost savings.</a:t>
            </a:r>
          </a:p>
          <a:p>
            <a:pPr marL="621792" indent="-320040"/>
            <a:r>
              <a:rPr lang="en-US" sz="2200" dirty="0"/>
              <a:t>Completion of project.</a:t>
            </a:r>
          </a:p>
          <a:p>
            <a:pPr marL="621792" indent="-320040"/>
            <a:r>
              <a:rPr lang="en-US" sz="2200" dirty="0"/>
              <a:t>Meeting deadlines.</a:t>
            </a:r>
          </a:p>
        </p:txBody>
      </p:sp>
    </p:spTree>
    <p:extLst>
      <p:ext uri="{BB962C8B-B14F-4D97-AF65-F5344CB8AC3E}">
        <p14:creationId xmlns:p14="http://schemas.microsoft.com/office/powerpoint/2010/main" val="875686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1804D-07FB-41EE-9A85-4EF786D86BE6}"/>
              </a:ext>
            </a:extLst>
          </p:cNvPr>
          <p:cNvSpPr>
            <a:spLocks noGrp="1"/>
          </p:cNvSpPr>
          <p:nvPr>
            <p:ph type="title"/>
          </p:nvPr>
        </p:nvSpPr>
        <p:spPr/>
        <p:txBody>
          <a:bodyPr/>
          <a:lstStyle/>
          <a:p>
            <a:r>
              <a:rPr lang="en-US" dirty="0"/>
              <a:t>Pay for Organizational Performance </a:t>
            </a:r>
            <a:r>
              <a:rPr lang="en-US" sz="1000" b="0" dirty="0"/>
              <a:t>1</a:t>
            </a:r>
          </a:p>
        </p:txBody>
      </p:sp>
      <p:sp>
        <p:nvSpPr>
          <p:cNvPr id="3" name="Content Placeholder 2">
            <a:extLst>
              <a:ext uri="{FF2B5EF4-FFF2-40B4-BE49-F238E27FC236}">
                <a16:creationId xmlns:a16="http://schemas.microsoft.com/office/drawing/2014/main" id="{959BC8DB-BB88-4A17-95E0-7DDBD54E43F5}"/>
              </a:ext>
            </a:extLst>
          </p:cNvPr>
          <p:cNvSpPr>
            <a:spLocks noGrp="1"/>
          </p:cNvSpPr>
          <p:nvPr>
            <p:ph idx="1"/>
          </p:nvPr>
        </p:nvSpPr>
        <p:spPr/>
        <p:txBody>
          <a:bodyPr/>
          <a:lstStyle/>
          <a:p>
            <a:r>
              <a:rPr lang="en-US" sz="2600" b="1" dirty="0"/>
              <a:t>Profit Sharing</a:t>
            </a:r>
          </a:p>
          <a:p>
            <a:pPr marL="292608" indent="-292608">
              <a:buFont typeface="Arial" panose="020B0604020202020204" pitchFamily="34" charset="0"/>
              <a:buChar char="•"/>
            </a:pPr>
            <a:r>
              <a:rPr lang="en-US" sz="2400" dirty="0"/>
              <a:t>Payments are a percentage of organization’s profits and are not part of employees’ base salary.</a:t>
            </a:r>
          </a:p>
          <a:p>
            <a:pPr marL="292608" indent="-292608">
              <a:buFont typeface="Arial" panose="020B0604020202020204" pitchFamily="34" charset="0"/>
              <a:buChar char="•"/>
            </a:pPr>
            <a:r>
              <a:rPr lang="en-US" sz="2400" dirty="0"/>
              <a:t>May encourage employees to think like owners.</a:t>
            </a:r>
          </a:p>
          <a:p>
            <a:pPr marL="292608" indent="-292608">
              <a:buFont typeface="Arial" panose="020B0604020202020204" pitchFamily="34" charset="0"/>
              <a:buChar char="•"/>
            </a:pPr>
            <a:r>
              <a:rPr lang="en-US" sz="2400" dirty="0"/>
              <a:t>Evidence not clear whether profit sharing is effective in improving performance.</a:t>
            </a:r>
          </a:p>
        </p:txBody>
      </p:sp>
    </p:spTree>
    <p:extLst>
      <p:ext uri="{BB962C8B-B14F-4D97-AF65-F5344CB8AC3E}">
        <p14:creationId xmlns:p14="http://schemas.microsoft.com/office/powerpoint/2010/main" val="1544408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Pay for Organizational Performance </a:t>
            </a:r>
            <a:r>
              <a:rPr lang="en-US"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3176257"/>
          </a:xfrm>
        </p:spPr>
        <p:txBody>
          <a:bodyPr/>
          <a:lstStyle/>
          <a:p>
            <a:pPr marL="0" indent="0">
              <a:spcAft>
                <a:spcPts val="800"/>
              </a:spcAft>
              <a:buNone/>
            </a:pPr>
            <a:r>
              <a:rPr lang="en-US" sz="2600" dirty="0"/>
              <a:t>Stock Ownership</a:t>
            </a:r>
          </a:p>
          <a:p>
            <a:pPr marL="0" indent="0">
              <a:buNone/>
            </a:pPr>
            <a:r>
              <a:rPr lang="en-US" dirty="0">
                <a:solidFill>
                  <a:srgbClr val="221E1F"/>
                </a:solidFill>
              </a:rPr>
              <a:t>Makes employees part owners of the organization.</a:t>
            </a:r>
          </a:p>
          <a:p>
            <a:pPr marL="0" indent="0">
              <a:buNone/>
            </a:pPr>
            <a:r>
              <a:rPr lang="en-US" dirty="0">
                <a:solidFill>
                  <a:srgbClr val="221E1F"/>
                </a:solidFill>
              </a:rPr>
              <a:t>May not have a strong effect on employees’ motivation.</a:t>
            </a:r>
          </a:p>
          <a:p>
            <a:pPr marL="0" indent="0">
              <a:buNone/>
            </a:pPr>
            <a:r>
              <a:rPr lang="en-US" dirty="0">
                <a:solidFill>
                  <a:srgbClr val="221E1F"/>
                </a:solidFill>
              </a:rPr>
              <a:t>Stock options.</a:t>
            </a:r>
          </a:p>
          <a:p>
            <a:pPr marL="292608" lvl="1" indent="-292608">
              <a:spcAft>
                <a:spcPts val="800"/>
              </a:spcAft>
              <a:buFont typeface="Arial" panose="020B0604020202020204" pitchFamily="34" charset="0"/>
              <a:buChar char="•"/>
            </a:pPr>
            <a:r>
              <a:rPr lang="en-US" sz="2200" dirty="0"/>
              <a:t>Rights to buy certain number of shares of stock at specified price.</a:t>
            </a:r>
          </a:p>
          <a:p>
            <a:pPr marL="292608" lvl="1" indent="-292608">
              <a:spcAft>
                <a:spcPts val="800"/>
              </a:spcAft>
              <a:buFont typeface="Arial" panose="020B0604020202020204" pitchFamily="34" charset="0"/>
              <a:buChar char="•"/>
            </a:pPr>
            <a:r>
              <a:rPr lang="en-US" sz="2200" dirty="0"/>
              <a:t>Traditionally have been granted to executives.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600048"/>
            <a:ext cx="11118196" cy="1878244"/>
          </a:xfrm>
        </p:spPr>
        <p:txBody>
          <a:bodyPr/>
          <a:lstStyle/>
          <a:p>
            <a:pPr marL="0" indent="0">
              <a:buNone/>
            </a:pPr>
            <a:r>
              <a:rPr lang="en-US" b="1" dirty="0"/>
              <a:t>Employee stock ownership plans (E</a:t>
            </a:r>
            <a:r>
              <a:rPr lang="en-US" sz="100" b="1" dirty="0"/>
              <a:t> </a:t>
            </a:r>
            <a:r>
              <a:rPr lang="en-US" b="1" dirty="0"/>
              <a:t>S</a:t>
            </a:r>
            <a:r>
              <a:rPr lang="en-US" sz="100" b="1" dirty="0"/>
              <a:t> </a:t>
            </a:r>
            <a:r>
              <a:rPr lang="en-US" b="1" dirty="0"/>
              <a:t>O</a:t>
            </a:r>
            <a:r>
              <a:rPr lang="en-US" sz="100" b="1" dirty="0"/>
              <a:t> </a:t>
            </a:r>
            <a:r>
              <a:rPr lang="en-US" b="1" dirty="0"/>
              <a:t>P).</a:t>
            </a:r>
          </a:p>
          <a:p>
            <a:pPr marL="292608" lvl="1" indent="-292608">
              <a:spcBef>
                <a:spcPts val="500"/>
              </a:spcBef>
              <a:buFont typeface="Arial" panose="020B0604020202020204" pitchFamily="34" charset="0"/>
              <a:buChar char="•"/>
            </a:pPr>
            <a:r>
              <a:rPr lang="en-US" sz="2200" dirty="0"/>
              <a:t>Organization distributes shares of stock to all its employees by placing them in a trust.</a:t>
            </a:r>
          </a:p>
          <a:p>
            <a:pPr marL="292608" lvl="1" indent="-292608">
              <a:spcBef>
                <a:spcPts val="500"/>
              </a:spcBef>
              <a:buFont typeface="Arial" panose="020B0604020202020204" pitchFamily="34" charset="0"/>
              <a:buChar char="•"/>
            </a:pPr>
            <a:r>
              <a:rPr lang="en-US" sz="2200" dirty="0"/>
              <a:t>Most common form of employee ownership.</a:t>
            </a:r>
          </a:p>
          <a:p>
            <a:pPr marL="292608" lvl="1" indent="-292608">
              <a:spcBef>
                <a:spcPts val="500"/>
              </a:spcBef>
              <a:buFont typeface="Arial" panose="020B0604020202020204" pitchFamily="34" charset="0"/>
              <a:buChar char="•"/>
            </a:pPr>
            <a:r>
              <a:rPr lang="en-US" sz="2200" dirty="0"/>
              <a:t>Carry significant risk.</a:t>
            </a:r>
          </a:p>
        </p:txBody>
      </p:sp>
    </p:spTree>
    <p:extLst>
      <p:ext uri="{BB962C8B-B14F-4D97-AF65-F5344CB8AC3E}">
        <p14:creationId xmlns:p14="http://schemas.microsoft.com/office/powerpoint/2010/main" val="2737456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13.2 Types of Pay for Organizational Performance</a:t>
            </a:r>
            <a:endParaRPr lang="en-US" sz="1000" b="0" dirty="0"/>
          </a:p>
        </p:txBody>
      </p:sp>
      <p:pic>
        <p:nvPicPr>
          <p:cNvPr id="3" name="Picture 2" descr="A summary graphic showing types of pay for organizational performance.">
            <a:extLst>
              <a:ext uri="{FF2B5EF4-FFF2-40B4-BE49-F238E27FC236}">
                <a16:creationId xmlns:a16="http://schemas.microsoft.com/office/drawing/2014/main" id="{1EA20690-B481-4FC5-AB07-B7868335222C}"/>
              </a:ext>
            </a:extLst>
          </p:cNvPr>
          <p:cNvPicPr>
            <a:picLocks noChangeAspect="1"/>
          </p:cNvPicPr>
          <p:nvPr/>
        </p:nvPicPr>
        <p:blipFill>
          <a:blip r:embed="rId3"/>
          <a:stretch>
            <a:fillRect/>
          </a:stretch>
        </p:blipFill>
        <p:spPr>
          <a:xfrm>
            <a:off x="1005399" y="1429628"/>
            <a:ext cx="10181202" cy="4401693"/>
          </a:xfrm>
          <a:prstGeom prst="rect">
            <a:avLst/>
          </a:prstGeom>
        </p:spPr>
      </p:pic>
      <p:sp>
        <p:nvSpPr>
          <p:cNvPr id="4" name="Text Placeholder 3">
            <a:extLst>
              <a:ext uri="{FF2B5EF4-FFF2-40B4-BE49-F238E27FC236}">
                <a16:creationId xmlns:a16="http://schemas.microsoft.com/office/drawing/2014/main" id="{B7FF0BFD-E916-488B-BB16-A695662CC5CC}"/>
              </a:ext>
            </a:extLst>
          </p:cNvPr>
          <p:cNvSpPr>
            <a:spLocks noGrp="1"/>
          </p:cNvSpPr>
          <p:nvPr>
            <p:ph type="body" sz="quarter" idx="16"/>
          </p:nvPr>
        </p:nvSpPr>
        <p:spPr>
          <a:xfrm>
            <a:off x="4557006" y="6298370"/>
            <a:ext cx="3102964" cy="267530"/>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999248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13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Recognizing Employee Contributions</a:t>
            </a:r>
          </a:p>
          <a:p>
            <a:pPr algn="ctr"/>
            <a:r>
              <a:rPr lang="en-US" b="1" dirty="0">
                <a:solidFill>
                  <a:schemeClr val="tx1"/>
                </a:solidFill>
              </a:rPr>
              <a:t> with Pay</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13.3 Number of Companies with E</a:t>
            </a:r>
            <a:r>
              <a:rPr lang="en-US" sz="100" dirty="0"/>
              <a:t> </a:t>
            </a:r>
            <a:r>
              <a:rPr lang="en-US" dirty="0"/>
              <a:t>S</a:t>
            </a:r>
            <a:r>
              <a:rPr lang="en-US" sz="100" dirty="0"/>
              <a:t> </a:t>
            </a:r>
            <a:r>
              <a:rPr lang="en-US" dirty="0"/>
              <a:t>O</a:t>
            </a:r>
            <a:r>
              <a:rPr lang="en-US" sz="100" dirty="0"/>
              <a:t> </a:t>
            </a:r>
            <a:r>
              <a:rPr lang="en-US" dirty="0"/>
              <a:t>Ps</a:t>
            </a:r>
            <a:endParaRPr lang="en-US" sz="1000" b="0" dirty="0"/>
          </a:p>
        </p:txBody>
      </p:sp>
      <p:pic>
        <p:nvPicPr>
          <p:cNvPr id="4" name="Picture 3" descr="A bar chart shows data for the years 1975, 2010, and 2015.">
            <a:extLst>
              <a:ext uri="{FF2B5EF4-FFF2-40B4-BE49-F238E27FC236}">
                <a16:creationId xmlns:a16="http://schemas.microsoft.com/office/drawing/2014/main" id="{B89B13AB-92A6-45B2-869A-1FAEADF2C94B}"/>
              </a:ext>
            </a:extLst>
          </p:cNvPr>
          <p:cNvPicPr>
            <a:picLocks noChangeAspect="1"/>
          </p:cNvPicPr>
          <p:nvPr/>
        </p:nvPicPr>
        <p:blipFill>
          <a:blip r:embed="rId3"/>
          <a:stretch>
            <a:fillRect/>
          </a:stretch>
        </p:blipFill>
        <p:spPr>
          <a:xfrm>
            <a:off x="3363900" y="1265629"/>
            <a:ext cx="5464201" cy="4605706"/>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286768"/>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826644" y="6400800"/>
            <a:ext cx="3908154" cy="402956"/>
          </a:xfrm>
        </p:spPr>
        <p:txBody>
          <a:bodyPr/>
          <a:lstStyle/>
          <a:p>
            <a:r>
              <a:rPr lang="en-US" i="1" dirty="0">
                <a:solidFill>
                  <a:schemeClr val="tx1"/>
                </a:solidFill>
              </a:rPr>
              <a:t>Source: </a:t>
            </a:r>
            <a:r>
              <a:rPr lang="en-US" dirty="0">
                <a:solidFill>
                  <a:schemeClr val="tx1"/>
                </a:solidFill>
              </a:rPr>
              <a:t>National Center for Employee Ownership, “Employee </a:t>
            </a:r>
            <a:br>
              <a:rPr lang="en-US" dirty="0">
                <a:solidFill>
                  <a:schemeClr val="tx1"/>
                </a:solidFill>
              </a:rPr>
            </a:br>
            <a:r>
              <a:rPr lang="en-US" dirty="0">
                <a:solidFill>
                  <a:schemeClr val="tx1"/>
                </a:solidFill>
              </a:rPr>
              <a:t>Ownership by the Numbers,” September 2019, https://www.nceo.org.</a:t>
            </a:r>
            <a:endParaRPr lang="en-US" dirty="0">
              <a:solidFill>
                <a:schemeClr val="tx1"/>
              </a:solidFill>
              <a:ea typeface="ＭＳ Ｐゴシック" pitchFamily="-65" charset="-128"/>
              <a:cs typeface="ＭＳ Ｐゴシック" pitchFamily="-65" charset="-128"/>
            </a:endParaRPr>
          </a:p>
        </p:txBody>
      </p:sp>
    </p:spTree>
    <p:extLst>
      <p:ext uri="{BB962C8B-B14F-4D97-AF65-F5344CB8AC3E}">
        <p14:creationId xmlns:p14="http://schemas.microsoft.com/office/powerpoint/2010/main" val="4972621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1040459"/>
          </a:xfrm>
        </p:spPr>
        <p:txBody>
          <a:bodyPr/>
          <a:lstStyle/>
          <a:p>
            <a:r>
              <a:rPr lang="en-US" sz="2800" b="1" dirty="0"/>
              <a:t>Josh is the Director of Marketing at global company. Identify the best type of incentive pay for him.</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515550"/>
            <a:ext cx="9714427" cy="3180259"/>
          </a:xfrm>
          <a:prstGeom prst="rect">
            <a:avLst/>
          </a:prstGeom>
        </p:spPr>
        <p:txBody>
          <a:bodyPr/>
          <a:lstStyle/>
          <a:p>
            <a:pPr marL="356616" indent="-356616">
              <a:spcBef>
                <a:spcPts val="1000"/>
              </a:spcBef>
              <a:spcAft>
                <a:spcPts val="0"/>
              </a:spcAft>
              <a:buClrTx/>
              <a:buNone/>
            </a:pPr>
            <a:r>
              <a:rPr lang="en-US" noProof="0" dirty="0"/>
              <a:t>A. </a:t>
            </a:r>
            <a:r>
              <a:rPr lang="en-US" dirty="0"/>
              <a:t>Individual performance, for getting half of his team members to hit their individual targets.</a:t>
            </a:r>
            <a:endParaRPr lang="en-US" noProof="0" dirty="0"/>
          </a:p>
          <a:p>
            <a:pPr marL="356616" indent="-356616">
              <a:spcBef>
                <a:spcPts val="1000"/>
              </a:spcBef>
              <a:spcAft>
                <a:spcPts val="0"/>
              </a:spcAft>
              <a:buClrTx/>
              <a:buNone/>
            </a:pPr>
            <a:r>
              <a:rPr lang="en-US" noProof="0" dirty="0"/>
              <a:t>B. </a:t>
            </a:r>
            <a:r>
              <a:rPr lang="en-US" dirty="0"/>
              <a:t>Group performance, for getting his whole team to cooperate and hit the Marketing Department’s targets.</a:t>
            </a:r>
            <a:endParaRPr lang="en-US" noProof="0" dirty="0"/>
          </a:p>
          <a:p>
            <a:pPr marL="356616" indent="-356616">
              <a:spcBef>
                <a:spcPts val="1000"/>
              </a:spcBef>
              <a:spcAft>
                <a:spcPts val="0"/>
              </a:spcAft>
              <a:buClrTx/>
              <a:buNone/>
            </a:pPr>
            <a:r>
              <a:rPr lang="en-US" noProof="0" dirty="0"/>
              <a:t>C. </a:t>
            </a:r>
            <a:r>
              <a:rPr lang="en-US" dirty="0"/>
              <a:t>Organizational performance, for increasing the company’s profits 20 percent through their marketing efforts.</a:t>
            </a:r>
            <a:endParaRPr lang="en-US" noProof="0" dirty="0"/>
          </a:p>
        </p:txBody>
      </p:sp>
    </p:spTree>
    <p:extLst>
      <p:ext uri="{BB962C8B-B14F-4D97-AF65-F5344CB8AC3E}">
        <p14:creationId xmlns:p14="http://schemas.microsoft.com/office/powerpoint/2010/main" val="3565003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7A31E-A7AA-4323-AD84-9F0CA3386207}"/>
              </a:ext>
            </a:extLst>
          </p:cNvPr>
          <p:cNvSpPr>
            <a:spLocks noGrp="1"/>
          </p:cNvSpPr>
          <p:nvPr>
            <p:ph type="title"/>
          </p:nvPr>
        </p:nvSpPr>
        <p:spPr/>
        <p:txBody>
          <a:bodyPr/>
          <a:lstStyle/>
          <a:p>
            <a:r>
              <a:rPr lang="en-US" dirty="0"/>
              <a:t>Balanced Scorecard</a:t>
            </a:r>
          </a:p>
        </p:txBody>
      </p:sp>
      <p:sp>
        <p:nvSpPr>
          <p:cNvPr id="3" name="Content Placeholder 2">
            <a:extLst>
              <a:ext uri="{FF2B5EF4-FFF2-40B4-BE49-F238E27FC236}">
                <a16:creationId xmlns:a16="http://schemas.microsoft.com/office/drawing/2014/main" id="{53E03F92-3A54-4E32-910C-E1D9B3C2B791}"/>
              </a:ext>
            </a:extLst>
          </p:cNvPr>
          <p:cNvSpPr>
            <a:spLocks noGrp="1"/>
          </p:cNvSpPr>
          <p:nvPr>
            <p:ph idx="1"/>
          </p:nvPr>
        </p:nvSpPr>
        <p:spPr/>
        <p:txBody>
          <a:bodyPr/>
          <a:lstStyle/>
          <a:p>
            <a:r>
              <a:rPr lang="en-US" sz="2600" b="1" dirty="0"/>
              <a:t>Balanced Scorecard</a:t>
            </a:r>
          </a:p>
          <a:p>
            <a:pPr marL="291600" indent="-291600">
              <a:buFont typeface="Arial" panose="020B0604020202020204" pitchFamily="34" charset="0"/>
              <a:buChar char="•"/>
            </a:pPr>
            <a:r>
              <a:rPr lang="en-US" sz="2400" dirty="0"/>
              <a:t>Combination of performance measures.</a:t>
            </a:r>
          </a:p>
          <a:p>
            <a:pPr marL="291600" indent="-291600">
              <a:buFont typeface="Arial" panose="020B0604020202020204" pitchFamily="34" charset="0"/>
              <a:buChar char="•"/>
            </a:pPr>
            <a:r>
              <a:rPr lang="en-US" sz="2400" dirty="0"/>
              <a:t>Directed toward company’s long- and short-term goals.</a:t>
            </a:r>
          </a:p>
          <a:p>
            <a:pPr marL="291600" indent="-291600">
              <a:buFont typeface="Arial" panose="020B0604020202020204" pitchFamily="34" charset="0"/>
              <a:buChar char="•"/>
            </a:pPr>
            <a:r>
              <a:rPr lang="en-US" sz="2400" dirty="0"/>
              <a:t>Used as the basis for awarding incentive pay.</a:t>
            </a:r>
          </a:p>
          <a:p>
            <a:pPr marL="291600" indent="-291600">
              <a:buFont typeface="Arial" panose="020B0604020202020204" pitchFamily="34" charset="0"/>
              <a:buChar char="•"/>
            </a:pPr>
            <a:r>
              <a:rPr lang="en-US" sz="2400" dirty="0"/>
              <a:t>Four categories:</a:t>
            </a:r>
          </a:p>
          <a:p>
            <a:pPr marL="741600" lvl="1" indent="-403200">
              <a:spcBef>
                <a:spcPts val="500"/>
              </a:spcBef>
              <a:buFont typeface="+mj-lt"/>
              <a:buAutoNum type="arabicPeriod"/>
            </a:pPr>
            <a:r>
              <a:rPr lang="en-US" sz="2200" dirty="0"/>
              <a:t>Financial.</a:t>
            </a:r>
          </a:p>
          <a:p>
            <a:pPr marL="741600" lvl="1" indent="-403200">
              <a:spcBef>
                <a:spcPts val="500"/>
              </a:spcBef>
              <a:buFont typeface="+mj-lt"/>
              <a:buAutoNum type="arabicPeriod"/>
            </a:pPr>
            <a:r>
              <a:rPr lang="en-US" sz="2200" dirty="0"/>
              <a:t>Customer.</a:t>
            </a:r>
          </a:p>
          <a:p>
            <a:pPr marL="741600" lvl="1" indent="-403200">
              <a:spcBef>
                <a:spcPts val="500"/>
              </a:spcBef>
              <a:buFont typeface="+mj-lt"/>
              <a:buAutoNum type="arabicPeriod"/>
            </a:pPr>
            <a:r>
              <a:rPr lang="en-US" sz="2200" dirty="0"/>
              <a:t>Operations.</a:t>
            </a:r>
          </a:p>
          <a:p>
            <a:pPr marL="741600" lvl="1" indent="-403200">
              <a:spcBef>
                <a:spcPts val="500"/>
              </a:spcBef>
              <a:buFont typeface="+mj-lt"/>
              <a:buAutoNum type="arabicPeriod"/>
            </a:pPr>
            <a:r>
              <a:rPr lang="en-US" sz="2200" dirty="0"/>
              <a:t>Learning and Growth.</a:t>
            </a:r>
          </a:p>
        </p:txBody>
      </p:sp>
    </p:spTree>
    <p:extLst>
      <p:ext uri="{BB962C8B-B14F-4D97-AF65-F5344CB8AC3E}">
        <p14:creationId xmlns:p14="http://schemas.microsoft.com/office/powerpoint/2010/main" val="23158794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Processes That Make Incentives Work</a:t>
            </a:r>
            <a:endParaRPr lang="en-US"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1595429"/>
          </a:xfrm>
        </p:spPr>
        <p:txBody>
          <a:bodyPr/>
          <a:lstStyle/>
          <a:p>
            <a:pPr marL="0" indent="0">
              <a:buNone/>
            </a:pPr>
            <a:r>
              <a:rPr lang="en-US" sz="2600" dirty="0"/>
              <a:t>Participation in Incentives</a:t>
            </a:r>
          </a:p>
          <a:p>
            <a:pPr marL="292608" indent="-274320">
              <a:buFont typeface="Arial" panose="020B0604020202020204" pitchFamily="34" charset="0"/>
              <a:buChar char="•"/>
            </a:pPr>
            <a:r>
              <a:rPr lang="en-US" dirty="0"/>
              <a:t>Employee participation can be part of general move to employee empowerment.</a:t>
            </a:r>
          </a:p>
          <a:p>
            <a:pPr marL="292608" indent="-274320">
              <a:buFont typeface="Arial" panose="020B0604020202020204" pitchFamily="34" charset="0"/>
              <a:buChar char="•"/>
            </a:pPr>
            <a:r>
              <a:rPr lang="en-US" dirty="0"/>
              <a:t>Employees have hands-on knowledge of behaviors that are effective.</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034718"/>
            <a:ext cx="11118196" cy="2854637"/>
          </a:xfrm>
        </p:spPr>
        <p:txBody>
          <a:bodyPr/>
          <a:lstStyle/>
          <a:p>
            <a:pPr marL="0" indent="0">
              <a:buNone/>
            </a:pPr>
            <a:r>
              <a:rPr lang="en-US" sz="2600" dirty="0"/>
              <a:t>Communication</a:t>
            </a:r>
          </a:p>
          <a:p>
            <a:pPr marL="292608" indent="-292608">
              <a:buFont typeface="Arial" panose="020B0604020202020204" pitchFamily="34" charset="0"/>
              <a:buChar char="•"/>
            </a:pPr>
            <a:r>
              <a:rPr lang="en-US" dirty="0"/>
              <a:t>Demonstrates that the pay plan is fair.</a:t>
            </a:r>
          </a:p>
          <a:p>
            <a:pPr marL="292608" indent="-292608">
              <a:buFont typeface="Arial" panose="020B0604020202020204" pitchFamily="34" charset="0"/>
              <a:buChar char="•"/>
            </a:pPr>
            <a:r>
              <a:rPr lang="en-US" dirty="0"/>
              <a:t>When employees understand the plan, it is more likely to influence their behavior as desired.</a:t>
            </a:r>
          </a:p>
          <a:p>
            <a:pPr marL="292608" indent="-292608">
              <a:buFont typeface="Arial" panose="020B0604020202020204" pitchFamily="34" charset="0"/>
              <a:buChar char="•"/>
            </a:pPr>
            <a:r>
              <a:rPr lang="en-US" dirty="0"/>
              <a:t>Especially important when changing the pay plan.</a:t>
            </a:r>
          </a:p>
        </p:txBody>
      </p:sp>
    </p:spTree>
    <p:extLst>
      <p:ext uri="{BB962C8B-B14F-4D97-AF65-F5344CB8AC3E}">
        <p14:creationId xmlns:p14="http://schemas.microsoft.com/office/powerpoint/2010/main" val="4027694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Incentive Pay for Executives </a:t>
            </a:r>
            <a:r>
              <a:rPr lang="en-US" sz="1000" b="0" dirty="0"/>
              <a:t>1</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261325"/>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2600" b="0" dirty="0"/>
              <a:t>Short-Term Incentives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2027214"/>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Bonuses based on R</a:t>
            </a:r>
            <a:r>
              <a:rPr lang="en-US" sz="100" dirty="0"/>
              <a:t> </a:t>
            </a:r>
            <a:r>
              <a:rPr lang="en-US" sz="2400" dirty="0"/>
              <a:t>O</a:t>
            </a:r>
            <a:r>
              <a:rPr lang="en-US" sz="100" dirty="0"/>
              <a:t> </a:t>
            </a:r>
            <a:r>
              <a:rPr lang="en-US" sz="2400" dirty="0"/>
              <a:t>I, year’s profits, or other measures related to goals.</a:t>
            </a:r>
          </a:p>
          <a:p>
            <a:pPr marL="292608" indent="-292608"/>
            <a:r>
              <a:rPr lang="en-US" sz="2400" dirty="0"/>
              <a:t>Actual payment of bonus can be delayed to gain tax advantages.</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195483" y="1265216"/>
            <a:ext cx="547230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b="0" dirty="0"/>
              <a:t>Long-Term Incentives</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195483" y="2048227"/>
            <a:ext cx="5472310"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r>
              <a:rPr lang="en-US" sz="2400" dirty="0"/>
              <a:t>Stock options.</a:t>
            </a:r>
          </a:p>
          <a:p>
            <a:pPr marL="292608" indent="-292608"/>
            <a:r>
              <a:rPr lang="en-US" sz="2400" dirty="0"/>
              <a:t>Stock purchase plans.</a:t>
            </a:r>
          </a:p>
          <a:p>
            <a:pPr marL="292608" indent="-292608"/>
            <a:r>
              <a:rPr lang="en-US" sz="2400" dirty="0"/>
              <a:t>Rationale is that executives will want what is best for organization because that will cause the value of their stock to grow.</a:t>
            </a:r>
          </a:p>
        </p:txBody>
      </p:sp>
    </p:spTree>
    <p:extLst>
      <p:ext uri="{BB962C8B-B14F-4D97-AF65-F5344CB8AC3E}">
        <p14:creationId xmlns:p14="http://schemas.microsoft.com/office/powerpoint/2010/main" val="1440151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04C5A-1567-426C-AEC4-6DA10761AC41}"/>
              </a:ext>
            </a:extLst>
          </p:cNvPr>
          <p:cNvSpPr>
            <a:spLocks noGrp="1"/>
          </p:cNvSpPr>
          <p:nvPr>
            <p:ph type="title"/>
          </p:nvPr>
        </p:nvSpPr>
        <p:spPr/>
        <p:txBody>
          <a:bodyPr/>
          <a:lstStyle/>
          <a:p>
            <a:r>
              <a:rPr lang="en-US" dirty="0"/>
              <a:t>Incentive Pay for Executives </a:t>
            </a:r>
            <a:r>
              <a:rPr lang="en-US" sz="1000" b="0" dirty="0"/>
              <a:t>2</a:t>
            </a:r>
          </a:p>
        </p:txBody>
      </p:sp>
      <p:sp>
        <p:nvSpPr>
          <p:cNvPr id="3" name="Content Placeholder 2">
            <a:extLst>
              <a:ext uri="{FF2B5EF4-FFF2-40B4-BE49-F238E27FC236}">
                <a16:creationId xmlns:a16="http://schemas.microsoft.com/office/drawing/2014/main" id="{D5F346F1-48C6-4442-94A6-B5914A4BBE10}"/>
              </a:ext>
            </a:extLst>
          </p:cNvPr>
          <p:cNvSpPr>
            <a:spLocks noGrp="1"/>
          </p:cNvSpPr>
          <p:nvPr>
            <p:ph idx="1"/>
          </p:nvPr>
        </p:nvSpPr>
        <p:spPr/>
        <p:txBody>
          <a:bodyPr/>
          <a:lstStyle/>
          <a:p>
            <a:r>
              <a:rPr lang="en-US" sz="2600" dirty="0"/>
              <a:t>Performance Measures for Executives</a:t>
            </a:r>
          </a:p>
          <a:p>
            <a:pPr marL="292608" indent="-292608">
              <a:buFont typeface="Arial" panose="020B0604020202020204" pitchFamily="34" charset="0"/>
              <a:buChar char="•"/>
            </a:pPr>
            <a:r>
              <a:rPr lang="en-US" sz="2400" dirty="0"/>
              <a:t>Balanced-scorecard approach is useful.</a:t>
            </a:r>
          </a:p>
          <a:p>
            <a:pPr marL="292608" indent="-292608">
              <a:buFont typeface="Arial" panose="020B0604020202020204" pitchFamily="34" charset="0"/>
              <a:buChar char="•"/>
            </a:pPr>
            <a:r>
              <a:rPr lang="en-US" sz="2400" dirty="0"/>
              <a:t>Securities and Exchange Commission (S</a:t>
            </a:r>
            <a:r>
              <a:rPr lang="en-US" sz="100" dirty="0"/>
              <a:t> </a:t>
            </a:r>
            <a:r>
              <a:rPr lang="en-US" sz="2400" dirty="0"/>
              <a:t>E</a:t>
            </a:r>
            <a:r>
              <a:rPr lang="en-US" sz="100" dirty="0"/>
              <a:t> </a:t>
            </a:r>
            <a:r>
              <a:rPr lang="en-US" sz="2400" dirty="0"/>
              <a:t>C) requires executive compensation to be reported.</a:t>
            </a:r>
          </a:p>
          <a:p>
            <a:pPr marL="292608" indent="-292608">
              <a:buFont typeface="Arial" panose="020B0604020202020204" pitchFamily="34" charset="0"/>
              <a:buChar char="•"/>
            </a:pPr>
            <a:r>
              <a:rPr lang="en-US" sz="2400" dirty="0"/>
              <a:t>Dodd-Frank Wall Street Reform and Consumer Protection Act </a:t>
            </a:r>
            <a:r>
              <a:rPr lang="en-US" sz="2400" dirty="0">
                <a:solidFill>
                  <a:srgbClr val="221E1F"/>
                </a:solidFill>
              </a:rPr>
              <a:t>require that public companies report the ratio of median compensation of all its employees to the C</a:t>
            </a:r>
            <a:r>
              <a:rPr lang="en-US" sz="100" dirty="0">
                <a:solidFill>
                  <a:srgbClr val="221E1F"/>
                </a:solidFill>
              </a:rPr>
              <a:t> </a:t>
            </a:r>
            <a:r>
              <a:rPr lang="en-US" sz="2400" dirty="0">
                <a:solidFill>
                  <a:srgbClr val="221E1F"/>
                </a:solidFill>
              </a:rPr>
              <a:t>E</a:t>
            </a:r>
            <a:r>
              <a:rPr lang="en-US" sz="100" dirty="0">
                <a:solidFill>
                  <a:srgbClr val="221E1F"/>
                </a:solidFill>
              </a:rPr>
              <a:t> </a:t>
            </a:r>
            <a:r>
              <a:rPr lang="en-US" sz="2400" dirty="0">
                <a:solidFill>
                  <a:srgbClr val="221E1F"/>
                </a:solidFill>
              </a:rPr>
              <a:t>O’s total compensation</a:t>
            </a:r>
            <a:r>
              <a:rPr lang="en-US" sz="2400" dirty="0"/>
              <a:t>.</a:t>
            </a:r>
          </a:p>
        </p:txBody>
      </p:sp>
    </p:spTree>
    <p:extLst>
      <p:ext uri="{BB962C8B-B14F-4D97-AF65-F5344CB8AC3E}">
        <p14:creationId xmlns:p14="http://schemas.microsoft.com/office/powerpoint/2010/main" val="39584972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04C5A-1567-426C-AEC4-6DA10761AC41}"/>
              </a:ext>
            </a:extLst>
          </p:cNvPr>
          <p:cNvSpPr>
            <a:spLocks noGrp="1"/>
          </p:cNvSpPr>
          <p:nvPr>
            <p:ph type="title"/>
          </p:nvPr>
        </p:nvSpPr>
        <p:spPr/>
        <p:txBody>
          <a:bodyPr/>
          <a:lstStyle/>
          <a:p>
            <a:r>
              <a:rPr lang="en-US" dirty="0"/>
              <a:t>Incentive Pay for Executives </a:t>
            </a:r>
            <a:r>
              <a:rPr lang="en-US" sz="1000" b="0" dirty="0"/>
              <a:t>3</a:t>
            </a:r>
          </a:p>
        </p:txBody>
      </p:sp>
      <p:sp>
        <p:nvSpPr>
          <p:cNvPr id="3" name="Content Placeholder 2">
            <a:extLst>
              <a:ext uri="{FF2B5EF4-FFF2-40B4-BE49-F238E27FC236}">
                <a16:creationId xmlns:a16="http://schemas.microsoft.com/office/drawing/2014/main" id="{D5F346F1-48C6-4442-94A6-B5914A4BBE10}"/>
              </a:ext>
            </a:extLst>
          </p:cNvPr>
          <p:cNvSpPr>
            <a:spLocks noGrp="1"/>
          </p:cNvSpPr>
          <p:nvPr>
            <p:ph idx="1"/>
          </p:nvPr>
        </p:nvSpPr>
        <p:spPr/>
        <p:txBody>
          <a:bodyPr/>
          <a:lstStyle/>
          <a:p>
            <a:r>
              <a:rPr lang="en-US" sz="2600" dirty="0"/>
              <a:t>Ethical Issues</a:t>
            </a:r>
          </a:p>
          <a:p>
            <a:pPr marL="292608" indent="-292608">
              <a:buFont typeface="Arial" panose="020B0604020202020204" pitchFamily="34" charset="0"/>
              <a:buChar char="•"/>
            </a:pPr>
            <a:r>
              <a:rPr lang="en-US" sz="2400" dirty="0"/>
              <a:t>Occur when company links pay to stock performance.</a:t>
            </a:r>
          </a:p>
          <a:p>
            <a:pPr marL="292608" indent="-292608">
              <a:buFont typeface="Arial" panose="020B0604020202020204" pitchFamily="34" charset="0"/>
              <a:buChar char="•"/>
            </a:pPr>
            <a:r>
              <a:rPr lang="en-US" sz="2400" dirty="0"/>
              <a:t>Executives may be tempted to lie about company’s performance due to potential for large earnings.</a:t>
            </a:r>
          </a:p>
          <a:p>
            <a:pPr marL="292608" indent="-292608">
              <a:buFont typeface="Arial" panose="020B0604020202020204" pitchFamily="34" charset="0"/>
              <a:buChar char="•"/>
            </a:pPr>
            <a:r>
              <a:rPr lang="en-US" sz="2400" dirty="0"/>
              <a:t>Insider trading gives unethical advantage.</a:t>
            </a:r>
          </a:p>
        </p:txBody>
      </p:sp>
    </p:spTree>
    <p:extLst>
      <p:ext uri="{BB962C8B-B14F-4D97-AF65-F5344CB8AC3E}">
        <p14:creationId xmlns:p14="http://schemas.microsoft.com/office/powerpoint/2010/main" val="212301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Consequences for Executives</a:t>
            </a:r>
            <a:endParaRPr lang="en-US"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3843633"/>
          </a:xfrm>
        </p:spPr>
        <p:txBody>
          <a:bodyPr/>
          <a:lstStyle/>
          <a:p>
            <a:r>
              <a:rPr lang="en-US" sz="2400" dirty="0"/>
              <a:t>When Wells Fargo managers and employees opened fictitious accounts for existing customers to meet aggressive sales goals, the company’s board took the unusual step of not awarding bonuses to executives.</a:t>
            </a:r>
            <a:endParaRPr lang="en-US" sz="2200" dirty="0"/>
          </a:p>
        </p:txBody>
      </p:sp>
      <p:pic>
        <p:nvPicPr>
          <p:cNvPr id="7" name="Picture 6" descr="A photo of people holding signs and protesting outside of a Wells Fargo building.">
            <a:extLst>
              <a:ext uri="{FF2B5EF4-FFF2-40B4-BE49-F238E27FC236}">
                <a16:creationId xmlns:a16="http://schemas.microsoft.com/office/drawing/2014/main" id="{467A61B4-6D3A-4E1D-A32F-5171156516BB}"/>
              </a:ext>
            </a:extLst>
          </p:cNvPr>
          <p:cNvPicPr>
            <a:picLocks noChangeAspect="1"/>
          </p:cNvPicPr>
          <p:nvPr/>
        </p:nvPicPr>
        <p:blipFill>
          <a:blip r:embed="rId3"/>
          <a:stretch>
            <a:fillRect/>
          </a:stretch>
        </p:blipFill>
        <p:spPr>
          <a:xfrm>
            <a:off x="6318063" y="1370614"/>
            <a:ext cx="5383235" cy="3651821"/>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Erik McGregor/Pacific Press/</a:t>
            </a:r>
            <a:r>
              <a:rPr lang="en-US" dirty="0" err="1">
                <a:solidFill>
                  <a:schemeClr val="tx1"/>
                </a:solidFill>
              </a:rPr>
              <a:t>LightRocket</a:t>
            </a:r>
            <a:r>
              <a:rPr lang="en-US" dirty="0">
                <a:solidFill>
                  <a:schemeClr val="tx1"/>
                </a:solidFill>
              </a:rPr>
              <a:t>/Getty Images</a:t>
            </a:r>
          </a:p>
        </p:txBody>
      </p:sp>
    </p:spTree>
    <p:extLst>
      <p:ext uri="{BB962C8B-B14F-4D97-AF65-F5344CB8AC3E}">
        <p14:creationId xmlns:p14="http://schemas.microsoft.com/office/powerpoint/2010/main" val="42605096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13</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 </a:t>
            </a:r>
            <a:r>
              <a:rPr lang="en-US" sz="1000" b="0" noProof="0" dirty="0"/>
              <a:t>1</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13-1</a:t>
            </a:r>
            <a:r>
              <a:rPr lang="en-US" sz="2200" b="1" noProof="0" dirty="0">
                <a:solidFill>
                  <a:srgbClr val="008200"/>
                </a:solidFill>
              </a:rPr>
              <a:t>  </a:t>
            </a:r>
            <a:r>
              <a:rPr lang="en-US" sz="2200" dirty="0"/>
              <a:t>Discuss the connection between incentive pay and employee performance.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13-2</a:t>
            </a:r>
            <a:r>
              <a:rPr lang="en-US" sz="2200" b="1" noProof="0" dirty="0">
                <a:solidFill>
                  <a:srgbClr val="008200"/>
                </a:solidFill>
              </a:rPr>
              <a:t>  </a:t>
            </a:r>
            <a:r>
              <a:rPr lang="en-US" sz="2200" dirty="0"/>
              <a:t>Describe how organizations recognize individual performance.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13-3</a:t>
            </a:r>
            <a:r>
              <a:rPr lang="en-US" sz="2200" b="1" noProof="0" dirty="0">
                <a:solidFill>
                  <a:srgbClr val="008200"/>
                </a:solidFill>
              </a:rPr>
              <a:t>  </a:t>
            </a:r>
            <a:r>
              <a:rPr lang="en-US" sz="2200" dirty="0"/>
              <a:t>Identify ways to recognize group performance.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13-4</a:t>
            </a:r>
            <a:r>
              <a:rPr lang="en-US" sz="2200" b="1" noProof="0" dirty="0">
                <a:solidFill>
                  <a:srgbClr val="008200"/>
                </a:solidFill>
              </a:rPr>
              <a:t>  </a:t>
            </a:r>
            <a:r>
              <a:rPr lang="en-US" sz="2200" dirty="0"/>
              <a:t>Explain how organizations link pay to their overall performance.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13-5</a:t>
            </a:r>
            <a:r>
              <a:rPr lang="en-US" sz="2200" b="1" noProof="0" dirty="0">
                <a:solidFill>
                  <a:srgbClr val="008200"/>
                </a:solidFill>
              </a:rPr>
              <a:t>  </a:t>
            </a:r>
            <a:r>
              <a:rPr lang="en-US" sz="2200" dirty="0"/>
              <a:t>Describe how organizations combine incentive plans in a “balanced scorecard.”</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13-6</a:t>
            </a:r>
            <a:r>
              <a:rPr lang="en-US" sz="2200" b="1" dirty="0">
                <a:solidFill>
                  <a:srgbClr val="008200"/>
                </a:solidFill>
              </a:rPr>
              <a:t>  </a:t>
            </a:r>
            <a:r>
              <a:rPr lang="en-US" sz="2200" dirty="0"/>
              <a:t>Summarize processes that can contribute to the success of incentive programs.</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13-7</a:t>
            </a:r>
            <a:r>
              <a:rPr lang="en-US" sz="2200" b="1" dirty="0">
                <a:solidFill>
                  <a:srgbClr val="008200"/>
                </a:solidFill>
              </a:rPr>
              <a:t>  </a:t>
            </a:r>
            <a:r>
              <a:rPr lang="en-US" sz="2200" dirty="0"/>
              <a:t>Discuss issues related to performance-based pay for executives.</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000" dirty="0"/>
              <a:t>Figure 13.1 Ratings and Raises: Under-Rewarding the Best</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High-performing employees were given around a 4.1 percent pay increase, average performers given 2.8 percent, and low performers 0.6 percent.</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altLang="en-US" sz="3000" dirty="0"/>
              <a:t>Figure 13.2 Types of Pay for Organizational Performance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The summary graphic lists three types of pay: profit sharing, stock options, and employee stock ownership plans (E</a:t>
            </a:r>
            <a:r>
              <a:rPr lang="en-US" sz="100" dirty="0"/>
              <a:t> </a:t>
            </a:r>
            <a:r>
              <a:rPr lang="en-US" dirty="0"/>
              <a:t>S</a:t>
            </a:r>
            <a:r>
              <a:rPr lang="en-US" sz="100" dirty="0"/>
              <a:t> </a:t>
            </a:r>
            <a:r>
              <a:rPr lang="en-US" dirty="0"/>
              <a:t>O</a:t>
            </a:r>
            <a:r>
              <a:rPr lang="en-US" sz="100" dirty="0"/>
              <a:t> </a:t>
            </a:r>
            <a:r>
              <a:rPr lang="en-US" dirty="0"/>
              <a:t>Ps). Stock options and employee stock ownership plans (E</a:t>
            </a:r>
            <a:r>
              <a:rPr lang="en-US" sz="100" dirty="0"/>
              <a:t> </a:t>
            </a:r>
            <a:r>
              <a:rPr lang="en-US" dirty="0"/>
              <a:t>S</a:t>
            </a:r>
            <a:r>
              <a:rPr lang="en-US" sz="100" dirty="0"/>
              <a:t> </a:t>
            </a:r>
            <a:r>
              <a:rPr lang="en-US" dirty="0"/>
              <a:t>O</a:t>
            </a:r>
            <a:r>
              <a:rPr lang="en-US" sz="100" dirty="0"/>
              <a:t> </a:t>
            </a:r>
            <a:r>
              <a:rPr lang="en-US" dirty="0"/>
              <a:t>Ps) together labeled as Stock Ownership.</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301242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400" dirty="0"/>
              <a:t>Figure 13.3 Number of Companies with E</a:t>
            </a:r>
            <a:r>
              <a:rPr lang="en-US" sz="100" dirty="0"/>
              <a:t> </a:t>
            </a:r>
            <a:r>
              <a:rPr lang="en-US" sz="3400" dirty="0"/>
              <a:t>S</a:t>
            </a:r>
            <a:r>
              <a:rPr lang="en-US" sz="100" dirty="0"/>
              <a:t> </a:t>
            </a:r>
            <a:r>
              <a:rPr lang="en-US" sz="3400" dirty="0"/>
              <a:t>O</a:t>
            </a:r>
            <a:r>
              <a:rPr lang="en-US" sz="100" dirty="0"/>
              <a:t> </a:t>
            </a:r>
            <a:r>
              <a:rPr lang="en-US" sz="3400" dirty="0"/>
              <a:t>Ps</a:t>
            </a:r>
            <a:r>
              <a:rPr lang="en-US" altLang="en-US" sz="3400" dirty="0"/>
              <a:t> – Text Alternative</a:t>
            </a:r>
            <a:endParaRPr lang="en-US" sz="34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In 19</a:t>
            </a:r>
            <a:r>
              <a:rPr lang="en-US" sz="100" dirty="0"/>
              <a:t> </a:t>
            </a:r>
            <a:r>
              <a:rPr lang="en-US" dirty="0"/>
              <a:t>75, around 1,500 companies had employee stock ownership plans. This number increased to about 7,000 in 2010 and fell to 6,500 in 2015.</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998435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E5267-CB21-4098-9864-4018D2776CCB}"/>
              </a:ext>
            </a:extLst>
          </p:cNvPr>
          <p:cNvSpPr>
            <a:spLocks noGrp="1"/>
          </p:cNvSpPr>
          <p:nvPr>
            <p:ph type="title"/>
          </p:nvPr>
        </p:nvSpPr>
        <p:spPr/>
        <p:txBody>
          <a:bodyPr/>
          <a:lstStyle/>
          <a:p>
            <a:r>
              <a:rPr lang="en-US" dirty="0"/>
              <a:t>Incentive Pay </a:t>
            </a:r>
            <a:r>
              <a:rPr lang="en-US" sz="1000" b="0" dirty="0"/>
              <a:t>1</a:t>
            </a:r>
          </a:p>
        </p:txBody>
      </p:sp>
      <p:sp>
        <p:nvSpPr>
          <p:cNvPr id="3" name="Content Placeholder 2">
            <a:extLst>
              <a:ext uri="{FF2B5EF4-FFF2-40B4-BE49-F238E27FC236}">
                <a16:creationId xmlns:a16="http://schemas.microsoft.com/office/drawing/2014/main" id="{DA088AF2-A5D1-48A8-8B80-15CB38F82FE6}"/>
              </a:ext>
            </a:extLst>
          </p:cNvPr>
          <p:cNvSpPr>
            <a:spLocks noGrp="1"/>
          </p:cNvSpPr>
          <p:nvPr>
            <p:ph idx="1"/>
          </p:nvPr>
        </p:nvSpPr>
        <p:spPr/>
        <p:txBody>
          <a:bodyPr/>
          <a:lstStyle/>
          <a:p>
            <a:r>
              <a:rPr lang="en-US" sz="2600" b="1" dirty="0"/>
              <a:t>Incentive Pay</a:t>
            </a:r>
          </a:p>
          <a:p>
            <a:pPr marL="292608" indent="-292608">
              <a:buFont typeface="Arial" panose="020B0604020202020204" pitchFamily="34" charset="0"/>
              <a:buChar char="•"/>
            </a:pPr>
            <a:r>
              <a:rPr lang="en-US" sz="2400" dirty="0"/>
              <a:t>Forms of pay designed to </a:t>
            </a:r>
            <a:r>
              <a:rPr lang="en-US" altLang="en-US" sz="2400" dirty="0"/>
              <a:t>energize, direct, or control employees’</a:t>
            </a:r>
            <a:r>
              <a:rPr lang="en-US" altLang="ja-JP" sz="2400" dirty="0"/>
              <a:t> behavior.</a:t>
            </a:r>
            <a:endParaRPr lang="en-US" sz="2400" dirty="0"/>
          </a:p>
          <a:p>
            <a:pPr marL="292608" indent="-292608">
              <a:buFont typeface="Arial" panose="020B0604020202020204" pitchFamily="34" charset="0"/>
              <a:buChar char="•"/>
            </a:pPr>
            <a:r>
              <a:rPr lang="en-US" sz="2400" dirty="0"/>
              <a:t>Often linked to employee’s performance as an individual, group member, or organization member.</a:t>
            </a:r>
          </a:p>
          <a:p>
            <a:pPr marL="292608" indent="-292608">
              <a:buFont typeface="Arial" panose="020B0604020202020204" pitchFamily="34" charset="0"/>
              <a:buChar char="•"/>
            </a:pPr>
            <a:r>
              <a:rPr lang="en-US" sz="2400" dirty="0"/>
              <a:t>May be in the form of a commission or bonus.</a:t>
            </a:r>
          </a:p>
          <a:p>
            <a:pPr marL="292608" indent="-292608">
              <a:buFont typeface="Arial" panose="020B0604020202020204" pitchFamily="34" charset="0"/>
              <a:buChar char="•"/>
            </a:pPr>
            <a:r>
              <a:rPr lang="en-US" sz="2400" dirty="0">
                <a:solidFill>
                  <a:srgbClr val="221E1F"/>
                </a:solidFill>
              </a:rPr>
              <a:t>Organizations may combine a number of incentives so employees do not focus on one measure to the exclusion of others.</a:t>
            </a:r>
          </a:p>
          <a:p>
            <a:pPr marL="292608" indent="-292608">
              <a:buFont typeface="Arial" panose="020B0604020202020204" pitchFamily="34" charset="0"/>
              <a:buChar char="•"/>
            </a:pPr>
            <a:r>
              <a:rPr lang="en-US" sz="2400" dirty="0">
                <a:solidFill>
                  <a:srgbClr val="221E1F"/>
                </a:solidFill>
              </a:rPr>
              <a:t>Employees compare their efforts and rewards with those of other employees, considering a plan to be fair when the rewards are distributed according to what the employees contribute.</a:t>
            </a:r>
            <a:endParaRPr lang="en-US" sz="2400" dirty="0"/>
          </a:p>
        </p:txBody>
      </p:sp>
    </p:spTree>
    <p:extLst>
      <p:ext uri="{BB962C8B-B14F-4D97-AF65-F5344CB8AC3E}">
        <p14:creationId xmlns:p14="http://schemas.microsoft.com/office/powerpoint/2010/main" val="716623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E5267-CB21-4098-9864-4018D2776CCB}"/>
              </a:ext>
            </a:extLst>
          </p:cNvPr>
          <p:cNvSpPr>
            <a:spLocks noGrp="1"/>
          </p:cNvSpPr>
          <p:nvPr>
            <p:ph type="title"/>
          </p:nvPr>
        </p:nvSpPr>
        <p:spPr/>
        <p:txBody>
          <a:bodyPr/>
          <a:lstStyle/>
          <a:p>
            <a:r>
              <a:rPr lang="en-US" dirty="0"/>
              <a:t>Incentive Pay </a:t>
            </a:r>
            <a:r>
              <a:rPr lang="en-US" sz="1000" b="0" dirty="0"/>
              <a:t>2</a:t>
            </a:r>
          </a:p>
        </p:txBody>
      </p:sp>
      <p:sp>
        <p:nvSpPr>
          <p:cNvPr id="3" name="Content Placeholder 2">
            <a:extLst>
              <a:ext uri="{FF2B5EF4-FFF2-40B4-BE49-F238E27FC236}">
                <a16:creationId xmlns:a16="http://schemas.microsoft.com/office/drawing/2014/main" id="{DA088AF2-A5D1-48A8-8B80-15CB38F82FE6}"/>
              </a:ext>
            </a:extLst>
          </p:cNvPr>
          <p:cNvSpPr>
            <a:spLocks noGrp="1"/>
          </p:cNvSpPr>
          <p:nvPr>
            <p:ph idx="1"/>
          </p:nvPr>
        </p:nvSpPr>
        <p:spPr/>
        <p:txBody>
          <a:bodyPr/>
          <a:lstStyle/>
          <a:p>
            <a:r>
              <a:rPr lang="en-US" sz="2600" dirty="0"/>
              <a:t>Effective Incentive Pay Plan Requirements</a:t>
            </a:r>
          </a:p>
          <a:p>
            <a:pPr marL="402336" indent="-402336">
              <a:buFont typeface="+mj-lt"/>
              <a:buAutoNum type="arabicPeriod"/>
            </a:pPr>
            <a:r>
              <a:rPr lang="en-US" sz="2400" dirty="0"/>
              <a:t>Performance measurements are linked to company goals.</a:t>
            </a:r>
          </a:p>
          <a:p>
            <a:pPr marL="402336" indent="-402336">
              <a:buFont typeface="+mj-lt"/>
              <a:buAutoNum type="arabicPeriod"/>
            </a:pPr>
            <a:r>
              <a:rPr lang="en-US" sz="2400" dirty="0"/>
              <a:t>Employees believe they can meet performance standards.</a:t>
            </a:r>
          </a:p>
          <a:p>
            <a:pPr marL="402336" indent="-402336">
              <a:buFont typeface="+mj-lt"/>
              <a:buAutoNum type="arabicPeriod"/>
            </a:pPr>
            <a:r>
              <a:rPr lang="en-US" sz="2400" dirty="0"/>
              <a:t>Employees are given resources needed to meet goals.</a:t>
            </a:r>
          </a:p>
          <a:p>
            <a:pPr marL="402336" indent="-402336">
              <a:buFont typeface="+mj-lt"/>
              <a:buAutoNum type="arabicPeriod"/>
            </a:pPr>
            <a:r>
              <a:rPr lang="en-US" sz="2400" dirty="0"/>
              <a:t>Employees value rewards given.</a:t>
            </a:r>
          </a:p>
          <a:p>
            <a:pPr marL="402336" indent="-402336">
              <a:buFont typeface="+mj-lt"/>
              <a:buAutoNum type="arabicPeriod"/>
            </a:pPr>
            <a:r>
              <a:rPr lang="en-US" sz="2400" dirty="0"/>
              <a:t>Employees believe the reward system is fair.</a:t>
            </a:r>
          </a:p>
          <a:p>
            <a:pPr marL="402336" indent="-402336">
              <a:buFont typeface="+mj-lt"/>
              <a:buAutoNum type="arabicPeriod"/>
            </a:pPr>
            <a:r>
              <a:rPr lang="en-US" sz="2400" dirty="0"/>
              <a:t>Pay plans consider that employees may ignore any goals that are not rewarded.</a:t>
            </a:r>
          </a:p>
        </p:txBody>
      </p:sp>
    </p:spTree>
    <p:extLst>
      <p:ext uri="{BB962C8B-B14F-4D97-AF65-F5344CB8AC3E}">
        <p14:creationId xmlns:p14="http://schemas.microsoft.com/office/powerpoint/2010/main" val="1210044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6906A-4013-420C-84FF-44F9594C2893}"/>
              </a:ext>
            </a:extLst>
          </p:cNvPr>
          <p:cNvSpPr>
            <a:spLocks noGrp="1"/>
          </p:cNvSpPr>
          <p:nvPr>
            <p:ph type="title"/>
          </p:nvPr>
        </p:nvSpPr>
        <p:spPr>
          <a:xfrm>
            <a:off x="1" y="228600"/>
            <a:ext cx="12192000" cy="609600"/>
          </a:xfrm>
        </p:spPr>
        <p:txBody>
          <a:bodyPr/>
          <a:lstStyle/>
          <a:p>
            <a:r>
              <a:rPr lang="en-US" dirty="0"/>
              <a:t>Pay for Individual Performance </a:t>
            </a:r>
            <a:r>
              <a:rPr lang="en-US" sz="1000" b="0" dirty="0"/>
              <a:t>1</a:t>
            </a:r>
            <a:endParaRPr lang="en-US" sz="1000" b="0" noProof="0" dirty="0"/>
          </a:p>
        </p:txBody>
      </p:sp>
      <p:sp>
        <p:nvSpPr>
          <p:cNvPr id="3" name="Text Placeholder 2">
            <a:extLst>
              <a:ext uri="{FF2B5EF4-FFF2-40B4-BE49-F238E27FC236}">
                <a16:creationId xmlns:a16="http://schemas.microsoft.com/office/drawing/2014/main" id="{F04EC3CD-C9F7-4AC4-BCEA-637B6197FBB1}"/>
              </a:ext>
            </a:extLst>
          </p:cNvPr>
          <p:cNvSpPr>
            <a:spLocks noGrp="1"/>
          </p:cNvSpPr>
          <p:nvPr>
            <p:ph type="body" idx="1"/>
          </p:nvPr>
        </p:nvSpPr>
        <p:spPr>
          <a:xfrm>
            <a:off x="609600" y="1868127"/>
            <a:ext cx="3696926" cy="901773"/>
          </a:xfrm>
          <a:ln w="19050">
            <a:solidFill>
              <a:srgbClr val="006800"/>
            </a:solidFill>
          </a:ln>
        </p:spPr>
        <p:txBody>
          <a:bodyPr anchor="ctr"/>
          <a:lstStyle/>
          <a:p>
            <a:pPr algn="ctr"/>
            <a:r>
              <a:rPr lang="en-US" sz="2600" dirty="0"/>
              <a:t>Piecework Rates</a:t>
            </a:r>
            <a:endParaRPr lang="en-US" sz="2600" noProof="0" dirty="0"/>
          </a:p>
        </p:txBody>
      </p:sp>
      <p:sp>
        <p:nvSpPr>
          <p:cNvPr id="4" name="Content Placeholder 3">
            <a:extLst>
              <a:ext uri="{FF2B5EF4-FFF2-40B4-BE49-F238E27FC236}">
                <a16:creationId xmlns:a16="http://schemas.microsoft.com/office/drawing/2014/main" id="{EE3C14F0-75D4-4C99-BC4C-1AE74E614CC7}"/>
              </a:ext>
            </a:extLst>
          </p:cNvPr>
          <p:cNvSpPr>
            <a:spLocks noGrp="1"/>
          </p:cNvSpPr>
          <p:nvPr>
            <p:ph sz="half" idx="2"/>
          </p:nvPr>
        </p:nvSpPr>
        <p:spPr>
          <a:xfrm>
            <a:off x="609603" y="2963199"/>
            <a:ext cx="3696926" cy="2337719"/>
          </a:xfrm>
          <a:ln w="19050">
            <a:solidFill>
              <a:srgbClr val="006800"/>
            </a:solidFill>
          </a:ln>
        </p:spPr>
        <p:txBody>
          <a:bodyPr/>
          <a:lstStyle/>
          <a:p>
            <a:pPr marL="292608" indent="-292608"/>
            <a:r>
              <a:rPr lang="en-US" dirty="0"/>
              <a:t>Wages based on the amount an employee produces.</a:t>
            </a:r>
            <a:endParaRPr lang="en-US" noProof="0" dirty="0"/>
          </a:p>
        </p:txBody>
      </p:sp>
      <p:sp>
        <p:nvSpPr>
          <p:cNvPr id="8" name="Text Placeholder 7">
            <a:extLst>
              <a:ext uri="{FF2B5EF4-FFF2-40B4-BE49-F238E27FC236}">
                <a16:creationId xmlns:a16="http://schemas.microsoft.com/office/drawing/2014/main" id="{0B4FE913-1C0C-4673-9855-D10BD445D7ED}"/>
              </a:ext>
            </a:extLst>
          </p:cNvPr>
          <p:cNvSpPr>
            <a:spLocks noGrp="1"/>
          </p:cNvSpPr>
          <p:nvPr>
            <p:ph type="body" sz="quarter" idx="13"/>
          </p:nvPr>
        </p:nvSpPr>
        <p:spPr>
          <a:xfrm>
            <a:off x="4483509" y="1868129"/>
            <a:ext cx="3401967" cy="906068"/>
          </a:xfrm>
          <a:ln w="19050">
            <a:solidFill>
              <a:srgbClr val="006800"/>
            </a:solidFill>
          </a:ln>
        </p:spPr>
        <p:txBody>
          <a:bodyPr anchor="ctr"/>
          <a:lstStyle/>
          <a:p>
            <a:pPr marL="0" indent="0" algn="ctr">
              <a:buNone/>
            </a:pPr>
            <a:r>
              <a:rPr lang="en-US" sz="2600" b="1" dirty="0"/>
              <a:t>Straight Piecework Plan</a:t>
            </a:r>
            <a:endParaRPr lang="en-US" sz="2600" b="1" noProof="0" dirty="0"/>
          </a:p>
        </p:txBody>
      </p:sp>
      <p:sp>
        <p:nvSpPr>
          <p:cNvPr id="5" name="Content Placeholder 4">
            <a:extLst>
              <a:ext uri="{FF2B5EF4-FFF2-40B4-BE49-F238E27FC236}">
                <a16:creationId xmlns:a16="http://schemas.microsoft.com/office/drawing/2014/main" id="{80C0642E-E2C1-4745-9ED9-0842C5156678}"/>
              </a:ext>
            </a:extLst>
          </p:cNvPr>
          <p:cNvSpPr>
            <a:spLocks noGrp="1"/>
          </p:cNvSpPr>
          <p:nvPr>
            <p:ph sz="quarter" idx="4"/>
          </p:nvPr>
        </p:nvSpPr>
        <p:spPr>
          <a:xfrm>
            <a:off x="4493343" y="2963198"/>
            <a:ext cx="3460954" cy="2337720"/>
          </a:xfrm>
          <a:ln w="19050">
            <a:solidFill>
              <a:srgbClr val="006800"/>
            </a:solidFill>
          </a:ln>
        </p:spPr>
        <p:txBody>
          <a:bodyPr/>
          <a:lstStyle/>
          <a:p>
            <a:pPr marL="292608" indent="-292608"/>
            <a:r>
              <a:rPr lang="en-US" dirty="0"/>
              <a:t>Employer pays same rate per piece no matter how much worker produces.</a:t>
            </a:r>
            <a:endParaRPr lang="en-US" noProof="0" dirty="0"/>
          </a:p>
        </p:txBody>
      </p:sp>
      <p:sp>
        <p:nvSpPr>
          <p:cNvPr id="9" name="Content Placeholder 8">
            <a:extLst>
              <a:ext uri="{FF2B5EF4-FFF2-40B4-BE49-F238E27FC236}">
                <a16:creationId xmlns:a16="http://schemas.microsoft.com/office/drawing/2014/main" id="{11BDE5D1-8EF2-4CA3-9CB5-BC19A4ECA273}"/>
              </a:ext>
            </a:extLst>
          </p:cNvPr>
          <p:cNvSpPr>
            <a:spLocks noGrp="1"/>
          </p:cNvSpPr>
          <p:nvPr>
            <p:ph sz="half" idx="14"/>
          </p:nvPr>
        </p:nvSpPr>
        <p:spPr>
          <a:xfrm>
            <a:off x="8121448" y="1863832"/>
            <a:ext cx="3460952" cy="906068"/>
          </a:xfrm>
          <a:ln w="19050">
            <a:solidFill>
              <a:srgbClr val="006800"/>
            </a:solidFill>
          </a:ln>
        </p:spPr>
        <p:txBody>
          <a:bodyPr anchor="ctr"/>
          <a:lstStyle/>
          <a:p>
            <a:pPr marL="0" indent="0" algn="ctr">
              <a:buNone/>
            </a:pPr>
            <a:r>
              <a:rPr lang="en-US" sz="2800" b="1" dirty="0"/>
              <a:t>Differential Piece Rates</a:t>
            </a:r>
            <a:endParaRPr lang="en-US" sz="2800" b="1" noProof="0" dirty="0"/>
          </a:p>
        </p:txBody>
      </p:sp>
      <p:sp>
        <p:nvSpPr>
          <p:cNvPr id="10" name="Content Placeholder 9">
            <a:extLst>
              <a:ext uri="{FF2B5EF4-FFF2-40B4-BE49-F238E27FC236}">
                <a16:creationId xmlns:a16="http://schemas.microsoft.com/office/drawing/2014/main" id="{7B358D3C-8B50-42FE-A87C-F687E212C423}"/>
              </a:ext>
            </a:extLst>
          </p:cNvPr>
          <p:cNvSpPr>
            <a:spLocks noGrp="1"/>
          </p:cNvSpPr>
          <p:nvPr>
            <p:ph sz="quarter" idx="15"/>
          </p:nvPr>
        </p:nvSpPr>
        <p:spPr>
          <a:xfrm>
            <a:off x="8121448" y="2973030"/>
            <a:ext cx="3460954" cy="2337720"/>
          </a:xfrm>
          <a:ln w="19050">
            <a:solidFill>
              <a:srgbClr val="006800"/>
            </a:solidFill>
          </a:ln>
        </p:spPr>
        <p:txBody>
          <a:bodyPr/>
          <a:lstStyle/>
          <a:p>
            <a:pPr marL="292608" indent="-292608"/>
            <a:r>
              <a:rPr lang="en-US" dirty="0"/>
              <a:t>Piece rate is higher when a greater amount is produced.</a:t>
            </a:r>
            <a:endParaRPr lang="en-US" noProof="0" dirty="0"/>
          </a:p>
        </p:txBody>
      </p:sp>
    </p:spTree>
    <p:extLst>
      <p:ext uri="{BB962C8B-B14F-4D97-AF65-F5344CB8AC3E}">
        <p14:creationId xmlns:p14="http://schemas.microsoft.com/office/powerpoint/2010/main" val="444334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Pay for Individual Performance </a:t>
            </a:r>
            <a:r>
              <a:rPr lang="en-US" sz="1000" b="0" dirty="0"/>
              <a:t>2</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261325"/>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r>
              <a:rPr lang="en-US" sz="2600" dirty="0"/>
              <a:t>Standard Hour Plans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2027214"/>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0" indent="0">
              <a:buNone/>
            </a:pPr>
            <a:r>
              <a:rPr lang="en-US" sz="2400" dirty="0"/>
              <a:t>Pay workers extra for work done in less than a preset “standard time.”</a:t>
            </a:r>
          </a:p>
          <a:p>
            <a:pPr marL="0" indent="0">
              <a:buNone/>
            </a:pPr>
            <a:r>
              <a:rPr lang="en-US" sz="2400" dirty="0"/>
              <a:t>Encourages employees to work as fast as possible.</a:t>
            </a:r>
          </a:p>
          <a:p>
            <a:pPr marL="0" indent="0">
              <a:buNone/>
            </a:pPr>
            <a:r>
              <a:rPr lang="en-US" sz="2400" dirty="0"/>
              <a:t>Employees often neglect quality or customer service.</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195483" y="1265216"/>
            <a:ext cx="547230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600" dirty="0"/>
              <a:t>Merit Pay</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195483" y="2048227"/>
            <a:ext cx="5472310"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0" indent="0">
              <a:buNone/>
            </a:pPr>
            <a:r>
              <a:rPr lang="en-US" sz="2400" dirty="0"/>
              <a:t>Pay increases are linked to ratings on performance appraisals.</a:t>
            </a:r>
          </a:p>
          <a:p>
            <a:pPr marL="0" indent="0">
              <a:buNone/>
            </a:pPr>
            <a:r>
              <a:rPr lang="en-US" sz="2400" dirty="0"/>
              <a:t>Uses a merit increase grid.</a:t>
            </a:r>
          </a:p>
          <a:p>
            <a:pPr marL="291600" indent="-291600">
              <a:spcBef>
                <a:spcPts val="500"/>
              </a:spcBef>
            </a:pPr>
            <a:r>
              <a:rPr lang="en-US" sz="2200" dirty="0"/>
              <a:t>Performance rating.</a:t>
            </a:r>
          </a:p>
          <a:p>
            <a:pPr marL="291600" indent="-291600">
              <a:spcBef>
                <a:spcPts val="500"/>
              </a:spcBef>
            </a:pPr>
            <a:r>
              <a:rPr lang="en-US" sz="2200" dirty="0" err="1"/>
              <a:t>Compa</a:t>
            </a:r>
            <a:r>
              <a:rPr lang="en-US" sz="2200" dirty="0"/>
              <a:t>-ratio.</a:t>
            </a:r>
          </a:p>
        </p:txBody>
      </p:sp>
    </p:spTree>
    <p:extLst>
      <p:ext uri="{BB962C8B-B14F-4D97-AF65-F5344CB8AC3E}">
        <p14:creationId xmlns:p14="http://schemas.microsoft.com/office/powerpoint/2010/main" val="1185123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FD14D-5728-4115-A345-B688390FE502}"/>
              </a:ext>
            </a:extLst>
          </p:cNvPr>
          <p:cNvSpPr>
            <a:spLocks noGrp="1"/>
          </p:cNvSpPr>
          <p:nvPr>
            <p:ph type="title"/>
          </p:nvPr>
        </p:nvSpPr>
        <p:spPr/>
        <p:txBody>
          <a:bodyPr/>
          <a:lstStyle/>
          <a:p>
            <a:r>
              <a:rPr lang="en-US" sz="3200" dirty="0"/>
              <a:t>Table 13.1 Sample Merit Increase Grid: Recommended Salary Increase</a:t>
            </a:r>
          </a:p>
        </p:txBody>
      </p:sp>
      <p:graphicFrame>
        <p:nvGraphicFramePr>
          <p:cNvPr id="6" name="Object 5">
            <a:extLst>
              <a:ext uri="{FF2B5EF4-FFF2-40B4-BE49-F238E27FC236}">
                <a16:creationId xmlns:a16="http://schemas.microsoft.com/office/drawing/2014/main" id="{6D36CC4D-AC9E-4B81-B50D-13E837D4C940}"/>
              </a:ext>
            </a:extLst>
          </p:cNvPr>
          <p:cNvGraphicFramePr>
            <a:graphicFrameLocks noChangeAspect="1"/>
          </p:cNvGraphicFramePr>
          <p:nvPr>
            <p:extLst>
              <p:ext uri="{D42A27DB-BD31-4B8C-83A1-F6EECF244321}">
                <p14:modId xmlns:p14="http://schemas.microsoft.com/office/powerpoint/2010/main" val="582144855"/>
              </p:ext>
            </p:extLst>
          </p:nvPr>
        </p:nvGraphicFramePr>
        <p:xfrm>
          <a:off x="609275" y="1271803"/>
          <a:ext cx="2501900" cy="342900"/>
        </p:xfrm>
        <a:graphic>
          <a:graphicData uri="http://schemas.openxmlformats.org/presentationml/2006/ole">
            <mc:AlternateContent xmlns:mc="http://schemas.openxmlformats.org/markup-compatibility/2006">
              <mc:Choice xmlns:v="urn:schemas-microsoft-com:vml" Requires="v">
                <p:oleObj spid="_x0000_s1037" name="Equation" r:id="rId4" imgW="2501640" imgH="342720" progId="Equation.DSMT4">
                  <p:embed/>
                </p:oleObj>
              </mc:Choice>
              <mc:Fallback>
                <p:oleObj name="Equation" r:id="rId4" imgW="2501640" imgH="342720" progId="Equation.DSMT4">
                  <p:embed/>
                  <p:pic>
                    <p:nvPicPr>
                      <p:cNvPr id="0" name=""/>
                      <p:cNvPicPr/>
                      <p:nvPr/>
                    </p:nvPicPr>
                    <p:blipFill>
                      <a:blip r:embed="rId5"/>
                      <a:stretch>
                        <a:fillRect/>
                      </a:stretch>
                    </p:blipFill>
                    <p:spPr>
                      <a:xfrm>
                        <a:off x="609275" y="1271803"/>
                        <a:ext cx="2501900" cy="342900"/>
                      </a:xfrm>
                      <a:prstGeom prst="rect">
                        <a:avLst/>
                      </a:prstGeom>
                    </p:spPr>
                  </p:pic>
                </p:oleObj>
              </mc:Fallback>
            </mc:AlternateContent>
          </a:graphicData>
        </a:graphic>
      </p:graphicFrame>
      <p:graphicFrame>
        <p:nvGraphicFramePr>
          <p:cNvPr id="7" name="Table 7">
            <a:extLst>
              <a:ext uri="{FF2B5EF4-FFF2-40B4-BE49-F238E27FC236}">
                <a16:creationId xmlns:a16="http://schemas.microsoft.com/office/drawing/2014/main" id="{0F7FFC73-110C-449A-86DC-9C7399E4800C}"/>
              </a:ext>
            </a:extLst>
          </p:cNvPr>
          <p:cNvGraphicFramePr>
            <a:graphicFrameLocks noGrp="1"/>
          </p:cNvGraphicFramePr>
          <p:nvPr>
            <p:extLst>
              <p:ext uri="{D42A27DB-BD31-4B8C-83A1-F6EECF244321}">
                <p14:modId xmlns:p14="http://schemas.microsoft.com/office/powerpoint/2010/main" val="4230259646"/>
              </p:ext>
            </p:extLst>
          </p:nvPr>
        </p:nvGraphicFramePr>
        <p:xfrm>
          <a:off x="609274" y="2300493"/>
          <a:ext cx="11125524" cy="1584960"/>
        </p:xfrm>
        <a:graphic>
          <a:graphicData uri="http://schemas.openxmlformats.org/drawingml/2006/table">
            <a:tbl>
              <a:tblPr firstRow="1" bandRow="1">
                <a:tableStyleId>{2D5ABB26-0587-4C30-8999-92F81FD0307C}</a:tableStyleId>
              </a:tblPr>
              <a:tblGrid>
                <a:gridCol w="2781381">
                  <a:extLst>
                    <a:ext uri="{9D8B030D-6E8A-4147-A177-3AD203B41FA5}">
                      <a16:colId xmlns:a16="http://schemas.microsoft.com/office/drawing/2014/main" val="3841155523"/>
                    </a:ext>
                  </a:extLst>
                </a:gridCol>
                <a:gridCol w="2781381">
                  <a:extLst>
                    <a:ext uri="{9D8B030D-6E8A-4147-A177-3AD203B41FA5}">
                      <a16:colId xmlns:a16="http://schemas.microsoft.com/office/drawing/2014/main" val="1039459007"/>
                    </a:ext>
                  </a:extLst>
                </a:gridCol>
                <a:gridCol w="2781381">
                  <a:extLst>
                    <a:ext uri="{9D8B030D-6E8A-4147-A177-3AD203B41FA5}">
                      <a16:colId xmlns:a16="http://schemas.microsoft.com/office/drawing/2014/main" val="3805687812"/>
                    </a:ext>
                  </a:extLst>
                </a:gridCol>
                <a:gridCol w="2781381">
                  <a:extLst>
                    <a:ext uri="{9D8B030D-6E8A-4147-A177-3AD203B41FA5}">
                      <a16:colId xmlns:a16="http://schemas.microsoft.com/office/drawing/2014/main" val="3631178016"/>
                    </a:ext>
                  </a:extLst>
                </a:gridCol>
              </a:tblGrid>
              <a:tr h="370840">
                <a:tc>
                  <a:txBody>
                    <a:bodyPr/>
                    <a:lstStyle/>
                    <a:p>
                      <a:pPr algn="ctr"/>
                      <a:r>
                        <a:rPr lang="en-US" sz="2000" b="1" dirty="0"/>
                        <a:t>Performance Rating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t>80 to 90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t>91 to 110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1" dirty="0"/>
                        <a:t>111 to 120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1405921"/>
                  </a:ext>
                </a:extLst>
              </a:tr>
              <a:tr h="370840">
                <a:tc>
                  <a:txBody>
                    <a:bodyPr/>
                    <a:lstStyle/>
                    <a:p>
                      <a:r>
                        <a:rPr lang="en-US" sz="2000" dirty="0"/>
                        <a:t>Exceeds expectations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7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5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3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7303587"/>
                  </a:ext>
                </a:extLst>
              </a:tr>
              <a:tr h="370840">
                <a:tc>
                  <a:txBody>
                    <a:bodyPr/>
                    <a:lstStyle/>
                    <a:p>
                      <a:r>
                        <a:rPr lang="en-US" sz="2000" dirty="0"/>
                        <a:t>Meets expectations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4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3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2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6716568"/>
                  </a:ext>
                </a:extLst>
              </a:tr>
              <a:tr h="370840">
                <a:tc>
                  <a:txBody>
                    <a:bodyPr/>
                    <a:lstStyle/>
                    <a:p>
                      <a:r>
                        <a:rPr lang="en-US" sz="2000" dirty="0"/>
                        <a:t>Below expectations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2 percent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6817454"/>
                  </a:ext>
                </a:extLst>
              </a:tr>
            </a:tbl>
          </a:graphicData>
        </a:graphic>
      </p:graphicFrame>
    </p:spTree>
    <p:extLst>
      <p:ext uri="{BB962C8B-B14F-4D97-AF65-F5344CB8AC3E}">
        <p14:creationId xmlns:p14="http://schemas.microsoft.com/office/powerpoint/2010/main" val="3372376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13.1 Ratings and Raises: Under-Rewarding the Best</a:t>
            </a:r>
            <a:endParaRPr lang="en-US" sz="1000" b="0" dirty="0"/>
          </a:p>
        </p:txBody>
      </p:sp>
      <p:pic>
        <p:nvPicPr>
          <p:cNvPr id="3" name="Picture 2" descr="A bar chart reflects results from a study in 2017 to 2018 on the average pay increase amounts given to different levels of performers.">
            <a:extLst>
              <a:ext uri="{FF2B5EF4-FFF2-40B4-BE49-F238E27FC236}">
                <a16:creationId xmlns:a16="http://schemas.microsoft.com/office/drawing/2014/main" id="{481087D3-2C33-489A-B3D9-2FF09134FAE6}"/>
              </a:ext>
            </a:extLst>
          </p:cNvPr>
          <p:cNvPicPr>
            <a:picLocks noChangeAspect="1"/>
          </p:cNvPicPr>
          <p:nvPr/>
        </p:nvPicPr>
        <p:blipFill>
          <a:blip r:embed="rId3"/>
          <a:stretch>
            <a:fillRect/>
          </a:stretch>
        </p:blipFill>
        <p:spPr>
          <a:xfrm>
            <a:off x="2422629" y="1276424"/>
            <a:ext cx="7346740" cy="4429135"/>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197452"/>
            <a:ext cx="4135824" cy="606304"/>
          </a:xfrm>
        </p:spPr>
        <p:txBody>
          <a:bodyPr/>
          <a:lstStyle/>
          <a:p>
            <a:r>
              <a:rPr lang="en-US" i="1" dirty="0">
                <a:solidFill>
                  <a:schemeClr val="tx1"/>
                </a:solidFill>
              </a:rPr>
              <a:t>Sources: </a:t>
            </a:r>
            <a:r>
              <a:rPr lang="en-US" dirty="0">
                <a:solidFill>
                  <a:schemeClr val="tx1"/>
                </a:solidFill>
              </a:rPr>
              <a:t>“BLR’s 2018–2019 Pay</a:t>
            </a:r>
            <a:br>
              <a:rPr lang="en-US" dirty="0">
                <a:solidFill>
                  <a:schemeClr val="tx1"/>
                </a:solidFill>
              </a:rPr>
            </a:br>
            <a:r>
              <a:rPr lang="en-US" dirty="0">
                <a:solidFill>
                  <a:schemeClr val="tx1"/>
                </a:solidFill>
              </a:rPr>
              <a:t> Budget and Salary Data Survey,” </a:t>
            </a:r>
            <a:r>
              <a:rPr lang="en-US" i="1" dirty="0">
                <a:solidFill>
                  <a:schemeClr val="tx1"/>
                </a:solidFill>
              </a:rPr>
              <a:t>HR Daily Advisor, </a:t>
            </a:r>
            <a:r>
              <a:rPr lang="en-US" dirty="0">
                <a:solidFill>
                  <a:schemeClr val="tx1"/>
                </a:solidFill>
                <a:hlinkClick r:id="rId5">
                  <a:extLst>
                    <a:ext uri="{A12FA001-AC4F-418D-AE19-62706E023703}">
                      <ahyp:hlinkClr xmlns:ahyp="http://schemas.microsoft.com/office/drawing/2018/hyperlinkcolor" val="tx"/>
                    </a:ext>
                  </a:extLst>
                </a:hlinkClick>
              </a:rPr>
              <a:t>https://hrdailyadvisor.blr</a:t>
            </a:r>
            <a:br>
              <a:rPr lang="en-US" dirty="0">
                <a:solidFill>
                  <a:schemeClr val="tx1"/>
                </a:solidFill>
              </a:rPr>
            </a:br>
            <a:r>
              <a:rPr lang="en-US" dirty="0">
                <a:solidFill>
                  <a:schemeClr val="tx1"/>
                </a:solidFill>
              </a:rPr>
              <a:t>.com, accessed May 5, 2020; Mercer, “Key Findings: Mercer’s 2019/2020 US</a:t>
            </a:r>
            <a:br>
              <a:rPr lang="en-US" dirty="0">
                <a:solidFill>
                  <a:schemeClr val="tx1"/>
                </a:solidFill>
              </a:rPr>
            </a:br>
            <a:r>
              <a:rPr lang="en-US" dirty="0">
                <a:solidFill>
                  <a:schemeClr val="tx1"/>
                </a:solidFill>
              </a:rPr>
              <a:t> Compensation Planning Survey,” August 12, 2019, https://www.mercer.us.</a:t>
            </a:r>
          </a:p>
        </p:txBody>
      </p:sp>
    </p:spTree>
    <p:extLst>
      <p:ext uri="{BB962C8B-B14F-4D97-AF65-F5344CB8AC3E}">
        <p14:creationId xmlns:p14="http://schemas.microsoft.com/office/powerpoint/2010/main" val="15876946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5674</TotalTime>
  <Words>3883</Words>
  <Application>Microsoft Office PowerPoint</Application>
  <PresentationFormat>Widescreen</PresentationFormat>
  <Paragraphs>294</Paragraphs>
  <Slides>32</Slides>
  <Notes>28</Notes>
  <HiddenSlides>5</HiddenSlides>
  <MMClips>0</MMClips>
  <ScaleCrop>false</ScaleCrop>
  <HeadingPairs>
    <vt:vector size="8" baseType="variant">
      <vt:variant>
        <vt:lpstr>Fonts Used</vt:lpstr>
      </vt:variant>
      <vt:variant>
        <vt:i4>5</vt:i4>
      </vt:variant>
      <vt:variant>
        <vt:lpstr>Theme</vt:lpstr>
      </vt:variant>
      <vt:variant>
        <vt:i4>4</vt:i4>
      </vt:variant>
      <vt:variant>
        <vt:lpstr>Embedded OLE Servers</vt:lpstr>
      </vt:variant>
      <vt:variant>
        <vt:i4>1</vt:i4>
      </vt:variant>
      <vt:variant>
        <vt:lpstr>Slide Titles</vt:lpstr>
      </vt:variant>
      <vt:variant>
        <vt:i4>32</vt:i4>
      </vt:variant>
    </vt:vector>
  </HeadingPairs>
  <TitlesOfParts>
    <vt:vector size="42"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Equation</vt:lpstr>
      <vt:lpstr>Create an interactive class with Poll Everywhere</vt:lpstr>
      <vt:lpstr>Chapter 13 </vt:lpstr>
      <vt:lpstr>What Do I Need to Know? 1</vt:lpstr>
      <vt:lpstr>Incentive Pay 1</vt:lpstr>
      <vt:lpstr>Incentive Pay 2</vt:lpstr>
      <vt:lpstr>Pay for Individual Performance 1</vt:lpstr>
      <vt:lpstr>Pay for Individual Performance 2</vt:lpstr>
      <vt:lpstr>Table 13.1 Sample Merit Increase Grid: Recommended Salary Increase</vt:lpstr>
      <vt:lpstr>Figure 13.1 Ratings and Raises: Under-Rewarding the Best</vt:lpstr>
      <vt:lpstr>Pay for Individual Performance 3</vt:lpstr>
      <vt:lpstr>Performance Bonuses</vt:lpstr>
      <vt:lpstr>Pay for Individual Performance 4</vt:lpstr>
      <vt:lpstr>POLLING QUESTION 1</vt:lpstr>
      <vt:lpstr>Pay for Group Performance 1</vt:lpstr>
      <vt:lpstr>Pay for Group Performance 2</vt:lpstr>
      <vt:lpstr>Pay for Group Performance 3</vt:lpstr>
      <vt:lpstr>Pay for Organizational Performance 1</vt:lpstr>
      <vt:lpstr>Pay for Organizational Performance 2</vt:lpstr>
      <vt:lpstr>Figure 13.2 Types of Pay for Organizational Performance</vt:lpstr>
      <vt:lpstr>Figure 13.3 Number of Companies with E S O Ps</vt:lpstr>
      <vt:lpstr>POLLING QUESTION 2</vt:lpstr>
      <vt:lpstr>Balanced Scorecard</vt:lpstr>
      <vt:lpstr>Processes That Make Incentives Work</vt:lpstr>
      <vt:lpstr>Incentive Pay for Executives 1</vt:lpstr>
      <vt:lpstr>Incentive Pay for Executives 2</vt:lpstr>
      <vt:lpstr>Incentive Pay for Executives 3</vt:lpstr>
      <vt:lpstr>Consequences for Executives</vt:lpstr>
      <vt:lpstr>End of Chapter 13</vt:lpstr>
      <vt:lpstr>Accessibility Content: Text Alternatives for Images</vt:lpstr>
      <vt:lpstr>Figure 13.1 Ratings and Raises: Under-Rewarding the Best – Text Alternative</vt:lpstr>
      <vt:lpstr>Figure 13.2 Types of Pay for Organizational Performance – Text Alternative</vt:lpstr>
      <vt:lpstr>Figure 13.3 Number of Companies with E S O Ps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1891</cp:revision>
  <dcterms:created xsi:type="dcterms:W3CDTF">2012-05-14T19:04:18Z</dcterms:created>
  <dcterms:modified xsi:type="dcterms:W3CDTF">2021-02-03T15:16:36Z</dcterms:modified>
</cp:coreProperties>
</file>