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853" r:id="rId1"/>
    <p:sldMasterId id="2147484865" r:id="rId2"/>
    <p:sldMasterId id="2147484797" r:id="rId3"/>
    <p:sldMasterId id="2147484838" r:id="rId4"/>
  </p:sldMasterIdLst>
  <p:notesMasterIdLst>
    <p:notesMasterId r:id="rId51"/>
  </p:notesMasterIdLst>
  <p:sldIdLst>
    <p:sldId id="379" r:id="rId5"/>
    <p:sldId id="388" r:id="rId6"/>
    <p:sldId id="430" r:id="rId7"/>
    <p:sldId id="431" r:id="rId8"/>
    <p:sldId id="745" r:id="rId9"/>
    <p:sldId id="746" r:id="rId10"/>
    <p:sldId id="747" r:id="rId11"/>
    <p:sldId id="748" r:id="rId12"/>
    <p:sldId id="749" r:id="rId13"/>
    <p:sldId id="750" r:id="rId14"/>
    <p:sldId id="751" r:id="rId15"/>
    <p:sldId id="752" r:id="rId16"/>
    <p:sldId id="753" r:id="rId17"/>
    <p:sldId id="754" r:id="rId18"/>
    <p:sldId id="755" r:id="rId19"/>
    <p:sldId id="756" r:id="rId20"/>
    <p:sldId id="757" r:id="rId21"/>
    <p:sldId id="758" r:id="rId22"/>
    <p:sldId id="759" r:id="rId23"/>
    <p:sldId id="760" r:id="rId24"/>
    <p:sldId id="761" r:id="rId25"/>
    <p:sldId id="762" r:id="rId26"/>
    <p:sldId id="763" r:id="rId27"/>
    <p:sldId id="764" r:id="rId28"/>
    <p:sldId id="765" r:id="rId29"/>
    <p:sldId id="766" r:id="rId30"/>
    <p:sldId id="767" r:id="rId31"/>
    <p:sldId id="768" r:id="rId32"/>
    <p:sldId id="769" r:id="rId33"/>
    <p:sldId id="509" r:id="rId34"/>
    <p:sldId id="744" r:id="rId35"/>
    <p:sldId id="770" r:id="rId36"/>
    <p:sldId id="771" r:id="rId37"/>
    <p:sldId id="717" r:id="rId38"/>
    <p:sldId id="772" r:id="rId39"/>
    <p:sldId id="773" r:id="rId40"/>
    <p:sldId id="774" r:id="rId41"/>
    <p:sldId id="775" r:id="rId42"/>
    <p:sldId id="428" r:id="rId43"/>
    <p:sldId id="360" r:id="rId44"/>
    <p:sldId id="776" r:id="rId45"/>
    <p:sldId id="636" r:id="rId46"/>
    <p:sldId id="777" r:id="rId47"/>
    <p:sldId id="778" r:id="rId48"/>
    <p:sldId id="779" r:id="rId49"/>
    <p:sldId id="780" r:id="rId50"/>
  </p:sldIdLst>
  <p:sldSz cx="12192000" cy="6858000"/>
  <p:notesSz cx="6858000" cy="9144000"/>
  <p:custDataLst>
    <p:tags r:id="rId52"/>
  </p:custDataLst>
  <p:defaultTextStyle>
    <a:defPPr>
      <a:defRPr lang="en-US"/>
    </a:defPPr>
    <a:lvl1pPr algn="l" defTabSz="457200" rtl="0" fontAlgn="base">
      <a:spcBef>
        <a:spcPct val="0"/>
      </a:spcBef>
      <a:spcAft>
        <a:spcPct val="0"/>
      </a:spcAft>
      <a:defRPr sz="2400" kern="1200">
        <a:solidFill>
          <a:schemeClr val="tx1"/>
        </a:solidFill>
        <a:latin typeface="Arial" charset="0"/>
        <a:ea typeface="ＭＳ Ｐゴシック" charset="0"/>
        <a:cs typeface="ＭＳ Ｐゴシック" charset="0"/>
      </a:defRPr>
    </a:lvl1pPr>
    <a:lvl2pPr marL="457200" algn="l" defTabSz="457200" rtl="0" fontAlgn="base">
      <a:spcBef>
        <a:spcPct val="0"/>
      </a:spcBef>
      <a:spcAft>
        <a:spcPct val="0"/>
      </a:spcAft>
      <a:defRPr sz="2400" kern="1200">
        <a:solidFill>
          <a:schemeClr val="tx1"/>
        </a:solidFill>
        <a:latin typeface="Arial" charset="0"/>
        <a:ea typeface="ＭＳ Ｐゴシック" charset="0"/>
        <a:cs typeface="ＭＳ Ｐゴシック" charset="0"/>
      </a:defRPr>
    </a:lvl2pPr>
    <a:lvl3pPr marL="914400" algn="l" defTabSz="457200" rtl="0" fontAlgn="base">
      <a:spcBef>
        <a:spcPct val="0"/>
      </a:spcBef>
      <a:spcAft>
        <a:spcPct val="0"/>
      </a:spcAft>
      <a:defRPr sz="2400" kern="1200">
        <a:solidFill>
          <a:schemeClr val="tx1"/>
        </a:solidFill>
        <a:latin typeface="Arial" charset="0"/>
        <a:ea typeface="ＭＳ Ｐゴシック" charset="0"/>
        <a:cs typeface="ＭＳ Ｐゴシック" charset="0"/>
      </a:defRPr>
    </a:lvl3pPr>
    <a:lvl4pPr marL="1371600" algn="l" defTabSz="457200" rtl="0" fontAlgn="base">
      <a:spcBef>
        <a:spcPct val="0"/>
      </a:spcBef>
      <a:spcAft>
        <a:spcPct val="0"/>
      </a:spcAft>
      <a:defRPr sz="2400" kern="1200">
        <a:solidFill>
          <a:schemeClr val="tx1"/>
        </a:solidFill>
        <a:latin typeface="Arial" charset="0"/>
        <a:ea typeface="ＭＳ Ｐゴシック" charset="0"/>
        <a:cs typeface="ＭＳ Ｐゴシック" charset="0"/>
      </a:defRPr>
    </a:lvl4pPr>
    <a:lvl5pPr marL="1828800" algn="l" defTabSz="457200" rtl="0" fontAlgn="base">
      <a:spcBef>
        <a:spcPct val="0"/>
      </a:spcBef>
      <a:spcAft>
        <a:spcPct val="0"/>
      </a:spcAft>
      <a:defRPr sz="2400"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kern="1200">
        <a:solidFill>
          <a:schemeClr val="tx1"/>
        </a:solidFill>
        <a:latin typeface="Arial" charset="0"/>
        <a:ea typeface="ＭＳ Ｐゴシック" charset="0"/>
        <a:cs typeface="ＭＳ Ｐゴシック" charset="0"/>
      </a:defRPr>
    </a:lvl9pPr>
  </p:defaultTextStyle>
  <p:extLst>
    <p:ext uri="{521415D9-36F7-43E2-AB2F-B90AF26B5E84}">
      <p14:sectionLst xmlns:p14="http://schemas.microsoft.com/office/powerpoint/2010/main">
        <p14:section name="Main Content" id="{64149BC4-7A9B-4194-AC59-BD9E75BC2A6F}">
          <p14:sldIdLst>
            <p14:sldId id="379"/>
            <p14:sldId id="388"/>
            <p14:sldId id="430"/>
            <p14:sldId id="431"/>
            <p14:sldId id="745"/>
            <p14:sldId id="746"/>
            <p14:sldId id="747"/>
            <p14:sldId id="748"/>
            <p14:sldId id="749"/>
            <p14:sldId id="750"/>
            <p14:sldId id="751"/>
            <p14:sldId id="752"/>
            <p14:sldId id="753"/>
            <p14:sldId id="754"/>
            <p14:sldId id="755"/>
            <p14:sldId id="756"/>
            <p14:sldId id="757"/>
            <p14:sldId id="758"/>
            <p14:sldId id="759"/>
            <p14:sldId id="760"/>
            <p14:sldId id="761"/>
            <p14:sldId id="762"/>
            <p14:sldId id="763"/>
            <p14:sldId id="764"/>
            <p14:sldId id="765"/>
            <p14:sldId id="766"/>
            <p14:sldId id="767"/>
            <p14:sldId id="768"/>
            <p14:sldId id="769"/>
            <p14:sldId id="509"/>
            <p14:sldId id="744"/>
            <p14:sldId id="770"/>
            <p14:sldId id="771"/>
            <p14:sldId id="717"/>
            <p14:sldId id="772"/>
            <p14:sldId id="773"/>
            <p14:sldId id="774"/>
            <p14:sldId id="775"/>
            <p14:sldId id="428"/>
          </p14:sldIdLst>
        </p14:section>
        <p14:section name="Appendix: Image Descriptions for Unsighted Students" id="{47E2ACDF-FEE8-4953-B1A2-72D3F951747D}">
          <p14:sldIdLst>
            <p14:sldId id="360"/>
            <p14:sldId id="776"/>
            <p14:sldId id="636"/>
            <p14:sldId id="777"/>
            <p14:sldId id="778"/>
            <p14:sldId id="779"/>
            <p14:sldId id="780"/>
          </p14:sldIdLst>
        </p14:section>
      </p14:sectionLst>
    </p:ext>
    <p:ext uri="{EFAFB233-063F-42B5-8137-9DF3F51BA10A}">
      <p15:sldGuideLst xmlns:p15="http://schemas.microsoft.com/office/powerpoint/2012/main">
        <p15:guide id="1" orient="horz" pos="4152" userDrawn="1">
          <p15:clr>
            <a:srgbClr val="A4A3A4"/>
          </p15:clr>
        </p15:guide>
        <p15:guide id="3" pos="7392" userDrawn="1">
          <p15:clr>
            <a:srgbClr val="A4A3A4"/>
          </p15:clr>
        </p15:guide>
        <p15:guide id="4" orient="horz" pos="3960" userDrawn="1">
          <p15:clr>
            <a:srgbClr val="A4A3A4"/>
          </p15:clr>
        </p15:guide>
        <p15:guide id="5" pos="3840" userDrawn="1">
          <p15:clr>
            <a:srgbClr val="A4A3A4"/>
          </p15:clr>
        </p15:guide>
        <p15:guide id="6" orient="horz" pos="792" userDrawn="1">
          <p15:clr>
            <a:srgbClr val="A4A3A4"/>
          </p15:clr>
        </p15:guide>
        <p15:guide id="7" pos="377"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365" initials="3" lastIdx="1" clrIdx="0">
    <p:extLst>
      <p:ext uri="{19B8F6BF-5375-455C-9EA6-DF929625EA0E}">
        <p15:presenceInfo xmlns:p15="http://schemas.microsoft.com/office/powerpoint/2012/main" userId="S::ms12@365-tm.site::9b516f8d-7e3d-491e-a761-b748f7f8dd5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800"/>
    <a:srgbClr val="007000"/>
    <a:srgbClr val="339933"/>
    <a:srgbClr val="005400"/>
    <a:srgbClr val="AC0000"/>
    <a:srgbClr val="007600"/>
    <a:srgbClr val="007E00"/>
    <a:srgbClr val="006400"/>
    <a:srgbClr val="005000"/>
    <a:srgbClr val="78D27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691" autoAdjust="0"/>
    <p:restoredTop sz="84544" autoAdjust="0"/>
  </p:normalViewPr>
  <p:slideViewPr>
    <p:cSldViewPr snapToGrid="0">
      <p:cViewPr varScale="1">
        <p:scale>
          <a:sx n="57" d="100"/>
          <a:sy n="57" d="100"/>
        </p:scale>
        <p:origin x="636" y="72"/>
      </p:cViewPr>
      <p:guideLst>
        <p:guide orient="horz" pos="4152"/>
        <p:guide pos="7392"/>
        <p:guide orient="horz" pos="3960"/>
        <p:guide pos="3840"/>
        <p:guide orient="horz" pos="792"/>
        <p:guide pos="377"/>
      </p:guideLst>
    </p:cSldViewPr>
  </p:slideViewPr>
  <p:outlineViewPr>
    <p:cViewPr>
      <p:scale>
        <a:sx n="33" d="100"/>
        <a:sy n="33" d="100"/>
      </p:scale>
      <p:origin x="0" y="-30594"/>
    </p:cViewPr>
  </p:outlineViewPr>
  <p:notesTextViewPr>
    <p:cViewPr>
      <p:scale>
        <a:sx n="100" d="100"/>
        <a:sy n="100" d="100"/>
      </p:scale>
      <p:origin x="0" y="0"/>
    </p:cViewPr>
  </p:notesTextViewPr>
  <p:sorterViewPr>
    <p:cViewPr>
      <p:scale>
        <a:sx n="68" d="100"/>
        <a:sy n="68" d="100"/>
      </p:scale>
      <p:origin x="0" y="0"/>
    </p:cViewPr>
  </p:sorterViewPr>
  <p:notesViewPr>
    <p:cSldViewPr snapToGrid="0">
      <p:cViewPr varScale="1">
        <p:scale>
          <a:sx n="84" d="100"/>
          <a:sy n="84" d="100"/>
        </p:scale>
        <p:origin x="3828"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commentAuthors" Target="commentAuthors.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notesMaster" Target="notesMasters/notesMaster1.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tableStyles" Target="tableStyle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a:defRPr sz="1200">
                <a:latin typeface="Calibri" pitchFamily="34" charset="0"/>
                <a:ea typeface="ＭＳ Ｐゴシック" pitchFamily="34" charset="-128"/>
                <a:cs typeface="+mn-cs"/>
              </a:defRPr>
            </a:lvl1pPr>
          </a:lstStyle>
          <a:p>
            <a:pPr>
              <a:defRPr/>
            </a:pP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charset="0"/>
              </a:defRPr>
            </a:lvl1pPr>
          </a:lstStyle>
          <a:p>
            <a:pPr>
              <a:defRPr/>
            </a:pPr>
            <a:fld id="{31203AA3-164C-2741-9DB6-6596F2FD33C4}" type="datetime1">
              <a:rPr lang="en-US"/>
              <a:pPr>
                <a:defRPr/>
              </a:pPr>
              <a:t>2/3/2021</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wrap="square" lIns="91440" tIns="45720" rIns="91440" bIns="45720" numCol="1" anchor="ctr" anchorCtr="0" compatLnSpc="1">
            <a:prstTxWarp prst="textNoShape">
              <a:avLst/>
            </a:prstTxWarp>
          </a:bodyP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a:defRPr sz="1200">
                <a:latin typeface="Calibri" pitchFamily="34" charset="0"/>
                <a:ea typeface="ＭＳ Ｐゴシック" pitchFamily="34" charset="-128"/>
                <a:cs typeface="+mn-cs"/>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charset="0"/>
              </a:defRPr>
            </a:lvl1pPr>
          </a:lstStyle>
          <a:p>
            <a:pPr>
              <a:defRPr/>
            </a:pPr>
            <a:fld id="{681BCAD9-4EF0-A740-A449-E6B1FAFF4A5A}" type="slidenum">
              <a:rPr lang="en-US"/>
              <a:pPr>
                <a:defRPr/>
              </a:pPr>
              <a:t>‹#›</a:t>
            </a:fld>
            <a:endParaRPr lang="en-US" dirty="0"/>
          </a:p>
        </p:txBody>
      </p:sp>
    </p:spTree>
    <p:extLst>
      <p:ext uri="{BB962C8B-B14F-4D97-AF65-F5344CB8AC3E}">
        <p14:creationId xmlns:p14="http://schemas.microsoft.com/office/powerpoint/2010/main" val="3094312629"/>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ＭＳ Ｐゴシック" pitchFamily="-65" charset="-128"/>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NOTE TO INSTRUCTORS:</a:t>
            </a:r>
          </a:p>
          <a:p>
            <a:pPr marL="171450" indent="-171450">
              <a:buFont typeface="Arial" panose="020B0604020202020204" pitchFamily="34" charset="0"/>
              <a:buChar char="•"/>
            </a:pPr>
            <a:r>
              <a:rPr lang="en-US" dirty="0"/>
              <a:t>If your class has fewer than 40 students per poll, Poll Everywhere is free (as of production of these slides). For current pricing please visit: https://www.polleverywhere.com/plans</a:t>
            </a:r>
          </a:p>
          <a:p>
            <a:pPr marL="171450" indent="-171450">
              <a:buFont typeface="Arial" panose="020B0604020202020204" pitchFamily="34" charset="0"/>
              <a:buChar char="•"/>
            </a:pPr>
            <a:r>
              <a:rPr lang="en-US" dirty="0"/>
              <a:t>If you have more than 40 students per poll, please talk to your McGraw-Hill rep as we have negotiated a discount on this tool for you that we are happy to pass on: http://www.mhhe.com/rep.</a:t>
            </a:r>
          </a:p>
        </p:txBody>
      </p:sp>
      <p:sp>
        <p:nvSpPr>
          <p:cNvPr id="4" name="Slide Number Placeholder 3"/>
          <p:cNvSpPr>
            <a:spLocks noGrp="1"/>
          </p:cNvSpPr>
          <p:nvPr>
            <p:ph type="sldNum" sz="quarter" idx="10"/>
          </p:nvPr>
        </p:nvSpPr>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56C9CF70-9E69-4D50-8F12-A664FF767C93}" type="slidenum">
              <a:rPr kumimoji="0" lang="en-US" altLang="en-US" sz="1200" b="0" i="0" u="none" strike="noStrike" kern="1200" cap="none" spc="0" normalizeH="0" baseline="0" noProof="0" smtClean="0">
                <a:ln>
                  <a:noFill/>
                </a:ln>
                <a:solidFill>
                  <a:prstClr val="black"/>
                </a:solidFill>
                <a:effectLst/>
                <a:uLnTx/>
                <a:uFillTx/>
                <a:latin typeface="Calibri" charset="0"/>
                <a:ea typeface="ＭＳ Ｐゴシック" charset="0"/>
              </a:rPr>
              <a:pPr marL="0" marR="0" lvl="0" indent="0" algn="r" defTabSz="457200" rtl="0" eaLnBrk="1" fontAlgn="base" latinLnBrk="0" hangingPunct="1">
                <a:lnSpc>
                  <a:spcPct val="100000"/>
                </a:lnSpc>
                <a:spcBef>
                  <a:spcPct val="0"/>
                </a:spcBef>
                <a:spcAft>
                  <a:spcPct val="0"/>
                </a:spcAft>
                <a:buClrTx/>
                <a:buSzTx/>
                <a:buFontTx/>
                <a:buNone/>
                <a:tabLst/>
                <a:defRPr/>
              </a:pPr>
              <a:t>1</a:t>
            </a:fld>
            <a:endParaRPr kumimoji="0" lang="en-US" altLang="en-US" sz="1200" b="0" i="0" u="none" strike="noStrike" kern="1200" cap="none" spc="0" normalizeH="0" baseline="0" noProof="0" dirty="0">
              <a:ln>
                <a:noFill/>
              </a:ln>
              <a:solidFill>
                <a:prstClr val="black"/>
              </a:solidFill>
              <a:effectLst/>
              <a:uLnTx/>
              <a:uFillTx/>
              <a:latin typeface="Calibri" charset="0"/>
              <a:ea typeface="ＭＳ Ｐゴシック" charset="0"/>
            </a:endParaRPr>
          </a:p>
        </p:txBody>
      </p:sp>
    </p:spTree>
    <p:extLst>
      <p:ext uri="{BB962C8B-B14F-4D97-AF65-F5344CB8AC3E}">
        <p14:creationId xmlns:p14="http://schemas.microsoft.com/office/powerpoint/2010/main" val="42612421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ＭＳ Ｐゴシック" charset="0"/>
                <a:cs typeface="ＭＳ Ｐゴシック" charset="0"/>
              </a:rPr>
              <a:t>Another requirement of the FLSA is that employers must pay higher wages for overtime, as defined as hours worked beyond 40 hours per week. Not everyone is eligible for overtime pay. Under the FLSA, executive, professional, administrative, and highly compensated white-collar employees are considered </a:t>
            </a:r>
            <a:r>
              <a:rPr lang="en-US" b="1" dirty="0">
                <a:ea typeface="ＭＳ Ｐゴシック" charset="0"/>
                <a:cs typeface="ＭＳ Ｐゴシック" charset="0"/>
              </a:rPr>
              <a:t>exempt employees</a:t>
            </a:r>
            <a:r>
              <a:rPr lang="en-US" dirty="0">
                <a:ea typeface="ＭＳ Ｐゴシック" charset="0"/>
                <a:cs typeface="ＭＳ Ｐゴシック" charset="0"/>
              </a:rPr>
              <a:t>, meaning employers need not pay them one and a half times their regular pay for working more than 40 hours per week. </a:t>
            </a:r>
            <a:r>
              <a:rPr lang="en-US" b="0" dirty="0">
                <a:ea typeface="ＭＳ Ｐゴシック" charset="0"/>
                <a:cs typeface="ＭＳ Ｐゴシック" charset="0"/>
              </a:rPr>
              <a:t>Exempt status</a:t>
            </a:r>
            <a:r>
              <a:rPr lang="en-US" b="1" dirty="0">
                <a:ea typeface="ＭＳ Ｐゴシック" charset="0"/>
                <a:cs typeface="ＭＳ Ｐゴシック" charset="0"/>
              </a:rPr>
              <a:t> </a:t>
            </a:r>
            <a:r>
              <a:rPr lang="en-US" dirty="0">
                <a:ea typeface="ＭＳ Ｐゴシック" charset="0"/>
                <a:cs typeface="ＭＳ Ｐゴシック" charset="0"/>
              </a:rPr>
              <a:t>depends on the employee’s job responsibilities, salary level (at least $455 per week), and “salary basis,” meaning that the employee is paid a given amount regardless of the number of hours worked or quality of the work. Paying an employee on a salary basis means the organization expects that this person can manage his or her own time to get the work done, so the employer may deduct from the employee’s pay only in certain limited circumstances, such as disciplinary action or for unpaid leave for personal reasons. Additional exceptions apply to certain occupations, including outside salespersons, teachers, and computer professionals (if they earn at least $27.63 per hour). The standards are fairly complicated.</a:t>
            </a:r>
          </a:p>
          <a:p>
            <a:endParaRPr lang="en-US" dirty="0">
              <a:ea typeface="ＭＳ Ｐゴシック" charset="0"/>
              <a:cs typeface="ＭＳ Ｐゴシック" charset="0"/>
            </a:endParaRPr>
          </a:p>
          <a:p>
            <a:r>
              <a:rPr lang="en-US" dirty="0">
                <a:ea typeface="ＭＳ Ｐゴシック" charset="0"/>
                <a:cs typeface="ＭＳ Ｐゴシック" charset="0"/>
              </a:rPr>
              <a:t>Any employee who is not in one of the exempt categories is called a </a:t>
            </a:r>
            <a:r>
              <a:rPr lang="en-US" b="1" dirty="0">
                <a:ea typeface="ＭＳ Ｐゴシック" charset="0"/>
                <a:cs typeface="ＭＳ Ｐゴシック" charset="0"/>
              </a:rPr>
              <a:t>nonexempt employee</a:t>
            </a:r>
            <a:r>
              <a:rPr lang="en-US" dirty="0">
                <a:ea typeface="ＭＳ Ｐゴシック" charset="0"/>
                <a:cs typeface="ＭＳ Ｐゴシック" charset="0"/>
              </a:rPr>
              <a:t>.</a:t>
            </a:r>
            <a:r>
              <a:rPr lang="en-US" b="1" dirty="0">
                <a:ea typeface="ＭＳ Ｐゴシック" charset="0"/>
                <a:cs typeface="ＭＳ Ｐゴシック" charset="0"/>
              </a:rPr>
              <a:t> </a:t>
            </a:r>
            <a:r>
              <a:rPr lang="en-US" dirty="0">
                <a:ea typeface="ＭＳ Ｐゴシック" charset="0"/>
                <a:cs typeface="ＭＳ Ｐゴシック" charset="0"/>
              </a:rPr>
              <a:t>Most workers paid on an hourly basis are nonexempt and therefore subject to the laws governing overtime pay. However, paying a salary does not necessarily</a:t>
            </a:r>
            <a:r>
              <a:rPr lang="en-US" baseline="0" dirty="0">
                <a:ea typeface="ＭＳ Ｐゴシック" charset="0"/>
                <a:cs typeface="ＭＳ Ｐゴシック" charset="0"/>
              </a:rPr>
              <a:t> </a:t>
            </a:r>
            <a:r>
              <a:rPr lang="en-US" dirty="0">
                <a:ea typeface="ＭＳ Ｐゴシック" charset="0"/>
                <a:cs typeface="ＭＳ Ｐゴシック" charset="0"/>
              </a:rPr>
              <a:t>mean a job is exempt.</a:t>
            </a:r>
            <a:endParaRPr lang="en-US" b="1" dirty="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10</a:t>
            </a:fld>
            <a:endParaRPr lang="en-US" dirty="0"/>
          </a:p>
        </p:txBody>
      </p:sp>
    </p:spTree>
    <p:extLst>
      <p:ext uri="{BB962C8B-B14F-4D97-AF65-F5344CB8AC3E}">
        <p14:creationId xmlns:p14="http://schemas.microsoft.com/office/powerpoint/2010/main" val="3596730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rgbClr val="221E1F"/>
                </a:solidFill>
                <a:latin typeface="+mn-lt"/>
                <a:ea typeface="ＭＳ Ｐゴシック" pitchFamily="-65" charset="-128"/>
                <a:cs typeface="ＭＳ Ｐゴシック" pitchFamily="-65" charset="-128"/>
              </a:rPr>
              <a:t>The overtime rate applies to the hours worked beyond 40 in one week. Time worked includes not only hours spent on production or sales but also time on such activities as attending required classes, cleaning up the work site, or traveling between work sites. Figure 12.2 shows how this applies to an employee who works 50 hours to earn a base rate of $12 per hour plus a weekly bonus of $40. The overtime pay is based on the base pay ($480) plus the bonus ($40), for a rate of $13.00 per hour. For each of the 10 hours of overtime, the employee would earn $19.50, so the overtime pay is $195.00 ($19.50 times 10).</a:t>
            </a:r>
            <a:endParaRPr lang="en-US" sz="1200" kern="1200" dirty="0">
              <a:solidFill>
                <a:schemeClr val="tx1"/>
              </a:solidFill>
              <a:latin typeface="+mn-lt"/>
              <a:ea typeface="ＭＳ Ｐゴシック" pitchFamily="-65" charset="-128"/>
              <a:cs typeface="ＭＳ Ｐゴシック" pitchFamily="-65" charset="-128"/>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11</a:t>
            </a:fld>
            <a:endParaRPr lang="en-US" dirty="0"/>
          </a:p>
        </p:txBody>
      </p:sp>
    </p:spTree>
    <p:extLst>
      <p:ext uri="{BB962C8B-B14F-4D97-AF65-F5344CB8AC3E}">
        <p14:creationId xmlns:p14="http://schemas.microsoft.com/office/powerpoint/2010/main" val="1191794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ＭＳ Ｐゴシック" charset="0"/>
                <a:cs typeface="ＭＳ Ｐゴシック" charset="0"/>
              </a:rPr>
              <a:t>FLSA sharply restricts the use of child labor, with the aim of protecting children’</a:t>
            </a:r>
            <a:r>
              <a:rPr lang="en-US" altLang="ja-JP" dirty="0">
                <a:ea typeface="ＭＳ Ｐゴシック" charset="0"/>
                <a:cs typeface="ＭＳ Ｐゴシック" charset="0"/>
              </a:rPr>
              <a:t>s health, safety, and educational opportunities. Restrictions apply to children younger than 18. A child under age 14 may not be employed in any work associated with interstate commerce, except work performed in a nonhazardous job for a business entirely owned by the child</a:t>
            </a:r>
            <a:r>
              <a:rPr lang="en-US" dirty="0">
                <a:ea typeface="ＭＳ Ｐゴシック" charset="0"/>
                <a:cs typeface="ＭＳ Ｐゴシック" charset="0"/>
              </a:rPr>
              <a:t>’</a:t>
            </a:r>
            <a:r>
              <a:rPr lang="en-US" altLang="ja-JP" dirty="0">
                <a:ea typeface="ＭＳ Ｐゴシック" charset="0"/>
                <a:cs typeface="ＭＳ Ｐゴシック" charset="0"/>
              </a:rPr>
              <a:t>s parent or guardian. A few additional exemptions from this ban include acting, babysitting, and delivering newspapers to consumers.</a:t>
            </a:r>
          </a:p>
          <a:p>
            <a:endParaRPr lang="en-US" dirty="0">
              <a:ea typeface="ＭＳ Ｐゴシック" charset="0"/>
              <a:cs typeface="ＭＳ Ｐゴシック" charset="0"/>
            </a:endParaRPr>
          </a:p>
          <a:p>
            <a:r>
              <a:rPr lang="en-US" dirty="0">
                <a:ea typeface="ＭＳ Ｐゴシック" charset="0"/>
                <a:cs typeface="ＭＳ Ｐゴシック" charset="0"/>
              </a:rPr>
              <a:t>Besides FLSA, state laws also restrict the use of child labor. Many states have laws requiring working papers or work permits for minors, and many states restrict the number of hours or times of day that minors aged 16 and older may work. Before hiring any workers under the age of 18, employers must ensure they are complying with child labor laws of their state, as well as the FLSA requirements for their industry.</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12</a:t>
            </a:fld>
            <a:endParaRPr lang="en-US" dirty="0"/>
          </a:p>
        </p:txBody>
      </p:sp>
    </p:spTree>
    <p:extLst>
      <p:ext uri="{BB962C8B-B14F-4D97-AF65-F5344CB8AC3E}">
        <p14:creationId xmlns:p14="http://schemas.microsoft.com/office/powerpoint/2010/main" val="14827426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ＭＳ Ｐゴシック" charset="0"/>
                <a:cs typeface="ＭＳ Ｐゴシック" charset="0"/>
              </a:rPr>
              <a:t>These laws do not cover all companies. </a:t>
            </a:r>
            <a:r>
              <a:rPr lang="en-US" b="1" i="1" dirty="0">
                <a:ea typeface="ＭＳ Ｐゴシック" charset="0"/>
                <a:cs typeface="ＭＳ Ｐゴシック" charset="0"/>
              </a:rPr>
              <a:t>Davis-Bacon</a:t>
            </a:r>
            <a:r>
              <a:rPr lang="en-US" dirty="0">
                <a:ea typeface="ＭＳ Ｐゴシック" charset="0"/>
                <a:cs typeface="ＭＳ Ｐゴシック" charset="0"/>
              </a:rPr>
              <a:t> covers construction contractors that receive more than $2,000 in federal money. </a:t>
            </a:r>
            <a:r>
              <a:rPr lang="en-US" b="1" i="1" dirty="0">
                <a:ea typeface="ＭＳ Ｐゴシック" charset="0"/>
                <a:cs typeface="ＭＳ Ｐゴシック" charset="0"/>
              </a:rPr>
              <a:t>Walsh-Healy</a:t>
            </a:r>
            <a:r>
              <a:rPr lang="en-US" b="1" dirty="0">
                <a:ea typeface="ＭＳ Ｐゴシック" charset="0"/>
                <a:cs typeface="ＭＳ Ｐゴシック" charset="0"/>
              </a:rPr>
              <a:t> </a:t>
            </a:r>
            <a:r>
              <a:rPr lang="en-US" dirty="0">
                <a:ea typeface="ＭＳ Ｐゴシック" charset="0"/>
                <a:cs typeface="ＭＳ Ｐゴシック" charset="0"/>
              </a:rPr>
              <a:t>covers all government contractors receiving $10,000 or more in federal funds.</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13</a:t>
            </a:fld>
            <a:endParaRPr lang="en-US" dirty="0"/>
          </a:p>
        </p:txBody>
      </p:sp>
    </p:spTree>
    <p:extLst>
      <p:ext uri="{BB962C8B-B14F-4D97-AF65-F5344CB8AC3E}">
        <p14:creationId xmlns:p14="http://schemas.microsoft.com/office/powerpoint/2010/main" val="26158252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rgbClr val="000000"/>
                </a:solidFill>
                <a:latin typeface="+mn-lt"/>
                <a:ea typeface="ＭＳ Ｐゴシック" pitchFamily="-65" charset="-128"/>
                <a:cs typeface="ＭＳ Ｐゴシック" pitchFamily="-65" charset="-128"/>
              </a:rPr>
              <a:t>Along with laws governing pay policies and practice, the Dodd-Frank Wall Street Reform and Consumer Protection Act of 2010 adds a requirement related to communicating one outcome of pay structure: the ratio of CEO pay to the pay of a typical worker.8 Under Dodd-Frank, public companies in the United States are required to include this ratio in their annual financial statements.</a:t>
            </a:r>
            <a:endParaRPr lang="en-US" dirty="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14</a:t>
            </a:fld>
            <a:endParaRPr lang="en-US" dirty="0"/>
          </a:p>
        </p:txBody>
      </p:sp>
    </p:spTree>
    <p:extLst>
      <p:ext uri="{BB962C8B-B14F-4D97-AF65-F5344CB8AC3E}">
        <p14:creationId xmlns:p14="http://schemas.microsoft.com/office/powerpoint/2010/main" val="22897622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ＭＳ Ｐゴシック" charset="0"/>
                <a:cs typeface="ＭＳ Ｐゴシック" charset="0"/>
              </a:rPr>
              <a:t>LO 12-3 </a:t>
            </a:r>
            <a:r>
              <a:rPr lang="en-US" dirty="0"/>
              <a:t>Discuss how economic forces influence decisions about pay.</a:t>
            </a:r>
          </a:p>
          <a:p>
            <a:endParaRPr lang="en-US" dirty="0">
              <a:ea typeface="ＭＳ Ｐゴシック" charset="0"/>
              <a:cs typeface="ＭＳ Ｐゴシック" charset="0"/>
            </a:endParaRPr>
          </a:p>
          <a:p>
            <a:r>
              <a:rPr lang="en-US" dirty="0">
                <a:ea typeface="ＭＳ Ｐゴシック" charset="0"/>
                <a:cs typeface="ＭＳ Ｐゴシック" charset="0"/>
              </a:rPr>
              <a:t>An organization cannot make spending decisions independent of the economy. Organizations must keep costs low enough that they can sell their products profitably, yet they must be able to attract workers in a competitive labor market. Workers prefer higher-paying jobs and avoid employers that offer less money for the same type of job. In this way, competition for labor establishes the minimum an organization must pay to hire an employee for a particular job. If an organization pays less than the minimum, employees will look for jobs with other organizations.</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15</a:t>
            </a:fld>
            <a:endParaRPr lang="en-US" dirty="0"/>
          </a:p>
        </p:txBody>
      </p:sp>
    </p:spTree>
    <p:extLst>
      <p:ext uri="{BB962C8B-B14F-4D97-AF65-F5344CB8AC3E}">
        <p14:creationId xmlns:p14="http://schemas.microsoft.com/office/powerpoint/2010/main" val="28857588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400" dirty="0">
              <a:latin typeface="Calibri" charset="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16</a:t>
            </a:fld>
            <a:endParaRPr lang="en-US" dirty="0"/>
          </a:p>
        </p:txBody>
      </p:sp>
    </p:spTree>
    <p:extLst>
      <p:ext uri="{BB962C8B-B14F-4D97-AF65-F5344CB8AC3E}">
        <p14:creationId xmlns:p14="http://schemas.microsoft.com/office/powerpoint/2010/main" val="39918678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rgbClr val="221E1F"/>
                </a:solidFill>
                <a:latin typeface="+mn-lt"/>
                <a:ea typeface="ＭＳ Ｐゴシック" pitchFamily="-65" charset="-128"/>
                <a:cs typeface="ＭＳ Ｐゴシック" pitchFamily="-65" charset="-128"/>
              </a:rPr>
              <a:t>Although labor and product markets limit organizations’ choices about pay levels, there is a range within which organizations can make decisions.</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17</a:t>
            </a:fld>
            <a:endParaRPr lang="en-US" dirty="0"/>
          </a:p>
        </p:txBody>
      </p:sp>
    </p:spTree>
    <p:extLst>
      <p:ext uri="{BB962C8B-B14F-4D97-AF65-F5344CB8AC3E}">
        <p14:creationId xmlns:p14="http://schemas.microsoft.com/office/powerpoint/2010/main" val="8891872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ea typeface="ＭＳ Ｐゴシック" charset="0"/>
                <a:cs typeface="ＭＳ Ｐゴシック" charset="0"/>
              </a:rPr>
              <a:t>To compete for talent, organizations use </a:t>
            </a:r>
            <a:r>
              <a:rPr lang="en-US" b="1" dirty="0">
                <a:ea typeface="ＭＳ Ｐゴシック" charset="0"/>
                <a:cs typeface="ＭＳ Ｐゴシック" charset="0"/>
              </a:rPr>
              <a:t>benchmarking</a:t>
            </a:r>
            <a:r>
              <a:rPr lang="en-US" dirty="0">
                <a:ea typeface="ＭＳ Ｐゴシック" charset="0"/>
                <a:cs typeface="ＭＳ Ｐゴシック" charset="0"/>
              </a:rPr>
              <a:t>, a procedure in which an organization compares its own practices against those of successful competitors. In terms of compensation, benchmarking involves the use of pay surveys. These provide information about the going rates of pay at competitors in the organization’s product and labor markets. Pay surveys are available for many kinds of industries (product markets) and jobs (labor markets). The primary collector of this kind of data in the United States is the Bureau of Labor Statistics, which conducts an ongoing National Compensation Survey measuring wages, salaries, and benefits paid to the nation’s employees.</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ea typeface="ＭＳ Ｐゴシック" charset="0"/>
              <a:cs typeface="ＭＳ Ｐゴシック"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ea typeface="ＭＳ Ｐゴシック" charset="0"/>
                <a:cs typeface="ＭＳ Ｐゴシック" charset="0"/>
              </a:rPr>
              <a:t>Employers might compare free data such as the government publishes with purchased data from professional organizations, including the Society for Human Resource Management, and consulting groups.</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ea typeface="ＭＳ Ｐゴシック" charset="0"/>
              <a:cs typeface="ＭＳ Ｐゴシック"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ea typeface="ＭＳ Ｐゴシック" charset="0"/>
                <a:cs typeface="ＭＳ Ｐゴシック" charset="0"/>
              </a:rPr>
              <a:t>HR professionals need to determine whether to gather data focusing on particular industries or on job categories. Industry-specific data are especially relevant for jobs with skills that are specific to the type of product. For jobs with skills that can be transferred to companies in other industries, surveys of job classifications will be more relevant.</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18</a:t>
            </a:fld>
            <a:endParaRPr lang="en-US" dirty="0"/>
          </a:p>
        </p:txBody>
      </p:sp>
    </p:spTree>
    <p:extLst>
      <p:ext uri="{BB962C8B-B14F-4D97-AF65-F5344CB8AC3E}">
        <p14:creationId xmlns:p14="http://schemas.microsoft.com/office/powerpoint/2010/main" val="1852862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ＭＳ Ｐゴシック" charset="0"/>
                <a:cs typeface="ＭＳ Ｐゴシック" charset="0"/>
              </a:rPr>
              <a:t>LO 12-4 </a:t>
            </a:r>
            <a:r>
              <a:rPr lang="en-US" dirty="0"/>
              <a:t>Describe how employees evaluate the fairness of a pay structure.</a:t>
            </a:r>
            <a:endParaRPr lang="en-US" dirty="0">
              <a:ea typeface="ＭＳ Ｐゴシック" charset="0"/>
              <a:cs typeface="ＭＳ Ｐゴシック" charset="0"/>
            </a:endParaRPr>
          </a:p>
          <a:p>
            <a:endParaRPr lang="en-US" dirty="0">
              <a:ea typeface="ＭＳ Ｐゴシック" charset="0"/>
              <a:cs typeface="ＭＳ Ｐゴシック" charset="0"/>
            </a:endParaRPr>
          </a:p>
          <a:p>
            <a:r>
              <a:rPr lang="en-US" dirty="0">
                <a:ea typeface="ＭＳ Ｐゴシック" charset="0"/>
                <a:cs typeface="ＭＳ Ｐゴシック" charset="0"/>
              </a:rPr>
              <a:t>In developing a pay structure, it is important to keep in mind employees’</a:t>
            </a:r>
            <a:r>
              <a:rPr lang="en-US" altLang="ja-JP" dirty="0">
                <a:ea typeface="ＭＳ Ｐゴシック" charset="0"/>
                <a:cs typeface="ＭＳ Ｐゴシック" charset="0"/>
              </a:rPr>
              <a:t> opinions about fairness. After all, one of the purposes of pay is to motivate employees, and they will not be motivated by pay if they think it is unfair.</a:t>
            </a:r>
          </a:p>
          <a:p>
            <a:endParaRPr lang="en-US" dirty="0">
              <a:ea typeface="ＭＳ Ｐゴシック" charset="0"/>
              <a:cs typeface="ＭＳ Ｐゴシック" charset="0"/>
            </a:endParaRPr>
          </a:p>
          <a:p>
            <a:r>
              <a:rPr lang="en-US" dirty="0">
                <a:ea typeface="ＭＳ Ｐゴシック" charset="0"/>
                <a:cs typeface="ＭＳ Ｐゴシック" charset="0"/>
              </a:rPr>
              <a:t>Employees evaluate their pay relative to the pay of other employees. Social scientists have studied this kind of comparison and developed equity theory, in which people measure outcomes such as pay in terms of their inputs.</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19</a:t>
            </a:fld>
            <a:endParaRPr lang="en-US" dirty="0"/>
          </a:p>
        </p:txBody>
      </p:sp>
    </p:spTree>
    <p:extLst>
      <p:ext uri="{BB962C8B-B14F-4D97-AF65-F5344CB8AC3E}">
        <p14:creationId xmlns:p14="http://schemas.microsoft.com/office/powerpoint/2010/main" val="20942101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base" latinLnBrk="0" hangingPunct="1">
              <a:lnSpc>
                <a:spcPct val="100000"/>
              </a:lnSpc>
              <a:spcBef>
                <a:spcPct val="30000"/>
              </a:spcBef>
              <a:spcAft>
                <a:spcPct val="0"/>
              </a:spcAft>
              <a:buClrTx/>
              <a:buSzTx/>
              <a:buFontTx/>
              <a:buNone/>
              <a:tabLst/>
              <a:defRPr/>
            </a:pPr>
            <a:endParaRPr lang="en-US" dirty="0">
              <a:latin typeface="Calibri" charset="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a:t>
            </a:fld>
            <a:endParaRPr lang="en-US" dirty="0"/>
          </a:p>
        </p:txBody>
      </p:sp>
    </p:spTree>
    <p:extLst>
      <p:ext uri="{BB962C8B-B14F-4D97-AF65-F5344CB8AC3E}">
        <p14:creationId xmlns:p14="http://schemas.microsoft.com/office/powerpoint/2010/main" val="2804367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ea typeface="ＭＳ Ｐゴシック" charset="0"/>
                <a:cs typeface="ＭＳ Ｐゴシック" charset="0"/>
              </a:rPr>
              <a:t>The ways employees respond to their impressions about equity can have a great impact on the organization. To decide whether a level of pay is equitable, the person compares her ratio of outcomes and inputs with other people’s outcome/input ratios, as shown in Figure 12.3. Typically, if employees see their pay as equitable, their attitudes and behavior continue unchanged. If employees see themselves as receiving an advantage, they usually rethink the situation to see it as merely equitable. If employees conclude that they are under-rewarded, they are likely to make up the difference in one of three ways. (These are discussed on the following slide.)</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20</a:t>
            </a:fld>
            <a:endParaRPr lang="en-US" dirty="0"/>
          </a:p>
        </p:txBody>
      </p:sp>
    </p:spTree>
    <p:extLst>
      <p:ext uri="{BB962C8B-B14F-4D97-AF65-F5344CB8AC3E}">
        <p14:creationId xmlns:p14="http://schemas.microsoft.com/office/powerpoint/2010/main" val="424220345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ＭＳ Ｐゴシック" charset="0"/>
                <a:cs typeface="ＭＳ Ｐゴシック" charset="0"/>
              </a:rPr>
              <a:t>Equity theory tells organizations that employees care about their pay relative to what others are earning and that these feelings are based on what employees </a:t>
            </a:r>
            <a:r>
              <a:rPr lang="en-US" i="1" dirty="0">
                <a:ea typeface="ＭＳ Ｐゴシック" charset="0"/>
                <a:cs typeface="ＭＳ Ｐゴシック" charset="0"/>
              </a:rPr>
              <a:t>perceive</a:t>
            </a:r>
            <a:r>
              <a:rPr lang="en-US" dirty="0">
                <a:ea typeface="ＭＳ Ｐゴシック" charset="0"/>
                <a:cs typeface="ＭＳ Ｐゴシック" charset="0"/>
              </a:rPr>
              <a:t> (what they notice and form judgments about). An organization can do much to contribute to what employees know and, as a result, what they perceive.</a:t>
            </a:r>
          </a:p>
          <a:p>
            <a:endParaRPr lang="en-US" dirty="0">
              <a:ea typeface="ＭＳ Ｐゴシック" charset="0"/>
              <a:cs typeface="ＭＳ Ｐゴシック" charset="0"/>
            </a:endParaRPr>
          </a:p>
          <a:p>
            <a:r>
              <a:rPr lang="en-US" dirty="0">
                <a:ea typeface="ＭＳ Ｐゴシック" charset="0"/>
                <a:cs typeface="ＭＳ Ｐゴシック" charset="0"/>
              </a:rPr>
              <a:t>HR should prepare managers to  explain why the organization’s pay structure is designed as it is and to judge whether employee concerns about the structure indicate a need for change. A common issue is whether to reclassify a job because its content has changed. If an employee takes on more responsibility, the employee will often ask the manager for help in seeking more pay for the job.</a:t>
            </a:r>
          </a:p>
          <a:p>
            <a:endParaRPr lang="en-US" dirty="0">
              <a:ea typeface="ＭＳ Ｐゴシック" charset="0"/>
              <a:cs typeface="ＭＳ Ｐゴシック" charset="0"/>
            </a:endParaRPr>
          </a:p>
          <a:p>
            <a:r>
              <a:rPr lang="en-US" dirty="0">
                <a:ea typeface="ＭＳ Ｐゴシック" charset="0"/>
                <a:cs typeface="ＭＳ Ｐゴシック" charset="0"/>
              </a:rPr>
              <a:t>If the organization researches salary levels and concludes that it is paying its employees generously, it should communicate this. If the employees do not know what the organization learned from its research, they may reach an entirely different conclusion about their pay.</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21</a:t>
            </a:fld>
            <a:endParaRPr lang="en-US" dirty="0"/>
          </a:p>
        </p:txBody>
      </p:sp>
    </p:spTree>
    <p:extLst>
      <p:ext uri="{BB962C8B-B14F-4D97-AF65-F5344CB8AC3E}">
        <p14:creationId xmlns:p14="http://schemas.microsoft.com/office/powerpoint/2010/main" val="13879207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rgbClr val="000000"/>
                </a:solidFill>
                <a:latin typeface="+mn-lt"/>
                <a:ea typeface="ＭＳ Ｐゴシック" pitchFamily="-65" charset="-128"/>
                <a:cs typeface="ＭＳ Ｐゴシック" pitchFamily="-65" charset="-128"/>
              </a:rPr>
              <a:t>Equity theory tells organizations that employees care about their pay relative to what others are earning and that these feelings are based on what the employees perceive (what they notice and form judgments about). An organization can do much to contribute to what employees know and, as a result, what they perceive.</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22</a:t>
            </a:fld>
            <a:endParaRPr lang="en-US" dirty="0"/>
          </a:p>
        </p:txBody>
      </p:sp>
    </p:spTree>
    <p:extLst>
      <p:ext uri="{BB962C8B-B14F-4D97-AF65-F5344CB8AC3E}">
        <p14:creationId xmlns:p14="http://schemas.microsoft.com/office/powerpoint/2010/main" val="139800429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ＭＳ Ｐゴシック" charset="0"/>
                <a:cs typeface="ＭＳ Ｐゴシック" charset="0"/>
              </a:rPr>
              <a:t>LO 12-5 </a:t>
            </a:r>
            <a:r>
              <a:rPr lang="en-US" dirty="0"/>
              <a:t>Explain how organizations design pay structures related to jobs.</a:t>
            </a:r>
          </a:p>
          <a:p>
            <a:endParaRPr lang="en-US" dirty="0">
              <a:ea typeface="ＭＳ Ｐゴシック" charset="0"/>
              <a:cs typeface="ＭＳ Ｐゴシック" charset="0"/>
            </a:endParaRPr>
          </a:p>
          <a:p>
            <a:r>
              <a:rPr lang="en-US" dirty="0">
                <a:ea typeface="ＭＳ Ｐゴシック" charset="0"/>
                <a:cs typeface="ＭＳ Ｐゴシック" charset="0"/>
              </a:rPr>
              <a:t>Along with market forces and principles of fairness, organizations consider the relative contribution each job should make to the organization’</a:t>
            </a:r>
            <a:r>
              <a:rPr lang="en-US" altLang="ja-JP" dirty="0">
                <a:ea typeface="ＭＳ Ｐゴシック" charset="0"/>
                <a:cs typeface="ＭＳ Ｐゴシック" charset="0"/>
              </a:rPr>
              <a:t>s overall performance. Creation of a pay structure requires that the organization develop an internal structure showing the relative contribution of its various jobs.</a:t>
            </a:r>
          </a:p>
          <a:p>
            <a:endParaRPr lang="en-US" dirty="0">
              <a:ea typeface="ＭＳ Ｐゴシック" charset="0"/>
              <a:cs typeface="ＭＳ Ｐゴシック" charset="0"/>
            </a:endParaRPr>
          </a:p>
          <a:p>
            <a:r>
              <a:rPr lang="en-US" dirty="0">
                <a:ea typeface="ＭＳ Ｐゴシック" charset="0"/>
                <a:cs typeface="ＭＳ Ｐゴシック" charset="0"/>
              </a:rPr>
              <a:t>One typical way of doing this is with a job evaluation. A</a:t>
            </a:r>
            <a:r>
              <a:rPr lang="en-US" sz="1200" b="1" i="0" u="none" strike="noStrike" kern="1200" baseline="0" dirty="0">
                <a:solidFill>
                  <a:schemeClr val="tx1"/>
                </a:solidFill>
                <a:ea typeface="ＭＳ Ｐゴシック" pitchFamily="-65" charset="-128"/>
                <a:cs typeface="ＭＳ Ｐゴシック" pitchFamily="-65" charset="-128"/>
              </a:rPr>
              <a:t> job evaluation </a:t>
            </a:r>
            <a:r>
              <a:rPr lang="en-US" sz="1200" b="0" i="0" u="none" strike="noStrike" kern="1200" baseline="0" dirty="0">
                <a:solidFill>
                  <a:schemeClr val="tx1"/>
                </a:solidFill>
                <a:ea typeface="ＭＳ Ｐゴシック" pitchFamily="-65" charset="-128"/>
                <a:cs typeface="ＭＳ Ｐゴシック" pitchFamily="-65" charset="-128"/>
              </a:rPr>
              <a:t>is an administrative procedure for measuring the relative internal worth of the organization’s jobs.</a:t>
            </a:r>
            <a:endParaRPr lang="en-US" dirty="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23</a:t>
            </a:fld>
            <a:endParaRPr lang="en-US" dirty="0"/>
          </a:p>
        </p:txBody>
      </p:sp>
    </p:spTree>
    <p:extLst>
      <p:ext uri="{BB962C8B-B14F-4D97-AF65-F5344CB8AC3E}">
        <p14:creationId xmlns:p14="http://schemas.microsoft.com/office/powerpoint/2010/main" val="13496153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ＭＳ Ｐゴシック" charset="0"/>
                <a:cs typeface="ＭＳ Ｐゴシック" charset="0"/>
              </a:rPr>
              <a:t>Pay for the key jobs can be based on survey data, and pay for the organization’s other jobs can be based on the organization’s job structure. A job with a higher evaluation score than a particular key job would receive higher pay than that key job.</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25</a:t>
            </a:fld>
            <a:endParaRPr lang="en-US" dirty="0"/>
          </a:p>
        </p:txBody>
      </p:sp>
    </p:spTree>
    <p:extLst>
      <p:ext uri="{BB962C8B-B14F-4D97-AF65-F5344CB8AC3E}">
        <p14:creationId xmlns:p14="http://schemas.microsoft.com/office/powerpoint/2010/main" val="338535212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Mariah found out that a friend of hers, Joanne, who has a similar job in the same town makes significantly more money than she does. Which statement is probably a cause of this difference in pay? </a:t>
            </a:r>
          </a:p>
          <a:p>
            <a:pPr marL="228600" indent="-228600">
              <a:buFont typeface="+mj-lt"/>
              <a:buAutoNum type="alphaUcPeriod"/>
            </a:pPr>
            <a:r>
              <a:rPr lang="en-US" dirty="0"/>
              <a:t>The companies are in different product markets with different pay strategies.</a:t>
            </a:r>
          </a:p>
          <a:p>
            <a:pPr marL="228600" indent="-228600">
              <a:buFont typeface="+mj-lt"/>
              <a:buAutoNum type="alphaUcPeriod"/>
            </a:pPr>
            <a:r>
              <a:rPr lang="en-US" dirty="0"/>
              <a:t>Mariah’s job is nonexempt.</a:t>
            </a:r>
          </a:p>
          <a:p>
            <a:pPr marL="228600" indent="-228600">
              <a:buFont typeface="+mj-lt"/>
              <a:buAutoNum type="alphaUcPeriod"/>
            </a:pPr>
            <a:r>
              <a:rPr lang="en-US" dirty="0"/>
              <a:t>Joanne’s job involves extensive use of computers,</a:t>
            </a:r>
          </a:p>
          <a:p>
            <a:pPr marL="228600" indent="-228600">
              <a:buFont typeface="+mj-lt"/>
              <a:buAutoNum type="alphaUcPeriod"/>
            </a:pPr>
            <a:r>
              <a:rPr lang="en-US" dirty="0"/>
              <a:t>All of these are valid.</a:t>
            </a:r>
          </a:p>
          <a:p>
            <a:endParaRPr lang="en-US" dirty="0"/>
          </a:p>
          <a:p>
            <a:r>
              <a:rPr lang="en-US" dirty="0"/>
              <a:t>Answer: D</a:t>
            </a:r>
          </a:p>
          <a:p>
            <a:r>
              <a:rPr lang="en-US" dirty="0"/>
              <a:t>All of these are valid reasons for differences in pay ranges.</a:t>
            </a:r>
            <a:endParaRPr lang="en-US" dirty="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26</a:t>
            </a:fld>
            <a:endParaRPr lang="en-US" dirty="0"/>
          </a:p>
        </p:txBody>
      </p:sp>
    </p:spTree>
    <p:extLst>
      <p:ext uri="{BB962C8B-B14F-4D97-AF65-F5344CB8AC3E}">
        <p14:creationId xmlns:p14="http://schemas.microsoft.com/office/powerpoint/2010/main" val="71772862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rgbClr val="221E1F"/>
                </a:solidFill>
                <a:latin typeface="+mn-lt"/>
                <a:ea typeface="ＭＳ Ｐゴシック" pitchFamily="-65" charset="-128"/>
                <a:cs typeface="ＭＳ Ｐゴシック" pitchFamily="-65" charset="-128"/>
              </a:rPr>
              <a:t>The organization’s pay structure should reflect what the organization knows about market forces, as well as its own unique goals and the relative contribution of each job to achieving the goals. By balancing this external and internal information, the organization’s goal is to set levels of pay that employees will consider equitable and motivating.</a:t>
            </a:r>
          </a:p>
          <a:p>
            <a:endParaRPr lang="en-US" sz="1200" b="0" i="0" u="none" strike="noStrike" kern="1200" baseline="0" dirty="0">
              <a:solidFill>
                <a:srgbClr val="221E1F"/>
              </a:solidFill>
              <a:latin typeface="+mn-lt"/>
              <a:ea typeface="ＭＳ Ｐゴシック" pitchFamily="-65" charset="-128"/>
              <a:cs typeface="ＭＳ Ｐゴシック" pitchFamily="-65" charset="-128"/>
            </a:endParaRPr>
          </a:p>
          <a:p>
            <a:r>
              <a:rPr lang="en-US" sz="1200" b="0" i="0" u="none" strike="noStrike" kern="1200" baseline="0" dirty="0">
                <a:solidFill>
                  <a:srgbClr val="221E1F"/>
                </a:solidFill>
                <a:latin typeface="+mn-lt"/>
                <a:ea typeface="ＭＳ Ｐゴシック" pitchFamily="-65" charset="-128"/>
                <a:cs typeface="ＭＳ Ｐゴシック" pitchFamily="-65" charset="-128"/>
              </a:rPr>
              <a:t>Organizations typically apply the information by establishing some combination of pay rates, pay grades, and pay ranges. Within this structure, they may state the pay in terms of a rate per hour, commonly called an </a:t>
            </a:r>
            <a:r>
              <a:rPr lang="en-US" sz="1200" b="1" i="0" u="none" strike="noStrike" kern="1200" baseline="0" dirty="0">
                <a:solidFill>
                  <a:srgbClr val="221E1F"/>
                </a:solidFill>
                <a:latin typeface="+mn-lt"/>
                <a:ea typeface="ＭＳ Ｐゴシック" pitchFamily="-65" charset="-128"/>
                <a:cs typeface="ＭＳ Ｐゴシック" pitchFamily="-65" charset="-128"/>
              </a:rPr>
              <a:t>hourly wage</a:t>
            </a:r>
            <a:r>
              <a:rPr lang="en-US" sz="1200" i="0" u="none" strike="noStrike" kern="1200" baseline="0" dirty="0">
                <a:solidFill>
                  <a:srgbClr val="221E1F"/>
                </a:solidFill>
                <a:latin typeface="+mn-lt"/>
                <a:ea typeface="ＭＳ Ｐゴシック" pitchFamily="-65" charset="-128"/>
                <a:cs typeface="ＭＳ Ｐゴシック" pitchFamily="-65" charset="-128"/>
              </a:rPr>
              <a:t>;</a:t>
            </a:r>
            <a:r>
              <a:rPr lang="en-US" sz="1200" b="1" i="0" u="none" strike="noStrike" kern="1200" baseline="0" dirty="0">
                <a:solidFill>
                  <a:srgbClr val="221E1F"/>
                </a:solidFill>
                <a:latin typeface="+mn-lt"/>
                <a:ea typeface="ＭＳ Ｐゴシック" pitchFamily="-65" charset="-128"/>
                <a:cs typeface="ＭＳ Ｐゴシック" pitchFamily="-65" charset="-128"/>
              </a:rPr>
              <a:t> </a:t>
            </a:r>
            <a:r>
              <a:rPr lang="en-US" sz="1200" b="0" i="0" u="none" strike="noStrike" kern="1200" baseline="0" dirty="0">
                <a:solidFill>
                  <a:srgbClr val="221E1F"/>
                </a:solidFill>
                <a:latin typeface="+mn-lt"/>
                <a:ea typeface="ＭＳ Ｐゴシック" pitchFamily="-65" charset="-128"/>
                <a:cs typeface="ＭＳ Ｐゴシック" pitchFamily="-65" charset="-128"/>
              </a:rPr>
              <a:t>a rate of pay for each unit produced, known as a </a:t>
            </a:r>
            <a:r>
              <a:rPr lang="en-US" sz="1200" b="1" i="0" u="none" strike="noStrike" kern="1200" baseline="0" dirty="0">
                <a:solidFill>
                  <a:srgbClr val="221E1F"/>
                </a:solidFill>
                <a:latin typeface="+mn-lt"/>
                <a:ea typeface="ＭＳ Ｐゴシック" pitchFamily="-65" charset="-128"/>
                <a:cs typeface="ＭＳ Ｐゴシック" pitchFamily="-65" charset="-128"/>
              </a:rPr>
              <a:t>piecework rate</a:t>
            </a:r>
            <a:r>
              <a:rPr lang="en-US" sz="1200" i="0" u="none" strike="noStrike" kern="1200" baseline="0" dirty="0">
                <a:solidFill>
                  <a:srgbClr val="221E1F"/>
                </a:solidFill>
                <a:latin typeface="+mn-lt"/>
                <a:ea typeface="ＭＳ Ｐゴシック" pitchFamily="-65" charset="-128"/>
                <a:cs typeface="ＭＳ Ｐゴシック" pitchFamily="-65" charset="-128"/>
              </a:rPr>
              <a:t>; </a:t>
            </a:r>
            <a:r>
              <a:rPr lang="en-US" sz="1200" b="0" i="0" u="none" strike="noStrike" kern="1200" baseline="0" dirty="0">
                <a:solidFill>
                  <a:srgbClr val="221E1F"/>
                </a:solidFill>
                <a:latin typeface="+mn-lt"/>
                <a:ea typeface="ＭＳ Ｐゴシック" pitchFamily="-65" charset="-128"/>
                <a:cs typeface="ＭＳ Ｐゴシック" pitchFamily="-65" charset="-128"/>
              </a:rPr>
              <a:t>or a rate of pay per month or year, called a </a:t>
            </a:r>
            <a:r>
              <a:rPr lang="en-US" sz="1200" b="1" i="0" u="none" strike="noStrike" kern="1200" baseline="0" dirty="0">
                <a:solidFill>
                  <a:srgbClr val="221E1F"/>
                </a:solidFill>
                <a:latin typeface="+mn-lt"/>
                <a:ea typeface="ＭＳ Ｐゴシック" pitchFamily="-65" charset="-128"/>
                <a:cs typeface="ＭＳ Ｐゴシック" pitchFamily="-65" charset="-128"/>
              </a:rPr>
              <a:t>salary</a:t>
            </a:r>
            <a:r>
              <a:rPr lang="en-US" sz="1200" i="0" u="none" strike="noStrike" kern="1200" baseline="0" dirty="0">
                <a:solidFill>
                  <a:srgbClr val="221E1F"/>
                </a:solidFill>
                <a:latin typeface="+mn-lt"/>
                <a:ea typeface="ＭＳ Ｐゴシック" pitchFamily="-65" charset="-128"/>
                <a:cs typeface="ＭＳ Ｐゴシック" pitchFamily="-65" charset="-128"/>
              </a:rPr>
              <a:t>.</a:t>
            </a:r>
            <a:endParaRPr lang="en-US" sz="1200" b="0" i="0" u="none" strike="noStrike" kern="1200" baseline="0" dirty="0">
              <a:solidFill>
                <a:schemeClr val="tx1"/>
              </a:solidFill>
              <a:ea typeface="ＭＳ Ｐゴシック" pitchFamily="-65" charset="-128"/>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27</a:t>
            </a:fld>
            <a:endParaRPr lang="en-US" dirty="0"/>
          </a:p>
        </p:txBody>
      </p:sp>
    </p:spTree>
    <p:extLst>
      <p:ext uri="{BB962C8B-B14F-4D97-AF65-F5344CB8AC3E}">
        <p14:creationId xmlns:p14="http://schemas.microsoft.com/office/powerpoint/2010/main" val="24473102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baseline="0" dirty="0">
                <a:solidFill>
                  <a:srgbClr val="000000"/>
                </a:solidFill>
                <a:latin typeface="NimbusRomDOT"/>
              </a:rPr>
              <a:t>If the organization’s main concern is to match what people are earning in comparable jobs, the organization can base pay directly on market research of as many of its key jobs as possible.</a:t>
            </a:r>
          </a:p>
          <a:p>
            <a:endParaRPr lang="en-US" sz="1200" b="0" i="0" u="none" strike="noStrike" kern="1200" baseline="0" dirty="0">
              <a:solidFill>
                <a:srgbClr val="000000"/>
              </a:solidFill>
              <a:latin typeface="NimbusRomDOT"/>
              <a:ea typeface="ＭＳ Ｐゴシック" pitchFamily="-65" charset="-128"/>
              <a:cs typeface="ＭＳ Ｐゴシック" pitchFamily="-65" charset="-128"/>
            </a:endParaRPr>
          </a:p>
          <a:p>
            <a:r>
              <a:rPr lang="en-US" sz="1200" b="0" i="0" u="none" strike="noStrike" baseline="0" dirty="0">
                <a:solidFill>
                  <a:srgbClr val="000000"/>
                </a:solidFill>
                <a:latin typeface="NimbusRomDOT"/>
              </a:rPr>
              <a:t>The next step is to determine salaries for the </a:t>
            </a:r>
            <a:r>
              <a:rPr lang="en-US" sz="1200" b="0" i="0" u="none" strike="noStrike" baseline="0" dirty="0" err="1">
                <a:solidFill>
                  <a:srgbClr val="000000"/>
                </a:solidFill>
                <a:latin typeface="NimbusRomDOT"/>
              </a:rPr>
              <a:t>nonkey</a:t>
            </a:r>
            <a:r>
              <a:rPr lang="en-US" sz="1200" b="0" i="0" u="none" strike="noStrike" baseline="0" dirty="0">
                <a:solidFill>
                  <a:srgbClr val="000000"/>
                </a:solidFill>
                <a:latin typeface="NimbusRomDOT"/>
              </a:rPr>
              <a:t> jobs, for which the organization has no survey data. Instead, the person developing the pay structure creates a graph of possible pay rates.</a:t>
            </a:r>
          </a:p>
          <a:p>
            <a:endParaRPr lang="en-US" sz="1200" b="0" i="0" u="none" strike="noStrike" kern="1200" baseline="0" dirty="0">
              <a:solidFill>
                <a:srgbClr val="000000"/>
              </a:solidFill>
              <a:latin typeface="NimbusRomDOT"/>
              <a:ea typeface="ＭＳ Ｐゴシック" pitchFamily="-65" charset="-128"/>
            </a:endParaRPr>
          </a:p>
          <a:p>
            <a:r>
              <a:rPr lang="en-US" sz="1200" b="0" i="0" u="none" strike="noStrike" kern="1200" baseline="0" dirty="0">
                <a:solidFill>
                  <a:srgbClr val="000000"/>
                </a:solidFill>
                <a:latin typeface="NimbusRomDOT"/>
                <a:ea typeface="ＭＳ Ｐゴシック" pitchFamily="-65" charset="-128"/>
              </a:rPr>
              <a:t>Finally, the analyst fits a line, called the pay policy line, to the graph. The </a:t>
            </a:r>
            <a:r>
              <a:rPr lang="en-US" sz="1000" b="1" i="0" u="none" strike="noStrike" kern="1200" baseline="0" dirty="0">
                <a:solidFill>
                  <a:schemeClr val="tx1"/>
                </a:solidFill>
                <a:latin typeface="+mn-lt"/>
                <a:ea typeface="ＭＳ Ｐゴシック" pitchFamily="-65" charset="-128"/>
                <a:cs typeface="ＭＳ Ｐゴシック" pitchFamily="-65" charset="-128"/>
              </a:rPr>
              <a:t>pay policy line</a:t>
            </a:r>
            <a:r>
              <a:rPr lang="en-US" sz="1000" b="0" i="0" u="none" strike="noStrike" kern="1200" baseline="0" dirty="0">
                <a:solidFill>
                  <a:schemeClr val="tx1"/>
                </a:solidFill>
                <a:latin typeface="+mn-lt"/>
                <a:ea typeface="ＭＳ Ｐゴシック" pitchFamily="-65" charset="-128"/>
                <a:cs typeface="ＭＳ Ｐゴシック" pitchFamily="-65" charset="-128"/>
              </a:rPr>
              <a:t> is a graphed line showing the mathematical relationship between job evaluation points and pay rate.</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28</a:t>
            </a:fld>
            <a:endParaRPr lang="en-US" dirty="0"/>
          </a:p>
        </p:txBody>
      </p:sp>
    </p:spTree>
    <p:extLst>
      <p:ext uri="{BB962C8B-B14F-4D97-AF65-F5344CB8AC3E}">
        <p14:creationId xmlns:p14="http://schemas.microsoft.com/office/powerpoint/2010/main" val="136243796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ea typeface="ＭＳ Ｐゴシック" charset="0"/>
                <a:cs typeface="ＭＳ Ｐゴシック" charset="0"/>
              </a:rPr>
              <a:t>The pay policy line reflects the pay structure of the external market in relationship to the job evaluation points for the organization’</a:t>
            </a:r>
            <a:r>
              <a:rPr lang="en-US" altLang="ja-JP" dirty="0">
                <a:ea typeface="ＭＳ Ｐゴシック" charset="0"/>
                <a:cs typeface="ＭＳ Ｐゴシック" charset="0"/>
              </a:rPr>
              <a:t>s key jobs. It is then used to determine salaries for non-key jobs, for which the organization has no survey data For example, using the pay policy line in Figure 12.4, a job with 315 evaluation points would have a predicted salary of $6,486 per month. The pay policy line reflects the pay structure in the market, which does not always match rates in the organization (see key job F in Figure 12.4). Survey data may show that people in certain jobs are actually earning significantly more or less than the amount shown on the pay policy line.</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29</a:t>
            </a:fld>
            <a:endParaRPr lang="en-US" dirty="0"/>
          </a:p>
        </p:txBody>
      </p:sp>
    </p:spTree>
    <p:extLst>
      <p:ext uri="{BB962C8B-B14F-4D97-AF65-F5344CB8AC3E}">
        <p14:creationId xmlns:p14="http://schemas.microsoft.com/office/powerpoint/2010/main" val="418451072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ＭＳ Ｐゴシック" pitchFamily="-65" charset="-128"/>
                <a:cs typeface="ＭＳ Ｐゴシック" pitchFamily="-65" charset="-128"/>
              </a:rPr>
              <a:t>Pay grades </a:t>
            </a:r>
            <a:r>
              <a:rPr lang="en-US" sz="1200" i="0" u="none" strike="noStrike" kern="1200" baseline="0" dirty="0">
                <a:solidFill>
                  <a:schemeClr val="tx1"/>
                </a:solidFill>
                <a:latin typeface="+mn-lt"/>
                <a:ea typeface="ＭＳ Ｐゴシック" pitchFamily="-65" charset="-128"/>
                <a:cs typeface="ＭＳ Ｐゴシック" pitchFamily="-65" charset="-128"/>
              </a:rPr>
              <a:t>are s</a:t>
            </a:r>
            <a:r>
              <a:rPr lang="en-US" sz="1200" b="0" i="0" u="none" strike="noStrike" kern="1200" baseline="0" dirty="0">
                <a:solidFill>
                  <a:schemeClr val="tx1"/>
                </a:solidFill>
                <a:latin typeface="+mn-lt"/>
                <a:ea typeface="ＭＳ Ｐゴシック" pitchFamily="-65" charset="-128"/>
                <a:cs typeface="ＭＳ Ｐゴシック" pitchFamily="-65" charset="-128"/>
              </a:rPr>
              <a:t>ets of jobs having similar worth or content, grouped together to establish rates of pay.</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30</a:t>
            </a:fld>
            <a:endParaRPr lang="en-US" dirty="0"/>
          </a:p>
        </p:txBody>
      </p:sp>
    </p:spTree>
    <p:extLst>
      <p:ext uri="{BB962C8B-B14F-4D97-AF65-F5344CB8AC3E}">
        <p14:creationId xmlns:p14="http://schemas.microsoft.com/office/powerpoint/2010/main" val="14921511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ea typeface="ＭＳ Ｐゴシック" charset="0"/>
                <a:cs typeface="ＭＳ Ｐゴシック" charset="0"/>
              </a:rPr>
              <a:t>This chapter describes how managers weigh the importance and costs of pay to arrive at a structure for compensation and the levels of pay for different jobs. Basic decisions in terms of pay structure and pay level, considerations that influence these decisions: legal requirements related to pay, economic forces, the nature of the organization’s jobs, and employees’ judgments about the fairness of pay levels, methods for evaluating jobs and market data to arrive at a pay structure, alternatives to the usual focus on jobs and two issues of current importance—pay for employees on leave to serve in the military and pay for executives are discussed.</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a:t>
            </a:fld>
            <a:endParaRPr lang="en-US" dirty="0"/>
          </a:p>
        </p:txBody>
      </p:sp>
    </p:spTree>
    <p:extLst>
      <p:ext uri="{BB962C8B-B14F-4D97-AF65-F5344CB8AC3E}">
        <p14:creationId xmlns:p14="http://schemas.microsoft.com/office/powerpoint/2010/main" val="266742305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ea typeface="ＭＳ Ｐゴシック" pitchFamily="-65" charset="-128"/>
                <a:cs typeface="ＭＳ Ｐゴシック" pitchFamily="-65" charset="-128"/>
              </a:rPr>
              <a:t>Pay range </a:t>
            </a:r>
            <a:r>
              <a:rPr lang="en-US" sz="1200" i="0" u="none" strike="noStrike" kern="1200" baseline="0" dirty="0">
                <a:solidFill>
                  <a:schemeClr val="tx1"/>
                </a:solidFill>
                <a:ea typeface="ＭＳ Ｐゴシック" pitchFamily="-65" charset="-128"/>
                <a:cs typeface="ＭＳ Ｐゴシック" pitchFamily="-65" charset="-128"/>
              </a:rPr>
              <a:t>is a</a:t>
            </a:r>
            <a:r>
              <a:rPr lang="en-US" sz="1200" b="0" i="0" u="none" strike="noStrike" kern="1200" baseline="0" dirty="0">
                <a:solidFill>
                  <a:schemeClr val="tx1"/>
                </a:solidFill>
                <a:ea typeface="ＭＳ Ｐゴシック" pitchFamily="-65" charset="-128"/>
                <a:cs typeface="ＭＳ Ｐゴシック" pitchFamily="-65" charset="-128"/>
              </a:rPr>
              <a:t> set of possible pay rates defined by a minimum, maximum, and midpoint of pay for employees holding a particular job or a job within a particular pay grade.</a:t>
            </a:r>
          </a:p>
          <a:p>
            <a:endParaRPr lang="en-US" sz="1200" b="0" i="0" u="none" strike="noStrike" kern="1200" baseline="0" dirty="0">
              <a:solidFill>
                <a:schemeClr val="tx1"/>
              </a:solidFill>
              <a:ea typeface="ＭＳ Ｐゴシック" pitchFamily="-65" charset="-128"/>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ea typeface="ＭＳ Ｐゴシック" charset="0"/>
                <a:cs typeface="ＭＳ Ｐゴシック" charset="0"/>
              </a:rPr>
              <a:t>The organization establishes a minimum, maximum, and midpoint of pay for employees holding a particular job or a job within a particular pay grade. Employees holding the same job may receive somewhat different pay, depending on where their pay falls within the range.</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31</a:t>
            </a:fld>
            <a:endParaRPr lang="en-US" dirty="0"/>
          </a:p>
        </p:txBody>
      </p:sp>
    </p:spTree>
    <p:extLst>
      <p:ext uri="{BB962C8B-B14F-4D97-AF65-F5344CB8AC3E}">
        <p14:creationId xmlns:p14="http://schemas.microsoft.com/office/powerpoint/2010/main" val="33755932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ea typeface="ＭＳ Ｐゴシック" charset="0"/>
                <a:cs typeface="ＭＳ Ｐゴシック" charset="0"/>
              </a:rPr>
              <a:t>A typical approach is to use the market rate or the pay policy line as the midpoint of a range for the job or pay grade. The minimum and maximum values for the range may also be based on market surveys of those amounts. Pay ranges are most common for white-collar jobs and for jobs that are not covered by union contracts. Figure 12.5 shows an example of pay ranges based on the pay policy line in Figure 12.4. Notice that the jobs are grouped into five pay grades, each with its own pay range. In this example, the range is widest for employees who are at higher levels in terms of their job evaluation points. That is because the performance of these higher-level employees will likely have more effect on the organization’s performance, so the organization needs more latitude to reward them. For instance, as discussed earlier, the organization may want to select a higher point in the range to attract an employee who is more critical to achieving the organization’s goals.</a:t>
            </a:r>
            <a:endParaRPr lang="en-US" altLang="ja-JP" dirty="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32</a:t>
            </a:fld>
            <a:endParaRPr lang="en-US" dirty="0"/>
          </a:p>
        </p:txBody>
      </p:sp>
    </p:spTree>
    <p:extLst>
      <p:ext uri="{BB962C8B-B14F-4D97-AF65-F5344CB8AC3E}">
        <p14:creationId xmlns:p14="http://schemas.microsoft.com/office/powerpoint/2010/main" val="33902397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ea typeface="ＭＳ Ｐゴシック" pitchFamily="-65" charset="-128"/>
                <a:cs typeface="ＭＳ Ｐゴシック" pitchFamily="-65" charset="-128"/>
              </a:rPr>
              <a:t>Pay differential </a:t>
            </a:r>
            <a:r>
              <a:rPr lang="en-US" sz="1200" i="0" u="none" strike="noStrike" kern="1200" baseline="0" dirty="0">
                <a:solidFill>
                  <a:schemeClr val="tx1"/>
                </a:solidFill>
                <a:ea typeface="ＭＳ Ｐゴシック" pitchFamily="-65" charset="-128"/>
                <a:cs typeface="ＭＳ Ｐゴシック" pitchFamily="-65" charset="-128"/>
              </a:rPr>
              <a:t>is an a</a:t>
            </a:r>
            <a:r>
              <a:rPr lang="en-US" sz="1200" b="0" i="0" u="none" strike="noStrike" kern="1200" baseline="0" dirty="0">
                <a:solidFill>
                  <a:schemeClr val="tx1"/>
                </a:solidFill>
                <a:ea typeface="ＭＳ Ｐゴシック" pitchFamily="-65" charset="-128"/>
                <a:cs typeface="ＭＳ Ｐゴシック" pitchFamily="-65" charset="-128"/>
              </a:rPr>
              <a:t>djustment to a pay rate to reflect differences in working conditions or labor markets.</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33</a:t>
            </a:fld>
            <a:endParaRPr lang="en-US" dirty="0"/>
          </a:p>
        </p:txBody>
      </p:sp>
    </p:spTree>
    <p:extLst>
      <p:ext uri="{BB962C8B-B14F-4D97-AF65-F5344CB8AC3E}">
        <p14:creationId xmlns:p14="http://schemas.microsoft.com/office/powerpoint/2010/main" val="166197301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kern="1200" dirty="0">
                <a:solidFill>
                  <a:schemeClr val="tx1"/>
                </a:solidFill>
                <a:latin typeface="+mn-lt"/>
                <a:ea typeface="ＭＳ Ｐゴシック" charset="0"/>
                <a:cs typeface="ＭＳ Ｐゴシック" charset="0"/>
              </a:rPr>
              <a:t>LO 12-6</a:t>
            </a:r>
            <a:r>
              <a:rPr lang="en-US" sz="1200" kern="1200" baseline="0" dirty="0">
                <a:solidFill>
                  <a:schemeClr val="tx1"/>
                </a:solidFill>
                <a:latin typeface="+mn-lt"/>
                <a:ea typeface="ＭＳ Ｐゴシック" charset="0"/>
                <a:cs typeface="ＭＳ Ｐゴシック" charset="0"/>
              </a:rPr>
              <a:t> </a:t>
            </a:r>
            <a:r>
              <a:rPr lang="en-US" sz="1200" kern="1200" dirty="0">
                <a:solidFill>
                  <a:schemeClr val="tx1"/>
                </a:solidFill>
                <a:latin typeface="+mn-lt"/>
                <a:ea typeface="ＭＳ Ｐゴシック" pitchFamily="-65" charset="-128"/>
                <a:cs typeface="ＭＳ Ｐゴシック" pitchFamily="-65" charset="-128"/>
              </a:rPr>
              <a:t>Describe alternatives to job-based pay.</a:t>
            </a:r>
            <a:endParaRPr lang="en-US" sz="1200" kern="1200" dirty="0">
              <a:solidFill>
                <a:schemeClr val="tx1"/>
              </a:solidFill>
              <a:latin typeface="+mn-lt"/>
              <a:ea typeface="ＭＳ Ｐゴシック" charset="0"/>
              <a:cs typeface="ＭＳ Ｐゴシック" charset="0"/>
            </a:endParaRPr>
          </a:p>
          <a:p>
            <a:pPr algn="l"/>
            <a:endParaRPr lang="en-US" sz="1200" kern="1200" dirty="0">
              <a:solidFill>
                <a:schemeClr val="tx1"/>
              </a:solidFill>
              <a:latin typeface="+mn-lt"/>
              <a:ea typeface="ＭＳ Ｐゴシック" charset="0"/>
              <a:cs typeface="ＭＳ Ｐゴシック" charset="0"/>
            </a:endParaRPr>
          </a:p>
          <a:p>
            <a:pPr algn="l"/>
            <a:r>
              <a:rPr lang="en-US" sz="1200" kern="1200" dirty="0">
                <a:solidFill>
                  <a:schemeClr val="tx1"/>
                </a:solidFill>
                <a:latin typeface="+mn-lt"/>
                <a:ea typeface="ＭＳ Ｐゴシック" charset="0"/>
                <a:cs typeface="ＭＳ Ｐゴシック" charset="0"/>
              </a:rPr>
              <a:t>The traditional and most widely used approach to developing a pay structure focuses on setting pay for jobs or groups of jobs. This emphasis on jobs has some limitations.</a:t>
            </a:r>
          </a:p>
          <a:p>
            <a:pPr algn="l"/>
            <a:endParaRPr lang="en-US" sz="1200" b="1" i="0" u="none" strike="noStrike" kern="1200" baseline="0" dirty="0">
              <a:solidFill>
                <a:schemeClr val="tx1"/>
              </a:solidFill>
              <a:latin typeface="+mn-lt"/>
              <a:ea typeface="ＭＳ Ｐゴシック" pitchFamily="-65" charset="-128"/>
              <a:cs typeface="ＭＳ Ｐゴシック" pitchFamily="-65" charset="-128"/>
            </a:endParaRPr>
          </a:p>
          <a:p>
            <a:pPr algn="l"/>
            <a:r>
              <a:rPr lang="en-US" sz="1200" b="0" i="0" u="none" strike="noStrike" kern="1200" baseline="0" dirty="0">
                <a:solidFill>
                  <a:schemeClr val="tx1"/>
                </a:solidFill>
                <a:latin typeface="+mn-lt"/>
                <a:ea typeface="ＭＳ Ｐゴシック" pitchFamily="-65" charset="-128"/>
                <a:cs typeface="ＭＳ Ｐゴシック" pitchFamily="-65" charset="-128"/>
              </a:rPr>
              <a:t>Organizations have responded with a number of alternatives to job-based pay structures. Some organizations have found greater flexibility through </a:t>
            </a:r>
            <a:r>
              <a:rPr lang="en-US" sz="1200" b="1" i="0" u="none" strike="noStrike" kern="1200" baseline="0" dirty="0">
                <a:solidFill>
                  <a:schemeClr val="tx1"/>
                </a:solidFill>
                <a:latin typeface="+mn-lt"/>
                <a:ea typeface="ＭＳ Ｐゴシック" pitchFamily="-65" charset="-128"/>
                <a:cs typeface="ＭＳ Ｐゴシック" pitchFamily="-65" charset="-128"/>
              </a:rPr>
              <a:t>delayering, </a:t>
            </a:r>
            <a:r>
              <a:rPr lang="en-US" sz="1200" b="0" i="0" u="none" strike="noStrike" kern="1200" baseline="0" dirty="0">
                <a:solidFill>
                  <a:schemeClr val="tx1"/>
                </a:solidFill>
                <a:latin typeface="+mn-lt"/>
                <a:ea typeface="ＭＳ Ｐゴシック" pitchFamily="-65" charset="-128"/>
                <a:cs typeface="ＭＳ Ｐゴシック" pitchFamily="-65" charset="-128"/>
              </a:rPr>
              <a:t>or reducing the number of levels in the organization’s job structure.</a:t>
            </a:r>
          </a:p>
          <a:p>
            <a:pPr algn="l"/>
            <a:endParaRPr lang="en-US" sz="1200" kern="1200" dirty="0">
              <a:solidFill>
                <a:schemeClr val="tx1"/>
              </a:solidFill>
              <a:latin typeface="+mn-lt"/>
              <a:ea typeface="ＭＳ Ｐゴシック" charset="0"/>
              <a:cs typeface="ＭＳ Ｐゴシック" charset="0"/>
            </a:endParaRPr>
          </a:p>
          <a:p>
            <a:pPr algn="l"/>
            <a:r>
              <a:rPr lang="en-US" sz="1200" kern="1200" dirty="0">
                <a:solidFill>
                  <a:schemeClr val="tx1"/>
                </a:solidFill>
                <a:latin typeface="+mn-lt"/>
                <a:ea typeface="ＭＳ Ｐゴシック" charset="0"/>
                <a:cs typeface="ＭＳ Ｐゴシック" charset="0"/>
              </a:rPr>
              <a:t>Another approach is to move away from job-based pay toward pay structures that reward employees based on their knowledge and skills. </a:t>
            </a:r>
            <a:r>
              <a:rPr lang="en-US" sz="1200" b="1" kern="1200" dirty="0">
                <a:solidFill>
                  <a:schemeClr val="tx1"/>
                </a:solidFill>
                <a:latin typeface="+mn-lt"/>
                <a:ea typeface="ＭＳ Ｐゴシック" charset="0"/>
                <a:cs typeface="ＭＳ Ｐゴシック" charset="0"/>
              </a:rPr>
              <a:t>S</a:t>
            </a:r>
            <a:r>
              <a:rPr lang="en-US" sz="1200" b="1" i="0" u="none" strike="noStrike" kern="1200" baseline="0" dirty="0">
                <a:solidFill>
                  <a:schemeClr val="tx1"/>
                </a:solidFill>
                <a:latin typeface="+mn-lt"/>
                <a:ea typeface="ＭＳ Ｐゴシック" pitchFamily="-65" charset="-128"/>
                <a:cs typeface="ＭＳ Ｐゴシック" pitchFamily="-65" charset="-128"/>
              </a:rPr>
              <a:t>kill-based pay systems </a:t>
            </a:r>
            <a:r>
              <a:rPr lang="en-US" sz="1200" i="0" u="none" strike="noStrike" kern="1200" baseline="0" dirty="0">
                <a:solidFill>
                  <a:schemeClr val="tx1"/>
                </a:solidFill>
                <a:latin typeface="+mn-lt"/>
                <a:ea typeface="ＭＳ Ｐゴシック" pitchFamily="-65" charset="-128"/>
                <a:cs typeface="ＭＳ Ｐゴシック" pitchFamily="-65" charset="-128"/>
              </a:rPr>
              <a:t>are p</a:t>
            </a:r>
            <a:r>
              <a:rPr lang="en-US" sz="1200" b="0" i="0" u="none" strike="noStrike" kern="1200" baseline="0" dirty="0">
                <a:solidFill>
                  <a:schemeClr val="tx1"/>
                </a:solidFill>
                <a:latin typeface="+mn-lt"/>
                <a:ea typeface="ＭＳ Ｐゴシック" pitchFamily="-65" charset="-128"/>
                <a:cs typeface="ＭＳ Ｐゴシック" pitchFamily="-65" charset="-128"/>
              </a:rPr>
              <a:t>ay structures that set pay according to the employees’ levels of skill or knowledge and what they are capable of doing.</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34</a:t>
            </a:fld>
            <a:endParaRPr lang="en-US" dirty="0"/>
          </a:p>
        </p:txBody>
      </p:sp>
    </p:spTree>
    <p:extLst>
      <p:ext uri="{BB962C8B-B14F-4D97-AF65-F5344CB8AC3E}">
        <p14:creationId xmlns:p14="http://schemas.microsoft.com/office/powerpoint/2010/main" val="270411983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latin typeface="+mn-lt"/>
                <a:ea typeface="ＭＳ Ｐゴシック" charset="0"/>
                <a:cs typeface="ＭＳ Ｐゴシック" charset="0"/>
              </a:rPr>
              <a:t>LO 12-7 </a:t>
            </a:r>
            <a:r>
              <a:rPr lang="en-US" sz="1200" kern="1200" dirty="0">
                <a:solidFill>
                  <a:schemeClr val="tx1"/>
                </a:solidFill>
                <a:latin typeface="+mn-lt"/>
                <a:ea typeface="ＭＳ Ｐゴシック" pitchFamily="-65" charset="-128"/>
                <a:cs typeface="ＭＳ Ｐゴシック" pitchFamily="-65" charset="-128"/>
              </a:rPr>
              <a:t>Summarize how to ensure that pay is actually in line with the pay structure.</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latin typeface="+mn-lt"/>
              <a:ea typeface="ＭＳ Ｐゴシック" charset="0"/>
              <a:cs typeface="ＭＳ Ｐゴシック"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ＭＳ Ｐゴシック" pitchFamily="-65" charset="-128"/>
                <a:cs typeface="ＭＳ Ｐゴシック" pitchFamily="-65" charset="-128"/>
              </a:rPr>
              <a:t>As part of its management responsibility, the HR department therefore should compare actual pay to the pay structure, making sure that policies and practices match. A common way to do this is to measure a </a:t>
            </a:r>
            <a:r>
              <a:rPr lang="en-US" sz="1200" b="0" i="0" u="none" strike="noStrike" kern="1200" baseline="0" dirty="0" err="1">
                <a:solidFill>
                  <a:schemeClr val="tx1"/>
                </a:solidFill>
                <a:latin typeface="+mn-lt"/>
                <a:ea typeface="ＭＳ Ｐゴシック" pitchFamily="-65" charset="-128"/>
                <a:cs typeface="ＭＳ Ｐゴシック" pitchFamily="-65" charset="-128"/>
              </a:rPr>
              <a:t>compa</a:t>
            </a:r>
            <a:r>
              <a:rPr lang="en-US" sz="1200" b="0" i="0" u="none" strike="noStrike" kern="1200" baseline="0" dirty="0">
                <a:solidFill>
                  <a:schemeClr val="tx1"/>
                </a:solidFill>
                <a:latin typeface="+mn-lt"/>
                <a:ea typeface="ＭＳ Ｐゴシック" pitchFamily="-65" charset="-128"/>
                <a:cs typeface="ＭＳ Ｐゴシック" pitchFamily="-65" charset="-128"/>
              </a:rPr>
              <a:t>-ratio, the ratio of average pay to the midpoint of the pay range.</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35</a:t>
            </a:fld>
            <a:endParaRPr lang="en-US" dirty="0"/>
          </a:p>
        </p:txBody>
      </p:sp>
    </p:spTree>
    <p:extLst>
      <p:ext uri="{BB962C8B-B14F-4D97-AF65-F5344CB8AC3E}">
        <p14:creationId xmlns:p14="http://schemas.microsoft.com/office/powerpoint/2010/main" val="362403188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err="1">
                <a:ea typeface="ＭＳ Ｐゴシック" charset="0"/>
                <a:cs typeface="ＭＳ Ｐゴシック" charset="0"/>
              </a:rPr>
              <a:t>Compa</a:t>
            </a:r>
            <a:r>
              <a:rPr lang="en-US" dirty="0">
                <a:ea typeface="ＭＳ Ｐゴシック" charset="0"/>
                <a:cs typeface="ＭＳ Ｐゴシック" charset="0"/>
              </a:rPr>
              <a:t>-ratio is the ratio of average pay to the midpoint of the pay range. Figure 12.6 shows an example. Assuming the organization has pay grades, the organization would find a </a:t>
            </a:r>
            <a:r>
              <a:rPr lang="en-US" dirty="0" err="1">
                <a:ea typeface="ＭＳ Ｐゴシック" charset="0"/>
                <a:cs typeface="ＭＳ Ｐゴシック" charset="0"/>
              </a:rPr>
              <a:t>compa</a:t>
            </a:r>
            <a:r>
              <a:rPr lang="en-US" dirty="0">
                <a:ea typeface="ＭＳ Ｐゴシック" charset="0"/>
                <a:cs typeface="ＭＳ Ｐゴシック" charset="0"/>
              </a:rPr>
              <a:t>-ratio for each pay grade: the average paid to all employees in the pay grade divided by the midpoint for the pay grade. If the average equals the midpoint, the </a:t>
            </a:r>
            <a:r>
              <a:rPr lang="en-US" dirty="0" err="1">
                <a:ea typeface="ＭＳ Ｐゴシック" charset="0"/>
                <a:cs typeface="ＭＳ Ｐゴシック" charset="0"/>
              </a:rPr>
              <a:t>compa</a:t>
            </a:r>
            <a:r>
              <a:rPr lang="en-US" dirty="0">
                <a:ea typeface="ＭＳ Ｐゴシック" charset="0"/>
                <a:cs typeface="ＭＳ Ｐゴシック" charset="0"/>
              </a:rPr>
              <a:t>-ratio is 1. More often, the </a:t>
            </a:r>
            <a:r>
              <a:rPr lang="en-US" dirty="0" err="1">
                <a:ea typeface="ＭＳ Ｐゴシック" charset="0"/>
                <a:cs typeface="ＭＳ Ｐゴシック" charset="0"/>
              </a:rPr>
              <a:t>compa</a:t>
            </a:r>
            <a:r>
              <a:rPr lang="en-US" dirty="0">
                <a:ea typeface="ＭＳ Ｐゴシック" charset="0"/>
                <a:cs typeface="ＭＳ Ｐゴシック" charset="0"/>
              </a:rPr>
              <a:t>-ratio is somewhat above 1 (meaning the average pay is above the midpoint for the pay grade) or below 1 (meaning the average pay is below the midpoint).Assuming that the pay structure is well planned to support the organization’s goals, the </a:t>
            </a:r>
            <a:r>
              <a:rPr lang="en-US" dirty="0" err="1">
                <a:ea typeface="ＭＳ Ｐゴシック" charset="0"/>
                <a:cs typeface="ＭＳ Ｐゴシック" charset="0"/>
              </a:rPr>
              <a:t>compa</a:t>
            </a:r>
            <a:r>
              <a:rPr lang="en-US" dirty="0">
                <a:ea typeface="ＭＳ Ｐゴシック" charset="0"/>
                <a:cs typeface="ＭＳ Ｐゴシック" charset="0"/>
              </a:rPr>
              <a:t>-ratios should be close to 1. A </a:t>
            </a:r>
            <a:r>
              <a:rPr lang="en-US" dirty="0" err="1">
                <a:ea typeface="ＭＳ Ｐゴシック" charset="0"/>
                <a:cs typeface="ＭＳ Ｐゴシック" charset="0"/>
              </a:rPr>
              <a:t>compa</a:t>
            </a:r>
            <a:r>
              <a:rPr lang="en-US" dirty="0">
                <a:ea typeface="ＭＳ Ｐゴシック" charset="0"/>
                <a:cs typeface="ＭＳ Ｐゴシック" charset="0"/>
              </a:rPr>
              <a:t>-ratio greater than 1 suggests that the organization is paying more than planned for human resources and may have difficulty keeping costs under control. A </a:t>
            </a:r>
            <a:r>
              <a:rPr lang="en-US" dirty="0" err="1">
                <a:ea typeface="ＭＳ Ｐゴシック" charset="0"/>
                <a:cs typeface="ＭＳ Ｐゴシック" charset="0"/>
              </a:rPr>
              <a:t>compa</a:t>
            </a:r>
            <a:r>
              <a:rPr lang="en-US" dirty="0">
                <a:ea typeface="ＭＳ Ｐゴシック" charset="0"/>
                <a:cs typeface="ＭＳ Ｐゴシック" charset="0"/>
              </a:rPr>
              <a:t>-ratio less than 1 suggests that the organization is underpaying for human resources relative to its target and may have difficulty. Attracting and keeping qualified employees. When </a:t>
            </a:r>
            <a:r>
              <a:rPr lang="en-US" dirty="0" err="1">
                <a:ea typeface="ＭＳ Ｐゴシック" charset="0"/>
                <a:cs typeface="ＭＳ Ｐゴシック" charset="0"/>
              </a:rPr>
              <a:t>compa</a:t>
            </a:r>
            <a:r>
              <a:rPr lang="en-US" dirty="0">
                <a:ea typeface="ＭＳ Ｐゴシック" charset="0"/>
                <a:cs typeface="ＭＳ Ｐゴシック" charset="0"/>
              </a:rPr>
              <a:t>-ratios are more or less than 1, the numbers signal a need for the HR department to work with managers to identify whether to adjust the pay structure or the organization’s pay practices. The </a:t>
            </a:r>
            <a:r>
              <a:rPr lang="en-US" dirty="0" err="1">
                <a:ea typeface="ＭＳ Ｐゴシック" charset="0"/>
                <a:cs typeface="ＭＳ Ｐゴシック" charset="0"/>
              </a:rPr>
              <a:t>compa</a:t>
            </a:r>
            <a:r>
              <a:rPr lang="en-US" dirty="0">
                <a:ea typeface="ＭＳ Ｐゴシック" charset="0"/>
                <a:cs typeface="ＭＳ Ｐゴシック" charset="0"/>
              </a:rPr>
              <a:t>-ratios may indicate that the pay structure no longer reflects market rates of pay.</a:t>
            </a:r>
            <a:endParaRPr lang="en-US" altLang="ja-JP" dirty="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36</a:t>
            </a:fld>
            <a:endParaRPr lang="en-US" dirty="0"/>
          </a:p>
        </p:txBody>
      </p:sp>
    </p:spTree>
    <p:extLst>
      <p:ext uri="{BB962C8B-B14F-4D97-AF65-F5344CB8AC3E}">
        <p14:creationId xmlns:p14="http://schemas.microsoft.com/office/powerpoint/2010/main" val="75042035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rgbClr val="000000"/>
                </a:solidFill>
                <a:ea typeface="ＭＳ Ｐゴシック" charset="0"/>
                <a:cs typeface="ＭＳ Ｐゴシック" charset="0"/>
              </a:rPr>
              <a:t>LO 12-8 </a:t>
            </a:r>
            <a:r>
              <a:rPr lang="en-US" dirty="0"/>
              <a:t>Discuss issues related to paying employees serving in the military and paying executives.</a:t>
            </a:r>
            <a:endParaRPr lang="en-US" dirty="0">
              <a:solidFill>
                <a:srgbClr val="000000"/>
              </a:solidFill>
              <a:ea typeface="ＭＳ Ｐゴシック" charset="0"/>
              <a:cs typeface="ＭＳ Ｐゴシック" charset="0"/>
            </a:endParaRPr>
          </a:p>
          <a:p>
            <a:endParaRPr lang="en-US" dirty="0">
              <a:solidFill>
                <a:srgbClr val="000000"/>
              </a:solidFill>
              <a:ea typeface="ＭＳ Ｐゴシック" charset="0"/>
              <a:cs typeface="ＭＳ Ｐゴシック" charset="0"/>
            </a:endParaRPr>
          </a:p>
          <a:p>
            <a:r>
              <a:rPr lang="en-US" dirty="0">
                <a:solidFill>
                  <a:srgbClr val="000000"/>
                </a:solidFill>
                <a:ea typeface="ＭＳ Ｐゴシック" charset="0"/>
                <a:cs typeface="ＭＳ Ｐゴシック" charset="0"/>
              </a:rPr>
              <a:t>An organization’</a:t>
            </a:r>
            <a:r>
              <a:rPr lang="en-US" altLang="ja-JP" dirty="0">
                <a:solidFill>
                  <a:srgbClr val="000000"/>
                </a:solidFill>
                <a:ea typeface="ＭＳ Ｐゴシック" charset="0"/>
                <a:cs typeface="ＭＳ Ｐゴシック" charset="0"/>
              </a:rPr>
              <a:t>s policies regarding pay structure greatly influence employees’ and even the general public’s opinions about the organization. Recent issues related to pay structure include:</a:t>
            </a:r>
          </a:p>
          <a:p>
            <a:pPr marL="228600" indent="-228600"/>
            <a:r>
              <a:rPr lang="en-US" b="0" dirty="0">
                <a:solidFill>
                  <a:srgbClr val="000000"/>
                </a:solidFill>
                <a:ea typeface="ＭＳ Ｐゴシック" charset="0"/>
                <a:cs typeface="ＭＳ Ｐゴシック" charset="0"/>
              </a:rPr>
              <a:t>Pay during military duty:</a:t>
            </a:r>
          </a:p>
          <a:p>
            <a:pPr marL="465138" lvl="1" indent="-228600">
              <a:buFontTx/>
              <a:buChar char="•"/>
            </a:pPr>
            <a:r>
              <a:rPr lang="en-US" dirty="0">
                <a:solidFill>
                  <a:srgbClr val="000000"/>
                </a:solidFill>
                <a:ea typeface="ＭＳ Ｐゴシック" charset="0"/>
              </a:rPr>
              <a:t>The Uniformed Services Employment and Reemployment Rights Act (USERRA) ensures that employers make jobs available for active military when they return for up to five years. But often their military pay is a fraction of what they earn as a civilian. Some companies will pay the difference between the military pay and their normal pay or some will continue to pay health benefits. While this is expensive, many companies feel that maintaining a positive relationship with employees and the goodwill of the American public make the expense worthwhile.</a:t>
            </a:r>
          </a:p>
          <a:p>
            <a:pPr marL="228600" indent="-228600"/>
            <a:r>
              <a:rPr lang="en-US" dirty="0">
                <a:solidFill>
                  <a:srgbClr val="000000"/>
                </a:solidFill>
                <a:ea typeface="ＭＳ Ｐゴシック" charset="0"/>
                <a:cs typeface="ＭＳ Ｐゴシック" charset="0"/>
              </a:rPr>
              <a:t>Pay for executives:</a:t>
            </a:r>
          </a:p>
          <a:p>
            <a:pPr marL="465138" lvl="1" indent="-228600">
              <a:buFontTx/>
              <a:buChar char="•"/>
            </a:pPr>
            <a:r>
              <a:rPr lang="en-US" dirty="0">
                <a:solidFill>
                  <a:srgbClr val="000000"/>
                </a:solidFill>
                <a:ea typeface="ＭＳ Ｐゴシック" charset="0"/>
              </a:rPr>
              <a:t>Equity theory would suggest that the amount CEO’</a:t>
            </a:r>
            <a:r>
              <a:rPr lang="en-US" altLang="ja-JP" dirty="0">
                <a:solidFill>
                  <a:srgbClr val="000000"/>
                </a:solidFill>
                <a:ea typeface="ＭＳ Ｐゴシック" charset="0"/>
              </a:rPr>
              <a:t>s receive should be reflected in that much greater impact on the organization. If employees don’t perceive that equity, they may find companies to work for in which CEO compensation is more fair.</a:t>
            </a:r>
            <a:endParaRPr lang="en-US" dirty="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37</a:t>
            </a:fld>
            <a:endParaRPr lang="en-US" dirty="0"/>
          </a:p>
        </p:txBody>
      </p:sp>
    </p:spTree>
    <p:extLst>
      <p:ext uri="{BB962C8B-B14F-4D97-AF65-F5344CB8AC3E}">
        <p14:creationId xmlns:p14="http://schemas.microsoft.com/office/powerpoint/2010/main" val="36403344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ＭＳ Ｐゴシック" charset="0"/>
                <a:cs typeface="ＭＳ Ｐゴシック" charset="0"/>
              </a:rPr>
              <a:t>As shown in Figure 12.7, only a small share of the average compensation paid to CEOs is in the form of a salary. Most CEO compensation takes the form of performance-related pay, such as bonuses and stock. This variable pay, discussed in the next chapter, causes the pay of executives to vary much more widely than other employees’ earnings. Organizations need to plan not only how much to pay managers and executives, but also how to pay them.</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38</a:t>
            </a:fld>
            <a:endParaRPr lang="en-US" dirty="0"/>
          </a:p>
        </p:txBody>
      </p:sp>
    </p:spTree>
    <p:extLst>
      <p:ext uri="{BB962C8B-B14F-4D97-AF65-F5344CB8AC3E}">
        <p14:creationId xmlns:p14="http://schemas.microsoft.com/office/powerpoint/2010/main" val="229547019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681BCAD9-4EF0-A740-A449-E6B1FAFF4A5A}" type="slidenum">
              <a:rPr lang="en-US" smtClean="0"/>
              <a:pPr>
                <a:defRPr/>
              </a:pPr>
              <a:t>40</a:t>
            </a:fld>
            <a:endParaRPr lang="en-US" dirty="0"/>
          </a:p>
        </p:txBody>
      </p:sp>
    </p:spTree>
    <p:extLst>
      <p:ext uri="{BB962C8B-B14F-4D97-AF65-F5344CB8AC3E}">
        <p14:creationId xmlns:p14="http://schemas.microsoft.com/office/powerpoint/2010/main" val="26430416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dirty="0">
                <a:ea typeface="ＭＳ Ｐゴシック" charset="0"/>
                <a:cs typeface="ＭＳ Ｐゴシック" charset="0"/>
              </a:rPr>
              <a:t>LO 12-1 </a:t>
            </a:r>
            <a:r>
              <a:rPr lang="en-US" dirty="0"/>
              <a:t>Identify the kinds of decisions involved in establishing a pay structure.</a:t>
            </a:r>
          </a:p>
          <a:p>
            <a:endParaRPr lang="en-US" dirty="0">
              <a:ea typeface="ＭＳ Ｐゴシック" charset="0"/>
              <a:cs typeface="ＭＳ Ｐゴシック" charset="0"/>
            </a:endParaRPr>
          </a:p>
          <a:p>
            <a:r>
              <a:rPr lang="en-US" dirty="0">
                <a:ea typeface="ＭＳ Ｐゴシック" charset="0"/>
                <a:cs typeface="ＭＳ Ｐゴシック" charset="0"/>
              </a:rPr>
              <a:t>Because pay is important both in its effect on employees and on account of its cost, organizations need to plan what they will pay employees in each job. Pay policies and practices in the United States are subject to government laws and regulations. Just as competing businesses may not conspire to set prices, they may not conspire to set wage rates.</a:t>
            </a:r>
          </a:p>
          <a:p>
            <a:endParaRPr lang="en-US" sz="1200" b="1" i="0" u="none" strike="noStrike" kern="1200" baseline="0" dirty="0">
              <a:solidFill>
                <a:schemeClr val="tx1"/>
              </a:solidFill>
              <a:ea typeface="ＭＳ Ｐゴシック" charset="0"/>
            </a:endParaRPr>
          </a:p>
          <a:p>
            <a:r>
              <a:rPr lang="en-US" sz="1200" b="1" i="0" u="none" strike="noStrike" kern="1200" baseline="0" dirty="0">
                <a:solidFill>
                  <a:schemeClr val="tx1"/>
                </a:solidFill>
                <a:ea typeface="ＭＳ Ｐゴシック" pitchFamily="-65" charset="-128"/>
                <a:cs typeface="ＭＳ Ｐゴシック" pitchFamily="-65" charset="-128"/>
              </a:rPr>
              <a:t>Job structure </a:t>
            </a:r>
            <a:r>
              <a:rPr lang="en-US" sz="1200" i="0" u="none" strike="noStrike" kern="1200" baseline="0" dirty="0">
                <a:solidFill>
                  <a:schemeClr val="tx1"/>
                </a:solidFill>
                <a:ea typeface="ＭＳ Ｐゴシック" pitchFamily="-65" charset="-128"/>
                <a:cs typeface="ＭＳ Ｐゴシック" pitchFamily="-65" charset="-128"/>
              </a:rPr>
              <a:t>is the </a:t>
            </a:r>
            <a:r>
              <a:rPr lang="en-US" sz="1200" b="0" i="0" u="none" strike="noStrike" kern="1200" baseline="0" dirty="0">
                <a:solidFill>
                  <a:schemeClr val="tx1"/>
                </a:solidFill>
                <a:ea typeface="ＭＳ Ｐゴシック" pitchFamily="-65" charset="-128"/>
                <a:cs typeface="ＭＳ Ｐゴシック" pitchFamily="-65" charset="-128"/>
              </a:rPr>
              <a:t>relative pay for different jobs within the organization.</a:t>
            </a:r>
          </a:p>
          <a:p>
            <a:r>
              <a:rPr lang="en-US" sz="1200" b="1" i="0" u="none" strike="noStrike" kern="1200" baseline="0" dirty="0">
                <a:solidFill>
                  <a:schemeClr val="tx1"/>
                </a:solidFill>
                <a:ea typeface="ＭＳ Ｐゴシック" pitchFamily="-65" charset="-128"/>
                <a:cs typeface="ＭＳ Ｐゴシック" pitchFamily="-65" charset="-128"/>
              </a:rPr>
              <a:t>Pay structure </a:t>
            </a:r>
            <a:r>
              <a:rPr lang="en-US" sz="1200" i="0" u="none" strike="noStrike" kern="1200" baseline="0" dirty="0">
                <a:solidFill>
                  <a:schemeClr val="tx1"/>
                </a:solidFill>
                <a:ea typeface="ＭＳ Ｐゴシック" pitchFamily="-65" charset="-128"/>
                <a:cs typeface="ＭＳ Ｐゴシック" pitchFamily="-65" charset="-128"/>
              </a:rPr>
              <a:t>is the</a:t>
            </a:r>
            <a:r>
              <a:rPr lang="en-US" sz="1200" b="0" i="0" u="none" strike="noStrike" kern="1200" baseline="0" dirty="0">
                <a:solidFill>
                  <a:schemeClr val="tx1"/>
                </a:solidFill>
                <a:ea typeface="ＭＳ Ｐゴシック" pitchFamily="-65" charset="-128"/>
                <a:cs typeface="ＭＳ Ｐゴシック" pitchFamily="-65" charset="-128"/>
              </a:rPr>
              <a:t> pay policy resulting from job structure and pay level decisions.</a:t>
            </a:r>
          </a:p>
          <a:p>
            <a:r>
              <a:rPr lang="en-US" sz="1200" b="1" i="0" u="none" strike="noStrike" kern="1200" baseline="0" dirty="0">
                <a:solidFill>
                  <a:schemeClr val="tx1"/>
                </a:solidFill>
                <a:ea typeface="ＭＳ Ｐゴシック" pitchFamily="-65" charset="-128"/>
                <a:cs typeface="ＭＳ Ｐゴシック" pitchFamily="-65" charset="-128"/>
              </a:rPr>
              <a:t>Pay level </a:t>
            </a:r>
            <a:r>
              <a:rPr lang="en-US" sz="1200" i="0" u="none" strike="noStrike" kern="1200" baseline="0" dirty="0">
                <a:solidFill>
                  <a:schemeClr val="tx1"/>
                </a:solidFill>
                <a:ea typeface="ＭＳ Ｐゴシック" pitchFamily="-65" charset="-128"/>
                <a:cs typeface="ＭＳ Ｐゴシック" pitchFamily="-65" charset="-128"/>
              </a:rPr>
              <a:t>is the</a:t>
            </a:r>
            <a:r>
              <a:rPr lang="en-US" sz="1200" b="0" i="0" u="none" strike="noStrike" kern="1200" baseline="0" dirty="0">
                <a:solidFill>
                  <a:schemeClr val="tx1"/>
                </a:solidFill>
                <a:ea typeface="ＭＳ Ｐゴシック" pitchFamily="-65" charset="-128"/>
                <a:cs typeface="ＭＳ Ｐゴシック" pitchFamily="-65" charset="-128"/>
              </a:rPr>
              <a:t> average amount (including wages, salaries, and bonuses) the organization pays for a particular job.</a:t>
            </a:r>
            <a:endParaRPr lang="en-US" sz="1200" b="0" i="0" u="none" strike="noStrike" kern="1200" baseline="0" dirty="0">
              <a:solidFill>
                <a:schemeClr val="tx1"/>
              </a:solidFill>
              <a:ea typeface="ＭＳ Ｐゴシック" pitchFamily="-65" charset="-128"/>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4</a:t>
            </a:fld>
            <a:endParaRPr lang="en-US" dirty="0"/>
          </a:p>
        </p:txBody>
      </p:sp>
    </p:spTree>
    <p:extLst>
      <p:ext uri="{BB962C8B-B14F-4D97-AF65-F5344CB8AC3E}">
        <p14:creationId xmlns:p14="http://schemas.microsoft.com/office/powerpoint/2010/main" val="11395641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ＭＳ Ｐゴシック" charset="0"/>
                <a:cs typeface="ＭＳ Ｐゴシック" charset="0"/>
              </a:rPr>
              <a:t>Establishing a pay structure simplifies the process of making decisions about individual employees’</a:t>
            </a:r>
            <a:r>
              <a:rPr lang="en-US" altLang="ja-JP" dirty="0">
                <a:ea typeface="ＭＳ Ｐゴシック" charset="0"/>
                <a:cs typeface="ＭＳ Ｐゴシック" charset="0"/>
              </a:rPr>
              <a:t> pay by grouping together employees with similar jobs. As shown in Figure 12.1, HR professionals develop this structure based on:</a:t>
            </a:r>
          </a:p>
          <a:p>
            <a:pPr marL="465138" lvl="1" indent="-228600">
              <a:buFont typeface="Calibri" charset="0"/>
              <a:buAutoNum type="arabicPeriod"/>
            </a:pPr>
            <a:r>
              <a:rPr lang="en-US" dirty="0">
                <a:ea typeface="ＭＳ Ｐゴシック" charset="0"/>
                <a:cs typeface="ＭＳ Ｐゴシック" charset="0"/>
              </a:rPr>
              <a:t>Legal requirements</a:t>
            </a:r>
          </a:p>
          <a:p>
            <a:pPr marL="465138" lvl="1" indent="-228600">
              <a:buFont typeface="Calibri" charset="0"/>
              <a:buAutoNum type="arabicPeriod"/>
            </a:pPr>
            <a:r>
              <a:rPr lang="en-US" dirty="0">
                <a:ea typeface="ＭＳ Ｐゴシック" charset="0"/>
                <a:cs typeface="ＭＳ Ｐゴシック" charset="0"/>
              </a:rPr>
              <a:t>Market forces</a:t>
            </a:r>
          </a:p>
          <a:p>
            <a:pPr marL="465138" lvl="1" indent="-228600">
              <a:buFont typeface="Calibri" charset="0"/>
              <a:buAutoNum type="arabicPeriod"/>
            </a:pPr>
            <a:r>
              <a:rPr lang="en-US" dirty="0">
                <a:ea typeface="ＭＳ Ｐゴシック" charset="0"/>
                <a:cs typeface="ＭＳ Ｐゴシック" charset="0"/>
              </a:rPr>
              <a:t>The organization’</a:t>
            </a:r>
            <a:r>
              <a:rPr lang="en-US" altLang="ja-JP" dirty="0">
                <a:ea typeface="ＭＳ Ｐゴシック" charset="0"/>
                <a:cs typeface="ＭＳ Ｐゴシック" charset="0"/>
              </a:rPr>
              <a:t>s goals</a:t>
            </a:r>
            <a:endParaRPr lang="en-US" dirty="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5</a:t>
            </a:fld>
            <a:endParaRPr lang="en-US" dirty="0"/>
          </a:p>
        </p:txBody>
      </p:sp>
    </p:spTree>
    <p:extLst>
      <p:ext uri="{BB962C8B-B14F-4D97-AF65-F5344CB8AC3E}">
        <p14:creationId xmlns:p14="http://schemas.microsoft.com/office/powerpoint/2010/main" val="24564319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0" indent="-228600" algn="l" defTabSz="457200" rtl="0" eaLnBrk="0" fontAlgn="base" latinLnBrk="0" hangingPunct="0">
              <a:lnSpc>
                <a:spcPct val="90000"/>
              </a:lnSpc>
              <a:spcBef>
                <a:spcPct val="30000"/>
              </a:spcBef>
              <a:spcAft>
                <a:spcPct val="0"/>
              </a:spcAft>
              <a:buClrTx/>
              <a:buSzTx/>
              <a:buFontTx/>
              <a:buNone/>
              <a:tabLst/>
              <a:defRPr/>
            </a:pPr>
            <a:r>
              <a:rPr lang="en-US" dirty="0">
                <a:cs typeface="ＭＳ Ｐゴシック" charset="0"/>
              </a:rPr>
              <a:t>Which statement about pay do you feel most strongly about?</a:t>
            </a:r>
          </a:p>
          <a:p>
            <a:pPr marL="228600" indent="-228600">
              <a:buFont typeface="+mj-lt"/>
              <a:buAutoNum type="alphaUcPeriod"/>
              <a:defRPr/>
            </a:pPr>
            <a:r>
              <a:rPr lang="en-US" dirty="0">
                <a:solidFill>
                  <a:schemeClr val="dk1"/>
                </a:solidFill>
                <a:latin typeface="+mn-lt"/>
                <a:cs typeface="Candara"/>
              </a:rPr>
              <a:t>Pay decisions should be based on performance, not seniority.</a:t>
            </a:r>
          </a:p>
          <a:p>
            <a:pPr marL="228600" indent="-228600">
              <a:buFont typeface="+mj-lt"/>
              <a:buAutoNum type="alphaUcPeriod"/>
              <a:defRPr/>
            </a:pPr>
            <a:r>
              <a:rPr lang="en-US" dirty="0">
                <a:solidFill>
                  <a:schemeClr val="dk1"/>
                </a:solidFill>
                <a:latin typeface="+mn-lt"/>
                <a:cs typeface="Candara"/>
              </a:rPr>
              <a:t>Pay decisions should be based strictly on experience and seniority.</a:t>
            </a:r>
          </a:p>
          <a:p>
            <a:pPr marL="228600" indent="-228600">
              <a:buFont typeface="+mj-lt"/>
              <a:buAutoNum type="alphaUcPeriod"/>
              <a:defRPr/>
            </a:pPr>
            <a:r>
              <a:rPr lang="en-US" dirty="0">
                <a:solidFill>
                  <a:schemeClr val="dk1"/>
                </a:solidFill>
                <a:latin typeface="+mn-lt"/>
                <a:cs typeface="Candara"/>
              </a:rPr>
              <a:t>I would like to know what my co-workers get paid.</a:t>
            </a:r>
          </a:p>
          <a:p>
            <a:pPr marL="228600" indent="-228600">
              <a:buFont typeface="+mj-lt"/>
              <a:buAutoNum type="alphaUcPeriod"/>
              <a:defRPr/>
            </a:pPr>
            <a:r>
              <a:rPr lang="en-US" dirty="0">
                <a:solidFill>
                  <a:schemeClr val="dk1"/>
                </a:solidFill>
                <a:latin typeface="+mn-lt"/>
                <a:cs typeface="Candara"/>
              </a:rPr>
              <a:t>I do not want anyone other than my boss knowing my salary.</a:t>
            </a:r>
          </a:p>
          <a:p>
            <a:pPr marL="228600" indent="-228600">
              <a:buFont typeface="+mj-lt"/>
              <a:buAutoNum type="alphaUcPeriod"/>
              <a:defRPr/>
            </a:pPr>
            <a:r>
              <a:rPr lang="en-US" dirty="0">
                <a:solidFill>
                  <a:schemeClr val="dk1"/>
                </a:solidFill>
                <a:latin typeface="+mn-lt"/>
                <a:cs typeface="Candara"/>
              </a:rPr>
              <a:t>Pay secrecy helps a company stay competitive.</a:t>
            </a:r>
          </a:p>
          <a:p>
            <a:endParaRPr lang="en-US" dirty="0"/>
          </a:p>
          <a:p>
            <a:r>
              <a:rPr lang="en-US" dirty="0"/>
              <a:t>Student answers will vary. </a:t>
            </a:r>
            <a:r>
              <a:rPr lang="en-US" dirty="0">
                <a:ea typeface="ＭＳ Ｐゴシック" charset="0"/>
                <a:cs typeface="ＭＳ Ｐゴシック" charset="0"/>
              </a:rPr>
              <a:t>Use these questions to begin a discussion of issues surrounding pay philosophies and perceptions of fairness.</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6</a:t>
            </a:fld>
            <a:endParaRPr lang="en-US" dirty="0"/>
          </a:p>
        </p:txBody>
      </p:sp>
    </p:spTree>
    <p:extLst>
      <p:ext uri="{BB962C8B-B14F-4D97-AF65-F5344CB8AC3E}">
        <p14:creationId xmlns:p14="http://schemas.microsoft.com/office/powerpoint/2010/main" val="3768177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0" kern="1200" dirty="0">
                <a:solidFill>
                  <a:schemeClr val="tx1"/>
                </a:solidFill>
                <a:latin typeface="+mn-lt"/>
                <a:ea typeface="ＭＳ Ｐゴシック" pitchFamily="-65" charset="-128"/>
                <a:cs typeface="ＭＳ Ｐゴシック" pitchFamily="-65" charset="-128"/>
              </a:rPr>
              <a:t>LO 12-2 Summarize legal requirements for pay policies.</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ＭＳ Ｐゴシック" pitchFamily="-65" charset="-128"/>
              <a:cs typeface="ＭＳ Ｐゴシック" pitchFamily="-65" charset="-128"/>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rgbClr val="221E1F"/>
                </a:solidFill>
                <a:latin typeface="+mn-lt"/>
                <a:ea typeface="ＭＳ Ｐゴシック" pitchFamily="-65" charset="-128"/>
                <a:cs typeface="ＭＳ Ｐゴシック" pitchFamily="-65" charset="-128"/>
              </a:rPr>
              <a:t>Pay policies and practices in the United States are subject to government laws and regulations.</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b="0" i="0" u="none" strike="noStrike" baseline="0" dirty="0">
              <a:solidFill>
                <a:srgbClr val="221E1F"/>
              </a:solidFill>
              <a:latin typeface="NimbusRomDOT"/>
              <a:ea typeface="ＭＳ Ｐゴシック" charset="0"/>
              <a:cs typeface="ＭＳ Ｐゴシック"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ea typeface="ＭＳ Ｐゴシック" charset="0"/>
                <a:cs typeface="ＭＳ Ｐゴシック" charset="0"/>
              </a:rPr>
              <a:t>Under the laws governing Equal Employment Opportunity employers may not base differences in pay on an employee’s age, sex, race, or other protected status. Any differences in pay must instead be tied to such business-related considerations as job responsibilities or performance. The goal is for employers to provide </a:t>
            </a:r>
            <a:r>
              <a:rPr lang="en-US" b="1" i="1" dirty="0">
                <a:ea typeface="ＭＳ Ｐゴシック" charset="0"/>
                <a:cs typeface="ＭＳ Ｐゴシック" charset="0"/>
              </a:rPr>
              <a:t>equal pay for equal work</a:t>
            </a:r>
            <a:r>
              <a:rPr lang="en-US" i="1" dirty="0">
                <a:ea typeface="ＭＳ Ｐゴシック" charset="0"/>
                <a:cs typeface="ＭＳ Ｐゴシック" charset="0"/>
              </a:rPr>
              <a:t>. </a:t>
            </a:r>
            <a:r>
              <a:rPr lang="en-US" dirty="0">
                <a:ea typeface="ＭＳ Ｐゴシック" charset="0"/>
                <a:cs typeface="ＭＳ Ｐゴシック" charset="0"/>
              </a:rPr>
              <a:t>Job descriptions, job structures, and pay structures can help organizations demonstrate that they are upholding these  laws. These laws do not guarantee equal pay for men and women, whites and minorities, or any other groups, because so many legitimate factors, from education to choice of occupation, affect a person’</a:t>
            </a:r>
            <a:r>
              <a:rPr lang="en-US" altLang="ja-JP" dirty="0">
                <a:ea typeface="ＭＳ Ｐゴシック" charset="0"/>
                <a:cs typeface="ＭＳ Ｐゴシック" charset="0"/>
              </a:rPr>
              <a:t>s earnings.</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7</a:t>
            </a:fld>
            <a:endParaRPr lang="en-US" dirty="0"/>
          </a:p>
        </p:txBody>
      </p:sp>
    </p:spTree>
    <p:extLst>
      <p:ext uri="{BB962C8B-B14F-4D97-AF65-F5344CB8AC3E}">
        <p14:creationId xmlns:p14="http://schemas.microsoft.com/office/powerpoint/2010/main" val="23805534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400" dirty="0">
              <a:latin typeface="Calibri" charset="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8</a:t>
            </a:fld>
            <a:endParaRPr lang="en-US" dirty="0"/>
          </a:p>
        </p:txBody>
      </p:sp>
    </p:spTree>
    <p:extLst>
      <p:ext uri="{BB962C8B-B14F-4D97-AF65-F5344CB8AC3E}">
        <p14:creationId xmlns:p14="http://schemas.microsoft.com/office/powerpoint/2010/main" val="26673806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ea typeface="ＭＳ Ｐゴシック" charset="0"/>
                <a:cs typeface="ＭＳ Ｐゴシック" charset="0"/>
              </a:rPr>
              <a:t>In the United States, employers must pay at least the </a:t>
            </a:r>
            <a:r>
              <a:rPr lang="en-US" b="1" dirty="0">
                <a:ea typeface="ＭＳ Ｐゴシック" charset="0"/>
                <a:cs typeface="ＭＳ Ｐゴシック" charset="0"/>
              </a:rPr>
              <a:t>minimum wage</a:t>
            </a:r>
            <a:r>
              <a:rPr lang="en-US" dirty="0">
                <a:ea typeface="ＭＳ Ｐゴシック" charset="0"/>
                <a:cs typeface="ＭＳ Ｐゴシック" charset="0"/>
              </a:rPr>
              <a:t> established by law. A </a:t>
            </a:r>
            <a:r>
              <a:rPr lang="en-US" b="1" i="1" dirty="0">
                <a:ea typeface="ＭＳ Ｐゴシック" charset="0"/>
                <a:cs typeface="ＭＳ Ｐゴシック" charset="0"/>
              </a:rPr>
              <a:t>wage</a:t>
            </a:r>
            <a:r>
              <a:rPr lang="en-US" dirty="0">
                <a:ea typeface="ＭＳ Ｐゴシック" charset="0"/>
                <a:cs typeface="ＭＳ Ｐゴシック" charset="0"/>
              </a:rPr>
              <a:t> is the rate of pay per hour.</a:t>
            </a:r>
            <a:r>
              <a:rPr lang="en-US" sz="1200" b="1" i="0" u="none" strike="noStrike" kern="1200" baseline="0" dirty="0">
                <a:solidFill>
                  <a:schemeClr val="tx1"/>
                </a:solidFill>
                <a:ea typeface="ＭＳ Ｐゴシック" pitchFamily="-65" charset="-128"/>
                <a:cs typeface="ＭＳ Ｐゴシック" pitchFamily="-65" charset="-128"/>
              </a:rPr>
              <a:t> Minimum wage </a:t>
            </a:r>
            <a:r>
              <a:rPr lang="en-US" sz="1200" b="0" i="0" u="none" strike="noStrike" kern="1200" baseline="0" dirty="0">
                <a:solidFill>
                  <a:schemeClr val="tx1"/>
                </a:solidFill>
                <a:ea typeface="ＭＳ Ｐゴシック" pitchFamily="-65" charset="-128"/>
                <a:cs typeface="ＭＳ Ｐゴシック" pitchFamily="-65" charset="-128"/>
              </a:rPr>
              <a:t>is the lowest amount that employers may pay under federal or state law, stated as an amount of pay per hour.</a:t>
            </a:r>
          </a:p>
          <a:p>
            <a:pPr>
              <a:defRPr/>
            </a:pPr>
            <a:endParaRPr lang="en-US" sz="1200" b="0" i="0" u="none" strike="noStrike" kern="1200" baseline="0" dirty="0">
              <a:solidFill>
                <a:schemeClr val="tx1"/>
              </a:solidFill>
              <a:ea typeface="ＭＳ Ｐゴシック" pitchFamily="-65" charset="-128"/>
              <a:cs typeface="ＭＳ Ｐゴシック" pitchFamily="-65" charset="-128"/>
            </a:endParaRPr>
          </a:p>
          <a:p>
            <a:pPr>
              <a:defRPr/>
            </a:pPr>
            <a:r>
              <a:rPr lang="en-US" sz="1200" i="0" u="none" strike="noStrike" kern="1200" baseline="0" dirty="0">
                <a:solidFill>
                  <a:schemeClr val="tx1"/>
                </a:solidFill>
                <a:ea typeface="ＭＳ Ｐゴシック" pitchFamily="-65" charset="-128"/>
                <a:cs typeface="ＭＳ Ｐゴシック" pitchFamily="-65" charset="-128"/>
              </a:rPr>
              <a:t>The </a:t>
            </a:r>
            <a:r>
              <a:rPr lang="en-US" sz="1200" b="1" i="0" u="none" strike="noStrike" kern="1200" baseline="0" dirty="0">
                <a:solidFill>
                  <a:schemeClr val="tx1"/>
                </a:solidFill>
                <a:ea typeface="ＭＳ Ｐゴシック" pitchFamily="-65" charset="-128"/>
                <a:cs typeface="ＭＳ Ｐゴシック" pitchFamily="-65" charset="-128"/>
              </a:rPr>
              <a:t>Fair Labor Standards Act (FLSA) </a:t>
            </a:r>
            <a:r>
              <a:rPr lang="en-US" sz="1200" i="0" u="none" strike="noStrike" kern="1200" baseline="0" dirty="0">
                <a:solidFill>
                  <a:schemeClr val="tx1"/>
                </a:solidFill>
                <a:ea typeface="ＭＳ Ｐゴシック" pitchFamily="-65" charset="-128"/>
                <a:cs typeface="ＭＳ Ｐゴシック" pitchFamily="-65" charset="-128"/>
              </a:rPr>
              <a:t>is a f</a:t>
            </a:r>
            <a:r>
              <a:rPr lang="en-US" sz="1200" b="0" i="0" u="none" strike="noStrike" kern="1200" baseline="0" dirty="0">
                <a:solidFill>
                  <a:schemeClr val="tx1"/>
                </a:solidFill>
                <a:ea typeface="ＭＳ Ｐゴシック" pitchFamily="-65" charset="-128"/>
                <a:cs typeface="ＭＳ Ｐゴシック" pitchFamily="-65" charset="-128"/>
              </a:rPr>
              <a:t>ederal law that establishes a minimum wage and requirements for overtime pay and child labor.</a:t>
            </a:r>
            <a:endParaRPr lang="en-US"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9</a:t>
            </a:fld>
            <a:endParaRPr lang="en-US" dirty="0"/>
          </a:p>
        </p:txBody>
      </p:sp>
    </p:spTree>
    <p:extLst>
      <p:ext uri="{BB962C8B-B14F-4D97-AF65-F5344CB8AC3E}">
        <p14:creationId xmlns:p14="http://schemas.microsoft.com/office/powerpoint/2010/main" val="30564914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2562045"/>
            <a:ext cx="7620000" cy="2467155"/>
          </a:xfrm>
          <a:prstGeom prst="rect">
            <a:avLst/>
          </a:prstGeom>
          <a:solidFill>
            <a:srgbClr val="339933">
              <a:alpha val="50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304800" y="2743200"/>
            <a:ext cx="6807200" cy="785004"/>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hasCustomPrompt="1"/>
          </p:nvPr>
        </p:nvSpPr>
        <p:spPr>
          <a:xfrm>
            <a:off x="304800" y="3656163"/>
            <a:ext cx="6807200" cy="1144437"/>
          </a:xfrm>
          <a:prstGeom prst="rect">
            <a:avLst/>
          </a:prstGeom>
        </p:spPr>
        <p:txBody>
          <a:bodyPr/>
          <a:lstStyle>
            <a:lvl1pPr marL="0" indent="0" algn="l">
              <a:buNone/>
              <a:defRPr sz="2800" b="0">
                <a:solidFill>
                  <a:schemeClr val="bg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Edit Master text styles</a:t>
            </a:r>
          </a:p>
        </p:txBody>
      </p:sp>
      <p:sp>
        <p:nvSpPr>
          <p:cNvPr id="4"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ntent Placeholder 5">
            <a:extLst>
              <a:ext uri="{FF2B5EF4-FFF2-40B4-BE49-F238E27FC236}">
                <a16:creationId xmlns:a16="http://schemas.microsoft.com/office/drawing/2014/main" id="{DDE9420A-E2C5-409E-947C-6AE100B35F05}"/>
              </a:ext>
            </a:extLst>
          </p:cNvPr>
          <p:cNvSpPr>
            <a:spLocks noGrp="1"/>
          </p:cNvSpPr>
          <p:nvPr>
            <p:ph sz="quarter" idx="12"/>
          </p:nvPr>
        </p:nvSpPr>
        <p:spPr>
          <a:xfrm>
            <a:off x="0" y="6705600"/>
            <a:ext cx="12192000" cy="152400"/>
          </a:xfrm>
          <a:prstGeom prst="rect">
            <a:avLst/>
          </a:prstGeom>
        </p:spPr>
        <p:txBody>
          <a:bodyPr anchor="ctr"/>
          <a:lstStyle>
            <a:lvl1pPr algn="l">
              <a:defRPr sz="900"/>
            </a:lvl1pPr>
          </a:lstStyle>
          <a:p>
            <a:pPr lvl="0"/>
            <a:endParaRPr lang="en-US" dirty="0"/>
          </a:p>
        </p:txBody>
      </p:sp>
      <p:sp>
        <p:nvSpPr>
          <p:cNvPr id="5" name="Content Placeholder 4">
            <a:extLst>
              <a:ext uri="{FF2B5EF4-FFF2-40B4-BE49-F238E27FC236}">
                <a16:creationId xmlns:a16="http://schemas.microsoft.com/office/drawing/2014/main" id="{D8948883-C25B-4B56-8618-0637B1DDB732}"/>
              </a:ext>
            </a:extLst>
          </p:cNvPr>
          <p:cNvSpPr>
            <a:spLocks noGrp="1"/>
          </p:cNvSpPr>
          <p:nvPr>
            <p:ph sz="quarter" idx="13" hasCustomPrompt="1"/>
          </p:nvPr>
        </p:nvSpPr>
        <p:spPr>
          <a:xfrm>
            <a:off x="11625263" y="6705600"/>
            <a:ext cx="566737" cy="152400"/>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sz="900"/>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53864CA9-ADCA-4554-9432-EA4A2FB55A34}" type="slidenum">
              <a:rPr lang="en-US" sz="900" smtClean="0">
                <a:solidFill>
                  <a:schemeClr val="tx1"/>
                </a:solidFill>
                <a:latin typeface="+mn-lt"/>
                <a:ea typeface="MS PGothic" pitchFamily="34" charset="-128"/>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lang="en-US" sz="900" dirty="0">
              <a:solidFill>
                <a:schemeClr val="tx1"/>
              </a:solidFill>
              <a:latin typeface="+mn-lt"/>
              <a:ea typeface="MS PGothic" pitchFamily="34" charset="-128"/>
            </a:endParaRPr>
          </a:p>
        </p:txBody>
      </p:sp>
    </p:spTree>
    <p:extLst>
      <p:ext uri="{BB962C8B-B14F-4D97-AF65-F5344CB8AC3E}">
        <p14:creationId xmlns:p14="http://schemas.microsoft.com/office/powerpoint/2010/main" val="26671795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902208" y="2678114"/>
            <a:ext cx="5096256"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903110" y="3429001"/>
            <a:ext cx="5093407"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97600" y="2678113"/>
            <a:ext cx="5096256"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7" y="3429001"/>
            <a:ext cx="5096256"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p:cNvSpPr>
            <a:spLocks noGrp="1"/>
          </p:cNvSpPr>
          <p:nvPr>
            <p:ph type="dt" sz="half" idx="10"/>
          </p:nvPr>
        </p:nvSpPr>
        <p:spPr/>
        <p:txBody>
          <a:bodyPr/>
          <a:lstStyle>
            <a:lvl1pPr>
              <a:defRPr/>
            </a:lvl1pPr>
          </a:lstStyle>
          <a:p>
            <a:pPr>
              <a:defRPr/>
            </a:pPr>
            <a:fld id="{D295442D-8CF8-BF41-BF77-8A5EFBE10E0A}" type="datetime1">
              <a:rPr lang="en-US" smtClean="0">
                <a:solidFill>
                  <a:prstClr val="black"/>
                </a:solidFill>
              </a:rPr>
              <a:pPr>
                <a:defRPr/>
              </a:pPr>
              <a:t>2/3/2021</a:t>
            </a:fld>
            <a:endParaRPr lang="en-US" dirty="0">
              <a:solidFill>
                <a:prstClr val="black"/>
              </a:solidFill>
            </a:endParaRPr>
          </a:p>
        </p:txBody>
      </p:sp>
      <p:sp>
        <p:nvSpPr>
          <p:cNvPr id="8" name="Footer Placeholder 4"/>
          <p:cNvSpPr>
            <a:spLocks noGrp="1"/>
          </p:cNvSpPr>
          <p:nvPr>
            <p:ph type="ftr" sz="quarter" idx="11"/>
          </p:nvPr>
        </p:nvSpPr>
        <p:spPr/>
        <p:txBody>
          <a:bodyPr/>
          <a:lstStyle>
            <a:lvl1pPr>
              <a:defRPr/>
            </a:lvl1pPr>
          </a:lstStyle>
          <a:p>
            <a:pPr>
              <a:defRPr/>
            </a:pPr>
            <a:endParaRPr lang="en-US" dirty="0">
              <a:solidFill>
                <a:prstClr val="black"/>
              </a:solidFill>
            </a:endParaRPr>
          </a:p>
        </p:txBody>
      </p:sp>
      <p:sp>
        <p:nvSpPr>
          <p:cNvPr id="9" name="Slide Number Placeholder 5"/>
          <p:cNvSpPr>
            <a:spLocks noGrp="1"/>
          </p:cNvSpPr>
          <p:nvPr>
            <p:ph type="sldNum" sz="quarter" idx="12"/>
          </p:nvPr>
        </p:nvSpPr>
        <p:spPr/>
        <p:txBody>
          <a:bodyPr/>
          <a:lstStyle>
            <a:lvl1pPr>
              <a:defRPr/>
            </a:lvl1pPr>
          </a:lstStyle>
          <a:p>
            <a:pPr>
              <a:defRPr/>
            </a:pPr>
            <a:fld id="{597AD1B8-872D-D54E-94E3-2A49B8AF4161}"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1017717917"/>
      </p:ext>
    </p:extLst>
  </p:cSld>
  <p:clrMapOvr>
    <a:masterClrMapping/>
  </p:clrMapOvr>
  <p:transition>
    <p:push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7620000" cy="1752600"/>
          </a:xfrm>
          <a:prstGeom prst="rect">
            <a:avLst/>
          </a:prstGeom>
          <a:solidFill>
            <a:srgbClr val="BFBFBF"/>
          </a:solidFill>
          <a:ln/>
          <a:effectLst/>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304800" y="3429000"/>
            <a:ext cx="6807200" cy="609600"/>
          </a:xfrm>
          <a:prstGeom prst="rect">
            <a:avLst/>
          </a:prstGeom>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04800" y="4114800"/>
            <a:ext cx="6807200" cy="685800"/>
          </a:xfrm>
          <a:prstGeom prst="rect">
            <a:avLst/>
          </a:prstGeom>
          <a:effectLst/>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hasCustomPrompt="1"/>
          </p:nvPr>
        </p:nvSpPr>
        <p:spPr>
          <a:xfrm>
            <a:off x="7315200" y="64770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6" name="Text Placeholder 4">
            <a:extLst>
              <a:ext uri="{FF2B5EF4-FFF2-40B4-BE49-F238E27FC236}">
                <a16:creationId xmlns:a16="http://schemas.microsoft.com/office/drawing/2014/main" id="{5F9F85CB-276C-479F-80C4-55DA97F7CA92}"/>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11309138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2562045"/>
            <a:ext cx="7620000" cy="2467155"/>
          </a:xfrm>
          <a:prstGeom prst="rect">
            <a:avLst/>
          </a:prstGeom>
          <a:solidFill>
            <a:srgbClr val="339933">
              <a:alpha val="50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304800" y="2743200"/>
            <a:ext cx="6807200" cy="785004"/>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hasCustomPrompt="1"/>
          </p:nvPr>
        </p:nvSpPr>
        <p:spPr>
          <a:xfrm>
            <a:off x="304800" y="3656163"/>
            <a:ext cx="6807200" cy="1144437"/>
          </a:xfrm>
          <a:prstGeom prst="rect">
            <a:avLst/>
          </a:prstGeom>
        </p:spPr>
        <p:txBody>
          <a:bodyPr/>
          <a:lstStyle>
            <a:lvl1pPr marL="0" indent="0" algn="l">
              <a:buNone/>
              <a:defRPr sz="2800" b="0">
                <a:solidFill>
                  <a:schemeClr val="bg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Edit Master text styles</a:t>
            </a:r>
          </a:p>
        </p:txBody>
      </p:sp>
      <p:sp>
        <p:nvSpPr>
          <p:cNvPr id="4"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ntent Placeholder 5">
            <a:extLst>
              <a:ext uri="{FF2B5EF4-FFF2-40B4-BE49-F238E27FC236}">
                <a16:creationId xmlns:a16="http://schemas.microsoft.com/office/drawing/2014/main" id="{DDE9420A-E2C5-409E-947C-6AE100B35F05}"/>
              </a:ext>
            </a:extLst>
          </p:cNvPr>
          <p:cNvSpPr>
            <a:spLocks noGrp="1"/>
          </p:cNvSpPr>
          <p:nvPr>
            <p:ph sz="quarter" idx="12"/>
          </p:nvPr>
        </p:nvSpPr>
        <p:spPr>
          <a:xfrm>
            <a:off x="0" y="6705600"/>
            <a:ext cx="12192000" cy="152400"/>
          </a:xfrm>
          <a:prstGeom prst="rect">
            <a:avLst/>
          </a:prstGeom>
        </p:spPr>
        <p:txBody>
          <a:bodyPr anchor="ctr"/>
          <a:lstStyle>
            <a:lvl1pPr algn="l">
              <a:defRPr sz="900"/>
            </a:lvl1pPr>
          </a:lstStyle>
          <a:p>
            <a:pPr lvl="0"/>
            <a:endParaRPr lang="en-US" dirty="0"/>
          </a:p>
        </p:txBody>
      </p:sp>
    </p:spTree>
    <p:extLst>
      <p:ext uri="{BB962C8B-B14F-4D97-AF65-F5344CB8AC3E}">
        <p14:creationId xmlns:p14="http://schemas.microsoft.com/office/powerpoint/2010/main" val="22027489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4572000" y="34290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4978400" y="3581400"/>
            <a:ext cx="69088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1"/>
          <p:cNvSpPr>
            <a:spLocks noGrp="1"/>
          </p:cNvSpPr>
          <p:nvPr>
            <p:ph type="body" sz="quarter" idx="10"/>
          </p:nvPr>
        </p:nvSpPr>
        <p:spPr>
          <a:xfrm>
            <a:off x="4978400" y="4260274"/>
            <a:ext cx="69088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9" name="Text Placeholder 4">
            <a:extLst>
              <a:ext uri="{FF2B5EF4-FFF2-40B4-BE49-F238E27FC236}">
                <a16:creationId xmlns:a16="http://schemas.microsoft.com/office/drawing/2014/main" id="{FB829B0A-E5D2-4D1D-B7A4-3F4A3228BBF6}"/>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11644040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304800" y="3581400"/>
            <a:ext cx="68072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Text Placeholder 4">
            <a:extLst>
              <a:ext uri="{FF2B5EF4-FFF2-40B4-BE49-F238E27FC236}">
                <a16:creationId xmlns:a16="http://schemas.microsoft.com/office/drawing/2014/main" id="{BA8F7A06-FC50-40D7-98B9-EA94A18FD40C}"/>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19420506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4572000" y="34290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4978400" y="3581400"/>
            <a:ext cx="69088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Text Photo Credit3"/>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12192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only for instructor use in the classroom.  No reproduction or further distribution permitted without the prior written consent of McGraw-Hill Education.</a:t>
            </a:r>
          </a:p>
        </p:txBody>
      </p:sp>
      <p:sp>
        <p:nvSpPr>
          <p:cNvPr id="7" name="Text Placeholder 4">
            <a:extLst>
              <a:ext uri="{FF2B5EF4-FFF2-40B4-BE49-F238E27FC236}">
                <a16:creationId xmlns:a16="http://schemas.microsoft.com/office/drawing/2014/main" id="{6A9029A3-423C-4DBC-AC86-28AD25003277}"/>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12713601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7"/>
            <a:ext cx="12192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828800" y="3886200"/>
            <a:ext cx="85344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7954920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914400" y="4406901"/>
            <a:ext cx="103632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914400" y="2906715"/>
            <a:ext cx="103632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23983515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914400" y="2775100"/>
            <a:ext cx="103632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914400" y="4138614"/>
            <a:ext cx="103632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6"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265037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p:cNvSpPr>
            <a:spLocks noGrp="1"/>
          </p:cNvSpPr>
          <p:nvPr>
            <p:ph type="title"/>
          </p:nvPr>
        </p:nvSpPr>
        <p:spPr/>
        <p:txBody>
          <a:bodyPr/>
          <a:lstStyle/>
          <a:p>
            <a:r>
              <a:rPr lang="en-US"/>
              <a:t>Click to edit Master title style</a:t>
            </a:r>
          </a:p>
        </p:txBody>
      </p:sp>
      <p:sp>
        <p:nvSpPr>
          <p:cNvPr id="4" name="Date Placeholder 3"/>
          <p:cNvSpPr>
            <a:spLocks noGrp="1"/>
          </p:cNvSpPr>
          <p:nvPr>
            <p:ph type="dt" sz="half" idx="10"/>
          </p:nvPr>
        </p:nvSpPr>
        <p:spPr/>
        <p:txBody>
          <a:bodyPr/>
          <a:lstStyle>
            <a:lvl1pPr>
              <a:defRPr/>
            </a:lvl1pPr>
          </a:lstStyle>
          <a:p>
            <a:pPr>
              <a:defRPr/>
            </a:pPr>
            <a:fld id="{8FBC8456-9427-4D42-93AE-7B41BFD1767D}" type="datetime1">
              <a:rPr lang="en-US" smtClean="0">
                <a:solidFill>
                  <a:prstClr val="black"/>
                </a:solidFill>
              </a:rPr>
              <a:pPr>
                <a:defRPr/>
              </a:pPr>
              <a:t>2/3/2021</a:t>
            </a:fld>
            <a:endParaRPr lang="en-US" dirty="0">
              <a:solidFill>
                <a:prstClr val="black"/>
              </a:solidFill>
            </a:endParaRPr>
          </a:p>
        </p:txBody>
      </p:sp>
      <p:sp>
        <p:nvSpPr>
          <p:cNvPr id="5" name="Footer Placeholder 4"/>
          <p:cNvSpPr>
            <a:spLocks noGrp="1"/>
          </p:cNvSpPr>
          <p:nvPr>
            <p:ph type="ftr" sz="quarter" idx="11"/>
          </p:nvPr>
        </p:nvSpPr>
        <p:spPr/>
        <p:txBody>
          <a:bodyPr/>
          <a:lstStyle>
            <a:lvl1pPr>
              <a:defRPr/>
            </a:lvl1pPr>
          </a:lstStyle>
          <a:p>
            <a:pPr>
              <a:defRPr/>
            </a:pPr>
            <a:endParaRPr lang="en-US" dirty="0">
              <a:solidFill>
                <a:prstClr val="black"/>
              </a:solidFill>
            </a:endParaRPr>
          </a:p>
        </p:txBody>
      </p:sp>
      <p:sp>
        <p:nvSpPr>
          <p:cNvPr id="6" name="Slide Number Placeholder 5"/>
          <p:cNvSpPr>
            <a:spLocks noGrp="1"/>
          </p:cNvSpPr>
          <p:nvPr>
            <p:ph type="sldNum" sz="quarter" idx="12"/>
          </p:nvPr>
        </p:nvSpPr>
        <p:spPr/>
        <p:txBody>
          <a:bodyPr/>
          <a:lstStyle>
            <a:lvl1pPr>
              <a:defRPr/>
            </a:lvl1pPr>
          </a:lstStyle>
          <a:p>
            <a:pPr>
              <a:defRPr/>
            </a:pPr>
            <a:fld id="{DAF8B6A4-B9EA-E84D-86CC-6C8F416062D4}"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40882709"/>
      </p:ext>
    </p:extLst>
  </p:cSld>
  <p:clrMapOvr>
    <a:masterClrMapping/>
  </p:clrMapOvr>
  <p:transition>
    <p:push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4572000" y="34290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4978400" y="3581400"/>
            <a:ext cx="69088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1"/>
          <p:cNvSpPr>
            <a:spLocks noGrp="1"/>
          </p:cNvSpPr>
          <p:nvPr>
            <p:ph type="body" sz="quarter" idx="10"/>
          </p:nvPr>
        </p:nvSpPr>
        <p:spPr>
          <a:xfrm>
            <a:off x="4978400" y="4260274"/>
            <a:ext cx="69088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9" name="Text Placeholder 4">
            <a:extLst>
              <a:ext uri="{FF2B5EF4-FFF2-40B4-BE49-F238E27FC236}">
                <a16:creationId xmlns:a16="http://schemas.microsoft.com/office/drawing/2014/main" id="{FB829B0A-E5D2-4D1D-B7A4-3F4A3228BBF6}"/>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241668608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9" name="Content Placeholder 8"/>
          <p:cNvSpPr>
            <a:spLocks noGrp="1"/>
          </p:cNvSpPr>
          <p:nvPr>
            <p:ph sz="quarter" idx="13"/>
          </p:nvPr>
        </p:nvSpPr>
        <p:spPr>
          <a:xfrm>
            <a:off x="902207" y="2679192"/>
            <a:ext cx="5096256" cy="34472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10"/>
          <p:cNvSpPr>
            <a:spLocks noGrp="1"/>
          </p:cNvSpPr>
          <p:nvPr>
            <p:ph sz="quarter" idx="14"/>
          </p:nvPr>
        </p:nvSpPr>
        <p:spPr>
          <a:xfrm>
            <a:off x="6193536" y="2679192"/>
            <a:ext cx="5096256" cy="34472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5"/>
          </p:nvPr>
        </p:nvSpPr>
        <p:spPr/>
        <p:txBody>
          <a:bodyPr/>
          <a:lstStyle>
            <a:lvl1pPr>
              <a:defRPr/>
            </a:lvl1pPr>
          </a:lstStyle>
          <a:p>
            <a:pPr>
              <a:defRPr/>
            </a:pPr>
            <a:fld id="{9B385DA3-A54D-7449-81B2-E6F41E74FF13}" type="datetime1">
              <a:rPr lang="en-US" smtClean="0">
                <a:solidFill>
                  <a:prstClr val="black"/>
                </a:solidFill>
              </a:rPr>
              <a:pPr>
                <a:defRPr/>
              </a:pPr>
              <a:t>2/3/2021</a:t>
            </a:fld>
            <a:endParaRPr lang="en-US" dirty="0">
              <a:solidFill>
                <a:prstClr val="black"/>
              </a:solidFill>
            </a:endParaRPr>
          </a:p>
        </p:txBody>
      </p:sp>
      <p:sp>
        <p:nvSpPr>
          <p:cNvPr id="6" name="Footer Placeholder 4"/>
          <p:cNvSpPr>
            <a:spLocks noGrp="1"/>
          </p:cNvSpPr>
          <p:nvPr>
            <p:ph type="ftr" sz="quarter" idx="16"/>
          </p:nvPr>
        </p:nvSpPr>
        <p:spPr/>
        <p:txBody>
          <a:bodyPr/>
          <a:lstStyle>
            <a:lvl1pPr>
              <a:defRPr/>
            </a:lvl1pPr>
          </a:lstStyle>
          <a:p>
            <a:pPr>
              <a:defRPr/>
            </a:pPr>
            <a:endParaRPr lang="en-US" dirty="0">
              <a:solidFill>
                <a:prstClr val="black"/>
              </a:solidFill>
            </a:endParaRPr>
          </a:p>
        </p:txBody>
      </p:sp>
      <p:sp>
        <p:nvSpPr>
          <p:cNvPr id="7" name="Slide Number Placeholder 5"/>
          <p:cNvSpPr>
            <a:spLocks noGrp="1"/>
          </p:cNvSpPr>
          <p:nvPr>
            <p:ph type="sldNum" sz="quarter" idx="17"/>
          </p:nvPr>
        </p:nvSpPr>
        <p:spPr/>
        <p:txBody>
          <a:bodyPr/>
          <a:lstStyle>
            <a:lvl1pPr>
              <a:defRPr/>
            </a:lvl1pPr>
          </a:lstStyle>
          <a:p>
            <a:pPr>
              <a:defRPr/>
            </a:pPr>
            <a:fld id="{FC2F1AD2-F556-8441-8463-22BEE9C7C80D}"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3744620295"/>
      </p:ext>
    </p:extLst>
  </p:cSld>
  <p:clrMapOvr>
    <a:masterClrMapping/>
  </p:clrMapOvr>
  <p:transition>
    <p:push dir="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902208" y="2678114"/>
            <a:ext cx="5096256"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903110" y="3429001"/>
            <a:ext cx="5093407"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97600" y="2678113"/>
            <a:ext cx="5096256"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7" y="3429001"/>
            <a:ext cx="5096256"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p:cNvSpPr>
            <a:spLocks noGrp="1"/>
          </p:cNvSpPr>
          <p:nvPr>
            <p:ph type="dt" sz="half" idx="10"/>
          </p:nvPr>
        </p:nvSpPr>
        <p:spPr/>
        <p:txBody>
          <a:bodyPr/>
          <a:lstStyle>
            <a:lvl1pPr>
              <a:defRPr/>
            </a:lvl1pPr>
          </a:lstStyle>
          <a:p>
            <a:pPr>
              <a:defRPr/>
            </a:pPr>
            <a:fld id="{D295442D-8CF8-BF41-BF77-8A5EFBE10E0A}" type="datetime1">
              <a:rPr lang="en-US" smtClean="0">
                <a:solidFill>
                  <a:prstClr val="black"/>
                </a:solidFill>
              </a:rPr>
              <a:pPr>
                <a:defRPr/>
              </a:pPr>
              <a:t>2/3/2021</a:t>
            </a:fld>
            <a:endParaRPr lang="en-US" dirty="0">
              <a:solidFill>
                <a:prstClr val="black"/>
              </a:solidFill>
            </a:endParaRPr>
          </a:p>
        </p:txBody>
      </p:sp>
      <p:sp>
        <p:nvSpPr>
          <p:cNvPr id="8" name="Footer Placeholder 4"/>
          <p:cNvSpPr>
            <a:spLocks noGrp="1"/>
          </p:cNvSpPr>
          <p:nvPr>
            <p:ph type="ftr" sz="quarter" idx="11"/>
          </p:nvPr>
        </p:nvSpPr>
        <p:spPr/>
        <p:txBody>
          <a:bodyPr/>
          <a:lstStyle>
            <a:lvl1pPr>
              <a:defRPr/>
            </a:lvl1pPr>
          </a:lstStyle>
          <a:p>
            <a:pPr>
              <a:defRPr/>
            </a:pPr>
            <a:endParaRPr lang="en-US" dirty="0">
              <a:solidFill>
                <a:prstClr val="black"/>
              </a:solidFill>
            </a:endParaRPr>
          </a:p>
        </p:txBody>
      </p:sp>
      <p:sp>
        <p:nvSpPr>
          <p:cNvPr id="9" name="Slide Number Placeholder 5"/>
          <p:cNvSpPr>
            <a:spLocks noGrp="1"/>
          </p:cNvSpPr>
          <p:nvPr>
            <p:ph type="sldNum" sz="quarter" idx="12"/>
          </p:nvPr>
        </p:nvSpPr>
        <p:spPr/>
        <p:txBody>
          <a:bodyPr/>
          <a:lstStyle>
            <a:lvl1pPr>
              <a:defRPr/>
            </a:lvl1pPr>
          </a:lstStyle>
          <a:p>
            <a:pPr>
              <a:defRPr/>
            </a:pPr>
            <a:fld id="{597AD1B8-872D-D54E-94E3-2A49B8AF4161}"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1886714461"/>
      </p:ext>
    </p:extLst>
  </p:cSld>
  <p:clrMapOvr>
    <a:masterClrMapping/>
  </p:clrMapOvr>
  <p:transition>
    <p:push dir="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7620000" cy="1752600"/>
          </a:xfrm>
          <a:prstGeom prst="rect">
            <a:avLst/>
          </a:prstGeom>
          <a:solidFill>
            <a:srgbClr val="BFBFBF"/>
          </a:solidFill>
          <a:ln/>
          <a:effectLst/>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304800" y="3429000"/>
            <a:ext cx="6807200" cy="609600"/>
          </a:xfrm>
          <a:prstGeom prst="rect">
            <a:avLst/>
          </a:prstGeom>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04800" y="4114800"/>
            <a:ext cx="6807200" cy="685800"/>
          </a:xfrm>
          <a:prstGeom prst="rect">
            <a:avLst/>
          </a:prstGeom>
          <a:effectLst/>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hasCustomPrompt="1"/>
          </p:nvPr>
        </p:nvSpPr>
        <p:spPr>
          <a:xfrm>
            <a:off x="7315200" y="64770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6" name="Text Placeholder 4">
            <a:extLst>
              <a:ext uri="{FF2B5EF4-FFF2-40B4-BE49-F238E27FC236}">
                <a16:creationId xmlns:a16="http://schemas.microsoft.com/office/drawing/2014/main" id="{5F9F85CB-276C-479F-80C4-55DA97F7CA92}"/>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402892584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04850"/>
            <a:ext cx="12192000" cy="609600"/>
          </a:xfrm>
          <a:prstGeom prst="rect">
            <a:avLst/>
          </a:prstGeom>
          <a:solidFill>
            <a:srgbClr val="006800"/>
          </a:solidFill>
        </p:spPr>
        <p:txBody>
          <a:bodyPr anchor="ctr"/>
          <a:lstStyle>
            <a:lvl1pPr>
              <a:defRPr sz="3600" b="0">
                <a:solidFill>
                  <a:schemeClr val="bg1"/>
                </a:solidFill>
                <a:latin typeface="+mj-lt"/>
                <a:cs typeface="Arial" panose="020B0604020202020204" pitchFamily="34" charset="0"/>
              </a:defRPr>
            </a:lvl1pPr>
          </a:lstStyle>
          <a:p>
            <a:r>
              <a:rPr lang="en-US" dirty="0"/>
              <a:t>Click to edit Master title style</a:t>
            </a:r>
          </a:p>
        </p:txBody>
      </p:sp>
      <p:sp>
        <p:nvSpPr>
          <p:cNvPr id="3" name="Content Placeholder 1"/>
          <p:cNvSpPr>
            <a:spLocks noGrp="1"/>
          </p:cNvSpPr>
          <p:nvPr>
            <p:ph idx="1" hasCustomPrompt="1"/>
          </p:nvPr>
        </p:nvSpPr>
        <p:spPr>
          <a:xfrm>
            <a:off x="609600" y="1280160"/>
            <a:ext cx="10972800" cy="5273040"/>
          </a:xfrm>
          <a:prstGeom prst="rect">
            <a:avLst/>
          </a:prstGeom>
        </p:spPr>
        <p:txBody>
          <a:bodyPr/>
          <a:lstStyle>
            <a:lvl1pPr marL="0" indent="0">
              <a:spcAft>
                <a:spcPts val="800"/>
              </a:spcAft>
              <a:buNone/>
              <a:defRPr sz="2800">
                <a:latin typeface="+mn-lt"/>
                <a:cs typeface="Arial" panose="020B0604020202020204" pitchFamily="34" charset="0"/>
              </a:defRPr>
            </a:lvl1pPr>
            <a:lvl2pPr marL="742950" indent="-285750">
              <a:spcAft>
                <a:spcPts val="800"/>
              </a:spcAft>
              <a:buFont typeface="Arial" panose="020B0604020202020204" pitchFamily="34" charset="0"/>
              <a:buChar char="•"/>
              <a:defRPr sz="2400">
                <a:latin typeface="+mn-lt"/>
                <a:cs typeface="Arial" panose="020B0604020202020204" pitchFamily="34" charset="0"/>
              </a:defRPr>
            </a:lvl2pPr>
            <a:lvl3pPr>
              <a:spcAft>
                <a:spcPts val="800"/>
              </a:spcAft>
              <a:defRPr sz="2000">
                <a:latin typeface="+mn-lt"/>
                <a:cs typeface="Arial" panose="020B0604020202020204" pitchFamily="34" charset="0"/>
              </a:defRPr>
            </a:lvl3pPr>
            <a:lvl4pPr marL="1600200" indent="-228600">
              <a:spcAft>
                <a:spcPts val="800"/>
              </a:spcAft>
              <a:buFont typeface="Arial" panose="020B0604020202020204" pitchFamily="34" charset="0"/>
              <a:buChar char="•"/>
              <a:defRPr sz="1800">
                <a:latin typeface="+mn-lt"/>
                <a:cs typeface="Arial" panose="020B0604020202020204" pitchFamily="34" charset="0"/>
              </a:defRPr>
            </a:lvl4pPr>
            <a:lvl5pPr>
              <a:spcAft>
                <a:spcPts val="800"/>
              </a:spcAft>
              <a:defRPr sz="1600">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7" name="Jump Link"/>
          <p:cNvSpPr>
            <a:spLocks noGrp="1"/>
          </p:cNvSpPr>
          <p:nvPr>
            <p:ph type="body" sz="quarter" idx="16" hasCustomPrompt="1"/>
          </p:nvPr>
        </p:nvSpPr>
        <p:spPr>
          <a:xfrm>
            <a:off x="5181600" y="6553200"/>
            <a:ext cx="1828800" cy="99950"/>
          </a:xfrm>
          <a:prstGeom prst="rect">
            <a:avLst/>
          </a:prstGeom>
        </p:spPr>
        <p:txBody>
          <a:bodyPr lIns="0" tIns="0" rIns="0" bIns="0"/>
          <a:lstStyle>
            <a:lvl1pPr marL="0" indent="0" algn="ctr">
              <a:buNone/>
              <a:defRPr sz="800"/>
            </a:lvl1pPr>
          </a:lstStyle>
          <a:p>
            <a:pPr lvl="0"/>
            <a:r>
              <a:rPr lang="en-US" dirty="0"/>
              <a:t>Jump to long description</a:t>
            </a:r>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56244711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12192000" cy="639762"/>
          </a:xfrm>
          <a:prstGeom prst="rect">
            <a:avLst/>
          </a:prstGeom>
          <a:solidFill>
            <a:srgbClr val="BFBFBF"/>
          </a:solidFill>
        </p:spPr>
        <p:txBody>
          <a:bodyPr anchor="ctr"/>
          <a:lstStyle>
            <a:lvl1pPr>
              <a:defRPr lang="en-US" sz="3600" b="0" dirty="0">
                <a:solidFill>
                  <a:sysClr val="windowText" lastClr="000000"/>
                </a:solidFill>
              </a:defRPr>
            </a:lvl1pPr>
          </a:lstStyle>
          <a:p>
            <a:pPr lvl="0"/>
            <a:r>
              <a:rPr lang="en-US" dirty="0"/>
              <a:t>Click to edit Master title style</a:t>
            </a:r>
          </a:p>
        </p:txBody>
      </p:sp>
      <p:sp>
        <p:nvSpPr>
          <p:cNvPr id="8" name="Content Placeholder 1"/>
          <p:cNvSpPr>
            <a:spLocks noGrp="1"/>
          </p:cNvSpPr>
          <p:nvPr>
            <p:ph sz="quarter" idx="12"/>
          </p:nvPr>
        </p:nvSpPr>
        <p:spPr>
          <a:xfrm>
            <a:off x="711200" y="1066800"/>
            <a:ext cx="108712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711200" y="2011680"/>
            <a:ext cx="108712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711200" y="2880360"/>
            <a:ext cx="108712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711200" y="3672840"/>
            <a:ext cx="108712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711200" y="4617720"/>
            <a:ext cx="108712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711200" y="5638800"/>
            <a:ext cx="108712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5550483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12192001" cy="609600"/>
          </a:xfrm>
          <a:prstGeom prst="rect">
            <a:avLst/>
          </a:prstGeom>
          <a:solidFill>
            <a:srgbClr val="BFBFBF"/>
          </a:solidFill>
        </p:spPr>
        <p:txBody>
          <a:bodyPr anchor="ctr"/>
          <a:lstStyle>
            <a:lvl1pPr>
              <a:defRPr sz="3600" b="0">
                <a:solidFill>
                  <a:sysClr val="windowText" lastClr="000000"/>
                </a:solidFill>
              </a:defRPr>
            </a:lvl1pPr>
          </a:lstStyle>
          <a:p>
            <a:r>
              <a:rPr lang="en-US" dirty="0"/>
              <a:t>Click to edit Master title style</a:t>
            </a:r>
          </a:p>
        </p:txBody>
      </p:sp>
      <p:sp>
        <p:nvSpPr>
          <p:cNvPr id="3" name="Content Placeholder 1"/>
          <p:cNvSpPr>
            <a:spLocks noGrp="1"/>
          </p:cNvSpPr>
          <p:nvPr>
            <p:ph sz="half" idx="1" hasCustomPrompt="1"/>
          </p:nvPr>
        </p:nvSpPr>
        <p:spPr>
          <a:xfrm>
            <a:off x="609600" y="1024569"/>
            <a:ext cx="5384800" cy="5505771"/>
          </a:xfrm>
          <a:prstGeom prst="rect">
            <a:avLst/>
          </a:prstGeom>
        </p:spPr>
        <p:txBody>
          <a:bodyPr/>
          <a:lstStyle>
            <a:lvl1pPr marL="0" indent="0">
              <a:spcAft>
                <a:spcPts val="800"/>
              </a:spcAft>
              <a:buNone/>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4" name="Content Placeholder 2"/>
          <p:cNvSpPr>
            <a:spLocks noGrp="1"/>
          </p:cNvSpPr>
          <p:nvPr>
            <p:ph sz="half" idx="2" hasCustomPrompt="1"/>
          </p:nvPr>
        </p:nvSpPr>
        <p:spPr>
          <a:xfrm>
            <a:off x="6197600" y="1024568"/>
            <a:ext cx="5384800" cy="5505772"/>
          </a:xfrm>
          <a:prstGeom prst="rect">
            <a:avLst/>
          </a:prstGeom>
        </p:spPr>
        <p:txBody>
          <a:bodyPr/>
          <a:lstStyle>
            <a:lvl1pPr marL="0" indent="0">
              <a:spcAft>
                <a:spcPts val="800"/>
              </a:spcAft>
              <a:buNone/>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8"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0"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13084523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1" y="228600"/>
            <a:ext cx="12219617" cy="609600"/>
          </a:xfrm>
          <a:prstGeom prst="rect">
            <a:avLst/>
          </a:prstGeom>
          <a:solidFill>
            <a:srgbClr val="006800"/>
          </a:solidFill>
        </p:spPr>
        <p:txBody>
          <a:bodyPr anchor="ctr"/>
          <a:lstStyle>
            <a:lvl1pPr>
              <a:defRPr sz="3600" b="1">
                <a:solidFill>
                  <a:sysClr val="windowText" lastClr="000000"/>
                </a:solidFill>
              </a:defRPr>
            </a:lvl1pPr>
          </a:lstStyle>
          <a:p>
            <a:r>
              <a:rPr lang="en-US" dirty="0"/>
              <a:t>Click to edit Master title style</a:t>
            </a:r>
          </a:p>
        </p:txBody>
      </p:sp>
      <p:sp>
        <p:nvSpPr>
          <p:cNvPr id="3" name="Header 1"/>
          <p:cNvSpPr>
            <a:spLocks noGrp="1"/>
          </p:cNvSpPr>
          <p:nvPr>
            <p:ph type="body" idx="1"/>
          </p:nvPr>
        </p:nvSpPr>
        <p:spPr>
          <a:xfrm>
            <a:off x="609602" y="960438"/>
            <a:ext cx="5386917"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hasCustomPrompt="1"/>
          </p:nvPr>
        </p:nvSpPr>
        <p:spPr>
          <a:xfrm>
            <a:off x="609602" y="1722438"/>
            <a:ext cx="5386917" cy="4789964"/>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5" name="Header 2"/>
          <p:cNvSpPr>
            <a:spLocks noGrp="1"/>
          </p:cNvSpPr>
          <p:nvPr>
            <p:ph type="body" sz="quarter" idx="3"/>
          </p:nvPr>
        </p:nvSpPr>
        <p:spPr>
          <a:xfrm>
            <a:off x="6193369" y="960438"/>
            <a:ext cx="5389033"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hasCustomPrompt="1"/>
          </p:nvPr>
        </p:nvSpPr>
        <p:spPr>
          <a:xfrm>
            <a:off x="6193369" y="1722438"/>
            <a:ext cx="5389033" cy="4789964"/>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10"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2"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293832870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1" y="228600"/>
            <a:ext cx="12192001" cy="609600"/>
          </a:xfrm>
          <a:prstGeom prst="rect">
            <a:avLst/>
          </a:prstGeom>
          <a:solidFill>
            <a:srgbClr val="006800"/>
          </a:solidFill>
        </p:spPr>
        <p:txBody>
          <a:bodyPr anchor="ctr"/>
          <a:lstStyle>
            <a:lvl1pPr>
              <a:defRPr sz="3600" b="1">
                <a:solidFill>
                  <a:sysClr val="windowText" lastClr="000000"/>
                </a:solidFill>
              </a:defRPr>
            </a:lvl1pPr>
          </a:lstStyle>
          <a:p>
            <a:r>
              <a:rPr lang="en-US" dirty="0"/>
              <a:t>Click to edit Master title style</a:t>
            </a:r>
          </a:p>
        </p:txBody>
      </p:sp>
      <p:sp>
        <p:nvSpPr>
          <p:cNvPr id="3" name="Header 1"/>
          <p:cNvSpPr>
            <a:spLocks noGrp="1"/>
          </p:cNvSpPr>
          <p:nvPr>
            <p:ph type="body" idx="1"/>
          </p:nvPr>
        </p:nvSpPr>
        <p:spPr>
          <a:xfrm>
            <a:off x="609602" y="960438"/>
            <a:ext cx="5386917"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609602" y="1600200"/>
            <a:ext cx="5386917" cy="1752600"/>
          </a:xfrm>
          <a:prstGeom prst="rect">
            <a:avLst/>
          </a:prstGeom>
        </p:spPr>
        <p:txBody>
          <a:bodyPr/>
          <a:lstStyle>
            <a:lvl1pPr marL="0" indent="0">
              <a:spcAft>
                <a:spcPts val="800"/>
              </a:spcAft>
              <a:buNone/>
              <a:defRPr sz="2000"/>
            </a:lvl1pPr>
            <a:lvl2pPr marL="742950" indent="-285750">
              <a:spcAft>
                <a:spcPts val="800"/>
              </a:spcAft>
              <a:buFont typeface="Arial" panose="020B0604020202020204" pitchFamily="34" charset="0"/>
              <a:buChar char="•"/>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6193369" y="960438"/>
            <a:ext cx="5389033"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6193369" y="1600200"/>
            <a:ext cx="5389033" cy="1752600"/>
          </a:xfrm>
          <a:prstGeom prst="rect">
            <a:avLst/>
          </a:prstGeom>
        </p:spPr>
        <p:txBody>
          <a:bodyPr/>
          <a:lstStyle>
            <a:lvl1pPr marL="0" indent="0">
              <a:spcAft>
                <a:spcPts val="800"/>
              </a:spcAft>
              <a:buNone/>
              <a:defRPr sz="2000"/>
            </a:lvl1pPr>
            <a:lvl2pPr marL="742950" indent="-285750">
              <a:spcAft>
                <a:spcPts val="800"/>
              </a:spcAft>
              <a:buFont typeface="Arial" panose="020B0604020202020204" pitchFamily="34" charset="0"/>
              <a:buChar char="•"/>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609600" y="3581400"/>
            <a:ext cx="53848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609600" y="4191000"/>
            <a:ext cx="5386917" cy="1752600"/>
          </a:xfrm>
          <a:prstGeom prst="rect">
            <a:avLst/>
          </a:prstGeom>
        </p:spPr>
        <p:txBody>
          <a:bodyPr/>
          <a:lstStyle>
            <a:lvl1pPr marL="0" indent="0">
              <a:spcAft>
                <a:spcPts val="800"/>
              </a:spcAft>
              <a:buNone/>
              <a:defRPr sz="2000"/>
            </a:lvl1pPr>
            <a:lvl2pPr marL="742950" indent="-285750">
              <a:spcAft>
                <a:spcPts val="800"/>
              </a:spcAft>
              <a:buFont typeface="Arial" panose="020B0604020202020204" pitchFamily="34" charset="0"/>
              <a:buChar char="•"/>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6197600" y="3581400"/>
            <a:ext cx="53848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5" name="Content Placeholder 4"/>
          <p:cNvSpPr>
            <a:spLocks noGrp="1"/>
          </p:cNvSpPr>
          <p:nvPr>
            <p:ph sz="quarter" idx="15"/>
          </p:nvPr>
        </p:nvSpPr>
        <p:spPr>
          <a:xfrm>
            <a:off x="6193368" y="4191000"/>
            <a:ext cx="5389033" cy="1752600"/>
          </a:xfrm>
          <a:prstGeom prst="rect">
            <a:avLst/>
          </a:prstGeom>
        </p:spPr>
        <p:txBody>
          <a:bodyPr/>
          <a:lstStyle>
            <a:lvl1pPr marL="0" indent="0">
              <a:spcAft>
                <a:spcPts val="800"/>
              </a:spcAft>
              <a:buNone/>
              <a:defRPr sz="2000"/>
            </a:lvl1pPr>
            <a:lvl2pPr marL="742950" indent="-285750">
              <a:spcAft>
                <a:spcPts val="800"/>
              </a:spcAft>
              <a:buFont typeface="Arial" panose="020B0604020202020204" pitchFamily="34" charset="0"/>
              <a:buChar char="•"/>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hasCustomPrompt="1"/>
          </p:nvPr>
        </p:nvSpPr>
        <p:spPr>
          <a:xfrm>
            <a:off x="5090160" y="59960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6"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05528273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609602" y="304800"/>
            <a:ext cx="4011084"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609602" y="1143000"/>
            <a:ext cx="4011084"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766734" y="304801"/>
            <a:ext cx="6815668" cy="6179819"/>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7260167" y="6488875"/>
            <a:ext cx="182880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8"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49023720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7571317" y="304800"/>
            <a:ext cx="4011084"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7571317" y="1143000"/>
            <a:ext cx="4011084"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609601" y="304801"/>
            <a:ext cx="6815668"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3103033" y="6488875"/>
            <a:ext cx="182880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4943685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304800" y="3581400"/>
            <a:ext cx="68072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Text Placeholder 4">
            <a:extLst>
              <a:ext uri="{FF2B5EF4-FFF2-40B4-BE49-F238E27FC236}">
                <a16:creationId xmlns:a16="http://schemas.microsoft.com/office/drawing/2014/main" id="{BA8F7A06-FC50-40D7-98B9-EA94A18FD40C}"/>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33314222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2438400" y="5253037"/>
            <a:ext cx="73152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2438400" y="5895975"/>
            <a:ext cx="73152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371600" y="128651"/>
            <a:ext cx="94488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7" name="Jump Link"/>
          <p:cNvSpPr>
            <a:spLocks noGrp="1"/>
          </p:cNvSpPr>
          <p:nvPr>
            <p:ph type="body" sz="quarter" idx="16" hasCustomPrompt="1"/>
          </p:nvPr>
        </p:nvSpPr>
        <p:spPr>
          <a:xfrm>
            <a:off x="5181600" y="5081650"/>
            <a:ext cx="18288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18546882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3001" y="228600"/>
            <a:ext cx="12229669" cy="609600"/>
          </a:xfrm>
          <a:prstGeom prst="rect">
            <a:avLst/>
          </a:prstGeom>
          <a:solidFill>
            <a:srgbClr val="006800"/>
          </a:solidFill>
        </p:spPr>
        <p:txBody>
          <a:bodyPr anchor="ctr"/>
          <a:lstStyle>
            <a:lvl1pPr>
              <a:defRPr sz="3600" b="1">
                <a:solidFill>
                  <a:schemeClr val="bg1"/>
                </a:solidFill>
              </a:defRPr>
            </a:lvl1pPr>
          </a:lstStyle>
          <a:p>
            <a:r>
              <a:rPr lang="en-US" dirty="0"/>
              <a:t>Click to edit Master title style</a:t>
            </a:r>
          </a:p>
        </p:txBody>
      </p:sp>
      <p:sp>
        <p:nvSpPr>
          <p:cNvPr id="6" name="Media Placeholder 1"/>
          <p:cNvSpPr>
            <a:spLocks noGrp="1"/>
          </p:cNvSpPr>
          <p:nvPr>
            <p:ph type="media" sz="quarter" idx="11"/>
          </p:nvPr>
        </p:nvSpPr>
        <p:spPr>
          <a:xfrm>
            <a:off x="0" y="1066799"/>
            <a:ext cx="12192000" cy="5315957"/>
          </a:xfrm>
          <a:prstGeom prst="rect">
            <a:avLst/>
          </a:prstGeom>
        </p:spPr>
        <p:txBody>
          <a:bodyPr/>
          <a:lstStyle/>
          <a:p>
            <a:endParaRPr lang="en-US" dirty="0"/>
          </a:p>
        </p:txBody>
      </p:sp>
      <p:sp>
        <p:nvSpPr>
          <p:cNvPr id="5" name="Video Credit"/>
          <p:cNvSpPr>
            <a:spLocks noGrp="1"/>
          </p:cNvSpPr>
          <p:nvPr>
            <p:ph type="body" sz="quarter" idx="12"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Video Credit Here</a:t>
            </a:r>
          </a:p>
        </p:txBody>
      </p:sp>
    </p:spTree>
    <p:extLst>
      <p:ext uri="{BB962C8B-B14F-4D97-AF65-F5344CB8AC3E}">
        <p14:creationId xmlns:p14="http://schemas.microsoft.com/office/powerpoint/2010/main" val="775019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FBAE40"/>
          </p15:clr>
        </p15:guide>
        <p15:guide id="2" pos="704" userDrawn="1">
          <p15:clr>
            <a:srgbClr val="FBAE40"/>
          </p15:clr>
        </p15:guide>
        <p15:guide id="3" pos="6848"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solidFill>
                <a:schemeClr val="tx1"/>
              </a:solidFill>
            </a:endParaRPr>
          </a:p>
        </p:txBody>
      </p:sp>
      <p:sp>
        <p:nvSpPr>
          <p:cNvPr id="2" name="Slide Title"/>
          <p:cNvSpPr>
            <a:spLocks noGrp="1"/>
          </p:cNvSpPr>
          <p:nvPr>
            <p:ph type="ctrTitle"/>
          </p:nvPr>
        </p:nvSpPr>
        <p:spPr>
          <a:xfrm>
            <a:off x="304800" y="3429000"/>
            <a:ext cx="68072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04800" y="4114800"/>
            <a:ext cx="68072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hasCustomPrompt="1"/>
          </p:nvPr>
        </p:nvSpPr>
        <p:spPr>
          <a:xfrm>
            <a:off x="7315200" y="64770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05600"/>
            <a:ext cx="12192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chemeClr val="tx1"/>
                </a:solidFill>
                <a:effectLst/>
                <a:uLnTx/>
                <a:uFillTx/>
                <a:latin typeface="Calibri"/>
                <a:ea typeface="+mn-ea"/>
                <a:cs typeface="+mn-cs"/>
              </a:rPr>
              <a:t>©McGraw-Hill Education. All rights reserved. Authorized </a:t>
            </a:r>
            <a:r>
              <a:rPr lang="en-US" sz="3200" kern="1200" dirty="0">
                <a:solidFill>
                  <a:schemeClr val="tx1"/>
                </a:solidFill>
                <a:effectLst/>
                <a:latin typeface="+mn-lt"/>
                <a:ea typeface="+mn-ea"/>
                <a:cs typeface="+mn-cs"/>
              </a:rPr>
              <a:t>only </a:t>
            </a:r>
            <a:r>
              <a:rPr kumimoji="0" lang="en-US" sz="3200" b="0" i="0" u="none" strike="noStrike" kern="1200" cap="none" spc="0" normalizeH="0" baseline="0" noProof="0" dirty="0">
                <a:ln>
                  <a:noFill/>
                </a:ln>
                <a:solidFill>
                  <a:schemeClr val="tx1"/>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84742208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7"/>
            <a:ext cx="12192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828800" y="3886200"/>
            <a:ext cx="85344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12192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chemeClr val="tx1"/>
                </a:solidFill>
                <a:effectLst/>
                <a:uLnTx/>
                <a:uFillTx/>
                <a:latin typeface="Calibri"/>
                <a:ea typeface="+mn-ea"/>
                <a:cs typeface="+mn-cs"/>
              </a:rPr>
              <a:t>©McGraw-Hill Education. All rights reserved. Authorized </a:t>
            </a:r>
            <a:r>
              <a:rPr lang="en-US" sz="3200" kern="1200" dirty="0">
                <a:solidFill>
                  <a:schemeClr val="tx1"/>
                </a:solidFill>
                <a:effectLst/>
                <a:latin typeface="+mn-lt"/>
                <a:ea typeface="+mn-ea"/>
                <a:cs typeface="+mn-cs"/>
              </a:rPr>
              <a:t>only </a:t>
            </a:r>
            <a:r>
              <a:rPr kumimoji="0" lang="en-US" sz="3200" b="0" i="0" u="none" strike="noStrike" kern="1200" cap="none" spc="0" normalizeH="0" baseline="0" noProof="0" dirty="0">
                <a:ln>
                  <a:noFill/>
                </a:ln>
                <a:solidFill>
                  <a:schemeClr val="tx1"/>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419433030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12192000" cy="609600"/>
          </a:xfrm>
          <a:prstGeom prst="rect">
            <a:avLst/>
          </a:prstGeom>
          <a:solidFill>
            <a:srgbClr val="006800"/>
          </a:solidFill>
        </p:spPr>
        <p:txBody>
          <a:bodyPr/>
          <a:lstStyle>
            <a:lvl1pPr>
              <a:defRPr sz="3600" b="1">
                <a:solidFill>
                  <a:schemeClr val="bg1"/>
                </a:solidFill>
                <a:latin typeface="+mj-lt"/>
                <a:cs typeface="Arial" panose="020B0604020202020204" pitchFamily="34" charset="0"/>
              </a:defRPr>
            </a:lvl1pPr>
          </a:lstStyle>
          <a:p>
            <a:r>
              <a:rPr lang="en-US" dirty="0"/>
              <a:t>Click to edit Master title style</a:t>
            </a:r>
          </a:p>
        </p:txBody>
      </p:sp>
      <p:sp>
        <p:nvSpPr>
          <p:cNvPr id="3" name="Content Placeholder 1"/>
          <p:cNvSpPr>
            <a:spLocks noGrp="1"/>
          </p:cNvSpPr>
          <p:nvPr>
            <p:ph idx="1" hasCustomPrompt="1"/>
          </p:nvPr>
        </p:nvSpPr>
        <p:spPr>
          <a:xfrm>
            <a:off x="609600" y="1280160"/>
            <a:ext cx="10972800" cy="5273040"/>
          </a:xfrm>
          <a:prstGeom prst="rect">
            <a:avLst/>
          </a:prstGeom>
        </p:spPr>
        <p:txBody>
          <a:bodyPr/>
          <a:lstStyle>
            <a:lvl1pPr marL="0" indent="0">
              <a:spcBef>
                <a:spcPts val="1000"/>
              </a:spcBef>
              <a:spcAft>
                <a:spcPts val="0"/>
              </a:spcAft>
              <a:buNone/>
              <a:defRPr sz="2800">
                <a:latin typeface="+mn-lt"/>
                <a:cs typeface="Arial" panose="020B0604020202020204" pitchFamily="34" charset="0"/>
              </a:defRPr>
            </a:lvl1pPr>
            <a:lvl2pPr marL="742950" indent="-285750">
              <a:spcBef>
                <a:spcPts val="1000"/>
              </a:spcBef>
              <a:spcAft>
                <a:spcPts val="0"/>
              </a:spcAft>
              <a:buFont typeface="Arial" panose="020B0604020202020204" pitchFamily="34" charset="0"/>
              <a:buChar char="•"/>
              <a:defRPr sz="2400">
                <a:latin typeface="+mn-lt"/>
                <a:cs typeface="Arial" panose="020B0604020202020204" pitchFamily="34" charset="0"/>
              </a:defRPr>
            </a:lvl2pPr>
            <a:lvl3pPr>
              <a:spcBef>
                <a:spcPts val="1000"/>
              </a:spcBef>
              <a:spcAft>
                <a:spcPts val="0"/>
              </a:spcAft>
              <a:defRPr sz="2000">
                <a:latin typeface="+mn-lt"/>
                <a:cs typeface="Arial" panose="020B0604020202020204" pitchFamily="34" charset="0"/>
              </a:defRPr>
            </a:lvl3pPr>
            <a:lvl4pPr marL="1600200" indent="-228600">
              <a:spcBef>
                <a:spcPts val="1000"/>
              </a:spcBef>
              <a:spcAft>
                <a:spcPts val="0"/>
              </a:spcAft>
              <a:buFont typeface="Arial" panose="020B0604020202020204" pitchFamily="34" charset="0"/>
              <a:buChar char="•"/>
              <a:defRPr sz="1800">
                <a:latin typeface="+mn-lt"/>
                <a:cs typeface="Arial" panose="020B0604020202020204" pitchFamily="34" charset="0"/>
              </a:defRPr>
            </a:lvl4pPr>
            <a:lvl5pPr>
              <a:spcAft>
                <a:spcPts val="800"/>
              </a:spcAft>
              <a:defRPr sz="1600">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7" name="Jump Link"/>
          <p:cNvSpPr>
            <a:spLocks noGrp="1"/>
          </p:cNvSpPr>
          <p:nvPr>
            <p:ph type="body" sz="quarter" idx="16" hasCustomPrompt="1"/>
          </p:nvPr>
        </p:nvSpPr>
        <p:spPr>
          <a:xfrm>
            <a:off x="5181600" y="6553200"/>
            <a:ext cx="1828800" cy="99950"/>
          </a:xfrm>
          <a:prstGeom prst="rect">
            <a:avLst/>
          </a:prstGeom>
        </p:spPr>
        <p:txBody>
          <a:bodyPr lIns="0" tIns="0" rIns="0" bIns="0"/>
          <a:lstStyle>
            <a:lvl1pPr marL="0" indent="0" algn="ctr">
              <a:buNone/>
              <a:defRPr sz="800"/>
            </a:lvl1pPr>
          </a:lstStyle>
          <a:p>
            <a:pPr lvl="0"/>
            <a:r>
              <a:rPr lang="en-US" dirty="0"/>
              <a:t>Jump to long description</a:t>
            </a:r>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55268552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12192000" cy="609600"/>
          </a:xfrm>
          <a:prstGeom prst="rect">
            <a:avLst/>
          </a:prstGeom>
          <a:solidFill>
            <a:srgbClr val="006800"/>
          </a:solidFill>
        </p:spPr>
        <p:txBody>
          <a:bodyPr/>
          <a:lstStyle>
            <a:lvl1pPr>
              <a:defRPr sz="3600" b="1">
                <a:solidFill>
                  <a:schemeClr val="bg1"/>
                </a:solidFill>
                <a:latin typeface="+mj-lt"/>
                <a:cs typeface="Arial" panose="020B0604020202020204" pitchFamily="34" charset="0"/>
              </a:defRPr>
            </a:lvl1pPr>
          </a:lstStyle>
          <a:p>
            <a:r>
              <a:rPr lang="en-US" dirty="0"/>
              <a:t>Click to edit Master title style</a:t>
            </a:r>
          </a:p>
        </p:txBody>
      </p:sp>
      <p:sp>
        <p:nvSpPr>
          <p:cNvPr id="3" name="Content Placeholder 1"/>
          <p:cNvSpPr>
            <a:spLocks noGrp="1"/>
          </p:cNvSpPr>
          <p:nvPr>
            <p:ph idx="1" hasCustomPrompt="1"/>
          </p:nvPr>
        </p:nvSpPr>
        <p:spPr>
          <a:xfrm>
            <a:off x="609600" y="1588655"/>
            <a:ext cx="10972800" cy="4710546"/>
          </a:xfrm>
          <a:prstGeom prst="rect">
            <a:avLst/>
          </a:prstGeom>
        </p:spPr>
        <p:txBody>
          <a:bodyPr/>
          <a:lstStyle>
            <a:lvl1pPr marL="0" indent="0">
              <a:spcBef>
                <a:spcPts val="1000"/>
              </a:spcBef>
              <a:spcAft>
                <a:spcPts val="0"/>
              </a:spcAft>
              <a:buNone/>
              <a:defRPr sz="2800">
                <a:latin typeface="+mn-lt"/>
                <a:cs typeface="Arial" panose="020B0604020202020204" pitchFamily="34" charset="0"/>
              </a:defRPr>
            </a:lvl1pPr>
            <a:lvl2pPr marL="742950" indent="-285750">
              <a:spcBef>
                <a:spcPts val="1000"/>
              </a:spcBef>
              <a:spcAft>
                <a:spcPts val="0"/>
              </a:spcAft>
              <a:buFont typeface="Arial" panose="020B0604020202020204" pitchFamily="34" charset="0"/>
              <a:buChar char="•"/>
              <a:defRPr sz="2400">
                <a:latin typeface="+mn-lt"/>
                <a:cs typeface="Arial" panose="020B0604020202020204" pitchFamily="34" charset="0"/>
              </a:defRPr>
            </a:lvl2pPr>
            <a:lvl3pPr>
              <a:spcBef>
                <a:spcPts val="1000"/>
              </a:spcBef>
              <a:spcAft>
                <a:spcPts val="0"/>
              </a:spcAft>
              <a:defRPr sz="2000">
                <a:latin typeface="+mn-lt"/>
                <a:cs typeface="Arial" panose="020B0604020202020204" pitchFamily="34" charset="0"/>
              </a:defRPr>
            </a:lvl3pPr>
            <a:lvl4pPr marL="1600200" indent="-228600">
              <a:spcBef>
                <a:spcPts val="1000"/>
              </a:spcBef>
              <a:spcAft>
                <a:spcPts val="0"/>
              </a:spcAft>
              <a:buFont typeface="Arial" panose="020B0604020202020204" pitchFamily="34" charset="0"/>
              <a:buChar char="•"/>
              <a:defRPr sz="1800">
                <a:latin typeface="+mn-lt"/>
                <a:cs typeface="Arial" panose="020B0604020202020204" pitchFamily="34" charset="0"/>
              </a:defRPr>
            </a:lvl4pPr>
            <a:lvl5pPr>
              <a:spcAft>
                <a:spcPts val="800"/>
              </a:spcAft>
              <a:defRPr sz="1600">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7" name="Jump Link"/>
          <p:cNvSpPr>
            <a:spLocks noGrp="1"/>
          </p:cNvSpPr>
          <p:nvPr>
            <p:ph type="body" sz="quarter" idx="16" hasCustomPrompt="1"/>
          </p:nvPr>
        </p:nvSpPr>
        <p:spPr>
          <a:xfrm>
            <a:off x="4396509" y="6456218"/>
            <a:ext cx="4064000" cy="240146"/>
          </a:xfrm>
          <a:prstGeom prst="rect">
            <a:avLst/>
          </a:prstGeom>
        </p:spPr>
        <p:txBody>
          <a:bodyPr lIns="0" tIns="0" rIns="0" bIns="0"/>
          <a:lstStyle>
            <a:lvl1pPr marL="0" indent="0" algn="ctr">
              <a:buNone/>
              <a:defRPr sz="1200"/>
            </a:lvl1pPr>
          </a:lstStyle>
          <a:p>
            <a:pPr lvl="0"/>
            <a:r>
              <a:rPr lang="en-US" dirty="0"/>
              <a:t>Jump to long description</a:t>
            </a:r>
          </a:p>
        </p:txBody>
      </p:sp>
      <p:sp>
        <p:nvSpPr>
          <p:cNvPr id="8" name="Jump Link">
            <a:extLst>
              <a:ext uri="{FF2B5EF4-FFF2-40B4-BE49-F238E27FC236}">
                <a16:creationId xmlns:a16="http://schemas.microsoft.com/office/drawing/2014/main" id="{AA40AC11-93F8-4C01-A897-5A7FA9B34EF7}"/>
              </a:ext>
            </a:extLst>
          </p:cNvPr>
          <p:cNvSpPr>
            <a:spLocks noGrp="1"/>
          </p:cNvSpPr>
          <p:nvPr>
            <p:ph type="body" sz="quarter" idx="17" hasCustomPrompt="1"/>
          </p:nvPr>
        </p:nvSpPr>
        <p:spPr>
          <a:xfrm>
            <a:off x="4396509" y="1097972"/>
            <a:ext cx="4174835" cy="250537"/>
          </a:xfrm>
          <a:prstGeom prst="rect">
            <a:avLst/>
          </a:prstGeom>
        </p:spPr>
        <p:txBody>
          <a:bodyPr lIns="0" tIns="0" rIns="0" bIns="0"/>
          <a:lstStyle>
            <a:lvl1pPr marL="0" indent="0" algn="ctr">
              <a:buNone/>
              <a:defRPr sz="1200"/>
            </a:lvl1pPr>
          </a:lstStyle>
          <a:p>
            <a:pPr lvl="0"/>
            <a:r>
              <a:rPr lang="en-US" dirty="0"/>
              <a:t>Jump to long description</a:t>
            </a:r>
          </a:p>
        </p:txBody>
      </p:sp>
    </p:spTree>
    <p:extLst>
      <p:ext uri="{BB962C8B-B14F-4D97-AF65-F5344CB8AC3E}">
        <p14:creationId xmlns:p14="http://schemas.microsoft.com/office/powerpoint/2010/main" val="131138307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12192000" cy="639762"/>
          </a:xfrm>
          <a:prstGeom prst="rect">
            <a:avLst/>
          </a:prstGeom>
          <a:solidFill>
            <a:srgbClr val="006800"/>
          </a:solidFill>
        </p:spPr>
        <p:txBody>
          <a:bodyPr/>
          <a:lstStyle>
            <a:lvl1pPr>
              <a:defRPr lang="en-US" sz="3600" b="1" dirty="0">
                <a:solidFill>
                  <a:schemeClr val="bg1"/>
                </a:solidFill>
              </a:defRPr>
            </a:lvl1pPr>
          </a:lstStyle>
          <a:p>
            <a:pPr lvl="0"/>
            <a:r>
              <a:rPr lang="en-US" dirty="0"/>
              <a:t>Click to edit Master title style</a:t>
            </a:r>
          </a:p>
        </p:txBody>
      </p:sp>
      <p:sp>
        <p:nvSpPr>
          <p:cNvPr id="8" name="Content Placeholder 1"/>
          <p:cNvSpPr>
            <a:spLocks noGrp="1"/>
          </p:cNvSpPr>
          <p:nvPr>
            <p:ph sz="quarter" idx="12"/>
          </p:nvPr>
        </p:nvSpPr>
        <p:spPr>
          <a:xfrm>
            <a:off x="711200" y="1066800"/>
            <a:ext cx="10871200" cy="838200"/>
          </a:xfrm>
          <a:prstGeom prst="rect">
            <a:avLst/>
          </a:prstGeom>
        </p:spPr>
        <p:txBody>
          <a:bodyPr/>
          <a:lstStyle>
            <a:lvl1pPr>
              <a:spcBef>
                <a:spcPts val="1000"/>
              </a:spcBef>
              <a:spcAft>
                <a:spcPts val="0"/>
              </a:spcAft>
              <a:defRPr sz="2400"/>
            </a:lvl1pPr>
            <a:lvl2pPr>
              <a:spcBef>
                <a:spcPts val="1000"/>
              </a:spcBef>
              <a:spcAft>
                <a:spcPts val="0"/>
              </a:spcAft>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711200" y="2011680"/>
            <a:ext cx="10871200" cy="762000"/>
          </a:xfrm>
          <a:prstGeom prst="rect">
            <a:avLst/>
          </a:prstGeom>
        </p:spPr>
        <p:txBody>
          <a:bodyPr/>
          <a:lstStyle>
            <a:lvl1pPr>
              <a:spcBef>
                <a:spcPts val="1000"/>
              </a:spcBef>
              <a:spcAft>
                <a:spcPts val="0"/>
              </a:spcAft>
              <a:defRPr sz="2400"/>
            </a:lvl1pPr>
            <a:lvl2pPr>
              <a:spcBef>
                <a:spcPts val="1000"/>
              </a:spcBef>
              <a:spcAft>
                <a:spcPts val="0"/>
              </a:spcAft>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3"/>
          <p:cNvSpPr>
            <a:spLocks noGrp="1"/>
          </p:cNvSpPr>
          <p:nvPr>
            <p:ph sz="quarter" idx="14"/>
          </p:nvPr>
        </p:nvSpPr>
        <p:spPr>
          <a:xfrm>
            <a:off x="711200" y="2880360"/>
            <a:ext cx="10871200" cy="685800"/>
          </a:xfrm>
          <a:prstGeom prst="rect">
            <a:avLst/>
          </a:prstGeom>
        </p:spPr>
        <p:txBody>
          <a:bodyPr/>
          <a:lstStyle>
            <a:lvl1pPr>
              <a:spcBef>
                <a:spcPts val="1000"/>
              </a:spcBef>
              <a:spcAft>
                <a:spcPts val="0"/>
              </a:spcAft>
              <a:defRPr sz="2400"/>
            </a:lvl1pPr>
            <a:lvl2pPr>
              <a:spcBef>
                <a:spcPts val="1000"/>
              </a:spcBef>
              <a:spcAft>
                <a:spcPts val="0"/>
              </a:spcAft>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711200" y="3672840"/>
            <a:ext cx="10871200" cy="838200"/>
          </a:xfrm>
          <a:prstGeom prst="rect">
            <a:avLst/>
          </a:prstGeom>
        </p:spPr>
        <p:txBody>
          <a:bodyPr/>
          <a:lstStyle>
            <a:lvl1pPr>
              <a:spcBef>
                <a:spcPts val="1000"/>
              </a:spcBef>
              <a:spcAft>
                <a:spcPts val="0"/>
              </a:spcAft>
              <a:defRPr sz="2400"/>
            </a:lvl1pPr>
            <a:lvl2pPr>
              <a:spcBef>
                <a:spcPts val="1000"/>
              </a:spcBef>
              <a:spcAft>
                <a:spcPts val="0"/>
              </a:spcAft>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711200" y="4617720"/>
            <a:ext cx="10871200" cy="914400"/>
          </a:xfrm>
          <a:prstGeom prst="rect">
            <a:avLst/>
          </a:prstGeom>
        </p:spPr>
        <p:txBody>
          <a:bodyPr/>
          <a:lstStyle>
            <a:lvl1pPr>
              <a:spcBef>
                <a:spcPts val="1000"/>
              </a:spcBef>
              <a:spcAft>
                <a:spcPts val="0"/>
              </a:spcAft>
              <a:defRPr sz="2400"/>
            </a:lvl1pPr>
            <a:lvl2pPr>
              <a:spcBef>
                <a:spcPts val="1000"/>
              </a:spcBef>
              <a:spcAft>
                <a:spcPts val="0"/>
              </a:spcAft>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6"/>
          <p:cNvSpPr>
            <a:spLocks noGrp="1"/>
          </p:cNvSpPr>
          <p:nvPr>
            <p:ph sz="quarter" idx="11"/>
          </p:nvPr>
        </p:nvSpPr>
        <p:spPr>
          <a:xfrm>
            <a:off x="711200" y="5638800"/>
            <a:ext cx="10871200" cy="762000"/>
          </a:xfrm>
          <a:prstGeom prst="rect">
            <a:avLst/>
          </a:prstGeom>
        </p:spPr>
        <p:txBody>
          <a:bodyPr/>
          <a:lstStyle>
            <a:lvl1pPr>
              <a:spcBef>
                <a:spcPts val="1000"/>
              </a:spcBef>
              <a:spcAft>
                <a:spcPts val="0"/>
              </a:spcAft>
              <a:defRPr sz="2400"/>
            </a:lvl1pPr>
            <a:lvl2pPr>
              <a:spcBef>
                <a:spcPts val="1000"/>
              </a:spcBef>
              <a:spcAft>
                <a:spcPts val="0"/>
              </a:spcAft>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68070937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12192001" cy="609600"/>
          </a:xfrm>
          <a:prstGeom prst="rect">
            <a:avLst/>
          </a:prstGeom>
          <a:solidFill>
            <a:srgbClr val="006800"/>
          </a:solidFill>
        </p:spPr>
        <p:txBody>
          <a:bodyPr/>
          <a:lstStyle>
            <a:lvl1pPr>
              <a:defRPr sz="3600" b="1">
                <a:solidFill>
                  <a:schemeClr val="bg1"/>
                </a:solidFill>
              </a:defRPr>
            </a:lvl1pPr>
          </a:lstStyle>
          <a:p>
            <a:r>
              <a:rPr lang="en-US" dirty="0"/>
              <a:t>Click to edit Master title style</a:t>
            </a:r>
          </a:p>
        </p:txBody>
      </p:sp>
      <p:sp>
        <p:nvSpPr>
          <p:cNvPr id="3" name="Content Placeholder 1"/>
          <p:cNvSpPr>
            <a:spLocks noGrp="1"/>
          </p:cNvSpPr>
          <p:nvPr>
            <p:ph sz="half" idx="1" hasCustomPrompt="1"/>
          </p:nvPr>
        </p:nvSpPr>
        <p:spPr>
          <a:xfrm>
            <a:off x="609600" y="1024569"/>
            <a:ext cx="5384800" cy="5505771"/>
          </a:xfrm>
          <a:prstGeom prst="rect">
            <a:avLst/>
          </a:prstGeom>
        </p:spPr>
        <p:txBody>
          <a:bodyPr/>
          <a:lstStyle>
            <a:lvl1pPr marL="0" indent="0">
              <a:spcBef>
                <a:spcPts val="1000"/>
              </a:spcBef>
              <a:spcAft>
                <a:spcPts val="0"/>
              </a:spcAft>
              <a:buNone/>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4" name="Content Placeholder 2"/>
          <p:cNvSpPr>
            <a:spLocks noGrp="1"/>
          </p:cNvSpPr>
          <p:nvPr>
            <p:ph sz="half" idx="2" hasCustomPrompt="1"/>
          </p:nvPr>
        </p:nvSpPr>
        <p:spPr>
          <a:xfrm>
            <a:off x="6197600" y="1024568"/>
            <a:ext cx="5384800" cy="5505772"/>
          </a:xfrm>
          <a:prstGeom prst="rect">
            <a:avLst/>
          </a:prstGeom>
        </p:spPr>
        <p:txBody>
          <a:bodyPr/>
          <a:lstStyle>
            <a:lvl1pPr marL="0" indent="0">
              <a:spcBef>
                <a:spcPts val="1000"/>
              </a:spcBef>
              <a:spcAft>
                <a:spcPts val="0"/>
              </a:spcAft>
              <a:buNone/>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8"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0"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96775653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7618" y="228600"/>
            <a:ext cx="12247235" cy="609600"/>
          </a:xfrm>
          <a:prstGeom prst="rect">
            <a:avLst/>
          </a:prstGeom>
          <a:solidFill>
            <a:srgbClr val="006800"/>
          </a:solidFill>
        </p:spPr>
        <p:txBody>
          <a:bodyPr/>
          <a:lstStyle>
            <a:lvl1pPr>
              <a:defRPr sz="3600" b="1">
                <a:solidFill>
                  <a:schemeClr val="bg1"/>
                </a:solidFill>
              </a:defRPr>
            </a:lvl1pPr>
          </a:lstStyle>
          <a:p>
            <a:r>
              <a:rPr lang="en-US" dirty="0"/>
              <a:t>Click to edit Master title style</a:t>
            </a:r>
          </a:p>
        </p:txBody>
      </p:sp>
      <p:sp>
        <p:nvSpPr>
          <p:cNvPr id="3" name="Header 1"/>
          <p:cNvSpPr>
            <a:spLocks noGrp="1"/>
          </p:cNvSpPr>
          <p:nvPr>
            <p:ph type="body" idx="1"/>
          </p:nvPr>
        </p:nvSpPr>
        <p:spPr>
          <a:xfrm>
            <a:off x="609602" y="960438"/>
            <a:ext cx="5386917" cy="639762"/>
          </a:xfrm>
          <a:prstGeom prst="rect">
            <a:avLst/>
          </a:prstGeom>
          <a:ln w="12700">
            <a:noFill/>
          </a:ln>
        </p:spPr>
        <p:txBody>
          <a:bodyPr anchor="b"/>
          <a:lstStyle>
            <a:lvl1pPr marL="0" indent="0">
              <a:spcBef>
                <a:spcPts val="100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hasCustomPrompt="1"/>
          </p:nvPr>
        </p:nvSpPr>
        <p:spPr>
          <a:xfrm>
            <a:off x="609602" y="1722438"/>
            <a:ext cx="5386917" cy="4789964"/>
          </a:xfrm>
          <a:prstGeom prst="rect">
            <a:avLst/>
          </a:prstGeom>
          <a:ln w="12700">
            <a:noFill/>
          </a:ln>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5" name="Header 2"/>
          <p:cNvSpPr>
            <a:spLocks noGrp="1"/>
          </p:cNvSpPr>
          <p:nvPr>
            <p:ph type="body" sz="quarter" idx="3"/>
          </p:nvPr>
        </p:nvSpPr>
        <p:spPr>
          <a:xfrm>
            <a:off x="6193369" y="960438"/>
            <a:ext cx="5389033" cy="639762"/>
          </a:xfrm>
          <a:prstGeom prst="rect">
            <a:avLst/>
          </a:prstGeom>
          <a:ln w="12700">
            <a:noFill/>
          </a:ln>
        </p:spPr>
        <p:txBody>
          <a:bodyPr anchor="b"/>
          <a:lstStyle>
            <a:lvl1pPr marL="0" indent="0">
              <a:spcBef>
                <a:spcPts val="100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hasCustomPrompt="1"/>
          </p:nvPr>
        </p:nvSpPr>
        <p:spPr>
          <a:xfrm>
            <a:off x="6193369" y="1722438"/>
            <a:ext cx="5389033" cy="4789964"/>
          </a:xfrm>
          <a:prstGeom prst="rect">
            <a:avLst/>
          </a:prstGeom>
          <a:ln w="12700">
            <a:noFill/>
          </a:ln>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10"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2"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68264408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7618" y="228600"/>
            <a:ext cx="12247235" cy="609600"/>
          </a:xfrm>
          <a:prstGeom prst="rect">
            <a:avLst/>
          </a:prstGeom>
          <a:solidFill>
            <a:srgbClr val="006800"/>
          </a:solidFill>
        </p:spPr>
        <p:txBody>
          <a:bodyPr/>
          <a:lstStyle>
            <a:lvl1pPr>
              <a:defRPr sz="3600" b="1">
                <a:solidFill>
                  <a:schemeClr val="bg1"/>
                </a:solidFill>
              </a:defRPr>
            </a:lvl1pPr>
          </a:lstStyle>
          <a:p>
            <a:r>
              <a:rPr lang="en-US" dirty="0"/>
              <a:t>Click to edit Master title style</a:t>
            </a:r>
          </a:p>
        </p:txBody>
      </p:sp>
      <p:sp>
        <p:nvSpPr>
          <p:cNvPr id="3" name="Header 1"/>
          <p:cNvSpPr>
            <a:spLocks noGrp="1"/>
          </p:cNvSpPr>
          <p:nvPr>
            <p:ph type="body" idx="1"/>
          </p:nvPr>
        </p:nvSpPr>
        <p:spPr>
          <a:xfrm>
            <a:off x="609602" y="1738361"/>
            <a:ext cx="5386917" cy="639762"/>
          </a:xfrm>
          <a:prstGeom prst="rect">
            <a:avLst/>
          </a:prstGeom>
          <a:ln w="12700">
            <a:noFill/>
          </a:ln>
        </p:spPr>
        <p:txBody>
          <a:bodyPr anchor="b"/>
          <a:lstStyle>
            <a:lvl1pPr marL="0" indent="0">
              <a:spcBef>
                <a:spcPts val="100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hasCustomPrompt="1"/>
          </p:nvPr>
        </p:nvSpPr>
        <p:spPr>
          <a:xfrm>
            <a:off x="609602" y="2529250"/>
            <a:ext cx="5386917" cy="3983152"/>
          </a:xfrm>
          <a:prstGeom prst="rect">
            <a:avLst/>
          </a:prstGeom>
          <a:ln w="12700">
            <a:noFill/>
          </a:ln>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5" name="Header 2"/>
          <p:cNvSpPr>
            <a:spLocks noGrp="1"/>
          </p:cNvSpPr>
          <p:nvPr>
            <p:ph type="body" sz="quarter" idx="3"/>
          </p:nvPr>
        </p:nvSpPr>
        <p:spPr>
          <a:xfrm>
            <a:off x="6193369" y="1738361"/>
            <a:ext cx="5389033" cy="639762"/>
          </a:xfrm>
          <a:prstGeom prst="rect">
            <a:avLst/>
          </a:prstGeom>
          <a:ln w="12700">
            <a:noFill/>
          </a:ln>
        </p:spPr>
        <p:txBody>
          <a:bodyPr anchor="b"/>
          <a:lstStyle>
            <a:lvl1pPr marL="0" indent="0">
              <a:spcBef>
                <a:spcPts val="100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hasCustomPrompt="1"/>
          </p:nvPr>
        </p:nvSpPr>
        <p:spPr>
          <a:xfrm>
            <a:off x="6193369" y="2529249"/>
            <a:ext cx="5389033" cy="3983153"/>
          </a:xfrm>
          <a:prstGeom prst="rect">
            <a:avLst/>
          </a:prstGeom>
          <a:ln w="12700">
            <a:noFill/>
          </a:ln>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10"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2"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
        <p:nvSpPr>
          <p:cNvPr id="11" name="Text Placeholder 10">
            <a:extLst>
              <a:ext uri="{FF2B5EF4-FFF2-40B4-BE49-F238E27FC236}">
                <a16:creationId xmlns:a16="http://schemas.microsoft.com/office/drawing/2014/main" id="{EB05817C-6D34-4A83-9FE1-F9DC9EA070E3}"/>
              </a:ext>
            </a:extLst>
          </p:cNvPr>
          <p:cNvSpPr>
            <a:spLocks noGrp="1"/>
          </p:cNvSpPr>
          <p:nvPr>
            <p:ph type="body" sz="quarter" idx="13"/>
          </p:nvPr>
        </p:nvSpPr>
        <p:spPr>
          <a:xfrm>
            <a:off x="609600" y="1036638"/>
            <a:ext cx="10972800" cy="609600"/>
          </a:xfrm>
          <a:prstGeom prst="rect">
            <a:avLst/>
          </a:prstGeom>
          <a:ln w="12700">
            <a:noFill/>
          </a:ln>
        </p:spPr>
        <p:txBody>
          <a:bodyPr/>
          <a:lstStyle>
            <a:lvl1pPr>
              <a:spcBef>
                <a:spcPts val="1000"/>
              </a:spcBef>
              <a:defRPr sz="2800"/>
            </a:lvl1pPr>
            <a:lvl2pPr>
              <a:spcBef>
                <a:spcPts val="1000"/>
              </a:spcBef>
              <a:defRPr/>
            </a:lvl2pPr>
            <a:lvl3pPr>
              <a:spcBef>
                <a:spcPts val="1000"/>
              </a:spcBef>
              <a:defRPr/>
            </a:lvl3pPr>
            <a:lvl4pPr>
              <a:spcBef>
                <a:spcPts val="1000"/>
              </a:spcBef>
              <a:defRPr/>
            </a:lvl4pPr>
            <a:lvl5pPr>
              <a:spcBef>
                <a:spcPts val="1000"/>
              </a:spcBef>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9732927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4572000" y="34290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4978400" y="3581400"/>
            <a:ext cx="69088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Text Photo Credit3"/>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12192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only for instructor use in the classroom.  No reproduction or further distribution permitted without the prior written consent of McGraw-Hill Education.</a:t>
            </a:r>
          </a:p>
        </p:txBody>
      </p:sp>
      <p:sp>
        <p:nvSpPr>
          <p:cNvPr id="7" name="Text Placeholder 4">
            <a:extLst>
              <a:ext uri="{FF2B5EF4-FFF2-40B4-BE49-F238E27FC236}">
                <a16:creationId xmlns:a16="http://schemas.microsoft.com/office/drawing/2014/main" id="{6A9029A3-423C-4DBC-AC86-28AD25003277}"/>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265895254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_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7618" y="228600"/>
            <a:ext cx="12247235" cy="609600"/>
          </a:xfrm>
          <a:prstGeom prst="rect">
            <a:avLst/>
          </a:prstGeom>
          <a:solidFill>
            <a:srgbClr val="006800"/>
          </a:solidFill>
        </p:spPr>
        <p:txBody>
          <a:bodyPr/>
          <a:lstStyle>
            <a:lvl1pPr>
              <a:defRPr sz="3600" b="1">
                <a:solidFill>
                  <a:schemeClr val="bg1"/>
                </a:solidFill>
              </a:defRPr>
            </a:lvl1pPr>
          </a:lstStyle>
          <a:p>
            <a:r>
              <a:rPr lang="en-US" dirty="0"/>
              <a:t>Click to edit Master title style</a:t>
            </a:r>
          </a:p>
        </p:txBody>
      </p:sp>
      <p:sp>
        <p:nvSpPr>
          <p:cNvPr id="3" name="Header 1"/>
          <p:cNvSpPr>
            <a:spLocks noGrp="1"/>
          </p:cNvSpPr>
          <p:nvPr>
            <p:ph type="body" idx="1"/>
          </p:nvPr>
        </p:nvSpPr>
        <p:spPr>
          <a:xfrm>
            <a:off x="609600" y="1738361"/>
            <a:ext cx="10972800" cy="639762"/>
          </a:xfrm>
          <a:prstGeom prst="rect">
            <a:avLst/>
          </a:prstGeom>
          <a:ln w="12700">
            <a:noFill/>
          </a:ln>
        </p:spPr>
        <p:txBody>
          <a:bodyPr anchor="b"/>
          <a:lstStyle>
            <a:lvl1pPr marL="0" indent="0">
              <a:spcBef>
                <a:spcPts val="100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hasCustomPrompt="1"/>
          </p:nvPr>
        </p:nvSpPr>
        <p:spPr>
          <a:xfrm>
            <a:off x="609602" y="2529250"/>
            <a:ext cx="5386917" cy="1606022"/>
          </a:xfrm>
          <a:prstGeom prst="rect">
            <a:avLst/>
          </a:prstGeom>
          <a:ln w="12700">
            <a:noFill/>
          </a:ln>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6" name="Content Placeholder 2"/>
          <p:cNvSpPr>
            <a:spLocks noGrp="1"/>
          </p:cNvSpPr>
          <p:nvPr>
            <p:ph sz="quarter" idx="4" hasCustomPrompt="1"/>
          </p:nvPr>
        </p:nvSpPr>
        <p:spPr>
          <a:xfrm>
            <a:off x="6193369" y="2529249"/>
            <a:ext cx="5389033" cy="1606022"/>
          </a:xfrm>
          <a:prstGeom prst="rect">
            <a:avLst/>
          </a:prstGeom>
          <a:ln w="12700">
            <a:noFill/>
          </a:ln>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10"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2"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
        <p:nvSpPr>
          <p:cNvPr id="11" name="Text Placeholder 10">
            <a:extLst>
              <a:ext uri="{FF2B5EF4-FFF2-40B4-BE49-F238E27FC236}">
                <a16:creationId xmlns:a16="http://schemas.microsoft.com/office/drawing/2014/main" id="{EB05817C-6D34-4A83-9FE1-F9DC9EA070E3}"/>
              </a:ext>
            </a:extLst>
          </p:cNvPr>
          <p:cNvSpPr>
            <a:spLocks noGrp="1"/>
          </p:cNvSpPr>
          <p:nvPr>
            <p:ph type="body" sz="quarter" idx="13"/>
          </p:nvPr>
        </p:nvSpPr>
        <p:spPr>
          <a:xfrm>
            <a:off x="609600" y="1036638"/>
            <a:ext cx="10972800" cy="609600"/>
          </a:xfrm>
          <a:prstGeom prst="rect">
            <a:avLst/>
          </a:prstGeom>
          <a:ln w="12700">
            <a:noFill/>
          </a:ln>
        </p:spPr>
        <p:txBody>
          <a:bodyPr/>
          <a:lstStyle>
            <a:lvl1pPr>
              <a:spcBef>
                <a:spcPts val="1000"/>
              </a:spcBef>
              <a:defRPr sz="2800"/>
            </a:lvl1pPr>
            <a:lvl2pPr>
              <a:spcBef>
                <a:spcPts val="1000"/>
              </a:spcBef>
              <a:defRPr/>
            </a:lvl2pPr>
            <a:lvl3pPr>
              <a:spcBef>
                <a:spcPts val="1000"/>
              </a:spcBef>
              <a:defRPr/>
            </a:lvl3pPr>
            <a:lvl4pPr>
              <a:spcBef>
                <a:spcPts val="1000"/>
              </a:spcBef>
              <a:defRPr/>
            </a:lvl4pPr>
            <a:lvl5pPr>
              <a:spcBef>
                <a:spcPts val="1000"/>
              </a:spcBef>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Content Placeholder 1">
            <a:extLst>
              <a:ext uri="{FF2B5EF4-FFF2-40B4-BE49-F238E27FC236}">
                <a16:creationId xmlns:a16="http://schemas.microsoft.com/office/drawing/2014/main" id="{900B449A-D800-4943-A9BC-A05AA1E49909}"/>
              </a:ext>
            </a:extLst>
          </p:cNvPr>
          <p:cNvSpPr>
            <a:spLocks noGrp="1"/>
          </p:cNvSpPr>
          <p:nvPr>
            <p:ph sz="half" idx="14" hasCustomPrompt="1"/>
          </p:nvPr>
        </p:nvSpPr>
        <p:spPr>
          <a:xfrm>
            <a:off x="609600" y="4488406"/>
            <a:ext cx="5386917" cy="1606022"/>
          </a:xfrm>
          <a:prstGeom prst="rect">
            <a:avLst/>
          </a:prstGeom>
          <a:ln w="12700">
            <a:noFill/>
          </a:ln>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14" name="Content Placeholder 2">
            <a:extLst>
              <a:ext uri="{FF2B5EF4-FFF2-40B4-BE49-F238E27FC236}">
                <a16:creationId xmlns:a16="http://schemas.microsoft.com/office/drawing/2014/main" id="{5D133707-FAF8-4228-BB8B-D364BF0B82C0}"/>
              </a:ext>
            </a:extLst>
          </p:cNvPr>
          <p:cNvSpPr>
            <a:spLocks noGrp="1"/>
          </p:cNvSpPr>
          <p:nvPr>
            <p:ph sz="quarter" idx="15" hasCustomPrompt="1"/>
          </p:nvPr>
        </p:nvSpPr>
        <p:spPr>
          <a:xfrm>
            <a:off x="6193369" y="4493525"/>
            <a:ext cx="5389033" cy="1606022"/>
          </a:xfrm>
          <a:prstGeom prst="rect">
            <a:avLst/>
          </a:prstGeom>
          <a:ln w="12700">
            <a:noFill/>
          </a:ln>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89285697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7618" y="228600"/>
            <a:ext cx="12247235" cy="609600"/>
          </a:xfrm>
          <a:prstGeom prst="rect">
            <a:avLst/>
          </a:prstGeom>
          <a:solidFill>
            <a:srgbClr val="006800"/>
          </a:solidFill>
        </p:spPr>
        <p:txBody>
          <a:bodyPr/>
          <a:lstStyle>
            <a:lvl1pPr>
              <a:defRPr sz="3600" b="1">
                <a:solidFill>
                  <a:schemeClr val="bg1"/>
                </a:solidFill>
              </a:defRPr>
            </a:lvl1pPr>
          </a:lstStyle>
          <a:p>
            <a:r>
              <a:rPr lang="en-US" dirty="0"/>
              <a:t>Click to edit Master title style</a:t>
            </a:r>
          </a:p>
        </p:txBody>
      </p:sp>
      <p:sp>
        <p:nvSpPr>
          <p:cNvPr id="3" name="Header 1"/>
          <p:cNvSpPr>
            <a:spLocks noGrp="1"/>
          </p:cNvSpPr>
          <p:nvPr>
            <p:ph type="body" idx="1"/>
          </p:nvPr>
        </p:nvSpPr>
        <p:spPr>
          <a:xfrm>
            <a:off x="609602" y="960438"/>
            <a:ext cx="5386917" cy="639762"/>
          </a:xfrm>
          <a:prstGeom prst="rect">
            <a:avLst/>
          </a:prstGeom>
          <a:ln w="12700">
            <a:noFill/>
          </a:ln>
        </p:spPr>
        <p:txBody>
          <a:bodyPr anchor="b"/>
          <a:lstStyle>
            <a:lvl1pPr marL="0" indent="0">
              <a:spcBef>
                <a:spcPts val="1000"/>
              </a:spcBef>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609602" y="1600200"/>
            <a:ext cx="5386917" cy="1752600"/>
          </a:xfrm>
          <a:prstGeom prst="rect">
            <a:avLst/>
          </a:prstGeom>
          <a:ln w="12700">
            <a:noFill/>
          </a:ln>
        </p:spPr>
        <p:txBody>
          <a:bodyPr/>
          <a:lstStyle>
            <a:lvl1pPr>
              <a:spcBef>
                <a:spcPts val="1000"/>
              </a:spcBef>
              <a:spcAft>
                <a:spcPts val="0"/>
              </a:spcAft>
              <a:defRPr sz="2000"/>
            </a:lvl1pPr>
            <a:lvl2pPr marL="742950" indent="-285750">
              <a:spcBef>
                <a:spcPts val="1000"/>
              </a:spcBef>
              <a:spcAft>
                <a:spcPts val="0"/>
              </a:spcAft>
              <a:buFont typeface="Arial" panose="020B0604020202020204" pitchFamily="34" charset="0"/>
              <a:buChar char="•"/>
              <a:defRPr sz="1800"/>
            </a:lvl2pPr>
            <a:lvl3pPr>
              <a:spcBef>
                <a:spcPts val="1000"/>
              </a:spcBef>
              <a:spcAft>
                <a:spcPts val="0"/>
              </a:spcAft>
              <a:defRPr sz="1600"/>
            </a:lvl3pPr>
            <a:lvl4pPr>
              <a:spcBef>
                <a:spcPts val="1000"/>
              </a:spcBef>
              <a:spcAft>
                <a:spcPts val="0"/>
              </a:spcAft>
              <a:defRPr sz="1400"/>
            </a:lvl4pPr>
            <a:lvl5pPr>
              <a:spcBef>
                <a:spcPts val="1000"/>
              </a:spcBef>
              <a:spcAft>
                <a:spcPts val="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6193369" y="960438"/>
            <a:ext cx="5389033" cy="639762"/>
          </a:xfrm>
          <a:prstGeom prst="rect">
            <a:avLst/>
          </a:prstGeom>
          <a:ln w="12700">
            <a:noFill/>
          </a:ln>
        </p:spPr>
        <p:txBody>
          <a:bodyPr anchor="b"/>
          <a:lstStyle>
            <a:lvl1pPr marL="0" indent="0">
              <a:spcBef>
                <a:spcPts val="1000"/>
              </a:spcBef>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6193369" y="1600200"/>
            <a:ext cx="5389033" cy="1752600"/>
          </a:xfrm>
          <a:prstGeom prst="rect">
            <a:avLst/>
          </a:prstGeom>
          <a:ln w="12700">
            <a:noFill/>
          </a:ln>
        </p:spPr>
        <p:txBody>
          <a:bodyPr/>
          <a:lstStyle>
            <a:lvl1pPr>
              <a:spcBef>
                <a:spcPts val="1000"/>
              </a:spcBef>
              <a:spcAft>
                <a:spcPts val="0"/>
              </a:spcAft>
              <a:defRPr sz="2000"/>
            </a:lvl1pPr>
            <a:lvl2pPr marL="742950" indent="-285750">
              <a:spcBef>
                <a:spcPts val="1000"/>
              </a:spcBef>
              <a:spcAft>
                <a:spcPts val="0"/>
              </a:spcAft>
              <a:buFont typeface="Arial" panose="020B0604020202020204" pitchFamily="34" charset="0"/>
              <a:buChar char="•"/>
              <a:defRPr sz="1800"/>
            </a:lvl2pPr>
            <a:lvl3pPr>
              <a:spcBef>
                <a:spcPts val="1000"/>
              </a:spcBef>
              <a:spcAft>
                <a:spcPts val="0"/>
              </a:spcAft>
              <a:defRPr sz="1600"/>
            </a:lvl3pPr>
            <a:lvl4pPr>
              <a:spcBef>
                <a:spcPts val="1000"/>
              </a:spcBef>
              <a:spcAft>
                <a:spcPts val="0"/>
              </a:spcAft>
              <a:defRPr sz="1400"/>
            </a:lvl4pPr>
            <a:lvl5pPr>
              <a:spcBef>
                <a:spcPts val="1000"/>
              </a:spcBef>
              <a:spcAft>
                <a:spcPts val="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609600" y="3581400"/>
            <a:ext cx="5384800" cy="609600"/>
          </a:xfrm>
          <a:prstGeom prst="rect">
            <a:avLst/>
          </a:prstGeom>
          <a:ln w="12700">
            <a:noFill/>
          </a:ln>
        </p:spPr>
        <p:txBody>
          <a:bodyPr anchor="b"/>
          <a:lstStyle>
            <a:lvl1pPr>
              <a:spcBef>
                <a:spcPts val="1000"/>
              </a:spcBef>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609600" y="4191000"/>
            <a:ext cx="5386917" cy="1752600"/>
          </a:xfrm>
          <a:prstGeom prst="rect">
            <a:avLst/>
          </a:prstGeom>
          <a:ln w="12700">
            <a:noFill/>
          </a:ln>
        </p:spPr>
        <p:txBody>
          <a:bodyPr/>
          <a:lstStyle>
            <a:lvl1pPr>
              <a:spcBef>
                <a:spcPts val="1000"/>
              </a:spcBef>
              <a:spcAft>
                <a:spcPts val="0"/>
              </a:spcAft>
              <a:defRPr sz="2000"/>
            </a:lvl1pPr>
            <a:lvl2pPr marL="742950" indent="-285750">
              <a:spcBef>
                <a:spcPts val="1000"/>
              </a:spcBef>
              <a:spcAft>
                <a:spcPts val="0"/>
              </a:spcAft>
              <a:buFont typeface="Arial" panose="020B0604020202020204" pitchFamily="34" charset="0"/>
              <a:buChar char="•"/>
              <a:defRPr sz="1800"/>
            </a:lvl2pPr>
            <a:lvl3pPr>
              <a:spcBef>
                <a:spcPts val="1000"/>
              </a:spcBef>
              <a:spcAft>
                <a:spcPts val="0"/>
              </a:spcAft>
              <a:defRPr sz="1600"/>
            </a:lvl3pPr>
            <a:lvl4pPr>
              <a:spcBef>
                <a:spcPts val="1000"/>
              </a:spcBef>
              <a:spcAft>
                <a:spcPts val="0"/>
              </a:spcAft>
              <a:defRPr sz="1400"/>
            </a:lvl4pPr>
            <a:lvl5pPr>
              <a:spcBef>
                <a:spcPts val="1000"/>
              </a:spcBef>
              <a:spcAft>
                <a:spcPts val="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6197600" y="3581400"/>
            <a:ext cx="5384800" cy="609600"/>
          </a:xfrm>
          <a:prstGeom prst="rect">
            <a:avLst/>
          </a:prstGeom>
          <a:ln w="12700">
            <a:noFill/>
          </a:ln>
        </p:spPr>
        <p:txBody>
          <a:bodyPr anchor="b"/>
          <a:lstStyle>
            <a:lvl1pPr>
              <a:spcBef>
                <a:spcPts val="1000"/>
              </a:spcBef>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5" name="Content Placeholder 4"/>
          <p:cNvSpPr>
            <a:spLocks noGrp="1"/>
          </p:cNvSpPr>
          <p:nvPr>
            <p:ph sz="quarter" idx="15"/>
          </p:nvPr>
        </p:nvSpPr>
        <p:spPr>
          <a:xfrm>
            <a:off x="6193368" y="4191000"/>
            <a:ext cx="5389033" cy="1752600"/>
          </a:xfrm>
          <a:prstGeom prst="rect">
            <a:avLst/>
          </a:prstGeom>
          <a:ln w="12700">
            <a:noFill/>
          </a:ln>
        </p:spPr>
        <p:txBody>
          <a:bodyPr/>
          <a:lstStyle>
            <a:lvl1pPr>
              <a:spcBef>
                <a:spcPts val="1000"/>
              </a:spcBef>
              <a:spcAft>
                <a:spcPts val="0"/>
              </a:spcAft>
              <a:defRPr sz="2000"/>
            </a:lvl1pPr>
            <a:lvl2pPr marL="742950" indent="-285750">
              <a:spcBef>
                <a:spcPts val="1000"/>
              </a:spcBef>
              <a:spcAft>
                <a:spcPts val="0"/>
              </a:spcAft>
              <a:buFont typeface="Arial" panose="020B0604020202020204" pitchFamily="34" charset="0"/>
              <a:buChar char="•"/>
              <a:defRPr sz="1800"/>
            </a:lvl2pPr>
            <a:lvl3pPr>
              <a:spcBef>
                <a:spcPts val="1000"/>
              </a:spcBef>
              <a:spcAft>
                <a:spcPts val="0"/>
              </a:spcAft>
              <a:defRPr sz="1600"/>
            </a:lvl3pPr>
            <a:lvl4pPr>
              <a:spcBef>
                <a:spcPts val="1000"/>
              </a:spcBef>
              <a:spcAft>
                <a:spcPts val="0"/>
              </a:spcAft>
              <a:defRPr sz="1400"/>
            </a:lvl4pPr>
            <a:lvl5pPr>
              <a:spcBef>
                <a:spcPts val="1000"/>
              </a:spcBef>
              <a:spcAft>
                <a:spcPts val="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hasCustomPrompt="1"/>
          </p:nvPr>
        </p:nvSpPr>
        <p:spPr>
          <a:xfrm>
            <a:off x="5090160" y="59960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6"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2112374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609602" y="304800"/>
            <a:ext cx="4011084"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609602" y="1143000"/>
            <a:ext cx="4011084"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766734" y="304801"/>
            <a:ext cx="6815668" cy="6179819"/>
          </a:xfrm>
          <a:prstGeom prst="rect">
            <a:avLst/>
          </a:prstGeom>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7260167" y="6488875"/>
            <a:ext cx="182880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8"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28163259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7571317" y="304800"/>
            <a:ext cx="4011084"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7571317" y="1143000"/>
            <a:ext cx="4011084"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609601" y="304801"/>
            <a:ext cx="6815668" cy="6179819"/>
          </a:xfrm>
          <a:prstGeom prst="rect">
            <a:avLst/>
          </a:prstGeom>
        </p:spPr>
        <p:txBody>
          <a:bodyPr/>
          <a:lstStyle>
            <a:lvl1pPr>
              <a:spcBef>
                <a:spcPts val="1000"/>
              </a:spcBef>
              <a:spcAft>
                <a:spcPts val="0"/>
              </a:spcAft>
              <a:defRPr sz="2400"/>
            </a:lvl1pPr>
            <a:lvl2pPr>
              <a:spcBef>
                <a:spcPts val="1000"/>
              </a:spcBef>
              <a:spcAft>
                <a:spcPts val="0"/>
              </a:spcAft>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3103033" y="6488875"/>
            <a:ext cx="182880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29752620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2438400" y="5253037"/>
            <a:ext cx="73152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2438400" y="5895975"/>
            <a:ext cx="73152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371600" y="128651"/>
            <a:ext cx="94488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7" name="Jump Link"/>
          <p:cNvSpPr>
            <a:spLocks noGrp="1"/>
          </p:cNvSpPr>
          <p:nvPr>
            <p:ph type="body" sz="quarter" idx="16" hasCustomPrompt="1"/>
          </p:nvPr>
        </p:nvSpPr>
        <p:spPr>
          <a:xfrm>
            <a:off x="5181600" y="5081650"/>
            <a:ext cx="18288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9145509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3001" y="228600"/>
            <a:ext cx="12229669" cy="609600"/>
          </a:xfrm>
          <a:prstGeom prst="rect">
            <a:avLst/>
          </a:prstGeom>
          <a:solidFill>
            <a:srgbClr val="006800"/>
          </a:solidFill>
        </p:spPr>
        <p:txBody>
          <a:bodyPr/>
          <a:lstStyle>
            <a:lvl1pPr>
              <a:defRPr sz="3600" b="1">
                <a:solidFill>
                  <a:schemeClr val="bg1"/>
                </a:solidFill>
              </a:defRPr>
            </a:lvl1pPr>
          </a:lstStyle>
          <a:p>
            <a:r>
              <a:rPr lang="en-US" dirty="0"/>
              <a:t>Click to edit Master title style</a:t>
            </a:r>
          </a:p>
        </p:txBody>
      </p:sp>
      <p:sp>
        <p:nvSpPr>
          <p:cNvPr id="6" name="Media Placeholder 1"/>
          <p:cNvSpPr>
            <a:spLocks noGrp="1"/>
          </p:cNvSpPr>
          <p:nvPr>
            <p:ph type="media" sz="quarter" idx="11"/>
          </p:nvPr>
        </p:nvSpPr>
        <p:spPr>
          <a:xfrm>
            <a:off x="0" y="1066799"/>
            <a:ext cx="12192000" cy="5315957"/>
          </a:xfrm>
          <a:prstGeom prst="rect">
            <a:avLst/>
          </a:prstGeom>
        </p:spPr>
        <p:txBody>
          <a:bodyPr/>
          <a:lstStyle/>
          <a:p>
            <a:endParaRPr lang="en-US" dirty="0"/>
          </a:p>
        </p:txBody>
      </p:sp>
      <p:sp>
        <p:nvSpPr>
          <p:cNvPr id="5" name="Video Credit"/>
          <p:cNvSpPr>
            <a:spLocks noGrp="1"/>
          </p:cNvSpPr>
          <p:nvPr>
            <p:ph type="body" sz="quarter" idx="12"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Video Credit Here</a:t>
            </a:r>
          </a:p>
        </p:txBody>
      </p:sp>
    </p:spTree>
    <p:extLst>
      <p:ext uri="{BB962C8B-B14F-4D97-AF65-F5344CB8AC3E}">
        <p14:creationId xmlns:p14="http://schemas.microsoft.com/office/powerpoint/2010/main" val="2242133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FBAE40"/>
          </p15:clr>
        </p15:guide>
        <p15:guide id="2" pos="704" userDrawn="1">
          <p15:clr>
            <a:srgbClr val="FBAE40"/>
          </p15:clr>
        </p15:guide>
        <p15:guide id="3" pos="6848" userDrawn="1">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Polling Q">
    <p:spTree>
      <p:nvGrpSpPr>
        <p:cNvPr id="1" name=""/>
        <p:cNvGrpSpPr/>
        <p:nvPr/>
      </p:nvGrpSpPr>
      <p:grpSpPr>
        <a:xfrm>
          <a:off x="0" y="0"/>
          <a:ext cx="0" cy="0"/>
          <a:chOff x="0" y="0"/>
          <a:chExt cx="0" cy="0"/>
        </a:xfrm>
      </p:grpSpPr>
      <p:sp>
        <p:nvSpPr>
          <p:cNvPr id="6" name="Slide Title"/>
          <p:cNvSpPr>
            <a:spLocks noGrp="1"/>
          </p:cNvSpPr>
          <p:nvPr>
            <p:ph type="title"/>
          </p:nvPr>
        </p:nvSpPr>
        <p:spPr>
          <a:xfrm rot="16200000">
            <a:off x="-2132453" y="2815929"/>
            <a:ext cx="5502564" cy="609615"/>
          </a:xfrm>
          <a:prstGeom prst="rect">
            <a:avLst/>
          </a:prstGeom>
          <a:noFill/>
        </p:spPr>
        <p:txBody>
          <a:bodyPr/>
          <a:lstStyle>
            <a:lvl1pPr algn="l">
              <a:defRPr sz="3600" b="1">
                <a:solidFill>
                  <a:schemeClr val="bg1"/>
                </a:solidFill>
                <a:latin typeface="Calibri" panose="020F0502020204030204" pitchFamily="34" charset="0"/>
                <a:cs typeface="Calibri" panose="020F0502020204030204" pitchFamily="34" charset="0"/>
              </a:defRPr>
            </a:lvl1pPr>
          </a:lstStyle>
          <a:p>
            <a:r>
              <a:rPr lang="en-US" dirty="0"/>
              <a:t>Click to edit Master title style</a:t>
            </a:r>
          </a:p>
        </p:txBody>
      </p:sp>
      <p:sp>
        <p:nvSpPr>
          <p:cNvPr id="3" name="Content Placeholder 1"/>
          <p:cNvSpPr>
            <a:spLocks noGrp="1"/>
          </p:cNvSpPr>
          <p:nvPr>
            <p:ph idx="1" hasCustomPrompt="1"/>
          </p:nvPr>
        </p:nvSpPr>
        <p:spPr>
          <a:xfrm>
            <a:off x="1944173" y="1004115"/>
            <a:ext cx="9575800" cy="5395850"/>
          </a:xfrm>
          <a:prstGeom prst="rect">
            <a:avLst/>
          </a:prstGeom>
        </p:spPr>
        <p:txBody>
          <a:bodyPr/>
          <a:lstStyle>
            <a:lvl1pPr marL="457200" indent="-457200">
              <a:spcAft>
                <a:spcPts val="800"/>
              </a:spcAft>
              <a:buClr>
                <a:schemeClr val="accent2">
                  <a:lumMod val="75000"/>
                </a:schemeClr>
              </a:buClr>
              <a:buFont typeface="+mj-lt"/>
              <a:buAutoNum type="alphaUcPeriod"/>
              <a:defRPr sz="2400">
                <a:latin typeface="Calibri" panose="020F0502020204030204" pitchFamily="34" charset="0"/>
                <a:cs typeface="Calibri" panose="020F0502020204030204" pitchFamily="34" charset="0"/>
              </a:defRPr>
            </a:lvl1pPr>
            <a:lvl2pPr marL="742950" indent="-285750">
              <a:spcAft>
                <a:spcPts val="800"/>
              </a:spcAft>
              <a:buClr>
                <a:srgbClr val="6F84BD"/>
              </a:buClr>
              <a:buFont typeface="Arial" panose="020B0604020202020204" pitchFamily="34" charset="0"/>
              <a:buChar char="•"/>
              <a:defRPr sz="2000">
                <a:latin typeface="Helvetica" panose="020B0604020202020204" pitchFamily="34" charset="0"/>
                <a:cs typeface="Helvetica" panose="020B0604020202020204" pitchFamily="34" charset="0"/>
              </a:defRPr>
            </a:lvl2pPr>
            <a:lvl3pPr marL="1143000" indent="-228600">
              <a:spcAft>
                <a:spcPts val="800"/>
              </a:spcAft>
              <a:buClr>
                <a:srgbClr val="6F84BD"/>
              </a:buClr>
              <a:buFont typeface="Arial" panose="020B0604020202020204" pitchFamily="34" charset="0"/>
              <a:buChar char="•"/>
              <a:defRPr sz="1800">
                <a:latin typeface="Helvetica" panose="020B0604020202020204" pitchFamily="34" charset="0"/>
                <a:cs typeface="Helvetica" panose="020B0604020202020204" pitchFamily="34" charset="0"/>
              </a:defRPr>
            </a:lvl3pPr>
            <a:lvl4pPr marL="1600200" indent="-228600">
              <a:spcAft>
                <a:spcPts val="800"/>
              </a:spcAft>
              <a:buClr>
                <a:srgbClr val="6F84BD"/>
              </a:buClr>
              <a:buFont typeface="Arial" panose="020B0604020202020204" pitchFamily="34" charset="0"/>
              <a:buChar char="•"/>
              <a:defRPr sz="1600">
                <a:latin typeface="Helvetica" panose="020B0604020202020204" pitchFamily="34" charset="0"/>
                <a:cs typeface="Helvetica" panose="020B0604020202020204" pitchFamily="34" charset="0"/>
              </a:defRPr>
            </a:lvl4pPr>
            <a:lvl5pPr marL="2057400" indent="-228600">
              <a:spcAft>
                <a:spcPts val="800"/>
              </a:spcAft>
              <a:buClr>
                <a:srgbClr val="6F84BD"/>
              </a:buClr>
              <a:buFont typeface="Arial" panose="020B0604020202020204" pitchFamily="34" charset="0"/>
              <a:buChar char="•"/>
              <a:defRPr sz="1600">
                <a:latin typeface="Helvetica" panose="020B0604020202020204" pitchFamily="34" charset="0"/>
                <a:cs typeface="Helvetica" panose="020B0604020202020204" pitchFamily="34" charset="0"/>
              </a:defRPr>
            </a:lvl5pPr>
          </a:lstStyle>
          <a:p>
            <a:pPr lvl="0"/>
            <a:r>
              <a:rPr lang="en-US" dirty="0"/>
              <a:t>Click to edit Master text styles</a:t>
            </a:r>
          </a:p>
        </p:txBody>
      </p:sp>
      <p:sp>
        <p:nvSpPr>
          <p:cNvPr id="5" name="Rectangle: Single Corner Rounded 4">
            <a:extLst>
              <a:ext uri="{FF2B5EF4-FFF2-40B4-BE49-F238E27FC236}">
                <a16:creationId xmlns:a16="http://schemas.microsoft.com/office/drawing/2014/main" id="{408189E7-31E8-40AC-B81B-B8B24F239F70}"/>
              </a:ext>
            </a:extLst>
          </p:cNvPr>
          <p:cNvSpPr/>
          <p:nvPr userDrawn="1"/>
        </p:nvSpPr>
        <p:spPr>
          <a:xfrm flipV="1">
            <a:off x="0" y="0"/>
            <a:ext cx="1828800" cy="6396100"/>
          </a:xfrm>
          <a:prstGeom prst="round1Rect">
            <a:avLst/>
          </a:prstGeom>
          <a:solidFill>
            <a:srgbClr val="33993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19" name="Rectangle: Single Corner Rounded 18">
            <a:extLst>
              <a:ext uri="{FF2B5EF4-FFF2-40B4-BE49-F238E27FC236}">
                <a16:creationId xmlns:a16="http://schemas.microsoft.com/office/drawing/2014/main" id="{9444AB89-4690-4747-8A25-DFA9612915EF}"/>
              </a:ext>
            </a:extLst>
          </p:cNvPr>
          <p:cNvSpPr/>
          <p:nvPr userDrawn="1"/>
        </p:nvSpPr>
        <p:spPr>
          <a:xfrm flipV="1">
            <a:off x="-3174" y="0"/>
            <a:ext cx="1628775" cy="6248400"/>
          </a:xfrm>
          <a:prstGeom prst="round1Rect">
            <a:avLst/>
          </a:prstGeom>
          <a:solidFill>
            <a:srgbClr val="40C04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21" name="Rectangle: Single Corner Rounded 20">
            <a:extLst>
              <a:ext uri="{FF2B5EF4-FFF2-40B4-BE49-F238E27FC236}">
                <a16:creationId xmlns:a16="http://schemas.microsoft.com/office/drawing/2014/main" id="{FDA24676-95A3-4160-A920-040BE0995A8B}"/>
              </a:ext>
            </a:extLst>
          </p:cNvPr>
          <p:cNvSpPr/>
          <p:nvPr userDrawn="1"/>
        </p:nvSpPr>
        <p:spPr>
          <a:xfrm>
            <a:off x="200418" y="76200"/>
            <a:ext cx="1018390" cy="5943600"/>
          </a:xfrm>
          <a:prstGeom prst="round1Rect">
            <a:avLst/>
          </a:prstGeom>
          <a:solidFill>
            <a:srgbClr val="0068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b="1" dirty="0">
              <a:solidFill>
                <a:schemeClr val="bg1"/>
              </a:solidFill>
            </a:endParaRPr>
          </a:p>
        </p:txBody>
      </p:sp>
      <p:sp>
        <p:nvSpPr>
          <p:cNvPr id="4" name="Content Placeholder 3">
            <a:extLst>
              <a:ext uri="{FF2B5EF4-FFF2-40B4-BE49-F238E27FC236}">
                <a16:creationId xmlns:a16="http://schemas.microsoft.com/office/drawing/2014/main" id="{C16FD03D-5836-4A0C-898D-E15ED69CCB89}"/>
              </a:ext>
            </a:extLst>
          </p:cNvPr>
          <p:cNvSpPr>
            <a:spLocks noGrp="1"/>
          </p:cNvSpPr>
          <p:nvPr>
            <p:ph sz="quarter" idx="10"/>
          </p:nvPr>
        </p:nvSpPr>
        <p:spPr>
          <a:xfrm>
            <a:off x="1944688" y="369888"/>
            <a:ext cx="9575800" cy="508000"/>
          </a:xfrm>
          <a:prstGeom prst="rect">
            <a:avLst/>
          </a:prstGeom>
        </p:spPr>
        <p:txBody>
          <a:bodyPr/>
          <a:lstStyle>
            <a:lvl1pPr marL="0" indent="0">
              <a:buNone/>
              <a:defRPr/>
            </a:lvl1pPr>
          </a:lstStyle>
          <a:p>
            <a:pPr lvl="0"/>
            <a:endParaRPr lang="en-US" dirty="0"/>
          </a:p>
        </p:txBody>
      </p:sp>
      <p:sp>
        <p:nvSpPr>
          <p:cNvPr id="12" name="Copyright" descr="©McGraw-Hill Education">
            <a:extLst>
              <a:ext uri="{FF2B5EF4-FFF2-40B4-BE49-F238E27FC236}">
                <a16:creationId xmlns:a16="http://schemas.microsoft.com/office/drawing/2014/main" id="{F860C7B2-912A-434B-A981-82FB073AB61A}"/>
              </a:ext>
            </a:extLst>
          </p:cNvPr>
          <p:cNvSpPr txBox="1">
            <a:spLocks/>
          </p:cNvSpPr>
          <p:nvPr userDrawn="1"/>
        </p:nvSpPr>
        <p:spPr>
          <a:xfrm>
            <a:off x="0" y="6640945"/>
            <a:ext cx="6228272" cy="217055"/>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Tx/>
              <a:buNone/>
            </a:pPr>
            <a:r>
              <a:rPr lang="en-US" sz="1000" b="0" dirty="0">
                <a:solidFill>
                  <a:schemeClr val="tx1"/>
                </a:solidFill>
              </a:rPr>
              <a:t>© McGraw Hill</a:t>
            </a:r>
          </a:p>
        </p:txBody>
      </p:sp>
      <p:sp>
        <p:nvSpPr>
          <p:cNvPr id="10" name="Content Placeholder 4">
            <a:extLst>
              <a:ext uri="{FF2B5EF4-FFF2-40B4-BE49-F238E27FC236}">
                <a16:creationId xmlns:a16="http://schemas.microsoft.com/office/drawing/2014/main" id="{17171CBC-D6E5-472C-8F0B-590B3641F5DA}"/>
              </a:ext>
            </a:extLst>
          </p:cNvPr>
          <p:cNvSpPr txBox="1">
            <a:spLocks/>
          </p:cNvSpPr>
          <p:nvPr userDrawn="1"/>
        </p:nvSpPr>
        <p:spPr>
          <a:xfrm>
            <a:off x="11625263" y="6705600"/>
            <a:ext cx="566737" cy="152400"/>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sz="9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fld id="{53864CA9-ADCA-4554-9432-EA4A2FB55A34}" type="slidenum">
              <a:rPr lang="en-US" sz="1000" smtClean="0">
                <a:ea typeface="MS PGothic" pitchFamily="34" charset="-128"/>
              </a:rPr>
              <a:pPr/>
              <a:t>‹#›</a:t>
            </a:fld>
            <a:endParaRPr lang="en-US" sz="1000" dirty="0">
              <a:ea typeface="MS PGothic" pitchFamily="34" charset="-128"/>
            </a:endParaRPr>
          </a:p>
        </p:txBody>
      </p:sp>
      <p:sp>
        <p:nvSpPr>
          <p:cNvPr id="11" name="Rectangle: Single Corner Rounded 10">
            <a:extLst>
              <a:ext uri="{FF2B5EF4-FFF2-40B4-BE49-F238E27FC236}">
                <a16:creationId xmlns:a16="http://schemas.microsoft.com/office/drawing/2014/main" id="{4793B204-0606-4EF7-9B8D-C8C6BB16415C}"/>
              </a:ext>
            </a:extLst>
          </p:cNvPr>
          <p:cNvSpPr/>
          <p:nvPr userDrawn="1"/>
        </p:nvSpPr>
        <p:spPr>
          <a:xfrm flipV="1">
            <a:off x="152649" y="0"/>
            <a:ext cx="1288224" cy="6096000"/>
          </a:xfrm>
          <a:prstGeom prst="round1Rect">
            <a:avLst/>
          </a:prstGeom>
          <a:solidFill>
            <a:srgbClr val="78D27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20" name="Rectangle: Single Corner Rounded 19">
            <a:extLst>
              <a:ext uri="{FF2B5EF4-FFF2-40B4-BE49-F238E27FC236}">
                <a16:creationId xmlns:a16="http://schemas.microsoft.com/office/drawing/2014/main" id="{A24BA6BB-303C-479B-91D9-0729FD3B4F32}"/>
              </a:ext>
            </a:extLst>
          </p:cNvPr>
          <p:cNvSpPr/>
          <p:nvPr userDrawn="1"/>
        </p:nvSpPr>
        <p:spPr>
          <a:xfrm flipV="1">
            <a:off x="-3175" y="0"/>
            <a:ext cx="1221983" cy="6096000"/>
          </a:xfrm>
          <a:prstGeom prst="round1Rect">
            <a:avLst/>
          </a:prstGeom>
          <a:solidFill>
            <a:srgbClr val="0068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Tree>
    <p:extLst>
      <p:ext uri="{BB962C8B-B14F-4D97-AF65-F5344CB8AC3E}">
        <p14:creationId xmlns:p14="http://schemas.microsoft.com/office/powerpoint/2010/main" val="27009930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7"/>
            <a:ext cx="12192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828800" y="3886200"/>
            <a:ext cx="85344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2849569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914400" y="4406901"/>
            <a:ext cx="103632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914400" y="2906715"/>
            <a:ext cx="103632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7366304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914400" y="2775100"/>
            <a:ext cx="103632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914400" y="4138614"/>
            <a:ext cx="103632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6"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6512256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p:cNvSpPr>
            <a:spLocks noGrp="1"/>
          </p:cNvSpPr>
          <p:nvPr>
            <p:ph type="title"/>
          </p:nvPr>
        </p:nvSpPr>
        <p:spPr/>
        <p:txBody>
          <a:bodyPr/>
          <a:lstStyle/>
          <a:p>
            <a:r>
              <a:rPr lang="en-US"/>
              <a:t>Click to edit Master title style</a:t>
            </a:r>
          </a:p>
        </p:txBody>
      </p:sp>
      <p:sp>
        <p:nvSpPr>
          <p:cNvPr id="4" name="Date Placeholder 3"/>
          <p:cNvSpPr>
            <a:spLocks noGrp="1"/>
          </p:cNvSpPr>
          <p:nvPr>
            <p:ph type="dt" sz="half" idx="10"/>
          </p:nvPr>
        </p:nvSpPr>
        <p:spPr/>
        <p:txBody>
          <a:bodyPr/>
          <a:lstStyle>
            <a:lvl1pPr>
              <a:defRPr/>
            </a:lvl1pPr>
          </a:lstStyle>
          <a:p>
            <a:pPr>
              <a:defRPr/>
            </a:pPr>
            <a:fld id="{8FBC8456-9427-4D42-93AE-7B41BFD1767D}" type="datetime1">
              <a:rPr lang="en-US" smtClean="0">
                <a:solidFill>
                  <a:prstClr val="black"/>
                </a:solidFill>
              </a:rPr>
              <a:pPr>
                <a:defRPr/>
              </a:pPr>
              <a:t>2/3/2021</a:t>
            </a:fld>
            <a:endParaRPr lang="en-US" dirty="0">
              <a:solidFill>
                <a:prstClr val="black"/>
              </a:solidFill>
            </a:endParaRPr>
          </a:p>
        </p:txBody>
      </p:sp>
      <p:sp>
        <p:nvSpPr>
          <p:cNvPr id="5" name="Footer Placeholder 4"/>
          <p:cNvSpPr>
            <a:spLocks noGrp="1"/>
          </p:cNvSpPr>
          <p:nvPr>
            <p:ph type="ftr" sz="quarter" idx="11"/>
          </p:nvPr>
        </p:nvSpPr>
        <p:spPr/>
        <p:txBody>
          <a:bodyPr/>
          <a:lstStyle>
            <a:lvl1pPr>
              <a:defRPr/>
            </a:lvl1pPr>
          </a:lstStyle>
          <a:p>
            <a:pPr>
              <a:defRPr/>
            </a:pPr>
            <a:endParaRPr lang="en-US" dirty="0">
              <a:solidFill>
                <a:prstClr val="black"/>
              </a:solidFill>
            </a:endParaRPr>
          </a:p>
        </p:txBody>
      </p:sp>
      <p:sp>
        <p:nvSpPr>
          <p:cNvPr id="6" name="Slide Number Placeholder 5"/>
          <p:cNvSpPr>
            <a:spLocks noGrp="1"/>
          </p:cNvSpPr>
          <p:nvPr>
            <p:ph type="sldNum" sz="quarter" idx="12"/>
          </p:nvPr>
        </p:nvSpPr>
        <p:spPr/>
        <p:txBody>
          <a:bodyPr/>
          <a:lstStyle>
            <a:lvl1pPr>
              <a:defRPr/>
            </a:lvl1pPr>
          </a:lstStyle>
          <a:p>
            <a:pPr>
              <a:defRPr/>
            </a:pPr>
            <a:fld id="{DAF8B6A4-B9EA-E84D-86CC-6C8F416062D4}"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2837492557"/>
      </p:ext>
    </p:extLst>
  </p:cSld>
  <p:clrMapOvr>
    <a:masterClrMapping/>
  </p:clrMapOvr>
  <p:transition>
    <p:push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9" name="Content Placeholder 8"/>
          <p:cNvSpPr>
            <a:spLocks noGrp="1"/>
          </p:cNvSpPr>
          <p:nvPr>
            <p:ph sz="quarter" idx="13"/>
          </p:nvPr>
        </p:nvSpPr>
        <p:spPr>
          <a:xfrm>
            <a:off x="902207" y="2679192"/>
            <a:ext cx="5096256" cy="34472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10"/>
          <p:cNvSpPr>
            <a:spLocks noGrp="1"/>
          </p:cNvSpPr>
          <p:nvPr>
            <p:ph sz="quarter" idx="14"/>
          </p:nvPr>
        </p:nvSpPr>
        <p:spPr>
          <a:xfrm>
            <a:off x="6193536" y="2679192"/>
            <a:ext cx="5096256" cy="34472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5"/>
          </p:nvPr>
        </p:nvSpPr>
        <p:spPr/>
        <p:txBody>
          <a:bodyPr/>
          <a:lstStyle>
            <a:lvl1pPr>
              <a:defRPr/>
            </a:lvl1pPr>
          </a:lstStyle>
          <a:p>
            <a:pPr>
              <a:defRPr/>
            </a:pPr>
            <a:fld id="{9B385DA3-A54D-7449-81B2-E6F41E74FF13}" type="datetime1">
              <a:rPr lang="en-US" smtClean="0">
                <a:solidFill>
                  <a:prstClr val="black"/>
                </a:solidFill>
              </a:rPr>
              <a:pPr>
                <a:defRPr/>
              </a:pPr>
              <a:t>2/3/2021</a:t>
            </a:fld>
            <a:endParaRPr lang="en-US" dirty="0">
              <a:solidFill>
                <a:prstClr val="black"/>
              </a:solidFill>
            </a:endParaRPr>
          </a:p>
        </p:txBody>
      </p:sp>
      <p:sp>
        <p:nvSpPr>
          <p:cNvPr id="6" name="Footer Placeholder 4"/>
          <p:cNvSpPr>
            <a:spLocks noGrp="1"/>
          </p:cNvSpPr>
          <p:nvPr>
            <p:ph type="ftr" sz="quarter" idx="16"/>
          </p:nvPr>
        </p:nvSpPr>
        <p:spPr/>
        <p:txBody>
          <a:bodyPr/>
          <a:lstStyle>
            <a:lvl1pPr>
              <a:defRPr/>
            </a:lvl1pPr>
          </a:lstStyle>
          <a:p>
            <a:pPr>
              <a:defRPr/>
            </a:pPr>
            <a:endParaRPr lang="en-US" dirty="0">
              <a:solidFill>
                <a:prstClr val="black"/>
              </a:solidFill>
            </a:endParaRPr>
          </a:p>
        </p:txBody>
      </p:sp>
      <p:sp>
        <p:nvSpPr>
          <p:cNvPr id="7" name="Slide Number Placeholder 5"/>
          <p:cNvSpPr>
            <a:spLocks noGrp="1"/>
          </p:cNvSpPr>
          <p:nvPr>
            <p:ph type="sldNum" sz="quarter" idx="17"/>
          </p:nvPr>
        </p:nvSpPr>
        <p:spPr/>
        <p:txBody>
          <a:bodyPr/>
          <a:lstStyle>
            <a:lvl1pPr>
              <a:defRPr/>
            </a:lvl1pPr>
          </a:lstStyle>
          <a:p>
            <a:pPr>
              <a:defRPr/>
            </a:pPr>
            <a:fld id="{FC2F1AD2-F556-8441-8463-22BEE9C7C80D}"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3551553342"/>
      </p:ext>
    </p:extLst>
  </p:cSld>
  <p:clrMapOvr>
    <a:masterClrMapping/>
  </p:clrMapOvr>
  <p:transition>
    <p:push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0" y="0"/>
            <a:ext cx="1016000" cy="762000"/>
          </a:xfrm>
          <a:prstGeom prst="rect">
            <a:avLst/>
          </a:prstGeom>
          <a:solidFill>
            <a:schemeClr val="bg2">
              <a:lumMod val="75000"/>
            </a:schemeClr>
          </a:solidFill>
        </p:spPr>
      </p:pic>
      <p:sp>
        <p:nvSpPr>
          <p:cNvPr id="13" name="Red Bar"/>
          <p:cNvSpPr/>
          <p:nvPr userDrawn="1"/>
        </p:nvSpPr>
        <p:spPr>
          <a:xfrm>
            <a:off x="0" y="6183749"/>
            <a:ext cx="12192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C30C20"/>
              </a:solidFill>
              <a:effectLst/>
              <a:uLnTx/>
              <a:uFillTx/>
              <a:latin typeface="Calibri"/>
              <a:ea typeface="+mn-ea"/>
              <a:cs typeface="+mn-cs"/>
            </a:endParaRPr>
          </a:p>
        </p:txBody>
      </p:sp>
      <p:pic>
        <p:nvPicPr>
          <p:cNvPr id="12" name="MH Tagline" descr="Tagline: Because learning changes everything.™"/>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71309" y="6287274"/>
            <a:ext cx="4297492" cy="272375"/>
          </a:xfrm>
          <a:prstGeom prst="rect">
            <a:avLst/>
          </a:prstGeom>
        </p:spPr>
      </p:pic>
      <p:sp>
        <p:nvSpPr>
          <p:cNvPr id="6" name="Content Placeholder 4">
            <a:extLst>
              <a:ext uri="{FF2B5EF4-FFF2-40B4-BE49-F238E27FC236}">
                <a16:creationId xmlns:a16="http://schemas.microsoft.com/office/drawing/2014/main" id="{3AAD01BA-84EF-49FF-992A-9608F3C63B14}"/>
              </a:ext>
            </a:extLst>
          </p:cNvPr>
          <p:cNvSpPr txBox="1">
            <a:spLocks/>
          </p:cNvSpPr>
          <p:nvPr userDrawn="1"/>
        </p:nvSpPr>
        <p:spPr>
          <a:xfrm>
            <a:off x="11625263" y="6705600"/>
            <a:ext cx="566737" cy="152400"/>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sz="9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fld id="{53864CA9-ADCA-4554-9432-EA4A2FB55A34}" type="slidenum">
              <a:rPr lang="en-US" sz="1000" smtClean="0">
                <a:ea typeface="MS PGothic" pitchFamily="34" charset="-128"/>
              </a:rPr>
              <a:pPr/>
              <a:t>‹#›</a:t>
            </a:fld>
            <a:endParaRPr lang="en-US" sz="1000" dirty="0">
              <a:ea typeface="MS PGothic" pitchFamily="34" charset="-128"/>
            </a:endParaRPr>
          </a:p>
        </p:txBody>
      </p:sp>
    </p:spTree>
    <p:extLst>
      <p:ext uri="{BB962C8B-B14F-4D97-AF65-F5344CB8AC3E}">
        <p14:creationId xmlns:p14="http://schemas.microsoft.com/office/powerpoint/2010/main" val="1281327710"/>
      </p:ext>
    </p:extLst>
  </p:cSld>
  <p:clrMap bg1="lt1" tx1="dk1" bg2="lt2" tx2="dk2" accent1="accent1" accent2="accent2" accent3="accent3" accent4="accent4" accent5="accent5" accent6="accent6" hlink="hlink" folHlink="folHlink"/>
  <p:sldLayoutIdLst>
    <p:sldLayoutId id="2147484854" r:id="rId1"/>
    <p:sldLayoutId id="2147484855" r:id="rId2"/>
    <p:sldLayoutId id="2147484856" r:id="rId3"/>
    <p:sldLayoutId id="2147484857" r:id="rId4"/>
    <p:sldLayoutId id="2147484858" r:id="rId5"/>
    <p:sldLayoutId id="2147484859" r:id="rId6"/>
    <p:sldLayoutId id="2147484860" r:id="rId7"/>
    <p:sldLayoutId id="2147484861" r:id="rId8"/>
    <p:sldLayoutId id="2147484862" r:id="rId9"/>
    <p:sldLayoutId id="2147484863" r:id="rId10"/>
    <p:sldLayoutId id="2147484864"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0" y="0"/>
            <a:ext cx="1016000" cy="762000"/>
          </a:xfrm>
          <a:prstGeom prst="rect">
            <a:avLst/>
          </a:prstGeom>
          <a:solidFill>
            <a:schemeClr val="bg2">
              <a:lumMod val="75000"/>
            </a:schemeClr>
          </a:solidFill>
        </p:spPr>
      </p:pic>
      <p:sp>
        <p:nvSpPr>
          <p:cNvPr id="13" name="Red Bar"/>
          <p:cNvSpPr/>
          <p:nvPr userDrawn="1"/>
        </p:nvSpPr>
        <p:spPr>
          <a:xfrm>
            <a:off x="0" y="6183749"/>
            <a:ext cx="12192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C30C20"/>
              </a:solidFill>
              <a:effectLst/>
              <a:uLnTx/>
              <a:uFillTx/>
              <a:latin typeface="Calibri"/>
              <a:ea typeface="+mn-ea"/>
              <a:cs typeface="+mn-cs"/>
            </a:endParaRPr>
          </a:p>
        </p:txBody>
      </p:sp>
      <p:pic>
        <p:nvPicPr>
          <p:cNvPr id="12" name="MH Tagline" descr="Tagline: Because learning changes everything.™"/>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71309" y="6287274"/>
            <a:ext cx="4297492" cy="272375"/>
          </a:xfrm>
          <a:prstGeom prst="rect">
            <a:avLst/>
          </a:prstGeom>
        </p:spPr>
      </p:pic>
      <p:sp>
        <p:nvSpPr>
          <p:cNvPr id="5" name="Copyright" descr="©McGraw-Hill Education">
            <a:extLst>
              <a:ext uri="{FF2B5EF4-FFF2-40B4-BE49-F238E27FC236}">
                <a16:creationId xmlns:a16="http://schemas.microsoft.com/office/drawing/2014/main" id="{2D506B43-B054-4389-8272-7BD7BAE72B75}"/>
              </a:ext>
            </a:extLst>
          </p:cNvPr>
          <p:cNvSpPr txBox="1">
            <a:spLocks/>
          </p:cNvSpPr>
          <p:nvPr userDrawn="1"/>
        </p:nvSpPr>
        <p:spPr>
          <a:xfrm>
            <a:off x="0" y="6663174"/>
            <a:ext cx="6228272" cy="194826"/>
          </a:xfrm>
          <a:prstGeom prst="rect">
            <a:avLst/>
          </a:prstGeom>
        </p:spPr>
        <p:txBody>
          <a:bodyPr vert="horz" lIns="91440" tIns="45720" rIns="91440" bIns="45720" rtlCol="0" anchor="ct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Tx/>
              <a:buNone/>
            </a:pPr>
            <a:r>
              <a:rPr lang="en-US" sz="1000" b="0" dirty="0">
                <a:solidFill>
                  <a:schemeClr val="tx1"/>
                </a:solidFill>
              </a:rPr>
              <a:t>© McGraw Hill</a:t>
            </a:r>
          </a:p>
        </p:txBody>
      </p:sp>
      <p:sp>
        <p:nvSpPr>
          <p:cNvPr id="6" name="Content Placeholder 4">
            <a:extLst>
              <a:ext uri="{FF2B5EF4-FFF2-40B4-BE49-F238E27FC236}">
                <a16:creationId xmlns:a16="http://schemas.microsoft.com/office/drawing/2014/main" id="{88276014-5C03-4C83-8C01-EDF985663411}"/>
              </a:ext>
            </a:extLst>
          </p:cNvPr>
          <p:cNvSpPr txBox="1">
            <a:spLocks/>
          </p:cNvSpPr>
          <p:nvPr userDrawn="1"/>
        </p:nvSpPr>
        <p:spPr>
          <a:xfrm>
            <a:off x="11625263" y="6705600"/>
            <a:ext cx="566737" cy="152400"/>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sz="9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fld id="{53864CA9-ADCA-4554-9432-EA4A2FB55A34}" type="slidenum">
              <a:rPr lang="en-US" sz="1000" smtClean="0">
                <a:ea typeface="MS PGothic" pitchFamily="34" charset="-128"/>
              </a:rPr>
              <a:pPr/>
              <a:t>‹#›</a:t>
            </a:fld>
            <a:endParaRPr lang="en-US" sz="1000" dirty="0">
              <a:ea typeface="MS PGothic" pitchFamily="34" charset="-128"/>
            </a:endParaRPr>
          </a:p>
        </p:txBody>
      </p:sp>
    </p:spTree>
    <p:extLst>
      <p:ext uri="{BB962C8B-B14F-4D97-AF65-F5344CB8AC3E}">
        <p14:creationId xmlns:p14="http://schemas.microsoft.com/office/powerpoint/2010/main" val="1698358041"/>
      </p:ext>
    </p:extLst>
  </p:cSld>
  <p:clrMap bg1="lt1" tx1="dk1" bg2="lt2" tx2="dk2" accent1="accent1" accent2="accent2" accent3="accent3" accent4="accent4" accent5="accent5" accent6="accent6" hlink="hlink" folHlink="folHlink"/>
  <p:sldLayoutIdLst>
    <p:sldLayoutId id="2147484866" r:id="rId1"/>
    <p:sldLayoutId id="2147484867" r:id="rId2"/>
    <p:sldLayoutId id="2147484868" r:id="rId3"/>
    <p:sldLayoutId id="2147484869" r:id="rId4"/>
    <p:sldLayoutId id="2147484870" r:id="rId5"/>
    <p:sldLayoutId id="2147484871" r:id="rId6"/>
    <p:sldLayoutId id="2147484872" r:id="rId7"/>
    <p:sldLayoutId id="2147484873" r:id="rId8"/>
    <p:sldLayoutId id="2147484874" r:id="rId9"/>
    <p:sldLayoutId id="2147484875" r:id="rId10"/>
    <p:sldLayoutId id="2147484876"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Copyright" descr="©McGraw-Hill Education"/>
          <p:cNvSpPr txBox="1">
            <a:spLocks/>
          </p:cNvSpPr>
          <p:nvPr userDrawn="1"/>
        </p:nvSpPr>
        <p:spPr>
          <a:xfrm>
            <a:off x="0" y="6640945"/>
            <a:ext cx="6228272" cy="217055"/>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Tx/>
              <a:buNone/>
            </a:pPr>
            <a:r>
              <a:rPr lang="en-US" sz="1000" b="0" dirty="0">
                <a:solidFill>
                  <a:schemeClr val="tx1"/>
                </a:solidFill>
              </a:rPr>
              <a:t>© McGraw Hill</a:t>
            </a:r>
          </a:p>
        </p:txBody>
      </p:sp>
      <p:sp>
        <p:nvSpPr>
          <p:cNvPr id="3" name="Content Placeholder 4">
            <a:extLst>
              <a:ext uri="{FF2B5EF4-FFF2-40B4-BE49-F238E27FC236}">
                <a16:creationId xmlns:a16="http://schemas.microsoft.com/office/drawing/2014/main" id="{A840E188-9060-4D80-8B7F-7EBD11FAC731}"/>
              </a:ext>
            </a:extLst>
          </p:cNvPr>
          <p:cNvSpPr txBox="1">
            <a:spLocks/>
          </p:cNvSpPr>
          <p:nvPr userDrawn="1"/>
        </p:nvSpPr>
        <p:spPr>
          <a:xfrm>
            <a:off x="11625263" y="6705600"/>
            <a:ext cx="566737" cy="152400"/>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sz="9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fld id="{53864CA9-ADCA-4554-9432-EA4A2FB55A34}" type="slidenum">
              <a:rPr lang="en-US" sz="1000" smtClean="0">
                <a:ea typeface="MS PGothic" pitchFamily="34" charset="-128"/>
              </a:rPr>
              <a:pPr/>
              <a:t>‹#›</a:t>
            </a:fld>
            <a:endParaRPr lang="en-US" sz="1000" dirty="0">
              <a:ea typeface="MS PGothic" pitchFamily="34" charset="-128"/>
            </a:endParaRPr>
          </a:p>
        </p:txBody>
      </p:sp>
    </p:spTree>
    <p:extLst>
      <p:ext uri="{BB962C8B-B14F-4D97-AF65-F5344CB8AC3E}">
        <p14:creationId xmlns:p14="http://schemas.microsoft.com/office/powerpoint/2010/main" val="1640476701"/>
      </p:ext>
    </p:extLst>
  </p:cSld>
  <p:clrMap bg1="lt1" tx1="dk1" bg2="lt2" tx2="dk2" accent1="accent1" accent2="accent2" accent3="accent3" accent4="accent4" accent5="accent5" accent6="accent6" hlink="hlink" folHlink="folHlink"/>
  <p:sldLayoutIdLst>
    <p:sldLayoutId id="2147484798" r:id="rId1"/>
    <p:sldLayoutId id="2147484799" r:id="rId2"/>
    <p:sldLayoutId id="2147484800" r:id="rId3"/>
    <p:sldLayoutId id="2147484801" r:id="rId4"/>
    <p:sldLayoutId id="2147484802" r:id="rId5"/>
    <p:sldLayoutId id="2147484803" r:id="rId6"/>
    <p:sldLayoutId id="2147484804" r:id="rId7"/>
    <p:sldLayoutId id="2147484805" r:id="rId8"/>
    <p:sldLayoutId id="2147484806" r:id="rId9"/>
    <p:sldLayoutId id="2147484851" r:id="rId10"/>
    <p:sldLayoutId id="2147484852"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Copyright" descr="©McGraw-Hill Education">
            <a:extLst>
              <a:ext uri="{FF2B5EF4-FFF2-40B4-BE49-F238E27FC236}">
                <a16:creationId xmlns:a16="http://schemas.microsoft.com/office/drawing/2014/main" id="{71ED7E7C-ADE7-464F-9BF6-FB5D98F725E6}"/>
              </a:ext>
            </a:extLst>
          </p:cNvPr>
          <p:cNvSpPr txBox="1">
            <a:spLocks/>
          </p:cNvSpPr>
          <p:nvPr userDrawn="1"/>
        </p:nvSpPr>
        <p:spPr>
          <a:xfrm>
            <a:off x="0" y="6640945"/>
            <a:ext cx="6228272" cy="217055"/>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Tx/>
              <a:buNone/>
            </a:pPr>
            <a:r>
              <a:rPr lang="en-US" sz="1000" b="0" dirty="0">
                <a:solidFill>
                  <a:schemeClr val="tx1"/>
                </a:solidFill>
              </a:rPr>
              <a:t>© McGraw Hill</a:t>
            </a:r>
          </a:p>
        </p:txBody>
      </p:sp>
      <p:sp>
        <p:nvSpPr>
          <p:cNvPr id="4" name="Content Placeholder 4">
            <a:extLst>
              <a:ext uri="{FF2B5EF4-FFF2-40B4-BE49-F238E27FC236}">
                <a16:creationId xmlns:a16="http://schemas.microsoft.com/office/drawing/2014/main" id="{761618BB-1C8C-46C0-BD90-793F412AC8E4}"/>
              </a:ext>
            </a:extLst>
          </p:cNvPr>
          <p:cNvSpPr txBox="1">
            <a:spLocks/>
          </p:cNvSpPr>
          <p:nvPr userDrawn="1"/>
        </p:nvSpPr>
        <p:spPr>
          <a:xfrm>
            <a:off x="11625263" y="6705600"/>
            <a:ext cx="566737" cy="152400"/>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sz="9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fld id="{53864CA9-ADCA-4554-9432-EA4A2FB55A34}" type="slidenum">
              <a:rPr lang="en-US" sz="1000" smtClean="0">
                <a:ea typeface="MS PGothic" pitchFamily="34" charset="-128"/>
              </a:rPr>
              <a:pPr/>
              <a:t>‹#›</a:t>
            </a:fld>
            <a:endParaRPr lang="en-US" sz="1000" dirty="0">
              <a:ea typeface="MS PGothic" pitchFamily="34" charset="-128"/>
            </a:endParaRPr>
          </a:p>
        </p:txBody>
      </p:sp>
    </p:spTree>
    <p:extLst>
      <p:ext uri="{BB962C8B-B14F-4D97-AF65-F5344CB8AC3E}">
        <p14:creationId xmlns:p14="http://schemas.microsoft.com/office/powerpoint/2010/main" val="1716876131"/>
      </p:ext>
    </p:extLst>
  </p:cSld>
  <p:clrMap bg1="lt1" tx1="dk1" bg2="lt2" tx2="dk2" accent1="accent1" accent2="accent2" accent3="accent3" accent4="accent4" accent5="accent5" accent6="accent6" hlink="hlink" folHlink="folHlink"/>
  <p:sldLayoutIdLst>
    <p:sldLayoutId id="2147484839" r:id="rId1"/>
    <p:sldLayoutId id="2147484877" r:id="rId2"/>
    <p:sldLayoutId id="2147484840" r:id="rId3"/>
    <p:sldLayoutId id="2147484841" r:id="rId4"/>
    <p:sldLayoutId id="2147484842" r:id="rId5"/>
    <p:sldLayoutId id="2147484843" r:id="rId6"/>
    <p:sldLayoutId id="2147484844" r:id="rId7"/>
    <p:sldLayoutId id="2147484845" r:id="rId8"/>
    <p:sldLayoutId id="2147484846" r:id="rId9"/>
    <p:sldLayoutId id="2147484847" r:id="rId10"/>
    <p:sldLayoutId id="2147484848" r:id="rId11"/>
    <p:sldLayoutId id="2147484849" r:id="rId12"/>
    <p:sldLayoutId id="2147484850" r:id="rId1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polleverywhere.com/app/powerpoint/win" TargetMode="External"/><Relationship Id="rId2" Type="http://schemas.openxmlformats.org/officeDocument/2006/relationships/notesSlide" Target="../notesSlides/notesSlide1.xml"/><Relationship Id="rId1" Type="http://schemas.openxmlformats.org/officeDocument/2006/relationships/slideLayout" Target="../slideLayouts/slideLayout37.xml"/><Relationship Id="rId6" Type="http://schemas.openxmlformats.org/officeDocument/2006/relationships/hyperlink" Target="https://www.polleverywhere.com/guides/instructor/tips-and-tricks" TargetMode="External"/><Relationship Id="rId5" Type="http://schemas.openxmlformats.org/officeDocument/2006/relationships/hyperlink" Target="https://www.polleverywhere.com/guides/instructor/getting-started" TargetMode="Externa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4.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34.xml"/><Relationship Id="rId4" Type="http://schemas.openxmlformats.org/officeDocument/2006/relationships/slide" Target="slide4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1.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3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6.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34.xml"/><Relationship Id="rId4" Type="http://schemas.openxmlformats.org/officeDocument/2006/relationships/slide" Target="slide4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0.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4.xml"/></Relationships>
</file>

<file path=ppt/slides/_rels/slide2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8.xml"/><Relationship Id="rId1" Type="http://schemas.openxmlformats.org/officeDocument/2006/relationships/slideLayout" Target="../slideLayouts/slideLayout34.xml"/><Relationship Id="rId4" Type="http://schemas.openxmlformats.org/officeDocument/2006/relationships/slide" Target="slide4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4.xml"/></Relationships>
</file>

<file path=ppt/slides/_rels/slide3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9.xml"/><Relationship Id="rId1" Type="http://schemas.openxmlformats.org/officeDocument/2006/relationships/slideLayout" Target="../slideLayouts/slideLayout3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4.xml"/></Relationships>
</file>

<file path=ppt/slides/_rels/slide3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1.xml"/><Relationship Id="rId1" Type="http://schemas.openxmlformats.org/officeDocument/2006/relationships/slideLayout" Target="../slideLayouts/slideLayout34.xml"/><Relationship Id="rId4" Type="http://schemas.openxmlformats.org/officeDocument/2006/relationships/slide" Target="slide4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4.xml"/></Relationships>
</file>

<file path=ppt/slides/_rels/slide3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5.xml"/><Relationship Id="rId1" Type="http://schemas.openxmlformats.org/officeDocument/2006/relationships/slideLayout" Target="../slideLayouts/slideLayout34.xml"/><Relationship Id="rId4" Type="http://schemas.openxmlformats.org/officeDocument/2006/relationships/slide" Target="slide4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6.xml"/></Relationships>
</file>

<file path=ppt/slides/_rels/slide3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7.xml"/><Relationship Id="rId1" Type="http://schemas.openxmlformats.org/officeDocument/2006/relationships/slideLayout" Target="../slideLayouts/slideLayout3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0.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6.xml"/></Relationships>
</file>

<file path=ppt/slides/_rels/slide41.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35.xml"/></Relationships>
</file>

<file path=ppt/slides/_rels/slide42.xml.rels><?xml version="1.0" encoding="UTF-8" standalone="yes"?>
<Relationships xmlns="http://schemas.openxmlformats.org/package/2006/relationships"><Relationship Id="rId2" Type="http://schemas.openxmlformats.org/officeDocument/2006/relationships/slide" Target="slide11.xml"/><Relationship Id="rId1" Type="http://schemas.openxmlformats.org/officeDocument/2006/relationships/slideLayout" Target="../slideLayouts/slideLayout35.xml"/></Relationships>
</file>

<file path=ppt/slides/_rels/slide43.xml.rels><?xml version="1.0" encoding="UTF-8" standalone="yes"?>
<Relationships xmlns="http://schemas.openxmlformats.org/package/2006/relationships"><Relationship Id="rId2" Type="http://schemas.openxmlformats.org/officeDocument/2006/relationships/slide" Target="slide20.xml"/><Relationship Id="rId1" Type="http://schemas.openxmlformats.org/officeDocument/2006/relationships/slideLayout" Target="../slideLayouts/slideLayout35.xml"/></Relationships>
</file>

<file path=ppt/slides/_rels/slide44.xml.rels><?xml version="1.0" encoding="UTF-8" standalone="yes"?>
<Relationships xmlns="http://schemas.openxmlformats.org/package/2006/relationships"><Relationship Id="rId2" Type="http://schemas.openxmlformats.org/officeDocument/2006/relationships/slide" Target="slide29.xml"/><Relationship Id="rId1" Type="http://schemas.openxmlformats.org/officeDocument/2006/relationships/slideLayout" Target="../slideLayouts/slideLayout35.xml"/></Relationships>
</file>

<file path=ppt/slides/_rels/slide45.xml.rels><?xml version="1.0" encoding="UTF-8" standalone="yes"?>
<Relationships xmlns="http://schemas.openxmlformats.org/package/2006/relationships"><Relationship Id="rId2" Type="http://schemas.openxmlformats.org/officeDocument/2006/relationships/slide" Target="slide32.xml"/><Relationship Id="rId1" Type="http://schemas.openxmlformats.org/officeDocument/2006/relationships/slideLayout" Target="../slideLayouts/slideLayout35.xml"/></Relationships>
</file>

<file path=ppt/slides/_rels/slide46.xml.rels><?xml version="1.0" encoding="UTF-8" standalone="yes"?>
<Relationships xmlns="http://schemas.openxmlformats.org/package/2006/relationships"><Relationship Id="rId2" Type="http://schemas.openxmlformats.org/officeDocument/2006/relationships/slide" Target="slide36.xml"/><Relationship Id="rId1" Type="http://schemas.openxmlformats.org/officeDocument/2006/relationships/slideLayout" Target="../slideLayouts/slideLayout35.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34.xml"/><Relationship Id="rId4" Type="http://schemas.openxmlformats.org/officeDocument/2006/relationships/slide" Target="slide4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4.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3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1.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17499B4-835B-407B-BF63-0E63E9405F73}"/>
              </a:ext>
            </a:extLst>
          </p:cNvPr>
          <p:cNvSpPr>
            <a:spLocks noGrp="1"/>
          </p:cNvSpPr>
          <p:nvPr>
            <p:ph type="title"/>
          </p:nvPr>
        </p:nvSpPr>
        <p:spPr>
          <a:solidFill>
            <a:schemeClr val="accent2">
              <a:lumMod val="75000"/>
            </a:schemeClr>
          </a:solidFill>
        </p:spPr>
        <p:txBody>
          <a:bodyPr anchor="ctr"/>
          <a:lstStyle/>
          <a:p>
            <a:r>
              <a:rPr lang="en-US" sz="3200" noProof="0" dirty="0"/>
              <a:t>Create an interactive class with Poll Everywhere</a:t>
            </a:r>
          </a:p>
        </p:txBody>
      </p:sp>
      <p:sp>
        <p:nvSpPr>
          <p:cNvPr id="9" name="Content Placeholder 8">
            <a:extLst>
              <a:ext uri="{FF2B5EF4-FFF2-40B4-BE49-F238E27FC236}">
                <a16:creationId xmlns:a16="http://schemas.microsoft.com/office/drawing/2014/main" id="{37392297-03A4-494A-B4F9-0C6545409097}"/>
              </a:ext>
            </a:extLst>
          </p:cNvPr>
          <p:cNvSpPr>
            <a:spLocks noGrp="1"/>
          </p:cNvSpPr>
          <p:nvPr>
            <p:ph sz="half" idx="2"/>
          </p:nvPr>
        </p:nvSpPr>
        <p:spPr>
          <a:xfrm>
            <a:off x="609600" y="1024568"/>
            <a:ext cx="10972800" cy="2733516"/>
          </a:xfrm>
        </p:spPr>
        <p:txBody>
          <a:bodyPr/>
          <a:lstStyle/>
          <a:p>
            <a:pPr>
              <a:spcBef>
                <a:spcPts val="600"/>
              </a:spcBef>
              <a:spcAft>
                <a:spcPts val="300"/>
              </a:spcAft>
            </a:pPr>
            <a:r>
              <a:rPr lang="en-US" sz="1600" noProof="0" dirty="0"/>
              <a:t>This deck includes slides that may be converted to interactive polling questions through the use of Poll Everywhere or other polling software. Slides designed to convert are indicated by a bar on the left side that reads “Polling Question.” Student will use a web browser or text message to respond.</a:t>
            </a:r>
          </a:p>
          <a:p>
            <a:pPr>
              <a:spcBef>
                <a:spcPts val="600"/>
              </a:spcBef>
              <a:spcAft>
                <a:spcPts val="300"/>
              </a:spcAft>
            </a:pPr>
            <a:r>
              <a:rPr lang="en-US" sz="2000" b="1" noProof="0" dirty="0"/>
              <a:t>Getting Started as Easy as </a:t>
            </a:r>
            <a:r>
              <a:rPr lang="en-US" sz="2000" b="1" noProof="0" dirty="0">
                <a:solidFill>
                  <a:schemeClr val="accent2">
                    <a:lumMod val="75000"/>
                  </a:schemeClr>
                </a:solidFill>
              </a:rPr>
              <a:t>1-2-3</a:t>
            </a:r>
          </a:p>
          <a:p>
            <a:pPr marL="171450" indent="-171450">
              <a:spcBef>
                <a:spcPts val="600"/>
              </a:spcBef>
              <a:spcAft>
                <a:spcPts val="300"/>
              </a:spcAft>
            </a:pPr>
            <a:r>
              <a:rPr lang="en-US" sz="1800" dirty="0">
                <a:cs typeface="Arial" panose="020B0604020202020204" pitchFamily="34" charset="0"/>
                <a:hlinkClick r:id="rId3"/>
              </a:rPr>
              <a:t>Download and sign-up for Poll Everywhere.</a:t>
            </a:r>
            <a:endParaRPr lang="en-US" sz="1800" noProof="0" dirty="0">
              <a:cs typeface="Arial" panose="020B0604020202020204" pitchFamily="34" charset="0"/>
            </a:endParaRPr>
          </a:p>
          <a:p>
            <a:pPr marL="342900" indent="-342900">
              <a:spcBef>
                <a:spcPts val="600"/>
              </a:spcBef>
              <a:spcAft>
                <a:spcPts val="300"/>
              </a:spcAft>
              <a:buFont typeface="+mj-lt"/>
              <a:buAutoNum type="arabicPeriod"/>
            </a:pPr>
            <a:r>
              <a:rPr lang="en-US" sz="1600" noProof="0" dirty="0"/>
              <a:t>Go to the prebuilt Polling Question slide and click “Poll Everywhere” tab at the top of your PowerPoint screen.</a:t>
            </a:r>
          </a:p>
          <a:p>
            <a:pPr marL="342900" indent="-342900">
              <a:spcBef>
                <a:spcPts val="600"/>
              </a:spcBef>
              <a:spcAft>
                <a:spcPts val="300"/>
              </a:spcAft>
              <a:buClr>
                <a:schemeClr val="accent2">
                  <a:lumMod val="75000"/>
                </a:schemeClr>
              </a:buClr>
              <a:buSzPct val="100000"/>
              <a:buFont typeface="+mj-lt"/>
              <a:buAutoNum type="arabicPeriod"/>
            </a:pPr>
            <a:r>
              <a:rPr lang="en-US" sz="1600" noProof="0" dirty="0"/>
              <a:t>After logging in, click on “Convert to poll” and select the proper question type and click insert.</a:t>
            </a:r>
          </a:p>
          <a:p>
            <a:pPr marL="342900" indent="-342900">
              <a:spcBef>
                <a:spcPts val="600"/>
              </a:spcBef>
              <a:spcAft>
                <a:spcPts val="300"/>
              </a:spcAft>
              <a:buClr>
                <a:schemeClr val="accent2">
                  <a:lumMod val="75000"/>
                </a:schemeClr>
              </a:buClr>
              <a:buSzPct val="100000"/>
              <a:buFont typeface="+mj-lt"/>
              <a:buAutoNum type="arabicPeriod"/>
            </a:pPr>
            <a:r>
              <a:rPr lang="en-US" sz="1600" noProof="0" dirty="0"/>
              <a:t>View the presentation as a Slide Show to see the poll in action.</a:t>
            </a:r>
          </a:p>
        </p:txBody>
      </p:sp>
      <p:pic>
        <p:nvPicPr>
          <p:cNvPr id="2" name="Picture 1" descr="The image displays a dashboard with different tabs and the tab called &quot;Poll Everywhere&quot; is selected."/>
          <p:cNvPicPr>
            <a:picLocks noChangeAspect="1"/>
          </p:cNvPicPr>
          <p:nvPr/>
        </p:nvPicPr>
        <p:blipFill>
          <a:blip r:embed="rId4"/>
          <a:stretch>
            <a:fillRect/>
          </a:stretch>
        </p:blipFill>
        <p:spPr>
          <a:xfrm>
            <a:off x="895552" y="3955371"/>
            <a:ext cx="7833654" cy="1350261"/>
          </a:xfrm>
          <a:prstGeom prst="rect">
            <a:avLst/>
          </a:prstGeom>
        </p:spPr>
      </p:pic>
      <p:sp>
        <p:nvSpPr>
          <p:cNvPr id="14" name="Content Placeholder 13">
            <a:extLst>
              <a:ext uri="{FF2B5EF4-FFF2-40B4-BE49-F238E27FC236}">
                <a16:creationId xmlns:a16="http://schemas.microsoft.com/office/drawing/2014/main" id="{7357D8DA-3857-4AB2-9BFD-0715C14BB682}"/>
              </a:ext>
            </a:extLst>
          </p:cNvPr>
          <p:cNvSpPr>
            <a:spLocks noGrp="1"/>
          </p:cNvSpPr>
          <p:nvPr>
            <p:ph sz="half" idx="1"/>
          </p:nvPr>
        </p:nvSpPr>
        <p:spPr>
          <a:xfrm>
            <a:off x="609600" y="5581732"/>
            <a:ext cx="5384800" cy="772885"/>
          </a:xfrm>
        </p:spPr>
        <p:txBody>
          <a:bodyPr/>
          <a:lstStyle/>
          <a:p>
            <a:pPr marL="171450" indent="-171450">
              <a:spcBef>
                <a:spcPts val="600"/>
              </a:spcBef>
              <a:spcAft>
                <a:spcPts val="300"/>
              </a:spcAft>
            </a:pPr>
            <a:r>
              <a:rPr lang="en-US" sz="1600" noProof="0" dirty="0"/>
              <a:t>Visit Poll Everywhere for </a:t>
            </a:r>
            <a:r>
              <a:rPr lang="en-US" sz="1600" noProof="0" dirty="0">
                <a:hlinkClick r:id="rId5"/>
              </a:rPr>
              <a:t>tips on how to get started</a:t>
            </a:r>
            <a:r>
              <a:rPr lang="en-US" sz="1600" noProof="0" dirty="0"/>
              <a:t>.</a:t>
            </a:r>
          </a:p>
          <a:p>
            <a:pPr marL="171450" indent="-171450">
              <a:spcBef>
                <a:spcPts val="600"/>
              </a:spcBef>
              <a:spcAft>
                <a:spcPts val="300"/>
              </a:spcAft>
            </a:pPr>
            <a:r>
              <a:rPr lang="en-US" sz="1600" noProof="0" dirty="0"/>
              <a:t>Visit Poll Everywhere for</a:t>
            </a:r>
            <a:r>
              <a:rPr lang="en-US" altLang="en-US" sz="1600" noProof="0" dirty="0">
                <a:cs typeface="Arial" panose="020B0604020202020204" pitchFamily="34" charset="0"/>
              </a:rPr>
              <a:t> </a:t>
            </a:r>
            <a:r>
              <a:rPr lang="en-US" altLang="en-US" sz="1600" noProof="0" dirty="0">
                <a:cs typeface="Arial" panose="020B0604020202020204" pitchFamily="34" charset="0"/>
                <a:hlinkClick r:id="rId6"/>
              </a:rPr>
              <a:t>presenter’s tips and tricks</a:t>
            </a:r>
            <a:r>
              <a:rPr lang="en-US" altLang="en-US" sz="1600" noProof="0" dirty="0">
                <a:cs typeface="Arial" panose="020B0604020202020204" pitchFamily="34" charset="0"/>
              </a:rPr>
              <a:t>.</a:t>
            </a:r>
            <a:endParaRPr lang="en-US" sz="1600" noProof="0" dirty="0">
              <a:latin typeface="+mj-lt"/>
            </a:endParaRPr>
          </a:p>
        </p:txBody>
      </p:sp>
    </p:spTree>
    <p:extLst>
      <p:ext uri="{BB962C8B-B14F-4D97-AF65-F5344CB8AC3E}">
        <p14:creationId xmlns:p14="http://schemas.microsoft.com/office/powerpoint/2010/main" val="684160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AC1BC7-D7F3-42AA-AC98-20BA71079A30}"/>
              </a:ext>
            </a:extLst>
          </p:cNvPr>
          <p:cNvSpPr>
            <a:spLocks noGrp="1"/>
          </p:cNvSpPr>
          <p:nvPr>
            <p:ph type="title"/>
          </p:nvPr>
        </p:nvSpPr>
        <p:spPr/>
        <p:txBody>
          <a:bodyPr/>
          <a:lstStyle/>
          <a:p>
            <a:r>
              <a:rPr lang="en-US" dirty="0"/>
              <a:t>Legal Requirements for Pay </a:t>
            </a:r>
            <a:r>
              <a:rPr lang="en-US" sz="1000" b="0" dirty="0"/>
              <a:t>4</a:t>
            </a:r>
          </a:p>
        </p:txBody>
      </p:sp>
      <p:sp>
        <p:nvSpPr>
          <p:cNvPr id="3" name="Content Placeholder 2">
            <a:extLst>
              <a:ext uri="{FF2B5EF4-FFF2-40B4-BE49-F238E27FC236}">
                <a16:creationId xmlns:a16="http://schemas.microsoft.com/office/drawing/2014/main" id="{313F6532-B5E3-40D3-B523-21EB1A5A817A}"/>
              </a:ext>
            </a:extLst>
          </p:cNvPr>
          <p:cNvSpPr>
            <a:spLocks noGrp="1"/>
          </p:cNvSpPr>
          <p:nvPr>
            <p:ph idx="1"/>
          </p:nvPr>
        </p:nvSpPr>
        <p:spPr/>
        <p:txBody>
          <a:bodyPr/>
          <a:lstStyle/>
          <a:p>
            <a:r>
              <a:rPr lang="en-US" sz="2600" dirty="0"/>
              <a:t>Overtime Pay</a:t>
            </a:r>
          </a:p>
          <a:p>
            <a:pPr marL="292608" indent="-292608">
              <a:buFont typeface="Arial" panose="020B0604020202020204" pitchFamily="34" charset="0"/>
              <a:buChar char="•"/>
            </a:pPr>
            <a:r>
              <a:rPr lang="en-US" sz="2400" dirty="0"/>
              <a:t>Overtime is hours worked beyond 40 hours per week.</a:t>
            </a:r>
          </a:p>
          <a:p>
            <a:pPr marL="292608" indent="-292608">
              <a:buFont typeface="Arial" panose="020B0604020202020204" pitchFamily="34" charset="0"/>
              <a:buChar char="•"/>
            </a:pPr>
            <a:r>
              <a:rPr lang="en-US" sz="2400" dirty="0"/>
              <a:t>Under F</a:t>
            </a:r>
            <a:r>
              <a:rPr lang="en-US" sz="100" dirty="0"/>
              <a:t> </a:t>
            </a:r>
            <a:r>
              <a:rPr lang="en-US" sz="2400" dirty="0"/>
              <a:t>L</a:t>
            </a:r>
            <a:r>
              <a:rPr lang="en-US" sz="100" dirty="0"/>
              <a:t> </a:t>
            </a:r>
            <a:r>
              <a:rPr lang="en-US" sz="2400" dirty="0"/>
              <a:t>S</a:t>
            </a:r>
            <a:r>
              <a:rPr lang="en-US" sz="100" dirty="0"/>
              <a:t> </a:t>
            </a:r>
            <a:r>
              <a:rPr lang="en-US" sz="2400" dirty="0"/>
              <a:t>A, employers must pay 1.5 times employee’s usual rate for overtime hours.</a:t>
            </a:r>
          </a:p>
          <a:p>
            <a:pPr marL="292608" indent="-292608">
              <a:buFont typeface="Arial" panose="020B0604020202020204" pitchFamily="34" charset="0"/>
              <a:buChar char="•"/>
            </a:pPr>
            <a:r>
              <a:rPr lang="en-US" sz="2400" b="1" dirty="0"/>
              <a:t>Exempt employees:</a:t>
            </a:r>
            <a:r>
              <a:rPr lang="en-US" sz="2400" dirty="0"/>
              <a:t> managers, outside salespeople, and other employees not covered by the F</a:t>
            </a:r>
            <a:r>
              <a:rPr lang="en-US" sz="100" dirty="0"/>
              <a:t> </a:t>
            </a:r>
            <a:r>
              <a:rPr lang="en-US" sz="2400" dirty="0"/>
              <a:t>L</a:t>
            </a:r>
            <a:r>
              <a:rPr lang="en-US" sz="100" dirty="0"/>
              <a:t> </a:t>
            </a:r>
            <a:r>
              <a:rPr lang="en-US" sz="2400" dirty="0"/>
              <a:t>S</a:t>
            </a:r>
            <a:r>
              <a:rPr lang="en-US" sz="100" dirty="0"/>
              <a:t> </a:t>
            </a:r>
            <a:r>
              <a:rPr lang="en-US" sz="2400" dirty="0"/>
              <a:t>A requirement.</a:t>
            </a:r>
          </a:p>
          <a:p>
            <a:pPr marL="292608" indent="-292608">
              <a:buFont typeface="Arial" panose="020B0604020202020204" pitchFamily="34" charset="0"/>
              <a:buChar char="•"/>
            </a:pPr>
            <a:r>
              <a:rPr lang="en-US" sz="2400" b="1" dirty="0"/>
              <a:t>Nonexempt employees:</a:t>
            </a:r>
            <a:r>
              <a:rPr lang="en-US" sz="2400" dirty="0"/>
              <a:t> employees covered by F</a:t>
            </a:r>
            <a:r>
              <a:rPr lang="en-US" sz="100" dirty="0"/>
              <a:t> </a:t>
            </a:r>
            <a:r>
              <a:rPr lang="en-US" sz="2400" dirty="0"/>
              <a:t>L</a:t>
            </a:r>
            <a:r>
              <a:rPr lang="en-US" sz="100" dirty="0"/>
              <a:t> </a:t>
            </a:r>
            <a:r>
              <a:rPr lang="en-US" sz="2400" dirty="0"/>
              <a:t>S</a:t>
            </a:r>
            <a:r>
              <a:rPr lang="en-US" sz="100" dirty="0"/>
              <a:t> </a:t>
            </a:r>
            <a:r>
              <a:rPr lang="en-US" sz="2400" dirty="0"/>
              <a:t>A requirements for overtime pay.</a:t>
            </a:r>
          </a:p>
        </p:txBody>
      </p:sp>
    </p:spTree>
    <p:extLst>
      <p:ext uri="{BB962C8B-B14F-4D97-AF65-F5344CB8AC3E}">
        <p14:creationId xmlns:p14="http://schemas.microsoft.com/office/powerpoint/2010/main" val="185442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9F3DB5-4E6F-48AB-8989-93475427441D}"/>
              </a:ext>
            </a:extLst>
          </p:cNvPr>
          <p:cNvSpPr>
            <a:spLocks noGrp="1"/>
          </p:cNvSpPr>
          <p:nvPr>
            <p:ph type="title"/>
          </p:nvPr>
        </p:nvSpPr>
        <p:spPr/>
        <p:txBody>
          <a:bodyPr/>
          <a:lstStyle/>
          <a:p>
            <a:r>
              <a:rPr lang="en-US" altLang="en-US" dirty="0"/>
              <a:t>Figure 12.2 Computing Overtime Pay</a:t>
            </a:r>
            <a:endParaRPr lang="en-US" sz="1000" b="0" dirty="0"/>
          </a:p>
        </p:txBody>
      </p:sp>
      <p:pic>
        <p:nvPicPr>
          <p:cNvPr id="3" name="Picture 2" descr="A graphic illustrates how to calculate overtime pay in a sample scenario.">
            <a:extLst>
              <a:ext uri="{FF2B5EF4-FFF2-40B4-BE49-F238E27FC236}">
                <a16:creationId xmlns:a16="http://schemas.microsoft.com/office/drawing/2014/main" id="{8EDC01FD-2453-4CB4-9FA8-75B1BB847269}"/>
              </a:ext>
            </a:extLst>
          </p:cNvPr>
          <p:cNvPicPr>
            <a:picLocks noChangeAspect="1"/>
          </p:cNvPicPr>
          <p:nvPr/>
        </p:nvPicPr>
        <p:blipFill>
          <a:blip r:embed="rId3"/>
          <a:stretch>
            <a:fillRect/>
          </a:stretch>
        </p:blipFill>
        <p:spPr>
          <a:xfrm>
            <a:off x="2861038" y="1280877"/>
            <a:ext cx="6469924" cy="4737689"/>
          </a:xfrm>
          <a:prstGeom prst="rect">
            <a:avLst/>
          </a:prstGeom>
        </p:spPr>
      </p:pic>
      <p:sp>
        <p:nvSpPr>
          <p:cNvPr id="4" name="Text Placeholder 3">
            <a:extLst>
              <a:ext uri="{FF2B5EF4-FFF2-40B4-BE49-F238E27FC236}">
                <a16:creationId xmlns:a16="http://schemas.microsoft.com/office/drawing/2014/main" id="{B7FF0BFD-E916-488B-BB16-A695662CC5CC}"/>
              </a:ext>
            </a:extLst>
          </p:cNvPr>
          <p:cNvSpPr>
            <a:spLocks noGrp="1"/>
          </p:cNvSpPr>
          <p:nvPr>
            <p:ph type="body" sz="quarter" idx="16"/>
          </p:nvPr>
        </p:nvSpPr>
        <p:spPr>
          <a:xfrm>
            <a:off x="4557006" y="6389810"/>
            <a:ext cx="3102964" cy="267530"/>
          </a:xfrm>
        </p:spPr>
        <p:txBody>
          <a:bodyPr/>
          <a:lstStyle/>
          <a:p>
            <a:r>
              <a:rPr lang="en-US" sz="1200" dirty="0">
                <a:hlinkClick r:id="rId4" action="ppaction://hlinksldjump"/>
              </a:rPr>
              <a:t>Access the text alternative for slide images.</a:t>
            </a:r>
            <a:endParaRPr lang="en-US" sz="1200" dirty="0"/>
          </a:p>
        </p:txBody>
      </p:sp>
    </p:spTree>
    <p:extLst>
      <p:ext uri="{BB962C8B-B14F-4D97-AF65-F5344CB8AC3E}">
        <p14:creationId xmlns:p14="http://schemas.microsoft.com/office/powerpoint/2010/main" val="23668640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00A156-5EEF-4D0B-ACA7-1EAA65C08C52}"/>
              </a:ext>
            </a:extLst>
          </p:cNvPr>
          <p:cNvSpPr>
            <a:spLocks noGrp="1"/>
          </p:cNvSpPr>
          <p:nvPr>
            <p:ph type="title"/>
          </p:nvPr>
        </p:nvSpPr>
        <p:spPr/>
        <p:txBody>
          <a:bodyPr/>
          <a:lstStyle/>
          <a:p>
            <a:r>
              <a:rPr lang="en-US" dirty="0"/>
              <a:t>Legal Requirements for Pay </a:t>
            </a:r>
            <a:r>
              <a:rPr lang="en-US" sz="1000" b="0" dirty="0"/>
              <a:t>5</a:t>
            </a:r>
          </a:p>
        </p:txBody>
      </p:sp>
      <p:sp>
        <p:nvSpPr>
          <p:cNvPr id="3" name="Content Placeholder 2">
            <a:extLst>
              <a:ext uri="{FF2B5EF4-FFF2-40B4-BE49-F238E27FC236}">
                <a16:creationId xmlns:a16="http://schemas.microsoft.com/office/drawing/2014/main" id="{614AD946-A4AF-460B-BE52-5023837F53A2}"/>
              </a:ext>
            </a:extLst>
          </p:cNvPr>
          <p:cNvSpPr>
            <a:spLocks noGrp="1"/>
          </p:cNvSpPr>
          <p:nvPr>
            <p:ph sz="quarter" idx="12"/>
          </p:nvPr>
        </p:nvSpPr>
        <p:spPr>
          <a:xfrm>
            <a:off x="616604" y="1271758"/>
            <a:ext cx="11118196" cy="2969166"/>
          </a:xfrm>
        </p:spPr>
        <p:txBody>
          <a:bodyPr/>
          <a:lstStyle/>
          <a:p>
            <a:pPr marL="0" indent="0">
              <a:buNone/>
            </a:pPr>
            <a:r>
              <a:rPr lang="en-US" sz="2800" dirty="0"/>
              <a:t>Child Labor</a:t>
            </a:r>
          </a:p>
          <a:p>
            <a:pPr marL="0" indent="0">
              <a:buNone/>
            </a:pPr>
            <a:r>
              <a:rPr lang="en-US" sz="2600" dirty="0"/>
              <a:t>F</a:t>
            </a:r>
            <a:r>
              <a:rPr lang="en-US" sz="100" dirty="0"/>
              <a:t> </a:t>
            </a:r>
            <a:r>
              <a:rPr lang="en-US" sz="2600" dirty="0"/>
              <a:t>L</a:t>
            </a:r>
            <a:r>
              <a:rPr lang="en-US" sz="100" dirty="0"/>
              <a:t> </a:t>
            </a:r>
            <a:r>
              <a:rPr lang="en-US" sz="2600" dirty="0"/>
              <a:t>S</a:t>
            </a:r>
            <a:r>
              <a:rPr lang="en-US" sz="100" dirty="0"/>
              <a:t> </a:t>
            </a:r>
            <a:r>
              <a:rPr lang="en-US" sz="2600" dirty="0"/>
              <a:t>A sharply restricts use of child labor.</a:t>
            </a:r>
          </a:p>
          <a:p>
            <a:pPr marL="292608" lvl="1" indent="-292608">
              <a:buFont typeface="Arial" panose="020B0604020202020204" pitchFamily="34" charset="0"/>
              <a:buChar char="•"/>
            </a:pPr>
            <a:r>
              <a:rPr lang="en-US" sz="2400" dirty="0"/>
              <a:t>Children under 14 may not be employed.</a:t>
            </a:r>
          </a:p>
          <a:p>
            <a:pPr marL="292608" lvl="1" indent="-292608">
              <a:buFont typeface="Arial" panose="020B0604020202020204" pitchFamily="34" charset="0"/>
              <a:buChar char="•"/>
            </a:pPr>
            <a:r>
              <a:rPr lang="en-US" sz="2400" dirty="0"/>
              <a:t>Children aged 14 and 15 may work only outside school hours, in nonhazardous jobs, and for limited time periods.</a:t>
            </a:r>
          </a:p>
          <a:p>
            <a:pPr marL="292608" lvl="1" indent="-292608">
              <a:buFont typeface="Arial" panose="020B0604020202020204" pitchFamily="34" charset="0"/>
              <a:buChar char="•"/>
            </a:pPr>
            <a:r>
              <a:rPr lang="en-US" sz="2400" dirty="0"/>
              <a:t>Children aged 16 and 17 may not be employed in hazardous jobs.</a:t>
            </a:r>
          </a:p>
        </p:txBody>
      </p:sp>
      <p:sp>
        <p:nvSpPr>
          <p:cNvPr id="4" name="Content Placeholder 3">
            <a:extLst>
              <a:ext uri="{FF2B5EF4-FFF2-40B4-BE49-F238E27FC236}">
                <a16:creationId xmlns:a16="http://schemas.microsoft.com/office/drawing/2014/main" id="{D8FFCF19-94BB-418F-9501-935FBD04942B}"/>
              </a:ext>
            </a:extLst>
          </p:cNvPr>
          <p:cNvSpPr>
            <a:spLocks noGrp="1"/>
          </p:cNvSpPr>
          <p:nvPr>
            <p:ph sz="quarter" idx="13"/>
          </p:nvPr>
        </p:nvSpPr>
        <p:spPr>
          <a:xfrm>
            <a:off x="616604" y="4398572"/>
            <a:ext cx="11118196" cy="1338733"/>
          </a:xfrm>
        </p:spPr>
        <p:txBody>
          <a:bodyPr/>
          <a:lstStyle/>
          <a:p>
            <a:pPr marL="0" indent="0">
              <a:buNone/>
            </a:pPr>
            <a:r>
              <a:rPr lang="en-US" sz="2600" dirty="0"/>
              <a:t>Exemptions: babysitting, acting, delivering newspapers.</a:t>
            </a:r>
          </a:p>
        </p:txBody>
      </p:sp>
    </p:spTree>
    <p:extLst>
      <p:ext uri="{BB962C8B-B14F-4D97-AF65-F5344CB8AC3E}">
        <p14:creationId xmlns:p14="http://schemas.microsoft.com/office/powerpoint/2010/main" val="266276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CCB2AD-3F95-47AF-B076-1B08E0426B5E}"/>
              </a:ext>
            </a:extLst>
          </p:cNvPr>
          <p:cNvSpPr>
            <a:spLocks noGrp="1"/>
          </p:cNvSpPr>
          <p:nvPr>
            <p:ph type="title"/>
          </p:nvPr>
        </p:nvSpPr>
        <p:spPr/>
        <p:txBody>
          <a:bodyPr/>
          <a:lstStyle/>
          <a:p>
            <a:r>
              <a:rPr lang="en-US" dirty="0"/>
              <a:t>Legal Requirements for Pay </a:t>
            </a:r>
            <a:r>
              <a:rPr lang="en-US" sz="1000" b="0" dirty="0"/>
              <a:t>6</a:t>
            </a:r>
          </a:p>
        </p:txBody>
      </p:sp>
      <p:sp>
        <p:nvSpPr>
          <p:cNvPr id="3" name="Content Placeholder 2">
            <a:extLst>
              <a:ext uri="{FF2B5EF4-FFF2-40B4-BE49-F238E27FC236}">
                <a16:creationId xmlns:a16="http://schemas.microsoft.com/office/drawing/2014/main" id="{211A05A8-7984-4D73-8F24-3FE5D54E5690}"/>
              </a:ext>
            </a:extLst>
          </p:cNvPr>
          <p:cNvSpPr>
            <a:spLocks noGrp="1"/>
          </p:cNvSpPr>
          <p:nvPr>
            <p:ph idx="1"/>
          </p:nvPr>
        </p:nvSpPr>
        <p:spPr/>
        <p:txBody>
          <a:bodyPr/>
          <a:lstStyle/>
          <a:p>
            <a:r>
              <a:rPr lang="en-US" sz="2600" dirty="0"/>
              <a:t>Prevailing Wages</a:t>
            </a:r>
          </a:p>
          <a:p>
            <a:pPr marL="292608" indent="-292608">
              <a:buFont typeface="Arial" panose="020B0604020202020204" pitchFamily="34" charset="0"/>
              <a:buChar char="•"/>
            </a:pPr>
            <a:r>
              <a:rPr lang="en-US" sz="2400" dirty="0"/>
              <a:t>Federal contractors must pay employees at least equal to the prevailing wages in the area.</a:t>
            </a:r>
          </a:p>
          <a:p>
            <a:pPr marL="292608" indent="-292608">
              <a:buFont typeface="Arial" panose="020B0604020202020204" pitchFamily="34" charset="0"/>
              <a:buChar char="•"/>
            </a:pPr>
            <a:r>
              <a:rPr lang="en-US" sz="2400" dirty="0"/>
              <a:t>Davis-Bacon Act of 19</a:t>
            </a:r>
            <a:r>
              <a:rPr lang="en-US" sz="100" dirty="0"/>
              <a:t> </a:t>
            </a:r>
            <a:r>
              <a:rPr lang="en-US" sz="2400" dirty="0"/>
              <a:t>31.</a:t>
            </a:r>
          </a:p>
          <a:p>
            <a:pPr marL="292608" indent="-292608">
              <a:buFont typeface="Arial" panose="020B0604020202020204" pitchFamily="34" charset="0"/>
              <a:buChar char="•"/>
            </a:pPr>
            <a:r>
              <a:rPr lang="en-US" sz="2400" dirty="0"/>
              <a:t>Walsh-Healy Public Contracts Act of 19</a:t>
            </a:r>
            <a:r>
              <a:rPr lang="en-US" sz="100" dirty="0"/>
              <a:t> </a:t>
            </a:r>
            <a:r>
              <a:rPr lang="en-US" sz="2400" dirty="0"/>
              <a:t>36.</a:t>
            </a:r>
          </a:p>
        </p:txBody>
      </p:sp>
    </p:spTree>
    <p:extLst>
      <p:ext uri="{BB962C8B-B14F-4D97-AF65-F5344CB8AC3E}">
        <p14:creationId xmlns:p14="http://schemas.microsoft.com/office/powerpoint/2010/main" val="6610002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00A156-5EEF-4D0B-ACA7-1EAA65C08C52}"/>
              </a:ext>
            </a:extLst>
          </p:cNvPr>
          <p:cNvSpPr>
            <a:spLocks noGrp="1"/>
          </p:cNvSpPr>
          <p:nvPr>
            <p:ph type="title"/>
          </p:nvPr>
        </p:nvSpPr>
        <p:spPr/>
        <p:txBody>
          <a:bodyPr/>
          <a:lstStyle/>
          <a:p>
            <a:r>
              <a:rPr lang="en-US" dirty="0"/>
              <a:t>Legal Requirements for Pay </a:t>
            </a:r>
            <a:r>
              <a:rPr lang="en-US" sz="1000" b="0" dirty="0"/>
              <a:t>7</a:t>
            </a:r>
          </a:p>
        </p:txBody>
      </p:sp>
      <p:sp>
        <p:nvSpPr>
          <p:cNvPr id="3" name="Content Placeholder 2">
            <a:extLst>
              <a:ext uri="{FF2B5EF4-FFF2-40B4-BE49-F238E27FC236}">
                <a16:creationId xmlns:a16="http://schemas.microsoft.com/office/drawing/2014/main" id="{614AD946-A4AF-460B-BE52-5023837F53A2}"/>
              </a:ext>
            </a:extLst>
          </p:cNvPr>
          <p:cNvSpPr>
            <a:spLocks noGrp="1"/>
          </p:cNvSpPr>
          <p:nvPr>
            <p:ph sz="quarter" idx="12"/>
          </p:nvPr>
        </p:nvSpPr>
        <p:spPr>
          <a:xfrm>
            <a:off x="616604" y="1271758"/>
            <a:ext cx="11118196" cy="2102063"/>
          </a:xfrm>
        </p:spPr>
        <p:txBody>
          <a:bodyPr/>
          <a:lstStyle/>
          <a:p>
            <a:pPr marL="0" indent="0">
              <a:buNone/>
            </a:pPr>
            <a:r>
              <a:rPr lang="en-US" sz="2800" dirty="0"/>
              <a:t>Pay Ratio Reporting</a:t>
            </a:r>
          </a:p>
          <a:p>
            <a:pPr marL="0" indent="0">
              <a:buNone/>
            </a:pPr>
            <a:r>
              <a:rPr lang="en-US" sz="2600" dirty="0"/>
              <a:t>Must report ratio of C</a:t>
            </a:r>
            <a:r>
              <a:rPr lang="en-US" sz="100" dirty="0"/>
              <a:t> </a:t>
            </a:r>
            <a:r>
              <a:rPr lang="en-US" sz="2600" dirty="0"/>
              <a:t>E</a:t>
            </a:r>
            <a:r>
              <a:rPr lang="en-US" sz="100" dirty="0"/>
              <a:t> </a:t>
            </a:r>
            <a:r>
              <a:rPr lang="en-US" sz="2600" dirty="0"/>
              <a:t>O pay to pay of median employee.</a:t>
            </a:r>
          </a:p>
          <a:p>
            <a:pPr marL="292608" lvl="1" indent="-292608">
              <a:buFont typeface="Arial" panose="020B0604020202020204" pitchFamily="34" charset="0"/>
              <a:buChar char="•"/>
            </a:pPr>
            <a:r>
              <a:rPr lang="en-US" sz="2400" dirty="0"/>
              <a:t>Dodd-Frank Wall Street Reform.</a:t>
            </a:r>
          </a:p>
          <a:p>
            <a:pPr marL="292608" lvl="1" indent="-292608">
              <a:buFont typeface="Arial" panose="020B0604020202020204" pitchFamily="34" charset="0"/>
              <a:buChar char="•"/>
            </a:pPr>
            <a:r>
              <a:rPr lang="en-US" sz="2400" dirty="0"/>
              <a:t>Consumer Protection Act of 2010.</a:t>
            </a:r>
          </a:p>
        </p:txBody>
      </p:sp>
      <p:sp>
        <p:nvSpPr>
          <p:cNvPr id="4" name="Content Placeholder 3">
            <a:extLst>
              <a:ext uri="{FF2B5EF4-FFF2-40B4-BE49-F238E27FC236}">
                <a16:creationId xmlns:a16="http://schemas.microsoft.com/office/drawing/2014/main" id="{D8FFCF19-94BB-418F-9501-935FBD04942B}"/>
              </a:ext>
            </a:extLst>
          </p:cNvPr>
          <p:cNvSpPr>
            <a:spLocks noGrp="1"/>
          </p:cNvSpPr>
          <p:nvPr>
            <p:ph sz="quarter" idx="13"/>
          </p:nvPr>
        </p:nvSpPr>
        <p:spPr>
          <a:xfrm>
            <a:off x="616604" y="3515700"/>
            <a:ext cx="11118196" cy="1338733"/>
          </a:xfrm>
        </p:spPr>
        <p:txBody>
          <a:bodyPr/>
          <a:lstStyle/>
          <a:p>
            <a:pPr marL="0" indent="0">
              <a:buNone/>
            </a:pPr>
            <a:r>
              <a:rPr lang="en-US" sz="2600" dirty="0"/>
              <a:t>Intended to increase transparency and make social responsibility a more vital part of pay policies.</a:t>
            </a:r>
          </a:p>
        </p:txBody>
      </p:sp>
    </p:spTree>
    <p:extLst>
      <p:ext uri="{BB962C8B-B14F-4D97-AF65-F5344CB8AC3E}">
        <p14:creationId xmlns:p14="http://schemas.microsoft.com/office/powerpoint/2010/main" val="17993359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BC77F7-9FB6-40D2-B5A8-DAF6C272E790}"/>
              </a:ext>
            </a:extLst>
          </p:cNvPr>
          <p:cNvSpPr>
            <a:spLocks noGrp="1"/>
          </p:cNvSpPr>
          <p:nvPr>
            <p:ph type="title"/>
          </p:nvPr>
        </p:nvSpPr>
        <p:spPr/>
        <p:txBody>
          <a:bodyPr/>
          <a:lstStyle/>
          <a:p>
            <a:r>
              <a:rPr lang="en-US" dirty="0"/>
              <a:t>Economic Influences on Pay </a:t>
            </a:r>
            <a:r>
              <a:rPr lang="en-US" sz="1000" b="0" dirty="0"/>
              <a:t>1</a:t>
            </a:r>
          </a:p>
        </p:txBody>
      </p:sp>
      <p:sp>
        <p:nvSpPr>
          <p:cNvPr id="5" name="Text Placeholder 4">
            <a:extLst>
              <a:ext uri="{FF2B5EF4-FFF2-40B4-BE49-F238E27FC236}">
                <a16:creationId xmlns:a16="http://schemas.microsoft.com/office/drawing/2014/main" id="{893D8D06-BFE0-4922-B74E-7FF809182F26}"/>
              </a:ext>
            </a:extLst>
          </p:cNvPr>
          <p:cNvSpPr>
            <a:spLocks noGrp="1"/>
          </p:cNvSpPr>
          <p:nvPr>
            <p:ph type="body" sz="quarter" idx="3"/>
          </p:nvPr>
        </p:nvSpPr>
        <p:spPr>
          <a:xfrm>
            <a:off x="612385" y="1261325"/>
            <a:ext cx="5384134" cy="639762"/>
          </a:xfrm>
          <a:ln w="3175">
            <a:solidFill>
              <a:srgbClr val="006800"/>
            </a:solidFill>
          </a:ln>
        </p:spPr>
        <p:style>
          <a:lnRef idx="2">
            <a:schemeClr val="accent1"/>
          </a:lnRef>
          <a:fillRef idx="1">
            <a:schemeClr val="lt1"/>
          </a:fillRef>
          <a:effectRef idx="0">
            <a:schemeClr val="accent1"/>
          </a:effectRef>
          <a:fontRef idx="minor">
            <a:schemeClr val="dk1"/>
          </a:fontRef>
        </p:style>
        <p:txBody>
          <a:bodyPr anchor="ctr"/>
          <a:lstStyle/>
          <a:p>
            <a:pPr algn="ctr"/>
            <a:r>
              <a:rPr lang="en-US" sz="2600" b="0" dirty="0"/>
              <a:t>Product Markets</a:t>
            </a:r>
          </a:p>
        </p:txBody>
      </p:sp>
      <p:sp>
        <p:nvSpPr>
          <p:cNvPr id="6" name="Content Placeholder 5">
            <a:extLst>
              <a:ext uri="{FF2B5EF4-FFF2-40B4-BE49-F238E27FC236}">
                <a16:creationId xmlns:a16="http://schemas.microsoft.com/office/drawing/2014/main" id="{FAF13AE6-A2FF-4228-BF8F-C384249400F4}"/>
              </a:ext>
            </a:extLst>
          </p:cNvPr>
          <p:cNvSpPr>
            <a:spLocks noGrp="1"/>
          </p:cNvSpPr>
          <p:nvPr>
            <p:ph sz="quarter" idx="4"/>
          </p:nvPr>
        </p:nvSpPr>
        <p:spPr>
          <a:xfrm>
            <a:off x="612384" y="2027214"/>
            <a:ext cx="5384136" cy="2798373"/>
          </a:xfrm>
          <a:ln w="3175">
            <a:solidFill>
              <a:srgbClr val="006800"/>
            </a:solidFill>
          </a:ln>
        </p:spPr>
        <p:style>
          <a:lnRef idx="2">
            <a:schemeClr val="accent1"/>
          </a:lnRef>
          <a:fillRef idx="1">
            <a:schemeClr val="lt1"/>
          </a:fillRef>
          <a:effectRef idx="0">
            <a:schemeClr val="accent1"/>
          </a:effectRef>
          <a:fontRef idx="minor">
            <a:schemeClr val="dk1"/>
          </a:fontRef>
        </p:style>
        <p:txBody>
          <a:bodyPr/>
          <a:lstStyle/>
          <a:p>
            <a:pPr marL="292608" indent="-292608"/>
            <a:r>
              <a:rPr lang="en-US" sz="2400" dirty="0"/>
              <a:t>Organizations that offer similar goods and services.</a:t>
            </a:r>
          </a:p>
          <a:p>
            <a:pPr marL="292608" indent="-292608"/>
            <a:r>
              <a:rPr lang="en-US" sz="2400" dirty="0"/>
              <a:t>Organizations compete on quality, service, and price.</a:t>
            </a:r>
          </a:p>
          <a:p>
            <a:pPr marL="292608" indent="-292608"/>
            <a:r>
              <a:rPr lang="en-US" sz="2400" dirty="0"/>
              <a:t>Cost of labor a significant part of organization’s costs.</a:t>
            </a:r>
          </a:p>
        </p:txBody>
      </p:sp>
      <p:sp>
        <p:nvSpPr>
          <p:cNvPr id="7" name="Text Placeholder 6">
            <a:extLst>
              <a:ext uri="{FF2B5EF4-FFF2-40B4-BE49-F238E27FC236}">
                <a16:creationId xmlns:a16="http://schemas.microsoft.com/office/drawing/2014/main" id="{30E46763-7BB5-48C1-8A6E-24ABAD4282A1}"/>
              </a:ext>
            </a:extLst>
          </p:cNvPr>
          <p:cNvSpPr>
            <a:spLocks noGrp="1"/>
          </p:cNvSpPr>
          <p:nvPr>
            <p:ph type="body" sz="quarter" idx="12"/>
          </p:nvPr>
        </p:nvSpPr>
        <p:spPr>
          <a:xfrm>
            <a:off x="6195483" y="1265216"/>
            <a:ext cx="5472309" cy="609600"/>
          </a:xfrm>
          <a:ln w="3175">
            <a:solidFill>
              <a:srgbClr val="006800"/>
            </a:solidFill>
          </a:ln>
        </p:spPr>
        <p:style>
          <a:lnRef idx="2">
            <a:schemeClr val="accent1"/>
          </a:lnRef>
          <a:fillRef idx="1">
            <a:schemeClr val="lt1"/>
          </a:fillRef>
          <a:effectRef idx="0">
            <a:schemeClr val="accent1"/>
          </a:effectRef>
          <a:fontRef idx="minor">
            <a:schemeClr val="dk1"/>
          </a:fontRef>
        </p:style>
        <p:txBody>
          <a:bodyPr anchor="ctr"/>
          <a:lstStyle/>
          <a:p>
            <a:pPr marL="0" indent="0" algn="ctr">
              <a:buNone/>
            </a:pPr>
            <a:r>
              <a:rPr lang="en-US" sz="2600" b="0" dirty="0"/>
              <a:t>Labor Markets</a:t>
            </a:r>
          </a:p>
        </p:txBody>
      </p:sp>
      <p:sp>
        <p:nvSpPr>
          <p:cNvPr id="8" name="Content Placeholder 7">
            <a:extLst>
              <a:ext uri="{FF2B5EF4-FFF2-40B4-BE49-F238E27FC236}">
                <a16:creationId xmlns:a16="http://schemas.microsoft.com/office/drawing/2014/main" id="{4B2772AD-BEF8-4B11-AFCD-43F3D023FAC0}"/>
              </a:ext>
            </a:extLst>
          </p:cNvPr>
          <p:cNvSpPr>
            <a:spLocks noGrp="1"/>
          </p:cNvSpPr>
          <p:nvPr>
            <p:ph sz="half" idx="14"/>
          </p:nvPr>
        </p:nvSpPr>
        <p:spPr>
          <a:xfrm>
            <a:off x="6195483" y="2048227"/>
            <a:ext cx="5472310" cy="2777359"/>
          </a:xfrm>
          <a:ln w="3175">
            <a:solidFill>
              <a:srgbClr val="006800"/>
            </a:solidFill>
          </a:ln>
        </p:spPr>
        <p:style>
          <a:lnRef idx="2">
            <a:schemeClr val="accent1"/>
          </a:lnRef>
          <a:fillRef idx="1">
            <a:schemeClr val="lt1"/>
          </a:fillRef>
          <a:effectRef idx="0">
            <a:schemeClr val="accent1"/>
          </a:effectRef>
          <a:fontRef idx="minor">
            <a:schemeClr val="dk1"/>
          </a:fontRef>
        </p:style>
        <p:txBody>
          <a:bodyPr/>
          <a:lstStyle/>
          <a:p>
            <a:pPr marL="292608" indent="-292608"/>
            <a:r>
              <a:rPr lang="en-US" sz="2400" dirty="0"/>
              <a:t>Organizations must compete to obtain human resources.</a:t>
            </a:r>
          </a:p>
          <a:p>
            <a:pPr marL="292608" indent="-292608"/>
            <a:r>
              <a:rPr lang="en-US" sz="2400" dirty="0"/>
              <a:t>Competition establishes minimum pay to hire an employee for a job.</a:t>
            </a:r>
          </a:p>
          <a:p>
            <a:pPr marL="292608" indent="-292608"/>
            <a:r>
              <a:rPr lang="en-US" sz="2400" dirty="0"/>
              <a:t>May be influenced by cost of living.</a:t>
            </a:r>
          </a:p>
        </p:txBody>
      </p:sp>
    </p:spTree>
    <p:extLst>
      <p:ext uri="{BB962C8B-B14F-4D97-AF65-F5344CB8AC3E}">
        <p14:creationId xmlns:p14="http://schemas.microsoft.com/office/powerpoint/2010/main" val="9921530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9F3DB5-4E6F-48AB-8989-93475427441D}"/>
              </a:ext>
            </a:extLst>
          </p:cNvPr>
          <p:cNvSpPr>
            <a:spLocks noGrp="1"/>
          </p:cNvSpPr>
          <p:nvPr>
            <p:ph type="title"/>
          </p:nvPr>
        </p:nvSpPr>
        <p:spPr/>
        <p:txBody>
          <a:bodyPr/>
          <a:lstStyle/>
          <a:p>
            <a:r>
              <a:rPr lang="en-US" dirty="0"/>
              <a:t>Economic Influences on Pay </a:t>
            </a:r>
            <a:r>
              <a:rPr lang="en-US" sz="1000" b="0" dirty="0"/>
              <a:t>2</a:t>
            </a:r>
          </a:p>
        </p:txBody>
      </p:sp>
      <p:sp>
        <p:nvSpPr>
          <p:cNvPr id="3" name="Content Placeholder 2">
            <a:extLst>
              <a:ext uri="{FF2B5EF4-FFF2-40B4-BE49-F238E27FC236}">
                <a16:creationId xmlns:a16="http://schemas.microsoft.com/office/drawing/2014/main" id="{A8F51122-3CD2-4F9A-AF9F-E4821F09C18E}"/>
              </a:ext>
            </a:extLst>
          </p:cNvPr>
          <p:cNvSpPr>
            <a:spLocks noGrp="1"/>
          </p:cNvSpPr>
          <p:nvPr>
            <p:ph idx="1"/>
          </p:nvPr>
        </p:nvSpPr>
        <p:spPr>
          <a:xfrm>
            <a:off x="609600" y="1280160"/>
            <a:ext cx="5486400" cy="3843633"/>
          </a:xfrm>
        </p:spPr>
        <p:txBody>
          <a:bodyPr/>
          <a:lstStyle/>
          <a:p>
            <a:r>
              <a:rPr lang="en-US" sz="2400" dirty="0"/>
              <a:t>There is a strong demand for nurses in the labor market. What this means for hospitals is that they have to pay competitive wages and other perks to attract and retain staff. How does this differ from the airline industry’s current labor market?</a:t>
            </a:r>
            <a:endParaRPr lang="en-US" sz="2200" dirty="0"/>
          </a:p>
        </p:txBody>
      </p:sp>
      <p:pic>
        <p:nvPicPr>
          <p:cNvPr id="7" name="Picture 6" descr="A photo of a nurse who is smiling.">
            <a:extLst>
              <a:ext uri="{FF2B5EF4-FFF2-40B4-BE49-F238E27FC236}">
                <a16:creationId xmlns:a16="http://schemas.microsoft.com/office/drawing/2014/main" id="{1FEE8555-6823-42ED-8DAF-EDE0B253919B}"/>
              </a:ext>
            </a:extLst>
          </p:cNvPr>
          <p:cNvPicPr>
            <a:picLocks noChangeAspect="1"/>
          </p:cNvPicPr>
          <p:nvPr/>
        </p:nvPicPr>
        <p:blipFill>
          <a:blip r:embed="rId3"/>
          <a:stretch>
            <a:fillRect/>
          </a:stretch>
        </p:blipFill>
        <p:spPr>
          <a:xfrm>
            <a:off x="6265262" y="1522307"/>
            <a:ext cx="5431677" cy="3655726"/>
          </a:xfrm>
          <a:prstGeom prst="rect">
            <a:avLst/>
          </a:prstGeom>
        </p:spPr>
      </p:pic>
      <p:sp>
        <p:nvSpPr>
          <p:cNvPr id="5" name="Text Placeholder 4">
            <a:extLst>
              <a:ext uri="{FF2B5EF4-FFF2-40B4-BE49-F238E27FC236}">
                <a16:creationId xmlns:a16="http://schemas.microsoft.com/office/drawing/2014/main" id="{D807C8F4-9296-46DA-BEE6-1F421226F5E0}"/>
              </a:ext>
            </a:extLst>
          </p:cNvPr>
          <p:cNvSpPr>
            <a:spLocks noGrp="1"/>
          </p:cNvSpPr>
          <p:nvPr>
            <p:ph type="body" sz="quarter" idx="11"/>
          </p:nvPr>
        </p:nvSpPr>
        <p:spPr>
          <a:xfrm>
            <a:off x="6760566" y="6685613"/>
            <a:ext cx="4876800" cy="172387"/>
          </a:xfrm>
        </p:spPr>
        <p:txBody>
          <a:bodyPr/>
          <a:lstStyle/>
          <a:p>
            <a:r>
              <a:rPr lang="en-US" dirty="0">
                <a:solidFill>
                  <a:schemeClr val="tx1"/>
                </a:solidFill>
              </a:rPr>
              <a:t>Tom Grill/Getty Images</a:t>
            </a:r>
          </a:p>
        </p:txBody>
      </p:sp>
    </p:spTree>
    <p:extLst>
      <p:ext uri="{BB962C8B-B14F-4D97-AF65-F5344CB8AC3E}">
        <p14:creationId xmlns:p14="http://schemas.microsoft.com/office/powerpoint/2010/main" val="36509760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25B0AC-C590-40A5-A716-78C3EC703449}"/>
              </a:ext>
            </a:extLst>
          </p:cNvPr>
          <p:cNvSpPr>
            <a:spLocks noGrp="1"/>
          </p:cNvSpPr>
          <p:nvPr>
            <p:ph type="title"/>
          </p:nvPr>
        </p:nvSpPr>
        <p:spPr/>
        <p:txBody>
          <a:bodyPr/>
          <a:lstStyle/>
          <a:p>
            <a:r>
              <a:rPr lang="en-US" dirty="0"/>
              <a:t>Economic Influences on Pay </a:t>
            </a:r>
            <a:r>
              <a:rPr lang="en-US" sz="1000" b="0" dirty="0"/>
              <a:t>3</a:t>
            </a:r>
          </a:p>
        </p:txBody>
      </p:sp>
      <p:sp>
        <p:nvSpPr>
          <p:cNvPr id="3" name="Content Placeholder 2">
            <a:extLst>
              <a:ext uri="{FF2B5EF4-FFF2-40B4-BE49-F238E27FC236}">
                <a16:creationId xmlns:a16="http://schemas.microsoft.com/office/drawing/2014/main" id="{EB266E53-0AEA-45AE-AE85-152C42B81266}"/>
              </a:ext>
            </a:extLst>
          </p:cNvPr>
          <p:cNvSpPr>
            <a:spLocks noGrp="1"/>
          </p:cNvSpPr>
          <p:nvPr>
            <p:ph idx="1"/>
          </p:nvPr>
        </p:nvSpPr>
        <p:spPr/>
        <p:txBody>
          <a:bodyPr/>
          <a:lstStyle/>
          <a:p>
            <a:r>
              <a:rPr lang="en-US" sz="2600" dirty="0"/>
              <a:t>Pay Level: Deciding What to Pay</a:t>
            </a:r>
          </a:p>
          <a:p>
            <a:pPr marL="292608" indent="-292608">
              <a:buFont typeface="Arial" panose="020B0604020202020204" pitchFamily="34" charset="0"/>
              <a:buChar char="•"/>
            </a:pPr>
            <a:r>
              <a:rPr lang="en-US" sz="2400" dirty="0"/>
              <a:t>Ranges depend on the competitive environment.</a:t>
            </a:r>
          </a:p>
          <a:p>
            <a:pPr marL="292608" indent="-292608">
              <a:buFont typeface="Arial" panose="020B0604020202020204" pitchFamily="34" charset="0"/>
              <a:buChar char="•"/>
            </a:pPr>
            <a:r>
              <a:rPr lang="en-US" sz="2400" dirty="0"/>
              <a:t>Market rate versus paying above market rate to acquire top talent.</a:t>
            </a:r>
          </a:p>
          <a:p>
            <a:pPr marL="292608" indent="-292608">
              <a:buFont typeface="Arial" panose="020B0604020202020204" pitchFamily="34" charset="0"/>
              <a:buChar char="•"/>
            </a:pPr>
            <a:r>
              <a:rPr lang="en-US" sz="2400" dirty="0"/>
              <a:t>Pay policies are one of the most important H</a:t>
            </a:r>
            <a:r>
              <a:rPr lang="en-US" sz="100" dirty="0"/>
              <a:t> </a:t>
            </a:r>
            <a:r>
              <a:rPr lang="en-US" sz="2400" dirty="0"/>
              <a:t>R tools to encourage desired behaviors and discourage undesired behaviors.</a:t>
            </a:r>
          </a:p>
        </p:txBody>
      </p:sp>
    </p:spTree>
    <p:extLst>
      <p:ext uri="{BB962C8B-B14F-4D97-AF65-F5344CB8AC3E}">
        <p14:creationId xmlns:p14="http://schemas.microsoft.com/office/powerpoint/2010/main" val="11222775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25B0AC-C590-40A5-A716-78C3EC703449}"/>
              </a:ext>
            </a:extLst>
          </p:cNvPr>
          <p:cNvSpPr>
            <a:spLocks noGrp="1"/>
          </p:cNvSpPr>
          <p:nvPr>
            <p:ph type="title"/>
          </p:nvPr>
        </p:nvSpPr>
        <p:spPr/>
        <p:txBody>
          <a:bodyPr/>
          <a:lstStyle/>
          <a:p>
            <a:r>
              <a:rPr lang="en-US" dirty="0"/>
              <a:t>Economic Influences on Pay </a:t>
            </a:r>
            <a:r>
              <a:rPr lang="en-US" sz="1000" b="0" dirty="0"/>
              <a:t>4</a:t>
            </a:r>
          </a:p>
        </p:txBody>
      </p:sp>
      <p:sp>
        <p:nvSpPr>
          <p:cNvPr id="3" name="Content Placeholder 2">
            <a:extLst>
              <a:ext uri="{FF2B5EF4-FFF2-40B4-BE49-F238E27FC236}">
                <a16:creationId xmlns:a16="http://schemas.microsoft.com/office/drawing/2014/main" id="{EB266E53-0AEA-45AE-AE85-152C42B81266}"/>
              </a:ext>
            </a:extLst>
          </p:cNvPr>
          <p:cNvSpPr>
            <a:spLocks noGrp="1"/>
          </p:cNvSpPr>
          <p:nvPr>
            <p:ph idx="1"/>
          </p:nvPr>
        </p:nvSpPr>
        <p:spPr>
          <a:xfrm>
            <a:off x="609600" y="1280160"/>
            <a:ext cx="10972800" cy="5006340"/>
          </a:xfrm>
        </p:spPr>
        <p:txBody>
          <a:bodyPr/>
          <a:lstStyle/>
          <a:p>
            <a:r>
              <a:rPr lang="en-US" dirty="0"/>
              <a:t>Gathering Information about Market Pay</a:t>
            </a:r>
          </a:p>
          <a:p>
            <a:r>
              <a:rPr lang="en-US" sz="2600" b="1" dirty="0"/>
              <a:t>Benchmarking.</a:t>
            </a:r>
          </a:p>
          <a:p>
            <a:r>
              <a:rPr lang="en-US" sz="2600" dirty="0"/>
              <a:t>Multiple sources of data:</a:t>
            </a:r>
          </a:p>
          <a:p>
            <a:pPr marL="292608" lvl="1" indent="-292608"/>
            <a:r>
              <a:rPr lang="en-US" dirty="0"/>
              <a:t>Pay surveys.</a:t>
            </a:r>
          </a:p>
          <a:p>
            <a:pPr marL="292608" lvl="1" indent="-292608"/>
            <a:r>
              <a:rPr lang="en-US" dirty="0"/>
              <a:t>Bureau of Labor Statistics (B</a:t>
            </a:r>
            <a:r>
              <a:rPr lang="en-US" sz="100" dirty="0"/>
              <a:t> </a:t>
            </a:r>
            <a:r>
              <a:rPr lang="en-US" dirty="0"/>
              <a:t>L</a:t>
            </a:r>
            <a:r>
              <a:rPr lang="en-US" sz="100" dirty="0"/>
              <a:t> </a:t>
            </a:r>
            <a:r>
              <a:rPr lang="en-US" dirty="0"/>
              <a:t>S).</a:t>
            </a:r>
          </a:p>
          <a:p>
            <a:pPr marL="292608" lvl="1" indent="-292608"/>
            <a:r>
              <a:rPr lang="en-US" dirty="0"/>
              <a:t>Society for Human Resource Management (S</a:t>
            </a:r>
            <a:r>
              <a:rPr lang="en-US" sz="100" dirty="0"/>
              <a:t> </a:t>
            </a:r>
            <a:r>
              <a:rPr lang="en-US" dirty="0"/>
              <a:t>H</a:t>
            </a:r>
            <a:r>
              <a:rPr lang="en-US" sz="100" dirty="0"/>
              <a:t> </a:t>
            </a:r>
            <a:r>
              <a:rPr lang="en-US" dirty="0"/>
              <a:t>R</a:t>
            </a:r>
            <a:r>
              <a:rPr lang="en-US" sz="100" dirty="0"/>
              <a:t> </a:t>
            </a:r>
            <a:r>
              <a:rPr lang="en-US" dirty="0"/>
              <a:t>M).</a:t>
            </a:r>
          </a:p>
          <a:p>
            <a:pPr marL="292608" lvl="1" indent="-292608"/>
            <a:r>
              <a:rPr lang="en-US" dirty="0"/>
              <a:t>Consulting groups.</a:t>
            </a:r>
          </a:p>
        </p:txBody>
      </p:sp>
    </p:spTree>
    <p:extLst>
      <p:ext uri="{BB962C8B-B14F-4D97-AF65-F5344CB8AC3E}">
        <p14:creationId xmlns:p14="http://schemas.microsoft.com/office/powerpoint/2010/main" val="738868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00A156-5EEF-4D0B-ACA7-1EAA65C08C52}"/>
              </a:ext>
            </a:extLst>
          </p:cNvPr>
          <p:cNvSpPr>
            <a:spLocks noGrp="1"/>
          </p:cNvSpPr>
          <p:nvPr>
            <p:ph type="title"/>
          </p:nvPr>
        </p:nvSpPr>
        <p:spPr/>
        <p:txBody>
          <a:bodyPr/>
          <a:lstStyle/>
          <a:p>
            <a:r>
              <a:rPr lang="en-US" dirty="0"/>
              <a:t>Employee Judgments about Pay Fairness </a:t>
            </a:r>
            <a:r>
              <a:rPr lang="en-US" sz="1000" b="0" dirty="0"/>
              <a:t>1</a:t>
            </a:r>
          </a:p>
        </p:txBody>
      </p:sp>
      <p:sp>
        <p:nvSpPr>
          <p:cNvPr id="3" name="Content Placeholder 2">
            <a:extLst>
              <a:ext uri="{FF2B5EF4-FFF2-40B4-BE49-F238E27FC236}">
                <a16:creationId xmlns:a16="http://schemas.microsoft.com/office/drawing/2014/main" id="{614AD946-A4AF-460B-BE52-5023837F53A2}"/>
              </a:ext>
            </a:extLst>
          </p:cNvPr>
          <p:cNvSpPr>
            <a:spLocks noGrp="1"/>
          </p:cNvSpPr>
          <p:nvPr>
            <p:ph sz="quarter" idx="12"/>
          </p:nvPr>
        </p:nvSpPr>
        <p:spPr>
          <a:xfrm>
            <a:off x="616604" y="1271758"/>
            <a:ext cx="11118196" cy="2480435"/>
          </a:xfrm>
        </p:spPr>
        <p:txBody>
          <a:bodyPr/>
          <a:lstStyle/>
          <a:p>
            <a:pPr marL="0" indent="0">
              <a:buNone/>
            </a:pPr>
            <a:r>
              <a:rPr lang="en-US" sz="2800" dirty="0"/>
              <a:t>Judging Fairness (Equity)</a:t>
            </a:r>
          </a:p>
          <a:p>
            <a:pPr marL="0" indent="0">
              <a:buNone/>
            </a:pPr>
            <a:r>
              <a:rPr lang="en-US" sz="2600" dirty="0"/>
              <a:t>Equity theory—employees judge fairness in different ways.</a:t>
            </a:r>
          </a:p>
          <a:p>
            <a:pPr marL="292608" lvl="1" indent="-292608">
              <a:buFont typeface="Arial" panose="020B0604020202020204" pitchFamily="34" charset="0"/>
              <a:buChar char="•"/>
            </a:pPr>
            <a:r>
              <a:rPr lang="en-US" sz="2400" dirty="0"/>
              <a:t>External equity: fairness of one’s pay relative to what employees in other organizations earn doing the same job.</a:t>
            </a:r>
          </a:p>
          <a:p>
            <a:pPr marL="292608" lvl="1" indent="-292608">
              <a:buFont typeface="Arial" panose="020B0604020202020204" pitchFamily="34" charset="0"/>
              <a:buChar char="•"/>
            </a:pPr>
            <a:r>
              <a:rPr lang="en-US" sz="2400" dirty="0"/>
              <a:t>Internal equity: fairness of one’s pay relative to pay of co-workers.</a:t>
            </a:r>
          </a:p>
        </p:txBody>
      </p:sp>
      <p:sp>
        <p:nvSpPr>
          <p:cNvPr id="4" name="Content Placeholder 3">
            <a:extLst>
              <a:ext uri="{FF2B5EF4-FFF2-40B4-BE49-F238E27FC236}">
                <a16:creationId xmlns:a16="http://schemas.microsoft.com/office/drawing/2014/main" id="{D8FFCF19-94BB-418F-9501-935FBD04942B}"/>
              </a:ext>
            </a:extLst>
          </p:cNvPr>
          <p:cNvSpPr>
            <a:spLocks noGrp="1"/>
          </p:cNvSpPr>
          <p:nvPr>
            <p:ph sz="quarter" idx="13"/>
          </p:nvPr>
        </p:nvSpPr>
        <p:spPr>
          <a:xfrm>
            <a:off x="616604" y="3894075"/>
            <a:ext cx="11118196" cy="1338733"/>
          </a:xfrm>
        </p:spPr>
        <p:txBody>
          <a:bodyPr/>
          <a:lstStyle/>
          <a:p>
            <a:pPr marL="0" indent="0">
              <a:buNone/>
            </a:pPr>
            <a:r>
              <a:rPr lang="en-US" sz="2600" dirty="0"/>
              <a:t>Employee responses to judgment of equity can greatly impact the organization.</a:t>
            </a:r>
          </a:p>
        </p:txBody>
      </p:sp>
    </p:spTree>
    <p:extLst>
      <p:ext uri="{BB962C8B-B14F-4D97-AF65-F5344CB8AC3E}">
        <p14:creationId xmlns:p14="http://schemas.microsoft.com/office/powerpoint/2010/main" val="37794023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BCE7-1EA6-4973-87E4-E82548FFF445}"/>
              </a:ext>
            </a:extLst>
          </p:cNvPr>
          <p:cNvSpPr>
            <a:spLocks noGrp="1"/>
          </p:cNvSpPr>
          <p:nvPr>
            <p:ph type="ctrTitle"/>
          </p:nvPr>
        </p:nvSpPr>
        <p:spPr>
          <a:xfrm>
            <a:off x="304800" y="2954010"/>
            <a:ext cx="6807200" cy="686681"/>
          </a:xfrm>
          <a:effectLst/>
        </p:spPr>
        <p:txBody>
          <a:bodyPr/>
          <a:lstStyle/>
          <a:p>
            <a:r>
              <a:rPr lang="en-US" b="1" noProof="0" dirty="0">
                <a:solidFill>
                  <a:schemeClr val="tx1"/>
                </a:solidFill>
              </a:rPr>
              <a:t>Chapter 12 </a:t>
            </a:r>
            <a:endParaRPr lang="en-US" noProof="0" dirty="0">
              <a:solidFill>
                <a:schemeClr val="tx1"/>
              </a:solidFill>
            </a:endParaRPr>
          </a:p>
        </p:txBody>
      </p:sp>
      <p:sp>
        <p:nvSpPr>
          <p:cNvPr id="3" name="Text Placeholder 2">
            <a:extLst>
              <a:ext uri="{FF2B5EF4-FFF2-40B4-BE49-F238E27FC236}">
                <a16:creationId xmlns:a16="http://schemas.microsoft.com/office/drawing/2014/main" id="{937F43B8-62DC-487B-91E0-EF5232E2A22F}"/>
              </a:ext>
            </a:extLst>
          </p:cNvPr>
          <p:cNvSpPr>
            <a:spLocks noGrp="1"/>
          </p:cNvSpPr>
          <p:nvPr>
            <p:ph type="body" sz="quarter" idx="10"/>
          </p:nvPr>
        </p:nvSpPr>
        <p:spPr>
          <a:xfrm>
            <a:off x="373626" y="3842976"/>
            <a:ext cx="6807200" cy="964998"/>
          </a:xfrm>
        </p:spPr>
        <p:txBody>
          <a:bodyPr/>
          <a:lstStyle/>
          <a:p>
            <a:pPr algn="ctr"/>
            <a:r>
              <a:rPr lang="en-US" b="1" dirty="0">
                <a:solidFill>
                  <a:schemeClr val="tx1"/>
                </a:solidFill>
              </a:rPr>
              <a:t>Establishing a Pay Structure</a:t>
            </a:r>
            <a:endParaRPr lang="en-US" b="1" noProof="0" dirty="0">
              <a:solidFill>
                <a:schemeClr val="tx1"/>
              </a:solidFill>
            </a:endParaRPr>
          </a:p>
        </p:txBody>
      </p:sp>
      <p:pic>
        <p:nvPicPr>
          <p:cNvPr id="7" name="Picture 6" descr="The title and the edition details are as follows, Fundamentals of human resource management 9 e, Noe, Hollenbeck, Gerhart and Wright.">
            <a:extLst>
              <a:ext uri="{FF2B5EF4-FFF2-40B4-BE49-F238E27FC236}">
                <a16:creationId xmlns:a16="http://schemas.microsoft.com/office/drawing/2014/main" id="{778902D8-D4BC-41F2-B691-83A07849DDD1}"/>
              </a:ext>
            </a:extLst>
          </p:cNvPr>
          <p:cNvPicPr>
            <a:picLocks noChangeAspect="1"/>
          </p:cNvPicPr>
          <p:nvPr/>
        </p:nvPicPr>
        <p:blipFill>
          <a:blip r:embed="rId3"/>
          <a:stretch>
            <a:fillRect/>
          </a:stretch>
        </p:blipFill>
        <p:spPr>
          <a:xfrm>
            <a:off x="7965382" y="1214438"/>
            <a:ext cx="3723889" cy="4692006"/>
          </a:xfrm>
          <a:prstGeom prst="rect">
            <a:avLst/>
          </a:prstGeom>
        </p:spPr>
      </p:pic>
      <p:sp>
        <p:nvSpPr>
          <p:cNvPr id="6" name="Text Placeholder 3">
            <a:extLst>
              <a:ext uri="{FF2B5EF4-FFF2-40B4-BE49-F238E27FC236}">
                <a16:creationId xmlns:a16="http://schemas.microsoft.com/office/drawing/2014/main" id="{416458F3-2081-485C-98B3-4080BD69E293}"/>
              </a:ext>
            </a:extLst>
          </p:cNvPr>
          <p:cNvSpPr>
            <a:spLocks noGrp="1"/>
          </p:cNvSpPr>
          <p:nvPr>
            <p:ph type="body" sz="quarter" idx="11"/>
          </p:nvPr>
        </p:nvSpPr>
        <p:spPr>
          <a:xfrm>
            <a:off x="8636000" y="6422066"/>
            <a:ext cx="3556000" cy="152400"/>
          </a:xfrm>
        </p:spPr>
        <p:txBody>
          <a:bodyPr/>
          <a:lstStyle/>
          <a:p>
            <a:r>
              <a:rPr lang="en-US" noProof="0" dirty="0"/>
              <a:t>freesoulproduction/Shutterstock</a:t>
            </a:r>
          </a:p>
        </p:txBody>
      </p:sp>
      <p:sp>
        <p:nvSpPr>
          <p:cNvPr id="5" name="Content Placeholder 4">
            <a:extLst>
              <a:ext uri="{FF2B5EF4-FFF2-40B4-BE49-F238E27FC236}">
                <a16:creationId xmlns:a16="http://schemas.microsoft.com/office/drawing/2014/main" id="{88CB8C4C-3471-4399-A8FE-64E0EA3A07BE}"/>
              </a:ext>
            </a:extLst>
          </p:cNvPr>
          <p:cNvSpPr>
            <a:spLocks noGrp="1"/>
          </p:cNvSpPr>
          <p:nvPr>
            <p:ph sz="quarter" idx="12"/>
          </p:nvPr>
        </p:nvSpPr>
        <p:spPr>
          <a:xfrm>
            <a:off x="0" y="6705600"/>
            <a:ext cx="11585749" cy="152400"/>
          </a:xfrm>
        </p:spPr>
        <p:txBody>
          <a:bodyPr/>
          <a:lstStyle/>
          <a:p>
            <a:r>
              <a:rPr lang="en-US" noProof="0" dirty="0"/>
              <a:t>© 2022 McGraw Hill. All rights reserved. Authorized only for instructor use in the classroom. No reproduction or further distribution permitted without the prior written consent of McGraw Hill.</a:t>
            </a:r>
          </a:p>
        </p:txBody>
      </p:sp>
    </p:spTree>
    <p:extLst>
      <p:ext uri="{BB962C8B-B14F-4D97-AF65-F5344CB8AC3E}">
        <p14:creationId xmlns:p14="http://schemas.microsoft.com/office/powerpoint/2010/main" val="41622763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9F3DB5-4E6F-48AB-8989-93475427441D}"/>
              </a:ext>
            </a:extLst>
          </p:cNvPr>
          <p:cNvSpPr>
            <a:spLocks noGrp="1"/>
          </p:cNvSpPr>
          <p:nvPr>
            <p:ph type="title"/>
          </p:nvPr>
        </p:nvSpPr>
        <p:spPr/>
        <p:txBody>
          <a:bodyPr/>
          <a:lstStyle/>
          <a:p>
            <a:r>
              <a:rPr lang="en-US" altLang="en-US" dirty="0"/>
              <a:t>Figure 12.3 Opinions about Fairness: Pay Equity</a:t>
            </a:r>
            <a:endParaRPr lang="en-US" sz="1000" b="0" dirty="0"/>
          </a:p>
        </p:txBody>
      </p:sp>
      <p:pic>
        <p:nvPicPr>
          <p:cNvPr id="9" name="Picture 8" descr="Opinions about pay (equity and inequity) are displayed on two separate illustrations of scales of justice. ">
            <a:extLst>
              <a:ext uri="{FF2B5EF4-FFF2-40B4-BE49-F238E27FC236}">
                <a16:creationId xmlns:a16="http://schemas.microsoft.com/office/drawing/2014/main" id="{6E34B079-0398-410A-89A9-CB2223FDBF1B}"/>
              </a:ext>
            </a:extLst>
          </p:cNvPr>
          <p:cNvPicPr>
            <a:picLocks noChangeAspect="1"/>
          </p:cNvPicPr>
          <p:nvPr/>
        </p:nvPicPr>
        <p:blipFill>
          <a:blip r:embed="rId3"/>
          <a:stretch>
            <a:fillRect/>
          </a:stretch>
        </p:blipFill>
        <p:spPr>
          <a:xfrm>
            <a:off x="1044728" y="1469770"/>
            <a:ext cx="10134075" cy="4391434"/>
          </a:xfrm>
          <a:prstGeom prst="rect">
            <a:avLst/>
          </a:prstGeom>
        </p:spPr>
      </p:pic>
      <p:sp>
        <p:nvSpPr>
          <p:cNvPr id="5" name="Text Placeholder 4">
            <a:extLst>
              <a:ext uri="{FF2B5EF4-FFF2-40B4-BE49-F238E27FC236}">
                <a16:creationId xmlns:a16="http://schemas.microsoft.com/office/drawing/2014/main" id="{088E9605-28C2-4F51-A197-B456CEA33104}"/>
              </a:ext>
            </a:extLst>
          </p:cNvPr>
          <p:cNvSpPr>
            <a:spLocks noGrp="1"/>
          </p:cNvSpPr>
          <p:nvPr>
            <p:ph type="body" sz="quarter" idx="16"/>
          </p:nvPr>
        </p:nvSpPr>
        <p:spPr>
          <a:xfrm>
            <a:off x="4623350" y="6496049"/>
            <a:ext cx="2945301" cy="214253"/>
          </a:xfrm>
        </p:spPr>
        <p:txBody>
          <a:bodyPr/>
          <a:lstStyle/>
          <a:p>
            <a:r>
              <a:rPr lang="en-US" sz="1200" dirty="0">
                <a:hlinkClick r:id="rId4" action="ppaction://hlinksldjump"/>
              </a:rPr>
              <a:t>Access the text alternative for slide images.</a:t>
            </a:r>
            <a:endParaRPr lang="en-US" sz="1200" dirty="0"/>
          </a:p>
        </p:txBody>
      </p:sp>
    </p:spTree>
    <p:extLst>
      <p:ext uri="{BB962C8B-B14F-4D97-AF65-F5344CB8AC3E}">
        <p14:creationId xmlns:p14="http://schemas.microsoft.com/office/powerpoint/2010/main" val="249983046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865A93-A6E3-4866-922E-D220A79E4C93}"/>
              </a:ext>
            </a:extLst>
          </p:cNvPr>
          <p:cNvSpPr>
            <a:spLocks noGrp="1"/>
          </p:cNvSpPr>
          <p:nvPr>
            <p:ph type="title"/>
          </p:nvPr>
        </p:nvSpPr>
        <p:spPr/>
        <p:txBody>
          <a:bodyPr/>
          <a:lstStyle/>
          <a:p>
            <a:r>
              <a:rPr lang="en-US" dirty="0"/>
              <a:t>Employee Judgments about Pay Fairness </a:t>
            </a:r>
            <a:r>
              <a:rPr lang="en-US" sz="1000" b="0" dirty="0"/>
              <a:t>2</a:t>
            </a:r>
          </a:p>
        </p:txBody>
      </p:sp>
      <p:sp>
        <p:nvSpPr>
          <p:cNvPr id="3" name="Content Placeholder 2">
            <a:extLst>
              <a:ext uri="{FF2B5EF4-FFF2-40B4-BE49-F238E27FC236}">
                <a16:creationId xmlns:a16="http://schemas.microsoft.com/office/drawing/2014/main" id="{D03A23C4-1686-4996-9DD0-617B068B8044}"/>
              </a:ext>
            </a:extLst>
          </p:cNvPr>
          <p:cNvSpPr>
            <a:spLocks noGrp="1"/>
          </p:cNvSpPr>
          <p:nvPr>
            <p:ph idx="1"/>
          </p:nvPr>
        </p:nvSpPr>
        <p:spPr/>
        <p:txBody>
          <a:bodyPr/>
          <a:lstStyle/>
          <a:p>
            <a:r>
              <a:rPr lang="en-US" sz="2600" dirty="0"/>
              <a:t>Employees who perceive they are under-rewarded are likely to make up the difference by:</a:t>
            </a:r>
          </a:p>
          <a:p>
            <a:pPr marL="402336" lvl="2" indent="-402336">
              <a:buFont typeface="+mj-lt"/>
              <a:buAutoNum type="arabicPeriod"/>
            </a:pPr>
            <a:r>
              <a:rPr lang="en-US" sz="2400" dirty="0"/>
              <a:t>Putting forth less effort (reducing inputs).</a:t>
            </a:r>
          </a:p>
          <a:p>
            <a:pPr marL="402336" lvl="2" indent="-402336">
              <a:buFont typeface="+mj-lt"/>
              <a:buAutoNum type="arabicPeriod"/>
            </a:pPr>
            <a:r>
              <a:rPr lang="en-US" sz="2400" dirty="0"/>
              <a:t>Finding ways to increase outcomes (for example, stealing).</a:t>
            </a:r>
          </a:p>
          <a:p>
            <a:pPr marL="402336" lvl="2" indent="-402336">
              <a:buFont typeface="+mj-lt"/>
              <a:buAutoNum type="arabicPeriod"/>
            </a:pPr>
            <a:r>
              <a:rPr lang="en-US" sz="2400" dirty="0"/>
              <a:t>Withdrawing by leaving or refusing to cooperate.</a:t>
            </a:r>
          </a:p>
        </p:txBody>
      </p:sp>
    </p:spTree>
    <p:extLst>
      <p:ext uri="{BB962C8B-B14F-4D97-AF65-F5344CB8AC3E}">
        <p14:creationId xmlns:p14="http://schemas.microsoft.com/office/powerpoint/2010/main" val="31114647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BE9DBF-FC15-474F-AC27-711098A4B7FC}"/>
              </a:ext>
            </a:extLst>
          </p:cNvPr>
          <p:cNvSpPr>
            <a:spLocks noGrp="1"/>
          </p:cNvSpPr>
          <p:nvPr>
            <p:ph type="title"/>
          </p:nvPr>
        </p:nvSpPr>
        <p:spPr/>
        <p:txBody>
          <a:bodyPr/>
          <a:lstStyle/>
          <a:p>
            <a:r>
              <a:rPr lang="en-US" dirty="0"/>
              <a:t>Employee Judgments about Pay Fairness </a:t>
            </a:r>
            <a:r>
              <a:rPr lang="en-US" sz="1000" b="0" dirty="0"/>
              <a:t>3</a:t>
            </a:r>
          </a:p>
        </p:txBody>
      </p:sp>
      <p:sp>
        <p:nvSpPr>
          <p:cNvPr id="3" name="Content Placeholder 2">
            <a:extLst>
              <a:ext uri="{FF2B5EF4-FFF2-40B4-BE49-F238E27FC236}">
                <a16:creationId xmlns:a16="http://schemas.microsoft.com/office/drawing/2014/main" id="{44C210B2-E900-4A3D-BDC0-9720695EB9B1}"/>
              </a:ext>
            </a:extLst>
          </p:cNvPr>
          <p:cNvSpPr>
            <a:spLocks noGrp="1"/>
          </p:cNvSpPr>
          <p:nvPr>
            <p:ph idx="1"/>
          </p:nvPr>
        </p:nvSpPr>
        <p:spPr/>
        <p:txBody>
          <a:bodyPr/>
          <a:lstStyle/>
          <a:p>
            <a:r>
              <a:rPr lang="en-US" sz="2600" dirty="0"/>
              <a:t>Communicating Fairness</a:t>
            </a:r>
          </a:p>
          <a:p>
            <a:r>
              <a:rPr lang="en-US" sz="2400" dirty="0"/>
              <a:t>Employees care about their pay relative to others’ pay.</a:t>
            </a:r>
          </a:p>
          <a:p>
            <a:r>
              <a:rPr lang="en-US" sz="2400" dirty="0"/>
              <a:t>These feelings are based on what employees perceive.</a:t>
            </a:r>
          </a:p>
          <a:p>
            <a:r>
              <a:rPr lang="en-US" sz="2400" dirty="0"/>
              <a:t>Employees can easily gather pay data using Internet (Glassdoor, Indeed).</a:t>
            </a:r>
          </a:p>
          <a:p>
            <a:r>
              <a:rPr lang="en-US" sz="2400" dirty="0"/>
              <a:t>Companies should be transparent about pay policies with employees, including:</a:t>
            </a:r>
          </a:p>
          <a:p>
            <a:pPr marL="292608" indent="-292608">
              <a:buFont typeface="Arial" panose="020B0604020202020204" pitchFamily="34" charset="0"/>
              <a:buChar char="•"/>
            </a:pPr>
            <a:r>
              <a:rPr lang="en-US" sz="2200" dirty="0"/>
              <a:t>Details about the individual’s pay.</a:t>
            </a:r>
          </a:p>
          <a:p>
            <a:pPr marL="292608" indent="-292608">
              <a:buFont typeface="Arial" panose="020B0604020202020204" pitchFamily="34" charset="0"/>
              <a:buChar char="•"/>
            </a:pPr>
            <a:r>
              <a:rPr lang="en-US" sz="2200" dirty="0"/>
              <a:t>Data used for decision making.</a:t>
            </a:r>
          </a:p>
          <a:p>
            <a:pPr marL="292608" indent="-292608">
              <a:buFont typeface="Arial" panose="020B0604020202020204" pitchFamily="34" charset="0"/>
              <a:buChar char="•"/>
            </a:pPr>
            <a:r>
              <a:rPr lang="en-US" sz="2200" dirty="0"/>
              <a:t>Data about pay ranges and potential for future earnings.</a:t>
            </a:r>
          </a:p>
          <a:p>
            <a:pPr marL="292608" indent="-292608">
              <a:buFont typeface="Arial" panose="020B0604020202020204" pitchFamily="34" charset="0"/>
              <a:buChar char="•"/>
            </a:pPr>
            <a:r>
              <a:rPr lang="en-US" sz="2200" dirty="0"/>
              <a:t>Pay strategy.</a:t>
            </a:r>
          </a:p>
          <a:p>
            <a:pPr marL="292608" indent="-292608">
              <a:buFont typeface="Arial" panose="020B0604020202020204" pitchFamily="34" charset="0"/>
              <a:buChar char="•"/>
            </a:pPr>
            <a:r>
              <a:rPr lang="en-US" sz="2200" dirty="0"/>
              <a:t>Full disclosure of organization’s pay ranges and salaries.</a:t>
            </a:r>
          </a:p>
        </p:txBody>
      </p:sp>
    </p:spTree>
    <p:extLst>
      <p:ext uri="{BB962C8B-B14F-4D97-AF65-F5344CB8AC3E}">
        <p14:creationId xmlns:p14="http://schemas.microsoft.com/office/powerpoint/2010/main" val="409589148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BC77F7-9FB6-40D2-B5A8-DAF6C272E790}"/>
              </a:ext>
            </a:extLst>
          </p:cNvPr>
          <p:cNvSpPr>
            <a:spLocks noGrp="1"/>
          </p:cNvSpPr>
          <p:nvPr>
            <p:ph type="title"/>
          </p:nvPr>
        </p:nvSpPr>
        <p:spPr/>
        <p:txBody>
          <a:bodyPr/>
          <a:lstStyle/>
          <a:p>
            <a:r>
              <a:rPr lang="en-US" dirty="0"/>
              <a:t>Job Structure: Relative Value of Jobs </a:t>
            </a:r>
            <a:r>
              <a:rPr lang="en-US" sz="1000" b="0" dirty="0"/>
              <a:t>1</a:t>
            </a:r>
          </a:p>
        </p:txBody>
      </p:sp>
      <p:sp>
        <p:nvSpPr>
          <p:cNvPr id="5" name="Text Placeholder 4">
            <a:extLst>
              <a:ext uri="{FF2B5EF4-FFF2-40B4-BE49-F238E27FC236}">
                <a16:creationId xmlns:a16="http://schemas.microsoft.com/office/drawing/2014/main" id="{893D8D06-BFE0-4922-B74E-7FF809182F26}"/>
              </a:ext>
            </a:extLst>
          </p:cNvPr>
          <p:cNvSpPr>
            <a:spLocks noGrp="1"/>
          </p:cNvSpPr>
          <p:nvPr>
            <p:ph type="body" sz="quarter" idx="3"/>
          </p:nvPr>
        </p:nvSpPr>
        <p:spPr>
          <a:xfrm>
            <a:off x="612385" y="1261325"/>
            <a:ext cx="5384134" cy="639762"/>
          </a:xfrm>
          <a:ln w="3175">
            <a:solidFill>
              <a:srgbClr val="006800"/>
            </a:solidFill>
          </a:ln>
        </p:spPr>
        <p:style>
          <a:lnRef idx="2">
            <a:schemeClr val="accent1"/>
          </a:lnRef>
          <a:fillRef idx="1">
            <a:schemeClr val="lt1"/>
          </a:fillRef>
          <a:effectRef idx="0">
            <a:schemeClr val="accent1"/>
          </a:effectRef>
          <a:fontRef idx="minor">
            <a:schemeClr val="dk1"/>
          </a:fontRef>
        </p:style>
        <p:txBody>
          <a:bodyPr anchor="ctr"/>
          <a:lstStyle/>
          <a:p>
            <a:pPr algn="ctr"/>
            <a:r>
              <a:rPr lang="en-US" sz="2600" dirty="0"/>
              <a:t>Job Evaluation</a:t>
            </a:r>
          </a:p>
        </p:txBody>
      </p:sp>
      <p:sp>
        <p:nvSpPr>
          <p:cNvPr id="6" name="Content Placeholder 5">
            <a:extLst>
              <a:ext uri="{FF2B5EF4-FFF2-40B4-BE49-F238E27FC236}">
                <a16:creationId xmlns:a16="http://schemas.microsoft.com/office/drawing/2014/main" id="{FAF13AE6-A2FF-4228-BF8F-C384249400F4}"/>
              </a:ext>
            </a:extLst>
          </p:cNvPr>
          <p:cNvSpPr>
            <a:spLocks noGrp="1"/>
          </p:cNvSpPr>
          <p:nvPr>
            <p:ph sz="quarter" idx="4"/>
          </p:nvPr>
        </p:nvSpPr>
        <p:spPr>
          <a:xfrm>
            <a:off x="612384" y="2027214"/>
            <a:ext cx="5384136" cy="3112345"/>
          </a:xfrm>
          <a:ln w="3175">
            <a:solidFill>
              <a:srgbClr val="006800"/>
            </a:solidFill>
          </a:ln>
        </p:spPr>
        <p:style>
          <a:lnRef idx="2">
            <a:schemeClr val="accent1"/>
          </a:lnRef>
          <a:fillRef idx="1">
            <a:schemeClr val="lt1"/>
          </a:fillRef>
          <a:effectRef idx="0">
            <a:schemeClr val="accent1"/>
          </a:effectRef>
          <a:fontRef idx="minor">
            <a:schemeClr val="dk1"/>
          </a:fontRef>
        </p:style>
        <p:txBody>
          <a:bodyPr/>
          <a:lstStyle/>
          <a:p>
            <a:pPr marL="292608" indent="-292608"/>
            <a:r>
              <a:rPr lang="en-US" sz="2400" dirty="0"/>
              <a:t>Measures relative internal worth of organization’s jobs.</a:t>
            </a:r>
          </a:p>
          <a:p>
            <a:pPr marL="292608" indent="-292608"/>
            <a:r>
              <a:rPr lang="en-US" sz="2400" dirty="0"/>
              <a:t>Committee identifies each job’s compensable factors.</a:t>
            </a:r>
          </a:p>
          <a:p>
            <a:pPr marL="594360" lvl="1" indent="-320040">
              <a:spcBef>
                <a:spcPts val="500"/>
              </a:spcBef>
            </a:pPr>
            <a:r>
              <a:rPr lang="en-US" sz="2200" dirty="0"/>
              <a:t>Characteristics organization values and is willing to pay for.</a:t>
            </a:r>
          </a:p>
          <a:p>
            <a:pPr marL="292608" indent="-292608"/>
            <a:r>
              <a:rPr lang="en-US" sz="2400" dirty="0"/>
              <a:t>Jobs rated for each factor.</a:t>
            </a:r>
          </a:p>
        </p:txBody>
      </p:sp>
      <p:sp>
        <p:nvSpPr>
          <p:cNvPr id="7" name="Text Placeholder 6">
            <a:extLst>
              <a:ext uri="{FF2B5EF4-FFF2-40B4-BE49-F238E27FC236}">
                <a16:creationId xmlns:a16="http://schemas.microsoft.com/office/drawing/2014/main" id="{30E46763-7BB5-48C1-8A6E-24ABAD4282A1}"/>
              </a:ext>
            </a:extLst>
          </p:cNvPr>
          <p:cNvSpPr>
            <a:spLocks noGrp="1"/>
          </p:cNvSpPr>
          <p:nvPr>
            <p:ph type="body" sz="quarter" idx="12"/>
          </p:nvPr>
        </p:nvSpPr>
        <p:spPr>
          <a:xfrm>
            <a:off x="6195483" y="1265216"/>
            <a:ext cx="5472309" cy="609600"/>
          </a:xfrm>
          <a:ln w="3175">
            <a:solidFill>
              <a:srgbClr val="006800"/>
            </a:solidFill>
          </a:ln>
        </p:spPr>
        <p:style>
          <a:lnRef idx="2">
            <a:schemeClr val="accent1"/>
          </a:lnRef>
          <a:fillRef idx="1">
            <a:schemeClr val="lt1"/>
          </a:fillRef>
          <a:effectRef idx="0">
            <a:schemeClr val="accent1"/>
          </a:effectRef>
          <a:fontRef idx="minor">
            <a:schemeClr val="dk1"/>
          </a:fontRef>
        </p:style>
        <p:txBody>
          <a:bodyPr anchor="ctr"/>
          <a:lstStyle/>
          <a:p>
            <a:pPr marL="0" indent="0" algn="ctr">
              <a:buNone/>
            </a:pPr>
            <a:r>
              <a:rPr lang="en-US" sz="2600" b="0" dirty="0"/>
              <a:t>Compensable Factors</a:t>
            </a:r>
          </a:p>
        </p:txBody>
      </p:sp>
      <p:sp>
        <p:nvSpPr>
          <p:cNvPr id="8" name="Content Placeholder 7">
            <a:extLst>
              <a:ext uri="{FF2B5EF4-FFF2-40B4-BE49-F238E27FC236}">
                <a16:creationId xmlns:a16="http://schemas.microsoft.com/office/drawing/2014/main" id="{4B2772AD-BEF8-4B11-AFCD-43F3D023FAC0}"/>
              </a:ext>
            </a:extLst>
          </p:cNvPr>
          <p:cNvSpPr>
            <a:spLocks noGrp="1"/>
          </p:cNvSpPr>
          <p:nvPr>
            <p:ph sz="half" idx="14"/>
          </p:nvPr>
        </p:nvSpPr>
        <p:spPr>
          <a:xfrm>
            <a:off x="6195483" y="2048227"/>
            <a:ext cx="5472310" cy="3091332"/>
          </a:xfrm>
          <a:ln w="3175">
            <a:solidFill>
              <a:srgbClr val="006800"/>
            </a:solidFill>
          </a:ln>
        </p:spPr>
        <p:style>
          <a:lnRef idx="2">
            <a:schemeClr val="accent1"/>
          </a:lnRef>
          <a:fillRef idx="1">
            <a:schemeClr val="lt1"/>
          </a:fillRef>
          <a:effectRef idx="0">
            <a:schemeClr val="accent1"/>
          </a:effectRef>
          <a:fontRef idx="minor">
            <a:schemeClr val="dk1"/>
          </a:fontRef>
        </p:style>
        <p:txBody>
          <a:bodyPr/>
          <a:lstStyle/>
          <a:p>
            <a:pPr marL="402336" indent="-402336">
              <a:buFont typeface="+mj-lt"/>
              <a:buAutoNum type="arabicPeriod"/>
            </a:pPr>
            <a:r>
              <a:rPr lang="en-US" sz="2400" dirty="0"/>
              <a:t>Experience.</a:t>
            </a:r>
          </a:p>
          <a:p>
            <a:pPr marL="402336" indent="-402336">
              <a:buFont typeface="+mj-lt"/>
              <a:buAutoNum type="arabicPeriod"/>
            </a:pPr>
            <a:r>
              <a:rPr lang="en-US" sz="2400" dirty="0"/>
              <a:t>Education.</a:t>
            </a:r>
          </a:p>
          <a:p>
            <a:pPr marL="402336" indent="-402336">
              <a:buFont typeface="+mj-lt"/>
              <a:buAutoNum type="arabicPeriod"/>
            </a:pPr>
            <a:r>
              <a:rPr lang="en-US" sz="2400" dirty="0"/>
              <a:t>Complexity.</a:t>
            </a:r>
          </a:p>
          <a:p>
            <a:pPr marL="402336" indent="-402336">
              <a:buFont typeface="+mj-lt"/>
              <a:buAutoNum type="arabicPeriod"/>
            </a:pPr>
            <a:r>
              <a:rPr lang="en-US" sz="2400" dirty="0"/>
              <a:t>Working conditions.</a:t>
            </a:r>
          </a:p>
          <a:p>
            <a:pPr marL="402336" indent="-402336">
              <a:buFont typeface="+mj-lt"/>
              <a:buAutoNum type="arabicPeriod"/>
            </a:pPr>
            <a:r>
              <a:rPr lang="en-US" sz="2400" dirty="0"/>
              <a:t>Responsibility.</a:t>
            </a:r>
          </a:p>
        </p:txBody>
      </p:sp>
    </p:spTree>
    <p:extLst>
      <p:ext uri="{BB962C8B-B14F-4D97-AF65-F5344CB8AC3E}">
        <p14:creationId xmlns:p14="http://schemas.microsoft.com/office/powerpoint/2010/main" val="117790222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D3B29F-DC96-44C0-A8C7-CFA7BCF89E1A}"/>
              </a:ext>
            </a:extLst>
          </p:cNvPr>
          <p:cNvSpPr>
            <a:spLocks noGrp="1"/>
          </p:cNvSpPr>
          <p:nvPr>
            <p:ph type="title"/>
          </p:nvPr>
        </p:nvSpPr>
        <p:spPr/>
        <p:txBody>
          <a:bodyPr/>
          <a:lstStyle/>
          <a:p>
            <a:r>
              <a:rPr lang="en-US" dirty="0"/>
              <a:t>Table 12.1 Job Evaluation of Three Jobs with Three Factors</a:t>
            </a:r>
          </a:p>
        </p:txBody>
      </p:sp>
      <p:sp>
        <p:nvSpPr>
          <p:cNvPr id="3" name="Content Placeholder 2">
            <a:extLst>
              <a:ext uri="{FF2B5EF4-FFF2-40B4-BE49-F238E27FC236}">
                <a16:creationId xmlns:a16="http://schemas.microsoft.com/office/drawing/2014/main" id="{CE8390C5-1F8B-47FE-A241-6659A7B2A4A0}"/>
              </a:ext>
            </a:extLst>
          </p:cNvPr>
          <p:cNvSpPr>
            <a:spLocks noGrp="1"/>
          </p:cNvSpPr>
          <p:nvPr>
            <p:ph idx="1"/>
          </p:nvPr>
        </p:nvSpPr>
        <p:spPr>
          <a:xfrm>
            <a:off x="609600" y="1280160"/>
            <a:ext cx="3268717" cy="609600"/>
          </a:xfrm>
        </p:spPr>
        <p:txBody>
          <a:bodyPr/>
          <a:lstStyle/>
          <a:p>
            <a:r>
              <a:rPr lang="en-US" sz="2600" dirty="0"/>
              <a:t>Compensable Factors</a:t>
            </a:r>
          </a:p>
        </p:txBody>
      </p:sp>
      <p:graphicFrame>
        <p:nvGraphicFramePr>
          <p:cNvPr id="6" name="Table 5">
            <a:extLst>
              <a:ext uri="{FF2B5EF4-FFF2-40B4-BE49-F238E27FC236}">
                <a16:creationId xmlns:a16="http://schemas.microsoft.com/office/drawing/2014/main" id="{64A6874D-B8C9-49AF-B69E-3454BE171F3E}"/>
              </a:ext>
            </a:extLst>
          </p:cNvPr>
          <p:cNvGraphicFramePr>
            <a:graphicFrameLocks/>
          </p:cNvGraphicFramePr>
          <p:nvPr>
            <p:extLst>
              <p:ext uri="{D42A27DB-BD31-4B8C-83A1-F6EECF244321}">
                <p14:modId xmlns:p14="http://schemas.microsoft.com/office/powerpoint/2010/main" val="4151952443"/>
              </p:ext>
            </p:extLst>
          </p:nvPr>
        </p:nvGraphicFramePr>
        <p:xfrm>
          <a:off x="1941759" y="2324365"/>
          <a:ext cx="9015275" cy="1737360"/>
        </p:xfrm>
        <a:graphic>
          <a:graphicData uri="http://schemas.openxmlformats.org/drawingml/2006/table">
            <a:tbl>
              <a:tblPr firstRow="1" bandRow="1">
                <a:tableStyleId>{F2DE63D5-997A-4646-A377-4702673A728D}</a:tableStyleId>
              </a:tblPr>
              <a:tblGrid>
                <a:gridCol w="3118041">
                  <a:extLst>
                    <a:ext uri="{9D8B030D-6E8A-4147-A177-3AD203B41FA5}">
                      <a16:colId xmlns:a16="http://schemas.microsoft.com/office/drawing/2014/main" val="1816720884"/>
                    </a:ext>
                  </a:extLst>
                </a:gridCol>
                <a:gridCol w="1638618">
                  <a:extLst>
                    <a:ext uri="{9D8B030D-6E8A-4147-A177-3AD203B41FA5}">
                      <a16:colId xmlns:a16="http://schemas.microsoft.com/office/drawing/2014/main" val="1899933570"/>
                    </a:ext>
                  </a:extLst>
                </a:gridCol>
                <a:gridCol w="1504125">
                  <a:extLst>
                    <a:ext uri="{9D8B030D-6E8A-4147-A177-3AD203B41FA5}">
                      <a16:colId xmlns:a16="http://schemas.microsoft.com/office/drawing/2014/main" val="2179969100"/>
                    </a:ext>
                  </a:extLst>
                </a:gridCol>
                <a:gridCol w="1676718">
                  <a:extLst>
                    <a:ext uri="{9D8B030D-6E8A-4147-A177-3AD203B41FA5}">
                      <a16:colId xmlns:a16="http://schemas.microsoft.com/office/drawing/2014/main" val="980849922"/>
                    </a:ext>
                  </a:extLst>
                </a:gridCol>
                <a:gridCol w="1077773">
                  <a:extLst>
                    <a:ext uri="{9D8B030D-6E8A-4147-A177-3AD203B41FA5}">
                      <a16:colId xmlns:a16="http://schemas.microsoft.com/office/drawing/2014/main" val="3341867326"/>
                    </a:ext>
                  </a:extLst>
                </a:gridCol>
              </a:tblGrid>
              <a:tr h="370840">
                <a:tc>
                  <a:txBody>
                    <a:bodyPr/>
                    <a:lstStyle/>
                    <a:p>
                      <a:r>
                        <a:rPr lang="en-US" sz="2400" b="1" dirty="0">
                          <a:solidFill>
                            <a:schemeClr val="bg1"/>
                          </a:solidFill>
                        </a:rPr>
                        <a:t>Job Title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5400"/>
                    </a:solidFill>
                  </a:tcPr>
                </a:tc>
                <a:tc>
                  <a:txBody>
                    <a:bodyPr/>
                    <a:lstStyle/>
                    <a:p>
                      <a:r>
                        <a:rPr lang="en-US" sz="2400" b="1" dirty="0">
                          <a:solidFill>
                            <a:schemeClr val="bg1"/>
                          </a:solidFill>
                        </a:rPr>
                        <a:t>Experience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5400"/>
                    </a:solidFill>
                  </a:tcPr>
                </a:tc>
                <a:tc>
                  <a:txBody>
                    <a:bodyPr/>
                    <a:lstStyle/>
                    <a:p>
                      <a:r>
                        <a:rPr lang="en-US" sz="2400" b="1" dirty="0">
                          <a:solidFill>
                            <a:schemeClr val="bg1"/>
                          </a:solidFill>
                        </a:rPr>
                        <a:t>Education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5400"/>
                    </a:solidFill>
                  </a:tcPr>
                </a:tc>
                <a:tc>
                  <a:txBody>
                    <a:bodyPr/>
                    <a:lstStyle/>
                    <a:p>
                      <a:r>
                        <a:rPr lang="en-US" sz="2400" b="1" dirty="0">
                          <a:solidFill>
                            <a:schemeClr val="bg1"/>
                          </a:solidFill>
                        </a:rPr>
                        <a:t>Complexity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5400"/>
                    </a:solidFill>
                  </a:tcPr>
                </a:tc>
                <a:tc>
                  <a:txBody>
                    <a:bodyPr/>
                    <a:lstStyle/>
                    <a:p>
                      <a:r>
                        <a:rPr lang="en-US" sz="2400" b="1" dirty="0">
                          <a:solidFill>
                            <a:schemeClr val="bg1"/>
                          </a:solidFill>
                        </a:rPr>
                        <a:t>Total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5400"/>
                    </a:solidFill>
                  </a:tcPr>
                </a:tc>
                <a:extLst>
                  <a:ext uri="{0D108BD9-81ED-4DB2-BD59-A6C34878D82A}">
                    <a16:rowId xmlns:a16="http://schemas.microsoft.com/office/drawing/2014/main" val="537952755"/>
                  </a:ext>
                </a:extLst>
              </a:tr>
              <a:tr h="370840">
                <a:tc>
                  <a:txBody>
                    <a:bodyPr/>
                    <a:lstStyle/>
                    <a:p>
                      <a:r>
                        <a:rPr lang="en-US" sz="2200" dirty="0"/>
                        <a:t>Computer operator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dirty="0"/>
                        <a:t>40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dirty="0"/>
                        <a:t>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dirty="0"/>
                        <a:t>40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dirty="0"/>
                        <a:t>110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14636100"/>
                  </a:ext>
                </a:extLst>
              </a:tr>
              <a:tr h="370840">
                <a:tc>
                  <a:txBody>
                    <a:bodyPr/>
                    <a:lstStyle/>
                    <a:p>
                      <a:r>
                        <a:rPr lang="en-US" sz="2200" dirty="0"/>
                        <a:t>Computer programmer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dirty="0"/>
                        <a:t>40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dirty="0"/>
                        <a:t>50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dirty="0"/>
                        <a:t>65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dirty="0"/>
                        <a:t>155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86752023"/>
                  </a:ext>
                </a:extLst>
              </a:tr>
              <a:tr h="370840">
                <a:tc>
                  <a:txBody>
                    <a:bodyPr/>
                    <a:lstStyle/>
                    <a:p>
                      <a:r>
                        <a:rPr lang="en-US" sz="2200" dirty="0"/>
                        <a:t>Systems analyst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dirty="0"/>
                        <a:t>65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dirty="0"/>
                        <a:t>60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dirty="0"/>
                        <a:t>85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200" dirty="0"/>
                        <a:t>210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39133643"/>
                  </a:ext>
                </a:extLst>
              </a:tr>
            </a:tbl>
          </a:graphicData>
        </a:graphic>
      </p:graphicFrame>
    </p:spTree>
    <p:extLst>
      <p:ext uri="{BB962C8B-B14F-4D97-AF65-F5344CB8AC3E}">
        <p14:creationId xmlns:p14="http://schemas.microsoft.com/office/powerpoint/2010/main" val="130376957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7F501-D2F1-4E7E-8641-32EBA994D052}"/>
              </a:ext>
            </a:extLst>
          </p:cNvPr>
          <p:cNvSpPr>
            <a:spLocks noGrp="1"/>
          </p:cNvSpPr>
          <p:nvPr>
            <p:ph type="title"/>
          </p:nvPr>
        </p:nvSpPr>
        <p:spPr/>
        <p:txBody>
          <a:bodyPr/>
          <a:lstStyle/>
          <a:p>
            <a:r>
              <a:rPr lang="en-US" dirty="0"/>
              <a:t>Job Structure: Relative Value of Jobs </a:t>
            </a:r>
            <a:r>
              <a:rPr lang="en-US" sz="1000" b="0" dirty="0"/>
              <a:t>2</a:t>
            </a:r>
          </a:p>
        </p:txBody>
      </p:sp>
      <p:sp>
        <p:nvSpPr>
          <p:cNvPr id="3" name="Content Placeholder 2">
            <a:extLst>
              <a:ext uri="{FF2B5EF4-FFF2-40B4-BE49-F238E27FC236}">
                <a16:creationId xmlns:a16="http://schemas.microsoft.com/office/drawing/2014/main" id="{B7219DBE-C316-481A-A8B9-14AE995E7214}"/>
              </a:ext>
            </a:extLst>
          </p:cNvPr>
          <p:cNvSpPr>
            <a:spLocks noGrp="1"/>
          </p:cNvSpPr>
          <p:nvPr>
            <p:ph idx="1"/>
          </p:nvPr>
        </p:nvSpPr>
        <p:spPr/>
        <p:txBody>
          <a:bodyPr/>
          <a:lstStyle/>
          <a:p>
            <a:r>
              <a:rPr lang="en-US" sz="2600" dirty="0"/>
              <a:t>Key Jobs</a:t>
            </a:r>
          </a:p>
          <a:p>
            <a:pPr marL="292608" indent="-292608">
              <a:buFont typeface="Arial" panose="020B0604020202020204" pitchFamily="34" charset="0"/>
              <a:buChar char="•"/>
            </a:pPr>
            <a:r>
              <a:rPr lang="en-US" sz="2400" dirty="0"/>
              <a:t>Organizations define key jobs to help create pay structures.</a:t>
            </a:r>
          </a:p>
          <a:p>
            <a:pPr marL="292608" indent="-292608">
              <a:buFont typeface="Arial" panose="020B0604020202020204" pitchFamily="34" charset="0"/>
              <a:buChar char="•"/>
            </a:pPr>
            <a:r>
              <a:rPr lang="en-US" sz="2400" dirty="0"/>
              <a:t>Key jobs have relatively stable content and are common among many organizations.</a:t>
            </a:r>
          </a:p>
          <a:p>
            <a:pPr marL="292608" indent="-292608">
              <a:buFont typeface="Arial" panose="020B0604020202020204" pitchFamily="34" charset="0"/>
              <a:buChar char="•"/>
            </a:pPr>
            <a:r>
              <a:rPr lang="en-US" sz="2400" dirty="0"/>
              <a:t>Pay for key jobs can be based on survey data.</a:t>
            </a:r>
          </a:p>
        </p:txBody>
      </p:sp>
    </p:spTree>
    <p:extLst>
      <p:ext uri="{BB962C8B-B14F-4D97-AF65-F5344CB8AC3E}">
        <p14:creationId xmlns:p14="http://schemas.microsoft.com/office/powerpoint/2010/main" val="85212906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D9ED07-3974-4007-B9BB-1C267BD6EC98}"/>
              </a:ext>
            </a:extLst>
          </p:cNvPr>
          <p:cNvSpPr>
            <a:spLocks noGrp="1"/>
          </p:cNvSpPr>
          <p:nvPr>
            <p:ph type="title"/>
          </p:nvPr>
        </p:nvSpPr>
        <p:spPr>
          <a:xfrm rot="16200000">
            <a:off x="-2068243" y="2751720"/>
            <a:ext cx="5502564" cy="738033"/>
          </a:xfrm>
        </p:spPr>
        <p:txBody>
          <a:bodyPr/>
          <a:lstStyle/>
          <a:p>
            <a:pPr algn="ctr"/>
            <a:r>
              <a:rPr lang="en-US" sz="4400" noProof="0" dirty="0"/>
              <a:t>POLLING QUESTION </a:t>
            </a:r>
            <a:r>
              <a:rPr lang="en-US" sz="1000" b="0" noProof="0" dirty="0"/>
              <a:t>2</a:t>
            </a:r>
          </a:p>
        </p:txBody>
      </p:sp>
      <p:sp>
        <p:nvSpPr>
          <p:cNvPr id="5" name="Content Placeholder 4">
            <a:extLst>
              <a:ext uri="{FF2B5EF4-FFF2-40B4-BE49-F238E27FC236}">
                <a16:creationId xmlns:a16="http://schemas.microsoft.com/office/drawing/2014/main" id="{2FF2031C-16ED-4634-BE16-DAEDAF09630A}"/>
              </a:ext>
            </a:extLst>
          </p:cNvPr>
          <p:cNvSpPr>
            <a:spLocks noGrp="1"/>
          </p:cNvSpPr>
          <p:nvPr>
            <p:ph sz="quarter" idx="10"/>
          </p:nvPr>
        </p:nvSpPr>
        <p:spPr>
          <a:xfrm>
            <a:off x="1944688" y="369888"/>
            <a:ext cx="9575800" cy="1827880"/>
          </a:xfrm>
        </p:spPr>
        <p:txBody>
          <a:bodyPr/>
          <a:lstStyle/>
          <a:p>
            <a:r>
              <a:rPr lang="en-US" sz="2800" b="1" dirty="0"/>
              <a:t>Mariah found out that a friend of hers, Joanne, who has a similar job in the same town makes significantly more money than she does. Which statement is probably a cause of this difference in pay?</a:t>
            </a:r>
            <a:endParaRPr lang="en-US" sz="2800" b="1" noProof="0" dirty="0"/>
          </a:p>
        </p:txBody>
      </p:sp>
      <p:sp>
        <p:nvSpPr>
          <p:cNvPr id="4" name="Content Placeholder 3">
            <a:extLst>
              <a:ext uri="{FF2B5EF4-FFF2-40B4-BE49-F238E27FC236}">
                <a16:creationId xmlns:a16="http://schemas.microsoft.com/office/drawing/2014/main" id="{0FFA7EB4-722F-4C1A-B0ED-F71A7F0D52D8}"/>
              </a:ext>
            </a:extLst>
          </p:cNvPr>
          <p:cNvSpPr>
            <a:spLocks noGrp="1"/>
          </p:cNvSpPr>
          <p:nvPr>
            <p:ph idx="1"/>
          </p:nvPr>
        </p:nvSpPr>
        <p:spPr>
          <a:xfrm>
            <a:off x="1944173" y="2304885"/>
            <a:ext cx="9714427" cy="3180259"/>
          </a:xfrm>
          <a:prstGeom prst="rect">
            <a:avLst/>
          </a:prstGeom>
        </p:spPr>
        <p:txBody>
          <a:bodyPr/>
          <a:lstStyle/>
          <a:p>
            <a:pPr marL="357188" indent="-357188">
              <a:spcBef>
                <a:spcPts val="1000"/>
              </a:spcBef>
              <a:spcAft>
                <a:spcPts val="0"/>
              </a:spcAft>
              <a:buClrTx/>
              <a:buNone/>
            </a:pPr>
            <a:r>
              <a:rPr lang="en-US" noProof="0" dirty="0"/>
              <a:t>A. </a:t>
            </a:r>
            <a:r>
              <a:rPr lang="en-US" dirty="0"/>
              <a:t>The companies are in different product markets with different pay strategies.</a:t>
            </a:r>
            <a:endParaRPr lang="en-US" noProof="0" dirty="0"/>
          </a:p>
          <a:p>
            <a:pPr marL="0" indent="0">
              <a:spcBef>
                <a:spcPts val="1000"/>
              </a:spcBef>
              <a:spcAft>
                <a:spcPts val="0"/>
              </a:spcAft>
              <a:buClrTx/>
              <a:buNone/>
            </a:pPr>
            <a:r>
              <a:rPr lang="en-US" noProof="0" dirty="0"/>
              <a:t>B. </a:t>
            </a:r>
            <a:r>
              <a:rPr lang="en-US" dirty="0"/>
              <a:t>Mariah’s job is nonexempt.</a:t>
            </a:r>
            <a:endParaRPr lang="en-US" noProof="0" dirty="0"/>
          </a:p>
          <a:p>
            <a:pPr marL="357188" indent="-357188">
              <a:spcBef>
                <a:spcPts val="1000"/>
              </a:spcBef>
              <a:spcAft>
                <a:spcPts val="0"/>
              </a:spcAft>
              <a:buClrTx/>
              <a:buNone/>
            </a:pPr>
            <a:r>
              <a:rPr lang="en-US" noProof="0" dirty="0"/>
              <a:t>C. </a:t>
            </a:r>
            <a:r>
              <a:rPr lang="en-US" dirty="0"/>
              <a:t>Joanne’s job involves extensive use of computers.</a:t>
            </a:r>
            <a:endParaRPr lang="en-US" noProof="0" dirty="0"/>
          </a:p>
          <a:p>
            <a:pPr marL="357188" indent="-357188">
              <a:spcBef>
                <a:spcPts val="1000"/>
              </a:spcBef>
              <a:spcAft>
                <a:spcPts val="0"/>
              </a:spcAft>
              <a:buClrTx/>
              <a:buNone/>
            </a:pPr>
            <a:r>
              <a:rPr lang="en-US" noProof="0" dirty="0"/>
              <a:t>D. </a:t>
            </a:r>
            <a:r>
              <a:rPr lang="en-US" dirty="0"/>
              <a:t>All of these are valid.</a:t>
            </a:r>
          </a:p>
        </p:txBody>
      </p:sp>
    </p:spTree>
    <p:extLst>
      <p:ext uri="{BB962C8B-B14F-4D97-AF65-F5344CB8AC3E}">
        <p14:creationId xmlns:p14="http://schemas.microsoft.com/office/powerpoint/2010/main" val="39574555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D6906A-4013-420C-84FF-44F9594C2893}"/>
              </a:ext>
            </a:extLst>
          </p:cNvPr>
          <p:cNvSpPr>
            <a:spLocks noGrp="1"/>
          </p:cNvSpPr>
          <p:nvPr>
            <p:ph type="title"/>
          </p:nvPr>
        </p:nvSpPr>
        <p:spPr>
          <a:xfrm>
            <a:off x="1" y="228600"/>
            <a:ext cx="12192000" cy="609600"/>
          </a:xfrm>
        </p:spPr>
        <p:txBody>
          <a:bodyPr/>
          <a:lstStyle/>
          <a:p>
            <a:r>
              <a:rPr lang="en-US" dirty="0"/>
              <a:t>Pay Structure: Putting It All Together </a:t>
            </a:r>
            <a:r>
              <a:rPr lang="en-US" sz="1000" b="0" dirty="0"/>
              <a:t>1</a:t>
            </a:r>
            <a:endParaRPr lang="en-US" sz="1000" b="0" noProof="0" dirty="0"/>
          </a:p>
        </p:txBody>
      </p:sp>
      <p:sp>
        <p:nvSpPr>
          <p:cNvPr id="3" name="Text Placeholder 2">
            <a:extLst>
              <a:ext uri="{FF2B5EF4-FFF2-40B4-BE49-F238E27FC236}">
                <a16:creationId xmlns:a16="http://schemas.microsoft.com/office/drawing/2014/main" id="{F04EC3CD-C9F7-4AC4-BCEA-637B6197FBB1}"/>
              </a:ext>
            </a:extLst>
          </p:cNvPr>
          <p:cNvSpPr>
            <a:spLocks noGrp="1"/>
          </p:cNvSpPr>
          <p:nvPr>
            <p:ph type="body" idx="1"/>
          </p:nvPr>
        </p:nvSpPr>
        <p:spPr>
          <a:xfrm>
            <a:off x="609600" y="1868127"/>
            <a:ext cx="3696926" cy="509995"/>
          </a:xfrm>
          <a:ln w="19050">
            <a:solidFill>
              <a:srgbClr val="006800"/>
            </a:solidFill>
          </a:ln>
        </p:spPr>
        <p:txBody>
          <a:bodyPr/>
          <a:lstStyle/>
          <a:p>
            <a:pPr algn="ctr"/>
            <a:r>
              <a:rPr lang="en-US" sz="2600" dirty="0"/>
              <a:t>Hourly Wage</a:t>
            </a:r>
            <a:endParaRPr lang="en-US" sz="2600" noProof="0" dirty="0"/>
          </a:p>
        </p:txBody>
      </p:sp>
      <p:sp>
        <p:nvSpPr>
          <p:cNvPr id="4" name="Content Placeholder 3">
            <a:extLst>
              <a:ext uri="{FF2B5EF4-FFF2-40B4-BE49-F238E27FC236}">
                <a16:creationId xmlns:a16="http://schemas.microsoft.com/office/drawing/2014/main" id="{EE3C14F0-75D4-4C99-BC4C-1AE74E614CC7}"/>
              </a:ext>
            </a:extLst>
          </p:cNvPr>
          <p:cNvSpPr>
            <a:spLocks noGrp="1"/>
          </p:cNvSpPr>
          <p:nvPr>
            <p:ph sz="half" idx="2"/>
          </p:nvPr>
        </p:nvSpPr>
        <p:spPr>
          <a:xfrm>
            <a:off x="609603" y="2529250"/>
            <a:ext cx="3696926" cy="2337719"/>
          </a:xfrm>
          <a:ln w="19050">
            <a:solidFill>
              <a:srgbClr val="006800"/>
            </a:solidFill>
          </a:ln>
        </p:spPr>
        <p:txBody>
          <a:bodyPr/>
          <a:lstStyle/>
          <a:p>
            <a:pPr marL="292608" indent="-292608"/>
            <a:r>
              <a:rPr lang="en-US" dirty="0"/>
              <a:t>Rate of pay per each hour worked.</a:t>
            </a:r>
          </a:p>
        </p:txBody>
      </p:sp>
      <p:sp>
        <p:nvSpPr>
          <p:cNvPr id="8" name="Text Placeholder 7">
            <a:extLst>
              <a:ext uri="{FF2B5EF4-FFF2-40B4-BE49-F238E27FC236}">
                <a16:creationId xmlns:a16="http://schemas.microsoft.com/office/drawing/2014/main" id="{0B4FE913-1C0C-4673-9855-D10BD445D7ED}"/>
              </a:ext>
            </a:extLst>
          </p:cNvPr>
          <p:cNvSpPr>
            <a:spLocks noGrp="1"/>
          </p:cNvSpPr>
          <p:nvPr>
            <p:ph type="body" sz="quarter" idx="13"/>
          </p:nvPr>
        </p:nvSpPr>
        <p:spPr>
          <a:xfrm>
            <a:off x="4483509" y="1868129"/>
            <a:ext cx="3460955" cy="509994"/>
          </a:xfrm>
          <a:ln w="19050">
            <a:solidFill>
              <a:srgbClr val="006800"/>
            </a:solidFill>
          </a:ln>
        </p:spPr>
        <p:txBody>
          <a:bodyPr/>
          <a:lstStyle/>
          <a:p>
            <a:pPr marL="0" indent="0" algn="ctr">
              <a:buNone/>
            </a:pPr>
            <a:r>
              <a:rPr lang="en-US" sz="2600" b="1" dirty="0"/>
              <a:t>Piecework Rate</a:t>
            </a:r>
            <a:endParaRPr lang="en-US" sz="2600" b="1" noProof="0" dirty="0"/>
          </a:p>
        </p:txBody>
      </p:sp>
      <p:sp>
        <p:nvSpPr>
          <p:cNvPr id="5" name="Content Placeholder 4">
            <a:extLst>
              <a:ext uri="{FF2B5EF4-FFF2-40B4-BE49-F238E27FC236}">
                <a16:creationId xmlns:a16="http://schemas.microsoft.com/office/drawing/2014/main" id="{80C0642E-E2C1-4745-9ED9-0842C5156678}"/>
              </a:ext>
            </a:extLst>
          </p:cNvPr>
          <p:cNvSpPr>
            <a:spLocks noGrp="1"/>
          </p:cNvSpPr>
          <p:nvPr>
            <p:ph sz="quarter" idx="4"/>
          </p:nvPr>
        </p:nvSpPr>
        <p:spPr>
          <a:xfrm>
            <a:off x="4493343" y="2529249"/>
            <a:ext cx="3460954" cy="2337720"/>
          </a:xfrm>
          <a:ln w="19050">
            <a:solidFill>
              <a:srgbClr val="006800"/>
            </a:solidFill>
          </a:ln>
        </p:spPr>
        <p:txBody>
          <a:bodyPr/>
          <a:lstStyle/>
          <a:p>
            <a:pPr marL="292608" indent="-292608"/>
            <a:r>
              <a:rPr lang="en-US" dirty="0"/>
              <a:t>Rate of pay per each unit produced.</a:t>
            </a:r>
            <a:endParaRPr lang="en-US" noProof="0" dirty="0"/>
          </a:p>
        </p:txBody>
      </p:sp>
      <p:sp>
        <p:nvSpPr>
          <p:cNvPr id="9" name="Content Placeholder 8">
            <a:extLst>
              <a:ext uri="{FF2B5EF4-FFF2-40B4-BE49-F238E27FC236}">
                <a16:creationId xmlns:a16="http://schemas.microsoft.com/office/drawing/2014/main" id="{11BDE5D1-8EF2-4CA3-9CB5-BC19A4ECA273}"/>
              </a:ext>
            </a:extLst>
          </p:cNvPr>
          <p:cNvSpPr>
            <a:spLocks noGrp="1"/>
          </p:cNvSpPr>
          <p:nvPr>
            <p:ph sz="half" idx="14"/>
          </p:nvPr>
        </p:nvSpPr>
        <p:spPr>
          <a:xfrm>
            <a:off x="8121448" y="1863832"/>
            <a:ext cx="3460952" cy="509994"/>
          </a:xfrm>
          <a:ln w="19050">
            <a:solidFill>
              <a:srgbClr val="006800"/>
            </a:solidFill>
          </a:ln>
        </p:spPr>
        <p:txBody>
          <a:bodyPr/>
          <a:lstStyle/>
          <a:p>
            <a:pPr marL="0" indent="0" algn="ctr">
              <a:buNone/>
            </a:pPr>
            <a:r>
              <a:rPr lang="en-US" sz="2800" b="1" dirty="0"/>
              <a:t>Salary</a:t>
            </a:r>
            <a:endParaRPr lang="en-US" sz="2800" b="1" noProof="0" dirty="0"/>
          </a:p>
        </p:txBody>
      </p:sp>
      <p:sp>
        <p:nvSpPr>
          <p:cNvPr id="10" name="Content Placeholder 9">
            <a:extLst>
              <a:ext uri="{FF2B5EF4-FFF2-40B4-BE49-F238E27FC236}">
                <a16:creationId xmlns:a16="http://schemas.microsoft.com/office/drawing/2014/main" id="{7B358D3C-8B50-42FE-A87C-F687E212C423}"/>
              </a:ext>
            </a:extLst>
          </p:cNvPr>
          <p:cNvSpPr>
            <a:spLocks noGrp="1"/>
          </p:cNvSpPr>
          <p:nvPr>
            <p:ph sz="quarter" idx="15"/>
          </p:nvPr>
        </p:nvSpPr>
        <p:spPr>
          <a:xfrm>
            <a:off x="8121448" y="2539081"/>
            <a:ext cx="3460954" cy="2337720"/>
          </a:xfrm>
          <a:ln w="19050">
            <a:solidFill>
              <a:srgbClr val="006800"/>
            </a:solidFill>
          </a:ln>
        </p:spPr>
        <p:txBody>
          <a:bodyPr/>
          <a:lstStyle/>
          <a:p>
            <a:pPr marL="292608" indent="-292608"/>
            <a:r>
              <a:rPr lang="en-US" dirty="0"/>
              <a:t>Rate of pay per week, month, or year worked.</a:t>
            </a:r>
            <a:endParaRPr lang="en-US" noProof="0" dirty="0"/>
          </a:p>
        </p:txBody>
      </p:sp>
    </p:spTree>
    <p:extLst>
      <p:ext uri="{BB962C8B-B14F-4D97-AF65-F5344CB8AC3E}">
        <p14:creationId xmlns:p14="http://schemas.microsoft.com/office/powerpoint/2010/main" val="330504992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0EF2B6-72F8-4476-A3E2-47A73DE22EE4}"/>
              </a:ext>
            </a:extLst>
          </p:cNvPr>
          <p:cNvSpPr>
            <a:spLocks noGrp="1"/>
          </p:cNvSpPr>
          <p:nvPr>
            <p:ph type="title"/>
          </p:nvPr>
        </p:nvSpPr>
        <p:spPr/>
        <p:txBody>
          <a:bodyPr/>
          <a:lstStyle/>
          <a:p>
            <a:r>
              <a:rPr lang="en-US" dirty="0"/>
              <a:t>Pay Structure: Putting It All Together </a:t>
            </a:r>
            <a:r>
              <a:rPr lang="en-US" sz="1000" b="0" dirty="0"/>
              <a:t>2</a:t>
            </a:r>
          </a:p>
        </p:txBody>
      </p:sp>
      <p:sp>
        <p:nvSpPr>
          <p:cNvPr id="3" name="Content Placeholder 2">
            <a:extLst>
              <a:ext uri="{FF2B5EF4-FFF2-40B4-BE49-F238E27FC236}">
                <a16:creationId xmlns:a16="http://schemas.microsoft.com/office/drawing/2014/main" id="{D4127E63-BD8B-490D-AFA2-FFE362B603D3}"/>
              </a:ext>
            </a:extLst>
          </p:cNvPr>
          <p:cNvSpPr>
            <a:spLocks noGrp="1"/>
          </p:cNvSpPr>
          <p:nvPr>
            <p:ph idx="1"/>
          </p:nvPr>
        </p:nvSpPr>
        <p:spPr/>
        <p:txBody>
          <a:bodyPr/>
          <a:lstStyle/>
          <a:p>
            <a:r>
              <a:rPr lang="en-US" sz="2600" dirty="0"/>
              <a:t>Pay Rates</a:t>
            </a:r>
          </a:p>
          <a:p>
            <a:r>
              <a:rPr lang="en-US" sz="2400" dirty="0"/>
              <a:t>Rates of key jobs can be based on market research.</a:t>
            </a:r>
          </a:p>
          <a:p>
            <a:r>
              <a:rPr lang="en-US" sz="2400" dirty="0" err="1"/>
              <a:t>Nonkey</a:t>
            </a:r>
            <a:r>
              <a:rPr lang="en-US" sz="2400" dirty="0"/>
              <a:t> jobs often have no survey data available; professional must base rate off job evaluation by plotting data on graph.</a:t>
            </a:r>
          </a:p>
          <a:p>
            <a:r>
              <a:rPr lang="en-US" sz="2400" b="1" dirty="0"/>
              <a:t>Pay policy line </a:t>
            </a:r>
            <a:r>
              <a:rPr lang="en-US" sz="2400" dirty="0"/>
              <a:t>on graph shows relationship between job evaluation points and pay rates.</a:t>
            </a:r>
          </a:p>
          <a:p>
            <a:pPr marL="292608" lvl="1" indent="-292608"/>
            <a:r>
              <a:rPr lang="en-US" sz="2200" dirty="0">
                <a:solidFill>
                  <a:srgbClr val="221E1F"/>
                </a:solidFill>
              </a:rPr>
              <a:t>Reflects the pay structure in the market, which does not always match rates in the organization.</a:t>
            </a:r>
            <a:endParaRPr lang="en-US" sz="2200" dirty="0"/>
          </a:p>
        </p:txBody>
      </p:sp>
    </p:spTree>
    <p:extLst>
      <p:ext uri="{BB962C8B-B14F-4D97-AF65-F5344CB8AC3E}">
        <p14:creationId xmlns:p14="http://schemas.microsoft.com/office/powerpoint/2010/main" val="389920217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9F3DB5-4E6F-48AB-8989-93475427441D}"/>
              </a:ext>
            </a:extLst>
          </p:cNvPr>
          <p:cNvSpPr>
            <a:spLocks noGrp="1"/>
          </p:cNvSpPr>
          <p:nvPr>
            <p:ph type="title"/>
          </p:nvPr>
        </p:nvSpPr>
        <p:spPr/>
        <p:txBody>
          <a:bodyPr/>
          <a:lstStyle/>
          <a:p>
            <a:r>
              <a:rPr lang="en-US" altLang="en-US" dirty="0"/>
              <a:t>Figure 12.4 Pay Policy Lines</a:t>
            </a:r>
            <a:endParaRPr lang="en-US" sz="1000" b="0" dirty="0"/>
          </a:p>
        </p:txBody>
      </p:sp>
      <p:pic>
        <p:nvPicPr>
          <p:cNvPr id="3" name="Picture 2" descr="A line graph provides a representation of a pay policy.">
            <a:extLst>
              <a:ext uri="{FF2B5EF4-FFF2-40B4-BE49-F238E27FC236}">
                <a16:creationId xmlns:a16="http://schemas.microsoft.com/office/drawing/2014/main" id="{1EB8F6F4-F0AF-4F46-BAFE-7E8A92674807}"/>
              </a:ext>
            </a:extLst>
          </p:cNvPr>
          <p:cNvPicPr>
            <a:picLocks noChangeAspect="1"/>
          </p:cNvPicPr>
          <p:nvPr/>
        </p:nvPicPr>
        <p:blipFill>
          <a:blip r:embed="rId3"/>
          <a:stretch>
            <a:fillRect/>
          </a:stretch>
        </p:blipFill>
        <p:spPr>
          <a:xfrm>
            <a:off x="2444255" y="1284639"/>
            <a:ext cx="7335022" cy="4698633"/>
          </a:xfrm>
          <a:prstGeom prst="rect">
            <a:avLst/>
          </a:prstGeom>
        </p:spPr>
      </p:pic>
      <p:sp>
        <p:nvSpPr>
          <p:cNvPr id="6" name="Text Placeholder 5">
            <a:extLst>
              <a:ext uri="{FF2B5EF4-FFF2-40B4-BE49-F238E27FC236}">
                <a16:creationId xmlns:a16="http://schemas.microsoft.com/office/drawing/2014/main" id="{A0A19B2A-BA1C-49D8-B376-72CB4CD9568C}"/>
              </a:ext>
            </a:extLst>
          </p:cNvPr>
          <p:cNvSpPr>
            <a:spLocks noGrp="1"/>
          </p:cNvSpPr>
          <p:nvPr>
            <p:ph type="body" sz="quarter" idx="16"/>
          </p:nvPr>
        </p:nvSpPr>
        <p:spPr>
          <a:xfrm>
            <a:off x="4623350" y="6496049"/>
            <a:ext cx="2945301" cy="214253"/>
          </a:xfrm>
        </p:spPr>
        <p:txBody>
          <a:bodyPr/>
          <a:lstStyle/>
          <a:p>
            <a:r>
              <a:rPr lang="en-US" sz="1200" dirty="0">
                <a:hlinkClick r:id="rId4" action="ppaction://hlinksldjump"/>
              </a:rPr>
              <a:t>Access the text alternative for slide images.</a:t>
            </a:r>
            <a:endParaRPr lang="en-US" sz="1200" dirty="0"/>
          </a:p>
        </p:txBody>
      </p:sp>
    </p:spTree>
    <p:extLst>
      <p:ext uri="{BB962C8B-B14F-4D97-AF65-F5344CB8AC3E}">
        <p14:creationId xmlns:p14="http://schemas.microsoft.com/office/powerpoint/2010/main" val="21885170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C44F4C-12BB-4E30-AC4B-F6B06549DE57}"/>
              </a:ext>
            </a:extLst>
          </p:cNvPr>
          <p:cNvSpPr>
            <a:spLocks noGrp="1"/>
          </p:cNvSpPr>
          <p:nvPr>
            <p:ph type="title"/>
          </p:nvPr>
        </p:nvSpPr>
        <p:spPr/>
        <p:txBody>
          <a:bodyPr/>
          <a:lstStyle/>
          <a:p>
            <a:r>
              <a:rPr lang="en-US" noProof="0" dirty="0"/>
              <a:t>What Do I Need to Know? </a:t>
            </a:r>
            <a:r>
              <a:rPr lang="en-US" sz="1000" b="0" noProof="0" dirty="0"/>
              <a:t>1</a:t>
            </a:r>
          </a:p>
        </p:txBody>
      </p:sp>
      <p:sp>
        <p:nvSpPr>
          <p:cNvPr id="3" name="Content Placeholder 2">
            <a:extLst>
              <a:ext uri="{FF2B5EF4-FFF2-40B4-BE49-F238E27FC236}">
                <a16:creationId xmlns:a16="http://schemas.microsoft.com/office/drawing/2014/main" id="{70FBCE7B-BC9E-4350-BF90-1BB29939B96C}"/>
              </a:ext>
            </a:extLst>
          </p:cNvPr>
          <p:cNvSpPr>
            <a:spLocks noGrp="1"/>
          </p:cNvSpPr>
          <p:nvPr>
            <p:ph idx="1"/>
          </p:nvPr>
        </p:nvSpPr>
        <p:spPr>
          <a:xfrm>
            <a:off x="609600" y="1280160"/>
            <a:ext cx="10972800" cy="5006340"/>
          </a:xfrm>
        </p:spPr>
        <p:txBody>
          <a:bodyPr/>
          <a:lstStyle/>
          <a:p>
            <a:pPr marL="1022350" indent="-1022350">
              <a:tabLst>
                <a:tab pos="914400" algn="l"/>
              </a:tabLst>
            </a:pPr>
            <a:r>
              <a:rPr lang="en-US" sz="2200" b="1" noProof="0" dirty="0">
                <a:solidFill>
                  <a:srgbClr val="007000"/>
                </a:solidFill>
              </a:rPr>
              <a:t>L</a:t>
            </a:r>
            <a:r>
              <a:rPr lang="en-US" sz="100" b="1" noProof="0" dirty="0">
                <a:solidFill>
                  <a:srgbClr val="007000"/>
                </a:solidFill>
              </a:rPr>
              <a:t> </a:t>
            </a:r>
            <a:r>
              <a:rPr lang="en-US" sz="2200" b="1" noProof="0" dirty="0">
                <a:solidFill>
                  <a:srgbClr val="007000"/>
                </a:solidFill>
              </a:rPr>
              <a:t>O 12-1</a:t>
            </a:r>
            <a:r>
              <a:rPr lang="en-US" sz="2200" b="1" noProof="0" dirty="0">
                <a:solidFill>
                  <a:srgbClr val="008200"/>
                </a:solidFill>
              </a:rPr>
              <a:t>  </a:t>
            </a:r>
            <a:r>
              <a:rPr lang="en-US" sz="2200" dirty="0"/>
              <a:t>Identify the kinds of decisions involved in establishing a pay structure.</a:t>
            </a:r>
            <a:endParaRPr lang="en-US" sz="2200" noProof="0" dirty="0"/>
          </a:p>
          <a:p>
            <a:pPr marL="1022350" indent="-1022350">
              <a:tabLst>
                <a:tab pos="1139825" algn="l"/>
              </a:tabLst>
            </a:pPr>
            <a:r>
              <a:rPr lang="en-US" sz="2200" b="1" noProof="0" dirty="0">
                <a:solidFill>
                  <a:srgbClr val="007000"/>
                </a:solidFill>
              </a:rPr>
              <a:t>L</a:t>
            </a:r>
            <a:r>
              <a:rPr lang="en-US" sz="100" b="1" noProof="0" dirty="0">
                <a:solidFill>
                  <a:srgbClr val="007000"/>
                </a:solidFill>
              </a:rPr>
              <a:t> </a:t>
            </a:r>
            <a:r>
              <a:rPr lang="en-US" sz="2200" b="1" noProof="0" dirty="0">
                <a:solidFill>
                  <a:srgbClr val="007000"/>
                </a:solidFill>
              </a:rPr>
              <a:t>O 12-2</a:t>
            </a:r>
            <a:r>
              <a:rPr lang="en-US" sz="2200" b="1" noProof="0" dirty="0">
                <a:solidFill>
                  <a:srgbClr val="008200"/>
                </a:solidFill>
              </a:rPr>
              <a:t>  </a:t>
            </a:r>
            <a:r>
              <a:rPr lang="en-US" sz="2200" dirty="0"/>
              <a:t>Summarize legal requirements for pay policies.</a:t>
            </a:r>
            <a:endParaRPr lang="en-US" sz="2200" noProof="0" dirty="0"/>
          </a:p>
          <a:p>
            <a:pPr marL="1022350" indent="-1022350">
              <a:tabLst>
                <a:tab pos="1139825" algn="l"/>
              </a:tabLst>
            </a:pPr>
            <a:r>
              <a:rPr lang="en-US" sz="2200" b="1" noProof="0" dirty="0">
                <a:solidFill>
                  <a:srgbClr val="007000"/>
                </a:solidFill>
              </a:rPr>
              <a:t>L</a:t>
            </a:r>
            <a:r>
              <a:rPr lang="en-US" sz="100" b="1" noProof="0" dirty="0">
                <a:solidFill>
                  <a:srgbClr val="007000"/>
                </a:solidFill>
              </a:rPr>
              <a:t> </a:t>
            </a:r>
            <a:r>
              <a:rPr lang="en-US" sz="2200" b="1" noProof="0" dirty="0">
                <a:solidFill>
                  <a:srgbClr val="007000"/>
                </a:solidFill>
              </a:rPr>
              <a:t>O 12-3</a:t>
            </a:r>
            <a:r>
              <a:rPr lang="en-US" sz="2200" b="1" noProof="0" dirty="0">
                <a:solidFill>
                  <a:srgbClr val="008200"/>
                </a:solidFill>
              </a:rPr>
              <a:t>  </a:t>
            </a:r>
            <a:r>
              <a:rPr lang="en-US" sz="2200" dirty="0"/>
              <a:t>Discuss how economic forces influence decisions about pay.</a:t>
            </a:r>
            <a:endParaRPr lang="en-US" sz="2200" noProof="0" dirty="0"/>
          </a:p>
          <a:p>
            <a:pPr marL="1022350" indent="-1022350">
              <a:tabLst>
                <a:tab pos="1139825" algn="l"/>
              </a:tabLst>
            </a:pPr>
            <a:r>
              <a:rPr lang="en-US" sz="2200" b="1" noProof="0" dirty="0">
                <a:solidFill>
                  <a:srgbClr val="007000"/>
                </a:solidFill>
              </a:rPr>
              <a:t>L</a:t>
            </a:r>
            <a:r>
              <a:rPr lang="en-US" sz="100" b="1" noProof="0" dirty="0">
                <a:solidFill>
                  <a:srgbClr val="007000"/>
                </a:solidFill>
              </a:rPr>
              <a:t> </a:t>
            </a:r>
            <a:r>
              <a:rPr lang="en-US" sz="2200" b="1" noProof="0" dirty="0">
                <a:solidFill>
                  <a:srgbClr val="007000"/>
                </a:solidFill>
              </a:rPr>
              <a:t>O 12-4</a:t>
            </a:r>
            <a:r>
              <a:rPr lang="en-US" sz="2200" b="1" noProof="0" dirty="0">
                <a:solidFill>
                  <a:srgbClr val="008200"/>
                </a:solidFill>
              </a:rPr>
              <a:t>  </a:t>
            </a:r>
            <a:r>
              <a:rPr lang="en-US" sz="2200" dirty="0"/>
              <a:t>Describe how employees evaluate the fairness of a pay structure.</a:t>
            </a:r>
            <a:endParaRPr lang="en-US" sz="2200" noProof="0" dirty="0"/>
          </a:p>
          <a:p>
            <a:pPr marL="1022350" indent="-1022350">
              <a:tabLst>
                <a:tab pos="1139825" algn="l"/>
              </a:tabLst>
            </a:pPr>
            <a:r>
              <a:rPr lang="en-US" sz="2200" b="1" noProof="0" dirty="0">
                <a:solidFill>
                  <a:srgbClr val="007000"/>
                </a:solidFill>
              </a:rPr>
              <a:t>L</a:t>
            </a:r>
            <a:r>
              <a:rPr lang="en-US" sz="100" b="1" noProof="0" dirty="0">
                <a:solidFill>
                  <a:srgbClr val="007000"/>
                </a:solidFill>
              </a:rPr>
              <a:t> </a:t>
            </a:r>
            <a:r>
              <a:rPr lang="en-US" sz="2200" b="1" noProof="0" dirty="0">
                <a:solidFill>
                  <a:srgbClr val="007000"/>
                </a:solidFill>
              </a:rPr>
              <a:t>O 12-5</a:t>
            </a:r>
            <a:r>
              <a:rPr lang="en-US" sz="2200" b="1" noProof="0" dirty="0">
                <a:solidFill>
                  <a:srgbClr val="008200"/>
                </a:solidFill>
              </a:rPr>
              <a:t>  </a:t>
            </a:r>
            <a:r>
              <a:rPr lang="en-US" sz="2200" dirty="0"/>
              <a:t>Explain how organizations design pay structures related to jobs.</a:t>
            </a:r>
          </a:p>
          <a:p>
            <a:pPr marL="1022350" indent="-1022350">
              <a:tabLst>
                <a:tab pos="1139825" algn="l"/>
              </a:tabLst>
            </a:pPr>
            <a:r>
              <a:rPr lang="en-US" sz="2200" b="1" dirty="0">
                <a:solidFill>
                  <a:srgbClr val="007000"/>
                </a:solidFill>
              </a:rPr>
              <a:t>L</a:t>
            </a:r>
            <a:r>
              <a:rPr lang="en-US" sz="100" b="1" dirty="0">
                <a:solidFill>
                  <a:srgbClr val="007000"/>
                </a:solidFill>
              </a:rPr>
              <a:t> </a:t>
            </a:r>
            <a:r>
              <a:rPr lang="en-US" sz="2200" b="1" dirty="0">
                <a:solidFill>
                  <a:srgbClr val="007000"/>
                </a:solidFill>
              </a:rPr>
              <a:t>O 12-6</a:t>
            </a:r>
            <a:r>
              <a:rPr lang="en-US" sz="2200" b="1" dirty="0">
                <a:solidFill>
                  <a:srgbClr val="008200"/>
                </a:solidFill>
              </a:rPr>
              <a:t>  </a:t>
            </a:r>
            <a:r>
              <a:rPr lang="en-US" sz="2200" dirty="0"/>
              <a:t>Describe alternatives to job-based pay.</a:t>
            </a:r>
          </a:p>
          <a:p>
            <a:pPr marL="1022350" indent="-1022350">
              <a:tabLst>
                <a:tab pos="1139825" algn="l"/>
              </a:tabLst>
            </a:pPr>
            <a:r>
              <a:rPr lang="en-US" sz="2200" b="1" dirty="0">
                <a:solidFill>
                  <a:srgbClr val="007000"/>
                </a:solidFill>
              </a:rPr>
              <a:t>L</a:t>
            </a:r>
            <a:r>
              <a:rPr lang="en-US" sz="100" b="1" dirty="0">
                <a:solidFill>
                  <a:srgbClr val="007000"/>
                </a:solidFill>
              </a:rPr>
              <a:t> </a:t>
            </a:r>
            <a:r>
              <a:rPr lang="en-US" sz="2200" b="1" dirty="0">
                <a:solidFill>
                  <a:srgbClr val="007000"/>
                </a:solidFill>
              </a:rPr>
              <a:t>O 12-7</a:t>
            </a:r>
            <a:r>
              <a:rPr lang="en-US" sz="2200" b="1" dirty="0">
                <a:solidFill>
                  <a:srgbClr val="008200"/>
                </a:solidFill>
              </a:rPr>
              <a:t>  </a:t>
            </a:r>
            <a:r>
              <a:rPr lang="en-US" sz="2200" dirty="0"/>
              <a:t>Summarize how to ensure that pay is actually in line with the pay structure.</a:t>
            </a:r>
          </a:p>
          <a:p>
            <a:pPr marL="1022350" indent="-1022350">
              <a:tabLst>
                <a:tab pos="1139825" algn="l"/>
              </a:tabLst>
            </a:pPr>
            <a:r>
              <a:rPr lang="en-US" sz="2200" b="1" dirty="0">
                <a:solidFill>
                  <a:srgbClr val="007000"/>
                </a:solidFill>
              </a:rPr>
              <a:t>L</a:t>
            </a:r>
            <a:r>
              <a:rPr lang="en-US" sz="100" b="1" dirty="0">
                <a:solidFill>
                  <a:srgbClr val="007000"/>
                </a:solidFill>
              </a:rPr>
              <a:t> </a:t>
            </a:r>
            <a:r>
              <a:rPr lang="en-US" sz="2200" b="1" dirty="0">
                <a:solidFill>
                  <a:srgbClr val="007000"/>
                </a:solidFill>
              </a:rPr>
              <a:t>O 12-8</a:t>
            </a:r>
            <a:r>
              <a:rPr lang="en-US" sz="2200" b="1" dirty="0">
                <a:solidFill>
                  <a:srgbClr val="008200"/>
                </a:solidFill>
              </a:rPr>
              <a:t>  </a:t>
            </a:r>
            <a:r>
              <a:rPr lang="en-US" sz="2200" dirty="0"/>
              <a:t>Discuss issues related to paying employees serving in the military and paying executives.</a:t>
            </a:r>
          </a:p>
        </p:txBody>
      </p:sp>
    </p:spTree>
    <p:extLst>
      <p:ext uri="{BB962C8B-B14F-4D97-AF65-F5344CB8AC3E}">
        <p14:creationId xmlns:p14="http://schemas.microsoft.com/office/powerpoint/2010/main" val="288893424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7C1CCA-19B4-4489-BD62-229C8B64FEEF}"/>
              </a:ext>
            </a:extLst>
          </p:cNvPr>
          <p:cNvSpPr>
            <a:spLocks noGrp="1"/>
          </p:cNvSpPr>
          <p:nvPr>
            <p:ph type="title"/>
          </p:nvPr>
        </p:nvSpPr>
        <p:spPr/>
        <p:txBody>
          <a:bodyPr/>
          <a:lstStyle/>
          <a:p>
            <a:r>
              <a:rPr lang="en-US" dirty="0"/>
              <a:t>Pay Structure: Putting It All Together </a:t>
            </a:r>
            <a:r>
              <a:rPr lang="en-US" sz="1000" b="0" dirty="0"/>
              <a:t>3</a:t>
            </a:r>
          </a:p>
        </p:txBody>
      </p:sp>
      <p:sp>
        <p:nvSpPr>
          <p:cNvPr id="3" name="Content Placeholder 2">
            <a:extLst>
              <a:ext uri="{FF2B5EF4-FFF2-40B4-BE49-F238E27FC236}">
                <a16:creationId xmlns:a16="http://schemas.microsoft.com/office/drawing/2014/main" id="{DC603A63-0E5F-4A46-AE50-75FDA9EB70EF}"/>
              </a:ext>
            </a:extLst>
          </p:cNvPr>
          <p:cNvSpPr>
            <a:spLocks noGrp="1"/>
          </p:cNvSpPr>
          <p:nvPr>
            <p:ph sz="half" idx="1"/>
          </p:nvPr>
        </p:nvSpPr>
        <p:spPr>
          <a:xfrm>
            <a:off x="609600" y="1257300"/>
            <a:ext cx="5384800" cy="2321472"/>
          </a:xfrm>
        </p:spPr>
        <p:txBody>
          <a:bodyPr/>
          <a:lstStyle/>
          <a:p>
            <a:r>
              <a:rPr lang="en-US" sz="2600" b="1" dirty="0"/>
              <a:t>Pay Grades</a:t>
            </a:r>
            <a:endParaRPr lang="en-US" sz="2600" dirty="0"/>
          </a:p>
          <a:p>
            <a:pPr marL="292608" indent="-292608">
              <a:buFont typeface="Arial" panose="020B0604020202020204" pitchFamily="34" charset="0"/>
              <a:buChar char="•"/>
            </a:pPr>
            <a:r>
              <a:rPr lang="en-US" dirty="0"/>
              <a:t>Sets of jobs having similar worth or content grouped together to establish rates of pay.</a:t>
            </a:r>
          </a:p>
          <a:p>
            <a:pPr marL="292608" indent="-292608">
              <a:buFont typeface="Arial" panose="020B0604020202020204" pitchFamily="34" charset="0"/>
              <a:buChar char="•"/>
            </a:pPr>
            <a:r>
              <a:rPr lang="en-US" dirty="0"/>
              <a:t>May not match market rate.</a:t>
            </a:r>
          </a:p>
        </p:txBody>
      </p:sp>
      <p:sp>
        <p:nvSpPr>
          <p:cNvPr id="4" name="Content Placeholder 3">
            <a:extLst>
              <a:ext uri="{FF2B5EF4-FFF2-40B4-BE49-F238E27FC236}">
                <a16:creationId xmlns:a16="http://schemas.microsoft.com/office/drawing/2014/main" id="{675CBFAB-B4BA-4446-9DF8-B6FAC1846E23}"/>
              </a:ext>
            </a:extLst>
          </p:cNvPr>
          <p:cNvSpPr>
            <a:spLocks noGrp="1"/>
          </p:cNvSpPr>
          <p:nvPr>
            <p:ph sz="half" idx="2"/>
          </p:nvPr>
        </p:nvSpPr>
        <p:spPr>
          <a:xfrm>
            <a:off x="2114343" y="4398577"/>
            <a:ext cx="5384800" cy="1418902"/>
          </a:xfrm>
        </p:spPr>
        <p:txBody>
          <a:bodyPr/>
          <a:lstStyle/>
          <a:p>
            <a:r>
              <a:rPr lang="en-US" sz="2000" dirty="0"/>
              <a:t>Popular actors, such as Dwayne Johnson, are evaluated by their impact on box office receipts and other revenues and then compensated based on these evaluations.</a:t>
            </a:r>
          </a:p>
        </p:txBody>
      </p:sp>
      <p:pic>
        <p:nvPicPr>
          <p:cNvPr id="7" name="Picture 6" descr="A photo of Dwayne Johnson.">
            <a:extLst>
              <a:ext uri="{FF2B5EF4-FFF2-40B4-BE49-F238E27FC236}">
                <a16:creationId xmlns:a16="http://schemas.microsoft.com/office/drawing/2014/main" id="{AC3C625E-AEDF-45EB-8C52-416BCA718363}"/>
              </a:ext>
            </a:extLst>
          </p:cNvPr>
          <p:cNvPicPr>
            <a:picLocks noChangeAspect="1"/>
          </p:cNvPicPr>
          <p:nvPr/>
        </p:nvPicPr>
        <p:blipFill>
          <a:blip r:embed="rId3"/>
          <a:stretch>
            <a:fillRect/>
          </a:stretch>
        </p:blipFill>
        <p:spPr>
          <a:xfrm>
            <a:off x="7675454" y="1464693"/>
            <a:ext cx="3462630" cy="4685372"/>
          </a:xfrm>
          <a:prstGeom prst="rect">
            <a:avLst/>
          </a:prstGeom>
        </p:spPr>
      </p:pic>
      <p:sp>
        <p:nvSpPr>
          <p:cNvPr id="6" name="Text Placeholder 5">
            <a:extLst>
              <a:ext uri="{FF2B5EF4-FFF2-40B4-BE49-F238E27FC236}">
                <a16:creationId xmlns:a16="http://schemas.microsoft.com/office/drawing/2014/main" id="{509971FD-A900-44F0-8B15-22BE9497B840}"/>
              </a:ext>
            </a:extLst>
          </p:cNvPr>
          <p:cNvSpPr>
            <a:spLocks noGrp="1"/>
          </p:cNvSpPr>
          <p:nvPr>
            <p:ph type="body" sz="quarter" idx="11"/>
          </p:nvPr>
        </p:nvSpPr>
        <p:spPr>
          <a:xfrm>
            <a:off x="6763402" y="6705600"/>
            <a:ext cx="4876800" cy="152400"/>
          </a:xfrm>
        </p:spPr>
        <p:txBody>
          <a:bodyPr/>
          <a:lstStyle/>
          <a:p>
            <a:r>
              <a:rPr lang="en-US" dirty="0">
                <a:solidFill>
                  <a:schemeClr val="tx1"/>
                </a:solidFill>
              </a:rPr>
              <a:t>Samir Hussein/Getty Images</a:t>
            </a:r>
          </a:p>
        </p:txBody>
      </p:sp>
    </p:spTree>
    <p:extLst>
      <p:ext uri="{BB962C8B-B14F-4D97-AF65-F5344CB8AC3E}">
        <p14:creationId xmlns:p14="http://schemas.microsoft.com/office/powerpoint/2010/main" val="400821351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667EE9-4DF1-4D7F-9676-EDB49DADA055}"/>
              </a:ext>
            </a:extLst>
          </p:cNvPr>
          <p:cNvSpPr>
            <a:spLocks noGrp="1"/>
          </p:cNvSpPr>
          <p:nvPr>
            <p:ph type="title"/>
          </p:nvPr>
        </p:nvSpPr>
        <p:spPr/>
        <p:txBody>
          <a:bodyPr/>
          <a:lstStyle/>
          <a:p>
            <a:r>
              <a:rPr lang="en-US" dirty="0"/>
              <a:t>Pay Structure: Putting It All Together </a:t>
            </a:r>
            <a:r>
              <a:rPr lang="en-US" sz="1000" b="0" dirty="0"/>
              <a:t>4</a:t>
            </a:r>
          </a:p>
        </p:txBody>
      </p:sp>
      <p:sp>
        <p:nvSpPr>
          <p:cNvPr id="3" name="Content Placeholder 2">
            <a:extLst>
              <a:ext uri="{FF2B5EF4-FFF2-40B4-BE49-F238E27FC236}">
                <a16:creationId xmlns:a16="http://schemas.microsoft.com/office/drawing/2014/main" id="{E7B74868-691F-41F4-86DB-1E421A040CF1}"/>
              </a:ext>
            </a:extLst>
          </p:cNvPr>
          <p:cNvSpPr>
            <a:spLocks noGrp="1"/>
          </p:cNvSpPr>
          <p:nvPr>
            <p:ph idx="1"/>
          </p:nvPr>
        </p:nvSpPr>
        <p:spPr/>
        <p:txBody>
          <a:bodyPr/>
          <a:lstStyle/>
          <a:p>
            <a:r>
              <a:rPr lang="en-US" sz="2600" b="1" dirty="0"/>
              <a:t>Pay Ranges</a:t>
            </a:r>
          </a:p>
          <a:p>
            <a:pPr marL="292608" indent="-292608">
              <a:buFont typeface="Arial" panose="020B0604020202020204" pitchFamily="34" charset="0"/>
              <a:buChar char="•"/>
            </a:pPr>
            <a:r>
              <a:rPr lang="en-US" sz="2400" dirty="0"/>
              <a:t>Set of possible pay rates defined by a minimum, maximum, and midpoint of pay for employees holding a particular job or a job within a particular pay grade.</a:t>
            </a:r>
          </a:p>
          <a:p>
            <a:pPr marL="292608" indent="-292608">
              <a:buFont typeface="Arial" panose="020B0604020202020204" pitchFamily="34" charset="0"/>
              <a:buChar char="•"/>
            </a:pPr>
            <a:r>
              <a:rPr lang="en-US" sz="2400" dirty="0"/>
              <a:t>Flexibility helps organization balance conflicting information from job evaluations and market surveys.</a:t>
            </a:r>
          </a:p>
          <a:p>
            <a:pPr marL="292608" indent="-292608">
              <a:buFont typeface="Arial" panose="020B0604020202020204" pitchFamily="34" charset="0"/>
              <a:buChar char="•"/>
            </a:pPr>
            <a:r>
              <a:rPr lang="en-US" sz="2400" dirty="0"/>
              <a:t>Usually pay ranges overlap somewhat.</a:t>
            </a:r>
          </a:p>
        </p:txBody>
      </p:sp>
    </p:spTree>
    <p:extLst>
      <p:ext uri="{BB962C8B-B14F-4D97-AF65-F5344CB8AC3E}">
        <p14:creationId xmlns:p14="http://schemas.microsoft.com/office/powerpoint/2010/main" val="201330905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9F3DB5-4E6F-48AB-8989-93475427441D}"/>
              </a:ext>
            </a:extLst>
          </p:cNvPr>
          <p:cNvSpPr>
            <a:spLocks noGrp="1"/>
          </p:cNvSpPr>
          <p:nvPr>
            <p:ph type="title"/>
          </p:nvPr>
        </p:nvSpPr>
        <p:spPr/>
        <p:txBody>
          <a:bodyPr/>
          <a:lstStyle/>
          <a:p>
            <a:r>
              <a:rPr lang="en-US" altLang="en-US" dirty="0"/>
              <a:t>Figure 12.5 Sample Pay Grade Structure</a:t>
            </a:r>
            <a:endParaRPr lang="en-US" sz="1000" b="0" dirty="0"/>
          </a:p>
        </p:txBody>
      </p:sp>
      <p:pic>
        <p:nvPicPr>
          <p:cNvPr id="5" name="Picture 4" descr="A line graph depicts the pay policy line and the actual pay of various jobs in relation to it.">
            <a:extLst>
              <a:ext uri="{FF2B5EF4-FFF2-40B4-BE49-F238E27FC236}">
                <a16:creationId xmlns:a16="http://schemas.microsoft.com/office/drawing/2014/main" id="{28B59BBE-F36B-4840-A7AA-52153E0AA8F2}"/>
              </a:ext>
            </a:extLst>
          </p:cNvPr>
          <p:cNvPicPr>
            <a:picLocks noChangeAspect="1"/>
          </p:cNvPicPr>
          <p:nvPr/>
        </p:nvPicPr>
        <p:blipFill>
          <a:blip r:embed="rId3"/>
          <a:stretch>
            <a:fillRect/>
          </a:stretch>
        </p:blipFill>
        <p:spPr>
          <a:xfrm>
            <a:off x="2327081" y="1405595"/>
            <a:ext cx="7569368" cy="4645904"/>
          </a:xfrm>
          <a:prstGeom prst="rect">
            <a:avLst/>
          </a:prstGeom>
        </p:spPr>
      </p:pic>
      <p:sp>
        <p:nvSpPr>
          <p:cNvPr id="6" name="Text Placeholder 5">
            <a:extLst>
              <a:ext uri="{FF2B5EF4-FFF2-40B4-BE49-F238E27FC236}">
                <a16:creationId xmlns:a16="http://schemas.microsoft.com/office/drawing/2014/main" id="{FE84EACD-AE01-4211-BC17-0EDA23AA556C}"/>
              </a:ext>
            </a:extLst>
          </p:cNvPr>
          <p:cNvSpPr>
            <a:spLocks noGrp="1"/>
          </p:cNvSpPr>
          <p:nvPr>
            <p:ph type="body" sz="quarter" idx="16"/>
          </p:nvPr>
        </p:nvSpPr>
        <p:spPr>
          <a:xfrm>
            <a:off x="4623350" y="6496049"/>
            <a:ext cx="2945301" cy="214253"/>
          </a:xfrm>
        </p:spPr>
        <p:txBody>
          <a:bodyPr/>
          <a:lstStyle/>
          <a:p>
            <a:r>
              <a:rPr lang="en-US" sz="1200" dirty="0">
                <a:hlinkClick r:id="rId4" action="ppaction://hlinksldjump"/>
              </a:rPr>
              <a:t>Access the text alternative for slide images.</a:t>
            </a:r>
            <a:endParaRPr lang="en-US" sz="1200" dirty="0"/>
          </a:p>
        </p:txBody>
      </p:sp>
    </p:spTree>
    <p:extLst>
      <p:ext uri="{BB962C8B-B14F-4D97-AF65-F5344CB8AC3E}">
        <p14:creationId xmlns:p14="http://schemas.microsoft.com/office/powerpoint/2010/main" val="4813619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0E2E12-ABDA-4A14-AEC2-8820778CAF22}"/>
              </a:ext>
            </a:extLst>
          </p:cNvPr>
          <p:cNvSpPr>
            <a:spLocks noGrp="1"/>
          </p:cNvSpPr>
          <p:nvPr>
            <p:ph type="title"/>
          </p:nvPr>
        </p:nvSpPr>
        <p:spPr/>
        <p:txBody>
          <a:bodyPr/>
          <a:lstStyle/>
          <a:p>
            <a:r>
              <a:rPr lang="en-US" dirty="0"/>
              <a:t>Pay Structure: Putting it All Together </a:t>
            </a:r>
            <a:r>
              <a:rPr lang="en-US" sz="1000" b="0" dirty="0"/>
              <a:t>5</a:t>
            </a:r>
          </a:p>
        </p:txBody>
      </p:sp>
      <p:sp>
        <p:nvSpPr>
          <p:cNvPr id="3" name="Content Placeholder 2">
            <a:extLst>
              <a:ext uri="{FF2B5EF4-FFF2-40B4-BE49-F238E27FC236}">
                <a16:creationId xmlns:a16="http://schemas.microsoft.com/office/drawing/2014/main" id="{F75AB0C1-2027-497E-966B-4D2F9C9F6E75}"/>
              </a:ext>
            </a:extLst>
          </p:cNvPr>
          <p:cNvSpPr>
            <a:spLocks noGrp="1"/>
          </p:cNvSpPr>
          <p:nvPr>
            <p:ph idx="1"/>
          </p:nvPr>
        </p:nvSpPr>
        <p:spPr>
          <a:xfrm>
            <a:off x="609600" y="1280160"/>
            <a:ext cx="10972800" cy="5311140"/>
          </a:xfrm>
        </p:spPr>
        <p:txBody>
          <a:bodyPr/>
          <a:lstStyle/>
          <a:p>
            <a:r>
              <a:rPr lang="en-US" sz="2600" b="1" dirty="0"/>
              <a:t>Pay Differentials</a:t>
            </a:r>
          </a:p>
          <a:p>
            <a:r>
              <a:rPr lang="en-US" sz="2400" dirty="0"/>
              <a:t>Adjustment to pay rate to reflect differences in working conditions or labor markets.</a:t>
            </a:r>
          </a:p>
          <a:p>
            <a:r>
              <a:rPr lang="en-US" sz="2400" dirty="0"/>
              <a:t>Differentials often offered in U.S. by geographic location.</a:t>
            </a:r>
          </a:p>
          <a:p>
            <a:pPr marL="292608" indent="-292608">
              <a:buFont typeface="Arial" panose="020B0604020202020204" pitchFamily="34" charset="0"/>
              <a:buChar char="•"/>
            </a:pPr>
            <a:r>
              <a:rPr lang="en-US" sz="2200" dirty="0"/>
              <a:t>Common approach is to move employee higher in pay structure to compensate for higher cost of living.</a:t>
            </a:r>
          </a:p>
        </p:txBody>
      </p:sp>
    </p:spTree>
    <p:extLst>
      <p:ext uri="{BB962C8B-B14F-4D97-AF65-F5344CB8AC3E}">
        <p14:creationId xmlns:p14="http://schemas.microsoft.com/office/powerpoint/2010/main" val="37049073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8F233F-FE6E-4FB7-8624-DA33A84B3EA2}"/>
              </a:ext>
            </a:extLst>
          </p:cNvPr>
          <p:cNvSpPr>
            <a:spLocks noGrp="1"/>
          </p:cNvSpPr>
          <p:nvPr>
            <p:ph type="title"/>
          </p:nvPr>
        </p:nvSpPr>
        <p:spPr/>
        <p:txBody>
          <a:bodyPr/>
          <a:lstStyle/>
          <a:p>
            <a:r>
              <a:rPr lang="en-US" dirty="0"/>
              <a:t>Pay Structure: Putting it All Together </a:t>
            </a:r>
            <a:r>
              <a:rPr lang="en-US" sz="1000" b="0" dirty="0"/>
              <a:t>6</a:t>
            </a:r>
          </a:p>
        </p:txBody>
      </p:sp>
      <p:sp>
        <p:nvSpPr>
          <p:cNvPr id="3" name="Content Placeholder 2">
            <a:extLst>
              <a:ext uri="{FF2B5EF4-FFF2-40B4-BE49-F238E27FC236}">
                <a16:creationId xmlns:a16="http://schemas.microsoft.com/office/drawing/2014/main" id="{16A435A1-8D5B-4B58-B228-10362F453D39}"/>
              </a:ext>
            </a:extLst>
          </p:cNvPr>
          <p:cNvSpPr>
            <a:spLocks noGrp="1"/>
          </p:cNvSpPr>
          <p:nvPr>
            <p:ph sz="quarter" idx="12"/>
          </p:nvPr>
        </p:nvSpPr>
        <p:spPr>
          <a:xfrm>
            <a:off x="616604" y="1271758"/>
            <a:ext cx="10871200" cy="557042"/>
          </a:xfrm>
        </p:spPr>
        <p:txBody>
          <a:bodyPr/>
          <a:lstStyle/>
          <a:p>
            <a:pPr marL="0" indent="0">
              <a:buNone/>
            </a:pPr>
            <a:r>
              <a:rPr lang="en-US" sz="2800" dirty="0"/>
              <a:t>Alternatives to Job-Based Pay</a:t>
            </a:r>
          </a:p>
        </p:txBody>
      </p:sp>
      <p:sp>
        <p:nvSpPr>
          <p:cNvPr id="4" name="Content Placeholder 3">
            <a:extLst>
              <a:ext uri="{FF2B5EF4-FFF2-40B4-BE49-F238E27FC236}">
                <a16:creationId xmlns:a16="http://schemas.microsoft.com/office/drawing/2014/main" id="{6AB82B35-8C30-42E4-A648-FD2539ED2299}"/>
              </a:ext>
            </a:extLst>
          </p:cNvPr>
          <p:cNvSpPr>
            <a:spLocks noGrp="1"/>
          </p:cNvSpPr>
          <p:nvPr>
            <p:ph sz="quarter" idx="13"/>
          </p:nvPr>
        </p:nvSpPr>
        <p:spPr>
          <a:xfrm>
            <a:off x="616604" y="2027446"/>
            <a:ext cx="5311230" cy="762000"/>
          </a:xfrm>
          <a:ln w="3175">
            <a:solidFill>
              <a:srgbClr val="006800"/>
            </a:solidFill>
          </a:ln>
        </p:spPr>
        <p:style>
          <a:lnRef idx="2">
            <a:schemeClr val="accent1"/>
          </a:lnRef>
          <a:fillRef idx="1">
            <a:schemeClr val="lt1"/>
          </a:fillRef>
          <a:effectRef idx="0">
            <a:schemeClr val="accent1"/>
          </a:effectRef>
          <a:fontRef idx="minor">
            <a:schemeClr val="dk1"/>
          </a:fontRef>
        </p:style>
        <p:txBody>
          <a:bodyPr anchor="ctr"/>
          <a:lstStyle/>
          <a:p>
            <a:pPr marL="0" indent="0" algn="ctr">
              <a:buNone/>
            </a:pPr>
            <a:r>
              <a:rPr lang="en-US" sz="2600" b="1" dirty="0"/>
              <a:t>Delayering</a:t>
            </a:r>
          </a:p>
        </p:txBody>
      </p:sp>
      <p:sp>
        <p:nvSpPr>
          <p:cNvPr id="5" name="Content Placeholder 4">
            <a:extLst>
              <a:ext uri="{FF2B5EF4-FFF2-40B4-BE49-F238E27FC236}">
                <a16:creationId xmlns:a16="http://schemas.microsoft.com/office/drawing/2014/main" id="{E1762E31-2A7F-422B-91F6-C126AB6C48FA}"/>
              </a:ext>
            </a:extLst>
          </p:cNvPr>
          <p:cNvSpPr>
            <a:spLocks noGrp="1"/>
          </p:cNvSpPr>
          <p:nvPr>
            <p:ph sz="quarter" idx="14"/>
          </p:nvPr>
        </p:nvSpPr>
        <p:spPr>
          <a:xfrm>
            <a:off x="616604" y="2896126"/>
            <a:ext cx="5311230" cy="2972838"/>
          </a:xfrm>
          <a:ln w="3175">
            <a:solidFill>
              <a:srgbClr val="006800"/>
            </a:solidFill>
          </a:ln>
        </p:spPr>
        <p:style>
          <a:lnRef idx="2">
            <a:schemeClr val="accent1"/>
          </a:lnRef>
          <a:fillRef idx="1">
            <a:schemeClr val="lt1"/>
          </a:fillRef>
          <a:effectRef idx="0">
            <a:schemeClr val="accent1"/>
          </a:effectRef>
          <a:fontRef idx="minor">
            <a:schemeClr val="dk1"/>
          </a:fontRef>
        </p:style>
        <p:txBody>
          <a:bodyPr/>
          <a:lstStyle/>
          <a:p>
            <a:pPr marL="292608" indent="-292608"/>
            <a:r>
              <a:rPr lang="en-US" dirty="0"/>
              <a:t>Reducing number of levels in organization’s job structure.</a:t>
            </a:r>
          </a:p>
          <a:p>
            <a:pPr marL="292608" indent="-292608"/>
            <a:r>
              <a:rPr lang="en-US" dirty="0"/>
              <a:t>More assignments combined into single layer called a broad band.</a:t>
            </a:r>
          </a:p>
          <a:p>
            <a:pPr marL="292608" indent="-292608"/>
            <a:r>
              <a:rPr lang="en-US" dirty="0"/>
              <a:t>More emphasis on acquiring experience, not promotions.</a:t>
            </a:r>
          </a:p>
        </p:txBody>
      </p:sp>
      <p:sp>
        <p:nvSpPr>
          <p:cNvPr id="7" name="Content Placeholder 6">
            <a:extLst>
              <a:ext uri="{FF2B5EF4-FFF2-40B4-BE49-F238E27FC236}">
                <a16:creationId xmlns:a16="http://schemas.microsoft.com/office/drawing/2014/main" id="{1A1439DC-15C2-4655-9A55-14C3DFDE66F9}"/>
              </a:ext>
            </a:extLst>
          </p:cNvPr>
          <p:cNvSpPr>
            <a:spLocks noGrp="1"/>
          </p:cNvSpPr>
          <p:nvPr>
            <p:ph sz="quarter" idx="10"/>
          </p:nvPr>
        </p:nvSpPr>
        <p:spPr>
          <a:xfrm>
            <a:off x="6264168" y="2027446"/>
            <a:ext cx="5507423" cy="762000"/>
          </a:xfrm>
          <a:ln w="3175">
            <a:solidFill>
              <a:srgbClr val="006800"/>
            </a:solidFill>
          </a:ln>
        </p:spPr>
        <p:style>
          <a:lnRef idx="2">
            <a:schemeClr val="accent1"/>
          </a:lnRef>
          <a:fillRef idx="1">
            <a:schemeClr val="lt1"/>
          </a:fillRef>
          <a:effectRef idx="0">
            <a:schemeClr val="accent1"/>
          </a:effectRef>
          <a:fontRef idx="minor">
            <a:schemeClr val="dk1"/>
          </a:fontRef>
        </p:style>
        <p:txBody>
          <a:bodyPr anchor="ctr"/>
          <a:lstStyle/>
          <a:p>
            <a:pPr marL="0" indent="0" algn="ctr">
              <a:buNone/>
            </a:pPr>
            <a:r>
              <a:rPr lang="en-US" sz="2600" b="1" dirty="0"/>
              <a:t>Skill-Based Pay Systems</a:t>
            </a:r>
          </a:p>
        </p:txBody>
      </p:sp>
      <p:sp>
        <p:nvSpPr>
          <p:cNvPr id="8" name="Content Placeholder 7">
            <a:extLst>
              <a:ext uri="{FF2B5EF4-FFF2-40B4-BE49-F238E27FC236}">
                <a16:creationId xmlns:a16="http://schemas.microsoft.com/office/drawing/2014/main" id="{EEE8999C-11E3-4E12-BAC7-1CB67643D508}"/>
              </a:ext>
            </a:extLst>
          </p:cNvPr>
          <p:cNvSpPr>
            <a:spLocks noGrp="1"/>
          </p:cNvSpPr>
          <p:nvPr>
            <p:ph sz="quarter" idx="11"/>
          </p:nvPr>
        </p:nvSpPr>
        <p:spPr>
          <a:xfrm>
            <a:off x="6264168" y="2896125"/>
            <a:ext cx="5507424" cy="2972839"/>
          </a:xfrm>
          <a:ln w="3175">
            <a:solidFill>
              <a:srgbClr val="006800"/>
            </a:solidFill>
          </a:ln>
        </p:spPr>
        <p:style>
          <a:lnRef idx="2">
            <a:schemeClr val="accent1"/>
          </a:lnRef>
          <a:fillRef idx="1">
            <a:schemeClr val="lt1"/>
          </a:fillRef>
          <a:effectRef idx="0">
            <a:schemeClr val="accent1"/>
          </a:effectRef>
          <a:fontRef idx="minor">
            <a:schemeClr val="dk1"/>
          </a:fontRef>
        </p:style>
        <p:txBody>
          <a:bodyPr/>
          <a:lstStyle/>
          <a:p>
            <a:pPr marL="292608" indent="-292608"/>
            <a:r>
              <a:rPr lang="en-US" sz="2200" dirty="0"/>
              <a:t>Pay set according to employees’ levels of skill or knowledge.</a:t>
            </a:r>
          </a:p>
          <a:p>
            <a:pPr marL="292608" indent="-292608"/>
            <a:r>
              <a:rPr lang="en-US" sz="2200" dirty="0"/>
              <a:t>Appropriate where changing technology requires employees to continually widen and deepen their knowledge.</a:t>
            </a:r>
          </a:p>
        </p:txBody>
      </p:sp>
    </p:spTree>
    <p:extLst>
      <p:ext uri="{BB962C8B-B14F-4D97-AF65-F5344CB8AC3E}">
        <p14:creationId xmlns:p14="http://schemas.microsoft.com/office/powerpoint/2010/main" val="290741142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88482B-0C0B-487B-BC62-D4736798029F}"/>
              </a:ext>
            </a:extLst>
          </p:cNvPr>
          <p:cNvSpPr>
            <a:spLocks noGrp="1"/>
          </p:cNvSpPr>
          <p:nvPr>
            <p:ph type="title"/>
          </p:nvPr>
        </p:nvSpPr>
        <p:spPr/>
        <p:txBody>
          <a:bodyPr/>
          <a:lstStyle/>
          <a:p>
            <a:r>
              <a:rPr lang="en-US" dirty="0"/>
              <a:t>Pay Structure and Actual Pay</a:t>
            </a:r>
          </a:p>
        </p:txBody>
      </p:sp>
      <p:sp>
        <p:nvSpPr>
          <p:cNvPr id="3" name="Content Placeholder 2">
            <a:extLst>
              <a:ext uri="{FF2B5EF4-FFF2-40B4-BE49-F238E27FC236}">
                <a16:creationId xmlns:a16="http://schemas.microsoft.com/office/drawing/2014/main" id="{FE77D169-703E-4B62-B751-9E9FFDCB8512}"/>
              </a:ext>
            </a:extLst>
          </p:cNvPr>
          <p:cNvSpPr>
            <a:spLocks noGrp="1"/>
          </p:cNvSpPr>
          <p:nvPr>
            <p:ph idx="1"/>
          </p:nvPr>
        </p:nvSpPr>
        <p:spPr>
          <a:xfrm>
            <a:off x="609600" y="1264394"/>
            <a:ext cx="10972800" cy="5273040"/>
          </a:xfrm>
        </p:spPr>
        <p:txBody>
          <a:bodyPr/>
          <a:lstStyle/>
          <a:p>
            <a:r>
              <a:rPr lang="en-US" dirty="0" err="1"/>
              <a:t>Compa</a:t>
            </a:r>
            <a:r>
              <a:rPr lang="en-US" dirty="0"/>
              <a:t>-Ratio</a:t>
            </a:r>
          </a:p>
          <a:p>
            <a:r>
              <a:rPr lang="en-US" sz="2600" dirty="0"/>
              <a:t>Ratio of average pay to the midpoint of pay range.</a:t>
            </a:r>
          </a:p>
          <a:p>
            <a:r>
              <a:rPr lang="en-US" sz="2600" dirty="0"/>
              <a:t>Ensures that pay policies and practices match.</a:t>
            </a:r>
          </a:p>
          <a:p>
            <a:pPr marL="292608" lvl="2" indent="-292608"/>
            <a:r>
              <a:rPr lang="en-US" sz="2400" dirty="0"/>
              <a:t>If average equals midpoint, C</a:t>
            </a:r>
            <a:r>
              <a:rPr lang="en-US" sz="100" dirty="0"/>
              <a:t> </a:t>
            </a:r>
            <a:r>
              <a:rPr lang="en-US" sz="2400" dirty="0"/>
              <a:t>R is 1.</a:t>
            </a:r>
          </a:p>
          <a:p>
            <a:pPr marL="292608" lvl="2" indent="-292608"/>
            <a:r>
              <a:rPr lang="en-US" sz="2400" dirty="0"/>
              <a:t>If C</a:t>
            </a:r>
            <a:r>
              <a:rPr lang="en-US" sz="100" dirty="0"/>
              <a:t> </a:t>
            </a:r>
            <a:r>
              <a:rPr lang="en-US" sz="2400" dirty="0"/>
              <a:t>R is greater than 1, average pay is above midpoint.</a:t>
            </a:r>
          </a:p>
          <a:p>
            <a:pPr marL="292608" lvl="2" indent="-292608"/>
            <a:r>
              <a:rPr lang="en-US" sz="2400" dirty="0"/>
              <a:t>If C</a:t>
            </a:r>
            <a:r>
              <a:rPr lang="en-US" sz="100" dirty="0"/>
              <a:t> </a:t>
            </a:r>
            <a:r>
              <a:rPr lang="en-US" sz="2400" dirty="0"/>
              <a:t>R is less than 1, average pay is below midpoint.</a:t>
            </a:r>
          </a:p>
        </p:txBody>
      </p:sp>
    </p:spTree>
    <p:extLst>
      <p:ext uri="{BB962C8B-B14F-4D97-AF65-F5344CB8AC3E}">
        <p14:creationId xmlns:p14="http://schemas.microsoft.com/office/powerpoint/2010/main" val="321232199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9F3DB5-4E6F-48AB-8989-93475427441D}"/>
              </a:ext>
            </a:extLst>
          </p:cNvPr>
          <p:cNvSpPr>
            <a:spLocks noGrp="1"/>
          </p:cNvSpPr>
          <p:nvPr>
            <p:ph type="title"/>
          </p:nvPr>
        </p:nvSpPr>
        <p:spPr/>
        <p:txBody>
          <a:bodyPr/>
          <a:lstStyle/>
          <a:p>
            <a:r>
              <a:rPr lang="en-US" altLang="en-US" dirty="0"/>
              <a:t>Figure 12.6 Finding a </a:t>
            </a:r>
            <a:r>
              <a:rPr lang="en-US" altLang="en-US" dirty="0" err="1"/>
              <a:t>Compa</a:t>
            </a:r>
            <a:r>
              <a:rPr lang="en-US" altLang="en-US" dirty="0"/>
              <a:t>-Ratio</a:t>
            </a:r>
            <a:endParaRPr lang="en-US" sz="1000" b="0" dirty="0"/>
          </a:p>
        </p:txBody>
      </p:sp>
      <p:pic>
        <p:nvPicPr>
          <p:cNvPr id="3" name="Picture 2" descr="A graphic shows the steps involved in finding the compa-ratio for a sample pay grade.">
            <a:extLst>
              <a:ext uri="{FF2B5EF4-FFF2-40B4-BE49-F238E27FC236}">
                <a16:creationId xmlns:a16="http://schemas.microsoft.com/office/drawing/2014/main" id="{A0B71CD9-E0AB-4DCF-9C5F-9318D28E3CC8}"/>
              </a:ext>
            </a:extLst>
          </p:cNvPr>
          <p:cNvPicPr>
            <a:picLocks noChangeAspect="1"/>
          </p:cNvPicPr>
          <p:nvPr/>
        </p:nvPicPr>
        <p:blipFill>
          <a:blip r:embed="rId3"/>
          <a:stretch>
            <a:fillRect/>
          </a:stretch>
        </p:blipFill>
        <p:spPr>
          <a:xfrm>
            <a:off x="1999657" y="1410821"/>
            <a:ext cx="8224217" cy="4572396"/>
          </a:xfrm>
          <a:prstGeom prst="rect">
            <a:avLst/>
          </a:prstGeom>
        </p:spPr>
      </p:pic>
      <p:sp>
        <p:nvSpPr>
          <p:cNvPr id="6" name="Text Placeholder 5">
            <a:extLst>
              <a:ext uri="{FF2B5EF4-FFF2-40B4-BE49-F238E27FC236}">
                <a16:creationId xmlns:a16="http://schemas.microsoft.com/office/drawing/2014/main" id="{63523B10-4D25-4BCF-86B3-A1AE76FE6446}"/>
              </a:ext>
            </a:extLst>
          </p:cNvPr>
          <p:cNvSpPr>
            <a:spLocks noGrp="1"/>
          </p:cNvSpPr>
          <p:nvPr>
            <p:ph type="body" sz="quarter" idx="16"/>
          </p:nvPr>
        </p:nvSpPr>
        <p:spPr>
          <a:xfrm>
            <a:off x="4623350" y="6485336"/>
            <a:ext cx="2945301" cy="235678"/>
          </a:xfrm>
        </p:spPr>
        <p:txBody>
          <a:bodyPr/>
          <a:lstStyle/>
          <a:p>
            <a:r>
              <a:rPr lang="en-US" sz="1200" dirty="0">
                <a:hlinkClick r:id="rId4" action="ppaction://hlinksldjump"/>
              </a:rPr>
              <a:t>Access the text alternative for slide images.</a:t>
            </a:r>
            <a:endParaRPr lang="en-US" sz="1200" dirty="0"/>
          </a:p>
        </p:txBody>
      </p:sp>
    </p:spTree>
    <p:extLst>
      <p:ext uri="{BB962C8B-B14F-4D97-AF65-F5344CB8AC3E}">
        <p14:creationId xmlns:p14="http://schemas.microsoft.com/office/powerpoint/2010/main" val="360541923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00A156-5EEF-4D0B-ACA7-1EAA65C08C52}"/>
              </a:ext>
            </a:extLst>
          </p:cNvPr>
          <p:cNvSpPr>
            <a:spLocks noGrp="1"/>
          </p:cNvSpPr>
          <p:nvPr>
            <p:ph type="title"/>
          </p:nvPr>
        </p:nvSpPr>
        <p:spPr/>
        <p:txBody>
          <a:bodyPr/>
          <a:lstStyle/>
          <a:p>
            <a:r>
              <a:rPr lang="en-US" dirty="0"/>
              <a:t>Current Issues Involving Pay Structure</a:t>
            </a:r>
            <a:endParaRPr lang="en-US" sz="1000" b="0" dirty="0"/>
          </a:p>
        </p:txBody>
      </p:sp>
      <p:sp>
        <p:nvSpPr>
          <p:cNvPr id="3" name="Content Placeholder 2">
            <a:extLst>
              <a:ext uri="{FF2B5EF4-FFF2-40B4-BE49-F238E27FC236}">
                <a16:creationId xmlns:a16="http://schemas.microsoft.com/office/drawing/2014/main" id="{614AD946-A4AF-460B-BE52-5023837F53A2}"/>
              </a:ext>
            </a:extLst>
          </p:cNvPr>
          <p:cNvSpPr>
            <a:spLocks noGrp="1"/>
          </p:cNvSpPr>
          <p:nvPr>
            <p:ph sz="quarter" idx="12"/>
          </p:nvPr>
        </p:nvSpPr>
        <p:spPr>
          <a:xfrm>
            <a:off x="616604" y="1271757"/>
            <a:ext cx="11118196" cy="1928643"/>
          </a:xfrm>
        </p:spPr>
        <p:txBody>
          <a:bodyPr/>
          <a:lstStyle/>
          <a:p>
            <a:pPr marL="0" indent="0">
              <a:buNone/>
            </a:pPr>
            <a:r>
              <a:rPr lang="en-US" sz="2600" dirty="0"/>
              <a:t>Pay during Military Duty</a:t>
            </a:r>
          </a:p>
          <a:p>
            <a:pPr marL="0" indent="0">
              <a:buNone/>
            </a:pPr>
            <a:r>
              <a:rPr lang="en-US" dirty="0"/>
              <a:t>How should companies pay employees who are called for active duty in the military for extended time periods?</a:t>
            </a:r>
          </a:p>
          <a:p>
            <a:pPr marL="292608" indent="-292608"/>
            <a:r>
              <a:rPr lang="en-US" sz="2200" dirty="0"/>
              <a:t>Uniformed Services Employment and Reemployment Rights Act.</a:t>
            </a:r>
          </a:p>
        </p:txBody>
      </p:sp>
      <p:sp>
        <p:nvSpPr>
          <p:cNvPr id="4" name="Content Placeholder 3">
            <a:extLst>
              <a:ext uri="{FF2B5EF4-FFF2-40B4-BE49-F238E27FC236}">
                <a16:creationId xmlns:a16="http://schemas.microsoft.com/office/drawing/2014/main" id="{D8FFCF19-94BB-418F-9501-935FBD04942B}"/>
              </a:ext>
            </a:extLst>
          </p:cNvPr>
          <p:cNvSpPr>
            <a:spLocks noGrp="1"/>
          </p:cNvSpPr>
          <p:nvPr>
            <p:ph sz="quarter" idx="13"/>
          </p:nvPr>
        </p:nvSpPr>
        <p:spPr>
          <a:xfrm>
            <a:off x="616604" y="3484171"/>
            <a:ext cx="11118196" cy="2490960"/>
          </a:xfrm>
        </p:spPr>
        <p:txBody>
          <a:bodyPr/>
          <a:lstStyle/>
          <a:p>
            <a:pPr marL="0" indent="0">
              <a:buNone/>
            </a:pPr>
            <a:r>
              <a:rPr lang="en-US" sz="2600" dirty="0"/>
              <a:t>Pay for Executives</a:t>
            </a:r>
          </a:p>
          <a:p>
            <a:pPr marL="0" indent="0">
              <a:buNone/>
            </a:pPr>
            <a:r>
              <a:rPr lang="en-US" dirty="0"/>
              <a:t>How does executive compensation affect employees?</a:t>
            </a:r>
          </a:p>
          <a:p>
            <a:pPr marL="0" indent="0">
              <a:buNone/>
            </a:pPr>
            <a:r>
              <a:rPr lang="en-US" dirty="0"/>
              <a:t>Executive pay relevant to pay structure; equity theory.</a:t>
            </a:r>
          </a:p>
        </p:txBody>
      </p:sp>
    </p:spTree>
    <p:extLst>
      <p:ext uri="{BB962C8B-B14F-4D97-AF65-F5344CB8AC3E}">
        <p14:creationId xmlns:p14="http://schemas.microsoft.com/office/powerpoint/2010/main" val="181193229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7C1CCA-19B4-4489-BD62-229C8B64FEEF}"/>
              </a:ext>
            </a:extLst>
          </p:cNvPr>
          <p:cNvSpPr>
            <a:spLocks noGrp="1"/>
          </p:cNvSpPr>
          <p:nvPr>
            <p:ph type="title"/>
          </p:nvPr>
        </p:nvSpPr>
        <p:spPr/>
        <p:txBody>
          <a:bodyPr/>
          <a:lstStyle/>
          <a:p>
            <a:r>
              <a:rPr lang="en-US" dirty="0"/>
              <a:t>Figure 12.7 Average C</a:t>
            </a:r>
            <a:r>
              <a:rPr lang="en-US" sz="100" dirty="0"/>
              <a:t> </a:t>
            </a:r>
            <a:r>
              <a:rPr lang="en-US" dirty="0"/>
              <a:t>E</a:t>
            </a:r>
            <a:r>
              <a:rPr lang="en-US" sz="100" dirty="0"/>
              <a:t> </a:t>
            </a:r>
            <a:r>
              <a:rPr lang="en-US" dirty="0"/>
              <a:t>O Pay at 300 Largest U.S. Companies</a:t>
            </a:r>
            <a:endParaRPr lang="en-US" sz="1000" b="0" dirty="0"/>
          </a:p>
        </p:txBody>
      </p:sp>
      <p:pic>
        <p:nvPicPr>
          <p:cNvPr id="8" name="Picture 7" descr="A pie chart shows 66 percent of pay comes from stock and stock options, 22 percent comes from bonuses, and 12 percent comes from salary.">
            <a:extLst>
              <a:ext uri="{FF2B5EF4-FFF2-40B4-BE49-F238E27FC236}">
                <a16:creationId xmlns:a16="http://schemas.microsoft.com/office/drawing/2014/main" id="{46AF6172-975A-4086-A308-2C9A46687509}"/>
              </a:ext>
            </a:extLst>
          </p:cNvPr>
          <p:cNvPicPr>
            <a:picLocks noChangeAspect="1"/>
          </p:cNvPicPr>
          <p:nvPr/>
        </p:nvPicPr>
        <p:blipFill>
          <a:blip r:embed="rId3"/>
          <a:stretch>
            <a:fillRect/>
          </a:stretch>
        </p:blipFill>
        <p:spPr>
          <a:xfrm>
            <a:off x="3176585" y="1330155"/>
            <a:ext cx="5870360" cy="3661651"/>
          </a:xfrm>
          <a:prstGeom prst="rect">
            <a:avLst/>
          </a:prstGeom>
        </p:spPr>
      </p:pic>
      <p:sp>
        <p:nvSpPr>
          <p:cNvPr id="4" name="Content Placeholder 3">
            <a:extLst>
              <a:ext uri="{FF2B5EF4-FFF2-40B4-BE49-F238E27FC236}">
                <a16:creationId xmlns:a16="http://schemas.microsoft.com/office/drawing/2014/main" id="{675CBFAB-B4BA-4446-9DF8-B6FAC1846E23}"/>
              </a:ext>
            </a:extLst>
          </p:cNvPr>
          <p:cNvSpPr>
            <a:spLocks noGrp="1"/>
          </p:cNvSpPr>
          <p:nvPr>
            <p:ph sz="half" idx="2"/>
          </p:nvPr>
        </p:nvSpPr>
        <p:spPr>
          <a:xfrm>
            <a:off x="994987" y="5218391"/>
            <a:ext cx="6194085" cy="772513"/>
          </a:xfrm>
        </p:spPr>
        <p:txBody>
          <a:bodyPr/>
          <a:lstStyle/>
          <a:p>
            <a:r>
              <a:rPr lang="en-US" sz="2000" dirty="0"/>
              <a:t>Note: Stock and stock options category includes restricted stock and performance rewards (stock and cash).</a:t>
            </a:r>
          </a:p>
        </p:txBody>
      </p:sp>
      <p:sp>
        <p:nvSpPr>
          <p:cNvPr id="6" name="Text Placeholder 5">
            <a:extLst>
              <a:ext uri="{FF2B5EF4-FFF2-40B4-BE49-F238E27FC236}">
                <a16:creationId xmlns:a16="http://schemas.microsoft.com/office/drawing/2014/main" id="{509971FD-A900-44F0-8B15-22BE9497B840}"/>
              </a:ext>
            </a:extLst>
          </p:cNvPr>
          <p:cNvSpPr>
            <a:spLocks noGrp="1"/>
          </p:cNvSpPr>
          <p:nvPr>
            <p:ph type="body" sz="quarter" idx="11"/>
          </p:nvPr>
        </p:nvSpPr>
        <p:spPr>
          <a:xfrm>
            <a:off x="7598974" y="6290440"/>
            <a:ext cx="4135824" cy="520262"/>
          </a:xfrm>
        </p:spPr>
        <p:txBody>
          <a:bodyPr/>
          <a:lstStyle/>
          <a:p>
            <a:r>
              <a:rPr lang="en-US" i="1" dirty="0">
                <a:solidFill>
                  <a:schemeClr val="tx1"/>
                </a:solidFill>
                <a:ea typeface="ＭＳ Ｐゴシック" pitchFamily="-65" charset="-128"/>
                <a:cs typeface="ＭＳ Ｐゴシック" pitchFamily="-65" charset="-128"/>
              </a:rPr>
              <a:t>Source: </a:t>
            </a:r>
            <a:r>
              <a:rPr lang="en-US" dirty="0">
                <a:solidFill>
                  <a:schemeClr val="tx1"/>
                </a:solidFill>
                <a:ea typeface="ＭＳ Ｐゴシック" pitchFamily="-65" charset="-128"/>
                <a:cs typeface="ＭＳ Ｐゴシック" pitchFamily="-65" charset="-128"/>
              </a:rPr>
              <a:t>David F. </a:t>
            </a:r>
            <a:r>
              <a:rPr lang="en-US" dirty="0" err="1">
                <a:solidFill>
                  <a:schemeClr val="tx1"/>
                </a:solidFill>
                <a:ea typeface="ＭＳ Ｐゴシック" pitchFamily="-65" charset="-128"/>
                <a:cs typeface="ＭＳ Ｐゴシック" pitchFamily="-65" charset="-128"/>
              </a:rPr>
              <a:t>Larcker</a:t>
            </a:r>
            <a:r>
              <a:rPr lang="en-US" dirty="0">
                <a:solidFill>
                  <a:schemeClr val="tx1"/>
                </a:solidFill>
                <a:ea typeface="ＭＳ Ｐゴシック" pitchFamily="-65" charset="-128"/>
                <a:cs typeface="ＭＳ Ｐゴシック" pitchFamily="-65" charset="-128"/>
              </a:rPr>
              <a:t> and Brian </a:t>
            </a:r>
            <a:r>
              <a:rPr lang="en-US" dirty="0" err="1">
                <a:solidFill>
                  <a:schemeClr val="tx1"/>
                </a:solidFill>
                <a:ea typeface="ＭＳ Ｐゴシック" pitchFamily="-65" charset="-128"/>
                <a:cs typeface="ＭＳ Ｐゴシック" pitchFamily="-65" charset="-128"/>
              </a:rPr>
              <a:t>Tayan</a:t>
            </a:r>
            <a:r>
              <a:rPr lang="en-US" dirty="0">
                <a:solidFill>
                  <a:schemeClr val="tx1"/>
                </a:solidFill>
                <a:ea typeface="ＭＳ Ｐゴシック" pitchFamily="-65" charset="-128"/>
                <a:cs typeface="ＭＳ Ｐゴシック" pitchFamily="-65" charset="-128"/>
              </a:rPr>
              <a:t>, </a:t>
            </a:r>
            <a:r>
              <a:rPr lang="en-US" i="1" dirty="0">
                <a:solidFill>
                  <a:schemeClr val="tx1"/>
                </a:solidFill>
                <a:ea typeface="ＭＳ Ｐゴシック" pitchFamily="-65" charset="-128"/>
                <a:cs typeface="ＭＳ Ｐゴシック" pitchFamily="-65" charset="-128"/>
              </a:rPr>
              <a:t>C</a:t>
            </a:r>
            <a:r>
              <a:rPr lang="en-US" sz="100" i="1" dirty="0">
                <a:solidFill>
                  <a:schemeClr val="tx1"/>
                </a:solidFill>
                <a:ea typeface="ＭＳ Ｐゴシック" pitchFamily="-65" charset="-128"/>
                <a:cs typeface="ＭＳ Ｐゴシック" pitchFamily="-65" charset="-128"/>
              </a:rPr>
              <a:t> </a:t>
            </a:r>
            <a:r>
              <a:rPr lang="en-US" i="1" dirty="0">
                <a:solidFill>
                  <a:schemeClr val="tx1"/>
                </a:solidFill>
                <a:ea typeface="ＭＳ Ｐゴシック" pitchFamily="-65" charset="-128"/>
                <a:cs typeface="ＭＳ Ｐゴシック" pitchFamily="-65" charset="-128"/>
              </a:rPr>
              <a:t>E</a:t>
            </a:r>
            <a:r>
              <a:rPr lang="en-US" sz="100" i="1" dirty="0">
                <a:solidFill>
                  <a:schemeClr val="tx1"/>
                </a:solidFill>
                <a:ea typeface="ＭＳ Ｐゴシック" pitchFamily="-65" charset="-128"/>
                <a:cs typeface="ＭＳ Ｐゴシック" pitchFamily="-65" charset="-128"/>
              </a:rPr>
              <a:t> </a:t>
            </a:r>
            <a:r>
              <a:rPr lang="en-US" i="1" dirty="0">
                <a:solidFill>
                  <a:schemeClr val="tx1"/>
                </a:solidFill>
                <a:ea typeface="ＭＳ Ｐゴシック" pitchFamily="-65" charset="-128"/>
                <a:cs typeface="ＭＳ Ｐゴシック" pitchFamily="-65" charset="-128"/>
              </a:rPr>
              <a:t>O Compensation: Data </a:t>
            </a:r>
            <a:br>
              <a:rPr lang="en-US" i="1" dirty="0">
                <a:solidFill>
                  <a:schemeClr val="tx1"/>
                </a:solidFill>
                <a:ea typeface="ＭＳ Ｐゴシック" pitchFamily="-65" charset="-128"/>
                <a:cs typeface="ＭＳ Ｐゴシック" pitchFamily="-65" charset="-128"/>
              </a:rPr>
            </a:br>
            <a:r>
              <a:rPr lang="en-US" i="1" dirty="0">
                <a:solidFill>
                  <a:schemeClr val="tx1"/>
                </a:solidFill>
                <a:ea typeface="ＭＳ Ｐゴシック" pitchFamily="-65" charset="-128"/>
                <a:cs typeface="ＭＳ Ｐゴシック" pitchFamily="-65" charset="-128"/>
              </a:rPr>
              <a:t>Spotlight, </a:t>
            </a:r>
            <a:r>
              <a:rPr lang="en-US" dirty="0">
                <a:solidFill>
                  <a:schemeClr val="tx1"/>
                </a:solidFill>
                <a:ea typeface="ＭＳ Ｐゴシック" pitchFamily="-65" charset="-128"/>
                <a:cs typeface="ＭＳ Ｐゴシック" pitchFamily="-65" charset="-128"/>
              </a:rPr>
              <a:t>Stanford Graduate School of Business Corporate Governance </a:t>
            </a:r>
            <a:br>
              <a:rPr lang="en-US" dirty="0">
                <a:solidFill>
                  <a:schemeClr val="tx1"/>
                </a:solidFill>
                <a:ea typeface="ＭＳ Ｐゴシック" pitchFamily="-65" charset="-128"/>
                <a:cs typeface="ＭＳ Ｐゴシック" pitchFamily="-65" charset="-128"/>
              </a:rPr>
            </a:br>
            <a:r>
              <a:rPr lang="en-US" dirty="0">
                <a:solidFill>
                  <a:schemeClr val="tx1"/>
                </a:solidFill>
                <a:ea typeface="ＭＳ Ｐゴシック" pitchFamily="-65" charset="-128"/>
                <a:cs typeface="ＭＳ Ｐゴシック" pitchFamily="-65" charset="-128"/>
              </a:rPr>
              <a:t>Research Initiative, https://www.gsb.stanford.edu, accessed May 1, 2020.</a:t>
            </a:r>
          </a:p>
        </p:txBody>
      </p:sp>
    </p:spTree>
    <p:extLst>
      <p:ext uri="{BB962C8B-B14F-4D97-AF65-F5344CB8AC3E}">
        <p14:creationId xmlns:p14="http://schemas.microsoft.com/office/powerpoint/2010/main" val="215665351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A3FD25-9C94-4336-A4C8-B54AC715C4D1}"/>
              </a:ext>
            </a:extLst>
          </p:cNvPr>
          <p:cNvSpPr>
            <a:spLocks noGrp="1"/>
          </p:cNvSpPr>
          <p:nvPr>
            <p:ph type="ctrTitle"/>
          </p:nvPr>
        </p:nvSpPr>
        <p:spPr>
          <a:xfrm>
            <a:off x="294968" y="3342968"/>
            <a:ext cx="6807200" cy="785004"/>
          </a:xfrm>
          <a:effectLst/>
        </p:spPr>
        <p:txBody>
          <a:bodyPr/>
          <a:lstStyle/>
          <a:p>
            <a:r>
              <a:rPr lang="en-US" b="1" noProof="0" dirty="0">
                <a:solidFill>
                  <a:schemeClr val="tx1"/>
                </a:solidFill>
              </a:rPr>
              <a:t>End of Chapter 12</a:t>
            </a:r>
          </a:p>
        </p:txBody>
      </p:sp>
      <p:sp>
        <p:nvSpPr>
          <p:cNvPr id="7" name="Content Placeholder 6">
            <a:extLst>
              <a:ext uri="{FF2B5EF4-FFF2-40B4-BE49-F238E27FC236}">
                <a16:creationId xmlns:a16="http://schemas.microsoft.com/office/drawing/2014/main" id="{89534162-EF0E-4E6A-81F0-E7342A58B340}"/>
              </a:ext>
            </a:extLst>
          </p:cNvPr>
          <p:cNvSpPr>
            <a:spLocks noGrp="1"/>
          </p:cNvSpPr>
          <p:nvPr>
            <p:ph sz="quarter" idx="12"/>
          </p:nvPr>
        </p:nvSpPr>
        <p:spPr>
          <a:xfrm>
            <a:off x="0" y="6705600"/>
            <a:ext cx="11720052" cy="152400"/>
          </a:xfrm>
        </p:spPr>
        <p:txBody>
          <a:bodyPr/>
          <a:lstStyle/>
          <a:p>
            <a:r>
              <a:rPr lang="en-US" noProof="0" dirty="0"/>
              <a:t>© 2022 McGraw Hill. All rights reserved. Authorized only for instructor use in the classroom. No reproduction or further distribution permitted without the prior written consent of McGraw Hill.</a:t>
            </a:r>
          </a:p>
        </p:txBody>
      </p:sp>
    </p:spTree>
    <p:extLst>
      <p:ext uri="{BB962C8B-B14F-4D97-AF65-F5344CB8AC3E}">
        <p14:creationId xmlns:p14="http://schemas.microsoft.com/office/powerpoint/2010/main" val="38912682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D6906A-4013-420C-84FF-44F9594C2893}"/>
              </a:ext>
            </a:extLst>
          </p:cNvPr>
          <p:cNvSpPr>
            <a:spLocks noGrp="1"/>
          </p:cNvSpPr>
          <p:nvPr>
            <p:ph type="title"/>
          </p:nvPr>
        </p:nvSpPr>
        <p:spPr>
          <a:xfrm>
            <a:off x="1" y="228600"/>
            <a:ext cx="12192000" cy="609600"/>
          </a:xfrm>
        </p:spPr>
        <p:txBody>
          <a:bodyPr/>
          <a:lstStyle/>
          <a:p>
            <a:r>
              <a:rPr lang="en-US" dirty="0"/>
              <a:t>Decisions about Pay</a:t>
            </a:r>
            <a:endParaRPr lang="en-US" noProof="0" dirty="0"/>
          </a:p>
        </p:txBody>
      </p:sp>
      <p:sp>
        <p:nvSpPr>
          <p:cNvPr id="3" name="Text Placeholder 2">
            <a:extLst>
              <a:ext uri="{FF2B5EF4-FFF2-40B4-BE49-F238E27FC236}">
                <a16:creationId xmlns:a16="http://schemas.microsoft.com/office/drawing/2014/main" id="{F04EC3CD-C9F7-4AC4-BCEA-637B6197FBB1}"/>
              </a:ext>
            </a:extLst>
          </p:cNvPr>
          <p:cNvSpPr>
            <a:spLocks noGrp="1"/>
          </p:cNvSpPr>
          <p:nvPr>
            <p:ph type="body" idx="1"/>
          </p:nvPr>
        </p:nvSpPr>
        <p:spPr>
          <a:xfrm>
            <a:off x="609600" y="1868127"/>
            <a:ext cx="3696926" cy="509995"/>
          </a:xfrm>
          <a:ln w="19050">
            <a:solidFill>
              <a:srgbClr val="006800"/>
            </a:solidFill>
          </a:ln>
        </p:spPr>
        <p:txBody>
          <a:bodyPr/>
          <a:lstStyle/>
          <a:p>
            <a:pPr algn="ctr"/>
            <a:r>
              <a:rPr lang="en-US" sz="2600" dirty="0"/>
              <a:t>Job Structure</a:t>
            </a:r>
            <a:endParaRPr lang="en-US" sz="2600" noProof="0" dirty="0"/>
          </a:p>
        </p:txBody>
      </p:sp>
      <p:sp>
        <p:nvSpPr>
          <p:cNvPr id="4" name="Content Placeholder 3">
            <a:extLst>
              <a:ext uri="{FF2B5EF4-FFF2-40B4-BE49-F238E27FC236}">
                <a16:creationId xmlns:a16="http://schemas.microsoft.com/office/drawing/2014/main" id="{EE3C14F0-75D4-4C99-BC4C-1AE74E614CC7}"/>
              </a:ext>
            </a:extLst>
          </p:cNvPr>
          <p:cNvSpPr>
            <a:spLocks noGrp="1"/>
          </p:cNvSpPr>
          <p:nvPr>
            <p:ph sz="half" idx="2"/>
          </p:nvPr>
        </p:nvSpPr>
        <p:spPr>
          <a:xfrm>
            <a:off x="609603" y="2529250"/>
            <a:ext cx="3696926" cy="2337719"/>
          </a:xfrm>
          <a:ln w="19050">
            <a:solidFill>
              <a:srgbClr val="006800"/>
            </a:solidFill>
          </a:ln>
        </p:spPr>
        <p:txBody>
          <a:bodyPr/>
          <a:lstStyle/>
          <a:p>
            <a:pPr marL="292608" indent="-292608"/>
            <a:r>
              <a:rPr lang="en-US" dirty="0"/>
              <a:t>Relative pay for different jobs within organization.</a:t>
            </a:r>
            <a:endParaRPr lang="en-US" noProof="0" dirty="0"/>
          </a:p>
        </p:txBody>
      </p:sp>
      <p:sp>
        <p:nvSpPr>
          <p:cNvPr id="8" name="Text Placeholder 7">
            <a:extLst>
              <a:ext uri="{FF2B5EF4-FFF2-40B4-BE49-F238E27FC236}">
                <a16:creationId xmlns:a16="http://schemas.microsoft.com/office/drawing/2014/main" id="{0B4FE913-1C0C-4673-9855-D10BD445D7ED}"/>
              </a:ext>
            </a:extLst>
          </p:cNvPr>
          <p:cNvSpPr>
            <a:spLocks noGrp="1"/>
          </p:cNvSpPr>
          <p:nvPr>
            <p:ph type="body" sz="quarter" idx="13"/>
          </p:nvPr>
        </p:nvSpPr>
        <p:spPr>
          <a:xfrm>
            <a:off x="4483509" y="1868129"/>
            <a:ext cx="3460955" cy="509994"/>
          </a:xfrm>
          <a:ln w="19050">
            <a:solidFill>
              <a:srgbClr val="006800"/>
            </a:solidFill>
          </a:ln>
        </p:spPr>
        <p:txBody>
          <a:bodyPr/>
          <a:lstStyle/>
          <a:p>
            <a:pPr marL="0" indent="0" algn="ctr">
              <a:buNone/>
            </a:pPr>
            <a:r>
              <a:rPr lang="en-US" sz="2600" b="1" dirty="0"/>
              <a:t>Pay Structure</a:t>
            </a:r>
            <a:endParaRPr lang="en-US" sz="2600" b="1" noProof="0" dirty="0"/>
          </a:p>
        </p:txBody>
      </p:sp>
      <p:sp>
        <p:nvSpPr>
          <p:cNvPr id="5" name="Content Placeholder 4">
            <a:extLst>
              <a:ext uri="{FF2B5EF4-FFF2-40B4-BE49-F238E27FC236}">
                <a16:creationId xmlns:a16="http://schemas.microsoft.com/office/drawing/2014/main" id="{80C0642E-E2C1-4745-9ED9-0842C5156678}"/>
              </a:ext>
            </a:extLst>
          </p:cNvPr>
          <p:cNvSpPr>
            <a:spLocks noGrp="1"/>
          </p:cNvSpPr>
          <p:nvPr>
            <p:ph sz="quarter" idx="4"/>
          </p:nvPr>
        </p:nvSpPr>
        <p:spPr>
          <a:xfrm>
            <a:off x="4493343" y="2529249"/>
            <a:ext cx="3460954" cy="2337720"/>
          </a:xfrm>
          <a:ln w="19050">
            <a:solidFill>
              <a:srgbClr val="006800"/>
            </a:solidFill>
          </a:ln>
        </p:spPr>
        <p:txBody>
          <a:bodyPr/>
          <a:lstStyle/>
          <a:p>
            <a:pPr marL="292608" indent="-292608"/>
            <a:r>
              <a:rPr lang="en-US" dirty="0"/>
              <a:t>Pay policy resulting from job structure and pay level decisions.</a:t>
            </a:r>
            <a:endParaRPr lang="en-US" noProof="0" dirty="0"/>
          </a:p>
        </p:txBody>
      </p:sp>
      <p:sp>
        <p:nvSpPr>
          <p:cNvPr id="9" name="Content Placeholder 8">
            <a:extLst>
              <a:ext uri="{FF2B5EF4-FFF2-40B4-BE49-F238E27FC236}">
                <a16:creationId xmlns:a16="http://schemas.microsoft.com/office/drawing/2014/main" id="{11BDE5D1-8EF2-4CA3-9CB5-BC19A4ECA273}"/>
              </a:ext>
            </a:extLst>
          </p:cNvPr>
          <p:cNvSpPr>
            <a:spLocks noGrp="1"/>
          </p:cNvSpPr>
          <p:nvPr>
            <p:ph sz="half" idx="14"/>
          </p:nvPr>
        </p:nvSpPr>
        <p:spPr>
          <a:xfrm>
            <a:off x="8121448" y="1863832"/>
            <a:ext cx="3460952" cy="509994"/>
          </a:xfrm>
          <a:ln w="19050">
            <a:solidFill>
              <a:srgbClr val="006800"/>
            </a:solidFill>
          </a:ln>
        </p:spPr>
        <p:txBody>
          <a:bodyPr/>
          <a:lstStyle/>
          <a:p>
            <a:pPr marL="0" indent="0" algn="ctr">
              <a:buNone/>
            </a:pPr>
            <a:r>
              <a:rPr lang="en-US" sz="2800" b="1" dirty="0"/>
              <a:t>Pay Level</a:t>
            </a:r>
            <a:endParaRPr lang="en-US" sz="2800" b="1" noProof="0" dirty="0"/>
          </a:p>
        </p:txBody>
      </p:sp>
      <p:sp>
        <p:nvSpPr>
          <p:cNvPr id="10" name="Content Placeholder 9">
            <a:extLst>
              <a:ext uri="{FF2B5EF4-FFF2-40B4-BE49-F238E27FC236}">
                <a16:creationId xmlns:a16="http://schemas.microsoft.com/office/drawing/2014/main" id="{7B358D3C-8B50-42FE-A87C-F687E212C423}"/>
              </a:ext>
            </a:extLst>
          </p:cNvPr>
          <p:cNvSpPr>
            <a:spLocks noGrp="1"/>
          </p:cNvSpPr>
          <p:nvPr>
            <p:ph sz="quarter" idx="15"/>
          </p:nvPr>
        </p:nvSpPr>
        <p:spPr>
          <a:xfrm>
            <a:off x="8121448" y="2539081"/>
            <a:ext cx="3460954" cy="2337720"/>
          </a:xfrm>
          <a:ln w="19050">
            <a:solidFill>
              <a:srgbClr val="006800"/>
            </a:solidFill>
          </a:ln>
        </p:spPr>
        <p:txBody>
          <a:bodyPr/>
          <a:lstStyle/>
          <a:p>
            <a:pPr marL="292608" indent="-292608"/>
            <a:r>
              <a:rPr lang="en-US" dirty="0"/>
              <a:t>Average amount the organization pays for a particular job.</a:t>
            </a:r>
            <a:endParaRPr lang="en-US" noProof="0" dirty="0"/>
          </a:p>
        </p:txBody>
      </p:sp>
    </p:spTree>
    <p:extLst>
      <p:ext uri="{BB962C8B-B14F-4D97-AF65-F5344CB8AC3E}">
        <p14:creationId xmlns:p14="http://schemas.microsoft.com/office/powerpoint/2010/main" val="29134564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 name="Title 12">
            <a:extLst>
              <a:ext uri="{FF2B5EF4-FFF2-40B4-BE49-F238E27FC236}">
                <a16:creationId xmlns:a16="http://schemas.microsoft.com/office/drawing/2014/main" id="{8A27FB58-2C04-4772-9F37-0EEF22965478}"/>
              </a:ext>
            </a:extLst>
          </p:cNvPr>
          <p:cNvSpPr>
            <a:spLocks noGrp="1"/>
          </p:cNvSpPr>
          <p:nvPr>
            <p:ph type="ctrTitle"/>
          </p:nvPr>
        </p:nvSpPr>
        <p:spPr>
          <a:xfrm>
            <a:off x="963561" y="2130427"/>
            <a:ext cx="10569678" cy="1470025"/>
          </a:xfrm>
        </p:spPr>
        <p:txBody>
          <a:bodyPr/>
          <a:lstStyle/>
          <a:p>
            <a:r>
              <a:rPr lang="en-US" noProof="0" dirty="0">
                <a:solidFill>
                  <a:srgbClr val="AC0000"/>
                </a:solidFill>
              </a:rPr>
              <a:t>Accessibility Content: Text Alternatives for Images</a:t>
            </a:r>
          </a:p>
        </p:txBody>
      </p:sp>
    </p:spTree>
    <p:extLst>
      <p:ext uri="{BB962C8B-B14F-4D97-AF65-F5344CB8AC3E}">
        <p14:creationId xmlns:p14="http://schemas.microsoft.com/office/powerpoint/2010/main" val="286624493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077FA2-E623-4B4A-9918-8805A7241D3A}"/>
              </a:ext>
            </a:extLst>
          </p:cNvPr>
          <p:cNvSpPr>
            <a:spLocks noGrp="1"/>
          </p:cNvSpPr>
          <p:nvPr>
            <p:ph type="title"/>
          </p:nvPr>
        </p:nvSpPr>
        <p:spPr/>
        <p:txBody>
          <a:bodyPr/>
          <a:lstStyle/>
          <a:p>
            <a:r>
              <a:rPr lang="en-US" sz="3200" dirty="0"/>
              <a:t>Figure 12.1 Issues in Developing a Pay Structure</a:t>
            </a:r>
            <a:r>
              <a:rPr lang="en-US" altLang="en-US" sz="3200" dirty="0"/>
              <a:t> – Text Alternative</a:t>
            </a:r>
            <a:endParaRPr lang="en-US" sz="3200" dirty="0"/>
          </a:p>
        </p:txBody>
      </p:sp>
      <p:sp>
        <p:nvSpPr>
          <p:cNvPr id="5" name="Text Placeholder 4">
            <a:extLst>
              <a:ext uri="{FF2B5EF4-FFF2-40B4-BE49-F238E27FC236}">
                <a16:creationId xmlns:a16="http://schemas.microsoft.com/office/drawing/2014/main" id="{E6139012-A4BC-462A-A37B-85554D04C441}"/>
              </a:ext>
            </a:extLst>
          </p:cNvPr>
          <p:cNvSpPr>
            <a:spLocks noGrp="1"/>
          </p:cNvSpPr>
          <p:nvPr>
            <p:ph type="body" sz="quarter" idx="17"/>
          </p:nvPr>
        </p:nvSpPr>
        <p:spPr/>
        <p:txBody>
          <a:bodyPr/>
          <a:lstStyle/>
          <a:p>
            <a:r>
              <a:rPr lang="en-US" dirty="0">
                <a:hlinkClick r:id="rId2" action="ppaction://hlinksldjump"/>
              </a:rPr>
              <a:t>Return to parent-slide containing images.</a:t>
            </a:r>
            <a:endParaRPr lang="en-US" dirty="0"/>
          </a:p>
        </p:txBody>
      </p:sp>
      <p:sp>
        <p:nvSpPr>
          <p:cNvPr id="3" name="Content Placeholder 2">
            <a:extLst>
              <a:ext uri="{FF2B5EF4-FFF2-40B4-BE49-F238E27FC236}">
                <a16:creationId xmlns:a16="http://schemas.microsoft.com/office/drawing/2014/main" id="{452EE64B-AE3D-4EB1-AEDC-AB23CCFD9AF1}"/>
              </a:ext>
            </a:extLst>
          </p:cNvPr>
          <p:cNvSpPr>
            <a:spLocks noGrp="1"/>
          </p:cNvSpPr>
          <p:nvPr>
            <p:ph idx="1"/>
          </p:nvPr>
        </p:nvSpPr>
        <p:spPr/>
        <p:txBody>
          <a:bodyPr/>
          <a:lstStyle/>
          <a:p>
            <a:r>
              <a:rPr lang="en-US" sz="2400" dirty="0"/>
              <a:t>Legal requirements: equal pay for equal work, minimum wage. overtime pay, restrictions on child labor.</a:t>
            </a:r>
          </a:p>
          <a:p>
            <a:r>
              <a:rPr lang="en-US" sz="2400" dirty="0"/>
              <a:t>Market forces: product markets and labor markets.</a:t>
            </a:r>
          </a:p>
          <a:p>
            <a:r>
              <a:rPr lang="en-US" sz="2400" dirty="0"/>
              <a:t>Organization’s Goals: high-quality workforce, cost control, equity and fairness, legal compliance.</a:t>
            </a:r>
          </a:p>
          <a:p>
            <a:r>
              <a:rPr lang="en-US" sz="2400" dirty="0"/>
              <a:t>These three sets of issues lead to decisions on pay level, job structure, and pay structure. Pay structure includes pay rates, pay grades, pay ranges, and pay differentials.</a:t>
            </a:r>
          </a:p>
        </p:txBody>
      </p:sp>
      <p:sp>
        <p:nvSpPr>
          <p:cNvPr id="4" name="Text Placeholder 3">
            <a:extLst>
              <a:ext uri="{FF2B5EF4-FFF2-40B4-BE49-F238E27FC236}">
                <a16:creationId xmlns:a16="http://schemas.microsoft.com/office/drawing/2014/main" id="{9F33846D-92C3-4C62-8865-B5FA5B3800C3}"/>
              </a:ext>
            </a:extLst>
          </p:cNvPr>
          <p:cNvSpPr>
            <a:spLocks noGrp="1"/>
          </p:cNvSpPr>
          <p:nvPr>
            <p:ph type="body" sz="quarter" idx="16"/>
          </p:nvPr>
        </p:nvSpPr>
        <p:spPr/>
        <p:txBody>
          <a:bodyPr/>
          <a:lstStyle/>
          <a:p>
            <a:r>
              <a:rPr lang="en-US" dirty="0">
                <a:hlinkClick r:id="rId2" action="ppaction://hlinksldjump"/>
              </a:rPr>
              <a:t>Return to parent-slide containing images.</a:t>
            </a:r>
            <a:endParaRPr lang="en-US" dirty="0"/>
          </a:p>
        </p:txBody>
      </p:sp>
    </p:spTree>
    <p:extLst>
      <p:ext uri="{BB962C8B-B14F-4D97-AF65-F5344CB8AC3E}">
        <p14:creationId xmlns:p14="http://schemas.microsoft.com/office/powerpoint/2010/main" val="1095901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077FA2-E623-4B4A-9918-8805A7241D3A}"/>
              </a:ext>
            </a:extLst>
          </p:cNvPr>
          <p:cNvSpPr>
            <a:spLocks noGrp="1"/>
          </p:cNvSpPr>
          <p:nvPr>
            <p:ph type="title"/>
          </p:nvPr>
        </p:nvSpPr>
        <p:spPr/>
        <p:txBody>
          <a:bodyPr/>
          <a:lstStyle/>
          <a:p>
            <a:r>
              <a:rPr lang="en-US" altLang="en-US" dirty="0"/>
              <a:t>Figure 12.2 Computing Overtime Pay – Text Alternative</a:t>
            </a:r>
            <a:endParaRPr lang="en-US" dirty="0"/>
          </a:p>
        </p:txBody>
      </p:sp>
      <p:sp>
        <p:nvSpPr>
          <p:cNvPr id="5" name="Text Placeholder 4">
            <a:extLst>
              <a:ext uri="{FF2B5EF4-FFF2-40B4-BE49-F238E27FC236}">
                <a16:creationId xmlns:a16="http://schemas.microsoft.com/office/drawing/2014/main" id="{E6139012-A4BC-462A-A37B-85554D04C441}"/>
              </a:ext>
            </a:extLst>
          </p:cNvPr>
          <p:cNvSpPr>
            <a:spLocks noGrp="1"/>
          </p:cNvSpPr>
          <p:nvPr>
            <p:ph type="body" sz="quarter" idx="17"/>
          </p:nvPr>
        </p:nvSpPr>
        <p:spPr/>
        <p:txBody>
          <a:bodyPr/>
          <a:lstStyle/>
          <a:p>
            <a:r>
              <a:rPr lang="en-US" dirty="0">
                <a:hlinkClick r:id="rId2" action="ppaction://hlinksldjump"/>
              </a:rPr>
              <a:t>Return to parent-slide containing images.</a:t>
            </a:r>
            <a:endParaRPr lang="en-US" dirty="0"/>
          </a:p>
        </p:txBody>
      </p:sp>
      <p:sp>
        <p:nvSpPr>
          <p:cNvPr id="3" name="Content Placeholder 2">
            <a:extLst>
              <a:ext uri="{FF2B5EF4-FFF2-40B4-BE49-F238E27FC236}">
                <a16:creationId xmlns:a16="http://schemas.microsoft.com/office/drawing/2014/main" id="{452EE64B-AE3D-4EB1-AEDC-AB23CCFD9AF1}"/>
              </a:ext>
            </a:extLst>
          </p:cNvPr>
          <p:cNvSpPr>
            <a:spLocks noGrp="1"/>
          </p:cNvSpPr>
          <p:nvPr>
            <p:ph idx="1"/>
          </p:nvPr>
        </p:nvSpPr>
        <p:spPr/>
        <p:txBody>
          <a:bodyPr/>
          <a:lstStyle/>
          <a:p>
            <a:r>
              <a:rPr lang="en-US" sz="2400" dirty="0"/>
              <a:t>The scenario is as follows: An employee's base pay is 12 dollars per hour plus a bonus of 40 dollars per week. The employee worked for 50 hours in a week (40 regular hours and 10 overtime hours). Pay for the first 40 hours is calculated using the base pay rate ($12 an hour) times 40 hours worked, equaling 480 dollars. That amount is added to the bonus of 40 dollars a week, equaling 520 dollars of regular pay. Overtime pay is calculated using the overtime rate. First, the employee's hourly rate including bonuses is calculated: 520 dollars earned divided by 40 hours equals 13 dollars per hour. This hourly rate is multiplied by 1 and 1 half to calculate the employee's overtime rate: 19 dollars and 50 cents per hour. This overtime rate is multiplied by the 10 overtime hours worked to calculate overtime pay: 195 dollars. 520 dollars of regular pay plus 195 dollars of overtime pay equals 715 dollars of total pay for the week.</a:t>
            </a:r>
          </a:p>
        </p:txBody>
      </p:sp>
      <p:sp>
        <p:nvSpPr>
          <p:cNvPr id="4" name="Text Placeholder 3">
            <a:extLst>
              <a:ext uri="{FF2B5EF4-FFF2-40B4-BE49-F238E27FC236}">
                <a16:creationId xmlns:a16="http://schemas.microsoft.com/office/drawing/2014/main" id="{9F33846D-92C3-4C62-8865-B5FA5B3800C3}"/>
              </a:ext>
            </a:extLst>
          </p:cNvPr>
          <p:cNvSpPr>
            <a:spLocks noGrp="1"/>
          </p:cNvSpPr>
          <p:nvPr>
            <p:ph type="body" sz="quarter" idx="16"/>
          </p:nvPr>
        </p:nvSpPr>
        <p:spPr/>
        <p:txBody>
          <a:bodyPr/>
          <a:lstStyle/>
          <a:p>
            <a:r>
              <a:rPr lang="en-US" dirty="0">
                <a:hlinkClick r:id="rId2" action="ppaction://hlinksldjump"/>
              </a:rPr>
              <a:t>Return to parent-slide containing images.</a:t>
            </a:r>
            <a:endParaRPr lang="en-US" dirty="0"/>
          </a:p>
        </p:txBody>
      </p:sp>
    </p:spTree>
    <p:extLst>
      <p:ext uri="{BB962C8B-B14F-4D97-AF65-F5344CB8AC3E}">
        <p14:creationId xmlns:p14="http://schemas.microsoft.com/office/powerpoint/2010/main" val="161182001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077FA2-E623-4B4A-9918-8805A7241D3A}"/>
              </a:ext>
            </a:extLst>
          </p:cNvPr>
          <p:cNvSpPr>
            <a:spLocks noGrp="1"/>
          </p:cNvSpPr>
          <p:nvPr>
            <p:ph type="title"/>
          </p:nvPr>
        </p:nvSpPr>
        <p:spPr/>
        <p:txBody>
          <a:bodyPr/>
          <a:lstStyle/>
          <a:p>
            <a:r>
              <a:rPr lang="en-US" sz="3400" dirty="0"/>
              <a:t>Figure 12.3 Opinions about Fairness: Pay Equity</a:t>
            </a:r>
            <a:r>
              <a:rPr lang="en-US" altLang="en-US" sz="3400" dirty="0"/>
              <a:t> – Text Alternative</a:t>
            </a:r>
            <a:endParaRPr lang="en-US" sz="3400" dirty="0"/>
          </a:p>
        </p:txBody>
      </p:sp>
      <p:sp>
        <p:nvSpPr>
          <p:cNvPr id="5" name="Text Placeholder 4">
            <a:extLst>
              <a:ext uri="{FF2B5EF4-FFF2-40B4-BE49-F238E27FC236}">
                <a16:creationId xmlns:a16="http://schemas.microsoft.com/office/drawing/2014/main" id="{E6139012-A4BC-462A-A37B-85554D04C441}"/>
              </a:ext>
            </a:extLst>
          </p:cNvPr>
          <p:cNvSpPr>
            <a:spLocks noGrp="1"/>
          </p:cNvSpPr>
          <p:nvPr>
            <p:ph type="body" sz="quarter" idx="17"/>
          </p:nvPr>
        </p:nvSpPr>
        <p:spPr/>
        <p:txBody>
          <a:bodyPr/>
          <a:lstStyle/>
          <a:p>
            <a:r>
              <a:rPr lang="en-US" dirty="0">
                <a:hlinkClick r:id="rId2" action="ppaction://hlinksldjump"/>
              </a:rPr>
              <a:t>Return to parent-slide containing images.</a:t>
            </a:r>
            <a:endParaRPr lang="en-US" dirty="0"/>
          </a:p>
        </p:txBody>
      </p:sp>
      <p:sp>
        <p:nvSpPr>
          <p:cNvPr id="3" name="Content Placeholder 2">
            <a:extLst>
              <a:ext uri="{FF2B5EF4-FFF2-40B4-BE49-F238E27FC236}">
                <a16:creationId xmlns:a16="http://schemas.microsoft.com/office/drawing/2014/main" id="{452EE64B-AE3D-4EB1-AEDC-AB23CCFD9AF1}"/>
              </a:ext>
            </a:extLst>
          </p:cNvPr>
          <p:cNvSpPr>
            <a:spLocks noGrp="1"/>
          </p:cNvSpPr>
          <p:nvPr>
            <p:ph idx="1"/>
          </p:nvPr>
        </p:nvSpPr>
        <p:spPr/>
        <p:txBody>
          <a:bodyPr/>
          <a:lstStyle/>
          <a:p>
            <a:r>
              <a:rPr lang="en-US" sz="2400" dirty="0"/>
              <a:t>The first scale is balanced and represents equity or fair pay.</a:t>
            </a:r>
          </a:p>
          <a:p>
            <a:r>
              <a:rPr lang="en-US" sz="2400" dirty="0"/>
              <a:t>When equity is perceived, my outcomes and inputs are balanced with your outcomes and inputs.</a:t>
            </a:r>
          </a:p>
          <a:p>
            <a:r>
              <a:rPr lang="en-US" sz="2400" dirty="0"/>
              <a:t>The second scale is unbalanced and represents inequity or unfair pay.</a:t>
            </a:r>
          </a:p>
          <a:p>
            <a:r>
              <a:rPr lang="en-US" sz="2400" dirty="0"/>
              <a:t>When inequity is perceived, my outcomes and inputs are outweighed by your outcomes and inputs.</a:t>
            </a:r>
          </a:p>
        </p:txBody>
      </p:sp>
      <p:sp>
        <p:nvSpPr>
          <p:cNvPr id="4" name="Text Placeholder 3">
            <a:extLst>
              <a:ext uri="{FF2B5EF4-FFF2-40B4-BE49-F238E27FC236}">
                <a16:creationId xmlns:a16="http://schemas.microsoft.com/office/drawing/2014/main" id="{9F33846D-92C3-4C62-8865-B5FA5B3800C3}"/>
              </a:ext>
            </a:extLst>
          </p:cNvPr>
          <p:cNvSpPr>
            <a:spLocks noGrp="1"/>
          </p:cNvSpPr>
          <p:nvPr>
            <p:ph type="body" sz="quarter" idx="16"/>
          </p:nvPr>
        </p:nvSpPr>
        <p:spPr/>
        <p:txBody>
          <a:bodyPr/>
          <a:lstStyle/>
          <a:p>
            <a:r>
              <a:rPr lang="en-US" dirty="0">
                <a:hlinkClick r:id="rId2" action="ppaction://hlinksldjump"/>
              </a:rPr>
              <a:t>Return to parent-slide containing images.</a:t>
            </a:r>
            <a:endParaRPr lang="en-US" dirty="0"/>
          </a:p>
        </p:txBody>
      </p:sp>
    </p:spTree>
    <p:extLst>
      <p:ext uri="{BB962C8B-B14F-4D97-AF65-F5344CB8AC3E}">
        <p14:creationId xmlns:p14="http://schemas.microsoft.com/office/powerpoint/2010/main" val="287186168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077FA2-E623-4B4A-9918-8805A7241D3A}"/>
              </a:ext>
            </a:extLst>
          </p:cNvPr>
          <p:cNvSpPr>
            <a:spLocks noGrp="1"/>
          </p:cNvSpPr>
          <p:nvPr>
            <p:ph type="title"/>
          </p:nvPr>
        </p:nvSpPr>
        <p:spPr/>
        <p:txBody>
          <a:bodyPr/>
          <a:lstStyle/>
          <a:p>
            <a:r>
              <a:rPr lang="en-US" dirty="0"/>
              <a:t>Figure 12.4 Pay Policy Lines</a:t>
            </a:r>
            <a:r>
              <a:rPr lang="en-US" altLang="en-US" dirty="0"/>
              <a:t> – Text Alternative</a:t>
            </a:r>
            <a:endParaRPr lang="en-US" dirty="0"/>
          </a:p>
        </p:txBody>
      </p:sp>
      <p:sp>
        <p:nvSpPr>
          <p:cNvPr id="5" name="Text Placeholder 4">
            <a:extLst>
              <a:ext uri="{FF2B5EF4-FFF2-40B4-BE49-F238E27FC236}">
                <a16:creationId xmlns:a16="http://schemas.microsoft.com/office/drawing/2014/main" id="{E6139012-A4BC-462A-A37B-85554D04C441}"/>
              </a:ext>
            </a:extLst>
          </p:cNvPr>
          <p:cNvSpPr>
            <a:spLocks noGrp="1"/>
          </p:cNvSpPr>
          <p:nvPr>
            <p:ph type="body" sz="quarter" idx="17"/>
          </p:nvPr>
        </p:nvSpPr>
        <p:spPr/>
        <p:txBody>
          <a:bodyPr/>
          <a:lstStyle/>
          <a:p>
            <a:r>
              <a:rPr lang="en-US" dirty="0">
                <a:hlinkClick r:id="rId2" action="ppaction://hlinksldjump"/>
              </a:rPr>
              <a:t>Return to parent-slide containing images.</a:t>
            </a:r>
            <a:endParaRPr lang="en-US" dirty="0"/>
          </a:p>
        </p:txBody>
      </p:sp>
      <p:sp>
        <p:nvSpPr>
          <p:cNvPr id="3" name="Content Placeholder 2">
            <a:extLst>
              <a:ext uri="{FF2B5EF4-FFF2-40B4-BE49-F238E27FC236}">
                <a16:creationId xmlns:a16="http://schemas.microsoft.com/office/drawing/2014/main" id="{452EE64B-AE3D-4EB1-AEDC-AB23CCFD9AF1}"/>
              </a:ext>
            </a:extLst>
          </p:cNvPr>
          <p:cNvSpPr>
            <a:spLocks noGrp="1"/>
          </p:cNvSpPr>
          <p:nvPr>
            <p:ph idx="1"/>
          </p:nvPr>
        </p:nvSpPr>
        <p:spPr/>
        <p:txBody>
          <a:bodyPr/>
          <a:lstStyle/>
          <a:p>
            <a:r>
              <a:rPr lang="en-US" sz="2400" dirty="0"/>
              <a:t>A line graph lists monthly salaries on the vertical axis and job evaluation points on the horizontal axis. Points are plotted on the graph to reflect the job evaluation score and pay rate of each key job. An inclining pay policy line is fitted among the plotted points to show predicted salaries for different jobs.</a:t>
            </a:r>
          </a:p>
          <a:p>
            <a:r>
              <a:rPr lang="en-US" sz="2400" dirty="0"/>
              <a:t>For example, a job with an evaluation of 315 points receives a predicted salary of 6,486 dollars.</a:t>
            </a:r>
          </a:p>
        </p:txBody>
      </p:sp>
      <p:sp>
        <p:nvSpPr>
          <p:cNvPr id="4" name="Text Placeholder 3">
            <a:extLst>
              <a:ext uri="{FF2B5EF4-FFF2-40B4-BE49-F238E27FC236}">
                <a16:creationId xmlns:a16="http://schemas.microsoft.com/office/drawing/2014/main" id="{9F33846D-92C3-4C62-8865-B5FA5B3800C3}"/>
              </a:ext>
            </a:extLst>
          </p:cNvPr>
          <p:cNvSpPr>
            <a:spLocks noGrp="1"/>
          </p:cNvSpPr>
          <p:nvPr>
            <p:ph type="body" sz="quarter" idx="16"/>
          </p:nvPr>
        </p:nvSpPr>
        <p:spPr/>
        <p:txBody>
          <a:bodyPr/>
          <a:lstStyle/>
          <a:p>
            <a:r>
              <a:rPr lang="en-US" dirty="0">
                <a:hlinkClick r:id="rId2" action="ppaction://hlinksldjump"/>
              </a:rPr>
              <a:t>Return to parent-slide containing images.</a:t>
            </a:r>
            <a:endParaRPr lang="en-US" dirty="0"/>
          </a:p>
        </p:txBody>
      </p:sp>
    </p:spTree>
    <p:extLst>
      <p:ext uri="{BB962C8B-B14F-4D97-AF65-F5344CB8AC3E}">
        <p14:creationId xmlns:p14="http://schemas.microsoft.com/office/powerpoint/2010/main" val="1450670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077FA2-E623-4B4A-9918-8805A7241D3A}"/>
              </a:ext>
            </a:extLst>
          </p:cNvPr>
          <p:cNvSpPr>
            <a:spLocks noGrp="1"/>
          </p:cNvSpPr>
          <p:nvPr>
            <p:ph type="title"/>
          </p:nvPr>
        </p:nvSpPr>
        <p:spPr/>
        <p:txBody>
          <a:bodyPr/>
          <a:lstStyle/>
          <a:p>
            <a:r>
              <a:rPr lang="en-US" dirty="0"/>
              <a:t>Figure 12.5 Sample Pay Grade Structure</a:t>
            </a:r>
            <a:r>
              <a:rPr lang="en-US" altLang="en-US" dirty="0"/>
              <a:t> – Text Alternative</a:t>
            </a:r>
            <a:endParaRPr lang="en-US" dirty="0"/>
          </a:p>
        </p:txBody>
      </p:sp>
      <p:sp>
        <p:nvSpPr>
          <p:cNvPr id="5" name="Text Placeholder 4">
            <a:extLst>
              <a:ext uri="{FF2B5EF4-FFF2-40B4-BE49-F238E27FC236}">
                <a16:creationId xmlns:a16="http://schemas.microsoft.com/office/drawing/2014/main" id="{E6139012-A4BC-462A-A37B-85554D04C441}"/>
              </a:ext>
            </a:extLst>
          </p:cNvPr>
          <p:cNvSpPr>
            <a:spLocks noGrp="1"/>
          </p:cNvSpPr>
          <p:nvPr>
            <p:ph type="body" sz="quarter" idx="17"/>
          </p:nvPr>
        </p:nvSpPr>
        <p:spPr/>
        <p:txBody>
          <a:bodyPr/>
          <a:lstStyle/>
          <a:p>
            <a:r>
              <a:rPr lang="en-US" dirty="0">
                <a:hlinkClick r:id="rId2" action="ppaction://hlinksldjump"/>
              </a:rPr>
              <a:t>Return to parent-slide containing images.</a:t>
            </a:r>
            <a:endParaRPr lang="en-US" dirty="0"/>
          </a:p>
        </p:txBody>
      </p:sp>
      <p:sp>
        <p:nvSpPr>
          <p:cNvPr id="3" name="Content Placeholder 2">
            <a:extLst>
              <a:ext uri="{FF2B5EF4-FFF2-40B4-BE49-F238E27FC236}">
                <a16:creationId xmlns:a16="http://schemas.microsoft.com/office/drawing/2014/main" id="{452EE64B-AE3D-4EB1-AEDC-AB23CCFD9AF1}"/>
              </a:ext>
            </a:extLst>
          </p:cNvPr>
          <p:cNvSpPr>
            <a:spLocks noGrp="1"/>
          </p:cNvSpPr>
          <p:nvPr>
            <p:ph idx="1"/>
          </p:nvPr>
        </p:nvSpPr>
        <p:spPr/>
        <p:txBody>
          <a:bodyPr/>
          <a:lstStyle/>
          <a:p>
            <a:r>
              <a:rPr lang="en-US" sz="2400" dirty="0"/>
              <a:t>A line graph lists monthly salaries on the vertical axis and job evaluation points on the horizontal axis. Points are plotted on the graph to reflect the job evaluation score and pay rate of current key jobs. This data is combined to provide a predicted salary for certain jobs, which is represented by an inclining pay policy line. Regions along the pay policy line are highlighted by boxes to represent pay grades, each with its own pay range.</a:t>
            </a:r>
          </a:p>
          <a:p>
            <a:r>
              <a:rPr lang="en-US" sz="2400" dirty="0"/>
              <a:t>For example, jobs with evaluation points between 100 and 150 are in the same pay grade and can earn a monthly salary within a range of 2,000 and 2,500. Jobs with evaluation points between 250 and 300 are in the same pay grade and can earn a monthly salary within a range of 4,000 and 6,500.</a:t>
            </a:r>
          </a:p>
        </p:txBody>
      </p:sp>
      <p:sp>
        <p:nvSpPr>
          <p:cNvPr id="4" name="Text Placeholder 3">
            <a:extLst>
              <a:ext uri="{FF2B5EF4-FFF2-40B4-BE49-F238E27FC236}">
                <a16:creationId xmlns:a16="http://schemas.microsoft.com/office/drawing/2014/main" id="{9F33846D-92C3-4C62-8865-B5FA5B3800C3}"/>
              </a:ext>
            </a:extLst>
          </p:cNvPr>
          <p:cNvSpPr>
            <a:spLocks noGrp="1"/>
          </p:cNvSpPr>
          <p:nvPr>
            <p:ph type="body" sz="quarter" idx="16"/>
          </p:nvPr>
        </p:nvSpPr>
        <p:spPr/>
        <p:txBody>
          <a:bodyPr/>
          <a:lstStyle/>
          <a:p>
            <a:r>
              <a:rPr lang="en-US" dirty="0">
                <a:hlinkClick r:id="rId2" action="ppaction://hlinksldjump"/>
              </a:rPr>
              <a:t>Return to parent-slide containing images.</a:t>
            </a:r>
            <a:endParaRPr lang="en-US" dirty="0"/>
          </a:p>
        </p:txBody>
      </p:sp>
    </p:spTree>
    <p:extLst>
      <p:ext uri="{BB962C8B-B14F-4D97-AF65-F5344CB8AC3E}">
        <p14:creationId xmlns:p14="http://schemas.microsoft.com/office/powerpoint/2010/main" val="63011746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077FA2-E623-4B4A-9918-8805A7241D3A}"/>
              </a:ext>
            </a:extLst>
          </p:cNvPr>
          <p:cNvSpPr>
            <a:spLocks noGrp="1"/>
          </p:cNvSpPr>
          <p:nvPr>
            <p:ph type="title"/>
          </p:nvPr>
        </p:nvSpPr>
        <p:spPr/>
        <p:txBody>
          <a:bodyPr/>
          <a:lstStyle/>
          <a:p>
            <a:r>
              <a:rPr lang="en-US" dirty="0"/>
              <a:t>Figure 12.6 Finding a </a:t>
            </a:r>
            <a:r>
              <a:rPr lang="en-US" dirty="0" err="1"/>
              <a:t>Compa</a:t>
            </a:r>
            <a:r>
              <a:rPr lang="en-US" dirty="0"/>
              <a:t>-Ratio</a:t>
            </a:r>
            <a:r>
              <a:rPr lang="en-US" altLang="en-US" dirty="0"/>
              <a:t> – Text Alternative</a:t>
            </a:r>
            <a:endParaRPr lang="en-US" dirty="0"/>
          </a:p>
        </p:txBody>
      </p:sp>
      <p:sp>
        <p:nvSpPr>
          <p:cNvPr id="5" name="Text Placeholder 4">
            <a:extLst>
              <a:ext uri="{FF2B5EF4-FFF2-40B4-BE49-F238E27FC236}">
                <a16:creationId xmlns:a16="http://schemas.microsoft.com/office/drawing/2014/main" id="{E6139012-A4BC-462A-A37B-85554D04C441}"/>
              </a:ext>
            </a:extLst>
          </p:cNvPr>
          <p:cNvSpPr>
            <a:spLocks noGrp="1"/>
          </p:cNvSpPr>
          <p:nvPr>
            <p:ph type="body" sz="quarter" idx="17"/>
          </p:nvPr>
        </p:nvSpPr>
        <p:spPr/>
        <p:txBody>
          <a:bodyPr/>
          <a:lstStyle/>
          <a:p>
            <a:r>
              <a:rPr lang="en-US" dirty="0">
                <a:hlinkClick r:id="rId2" action="ppaction://hlinksldjump"/>
              </a:rPr>
              <a:t>Return to parent-slide containing images.</a:t>
            </a:r>
            <a:endParaRPr lang="en-US" dirty="0"/>
          </a:p>
        </p:txBody>
      </p:sp>
      <p:sp>
        <p:nvSpPr>
          <p:cNvPr id="3" name="Content Placeholder 2">
            <a:extLst>
              <a:ext uri="{FF2B5EF4-FFF2-40B4-BE49-F238E27FC236}">
                <a16:creationId xmlns:a16="http://schemas.microsoft.com/office/drawing/2014/main" id="{452EE64B-AE3D-4EB1-AEDC-AB23CCFD9AF1}"/>
              </a:ext>
            </a:extLst>
          </p:cNvPr>
          <p:cNvSpPr>
            <a:spLocks noGrp="1"/>
          </p:cNvSpPr>
          <p:nvPr>
            <p:ph idx="1"/>
          </p:nvPr>
        </p:nvSpPr>
        <p:spPr/>
        <p:txBody>
          <a:bodyPr/>
          <a:lstStyle/>
          <a:p>
            <a:r>
              <a:rPr lang="en-US" sz="2200" dirty="0"/>
              <a:t>The midpoint of the pay range is 2,175 per month.</a:t>
            </a:r>
          </a:p>
          <a:p>
            <a:r>
              <a:rPr lang="en-US" sz="2200" dirty="0"/>
              <a:t>The salaries of the employees within the pay grade are listed:</a:t>
            </a:r>
          </a:p>
          <a:p>
            <a:r>
              <a:rPr lang="en-US" sz="2200" dirty="0"/>
              <a:t>2,306 dollars</a:t>
            </a:r>
          </a:p>
          <a:p>
            <a:r>
              <a:rPr lang="en-US" sz="2200" dirty="0"/>
              <a:t>2,066 dollars</a:t>
            </a:r>
          </a:p>
          <a:p>
            <a:r>
              <a:rPr lang="en-US" sz="2200" dirty="0"/>
              <a:t>2,523 dollars</a:t>
            </a:r>
          </a:p>
          <a:p>
            <a:r>
              <a:rPr lang="en-US" sz="2200" dirty="0"/>
              <a:t>2,414 dollars</a:t>
            </a:r>
          </a:p>
          <a:p>
            <a:r>
              <a:rPr lang="en-US" sz="2200" dirty="0"/>
              <a:t>The average salary of the employees is calculated by adding the salaries together (9,309) and dividing by the four employees. The average salary is 2,327 dollars and 25 cents.</a:t>
            </a:r>
          </a:p>
          <a:p>
            <a:r>
              <a:rPr lang="en-US" sz="2200" dirty="0"/>
              <a:t>The </a:t>
            </a:r>
            <a:r>
              <a:rPr lang="en-US" sz="2200" dirty="0" err="1"/>
              <a:t>compa</a:t>
            </a:r>
            <a:r>
              <a:rPr lang="en-US" sz="2200" dirty="0"/>
              <a:t>-ratio is calculated by dividing the average salary and the midpoint. 2,327.25 divided by 2,175 is 1.07.</a:t>
            </a:r>
          </a:p>
        </p:txBody>
      </p:sp>
      <p:sp>
        <p:nvSpPr>
          <p:cNvPr id="4" name="Text Placeholder 3">
            <a:extLst>
              <a:ext uri="{FF2B5EF4-FFF2-40B4-BE49-F238E27FC236}">
                <a16:creationId xmlns:a16="http://schemas.microsoft.com/office/drawing/2014/main" id="{9F33846D-92C3-4C62-8865-B5FA5B3800C3}"/>
              </a:ext>
            </a:extLst>
          </p:cNvPr>
          <p:cNvSpPr>
            <a:spLocks noGrp="1"/>
          </p:cNvSpPr>
          <p:nvPr>
            <p:ph type="body" sz="quarter" idx="16"/>
          </p:nvPr>
        </p:nvSpPr>
        <p:spPr/>
        <p:txBody>
          <a:bodyPr/>
          <a:lstStyle/>
          <a:p>
            <a:r>
              <a:rPr lang="en-US" dirty="0">
                <a:hlinkClick r:id="rId2" action="ppaction://hlinksldjump"/>
              </a:rPr>
              <a:t>Return to parent-slide containing images.</a:t>
            </a:r>
            <a:endParaRPr lang="en-US" dirty="0"/>
          </a:p>
        </p:txBody>
      </p:sp>
    </p:spTree>
    <p:extLst>
      <p:ext uri="{BB962C8B-B14F-4D97-AF65-F5344CB8AC3E}">
        <p14:creationId xmlns:p14="http://schemas.microsoft.com/office/powerpoint/2010/main" val="41007155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9F3DB5-4E6F-48AB-8989-93475427441D}"/>
              </a:ext>
            </a:extLst>
          </p:cNvPr>
          <p:cNvSpPr>
            <a:spLocks noGrp="1"/>
          </p:cNvSpPr>
          <p:nvPr>
            <p:ph type="title"/>
          </p:nvPr>
        </p:nvSpPr>
        <p:spPr/>
        <p:txBody>
          <a:bodyPr/>
          <a:lstStyle/>
          <a:p>
            <a:r>
              <a:rPr lang="en-US" altLang="en-US" dirty="0"/>
              <a:t>Figure 12.1 Issues in Developing a Pay Structure</a:t>
            </a:r>
            <a:endParaRPr lang="en-US" sz="1000" b="0" dirty="0"/>
          </a:p>
        </p:txBody>
      </p:sp>
      <p:pic>
        <p:nvPicPr>
          <p:cNvPr id="5" name="Picture 4" descr="A graphic identifies how professionals develop a pay structure based on legal requirements, market forces, and the organization’s goals.">
            <a:extLst>
              <a:ext uri="{FF2B5EF4-FFF2-40B4-BE49-F238E27FC236}">
                <a16:creationId xmlns:a16="http://schemas.microsoft.com/office/drawing/2014/main" id="{2D92882D-2825-42B7-AE74-5A4E854FFDCE}"/>
              </a:ext>
            </a:extLst>
          </p:cNvPr>
          <p:cNvPicPr>
            <a:picLocks noChangeAspect="1"/>
          </p:cNvPicPr>
          <p:nvPr/>
        </p:nvPicPr>
        <p:blipFill>
          <a:blip r:embed="rId3"/>
          <a:stretch>
            <a:fillRect/>
          </a:stretch>
        </p:blipFill>
        <p:spPr>
          <a:xfrm>
            <a:off x="2718961" y="1282595"/>
            <a:ext cx="6754077" cy="4726759"/>
          </a:xfrm>
          <a:prstGeom prst="rect">
            <a:avLst/>
          </a:prstGeom>
        </p:spPr>
      </p:pic>
      <p:sp>
        <p:nvSpPr>
          <p:cNvPr id="6" name="Text Placeholder 5">
            <a:extLst>
              <a:ext uri="{FF2B5EF4-FFF2-40B4-BE49-F238E27FC236}">
                <a16:creationId xmlns:a16="http://schemas.microsoft.com/office/drawing/2014/main" id="{02617DE7-205D-4AE0-B101-FD360EEFAF9D}"/>
              </a:ext>
            </a:extLst>
          </p:cNvPr>
          <p:cNvSpPr>
            <a:spLocks noGrp="1"/>
          </p:cNvSpPr>
          <p:nvPr>
            <p:ph type="body" sz="quarter" idx="16"/>
          </p:nvPr>
        </p:nvSpPr>
        <p:spPr>
          <a:xfrm>
            <a:off x="4623350" y="6496049"/>
            <a:ext cx="2945301" cy="214253"/>
          </a:xfrm>
        </p:spPr>
        <p:txBody>
          <a:bodyPr/>
          <a:lstStyle/>
          <a:p>
            <a:r>
              <a:rPr lang="en-US" sz="1200" dirty="0">
                <a:hlinkClick r:id="rId4" action="ppaction://hlinksldjump"/>
              </a:rPr>
              <a:t>Access the text alternative for slide images.</a:t>
            </a:r>
            <a:endParaRPr lang="en-US" sz="1200" dirty="0"/>
          </a:p>
        </p:txBody>
      </p:sp>
    </p:spTree>
    <p:extLst>
      <p:ext uri="{BB962C8B-B14F-4D97-AF65-F5344CB8AC3E}">
        <p14:creationId xmlns:p14="http://schemas.microsoft.com/office/powerpoint/2010/main" val="17149534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D9ED07-3974-4007-B9BB-1C267BD6EC98}"/>
              </a:ext>
            </a:extLst>
          </p:cNvPr>
          <p:cNvSpPr>
            <a:spLocks noGrp="1"/>
          </p:cNvSpPr>
          <p:nvPr>
            <p:ph type="title"/>
          </p:nvPr>
        </p:nvSpPr>
        <p:spPr>
          <a:xfrm rot="16200000">
            <a:off x="-2068243" y="2751720"/>
            <a:ext cx="5502564" cy="738033"/>
          </a:xfrm>
        </p:spPr>
        <p:txBody>
          <a:bodyPr/>
          <a:lstStyle/>
          <a:p>
            <a:pPr algn="ctr"/>
            <a:r>
              <a:rPr lang="en-US" sz="4400" noProof="0" dirty="0"/>
              <a:t>POLLING QUESTION </a:t>
            </a:r>
            <a:r>
              <a:rPr lang="en-US" sz="1000" b="0" noProof="0" dirty="0"/>
              <a:t>1</a:t>
            </a:r>
          </a:p>
        </p:txBody>
      </p:sp>
      <p:sp>
        <p:nvSpPr>
          <p:cNvPr id="5" name="Content Placeholder 4">
            <a:extLst>
              <a:ext uri="{FF2B5EF4-FFF2-40B4-BE49-F238E27FC236}">
                <a16:creationId xmlns:a16="http://schemas.microsoft.com/office/drawing/2014/main" id="{2FF2031C-16ED-4634-BE16-DAEDAF09630A}"/>
              </a:ext>
            </a:extLst>
          </p:cNvPr>
          <p:cNvSpPr>
            <a:spLocks noGrp="1"/>
          </p:cNvSpPr>
          <p:nvPr>
            <p:ph sz="quarter" idx="10"/>
          </p:nvPr>
        </p:nvSpPr>
        <p:spPr>
          <a:xfrm>
            <a:off x="1944688" y="369888"/>
            <a:ext cx="9575800" cy="887412"/>
          </a:xfrm>
        </p:spPr>
        <p:txBody>
          <a:bodyPr/>
          <a:lstStyle/>
          <a:p>
            <a:r>
              <a:rPr lang="en-US" sz="2800" b="1" dirty="0"/>
              <a:t>Which statement about pay do you feel most strongly about?</a:t>
            </a:r>
            <a:endParaRPr lang="en-US" sz="2800" b="1" noProof="0" dirty="0"/>
          </a:p>
        </p:txBody>
      </p:sp>
      <p:sp>
        <p:nvSpPr>
          <p:cNvPr id="4" name="Content Placeholder 3">
            <a:extLst>
              <a:ext uri="{FF2B5EF4-FFF2-40B4-BE49-F238E27FC236}">
                <a16:creationId xmlns:a16="http://schemas.microsoft.com/office/drawing/2014/main" id="{0FFA7EB4-722F-4C1A-B0ED-F71A7F0D52D8}"/>
              </a:ext>
            </a:extLst>
          </p:cNvPr>
          <p:cNvSpPr>
            <a:spLocks noGrp="1"/>
          </p:cNvSpPr>
          <p:nvPr>
            <p:ph idx="1"/>
          </p:nvPr>
        </p:nvSpPr>
        <p:spPr>
          <a:xfrm>
            <a:off x="1944173" y="1422566"/>
            <a:ext cx="9714427" cy="3180259"/>
          </a:xfrm>
          <a:prstGeom prst="rect">
            <a:avLst/>
          </a:prstGeom>
        </p:spPr>
        <p:txBody>
          <a:bodyPr/>
          <a:lstStyle/>
          <a:p>
            <a:pPr marL="357188" indent="-357188">
              <a:spcBef>
                <a:spcPts val="1000"/>
              </a:spcBef>
              <a:spcAft>
                <a:spcPts val="0"/>
              </a:spcAft>
              <a:buClrTx/>
              <a:buNone/>
            </a:pPr>
            <a:r>
              <a:rPr lang="en-US" noProof="0" dirty="0"/>
              <a:t>A. </a:t>
            </a:r>
            <a:r>
              <a:rPr lang="en-US" dirty="0"/>
              <a:t>Pay decisions should be based on performance, not seniority.</a:t>
            </a:r>
            <a:endParaRPr lang="en-US" noProof="0" dirty="0"/>
          </a:p>
          <a:p>
            <a:pPr marL="0" indent="0">
              <a:spcBef>
                <a:spcPts val="1000"/>
              </a:spcBef>
              <a:spcAft>
                <a:spcPts val="0"/>
              </a:spcAft>
              <a:buClrTx/>
              <a:buNone/>
            </a:pPr>
            <a:r>
              <a:rPr lang="en-US" noProof="0" dirty="0"/>
              <a:t>B. </a:t>
            </a:r>
            <a:r>
              <a:rPr lang="en-US" dirty="0"/>
              <a:t>Pay decisions should be based strictly on experience and seniority.</a:t>
            </a:r>
            <a:endParaRPr lang="en-US" noProof="0" dirty="0"/>
          </a:p>
          <a:p>
            <a:pPr marL="357188" indent="-357188">
              <a:spcBef>
                <a:spcPts val="1000"/>
              </a:spcBef>
              <a:spcAft>
                <a:spcPts val="0"/>
              </a:spcAft>
              <a:buClrTx/>
              <a:buNone/>
            </a:pPr>
            <a:r>
              <a:rPr lang="en-US" noProof="0" dirty="0"/>
              <a:t>C. </a:t>
            </a:r>
            <a:r>
              <a:rPr lang="en-US" dirty="0"/>
              <a:t>I would like to know what my co-workers get paid.</a:t>
            </a:r>
            <a:endParaRPr lang="en-US" noProof="0" dirty="0"/>
          </a:p>
          <a:p>
            <a:pPr marL="357188" indent="-357188">
              <a:spcBef>
                <a:spcPts val="1000"/>
              </a:spcBef>
              <a:spcAft>
                <a:spcPts val="0"/>
              </a:spcAft>
              <a:buClrTx/>
              <a:buNone/>
            </a:pPr>
            <a:r>
              <a:rPr lang="en-US" noProof="0" dirty="0"/>
              <a:t>D. </a:t>
            </a:r>
            <a:r>
              <a:rPr lang="en-US" dirty="0"/>
              <a:t>I do not want anyone other than my boss knowing my salary.</a:t>
            </a:r>
          </a:p>
          <a:p>
            <a:pPr marL="357188" indent="-357188">
              <a:spcBef>
                <a:spcPts val="1000"/>
              </a:spcBef>
              <a:spcAft>
                <a:spcPts val="0"/>
              </a:spcAft>
              <a:buClrTx/>
              <a:buNone/>
            </a:pPr>
            <a:r>
              <a:rPr lang="en-US" dirty="0"/>
              <a:t>E. Pay secrecy helps a company stay competitive.</a:t>
            </a:r>
          </a:p>
        </p:txBody>
      </p:sp>
    </p:spTree>
    <p:extLst>
      <p:ext uri="{BB962C8B-B14F-4D97-AF65-F5344CB8AC3E}">
        <p14:creationId xmlns:p14="http://schemas.microsoft.com/office/powerpoint/2010/main" val="24412859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3F96DC-6806-49C1-9839-E597E5B6FEFB}"/>
              </a:ext>
            </a:extLst>
          </p:cNvPr>
          <p:cNvSpPr>
            <a:spLocks noGrp="1"/>
          </p:cNvSpPr>
          <p:nvPr>
            <p:ph type="title"/>
          </p:nvPr>
        </p:nvSpPr>
        <p:spPr/>
        <p:txBody>
          <a:bodyPr/>
          <a:lstStyle/>
          <a:p>
            <a:r>
              <a:rPr lang="en-US" dirty="0"/>
              <a:t>Legal Requirements for Pay </a:t>
            </a:r>
            <a:r>
              <a:rPr lang="en-US" sz="1000" b="0" dirty="0"/>
              <a:t>1</a:t>
            </a:r>
          </a:p>
        </p:txBody>
      </p:sp>
      <p:sp>
        <p:nvSpPr>
          <p:cNvPr id="3" name="Content Placeholder 2">
            <a:extLst>
              <a:ext uri="{FF2B5EF4-FFF2-40B4-BE49-F238E27FC236}">
                <a16:creationId xmlns:a16="http://schemas.microsoft.com/office/drawing/2014/main" id="{AE145A88-73FC-464A-BD63-E68D312F9654}"/>
              </a:ext>
            </a:extLst>
          </p:cNvPr>
          <p:cNvSpPr>
            <a:spLocks noGrp="1"/>
          </p:cNvSpPr>
          <p:nvPr>
            <p:ph idx="1"/>
          </p:nvPr>
        </p:nvSpPr>
        <p:spPr/>
        <p:txBody>
          <a:bodyPr/>
          <a:lstStyle/>
          <a:p>
            <a:r>
              <a:rPr lang="en-US" sz="2600" dirty="0"/>
              <a:t>Equal Employment Opportunity</a:t>
            </a:r>
          </a:p>
          <a:p>
            <a:pPr marL="292608" indent="-292608">
              <a:buFont typeface="Arial" panose="020B0604020202020204" pitchFamily="34" charset="0"/>
              <a:buChar char="•"/>
            </a:pPr>
            <a:r>
              <a:rPr lang="en-US" sz="2400" dirty="0"/>
              <a:t>Differences in pay must not be based on employees’ age, sex, race, or other protected status.</a:t>
            </a:r>
          </a:p>
          <a:p>
            <a:pPr marL="292608" indent="-292608">
              <a:buFont typeface="Arial" panose="020B0604020202020204" pitchFamily="34" charset="0"/>
              <a:buChar char="•"/>
            </a:pPr>
            <a:r>
              <a:rPr lang="en-US" sz="2400" dirty="0"/>
              <a:t>Laws do not guarantee equal pay; there are many legitimate factors that influence a person’s earnings.</a:t>
            </a:r>
          </a:p>
          <a:p>
            <a:pPr marL="292608" indent="-292608">
              <a:buFont typeface="Arial" panose="020B0604020202020204" pitchFamily="34" charset="0"/>
              <a:buChar char="•"/>
            </a:pPr>
            <a:r>
              <a:rPr lang="en-US" sz="2400" dirty="0"/>
              <a:t>Comparable-worth policies are controversial.</a:t>
            </a:r>
          </a:p>
          <a:p>
            <a:pPr marL="292608" indent="-292608">
              <a:buFont typeface="Arial" panose="020B0604020202020204" pitchFamily="34" charset="0"/>
              <a:buChar char="•"/>
            </a:pPr>
            <a:r>
              <a:rPr lang="en-US" sz="2400" dirty="0"/>
              <a:t>The Lilly Ledbetter Fair Pay Act of 2009.</a:t>
            </a:r>
          </a:p>
        </p:txBody>
      </p:sp>
    </p:spTree>
    <p:extLst>
      <p:ext uri="{BB962C8B-B14F-4D97-AF65-F5344CB8AC3E}">
        <p14:creationId xmlns:p14="http://schemas.microsoft.com/office/powerpoint/2010/main" val="28444199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9F3DB5-4E6F-48AB-8989-93475427441D}"/>
              </a:ext>
            </a:extLst>
          </p:cNvPr>
          <p:cNvSpPr>
            <a:spLocks noGrp="1"/>
          </p:cNvSpPr>
          <p:nvPr>
            <p:ph type="title"/>
          </p:nvPr>
        </p:nvSpPr>
        <p:spPr/>
        <p:txBody>
          <a:bodyPr/>
          <a:lstStyle/>
          <a:p>
            <a:r>
              <a:rPr lang="en-US" dirty="0"/>
              <a:t>Legal Requirements for Pay </a:t>
            </a:r>
            <a:r>
              <a:rPr lang="en-US" sz="1000" b="0" dirty="0"/>
              <a:t>2</a:t>
            </a:r>
          </a:p>
        </p:txBody>
      </p:sp>
      <p:pic>
        <p:nvPicPr>
          <p:cNvPr id="7" name="Picture 6" descr="A photo of a woman and a man working together in a warehouse. ">
            <a:extLst>
              <a:ext uri="{FF2B5EF4-FFF2-40B4-BE49-F238E27FC236}">
                <a16:creationId xmlns:a16="http://schemas.microsoft.com/office/drawing/2014/main" id="{4589AF84-7344-4B1B-B801-AB182A828AF3}"/>
              </a:ext>
            </a:extLst>
          </p:cNvPr>
          <p:cNvPicPr>
            <a:picLocks noChangeAspect="1"/>
          </p:cNvPicPr>
          <p:nvPr/>
        </p:nvPicPr>
        <p:blipFill>
          <a:blip r:embed="rId3"/>
          <a:stretch>
            <a:fillRect/>
          </a:stretch>
        </p:blipFill>
        <p:spPr>
          <a:xfrm>
            <a:off x="609600" y="1291829"/>
            <a:ext cx="5071250" cy="4669227"/>
          </a:xfrm>
          <a:prstGeom prst="rect">
            <a:avLst/>
          </a:prstGeom>
        </p:spPr>
      </p:pic>
      <p:sp>
        <p:nvSpPr>
          <p:cNvPr id="3" name="Content Placeholder 2">
            <a:extLst>
              <a:ext uri="{FF2B5EF4-FFF2-40B4-BE49-F238E27FC236}">
                <a16:creationId xmlns:a16="http://schemas.microsoft.com/office/drawing/2014/main" id="{A8F51122-3CD2-4F9A-AF9F-E4821F09C18E}"/>
              </a:ext>
            </a:extLst>
          </p:cNvPr>
          <p:cNvSpPr>
            <a:spLocks noGrp="1"/>
          </p:cNvSpPr>
          <p:nvPr>
            <p:ph idx="1"/>
          </p:nvPr>
        </p:nvSpPr>
        <p:spPr>
          <a:xfrm>
            <a:off x="6146793" y="1280160"/>
            <a:ext cx="5486400" cy="3843633"/>
          </a:xfrm>
        </p:spPr>
        <p:txBody>
          <a:bodyPr/>
          <a:lstStyle/>
          <a:p>
            <a:r>
              <a:rPr lang="en-US" sz="2400" dirty="0"/>
              <a:t>Two employees who do the same job cannot be paid different wages because of race or age. Only if there are differences in their experience, skills, seniority, or job performance are there legal reasons why their pay might be different.</a:t>
            </a:r>
            <a:endParaRPr lang="en-US" sz="2200" dirty="0"/>
          </a:p>
        </p:txBody>
      </p:sp>
      <p:sp>
        <p:nvSpPr>
          <p:cNvPr id="5" name="Text Placeholder 4">
            <a:extLst>
              <a:ext uri="{FF2B5EF4-FFF2-40B4-BE49-F238E27FC236}">
                <a16:creationId xmlns:a16="http://schemas.microsoft.com/office/drawing/2014/main" id="{D807C8F4-9296-46DA-BEE6-1F421226F5E0}"/>
              </a:ext>
            </a:extLst>
          </p:cNvPr>
          <p:cNvSpPr>
            <a:spLocks noGrp="1"/>
          </p:cNvSpPr>
          <p:nvPr>
            <p:ph type="body" sz="quarter" idx="11"/>
          </p:nvPr>
        </p:nvSpPr>
        <p:spPr>
          <a:xfrm>
            <a:off x="6760566" y="6685613"/>
            <a:ext cx="4876800" cy="172387"/>
          </a:xfrm>
        </p:spPr>
        <p:txBody>
          <a:bodyPr/>
          <a:lstStyle/>
          <a:p>
            <a:r>
              <a:rPr lang="en-US" dirty="0">
                <a:solidFill>
                  <a:schemeClr val="tx1"/>
                </a:solidFill>
              </a:rPr>
              <a:t>Robert </a:t>
            </a:r>
            <a:r>
              <a:rPr lang="en-US" dirty="0" err="1">
                <a:solidFill>
                  <a:schemeClr val="tx1"/>
                </a:solidFill>
              </a:rPr>
              <a:t>Kneschke</a:t>
            </a:r>
            <a:r>
              <a:rPr lang="en-US" dirty="0">
                <a:solidFill>
                  <a:schemeClr val="tx1"/>
                </a:solidFill>
              </a:rPr>
              <a:t>/Shutterstock</a:t>
            </a:r>
          </a:p>
        </p:txBody>
      </p:sp>
    </p:spTree>
    <p:extLst>
      <p:ext uri="{BB962C8B-B14F-4D97-AF65-F5344CB8AC3E}">
        <p14:creationId xmlns:p14="http://schemas.microsoft.com/office/powerpoint/2010/main" val="30647404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BC77F7-9FB6-40D2-B5A8-DAF6C272E790}"/>
              </a:ext>
            </a:extLst>
          </p:cNvPr>
          <p:cNvSpPr>
            <a:spLocks noGrp="1"/>
          </p:cNvSpPr>
          <p:nvPr>
            <p:ph type="title"/>
          </p:nvPr>
        </p:nvSpPr>
        <p:spPr/>
        <p:txBody>
          <a:bodyPr/>
          <a:lstStyle/>
          <a:p>
            <a:r>
              <a:rPr lang="en-US" dirty="0"/>
              <a:t>Legal Requirements for Pay </a:t>
            </a:r>
            <a:r>
              <a:rPr lang="en-US" sz="1000" b="0" dirty="0"/>
              <a:t>3</a:t>
            </a:r>
          </a:p>
        </p:txBody>
      </p:sp>
      <p:sp>
        <p:nvSpPr>
          <p:cNvPr id="5" name="Text Placeholder 4">
            <a:extLst>
              <a:ext uri="{FF2B5EF4-FFF2-40B4-BE49-F238E27FC236}">
                <a16:creationId xmlns:a16="http://schemas.microsoft.com/office/drawing/2014/main" id="{893D8D06-BFE0-4922-B74E-7FF809182F26}"/>
              </a:ext>
            </a:extLst>
          </p:cNvPr>
          <p:cNvSpPr>
            <a:spLocks noGrp="1"/>
          </p:cNvSpPr>
          <p:nvPr>
            <p:ph type="body" sz="quarter" idx="3"/>
          </p:nvPr>
        </p:nvSpPr>
        <p:spPr>
          <a:xfrm>
            <a:off x="612385" y="1261325"/>
            <a:ext cx="5384134" cy="639762"/>
          </a:xfrm>
          <a:ln w="3175">
            <a:solidFill>
              <a:srgbClr val="006800"/>
            </a:solidFill>
          </a:ln>
        </p:spPr>
        <p:style>
          <a:lnRef idx="2">
            <a:schemeClr val="accent1"/>
          </a:lnRef>
          <a:fillRef idx="1">
            <a:schemeClr val="lt1"/>
          </a:fillRef>
          <a:effectRef idx="0">
            <a:schemeClr val="accent1"/>
          </a:effectRef>
          <a:fontRef idx="minor">
            <a:schemeClr val="dk1"/>
          </a:fontRef>
        </p:style>
        <p:txBody>
          <a:bodyPr anchor="ctr"/>
          <a:lstStyle/>
          <a:p>
            <a:pPr algn="ctr"/>
            <a:r>
              <a:rPr lang="en-US" sz="2600" dirty="0"/>
              <a:t>Minimum Wage</a:t>
            </a:r>
          </a:p>
        </p:txBody>
      </p:sp>
      <p:sp>
        <p:nvSpPr>
          <p:cNvPr id="6" name="Content Placeholder 5">
            <a:extLst>
              <a:ext uri="{FF2B5EF4-FFF2-40B4-BE49-F238E27FC236}">
                <a16:creationId xmlns:a16="http://schemas.microsoft.com/office/drawing/2014/main" id="{FAF13AE6-A2FF-4228-BF8F-C384249400F4}"/>
              </a:ext>
            </a:extLst>
          </p:cNvPr>
          <p:cNvSpPr>
            <a:spLocks noGrp="1"/>
          </p:cNvSpPr>
          <p:nvPr>
            <p:ph sz="quarter" idx="4"/>
          </p:nvPr>
        </p:nvSpPr>
        <p:spPr>
          <a:xfrm>
            <a:off x="612384" y="2027214"/>
            <a:ext cx="5384136" cy="2798373"/>
          </a:xfrm>
          <a:ln w="3175">
            <a:solidFill>
              <a:srgbClr val="006800"/>
            </a:solidFill>
          </a:ln>
        </p:spPr>
        <p:style>
          <a:lnRef idx="2">
            <a:schemeClr val="accent1"/>
          </a:lnRef>
          <a:fillRef idx="1">
            <a:schemeClr val="lt1"/>
          </a:fillRef>
          <a:effectRef idx="0">
            <a:schemeClr val="accent1"/>
          </a:effectRef>
          <a:fontRef idx="minor">
            <a:schemeClr val="dk1"/>
          </a:fontRef>
        </p:style>
        <p:txBody>
          <a:bodyPr/>
          <a:lstStyle/>
          <a:p>
            <a:pPr marL="292608" indent="-292608"/>
            <a:r>
              <a:rPr lang="en-US" sz="2400" dirty="0"/>
              <a:t>Lowest amount employers may pay under federal or state law.</a:t>
            </a:r>
          </a:p>
          <a:p>
            <a:pPr marL="292608" indent="-292608"/>
            <a:r>
              <a:rPr lang="en-US" sz="2400" dirty="0"/>
              <a:t>Stated as an amount of pay per hour.</a:t>
            </a:r>
          </a:p>
        </p:txBody>
      </p:sp>
      <p:sp>
        <p:nvSpPr>
          <p:cNvPr id="7" name="Text Placeholder 6">
            <a:extLst>
              <a:ext uri="{FF2B5EF4-FFF2-40B4-BE49-F238E27FC236}">
                <a16:creationId xmlns:a16="http://schemas.microsoft.com/office/drawing/2014/main" id="{30E46763-7BB5-48C1-8A6E-24ABAD4282A1}"/>
              </a:ext>
            </a:extLst>
          </p:cNvPr>
          <p:cNvSpPr>
            <a:spLocks noGrp="1"/>
          </p:cNvSpPr>
          <p:nvPr>
            <p:ph type="body" sz="quarter" idx="12"/>
          </p:nvPr>
        </p:nvSpPr>
        <p:spPr>
          <a:xfrm>
            <a:off x="6195483" y="1265216"/>
            <a:ext cx="5472309" cy="609600"/>
          </a:xfrm>
          <a:ln w="3175">
            <a:solidFill>
              <a:srgbClr val="006800"/>
            </a:solidFill>
          </a:ln>
        </p:spPr>
        <p:style>
          <a:lnRef idx="2">
            <a:schemeClr val="accent1"/>
          </a:lnRef>
          <a:fillRef idx="1">
            <a:schemeClr val="lt1"/>
          </a:fillRef>
          <a:effectRef idx="0">
            <a:schemeClr val="accent1"/>
          </a:effectRef>
          <a:fontRef idx="minor">
            <a:schemeClr val="dk1"/>
          </a:fontRef>
        </p:style>
        <p:txBody>
          <a:bodyPr anchor="ctr"/>
          <a:lstStyle/>
          <a:p>
            <a:pPr marL="0" indent="0" algn="ctr">
              <a:buNone/>
            </a:pPr>
            <a:r>
              <a:rPr lang="en-US" sz="2600" dirty="0"/>
              <a:t>Fair Labor Standards Act (F</a:t>
            </a:r>
            <a:r>
              <a:rPr lang="en-US" sz="100" dirty="0"/>
              <a:t> </a:t>
            </a:r>
            <a:r>
              <a:rPr lang="en-US" sz="2600" dirty="0"/>
              <a:t>L</a:t>
            </a:r>
            <a:r>
              <a:rPr lang="en-US" sz="100" dirty="0"/>
              <a:t> </a:t>
            </a:r>
            <a:r>
              <a:rPr lang="en-US" sz="2600" dirty="0"/>
              <a:t>S</a:t>
            </a:r>
            <a:r>
              <a:rPr lang="en-US" sz="100" dirty="0"/>
              <a:t> </a:t>
            </a:r>
            <a:r>
              <a:rPr lang="en-US" sz="2600" dirty="0"/>
              <a:t>A)</a:t>
            </a:r>
          </a:p>
        </p:txBody>
      </p:sp>
      <p:sp>
        <p:nvSpPr>
          <p:cNvPr id="8" name="Content Placeholder 7">
            <a:extLst>
              <a:ext uri="{FF2B5EF4-FFF2-40B4-BE49-F238E27FC236}">
                <a16:creationId xmlns:a16="http://schemas.microsoft.com/office/drawing/2014/main" id="{4B2772AD-BEF8-4B11-AFCD-43F3D023FAC0}"/>
              </a:ext>
            </a:extLst>
          </p:cNvPr>
          <p:cNvSpPr>
            <a:spLocks noGrp="1"/>
          </p:cNvSpPr>
          <p:nvPr>
            <p:ph sz="half" idx="14"/>
          </p:nvPr>
        </p:nvSpPr>
        <p:spPr>
          <a:xfrm>
            <a:off x="6195483" y="2048227"/>
            <a:ext cx="5472310" cy="2777359"/>
          </a:xfrm>
          <a:ln w="3175">
            <a:solidFill>
              <a:srgbClr val="006800"/>
            </a:solidFill>
          </a:ln>
        </p:spPr>
        <p:style>
          <a:lnRef idx="2">
            <a:schemeClr val="accent1"/>
          </a:lnRef>
          <a:fillRef idx="1">
            <a:schemeClr val="lt1"/>
          </a:fillRef>
          <a:effectRef idx="0">
            <a:schemeClr val="accent1"/>
          </a:effectRef>
          <a:fontRef idx="minor">
            <a:schemeClr val="dk1"/>
          </a:fontRef>
        </p:style>
        <p:txBody>
          <a:bodyPr/>
          <a:lstStyle/>
          <a:p>
            <a:pPr marL="292608" indent="-292608"/>
            <a:r>
              <a:rPr lang="en-US" sz="2400" dirty="0"/>
              <a:t>Federal law that establishes minimum wage and requirements for overtime pay and child labor.</a:t>
            </a:r>
          </a:p>
        </p:txBody>
      </p:sp>
    </p:spTree>
    <p:extLst>
      <p:ext uri="{BB962C8B-B14F-4D97-AF65-F5344CB8AC3E}">
        <p14:creationId xmlns:p14="http://schemas.microsoft.com/office/powerpoint/2010/main" val="205927965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22"/>
  <p:tag name="MMPROD_UIDATA" val="&lt;database version=&quot;6.0&quot;&gt;&lt;object type=&quot;1&quot; unique_id=&quot;10001&quot;&gt;&lt;object type=&quot;8&quot; unique_id=&quot;20353&quot;&gt;&lt;/object&gt;&lt;object type=&quot;2&quot; unique_id=&quot;20354&quot;&gt;&lt;object type=&quot;3&quot; unique_id=&quot;20355&quot;&gt;&lt;property id=&quot;20148&quot; value=&quot;5&quot;/&gt;&lt;property id=&quot;20300&quot; value=&quot;Slide 1&quot;/&gt;&lt;property id=&quot;20307&quot; value=&quot;266&quot;/&gt;&lt;/object&gt;&lt;object type=&quot;3&quot; unique_id=&quot;20356&quot;&gt;&lt;property id=&quot;20148&quot; value=&quot;5&quot;/&gt;&lt;property id=&quot;20300&quot; value=&quot;Slide 2 - &amp;quot; Need To Know &amp;quot;&quot;/&gt;&lt;property id=&quot;20307&quot; value=&quot;267&quot;/&gt;&lt;/object&gt;&lt;object type=&quot;3&quot; unique_id=&quot;20357&quot;&gt;&lt;property id=&quot;20148&quot; value=&quot;5&quot;/&gt;&lt;property id=&quot;20300&quot; value=&quot;Slide 3 - &amp;quot;Human Resource Management (HRM)&amp;quot;&quot;/&gt;&lt;property id=&quot;20307&quot; value=&quot;269&quot;/&gt;&lt;/object&gt;&lt;object type=&quot;3&quot; unique_id=&quot;20358&quot;&gt;&lt;property id=&quot;20148&quot; value=&quot;5&quot;/&gt;&lt;property id=&quot;20300&quot; value=&quot;Slide 4 - &amp;quot;               Figure 1.1 &amp;#x0D;&amp;#x0A;HRM Practices&amp;quot;&quot;/&gt;&lt;property id=&quot;20307&quot; value=&quot;270&quot;/&gt;&lt;/object&gt;&lt;object type=&quot;3&quot; unique_id=&quot;20359&quot;&gt;&lt;property id=&quot;20148&quot; value=&quot;5&quot;/&gt;&lt;property id=&quot;20300&quot; value=&quot;Slide 5 - &amp;quot;Companies With Effective HRM:&amp;quot;&quot;/&gt;&lt;property id=&quot;20307&quot; value=&quot;271&quot;/&gt;&lt;/object&gt;&lt;object type=&quot;3&quot; unique_id=&quot;20360&quot;&gt;&lt;property id=&quot;20148&quot; value=&quot;5&quot;/&gt;&lt;property id=&quot;20300&quot; value=&quot;Slide 6 - &amp;quot;Human Capital&amp;quot;&quot;/&gt;&lt;property id=&quot;20307&quot; value=&quot;272&quot;/&gt;&lt;/object&gt;&lt;object type=&quot;3&quot; unique_id=&quot;20361&quot;&gt;&lt;property id=&quot;20148&quot; value=&quot;5&quot;/&gt;&lt;property id=&quot;20300&quot; value=&quot;Slide 7 - &amp;quot;               Figure 1.2 &amp;#x0D;&amp;#x0A;Impact of HRM&amp;quot;&quot;/&gt;&lt;property id=&quot;20307&quot; value=&quot;273&quot;/&gt;&lt;/object&gt;&lt;object type=&quot;3&quot; unique_id=&quot;20362&quot;&gt;&lt;property id=&quot;20148&quot; value=&quot;5&quot;/&gt;&lt;property id=&quot;20300&quot; value=&quot;Slide 8 - &amp;quot;HRM and Sustainable&amp;#x0D;&amp;#x0A; Competitive Advantage&amp;quot;&quot;/&gt;&lt;property id=&quot;20307&quot; value=&quot;274&quot;/&gt;&lt;/object&gt;&lt;object type=&quot;3&quot; unique_id=&quot;20363&quot;&gt;&lt;property id=&quot;20148&quot; value=&quot;5&quot;/&gt;&lt;property id=&quot;20300&quot; value=&quot;Slide 9 - &amp;quot;&amp;#x0D;&amp;#x0A;High-Performance Work System&amp;quot;&quot;/&gt;&lt;property id=&quot;20307&quot; value=&quot;276&quot;/&gt;&lt;/object&gt;&lt;object type=&quot;3&quot; unique_id=&quot;20364&quot;&gt;&lt;property id=&quot;20148&quot; value=&quot;5&quot;/&gt;&lt;property id=&quot;20300&quot; value=&quot;Slide 10 - &amp;quot;HR  Product Lines&amp;quot;&quot;/&gt;&lt;property id=&quot;20307&quot; value=&quot;308&quot;/&gt;&lt;/object&gt;&lt;object type=&quot;3&quot; unique_id=&quot;20365&quot;&gt;&lt;property id=&quot;20148&quot; value=&quot;5&quot;/&gt;&lt;property id=&quot;20300&quot; value=&quot;Slide 11 - &amp;quot;Table 1.1&amp;#x0D;&amp;#x0A;Responsibilities of HR Departments&amp;quot;&quot;/&gt;&lt;property id=&quot;20307&quot; value=&quot;277&quot;/&gt;&lt;/object&gt;&lt;object type=&quot;3&quot; unique_id=&quot;20366&quot;&gt;&lt;property id=&quot;20148&quot; value=&quot;5&quot;/&gt;&lt;property id=&quot;20300&quot; value=&quot;Slide 12 - &amp;quot;Analyzing and Designing Jobs&amp;quot;&quot;/&gt;&lt;property id=&quot;20307&quot; value=&quot;279&quot;/&gt;&lt;/object&gt;&lt;object type=&quot;3&quot; unique_id=&quot;20367&quot;&gt;&lt;property id=&quot;20148&quot; value=&quot;5&quot;/&gt;&lt;property id=&quot;20300&quot; value=&quot;Slide 13 - &amp;quot;Recruiting and Hiring Employees&amp;quot;&quot;/&gt;&lt;property id=&quot;20307&quot; value=&quot;281&quot;/&gt;&lt;/object&gt;&lt;object type=&quot;3&quot; unique_id=&quot;20368&quot;&gt;&lt;property id=&quot;20148&quot; value=&quot;5&quot;/&gt;&lt;property id=&quot;20300&quot; value=&quot;Slide 14 - &amp;quot;Top Qualities Employers &amp;#x0D;&amp;#x0A;Look For in Employees&amp;quot;&quot;/&gt;&lt;property id=&quot;20307&quot; value=&quot;282&quot;/&gt;&lt;/object&gt;&lt;object type=&quot;3&quot; unique_id=&quot;20369&quot;&gt;&lt;property id=&quot;20148&quot; value=&quot;5&quot;/&gt;&lt;property id=&quot;20300&quot; value=&quot;Slide 15 - &amp;quot;Training and Developing Employees&amp;quot;&quot;/&gt;&lt;property id=&quot;20307&quot; value=&quot;284&quot;/&gt;&lt;/object&gt;&lt;object type=&quot;3&quot; unique_id=&quot;20370&quot;&gt;&lt;property id=&quot;20148&quot; value=&quot;5&quot;/&gt;&lt;property id=&quot;20300&quot; value=&quot;Slide 16 - &amp;quot;Managing Performance&amp;quot;&quot;/&gt;&lt;property id=&quot;20307&quot; value=&quot;285&quot;/&gt;&lt;/object&gt;&lt;object type=&quot;3&quot; unique_id=&quot;20371&quot;&gt;&lt;property id=&quot;20148&quot; value=&quot;5&quot;/&gt;&lt;property id=&quot;20300&quot; value=&quot;Slide 17 - &amp;quot;Planning &amp;amp; Administering Pay &amp;amp;  Benefits&amp;quot;&quot;/&gt;&lt;property id=&quot;20307&quot; value=&quot;286&quot;/&gt;&lt;/object&gt;&lt;object type=&quot;3&quot; unique_id=&quot;20372&quot;&gt;&lt;property id=&quot;20148&quot; value=&quot;5&quot;/&gt;&lt;property id=&quot;20300&quot; value=&quot;Slide 18 - &amp;quot;Maintaining Positive Employee Relations&amp;quot;&quot;/&gt;&lt;property id=&quot;20307&quot; value=&quot;287&quot;/&gt;&lt;/object&gt;&lt;object type=&quot;3&quot; unique_id=&quot;20373&quot;&gt;&lt;property id=&quot;20148&quot; value=&quot;5&quot;/&gt;&lt;property id=&quot;20300&quot; value=&quot;Slide 19 - &amp;quot;Establishing and Administering&amp;#x0D;&amp;#x0A;Personnel Policies&amp;quot;&quot;/&gt;&lt;property id=&quot;20307&quot; value=&quot;288&quot;/&gt;&lt;/object&gt;&lt;object type=&quot;3&quot; unique_id=&quot;20374&quot;&gt;&lt;property id=&quot;20148&quot; value=&quot;5&quot;/&gt;&lt;property id=&quot;20300&quot; value=&quot;Slide 20 - &amp;quot;Workforce Analytics&amp;quot;&quot;/&gt;&lt;property id=&quot;20307&quot; value=&quot;309&quot;/&gt;&lt;/object&gt;&lt;object type=&quot;3&quot; unique_id=&quot;20375&quot;&gt;&lt;property id=&quot;20148&quot; value=&quot;5&quot;/&gt;&lt;property id=&quot;20300&quot; value=&quot;Slide 21 - &amp;quot;Ensuring Compliance with Labor Laws&amp;quot;&quot;/&gt;&lt;property id=&quot;20307&quot; value=&quot;289&quot;/&gt;&lt;/object&gt;&lt;object type=&quot;3&quot; unique_id=&quot;20376&quot;&gt;&lt;property id=&quot;20148&quot; value=&quot;5&quot;/&gt;&lt;property id=&quot;20300&quot; value=&quot;Slide 22&quot;/&gt;&lt;property id=&quot;20307&quot; value=&quot;290&quot;/&gt;&lt;/object&gt;&lt;object type=&quot;3&quot; unique_id=&quot;20377&quot;&gt;&lt;property id=&quot;20148&quot; value=&quot;5&quot;/&gt;&lt;property id=&quot;20300&quot; value=&quot;Slide 23 - &amp;quot;Supporting the Organization’s Strategy&amp;quot;&quot;/&gt;&lt;property id=&quot;20307&quot; value=&quot;291&quot;/&gt;&lt;/object&gt;&lt;object type=&quot;3&quot; unique_id=&quot;20378&quot;&gt;&lt;property id=&quot;20148&quot; value=&quot;5&quot;/&gt;&lt;property id=&quot;20300&quot; value=&quot;Slide 24&quot;/&gt;&lt;property id=&quot;20307&quot; value=&quot;310&quot;/&gt;&lt;/object&gt;&lt;object type=&quot;3&quot; unique_id=&quot;20379&quot;&gt;&lt;property id=&quot;20148&quot; value=&quot;5&quot;/&gt;&lt;property id=&quot;20300&quot; value=&quot;Slide 25 - &amp;quot;Figure 1.3&amp;#x0D;&amp;#x0A;Competencies and Behaviors for&amp;#x0D;&amp;#x0A; HR Professionals&amp;quot;&quot;/&gt;&lt;property id=&quot;20307&quot; value=&quot;292&quot;/&gt;&lt;/object&gt;&lt;object type=&quot;3&quot; unique_id=&quot;20380&quot;&gt;&lt;property id=&quot;20148&quot; value=&quot;5&quot;/&gt;&lt;property id=&quot;20300&quot; value=&quot;Slide 26 - &amp;quot;Who is Responsible for HR?&amp;quot;&quot;/&gt;&lt;property id=&quot;20307&quot; value=&quot;293&quot;/&gt;&lt;/object&gt;&lt;object type=&quot;3&quot; unique_id=&quot;20381&quot;&gt;&lt;property id=&quot;20148&quot; value=&quot;5&quot;/&gt;&lt;property id=&quot;20300&quot; value=&quot;Slide 27 - &amp;quot;Figure 1.4&amp;#x0D;&amp;#x0A;Supervisors’ Involvement In HRM&amp;quot;&quot;/&gt;&lt;property id=&quot;20307&quot; value=&quot;294&quot;/&gt;&lt;/object&gt;&lt;object type=&quot;3&quot; unique_id=&quot;20382&quot;&gt;&lt;property id=&quot;20148&quot; value=&quot;5&quot;/&gt;&lt;property id=&quot;20300&quot; value=&quot;Slide 28 - &amp;quot;Ethics In HRM&amp;quot;&quot;/&gt;&lt;property id=&quot;20307&quot; value=&quot;295&quot;/&gt;&lt;/object&gt;&lt;object type=&quot;3&quot; unique_id=&quot;20383&quot;&gt;&lt;property id=&quot;20148&quot; value=&quot;5&quot;/&gt;&lt;property id=&quot;20300&quot; value=&quot;Slide 29 - &amp;quot;Employee Rights&amp;quot;&quot;/&gt;&lt;property id=&quot;20307&quot; value=&quot;296&quot;/&gt;&lt;/object&gt;&lt;object type=&quot;3&quot; unique_id=&quot;20384&quot;&gt;&lt;property id=&quot;20148&quot; value=&quot;5&quot;/&gt;&lt;property id=&quot;20300&quot; value=&quot;Slide 30 - &amp;quot;Ethical companies act according to &amp;#x0D;&amp;#x0A;four principles:&amp;quot;&quot;/&gt;&lt;property id=&quot;20307&quot; value=&quot;297&quot;/&gt;&lt;/object&gt;&lt;object type=&quot;3&quot; unique_id=&quot;20385&quot;&gt;&lt;property id=&quot;20148&quot; value=&quot;5&quot;/&gt;&lt;property id=&quot;20300&quot; value=&quot;Slide 31 - &amp;quot;Figure 1.5  &amp;#x0D;&amp;#x0A;Standards for Identifying Ethical Practices&amp;quot;&quot;/&gt;&lt;property id=&quot;20307&quot; value=&quot;298&quot;/&gt;&lt;/object&gt;&lt;object type=&quot;3&quot; unique_id=&quot;20386&quot;&gt;&lt;property id=&quot;20148&quot; value=&quot;5&quot;/&gt;&lt;property id=&quot;20300&quot; value=&quot;Slide 32 - &amp;quot;Figure 1.6&amp;#x0D;&amp;#x0A;Median Salaries for HRM Positions&amp;quot;&quot;/&gt;&lt;property id=&quot;20307&quot; value=&quot;300&quot;/&gt;&lt;/object&gt;&lt;object type=&quot;3&quot; unique_id=&quot;20387&quot;&gt;&lt;property id=&quot;20148&quot; value=&quot;5&quot;/&gt;&lt;property id=&quot;20300&quot; value=&quot;Slide 33 - &amp;quot;Test Your Knowledge&amp;quot;&quot;/&gt;&lt;property id=&quot;20307&quot; value=&quot;301&quot;/&gt;&lt;/object&gt;&lt;object type=&quot;3&quot; unique_id=&quot;20388&quot;&gt;&lt;property id=&quot;20148&quot; value=&quot;5&quot;/&gt;&lt;property id=&quot;20300&quot; value=&quot;Slide 34 - &amp;quot;Summary&amp;quot;&quot;/&gt;&lt;property id=&quot;20307&quot; value=&quot;302&quot;/&gt;&lt;/object&gt;&lt;object type=&quot;3&quot; unique_id=&quot;20389&quot;&gt;&lt;property id=&quot;20148&quot; value=&quot;5&quot;/&gt;&lt;property id=&quot;20300&quot; value=&quot;Slide 35 - &amp;quot;Summary (continued)&amp;quot;&quot;/&gt;&lt;property id=&quot;20307&quot; value=&quot;303&quot;/&gt;&lt;/object&gt;&lt;object type=&quot;3&quot; unique_id=&quot;20390&quot;&gt;&lt;property id=&quot;20148&quot; value=&quot;5&quot;/&gt;&lt;property id=&quot;20300&quot; value=&quot;Slide 36 - &amp;quot;Summary (continued)&amp;quot;&quot;/&gt;&lt;property id=&quot;20307&quot; value=&quot;304&quot;/&gt;&lt;/object&gt;&lt;object type=&quot;3&quot; unique_id=&quot;20391&quot;&gt;&lt;property id=&quot;20148&quot; value=&quot;5&quot;/&gt;&lt;property id=&quot;20300&quot; value=&quot;Slide 37 - &amp;quot;Summary (continued)&amp;quot;&quot;/&gt;&lt;property id=&quot;20307&quot; value=&quot;305&quot;/&gt;&lt;/object&gt;&lt;/object&gt;&lt;/object&gt;&lt;/database&gt;"/>
</p:tagLst>
</file>

<file path=ppt/theme/theme1.xml><?xml version="1.0" encoding="utf-8"?>
<a:theme xmlns:a="http://schemas.openxmlformats.org/drawingml/2006/main" name="1_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2_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1_Plain BODY/MAIN CONTENT">
  <a:themeElements>
    <a:clrScheme name="Custom 246">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002060"/>
      </a:hlink>
      <a:folHlink>
        <a:srgbClr val="00206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5633</TotalTime>
  <Words>6681</Words>
  <Application>Microsoft Office PowerPoint</Application>
  <PresentationFormat>Widescreen</PresentationFormat>
  <Paragraphs>423</Paragraphs>
  <Slides>46</Slides>
  <Notes>38</Notes>
  <HiddenSlides>8</HiddenSlides>
  <MMClips>0</MMClips>
  <ScaleCrop>false</ScaleCrop>
  <HeadingPairs>
    <vt:vector size="6" baseType="variant">
      <vt:variant>
        <vt:lpstr>Fonts Used</vt:lpstr>
      </vt:variant>
      <vt:variant>
        <vt:i4>6</vt:i4>
      </vt:variant>
      <vt:variant>
        <vt:lpstr>Theme</vt:lpstr>
      </vt:variant>
      <vt:variant>
        <vt:i4>4</vt:i4>
      </vt:variant>
      <vt:variant>
        <vt:lpstr>Slide Titles</vt:lpstr>
      </vt:variant>
      <vt:variant>
        <vt:i4>46</vt:i4>
      </vt:variant>
    </vt:vector>
  </HeadingPairs>
  <TitlesOfParts>
    <vt:vector size="56" baseType="lpstr">
      <vt:lpstr>Arial</vt:lpstr>
      <vt:lpstr>ArumSans Bold</vt:lpstr>
      <vt:lpstr>ArumSans Regular</vt:lpstr>
      <vt:lpstr>Calibri</vt:lpstr>
      <vt:lpstr>Helvetica</vt:lpstr>
      <vt:lpstr>NimbusRomDOT</vt:lpstr>
      <vt:lpstr>1_FIRST, BREAK, LAST slides </vt:lpstr>
      <vt:lpstr>2_FIRST, BREAK, LAST slides </vt:lpstr>
      <vt:lpstr>Plain BODY/MAIN CONTENT</vt:lpstr>
      <vt:lpstr>1_Plain BODY/MAIN CONTENT</vt:lpstr>
      <vt:lpstr>Create an interactive class with Poll Everywhere</vt:lpstr>
      <vt:lpstr>Chapter 12 </vt:lpstr>
      <vt:lpstr>What Do I Need to Know? 1</vt:lpstr>
      <vt:lpstr>Decisions about Pay</vt:lpstr>
      <vt:lpstr>Figure 12.1 Issues in Developing a Pay Structure</vt:lpstr>
      <vt:lpstr>POLLING QUESTION 1</vt:lpstr>
      <vt:lpstr>Legal Requirements for Pay 1</vt:lpstr>
      <vt:lpstr>Legal Requirements for Pay 2</vt:lpstr>
      <vt:lpstr>Legal Requirements for Pay 3</vt:lpstr>
      <vt:lpstr>Legal Requirements for Pay 4</vt:lpstr>
      <vt:lpstr>Figure 12.2 Computing Overtime Pay</vt:lpstr>
      <vt:lpstr>Legal Requirements for Pay 5</vt:lpstr>
      <vt:lpstr>Legal Requirements for Pay 6</vt:lpstr>
      <vt:lpstr>Legal Requirements for Pay 7</vt:lpstr>
      <vt:lpstr>Economic Influences on Pay 1</vt:lpstr>
      <vt:lpstr>Economic Influences on Pay 2</vt:lpstr>
      <vt:lpstr>Economic Influences on Pay 3</vt:lpstr>
      <vt:lpstr>Economic Influences on Pay 4</vt:lpstr>
      <vt:lpstr>Employee Judgments about Pay Fairness 1</vt:lpstr>
      <vt:lpstr>Figure 12.3 Opinions about Fairness: Pay Equity</vt:lpstr>
      <vt:lpstr>Employee Judgments about Pay Fairness 2</vt:lpstr>
      <vt:lpstr>Employee Judgments about Pay Fairness 3</vt:lpstr>
      <vt:lpstr>Job Structure: Relative Value of Jobs 1</vt:lpstr>
      <vt:lpstr>Table 12.1 Job Evaluation of Three Jobs with Three Factors</vt:lpstr>
      <vt:lpstr>Job Structure: Relative Value of Jobs 2</vt:lpstr>
      <vt:lpstr>POLLING QUESTION 2</vt:lpstr>
      <vt:lpstr>Pay Structure: Putting It All Together 1</vt:lpstr>
      <vt:lpstr>Pay Structure: Putting It All Together 2</vt:lpstr>
      <vt:lpstr>Figure 12.4 Pay Policy Lines</vt:lpstr>
      <vt:lpstr>Pay Structure: Putting It All Together 3</vt:lpstr>
      <vt:lpstr>Pay Structure: Putting It All Together 4</vt:lpstr>
      <vt:lpstr>Figure 12.5 Sample Pay Grade Structure</vt:lpstr>
      <vt:lpstr>Pay Structure: Putting it All Together 5</vt:lpstr>
      <vt:lpstr>Pay Structure: Putting it All Together 6</vt:lpstr>
      <vt:lpstr>Pay Structure and Actual Pay</vt:lpstr>
      <vt:lpstr>Figure 12.6 Finding a Compa-Ratio</vt:lpstr>
      <vt:lpstr>Current Issues Involving Pay Structure</vt:lpstr>
      <vt:lpstr>Figure 12.7 Average C E O Pay at 300 Largest U.S. Companies</vt:lpstr>
      <vt:lpstr>End of Chapter 12</vt:lpstr>
      <vt:lpstr>Accessibility Content: Text Alternatives for Images</vt:lpstr>
      <vt:lpstr>Figure 12.1 Issues in Developing a Pay Structure – Text Alternative</vt:lpstr>
      <vt:lpstr>Figure 12.2 Computing Overtime Pay – Text Alternative</vt:lpstr>
      <vt:lpstr>Figure 12.3 Opinions about Fairness: Pay Equity – Text Alternative</vt:lpstr>
      <vt:lpstr>Figure 12.4 Pay Policy Lines – Text Alternative</vt:lpstr>
      <vt:lpstr>Figure 12.5 Sample Pay Grade Structure – Text Alternative</vt:lpstr>
      <vt:lpstr>Figure 12.6 Finding a Compa-Ratio – Text Alternative</vt:lpstr>
    </vt:vector>
  </TitlesOfParts>
  <Manager/>
  <Company>McGraw Hill</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Fundamentals of Human Resource Management, 9th Edition</dc:title>
  <dc:subject/>
  <dc:creator/>
  <dc:description/>
  <cp:lastModifiedBy>R, Nithiyanandhan</cp:lastModifiedBy>
  <cp:revision>1825</cp:revision>
  <dcterms:created xsi:type="dcterms:W3CDTF">2012-05-14T19:04:18Z</dcterms:created>
  <dcterms:modified xsi:type="dcterms:W3CDTF">2021-02-03T15:12:42Z</dcterms:modified>
</cp:coreProperties>
</file>