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853" r:id="rId1"/>
    <p:sldMasterId id="2147484865" r:id="rId2"/>
    <p:sldMasterId id="2147484797" r:id="rId3"/>
    <p:sldMasterId id="2147484838" r:id="rId4"/>
  </p:sldMasterIdLst>
  <p:notesMasterIdLst>
    <p:notesMasterId r:id="rId56"/>
  </p:notesMasterIdLst>
  <p:sldIdLst>
    <p:sldId id="379" r:id="rId5"/>
    <p:sldId id="388" r:id="rId6"/>
    <p:sldId id="430" r:id="rId7"/>
    <p:sldId id="706" r:id="rId8"/>
    <p:sldId id="621" r:id="rId9"/>
    <p:sldId id="707" r:id="rId10"/>
    <p:sldId id="708" r:id="rId11"/>
    <p:sldId id="709" r:id="rId12"/>
    <p:sldId id="710" r:id="rId13"/>
    <p:sldId id="711" r:id="rId14"/>
    <p:sldId id="712" r:id="rId15"/>
    <p:sldId id="713" r:id="rId16"/>
    <p:sldId id="714" r:id="rId17"/>
    <p:sldId id="617" r:id="rId18"/>
    <p:sldId id="716" r:id="rId19"/>
    <p:sldId id="717" r:id="rId20"/>
    <p:sldId id="718" r:id="rId21"/>
    <p:sldId id="719" r:id="rId22"/>
    <p:sldId id="720" r:id="rId23"/>
    <p:sldId id="721" r:id="rId24"/>
    <p:sldId id="722" r:id="rId25"/>
    <p:sldId id="723" r:id="rId26"/>
    <p:sldId id="724" r:id="rId27"/>
    <p:sldId id="725" r:id="rId28"/>
    <p:sldId id="726" r:id="rId29"/>
    <p:sldId id="727" r:id="rId30"/>
    <p:sldId id="728" r:id="rId31"/>
    <p:sldId id="729" r:id="rId32"/>
    <p:sldId id="730" r:id="rId33"/>
    <p:sldId id="731" r:id="rId34"/>
    <p:sldId id="732" r:id="rId35"/>
    <p:sldId id="733" r:id="rId36"/>
    <p:sldId id="734" r:id="rId37"/>
    <p:sldId id="735" r:id="rId38"/>
    <p:sldId id="736" r:id="rId39"/>
    <p:sldId id="737" r:id="rId40"/>
    <p:sldId id="738" r:id="rId41"/>
    <p:sldId id="739" r:id="rId42"/>
    <p:sldId id="740" r:id="rId43"/>
    <p:sldId id="741" r:id="rId44"/>
    <p:sldId id="742" r:id="rId45"/>
    <p:sldId id="743" r:id="rId46"/>
    <p:sldId id="428" r:id="rId47"/>
    <p:sldId id="360" r:id="rId48"/>
    <p:sldId id="636" r:id="rId49"/>
    <p:sldId id="748" r:id="rId50"/>
    <p:sldId id="747" r:id="rId51"/>
    <p:sldId id="749" r:id="rId52"/>
    <p:sldId id="746" r:id="rId53"/>
    <p:sldId id="744" r:id="rId54"/>
    <p:sldId id="745" r:id="rId55"/>
  </p:sldIdLst>
  <p:sldSz cx="12192000" cy="6858000"/>
  <p:notesSz cx="6858000" cy="9144000"/>
  <p:custDataLst>
    <p:tags r:id="rId57"/>
  </p:custDataLst>
  <p:defaultTextStyle>
    <a:defPPr>
      <a:defRPr lang="en-US"/>
    </a:defPPr>
    <a:lvl1pPr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521415D9-36F7-43E2-AB2F-B90AF26B5E84}">
      <p14:sectionLst xmlns:p14="http://schemas.microsoft.com/office/powerpoint/2010/main">
        <p14:section name="Main Content" id="{64149BC4-7A9B-4194-AC59-BD9E75BC2A6F}">
          <p14:sldIdLst>
            <p14:sldId id="379"/>
            <p14:sldId id="388"/>
            <p14:sldId id="430"/>
            <p14:sldId id="706"/>
            <p14:sldId id="621"/>
            <p14:sldId id="707"/>
            <p14:sldId id="708"/>
            <p14:sldId id="709"/>
            <p14:sldId id="710"/>
            <p14:sldId id="711"/>
            <p14:sldId id="712"/>
            <p14:sldId id="713"/>
            <p14:sldId id="714"/>
            <p14:sldId id="617"/>
            <p14:sldId id="716"/>
            <p14:sldId id="717"/>
            <p14:sldId id="718"/>
            <p14:sldId id="719"/>
            <p14:sldId id="720"/>
            <p14:sldId id="721"/>
            <p14:sldId id="722"/>
            <p14:sldId id="723"/>
            <p14:sldId id="724"/>
            <p14:sldId id="725"/>
            <p14:sldId id="726"/>
            <p14:sldId id="727"/>
            <p14:sldId id="728"/>
            <p14:sldId id="729"/>
            <p14:sldId id="730"/>
            <p14:sldId id="731"/>
            <p14:sldId id="732"/>
            <p14:sldId id="733"/>
            <p14:sldId id="734"/>
            <p14:sldId id="735"/>
            <p14:sldId id="736"/>
            <p14:sldId id="737"/>
            <p14:sldId id="738"/>
            <p14:sldId id="739"/>
            <p14:sldId id="740"/>
            <p14:sldId id="741"/>
            <p14:sldId id="742"/>
            <p14:sldId id="743"/>
            <p14:sldId id="428"/>
          </p14:sldIdLst>
        </p14:section>
        <p14:section name="Appendix: Image Descriptions for Unsighted Students" id="{47E2ACDF-FEE8-4953-B1A2-72D3F951747D}">
          <p14:sldIdLst>
            <p14:sldId id="360"/>
            <p14:sldId id="636"/>
            <p14:sldId id="748"/>
            <p14:sldId id="747"/>
            <p14:sldId id="749"/>
            <p14:sldId id="746"/>
            <p14:sldId id="744"/>
            <p14:sldId id="745"/>
          </p14:sldIdLst>
        </p14:section>
      </p14:sectionLst>
    </p:ext>
    <p:ext uri="{EFAFB233-063F-42B5-8137-9DF3F51BA10A}">
      <p15:sldGuideLst xmlns:p15="http://schemas.microsoft.com/office/powerpoint/2012/main">
        <p15:guide id="1" orient="horz" pos="4152" userDrawn="1">
          <p15:clr>
            <a:srgbClr val="A4A3A4"/>
          </p15:clr>
        </p15:guide>
        <p15:guide id="3" pos="7392" userDrawn="1">
          <p15:clr>
            <a:srgbClr val="A4A3A4"/>
          </p15:clr>
        </p15:guide>
        <p15:guide id="4" orient="horz" pos="3960" userDrawn="1">
          <p15:clr>
            <a:srgbClr val="A4A3A4"/>
          </p15:clr>
        </p15:guide>
        <p15:guide id="5" pos="3840" userDrawn="1">
          <p15:clr>
            <a:srgbClr val="A4A3A4"/>
          </p15:clr>
        </p15:guide>
        <p15:guide id="6" orient="horz" pos="792" userDrawn="1">
          <p15:clr>
            <a:srgbClr val="A4A3A4"/>
          </p15:clr>
        </p15:guide>
        <p15:guide id="7" pos="37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365" initials="3" lastIdx="1" clrIdx="0">
    <p:extLst>
      <p:ext uri="{19B8F6BF-5375-455C-9EA6-DF929625EA0E}">
        <p15:presenceInfo xmlns:p15="http://schemas.microsoft.com/office/powerpoint/2012/main" userId="S::ms12@365-tm.site::9b516f8d-7e3d-491e-a761-b748f7f8dd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00"/>
    <a:srgbClr val="007000"/>
    <a:srgbClr val="339933"/>
    <a:srgbClr val="005400"/>
    <a:srgbClr val="AC0000"/>
    <a:srgbClr val="007600"/>
    <a:srgbClr val="007E00"/>
    <a:srgbClr val="006400"/>
    <a:srgbClr val="005000"/>
    <a:srgbClr val="78D2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550" autoAdjust="0"/>
    <p:restoredTop sz="91651" autoAdjust="0"/>
  </p:normalViewPr>
  <p:slideViewPr>
    <p:cSldViewPr snapToGrid="0">
      <p:cViewPr varScale="1">
        <p:scale>
          <a:sx n="62" d="100"/>
          <a:sy n="62" d="100"/>
        </p:scale>
        <p:origin x="504" y="72"/>
      </p:cViewPr>
      <p:guideLst>
        <p:guide orient="horz" pos="4152"/>
        <p:guide pos="7392"/>
        <p:guide orient="horz" pos="3960"/>
        <p:guide pos="3840"/>
        <p:guide orient="horz" pos="792"/>
        <p:guide pos="377"/>
      </p:guideLst>
    </p:cSldViewPr>
  </p:slideViewPr>
  <p:outlineViewPr>
    <p:cViewPr>
      <p:scale>
        <a:sx n="33" d="100"/>
        <a:sy n="33" d="100"/>
      </p:scale>
      <p:origin x="0" y="-36606"/>
    </p:cViewPr>
  </p:outlineViewPr>
  <p:notesTextViewPr>
    <p:cViewPr>
      <p:scale>
        <a:sx n="100" d="100"/>
        <a:sy n="100" d="100"/>
      </p:scale>
      <p:origin x="0" y="0"/>
    </p:cViewPr>
  </p:notesTextViewPr>
  <p:sorterViewPr>
    <p:cViewPr>
      <p:scale>
        <a:sx n="68" d="100"/>
        <a:sy n="68" d="100"/>
      </p:scale>
      <p:origin x="0" y="0"/>
    </p:cViewPr>
  </p:sorterViewPr>
  <p:notesViewPr>
    <p:cSldViewPr snapToGrid="0">
      <p:cViewPr varScale="1">
        <p:scale>
          <a:sx n="84" d="100"/>
          <a:sy n="84" d="100"/>
        </p:scale>
        <p:origin x="382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gs" Target="tags/tag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31203AA3-164C-2741-9DB6-6596F2FD33C4}" type="datetime1">
              <a:rPr lang="en-US"/>
              <a:pPr>
                <a:defRPr/>
              </a:pPr>
              <a:t>2/3/2021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681BCAD9-4EF0-A740-A449-E6B1FAFF4A5A}" type="slidenum">
              <a:rPr lang="en-US"/>
              <a:pPr>
                <a:defRPr/>
              </a:pPr>
              <a:t>‹#›</a:t>
            </a:fld>
            <a:endParaRPr lang="en-US" dirty="0"/>
          </a:p>
        </p:txBody>
      </p:sp>
    </p:spTree>
    <p:extLst>
      <p:ext uri="{BB962C8B-B14F-4D97-AF65-F5344CB8AC3E}">
        <p14:creationId xmlns:p14="http://schemas.microsoft.com/office/powerpoint/2010/main" val="309431262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NOTE TO INSTRUCTORS:</a:t>
            </a:r>
          </a:p>
          <a:p>
            <a:pPr marL="171450" indent="-171450">
              <a:buFont typeface="Arial" panose="020B0604020202020204" pitchFamily="34" charset="0"/>
              <a:buChar char="•"/>
            </a:pPr>
            <a:r>
              <a:rPr lang="en-US" dirty="0"/>
              <a:t>If your class has fewer than 40 students per poll, Poll Everywhere is free (as of production of these slides). For current pricing please visit: https://www.polleverywhere.com/plans</a:t>
            </a:r>
          </a:p>
          <a:p>
            <a:pPr marL="171450" indent="-171450">
              <a:buFont typeface="Arial" panose="020B0604020202020204" pitchFamily="34" charset="0"/>
              <a:buChar char="•"/>
            </a:pPr>
            <a:r>
              <a:rPr lang="en-US" dirty="0"/>
              <a:t>If you have more than 40 students per poll, please talk to your McGraw-Hill rep as we have negotiated a discount on this tool for you that we are happy to pass on: http://www.mhhe.com/rep.</a:t>
            </a:r>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56C9CF70-9E69-4D50-8F12-A664FF767C93}"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0"/>
              </a:rPr>
              <a:pPr marL="0" marR="0" lvl="0" indent="0" algn="r" defTabSz="4572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dirty="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4261242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It is easy to see why organizations must develop a standardized, systematic approach to discipline and discharge. These decisions should not be left solely to the discretion of individual managers or supervisors. Policies that can lead to employee separation should be based on principles of justice and law, and they should allow for various ways to intervene.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11</a:t>
            </a:fld>
            <a:endParaRPr lang="en-US" dirty="0"/>
          </a:p>
        </p:txBody>
      </p:sp>
    </p:spTree>
    <p:extLst>
      <p:ext uri="{BB962C8B-B14F-4D97-AF65-F5344CB8AC3E}">
        <p14:creationId xmlns:p14="http://schemas.microsoft.com/office/powerpoint/2010/main" val="124840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sz="1200" kern="1200" dirty="0">
                <a:solidFill>
                  <a:schemeClr val="tx1"/>
                </a:solidFill>
                <a:latin typeface="+mn-lt"/>
                <a:ea typeface="ＭＳ Ｐゴシック" pitchFamily="-65" charset="-128"/>
                <a:cs typeface="ＭＳ Ｐゴシック" pitchFamily="-65" charset="-128"/>
              </a:rPr>
              <a:t>LO 11-2 </a:t>
            </a:r>
            <a:r>
              <a:rPr lang="en-US" sz="1200" kern="1200" dirty="0">
                <a:solidFill>
                  <a:schemeClr val="tx1"/>
                </a:solidFill>
                <a:latin typeface="+mn-lt"/>
                <a:ea typeface="ＭＳ Ｐゴシック" pitchFamily="-65" charset="-128"/>
                <a:cs typeface="ＭＳ Ｐゴシック" pitchFamily="-65" charset="-128"/>
              </a:rPr>
              <a:t>Discuss how employees determine whether the organization treats them fairly.</a:t>
            </a:r>
            <a:endParaRPr lang="en-US" altLang="en-US" sz="1200" kern="1200" dirty="0">
              <a:solidFill>
                <a:schemeClr val="tx1"/>
              </a:solidFill>
              <a:latin typeface="+mn-lt"/>
              <a:ea typeface="ＭＳ Ｐゴシック" pitchFamily="-65" charset="-128"/>
              <a:cs typeface="ＭＳ Ｐゴシック" pitchFamily="-65" charset="-128"/>
            </a:endParaRPr>
          </a:p>
          <a:p>
            <a:endParaRPr lang="en-US" sz="1200" b="1" i="0" u="none" strike="noStrike" kern="1200" baseline="0" dirty="0">
              <a:solidFill>
                <a:schemeClr val="tx1"/>
              </a:solidFill>
              <a:latin typeface="+mn-lt"/>
              <a:ea typeface="ＭＳ Ｐゴシック" pitchFamily="-65" charset="-128"/>
              <a:cs typeface="ＭＳ Ｐゴシック" pitchFamily="-65" charset="-128"/>
            </a:endParaRPr>
          </a:p>
          <a:p>
            <a:r>
              <a:rPr lang="en-US" sz="1200" b="1" i="0" u="none" strike="noStrike" kern="1200" baseline="0" dirty="0">
                <a:solidFill>
                  <a:schemeClr val="tx1"/>
                </a:solidFill>
                <a:latin typeface="+mn-lt"/>
                <a:ea typeface="ＭＳ Ｐゴシック" pitchFamily="-65" charset="-128"/>
                <a:cs typeface="ＭＳ Ｐゴシック" pitchFamily="-65" charset="-128"/>
              </a:rPr>
              <a:t>Outcome fairness </a:t>
            </a:r>
            <a:r>
              <a:rPr lang="en-US" sz="1200" i="0" u="none" strike="noStrike" kern="1200" baseline="0" dirty="0">
                <a:solidFill>
                  <a:schemeClr val="tx1"/>
                </a:solidFill>
                <a:latin typeface="+mn-lt"/>
                <a:ea typeface="ＭＳ Ｐゴシック" pitchFamily="-65" charset="-128"/>
                <a:cs typeface="ＭＳ Ｐゴシック" pitchFamily="-65" charset="-128"/>
              </a:rPr>
              <a:t>is a</a:t>
            </a:r>
            <a:r>
              <a:rPr lang="en-US" sz="1200" b="0" i="0" u="none" strike="noStrike" kern="1200" baseline="0" dirty="0">
                <a:solidFill>
                  <a:schemeClr val="tx1"/>
                </a:solidFill>
                <a:latin typeface="+mn-lt"/>
                <a:ea typeface="ＭＳ Ｐゴシック" pitchFamily="-65" charset="-128"/>
                <a:cs typeface="ＭＳ Ｐゴシック" pitchFamily="-65" charset="-128"/>
              </a:rPr>
              <a:t> judgment that the consequences given to employees are just. Outcome fairness involves the ends of a discipline process, while procedural and interactional justice focus on the means to those ends.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12</a:t>
            </a:fld>
            <a:endParaRPr lang="en-US" dirty="0"/>
          </a:p>
        </p:txBody>
      </p:sp>
    </p:spTree>
    <p:extLst>
      <p:ext uri="{BB962C8B-B14F-4D97-AF65-F5344CB8AC3E}">
        <p14:creationId xmlns:p14="http://schemas.microsoft.com/office/powerpoint/2010/main" val="3502913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ＭＳ Ｐゴシック" pitchFamily="-65" charset="-128"/>
                <a:cs typeface="ＭＳ Ｐゴシック" pitchFamily="-65" charset="-128"/>
              </a:rPr>
              <a:t>Procedural justice </a:t>
            </a:r>
            <a:r>
              <a:rPr lang="en-US" sz="1200" i="0" u="none" strike="noStrike" kern="1200" baseline="0" dirty="0">
                <a:solidFill>
                  <a:schemeClr val="tx1"/>
                </a:solidFill>
                <a:latin typeface="+mn-lt"/>
                <a:ea typeface="ＭＳ Ｐゴシック" pitchFamily="-65" charset="-128"/>
                <a:cs typeface="ＭＳ Ｐゴシック" pitchFamily="-65" charset="-128"/>
              </a:rPr>
              <a:t>is a</a:t>
            </a:r>
            <a:r>
              <a:rPr lang="en-US" sz="1200" b="0" i="0" u="none" strike="noStrike" kern="1200" baseline="0" dirty="0">
                <a:solidFill>
                  <a:schemeClr val="tx1"/>
                </a:solidFill>
                <a:latin typeface="+mn-lt"/>
                <a:ea typeface="ＭＳ Ｐゴシック" pitchFamily="-65" charset="-128"/>
                <a:cs typeface="ＭＳ Ｐゴシック" pitchFamily="-65" charset="-128"/>
              </a:rPr>
              <a:t> judgment that fair methods were used to determine the consequences an employee receives.</a:t>
            </a:r>
          </a:p>
          <a:p>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r>
              <a:rPr lang="en-US" sz="1200" b="1" i="0" u="none" strike="noStrike" kern="1200" baseline="0" dirty="0">
                <a:solidFill>
                  <a:schemeClr val="tx1"/>
                </a:solidFill>
                <a:latin typeface="+mn-lt"/>
                <a:ea typeface="ＭＳ Ｐゴシック" pitchFamily="-65" charset="-128"/>
                <a:cs typeface="ＭＳ Ｐゴシック" pitchFamily="-65" charset="-128"/>
              </a:rPr>
              <a:t>Interactional justice </a:t>
            </a:r>
            <a:r>
              <a:rPr lang="en-US" sz="1200" i="0" u="none" strike="noStrike" kern="1200" baseline="0" dirty="0">
                <a:solidFill>
                  <a:schemeClr val="tx1"/>
                </a:solidFill>
                <a:latin typeface="+mn-lt"/>
                <a:ea typeface="ＭＳ Ｐゴシック" pitchFamily="-65" charset="-128"/>
                <a:cs typeface="ＭＳ Ｐゴシック" pitchFamily="-65" charset="-128"/>
              </a:rPr>
              <a:t>is a</a:t>
            </a:r>
            <a:r>
              <a:rPr lang="en-US" sz="1200" b="0" i="0" u="none" strike="noStrike" kern="1200" baseline="0" dirty="0">
                <a:solidFill>
                  <a:schemeClr val="tx1"/>
                </a:solidFill>
                <a:latin typeface="+mn-lt"/>
                <a:ea typeface="ＭＳ Ｐゴシック" pitchFamily="-65" charset="-128"/>
                <a:cs typeface="ＭＳ Ｐゴシック" pitchFamily="-65" charset="-128"/>
              </a:rPr>
              <a:t> judgment that the organization carried out its actions in a way that took the employee’s feelings into account.</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13</a:t>
            </a:fld>
            <a:endParaRPr lang="en-US" dirty="0"/>
          </a:p>
        </p:txBody>
      </p:sp>
    </p:spTree>
    <p:extLst>
      <p:ext uri="{BB962C8B-B14F-4D97-AF65-F5344CB8AC3E}">
        <p14:creationId xmlns:p14="http://schemas.microsoft.com/office/powerpoint/2010/main" val="3334998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sz="1400" kern="1200" dirty="0">
                <a:solidFill>
                  <a:schemeClr val="tx1"/>
                </a:solidFill>
                <a:latin typeface="+mn-lt"/>
                <a:ea typeface="ＭＳ Ｐゴシック" pitchFamily="-65" charset="-128"/>
                <a:cs typeface="ＭＳ Ｐゴシック" pitchFamily="-65" charset="-128"/>
              </a:rPr>
              <a:t>Because of the critical financial and personal risks associated with employee dismissal, it is easy to see why organizations must develop a standardized, systematic approach to discipline and discharge. </a:t>
            </a:r>
            <a:r>
              <a:rPr lang="en-US" sz="1400" b="0" i="0" u="none" strike="noStrike" kern="1200" baseline="0" dirty="0">
                <a:solidFill>
                  <a:srgbClr val="221E1F"/>
                </a:solidFill>
                <a:latin typeface="+mn-lt"/>
                <a:ea typeface="ＭＳ Ｐゴシック" pitchFamily="-65" charset="-128"/>
                <a:cs typeface="ＭＳ Ｐゴシック" pitchFamily="-65" charset="-128"/>
              </a:rPr>
              <a:t>As shown in Figure 11.1, one employee’s consequences should be consistent with other employees’ consequences.</a:t>
            </a:r>
            <a:endParaRPr lang="en-US" altLang="en-US" sz="14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14</a:t>
            </a:fld>
            <a:endParaRPr lang="en-US" dirty="0"/>
          </a:p>
        </p:txBody>
      </p:sp>
    </p:spTree>
    <p:extLst>
      <p:ext uri="{BB962C8B-B14F-4D97-AF65-F5344CB8AC3E}">
        <p14:creationId xmlns:p14="http://schemas.microsoft.com/office/powerpoint/2010/main" val="39339204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LO 11-3 </a:t>
            </a:r>
            <a:r>
              <a:rPr lang="en-US" dirty="0"/>
              <a:t>Identify legal requirements for employee discipline.</a:t>
            </a:r>
          </a:p>
          <a:p>
            <a:endParaRPr lang="en-US" altLang="en-US" dirty="0"/>
          </a:p>
          <a:p>
            <a:r>
              <a:rPr lang="en-US" altLang="en-US" dirty="0"/>
              <a:t>The law gives employers wide latitude in hiring and firing, but employers must meet certain requirements. They must avoid wrongful discharge and illegal discrimination. They also must meet standards related to employees’</a:t>
            </a:r>
            <a:r>
              <a:rPr lang="en-US" altLang="ja-JP" dirty="0"/>
              <a:t> privacy and adequate notice of layoffs. These considerations are discussed on this and the next slide.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15</a:t>
            </a:fld>
            <a:endParaRPr lang="en-US" dirty="0"/>
          </a:p>
        </p:txBody>
      </p:sp>
    </p:spTree>
    <p:extLst>
      <p:ext uri="{BB962C8B-B14F-4D97-AF65-F5344CB8AC3E}">
        <p14:creationId xmlns:p14="http://schemas.microsoft.com/office/powerpoint/2010/main" val="18835749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sz="1200" kern="1200" dirty="0">
                <a:solidFill>
                  <a:schemeClr val="tx1"/>
                </a:solidFill>
                <a:latin typeface="+mn-lt"/>
                <a:ea typeface="ＭＳ Ｐゴシック" pitchFamily="-65" charset="-128"/>
                <a:cs typeface="ＭＳ Ｐゴシック" pitchFamily="-65" charset="-128"/>
              </a:rPr>
              <a:t>Searches and surveillance should be for a legitimate business purpose, and employees should know about and consent to them. Social media is another area where employers have considered employees’ personal activities to be relevant. For example, Hospitals have discovered that their employees discussed patients on Facebook, which is illegal as well as unethical.</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sz="1200" kern="120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Sometimes terminations are necessary, not because of individuals’ misdeeds, but because the organization determines that for economic reasons it must close a facility. An organization that plans such broad-scale layoffs may be subject to the Workers’ Adjustment Retraining and Notification Act (WARN).</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16</a:t>
            </a:fld>
            <a:endParaRPr lang="en-US" dirty="0"/>
          </a:p>
        </p:txBody>
      </p:sp>
    </p:spTree>
    <p:extLst>
      <p:ext uri="{BB962C8B-B14F-4D97-AF65-F5344CB8AC3E}">
        <p14:creationId xmlns:p14="http://schemas.microsoft.com/office/powerpoint/2010/main" val="2704119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No matter how sensitively the organization gathers information leading to disciplinary actions, it should also consider privacy issues when deciding who will see the information. Table 11.2 summarizes the measures for protecting employees’</a:t>
            </a:r>
            <a:r>
              <a:rPr lang="en-US" altLang="ja-JP" dirty="0"/>
              <a:t> privacy.</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17</a:t>
            </a:fld>
            <a:endParaRPr lang="en-US" dirty="0"/>
          </a:p>
        </p:txBody>
      </p:sp>
    </p:spTree>
    <p:extLst>
      <p:ext uri="{BB962C8B-B14F-4D97-AF65-F5344CB8AC3E}">
        <p14:creationId xmlns:p14="http://schemas.microsoft.com/office/powerpoint/2010/main" val="21510945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b="0" kern="1200" dirty="0">
                <a:solidFill>
                  <a:schemeClr val="tx1"/>
                </a:solidFill>
                <a:latin typeface="+mn-lt"/>
                <a:ea typeface="ＭＳ Ｐゴシック" pitchFamily="-65" charset="-128"/>
                <a:cs typeface="ＭＳ Ｐゴシック" pitchFamily="-65" charset="-128"/>
              </a:rPr>
              <a:t>LO 11-4 </a:t>
            </a:r>
            <a:r>
              <a:rPr lang="en-US" sz="1200" kern="1200" dirty="0">
                <a:solidFill>
                  <a:schemeClr val="tx1"/>
                </a:solidFill>
                <a:latin typeface="+mn-lt"/>
                <a:ea typeface="ＭＳ Ｐゴシック" pitchFamily="-65" charset="-128"/>
                <a:cs typeface="ＭＳ Ｐゴシック" pitchFamily="-65" charset="-128"/>
              </a:rPr>
              <a:t>Summarize ways in which organizations can discipline employees fairly.</a:t>
            </a:r>
          </a:p>
          <a:p>
            <a:endParaRPr lang="en-US" altLang="en-US" sz="1200" b="0" kern="1200" dirty="0">
              <a:solidFill>
                <a:schemeClr val="tx1"/>
              </a:solidFill>
              <a:latin typeface="+mn-lt"/>
              <a:ea typeface="ＭＳ Ｐゴシック" pitchFamily="-65" charset="-128"/>
              <a:cs typeface="ＭＳ Ｐゴシック" pitchFamily="-65" charset="-128"/>
            </a:endParaRPr>
          </a:p>
          <a:p>
            <a:r>
              <a:rPr lang="en-US" sz="1200" b="0" i="0" u="none" strike="noStrike" kern="1200" baseline="0" dirty="0">
                <a:solidFill>
                  <a:srgbClr val="221E1F"/>
                </a:solidFill>
                <a:latin typeface="+mn-lt"/>
                <a:ea typeface="ＭＳ Ｐゴシック" pitchFamily="-65" charset="-128"/>
                <a:cs typeface="ＭＳ Ｐゴシック" pitchFamily="-65" charset="-128"/>
              </a:rPr>
              <a:t>The principles of justice suggest that the organization prepare for problems by establishing a formal discipline process in which the consequences become more serious if the employee repeats the offense. Such a system is called </a:t>
            </a:r>
            <a:r>
              <a:rPr lang="en-US" sz="1200" b="1" i="0" u="none" strike="noStrike" kern="1200" baseline="0" dirty="0">
                <a:solidFill>
                  <a:srgbClr val="221E1F"/>
                </a:solidFill>
                <a:latin typeface="+mn-lt"/>
                <a:ea typeface="ＭＳ Ｐゴシック" pitchFamily="-65" charset="-128"/>
                <a:cs typeface="ＭＳ Ｐゴシック" pitchFamily="-65" charset="-128"/>
              </a:rPr>
              <a:t>progressive discipline</a:t>
            </a:r>
            <a:r>
              <a:rPr lang="en-US" sz="1200" i="0" u="none" strike="noStrike" kern="1200" baseline="0" dirty="0">
                <a:solidFill>
                  <a:srgbClr val="221E1F"/>
                </a:solidFill>
                <a:latin typeface="+mn-lt"/>
                <a:ea typeface="ＭＳ Ｐゴシック" pitchFamily="-65" charset="-128"/>
                <a:cs typeface="ＭＳ Ｐゴシック" pitchFamily="-65" charset="-128"/>
              </a:rPr>
              <a:t>.</a:t>
            </a:r>
            <a:endParaRPr lang="en-US" altLang="en-US" sz="1200" kern="1200" dirty="0">
              <a:solidFill>
                <a:schemeClr val="tx1"/>
              </a:solidFill>
              <a:latin typeface="+mn-lt"/>
              <a:ea typeface="ＭＳ Ｐゴシック" pitchFamily="-65" charset="-128"/>
              <a:cs typeface="ＭＳ Ｐゴシック" pitchFamily="-65" charset="-128"/>
            </a:endParaRPr>
          </a:p>
          <a:p>
            <a:endParaRPr lang="en-US" altLang="en-US" sz="1200" b="1" kern="1200" dirty="0">
              <a:solidFill>
                <a:schemeClr val="tx1"/>
              </a:solidFill>
              <a:latin typeface="+mn-lt"/>
              <a:ea typeface="ＭＳ Ｐゴシック" pitchFamily="-65" charset="-128"/>
              <a:cs typeface="ＭＳ Ｐゴシック" pitchFamily="-65" charset="-128"/>
            </a:endParaRPr>
          </a:p>
          <a:p>
            <a:r>
              <a:rPr lang="en-US" altLang="en-US" sz="1200" b="1" kern="1200" dirty="0">
                <a:solidFill>
                  <a:schemeClr val="tx1"/>
                </a:solidFill>
                <a:latin typeface="+mn-lt"/>
                <a:ea typeface="ＭＳ Ｐゴシック" pitchFamily="-65" charset="-128"/>
                <a:cs typeface="ＭＳ Ｐゴシック" pitchFamily="-65" charset="-128"/>
              </a:rPr>
              <a:t>Hot-stove rule</a:t>
            </a:r>
            <a:r>
              <a:rPr lang="en-US" altLang="en-US" sz="1200" kern="1200" dirty="0">
                <a:solidFill>
                  <a:schemeClr val="tx1"/>
                </a:solidFill>
                <a:latin typeface="+mn-lt"/>
                <a:ea typeface="ＭＳ Ｐゴシック" pitchFamily="-65" charset="-128"/>
                <a:cs typeface="ＭＳ Ｐゴシック" pitchFamily="-65" charset="-128"/>
              </a:rPr>
              <a:t> is the principle of discipline that says discipline should be like a hot stove, giving clear warning and following up with consistent, objective, immediate consequences. The glowing or burning stove gives warning not to touch. Anyone who ignores the warning will be burned. The stove has no feelings to influence which people it burns, and it delivers the same burn to any touch and is immediate. Like the hot stove, an organization’s discipline should give warning and have consequences that are consistent, objective, and immediate.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18</a:t>
            </a:fld>
            <a:endParaRPr lang="en-US" dirty="0"/>
          </a:p>
        </p:txBody>
      </p:sp>
    </p:spTree>
    <p:extLst>
      <p:ext uri="{BB962C8B-B14F-4D97-AF65-F5344CB8AC3E}">
        <p14:creationId xmlns:p14="http://schemas.microsoft.com/office/powerpoint/2010/main" val="39806900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sz="1400" dirty="0"/>
              <a:t>A typical progressive discipline system identifies and communicates unacceptable behaviors and responds to a series of offenses with the actions shown in Figure 11.2 —spoken and then written warnings, temporary suspension, and finally, termination. This process fulfills the purpose of discipline by teaching employees what is expected of them and creating a situation in which employees must try to do what is expected. It seeks to prevent misbehavior (by publishing rules) and to correct, rather than merely punish, misbehavior. A progressive discipline system should have requirements for documenting the rules, offenses, and responses. should provide an opportunity to hear every point of view and to correct errors, following a procedure that is consistent for all employees.</a:t>
            </a:r>
            <a:endParaRPr lang="en-US" altLang="en-US" sz="14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19</a:t>
            </a:fld>
            <a:endParaRPr lang="en-US" dirty="0"/>
          </a:p>
        </p:txBody>
      </p:sp>
    </p:spTree>
    <p:extLst>
      <p:ext uri="{BB962C8B-B14F-4D97-AF65-F5344CB8AC3E}">
        <p14:creationId xmlns:p14="http://schemas.microsoft.com/office/powerpoint/2010/main" val="15969403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ltLang="en-US" dirty="0"/>
              <a:t>Organizations also may resolve problems through alternative dispute resolution, including an open-door policy, peer review, mediation, and arbitration. </a:t>
            </a:r>
            <a:r>
              <a:rPr lang="en-US" sz="1200" b="1" i="0" u="none" strike="noStrike" kern="1200" baseline="0" dirty="0">
                <a:solidFill>
                  <a:schemeClr val="tx1"/>
                </a:solidFill>
                <a:ea typeface="ＭＳ Ｐゴシック" pitchFamily="-65" charset="-128"/>
                <a:cs typeface="ＭＳ Ｐゴシック" pitchFamily="-65" charset="-128"/>
              </a:rPr>
              <a:t>Alternative dispute resolution (ADR) </a:t>
            </a:r>
            <a:r>
              <a:rPr lang="en-US" sz="1200" i="0" u="none" strike="noStrike" kern="1200" baseline="0" dirty="0">
                <a:solidFill>
                  <a:schemeClr val="tx1"/>
                </a:solidFill>
                <a:ea typeface="ＭＳ Ｐゴシック" pitchFamily="-65" charset="-128"/>
                <a:cs typeface="ＭＳ Ｐゴシック" pitchFamily="-65" charset="-128"/>
              </a:rPr>
              <a:t>refers to m</a:t>
            </a:r>
            <a:r>
              <a:rPr lang="en-US" sz="1200" b="0" i="0" u="none" strike="noStrike" kern="1200" baseline="0" dirty="0">
                <a:solidFill>
                  <a:schemeClr val="tx1"/>
                </a:solidFill>
                <a:ea typeface="ＭＳ Ｐゴシック" pitchFamily="-65" charset="-128"/>
                <a:cs typeface="ＭＳ Ｐゴシック" pitchFamily="-65" charset="-128"/>
              </a:rPr>
              <a:t>ethods of solving a problem by bringing in an impartial outsider but not using the court system.</a:t>
            </a:r>
          </a:p>
          <a:p>
            <a:pPr>
              <a:defRPr/>
            </a:pPr>
            <a:endParaRPr lang="en-US" sz="1200" b="0" i="0" u="none" strike="noStrike" kern="1200" baseline="0" dirty="0">
              <a:solidFill>
                <a:schemeClr val="tx1"/>
              </a:solidFill>
              <a:ea typeface="ＭＳ Ｐゴシック" pitchFamily="-65" charset="-128"/>
              <a:cs typeface="ＭＳ Ｐゴシック" pitchFamily="-65" charset="-128"/>
            </a:endParaRPr>
          </a:p>
          <a:p>
            <a:pPr>
              <a:defRPr/>
            </a:pPr>
            <a:r>
              <a:rPr lang="en-US" altLang="en-US" dirty="0"/>
              <a:t>Typically, an ADR process begins with an open-door policy, which is the simplest, most direct, and least expensive way to settle a dispute. An </a:t>
            </a:r>
            <a:r>
              <a:rPr lang="en-US" sz="1200" b="1" i="0" u="none" strike="noStrike" kern="1200" baseline="0" dirty="0">
                <a:solidFill>
                  <a:schemeClr val="tx1"/>
                </a:solidFill>
                <a:ea typeface="ＭＳ Ｐゴシック" pitchFamily="-65" charset="-128"/>
                <a:cs typeface="ＭＳ Ｐゴシック" pitchFamily="-65" charset="-128"/>
              </a:rPr>
              <a:t>open-door policy </a:t>
            </a:r>
            <a:r>
              <a:rPr lang="en-US" sz="1200" i="0" u="none" strike="noStrike" kern="1200" baseline="0" dirty="0">
                <a:solidFill>
                  <a:schemeClr val="tx1"/>
                </a:solidFill>
                <a:ea typeface="ＭＳ Ｐゴシック" pitchFamily="-65" charset="-128"/>
                <a:cs typeface="ＭＳ Ｐゴシック" pitchFamily="-65" charset="-128"/>
              </a:rPr>
              <a:t>is a</a:t>
            </a:r>
            <a:r>
              <a:rPr lang="en-US" sz="1200" b="0" i="0" u="none" strike="noStrike" kern="1200" baseline="0" dirty="0">
                <a:solidFill>
                  <a:schemeClr val="tx1"/>
                </a:solidFill>
                <a:ea typeface="ＭＳ Ｐゴシック" pitchFamily="-65" charset="-128"/>
                <a:cs typeface="ＭＳ Ｐゴシック" pitchFamily="-65" charset="-128"/>
              </a:rPr>
              <a:t>n organization’s policy of making managers available to hear complaints. </a:t>
            </a:r>
            <a:r>
              <a:rPr lang="en-US" altLang="en-US" dirty="0"/>
              <a:t>The first “open door” is that of the employee’s immediate supervisor, and if the employee does not get a resolution from that person, the employee may appeal to managers at higher levels. This policy works only to the degree that employees trust management and managers who hear complaints listen and are able to act.</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p>
          <a:p>
            <a:pPr>
              <a:defRPr/>
            </a:pPr>
            <a:r>
              <a:rPr lang="en-US" altLang="en-US" dirty="0"/>
              <a:t>When the parties to a dispute cannot resolve it themselves, the organization can move the dispute to peer review, mediation, or arbitration. </a:t>
            </a:r>
            <a:r>
              <a:rPr lang="en-US" sz="1200" b="1" i="0" u="none" strike="noStrike" kern="1200" baseline="0" dirty="0">
                <a:solidFill>
                  <a:schemeClr val="tx1"/>
                </a:solidFill>
                <a:ea typeface="ＭＳ Ｐゴシック" pitchFamily="-65" charset="-128"/>
                <a:cs typeface="ＭＳ Ｐゴシック" pitchFamily="-65" charset="-128"/>
              </a:rPr>
              <a:t>Peer review </a:t>
            </a:r>
            <a:r>
              <a:rPr lang="en-US" sz="1200" i="0" u="none" strike="noStrike" kern="1200" baseline="0" dirty="0">
                <a:solidFill>
                  <a:schemeClr val="tx1"/>
                </a:solidFill>
                <a:ea typeface="ＭＳ Ｐゴシック" pitchFamily="-65" charset="-128"/>
                <a:cs typeface="ＭＳ Ｐゴシック" pitchFamily="-65" charset="-128"/>
              </a:rPr>
              <a:t>is the p</a:t>
            </a:r>
            <a:r>
              <a:rPr lang="en-US" sz="1200" b="0" i="0" u="none" strike="noStrike" kern="1200" baseline="0" dirty="0">
                <a:solidFill>
                  <a:schemeClr val="tx1"/>
                </a:solidFill>
                <a:ea typeface="ＭＳ Ｐゴシック" pitchFamily="-65" charset="-128"/>
                <a:cs typeface="ＭＳ Ｐゴシック" pitchFamily="-65" charset="-128"/>
              </a:rPr>
              <a:t>rocess for resolving disputes by taking them to a panel composed of representatives from the organization at the same levels as the people in the dispute.</a:t>
            </a:r>
            <a:endParaRPr lang="en-US" alt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20</a:t>
            </a:fld>
            <a:endParaRPr lang="en-US" dirty="0"/>
          </a:p>
        </p:txBody>
      </p:sp>
    </p:spTree>
    <p:extLst>
      <p:ext uri="{BB962C8B-B14F-4D97-AF65-F5344CB8AC3E}">
        <p14:creationId xmlns:p14="http://schemas.microsoft.com/office/powerpoint/2010/main" val="1258757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a:t>
            </a:fld>
            <a:endParaRPr lang="en-US" dirty="0"/>
          </a:p>
        </p:txBody>
      </p:sp>
    </p:spTree>
    <p:extLst>
      <p:ext uri="{BB962C8B-B14F-4D97-AF65-F5344CB8AC3E}">
        <p14:creationId xmlns:p14="http://schemas.microsoft.com/office/powerpoint/2010/main" val="2804367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ea typeface="ＭＳ Ｐゴシック" pitchFamily="-65" charset="-128"/>
                <a:cs typeface="ＭＳ Ｐゴシック" pitchFamily="-65" charset="-128"/>
              </a:rPr>
              <a:t>Mediation </a:t>
            </a:r>
            <a:r>
              <a:rPr lang="en-US" sz="1200" i="0" u="none" strike="noStrike" kern="1200" baseline="0" dirty="0">
                <a:solidFill>
                  <a:schemeClr val="tx1"/>
                </a:solidFill>
                <a:ea typeface="ＭＳ Ｐゴシック" pitchFamily="-65" charset="-128"/>
                <a:cs typeface="ＭＳ Ｐゴシック" pitchFamily="-65" charset="-128"/>
              </a:rPr>
              <a:t>is a c</a:t>
            </a:r>
            <a:r>
              <a:rPr lang="en-US" sz="1200" b="0" i="0" u="none" strike="noStrike" kern="1200" baseline="0" dirty="0">
                <a:solidFill>
                  <a:schemeClr val="tx1"/>
                </a:solidFill>
                <a:ea typeface="ＭＳ Ｐゴシック" pitchFamily="-65" charset="-128"/>
                <a:cs typeface="ＭＳ Ｐゴシック" pitchFamily="-65" charset="-128"/>
              </a:rPr>
              <a:t>onflict resolution procedure in which a mediator hears the views of both sides and facilitates the negotiation process but has no formal authority to dictate a resolution. </a:t>
            </a:r>
            <a:r>
              <a:rPr lang="en-US" altLang="en-US" dirty="0"/>
              <a:t>Mediation process is not binding, meaning the mediator cannot force a solution.</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p>
          <a:p>
            <a:pPr>
              <a:defRPr/>
            </a:pPr>
            <a:r>
              <a:rPr lang="en-US" altLang="en-US" dirty="0"/>
              <a:t>At some organizations, if mediation fails, the process moves to arbitration as a third and final option. </a:t>
            </a:r>
            <a:r>
              <a:rPr lang="en-US" sz="1200" b="1" i="0" u="none" strike="noStrike" kern="1200" baseline="0" dirty="0">
                <a:solidFill>
                  <a:schemeClr val="tx1"/>
                </a:solidFill>
                <a:ea typeface="ＭＳ Ｐゴシック" pitchFamily="-65" charset="-128"/>
                <a:cs typeface="ＭＳ Ｐゴシック" pitchFamily="-65" charset="-128"/>
              </a:rPr>
              <a:t>Arbitration </a:t>
            </a:r>
            <a:r>
              <a:rPr lang="en-US" sz="1200" i="0" u="none" strike="noStrike" kern="1200" baseline="0" dirty="0">
                <a:solidFill>
                  <a:schemeClr val="tx1"/>
                </a:solidFill>
                <a:ea typeface="ＭＳ Ｐゴシック" pitchFamily="-65" charset="-128"/>
                <a:cs typeface="ＭＳ Ｐゴシック" pitchFamily="-65" charset="-128"/>
              </a:rPr>
              <a:t>is a c</a:t>
            </a:r>
            <a:r>
              <a:rPr lang="en-US" sz="1200" b="0" i="0" u="none" strike="noStrike" kern="1200" baseline="0" dirty="0">
                <a:solidFill>
                  <a:schemeClr val="tx1"/>
                </a:solidFill>
                <a:ea typeface="ＭＳ Ｐゴシック" pitchFamily="-65" charset="-128"/>
                <a:cs typeface="ＭＳ Ｐゴシック" pitchFamily="-65" charset="-128"/>
              </a:rPr>
              <a:t>onflict resolution procedure in which an arbitrator or arbitration board determines a binding settlement. </a:t>
            </a:r>
            <a:r>
              <a:rPr lang="en-US" altLang="en-US" dirty="0"/>
              <a:t>Although arbitration is a formal process involving an outsider, it tends to be much faster, simpler, and more private than a lawsuit.</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21</a:t>
            </a:fld>
            <a:endParaRPr lang="en-US" dirty="0"/>
          </a:p>
        </p:txBody>
      </p:sp>
    </p:spTree>
    <p:extLst>
      <p:ext uri="{BB962C8B-B14F-4D97-AF65-F5344CB8AC3E}">
        <p14:creationId xmlns:p14="http://schemas.microsoft.com/office/powerpoint/2010/main" val="34337673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400" b="0" i="0" u="none" strike="noStrike" kern="1200" baseline="0" dirty="0">
                <a:solidFill>
                  <a:srgbClr val="221E1F"/>
                </a:solidFill>
                <a:latin typeface="+mn-lt"/>
                <a:ea typeface="ＭＳ Ｐゴシック" pitchFamily="-65" charset="-128"/>
                <a:cs typeface="ＭＳ Ｐゴシック" pitchFamily="-65" charset="-128"/>
              </a:rPr>
              <a:t>A variety of ADR techniques show promise for resolving disputes in a timely, constructive, cost-effective manner (Figure 11.3).</a:t>
            </a:r>
            <a:endParaRPr lang="en-US" altLang="en-US" sz="14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22</a:t>
            </a:fld>
            <a:endParaRPr lang="en-US" dirty="0"/>
          </a:p>
        </p:txBody>
      </p:sp>
    </p:spTree>
    <p:extLst>
      <p:ext uri="{BB962C8B-B14F-4D97-AF65-F5344CB8AC3E}">
        <p14:creationId xmlns:p14="http://schemas.microsoft.com/office/powerpoint/2010/main" val="7662064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While ADR is effective in dealing with problems related to performance and disputes between people at work, many of the problems that lead an organization to want to terminate an employee involve drug or alcohol abuse. In these cases, the organization’</a:t>
            </a:r>
            <a:r>
              <a:rPr lang="en-US" altLang="ja-JP" dirty="0"/>
              <a:t>s discipline program should also incorporate an </a:t>
            </a:r>
            <a:r>
              <a:rPr lang="en-US" altLang="ja-JP" b="1" dirty="0"/>
              <a:t>employee assistance program (EAP)</a:t>
            </a:r>
            <a:r>
              <a:rPr lang="en-US" altLang="ja-JP" dirty="0"/>
              <a:t>.</a:t>
            </a:r>
            <a:r>
              <a:rPr lang="en-US" sz="1200" b="1" i="0" u="none" strike="noStrike" kern="1200" baseline="0" dirty="0">
                <a:solidFill>
                  <a:schemeClr val="tx1"/>
                </a:solidFill>
                <a:ea typeface="ＭＳ Ｐゴシック" pitchFamily="-65" charset="-128"/>
                <a:cs typeface="ＭＳ Ｐゴシック" pitchFamily="-65" charset="-128"/>
              </a:rPr>
              <a:t> </a:t>
            </a:r>
            <a:r>
              <a:rPr lang="en-US" sz="1200" i="0" u="none" strike="noStrike" kern="1200" baseline="0" dirty="0">
                <a:solidFill>
                  <a:schemeClr val="tx1"/>
                </a:solidFill>
                <a:ea typeface="ＭＳ Ｐゴシック" pitchFamily="-65" charset="-128"/>
                <a:cs typeface="ＭＳ Ｐゴシック" pitchFamily="-65" charset="-128"/>
              </a:rPr>
              <a:t>EAP is a</a:t>
            </a:r>
            <a:r>
              <a:rPr lang="en-US" sz="1200" b="0" i="0" u="none" strike="noStrike" kern="1200" baseline="0" dirty="0">
                <a:solidFill>
                  <a:schemeClr val="tx1"/>
                </a:solidFill>
                <a:ea typeface="ＭＳ Ｐゴシック" pitchFamily="-65" charset="-128"/>
                <a:cs typeface="ＭＳ Ｐゴシック" pitchFamily="-65" charset="-128"/>
              </a:rPr>
              <a:t> referral service that employees can use to seek professional treatment for emotional problems or substance abuse.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23</a:t>
            </a:fld>
            <a:endParaRPr lang="en-US" dirty="0"/>
          </a:p>
        </p:txBody>
      </p:sp>
    </p:spTree>
    <p:extLst>
      <p:ext uri="{BB962C8B-B14F-4D97-AF65-F5344CB8AC3E}">
        <p14:creationId xmlns:p14="http://schemas.microsoft.com/office/powerpoint/2010/main" val="491541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ltLang="en-US" dirty="0"/>
              <a:t>An employee who has been discharged is likely to feel angry and confused about what to do next. If the person feels that there is nothing to lose and nowhere else to turn, the potential for violence or a lawsuit is greater than most organizations are willing to tolerate. This concern is one reason many organizations provide </a:t>
            </a:r>
            <a:r>
              <a:rPr lang="en-US" altLang="en-US" b="1" dirty="0"/>
              <a:t>outplacement counseling</a:t>
            </a:r>
            <a:r>
              <a:rPr lang="en-US" altLang="en-US" dirty="0"/>
              <a:t>.</a:t>
            </a:r>
            <a:r>
              <a:rPr lang="en-US" sz="1200" b="1" i="0" u="none" strike="noStrike" kern="1200" baseline="0" dirty="0">
                <a:solidFill>
                  <a:schemeClr val="tx1"/>
                </a:solidFill>
                <a:ea typeface="ＭＳ Ｐゴシック" pitchFamily="-65" charset="-128"/>
                <a:cs typeface="ＭＳ Ｐゴシック" pitchFamily="-65" charset="-128"/>
              </a:rPr>
              <a:t> </a:t>
            </a:r>
            <a:r>
              <a:rPr lang="en-US" sz="1200" i="0" u="none" strike="noStrike" kern="1200" baseline="0" dirty="0">
                <a:solidFill>
                  <a:schemeClr val="tx1"/>
                </a:solidFill>
                <a:ea typeface="ＭＳ Ｐゴシック" pitchFamily="-65" charset="-128"/>
                <a:cs typeface="ＭＳ Ｐゴシック" pitchFamily="-65" charset="-128"/>
              </a:rPr>
              <a:t>Outplacement counseling </a:t>
            </a:r>
            <a:r>
              <a:rPr lang="en-US" sz="1200" b="0" i="0" u="none" strike="noStrike" kern="1200" baseline="0" dirty="0">
                <a:solidFill>
                  <a:schemeClr val="tx1"/>
                </a:solidFill>
                <a:ea typeface="ＭＳ Ｐゴシック" pitchFamily="-65" charset="-128"/>
                <a:cs typeface="ＭＳ Ｐゴシック" pitchFamily="-65" charset="-128"/>
              </a:rPr>
              <a:t>is a service in which professionals try to help dismissed employees manage the transition from one job to another.</a:t>
            </a:r>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Whatever the reason for downsizing, asking employees to leave is a setback for the employee and for the company. Retaining people who can contribute knowledge and talent is essential to business success.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24</a:t>
            </a:fld>
            <a:endParaRPr lang="en-US" dirty="0"/>
          </a:p>
        </p:txBody>
      </p:sp>
    </p:spTree>
    <p:extLst>
      <p:ext uri="{BB962C8B-B14F-4D97-AF65-F5344CB8AC3E}">
        <p14:creationId xmlns:p14="http://schemas.microsoft.com/office/powerpoint/2010/main" val="11043221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ltLang="en-US" dirty="0"/>
              <a:t>Some survey results suggest that less than one-third of employees consider themselves as engaged. Still, some companies have managed to sustain and improve engagement levels during the recession by systematically gathering feedback from employees, analyzing their responses, and implementing changes. In these companies, engagement measures are considered as important as customer service or financial data.</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25</a:t>
            </a:fld>
            <a:endParaRPr lang="en-US" dirty="0"/>
          </a:p>
        </p:txBody>
      </p:sp>
    </p:spTree>
    <p:extLst>
      <p:ext uri="{BB962C8B-B14F-4D97-AF65-F5344CB8AC3E}">
        <p14:creationId xmlns:p14="http://schemas.microsoft.com/office/powerpoint/2010/main" val="21041566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kern="1200" dirty="0">
                <a:solidFill>
                  <a:schemeClr val="tx1"/>
                </a:solidFill>
                <a:latin typeface="+mn-lt"/>
                <a:ea typeface="ＭＳ Ｐゴシック" pitchFamily="-65" charset="-128"/>
                <a:cs typeface="ＭＳ Ｐゴシック" pitchFamily="-65" charset="-128"/>
              </a:rPr>
              <a:t>Organizations need employees who are fully engaged and committed to their work. Therefore, retaining employees goes beyond preventing them from quitting. The organization needs to prevent a broader negative condition, called </a:t>
            </a:r>
            <a:r>
              <a:rPr lang="en-US" altLang="en-US" sz="1200" b="1" kern="1200" dirty="0">
                <a:solidFill>
                  <a:schemeClr val="tx1"/>
                </a:solidFill>
                <a:latin typeface="+mn-lt"/>
                <a:ea typeface="ＭＳ Ｐゴシック" pitchFamily="-65" charset="-128"/>
                <a:cs typeface="ＭＳ Ｐゴシック" pitchFamily="-65" charset="-128"/>
              </a:rPr>
              <a:t>job withdrawal</a:t>
            </a:r>
            <a:r>
              <a:rPr lang="en-US" altLang="en-US" sz="1200" kern="1200" dirty="0">
                <a:solidFill>
                  <a:schemeClr val="tx1"/>
                </a:solidFill>
                <a:latin typeface="+mn-lt"/>
                <a:ea typeface="ＭＳ Ｐゴシック" pitchFamily="-65" charset="-128"/>
                <a:cs typeface="ＭＳ Ｐゴシック" pitchFamily="-65" charset="-128"/>
              </a:rPr>
              <a:t>. </a:t>
            </a:r>
            <a:r>
              <a:rPr lang="en-US" sz="1200" i="0" u="none" strike="noStrike" kern="1200" baseline="0" dirty="0">
                <a:solidFill>
                  <a:schemeClr val="tx1"/>
                </a:solidFill>
                <a:latin typeface="+mn-lt"/>
                <a:ea typeface="ＭＳ Ｐゴシック" pitchFamily="-65" charset="-128"/>
                <a:cs typeface="ＭＳ Ｐゴシック" pitchFamily="-65" charset="-128"/>
              </a:rPr>
              <a:t>Job withdrawal </a:t>
            </a:r>
            <a:r>
              <a:rPr lang="en-US" sz="1200" b="0" i="0" u="none" strike="noStrike" kern="1200" baseline="0" dirty="0">
                <a:solidFill>
                  <a:schemeClr val="tx1"/>
                </a:solidFill>
                <a:latin typeface="+mn-lt"/>
                <a:ea typeface="ＭＳ Ｐゴシック" pitchFamily="-65" charset="-128"/>
                <a:cs typeface="ＭＳ Ｐゴシック" pitchFamily="-65" charset="-128"/>
              </a:rPr>
              <a:t>is a set of behaviors with which employees try to avoid the work situation physically, mentally, or emotionally.</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26</a:t>
            </a:fld>
            <a:endParaRPr lang="en-US" dirty="0"/>
          </a:p>
        </p:txBody>
      </p:sp>
    </p:spTree>
    <p:extLst>
      <p:ext uri="{BB962C8B-B14F-4D97-AF65-F5344CB8AC3E}">
        <p14:creationId xmlns:p14="http://schemas.microsoft.com/office/powerpoint/2010/main" val="13775861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b="0" i="0" u="none" strike="noStrike" kern="1200" baseline="0" dirty="0">
                <a:solidFill>
                  <a:schemeClr val="tx1"/>
                </a:solidFill>
                <a:latin typeface="+mn-lt"/>
                <a:ea typeface="ＭＳ Ｐゴシック" pitchFamily="-65" charset="-128"/>
                <a:cs typeface="ＭＳ Ｐゴシック" pitchFamily="-65" charset="-128"/>
              </a:rPr>
              <a:t>LO 11-5 Explain how job dissatisfaction affects employee behavior. </a:t>
            </a:r>
            <a:endParaRPr lang="en-US" sz="1200" b="1" i="0" u="none" strike="noStrike" kern="1200" baseline="0" dirty="0">
              <a:solidFill>
                <a:schemeClr val="tx1"/>
              </a:solidFill>
              <a:latin typeface="+mn-lt"/>
              <a:ea typeface="ＭＳ Ｐゴシック" pitchFamily="-65" charset="-128"/>
              <a:cs typeface="ＭＳ Ｐゴシック" pitchFamily="-65" charset="-128"/>
            </a:endParaRPr>
          </a:p>
          <a:p>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sz="1200" kern="1200" dirty="0">
                <a:solidFill>
                  <a:schemeClr val="tx1"/>
                </a:solidFill>
                <a:latin typeface="+mn-lt"/>
                <a:ea typeface="ＭＳ Ｐゴシック" pitchFamily="-65" charset="-128"/>
                <a:cs typeface="ＭＳ Ｐゴシック" pitchFamily="-65" charset="-128"/>
              </a:rPr>
              <a:t>Many aspects of people and organizations can cause job dissatisfaction, and managers and HR professionals need to be aware of them because correcting them can increase job satisfaction and prevent job withdrawal. Two personal qualities associated with job satisfaction are </a:t>
            </a:r>
            <a:r>
              <a:rPr lang="en-US" altLang="en-US" sz="1200" b="1" i="1" kern="1200" dirty="0">
                <a:solidFill>
                  <a:schemeClr val="tx1"/>
                </a:solidFill>
                <a:latin typeface="+mn-lt"/>
                <a:ea typeface="ＭＳ Ｐゴシック" pitchFamily="-65" charset="-128"/>
                <a:cs typeface="ＭＳ Ｐゴシック" pitchFamily="-65" charset="-128"/>
              </a:rPr>
              <a:t>negative affectivity </a:t>
            </a:r>
            <a:r>
              <a:rPr lang="en-US" altLang="en-US" sz="1200" kern="1200" dirty="0">
                <a:solidFill>
                  <a:schemeClr val="tx1"/>
                </a:solidFill>
                <a:latin typeface="+mn-lt"/>
                <a:ea typeface="ＭＳ Ｐゴシック" pitchFamily="-65" charset="-128"/>
                <a:cs typeface="ＭＳ Ｐゴシック" pitchFamily="-65" charset="-128"/>
              </a:rPr>
              <a:t>and </a:t>
            </a:r>
            <a:r>
              <a:rPr lang="en-US" altLang="en-US" sz="1200" b="1" i="1" kern="1200" dirty="0">
                <a:solidFill>
                  <a:schemeClr val="tx1"/>
                </a:solidFill>
                <a:latin typeface="+mn-lt"/>
                <a:ea typeface="ＭＳ Ｐゴシック" pitchFamily="-65" charset="-128"/>
                <a:cs typeface="ＭＳ Ｐゴシック" pitchFamily="-65" charset="-128"/>
              </a:rPr>
              <a:t>negative self-evaluations</a:t>
            </a:r>
            <a:r>
              <a:rPr lang="en-US" altLang="en-US" sz="1200" kern="1200" dirty="0">
                <a:solidFill>
                  <a:schemeClr val="tx1"/>
                </a:solidFill>
                <a:latin typeface="+mn-lt"/>
                <a:ea typeface="ＭＳ Ｐゴシック" pitchFamily="-65" charset="-128"/>
                <a:cs typeface="ＭＳ Ｐゴシック" pitchFamily="-65" charset="-128"/>
              </a:rPr>
              <a:t>. People with negative affectivity experience feelings such as anger, contempt, disgust, guilt, fear, and nervousness more than other people do, at work and away. They tend to focus on the negative aspects of themselves and others and tend to be dissatisfied with their jobs, even after changing employers or occupations. Core self-evaluations are bottom-line opinions individuals have of themselves and may be positive or negative. People with a positive core self-evaluation have high self-esteem, believe in their ability to accomplish their goals, are emotionally stable and tend to experience job satisfaction. People with </a:t>
            </a:r>
            <a:r>
              <a:rPr lang="en-US" altLang="en-US" sz="1200" b="1" i="1" kern="1200" dirty="0">
                <a:solidFill>
                  <a:schemeClr val="tx1"/>
                </a:solidFill>
                <a:latin typeface="+mn-lt"/>
                <a:ea typeface="ＭＳ Ｐゴシック" pitchFamily="-65" charset="-128"/>
                <a:cs typeface="ＭＳ Ｐゴシック" pitchFamily="-65" charset="-128"/>
              </a:rPr>
              <a:t>negative core self-evaluations </a:t>
            </a:r>
            <a:r>
              <a:rPr lang="en-US" altLang="en-US" sz="1200" kern="1200" dirty="0">
                <a:solidFill>
                  <a:schemeClr val="tx1"/>
                </a:solidFill>
                <a:latin typeface="+mn-lt"/>
                <a:ea typeface="ＭＳ Ｐゴシック" pitchFamily="-65" charset="-128"/>
                <a:cs typeface="ＭＳ Ｐゴシック" pitchFamily="-65" charset="-128"/>
              </a:rPr>
              <a:t>tend to blame other people for their problems, including their dissatisfying jobs. They are less likely  to work toward change; they either do nothing or act aggressively toward the people they blame.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sz="1200" kern="1200" dirty="0">
              <a:solidFill>
                <a:schemeClr val="tx1"/>
              </a:solidFill>
              <a:latin typeface="+mn-lt"/>
              <a:ea typeface="ＭＳ Ｐゴシック" pitchFamily="-65" charset="-128"/>
              <a:cs typeface="ＭＳ Ｐゴシック" pitchFamily="-65" charset="-128"/>
            </a:endParaRPr>
          </a:p>
          <a:p>
            <a:r>
              <a:rPr lang="en-US" sz="1200" i="0" u="none" strike="noStrike" kern="1200" baseline="0" dirty="0">
                <a:solidFill>
                  <a:schemeClr val="tx1"/>
                </a:solidFill>
                <a:latin typeface="+mn-lt"/>
                <a:ea typeface="ＭＳ Ｐゴシック" pitchFamily="-65" charset="-128"/>
                <a:cs typeface="ＭＳ Ｐゴシック" pitchFamily="-65" charset="-128"/>
              </a:rPr>
              <a:t>Employees not only perform specific tasks but also have roles within the organization. A person’s </a:t>
            </a:r>
            <a:r>
              <a:rPr lang="en-US" sz="1200" b="1" i="0" u="none" strike="noStrike" kern="1200" baseline="0" dirty="0">
                <a:solidFill>
                  <a:schemeClr val="tx1"/>
                </a:solidFill>
                <a:latin typeface="+mn-lt"/>
                <a:ea typeface="ＭＳ Ｐゴシック" pitchFamily="-65" charset="-128"/>
                <a:cs typeface="ＭＳ Ｐゴシック" pitchFamily="-65" charset="-128"/>
              </a:rPr>
              <a:t>role </a:t>
            </a:r>
            <a:r>
              <a:rPr lang="en-US" sz="1200" i="0" u="none" strike="noStrike" kern="1200" baseline="0" dirty="0">
                <a:solidFill>
                  <a:schemeClr val="tx1"/>
                </a:solidFill>
                <a:latin typeface="+mn-lt"/>
                <a:ea typeface="ＭＳ Ｐゴシック" pitchFamily="-65" charset="-128"/>
                <a:cs typeface="ＭＳ Ｐゴシック" pitchFamily="-65" charset="-128"/>
              </a:rPr>
              <a:t>consists of the </a:t>
            </a:r>
            <a:r>
              <a:rPr lang="en-US" sz="1200" b="0" i="0" u="none" strike="noStrike" kern="1200" baseline="0" dirty="0">
                <a:solidFill>
                  <a:schemeClr val="tx1"/>
                </a:solidFill>
                <a:latin typeface="+mn-lt"/>
                <a:ea typeface="ＭＳ Ｐゴシック" pitchFamily="-65" charset="-128"/>
                <a:cs typeface="ＭＳ Ｐゴシック" pitchFamily="-65" charset="-128"/>
              </a:rPr>
              <a:t>set of behaviors that people expect of a per-son in a particular job. Some role-related sources of dissatisfaction are:</a:t>
            </a:r>
          </a:p>
          <a:p>
            <a:pPr marL="171450" indent="-171450">
              <a:buFont typeface="Arial" panose="020B0604020202020204" pitchFamily="34" charset="0"/>
              <a:buChar char="•"/>
            </a:pPr>
            <a:r>
              <a:rPr lang="en-US" sz="1200" b="1" i="0" u="none" strike="noStrike" kern="1200" baseline="0" dirty="0">
                <a:solidFill>
                  <a:schemeClr val="tx1"/>
                </a:solidFill>
                <a:latin typeface="+mn-lt"/>
                <a:ea typeface="ＭＳ Ｐゴシック" pitchFamily="-65" charset="-128"/>
                <a:cs typeface="ＭＳ Ｐゴシック" pitchFamily="-65" charset="-128"/>
              </a:rPr>
              <a:t>Role ambiguity —</a:t>
            </a:r>
            <a:r>
              <a:rPr lang="en-US" sz="1200" b="0" i="0" u="none" strike="noStrike" kern="1200" baseline="0" dirty="0">
                <a:solidFill>
                  <a:schemeClr val="tx1"/>
                </a:solidFill>
                <a:latin typeface="+mn-lt"/>
                <a:ea typeface="ＭＳ Ｐゴシック" pitchFamily="-65" charset="-128"/>
                <a:cs typeface="ＭＳ Ｐゴシック" pitchFamily="-65" charset="-128"/>
              </a:rPr>
              <a:t>Uncertainty about what the organization expects from the employee in terms of what to do or how to do it.</a:t>
            </a:r>
          </a:p>
          <a:p>
            <a:pPr marL="171450" indent="-171450">
              <a:buFont typeface="Arial" panose="020B0604020202020204" pitchFamily="34" charset="0"/>
              <a:buChar char="•"/>
            </a:pPr>
            <a:r>
              <a:rPr lang="en-US" sz="1200" b="1" i="0" u="none" strike="noStrike" kern="1200" baseline="0" dirty="0">
                <a:solidFill>
                  <a:schemeClr val="tx1"/>
                </a:solidFill>
                <a:latin typeface="+mn-lt"/>
                <a:ea typeface="ＭＳ Ｐゴシック" pitchFamily="-65" charset="-128"/>
                <a:cs typeface="ＭＳ Ｐゴシック" pitchFamily="-65" charset="-128"/>
              </a:rPr>
              <a:t>Role conflict — </a:t>
            </a:r>
            <a:r>
              <a:rPr lang="en-US" sz="1200" b="0" i="0" u="none" strike="noStrike" kern="1200" baseline="0" dirty="0">
                <a:solidFill>
                  <a:schemeClr val="tx1"/>
                </a:solidFill>
                <a:latin typeface="+mn-lt"/>
                <a:ea typeface="ＭＳ Ｐゴシック" pitchFamily="-65" charset="-128"/>
                <a:cs typeface="ＭＳ Ｐゴシック" pitchFamily="-65" charset="-128"/>
              </a:rPr>
              <a:t>An employee’s recognition that demands of the job are incompatible or contradictory.</a:t>
            </a:r>
          </a:p>
          <a:p>
            <a:pPr marL="171450" indent="-171450">
              <a:buFont typeface="Arial" panose="020B0604020202020204" pitchFamily="34" charset="0"/>
              <a:buChar char="•"/>
            </a:pPr>
            <a:r>
              <a:rPr lang="en-US" sz="1200" b="1" i="0" u="none" strike="noStrike" kern="1200" baseline="0" dirty="0">
                <a:solidFill>
                  <a:schemeClr val="tx1"/>
                </a:solidFill>
                <a:latin typeface="+mn-lt"/>
                <a:ea typeface="ＭＳ Ｐゴシック" pitchFamily="-65" charset="-128"/>
                <a:cs typeface="ＭＳ Ｐゴシック" pitchFamily="-65" charset="-128"/>
              </a:rPr>
              <a:t>Role overload — </a:t>
            </a:r>
            <a:r>
              <a:rPr lang="en-US" sz="1200" b="0" i="0" u="none" strike="noStrike" kern="1200" baseline="0" dirty="0">
                <a:solidFill>
                  <a:schemeClr val="tx1"/>
                </a:solidFill>
                <a:latin typeface="+mn-lt"/>
                <a:ea typeface="ＭＳ Ｐゴシック" pitchFamily="-65" charset="-128"/>
                <a:cs typeface="ＭＳ Ｐゴシック" pitchFamily="-65" charset="-128"/>
              </a:rPr>
              <a:t>A state in which too many expectations or demands are placed on a person.</a:t>
            </a:r>
          </a:p>
          <a:p>
            <a:endParaRPr lang="en-US" alt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27</a:t>
            </a:fld>
            <a:endParaRPr lang="en-US" dirty="0"/>
          </a:p>
        </p:txBody>
      </p:sp>
    </p:spTree>
    <p:extLst>
      <p:ext uri="{BB962C8B-B14F-4D97-AF65-F5344CB8AC3E}">
        <p14:creationId xmlns:p14="http://schemas.microsoft.com/office/powerpoint/2010/main" val="3869488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Negative behavior by managers and peers in the workplace can produce tremendous dissatisfaction. Often much of the responsibility for positive relationships is placed on direct supervisors.</a:t>
            </a:r>
          </a:p>
          <a:p>
            <a:endParaRPr lang="en-US" sz="1200" b="0" i="0" u="none" strike="noStrike" kern="1200" baseline="0" dirty="0">
              <a:solidFill>
                <a:srgbClr val="221E1F"/>
              </a:solidFill>
              <a:latin typeface="+mn-lt"/>
              <a:ea typeface="ＭＳ Ｐゴシック" pitchFamily="-65" charset="-128"/>
              <a:cs typeface="ＭＳ Ｐゴシック" pitchFamily="-65" charset="-128"/>
            </a:endParaRPr>
          </a:p>
          <a:p>
            <a:r>
              <a:rPr lang="en-US" sz="1200" b="0" i="0" u="none" strike="noStrike" kern="1200" baseline="0" dirty="0">
                <a:solidFill>
                  <a:srgbClr val="221E1F"/>
                </a:solidFill>
                <a:latin typeface="+mn-lt"/>
                <a:ea typeface="ＭＳ Ｐゴシック" pitchFamily="-65" charset="-128"/>
                <a:cs typeface="ＭＳ Ｐゴシック" pitchFamily="-65" charset="-128"/>
              </a:rPr>
              <a:t>For all the concern with positive relationships and interesting work, it is important to keep in mind that employees definitely care about their earnings. A job is the primary source of income and financial security for most people. Pay also is an indicator of status within the organization and in society at large, so it contributes to some people’s self-worth. For all these reasons, satisfaction with pay is significant for retaining employees.</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28</a:t>
            </a:fld>
            <a:endParaRPr lang="en-US" dirty="0"/>
          </a:p>
        </p:txBody>
      </p:sp>
    </p:spTree>
    <p:extLst>
      <p:ext uri="{BB962C8B-B14F-4D97-AF65-F5344CB8AC3E}">
        <p14:creationId xmlns:p14="http://schemas.microsoft.com/office/powerpoint/2010/main" val="23893488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400" b="0" i="0" u="none" strike="noStrike" kern="1200" baseline="0" dirty="0">
                <a:solidFill>
                  <a:srgbClr val="221E1F"/>
                </a:solidFill>
                <a:latin typeface="+mn-lt"/>
                <a:ea typeface="ＭＳ Ｐゴシック" pitchFamily="-65" charset="-128"/>
                <a:cs typeface="ＭＳ Ｐゴシック" pitchFamily="-65" charset="-128"/>
              </a:rPr>
              <a:t>The causes of job dissatisfaction identified in Figure 11.4 fall into four categories: personal dispositions, tasks and roles, supervisors and co-workers, and pay and benefits.</a:t>
            </a:r>
            <a:endParaRPr lang="en-US" sz="14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29</a:t>
            </a:fld>
            <a:endParaRPr lang="en-US" dirty="0"/>
          </a:p>
        </p:txBody>
      </p:sp>
    </p:spTree>
    <p:extLst>
      <p:ext uri="{BB962C8B-B14F-4D97-AF65-F5344CB8AC3E}">
        <p14:creationId xmlns:p14="http://schemas.microsoft.com/office/powerpoint/2010/main" val="20141230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30</a:t>
            </a:fld>
            <a:endParaRPr lang="en-US" dirty="0"/>
          </a:p>
        </p:txBody>
      </p:sp>
    </p:spTree>
    <p:extLst>
      <p:ext uri="{BB962C8B-B14F-4D97-AF65-F5344CB8AC3E}">
        <p14:creationId xmlns:p14="http://schemas.microsoft.com/office/powerpoint/2010/main" val="11595055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ＭＳ Ｐゴシック" pitchFamily="-65" charset="-128"/>
                <a:cs typeface="ＭＳ Ｐゴシック" pitchFamily="-65" charset="-128"/>
              </a:rPr>
              <a:t>LO 11-1 Distinguish between involuntary and voluntary turnover, and describe their effects on an organization.</a:t>
            </a:r>
          </a:p>
          <a:p>
            <a:endParaRPr lang="en-US" sz="1200" b="0" i="0" u="none" strike="noStrike" kern="1200" baseline="0" dirty="0">
              <a:solidFill>
                <a:schemeClr val="tx1"/>
              </a:solidFill>
              <a:ea typeface="ＭＳ Ｐゴシック" pitchFamily="-65" charset="-128"/>
            </a:endParaRPr>
          </a:p>
          <a:p>
            <a:pPr lvl="0">
              <a:defRPr/>
            </a:pPr>
            <a:r>
              <a:rPr lang="en-US" altLang="en-US" dirty="0"/>
              <a:t>Organizations must try to ensure that good performers want to stay with the organization and that employees whose performance is chronically low are encouraged—or forced — to leave. Both of these challenges involve </a:t>
            </a:r>
            <a:r>
              <a:rPr lang="en-US" altLang="en-US" i="1" dirty="0"/>
              <a:t>employee turnover</a:t>
            </a:r>
            <a:r>
              <a:rPr lang="en-US" altLang="en-US" dirty="0"/>
              <a:t>—employees leaving the organization. Typically, the employees who leave voluntarily are either the organization’s worst  performers, who quit before they are fired, or its best performers, who can most easily find attractive new opportunities.</a:t>
            </a:r>
          </a:p>
          <a:p>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r>
              <a:rPr lang="en-US" sz="1200" b="1" i="0" u="none" strike="noStrike" kern="1200" baseline="0" dirty="0">
                <a:solidFill>
                  <a:schemeClr val="tx1"/>
                </a:solidFill>
                <a:ea typeface="ＭＳ Ｐゴシック" pitchFamily="-65" charset="-128"/>
                <a:cs typeface="ＭＳ Ｐゴシック" pitchFamily="-65" charset="-128"/>
              </a:rPr>
              <a:t>Involuntary turnover </a:t>
            </a:r>
            <a:r>
              <a:rPr lang="en-US" sz="1200" i="0" u="none" strike="noStrike" kern="1200" baseline="0" dirty="0">
                <a:solidFill>
                  <a:schemeClr val="tx1"/>
                </a:solidFill>
                <a:ea typeface="ＭＳ Ｐゴシック" pitchFamily="-65" charset="-128"/>
                <a:cs typeface="ＭＳ Ｐゴシック" pitchFamily="-65" charset="-128"/>
              </a:rPr>
              <a:t>is t</a:t>
            </a:r>
            <a:r>
              <a:rPr lang="en-US" sz="1200" b="0" i="0" u="none" strike="noStrike" kern="1200" baseline="0" dirty="0">
                <a:solidFill>
                  <a:schemeClr val="tx1"/>
                </a:solidFill>
                <a:ea typeface="ＭＳ Ｐゴシック" pitchFamily="-65" charset="-128"/>
                <a:cs typeface="ＭＳ Ｐゴシック" pitchFamily="-65" charset="-128"/>
              </a:rPr>
              <a:t>urnover initiated by an employer (often with employees who would prefer to stay).</a:t>
            </a:r>
          </a:p>
          <a:p>
            <a:r>
              <a:rPr lang="en-US" sz="1200" b="1" i="0" u="none" strike="noStrike" kern="1200" baseline="0" dirty="0">
                <a:solidFill>
                  <a:schemeClr val="tx1"/>
                </a:solidFill>
                <a:ea typeface="ＭＳ Ｐゴシック" pitchFamily="-65" charset="-128"/>
                <a:cs typeface="ＭＳ Ｐゴシック" pitchFamily="-65" charset="-128"/>
              </a:rPr>
              <a:t>Voluntary turnover </a:t>
            </a:r>
            <a:r>
              <a:rPr lang="en-US" sz="1200" i="0" u="none" strike="noStrike" kern="1200" baseline="0" dirty="0">
                <a:solidFill>
                  <a:schemeClr val="tx1"/>
                </a:solidFill>
                <a:ea typeface="ＭＳ Ｐゴシック" pitchFamily="-65" charset="-128"/>
                <a:cs typeface="ＭＳ Ｐゴシック" pitchFamily="-65" charset="-128"/>
              </a:rPr>
              <a:t>is t</a:t>
            </a:r>
            <a:r>
              <a:rPr lang="en-US" sz="1200" b="0" i="0" u="none" strike="noStrike" kern="1200" baseline="0" dirty="0">
                <a:solidFill>
                  <a:schemeClr val="tx1"/>
                </a:solidFill>
                <a:ea typeface="ＭＳ Ｐゴシック" pitchFamily="-65" charset="-128"/>
                <a:cs typeface="ＭＳ Ｐゴシック" pitchFamily="-65" charset="-128"/>
              </a:rPr>
              <a:t>urnover initiated by employees (often when the organization would prefer to keep them).</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a:t>
            </a:fld>
            <a:endParaRPr lang="en-US" dirty="0"/>
          </a:p>
        </p:txBody>
      </p:sp>
    </p:spTree>
    <p:extLst>
      <p:ext uri="{BB962C8B-B14F-4D97-AF65-F5344CB8AC3E}">
        <p14:creationId xmlns:p14="http://schemas.microsoft.com/office/powerpoint/2010/main" val="2924211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solidFill>
                  <a:srgbClr val="000000"/>
                </a:solidFill>
              </a:rPr>
              <a:t>A reasonable expectation is that an employee’s first response to dissatisfaction would be to try to change the conditions that generate the dissatisfaction. When employees cannot work with management to make changes, they may look for help from outside the organization. Some employees may engage in whistle-blowing, taking their charges to the media in the hope that if the public learns about the situation, the organization will be forced to change. Another way employees may go outside the organization for help is to file a lawsuit. This way to force change is available if the employee is disputing policies on the grounds that they violate state and federal laws. The driving force behind job withdrawal is dissatisfaction. Most employers would prefer to avoid lawsuits and whistle-blowing. Keeping employees satisfied is one way to do this.</a:t>
            </a:r>
          </a:p>
          <a:p>
            <a:endParaRPr lang="en-US" altLang="en-US" dirty="0">
              <a:solidFill>
                <a:srgbClr val="000000"/>
              </a:solidFill>
            </a:endParaRPr>
          </a:p>
          <a:p>
            <a:r>
              <a:rPr lang="en-US" altLang="en-US" dirty="0">
                <a:solidFill>
                  <a:srgbClr val="000000"/>
                </a:solidFill>
              </a:rPr>
              <a:t>Physical job withdrawal includes: arriving late, calling in sick, requesting a transfer, or leaving the organization.</a:t>
            </a:r>
          </a:p>
          <a:p>
            <a:endParaRPr lang="en-US" altLang="en-US" b="1" dirty="0">
              <a:solidFill>
                <a:srgbClr val="000000"/>
              </a:solidFill>
            </a:endParaRPr>
          </a:p>
          <a:p>
            <a:r>
              <a:rPr lang="en-US" altLang="en-US" dirty="0">
                <a:solidFill>
                  <a:srgbClr val="000000"/>
                </a:solidFill>
              </a:rPr>
              <a:t>Psychological withdrawal includes:</a:t>
            </a:r>
          </a:p>
          <a:p>
            <a:pPr lvl="1" indent="-225425">
              <a:buFontTx/>
              <a:buChar char="•"/>
            </a:pPr>
            <a:r>
              <a:rPr lang="en-US" altLang="en-US" dirty="0">
                <a:solidFill>
                  <a:srgbClr val="000000"/>
                </a:solidFill>
              </a:rPr>
              <a:t>Decrease in </a:t>
            </a:r>
            <a:r>
              <a:rPr lang="en-US" altLang="en-US" b="1" dirty="0">
                <a:solidFill>
                  <a:srgbClr val="000000"/>
                </a:solidFill>
              </a:rPr>
              <a:t>job involvement </a:t>
            </a:r>
            <a:r>
              <a:rPr lang="en-US" altLang="en-US" dirty="0">
                <a:solidFill>
                  <a:srgbClr val="000000"/>
                </a:solidFill>
              </a:rPr>
              <a:t>– the degree to which people identify themselves with their jobs.</a:t>
            </a:r>
          </a:p>
          <a:p>
            <a:pPr lvl="1" indent="-225425">
              <a:buFontTx/>
              <a:buChar char="•"/>
            </a:pPr>
            <a:r>
              <a:rPr lang="en-US" altLang="en-US" dirty="0">
                <a:solidFill>
                  <a:srgbClr val="000000"/>
                </a:solidFill>
              </a:rPr>
              <a:t>Decrease in </a:t>
            </a:r>
            <a:r>
              <a:rPr lang="en-US" altLang="en-US" b="1" dirty="0">
                <a:solidFill>
                  <a:srgbClr val="000000"/>
                </a:solidFill>
              </a:rPr>
              <a:t>organizational commitment </a:t>
            </a:r>
            <a:r>
              <a:rPr lang="en-US" altLang="en-US" dirty="0">
                <a:solidFill>
                  <a:srgbClr val="000000"/>
                </a:solidFill>
              </a:rPr>
              <a:t>– the degree to which an employee identifies with the organization and is willing to put forth effort on its behalf.</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31</a:t>
            </a:fld>
            <a:endParaRPr lang="en-US" dirty="0"/>
          </a:p>
        </p:txBody>
      </p:sp>
    </p:spTree>
    <p:extLst>
      <p:ext uri="{BB962C8B-B14F-4D97-AF65-F5344CB8AC3E}">
        <p14:creationId xmlns:p14="http://schemas.microsoft.com/office/powerpoint/2010/main" val="9399577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LO 11-6 </a:t>
            </a:r>
            <a:r>
              <a:rPr lang="en-US" dirty="0"/>
              <a:t>Describe how organizations contribute to employees’ job satisfaction and retain key employees.</a:t>
            </a:r>
          </a:p>
          <a:p>
            <a:endParaRPr lang="en-US" altLang="en-US" dirty="0"/>
          </a:p>
          <a:p>
            <a:r>
              <a:rPr lang="en-US" altLang="en-US" dirty="0"/>
              <a:t>Organizations want to prevent withdrawal behaviors. To prevent job withdrawal, organizations need to promote </a:t>
            </a:r>
            <a:r>
              <a:rPr lang="en-US" altLang="en-US" b="1" dirty="0"/>
              <a:t>job satisfaction</a:t>
            </a:r>
            <a:r>
              <a:rPr lang="en-US" altLang="en-US" dirty="0"/>
              <a:t>—</a:t>
            </a:r>
            <a:r>
              <a:rPr lang="en-US" dirty="0"/>
              <a:t>a pleasant feeling resulting from the perception that one’s job fulfills or allows for the fulfillment of one’s important job values.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32</a:t>
            </a:fld>
            <a:endParaRPr lang="en-US" dirty="0"/>
          </a:p>
        </p:txBody>
      </p:sp>
    </p:spTree>
    <p:extLst>
      <p:ext uri="{BB962C8B-B14F-4D97-AF65-F5344CB8AC3E}">
        <p14:creationId xmlns:p14="http://schemas.microsoft.com/office/powerpoint/2010/main" val="19199852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400" b="0" i="0" u="none" strike="noStrike" kern="1200" baseline="0" dirty="0">
                <a:solidFill>
                  <a:srgbClr val="221E1F"/>
                </a:solidFill>
                <a:latin typeface="+mn-lt"/>
                <a:ea typeface="ＭＳ Ｐゴシック" pitchFamily="-65" charset="-128"/>
                <a:cs typeface="ＭＳ Ｐゴシック" pitchFamily="-65" charset="-128"/>
              </a:rPr>
              <a:t>People will be satisfied with their jobs as long as they perceive that their jobs meet their important values. As shown in Figure 11.5, organizations can contribute to job satisfaction by addressing the four sources of job dissatisfaction we identified earlier: personal dispositions, job tasks and roles, supervisors and co-workers, and pay and benefits.</a:t>
            </a:r>
            <a:endParaRPr lang="en-US" altLang="en-US" sz="14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33</a:t>
            </a:fld>
            <a:endParaRPr lang="en-US" dirty="0"/>
          </a:p>
        </p:txBody>
      </p:sp>
    </p:spTree>
    <p:extLst>
      <p:ext uri="{BB962C8B-B14F-4D97-AF65-F5344CB8AC3E}">
        <p14:creationId xmlns:p14="http://schemas.microsoft.com/office/powerpoint/2010/main" val="33925009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Sometimes personal qualities of the employee, such as negative affectivity and negative core self-evaluation, are associated with job dissatisfaction. This linkage suggests that employee selection in the first instance plays a role in raising overall levels of employee satisfaction.</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34</a:t>
            </a:fld>
            <a:endParaRPr lang="en-US" dirty="0"/>
          </a:p>
        </p:txBody>
      </p:sp>
    </p:spTree>
    <p:extLst>
      <p:ext uri="{BB962C8B-B14F-4D97-AF65-F5344CB8AC3E}">
        <p14:creationId xmlns:p14="http://schemas.microsoft.com/office/powerpoint/2010/main" val="3239092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ＭＳ Ｐゴシック" pitchFamily="-65" charset="-128"/>
                <a:cs typeface="ＭＳ Ｐゴシック" pitchFamily="-65" charset="-128"/>
              </a:rPr>
              <a:t>Organizations can improve job satisfaction by making jobs more complex and meaningful, as we discussed in Chapter 4. Some of the methods available for this approach to job design are job enrichment and job rotation. Organizations also can increase satisfaction by developing clear and appropriate job roles. </a:t>
            </a:r>
          </a:p>
          <a:p>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r>
              <a:rPr lang="en-US" sz="1200" b="0" i="0" u="none" strike="noStrike" kern="1200" baseline="0" dirty="0">
                <a:solidFill>
                  <a:schemeClr val="tx1"/>
                </a:solidFill>
                <a:latin typeface="+mn-lt"/>
                <a:ea typeface="ＭＳ Ｐゴシック" pitchFamily="-65" charset="-128"/>
                <a:cs typeface="ＭＳ Ｐゴシック" pitchFamily="-65" charset="-128"/>
              </a:rPr>
              <a:t>The</a:t>
            </a:r>
            <a:r>
              <a:rPr lang="en-US" sz="1200" b="1" i="0" u="none" strike="noStrike" kern="1200" baseline="0" dirty="0">
                <a:solidFill>
                  <a:schemeClr val="tx1"/>
                </a:solidFill>
                <a:latin typeface="+mn-lt"/>
                <a:ea typeface="ＭＳ Ｐゴシック" pitchFamily="-65" charset="-128"/>
                <a:cs typeface="ＭＳ Ｐゴシック" pitchFamily="-65" charset="-128"/>
              </a:rPr>
              <a:t> role analysis technique </a:t>
            </a:r>
            <a:r>
              <a:rPr lang="en-US" sz="1200" b="0" i="0" u="none" strike="noStrike" kern="1200" baseline="0" dirty="0">
                <a:solidFill>
                  <a:schemeClr val="tx1"/>
                </a:solidFill>
                <a:latin typeface="+mn-lt"/>
                <a:ea typeface="ＭＳ Ｐゴシック" pitchFamily="-65" charset="-128"/>
                <a:cs typeface="ＭＳ Ｐゴシック" pitchFamily="-65" charset="-128"/>
              </a:rPr>
              <a:t>is a process of formally identifying expectations associated with a role.</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35</a:t>
            </a:fld>
            <a:endParaRPr lang="en-US" dirty="0"/>
          </a:p>
        </p:txBody>
      </p:sp>
    </p:spTree>
    <p:extLst>
      <p:ext uri="{BB962C8B-B14F-4D97-AF65-F5344CB8AC3E}">
        <p14:creationId xmlns:p14="http://schemas.microsoft.com/office/powerpoint/2010/main" val="2617843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sz="1400" dirty="0"/>
              <a:t>Because role problems rank just behind job problems in creating job dissatisfaction, some interventions aim directly at role elements. Figure 11.6 shows the steps involved in the role analysis technique.</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36</a:t>
            </a:fld>
            <a:endParaRPr lang="en-US" dirty="0"/>
          </a:p>
        </p:txBody>
      </p:sp>
    </p:spTree>
    <p:extLst>
      <p:ext uri="{BB962C8B-B14F-4D97-AF65-F5344CB8AC3E}">
        <p14:creationId xmlns:p14="http://schemas.microsoft.com/office/powerpoint/2010/main" val="26324048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The two primary sets of people in an organization who affect job satisfaction are co-workers and supervisors.</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37</a:t>
            </a:fld>
            <a:endParaRPr lang="en-US" dirty="0"/>
          </a:p>
        </p:txBody>
      </p:sp>
    </p:spTree>
    <p:extLst>
      <p:ext uri="{BB962C8B-B14F-4D97-AF65-F5344CB8AC3E}">
        <p14:creationId xmlns:p14="http://schemas.microsoft.com/office/powerpoint/2010/main" val="9542990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Organizations recognize the importance of pay in their negotiations with job candidates. HR professionals can support their organizations in this area by repeatedly monitoring pay levels in their industry and for the professions or trades they employ. Two other aspects of pay satisfaction influence job satisfaction. One is satisfaction with pay structure—the way the organization assigns different pay levels to different levels and job categories. A manager of a sales force, for example, might be satisfied with her pay level until she discovers that some of the sales representatives she supervises are earning more than she is. </a:t>
            </a:r>
            <a:r>
              <a:rPr lang="en-US" sz="1200" b="0" i="0" u="none" strike="noStrike" kern="1200" baseline="0">
                <a:solidFill>
                  <a:srgbClr val="221E1F"/>
                </a:solidFill>
                <a:latin typeface="+mn-lt"/>
                <a:ea typeface="ＭＳ Ｐゴシック" pitchFamily="-65" charset="-128"/>
                <a:cs typeface="ＭＳ Ｐゴシック" pitchFamily="-65" charset="-128"/>
              </a:rPr>
              <a:t>The other important aspect of pay satisfaction is pay raises.</a:t>
            </a:r>
            <a:endParaRPr lang="en-US" sz="1200" kern="120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38</a:t>
            </a:fld>
            <a:endParaRPr lang="en-US" dirty="0"/>
          </a:p>
        </p:txBody>
      </p:sp>
    </p:spTree>
    <p:extLst>
      <p:ext uri="{BB962C8B-B14F-4D97-AF65-F5344CB8AC3E}">
        <p14:creationId xmlns:p14="http://schemas.microsoft.com/office/powerpoint/2010/main" val="17465837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Serena feels that her job processing payroll checks is boring and uninteresting. Which intervention would be </a:t>
            </a:r>
            <a:r>
              <a:rPr lang="en-US" i="1" dirty="0"/>
              <a:t>most appropriate </a:t>
            </a:r>
            <a:r>
              <a:rPr lang="en-US" dirty="0"/>
              <a:t>to retain Serena?</a:t>
            </a:r>
          </a:p>
          <a:p>
            <a:pPr marL="228600" indent="-228600">
              <a:buFont typeface="+mj-lt"/>
              <a:buAutoNum type="alphaUcPeriod"/>
            </a:pPr>
            <a:r>
              <a:rPr lang="en-US" dirty="0"/>
              <a:t>Communicating the company’s values to her</a:t>
            </a:r>
          </a:p>
          <a:p>
            <a:pPr marL="228600" indent="-228600">
              <a:buFont typeface="+mj-lt"/>
              <a:buAutoNum type="alphaUcPeriod"/>
            </a:pPr>
            <a:r>
              <a:rPr lang="en-US" dirty="0"/>
              <a:t>Increasing her pay</a:t>
            </a:r>
          </a:p>
          <a:p>
            <a:pPr marL="228600" indent="-228600">
              <a:buFont typeface="+mj-lt"/>
              <a:buAutoNum type="alphaUcPeriod"/>
            </a:pPr>
            <a:r>
              <a:rPr lang="en-US" dirty="0"/>
              <a:t>Expanding her job duties</a:t>
            </a:r>
          </a:p>
          <a:p>
            <a:pPr marL="228600" indent="-228600">
              <a:buFont typeface="+mj-lt"/>
              <a:buAutoNum type="alphaUcPeriod"/>
            </a:pPr>
            <a:r>
              <a:rPr lang="en-US" dirty="0">
                <a:solidFill>
                  <a:srgbClr val="000000"/>
                </a:solidFill>
                <a:ea typeface="ＭＳ Ｐゴシック" pitchFamily="34" charset="-128"/>
              </a:rPr>
              <a:t>Hiring more employees so she has people to interact with</a:t>
            </a:r>
          </a:p>
          <a:p>
            <a:endParaRPr lang="en-US" dirty="0"/>
          </a:p>
          <a:p>
            <a:r>
              <a:rPr lang="en-US" dirty="0"/>
              <a:t>Answer: C</a:t>
            </a:r>
          </a:p>
          <a:p>
            <a:r>
              <a:rPr lang="en-US" dirty="0"/>
              <a:t>Students answers may vary and can generate a discussion of processes used to ascertain the root cause of problems.</a:t>
            </a:r>
            <a:endParaRPr lang="en-US" altLang="ja-JP"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39</a:t>
            </a:fld>
            <a:endParaRPr lang="en-US" dirty="0"/>
          </a:p>
        </p:txBody>
      </p:sp>
    </p:spTree>
    <p:extLst>
      <p:ext uri="{BB962C8B-B14F-4D97-AF65-F5344CB8AC3E}">
        <p14:creationId xmlns:p14="http://schemas.microsoft.com/office/powerpoint/2010/main" val="39402836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ea typeface="ＭＳ Ｐゴシック" pitchFamily="-65" charset="-128"/>
                <a:cs typeface="ＭＳ Ｐゴシック" pitchFamily="-65" charset="-128"/>
              </a:rPr>
              <a:t>Exit interview</a:t>
            </a:r>
            <a:r>
              <a:rPr lang="en-US" sz="1200" b="0" i="0" u="none" strike="noStrike" kern="1200" baseline="0" dirty="0">
                <a:solidFill>
                  <a:schemeClr val="tx1"/>
                </a:solidFill>
                <a:ea typeface="ＭＳ Ｐゴシック" pitchFamily="-65" charset="-128"/>
                <a:cs typeface="ＭＳ Ｐゴシック" pitchFamily="-65" charset="-128"/>
              </a:rPr>
              <a:t> is a meeting of a departing employee with the employee’s supervisor and/or a human resource specialist to discuss the employee’s reason for leaving.</a:t>
            </a:r>
          </a:p>
          <a:p>
            <a:endParaRPr lang="en-US" sz="1200" b="0" i="0" u="none" strike="noStrike" kern="1200" baseline="0" dirty="0">
              <a:solidFill>
                <a:schemeClr val="tx1"/>
              </a:solidFill>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More organizations are analyzing basic HR data to look for patterns in employee retention and turnover. The results may confirm expectations or generate surprises that merit further investigation. Either way, they can help HR departments and managers determine which efforts deliver the best return.</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40</a:t>
            </a:fld>
            <a:endParaRPr lang="en-US" dirty="0"/>
          </a:p>
        </p:txBody>
      </p:sp>
    </p:spTree>
    <p:extLst>
      <p:ext uri="{BB962C8B-B14F-4D97-AF65-F5344CB8AC3E}">
        <p14:creationId xmlns:p14="http://schemas.microsoft.com/office/powerpoint/2010/main" val="37762522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This chapter explores the dual challenges of separating and retaining employees (Table 11.1).</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5</a:t>
            </a:fld>
            <a:endParaRPr lang="en-US" dirty="0"/>
          </a:p>
        </p:txBody>
      </p:sp>
    </p:spTree>
    <p:extLst>
      <p:ext uri="{BB962C8B-B14F-4D97-AF65-F5344CB8AC3E}">
        <p14:creationId xmlns:p14="http://schemas.microsoft.com/office/powerpoint/2010/main" val="23256790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400" b="0" i="0" u="none" strike="noStrike" kern="1200" baseline="0" dirty="0">
                <a:solidFill>
                  <a:srgbClr val="221E1F"/>
                </a:solidFill>
                <a:latin typeface="+mn-lt"/>
                <a:ea typeface="ＭＳ Ｐゴシック" pitchFamily="-65" charset="-128"/>
                <a:cs typeface="ＭＳ Ｐゴシック" pitchFamily="-65" charset="-128"/>
              </a:rPr>
              <a:t>A widely used measure of job satisfaction is the Job Descriptive Index (JDI). The JDI emphasizes specific aspects of satisfaction—pay, the work itself, supervision, co-workers, and promotions. Figure 11.7 shows several items from the JDI scale.</a:t>
            </a:r>
            <a:endParaRPr lang="en-US" sz="14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41</a:t>
            </a:fld>
            <a:endParaRPr lang="en-US" dirty="0"/>
          </a:p>
        </p:txBody>
      </p:sp>
    </p:spTree>
    <p:extLst>
      <p:ext uri="{BB962C8B-B14F-4D97-AF65-F5344CB8AC3E}">
        <p14:creationId xmlns:p14="http://schemas.microsoft.com/office/powerpoint/2010/main" val="39339204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sz="1400" dirty="0"/>
              <a:t>Some job satisfaction scales avoid language altogether, relying on pictures. The faces scale in Figure 11.8 is an example of this type of measure. The faces scale in Figure 11.8 is an example of this type of measure. Other scales exist for measuring more specific aspects of satisfaction. For example, the Pay Satisfaction Questionnaire (PSQ) measures satisfaction with specific aspects of pay, such as pay levels, structure, and raises.</a:t>
            </a:r>
            <a:endParaRPr lang="en-US" sz="14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42</a:t>
            </a:fld>
            <a:endParaRPr lang="en-US" dirty="0"/>
          </a:p>
        </p:txBody>
      </p:sp>
    </p:spTree>
    <p:extLst>
      <p:ext uri="{BB962C8B-B14F-4D97-AF65-F5344CB8AC3E}">
        <p14:creationId xmlns:p14="http://schemas.microsoft.com/office/powerpoint/2010/main" val="6880485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81BCAD9-4EF0-A740-A449-E6B1FAFF4A5A}" type="slidenum">
              <a:rPr lang="en-US" smtClean="0"/>
              <a:pPr>
                <a:defRPr/>
              </a:pPr>
              <a:t>44</a:t>
            </a:fld>
            <a:endParaRPr lang="en-US" dirty="0"/>
          </a:p>
        </p:txBody>
      </p:sp>
    </p:spTree>
    <p:extLst>
      <p:ext uri="{BB962C8B-B14F-4D97-AF65-F5344CB8AC3E}">
        <p14:creationId xmlns:p14="http://schemas.microsoft.com/office/powerpoint/2010/main" val="26430416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Organizations try to avoid the need for involuntary turnover and to minimize voluntary turnover, especially among top performers. Both kinds of turnover are costly, as summarized in Table 11.2. Replacing workers is expensive, and new employees need time to learn their jobs and build teamwork skills. Effective  HRM can help the organization minimize both kinds of turnover, as well as carry it out effectively when necessary. Despite a company’s best efforts at personnel selection, training, and compensation, some employees will fail to meet performance requirements or will violate company policies.</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6</a:t>
            </a:fld>
            <a:endParaRPr lang="en-US" dirty="0"/>
          </a:p>
        </p:txBody>
      </p:sp>
    </p:spTree>
    <p:extLst>
      <p:ext uri="{BB962C8B-B14F-4D97-AF65-F5344CB8AC3E}">
        <p14:creationId xmlns:p14="http://schemas.microsoft.com/office/powerpoint/2010/main" val="40399296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was the primary reason you have quit a job?</a:t>
            </a:r>
          </a:p>
          <a:p>
            <a:pPr marL="228600" indent="-228600">
              <a:buFont typeface="+mj-lt"/>
              <a:buAutoNum type="alphaUcPeriod"/>
            </a:pPr>
            <a:r>
              <a:rPr lang="en-US" dirty="0"/>
              <a:t>I did not like my boss or co-workers.</a:t>
            </a:r>
          </a:p>
          <a:p>
            <a:pPr marL="228600" indent="-228600">
              <a:buFont typeface="+mj-lt"/>
              <a:buAutoNum type="alphaUcPeriod"/>
            </a:pPr>
            <a:r>
              <a:rPr lang="en-US" dirty="0"/>
              <a:t>I was not a fit with the company culture.</a:t>
            </a:r>
          </a:p>
          <a:p>
            <a:pPr marL="228600" indent="-228600">
              <a:buFont typeface="+mj-lt"/>
              <a:buAutoNum type="alphaUcPeriod"/>
            </a:pPr>
            <a:r>
              <a:rPr lang="en-US" dirty="0"/>
              <a:t>I found better pay somewhere else.</a:t>
            </a:r>
          </a:p>
          <a:p>
            <a:pPr marL="228600" indent="-228600">
              <a:buFont typeface="+mj-lt"/>
              <a:buAutoNum type="alphaUcPeriod"/>
            </a:pPr>
            <a:r>
              <a:rPr lang="en-US" dirty="0"/>
              <a:t>I sought more interesting or challenging work somewhere else.</a:t>
            </a:r>
          </a:p>
          <a:p>
            <a:pPr marL="228600" indent="-228600">
              <a:buFont typeface="+mj-lt"/>
              <a:buAutoNum type="alphaUcPeriod"/>
            </a:pPr>
            <a:r>
              <a:rPr lang="en-US" dirty="0">
                <a:solidFill>
                  <a:srgbClr val="000000"/>
                </a:solidFill>
                <a:ea typeface="ＭＳ Ｐゴシック" pitchFamily="34" charset="-128"/>
              </a:rPr>
              <a:t>I was fired or laid off.</a:t>
            </a:r>
          </a:p>
          <a:p>
            <a:pPr marL="228600" indent="-228600">
              <a:buFont typeface="+mj-lt"/>
              <a:buAutoNum type="alphaUcPeriod"/>
            </a:pPr>
            <a:r>
              <a:rPr lang="en-US" dirty="0"/>
              <a:t>Other</a:t>
            </a:r>
          </a:p>
          <a:p>
            <a:endParaRPr lang="en-US" dirty="0"/>
          </a:p>
          <a:p>
            <a:r>
              <a:rPr lang="en-US" dirty="0"/>
              <a:t>Student answers will vary. This can lead to a lively opening discussion of the chapter’s materials.</a:t>
            </a:r>
            <a:endParaRPr lang="en-US" altLang="ja-JP"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7</a:t>
            </a:fld>
            <a:endParaRPr lang="en-US" dirty="0"/>
          </a:p>
        </p:txBody>
      </p:sp>
    </p:spTree>
    <p:extLst>
      <p:ext uri="{BB962C8B-B14F-4D97-AF65-F5344CB8AC3E}">
        <p14:creationId xmlns:p14="http://schemas.microsoft.com/office/powerpoint/2010/main" val="3379291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Historically, if the organization and employee do not have a specific employment contract, the employer or employee may end the employment relationship at any time. This is the employment-at-will doctrine.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8</a:t>
            </a:fld>
            <a:endParaRPr lang="en-US" dirty="0"/>
          </a:p>
        </p:txBody>
      </p:sp>
    </p:spTree>
    <p:extLst>
      <p:ext uri="{BB962C8B-B14F-4D97-AF65-F5344CB8AC3E}">
        <p14:creationId xmlns:p14="http://schemas.microsoft.com/office/powerpoint/2010/main" val="3016536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Retaining talent is not always easy either, and recent trends have made this more difficult than ever. Today’s psychological contract, in which workers feel responsibility for their own careers rather than loyalty to a particular employer, makes voluntary turnover more likely.</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9</a:t>
            </a:fld>
            <a:endParaRPr lang="en-US" dirty="0"/>
          </a:p>
        </p:txBody>
      </p:sp>
    </p:spTree>
    <p:extLst>
      <p:ext uri="{BB962C8B-B14F-4D97-AF65-F5344CB8AC3E}">
        <p14:creationId xmlns:p14="http://schemas.microsoft.com/office/powerpoint/2010/main" val="1781054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10</a:t>
            </a:fld>
            <a:endParaRPr lang="en-US" dirty="0"/>
          </a:p>
        </p:txBody>
      </p:sp>
    </p:spTree>
    <p:extLst>
      <p:ext uri="{BB962C8B-B14F-4D97-AF65-F5344CB8AC3E}">
        <p14:creationId xmlns:p14="http://schemas.microsoft.com/office/powerpoint/2010/main" val="31326910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
        <p:nvSpPr>
          <p:cNvPr id="5" name="Content Placeholder 4">
            <a:extLst>
              <a:ext uri="{FF2B5EF4-FFF2-40B4-BE49-F238E27FC236}">
                <a16:creationId xmlns:a16="http://schemas.microsoft.com/office/drawing/2014/main" id="{D8948883-C25B-4B56-8618-0637B1DDB732}"/>
              </a:ext>
            </a:extLst>
          </p:cNvPr>
          <p:cNvSpPr>
            <a:spLocks noGrp="1"/>
          </p:cNvSpPr>
          <p:nvPr>
            <p:ph sz="quarter" idx="13" hasCustomPrompt="1"/>
          </p:nvPr>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53864CA9-ADCA-4554-9432-EA4A2FB55A34}" type="slidenum">
              <a:rPr lang="en-US" sz="900" smtClean="0">
                <a:solidFill>
                  <a:schemeClr val="tx1"/>
                </a:solidFill>
                <a:latin typeface="+mn-lt"/>
                <a:ea typeface="MS PGothic" pitchFamily="34" charset="-128"/>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lang="en-US" sz="900" dirty="0">
              <a:solidFill>
                <a:schemeClr val="tx1"/>
              </a:solidFill>
              <a:latin typeface="+mn-lt"/>
              <a:ea typeface="MS PGothic" pitchFamily="34" charset="-128"/>
            </a:endParaRPr>
          </a:p>
        </p:txBody>
      </p:sp>
    </p:spTree>
    <p:extLst>
      <p:ext uri="{BB962C8B-B14F-4D97-AF65-F5344CB8AC3E}">
        <p14:creationId xmlns:p14="http://schemas.microsoft.com/office/powerpoint/2010/main" val="2667179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017717917"/>
      </p:ext>
    </p:extLst>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30913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Tree>
    <p:extLst>
      <p:ext uri="{BB962C8B-B14F-4D97-AF65-F5344CB8AC3E}">
        <p14:creationId xmlns:p14="http://schemas.microsoft.com/office/powerpoint/2010/main" val="22027489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64404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942050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27136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79549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398351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6503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40882709"/>
      </p:ext>
    </p:extLst>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4166860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744620295"/>
      </p:ext>
    </p:extLst>
  </p:cSld>
  <p:clrMapOvr>
    <a:masterClrMapping/>
  </p:clrMapOvr>
  <p:transition>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886714461"/>
      </p:ext>
    </p:extLst>
  </p:cSld>
  <p:clrMapOvr>
    <a:masterClrMapping/>
  </p:clrMapOvr>
  <p:transition>
    <p:push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40289258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04850"/>
            <a:ext cx="12192000" cy="609600"/>
          </a:xfrm>
          <a:prstGeom prst="rect">
            <a:avLst/>
          </a:prstGeom>
          <a:solidFill>
            <a:srgbClr val="006800"/>
          </a:solidFill>
        </p:spPr>
        <p:txBody>
          <a:bodyPr anchor="ctr"/>
          <a:lstStyle>
            <a:lvl1pPr>
              <a:defRPr sz="3600" b="0">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Aft>
                <a:spcPts val="800"/>
              </a:spcAft>
              <a:buNone/>
              <a:defRPr sz="2800">
                <a:latin typeface="+mn-lt"/>
                <a:cs typeface="Arial" panose="020B0604020202020204" pitchFamily="34" charset="0"/>
              </a:defRPr>
            </a:lvl1pPr>
            <a:lvl2pPr marL="742950" indent="-285750">
              <a:spcAft>
                <a:spcPts val="800"/>
              </a:spcAft>
              <a:buFont typeface="Arial" panose="020B0604020202020204" pitchFamily="34" charset="0"/>
              <a:buChar char="•"/>
              <a:defRPr sz="2400">
                <a:latin typeface="+mn-lt"/>
                <a:cs typeface="Arial" panose="020B0604020202020204" pitchFamily="34" charset="0"/>
              </a:defRPr>
            </a:lvl2pPr>
            <a:lvl3pPr>
              <a:spcAft>
                <a:spcPts val="800"/>
              </a:spcAft>
              <a:defRPr sz="2000">
                <a:latin typeface="+mn-lt"/>
                <a:cs typeface="Arial" panose="020B0604020202020204" pitchFamily="34" charset="0"/>
              </a:defRPr>
            </a:lvl3pPr>
            <a:lvl4pPr marL="1600200" indent="-228600">
              <a:spcAft>
                <a:spcPts val="80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5624471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BFBFBF"/>
          </a:solidFill>
        </p:spPr>
        <p:txBody>
          <a:bodyPr anchor="ctr"/>
          <a:lstStyle>
            <a:lvl1pPr>
              <a:defRPr lang="en-US" sz="3600" b="0" dirty="0">
                <a:solidFill>
                  <a:sysClr val="windowText" lastClr="000000"/>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5048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BFBFBF"/>
          </a:solidFill>
        </p:spPr>
        <p:txBody>
          <a:bodyPr anchor="ctr"/>
          <a:lstStyle>
            <a:lvl1pPr>
              <a:defRPr sz="3600" b="0">
                <a:solidFill>
                  <a:sysClr val="windowText" lastClr="000000"/>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308452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219617"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383287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192001"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0552827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02372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94368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3331422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854688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nchor="ct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775019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2" name="Slide Title"/>
          <p:cNvSpPr>
            <a:spLocks noGrp="1"/>
          </p:cNvSpPr>
          <p:nvPr>
            <p:ph type="ctrTitle"/>
          </p:nvPr>
        </p:nvSpPr>
        <p:spPr>
          <a:xfrm>
            <a:off x="304800" y="3429000"/>
            <a:ext cx="68072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474220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943303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26855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588655"/>
            <a:ext cx="10972800" cy="4710546"/>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4396509" y="6456218"/>
            <a:ext cx="4064000" cy="240146"/>
          </a:xfrm>
          <a:prstGeom prst="rect">
            <a:avLst/>
          </a:prstGeom>
        </p:spPr>
        <p:txBody>
          <a:bodyPr lIns="0" tIns="0" rIns="0" bIns="0"/>
          <a:lstStyle>
            <a:lvl1pPr marL="0" indent="0" algn="ctr">
              <a:buNone/>
              <a:defRPr sz="1200"/>
            </a:lvl1pPr>
          </a:lstStyle>
          <a:p>
            <a:pPr lvl="0"/>
            <a:r>
              <a:rPr lang="en-US" dirty="0"/>
              <a:t>Jump to long description</a:t>
            </a:r>
          </a:p>
        </p:txBody>
      </p:sp>
      <p:sp>
        <p:nvSpPr>
          <p:cNvPr id="8" name="Jump Link">
            <a:extLst>
              <a:ext uri="{FF2B5EF4-FFF2-40B4-BE49-F238E27FC236}">
                <a16:creationId xmlns:a16="http://schemas.microsoft.com/office/drawing/2014/main" id="{AA40AC11-93F8-4C01-A897-5A7FA9B34EF7}"/>
              </a:ext>
            </a:extLst>
          </p:cNvPr>
          <p:cNvSpPr>
            <a:spLocks noGrp="1"/>
          </p:cNvSpPr>
          <p:nvPr>
            <p:ph type="body" sz="quarter" idx="17" hasCustomPrompt="1"/>
          </p:nvPr>
        </p:nvSpPr>
        <p:spPr>
          <a:xfrm>
            <a:off x="4396509" y="1097972"/>
            <a:ext cx="4174835" cy="250537"/>
          </a:xfrm>
          <a:prstGeom prst="rect">
            <a:avLst/>
          </a:prstGeom>
        </p:spPr>
        <p:txBody>
          <a:bodyPr lIns="0" tIns="0" rIns="0" bIns="0"/>
          <a:lstStyle>
            <a:lvl1pPr marL="0" indent="0" algn="ctr">
              <a:buNone/>
              <a:defRPr sz="1200"/>
            </a:lvl1pPr>
          </a:lstStyle>
          <a:p>
            <a:pPr lvl="0"/>
            <a:r>
              <a:rPr lang="en-US" dirty="0"/>
              <a:t>Jump to long description</a:t>
            </a:r>
          </a:p>
        </p:txBody>
      </p:sp>
    </p:spTree>
    <p:extLst>
      <p:ext uri="{BB962C8B-B14F-4D97-AF65-F5344CB8AC3E}">
        <p14:creationId xmlns:p14="http://schemas.microsoft.com/office/powerpoint/2010/main" val="13113830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006800"/>
          </a:solidFill>
        </p:spPr>
        <p:txBody>
          <a:bodyPr/>
          <a:lstStyle>
            <a:lvl1pPr>
              <a:defRPr lang="en-US" sz="3600" b="1" dirty="0">
                <a:solidFill>
                  <a:schemeClr val="bg1"/>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807093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677565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6826440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1738361"/>
            <a:ext cx="5386917"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398315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1738361"/>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2529249"/>
            <a:ext cx="5389033" cy="3983153"/>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73292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6589525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0" y="1738361"/>
            <a:ext cx="10972800"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6" name="Content Placeholder 2"/>
          <p:cNvSpPr>
            <a:spLocks noGrp="1"/>
          </p:cNvSpPr>
          <p:nvPr>
            <p:ph sz="quarter" idx="4" hasCustomPrompt="1"/>
          </p:nvPr>
        </p:nvSpPr>
        <p:spPr>
          <a:xfrm>
            <a:off x="6193369" y="2529249"/>
            <a:ext cx="5389033"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a:extLst>
              <a:ext uri="{FF2B5EF4-FFF2-40B4-BE49-F238E27FC236}">
                <a16:creationId xmlns:a16="http://schemas.microsoft.com/office/drawing/2014/main" id="{900B449A-D800-4943-A9BC-A05AA1E49909}"/>
              </a:ext>
            </a:extLst>
          </p:cNvPr>
          <p:cNvSpPr>
            <a:spLocks noGrp="1"/>
          </p:cNvSpPr>
          <p:nvPr>
            <p:ph sz="half" idx="14" hasCustomPrompt="1"/>
          </p:nvPr>
        </p:nvSpPr>
        <p:spPr>
          <a:xfrm>
            <a:off x="609600" y="4488406"/>
            <a:ext cx="5386917"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4" name="Content Placeholder 2">
            <a:extLst>
              <a:ext uri="{FF2B5EF4-FFF2-40B4-BE49-F238E27FC236}">
                <a16:creationId xmlns:a16="http://schemas.microsoft.com/office/drawing/2014/main" id="{5D133707-FAF8-4228-BB8B-D364BF0B82C0}"/>
              </a:ext>
            </a:extLst>
          </p:cNvPr>
          <p:cNvSpPr>
            <a:spLocks noGrp="1"/>
          </p:cNvSpPr>
          <p:nvPr>
            <p:ph sz="quarter" idx="15" hasCustomPrompt="1"/>
          </p:nvPr>
        </p:nvSpPr>
        <p:spPr>
          <a:xfrm>
            <a:off x="6193369" y="4493525"/>
            <a:ext cx="5389033"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8928569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a:ln w="12700">
            <a:noFill/>
          </a:ln>
        </p:spPr>
        <p:txBody>
          <a:bodyPr anchor="b"/>
          <a:lstStyle>
            <a:lvl1pPr>
              <a:spcBef>
                <a:spcPts val="1000"/>
              </a:spcBef>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a:ln w="12700">
            <a:noFill/>
          </a:ln>
        </p:spPr>
        <p:txBody>
          <a:bodyPr anchor="b"/>
          <a:lstStyle>
            <a:lvl1pPr>
              <a:spcBef>
                <a:spcPts val="1000"/>
              </a:spcBef>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11237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816325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975262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14550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2242133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Polling Q">
    <p:spTree>
      <p:nvGrpSpPr>
        <p:cNvPr id="1" name=""/>
        <p:cNvGrpSpPr/>
        <p:nvPr/>
      </p:nvGrpSpPr>
      <p:grpSpPr>
        <a:xfrm>
          <a:off x="0" y="0"/>
          <a:ext cx="0" cy="0"/>
          <a:chOff x="0" y="0"/>
          <a:chExt cx="0" cy="0"/>
        </a:xfrm>
      </p:grpSpPr>
      <p:sp>
        <p:nvSpPr>
          <p:cNvPr id="6" name="Slide Title"/>
          <p:cNvSpPr>
            <a:spLocks noGrp="1"/>
          </p:cNvSpPr>
          <p:nvPr>
            <p:ph type="title"/>
          </p:nvPr>
        </p:nvSpPr>
        <p:spPr>
          <a:xfrm rot="16200000">
            <a:off x="-2132453" y="2815929"/>
            <a:ext cx="5502564" cy="609615"/>
          </a:xfrm>
          <a:prstGeom prst="rect">
            <a:avLst/>
          </a:prstGeom>
          <a:noFill/>
        </p:spPr>
        <p:txBody>
          <a:bodyPr/>
          <a:lstStyle>
            <a:lvl1pPr algn="l">
              <a:defRPr sz="3600" b="1">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1944173" y="1004115"/>
            <a:ext cx="9575800" cy="5395850"/>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5" name="Rectangle: Single Corner Rounded 4">
            <a:extLst>
              <a:ext uri="{FF2B5EF4-FFF2-40B4-BE49-F238E27FC236}">
                <a16:creationId xmlns:a16="http://schemas.microsoft.com/office/drawing/2014/main" id="{408189E7-31E8-40AC-B81B-B8B24F239F70}"/>
              </a:ext>
            </a:extLst>
          </p:cNvPr>
          <p:cNvSpPr/>
          <p:nvPr userDrawn="1"/>
        </p:nvSpPr>
        <p:spPr>
          <a:xfrm flipV="1">
            <a:off x="0" y="0"/>
            <a:ext cx="1828800" cy="6396100"/>
          </a:xfrm>
          <a:prstGeom prst="round1Rect">
            <a:avLst/>
          </a:prstGeom>
          <a:solidFill>
            <a:srgbClr val="3399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9" name="Rectangle: Single Corner Rounded 18">
            <a:extLst>
              <a:ext uri="{FF2B5EF4-FFF2-40B4-BE49-F238E27FC236}">
                <a16:creationId xmlns:a16="http://schemas.microsoft.com/office/drawing/2014/main" id="{9444AB89-4690-4747-8A25-DFA9612915EF}"/>
              </a:ext>
            </a:extLst>
          </p:cNvPr>
          <p:cNvSpPr/>
          <p:nvPr userDrawn="1"/>
        </p:nvSpPr>
        <p:spPr>
          <a:xfrm flipV="1">
            <a:off x="-3174" y="0"/>
            <a:ext cx="1628775" cy="6248400"/>
          </a:xfrm>
          <a:prstGeom prst="round1Rect">
            <a:avLst/>
          </a:prstGeom>
          <a:solidFill>
            <a:srgbClr val="40C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1" name="Rectangle: Single Corner Rounded 20">
            <a:extLst>
              <a:ext uri="{FF2B5EF4-FFF2-40B4-BE49-F238E27FC236}">
                <a16:creationId xmlns:a16="http://schemas.microsoft.com/office/drawing/2014/main" id="{FDA24676-95A3-4160-A920-040BE0995A8B}"/>
              </a:ext>
            </a:extLst>
          </p:cNvPr>
          <p:cNvSpPr/>
          <p:nvPr userDrawn="1"/>
        </p:nvSpPr>
        <p:spPr>
          <a:xfrm>
            <a:off x="200418" y="76200"/>
            <a:ext cx="1018390" cy="59436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bg1"/>
              </a:solidFill>
            </a:endParaRPr>
          </a:p>
        </p:txBody>
      </p:sp>
      <p:sp>
        <p:nvSpPr>
          <p:cNvPr id="4" name="Content Placeholder 3">
            <a:extLst>
              <a:ext uri="{FF2B5EF4-FFF2-40B4-BE49-F238E27FC236}">
                <a16:creationId xmlns:a16="http://schemas.microsoft.com/office/drawing/2014/main" id="{C16FD03D-5836-4A0C-898D-E15ED69CCB89}"/>
              </a:ext>
            </a:extLst>
          </p:cNvPr>
          <p:cNvSpPr>
            <a:spLocks noGrp="1"/>
          </p:cNvSpPr>
          <p:nvPr>
            <p:ph sz="quarter" idx="10"/>
          </p:nvPr>
        </p:nvSpPr>
        <p:spPr>
          <a:xfrm>
            <a:off x="1944688" y="369888"/>
            <a:ext cx="9575800" cy="508000"/>
          </a:xfrm>
          <a:prstGeom prst="rect">
            <a:avLst/>
          </a:prstGeom>
        </p:spPr>
        <p:txBody>
          <a:bodyPr/>
          <a:lstStyle>
            <a:lvl1pPr marL="0" indent="0">
              <a:buNone/>
              <a:defRPr/>
            </a:lvl1pPr>
          </a:lstStyle>
          <a:p>
            <a:pPr lvl="0"/>
            <a:endParaRPr lang="en-US" dirty="0"/>
          </a:p>
        </p:txBody>
      </p:sp>
      <p:sp>
        <p:nvSpPr>
          <p:cNvPr id="12" name="Copyright" descr="©McGraw-Hill Education">
            <a:extLst>
              <a:ext uri="{FF2B5EF4-FFF2-40B4-BE49-F238E27FC236}">
                <a16:creationId xmlns:a16="http://schemas.microsoft.com/office/drawing/2014/main" id="{F860C7B2-912A-434B-A981-82FB073AB61A}"/>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10" name="Content Placeholder 4">
            <a:extLst>
              <a:ext uri="{FF2B5EF4-FFF2-40B4-BE49-F238E27FC236}">
                <a16:creationId xmlns:a16="http://schemas.microsoft.com/office/drawing/2014/main" id="{17171CBC-D6E5-472C-8F0B-590B3641F5DA}"/>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
        <p:nvSpPr>
          <p:cNvPr id="11" name="Rectangle: Single Corner Rounded 10">
            <a:extLst>
              <a:ext uri="{FF2B5EF4-FFF2-40B4-BE49-F238E27FC236}">
                <a16:creationId xmlns:a16="http://schemas.microsoft.com/office/drawing/2014/main" id="{4793B204-0606-4EF7-9B8D-C8C6BB16415C}"/>
              </a:ext>
            </a:extLst>
          </p:cNvPr>
          <p:cNvSpPr/>
          <p:nvPr userDrawn="1"/>
        </p:nvSpPr>
        <p:spPr>
          <a:xfrm flipV="1">
            <a:off x="152649" y="0"/>
            <a:ext cx="1288224" cy="6096000"/>
          </a:xfrm>
          <a:prstGeom prst="round1Rect">
            <a:avLst/>
          </a:prstGeom>
          <a:solidFill>
            <a:srgbClr val="78D2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0" name="Rectangle: Single Corner Rounded 19">
            <a:extLst>
              <a:ext uri="{FF2B5EF4-FFF2-40B4-BE49-F238E27FC236}">
                <a16:creationId xmlns:a16="http://schemas.microsoft.com/office/drawing/2014/main" id="{A24BA6BB-303C-479B-91D9-0729FD3B4F32}"/>
              </a:ext>
            </a:extLst>
          </p:cNvPr>
          <p:cNvSpPr/>
          <p:nvPr userDrawn="1"/>
        </p:nvSpPr>
        <p:spPr>
          <a:xfrm flipV="1">
            <a:off x="-3175" y="0"/>
            <a:ext cx="1221983" cy="60960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2700993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84956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36630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51225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837492557"/>
      </p:ext>
    </p:extLst>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551553342"/>
      </p:ext>
    </p:extLst>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6" name="Content Placeholder 4">
            <a:extLst>
              <a:ext uri="{FF2B5EF4-FFF2-40B4-BE49-F238E27FC236}">
                <a16:creationId xmlns:a16="http://schemas.microsoft.com/office/drawing/2014/main" id="{3AAD01BA-84EF-49FF-992A-9608F3C63B1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281327710"/>
      </p:ext>
    </p:extLst>
  </p:cSld>
  <p:clrMap bg1="lt1" tx1="dk1" bg2="lt2" tx2="dk2" accent1="accent1" accent2="accent2" accent3="accent3" accent4="accent4" accent5="accent5" accent6="accent6" hlink="hlink" folHlink="folHlink"/>
  <p:sldLayoutIdLst>
    <p:sldLayoutId id="2147484854" r:id="rId1"/>
    <p:sldLayoutId id="2147484855" r:id="rId2"/>
    <p:sldLayoutId id="2147484856" r:id="rId3"/>
    <p:sldLayoutId id="2147484857" r:id="rId4"/>
    <p:sldLayoutId id="2147484858" r:id="rId5"/>
    <p:sldLayoutId id="2147484859" r:id="rId6"/>
    <p:sldLayoutId id="2147484860" r:id="rId7"/>
    <p:sldLayoutId id="2147484861" r:id="rId8"/>
    <p:sldLayoutId id="2147484862" r:id="rId9"/>
    <p:sldLayoutId id="2147484863" r:id="rId10"/>
    <p:sldLayoutId id="2147484864"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5" name="Copyright" descr="©McGraw-Hill Education">
            <a:extLst>
              <a:ext uri="{FF2B5EF4-FFF2-40B4-BE49-F238E27FC236}">
                <a16:creationId xmlns:a16="http://schemas.microsoft.com/office/drawing/2014/main" id="{2D506B43-B054-4389-8272-7BD7BAE72B75}"/>
              </a:ext>
            </a:extLst>
          </p:cNvPr>
          <p:cNvSpPr txBox="1">
            <a:spLocks/>
          </p:cNvSpPr>
          <p:nvPr userDrawn="1"/>
        </p:nvSpPr>
        <p:spPr>
          <a:xfrm>
            <a:off x="0" y="6663174"/>
            <a:ext cx="6228272" cy="194826"/>
          </a:xfrm>
          <a:prstGeom prst="rect">
            <a:avLst/>
          </a:prstGeom>
        </p:spPr>
        <p:txBody>
          <a:bodyPr vert="horz" lIns="91440" tIns="45720" rIns="91440" bIns="45720" rtlCol="0" anchor="ct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6" name="Content Placeholder 4">
            <a:extLst>
              <a:ext uri="{FF2B5EF4-FFF2-40B4-BE49-F238E27FC236}">
                <a16:creationId xmlns:a16="http://schemas.microsoft.com/office/drawing/2014/main" id="{88276014-5C03-4C83-8C01-EDF98566341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98358041"/>
      </p:ext>
    </p:extLst>
  </p:cSld>
  <p:clrMap bg1="lt1" tx1="dk1" bg2="lt2" tx2="dk2" accent1="accent1" accent2="accent2" accent3="accent3" accent4="accent4" accent5="accent5" accent6="accent6" hlink="hlink" folHlink="folHlink"/>
  <p:sldLayoutIdLst>
    <p:sldLayoutId id="2147484866" r:id="rId1"/>
    <p:sldLayoutId id="2147484867" r:id="rId2"/>
    <p:sldLayoutId id="2147484868" r:id="rId3"/>
    <p:sldLayoutId id="2147484869" r:id="rId4"/>
    <p:sldLayoutId id="2147484870" r:id="rId5"/>
    <p:sldLayoutId id="2147484871" r:id="rId6"/>
    <p:sldLayoutId id="2147484872" r:id="rId7"/>
    <p:sldLayoutId id="2147484873" r:id="rId8"/>
    <p:sldLayoutId id="2147484874" r:id="rId9"/>
    <p:sldLayoutId id="2147484875" r:id="rId10"/>
    <p:sldLayoutId id="2147484876"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3" name="Content Placeholder 4">
            <a:extLst>
              <a:ext uri="{FF2B5EF4-FFF2-40B4-BE49-F238E27FC236}">
                <a16:creationId xmlns:a16="http://schemas.microsoft.com/office/drawing/2014/main" id="{A840E188-9060-4D80-8B7F-7EBD11FAC73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40476701"/>
      </p:ext>
    </p:extLst>
  </p:cSld>
  <p:clrMap bg1="lt1" tx1="dk1" bg2="lt2" tx2="dk2" accent1="accent1" accent2="accent2" accent3="accent3" accent4="accent4" accent5="accent5" accent6="accent6" hlink="hlink" folHlink="folHlink"/>
  <p:sldLayoutIdLst>
    <p:sldLayoutId id="2147484798" r:id="rId1"/>
    <p:sldLayoutId id="2147484799" r:id="rId2"/>
    <p:sldLayoutId id="2147484800" r:id="rId3"/>
    <p:sldLayoutId id="2147484801" r:id="rId4"/>
    <p:sldLayoutId id="2147484802" r:id="rId5"/>
    <p:sldLayoutId id="2147484803" r:id="rId6"/>
    <p:sldLayoutId id="2147484804" r:id="rId7"/>
    <p:sldLayoutId id="2147484805" r:id="rId8"/>
    <p:sldLayoutId id="2147484806" r:id="rId9"/>
    <p:sldLayoutId id="2147484851" r:id="rId10"/>
    <p:sldLayoutId id="2147484852"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Copyright" descr="©McGraw-Hill Education">
            <a:extLst>
              <a:ext uri="{FF2B5EF4-FFF2-40B4-BE49-F238E27FC236}">
                <a16:creationId xmlns:a16="http://schemas.microsoft.com/office/drawing/2014/main" id="{71ED7E7C-ADE7-464F-9BF6-FB5D98F725E6}"/>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4" name="Content Placeholder 4">
            <a:extLst>
              <a:ext uri="{FF2B5EF4-FFF2-40B4-BE49-F238E27FC236}">
                <a16:creationId xmlns:a16="http://schemas.microsoft.com/office/drawing/2014/main" id="{761618BB-1C8C-46C0-BD90-793F412AC8E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716876131"/>
      </p:ext>
    </p:extLst>
  </p:cSld>
  <p:clrMap bg1="lt1" tx1="dk1" bg2="lt2" tx2="dk2" accent1="accent1" accent2="accent2" accent3="accent3" accent4="accent4" accent5="accent5" accent6="accent6" hlink="hlink" folHlink="folHlink"/>
  <p:sldLayoutIdLst>
    <p:sldLayoutId id="2147484839" r:id="rId1"/>
    <p:sldLayoutId id="2147484877"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 id="2147484849" r:id="rId12"/>
    <p:sldLayoutId id="2147484850"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olleverywhere.com/app/powerpoint/win" TargetMode="External"/><Relationship Id="rId2" Type="http://schemas.openxmlformats.org/officeDocument/2006/relationships/notesSlide" Target="../notesSlides/notesSlide1.xml"/><Relationship Id="rId1" Type="http://schemas.openxmlformats.org/officeDocument/2006/relationships/slideLayout" Target="../slideLayouts/slideLayout37.xml"/><Relationship Id="rId6" Type="http://schemas.openxmlformats.org/officeDocument/2006/relationships/hyperlink" Target="https://www.polleverywhere.com/guides/instructor/tips-and-tricks" TargetMode="External"/><Relationship Id="rId5" Type="http://schemas.openxmlformats.org/officeDocument/2006/relationships/hyperlink" Target="https://www.polleverywhere.com/guides/instructor/getting-started"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34.xml"/><Relationship Id="rId4" Type="http://schemas.openxmlformats.org/officeDocument/2006/relationships/slide" Target="slide4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34.xml"/><Relationship Id="rId4" Type="http://schemas.openxmlformats.org/officeDocument/2006/relationships/slide" Target="slide4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34.xml"/><Relationship Id="rId4" Type="http://schemas.openxmlformats.org/officeDocument/2006/relationships/slide" Target="slide4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6.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34.xml"/><Relationship Id="rId4" Type="http://schemas.openxmlformats.org/officeDocument/2006/relationships/slide" Target="slide4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5.xml"/><Relationship Id="rId1" Type="http://schemas.openxmlformats.org/officeDocument/2006/relationships/slideLayout" Target="../slideLayouts/slideLayout34.xml"/><Relationship Id="rId4" Type="http://schemas.openxmlformats.org/officeDocument/2006/relationships/slide" Target="slide4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6.xml"/></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0.xml"/><Relationship Id="rId1" Type="http://schemas.openxmlformats.org/officeDocument/2006/relationships/slideLayout" Target="../slideLayouts/slideLayout34.xml"/><Relationship Id="rId4" Type="http://schemas.openxmlformats.org/officeDocument/2006/relationships/slide" Target="slide50.xml"/></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1.xml"/><Relationship Id="rId1" Type="http://schemas.openxmlformats.org/officeDocument/2006/relationships/slideLayout" Target="../slideLayouts/slideLayout34.xml"/><Relationship Id="rId4" Type="http://schemas.openxmlformats.org/officeDocument/2006/relationships/slide" Target="slide5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35.xml"/></Relationships>
</file>

<file path=ppt/slides/_rels/slide47.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35.xml"/></Relationships>
</file>

<file path=ppt/slides/_rels/slide48.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35.xml"/></Relationships>
</file>

<file path=ppt/slides/_rels/slide49.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50.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35.xml"/></Relationships>
</file>

<file path=ppt/slides/_rels/slide51.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17499B4-835B-407B-BF63-0E63E9405F73}"/>
              </a:ext>
            </a:extLst>
          </p:cNvPr>
          <p:cNvSpPr>
            <a:spLocks noGrp="1"/>
          </p:cNvSpPr>
          <p:nvPr>
            <p:ph type="title"/>
          </p:nvPr>
        </p:nvSpPr>
        <p:spPr>
          <a:solidFill>
            <a:schemeClr val="accent2">
              <a:lumMod val="75000"/>
            </a:schemeClr>
          </a:solidFill>
        </p:spPr>
        <p:txBody>
          <a:bodyPr anchor="ctr"/>
          <a:lstStyle/>
          <a:p>
            <a:r>
              <a:rPr lang="en-US" sz="3200" noProof="0" dirty="0"/>
              <a:t>Create an interactive class with Poll Everywhere</a:t>
            </a:r>
          </a:p>
        </p:txBody>
      </p:sp>
      <p:sp>
        <p:nvSpPr>
          <p:cNvPr id="9" name="Content Placeholder 8">
            <a:extLst>
              <a:ext uri="{FF2B5EF4-FFF2-40B4-BE49-F238E27FC236}">
                <a16:creationId xmlns:a16="http://schemas.microsoft.com/office/drawing/2014/main" id="{37392297-03A4-494A-B4F9-0C6545409097}"/>
              </a:ext>
            </a:extLst>
          </p:cNvPr>
          <p:cNvSpPr>
            <a:spLocks noGrp="1"/>
          </p:cNvSpPr>
          <p:nvPr>
            <p:ph sz="half" idx="2"/>
          </p:nvPr>
        </p:nvSpPr>
        <p:spPr>
          <a:xfrm>
            <a:off x="609600" y="1024568"/>
            <a:ext cx="10972800" cy="2733516"/>
          </a:xfrm>
        </p:spPr>
        <p:txBody>
          <a:bodyPr/>
          <a:lstStyle/>
          <a:p>
            <a:pPr>
              <a:spcBef>
                <a:spcPts val="600"/>
              </a:spcBef>
              <a:spcAft>
                <a:spcPts val="300"/>
              </a:spcAft>
            </a:pPr>
            <a:r>
              <a:rPr lang="en-US" sz="1600" noProof="0" dirty="0"/>
              <a:t>This deck includes slides that may be converted to interactive polling questions through the use of Poll Everywhere or other polling software. Slides designed to convert are indicated by a bar on the left side that reads “Polling Question.” Student will use a web browser or text message to respond.</a:t>
            </a:r>
          </a:p>
          <a:p>
            <a:pPr>
              <a:spcBef>
                <a:spcPts val="600"/>
              </a:spcBef>
              <a:spcAft>
                <a:spcPts val="300"/>
              </a:spcAft>
            </a:pPr>
            <a:r>
              <a:rPr lang="en-US" sz="2000" b="1" noProof="0" dirty="0"/>
              <a:t>Getting Started as Easy as </a:t>
            </a:r>
            <a:r>
              <a:rPr lang="en-US" sz="2000" b="1" noProof="0" dirty="0">
                <a:solidFill>
                  <a:schemeClr val="accent2">
                    <a:lumMod val="75000"/>
                  </a:schemeClr>
                </a:solidFill>
              </a:rPr>
              <a:t>1-2-3</a:t>
            </a:r>
          </a:p>
          <a:p>
            <a:pPr marL="171450" indent="-171450">
              <a:spcBef>
                <a:spcPts val="600"/>
              </a:spcBef>
              <a:spcAft>
                <a:spcPts val="300"/>
              </a:spcAft>
            </a:pPr>
            <a:r>
              <a:rPr lang="en-US" sz="1800" dirty="0">
                <a:cs typeface="Arial" panose="020B0604020202020204" pitchFamily="34" charset="0"/>
                <a:hlinkClick r:id="rId3"/>
              </a:rPr>
              <a:t>Download and sign-up for Poll Everywhere.</a:t>
            </a:r>
            <a:endParaRPr lang="en-US" sz="1800" noProof="0" dirty="0">
              <a:cs typeface="Arial" panose="020B0604020202020204" pitchFamily="34" charset="0"/>
            </a:endParaRPr>
          </a:p>
          <a:p>
            <a:pPr marL="342900" indent="-342900">
              <a:spcBef>
                <a:spcPts val="600"/>
              </a:spcBef>
              <a:spcAft>
                <a:spcPts val="300"/>
              </a:spcAft>
              <a:buFont typeface="+mj-lt"/>
              <a:buAutoNum type="arabicPeriod"/>
            </a:pPr>
            <a:r>
              <a:rPr lang="en-US" sz="1600" noProof="0" dirty="0"/>
              <a:t>Go to the prebuilt Polling Question slide and click “Poll Everywhere” tab at the top of your PowerPoint screen.</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After logging in, click on “Convert to poll” and select the proper question type and click insert.</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View the presentation as a Slide Show to see the poll in action.</a:t>
            </a:r>
          </a:p>
        </p:txBody>
      </p:sp>
      <p:pic>
        <p:nvPicPr>
          <p:cNvPr id="2" name="Picture 1" descr="The image displays a dashboard with different tabs and the tab called &quot;Poll Everywhere&quot; is selected."/>
          <p:cNvPicPr>
            <a:picLocks noChangeAspect="1"/>
          </p:cNvPicPr>
          <p:nvPr/>
        </p:nvPicPr>
        <p:blipFill>
          <a:blip r:embed="rId4"/>
          <a:stretch>
            <a:fillRect/>
          </a:stretch>
        </p:blipFill>
        <p:spPr>
          <a:xfrm>
            <a:off x="895552" y="3955371"/>
            <a:ext cx="7833654" cy="1350261"/>
          </a:xfrm>
          <a:prstGeom prst="rect">
            <a:avLst/>
          </a:prstGeom>
        </p:spPr>
      </p:pic>
      <p:sp>
        <p:nvSpPr>
          <p:cNvPr id="14" name="Content Placeholder 13">
            <a:extLst>
              <a:ext uri="{FF2B5EF4-FFF2-40B4-BE49-F238E27FC236}">
                <a16:creationId xmlns:a16="http://schemas.microsoft.com/office/drawing/2014/main" id="{7357D8DA-3857-4AB2-9BFD-0715C14BB682}"/>
              </a:ext>
            </a:extLst>
          </p:cNvPr>
          <p:cNvSpPr>
            <a:spLocks noGrp="1"/>
          </p:cNvSpPr>
          <p:nvPr>
            <p:ph sz="half" idx="1"/>
          </p:nvPr>
        </p:nvSpPr>
        <p:spPr>
          <a:xfrm>
            <a:off x="609600" y="5581732"/>
            <a:ext cx="5384800" cy="772885"/>
          </a:xfrm>
        </p:spPr>
        <p:txBody>
          <a:bodyPr/>
          <a:lstStyle/>
          <a:p>
            <a:pPr marL="171450" indent="-171450">
              <a:spcBef>
                <a:spcPts val="600"/>
              </a:spcBef>
              <a:spcAft>
                <a:spcPts val="300"/>
              </a:spcAft>
            </a:pPr>
            <a:r>
              <a:rPr lang="en-US" sz="1600" noProof="0" dirty="0"/>
              <a:t>Visit Poll Everywhere for </a:t>
            </a:r>
            <a:r>
              <a:rPr lang="en-US" sz="1600" noProof="0" dirty="0">
                <a:hlinkClick r:id="rId5"/>
              </a:rPr>
              <a:t>tips on how to get started</a:t>
            </a:r>
            <a:r>
              <a:rPr lang="en-US" sz="1600" noProof="0" dirty="0"/>
              <a:t>.</a:t>
            </a:r>
          </a:p>
          <a:p>
            <a:pPr marL="171450" indent="-171450">
              <a:spcBef>
                <a:spcPts val="600"/>
              </a:spcBef>
              <a:spcAft>
                <a:spcPts val="300"/>
              </a:spcAft>
            </a:pPr>
            <a:r>
              <a:rPr lang="en-US" sz="1600" noProof="0" dirty="0"/>
              <a:t>Visit Poll Everywhere for</a:t>
            </a:r>
            <a:r>
              <a:rPr lang="en-US" altLang="en-US" sz="1600" noProof="0" dirty="0">
                <a:cs typeface="Arial" panose="020B0604020202020204" pitchFamily="34" charset="0"/>
              </a:rPr>
              <a:t> </a:t>
            </a:r>
            <a:r>
              <a:rPr lang="en-US" altLang="en-US" sz="1600" noProof="0" dirty="0">
                <a:cs typeface="Arial" panose="020B0604020202020204" pitchFamily="34" charset="0"/>
                <a:hlinkClick r:id="rId6"/>
              </a:rPr>
              <a:t>presenter’s tips and tricks</a:t>
            </a:r>
            <a:r>
              <a:rPr lang="en-US" altLang="en-US" sz="1600" noProof="0" dirty="0">
                <a:cs typeface="Arial" panose="020B0604020202020204" pitchFamily="34" charset="0"/>
              </a:rPr>
              <a:t>.</a:t>
            </a:r>
            <a:endParaRPr lang="en-US" sz="1600" noProof="0" dirty="0">
              <a:latin typeface="+mj-lt"/>
            </a:endParaRPr>
          </a:p>
        </p:txBody>
      </p:sp>
    </p:spTree>
    <p:extLst>
      <p:ext uri="{BB962C8B-B14F-4D97-AF65-F5344CB8AC3E}">
        <p14:creationId xmlns:p14="http://schemas.microsoft.com/office/powerpoint/2010/main" val="684160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Retaining Employees</a:t>
            </a:r>
            <a:endParaRPr lang="en-IN" sz="1000" b="0" dirty="0"/>
          </a:p>
        </p:txBody>
      </p:sp>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09600" y="1280160"/>
            <a:ext cx="5486400" cy="3843633"/>
          </a:xfrm>
        </p:spPr>
        <p:txBody>
          <a:bodyPr/>
          <a:lstStyle/>
          <a:p>
            <a:r>
              <a:rPr lang="en-US" sz="2400" dirty="0"/>
              <a:t>Competition for qualified, motivated workers in the S</a:t>
            </a:r>
            <a:r>
              <a:rPr lang="en-US" sz="100" dirty="0"/>
              <a:t> </a:t>
            </a:r>
            <a:r>
              <a:rPr lang="en-US" sz="2400" dirty="0"/>
              <a:t>T</a:t>
            </a:r>
            <a:r>
              <a:rPr lang="en-US" sz="100" dirty="0"/>
              <a:t> </a:t>
            </a:r>
            <a:r>
              <a:rPr lang="en-US" sz="2400" dirty="0"/>
              <a:t>E</a:t>
            </a:r>
            <a:r>
              <a:rPr lang="en-US" sz="100" dirty="0"/>
              <a:t> </a:t>
            </a:r>
            <a:r>
              <a:rPr lang="en-US" sz="2400" dirty="0"/>
              <a:t>M (scientific, technology, engineering, and medical) fields is intense. Retaining these employees is especially critical to an organization’s overall success.</a:t>
            </a:r>
            <a:endParaRPr lang="en-IN" sz="2200" dirty="0"/>
          </a:p>
        </p:txBody>
      </p:sp>
      <p:pic>
        <p:nvPicPr>
          <p:cNvPr id="6" name="Picture 5" descr="A photo of scientist looking through a microscope in a lab. ">
            <a:extLst>
              <a:ext uri="{FF2B5EF4-FFF2-40B4-BE49-F238E27FC236}">
                <a16:creationId xmlns:a16="http://schemas.microsoft.com/office/drawing/2014/main" id="{8AB6611B-9FEA-4B2F-BC84-90859D498B35}"/>
              </a:ext>
            </a:extLst>
          </p:cNvPr>
          <p:cNvPicPr>
            <a:picLocks noChangeAspect="1"/>
          </p:cNvPicPr>
          <p:nvPr/>
        </p:nvPicPr>
        <p:blipFill>
          <a:blip r:embed="rId3"/>
          <a:stretch>
            <a:fillRect/>
          </a:stretch>
        </p:blipFill>
        <p:spPr>
          <a:xfrm>
            <a:off x="6269905" y="1426814"/>
            <a:ext cx="5479536" cy="3818395"/>
          </a:xfrm>
          <a:prstGeom prst="rect">
            <a:avLst/>
          </a:prstGeom>
        </p:spPr>
      </p:pic>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6760566" y="6685613"/>
            <a:ext cx="4876800" cy="172387"/>
          </a:xfrm>
        </p:spPr>
        <p:txBody>
          <a:bodyPr/>
          <a:lstStyle/>
          <a:p>
            <a:r>
              <a:rPr lang="en-US" dirty="0">
                <a:solidFill>
                  <a:schemeClr val="tx1"/>
                </a:solidFill>
              </a:rPr>
              <a:t>John Fedele/Blend Images L</a:t>
            </a:r>
            <a:r>
              <a:rPr lang="en-US" sz="100" dirty="0">
                <a:solidFill>
                  <a:schemeClr val="tx1"/>
                </a:solidFill>
              </a:rPr>
              <a:t> </a:t>
            </a:r>
            <a:r>
              <a:rPr lang="en-US" dirty="0" err="1">
                <a:solidFill>
                  <a:schemeClr val="tx1"/>
                </a:solidFill>
              </a:rPr>
              <a:t>L</a:t>
            </a:r>
            <a:r>
              <a:rPr lang="en-US" sz="100" dirty="0">
                <a:solidFill>
                  <a:schemeClr val="tx1"/>
                </a:solidFill>
              </a:rPr>
              <a:t> </a:t>
            </a:r>
            <a:r>
              <a:rPr lang="en-US" dirty="0">
                <a:solidFill>
                  <a:schemeClr val="tx1"/>
                </a:solidFill>
              </a:rPr>
              <a:t>C</a:t>
            </a:r>
          </a:p>
        </p:txBody>
      </p:sp>
    </p:spTree>
    <p:extLst>
      <p:ext uri="{BB962C8B-B14F-4D97-AF65-F5344CB8AC3E}">
        <p14:creationId xmlns:p14="http://schemas.microsoft.com/office/powerpoint/2010/main" val="2446562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7B482-1AD6-42CD-82FC-E57A5154DE9A}"/>
              </a:ext>
            </a:extLst>
          </p:cNvPr>
          <p:cNvSpPr>
            <a:spLocks noGrp="1"/>
          </p:cNvSpPr>
          <p:nvPr>
            <p:ph type="title"/>
          </p:nvPr>
        </p:nvSpPr>
        <p:spPr/>
        <p:txBody>
          <a:bodyPr/>
          <a:lstStyle/>
          <a:p>
            <a:r>
              <a:rPr lang="en-US" dirty="0"/>
              <a:t>Employee Separation </a:t>
            </a:r>
            <a:r>
              <a:rPr lang="en-US" sz="1000" b="0" dirty="0"/>
              <a:t>1</a:t>
            </a:r>
            <a:endParaRPr lang="en-IN" sz="1000" b="0" dirty="0"/>
          </a:p>
        </p:txBody>
      </p:sp>
      <p:sp>
        <p:nvSpPr>
          <p:cNvPr id="3" name="Content Placeholder 2">
            <a:extLst>
              <a:ext uri="{FF2B5EF4-FFF2-40B4-BE49-F238E27FC236}">
                <a16:creationId xmlns:a16="http://schemas.microsoft.com/office/drawing/2014/main" id="{4CB9B078-5401-4976-BB86-BF8A37421442}"/>
              </a:ext>
            </a:extLst>
          </p:cNvPr>
          <p:cNvSpPr>
            <a:spLocks noGrp="1"/>
          </p:cNvSpPr>
          <p:nvPr>
            <p:ph idx="1"/>
          </p:nvPr>
        </p:nvSpPr>
        <p:spPr/>
        <p:txBody>
          <a:bodyPr/>
          <a:lstStyle/>
          <a:p>
            <a:r>
              <a:rPr lang="en-US" dirty="0"/>
              <a:t>Discipline and Discharge</a:t>
            </a:r>
          </a:p>
          <a:p>
            <a:r>
              <a:rPr lang="en-US" sz="2600" dirty="0"/>
              <a:t>Organizations must have a standardized and systematic approach to separation.</a:t>
            </a:r>
          </a:p>
          <a:p>
            <a:pPr marL="292608" indent="-292608">
              <a:buFont typeface="Arial" panose="020B0604020202020204" pitchFamily="34" charset="0"/>
              <a:buChar char="•"/>
            </a:pPr>
            <a:r>
              <a:rPr lang="en-US" sz="2400" dirty="0"/>
              <a:t>Should not be left solely to discretion of individual managers.</a:t>
            </a:r>
          </a:p>
          <a:p>
            <a:pPr marL="292608" indent="-292608">
              <a:buFont typeface="Arial" panose="020B0604020202020204" pitchFamily="34" charset="0"/>
              <a:buChar char="•"/>
            </a:pPr>
            <a:r>
              <a:rPr lang="en-US" sz="2400" dirty="0"/>
              <a:t>Should be based on principles of justice and law.</a:t>
            </a:r>
          </a:p>
          <a:p>
            <a:pPr marL="292608" indent="-292608">
              <a:buFont typeface="Arial" panose="020B0604020202020204" pitchFamily="34" charset="0"/>
              <a:buChar char="•"/>
            </a:pPr>
            <a:r>
              <a:rPr lang="en-US" sz="2400" dirty="0"/>
              <a:t>Should allow for various ways to intervene.</a:t>
            </a:r>
            <a:endParaRPr lang="en-IN" sz="2400" dirty="0"/>
          </a:p>
        </p:txBody>
      </p:sp>
    </p:spTree>
    <p:extLst>
      <p:ext uri="{BB962C8B-B14F-4D97-AF65-F5344CB8AC3E}">
        <p14:creationId xmlns:p14="http://schemas.microsoft.com/office/powerpoint/2010/main" val="2392469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7B482-1AD6-42CD-82FC-E57A5154DE9A}"/>
              </a:ext>
            </a:extLst>
          </p:cNvPr>
          <p:cNvSpPr>
            <a:spLocks noGrp="1"/>
          </p:cNvSpPr>
          <p:nvPr>
            <p:ph type="title"/>
          </p:nvPr>
        </p:nvSpPr>
        <p:spPr/>
        <p:txBody>
          <a:bodyPr/>
          <a:lstStyle/>
          <a:p>
            <a:r>
              <a:rPr lang="en-US" dirty="0"/>
              <a:t>Employee Separation </a:t>
            </a:r>
            <a:r>
              <a:rPr lang="en-US" sz="1000" b="0" dirty="0"/>
              <a:t>2</a:t>
            </a:r>
            <a:endParaRPr lang="en-IN" sz="1000" b="0" dirty="0"/>
          </a:p>
        </p:txBody>
      </p:sp>
      <p:sp>
        <p:nvSpPr>
          <p:cNvPr id="3" name="Content Placeholder 2">
            <a:extLst>
              <a:ext uri="{FF2B5EF4-FFF2-40B4-BE49-F238E27FC236}">
                <a16:creationId xmlns:a16="http://schemas.microsoft.com/office/drawing/2014/main" id="{4CB9B078-5401-4976-BB86-BF8A37421442}"/>
              </a:ext>
            </a:extLst>
          </p:cNvPr>
          <p:cNvSpPr>
            <a:spLocks noGrp="1"/>
          </p:cNvSpPr>
          <p:nvPr>
            <p:ph idx="1"/>
          </p:nvPr>
        </p:nvSpPr>
        <p:spPr/>
        <p:txBody>
          <a:bodyPr/>
          <a:lstStyle/>
          <a:p>
            <a:r>
              <a:rPr lang="en-US" dirty="0"/>
              <a:t>Principles of Justice</a:t>
            </a:r>
          </a:p>
          <a:p>
            <a:r>
              <a:rPr lang="en-US" sz="2600" b="1" dirty="0"/>
              <a:t>Outcome fairness.</a:t>
            </a:r>
            <a:endParaRPr lang="en-US" sz="2600" dirty="0"/>
          </a:p>
          <a:p>
            <a:pPr marL="292608" indent="-292608">
              <a:buFont typeface="Arial" panose="020B0604020202020204" pitchFamily="34" charset="0"/>
              <a:buChar char="•"/>
            </a:pPr>
            <a:r>
              <a:rPr lang="en-US" sz="2400" dirty="0"/>
              <a:t>Focuses on the ends of the discipline process.</a:t>
            </a:r>
          </a:p>
          <a:p>
            <a:pPr marL="292608" indent="-292608">
              <a:buFont typeface="Arial" panose="020B0604020202020204" pitchFamily="34" charset="0"/>
              <a:buChar char="•"/>
            </a:pPr>
            <a:r>
              <a:rPr lang="en-US" sz="2400" dirty="0"/>
              <a:t>Depends on employees’ judgment that the consequences of a decision are just.</a:t>
            </a:r>
          </a:p>
          <a:p>
            <a:pPr marL="292608" indent="-292608">
              <a:buFont typeface="Arial" panose="020B0604020202020204" pitchFamily="34" charset="0"/>
              <a:buChar char="•"/>
            </a:pPr>
            <a:r>
              <a:rPr lang="en-US" sz="2400" dirty="0"/>
              <a:t>Everyone should know what to expect through clearly communicated policies.</a:t>
            </a:r>
          </a:p>
          <a:p>
            <a:pPr marL="292608" indent="-292608">
              <a:buFont typeface="Arial" panose="020B0604020202020204" pitchFamily="34" charset="0"/>
              <a:buChar char="•"/>
            </a:pPr>
            <a:r>
              <a:rPr lang="en-US" sz="2400" dirty="0"/>
              <a:t>Outcome should be proportionate to the behavior.</a:t>
            </a:r>
            <a:endParaRPr lang="en-IN" sz="2400" dirty="0"/>
          </a:p>
        </p:txBody>
      </p:sp>
    </p:spTree>
    <p:extLst>
      <p:ext uri="{BB962C8B-B14F-4D97-AF65-F5344CB8AC3E}">
        <p14:creationId xmlns:p14="http://schemas.microsoft.com/office/powerpoint/2010/main" val="42705256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Employee Separation </a:t>
            </a:r>
            <a:r>
              <a:rPr lang="en-US" sz="1000" b="0" dirty="0"/>
              <a:t>3</a:t>
            </a:r>
            <a:endParaRPr lang="en-IN" sz="1000" b="0" dirty="0"/>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2480435"/>
          </a:xfrm>
        </p:spPr>
        <p:txBody>
          <a:bodyPr/>
          <a:lstStyle/>
          <a:p>
            <a:pPr marL="0" indent="0">
              <a:buNone/>
            </a:pPr>
            <a:r>
              <a:rPr lang="en-US" sz="2800" dirty="0"/>
              <a:t>Principles of Justice continued</a:t>
            </a:r>
          </a:p>
          <a:p>
            <a:pPr marL="0" indent="0">
              <a:buNone/>
            </a:pPr>
            <a:r>
              <a:rPr lang="en-US" sz="2600" b="1" dirty="0"/>
              <a:t>Procedural justice.</a:t>
            </a:r>
          </a:p>
          <a:p>
            <a:pPr marL="292608" indent="-292608"/>
            <a:r>
              <a:rPr lang="en-US" dirty="0"/>
              <a:t>A judgement that fair methods were used to determine the consequences.</a:t>
            </a:r>
          </a:p>
          <a:p>
            <a:pPr marL="292608" indent="-292608"/>
            <a:r>
              <a:rPr lang="en-US" dirty="0"/>
              <a:t>Procedures should be consistent, unbiased, accurate, correctable, consider everyone affected, and ethical.</a:t>
            </a:r>
            <a:endParaRPr lang="en-IN" dirty="0"/>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862552"/>
            <a:ext cx="11118196" cy="2615740"/>
          </a:xfrm>
        </p:spPr>
        <p:txBody>
          <a:bodyPr/>
          <a:lstStyle/>
          <a:p>
            <a:pPr marL="0" indent="0">
              <a:buNone/>
            </a:pPr>
            <a:r>
              <a:rPr lang="en-US" sz="2600" b="1" dirty="0">
                <a:solidFill>
                  <a:srgbClr val="221E1F"/>
                </a:solidFill>
              </a:rPr>
              <a:t>Interactional justice.</a:t>
            </a:r>
          </a:p>
          <a:p>
            <a:pPr marL="292608" lvl="1" indent="-292608">
              <a:buFont typeface="Arial" panose="020B0604020202020204" pitchFamily="34" charset="0"/>
              <a:buChar char="•"/>
            </a:pPr>
            <a:r>
              <a:rPr lang="en-US" sz="2400" dirty="0">
                <a:solidFill>
                  <a:srgbClr val="221E1F"/>
                </a:solidFill>
              </a:rPr>
              <a:t>Concerns how managers interact with employees.</a:t>
            </a:r>
          </a:p>
          <a:p>
            <a:pPr marL="292608" lvl="1" indent="-292608">
              <a:buFont typeface="Arial" panose="020B0604020202020204" pitchFamily="34" charset="0"/>
              <a:buChar char="•"/>
            </a:pPr>
            <a:r>
              <a:rPr lang="en-US" sz="2400" dirty="0">
                <a:solidFill>
                  <a:srgbClr val="221E1F"/>
                </a:solidFill>
              </a:rPr>
              <a:t>Manager should explain how the action is procedurally just and treat the employee with dignity.</a:t>
            </a:r>
          </a:p>
          <a:p>
            <a:pPr marL="292608" lvl="1" indent="-292608">
              <a:buFont typeface="Arial" panose="020B0604020202020204" pitchFamily="34" charset="0"/>
              <a:buChar char="•"/>
            </a:pPr>
            <a:r>
              <a:rPr lang="en-US" sz="2400" dirty="0">
                <a:solidFill>
                  <a:srgbClr val="221E1F"/>
                </a:solidFill>
              </a:rPr>
              <a:t>Especially important if employee is at risk of responding with violence.</a:t>
            </a:r>
            <a:endParaRPr lang="en-IN" sz="2400" dirty="0"/>
          </a:p>
        </p:txBody>
      </p:sp>
    </p:spTree>
    <p:extLst>
      <p:ext uri="{BB962C8B-B14F-4D97-AF65-F5344CB8AC3E}">
        <p14:creationId xmlns:p14="http://schemas.microsoft.com/office/powerpoint/2010/main" val="13401122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Figure 11.1 Principles of Justice</a:t>
            </a:r>
            <a:endParaRPr lang="en-IN" sz="1000" b="0" dirty="0"/>
          </a:p>
        </p:txBody>
      </p:sp>
      <p:pic>
        <p:nvPicPr>
          <p:cNvPr id="3" name="Picture 2" descr="A graphic describes the three principles of justice.">
            <a:extLst>
              <a:ext uri="{FF2B5EF4-FFF2-40B4-BE49-F238E27FC236}">
                <a16:creationId xmlns:a16="http://schemas.microsoft.com/office/drawing/2014/main" id="{9424EB15-19E7-4EE9-9BF6-46E5C4882FC4}"/>
              </a:ext>
            </a:extLst>
          </p:cNvPr>
          <p:cNvPicPr>
            <a:picLocks noChangeAspect="1"/>
          </p:cNvPicPr>
          <p:nvPr/>
        </p:nvPicPr>
        <p:blipFill>
          <a:blip r:embed="rId3"/>
          <a:stretch>
            <a:fillRect/>
          </a:stretch>
        </p:blipFill>
        <p:spPr>
          <a:xfrm>
            <a:off x="2714213" y="1425857"/>
            <a:ext cx="6795107" cy="4542324"/>
          </a:xfrm>
          <a:prstGeom prst="rect">
            <a:avLst/>
          </a:prstGeom>
        </p:spPr>
      </p:pic>
      <p:sp>
        <p:nvSpPr>
          <p:cNvPr id="6" name="Text Placeholder 5">
            <a:extLst>
              <a:ext uri="{FF2B5EF4-FFF2-40B4-BE49-F238E27FC236}">
                <a16:creationId xmlns:a16="http://schemas.microsoft.com/office/drawing/2014/main" id="{E6697457-6732-4D3C-B392-EF60D92D0000}"/>
              </a:ext>
            </a:extLst>
          </p:cNvPr>
          <p:cNvSpPr>
            <a:spLocks noGrp="1"/>
          </p:cNvSpPr>
          <p:nvPr>
            <p:ph type="body" sz="quarter" idx="16"/>
          </p:nvPr>
        </p:nvSpPr>
        <p:spPr>
          <a:xfrm>
            <a:off x="4267198" y="6364942"/>
            <a:ext cx="3550024" cy="234421"/>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3239574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F233F-FE6E-4FB7-8624-DA33A84B3EA2}"/>
              </a:ext>
            </a:extLst>
          </p:cNvPr>
          <p:cNvSpPr>
            <a:spLocks noGrp="1"/>
          </p:cNvSpPr>
          <p:nvPr>
            <p:ph type="title"/>
          </p:nvPr>
        </p:nvSpPr>
        <p:spPr/>
        <p:txBody>
          <a:bodyPr/>
          <a:lstStyle/>
          <a:p>
            <a:r>
              <a:rPr lang="en-IN" dirty="0"/>
              <a:t>Employee Separation </a:t>
            </a:r>
            <a:r>
              <a:rPr lang="en-IN" sz="1000" b="0" dirty="0"/>
              <a:t>4</a:t>
            </a:r>
          </a:p>
        </p:txBody>
      </p:sp>
      <p:sp>
        <p:nvSpPr>
          <p:cNvPr id="3" name="Content Placeholder 2">
            <a:extLst>
              <a:ext uri="{FF2B5EF4-FFF2-40B4-BE49-F238E27FC236}">
                <a16:creationId xmlns:a16="http://schemas.microsoft.com/office/drawing/2014/main" id="{16A435A1-8D5B-4B58-B228-10362F453D39}"/>
              </a:ext>
            </a:extLst>
          </p:cNvPr>
          <p:cNvSpPr>
            <a:spLocks noGrp="1"/>
          </p:cNvSpPr>
          <p:nvPr>
            <p:ph sz="quarter" idx="12"/>
          </p:nvPr>
        </p:nvSpPr>
        <p:spPr>
          <a:xfrm>
            <a:off x="616604" y="1271758"/>
            <a:ext cx="10871200" cy="557042"/>
          </a:xfrm>
        </p:spPr>
        <p:txBody>
          <a:bodyPr/>
          <a:lstStyle/>
          <a:p>
            <a:pPr marL="0" indent="0">
              <a:buNone/>
            </a:pPr>
            <a:r>
              <a:rPr lang="en-IN" sz="2800" dirty="0"/>
              <a:t>Legal Requirements</a:t>
            </a:r>
          </a:p>
        </p:txBody>
      </p:sp>
      <p:sp>
        <p:nvSpPr>
          <p:cNvPr id="4" name="Content Placeholder 3">
            <a:extLst>
              <a:ext uri="{FF2B5EF4-FFF2-40B4-BE49-F238E27FC236}">
                <a16:creationId xmlns:a16="http://schemas.microsoft.com/office/drawing/2014/main" id="{6AB82B35-8C30-42E4-A648-FD2539ED2299}"/>
              </a:ext>
            </a:extLst>
          </p:cNvPr>
          <p:cNvSpPr>
            <a:spLocks noGrp="1"/>
          </p:cNvSpPr>
          <p:nvPr>
            <p:ph sz="quarter" idx="13"/>
          </p:nvPr>
        </p:nvSpPr>
        <p:spPr>
          <a:xfrm>
            <a:off x="616604" y="2216638"/>
            <a:ext cx="5390058" cy="7620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IN" sz="2600" dirty="0"/>
              <a:t>Wrongful Discharge</a:t>
            </a:r>
          </a:p>
        </p:txBody>
      </p:sp>
      <p:sp>
        <p:nvSpPr>
          <p:cNvPr id="5" name="Content Placeholder 4">
            <a:extLst>
              <a:ext uri="{FF2B5EF4-FFF2-40B4-BE49-F238E27FC236}">
                <a16:creationId xmlns:a16="http://schemas.microsoft.com/office/drawing/2014/main" id="{E1762E31-2A7F-422B-91F6-C126AB6C48FA}"/>
              </a:ext>
            </a:extLst>
          </p:cNvPr>
          <p:cNvSpPr>
            <a:spLocks noGrp="1"/>
          </p:cNvSpPr>
          <p:nvPr>
            <p:ph sz="quarter" idx="14"/>
          </p:nvPr>
        </p:nvSpPr>
        <p:spPr>
          <a:xfrm>
            <a:off x="616604" y="3085318"/>
            <a:ext cx="5390058" cy="1423620"/>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dirty="0"/>
              <a:t>May not violate implied agreement.</a:t>
            </a:r>
          </a:p>
          <a:p>
            <a:pPr marL="621792" indent="-320040"/>
            <a:r>
              <a:rPr lang="en-US" sz="2200" dirty="0"/>
              <a:t>Employer promised job security.</a:t>
            </a:r>
          </a:p>
          <a:p>
            <a:pPr marL="621792" indent="-320040"/>
            <a:r>
              <a:rPr lang="en-US" sz="2200" dirty="0"/>
              <a:t>Action inconsistent with company rules.</a:t>
            </a:r>
          </a:p>
        </p:txBody>
      </p:sp>
      <p:sp>
        <p:nvSpPr>
          <p:cNvPr id="6" name="Content Placeholder 5">
            <a:extLst>
              <a:ext uri="{FF2B5EF4-FFF2-40B4-BE49-F238E27FC236}">
                <a16:creationId xmlns:a16="http://schemas.microsoft.com/office/drawing/2014/main" id="{BF590696-C6D0-42D5-8152-40288BC22540}"/>
              </a:ext>
            </a:extLst>
          </p:cNvPr>
          <p:cNvSpPr>
            <a:spLocks noGrp="1"/>
          </p:cNvSpPr>
          <p:nvPr>
            <p:ph sz="quarter" idx="15"/>
          </p:nvPr>
        </p:nvSpPr>
        <p:spPr>
          <a:xfrm>
            <a:off x="616604" y="4634538"/>
            <a:ext cx="5390058" cy="142361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dirty="0"/>
              <a:t>May not violate public policy.</a:t>
            </a:r>
          </a:p>
          <a:p>
            <a:pPr marL="621792" indent="-320040">
              <a:spcBef>
                <a:spcPts val="500"/>
              </a:spcBef>
            </a:pPr>
            <a:r>
              <a:rPr lang="en-US" sz="2200" dirty="0"/>
              <a:t>Terminating employee for refusing to do something illegal or unsafe.</a:t>
            </a:r>
            <a:endParaRPr lang="en-IN" sz="2200" dirty="0"/>
          </a:p>
        </p:txBody>
      </p:sp>
      <p:sp>
        <p:nvSpPr>
          <p:cNvPr id="7" name="Content Placeholder 6">
            <a:extLst>
              <a:ext uri="{FF2B5EF4-FFF2-40B4-BE49-F238E27FC236}">
                <a16:creationId xmlns:a16="http://schemas.microsoft.com/office/drawing/2014/main" id="{1A1439DC-15C2-4655-9A55-14C3DFDE66F9}"/>
              </a:ext>
            </a:extLst>
          </p:cNvPr>
          <p:cNvSpPr>
            <a:spLocks noGrp="1"/>
          </p:cNvSpPr>
          <p:nvPr>
            <p:ph sz="quarter" idx="10"/>
          </p:nvPr>
        </p:nvSpPr>
        <p:spPr>
          <a:xfrm>
            <a:off x="6180084" y="2216638"/>
            <a:ext cx="5554715" cy="7620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IN" sz="2600" dirty="0"/>
              <a:t>Discrimination</a:t>
            </a:r>
          </a:p>
        </p:txBody>
      </p:sp>
      <p:sp>
        <p:nvSpPr>
          <p:cNvPr id="8" name="Content Placeholder 7">
            <a:extLst>
              <a:ext uri="{FF2B5EF4-FFF2-40B4-BE49-F238E27FC236}">
                <a16:creationId xmlns:a16="http://schemas.microsoft.com/office/drawing/2014/main" id="{EEE8999C-11E3-4E12-BAC7-1CB67643D508}"/>
              </a:ext>
            </a:extLst>
          </p:cNvPr>
          <p:cNvSpPr>
            <a:spLocks noGrp="1"/>
          </p:cNvSpPr>
          <p:nvPr>
            <p:ph sz="quarter" idx="11"/>
          </p:nvPr>
        </p:nvSpPr>
        <p:spPr>
          <a:xfrm>
            <a:off x="6180083" y="3085317"/>
            <a:ext cx="5554717" cy="297283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dirty="0"/>
              <a:t>Discipline decisions must be made without regard to age, sex, race, or other protected status.</a:t>
            </a:r>
          </a:p>
          <a:p>
            <a:pPr marL="292608" indent="-292608"/>
            <a:r>
              <a:rPr lang="en-US" dirty="0"/>
              <a:t>Carefully documented discipline can avoid claims of discrimination.</a:t>
            </a:r>
            <a:endParaRPr lang="en-IN" dirty="0"/>
          </a:p>
        </p:txBody>
      </p:sp>
    </p:spTree>
    <p:extLst>
      <p:ext uri="{BB962C8B-B14F-4D97-AF65-F5344CB8AC3E}">
        <p14:creationId xmlns:p14="http://schemas.microsoft.com/office/powerpoint/2010/main" val="938696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F233F-FE6E-4FB7-8624-DA33A84B3EA2}"/>
              </a:ext>
            </a:extLst>
          </p:cNvPr>
          <p:cNvSpPr>
            <a:spLocks noGrp="1"/>
          </p:cNvSpPr>
          <p:nvPr>
            <p:ph type="title"/>
          </p:nvPr>
        </p:nvSpPr>
        <p:spPr/>
        <p:txBody>
          <a:bodyPr/>
          <a:lstStyle/>
          <a:p>
            <a:r>
              <a:rPr lang="en-IN" dirty="0"/>
              <a:t>Employee Separation </a:t>
            </a:r>
            <a:r>
              <a:rPr lang="en-IN" sz="1000" b="0" dirty="0"/>
              <a:t>5</a:t>
            </a:r>
          </a:p>
        </p:txBody>
      </p:sp>
      <p:sp>
        <p:nvSpPr>
          <p:cNvPr id="3" name="Content Placeholder 2">
            <a:extLst>
              <a:ext uri="{FF2B5EF4-FFF2-40B4-BE49-F238E27FC236}">
                <a16:creationId xmlns:a16="http://schemas.microsoft.com/office/drawing/2014/main" id="{16A435A1-8D5B-4B58-B228-10362F453D39}"/>
              </a:ext>
            </a:extLst>
          </p:cNvPr>
          <p:cNvSpPr>
            <a:spLocks noGrp="1"/>
          </p:cNvSpPr>
          <p:nvPr>
            <p:ph sz="quarter" idx="12"/>
          </p:nvPr>
        </p:nvSpPr>
        <p:spPr>
          <a:xfrm>
            <a:off x="616604" y="1271758"/>
            <a:ext cx="10871200" cy="557042"/>
          </a:xfrm>
        </p:spPr>
        <p:txBody>
          <a:bodyPr/>
          <a:lstStyle/>
          <a:p>
            <a:pPr marL="0" indent="0">
              <a:buNone/>
            </a:pPr>
            <a:r>
              <a:rPr lang="en-IN" sz="2800" dirty="0"/>
              <a:t>Legal Requirements continued</a:t>
            </a:r>
          </a:p>
        </p:txBody>
      </p:sp>
      <p:sp>
        <p:nvSpPr>
          <p:cNvPr id="4" name="Content Placeholder 3">
            <a:extLst>
              <a:ext uri="{FF2B5EF4-FFF2-40B4-BE49-F238E27FC236}">
                <a16:creationId xmlns:a16="http://schemas.microsoft.com/office/drawing/2014/main" id="{6AB82B35-8C30-42E4-A648-FD2539ED2299}"/>
              </a:ext>
            </a:extLst>
          </p:cNvPr>
          <p:cNvSpPr>
            <a:spLocks noGrp="1"/>
          </p:cNvSpPr>
          <p:nvPr>
            <p:ph sz="quarter" idx="13"/>
          </p:nvPr>
        </p:nvSpPr>
        <p:spPr>
          <a:xfrm>
            <a:off x="616604" y="2027446"/>
            <a:ext cx="5311230" cy="7620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IN" sz="2600" dirty="0"/>
              <a:t>Employees’ Privacy</a:t>
            </a:r>
          </a:p>
        </p:txBody>
      </p:sp>
      <p:sp>
        <p:nvSpPr>
          <p:cNvPr id="5" name="Content Placeholder 4">
            <a:extLst>
              <a:ext uri="{FF2B5EF4-FFF2-40B4-BE49-F238E27FC236}">
                <a16:creationId xmlns:a16="http://schemas.microsoft.com/office/drawing/2014/main" id="{E1762E31-2A7F-422B-91F6-C126AB6C48FA}"/>
              </a:ext>
            </a:extLst>
          </p:cNvPr>
          <p:cNvSpPr>
            <a:spLocks noGrp="1"/>
          </p:cNvSpPr>
          <p:nvPr>
            <p:ph sz="quarter" idx="14"/>
          </p:nvPr>
        </p:nvSpPr>
        <p:spPr>
          <a:xfrm>
            <a:off x="616604" y="2896126"/>
            <a:ext cx="5311230" cy="2972838"/>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dirty="0"/>
              <a:t>Information gathered and used for discipline must be relevant.</a:t>
            </a:r>
          </a:p>
          <a:p>
            <a:pPr marL="292608" indent="-292608"/>
            <a:r>
              <a:rPr lang="en-US" dirty="0"/>
              <a:t>Privacy issues arise when employers wish to monitor or search employees.</a:t>
            </a:r>
          </a:p>
          <a:p>
            <a:pPr marL="292608" indent="-292608"/>
            <a:r>
              <a:rPr lang="en-US" dirty="0"/>
              <a:t>Employers must be prudent in who sees the information.</a:t>
            </a:r>
          </a:p>
        </p:txBody>
      </p:sp>
      <p:sp>
        <p:nvSpPr>
          <p:cNvPr id="7" name="Content Placeholder 6">
            <a:extLst>
              <a:ext uri="{FF2B5EF4-FFF2-40B4-BE49-F238E27FC236}">
                <a16:creationId xmlns:a16="http://schemas.microsoft.com/office/drawing/2014/main" id="{1A1439DC-15C2-4655-9A55-14C3DFDE66F9}"/>
              </a:ext>
            </a:extLst>
          </p:cNvPr>
          <p:cNvSpPr>
            <a:spLocks noGrp="1"/>
          </p:cNvSpPr>
          <p:nvPr>
            <p:ph sz="quarter" idx="10"/>
          </p:nvPr>
        </p:nvSpPr>
        <p:spPr>
          <a:xfrm>
            <a:off x="6264168" y="2027446"/>
            <a:ext cx="5507423" cy="7620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IN" sz="2600" dirty="0"/>
              <a:t>Notification of Layoffs</a:t>
            </a:r>
          </a:p>
        </p:txBody>
      </p:sp>
      <p:sp>
        <p:nvSpPr>
          <p:cNvPr id="8" name="Content Placeholder 7">
            <a:extLst>
              <a:ext uri="{FF2B5EF4-FFF2-40B4-BE49-F238E27FC236}">
                <a16:creationId xmlns:a16="http://schemas.microsoft.com/office/drawing/2014/main" id="{EEE8999C-11E3-4E12-BAC7-1CB67643D508}"/>
              </a:ext>
            </a:extLst>
          </p:cNvPr>
          <p:cNvSpPr>
            <a:spLocks noGrp="1"/>
          </p:cNvSpPr>
          <p:nvPr>
            <p:ph sz="quarter" idx="11"/>
          </p:nvPr>
        </p:nvSpPr>
        <p:spPr>
          <a:xfrm>
            <a:off x="6264168" y="2896125"/>
            <a:ext cx="5507424" cy="297283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dirty="0"/>
              <a:t>Sometimes terminations are necessary for economic reasons.</a:t>
            </a:r>
          </a:p>
          <a:p>
            <a:pPr marL="292608" indent="-292608"/>
            <a:r>
              <a:rPr lang="en-US" dirty="0"/>
              <a:t>Employers required to give notice before any closing or layoff.</a:t>
            </a:r>
          </a:p>
          <a:p>
            <a:pPr marL="621792" indent="-320040"/>
            <a:r>
              <a:rPr lang="en-US" sz="2200" dirty="0"/>
              <a:t>Subject to Workers’ Adjustment Retraining and Notification Act (WARN).</a:t>
            </a:r>
            <a:endParaRPr lang="en-IN" sz="2200" dirty="0"/>
          </a:p>
        </p:txBody>
      </p:sp>
    </p:spTree>
    <p:extLst>
      <p:ext uri="{BB962C8B-B14F-4D97-AF65-F5344CB8AC3E}">
        <p14:creationId xmlns:p14="http://schemas.microsoft.com/office/powerpoint/2010/main" val="29074114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09498-64BA-4C1D-8ACD-4902937338C7}"/>
              </a:ext>
            </a:extLst>
          </p:cNvPr>
          <p:cNvSpPr>
            <a:spLocks noGrp="1"/>
          </p:cNvSpPr>
          <p:nvPr>
            <p:ph type="title"/>
          </p:nvPr>
        </p:nvSpPr>
        <p:spPr/>
        <p:txBody>
          <a:bodyPr/>
          <a:lstStyle/>
          <a:p>
            <a:r>
              <a:rPr lang="en-US" dirty="0"/>
              <a:t>Table 11.2 Measures for Protecting Employees’ Privacy</a:t>
            </a:r>
            <a:endParaRPr lang="en-IN" dirty="0"/>
          </a:p>
        </p:txBody>
      </p:sp>
      <p:graphicFrame>
        <p:nvGraphicFramePr>
          <p:cNvPr id="6" name="Table 6">
            <a:extLst>
              <a:ext uri="{FF2B5EF4-FFF2-40B4-BE49-F238E27FC236}">
                <a16:creationId xmlns:a16="http://schemas.microsoft.com/office/drawing/2014/main" id="{4FEF3BF6-C635-43F1-A3D5-0E80432457C5}"/>
              </a:ext>
            </a:extLst>
          </p:cNvPr>
          <p:cNvGraphicFramePr>
            <a:graphicFrameLocks noGrp="1"/>
          </p:cNvGraphicFramePr>
          <p:nvPr>
            <p:extLst>
              <p:ext uri="{D42A27DB-BD31-4B8C-83A1-F6EECF244321}">
                <p14:modId xmlns:p14="http://schemas.microsoft.com/office/powerpoint/2010/main" val="3287375242"/>
              </p:ext>
            </p:extLst>
          </p:nvPr>
        </p:nvGraphicFramePr>
        <p:xfrm>
          <a:off x="1702675" y="1539474"/>
          <a:ext cx="8797159" cy="2883104"/>
        </p:xfrm>
        <a:graphic>
          <a:graphicData uri="http://schemas.openxmlformats.org/drawingml/2006/table">
            <a:tbl>
              <a:tblPr firstRow="1" bandRow="1">
                <a:tableStyleId>{2D5ABB26-0587-4C30-8999-92F81FD0307C}</a:tableStyleId>
              </a:tblPr>
              <a:tblGrid>
                <a:gridCol w="8797159">
                  <a:extLst>
                    <a:ext uri="{9D8B030D-6E8A-4147-A177-3AD203B41FA5}">
                      <a16:colId xmlns:a16="http://schemas.microsoft.com/office/drawing/2014/main" val="456721199"/>
                    </a:ext>
                  </a:extLst>
                </a:gridCol>
              </a:tblGrid>
              <a:tr h="508058">
                <a:tc>
                  <a:txBody>
                    <a:bodyPr/>
                    <a:lstStyle/>
                    <a:p>
                      <a:pPr algn="l"/>
                      <a:r>
                        <a:rPr lang="en-US" sz="2400" dirty="0"/>
                        <a:t>Ensure that information is relevant.</a:t>
                      </a:r>
                      <a:endParaRPr lang="en-US"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28922285"/>
                  </a:ext>
                </a:extLst>
              </a:tr>
              <a:tr h="498949">
                <a:tc>
                  <a:txBody>
                    <a:bodyPr/>
                    <a:lstStyle/>
                    <a:p>
                      <a:pPr algn="l"/>
                      <a:r>
                        <a:rPr lang="en-US" sz="2400" dirty="0"/>
                        <a:t>Publicize information-gathering policies and consequences.</a:t>
                      </a:r>
                      <a:endParaRPr lang="en-US"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08273875"/>
                  </a:ext>
                </a:extLst>
              </a:tr>
              <a:tr h="496264">
                <a:tc>
                  <a:txBody>
                    <a:bodyPr/>
                    <a:lstStyle/>
                    <a:p>
                      <a:pPr algn="l"/>
                      <a:r>
                        <a:rPr lang="en-US" sz="2400" dirty="0"/>
                        <a:t>Request consent before gathering information.</a:t>
                      </a:r>
                      <a:endParaRPr lang="en-US"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32967429"/>
                  </a:ext>
                </a:extLst>
              </a:tr>
              <a:tr h="433902">
                <a:tc>
                  <a:txBody>
                    <a:bodyPr/>
                    <a:lstStyle/>
                    <a:p>
                      <a:pPr algn="l"/>
                      <a:r>
                        <a:rPr lang="en-US" sz="2400" dirty="0"/>
                        <a:t>Treat employees consistently.</a:t>
                      </a:r>
                      <a:endParaRPr lang="en-US"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2818364"/>
                  </a:ext>
                </a:extLst>
              </a:tr>
              <a:tr h="465433">
                <a:tc>
                  <a:txBody>
                    <a:bodyPr/>
                    <a:lstStyle/>
                    <a:p>
                      <a:pPr algn="l"/>
                      <a:r>
                        <a:rPr lang="en-US" sz="2400" dirty="0"/>
                        <a:t>Conduct</a:t>
                      </a:r>
                      <a:r>
                        <a:rPr lang="en-US" sz="2400" baseline="0" dirty="0"/>
                        <a:t> searches discreetly.</a:t>
                      </a:r>
                      <a:endParaRPr lang="en-US"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8145884"/>
                  </a:ext>
                </a:extLst>
              </a:tr>
              <a:tr h="370840">
                <a:tc>
                  <a:txBody>
                    <a:bodyPr/>
                    <a:lstStyle/>
                    <a:p>
                      <a:pPr algn="l"/>
                      <a:r>
                        <a:rPr lang="en-US" sz="2400" dirty="0"/>
                        <a:t>Share information only with those who need it.</a:t>
                      </a:r>
                      <a:endParaRPr lang="en-US"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41740093"/>
                  </a:ext>
                </a:extLst>
              </a:tr>
            </a:tbl>
          </a:graphicData>
        </a:graphic>
      </p:graphicFrame>
    </p:spTree>
    <p:extLst>
      <p:ext uri="{BB962C8B-B14F-4D97-AF65-F5344CB8AC3E}">
        <p14:creationId xmlns:p14="http://schemas.microsoft.com/office/powerpoint/2010/main" val="37011136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F233F-FE6E-4FB7-8624-DA33A84B3EA2}"/>
              </a:ext>
            </a:extLst>
          </p:cNvPr>
          <p:cNvSpPr>
            <a:spLocks noGrp="1"/>
          </p:cNvSpPr>
          <p:nvPr>
            <p:ph type="title"/>
          </p:nvPr>
        </p:nvSpPr>
        <p:spPr/>
        <p:txBody>
          <a:bodyPr/>
          <a:lstStyle/>
          <a:p>
            <a:r>
              <a:rPr lang="en-IN" dirty="0"/>
              <a:t>Employee Separation </a:t>
            </a:r>
            <a:r>
              <a:rPr lang="en-IN" sz="1000" b="0" dirty="0"/>
              <a:t>6</a:t>
            </a:r>
          </a:p>
        </p:txBody>
      </p:sp>
      <p:sp>
        <p:nvSpPr>
          <p:cNvPr id="4" name="Content Placeholder 3">
            <a:extLst>
              <a:ext uri="{FF2B5EF4-FFF2-40B4-BE49-F238E27FC236}">
                <a16:creationId xmlns:a16="http://schemas.microsoft.com/office/drawing/2014/main" id="{6AB82B35-8C30-42E4-A648-FD2539ED2299}"/>
              </a:ext>
            </a:extLst>
          </p:cNvPr>
          <p:cNvSpPr>
            <a:spLocks noGrp="1"/>
          </p:cNvSpPr>
          <p:nvPr>
            <p:ph sz="quarter" idx="13"/>
          </p:nvPr>
        </p:nvSpPr>
        <p:spPr>
          <a:xfrm>
            <a:off x="616604" y="1270708"/>
            <a:ext cx="5311230" cy="7620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IN" b="1" dirty="0"/>
              <a:t>Progressive Discipline</a:t>
            </a:r>
          </a:p>
        </p:txBody>
      </p:sp>
      <p:sp>
        <p:nvSpPr>
          <p:cNvPr id="5" name="Content Placeholder 4">
            <a:extLst>
              <a:ext uri="{FF2B5EF4-FFF2-40B4-BE49-F238E27FC236}">
                <a16:creationId xmlns:a16="http://schemas.microsoft.com/office/drawing/2014/main" id="{E1762E31-2A7F-422B-91F6-C126AB6C48FA}"/>
              </a:ext>
            </a:extLst>
          </p:cNvPr>
          <p:cNvSpPr>
            <a:spLocks noGrp="1"/>
          </p:cNvSpPr>
          <p:nvPr>
            <p:ph sz="quarter" idx="14"/>
          </p:nvPr>
        </p:nvSpPr>
        <p:spPr>
          <a:xfrm>
            <a:off x="616604" y="2139388"/>
            <a:ext cx="5311230" cy="4147112"/>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sz="2200" dirty="0"/>
              <a:t>Formal discipline process; consequences become more severe with each repeat offense:</a:t>
            </a:r>
          </a:p>
          <a:p>
            <a:pPr marL="621792" indent="-320040">
              <a:spcBef>
                <a:spcPts val="500"/>
              </a:spcBef>
            </a:pPr>
            <a:r>
              <a:rPr lang="en-US" sz="2000" dirty="0"/>
              <a:t>Tardiness and absenteeism.</a:t>
            </a:r>
          </a:p>
          <a:p>
            <a:pPr marL="621792" indent="-320040">
              <a:spcBef>
                <a:spcPts val="500"/>
              </a:spcBef>
            </a:pPr>
            <a:r>
              <a:rPr lang="en-US" sz="2000" dirty="0"/>
              <a:t>Unsafe work practices.</a:t>
            </a:r>
          </a:p>
          <a:p>
            <a:pPr marL="621792" indent="-320040">
              <a:spcBef>
                <a:spcPts val="500"/>
              </a:spcBef>
            </a:pPr>
            <a:r>
              <a:rPr lang="en-US" sz="2000" dirty="0"/>
              <a:t>Poor quality of work.</a:t>
            </a:r>
          </a:p>
          <a:p>
            <a:pPr marL="621792" indent="-320040">
              <a:spcBef>
                <a:spcPts val="500"/>
              </a:spcBef>
            </a:pPr>
            <a:r>
              <a:rPr lang="en-US" sz="2000" dirty="0"/>
              <a:t>Sexual harassment of coworkers.</a:t>
            </a:r>
          </a:p>
          <a:p>
            <a:pPr marL="621792" indent="-320040">
              <a:spcBef>
                <a:spcPts val="500"/>
              </a:spcBef>
            </a:pPr>
            <a:r>
              <a:rPr lang="en-US" sz="2000" dirty="0"/>
              <a:t>Working while impaired by alcohol or drugs.</a:t>
            </a:r>
          </a:p>
          <a:p>
            <a:pPr marL="621792" indent="-320040">
              <a:spcBef>
                <a:spcPts val="500"/>
              </a:spcBef>
            </a:pPr>
            <a:r>
              <a:rPr lang="en-US" sz="2000" dirty="0"/>
              <a:t>Theft.</a:t>
            </a:r>
          </a:p>
          <a:p>
            <a:pPr marL="621792" indent="-320040">
              <a:spcBef>
                <a:spcPts val="500"/>
              </a:spcBef>
            </a:pPr>
            <a:r>
              <a:rPr lang="en-US" sz="2000" dirty="0"/>
              <a:t>Cyberslacking.</a:t>
            </a:r>
          </a:p>
        </p:txBody>
      </p:sp>
      <p:sp>
        <p:nvSpPr>
          <p:cNvPr id="7" name="Content Placeholder 6">
            <a:extLst>
              <a:ext uri="{FF2B5EF4-FFF2-40B4-BE49-F238E27FC236}">
                <a16:creationId xmlns:a16="http://schemas.microsoft.com/office/drawing/2014/main" id="{1A1439DC-15C2-4655-9A55-14C3DFDE66F9}"/>
              </a:ext>
            </a:extLst>
          </p:cNvPr>
          <p:cNvSpPr>
            <a:spLocks noGrp="1"/>
          </p:cNvSpPr>
          <p:nvPr>
            <p:ph sz="quarter" idx="10"/>
          </p:nvPr>
        </p:nvSpPr>
        <p:spPr>
          <a:xfrm>
            <a:off x="6264168" y="1270708"/>
            <a:ext cx="5507423" cy="7620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IN" b="1" dirty="0"/>
              <a:t>Hot-Stove Rule</a:t>
            </a:r>
          </a:p>
        </p:txBody>
      </p:sp>
      <p:sp>
        <p:nvSpPr>
          <p:cNvPr id="8" name="Content Placeholder 7">
            <a:extLst>
              <a:ext uri="{FF2B5EF4-FFF2-40B4-BE49-F238E27FC236}">
                <a16:creationId xmlns:a16="http://schemas.microsoft.com/office/drawing/2014/main" id="{EEE8999C-11E3-4E12-BAC7-1CB67643D508}"/>
              </a:ext>
            </a:extLst>
          </p:cNvPr>
          <p:cNvSpPr>
            <a:spLocks noGrp="1"/>
          </p:cNvSpPr>
          <p:nvPr>
            <p:ph sz="quarter" idx="11"/>
          </p:nvPr>
        </p:nvSpPr>
        <p:spPr>
          <a:xfrm>
            <a:off x="6264168" y="2139387"/>
            <a:ext cx="5507424" cy="4147113"/>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sz="2200" dirty="0"/>
              <a:t>Principle that says discipline should be like a hot stove:</a:t>
            </a:r>
          </a:p>
          <a:p>
            <a:pPr marL="621792" indent="-320040">
              <a:spcBef>
                <a:spcPts val="500"/>
              </a:spcBef>
            </a:pPr>
            <a:r>
              <a:rPr lang="en-US" sz="2000" dirty="0"/>
              <a:t>Glowing stove gives warning not to touch.</a:t>
            </a:r>
          </a:p>
          <a:p>
            <a:pPr marL="621792" indent="-320040">
              <a:spcBef>
                <a:spcPts val="500"/>
              </a:spcBef>
            </a:pPr>
            <a:r>
              <a:rPr lang="en-US" sz="2000" dirty="0"/>
              <a:t>Anyone who ignores is burned.</a:t>
            </a:r>
          </a:p>
          <a:p>
            <a:pPr marL="621792" indent="-320040">
              <a:spcBef>
                <a:spcPts val="500"/>
              </a:spcBef>
            </a:pPr>
            <a:r>
              <a:rPr lang="en-US" sz="2000" dirty="0"/>
              <a:t>Stove has no feelings to influence which people it burns.</a:t>
            </a:r>
          </a:p>
          <a:p>
            <a:pPr marL="621792" indent="-320040">
              <a:spcBef>
                <a:spcPts val="500"/>
              </a:spcBef>
            </a:pPr>
            <a:r>
              <a:rPr lang="en-US" sz="2000" dirty="0"/>
              <a:t>Stove delivers same burn to all; it is immediate.</a:t>
            </a:r>
            <a:endParaRPr lang="en-IN" sz="2000" dirty="0"/>
          </a:p>
        </p:txBody>
      </p:sp>
    </p:spTree>
    <p:extLst>
      <p:ext uri="{BB962C8B-B14F-4D97-AF65-F5344CB8AC3E}">
        <p14:creationId xmlns:p14="http://schemas.microsoft.com/office/powerpoint/2010/main" val="34595584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Figure 11.2 Progressive Discipline Responses</a:t>
            </a:r>
            <a:endParaRPr lang="en-IN" sz="1000" b="0" dirty="0"/>
          </a:p>
        </p:txBody>
      </p:sp>
      <p:pic>
        <p:nvPicPr>
          <p:cNvPr id="5" name="Picture 4" descr="A graphic lists four responses that occur before termination.">
            <a:extLst>
              <a:ext uri="{FF2B5EF4-FFF2-40B4-BE49-F238E27FC236}">
                <a16:creationId xmlns:a16="http://schemas.microsoft.com/office/drawing/2014/main" id="{AABD7F2F-D1D2-499F-A299-405D2A77E40F}"/>
              </a:ext>
            </a:extLst>
          </p:cNvPr>
          <p:cNvPicPr>
            <a:picLocks noChangeAspect="1"/>
          </p:cNvPicPr>
          <p:nvPr/>
        </p:nvPicPr>
        <p:blipFill>
          <a:blip r:embed="rId3"/>
          <a:stretch>
            <a:fillRect/>
          </a:stretch>
        </p:blipFill>
        <p:spPr>
          <a:xfrm>
            <a:off x="1271122" y="1885202"/>
            <a:ext cx="9681287" cy="3371380"/>
          </a:xfrm>
          <a:prstGeom prst="rect">
            <a:avLst/>
          </a:prstGeom>
        </p:spPr>
      </p:pic>
      <p:sp>
        <p:nvSpPr>
          <p:cNvPr id="6" name="Text Placeholder 5">
            <a:extLst>
              <a:ext uri="{FF2B5EF4-FFF2-40B4-BE49-F238E27FC236}">
                <a16:creationId xmlns:a16="http://schemas.microsoft.com/office/drawing/2014/main" id="{59BB2FA1-5EBF-42E8-B803-F7433994F19D}"/>
              </a:ext>
            </a:extLst>
          </p:cNvPr>
          <p:cNvSpPr>
            <a:spLocks noGrp="1"/>
          </p:cNvSpPr>
          <p:nvPr>
            <p:ph type="body" sz="quarter" idx="16"/>
          </p:nvPr>
        </p:nvSpPr>
        <p:spPr>
          <a:xfrm>
            <a:off x="5181599" y="6436659"/>
            <a:ext cx="3388659" cy="216491"/>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24531114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BCE7-1EA6-4973-87E4-E82548FFF445}"/>
              </a:ext>
            </a:extLst>
          </p:cNvPr>
          <p:cNvSpPr>
            <a:spLocks noGrp="1"/>
          </p:cNvSpPr>
          <p:nvPr>
            <p:ph type="ctrTitle"/>
          </p:nvPr>
        </p:nvSpPr>
        <p:spPr>
          <a:xfrm>
            <a:off x="304800" y="2954010"/>
            <a:ext cx="6807200" cy="686681"/>
          </a:xfrm>
          <a:effectLst/>
        </p:spPr>
        <p:txBody>
          <a:bodyPr/>
          <a:lstStyle/>
          <a:p>
            <a:r>
              <a:rPr lang="en-US" b="1" noProof="0" dirty="0">
                <a:solidFill>
                  <a:schemeClr val="tx1"/>
                </a:solidFill>
              </a:rPr>
              <a:t>Chapter 11 </a:t>
            </a:r>
            <a:endParaRPr lang="en-US" noProof="0" dirty="0">
              <a:solidFill>
                <a:schemeClr val="tx1"/>
              </a:solidFill>
            </a:endParaRPr>
          </a:p>
        </p:txBody>
      </p:sp>
      <p:sp>
        <p:nvSpPr>
          <p:cNvPr id="3" name="Text Placeholder 2">
            <a:extLst>
              <a:ext uri="{FF2B5EF4-FFF2-40B4-BE49-F238E27FC236}">
                <a16:creationId xmlns:a16="http://schemas.microsoft.com/office/drawing/2014/main" id="{937F43B8-62DC-487B-91E0-EF5232E2A22F}"/>
              </a:ext>
            </a:extLst>
          </p:cNvPr>
          <p:cNvSpPr>
            <a:spLocks noGrp="1"/>
          </p:cNvSpPr>
          <p:nvPr>
            <p:ph type="body" sz="quarter" idx="10"/>
          </p:nvPr>
        </p:nvSpPr>
        <p:spPr>
          <a:xfrm>
            <a:off x="373626" y="3842976"/>
            <a:ext cx="6807200" cy="964998"/>
          </a:xfrm>
        </p:spPr>
        <p:txBody>
          <a:bodyPr/>
          <a:lstStyle/>
          <a:p>
            <a:pPr algn="ctr"/>
            <a:r>
              <a:rPr lang="en-US" b="1" dirty="0">
                <a:solidFill>
                  <a:schemeClr val="tx1"/>
                </a:solidFill>
              </a:rPr>
              <a:t>Separating and Retaining Employees</a:t>
            </a:r>
            <a:endParaRPr lang="en-US" b="1" noProof="0" dirty="0">
              <a:solidFill>
                <a:schemeClr val="tx1"/>
              </a:solidFill>
            </a:endParaRPr>
          </a:p>
        </p:txBody>
      </p:sp>
      <p:pic>
        <p:nvPicPr>
          <p:cNvPr id="7" name="Picture 6" descr="The title and the edition details are as follows, Fundamentals of human resource management 9 e, Noe, Hollenbeck, Gerhart and Wright.">
            <a:extLst>
              <a:ext uri="{FF2B5EF4-FFF2-40B4-BE49-F238E27FC236}">
                <a16:creationId xmlns:a16="http://schemas.microsoft.com/office/drawing/2014/main" id="{778902D8-D4BC-41F2-B691-83A07849DDD1}"/>
              </a:ext>
            </a:extLst>
          </p:cNvPr>
          <p:cNvPicPr>
            <a:picLocks noChangeAspect="1"/>
          </p:cNvPicPr>
          <p:nvPr/>
        </p:nvPicPr>
        <p:blipFill>
          <a:blip r:embed="rId3"/>
          <a:stretch>
            <a:fillRect/>
          </a:stretch>
        </p:blipFill>
        <p:spPr>
          <a:xfrm>
            <a:off x="7965382" y="1214438"/>
            <a:ext cx="3723889" cy="4692006"/>
          </a:xfrm>
          <a:prstGeom prst="rect">
            <a:avLst/>
          </a:prstGeom>
        </p:spPr>
      </p:pic>
      <p:sp>
        <p:nvSpPr>
          <p:cNvPr id="6" name="Text Placeholder 3">
            <a:extLst>
              <a:ext uri="{FF2B5EF4-FFF2-40B4-BE49-F238E27FC236}">
                <a16:creationId xmlns:a16="http://schemas.microsoft.com/office/drawing/2014/main" id="{416458F3-2081-485C-98B3-4080BD69E293}"/>
              </a:ext>
            </a:extLst>
          </p:cNvPr>
          <p:cNvSpPr>
            <a:spLocks noGrp="1"/>
          </p:cNvSpPr>
          <p:nvPr>
            <p:ph type="body" sz="quarter" idx="11"/>
          </p:nvPr>
        </p:nvSpPr>
        <p:spPr>
          <a:xfrm>
            <a:off x="8636000" y="6422066"/>
            <a:ext cx="3556000" cy="152400"/>
          </a:xfrm>
        </p:spPr>
        <p:txBody>
          <a:bodyPr/>
          <a:lstStyle/>
          <a:p>
            <a:r>
              <a:rPr lang="en-US" noProof="0" dirty="0"/>
              <a:t>freesoulproduction/Shutterstock</a:t>
            </a:r>
          </a:p>
        </p:txBody>
      </p:sp>
      <p:sp>
        <p:nvSpPr>
          <p:cNvPr id="5" name="Content Placeholder 4">
            <a:extLst>
              <a:ext uri="{FF2B5EF4-FFF2-40B4-BE49-F238E27FC236}">
                <a16:creationId xmlns:a16="http://schemas.microsoft.com/office/drawing/2014/main" id="{88CB8C4C-3471-4399-A8FE-64E0EA3A07BE}"/>
              </a:ext>
            </a:extLst>
          </p:cNvPr>
          <p:cNvSpPr>
            <a:spLocks noGrp="1"/>
          </p:cNvSpPr>
          <p:nvPr>
            <p:ph sz="quarter" idx="12"/>
          </p:nvPr>
        </p:nvSpPr>
        <p:spPr>
          <a:xfrm>
            <a:off x="0" y="6705600"/>
            <a:ext cx="11585749"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4162276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F233F-FE6E-4FB7-8624-DA33A84B3EA2}"/>
              </a:ext>
            </a:extLst>
          </p:cNvPr>
          <p:cNvSpPr>
            <a:spLocks noGrp="1"/>
          </p:cNvSpPr>
          <p:nvPr>
            <p:ph type="title"/>
          </p:nvPr>
        </p:nvSpPr>
        <p:spPr/>
        <p:txBody>
          <a:bodyPr/>
          <a:lstStyle/>
          <a:p>
            <a:r>
              <a:rPr lang="en-IN" dirty="0"/>
              <a:t>Employee Separation </a:t>
            </a:r>
            <a:r>
              <a:rPr lang="en-IN" sz="1000" b="0" dirty="0"/>
              <a:t>7</a:t>
            </a:r>
          </a:p>
        </p:txBody>
      </p:sp>
      <p:sp>
        <p:nvSpPr>
          <p:cNvPr id="3" name="Content Placeholder 2">
            <a:extLst>
              <a:ext uri="{FF2B5EF4-FFF2-40B4-BE49-F238E27FC236}">
                <a16:creationId xmlns:a16="http://schemas.microsoft.com/office/drawing/2014/main" id="{16A435A1-8D5B-4B58-B228-10362F453D39}"/>
              </a:ext>
            </a:extLst>
          </p:cNvPr>
          <p:cNvSpPr>
            <a:spLocks noGrp="1"/>
          </p:cNvSpPr>
          <p:nvPr>
            <p:ph sz="quarter" idx="12"/>
          </p:nvPr>
        </p:nvSpPr>
        <p:spPr>
          <a:xfrm>
            <a:off x="616604" y="1271758"/>
            <a:ext cx="10871200" cy="557042"/>
          </a:xfrm>
        </p:spPr>
        <p:txBody>
          <a:bodyPr/>
          <a:lstStyle/>
          <a:p>
            <a:pPr marL="0" indent="0">
              <a:buNone/>
            </a:pPr>
            <a:r>
              <a:rPr lang="en-IN" sz="2800" b="1" dirty="0"/>
              <a:t>Alternative Dispute Resolution (A</a:t>
            </a:r>
            <a:r>
              <a:rPr lang="en-IN" sz="100" b="1" dirty="0"/>
              <a:t> </a:t>
            </a:r>
            <a:r>
              <a:rPr lang="en-IN" sz="2800" b="1" dirty="0"/>
              <a:t>D</a:t>
            </a:r>
            <a:r>
              <a:rPr lang="en-IN" sz="100" b="1" dirty="0"/>
              <a:t> </a:t>
            </a:r>
            <a:r>
              <a:rPr lang="en-IN" sz="2800" b="1" dirty="0"/>
              <a:t>R)</a:t>
            </a:r>
          </a:p>
        </p:txBody>
      </p:sp>
      <p:sp>
        <p:nvSpPr>
          <p:cNvPr id="4" name="Content Placeholder 3">
            <a:extLst>
              <a:ext uri="{FF2B5EF4-FFF2-40B4-BE49-F238E27FC236}">
                <a16:creationId xmlns:a16="http://schemas.microsoft.com/office/drawing/2014/main" id="{6AB82B35-8C30-42E4-A648-FD2539ED2299}"/>
              </a:ext>
            </a:extLst>
          </p:cNvPr>
          <p:cNvSpPr>
            <a:spLocks noGrp="1"/>
          </p:cNvSpPr>
          <p:nvPr>
            <p:ph sz="quarter" idx="13"/>
          </p:nvPr>
        </p:nvSpPr>
        <p:spPr>
          <a:xfrm>
            <a:off x="616604" y="2027446"/>
            <a:ext cx="5311230" cy="7620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IN" sz="2600" b="1" dirty="0"/>
              <a:t>Open-Door Policy</a:t>
            </a:r>
          </a:p>
        </p:txBody>
      </p:sp>
      <p:sp>
        <p:nvSpPr>
          <p:cNvPr id="5" name="Content Placeholder 4">
            <a:extLst>
              <a:ext uri="{FF2B5EF4-FFF2-40B4-BE49-F238E27FC236}">
                <a16:creationId xmlns:a16="http://schemas.microsoft.com/office/drawing/2014/main" id="{E1762E31-2A7F-422B-91F6-C126AB6C48FA}"/>
              </a:ext>
            </a:extLst>
          </p:cNvPr>
          <p:cNvSpPr>
            <a:spLocks noGrp="1"/>
          </p:cNvSpPr>
          <p:nvPr>
            <p:ph sz="quarter" idx="14"/>
          </p:nvPr>
        </p:nvSpPr>
        <p:spPr>
          <a:xfrm>
            <a:off x="616604" y="2896126"/>
            <a:ext cx="5311230" cy="2972838"/>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dirty="0"/>
              <a:t>Organization’s policy of making managers available to hear about complaints and conflict.</a:t>
            </a:r>
          </a:p>
          <a:p>
            <a:pPr marL="292608" indent="-292608"/>
            <a:r>
              <a:rPr lang="en-US" dirty="0"/>
              <a:t>Works to degree that employees trust management to act.</a:t>
            </a:r>
          </a:p>
        </p:txBody>
      </p:sp>
      <p:sp>
        <p:nvSpPr>
          <p:cNvPr id="7" name="Content Placeholder 6">
            <a:extLst>
              <a:ext uri="{FF2B5EF4-FFF2-40B4-BE49-F238E27FC236}">
                <a16:creationId xmlns:a16="http://schemas.microsoft.com/office/drawing/2014/main" id="{1A1439DC-15C2-4655-9A55-14C3DFDE66F9}"/>
              </a:ext>
            </a:extLst>
          </p:cNvPr>
          <p:cNvSpPr>
            <a:spLocks noGrp="1"/>
          </p:cNvSpPr>
          <p:nvPr>
            <p:ph sz="quarter" idx="10"/>
          </p:nvPr>
        </p:nvSpPr>
        <p:spPr>
          <a:xfrm>
            <a:off x="6264168" y="2027446"/>
            <a:ext cx="5507423" cy="7620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IN" sz="2600" b="1" dirty="0"/>
              <a:t>Peer Review</a:t>
            </a:r>
          </a:p>
        </p:txBody>
      </p:sp>
      <p:sp>
        <p:nvSpPr>
          <p:cNvPr id="8" name="Content Placeholder 7">
            <a:extLst>
              <a:ext uri="{FF2B5EF4-FFF2-40B4-BE49-F238E27FC236}">
                <a16:creationId xmlns:a16="http://schemas.microsoft.com/office/drawing/2014/main" id="{EEE8999C-11E3-4E12-BAC7-1CB67643D508}"/>
              </a:ext>
            </a:extLst>
          </p:cNvPr>
          <p:cNvSpPr>
            <a:spLocks noGrp="1"/>
          </p:cNvSpPr>
          <p:nvPr>
            <p:ph sz="quarter" idx="11"/>
          </p:nvPr>
        </p:nvSpPr>
        <p:spPr>
          <a:xfrm>
            <a:off x="6264168" y="2896125"/>
            <a:ext cx="5507424" cy="297283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dirty="0"/>
              <a:t>Process for resolving conflict.</a:t>
            </a:r>
          </a:p>
          <a:p>
            <a:pPr marL="292608" indent="-292608"/>
            <a:r>
              <a:rPr lang="en-US" dirty="0"/>
              <a:t>Panel listens to case and works to help parties agree to settlement.</a:t>
            </a:r>
          </a:p>
          <a:p>
            <a:pPr marL="292608" indent="-292608"/>
            <a:r>
              <a:rPr lang="en-US" dirty="0"/>
              <a:t>Panel made of representatives from organization at same level as people in dispute.</a:t>
            </a:r>
            <a:endParaRPr lang="en-IN" dirty="0"/>
          </a:p>
        </p:txBody>
      </p:sp>
    </p:spTree>
    <p:extLst>
      <p:ext uri="{BB962C8B-B14F-4D97-AF65-F5344CB8AC3E}">
        <p14:creationId xmlns:p14="http://schemas.microsoft.com/office/powerpoint/2010/main" val="10260660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F233F-FE6E-4FB7-8624-DA33A84B3EA2}"/>
              </a:ext>
            </a:extLst>
          </p:cNvPr>
          <p:cNvSpPr>
            <a:spLocks noGrp="1"/>
          </p:cNvSpPr>
          <p:nvPr>
            <p:ph type="title"/>
          </p:nvPr>
        </p:nvSpPr>
        <p:spPr/>
        <p:txBody>
          <a:bodyPr/>
          <a:lstStyle/>
          <a:p>
            <a:r>
              <a:rPr lang="en-IN" dirty="0"/>
              <a:t>Employee Separation </a:t>
            </a:r>
            <a:r>
              <a:rPr lang="en-IN" sz="1000" b="0" dirty="0"/>
              <a:t>8</a:t>
            </a:r>
          </a:p>
        </p:txBody>
      </p:sp>
      <p:sp>
        <p:nvSpPr>
          <p:cNvPr id="3" name="Content Placeholder 2">
            <a:extLst>
              <a:ext uri="{FF2B5EF4-FFF2-40B4-BE49-F238E27FC236}">
                <a16:creationId xmlns:a16="http://schemas.microsoft.com/office/drawing/2014/main" id="{16A435A1-8D5B-4B58-B228-10362F453D39}"/>
              </a:ext>
            </a:extLst>
          </p:cNvPr>
          <p:cNvSpPr>
            <a:spLocks noGrp="1"/>
          </p:cNvSpPr>
          <p:nvPr>
            <p:ph sz="quarter" idx="12"/>
          </p:nvPr>
        </p:nvSpPr>
        <p:spPr>
          <a:xfrm>
            <a:off x="616604" y="1271758"/>
            <a:ext cx="10871200" cy="557042"/>
          </a:xfrm>
        </p:spPr>
        <p:txBody>
          <a:bodyPr/>
          <a:lstStyle/>
          <a:p>
            <a:pPr marL="0" indent="0">
              <a:buNone/>
            </a:pPr>
            <a:r>
              <a:rPr lang="en-IN" sz="2800" dirty="0"/>
              <a:t>Alternative Dispute Resolution (A</a:t>
            </a:r>
            <a:r>
              <a:rPr lang="en-IN" sz="100" dirty="0"/>
              <a:t> </a:t>
            </a:r>
            <a:r>
              <a:rPr lang="en-IN" sz="2800" dirty="0"/>
              <a:t>D</a:t>
            </a:r>
            <a:r>
              <a:rPr lang="en-IN" sz="100" dirty="0"/>
              <a:t> </a:t>
            </a:r>
            <a:r>
              <a:rPr lang="en-IN" sz="2800" dirty="0"/>
              <a:t>R) continued</a:t>
            </a:r>
          </a:p>
        </p:txBody>
      </p:sp>
      <p:sp>
        <p:nvSpPr>
          <p:cNvPr id="4" name="Content Placeholder 3">
            <a:extLst>
              <a:ext uri="{FF2B5EF4-FFF2-40B4-BE49-F238E27FC236}">
                <a16:creationId xmlns:a16="http://schemas.microsoft.com/office/drawing/2014/main" id="{6AB82B35-8C30-42E4-A648-FD2539ED2299}"/>
              </a:ext>
            </a:extLst>
          </p:cNvPr>
          <p:cNvSpPr>
            <a:spLocks noGrp="1"/>
          </p:cNvSpPr>
          <p:nvPr>
            <p:ph sz="quarter" idx="13"/>
          </p:nvPr>
        </p:nvSpPr>
        <p:spPr>
          <a:xfrm>
            <a:off x="616604" y="2027446"/>
            <a:ext cx="5311230" cy="7620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IN" sz="2600" b="1" dirty="0"/>
              <a:t>Mediation</a:t>
            </a:r>
          </a:p>
        </p:txBody>
      </p:sp>
      <p:sp>
        <p:nvSpPr>
          <p:cNvPr id="5" name="Content Placeholder 4">
            <a:extLst>
              <a:ext uri="{FF2B5EF4-FFF2-40B4-BE49-F238E27FC236}">
                <a16:creationId xmlns:a16="http://schemas.microsoft.com/office/drawing/2014/main" id="{E1762E31-2A7F-422B-91F6-C126AB6C48FA}"/>
              </a:ext>
            </a:extLst>
          </p:cNvPr>
          <p:cNvSpPr>
            <a:spLocks noGrp="1"/>
          </p:cNvSpPr>
          <p:nvPr>
            <p:ph sz="quarter" idx="14"/>
          </p:nvPr>
        </p:nvSpPr>
        <p:spPr>
          <a:xfrm>
            <a:off x="616604" y="2896126"/>
            <a:ext cx="5311230" cy="2972838"/>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dirty="0"/>
              <a:t>Nonbinding process.</a:t>
            </a:r>
          </a:p>
          <a:p>
            <a:pPr marL="292608" indent="-292608"/>
            <a:r>
              <a:rPr lang="en-US" dirty="0"/>
              <a:t>Neutral party from outside organization hears case.</a:t>
            </a:r>
          </a:p>
          <a:p>
            <a:pPr marL="292608" indent="-292608"/>
            <a:r>
              <a:rPr lang="en-US" dirty="0"/>
              <a:t>Helps parties arrive at settlement.</a:t>
            </a:r>
          </a:p>
        </p:txBody>
      </p:sp>
      <p:sp>
        <p:nvSpPr>
          <p:cNvPr id="7" name="Content Placeholder 6">
            <a:extLst>
              <a:ext uri="{FF2B5EF4-FFF2-40B4-BE49-F238E27FC236}">
                <a16:creationId xmlns:a16="http://schemas.microsoft.com/office/drawing/2014/main" id="{1A1439DC-15C2-4655-9A55-14C3DFDE66F9}"/>
              </a:ext>
            </a:extLst>
          </p:cNvPr>
          <p:cNvSpPr>
            <a:spLocks noGrp="1"/>
          </p:cNvSpPr>
          <p:nvPr>
            <p:ph sz="quarter" idx="10"/>
          </p:nvPr>
        </p:nvSpPr>
        <p:spPr>
          <a:xfrm>
            <a:off x="6264168" y="2027446"/>
            <a:ext cx="5507423" cy="7620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IN" sz="2600" b="1" dirty="0"/>
              <a:t>Arbitration</a:t>
            </a:r>
          </a:p>
        </p:txBody>
      </p:sp>
      <p:sp>
        <p:nvSpPr>
          <p:cNvPr id="8" name="Content Placeholder 7">
            <a:extLst>
              <a:ext uri="{FF2B5EF4-FFF2-40B4-BE49-F238E27FC236}">
                <a16:creationId xmlns:a16="http://schemas.microsoft.com/office/drawing/2014/main" id="{EEE8999C-11E3-4E12-BAC7-1CB67643D508}"/>
              </a:ext>
            </a:extLst>
          </p:cNvPr>
          <p:cNvSpPr>
            <a:spLocks noGrp="1"/>
          </p:cNvSpPr>
          <p:nvPr>
            <p:ph sz="quarter" idx="11"/>
          </p:nvPr>
        </p:nvSpPr>
        <p:spPr>
          <a:xfrm>
            <a:off x="6264168" y="2896125"/>
            <a:ext cx="5507424" cy="297283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dirty="0"/>
              <a:t>Binding process.</a:t>
            </a:r>
          </a:p>
          <a:p>
            <a:pPr marL="292608" indent="-292608"/>
            <a:r>
              <a:rPr lang="en-US" dirty="0"/>
              <a:t>Professional arbitrator (lawyer or judge) hears case and resolves it by making a decision.</a:t>
            </a:r>
          </a:p>
        </p:txBody>
      </p:sp>
    </p:spTree>
    <p:extLst>
      <p:ext uri="{BB962C8B-B14F-4D97-AF65-F5344CB8AC3E}">
        <p14:creationId xmlns:p14="http://schemas.microsoft.com/office/powerpoint/2010/main" val="33287703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Figure 11.3 Options for Alternative Dispute Resolution</a:t>
            </a:r>
            <a:endParaRPr lang="en-IN" sz="1000" b="0" dirty="0"/>
          </a:p>
        </p:txBody>
      </p:sp>
      <p:pic>
        <p:nvPicPr>
          <p:cNvPr id="3" name="Picture 2" descr="A graphic lists the four options: open-door policy, peer review, mediation, and arbitration.">
            <a:extLst>
              <a:ext uri="{FF2B5EF4-FFF2-40B4-BE49-F238E27FC236}">
                <a16:creationId xmlns:a16="http://schemas.microsoft.com/office/drawing/2014/main" id="{9DA84B51-46BE-490F-BD3B-DB1F96A50705}"/>
              </a:ext>
            </a:extLst>
          </p:cNvPr>
          <p:cNvPicPr>
            <a:picLocks noChangeAspect="1"/>
          </p:cNvPicPr>
          <p:nvPr/>
        </p:nvPicPr>
        <p:blipFill>
          <a:blip r:embed="rId3"/>
          <a:stretch>
            <a:fillRect/>
          </a:stretch>
        </p:blipFill>
        <p:spPr>
          <a:xfrm>
            <a:off x="2474505" y="1453133"/>
            <a:ext cx="7274523" cy="4424710"/>
          </a:xfrm>
          <a:prstGeom prst="rect">
            <a:avLst/>
          </a:prstGeom>
        </p:spPr>
      </p:pic>
    </p:spTree>
    <p:extLst>
      <p:ext uri="{BB962C8B-B14F-4D97-AF65-F5344CB8AC3E}">
        <p14:creationId xmlns:p14="http://schemas.microsoft.com/office/powerpoint/2010/main" val="34040743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FB350-6C9E-46A9-BEDC-080902F3C982}"/>
              </a:ext>
            </a:extLst>
          </p:cNvPr>
          <p:cNvSpPr>
            <a:spLocks noGrp="1"/>
          </p:cNvSpPr>
          <p:nvPr>
            <p:ph type="title"/>
          </p:nvPr>
        </p:nvSpPr>
        <p:spPr/>
        <p:txBody>
          <a:bodyPr/>
          <a:lstStyle/>
          <a:p>
            <a:r>
              <a:rPr lang="en-IN" dirty="0"/>
              <a:t>Employee Separation </a:t>
            </a:r>
            <a:r>
              <a:rPr lang="en-IN" sz="1000" b="0" dirty="0"/>
              <a:t>9</a:t>
            </a:r>
          </a:p>
        </p:txBody>
      </p:sp>
      <p:sp>
        <p:nvSpPr>
          <p:cNvPr id="3" name="Content Placeholder 2">
            <a:extLst>
              <a:ext uri="{FF2B5EF4-FFF2-40B4-BE49-F238E27FC236}">
                <a16:creationId xmlns:a16="http://schemas.microsoft.com/office/drawing/2014/main" id="{79FB1510-0EE0-4EDF-9627-A1A891B45C26}"/>
              </a:ext>
            </a:extLst>
          </p:cNvPr>
          <p:cNvSpPr>
            <a:spLocks noGrp="1"/>
          </p:cNvSpPr>
          <p:nvPr>
            <p:ph idx="1"/>
          </p:nvPr>
        </p:nvSpPr>
        <p:spPr>
          <a:xfrm>
            <a:off x="609600" y="1280160"/>
            <a:ext cx="10972800" cy="5006340"/>
          </a:xfrm>
        </p:spPr>
        <p:txBody>
          <a:bodyPr/>
          <a:lstStyle/>
          <a:p>
            <a:r>
              <a:rPr lang="en-US" sz="2600" b="1" dirty="0"/>
              <a:t>Employee Assistance Programs (E</a:t>
            </a:r>
            <a:r>
              <a:rPr lang="en-US" sz="100" b="1" dirty="0"/>
              <a:t> </a:t>
            </a:r>
            <a:r>
              <a:rPr lang="en-US" sz="2600" b="1" dirty="0"/>
              <a:t>A</a:t>
            </a:r>
            <a:r>
              <a:rPr lang="en-US" sz="100" b="1" dirty="0"/>
              <a:t> </a:t>
            </a:r>
            <a:r>
              <a:rPr lang="en-US" sz="2600" b="1" dirty="0"/>
              <a:t>P)</a:t>
            </a:r>
          </a:p>
          <a:p>
            <a:pPr marL="292608" indent="-292608">
              <a:buFont typeface="Arial" panose="020B0604020202020204" pitchFamily="34" charset="0"/>
              <a:buChar char="•"/>
            </a:pPr>
            <a:r>
              <a:rPr lang="en-US" sz="2400" dirty="0"/>
              <a:t>Referral service employees can use to seek professional treatment for emotional problems or substance abuse.</a:t>
            </a:r>
          </a:p>
          <a:p>
            <a:pPr marL="292608" indent="-292608">
              <a:buFont typeface="Arial" panose="020B0604020202020204" pitchFamily="34" charset="0"/>
              <a:buChar char="•"/>
            </a:pPr>
            <a:r>
              <a:rPr lang="en-US" sz="2400" dirty="0"/>
              <a:t>Many E</a:t>
            </a:r>
            <a:r>
              <a:rPr lang="en-US" sz="100" dirty="0"/>
              <a:t> </a:t>
            </a:r>
            <a:r>
              <a:rPr lang="en-US" sz="2400" dirty="0"/>
              <a:t>A</a:t>
            </a:r>
            <a:r>
              <a:rPr lang="en-US" sz="100" dirty="0"/>
              <a:t> </a:t>
            </a:r>
            <a:r>
              <a:rPr lang="en-US" sz="2400" dirty="0"/>
              <a:t>Ps are fully integrated into health benefits plans.</a:t>
            </a:r>
          </a:p>
          <a:p>
            <a:pPr marL="292608" indent="-292608">
              <a:buFont typeface="Arial" panose="020B0604020202020204" pitchFamily="34" charset="0"/>
              <a:buChar char="•"/>
            </a:pPr>
            <a:r>
              <a:rPr lang="en-US" sz="2400" dirty="0"/>
              <a:t>Managers are usually trained to use referral service for employees they suspect of needing help.</a:t>
            </a:r>
          </a:p>
        </p:txBody>
      </p:sp>
    </p:spTree>
    <p:extLst>
      <p:ext uri="{BB962C8B-B14F-4D97-AF65-F5344CB8AC3E}">
        <p14:creationId xmlns:p14="http://schemas.microsoft.com/office/powerpoint/2010/main" val="35016539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FB350-6C9E-46A9-BEDC-080902F3C982}"/>
              </a:ext>
            </a:extLst>
          </p:cNvPr>
          <p:cNvSpPr>
            <a:spLocks noGrp="1"/>
          </p:cNvSpPr>
          <p:nvPr>
            <p:ph type="title"/>
          </p:nvPr>
        </p:nvSpPr>
        <p:spPr/>
        <p:txBody>
          <a:bodyPr/>
          <a:lstStyle/>
          <a:p>
            <a:r>
              <a:rPr lang="en-IN" dirty="0"/>
              <a:t>Employee Separation </a:t>
            </a:r>
            <a:r>
              <a:rPr lang="en-IN" sz="1000" b="0" dirty="0"/>
              <a:t>10</a:t>
            </a:r>
          </a:p>
        </p:txBody>
      </p:sp>
      <p:sp>
        <p:nvSpPr>
          <p:cNvPr id="3" name="Content Placeholder 2">
            <a:extLst>
              <a:ext uri="{FF2B5EF4-FFF2-40B4-BE49-F238E27FC236}">
                <a16:creationId xmlns:a16="http://schemas.microsoft.com/office/drawing/2014/main" id="{79FB1510-0EE0-4EDF-9627-A1A891B45C26}"/>
              </a:ext>
            </a:extLst>
          </p:cNvPr>
          <p:cNvSpPr>
            <a:spLocks noGrp="1"/>
          </p:cNvSpPr>
          <p:nvPr>
            <p:ph idx="1"/>
          </p:nvPr>
        </p:nvSpPr>
        <p:spPr>
          <a:xfrm>
            <a:off x="609600" y="1280160"/>
            <a:ext cx="10972800" cy="5006340"/>
          </a:xfrm>
        </p:spPr>
        <p:txBody>
          <a:bodyPr/>
          <a:lstStyle/>
          <a:p>
            <a:r>
              <a:rPr lang="en-US" sz="2600" b="1" dirty="0"/>
              <a:t>Outplacement Counseling</a:t>
            </a:r>
          </a:p>
          <a:p>
            <a:pPr marL="292608" indent="-292608">
              <a:buFont typeface="Arial" panose="020B0604020202020204" pitchFamily="34" charset="0"/>
              <a:buChar char="•"/>
            </a:pPr>
            <a:r>
              <a:rPr lang="en-US" sz="2400" dirty="0"/>
              <a:t>Discharged employees likely to feel angry or confused.</a:t>
            </a:r>
          </a:p>
          <a:p>
            <a:pPr marL="292608" indent="-292608">
              <a:buFont typeface="Arial" panose="020B0604020202020204" pitchFamily="34" charset="0"/>
              <a:buChar char="•"/>
            </a:pPr>
            <a:r>
              <a:rPr lang="en-US" sz="2400" dirty="0"/>
              <a:t>Organizations may provide outplacement counseling to help employees transition from one job to another.</a:t>
            </a:r>
          </a:p>
          <a:p>
            <a:pPr marL="292608" indent="-292608">
              <a:buFont typeface="Arial" panose="020B0604020202020204" pitchFamily="34" charset="0"/>
              <a:buChar char="•"/>
            </a:pPr>
            <a:r>
              <a:rPr lang="en-US" sz="2400" dirty="0"/>
              <a:t>Goal to help employee address psychological issues caused by losing the job while helping them find a new job.</a:t>
            </a:r>
          </a:p>
        </p:txBody>
      </p:sp>
    </p:spTree>
    <p:extLst>
      <p:ext uri="{BB962C8B-B14F-4D97-AF65-F5344CB8AC3E}">
        <p14:creationId xmlns:p14="http://schemas.microsoft.com/office/powerpoint/2010/main" val="6935782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FB350-6C9E-46A9-BEDC-080902F3C982}"/>
              </a:ext>
            </a:extLst>
          </p:cNvPr>
          <p:cNvSpPr>
            <a:spLocks noGrp="1"/>
          </p:cNvSpPr>
          <p:nvPr>
            <p:ph type="title"/>
          </p:nvPr>
        </p:nvSpPr>
        <p:spPr/>
        <p:txBody>
          <a:bodyPr/>
          <a:lstStyle/>
          <a:p>
            <a:r>
              <a:rPr lang="en-IN" dirty="0"/>
              <a:t>Employee Engagement</a:t>
            </a:r>
            <a:endParaRPr lang="en-IN" sz="1000" b="0" dirty="0"/>
          </a:p>
        </p:txBody>
      </p:sp>
      <p:sp>
        <p:nvSpPr>
          <p:cNvPr id="3" name="Content Placeholder 2">
            <a:extLst>
              <a:ext uri="{FF2B5EF4-FFF2-40B4-BE49-F238E27FC236}">
                <a16:creationId xmlns:a16="http://schemas.microsoft.com/office/drawing/2014/main" id="{79FB1510-0EE0-4EDF-9627-A1A891B45C26}"/>
              </a:ext>
            </a:extLst>
          </p:cNvPr>
          <p:cNvSpPr>
            <a:spLocks noGrp="1"/>
          </p:cNvSpPr>
          <p:nvPr>
            <p:ph idx="1"/>
          </p:nvPr>
        </p:nvSpPr>
        <p:spPr>
          <a:xfrm>
            <a:off x="609600" y="1280160"/>
            <a:ext cx="10972800" cy="5006340"/>
          </a:xfrm>
        </p:spPr>
        <p:txBody>
          <a:bodyPr/>
          <a:lstStyle/>
          <a:p>
            <a:r>
              <a:rPr lang="en-US" dirty="0"/>
              <a:t>Employee Engagement</a:t>
            </a:r>
          </a:p>
          <a:p>
            <a:pPr marL="0" lvl="1" indent="0">
              <a:buNone/>
            </a:pPr>
            <a:r>
              <a:rPr lang="en-US" sz="2600" dirty="0"/>
              <a:t>Degree to which employees are fully involved in work and the strength of commitment to job and company.</a:t>
            </a:r>
          </a:p>
          <a:p>
            <a:pPr marL="0" lvl="1" indent="0">
              <a:buNone/>
            </a:pPr>
            <a:r>
              <a:rPr lang="en-US" sz="2600" dirty="0"/>
              <a:t>H</a:t>
            </a:r>
            <a:r>
              <a:rPr lang="en-US" sz="100" dirty="0"/>
              <a:t> </a:t>
            </a:r>
            <a:r>
              <a:rPr lang="en-US" sz="2600" dirty="0"/>
              <a:t>R professionals say their biggest challenge today is employee retention or reducing voluntary turnover.</a:t>
            </a:r>
          </a:p>
          <a:p>
            <a:pPr marL="0" lvl="1" indent="0">
              <a:buNone/>
            </a:pPr>
            <a:r>
              <a:rPr lang="en-US" sz="2600" dirty="0"/>
              <a:t>Engaged employees provide competitive advantages:</a:t>
            </a:r>
          </a:p>
          <a:p>
            <a:pPr marL="292608" lvl="2" indent="-292608"/>
            <a:r>
              <a:rPr lang="en-US" sz="2400" dirty="0"/>
              <a:t>Higher productivity.</a:t>
            </a:r>
          </a:p>
          <a:p>
            <a:pPr marL="292608" lvl="2" indent="-292608"/>
            <a:r>
              <a:rPr lang="en-US" sz="2400" dirty="0"/>
              <a:t>Better customer service.</a:t>
            </a:r>
          </a:p>
          <a:p>
            <a:pPr marL="292608" lvl="2" indent="-292608"/>
            <a:r>
              <a:rPr lang="en-US" sz="2400" dirty="0"/>
              <a:t>Lower turnover.</a:t>
            </a:r>
          </a:p>
        </p:txBody>
      </p:sp>
    </p:spTree>
    <p:extLst>
      <p:ext uri="{BB962C8B-B14F-4D97-AF65-F5344CB8AC3E}">
        <p14:creationId xmlns:p14="http://schemas.microsoft.com/office/powerpoint/2010/main" val="26035827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D6CEF-FDC3-4E70-AA2D-D67D98E70180}"/>
              </a:ext>
            </a:extLst>
          </p:cNvPr>
          <p:cNvSpPr>
            <a:spLocks noGrp="1"/>
          </p:cNvSpPr>
          <p:nvPr>
            <p:ph type="title"/>
          </p:nvPr>
        </p:nvSpPr>
        <p:spPr/>
        <p:txBody>
          <a:bodyPr/>
          <a:lstStyle/>
          <a:p>
            <a:r>
              <a:rPr lang="en-IN" dirty="0"/>
              <a:t>Job Withdrawal </a:t>
            </a:r>
            <a:r>
              <a:rPr lang="en-IN" sz="1000" b="0" dirty="0"/>
              <a:t>1</a:t>
            </a:r>
          </a:p>
        </p:txBody>
      </p:sp>
      <p:sp>
        <p:nvSpPr>
          <p:cNvPr id="3" name="Content Placeholder 2">
            <a:extLst>
              <a:ext uri="{FF2B5EF4-FFF2-40B4-BE49-F238E27FC236}">
                <a16:creationId xmlns:a16="http://schemas.microsoft.com/office/drawing/2014/main" id="{84FF4A19-6ED2-46B5-8806-6CA1E6017E1B}"/>
              </a:ext>
            </a:extLst>
          </p:cNvPr>
          <p:cNvSpPr>
            <a:spLocks noGrp="1"/>
          </p:cNvSpPr>
          <p:nvPr>
            <p:ph idx="1"/>
          </p:nvPr>
        </p:nvSpPr>
        <p:spPr>
          <a:xfrm>
            <a:off x="609600" y="1280160"/>
            <a:ext cx="10972800" cy="5311140"/>
          </a:xfrm>
        </p:spPr>
        <p:txBody>
          <a:bodyPr/>
          <a:lstStyle/>
          <a:p>
            <a:r>
              <a:rPr lang="en-US" b="1" dirty="0"/>
              <a:t>Job Withdrawal</a:t>
            </a:r>
            <a:endParaRPr lang="en-US" dirty="0"/>
          </a:p>
          <a:p>
            <a:pPr marL="0" lvl="1" indent="0">
              <a:buNone/>
            </a:pPr>
            <a:r>
              <a:rPr lang="en-US" sz="2600" dirty="0"/>
              <a:t>Set of behaviors with which employees try to avoid the work situation physically, mentally, and emotionally.</a:t>
            </a:r>
          </a:p>
          <a:p>
            <a:pPr marL="0" lvl="1" indent="0">
              <a:buNone/>
            </a:pPr>
            <a:r>
              <a:rPr lang="en-US" sz="2600" dirty="0"/>
              <a:t>Results when circumstances of job lead to dissatisfaction.</a:t>
            </a:r>
          </a:p>
          <a:p>
            <a:pPr marL="0" lvl="1" indent="0">
              <a:buNone/>
            </a:pPr>
            <a:r>
              <a:rPr lang="en-US" sz="2600" dirty="0"/>
              <a:t>May take three forms:</a:t>
            </a:r>
          </a:p>
          <a:p>
            <a:pPr marL="402336" lvl="2" indent="-402336">
              <a:buFont typeface="+mj-lt"/>
              <a:buAutoNum type="arabicPeriod"/>
            </a:pPr>
            <a:r>
              <a:rPr lang="en-US" sz="2400" dirty="0"/>
              <a:t>Behavior change.</a:t>
            </a:r>
          </a:p>
          <a:p>
            <a:pPr marL="402336" lvl="2" indent="-402336">
              <a:buFont typeface="+mj-lt"/>
              <a:buAutoNum type="arabicPeriod"/>
            </a:pPr>
            <a:r>
              <a:rPr lang="en-US" sz="2400" dirty="0"/>
              <a:t>Physical job withdrawal.</a:t>
            </a:r>
          </a:p>
          <a:p>
            <a:pPr marL="402336" lvl="2" indent="-402336">
              <a:buFont typeface="+mj-lt"/>
              <a:buAutoNum type="arabicPeriod"/>
            </a:pPr>
            <a:r>
              <a:rPr lang="en-US" sz="2400" dirty="0"/>
              <a:t>Psychological withdrawal.</a:t>
            </a:r>
            <a:endParaRPr lang="en-IN" sz="2400" dirty="0"/>
          </a:p>
        </p:txBody>
      </p:sp>
    </p:spTree>
    <p:extLst>
      <p:ext uri="{BB962C8B-B14F-4D97-AF65-F5344CB8AC3E}">
        <p14:creationId xmlns:p14="http://schemas.microsoft.com/office/powerpoint/2010/main" val="9141231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F233F-FE6E-4FB7-8624-DA33A84B3EA2}"/>
              </a:ext>
            </a:extLst>
          </p:cNvPr>
          <p:cNvSpPr>
            <a:spLocks noGrp="1"/>
          </p:cNvSpPr>
          <p:nvPr>
            <p:ph type="title"/>
          </p:nvPr>
        </p:nvSpPr>
        <p:spPr/>
        <p:txBody>
          <a:bodyPr/>
          <a:lstStyle/>
          <a:p>
            <a:r>
              <a:rPr lang="en-IN" dirty="0"/>
              <a:t>Job Withdrawal </a:t>
            </a:r>
            <a:r>
              <a:rPr lang="en-IN" sz="1000" b="0" dirty="0"/>
              <a:t>2</a:t>
            </a:r>
          </a:p>
        </p:txBody>
      </p:sp>
      <p:sp>
        <p:nvSpPr>
          <p:cNvPr id="3" name="Content Placeholder 2">
            <a:extLst>
              <a:ext uri="{FF2B5EF4-FFF2-40B4-BE49-F238E27FC236}">
                <a16:creationId xmlns:a16="http://schemas.microsoft.com/office/drawing/2014/main" id="{16A435A1-8D5B-4B58-B228-10362F453D39}"/>
              </a:ext>
            </a:extLst>
          </p:cNvPr>
          <p:cNvSpPr>
            <a:spLocks noGrp="1"/>
          </p:cNvSpPr>
          <p:nvPr>
            <p:ph sz="quarter" idx="12"/>
          </p:nvPr>
        </p:nvSpPr>
        <p:spPr>
          <a:xfrm>
            <a:off x="616604" y="1271758"/>
            <a:ext cx="10871200" cy="557042"/>
          </a:xfrm>
        </p:spPr>
        <p:txBody>
          <a:bodyPr/>
          <a:lstStyle/>
          <a:p>
            <a:pPr marL="0" indent="0">
              <a:buNone/>
            </a:pPr>
            <a:r>
              <a:rPr lang="en-IN" sz="2800" dirty="0"/>
              <a:t>Job Dissatisfaction</a:t>
            </a:r>
          </a:p>
        </p:txBody>
      </p:sp>
      <p:sp>
        <p:nvSpPr>
          <p:cNvPr id="4" name="Content Placeholder 3">
            <a:extLst>
              <a:ext uri="{FF2B5EF4-FFF2-40B4-BE49-F238E27FC236}">
                <a16:creationId xmlns:a16="http://schemas.microsoft.com/office/drawing/2014/main" id="{6AB82B35-8C30-42E4-A648-FD2539ED2299}"/>
              </a:ext>
            </a:extLst>
          </p:cNvPr>
          <p:cNvSpPr>
            <a:spLocks noGrp="1"/>
          </p:cNvSpPr>
          <p:nvPr>
            <p:ph sz="quarter" idx="13"/>
          </p:nvPr>
        </p:nvSpPr>
        <p:spPr>
          <a:xfrm>
            <a:off x="616604" y="2027446"/>
            <a:ext cx="5311230" cy="7620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IN" sz="2600" dirty="0"/>
              <a:t>Personal Dispositions</a:t>
            </a:r>
          </a:p>
        </p:txBody>
      </p:sp>
      <p:sp>
        <p:nvSpPr>
          <p:cNvPr id="5" name="Content Placeholder 4">
            <a:extLst>
              <a:ext uri="{FF2B5EF4-FFF2-40B4-BE49-F238E27FC236}">
                <a16:creationId xmlns:a16="http://schemas.microsoft.com/office/drawing/2014/main" id="{E1762E31-2A7F-422B-91F6-C126AB6C48FA}"/>
              </a:ext>
            </a:extLst>
          </p:cNvPr>
          <p:cNvSpPr>
            <a:spLocks noGrp="1"/>
          </p:cNvSpPr>
          <p:nvPr>
            <p:ph sz="quarter" idx="14"/>
          </p:nvPr>
        </p:nvSpPr>
        <p:spPr>
          <a:xfrm>
            <a:off x="616604" y="2896126"/>
            <a:ext cx="5311230" cy="2972838"/>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dirty="0"/>
              <a:t>Negative affectivity: low level of satisfaction with all aspects of life.</a:t>
            </a:r>
          </a:p>
          <a:p>
            <a:pPr marL="292608" indent="-292608"/>
            <a:r>
              <a:rPr lang="en-US" dirty="0"/>
              <a:t>Core self-evaluations: opinion of self impacts job satisfaction.</a:t>
            </a:r>
            <a:endParaRPr lang="en-US" sz="2000" dirty="0"/>
          </a:p>
        </p:txBody>
      </p:sp>
      <p:sp>
        <p:nvSpPr>
          <p:cNvPr id="7" name="Content Placeholder 6">
            <a:extLst>
              <a:ext uri="{FF2B5EF4-FFF2-40B4-BE49-F238E27FC236}">
                <a16:creationId xmlns:a16="http://schemas.microsoft.com/office/drawing/2014/main" id="{1A1439DC-15C2-4655-9A55-14C3DFDE66F9}"/>
              </a:ext>
            </a:extLst>
          </p:cNvPr>
          <p:cNvSpPr>
            <a:spLocks noGrp="1"/>
          </p:cNvSpPr>
          <p:nvPr>
            <p:ph sz="quarter" idx="10"/>
          </p:nvPr>
        </p:nvSpPr>
        <p:spPr>
          <a:xfrm>
            <a:off x="6264168" y="2027446"/>
            <a:ext cx="5507423" cy="7620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IN" sz="2600" dirty="0"/>
              <a:t>Tasks and Roles</a:t>
            </a:r>
          </a:p>
        </p:txBody>
      </p:sp>
      <p:sp>
        <p:nvSpPr>
          <p:cNvPr id="8" name="Content Placeholder 7">
            <a:extLst>
              <a:ext uri="{FF2B5EF4-FFF2-40B4-BE49-F238E27FC236}">
                <a16:creationId xmlns:a16="http://schemas.microsoft.com/office/drawing/2014/main" id="{EEE8999C-11E3-4E12-BAC7-1CB67643D508}"/>
              </a:ext>
            </a:extLst>
          </p:cNvPr>
          <p:cNvSpPr>
            <a:spLocks noGrp="1"/>
          </p:cNvSpPr>
          <p:nvPr>
            <p:ph sz="quarter" idx="11"/>
          </p:nvPr>
        </p:nvSpPr>
        <p:spPr>
          <a:xfrm>
            <a:off x="6264168" y="2896125"/>
            <a:ext cx="5507424" cy="297283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b="1" dirty="0"/>
              <a:t>Role:</a:t>
            </a:r>
            <a:r>
              <a:rPr lang="en-US" dirty="0"/>
              <a:t> set of behaviors people expect of a person in particular job:</a:t>
            </a:r>
            <a:endParaRPr lang="en-US" b="1" dirty="0"/>
          </a:p>
          <a:p>
            <a:pPr marL="621792" lvl="1" indent="-320040">
              <a:spcBef>
                <a:spcPts val="500"/>
              </a:spcBef>
              <a:buFont typeface="Arial" panose="020B0604020202020204" pitchFamily="34" charset="0"/>
              <a:buChar char="•"/>
            </a:pPr>
            <a:r>
              <a:rPr lang="en-US" sz="2200" b="1" dirty="0"/>
              <a:t>Role ambiguity.</a:t>
            </a:r>
          </a:p>
          <a:p>
            <a:pPr marL="621792" lvl="1" indent="-320040">
              <a:spcBef>
                <a:spcPts val="500"/>
              </a:spcBef>
              <a:buFont typeface="Arial" panose="020B0604020202020204" pitchFamily="34" charset="0"/>
              <a:buChar char="•"/>
            </a:pPr>
            <a:r>
              <a:rPr lang="en-US" sz="2200" b="1" dirty="0"/>
              <a:t>Role conflict.</a:t>
            </a:r>
          </a:p>
          <a:p>
            <a:pPr marL="621792" lvl="1" indent="-320040">
              <a:spcBef>
                <a:spcPts val="500"/>
              </a:spcBef>
              <a:buFont typeface="Arial" panose="020B0604020202020204" pitchFamily="34" charset="0"/>
              <a:buChar char="•"/>
            </a:pPr>
            <a:r>
              <a:rPr lang="en-US" sz="2200" b="1" dirty="0"/>
              <a:t>Role overload.</a:t>
            </a:r>
            <a:endParaRPr lang="en-US" sz="2200" dirty="0"/>
          </a:p>
        </p:txBody>
      </p:sp>
    </p:spTree>
    <p:extLst>
      <p:ext uri="{BB962C8B-B14F-4D97-AF65-F5344CB8AC3E}">
        <p14:creationId xmlns:p14="http://schemas.microsoft.com/office/powerpoint/2010/main" val="13848802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F233F-FE6E-4FB7-8624-DA33A84B3EA2}"/>
              </a:ext>
            </a:extLst>
          </p:cNvPr>
          <p:cNvSpPr>
            <a:spLocks noGrp="1"/>
          </p:cNvSpPr>
          <p:nvPr>
            <p:ph type="title"/>
          </p:nvPr>
        </p:nvSpPr>
        <p:spPr/>
        <p:txBody>
          <a:bodyPr/>
          <a:lstStyle/>
          <a:p>
            <a:r>
              <a:rPr lang="en-IN" dirty="0"/>
              <a:t>Job Withdrawal </a:t>
            </a:r>
            <a:r>
              <a:rPr lang="en-IN" sz="1000" b="0" dirty="0"/>
              <a:t>3</a:t>
            </a:r>
          </a:p>
        </p:txBody>
      </p:sp>
      <p:sp>
        <p:nvSpPr>
          <p:cNvPr id="3" name="Content Placeholder 2">
            <a:extLst>
              <a:ext uri="{FF2B5EF4-FFF2-40B4-BE49-F238E27FC236}">
                <a16:creationId xmlns:a16="http://schemas.microsoft.com/office/drawing/2014/main" id="{16A435A1-8D5B-4B58-B228-10362F453D39}"/>
              </a:ext>
            </a:extLst>
          </p:cNvPr>
          <p:cNvSpPr>
            <a:spLocks noGrp="1"/>
          </p:cNvSpPr>
          <p:nvPr>
            <p:ph sz="quarter" idx="12"/>
          </p:nvPr>
        </p:nvSpPr>
        <p:spPr>
          <a:xfrm>
            <a:off x="616604" y="1271758"/>
            <a:ext cx="10871200" cy="557042"/>
          </a:xfrm>
        </p:spPr>
        <p:txBody>
          <a:bodyPr/>
          <a:lstStyle/>
          <a:p>
            <a:pPr marL="0" indent="0">
              <a:buNone/>
            </a:pPr>
            <a:r>
              <a:rPr lang="en-IN" sz="2800" dirty="0"/>
              <a:t>Job Dissatisfaction continued</a:t>
            </a:r>
          </a:p>
        </p:txBody>
      </p:sp>
      <p:sp>
        <p:nvSpPr>
          <p:cNvPr id="4" name="Content Placeholder 3">
            <a:extLst>
              <a:ext uri="{FF2B5EF4-FFF2-40B4-BE49-F238E27FC236}">
                <a16:creationId xmlns:a16="http://schemas.microsoft.com/office/drawing/2014/main" id="{6AB82B35-8C30-42E4-A648-FD2539ED2299}"/>
              </a:ext>
            </a:extLst>
          </p:cNvPr>
          <p:cNvSpPr>
            <a:spLocks noGrp="1"/>
          </p:cNvSpPr>
          <p:nvPr>
            <p:ph sz="quarter" idx="13"/>
          </p:nvPr>
        </p:nvSpPr>
        <p:spPr>
          <a:xfrm>
            <a:off x="616604" y="2027446"/>
            <a:ext cx="5311230" cy="7620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IN" sz="2600" dirty="0"/>
              <a:t>Supervisors and Co-workers</a:t>
            </a:r>
          </a:p>
        </p:txBody>
      </p:sp>
      <p:sp>
        <p:nvSpPr>
          <p:cNvPr id="5" name="Content Placeholder 4">
            <a:extLst>
              <a:ext uri="{FF2B5EF4-FFF2-40B4-BE49-F238E27FC236}">
                <a16:creationId xmlns:a16="http://schemas.microsoft.com/office/drawing/2014/main" id="{E1762E31-2A7F-422B-91F6-C126AB6C48FA}"/>
              </a:ext>
            </a:extLst>
          </p:cNvPr>
          <p:cNvSpPr>
            <a:spLocks noGrp="1"/>
          </p:cNvSpPr>
          <p:nvPr>
            <p:ph sz="quarter" idx="14"/>
          </p:nvPr>
        </p:nvSpPr>
        <p:spPr>
          <a:xfrm>
            <a:off x="616604" y="2896126"/>
            <a:ext cx="5311230" cy="2972838"/>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dirty="0"/>
              <a:t>Negative behavior by managers and peers impacts satisfaction.</a:t>
            </a:r>
          </a:p>
          <a:p>
            <a:pPr marL="292608" indent="-292608"/>
            <a:r>
              <a:rPr lang="en-US" dirty="0"/>
              <a:t>Conflict between employees left unaddressed causes stress.</a:t>
            </a:r>
          </a:p>
        </p:txBody>
      </p:sp>
      <p:sp>
        <p:nvSpPr>
          <p:cNvPr id="7" name="Content Placeholder 6">
            <a:extLst>
              <a:ext uri="{FF2B5EF4-FFF2-40B4-BE49-F238E27FC236}">
                <a16:creationId xmlns:a16="http://schemas.microsoft.com/office/drawing/2014/main" id="{1A1439DC-15C2-4655-9A55-14C3DFDE66F9}"/>
              </a:ext>
            </a:extLst>
          </p:cNvPr>
          <p:cNvSpPr>
            <a:spLocks noGrp="1"/>
          </p:cNvSpPr>
          <p:nvPr>
            <p:ph sz="quarter" idx="10"/>
          </p:nvPr>
        </p:nvSpPr>
        <p:spPr>
          <a:xfrm>
            <a:off x="6264168" y="2027446"/>
            <a:ext cx="5507423" cy="7620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IN" sz="2600" dirty="0"/>
              <a:t>Pay and Benefits</a:t>
            </a:r>
          </a:p>
        </p:txBody>
      </p:sp>
      <p:sp>
        <p:nvSpPr>
          <p:cNvPr id="8" name="Content Placeholder 7">
            <a:extLst>
              <a:ext uri="{FF2B5EF4-FFF2-40B4-BE49-F238E27FC236}">
                <a16:creationId xmlns:a16="http://schemas.microsoft.com/office/drawing/2014/main" id="{EEE8999C-11E3-4E12-BAC7-1CB67643D508}"/>
              </a:ext>
            </a:extLst>
          </p:cNvPr>
          <p:cNvSpPr>
            <a:spLocks noGrp="1"/>
          </p:cNvSpPr>
          <p:nvPr>
            <p:ph sz="quarter" idx="11"/>
          </p:nvPr>
        </p:nvSpPr>
        <p:spPr>
          <a:xfrm>
            <a:off x="6264168" y="2896125"/>
            <a:ext cx="5507424" cy="297283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dirty="0"/>
              <a:t>Financial security is important.</a:t>
            </a:r>
          </a:p>
          <a:p>
            <a:pPr marL="292608" indent="-292608"/>
            <a:r>
              <a:rPr lang="en-US" dirty="0"/>
              <a:t>Pay is also an indicator of status.</a:t>
            </a:r>
          </a:p>
          <a:p>
            <a:pPr marL="292608" indent="-292608"/>
            <a:r>
              <a:rPr lang="en-US" dirty="0"/>
              <a:t>Pay and benefits enhance self-worth and satisfaction.</a:t>
            </a:r>
          </a:p>
        </p:txBody>
      </p:sp>
    </p:spTree>
    <p:extLst>
      <p:ext uri="{BB962C8B-B14F-4D97-AF65-F5344CB8AC3E}">
        <p14:creationId xmlns:p14="http://schemas.microsoft.com/office/powerpoint/2010/main" val="26187105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Figure 11.4 Job Withdrawal Process</a:t>
            </a:r>
            <a:endParaRPr lang="en-IN" sz="1000" b="0" dirty="0"/>
          </a:p>
        </p:txBody>
      </p:sp>
      <p:pic>
        <p:nvPicPr>
          <p:cNvPr id="5" name="Picture 4" descr="A summary graphic shows the various causes of job dissatisfaction leading to job withdrawal.">
            <a:extLst>
              <a:ext uri="{FF2B5EF4-FFF2-40B4-BE49-F238E27FC236}">
                <a16:creationId xmlns:a16="http://schemas.microsoft.com/office/drawing/2014/main" id="{ADC3E41E-886E-4BDD-8522-7CFDDFA6512B}"/>
              </a:ext>
            </a:extLst>
          </p:cNvPr>
          <p:cNvPicPr>
            <a:picLocks noChangeAspect="1"/>
          </p:cNvPicPr>
          <p:nvPr/>
        </p:nvPicPr>
        <p:blipFill>
          <a:blip r:embed="rId3"/>
          <a:stretch>
            <a:fillRect/>
          </a:stretch>
        </p:blipFill>
        <p:spPr>
          <a:xfrm>
            <a:off x="1960030" y="1486404"/>
            <a:ext cx="8303472" cy="4200508"/>
          </a:xfrm>
          <a:prstGeom prst="rect">
            <a:avLst/>
          </a:prstGeom>
        </p:spPr>
      </p:pic>
      <p:sp>
        <p:nvSpPr>
          <p:cNvPr id="4" name="Text Placeholder 3">
            <a:extLst>
              <a:ext uri="{FF2B5EF4-FFF2-40B4-BE49-F238E27FC236}">
                <a16:creationId xmlns:a16="http://schemas.microsoft.com/office/drawing/2014/main" id="{B7FF0BFD-E916-488B-BB16-A695662CC5CC}"/>
              </a:ext>
            </a:extLst>
          </p:cNvPr>
          <p:cNvSpPr>
            <a:spLocks noGrp="1"/>
          </p:cNvSpPr>
          <p:nvPr>
            <p:ph type="body" sz="quarter" idx="16"/>
          </p:nvPr>
        </p:nvSpPr>
        <p:spPr>
          <a:xfrm>
            <a:off x="4557006" y="6298370"/>
            <a:ext cx="3102964" cy="267530"/>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32050095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44F4C-12BB-4E30-AC4B-F6B06549DE57}"/>
              </a:ext>
            </a:extLst>
          </p:cNvPr>
          <p:cNvSpPr>
            <a:spLocks noGrp="1"/>
          </p:cNvSpPr>
          <p:nvPr>
            <p:ph type="title"/>
          </p:nvPr>
        </p:nvSpPr>
        <p:spPr/>
        <p:txBody>
          <a:bodyPr/>
          <a:lstStyle/>
          <a:p>
            <a:r>
              <a:rPr lang="en-US" noProof="0" dirty="0"/>
              <a:t>What Do I Need to Know? </a:t>
            </a:r>
            <a:r>
              <a:rPr lang="en-US" sz="1000" b="0" noProof="0" dirty="0"/>
              <a:t>1</a:t>
            </a:r>
          </a:p>
        </p:txBody>
      </p:sp>
      <p:sp>
        <p:nvSpPr>
          <p:cNvPr id="3" name="Content Placeholder 2">
            <a:extLst>
              <a:ext uri="{FF2B5EF4-FFF2-40B4-BE49-F238E27FC236}">
                <a16:creationId xmlns:a16="http://schemas.microsoft.com/office/drawing/2014/main" id="{70FBCE7B-BC9E-4350-BF90-1BB29939B96C}"/>
              </a:ext>
            </a:extLst>
          </p:cNvPr>
          <p:cNvSpPr>
            <a:spLocks noGrp="1"/>
          </p:cNvSpPr>
          <p:nvPr>
            <p:ph idx="1"/>
          </p:nvPr>
        </p:nvSpPr>
        <p:spPr>
          <a:xfrm>
            <a:off x="609600" y="1280160"/>
            <a:ext cx="10972800" cy="5006340"/>
          </a:xfrm>
        </p:spPr>
        <p:txBody>
          <a:bodyPr/>
          <a:lstStyle/>
          <a:p>
            <a:pPr marL="1022350" indent="-1022350">
              <a:tabLst>
                <a:tab pos="914400"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11-1</a:t>
            </a:r>
            <a:r>
              <a:rPr lang="en-US" sz="2200" b="1" noProof="0" dirty="0">
                <a:solidFill>
                  <a:srgbClr val="008200"/>
                </a:solidFill>
              </a:rPr>
              <a:t>  </a:t>
            </a:r>
            <a:r>
              <a:rPr lang="en-US" sz="2200" dirty="0"/>
              <a:t>Distinguish between involuntary and voluntary turnover, and describe their effects on an organization.</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11-2</a:t>
            </a:r>
            <a:r>
              <a:rPr lang="en-US" sz="2200" b="1" noProof="0" dirty="0">
                <a:solidFill>
                  <a:srgbClr val="008200"/>
                </a:solidFill>
              </a:rPr>
              <a:t>  </a:t>
            </a:r>
            <a:r>
              <a:rPr lang="en-US" sz="2200" dirty="0"/>
              <a:t>Discuss how employees determine whether the organization treats them fairly.</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11-3</a:t>
            </a:r>
            <a:r>
              <a:rPr lang="en-US" sz="2200" b="1" noProof="0" dirty="0">
                <a:solidFill>
                  <a:srgbClr val="008200"/>
                </a:solidFill>
              </a:rPr>
              <a:t>  </a:t>
            </a:r>
            <a:r>
              <a:rPr lang="en-US" sz="2200" dirty="0"/>
              <a:t>Identify legal requirements for employee discipline.</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11-4</a:t>
            </a:r>
            <a:r>
              <a:rPr lang="en-US" sz="2200" b="1" noProof="0" dirty="0">
                <a:solidFill>
                  <a:srgbClr val="008200"/>
                </a:solidFill>
              </a:rPr>
              <a:t>  </a:t>
            </a:r>
            <a:r>
              <a:rPr lang="en-US" sz="2200" dirty="0"/>
              <a:t>Summarize ways in which organizations can discipline employees fairly.</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11-5</a:t>
            </a:r>
            <a:r>
              <a:rPr lang="en-US" sz="2200" b="1" noProof="0" dirty="0">
                <a:solidFill>
                  <a:srgbClr val="008200"/>
                </a:solidFill>
              </a:rPr>
              <a:t>  </a:t>
            </a:r>
            <a:r>
              <a:rPr lang="en-US" sz="2200" dirty="0"/>
              <a:t>Explain how job dissatisfaction affects employee behavior.</a:t>
            </a:r>
          </a:p>
          <a:p>
            <a:pPr marL="1022350" indent="-1022350">
              <a:tabLst>
                <a:tab pos="1139825" algn="l"/>
              </a:tabLst>
            </a:pPr>
            <a:r>
              <a:rPr lang="en-US" sz="2200" b="1" dirty="0">
                <a:solidFill>
                  <a:srgbClr val="007000"/>
                </a:solidFill>
              </a:rPr>
              <a:t>L</a:t>
            </a:r>
            <a:r>
              <a:rPr lang="en-US" sz="100" b="1" dirty="0">
                <a:solidFill>
                  <a:srgbClr val="007000"/>
                </a:solidFill>
              </a:rPr>
              <a:t> </a:t>
            </a:r>
            <a:r>
              <a:rPr lang="en-US" sz="2200" b="1" dirty="0">
                <a:solidFill>
                  <a:srgbClr val="007000"/>
                </a:solidFill>
              </a:rPr>
              <a:t>O 11-6</a:t>
            </a:r>
            <a:r>
              <a:rPr lang="en-US" sz="2200" b="1" dirty="0">
                <a:solidFill>
                  <a:srgbClr val="008200"/>
                </a:solidFill>
              </a:rPr>
              <a:t>  </a:t>
            </a:r>
            <a:r>
              <a:rPr lang="en-US" sz="2200" dirty="0"/>
              <a:t>Describe how organizations contribute to employees’ job satisfaction and retain key employees.</a:t>
            </a:r>
          </a:p>
        </p:txBody>
      </p:sp>
    </p:spTree>
    <p:extLst>
      <p:ext uri="{BB962C8B-B14F-4D97-AF65-F5344CB8AC3E}">
        <p14:creationId xmlns:p14="http://schemas.microsoft.com/office/powerpoint/2010/main" val="28889342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Role Conflict</a:t>
            </a:r>
            <a:endParaRPr lang="en-IN" sz="1000" b="0" dirty="0"/>
          </a:p>
        </p:txBody>
      </p:sp>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09600" y="1280161"/>
            <a:ext cx="11125200" cy="785122"/>
          </a:xfrm>
        </p:spPr>
        <p:txBody>
          <a:bodyPr/>
          <a:lstStyle/>
          <a:p>
            <a:r>
              <a:rPr lang="en-US" sz="2000" dirty="0"/>
              <a:t>Military reservists who are sent overseas often experience role conflict among </a:t>
            </a:r>
            <a:r>
              <a:rPr lang="en-US" sz="2000" i="1" dirty="0"/>
              <a:t>three </a:t>
            </a:r>
            <a:r>
              <a:rPr lang="en-US" sz="2000" dirty="0"/>
              <a:t>roles: soldier, family member, and civilian employee. Overseas assignments often intensify role conflicts.</a:t>
            </a:r>
            <a:endParaRPr lang="en-IN" sz="2000" dirty="0"/>
          </a:p>
        </p:txBody>
      </p:sp>
      <p:pic>
        <p:nvPicPr>
          <p:cNvPr id="9" name="Picture 8" descr="A photo of a solider embracing her family members.">
            <a:extLst>
              <a:ext uri="{FF2B5EF4-FFF2-40B4-BE49-F238E27FC236}">
                <a16:creationId xmlns:a16="http://schemas.microsoft.com/office/drawing/2014/main" id="{001B207B-B5DD-47E2-B059-F11ACAA866E2}"/>
              </a:ext>
            </a:extLst>
          </p:cNvPr>
          <p:cNvPicPr>
            <a:picLocks noChangeAspect="1"/>
          </p:cNvPicPr>
          <p:nvPr/>
        </p:nvPicPr>
        <p:blipFill>
          <a:blip r:embed="rId3"/>
          <a:stretch>
            <a:fillRect/>
          </a:stretch>
        </p:blipFill>
        <p:spPr>
          <a:xfrm>
            <a:off x="2046629" y="2162098"/>
            <a:ext cx="8130274" cy="3952710"/>
          </a:xfrm>
          <a:prstGeom prst="rect">
            <a:avLst/>
          </a:prstGeom>
        </p:spPr>
      </p:pic>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6760566" y="6685613"/>
            <a:ext cx="4876800" cy="172387"/>
          </a:xfrm>
        </p:spPr>
        <p:txBody>
          <a:bodyPr/>
          <a:lstStyle/>
          <a:p>
            <a:r>
              <a:rPr lang="en-US" dirty="0">
                <a:solidFill>
                  <a:schemeClr val="tx1"/>
                </a:solidFill>
              </a:rPr>
              <a:t>Ariel </a:t>
            </a:r>
            <a:r>
              <a:rPr lang="en-US" dirty="0" err="1">
                <a:solidFill>
                  <a:schemeClr val="tx1"/>
                </a:solidFill>
              </a:rPr>
              <a:t>Skelley</a:t>
            </a:r>
            <a:r>
              <a:rPr lang="en-US" dirty="0">
                <a:solidFill>
                  <a:schemeClr val="tx1"/>
                </a:solidFill>
              </a:rPr>
              <a:t>/Getty Images</a:t>
            </a:r>
          </a:p>
        </p:txBody>
      </p:sp>
    </p:spTree>
    <p:extLst>
      <p:ext uri="{BB962C8B-B14F-4D97-AF65-F5344CB8AC3E}">
        <p14:creationId xmlns:p14="http://schemas.microsoft.com/office/powerpoint/2010/main" val="38402545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8BD38-E536-46F3-BA5B-9B665180A9F6}"/>
              </a:ext>
            </a:extLst>
          </p:cNvPr>
          <p:cNvSpPr>
            <a:spLocks noGrp="1"/>
          </p:cNvSpPr>
          <p:nvPr>
            <p:ph type="title"/>
          </p:nvPr>
        </p:nvSpPr>
        <p:spPr/>
        <p:txBody>
          <a:bodyPr/>
          <a:lstStyle/>
          <a:p>
            <a:r>
              <a:rPr lang="en-IN" dirty="0"/>
              <a:t>Job Withdrawal </a:t>
            </a:r>
            <a:r>
              <a:rPr lang="en-IN" sz="1000" b="0" dirty="0"/>
              <a:t>4</a:t>
            </a:r>
          </a:p>
        </p:txBody>
      </p:sp>
      <p:sp>
        <p:nvSpPr>
          <p:cNvPr id="3" name="Content Placeholder 2">
            <a:extLst>
              <a:ext uri="{FF2B5EF4-FFF2-40B4-BE49-F238E27FC236}">
                <a16:creationId xmlns:a16="http://schemas.microsoft.com/office/drawing/2014/main" id="{B7AF7CFF-8AC5-4DBB-83C5-F7FCDBD888AB}"/>
              </a:ext>
            </a:extLst>
          </p:cNvPr>
          <p:cNvSpPr>
            <a:spLocks noGrp="1"/>
          </p:cNvSpPr>
          <p:nvPr>
            <p:ph sz="quarter" idx="12"/>
          </p:nvPr>
        </p:nvSpPr>
        <p:spPr>
          <a:xfrm>
            <a:off x="616604" y="1271756"/>
            <a:ext cx="10871200" cy="1376851"/>
          </a:xfrm>
        </p:spPr>
        <p:txBody>
          <a:bodyPr/>
          <a:lstStyle/>
          <a:p>
            <a:pPr marL="0" indent="0">
              <a:buNone/>
            </a:pPr>
            <a:r>
              <a:rPr lang="en-US" sz="2600" dirty="0"/>
              <a:t>Behavior Change</a:t>
            </a:r>
          </a:p>
          <a:p>
            <a:pPr marL="292608" indent="-292608"/>
            <a:r>
              <a:rPr lang="en-US" dirty="0"/>
              <a:t>Some employees may whistle-blow or file lawsuits to seek help outside the organization.</a:t>
            </a:r>
            <a:endParaRPr lang="en-IN" dirty="0"/>
          </a:p>
        </p:txBody>
      </p:sp>
      <p:sp>
        <p:nvSpPr>
          <p:cNvPr id="4" name="Content Placeholder 3">
            <a:extLst>
              <a:ext uri="{FF2B5EF4-FFF2-40B4-BE49-F238E27FC236}">
                <a16:creationId xmlns:a16="http://schemas.microsoft.com/office/drawing/2014/main" id="{01EE5CEF-C681-46FD-A611-40CCE4A01424}"/>
              </a:ext>
            </a:extLst>
          </p:cNvPr>
          <p:cNvSpPr>
            <a:spLocks noGrp="1"/>
          </p:cNvSpPr>
          <p:nvPr>
            <p:ph sz="quarter" idx="13"/>
          </p:nvPr>
        </p:nvSpPr>
        <p:spPr>
          <a:xfrm>
            <a:off x="616604" y="2736896"/>
            <a:ext cx="10871200" cy="1046828"/>
          </a:xfrm>
        </p:spPr>
        <p:txBody>
          <a:bodyPr/>
          <a:lstStyle/>
          <a:p>
            <a:pPr marL="0" indent="0">
              <a:buNone/>
            </a:pPr>
            <a:r>
              <a:rPr lang="en-US" sz="2600" dirty="0"/>
              <a:t>Physical Job Withdrawal</a:t>
            </a:r>
          </a:p>
          <a:p>
            <a:pPr marL="292608" indent="-292608"/>
            <a:r>
              <a:rPr lang="en-US" dirty="0"/>
              <a:t>Tardiness or absenteeism, job transfer request, or resigning.</a:t>
            </a:r>
            <a:endParaRPr lang="en-IN" dirty="0"/>
          </a:p>
        </p:txBody>
      </p:sp>
      <p:sp>
        <p:nvSpPr>
          <p:cNvPr id="5" name="Content Placeholder 4">
            <a:extLst>
              <a:ext uri="{FF2B5EF4-FFF2-40B4-BE49-F238E27FC236}">
                <a16:creationId xmlns:a16="http://schemas.microsoft.com/office/drawing/2014/main" id="{FDCE357B-C679-4403-95FA-46CD323A9BEC}"/>
              </a:ext>
            </a:extLst>
          </p:cNvPr>
          <p:cNvSpPr>
            <a:spLocks noGrp="1"/>
          </p:cNvSpPr>
          <p:nvPr>
            <p:ph sz="quarter" idx="14"/>
          </p:nvPr>
        </p:nvSpPr>
        <p:spPr>
          <a:xfrm>
            <a:off x="616604" y="3968181"/>
            <a:ext cx="10871200" cy="2318319"/>
          </a:xfrm>
        </p:spPr>
        <p:txBody>
          <a:bodyPr/>
          <a:lstStyle/>
          <a:p>
            <a:pPr marL="0" indent="0">
              <a:buNone/>
            </a:pPr>
            <a:r>
              <a:rPr lang="en-US" sz="2600" dirty="0"/>
              <a:t>Psychological Withdrawal</a:t>
            </a:r>
          </a:p>
          <a:p>
            <a:pPr marL="292608" lvl="1" indent="-292608">
              <a:buFont typeface="Arial" panose="020B0604020202020204" pitchFamily="34" charset="0"/>
              <a:buChar char="•"/>
            </a:pPr>
            <a:r>
              <a:rPr lang="en-US" sz="2400" dirty="0"/>
              <a:t>Employees are physically at work but their minds are elsewhere.</a:t>
            </a:r>
          </a:p>
          <a:p>
            <a:pPr marL="292608" lvl="1" indent="-292608">
              <a:buFont typeface="Arial" panose="020B0604020202020204" pitchFamily="34" charset="0"/>
              <a:buChar char="•"/>
            </a:pPr>
            <a:r>
              <a:rPr lang="en-US" sz="2400" dirty="0"/>
              <a:t>Decrease in </a:t>
            </a:r>
            <a:r>
              <a:rPr lang="en-US" sz="2400" b="1" dirty="0"/>
              <a:t>job involvement</a:t>
            </a:r>
            <a:r>
              <a:rPr lang="en-US" sz="2400" dirty="0"/>
              <a:t>.</a:t>
            </a:r>
          </a:p>
          <a:p>
            <a:pPr marL="292608" lvl="1" indent="-292608">
              <a:buFont typeface="Arial" panose="020B0604020202020204" pitchFamily="34" charset="0"/>
              <a:buChar char="•"/>
            </a:pPr>
            <a:r>
              <a:rPr lang="en-US" sz="2400" dirty="0"/>
              <a:t>Decrease in </a:t>
            </a:r>
            <a:r>
              <a:rPr lang="en-US" sz="2400" b="1" dirty="0"/>
              <a:t>organizational commitment</a:t>
            </a:r>
            <a:r>
              <a:rPr lang="en-US" sz="2400" dirty="0"/>
              <a:t>.</a:t>
            </a:r>
            <a:endParaRPr lang="en-IN" sz="2400" dirty="0"/>
          </a:p>
        </p:txBody>
      </p:sp>
    </p:spTree>
    <p:extLst>
      <p:ext uri="{BB962C8B-B14F-4D97-AF65-F5344CB8AC3E}">
        <p14:creationId xmlns:p14="http://schemas.microsoft.com/office/powerpoint/2010/main" val="41689117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Job Satisfaction </a:t>
            </a:r>
            <a:r>
              <a:rPr lang="en-US" sz="1000" b="0" dirty="0"/>
              <a:t>1</a:t>
            </a:r>
            <a:endParaRPr lang="en-IN" sz="1000" b="0" dirty="0"/>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2969166"/>
          </a:xfrm>
        </p:spPr>
        <p:txBody>
          <a:bodyPr/>
          <a:lstStyle/>
          <a:p>
            <a:pPr marL="0" indent="0">
              <a:buNone/>
            </a:pPr>
            <a:r>
              <a:rPr lang="en-US" sz="2800" b="1" dirty="0"/>
              <a:t>Job Satisfaction</a:t>
            </a:r>
            <a:endParaRPr lang="en-US" sz="2800" dirty="0"/>
          </a:p>
          <a:p>
            <a:pPr marL="0" indent="0">
              <a:buNone/>
            </a:pPr>
            <a:r>
              <a:rPr lang="en-US" sz="2600" dirty="0"/>
              <a:t>Pleasant feeling resulting from perception that job fulfills or allows fulfillment of one’s important job values.</a:t>
            </a:r>
          </a:p>
          <a:p>
            <a:pPr marL="292608" lvl="1" indent="-292608">
              <a:buFont typeface="Arial" panose="020B0604020202020204" pitchFamily="34" charset="0"/>
              <a:buChar char="•"/>
            </a:pPr>
            <a:r>
              <a:rPr lang="en-US" sz="2400" dirty="0"/>
              <a:t>Job satisfaction is related to person’s values.</a:t>
            </a:r>
          </a:p>
          <a:p>
            <a:pPr marL="292608" lvl="1" indent="-292608">
              <a:buFont typeface="Arial" panose="020B0604020202020204" pitchFamily="34" charset="0"/>
              <a:buChar char="•"/>
            </a:pPr>
            <a:r>
              <a:rPr lang="en-US" sz="2400" dirty="0"/>
              <a:t>Different employees have different views of what is important.</a:t>
            </a:r>
          </a:p>
          <a:p>
            <a:pPr marL="292608" lvl="1" indent="-292608">
              <a:buFont typeface="Arial" panose="020B0604020202020204" pitchFamily="34" charset="0"/>
              <a:buChar char="•"/>
            </a:pPr>
            <a:r>
              <a:rPr lang="en-US" sz="2400" dirty="0"/>
              <a:t>Satisfaction is based perception; not always objective or complete.</a:t>
            </a:r>
            <a:endParaRPr lang="en-IN" sz="2400" dirty="0"/>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4367046"/>
            <a:ext cx="11118196" cy="1054954"/>
          </a:xfrm>
        </p:spPr>
        <p:txBody>
          <a:bodyPr/>
          <a:lstStyle/>
          <a:p>
            <a:pPr marL="0" indent="0">
              <a:buNone/>
            </a:pPr>
            <a:r>
              <a:rPr lang="en-US" sz="2600" dirty="0"/>
              <a:t>Can prevent job withdrawal.</a:t>
            </a:r>
            <a:endParaRPr lang="en-IN" sz="2600" dirty="0"/>
          </a:p>
        </p:txBody>
      </p:sp>
    </p:spTree>
    <p:extLst>
      <p:ext uri="{BB962C8B-B14F-4D97-AF65-F5344CB8AC3E}">
        <p14:creationId xmlns:p14="http://schemas.microsoft.com/office/powerpoint/2010/main" val="34786149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Figure 11.5 Increasing Job Satisfaction</a:t>
            </a:r>
            <a:endParaRPr lang="en-IN" sz="1000" b="0" dirty="0"/>
          </a:p>
        </p:txBody>
      </p:sp>
      <p:pic>
        <p:nvPicPr>
          <p:cNvPr id="3" name="Picture 2" descr="A graphic shows ways to monitor job satisfaction by addressing each of the four sources of dissatisfaction.">
            <a:extLst>
              <a:ext uri="{FF2B5EF4-FFF2-40B4-BE49-F238E27FC236}">
                <a16:creationId xmlns:a16="http://schemas.microsoft.com/office/drawing/2014/main" id="{934DBCE6-D3B7-4932-9F3B-CD48752EE63B}"/>
              </a:ext>
            </a:extLst>
          </p:cNvPr>
          <p:cNvPicPr>
            <a:picLocks noChangeAspect="1"/>
          </p:cNvPicPr>
          <p:nvPr/>
        </p:nvPicPr>
        <p:blipFill>
          <a:blip r:embed="rId3"/>
          <a:stretch>
            <a:fillRect/>
          </a:stretch>
        </p:blipFill>
        <p:spPr>
          <a:xfrm>
            <a:off x="1910772" y="1347029"/>
            <a:ext cx="8401986" cy="4542324"/>
          </a:xfrm>
          <a:prstGeom prst="rect">
            <a:avLst/>
          </a:prstGeom>
        </p:spPr>
      </p:pic>
      <p:sp>
        <p:nvSpPr>
          <p:cNvPr id="6" name="Text Placeholder 5">
            <a:extLst>
              <a:ext uri="{FF2B5EF4-FFF2-40B4-BE49-F238E27FC236}">
                <a16:creationId xmlns:a16="http://schemas.microsoft.com/office/drawing/2014/main" id="{4CF2D4B0-6500-4A29-8552-503D02E58952}"/>
              </a:ext>
            </a:extLst>
          </p:cNvPr>
          <p:cNvSpPr>
            <a:spLocks noGrp="1"/>
          </p:cNvSpPr>
          <p:nvPr>
            <p:ph type="body" sz="quarter" idx="16"/>
          </p:nvPr>
        </p:nvSpPr>
        <p:spPr>
          <a:xfrm>
            <a:off x="4476085" y="6496049"/>
            <a:ext cx="3239831" cy="214253"/>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22998505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722DB-522E-4337-BE88-7C40BC1FA09F}"/>
              </a:ext>
            </a:extLst>
          </p:cNvPr>
          <p:cNvSpPr>
            <a:spLocks noGrp="1"/>
          </p:cNvSpPr>
          <p:nvPr>
            <p:ph type="title"/>
          </p:nvPr>
        </p:nvSpPr>
        <p:spPr/>
        <p:txBody>
          <a:bodyPr/>
          <a:lstStyle/>
          <a:p>
            <a:r>
              <a:rPr lang="en-IN" dirty="0"/>
              <a:t>Job Satisfaction </a:t>
            </a:r>
            <a:r>
              <a:rPr lang="en-IN" sz="1000" b="0" dirty="0"/>
              <a:t>2</a:t>
            </a:r>
          </a:p>
        </p:txBody>
      </p:sp>
      <p:sp>
        <p:nvSpPr>
          <p:cNvPr id="3" name="Content Placeholder 2">
            <a:extLst>
              <a:ext uri="{FF2B5EF4-FFF2-40B4-BE49-F238E27FC236}">
                <a16:creationId xmlns:a16="http://schemas.microsoft.com/office/drawing/2014/main" id="{066CCF88-5EDD-4290-846E-59D6CFDF1D7F}"/>
              </a:ext>
            </a:extLst>
          </p:cNvPr>
          <p:cNvSpPr>
            <a:spLocks noGrp="1"/>
          </p:cNvSpPr>
          <p:nvPr>
            <p:ph idx="1"/>
          </p:nvPr>
        </p:nvSpPr>
        <p:spPr/>
        <p:txBody>
          <a:bodyPr/>
          <a:lstStyle/>
          <a:p>
            <a:r>
              <a:rPr lang="en-US" dirty="0"/>
              <a:t>Personal Dispositions</a:t>
            </a:r>
          </a:p>
          <a:p>
            <a:r>
              <a:rPr lang="en-US" sz="2600" dirty="0"/>
              <a:t>Negative affectivity and negative core self-evaluation can result in job dissatisfaction.</a:t>
            </a:r>
          </a:p>
          <a:p>
            <a:r>
              <a:rPr lang="en-US" sz="2600" dirty="0"/>
              <a:t>Factors associated with a positive work attitude:</a:t>
            </a:r>
          </a:p>
          <a:p>
            <a:pPr marL="292608" lvl="1" indent="-292608"/>
            <a:r>
              <a:rPr lang="en-US" dirty="0">
                <a:solidFill>
                  <a:srgbClr val="221E1F"/>
                </a:solidFill>
              </a:rPr>
              <a:t>Keep their failures in perspective by thinking of their career in terms of the big picture.</a:t>
            </a:r>
          </a:p>
          <a:p>
            <a:pPr marL="292608" lvl="1" indent="-292608"/>
            <a:r>
              <a:rPr lang="en-US" dirty="0">
                <a:solidFill>
                  <a:srgbClr val="221E1F"/>
                </a:solidFill>
              </a:rPr>
              <a:t>Their commitment to the purpose of their work overrides fear of failure.</a:t>
            </a:r>
          </a:p>
          <a:p>
            <a:pPr marL="292608" lvl="1" indent="-292608"/>
            <a:r>
              <a:rPr lang="en-US" dirty="0">
                <a:solidFill>
                  <a:srgbClr val="221E1F"/>
                </a:solidFill>
              </a:rPr>
              <a:t>Express interest in their work by sharing knowledge and developing less-experienced employees.</a:t>
            </a:r>
            <a:endParaRPr lang="en-IN" dirty="0"/>
          </a:p>
        </p:txBody>
      </p:sp>
    </p:spTree>
    <p:extLst>
      <p:ext uri="{BB962C8B-B14F-4D97-AF65-F5344CB8AC3E}">
        <p14:creationId xmlns:p14="http://schemas.microsoft.com/office/powerpoint/2010/main" val="3050305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722DB-522E-4337-BE88-7C40BC1FA09F}"/>
              </a:ext>
            </a:extLst>
          </p:cNvPr>
          <p:cNvSpPr>
            <a:spLocks noGrp="1"/>
          </p:cNvSpPr>
          <p:nvPr>
            <p:ph type="title"/>
          </p:nvPr>
        </p:nvSpPr>
        <p:spPr/>
        <p:txBody>
          <a:bodyPr/>
          <a:lstStyle/>
          <a:p>
            <a:r>
              <a:rPr lang="en-IN" dirty="0"/>
              <a:t>Job Satisfaction </a:t>
            </a:r>
            <a:r>
              <a:rPr lang="en-IN" sz="1000" b="0" dirty="0"/>
              <a:t>3</a:t>
            </a:r>
          </a:p>
        </p:txBody>
      </p:sp>
      <p:sp>
        <p:nvSpPr>
          <p:cNvPr id="3" name="Content Placeholder 2">
            <a:extLst>
              <a:ext uri="{FF2B5EF4-FFF2-40B4-BE49-F238E27FC236}">
                <a16:creationId xmlns:a16="http://schemas.microsoft.com/office/drawing/2014/main" id="{066CCF88-5EDD-4290-846E-59D6CFDF1D7F}"/>
              </a:ext>
            </a:extLst>
          </p:cNvPr>
          <p:cNvSpPr>
            <a:spLocks noGrp="1"/>
          </p:cNvSpPr>
          <p:nvPr>
            <p:ph idx="1"/>
          </p:nvPr>
        </p:nvSpPr>
        <p:spPr/>
        <p:txBody>
          <a:bodyPr/>
          <a:lstStyle/>
          <a:p>
            <a:r>
              <a:rPr lang="en-US" dirty="0"/>
              <a:t>Tasks and Roles</a:t>
            </a:r>
          </a:p>
          <a:p>
            <a:r>
              <a:rPr lang="en-US" sz="2600" dirty="0"/>
              <a:t>Making jobs more complex and meaningful can increase job satisfaction.</a:t>
            </a:r>
          </a:p>
          <a:p>
            <a:pPr marL="292608" lvl="1" indent="-292608"/>
            <a:r>
              <a:rPr lang="en-US" dirty="0"/>
              <a:t>Job complexity can be through job design or employee actions.</a:t>
            </a:r>
          </a:p>
          <a:p>
            <a:pPr marL="292608" lvl="1" indent="-292608"/>
            <a:r>
              <a:rPr lang="en-US" dirty="0"/>
              <a:t>Meaningful work is related to workers’ core values.</a:t>
            </a:r>
          </a:p>
          <a:p>
            <a:pPr marL="292608" lvl="1" indent="-292608"/>
            <a:r>
              <a:rPr lang="en-US" dirty="0"/>
              <a:t>Clear and appropriate roles help avoid role-related dissatisfaction.</a:t>
            </a:r>
          </a:p>
          <a:p>
            <a:pPr marL="621792" lvl="2" indent="-320040">
              <a:spcBef>
                <a:spcPts val="500"/>
              </a:spcBef>
            </a:pPr>
            <a:r>
              <a:rPr lang="en-US" sz="2200" dirty="0"/>
              <a:t>May include flexible work arrangements.</a:t>
            </a:r>
          </a:p>
          <a:p>
            <a:pPr marL="621792" lvl="2" indent="-320040">
              <a:spcBef>
                <a:spcPts val="500"/>
              </a:spcBef>
            </a:pPr>
            <a:r>
              <a:rPr lang="en-US" sz="2200" dirty="0"/>
              <a:t>Use the </a:t>
            </a:r>
            <a:r>
              <a:rPr lang="en-US" sz="2200" b="1" dirty="0"/>
              <a:t>role analysis technique </a:t>
            </a:r>
            <a:r>
              <a:rPr lang="en-US" sz="2200" dirty="0"/>
              <a:t>to identifying expectations associated with a role.</a:t>
            </a:r>
            <a:endParaRPr lang="en-IN" sz="2200" dirty="0"/>
          </a:p>
        </p:txBody>
      </p:sp>
    </p:spTree>
    <p:extLst>
      <p:ext uri="{BB962C8B-B14F-4D97-AF65-F5344CB8AC3E}">
        <p14:creationId xmlns:p14="http://schemas.microsoft.com/office/powerpoint/2010/main" val="5556906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Figure 11.6 Steps in Role Analysis Technique</a:t>
            </a:r>
            <a:endParaRPr lang="en-IN" sz="1000" b="0" dirty="0"/>
          </a:p>
        </p:txBody>
      </p:sp>
      <p:pic>
        <p:nvPicPr>
          <p:cNvPr id="5" name="Picture 4" descr="A graphic lists the six steps in the role analysis technique. ">
            <a:extLst>
              <a:ext uri="{FF2B5EF4-FFF2-40B4-BE49-F238E27FC236}">
                <a16:creationId xmlns:a16="http://schemas.microsoft.com/office/drawing/2014/main" id="{1A851235-B952-4BB0-95E0-CE101A16FE1E}"/>
              </a:ext>
            </a:extLst>
          </p:cNvPr>
          <p:cNvPicPr>
            <a:picLocks noChangeAspect="1"/>
          </p:cNvPicPr>
          <p:nvPr/>
        </p:nvPicPr>
        <p:blipFill>
          <a:blip r:embed="rId3"/>
          <a:stretch>
            <a:fillRect/>
          </a:stretch>
        </p:blipFill>
        <p:spPr>
          <a:xfrm>
            <a:off x="5432893" y="1220855"/>
            <a:ext cx="1729711" cy="4859870"/>
          </a:xfrm>
          <a:prstGeom prst="rect">
            <a:avLst/>
          </a:prstGeom>
        </p:spPr>
      </p:pic>
      <p:sp>
        <p:nvSpPr>
          <p:cNvPr id="6" name="Text Placeholder 5">
            <a:extLst>
              <a:ext uri="{FF2B5EF4-FFF2-40B4-BE49-F238E27FC236}">
                <a16:creationId xmlns:a16="http://schemas.microsoft.com/office/drawing/2014/main" id="{5A594CCF-B07C-44B8-86DA-9EE89243525A}"/>
              </a:ext>
            </a:extLst>
          </p:cNvPr>
          <p:cNvSpPr>
            <a:spLocks noGrp="1"/>
          </p:cNvSpPr>
          <p:nvPr>
            <p:ph type="body" sz="quarter" idx="16"/>
          </p:nvPr>
        </p:nvSpPr>
        <p:spPr>
          <a:xfrm>
            <a:off x="4887131" y="6416298"/>
            <a:ext cx="3001505" cy="236852"/>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40940903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722DB-522E-4337-BE88-7C40BC1FA09F}"/>
              </a:ext>
            </a:extLst>
          </p:cNvPr>
          <p:cNvSpPr>
            <a:spLocks noGrp="1"/>
          </p:cNvSpPr>
          <p:nvPr>
            <p:ph type="title"/>
          </p:nvPr>
        </p:nvSpPr>
        <p:spPr/>
        <p:txBody>
          <a:bodyPr/>
          <a:lstStyle/>
          <a:p>
            <a:r>
              <a:rPr lang="en-IN" dirty="0"/>
              <a:t>Job Satisfaction </a:t>
            </a:r>
            <a:r>
              <a:rPr lang="en-IN" sz="1000" b="0" dirty="0"/>
              <a:t>4</a:t>
            </a:r>
          </a:p>
        </p:txBody>
      </p:sp>
      <p:sp>
        <p:nvSpPr>
          <p:cNvPr id="3" name="Content Placeholder 2">
            <a:extLst>
              <a:ext uri="{FF2B5EF4-FFF2-40B4-BE49-F238E27FC236}">
                <a16:creationId xmlns:a16="http://schemas.microsoft.com/office/drawing/2014/main" id="{066CCF88-5EDD-4290-846E-59D6CFDF1D7F}"/>
              </a:ext>
            </a:extLst>
          </p:cNvPr>
          <p:cNvSpPr>
            <a:spLocks noGrp="1"/>
          </p:cNvSpPr>
          <p:nvPr>
            <p:ph idx="1"/>
          </p:nvPr>
        </p:nvSpPr>
        <p:spPr/>
        <p:txBody>
          <a:bodyPr/>
          <a:lstStyle/>
          <a:p>
            <a:r>
              <a:rPr lang="en-US" sz="2600" dirty="0"/>
              <a:t>Supervisors and Coworkers</a:t>
            </a:r>
          </a:p>
          <a:p>
            <a:pPr marL="292608" indent="-292608">
              <a:buFont typeface="Arial" panose="020B0604020202020204" pitchFamily="34" charset="0"/>
              <a:buChar char="•"/>
            </a:pPr>
            <a:r>
              <a:rPr lang="en-US" sz="2400" dirty="0"/>
              <a:t>They should share the same values, attitudes, and philosophies.</a:t>
            </a:r>
          </a:p>
          <a:p>
            <a:pPr marL="292608" indent="-292608">
              <a:buFont typeface="Arial" panose="020B0604020202020204" pitchFamily="34" charset="0"/>
              <a:buChar char="•"/>
            </a:pPr>
            <a:r>
              <a:rPr lang="en-US" sz="2400" dirty="0"/>
              <a:t>They provide social support, which reduces turnover.</a:t>
            </a:r>
          </a:p>
          <a:p>
            <a:pPr marL="292608" indent="-292608">
              <a:buFont typeface="Arial" panose="020B0604020202020204" pitchFamily="34" charset="0"/>
              <a:buChar char="•"/>
            </a:pPr>
            <a:r>
              <a:rPr lang="en-US" sz="2400" dirty="0"/>
              <a:t>They may help a worker attain a valued outcome.</a:t>
            </a:r>
          </a:p>
          <a:p>
            <a:pPr marL="292608" indent="-292608">
              <a:buFont typeface="Arial" panose="020B0604020202020204" pitchFamily="34" charset="0"/>
              <a:buChar char="•"/>
            </a:pPr>
            <a:r>
              <a:rPr lang="en-US" sz="2400" dirty="0"/>
              <a:t>Team building activities help.</a:t>
            </a:r>
            <a:endParaRPr lang="en-IN" sz="2400" dirty="0"/>
          </a:p>
        </p:txBody>
      </p:sp>
    </p:spTree>
    <p:extLst>
      <p:ext uri="{BB962C8B-B14F-4D97-AF65-F5344CB8AC3E}">
        <p14:creationId xmlns:p14="http://schemas.microsoft.com/office/powerpoint/2010/main" val="64162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722DB-522E-4337-BE88-7C40BC1FA09F}"/>
              </a:ext>
            </a:extLst>
          </p:cNvPr>
          <p:cNvSpPr>
            <a:spLocks noGrp="1"/>
          </p:cNvSpPr>
          <p:nvPr>
            <p:ph type="title"/>
          </p:nvPr>
        </p:nvSpPr>
        <p:spPr/>
        <p:txBody>
          <a:bodyPr/>
          <a:lstStyle/>
          <a:p>
            <a:r>
              <a:rPr lang="en-IN" dirty="0"/>
              <a:t>Job Satisfaction </a:t>
            </a:r>
            <a:r>
              <a:rPr lang="en-IN" sz="1000" b="0" dirty="0"/>
              <a:t>5</a:t>
            </a:r>
          </a:p>
        </p:txBody>
      </p:sp>
      <p:sp>
        <p:nvSpPr>
          <p:cNvPr id="3" name="Content Placeholder 2">
            <a:extLst>
              <a:ext uri="{FF2B5EF4-FFF2-40B4-BE49-F238E27FC236}">
                <a16:creationId xmlns:a16="http://schemas.microsoft.com/office/drawing/2014/main" id="{066CCF88-5EDD-4290-846E-59D6CFDF1D7F}"/>
              </a:ext>
            </a:extLst>
          </p:cNvPr>
          <p:cNvSpPr>
            <a:spLocks noGrp="1"/>
          </p:cNvSpPr>
          <p:nvPr>
            <p:ph idx="1"/>
          </p:nvPr>
        </p:nvSpPr>
        <p:spPr/>
        <p:txBody>
          <a:bodyPr/>
          <a:lstStyle/>
          <a:p>
            <a:r>
              <a:rPr lang="en-US" dirty="0"/>
              <a:t>Pay and Benefits</a:t>
            </a:r>
          </a:p>
          <a:p>
            <a:r>
              <a:rPr lang="en-US" sz="2600" dirty="0"/>
              <a:t>H</a:t>
            </a:r>
            <a:r>
              <a:rPr lang="en-US" sz="100" dirty="0"/>
              <a:t> </a:t>
            </a:r>
            <a:r>
              <a:rPr lang="en-US" sz="2600" dirty="0"/>
              <a:t>R should continuously monitor pay levels in their industry.</a:t>
            </a:r>
          </a:p>
          <a:p>
            <a:r>
              <a:rPr lang="en-US" sz="2600" dirty="0"/>
              <a:t>H</a:t>
            </a:r>
            <a:r>
              <a:rPr lang="en-US" sz="100" dirty="0"/>
              <a:t> </a:t>
            </a:r>
            <a:r>
              <a:rPr lang="en-US" sz="2600" dirty="0"/>
              <a:t>R should communicate to employees the value of their benefits.</a:t>
            </a:r>
          </a:p>
          <a:p>
            <a:r>
              <a:rPr lang="en-US" sz="2600" dirty="0"/>
              <a:t>Pay satisfaction is influenced by:</a:t>
            </a:r>
          </a:p>
          <a:p>
            <a:pPr marL="292608" lvl="1" indent="-292608"/>
            <a:r>
              <a:rPr lang="en-US" dirty="0">
                <a:solidFill>
                  <a:srgbClr val="221E1F"/>
                </a:solidFill>
              </a:rPr>
              <a:t>The way the organization assigns different pay levels to different levels and job categories.</a:t>
            </a:r>
          </a:p>
          <a:p>
            <a:pPr marL="292608" lvl="1" indent="-292608"/>
            <a:r>
              <a:rPr lang="en-US" dirty="0">
                <a:solidFill>
                  <a:srgbClr val="221E1F"/>
                </a:solidFill>
              </a:rPr>
              <a:t>Pay raises.</a:t>
            </a:r>
            <a:endParaRPr lang="en-IN" dirty="0"/>
          </a:p>
        </p:txBody>
      </p:sp>
    </p:spTree>
    <p:extLst>
      <p:ext uri="{BB962C8B-B14F-4D97-AF65-F5344CB8AC3E}">
        <p14:creationId xmlns:p14="http://schemas.microsoft.com/office/powerpoint/2010/main" val="11829247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2</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7"/>
            <a:ext cx="9575800" cy="1412417"/>
          </a:xfrm>
        </p:spPr>
        <p:txBody>
          <a:bodyPr/>
          <a:lstStyle/>
          <a:p>
            <a:r>
              <a:rPr lang="en-US" sz="2800" b="1" dirty="0"/>
              <a:t>Serena feels that her job processing payroll checks is boring and uninteresting. Which intervention would be </a:t>
            </a:r>
            <a:r>
              <a:rPr lang="en-US" sz="2800" b="1" i="1" dirty="0"/>
              <a:t>most appropriate </a:t>
            </a:r>
            <a:r>
              <a:rPr lang="en-US" sz="2800" b="1" dirty="0"/>
              <a:t>to retain Serena?</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1934006"/>
            <a:ext cx="9714427" cy="3180259"/>
          </a:xfrm>
          <a:prstGeom prst="rect">
            <a:avLst/>
          </a:prstGeom>
        </p:spPr>
        <p:txBody>
          <a:bodyPr/>
          <a:lstStyle/>
          <a:p>
            <a:pPr marL="357188" indent="-357188">
              <a:spcBef>
                <a:spcPts val="1000"/>
              </a:spcBef>
              <a:spcAft>
                <a:spcPts val="0"/>
              </a:spcAft>
              <a:buClrTx/>
              <a:buNone/>
            </a:pPr>
            <a:r>
              <a:rPr lang="en-US" noProof="0" dirty="0"/>
              <a:t>A. </a:t>
            </a:r>
            <a:r>
              <a:rPr lang="en-US" dirty="0"/>
              <a:t>Communicating the company’s values to her</a:t>
            </a:r>
            <a:endParaRPr lang="en-US" noProof="0" dirty="0"/>
          </a:p>
          <a:p>
            <a:pPr marL="0" indent="0">
              <a:spcBef>
                <a:spcPts val="1000"/>
              </a:spcBef>
              <a:spcAft>
                <a:spcPts val="0"/>
              </a:spcAft>
              <a:buClrTx/>
              <a:buNone/>
            </a:pPr>
            <a:r>
              <a:rPr lang="en-US" noProof="0" dirty="0"/>
              <a:t>B. </a:t>
            </a:r>
            <a:r>
              <a:rPr lang="en-US" dirty="0"/>
              <a:t>Increasing her pay</a:t>
            </a:r>
            <a:endParaRPr lang="en-US" noProof="0" dirty="0"/>
          </a:p>
          <a:p>
            <a:pPr marL="357188" indent="-357188">
              <a:spcBef>
                <a:spcPts val="1000"/>
              </a:spcBef>
              <a:spcAft>
                <a:spcPts val="0"/>
              </a:spcAft>
              <a:buClrTx/>
              <a:buNone/>
            </a:pPr>
            <a:r>
              <a:rPr lang="en-US" noProof="0" dirty="0"/>
              <a:t>C. </a:t>
            </a:r>
            <a:r>
              <a:rPr lang="en-US" dirty="0"/>
              <a:t>Expanding her job duties</a:t>
            </a:r>
            <a:endParaRPr lang="en-US" noProof="0" dirty="0"/>
          </a:p>
          <a:p>
            <a:pPr marL="357188" indent="-357188">
              <a:spcBef>
                <a:spcPts val="1000"/>
              </a:spcBef>
              <a:spcAft>
                <a:spcPts val="0"/>
              </a:spcAft>
              <a:buClrTx/>
              <a:buNone/>
            </a:pPr>
            <a:r>
              <a:rPr lang="en-US" noProof="0" dirty="0"/>
              <a:t>D. </a:t>
            </a:r>
            <a:r>
              <a:rPr lang="en-US" dirty="0"/>
              <a:t>Hiring more employees so she has people to interact with</a:t>
            </a:r>
          </a:p>
        </p:txBody>
      </p:sp>
    </p:spTree>
    <p:extLst>
      <p:ext uri="{BB962C8B-B14F-4D97-AF65-F5344CB8AC3E}">
        <p14:creationId xmlns:p14="http://schemas.microsoft.com/office/powerpoint/2010/main" val="9098533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C77F7-9FB6-40D2-B5A8-DAF6C272E790}"/>
              </a:ext>
            </a:extLst>
          </p:cNvPr>
          <p:cNvSpPr>
            <a:spLocks noGrp="1"/>
          </p:cNvSpPr>
          <p:nvPr>
            <p:ph type="title"/>
          </p:nvPr>
        </p:nvSpPr>
        <p:spPr/>
        <p:txBody>
          <a:bodyPr/>
          <a:lstStyle/>
          <a:p>
            <a:r>
              <a:rPr lang="en-US" dirty="0"/>
              <a:t>Managing Voluntary and Involuntary Turnover </a:t>
            </a:r>
            <a:r>
              <a:rPr lang="en-US" sz="1000" b="0" dirty="0"/>
              <a:t>1</a:t>
            </a:r>
            <a:endParaRPr lang="en-IN" sz="1000" b="0" dirty="0"/>
          </a:p>
        </p:txBody>
      </p:sp>
      <p:sp>
        <p:nvSpPr>
          <p:cNvPr id="5" name="Text Placeholder 4">
            <a:extLst>
              <a:ext uri="{FF2B5EF4-FFF2-40B4-BE49-F238E27FC236}">
                <a16:creationId xmlns:a16="http://schemas.microsoft.com/office/drawing/2014/main" id="{893D8D06-BFE0-4922-B74E-7FF809182F26}"/>
              </a:ext>
            </a:extLst>
          </p:cNvPr>
          <p:cNvSpPr>
            <a:spLocks noGrp="1"/>
          </p:cNvSpPr>
          <p:nvPr>
            <p:ph type="body" sz="quarter" idx="3"/>
          </p:nvPr>
        </p:nvSpPr>
        <p:spPr>
          <a:xfrm>
            <a:off x="612385" y="1261325"/>
            <a:ext cx="5384134" cy="639762"/>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algn="ctr"/>
            <a:r>
              <a:rPr lang="en-IN" sz="2600" dirty="0"/>
              <a:t>Voluntary Turnover</a:t>
            </a:r>
          </a:p>
        </p:txBody>
      </p:sp>
      <p:sp>
        <p:nvSpPr>
          <p:cNvPr id="6" name="Content Placeholder 5">
            <a:extLst>
              <a:ext uri="{FF2B5EF4-FFF2-40B4-BE49-F238E27FC236}">
                <a16:creationId xmlns:a16="http://schemas.microsoft.com/office/drawing/2014/main" id="{FAF13AE6-A2FF-4228-BF8F-C384249400F4}"/>
              </a:ext>
            </a:extLst>
          </p:cNvPr>
          <p:cNvSpPr>
            <a:spLocks noGrp="1"/>
          </p:cNvSpPr>
          <p:nvPr>
            <p:ph sz="quarter" idx="4"/>
          </p:nvPr>
        </p:nvSpPr>
        <p:spPr>
          <a:xfrm>
            <a:off x="612384" y="2027214"/>
            <a:ext cx="5384136" cy="2798373"/>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sz="2400" dirty="0"/>
              <a:t>Turnover initiated by employees.</a:t>
            </a:r>
          </a:p>
          <a:p>
            <a:pPr marL="292608" indent="-292608"/>
            <a:r>
              <a:rPr lang="en-US" sz="2400" dirty="0"/>
              <a:t>Often occurs when an organization would prefer to keep them.</a:t>
            </a:r>
          </a:p>
          <a:p>
            <a:pPr marL="292608" indent="-292608"/>
            <a:r>
              <a:rPr lang="en-US" sz="2400" dirty="0"/>
              <a:t>Employee retires or moves on to new opportunity.</a:t>
            </a:r>
            <a:endParaRPr lang="en-IN" sz="2400" dirty="0"/>
          </a:p>
        </p:txBody>
      </p:sp>
      <p:sp>
        <p:nvSpPr>
          <p:cNvPr id="7" name="Text Placeholder 6">
            <a:extLst>
              <a:ext uri="{FF2B5EF4-FFF2-40B4-BE49-F238E27FC236}">
                <a16:creationId xmlns:a16="http://schemas.microsoft.com/office/drawing/2014/main" id="{30E46763-7BB5-48C1-8A6E-24ABAD4282A1}"/>
              </a:ext>
            </a:extLst>
          </p:cNvPr>
          <p:cNvSpPr>
            <a:spLocks noGrp="1"/>
          </p:cNvSpPr>
          <p:nvPr>
            <p:ph type="body" sz="quarter" idx="12"/>
          </p:nvPr>
        </p:nvSpPr>
        <p:spPr>
          <a:xfrm>
            <a:off x="6195483" y="1265216"/>
            <a:ext cx="5472309" cy="6096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US" sz="2600" dirty="0"/>
              <a:t>Involuntary Turnover</a:t>
            </a:r>
            <a:endParaRPr lang="en-IN" sz="2600" dirty="0"/>
          </a:p>
        </p:txBody>
      </p:sp>
      <p:sp>
        <p:nvSpPr>
          <p:cNvPr id="8" name="Content Placeholder 7">
            <a:extLst>
              <a:ext uri="{FF2B5EF4-FFF2-40B4-BE49-F238E27FC236}">
                <a16:creationId xmlns:a16="http://schemas.microsoft.com/office/drawing/2014/main" id="{4B2772AD-BEF8-4B11-AFCD-43F3D023FAC0}"/>
              </a:ext>
            </a:extLst>
          </p:cNvPr>
          <p:cNvSpPr>
            <a:spLocks noGrp="1"/>
          </p:cNvSpPr>
          <p:nvPr>
            <p:ph sz="half" idx="14"/>
          </p:nvPr>
        </p:nvSpPr>
        <p:spPr>
          <a:xfrm>
            <a:off x="6195483" y="2048227"/>
            <a:ext cx="5472310" cy="277735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sz="2400" dirty="0"/>
              <a:t>Turnover initiated by employer.</a:t>
            </a:r>
          </a:p>
          <a:p>
            <a:pPr marL="292608" indent="-292608"/>
            <a:r>
              <a:rPr lang="en-US" sz="2400" dirty="0"/>
              <a:t>Often occurs when employees would prefer to stay.</a:t>
            </a:r>
          </a:p>
          <a:p>
            <a:pPr marL="292608" indent="-292608"/>
            <a:r>
              <a:rPr lang="en-US" sz="2400" dirty="0"/>
              <a:t>Job termination.</a:t>
            </a:r>
            <a:endParaRPr lang="en-IN" sz="2400" dirty="0"/>
          </a:p>
        </p:txBody>
      </p:sp>
    </p:spTree>
    <p:extLst>
      <p:ext uri="{BB962C8B-B14F-4D97-AF65-F5344CB8AC3E}">
        <p14:creationId xmlns:p14="http://schemas.microsoft.com/office/powerpoint/2010/main" val="35847490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Job Satisfaction </a:t>
            </a:r>
            <a:r>
              <a:rPr lang="en-US" sz="1000" b="0" dirty="0"/>
              <a:t>6</a:t>
            </a:r>
            <a:endParaRPr lang="en-IN" sz="1000" b="0" dirty="0"/>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3563713"/>
          </a:xfrm>
        </p:spPr>
        <p:txBody>
          <a:bodyPr/>
          <a:lstStyle/>
          <a:p>
            <a:pPr marL="0" indent="0">
              <a:buNone/>
            </a:pPr>
            <a:r>
              <a:rPr lang="en-US" sz="2600" dirty="0"/>
              <a:t>Monitoring Job Satisfaction</a:t>
            </a:r>
          </a:p>
          <a:p>
            <a:pPr marL="0" lvl="1" indent="0">
              <a:buNone/>
            </a:pPr>
            <a:r>
              <a:rPr lang="en-US" sz="2400" dirty="0"/>
              <a:t>Employers should be aware of satisfaction levels so they can make changes when employees are dissatisfied.</a:t>
            </a:r>
          </a:p>
          <a:p>
            <a:pPr marL="0" lvl="1" indent="0">
              <a:buNone/>
            </a:pPr>
            <a:r>
              <a:rPr lang="en-US" sz="2400" dirty="0"/>
              <a:t>Job satisfaction survey is a common measurement.</a:t>
            </a:r>
          </a:p>
          <a:p>
            <a:pPr marL="292608" lvl="2" indent="-292608"/>
            <a:r>
              <a:rPr lang="en-US" sz="2200" dirty="0"/>
              <a:t>Systematic, ongoing program of survey should be part of H</a:t>
            </a:r>
            <a:r>
              <a:rPr lang="en-US" sz="100" dirty="0"/>
              <a:t> </a:t>
            </a:r>
            <a:r>
              <a:rPr lang="en-US" sz="2200" dirty="0"/>
              <a:t>R strategy to monitor trends and prevent voluntary turnover.</a:t>
            </a:r>
          </a:p>
          <a:p>
            <a:pPr marL="292608" lvl="2" indent="-292608"/>
            <a:r>
              <a:rPr lang="en-US" sz="2200" dirty="0"/>
              <a:t>Can come in different forms; Job Descriptive Index (J</a:t>
            </a:r>
            <a:r>
              <a:rPr lang="en-US" sz="100" dirty="0"/>
              <a:t> </a:t>
            </a:r>
            <a:r>
              <a:rPr lang="en-US" sz="2200" dirty="0"/>
              <a:t>D</a:t>
            </a:r>
            <a:r>
              <a:rPr lang="en-US" sz="100" dirty="0"/>
              <a:t> </a:t>
            </a:r>
            <a:r>
              <a:rPr lang="en-US" sz="2200" dirty="0"/>
              <a:t>I), Pay Satisfaction Questionnaire (P</a:t>
            </a:r>
            <a:r>
              <a:rPr lang="en-US" sz="100" dirty="0"/>
              <a:t> </a:t>
            </a:r>
            <a:r>
              <a:rPr lang="en-US" sz="2200" dirty="0"/>
              <a:t>S</a:t>
            </a:r>
            <a:r>
              <a:rPr lang="en-US" sz="100" dirty="0"/>
              <a:t> </a:t>
            </a:r>
            <a:r>
              <a:rPr lang="en-US" sz="2200" dirty="0"/>
              <a:t>Q), simple surveys.</a:t>
            </a:r>
            <a:endParaRPr lang="en-IN" sz="2200" dirty="0"/>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5067947"/>
            <a:ext cx="11118196" cy="1125565"/>
          </a:xfrm>
        </p:spPr>
        <p:txBody>
          <a:bodyPr/>
          <a:lstStyle/>
          <a:p>
            <a:pPr marL="0" indent="0">
              <a:buNone/>
            </a:pPr>
            <a:r>
              <a:rPr lang="en-US" dirty="0"/>
              <a:t>H</a:t>
            </a:r>
            <a:r>
              <a:rPr lang="en-US" sz="100" dirty="0"/>
              <a:t> </a:t>
            </a:r>
            <a:r>
              <a:rPr lang="en-US" dirty="0"/>
              <a:t>R can analyze data related to employee separation and retention.</a:t>
            </a:r>
          </a:p>
          <a:p>
            <a:pPr marL="0" indent="0">
              <a:buNone/>
            </a:pPr>
            <a:r>
              <a:rPr lang="en-US" b="1" dirty="0"/>
              <a:t>Exit interviews</a:t>
            </a:r>
            <a:r>
              <a:rPr lang="en-US" dirty="0"/>
              <a:t> can provide information about retainment.</a:t>
            </a:r>
            <a:endParaRPr lang="en-IN" dirty="0"/>
          </a:p>
        </p:txBody>
      </p:sp>
    </p:spTree>
    <p:extLst>
      <p:ext uri="{BB962C8B-B14F-4D97-AF65-F5344CB8AC3E}">
        <p14:creationId xmlns:p14="http://schemas.microsoft.com/office/powerpoint/2010/main" val="19367643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Figure 11.7 Example of a Job Descriptive Index (J</a:t>
            </a:r>
            <a:r>
              <a:rPr lang="en-US" altLang="en-US" sz="1000" dirty="0"/>
              <a:t> </a:t>
            </a:r>
            <a:r>
              <a:rPr lang="en-US" altLang="en-US" dirty="0"/>
              <a:t>D</a:t>
            </a:r>
            <a:r>
              <a:rPr lang="en-US" altLang="en-US" sz="1000" dirty="0"/>
              <a:t> </a:t>
            </a:r>
            <a:r>
              <a:rPr lang="en-US" altLang="en-US" dirty="0"/>
              <a:t>I)</a:t>
            </a:r>
            <a:endParaRPr lang="en-IN" sz="1000" b="0" dirty="0"/>
          </a:p>
        </p:txBody>
      </p:sp>
      <p:pic>
        <p:nvPicPr>
          <p:cNvPr id="3" name="Picture 2" descr="A sample J D I form.">
            <a:extLst>
              <a:ext uri="{FF2B5EF4-FFF2-40B4-BE49-F238E27FC236}">
                <a16:creationId xmlns:a16="http://schemas.microsoft.com/office/drawing/2014/main" id="{5530273E-5842-449C-AE85-69F1A63DC0CF}"/>
              </a:ext>
            </a:extLst>
          </p:cNvPr>
          <p:cNvPicPr>
            <a:picLocks noChangeAspect="1"/>
          </p:cNvPicPr>
          <p:nvPr/>
        </p:nvPicPr>
        <p:blipFill>
          <a:blip r:embed="rId3"/>
          <a:stretch>
            <a:fillRect/>
          </a:stretch>
        </p:blipFill>
        <p:spPr>
          <a:xfrm>
            <a:off x="1285839" y="1315817"/>
            <a:ext cx="9620322" cy="4505334"/>
          </a:xfrm>
          <a:prstGeom prst="rect">
            <a:avLst/>
          </a:prstGeom>
        </p:spPr>
      </p:pic>
      <p:sp>
        <p:nvSpPr>
          <p:cNvPr id="4" name="Text Placeholder 3">
            <a:extLst>
              <a:ext uri="{FF2B5EF4-FFF2-40B4-BE49-F238E27FC236}">
                <a16:creationId xmlns:a16="http://schemas.microsoft.com/office/drawing/2014/main" id="{B7FF0BFD-E916-488B-BB16-A695662CC5CC}"/>
              </a:ext>
            </a:extLst>
          </p:cNvPr>
          <p:cNvSpPr>
            <a:spLocks noGrp="1"/>
          </p:cNvSpPr>
          <p:nvPr>
            <p:ph type="body" sz="quarter" idx="16"/>
          </p:nvPr>
        </p:nvSpPr>
        <p:spPr>
          <a:xfrm>
            <a:off x="4557006" y="6298370"/>
            <a:ext cx="3102964" cy="267530"/>
          </a:xfrm>
        </p:spPr>
        <p:txBody>
          <a:bodyPr/>
          <a:lstStyle/>
          <a:p>
            <a:r>
              <a:rPr lang="en-US" sz="1200" dirty="0">
                <a:hlinkClick r:id="rId4" action="ppaction://hlinksldjump"/>
              </a:rPr>
              <a:t>Access the text alternative for slide images.</a:t>
            </a:r>
            <a:endParaRPr lang="en-IN" sz="1200" dirty="0"/>
          </a:p>
        </p:txBody>
      </p:sp>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7501180" y="6245817"/>
            <a:ext cx="4229174" cy="534694"/>
          </a:xfrm>
        </p:spPr>
        <p:txBody>
          <a:bodyPr/>
          <a:lstStyle/>
          <a:p>
            <a:r>
              <a:rPr lang="en-US" i="1" dirty="0">
                <a:solidFill>
                  <a:schemeClr val="tx1"/>
                </a:solidFill>
              </a:rPr>
              <a:t>Source: </a:t>
            </a:r>
            <a:r>
              <a:rPr lang="en-US" dirty="0">
                <a:solidFill>
                  <a:schemeClr val="tx1"/>
                </a:solidFill>
              </a:rPr>
              <a:t>W. K. </a:t>
            </a:r>
            <a:r>
              <a:rPr lang="en-US" dirty="0" err="1">
                <a:solidFill>
                  <a:schemeClr val="tx1"/>
                </a:solidFill>
              </a:rPr>
              <a:t>Balzar</a:t>
            </a:r>
            <a:r>
              <a:rPr lang="en-US" dirty="0">
                <a:solidFill>
                  <a:schemeClr val="tx1"/>
                </a:solidFill>
              </a:rPr>
              <a:t>, D. C. Smith, D. E. Kravitz, S. E. Lovell, </a:t>
            </a:r>
            <a:br>
              <a:rPr lang="en-US" dirty="0">
                <a:solidFill>
                  <a:schemeClr val="tx1"/>
                </a:solidFill>
              </a:rPr>
            </a:br>
            <a:r>
              <a:rPr lang="en-US" dirty="0">
                <a:solidFill>
                  <a:schemeClr val="tx1"/>
                </a:solidFill>
              </a:rPr>
              <a:t>K. B. Paul, B. A. Reilly, and C. E. Reilly, </a:t>
            </a:r>
            <a:r>
              <a:rPr lang="en-US" i="1" dirty="0">
                <a:solidFill>
                  <a:schemeClr val="tx1"/>
                </a:solidFill>
              </a:rPr>
              <a:t>User’s Manual for the Job Descriptive </a:t>
            </a:r>
            <a:br>
              <a:rPr lang="en-US" i="1" dirty="0">
                <a:solidFill>
                  <a:schemeClr val="tx1"/>
                </a:solidFill>
              </a:rPr>
            </a:br>
            <a:r>
              <a:rPr lang="en-US" i="1" dirty="0">
                <a:solidFill>
                  <a:schemeClr val="tx1"/>
                </a:solidFill>
              </a:rPr>
              <a:t>Index (J</a:t>
            </a:r>
            <a:r>
              <a:rPr lang="en-US" sz="100" i="1" dirty="0">
                <a:solidFill>
                  <a:schemeClr val="tx1"/>
                </a:solidFill>
              </a:rPr>
              <a:t> </a:t>
            </a:r>
            <a:r>
              <a:rPr lang="en-US" i="1" dirty="0">
                <a:solidFill>
                  <a:schemeClr val="tx1"/>
                </a:solidFill>
              </a:rPr>
              <a:t>DI</a:t>
            </a:r>
            <a:r>
              <a:rPr lang="en-US" sz="100" i="1" dirty="0">
                <a:solidFill>
                  <a:schemeClr val="tx1"/>
                </a:solidFill>
              </a:rPr>
              <a:t> </a:t>
            </a:r>
            <a:r>
              <a:rPr lang="en-US" i="1" dirty="0">
                <a:solidFill>
                  <a:schemeClr val="tx1"/>
                </a:solidFill>
              </a:rPr>
              <a:t> ) </a:t>
            </a:r>
            <a:r>
              <a:rPr lang="en-US" dirty="0">
                <a:solidFill>
                  <a:schemeClr val="tx1"/>
                </a:solidFill>
              </a:rPr>
              <a:t>(Bowling Green, OH: Bowling Green State University, 1990).</a:t>
            </a:r>
          </a:p>
        </p:txBody>
      </p:sp>
    </p:spTree>
    <p:extLst>
      <p:ext uri="{BB962C8B-B14F-4D97-AF65-F5344CB8AC3E}">
        <p14:creationId xmlns:p14="http://schemas.microsoft.com/office/powerpoint/2010/main" val="18837534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sz="3000" dirty="0"/>
              <a:t>Figure 11.8 Example of a Simplified, Nonverbal Measure of Job Satisfaction</a:t>
            </a:r>
            <a:endParaRPr lang="en-IN" sz="3000" b="0" dirty="0"/>
          </a:p>
        </p:txBody>
      </p:sp>
      <p:pic>
        <p:nvPicPr>
          <p:cNvPr id="6" name="Picture 5" descr="A pictorial scale includes drawings of seven faces each with a different expression">
            <a:extLst>
              <a:ext uri="{FF2B5EF4-FFF2-40B4-BE49-F238E27FC236}">
                <a16:creationId xmlns:a16="http://schemas.microsoft.com/office/drawing/2014/main" id="{7FF4CCB3-034D-42BA-B5A1-3CB687D867FC}"/>
              </a:ext>
            </a:extLst>
          </p:cNvPr>
          <p:cNvPicPr>
            <a:picLocks noChangeAspect="1"/>
          </p:cNvPicPr>
          <p:nvPr/>
        </p:nvPicPr>
        <p:blipFill>
          <a:blip r:embed="rId3"/>
          <a:stretch>
            <a:fillRect/>
          </a:stretch>
        </p:blipFill>
        <p:spPr>
          <a:xfrm>
            <a:off x="609123" y="1694537"/>
            <a:ext cx="10973751" cy="3468925"/>
          </a:xfrm>
          <a:prstGeom prst="rect">
            <a:avLst/>
          </a:prstGeom>
        </p:spPr>
      </p:pic>
      <p:sp>
        <p:nvSpPr>
          <p:cNvPr id="4" name="Text Placeholder 3">
            <a:extLst>
              <a:ext uri="{FF2B5EF4-FFF2-40B4-BE49-F238E27FC236}">
                <a16:creationId xmlns:a16="http://schemas.microsoft.com/office/drawing/2014/main" id="{B7FF0BFD-E916-488B-BB16-A695662CC5CC}"/>
              </a:ext>
            </a:extLst>
          </p:cNvPr>
          <p:cNvSpPr>
            <a:spLocks noGrp="1"/>
          </p:cNvSpPr>
          <p:nvPr>
            <p:ph type="body" sz="quarter" idx="16"/>
          </p:nvPr>
        </p:nvSpPr>
        <p:spPr>
          <a:xfrm>
            <a:off x="4557006" y="6298370"/>
            <a:ext cx="3102964" cy="267530"/>
          </a:xfrm>
        </p:spPr>
        <p:txBody>
          <a:bodyPr/>
          <a:lstStyle/>
          <a:p>
            <a:r>
              <a:rPr lang="en-US" sz="1200" dirty="0">
                <a:hlinkClick r:id="rId4" action="ppaction://hlinksldjump"/>
              </a:rPr>
              <a:t>Access the text alternative for slide images.</a:t>
            </a:r>
            <a:endParaRPr lang="en-IN" sz="1200" dirty="0"/>
          </a:p>
        </p:txBody>
      </p:sp>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4711485" y="6602277"/>
            <a:ext cx="7018869" cy="178233"/>
          </a:xfrm>
        </p:spPr>
        <p:txBody>
          <a:bodyPr/>
          <a:lstStyle/>
          <a:p>
            <a:r>
              <a:rPr lang="en-US" i="1" dirty="0">
                <a:solidFill>
                  <a:schemeClr val="tx1"/>
                </a:solidFill>
              </a:rPr>
              <a:t>Source: </a:t>
            </a:r>
            <a:r>
              <a:rPr lang="en-US" dirty="0">
                <a:solidFill>
                  <a:schemeClr val="tx1"/>
                </a:solidFill>
              </a:rPr>
              <a:t>Based on R. B. Dunham and J. B. Herman, Journal of Applied Psychology 60 (1975), pp. 629–31.</a:t>
            </a:r>
          </a:p>
        </p:txBody>
      </p:sp>
    </p:spTree>
    <p:extLst>
      <p:ext uri="{BB962C8B-B14F-4D97-AF65-F5344CB8AC3E}">
        <p14:creationId xmlns:p14="http://schemas.microsoft.com/office/powerpoint/2010/main" val="31683239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3FD25-9C94-4336-A4C8-B54AC715C4D1}"/>
              </a:ext>
            </a:extLst>
          </p:cNvPr>
          <p:cNvSpPr>
            <a:spLocks noGrp="1"/>
          </p:cNvSpPr>
          <p:nvPr>
            <p:ph type="ctrTitle"/>
          </p:nvPr>
        </p:nvSpPr>
        <p:spPr>
          <a:xfrm>
            <a:off x="294968" y="3342968"/>
            <a:ext cx="6807200" cy="785004"/>
          </a:xfrm>
          <a:effectLst/>
        </p:spPr>
        <p:txBody>
          <a:bodyPr/>
          <a:lstStyle/>
          <a:p>
            <a:r>
              <a:rPr lang="en-US" b="1" noProof="0" dirty="0">
                <a:solidFill>
                  <a:schemeClr val="tx1"/>
                </a:solidFill>
              </a:rPr>
              <a:t>End of Chapter 11</a:t>
            </a:r>
          </a:p>
        </p:txBody>
      </p:sp>
      <p:sp>
        <p:nvSpPr>
          <p:cNvPr id="7" name="Content Placeholder 6">
            <a:extLst>
              <a:ext uri="{FF2B5EF4-FFF2-40B4-BE49-F238E27FC236}">
                <a16:creationId xmlns:a16="http://schemas.microsoft.com/office/drawing/2014/main" id="{89534162-EF0E-4E6A-81F0-E7342A58B340}"/>
              </a:ext>
            </a:extLst>
          </p:cNvPr>
          <p:cNvSpPr>
            <a:spLocks noGrp="1"/>
          </p:cNvSpPr>
          <p:nvPr>
            <p:ph sz="quarter" idx="12"/>
          </p:nvPr>
        </p:nvSpPr>
        <p:spPr>
          <a:xfrm>
            <a:off x="0" y="6705600"/>
            <a:ext cx="11720052"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38912682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8A27FB58-2C04-4772-9F37-0EEF22965478}"/>
              </a:ext>
            </a:extLst>
          </p:cNvPr>
          <p:cNvSpPr>
            <a:spLocks noGrp="1"/>
          </p:cNvSpPr>
          <p:nvPr>
            <p:ph type="ctrTitle"/>
          </p:nvPr>
        </p:nvSpPr>
        <p:spPr>
          <a:xfrm>
            <a:off x="963561" y="2130427"/>
            <a:ext cx="10569678" cy="1470025"/>
          </a:xfrm>
        </p:spPr>
        <p:txBody>
          <a:bodyPr/>
          <a:lstStyle/>
          <a:p>
            <a:r>
              <a:rPr lang="en-US" noProof="0" dirty="0">
                <a:solidFill>
                  <a:srgbClr val="AC0000"/>
                </a:solidFill>
              </a:rPr>
              <a:t>Accessibility Content: Text Alternatives for Images</a:t>
            </a:r>
          </a:p>
        </p:txBody>
      </p:sp>
    </p:spTree>
    <p:extLst>
      <p:ext uri="{BB962C8B-B14F-4D97-AF65-F5344CB8AC3E}">
        <p14:creationId xmlns:p14="http://schemas.microsoft.com/office/powerpoint/2010/main" val="28662449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nchor="t"/>
          <a:lstStyle/>
          <a:p>
            <a:r>
              <a:rPr lang="en-US" altLang="en-US" dirty="0"/>
              <a:t>Figure 11.1 Principles of Justice – Text Alternative</a:t>
            </a:r>
            <a:endParaRPr lang="en-US"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1. Outcome fairness: Consistent outcomes, knowledge of outcomes, outcomes in proportion to behaviors.</a:t>
            </a:r>
          </a:p>
          <a:p>
            <a:r>
              <a:rPr lang="en-US" dirty="0"/>
              <a:t>2. Procedural justice: Consistent procedures, avoidance of bias, accurate information, way to correct mistakes, representation of all interests, ethical standards.</a:t>
            </a:r>
          </a:p>
          <a:p>
            <a:r>
              <a:rPr lang="en-US" dirty="0"/>
              <a:t>3. Interactional justice: Explanation of decision, respectful treatment, consideration, empathy.</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6118200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nchor="t"/>
          <a:lstStyle/>
          <a:p>
            <a:r>
              <a:rPr lang="en-US" altLang="en-US" dirty="0"/>
              <a:t>Figure 11.2 Progressive Discipline Responses – Text Alternative</a:t>
            </a:r>
            <a:endParaRPr lang="en-US"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pPr marL="457200" indent="-457200">
              <a:buAutoNum type="arabicPeriod"/>
            </a:pPr>
            <a:r>
              <a:rPr lang="en-US" dirty="0"/>
              <a:t>Unofficial spoken warning.</a:t>
            </a:r>
          </a:p>
          <a:p>
            <a:pPr marL="457200" indent="-457200">
              <a:buAutoNum type="arabicPeriod"/>
            </a:pPr>
            <a:r>
              <a:rPr lang="en-US" dirty="0"/>
              <a:t>Official written warning.</a:t>
            </a:r>
          </a:p>
          <a:p>
            <a:pPr marL="457200" indent="-457200">
              <a:buAutoNum type="arabicPeriod"/>
            </a:pPr>
            <a:r>
              <a:rPr lang="en-US" dirty="0"/>
              <a:t>2</a:t>
            </a:r>
            <a:r>
              <a:rPr lang="en-US" baseline="30000" dirty="0"/>
              <a:t>nd</a:t>
            </a:r>
            <a:r>
              <a:rPr lang="en-US" dirty="0"/>
              <a:t> written warning plus threat of temporary suspension.</a:t>
            </a:r>
          </a:p>
          <a:p>
            <a:pPr marL="457200" indent="-457200">
              <a:buAutoNum type="arabicPeriod"/>
            </a:pPr>
            <a:r>
              <a:rPr lang="en-US" dirty="0"/>
              <a:t>Temporary suspension plus written notice that this is a last chance to improve.</a:t>
            </a:r>
          </a:p>
          <a:p>
            <a:pPr marL="457200" indent="-457200">
              <a:buAutoNum type="arabicPeriod"/>
            </a:pPr>
            <a:r>
              <a:rPr lang="en-US" dirty="0"/>
              <a:t>Termination.</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7753849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nchor="t"/>
          <a:lstStyle/>
          <a:p>
            <a:r>
              <a:rPr lang="en-US" altLang="en-US" dirty="0"/>
              <a:t>Figure 11.4 Job Withdrawal Process – Text Alternative</a:t>
            </a:r>
            <a:endParaRPr lang="en-US"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Job withdrawal includes behavior change, physical job withdrawal, and psychological job withdrawal.</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20642470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nchor="t"/>
          <a:lstStyle/>
          <a:p>
            <a:r>
              <a:rPr lang="en-US" dirty="0"/>
              <a:t>Figure 11.5 Increasing Job Satisfaction</a:t>
            </a:r>
            <a:r>
              <a:rPr lang="en-US" altLang="en-US" dirty="0"/>
              <a:t> – Text Alternative</a:t>
            </a:r>
            <a:endParaRPr lang="en-US"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Personal Dispositions: hiring employees predisposed to being satisfied. Referring depressed employees for help.</a:t>
            </a:r>
          </a:p>
          <a:p>
            <a:r>
              <a:rPr lang="en-US" dirty="0"/>
              <a:t>Tasks and Roles: designing complex, meaningful jobs. Establishing clear, appropriate roles.</a:t>
            </a:r>
          </a:p>
          <a:p>
            <a:r>
              <a:rPr lang="en-US" dirty="0"/>
              <a:t>Supervisors and Co-Workers: reinforcing shared value, encouraging social support, and helping employees pursue goals.</a:t>
            </a:r>
          </a:p>
          <a:p>
            <a:r>
              <a:rPr lang="en-US" dirty="0"/>
              <a:t>Pay and Benefits: setting satisfactory pay levels. Communicating pay structure and policies.</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6362953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nchor="t"/>
          <a:lstStyle/>
          <a:p>
            <a:r>
              <a:rPr lang="en-US" altLang="en-US" dirty="0"/>
              <a:t>Figure 11.6 Steps in Role Analysis Technique – Text Alternative</a:t>
            </a:r>
            <a:endParaRPr lang="en-US"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pPr marL="457200" indent="-457200">
              <a:buFont typeface="+mj-lt"/>
              <a:buAutoNum type="arabicPeriod"/>
            </a:pPr>
            <a:r>
              <a:rPr lang="en-US" dirty="0"/>
              <a:t>Members of role set write expectations for role.</a:t>
            </a:r>
          </a:p>
          <a:p>
            <a:pPr marL="457200" indent="-457200">
              <a:buFont typeface="+mj-lt"/>
              <a:buAutoNum type="arabicPeriod"/>
            </a:pPr>
            <a:r>
              <a:rPr lang="en-US" dirty="0"/>
              <a:t>Members of role set discuss expectations.</a:t>
            </a:r>
          </a:p>
          <a:p>
            <a:pPr marL="457200" indent="-457200">
              <a:buFont typeface="+mj-lt"/>
              <a:buAutoNum type="arabicPeriod"/>
            </a:pPr>
            <a:r>
              <a:rPr lang="en-US" dirty="0"/>
              <a:t>Preliminary list of role’s duties and behaviors is written.</a:t>
            </a:r>
          </a:p>
          <a:p>
            <a:pPr marL="457200" indent="-457200">
              <a:buFont typeface="+mj-lt"/>
              <a:buAutoNum type="arabicPeriod"/>
            </a:pPr>
            <a:r>
              <a:rPr lang="en-US" dirty="0"/>
              <a:t>Role occupant lists expectations for others in role set.</a:t>
            </a:r>
          </a:p>
          <a:p>
            <a:pPr marL="457200" indent="-457200">
              <a:buFont typeface="+mj-lt"/>
              <a:buAutoNum type="arabicPeriod"/>
            </a:pPr>
            <a:r>
              <a:rPr lang="en-US" dirty="0"/>
              <a:t>Members of role set discuss expectations and reach consensus on occupant’s role.</a:t>
            </a:r>
          </a:p>
          <a:p>
            <a:pPr marL="457200" indent="-457200">
              <a:buFont typeface="+mj-lt"/>
              <a:buAutoNum type="arabicPeriod"/>
            </a:pPr>
            <a:r>
              <a:rPr lang="en-US" dirty="0"/>
              <a:t>Modified list of role’s duties and behaviors is written.</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31287031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sz="3000" dirty="0">
                <a:latin typeface="+mn-lt"/>
              </a:rPr>
              <a:t>Table 11.1 H</a:t>
            </a:r>
            <a:r>
              <a:rPr lang="en-US" sz="100" dirty="0">
                <a:latin typeface="+mn-lt"/>
              </a:rPr>
              <a:t> </a:t>
            </a:r>
            <a:r>
              <a:rPr lang="en-US" sz="3000" dirty="0">
                <a:latin typeface="+mn-lt"/>
              </a:rPr>
              <a:t>R Practices That Support Effective Separation and Retention</a:t>
            </a:r>
            <a:endParaRPr lang="en-US" sz="3000" b="0" noProof="0" dirty="0">
              <a:latin typeface="+mn-lt"/>
            </a:endParaRPr>
          </a:p>
        </p:txBody>
      </p:sp>
      <p:graphicFrame>
        <p:nvGraphicFramePr>
          <p:cNvPr id="7" name="Table 6">
            <a:extLst>
              <a:ext uri="{FF2B5EF4-FFF2-40B4-BE49-F238E27FC236}">
                <a16:creationId xmlns:a16="http://schemas.microsoft.com/office/drawing/2014/main" id="{5B92FDA4-35F0-48BB-9084-48D60B6D356D}"/>
              </a:ext>
            </a:extLst>
          </p:cNvPr>
          <p:cNvGraphicFramePr>
            <a:graphicFrameLocks/>
          </p:cNvGraphicFramePr>
          <p:nvPr>
            <p:extLst>
              <p:ext uri="{D42A27DB-BD31-4B8C-83A1-F6EECF244321}">
                <p14:modId xmlns:p14="http://schemas.microsoft.com/office/powerpoint/2010/main" val="4136013587"/>
              </p:ext>
            </p:extLst>
          </p:nvPr>
        </p:nvGraphicFramePr>
        <p:xfrm>
          <a:off x="598488" y="1442321"/>
          <a:ext cx="11136311" cy="3576320"/>
        </p:xfrm>
        <a:graphic>
          <a:graphicData uri="http://schemas.openxmlformats.org/drawingml/2006/table">
            <a:tbl>
              <a:tblPr firstRow="1" bandRow="1">
                <a:tableStyleId>{F2DE63D5-997A-4646-A377-4702673A728D}</a:tableStyleId>
              </a:tblPr>
              <a:tblGrid>
                <a:gridCol w="5535400">
                  <a:extLst>
                    <a:ext uri="{9D8B030D-6E8A-4147-A177-3AD203B41FA5}">
                      <a16:colId xmlns:a16="http://schemas.microsoft.com/office/drawing/2014/main" val="1816720884"/>
                    </a:ext>
                  </a:extLst>
                </a:gridCol>
                <a:gridCol w="5600911">
                  <a:extLst>
                    <a:ext uri="{9D8B030D-6E8A-4147-A177-3AD203B41FA5}">
                      <a16:colId xmlns:a16="http://schemas.microsoft.com/office/drawing/2014/main" val="3341867326"/>
                    </a:ext>
                  </a:extLst>
                </a:gridCol>
              </a:tblGrid>
              <a:tr h="370840">
                <a:tc>
                  <a:txBody>
                    <a:bodyPr/>
                    <a:lstStyle/>
                    <a:p>
                      <a:r>
                        <a:rPr lang="en-US" sz="2600" b="1" dirty="0">
                          <a:solidFill>
                            <a:schemeClr val="bg1"/>
                          </a:solidFill>
                        </a:rPr>
                        <a:t>Separating Employees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600" b="1" dirty="0">
                          <a:solidFill>
                            <a:schemeClr val="bg1"/>
                          </a:solidFill>
                        </a:rPr>
                        <a:t>Retaining Employees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370840">
                <a:tc>
                  <a:txBody>
                    <a:bodyPr/>
                    <a:lstStyle/>
                    <a:p>
                      <a:r>
                        <a:rPr lang="en-US" sz="2400" b="1" i="1" u="none" strike="noStrike" baseline="0" dirty="0">
                          <a:solidFill>
                            <a:srgbClr val="221E1F"/>
                          </a:solidFill>
                          <a:latin typeface="+mn-lt"/>
                        </a:rPr>
                        <a:t>(Managing Involuntary Turnover) </a:t>
                      </a:r>
                      <a:r>
                        <a:rPr lang="en-US" sz="2400" b="0" i="0" u="none" strike="noStrike" baseline="0" dirty="0">
                          <a:solidFill>
                            <a:srgbClr val="221E1F"/>
                          </a:solidFill>
                          <a:latin typeface="+mn-lt"/>
                        </a:rPr>
                        <a:t>	</a:t>
                      </a:r>
                      <a:endParaRPr lang="en-US" sz="2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400" b="1" i="1" u="none" strike="noStrike" kern="1200" baseline="0" dirty="0">
                          <a:solidFill>
                            <a:schemeClr val="tx1"/>
                          </a:solidFill>
                          <a:latin typeface="+mn-lt"/>
                          <a:ea typeface="+mn-ea"/>
                          <a:cs typeface="+mn-cs"/>
                        </a:rPr>
                        <a:t>(Minimizing Voluntary Turnover) </a:t>
                      </a:r>
                      <a:endParaRPr lang="en-US" sz="2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r h="370840">
                <a:tc>
                  <a:txBody>
                    <a:bodyPr/>
                    <a:lstStyle/>
                    <a:p>
                      <a:pPr marL="292608" marR="0" lvl="0" indent="-292608" algn="l" defTabSz="4572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lang="en-US" sz="2400" b="0" i="0" u="none" strike="noStrike" kern="1200" baseline="0" dirty="0">
                          <a:solidFill>
                            <a:schemeClr val="tx1"/>
                          </a:solidFill>
                          <a:latin typeface="+mn-lt"/>
                          <a:ea typeface="+mn-ea"/>
                          <a:cs typeface="+mn-cs"/>
                        </a:rPr>
                        <a:t>Establishing fair and legally defensible processes for discipline (including, if necessary, termination).</a:t>
                      </a:r>
                      <a:endParaRPr lang="en-US" sz="2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92608" marR="0" lvl="0" indent="-292608" algn="l" defTabSz="4572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lang="en-US" sz="2400" b="0" i="0" u="none" strike="noStrike" kern="1200" baseline="0" dirty="0">
                          <a:solidFill>
                            <a:schemeClr val="tx1"/>
                          </a:solidFill>
                          <a:latin typeface="+mn-lt"/>
                          <a:ea typeface="+mn-ea"/>
                          <a:cs typeface="+mn-cs"/>
                        </a:rPr>
                        <a:t>Providing management training and employee benefits that enable discipline to drive performance improvement.</a:t>
                      </a:r>
                      <a:endParaRPr lang="en-US" sz="2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6752023"/>
                  </a:ext>
                </a:extLst>
              </a:tr>
              <a:tr h="370840">
                <a:tc>
                  <a:txBody>
                    <a:bodyPr/>
                    <a:lstStyle/>
                    <a:p>
                      <a:pPr marL="292608" marR="0" lvl="0" indent="-292608" algn="l" defTabSz="4572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lang="en-US" sz="2400" b="0" i="0" u="none" strike="noStrike" kern="1200" baseline="0" dirty="0">
                          <a:solidFill>
                            <a:schemeClr val="tx1"/>
                          </a:solidFill>
                          <a:latin typeface="+mn-lt"/>
                          <a:ea typeface="+mn-ea"/>
                          <a:cs typeface="+mn-cs"/>
                        </a:rPr>
                        <a:t>Establishing fair and legally defensible processes for layoffs.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92608" indent="-292608">
                        <a:spcBef>
                          <a:spcPts val="1000"/>
                        </a:spcBef>
                        <a:buFont typeface="Arial" panose="020B0604020202020204" pitchFamily="34" charset="0"/>
                        <a:buChar char="•"/>
                      </a:pPr>
                      <a:r>
                        <a:rPr lang="en-US" sz="2400" b="0" i="0" u="none" strike="noStrike" kern="1200" baseline="0" dirty="0">
                          <a:solidFill>
                            <a:schemeClr val="tx1"/>
                          </a:solidFill>
                          <a:latin typeface="+mn-lt"/>
                          <a:ea typeface="+mn-ea"/>
                          <a:cs typeface="+mn-cs"/>
                        </a:rPr>
                        <a:t>Promoting employee engagement.</a:t>
                      </a:r>
                    </a:p>
                    <a:p>
                      <a:pPr marL="292608" indent="-292608">
                        <a:spcBef>
                          <a:spcPts val="1000"/>
                        </a:spcBef>
                        <a:buFont typeface="Arial" panose="020B0604020202020204" pitchFamily="34" charset="0"/>
                        <a:buChar char="•"/>
                      </a:pPr>
                      <a:r>
                        <a:rPr lang="en-US" sz="2400" b="0" i="0" u="none" strike="noStrike" kern="1200" baseline="0" dirty="0">
                          <a:solidFill>
                            <a:schemeClr val="tx1"/>
                          </a:solidFill>
                          <a:latin typeface="+mn-lt"/>
                          <a:ea typeface="+mn-ea"/>
                          <a:cs typeface="+mn-cs"/>
                        </a:rPr>
                        <a:t>Preventing job withdrawal.</a:t>
                      </a:r>
                    </a:p>
                    <a:p>
                      <a:pPr marL="292608" indent="-292608">
                        <a:spcBef>
                          <a:spcPts val="1000"/>
                        </a:spcBef>
                        <a:buFont typeface="Arial" panose="020B0604020202020204" pitchFamily="34" charset="0"/>
                        <a:buChar char="•"/>
                      </a:pPr>
                      <a:r>
                        <a:rPr lang="en-US" sz="2400" b="0" i="0" u="none" strike="noStrike" kern="1200" baseline="0" dirty="0">
                          <a:solidFill>
                            <a:schemeClr val="tx1"/>
                          </a:solidFill>
                          <a:latin typeface="+mn-lt"/>
                          <a:ea typeface="+mn-ea"/>
                          <a:cs typeface="+mn-cs"/>
                        </a:rPr>
                        <a:t>Promoting job satisfaction.</a:t>
                      </a:r>
                      <a:endParaRPr lang="en-US" sz="2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9133643"/>
                  </a:ext>
                </a:extLst>
              </a:tr>
            </a:tbl>
          </a:graphicData>
        </a:graphic>
      </p:graphicFrame>
    </p:spTree>
    <p:extLst>
      <p:ext uri="{BB962C8B-B14F-4D97-AF65-F5344CB8AC3E}">
        <p14:creationId xmlns:p14="http://schemas.microsoft.com/office/powerpoint/2010/main" val="37098154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altLang="en-US" sz="3200" dirty="0"/>
              <a:t>Figure 11.7 Example of a Job Descriptive Index (J</a:t>
            </a:r>
            <a:r>
              <a:rPr lang="en-US" altLang="en-US" sz="100" dirty="0"/>
              <a:t> </a:t>
            </a:r>
            <a:r>
              <a:rPr lang="en-US" altLang="en-US" sz="3200" dirty="0"/>
              <a:t>D</a:t>
            </a:r>
            <a:r>
              <a:rPr lang="en-US" altLang="en-US" sz="100" dirty="0"/>
              <a:t> </a:t>
            </a:r>
            <a:r>
              <a:rPr lang="en-US" altLang="en-US" sz="3200" dirty="0"/>
              <a:t>I) – Text Alternative</a:t>
            </a:r>
            <a:endParaRPr lang="en-US" sz="32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Instructions read: Think of your present work. What is it like most of the time? In the blank beside each word given below, write Y for yes if it describes your work, N for no if it does not describe your work, or a question mark if you cannot decide. The form continues with a list descriptive words for each of five categories. 1 Work Itself: routine, satisfying, good. 2 Pay: less than I deserve, highly paid, insecure. 3 Promotion Opportunities: dead-end job, unfair policies, based on ability. 4 Supervision: impolite, praises good work, doesn't supervise enough. 5 Co-workers: intelligent, responsible, boring.</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35754405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a:xfrm>
            <a:off x="0" y="0"/>
            <a:ext cx="12192000" cy="1097972"/>
          </a:xfrm>
        </p:spPr>
        <p:txBody>
          <a:bodyPr/>
          <a:lstStyle/>
          <a:p>
            <a:r>
              <a:rPr lang="en-US" altLang="en-US" sz="3200" dirty="0"/>
              <a:t>Figure 11.8 Example of a Simplified, Nonverbal Measure of Job Satisfaction – Text Alternative</a:t>
            </a:r>
            <a:endParaRPr lang="en-US" sz="32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a:xfrm>
            <a:off x="4396509" y="1190960"/>
            <a:ext cx="4174835" cy="250537"/>
          </a:xfrm>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The faces are numbered 1 through 7 with 1 reflecting the most unhappy face and 7 reflecting the happiest face. The instructions at the top of the scale say: Consider all aspects of your job. Circle the face that best describes your feelings about your job in general.</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31120729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dirty="0">
                <a:latin typeface="+mn-lt"/>
              </a:rPr>
              <a:t>Table 11.2 Costs Associated with Turnover</a:t>
            </a:r>
            <a:endParaRPr lang="en-US" b="0" noProof="0" dirty="0">
              <a:latin typeface="+mn-lt"/>
            </a:endParaRPr>
          </a:p>
        </p:txBody>
      </p:sp>
      <p:graphicFrame>
        <p:nvGraphicFramePr>
          <p:cNvPr id="7" name="Table 6">
            <a:extLst>
              <a:ext uri="{FF2B5EF4-FFF2-40B4-BE49-F238E27FC236}">
                <a16:creationId xmlns:a16="http://schemas.microsoft.com/office/drawing/2014/main" id="{5B92FDA4-35F0-48BB-9084-48D60B6D356D}"/>
              </a:ext>
            </a:extLst>
          </p:cNvPr>
          <p:cNvGraphicFramePr>
            <a:graphicFrameLocks/>
          </p:cNvGraphicFramePr>
          <p:nvPr>
            <p:extLst>
              <p:ext uri="{D42A27DB-BD31-4B8C-83A1-F6EECF244321}">
                <p14:modId xmlns:p14="http://schemas.microsoft.com/office/powerpoint/2010/main" val="804871841"/>
              </p:ext>
            </p:extLst>
          </p:nvPr>
        </p:nvGraphicFramePr>
        <p:xfrm>
          <a:off x="2241309" y="2087880"/>
          <a:ext cx="8328535" cy="2682240"/>
        </p:xfrm>
        <a:graphic>
          <a:graphicData uri="http://schemas.openxmlformats.org/drawingml/2006/table">
            <a:tbl>
              <a:tblPr firstRow="1" bandRow="1">
                <a:tableStyleId>{F2DE63D5-997A-4646-A377-4702673A728D}</a:tableStyleId>
              </a:tblPr>
              <a:tblGrid>
                <a:gridCol w="3844492">
                  <a:extLst>
                    <a:ext uri="{9D8B030D-6E8A-4147-A177-3AD203B41FA5}">
                      <a16:colId xmlns:a16="http://schemas.microsoft.com/office/drawing/2014/main" val="1816720884"/>
                    </a:ext>
                  </a:extLst>
                </a:gridCol>
                <a:gridCol w="4484043">
                  <a:extLst>
                    <a:ext uri="{9D8B030D-6E8A-4147-A177-3AD203B41FA5}">
                      <a16:colId xmlns:a16="http://schemas.microsoft.com/office/drawing/2014/main" val="3341867326"/>
                    </a:ext>
                  </a:extLst>
                </a:gridCol>
              </a:tblGrid>
              <a:tr h="370840">
                <a:tc>
                  <a:txBody>
                    <a:bodyPr/>
                    <a:lstStyle/>
                    <a:p>
                      <a:r>
                        <a:rPr lang="en-US" sz="2600" dirty="0">
                          <a:solidFill>
                            <a:schemeClr val="bg1"/>
                          </a:solidFill>
                        </a:rPr>
                        <a:t>Involuntary Turnover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600" dirty="0">
                          <a:solidFill>
                            <a:schemeClr val="bg1"/>
                          </a:solidFill>
                        </a:rPr>
                        <a:t>Voluntary Turnover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370840">
                <a:tc>
                  <a:txBody>
                    <a:bodyPr/>
                    <a:lstStyle/>
                    <a:p>
                      <a:r>
                        <a:rPr lang="en-US" sz="2400" dirty="0"/>
                        <a:t>Recruiting, selecting, and training replacements.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Recruiting, selecting, and training replacements.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r h="370840">
                <a:tc>
                  <a:txBody>
                    <a:bodyPr/>
                    <a:lstStyle/>
                    <a:p>
                      <a:r>
                        <a:rPr lang="en-US" sz="2400" dirty="0"/>
                        <a:t>Lost productivity.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Lost productivity.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6752023"/>
                  </a:ext>
                </a:extLst>
              </a:tr>
              <a:tr h="370840">
                <a:tc>
                  <a:txBody>
                    <a:bodyPr/>
                    <a:lstStyle/>
                    <a:p>
                      <a:r>
                        <a:rPr lang="en-US" sz="2400" dirty="0"/>
                        <a:t>Lawsuits.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Loss of talented employees.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9133643"/>
                  </a:ext>
                </a:extLst>
              </a:tr>
              <a:tr h="370840">
                <a:tc>
                  <a:txBody>
                    <a:bodyPr/>
                    <a:lstStyle/>
                    <a:p>
                      <a:r>
                        <a:rPr lang="en-US" sz="2400" dirty="0"/>
                        <a:t>Workplace violence.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solidFill>
                            <a:schemeClr val="bg1"/>
                          </a:solidFill>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4189346"/>
                  </a:ext>
                </a:extLst>
              </a:tr>
            </a:tbl>
          </a:graphicData>
        </a:graphic>
      </p:graphicFrame>
    </p:spTree>
    <p:extLst>
      <p:ext uri="{BB962C8B-B14F-4D97-AF65-F5344CB8AC3E}">
        <p14:creationId xmlns:p14="http://schemas.microsoft.com/office/powerpoint/2010/main" val="10989428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1</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8"/>
            <a:ext cx="9575800" cy="887412"/>
          </a:xfrm>
        </p:spPr>
        <p:txBody>
          <a:bodyPr/>
          <a:lstStyle/>
          <a:p>
            <a:r>
              <a:rPr lang="en-US" sz="2800" b="1" dirty="0"/>
              <a:t>What was the primary reason you have quit a job?</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1422566"/>
            <a:ext cx="9714427" cy="3180259"/>
          </a:xfrm>
          <a:prstGeom prst="rect">
            <a:avLst/>
          </a:prstGeom>
        </p:spPr>
        <p:txBody>
          <a:bodyPr/>
          <a:lstStyle/>
          <a:p>
            <a:pPr marL="357188" indent="-357188">
              <a:spcBef>
                <a:spcPts val="1000"/>
              </a:spcBef>
              <a:spcAft>
                <a:spcPts val="0"/>
              </a:spcAft>
              <a:buClrTx/>
              <a:buNone/>
            </a:pPr>
            <a:r>
              <a:rPr lang="en-US" noProof="0" dirty="0"/>
              <a:t>A. </a:t>
            </a:r>
            <a:r>
              <a:rPr lang="en-US" dirty="0"/>
              <a:t>I did not like my boss or co-workers.</a:t>
            </a:r>
            <a:endParaRPr lang="en-US" noProof="0" dirty="0"/>
          </a:p>
          <a:p>
            <a:pPr marL="0" indent="0">
              <a:spcBef>
                <a:spcPts val="1000"/>
              </a:spcBef>
              <a:spcAft>
                <a:spcPts val="0"/>
              </a:spcAft>
              <a:buClrTx/>
              <a:buNone/>
            </a:pPr>
            <a:r>
              <a:rPr lang="en-US" noProof="0" dirty="0"/>
              <a:t>B. </a:t>
            </a:r>
            <a:r>
              <a:rPr lang="en-US" dirty="0"/>
              <a:t>I was not a fit with the company culture.</a:t>
            </a:r>
            <a:endParaRPr lang="en-US" noProof="0" dirty="0"/>
          </a:p>
          <a:p>
            <a:pPr marL="357188" indent="-357188">
              <a:spcBef>
                <a:spcPts val="1000"/>
              </a:spcBef>
              <a:spcAft>
                <a:spcPts val="0"/>
              </a:spcAft>
              <a:buClrTx/>
              <a:buNone/>
            </a:pPr>
            <a:r>
              <a:rPr lang="en-US" noProof="0" dirty="0"/>
              <a:t>C. </a:t>
            </a:r>
            <a:r>
              <a:rPr lang="en-US" dirty="0"/>
              <a:t>I found better pay somewhere else.</a:t>
            </a:r>
            <a:endParaRPr lang="en-US" noProof="0" dirty="0"/>
          </a:p>
          <a:p>
            <a:pPr marL="357188" indent="-357188">
              <a:spcBef>
                <a:spcPts val="1000"/>
              </a:spcBef>
              <a:spcAft>
                <a:spcPts val="0"/>
              </a:spcAft>
              <a:buClrTx/>
              <a:buNone/>
            </a:pPr>
            <a:r>
              <a:rPr lang="en-US" noProof="0" dirty="0"/>
              <a:t>D. </a:t>
            </a:r>
            <a:r>
              <a:rPr lang="en-US" dirty="0"/>
              <a:t>I sought more interesting or challenging work somewhere else.</a:t>
            </a:r>
          </a:p>
          <a:p>
            <a:pPr marL="357188" indent="-357188">
              <a:spcBef>
                <a:spcPts val="1000"/>
              </a:spcBef>
              <a:spcAft>
                <a:spcPts val="0"/>
              </a:spcAft>
              <a:buClrTx/>
              <a:buNone/>
            </a:pPr>
            <a:r>
              <a:rPr lang="en-US" dirty="0"/>
              <a:t>E. I was fired or laid off.</a:t>
            </a:r>
          </a:p>
          <a:p>
            <a:pPr marL="357188" indent="-357188">
              <a:spcBef>
                <a:spcPts val="1000"/>
              </a:spcBef>
              <a:spcAft>
                <a:spcPts val="0"/>
              </a:spcAft>
              <a:buClrTx/>
              <a:buNone/>
            </a:pPr>
            <a:r>
              <a:rPr lang="en-US" dirty="0"/>
              <a:t>F. Other</a:t>
            </a:r>
          </a:p>
        </p:txBody>
      </p:sp>
    </p:spTree>
    <p:extLst>
      <p:ext uri="{BB962C8B-B14F-4D97-AF65-F5344CB8AC3E}">
        <p14:creationId xmlns:p14="http://schemas.microsoft.com/office/powerpoint/2010/main" val="39513869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7B482-1AD6-42CD-82FC-E57A5154DE9A}"/>
              </a:ext>
            </a:extLst>
          </p:cNvPr>
          <p:cNvSpPr>
            <a:spLocks noGrp="1"/>
          </p:cNvSpPr>
          <p:nvPr>
            <p:ph type="title"/>
          </p:nvPr>
        </p:nvSpPr>
        <p:spPr/>
        <p:txBody>
          <a:bodyPr/>
          <a:lstStyle/>
          <a:p>
            <a:r>
              <a:rPr lang="en-US" dirty="0"/>
              <a:t>Managing Voluntary and Involuntary Turnover </a:t>
            </a:r>
            <a:r>
              <a:rPr lang="en-US" sz="1000" b="0" dirty="0"/>
              <a:t>2</a:t>
            </a:r>
            <a:endParaRPr lang="en-IN" sz="1000" b="0" dirty="0"/>
          </a:p>
        </p:txBody>
      </p:sp>
      <p:sp>
        <p:nvSpPr>
          <p:cNvPr id="3" name="Content Placeholder 2">
            <a:extLst>
              <a:ext uri="{FF2B5EF4-FFF2-40B4-BE49-F238E27FC236}">
                <a16:creationId xmlns:a16="http://schemas.microsoft.com/office/drawing/2014/main" id="{4CB9B078-5401-4976-BB86-BF8A37421442}"/>
              </a:ext>
            </a:extLst>
          </p:cNvPr>
          <p:cNvSpPr>
            <a:spLocks noGrp="1"/>
          </p:cNvSpPr>
          <p:nvPr>
            <p:ph idx="1"/>
          </p:nvPr>
        </p:nvSpPr>
        <p:spPr/>
        <p:txBody>
          <a:bodyPr/>
          <a:lstStyle/>
          <a:p>
            <a:r>
              <a:rPr lang="en-US" sz="2600" dirty="0"/>
              <a:t>Employment-at-Will Doctrine</a:t>
            </a:r>
          </a:p>
          <a:p>
            <a:pPr marL="292608" indent="-292608">
              <a:buFont typeface="Arial" panose="020B0604020202020204" pitchFamily="34" charset="0"/>
              <a:buChar char="•"/>
            </a:pPr>
            <a:r>
              <a:rPr lang="en-US" sz="2400" dirty="0"/>
              <a:t>Unless otherwise specified in contract, employer and employee may end employment relationship at any time.</a:t>
            </a:r>
          </a:p>
          <a:p>
            <a:pPr marL="292608" indent="-292608">
              <a:buFont typeface="Arial" panose="020B0604020202020204" pitchFamily="34" charset="0"/>
              <a:buChar char="•"/>
            </a:pPr>
            <a:r>
              <a:rPr lang="en-US" sz="2400" dirty="0"/>
              <a:t>Implied contracts.</a:t>
            </a:r>
          </a:p>
          <a:p>
            <a:pPr marL="292608" indent="-292608">
              <a:buFont typeface="Arial" panose="020B0604020202020204" pitchFamily="34" charset="0"/>
              <a:buChar char="•"/>
            </a:pPr>
            <a:r>
              <a:rPr lang="en-US" sz="2400" dirty="0"/>
              <a:t>Discharge cannot violate law or public policy.</a:t>
            </a:r>
            <a:endParaRPr lang="en-IN" sz="2400" dirty="0"/>
          </a:p>
        </p:txBody>
      </p:sp>
    </p:spTree>
    <p:extLst>
      <p:ext uri="{BB962C8B-B14F-4D97-AF65-F5344CB8AC3E}">
        <p14:creationId xmlns:p14="http://schemas.microsoft.com/office/powerpoint/2010/main" val="33987962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7B482-1AD6-42CD-82FC-E57A5154DE9A}"/>
              </a:ext>
            </a:extLst>
          </p:cNvPr>
          <p:cNvSpPr>
            <a:spLocks noGrp="1"/>
          </p:cNvSpPr>
          <p:nvPr>
            <p:ph type="title"/>
          </p:nvPr>
        </p:nvSpPr>
        <p:spPr/>
        <p:txBody>
          <a:bodyPr/>
          <a:lstStyle/>
          <a:p>
            <a:r>
              <a:rPr lang="en-US" dirty="0"/>
              <a:t>Managing Voluntary and Involuntary Turnover </a:t>
            </a:r>
            <a:r>
              <a:rPr lang="en-US" sz="1000" b="0" dirty="0"/>
              <a:t>3</a:t>
            </a:r>
            <a:endParaRPr lang="en-IN" sz="1000" b="0" dirty="0"/>
          </a:p>
        </p:txBody>
      </p:sp>
      <p:sp>
        <p:nvSpPr>
          <p:cNvPr id="3" name="Content Placeholder 2">
            <a:extLst>
              <a:ext uri="{FF2B5EF4-FFF2-40B4-BE49-F238E27FC236}">
                <a16:creationId xmlns:a16="http://schemas.microsoft.com/office/drawing/2014/main" id="{4CB9B078-5401-4976-BB86-BF8A37421442}"/>
              </a:ext>
            </a:extLst>
          </p:cNvPr>
          <p:cNvSpPr>
            <a:spLocks noGrp="1"/>
          </p:cNvSpPr>
          <p:nvPr>
            <p:ph idx="1"/>
          </p:nvPr>
        </p:nvSpPr>
        <p:spPr/>
        <p:txBody>
          <a:bodyPr/>
          <a:lstStyle/>
          <a:p>
            <a:r>
              <a:rPr lang="en-US" sz="2600" dirty="0"/>
              <a:t>Psychological Contract</a:t>
            </a:r>
          </a:p>
          <a:p>
            <a:pPr marL="292608" indent="-292608">
              <a:buFont typeface="Arial" panose="020B0604020202020204" pitchFamily="34" charset="0"/>
              <a:buChar char="•"/>
            </a:pPr>
            <a:r>
              <a:rPr lang="en-US" sz="2400" dirty="0"/>
              <a:t>Workers feel responsible for advancing own careers.</a:t>
            </a:r>
          </a:p>
          <a:p>
            <a:pPr marL="292608" indent="-292608">
              <a:buFont typeface="Arial" panose="020B0604020202020204" pitchFamily="34" charset="0"/>
              <a:buChar char="•"/>
            </a:pPr>
            <a:r>
              <a:rPr lang="en-US" sz="2400" dirty="0"/>
              <a:t>Loyalty toward employer less likely.</a:t>
            </a:r>
          </a:p>
          <a:p>
            <a:pPr marL="292608" indent="-292608">
              <a:buFont typeface="Arial" panose="020B0604020202020204" pitchFamily="34" charset="0"/>
              <a:buChar char="•"/>
            </a:pPr>
            <a:r>
              <a:rPr lang="en-US" sz="2400" dirty="0"/>
              <a:t>Retaining talent can be a challenge.</a:t>
            </a:r>
            <a:endParaRPr lang="en-IN" sz="2400" dirty="0"/>
          </a:p>
        </p:txBody>
      </p:sp>
    </p:spTree>
    <p:extLst>
      <p:ext uri="{BB962C8B-B14F-4D97-AF65-F5344CB8AC3E}">
        <p14:creationId xmlns:p14="http://schemas.microsoft.com/office/powerpoint/2010/main" val="10543442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2"/>
  <p:tag name="MMPROD_UIDATA" val="&lt;database version=&quot;6.0&quot;&gt;&lt;object type=&quot;1&quot; unique_id=&quot;10001&quot;&gt;&lt;object type=&quot;8&quot; unique_id=&quot;20353&quot;&gt;&lt;/object&gt;&lt;object type=&quot;2&quot; unique_id=&quot;20354&quot;&gt;&lt;object type=&quot;3&quot; unique_id=&quot;20355&quot;&gt;&lt;property id=&quot;20148&quot; value=&quot;5&quot;/&gt;&lt;property id=&quot;20300&quot; value=&quot;Slide 1&quot;/&gt;&lt;property id=&quot;20307&quot; value=&quot;266&quot;/&gt;&lt;/object&gt;&lt;object type=&quot;3&quot; unique_id=&quot;20356&quot;&gt;&lt;property id=&quot;20148&quot; value=&quot;5&quot;/&gt;&lt;property id=&quot;20300&quot; value=&quot;Slide 2 - &amp;quot; Need To Know &amp;quot;&quot;/&gt;&lt;property id=&quot;20307&quot; value=&quot;267&quot;/&gt;&lt;/object&gt;&lt;object type=&quot;3&quot; unique_id=&quot;20357&quot;&gt;&lt;property id=&quot;20148&quot; value=&quot;5&quot;/&gt;&lt;property id=&quot;20300&quot; value=&quot;Slide 3 - &amp;quot;Human Resource Management (HRM)&amp;quot;&quot;/&gt;&lt;property id=&quot;20307&quot; value=&quot;269&quot;/&gt;&lt;/object&gt;&lt;object type=&quot;3&quot; unique_id=&quot;20358&quot;&gt;&lt;property id=&quot;20148&quot; value=&quot;5&quot;/&gt;&lt;property id=&quot;20300&quot; value=&quot;Slide 4 - &amp;quot;               Figure 1.1 &amp;#x0D;&amp;#x0A;HRM Practices&amp;quot;&quot;/&gt;&lt;property id=&quot;20307&quot; value=&quot;270&quot;/&gt;&lt;/object&gt;&lt;object type=&quot;3&quot; unique_id=&quot;20359&quot;&gt;&lt;property id=&quot;20148&quot; value=&quot;5&quot;/&gt;&lt;property id=&quot;20300&quot; value=&quot;Slide 5 - &amp;quot;Companies With Effective HRM:&amp;quot;&quot;/&gt;&lt;property id=&quot;20307&quot; value=&quot;271&quot;/&gt;&lt;/object&gt;&lt;object type=&quot;3&quot; unique_id=&quot;20360&quot;&gt;&lt;property id=&quot;20148&quot; value=&quot;5&quot;/&gt;&lt;property id=&quot;20300&quot; value=&quot;Slide 6 - &amp;quot;Human Capital&amp;quot;&quot;/&gt;&lt;property id=&quot;20307&quot; value=&quot;272&quot;/&gt;&lt;/object&gt;&lt;object type=&quot;3&quot; unique_id=&quot;20361&quot;&gt;&lt;property id=&quot;20148&quot; value=&quot;5&quot;/&gt;&lt;property id=&quot;20300&quot; value=&quot;Slide 7 - &amp;quot;               Figure 1.2 &amp;#x0D;&amp;#x0A;Impact of HRM&amp;quot;&quot;/&gt;&lt;property id=&quot;20307&quot; value=&quot;273&quot;/&gt;&lt;/object&gt;&lt;object type=&quot;3&quot; unique_id=&quot;20362&quot;&gt;&lt;property id=&quot;20148&quot; value=&quot;5&quot;/&gt;&lt;property id=&quot;20300&quot; value=&quot;Slide 8 - &amp;quot;HRM and Sustainable&amp;#x0D;&amp;#x0A; Competitive Advantage&amp;quot;&quot;/&gt;&lt;property id=&quot;20307&quot; value=&quot;274&quot;/&gt;&lt;/object&gt;&lt;object type=&quot;3&quot; unique_id=&quot;20363&quot;&gt;&lt;property id=&quot;20148&quot; value=&quot;5&quot;/&gt;&lt;property id=&quot;20300&quot; value=&quot;Slide 9 - &amp;quot;&amp;#x0D;&amp;#x0A;High-Performance Work System&amp;quot;&quot;/&gt;&lt;property id=&quot;20307&quot; value=&quot;276&quot;/&gt;&lt;/object&gt;&lt;object type=&quot;3&quot; unique_id=&quot;20364&quot;&gt;&lt;property id=&quot;20148&quot; value=&quot;5&quot;/&gt;&lt;property id=&quot;20300&quot; value=&quot;Slide 10 - &amp;quot;HR  Product Lines&amp;quot;&quot;/&gt;&lt;property id=&quot;20307&quot; value=&quot;308&quot;/&gt;&lt;/object&gt;&lt;object type=&quot;3&quot; unique_id=&quot;20365&quot;&gt;&lt;property id=&quot;20148&quot; value=&quot;5&quot;/&gt;&lt;property id=&quot;20300&quot; value=&quot;Slide 11 - &amp;quot;Table 1.1&amp;#x0D;&amp;#x0A;Responsibilities of HR Departments&amp;quot;&quot;/&gt;&lt;property id=&quot;20307&quot; value=&quot;277&quot;/&gt;&lt;/object&gt;&lt;object type=&quot;3&quot; unique_id=&quot;20366&quot;&gt;&lt;property id=&quot;20148&quot; value=&quot;5&quot;/&gt;&lt;property id=&quot;20300&quot; value=&quot;Slide 12 - &amp;quot;Analyzing and Designing Jobs&amp;quot;&quot;/&gt;&lt;property id=&quot;20307&quot; value=&quot;279&quot;/&gt;&lt;/object&gt;&lt;object type=&quot;3&quot; unique_id=&quot;20367&quot;&gt;&lt;property id=&quot;20148&quot; value=&quot;5&quot;/&gt;&lt;property id=&quot;20300&quot; value=&quot;Slide 13 - &amp;quot;Recruiting and Hiring Employees&amp;quot;&quot;/&gt;&lt;property id=&quot;20307&quot; value=&quot;281&quot;/&gt;&lt;/object&gt;&lt;object type=&quot;3&quot; unique_id=&quot;20368&quot;&gt;&lt;property id=&quot;20148&quot; value=&quot;5&quot;/&gt;&lt;property id=&quot;20300&quot; value=&quot;Slide 14 - &amp;quot;Top Qualities Employers &amp;#x0D;&amp;#x0A;Look For in Employees&amp;quot;&quot;/&gt;&lt;property id=&quot;20307&quot; value=&quot;282&quot;/&gt;&lt;/object&gt;&lt;object type=&quot;3&quot; unique_id=&quot;20369&quot;&gt;&lt;property id=&quot;20148&quot; value=&quot;5&quot;/&gt;&lt;property id=&quot;20300&quot; value=&quot;Slide 15 - &amp;quot;Training and Developing Employees&amp;quot;&quot;/&gt;&lt;property id=&quot;20307&quot; value=&quot;284&quot;/&gt;&lt;/object&gt;&lt;object type=&quot;3&quot; unique_id=&quot;20370&quot;&gt;&lt;property id=&quot;20148&quot; value=&quot;5&quot;/&gt;&lt;property id=&quot;20300&quot; value=&quot;Slide 16 - &amp;quot;Managing Performance&amp;quot;&quot;/&gt;&lt;property id=&quot;20307&quot; value=&quot;285&quot;/&gt;&lt;/object&gt;&lt;object type=&quot;3&quot; unique_id=&quot;20371&quot;&gt;&lt;property id=&quot;20148&quot; value=&quot;5&quot;/&gt;&lt;property id=&quot;20300&quot; value=&quot;Slide 17 - &amp;quot;Planning &amp;amp; Administering Pay &amp;amp;  Benefits&amp;quot;&quot;/&gt;&lt;property id=&quot;20307&quot; value=&quot;286&quot;/&gt;&lt;/object&gt;&lt;object type=&quot;3&quot; unique_id=&quot;20372&quot;&gt;&lt;property id=&quot;20148&quot; value=&quot;5&quot;/&gt;&lt;property id=&quot;20300&quot; value=&quot;Slide 18 - &amp;quot;Maintaining Positive Employee Relations&amp;quot;&quot;/&gt;&lt;property id=&quot;20307&quot; value=&quot;287&quot;/&gt;&lt;/object&gt;&lt;object type=&quot;3&quot; unique_id=&quot;20373&quot;&gt;&lt;property id=&quot;20148&quot; value=&quot;5&quot;/&gt;&lt;property id=&quot;20300&quot; value=&quot;Slide 19 - &amp;quot;Establishing and Administering&amp;#x0D;&amp;#x0A;Personnel Policies&amp;quot;&quot;/&gt;&lt;property id=&quot;20307&quot; value=&quot;288&quot;/&gt;&lt;/object&gt;&lt;object type=&quot;3&quot; unique_id=&quot;20374&quot;&gt;&lt;property id=&quot;20148&quot; value=&quot;5&quot;/&gt;&lt;property id=&quot;20300&quot; value=&quot;Slide 20 - &amp;quot;Workforce Analytics&amp;quot;&quot;/&gt;&lt;property id=&quot;20307&quot; value=&quot;309&quot;/&gt;&lt;/object&gt;&lt;object type=&quot;3&quot; unique_id=&quot;20375&quot;&gt;&lt;property id=&quot;20148&quot; value=&quot;5&quot;/&gt;&lt;property id=&quot;20300&quot; value=&quot;Slide 21 - &amp;quot;Ensuring Compliance with Labor Laws&amp;quot;&quot;/&gt;&lt;property id=&quot;20307&quot; value=&quot;289&quot;/&gt;&lt;/object&gt;&lt;object type=&quot;3&quot; unique_id=&quot;20376&quot;&gt;&lt;property id=&quot;20148&quot; value=&quot;5&quot;/&gt;&lt;property id=&quot;20300&quot; value=&quot;Slide 22&quot;/&gt;&lt;property id=&quot;20307&quot; value=&quot;290&quot;/&gt;&lt;/object&gt;&lt;object type=&quot;3&quot; unique_id=&quot;20377&quot;&gt;&lt;property id=&quot;20148&quot; value=&quot;5&quot;/&gt;&lt;property id=&quot;20300&quot; value=&quot;Slide 23 - &amp;quot;Supporting the Organization’s Strategy&amp;quot;&quot;/&gt;&lt;property id=&quot;20307&quot; value=&quot;291&quot;/&gt;&lt;/object&gt;&lt;object type=&quot;3&quot; unique_id=&quot;20378&quot;&gt;&lt;property id=&quot;20148&quot; value=&quot;5&quot;/&gt;&lt;property id=&quot;20300&quot; value=&quot;Slide 24&quot;/&gt;&lt;property id=&quot;20307&quot; value=&quot;310&quot;/&gt;&lt;/object&gt;&lt;object type=&quot;3&quot; unique_id=&quot;20379&quot;&gt;&lt;property id=&quot;20148&quot; value=&quot;5&quot;/&gt;&lt;property id=&quot;20300&quot; value=&quot;Slide 25 - &amp;quot;Figure 1.3&amp;#x0D;&amp;#x0A;Competencies and Behaviors for&amp;#x0D;&amp;#x0A; HR Professionals&amp;quot;&quot;/&gt;&lt;property id=&quot;20307&quot; value=&quot;292&quot;/&gt;&lt;/object&gt;&lt;object type=&quot;3&quot; unique_id=&quot;20380&quot;&gt;&lt;property id=&quot;20148&quot; value=&quot;5&quot;/&gt;&lt;property id=&quot;20300&quot; value=&quot;Slide 26 - &amp;quot;Who is Responsible for HR?&amp;quot;&quot;/&gt;&lt;property id=&quot;20307&quot; value=&quot;293&quot;/&gt;&lt;/object&gt;&lt;object type=&quot;3&quot; unique_id=&quot;20381&quot;&gt;&lt;property id=&quot;20148&quot; value=&quot;5&quot;/&gt;&lt;property id=&quot;20300&quot; value=&quot;Slide 27 - &amp;quot;Figure 1.4&amp;#x0D;&amp;#x0A;Supervisors’ Involvement In HRM&amp;quot;&quot;/&gt;&lt;property id=&quot;20307&quot; value=&quot;294&quot;/&gt;&lt;/object&gt;&lt;object type=&quot;3&quot; unique_id=&quot;20382&quot;&gt;&lt;property id=&quot;20148&quot; value=&quot;5&quot;/&gt;&lt;property id=&quot;20300&quot; value=&quot;Slide 28 - &amp;quot;Ethics In HRM&amp;quot;&quot;/&gt;&lt;property id=&quot;20307&quot; value=&quot;295&quot;/&gt;&lt;/object&gt;&lt;object type=&quot;3&quot; unique_id=&quot;20383&quot;&gt;&lt;property id=&quot;20148&quot; value=&quot;5&quot;/&gt;&lt;property id=&quot;20300&quot; value=&quot;Slide 29 - &amp;quot;Employee Rights&amp;quot;&quot;/&gt;&lt;property id=&quot;20307&quot; value=&quot;296&quot;/&gt;&lt;/object&gt;&lt;object type=&quot;3&quot; unique_id=&quot;20384&quot;&gt;&lt;property id=&quot;20148&quot; value=&quot;5&quot;/&gt;&lt;property id=&quot;20300&quot; value=&quot;Slide 30 - &amp;quot;Ethical companies act according to &amp;#x0D;&amp;#x0A;four principles:&amp;quot;&quot;/&gt;&lt;property id=&quot;20307&quot; value=&quot;297&quot;/&gt;&lt;/object&gt;&lt;object type=&quot;3&quot; unique_id=&quot;20385&quot;&gt;&lt;property id=&quot;20148&quot; value=&quot;5&quot;/&gt;&lt;property id=&quot;20300&quot; value=&quot;Slide 31 - &amp;quot;Figure 1.5  &amp;#x0D;&amp;#x0A;Standards for Identifying Ethical Practices&amp;quot;&quot;/&gt;&lt;property id=&quot;20307&quot; value=&quot;298&quot;/&gt;&lt;/object&gt;&lt;object type=&quot;3&quot; unique_id=&quot;20386&quot;&gt;&lt;property id=&quot;20148&quot; value=&quot;5&quot;/&gt;&lt;property id=&quot;20300&quot; value=&quot;Slide 32 - &amp;quot;Figure 1.6&amp;#x0D;&amp;#x0A;Median Salaries for HRM Positions&amp;quot;&quot;/&gt;&lt;property id=&quot;20307&quot; value=&quot;300&quot;/&gt;&lt;/object&gt;&lt;object type=&quot;3&quot; unique_id=&quot;20387&quot;&gt;&lt;property id=&quot;20148&quot; value=&quot;5&quot;/&gt;&lt;property id=&quot;20300&quot; value=&quot;Slide 33 - &amp;quot;Test Your Knowledge&amp;quot;&quot;/&gt;&lt;property id=&quot;20307&quot; value=&quot;301&quot;/&gt;&lt;/object&gt;&lt;object type=&quot;3&quot; unique_id=&quot;20388&quot;&gt;&lt;property id=&quot;20148&quot; value=&quot;5&quot;/&gt;&lt;property id=&quot;20300&quot; value=&quot;Slide 34 - &amp;quot;Summary&amp;quot;&quot;/&gt;&lt;property id=&quot;20307&quot; value=&quot;302&quot;/&gt;&lt;/object&gt;&lt;object type=&quot;3&quot; unique_id=&quot;20389&quot;&gt;&lt;property id=&quot;20148&quot; value=&quot;5&quot;/&gt;&lt;property id=&quot;20300&quot; value=&quot;Slide 35 - &amp;quot;Summary (continued)&amp;quot;&quot;/&gt;&lt;property id=&quot;20307&quot; value=&quot;303&quot;/&gt;&lt;/object&gt;&lt;object type=&quot;3&quot; unique_id=&quot;20390&quot;&gt;&lt;property id=&quot;20148&quot; value=&quot;5&quot;/&gt;&lt;property id=&quot;20300&quot; value=&quot;Slide 36 - &amp;quot;Summary (continued)&amp;quot;&quot;/&gt;&lt;property id=&quot;20307&quot; value=&quot;304&quot;/&gt;&lt;/object&gt;&lt;object type=&quot;3&quot; unique_id=&quot;20391&quot;&gt;&lt;property id=&quot;20148&quot; value=&quot;5&quot;/&gt;&lt;property id=&quot;20300&quot; value=&quot;Slide 37 - &amp;quot;Summary (continued)&amp;quot;&quot;/&gt;&lt;property id=&quot;20307&quot; value=&quot;305&quot;/&gt;&lt;/object&gt;&lt;/object&gt;&lt;/object&gt;&lt;/database&gt;"/>
</p:tagLst>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Plain BODY/MAIN CONTENT">
  <a:themeElements>
    <a:clrScheme name="Custom 246">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2060"/>
      </a:hlink>
      <a:folHlink>
        <a:srgbClr val="00206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5439</TotalTime>
  <Words>6101</Words>
  <Application>Microsoft Office PowerPoint</Application>
  <PresentationFormat>Widescreen</PresentationFormat>
  <Paragraphs>467</Paragraphs>
  <Slides>51</Slides>
  <Notes>42</Notes>
  <HiddenSlides>9</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51</vt:i4>
      </vt:variant>
    </vt:vector>
  </HeadingPairs>
  <TitlesOfParts>
    <vt:vector size="60" baseType="lpstr">
      <vt:lpstr>Arial</vt:lpstr>
      <vt:lpstr>ArumSans Bold</vt:lpstr>
      <vt:lpstr>ArumSans Regular</vt:lpstr>
      <vt:lpstr>Calibri</vt:lpstr>
      <vt:lpstr>Helvetica</vt:lpstr>
      <vt:lpstr>1_FIRST, BREAK, LAST slides </vt:lpstr>
      <vt:lpstr>2_FIRST, BREAK, LAST slides </vt:lpstr>
      <vt:lpstr>Plain BODY/MAIN CONTENT</vt:lpstr>
      <vt:lpstr>1_Plain BODY/MAIN CONTENT</vt:lpstr>
      <vt:lpstr>Create an interactive class with Poll Everywhere</vt:lpstr>
      <vt:lpstr>Chapter 11 </vt:lpstr>
      <vt:lpstr>What Do I Need to Know? 1</vt:lpstr>
      <vt:lpstr>Managing Voluntary and Involuntary Turnover 1</vt:lpstr>
      <vt:lpstr>Table 11.1 H R Practices That Support Effective Separation and Retention</vt:lpstr>
      <vt:lpstr>Table 11.2 Costs Associated with Turnover</vt:lpstr>
      <vt:lpstr>POLLING QUESTION 1</vt:lpstr>
      <vt:lpstr>Managing Voluntary and Involuntary Turnover 2</vt:lpstr>
      <vt:lpstr>Managing Voluntary and Involuntary Turnover 3</vt:lpstr>
      <vt:lpstr>Retaining Employees</vt:lpstr>
      <vt:lpstr>Employee Separation 1</vt:lpstr>
      <vt:lpstr>Employee Separation 2</vt:lpstr>
      <vt:lpstr>Employee Separation 3</vt:lpstr>
      <vt:lpstr>Figure 11.1 Principles of Justice</vt:lpstr>
      <vt:lpstr>Employee Separation 4</vt:lpstr>
      <vt:lpstr>Employee Separation 5</vt:lpstr>
      <vt:lpstr>Table 11.2 Measures for Protecting Employees’ Privacy</vt:lpstr>
      <vt:lpstr>Employee Separation 6</vt:lpstr>
      <vt:lpstr>Figure 11.2 Progressive Discipline Responses</vt:lpstr>
      <vt:lpstr>Employee Separation 7</vt:lpstr>
      <vt:lpstr>Employee Separation 8</vt:lpstr>
      <vt:lpstr>Figure 11.3 Options for Alternative Dispute Resolution</vt:lpstr>
      <vt:lpstr>Employee Separation 9</vt:lpstr>
      <vt:lpstr>Employee Separation 10</vt:lpstr>
      <vt:lpstr>Employee Engagement</vt:lpstr>
      <vt:lpstr>Job Withdrawal 1</vt:lpstr>
      <vt:lpstr>Job Withdrawal 2</vt:lpstr>
      <vt:lpstr>Job Withdrawal 3</vt:lpstr>
      <vt:lpstr>Figure 11.4 Job Withdrawal Process</vt:lpstr>
      <vt:lpstr>Role Conflict</vt:lpstr>
      <vt:lpstr>Job Withdrawal 4</vt:lpstr>
      <vt:lpstr>Job Satisfaction 1</vt:lpstr>
      <vt:lpstr>Figure 11.5 Increasing Job Satisfaction</vt:lpstr>
      <vt:lpstr>Job Satisfaction 2</vt:lpstr>
      <vt:lpstr>Job Satisfaction 3</vt:lpstr>
      <vt:lpstr>Figure 11.6 Steps in Role Analysis Technique</vt:lpstr>
      <vt:lpstr>Job Satisfaction 4</vt:lpstr>
      <vt:lpstr>Job Satisfaction 5</vt:lpstr>
      <vt:lpstr>POLLING QUESTION 2</vt:lpstr>
      <vt:lpstr>Job Satisfaction 6</vt:lpstr>
      <vt:lpstr>Figure 11.7 Example of a Job Descriptive Index (J D I)</vt:lpstr>
      <vt:lpstr>Figure 11.8 Example of a Simplified, Nonverbal Measure of Job Satisfaction</vt:lpstr>
      <vt:lpstr>End of Chapter 11</vt:lpstr>
      <vt:lpstr>Accessibility Content: Text Alternatives for Images</vt:lpstr>
      <vt:lpstr>Figure 11.1 Principles of Justice – Text Alternative</vt:lpstr>
      <vt:lpstr>Figure 11.2 Progressive Discipline Responses – Text Alternative</vt:lpstr>
      <vt:lpstr>Figure 11.4 Job Withdrawal Process – Text Alternative</vt:lpstr>
      <vt:lpstr>Figure 11.5 Increasing Job Satisfaction – Text Alternative</vt:lpstr>
      <vt:lpstr>Figure 11.6 Steps in Role Analysis Technique – Text Alternative</vt:lpstr>
      <vt:lpstr>Figure 11.7 Example of a Job Descriptive Index (J D I) – Text Alternative</vt:lpstr>
      <vt:lpstr>Figure 11.8 Example of a Simplified, Nonverbal Measure of Job Satisfaction – Text Alternative</vt:lpstr>
    </vt:vector>
  </TitlesOfParts>
  <Manager/>
  <Company>McGraw Hill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Human Resource Management, 9th Edition</dc:title>
  <dc:subject/>
  <dc:creator/>
  <dc:description/>
  <cp:lastModifiedBy>R, Nithiyanandhan</cp:lastModifiedBy>
  <cp:revision>1726</cp:revision>
  <dcterms:created xsi:type="dcterms:W3CDTF">2012-05-14T19:04:18Z</dcterms:created>
  <dcterms:modified xsi:type="dcterms:W3CDTF">2021-02-03T15:08:01Z</dcterms:modified>
</cp:coreProperties>
</file>