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43"/>
  </p:notesMasterIdLst>
  <p:sldIdLst>
    <p:sldId id="379" r:id="rId5"/>
    <p:sldId id="388" r:id="rId6"/>
    <p:sldId id="430" r:id="rId7"/>
    <p:sldId id="679" r:id="rId8"/>
    <p:sldId id="680" r:id="rId9"/>
    <p:sldId id="608" r:id="rId10"/>
    <p:sldId id="682" r:id="rId11"/>
    <p:sldId id="683" r:id="rId12"/>
    <p:sldId id="684" r:id="rId13"/>
    <p:sldId id="685" r:id="rId14"/>
    <p:sldId id="686" r:id="rId15"/>
    <p:sldId id="527" r:id="rId16"/>
    <p:sldId id="687" r:id="rId17"/>
    <p:sldId id="688" r:id="rId18"/>
    <p:sldId id="689" r:id="rId19"/>
    <p:sldId id="690" r:id="rId20"/>
    <p:sldId id="691" r:id="rId21"/>
    <p:sldId id="692" r:id="rId22"/>
    <p:sldId id="693" r:id="rId23"/>
    <p:sldId id="694" r:id="rId24"/>
    <p:sldId id="695" r:id="rId25"/>
    <p:sldId id="696" r:id="rId26"/>
    <p:sldId id="697" r:id="rId27"/>
    <p:sldId id="681" r:id="rId28"/>
    <p:sldId id="698" r:id="rId29"/>
    <p:sldId id="588" r:id="rId30"/>
    <p:sldId id="699" r:id="rId31"/>
    <p:sldId id="700" r:id="rId32"/>
    <p:sldId id="701" r:id="rId33"/>
    <p:sldId id="702" r:id="rId34"/>
    <p:sldId id="703" r:id="rId35"/>
    <p:sldId id="704" r:id="rId36"/>
    <p:sldId id="428" r:id="rId37"/>
    <p:sldId id="360" r:id="rId38"/>
    <p:sldId id="705" r:id="rId39"/>
    <p:sldId id="706" r:id="rId40"/>
    <p:sldId id="636" r:id="rId41"/>
    <p:sldId id="707" r:id="rId42"/>
  </p:sldIdLst>
  <p:sldSz cx="12192000" cy="6858000"/>
  <p:notesSz cx="6858000" cy="9144000"/>
  <p:custDataLst>
    <p:tags r:id="rId44"/>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679"/>
            <p14:sldId id="680"/>
            <p14:sldId id="608"/>
            <p14:sldId id="682"/>
            <p14:sldId id="683"/>
            <p14:sldId id="684"/>
            <p14:sldId id="685"/>
            <p14:sldId id="686"/>
            <p14:sldId id="527"/>
            <p14:sldId id="687"/>
            <p14:sldId id="688"/>
            <p14:sldId id="689"/>
            <p14:sldId id="690"/>
            <p14:sldId id="691"/>
            <p14:sldId id="692"/>
            <p14:sldId id="693"/>
            <p14:sldId id="694"/>
            <p14:sldId id="695"/>
            <p14:sldId id="696"/>
            <p14:sldId id="697"/>
            <p14:sldId id="681"/>
            <p14:sldId id="698"/>
            <p14:sldId id="588"/>
            <p14:sldId id="699"/>
            <p14:sldId id="700"/>
            <p14:sldId id="701"/>
            <p14:sldId id="702"/>
            <p14:sldId id="703"/>
            <p14:sldId id="704"/>
            <p14:sldId id="428"/>
          </p14:sldIdLst>
        </p14:section>
        <p14:section name="Appendix: Image Descriptions for Unsighted Students" id="{47E2ACDF-FEE8-4953-B1A2-72D3F951747D}">
          <p14:sldIdLst>
            <p14:sldId id="360"/>
            <p14:sldId id="705"/>
            <p14:sldId id="706"/>
            <p14:sldId id="636"/>
            <p14:sldId id="707"/>
          </p14:sldIdLst>
        </p14:section>
      </p14:sectionLst>
    </p:ext>
    <p:ext uri="{EFAFB233-063F-42B5-8137-9DF3F51BA10A}">
      <p15:sldGuideLst xmlns:p15="http://schemas.microsoft.com/office/powerpoint/2012/main">
        <p15:guide id="1" orient="horz" pos="4152" userDrawn="1">
          <p15:clr>
            <a:srgbClr val="A4A3A4"/>
          </p15:clr>
        </p15:guide>
        <p15:guide id="3" pos="7392"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5" autoAdjust="0"/>
    <p:restoredTop sz="80611" autoAdjust="0"/>
  </p:normalViewPr>
  <p:slideViewPr>
    <p:cSldViewPr snapToGrid="0">
      <p:cViewPr varScale="1">
        <p:scale>
          <a:sx n="54" d="100"/>
          <a:sy n="54" d="100"/>
        </p:scale>
        <p:origin x="828" y="72"/>
      </p:cViewPr>
      <p:guideLst>
        <p:guide orient="horz" pos="4152"/>
        <p:guide pos="7392"/>
        <p:guide orient="horz" pos="3960"/>
        <p:guide pos="3840"/>
        <p:guide orient="horz" pos="792"/>
        <p:guide pos="377"/>
      </p:guideLst>
    </p:cSldViewPr>
  </p:slideViewPr>
  <p:outlineViewPr>
    <p:cViewPr>
      <p:scale>
        <a:sx n="33" d="100"/>
        <a:sy n="33" d="100"/>
      </p:scale>
      <p:origin x="0" y="-26106"/>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ＭＳ Ｐゴシック" pitchFamily="-65" charset="-128"/>
                <a:cs typeface="ＭＳ Ｐゴシック" pitchFamily="-65" charset="-128"/>
              </a:rPr>
              <a:t>Graphic rating scale </a:t>
            </a:r>
            <a:r>
              <a:rPr lang="en-US" sz="1200" i="0" u="none" strike="noStrike" kern="1200" baseline="0" dirty="0">
                <a:solidFill>
                  <a:schemeClr val="tx1"/>
                </a:solidFill>
                <a:latin typeface="+mn-lt"/>
                <a:ea typeface="ＭＳ Ｐゴシック" pitchFamily="-65" charset="-128"/>
                <a:cs typeface="ＭＳ Ｐゴシック" pitchFamily="-65" charset="-128"/>
              </a:rPr>
              <a:t>is a m</a:t>
            </a:r>
            <a:r>
              <a:rPr lang="en-US" sz="1200" b="0" i="0" u="none" strike="noStrike" kern="1200" baseline="0" dirty="0">
                <a:solidFill>
                  <a:schemeClr val="tx1"/>
                </a:solidFill>
                <a:latin typeface="+mn-lt"/>
                <a:ea typeface="ＭＳ Ｐゴシック" pitchFamily="-65" charset="-128"/>
                <a:cs typeface="ＭＳ Ｐゴシック" pitchFamily="-65" charset="-128"/>
              </a:rPr>
              <a:t>ethod of performance measurement that lists traits and provides a rating scale for each trait; the employer uses the scale to indicate the extent to which an employee displays each trait.</a:t>
            </a:r>
          </a:p>
          <a:p>
            <a:endParaRPr lang="en-US" sz="1200" b="0" i="0" u="none" strike="noStrike" kern="1200" baseline="0" dirty="0">
              <a:solidFill>
                <a:schemeClr val="tx1"/>
              </a:solidFill>
              <a:latin typeface="+mn-lt"/>
              <a:ea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Mixed-standard scales </a:t>
            </a:r>
            <a:r>
              <a:rPr lang="en-US" sz="1200" i="0" u="none" strike="noStrike" kern="1200" baseline="0" dirty="0">
                <a:solidFill>
                  <a:schemeClr val="tx1"/>
                </a:solidFill>
                <a:latin typeface="+mn-lt"/>
                <a:ea typeface="ＭＳ Ｐゴシック" pitchFamily="-65" charset="-128"/>
                <a:cs typeface="ＭＳ Ｐゴシック" pitchFamily="-65" charset="-128"/>
              </a:rPr>
              <a:t>is a m</a:t>
            </a:r>
            <a:r>
              <a:rPr lang="en-US" sz="1200" b="0" i="0" u="none" strike="noStrike" kern="1200" baseline="0" dirty="0">
                <a:solidFill>
                  <a:schemeClr val="tx1"/>
                </a:solidFill>
                <a:latin typeface="+mn-lt"/>
                <a:ea typeface="ＭＳ Ｐゴシック" pitchFamily="-65" charset="-128"/>
                <a:cs typeface="ＭＳ Ｐゴシック" pitchFamily="-65" charset="-128"/>
              </a:rPr>
              <a:t>ethod of performance measurement that uses several statements describing each trait to produce a final score for that trait.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212601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ea typeface="ＭＳ Ｐゴシック" pitchFamily="-65" charset="-128"/>
                <a:cs typeface="ＭＳ Ｐゴシック" pitchFamily="-65" charset="-128"/>
              </a:rPr>
              <a:t>Critical-incident method </a:t>
            </a:r>
            <a:r>
              <a:rPr lang="en-US" sz="1200" i="0" u="none" strike="noStrike" kern="1200" baseline="0" dirty="0">
                <a:solidFill>
                  <a:schemeClr val="tx1"/>
                </a:solidFill>
                <a:latin typeface="+mn-lt"/>
                <a:ea typeface="ＭＳ Ｐゴシック" pitchFamily="-65" charset="-128"/>
                <a:cs typeface="ＭＳ Ｐゴシック" pitchFamily="-65" charset="-128"/>
              </a:rPr>
              <a:t>is a m</a:t>
            </a:r>
            <a:r>
              <a:rPr lang="en-US" sz="1200" b="0" i="0" u="none" strike="noStrike" kern="1200" baseline="0" dirty="0">
                <a:solidFill>
                  <a:schemeClr val="tx1"/>
                </a:solidFill>
                <a:latin typeface="+mn-lt"/>
                <a:ea typeface="ＭＳ Ｐゴシック" pitchFamily="-65" charset="-128"/>
                <a:cs typeface="ＭＳ Ｐゴシック" pitchFamily="-65" charset="-128"/>
              </a:rPr>
              <a:t>ethod</a:t>
            </a:r>
            <a:r>
              <a:rPr lang="en-US" sz="1200" b="0" i="0" u="none" strike="noStrike" kern="1200" baseline="0" dirty="0">
                <a:solidFill>
                  <a:schemeClr val="tx1"/>
                </a:solidFill>
                <a:ea typeface="ＭＳ Ｐゴシック" pitchFamily="-65" charset="-128"/>
                <a:cs typeface="ＭＳ Ｐゴシック" pitchFamily="-65" charset="-128"/>
              </a:rPr>
              <a:t> of performance measurement based on managers’ records of specific examples of the employee acting in ways that are either effective or ineffective.</a:t>
            </a:r>
          </a:p>
          <a:p>
            <a:endParaRPr lang="en-US" sz="1200" b="0" i="0" u="none" strike="noStrike" kern="1200" baseline="0" dirty="0">
              <a:solidFill>
                <a:schemeClr val="tx1"/>
              </a:solidFill>
              <a:ea typeface="ＭＳ Ｐゴシック" pitchFamily="-65" charset="-128"/>
            </a:endParaRPr>
          </a:p>
          <a:p>
            <a:r>
              <a:rPr lang="en-US" sz="1200" b="1" i="0" u="none" strike="noStrike" kern="1200" baseline="0" dirty="0">
                <a:solidFill>
                  <a:schemeClr val="tx1"/>
                </a:solidFill>
                <a:ea typeface="ＭＳ Ｐゴシック" pitchFamily="-65" charset="-128"/>
                <a:cs typeface="ＭＳ Ｐゴシック" pitchFamily="-65" charset="-128"/>
              </a:rPr>
              <a:t>Behaviorally Anchored Rating Scale (BARS) </a:t>
            </a:r>
            <a:r>
              <a:rPr lang="en-US" sz="1200" i="0" u="none" strike="noStrike" kern="1200" baseline="0" dirty="0">
                <a:solidFill>
                  <a:schemeClr val="tx1"/>
                </a:solidFill>
                <a:latin typeface="+mn-lt"/>
                <a:ea typeface="ＭＳ Ｐゴシック" pitchFamily="-65" charset="-128"/>
                <a:cs typeface="ＭＳ Ｐゴシック" pitchFamily="-65" charset="-128"/>
              </a:rPr>
              <a:t>is a m</a:t>
            </a:r>
            <a:r>
              <a:rPr lang="en-US" sz="1200" b="0" i="0" u="none" strike="noStrike" kern="1200" baseline="0" dirty="0">
                <a:solidFill>
                  <a:schemeClr val="tx1"/>
                </a:solidFill>
                <a:latin typeface="+mn-lt"/>
                <a:ea typeface="ＭＳ Ｐゴシック" pitchFamily="-65" charset="-128"/>
                <a:cs typeface="ＭＳ Ｐゴシック" pitchFamily="-65" charset="-128"/>
              </a:rPr>
              <a:t>ethod</a:t>
            </a:r>
            <a:r>
              <a:rPr lang="en-US" sz="1200" b="0" i="0" u="none" strike="noStrike" kern="1200" baseline="0" dirty="0">
                <a:solidFill>
                  <a:schemeClr val="tx1"/>
                </a:solidFill>
                <a:ea typeface="ＭＳ Ｐゴシック" pitchFamily="-65" charset="-128"/>
                <a:cs typeface="ＭＳ Ｐゴシック" pitchFamily="-65" charset="-128"/>
              </a:rPr>
              <a:t> of performance measurement that rates behavior in terms of a scale showing specific statements of behavior that describe different levels of performance.</a:t>
            </a:r>
          </a:p>
          <a:p>
            <a:endParaRPr lang="en-US" sz="1200" b="0" i="0" u="none" strike="noStrike" kern="1200" baseline="0" dirty="0">
              <a:solidFill>
                <a:schemeClr val="tx1"/>
              </a:solidFill>
              <a:ea typeface="ＭＳ Ｐゴシック" pitchFamily="-65" charset="-128"/>
              <a:cs typeface="ＭＳ Ｐゴシック" pitchFamily="-65" charset="-128"/>
            </a:endParaRPr>
          </a:p>
          <a:p>
            <a:r>
              <a:rPr lang="en-US" altLang="en-US" dirty="0"/>
              <a:t>One way to overcome drawbacks of rating attributes is to measure employees’</a:t>
            </a:r>
            <a:r>
              <a:rPr lang="en-US" altLang="ja-JP" dirty="0"/>
              <a:t> behavior. To rate behaviors, the organization begins by defining which behaviors are associated with success on the job. Which kinds of behavior help the organization achieve its goals? The appraisal for asks the manager to rate an employee in terms of each of the identified behaviors. Techniques used include:</a:t>
            </a:r>
          </a:p>
          <a:p>
            <a:pPr lvl="1" indent="-228600">
              <a:buFont typeface="Calibri" panose="020F0502020204030204" pitchFamily="34" charset="0"/>
              <a:buAutoNum type="arabicPeriod"/>
            </a:pPr>
            <a:r>
              <a:rPr lang="en-US" altLang="en-US" b="0" dirty="0"/>
              <a:t>Critical-incident method</a:t>
            </a:r>
          </a:p>
          <a:p>
            <a:pPr lvl="1" indent="-228600">
              <a:buFont typeface="Calibri" panose="020F0502020204030204" pitchFamily="34" charset="0"/>
              <a:buAutoNum type="arabicPeriod"/>
            </a:pPr>
            <a:r>
              <a:rPr lang="en-US" altLang="en-US" b="0" dirty="0"/>
              <a:t>Behaviorally anchored rating scale (BARS)</a:t>
            </a:r>
          </a:p>
          <a:p>
            <a:pPr lvl="1" indent="-228600">
              <a:buFont typeface="Calibri" panose="020F0502020204030204" pitchFamily="34" charset="0"/>
              <a:buAutoNum type="arabicPeriod"/>
            </a:pPr>
            <a:r>
              <a:rPr lang="en-US" altLang="en-US" b="0" dirty="0"/>
              <a:t>Behavioral observation scale (BOS)</a:t>
            </a:r>
          </a:p>
          <a:p>
            <a:pPr lvl="1" indent="-228600">
              <a:buFont typeface="Calibri" panose="020F0502020204030204" pitchFamily="34" charset="0"/>
              <a:buAutoNum type="arabicPeriod"/>
            </a:pPr>
            <a:r>
              <a:rPr lang="en-US" altLang="en-US" b="0" dirty="0"/>
              <a:t>Organizational Behavior modification (OBM)</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2528103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ea typeface="ＭＳ Ｐゴシック" pitchFamily="-65" charset="-128"/>
                <a:cs typeface="ＭＳ Ｐゴシック" pitchFamily="-65" charset="-128"/>
              </a:rPr>
              <a:t>Behavioral Observation Scale (BOS)</a:t>
            </a:r>
            <a:r>
              <a:rPr lang="en-US" sz="1200" b="0" i="0" u="none" strike="noStrike" kern="1200" baseline="0" dirty="0">
                <a:solidFill>
                  <a:schemeClr val="tx1"/>
                </a:solidFill>
                <a:ea typeface="ＭＳ Ｐゴシック" pitchFamily="-65" charset="-128"/>
                <a:cs typeface="ＭＳ Ｐゴシック" pitchFamily="-65" charset="-128"/>
              </a:rPr>
              <a:t> is a variation of a BARS which uses all behaviors necessary for effective performance to rate performance at a task.</a:t>
            </a:r>
          </a:p>
          <a:p>
            <a:endParaRPr lang="en-US" sz="1200" b="0" i="0" u="none" strike="noStrike" kern="1200" baseline="0" dirty="0">
              <a:solidFill>
                <a:schemeClr val="tx1"/>
              </a:solidFill>
              <a:ea typeface="ＭＳ Ｐゴシック" pitchFamily="-65" charset="-128"/>
            </a:endParaRPr>
          </a:p>
          <a:p>
            <a:r>
              <a:rPr lang="en-US" sz="1200" b="1" i="0" u="none" strike="noStrike" kern="1200" baseline="0" dirty="0">
                <a:solidFill>
                  <a:schemeClr val="tx1"/>
                </a:solidFill>
                <a:ea typeface="ＭＳ Ｐゴシック" pitchFamily="-65" charset="-128"/>
                <a:cs typeface="ＭＳ Ｐゴシック" pitchFamily="-65" charset="-128"/>
              </a:rPr>
              <a:t>Organizational Behavior Modification (OBM) </a:t>
            </a:r>
            <a:r>
              <a:rPr lang="en-US" sz="1200" b="0" i="0" u="none" strike="noStrike" kern="1200" baseline="0" dirty="0">
                <a:solidFill>
                  <a:schemeClr val="tx1"/>
                </a:solidFill>
                <a:ea typeface="ＭＳ Ｐゴシック" pitchFamily="-65" charset="-128"/>
                <a:cs typeface="ＭＳ Ｐゴシック" pitchFamily="-65" charset="-128"/>
              </a:rPr>
              <a:t>is a plan for </a:t>
            </a:r>
            <a:r>
              <a:rPr lang="en-US" dirty="0"/>
              <a:t>managing the behavior of employees through a formal system of feedback and reinforcement.</a:t>
            </a:r>
            <a:endParaRPr lang="en-US" sz="1200" b="0" i="0" u="none" strike="noStrike" kern="1200" baseline="0" dirty="0">
              <a:solidFill>
                <a:schemeClr val="tx1"/>
              </a:solidFill>
              <a:ea typeface="ＭＳ Ｐゴシック" pitchFamily="-65" charset="-128"/>
              <a:cs typeface="ＭＳ Ｐゴシック" pitchFamily="-65" charset="-128"/>
            </a:endParaRPr>
          </a:p>
          <a:p>
            <a:r>
              <a:rPr lang="en-US" altLang="en-US" dirty="0"/>
              <a:t>Four components of OBM:</a:t>
            </a:r>
          </a:p>
          <a:p>
            <a:pPr lvl="1" indent="-228600"/>
            <a:r>
              <a:rPr lang="en-US" altLang="en-US" dirty="0"/>
              <a:t>1. 	Define a set of key behaviors necessary for job performance.</a:t>
            </a:r>
          </a:p>
          <a:p>
            <a:pPr lvl="1" indent="-228600"/>
            <a:r>
              <a:rPr lang="en-US" altLang="en-US" dirty="0"/>
              <a:t>2. 	Use a measurement system to assess whether the employee exhibits the key behaviors.</a:t>
            </a:r>
          </a:p>
          <a:p>
            <a:pPr lvl="1" indent="-228600"/>
            <a:r>
              <a:rPr lang="en-US" altLang="en-US" dirty="0"/>
              <a:t>3. 	Inform employees of the key behaviors, perhaps in terms of goals for how often to exhibit the behaviors.</a:t>
            </a:r>
          </a:p>
          <a:p>
            <a:pPr lvl="1" indent="-228600"/>
            <a:r>
              <a:rPr lang="en-US" altLang="en-US" dirty="0"/>
              <a:t>4. 	Provide feedback and reinforcement based on employees’ behavior.</a:t>
            </a:r>
            <a:endParaRPr lang="en-US" altLang="en-US" b="0"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3791295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ea typeface="ＭＳ Ｐゴシック" pitchFamily="-65" charset="-128"/>
                <a:cs typeface="ＭＳ Ｐゴシック" pitchFamily="-65" charset="-128"/>
              </a:rPr>
              <a:t>Management by Objectives (MBO)</a:t>
            </a:r>
            <a:r>
              <a:rPr lang="en-US" sz="1200" b="0" i="0" u="none" strike="noStrike" kern="1200" baseline="0" dirty="0">
                <a:solidFill>
                  <a:schemeClr val="tx1"/>
                </a:solidFill>
                <a:ea typeface="ＭＳ Ｐゴシック" pitchFamily="-65" charset="-128"/>
                <a:cs typeface="ＭＳ Ｐゴシック" pitchFamily="-65" charset="-128"/>
              </a:rPr>
              <a:t> is a system in which people at each level of the organization set goals in a process that flows from top to bottom, so employees at all levels are contributing to the </a:t>
            </a:r>
            <a:r>
              <a:rPr lang="en-US" dirty="0"/>
              <a:t>organization’s overall goals. These goals become the standards for evaluating each employee’s performance.</a:t>
            </a:r>
            <a:endParaRPr lang="en-US" sz="1200" b="0" i="0" u="none" strike="noStrike" kern="1200" baseline="0" dirty="0">
              <a:solidFill>
                <a:schemeClr val="tx1"/>
              </a:solidFill>
              <a:ea typeface="ＭＳ Ｐゴシック" pitchFamily="-65" charset="-128"/>
              <a:cs typeface="ＭＳ Ｐゴシック" pitchFamily="-65" charset="-128"/>
            </a:endParaRPr>
          </a:p>
          <a:p>
            <a:endParaRPr lang="en-US" sz="1200" b="0" i="0" u="none" strike="noStrike" kern="1200" baseline="0" dirty="0">
              <a:solidFill>
                <a:schemeClr val="tx1"/>
              </a:solidFill>
              <a:ea typeface="ＭＳ Ｐゴシック" pitchFamily="-65" charset="-128"/>
              <a:cs typeface="ＭＳ Ｐゴシック" pitchFamily="-65" charset="-128"/>
            </a:endParaRPr>
          </a:p>
          <a:p>
            <a:r>
              <a:rPr lang="en-US" altLang="en-US" b="0" i="1" dirty="0"/>
              <a:t>Productivity</a:t>
            </a:r>
            <a:r>
              <a:rPr lang="en-US" altLang="en-US" dirty="0"/>
              <a:t> usually refers to the output of production, but it can be used more generally as a performance measure. The organization identifies the products—set of activities or objectives—it expects a group or individual to accomplish. Performance measurement can focus </a:t>
            </a:r>
            <a:r>
              <a:rPr lang="en-US" altLang="en-US" b="0" dirty="0"/>
              <a:t>on managing by objective, measurable results of a job or work group. An MBO </a:t>
            </a:r>
            <a:r>
              <a:rPr lang="en-US" altLang="en-US" dirty="0"/>
              <a:t>system has three components:</a:t>
            </a:r>
          </a:p>
          <a:p>
            <a:pPr lvl="1" indent="-228600">
              <a:buFontTx/>
              <a:buAutoNum type="arabicPeriod"/>
            </a:pPr>
            <a:r>
              <a:rPr lang="en-US" altLang="en-US" dirty="0"/>
              <a:t> Goals are specific, difficult, and objective.</a:t>
            </a:r>
          </a:p>
          <a:p>
            <a:pPr lvl="1" indent="-228600">
              <a:buFontTx/>
              <a:buAutoNum type="arabicPeriod"/>
            </a:pPr>
            <a:r>
              <a:rPr lang="en-US" altLang="en-US" dirty="0"/>
              <a:t> Managers and their employees work together to set the goals.</a:t>
            </a:r>
          </a:p>
          <a:p>
            <a:pPr marL="457200" indent="-228600"/>
            <a:r>
              <a:rPr lang="en-US" altLang="en-US" dirty="0"/>
              <a:t>3. 	The manager gives objective feedback through the rating period to monitor progress toward the goals. MBO can have a very positive effect on an organization’s performance.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675128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a:r>
              <a:rPr lang="en-US" altLang="en-US" b="0" dirty="0">
                <a:solidFill>
                  <a:srgbClr val="000000"/>
                </a:solidFill>
              </a:rPr>
              <a:t>Subjective feedback </a:t>
            </a:r>
            <a:r>
              <a:rPr lang="en-US" altLang="en-US" dirty="0">
                <a:solidFill>
                  <a:srgbClr val="000000"/>
                </a:solidFill>
              </a:rPr>
              <a:t>comes f</a:t>
            </a:r>
            <a:r>
              <a:rPr lang="en-US" altLang="en-US" dirty="0"/>
              <a:t>rom managers, peers, and customers about the employee’s personal qualities such as cooperation and initiative.</a:t>
            </a:r>
          </a:p>
          <a:p>
            <a:pPr marL="0" lvl="1"/>
            <a:r>
              <a:rPr lang="en-US" altLang="en-US" b="0" dirty="0"/>
              <a:t>Statistical quality control’s </a:t>
            </a:r>
            <a:r>
              <a:rPr lang="en-US" altLang="en-US" dirty="0"/>
              <a:t>methods use charts to detail causes of problems, measures of performance, or relationships between work-related variables.</a:t>
            </a:r>
          </a:p>
          <a:p>
            <a:pPr marL="0" lvl="1"/>
            <a:endParaRPr lang="en-US" altLang="en-US" dirty="0"/>
          </a:p>
          <a:p>
            <a:r>
              <a:rPr lang="en-US" altLang="en-US" dirty="0"/>
              <a:t>Ask the students: </a:t>
            </a:r>
            <a:r>
              <a:rPr lang="en-US" altLang="en-US" i="1" dirty="0"/>
              <a:t>Why might TQM NOT support decisions about work assignments, training, or compensation?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3778086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1803250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10-5 </a:t>
            </a:r>
            <a:r>
              <a:rPr lang="en-US" dirty="0"/>
              <a:t>Describe major sources of performance information in terms of their advantages and disadvantages.</a:t>
            </a:r>
            <a:endParaRPr lang="en-US" altLang="en-US" dirty="0"/>
          </a:p>
          <a:p>
            <a:endParaRPr lang="en-US" altLang="en-US" dirty="0"/>
          </a:p>
          <a:p>
            <a:r>
              <a:rPr lang="en-US" altLang="en-US" dirty="0"/>
              <a:t>To get as complete an assessment as possible, some organizations combine information from most or all of the possible sources, in what is called a </a:t>
            </a:r>
            <a:r>
              <a:rPr lang="en-US" altLang="en-US" b="1" dirty="0"/>
              <a:t>360-degree performance appraisal</a:t>
            </a:r>
            <a:r>
              <a:rPr lang="en-US" altLang="en-US" dirty="0"/>
              <a:t>. The most used source of performance information is the employee’s manager. It is usually assumed that supervisors have extensive knowledge of the job requirements and that they have enough opportunity to observe their employees. However, in some jobs, the supervisor does not have enough opportunity to observe the employee performing job duties. Peers are an excellent source of information about performance in a job where the supervisor does not often observe the employee. Peers are more favorable toward participating in reviews to be used for employee development. Subordinates—the people reporting to the manager—often have the best chance to see how well a manager treats employee. To protect employees, the process should be anonymous and use at least three employees to rate each manage. Self-ratings are rarely used alone, but they can contribute valuable information although hat individuals have a tendency to inflate assessments of their performance. A common approach is to have employees evaluate their own performance before the feedback session. The customer is often the only person who directly observes the service performance and may be the best source of performance information.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1854047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4765309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10-6 </a:t>
            </a:r>
            <a:r>
              <a:rPr lang="en-US" dirty="0"/>
              <a:t>Define types of rating errors, and explain how to minimize them.</a:t>
            </a:r>
            <a:endParaRPr lang="en-US" altLang="en-US" dirty="0"/>
          </a:p>
          <a:p>
            <a:endParaRPr lang="en-US" altLang="en-US" dirty="0"/>
          </a:p>
          <a:p>
            <a:r>
              <a:rPr lang="en-US" altLang="en-US" dirty="0"/>
              <a:t>Several kinds of errors and biases commonly influence performance measurements. People often tend to give a higher evaluation to people they consider similar to themselves. Most of us think of ourselves as effective, so if others are like us, they must be effective, too.  It is sometimes wrong, and when similarity is based on characteristics such as race or sex, decisions may be discriminatory.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30386094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Several kinds of errors and biases commonly influence performance measurements (Figure 10.6).</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3632881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Bill rates all of his employees very low except for Jan. Bill gives Jan above average ratings because she consistently comes to work on time. Bill makes the rating errors of _____ for his team and of _____ for Jan.</a:t>
            </a:r>
          </a:p>
          <a:p>
            <a:pPr marL="228600" indent="-228600">
              <a:buFont typeface="+mj-lt"/>
              <a:buAutoNum type="alphaUcPeriod"/>
            </a:pPr>
            <a:r>
              <a:rPr lang="en-US" dirty="0"/>
              <a:t>leniency; horn</a:t>
            </a:r>
          </a:p>
          <a:p>
            <a:pPr marL="228600" indent="-228600">
              <a:buFont typeface="+mj-lt"/>
              <a:buAutoNum type="alphaUcPeriod"/>
            </a:pPr>
            <a:r>
              <a:rPr lang="en-US" dirty="0"/>
              <a:t>strictness; halo</a:t>
            </a:r>
          </a:p>
          <a:p>
            <a:pPr marL="228600" indent="-228600">
              <a:buFont typeface="+mj-lt"/>
              <a:buAutoNum type="alphaUcPeriod"/>
            </a:pPr>
            <a:r>
              <a:rPr lang="en-US" dirty="0"/>
              <a:t>similar-to-me; central tendency</a:t>
            </a:r>
          </a:p>
          <a:p>
            <a:pPr marL="228600" indent="-228600">
              <a:buFont typeface="+mj-lt"/>
              <a:buAutoNum type="alphaUcPeriod"/>
            </a:pPr>
            <a:r>
              <a:rPr lang="en-US" dirty="0"/>
              <a:t>horn; strictness</a:t>
            </a:r>
          </a:p>
          <a:p>
            <a:pPr marL="228600" indent="-228600" eaLnBrk="1" hangingPunct="1">
              <a:spcAft>
                <a:spcPct val="20000"/>
              </a:spcAft>
            </a:pPr>
            <a:endParaRPr lang="en-US" dirty="0">
              <a:latin typeface="Calibri" charset="0"/>
              <a:ea typeface="ＭＳ Ｐゴシック" charset="0"/>
              <a:cs typeface="ＭＳ Ｐゴシック" charset="0"/>
            </a:endParaRPr>
          </a:p>
          <a:p>
            <a:pPr eaLnBrk="1" hangingPunct="1">
              <a:spcAft>
                <a:spcPct val="20000"/>
              </a:spcAft>
            </a:pPr>
            <a:r>
              <a:rPr lang="en-US" dirty="0">
                <a:latin typeface="Calibri" charset="0"/>
                <a:ea typeface="ＭＳ Ｐゴシック" charset="0"/>
                <a:cs typeface="ＭＳ Ｐゴシック" charset="0"/>
              </a:rPr>
              <a:t>Answer: B</a:t>
            </a:r>
          </a:p>
          <a:p>
            <a:pPr eaLnBrk="1" hangingPunct="1">
              <a:spcAft>
                <a:spcPct val="20000"/>
              </a:spcAft>
            </a:pPr>
            <a:r>
              <a:rPr lang="en-US" dirty="0"/>
              <a:t>Bill makes the rating error of strictness with his team, as he favors lower rankings. He makes the rating error of halo for Jan because his opinion of one quality (her punctuality) colors his opinion of her in a favorable light.</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33541749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Usually people make these errors unintentionally, especially when the criteria for measuring performance are not very specific. Raters can be trained to avoid rating errors.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266464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ＭＳ Ｐゴシック" pitchFamily="-65" charset="-128"/>
                <a:cs typeface="ＭＳ Ｐゴシック" pitchFamily="-65" charset="-128"/>
              </a:rPr>
              <a:t>Calibration meting </a:t>
            </a:r>
            <a:r>
              <a:rPr lang="en-US" sz="1200" i="0" u="none" strike="noStrike" kern="1200" baseline="0" dirty="0">
                <a:solidFill>
                  <a:schemeClr val="tx1"/>
                </a:solidFill>
                <a:latin typeface="+mn-lt"/>
                <a:ea typeface="ＭＳ Ｐゴシック" pitchFamily="-65" charset="-128"/>
                <a:cs typeface="ＭＳ Ｐゴシック" pitchFamily="-65" charset="-128"/>
              </a:rPr>
              <a:t>is a m</a:t>
            </a:r>
            <a:r>
              <a:rPr lang="en-US" sz="1200" b="0" i="0" u="none" strike="noStrike" kern="1200" baseline="0" dirty="0">
                <a:solidFill>
                  <a:schemeClr val="tx1"/>
                </a:solidFill>
                <a:latin typeface="+mn-lt"/>
                <a:ea typeface="ＭＳ Ｐゴシック" pitchFamily="-65" charset="-128"/>
                <a:cs typeface="ＭＳ Ｐゴシック" pitchFamily="-65" charset="-128"/>
              </a:rPr>
              <a:t>eeting at which managers discuss employee performance ratings and provide evidence supporting their ratings with the goal of eliminating the influence of rating errors.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32491359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pitchFamily="-65" charset="-128"/>
                <a:cs typeface="ＭＳ Ｐゴシック" pitchFamily="-65" charset="-128"/>
              </a:rPr>
              <a:t>LO 10-7 Explain how to provide performance feedback effectively.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kern="1200" dirty="0">
                <a:solidFill>
                  <a:schemeClr val="tx1"/>
                </a:solidFill>
                <a:latin typeface="+mn-lt"/>
                <a:ea typeface="ＭＳ Ｐゴシック" pitchFamily="-65" charset="-128"/>
                <a:cs typeface="ＭＳ Ｐゴシック" pitchFamily="-65" charset="-128"/>
              </a:rPr>
              <a:t>Once the manager and others have measured an employee’</a:t>
            </a:r>
            <a:r>
              <a:rPr lang="en-US" altLang="ja-JP" sz="1200" kern="1200" dirty="0">
                <a:solidFill>
                  <a:schemeClr val="tx1"/>
                </a:solidFill>
                <a:latin typeface="+mn-lt"/>
                <a:ea typeface="ＭＳ Ｐゴシック" pitchFamily="-65" charset="-128"/>
                <a:cs typeface="ＭＳ Ｐゴシック" pitchFamily="-65" charset="-128"/>
              </a:rPr>
              <a:t>s performance, this information must be given to the employee. Only after the employee has received feedback can he or she begin to plan how to correct any shortcomings. Managers should also enable the employee to be well prepared. The manager should ask the employee to complete a self-assessment ahead of time to think about their performance over the past rating period and to be aware of their strengths and weaknesses so they can participate more fully in the discussion. The organization can also help managers give accurate and fair appraisals by training them to use the appraisal process, encouraging them to recognize accomplishments that the employees themselves have not identified, and fostering a climate of openness in which employees feel they can be honest about their weaknesses.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3281602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Managers should be well prepared for each formal feedback session. The manager should create the right context for the meeting. The location should be neutral.</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1093693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Delivering feedback feels to the manager as if he or she is standing in judgment of others—a role few people enjoy. Managers can do much to smooth the feedback process and make it effective. Receiving criticism feels even worse.  Although the problem-solving approach is superior, most managers rely on the tell-and-sell approach. Managers can improve employee satisfaction with the feedback process by letting employees voice their opinions and discuss performance goals. Frequent feedback is an opportunity for strengthening a relationship of trust between the manager and the employee.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9793115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pitchFamily="-65" charset="-128"/>
                <a:cs typeface="ＭＳ Ｐゴシック" pitchFamily="-65" charset="-128"/>
              </a:rPr>
              <a:t>LO 10-8 Summarize ways to produce improvement in unsatisfactory performance.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When performance evaluation indicates that an employee’s performance is below standard, the feedback process should launch an effort to correct the problem. Even when the employee is meeting current standards, the feedback session may identify areas in which the employee can improve in order to contribute more to the organization in a current or future job.</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32789813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Figure 10.7 identifies some questions for managers to ask when identifying other possible remedies.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986350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pitchFamily="-65" charset="-128"/>
                <a:cs typeface="ＭＳ Ｐゴシック" pitchFamily="-65" charset="-128"/>
              </a:rPr>
              <a:t>LO 10-9 Discuss legal and ethical issues that affect performance management.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In developing and using performance management systems, human resource professionals need to ensure that these systems meet legal requirements, such as the avoidance of discrimination. In addition, performance management systems should meet ethical standards, such as protection of employees’ privacy.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2285203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To protect against both kinds of lawsuits, it is important to have a legally defensible performance management system. Such a system would be based on valid job analyses with the requirements for job success clearly communicated to employees. Performance measurement should evaluate behaviors or results rather than traits. For example, managers’ evaluations look at their teams’ results, not at whether the managers have “leadership.” The organization should use multiple raters (including self-appraisals) and train raters in how to use the system. The organization should provide for a review of all performance ratings by upper-level managers and set up a system for employees to appeal when they believe they were evaluated unfairly. Along with feedback, the system should include a process for coaching or training employees to help them improve, rather than simply dismissing poor performers.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2711715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LO 10-1 </a:t>
            </a:r>
            <a:r>
              <a:rPr lang="en-US" dirty="0"/>
              <a:t>Identify the activities involved in performance management.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i="0" u="none" strike="noStrike" kern="1200" baseline="0" dirty="0">
              <a:solidFill>
                <a:schemeClr val="tx1"/>
              </a:solidFill>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ea typeface="ＭＳ Ｐゴシック" pitchFamily="-65" charset="-128"/>
                <a:cs typeface="ＭＳ Ｐゴシック" pitchFamily="-65" charset="-128"/>
              </a:rPr>
              <a:t>Performance management </a:t>
            </a:r>
            <a:r>
              <a:rPr lang="en-US" sz="1200" i="0" u="none" strike="noStrike" kern="1200" baseline="0" dirty="0">
                <a:solidFill>
                  <a:schemeClr val="tx1"/>
                </a:solidFill>
                <a:ea typeface="ＭＳ Ｐゴシック" pitchFamily="-65" charset="-128"/>
                <a:cs typeface="ＭＳ Ｐゴシック" pitchFamily="-65" charset="-128"/>
              </a:rPr>
              <a:t>is t</a:t>
            </a:r>
            <a:r>
              <a:rPr lang="en-US" sz="1200" b="0" i="0" u="none" strike="noStrike" kern="1200" baseline="0" dirty="0">
                <a:solidFill>
                  <a:schemeClr val="tx1"/>
                </a:solidFill>
                <a:ea typeface="ＭＳ Ｐゴシック" pitchFamily="-65" charset="-128"/>
                <a:cs typeface="ＭＳ Ｐゴシック" pitchFamily="-65" charset="-128"/>
              </a:rPr>
              <a:t>he process through which managers ensure that employees’ activities and outputs contribute to the organization’s  goals.</a:t>
            </a:r>
            <a:endParaRPr lang="en-US" dirty="0"/>
          </a:p>
          <a:p>
            <a:endParaRPr lang="en-US" sz="1200" b="0" i="0" u="none" strike="noStrike" kern="1200" baseline="0" dirty="0">
              <a:solidFill>
                <a:schemeClr val="tx1"/>
              </a:solidFill>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Although many employees dread the annual “performance appraisal” meeting at which a boss picks apart the employee’s behaviors from the past year, performance management can potentially deliver many benefits—to individual employees as well as to the organization as a whole. Effective performance management can tell top performers they are valued, encourage communication between managers and their employees, establish consistent standards for evaluating employees, and help the organization identify its strongest and weakest employees. To meet these objectives, companies must think of effective performance management as a process, not an event.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29215595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Computer technology now supports many performance management systems. Organizations often store records of employees’ performance ratings, disciplinary actions, and work-rule violations in electronic databases. Many companies use computers, sensors, and mobile devices to monitor productivity and other performance measures electronically.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1167271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400" dirty="0"/>
              <a:t>Using this performance management process helps managers and employees focus on the organization’</a:t>
            </a:r>
            <a:r>
              <a:rPr lang="en-US" altLang="ja-JP" sz="1400" dirty="0"/>
              <a:t>s goals. Figure 10.1 shows the six steps in the performance management process. As shown in the model, feedback and formal performance evaluation are important parts of the process; however, they are not the only critical components. An effective performance management process contributes to the company</a:t>
            </a:r>
            <a:r>
              <a:rPr lang="en-US" altLang="en-US" sz="1400" dirty="0"/>
              <a:t>’</a:t>
            </a:r>
            <a:r>
              <a:rPr lang="en-US" altLang="ja-JP" sz="1400" dirty="0"/>
              <a:t>s overall competitive advantage and must be given visible support by the CEO and other senior managers. This support ensures that the process is consistently used across the company, appraisals are completed on time, and giving and receiving ongoing performance feedback is recognized as an accepted part of the company</a:t>
            </a:r>
            <a:r>
              <a:rPr lang="en-US" altLang="en-US" sz="1400" dirty="0"/>
              <a:t>’</a:t>
            </a:r>
            <a:r>
              <a:rPr lang="en-US" altLang="ja-JP" sz="1400" dirty="0"/>
              <a:t>s culture.</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2704893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10-2 </a:t>
            </a:r>
            <a:r>
              <a:rPr lang="en-US" dirty="0"/>
              <a:t>Discuss the purposes of performance management systems.</a:t>
            </a:r>
          </a:p>
          <a:p>
            <a:endParaRPr lang="en-US" altLang="en-US" dirty="0"/>
          </a:p>
          <a:p>
            <a:r>
              <a:rPr lang="en-US" altLang="en-US" dirty="0"/>
              <a:t>Organizations establish performance management systems to meet three purposes:</a:t>
            </a:r>
            <a:r>
              <a:rPr lang="en-US" altLang="en-US" b="1" dirty="0"/>
              <a:t> </a:t>
            </a:r>
            <a:r>
              <a:rPr lang="en-US" altLang="en-US" b="1" i="1" dirty="0"/>
              <a:t>strategic, administrative</a:t>
            </a:r>
            <a:r>
              <a:rPr lang="en-US" altLang="en-US" i="1" dirty="0"/>
              <a:t>, and </a:t>
            </a:r>
            <a:r>
              <a:rPr lang="en-US" altLang="en-US" b="1" i="1" dirty="0"/>
              <a:t>developmental</a:t>
            </a:r>
            <a:r>
              <a:rPr lang="en-US" altLang="en-US" i="1" dirty="0"/>
              <a:t>.</a:t>
            </a:r>
          </a:p>
          <a:p>
            <a:pPr marL="457200" indent="-228600">
              <a:buFontTx/>
              <a:buChar char="•"/>
            </a:pPr>
            <a:r>
              <a:rPr lang="en-US" altLang="en-US" b="0" i="1" dirty="0"/>
              <a:t>Strategic</a:t>
            </a:r>
            <a:r>
              <a:rPr lang="en-US" altLang="en-US" dirty="0"/>
              <a:t> helps link employees’ behavior with the organization’s goals. Performance management can achieve its strategic purpose only when measurements are truly linked to the organization’s goals and when the goals and feedback about performance are communicated to employees.</a:t>
            </a:r>
          </a:p>
          <a:p>
            <a:pPr marL="457200" indent="-228600">
              <a:buFontTx/>
              <a:buChar char="•"/>
            </a:pPr>
            <a:r>
              <a:rPr lang="en-US" altLang="en-US" b="0" i="1" dirty="0"/>
              <a:t>Administrative - </a:t>
            </a:r>
            <a:r>
              <a:rPr lang="en-US" altLang="en-US" dirty="0"/>
              <a:t>Performance management can support decision making related to employee retention, termination for poor behavior, and hiring or layoffs. Information in a performance appraisal can have a great impact on the future of individual employees.</a:t>
            </a:r>
          </a:p>
          <a:p>
            <a:pPr marL="457200" indent="-228600">
              <a:buFontTx/>
              <a:buChar char="•"/>
            </a:pPr>
            <a:r>
              <a:rPr lang="en-US" altLang="en-US" b="0" i="1" dirty="0"/>
              <a:t>Developmental - </a:t>
            </a:r>
            <a:r>
              <a:rPr lang="en-US" altLang="en-US" dirty="0"/>
              <a:t>Even employees who are meeting expectations can become more valuable when they hear and discuss performance feedback. Effective performance feedback makes employees aware of their strengths and of the areas in which they can improve.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1202195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Suppose you are a manager and the performance management system your company used often created competition among team members. How would you address this issue?</a:t>
            </a:r>
          </a:p>
          <a:p>
            <a:pPr marL="228600" indent="-228600">
              <a:buFont typeface="+mj-lt"/>
              <a:buAutoNum type="alphaUcPeriod"/>
            </a:pPr>
            <a:r>
              <a:rPr lang="en-US" dirty="0"/>
              <a:t>I wouldn’t do anything; competition is good.</a:t>
            </a:r>
          </a:p>
          <a:p>
            <a:pPr marL="228600" indent="-228600">
              <a:buFont typeface="+mj-lt"/>
              <a:buAutoNum type="alphaUcPeriod"/>
            </a:pPr>
            <a:r>
              <a:rPr lang="en-US" dirty="0"/>
              <a:t>I would make collaboration be one of the criteria for evaluation.</a:t>
            </a:r>
          </a:p>
          <a:p>
            <a:pPr marL="228600" indent="-228600">
              <a:buFont typeface="+mj-lt"/>
              <a:buAutoNum type="alphaUcPeriod"/>
            </a:pPr>
            <a:r>
              <a:rPr lang="en-US" dirty="0"/>
              <a:t>I would increase the specificity of the feedback I provided.</a:t>
            </a:r>
          </a:p>
          <a:p>
            <a:pPr marL="228600" indent="-228600">
              <a:buFont typeface="+mj-lt"/>
              <a:buAutoNum type="alphaUcPeriod"/>
            </a:pPr>
            <a:r>
              <a:rPr lang="en-US" dirty="0"/>
              <a:t>I would focus my review on personality traits, rather than tasks</a:t>
            </a:r>
            <a:endParaRPr lang="en-US" dirty="0">
              <a:latin typeface="Calibri" charset="0"/>
              <a:ea typeface="ＭＳ Ｐゴシック" charset="0"/>
              <a:cs typeface="ＭＳ Ｐゴシック" charset="0"/>
            </a:endParaRPr>
          </a:p>
          <a:p>
            <a:pPr marL="228600" indent="-228600" eaLnBrk="1" hangingPunct="1">
              <a:spcAft>
                <a:spcPct val="20000"/>
              </a:spcAft>
            </a:pPr>
            <a:endParaRPr lang="en-US" dirty="0">
              <a:latin typeface="Calibri" charset="0"/>
              <a:ea typeface="ＭＳ Ｐゴシック" charset="0"/>
              <a:cs typeface="ＭＳ Ｐゴシック" charset="0"/>
            </a:endParaRPr>
          </a:p>
          <a:p>
            <a:pPr eaLnBrk="1" hangingPunct="1">
              <a:spcAft>
                <a:spcPct val="20000"/>
              </a:spcAft>
            </a:pPr>
            <a:r>
              <a:rPr lang="en-US" dirty="0">
                <a:latin typeface="Calibri" charset="0"/>
                <a:ea typeface="ＭＳ Ｐゴシック" charset="0"/>
                <a:cs typeface="ＭＳ Ｐゴシック" charset="0"/>
              </a:rPr>
              <a:t>Student answers will vary, depending on their thought process. However, option B is probably the most effective solution.</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2399856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altLang="en-US" dirty="0"/>
              <a:t>Selecting performance measures is a critical part of planning a performance manage system. Five criteria determine the effectiveness of performance measures:</a:t>
            </a:r>
          </a:p>
          <a:p>
            <a:pPr marL="457200" indent="-228600">
              <a:lnSpc>
                <a:spcPct val="90000"/>
              </a:lnSpc>
              <a:buFont typeface="Calibri" panose="020F0502020204030204" pitchFamily="34" charset="0"/>
              <a:buAutoNum type="arabicPeriod"/>
            </a:pPr>
            <a:r>
              <a:rPr lang="en-US" altLang="en-US" b="0" dirty="0"/>
              <a:t>Fit with strategy - A performance management system should aim at achieving employee behavior and attitudes that support the organization’s strategy, goals, and culture. </a:t>
            </a:r>
          </a:p>
          <a:p>
            <a:pPr marL="457200" indent="-228600">
              <a:lnSpc>
                <a:spcPct val="90000"/>
              </a:lnSpc>
              <a:buFont typeface="Calibri" panose="020F0502020204030204" pitchFamily="34" charset="0"/>
              <a:buAutoNum type="arabicPeriod"/>
            </a:pPr>
            <a:r>
              <a:rPr lang="en-US" altLang="en-US" b="0" dirty="0"/>
              <a:t>Validity refers to whether the appraisal measures all the relevant aspects of performance and omits irrelevant aspects of performance. </a:t>
            </a:r>
          </a:p>
          <a:p>
            <a:pPr marL="457200" indent="-228600">
              <a:lnSpc>
                <a:spcPct val="90000"/>
              </a:lnSpc>
              <a:buFont typeface="Calibri" panose="020F0502020204030204" pitchFamily="34" charset="0"/>
              <a:buAutoNum type="arabicPeriod"/>
            </a:pPr>
            <a:r>
              <a:rPr lang="en-US" altLang="en-US" b="0" dirty="0"/>
              <a:t>Reliability describes the consistency of the results that the performance measure will deliver. </a:t>
            </a:r>
            <a:r>
              <a:rPr lang="en-US" altLang="en-US" b="1" i="1" dirty="0"/>
              <a:t>Interrater-reliability</a:t>
            </a:r>
            <a:r>
              <a:rPr lang="en-US" altLang="en-US" b="0" i="1" dirty="0"/>
              <a:t> </a:t>
            </a:r>
            <a:r>
              <a:rPr lang="en-US" altLang="en-US" b="0" dirty="0"/>
              <a:t>has consistency of results when more than one person measures performance. </a:t>
            </a:r>
            <a:r>
              <a:rPr lang="en-US" altLang="en-US" b="1" i="1" dirty="0"/>
              <a:t>Test-retest reliability </a:t>
            </a:r>
            <a:r>
              <a:rPr lang="en-US" altLang="en-US" b="0" dirty="0"/>
              <a:t>refers to consistency of results over time. If a performance measure lacks test-retest reliability, determining whether an employee’s performance has truly changed over time will be impossible.</a:t>
            </a:r>
          </a:p>
          <a:p>
            <a:pPr marL="457200" indent="-228600">
              <a:lnSpc>
                <a:spcPct val="90000"/>
              </a:lnSpc>
              <a:buFont typeface="Calibri" panose="020F0502020204030204" pitchFamily="34" charset="0"/>
              <a:buAutoNum type="arabicPeriod"/>
            </a:pPr>
            <a:r>
              <a:rPr lang="en-US" altLang="en-US" b="0" dirty="0"/>
              <a:t>Acceptability - Whether or not a measure is valid and reliable, it must meet the practical standard of being acceptable to the people who use it.</a:t>
            </a:r>
          </a:p>
          <a:p>
            <a:pPr marL="457200" indent="-228600">
              <a:lnSpc>
                <a:spcPct val="90000"/>
              </a:lnSpc>
              <a:buFont typeface="Calibri" panose="020F0502020204030204" pitchFamily="34" charset="0"/>
              <a:buAutoNum type="arabicPeriod"/>
            </a:pPr>
            <a:r>
              <a:rPr lang="en-US" altLang="en-US" b="0" dirty="0"/>
              <a:t>Specific feedback - A performance measure should specifically tell employees what is expected of them and how they can meet those expectations. Being specific helps performance management meet the goals of supporting strategy and developing employees. If a measure does not specify what an employee must do to help the organization achieve its goals, it does not support the strategy. If the measure fails to point out employees’ performance problems, they will not know how to improve</a:t>
            </a:r>
            <a:r>
              <a:rPr lang="en-US" altLang="en-US" dirty="0"/>
              <a: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1929228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Figure 10.2 shows two sets of information. The circle on the left represents all the information in a performance appraisal; the circle on the right represents all relevant measures of job performance. The overlap of the circles contains the valid information. Information that is gathered but irrelevant is “</a:t>
            </a:r>
            <a:r>
              <a:rPr lang="en-US" altLang="ja-JP" dirty="0"/>
              <a:t>contamination.”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3349612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LO 10-4 Compare the major methods for measuring performance.</a:t>
            </a: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Simple ranking </a:t>
            </a:r>
            <a:r>
              <a:rPr lang="en-US" sz="1200" i="0" u="none" strike="noStrike" kern="1200" baseline="0" dirty="0">
                <a:solidFill>
                  <a:schemeClr val="tx1"/>
                </a:solidFill>
                <a:latin typeface="+mn-lt"/>
                <a:ea typeface="ＭＳ Ｐゴシック" pitchFamily="-65" charset="-128"/>
                <a:cs typeface="ＭＳ Ｐゴシック" pitchFamily="-65" charset="-128"/>
              </a:rPr>
              <a:t>is a m</a:t>
            </a:r>
            <a:r>
              <a:rPr lang="en-US" sz="1200" b="0" i="0" u="none" strike="noStrike" kern="1200" baseline="0" dirty="0">
                <a:solidFill>
                  <a:schemeClr val="tx1"/>
                </a:solidFill>
                <a:latin typeface="+mn-lt"/>
                <a:ea typeface="ＭＳ Ｐゴシック" pitchFamily="-65" charset="-128"/>
                <a:cs typeface="ＭＳ Ｐゴシック" pitchFamily="-65" charset="-128"/>
              </a:rPr>
              <a:t>ethod of performance measurement that requires managers to rank employees in their group from the highest performer to the poorest performer.</a:t>
            </a:r>
          </a:p>
          <a:p>
            <a:endParaRPr lang="en-US" sz="1200" b="0" i="0" u="none" strike="noStrike" kern="1200" baseline="0" dirty="0">
              <a:solidFill>
                <a:schemeClr val="tx1"/>
              </a:solidFill>
              <a:latin typeface="+mn-lt"/>
              <a:ea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Forced-distribution method </a:t>
            </a:r>
            <a:r>
              <a:rPr lang="en-US" sz="1200" i="0" u="none" strike="noStrike" kern="1200" baseline="0" dirty="0">
                <a:solidFill>
                  <a:schemeClr val="tx1"/>
                </a:solidFill>
                <a:latin typeface="+mn-lt"/>
                <a:ea typeface="ＭＳ Ｐゴシック" pitchFamily="-65" charset="-128"/>
                <a:cs typeface="ＭＳ Ｐゴシック" pitchFamily="-65" charset="-128"/>
              </a:rPr>
              <a:t>is a m</a:t>
            </a:r>
            <a:r>
              <a:rPr lang="en-US" sz="1200" b="0" i="0" u="none" strike="noStrike" kern="1200" baseline="0" dirty="0">
                <a:solidFill>
                  <a:schemeClr val="tx1"/>
                </a:solidFill>
                <a:latin typeface="+mn-lt"/>
                <a:ea typeface="ＭＳ Ｐゴシック" pitchFamily="-65" charset="-128"/>
                <a:cs typeface="ＭＳ Ｐゴシック" pitchFamily="-65" charset="-128"/>
              </a:rPr>
              <a:t>ethod of performance measurement that assigns a certain percentage of employees to each category in a set of categories.</a:t>
            </a:r>
          </a:p>
          <a:p>
            <a:endParaRPr lang="en-US" sz="1200" b="0" i="0" u="none" strike="noStrike" kern="1200" baseline="0" dirty="0">
              <a:solidFill>
                <a:schemeClr val="tx1"/>
              </a:solidFill>
              <a:latin typeface="+mn-lt"/>
              <a:ea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Paired-comparison method </a:t>
            </a:r>
            <a:r>
              <a:rPr lang="en-US" sz="1200" i="0" u="none" strike="noStrike" kern="1200" baseline="0" dirty="0">
                <a:solidFill>
                  <a:schemeClr val="tx1"/>
                </a:solidFill>
                <a:latin typeface="+mn-lt"/>
                <a:ea typeface="ＭＳ Ｐゴシック" pitchFamily="-65" charset="-128"/>
                <a:cs typeface="ＭＳ Ｐゴシック" pitchFamily="-65" charset="-128"/>
              </a:rPr>
              <a:t>is a m</a:t>
            </a:r>
            <a:r>
              <a:rPr lang="en-US" sz="1200" b="0" i="0" u="none" strike="noStrike" kern="1200" baseline="0" dirty="0">
                <a:solidFill>
                  <a:schemeClr val="tx1"/>
                </a:solidFill>
                <a:latin typeface="+mn-lt"/>
                <a:ea typeface="ＭＳ Ｐゴシック" pitchFamily="-65" charset="-128"/>
                <a:cs typeface="ＭＳ Ｐゴシック" pitchFamily="-65" charset="-128"/>
              </a:rPr>
              <a:t>ethod of performance measurement that compares each employee with each other employee to establish rankings.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2947656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1114971"/>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3" name="Content Placeholder 1">
            <a:extLst>
              <a:ext uri="{FF2B5EF4-FFF2-40B4-BE49-F238E27FC236}">
                <a16:creationId xmlns:a16="http://schemas.microsoft.com/office/drawing/2014/main" id="{E75CCB30-0440-44BB-9F97-A70878B5E459}"/>
              </a:ext>
            </a:extLst>
          </p:cNvPr>
          <p:cNvSpPr>
            <a:spLocks noGrp="1"/>
          </p:cNvSpPr>
          <p:nvPr>
            <p:ph idx="11" hasCustomPrompt="1"/>
          </p:nvPr>
        </p:nvSpPr>
        <p:spPr>
          <a:xfrm>
            <a:off x="1942403" y="2314029"/>
            <a:ext cx="9575800" cy="1114971"/>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14" name="Content Placeholder 1">
            <a:extLst>
              <a:ext uri="{FF2B5EF4-FFF2-40B4-BE49-F238E27FC236}">
                <a16:creationId xmlns:a16="http://schemas.microsoft.com/office/drawing/2014/main" id="{0B452D83-A07B-4D16-BDB6-C0A371E656F0}"/>
              </a:ext>
            </a:extLst>
          </p:cNvPr>
          <p:cNvSpPr>
            <a:spLocks noGrp="1"/>
          </p:cNvSpPr>
          <p:nvPr>
            <p:ph idx="12" hasCustomPrompt="1"/>
          </p:nvPr>
        </p:nvSpPr>
        <p:spPr>
          <a:xfrm>
            <a:off x="2049463" y="3726274"/>
            <a:ext cx="9575800" cy="1114971"/>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15" name="Content Placeholder 1">
            <a:extLst>
              <a:ext uri="{FF2B5EF4-FFF2-40B4-BE49-F238E27FC236}">
                <a16:creationId xmlns:a16="http://schemas.microsoft.com/office/drawing/2014/main" id="{BFECF691-4654-407B-8D6F-552C73150D5D}"/>
              </a:ext>
            </a:extLst>
          </p:cNvPr>
          <p:cNvSpPr>
            <a:spLocks noGrp="1"/>
          </p:cNvSpPr>
          <p:nvPr>
            <p:ph idx="13" hasCustomPrompt="1"/>
          </p:nvPr>
        </p:nvSpPr>
        <p:spPr>
          <a:xfrm>
            <a:off x="2049463" y="5215442"/>
            <a:ext cx="9575800" cy="1114971"/>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729719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heme" Target="../theme/theme4.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 id="2147484878"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4.xml"/><Relationship Id="rId4" Type="http://schemas.openxmlformats.org/officeDocument/2006/relationships/slide" Target="slide3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37.xml"/><Relationship Id="rId4" Type="http://schemas.openxmlformats.org/officeDocument/2006/relationships/slide" Target="slide37.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34.xml"/><Relationship Id="rId4" Type="http://schemas.openxmlformats.org/officeDocument/2006/relationships/slide" Target="slide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4.xml"/><Relationship Id="rId4" Type="http://schemas.openxmlformats.org/officeDocument/2006/relationships/slide" Target="slide3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3000" dirty="0"/>
              <a:t>Figure 10.2 Contamination and Deficiency of a Job Performance Measure</a:t>
            </a:r>
            <a:endParaRPr lang="en-US" sz="3000" b="0" dirty="0"/>
          </a:p>
        </p:txBody>
      </p:sp>
      <p:pic>
        <p:nvPicPr>
          <p:cNvPr id="3" name="Picture 2" descr="A Venn Diagram is labeled to show how contamination and deficiency affect the validity of job performance measures.">
            <a:extLst>
              <a:ext uri="{FF2B5EF4-FFF2-40B4-BE49-F238E27FC236}">
                <a16:creationId xmlns:a16="http://schemas.microsoft.com/office/drawing/2014/main" id="{26AECAD2-6E82-481A-B510-C8A06E0AD36F}"/>
              </a:ext>
            </a:extLst>
          </p:cNvPr>
          <p:cNvPicPr>
            <a:picLocks noChangeAspect="1"/>
          </p:cNvPicPr>
          <p:nvPr/>
        </p:nvPicPr>
        <p:blipFill>
          <a:blip r:embed="rId3"/>
          <a:stretch>
            <a:fillRect/>
          </a:stretch>
        </p:blipFill>
        <p:spPr>
          <a:xfrm>
            <a:off x="1505314" y="1637683"/>
            <a:ext cx="9181372" cy="4078577"/>
          </a:xfrm>
          <a:prstGeom prst="rect">
            <a:avLst/>
          </a:prstGeom>
        </p:spPr>
      </p:pic>
      <p:sp>
        <p:nvSpPr>
          <p:cNvPr id="6" name="Text Placeholder 5">
            <a:extLst>
              <a:ext uri="{FF2B5EF4-FFF2-40B4-BE49-F238E27FC236}">
                <a16:creationId xmlns:a16="http://schemas.microsoft.com/office/drawing/2014/main" id="{7EA25F48-89FE-48A9-A109-108B7098846E}"/>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614642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Methods for Measuring Performance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9"/>
            <a:ext cx="11118196" cy="1573042"/>
          </a:xfrm>
        </p:spPr>
        <p:txBody>
          <a:bodyPr/>
          <a:lstStyle/>
          <a:p>
            <a:pPr marL="0" indent="0">
              <a:buNone/>
            </a:pPr>
            <a:r>
              <a:rPr lang="en-US" sz="2600" dirty="0"/>
              <a:t>Making Comparisons</a:t>
            </a:r>
          </a:p>
          <a:p>
            <a:pPr marL="0" indent="0">
              <a:buNone/>
            </a:pPr>
            <a:r>
              <a:rPr lang="en-US" b="1" dirty="0"/>
              <a:t>Simple ranking:</a:t>
            </a:r>
            <a:r>
              <a:rPr lang="en-US" dirty="0"/>
              <a:t> managers rank employees from highest to poorest performer.</a:t>
            </a:r>
            <a:endParaRPr lang="en-US" b="1" dirty="0"/>
          </a:p>
          <a:p>
            <a:pPr marL="292608" lvl="1" indent="-292608">
              <a:spcBef>
                <a:spcPts val="1000"/>
              </a:spcBef>
              <a:spcAft>
                <a:spcPts val="0"/>
              </a:spcAft>
              <a:buFont typeface="Arial" panose="020B0604020202020204" pitchFamily="34" charset="0"/>
              <a:buChar char="•"/>
            </a:pPr>
            <a:r>
              <a:rPr lang="en-US" sz="2200" dirty="0"/>
              <a:t>Alternation ranking.</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130658"/>
            <a:ext cx="11118196" cy="2975678"/>
          </a:xfrm>
        </p:spPr>
        <p:txBody>
          <a:bodyPr/>
          <a:lstStyle/>
          <a:p>
            <a:pPr marL="0" indent="0">
              <a:buNone/>
            </a:pPr>
            <a:r>
              <a:rPr lang="en-US" b="1" dirty="0"/>
              <a:t>Forced-distribution method:</a:t>
            </a:r>
            <a:r>
              <a:rPr lang="en-US" dirty="0"/>
              <a:t> assigns a certain percentage of employees to each category in a set of categories.</a:t>
            </a:r>
            <a:endParaRPr lang="en-US" b="1" dirty="0"/>
          </a:p>
          <a:p>
            <a:pPr marL="0" indent="0">
              <a:buNone/>
            </a:pPr>
            <a:r>
              <a:rPr lang="en-US" b="1" dirty="0"/>
              <a:t>Paired-comparison method:</a:t>
            </a:r>
            <a:r>
              <a:rPr lang="en-US" dirty="0"/>
              <a:t> compares each employee with the others to establish rankings.</a:t>
            </a:r>
          </a:p>
          <a:p>
            <a:pPr marL="0" indent="0">
              <a:buNone/>
            </a:pPr>
            <a:r>
              <a:rPr lang="en-US" dirty="0"/>
              <a:t>Rankings are often not linked to the organization’s goals, and the ranking is open to interpretation.</a:t>
            </a:r>
          </a:p>
        </p:txBody>
      </p:sp>
    </p:spTree>
    <p:extLst>
      <p:ext uri="{BB962C8B-B14F-4D97-AF65-F5344CB8AC3E}">
        <p14:creationId xmlns:p14="http://schemas.microsoft.com/office/powerpoint/2010/main" val="3303758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Methods for Measuring Performance </a:t>
            </a:r>
            <a:r>
              <a:rPr lang="en-US" sz="1000" b="0" dirty="0"/>
              <a:t>2</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5386917" cy="639762"/>
          </a:xfrm>
        </p:spPr>
        <p:txBody>
          <a:bodyPr/>
          <a:lstStyle/>
          <a:p>
            <a:r>
              <a:rPr lang="en-US" sz="2600" b="0" dirty="0"/>
              <a:t>Rating Attributes</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US" sz="2600" dirty="0"/>
              <a:t>Graphic Rating Scale</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Lists traits and provides a rating scale for each trait.</a:t>
            </a:r>
          </a:p>
          <a:p>
            <a:pPr marL="292608" indent="-292608">
              <a:spcBef>
                <a:spcPts val="1000"/>
              </a:spcBef>
              <a:spcAft>
                <a:spcPts val="0"/>
              </a:spcAft>
            </a:pPr>
            <a:r>
              <a:rPr lang="en-US" sz="2400" dirty="0"/>
              <a:t>Employer uses scale to indicate extent to which employee displays each trait.</a:t>
            </a:r>
          </a:p>
          <a:p>
            <a:pPr marL="292608" indent="-292608">
              <a:spcBef>
                <a:spcPts val="1000"/>
              </a:spcBef>
              <a:spcAft>
                <a:spcPts val="0"/>
              </a:spcAft>
            </a:pPr>
            <a:r>
              <a:rPr lang="en-US" sz="2400" dirty="0"/>
              <a:t>Rating scales are subjective and vary by employer.</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7105"/>
            <a:ext cx="5384133"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dirty="0">
                <a:cs typeface="Arial" panose="020B0604020202020204" pitchFamily="34" charset="0"/>
              </a:rPr>
              <a:t>Mixed-Standard Scale</a:t>
            </a:r>
            <a:endParaRPr lang="en-US" sz="260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Uses several statements to describe each trait.</a:t>
            </a:r>
          </a:p>
          <a:p>
            <a:pPr marL="292608" indent="-292608">
              <a:spcBef>
                <a:spcPts val="1000"/>
              </a:spcBef>
              <a:spcAft>
                <a:spcPts val="0"/>
              </a:spcAft>
            </a:pPr>
            <a:r>
              <a:rPr lang="en-US" sz="2400" dirty="0">
                <a:cs typeface="Arial" panose="020B0604020202020204" pitchFamily="34" charset="0"/>
              </a:rPr>
              <a:t>Employer scores employee in terms of how employee compares to statements.</a:t>
            </a:r>
            <a:endParaRPr lang="en-US" sz="2400" dirty="0"/>
          </a:p>
        </p:txBody>
      </p:sp>
    </p:spTree>
    <p:extLst>
      <p:ext uri="{BB962C8B-B14F-4D97-AF65-F5344CB8AC3E}">
        <p14:creationId xmlns:p14="http://schemas.microsoft.com/office/powerpoint/2010/main" val="12125212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Methods for Measuring Performance </a:t>
            </a:r>
            <a:r>
              <a:rPr lang="en-US" sz="1000" b="0" dirty="0"/>
              <a:t>3</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5386917" cy="639762"/>
          </a:xfrm>
        </p:spPr>
        <p:txBody>
          <a:bodyPr/>
          <a:lstStyle/>
          <a:p>
            <a:r>
              <a:rPr lang="en-US" sz="2600" b="0" dirty="0"/>
              <a:t>Rating Behaviors</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143262"/>
            <a:ext cx="5384134" cy="951191"/>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US" sz="2600" dirty="0"/>
              <a:t>Critical-Incident Method</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220580"/>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Specific instances of effective and ineffective employee behavior documented.</a:t>
            </a:r>
          </a:p>
          <a:p>
            <a:pPr marL="292608" indent="-292608">
              <a:spcBef>
                <a:spcPts val="1000"/>
              </a:spcBef>
              <a:spcAft>
                <a:spcPts val="0"/>
              </a:spcAft>
            </a:pPr>
            <a:r>
              <a:rPr lang="en-US" sz="2400" dirty="0"/>
              <a:t>Employees receive feedback about what they do well and what they do poorly.</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60" y="2116995"/>
            <a:ext cx="5295956" cy="951187"/>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500"/>
              </a:spcBef>
              <a:buNone/>
            </a:pPr>
            <a:r>
              <a:rPr lang="en-US" sz="2600" dirty="0">
                <a:cs typeface="Arial" panose="020B0604020202020204" pitchFamily="34" charset="0"/>
              </a:rPr>
              <a:t>Behaviorally Anchored Rating Scale (B</a:t>
            </a:r>
            <a:r>
              <a:rPr lang="en-US" sz="100" dirty="0">
                <a:cs typeface="Arial" panose="020B0604020202020204" pitchFamily="34" charset="0"/>
              </a:rPr>
              <a:t> </a:t>
            </a:r>
            <a:r>
              <a:rPr lang="en-US" sz="2600" dirty="0">
                <a:cs typeface="Arial" panose="020B0604020202020204" pitchFamily="34" charset="0"/>
              </a:rPr>
              <a:t>A</a:t>
            </a:r>
            <a:r>
              <a:rPr lang="en-US" sz="100" dirty="0">
                <a:cs typeface="Arial" panose="020B0604020202020204" pitchFamily="34" charset="0"/>
              </a:rPr>
              <a:t> </a:t>
            </a:r>
            <a:r>
              <a:rPr lang="en-US" sz="2600" dirty="0">
                <a:cs typeface="Arial" panose="020B0604020202020204" pitchFamily="34" charset="0"/>
              </a:rPr>
              <a:t>R</a:t>
            </a:r>
            <a:r>
              <a:rPr lang="en-US" sz="100" dirty="0">
                <a:cs typeface="Arial" panose="020B0604020202020204" pitchFamily="34" charset="0"/>
              </a:rPr>
              <a:t> </a:t>
            </a:r>
            <a:r>
              <a:rPr lang="en-US" sz="2600" dirty="0">
                <a:cs typeface="Arial" panose="020B0604020202020204" pitchFamily="34" charset="0"/>
              </a:rPr>
              <a:t>S)</a:t>
            </a:r>
            <a:endParaRPr lang="en-US" sz="260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241593"/>
            <a:ext cx="5384133"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Builds on critical-incidents.</a:t>
            </a:r>
          </a:p>
          <a:p>
            <a:pPr marL="292608" indent="-292608"/>
            <a:r>
              <a:rPr lang="en-US" sz="2400" dirty="0"/>
              <a:t>Behaviors rated in terms of scale showing specific statements that describe behaviors at different levels of performance.</a:t>
            </a:r>
          </a:p>
        </p:txBody>
      </p:sp>
    </p:spTree>
    <p:extLst>
      <p:ext uri="{BB962C8B-B14F-4D97-AF65-F5344CB8AC3E}">
        <p14:creationId xmlns:p14="http://schemas.microsoft.com/office/powerpoint/2010/main" val="1157962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Methods for Measuring Performance </a:t>
            </a:r>
            <a:r>
              <a:rPr lang="en-US" sz="1000" b="0" dirty="0"/>
              <a:t>4</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5386917" cy="639762"/>
          </a:xfrm>
        </p:spPr>
        <p:txBody>
          <a:bodyPr/>
          <a:lstStyle/>
          <a:p>
            <a:r>
              <a:rPr lang="en-US" sz="2600" b="0" dirty="0"/>
              <a:t>Rating Behaviors continued</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143262"/>
            <a:ext cx="5384134" cy="951191"/>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US" sz="2600" dirty="0"/>
              <a:t>Behavioral Observation Scale (B</a:t>
            </a:r>
            <a:r>
              <a:rPr lang="en-US" sz="100" dirty="0"/>
              <a:t> </a:t>
            </a:r>
            <a:r>
              <a:rPr lang="en-US" sz="2600" dirty="0"/>
              <a:t>O</a:t>
            </a:r>
            <a:r>
              <a:rPr lang="en-US" sz="100" dirty="0"/>
              <a:t> </a:t>
            </a:r>
            <a:r>
              <a:rPr lang="en-US" sz="2600" dirty="0"/>
              <a:t>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220580"/>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A variation of B</a:t>
            </a:r>
            <a:r>
              <a:rPr lang="en-US" sz="100" dirty="0"/>
              <a:t> </a:t>
            </a:r>
            <a:r>
              <a:rPr lang="en-US" sz="2400" dirty="0"/>
              <a:t>A</a:t>
            </a:r>
            <a:r>
              <a:rPr lang="en-US" sz="100" dirty="0"/>
              <a:t> </a:t>
            </a:r>
            <a:r>
              <a:rPr lang="en-US" sz="2400" dirty="0"/>
              <a:t>R</a:t>
            </a:r>
            <a:r>
              <a:rPr lang="en-US" sz="100" dirty="0"/>
              <a:t> </a:t>
            </a:r>
            <a:r>
              <a:rPr lang="en-US" sz="2400" dirty="0"/>
              <a:t>S.</a:t>
            </a:r>
          </a:p>
          <a:p>
            <a:pPr marL="292608" indent="-292608">
              <a:spcBef>
                <a:spcPts val="1000"/>
              </a:spcBef>
              <a:spcAft>
                <a:spcPts val="0"/>
              </a:spcAft>
            </a:pPr>
            <a:r>
              <a:rPr lang="en-US" sz="2400" dirty="0"/>
              <a:t>Rating scale includes all critical behaviors.</a:t>
            </a:r>
          </a:p>
          <a:p>
            <a:pPr marL="292608" indent="-292608">
              <a:spcBef>
                <a:spcPts val="1000"/>
              </a:spcBef>
              <a:spcAft>
                <a:spcPts val="0"/>
              </a:spcAft>
            </a:pPr>
            <a:r>
              <a:rPr lang="en-US" sz="2400" dirty="0"/>
              <a:t>Asks the manager to rate frequency with which employee has exhibited each behavior during period.</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116995"/>
            <a:ext cx="5384133" cy="951187"/>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500"/>
              </a:spcBef>
              <a:buNone/>
            </a:pPr>
            <a:r>
              <a:rPr lang="en-US" sz="2600" dirty="0"/>
              <a:t>Organizational Behavior Modification (O</a:t>
            </a:r>
            <a:r>
              <a:rPr lang="en-US" sz="100" dirty="0"/>
              <a:t> </a:t>
            </a:r>
            <a:r>
              <a:rPr lang="en-US" sz="2600" dirty="0"/>
              <a:t>B</a:t>
            </a:r>
            <a:r>
              <a:rPr lang="en-US" sz="100" dirty="0"/>
              <a:t> </a:t>
            </a:r>
            <a:r>
              <a:rPr lang="en-US" sz="2600" dirty="0"/>
              <a:t>M)</a:t>
            </a:r>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241593"/>
            <a:ext cx="5384133"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Builds on branch of psychology call behaviorism.</a:t>
            </a:r>
          </a:p>
          <a:p>
            <a:pPr marL="292608" indent="-292608">
              <a:spcBef>
                <a:spcPts val="1000"/>
              </a:spcBef>
              <a:spcAft>
                <a:spcPts val="0"/>
              </a:spcAft>
            </a:pPr>
            <a:r>
              <a:rPr lang="en-US" sz="2400" dirty="0"/>
              <a:t>Employer provides feedback and reinforcement to encourage behaviors that achieve company goals.</a:t>
            </a:r>
          </a:p>
        </p:txBody>
      </p:sp>
    </p:spTree>
    <p:extLst>
      <p:ext uri="{BB962C8B-B14F-4D97-AF65-F5344CB8AC3E}">
        <p14:creationId xmlns:p14="http://schemas.microsoft.com/office/powerpoint/2010/main" val="3917073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Methods for Measuring Performance </a:t>
            </a:r>
            <a:r>
              <a:rPr lang="en-US" sz="1000" b="0" dirty="0"/>
              <a:t>5</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3858181"/>
          </a:xfrm>
        </p:spPr>
        <p:txBody>
          <a:bodyPr/>
          <a:lstStyle/>
          <a:p>
            <a:pPr marL="0" indent="0">
              <a:buNone/>
            </a:pPr>
            <a:r>
              <a:rPr lang="en-US" sz="2600" dirty="0"/>
              <a:t>Measuring Results</a:t>
            </a:r>
          </a:p>
          <a:p>
            <a:pPr marL="0" indent="0">
              <a:buNone/>
            </a:pPr>
            <a:r>
              <a:rPr lang="en-US" dirty="0"/>
              <a:t>Productivity: getting more done with smaller amount of resources increases a company’s profits.</a:t>
            </a:r>
          </a:p>
          <a:p>
            <a:pPr marL="0" indent="0">
              <a:buNone/>
            </a:pPr>
            <a:r>
              <a:rPr lang="en-US" b="1" dirty="0"/>
              <a:t>Management by objectives (M</a:t>
            </a:r>
            <a:r>
              <a:rPr lang="en-US" sz="100" b="1" dirty="0"/>
              <a:t> </a:t>
            </a:r>
            <a:r>
              <a:rPr lang="en-US" b="1" dirty="0"/>
              <a:t>B</a:t>
            </a:r>
            <a:r>
              <a:rPr lang="en-US" sz="100" b="1" dirty="0"/>
              <a:t> </a:t>
            </a:r>
            <a:r>
              <a:rPr lang="en-US" b="1" dirty="0"/>
              <a:t>O):</a:t>
            </a:r>
          </a:p>
          <a:p>
            <a:pPr marL="292608" lvl="1" indent="-292608">
              <a:spcBef>
                <a:spcPts val="1000"/>
              </a:spcBef>
              <a:spcAft>
                <a:spcPts val="0"/>
              </a:spcAft>
              <a:buFont typeface="Arial" panose="020B0604020202020204" pitchFamily="34" charset="0"/>
              <a:buChar char="•"/>
            </a:pPr>
            <a:r>
              <a:rPr lang="en-US" sz="2200" dirty="0"/>
              <a:t>People at each level of organization set goals in process that flows from top to bottom.</a:t>
            </a:r>
          </a:p>
          <a:p>
            <a:pPr marL="292608" lvl="1" indent="-292608">
              <a:spcBef>
                <a:spcPts val="1000"/>
              </a:spcBef>
              <a:spcAft>
                <a:spcPts val="0"/>
              </a:spcAft>
              <a:buFont typeface="Arial" panose="020B0604020202020204" pitchFamily="34" charset="0"/>
              <a:buChar char="•"/>
            </a:pPr>
            <a:r>
              <a:rPr lang="en-US" sz="2200" dirty="0"/>
              <a:t>Employees at all levels contribute to organization’s overall goals.</a:t>
            </a:r>
          </a:p>
          <a:p>
            <a:pPr marL="292608" lvl="1" indent="-292608">
              <a:spcBef>
                <a:spcPts val="1000"/>
              </a:spcBef>
              <a:spcAft>
                <a:spcPts val="0"/>
              </a:spcAft>
              <a:buFont typeface="Arial" panose="020B0604020202020204" pitchFamily="34" charset="0"/>
              <a:buChar char="•"/>
            </a:pPr>
            <a:r>
              <a:rPr lang="en-US" sz="2200" dirty="0"/>
              <a:t>Set goals become the standards for evaluating employee performance.</a:t>
            </a:r>
          </a:p>
          <a:p>
            <a:pPr marL="292608" lvl="1" indent="-292608">
              <a:spcBef>
                <a:spcPts val="1000"/>
              </a:spcBef>
              <a:spcAft>
                <a:spcPts val="0"/>
              </a:spcAft>
              <a:buFont typeface="Arial" panose="020B0604020202020204" pitchFamily="34" charset="0"/>
              <a:buChar char="•"/>
            </a:pPr>
            <a:r>
              <a:rPr lang="en-US" sz="2200" dirty="0"/>
              <a:t>Three components: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5229782"/>
            <a:ext cx="11118196" cy="1361517"/>
          </a:xfrm>
        </p:spPr>
        <p:txBody>
          <a:bodyPr/>
          <a:lstStyle/>
          <a:p>
            <a:pPr marL="740664" lvl="2" indent="-402336">
              <a:spcBef>
                <a:spcPts val="1000"/>
              </a:spcBef>
              <a:spcAft>
                <a:spcPts val="0"/>
              </a:spcAft>
              <a:buFont typeface="+mj-lt"/>
              <a:buAutoNum type="arabicPeriod"/>
            </a:pPr>
            <a:r>
              <a:rPr lang="en-US" sz="2000" dirty="0"/>
              <a:t>Goals are specific, difficult, and objective.</a:t>
            </a:r>
          </a:p>
          <a:p>
            <a:pPr marL="740664" lvl="2" indent="-402336">
              <a:spcBef>
                <a:spcPts val="1000"/>
              </a:spcBef>
              <a:spcAft>
                <a:spcPts val="0"/>
              </a:spcAft>
              <a:buFont typeface="+mj-lt"/>
              <a:buAutoNum type="arabicPeriod"/>
            </a:pPr>
            <a:r>
              <a:rPr lang="en-US" sz="2000" dirty="0"/>
              <a:t>Managers work with employees to set goals.</a:t>
            </a:r>
          </a:p>
          <a:p>
            <a:pPr marL="740664" lvl="2" indent="-402336">
              <a:spcBef>
                <a:spcPts val="1000"/>
              </a:spcBef>
              <a:spcAft>
                <a:spcPts val="0"/>
              </a:spcAft>
              <a:buFont typeface="+mj-lt"/>
              <a:buAutoNum type="arabicPeriod"/>
            </a:pPr>
            <a:r>
              <a:rPr lang="en-US" sz="2000" dirty="0"/>
              <a:t>Manager gives objective feedback to monitor progress.</a:t>
            </a:r>
          </a:p>
        </p:txBody>
      </p:sp>
    </p:spTree>
    <p:extLst>
      <p:ext uri="{BB962C8B-B14F-4D97-AF65-F5344CB8AC3E}">
        <p14:creationId xmlns:p14="http://schemas.microsoft.com/office/powerpoint/2010/main" val="5823826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EF6DE-8702-47ED-8723-C248959C8C78}"/>
              </a:ext>
            </a:extLst>
          </p:cNvPr>
          <p:cNvSpPr>
            <a:spLocks noGrp="1"/>
          </p:cNvSpPr>
          <p:nvPr>
            <p:ph type="title"/>
          </p:nvPr>
        </p:nvSpPr>
        <p:spPr/>
        <p:txBody>
          <a:bodyPr/>
          <a:lstStyle/>
          <a:p>
            <a:r>
              <a:rPr lang="en-US" dirty="0"/>
              <a:t>Methods for Measuring Performance </a:t>
            </a:r>
            <a:r>
              <a:rPr lang="en-US" sz="1000" b="0" dirty="0"/>
              <a:t>6</a:t>
            </a:r>
          </a:p>
        </p:txBody>
      </p:sp>
      <p:sp>
        <p:nvSpPr>
          <p:cNvPr id="3" name="Content Placeholder 2">
            <a:extLst>
              <a:ext uri="{FF2B5EF4-FFF2-40B4-BE49-F238E27FC236}">
                <a16:creationId xmlns:a16="http://schemas.microsoft.com/office/drawing/2014/main" id="{0F1B3264-FD94-4A95-A722-47DA69952416}"/>
              </a:ext>
            </a:extLst>
          </p:cNvPr>
          <p:cNvSpPr>
            <a:spLocks noGrp="1"/>
          </p:cNvSpPr>
          <p:nvPr>
            <p:ph idx="1"/>
          </p:nvPr>
        </p:nvSpPr>
        <p:spPr/>
        <p:txBody>
          <a:bodyPr/>
          <a:lstStyle/>
          <a:p>
            <a:r>
              <a:rPr lang="en-US" dirty="0"/>
              <a:t>Total Quality Management</a:t>
            </a:r>
          </a:p>
          <a:p>
            <a:r>
              <a:rPr lang="en-US" sz="2600" dirty="0"/>
              <a:t>Assessment of both individual performance and the system within which the individual works.</a:t>
            </a:r>
          </a:p>
          <a:p>
            <a:pPr marL="292608" lvl="1" indent="-292608">
              <a:spcBef>
                <a:spcPts val="1000"/>
              </a:spcBef>
              <a:spcAft>
                <a:spcPts val="0"/>
              </a:spcAft>
            </a:pPr>
            <a:r>
              <a:rPr lang="en-US" dirty="0"/>
              <a:t>Yields subjective feedback from managers.</a:t>
            </a:r>
          </a:p>
          <a:p>
            <a:pPr marL="292608" lvl="1" indent="-292608">
              <a:spcBef>
                <a:spcPts val="1000"/>
              </a:spcBef>
              <a:spcAft>
                <a:spcPts val="0"/>
              </a:spcAft>
            </a:pPr>
            <a:r>
              <a:rPr lang="en-US" dirty="0"/>
              <a:t>Yields objective feedback based on work process; obtained from a variety of methods called </a:t>
            </a:r>
            <a:r>
              <a:rPr lang="en-US" i="1" dirty="0"/>
              <a:t>statistical quality control</a:t>
            </a:r>
            <a:r>
              <a:rPr lang="en-US" dirty="0"/>
              <a:t>.</a:t>
            </a:r>
          </a:p>
        </p:txBody>
      </p:sp>
    </p:spTree>
    <p:extLst>
      <p:ext uri="{BB962C8B-B14F-4D97-AF65-F5344CB8AC3E}">
        <p14:creationId xmlns:p14="http://schemas.microsoft.com/office/powerpoint/2010/main" val="3770621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Total Quality Management</a:t>
            </a:r>
            <a:endParaRPr lang="en-US"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3843633"/>
          </a:xfrm>
        </p:spPr>
        <p:txBody>
          <a:bodyPr/>
          <a:lstStyle/>
          <a:p>
            <a:r>
              <a:rPr lang="en-US" sz="2400" dirty="0"/>
              <a:t>A</a:t>
            </a:r>
            <a:r>
              <a:rPr lang="en-US" sz="100" dirty="0"/>
              <a:t> </a:t>
            </a:r>
            <a:r>
              <a:rPr lang="en-US" sz="2400" dirty="0"/>
              <a:t>T</a:t>
            </a:r>
            <a:r>
              <a:rPr lang="en-US" sz="100" dirty="0"/>
              <a:t> </a:t>
            </a:r>
            <a:r>
              <a:rPr lang="en-US" sz="2400" dirty="0"/>
              <a:t>Q</a:t>
            </a:r>
            <a:r>
              <a:rPr lang="en-US" sz="100" dirty="0"/>
              <a:t> </a:t>
            </a:r>
            <a:r>
              <a:rPr lang="en-US" sz="2400" dirty="0"/>
              <a:t>M approach to performance measurement includes subjective feedback from managers, peers, and customers as well as objective feedback based on the work process.</a:t>
            </a:r>
            <a:endParaRPr lang="en-US" sz="2200" dirty="0"/>
          </a:p>
        </p:txBody>
      </p:sp>
      <p:pic>
        <p:nvPicPr>
          <p:cNvPr id="7" name="Picture 6" descr="A photo of a manager and a warehouse employee smiling and conversing">
            <a:extLst>
              <a:ext uri="{FF2B5EF4-FFF2-40B4-BE49-F238E27FC236}">
                <a16:creationId xmlns:a16="http://schemas.microsoft.com/office/drawing/2014/main" id="{D507BA7C-5062-4719-A3E4-AA833D2B8E3C}"/>
              </a:ext>
            </a:extLst>
          </p:cNvPr>
          <p:cNvPicPr>
            <a:picLocks noChangeAspect="1"/>
          </p:cNvPicPr>
          <p:nvPr/>
        </p:nvPicPr>
        <p:blipFill>
          <a:blip r:embed="rId3"/>
          <a:stretch>
            <a:fillRect/>
          </a:stretch>
        </p:blipFill>
        <p:spPr>
          <a:xfrm>
            <a:off x="6315789" y="1390099"/>
            <a:ext cx="5387773" cy="3612854"/>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John Fedele/Blend Images L</a:t>
            </a:r>
            <a:r>
              <a:rPr lang="en-US" sz="100" dirty="0">
                <a:solidFill>
                  <a:schemeClr val="tx1"/>
                </a:solidFill>
              </a:rPr>
              <a:t> </a:t>
            </a:r>
            <a:r>
              <a:rPr lang="en-US" dirty="0" err="1">
                <a:solidFill>
                  <a:schemeClr val="tx1"/>
                </a:solidFill>
              </a:rPr>
              <a:t>L</a:t>
            </a:r>
            <a:r>
              <a:rPr lang="en-US" sz="100" dirty="0">
                <a:solidFill>
                  <a:schemeClr val="tx1"/>
                </a:solidFill>
              </a:rPr>
              <a:t> </a:t>
            </a:r>
            <a:r>
              <a:rPr lang="en-US" dirty="0">
                <a:solidFill>
                  <a:schemeClr val="tx1"/>
                </a:solidFill>
              </a:rPr>
              <a:t>C</a:t>
            </a:r>
          </a:p>
        </p:txBody>
      </p:sp>
    </p:spTree>
    <p:extLst>
      <p:ext uri="{BB962C8B-B14F-4D97-AF65-F5344CB8AC3E}">
        <p14:creationId xmlns:p14="http://schemas.microsoft.com/office/powerpoint/2010/main" val="3614108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Sources of Performance Information</a:t>
            </a:r>
            <a:endParaRPr lang="en-US"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3734195"/>
          </a:xfrm>
        </p:spPr>
        <p:txBody>
          <a:bodyPr/>
          <a:lstStyle/>
          <a:p>
            <a:pPr marL="0" indent="0">
              <a:spcBef>
                <a:spcPts val="1000"/>
              </a:spcBef>
              <a:spcAft>
                <a:spcPts val="0"/>
              </a:spcAft>
              <a:buNone/>
            </a:pPr>
            <a:r>
              <a:rPr lang="en-US" sz="2800" b="1" dirty="0"/>
              <a:t>360-Degree Performance Appraisal</a:t>
            </a:r>
          </a:p>
          <a:p>
            <a:pPr marL="0" indent="0">
              <a:spcBef>
                <a:spcPts val="1000"/>
              </a:spcBef>
              <a:spcAft>
                <a:spcPts val="0"/>
              </a:spcAft>
              <a:buNone/>
            </a:pPr>
            <a:r>
              <a:rPr lang="en-US" sz="2600" dirty="0"/>
              <a:t>Performance measurement that combines information from a variety of sources.</a:t>
            </a:r>
          </a:p>
          <a:p>
            <a:pPr marL="292608" lvl="1" indent="-292608">
              <a:spcBef>
                <a:spcPts val="1000"/>
              </a:spcBef>
              <a:spcAft>
                <a:spcPts val="0"/>
              </a:spcAft>
              <a:buFont typeface="Arial" panose="020B0604020202020204" pitchFamily="34" charset="0"/>
              <a:buChar char="•"/>
            </a:pPr>
            <a:r>
              <a:rPr lang="en-US" sz="2400" dirty="0"/>
              <a:t>Managers.</a:t>
            </a:r>
          </a:p>
          <a:p>
            <a:pPr marL="292608" lvl="1" indent="-292608">
              <a:spcBef>
                <a:spcPts val="1000"/>
              </a:spcBef>
              <a:spcAft>
                <a:spcPts val="0"/>
              </a:spcAft>
              <a:buFont typeface="Arial" panose="020B0604020202020204" pitchFamily="34" charset="0"/>
              <a:buChar char="•"/>
            </a:pPr>
            <a:r>
              <a:rPr lang="en-US" sz="2400" dirty="0"/>
              <a:t>Peers.</a:t>
            </a:r>
          </a:p>
          <a:p>
            <a:pPr marL="292608" lvl="1" indent="-292608">
              <a:spcBef>
                <a:spcPts val="1000"/>
              </a:spcBef>
              <a:spcAft>
                <a:spcPts val="0"/>
              </a:spcAft>
              <a:buFont typeface="Arial" panose="020B0604020202020204" pitchFamily="34" charset="0"/>
              <a:buChar char="•"/>
            </a:pPr>
            <a:r>
              <a:rPr lang="en-US" sz="2400" dirty="0"/>
              <a:t>Subordinates.</a:t>
            </a:r>
          </a:p>
          <a:p>
            <a:pPr marL="292608" lvl="1" indent="-292608">
              <a:spcBef>
                <a:spcPts val="1000"/>
              </a:spcBef>
              <a:spcAft>
                <a:spcPts val="0"/>
              </a:spcAft>
              <a:buFont typeface="Arial" panose="020B0604020202020204" pitchFamily="34" charset="0"/>
              <a:buChar char="•"/>
            </a:pPr>
            <a:r>
              <a:rPr lang="en-US" sz="2400" dirty="0"/>
              <a:t>Self.</a:t>
            </a:r>
          </a:p>
          <a:p>
            <a:pPr marL="292608" lvl="1" indent="-292608">
              <a:spcBef>
                <a:spcPts val="1000"/>
              </a:spcBef>
              <a:spcAft>
                <a:spcPts val="0"/>
              </a:spcAft>
              <a:buFont typeface="Arial" panose="020B0604020202020204" pitchFamily="34" charset="0"/>
              <a:buChar char="•"/>
            </a:pPr>
            <a:r>
              <a:rPr lang="en-US" sz="2400" dirty="0"/>
              <a:t>Customers.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5305095"/>
            <a:ext cx="11118196" cy="898905"/>
          </a:xfrm>
        </p:spPr>
        <p:txBody>
          <a:bodyPr/>
          <a:lstStyle/>
          <a:p>
            <a:pPr marL="0" indent="0">
              <a:spcBef>
                <a:spcPts val="1000"/>
              </a:spcBef>
              <a:spcAft>
                <a:spcPts val="0"/>
              </a:spcAft>
              <a:buNone/>
            </a:pPr>
            <a:r>
              <a:rPr lang="en-US" sz="2600" dirty="0"/>
              <a:t>Results in most complete assessment possible.</a:t>
            </a:r>
          </a:p>
        </p:txBody>
      </p:sp>
    </p:spTree>
    <p:extLst>
      <p:ext uri="{BB962C8B-B14F-4D97-AF65-F5344CB8AC3E}">
        <p14:creationId xmlns:p14="http://schemas.microsoft.com/office/powerpoint/2010/main" val="14884060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Customer Feedback</a:t>
            </a:r>
            <a:endParaRPr lang="en-US"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344927" cy="3843633"/>
          </a:xfrm>
        </p:spPr>
        <p:txBody>
          <a:bodyPr/>
          <a:lstStyle/>
          <a:p>
            <a:r>
              <a:rPr lang="en-US" sz="2400" dirty="0">
                <a:solidFill>
                  <a:srgbClr val="221E1F"/>
                </a:solidFill>
              </a:rPr>
              <a:t>Customer feedback is one source of information used in performance appraisals. Other sources include managers, peers, subordinates, and employees themselves.</a:t>
            </a:r>
            <a:endParaRPr lang="en-US" sz="2200" dirty="0"/>
          </a:p>
        </p:txBody>
      </p:sp>
      <p:pic>
        <p:nvPicPr>
          <p:cNvPr id="7" name="Picture 6" descr="A photo of a car salesman shaking hands with a couple.">
            <a:extLst>
              <a:ext uri="{FF2B5EF4-FFF2-40B4-BE49-F238E27FC236}">
                <a16:creationId xmlns:a16="http://schemas.microsoft.com/office/drawing/2014/main" id="{BA630E26-76EB-4A75-B7D2-F92FB87B75A2}"/>
              </a:ext>
            </a:extLst>
          </p:cNvPr>
          <p:cNvPicPr>
            <a:picLocks noChangeAspect="1"/>
          </p:cNvPicPr>
          <p:nvPr/>
        </p:nvPicPr>
        <p:blipFill>
          <a:blip r:embed="rId3"/>
          <a:stretch>
            <a:fillRect/>
          </a:stretch>
        </p:blipFill>
        <p:spPr>
          <a:xfrm>
            <a:off x="6237474" y="1439744"/>
            <a:ext cx="5420437" cy="3606553"/>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Ronnie Kaufman/Getty Images</a:t>
            </a:r>
          </a:p>
        </p:txBody>
      </p:sp>
    </p:spTree>
    <p:extLst>
      <p:ext uri="{BB962C8B-B14F-4D97-AF65-F5344CB8AC3E}">
        <p14:creationId xmlns:p14="http://schemas.microsoft.com/office/powerpoint/2010/main" val="2010024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10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Managing Employees’ Performance</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Errors in Performance Measurement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3734195"/>
          </a:xfrm>
        </p:spPr>
        <p:txBody>
          <a:bodyPr/>
          <a:lstStyle/>
          <a:p>
            <a:pPr marL="0" indent="0">
              <a:buNone/>
            </a:pPr>
            <a:r>
              <a:rPr lang="en-US" dirty="0"/>
              <a:t>Types of Rating Errors</a:t>
            </a:r>
          </a:p>
          <a:p>
            <a:pPr marL="0" indent="0">
              <a:buNone/>
            </a:pPr>
            <a:r>
              <a:rPr lang="en-US" dirty="0"/>
              <a:t>Raters tend to give higher evaluations to people they think are similar to themselves.</a:t>
            </a:r>
          </a:p>
          <a:p>
            <a:pPr marL="0" indent="0">
              <a:buNone/>
            </a:pPr>
            <a:r>
              <a:rPr lang="en-US" i="1" dirty="0"/>
              <a:t>Contrast error</a:t>
            </a:r>
            <a:r>
              <a:rPr lang="en-US" dirty="0"/>
              <a:t>: rater compares individual not against objective standard but against other employees.</a:t>
            </a:r>
          </a:p>
          <a:p>
            <a:pPr marL="0" indent="0">
              <a:buNone/>
            </a:pPr>
            <a:r>
              <a:rPr lang="en-US" i="1" dirty="0"/>
              <a:t>Distributional error</a:t>
            </a:r>
            <a:r>
              <a:rPr lang="en-US" dirty="0"/>
              <a:t>: rater uses only part of rating scale.</a:t>
            </a:r>
          </a:p>
          <a:p>
            <a:pPr marL="291600" lvl="1" indent="-291600">
              <a:buFont typeface="Arial" panose="020B0604020202020204" pitchFamily="34" charset="0"/>
              <a:buChar char="•"/>
            </a:pPr>
            <a:r>
              <a:rPr lang="en-US" sz="2200" i="1" dirty="0"/>
              <a:t>Leniency</a:t>
            </a:r>
            <a:r>
              <a:rPr lang="en-US" sz="2200" dirty="0"/>
              <a:t>: reviewer rates everyone near top.</a:t>
            </a:r>
          </a:p>
          <a:p>
            <a:pPr marL="291600" lvl="1" indent="-291600">
              <a:buFont typeface="Arial" panose="020B0604020202020204" pitchFamily="34" charset="0"/>
              <a:buChar char="•"/>
            </a:pPr>
            <a:r>
              <a:rPr lang="en-US" sz="2200" i="1" dirty="0"/>
              <a:t>Strictness</a:t>
            </a:r>
            <a:r>
              <a:rPr lang="en-US" sz="2200" dirty="0"/>
              <a:t>: reviewer favors lower rankings.</a:t>
            </a:r>
          </a:p>
          <a:p>
            <a:pPr marL="291600" lvl="1" indent="-291600">
              <a:buFont typeface="Arial" panose="020B0604020202020204" pitchFamily="34" charset="0"/>
              <a:buChar char="•"/>
            </a:pPr>
            <a:r>
              <a:rPr lang="en-US" sz="2200" i="1" dirty="0"/>
              <a:t>Central tendency</a:t>
            </a:r>
            <a:r>
              <a:rPr lang="en-US" sz="2200" dirty="0"/>
              <a:t>: reviewer rates everyone in middle of scale.</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5145438"/>
            <a:ext cx="11118196" cy="1301857"/>
          </a:xfrm>
        </p:spPr>
        <p:txBody>
          <a:bodyPr/>
          <a:lstStyle/>
          <a:p>
            <a:pPr marL="0" indent="0">
              <a:buNone/>
            </a:pPr>
            <a:r>
              <a:rPr lang="en-US" i="1" dirty="0"/>
              <a:t>Rater bias</a:t>
            </a:r>
            <a:r>
              <a:rPr lang="en-US" dirty="0"/>
              <a:t>: rater lets their opinion of one quality color their opinion of others.</a:t>
            </a:r>
          </a:p>
          <a:p>
            <a:pPr marL="291600" lvl="1" indent="-291600">
              <a:buFont typeface="Arial" panose="020B0604020202020204" pitchFamily="34" charset="0"/>
              <a:buChar char="•"/>
            </a:pPr>
            <a:r>
              <a:rPr lang="en-US" i="1" dirty="0"/>
              <a:t>Halo error</a:t>
            </a:r>
            <a:r>
              <a:rPr lang="en-US" dirty="0"/>
              <a:t>: bias causes favorable ratings.</a:t>
            </a:r>
          </a:p>
          <a:p>
            <a:pPr marL="291600" lvl="1" indent="-291600">
              <a:buFont typeface="Arial" panose="020B0604020202020204" pitchFamily="34" charset="0"/>
              <a:buChar char="•"/>
            </a:pPr>
            <a:r>
              <a:rPr lang="en-US" i="1" dirty="0"/>
              <a:t>Horns error</a:t>
            </a:r>
            <a:r>
              <a:rPr lang="en-US" dirty="0"/>
              <a:t>: bias causes negative ratings.</a:t>
            </a:r>
            <a:endParaRPr lang="en-US" sz="2600" dirty="0"/>
          </a:p>
        </p:txBody>
      </p:sp>
    </p:spTree>
    <p:extLst>
      <p:ext uri="{BB962C8B-B14F-4D97-AF65-F5344CB8AC3E}">
        <p14:creationId xmlns:p14="http://schemas.microsoft.com/office/powerpoint/2010/main" val="1147683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3200" dirty="0"/>
              <a:t>Figure 10.6 Possible Ratings Errors in Performance Measurement</a:t>
            </a:r>
            <a:endParaRPr lang="en-US" sz="3200" b="0" dirty="0"/>
          </a:p>
        </p:txBody>
      </p:sp>
      <p:pic>
        <p:nvPicPr>
          <p:cNvPr id="3" name="Picture 2" descr="The image showing Possible Ratings Errors in Performance Measurement.">
            <a:extLst>
              <a:ext uri="{FF2B5EF4-FFF2-40B4-BE49-F238E27FC236}">
                <a16:creationId xmlns:a16="http://schemas.microsoft.com/office/drawing/2014/main" id="{2C986BF2-D8E4-46E6-B1D4-675A35DBFB61}"/>
              </a:ext>
            </a:extLst>
          </p:cNvPr>
          <p:cNvPicPr>
            <a:picLocks noChangeAspect="1"/>
          </p:cNvPicPr>
          <p:nvPr/>
        </p:nvPicPr>
        <p:blipFill>
          <a:blip r:embed="rId3"/>
          <a:stretch>
            <a:fillRect/>
          </a:stretch>
        </p:blipFill>
        <p:spPr>
          <a:xfrm>
            <a:off x="4059238" y="1150129"/>
            <a:ext cx="4073524" cy="4844584"/>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93706"/>
            <a:ext cx="2981785" cy="250934"/>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3970422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p:txBody>
          <a:bodyPr/>
          <a:lstStyle/>
          <a:p>
            <a:pPr algn="ctr"/>
            <a:r>
              <a:rPr lang="en-US" sz="4400" noProof="0" dirty="0"/>
              <a:t>POLLING QUESTION </a:t>
            </a:r>
            <a:r>
              <a:rPr lang="en-US" sz="1000" b="0" noProof="0" dirty="0"/>
              <a:t>2</a:t>
            </a:r>
          </a:p>
        </p:txBody>
      </p:sp>
      <p:sp>
        <p:nvSpPr>
          <p:cNvPr id="3" name="Content Placeholder 2">
            <a:extLst>
              <a:ext uri="{FF2B5EF4-FFF2-40B4-BE49-F238E27FC236}">
                <a16:creationId xmlns:a16="http://schemas.microsoft.com/office/drawing/2014/main" id="{AC2A1507-9C80-4E57-8F66-7F460502725E}"/>
              </a:ext>
            </a:extLst>
          </p:cNvPr>
          <p:cNvSpPr>
            <a:spLocks noGrp="1"/>
          </p:cNvSpPr>
          <p:nvPr>
            <p:ph sz="quarter" idx="10"/>
          </p:nvPr>
        </p:nvSpPr>
        <p:spPr>
          <a:xfrm>
            <a:off x="1944687" y="369887"/>
            <a:ext cx="9573515" cy="1313769"/>
          </a:xfrm>
        </p:spPr>
        <p:txBody>
          <a:bodyPr/>
          <a:lstStyle/>
          <a:p>
            <a:r>
              <a:rPr lang="en-US" sz="2800" b="1" dirty="0"/>
              <a:t>Bill rates all of his employees very low except for Jan. Bill gives Jan above average ratings because she consistently comes to work on time. Bill makes the rating errors of</a:t>
            </a:r>
            <a:endParaRPr lang="en-US" sz="2800" dirty="0"/>
          </a:p>
        </p:txBody>
      </p:sp>
      <p:pic>
        <p:nvPicPr>
          <p:cNvPr id="12" name="Picture 11" descr="blank">
            <a:extLst>
              <a:ext uri="{FF2B5EF4-FFF2-40B4-BE49-F238E27FC236}">
                <a16:creationId xmlns:a16="http://schemas.microsoft.com/office/drawing/2014/main" id="{178423B3-DF7A-4CB3-B949-D0064E2F9F67}"/>
              </a:ext>
            </a:extLst>
          </p:cNvPr>
          <p:cNvPicPr>
            <a:picLocks noChangeAspect="1"/>
          </p:cNvPicPr>
          <p:nvPr/>
        </p:nvPicPr>
        <p:blipFill>
          <a:blip r:embed="rId3"/>
          <a:stretch>
            <a:fillRect/>
          </a:stretch>
        </p:blipFill>
        <p:spPr>
          <a:xfrm>
            <a:off x="8649662" y="1392025"/>
            <a:ext cx="1191878" cy="291631"/>
          </a:xfrm>
          <a:prstGeom prst="rect">
            <a:avLst/>
          </a:prstGeom>
        </p:spPr>
      </p:pic>
      <p:sp>
        <p:nvSpPr>
          <p:cNvPr id="6" name="Content Placeholder 5">
            <a:extLst>
              <a:ext uri="{FF2B5EF4-FFF2-40B4-BE49-F238E27FC236}">
                <a16:creationId xmlns:a16="http://schemas.microsoft.com/office/drawing/2014/main" id="{6CB27DCE-4647-44F3-9B41-56BD94CF5205}"/>
              </a:ext>
            </a:extLst>
          </p:cNvPr>
          <p:cNvSpPr>
            <a:spLocks noGrp="1"/>
          </p:cNvSpPr>
          <p:nvPr>
            <p:ph idx="11"/>
          </p:nvPr>
        </p:nvSpPr>
        <p:spPr>
          <a:xfrm>
            <a:off x="1944687" y="1740325"/>
            <a:ext cx="2975656" cy="487228"/>
          </a:xfrm>
        </p:spPr>
        <p:txBody>
          <a:bodyPr/>
          <a:lstStyle/>
          <a:p>
            <a:pPr marL="0" indent="0">
              <a:buNone/>
            </a:pPr>
            <a:r>
              <a:rPr lang="en-US" sz="2800" b="1" dirty="0"/>
              <a:t>for his team and of</a:t>
            </a:r>
            <a:endParaRPr lang="en-US" sz="2800" dirty="0"/>
          </a:p>
        </p:txBody>
      </p:sp>
      <p:pic>
        <p:nvPicPr>
          <p:cNvPr id="14" name="Picture 13" descr="blank">
            <a:extLst>
              <a:ext uri="{FF2B5EF4-FFF2-40B4-BE49-F238E27FC236}">
                <a16:creationId xmlns:a16="http://schemas.microsoft.com/office/drawing/2014/main" id="{C7B40137-00E6-4B6E-BDC0-1DCBE0F5FE3B}"/>
              </a:ext>
            </a:extLst>
          </p:cNvPr>
          <p:cNvPicPr>
            <a:picLocks noChangeAspect="1"/>
          </p:cNvPicPr>
          <p:nvPr/>
        </p:nvPicPr>
        <p:blipFill>
          <a:blip r:embed="rId3"/>
          <a:stretch>
            <a:fillRect/>
          </a:stretch>
        </p:blipFill>
        <p:spPr>
          <a:xfrm>
            <a:off x="4993659" y="1915794"/>
            <a:ext cx="1150184" cy="281429"/>
          </a:xfrm>
          <a:prstGeom prst="rect">
            <a:avLst/>
          </a:prstGeom>
        </p:spPr>
      </p:pic>
      <p:sp>
        <p:nvSpPr>
          <p:cNvPr id="5" name="Content Placeholder 4">
            <a:extLst>
              <a:ext uri="{FF2B5EF4-FFF2-40B4-BE49-F238E27FC236}">
                <a16:creationId xmlns:a16="http://schemas.microsoft.com/office/drawing/2014/main" id="{2FF2031C-16ED-4634-BE16-DAEDAF09630A}"/>
              </a:ext>
            </a:extLst>
          </p:cNvPr>
          <p:cNvSpPr>
            <a:spLocks noGrp="1"/>
          </p:cNvSpPr>
          <p:nvPr>
            <p:ph idx="1"/>
          </p:nvPr>
        </p:nvSpPr>
        <p:spPr>
          <a:xfrm>
            <a:off x="6241145" y="1740325"/>
            <a:ext cx="1303469" cy="487228"/>
          </a:xfrm>
        </p:spPr>
        <p:txBody>
          <a:bodyPr/>
          <a:lstStyle/>
          <a:p>
            <a:pPr marL="0" indent="0">
              <a:buNone/>
            </a:pPr>
            <a:r>
              <a:rPr lang="en-US" sz="2800" b="1" dirty="0"/>
              <a:t>for Jan.</a:t>
            </a:r>
            <a:endParaRPr lang="en-US" sz="2800" b="1" noProof="0" dirty="0"/>
          </a:p>
        </p:txBody>
      </p:sp>
      <p:sp>
        <p:nvSpPr>
          <p:cNvPr id="8" name="Content Placeholder 7">
            <a:extLst>
              <a:ext uri="{FF2B5EF4-FFF2-40B4-BE49-F238E27FC236}">
                <a16:creationId xmlns:a16="http://schemas.microsoft.com/office/drawing/2014/main" id="{F0FA0882-861D-476A-8622-31F889E18152}"/>
              </a:ext>
            </a:extLst>
          </p:cNvPr>
          <p:cNvSpPr>
            <a:spLocks noGrp="1"/>
          </p:cNvSpPr>
          <p:nvPr>
            <p:ph idx="13"/>
          </p:nvPr>
        </p:nvSpPr>
        <p:spPr>
          <a:xfrm>
            <a:off x="1944687" y="2537688"/>
            <a:ext cx="9606870" cy="2135915"/>
          </a:xfrm>
        </p:spPr>
        <p:txBody>
          <a:bodyPr/>
          <a:lstStyle/>
          <a:p>
            <a:pPr marL="357188" indent="-357188">
              <a:spcBef>
                <a:spcPts val="1000"/>
              </a:spcBef>
              <a:spcAft>
                <a:spcPts val="0"/>
              </a:spcAft>
              <a:buClrTx/>
              <a:buNone/>
            </a:pPr>
            <a:r>
              <a:rPr lang="en-US" dirty="0"/>
              <a:t>A. leniency; horn.</a:t>
            </a:r>
          </a:p>
          <a:p>
            <a:pPr marL="0" indent="0">
              <a:spcBef>
                <a:spcPts val="1000"/>
              </a:spcBef>
              <a:spcAft>
                <a:spcPts val="0"/>
              </a:spcAft>
              <a:buClrTx/>
              <a:buNone/>
            </a:pPr>
            <a:r>
              <a:rPr lang="en-US" dirty="0"/>
              <a:t>B. strictness; halo.</a:t>
            </a:r>
          </a:p>
          <a:p>
            <a:pPr marL="357188" indent="-357188">
              <a:spcBef>
                <a:spcPts val="1000"/>
              </a:spcBef>
              <a:spcAft>
                <a:spcPts val="0"/>
              </a:spcAft>
              <a:buClrTx/>
              <a:buNone/>
            </a:pPr>
            <a:r>
              <a:rPr lang="en-US" dirty="0"/>
              <a:t>C. similar-to-me; central tendency.</a:t>
            </a:r>
          </a:p>
          <a:p>
            <a:pPr marL="357188" indent="-357188">
              <a:spcBef>
                <a:spcPts val="1000"/>
              </a:spcBef>
              <a:spcAft>
                <a:spcPts val="0"/>
              </a:spcAft>
              <a:buClrTx/>
              <a:buNone/>
            </a:pPr>
            <a:r>
              <a:rPr lang="en-US" dirty="0"/>
              <a:t>D. horn; strictness.</a:t>
            </a:r>
          </a:p>
        </p:txBody>
      </p:sp>
    </p:spTree>
    <p:extLst>
      <p:ext uri="{BB962C8B-B14F-4D97-AF65-F5344CB8AC3E}">
        <p14:creationId xmlns:p14="http://schemas.microsoft.com/office/powerpoint/2010/main" val="2851849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Errors in Performance Measurement </a:t>
            </a:r>
            <a:r>
              <a:rPr lang="en-US" sz="1000" b="0" dirty="0"/>
              <a:t>2</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664811"/>
          </a:xfrm>
        </p:spPr>
        <p:txBody>
          <a:bodyPr/>
          <a:lstStyle/>
          <a:p>
            <a:pPr marL="0" indent="0">
              <a:buNone/>
            </a:pPr>
            <a:r>
              <a:rPr lang="en-US" sz="2800" dirty="0"/>
              <a:t>Ways to Reduce Errors</a:t>
            </a:r>
          </a:p>
          <a:p>
            <a:pPr marL="0" indent="0">
              <a:buNone/>
            </a:pPr>
            <a:r>
              <a:rPr lang="en-US" sz="2600" dirty="0"/>
              <a:t>Raters can be trained to avoid making errors using a variety of methods.</a:t>
            </a:r>
          </a:p>
          <a:p>
            <a:pPr marL="292608" indent="-292608"/>
            <a:r>
              <a:rPr lang="en-US" dirty="0"/>
              <a:t>Rating fictional employees and discussing decisions.</a:t>
            </a:r>
          </a:p>
          <a:p>
            <a:pPr marL="292608" indent="-292608"/>
            <a:r>
              <a:rPr lang="en-US" dirty="0"/>
              <a:t>Studying actual examples of various performances.</a:t>
            </a:r>
          </a:p>
          <a:p>
            <a:pPr marL="292608" indent="-292608"/>
            <a:r>
              <a:rPr lang="en-US" dirty="0"/>
              <a:t>Focusing on complex nature of employee performance.</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076053"/>
            <a:ext cx="11118196" cy="1301857"/>
          </a:xfrm>
        </p:spPr>
        <p:txBody>
          <a:bodyPr/>
          <a:lstStyle/>
          <a:p>
            <a:pPr marL="0" indent="0">
              <a:buNone/>
            </a:pPr>
            <a:r>
              <a:rPr lang="en-US" sz="2600" dirty="0"/>
              <a:t>Data analytics can be used to find patterns.</a:t>
            </a:r>
          </a:p>
        </p:txBody>
      </p:sp>
    </p:spTree>
    <p:extLst>
      <p:ext uri="{BB962C8B-B14F-4D97-AF65-F5344CB8AC3E}">
        <p14:creationId xmlns:p14="http://schemas.microsoft.com/office/powerpoint/2010/main" val="3283620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01FDC-E8B0-42D0-8961-38A9BD9F35AE}"/>
              </a:ext>
            </a:extLst>
          </p:cNvPr>
          <p:cNvSpPr>
            <a:spLocks noGrp="1"/>
          </p:cNvSpPr>
          <p:nvPr>
            <p:ph type="title"/>
          </p:nvPr>
        </p:nvSpPr>
        <p:spPr/>
        <p:txBody>
          <a:bodyPr/>
          <a:lstStyle/>
          <a:p>
            <a:r>
              <a:rPr lang="en-US" dirty="0"/>
              <a:t>Errors in Performance Measurement </a:t>
            </a:r>
            <a:r>
              <a:rPr lang="en-US" sz="1000" b="0" dirty="0"/>
              <a:t>3</a:t>
            </a:r>
          </a:p>
        </p:txBody>
      </p:sp>
      <p:sp>
        <p:nvSpPr>
          <p:cNvPr id="3" name="Content Placeholder 2">
            <a:extLst>
              <a:ext uri="{FF2B5EF4-FFF2-40B4-BE49-F238E27FC236}">
                <a16:creationId xmlns:a16="http://schemas.microsoft.com/office/drawing/2014/main" id="{D1D61C4E-0719-4F9F-807B-28E6A7567406}"/>
              </a:ext>
            </a:extLst>
          </p:cNvPr>
          <p:cNvSpPr>
            <a:spLocks noGrp="1"/>
          </p:cNvSpPr>
          <p:nvPr>
            <p:ph idx="1"/>
          </p:nvPr>
        </p:nvSpPr>
        <p:spPr>
          <a:xfrm>
            <a:off x="609600" y="1280160"/>
            <a:ext cx="10972800" cy="5089643"/>
          </a:xfrm>
        </p:spPr>
        <p:txBody>
          <a:bodyPr/>
          <a:lstStyle/>
          <a:p>
            <a:r>
              <a:rPr lang="en-US" dirty="0"/>
              <a:t>Political Behavior in Performance Appraisals</a:t>
            </a:r>
          </a:p>
          <a:p>
            <a:r>
              <a:rPr lang="en-US" sz="2600" dirty="0"/>
              <a:t>Sometimes raters are political; they distort evaluations to advance their own personal goals.</a:t>
            </a:r>
          </a:p>
          <a:p>
            <a:r>
              <a:rPr lang="en-US" sz="2600" b="1" dirty="0"/>
              <a:t>Calibration meetings</a:t>
            </a:r>
            <a:r>
              <a:rPr lang="en-US" sz="2600" dirty="0"/>
              <a:t> can be used to minimize politics.</a:t>
            </a:r>
          </a:p>
          <a:p>
            <a:pPr marL="292608" indent="-292608">
              <a:buFont typeface="Arial" panose="020B0604020202020204" pitchFamily="34" charset="0"/>
              <a:buChar char="•"/>
            </a:pPr>
            <a:r>
              <a:rPr lang="en-US" sz="2400" dirty="0"/>
              <a:t>Managers discuss performance ratings and provide evidence supporting their ratings with goal of eliminating intentional errors.</a:t>
            </a:r>
          </a:p>
        </p:txBody>
      </p:sp>
    </p:spTree>
    <p:extLst>
      <p:ext uri="{BB962C8B-B14F-4D97-AF65-F5344CB8AC3E}">
        <p14:creationId xmlns:p14="http://schemas.microsoft.com/office/powerpoint/2010/main" val="882914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0D629-BA66-4FB5-8E30-239672E2CF74}"/>
              </a:ext>
            </a:extLst>
          </p:cNvPr>
          <p:cNvSpPr>
            <a:spLocks noGrp="1"/>
          </p:cNvSpPr>
          <p:nvPr>
            <p:ph type="title"/>
          </p:nvPr>
        </p:nvSpPr>
        <p:spPr/>
        <p:txBody>
          <a:bodyPr/>
          <a:lstStyle/>
          <a:p>
            <a:r>
              <a:rPr lang="en-US" dirty="0"/>
              <a:t>Giving Performance Feedback </a:t>
            </a:r>
            <a:r>
              <a:rPr lang="en-US" sz="1000" b="0" dirty="0"/>
              <a:t>1</a:t>
            </a:r>
          </a:p>
        </p:txBody>
      </p:sp>
      <p:sp>
        <p:nvSpPr>
          <p:cNvPr id="3" name="Content Placeholder 2">
            <a:extLst>
              <a:ext uri="{FF2B5EF4-FFF2-40B4-BE49-F238E27FC236}">
                <a16:creationId xmlns:a16="http://schemas.microsoft.com/office/drawing/2014/main" id="{F5DA3746-F775-434A-BD17-ED4A54C2989C}"/>
              </a:ext>
            </a:extLst>
          </p:cNvPr>
          <p:cNvSpPr>
            <a:spLocks noGrp="1"/>
          </p:cNvSpPr>
          <p:nvPr>
            <p:ph idx="1"/>
          </p:nvPr>
        </p:nvSpPr>
        <p:spPr/>
        <p:txBody>
          <a:bodyPr/>
          <a:lstStyle/>
          <a:p>
            <a:r>
              <a:rPr lang="en-US" dirty="0"/>
              <a:t>Scheduling Performance Feedback</a:t>
            </a:r>
          </a:p>
          <a:p>
            <a:r>
              <a:rPr lang="en-US" sz="2600" dirty="0"/>
              <a:t>Should be a regular, expected management activity.</a:t>
            </a:r>
          </a:p>
          <a:p>
            <a:r>
              <a:rPr lang="en-US" sz="2600" dirty="0"/>
              <a:t>Beneficial when scheduled frequently.</a:t>
            </a:r>
          </a:p>
          <a:p>
            <a:pPr marL="292608" indent="-292608">
              <a:buFont typeface="Arial" panose="020B0604020202020204" pitchFamily="34" charset="0"/>
              <a:buChar char="•"/>
            </a:pPr>
            <a:r>
              <a:rPr lang="en-US" sz="2400" dirty="0"/>
              <a:t>Most effective when information does not surprise employee.</a:t>
            </a:r>
          </a:p>
          <a:p>
            <a:pPr marL="292608" indent="-292608">
              <a:buFont typeface="Arial" panose="020B0604020202020204" pitchFamily="34" charset="0"/>
              <a:buChar char="•"/>
            </a:pPr>
            <a:r>
              <a:rPr lang="en-US" sz="2400" dirty="0"/>
              <a:t>Employees motivated when they know if they are on right track.</a:t>
            </a:r>
          </a:p>
        </p:txBody>
      </p:sp>
    </p:spTree>
    <p:extLst>
      <p:ext uri="{BB962C8B-B14F-4D97-AF65-F5344CB8AC3E}">
        <p14:creationId xmlns:p14="http://schemas.microsoft.com/office/powerpoint/2010/main" val="2200654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D3B8C-A271-4542-AA1F-9235F3A63FA7}"/>
              </a:ext>
            </a:extLst>
          </p:cNvPr>
          <p:cNvSpPr>
            <a:spLocks noGrp="1"/>
          </p:cNvSpPr>
          <p:nvPr>
            <p:ph type="title"/>
          </p:nvPr>
        </p:nvSpPr>
        <p:spPr/>
        <p:txBody>
          <a:bodyPr/>
          <a:lstStyle/>
          <a:p>
            <a:r>
              <a:rPr lang="en-US" dirty="0"/>
              <a:t>Giving Performance Feedback </a:t>
            </a:r>
            <a:r>
              <a:rPr lang="en-US" sz="1000" b="0" dirty="0"/>
              <a:t>2</a:t>
            </a:r>
          </a:p>
        </p:txBody>
      </p:sp>
      <p:sp>
        <p:nvSpPr>
          <p:cNvPr id="3" name="Content Placeholder 2">
            <a:extLst>
              <a:ext uri="{FF2B5EF4-FFF2-40B4-BE49-F238E27FC236}">
                <a16:creationId xmlns:a16="http://schemas.microsoft.com/office/drawing/2014/main" id="{D2FE0C8A-1946-4E43-B644-F924918DA556}"/>
              </a:ext>
            </a:extLst>
          </p:cNvPr>
          <p:cNvSpPr>
            <a:spLocks noGrp="1"/>
          </p:cNvSpPr>
          <p:nvPr>
            <p:ph sz="half" idx="1"/>
          </p:nvPr>
        </p:nvSpPr>
        <p:spPr>
          <a:xfrm>
            <a:off x="609600" y="1272541"/>
            <a:ext cx="5384800" cy="4771798"/>
          </a:xfrm>
        </p:spPr>
        <p:txBody>
          <a:bodyPr/>
          <a:lstStyle/>
          <a:p>
            <a:r>
              <a:rPr lang="en-US" sz="2600" dirty="0"/>
              <a:t>Preparing for a Feedback Session</a:t>
            </a:r>
          </a:p>
          <a:p>
            <a:pPr marL="292608" indent="-292608">
              <a:buFont typeface="Arial" panose="020B0604020202020204" pitchFamily="34" charset="0"/>
              <a:buChar char="•"/>
            </a:pPr>
            <a:r>
              <a:rPr lang="en-US" dirty="0"/>
              <a:t>Managers and employees should be well prepared for each session.</a:t>
            </a:r>
          </a:p>
          <a:p>
            <a:pPr marL="292608" indent="-292608">
              <a:buFont typeface="Arial" panose="020B0604020202020204" pitchFamily="34" charset="0"/>
              <a:buChar char="•"/>
            </a:pPr>
            <a:r>
              <a:rPr lang="en-US" dirty="0"/>
              <a:t>Managers should ask each employee to complete a self-assessment ahead of time.</a:t>
            </a:r>
          </a:p>
        </p:txBody>
      </p:sp>
      <p:sp>
        <p:nvSpPr>
          <p:cNvPr id="4" name="Content Placeholder 3">
            <a:extLst>
              <a:ext uri="{FF2B5EF4-FFF2-40B4-BE49-F238E27FC236}">
                <a16:creationId xmlns:a16="http://schemas.microsoft.com/office/drawing/2014/main" id="{AC6CBAFE-4A09-4EF7-9450-54F21ED3028A}"/>
              </a:ext>
            </a:extLst>
          </p:cNvPr>
          <p:cNvSpPr>
            <a:spLocks noGrp="1"/>
          </p:cNvSpPr>
          <p:nvPr>
            <p:ph sz="half" idx="2"/>
          </p:nvPr>
        </p:nvSpPr>
        <p:spPr>
          <a:xfrm>
            <a:off x="6197602" y="1272541"/>
            <a:ext cx="5167819" cy="1408666"/>
          </a:xfrm>
        </p:spPr>
        <p:txBody>
          <a:bodyPr/>
          <a:lstStyle/>
          <a:p>
            <a:r>
              <a:rPr lang="en-US" sz="2000" dirty="0"/>
              <a:t>When giving performance feedback, do it in an appropriate meeting place that is neutral and free of distractions. What other factors are important for a feedback session?</a:t>
            </a:r>
          </a:p>
        </p:txBody>
      </p:sp>
      <p:pic>
        <p:nvPicPr>
          <p:cNvPr id="7" name="Picture 6" descr="A photo of a manager giving feedback to an employee. ">
            <a:extLst>
              <a:ext uri="{FF2B5EF4-FFF2-40B4-BE49-F238E27FC236}">
                <a16:creationId xmlns:a16="http://schemas.microsoft.com/office/drawing/2014/main" id="{7444FE4B-568B-4C09-8889-B9721FE4EC3B}"/>
              </a:ext>
            </a:extLst>
          </p:cNvPr>
          <p:cNvPicPr>
            <a:picLocks noChangeAspect="1"/>
          </p:cNvPicPr>
          <p:nvPr/>
        </p:nvPicPr>
        <p:blipFill>
          <a:blip r:embed="rId3"/>
          <a:stretch>
            <a:fillRect/>
          </a:stretch>
        </p:blipFill>
        <p:spPr>
          <a:xfrm>
            <a:off x="6713081" y="2899003"/>
            <a:ext cx="3780893" cy="3434310"/>
          </a:xfrm>
          <a:prstGeom prst="rect">
            <a:avLst/>
          </a:prstGeom>
        </p:spPr>
      </p:pic>
      <p:sp>
        <p:nvSpPr>
          <p:cNvPr id="6" name="Text Placeholder 5">
            <a:extLst>
              <a:ext uri="{FF2B5EF4-FFF2-40B4-BE49-F238E27FC236}">
                <a16:creationId xmlns:a16="http://schemas.microsoft.com/office/drawing/2014/main" id="{9CB1B606-25ED-42A8-9ADA-7939B9404E23}"/>
              </a:ext>
            </a:extLst>
          </p:cNvPr>
          <p:cNvSpPr>
            <a:spLocks noGrp="1"/>
          </p:cNvSpPr>
          <p:nvPr>
            <p:ph type="body" sz="quarter" idx="11"/>
          </p:nvPr>
        </p:nvSpPr>
        <p:spPr>
          <a:xfrm>
            <a:off x="8291593" y="6586779"/>
            <a:ext cx="3357966" cy="193732"/>
          </a:xfrm>
        </p:spPr>
        <p:txBody>
          <a:bodyPr/>
          <a:lstStyle/>
          <a:p>
            <a:r>
              <a:rPr lang="en-US" dirty="0">
                <a:solidFill>
                  <a:schemeClr val="tx1"/>
                </a:solidFill>
              </a:rPr>
              <a:t>Ryan </a:t>
            </a:r>
            <a:r>
              <a:rPr lang="en-US" dirty="0" err="1">
                <a:solidFill>
                  <a:schemeClr val="tx1"/>
                </a:solidFill>
              </a:rPr>
              <a:t>McVay</a:t>
            </a:r>
            <a:r>
              <a:rPr lang="en-US" dirty="0">
                <a:solidFill>
                  <a:schemeClr val="tx1"/>
                </a:solidFill>
              </a:rPr>
              <a:t>/Getty Images</a:t>
            </a:r>
          </a:p>
        </p:txBody>
      </p:sp>
    </p:spTree>
    <p:extLst>
      <p:ext uri="{BB962C8B-B14F-4D97-AF65-F5344CB8AC3E}">
        <p14:creationId xmlns:p14="http://schemas.microsoft.com/office/powerpoint/2010/main" val="3288066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9E816-9078-4AE5-B928-F95F08394D6E}"/>
              </a:ext>
            </a:extLst>
          </p:cNvPr>
          <p:cNvSpPr>
            <a:spLocks noGrp="1"/>
          </p:cNvSpPr>
          <p:nvPr>
            <p:ph type="title"/>
          </p:nvPr>
        </p:nvSpPr>
        <p:spPr/>
        <p:txBody>
          <a:bodyPr/>
          <a:lstStyle/>
          <a:p>
            <a:r>
              <a:rPr lang="en-US" dirty="0"/>
              <a:t>Giving Performance Feedback </a:t>
            </a:r>
            <a:r>
              <a:rPr lang="en-US" sz="1000" b="0" dirty="0"/>
              <a:t>3</a:t>
            </a:r>
          </a:p>
        </p:txBody>
      </p:sp>
      <p:sp>
        <p:nvSpPr>
          <p:cNvPr id="3" name="Content Placeholder 2">
            <a:extLst>
              <a:ext uri="{FF2B5EF4-FFF2-40B4-BE49-F238E27FC236}">
                <a16:creationId xmlns:a16="http://schemas.microsoft.com/office/drawing/2014/main" id="{9A824AF3-74D2-40B1-9469-8CF1C6C82BBF}"/>
              </a:ext>
            </a:extLst>
          </p:cNvPr>
          <p:cNvSpPr>
            <a:spLocks noGrp="1"/>
          </p:cNvSpPr>
          <p:nvPr>
            <p:ph sz="quarter" idx="12"/>
          </p:nvPr>
        </p:nvSpPr>
        <p:spPr>
          <a:xfrm>
            <a:off x="618212" y="1268274"/>
            <a:ext cx="10871200" cy="1629909"/>
          </a:xfrm>
        </p:spPr>
        <p:txBody>
          <a:bodyPr/>
          <a:lstStyle/>
          <a:p>
            <a:pPr marL="0" indent="0">
              <a:buNone/>
            </a:pPr>
            <a:r>
              <a:rPr lang="en-US" sz="2800" dirty="0"/>
              <a:t>Conducting the Feedback Session</a:t>
            </a:r>
          </a:p>
          <a:p>
            <a:pPr marL="0" indent="0">
              <a:buNone/>
            </a:pPr>
            <a:r>
              <a:rPr lang="en-US" sz="2600" dirty="0"/>
              <a:t>“Tell-and-sell” approach.</a:t>
            </a:r>
          </a:p>
          <a:p>
            <a:pPr marL="292608" lvl="1" indent="-292608">
              <a:buFont typeface="Arial" panose="020B0604020202020204" pitchFamily="34" charset="0"/>
              <a:buChar char="•"/>
            </a:pPr>
            <a:r>
              <a:rPr lang="en-US" sz="2400" dirty="0"/>
              <a:t>Managers tell employees their ratings and justify those ratings.</a:t>
            </a:r>
          </a:p>
        </p:txBody>
      </p:sp>
      <p:sp>
        <p:nvSpPr>
          <p:cNvPr id="4" name="Content Placeholder 3">
            <a:extLst>
              <a:ext uri="{FF2B5EF4-FFF2-40B4-BE49-F238E27FC236}">
                <a16:creationId xmlns:a16="http://schemas.microsoft.com/office/drawing/2014/main" id="{851A1139-DF0D-4E1A-89A7-0C39F61DD44D}"/>
              </a:ext>
            </a:extLst>
          </p:cNvPr>
          <p:cNvSpPr>
            <a:spLocks noGrp="1"/>
          </p:cNvSpPr>
          <p:nvPr>
            <p:ph sz="quarter" idx="13"/>
          </p:nvPr>
        </p:nvSpPr>
        <p:spPr>
          <a:xfrm>
            <a:off x="618212" y="3096554"/>
            <a:ext cx="10871200" cy="1428949"/>
          </a:xfrm>
        </p:spPr>
        <p:txBody>
          <a:bodyPr/>
          <a:lstStyle/>
          <a:p>
            <a:pPr marL="0" indent="0">
              <a:buNone/>
            </a:pPr>
            <a:r>
              <a:rPr lang="en-US" sz="2600" dirty="0"/>
              <a:t>Tell-and-listen” approach.</a:t>
            </a:r>
          </a:p>
          <a:p>
            <a:pPr marL="292608" lvl="1" indent="-292608">
              <a:buFont typeface="Arial" panose="020B0604020202020204" pitchFamily="34" charset="0"/>
              <a:buChar char="•"/>
            </a:pPr>
            <a:r>
              <a:rPr lang="en-US" sz="2400" dirty="0"/>
              <a:t>Managers tell employees their ratings and then let employees explain their own view.</a:t>
            </a:r>
          </a:p>
        </p:txBody>
      </p:sp>
      <p:sp>
        <p:nvSpPr>
          <p:cNvPr id="5" name="Content Placeholder 4">
            <a:extLst>
              <a:ext uri="{FF2B5EF4-FFF2-40B4-BE49-F238E27FC236}">
                <a16:creationId xmlns:a16="http://schemas.microsoft.com/office/drawing/2014/main" id="{CA241DA9-2310-4B84-AC9F-9CD9B8477A9C}"/>
              </a:ext>
            </a:extLst>
          </p:cNvPr>
          <p:cNvSpPr>
            <a:spLocks noGrp="1"/>
          </p:cNvSpPr>
          <p:nvPr>
            <p:ph sz="quarter" idx="14"/>
          </p:nvPr>
        </p:nvSpPr>
        <p:spPr>
          <a:xfrm>
            <a:off x="618212" y="4723874"/>
            <a:ext cx="10871200" cy="1614153"/>
          </a:xfrm>
        </p:spPr>
        <p:txBody>
          <a:bodyPr/>
          <a:lstStyle/>
          <a:p>
            <a:pPr marL="0" indent="0">
              <a:buNone/>
            </a:pPr>
            <a:r>
              <a:rPr lang="en-US" sz="2600" dirty="0"/>
              <a:t>“Problem-solving” approach.</a:t>
            </a:r>
          </a:p>
          <a:p>
            <a:pPr marL="292608" lvl="1" indent="-292608">
              <a:buFont typeface="Arial" panose="020B0604020202020204" pitchFamily="34" charset="0"/>
              <a:buChar char="•"/>
            </a:pPr>
            <a:r>
              <a:rPr lang="en-US" sz="2400" dirty="0"/>
              <a:t>Managers and employees work to solve performance problems.</a:t>
            </a:r>
          </a:p>
        </p:txBody>
      </p:sp>
    </p:spTree>
    <p:extLst>
      <p:ext uri="{BB962C8B-B14F-4D97-AF65-F5344CB8AC3E}">
        <p14:creationId xmlns:p14="http://schemas.microsoft.com/office/powerpoint/2010/main" val="40711349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Finding Solutions to Performance Problems</a:t>
            </a:r>
            <a:endParaRPr lang="en-US"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664811"/>
          </a:xfrm>
        </p:spPr>
        <p:txBody>
          <a:bodyPr/>
          <a:lstStyle/>
          <a:p>
            <a:pPr marL="0" indent="0">
              <a:buNone/>
            </a:pPr>
            <a:r>
              <a:rPr lang="en-US" sz="2600" dirty="0"/>
              <a:t>The type of action taken depends on what employee lacks.</a:t>
            </a:r>
          </a:p>
          <a:p>
            <a:pPr marL="292608" indent="-292608">
              <a:buFont typeface="Arial" panose="020B0604020202020204" pitchFamily="34" charset="0"/>
              <a:buChar char="•"/>
            </a:pPr>
            <a:r>
              <a:rPr lang="en-US" dirty="0"/>
              <a:t>Lack of ability.</a:t>
            </a:r>
          </a:p>
          <a:p>
            <a:pPr marL="292608" indent="-292608">
              <a:buFont typeface="Arial" panose="020B0604020202020204" pitchFamily="34" charset="0"/>
              <a:buChar char="•"/>
            </a:pPr>
            <a:r>
              <a:rPr lang="en-US" dirty="0"/>
              <a:t>Lack of motivation.</a:t>
            </a:r>
          </a:p>
          <a:p>
            <a:pPr marL="292608" indent="-292608">
              <a:buFont typeface="Arial" panose="020B0604020202020204" pitchFamily="34" charset="0"/>
              <a:buChar char="•"/>
            </a:pPr>
            <a:r>
              <a:rPr lang="en-US" dirty="0"/>
              <a:t>Lack of both.</a:t>
            </a:r>
          </a:p>
          <a:p>
            <a:pPr marL="292608" indent="-292608">
              <a:buFont typeface="Arial" panose="020B0604020202020204" pitchFamily="34" charset="0"/>
              <a:buChar char="•"/>
            </a:pPr>
            <a:r>
              <a:rPr lang="en-US" dirty="0"/>
              <a:t>Lack of neither.</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105082"/>
            <a:ext cx="11118196" cy="1301857"/>
          </a:xfrm>
        </p:spPr>
        <p:txBody>
          <a:bodyPr/>
          <a:lstStyle/>
          <a:p>
            <a:pPr marL="0" indent="0">
              <a:buNone/>
            </a:pPr>
            <a:r>
              <a:rPr lang="en-US" sz="2600" dirty="0"/>
              <a:t>Employees with high ability and high motivation are generally solid performers.</a:t>
            </a:r>
          </a:p>
        </p:txBody>
      </p:sp>
    </p:spTree>
    <p:extLst>
      <p:ext uri="{BB962C8B-B14F-4D97-AF65-F5344CB8AC3E}">
        <p14:creationId xmlns:p14="http://schemas.microsoft.com/office/powerpoint/2010/main" val="16766944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sz="3000" dirty="0"/>
              <a:t>Figure 10.7 Questions for Diagnosing Remedies to Performance Problems</a:t>
            </a:r>
            <a:endParaRPr lang="en-US" sz="3000" b="0" dirty="0"/>
          </a:p>
        </p:txBody>
      </p:sp>
      <p:pic>
        <p:nvPicPr>
          <p:cNvPr id="3" name="Picture 2" descr="A graphic lists questions employers can ask themselves to identify possible causes of performance problems.">
            <a:extLst>
              <a:ext uri="{FF2B5EF4-FFF2-40B4-BE49-F238E27FC236}">
                <a16:creationId xmlns:a16="http://schemas.microsoft.com/office/drawing/2014/main" id="{8566D913-33D6-4BC0-AD64-BEA70BC7BC91}"/>
              </a:ext>
            </a:extLst>
          </p:cNvPr>
          <p:cNvPicPr>
            <a:picLocks noChangeAspect="1"/>
          </p:cNvPicPr>
          <p:nvPr/>
        </p:nvPicPr>
        <p:blipFill>
          <a:blip r:embed="rId3"/>
          <a:stretch>
            <a:fillRect/>
          </a:stretch>
        </p:blipFill>
        <p:spPr>
          <a:xfrm>
            <a:off x="1445915" y="1200183"/>
            <a:ext cx="4936714" cy="5235285"/>
          </a:xfrm>
          <a:prstGeom prst="rect">
            <a:avLst/>
          </a:prstGeom>
        </p:spPr>
      </p:pic>
      <p:sp>
        <p:nvSpPr>
          <p:cNvPr id="6" name="Text Placeholder 5">
            <a:extLst>
              <a:ext uri="{FF2B5EF4-FFF2-40B4-BE49-F238E27FC236}">
                <a16:creationId xmlns:a16="http://schemas.microsoft.com/office/drawing/2014/main" id="{7DF261EE-A416-4CD3-BEF0-DC58342A6D8E}"/>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8476211" y="5522958"/>
            <a:ext cx="3469178" cy="1127796"/>
          </a:xfrm>
        </p:spPr>
        <p:txBody>
          <a:bodyPr/>
          <a:lstStyle/>
          <a:p>
            <a:r>
              <a:rPr lang="en-US" i="1" dirty="0">
                <a:solidFill>
                  <a:schemeClr val="tx1"/>
                </a:solidFill>
              </a:rPr>
              <a:t>Sources: </a:t>
            </a:r>
            <a:r>
              <a:rPr lang="en-US" dirty="0">
                <a:solidFill>
                  <a:schemeClr val="tx1"/>
                </a:solidFill>
              </a:rPr>
              <a:t>Based on G. </a:t>
            </a:r>
            <a:r>
              <a:rPr lang="en-US" dirty="0" err="1">
                <a:solidFill>
                  <a:schemeClr val="tx1"/>
                </a:solidFill>
              </a:rPr>
              <a:t>Rummler</a:t>
            </a:r>
            <a:r>
              <a:rPr lang="en-US" dirty="0">
                <a:solidFill>
                  <a:schemeClr val="tx1"/>
                </a:solidFill>
              </a:rPr>
              <a:t>, “In Search of the Holy</a:t>
            </a:r>
            <a:br>
              <a:rPr lang="en-US" dirty="0">
                <a:solidFill>
                  <a:schemeClr val="tx1"/>
                </a:solidFill>
              </a:rPr>
            </a:br>
            <a:r>
              <a:rPr lang="en-US" dirty="0">
                <a:solidFill>
                  <a:schemeClr val="tx1"/>
                </a:solidFill>
              </a:rPr>
              <a:t> Performance Grail,” </a:t>
            </a:r>
            <a:r>
              <a:rPr lang="en-US" i="1" dirty="0">
                <a:solidFill>
                  <a:schemeClr val="tx1"/>
                </a:solidFill>
              </a:rPr>
              <a:t>Training and Development, </a:t>
            </a:r>
            <a:r>
              <a:rPr lang="en-US" dirty="0">
                <a:solidFill>
                  <a:schemeClr val="tx1"/>
                </a:solidFill>
              </a:rPr>
              <a:t>April</a:t>
            </a:r>
            <a:br>
              <a:rPr lang="en-US" dirty="0">
                <a:solidFill>
                  <a:schemeClr val="tx1"/>
                </a:solidFill>
              </a:rPr>
            </a:br>
            <a:r>
              <a:rPr lang="en-US" dirty="0">
                <a:solidFill>
                  <a:schemeClr val="tx1"/>
                </a:solidFill>
              </a:rPr>
              <a:t> 1996, pp. 26–31; C. Reinhart, “How to Leap over Barriers</a:t>
            </a:r>
            <a:br>
              <a:rPr lang="en-US" dirty="0">
                <a:solidFill>
                  <a:schemeClr val="tx1"/>
                </a:solidFill>
              </a:rPr>
            </a:br>
            <a:r>
              <a:rPr lang="en-US" dirty="0">
                <a:solidFill>
                  <a:schemeClr val="tx1"/>
                </a:solidFill>
              </a:rPr>
              <a:t> to Performance,” </a:t>
            </a:r>
            <a:r>
              <a:rPr lang="en-US" i="1" dirty="0">
                <a:solidFill>
                  <a:schemeClr val="tx1"/>
                </a:solidFill>
              </a:rPr>
              <a:t>Training and Development, </a:t>
            </a:r>
            <a:r>
              <a:rPr lang="en-US" dirty="0">
                <a:solidFill>
                  <a:schemeClr val="tx1"/>
                </a:solidFill>
              </a:rPr>
              <a:t>January </a:t>
            </a:r>
            <a:br>
              <a:rPr lang="en-US" dirty="0">
                <a:solidFill>
                  <a:schemeClr val="tx1"/>
                </a:solidFill>
              </a:rPr>
            </a:br>
            <a:r>
              <a:rPr lang="en-US" dirty="0">
                <a:solidFill>
                  <a:schemeClr val="tx1"/>
                </a:solidFill>
              </a:rPr>
              <a:t>2000, pp. 20–24; F. </a:t>
            </a:r>
            <a:r>
              <a:rPr lang="en-US" dirty="0" err="1">
                <a:solidFill>
                  <a:schemeClr val="tx1"/>
                </a:solidFill>
              </a:rPr>
              <a:t>Wilmouth</a:t>
            </a:r>
            <a:r>
              <a:rPr lang="en-US" dirty="0">
                <a:solidFill>
                  <a:schemeClr val="tx1"/>
                </a:solidFill>
              </a:rPr>
              <a:t>, C. </a:t>
            </a:r>
            <a:r>
              <a:rPr lang="en-US" dirty="0" err="1">
                <a:solidFill>
                  <a:schemeClr val="tx1"/>
                </a:solidFill>
              </a:rPr>
              <a:t>Prigmore</a:t>
            </a:r>
            <a:r>
              <a:rPr lang="en-US" dirty="0">
                <a:solidFill>
                  <a:schemeClr val="tx1"/>
                </a:solidFill>
              </a:rPr>
              <a:t>, and M. </a:t>
            </a:r>
            <a:r>
              <a:rPr lang="en-US" dirty="0" err="1">
                <a:solidFill>
                  <a:schemeClr val="tx1"/>
                </a:solidFill>
              </a:rPr>
              <a:t>Brya</a:t>
            </a:r>
            <a:r>
              <a:rPr lang="en-US" dirty="0">
                <a:solidFill>
                  <a:schemeClr val="tx1"/>
                </a:solidFill>
              </a:rPr>
              <a:t>,</a:t>
            </a:r>
            <a:br>
              <a:rPr lang="en-US" dirty="0">
                <a:solidFill>
                  <a:schemeClr val="tx1"/>
                </a:solidFill>
              </a:rPr>
            </a:br>
            <a:r>
              <a:rPr lang="en-US" dirty="0">
                <a:solidFill>
                  <a:schemeClr val="tx1"/>
                </a:solidFill>
              </a:rPr>
              <a:t> “HPT Models: An Overview of the Major Models in the</a:t>
            </a:r>
            <a:br>
              <a:rPr lang="en-US" dirty="0">
                <a:solidFill>
                  <a:schemeClr val="tx1"/>
                </a:solidFill>
              </a:rPr>
            </a:br>
            <a:r>
              <a:rPr lang="en-US" dirty="0">
                <a:solidFill>
                  <a:schemeClr val="tx1"/>
                </a:solidFill>
              </a:rPr>
              <a:t> Field,” </a:t>
            </a:r>
            <a:r>
              <a:rPr lang="en-US" i="1" dirty="0">
                <a:solidFill>
                  <a:schemeClr val="tx1"/>
                </a:solidFill>
              </a:rPr>
              <a:t>Performance Improvement </a:t>
            </a:r>
            <a:r>
              <a:rPr lang="en-US" dirty="0">
                <a:solidFill>
                  <a:schemeClr val="tx1"/>
                </a:solidFill>
              </a:rPr>
              <a:t>41 (2002), pp. 14–21.</a:t>
            </a:r>
          </a:p>
        </p:txBody>
      </p:sp>
    </p:spTree>
    <p:extLst>
      <p:ext uri="{BB962C8B-B14F-4D97-AF65-F5344CB8AC3E}">
        <p14:creationId xmlns:p14="http://schemas.microsoft.com/office/powerpoint/2010/main" val="3147769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 </a:t>
            </a:r>
            <a:r>
              <a:rPr lang="en-US" sz="1000" b="0" noProof="0" dirty="0"/>
              <a:t>1</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1022350" indent="-1022350">
              <a:tabLst>
                <a:tab pos="914400"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10-1</a:t>
            </a:r>
            <a:r>
              <a:rPr lang="en-US" sz="2400" b="1" noProof="0" dirty="0">
                <a:solidFill>
                  <a:srgbClr val="008200"/>
                </a:solidFill>
              </a:rPr>
              <a:t>  </a:t>
            </a:r>
            <a:r>
              <a:rPr lang="en-US" sz="2400" dirty="0"/>
              <a:t>Identify the activities involved in performance management.</a:t>
            </a:r>
            <a:endParaRPr lang="en-US" sz="2400" noProof="0" dirty="0"/>
          </a:p>
          <a:p>
            <a:pPr marL="1022350" indent="-1022350">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10-2</a:t>
            </a:r>
            <a:r>
              <a:rPr lang="en-US" sz="2400" b="1" noProof="0" dirty="0">
                <a:solidFill>
                  <a:srgbClr val="008200"/>
                </a:solidFill>
              </a:rPr>
              <a:t>  </a:t>
            </a:r>
            <a:r>
              <a:rPr lang="en-US" sz="2400" dirty="0"/>
              <a:t>Discuss the purposes of performance management systems.</a:t>
            </a:r>
            <a:endParaRPr lang="en-US" sz="2400" noProof="0" dirty="0"/>
          </a:p>
          <a:p>
            <a:pPr marL="1074738" indent="-1074738">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10-3</a:t>
            </a:r>
            <a:r>
              <a:rPr lang="en-US" sz="2400" b="1" noProof="0" dirty="0">
                <a:solidFill>
                  <a:srgbClr val="008200"/>
                </a:solidFill>
              </a:rPr>
              <a:t>  </a:t>
            </a:r>
            <a:r>
              <a:rPr lang="en-US" sz="2400" dirty="0"/>
              <a:t>Define five criteria for measuring the effectiveness of a performance management system.</a:t>
            </a:r>
            <a:endParaRPr lang="en-US" sz="2400" noProof="0" dirty="0"/>
          </a:p>
          <a:p>
            <a:pPr marL="1022350" indent="-1022350">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10-4</a:t>
            </a:r>
            <a:r>
              <a:rPr lang="en-US" sz="2400" b="1" noProof="0" dirty="0">
                <a:solidFill>
                  <a:srgbClr val="008200"/>
                </a:solidFill>
              </a:rPr>
              <a:t>  </a:t>
            </a:r>
            <a:r>
              <a:rPr lang="en-US" sz="2400" dirty="0"/>
              <a:t>Compare the major methods for measuring performance.</a:t>
            </a:r>
            <a:endParaRPr lang="en-US" sz="2400" noProof="0" dirty="0"/>
          </a:p>
          <a:p>
            <a:pPr marL="1074738" indent="-1074738">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10-5</a:t>
            </a:r>
            <a:r>
              <a:rPr lang="en-US" sz="2400" b="1" noProof="0" dirty="0">
                <a:solidFill>
                  <a:srgbClr val="008200"/>
                </a:solidFill>
              </a:rPr>
              <a:t>  </a:t>
            </a:r>
            <a:r>
              <a:rPr lang="en-US" sz="2400" dirty="0"/>
              <a:t>Describe major sources of performance information in terms of their advantages and disadvantages.</a:t>
            </a:r>
            <a:endParaRPr lang="en-US" sz="2400" noProof="0" dirty="0"/>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Legal and Ethical Issues in Performance Management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9"/>
            <a:ext cx="11118196" cy="2097084"/>
          </a:xfrm>
        </p:spPr>
        <p:txBody>
          <a:bodyPr/>
          <a:lstStyle/>
          <a:p>
            <a:pPr marL="0" indent="0">
              <a:buNone/>
            </a:pPr>
            <a:r>
              <a:rPr lang="en-US" sz="2800" dirty="0"/>
              <a:t>Legal Requirements for Performance Management</a:t>
            </a:r>
          </a:p>
          <a:p>
            <a:pPr marL="0" indent="0">
              <a:buNone/>
            </a:pPr>
            <a:r>
              <a:rPr lang="en-US" sz="2600" dirty="0"/>
              <a:t>Lawsuits often arise in two areas:</a:t>
            </a:r>
          </a:p>
          <a:p>
            <a:pPr marL="291600" lvl="1" indent="-291600">
              <a:buFont typeface="Arial" panose="020B0604020202020204" pitchFamily="34" charset="0"/>
              <a:buChar char="•"/>
            </a:pPr>
            <a:r>
              <a:rPr lang="en-US" sz="2400" dirty="0"/>
              <a:t>Discrimination.</a:t>
            </a:r>
          </a:p>
          <a:p>
            <a:pPr marL="291600" lvl="1" indent="-291600">
              <a:buFont typeface="Arial" panose="020B0604020202020204" pitchFamily="34" charset="0"/>
              <a:buChar char="•"/>
            </a:pPr>
            <a:r>
              <a:rPr lang="en-US" sz="2400" dirty="0"/>
              <a:t>Unjust dismissal.</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578750"/>
            <a:ext cx="11118196" cy="1301857"/>
          </a:xfrm>
        </p:spPr>
        <p:txBody>
          <a:bodyPr/>
          <a:lstStyle/>
          <a:p>
            <a:pPr marL="0" indent="0">
              <a:buNone/>
            </a:pPr>
            <a:r>
              <a:rPr lang="en-US" sz="2600" dirty="0">
                <a:solidFill>
                  <a:srgbClr val="221E1F"/>
                </a:solidFill>
              </a:rPr>
              <a:t>The </a:t>
            </a:r>
            <a:r>
              <a:rPr lang="en-US" sz="2600" i="1" dirty="0">
                <a:solidFill>
                  <a:srgbClr val="221E1F"/>
                </a:solidFill>
              </a:rPr>
              <a:t>Uniform Guidelines on Employee Selection Procedures </a:t>
            </a:r>
            <a:r>
              <a:rPr lang="en-US" sz="2600" dirty="0">
                <a:solidFill>
                  <a:srgbClr val="221E1F"/>
                </a:solidFill>
              </a:rPr>
              <a:t>also apply to performance measurement.</a:t>
            </a:r>
            <a:endParaRPr lang="en-US" sz="2600" dirty="0"/>
          </a:p>
        </p:txBody>
      </p:sp>
    </p:spTree>
    <p:extLst>
      <p:ext uri="{BB962C8B-B14F-4D97-AF65-F5344CB8AC3E}">
        <p14:creationId xmlns:p14="http://schemas.microsoft.com/office/powerpoint/2010/main" val="11718542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76F5A-9BFB-4905-960D-8720F4E5E00F}"/>
              </a:ext>
            </a:extLst>
          </p:cNvPr>
          <p:cNvSpPr>
            <a:spLocks noGrp="1"/>
          </p:cNvSpPr>
          <p:nvPr>
            <p:ph type="title"/>
          </p:nvPr>
        </p:nvSpPr>
        <p:spPr/>
        <p:txBody>
          <a:bodyPr/>
          <a:lstStyle/>
          <a:p>
            <a:r>
              <a:rPr lang="en-US" dirty="0"/>
              <a:t>Legal and Ethical Issues in Performance Management </a:t>
            </a:r>
            <a:r>
              <a:rPr lang="en-US" sz="1000" b="0" dirty="0"/>
              <a:t>2</a:t>
            </a:r>
          </a:p>
        </p:txBody>
      </p:sp>
      <p:sp>
        <p:nvSpPr>
          <p:cNvPr id="3" name="Content Placeholder 2">
            <a:extLst>
              <a:ext uri="{FF2B5EF4-FFF2-40B4-BE49-F238E27FC236}">
                <a16:creationId xmlns:a16="http://schemas.microsoft.com/office/drawing/2014/main" id="{5A0DA10D-E24F-4ACB-9610-5576D51D6108}"/>
              </a:ext>
            </a:extLst>
          </p:cNvPr>
          <p:cNvSpPr>
            <a:spLocks noGrp="1"/>
          </p:cNvSpPr>
          <p:nvPr>
            <p:ph idx="1"/>
          </p:nvPr>
        </p:nvSpPr>
        <p:spPr/>
        <p:txBody>
          <a:bodyPr/>
          <a:lstStyle/>
          <a:p>
            <a:r>
              <a:rPr lang="en-US" dirty="0"/>
              <a:t>Legal Requirements for Performance Management continued</a:t>
            </a:r>
          </a:p>
          <a:p>
            <a:r>
              <a:rPr lang="en-US" sz="2600" dirty="0"/>
              <a:t>System should be legally defensible.</a:t>
            </a:r>
          </a:p>
          <a:p>
            <a:pPr marL="292608" lvl="1" indent="-292608"/>
            <a:r>
              <a:rPr lang="en-US" dirty="0"/>
              <a:t>Based on valid job analyses.</a:t>
            </a:r>
          </a:p>
          <a:p>
            <a:pPr marL="292608" lvl="1" indent="-292608"/>
            <a:r>
              <a:rPr lang="en-US" dirty="0"/>
              <a:t>Evaluations based on behaviors rather than traits.</a:t>
            </a:r>
          </a:p>
          <a:p>
            <a:pPr marL="292608" lvl="1" indent="-292608"/>
            <a:r>
              <a:rPr lang="en-US" dirty="0"/>
              <a:t>Uses multiple raters whose ratings can be appealed.</a:t>
            </a:r>
          </a:p>
          <a:p>
            <a:pPr marL="292608" lvl="1" indent="-292608"/>
            <a:r>
              <a:rPr lang="en-US" dirty="0"/>
              <a:t>Provides employees with feedback and coaching or training.</a:t>
            </a:r>
          </a:p>
        </p:txBody>
      </p:sp>
    </p:spTree>
    <p:extLst>
      <p:ext uri="{BB962C8B-B14F-4D97-AF65-F5344CB8AC3E}">
        <p14:creationId xmlns:p14="http://schemas.microsoft.com/office/powerpoint/2010/main" val="6345330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76F5A-9BFB-4905-960D-8720F4E5E00F}"/>
              </a:ext>
            </a:extLst>
          </p:cNvPr>
          <p:cNvSpPr>
            <a:spLocks noGrp="1"/>
          </p:cNvSpPr>
          <p:nvPr>
            <p:ph type="title"/>
          </p:nvPr>
        </p:nvSpPr>
        <p:spPr/>
        <p:txBody>
          <a:bodyPr/>
          <a:lstStyle/>
          <a:p>
            <a:r>
              <a:rPr lang="en-US" dirty="0"/>
              <a:t>Legal and Ethical Issues in Performance Management </a:t>
            </a:r>
            <a:r>
              <a:rPr lang="en-US" sz="1000" b="0" dirty="0"/>
              <a:t>3</a:t>
            </a:r>
          </a:p>
        </p:txBody>
      </p:sp>
      <p:sp>
        <p:nvSpPr>
          <p:cNvPr id="3" name="Content Placeholder 2">
            <a:extLst>
              <a:ext uri="{FF2B5EF4-FFF2-40B4-BE49-F238E27FC236}">
                <a16:creationId xmlns:a16="http://schemas.microsoft.com/office/drawing/2014/main" id="{5A0DA10D-E24F-4ACB-9610-5576D51D6108}"/>
              </a:ext>
            </a:extLst>
          </p:cNvPr>
          <p:cNvSpPr>
            <a:spLocks noGrp="1"/>
          </p:cNvSpPr>
          <p:nvPr>
            <p:ph idx="1"/>
          </p:nvPr>
        </p:nvSpPr>
        <p:spPr/>
        <p:txBody>
          <a:bodyPr/>
          <a:lstStyle/>
          <a:p>
            <a:r>
              <a:rPr lang="en-US" dirty="0"/>
              <a:t>Electronic Monitoring and Employee Privacy</a:t>
            </a:r>
          </a:p>
          <a:p>
            <a:r>
              <a:rPr lang="en-US" sz="2600" dirty="0"/>
              <a:t>Organizations often store records of employees’ </a:t>
            </a:r>
            <a:r>
              <a:rPr lang="en-US" sz="2600" dirty="0">
                <a:solidFill>
                  <a:srgbClr val="221E1F"/>
                </a:solidFill>
              </a:rPr>
              <a:t>performance ratings, disciplinary actions, and work-rule violations </a:t>
            </a:r>
            <a:r>
              <a:rPr lang="en-US" sz="2600" dirty="0"/>
              <a:t>in electronic databases.</a:t>
            </a:r>
          </a:p>
          <a:p>
            <a:r>
              <a:rPr lang="en-US" sz="2600" dirty="0">
                <a:solidFill>
                  <a:srgbClr val="221E1F"/>
                </a:solidFill>
              </a:rPr>
              <a:t>Many companies use computers, sensors, and mobile devices to monitor productivity and other performance measures electronically.</a:t>
            </a:r>
            <a:endParaRPr lang="en-US" sz="2600" dirty="0"/>
          </a:p>
          <a:p>
            <a:pPr marL="292608" lvl="1" indent="-292608"/>
            <a:r>
              <a:rPr lang="en-US" dirty="0"/>
              <a:t>Can improve productivity, but raises privacy concerns.</a:t>
            </a:r>
          </a:p>
          <a:p>
            <a:pPr marL="292608" lvl="1" indent="-292608"/>
            <a:r>
              <a:rPr lang="en-US" dirty="0"/>
              <a:t>Electronic systems should not be a substitute for careful management.</a:t>
            </a:r>
          </a:p>
        </p:txBody>
      </p:sp>
    </p:spTree>
    <p:extLst>
      <p:ext uri="{BB962C8B-B14F-4D97-AF65-F5344CB8AC3E}">
        <p14:creationId xmlns:p14="http://schemas.microsoft.com/office/powerpoint/2010/main" val="17179823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10</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42516"/>
            <a:ext cx="12192000" cy="981768"/>
          </a:xfrm>
        </p:spPr>
        <p:txBody>
          <a:bodyPr anchor="ctr"/>
          <a:lstStyle/>
          <a:p>
            <a:r>
              <a:rPr lang="en-US" sz="3000" dirty="0"/>
              <a:t>Figure 10.1 Steps in the Performance Management Process</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600" dirty="0"/>
              <a:t>Step 1: Define performance outcomes for company division and department.</a:t>
            </a:r>
          </a:p>
          <a:p>
            <a:r>
              <a:rPr lang="en-US" sz="2600" dirty="0"/>
              <a:t>Step 2: Develop employee goals, behavior, and actions to achieve outcomes.</a:t>
            </a:r>
          </a:p>
          <a:p>
            <a:r>
              <a:rPr lang="en-US" sz="2600" dirty="0"/>
              <a:t>Step 3: Provide support and ongoing performance discussions.</a:t>
            </a:r>
          </a:p>
          <a:p>
            <a:r>
              <a:rPr lang="en-US" sz="2600" dirty="0"/>
              <a:t>Step 4: Evaluate performance.</a:t>
            </a:r>
          </a:p>
          <a:p>
            <a:r>
              <a:rPr lang="en-US" sz="2600" dirty="0"/>
              <a:t>Step 5: Identify improvements needed.</a:t>
            </a:r>
          </a:p>
          <a:p>
            <a:r>
              <a:rPr lang="en-US" sz="2600" dirty="0"/>
              <a:t>Step 6: Provide consequences for the performance results.</a:t>
            </a:r>
          </a:p>
          <a:p>
            <a:r>
              <a:rPr lang="en-US" sz="2600" dirty="0"/>
              <a:t>Steps 5 and 6 lead back to Step 1 and the process begins again.</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2901514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42516"/>
            <a:ext cx="12192000" cy="981768"/>
          </a:xfrm>
        </p:spPr>
        <p:txBody>
          <a:bodyPr anchor="ctr"/>
          <a:lstStyle/>
          <a:p>
            <a:r>
              <a:rPr lang="en-US" sz="3000" dirty="0"/>
              <a:t>Figure 10.2 Contamination and Deficiency of a Job Performance Measure</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600" dirty="0"/>
              <a:t>One circle is labeled “job performance measure.”</a:t>
            </a:r>
          </a:p>
          <a:p>
            <a:r>
              <a:rPr lang="en-US" sz="2600" dirty="0"/>
              <a:t>The second circle is labeled “actual, or true, job performance.”</a:t>
            </a:r>
          </a:p>
          <a:p>
            <a:r>
              <a:rPr lang="en-US" sz="2600" dirty="0"/>
              <a:t>Where the two circles overlap is labeled “validity”, and includes information gathered by the job measure that is relevant to job performance.</a:t>
            </a:r>
          </a:p>
          <a:p>
            <a:r>
              <a:rPr lang="en-US" sz="2600" dirty="0"/>
              <a:t>Contamination includes information gathered by the job measure that is irrelevant to job performance.</a:t>
            </a:r>
          </a:p>
          <a:p>
            <a:r>
              <a:rPr lang="en-US" sz="2600" dirty="0"/>
              <a:t>Deficiency includes information that includes actual job performance.</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7807922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42516"/>
            <a:ext cx="12192000" cy="981768"/>
          </a:xfrm>
        </p:spPr>
        <p:txBody>
          <a:bodyPr anchor="ctr"/>
          <a:lstStyle/>
          <a:p>
            <a:r>
              <a:rPr lang="en-US" sz="3000" dirty="0"/>
              <a:t>Figure 10.6 Possible Ratings Errors in Performance Measurement</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400" dirty="0"/>
              <a:t>The image is a cluster of emojis and three bar charts. The first image shows two similar emojis labeled Similar-to-Me-Error describes overrating people who seem similar. The second image shows two different emojis labeled Contrast Error describes underrating people who seem different. Then the image shows three bar charts titled Errors in Distribution describes overusing part of a rating scale. The bar charts labeled Leniency, Strictness, and Central Tendency in which leniency shows ratings in the high scale, strictness shows ratings scale, and central tendency shows ratings in the middle scale. Then the image shows an emoji labeled Halo Error describes overrating based on one good quality and the image shows the last emoji labeled Horns Error describes underrating based on one poor quality.</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42516"/>
            <a:ext cx="12192000" cy="981768"/>
          </a:xfrm>
        </p:spPr>
        <p:txBody>
          <a:bodyPr anchor="ctr"/>
          <a:lstStyle/>
          <a:p>
            <a:r>
              <a:rPr lang="en-US" sz="3000" dirty="0"/>
              <a:t>Figure 10.7 Questions for Diagnosing Remedies to Performance Problems</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200" dirty="0"/>
              <a:t>Questions are grouped in terms of potential remedies.</a:t>
            </a:r>
          </a:p>
          <a:p>
            <a:r>
              <a:rPr lang="en-US" sz="2200" dirty="0"/>
              <a:t>Inputs: does the employee know what he or she is supposed to do? Are procedures clear and logical? Do employees have adequate resources (supplies, tools, time)? Do other work demands conflict with performance?</a:t>
            </a:r>
          </a:p>
          <a:p>
            <a:r>
              <a:rPr lang="en-US" sz="2200" dirty="0"/>
              <a:t>Feedback: does the employee get frequent performance feedback? Is the feedback timely, accurate, and understandable?</a:t>
            </a:r>
          </a:p>
          <a:p>
            <a:r>
              <a:rPr lang="en-US" sz="2200" dirty="0"/>
              <a:t>Goals and Objectives: are goals specified? Does the employee know the goals? Does the employee believe the goals are achievable and fair?</a:t>
            </a:r>
          </a:p>
          <a:p>
            <a:r>
              <a:rPr lang="en-US" sz="2200" dirty="0"/>
              <a:t>Rewards and Consequences: are there rewards for superior performance? Are the rewards valued? Are the rewards timely? Are there rewards (such as co-worker approval) for falling short?</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4136068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 </a:t>
            </a:r>
            <a:r>
              <a:rPr lang="en-US" sz="1000" b="0" noProof="0" dirty="0"/>
              <a:t>2</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1022350" indent="-1022350">
              <a:tabLst>
                <a:tab pos="914400"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10-6</a:t>
            </a:r>
            <a:r>
              <a:rPr lang="en-US" sz="2400" b="1" noProof="0" dirty="0">
                <a:solidFill>
                  <a:srgbClr val="008200"/>
                </a:solidFill>
              </a:rPr>
              <a:t>  </a:t>
            </a:r>
            <a:r>
              <a:rPr lang="en-US" sz="2400" dirty="0"/>
              <a:t>Define types of rating errors, and explain how to minimize them.</a:t>
            </a:r>
            <a:endParaRPr lang="en-US" sz="2400" noProof="0" dirty="0"/>
          </a:p>
          <a:p>
            <a:pPr marL="1022350" indent="-1022350">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10-7</a:t>
            </a:r>
            <a:r>
              <a:rPr lang="en-US" sz="2400" b="1" noProof="0" dirty="0">
                <a:solidFill>
                  <a:srgbClr val="008200"/>
                </a:solidFill>
              </a:rPr>
              <a:t>  </a:t>
            </a:r>
            <a:r>
              <a:rPr lang="en-US" sz="2400" dirty="0"/>
              <a:t>Explain how to provide performance feedback effectively.</a:t>
            </a:r>
            <a:endParaRPr lang="en-US" sz="2400" noProof="0" dirty="0"/>
          </a:p>
          <a:p>
            <a:pPr marL="1022350" indent="-1022350">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10-8</a:t>
            </a:r>
            <a:r>
              <a:rPr lang="en-US" sz="2400" b="1" noProof="0" dirty="0">
                <a:solidFill>
                  <a:srgbClr val="008200"/>
                </a:solidFill>
              </a:rPr>
              <a:t>  </a:t>
            </a:r>
            <a:r>
              <a:rPr lang="en-US" sz="2400" dirty="0"/>
              <a:t>Summarize ways to produce improvement in unsatisfactory performance.</a:t>
            </a:r>
            <a:endParaRPr lang="en-US" sz="2400" noProof="0" dirty="0"/>
          </a:p>
          <a:p>
            <a:pPr marL="1022350" indent="-1022350">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10-9</a:t>
            </a:r>
            <a:r>
              <a:rPr lang="en-US" sz="2400" b="1" noProof="0" dirty="0">
                <a:solidFill>
                  <a:srgbClr val="008200"/>
                </a:solidFill>
              </a:rPr>
              <a:t>  </a:t>
            </a:r>
            <a:r>
              <a:rPr lang="en-US" sz="2400" dirty="0"/>
              <a:t>Discuss legal and ethical issues that affect performance management.</a:t>
            </a:r>
            <a:endParaRPr lang="en-US" sz="2400" noProof="0" dirty="0"/>
          </a:p>
        </p:txBody>
      </p:sp>
    </p:spTree>
    <p:extLst>
      <p:ext uri="{BB962C8B-B14F-4D97-AF65-F5344CB8AC3E}">
        <p14:creationId xmlns:p14="http://schemas.microsoft.com/office/powerpoint/2010/main" val="1472953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The Process of Performance Management</a:t>
            </a:r>
            <a:endParaRPr lang="en-US"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106873"/>
          </a:xfrm>
        </p:spPr>
        <p:txBody>
          <a:bodyPr/>
          <a:lstStyle/>
          <a:p>
            <a:pPr marL="0" indent="0">
              <a:buNone/>
            </a:pPr>
            <a:r>
              <a:rPr lang="en-US" sz="2600" b="1" dirty="0"/>
              <a:t>Performance management </a:t>
            </a:r>
            <a:r>
              <a:rPr lang="en-US" sz="2600" dirty="0"/>
              <a:t>requires:</a:t>
            </a:r>
          </a:p>
          <a:p>
            <a:pPr marL="292608" indent="-292608">
              <a:spcBef>
                <a:spcPts val="1000"/>
              </a:spcBef>
              <a:spcAft>
                <a:spcPts val="0"/>
              </a:spcAft>
              <a:buFont typeface="Arial" panose="020B0604020202020204" pitchFamily="34" charset="0"/>
              <a:buChar char="•"/>
            </a:pPr>
            <a:r>
              <a:rPr lang="en-US" dirty="0"/>
              <a:t>Knowing what activities and outputs are desired.</a:t>
            </a:r>
          </a:p>
          <a:p>
            <a:pPr marL="292608" indent="-292608">
              <a:spcBef>
                <a:spcPts val="1000"/>
              </a:spcBef>
              <a:spcAft>
                <a:spcPts val="0"/>
              </a:spcAft>
              <a:buFont typeface="Arial" panose="020B0604020202020204" pitchFamily="34" charset="0"/>
              <a:buChar char="•"/>
            </a:pPr>
            <a:r>
              <a:rPr lang="en-US" dirty="0"/>
              <a:t>Observing whether the activities and outputs occur.</a:t>
            </a:r>
          </a:p>
          <a:p>
            <a:pPr marL="292608" indent="-292608">
              <a:spcBef>
                <a:spcPts val="1000"/>
              </a:spcBef>
              <a:spcAft>
                <a:spcPts val="0"/>
              </a:spcAft>
              <a:buFont typeface="Arial" panose="020B0604020202020204" pitchFamily="34" charset="0"/>
              <a:buChar char="•"/>
            </a:pPr>
            <a:r>
              <a:rPr lang="en-US" dirty="0"/>
              <a:t>Providing feedback to help employees meet expectations.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595608"/>
            <a:ext cx="11118196" cy="2882684"/>
          </a:xfrm>
        </p:spPr>
        <p:txBody>
          <a:bodyPr/>
          <a:lstStyle/>
          <a:p>
            <a:pPr marL="0" indent="0">
              <a:buNone/>
            </a:pPr>
            <a:r>
              <a:rPr lang="en-US" sz="2600" dirty="0"/>
              <a:t>Benefits:</a:t>
            </a:r>
          </a:p>
          <a:p>
            <a:pPr marL="292608" indent="-292608">
              <a:spcBef>
                <a:spcPts val="1000"/>
              </a:spcBef>
              <a:spcAft>
                <a:spcPts val="0"/>
              </a:spcAft>
              <a:buFont typeface="Arial" panose="020B0604020202020204" pitchFamily="34" charset="0"/>
              <a:buChar char="•"/>
            </a:pPr>
            <a:r>
              <a:rPr lang="en-US" dirty="0"/>
              <a:t>Tells top performers they are valued.</a:t>
            </a:r>
          </a:p>
          <a:p>
            <a:pPr marL="292608" indent="-292608">
              <a:spcBef>
                <a:spcPts val="1000"/>
              </a:spcBef>
              <a:spcAft>
                <a:spcPts val="0"/>
              </a:spcAft>
              <a:buFont typeface="Arial" panose="020B0604020202020204" pitchFamily="34" charset="0"/>
              <a:buChar char="•"/>
            </a:pPr>
            <a:r>
              <a:rPr lang="en-US" dirty="0">
                <a:solidFill>
                  <a:srgbClr val="221E1F"/>
                </a:solidFill>
              </a:rPr>
              <a:t>Encourages communication between managers and their employees.</a:t>
            </a:r>
          </a:p>
          <a:p>
            <a:pPr marL="292608" indent="-292608">
              <a:spcBef>
                <a:spcPts val="1000"/>
              </a:spcBef>
              <a:spcAft>
                <a:spcPts val="0"/>
              </a:spcAft>
              <a:buFont typeface="Arial" panose="020B0604020202020204" pitchFamily="34" charset="0"/>
              <a:buChar char="•"/>
            </a:pPr>
            <a:r>
              <a:rPr lang="en-US" dirty="0">
                <a:solidFill>
                  <a:srgbClr val="221E1F"/>
                </a:solidFill>
              </a:rPr>
              <a:t>Establishes consistent standards for evaluating employees.</a:t>
            </a:r>
          </a:p>
          <a:p>
            <a:pPr marL="292608" indent="-292608">
              <a:spcBef>
                <a:spcPts val="1000"/>
              </a:spcBef>
              <a:spcAft>
                <a:spcPts val="0"/>
              </a:spcAft>
              <a:buFont typeface="Arial" panose="020B0604020202020204" pitchFamily="34" charset="0"/>
              <a:buChar char="•"/>
            </a:pPr>
            <a:r>
              <a:rPr lang="en-US" dirty="0">
                <a:solidFill>
                  <a:srgbClr val="221E1F"/>
                </a:solidFill>
              </a:rPr>
              <a:t>Helps the organization identify its strongest and weakest employees.</a:t>
            </a:r>
            <a:endParaRPr lang="en-US" sz="2400" dirty="0"/>
          </a:p>
        </p:txBody>
      </p:sp>
    </p:spTree>
    <p:extLst>
      <p:ext uri="{BB962C8B-B14F-4D97-AF65-F5344CB8AC3E}">
        <p14:creationId xmlns:p14="http://schemas.microsoft.com/office/powerpoint/2010/main" val="877662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10.1 Steps in the Performance Management Process</a:t>
            </a:r>
            <a:endParaRPr lang="en-US" sz="1000" b="0" dirty="0"/>
          </a:p>
        </p:txBody>
      </p:sp>
      <p:pic>
        <p:nvPicPr>
          <p:cNvPr id="7" name="Picture 6" descr="A graphic lists six steps.">
            <a:extLst>
              <a:ext uri="{FF2B5EF4-FFF2-40B4-BE49-F238E27FC236}">
                <a16:creationId xmlns:a16="http://schemas.microsoft.com/office/drawing/2014/main" id="{1151AED0-507B-4D00-B9B5-C68A59E6C6C8}"/>
              </a:ext>
            </a:extLst>
          </p:cNvPr>
          <p:cNvPicPr>
            <a:picLocks noChangeAspect="1"/>
          </p:cNvPicPr>
          <p:nvPr/>
        </p:nvPicPr>
        <p:blipFill>
          <a:blip r:embed="rId3"/>
          <a:stretch>
            <a:fillRect/>
          </a:stretch>
        </p:blipFill>
        <p:spPr>
          <a:xfrm>
            <a:off x="915058" y="1408484"/>
            <a:ext cx="6208336" cy="4505976"/>
          </a:xfrm>
          <a:prstGeom prst="rect">
            <a:avLst/>
          </a:prstGeom>
        </p:spPr>
      </p:pic>
      <p:sp>
        <p:nvSpPr>
          <p:cNvPr id="4" name="Text Placeholder 3">
            <a:extLst>
              <a:ext uri="{FF2B5EF4-FFF2-40B4-BE49-F238E27FC236}">
                <a16:creationId xmlns:a16="http://schemas.microsoft.com/office/drawing/2014/main" id="{01835F0A-1202-4F99-8A74-B63C1941EB49}"/>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7790688" y="5846071"/>
            <a:ext cx="4370832" cy="847330"/>
          </a:xfrm>
        </p:spPr>
        <p:txBody>
          <a:bodyPr/>
          <a:lstStyle/>
          <a:p>
            <a:pPr algn="l"/>
            <a:r>
              <a:rPr lang="en-US" i="1" dirty="0">
                <a:solidFill>
                  <a:schemeClr val="tx1"/>
                </a:solidFill>
                <a:ea typeface="ＭＳ Ｐゴシック" pitchFamily="-65" charset="-128"/>
                <a:cs typeface="ＭＳ Ｐゴシック" pitchFamily="-65" charset="-128"/>
              </a:rPr>
              <a:t>Sources: </a:t>
            </a:r>
            <a:r>
              <a:rPr lang="en-US" dirty="0">
                <a:solidFill>
                  <a:schemeClr val="tx1"/>
                </a:solidFill>
                <a:ea typeface="ＭＳ Ｐゴシック" pitchFamily="-65" charset="-128"/>
                <a:cs typeface="ＭＳ Ｐゴシック" pitchFamily="-65" charset="-128"/>
              </a:rPr>
              <a:t>Based on E. </a:t>
            </a:r>
            <a:r>
              <a:rPr lang="en-US" dirty="0" err="1">
                <a:solidFill>
                  <a:schemeClr val="tx1"/>
                </a:solidFill>
                <a:ea typeface="ＭＳ Ｐゴシック" pitchFamily="-65" charset="-128"/>
                <a:cs typeface="ＭＳ Ｐゴシック" pitchFamily="-65" charset="-128"/>
              </a:rPr>
              <a:t>Pulakos</a:t>
            </a:r>
            <a:r>
              <a:rPr lang="en-US" dirty="0">
                <a:solidFill>
                  <a:schemeClr val="tx1"/>
                </a:solidFill>
                <a:ea typeface="ＭＳ Ｐゴシック" pitchFamily="-65" charset="-128"/>
                <a:cs typeface="ＭＳ Ｐゴシック" pitchFamily="-65" charset="-128"/>
              </a:rPr>
              <a:t>, </a:t>
            </a:r>
            <a:r>
              <a:rPr lang="en-US" i="1" dirty="0">
                <a:solidFill>
                  <a:schemeClr val="tx1"/>
                </a:solidFill>
                <a:ea typeface="ＭＳ Ｐゴシック" pitchFamily="-65" charset="-128"/>
                <a:cs typeface="ＭＳ Ｐゴシック" pitchFamily="-65" charset="-128"/>
              </a:rPr>
              <a:t>Performance Management </a:t>
            </a:r>
            <a:r>
              <a:rPr lang="en-US" dirty="0">
                <a:solidFill>
                  <a:schemeClr val="tx1"/>
                </a:solidFill>
                <a:ea typeface="ＭＳ Ｐゴシック" pitchFamily="-65" charset="-128"/>
                <a:cs typeface="ＭＳ Ｐゴシック" pitchFamily="-65" charset="-128"/>
              </a:rPr>
              <a:t>(Oxford: Wiley-Blackwell,</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 2009); </a:t>
            </a:r>
            <a:r>
              <a:rPr lang="en-US" dirty="0" err="1">
                <a:solidFill>
                  <a:schemeClr val="tx1"/>
                </a:solidFill>
                <a:ea typeface="ＭＳ Ｐゴシック" pitchFamily="-65" charset="-128"/>
                <a:cs typeface="ＭＳ Ｐゴシック" pitchFamily="-65" charset="-128"/>
              </a:rPr>
              <a:t>H.Aguinis</a:t>
            </a:r>
            <a:r>
              <a:rPr lang="en-US" dirty="0">
                <a:solidFill>
                  <a:schemeClr val="tx1"/>
                </a:solidFill>
                <a:ea typeface="ＭＳ Ｐゴシック" pitchFamily="-65" charset="-128"/>
                <a:cs typeface="ＭＳ Ｐゴシック" pitchFamily="-65" charset="-128"/>
              </a:rPr>
              <a:t>, “An Expanded View of Performance Management,” in </a:t>
            </a:r>
            <a:br>
              <a:rPr lang="en-US" dirty="0">
                <a:solidFill>
                  <a:schemeClr val="tx1"/>
                </a:solidFill>
                <a:ea typeface="ＭＳ Ｐゴシック" pitchFamily="-65" charset="-128"/>
                <a:cs typeface="ＭＳ Ｐゴシック" pitchFamily="-65" charset="-128"/>
              </a:rPr>
            </a:br>
            <a:r>
              <a:rPr lang="en-US" i="1" dirty="0">
                <a:solidFill>
                  <a:schemeClr val="tx1"/>
                </a:solidFill>
                <a:ea typeface="ＭＳ Ｐゴシック" pitchFamily="-65" charset="-128"/>
                <a:cs typeface="ＭＳ Ｐゴシック" pitchFamily="-65" charset="-128"/>
              </a:rPr>
              <a:t>Performance Management, </a:t>
            </a:r>
            <a:r>
              <a:rPr lang="en-US" dirty="0">
                <a:solidFill>
                  <a:schemeClr val="tx1"/>
                </a:solidFill>
                <a:ea typeface="ＭＳ Ｐゴシック" pitchFamily="-65" charset="-128"/>
                <a:cs typeface="ＭＳ Ｐゴシック" pitchFamily="-65" charset="-128"/>
              </a:rPr>
              <a:t>ed. J. W. Smith and M. London (San Francisco:</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 Jossey-Bass, 2009), pp. 1–43; J. Russell and L. Russell, “Talk Me Through It: </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The Next Level of Performance Management,” </a:t>
            </a:r>
            <a:r>
              <a:rPr lang="en-US" i="1" dirty="0">
                <a:solidFill>
                  <a:schemeClr val="tx1"/>
                </a:solidFill>
                <a:ea typeface="ＭＳ Ｐゴシック" pitchFamily="-65" charset="-128"/>
                <a:cs typeface="ＭＳ Ｐゴシック" pitchFamily="-65" charset="-128"/>
              </a:rPr>
              <a:t>T </a:t>
            </a:r>
            <a:r>
              <a:rPr lang="en-US" dirty="0">
                <a:solidFill>
                  <a:schemeClr val="tx1"/>
                </a:solidFill>
                <a:ea typeface="ＭＳ Ｐゴシック" pitchFamily="-65" charset="-128"/>
                <a:cs typeface="ＭＳ Ｐゴシック" pitchFamily="-65" charset="-128"/>
              </a:rPr>
              <a:t>+ </a:t>
            </a:r>
            <a:r>
              <a:rPr lang="en-US" i="1" dirty="0">
                <a:solidFill>
                  <a:schemeClr val="tx1"/>
                </a:solidFill>
                <a:ea typeface="ＭＳ Ｐゴシック" pitchFamily="-65" charset="-128"/>
                <a:cs typeface="ＭＳ Ｐゴシック" pitchFamily="-65" charset="-128"/>
              </a:rPr>
              <a:t>D</a:t>
            </a:r>
            <a:r>
              <a:rPr lang="en-US" dirty="0">
                <a:solidFill>
                  <a:schemeClr val="tx1"/>
                </a:solidFill>
                <a:ea typeface="ＭＳ Ｐゴシック" pitchFamily="-65" charset="-128"/>
                <a:cs typeface="ＭＳ Ｐゴシック" pitchFamily="-65" charset="-128"/>
              </a:rPr>
              <a:t>, April 2010, pp. 42–48. </a:t>
            </a:r>
            <a:endParaRPr lang="en-US" dirty="0">
              <a:solidFill>
                <a:schemeClr val="tx1"/>
              </a:solidFill>
            </a:endParaRPr>
          </a:p>
        </p:txBody>
      </p:sp>
    </p:spTree>
    <p:extLst>
      <p:ext uri="{BB962C8B-B14F-4D97-AF65-F5344CB8AC3E}">
        <p14:creationId xmlns:p14="http://schemas.microsoft.com/office/powerpoint/2010/main" val="851824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77546-6151-4EA5-9E01-F3FE7DB54E03}"/>
              </a:ext>
            </a:extLst>
          </p:cNvPr>
          <p:cNvSpPr>
            <a:spLocks noGrp="1"/>
          </p:cNvSpPr>
          <p:nvPr>
            <p:ph type="title"/>
          </p:nvPr>
        </p:nvSpPr>
        <p:spPr/>
        <p:txBody>
          <a:bodyPr/>
          <a:lstStyle/>
          <a:p>
            <a:r>
              <a:rPr lang="en-US" dirty="0"/>
              <a:t>Purposes of Performance Management</a:t>
            </a:r>
          </a:p>
        </p:txBody>
      </p:sp>
      <p:sp>
        <p:nvSpPr>
          <p:cNvPr id="3" name="Content Placeholder 2">
            <a:extLst>
              <a:ext uri="{FF2B5EF4-FFF2-40B4-BE49-F238E27FC236}">
                <a16:creationId xmlns:a16="http://schemas.microsoft.com/office/drawing/2014/main" id="{386B2CE5-9D2C-4BC2-BF37-4172F548492E}"/>
              </a:ext>
            </a:extLst>
          </p:cNvPr>
          <p:cNvSpPr>
            <a:spLocks noGrp="1"/>
          </p:cNvSpPr>
          <p:nvPr>
            <p:ph sz="quarter" idx="12"/>
          </p:nvPr>
        </p:nvSpPr>
        <p:spPr>
          <a:xfrm>
            <a:off x="618212" y="1268280"/>
            <a:ext cx="10871200" cy="1614405"/>
          </a:xfrm>
        </p:spPr>
        <p:txBody>
          <a:bodyPr/>
          <a:lstStyle/>
          <a:p>
            <a:pPr marL="0" indent="0">
              <a:buNone/>
            </a:pPr>
            <a:r>
              <a:rPr lang="en-US" sz="2600" dirty="0"/>
              <a:t>Strategic Purpose</a:t>
            </a:r>
          </a:p>
          <a:p>
            <a:pPr marL="292608" indent="-292608">
              <a:spcBef>
                <a:spcPts val="1000"/>
              </a:spcBef>
              <a:spcAft>
                <a:spcPts val="0"/>
              </a:spcAft>
              <a:buFont typeface="Arial" panose="020B0604020202020204" pitchFamily="34" charset="0"/>
              <a:buChar char="•"/>
            </a:pPr>
            <a:r>
              <a:rPr lang="en-US" dirty="0"/>
              <a:t>Helps organization achieve business objectives.</a:t>
            </a:r>
          </a:p>
          <a:p>
            <a:pPr marL="292608" indent="-292608">
              <a:spcBef>
                <a:spcPts val="1000"/>
              </a:spcBef>
              <a:spcAft>
                <a:spcPts val="0"/>
              </a:spcAft>
              <a:buFont typeface="Arial" panose="020B0604020202020204" pitchFamily="34" charset="0"/>
              <a:buChar char="•"/>
            </a:pPr>
            <a:r>
              <a:rPr lang="en-US" dirty="0"/>
              <a:t>Measurements must be linked to the organization’s goals.</a:t>
            </a:r>
          </a:p>
        </p:txBody>
      </p:sp>
      <p:sp>
        <p:nvSpPr>
          <p:cNvPr id="4" name="Content Placeholder 3">
            <a:extLst>
              <a:ext uri="{FF2B5EF4-FFF2-40B4-BE49-F238E27FC236}">
                <a16:creationId xmlns:a16="http://schemas.microsoft.com/office/drawing/2014/main" id="{936ADBC5-154F-4631-A56A-7DB190C6A8A0}"/>
              </a:ext>
            </a:extLst>
          </p:cNvPr>
          <p:cNvSpPr>
            <a:spLocks noGrp="1"/>
          </p:cNvSpPr>
          <p:nvPr>
            <p:ph sz="quarter" idx="13"/>
          </p:nvPr>
        </p:nvSpPr>
        <p:spPr>
          <a:xfrm>
            <a:off x="618212" y="2972574"/>
            <a:ext cx="10871200" cy="1506436"/>
          </a:xfrm>
        </p:spPr>
        <p:txBody>
          <a:bodyPr/>
          <a:lstStyle/>
          <a:p>
            <a:pPr marL="0" indent="0">
              <a:buNone/>
            </a:pPr>
            <a:r>
              <a:rPr lang="en-US" sz="2600" dirty="0"/>
              <a:t>Administrative Purpose</a:t>
            </a:r>
          </a:p>
          <a:p>
            <a:pPr marL="292608" indent="-292608">
              <a:spcBef>
                <a:spcPts val="1000"/>
              </a:spcBef>
              <a:spcAft>
                <a:spcPts val="0"/>
              </a:spcAft>
              <a:buFont typeface="Arial" panose="020B0604020202020204" pitchFamily="34" charset="0"/>
              <a:buChar char="•"/>
            </a:pPr>
            <a:r>
              <a:rPr lang="en-US" dirty="0"/>
              <a:t>Ways that organizations use the system to provide information for day-to-day decisions.</a:t>
            </a:r>
          </a:p>
        </p:txBody>
      </p:sp>
      <p:sp>
        <p:nvSpPr>
          <p:cNvPr id="5" name="Content Placeholder 4">
            <a:extLst>
              <a:ext uri="{FF2B5EF4-FFF2-40B4-BE49-F238E27FC236}">
                <a16:creationId xmlns:a16="http://schemas.microsoft.com/office/drawing/2014/main" id="{0877B12E-7475-472A-92DC-504204437689}"/>
              </a:ext>
            </a:extLst>
          </p:cNvPr>
          <p:cNvSpPr>
            <a:spLocks noGrp="1"/>
          </p:cNvSpPr>
          <p:nvPr>
            <p:ph sz="quarter" idx="14"/>
          </p:nvPr>
        </p:nvSpPr>
        <p:spPr>
          <a:xfrm>
            <a:off x="618212" y="4568898"/>
            <a:ext cx="10871200" cy="1717601"/>
          </a:xfrm>
        </p:spPr>
        <p:txBody>
          <a:bodyPr/>
          <a:lstStyle/>
          <a:p>
            <a:pPr marL="0" indent="0">
              <a:buNone/>
            </a:pPr>
            <a:r>
              <a:rPr lang="en-US" sz="2600" dirty="0"/>
              <a:t>Developmental Purpose</a:t>
            </a:r>
          </a:p>
          <a:p>
            <a:pPr marL="292608" indent="-292608">
              <a:spcBef>
                <a:spcPts val="1000"/>
              </a:spcBef>
              <a:spcAft>
                <a:spcPts val="0"/>
              </a:spcAft>
              <a:buFont typeface="Arial" panose="020B0604020202020204" pitchFamily="34" charset="0"/>
              <a:buChar char="•"/>
            </a:pPr>
            <a:r>
              <a:rPr lang="en-US" dirty="0"/>
              <a:t>Basis for developing employees’ knowledge and skills.</a:t>
            </a:r>
          </a:p>
        </p:txBody>
      </p:sp>
    </p:spTree>
    <p:extLst>
      <p:ext uri="{BB962C8B-B14F-4D97-AF65-F5344CB8AC3E}">
        <p14:creationId xmlns:p14="http://schemas.microsoft.com/office/powerpoint/2010/main" val="1761337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1381420"/>
          </a:xfrm>
        </p:spPr>
        <p:txBody>
          <a:bodyPr/>
          <a:lstStyle/>
          <a:p>
            <a:r>
              <a:rPr lang="en-US" sz="2800" b="1" dirty="0"/>
              <a:t>Suppose you are a manager and the performance management system your company used often created competition among team members. How would you address this issue?</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903011"/>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I wouldn’t do anything; competition is good.</a:t>
            </a:r>
            <a:endParaRPr lang="en-US" noProof="0" dirty="0"/>
          </a:p>
          <a:p>
            <a:pPr marL="0" indent="0">
              <a:spcBef>
                <a:spcPts val="1000"/>
              </a:spcBef>
              <a:spcAft>
                <a:spcPts val="0"/>
              </a:spcAft>
              <a:buClrTx/>
              <a:buNone/>
            </a:pPr>
            <a:r>
              <a:rPr lang="en-US" noProof="0" dirty="0"/>
              <a:t>B. </a:t>
            </a:r>
            <a:r>
              <a:rPr lang="en-US" dirty="0"/>
              <a:t>I would make collaboration be one of the criteria for evaluation.</a:t>
            </a:r>
            <a:endParaRPr lang="en-US" noProof="0" dirty="0"/>
          </a:p>
          <a:p>
            <a:pPr marL="357188" indent="-357188">
              <a:spcBef>
                <a:spcPts val="1000"/>
              </a:spcBef>
              <a:spcAft>
                <a:spcPts val="0"/>
              </a:spcAft>
              <a:buClrTx/>
              <a:buNone/>
            </a:pPr>
            <a:r>
              <a:rPr lang="en-US" noProof="0" dirty="0"/>
              <a:t>C. </a:t>
            </a:r>
            <a:r>
              <a:rPr lang="en-US" dirty="0"/>
              <a:t>I would increase the specificity of the feedback I provided.</a:t>
            </a:r>
            <a:endParaRPr lang="en-US" noProof="0" dirty="0"/>
          </a:p>
          <a:p>
            <a:pPr marL="357188" indent="-357188">
              <a:spcBef>
                <a:spcPts val="1000"/>
              </a:spcBef>
              <a:spcAft>
                <a:spcPts val="0"/>
              </a:spcAft>
              <a:buClrTx/>
              <a:buNone/>
            </a:pPr>
            <a:r>
              <a:rPr lang="en-US" noProof="0" dirty="0"/>
              <a:t>D. </a:t>
            </a:r>
            <a:r>
              <a:rPr lang="en-US" dirty="0"/>
              <a:t>I would focus my review on personality traits, rather than tasks.</a:t>
            </a:r>
          </a:p>
        </p:txBody>
      </p:sp>
    </p:spTree>
    <p:extLst>
      <p:ext uri="{BB962C8B-B14F-4D97-AF65-F5344CB8AC3E}">
        <p14:creationId xmlns:p14="http://schemas.microsoft.com/office/powerpoint/2010/main" val="3921171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Criteria for Effective Performance Management</a:t>
            </a:r>
            <a:endParaRPr lang="en-US"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3238250"/>
          </a:xfrm>
        </p:spPr>
        <p:txBody>
          <a:bodyPr/>
          <a:lstStyle/>
          <a:p>
            <a:pPr marL="0" indent="0">
              <a:buNone/>
            </a:pPr>
            <a:r>
              <a:rPr lang="en-US" sz="2600" dirty="0"/>
              <a:t>Effective Performance Measures</a:t>
            </a:r>
          </a:p>
          <a:p>
            <a:pPr marL="0" indent="0">
              <a:buNone/>
            </a:pPr>
            <a:r>
              <a:rPr lang="en-US" dirty="0"/>
              <a:t>Fit with strategy: support company’s strategy, goals, and culture.</a:t>
            </a:r>
          </a:p>
          <a:p>
            <a:pPr marL="0" indent="0">
              <a:buNone/>
            </a:pPr>
            <a:r>
              <a:rPr lang="en-US" dirty="0"/>
              <a:t>Validity: measure all relevant aspects of performance and not the irrelevant ones.</a:t>
            </a:r>
          </a:p>
          <a:p>
            <a:pPr marL="0" indent="0">
              <a:buNone/>
            </a:pPr>
            <a:r>
              <a:rPr lang="en-US" dirty="0"/>
              <a:t>Reliability: yield consistent results over time.</a:t>
            </a:r>
          </a:p>
          <a:p>
            <a:pPr marL="292608" lvl="1" indent="-292608">
              <a:spcBef>
                <a:spcPts val="1000"/>
              </a:spcBef>
              <a:spcAft>
                <a:spcPts val="0"/>
              </a:spcAft>
              <a:buFont typeface="Arial" panose="020B0604020202020204" pitchFamily="34" charset="0"/>
              <a:buChar char="•"/>
            </a:pPr>
            <a:r>
              <a:rPr lang="en-US" sz="2200" dirty="0"/>
              <a:t>Interrater reliability.</a:t>
            </a:r>
          </a:p>
          <a:p>
            <a:pPr marL="292608" lvl="1" indent="-292608">
              <a:spcBef>
                <a:spcPts val="1000"/>
              </a:spcBef>
              <a:spcAft>
                <a:spcPts val="0"/>
              </a:spcAft>
              <a:buFont typeface="Arial" panose="020B0604020202020204" pitchFamily="34" charset="0"/>
              <a:buChar char="•"/>
            </a:pPr>
            <a:r>
              <a:rPr lang="en-US" sz="2200" dirty="0"/>
              <a:t>Test-retest reliability.</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695990"/>
            <a:ext cx="11118196" cy="1410346"/>
          </a:xfrm>
        </p:spPr>
        <p:txBody>
          <a:bodyPr/>
          <a:lstStyle/>
          <a:p>
            <a:pPr marL="0" indent="0">
              <a:buNone/>
            </a:pPr>
            <a:r>
              <a:rPr lang="en-US" dirty="0"/>
              <a:t>Acceptability: accepted by those who use it.</a:t>
            </a:r>
          </a:p>
          <a:p>
            <a:pPr marL="0" indent="0">
              <a:buNone/>
            </a:pPr>
            <a:r>
              <a:rPr lang="en-US" dirty="0"/>
              <a:t>Specific feedback: give specific expectations and methods to achieve goals.</a:t>
            </a:r>
          </a:p>
        </p:txBody>
      </p:sp>
    </p:spTree>
    <p:extLst>
      <p:ext uri="{BB962C8B-B14F-4D97-AF65-F5344CB8AC3E}">
        <p14:creationId xmlns:p14="http://schemas.microsoft.com/office/powerpoint/2010/main" val="38605356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5298</TotalTime>
  <Words>5278</Words>
  <Application>Microsoft Office PowerPoint</Application>
  <PresentationFormat>Widescreen</PresentationFormat>
  <Paragraphs>369</Paragraphs>
  <Slides>38</Slides>
  <Notes>31</Notes>
  <HiddenSlides>6</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38</vt:i4>
      </vt:variant>
    </vt:vector>
  </HeadingPairs>
  <TitlesOfParts>
    <vt:vector size="47" baseType="lpstr">
      <vt:lpstr>Arial</vt:lpstr>
      <vt:lpstr>ArumSans Bold</vt:lpstr>
      <vt:lpstr>ArumSans Regular</vt:lpstr>
      <vt:lpstr>Calibri</vt:lpstr>
      <vt:lpstr>Helvetica</vt:lpstr>
      <vt:lpstr>1_FIRST, BREAK, LAST slides </vt:lpstr>
      <vt:lpstr>2_FIRST, BREAK, LAST slides </vt:lpstr>
      <vt:lpstr>Plain BODY/MAIN CONTENT</vt:lpstr>
      <vt:lpstr>1_Plain BODY/MAIN CONTENT</vt:lpstr>
      <vt:lpstr>Create an interactive class with Poll Everywhere</vt:lpstr>
      <vt:lpstr>Chapter 10 </vt:lpstr>
      <vt:lpstr>What Do I Need to Know? 1</vt:lpstr>
      <vt:lpstr>What Do I Need to Know? 2</vt:lpstr>
      <vt:lpstr>The Process of Performance Management</vt:lpstr>
      <vt:lpstr>Figure 10.1 Steps in the Performance Management Process</vt:lpstr>
      <vt:lpstr>Purposes of Performance Management</vt:lpstr>
      <vt:lpstr>POLLING QUESTION 1</vt:lpstr>
      <vt:lpstr>Criteria for Effective Performance Management</vt:lpstr>
      <vt:lpstr>Figure 10.2 Contamination and Deficiency of a Job Performance Measure</vt:lpstr>
      <vt:lpstr>Methods for Measuring Performance 1</vt:lpstr>
      <vt:lpstr>Methods for Measuring Performance 2</vt:lpstr>
      <vt:lpstr>Methods for Measuring Performance 3</vt:lpstr>
      <vt:lpstr>Methods for Measuring Performance 4</vt:lpstr>
      <vt:lpstr>Methods for Measuring Performance 5</vt:lpstr>
      <vt:lpstr>Methods for Measuring Performance 6</vt:lpstr>
      <vt:lpstr>Total Quality Management</vt:lpstr>
      <vt:lpstr>Sources of Performance Information</vt:lpstr>
      <vt:lpstr>Customer Feedback</vt:lpstr>
      <vt:lpstr>Errors in Performance Measurement 1</vt:lpstr>
      <vt:lpstr>Figure 10.6 Possible Ratings Errors in Performance Measurement</vt:lpstr>
      <vt:lpstr>POLLING QUESTION 2</vt:lpstr>
      <vt:lpstr>Errors in Performance Measurement 2</vt:lpstr>
      <vt:lpstr>Errors in Performance Measurement 3</vt:lpstr>
      <vt:lpstr>Giving Performance Feedback 1</vt:lpstr>
      <vt:lpstr>Giving Performance Feedback 2</vt:lpstr>
      <vt:lpstr>Giving Performance Feedback 3</vt:lpstr>
      <vt:lpstr>Finding Solutions to Performance Problems</vt:lpstr>
      <vt:lpstr>Figure 10.7 Questions for Diagnosing Remedies to Performance Problems</vt:lpstr>
      <vt:lpstr>Legal and Ethical Issues in Performance Management 1</vt:lpstr>
      <vt:lpstr>Legal and Ethical Issues in Performance Management 2</vt:lpstr>
      <vt:lpstr>Legal and Ethical Issues in Performance Management 3</vt:lpstr>
      <vt:lpstr>End of Chapter 10</vt:lpstr>
      <vt:lpstr>Accessibility Content: Text Alternatives for Images</vt:lpstr>
      <vt:lpstr>Figure 10.1 Steps in the Performance Management Process – Text Alternative</vt:lpstr>
      <vt:lpstr>Figure 10.2 Contamination and Deficiency of a Job Performance Measure – Text Alternative</vt:lpstr>
      <vt:lpstr>Figure 10.6 Possible Ratings Errors in Performance Measurement – Text Alternative</vt:lpstr>
      <vt:lpstr>Figure 10.7 Questions for Diagnosing Remedies to Performance Problems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1626</cp:revision>
  <dcterms:created xsi:type="dcterms:W3CDTF">2012-05-14T19:04:18Z</dcterms:created>
  <dcterms:modified xsi:type="dcterms:W3CDTF">2021-02-03T15:05:53Z</dcterms:modified>
</cp:coreProperties>
</file>