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37"/>
  </p:notesMasterIdLst>
  <p:sldIdLst>
    <p:sldId id="379" r:id="rId5"/>
    <p:sldId id="388" r:id="rId6"/>
    <p:sldId id="430" r:id="rId7"/>
    <p:sldId id="657" r:id="rId8"/>
    <p:sldId id="658" r:id="rId9"/>
    <p:sldId id="659" r:id="rId10"/>
    <p:sldId id="581" r:id="rId11"/>
    <p:sldId id="660" r:id="rId12"/>
    <p:sldId id="661" r:id="rId13"/>
    <p:sldId id="662" r:id="rId14"/>
    <p:sldId id="663" r:id="rId15"/>
    <p:sldId id="664" r:id="rId16"/>
    <p:sldId id="665" r:id="rId17"/>
    <p:sldId id="666" r:id="rId18"/>
    <p:sldId id="667" r:id="rId19"/>
    <p:sldId id="668" r:id="rId20"/>
    <p:sldId id="669" r:id="rId21"/>
    <p:sldId id="670" r:id="rId22"/>
    <p:sldId id="671" r:id="rId23"/>
    <p:sldId id="672" r:id="rId24"/>
    <p:sldId id="673" r:id="rId25"/>
    <p:sldId id="674" r:id="rId26"/>
    <p:sldId id="675" r:id="rId27"/>
    <p:sldId id="676" r:id="rId28"/>
    <p:sldId id="656" r:id="rId29"/>
    <p:sldId id="677" r:id="rId30"/>
    <p:sldId id="678" r:id="rId31"/>
    <p:sldId id="428" r:id="rId32"/>
    <p:sldId id="360" r:id="rId33"/>
    <p:sldId id="638" r:id="rId34"/>
    <p:sldId id="679" r:id="rId35"/>
    <p:sldId id="680" r:id="rId36"/>
  </p:sldIdLst>
  <p:sldSz cx="12192000" cy="6858000"/>
  <p:notesSz cx="6858000" cy="9144000"/>
  <p:custDataLst>
    <p:tags r:id="rId38"/>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657"/>
            <p14:sldId id="658"/>
            <p14:sldId id="659"/>
            <p14:sldId id="581"/>
            <p14:sldId id="660"/>
            <p14:sldId id="661"/>
            <p14:sldId id="662"/>
            <p14:sldId id="663"/>
            <p14:sldId id="664"/>
            <p14:sldId id="665"/>
            <p14:sldId id="666"/>
            <p14:sldId id="667"/>
            <p14:sldId id="668"/>
            <p14:sldId id="669"/>
            <p14:sldId id="670"/>
            <p14:sldId id="671"/>
            <p14:sldId id="672"/>
            <p14:sldId id="673"/>
            <p14:sldId id="674"/>
            <p14:sldId id="675"/>
            <p14:sldId id="676"/>
            <p14:sldId id="656"/>
            <p14:sldId id="677"/>
            <p14:sldId id="678"/>
            <p14:sldId id="428"/>
          </p14:sldIdLst>
        </p14:section>
        <p14:section name="Appendix: Image Descriptions for Unsighted Students" id="{47E2ACDF-FEE8-4953-B1A2-72D3F951747D}">
          <p14:sldIdLst>
            <p14:sldId id="360"/>
            <p14:sldId id="638"/>
            <p14:sldId id="679"/>
            <p14:sldId id="680"/>
          </p14:sldIdLst>
        </p14:section>
      </p14:sectionLst>
    </p:ext>
    <p:ext uri="{EFAFB233-063F-42B5-8137-9DF3F51BA10A}">
      <p15:sldGuideLst xmlns:p15="http://schemas.microsoft.com/office/powerpoint/2012/main">
        <p15:guide id="1" orient="horz" pos="4152" userDrawn="1">
          <p15:clr>
            <a:srgbClr val="A4A3A4"/>
          </p15:clr>
        </p15:guide>
        <p15:guide id="3" pos="7392"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7" autoAdjust="0"/>
    <p:restoredTop sz="91651" autoAdjust="0"/>
  </p:normalViewPr>
  <p:slideViewPr>
    <p:cSldViewPr snapToGrid="0">
      <p:cViewPr varScale="1">
        <p:scale>
          <a:sx n="62" d="100"/>
          <a:sy n="62" d="100"/>
        </p:scale>
        <p:origin x="444" y="72"/>
      </p:cViewPr>
      <p:guideLst>
        <p:guide orient="horz" pos="4152"/>
        <p:guide pos="7392"/>
        <p:guide orient="horz" pos="3960"/>
        <p:guide pos="3840"/>
        <p:guide orient="horz" pos="792"/>
        <p:guide pos="377"/>
      </p:guideLst>
    </p:cSldViewPr>
  </p:slideViewPr>
  <p:outlineViewPr>
    <p:cViewPr>
      <p:scale>
        <a:sx n="33" d="100"/>
        <a:sy n="33" d="100"/>
      </p:scale>
      <p:origin x="0" y="-21762"/>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55" d="100"/>
          <a:sy n="55" d="100"/>
        </p:scale>
        <p:origin x="2880"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9-3 </a:t>
            </a:r>
            <a:r>
              <a:rPr lang="en-US" dirty="0"/>
              <a:t>Describe the conditions that create a high-performance work system.</a:t>
            </a:r>
            <a:endParaRPr lang="en-US" altLang="en-US" dirty="0"/>
          </a:p>
          <a:p>
            <a:endParaRPr lang="en-US" altLang="en-US" dirty="0"/>
          </a:p>
          <a:p>
            <a:r>
              <a:rPr lang="en-US" altLang="en-US" dirty="0"/>
              <a:t>Ten conditions underlie the formation of a high-performance work system as listed. Practices involving rewards, employee empowerment, and jobs with variety con-tribute to high performance by giving employees skills, incentives, knowledge, autonomy—and satisfaction, another condition associated with high performance.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4064133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3927572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One of the most popular ways to empower employees is to design work so that it is performed by teams. On a work team, employees bring together various skills and experiences to produce goods or provide services. The organization may charge the team with making decisions traditionally made by managers, such as hiring team members and planning work schedules. Teamwork and empowerment contribute to high performance when they improve job satisfaction and give the organization fuller use of employees’ ideas and expertise.</a:t>
            </a:r>
            <a:endParaRPr lang="en-US" alt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4159568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Learning organization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n organization that supports lifelong learning by enabling all employees to acquire and share knowledge. </a:t>
            </a:r>
            <a:r>
              <a:rPr lang="en-US" altLang="en-US" dirty="0"/>
              <a:t>Ultimately, people are the essential ingredients in a learning organization. They must be committed to learning and willing to share what they have learned. A learning organization has five key features as listed. Employees must understand the entire work system they participate in, the relationships among jobs, their work units, and the organization as a whole.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r>
              <a:rPr lang="en-US" sz="1200" b="1" i="0" u="none" strike="noStrike" kern="1200" baseline="0" dirty="0">
                <a:solidFill>
                  <a:schemeClr val="tx1"/>
                </a:solidFill>
                <a:ea typeface="ＭＳ Ｐゴシック" pitchFamily="-65" charset="-128"/>
                <a:cs typeface="ＭＳ Ｐゴシック" pitchFamily="-65" charset="-128"/>
              </a:rPr>
              <a:t>Continuous learning </a:t>
            </a:r>
            <a:r>
              <a:rPr lang="en-US" sz="1200" i="0" u="none" strike="noStrike" kern="1200" baseline="0" dirty="0">
                <a:solidFill>
                  <a:schemeClr val="tx1"/>
                </a:solidFill>
                <a:ea typeface="ＭＳ Ｐゴシック" pitchFamily="-65" charset="-128"/>
                <a:cs typeface="ＭＳ Ｐゴシック" pitchFamily="-65" charset="-128"/>
              </a:rPr>
              <a:t>refers to e</a:t>
            </a:r>
            <a:r>
              <a:rPr lang="en-US" sz="1200" b="0" i="0" u="none" strike="noStrike" kern="1200" baseline="0" dirty="0">
                <a:solidFill>
                  <a:schemeClr val="tx1"/>
                </a:solidFill>
                <a:ea typeface="ＭＳ Ｐゴシック" pitchFamily="-65" charset="-128"/>
                <a:cs typeface="ＭＳ Ｐゴシック" pitchFamily="-65" charset="-128"/>
              </a:rPr>
              <a:t>ach employee’s and each group’s ongoing efforts to gather information and apply the information to their decisions in a learning organization. </a:t>
            </a:r>
            <a:r>
              <a:rPr lang="en-US" altLang="en-US" dirty="0"/>
              <a:t>Employees who continuously learn about their work system are adding to their ability to improve performance. Training increases employees’ value to the organization. HR can help create face-to-face and electronic systems for employee collaboration to create, capture, and share knowledge. Reward systems can be set up to encourage employees and teams to think in new ways.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525953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A condition underpinning any high-performance organization is that employees be fully engaged with their work. </a:t>
            </a:r>
            <a:r>
              <a:rPr lang="en-US" sz="1200" b="1" i="0" u="none" strike="noStrike" kern="1200" baseline="0" dirty="0">
                <a:solidFill>
                  <a:schemeClr val="tx1"/>
                </a:solidFill>
                <a:ea typeface="ＭＳ Ｐゴシック" pitchFamily="-65" charset="-128"/>
                <a:cs typeface="ＭＳ Ｐゴシック" pitchFamily="-65" charset="-128"/>
              </a:rPr>
              <a:t>Employee engagement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he degree to which employees are fully involved in their work and the strength of their job and company commitment. </a:t>
            </a:r>
            <a:r>
              <a:rPr lang="en-US" altLang="en-US" dirty="0"/>
              <a:t>Being fully engaged tends to require that employees experience their jobs as fulfilling or allowing them to fulfill important values. Research supports the idea that employees’ job satisfaction and job performance are related. Higher performance at the individual level should contribute to higher performance  for the organization as a whole practices that do most to promote employee engagement are opportunities for career progress, recognition for accomplishments, and brand alignment.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a:defRPr/>
            </a:pPr>
            <a:r>
              <a:rPr lang="en-US" sz="1200" b="1" i="0" u="none" strike="noStrike" kern="1200" baseline="0" dirty="0">
                <a:solidFill>
                  <a:schemeClr val="tx1"/>
                </a:solidFill>
                <a:ea typeface="ＭＳ Ｐゴシック" pitchFamily="-65" charset="-128"/>
                <a:cs typeface="ＭＳ Ｐゴシック" pitchFamily="-65" charset="-128"/>
              </a:rPr>
              <a:t>Brand alignment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he process of ensuring that HR policies, practices, and programs support or are congruent with an organization’s overall culture (or brand), products, and services. </a:t>
            </a:r>
            <a:r>
              <a:rPr lang="en-US" altLang="en-US" dirty="0"/>
              <a:t>Employers have the most impact on brand alignment by providing career opportunities, using effective performance management systems, and maintaining a positive reputation.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3526549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high-performance organization meets high ethical standards. Organizations and their employees must meet these standards if they are to maintain positive long-term relationships with their customers  and their community. Ethical behavior is most likely to result from values held by the organization’s leaders combined with systems that promote ethical behavior. Ethical behavior is a HRM concern. Systems that promote ethical behavior include such HRM functions as training, performance management, and discipline policies. A reputation for high ethical standards can help a company attract workers—and customers—who share those high standards  Many efforts can be started or be supported by HR. Creating a climate of trust provides a strong foundation for all kinds of business relationships, including purchase contracts, labor-management agreements, and employees’ confidence in the fairness of supervisors’ decisions. People are more likely to trust an organization, manager, or employee when they see evidence of competence, openness and honesty, concern for stakeholders including employees and the community, reliability in keeping commitments, and identification with the organization so that an individual’s values match up with the values expressed by the organization.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3056994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Kamran has worked for the same company for 3 years, is enthusiastic and passionate about his work, has not</a:t>
            </a:r>
            <a:r>
              <a:rPr lang="en-US" altLang="ja-JP" dirty="0"/>
              <a:t> missed a day in two years, and has several close friends he enjoys working with. Which statement best describes Kamran?</a:t>
            </a:r>
          </a:p>
          <a:p>
            <a:pPr marL="228600" indent="-228600">
              <a:buFont typeface="+mj-lt"/>
              <a:buAutoNum type="alphaUcPeriod"/>
            </a:pPr>
            <a:r>
              <a:rPr lang="en-US" dirty="0"/>
              <a:t>He is experiencing normal job satisfaction.</a:t>
            </a:r>
          </a:p>
          <a:p>
            <a:pPr marL="228600" indent="-228600">
              <a:buFont typeface="+mj-lt"/>
              <a:buAutoNum type="alphaUcPeriod"/>
            </a:pPr>
            <a:r>
              <a:rPr lang="en-US" dirty="0"/>
              <a:t>He is empowered.</a:t>
            </a:r>
          </a:p>
          <a:p>
            <a:pPr marL="228600" indent="-228600">
              <a:buFont typeface="+mj-lt"/>
              <a:buAutoNum type="alphaUcPeriod"/>
            </a:pPr>
            <a:r>
              <a:rPr lang="en-US" dirty="0"/>
              <a:t>He has high ethics.</a:t>
            </a:r>
          </a:p>
          <a:p>
            <a:pPr marL="228600" indent="-228600">
              <a:buFont typeface="+mj-lt"/>
              <a:buAutoNum type="alphaUcPeriod"/>
            </a:pPr>
            <a:r>
              <a:rPr lang="en-US" dirty="0"/>
              <a:t>He is experiencing occupational intimacy.</a:t>
            </a:r>
          </a:p>
          <a:p>
            <a:pPr marL="228600" indent="-228600" eaLnBrk="1" hangingPunct="1">
              <a:spcAft>
                <a:spcPct val="20000"/>
              </a:spcAft>
            </a:pPr>
            <a:endParaRPr lang="en-US" dirty="0">
              <a:latin typeface="Calibri" charset="0"/>
              <a:ea typeface="ＭＳ Ｐゴシック" charset="0"/>
              <a:cs typeface="ＭＳ Ｐゴシック" charset="0"/>
            </a:endParaRPr>
          </a:p>
          <a:p>
            <a:pPr marL="228600" indent="-228600" eaLnBrk="1" hangingPunct="1">
              <a:spcAft>
                <a:spcPct val="20000"/>
              </a:spcAft>
            </a:pPr>
            <a:r>
              <a:rPr lang="en-US" dirty="0">
                <a:latin typeface="Calibri" charset="0"/>
                <a:ea typeface="ＭＳ Ｐゴシック" charset="0"/>
                <a:cs typeface="ＭＳ Ｐゴシック" charset="0"/>
              </a:rPr>
              <a:t>Answer: D</a:t>
            </a:r>
          </a:p>
          <a:p>
            <a:pPr eaLnBrk="1" hangingPunct="1">
              <a:spcAft>
                <a:spcPct val="20000"/>
              </a:spcAft>
            </a:pPr>
            <a:r>
              <a:rPr lang="en-US" dirty="0"/>
              <a:t>Some organizations are moving beyond concern with mere job satisfaction and are trying to foster employees’ passion for their work. Passionate people are fully engaged with something so that it becomes part of their sense of who they are. Feeling this way about one’s work has been called occupational intimacy.17 People experience occupational intimacy when they love their work, when they and their co-workers care about one another, and when they find their work meaningful. Human resource managers have a significant role in creating these conditions.</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062769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en-US" dirty="0"/>
              <a:t>LO 9-4 </a:t>
            </a:r>
            <a:r>
              <a:rPr lang="en-US" dirty="0"/>
              <a:t>Explain how human resource management can contribute to high performance.</a:t>
            </a:r>
          </a:p>
          <a:p>
            <a:pPr eaLnBrk="1" hangingPunct="1"/>
            <a:endParaRPr lang="en-US" altLang="en-US" dirty="0"/>
          </a:p>
          <a:p>
            <a:pPr eaLnBrk="1" hangingPunct="1"/>
            <a:r>
              <a:rPr lang="en-US" altLang="en-US" dirty="0"/>
              <a:t>In a high-performance organization, employees know the organization’</a:t>
            </a:r>
            <a:r>
              <a:rPr lang="en-US" altLang="ja-JP" dirty="0"/>
              <a:t>s goals and what they must do to help achieve those goals. HR can contribute to this ideal through the design of the organization’s performance management system.</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22630633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Table 9.1 lists examples of HRM practices that contribute to high performance.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1959443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400" dirty="0"/>
              <a:t>To set up a performance management system that supports the organization’</a:t>
            </a:r>
            <a:r>
              <a:rPr lang="en-US" altLang="ja-JP" sz="1400" dirty="0"/>
              <a:t>s goals, managers need to understand the process of employee performance. As shown in Figure 9.3, individual employees bring a set of skills and abilities to the job, and by applying a set of behaviors, they use those skills to achieve certain results. The organization’s goals influence each step of the process. The organization’s culture and other factors influence the employee’s abilities, behaviors, and results.</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2192348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spcBef>
                <a:spcPct val="30000"/>
              </a:spcBef>
              <a:spcAft>
                <a:spcPct val="0"/>
              </a:spcAft>
              <a:buClrTx/>
              <a:buSzTx/>
              <a:buFontTx/>
              <a:buNone/>
              <a:tabLst/>
              <a:defRPr/>
            </a:pPr>
            <a:r>
              <a:rPr lang="en-US" altLang="en-US" sz="1200" kern="1200" dirty="0">
                <a:solidFill>
                  <a:schemeClr val="tx1"/>
                </a:solidFill>
                <a:latin typeface="+mn-lt"/>
                <a:ea typeface="ＭＳ Ｐゴシック" pitchFamily="-65" charset="-128"/>
                <a:cs typeface="ＭＳ Ｐゴシック" pitchFamily="-65" charset="-128"/>
              </a:rPr>
              <a:t>LO 9-5 </a:t>
            </a:r>
            <a:r>
              <a:rPr lang="en-US" sz="1200" kern="1200" dirty="0">
                <a:solidFill>
                  <a:schemeClr val="tx1"/>
                </a:solidFill>
                <a:latin typeface="+mn-lt"/>
                <a:ea typeface="ＭＳ Ｐゴシック" pitchFamily="-65" charset="-128"/>
                <a:cs typeface="ＭＳ Ｐゴシック" pitchFamily="-65" charset="-128"/>
              </a:rPr>
              <a:t>Discuss the role of HRM technology in high-performance work systems.</a:t>
            </a:r>
            <a:endParaRPr lang="en-US" altLang="en-US" sz="1200" kern="1200" dirty="0">
              <a:solidFill>
                <a:schemeClr val="tx1"/>
              </a:solidFill>
              <a:latin typeface="+mn-lt"/>
              <a:ea typeface="ＭＳ Ｐゴシック" pitchFamily="-65" charset="-128"/>
              <a:cs typeface="ＭＳ Ｐゴシック" pitchFamily="-65" charset="-128"/>
            </a:endParaRPr>
          </a:p>
          <a:p>
            <a:endParaRPr lang="en-US" altLang="en-US" sz="1200" kern="1200" dirty="0">
              <a:solidFill>
                <a:schemeClr val="tx1"/>
              </a:solidFill>
              <a:latin typeface="+mn-lt"/>
              <a:ea typeface="ＭＳ Ｐゴシック" pitchFamily="-65" charset="-128"/>
              <a:cs typeface="ＭＳ Ｐゴシック" pitchFamily="-65" charset="-128"/>
            </a:endParaRPr>
          </a:p>
          <a:p>
            <a:r>
              <a:rPr lang="en-US" altLang="en-US" sz="1200" kern="1200" dirty="0">
                <a:solidFill>
                  <a:schemeClr val="tx1"/>
                </a:solidFill>
                <a:latin typeface="+mn-lt"/>
                <a:ea typeface="ＭＳ Ｐゴシック" pitchFamily="-65" charset="-128"/>
                <a:cs typeface="ＭＳ Ｐゴシック" pitchFamily="-65" charset="-128"/>
              </a:rPr>
              <a:t>Human resource departments can improve their own and their organization’s performance by appropriately using new technology. New technology usually involves </a:t>
            </a:r>
            <a:r>
              <a:rPr lang="en-US" altLang="en-US" sz="1200" b="0" i="1" kern="1200" dirty="0">
                <a:solidFill>
                  <a:schemeClr val="tx1"/>
                </a:solidFill>
                <a:latin typeface="+mn-lt"/>
                <a:ea typeface="ＭＳ Ｐゴシック" pitchFamily="-65" charset="-128"/>
                <a:cs typeface="ＭＳ Ｐゴシック" pitchFamily="-65" charset="-128"/>
              </a:rPr>
              <a:t>automation and collaboration</a:t>
            </a:r>
            <a:r>
              <a:rPr lang="en-US" altLang="en-US" sz="1200" kern="1200" dirty="0">
                <a:solidFill>
                  <a:schemeClr val="tx1"/>
                </a:solidFill>
                <a:latin typeface="+mn-lt"/>
                <a:ea typeface="ＭＳ Ｐゴシック" pitchFamily="-65" charset="-128"/>
                <a:cs typeface="ＭＳ Ｐゴシック" pitchFamily="-65" charset="-128"/>
              </a:rPr>
              <a:t>—that is, using equipment and information processing to perform activities that had been performed by people and facilitating electronic communication between people. </a:t>
            </a:r>
          </a:p>
          <a:p>
            <a:r>
              <a:rPr lang="en-US" altLang="en-US" sz="1200" b="1" kern="1200" dirty="0">
                <a:solidFill>
                  <a:schemeClr val="tx1"/>
                </a:solidFill>
                <a:latin typeface="+mn-lt"/>
                <a:ea typeface="ＭＳ Ｐゴシック" pitchFamily="-65" charset="-128"/>
                <a:cs typeface="ＭＳ Ｐゴシック" pitchFamily="-65" charset="-128"/>
              </a:rPr>
              <a:t>Transaction processing </a:t>
            </a:r>
            <a:r>
              <a:rPr lang="en-US" altLang="en-US" sz="1200" kern="1200" dirty="0">
                <a:solidFill>
                  <a:schemeClr val="tx1"/>
                </a:solidFill>
                <a:latin typeface="+mn-lt"/>
                <a:ea typeface="ＭＳ Ｐゴシック" pitchFamily="-65" charset="-128"/>
                <a:cs typeface="ＭＳ Ｐゴシック" pitchFamily="-65" charset="-128"/>
              </a:rPr>
              <a:t>refers to computations and calculations involved in reviewing and documenting HRM decisions and practices. It includes documenting decisions and actions associated with employee relocation, training expenses, and enrollments in courses and benefit plans. Summarized information can be provided for government reports such as EEO‑1.</a:t>
            </a:r>
          </a:p>
          <a:p>
            <a:r>
              <a:rPr lang="en-US" altLang="en-US" sz="1200" b="1" kern="1200" dirty="0">
                <a:solidFill>
                  <a:schemeClr val="tx1"/>
                </a:solidFill>
                <a:latin typeface="+mn-lt"/>
                <a:ea typeface="ＭＳ Ｐゴシック" pitchFamily="-65" charset="-128"/>
                <a:cs typeface="ＭＳ Ｐゴシック" pitchFamily="-65" charset="-128"/>
              </a:rPr>
              <a:t>Decision support systems </a:t>
            </a:r>
            <a:r>
              <a:rPr lang="en-US" altLang="en-US" sz="1200" kern="1200" dirty="0">
                <a:solidFill>
                  <a:schemeClr val="tx1"/>
                </a:solidFill>
                <a:latin typeface="+mn-lt"/>
                <a:ea typeface="ＭＳ Ｐゴシック" pitchFamily="-65" charset="-128"/>
                <a:cs typeface="ＭＳ Ｐゴシック" pitchFamily="-65" charset="-128"/>
              </a:rPr>
              <a:t>are computer software systems designed to help managers solve problems. They usually include a “what if?” feature that managers can use to enter different assumptions or data and see how the likely outcomes will change.</a:t>
            </a:r>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Expert systems </a:t>
            </a:r>
            <a:r>
              <a:rPr lang="en-US" sz="1200" i="0" u="none" strike="noStrike" kern="1200" baseline="0" dirty="0">
                <a:solidFill>
                  <a:schemeClr val="tx1"/>
                </a:solidFill>
                <a:latin typeface="+mn-lt"/>
                <a:ea typeface="ＭＳ Ｐゴシック" pitchFamily="-65" charset="-128"/>
                <a:cs typeface="ＭＳ Ｐゴシック" pitchFamily="-65" charset="-128"/>
              </a:rPr>
              <a:t>are c</a:t>
            </a:r>
            <a:r>
              <a:rPr lang="en-US" sz="1200" b="0" i="0" u="none" strike="noStrike" kern="1200" baseline="0" dirty="0">
                <a:solidFill>
                  <a:schemeClr val="tx1"/>
                </a:solidFill>
                <a:latin typeface="+mn-lt"/>
                <a:ea typeface="ＭＳ Ｐゴシック" pitchFamily="-65" charset="-128"/>
                <a:cs typeface="ＭＳ Ｐゴシック" pitchFamily="-65" charset="-128"/>
              </a:rPr>
              <a:t>omputer systems that support decision making by incorporating the decision rules used by people who are considered to have expertise in a certain area. The systems help users make decisions by recommending actions based on the decision rules and the information provided by the users.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3989071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419225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kern="1200" baseline="0" dirty="0">
                <a:solidFill>
                  <a:schemeClr val="tx1"/>
                </a:solidFill>
                <a:ea typeface="ＭＳ Ｐゴシック" pitchFamily="-65" charset="-128"/>
                <a:cs typeface="ＭＳ Ｐゴシック" pitchFamily="-65" charset="-128"/>
              </a:rPr>
              <a:t>A standard feature of a modern HRIS is the use of relational databases, which store data in separate files that can be linked by common elements. These common elements are fields identifying the type of data. Commonly used fields for an HR database include name, Social Security number, job status (full- or part-time), hiring date, position, title, rate of pay, citizenship status, job history, job location, mailing address, birth date, and emergency contacts.</a:t>
            </a:r>
          </a:p>
          <a:p>
            <a:endParaRPr lang="en-US" b="0" i="0" u="none" strike="noStrike" kern="1200" baseline="0" dirty="0">
              <a:solidFill>
                <a:schemeClr val="tx1"/>
              </a:solidFill>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One of the most creative developments in HRIS technology is the </a:t>
            </a:r>
            <a:r>
              <a:rPr lang="en-US" altLang="en-US" b="1" dirty="0"/>
              <a:t>HR dashboard</a:t>
            </a:r>
            <a:r>
              <a:rPr lang="en-US" altLang="en-US" dirty="0"/>
              <a:t>, a display of a series of HR-related indicators, or measures, showing human resource goals and objectives and the progress toward meeting them. Managers with access to the HRIS can look at the HR dashboard for an easy-to-scan review of HR performance. </a:t>
            </a:r>
            <a:r>
              <a:rPr lang="en-US" b="0" i="0" u="none" strike="noStrike" baseline="0" dirty="0">
                <a:solidFill>
                  <a:srgbClr val="221E1F"/>
                </a:solidFill>
              </a:rPr>
              <a:t>The power of an HRIS to process so much data is making analytical skills a key part of human resource management. Organizations are increasingly seeking out HR professionals who can make data-driven decisions. At its most useful, this involves predictive analytics—using data about past and present conditions and the relationships between factors to forecast what will happen in the future if a particular decision is made.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509470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0" dirty="0"/>
              <a:t>E-HRM </a:t>
            </a:r>
            <a:r>
              <a:rPr lang="en-US" altLang="en-US" sz="1200" dirty="0"/>
              <a:t>combines company-specific information on a secure intranet with links to resources on the Internet. Most administrative and information-gathering activities in HRM can be part of e-HRM. As Internet use has increasingly taken the form of social-media applications, e-HRM has moved in this direction as well. Social media bring networks of people together to collaborate on projects, solve problems, or socialize. Social-media applications for HRM include YouTube access to instructional videos, Facebook-style networking sites where employees can share project updates and ideas for improvement, Web pages where employees can praise peers’ accomplishments and deliver rewards, and crowdsourcing tools for performance appraisals. Social media can promote teamwork by providing an easy means of collaboration, and for recruiting over great distances social media allow virtual job fairs and/or selection interviews. </a:t>
            </a:r>
            <a:r>
              <a:rPr lang="en-US" altLang="en-US" sz="1200" b="1" dirty="0"/>
              <a:t>Cloud computing </a:t>
            </a:r>
            <a:r>
              <a:rPr lang="en-US" altLang="en-US" sz="1200" dirty="0"/>
              <a:t>involves using a network of remote servers hosted on the Internet to store, manage, and process data, offered by data centers around the world (and not within an organization’s offices) and are collectively called “</a:t>
            </a:r>
            <a:r>
              <a:rPr lang="en-US" altLang="ja-JP" sz="1200" i="1" dirty="0"/>
              <a:t>the cloud</a:t>
            </a:r>
            <a:r>
              <a:rPr lang="en-US" altLang="ja-JP" sz="1200" dirty="0"/>
              <a:t>.</a:t>
            </a:r>
            <a:r>
              <a:rPr lang="en-US" altLang="en-US" sz="1200" dirty="0"/>
              <a:t>”</a:t>
            </a:r>
            <a:r>
              <a:rPr lang="en-US" altLang="ja-JP" sz="1200" i="1" dirty="0"/>
              <a:t> </a:t>
            </a:r>
            <a:r>
              <a:rPr lang="en-US" altLang="ja-JP" sz="1200" dirty="0"/>
              <a:t>These services offer the ability to access information that</a:t>
            </a:r>
            <a:r>
              <a:rPr lang="en-US" altLang="en-US" sz="1200" dirty="0"/>
              <a:t>’</a:t>
            </a:r>
            <a:r>
              <a:rPr lang="en-US" altLang="ja-JP" sz="1200" dirty="0"/>
              <a:t>s delivered on demand from any device, anywhere, at any time.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3148003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2922042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pitchFamily="-65" charset="-128"/>
                <a:cs typeface="ＭＳ Ｐゴシック" pitchFamily="-65" charset="-128"/>
              </a:rPr>
              <a:t>LO 9-6 Summarize ways to measure the effectiveness of human resource management.</a:t>
            </a:r>
          </a:p>
          <a:p>
            <a:endParaRPr lang="en-US" sz="1200" kern="1200" dirty="0">
              <a:solidFill>
                <a:schemeClr val="tx1"/>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HRM </a:t>
            </a:r>
            <a:r>
              <a:rPr lang="en-US" sz="1200" b="1" kern="1200" dirty="0">
                <a:solidFill>
                  <a:schemeClr val="tx1"/>
                </a:solidFill>
                <a:latin typeface="+mn-lt"/>
                <a:ea typeface="ＭＳ Ｐゴシック" pitchFamily="-65" charset="-128"/>
                <a:cs typeface="ＭＳ Ｐゴシック" pitchFamily="-65" charset="-128"/>
              </a:rPr>
              <a:t>a</a:t>
            </a:r>
            <a:r>
              <a:rPr lang="en-US" sz="1200" b="1" i="0" u="none" strike="noStrike" kern="1200" baseline="0" dirty="0">
                <a:solidFill>
                  <a:schemeClr val="tx1"/>
                </a:solidFill>
                <a:latin typeface="+mn-lt"/>
                <a:ea typeface="ＭＳ Ｐゴシック" pitchFamily="-65" charset="-128"/>
                <a:cs typeface="ＭＳ Ｐゴシック" pitchFamily="-65" charset="-128"/>
              </a:rPr>
              <a:t>udit</a:t>
            </a:r>
            <a:r>
              <a:rPr lang="en-US" sz="1200" b="0" i="0" u="none" strike="noStrike" kern="1200" baseline="0" dirty="0">
                <a:solidFill>
                  <a:schemeClr val="tx1"/>
                </a:solidFill>
                <a:latin typeface="+mn-lt"/>
                <a:ea typeface="ＭＳ Ｐゴシック" pitchFamily="-65" charset="-128"/>
                <a:cs typeface="ＭＳ Ｐゴシック" pitchFamily="-65" charset="-128"/>
              </a:rPr>
              <a:t> is a formal review of the outcomes of HRM functions, based on identifying key HRM functions and measures of business performance. To conduct the audit, the HR department identifies key functions and the key measures of business performance and customer satisfaction that would indicate each function is succeeding. The audit may also look at any other measure associated with successful management of human resources—for instance, compliance with equal employment opportunity laws, succession planning, maintaining a safe workplace, and positive labor relations. An HRM audit using customer satisfaction measures supports the customer-oriented approach to human resource management.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3530388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recent years, HRM at some organizations has responded to the quest for total quality management by taking a customer-oriented approach. Taking this customer-oriented approach, HRM defines its customer groups, customer needs, and the activities required to meet those needs. This slide is adapted from Table 9.2 in the text. These definitions give an organization a basis for defining goals and measures of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1341887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ea typeface="ＭＳ Ｐゴシック" pitchFamily="-65" charset="-128"/>
                <a:cs typeface="ＭＳ Ｐゴシック" pitchFamily="-65" charset="-128"/>
              </a:rPr>
              <a:t>HR analytics </a:t>
            </a:r>
            <a:r>
              <a:rPr lang="en-US" sz="1200" i="0" u="none" strike="noStrike" kern="1200" baseline="0" dirty="0">
                <a:solidFill>
                  <a:schemeClr val="tx1"/>
                </a:solidFill>
                <a:ea typeface="ＭＳ Ｐゴシック" pitchFamily="-65" charset="-128"/>
                <a:cs typeface="ＭＳ Ｐゴシック" pitchFamily="-65" charset="-128"/>
              </a:rPr>
              <a:t>is a t</a:t>
            </a:r>
            <a:r>
              <a:rPr lang="en-US" sz="1200" b="0" i="0" u="none" strike="noStrike" kern="1200" baseline="0" dirty="0">
                <a:solidFill>
                  <a:schemeClr val="tx1"/>
                </a:solidFill>
                <a:ea typeface="ＭＳ Ｐゴシック" pitchFamily="-65" charset="-128"/>
                <a:cs typeface="ＭＳ Ｐゴシック" pitchFamily="-65" charset="-128"/>
              </a:rPr>
              <a:t>ype of assessment of HRM effectiveness that involves determining the impact of, or the financial cost and benefits of, a program or practice. The analysis can take an economic approach that measures the dollar value of the program’s costs and benefits. It also</a:t>
            </a:r>
            <a:r>
              <a:rPr lang="en-US" altLang="en-US" dirty="0"/>
              <a:t> enables companies to find more ways than ever to identify practices associated with greater efficiency and effectiveness.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12971686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2228327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681BCAD9-4EF0-A740-A449-E6B1FAFF4A5A}" type="slidenum">
              <a:rPr kumimoji="0" 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264304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225954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9-1 </a:t>
            </a:r>
            <a:r>
              <a:rPr lang="en-US" dirty="0"/>
              <a:t>Define high-performance work systems, and identify the elements of such a system.</a:t>
            </a:r>
            <a:endParaRPr lang="en-US" altLang="en-US" dirty="0"/>
          </a:p>
          <a:p>
            <a:endParaRPr lang="en-US" altLang="en-US" dirty="0"/>
          </a:p>
          <a:p>
            <a:r>
              <a:rPr lang="en-US" altLang="en-US" dirty="0"/>
              <a:t>The challenge facing managers today is how to make their organizations into </a:t>
            </a:r>
            <a:r>
              <a:rPr lang="en-US" altLang="en-US" b="1" dirty="0"/>
              <a:t>high-performance work systems</a:t>
            </a:r>
            <a:r>
              <a:rPr lang="en-US" altLang="en-US" dirty="0"/>
              <a:t>. Organizations need to determine what kinds of people fit their needs, and then locate, train, and motivate those special people. Organizations that introduce integrated  high-performance work practices usually experience increases in productivity and long-term financial performance. Success depends on how well all the elements work together.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3973515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As shown in Figure 9.1, in a high-performance work system, the elements that must work together include organizational structure, task design, people (the selection, training, and development of employees), reward systems, and information systems, and human resource management plays an important role in establishing all these.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4168866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Organizational structure promotes cooperation, learning, and continuous improvement. The right people are a key element of high-performance work systems; HR recruits, selects, trains and develops them and provides performance measures by which employees are judged, the methods of measuring performance, and the incentive pay and other rewards linked to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1153362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Which element of a high-performance work system do you feel is the most important?</a:t>
            </a:r>
          </a:p>
          <a:p>
            <a:pPr marL="228600" indent="-228600">
              <a:buFont typeface="+mj-lt"/>
              <a:buAutoNum type="alphaUcPeriod"/>
            </a:pPr>
            <a:r>
              <a:rPr lang="en-US" dirty="0"/>
              <a:t>Organizational structure</a:t>
            </a:r>
          </a:p>
          <a:p>
            <a:pPr marL="228600" indent="-228600">
              <a:buFont typeface="+mj-lt"/>
              <a:buAutoNum type="alphaUcPeriod"/>
            </a:pPr>
            <a:r>
              <a:rPr lang="en-US" dirty="0"/>
              <a:t>Task design</a:t>
            </a:r>
          </a:p>
          <a:p>
            <a:pPr marL="228600" indent="-228600">
              <a:buFont typeface="+mj-lt"/>
              <a:buAutoNum type="alphaUcPeriod"/>
            </a:pPr>
            <a:r>
              <a:rPr lang="en-US" dirty="0"/>
              <a:t>People</a:t>
            </a:r>
          </a:p>
          <a:p>
            <a:pPr marL="228600" indent="-228600">
              <a:buFont typeface="+mj-lt"/>
              <a:buAutoNum type="alphaUcPeriod"/>
            </a:pPr>
            <a:r>
              <a:rPr lang="en-US" dirty="0"/>
              <a:t>Reward systems</a:t>
            </a:r>
          </a:p>
          <a:p>
            <a:pPr marL="228600" indent="-228600">
              <a:buFont typeface="+mj-lt"/>
              <a:buAutoNum type="alphaUcPeriod"/>
            </a:pPr>
            <a:r>
              <a:rPr lang="en-US" dirty="0"/>
              <a:t>Information systems</a:t>
            </a:r>
          </a:p>
          <a:p>
            <a:pPr marL="228600" indent="-228600" eaLnBrk="1" hangingPunct="1">
              <a:spcAft>
                <a:spcPct val="20000"/>
              </a:spcAft>
            </a:pPr>
            <a:endParaRPr lang="en-US" dirty="0">
              <a:latin typeface="Calibri" charset="0"/>
              <a:ea typeface="ＭＳ Ｐゴシック" charset="0"/>
              <a:cs typeface="ＭＳ Ｐゴシック" charset="0"/>
            </a:endParaRPr>
          </a:p>
          <a:p>
            <a:pPr marL="228600" indent="-228600" eaLnBrk="1" hangingPunct="1">
              <a:spcAft>
                <a:spcPct val="20000"/>
              </a:spcAft>
            </a:pPr>
            <a:r>
              <a:rPr lang="en-US" dirty="0">
                <a:latin typeface="Calibri" charset="0"/>
                <a:ea typeface="ＭＳ Ｐゴシック" charset="0"/>
                <a:cs typeface="ＭＳ Ｐゴシック" charset="0"/>
              </a:rPr>
              <a:t>Student answers will vary which element they think is most valuable.</a:t>
            </a:r>
            <a:endParaRPr lang="en-US" altLang="ja-JP"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386864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9-2 </a:t>
            </a:r>
            <a:r>
              <a:rPr lang="en-US" dirty="0"/>
              <a:t>Summarize the outcomes of a high-performance work system.</a:t>
            </a:r>
          </a:p>
          <a:p>
            <a:endParaRPr lang="en-US" altLang="en-US" dirty="0"/>
          </a:p>
          <a:p>
            <a:r>
              <a:rPr lang="en-US" altLang="en-US" dirty="0"/>
              <a:t>Outcomes of a high-performance work system include higher productivity and efficiency which contribute to higher profits, high product quality, great customer satisfaction, and low employee that may lead to higher profits (see Figure 9.2). For example, high quality contributes to customer satisfaction, and customer satisfaction contributes to growth of the business. Likewise, improving productivity lets the organization do more with less, which satisfies price-conscious customers and may help the organization win over customers from its competitors. Other ways to lower cost and improve quality are to reduce absenteeism and turnover.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3150147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In general, outcomes of a high-performance work system include higher productivity and efficiency. These outcomes contribute to higher profits. A high-performance work system may have other outcomes, including high product quality, great customer satisfaction, and low employee turnover. Some of these outcomes meet intermediate goals that lead to higher profits (see Figure 9.2).</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716443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slide" Target="slide3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4.xml"/><Relationship Id="rId4" Type="http://schemas.openxmlformats.org/officeDocument/2006/relationships/slide" Target="slide3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962BD-0017-496A-9BB0-327BB2CB9467}"/>
              </a:ext>
            </a:extLst>
          </p:cNvPr>
          <p:cNvSpPr>
            <a:spLocks noGrp="1"/>
          </p:cNvSpPr>
          <p:nvPr>
            <p:ph type="title"/>
          </p:nvPr>
        </p:nvSpPr>
        <p:spPr/>
        <p:txBody>
          <a:bodyPr/>
          <a:lstStyle/>
          <a:p>
            <a:r>
              <a:rPr lang="en-US" dirty="0"/>
              <a:t>Conditions That Contribute to High Performance </a:t>
            </a:r>
            <a:r>
              <a:rPr lang="en-US" sz="1000" b="0" dirty="0"/>
              <a:t>1</a:t>
            </a:r>
            <a:endParaRPr lang="en-IN" sz="1000" b="0" dirty="0"/>
          </a:p>
        </p:txBody>
      </p:sp>
      <p:sp>
        <p:nvSpPr>
          <p:cNvPr id="3" name="Content Placeholder 2">
            <a:extLst>
              <a:ext uri="{FF2B5EF4-FFF2-40B4-BE49-F238E27FC236}">
                <a16:creationId xmlns:a16="http://schemas.microsoft.com/office/drawing/2014/main" id="{3BF0F5AE-7ED3-47A1-A202-93547448E305}"/>
              </a:ext>
            </a:extLst>
          </p:cNvPr>
          <p:cNvSpPr>
            <a:spLocks noGrp="1"/>
          </p:cNvSpPr>
          <p:nvPr>
            <p:ph idx="1"/>
          </p:nvPr>
        </p:nvSpPr>
        <p:spPr/>
        <p:txBody>
          <a:bodyPr/>
          <a:lstStyle/>
          <a:p>
            <a:r>
              <a:rPr lang="en-US" sz="2600" dirty="0"/>
              <a:t>Characteristics of High Performance</a:t>
            </a:r>
          </a:p>
          <a:p>
            <a:pPr marL="402336" indent="-402336">
              <a:spcBef>
                <a:spcPts val="1000"/>
              </a:spcBef>
              <a:spcAft>
                <a:spcPts val="0"/>
              </a:spcAft>
              <a:buFont typeface="+mj-lt"/>
              <a:buAutoNum type="arabicPeriod"/>
            </a:pPr>
            <a:r>
              <a:rPr lang="en-US" sz="2400" dirty="0"/>
              <a:t>Teams perform work.</a:t>
            </a:r>
          </a:p>
          <a:p>
            <a:pPr marL="402336" indent="-402336">
              <a:spcBef>
                <a:spcPts val="1000"/>
              </a:spcBef>
              <a:spcAft>
                <a:spcPts val="0"/>
              </a:spcAft>
              <a:buFont typeface="+mj-lt"/>
              <a:buAutoNum type="arabicPeriod"/>
            </a:pPr>
            <a:r>
              <a:rPr lang="en-US" sz="2400" dirty="0"/>
              <a:t>Employees participate in selection.</a:t>
            </a:r>
          </a:p>
          <a:p>
            <a:pPr marL="402336" indent="-402336">
              <a:spcBef>
                <a:spcPts val="1000"/>
              </a:spcBef>
              <a:spcAft>
                <a:spcPts val="0"/>
              </a:spcAft>
              <a:buFont typeface="+mj-lt"/>
              <a:buAutoNum type="arabicPeriod"/>
            </a:pPr>
            <a:r>
              <a:rPr lang="en-US" sz="2400" dirty="0"/>
              <a:t>Employees receive formal performance feedback and are involved in performance improvement process.</a:t>
            </a:r>
          </a:p>
          <a:p>
            <a:pPr marL="402336" indent="-402336">
              <a:spcBef>
                <a:spcPts val="1000"/>
              </a:spcBef>
              <a:spcAft>
                <a:spcPts val="0"/>
              </a:spcAft>
              <a:buFont typeface="+mj-lt"/>
              <a:buAutoNum type="arabicPeriod"/>
            </a:pPr>
            <a:r>
              <a:rPr lang="en-US" sz="2400" dirty="0"/>
              <a:t>Ongoing training is emphasized and rewarded.</a:t>
            </a:r>
          </a:p>
          <a:p>
            <a:pPr marL="402336" indent="-402336">
              <a:spcBef>
                <a:spcPts val="1000"/>
              </a:spcBef>
              <a:spcAft>
                <a:spcPts val="0"/>
              </a:spcAft>
              <a:buFont typeface="+mj-lt"/>
              <a:buAutoNum type="arabicPeriod"/>
            </a:pPr>
            <a:r>
              <a:rPr lang="en-US" sz="2400" dirty="0"/>
              <a:t>Employees’ rewards and compensation relate to company’s financial performance.</a:t>
            </a:r>
            <a:endParaRPr lang="en-IN" sz="2400" dirty="0"/>
          </a:p>
        </p:txBody>
      </p:sp>
    </p:spTree>
    <p:extLst>
      <p:ext uri="{BB962C8B-B14F-4D97-AF65-F5344CB8AC3E}">
        <p14:creationId xmlns:p14="http://schemas.microsoft.com/office/powerpoint/2010/main" val="3406756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962BD-0017-496A-9BB0-327BB2CB9467}"/>
              </a:ext>
            </a:extLst>
          </p:cNvPr>
          <p:cNvSpPr>
            <a:spLocks noGrp="1"/>
          </p:cNvSpPr>
          <p:nvPr>
            <p:ph type="title"/>
          </p:nvPr>
        </p:nvSpPr>
        <p:spPr/>
        <p:txBody>
          <a:bodyPr/>
          <a:lstStyle/>
          <a:p>
            <a:r>
              <a:rPr lang="en-US" dirty="0"/>
              <a:t>Conditions That Contribute to High Performance </a:t>
            </a:r>
            <a:r>
              <a:rPr lang="en-US" sz="1000" b="0" dirty="0"/>
              <a:t>2</a:t>
            </a:r>
            <a:endParaRPr lang="en-IN" sz="1000" b="0" dirty="0"/>
          </a:p>
        </p:txBody>
      </p:sp>
      <p:sp>
        <p:nvSpPr>
          <p:cNvPr id="3" name="Content Placeholder 2">
            <a:extLst>
              <a:ext uri="{FF2B5EF4-FFF2-40B4-BE49-F238E27FC236}">
                <a16:creationId xmlns:a16="http://schemas.microsoft.com/office/drawing/2014/main" id="{3BF0F5AE-7ED3-47A1-A202-93547448E305}"/>
              </a:ext>
            </a:extLst>
          </p:cNvPr>
          <p:cNvSpPr>
            <a:spLocks noGrp="1"/>
          </p:cNvSpPr>
          <p:nvPr>
            <p:ph idx="1"/>
          </p:nvPr>
        </p:nvSpPr>
        <p:spPr/>
        <p:txBody>
          <a:bodyPr/>
          <a:lstStyle/>
          <a:p>
            <a:r>
              <a:rPr lang="en-US" sz="2600" dirty="0"/>
              <a:t>Characteristics of High Performance </a:t>
            </a:r>
            <a:r>
              <a:rPr lang="en-US" sz="2000" dirty="0"/>
              <a:t>continued</a:t>
            </a:r>
            <a:endParaRPr lang="en-US" sz="2600" dirty="0"/>
          </a:p>
          <a:p>
            <a:pPr marL="402336" indent="-402336">
              <a:spcBef>
                <a:spcPts val="1000"/>
              </a:spcBef>
              <a:spcAft>
                <a:spcPts val="0"/>
              </a:spcAft>
              <a:buFont typeface="+mj-lt"/>
              <a:buAutoNum type="arabicPeriod" startAt="6"/>
            </a:pPr>
            <a:r>
              <a:rPr lang="en-US" sz="2400" dirty="0"/>
              <a:t>Equipment, work processes, and technology encourage maximum flexibility and interaction among employees.</a:t>
            </a:r>
          </a:p>
          <a:p>
            <a:pPr marL="402336" indent="-402336">
              <a:spcBef>
                <a:spcPts val="1000"/>
              </a:spcBef>
              <a:spcAft>
                <a:spcPts val="0"/>
              </a:spcAft>
              <a:buFont typeface="+mj-lt"/>
              <a:buAutoNum type="arabicPeriod" startAt="6"/>
            </a:pPr>
            <a:r>
              <a:rPr lang="en-US" sz="2400" dirty="0"/>
              <a:t>Employees participate in planning changes in equipment, layout, and work methods.</a:t>
            </a:r>
          </a:p>
          <a:p>
            <a:pPr marL="402336" indent="-402336">
              <a:spcBef>
                <a:spcPts val="1000"/>
              </a:spcBef>
              <a:spcAft>
                <a:spcPts val="0"/>
              </a:spcAft>
              <a:buFont typeface="+mj-lt"/>
              <a:buAutoNum type="arabicPeriod" startAt="6"/>
            </a:pPr>
            <a:r>
              <a:rPr lang="en-US" sz="2400" dirty="0"/>
              <a:t>Work design allows employees to use a variety of skills.</a:t>
            </a:r>
          </a:p>
          <a:p>
            <a:pPr marL="402336" indent="-402336">
              <a:spcBef>
                <a:spcPts val="1000"/>
              </a:spcBef>
              <a:spcAft>
                <a:spcPts val="0"/>
              </a:spcAft>
              <a:buFont typeface="+mj-lt"/>
              <a:buAutoNum type="arabicPeriod" startAt="6"/>
            </a:pPr>
            <a:r>
              <a:rPr lang="en-US" sz="2400" dirty="0"/>
              <a:t>Employees understand how their jobs contribute to the finished product or service.</a:t>
            </a:r>
          </a:p>
          <a:p>
            <a:pPr marL="402336" indent="-402336">
              <a:spcBef>
                <a:spcPts val="1000"/>
              </a:spcBef>
              <a:spcAft>
                <a:spcPts val="0"/>
              </a:spcAft>
              <a:buFont typeface="+mj-lt"/>
              <a:buAutoNum type="arabicPeriod" startAt="6"/>
            </a:pPr>
            <a:r>
              <a:rPr lang="en-US" sz="2400" dirty="0"/>
              <a:t>Ethical behavior is encouraged.</a:t>
            </a:r>
            <a:endParaRPr lang="en-IN" sz="2400" dirty="0"/>
          </a:p>
        </p:txBody>
      </p:sp>
    </p:spTree>
    <p:extLst>
      <p:ext uri="{BB962C8B-B14F-4D97-AF65-F5344CB8AC3E}">
        <p14:creationId xmlns:p14="http://schemas.microsoft.com/office/powerpoint/2010/main" val="2900869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3B8C-A271-4542-AA1F-9235F3A63FA7}"/>
              </a:ext>
            </a:extLst>
          </p:cNvPr>
          <p:cNvSpPr>
            <a:spLocks noGrp="1"/>
          </p:cNvSpPr>
          <p:nvPr>
            <p:ph type="title"/>
          </p:nvPr>
        </p:nvSpPr>
        <p:spPr/>
        <p:txBody>
          <a:bodyPr/>
          <a:lstStyle/>
          <a:p>
            <a:r>
              <a:rPr lang="en-US" dirty="0"/>
              <a:t>Conditions That Contribute to High Performance </a:t>
            </a:r>
            <a:r>
              <a:rPr lang="en-US" sz="1000" b="0" dirty="0"/>
              <a:t>3</a:t>
            </a:r>
            <a:endParaRPr lang="en-IN" sz="1000" b="0" dirty="0"/>
          </a:p>
        </p:txBody>
      </p:sp>
      <p:sp>
        <p:nvSpPr>
          <p:cNvPr id="3" name="Content Placeholder 2">
            <a:extLst>
              <a:ext uri="{FF2B5EF4-FFF2-40B4-BE49-F238E27FC236}">
                <a16:creationId xmlns:a16="http://schemas.microsoft.com/office/drawing/2014/main" id="{D2FE0C8A-1946-4E43-B644-F924918DA556}"/>
              </a:ext>
            </a:extLst>
          </p:cNvPr>
          <p:cNvSpPr>
            <a:spLocks noGrp="1"/>
          </p:cNvSpPr>
          <p:nvPr>
            <p:ph sz="half" idx="1"/>
          </p:nvPr>
        </p:nvSpPr>
        <p:spPr>
          <a:xfrm>
            <a:off x="609600" y="1272541"/>
            <a:ext cx="5384800" cy="4864788"/>
          </a:xfrm>
        </p:spPr>
        <p:txBody>
          <a:bodyPr/>
          <a:lstStyle/>
          <a:p>
            <a:r>
              <a:rPr lang="en-US" sz="2600" dirty="0"/>
              <a:t>Teamwork and Empowerment</a:t>
            </a:r>
          </a:p>
          <a:p>
            <a:pPr marL="292608" indent="-292608">
              <a:spcBef>
                <a:spcPts val="1000"/>
              </a:spcBef>
              <a:spcAft>
                <a:spcPts val="0"/>
              </a:spcAft>
              <a:buFont typeface="Arial" panose="020B0604020202020204" pitchFamily="34" charset="0"/>
              <a:buChar char="•"/>
            </a:pPr>
            <a:r>
              <a:rPr lang="en-US" dirty="0"/>
              <a:t>Designing work so it is performed by teams empowers employees.</a:t>
            </a:r>
          </a:p>
          <a:p>
            <a:pPr marL="292608" indent="-292608">
              <a:spcBef>
                <a:spcPts val="1000"/>
              </a:spcBef>
              <a:spcAft>
                <a:spcPts val="0"/>
              </a:spcAft>
              <a:buFont typeface="Arial" panose="020B0604020202020204" pitchFamily="34" charset="0"/>
              <a:buChar char="•"/>
            </a:pPr>
            <a:r>
              <a:rPr lang="en-US" dirty="0"/>
              <a:t>Managers coordinate roles and provide resources.</a:t>
            </a:r>
            <a:endParaRPr lang="en-IN" dirty="0"/>
          </a:p>
        </p:txBody>
      </p:sp>
      <p:sp>
        <p:nvSpPr>
          <p:cNvPr id="4" name="Content Placeholder 3">
            <a:extLst>
              <a:ext uri="{FF2B5EF4-FFF2-40B4-BE49-F238E27FC236}">
                <a16:creationId xmlns:a16="http://schemas.microsoft.com/office/drawing/2014/main" id="{AC6CBAFE-4A09-4EF7-9450-54F21ED3028A}"/>
              </a:ext>
            </a:extLst>
          </p:cNvPr>
          <p:cNvSpPr>
            <a:spLocks noGrp="1"/>
          </p:cNvSpPr>
          <p:nvPr>
            <p:ph sz="half" idx="2"/>
          </p:nvPr>
        </p:nvSpPr>
        <p:spPr>
          <a:xfrm>
            <a:off x="6302193" y="1227900"/>
            <a:ext cx="5167819" cy="1108052"/>
          </a:xfrm>
        </p:spPr>
        <p:txBody>
          <a:bodyPr/>
          <a:lstStyle/>
          <a:p>
            <a:r>
              <a:rPr lang="en-US" sz="2000" dirty="0"/>
              <a:t>It’s important for companies to capture and share the knowledge of workers who have had years to learn their specialty.</a:t>
            </a:r>
          </a:p>
        </p:txBody>
      </p:sp>
      <p:pic>
        <p:nvPicPr>
          <p:cNvPr id="8" name="Picture 7" descr="A photo shows an older employee mentoring a younger employee.">
            <a:extLst>
              <a:ext uri="{FF2B5EF4-FFF2-40B4-BE49-F238E27FC236}">
                <a16:creationId xmlns:a16="http://schemas.microsoft.com/office/drawing/2014/main" id="{76F985E1-5C86-4996-BF35-5EB0B726FDD8}"/>
              </a:ext>
            </a:extLst>
          </p:cNvPr>
          <p:cNvPicPr>
            <a:picLocks noChangeAspect="1"/>
          </p:cNvPicPr>
          <p:nvPr/>
        </p:nvPicPr>
        <p:blipFill>
          <a:blip r:embed="rId3"/>
          <a:stretch>
            <a:fillRect/>
          </a:stretch>
        </p:blipFill>
        <p:spPr>
          <a:xfrm>
            <a:off x="6302193" y="2537690"/>
            <a:ext cx="5389331" cy="3359187"/>
          </a:xfrm>
          <a:prstGeom prst="rect">
            <a:avLst/>
          </a:prstGeom>
        </p:spPr>
      </p:pic>
      <p:sp>
        <p:nvSpPr>
          <p:cNvPr id="6" name="Text Placeholder 5">
            <a:extLst>
              <a:ext uri="{FF2B5EF4-FFF2-40B4-BE49-F238E27FC236}">
                <a16:creationId xmlns:a16="http://schemas.microsoft.com/office/drawing/2014/main" id="{9CB1B606-25ED-42A8-9ADA-7939B9404E23}"/>
              </a:ext>
            </a:extLst>
          </p:cNvPr>
          <p:cNvSpPr>
            <a:spLocks noGrp="1"/>
          </p:cNvSpPr>
          <p:nvPr>
            <p:ph type="body" sz="quarter" idx="11"/>
          </p:nvPr>
        </p:nvSpPr>
        <p:spPr>
          <a:xfrm>
            <a:off x="8291593" y="6586779"/>
            <a:ext cx="3357966" cy="193732"/>
          </a:xfrm>
        </p:spPr>
        <p:txBody>
          <a:bodyPr/>
          <a:lstStyle/>
          <a:p>
            <a:r>
              <a:rPr lang="en-US" dirty="0">
                <a:solidFill>
                  <a:schemeClr val="tx1"/>
                </a:solidFill>
              </a:rPr>
              <a:t>Marcel Weber/Getty Images</a:t>
            </a:r>
          </a:p>
        </p:txBody>
      </p:sp>
    </p:spTree>
    <p:extLst>
      <p:ext uri="{BB962C8B-B14F-4D97-AF65-F5344CB8AC3E}">
        <p14:creationId xmlns:p14="http://schemas.microsoft.com/office/powerpoint/2010/main" val="1249621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2A821-E2B3-4C01-976B-72A159B05C9F}"/>
              </a:ext>
            </a:extLst>
          </p:cNvPr>
          <p:cNvSpPr>
            <a:spLocks noGrp="1"/>
          </p:cNvSpPr>
          <p:nvPr>
            <p:ph type="title"/>
          </p:nvPr>
        </p:nvSpPr>
        <p:spPr/>
        <p:txBody>
          <a:bodyPr/>
          <a:lstStyle/>
          <a:p>
            <a:r>
              <a:rPr lang="en-US" dirty="0"/>
              <a:t>Conditions That Contribute to High Performance </a:t>
            </a:r>
            <a:r>
              <a:rPr lang="en-US" sz="1000" b="0" dirty="0"/>
              <a:t>4</a:t>
            </a:r>
            <a:endParaRPr lang="en-IN" sz="1000" b="0" dirty="0"/>
          </a:p>
        </p:txBody>
      </p:sp>
      <p:sp>
        <p:nvSpPr>
          <p:cNvPr id="3" name="Content Placeholder 2">
            <a:extLst>
              <a:ext uri="{FF2B5EF4-FFF2-40B4-BE49-F238E27FC236}">
                <a16:creationId xmlns:a16="http://schemas.microsoft.com/office/drawing/2014/main" id="{372DC5C4-2517-4D62-A7B7-781C52CA4027}"/>
              </a:ext>
            </a:extLst>
          </p:cNvPr>
          <p:cNvSpPr>
            <a:spLocks noGrp="1"/>
          </p:cNvSpPr>
          <p:nvPr>
            <p:ph idx="1"/>
          </p:nvPr>
        </p:nvSpPr>
        <p:spPr/>
        <p:txBody>
          <a:bodyPr/>
          <a:lstStyle/>
          <a:p>
            <a:r>
              <a:rPr lang="en-US" dirty="0"/>
              <a:t>Knowledge Sharing</a:t>
            </a:r>
          </a:p>
          <a:p>
            <a:r>
              <a:rPr lang="en-US" sz="2600" dirty="0"/>
              <a:t>A </a:t>
            </a:r>
            <a:r>
              <a:rPr lang="en-US" sz="2600" b="1" dirty="0"/>
              <a:t>learning organization </a:t>
            </a:r>
            <a:r>
              <a:rPr lang="en-US" sz="2600" dirty="0"/>
              <a:t>supports lifelong learning by enabling employees to acquire and share knowledge.</a:t>
            </a:r>
          </a:p>
          <a:p>
            <a:pPr marL="292608" lvl="1" indent="-292608">
              <a:spcBef>
                <a:spcPts val="1000"/>
              </a:spcBef>
              <a:spcAft>
                <a:spcPts val="0"/>
              </a:spcAft>
            </a:pPr>
            <a:r>
              <a:rPr lang="en-US" dirty="0"/>
              <a:t>Engages in </a:t>
            </a:r>
            <a:r>
              <a:rPr lang="en-US" b="1" dirty="0"/>
              <a:t>continuous learning</a:t>
            </a:r>
            <a:r>
              <a:rPr lang="en-US" dirty="0"/>
              <a:t>.</a:t>
            </a:r>
          </a:p>
          <a:p>
            <a:pPr marL="292608" lvl="1" indent="-292608">
              <a:spcBef>
                <a:spcPts val="1000"/>
              </a:spcBef>
              <a:spcAft>
                <a:spcPts val="0"/>
              </a:spcAft>
            </a:pPr>
            <a:r>
              <a:rPr lang="en-US" dirty="0"/>
              <a:t>Knowledge is shared among employees.</a:t>
            </a:r>
          </a:p>
          <a:p>
            <a:pPr marL="292608" lvl="1" indent="-292608">
              <a:spcBef>
                <a:spcPts val="1000"/>
              </a:spcBef>
              <a:spcAft>
                <a:spcPts val="0"/>
              </a:spcAft>
            </a:pPr>
            <a:r>
              <a:rPr lang="en-US" dirty="0"/>
              <a:t>Critical, systematic thinking is widespread.</a:t>
            </a:r>
          </a:p>
          <a:p>
            <a:pPr marL="292608" lvl="1" indent="-292608">
              <a:spcBef>
                <a:spcPts val="1000"/>
              </a:spcBef>
              <a:spcAft>
                <a:spcPts val="0"/>
              </a:spcAft>
            </a:pPr>
            <a:r>
              <a:rPr lang="en-US" dirty="0"/>
              <a:t>Has a culture in which learning is rewarded.</a:t>
            </a:r>
          </a:p>
          <a:p>
            <a:pPr marL="292608" lvl="1" indent="-292608">
              <a:spcBef>
                <a:spcPts val="1000"/>
              </a:spcBef>
              <a:spcAft>
                <a:spcPts val="0"/>
              </a:spcAft>
            </a:pPr>
            <a:r>
              <a:rPr lang="en-US" dirty="0"/>
              <a:t>Employees are valued.</a:t>
            </a:r>
            <a:endParaRPr lang="en-IN" dirty="0"/>
          </a:p>
        </p:txBody>
      </p:sp>
    </p:spTree>
    <p:extLst>
      <p:ext uri="{BB962C8B-B14F-4D97-AF65-F5344CB8AC3E}">
        <p14:creationId xmlns:p14="http://schemas.microsoft.com/office/powerpoint/2010/main" val="1080137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9DA3A-1DB1-4E7A-BE2B-76ECA47AE55B}"/>
              </a:ext>
            </a:extLst>
          </p:cNvPr>
          <p:cNvSpPr>
            <a:spLocks noGrp="1"/>
          </p:cNvSpPr>
          <p:nvPr>
            <p:ph type="title"/>
          </p:nvPr>
        </p:nvSpPr>
        <p:spPr/>
        <p:txBody>
          <a:bodyPr/>
          <a:lstStyle/>
          <a:p>
            <a:r>
              <a:rPr lang="en-US" dirty="0"/>
              <a:t>Conditions That Contribute to High Performance </a:t>
            </a:r>
            <a:r>
              <a:rPr lang="en-US" sz="1000" b="0" dirty="0"/>
              <a:t>5</a:t>
            </a:r>
            <a:endParaRPr lang="en-IN" sz="1000" b="0" dirty="0"/>
          </a:p>
        </p:txBody>
      </p:sp>
      <p:sp>
        <p:nvSpPr>
          <p:cNvPr id="3" name="Content Placeholder 2">
            <a:extLst>
              <a:ext uri="{FF2B5EF4-FFF2-40B4-BE49-F238E27FC236}">
                <a16:creationId xmlns:a16="http://schemas.microsoft.com/office/drawing/2014/main" id="{C093170D-8899-4394-9928-4EFB0F45268D}"/>
              </a:ext>
            </a:extLst>
          </p:cNvPr>
          <p:cNvSpPr>
            <a:spLocks noGrp="1"/>
          </p:cNvSpPr>
          <p:nvPr>
            <p:ph sz="quarter" idx="12"/>
          </p:nvPr>
        </p:nvSpPr>
        <p:spPr>
          <a:xfrm>
            <a:off x="616604" y="1271755"/>
            <a:ext cx="11118196" cy="2385845"/>
          </a:xfrm>
        </p:spPr>
        <p:txBody>
          <a:bodyPr/>
          <a:lstStyle/>
          <a:p>
            <a:pPr marL="0" indent="0">
              <a:buNone/>
            </a:pPr>
            <a:r>
              <a:rPr lang="en-US" sz="2600" dirty="0"/>
              <a:t>Job Satisfaction and Employee Engagement</a:t>
            </a:r>
          </a:p>
          <a:p>
            <a:pPr marL="0" indent="0">
              <a:buNone/>
            </a:pPr>
            <a:r>
              <a:rPr lang="en-US" b="1" dirty="0"/>
              <a:t>Employee engagement.</a:t>
            </a:r>
          </a:p>
          <a:p>
            <a:pPr marL="292608" lvl="1" indent="-292608">
              <a:spcBef>
                <a:spcPts val="1000"/>
              </a:spcBef>
              <a:spcAft>
                <a:spcPts val="0"/>
              </a:spcAft>
              <a:buFont typeface="Arial" panose="020B0604020202020204" pitchFamily="34" charset="0"/>
              <a:buChar char="•"/>
            </a:pPr>
            <a:r>
              <a:rPr lang="en-US" sz="2200" dirty="0"/>
              <a:t>Degree to which employees are fully involved in work and the strength of commitment to company.</a:t>
            </a:r>
          </a:p>
          <a:p>
            <a:pPr marL="292608" lvl="1" indent="-292608">
              <a:spcBef>
                <a:spcPts val="1000"/>
              </a:spcBef>
              <a:spcAft>
                <a:spcPts val="0"/>
              </a:spcAft>
              <a:buFont typeface="Arial" panose="020B0604020202020204" pitchFamily="34" charset="0"/>
              <a:buChar char="•"/>
            </a:pPr>
            <a:r>
              <a:rPr lang="en-US" sz="2200" dirty="0">
                <a:solidFill>
                  <a:srgbClr val="221E1F"/>
                </a:solidFill>
              </a:rPr>
              <a:t>Employees’ job satisfaction and job performance are related.</a:t>
            </a:r>
            <a:endParaRPr lang="en-IN" sz="2200" dirty="0"/>
          </a:p>
        </p:txBody>
      </p:sp>
      <p:sp>
        <p:nvSpPr>
          <p:cNvPr id="4" name="Content Placeholder 3">
            <a:extLst>
              <a:ext uri="{FF2B5EF4-FFF2-40B4-BE49-F238E27FC236}">
                <a16:creationId xmlns:a16="http://schemas.microsoft.com/office/drawing/2014/main" id="{6EF10955-15A2-4B8F-94CD-31BB0885D89D}"/>
              </a:ext>
            </a:extLst>
          </p:cNvPr>
          <p:cNvSpPr>
            <a:spLocks noGrp="1"/>
          </p:cNvSpPr>
          <p:nvPr>
            <p:ph sz="quarter" idx="13"/>
          </p:nvPr>
        </p:nvSpPr>
        <p:spPr>
          <a:xfrm>
            <a:off x="616604" y="3698592"/>
            <a:ext cx="10871200" cy="947299"/>
          </a:xfrm>
        </p:spPr>
        <p:txBody>
          <a:bodyPr/>
          <a:lstStyle/>
          <a:p>
            <a:pPr marL="0" indent="0">
              <a:buNone/>
            </a:pPr>
            <a:r>
              <a:rPr lang="en-US" b="1" dirty="0"/>
              <a:t>Brand alignment.</a:t>
            </a:r>
            <a:endParaRPr lang="en-US" dirty="0"/>
          </a:p>
          <a:p>
            <a:pPr marL="292608" lvl="1" indent="-292608">
              <a:spcBef>
                <a:spcPts val="1000"/>
              </a:spcBef>
              <a:spcAft>
                <a:spcPts val="0"/>
              </a:spcAft>
              <a:buFont typeface="Arial" panose="020B0604020202020204" pitchFamily="34" charset="0"/>
              <a:buChar char="•"/>
            </a:pPr>
            <a:r>
              <a:rPr lang="en-US" sz="2200" dirty="0"/>
              <a:t>Ensuring that H</a:t>
            </a:r>
            <a:r>
              <a:rPr lang="en-US" sz="100" dirty="0"/>
              <a:t> </a:t>
            </a:r>
            <a:r>
              <a:rPr lang="en-US" sz="2200" dirty="0"/>
              <a:t>R policies, practices, and programs support or are congruent with brand.</a:t>
            </a:r>
            <a:endParaRPr lang="en-IN" sz="2200" dirty="0"/>
          </a:p>
        </p:txBody>
      </p:sp>
      <p:sp>
        <p:nvSpPr>
          <p:cNvPr id="5" name="Content Placeholder 4">
            <a:extLst>
              <a:ext uri="{FF2B5EF4-FFF2-40B4-BE49-F238E27FC236}">
                <a16:creationId xmlns:a16="http://schemas.microsoft.com/office/drawing/2014/main" id="{42A9EFC7-3F7B-4A07-9867-0DC4943E5195}"/>
              </a:ext>
            </a:extLst>
          </p:cNvPr>
          <p:cNvSpPr>
            <a:spLocks noGrp="1"/>
          </p:cNvSpPr>
          <p:nvPr>
            <p:ph sz="quarter" idx="14"/>
          </p:nvPr>
        </p:nvSpPr>
        <p:spPr>
          <a:xfrm>
            <a:off x="616604" y="4705988"/>
            <a:ext cx="11118196" cy="1297491"/>
          </a:xfrm>
        </p:spPr>
        <p:txBody>
          <a:bodyPr/>
          <a:lstStyle/>
          <a:p>
            <a:pPr marL="0" indent="0">
              <a:spcBef>
                <a:spcPts val="500"/>
              </a:spcBef>
              <a:spcAft>
                <a:spcPts val="0"/>
              </a:spcAft>
              <a:buNone/>
            </a:pPr>
            <a:r>
              <a:rPr lang="en-US" dirty="0"/>
              <a:t>Passionate workers are fully engaged; company becomes part of their sense of who they are.</a:t>
            </a:r>
          </a:p>
          <a:p>
            <a:pPr marL="292608" indent="-292608">
              <a:spcBef>
                <a:spcPts val="1000"/>
              </a:spcBef>
              <a:spcAft>
                <a:spcPts val="0"/>
              </a:spcAft>
            </a:pPr>
            <a:r>
              <a:rPr lang="en-US" sz="2200" dirty="0"/>
              <a:t>Occupational intimacy.</a:t>
            </a:r>
            <a:endParaRPr lang="en-IN" sz="2200" dirty="0"/>
          </a:p>
        </p:txBody>
      </p:sp>
      <p:sp>
        <p:nvSpPr>
          <p:cNvPr id="6" name="Content Placeholder 5">
            <a:extLst>
              <a:ext uri="{FF2B5EF4-FFF2-40B4-BE49-F238E27FC236}">
                <a16:creationId xmlns:a16="http://schemas.microsoft.com/office/drawing/2014/main" id="{0EC2E79F-96F5-45F0-B660-45B30B45B2F7}"/>
              </a:ext>
            </a:extLst>
          </p:cNvPr>
          <p:cNvSpPr>
            <a:spLocks noGrp="1"/>
          </p:cNvSpPr>
          <p:nvPr>
            <p:ph sz="quarter" idx="15"/>
          </p:nvPr>
        </p:nvSpPr>
        <p:spPr>
          <a:xfrm>
            <a:off x="616604" y="6070770"/>
            <a:ext cx="10871200" cy="477531"/>
          </a:xfrm>
        </p:spPr>
        <p:txBody>
          <a:bodyPr/>
          <a:lstStyle/>
          <a:p>
            <a:pPr marL="0" indent="0">
              <a:spcBef>
                <a:spcPts val="500"/>
              </a:spcBef>
              <a:spcAft>
                <a:spcPts val="0"/>
              </a:spcAft>
              <a:buNone/>
            </a:pPr>
            <a:r>
              <a:rPr lang="en-US" dirty="0"/>
              <a:t>H</a:t>
            </a:r>
            <a:r>
              <a:rPr lang="en-US" sz="100" dirty="0"/>
              <a:t> </a:t>
            </a:r>
            <a:r>
              <a:rPr lang="en-US" dirty="0"/>
              <a:t>R has significant role in creating these conditions.</a:t>
            </a:r>
            <a:endParaRPr lang="en-IN" dirty="0"/>
          </a:p>
        </p:txBody>
      </p:sp>
    </p:spTree>
    <p:extLst>
      <p:ext uri="{BB962C8B-B14F-4D97-AF65-F5344CB8AC3E}">
        <p14:creationId xmlns:p14="http://schemas.microsoft.com/office/powerpoint/2010/main" val="2869686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B6C7A-4FA5-43F6-B8AC-648E044DAEF0}"/>
              </a:ext>
            </a:extLst>
          </p:cNvPr>
          <p:cNvSpPr>
            <a:spLocks noGrp="1"/>
          </p:cNvSpPr>
          <p:nvPr>
            <p:ph type="title"/>
          </p:nvPr>
        </p:nvSpPr>
        <p:spPr/>
        <p:txBody>
          <a:bodyPr/>
          <a:lstStyle/>
          <a:p>
            <a:r>
              <a:rPr lang="en-US" dirty="0"/>
              <a:t>Conditions That Contribute to High Performance </a:t>
            </a:r>
            <a:r>
              <a:rPr lang="en-US" sz="1000" b="0" dirty="0"/>
              <a:t>6</a:t>
            </a:r>
            <a:endParaRPr lang="en-IN" sz="1000" b="0" dirty="0"/>
          </a:p>
        </p:txBody>
      </p:sp>
      <p:sp>
        <p:nvSpPr>
          <p:cNvPr id="3" name="Content Placeholder 2">
            <a:extLst>
              <a:ext uri="{FF2B5EF4-FFF2-40B4-BE49-F238E27FC236}">
                <a16:creationId xmlns:a16="http://schemas.microsoft.com/office/drawing/2014/main" id="{10CDB6E0-663F-420D-B946-81B0E1F14685}"/>
              </a:ext>
            </a:extLst>
          </p:cNvPr>
          <p:cNvSpPr>
            <a:spLocks noGrp="1"/>
          </p:cNvSpPr>
          <p:nvPr>
            <p:ph idx="1"/>
          </p:nvPr>
        </p:nvSpPr>
        <p:spPr/>
        <p:txBody>
          <a:bodyPr/>
          <a:lstStyle/>
          <a:p>
            <a:r>
              <a:rPr lang="en-US" dirty="0"/>
              <a:t>Ethics</a:t>
            </a:r>
          </a:p>
          <a:p>
            <a:r>
              <a:rPr lang="en-US" sz="2600" dirty="0"/>
              <a:t>Ethical systems include:</a:t>
            </a:r>
          </a:p>
          <a:p>
            <a:pPr marL="292608" lvl="1" indent="-292608">
              <a:spcBef>
                <a:spcPts val="1000"/>
              </a:spcBef>
              <a:spcAft>
                <a:spcPts val="0"/>
              </a:spcAft>
            </a:pPr>
            <a:r>
              <a:rPr lang="en-US" dirty="0"/>
              <a:t>Written code of ethics.</a:t>
            </a:r>
          </a:p>
          <a:p>
            <a:pPr marL="292608" lvl="1" indent="-292608">
              <a:spcBef>
                <a:spcPts val="1000"/>
              </a:spcBef>
              <a:spcAft>
                <a:spcPts val="0"/>
              </a:spcAft>
            </a:pPr>
            <a:r>
              <a:rPr lang="en-US" dirty="0"/>
              <a:t>Reinforcement of ethical behavior.</a:t>
            </a:r>
          </a:p>
          <a:p>
            <a:pPr marL="292608" lvl="1" indent="-292608">
              <a:spcBef>
                <a:spcPts val="1000"/>
              </a:spcBef>
              <a:spcAft>
                <a:spcPts val="0"/>
              </a:spcAft>
            </a:pPr>
            <a:r>
              <a:rPr lang="en-US" dirty="0"/>
              <a:t>Performance measures including ethical standards.</a:t>
            </a:r>
          </a:p>
          <a:p>
            <a:pPr marL="292608" lvl="1" indent="-292608">
              <a:spcBef>
                <a:spcPts val="1000"/>
              </a:spcBef>
              <a:spcAft>
                <a:spcPts val="0"/>
              </a:spcAft>
            </a:pPr>
            <a:r>
              <a:rPr lang="en-US" dirty="0"/>
              <a:t>Channels for employees to seek help.</a:t>
            </a:r>
          </a:p>
          <a:p>
            <a:pPr marL="292608" lvl="1" indent="-292608">
              <a:spcBef>
                <a:spcPts val="1000"/>
              </a:spcBef>
              <a:spcAft>
                <a:spcPts val="0"/>
              </a:spcAft>
            </a:pPr>
            <a:r>
              <a:rPr lang="en-US" dirty="0"/>
              <a:t>Training in ethical decision making.</a:t>
            </a:r>
            <a:endParaRPr lang="en-IN" dirty="0"/>
          </a:p>
        </p:txBody>
      </p:sp>
    </p:spTree>
    <p:extLst>
      <p:ext uri="{BB962C8B-B14F-4D97-AF65-F5344CB8AC3E}">
        <p14:creationId xmlns:p14="http://schemas.microsoft.com/office/powerpoint/2010/main" val="2792203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1789988"/>
          </a:xfrm>
        </p:spPr>
        <p:txBody>
          <a:bodyPr/>
          <a:lstStyle/>
          <a:p>
            <a:r>
              <a:rPr lang="en-US" sz="2800" b="1" dirty="0"/>
              <a:t>Kamran has worked for the same company for 3 years, is enthusiastic and passionate about his work, has not missed a day in two years, and has several close friends he enjoys working with. Which statement best describes Kamran?</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319876"/>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He is experiencing normal job satisfaction.</a:t>
            </a:r>
            <a:endParaRPr lang="en-US" noProof="0" dirty="0"/>
          </a:p>
          <a:p>
            <a:pPr marL="0" indent="0">
              <a:spcBef>
                <a:spcPts val="1000"/>
              </a:spcBef>
              <a:spcAft>
                <a:spcPts val="0"/>
              </a:spcAft>
              <a:buClrTx/>
              <a:buNone/>
            </a:pPr>
            <a:r>
              <a:rPr lang="en-US" noProof="0" dirty="0"/>
              <a:t>B. </a:t>
            </a:r>
            <a:r>
              <a:rPr lang="en-US" dirty="0"/>
              <a:t>He is empowered.</a:t>
            </a:r>
            <a:endParaRPr lang="en-US" noProof="0" dirty="0"/>
          </a:p>
          <a:p>
            <a:pPr marL="357188" indent="-357188">
              <a:spcBef>
                <a:spcPts val="1000"/>
              </a:spcBef>
              <a:spcAft>
                <a:spcPts val="0"/>
              </a:spcAft>
              <a:buClrTx/>
              <a:buNone/>
            </a:pPr>
            <a:r>
              <a:rPr lang="en-US" noProof="0" dirty="0"/>
              <a:t>C. </a:t>
            </a:r>
            <a:r>
              <a:rPr lang="en-US" dirty="0"/>
              <a:t>He has high ethics.</a:t>
            </a:r>
            <a:endParaRPr lang="en-US" noProof="0" dirty="0"/>
          </a:p>
          <a:p>
            <a:pPr marL="357188" indent="-357188">
              <a:spcBef>
                <a:spcPts val="1000"/>
              </a:spcBef>
              <a:spcAft>
                <a:spcPts val="0"/>
              </a:spcAft>
              <a:buClrTx/>
              <a:buNone/>
            </a:pPr>
            <a:r>
              <a:rPr lang="en-US" noProof="0" dirty="0"/>
              <a:t>D. </a:t>
            </a:r>
            <a:r>
              <a:rPr lang="en-US" dirty="0"/>
              <a:t>He is experiencing occupational intimacy.</a:t>
            </a:r>
          </a:p>
        </p:txBody>
      </p:sp>
    </p:spTree>
    <p:extLst>
      <p:ext uri="{BB962C8B-B14F-4D97-AF65-F5344CB8AC3E}">
        <p14:creationId xmlns:p14="http://schemas.microsoft.com/office/powerpoint/2010/main" val="1642422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M’s Contribution to High Performance</a:t>
            </a:r>
            <a:endParaRPr lang="en-IN"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1125200" cy="4605914"/>
          </a:xfrm>
        </p:spPr>
        <p:txBody>
          <a:bodyPr/>
          <a:lstStyle/>
          <a:p>
            <a:r>
              <a:rPr lang="en-US" sz="2600" dirty="0"/>
              <a:t>H</a:t>
            </a:r>
            <a:r>
              <a:rPr lang="en-US" sz="100" dirty="0"/>
              <a:t> </a:t>
            </a:r>
            <a:r>
              <a:rPr lang="en-US" sz="2600" dirty="0"/>
              <a:t>R</a:t>
            </a:r>
            <a:r>
              <a:rPr lang="en-US" sz="100" dirty="0"/>
              <a:t> </a:t>
            </a:r>
            <a:r>
              <a:rPr lang="en-US" sz="2600" dirty="0"/>
              <a:t>M Practices</a:t>
            </a:r>
          </a:p>
          <a:p>
            <a:r>
              <a:rPr lang="en-US" dirty="0"/>
              <a:t>Job design: </a:t>
            </a:r>
            <a:r>
              <a:rPr lang="en-US" dirty="0">
                <a:solidFill>
                  <a:srgbClr val="221E1F"/>
                </a:solidFill>
              </a:rPr>
              <a:t>Enables the organization to benefit from teamwork and employee empowerment.</a:t>
            </a:r>
            <a:endParaRPr lang="en-US" dirty="0"/>
          </a:p>
          <a:p>
            <a:r>
              <a:rPr lang="en-US" dirty="0"/>
              <a:t>Recruitment and selection: O</a:t>
            </a:r>
            <a:r>
              <a:rPr lang="en-US" dirty="0">
                <a:solidFill>
                  <a:srgbClr val="221E1F"/>
                </a:solidFill>
              </a:rPr>
              <a:t>btaining employees who are enthusiastic about and able to contribute to teamwork, empowerment, and knowledge sharing.</a:t>
            </a:r>
            <a:endParaRPr lang="en-US" dirty="0"/>
          </a:p>
          <a:p>
            <a:r>
              <a:rPr lang="en-US" dirty="0"/>
              <a:t>Training.</a:t>
            </a:r>
          </a:p>
          <a:p>
            <a:r>
              <a:rPr lang="en-US" dirty="0"/>
              <a:t>Performance management.</a:t>
            </a:r>
          </a:p>
          <a:p>
            <a:pPr marL="292608" lvl="1" indent="-292608">
              <a:spcBef>
                <a:spcPts val="1000"/>
              </a:spcBef>
              <a:spcAft>
                <a:spcPts val="0"/>
              </a:spcAft>
            </a:pPr>
            <a:r>
              <a:rPr lang="en-US" sz="2200" dirty="0"/>
              <a:t>Define and measure performance in precise terms.</a:t>
            </a:r>
          </a:p>
          <a:p>
            <a:pPr marL="292608" lvl="1" indent="-292608">
              <a:spcBef>
                <a:spcPts val="1000"/>
              </a:spcBef>
              <a:spcAft>
                <a:spcPts val="0"/>
              </a:spcAft>
            </a:pPr>
            <a:r>
              <a:rPr lang="en-US" sz="2200" dirty="0"/>
              <a:t>Link performance measures to meeting customer needs.</a:t>
            </a:r>
          </a:p>
          <a:p>
            <a:pPr marL="292608" lvl="1" indent="-292608">
              <a:spcBef>
                <a:spcPts val="1000"/>
              </a:spcBef>
              <a:spcAft>
                <a:spcPts val="0"/>
              </a:spcAft>
            </a:pPr>
            <a:r>
              <a:rPr lang="en-US" sz="2200" dirty="0"/>
              <a:t>Measure and correct for the effect of situational constraints.</a:t>
            </a:r>
            <a:endParaRPr lang="en-IN" sz="2200" dirty="0"/>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5931384"/>
            <a:ext cx="10972800" cy="450898"/>
          </a:xfrm>
        </p:spPr>
        <p:txBody>
          <a:bodyPr/>
          <a:lstStyle/>
          <a:p>
            <a:r>
              <a:rPr lang="en-US" dirty="0"/>
              <a:t>Compensation.</a:t>
            </a:r>
            <a:endParaRPr lang="en-IN" dirty="0"/>
          </a:p>
        </p:txBody>
      </p:sp>
    </p:spTree>
    <p:extLst>
      <p:ext uri="{BB962C8B-B14F-4D97-AF65-F5344CB8AC3E}">
        <p14:creationId xmlns:p14="http://schemas.microsoft.com/office/powerpoint/2010/main" val="3708768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E9C1E-4C28-4005-92C2-BC362804AE20}"/>
              </a:ext>
            </a:extLst>
          </p:cNvPr>
          <p:cNvSpPr>
            <a:spLocks noGrp="1"/>
          </p:cNvSpPr>
          <p:nvPr>
            <p:ph type="title"/>
          </p:nvPr>
        </p:nvSpPr>
        <p:spPr/>
        <p:txBody>
          <a:bodyPr/>
          <a:lstStyle/>
          <a:p>
            <a:r>
              <a:rPr lang="en-US" sz="2800" dirty="0"/>
              <a:t>Table 9.1 H</a:t>
            </a:r>
            <a:r>
              <a:rPr lang="en-US" sz="100" dirty="0"/>
              <a:t> </a:t>
            </a:r>
            <a:r>
              <a:rPr lang="en-US" sz="2800" dirty="0"/>
              <a:t>R</a:t>
            </a:r>
            <a:r>
              <a:rPr lang="en-US" sz="100" dirty="0"/>
              <a:t> </a:t>
            </a:r>
            <a:r>
              <a:rPr lang="en-US" sz="2800" dirty="0"/>
              <a:t>M Practices That Can Help Organizations Achieve High Performance</a:t>
            </a:r>
            <a:endParaRPr lang="en-IN" sz="2800" dirty="0"/>
          </a:p>
        </p:txBody>
      </p:sp>
      <p:graphicFrame>
        <p:nvGraphicFramePr>
          <p:cNvPr id="6" name="Table 6">
            <a:extLst>
              <a:ext uri="{FF2B5EF4-FFF2-40B4-BE49-F238E27FC236}">
                <a16:creationId xmlns:a16="http://schemas.microsoft.com/office/drawing/2014/main" id="{17EBAE41-B140-4735-9D79-06133C554502}"/>
              </a:ext>
            </a:extLst>
          </p:cNvPr>
          <p:cNvGraphicFramePr>
            <a:graphicFrameLocks noGrp="1"/>
          </p:cNvGraphicFramePr>
          <p:nvPr>
            <p:extLst>
              <p:ext uri="{D42A27DB-BD31-4B8C-83A1-F6EECF244321}">
                <p14:modId xmlns:p14="http://schemas.microsoft.com/office/powerpoint/2010/main" val="4111708428"/>
              </p:ext>
            </p:extLst>
          </p:nvPr>
        </p:nvGraphicFramePr>
        <p:xfrm>
          <a:off x="598488" y="1634067"/>
          <a:ext cx="11136312" cy="3291840"/>
        </p:xfrm>
        <a:graphic>
          <a:graphicData uri="http://schemas.openxmlformats.org/drawingml/2006/table">
            <a:tbl>
              <a:tblPr firstRow="1" bandRow="1">
                <a:tableStyleId>{2D5ABB26-0587-4C30-8999-92F81FD0307C}</a:tableStyleId>
              </a:tblPr>
              <a:tblGrid>
                <a:gridCol w="5568156">
                  <a:extLst>
                    <a:ext uri="{9D8B030D-6E8A-4147-A177-3AD203B41FA5}">
                      <a16:colId xmlns:a16="http://schemas.microsoft.com/office/drawing/2014/main" val="822400470"/>
                    </a:ext>
                  </a:extLst>
                </a:gridCol>
                <a:gridCol w="5568156">
                  <a:extLst>
                    <a:ext uri="{9D8B030D-6E8A-4147-A177-3AD203B41FA5}">
                      <a16:colId xmlns:a16="http://schemas.microsoft.com/office/drawing/2014/main" val="2646880319"/>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H</a:t>
                      </a:r>
                      <a:r>
                        <a:rPr lang="en-US" sz="100" dirty="0"/>
                        <a:t> </a:t>
                      </a:r>
                      <a:r>
                        <a:rPr lang="en-US" sz="2000" dirty="0"/>
                        <a:t>R</a:t>
                      </a:r>
                      <a:r>
                        <a:rPr lang="en-US" sz="100" dirty="0"/>
                        <a:t> </a:t>
                      </a:r>
                      <a:r>
                        <a:rPr lang="en-US" sz="2000" dirty="0"/>
                        <a:t>M practices match organization’s goals.</a:t>
                      </a:r>
                      <a:endParaRPr lang="en-US" sz="2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Performance management system measures customer satisfaction and quality.</a:t>
                      </a:r>
                      <a:endParaRPr lang="en-US" sz="20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79616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Individuals and groups share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Organization monitors employees’ satisfaction.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9818474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Work is performed by teams.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Discipline system is progressive.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4438910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Organization encourages continuous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Pay systems reward skills and accomplishments.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345980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Work design permits flexibility in where and when tasks are</a:t>
                      </a:r>
                      <a:r>
                        <a:rPr lang="en-US" sz="2000" baseline="0" dirty="0"/>
                        <a:t> performed.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Skills and values of a diverse workforce are valued and used.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482239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Selection system is job related and legal.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a:t>Technology reduces</a:t>
                      </a:r>
                      <a:r>
                        <a:rPr lang="en-US" sz="2000" baseline="0" dirty="0"/>
                        <a:t> time and costs of tasks while preserving quality.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3093525"/>
                  </a:ext>
                </a:extLst>
              </a:tr>
            </a:tbl>
          </a:graphicData>
        </a:graphic>
      </p:graphicFrame>
    </p:spTree>
    <p:extLst>
      <p:ext uri="{BB962C8B-B14F-4D97-AF65-F5344CB8AC3E}">
        <p14:creationId xmlns:p14="http://schemas.microsoft.com/office/powerpoint/2010/main" val="2210083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9.3 Employee Performance as a Process</a:t>
            </a:r>
            <a:endParaRPr lang="en-IN" dirty="0"/>
          </a:p>
        </p:txBody>
      </p:sp>
      <p:pic>
        <p:nvPicPr>
          <p:cNvPr id="5" name="Picture 4" descr=" A graphic shows the process">
            <a:extLst>
              <a:ext uri="{FF2B5EF4-FFF2-40B4-BE49-F238E27FC236}">
                <a16:creationId xmlns:a16="http://schemas.microsoft.com/office/drawing/2014/main" id="{45088FAC-0268-4971-983D-96027BFBFD1F}"/>
              </a:ext>
            </a:extLst>
          </p:cNvPr>
          <p:cNvPicPr>
            <a:picLocks noChangeAspect="1"/>
          </p:cNvPicPr>
          <p:nvPr/>
        </p:nvPicPr>
        <p:blipFill>
          <a:blip r:embed="rId3"/>
          <a:stretch>
            <a:fillRect/>
          </a:stretch>
        </p:blipFill>
        <p:spPr>
          <a:xfrm>
            <a:off x="1997750" y="1348674"/>
            <a:ext cx="8228032" cy="4633623"/>
          </a:xfrm>
          <a:prstGeom prst="rect">
            <a:avLst/>
          </a:prstGeom>
        </p:spPr>
      </p:pic>
      <p:sp>
        <p:nvSpPr>
          <p:cNvPr id="6" name="Text Placeholder 5">
            <a:extLst>
              <a:ext uri="{FF2B5EF4-FFF2-40B4-BE49-F238E27FC236}">
                <a16:creationId xmlns:a16="http://schemas.microsoft.com/office/drawing/2014/main" id="{D7FFD07F-F1CC-41E6-BB63-D90D7DF13C65}"/>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691433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9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Creating and Maintaining </a:t>
            </a:r>
          </a:p>
          <a:p>
            <a:pPr algn="ctr"/>
            <a:r>
              <a:rPr lang="en-US" b="1" dirty="0">
                <a:solidFill>
                  <a:schemeClr val="tx1"/>
                </a:solidFill>
              </a:rPr>
              <a:t>High-Performance Organizations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IN" dirty="0"/>
              <a:t>H</a:t>
            </a:r>
            <a:r>
              <a:rPr lang="en-IN" sz="100" dirty="0"/>
              <a:t> </a:t>
            </a:r>
            <a:r>
              <a:rPr lang="en-IN" dirty="0"/>
              <a:t>R</a:t>
            </a:r>
            <a:r>
              <a:rPr lang="en-IN" sz="100" dirty="0"/>
              <a:t> </a:t>
            </a:r>
            <a:r>
              <a:rPr lang="en-IN" dirty="0"/>
              <a:t>M Technology </a:t>
            </a:r>
            <a:r>
              <a:rPr lang="en-IN"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173406"/>
          </a:xfrm>
        </p:spPr>
        <p:txBody>
          <a:bodyPr/>
          <a:lstStyle/>
          <a:p>
            <a:pPr marL="0" indent="0">
              <a:buNone/>
            </a:pPr>
            <a:r>
              <a:rPr lang="en-US" sz="2800" dirty="0"/>
              <a:t>New technology requires automation and collaboration.</a:t>
            </a:r>
          </a:p>
          <a:p>
            <a:pPr marL="0" indent="0">
              <a:buNone/>
            </a:pPr>
            <a:r>
              <a:rPr lang="en-US" sz="2800" dirty="0"/>
              <a:t>H</a:t>
            </a:r>
            <a:r>
              <a:rPr lang="en-US" sz="100" dirty="0"/>
              <a:t> </a:t>
            </a:r>
            <a:r>
              <a:rPr lang="en-US" sz="2800" dirty="0"/>
              <a:t>R</a:t>
            </a:r>
            <a:r>
              <a:rPr lang="en-US" sz="100" dirty="0"/>
              <a:t> </a:t>
            </a:r>
            <a:r>
              <a:rPr lang="en-US" sz="2800" dirty="0"/>
              <a:t>M Applications:</a:t>
            </a:r>
          </a:p>
          <a:p>
            <a:pPr marL="0" indent="0">
              <a:buNone/>
            </a:pPr>
            <a:r>
              <a:rPr lang="en-US" sz="2600" b="1" dirty="0"/>
              <a:t>Transaction processing.</a:t>
            </a:r>
          </a:p>
          <a:p>
            <a:pPr marL="292608" lvl="1" indent="-292608">
              <a:spcBef>
                <a:spcPts val="1000"/>
              </a:spcBef>
              <a:spcAft>
                <a:spcPts val="0"/>
              </a:spcAft>
              <a:buFont typeface="Arial" panose="020B0604020202020204" pitchFamily="34" charset="0"/>
              <a:buChar char="•"/>
            </a:pPr>
            <a:r>
              <a:rPr lang="en-US" sz="2400" dirty="0"/>
              <a:t>Computations and calculations used to review current H</a:t>
            </a:r>
            <a:r>
              <a:rPr lang="en-US" sz="100" dirty="0"/>
              <a:t> </a:t>
            </a:r>
            <a:r>
              <a:rPr lang="en-US" sz="2400" dirty="0"/>
              <a:t>R</a:t>
            </a:r>
            <a:r>
              <a:rPr lang="en-US" sz="100" dirty="0"/>
              <a:t> </a:t>
            </a:r>
            <a:r>
              <a:rPr lang="en-US" sz="2400" dirty="0"/>
              <a:t>M decisions and practices.</a:t>
            </a:r>
            <a:endParaRPr lang="en-IN" sz="2400"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72874"/>
            <a:ext cx="11118196" cy="1099126"/>
          </a:xfrm>
        </p:spPr>
        <p:txBody>
          <a:bodyPr/>
          <a:lstStyle/>
          <a:p>
            <a:pPr marL="0" indent="0">
              <a:buNone/>
            </a:pPr>
            <a:r>
              <a:rPr lang="en-US" sz="2600" b="1" dirty="0"/>
              <a:t>Decision support systems.</a:t>
            </a:r>
          </a:p>
          <a:p>
            <a:pPr marL="292608" lvl="1" indent="-292608">
              <a:spcBef>
                <a:spcPts val="1000"/>
              </a:spcBef>
              <a:spcAft>
                <a:spcPts val="0"/>
              </a:spcAft>
              <a:buFont typeface="Arial" panose="020B0604020202020204" pitchFamily="34" charset="0"/>
              <a:buChar char="•"/>
            </a:pPr>
            <a:r>
              <a:rPr lang="en-US" sz="2400" dirty="0"/>
              <a:t>Designed to help managers solve problems; “what if?” feature.</a:t>
            </a:r>
            <a:endParaRPr lang="en-IN" sz="2400" dirty="0"/>
          </a:p>
        </p:txBody>
      </p:sp>
      <p:sp>
        <p:nvSpPr>
          <p:cNvPr id="5" name="Content Placeholder 4">
            <a:extLst>
              <a:ext uri="{FF2B5EF4-FFF2-40B4-BE49-F238E27FC236}">
                <a16:creationId xmlns:a16="http://schemas.microsoft.com/office/drawing/2014/main" id="{84296027-94F8-4A70-8771-ED04ECF1A1B6}"/>
              </a:ext>
            </a:extLst>
          </p:cNvPr>
          <p:cNvSpPr>
            <a:spLocks noGrp="1"/>
          </p:cNvSpPr>
          <p:nvPr>
            <p:ph sz="quarter" idx="14"/>
          </p:nvPr>
        </p:nvSpPr>
        <p:spPr>
          <a:xfrm>
            <a:off x="616604" y="4618183"/>
            <a:ext cx="11118196" cy="1656494"/>
          </a:xfrm>
        </p:spPr>
        <p:txBody>
          <a:bodyPr/>
          <a:lstStyle/>
          <a:p>
            <a:pPr marL="0" indent="0">
              <a:buNone/>
            </a:pPr>
            <a:r>
              <a:rPr lang="en-US" sz="2600" b="1" dirty="0"/>
              <a:t>Expert systems.</a:t>
            </a:r>
          </a:p>
          <a:p>
            <a:pPr marL="292608" lvl="1" indent="-292608">
              <a:spcBef>
                <a:spcPts val="1000"/>
              </a:spcBef>
              <a:spcAft>
                <a:spcPts val="0"/>
              </a:spcAft>
              <a:buFont typeface="Arial" panose="020B0604020202020204" pitchFamily="34" charset="0"/>
              <a:buChar char="•"/>
            </a:pPr>
            <a:r>
              <a:rPr lang="en-US" sz="2400" dirty="0"/>
              <a:t>Incorporate decision rules of people deemed to have expertise in certain area.</a:t>
            </a:r>
            <a:endParaRPr lang="en-IN" sz="2400" dirty="0"/>
          </a:p>
        </p:txBody>
      </p:sp>
    </p:spTree>
    <p:extLst>
      <p:ext uri="{BB962C8B-B14F-4D97-AF65-F5344CB8AC3E}">
        <p14:creationId xmlns:p14="http://schemas.microsoft.com/office/powerpoint/2010/main" val="28765065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Expert Systems</a:t>
            </a:r>
            <a:endParaRPr lang="en-IN"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solidFill>
                  <a:srgbClr val="221E1F"/>
                </a:solidFill>
              </a:rPr>
              <a:t>Expert systems can help with complicated business decisions such as scheduling the optimal number of employees for slow and busy work periods.</a:t>
            </a:r>
            <a:endParaRPr lang="en-IN" sz="2200" dirty="0"/>
          </a:p>
        </p:txBody>
      </p:sp>
      <p:pic>
        <p:nvPicPr>
          <p:cNvPr id="6" name="Picture 5" descr="A photo of a canteen where people are in a queue and a boy packing the food.">
            <a:extLst>
              <a:ext uri="{FF2B5EF4-FFF2-40B4-BE49-F238E27FC236}">
                <a16:creationId xmlns:a16="http://schemas.microsoft.com/office/drawing/2014/main" id="{2B07B955-81B1-4E53-B73E-9BD8F0F38030}"/>
              </a:ext>
            </a:extLst>
          </p:cNvPr>
          <p:cNvPicPr>
            <a:picLocks noChangeAspect="1"/>
          </p:cNvPicPr>
          <p:nvPr/>
        </p:nvPicPr>
        <p:blipFill>
          <a:blip r:embed="rId3"/>
          <a:stretch>
            <a:fillRect/>
          </a:stretch>
        </p:blipFill>
        <p:spPr>
          <a:xfrm>
            <a:off x="6352534" y="1321305"/>
            <a:ext cx="5383235" cy="3584759"/>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err="1">
                <a:solidFill>
                  <a:schemeClr val="tx1"/>
                </a:solidFill>
              </a:rPr>
              <a:t>Grigvovan</a:t>
            </a:r>
            <a:r>
              <a:rPr lang="en-US" dirty="0">
                <a:solidFill>
                  <a:schemeClr val="tx1"/>
                </a:solidFill>
              </a:rPr>
              <a:t>/Shutterstock</a:t>
            </a:r>
          </a:p>
        </p:txBody>
      </p:sp>
    </p:spTree>
    <p:extLst>
      <p:ext uri="{BB962C8B-B14F-4D97-AF65-F5344CB8AC3E}">
        <p14:creationId xmlns:p14="http://schemas.microsoft.com/office/powerpoint/2010/main" val="3511286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IN" dirty="0"/>
              <a:t>H</a:t>
            </a:r>
            <a:r>
              <a:rPr lang="en-IN" sz="100" dirty="0"/>
              <a:t> </a:t>
            </a:r>
            <a:r>
              <a:rPr lang="en-IN" dirty="0"/>
              <a:t>R</a:t>
            </a:r>
            <a:r>
              <a:rPr lang="en-IN" sz="100" dirty="0"/>
              <a:t> </a:t>
            </a:r>
            <a:r>
              <a:rPr lang="en-IN" dirty="0"/>
              <a:t>M Technology </a:t>
            </a:r>
            <a:r>
              <a:rPr lang="en-IN"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228187"/>
          </a:xfrm>
        </p:spPr>
        <p:txBody>
          <a:bodyPr/>
          <a:lstStyle/>
          <a:p>
            <a:pPr marL="0" indent="0">
              <a:buNone/>
            </a:pPr>
            <a:r>
              <a:rPr lang="en-US" sz="2800" dirty="0"/>
              <a:t>Human Resource Information Systems</a:t>
            </a:r>
          </a:p>
          <a:p>
            <a:pPr marL="0" indent="0">
              <a:buNone/>
            </a:pPr>
            <a:r>
              <a:rPr lang="en-US" sz="2600" dirty="0"/>
              <a:t>Relational databases.</a:t>
            </a:r>
          </a:p>
          <a:p>
            <a:pPr marL="292608" lvl="1" indent="-292608">
              <a:spcBef>
                <a:spcPts val="1000"/>
              </a:spcBef>
              <a:spcAft>
                <a:spcPts val="0"/>
              </a:spcAft>
              <a:buFont typeface="Arial" panose="020B0604020202020204" pitchFamily="34" charset="0"/>
              <a:buChar char="•"/>
            </a:pPr>
            <a:r>
              <a:rPr lang="en-US" sz="2400" dirty="0"/>
              <a:t>Store data in separate files; linked by common elements.</a:t>
            </a:r>
          </a:p>
          <a:p>
            <a:pPr marL="292608" lvl="1" indent="-292608">
              <a:spcBef>
                <a:spcPts val="1000"/>
              </a:spcBef>
              <a:spcAft>
                <a:spcPts val="0"/>
              </a:spcAft>
              <a:buFont typeface="Arial" panose="020B0604020202020204" pitchFamily="34" charset="0"/>
              <a:buChar char="•"/>
            </a:pPr>
            <a:r>
              <a:rPr lang="en-US" sz="2400" dirty="0"/>
              <a:t>Can track employee benefits costs, training courses, compensation.</a:t>
            </a:r>
            <a:endParaRPr lang="en-IN" sz="2400"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745882"/>
            <a:ext cx="11118196" cy="2540618"/>
          </a:xfrm>
        </p:spPr>
        <p:txBody>
          <a:bodyPr/>
          <a:lstStyle/>
          <a:p>
            <a:pPr marL="0" indent="0">
              <a:buNone/>
            </a:pPr>
            <a:r>
              <a:rPr lang="en-US" sz="2600" b="1" dirty="0"/>
              <a:t>H</a:t>
            </a:r>
            <a:r>
              <a:rPr lang="en-US" sz="100" b="1" dirty="0"/>
              <a:t> </a:t>
            </a:r>
            <a:r>
              <a:rPr lang="en-US" sz="2600" b="1" dirty="0"/>
              <a:t>R dashboards.</a:t>
            </a:r>
          </a:p>
          <a:p>
            <a:pPr marL="292608" lvl="1" indent="-292608">
              <a:spcBef>
                <a:spcPts val="1000"/>
              </a:spcBef>
              <a:spcAft>
                <a:spcPts val="0"/>
              </a:spcAft>
              <a:buFont typeface="Arial" panose="020B0604020202020204" pitchFamily="34" charset="0"/>
              <a:buChar char="•"/>
            </a:pPr>
            <a:r>
              <a:rPr lang="en-US" sz="2400" dirty="0"/>
              <a:t>Display H</a:t>
            </a:r>
            <a:r>
              <a:rPr lang="en-US" sz="100" dirty="0"/>
              <a:t> </a:t>
            </a:r>
            <a:r>
              <a:rPr lang="en-US" sz="2400" dirty="0"/>
              <a:t>R-related indicators showing goals and objectives.</a:t>
            </a:r>
          </a:p>
          <a:p>
            <a:pPr marL="292608" lvl="1" indent="-292608">
              <a:spcBef>
                <a:spcPts val="1000"/>
              </a:spcBef>
              <a:spcAft>
                <a:spcPts val="0"/>
              </a:spcAft>
              <a:buFont typeface="Arial" panose="020B0604020202020204" pitchFamily="34" charset="0"/>
              <a:buChar char="•"/>
            </a:pPr>
            <a:r>
              <a:rPr lang="en-US" sz="2400" dirty="0"/>
              <a:t>Show progress toward meeting organizational goals.</a:t>
            </a:r>
            <a:endParaRPr lang="en-IN" sz="2400" dirty="0"/>
          </a:p>
        </p:txBody>
      </p:sp>
    </p:spTree>
    <p:extLst>
      <p:ext uri="{BB962C8B-B14F-4D97-AF65-F5344CB8AC3E}">
        <p14:creationId xmlns:p14="http://schemas.microsoft.com/office/powerpoint/2010/main" val="3341717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4ED25-7BA3-431B-BD62-660E6C0BB532}"/>
              </a:ext>
            </a:extLst>
          </p:cNvPr>
          <p:cNvSpPr>
            <a:spLocks noGrp="1"/>
          </p:cNvSpPr>
          <p:nvPr>
            <p:ph type="title"/>
          </p:nvPr>
        </p:nvSpPr>
        <p:spPr/>
        <p:txBody>
          <a:bodyPr/>
          <a:lstStyle/>
          <a:p>
            <a:r>
              <a:rPr lang="en-IN" dirty="0"/>
              <a:t>H</a:t>
            </a:r>
            <a:r>
              <a:rPr lang="en-IN" sz="100" dirty="0"/>
              <a:t> </a:t>
            </a:r>
            <a:r>
              <a:rPr lang="en-IN" dirty="0"/>
              <a:t>R</a:t>
            </a:r>
            <a:r>
              <a:rPr lang="en-IN" sz="100" dirty="0"/>
              <a:t> </a:t>
            </a:r>
            <a:r>
              <a:rPr lang="en-IN" dirty="0"/>
              <a:t>M Technology </a:t>
            </a:r>
            <a:r>
              <a:rPr lang="en-IN" sz="1000" b="0" dirty="0"/>
              <a:t>3</a:t>
            </a:r>
          </a:p>
        </p:txBody>
      </p:sp>
      <p:sp>
        <p:nvSpPr>
          <p:cNvPr id="3" name="Content Placeholder 2">
            <a:extLst>
              <a:ext uri="{FF2B5EF4-FFF2-40B4-BE49-F238E27FC236}">
                <a16:creationId xmlns:a16="http://schemas.microsoft.com/office/drawing/2014/main" id="{F46B8732-2D72-45FE-B02E-B43F7CC50C7B}"/>
              </a:ext>
            </a:extLst>
          </p:cNvPr>
          <p:cNvSpPr>
            <a:spLocks noGrp="1"/>
          </p:cNvSpPr>
          <p:nvPr>
            <p:ph idx="1"/>
          </p:nvPr>
        </p:nvSpPr>
        <p:spPr>
          <a:xfrm>
            <a:off x="609600" y="1280160"/>
            <a:ext cx="11125200" cy="5006340"/>
          </a:xfrm>
        </p:spPr>
        <p:txBody>
          <a:bodyPr/>
          <a:lstStyle/>
          <a:p>
            <a:r>
              <a:rPr lang="en-US" dirty="0"/>
              <a:t>Human Resource Management Online: E-H</a:t>
            </a:r>
            <a:r>
              <a:rPr lang="en-US" sz="100" dirty="0"/>
              <a:t> </a:t>
            </a:r>
            <a:r>
              <a:rPr lang="en-US" dirty="0"/>
              <a:t>R</a:t>
            </a:r>
            <a:r>
              <a:rPr lang="en-US" sz="100" dirty="0"/>
              <a:t> </a:t>
            </a:r>
            <a:r>
              <a:rPr lang="en-US" dirty="0"/>
              <a:t>M</a:t>
            </a:r>
          </a:p>
          <a:p>
            <a:r>
              <a:rPr lang="en-US" sz="2600" dirty="0"/>
              <a:t>Improves H</a:t>
            </a:r>
            <a:r>
              <a:rPr lang="en-US" sz="100" dirty="0"/>
              <a:t> </a:t>
            </a:r>
            <a:r>
              <a:rPr lang="en-US" sz="2600" dirty="0"/>
              <a:t>R</a:t>
            </a:r>
            <a:r>
              <a:rPr lang="en-US" sz="100" dirty="0"/>
              <a:t> </a:t>
            </a:r>
            <a:r>
              <a:rPr lang="en-US" sz="2600" dirty="0"/>
              <a:t>M effectiveness.</a:t>
            </a:r>
          </a:p>
          <a:p>
            <a:r>
              <a:rPr lang="en-US" sz="2600" dirty="0"/>
              <a:t>Helps maintain privacy on an intranet.</a:t>
            </a:r>
          </a:p>
          <a:p>
            <a:r>
              <a:rPr lang="en-US" sz="2600" dirty="0"/>
              <a:t>Includes social-media applications.</a:t>
            </a:r>
          </a:p>
          <a:p>
            <a:r>
              <a:rPr lang="en-US" sz="2600" dirty="0">
                <a:solidFill>
                  <a:srgbClr val="221E1F"/>
                </a:solidFill>
              </a:rPr>
              <a:t>Employees can get information when they need it, instead of contacting an H</a:t>
            </a:r>
            <a:r>
              <a:rPr lang="en-US" sz="100" dirty="0">
                <a:solidFill>
                  <a:srgbClr val="221E1F"/>
                </a:solidFill>
              </a:rPr>
              <a:t> </a:t>
            </a:r>
            <a:r>
              <a:rPr lang="en-US" sz="2600" dirty="0">
                <a:solidFill>
                  <a:srgbClr val="221E1F"/>
                </a:solidFill>
              </a:rPr>
              <a:t>R staff person.</a:t>
            </a:r>
            <a:endParaRPr lang="en-US" sz="2600" dirty="0"/>
          </a:p>
          <a:p>
            <a:r>
              <a:rPr lang="en-US" sz="2600" b="1" dirty="0"/>
              <a:t>Cloud computing </a:t>
            </a:r>
            <a:r>
              <a:rPr lang="en-US" sz="2600" dirty="0"/>
              <a:t>enables access to information delivered on demand from any device 24/7.</a:t>
            </a:r>
          </a:p>
          <a:p>
            <a:pPr marL="292608" lvl="1" indent="-292608">
              <a:spcBef>
                <a:spcPts val="1000"/>
              </a:spcBef>
              <a:spcAft>
                <a:spcPts val="0"/>
              </a:spcAft>
            </a:pPr>
            <a:r>
              <a:rPr lang="en-US" dirty="0"/>
              <a:t>Used especially during the COVID-19 pandemic.</a:t>
            </a:r>
            <a:endParaRPr lang="en-IN" dirty="0"/>
          </a:p>
        </p:txBody>
      </p:sp>
    </p:spTree>
    <p:extLst>
      <p:ext uri="{BB962C8B-B14F-4D97-AF65-F5344CB8AC3E}">
        <p14:creationId xmlns:p14="http://schemas.microsoft.com/office/powerpoint/2010/main" val="9730553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altLang="en-US" dirty="0"/>
              <a:t>Social Media</a:t>
            </a:r>
            <a:endParaRPr lang="en-IN"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t>Many companies use social-media applications as part of their e-H</a:t>
            </a:r>
            <a:r>
              <a:rPr lang="en-US" sz="100" dirty="0"/>
              <a:t> </a:t>
            </a:r>
            <a:r>
              <a:rPr lang="en-US" sz="2400" dirty="0"/>
              <a:t>R</a:t>
            </a:r>
            <a:r>
              <a:rPr lang="en-US" sz="100" dirty="0"/>
              <a:t> </a:t>
            </a:r>
            <a:r>
              <a:rPr lang="en-US" sz="2400" dirty="0"/>
              <a:t>M strategies to communicate, coach, and train employees.</a:t>
            </a:r>
            <a:endParaRPr lang="en-IN" sz="2200" dirty="0"/>
          </a:p>
        </p:txBody>
      </p:sp>
      <p:pic>
        <p:nvPicPr>
          <p:cNvPr id="7" name="Picture 6" descr="A photo of two people looking at a device.">
            <a:extLst>
              <a:ext uri="{FF2B5EF4-FFF2-40B4-BE49-F238E27FC236}">
                <a16:creationId xmlns:a16="http://schemas.microsoft.com/office/drawing/2014/main" id="{D09FA3DB-94EC-43D7-B42A-3CFF5CB9FA83}"/>
              </a:ext>
            </a:extLst>
          </p:cNvPr>
          <p:cNvPicPr>
            <a:picLocks noChangeAspect="1"/>
          </p:cNvPicPr>
          <p:nvPr/>
        </p:nvPicPr>
        <p:blipFill>
          <a:blip r:embed="rId3"/>
          <a:stretch>
            <a:fillRect/>
          </a:stretch>
        </p:blipFill>
        <p:spPr>
          <a:xfrm>
            <a:off x="6242182" y="1400134"/>
            <a:ext cx="5383235" cy="3584759"/>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a:solidFill>
                  <a:schemeClr val="tx1"/>
                </a:solidFill>
              </a:rPr>
              <a:t>F</a:t>
            </a:r>
            <a:r>
              <a:rPr lang="en-US" sz="100" dirty="0">
                <a:solidFill>
                  <a:schemeClr val="tx1"/>
                </a:solidFill>
              </a:rPr>
              <a:t> </a:t>
            </a:r>
            <a:r>
              <a:rPr lang="en-US" dirty="0">
                <a:solidFill>
                  <a:schemeClr val="tx1"/>
                </a:solidFill>
              </a:rPr>
              <a:t>G Trade/Getty Images</a:t>
            </a:r>
          </a:p>
        </p:txBody>
      </p:sp>
    </p:spTree>
    <p:extLst>
      <p:ext uri="{BB962C8B-B14F-4D97-AF65-F5344CB8AC3E}">
        <p14:creationId xmlns:p14="http://schemas.microsoft.com/office/powerpoint/2010/main" val="1031770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E040A-C8E7-45D7-8327-554960D8AD35}"/>
              </a:ext>
            </a:extLst>
          </p:cNvPr>
          <p:cNvSpPr>
            <a:spLocks noGrp="1"/>
          </p:cNvSpPr>
          <p:nvPr>
            <p:ph type="title"/>
          </p:nvPr>
        </p:nvSpPr>
        <p:spPr/>
        <p:txBody>
          <a:bodyPr/>
          <a:lstStyle/>
          <a:p>
            <a:r>
              <a:rPr lang="en-US" dirty="0"/>
              <a:t>Effectiveness of Human Resource Management </a:t>
            </a:r>
            <a:r>
              <a:rPr lang="en-US" sz="1000" b="0" dirty="0"/>
              <a:t>1</a:t>
            </a:r>
            <a:endParaRPr lang="en-IN" sz="1000" b="0" dirty="0"/>
          </a:p>
        </p:txBody>
      </p:sp>
      <p:sp>
        <p:nvSpPr>
          <p:cNvPr id="3" name="Content Placeholder 2">
            <a:extLst>
              <a:ext uri="{FF2B5EF4-FFF2-40B4-BE49-F238E27FC236}">
                <a16:creationId xmlns:a16="http://schemas.microsoft.com/office/drawing/2014/main" id="{BBCFF899-8AC5-4F28-818C-CACC1AF2AD9B}"/>
              </a:ext>
            </a:extLst>
          </p:cNvPr>
          <p:cNvSpPr>
            <a:spLocks noGrp="1"/>
          </p:cNvSpPr>
          <p:nvPr>
            <p:ph idx="1"/>
          </p:nvPr>
        </p:nvSpPr>
        <p:spPr/>
        <p:txBody>
          <a:bodyPr/>
          <a:lstStyle/>
          <a:p>
            <a:r>
              <a:rPr lang="en-US" dirty="0"/>
              <a:t>Human Resource Management Audits</a:t>
            </a:r>
          </a:p>
          <a:p>
            <a:r>
              <a:rPr lang="en-US" sz="2600" b="1" dirty="0"/>
              <a:t>H</a:t>
            </a:r>
            <a:r>
              <a:rPr lang="en-US" sz="100" b="1" dirty="0"/>
              <a:t> </a:t>
            </a:r>
            <a:r>
              <a:rPr lang="en-US" sz="2600" b="1" dirty="0"/>
              <a:t>R</a:t>
            </a:r>
            <a:r>
              <a:rPr lang="en-US" sz="100" b="1" dirty="0"/>
              <a:t> </a:t>
            </a:r>
            <a:r>
              <a:rPr lang="en-US" sz="2600" b="1" dirty="0"/>
              <a:t>M audit:</a:t>
            </a:r>
            <a:r>
              <a:rPr lang="en-US" sz="2600" dirty="0"/>
              <a:t> formal review of outcomes of H</a:t>
            </a:r>
            <a:r>
              <a:rPr lang="en-US" sz="100" dirty="0"/>
              <a:t> </a:t>
            </a:r>
            <a:r>
              <a:rPr lang="en-US" sz="2600" dirty="0"/>
              <a:t>R</a:t>
            </a:r>
            <a:r>
              <a:rPr lang="en-US" sz="100" dirty="0"/>
              <a:t> </a:t>
            </a:r>
            <a:r>
              <a:rPr lang="en-US" sz="2600" dirty="0"/>
              <a:t>M functions.</a:t>
            </a:r>
          </a:p>
          <a:p>
            <a:r>
              <a:rPr lang="en-US" sz="2600" dirty="0"/>
              <a:t>Based on identifying key HRM functions, and key measures of business performance and customer satisfaction.</a:t>
            </a:r>
          </a:p>
          <a:p>
            <a:pPr marL="292608" lvl="1" indent="-292608">
              <a:spcBef>
                <a:spcPts val="1000"/>
              </a:spcBef>
              <a:spcAft>
                <a:spcPts val="0"/>
              </a:spcAft>
            </a:pPr>
            <a:r>
              <a:rPr lang="en-US" dirty="0"/>
              <a:t>Staffing, compensation, benefits, training, appraisal and development, overall effectiveness.</a:t>
            </a:r>
          </a:p>
          <a:p>
            <a:pPr marL="292608" lvl="1" indent="-292608">
              <a:spcBef>
                <a:spcPts val="1000"/>
              </a:spcBef>
              <a:spcAft>
                <a:spcPts val="0"/>
              </a:spcAft>
            </a:pPr>
            <a:r>
              <a:rPr lang="en-US" dirty="0"/>
              <a:t>Compliance with equal opportunity laws, succession planning, maintaining a safe workplace, positive labor relations.</a:t>
            </a:r>
            <a:endParaRPr lang="en-IN" dirty="0"/>
          </a:p>
        </p:txBody>
      </p:sp>
    </p:spTree>
    <p:extLst>
      <p:ext uri="{BB962C8B-B14F-4D97-AF65-F5344CB8AC3E}">
        <p14:creationId xmlns:p14="http://schemas.microsoft.com/office/powerpoint/2010/main" val="3943244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E677B-3A73-47B4-8A1A-A7705AEE634A}"/>
              </a:ext>
            </a:extLst>
          </p:cNvPr>
          <p:cNvSpPr>
            <a:spLocks noGrp="1"/>
          </p:cNvSpPr>
          <p:nvPr>
            <p:ph type="title"/>
          </p:nvPr>
        </p:nvSpPr>
        <p:spPr/>
        <p:txBody>
          <a:bodyPr/>
          <a:lstStyle/>
          <a:p>
            <a:r>
              <a:rPr lang="en-US" dirty="0"/>
              <a:t>Table 9.2 Customer-Orientated Perspective of H</a:t>
            </a:r>
            <a:r>
              <a:rPr lang="en-US" sz="100" dirty="0"/>
              <a:t> </a:t>
            </a:r>
            <a:r>
              <a:rPr lang="en-US" dirty="0"/>
              <a:t>R</a:t>
            </a:r>
            <a:r>
              <a:rPr lang="en-US" sz="100" dirty="0"/>
              <a:t> </a:t>
            </a:r>
            <a:r>
              <a:rPr lang="en-US" dirty="0"/>
              <a:t>M</a:t>
            </a:r>
            <a:endParaRPr lang="en-IN" dirty="0"/>
          </a:p>
        </p:txBody>
      </p:sp>
      <p:graphicFrame>
        <p:nvGraphicFramePr>
          <p:cNvPr id="6" name="Table 5">
            <a:extLst>
              <a:ext uri="{FF2B5EF4-FFF2-40B4-BE49-F238E27FC236}">
                <a16:creationId xmlns:a16="http://schemas.microsoft.com/office/drawing/2014/main" id="{898F83B8-4722-4FBB-971A-86E36E5B1FF2}"/>
              </a:ext>
            </a:extLst>
          </p:cNvPr>
          <p:cNvGraphicFramePr>
            <a:graphicFrameLocks/>
          </p:cNvGraphicFramePr>
          <p:nvPr>
            <p:extLst>
              <p:ext uri="{D42A27DB-BD31-4B8C-83A1-F6EECF244321}">
                <p14:modId xmlns:p14="http://schemas.microsoft.com/office/powerpoint/2010/main" val="129952026"/>
              </p:ext>
            </p:extLst>
          </p:nvPr>
        </p:nvGraphicFramePr>
        <p:xfrm>
          <a:off x="598488" y="1395821"/>
          <a:ext cx="5329346" cy="2006545"/>
        </p:xfrm>
        <a:graphic>
          <a:graphicData uri="http://schemas.openxmlformats.org/drawingml/2006/table">
            <a:tbl>
              <a:tblPr firstRow="1" bandRow="1">
                <a:tableStyleId>{F2DE63D5-997A-4646-A377-4702673A728D}</a:tableStyleId>
              </a:tblPr>
              <a:tblGrid>
                <a:gridCol w="5329346">
                  <a:extLst>
                    <a:ext uri="{9D8B030D-6E8A-4147-A177-3AD203B41FA5}">
                      <a16:colId xmlns:a16="http://schemas.microsoft.com/office/drawing/2014/main" val="1816720884"/>
                    </a:ext>
                  </a:extLst>
                </a:gridCol>
              </a:tblGrid>
              <a:tr h="60640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400" dirty="0">
                          <a:solidFill>
                            <a:schemeClr val="bg1"/>
                          </a:solidFill>
                        </a:rPr>
                        <a:t>Who Are Our Customers?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1400145">
                <a:tc>
                  <a:txBody>
                    <a:bodyPr/>
                    <a:lstStyle/>
                    <a:p>
                      <a:pPr algn="ctr"/>
                      <a:r>
                        <a:rPr lang="en-US" sz="2400" dirty="0"/>
                        <a:t>Line managers.</a:t>
                      </a:r>
                    </a:p>
                    <a:p>
                      <a:pPr algn="ctr"/>
                      <a:r>
                        <a:rPr lang="en-US" sz="2400" dirty="0"/>
                        <a:t>Strategic planners.</a:t>
                      </a:r>
                    </a:p>
                    <a:p>
                      <a:pPr algn="ctr"/>
                      <a:r>
                        <a:rPr lang="en-US" sz="2400" dirty="0"/>
                        <a:t>Employees.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bl>
          </a:graphicData>
        </a:graphic>
      </p:graphicFrame>
      <p:graphicFrame>
        <p:nvGraphicFramePr>
          <p:cNvPr id="9" name="Table 8">
            <a:extLst>
              <a:ext uri="{FF2B5EF4-FFF2-40B4-BE49-F238E27FC236}">
                <a16:creationId xmlns:a16="http://schemas.microsoft.com/office/drawing/2014/main" id="{F98122F2-4EA2-42EC-9714-67CE0EAC060A}"/>
              </a:ext>
            </a:extLst>
          </p:cNvPr>
          <p:cNvGraphicFramePr>
            <a:graphicFrameLocks/>
          </p:cNvGraphicFramePr>
          <p:nvPr>
            <p:extLst>
              <p:ext uri="{D42A27DB-BD31-4B8C-83A1-F6EECF244321}">
                <p14:modId xmlns:p14="http://schemas.microsoft.com/office/powerpoint/2010/main" val="3559874711"/>
              </p:ext>
            </p:extLst>
          </p:nvPr>
        </p:nvGraphicFramePr>
        <p:xfrm>
          <a:off x="6405455" y="1395822"/>
          <a:ext cx="5329345" cy="1937238"/>
        </p:xfrm>
        <a:graphic>
          <a:graphicData uri="http://schemas.openxmlformats.org/drawingml/2006/table">
            <a:tbl>
              <a:tblPr firstRow="1" bandRow="1">
                <a:tableStyleId>{F2DE63D5-997A-4646-A377-4702673A728D}</a:tableStyleId>
              </a:tblPr>
              <a:tblGrid>
                <a:gridCol w="5329345">
                  <a:extLst>
                    <a:ext uri="{9D8B030D-6E8A-4147-A177-3AD203B41FA5}">
                      <a16:colId xmlns:a16="http://schemas.microsoft.com/office/drawing/2014/main" val="1816720884"/>
                    </a:ext>
                  </a:extLst>
                </a:gridCol>
              </a:tblGrid>
              <a:tr h="685226">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400" dirty="0">
                          <a:solidFill>
                            <a:schemeClr val="bg1"/>
                          </a:solidFill>
                        </a:rPr>
                        <a:t>What Do Our Customers Need?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1252012">
                <a:tc>
                  <a:txBody>
                    <a:bodyPr/>
                    <a:lstStyle/>
                    <a:p>
                      <a:pPr algn="ctr"/>
                      <a:r>
                        <a:rPr lang="en-US" sz="2400" dirty="0"/>
                        <a:t>Committed employees.</a:t>
                      </a:r>
                    </a:p>
                    <a:p>
                      <a:pPr algn="ctr"/>
                      <a:r>
                        <a:rPr lang="en-US" sz="2400" dirty="0"/>
                        <a:t>Competent employees.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bl>
          </a:graphicData>
        </a:graphic>
      </p:graphicFrame>
      <p:graphicFrame>
        <p:nvGraphicFramePr>
          <p:cNvPr id="10" name="Table 9">
            <a:extLst>
              <a:ext uri="{FF2B5EF4-FFF2-40B4-BE49-F238E27FC236}">
                <a16:creationId xmlns:a16="http://schemas.microsoft.com/office/drawing/2014/main" id="{209A06EB-8C53-4AA9-914F-F4FF8FA36295}"/>
              </a:ext>
            </a:extLst>
          </p:cNvPr>
          <p:cNvGraphicFramePr>
            <a:graphicFrameLocks/>
          </p:cNvGraphicFramePr>
          <p:nvPr>
            <p:extLst>
              <p:ext uri="{D42A27DB-BD31-4B8C-83A1-F6EECF244321}">
                <p14:modId xmlns:p14="http://schemas.microsoft.com/office/powerpoint/2010/main" val="2352337688"/>
              </p:ext>
            </p:extLst>
          </p:nvPr>
        </p:nvGraphicFramePr>
        <p:xfrm>
          <a:off x="3477958" y="3771159"/>
          <a:ext cx="5271902" cy="2515341"/>
        </p:xfrm>
        <a:graphic>
          <a:graphicData uri="http://schemas.openxmlformats.org/drawingml/2006/table">
            <a:tbl>
              <a:tblPr firstRow="1" bandRow="1">
                <a:tableStyleId>{F2DE63D5-997A-4646-A377-4702673A728D}</a:tableStyleId>
              </a:tblPr>
              <a:tblGrid>
                <a:gridCol w="5271902">
                  <a:extLst>
                    <a:ext uri="{9D8B030D-6E8A-4147-A177-3AD203B41FA5}">
                      <a16:colId xmlns:a16="http://schemas.microsoft.com/office/drawing/2014/main" val="1816720884"/>
                    </a:ext>
                  </a:extLst>
                </a:gridCol>
              </a:tblGrid>
              <a:tr h="703168">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400" dirty="0">
                          <a:solidFill>
                            <a:schemeClr val="bg1"/>
                          </a:solidFill>
                        </a:rPr>
                        <a:t>How Do We Meet Customer Needs?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1812173">
                <a:tc>
                  <a:txBody>
                    <a:bodyPr/>
                    <a:lstStyle/>
                    <a:p>
                      <a:pPr algn="ctr"/>
                      <a:r>
                        <a:rPr lang="en-US" sz="2400" dirty="0"/>
                        <a:t>Qualified staffing.</a:t>
                      </a:r>
                    </a:p>
                    <a:p>
                      <a:pPr algn="ctr"/>
                      <a:r>
                        <a:rPr lang="en-US" sz="2400" dirty="0"/>
                        <a:t>Performance management.</a:t>
                      </a:r>
                    </a:p>
                    <a:p>
                      <a:pPr algn="ctr"/>
                      <a:r>
                        <a:rPr lang="en-US" sz="2400" dirty="0"/>
                        <a:t>Rewards.</a:t>
                      </a:r>
                    </a:p>
                    <a:p>
                      <a:pPr algn="ctr"/>
                      <a:r>
                        <a:rPr lang="en-US" sz="2400" dirty="0"/>
                        <a:t>Training and development.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bl>
          </a:graphicData>
        </a:graphic>
      </p:graphicFrame>
    </p:spTree>
    <p:extLst>
      <p:ext uri="{BB962C8B-B14F-4D97-AF65-F5344CB8AC3E}">
        <p14:creationId xmlns:p14="http://schemas.microsoft.com/office/powerpoint/2010/main" val="2870228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F071B-1D55-4417-9B98-CFB7B3698B8B}"/>
              </a:ext>
            </a:extLst>
          </p:cNvPr>
          <p:cNvSpPr>
            <a:spLocks noGrp="1"/>
          </p:cNvSpPr>
          <p:nvPr>
            <p:ph type="title"/>
          </p:nvPr>
        </p:nvSpPr>
        <p:spPr/>
        <p:txBody>
          <a:bodyPr/>
          <a:lstStyle/>
          <a:p>
            <a:r>
              <a:rPr lang="en-US" dirty="0"/>
              <a:t>Effectiveness of Human Resource Management </a:t>
            </a:r>
            <a:r>
              <a:rPr lang="en-US" sz="1000" b="0" dirty="0"/>
              <a:t>2</a:t>
            </a:r>
            <a:endParaRPr lang="en-IN" sz="1000" b="0" dirty="0"/>
          </a:p>
        </p:txBody>
      </p:sp>
      <p:sp>
        <p:nvSpPr>
          <p:cNvPr id="3" name="Content Placeholder 2">
            <a:extLst>
              <a:ext uri="{FF2B5EF4-FFF2-40B4-BE49-F238E27FC236}">
                <a16:creationId xmlns:a16="http://schemas.microsoft.com/office/drawing/2014/main" id="{BA040662-6CFC-47DB-AA4C-BBEE7AF8B12A}"/>
              </a:ext>
            </a:extLst>
          </p:cNvPr>
          <p:cNvSpPr>
            <a:spLocks noGrp="1"/>
          </p:cNvSpPr>
          <p:nvPr>
            <p:ph sz="quarter" idx="12"/>
          </p:nvPr>
        </p:nvSpPr>
        <p:spPr>
          <a:xfrm>
            <a:off x="616604" y="1271755"/>
            <a:ext cx="10871200" cy="2070535"/>
          </a:xfrm>
        </p:spPr>
        <p:txBody>
          <a:bodyPr/>
          <a:lstStyle/>
          <a:p>
            <a:pPr marL="0" indent="0">
              <a:buNone/>
            </a:pPr>
            <a:r>
              <a:rPr lang="en-US" sz="2800" dirty="0"/>
              <a:t>Analyzing the Effect of H</a:t>
            </a:r>
            <a:r>
              <a:rPr lang="en-US" sz="100" dirty="0"/>
              <a:t> </a:t>
            </a:r>
            <a:r>
              <a:rPr lang="en-US" sz="2800" dirty="0"/>
              <a:t>R</a:t>
            </a:r>
            <a:r>
              <a:rPr lang="en-US" sz="100" dirty="0"/>
              <a:t> </a:t>
            </a:r>
            <a:r>
              <a:rPr lang="en-US" sz="2800" dirty="0"/>
              <a:t>M Programs</a:t>
            </a:r>
          </a:p>
          <a:p>
            <a:pPr marL="0" indent="0">
              <a:buNone/>
            </a:pPr>
            <a:r>
              <a:rPr lang="en-US" sz="2600" b="1" dirty="0"/>
              <a:t>H</a:t>
            </a:r>
            <a:r>
              <a:rPr lang="en-US" sz="100" b="1" dirty="0"/>
              <a:t> </a:t>
            </a:r>
            <a:r>
              <a:rPr lang="en-US" sz="2600" b="1" dirty="0"/>
              <a:t>R analytics.</a:t>
            </a:r>
          </a:p>
          <a:p>
            <a:pPr marL="292608" lvl="1" indent="-292608">
              <a:spcBef>
                <a:spcPts val="1000"/>
              </a:spcBef>
              <a:spcAft>
                <a:spcPts val="0"/>
              </a:spcAft>
              <a:buFont typeface="Arial" panose="020B0604020202020204" pitchFamily="34" charset="0"/>
              <a:buChar char="•"/>
            </a:pPr>
            <a:r>
              <a:rPr lang="en-US" sz="2400" dirty="0"/>
              <a:t>Measuring program’s success in terms of whether it achieved objectives and delivered value in an economic sense.</a:t>
            </a:r>
            <a:endParaRPr lang="en-IN" sz="2400" dirty="0"/>
          </a:p>
        </p:txBody>
      </p:sp>
      <p:sp>
        <p:nvSpPr>
          <p:cNvPr id="4" name="Content Placeholder 3">
            <a:extLst>
              <a:ext uri="{FF2B5EF4-FFF2-40B4-BE49-F238E27FC236}">
                <a16:creationId xmlns:a16="http://schemas.microsoft.com/office/drawing/2014/main" id="{F37CF776-BDDC-428A-A3E7-706136A2A4AE}"/>
              </a:ext>
            </a:extLst>
          </p:cNvPr>
          <p:cNvSpPr>
            <a:spLocks noGrp="1"/>
          </p:cNvSpPr>
          <p:nvPr>
            <p:ph sz="quarter" idx="13"/>
          </p:nvPr>
        </p:nvSpPr>
        <p:spPr>
          <a:xfrm>
            <a:off x="616604" y="3493648"/>
            <a:ext cx="10871200" cy="1157180"/>
          </a:xfrm>
        </p:spPr>
        <p:txBody>
          <a:bodyPr/>
          <a:lstStyle/>
          <a:p>
            <a:pPr marL="0" indent="0">
              <a:buNone/>
            </a:pPr>
            <a:r>
              <a:rPr lang="en-US" sz="2600" dirty="0"/>
              <a:t>Economic approach.</a:t>
            </a:r>
          </a:p>
          <a:p>
            <a:pPr marL="292608" lvl="1" indent="-292608">
              <a:spcBef>
                <a:spcPts val="1000"/>
              </a:spcBef>
              <a:spcAft>
                <a:spcPts val="0"/>
              </a:spcAft>
              <a:buFont typeface="Arial" panose="020B0604020202020204" pitchFamily="34" charset="0"/>
              <a:buChar char="•"/>
            </a:pPr>
            <a:r>
              <a:rPr lang="en-US" sz="2400" dirty="0"/>
              <a:t>Measures dollar value of program’s costs and benefits.</a:t>
            </a:r>
            <a:endParaRPr lang="en-IN" sz="2400" dirty="0"/>
          </a:p>
        </p:txBody>
      </p:sp>
      <p:sp>
        <p:nvSpPr>
          <p:cNvPr id="5" name="Content Placeholder 4">
            <a:extLst>
              <a:ext uri="{FF2B5EF4-FFF2-40B4-BE49-F238E27FC236}">
                <a16:creationId xmlns:a16="http://schemas.microsoft.com/office/drawing/2014/main" id="{FEEC7CC3-6F8C-4863-B655-1A354929A41B}"/>
              </a:ext>
            </a:extLst>
          </p:cNvPr>
          <p:cNvSpPr>
            <a:spLocks noGrp="1"/>
          </p:cNvSpPr>
          <p:nvPr>
            <p:ph sz="quarter" idx="14"/>
          </p:nvPr>
        </p:nvSpPr>
        <p:spPr>
          <a:xfrm>
            <a:off x="616604" y="4772228"/>
            <a:ext cx="10871200" cy="1514271"/>
          </a:xfrm>
        </p:spPr>
        <p:txBody>
          <a:bodyPr/>
          <a:lstStyle/>
          <a:p>
            <a:pPr marL="0" indent="0">
              <a:buNone/>
            </a:pPr>
            <a:r>
              <a:rPr lang="en-US" sz="2600" dirty="0"/>
              <a:t>Organizational network analysis.</a:t>
            </a:r>
          </a:p>
          <a:p>
            <a:pPr marL="292608" lvl="1" indent="-292608">
              <a:spcBef>
                <a:spcPts val="1000"/>
              </a:spcBef>
              <a:spcAft>
                <a:spcPts val="0"/>
              </a:spcAft>
              <a:buFont typeface="Arial" panose="020B0604020202020204" pitchFamily="34" charset="0"/>
              <a:buChar char="•"/>
            </a:pPr>
            <a:r>
              <a:rPr lang="en-US" sz="2400" dirty="0"/>
              <a:t>Measures who is communicating with whom and how often.</a:t>
            </a:r>
            <a:endParaRPr lang="en-IN" sz="2400" dirty="0"/>
          </a:p>
        </p:txBody>
      </p:sp>
    </p:spTree>
    <p:extLst>
      <p:ext uri="{BB962C8B-B14F-4D97-AF65-F5344CB8AC3E}">
        <p14:creationId xmlns:p14="http://schemas.microsoft.com/office/powerpoint/2010/main" val="1767194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9</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914400" indent="-91440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9-1</a:t>
            </a:r>
            <a:r>
              <a:rPr lang="en-US" sz="2200" b="1" noProof="0" dirty="0">
                <a:solidFill>
                  <a:srgbClr val="008200"/>
                </a:solidFill>
              </a:rPr>
              <a:t>  </a:t>
            </a:r>
            <a:r>
              <a:rPr lang="en-US" sz="2200" dirty="0"/>
              <a:t>Define high-performance work systems, and identify the elements of such a system.</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9-2</a:t>
            </a:r>
            <a:r>
              <a:rPr lang="en-US" sz="2200" b="1" noProof="0" dirty="0">
                <a:solidFill>
                  <a:srgbClr val="008200"/>
                </a:solidFill>
              </a:rPr>
              <a:t>  </a:t>
            </a:r>
            <a:r>
              <a:rPr lang="en-US" sz="2200" dirty="0"/>
              <a:t>Summarize the outcomes of a high-performance work system.</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9-3</a:t>
            </a:r>
            <a:r>
              <a:rPr lang="en-US" sz="2200" b="1" noProof="0" dirty="0">
                <a:solidFill>
                  <a:srgbClr val="008200"/>
                </a:solidFill>
              </a:rPr>
              <a:t>  </a:t>
            </a:r>
            <a:r>
              <a:rPr lang="en-US" sz="2200" dirty="0"/>
              <a:t>Describe the conditions that create a high-performance work system.</a:t>
            </a:r>
            <a:endParaRPr lang="en-US" sz="2200" noProof="0" dirty="0"/>
          </a:p>
          <a:p>
            <a:pPr marL="895350" indent="-895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9-4</a:t>
            </a:r>
            <a:r>
              <a:rPr lang="en-US" sz="2200" b="1" noProof="0" dirty="0">
                <a:solidFill>
                  <a:srgbClr val="008200"/>
                </a:solidFill>
              </a:rPr>
              <a:t>  </a:t>
            </a:r>
            <a:r>
              <a:rPr lang="en-US" sz="2200" dirty="0"/>
              <a:t>Explain how human resource management can contribute to high performance.</a:t>
            </a:r>
            <a:endParaRPr lang="en-US" sz="2200" noProof="0" dirty="0"/>
          </a:p>
          <a:p>
            <a:pPr marL="1139825" indent="-1139825">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9-5</a:t>
            </a:r>
            <a:r>
              <a:rPr lang="en-US" sz="2200" b="1" noProof="0" dirty="0">
                <a:solidFill>
                  <a:srgbClr val="008200"/>
                </a:solidFill>
              </a:rPr>
              <a:t>  </a:t>
            </a:r>
            <a:r>
              <a:rPr lang="en-US" sz="2200" dirty="0"/>
              <a:t>Discuss the role of H</a:t>
            </a:r>
            <a:r>
              <a:rPr lang="en-US" sz="100" dirty="0"/>
              <a:t> </a:t>
            </a:r>
            <a:r>
              <a:rPr lang="en-US" sz="2200" dirty="0"/>
              <a:t>R</a:t>
            </a:r>
            <a:r>
              <a:rPr lang="en-US" sz="100" dirty="0"/>
              <a:t> </a:t>
            </a:r>
            <a:r>
              <a:rPr lang="en-US" sz="2200" dirty="0"/>
              <a:t>M technology in high-performance work systems.</a:t>
            </a:r>
            <a:endParaRPr lang="en-US" sz="2200" noProof="0" dirty="0"/>
          </a:p>
          <a:p>
            <a:pPr marL="852488" indent="-852488">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9-6</a:t>
            </a:r>
            <a:r>
              <a:rPr lang="en-US" sz="2200" b="1" noProof="0" dirty="0">
                <a:solidFill>
                  <a:srgbClr val="008200"/>
                </a:solidFill>
              </a:rPr>
              <a:t>  </a:t>
            </a:r>
            <a:r>
              <a:rPr lang="en-US" sz="2200" dirty="0"/>
              <a:t>Summarize ways to measure the effectiveness of human resource management.</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000" dirty="0"/>
              <a:t>Figure 9.1 Elements of a High-Performance Work System</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five elements are:</a:t>
            </a:r>
          </a:p>
          <a:p>
            <a:pPr marL="403200" indent="-403200">
              <a:buFont typeface="+mj-lt"/>
              <a:buAutoNum type="arabicPeriod"/>
            </a:pPr>
            <a:r>
              <a:rPr lang="en-US" dirty="0"/>
              <a:t>Organizational structure</a:t>
            </a:r>
          </a:p>
          <a:p>
            <a:pPr marL="403200" indent="-403200">
              <a:buFont typeface="+mj-lt"/>
              <a:buAutoNum type="arabicPeriod"/>
            </a:pPr>
            <a:r>
              <a:rPr lang="en-US" dirty="0"/>
              <a:t>Task design</a:t>
            </a:r>
          </a:p>
          <a:p>
            <a:pPr marL="403200" indent="-403200">
              <a:buFont typeface="+mj-lt"/>
              <a:buAutoNum type="arabicPeriod"/>
            </a:pPr>
            <a:r>
              <a:rPr lang="en-US" dirty="0"/>
              <a:t>People (selection, training, and development)</a:t>
            </a:r>
          </a:p>
          <a:p>
            <a:pPr marL="403200" indent="-403200">
              <a:buFont typeface="+mj-lt"/>
              <a:buAutoNum type="arabicPeriod"/>
            </a:pPr>
            <a:r>
              <a:rPr lang="en-US" dirty="0"/>
              <a:t>Reward systems</a:t>
            </a:r>
          </a:p>
          <a:p>
            <a:pPr marL="403200" indent="-403200">
              <a:buFont typeface="+mj-lt"/>
              <a:buAutoNum type="arabicPeriod"/>
            </a:pPr>
            <a:r>
              <a:rPr lang="en-US" dirty="0"/>
              <a:t>Information systems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8239140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000" dirty="0"/>
              <a:t>Figure 9.2 Outcomes of a High-Performance Work System</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pPr marL="291600" indent="-291600">
              <a:buFont typeface="Arial" panose="020B0604020202020204" pitchFamily="34" charset="0"/>
              <a:buChar char="•"/>
            </a:pPr>
            <a:r>
              <a:rPr lang="en-US" sz="2400" dirty="0"/>
              <a:t>Interesting jobs lead to satisfied workers, which leads to low absenteeism, lower costs and higher profits.</a:t>
            </a:r>
          </a:p>
          <a:p>
            <a:pPr marL="291600" indent="-291600">
              <a:buFont typeface="Arial" panose="020B0604020202020204" pitchFamily="34" charset="0"/>
              <a:buChar char="•"/>
            </a:pPr>
            <a:r>
              <a:rPr lang="en-US" sz="2400" dirty="0"/>
              <a:t>Interesting jobs lead to satisfied workers, which can lead to low turnover, lower costs and higher profits.</a:t>
            </a:r>
          </a:p>
          <a:p>
            <a:pPr marL="291600" indent="-291600">
              <a:buFont typeface="Arial" panose="020B0604020202020204" pitchFamily="34" charset="0"/>
              <a:buChar char="•"/>
            </a:pPr>
            <a:r>
              <a:rPr lang="en-US" sz="2400" dirty="0"/>
              <a:t>Interesting jobs lead to satisfied workers, which can also lead to satisfied customers, higher sales and to higher profits.</a:t>
            </a:r>
          </a:p>
          <a:p>
            <a:pPr marL="291600" indent="-291600">
              <a:buFont typeface="Arial" panose="020B0604020202020204" pitchFamily="34" charset="0"/>
              <a:buChar char="•"/>
            </a:pPr>
            <a:r>
              <a:rPr lang="en-US" sz="2400" dirty="0"/>
              <a:t>Knowledge sharing leads to innovation, which leads to high quality, satisfied customers, and higher sales and profits.</a:t>
            </a:r>
          </a:p>
          <a:p>
            <a:pPr marL="291600" indent="-291600">
              <a:buFont typeface="Arial" panose="020B0604020202020204" pitchFamily="34" charset="0"/>
              <a:buChar char="•"/>
            </a:pPr>
            <a:r>
              <a:rPr lang="en-US" sz="2400" dirty="0"/>
              <a:t>Knowledge sharing leads to innovation, which can also lead to satisfied customers, and higher sales and profits.</a:t>
            </a:r>
          </a:p>
          <a:p>
            <a:pPr marL="291600" indent="-291600">
              <a:buFont typeface="Arial" panose="020B0604020202020204" pitchFamily="34" charset="0"/>
              <a:buChar char="•"/>
            </a:pPr>
            <a:r>
              <a:rPr lang="en-US" sz="2400" dirty="0"/>
              <a:t>Knowledge sharing can lead to greater productivity and higher profits.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7332725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400" dirty="0"/>
              <a:t>Figure 9.3 Employee Performance as a Process</a:t>
            </a:r>
            <a:r>
              <a:rPr lang="en-US" altLang="en-US" sz="3400" dirty="0"/>
              <a:t> – Text Alternative</a:t>
            </a:r>
            <a:endParaRPr lang="en-US" sz="34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Individuals’ skills, abilities, and behavior lead to objective results.</a:t>
            </a:r>
          </a:p>
          <a:p>
            <a:r>
              <a:rPr lang="en-US" dirty="0"/>
              <a:t>Each of these is influenced by the organization’s goals and the situation (organizational culture, economy, etcetera).</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238907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D3B8C-A271-4542-AA1F-9235F3A63FA7}"/>
              </a:ext>
            </a:extLst>
          </p:cNvPr>
          <p:cNvSpPr>
            <a:spLocks noGrp="1"/>
          </p:cNvSpPr>
          <p:nvPr>
            <p:ph type="title"/>
          </p:nvPr>
        </p:nvSpPr>
        <p:spPr/>
        <p:txBody>
          <a:bodyPr/>
          <a:lstStyle/>
          <a:p>
            <a:r>
              <a:rPr lang="en-US" dirty="0"/>
              <a:t>High-Performance Work Systems </a:t>
            </a:r>
            <a:r>
              <a:rPr lang="en-US" sz="1000" b="0" dirty="0"/>
              <a:t>1</a:t>
            </a:r>
            <a:endParaRPr lang="en-IN" sz="1000" b="0" dirty="0"/>
          </a:p>
        </p:txBody>
      </p:sp>
      <p:sp>
        <p:nvSpPr>
          <p:cNvPr id="3" name="Content Placeholder 2">
            <a:extLst>
              <a:ext uri="{FF2B5EF4-FFF2-40B4-BE49-F238E27FC236}">
                <a16:creationId xmlns:a16="http://schemas.microsoft.com/office/drawing/2014/main" id="{D2FE0C8A-1946-4E43-B644-F924918DA556}"/>
              </a:ext>
            </a:extLst>
          </p:cNvPr>
          <p:cNvSpPr>
            <a:spLocks noGrp="1"/>
          </p:cNvSpPr>
          <p:nvPr>
            <p:ph sz="half" idx="1"/>
          </p:nvPr>
        </p:nvSpPr>
        <p:spPr>
          <a:xfrm>
            <a:off x="609600" y="1272541"/>
            <a:ext cx="5384800" cy="4864788"/>
          </a:xfrm>
        </p:spPr>
        <p:txBody>
          <a:bodyPr/>
          <a:lstStyle/>
          <a:p>
            <a:r>
              <a:rPr lang="en-US" sz="2600" b="1" dirty="0"/>
              <a:t>High-Performance Work Systems</a:t>
            </a:r>
          </a:p>
          <a:p>
            <a:pPr marL="292608" indent="-292608">
              <a:spcBef>
                <a:spcPts val="1000"/>
              </a:spcBef>
              <a:spcAft>
                <a:spcPts val="0"/>
              </a:spcAft>
              <a:buFont typeface="Arial" panose="020B0604020202020204" pitchFamily="34" charset="0"/>
              <a:buChar char="•"/>
            </a:pPr>
            <a:r>
              <a:rPr lang="en-US" dirty="0"/>
              <a:t>Make full use of resources and opportunities to achieve organization’s goals.</a:t>
            </a:r>
          </a:p>
          <a:p>
            <a:pPr marL="292608" indent="-292608">
              <a:spcBef>
                <a:spcPts val="1000"/>
              </a:spcBef>
              <a:spcAft>
                <a:spcPts val="0"/>
              </a:spcAft>
              <a:buFont typeface="Arial" panose="020B0604020202020204" pitchFamily="34" charset="0"/>
              <a:buChar char="•"/>
            </a:pPr>
            <a:r>
              <a:rPr lang="en-US" dirty="0"/>
              <a:t>Each element of system must fit well with others in a smoothly functioning whole.</a:t>
            </a:r>
          </a:p>
          <a:p>
            <a:pPr marL="292608" indent="-292608">
              <a:spcBef>
                <a:spcPts val="1000"/>
              </a:spcBef>
              <a:spcAft>
                <a:spcPts val="0"/>
              </a:spcAft>
              <a:buFont typeface="Arial" panose="020B0604020202020204" pitchFamily="34" charset="0"/>
              <a:buChar char="•"/>
            </a:pPr>
            <a:r>
              <a:rPr lang="en-US" dirty="0"/>
              <a:t>Result in increases in productivity and financial success.</a:t>
            </a:r>
            <a:endParaRPr lang="en-IN" dirty="0"/>
          </a:p>
        </p:txBody>
      </p:sp>
      <p:sp>
        <p:nvSpPr>
          <p:cNvPr id="4" name="Content Placeholder 3">
            <a:extLst>
              <a:ext uri="{FF2B5EF4-FFF2-40B4-BE49-F238E27FC236}">
                <a16:creationId xmlns:a16="http://schemas.microsoft.com/office/drawing/2014/main" id="{AC6CBAFE-4A09-4EF7-9450-54F21ED3028A}"/>
              </a:ext>
            </a:extLst>
          </p:cNvPr>
          <p:cNvSpPr>
            <a:spLocks noGrp="1"/>
          </p:cNvSpPr>
          <p:nvPr>
            <p:ph sz="half" idx="2"/>
          </p:nvPr>
        </p:nvSpPr>
        <p:spPr>
          <a:xfrm>
            <a:off x="6197602" y="1272541"/>
            <a:ext cx="5167819" cy="1377669"/>
          </a:xfrm>
        </p:spPr>
        <p:txBody>
          <a:bodyPr/>
          <a:lstStyle/>
          <a:p>
            <a:r>
              <a:rPr lang="en-US" sz="2000" dirty="0">
                <a:ea typeface="ＭＳ Ｐゴシック" pitchFamily="34" charset="-128"/>
              </a:rPr>
              <a:t>In a high-performance work system, all the elements—people, technology, and organizational structure—work together for success.</a:t>
            </a:r>
            <a:endParaRPr lang="en-US" sz="2000" dirty="0"/>
          </a:p>
        </p:txBody>
      </p:sp>
      <p:pic>
        <p:nvPicPr>
          <p:cNvPr id="7" name="Picture 6" descr="A photo shows health care workers looking at a computer screen.">
            <a:extLst>
              <a:ext uri="{FF2B5EF4-FFF2-40B4-BE49-F238E27FC236}">
                <a16:creationId xmlns:a16="http://schemas.microsoft.com/office/drawing/2014/main" id="{6ADE9B45-3DBB-450F-8CF8-B845E6D5F2AF}"/>
              </a:ext>
            </a:extLst>
          </p:cNvPr>
          <p:cNvPicPr>
            <a:picLocks noChangeAspect="1"/>
          </p:cNvPicPr>
          <p:nvPr/>
        </p:nvPicPr>
        <p:blipFill>
          <a:blip r:embed="rId3"/>
          <a:stretch>
            <a:fillRect/>
          </a:stretch>
        </p:blipFill>
        <p:spPr>
          <a:xfrm>
            <a:off x="6548386" y="2776120"/>
            <a:ext cx="4550630" cy="3258540"/>
          </a:xfrm>
          <a:prstGeom prst="rect">
            <a:avLst/>
          </a:prstGeom>
        </p:spPr>
      </p:pic>
      <p:sp>
        <p:nvSpPr>
          <p:cNvPr id="6" name="Text Placeholder 5">
            <a:extLst>
              <a:ext uri="{FF2B5EF4-FFF2-40B4-BE49-F238E27FC236}">
                <a16:creationId xmlns:a16="http://schemas.microsoft.com/office/drawing/2014/main" id="{9CB1B606-25ED-42A8-9ADA-7939B9404E23}"/>
              </a:ext>
            </a:extLst>
          </p:cNvPr>
          <p:cNvSpPr>
            <a:spLocks noGrp="1"/>
          </p:cNvSpPr>
          <p:nvPr>
            <p:ph type="body" sz="quarter" idx="11"/>
          </p:nvPr>
        </p:nvSpPr>
        <p:spPr>
          <a:xfrm>
            <a:off x="8291593" y="6586779"/>
            <a:ext cx="3357966" cy="193732"/>
          </a:xfrm>
        </p:spPr>
        <p:txBody>
          <a:bodyPr/>
          <a:lstStyle/>
          <a:p>
            <a:r>
              <a:rPr lang="en-US" dirty="0" err="1">
                <a:solidFill>
                  <a:schemeClr val="tx1"/>
                </a:solidFill>
              </a:rPr>
              <a:t>Pixtal</a:t>
            </a:r>
            <a:r>
              <a:rPr lang="en-US" dirty="0">
                <a:solidFill>
                  <a:schemeClr val="tx1"/>
                </a:solidFill>
              </a:rPr>
              <a:t>/age </a:t>
            </a:r>
            <a:r>
              <a:rPr lang="en-US" dirty="0" err="1">
                <a:solidFill>
                  <a:schemeClr val="tx1"/>
                </a:solidFill>
              </a:rPr>
              <a:t>fotostock</a:t>
            </a:r>
            <a:endParaRPr lang="en-US" dirty="0">
              <a:solidFill>
                <a:schemeClr val="tx1"/>
              </a:solidFill>
            </a:endParaRPr>
          </a:p>
        </p:txBody>
      </p:sp>
    </p:spTree>
    <p:extLst>
      <p:ext uri="{BB962C8B-B14F-4D97-AF65-F5344CB8AC3E}">
        <p14:creationId xmlns:p14="http://schemas.microsoft.com/office/powerpoint/2010/main" val="50859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9.1 Elements of a High-Performance Work System</a:t>
            </a:r>
            <a:endParaRPr lang="en-IN" sz="1000" b="0" dirty="0"/>
          </a:p>
        </p:txBody>
      </p:sp>
      <p:pic>
        <p:nvPicPr>
          <p:cNvPr id="12" name="Picture 11" descr="A graphic lists five elements informed by the organization's goals and reflected in the organization's performance. ">
            <a:extLst>
              <a:ext uri="{FF2B5EF4-FFF2-40B4-BE49-F238E27FC236}">
                <a16:creationId xmlns:a16="http://schemas.microsoft.com/office/drawing/2014/main" id="{2B299149-B6AA-4A17-9539-4EDAECCDE612}"/>
              </a:ext>
            </a:extLst>
          </p:cNvPr>
          <p:cNvPicPr>
            <a:picLocks noChangeAspect="1"/>
          </p:cNvPicPr>
          <p:nvPr/>
        </p:nvPicPr>
        <p:blipFill>
          <a:blip r:embed="rId3"/>
          <a:stretch>
            <a:fillRect/>
          </a:stretch>
        </p:blipFill>
        <p:spPr>
          <a:xfrm>
            <a:off x="2724703" y="1394324"/>
            <a:ext cx="6742594" cy="4542323"/>
          </a:xfrm>
          <a:prstGeom prst="rect">
            <a:avLst/>
          </a:prstGeom>
        </p:spPr>
      </p:pic>
      <p:sp>
        <p:nvSpPr>
          <p:cNvPr id="5" name="Text Placeholder 4">
            <a:extLst>
              <a:ext uri="{FF2B5EF4-FFF2-40B4-BE49-F238E27FC236}">
                <a16:creationId xmlns:a16="http://schemas.microsoft.com/office/drawing/2014/main" id="{F829AE16-E14A-41DA-9417-780E5F08A32E}"/>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3649408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180C3-9CF6-4068-97B1-6085F9E14FDD}"/>
              </a:ext>
            </a:extLst>
          </p:cNvPr>
          <p:cNvSpPr>
            <a:spLocks noGrp="1"/>
          </p:cNvSpPr>
          <p:nvPr>
            <p:ph type="title"/>
          </p:nvPr>
        </p:nvSpPr>
        <p:spPr/>
        <p:txBody>
          <a:bodyPr/>
          <a:lstStyle/>
          <a:p>
            <a:r>
              <a:rPr lang="en-IN" dirty="0"/>
              <a:t>High-Performance Work Systems </a:t>
            </a:r>
            <a:r>
              <a:rPr lang="en-IN" sz="1000" b="0" dirty="0"/>
              <a:t>2</a:t>
            </a:r>
          </a:p>
        </p:txBody>
      </p:sp>
      <p:sp>
        <p:nvSpPr>
          <p:cNvPr id="3" name="Content Placeholder 2">
            <a:extLst>
              <a:ext uri="{FF2B5EF4-FFF2-40B4-BE49-F238E27FC236}">
                <a16:creationId xmlns:a16="http://schemas.microsoft.com/office/drawing/2014/main" id="{DED5C870-C764-4D15-8196-DA3F140EAED7}"/>
              </a:ext>
            </a:extLst>
          </p:cNvPr>
          <p:cNvSpPr>
            <a:spLocks noGrp="1"/>
          </p:cNvSpPr>
          <p:nvPr>
            <p:ph idx="1"/>
          </p:nvPr>
        </p:nvSpPr>
        <p:spPr/>
        <p:txBody>
          <a:bodyPr/>
          <a:lstStyle/>
          <a:p>
            <a:r>
              <a:rPr lang="en-US" sz="2600" dirty="0"/>
              <a:t>Elements of a High-Performance Work System</a:t>
            </a:r>
          </a:p>
          <a:p>
            <a:pPr marL="402336" indent="-402336">
              <a:spcBef>
                <a:spcPts val="1000"/>
              </a:spcBef>
              <a:spcAft>
                <a:spcPts val="0"/>
              </a:spcAft>
              <a:buFont typeface="+mj-lt"/>
              <a:buAutoNum type="arabicPeriod"/>
            </a:pPr>
            <a:r>
              <a:rPr lang="en-US" sz="2400" dirty="0"/>
              <a:t>Organizational structure: The way organization groups people into divisions, departments, and reporting relationships.</a:t>
            </a:r>
          </a:p>
          <a:p>
            <a:pPr marL="402336" indent="-402336">
              <a:spcBef>
                <a:spcPts val="1000"/>
              </a:spcBef>
              <a:spcAft>
                <a:spcPts val="0"/>
              </a:spcAft>
              <a:buFont typeface="+mj-lt"/>
              <a:buAutoNum type="arabicPeriod"/>
            </a:pPr>
            <a:r>
              <a:rPr lang="en-US" sz="2400" dirty="0"/>
              <a:t>Task design: How details of organization’s activities will be grouped, whether into jobs or team responsibilities.</a:t>
            </a:r>
          </a:p>
          <a:p>
            <a:pPr marL="402336" indent="-402336">
              <a:spcBef>
                <a:spcPts val="1000"/>
              </a:spcBef>
              <a:spcAft>
                <a:spcPts val="0"/>
              </a:spcAft>
              <a:buFont typeface="+mj-lt"/>
              <a:buAutoNum type="arabicPeriod"/>
            </a:pPr>
            <a:r>
              <a:rPr lang="en-US" sz="2400" dirty="0"/>
              <a:t>People: Should be well suited to and prepared for jobs.</a:t>
            </a:r>
          </a:p>
          <a:p>
            <a:pPr marL="402336" indent="-402336">
              <a:spcBef>
                <a:spcPts val="1000"/>
              </a:spcBef>
              <a:spcAft>
                <a:spcPts val="0"/>
              </a:spcAft>
              <a:buFont typeface="+mj-lt"/>
              <a:buAutoNum type="arabicPeriod"/>
            </a:pPr>
            <a:r>
              <a:rPr lang="en-US" sz="2400" dirty="0"/>
              <a:t>Reward systems: Encourage people to strive for goals.</a:t>
            </a:r>
          </a:p>
          <a:p>
            <a:pPr marL="402336" indent="-402336">
              <a:spcBef>
                <a:spcPts val="1000"/>
              </a:spcBef>
              <a:spcAft>
                <a:spcPts val="0"/>
              </a:spcAft>
              <a:buFont typeface="+mj-lt"/>
              <a:buAutoNum type="arabicPeriod"/>
            </a:pPr>
            <a:r>
              <a:rPr lang="en-US" sz="2400" dirty="0"/>
              <a:t>Information systems: Enable sharing information widely.</a:t>
            </a:r>
            <a:endParaRPr lang="en-IN" sz="2400" dirty="0"/>
          </a:p>
        </p:txBody>
      </p:sp>
    </p:spTree>
    <p:extLst>
      <p:ext uri="{BB962C8B-B14F-4D97-AF65-F5344CB8AC3E}">
        <p14:creationId xmlns:p14="http://schemas.microsoft.com/office/powerpoint/2010/main" val="2520711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Which element of a high-performance work system do you feel is the most important?</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500058"/>
            <a:ext cx="9714427" cy="3180259"/>
          </a:xfrm>
          <a:prstGeom prst="rect">
            <a:avLst/>
          </a:prstGeom>
        </p:spPr>
        <p:txBody>
          <a:bodyPr/>
          <a:lstStyle/>
          <a:p>
            <a:pPr marL="357188" indent="-357188">
              <a:spcBef>
                <a:spcPts val="1000"/>
              </a:spcBef>
              <a:spcAft>
                <a:spcPts val="0"/>
              </a:spcAft>
              <a:buClrTx/>
              <a:buNone/>
            </a:pPr>
            <a:r>
              <a:rPr lang="en-US" noProof="0" dirty="0"/>
              <a:t>A. </a:t>
            </a:r>
            <a:r>
              <a:rPr lang="en-US" dirty="0"/>
              <a:t>Organizational structure</a:t>
            </a:r>
            <a:endParaRPr lang="en-US" noProof="0" dirty="0"/>
          </a:p>
          <a:p>
            <a:pPr marL="0" indent="0">
              <a:spcBef>
                <a:spcPts val="1000"/>
              </a:spcBef>
              <a:spcAft>
                <a:spcPts val="0"/>
              </a:spcAft>
              <a:buClrTx/>
              <a:buNone/>
            </a:pPr>
            <a:r>
              <a:rPr lang="en-US" noProof="0" dirty="0"/>
              <a:t>B. </a:t>
            </a:r>
            <a:r>
              <a:rPr lang="en-US" dirty="0"/>
              <a:t>Task design</a:t>
            </a:r>
            <a:endParaRPr lang="en-US" noProof="0" dirty="0"/>
          </a:p>
          <a:p>
            <a:pPr marL="357188" indent="-357188">
              <a:spcBef>
                <a:spcPts val="1000"/>
              </a:spcBef>
              <a:spcAft>
                <a:spcPts val="0"/>
              </a:spcAft>
              <a:buClrTx/>
              <a:buNone/>
            </a:pPr>
            <a:r>
              <a:rPr lang="en-US" noProof="0" dirty="0"/>
              <a:t>C. </a:t>
            </a:r>
            <a:r>
              <a:rPr lang="en-US" dirty="0"/>
              <a:t>People</a:t>
            </a:r>
            <a:endParaRPr lang="en-US" noProof="0" dirty="0"/>
          </a:p>
          <a:p>
            <a:pPr marL="357188" indent="-357188">
              <a:spcBef>
                <a:spcPts val="1000"/>
              </a:spcBef>
              <a:spcAft>
                <a:spcPts val="0"/>
              </a:spcAft>
              <a:buClrTx/>
              <a:buNone/>
            </a:pPr>
            <a:r>
              <a:rPr lang="en-US" noProof="0" dirty="0"/>
              <a:t>D. </a:t>
            </a:r>
            <a:r>
              <a:rPr lang="en-US" dirty="0"/>
              <a:t>Reward systems</a:t>
            </a:r>
          </a:p>
          <a:p>
            <a:pPr marL="357188" indent="-357188">
              <a:spcBef>
                <a:spcPts val="1000"/>
              </a:spcBef>
              <a:spcAft>
                <a:spcPts val="0"/>
              </a:spcAft>
              <a:buClrTx/>
              <a:buNone/>
            </a:pPr>
            <a:r>
              <a:rPr lang="en-US" dirty="0"/>
              <a:t>E. Information systems</a:t>
            </a:r>
          </a:p>
        </p:txBody>
      </p:sp>
    </p:spTree>
    <p:extLst>
      <p:ext uri="{BB962C8B-B14F-4D97-AF65-F5344CB8AC3E}">
        <p14:creationId xmlns:p14="http://schemas.microsoft.com/office/powerpoint/2010/main" val="87968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42972-446B-400E-BB67-424F6B7DBA3F}"/>
              </a:ext>
            </a:extLst>
          </p:cNvPr>
          <p:cNvSpPr>
            <a:spLocks noGrp="1"/>
          </p:cNvSpPr>
          <p:nvPr>
            <p:ph type="title"/>
          </p:nvPr>
        </p:nvSpPr>
        <p:spPr/>
        <p:txBody>
          <a:bodyPr/>
          <a:lstStyle/>
          <a:p>
            <a:r>
              <a:rPr lang="en-IN" dirty="0"/>
              <a:t>High-Performance Work Systems </a:t>
            </a:r>
            <a:r>
              <a:rPr lang="en-IN" sz="1000" b="0" dirty="0"/>
              <a:t>3</a:t>
            </a:r>
          </a:p>
        </p:txBody>
      </p:sp>
      <p:sp>
        <p:nvSpPr>
          <p:cNvPr id="3" name="Content Placeholder 2">
            <a:extLst>
              <a:ext uri="{FF2B5EF4-FFF2-40B4-BE49-F238E27FC236}">
                <a16:creationId xmlns:a16="http://schemas.microsoft.com/office/drawing/2014/main" id="{FD50A9E5-0304-4E26-9198-9D0BB390459D}"/>
              </a:ext>
            </a:extLst>
          </p:cNvPr>
          <p:cNvSpPr>
            <a:spLocks noGrp="1"/>
          </p:cNvSpPr>
          <p:nvPr>
            <p:ph idx="1"/>
          </p:nvPr>
        </p:nvSpPr>
        <p:spPr/>
        <p:txBody>
          <a:bodyPr/>
          <a:lstStyle/>
          <a:p>
            <a:r>
              <a:rPr lang="en-US" sz="2600" dirty="0"/>
              <a:t>Outcomes of a High-Performance Work System</a:t>
            </a:r>
          </a:p>
          <a:p>
            <a:pPr marL="292608" indent="-292608">
              <a:spcBef>
                <a:spcPts val="1000"/>
              </a:spcBef>
              <a:spcAft>
                <a:spcPts val="0"/>
              </a:spcAft>
              <a:buFont typeface="Arial" panose="020B0604020202020204" pitchFamily="34" charset="0"/>
              <a:buChar char="•"/>
            </a:pPr>
            <a:r>
              <a:rPr lang="en-US" sz="2400" dirty="0"/>
              <a:t>High productivity and efficiency.</a:t>
            </a:r>
          </a:p>
          <a:p>
            <a:pPr marL="292608" indent="-292608">
              <a:spcBef>
                <a:spcPts val="1000"/>
              </a:spcBef>
              <a:spcAft>
                <a:spcPts val="0"/>
              </a:spcAft>
              <a:buFont typeface="Arial" panose="020B0604020202020204" pitchFamily="34" charset="0"/>
              <a:buChar char="•"/>
            </a:pPr>
            <a:r>
              <a:rPr lang="en-US" sz="2400" dirty="0"/>
              <a:t>Higher profits.</a:t>
            </a:r>
          </a:p>
          <a:p>
            <a:pPr marL="292608" indent="-292608">
              <a:spcBef>
                <a:spcPts val="1000"/>
              </a:spcBef>
              <a:spcAft>
                <a:spcPts val="0"/>
              </a:spcAft>
              <a:buFont typeface="Arial" panose="020B0604020202020204" pitchFamily="34" charset="0"/>
              <a:buChar char="•"/>
            </a:pPr>
            <a:r>
              <a:rPr lang="en-US" sz="2400" dirty="0"/>
              <a:t>High product quality.</a:t>
            </a:r>
          </a:p>
          <a:p>
            <a:pPr marL="292608" indent="-292608">
              <a:spcBef>
                <a:spcPts val="1000"/>
              </a:spcBef>
              <a:spcAft>
                <a:spcPts val="0"/>
              </a:spcAft>
              <a:buFont typeface="Arial" panose="020B0604020202020204" pitchFamily="34" charset="0"/>
              <a:buChar char="•"/>
            </a:pPr>
            <a:r>
              <a:rPr lang="en-US" sz="2400" dirty="0"/>
              <a:t>Great customer satisfaction.</a:t>
            </a:r>
          </a:p>
          <a:p>
            <a:pPr marL="292608" indent="-292608">
              <a:spcBef>
                <a:spcPts val="1000"/>
              </a:spcBef>
              <a:spcAft>
                <a:spcPts val="0"/>
              </a:spcAft>
              <a:buFont typeface="Arial" panose="020B0604020202020204" pitchFamily="34" charset="0"/>
              <a:buChar char="•"/>
            </a:pPr>
            <a:r>
              <a:rPr lang="en-US" sz="2400" dirty="0"/>
              <a:t>Low employee turnover.</a:t>
            </a:r>
            <a:endParaRPr lang="en-IN" sz="2400" dirty="0"/>
          </a:p>
        </p:txBody>
      </p:sp>
    </p:spTree>
    <p:extLst>
      <p:ext uri="{BB962C8B-B14F-4D97-AF65-F5344CB8AC3E}">
        <p14:creationId xmlns:p14="http://schemas.microsoft.com/office/powerpoint/2010/main" val="1013119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9.2 Outcomes of a High-Performance Work System</a:t>
            </a:r>
            <a:endParaRPr lang="en-IN" sz="1000" b="0" dirty="0"/>
          </a:p>
        </p:txBody>
      </p:sp>
      <p:pic>
        <p:nvPicPr>
          <p:cNvPr id="6" name="Picture 5" descr="A flowchart lists a series of outcomes.">
            <a:extLst>
              <a:ext uri="{FF2B5EF4-FFF2-40B4-BE49-F238E27FC236}">
                <a16:creationId xmlns:a16="http://schemas.microsoft.com/office/drawing/2014/main" id="{EE151619-8E78-4561-978A-9F84CEC6229C}"/>
              </a:ext>
            </a:extLst>
          </p:cNvPr>
          <p:cNvPicPr>
            <a:picLocks noChangeAspect="1"/>
          </p:cNvPicPr>
          <p:nvPr/>
        </p:nvPicPr>
        <p:blipFill>
          <a:blip r:embed="rId3"/>
          <a:stretch>
            <a:fillRect/>
          </a:stretch>
        </p:blipFill>
        <p:spPr>
          <a:xfrm>
            <a:off x="2052545" y="1410089"/>
            <a:ext cx="8086911" cy="4542323"/>
          </a:xfrm>
          <a:prstGeom prst="rect">
            <a:avLst/>
          </a:prstGeom>
        </p:spPr>
      </p:pic>
      <p:sp>
        <p:nvSpPr>
          <p:cNvPr id="5" name="Text Placeholder 4">
            <a:extLst>
              <a:ext uri="{FF2B5EF4-FFF2-40B4-BE49-F238E27FC236}">
                <a16:creationId xmlns:a16="http://schemas.microsoft.com/office/drawing/2014/main" id="{85628D12-815F-4B05-9817-09E2764F7CC4}"/>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7646255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5083</TotalTime>
  <Words>4334</Words>
  <Application>Microsoft Office PowerPoint</Application>
  <PresentationFormat>Widescreen</PresentationFormat>
  <Paragraphs>302</Paragraphs>
  <Slides>32</Slides>
  <Notes>29</Notes>
  <HiddenSlides>5</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32</vt:i4>
      </vt:variant>
    </vt:vector>
  </HeadingPairs>
  <TitlesOfParts>
    <vt:vector size="41"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9 </vt:lpstr>
      <vt:lpstr>What Do I Need to Know?</vt:lpstr>
      <vt:lpstr>High-Performance Work Systems 1</vt:lpstr>
      <vt:lpstr>Figure 9.1 Elements of a High-Performance Work System</vt:lpstr>
      <vt:lpstr>High-Performance Work Systems 2</vt:lpstr>
      <vt:lpstr>POLLING QUESTION 1</vt:lpstr>
      <vt:lpstr>High-Performance Work Systems 3</vt:lpstr>
      <vt:lpstr>Figure 9.2 Outcomes of a High-Performance Work System</vt:lpstr>
      <vt:lpstr>Conditions That Contribute to High Performance 1</vt:lpstr>
      <vt:lpstr>Conditions That Contribute to High Performance 2</vt:lpstr>
      <vt:lpstr>Conditions That Contribute to High Performance 3</vt:lpstr>
      <vt:lpstr>Conditions That Contribute to High Performance 4</vt:lpstr>
      <vt:lpstr>Conditions That Contribute to High Performance 5</vt:lpstr>
      <vt:lpstr>Conditions That Contribute to High Performance 6</vt:lpstr>
      <vt:lpstr>POLLING QUESTION 2</vt:lpstr>
      <vt:lpstr>H R M’s Contribution to High Performance</vt:lpstr>
      <vt:lpstr>Table 9.1 H R M Practices That Can Help Organizations Achieve High Performance</vt:lpstr>
      <vt:lpstr>Figure 9.3 Employee Performance as a Process</vt:lpstr>
      <vt:lpstr>H R M Technology 1</vt:lpstr>
      <vt:lpstr>Expert Systems</vt:lpstr>
      <vt:lpstr>H R M Technology 2</vt:lpstr>
      <vt:lpstr>H R M Technology 3</vt:lpstr>
      <vt:lpstr>Social Media</vt:lpstr>
      <vt:lpstr>Effectiveness of Human Resource Management 1</vt:lpstr>
      <vt:lpstr>Table 9.2 Customer-Orientated Perspective of H R M</vt:lpstr>
      <vt:lpstr>Effectiveness of Human Resource Management 2</vt:lpstr>
      <vt:lpstr>End of Chapter 9</vt:lpstr>
      <vt:lpstr>Accessibility Content: Text Alternatives for Images</vt:lpstr>
      <vt:lpstr>Figure 9.1 Elements of a High-Performance Work System – Text Alternative</vt:lpstr>
      <vt:lpstr>Figure 9.2 Outcomes of a High-Performance Work System – Text Alternative</vt:lpstr>
      <vt:lpstr>Figure 9.3 Employee Performance as a Process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09</dc:title>
  <dc:subject/>
  <dc:creator/>
  <dc:description/>
  <cp:lastModifiedBy>R, Nithiyanandhan</cp:lastModifiedBy>
  <cp:revision>1537</cp:revision>
  <dcterms:created xsi:type="dcterms:W3CDTF">2012-05-14T19:04:18Z</dcterms:created>
  <dcterms:modified xsi:type="dcterms:W3CDTF">2021-02-03T15:04:51Z</dcterms:modified>
</cp:coreProperties>
</file>