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1"/>
  </p:notesMasterIdLst>
  <p:sldIdLst>
    <p:sldId id="379" r:id="rId5"/>
    <p:sldId id="388" r:id="rId6"/>
    <p:sldId id="430" r:id="rId7"/>
    <p:sldId id="604" r:id="rId8"/>
    <p:sldId id="600" r:id="rId9"/>
    <p:sldId id="602" r:id="rId10"/>
    <p:sldId id="603" r:id="rId11"/>
    <p:sldId id="605" r:id="rId12"/>
    <p:sldId id="606" r:id="rId13"/>
    <p:sldId id="607" r:id="rId14"/>
    <p:sldId id="608" r:id="rId15"/>
    <p:sldId id="609" r:id="rId16"/>
    <p:sldId id="610" r:id="rId17"/>
    <p:sldId id="611" r:id="rId18"/>
    <p:sldId id="612" r:id="rId19"/>
    <p:sldId id="613" r:id="rId20"/>
    <p:sldId id="614" r:id="rId21"/>
    <p:sldId id="615" r:id="rId22"/>
    <p:sldId id="616" r:id="rId23"/>
    <p:sldId id="617" r:id="rId24"/>
    <p:sldId id="618" r:id="rId25"/>
    <p:sldId id="619" r:id="rId26"/>
    <p:sldId id="620" r:id="rId27"/>
    <p:sldId id="621" r:id="rId28"/>
    <p:sldId id="622" r:id="rId29"/>
    <p:sldId id="623" r:id="rId30"/>
    <p:sldId id="624" r:id="rId31"/>
    <p:sldId id="625" r:id="rId32"/>
    <p:sldId id="626" r:id="rId33"/>
    <p:sldId id="627" r:id="rId34"/>
    <p:sldId id="628" r:id="rId35"/>
    <p:sldId id="629" r:id="rId36"/>
    <p:sldId id="630" r:id="rId37"/>
    <p:sldId id="631" r:id="rId38"/>
    <p:sldId id="601" r:id="rId39"/>
    <p:sldId id="632" r:id="rId40"/>
    <p:sldId id="596" r:id="rId41"/>
    <p:sldId id="633" r:id="rId42"/>
    <p:sldId id="634" r:id="rId43"/>
    <p:sldId id="635" r:id="rId44"/>
    <p:sldId id="428" r:id="rId45"/>
    <p:sldId id="360" r:id="rId46"/>
    <p:sldId id="637" r:id="rId47"/>
    <p:sldId id="636" r:id="rId48"/>
    <p:sldId id="638" r:id="rId49"/>
    <p:sldId id="639" r:id="rId50"/>
  </p:sldIdLst>
  <p:sldSz cx="12192000" cy="6858000"/>
  <p:notesSz cx="6858000" cy="9144000"/>
  <p:custDataLst>
    <p:tags r:id="rId52"/>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604"/>
            <p14:sldId id="600"/>
            <p14:sldId id="602"/>
            <p14:sldId id="603"/>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 id="601"/>
            <p14:sldId id="632"/>
            <p14:sldId id="596"/>
            <p14:sldId id="633"/>
            <p14:sldId id="634"/>
            <p14:sldId id="635"/>
            <p14:sldId id="428"/>
          </p14:sldIdLst>
        </p14:section>
        <p14:section name="Appendix: Image Descriptions for Unsighted Students" id="{47E2ACDF-FEE8-4953-B1A2-72D3F951747D}">
          <p14:sldIdLst>
            <p14:sldId id="360"/>
            <p14:sldId id="637"/>
            <p14:sldId id="636"/>
            <p14:sldId id="638"/>
            <p14:sldId id="639"/>
          </p14:sldIdLst>
        </p14:section>
      </p14:sectionLst>
    </p:ext>
    <p:ext uri="{EFAFB233-063F-42B5-8137-9DF3F51BA10A}">
      <p15:sldGuideLst xmlns:p15="http://schemas.microsoft.com/office/powerpoint/2012/main">
        <p15:guide id="1" orient="horz" pos="4152" userDrawn="1">
          <p15:clr>
            <a:srgbClr val="A4A3A4"/>
          </p15:clr>
        </p15:guide>
        <p15:guide id="3" pos="7344"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59" autoAdjust="0"/>
    <p:restoredTop sz="81937" autoAdjust="0"/>
  </p:normalViewPr>
  <p:slideViewPr>
    <p:cSldViewPr snapToGrid="0">
      <p:cViewPr varScale="1">
        <p:scale>
          <a:sx n="55" d="100"/>
          <a:sy n="55" d="100"/>
        </p:scale>
        <p:origin x="786" y="78"/>
      </p:cViewPr>
      <p:guideLst>
        <p:guide orient="horz" pos="4152"/>
        <p:guide pos="7344"/>
        <p:guide orient="horz" pos="3960"/>
        <p:guide pos="3840"/>
        <p:guide orient="horz" pos="792"/>
        <p:guide pos="377"/>
      </p:guideLst>
    </p:cSldViewPr>
  </p:slideViewPr>
  <p:outlineViewPr>
    <p:cViewPr>
      <p:scale>
        <a:sx n="33" d="100"/>
        <a:sy n="33" d="100"/>
      </p:scale>
      <p:origin x="0" y="-34080"/>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2704893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Following the organizational assessment, needs assessment turns to the remaining areas of analysis: </a:t>
            </a:r>
            <a:r>
              <a:rPr lang="en-US" altLang="en-US" b="0" dirty="0"/>
              <a:t>person and task</a:t>
            </a:r>
            <a:r>
              <a:rPr lang="en-US" altLang="en-US" dirty="0"/>
              <a:t>. The </a:t>
            </a:r>
            <a:r>
              <a:rPr lang="en-US" altLang="en-US" b="1" dirty="0"/>
              <a:t>person analysis </a:t>
            </a:r>
            <a:r>
              <a:rPr lang="en-US" altLang="en-US" dirty="0"/>
              <a:t>is critical when training is considered in response to a training problem. The answers to these questions help the manager identify whether training is appropriate and which employees need training. In assessing the need for training, the manager should identify all the variables that can influence performance. The primary variables are the person’s ability and skills, his or her attitudes and motivation, the organization’s input (including clear directions, necessary resources, and freedom from interference and distractions), performance feedback (including praise and performance standards), and positive consequences to motivate good performance. Of these variables, only ability and skills can be affected by training. Therefore, before planning a training program, it is important to be sure that any performance problem results from a deficiency in knowledge and skills so training dollars will not be wasted if training is unlikely to have much effect on performance. Person analysis also should determine whether employees are ready to undergo training. Employees to receive training not only should require additional knowledge and skill, but must be willing and able to learn.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342953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en-US" dirty="0"/>
              <a:t>The third area of needs assessment is </a:t>
            </a:r>
            <a:r>
              <a:rPr lang="en-US" altLang="en-US" b="1" dirty="0"/>
              <a:t>task analysis</a:t>
            </a:r>
            <a:r>
              <a:rPr lang="en-US" altLang="en-US" dirty="0"/>
              <a:t>. Understanding shortcomings in performance usually requires knowledge about the tasks and work environment as well as the employee. The HR professional looks at the conditions in which tasks are performed. These conditions include the equipment and environment of the job, time constraints (for example, deadlines), safety considerations, and performance standards. These observations form the basis for a description  of work activities, or the tasks required by the person’s job. For a selected job, the analyst interviews employees and their supervisors to prepare a list of tasks performed in that job. The analyst validates the list by showing it to employees, supervisors, and other subject-matter experts and asking them to complete a questionnaire about importance, frequency, and difficulty of the tasks. For each task, the subject-matter expert uses a sliding scale (for example, 0-5 task never performed to task often performed) to rate the task’s importance, frequency, and difficulty. Analysts identify  knowledge, skills, and abilities required to perform the task.</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2372289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examination of the causes of performance deficiencies in a group or individual is called _____ analysis.</a:t>
            </a:r>
          </a:p>
          <a:p>
            <a:pPr marL="233363" lvl="1" indent="-233363">
              <a:buFont typeface="+mj-lt"/>
              <a:buAutoNum type="alphaUcPeriod"/>
            </a:pPr>
            <a:r>
              <a:rPr lang="en-US" altLang="en-US" dirty="0"/>
              <a:t>organizational</a:t>
            </a:r>
          </a:p>
          <a:p>
            <a:pPr marL="233363" lvl="1" indent="-233363">
              <a:buFont typeface="+mj-lt"/>
              <a:buAutoNum type="alphaUcPeriod"/>
            </a:pPr>
            <a:r>
              <a:rPr lang="en-US" altLang="en-US" dirty="0"/>
              <a:t>task</a:t>
            </a:r>
          </a:p>
          <a:p>
            <a:pPr marL="233363" lvl="1" indent="-233363">
              <a:buFont typeface="+mj-lt"/>
              <a:buAutoNum type="alphaUcPeriod"/>
            </a:pPr>
            <a:r>
              <a:rPr lang="en-US" altLang="en-US" dirty="0"/>
              <a:t>person</a:t>
            </a:r>
          </a:p>
          <a:p>
            <a:pPr marL="233363" lvl="1" indent="-233363">
              <a:buFont typeface="+mj-lt"/>
              <a:buAutoNum type="alphaUcPeriod"/>
            </a:pPr>
            <a:r>
              <a:rPr lang="en-US" altLang="en-US" dirty="0"/>
              <a:t>needs</a:t>
            </a:r>
          </a:p>
          <a:p>
            <a:pPr marL="685800" lvl="1" indent="-228600"/>
            <a:endParaRPr lang="en-US" altLang="en-US" dirty="0"/>
          </a:p>
          <a:p>
            <a:pPr marL="7938" lvl="1" indent="-7938"/>
            <a:r>
              <a:rPr lang="en-US" altLang="en-US" dirty="0"/>
              <a:t>Answer: C</a:t>
            </a:r>
            <a:endParaRPr lang="en-US" altLang="ja-JP" dirty="0">
              <a:ea typeface="ＭＳ Ｐゴシック" charset="0"/>
              <a:cs typeface="ＭＳ Ｐゴシック" charset="0"/>
            </a:endParaRPr>
          </a:p>
          <a:p>
            <a:r>
              <a:rPr lang="en-US" dirty="0"/>
              <a:t>The </a:t>
            </a:r>
            <a:r>
              <a:rPr lang="en-US" b="1" dirty="0"/>
              <a:t>person analysis </a:t>
            </a:r>
            <a:r>
              <a:rPr lang="en-US" dirty="0"/>
              <a:t>is a process for determining individuals’ needs and readiness for training. It involves answering several questions: </a:t>
            </a:r>
          </a:p>
          <a:p>
            <a:pPr marL="171450" indent="-171450">
              <a:buFont typeface="Arial" panose="020B0604020202020204" pitchFamily="34" charset="0"/>
              <a:buChar char="•"/>
            </a:pPr>
            <a:r>
              <a:rPr lang="en-US" dirty="0"/>
              <a:t>Do performance deficiencies result from a lack of knowledge, skill, or ability? (If so, training is appropriate; if not, other solutions are more relevant.) </a:t>
            </a:r>
          </a:p>
          <a:p>
            <a:pPr marL="171450" indent="-171450">
              <a:buFont typeface="Arial" panose="020B0604020202020204" pitchFamily="34" charset="0"/>
              <a:buChar char="•"/>
            </a:pPr>
            <a:r>
              <a:rPr lang="en-US" dirty="0"/>
              <a:t>Who needs training? </a:t>
            </a:r>
          </a:p>
          <a:p>
            <a:pPr marL="171450" indent="-171450">
              <a:buFont typeface="Arial" panose="020B0604020202020204" pitchFamily="34" charset="0"/>
              <a:buChar char="•"/>
            </a:pPr>
            <a:r>
              <a:rPr lang="en-US" dirty="0"/>
              <a:t>Are these employees ready for training?</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2457589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altLang="en-US" sz="1200" kern="1200" dirty="0">
                <a:solidFill>
                  <a:schemeClr val="tx1"/>
                </a:solidFill>
                <a:latin typeface="+mn-lt"/>
                <a:ea typeface="ＭＳ Ｐゴシック" pitchFamily="-65" charset="-128"/>
                <a:cs typeface="ＭＳ Ｐゴシック" pitchFamily="-65" charset="-128"/>
              </a:rPr>
              <a:t>LO 7-3 </a:t>
            </a:r>
            <a:r>
              <a:rPr lang="en-US" sz="1200" kern="1200" dirty="0">
                <a:solidFill>
                  <a:schemeClr val="tx1"/>
                </a:solidFill>
                <a:latin typeface="+mn-lt"/>
                <a:ea typeface="ＭＳ Ｐゴシック" pitchFamily="-65" charset="-128"/>
                <a:cs typeface="ＭＳ Ｐゴシック" pitchFamily="-65" charset="-128"/>
              </a:rPr>
              <a:t>Explain how to assess employees’ readiness for training.</a:t>
            </a:r>
            <a:endParaRPr lang="en-US" altLang="en-US" sz="1200" kern="1200" dirty="0">
              <a:solidFill>
                <a:schemeClr val="tx1"/>
              </a:solidFill>
              <a:latin typeface="+mn-lt"/>
              <a:ea typeface="ＭＳ Ｐゴシック" pitchFamily="-65" charset="-128"/>
              <a:cs typeface="ＭＳ Ｐゴシック" pitchFamily="-65" charset="-128"/>
            </a:endParaRPr>
          </a:p>
          <a:p>
            <a:endParaRPr lang="en-US" altLang="en-US"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Effective training requires not only a program that addresses real needs, but also a condition of employee readiness. </a:t>
            </a:r>
            <a:r>
              <a:rPr lang="en-US" sz="1200" b="1" i="0" u="none" strike="noStrike" kern="1200" baseline="0" dirty="0">
                <a:solidFill>
                  <a:srgbClr val="000000"/>
                </a:solidFill>
                <a:latin typeface="+mn-lt"/>
                <a:ea typeface="ＭＳ Ｐゴシック" pitchFamily="-65" charset="-128"/>
                <a:cs typeface="ＭＳ Ｐゴシック" pitchFamily="-65" charset="-128"/>
              </a:rPr>
              <a:t>Readiness for training </a:t>
            </a:r>
            <a:r>
              <a:rPr lang="en-US" sz="1200" b="0" i="0" u="none" strike="noStrike" kern="1200" baseline="0" dirty="0">
                <a:solidFill>
                  <a:srgbClr val="000000"/>
                </a:solidFill>
                <a:latin typeface="+mn-lt"/>
                <a:ea typeface="ＭＳ Ｐゴシック" pitchFamily="-65" charset="-128"/>
                <a:cs typeface="ＭＳ Ｐゴシック" pitchFamily="-65" charset="-128"/>
              </a:rPr>
              <a:t>is a combination of employee characteristics and positive work environment that permit training. It exists when employees are able and eager to learn and when their organizations encourage learning.</a:t>
            </a:r>
          </a:p>
          <a:p>
            <a:r>
              <a:rPr lang="en-US" altLang="en-US" sz="1200" kern="1200" dirty="0">
                <a:solidFill>
                  <a:schemeClr val="tx1"/>
                </a:solidFill>
                <a:latin typeface="+mn-lt"/>
                <a:ea typeface="ＭＳ Ｐゴシック" pitchFamily="-65" charset="-128"/>
                <a:cs typeface="ＭＳ Ｐゴシック" pitchFamily="-65" charset="-128"/>
              </a:rPr>
              <a:t>To be ready to learn, employees need basic learning skills, especially </a:t>
            </a:r>
            <a:r>
              <a:rPr lang="en-US" altLang="en-US" sz="1200" i="1" kern="1200" dirty="0">
                <a:solidFill>
                  <a:schemeClr val="tx1"/>
                </a:solidFill>
                <a:latin typeface="+mn-lt"/>
                <a:ea typeface="ＭＳ Ｐゴシック" pitchFamily="-65" charset="-128"/>
                <a:cs typeface="ＭＳ Ｐゴシック" pitchFamily="-65" charset="-128"/>
              </a:rPr>
              <a:t>cognitive ability</a:t>
            </a:r>
            <a:r>
              <a:rPr lang="en-US" altLang="en-US" sz="1200" i="0" kern="1200" dirty="0">
                <a:solidFill>
                  <a:schemeClr val="tx1"/>
                </a:solidFill>
                <a:latin typeface="+mn-lt"/>
                <a:ea typeface="ＭＳ Ｐゴシック" pitchFamily="-65" charset="-128"/>
                <a:cs typeface="ＭＳ Ｐゴシック" pitchFamily="-65" charset="-128"/>
              </a:rPr>
              <a:t>,</a:t>
            </a:r>
            <a:r>
              <a:rPr lang="en-US" altLang="en-US" sz="1200" i="1" kern="1200" dirty="0">
                <a:solidFill>
                  <a:schemeClr val="tx1"/>
                </a:solidFill>
                <a:latin typeface="+mn-lt"/>
                <a:ea typeface="ＭＳ Ｐゴシック" pitchFamily="-65" charset="-128"/>
                <a:cs typeface="ＭＳ Ｐゴシック" pitchFamily="-65" charset="-128"/>
              </a:rPr>
              <a:t> </a:t>
            </a:r>
            <a:r>
              <a:rPr lang="en-US" altLang="en-US" sz="1200" kern="1200" dirty="0">
                <a:solidFill>
                  <a:schemeClr val="tx1"/>
                </a:solidFill>
                <a:latin typeface="+mn-lt"/>
                <a:ea typeface="ＭＳ Ｐゴシック" pitchFamily="-65" charset="-128"/>
                <a:cs typeface="ＭＳ Ｐゴシック" pitchFamily="-65" charset="-128"/>
              </a:rPr>
              <a:t>which includes being able to use written and spoken language, solve math problems, and use logic to solve problems. Employees learn more from training programs when they are highly motivated to learn—that is, when they really want to learn the content of the training program. Employees tend to feel this way if they believe they are able to learn, see potential benefits from the training program, are aware of their need to learn, see a fit between the training and their career goals, and have the basic skills needed for participating in the program.</a:t>
            </a:r>
          </a:p>
          <a:p>
            <a:r>
              <a:rPr lang="en-US" altLang="en-US" sz="1200" kern="1200" dirty="0">
                <a:solidFill>
                  <a:schemeClr val="tx1"/>
                </a:solidFill>
                <a:latin typeface="+mn-lt"/>
                <a:ea typeface="ＭＳ Ｐゴシック" pitchFamily="-65" charset="-128"/>
                <a:cs typeface="ＭＳ Ｐゴシック" pitchFamily="-65" charset="-128"/>
              </a:rPr>
              <a:t>Readiness for training also depends on two broad characteristics of the work environment</a:t>
            </a:r>
            <a:r>
              <a:rPr lang="en-US" altLang="en-US" sz="1200" b="1" kern="1200" dirty="0">
                <a:solidFill>
                  <a:schemeClr val="tx1"/>
                </a:solidFill>
                <a:latin typeface="+mn-lt"/>
                <a:ea typeface="ＭＳ Ｐゴシック" pitchFamily="-65" charset="-128"/>
                <a:cs typeface="ＭＳ Ｐゴシック" pitchFamily="-65" charset="-128"/>
              </a:rPr>
              <a:t>: </a:t>
            </a:r>
            <a:r>
              <a:rPr lang="en-US" altLang="en-US" sz="1200" b="0" kern="1200" dirty="0">
                <a:solidFill>
                  <a:schemeClr val="tx1"/>
                </a:solidFill>
                <a:latin typeface="+mn-lt"/>
                <a:ea typeface="ＭＳ Ｐゴシック" pitchFamily="-65" charset="-128"/>
                <a:cs typeface="ＭＳ Ｐゴシック" pitchFamily="-65" charset="-128"/>
              </a:rPr>
              <a:t>situational constraints and social support. </a:t>
            </a:r>
            <a:r>
              <a:rPr lang="en-US" altLang="en-US" sz="1200" kern="1200" dirty="0">
                <a:solidFill>
                  <a:schemeClr val="tx1"/>
                </a:solidFill>
                <a:latin typeface="+mn-lt"/>
                <a:ea typeface="ＭＳ Ｐゴシック" pitchFamily="-65" charset="-128"/>
                <a:cs typeface="ＭＳ Ｐゴシック" pitchFamily="-65" charset="-128"/>
              </a:rPr>
              <a:t>Situational constraints are the limits on training’s effectiveness that arise from the situation or the conditions within the organization. Constraints can include a lack of money for training, lack of time for training or practicing, and failure to provide proper tools and materials for learning or applying the lessons of training. Conversely, trainees are likely to apply what they learn if the organization gives them opportunities to use their new skills and if it rewards them for doing so. Social support refers to the ways the organization’s people encourage training, including giving trainees praise and encouraging words, sharing information about participating in training programs, and expressing positive attitudes toward the organization’s training programs. Support can also come from employees’ peers. Readiness for training is greater in an organization where employees share knowledge, encourage one another to learn, and have a positive attitude about carrying the extra load when co-workers are attending classes.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2343565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Table 7.1 summarizes some ways in which managers can support training.</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988765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Planning begins with establishing objectives for the training program. Based on those objectives, the planner decides who will provide the training, what topics the training will cover, what training methods to use, and how to evaluate the training. Training will likely be more focused and likely to succeed. Employees learn best when they know what the training is supposed to accomplish.</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1151119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An organization can provide an effective training program, even if it lacks expertise in training. Often, many organizations use outside experts to develop and present training courses. Many companies and consultants provide training services to organizations. Community colleges also work with employers to train employees in a variety of skills.</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To select a training service, an organization can mail several vendors a request for proposal (RFP), which is a document outlining the type of service needed, the type and number of references needed, the number of employees to be trained, the date by which the training is to be completed, and the date by which proposals should be received. A complete RFP also indicates funding for the project and the process by which the organization will determine its level of satisfaction. Putting together a request for proposal is time consuming but worthwhile because it helps the organization clarify its objectives, compare vendors, and measure results.</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Even in organizations that send employees to outside training programs, someone in the organization may be responsible for coordinating the overall training program. Called training administration, this is typically the responsibility of a human resources professional. Training administration includes activities before, during, and after training sessions.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414114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Training methods fall into the broad categories described in Table 7.2:</a:t>
            </a:r>
          </a:p>
          <a:p>
            <a:pPr>
              <a:buFontTx/>
              <a:buChar char="•"/>
            </a:pPr>
            <a:r>
              <a:rPr lang="en-US" altLang="en-US" b="1" dirty="0"/>
              <a:t> </a:t>
            </a:r>
            <a:r>
              <a:rPr lang="en-US" altLang="en-US" b="0" dirty="0"/>
              <a:t>Presentation.</a:t>
            </a:r>
          </a:p>
          <a:p>
            <a:pPr>
              <a:buFontTx/>
              <a:buChar char="•"/>
            </a:pPr>
            <a:r>
              <a:rPr lang="en-US" altLang="en-US" b="0" dirty="0"/>
              <a:t> Hands-on.</a:t>
            </a:r>
          </a:p>
          <a:p>
            <a:pPr>
              <a:buFontTx/>
              <a:buChar char="•"/>
            </a:pPr>
            <a:r>
              <a:rPr lang="en-US" altLang="en-US" b="0" dirty="0"/>
              <a:t> Group-building.</a:t>
            </a:r>
          </a:p>
          <a:p>
            <a:r>
              <a:rPr lang="en-US" altLang="en-US" dirty="0"/>
              <a:t>Training programs may use these methods alone or in combination, suitable for the course content and the learning abilities of the Participants. Although the share of instruction provided online is growing, classroom training remains the most popular of these methods.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275851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A wide variety of methods is available for conducting training. Figure 7.2 shows the percentage of training hours delivered to employees by each of several methods: instructor-led classrooms, computer-based instruction, virtual classrooms, mobile devices, and combinations of these methods.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3933920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7-5 Compare widely used training methods.</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Classroom instruction typically involves a trainer lecturing a group. Trainers often supplement lectures with slides, discussions, case studies, question-and-answer sessions, and role playing. Actively involving trainees enhances learning.</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Communications technology has expanded the notion of the classroom to classes of trainees scattered in various locations. With distance learning, trainees at different locations attend programs online, using their computers to view lectures, participate in discussions, and share documents.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167815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The training is typically done through some combination of Web-based training modules, distance learning, and virtual classrooms. The E-learning system may also process enrollments, test and evaluate participants, and monitor progress.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E-learning </a:t>
            </a:r>
            <a:r>
              <a:rPr lang="en-US" sz="1200" b="0" i="0" u="none" strike="noStrike" kern="1200" baseline="0" dirty="0">
                <a:solidFill>
                  <a:schemeClr val="tx1"/>
                </a:solidFill>
                <a:latin typeface="+mn-lt"/>
                <a:ea typeface="ＭＳ Ｐゴシック" pitchFamily="-65" charset="-128"/>
                <a:cs typeface="ＭＳ Ｐゴシック" pitchFamily="-65" charset="-128"/>
              </a:rPr>
              <a:t>involves receiving training via the Internet or the organization’s intranet, typically through some combination of web-based training modules, distance learning, and virtual classrooms. E-learning uses electronic networks for delivering and sharing information, and it offers tools and information for helping trainees improve performance.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Electronic performance support systems (EPSSs) </a:t>
            </a:r>
            <a:r>
              <a:rPr lang="en-US" sz="1200" b="0" i="0" u="none" strike="noStrike" kern="1200" baseline="0" dirty="0">
                <a:solidFill>
                  <a:schemeClr val="tx1"/>
                </a:solidFill>
                <a:latin typeface="+mn-lt"/>
                <a:ea typeface="ＭＳ Ｐゴシック" pitchFamily="-65" charset="-128"/>
                <a:cs typeface="ＭＳ Ｐゴシック" pitchFamily="-65" charset="-128"/>
              </a:rPr>
              <a:t>are computer applications that provide access to skills training, information, and expert advice when a problem occurs on the job.19 Employees needing guidance can use the EPSS to look up the particular information they need, such as detailed instructions on how to perform an unfamiliar task. Using an EPSS is faster and more relevant than attending classes, even classes offered online, and can make training available to a global workforce.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2470352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On-the-job training (OJT) </a:t>
            </a:r>
            <a:r>
              <a:rPr lang="en-US" sz="1200" b="0" i="0" u="none" strike="noStrike" kern="1200" baseline="0" dirty="0">
                <a:solidFill>
                  <a:schemeClr val="tx1"/>
                </a:solidFill>
                <a:latin typeface="+mn-lt"/>
                <a:ea typeface="ＭＳ Ｐゴシック" pitchFamily="-65" charset="-128"/>
                <a:cs typeface="ＭＳ Ｐゴシック" pitchFamily="-65" charset="-128"/>
              </a:rPr>
              <a:t>refers to training methods in which a person with job experience and skill guides trainees in practicing job skills at the workplace. This type of training takes various forms, including apprenticeships and internships.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An </a:t>
            </a:r>
            <a:r>
              <a:rPr lang="en-US" sz="1200" b="1" i="0" u="none" strike="noStrike" kern="1200" baseline="0" dirty="0">
                <a:solidFill>
                  <a:schemeClr val="tx1"/>
                </a:solidFill>
                <a:latin typeface="+mn-lt"/>
                <a:ea typeface="ＭＳ Ｐゴシック" pitchFamily="-65" charset="-128"/>
                <a:cs typeface="ＭＳ Ｐゴシック" pitchFamily="-65" charset="-128"/>
              </a:rPr>
              <a:t>apprenticeship </a:t>
            </a:r>
            <a:r>
              <a:rPr lang="en-US" sz="1200" b="0" i="0" u="none" strike="noStrike" kern="1200" baseline="0" dirty="0">
                <a:solidFill>
                  <a:schemeClr val="tx1"/>
                </a:solidFill>
                <a:latin typeface="+mn-lt"/>
                <a:ea typeface="ＭＳ Ｐゴシック" pitchFamily="-65" charset="-128"/>
                <a:cs typeface="ＭＳ Ｐゴシック" pitchFamily="-65" charset="-128"/>
              </a:rPr>
              <a:t>is a work-study training method that teaches job skills through a combination of structured on-the-job training and classroom training. The OJT component of an apprenticeship involves the apprentice assisting a certified tradesperson (a journeyman) at the work site. Typically, the classroom training is provided by local trade schools, high schools, and community colleges.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An </a:t>
            </a:r>
            <a:r>
              <a:rPr lang="en-US" sz="1200" b="1" i="0" u="none" strike="noStrike" kern="1200" baseline="0" dirty="0">
                <a:solidFill>
                  <a:schemeClr val="tx1"/>
                </a:solidFill>
                <a:latin typeface="+mn-lt"/>
                <a:ea typeface="ＭＳ Ｐゴシック" pitchFamily="-65" charset="-128"/>
                <a:cs typeface="ＭＳ Ｐゴシック" pitchFamily="-65" charset="-128"/>
              </a:rPr>
              <a:t>internship </a:t>
            </a:r>
            <a:r>
              <a:rPr lang="en-US" sz="1200" b="0" i="0" u="none" strike="noStrike" kern="1200" baseline="0" dirty="0">
                <a:solidFill>
                  <a:schemeClr val="tx1"/>
                </a:solidFill>
                <a:latin typeface="+mn-lt"/>
                <a:ea typeface="ＭＳ Ｐゴシック" pitchFamily="-65" charset="-128"/>
                <a:cs typeface="ＭＳ Ｐゴシック" pitchFamily="-65" charset="-128"/>
              </a:rPr>
              <a:t>is on-the-job learning sponsored by an educational institution as a component of an academic program. The sponsoring school works with local employers to place students in positions where they can gain experience related to their area of study.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978865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Many internships prepare students for professions such as those listed in the right column of Table 7.3. As shown in the left column of Table 7.3, most apprenticeship programs are in the skilled trades. An </a:t>
            </a:r>
            <a:r>
              <a:rPr lang="en-US" altLang="en-US" b="1" dirty="0"/>
              <a:t>internship </a:t>
            </a:r>
            <a:r>
              <a:rPr lang="en-US" altLang="en-US" dirty="0"/>
              <a:t>is on-the-job learning sponsored by an educational institution as a component of an academic program. The sponsoring school works with local employers to place students in positions where they can gain experience related to their area of study.</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2325679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A </a:t>
            </a:r>
            <a:r>
              <a:rPr lang="en-US" sz="1200" b="1" i="0" u="none" strike="noStrike" kern="1200" baseline="0" dirty="0">
                <a:solidFill>
                  <a:schemeClr val="tx1"/>
                </a:solidFill>
                <a:latin typeface="+mn-lt"/>
                <a:ea typeface="ＭＳ Ｐゴシック" pitchFamily="-65" charset="-128"/>
                <a:cs typeface="ＭＳ Ｐゴシック" pitchFamily="-65" charset="-128"/>
              </a:rPr>
              <a:t>simulation </a:t>
            </a:r>
            <a:r>
              <a:rPr lang="en-US" sz="1200" b="0" i="0" u="none" strike="noStrike" kern="1200" baseline="0" dirty="0">
                <a:solidFill>
                  <a:schemeClr val="tx1"/>
                </a:solidFill>
                <a:latin typeface="+mn-lt"/>
                <a:ea typeface="ＭＳ Ｐゴシック" pitchFamily="-65" charset="-128"/>
                <a:cs typeface="ＭＳ Ｐゴシック" pitchFamily="-65" charset="-128"/>
              </a:rPr>
              <a:t>is a training method that represents a real-life situation, with trainees making decisions resulting in outcomes that mirror what would happen on the job. Simulations enable trainees to see the impact of their decisions in an artificial, risk-free environment. They are used for teaching production and process skills as well as management and interpersonal skills.</a:t>
            </a:r>
          </a:p>
          <a:p>
            <a:endParaRPr lang="en-US" altLang="en-US" sz="1200" b="0" i="0" u="none" strike="noStrike" kern="1200" baseline="0" dirty="0">
              <a:solidFill>
                <a:schemeClr val="tx1"/>
              </a:solidFill>
              <a:latin typeface="+mn-lt"/>
              <a:ea typeface="MS PGothic" pitchFamily="34"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When simulations are conducted online, trainees often participate by creating </a:t>
            </a:r>
            <a:r>
              <a:rPr lang="en-US" sz="1200" b="1" i="0" u="none" strike="noStrike" kern="1200" baseline="0" dirty="0">
                <a:solidFill>
                  <a:schemeClr val="tx1"/>
                </a:solidFill>
                <a:latin typeface="+mn-lt"/>
                <a:ea typeface="ＭＳ Ｐゴシック" pitchFamily="-65" charset="-128"/>
                <a:cs typeface="ＭＳ Ｐゴシック" pitchFamily="-65" charset="-128"/>
              </a:rPr>
              <a:t>avatars, </a:t>
            </a:r>
            <a:r>
              <a:rPr lang="en-US" sz="1200" b="0" i="0" u="none" strike="noStrike" kern="1200" baseline="0" dirty="0">
                <a:solidFill>
                  <a:schemeClr val="tx1"/>
                </a:solidFill>
                <a:latin typeface="+mn-lt"/>
                <a:ea typeface="ＭＳ Ｐゴシック" pitchFamily="-65" charset="-128"/>
                <a:cs typeface="ＭＳ Ｐゴシック" pitchFamily="-65" charset="-128"/>
              </a:rPr>
              <a:t>or computer depictions of themselves, which they manipulate onscreen to play roles as workers or other participants in a job-related situation. Another way to enhance the simulation experience is to use </a:t>
            </a:r>
            <a:r>
              <a:rPr lang="en-US" sz="1200" b="1" i="0" u="none" strike="noStrike" kern="1200" baseline="0" dirty="0">
                <a:solidFill>
                  <a:schemeClr val="tx1"/>
                </a:solidFill>
                <a:latin typeface="+mn-lt"/>
                <a:ea typeface="ＭＳ Ｐゴシック" pitchFamily="-65" charset="-128"/>
                <a:cs typeface="ＭＳ Ｐゴシック" pitchFamily="-65" charset="-128"/>
              </a:rPr>
              <a:t>virtual reality, </a:t>
            </a:r>
            <a:r>
              <a:rPr lang="en-US" sz="1200" b="0" i="0" u="none" strike="noStrike" kern="1200" baseline="0" dirty="0">
                <a:solidFill>
                  <a:schemeClr val="tx1"/>
                </a:solidFill>
                <a:latin typeface="+mn-lt"/>
                <a:ea typeface="ＭＳ Ｐゴシック" pitchFamily="-65" charset="-128"/>
                <a:cs typeface="ＭＳ Ｐゴシック" pitchFamily="-65" charset="-128"/>
              </a:rPr>
              <a:t>a computer-based technology that provides an interactive, three-dimensional learning experience. Using specialized equipment or viewing the virtual model on a computer screen, trainees move through the simulated environment and interact with its components.</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Training programs use business games and case studies to develop employees’ management skills. A case study is a detailed description of a situation that trainees study and discuss. Cases are designed to develop higher-order thinking skills, such as the ability to analyze and evaluate information. </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With business games, trainees gather information, analyze it, and make decisions that influence the outcome of the game.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6553510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Research suggests that one of the most effective ways to teach interpersonal skills is through behavior modeling.30 This involves training sessions in which participants observe other people demonstrating the desired behavior, then have opportunities to practice the behavior themselves.</a:t>
            </a:r>
          </a:p>
          <a:p>
            <a:endParaRPr lang="en-US" alt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To develop teamwork and leadership skills, some organizations enroll their employees in a form of training called </a:t>
            </a:r>
            <a:r>
              <a:rPr lang="en-US" sz="1200" b="1" i="0" u="none" strike="noStrike" kern="1200" baseline="0" dirty="0">
                <a:solidFill>
                  <a:srgbClr val="000000"/>
                </a:solidFill>
                <a:latin typeface="+mn-lt"/>
                <a:ea typeface="ＭＳ Ｐゴシック" pitchFamily="-65" charset="-128"/>
                <a:cs typeface="ＭＳ Ｐゴシック" pitchFamily="-65" charset="-128"/>
              </a:rPr>
              <a:t>experiential programs</a:t>
            </a:r>
            <a:r>
              <a:rPr lang="en-US" sz="1200" b="0" i="0" u="none" strike="noStrike" kern="1200" baseline="0" dirty="0">
                <a:solidFill>
                  <a:srgbClr val="000000"/>
                </a:solidFill>
                <a:latin typeface="+mn-lt"/>
                <a:ea typeface="ＭＳ Ｐゴシック" pitchFamily="-65" charset="-128"/>
                <a:cs typeface="ＭＳ Ｐゴシック" pitchFamily="-65" charset="-128"/>
              </a:rPr>
              <a:t>.</a:t>
            </a:r>
            <a:r>
              <a:rPr lang="en-US" sz="1200" b="1" i="0" u="none" strike="noStrike" kern="1200" baseline="0" dirty="0">
                <a:solidFill>
                  <a:srgbClr val="000000"/>
                </a:solidFill>
                <a:latin typeface="+mn-lt"/>
                <a:ea typeface="ＭＳ Ｐゴシック" pitchFamily="-65" charset="-128"/>
                <a:cs typeface="ＭＳ Ｐゴシック" pitchFamily="-65" charset="-128"/>
              </a:rPr>
              <a:t> </a:t>
            </a:r>
            <a:r>
              <a:rPr lang="en-US" sz="1200" b="0" i="0" u="none" strike="noStrike" kern="1200" baseline="0" dirty="0">
                <a:solidFill>
                  <a:srgbClr val="000000"/>
                </a:solidFill>
                <a:latin typeface="+mn-lt"/>
                <a:ea typeface="ＭＳ Ｐゴシック" pitchFamily="-65" charset="-128"/>
                <a:cs typeface="ＭＳ Ｐゴシック" pitchFamily="-65" charset="-128"/>
              </a:rPr>
              <a:t>In experiential programs, participants learn concepts and then apply them by simulating the behaviors involved and analyzing the activity, connecting it with real-life situations.</a:t>
            </a:r>
          </a:p>
          <a:p>
            <a:endParaRPr lang="en-US" alt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One form of experiential program, called </a:t>
            </a:r>
            <a:r>
              <a:rPr lang="en-US" sz="1200" b="1" i="0" u="none" strike="noStrike" kern="1200" baseline="0" dirty="0">
                <a:solidFill>
                  <a:srgbClr val="000000"/>
                </a:solidFill>
                <a:latin typeface="+mn-lt"/>
                <a:ea typeface="ＭＳ Ｐゴシック" pitchFamily="-65" charset="-128"/>
                <a:cs typeface="ＭＳ Ｐゴシック" pitchFamily="-65" charset="-128"/>
              </a:rPr>
              <a:t>adventure learning</a:t>
            </a:r>
            <a:r>
              <a:rPr lang="en-US" sz="1200" b="0" i="0" u="none" strike="noStrike" kern="1200" baseline="0" dirty="0">
                <a:solidFill>
                  <a:srgbClr val="000000"/>
                </a:solidFill>
                <a:latin typeface="+mn-lt"/>
                <a:ea typeface="ＭＳ Ｐゴシック" pitchFamily="-65" charset="-128"/>
                <a:cs typeface="ＭＳ Ｐゴシック" pitchFamily="-65" charset="-128"/>
              </a:rPr>
              <a:t>,</a:t>
            </a:r>
            <a:r>
              <a:rPr lang="en-US" sz="1200" b="1" i="0" u="none" strike="noStrike" kern="1200" baseline="0" dirty="0">
                <a:solidFill>
                  <a:srgbClr val="000000"/>
                </a:solidFill>
                <a:latin typeface="+mn-lt"/>
                <a:ea typeface="ＭＳ Ｐゴシック" pitchFamily="-65" charset="-128"/>
                <a:cs typeface="ＭＳ Ｐゴシック" pitchFamily="-65" charset="-128"/>
              </a:rPr>
              <a:t> </a:t>
            </a:r>
            <a:r>
              <a:rPr lang="en-US" sz="1200" b="0" i="0" u="none" strike="noStrike" kern="1200" baseline="0" dirty="0">
                <a:solidFill>
                  <a:srgbClr val="000000"/>
                </a:solidFill>
                <a:latin typeface="+mn-lt"/>
                <a:ea typeface="ＭＳ Ｐゴシック" pitchFamily="-65" charset="-128"/>
                <a:cs typeface="ＭＳ Ｐゴシック" pitchFamily="-65" charset="-128"/>
              </a:rPr>
              <a:t>uses challenging, structured outdoor activities, which may include difficult sports such as rafting or mountain climbing. Other activities may be structured tasks like climbing walls, completing rope courses, climbing ladders, or making “trust falls.”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37338020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400" dirty="0"/>
              <a:t>Before requiring employees to participate in experiential programs, the organization should consider the possible drawbacks.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17854560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S PGothic" pitchFamily="34" charset="-128"/>
                <a:cs typeface="ＭＳ Ｐゴシック" pitchFamily="-65" charset="-128"/>
              </a:rPr>
              <a:t>Cross-training </a:t>
            </a:r>
            <a:r>
              <a:rPr lang="en-US" sz="1200" b="0" i="0" u="none" strike="noStrike" kern="1200" baseline="0" dirty="0">
                <a:solidFill>
                  <a:schemeClr val="tx1"/>
                </a:solidFill>
                <a:latin typeface="+mn-lt"/>
                <a:ea typeface="MS PGothic" pitchFamily="34" charset="-128"/>
                <a:cs typeface="ＭＳ Ｐゴシック" pitchFamily="-65" charset="-128"/>
              </a:rPr>
              <a:t>is team training in which team members understand and practice each other’s skills so that they are prepared to step in and take another member’s place.</a:t>
            </a:r>
          </a:p>
          <a:p>
            <a:endParaRPr lang="en-US" sz="1200" b="0" i="0" u="none" strike="noStrike" kern="1200" baseline="0" dirty="0">
              <a:solidFill>
                <a:schemeClr val="tx1"/>
              </a:solidFill>
              <a:latin typeface="+mn-lt"/>
              <a:ea typeface="MS PGothic" pitchFamily="34" charset="-128"/>
              <a:cs typeface="ＭＳ Ｐゴシック" pitchFamily="-65" charset="-128"/>
            </a:endParaRPr>
          </a:p>
          <a:p>
            <a:r>
              <a:rPr lang="en-US" sz="1200" b="1" i="0" u="none" strike="noStrike" kern="1200" baseline="0" dirty="0">
                <a:solidFill>
                  <a:schemeClr val="tx1"/>
                </a:solidFill>
                <a:latin typeface="+mn-lt"/>
                <a:ea typeface="MS PGothic" pitchFamily="34" charset="-128"/>
                <a:cs typeface="ＭＳ Ｐゴシック" pitchFamily="-65" charset="-128"/>
              </a:rPr>
              <a:t>Coordination training </a:t>
            </a:r>
            <a:r>
              <a:rPr lang="en-US" sz="1200" b="0" i="0" u="none" strike="noStrike" kern="1200" baseline="0" dirty="0">
                <a:solidFill>
                  <a:schemeClr val="tx1"/>
                </a:solidFill>
                <a:latin typeface="+mn-lt"/>
                <a:ea typeface="MS PGothic" pitchFamily="34" charset="-128"/>
                <a:cs typeface="ＭＳ Ｐゴシック" pitchFamily="-65" charset="-128"/>
              </a:rPr>
              <a:t>is team training that teaches the team how to share information and make decisions to obtain the best team performance.</a:t>
            </a:r>
          </a:p>
          <a:p>
            <a:endParaRPr lang="en-US" sz="1200" b="0" i="0" u="none" strike="noStrike" kern="1200" baseline="0" dirty="0">
              <a:solidFill>
                <a:schemeClr val="tx1"/>
              </a:solidFill>
              <a:latin typeface="+mn-lt"/>
              <a:ea typeface="MS PGothic" pitchFamily="34" charset="-128"/>
              <a:cs typeface="ＭＳ Ｐゴシック" pitchFamily="-65" charset="-128"/>
            </a:endParaRPr>
          </a:p>
          <a:p>
            <a:r>
              <a:rPr lang="en-US" sz="1200" b="1" i="0" u="none" strike="noStrike" kern="1200" baseline="0" dirty="0">
                <a:solidFill>
                  <a:schemeClr val="tx1"/>
                </a:solidFill>
                <a:latin typeface="+mn-lt"/>
                <a:ea typeface="MS PGothic" pitchFamily="34" charset="-128"/>
                <a:cs typeface="ＭＳ Ｐゴシック" pitchFamily="-65" charset="-128"/>
              </a:rPr>
              <a:t>Team leader training </a:t>
            </a:r>
            <a:r>
              <a:rPr lang="en-US" sz="1200" b="0" i="0" u="none" strike="noStrike" kern="1200" baseline="0" dirty="0">
                <a:solidFill>
                  <a:schemeClr val="tx1"/>
                </a:solidFill>
                <a:latin typeface="+mn-lt"/>
                <a:ea typeface="MS PGothic" pitchFamily="34" charset="-128"/>
                <a:cs typeface="ＭＳ Ｐゴシック" pitchFamily="-65" charset="-128"/>
              </a:rPr>
              <a:t>is training in the skills necessary for effectively leading the organization’s teams.</a:t>
            </a:r>
          </a:p>
          <a:p>
            <a:endParaRPr lang="en-US" altLang="en-US" sz="1200" b="0" i="0" u="none" strike="noStrike" kern="1200" baseline="0" dirty="0">
              <a:solidFill>
                <a:schemeClr val="tx1"/>
              </a:solidFill>
              <a:latin typeface="+mn-lt"/>
              <a:ea typeface="MS PGothic" pitchFamily="34"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Action learning </a:t>
            </a:r>
            <a:r>
              <a:rPr lang="en-US" sz="1200" b="0" i="0" u="none" strike="noStrike" kern="1200" baseline="0" dirty="0">
                <a:solidFill>
                  <a:schemeClr val="tx1"/>
                </a:solidFill>
                <a:latin typeface="+mn-lt"/>
                <a:ea typeface="ＭＳ Ｐゴシック" pitchFamily="-65" charset="-128"/>
                <a:cs typeface="ＭＳ Ｐゴシック" pitchFamily="-65" charset="-128"/>
              </a:rPr>
              <a:t>is training in which teams get an actual problem, work on solving it and commit to an action plan, and are accountable for carrying it out.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708174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7-6 Summarize how to implement a successful training program.</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altLang="en-US" sz="1200" kern="1200" dirty="0">
                <a:solidFill>
                  <a:schemeClr val="tx1"/>
                </a:solidFill>
                <a:latin typeface="+mn-lt"/>
                <a:ea typeface="ＭＳ Ｐゴシック" pitchFamily="-65" charset="-128"/>
                <a:cs typeface="ＭＳ Ｐゴシック" pitchFamily="-65" charset="-128"/>
              </a:rPr>
              <a:t>Learning permanently changes behavior. For employees to acquire knowledge and skills in the training program and apply what they have learned in their jobs, the training program must be implemented in a way that applies what we know about how people learn. Effective training communicates learning objectives clearly, presents information in distinctive and memorable ways, and helps trainees link the subject matter to their jobs.</a:t>
            </a:r>
          </a:p>
          <a:p>
            <a:endParaRPr lang="en-US" altLang="en-US" sz="1200" kern="120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Written materials should have an appropriate reading level. A simple way to assess </a:t>
            </a:r>
            <a:r>
              <a:rPr lang="en-US" sz="1200" b="1" i="0" u="none" strike="noStrike" kern="1200" baseline="0" dirty="0">
                <a:solidFill>
                  <a:schemeClr val="tx1"/>
                </a:solidFill>
                <a:latin typeface="+mn-lt"/>
                <a:ea typeface="ＭＳ Ｐゴシック" pitchFamily="-65" charset="-128"/>
                <a:cs typeface="ＭＳ Ｐゴシック" pitchFamily="-65" charset="-128"/>
              </a:rPr>
              <a:t>readability</a:t>
            </a:r>
            <a:r>
              <a:rPr lang="en-US" sz="1200" b="0" i="0" u="none" strike="noStrike" kern="1200" baseline="0" dirty="0">
                <a:solidFill>
                  <a:schemeClr val="tx1"/>
                </a:solidFill>
                <a:latin typeface="+mn-lt"/>
                <a:ea typeface="ＭＳ Ｐゴシック" pitchFamily="-65" charset="-128"/>
                <a:cs typeface="ＭＳ Ｐゴシック" pitchFamily="-65" charset="-128"/>
              </a:rPr>
              <a:t>—the difficulty level of written materials—is to look at the words being used and at the length of sentences. In general, it is easiest to read short sentences and simple, standard words. If training materials are too difficult to understand, several adjustments can help.</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11257970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Table 7.4 summarizes ways that training can best encourage learning. Well-designed training helps people remember the content.</a:t>
            </a: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1389423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7-1 Discuss how to link training programs to organizational needs. </a:t>
            </a:r>
          </a:p>
          <a:p>
            <a:endParaRPr lang="en-US" sz="1200" b="0" i="0" u="none" strike="noStrike" kern="1200" baseline="0" dirty="0">
              <a:solidFill>
                <a:schemeClr val="tx1"/>
              </a:solidFill>
              <a:latin typeface="+mn-lt"/>
              <a:ea typeface="MS PGothic" pitchFamily="34" charset="-128"/>
              <a:cs typeface="ＭＳ Ｐゴシック" pitchFamily="-65" charset="-128"/>
            </a:endParaRPr>
          </a:p>
          <a:p>
            <a:r>
              <a:rPr lang="en-US" sz="1200" b="1" i="0" u="none" strike="noStrike" kern="1200" baseline="0" dirty="0">
                <a:solidFill>
                  <a:schemeClr val="tx1"/>
                </a:solidFill>
                <a:latin typeface="+mn-lt"/>
                <a:ea typeface="MS PGothic" pitchFamily="34" charset="-128"/>
                <a:cs typeface="ＭＳ Ｐゴシック" pitchFamily="-65" charset="-128"/>
              </a:rPr>
              <a:t>Training </a:t>
            </a:r>
            <a:r>
              <a:rPr lang="en-US" sz="1200" kern="1200" dirty="0">
                <a:solidFill>
                  <a:schemeClr val="tx1"/>
                </a:solidFill>
                <a:latin typeface="+mn-lt"/>
                <a:ea typeface="ＭＳ Ｐゴシック" pitchFamily="-65" charset="-128"/>
                <a:cs typeface="ＭＳ Ｐゴシック" pitchFamily="-65" charset="-128"/>
              </a:rPr>
              <a:t>consists of a</a:t>
            </a:r>
            <a:r>
              <a:rPr lang="en-US" sz="1200" b="0" i="0" u="none" strike="noStrike" kern="1200" baseline="0" dirty="0">
                <a:solidFill>
                  <a:schemeClr val="tx1"/>
                </a:solidFill>
                <a:latin typeface="+mn-lt"/>
                <a:ea typeface="MS PGothic" pitchFamily="34" charset="-128"/>
                <a:cs typeface="ＭＳ Ｐゴシック" pitchFamily="-65" charset="-128"/>
              </a:rPr>
              <a:t>n organization’s planned efforts to help employees acquire job-related knowledge, skills, abilities, and behaviors, with the goal of applying these on the job.</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5355182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914037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Ultimately, the goal of implementation is </a:t>
            </a:r>
            <a:r>
              <a:rPr lang="en-US" sz="1200" b="1" i="0" u="none" strike="noStrike" kern="1200" baseline="0" dirty="0">
                <a:solidFill>
                  <a:schemeClr val="tx1"/>
                </a:solidFill>
                <a:latin typeface="+mn-lt"/>
                <a:ea typeface="ＭＳ Ｐゴシック" pitchFamily="-65" charset="-128"/>
                <a:cs typeface="ＭＳ Ｐゴシック" pitchFamily="-65" charset="-128"/>
              </a:rPr>
              <a:t>transfer of training, </a:t>
            </a:r>
            <a:r>
              <a:rPr lang="en-US" sz="1200" b="0" i="0" u="none" strike="noStrike" kern="1200" baseline="0" dirty="0">
                <a:solidFill>
                  <a:schemeClr val="tx1"/>
                </a:solidFill>
                <a:latin typeface="+mn-lt"/>
                <a:ea typeface="ＭＳ Ｐゴシック" pitchFamily="-65" charset="-128"/>
                <a:cs typeface="ＭＳ Ｐゴシック" pitchFamily="-65" charset="-128"/>
              </a:rPr>
              <a:t>or on-the-job use of knowledge, skills, and behaviors learned in training.</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Before, during, and after implementation, the organization’s managers need to emphasize the importance of training, encourage their employees to attend training programs, and point out connections between training content and employees’ job requirements. The organization can formally provide peer support by establishing </a:t>
            </a:r>
            <a:r>
              <a:rPr lang="en-US" sz="1200" b="1" i="0" u="none" strike="noStrike" kern="1200" baseline="0" dirty="0">
                <a:solidFill>
                  <a:schemeClr val="tx1"/>
                </a:solidFill>
                <a:latin typeface="+mn-lt"/>
                <a:ea typeface="ＭＳ Ｐゴシック" pitchFamily="-65" charset="-128"/>
                <a:cs typeface="ＭＳ Ｐゴシック" pitchFamily="-65" charset="-128"/>
              </a:rPr>
              <a:t>communities of practice</a:t>
            </a:r>
            <a:r>
              <a:rPr lang="en-US" sz="1200" b="0" i="0" u="none" strike="noStrike" kern="1200" baseline="0" dirty="0">
                <a:solidFill>
                  <a:schemeClr val="tx1"/>
                </a:solidFill>
                <a:latin typeface="+mn-lt"/>
                <a:ea typeface="ＭＳ Ｐゴシック" pitchFamily="-65" charset="-128"/>
                <a:cs typeface="ＭＳ Ｐゴシック" pitchFamily="-65" charset="-128"/>
              </a:rPr>
              <a:t>—groups of employees who work together, learn from each other, and develop a common understanding of how to get work accomplished. It also may assign experienced employees to act as mentors, who provide advice and support to the trainees. </a:t>
            </a:r>
          </a:p>
          <a:p>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altLang="en-US" sz="1200" kern="1200" dirty="0">
                <a:solidFill>
                  <a:schemeClr val="tx1"/>
                </a:solidFill>
                <a:latin typeface="+mn-lt"/>
                <a:ea typeface="ＭＳ Ｐゴシック" pitchFamily="-65" charset="-128"/>
                <a:cs typeface="ＭＳ Ｐゴシック" pitchFamily="-65" charset="-128"/>
              </a:rPr>
              <a:t>Reasons for poor transfer may occur if the organization does not fully support the training activities in general or the employee’s supervisor does not provide opportunities to apply new skills. Lack of transfer can also mean that employees have not learned the course material. The organization might offer a refresher course to give trainees more practice. Another reason for poor transfer of training is that the content of the training may not be important for the employee’s job. Organizations are beginning to provide a strong combination of social and technical support for transfer of training by setting up social media applications that promote learning.</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40141812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400" dirty="0"/>
              <a:t>After a training program ends, or at intervals during an ongoing training program, organizations should ensure that the training is meeting objectives.</a:t>
            </a:r>
          </a:p>
          <a:p>
            <a:endParaRPr lang="en-US" altLang="en-US" sz="1400" dirty="0"/>
          </a:p>
          <a:p>
            <a:r>
              <a:rPr lang="en-US" altLang="en-US" sz="1400" dirty="0"/>
              <a:t>Depending on the objectives, the evaluation can use one or more measures shown in Figure 7.3.</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3164959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To measure whether the conditions are in place for transfer of training, the organization can ask employees three questions about specific training-related tasks.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30889521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Assessment of training also should evaluate training </a:t>
            </a:r>
            <a:r>
              <a:rPr lang="en-US" altLang="en-US" b="0" i="1" dirty="0"/>
              <a:t>outcomes</a:t>
            </a:r>
            <a:r>
              <a:rPr lang="en-US" altLang="en-US" dirty="0"/>
              <a:t>, that is, what (if anything) has changed as a result of the training. The relevant training outcomes are the ones related to the organization’s</a:t>
            </a:r>
            <a:r>
              <a:rPr lang="en-US" altLang="ja-JP" dirty="0"/>
              <a:t> goals for the training and its overall performance. Possible outcomes include the items listed on this slide.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26363825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purpose of evaluating training is to help with future decisions about the organization’s training programs. Using the evaluation, the organization may identify a need to modify the training and gain information about the kinds of changes needed. The organization may decide to expand on successful areas of training and cut back on training that has not delivered significant benefits.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22220179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0" u="none" strike="noStrike" kern="1200" baseline="0" dirty="0">
                <a:solidFill>
                  <a:schemeClr val="tx1"/>
                </a:solidFill>
                <a:latin typeface="+mn-lt"/>
                <a:ea typeface="ＭＳ Ｐゴシック" pitchFamily="-65" charset="-128"/>
                <a:cs typeface="ＭＳ Ｐゴシック" pitchFamily="-65" charset="-128"/>
              </a:rPr>
              <a:t>LO 7-8 </a:t>
            </a:r>
            <a:r>
              <a:rPr lang="en-US" sz="1200" b="0" i="0" u="none" strike="noStrike" kern="1200" baseline="0" dirty="0">
                <a:solidFill>
                  <a:schemeClr val="tx1"/>
                </a:solidFill>
                <a:latin typeface="+mn-lt"/>
                <a:ea typeface="ＭＳ Ｐゴシック" pitchFamily="-65" charset="-128"/>
                <a:cs typeface="ＭＳ Ｐゴシック" pitchFamily="-65" charset="-128"/>
              </a:rPr>
              <a:t>Describe training methods for employee orientation and onboarding and for diversity management.</a:t>
            </a:r>
          </a:p>
          <a:p>
            <a:pPr algn="l"/>
            <a:endParaRPr lang="en-US" sz="1200" b="0" i="0" u="none" strike="noStrike" kern="1200" baseline="0" dirty="0">
              <a:solidFill>
                <a:schemeClr val="tx1"/>
              </a:solidFill>
              <a:latin typeface="+mn-lt"/>
              <a:ea typeface="MS PGothic" pitchFamily="34"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Many employees receive their first training during their first days on the job. This training is the organization’s </a:t>
            </a:r>
            <a:r>
              <a:rPr lang="en-US" sz="1200" b="1" i="0" u="none" strike="noStrike" kern="1200" baseline="0" dirty="0">
                <a:solidFill>
                  <a:schemeClr val="tx1"/>
                </a:solidFill>
                <a:latin typeface="+mn-lt"/>
                <a:ea typeface="ＭＳ Ｐゴシック" pitchFamily="-65" charset="-128"/>
                <a:cs typeface="ＭＳ Ｐゴシック" pitchFamily="-65" charset="-128"/>
              </a:rPr>
              <a:t>orientation </a:t>
            </a:r>
            <a:r>
              <a:rPr lang="en-US" sz="1200" b="0" i="0" u="none" strike="noStrike" kern="1200" baseline="0" dirty="0">
                <a:solidFill>
                  <a:schemeClr val="tx1"/>
                </a:solidFill>
                <a:latin typeface="+mn-lt"/>
                <a:ea typeface="ＭＳ Ｐゴシック" pitchFamily="-65" charset="-128"/>
                <a:cs typeface="ＭＳ Ｐゴシック" pitchFamily="-65" charset="-128"/>
              </a:rPr>
              <a:t>program—its training designed to prepare employees to perform their job effectively, learn about the organization, and establish work relationships. Organizations provide orientation because employees need to become familiar with job tasks and learn the details of the organization’s practices, policies, and procedures.</a:t>
            </a:r>
          </a:p>
          <a:p>
            <a:pPr algn="l"/>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pPr algn="l"/>
            <a:r>
              <a:rPr lang="en-US" sz="1200" b="0" i="0" u="none" strike="noStrike" kern="1200" baseline="0" dirty="0">
                <a:solidFill>
                  <a:schemeClr val="tx1"/>
                </a:solidFill>
                <a:latin typeface="+mn-lt"/>
                <a:ea typeface="ＭＳ Ｐゴシック" pitchFamily="-65" charset="-128"/>
                <a:cs typeface="ＭＳ Ｐゴシック" pitchFamily="-65" charset="-128"/>
              </a:rPr>
              <a:t>The process of </a:t>
            </a:r>
            <a:r>
              <a:rPr lang="en-US" sz="1200" b="1" i="0" u="none" strike="noStrike" kern="1200" baseline="0" dirty="0">
                <a:solidFill>
                  <a:schemeClr val="tx1"/>
                </a:solidFill>
                <a:latin typeface="+mn-lt"/>
                <a:ea typeface="ＭＳ Ｐゴシック" pitchFamily="-65" charset="-128"/>
                <a:cs typeface="ＭＳ Ｐゴシック" pitchFamily="-65" charset="-128"/>
              </a:rPr>
              <a:t>onboarding </a:t>
            </a:r>
            <a:r>
              <a:rPr lang="en-US" sz="1200" b="0" i="0" u="none" strike="noStrike" kern="1200" baseline="0" dirty="0">
                <a:solidFill>
                  <a:schemeClr val="tx1"/>
                </a:solidFill>
                <a:latin typeface="+mn-lt"/>
                <a:ea typeface="ＭＳ Ｐゴシック" pitchFamily="-65" charset="-128"/>
                <a:cs typeface="ＭＳ Ｐゴシック" pitchFamily="-65" charset="-128"/>
              </a:rPr>
              <a:t>aims to prepare new employees for full participation in the organization. Onboarding is a conscious attempt to get new employees to connect and identify with their employer by encouraging them to gather more information about the company, its history and culture, and its products or services. In so doing, onboarding also helps new employees adjust to both the social and the performance aspects of their jobs so they can quickly become productive contributors to the organization.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41096017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As Figure 7.4 shows, a comprehensive onboarding process prepares employees in four areas: complying with policies and rules, clarifying job requirements, understanding the organization’s culture, and connecting with co-workers.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7854339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Diversity programs are based on the assumption that people who become aware of differences and their stereotypes about those differences will be able to avoid letting stereotypes influence their interactions with people. Many of these programs use video and experiential exercises to increase employees’ awareness of the negative emotional and performance effects of stereotypes and resulting behaviors on members of minority groups. A risk of these programs—especially when they define diversity mainly in terms of race, ethnicity, and sex—is that they may alienate white male employees, who conclude that if the company values diversity more, it values them less. Diversity training is more likely to get everyone onboard if it emphasizes respecting and valuing all the organization’s employees in order to bring out the best work from everyone to open up the best opportunities for everyone.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Diversity training </a:t>
            </a:r>
            <a:r>
              <a:rPr lang="en-US" sz="1200" i="0" u="none" strike="noStrike" kern="1200" baseline="0" dirty="0">
                <a:solidFill>
                  <a:schemeClr val="tx1"/>
                </a:solidFill>
                <a:latin typeface="+mn-lt"/>
                <a:ea typeface="ＭＳ Ｐゴシック" pitchFamily="-65" charset="-128"/>
                <a:cs typeface="ＭＳ Ｐゴシック" pitchFamily="-65" charset="-128"/>
              </a:rPr>
              <a:t>is </a:t>
            </a:r>
            <a:r>
              <a:rPr lang="en-US" sz="1200" b="0" i="0" u="none" strike="noStrike" kern="1200" baseline="0" dirty="0">
                <a:solidFill>
                  <a:schemeClr val="tx1"/>
                </a:solidFill>
                <a:latin typeface="+mn-lt"/>
                <a:ea typeface="ＭＳ Ｐゴシック" pitchFamily="-65" charset="-128"/>
                <a:cs typeface="ＭＳ Ｐゴシック" pitchFamily="-65" charset="-128"/>
              </a:rPr>
              <a:t>training designed to change employee attitudes about diversity and/or develop skills needed to work with a diverse workforce.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Diversity </a:t>
            </a:r>
            <a:r>
              <a:rPr lang="en-US" sz="1200" b="0" i="0" u="none" strike="noStrike" kern="1200" baseline="0" dirty="0">
                <a:solidFill>
                  <a:schemeClr val="tx1"/>
                </a:solidFill>
                <a:latin typeface="+mn-lt"/>
                <a:ea typeface="ＭＳ Ｐゴシック" pitchFamily="-65" charset="-128"/>
                <a:cs typeface="ＭＳ Ｐゴシック" pitchFamily="-65" charset="-128"/>
              </a:rPr>
              <a:t>refers to the characteristics of individuals that make them unique, such as gender, age, race, sexual orientation, and so forth. </a:t>
            </a:r>
            <a:r>
              <a:rPr lang="en-US" sz="1200" b="1" i="0" u="none" strike="noStrike" kern="1200" baseline="0" dirty="0">
                <a:solidFill>
                  <a:schemeClr val="tx1"/>
                </a:solidFill>
                <a:latin typeface="+mn-lt"/>
                <a:ea typeface="ＭＳ Ｐゴシック" pitchFamily="-65" charset="-128"/>
                <a:cs typeface="ＭＳ Ｐゴシック" pitchFamily="-65" charset="-128"/>
              </a:rPr>
              <a:t>Inclusion </a:t>
            </a:r>
            <a:r>
              <a:rPr lang="en-US" sz="1200" b="0" i="0" u="none" strike="noStrike" kern="1200" baseline="0" dirty="0">
                <a:solidFill>
                  <a:schemeClr val="tx1"/>
                </a:solidFill>
                <a:latin typeface="+mn-lt"/>
                <a:ea typeface="ＭＳ Ｐゴシック" pitchFamily="-65" charset="-128"/>
                <a:cs typeface="ＭＳ Ｐゴシック" pitchFamily="-65" charset="-128"/>
              </a:rPr>
              <a:t>refers to creating a work environment in which all individuals are treated fairly and with mutual respect, have equal access to opportunities and resources, and can contribute fully to the organization’s success.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39</a:t>
            </a:fld>
            <a:endParaRPr lang="en-US" dirty="0"/>
          </a:p>
        </p:txBody>
      </p:sp>
    </p:spTree>
    <p:extLst>
      <p:ext uri="{BB962C8B-B14F-4D97-AF65-F5344CB8AC3E}">
        <p14:creationId xmlns:p14="http://schemas.microsoft.com/office/powerpoint/2010/main" val="1230658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Aft>
                <a:spcPts val="0"/>
              </a:spcAft>
            </a:pPr>
            <a:r>
              <a:rPr lang="en-US" dirty="0"/>
              <a:t>Have you ever participated in a diversity training course? If so, did you find it valuable?</a:t>
            </a:r>
          </a:p>
          <a:p>
            <a:pPr marL="233363" indent="-233363">
              <a:spcAft>
                <a:spcPts val="0"/>
              </a:spcAft>
              <a:buFont typeface="+mj-lt"/>
              <a:buAutoNum type="alphaUcPeriod"/>
            </a:pPr>
            <a:r>
              <a:rPr lang="en-US" dirty="0"/>
              <a:t>Yes, and it was very useful.</a:t>
            </a:r>
          </a:p>
          <a:p>
            <a:pPr marL="233363" indent="-233363">
              <a:spcAft>
                <a:spcPts val="0"/>
              </a:spcAft>
              <a:buFont typeface="+mj-lt"/>
              <a:buAutoNum type="alphaUcPeriod"/>
            </a:pPr>
            <a:r>
              <a:rPr lang="en-US" dirty="0"/>
              <a:t>Yes, but it covered information I already knew.</a:t>
            </a:r>
          </a:p>
          <a:p>
            <a:pPr marL="233363" indent="-233363">
              <a:spcAft>
                <a:spcPts val="0"/>
              </a:spcAft>
              <a:buFont typeface="+mj-lt"/>
              <a:buAutoNum type="alphaUcPeriod"/>
            </a:pPr>
            <a:r>
              <a:rPr lang="en-US" dirty="0"/>
              <a:t>No, but I think it would be enlightening.</a:t>
            </a:r>
          </a:p>
          <a:p>
            <a:pPr marL="233363" indent="-233363">
              <a:spcAft>
                <a:spcPts val="0"/>
              </a:spcAft>
              <a:buFont typeface="+mj-lt"/>
              <a:buAutoNum type="alphaUcPeriod"/>
            </a:pPr>
            <a:r>
              <a:rPr lang="en-US" dirty="0"/>
              <a:t>No, and I don’t think it would be very useful.</a:t>
            </a:r>
          </a:p>
          <a:p>
            <a:pPr marL="228600" indent="-228600" eaLnBrk="1" hangingPunct="1">
              <a:spcAft>
                <a:spcPts val="0"/>
              </a:spcAft>
            </a:pPr>
            <a:endParaRPr lang="en-US" dirty="0">
              <a:ea typeface="ＭＳ Ｐゴシック" charset="0"/>
              <a:cs typeface="ＭＳ Ｐゴシック" charset="0"/>
            </a:endParaRPr>
          </a:p>
          <a:p>
            <a:pPr marL="228600" indent="-228600" eaLnBrk="1" hangingPunct="1">
              <a:spcAft>
                <a:spcPts val="0"/>
              </a:spcAft>
            </a:pPr>
            <a:r>
              <a:rPr lang="en-US" dirty="0">
                <a:ea typeface="ＭＳ Ｐゴシック" charset="0"/>
                <a:cs typeface="ＭＳ Ｐゴシック" charset="0"/>
              </a:rPr>
              <a:t>Student answers will vary.</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151797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No matter what its form, training can benefit the organization when it is linked to organizational needs and when it motivates employees.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40037906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42</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chemeClr val="tx1"/>
                </a:solidFill>
                <a:latin typeface="+mn-lt"/>
              </a:rPr>
              <a:t>With training so essential in modern organizations, it is important to provide training that is effective. An effective training program actually teaches what it is designed to teach, and it teaches skills and behaviors that will help the organization achieve its goals. To achieve those goals, HR professionals approach training through </a:t>
            </a:r>
            <a:r>
              <a:rPr lang="en-US" sz="1200" b="1" i="0" u="none" strike="noStrike" baseline="0" dirty="0">
                <a:solidFill>
                  <a:schemeClr val="tx1"/>
                </a:solidFill>
                <a:latin typeface="+mn-lt"/>
              </a:rPr>
              <a:t>i</a:t>
            </a:r>
            <a:r>
              <a:rPr lang="en-US" sz="1200" b="1" i="0" u="none" strike="noStrike" kern="1200" baseline="0" dirty="0">
                <a:solidFill>
                  <a:schemeClr val="tx1"/>
                </a:solidFill>
                <a:latin typeface="+mn-lt"/>
                <a:ea typeface="MS PGothic" pitchFamily="34" charset="-128"/>
                <a:cs typeface="ＭＳ Ｐゴシック" pitchFamily="-65" charset="-128"/>
              </a:rPr>
              <a:t>nstructional </a:t>
            </a:r>
            <a:r>
              <a:rPr lang="en-US" sz="1200" b="1" dirty="0">
                <a:solidFill>
                  <a:schemeClr val="tx1"/>
                </a:solidFill>
                <a:latin typeface="+mn-lt"/>
              </a:rPr>
              <a:t>d</a:t>
            </a:r>
            <a:r>
              <a:rPr lang="en-US" sz="1200" b="1" i="0" u="none" strike="noStrike" kern="1200" baseline="0" dirty="0">
                <a:solidFill>
                  <a:schemeClr val="tx1"/>
                </a:solidFill>
                <a:latin typeface="+mn-lt"/>
                <a:ea typeface="MS PGothic" pitchFamily="34" charset="-128"/>
                <a:cs typeface="ＭＳ Ｐゴシック" pitchFamily="-65" charset="-128"/>
              </a:rPr>
              <a:t>esign</a:t>
            </a:r>
            <a:r>
              <a:rPr lang="en-US" sz="1200" b="0" i="0" u="none" strike="noStrike" kern="1200" baseline="0" dirty="0">
                <a:solidFill>
                  <a:schemeClr val="tx1"/>
                </a:solidFill>
                <a:latin typeface="+mn-lt"/>
                <a:ea typeface="MS PGothic" pitchFamily="34" charset="-128"/>
                <a:cs typeface="ＭＳ Ｐゴシック" pitchFamily="-65" charset="-128"/>
              </a:rPr>
              <a:t>, a process of systematically developing training to meet specified needs.</a:t>
            </a:r>
          </a:p>
          <a:p>
            <a:endParaRPr lang="en-US" altLang="en-US" sz="1200" b="0" i="0" u="none" strike="noStrike" kern="1200" baseline="0" dirty="0">
              <a:solidFill>
                <a:schemeClr val="tx1"/>
              </a:solidFill>
              <a:latin typeface="+mn-lt"/>
              <a:ea typeface="MS PGothic"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dirty="0">
                <a:solidFill>
                  <a:schemeClr val="tx1"/>
                </a:solidFill>
                <a:latin typeface="+mn-lt"/>
              </a:rPr>
              <a:t>With training so essential in today’</a:t>
            </a:r>
            <a:r>
              <a:rPr lang="en-US" altLang="ja-JP" sz="1200" dirty="0">
                <a:solidFill>
                  <a:schemeClr val="tx1"/>
                </a:solidFill>
                <a:latin typeface="+mn-lt"/>
              </a:rPr>
              <a:t>s organizations, it is important to provide training that is effective. An effective training program teaches what it is designed to teach.</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285095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complete instructional design process includes the steps shown in Figure 7.1. It begins with an assessment of the needs for training—what the organization requires that its people learn. Next, the organization ensures that employees are ready for training in terms of their attitudes, motivation, basic skills, and work environment. The third step is to plan the training program, including the program’s objectives, instructors, and methods. The organization then implements the program. Finally, evaluating the results of the training provides feedback for planning future training programs.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849642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To carry out the training process more efficiently and effectively, a growing number of organizations are using a </a:t>
            </a:r>
            <a:r>
              <a:rPr lang="en-US" sz="1200" b="1" i="0" u="none" strike="noStrike" kern="1200" baseline="0" dirty="0">
                <a:solidFill>
                  <a:schemeClr val="tx1"/>
                </a:solidFill>
                <a:latin typeface="+mn-lt"/>
                <a:ea typeface="MS PGothic" pitchFamily="34" charset="-128"/>
                <a:cs typeface="ＭＳ Ｐゴシック" pitchFamily="-65" charset="-128"/>
              </a:rPr>
              <a:t>learning management system (LMS)</a:t>
            </a:r>
            <a:r>
              <a:rPr lang="en-US" sz="1200" b="0" i="0" u="none" strike="noStrike" kern="1200" baseline="0" dirty="0">
                <a:solidFill>
                  <a:schemeClr val="tx1"/>
                </a:solidFill>
                <a:latin typeface="+mn-lt"/>
                <a:ea typeface="MS PGothic" pitchFamily="34" charset="-128"/>
                <a:cs typeface="ＭＳ Ｐゴシック" pitchFamily="-65" charset="-128"/>
              </a:rPr>
              <a:t>,</a:t>
            </a:r>
            <a:r>
              <a:rPr lang="en-US" sz="1200" i="0" u="none" strike="noStrike" kern="1200" baseline="0" dirty="0">
                <a:solidFill>
                  <a:schemeClr val="tx1"/>
                </a:solidFill>
                <a:latin typeface="+mn-lt"/>
                <a:ea typeface="MS PGothic" pitchFamily="34" charset="-128"/>
                <a:cs typeface="ＭＳ Ｐゴシック" pitchFamily="-65" charset="-128"/>
              </a:rPr>
              <a:t> a </a:t>
            </a:r>
            <a:r>
              <a:rPr lang="en-US" sz="1200" b="0" i="0" u="none" strike="noStrike" kern="1200" baseline="0" dirty="0">
                <a:solidFill>
                  <a:schemeClr val="tx1"/>
                </a:solidFill>
                <a:latin typeface="+mn-lt"/>
                <a:ea typeface="MS PGothic" pitchFamily="34" charset="-128"/>
                <a:cs typeface="ＭＳ Ｐゴシック" pitchFamily="-65" charset="-128"/>
              </a:rPr>
              <a:t>computer application that automates the administration, development, and delivery of training programs.</a:t>
            </a:r>
            <a:endParaRPr lang="en-US" altLang="en-US" sz="1200" kern="1200" dirty="0">
              <a:solidFill>
                <a:schemeClr val="tx1"/>
              </a:solidFill>
              <a:latin typeface="+mn-lt"/>
              <a:ea typeface="ＭＳ Ｐゴシック" pitchFamily="-65" charset="-128"/>
              <a:cs typeface="ＭＳ Ｐゴシック" pitchFamily="-65" charset="-128"/>
            </a:endParaRPr>
          </a:p>
          <a:p>
            <a:endParaRPr lang="en-US" altLang="en-US" sz="1200" kern="1200" dirty="0">
              <a:solidFill>
                <a:schemeClr val="tx1"/>
              </a:solidFill>
              <a:latin typeface="+mn-lt"/>
              <a:ea typeface="ＭＳ Ｐゴシック" pitchFamily="-65" charset="-128"/>
              <a:cs typeface="ＭＳ Ｐゴシック" pitchFamily="-65" charset="-128"/>
            </a:endParaRPr>
          </a:p>
          <a:p>
            <a:r>
              <a:rPr lang="en-US" altLang="en-US" sz="1200" kern="1200" dirty="0">
                <a:solidFill>
                  <a:schemeClr val="tx1"/>
                </a:solidFill>
                <a:latin typeface="+mn-lt"/>
                <a:ea typeface="ＭＳ Ｐゴシック" pitchFamily="-65" charset="-128"/>
                <a:cs typeface="ＭＳ Ｐゴシック" pitchFamily="-65" charset="-128"/>
              </a:rPr>
              <a:t>Managers and employees can use the LMS to identify training needs and enroll in courses. The LMS can make training programs more widely available and help companies reduce travel and other costs by providing online training.</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834833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7-2 Explain how to assess the need for training. </a:t>
            </a:r>
          </a:p>
          <a:p>
            <a:endParaRPr lang="en-US" sz="1200" b="0" i="0" u="none" strike="noStrike" kern="1200" baseline="0" dirty="0">
              <a:solidFill>
                <a:schemeClr val="tx1"/>
              </a:solidFill>
              <a:latin typeface="+mn-lt"/>
              <a:ea typeface="MS PGothic" pitchFamily="34" charset="-128"/>
              <a:cs typeface="ＭＳ Ｐゴシック" pitchFamily="-65" charset="-128"/>
            </a:endParaRPr>
          </a:p>
          <a:p>
            <a:r>
              <a:rPr lang="en-US" sz="1200" b="1" i="0" u="none" strike="noStrike" kern="1200" baseline="0" dirty="0">
                <a:solidFill>
                  <a:schemeClr val="tx1"/>
                </a:solidFill>
                <a:latin typeface="+mn-lt"/>
                <a:ea typeface="MS PGothic" pitchFamily="34" charset="-128"/>
                <a:cs typeface="ＭＳ Ｐゴシック" pitchFamily="-65" charset="-128"/>
              </a:rPr>
              <a:t>Needs assessment </a:t>
            </a:r>
            <a:r>
              <a:rPr lang="en-US" sz="1200" b="0" i="0" u="none" strike="noStrike" kern="1200" baseline="0" dirty="0">
                <a:solidFill>
                  <a:schemeClr val="tx1"/>
                </a:solidFill>
                <a:latin typeface="+mn-lt"/>
                <a:ea typeface="MS PGothic" pitchFamily="34" charset="-128"/>
                <a:cs typeface="ＭＳ Ｐゴシック" pitchFamily="-65" charset="-128"/>
              </a:rPr>
              <a:t>is the process of evaluating the organization, individual employees, and employees’ tasks to determine what kinds of training, if any, are necessary. </a:t>
            </a:r>
          </a:p>
          <a:p>
            <a:endParaRPr lang="en-US" altLang="en-US" sz="1200" b="0" i="0" u="none" strike="noStrike" kern="1200" baseline="0" dirty="0">
              <a:solidFill>
                <a:schemeClr val="tx1"/>
              </a:solidFill>
              <a:latin typeface="+mn-lt"/>
              <a:ea typeface="MS PGothic" pitchFamily="34" charset="-128"/>
              <a:cs typeface="ＭＳ Ｐゴシック" pitchFamily="-65" charset="-128"/>
            </a:endParaRPr>
          </a:p>
          <a:p>
            <a:r>
              <a:rPr lang="en-US" altLang="en-US" sz="1200" b="0" kern="1200" dirty="0">
                <a:solidFill>
                  <a:schemeClr val="tx1"/>
                </a:solidFill>
                <a:latin typeface="+mn-lt"/>
                <a:ea typeface="ＭＳ Ｐゴシック" pitchFamily="-65" charset="-128"/>
                <a:cs typeface="ＭＳ Ｐゴシック" pitchFamily="-65" charset="-128"/>
              </a:rPr>
              <a:t>Instructional design </a:t>
            </a:r>
            <a:r>
              <a:rPr lang="en-US" altLang="en-US" sz="1200" kern="1200" dirty="0">
                <a:solidFill>
                  <a:schemeClr val="tx1"/>
                </a:solidFill>
                <a:latin typeface="+mn-lt"/>
                <a:ea typeface="ＭＳ Ｐゴシック" pitchFamily="-65" charset="-128"/>
                <a:cs typeface="ＭＳ Ｐゴシック" pitchFamily="-65" charset="-128"/>
              </a:rPr>
              <a:t>should logically begin with a needs assessment. The answers to these questions provide the basis for planning an effective training program. Management may observe that some employees lack basic skills or are performing  poorly. Decisions to produce new products, apply new technology, or design new jobs should prompt a needs assessment because these changes tend to require new skills. The decision to conduct a needs assessment also may be prompted by outside forces, such as customer requests or legal requirements. A variety of conditions may prompt an organization to conduct a needs assessment. The outcome of the needs assessment is a set of decisions about how to address the issues that prompted the needs assessment. These decisions do not necessarily include a training program, because some issues should be resolved through methods other than training. The possibilities for action include offering existing training programs to more employees; buying or developing new training programs; and improving existing training programs.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3395919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en-US" dirty="0"/>
              <a:t>Usually, the needs assessment begins with the </a:t>
            </a:r>
            <a:r>
              <a:rPr lang="en-US" altLang="en-US" b="1" dirty="0"/>
              <a:t>organization analysis</a:t>
            </a:r>
            <a:r>
              <a:rPr lang="en-US" altLang="en-US" dirty="0"/>
              <a:t>. Training needs will vary depending on whether the organization’s strategy is based on growing or shrinking its personnel, whether it is seeking to serve a broad customer base or focusing on the specific needs of a narrow market segment, and various other strategic scenarios.  Anyone planning a training program must consider whether the organization has the budget, time, and expertise for training. Even if training fits the organization’s strategy and budget, it can be viable only if the organization is willing to support the investment in training. Managers increase the success of training when they support it through such actions as helping trainees see how they can use their newly learned knowledge, skills, and behaviors on the job. Conversely, the managers will be most likely to support training if the people planning it can show that it will solve a significant problem or result in a significant improvement, relative to its cost. Managers appreciate training proposals with specific goals, timetables, budgets, and methods for measuring success.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2537558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slide" Target="slide4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34.xml"/><Relationship Id="rId4" Type="http://schemas.openxmlformats.org/officeDocument/2006/relationships/slide" Target="slide4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34.xml"/><Relationship Id="rId4" Type="http://schemas.openxmlformats.org/officeDocument/2006/relationships/slide" Target="slide4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4.xml"/><Relationship Id="rId4" Type="http://schemas.openxmlformats.org/officeDocument/2006/relationships/slide" Target="slide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Needs Assessment </a:t>
            </a:r>
            <a:r>
              <a:rPr lang="en-US" sz="1000" b="0" dirty="0"/>
              <a:t>2</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319084"/>
          </a:xfrm>
        </p:spPr>
        <p:txBody>
          <a:bodyPr/>
          <a:lstStyle/>
          <a:p>
            <a:pPr>
              <a:defRPr/>
            </a:pPr>
            <a:r>
              <a:rPr lang="en-US" sz="2800" b="1" dirty="0">
                <a:ea typeface="ＭＳ Ｐゴシック" pitchFamily="34" charset="-128"/>
              </a:rPr>
              <a:t>Organization Analysis</a:t>
            </a:r>
            <a:endParaRPr lang="en-US" sz="2800" dirty="0">
              <a:ea typeface="ＭＳ Ｐゴシック" pitchFamily="34" charset="-128"/>
            </a:endParaRPr>
          </a:p>
          <a:p>
            <a:pPr>
              <a:defRPr/>
            </a:pPr>
            <a:r>
              <a:rPr lang="en-US" sz="2600" dirty="0">
                <a:solidFill>
                  <a:srgbClr val="000000"/>
                </a:solidFill>
                <a:ea typeface="ＭＳ Ｐゴシック" pitchFamily="34" charset="-128"/>
              </a:rPr>
              <a:t>The beginning of needs assessment.</a:t>
            </a:r>
          </a:p>
          <a:p>
            <a:pPr>
              <a:defRPr/>
            </a:pPr>
            <a:r>
              <a:rPr lang="en-US" sz="2600" dirty="0">
                <a:solidFill>
                  <a:srgbClr val="000000"/>
                </a:solidFill>
                <a:ea typeface="ＭＳ Ｐゴシック" pitchFamily="34" charset="-128"/>
              </a:rPr>
              <a:t>It looks at training needs in light of:</a:t>
            </a:r>
          </a:p>
          <a:p>
            <a:pPr marL="292608" lvl="3" indent="-292608">
              <a:spcBef>
                <a:spcPts val="1000"/>
              </a:spcBef>
              <a:spcAft>
                <a:spcPts val="0"/>
              </a:spcAft>
              <a:buClr>
                <a:srgbClr val="10224E"/>
              </a:buClr>
              <a:buFont typeface="Arial" panose="020B0604020202020204" pitchFamily="34" charset="0"/>
              <a:buChar char="•"/>
              <a:defRPr/>
            </a:pPr>
            <a:r>
              <a:rPr lang="en-US" sz="2400" dirty="0">
                <a:solidFill>
                  <a:srgbClr val="000000"/>
                </a:solidFill>
                <a:ea typeface="ＭＳ Ｐゴシック" pitchFamily="34" charset="-128"/>
              </a:rPr>
              <a:t>The organization</a:t>
            </a:r>
            <a:r>
              <a:rPr lang="en-US" altLang="en-US" sz="2400" dirty="0">
                <a:solidFill>
                  <a:srgbClr val="000000"/>
                </a:solidFill>
                <a:ea typeface="ＭＳ Ｐゴシック" pitchFamily="34" charset="-128"/>
              </a:rPr>
              <a:t>’</a:t>
            </a:r>
            <a:r>
              <a:rPr lang="en-US" altLang="ja-JP" sz="2400" dirty="0">
                <a:solidFill>
                  <a:srgbClr val="000000"/>
                </a:solidFill>
                <a:cs typeface="ＭＳ Ｐゴシック" pitchFamily="34" charset="-128"/>
              </a:rPr>
              <a:t>s strategy.</a:t>
            </a:r>
          </a:p>
          <a:p>
            <a:pPr marL="292608" lvl="3" indent="-292608">
              <a:spcBef>
                <a:spcPts val="1000"/>
              </a:spcBef>
              <a:spcAft>
                <a:spcPts val="0"/>
              </a:spcAft>
              <a:buClr>
                <a:srgbClr val="10224E"/>
              </a:buClr>
              <a:buFont typeface="Arial" panose="020B0604020202020204" pitchFamily="34" charset="0"/>
              <a:buChar char="•"/>
              <a:defRPr/>
            </a:pPr>
            <a:r>
              <a:rPr lang="en-US" sz="2400" dirty="0">
                <a:solidFill>
                  <a:srgbClr val="000000"/>
                </a:solidFill>
                <a:ea typeface="ＭＳ Ｐゴシック" pitchFamily="34" charset="-128"/>
              </a:rPr>
              <a:t>Resources available for training.</a:t>
            </a:r>
          </a:p>
          <a:p>
            <a:pPr marL="292608" lvl="3" indent="-292608">
              <a:spcBef>
                <a:spcPts val="1000"/>
              </a:spcBef>
              <a:spcAft>
                <a:spcPts val="0"/>
              </a:spcAft>
              <a:buClr>
                <a:srgbClr val="10224E"/>
              </a:buClr>
              <a:buFont typeface="Arial" panose="020B0604020202020204" pitchFamily="34" charset="0"/>
              <a:buChar char="•"/>
              <a:defRPr/>
            </a:pPr>
            <a:r>
              <a:rPr lang="en-US" sz="2400" dirty="0">
                <a:solidFill>
                  <a:srgbClr val="000000"/>
                </a:solidFill>
                <a:ea typeface="ＭＳ Ｐゴシック" pitchFamily="34" charset="-128"/>
              </a:rPr>
              <a:t>Management</a:t>
            </a:r>
            <a:r>
              <a:rPr lang="en-US" altLang="en-US" sz="2400" dirty="0">
                <a:solidFill>
                  <a:srgbClr val="000000"/>
                </a:solidFill>
                <a:ea typeface="ＭＳ Ｐゴシック" pitchFamily="34" charset="-128"/>
              </a:rPr>
              <a:t>’</a:t>
            </a:r>
            <a:r>
              <a:rPr lang="en-US" altLang="ja-JP" sz="2400" dirty="0">
                <a:solidFill>
                  <a:srgbClr val="000000"/>
                </a:solidFill>
              </a:rPr>
              <a:t>s support for training activities.</a:t>
            </a:r>
            <a:endParaRPr lang="en-US"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525819"/>
            <a:ext cx="10972800" cy="1874982"/>
          </a:xfrm>
        </p:spPr>
        <p:txBody>
          <a:bodyPr/>
          <a:lstStyle/>
          <a:p>
            <a:r>
              <a:rPr lang="en-US" sz="2600" dirty="0"/>
              <a:t>The organization should show trainees how to use newly learned skills, knowledge, and behaviors on the job.</a:t>
            </a:r>
          </a:p>
          <a:p>
            <a:r>
              <a:rPr lang="en-US" sz="2600" dirty="0"/>
              <a:t>Managers need to know how training will help them achieve business goals.</a:t>
            </a:r>
          </a:p>
        </p:txBody>
      </p:sp>
    </p:spTree>
    <p:extLst>
      <p:ext uri="{BB962C8B-B14F-4D97-AF65-F5344CB8AC3E}">
        <p14:creationId xmlns:p14="http://schemas.microsoft.com/office/powerpoint/2010/main" val="282703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Needs Assessment </a:t>
            </a:r>
            <a:r>
              <a:rPr lang="en-US" altLang="en-US" sz="1000" b="0" dirty="0"/>
              <a:t>3</a:t>
            </a:r>
            <a:endParaRPr lang="en-US" sz="1000" b="0" dirty="0"/>
          </a:p>
        </p:txBody>
      </p:sp>
      <p:pic>
        <p:nvPicPr>
          <p:cNvPr id="6" name="Picture 5" descr="A photo of a training class giving training to the employees.">
            <a:extLst>
              <a:ext uri="{FF2B5EF4-FFF2-40B4-BE49-F238E27FC236}">
                <a16:creationId xmlns:a16="http://schemas.microsoft.com/office/drawing/2014/main" id="{3D77F259-28DB-440A-B915-A434DDD16056}"/>
              </a:ext>
            </a:extLst>
          </p:cNvPr>
          <p:cNvPicPr>
            <a:picLocks noChangeAspect="1"/>
          </p:cNvPicPr>
          <p:nvPr/>
        </p:nvPicPr>
        <p:blipFill>
          <a:blip r:embed="rId3"/>
          <a:stretch>
            <a:fillRect/>
          </a:stretch>
        </p:blipFill>
        <p:spPr>
          <a:xfrm>
            <a:off x="2565816" y="1300150"/>
            <a:ext cx="6838694" cy="3500503"/>
          </a:xfrm>
          <a:prstGeom prst="rect">
            <a:avLst/>
          </a:prstGeom>
        </p:spPr>
      </p:pic>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4956239"/>
            <a:ext cx="11027766" cy="1230565"/>
          </a:xfrm>
        </p:spPr>
        <p:txBody>
          <a:bodyPr/>
          <a:lstStyle/>
          <a:p>
            <a:r>
              <a:rPr lang="en-US" sz="2400" dirty="0">
                <a:solidFill>
                  <a:srgbClr val="221E1F"/>
                </a:solidFill>
              </a:rPr>
              <a:t>Employee training must fit with the organization’s strategy and budget. Such training can only be successful if managers are willing to help trainees use their newly learned knowledge and skills on the job.</a:t>
            </a:r>
            <a:endParaRPr lang="en-US" sz="26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Rawpixel.com/Shutterstock</a:t>
            </a:r>
          </a:p>
        </p:txBody>
      </p:sp>
    </p:spTree>
    <p:extLst>
      <p:ext uri="{BB962C8B-B14F-4D97-AF65-F5344CB8AC3E}">
        <p14:creationId xmlns:p14="http://schemas.microsoft.com/office/powerpoint/2010/main" val="851824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E305F-D00C-42C8-B69D-B8611A0B03ED}"/>
              </a:ext>
            </a:extLst>
          </p:cNvPr>
          <p:cNvSpPr>
            <a:spLocks noGrp="1"/>
          </p:cNvSpPr>
          <p:nvPr>
            <p:ph type="title"/>
          </p:nvPr>
        </p:nvSpPr>
        <p:spPr/>
        <p:txBody>
          <a:bodyPr/>
          <a:lstStyle/>
          <a:p>
            <a:r>
              <a:rPr lang="en-US" dirty="0"/>
              <a:t>Needs Assessment </a:t>
            </a:r>
            <a:r>
              <a:rPr lang="en-US" sz="1000" b="0" dirty="0"/>
              <a:t>4</a:t>
            </a:r>
          </a:p>
        </p:txBody>
      </p:sp>
      <p:sp>
        <p:nvSpPr>
          <p:cNvPr id="3" name="Content Placeholder 2">
            <a:extLst>
              <a:ext uri="{FF2B5EF4-FFF2-40B4-BE49-F238E27FC236}">
                <a16:creationId xmlns:a16="http://schemas.microsoft.com/office/drawing/2014/main" id="{BF3674A8-7204-4144-BFC5-55E895DA285C}"/>
              </a:ext>
            </a:extLst>
          </p:cNvPr>
          <p:cNvSpPr>
            <a:spLocks noGrp="1"/>
          </p:cNvSpPr>
          <p:nvPr>
            <p:ph sz="half" idx="1"/>
          </p:nvPr>
        </p:nvSpPr>
        <p:spPr>
          <a:xfrm>
            <a:off x="609600" y="1257300"/>
            <a:ext cx="5384800" cy="5273040"/>
          </a:xfrm>
        </p:spPr>
        <p:txBody>
          <a:bodyPr/>
          <a:lstStyle/>
          <a:p>
            <a:pPr>
              <a:spcBef>
                <a:spcPts val="576"/>
              </a:spcBef>
            </a:pPr>
            <a:r>
              <a:rPr lang="en-US" altLang="en-US" sz="2800" b="1" dirty="0"/>
              <a:t>Person Analysis</a:t>
            </a:r>
            <a:endParaRPr lang="en-US" altLang="en-US" sz="2800" dirty="0"/>
          </a:p>
          <a:p>
            <a:pPr>
              <a:spcBef>
                <a:spcPts val="576"/>
              </a:spcBef>
            </a:pPr>
            <a:r>
              <a:rPr lang="en-US" altLang="en-US" sz="2600" dirty="0"/>
              <a:t>Process of determining individuals’ </a:t>
            </a:r>
            <a:r>
              <a:rPr lang="en-US" altLang="ja-JP" sz="2600" dirty="0">
                <a:ea typeface="HGP明朝E" charset="-128"/>
              </a:rPr>
              <a:t>needs and readiness for training by</a:t>
            </a:r>
            <a:r>
              <a:rPr lang="en-US" altLang="en-US" sz="2600" dirty="0"/>
              <a:t> answering three questions:</a:t>
            </a:r>
          </a:p>
          <a:p>
            <a:pPr marL="402336" lvl="1" indent="-404813">
              <a:spcBef>
                <a:spcPts val="1000"/>
              </a:spcBef>
              <a:spcAft>
                <a:spcPts val="0"/>
              </a:spcAft>
              <a:buFont typeface="+mj-lt"/>
              <a:buAutoNum type="arabicPeriod"/>
            </a:pPr>
            <a:r>
              <a:rPr lang="en-US" altLang="en-US" sz="2400" dirty="0"/>
              <a:t>Do performance deficiencies result from a lack of knowledge, skill, or ability?</a:t>
            </a:r>
          </a:p>
          <a:p>
            <a:pPr marL="402336" lvl="1" indent="-404813">
              <a:spcBef>
                <a:spcPts val="1000"/>
              </a:spcBef>
              <a:spcAft>
                <a:spcPts val="0"/>
              </a:spcAft>
              <a:buFont typeface="+mj-lt"/>
              <a:buAutoNum type="arabicPeriod"/>
            </a:pPr>
            <a:r>
              <a:rPr lang="en-US" altLang="en-US" sz="2400" dirty="0"/>
              <a:t>Who needs training?</a:t>
            </a:r>
          </a:p>
          <a:p>
            <a:pPr marL="402336" lvl="1" indent="-404813">
              <a:spcBef>
                <a:spcPts val="1000"/>
              </a:spcBef>
              <a:spcAft>
                <a:spcPts val="0"/>
              </a:spcAft>
              <a:buFont typeface="+mj-lt"/>
              <a:buAutoNum type="arabicPeriod"/>
            </a:pPr>
            <a:r>
              <a:rPr lang="en-US" altLang="en-US" sz="2400" dirty="0"/>
              <a:t>Are the employees ready for training?</a:t>
            </a:r>
            <a:endParaRPr lang="en-US" sz="2400" dirty="0"/>
          </a:p>
        </p:txBody>
      </p:sp>
      <p:sp>
        <p:nvSpPr>
          <p:cNvPr id="4" name="Content Placeholder 3">
            <a:extLst>
              <a:ext uri="{FF2B5EF4-FFF2-40B4-BE49-F238E27FC236}">
                <a16:creationId xmlns:a16="http://schemas.microsoft.com/office/drawing/2014/main" id="{724689A2-84E0-45D2-BBE8-FFD2334C267C}"/>
              </a:ext>
            </a:extLst>
          </p:cNvPr>
          <p:cNvSpPr>
            <a:spLocks noGrp="1"/>
          </p:cNvSpPr>
          <p:nvPr>
            <p:ph sz="half" idx="2"/>
          </p:nvPr>
        </p:nvSpPr>
        <p:spPr>
          <a:xfrm>
            <a:off x="6197600" y="1257298"/>
            <a:ext cx="5384800" cy="5273041"/>
          </a:xfrm>
        </p:spPr>
        <p:txBody>
          <a:bodyPr/>
          <a:lstStyle/>
          <a:p>
            <a:pPr>
              <a:spcBef>
                <a:spcPts val="576"/>
              </a:spcBef>
            </a:pPr>
            <a:r>
              <a:rPr lang="en-US" sz="2600" dirty="0">
                <a:solidFill>
                  <a:srgbClr val="221E1F"/>
                </a:solidFill>
              </a:rPr>
              <a:t>The primary variables are:</a:t>
            </a:r>
          </a:p>
          <a:p>
            <a:pPr marL="292608" lvl="1" indent="-292608">
              <a:spcBef>
                <a:spcPts val="1000"/>
              </a:spcBef>
              <a:spcAft>
                <a:spcPts val="0"/>
              </a:spcAft>
              <a:buSzPct val="106000"/>
            </a:pPr>
            <a:r>
              <a:rPr lang="en-US" sz="2400" dirty="0">
                <a:solidFill>
                  <a:srgbClr val="221E1F"/>
                </a:solidFill>
              </a:rPr>
              <a:t>The person’s ability and skills.</a:t>
            </a:r>
          </a:p>
          <a:p>
            <a:pPr marL="292608" lvl="1" indent="-292608">
              <a:spcBef>
                <a:spcPts val="1000"/>
              </a:spcBef>
              <a:spcAft>
                <a:spcPts val="0"/>
              </a:spcAft>
            </a:pPr>
            <a:r>
              <a:rPr lang="en-US" sz="2400" dirty="0">
                <a:solidFill>
                  <a:srgbClr val="221E1F"/>
                </a:solidFill>
              </a:rPr>
              <a:t>Attitudes and motivation.</a:t>
            </a:r>
          </a:p>
          <a:p>
            <a:pPr marL="292608" lvl="1" indent="-292608">
              <a:spcBef>
                <a:spcPts val="1000"/>
              </a:spcBef>
              <a:spcAft>
                <a:spcPts val="0"/>
              </a:spcAft>
            </a:pPr>
            <a:r>
              <a:rPr lang="en-US" sz="2400" dirty="0">
                <a:solidFill>
                  <a:srgbClr val="221E1F"/>
                </a:solidFill>
              </a:rPr>
              <a:t>The organization’s input.</a:t>
            </a:r>
          </a:p>
          <a:p>
            <a:pPr marL="292608" lvl="1" indent="-292608">
              <a:spcBef>
                <a:spcPts val="1000"/>
              </a:spcBef>
              <a:spcAft>
                <a:spcPts val="0"/>
              </a:spcAft>
            </a:pPr>
            <a:r>
              <a:rPr lang="en-US" sz="2400" dirty="0">
                <a:solidFill>
                  <a:srgbClr val="221E1F"/>
                </a:solidFill>
              </a:rPr>
              <a:t>Performance feedback.</a:t>
            </a:r>
          </a:p>
          <a:p>
            <a:pPr marL="292608" lvl="1" indent="-292608">
              <a:spcBef>
                <a:spcPts val="1000"/>
              </a:spcBef>
              <a:spcAft>
                <a:spcPts val="0"/>
              </a:spcAft>
            </a:pPr>
            <a:r>
              <a:rPr lang="en-US" sz="2400" dirty="0">
                <a:solidFill>
                  <a:srgbClr val="221E1F"/>
                </a:solidFill>
              </a:rPr>
              <a:t>Positive consequences to motivate good performance.</a:t>
            </a:r>
            <a:endParaRPr lang="en-US" sz="2400" dirty="0"/>
          </a:p>
        </p:txBody>
      </p:sp>
    </p:spTree>
    <p:extLst>
      <p:ext uri="{BB962C8B-B14F-4D97-AF65-F5344CB8AC3E}">
        <p14:creationId xmlns:p14="http://schemas.microsoft.com/office/powerpoint/2010/main" val="2918948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Needs Assessment </a:t>
            </a:r>
            <a:r>
              <a:rPr lang="en-US" sz="1000" b="0" dirty="0"/>
              <a:t>5</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319084"/>
          </a:xfrm>
        </p:spPr>
        <p:txBody>
          <a:bodyPr/>
          <a:lstStyle/>
          <a:p>
            <a:pPr>
              <a:defRPr/>
            </a:pPr>
            <a:r>
              <a:rPr lang="en-US" sz="2800" b="1" dirty="0">
                <a:ea typeface="ＭＳ Ｐゴシック" pitchFamily="34" charset="-128"/>
              </a:rPr>
              <a:t>Task Analysis</a:t>
            </a:r>
            <a:endParaRPr lang="en-US" sz="2800" dirty="0">
              <a:ea typeface="ＭＳ Ｐゴシック" pitchFamily="34" charset="-128"/>
            </a:endParaRPr>
          </a:p>
          <a:p>
            <a:pPr>
              <a:defRPr/>
            </a:pPr>
            <a:r>
              <a:rPr lang="en-US" sz="2600" dirty="0">
                <a:solidFill>
                  <a:srgbClr val="000000"/>
                </a:solidFill>
                <a:ea typeface="ＭＳ Ｐゴシック" pitchFamily="34" charset="-128"/>
              </a:rPr>
              <a:t>Conditions to be considered:</a:t>
            </a:r>
          </a:p>
          <a:p>
            <a:pPr marL="292608" lvl="1" indent="-292608">
              <a:spcBef>
                <a:spcPts val="1000"/>
              </a:spcBef>
              <a:spcAft>
                <a:spcPts val="0"/>
              </a:spcAft>
              <a:defRPr/>
            </a:pPr>
            <a:r>
              <a:rPr lang="en-US" sz="2400" dirty="0">
                <a:solidFill>
                  <a:srgbClr val="000000"/>
                </a:solidFill>
                <a:ea typeface="ＭＳ Ｐゴシック" pitchFamily="34" charset="-128"/>
              </a:rPr>
              <a:t>Job’s equipment and environment.</a:t>
            </a:r>
          </a:p>
          <a:p>
            <a:pPr marL="292608" lvl="1" indent="-292608">
              <a:spcBef>
                <a:spcPts val="1000"/>
              </a:spcBef>
              <a:spcAft>
                <a:spcPts val="0"/>
              </a:spcAft>
              <a:defRPr/>
            </a:pPr>
            <a:r>
              <a:rPr lang="en-US" sz="2400" dirty="0">
                <a:solidFill>
                  <a:srgbClr val="000000"/>
                </a:solidFill>
                <a:ea typeface="ＭＳ Ｐゴシック" pitchFamily="34" charset="-128"/>
              </a:rPr>
              <a:t>Time constraints.</a:t>
            </a:r>
          </a:p>
          <a:p>
            <a:pPr marL="292608" lvl="1" indent="-292608">
              <a:spcBef>
                <a:spcPts val="1000"/>
              </a:spcBef>
              <a:spcAft>
                <a:spcPts val="0"/>
              </a:spcAft>
              <a:defRPr/>
            </a:pPr>
            <a:r>
              <a:rPr lang="en-US" sz="2400" dirty="0">
                <a:solidFill>
                  <a:srgbClr val="000000"/>
                </a:solidFill>
                <a:ea typeface="ＭＳ Ｐゴシック" pitchFamily="34" charset="-128"/>
              </a:rPr>
              <a:t>Safety considerations.</a:t>
            </a:r>
          </a:p>
          <a:p>
            <a:pPr marL="292608" lvl="1" indent="-292608">
              <a:spcBef>
                <a:spcPts val="1000"/>
              </a:spcBef>
              <a:spcAft>
                <a:spcPts val="0"/>
              </a:spcAft>
              <a:defRPr/>
            </a:pPr>
            <a:r>
              <a:rPr lang="en-US" sz="2400" dirty="0">
                <a:solidFill>
                  <a:srgbClr val="000000"/>
                </a:solidFill>
                <a:ea typeface="ＭＳ Ｐゴシック" pitchFamily="34" charset="-128"/>
              </a:rPr>
              <a:t>Performance standards.</a:t>
            </a:r>
            <a:endParaRPr lang="en-US"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819973"/>
            <a:ext cx="10972800" cy="1580827"/>
          </a:xfrm>
        </p:spPr>
        <p:txBody>
          <a:bodyPr/>
          <a:lstStyle/>
          <a:p>
            <a:r>
              <a:rPr lang="en-US" sz="2600" dirty="0"/>
              <a:t>Employees are interviewed and a questionnaire is created about the importance, frequency, and difficulty of the tasks.</a:t>
            </a:r>
          </a:p>
          <a:p>
            <a:r>
              <a:rPr lang="en-US" sz="2600" dirty="0"/>
              <a:t>Determines which tasks will be the focus of training.</a:t>
            </a:r>
          </a:p>
        </p:txBody>
      </p:sp>
    </p:spTree>
    <p:extLst>
      <p:ext uri="{BB962C8B-B14F-4D97-AF65-F5344CB8AC3E}">
        <p14:creationId xmlns:p14="http://schemas.microsoft.com/office/powerpoint/2010/main" val="424388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An examination of causes of performance deficiencies in a group or individual is called _____ analysis.</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00058"/>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organizational</a:t>
            </a:r>
          </a:p>
          <a:p>
            <a:pPr marL="357188" indent="-357188">
              <a:spcBef>
                <a:spcPts val="1000"/>
              </a:spcBef>
              <a:spcAft>
                <a:spcPts val="0"/>
              </a:spcAft>
              <a:buClrTx/>
              <a:buNone/>
            </a:pPr>
            <a:r>
              <a:rPr lang="en-US" noProof="0" dirty="0"/>
              <a:t>B. </a:t>
            </a:r>
            <a:r>
              <a:rPr lang="en-US" dirty="0"/>
              <a:t>task</a:t>
            </a:r>
            <a:endParaRPr lang="en-US" noProof="0" dirty="0"/>
          </a:p>
          <a:p>
            <a:pPr marL="357188" indent="-357188">
              <a:spcBef>
                <a:spcPts val="1000"/>
              </a:spcBef>
              <a:spcAft>
                <a:spcPts val="0"/>
              </a:spcAft>
              <a:buClrTx/>
              <a:buNone/>
            </a:pPr>
            <a:r>
              <a:rPr lang="en-US" noProof="0" dirty="0"/>
              <a:t>C. </a:t>
            </a:r>
            <a:r>
              <a:rPr lang="en-US" dirty="0"/>
              <a:t>person</a:t>
            </a:r>
            <a:endParaRPr lang="en-US" noProof="0" dirty="0"/>
          </a:p>
          <a:p>
            <a:pPr marL="357188" indent="-357188">
              <a:spcBef>
                <a:spcPts val="1000"/>
              </a:spcBef>
              <a:spcAft>
                <a:spcPts val="0"/>
              </a:spcAft>
              <a:buClrTx/>
              <a:buNone/>
            </a:pPr>
            <a:r>
              <a:rPr lang="en-US" noProof="0" dirty="0"/>
              <a:t>D. </a:t>
            </a:r>
            <a:r>
              <a:rPr lang="en-US" dirty="0"/>
              <a:t>needs</a:t>
            </a:r>
            <a:endParaRPr lang="en-US" noProof="0" dirty="0"/>
          </a:p>
        </p:txBody>
      </p:sp>
    </p:spTree>
    <p:extLst>
      <p:ext uri="{BB962C8B-B14F-4D97-AF65-F5344CB8AC3E}">
        <p14:creationId xmlns:p14="http://schemas.microsoft.com/office/powerpoint/2010/main" val="1390291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FEFA2-D107-4D77-8E72-5AEC78F0840F}"/>
              </a:ext>
            </a:extLst>
          </p:cNvPr>
          <p:cNvSpPr>
            <a:spLocks noGrp="1"/>
          </p:cNvSpPr>
          <p:nvPr>
            <p:ph type="title"/>
          </p:nvPr>
        </p:nvSpPr>
        <p:spPr/>
        <p:txBody>
          <a:bodyPr/>
          <a:lstStyle/>
          <a:p>
            <a:r>
              <a:rPr lang="en-US" dirty="0"/>
              <a:t>Readiness for Training</a:t>
            </a:r>
          </a:p>
        </p:txBody>
      </p:sp>
      <p:sp>
        <p:nvSpPr>
          <p:cNvPr id="3" name="Content Placeholder 2">
            <a:extLst>
              <a:ext uri="{FF2B5EF4-FFF2-40B4-BE49-F238E27FC236}">
                <a16:creationId xmlns:a16="http://schemas.microsoft.com/office/drawing/2014/main" id="{676386A6-591C-43A2-92A6-F7B91771FEC0}"/>
              </a:ext>
            </a:extLst>
          </p:cNvPr>
          <p:cNvSpPr>
            <a:spLocks noGrp="1"/>
          </p:cNvSpPr>
          <p:nvPr>
            <p:ph idx="1"/>
          </p:nvPr>
        </p:nvSpPr>
        <p:spPr/>
        <p:txBody>
          <a:bodyPr/>
          <a:lstStyle/>
          <a:p>
            <a:r>
              <a:rPr lang="en-US" b="1" dirty="0"/>
              <a:t>Readiness for Training</a:t>
            </a:r>
          </a:p>
          <a:p>
            <a:r>
              <a:rPr lang="en-US" sz="2600" dirty="0"/>
              <a:t>Combination of employee characteristics and positive work environment that permits training.</a:t>
            </a:r>
          </a:p>
          <a:p>
            <a:r>
              <a:rPr lang="en-US" sz="2600" dirty="0"/>
              <a:t>Necessary employee characteristics: ability to learn, favorable attitudes toward training, motivation.</a:t>
            </a:r>
          </a:p>
          <a:p>
            <a:r>
              <a:rPr lang="en-US" sz="2600" dirty="0"/>
              <a:t>Positive work environment encourages learning.</a:t>
            </a:r>
          </a:p>
          <a:p>
            <a:pPr marL="292608" lvl="1" indent="-292608">
              <a:spcBef>
                <a:spcPts val="1000"/>
              </a:spcBef>
              <a:spcAft>
                <a:spcPts val="0"/>
              </a:spcAft>
            </a:pPr>
            <a:r>
              <a:rPr lang="en-US" dirty="0"/>
              <a:t>Situational constraints.</a:t>
            </a:r>
          </a:p>
          <a:p>
            <a:pPr marL="292608" lvl="1" indent="-292608">
              <a:spcBef>
                <a:spcPts val="1000"/>
              </a:spcBef>
              <a:spcAft>
                <a:spcPts val="0"/>
              </a:spcAft>
            </a:pPr>
            <a:r>
              <a:rPr lang="en-US" dirty="0"/>
              <a:t>Social support.</a:t>
            </a:r>
          </a:p>
        </p:txBody>
      </p:sp>
    </p:spTree>
    <p:extLst>
      <p:ext uri="{BB962C8B-B14F-4D97-AF65-F5344CB8AC3E}">
        <p14:creationId xmlns:p14="http://schemas.microsoft.com/office/powerpoint/2010/main" val="2259023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8DCCA-EF63-4B1A-A12E-3A2E728F891D}"/>
              </a:ext>
            </a:extLst>
          </p:cNvPr>
          <p:cNvSpPr>
            <a:spLocks noGrp="1"/>
          </p:cNvSpPr>
          <p:nvPr>
            <p:ph type="title"/>
          </p:nvPr>
        </p:nvSpPr>
        <p:spPr/>
        <p:txBody>
          <a:bodyPr/>
          <a:lstStyle/>
          <a:p>
            <a:r>
              <a:rPr lang="en-US" dirty="0"/>
              <a:t>Table 7.1 What Managers Should Do to Support Training</a:t>
            </a:r>
          </a:p>
        </p:txBody>
      </p:sp>
      <p:graphicFrame>
        <p:nvGraphicFramePr>
          <p:cNvPr id="6" name="Table 6">
            <a:extLst>
              <a:ext uri="{FF2B5EF4-FFF2-40B4-BE49-F238E27FC236}">
                <a16:creationId xmlns:a16="http://schemas.microsoft.com/office/drawing/2014/main" id="{175F22CA-B8CB-4188-AB1C-68C8D80AECA7}"/>
              </a:ext>
            </a:extLst>
          </p:cNvPr>
          <p:cNvGraphicFramePr>
            <a:graphicFrameLocks noGrp="1"/>
          </p:cNvGraphicFramePr>
          <p:nvPr>
            <p:extLst>
              <p:ext uri="{D42A27DB-BD31-4B8C-83A1-F6EECF244321}">
                <p14:modId xmlns:p14="http://schemas.microsoft.com/office/powerpoint/2010/main" val="2557667644"/>
              </p:ext>
            </p:extLst>
          </p:nvPr>
        </p:nvGraphicFramePr>
        <p:xfrm>
          <a:off x="598487" y="1339596"/>
          <a:ext cx="11051075" cy="4358640"/>
        </p:xfrm>
        <a:graphic>
          <a:graphicData uri="http://schemas.openxmlformats.org/drawingml/2006/table">
            <a:tbl>
              <a:tblPr firstRow="1" bandRow="1">
                <a:tableStyleId>{2D5ABB26-0587-4C30-8999-92F81FD0307C}</a:tableStyleId>
              </a:tblPr>
              <a:tblGrid>
                <a:gridCol w="11051075">
                  <a:extLst>
                    <a:ext uri="{9D8B030D-6E8A-4147-A177-3AD203B41FA5}">
                      <a16:colId xmlns:a16="http://schemas.microsoft.com/office/drawing/2014/main" val="1928601233"/>
                    </a:ext>
                  </a:extLst>
                </a:gridCol>
              </a:tblGrid>
              <a:tr h="370840">
                <a:tc>
                  <a:txBody>
                    <a:bodyPr/>
                    <a:lstStyle/>
                    <a:p>
                      <a:r>
                        <a:rPr lang="en-US" sz="2000" b="0" dirty="0">
                          <a:solidFill>
                            <a:schemeClr val="tx1"/>
                          </a:solidFill>
                        </a:rPr>
                        <a:t>Understand the content of the training.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3725486"/>
                  </a:ext>
                </a:extLst>
              </a:tr>
              <a:tr h="370840">
                <a:tc>
                  <a:txBody>
                    <a:bodyPr/>
                    <a:lstStyle/>
                    <a:p>
                      <a:r>
                        <a:rPr lang="en-US" sz="2000" dirty="0"/>
                        <a:t>Know how training relates to what you need employees to do.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7795238"/>
                  </a:ext>
                </a:extLst>
              </a:tr>
              <a:tr h="370840">
                <a:tc>
                  <a:txBody>
                    <a:bodyPr/>
                    <a:lstStyle/>
                    <a:p>
                      <a:r>
                        <a:rPr lang="en-US" sz="2000" dirty="0"/>
                        <a:t>In performance appraisals, evaluate employees on how they apply training to their jobs.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767147"/>
                  </a:ext>
                </a:extLst>
              </a:tr>
              <a:tr h="370840">
                <a:tc>
                  <a:txBody>
                    <a:bodyPr/>
                    <a:lstStyle/>
                    <a:p>
                      <a:r>
                        <a:rPr lang="en-US" sz="2000" dirty="0"/>
                        <a:t>Support employees’ use of training when they return to 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4473402"/>
                  </a:ext>
                </a:extLst>
              </a:tr>
              <a:tr h="370840">
                <a:tc>
                  <a:txBody>
                    <a:bodyPr/>
                    <a:lstStyle/>
                    <a:p>
                      <a:r>
                        <a:rPr lang="en-US" sz="2000" dirty="0"/>
                        <a:t>Ensure that employees have the equipment and technology needed to use training.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45344"/>
                  </a:ext>
                </a:extLst>
              </a:tr>
              <a:tr h="370840">
                <a:tc>
                  <a:txBody>
                    <a:bodyPr/>
                    <a:lstStyle/>
                    <a:p>
                      <a:r>
                        <a:rPr lang="en-US" sz="2000" dirty="0"/>
                        <a:t>Prior to training, discuss with employees how they plan to use training.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8274270"/>
                  </a:ext>
                </a:extLst>
              </a:tr>
              <a:tr h="370840">
                <a:tc>
                  <a:txBody>
                    <a:bodyPr/>
                    <a:lstStyle/>
                    <a:p>
                      <a:r>
                        <a:rPr lang="en-US" sz="2000" dirty="0"/>
                        <a:t>Recognize newly trained employees who use training content.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8187125"/>
                  </a:ext>
                </a:extLst>
              </a:tr>
              <a:tr h="370840">
                <a:tc>
                  <a:txBody>
                    <a:bodyPr/>
                    <a:lstStyle/>
                    <a:p>
                      <a:r>
                        <a:rPr lang="en-US" sz="2000" dirty="0"/>
                        <a:t>Give employees release time from their work to attend training.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0900891"/>
                  </a:ext>
                </a:extLst>
              </a:tr>
              <a:tr h="370840">
                <a:tc>
                  <a:txBody>
                    <a:bodyPr/>
                    <a:lstStyle/>
                    <a:p>
                      <a:r>
                        <a:rPr lang="en-US" sz="2000" dirty="0"/>
                        <a:t>Explain to employees why they have been asked to attend training.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004837"/>
                  </a:ext>
                </a:extLst>
              </a:tr>
              <a:tr h="370840">
                <a:tc>
                  <a:txBody>
                    <a:bodyPr/>
                    <a:lstStyle/>
                    <a:p>
                      <a:r>
                        <a:rPr lang="en-US" sz="2000" dirty="0"/>
                        <a:t>Give employees feedback related to skills or behavior they are trying to develop.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1072888"/>
                  </a:ext>
                </a:extLst>
              </a:tr>
              <a:tr h="370840">
                <a:tc>
                  <a:txBody>
                    <a:bodyPr/>
                    <a:lstStyle/>
                    <a:p>
                      <a:r>
                        <a:rPr lang="en-US" sz="2000" dirty="0"/>
                        <a:t>If possible, be a trainer.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9419723"/>
                  </a:ext>
                </a:extLst>
              </a:tr>
            </a:tbl>
          </a:graphicData>
        </a:graphic>
      </p:graphicFrame>
      <p:sp>
        <p:nvSpPr>
          <p:cNvPr id="5" name="Text Placeholder 4">
            <a:extLst>
              <a:ext uri="{FF2B5EF4-FFF2-40B4-BE49-F238E27FC236}">
                <a16:creationId xmlns:a16="http://schemas.microsoft.com/office/drawing/2014/main" id="{AE49CE7D-552C-4414-AB4B-30B923607AFE}"/>
              </a:ext>
            </a:extLst>
          </p:cNvPr>
          <p:cNvSpPr>
            <a:spLocks noGrp="1"/>
          </p:cNvSpPr>
          <p:nvPr>
            <p:ph type="body" sz="quarter" idx="11"/>
          </p:nvPr>
        </p:nvSpPr>
        <p:spPr>
          <a:xfrm>
            <a:off x="1270861" y="6286500"/>
            <a:ext cx="10378702" cy="540504"/>
          </a:xfrm>
        </p:spPr>
        <p:txBody>
          <a:bodyPr/>
          <a:lstStyle/>
          <a:p>
            <a:r>
              <a:rPr lang="en-US" i="1" dirty="0">
                <a:solidFill>
                  <a:srgbClr val="221E1F"/>
                </a:solidFill>
              </a:rPr>
              <a:t>Sources: </a:t>
            </a:r>
            <a:r>
              <a:rPr lang="en-US" dirty="0">
                <a:solidFill>
                  <a:srgbClr val="221E1F"/>
                </a:solidFill>
              </a:rPr>
              <a:t>J. Kirsch and S. </a:t>
            </a:r>
            <a:r>
              <a:rPr lang="en-US" dirty="0" err="1">
                <a:solidFill>
                  <a:srgbClr val="221E1F"/>
                </a:solidFill>
              </a:rPr>
              <a:t>Wzientek</a:t>
            </a:r>
            <a:r>
              <a:rPr lang="en-US" dirty="0">
                <a:solidFill>
                  <a:srgbClr val="221E1F"/>
                </a:solidFill>
              </a:rPr>
              <a:t>, “The Manager’s Role in Reinforcing Learning,” </a:t>
            </a:r>
            <a:r>
              <a:rPr lang="en-US" i="1" dirty="0">
                <a:solidFill>
                  <a:srgbClr val="221E1F"/>
                </a:solidFill>
              </a:rPr>
              <a:t>Training Industry Magazine, </a:t>
            </a:r>
            <a:r>
              <a:rPr lang="en-US" dirty="0">
                <a:solidFill>
                  <a:srgbClr val="221E1F"/>
                </a:solidFill>
              </a:rPr>
              <a:t>March–April 2018, pp. 38–41; D. W. Ballard,</a:t>
            </a:r>
            <a:br>
              <a:rPr lang="en-US" dirty="0">
                <a:solidFill>
                  <a:srgbClr val="221E1F"/>
                </a:solidFill>
              </a:rPr>
            </a:br>
            <a:r>
              <a:rPr lang="en-US" dirty="0">
                <a:solidFill>
                  <a:srgbClr val="221E1F"/>
                </a:solidFill>
              </a:rPr>
              <a:t> “Managers Aren’t Doing Enough to Train Employees for the Future,” </a:t>
            </a:r>
            <a:r>
              <a:rPr lang="en-US" i="1" dirty="0">
                <a:solidFill>
                  <a:srgbClr val="221E1F"/>
                </a:solidFill>
              </a:rPr>
              <a:t>Harvard Business Review, </a:t>
            </a:r>
            <a:r>
              <a:rPr lang="en-US" dirty="0">
                <a:solidFill>
                  <a:srgbClr val="221E1F"/>
                </a:solidFill>
              </a:rPr>
              <a:t>November 14, 2017, </a:t>
            </a:r>
            <a:br>
              <a:rPr lang="en-US" dirty="0">
                <a:solidFill>
                  <a:srgbClr val="221E1F"/>
                </a:solidFill>
              </a:rPr>
            </a:br>
            <a:r>
              <a:rPr lang="en-US" dirty="0">
                <a:solidFill>
                  <a:srgbClr val="221E1F"/>
                </a:solidFill>
              </a:rPr>
              <a:t> https://hbr.org; S. Bailey, “The Answer to Transfer,” </a:t>
            </a:r>
            <a:r>
              <a:rPr lang="en-US" i="1" dirty="0">
                <a:solidFill>
                  <a:srgbClr val="221E1F"/>
                </a:solidFill>
              </a:rPr>
              <a:t>Chief Learning Officer, </a:t>
            </a:r>
            <a:r>
              <a:rPr lang="en-US" dirty="0">
                <a:solidFill>
                  <a:srgbClr val="221E1F"/>
                </a:solidFill>
              </a:rPr>
              <a:t>November 2014, pp. 33–41; R. Hewes, “Step by Step,” </a:t>
            </a:r>
            <a:r>
              <a:rPr lang="en-US" i="1" dirty="0">
                <a:solidFill>
                  <a:srgbClr val="221E1F"/>
                </a:solidFill>
              </a:rPr>
              <a:t>TD, </a:t>
            </a:r>
            <a:r>
              <a:rPr lang="en-US" dirty="0">
                <a:solidFill>
                  <a:srgbClr val="221E1F"/>
                </a:solidFill>
              </a:rPr>
              <a:t>February 2014, pp. 56–61.</a:t>
            </a:r>
            <a:endParaRPr lang="en-US" dirty="0"/>
          </a:p>
        </p:txBody>
      </p:sp>
    </p:spTree>
    <p:extLst>
      <p:ext uri="{BB962C8B-B14F-4D97-AF65-F5344CB8AC3E}">
        <p14:creationId xmlns:p14="http://schemas.microsoft.com/office/powerpoint/2010/main" val="4013194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B15B3-C53F-4216-A870-C49F634396AD}"/>
              </a:ext>
            </a:extLst>
          </p:cNvPr>
          <p:cNvSpPr>
            <a:spLocks noGrp="1"/>
          </p:cNvSpPr>
          <p:nvPr>
            <p:ph type="title"/>
          </p:nvPr>
        </p:nvSpPr>
        <p:spPr/>
        <p:txBody>
          <a:bodyPr/>
          <a:lstStyle/>
          <a:p>
            <a:r>
              <a:rPr lang="en-US" dirty="0"/>
              <a:t>Planning the Training Program </a:t>
            </a:r>
            <a:r>
              <a:rPr lang="en-US" sz="1000" b="0" dirty="0"/>
              <a:t>1</a:t>
            </a:r>
          </a:p>
        </p:txBody>
      </p:sp>
      <p:sp>
        <p:nvSpPr>
          <p:cNvPr id="3" name="Content Placeholder 2">
            <a:extLst>
              <a:ext uri="{FF2B5EF4-FFF2-40B4-BE49-F238E27FC236}">
                <a16:creationId xmlns:a16="http://schemas.microsoft.com/office/drawing/2014/main" id="{C02A03DC-8E98-4455-B8F5-E5FCF1808655}"/>
              </a:ext>
            </a:extLst>
          </p:cNvPr>
          <p:cNvSpPr>
            <a:spLocks noGrp="1"/>
          </p:cNvSpPr>
          <p:nvPr>
            <p:ph idx="1"/>
          </p:nvPr>
        </p:nvSpPr>
        <p:spPr>
          <a:xfrm>
            <a:off x="609600" y="1280160"/>
            <a:ext cx="10972800" cy="5006340"/>
          </a:xfrm>
        </p:spPr>
        <p:txBody>
          <a:bodyPr/>
          <a:lstStyle/>
          <a:p>
            <a:pPr>
              <a:defRPr/>
            </a:pPr>
            <a:r>
              <a:rPr lang="en-US" sz="2600" dirty="0"/>
              <a:t>Training objectives include a statement of:</a:t>
            </a:r>
          </a:p>
          <a:p>
            <a:pPr marL="402336" lvl="1" indent="-402336">
              <a:spcBef>
                <a:spcPts val="1000"/>
              </a:spcBef>
              <a:spcAft>
                <a:spcPts val="0"/>
              </a:spcAft>
              <a:buFont typeface="+mj-lt"/>
              <a:buAutoNum type="arabicPeriod"/>
              <a:defRPr/>
            </a:pPr>
            <a:r>
              <a:rPr lang="en-US" dirty="0"/>
              <a:t>Expectations.</a:t>
            </a:r>
          </a:p>
          <a:p>
            <a:pPr marL="402336" lvl="1" indent="-402336">
              <a:spcBef>
                <a:spcPts val="1000"/>
              </a:spcBef>
              <a:spcAft>
                <a:spcPts val="0"/>
              </a:spcAft>
              <a:buFont typeface="+mj-lt"/>
              <a:buAutoNum type="arabicPeriod"/>
              <a:defRPr/>
            </a:pPr>
            <a:r>
              <a:rPr lang="en-US" dirty="0"/>
              <a:t>Quality or level of acceptable performance.</a:t>
            </a:r>
          </a:p>
          <a:p>
            <a:pPr marL="402336" lvl="1" indent="-402336">
              <a:spcBef>
                <a:spcPts val="1000"/>
              </a:spcBef>
              <a:spcAft>
                <a:spcPts val="0"/>
              </a:spcAft>
              <a:buFont typeface="+mj-lt"/>
              <a:buAutoNum type="arabicPeriod"/>
              <a:defRPr/>
            </a:pPr>
            <a:r>
              <a:rPr lang="en-US" dirty="0"/>
              <a:t>Conditions under which the employee is to apply what they learned.</a:t>
            </a:r>
          </a:p>
          <a:p>
            <a:pPr marL="402336" lvl="1" indent="-402336">
              <a:spcBef>
                <a:spcPts val="1000"/>
              </a:spcBef>
              <a:spcAft>
                <a:spcPts val="0"/>
              </a:spcAft>
              <a:buFont typeface="+mj-lt"/>
              <a:buAutoNum type="arabicPeriod"/>
              <a:defRPr/>
            </a:pPr>
            <a:r>
              <a:rPr lang="en-US" dirty="0"/>
              <a:t>Measurable performance standards.</a:t>
            </a:r>
          </a:p>
          <a:p>
            <a:pPr marL="402336" lvl="1" indent="-402336">
              <a:spcBef>
                <a:spcPts val="1000"/>
              </a:spcBef>
              <a:spcAft>
                <a:spcPts val="0"/>
              </a:spcAft>
              <a:buFont typeface="+mj-lt"/>
              <a:buAutoNum type="arabicPeriod"/>
              <a:defRPr/>
            </a:pPr>
            <a:r>
              <a:rPr lang="en-US" dirty="0"/>
              <a:t>Resources needed to carry out desired performance outcome.</a:t>
            </a:r>
          </a:p>
        </p:txBody>
      </p:sp>
    </p:spTree>
    <p:extLst>
      <p:ext uri="{BB962C8B-B14F-4D97-AF65-F5344CB8AC3E}">
        <p14:creationId xmlns:p14="http://schemas.microsoft.com/office/powerpoint/2010/main" val="4134260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Planning the Training Program </a:t>
            </a:r>
            <a:r>
              <a:rPr lang="en-US" sz="1000" b="0" dirty="0"/>
              <a:t>2</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776644"/>
          </a:xfrm>
        </p:spPr>
        <p:txBody>
          <a:bodyPr/>
          <a:lstStyle/>
          <a:p>
            <a:r>
              <a:rPr lang="en-US" sz="2800" dirty="0"/>
              <a:t>In-House or Contracted Out?</a:t>
            </a:r>
          </a:p>
          <a:p>
            <a:r>
              <a:rPr lang="en-US" sz="2600" dirty="0"/>
              <a:t>Organizations can provide an effective training program even if they lack expertise in training.</a:t>
            </a:r>
          </a:p>
          <a:p>
            <a:r>
              <a:rPr lang="en-US" sz="2600" dirty="0"/>
              <a:t>Many organizations use outside experts.</a:t>
            </a:r>
          </a:p>
          <a:p>
            <a:pPr marL="292608" lvl="1" indent="-292608">
              <a:spcBef>
                <a:spcPts val="1000"/>
              </a:spcBef>
              <a:spcAft>
                <a:spcPts val="0"/>
              </a:spcAft>
            </a:pPr>
            <a:r>
              <a:rPr lang="en-US" sz="2400" dirty="0"/>
              <a:t>Request for proposal (R</a:t>
            </a:r>
            <a:r>
              <a:rPr lang="en-US" sz="100" dirty="0"/>
              <a:t> </a:t>
            </a:r>
            <a:r>
              <a:rPr lang="en-US" sz="2400" dirty="0"/>
              <a:t>F</a:t>
            </a:r>
            <a:r>
              <a:rPr lang="en-US" sz="100" dirty="0"/>
              <a:t> </a:t>
            </a:r>
            <a:r>
              <a:rPr lang="en-US" sz="2400" dirty="0"/>
              <a:t>P).</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215540"/>
            <a:ext cx="10972800" cy="1580827"/>
          </a:xfrm>
        </p:spPr>
        <p:txBody>
          <a:bodyPr/>
          <a:lstStyle/>
          <a:p>
            <a:r>
              <a:rPr lang="en-US" sz="2600" dirty="0"/>
              <a:t>Training administration is done by an H</a:t>
            </a:r>
            <a:r>
              <a:rPr lang="en-US" sz="100" dirty="0"/>
              <a:t> </a:t>
            </a:r>
            <a:r>
              <a:rPr lang="en-US" sz="2600" dirty="0"/>
              <a:t>R professional.</a:t>
            </a:r>
          </a:p>
        </p:txBody>
      </p:sp>
    </p:spTree>
    <p:extLst>
      <p:ext uri="{BB962C8B-B14F-4D97-AF65-F5344CB8AC3E}">
        <p14:creationId xmlns:p14="http://schemas.microsoft.com/office/powerpoint/2010/main" val="1765895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1CEFC-19B5-47B7-A6A4-CEC3F92018DD}"/>
              </a:ext>
            </a:extLst>
          </p:cNvPr>
          <p:cNvSpPr>
            <a:spLocks noGrp="1"/>
          </p:cNvSpPr>
          <p:nvPr>
            <p:ph type="title"/>
          </p:nvPr>
        </p:nvSpPr>
        <p:spPr/>
        <p:txBody>
          <a:bodyPr/>
          <a:lstStyle/>
          <a:p>
            <a:r>
              <a:rPr lang="en-US" dirty="0"/>
              <a:t>Table 7.2 Categories of Training Methods</a:t>
            </a:r>
          </a:p>
        </p:txBody>
      </p:sp>
      <p:graphicFrame>
        <p:nvGraphicFramePr>
          <p:cNvPr id="7" name="Table 6">
            <a:extLst>
              <a:ext uri="{FF2B5EF4-FFF2-40B4-BE49-F238E27FC236}">
                <a16:creationId xmlns:a16="http://schemas.microsoft.com/office/drawing/2014/main" id="{CF13A9C7-EA3F-41F4-A060-59ABACE51F3E}"/>
              </a:ext>
            </a:extLst>
          </p:cNvPr>
          <p:cNvGraphicFramePr>
            <a:graphicFrameLocks/>
          </p:cNvGraphicFramePr>
          <p:nvPr>
            <p:extLst>
              <p:ext uri="{D42A27DB-BD31-4B8C-83A1-F6EECF244321}">
                <p14:modId xmlns:p14="http://schemas.microsoft.com/office/powerpoint/2010/main" val="923663583"/>
              </p:ext>
            </p:extLst>
          </p:nvPr>
        </p:nvGraphicFramePr>
        <p:xfrm>
          <a:off x="743919" y="1287335"/>
          <a:ext cx="10838482" cy="4632960"/>
        </p:xfrm>
        <a:graphic>
          <a:graphicData uri="http://schemas.openxmlformats.org/drawingml/2006/table">
            <a:tbl>
              <a:tblPr firstRow="1" bandRow="1">
                <a:tableStyleId>{F2DE63D5-997A-4646-A377-4702673A728D}</a:tableStyleId>
              </a:tblPr>
              <a:tblGrid>
                <a:gridCol w="3580539">
                  <a:extLst>
                    <a:ext uri="{9D8B030D-6E8A-4147-A177-3AD203B41FA5}">
                      <a16:colId xmlns:a16="http://schemas.microsoft.com/office/drawing/2014/main" val="1816720884"/>
                    </a:ext>
                  </a:extLst>
                </a:gridCol>
                <a:gridCol w="3580539">
                  <a:extLst>
                    <a:ext uri="{9D8B030D-6E8A-4147-A177-3AD203B41FA5}">
                      <a16:colId xmlns:a16="http://schemas.microsoft.com/office/drawing/2014/main" val="1631552559"/>
                    </a:ext>
                  </a:extLst>
                </a:gridCol>
                <a:gridCol w="3677404">
                  <a:extLst>
                    <a:ext uri="{9D8B030D-6E8A-4147-A177-3AD203B41FA5}">
                      <a16:colId xmlns:a16="http://schemas.microsoft.com/office/drawing/2014/main" val="3341867326"/>
                    </a:ext>
                  </a:extLst>
                </a:gridCol>
              </a:tblGrid>
              <a:tr h="370840">
                <a:tc>
                  <a:txBody>
                    <a:bodyPr/>
                    <a:lstStyle/>
                    <a:p>
                      <a:r>
                        <a:rPr lang="en-US" sz="2000" dirty="0"/>
                        <a:t>Method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000" dirty="0"/>
                        <a:t>Techniques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000" dirty="0"/>
                        <a:t>Applications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i="1" dirty="0"/>
                        <a:t>Presentation methods: </a:t>
                      </a:r>
                      <a:r>
                        <a:rPr lang="en-US" sz="2000" dirty="0"/>
                        <a:t>trainees receive information provided by others.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Lectures, workbooks, video clips, podcasts, websites.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Conveying facts or comparing</a:t>
                      </a:r>
                      <a:r>
                        <a:rPr lang="en-US" sz="2000" baseline="0" dirty="0"/>
                        <a:t> alternatives.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i="1" dirty="0"/>
                        <a:t>Hands-on-methods: </a:t>
                      </a:r>
                      <a:r>
                        <a:rPr lang="en-US" sz="2000" dirty="0"/>
                        <a:t>trainees are actively involved in trying out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On-the-job training, simulations, role-plays, computer games.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Teaching specific skills; showing how skills are related to job or how to handle interpersonal issues.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i="1" dirty="0"/>
                        <a:t>Group-building</a:t>
                      </a:r>
                      <a:r>
                        <a:rPr lang="en-US" sz="2000" i="1" baseline="0" dirty="0"/>
                        <a:t> methods: </a:t>
                      </a:r>
                      <a:r>
                        <a:rPr lang="en-US" sz="2000" baseline="0" dirty="0"/>
                        <a:t>trainees share ideas and experiences, build group identities, learn about interpersonal relationships and the group.</a:t>
                      </a:r>
                      <a:endParaRPr lang="en-US" sz="2000" i="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Group discussions, experiential programs, team 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Establishing teams or work groups;</a:t>
                      </a:r>
                      <a:r>
                        <a:rPr lang="en-US" sz="2000" baseline="0" dirty="0"/>
                        <a:t> managing performance of teams or work groups.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bl>
          </a:graphicData>
        </a:graphic>
      </p:graphicFrame>
    </p:spTree>
    <p:extLst>
      <p:ext uri="{BB962C8B-B14F-4D97-AF65-F5344CB8AC3E}">
        <p14:creationId xmlns:p14="http://schemas.microsoft.com/office/powerpoint/2010/main" val="3305681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7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Training Employees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7.2 Use of Instructional Methods</a:t>
            </a:r>
            <a:endParaRPr lang="en-US" sz="1000" b="0" dirty="0"/>
          </a:p>
        </p:txBody>
      </p:sp>
      <p:pic>
        <p:nvPicPr>
          <p:cNvPr id="12" name="Picture 11" descr="A bar chart shows the percentage of total training hours provided to employees using 5 different methods.">
            <a:extLst>
              <a:ext uri="{FF2B5EF4-FFF2-40B4-BE49-F238E27FC236}">
                <a16:creationId xmlns:a16="http://schemas.microsoft.com/office/drawing/2014/main" id="{1936619F-2D41-4105-9D50-B72BDDEA39FC}"/>
              </a:ext>
            </a:extLst>
          </p:cNvPr>
          <p:cNvPicPr>
            <a:picLocks noChangeAspect="1"/>
          </p:cNvPicPr>
          <p:nvPr/>
        </p:nvPicPr>
        <p:blipFill>
          <a:blip r:embed="rId3"/>
          <a:stretch>
            <a:fillRect/>
          </a:stretch>
        </p:blipFill>
        <p:spPr>
          <a:xfrm>
            <a:off x="1490405" y="1333717"/>
            <a:ext cx="9211190" cy="4593523"/>
          </a:xfrm>
          <a:prstGeom prst="rect">
            <a:avLst/>
          </a:prstGeom>
        </p:spPr>
      </p:pic>
      <p:sp>
        <p:nvSpPr>
          <p:cNvPr id="4" name="Text Placeholder 3">
            <a:extLst>
              <a:ext uri="{FF2B5EF4-FFF2-40B4-BE49-F238E27FC236}">
                <a16:creationId xmlns:a16="http://schemas.microsoft.com/office/drawing/2014/main" id="{B7FF0BFD-E916-488B-BB16-A695662CC5CC}"/>
              </a:ext>
            </a:extLst>
          </p:cNvPr>
          <p:cNvSpPr>
            <a:spLocks noGrp="1"/>
          </p:cNvSpPr>
          <p:nvPr>
            <p:ph type="body" sz="quarter" idx="16"/>
          </p:nvPr>
        </p:nvSpPr>
        <p:spPr>
          <a:xfrm>
            <a:off x="4557006" y="6298370"/>
            <a:ext cx="3102964" cy="267530"/>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307810" y="6617777"/>
            <a:ext cx="5329556" cy="209227"/>
          </a:xfrm>
        </p:spPr>
        <p:txBody>
          <a:bodyPr/>
          <a:lstStyle/>
          <a:p>
            <a:r>
              <a:rPr lang="en-US" i="1" dirty="0">
                <a:solidFill>
                  <a:schemeClr val="tx1"/>
                </a:solidFill>
              </a:rPr>
              <a:t>Source: </a:t>
            </a:r>
            <a:r>
              <a:rPr lang="en-US" dirty="0">
                <a:solidFill>
                  <a:schemeClr val="tx1"/>
                </a:solidFill>
              </a:rPr>
              <a:t>“2019 Training Industry Report,” </a:t>
            </a:r>
            <a:r>
              <a:rPr lang="en-US" i="1" dirty="0">
                <a:solidFill>
                  <a:schemeClr val="tx1"/>
                </a:solidFill>
              </a:rPr>
              <a:t>Training</a:t>
            </a:r>
            <a:r>
              <a:rPr lang="en-US" dirty="0">
                <a:solidFill>
                  <a:schemeClr val="tx1"/>
                </a:solidFill>
              </a:rPr>
              <a:t>, https://trainingmag.com, accessed April 16, 2020.</a:t>
            </a:r>
          </a:p>
        </p:txBody>
      </p:sp>
    </p:spTree>
    <p:extLst>
      <p:ext uri="{BB962C8B-B14F-4D97-AF65-F5344CB8AC3E}">
        <p14:creationId xmlns:p14="http://schemas.microsoft.com/office/powerpoint/2010/main" val="323957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C22B2-8C6F-45D8-8A02-0E3728CDC1EC}"/>
              </a:ext>
            </a:extLst>
          </p:cNvPr>
          <p:cNvSpPr>
            <a:spLocks noGrp="1"/>
          </p:cNvSpPr>
          <p:nvPr>
            <p:ph type="title"/>
          </p:nvPr>
        </p:nvSpPr>
        <p:spPr/>
        <p:txBody>
          <a:bodyPr/>
          <a:lstStyle/>
          <a:p>
            <a:r>
              <a:rPr lang="en-US" dirty="0"/>
              <a:t>Training Methods </a:t>
            </a:r>
            <a:r>
              <a:rPr lang="en-US" sz="1000" b="0" dirty="0"/>
              <a:t>1</a:t>
            </a:r>
          </a:p>
        </p:txBody>
      </p:sp>
      <p:sp>
        <p:nvSpPr>
          <p:cNvPr id="3" name="Content Placeholder 2">
            <a:extLst>
              <a:ext uri="{FF2B5EF4-FFF2-40B4-BE49-F238E27FC236}">
                <a16:creationId xmlns:a16="http://schemas.microsoft.com/office/drawing/2014/main" id="{C4563BF8-EFC9-48E2-BD68-64038DFAAA97}"/>
              </a:ext>
            </a:extLst>
          </p:cNvPr>
          <p:cNvSpPr>
            <a:spLocks noGrp="1"/>
          </p:cNvSpPr>
          <p:nvPr>
            <p:ph idx="1"/>
          </p:nvPr>
        </p:nvSpPr>
        <p:spPr/>
        <p:txBody>
          <a:bodyPr/>
          <a:lstStyle/>
          <a:p>
            <a:pPr>
              <a:buClr>
                <a:srgbClr val="002060"/>
              </a:buClr>
              <a:defRPr/>
            </a:pPr>
            <a:r>
              <a:rPr lang="en-US" dirty="0">
                <a:ea typeface="ＭＳ Ｐゴシック" pitchFamily="34" charset="-128"/>
              </a:rPr>
              <a:t>Classroom Instruction</a:t>
            </a:r>
          </a:p>
          <a:p>
            <a:pPr>
              <a:buClr>
                <a:srgbClr val="002060"/>
              </a:buClr>
              <a:defRPr/>
            </a:pPr>
            <a:r>
              <a:rPr lang="en-US" sz="2600" dirty="0">
                <a:ea typeface="ＭＳ Ｐゴシック" pitchFamily="34" charset="-128"/>
              </a:rPr>
              <a:t>Usually a trainer lecturing group.</a:t>
            </a:r>
          </a:p>
          <a:p>
            <a:pPr>
              <a:buClr>
                <a:srgbClr val="002060"/>
              </a:buClr>
              <a:defRPr/>
            </a:pPr>
            <a:r>
              <a:rPr lang="en-US" sz="2600" dirty="0">
                <a:ea typeface="ＭＳ Ｐゴシック" pitchFamily="34" charset="-128"/>
              </a:rPr>
              <a:t>Distance learning.</a:t>
            </a:r>
          </a:p>
          <a:p>
            <a:pPr marL="292608" lvl="1" indent="-292608">
              <a:spcBef>
                <a:spcPts val="1000"/>
              </a:spcBef>
              <a:spcAft>
                <a:spcPts val="0"/>
              </a:spcAft>
              <a:buClr>
                <a:srgbClr val="002060"/>
              </a:buClr>
              <a:defRPr/>
            </a:pPr>
            <a:r>
              <a:rPr lang="en-US" dirty="0">
                <a:ea typeface="ＭＳ Ｐゴシック" pitchFamily="34" charset="-128"/>
              </a:rPr>
              <a:t>Trainees at different locations.</a:t>
            </a:r>
          </a:p>
          <a:p>
            <a:pPr marL="292608" lvl="1" indent="-292608">
              <a:spcBef>
                <a:spcPts val="1000"/>
              </a:spcBef>
              <a:spcAft>
                <a:spcPts val="0"/>
              </a:spcAft>
              <a:buClr>
                <a:srgbClr val="002060"/>
              </a:buClr>
              <a:defRPr/>
            </a:pPr>
            <a:r>
              <a:rPr lang="en-US" dirty="0">
                <a:ea typeface="ＭＳ Ｐゴシック" pitchFamily="34" charset="-128"/>
              </a:rPr>
              <a:t>May involve videoconferencing, e-mail, instant messaging, document-sharing software, and web cameras.</a:t>
            </a:r>
          </a:p>
          <a:p>
            <a:pPr marL="292608" lvl="1" indent="-292608">
              <a:spcBef>
                <a:spcPts val="1000"/>
              </a:spcBef>
              <a:spcAft>
                <a:spcPts val="0"/>
              </a:spcAft>
              <a:buClr>
                <a:srgbClr val="002060"/>
              </a:buClr>
              <a:defRPr/>
            </a:pPr>
            <a:r>
              <a:rPr lang="en-US" dirty="0">
                <a:ea typeface="ＭＳ Ｐゴシック" pitchFamily="34" charset="-128"/>
              </a:rPr>
              <a:t>Interaction between trainer and audience may be limited.</a:t>
            </a:r>
            <a:endParaRPr lang="en-US" dirty="0"/>
          </a:p>
        </p:txBody>
      </p:sp>
    </p:spTree>
    <p:extLst>
      <p:ext uri="{BB962C8B-B14F-4D97-AF65-F5344CB8AC3E}">
        <p14:creationId xmlns:p14="http://schemas.microsoft.com/office/powerpoint/2010/main" val="1522925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Training Methods </a:t>
            </a:r>
            <a:r>
              <a:rPr lang="en-US" sz="1000" b="0" dirty="0"/>
              <a:t>2</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1784752"/>
          </a:xfrm>
        </p:spPr>
        <p:txBody>
          <a:bodyPr/>
          <a:lstStyle/>
          <a:p>
            <a:r>
              <a:rPr lang="en-US" sz="2800" dirty="0"/>
              <a:t>Computer-Based Training</a:t>
            </a:r>
          </a:p>
          <a:p>
            <a:r>
              <a:rPr lang="en-US" sz="2600" b="1" dirty="0"/>
              <a:t>E-Learning:</a:t>
            </a:r>
          </a:p>
          <a:p>
            <a:pPr marL="292608" lvl="1" indent="-292608">
              <a:spcBef>
                <a:spcPts val="1000"/>
              </a:spcBef>
              <a:spcAft>
                <a:spcPts val="0"/>
              </a:spcAft>
            </a:pPr>
            <a:r>
              <a:rPr lang="en-US" sz="2400" dirty="0">
                <a:solidFill>
                  <a:srgbClr val="221E1F"/>
                </a:solidFill>
              </a:rPr>
              <a:t>Web-based training modules, distance learning, and virtual classrooms.</a:t>
            </a:r>
            <a:endParaRPr lang="en-US"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316638"/>
            <a:ext cx="10972800" cy="2479730"/>
          </a:xfrm>
        </p:spPr>
        <p:txBody>
          <a:bodyPr/>
          <a:lstStyle/>
          <a:p>
            <a:r>
              <a:rPr lang="en-US" sz="2600" b="1" dirty="0"/>
              <a:t>Electronic performance support systems (E</a:t>
            </a:r>
            <a:r>
              <a:rPr lang="en-US" sz="100" b="1" dirty="0"/>
              <a:t> </a:t>
            </a:r>
            <a:r>
              <a:rPr lang="en-US" sz="2600" b="1" dirty="0"/>
              <a:t>P</a:t>
            </a:r>
            <a:r>
              <a:rPr lang="en-US" sz="100" b="1" dirty="0"/>
              <a:t> </a:t>
            </a:r>
            <a:r>
              <a:rPr lang="en-US" sz="2600" b="1" dirty="0"/>
              <a:t>S</a:t>
            </a:r>
            <a:r>
              <a:rPr lang="en-US" sz="100" b="1" dirty="0"/>
              <a:t> </a:t>
            </a:r>
            <a:r>
              <a:rPr lang="en-US" sz="2600" b="1" dirty="0"/>
              <a:t>S):</a:t>
            </a:r>
          </a:p>
          <a:p>
            <a:pPr marL="292608" lvl="1" indent="-292608">
              <a:spcBef>
                <a:spcPts val="1000"/>
              </a:spcBef>
              <a:spcAft>
                <a:spcPts val="0"/>
              </a:spcAft>
            </a:pPr>
            <a:r>
              <a:rPr lang="en-US" sz="2400" dirty="0">
                <a:solidFill>
                  <a:srgbClr val="221E1F"/>
                </a:solidFill>
              </a:rPr>
              <a:t>Provides access to skills training, information, and expert advice as needed.</a:t>
            </a:r>
            <a:endParaRPr lang="en-US" sz="2400" dirty="0"/>
          </a:p>
        </p:txBody>
      </p:sp>
    </p:spTree>
    <p:extLst>
      <p:ext uri="{BB962C8B-B14F-4D97-AF65-F5344CB8AC3E}">
        <p14:creationId xmlns:p14="http://schemas.microsoft.com/office/powerpoint/2010/main" val="1802428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Training Methods </a:t>
            </a:r>
            <a:r>
              <a:rPr lang="en-US" sz="1000" b="0" dirty="0"/>
              <a:t>3</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048223"/>
          </a:xfrm>
        </p:spPr>
        <p:txBody>
          <a:bodyPr/>
          <a:lstStyle/>
          <a:p>
            <a:pPr>
              <a:defRPr/>
            </a:pPr>
            <a:r>
              <a:rPr lang="en-US" altLang="en-US" sz="2600" b="1" dirty="0"/>
              <a:t>On-the-Job Training (O</a:t>
            </a:r>
            <a:r>
              <a:rPr lang="en-US" altLang="en-US" sz="100" b="1" dirty="0"/>
              <a:t> </a:t>
            </a:r>
            <a:r>
              <a:rPr lang="en-US" altLang="en-US" sz="2600" b="1" dirty="0"/>
              <a:t>J</a:t>
            </a:r>
            <a:r>
              <a:rPr lang="en-US" altLang="en-US" sz="100" b="1" dirty="0"/>
              <a:t> </a:t>
            </a:r>
            <a:r>
              <a:rPr lang="en-US" altLang="en-US" sz="2600" b="1" dirty="0"/>
              <a:t>T)</a:t>
            </a:r>
          </a:p>
          <a:p>
            <a:pPr>
              <a:defRPr/>
            </a:pPr>
            <a:r>
              <a:rPr lang="en-US" dirty="0"/>
              <a:t>Person with job experience and skill guides trainees.</a:t>
            </a:r>
          </a:p>
          <a:p>
            <a:pPr marL="292608" lvl="1" indent="-292608">
              <a:spcBef>
                <a:spcPts val="1000"/>
              </a:spcBef>
              <a:spcAft>
                <a:spcPts val="0"/>
              </a:spcAft>
              <a:defRPr/>
            </a:pPr>
            <a:r>
              <a:rPr lang="en-US" sz="2200" b="1" dirty="0"/>
              <a:t>Apprenticeships</a:t>
            </a:r>
            <a:r>
              <a:rPr lang="en-US" sz="2200" dirty="0"/>
              <a:t>.</a:t>
            </a:r>
          </a:p>
          <a:p>
            <a:pPr marL="292608" lvl="1" indent="-292608">
              <a:spcBef>
                <a:spcPts val="1000"/>
              </a:spcBef>
              <a:spcAft>
                <a:spcPts val="0"/>
              </a:spcAft>
              <a:defRPr/>
            </a:pPr>
            <a:r>
              <a:rPr lang="en-US" sz="2200" b="1" dirty="0"/>
              <a:t>Internships</a:t>
            </a:r>
            <a:r>
              <a:rPr lang="en-US" sz="2200" dirty="0"/>
              <a:t>.</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394127"/>
            <a:ext cx="11494576" cy="3177153"/>
          </a:xfrm>
        </p:spPr>
        <p:txBody>
          <a:bodyPr/>
          <a:lstStyle/>
          <a:p>
            <a:pPr>
              <a:defRPr/>
            </a:pPr>
            <a:r>
              <a:rPr lang="en-US" dirty="0"/>
              <a:t>O</a:t>
            </a:r>
            <a:r>
              <a:rPr lang="en-US" sz="100" dirty="0"/>
              <a:t> </a:t>
            </a:r>
            <a:r>
              <a:rPr lang="en-US" dirty="0"/>
              <a:t>J</a:t>
            </a:r>
            <a:r>
              <a:rPr lang="en-US" sz="100" dirty="0"/>
              <a:t> </a:t>
            </a:r>
            <a:r>
              <a:rPr lang="en-US" dirty="0"/>
              <a:t>T should include:</a:t>
            </a:r>
          </a:p>
          <a:p>
            <a:pPr marL="292608" lvl="1" indent="-292608">
              <a:spcBef>
                <a:spcPts val="1000"/>
              </a:spcBef>
              <a:spcAft>
                <a:spcPts val="0"/>
              </a:spcAft>
              <a:defRPr/>
            </a:pPr>
            <a:r>
              <a:rPr lang="en-US" sz="2200" dirty="0">
                <a:solidFill>
                  <a:srgbClr val="000000"/>
                </a:solidFill>
              </a:rPr>
              <a:t>Policy statement describing the purpose of O</a:t>
            </a:r>
            <a:r>
              <a:rPr lang="en-US" sz="100" dirty="0">
                <a:solidFill>
                  <a:srgbClr val="000000"/>
                </a:solidFill>
              </a:rPr>
              <a:t> </a:t>
            </a:r>
            <a:r>
              <a:rPr lang="en-US" sz="2200" dirty="0">
                <a:solidFill>
                  <a:srgbClr val="000000"/>
                </a:solidFill>
              </a:rPr>
              <a:t>J</a:t>
            </a:r>
            <a:r>
              <a:rPr lang="en-US" sz="100" dirty="0">
                <a:solidFill>
                  <a:srgbClr val="000000"/>
                </a:solidFill>
              </a:rPr>
              <a:t> </a:t>
            </a:r>
            <a:r>
              <a:rPr lang="en-US" sz="2200" dirty="0">
                <a:solidFill>
                  <a:srgbClr val="000000"/>
                </a:solidFill>
              </a:rPr>
              <a:t>T and </a:t>
            </a:r>
            <a:r>
              <a:rPr lang="en-US" sz="2200" dirty="0">
                <a:solidFill>
                  <a:srgbClr val="221E1F"/>
                </a:solidFill>
              </a:rPr>
              <a:t>emphasizing the organization’s support for it.</a:t>
            </a:r>
          </a:p>
          <a:p>
            <a:pPr marL="292608" lvl="1" indent="-292608">
              <a:spcBef>
                <a:spcPts val="1000"/>
              </a:spcBef>
              <a:spcAft>
                <a:spcPts val="0"/>
              </a:spcAft>
              <a:defRPr/>
            </a:pPr>
            <a:r>
              <a:rPr lang="en-US" sz="2200" dirty="0">
                <a:solidFill>
                  <a:srgbClr val="000000"/>
                </a:solidFill>
              </a:rPr>
              <a:t>Who is accountable for conducting O</a:t>
            </a:r>
            <a:r>
              <a:rPr lang="en-US" sz="100" dirty="0">
                <a:solidFill>
                  <a:srgbClr val="000000"/>
                </a:solidFill>
              </a:rPr>
              <a:t> </a:t>
            </a:r>
            <a:r>
              <a:rPr lang="en-US" sz="2200" dirty="0">
                <a:solidFill>
                  <a:srgbClr val="000000"/>
                </a:solidFill>
              </a:rPr>
              <a:t>J</a:t>
            </a:r>
            <a:r>
              <a:rPr lang="en-US" sz="100" dirty="0">
                <a:solidFill>
                  <a:srgbClr val="000000"/>
                </a:solidFill>
              </a:rPr>
              <a:t> </a:t>
            </a:r>
            <a:r>
              <a:rPr lang="en-US" sz="2200" dirty="0">
                <a:solidFill>
                  <a:srgbClr val="000000"/>
                </a:solidFill>
              </a:rPr>
              <a:t>T.</a:t>
            </a:r>
            <a:endParaRPr lang="en-US" sz="2200" dirty="0">
              <a:solidFill>
                <a:srgbClr val="221E1F"/>
              </a:solidFill>
            </a:endParaRPr>
          </a:p>
          <a:p>
            <a:pPr marL="292608" lvl="1" indent="-292608">
              <a:spcBef>
                <a:spcPts val="1000"/>
              </a:spcBef>
              <a:spcAft>
                <a:spcPts val="0"/>
              </a:spcAft>
              <a:defRPr/>
            </a:pPr>
            <a:r>
              <a:rPr lang="en-US" sz="2200" dirty="0">
                <a:solidFill>
                  <a:srgbClr val="000000"/>
                </a:solidFill>
              </a:rPr>
              <a:t>Managers and peers should be trained in O</a:t>
            </a:r>
            <a:r>
              <a:rPr lang="en-US" sz="100" dirty="0">
                <a:solidFill>
                  <a:srgbClr val="000000"/>
                </a:solidFill>
              </a:rPr>
              <a:t> </a:t>
            </a:r>
            <a:r>
              <a:rPr lang="en-US" sz="2200" dirty="0">
                <a:solidFill>
                  <a:srgbClr val="000000"/>
                </a:solidFill>
              </a:rPr>
              <a:t>J</a:t>
            </a:r>
            <a:r>
              <a:rPr lang="en-US" sz="100" dirty="0">
                <a:solidFill>
                  <a:srgbClr val="000000"/>
                </a:solidFill>
              </a:rPr>
              <a:t> </a:t>
            </a:r>
            <a:r>
              <a:rPr lang="en-US" sz="2200" dirty="0">
                <a:solidFill>
                  <a:srgbClr val="000000"/>
                </a:solidFill>
              </a:rPr>
              <a:t>T principles</a:t>
            </a:r>
            <a:r>
              <a:rPr lang="en-US" sz="2200" dirty="0">
                <a:solidFill>
                  <a:srgbClr val="221E1F"/>
                </a:solidFill>
              </a:rPr>
              <a:t>.</a:t>
            </a:r>
          </a:p>
          <a:p>
            <a:pPr marL="292608" lvl="1" indent="-292608">
              <a:spcBef>
                <a:spcPts val="1000"/>
              </a:spcBef>
              <a:spcAft>
                <a:spcPts val="0"/>
              </a:spcAft>
              <a:defRPr/>
            </a:pPr>
            <a:r>
              <a:rPr lang="en-US" sz="2200" dirty="0">
                <a:solidFill>
                  <a:srgbClr val="000000"/>
                </a:solidFill>
              </a:rPr>
              <a:t>Access to lesson plans, checklists, procedure </a:t>
            </a:r>
            <a:r>
              <a:rPr lang="en-US" sz="2200" dirty="0">
                <a:solidFill>
                  <a:srgbClr val="221E1F"/>
                </a:solidFill>
              </a:rPr>
              <a:t>manuals, training manuals, learning contracts, and progress report forms.</a:t>
            </a:r>
          </a:p>
          <a:p>
            <a:pPr marL="292608" lvl="1" indent="-292608">
              <a:spcBef>
                <a:spcPts val="1000"/>
              </a:spcBef>
              <a:spcAft>
                <a:spcPts val="0"/>
              </a:spcAft>
              <a:defRPr/>
            </a:pPr>
            <a:r>
              <a:rPr lang="en-US" sz="2200" dirty="0">
                <a:solidFill>
                  <a:srgbClr val="000000"/>
                </a:solidFill>
              </a:rPr>
              <a:t>The organization should assess the employee’s </a:t>
            </a:r>
            <a:r>
              <a:rPr lang="en-US" sz="2200" dirty="0">
                <a:solidFill>
                  <a:srgbClr val="221E1F"/>
                </a:solidFill>
              </a:rPr>
              <a:t>level of basic skills.</a:t>
            </a:r>
            <a:endParaRPr lang="en-US" sz="2200" dirty="0"/>
          </a:p>
        </p:txBody>
      </p:sp>
    </p:spTree>
    <p:extLst>
      <p:ext uri="{BB962C8B-B14F-4D97-AF65-F5344CB8AC3E}">
        <p14:creationId xmlns:p14="http://schemas.microsoft.com/office/powerpoint/2010/main" val="1402848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7.3 Typical Jobs for Apprentices and Interns</a:t>
            </a:r>
            <a:endParaRPr lang="en-US"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2872749638"/>
              </p:ext>
            </p:extLst>
          </p:nvPr>
        </p:nvGraphicFramePr>
        <p:xfrm>
          <a:off x="3104017" y="1659296"/>
          <a:ext cx="6008991" cy="3230880"/>
        </p:xfrm>
        <a:graphic>
          <a:graphicData uri="http://schemas.openxmlformats.org/drawingml/2006/table">
            <a:tbl>
              <a:tblPr firstRow="1" bandRow="1">
                <a:tableStyleId>{F2DE63D5-997A-4646-A377-4702673A728D}</a:tableStyleId>
              </a:tblPr>
              <a:tblGrid>
                <a:gridCol w="2986821">
                  <a:extLst>
                    <a:ext uri="{9D8B030D-6E8A-4147-A177-3AD203B41FA5}">
                      <a16:colId xmlns:a16="http://schemas.microsoft.com/office/drawing/2014/main" val="1816720884"/>
                    </a:ext>
                  </a:extLst>
                </a:gridCol>
                <a:gridCol w="3022170">
                  <a:extLst>
                    <a:ext uri="{9D8B030D-6E8A-4147-A177-3AD203B41FA5}">
                      <a16:colId xmlns:a16="http://schemas.microsoft.com/office/drawing/2014/main" val="3341867326"/>
                    </a:ext>
                  </a:extLst>
                </a:gridCol>
              </a:tblGrid>
              <a:tr h="370840">
                <a:tc>
                  <a:txBody>
                    <a:bodyPr/>
                    <a:lstStyle/>
                    <a:p>
                      <a:r>
                        <a:rPr lang="en-US" sz="2600" dirty="0"/>
                        <a:t>Apprenticeship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600" dirty="0"/>
                        <a:t>Internship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400" dirty="0"/>
                        <a:t>Bricklayer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Accountant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400" dirty="0"/>
                        <a:t>Carpenter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Doctor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400" dirty="0"/>
                        <a:t>Electrician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Journalist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400" dirty="0"/>
                        <a:t>Plumber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Lawyer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r>
                        <a:rPr lang="en-US" sz="2400" dirty="0"/>
                        <a:t>Nursing assistant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Nurse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5291590"/>
                  </a:ext>
                </a:extLst>
              </a:tr>
              <a:tr h="370840">
                <a:tc>
                  <a:txBody>
                    <a:bodyPr/>
                    <a:lstStyle/>
                    <a:p>
                      <a:r>
                        <a:rPr lang="en-US" sz="2400" dirty="0"/>
                        <a:t>Welder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3699570"/>
                  </a:ext>
                </a:extLst>
              </a:tr>
            </a:tbl>
          </a:graphicData>
        </a:graphic>
      </p:graphicFrame>
    </p:spTree>
    <p:extLst>
      <p:ext uri="{BB962C8B-B14F-4D97-AF65-F5344CB8AC3E}">
        <p14:creationId xmlns:p14="http://schemas.microsoft.com/office/powerpoint/2010/main" val="3709815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416D6-AB42-4148-98AA-6AA75B37D7A9}"/>
              </a:ext>
            </a:extLst>
          </p:cNvPr>
          <p:cNvSpPr>
            <a:spLocks noGrp="1"/>
          </p:cNvSpPr>
          <p:nvPr>
            <p:ph type="title"/>
          </p:nvPr>
        </p:nvSpPr>
        <p:spPr/>
        <p:txBody>
          <a:bodyPr/>
          <a:lstStyle/>
          <a:p>
            <a:r>
              <a:rPr lang="en-US" dirty="0"/>
              <a:t>Training Methods </a:t>
            </a:r>
            <a:r>
              <a:rPr lang="en-US" sz="1000" b="0" dirty="0"/>
              <a:t>4</a:t>
            </a:r>
          </a:p>
        </p:txBody>
      </p:sp>
      <p:sp>
        <p:nvSpPr>
          <p:cNvPr id="3" name="Content Placeholder 2">
            <a:extLst>
              <a:ext uri="{FF2B5EF4-FFF2-40B4-BE49-F238E27FC236}">
                <a16:creationId xmlns:a16="http://schemas.microsoft.com/office/drawing/2014/main" id="{37ED1317-78B8-478D-89F7-8EC010D77918}"/>
              </a:ext>
            </a:extLst>
          </p:cNvPr>
          <p:cNvSpPr>
            <a:spLocks noGrp="1"/>
          </p:cNvSpPr>
          <p:nvPr>
            <p:ph sz="quarter" idx="12"/>
          </p:nvPr>
        </p:nvSpPr>
        <p:spPr>
          <a:xfrm>
            <a:off x="618212" y="1268274"/>
            <a:ext cx="11040388" cy="2466818"/>
          </a:xfrm>
        </p:spPr>
        <p:txBody>
          <a:bodyPr/>
          <a:lstStyle/>
          <a:p>
            <a:pPr marL="0" indent="0">
              <a:buNone/>
              <a:defRPr/>
            </a:pPr>
            <a:r>
              <a:rPr lang="en-US" sz="2600" b="1" dirty="0">
                <a:cs typeface="Calibri"/>
              </a:rPr>
              <a:t>Simulations</a:t>
            </a:r>
          </a:p>
          <a:p>
            <a:pPr marL="292608" indent="-292608">
              <a:spcBef>
                <a:spcPts val="1000"/>
              </a:spcBef>
              <a:spcAft>
                <a:spcPts val="0"/>
              </a:spcAft>
              <a:buFont typeface="Arial" panose="020B0604020202020204" pitchFamily="34" charset="0"/>
              <a:buChar char="•"/>
              <a:defRPr/>
            </a:pPr>
            <a:r>
              <a:rPr lang="en-US" dirty="0">
                <a:solidFill>
                  <a:srgbClr val="221E1F"/>
                </a:solidFill>
              </a:rPr>
              <a:t>Enable trainees to see the impact of their decisions in an artificial, risk-free environment.</a:t>
            </a:r>
          </a:p>
          <a:p>
            <a:pPr marL="292608" indent="-292608">
              <a:spcBef>
                <a:spcPts val="1000"/>
              </a:spcBef>
              <a:spcAft>
                <a:spcPts val="0"/>
              </a:spcAft>
              <a:buFont typeface="Arial" panose="020B0604020202020204" pitchFamily="34" charset="0"/>
              <a:buChar char="•"/>
              <a:defRPr/>
            </a:pPr>
            <a:r>
              <a:rPr lang="en-US" dirty="0">
                <a:solidFill>
                  <a:srgbClr val="221E1F"/>
                </a:solidFill>
                <a:cs typeface="Calibri"/>
              </a:rPr>
              <a:t>May use </a:t>
            </a:r>
            <a:r>
              <a:rPr lang="en-US" b="1" dirty="0">
                <a:solidFill>
                  <a:srgbClr val="221E1F"/>
                </a:solidFill>
                <a:cs typeface="Calibri"/>
              </a:rPr>
              <a:t>a</a:t>
            </a:r>
            <a:r>
              <a:rPr lang="en-US" b="1" dirty="0">
                <a:cs typeface="Calibri"/>
              </a:rPr>
              <a:t>vatars</a:t>
            </a:r>
            <a:r>
              <a:rPr lang="en-US" dirty="0">
                <a:cs typeface="Calibri"/>
              </a:rPr>
              <a:t>.</a:t>
            </a:r>
          </a:p>
          <a:p>
            <a:pPr marL="292608" indent="-292608">
              <a:spcBef>
                <a:spcPts val="1000"/>
              </a:spcBef>
              <a:spcAft>
                <a:spcPts val="0"/>
              </a:spcAft>
              <a:buFont typeface="Arial" panose="020B0604020202020204" pitchFamily="34" charset="0"/>
              <a:buChar char="•"/>
              <a:defRPr/>
            </a:pPr>
            <a:r>
              <a:rPr lang="en-US" b="1" dirty="0">
                <a:cs typeface="Calibri"/>
              </a:rPr>
              <a:t>Virtual reality</a:t>
            </a:r>
            <a:r>
              <a:rPr lang="en-US" dirty="0">
                <a:cs typeface="Calibri"/>
              </a:rPr>
              <a:t> provides an interactive, three-dimensional experience.</a:t>
            </a:r>
            <a:endParaRPr lang="en-US" dirty="0"/>
          </a:p>
        </p:txBody>
      </p:sp>
      <p:sp>
        <p:nvSpPr>
          <p:cNvPr id="4" name="Content Placeholder 3">
            <a:extLst>
              <a:ext uri="{FF2B5EF4-FFF2-40B4-BE49-F238E27FC236}">
                <a16:creationId xmlns:a16="http://schemas.microsoft.com/office/drawing/2014/main" id="{3F3C3EB4-5C54-4DF8-A2C2-6941ADCB5DD8}"/>
              </a:ext>
            </a:extLst>
          </p:cNvPr>
          <p:cNvSpPr>
            <a:spLocks noGrp="1"/>
          </p:cNvSpPr>
          <p:nvPr>
            <p:ph sz="quarter" idx="13"/>
          </p:nvPr>
        </p:nvSpPr>
        <p:spPr>
          <a:xfrm>
            <a:off x="618212" y="3793990"/>
            <a:ext cx="11040388" cy="1444437"/>
          </a:xfrm>
        </p:spPr>
        <p:txBody>
          <a:bodyPr/>
          <a:lstStyle/>
          <a:p>
            <a:pPr marL="0" indent="0">
              <a:buNone/>
            </a:pPr>
            <a:r>
              <a:rPr lang="en-US" sz="2600" dirty="0"/>
              <a:t>Business Games</a:t>
            </a:r>
          </a:p>
          <a:p>
            <a:pPr marL="292608" indent="-292608">
              <a:spcBef>
                <a:spcPts val="1000"/>
              </a:spcBef>
              <a:spcAft>
                <a:spcPts val="0"/>
              </a:spcAft>
            </a:pPr>
            <a:r>
              <a:rPr lang="en-US" dirty="0"/>
              <a:t>Trainees gather and analyze information and make decisions that influence the outcome.</a:t>
            </a:r>
          </a:p>
        </p:txBody>
      </p:sp>
      <p:sp>
        <p:nvSpPr>
          <p:cNvPr id="5" name="Content Placeholder 4">
            <a:extLst>
              <a:ext uri="{FF2B5EF4-FFF2-40B4-BE49-F238E27FC236}">
                <a16:creationId xmlns:a16="http://schemas.microsoft.com/office/drawing/2014/main" id="{FF23F06A-8F16-4B9C-953C-10A638B8A862}"/>
              </a:ext>
            </a:extLst>
          </p:cNvPr>
          <p:cNvSpPr>
            <a:spLocks noGrp="1"/>
          </p:cNvSpPr>
          <p:nvPr>
            <p:ph sz="quarter" idx="14"/>
          </p:nvPr>
        </p:nvSpPr>
        <p:spPr>
          <a:xfrm>
            <a:off x="711200" y="5344591"/>
            <a:ext cx="10871200" cy="1118201"/>
          </a:xfrm>
        </p:spPr>
        <p:txBody>
          <a:bodyPr/>
          <a:lstStyle/>
          <a:p>
            <a:pPr marL="0" indent="0">
              <a:buNone/>
              <a:defRPr/>
            </a:pPr>
            <a:r>
              <a:rPr lang="en-US" sz="2600" dirty="0">
                <a:cs typeface="Calibri"/>
              </a:rPr>
              <a:t>Case Studies</a:t>
            </a:r>
          </a:p>
          <a:p>
            <a:pPr marL="292608" indent="-292608">
              <a:spcBef>
                <a:spcPts val="1000"/>
              </a:spcBef>
              <a:spcAft>
                <a:spcPts val="0"/>
              </a:spcAft>
              <a:buFont typeface="Arial" panose="020B0604020202020204" pitchFamily="34" charset="0"/>
              <a:buChar char="•"/>
              <a:defRPr/>
            </a:pPr>
            <a:r>
              <a:rPr lang="en-US" dirty="0">
                <a:cs typeface="Calibri"/>
              </a:rPr>
              <a:t>Detailed descriptions of a situation that trainees study and discuss.</a:t>
            </a:r>
            <a:endParaRPr lang="en-US" dirty="0"/>
          </a:p>
        </p:txBody>
      </p:sp>
    </p:spTree>
    <p:extLst>
      <p:ext uri="{BB962C8B-B14F-4D97-AF65-F5344CB8AC3E}">
        <p14:creationId xmlns:p14="http://schemas.microsoft.com/office/powerpoint/2010/main" val="1749566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Training Methods </a:t>
            </a:r>
            <a:r>
              <a:rPr lang="en-US" sz="1000" b="0" dirty="0"/>
              <a:t>5</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5"/>
            <a:ext cx="10972800" cy="1149322"/>
          </a:xfrm>
        </p:spPr>
        <p:txBody>
          <a:bodyPr/>
          <a:lstStyle/>
          <a:p>
            <a:r>
              <a:rPr lang="en-US" sz="2600" dirty="0"/>
              <a:t>Behavior Modeling</a:t>
            </a:r>
          </a:p>
          <a:p>
            <a:pPr marL="292608" indent="-292608">
              <a:spcBef>
                <a:spcPts val="1000"/>
              </a:spcBef>
              <a:spcAft>
                <a:spcPts val="0"/>
              </a:spcAft>
              <a:buFont typeface="Arial" panose="020B0604020202020204" pitchFamily="34" charset="0"/>
              <a:buChar char="•"/>
            </a:pPr>
            <a:r>
              <a:rPr lang="en-US" dirty="0"/>
              <a:t>An effective way to teach interpersonal skills with role-playing and feedback.</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2665707"/>
            <a:ext cx="11049000" cy="3177153"/>
          </a:xfrm>
        </p:spPr>
        <p:txBody>
          <a:bodyPr/>
          <a:lstStyle/>
          <a:p>
            <a:r>
              <a:rPr lang="en-US" sz="2600" b="1" dirty="0"/>
              <a:t>Experiential Programs</a:t>
            </a:r>
          </a:p>
          <a:p>
            <a:pPr marL="292608" indent="-292608">
              <a:spcBef>
                <a:spcPts val="1000"/>
              </a:spcBef>
              <a:spcAft>
                <a:spcPts val="0"/>
              </a:spcAft>
              <a:buFont typeface="Arial" panose="020B0604020202020204" pitchFamily="34" charset="0"/>
              <a:buChar char="•"/>
            </a:pPr>
            <a:r>
              <a:rPr lang="en-US" dirty="0"/>
              <a:t>Learning concepts and applying them by simulating behaviors involved and analyzing activity.</a:t>
            </a:r>
          </a:p>
          <a:p>
            <a:pPr marL="292608" indent="-292608">
              <a:spcBef>
                <a:spcPts val="1000"/>
              </a:spcBef>
              <a:spcAft>
                <a:spcPts val="0"/>
              </a:spcAft>
              <a:buFont typeface="Arial" panose="020B0604020202020204" pitchFamily="34" charset="0"/>
              <a:buChar char="•"/>
            </a:pPr>
            <a:r>
              <a:rPr lang="en-US" dirty="0"/>
              <a:t>Connecting analysis with real-life situations.</a:t>
            </a:r>
          </a:p>
          <a:p>
            <a:pPr marL="292608" indent="-292608">
              <a:spcBef>
                <a:spcPts val="1000"/>
              </a:spcBef>
              <a:spcAft>
                <a:spcPts val="0"/>
              </a:spcAft>
              <a:buFont typeface="Arial" panose="020B0604020202020204" pitchFamily="34" charset="0"/>
              <a:buChar char="•"/>
            </a:pPr>
            <a:r>
              <a:rPr lang="en-US" b="1" dirty="0"/>
              <a:t>Adventure learning.</a:t>
            </a:r>
            <a:endParaRPr lang="en-US" dirty="0"/>
          </a:p>
        </p:txBody>
      </p:sp>
    </p:spTree>
    <p:extLst>
      <p:ext uri="{BB962C8B-B14F-4D97-AF65-F5344CB8AC3E}">
        <p14:creationId xmlns:p14="http://schemas.microsoft.com/office/powerpoint/2010/main" val="1222223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Teamwork</a:t>
            </a:r>
          </a:p>
        </p:txBody>
      </p:sp>
      <p:pic>
        <p:nvPicPr>
          <p:cNvPr id="6" name="Picture 5" descr="A photo of a group of people rowing a boat through rapids.">
            <a:extLst>
              <a:ext uri="{FF2B5EF4-FFF2-40B4-BE49-F238E27FC236}">
                <a16:creationId xmlns:a16="http://schemas.microsoft.com/office/drawing/2014/main" id="{E1C50348-7ABF-4A2F-BF43-1F0328A99934}"/>
              </a:ext>
            </a:extLst>
          </p:cNvPr>
          <p:cNvPicPr>
            <a:picLocks noChangeAspect="1"/>
          </p:cNvPicPr>
          <p:nvPr/>
        </p:nvPicPr>
        <p:blipFill>
          <a:blip r:embed="rId3"/>
          <a:stretch>
            <a:fillRect/>
          </a:stretch>
        </p:blipFill>
        <p:spPr>
          <a:xfrm>
            <a:off x="609600" y="1280160"/>
            <a:ext cx="5455093" cy="3704014"/>
          </a:xfrm>
          <a:prstGeom prst="rect">
            <a:avLst/>
          </a:prstGeom>
        </p:spPr>
      </p:pic>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342181" y="1280160"/>
            <a:ext cx="5486400" cy="4491053"/>
          </a:xfrm>
        </p:spPr>
        <p:txBody>
          <a:bodyPr/>
          <a:lstStyle/>
          <a:p>
            <a:r>
              <a:rPr lang="en-US" sz="2400" dirty="0"/>
              <a:t>One of the most important features of organizations today is teamwork. Experiential programs include team-building exercises like wall climbing and rafting to help build trust and cooperation among employees.</a:t>
            </a:r>
            <a:endParaRPr lang="en-US" sz="26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David </a:t>
            </a:r>
            <a:r>
              <a:rPr lang="en-US" dirty="0" err="1">
                <a:solidFill>
                  <a:schemeClr val="tx1"/>
                </a:solidFill>
              </a:rPr>
              <a:t>Pu’u</a:t>
            </a:r>
            <a:r>
              <a:rPr lang="en-US" dirty="0">
                <a:solidFill>
                  <a:schemeClr val="tx1"/>
                </a:solidFill>
              </a:rPr>
              <a:t>/Getty Images</a:t>
            </a:r>
          </a:p>
        </p:txBody>
      </p:sp>
    </p:spTree>
    <p:extLst>
      <p:ext uri="{BB962C8B-B14F-4D97-AF65-F5344CB8AC3E}">
        <p14:creationId xmlns:p14="http://schemas.microsoft.com/office/powerpoint/2010/main" val="1115299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E305F-D00C-42C8-B69D-B8611A0B03ED}"/>
              </a:ext>
            </a:extLst>
          </p:cNvPr>
          <p:cNvSpPr>
            <a:spLocks noGrp="1"/>
          </p:cNvSpPr>
          <p:nvPr>
            <p:ph type="title"/>
          </p:nvPr>
        </p:nvSpPr>
        <p:spPr/>
        <p:txBody>
          <a:bodyPr/>
          <a:lstStyle/>
          <a:p>
            <a:r>
              <a:rPr lang="en-US" dirty="0"/>
              <a:t>Training Methods </a:t>
            </a:r>
            <a:r>
              <a:rPr lang="en-US" sz="1000" b="0" dirty="0"/>
              <a:t>6</a:t>
            </a:r>
          </a:p>
        </p:txBody>
      </p:sp>
      <p:sp>
        <p:nvSpPr>
          <p:cNvPr id="3" name="Content Placeholder 2">
            <a:extLst>
              <a:ext uri="{FF2B5EF4-FFF2-40B4-BE49-F238E27FC236}">
                <a16:creationId xmlns:a16="http://schemas.microsoft.com/office/drawing/2014/main" id="{BF3674A8-7204-4144-BFC5-55E895DA285C}"/>
              </a:ext>
            </a:extLst>
          </p:cNvPr>
          <p:cNvSpPr>
            <a:spLocks noGrp="1"/>
          </p:cNvSpPr>
          <p:nvPr>
            <p:ph sz="half" idx="1"/>
          </p:nvPr>
        </p:nvSpPr>
        <p:spPr>
          <a:xfrm>
            <a:off x="609600" y="1257300"/>
            <a:ext cx="5384800" cy="5273040"/>
          </a:xfrm>
        </p:spPr>
        <p:txBody>
          <a:bodyPr/>
          <a:lstStyle/>
          <a:p>
            <a:pPr>
              <a:defRPr/>
            </a:pPr>
            <a:r>
              <a:rPr lang="en-US" sz="2800" b="1" dirty="0">
                <a:cs typeface="Calibri"/>
              </a:rPr>
              <a:t>Team Training</a:t>
            </a:r>
          </a:p>
          <a:p>
            <a:pPr>
              <a:defRPr/>
            </a:pPr>
            <a:r>
              <a:rPr lang="en-US" sz="2600" dirty="0"/>
              <a:t>Individuals work together to achieve a common goal.</a:t>
            </a:r>
          </a:p>
          <a:p>
            <a:pPr marL="292608" lvl="1" indent="-292608">
              <a:spcBef>
                <a:spcPts val="1000"/>
              </a:spcBef>
              <a:spcAft>
                <a:spcPts val="0"/>
              </a:spcAft>
              <a:defRPr/>
            </a:pPr>
            <a:r>
              <a:rPr lang="en-US" sz="2400" b="1" dirty="0">
                <a:cs typeface="Calibri"/>
              </a:rPr>
              <a:t>Cross training.</a:t>
            </a:r>
            <a:endParaRPr lang="en-US" sz="2400" b="1" dirty="0"/>
          </a:p>
          <a:p>
            <a:pPr marL="292608" lvl="1" indent="-292608">
              <a:spcBef>
                <a:spcPts val="1000"/>
              </a:spcBef>
              <a:spcAft>
                <a:spcPts val="0"/>
              </a:spcAft>
              <a:defRPr/>
            </a:pPr>
            <a:r>
              <a:rPr lang="en-US" sz="2400" b="1" dirty="0">
                <a:cs typeface="Calibri"/>
              </a:rPr>
              <a:t>Coordination training.</a:t>
            </a:r>
          </a:p>
          <a:p>
            <a:pPr marL="292608" lvl="1" indent="-292608">
              <a:spcBef>
                <a:spcPts val="1000"/>
              </a:spcBef>
              <a:spcAft>
                <a:spcPts val="0"/>
              </a:spcAft>
              <a:defRPr/>
            </a:pPr>
            <a:r>
              <a:rPr lang="en-US" sz="2400" b="1" dirty="0">
                <a:cs typeface="Calibri"/>
              </a:rPr>
              <a:t>Team leader training.</a:t>
            </a:r>
            <a:endParaRPr lang="en-US" sz="2400" dirty="0"/>
          </a:p>
        </p:txBody>
      </p:sp>
      <p:sp>
        <p:nvSpPr>
          <p:cNvPr id="4" name="Content Placeholder 3">
            <a:extLst>
              <a:ext uri="{FF2B5EF4-FFF2-40B4-BE49-F238E27FC236}">
                <a16:creationId xmlns:a16="http://schemas.microsoft.com/office/drawing/2014/main" id="{724689A2-84E0-45D2-BBE8-FFD2334C267C}"/>
              </a:ext>
            </a:extLst>
          </p:cNvPr>
          <p:cNvSpPr>
            <a:spLocks noGrp="1"/>
          </p:cNvSpPr>
          <p:nvPr>
            <p:ph sz="half" idx="2"/>
          </p:nvPr>
        </p:nvSpPr>
        <p:spPr>
          <a:xfrm>
            <a:off x="6197600" y="1257298"/>
            <a:ext cx="5384800" cy="5273041"/>
          </a:xfrm>
        </p:spPr>
        <p:txBody>
          <a:bodyPr/>
          <a:lstStyle/>
          <a:p>
            <a:pPr>
              <a:defRPr/>
            </a:pPr>
            <a:r>
              <a:rPr lang="en-US" sz="2600" b="1" dirty="0">
                <a:cs typeface="Calibri"/>
              </a:rPr>
              <a:t>Action Learning</a:t>
            </a:r>
          </a:p>
          <a:p>
            <a:pPr marL="292608" indent="-292608">
              <a:spcBef>
                <a:spcPts val="1000"/>
              </a:spcBef>
              <a:spcAft>
                <a:spcPts val="0"/>
              </a:spcAft>
              <a:buFont typeface="Arial" panose="020B0604020202020204" pitchFamily="34" charset="0"/>
              <a:buChar char="•"/>
              <a:defRPr/>
            </a:pPr>
            <a:r>
              <a:rPr lang="en-US" dirty="0"/>
              <a:t>Teams get an actual problem.</a:t>
            </a:r>
          </a:p>
          <a:p>
            <a:pPr marL="292608" indent="-292608">
              <a:spcBef>
                <a:spcPts val="1000"/>
              </a:spcBef>
              <a:spcAft>
                <a:spcPts val="0"/>
              </a:spcAft>
              <a:buFont typeface="Arial" panose="020B0604020202020204" pitchFamily="34" charset="0"/>
              <a:buChar char="•"/>
              <a:defRPr/>
            </a:pPr>
            <a:r>
              <a:rPr lang="en-US" dirty="0">
                <a:cs typeface="Calibri"/>
              </a:rPr>
              <a:t>They work on solving the problem.</a:t>
            </a:r>
          </a:p>
          <a:p>
            <a:pPr marL="292608" indent="-292608">
              <a:spcBef>
                <a:spcPts val="1000"/>
              </a:spcBef>
              <a:spcAft>
                <a:spcPts val="0"/>
              </a:spcAft>
              <a:buFont typeface="Arial" panose="020B0604020202020204" pitchFamily="34" charset="0"/>
              <a:buChar char="•"/>
              <a:defRPr/>
            </a:pPr>
            <a:r>
              <a:rPr lang="en-US" dirty="0">
                <a:cs typeface="Calibri"/>
              </a:rPr>
              <a:t>They commit to an action plan.</a:t>
            </a:r>
          </a:p>
          <a:p>
            <a:pPr marL="292608" indent="-292608">
              <a:spcBef>
                <a:spcPts val="1000"/>
              </a:spcBef>
              <a:spcAft>
                <a:spcPts val="0"/>
              </a:spcAft>
              <a:buFont typeface="Arial" panose="020B0604020202020204" pitchFamily="34" charset="0"/>
              <a:buChar char="•"/>
              <a:defRPr/>
            </a:pPr>
            <a:r>
              <a:rPr lang="en-US" dirty="0">
                <a:cs typeface="Calibri"/>
              </a:rPr>
              <a:t>They are responsible for carrying out plan.</a:t>
            </a:r>
            <a:endParaRPr lang="en-US" dirty="0"/>
          </a:p>
        </p:txBody>
      </p:sp>
    </p:spTree>
    <p:extLst>
      <p:ext uri="{BB962C8B-B14F-4D97-AF65-F5344CB8AC3E}">
        <p14:creationId xmlns:p14="http://schemas.microsoft.com/office/powerpoint/2010/main" val="2248668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63BBC-E4D8-4FFB-94FA-52A13F36C743}"/>
              </a:ext>
            </a:extLst>
          </p:cNvPr>
          <p:cNvSpPr>
            <a:spLocks noGrp="1"/>
          </p:cNvSpPr>
          <p:nvPr>
            <p:ph type="title"/>
          </p:nvPr>
        </p:nvSpPr>
        <p:spPr/>
        <p:txBody>
          <a:bodyPr/>
          <a:lstStyle/>
          <a:p>
            <a:r>
              <a:rPr lang="en-US" dirty="0"/>
              <a:t>Implementing the Training Program </a:t>
            </a:r>
            <a:r>
              <a:rPr lang="en-US" sz="1000" b="0" dirty="0"/>
              <a:t>1</a:t>
            </a:r>
          </a:p>
        </p:txBody>
      </p:sp>
      <p:sp>
        <p:nvSpPr>
          <p:cNvPr id="3" name="Content Placeholder 2">
            <a:extLst>
              <a:ext uri="{FF2B5EF4-FFF2-40B4-BE49-F238E27FC236}">
                <a16:creationId xmlns:a16="http://schemas.microsoft.com/office/drawing/2014/main" id="{9D8822AC-109F-4460-8AEF-A8CEDC8ED13A}"/>
              </a:ext>
            </a:extLst>
          </p:cNvPr>
          <p:cNvSpPr>
            <a:spLocks noGrp="1"/>
          </p:cNvSpPr>
          <p:nvPr>
            <p:ph idx="1"/>
          </p:nvPr>
        </p:nvSpPr>
        <p:spPr>
          <a:xfrm>
            <a:off x="609600" y="1280160"/>
            <a:ext cx="10972800" cy="5006340"/>
          </a:xfrm>
        </p:spPr>
        <p:txBody>
          <a:bodyPr/>
          <a:lstStyle/>
          <a:p>
            <a:pPr>
              <a:defRPr/>
            </a:pPr>
            <a:r>
              <a:rPr lang="en-US" sz="2600" dirty="0">
                <a:cs typeface="Calibri"/>
              </a:rPr>
              <a:t>Principles of Learning</a:t>
            </a:r>
          </a:p>
          <a:p>
            <a:pPr marL="292608" indent="-292608">
              <a:spcBef>
                <a:spcPts val="1000"/>
              </a:spcBef>
              <a:spcAft>
                <a:spcPts val="0"/>
              </a:spcAft>
              <a:buFont typeface="Arial" panose="020B0604020202020204" pitchFamily="34" charset="0"/>
              <a:buChar char="•"/>
              <a:defRPr/>
            </a:pPr>
            <a:r>
              <a:rPr lang="en-US" sz="2400" dirty="0">
                <a:cs typeface="Calibri"/>
              </a:rPr>
              <a:t>Employees learn best when training links to current tasks.</a:t>
            </a:r>
          </a:p>
          <a:p>
            <a:pPr marL="292608" indent="-292608">
              <a:spcBef>
                <a:spcPts val="1000"/>
              </a:spcBef>
              <a:spcAft>
                <a:spcPts val="0"/>
              </a:spcAft>
              <a:buFont typeface="Arial" panose="020B0604020202020204" pitchFamily="34" charset="0"/>
              <a:buChar char="•"/>
              <a:defRPr/>
            </a:pPr>
            <a:r>
              <a:rPr lang="en-US" sz="2400" dirty="0">
                <a:cs typeface="Calibri"/>
              </a:rPr>
              <a:t>Employees need the chance to demonstrate and practice what they have learned.</a:t>
            </a:r>
          </a:p>
          <a:p>
            <a:pPr marL="292608" indent="-292608">
              <a:spcBef>
                <a:spcPts val="1000"/>
              </a:spcBef>
              <a:spcAft>
                <a:spcPts val="0"/>
              </a:spcAft>
              <a:buFont typeface="Arial" panose="020B0604020202020204" pitchFamily="34" charset="0"/>
              <a:buChar char="•"/>
              <a:defRPr/>
            </a:pPr>
            <a:r>
              <a:rPr lang="en-US" sz="2400" dirty="0">
                <a:cs typeface="Calibri"/>
              </a:rPr>
              <a:t>Trainees need to understand whether or not they are succeeding.</a:t>
            </a:r>
          </a:p>
          <a:p>
            <a:pPr marL="292608" indent="-292608">
              <a:spcBef>
                <a:spcPts val="1000"/>
              </a:spcBef>
              <a:spcAft>
                <a:spcPts val="0"/>
              </a:spcAft>
              <a:buFont typeface="Arial" panose="020B0604020202020204" pitchFamily="34" charset="0"/>
              <a:buChar char="•"/>
              <a:defRPr/>
            </a:pPr>
            <a:r>
              <a:rPr lang="en-US" sz="2400" dirty="0">
                <a:cs typeface="Calibri"/>
              </a:rPr>
              <a:t>Well-designed training helps people remember content.</a:t>
            </a:r>
          </a:p>
          <a:p>
            <a:pPr marL="292608" indent="-292608">
              <a:spcBef>
                <a:spcPts val="1000"/>
              </a:spcBef>
              <a:spcAft>
                <a:spcPts val="0"/>
              </a:spcAft>
              <a:buFont typeface="Arial" panose="020B0604020202020204" pitchFamily="34" charset="0"/>
              <a:buChar char="•"/>
              <a:defRPr/>
            </a:pPr>
            <a:r>
              <a:rPr lang="en-US" sz="2400" dirty="0">
                <a:cs typeface="Calibri"/>
              </a:rPr>
              <a:t>Written materials should have appropriate </a:t>
            </a:r>
            <a:r>
              <a:rPr lang="en-US" sz="2400" b="1" dirty="0">
                <a:cs typeface="Calibri"/>
              </a:rPr>
              <a:t>readability</a:t>
            </a:r>
            <a:r>
              <a:rPr lang="en-US" sz="2400" dirty="0">
                <a:cs typeface="Calibri"/>
              </a:rPr>
              <a:t>.</a:t>
            </a:r>
            <a:endParaRPr lang="en-US" sz="2400" dirty="0"/>
          </a:p>
        </p:txBody>
      </p:sp>
    </p:spTree>
    <p:extLst>
      <p:ext uri="{BB962C8B-B14F-4D97-AF65-F5344CB8AC3E}">
        <p14:creationId xmlns:p14="http://schemas.microsoft.com/office/powerpoint/2010/main" val="2973773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914400" indent="-91440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7-1</a:t>
            </a:r>
            <a:r>
              <a:rPr lang="en-US" sz="2200" b="1" noProof="0" dirty="0">
                <a:solidFill>
                  <a:srgbClr val="008200"/>
                </a:solidFill>
              </a:rPr>
              <a:t>  </a:t>
            </a:r>
            <a:r>
              <a:rPr lang="en-US" sz="2200" dirty="0"/>
              <a:t>Discuss how to link training programs to organizational needs.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7-2</a:t>
            </a:r>
            <a:r>
              <a:rPr lang="en-US" sz="2200" b="1" noProof="0" dirty="0">
                <a:solidFill>
                  <a:srgbClr val="008200"/>
                </a:solidFill>
              </a:rPr>
              <a:t>  </a:t>
            </a:r>
            <a:r>
              <a:rPr lang="en-US" sz="2200" dirty="0"/>
              <a:t>Explain how to assess the need for training.</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7-3</a:t>
            </a:r>
            <a:r>
              <a:rPr lang="en-US" sz="2200" b="1" noProof="0" dirty="0">
                <a:solidFill>
                  <a:srgbClr val="008200"/>
                </a:solidFill>
              </a:rPr>
              <a:t>  </a:t>
            </a:r>
            <a:r>
              <a:rPr lang="en-US" sz="2200" dirty="0"/>
              <a:t>Explain how to assess employees’ readiness for training.</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7-4</a:t>
            </a:r>
            <a:r>
              <a:rPr lang="en-US" sz="2200" b="1" noProof="0" dirty="0">
                <a:solidFill>
                  <a:srgbClr val="008200"/>
                </a:solidFill>
              </a:rPr>
              <a:t>  </a:t>
            </a:r>
            <a:r>
              <a:rPr lang="en-US" sz="2200" dirty="0"/>
              <a:t>Describe how to plan an effective training program.</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7-5</a:t>
            </a:r>
            <a:r>
              <a:rPr lang="en-US" sz="2200" b="1" noProof="0" dirty="0">
                <a:solidFill>
                  <a:srgbClr val="008200"/>
                </a:solidFill>
              </a:rPr>
              <a:t>  </a:t>
            </a:r>
            <a:r>
              <a:rPr lang="en-US" sz="2200" dirty="0"/>
              <a:t>Compare widely used training methods.</a:t>
            </a:r>
            <a:endParaRPr lang="en-US" sz="2200" noProof="0" dirty="0"/>
          </a:p>
          <a:p>
            <a:pPr marL="852488" indent="-852488">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7-6</a:t>
            </a:r>
            <a:r>
              <a:rPr lang="en-US" sz="2200" b="1" noProof="0" dirty="0">
                <a:solidFill>
                  <a:srgbClr val="008200"/>
                </a:solidFill>
              </a:rPr>
              <a:t>  </a:t>
            </a:r>
            <a:r>
              <a:rPr lang="en-US" sz="2200" dirty="0"/>
              <a:t>Summarize how to implement a successful training program.</a:t>
            </a:r>
          </a:p>
          <a:p>
            <a:pPr marL="852488" indent="-852488">
              <a:tabLst>
                <a:tab pos="914400"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7-7</a:t>
            </a:r>
            <a:r>
              <a:rPr lang="en-US" sz="2200" b="1" dirty="0">
                <a:solidFill>
                  <a:srgbClr val="008200"/>
                </a:solidFill>
              </a:rPr>
              <a:t>  </a:t>
            </a:r>
            <a:r>
              <a:rPr lang="en-US" sz="2200" dirty="0"/>
              <a:t>Evaluate the success of a training program.</a:t>
            </a:r>
          </a:p>
          <a:p>
            <a:pPr marL="852488" indent="-852488">
              <a:tabLst>
                <a:tab pos="914400"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7-8</a:t>
            </a:r>
            <a:r>
              <a:rPr lang="en-US" sz="2200" b="1" dirty="0">
                <a:solidFill>
                  <a:srgbClr val="008200"/>
                </a:solidFill>
              </a:rPr>
              <a:t>  </a:t>
            </a:r>
            <a:r>
              <a:rPr lang="en-US" sz="2200" dirty="0"/>
              <a:t>Describe training methods for employee orientation and onboarding and for diversity management.</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7.4 Ways That Training Helps Employees Learn </a:t>
            </a:r>
            <a:r>
              <a:rPr lang="en-US" sz="1000" b="0" dirty="0">
                <a:latin typeface="+mn-lt"/>
              </a:rPr>
              <a:t>1</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2579129091"/>
              </p:ext>
            </p:extLst>
          </p:nvPr>
        </p:nvGraphicFramePr>
        <p:xfrm>
          <a:off x="743919" y="1287335"/>
          <a:ext cx="10838481" cy="4480560"/>
        </p:xfrm>
        <a:graphic>
          <a:graphicData uri="http://schemas.openxmlformats.org/drawingml/2006/table">
            <a:tbl>
              <a:tblPr firstRow="1" bandRow="1">
                <a:tableStyleId>{F2DE63D5-997A-4646-A377-4702673A728D}</a:tableStyleId>
              </a:tblPr>
              <a:tblGrid>
                <a:gridCol w="4680488">
                  <a:extLst>
                    <a:ext uri="{9D8B030D-6E8A-4147-A177-3AD203B41FA5}">
                      <a16:colId xmlns:a16="http://schemas.microsoft.com/office/drawing/2014/main" val="1816720884"/>
                    </a:ext>
                  </a:extLst>
                </a:gridCol>
                <a:gridCol w="6157993">
                  <a:extLst>
                    <a:ext uri="{9D8B030D-6E8A-4147-A177-3AD203B41FA5}">
                      <a16:colId xmlns:a16="http://schemas.microsoft.com/office/drawing/2014/main" val="3341867326"/>
                    </a:ext>
                  </a:extLst>
                </a:gridCol>
              </a:tblGrid>
              <a:tr h="370840">
                <a:tc>
                  <a:txBody>
                    <a:bodyPr/>
                    <a:lstStyle/>
                    <a:p>
                      <a:r>
                        <a:rPr lang="en-US" sz="2400" dirty="0"/>
                        <a:t>Training Activity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Ways to</a:t>
                      </a:r>
                      <a:r>
                        <a:rPr lang="en-US" sz="2400" baseline="0" dirty="0"/>
                        <a:t> Provide Training Activity</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pPr marL="0" indent="0">
                        <a:buFont typeface="Arial" panose="020B0604020202020204" pitchFamily="34" charset="0"/>
                        <a:buNone/>
                      </a:pPr>
                      <a:r>
                        <a:rPr lang="en-US" sz="2000" dirty="0"/>
                        <a:t>Communicate the learning objective.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spcBef>
                          <a:spcPts val="0"/>
                        </a:spcBef>
                        <a:buFont typeface="Arial" panose="020B0604020202020204" pitchFamily="34" charset="0"/>
                        <a:buChar char="•"/>
                      </a:pPr>
                      <a:r>
                        <a:rPr lang="en-US" sz="2000" dirty="0"/>
                        <a:t>Demonstrate the performance to be expected.</a:t>
                      </a:r>
                    </a:p>
                    <a:p>
                      <a:pPr marL="292608" indent="-292608">
                        <a:spcBef>
                          <a:spcPts val="0"/>
                        </a:spcBef>
                        <a:buFont typeface="Arial" panose="020B0604020202020204" pitchFamily="34" charset="0"/>
                        <a:buChar char="•"/>
                      </a:pPr>
                      <a:r>
                        <a:rPr lang="en-US" sz="2000" dirty="0"/>
                        <a:t>Give</a:t>
                      </a:r>
                      <a:r>
                        <a:rPr lang="en-US" sz="2000" baseline="0" dirty="0"/>
                        <a:t> examples of questions to be answered.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pPr marL="0" indent="0">
                        <a:buFont typeface="Arial" panose="020B0604020202020204" pitchFamily="34" charset="0"/>
                        <a:buNone/>
                      </a:pPr>
                      <a:r>
                        <a:rPr lang="en-US" sz="2000" dirty="0"/>
                        <a:t>Use distinctive,</a:t>
                      </a:r>
                      <a:r>
                        <a:rPr lang="en-US" sz="2000" baseline="0" dirty="0"/>
                        <a:t> attention-getting messages.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spcBef>
                          <a:spcPts val="0"/>
                        </a:spcBef>
                        <a:buFont typeface="Arial" panose="020B0604020202020204" pitchFamily="34" charset="0"/>
                        <a:buChar char="•"/>
                      </a:pPr>
                      <a:r>
                        <a:rPr lang="en-US" sz="2000" dirty="0"/>
                        <a:t>Emphasize key points.</a:t>
                      </a:r>
                    </a:p>
                    <a:p>
                      <a:pPr marL="292608" indent="-292608">
                        <a:spcBef>
                          <a:spcPts val="0"/>
                        </a:spcBef>
                        <a:buFont typeface="Arial" panose="020B0604020202020204" pitchFamily="34" charset="0"/>
                        <a:buChar char="•"/>
                      </a:pPr>
                      <a:r>
                        <a:rPr lang="en-US" sz="2000" dirty="0"/>
                        <a:t>Use pictures, not just words.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pPr marL="0" indent="0">
                        <a:buFont typeface="Arial" panose="020B0604020202020204" pitchFamily="34" charset="0"/>
                        <a:buNone/>
                      </a:pPr>
                      <a:r>
                        <a:rPr lang="en-US" sz="2000" dirty="0"/>
                        <a:t>Limit the content of 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spcBef>
                          <a:spcPts val="0"/>
                        </a:spcBef>
                        <a:buFont typeface="Arial" panose="020B0604020202020204" pitchFamily="34" charset="0"/>
                        <a:buChar char="•"/>
                      </a:pPr>
                      <a:r>
                        <a:rPr lang="en-US" sz="2000" dirty="0"/>
                        <a:t>Group lengthy material into chunks.</a:t>
                      </a:r>
                    </a:p>
                    <a:p>
                      <a:pPr marL="292608" indent="-292608">
                        <a:spcBef>
                          <a:spcPts val="0"/>
                        </a:spcBef>
                        <a:buFont typeface="Arial" panose="020B0604020202020204" pitchFamily="34" charset="0"/>
                        <a:buChar char="•"/>
                      </a:pPr>
                      <a:r>
                        <a:rPr lang="en-US" sz="2000" dirty="0"/>
                        <a:t>Provide a visual image of the course</a:t>
                      </a:r>
                      <a:r>
                        <a:rPr lang="en-US" sz="2000" baseline="0" dirty="0"/>
                        <a:t> material.</a:t>
                      </a:r>
                    </a:p>
                    <a:p>
                      <a:pPr marL="292608" indent="-292608">
                        <a:spcBef>
                          <a:spcPts val="0"/>
                        </a:spcBef>
                        <a:buFont typeface="Arial" panose="020B0604020202020204" pitchFamily="34" charset="0"/>
                        <a:buChar char="•"/>
                      </a:pPr>
                      <a:r>
                        <a:rPr lang="en-US" sz="2000" baseline="0" dirty="0"/>
                        <a:t>Provide opportunities to repeat and practice material.</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pPr marL="0" indent="0">
                        <a:buFont typeface="Arial" panose="020B0604020202020204" pitchFamily="34" charset="0"/>
                        <a:buNone/>
                      </a:pPr>
                      <a:r>
                        <a:rPr lang="en-US" sz="2000" dirty="0"/>
                        <a:t>Guide</a:t>
                      </a:r>
                      <a:r>
                        <a:rPr lang="en-US" sz="2000" baseline="0" dirty="0"/>
                        <a:t> trainees as they learn.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spcBef>
                          <a:spcPts val="0"/>
                        </a:spcBef>
                        <a:buFont typeface="Arial" panose="020B0604020202020204" pitchFamily="34" charset="0"/>
                        <a:buChar char="•"/>
                      </a:pPr>
                      <a:r>
                        <a:rPr lang="en-US" sz="2000" dirty="0"/>
                        <a:t>Use words</a:t>
                      </a:r>
                      <a:r>
                        <a:rPr lang="en-US" sz="2000" baseline="0" dirty="0"/>
                        <a:t> as reminders about sequence of activities.</a:t>
                      </a:r>
                    </a:p>
                    <a:p>
                      <a:pPr marL="292608" indent="-292608">
                        <a:spcBef>
                          <a:spcPts val="0"/>
                        </a:spcBef>
                        <a:buFont typeface="Arial" panose="020B0604020202020204" pitchFamily="34" charset="0"/>
                        <a:buChar char="•"/>
                      </a:pPr>
                      <a:r>
                        <a:rPr lang="en-US" sz="2000" baseline="0" dirty="0"/>
                        <a:t>Use words and pictures to relate concepts to one another and to their context.</a:t>
                      </a:r>
                    </a:p>
                    <a:p>
                      <a:pPr marL="292608" indent="-292608">
                        <a:spcBef>
                          <a:spcPts val="0"/>
                        </a:spcBef>
                        <a:buFont typeface="Arial" panose="020B0604020202020204" pitchFamily="34" charset="0"/>
                        <a:buChar char="•"/>
                      </a:pPr>
                      <a:r>
                        <a:rPr lang="en-US" sz="2000" dirty="0"/>
                        <a:t>Prompt trainees to evaluate whether they understand and are using effective tactics to learn the material.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bl>
          </a:graphicData>
        </a:graphic>
      </p:graphicFrame>
      <p:sp>
        <p:nvSpPr>
          <p:cNvPr id="4" name="Text Placeholder 3">
            <a:extLst>
              <a:ext uri="{FF2B5EF4-FFF2-40B4-BE49-F238E27FC236}">
                <a16:creationId xmlns:a16="http://schemas.microsoft.com/office/drawing/2014/main" id="{F97CA325-8809-4AF2-9E2F-D1E67BD6AE4D}"/>
              </a:ext>
            </a:extLst>
          </p:cNvPr>
          <p:cNvSpPr>
            <a:spLocks noGrp="1"/>
          </p:cNvSpPr>
          <p:nvPr>
            <p:ph type="body" sz="quarter" idx="11"/>
          </p:nvPr>
        </p:nvSpPr>
        <p:spPr>
          <a:xfrm>
            <a:off x="5331416" y="6400800"/>
            <a:ext cx="6275969" cy="356461"/>
          </a:xfrm>
        </p:spPr>
        <p:txBody>
          <a:bodyPr/>
          <a:lstStyle/>
          <a:p>
            <a:r>
              <a:rPr lang="en-US" i="1" dirty="0">
                <a:solidFill>
                  <a:schemeClr val="tx1"/>
                </a:solidFill>
                <a:ea typeface="MS PGothic" pitchFamily="34" charset="-128"/>
                <a:cs typeface="ＭＳ Ｐゴシック" pitchFamily="-65" charset="-128"/>
              </a:rPr>
              <a:t>Sources</a:t>
            </a:r>
            <a:r>
              <a:rPr lang="en-US" dirty="0">
                <a:solidFill>
                  <a:schemeClr val="tx1"/>
                </a:solidFill>
                <a:ea typeface="MS PGothic" pitchFamily="34" charset="-128"/>
                <a:cs typeface="ＭＳ Ｐゴシック" pitchFamily="-65" charset="-128"/>
              </a:rPr>
              <a:t>: Adapted from R. M. Gagne, “Learning Processes and Instruction,” </a:t>
            </a:r>
            <a:r>
              <a:rPr lang="en-US" i="1" dirty="0">
                <a:solidFill>
                  <a:schemeClr val="tx1"/>
                </a:solidFill>
                <a:ea typeface="MS PGothic" pitchFamily="34" charset="-128"/>
                <a:cs typeface="ＭＳ Ｐゴシック" pitchFamily="-65" charset="-128"/>
              </a:rPr>
              <a:t>Training Research Journal </a:t>
            </a:r>
            <a:r>
              <a:rPr lang="en-US" dirty="0">
                <a:solidFill>
                  <a:schemeClr val="tx1"/>
                </a:solidFill>
                <a:ea typeface="MS PGothic" pitchFamily="34" charset="-128"/>
                <a:cs typeface="ＭＳ Ｐゴシック" pitchFamily="-65" charset="-128"/>
              </a:rPr>
              <a:t>1 (1995/96), pp.</a:t>
            </a:r>
            <a:br>
              <a:rPr lang="en-US" dirty="0">
                <a:solidFill>
                  <a:schemeClr val="tx1"/>
                </a:solidFill>
                <a:ea typeface="MS PGothic" pitchFamily="34" charset="-128"/>
                <a:cs typeface="ＭＳ Ｐゴシック" pitchFamily="-65" charset="-128"/>
              </a:rPr>
            </a:br>
            <a:r>
              <a:rPr lang="en-US" dirty="0">
                <a:solidFill>
                  <a:schemeClr val="tx1"/>
                </a:solidFill>
                <a:ea typeface="MS PGothic" pitchFamily="34" charset="-128"/>
                <a:cs typeface="ＭＳ Ｐゴシック" pitchFamily="-65" charset="-128"/>
              </a:rPr>
              <a:t> 17–28; and Traci </a:t>
            </a:r>
            <a:r>
              <a:rPr lang="en-US" dirty="0" err="1">
                <a:solidFill>
                  <a:schemeClr val="tx1"/>
                </a:solidFill>
                <a:ea typeface="MS PGothic" pitchFamily="34" charset="-128"/>
                <a:cs typeface="ＭＳ Ｐゴシック" pitchFamily="-65" charset="-128"/>
              </a:rPr>
              <a:t>Sitzmann</a:t>
            </a:r>
            <a:r>
              <a:rPr lang="en-US" dirty="0">
                <a:solidFill>
                  <a:schemeClr val="tx1"/>
                </a:solidFill>
                <a:ea typeface="MS PGothic" pitchFamily="34" charset="-128"/>
                <a:cs typeface="ＭＳ Ｐゴシック" pitchFamily="-65" charset="-128"/>
              </a:rPr>
              <a:t>, “Self-Regulating Online Course Engagement,” </a:t>
            </a:r>
            <a:r>
              <a:rPr lang="en-US" i="1" dirty="0">
                <a:solidFill>
                  <a:schemeClr val="tx1"/>
                </a:solidFill>
                <a:ea typeface="MS PGothic" pitchFamily="34" charset="-128"/>
                <a:cs typeface="ＭＳ Ｐゴシック" pitchFamily="-65" charset="-128"/>
              </a:rPr>
              <a:t>T&amp;D</a:t>
            </a:r>
            <a:r>
              <a:rPr lang="en-US" dirty="0">
                <a:solidFill>
                  <a:schemeClr val="tx1"/>
                </a:solidFill>
                <a:ea typeface="MS PGothic" pitchFamily="34" charset="-128"/>
                <a:cs typeface="ＭＳ Ｐゴシック" pitchFamily="-65" charset="-128"/>
              </a:rPr>
              <a:t>,</a:t>
            </a:r>
            <a:r>
              <a:rPr lang="en-US" i="1" dirty="0">
                <a:solidFill>
                  <a:schemeClr val="tx1"/>
                </a:solidFill>
                <a:ea typeface="MS PGothic" pitchFamily="34" charset="-128"/>
                <a:cs typeface="ＭＳ Ｐゴシック" pitchFamily="-65" charset="-128"/>
              </a:rPr>
              <a:t> </a:t>
            </a:r>
            <a:r>
              <a:rPr lang="en-US" dirty="0">
                <a:solidFill>
                  <a:schemeClr val="tx1"/>
                </a:solidFill>
                <a:ea typeface="MS PGothic" pitchFamily="34" charset="-128"/>
                <a:cs typeface="ＭＳ Ｐゴシック" pitchFamily="-65" charset="-128"/>
              </a:rPr>
              <a:t>March 2010, https://www.td.org.</a:t>
            </a:r>
            <a:endParaRPr lang="en-US" altLang="en-US" dirty="0">
              <a:solidFill>
                <a:schemeClr val="tx1"/>
              </a:solidFill>
            </a:endParaRPr>
          </a:p>
        </p:txBody>
      </p:sp>
    </p:spTree>
    <p:extLst>
      <p:ext uri="{BB962C8B-B14F-4D97-AF65-F5344CB8AC3E}">
        <p14:creationId xmlns:p14="http://schemas.microsoft.com/office/powerpoint/2010/main" val="20223854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7.4 Ways That Training Helps Employees Learn </a:t>
            </a:r>
            <a:r>
              <a:rPr lang="en-US" sz="1000" b="0" dirty="0">
                <a:latin typeface="+mn-lt"/>
              </a:rPr>
              <a:t>2</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4137458246"/>
              </p:ext>
            </p:extLst>
          </p:nvPr>
        </p:nvGraphicFramePr>
        <p:xfrm>
          <a:off x="743919" y="1287335"/>
          <a:ext cx="10838481" cy="5090160"/>
        </p:xfrm>
        <a:graphic>
          <a:graphicData uri="http://schemas.openxmlformats.org/drawingml/2006/table">
            <a:tbl>
              <a:tblPr firstRow="1" bandRow="1">
                <a:tableStyleId>{F2DE63D5-997A-4646-A377-4702673A728D}</a:tableStyleId>
              </a:tblPr>
              <a:tblGrid>
                <a:gridCol w="4680488">
                  <a:extLst>
                    <a:ext uri="{9D8B030D-6E8A-4147-A177-3AD203B41FA5}">
                      <a16:colId xmlns:a16="http://schemas.microsoft.com/office/drawing/2014/main" val="1816720884"/>
                    </a:ext>
                  </a:extLst>
                </a:gridCol>
                <a:gridCol w="6157993">
                  <a:extLst>
                    <a:ext uri="{9D8B030D-6E8A-4147-A177-3AD203B41FA5}">
                      <a16:colId xmlns:a16="http://schemas.microsoft.com/office/drawing/2014/main" val="3341867326"/>
                    </a:ext>
                  </a:extLst>
                </a:gridCol>
              </a:tblGrid>
              <a:tr h="370840">
                <a:tc>
                  <a:txBody>
                    <a:bodyPr/>
                    <a:lstStyle/>
                    <a:p>
                      <a:r>
                        <a:rPr lang="en-US" sz="2400" dirty="0"/>
                        <a:t>Training Activity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a:t>Ways to</a:t>
                      </a:r>
                      <a:r>
                        <a:rPr lang="en-US" sz="2400" baseline="0"/>
                        <a:t> Provide Training Activity</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pPr marL="0" indent="0">
                        <a:buFont typeface="Arial" panose="020B0604020202020204" pitchFamily="34" charset="0"/>
                        <a:buNone/>
                      </a:pPr>
                      <a:r>
                        <a:rPr lang="en-US" sz="2000" dirty="0"/>
                        <a:t>Elaborate on the subject.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spcBef>
                          <a:spcPts val="0"/>
                        </a:spcBef>
                        <a:buFont typeface="Arial" panose="020B0604020202020204" pitchFamily="34" charset="0"/>
                        <a:buChar char="•"/>
                      </a:pPr>
                      <a:r>
                        <a:rPr lang="en-US" sz="2000" dirty="0"/>
                        <a:t>Present the material in different contexts and settings.</a:t>
                      </a:r>
                    </a:p>
                    <a:p>
                      <a:pPr marL="292608" indent="-292608">
                        <a:spcBef>
                          <a:spcPts val="0"/>
                        </a:spcBef>
                        <a:buFont typeface="Arial" panose="020B0604020202020204" pitchFamily="34" charset="0"/>
                        <a:buChar char="•"/>
                      </a:pPr>
                      <a:r>
                        <a:rPr lang="en-US" sz="2000" dirty="0"/>
                        <a:t>Relate new ideas to previously learned concepts.</a:t>
                      </a:r>
                    </a:p>
                    <a:p>
                      <a:pPr marL="292608" indent="-292608">
                        <a:spcBef>
                          <a:spcPts val="0"/>
                        </a:spcBef>
                        <a:buFont typeface="Arial" panose="020B0604020202020204" pitchFamily="34" charset="0"/>
                        <a:buChar char="•"/>
                      </a:pPr>
                      <a:r>
                        <a:rPr lang="en-US" sz="2000" dirty="0"/>
                        <a:t>Practice in</a:t>
                      </a:r>
                      <a:r>
                        <a:rPr lang="en-US" sz="2000" baseline="0" dirty="0"/>
                        <a:t> a variety of contexts and settings.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pPr marL="0" indent="0">
                        <a:buFont typeface="Arial" panose="020B0604020202020204" pitchFamily="34" charset="0"/>
                        <a:buNone/>
                      </a:pPr>
                      <a:r>
                        <a:rPr lang="en-US" sz="2000" dirty="0"/>
                        <a:t>Provide memory cues.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Suggest memory aids.</a:t>
                      </a:r>
                    </a:p>
                    <a:p>
                      <a:pPr marL="292608" indent="-292608">
                        <a:buFont typeface="Arial" panose="020B0604020202020204" pitchFamily="34" charset="0"/>
                        <a:buChar char="•"/>
                      </a:pPr>
                      <a:r>
                        <a:rPr lang="en-US" sz="2000" dirty="0"/>
                        <a:t>Use familiar sounds or rhymes as memory cues.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pPr marL="0" indent="0">
                        <a:buFont typeface="Arial" panose="020B0604020202020204" pitchFamily="34" charset="0"/>
                        <a:buNone/>
                      </a:pPr>
                      <a:r>
                        <a:rPr lang="en-US" sz="2000" dirty="0"/>
                        <a:t>Transfer course content to the workplace.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Design the learning environment so that it has elements in in common with the workplace.</a:t>
                      </a:r>
                    </a:p>
                    <a:p>
                      <a:pPr marL="292608" indent="-292608">
                        <a:buFont typeface="Arial" panose="020B0604020202020204" pitchFamily="34" charset="0"/>
                        <a:buChar char="•"/>
                      </a:pPr>
                      <a:r>
                        <a:rPr lang="en-US" sz="2000" dirty="0"/>
                        <a:t>Require learners to develop action plans that apply training content to</a:t>
                      </a:r>
                      <a:r>
                        <a:rPr lang="en-US" sz="2000" baseline="0" dirty="0"/>
                        <a:t> their jobs.</a:t>
                      </a:r>
                    </a:p>
                    <a:p>
                      <a:pPr marL="292608" indent="-292608">
                        <a:buFont typeface="Arial" panose="020B0604020202020204" pitchFamily="34" charset="0"/>
                        <a:buChar char="•"/>
                      </a:pPr>
                      <a:r>
                        <a:rPr lang="en-US" sz="2000" baseline="0" dirty="0"/>
                        <a:t>Use words that link the course to the workplace.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pPr marL="0" indent="0">
                        <a:buFont typeface="Arial" panose="020B0604020202020204" pitchFamily="34" charset="0"/>
                        <a:buNone/>
                      </a:pPr>
                      <a:r>
                        <a:rPr lang="en-US" sz="2000" dirty="0"/>
                        <a:t>Provide feedback about performance.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Tell trainees how accurately and quickly they are performing their new skill.</a:t>
                      </a:r>
                    </a:p>
                    <a:p>
                      <a:pPr marL="292608" indent="-292608">
                        <a:buFont typeface="Arial" panose="020B0604020202020204" pitchFamily="34" charset="0"/>
                        <a:buChar char="•"/>
                      </a:pPr>
                      <a:r>
                        <a:rPr lang="en-US" sz="2000" dirty="0"/>
                        <a:t>Show how trainees have met the objectives of the 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bl>
          </a:graphicData>
        </a:graphic>
      </p:graphicFrame>
    </p:spTree>
    <p:extLst>
      <p:ext uri="{BB962C8B-B14F-4D97-AF65-F5344CB8AC3E}">
        <p14:creationId xmlns:p14="http://schemas.microsoft.com/office/powerpoint/2010/main" val="39939413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DE7F0-9CC1-42DF-996B-9484DDBCFAA7}"/>
              </a:ext>
            </a:extLst>
          </p:cNvPr>
          <p:cNvSpPr>
            <a:spLocks noGrp="1"/>
          </p:cNvSpPr>
          <p:nvPr>
            <p:ph type="title"/>
          </p:nvPr>
        </p:nvSpPr>
        <p:spPr/>
        <p:txBody>
          <a:bodyPr/>
          <a:lstStyle/>
          <a:p>
            <a:r>
              <a:rPr lang="en-US" dirty="0"/>
              <a:t>Implementing the Training Program </a:t>
            </a:r>
            <a:r>
              <a:rPr lang="en-US" sz="1000" b="0" dirty="0"/>
              <a:t>2</a:t>
            </a:r>
          </a:p>
        </p:txBody>
      </p:sp>
      <p:sp>
        <p:nvSpPr>
          <p:cNvPr id="3" name="Content Placeholder 2">
            <a:extLst>
              <a:ext uri="{FF2B5EF4-FFF2-40B4-BE49-F238E27FC236}">
                <a16:creationId xmlns:a16="http://schemas.microsoft.com/office/drawing/2014/main" id="{B05DEB5E-650C-404F-8F3B-2C67B0BAC0D1}"/>
              </a:ext>
            </a:extLst>
          </p:cNvPr>
          <p:cNvSpPr>
            <a:spLocks noGrp="1"/>
          </p:cNvSpPr>
          <p:nvPr>
            <p:ph idx="1"/>
          </p:nvPr>
        </p:nvSpPr>
        <p:spPr>
          <a:xfrm>
            <a:off x="609600" y="1280160"/>
            <a:ext cx="10972800" cy="5006340"/>
          </a:xfrm>
        </p:spPr>
        <p:txBody>
          <a:bodyPr/>
          <a:lstStyle/>
          <a:p>
            <a:pPr>
              <a:defRPr/>
            </a:pPr>
            <a:r>
              <a:rPr lang="en-US" sz="2600" b="1" dirty="0">
                <a:cs typeface="Calibri"/>
              </a:rPr>
              <a:t>Transfer of Training</a:t>
            </a:r>
          </a:p>
          <a:p>
            <a:pPr marL="292608" indent="-292608">
              <a:spcBef>
                <a:spcPts val="1000"/>
              </a:spcBef>
              <a:spcAft>
                <a:spcPts val="0"/>
              </a:spcAft>
              <a:buFont typeface="Arial" panose="020B0604020202020204" pitchFamily="34" charset="0"/>
              <a:buChar char="•"/>
              <a:defRPr/>
            </a:pPr>
            <a:r>
              <a:rPr lang="en-US" sz="2400" dirty="0">
                <a:cs typeface="Calibri"/>
              </a:rPr>
              <a:t>On-the-job use of knowledge, skills, and behaviors learned in training.</a:t>
            </a:r>
          </a:p>
          <a:p>
            <a:pPr marL="292608" indent="-292608">
              <a:spcBef>
                <a:spcPts val="1000"/>
              </a:spcBef>
              <a:spcAft>
                <a:spcPts val="0"/>
              </a:spcAft>
              <a:buFont typeface="Arial" panose="020B0604020202020204" pitchFamily="34" charset="0"/>
              <a:buChar char="•"/>
              <a:defRPr/>
            </a:pPr>
            <a:r>
              <a:rPr lang="en-US" sz="2400" dirty="0">
                <a:cs typeface="Calibri"/>
              </a:rPr>
              <a:t>Implementation strengthened by social support, technical support, and self-management.</a:t>
            </a:r>
          </a:p>
          <a:p>
            <a:pPr marL="292608" indent="-292608">
              <a:spcBef>
                <a:spcPts val="1000"/>
              </a:spcBef>
              <a:spcAft>
                <a:spcPts val="0"/>
              </a:spcAft>
              <a:buFont typeface="Arial" panose="020B0604020202020204" pitchFamily="34" charset="0"/>
              <a:buChar char="•"/>
              <a:defRPr/>
            </a:pPr>
            <a:r>
              <a:rPr lang="en-US" sz="2400" b="1" dirty="0">
                <a:cs typeface="Calibri"/>
              </a:rPr>
              <a:t>Communities of practice </a:t>
            </a:r>
            <a:r>
              <a:rPr lang="en-US" sz="2400" dirty="0">
                <a:cs typeface="Calibri"/>
              </a:rPr>
              <a:t>provide peer support.</a:t>
            </a:r>
            <a:endParaRPr lang="en-US" sz="2400" dirty="0"/>
          </a:p>
        </p:txBody>
      </p:sp>
    </p:spTree>
    <p:extLst>
      <p:ext uri="{BB962C8B-B14F-4D97-AF65-F5344CB8AC3E}">
        <p14:creationId xmlns:p14="http://schemas.microsoft.com/office/powerpoint/2010/main" val="2992345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7.3 Measures of Training Success</a:t>
            </a:r>
            <a:endParaRPr lang="en-US" sz="1000" b="0" dirty="0"/>
          </a:p>
        </p:txBody>
      </p:sp>
      <p:pic>
        <p:nvPicPr>
          <p:cNvPr id="3" name="Picture 2" descr="A graphic lists five measures of training success.">
            <a:extLst>
              <a:ext uri="{FF2B5EF4-FFF2-40B4-BE49-F238E27FC236}">
                <a16:creationId xmlns:a16="http://schemas.microsoft.com/office/drawing/2014/main" id="{E5C41026-E9EE-44B9-A33D-E57F0AEA3770}"/>
              </a:ext>
            </a:extLst>
          </p:cNvPr>
          <p:cNvPicPr>
            <a:picLocks noChangeAspect="1"/>
          </p:cNvPicPr>
          <p:nvPr/>
        </p:nvPicPr>
        <p:blipFill>
          <a:blip r:embed="rId3"/>
          <a:stretch>
            <a:fillRect/>
          </a:stretch>
        </p:blipFill>
        <p:spPr>
          <a:xfrm>
            <a:off x="3614934" y="1274072"/>
            <a:ext cx="4962130" cy="4588821"/>
          </a:xfrm>
          <a:prstGeom prst="rect">
            <a:avLst/>
          </a:prstGeom>
        </p:spPr>
      </p:pic>
      <p:sp>
        <p:nvSpPr>
          <p:cNvPr id="6" name="Text Placeholder 5">
            <a:extLst>
              <a:ext uri="{FF2B5EF4-FFF2-40B4-BE49-F238E27FC236}">
                <a16:creationId xmlns:a16="http://schemas.microsoft.com/office/drawing/2014/main" id="{A6AF6BBC-0A9D-4CD9-960B-18B0C40796DB}"/>
              </a:ext>
            </a:extLst>
          </p:cNvPr>
          <p:cNvSpPr>
            <a:spLocks noGrp="1"/>
          </p:cNvSpPr>
          <p:nvPr>
            <p:ph type="body" sz="quarter" idx="16"/>
          </p:nvPr>
        </p:nvSpPr>
        <p:spPr>
          <a:xfrm>
            <a:off x="4623350" y="6505788"/>
            <a:ext cx="2945301" cy="194775"/>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947540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430CF-66D3-467E-9374-73E0B514144E}"/>
              </a:ext>
            </a:extLst>
          </p:cNvPr>
          <p:cNvSpPr>
            <a:spLocks noGrp="1"/>
          </p:cNvSpPr>
          <p:nvPr>
            <p:ph type="title"/>
          </p:nvPr>
        </p:nvSpPr>
        <p:spPr/>
        <p:txBody>
          <a:bodyPr/>
          <a:lstStyle/>
          <a:p>
            <a:r>
              <a:rPr lang="en-US" dirty="0"/>
              <a:t>Measuring the Results of Training </a:t>
            </a:r>
            <a:r>
              <a:rPr lang="en-US" sz="1000" b="0" dirty="0"/>
              <a:t>1</a:t>
            </a:r>
          </a:p>
        </p:txBody>
      </p:sp>
      <p:sp>
        <p:nvSpPr>
          <p:cNvPr id="3" name="Content Placeholder 2">
            <a:extLst>
              <a:ext uri="{FF2B5EF4-FFF2-40B4-BE49-F238E27FC236}">
                <a16:creationId xmlns:a16="http://schemas.microsoft.com/office/drawing/2014/main" id="{2792E73F-C9C9-4671-BD72-62EE25CE3F01}"/>
              </a:ext>
            </a:extLst>
          </p:cNvPr>
          <p:cNvSpPr>
            <a:spLocks noGrp="1"/>
          </p:cNvSpPr>
          <p:nvPr>
            <p:ph idx="1"/>
          </p:nvPr>
        </p:nvSpPr>
        <p:spPr/>
        <p:txBody>
          <a:bodyPr/>
          <a:lstStyle/>
          <a:p>
            <a:pPr>
              <a:defRPr/>
            </a:pPr>
            <a:r>
              <a:rPr lang="en-US" altLang="en-US" dirty="0"/>
              <a:t>Evaluation Methods</a:t>
            </a:r>
          </a:p>
          <a:p>
            <a:pPr>
              <a:defRPr/>
            </a:pPr>
            <a:r>
              <a:rPr lang="en-US" sz="2600" dirty="0">
                <a:cs typeface="Calibri"/>
              </a:rPr>
              <a:t>Three questions indicate transfer of training:</a:t>
            </a:r>
          </a:p>
          <a:p>
            <a:pPr marL="402336" lvl="1" indent="-404813">
              <a:spcBef>
                <a:spcPts val="1000"/>
              </a:spcBef>
              <a:spcAft>
                <a:spcPts val="0"/>
              </a:spcAft>
              <a:buFont typeface="+mj-lt"/>
              <a:buAutoNum type="arabicPeriod"/>
              <a:defRPr/>
            </a:pPr>
            <a:r>
              <a:rPr lang="en-US" dirty="0">
                <a:cs typeface="Calibri"/>
              </a:rPr>
              <a:t>Do you perform the task?</a:t>
            </a:r>
          </a:p>
          <a:p>
            <a:pPr marL="402336" lvl="1" indent="-404813">
              <a:spcBef>
                <a:spcPts val="1000"/>
              </a:spcBef>
              <a:spcAft>
                <a:spcPts val="0"/>
              </a:spcAft>
              <a:buFont typeface="+mj-lt"/>
              <a:buAutoNum type="arabicPeriod"/>
              <a:defRPr/>
            </a:pPr>
            <a:r>
              <a:rPr lang="en-US" dirty="0">
                <a:cs typeface="Calibri"/>
              </a:rPr>
              <a:t>How many times do you perform the task?</a:t>
            </a:r>
          </a:p>
          <a:p>
            <a:pPr marL="402336" lvl="1" indent="-404813">
              <a:spcBef>
                <a:spcPts val="1000"/>
              </a:spcBef>
              <a:spcAft>
                <a:spcPts val="0"/>
              </a:spcAft>
              <a:buFont typeface="+mj-lt"/>
              <a:buAutoNum type="arabicPeriod"/>
              <a:defRPr/>
            </a:pPr>
            <a:r>
              <a:rPr lang="en-US" dirty="0">
                <a:cs typeface="Calibri"/>
              </a:rPr>
              <a:t>To what extend do you perform difficult and challenging learned tasks?</a:t>
            </a:r>
            <a:endParaRPr lang="en-US" dirty="0"/>
          </a:p>
        </p:txBody>
      </p:sp>
    </p:spTree>
    <p:extLst>
      <p:ext uri="{BB962C8B-B14F-4D97-AF65-F5344CB8AC3E}">
        <p14:creationId xmlns:p14="http://schemas.microsoft.com/office/powerpoint/2010/main" val="3642917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15211-6C9A-4946-85A0-610F7E71BC1C}"/>
              </a:ext>
            </a:extLst>
          </p:cNvPr>
          <p:cNvSpPr>
            <a:spLocks noGrp="1"/>
          </p:cNvSpPr>
          <p:nvPr>
            <p:ph type="title"/>
          </p:nvPr>
        </p:nvSpPr>
        <p:spPr/>
        <p:txBody>
          <a:bodyPr/>
          <a:lstStyle/>
          <a:p>
            <a:r>
              <a:rPr lang="en-US" dirty="0"/>
              <a:t>Measuring the Results of Training </a:t>
            </a:r>
            <a:r>
              <a:rPr lang="en-US" sz="1000" b="0" dirty="0"/>
              <a:t>2</a:t>
            </a:r>
          </a:p>
        </p:txBody>
      </p:sp>
      <p:sp>
        <p:nvSpPr>
          <p:cNvPr id="3" name="Content Placeholder 2">
            <a:extLst>
              <a:ext uri="{FF2B5EF4-FFF2-40B4-BE49-F238E27FC236}">
                <a16:creationId xmlns:a16="http://schemas.microsoft.com/office/drawing/2014/main" id="{3E54321C-E43A-4ACB-A5DC-A7052AC5D770}"/>
              </a:ext>
            </a:extLst>
          </p:cNvPr>
          <p:cNvSpPr>
            <a:spLocks noGrp="1"/>
          </p:cNvSpPr>
          <p:nvPr>
            <p:ph idx="1"/>
          </p:nvPr>
        </p:nvSpPr>
        <p:spPr>
          <a:xfrm>
            <a:off x="609600" y="1280160"/>
            <a:ext cx="10972800" cy="5006340"/>
          </a:xfrm>
        </p:spPr>
        <p:txBody>
          <a:bodyPr/>
          <a:lstStyle/>
          <a:p>
            <a:pPr>
              <a:defRPr/>
            </a:pPr>
            <a:r>
              <a:rPr lang="en-US" altLang="en-US" sz="2600" dirty="0"/>
              <a:t>Training Outcomes</a:t>
            </a:r>
            <a:endParaRPr lang="en-US" altLang="en-US" sz="3200" dirty="0"/>
          </a:p>
          <a:p>
            <a:pPr marL="292608" indent="-292608">
              <a:spcBef>
                <a:spcPts val="1000"/>
              </a:spcBef>
              <a:spcAft>
                <a:spcPts val="0"/>
              </a:spcAft>
              <a:buFont typeface="Arial" panose="020B0604020202020204" pitchFamily="34" charset="0"/>
              <a:buChar char="•"/>
              <a:defRPr/>
            </a:pPr>
            <a:r>
              <a:rPr lang="en-US" sz="2400" dirty="0"/>
              <a:t>Information such as facts, techniques, and procedures that trainees can recall after training.</a:t>
            </a:r>
          </a:p>
          <a:p>
            <a:pPr marL="292608" indent="-292608">
              <a:spcBef>
                <a:spcPts val="1000"/>
              </a:spcBef>
              <a:spcAft>
                <a:spcPts val="0"/>
              </a:spcAft>
              <a:buFont typeface="Arial" panose="020B0604020202020204" pitchFamily="34" charset="0"/>
              <a:buChar char="•"/>
              <a:defRPr/>
            </a:pPr>
            <a:r>
              <a:rPr lang="en-US" sz="2400" dirty="0"/>
              <a:t>Skills that trainees can demonstrate in tests or on the job.</a:t>
            </a:r>
          </a:p>
          <a:p>
            <a:pPr marL="292608" indent="-292608">
              <a:spcBef>
                <a:spcPts val="1000"/>
              </a:spcBef>
              <a:spcAft>
                <a:spcPts val="0"/>
              </a:spcAft>
              <a:buFont typeface="Arial" panose="020B0604020202020204" pitchFamily="34" charset="0"/>
              <a:buChar char="•"/>
              <a:defRPr/>
            </a:pPr>
            <a:r>
              <a:rPr lang="en-US" sz="2400" dirty="0"/>
              <a:t>Trainee and supervisor satisfaction with training program.</a:t>
            </a:r>
          </a:p>
          <a:p>
            <a:pPr marL="292608" indent="-292608">
              <a:spcBef>
                <a:spcPts val="1000"/>
              </a:spcBef>
              <a:spcAft>
                <a:spcPts val="0"/>
              </a:spcAft>
              <a:buFont typeface="Arial" panose="020B0604020202020204" pitchFamily="34" charset="0"/>
              <a:buChar char="•"/>
              <a:defRPr/>
            </a:pPr>
            <a:r>
              <a:rPr lang="en-US" sz="2400" dirty="0"/>
              <a:t>Changes in attitude related to training content.</a:t>
            </a:r>
          </a:p>
          <a:p>
            <a:pPr marL="292608" indent="-292608">
              <a:spcBef>
                <a:spcPts val="1000"/>
              </a:spcBef>
              <a:spcAft>
                <a:spcPts val="0"/>
              </a:spcAft>
              <a:buFont typeface="Arial" panose="020B0604020202020204" pitchFamily="34" charset="0"/>
              <a:buChar char="•"/>
              <a:defRPr/>
            </a:pPr>
            <a:r>
              <a:rPr lang="en-US" sz="2400" dirty="0"/>
              <a:t>Improvements in individual, group, or company performance.</a:t>
            </a:r>
          </a:p>
          <a:p>
            <a:pPr marL="292608" indent="-292608">
              <a:spcBef>
                <a:spcPts val="1000"/>
              </a:spcBef>
              <a:spcAft>
                <a:spcPts val="0"/>
              </a:spcAft>
              <a:buFont typeface="Arial" panose="020B0604020202020204" pitchFamily="34" charset="0"/>
              <a:buChar char="•"/>
              <a:defRPr/>
            </a:pPr>
            <a:r>
              <a:rPr lang="en-US" sz="2400" dirty="0"/>
              <a:t>High return on investment.</a:t>
            </a:r>
          </a:p>
        </p:txBody>
      </p:sp>
    </p:spTree>
    <p:extLst>
      <p:ext uri="{BB962C8B-B14F-4D97-AF65-F5344CB8AC3E}">
        <p14:creationId xmlns:p14="http://schemas.microsoft.com/office/powerpoint/2010/main" val="415250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15211-6C9A-4946-85A0-610F7E71BC1C}"/>
              </a:ext>
            </a:extLst>
          </p:cNvPr>
          <p:cNvSpPr>
            <a:spLocks noGrp="1"/>
          </p:cNvSpPr>
          <p:nvPr>
            <p:ph type="title"/>
          </p:nvPr>
        </p:nvSpPr>
        <p:spPr/>
        <p:txBody>
          <a:bodyPr/>
          <a:lstStyle/>
          <a:p>
            <a:r>
              <a:rPr lang="en-US" dirty="0"/>
              <a:t>Measuring the Results of Training </a:t>
            </a:r>
            <a:r>
              <a:rPr lang="en-US" sz="1000" b="0" dirty="0"/>
              <a:t>3</a:t>
            </a:r>
          </a:p>
        </p:txBody>
      </p:sp>
      <p:sp>
        <p:nvSpPr>
          <p:cNvPr id="3" name="Content Placeholder 2">
            <a:extLst>
              <a:ext uri="{FF2B5EF4-FFF2-40B4-BE49-F238E27FC236}">
                <a16:creationId xmlns:a16="http://schemas.microsoft.com/office/drawing/2014/main" id="{3E54321C-E43A-4ACB-A5DC-A7052AC5D770}"/>
              </a:ext>
            </a:extLst>
          </p:cNvPr>
          <p:cNvSpPr>
            <a:spLocks noGrp="1"/>
          </p:cNvSpPr>
          <p:nvPr>
            <p:ph idx="1"/>
          </p:nvPr>
        </p:nvSpPr>
        <p:spPr>
          <a:xfrm>
            <a:off x="609600" y="1280160"/>
            <a:ext cx="10972800" cy="5006340"/>
          </a:xfrm>
        </p:spPr>
        <p:txBody>
          <a:bodyPr/>
          <a:lstStyle/>
          <a:p>
            <a:r>
              <a:rPr lang="en-US" sz="2600" dirty="0"/>
              <a:t>Applying the Evaluation</a:t>
            </a:r>
          </a:p>
          <a:p>
            <a:pPr marL="292608" indent="-292608">
              <a:spcBef>
                <a:spcPts val="1000"/>
              </a:spcBef>
              <a:spcAft>
                <a:spcPts val="0"/>
              </a:spcAft>
              <a:buFont typeface="Arial" panose="020B0604020202020204" pitchFamily="34" charset="0"/>
              <a:buChar char="•"/>
            </a:pPr>
            <a:r>
              <a:rPr lang="en-US" sz="2400" dirty="0"/>
              <a:t>Helps with future decisions about the organization’s training programs.</a:t>
            </a:r>
          </a:p>
          <a:p>
            <a:pPr marL="292608" indent="-292608">
              <a:spcBef>
                <a:spcPts val="1000"/>
              </a:spcBef>
              <a:spcAft>
                <a:spcPts val="0"/>
              </a:spcAft>
              <a:buFont typeface="Arial" panose="020B0604020202020204" pitchFamily="34" charset="0"/>
              <a:buChar char="•"/>
            </a:pPr>
            <a:r>
              <a:rPr lang="en-US" sz="2400" dirty="0"/>
              <a:t>Organization may identify a need to modify the training and gain information about the kinds of changes needed.</a:t>
            </a:r>
          </a:p>
        </p:txBody>
      </p:sp>
    </p:spTree>
    <p:extLst>
      <p:ext uri="{BB962C8B-B14F-4D97-AF65-F5344CB8AC3E}">
        <p14:creationId xmlns:p14="http://schemas.microsoft.com/office/powerpoint/2010/main" val="16154282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C77F7-9FB6-40D2-B5A8-DAF6C272E790}"/>
              </a:ext>
            </a:extLst>
          </p:cNvPr>
          <p:cNvSpPr>
            <a:spLocks noGrp="1"/>
          </p:cNvSpPr>
          <p:nvPr>
            <p:ph type="title"/>
          </p:nvPr>
        </p:nvSpPr>
        <p:spPr/>
        <p:txBody>
          <a:bodyPr/>
          <a:lstStyle/>
          <a:p>
            <a:r>
              <a:rPr lang="en-US" dirty="0"/>
              <a:t>Applications of Training </a:t>
            </a:r>
            <a:r>
              <a:rPr lang="en-US" sz="1000" b="0" dirty="0"/>
              <a:t>1</a:t>
            </a:r>
          </a:p>
        </p:txBody>
      </p:sp>
      <p:sp>
        <p:nvSpPr>
          <p:cNvPr id="5" name="Text Placeholder 4">
            <a:extLst>
              <a:ext uri="{FF2B5EF4-FFF2-40B4-BE49-F238E27FC236}">
                <a16:creationId xmlns:a16="http://schemas.microsoft.com/office/drawing/2014/main" id="{893D8D06-BFE0-4922-B74E-7FF809182F26}"/>
              </a:ext>
            </a:extLst>
          </p:cNvPr>
          <p:cNvSpPr>
            <a:spLocks noGrp="1"/>
          </p:cNvSpPr>
          <p:nvPr>
            <p:ph type="body" sz="quarter" idx="3"/>
          </p:nvPr>
        </p:nvSpPr>
        <p:spPr>
          <a:xfrm>
            <a:off x="612385" y="1338813"/>
            <a:ext cx="5384134" cy="3155696"/>
          </a:xfrm>
          <a:ln w="3175">
            <a:solidFill>
              <a:srgbClr val="006800"/>
            </a:solidFill>
          </a:ln>
        </p:spPr>
        <p:style>
          <a:lnRef idx="2">
            <a:schemeClr val="accent1"/>
          </a:lnRef>
          <a:fillRef idx="1">
            <a:schemeClr val="lt1"/>
          </a:fillRef>
          <a:effectRef idx="0">
            <a:schemeClr val="accent1"/>
          </a:effectRef>
          <a:fontRef idx="minor">
            <a:schemeClr val="dk1"/>
          </a:fontRef>
        </p:style>
        <p:txBody>
          <a:bodyPr anchor="t"/>
          <a:lstStyle/>
          <a:p>
            <a:pPr>
              <a:spcBef>
                <a:spcPts val="576"/>
              </a:spcBef>
              <a:spcAft>
                <a:spcPts val="800"/>
              </a:spcAft>
              <a:defRPr/>
            </a:pPr>
            <a:r>
              <a:rPr lang="en-US" sz="2800" dirty="0"/>
              <a:t>Orientation</a:t>
            </a:r>
          </a:p>
          <a:p>
            <a:pPr>
              <a:spcBef>
                <a:spcPts val="576"/>
              </a:spcBef>
              <a:spcAft>
                <a:spcPts val="800"/>
              </a:spcAft>
              <a:defRPr/>
            </a:pPr>
            <a:r>
              <a:rPr lang="en-US" sz="2600" b="0" dirty="0"/>
              <a:t>Training designed to prepare new employees to:</a:t>
            </a:r>
          </a:p>
          <a:p>
            <a:pPr marL="292608" lvl="2" indent="-292608">
              <a:spcBef>
                <a:spcPts val="1000"/>
              </a:spcBef>
              <a:buFont typeface="Arial" panose="020B0604020202020204" pitchFamily="34" charset="0"/>
              <a:buChar char="•"/>
              <a:defRPr/>
            </a:pPr>
            <a:r>
              <a:rPr lang="en-US" sz="2400" b="0" dirty="0"/>
              <a:t>Perform their jobs effectively.</a:t>
            </a:r>
          </a:p>
          <a:p>
            <a:pPr marL="292608" lvl="2" indent="-292608">
              <a:spcBef>
                <a:spcPts val="1000"/>
              </a:spcBef>
              <a:buFont typeface="Arial" panose="020B0604020202020204" pitchFamily="34" charset="0"/>
              <a:buChar char="•"/>
              <a:defRPr/>
            </a:pPr>
            <a:r>
              <a:rPr lang="en-US" sz="2400" b="0" dirty="0"/>
              <a:t>Learn about organization.</a:t>
            </a:r>
          </a:p>
          <a:p>
            <a:pPr marL="292608" lvl="2" indent="-292608">
              <a:spcBef>
                <a:spcPts val="1000"/>
              </a:spcBef>
              <a:buFont typeface="Arial" panose="020B0604020202020204" pitchFamily="34" charset="0"/>
              <a:buChar char="•"/>
              <a:defRPr/>
            </a:pPr>
            <a:r>
              <a:rPr lang="en-US" sz="2400" b="0" dirty="0"/>
              <a:t>Establish work relationships.</a:t>
            </a:r>
          </a:p>
        </p:txBody>
      </p:sp>
      <p:sp>
        <p:nvSpPr>
          <p:cNvPr id="6" name="Content Placeholder 5">
            <a:extLst>
              <a:ext uri="{FF2B5EF4-FFF2-40B4-BE49-F238E27FC236}">
                <a16:creationId xmlns:a16="http://schemas.microsoft.com/office/drawing/2014/main" id="{FAF13AE6-A2FF-4228-BF8F-C384249400F4}"/>
              </a:ext>
            </a:extLst>
          </p:cNvPr>
          <p:cNvSpPr>
            <a:spLocks noGrp="1"/>
          </p:cNvSpPr>
          <p:nvPr>
            <p:ph sz="quarter" idx="4"/>
          </p:nvPr>
        </p:nvSpPr>
        <p:spPr>
          <a:xfrm>
            <a:off x="612384" y="4633993"/>
            <a:ext cx="5384136" cy="1497523"/>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0" indent="0">
              <a:spcBef>
                <a:spcPts val="1000"/>
              </a:spcBef>
              <a:spcAft>
                <a:spcPts val="0"/>
              </a:spcAft>
              <a:buNone/>
            </a:pPr>
            <a:r>
              <a:rPr lang="en-US" sz="2600" dirty="0"/>
              <a:t>Objective is to familiarize new employees with rules, policies, and procedures.</a:t>
            </a:r>
          </a:p>
        </p:txBody>
      </p:sp>
      <p:sp>
        <p:nvSpPr>
          <p:cNvPr id="8" name="Content Placeholder 7">
            <a:extLst>
              <a:ext uri="{FF2B5EF4-FFF2-40B4-BE49-F238E27FC236}">
                <a16:creationId xmlns:a16="http://schemas.microsoft.com/office/drawing/2014/main" id="{4B2772AD-BEF8-4B11-AFCD-43F3D023FAC0}"/>
              </a:ext>
            </a:extLst>
          </p:cNvPr>
          <p:cNvSpPr>
            <a:spLocks noGrp="1"/>
          </p:cNvSpPr>
          <p:nvPr>
            <p:ph sz="half" idx="14"/>
          </p:nvPr>
        </p:nvSpPr>
        <p:spPr>
          <a:xfrm>
            <a:off x="6283659" y="1338813"/>
            <a:ext cx="5384133" cy="4033286"/>
          </a:xfrm>
          <a:ln w="3175">
            <a:solidFill>
              <a:srgbClr val="006800"/>
            </a:solidFill>
          </a:ln>
        </p:spPr>
        <p:style>
          <a:lnRef idx="2">
            <a:schemeClr val="accent1"/>
          </a:lnRef>
          <a:fillRef idx="1">
            <a:schemeClr val="lt1"/>
          </a:fillRef>
          <a:effectRef idx="0">
            <a:schemeClr val="accent1"/>
          </a:effectRef>
          <a:fontRef idx="minor">
            <a:schemeClr val="dk1"/>
          </a:fontRef>
        </p:style>
        <p:txBody>
          <a:bodyPr/>
          <a:lstStyle/>
          <a:p>
            <a:pPr marL="0" indent="0">
              <a:spcBef>
                <a:spcPts val="576"/>
              </a:spcBef>
              <a:buNone/>
            </a:pPr>
            <a:r>
              <a:rPr lang="en-US" altLang="en-US" sz="2800" b="1" dirty="0">
                <a:solidFill>
                  <a:srgbClr val="000000"/>
                </a:solidFill>
              </a:rPr>
              <a:t>Onboarding</a:t>
            </a:r>
          </a:p>
          <a:p>
            <a:pPr marL="292608" indent="-292608">
              <a:spcBef>
                <a:spcPts val="1000"/>
              </a:spcBef>
              <a:spcAft>
                <a:spcPts val="0"/>
              </a:spcAft>
              <a:buFont typeface="Arial" panose="020B0604020202020204" pitchFamily="34" charset="0"/>
              <a:buChar char="•"/>
            </a:pPr>
            <a:r>
              <a:rPr lang="en-US" altLang="en-US" sz="2400" dirty="0">
                <a:solidFill>
                  <a:srgbClr val="000000"/>
                </a:solidFill>
              </a:rPr>
              <a:t>Ongoing process that aims to prepare new employees for full participation.</a:t>
            </a:r>
          </a:p>
          <a:p>
            <a:pPr marL="292608" indent="-292608">
              <a:spcBef>
                <a:spcPts val="1000"/>
              </a:spcBef>
              <a:spcAft>
                <a:spcPts val="0"/>
              </a:spcAft>
              <a:buFont typeface="Arial" panose="020B0604020202020204" pitchFamily="34" charset="0"/>
              <a:buChar char="•"/>
            </a:pPr>
            <a:r>
              <a:rPr lang="en-US" altLang="en-US" sz="2400" dirty="0">
                <a:solidFill>
                  <a:srgbClr val="000000"/>
                </a:solidFill>
              </a:rPr>
              <a:t>Conscious attempt to get new hires to identify and connect with employer.</a:t>
            </a:r>
            <a:endParaRPr lang="en-US" sz="2400" dirty="0"/>
          </a:p>
        </p:txBody>
      </p:sp>
    </p:spTree>
    <p:extLst>
      <p:ext uri="{BB962C8B-B14F-4D97-AF65-F5344CB8AC3E}">
        <p14:creationId xmlns:p14="http://schemas.microsoft.com/office/powerpoint/2010/main" val="2894564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Figure 7.4 Goals for a Four-Stage Onboarding Process</a:t>
            </a:r>
            <a:endParaRPr lang="en-US" sz="1000" b="0" dirty="0"/>
          </a:p>
        </p:txBody>
      </p:sp>
      <p:pic>
        <p:nvPicPr>
          <p:cNvPr id="3" name="Picture 2" descr="A graphic lists goals associated with the four stages of an onboarding process. ">
            <a:extLst>
              <a:ext uri="{FF2B5EF4-FFF2-40B4-BE49-F238E27FC236}">
                <a16:creationId xmlns:a16="http://schemas.microsoft.com/office/drawing/2014/main" id="{1E3237F8-59FC-4605-9A89-B454157B54A4}"/>
              </a:ext>
            </a:extLst>
          </p:cNvPr>
          <p:cNvPicPr>
            <a:picLocks noChangeAspect="1"/>
          </p:cNvPicPr>
          <p:nvPr/>
        </p:nvPicPr>
        <p:blipFill>
          <a:blip r:embed="rId3"/>
          <a:stretch>
            <a:fillRect/>
          </a:stretch>
        </p:blipFill>
        <p:spPr>
          <a:xfrm>
            <a:off x="703620" y="2145681"/>
            <a:ext cx="10784759" cy="2566638"/>
          </a:xfrm>
          <a:prstGeom prst="rect">
            <a:avLst/>
          </a:prstGeom>
        </p:spPr>
      </p:pic>
      <p:sp>
        <p:nvSpPr>
          <p:cNvPr id="6" name="Text Placeholder 5">
            <a:extLst>
              <a:ext uri="{FF2B5EF4-FFF2-40B4-BE49-F238E27FC236}">
                <a16:creationId xmlns:a16="http://schemas.microsoft.com/office/drawing/2014/main" id="{45C8A244-BB14-459A-835F-B3495CD47DE5}"/>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7753350" y="5818145"/>
            <a:ext cx="4419600" cy="822411"/>
          </a:xfrm>
        </p:spPr>
        <p:txBody>
          <a:bodyPr/>
          <a:lstStyle/>
          <a:p>
            <a:r>
              <a:rPr lang="en-US" i="1" dirty="0">
                <a:solidFill>
                  <a:schemeClr val="tx1"/>
                </a:solidFill>
              </a:rPr>
              <a:t>Sources: </a:t>
            </a:r>
            <a:r>
              <a:rPr lang="en-US" dirty="0">
                <a:solidFill>
                  <a:schemeClr val="tx1"/>
                </a:solidFill>
              </a:rPr>
              <a:t>Based on </a:t>
            </a:r>
            <a:r>
              <a:rPr lang="en-US" dirty="0" err="1">
                <a:solidFill>
                  <a:schemeClr val="tx1"/>
                </a:solidFill>
              </a:rPr>
              <a:t>Tayla</a:t>
            </a:r>
            <a:r>
              <a:rPr lang="en-US" dirty="0">
                <a:solidFill>
                  <a:schemeClr val="tx1"/>
                </a:solidFill>
              </a:rPr>
              <a:t> N. Bauer, </a:t>
            </a:r>
            <a:r>
              <a:rPr lang="en-US" i="1" dirty="0">
                <a:solidFill>
                  <a:schemeClr val="tx1"/>
                </a:solidFill>
              </a:rPr>
              <a:t>Onboarding New Employees: Maximizing</a:t>
            </a:r>
            <a:br>
              <a:rPr lang="en-US" i="1" dirty="0">
                <a:solidFill>
                  <a:schemeClr val="tx1"/>
                </a:solidFill>
              </a:rPr>
            </a:br>
            <a:r>
              <a:rPr lang="en-US" i="1" dirty="0">
                <a:solidFill>
                  <a:schemeClr val="tx1"/>
                </a:solidFill>
              </a:rPr>
              <a:t> Success, Effective Practice Guidelines </a:t>
            </a:r>
            <a:r>
              <a:rPr lang="en-US" dirty="0">
                <a:solidFill>
                  <a:schemeClr val="tx1"/>
                </a:solidFill>
              </a:rPr>
              <a:t>(Alexandria, VA: SHRM Foundation,</a:t>
            </a:r>
            <a:br>
              <a:rPr lang="en-US" dirty="0">
                <a:solidFill>
                  <a:schemeClr val="tx1"/>
                </a:solidFill>
              </a:rPr>
            </a:br>
            <a:r>
              <a:rPr lang="en-US" dirty="0">
                <a:solidFill>
                  <a:schemeClr val="tx1"/>
                </a:solidFill>
              </a:rPr>
              <a:t> 2010); G. Chao, A. O’Leary-Kelly, S. Wolf, H. Klein, and P. Gardner, </a:t>
            </a:r>
            <a:br>
              <a:rPr lang="en-US" dirty="0">
                <a:solidFill>
                  <a:schemeClr val="tx1"/>
                </a:solidFill>
              </a:rPr>
            </a:br>
            <a:r>
              <a:rPr lang="en-US" dirty="0">
                <a:solidFill>
                  <a:schemeClr val="tx1"/>
                </a:solidFill>
              </a:rPr>
              <a:t>“Organizational Socialization: Its Content and Consequences,” </a:t>
            </a:r>
            <a:br>
              <a:rPr lang="en-US" dirty="0">
                <a:solidFill>
                  <a:schemeClr val="tx1"/>
                </a:solidFill>
              </a:rPr>
            </a:br>
            <a:r>
              <a:rPr lang="en-US" i="1" dirty="0">
                <a:solidFill>
                  <a:schemeClr val="tx1"/>
                </a:solidFill>
              </a:rPr>
              <a:t>Journal of Applied Psychology </a:t>
            </a:r>
            <a:r>
              <a:rPr lang="en-US" dirty="0">
                <a:solidFill>
                  <a:schemeClr val="tx1"/>
                </a:solidFill>
              </a:rPr>
              <a:t>79 (1994), pp. 730–43.</a:t>
            </a:r>
          </a:p>
        </p:txBody>
      </p:sp>
    </p:spTree>
    <p:extLst>
      <p:ext uri="{BB962C8B-B14F-4D97-AF65-F5344CB8AC3E}">
        <p14:creationId xmlns:p14="http://schemas.microsoft.com/office/powerpoint/2010/main" val="3784106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687CF-1D29-4B27-AB6D-C64F2195AF2B}"/>
              </a:ext>
            </a:extLst>
          </p:cNvPr>
          <p:cNvSpPr>
            <a:spLocks noGrp="1"/>
          </p:cNvSpPr>
          <p:nvPr>
            <p:ph type="title"/>
          </p:nvPr>
        </p:nvSpPr>
        <p:spPr/>
        <p:txBody>
          <a:bodyPr/>
          <a:lstStyle/>
          <a:p>
            <a:r>
              <a:rPr lang="en-US" dirty="0"/>
              <a:t>Applications of Training </a:t>
            </a:r>
            <a:r>
              <a:rPr lang="en-US" sz="1000" b="0" dirty="0"/>
              <a:t>2</a:t>
            </a:r>
          </a:p>
        </p:txBody>
      </p:sp>
      <p:sp>
        <p:nvSpPr>
          <p:cNvPr id="3" name="Content Placeholder 2">
            <a:extLst>
              <a:ext uri="{FF2B5EF4-FFF2-40B4-BE49-F238E27FC236}">
                <a16:creationId xmlns:a16="http://schemas.microsoft.com/office/drawing/2014/main" id="{DA64A997-2514-4006-94D7-ADCD66C85544}"/>
              </a:ext>
            </a:extLst>
          </p:cNvPr>
          <p:cNvSpPr>
            <a:spLocks noGrp="1"/>
          </p:cNvSpPr>
          <p:nvPr>
            <p:ph idx="1"/>
          </p:nvPr>
        </p:nvSpPr>
        <p:spPr>
          <a:xfrm>
            <a:off x="609600" y="1280160"/>
            <a:ext cx="11049000" cy="5273040"/>
          </a:xfrm>
        </p:spPr>
        <p:txBody>
          <a:bodyPr/>
          <a:lstStyle/>
          <a:p>
            <a:pPr>
              <a:defRPr/>
            </a:pPr>
            <a:r>
              <a:rPr lang="en-US" b="1" dirty="0"/>
              <a:t>Diversity Training</a:t>
            </a:r>
          </a:p>
          <a:p>
            <a:pPr>
              <a:defRPr/>
            </a:pPr>
            <a:r>
              <a:rPr lang="en-US" sz="2600" dirty="0"/>
              <a:t>Designed to change employee attitudes about </a:t>
            </a:r>
            <a:r>
              <a:rPr lang="en-US" sz="2600" b="1" dirty="0"/>
              <a:t>diversity</a:t>
            </a:r>
            <a:r>
              <a:rPr lang="en-US" sz="2600" dirty="0"/>
              <a:t> and </a:t>
            </a:r>
            <a:r>
              <a:rPr lang="en-US" sz="2600" b="1" dirty="0"/>
              <a:t>inclusion</a:t>
            </a:r>
            <a:r>
              <a:rPr lang="en-US" sz="2600" dirty="0"/>
              <a:t>.</a:t>
            </a:r>
          </a:p>
          <a:p>
            <a:pPr>
              <a:defRPr/>
            </a:pPr>
            <a:r>
              <a:rPr lang="en-US" sz="2600" dirty="0"/>
              <a:t>Goal is to decrease stereotyping and become aware of differences.</a:t>
            </a:r>
          </a:p>
          <a:p>
            <a:pPr>
              <a:defRPr/>
            </a:pPr>
            <a:r>
              <a:rPr lang="en-US" sz="2600" dirty="0"/>
              <a:t>Risk is that the programs may alienate white male employees.</a:t>
            </a:r>
          </a:p>
          <a:p>
            <a:pPr>
              <a:defRPr/>
            </a:pPr>
            <a:r>
              <a:rPr lang="en-US" sz="2600" dirty="0"/>
              <a:t>Programs may focus on:</a:t>
            </a:r>
          </a:p>
          <a:p>
            <a:pPr marL="292608" lvl="1" indent="-292608">
              <a:spcBef>
                <a:spcPts val="1000"/>
              </a:spcBef>
              <a:spcAft>
                <a:spcPts val="0"/>
              </a:spcAft>
              <a:defRPr/>
            </a:pPr>
            <a:r>
              <a:rPr lang="en-US" dirty="0"/>
              <a:t>Behavior changes.</a:t>
            </a:r>
          </a:p>
          <a:p>
            <a:pPr marL="292608" lvl="1" indent="-292608">
              <a:spcBef>
                <a:spcPts val="1000"/>
              </a:spcBef>
              <a:spcAft>
                <a:spcPts val="0"/>
              </a:spcAft>
              <a:defRPr/>
            </a:pPr>
            <a:r>
              <a:rPr lang="en-US" dirty="0"/>
              <a:t>Constructive ways to handle communication barriers, conflicts, and misunderstandings.</a:t>
            </a:r>
          </a:p>
          <a:p>
            <a:pPr marL="292608" lvl="1" indent="-292608">
              <a:spcBef>
                <a:spcPts val="1000"/>
              </a:spcBef>
              <a:spcAft>
                <a:spcPts val="0"/>
              </a:spcAft>
              <a:defRPr/>
            </a:pPr>
            <a:r>
              <a:rPr lang="en-US" dirty="0"/>
              <a:t>Cultural immersion.</a:t>
            </a:r>
          </a:p>
        </p:txBody>
      </p:sp>
    </p:spTree>
    <p:extLst>
      <p:ext uri="{BB962C8B-B14F-4D97-AF65-F5344CB8AC3E}">
        <p14:creationId xmlns:p14="http://schemas.microsoft.com/office/powerpoint/2010/main" val="1473014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ABD5D-0F56-4B4B-A12F-D3B0CC0B5EE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87EAE241-09C3-417E-B102-FDA8EB30C9BF}"/>
              </a:ext>
            </a:extLst>
          </p:cNvPr>
          <p:cNvSpPr>
            <a:spLocks noGrp="1"/>
          </p:cNvSpPr>
          <p:nvPr>
            <p:ph idx="1"/>
          </p:nvPr>
        </p:nvSpPr>
        <p:spPr/>
        <p:txBody>
          <a:bodyPr/>
          <a:lstStyle/>
          <a:p>
            <a:pPr>
              <a:defRPr/>
            </a:pPr>
            <a:r>
              <a:rPr lang="en-US" sz="2600" b="1" dirty="0">
                <a:ea typeface="ＭＳ Ｐゴシック" pitchFamily="34" charset="-128"/>
                <a:cs typeface="Calibri" pitchFamily="34" charset="0"/>
              </a:rPr>
              <a:t>Training</a:t>
            </a:r>
            <a:endParaRPr lang="en-US" dirty="0">
              <a:solidFill>
                <a:srgbClr val="000090"/>
              </a:solidFill>
              <a:ea typeface="ＭＳ Ｐゴシック" pitchFamily="34" charset="-128"/>
              <a:cs typeface="Calibri" pitchFamily="34" charset="0"/>
            </a:endParaRPr>
          </a:p>
          <a:p>
            <a:pPr marL="292608" indent="-292608">
              <a:buFont typeface="Arial" panose="020B0604020202020204" pitchFamily="34" charset="0"/>
              <a:buChar char="•"/>
              <a:defRPr/>
            </a:pPr>
            <a:r>
              <a:rPr lang="en-US" sz="2400" dirty="0">
                <a:solidFill>
                  <a:srgbClr val="000000"/>
                </a:solidFill>
                <a:ea typeface="ＭＳ Ｐゴシック" pitchFamily="34" charset="-128"/>
                <a:cs typeface="Calibri" pitchFamily="34" charset="0"/>
              </a:rPr>
              <a:t>Acquiring job-related knowledge, skills, abilities, and behaviors.</a:t>
            </a:r>
          </a:p>
          <a:p>
            <a:pPr marL="292608" indent="-292608">
              <a:buFont typeface="Arial" panose="020B0604020202020204" pitchFamily="34" charset="0"/>
              <a:buChar char="•"/>
              <a:defRPr/>
            </a:pPr>
            <a:r>
              <a:rPr lang="en-US" sz="2400" dirty="0">
                <a:solidFill>
                  <a:srgbClr val="000000"/>
                </a:solidFill>
                <a:ea typeface="ＭＳ Ｐゴシック" pitchFamily="34" charset="-128"/>
                <a:cs typeface="Calibri" pitchFamily="34" charset="0"/>
              </a:rPr>
              <a:t>Programs range from formal classes to one-on-one mentoring.</a:t>
            </a:r>
          </a:p>
          <a:p>
            <a:pPr marL="292608" indent="-292608">
              <a:buFont typeface="Arial" panose="020B0604020202020204" pitchFamily="34" charset="0"/>
              <a:buChar char="•"/>
              <a:defRPr/>
            </a:pPr>
            <a:r>
              <a:rPr lang="en-US" altLang="ja-JP" sz="2400" dirty="0">
                <a:solidFill>
                  <a:srgbClr val="000000"/>
                </a:solidFill>
                <a:cs typeface="Calibri" pitchFamily="34" charset="0"/>
              </a:rPr>
              <a:t>Takes place on the job or at remote locations.</a:t>
            </a:r>
          </a:p>
          <a:p>
            <a:pPr marL="292608" indent="-292608">
              <a:buFont typeface="Arial" panose="020B0604020202020204" pitchFamily="34" charset="0"/>
              <a:buChar char="•"/>
              <a:defRPr/>
            </a:pPr>
            <a:r>
              <a:rPr lang="en-US" sz="2400" dirty="0">
                <a:solidFill>
                  <a:srgbClr val="000000"/>
                </a:solidFill>
                <a:ea typeface="ＭＳ Ｐゴシック" pitchFamily="34" charset="-128"/>
                <a:cs typeface="Calibri" pitchFamily="34" charset="0"/>
              </a:rPr>
              <a:t>Should be linked to organizational needs and motivation of employees.</a:t>
            </a:r>
            <a:endParaRPr lang="en-US" sz="2400" dirty="0"/>
          </a:p>
        </p:txBody>
      </p:sp>
    </p:spTree>
    <p:extLst>
      <p:ext uri="{BB962C8B-B14F-4D97-AF65-F5344CB8AC3E}">
        <p14:creationId xmlns:p14="http://schemas.microsoft.com/office/powerpoint/2010/main" val="29145151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Have you ever participated in a diversity training course? If so, did you find it valuable?</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00058"/>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Yes, and it was very useful.</a:t>
            </a:r>
          </a:p>
          <a:p>
            <a:pPr marL="357188" indent="-357188">
              <a:spcBef>
                <a:spcPts val="1000"/>
              </a:spcBef>
              <a:spcAft>
                <a:spcPts val="0"/>
              </a:spcAft>
              <a:buClrTx/>
              <a:buNone/>
            </a:pPr>
            <a:r>
              <a:rPr lang="en-US" noProof="0" dirty="0"/>
              <a:t>B. </a:t>
            </a:r>
            <a:r>
              <a:rPr lang="en-US" dirty="0"/>
              <a:t>Yes, but it covered information I already knew,</a:t>
            </a:r>
            <a:endParaRPr lang="en-US" noProof="0" dirty="0"/>
          </a:p>
          <a:p>
            <a:pPr marL="357188" indent="-357188">
              <a:spcBef>
                <a:spcPts val="1000"/>
              </a:spcBef>
              <a:spcAft>
                <a:spcPts val="0"/>
              </a:spcAft>
              <a:buClrTx/>
              <a:buNone/>
            </a:pPr>
            <a:r>
              <a:rPr lang="en-US" noProof="0" dirty="0"/>
              <a:t>C. </a:t>
            </a:r>
            <a:r>
              <a:rPr lang="en-US" dirty="0"/>
              <a:t>No, but I think it would be enlightening.</a:t>
            </a:r>
            <a:endParaRPr lang="en-US" noProof="0" dirty="0"/>
          </a:p>
          <a:p>
            <a:pPr marL="357188" indent="-357188">
              <a:spcBef>
                <a:spcPts val="1000"/>
              </a:spcBef>
              <a:spcAft>
                <a:spcPts val="0"/>
              </a:spcAft>
              <a:buClrTx/>
              <a:buNone/>
            </a:pPr>
            <a:r>
              <a:rPr lang="en-US" noProof="0" dirty="0"/>
              <a:t>D. </a:t>
            </a:r>
            <a:r>
              <a:rPr lang="en-US" dirty="0"/>
              <a:t>No, and I don’t think it would be very useful.</a:t>
            </a:r>
            <a:endParaRPr lang="en-US" noProof="0" dirty="0"/>
          </a:p>
        </p:txBody>
      </p:sp>
    </p:spTree>
    <p:extLst>
      <p:ext uri="{BB962C8B-B14F-4D97-AF65-F5344CB8AC3E}">
        <p14:creationId xmlns:p14="http://schemas.microsoft.com/office/powerpoint/2010/main" val="2060270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7</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dirty="0"/>
              <a:t>Figure 7.1 Stages of Instructional Design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pPr marL="403200" indent="-403200">
              <a:buFont typeface="+mj-lt"/>
              <a:buAutoNum type="arabicPeriod"/>
            </a:pPr>
            <a:r>
              <a:rPr lang="en-US" dirty="0"/>
              <a:t>Assess needs for training</a:t>
            </a:r>
          </a:p>
          <a:p>
            <a:pPr marL="403200" indent="-403200">
              <a:buFont typeface="+mj-lt"/>
              <a:buAutoNum type="arabicPeriod"/>
            </a:pPr>
            <a:r>
              <a:rPr lang="en-US" dirty="0"/>
              <a:t>Ensure readiness for training</a:t>
            </a:r>
          </a:p>
          <a:p>
            <a:pPr marL="403200" indent="-403200">
              <a:buFont typeface="+mj-lt"/>
              <a:buAutoNum type="arabicPeriod"/>
            </a:pPr>
            <a:r>
              <a:rPr lang="en-US" dirty="0"/>
              <a:t>Plan training program: objectives, trainers, methods</a:t>
            </a:r>
          </a:p>
          <a:p>
            <a:pPr marL="403200" indent="-403200">
              <a:buFont typeface="+mj-lt"/>
              <a:buAutoNum type="arabicPeriod"/>
            </a:pPr>
            <a:r>
              <a:rPr lang="en-US" dirty="0"/>
              <a:t>Implement training program: principles of learning, transfer of training</a:t>
            </a:r>
          </a:p>
          <a:p>
            <a:pPr marL="403200" indent="-403200">
              <a:buFont typeface="+mj-lt"/>
              <a:buAutoNum type="arabicPeriod"/>
            </a:pPr>
            <a:r>
              <a:rPr lang="en-US" dirty="0"/>
              <a:t>Evaluate results of training.</a:t>
            </a:r>
          </a:p>
          <a:p>
            <a:r>
              <a:rPr lang="en-US" dirty="0"/>
              <a:t>All of these stages can be influenced by feedback.</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499989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dirty="0"/>
              <a:t>Figure 7.2 Use of Instructional Methods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Data is as follows: instructor-led classroom 45 percent, blended (combination of methods) 35 percent, online or computer-based 30 percent, virtual classroom or webcast 15 percent, and mobile only 3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dirty="0"/>
              <a:t>Figure 7.3 Measures of Training Success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Trainee satisfaction</a:t>
            </a:r>
          </a:p>
          <a:p>
            <a:r>
              <a:rPr lang="en-US" dirty="0"/>
              <a:t>Return on investment</a:t>
            </a:r>
          </a:p>
          <a:p>
            <a:r>
              <a:rPr lang="en-US" dirty="0"/>
              <a:t>Transfer of training</a:t>
            </a:r>
          </a:p>
          <a:p>
            <a:r>
              <a:rPr lang="en-US" dirty="0"/>
              <a:t>Performance improvements</a:t>
            </a:r>
          </a:p>
          <a:p>
            <a:r>
              <a:rPr lang="en-US" dirty="0"/>
              <a:t>New skills, knowledge</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40687969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altLang="en-US" sz="3200" dirty="0"/>
              <a:t>Figure 7.4 </a:t>
            </a:r>
            <a:r>
              <a:rPr lang="en-US" sz="3200" dirty="0"/>
              <a:t>Goals for a Four-Stage Onboarding Process</a:t>
            </a:r>
            <a:r>
              <a:rPr lang="en-US" altLang="en-US" sz="3200" dirty="0"/>
              <a:t>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Stage 1: Compliance</a:t>
            </a:r>
          </a:p>
          <a:p>
            <a:r>
              <a:rPr lang="en-US" dirty="0"/>
              <a:t>Understand company policies, rules, and regulations.</a:t>
            </a:r>
          </a:p>
          <a:p>
            <a:r>
              <a:rPr lang="en-US" dirty="0"/>
              <a:t>Stage 2: Clarification</a:t>
            </a:r>
          </a:p>
          <a:p>
            <a:r>
              <a:rPr lang="en-US" dirty="0"/>
              <a:t>Understand job and performance expectations.</a:t>
            </a:r>
          </a:p>
          <a:p>
            <a:r>
              <a:rPr lang="en-US" dirty="0"/>
              <a:t>Stage 3: Culture</a:t>
            </a:r>
          </a:p>
          <a:p>
            <a:r>
              <a:rPr lang="en-US" dirty="0"/>
              <a:t>Understand company history, traditions, values, norms, and mission.</a:t>
            </a:r>
          </a:p>
          <a:p>
            <a:r>
              <a:rPr lang="en-US" dirty="0"/>
              <a:t>Stage 4: Connection</a:t>
            </a:r>
          </a:p>
          <a:p>
            <a:r>
              <a:rPr lang="en-US" dirty="0"/>
              <a:t>Understand and develop working and interpersonal relationships.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533096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46A61-CBF2-41AD-AA9A-F18A40098B22}"/>
              </a:ext>
            </a:extLst>
          </p:cNvPr>
          <p:cNvSpPr>
            <a:spLocks noGrp="1"/>
          </p:cNvSpPr>
          <p:nvPr>
            <p:ph type="title"/>
          </p:nvPr>
        </p:nvSpPr>
        <p:spPr/>
        <p:txBody>
          <a:bodyPr/>
          <a:lstStyle/>
          <a:p>
            <a:r>
              <a:rPr lang="en-US" dirty="0"/>
              <a:t>Training Linked to Organizational Needs </a:t>
            </a:r>
            <a:r>
              <a:rPr lang="en-US" sz="1000" b="0" dirty="0"/>
              <a:t>1</a:t>
            </a:r>
          </a:p>
        </p:txBody>
      </p:sp>
      <p:sp>
        <p:nvSpPr>
          <p:cNvPr id="3" name="Content Placeholder 2">
            <a:extLst>
              <a:ext uri="{FF2B5EF4-FFF2-40B4-BE49-F238E27FC236}">
                <a16:creationId xmlns:a16="http://schemas.microsoft.com/office/drawing/2014/main" id="{02933017-FCF8-442C-8859-053299C71291}"/>
              </a:ext>
            </a:extLst>
          </p:cNvPr>
          <p:cNvSpPr>
            <a:spLocks noGrp="1"/>
          </p:cNvSpPr>
          <p:nvPr>
            <p:ph idx="1"/>
          </p:nvPr>
        </p:nvSpPr>
        <p:spPr/>
        <p:txBody>
          <a:bodyPr/>
          <a:lstStyle/>
          <a:p>
            <a:r>
              <a:rPr lang="en-US" altLang="en-US" sz="2600" dirty="0">
                <a:solidFill>
                  <a:srgbClr val="000000"/>
                </a:solidFill>
              </a:rPr>
              <a:t>Importance of Training</a:t>
            </a:r>
          </a:p>
          <a:p>
            <a:pPr marL="292608" indent="-292608">
              <a:spcBef>
                <a:spcPts val="1000"/>
              </a:spcBef>
              <a:spcAft>
                <a:spcPts val="0"/>
              </a:spcAft>
              <a:buFont typeface="Arial" panose="020B0604020202020204" pitchFamily="34" charset="0"/>
              <a:buChar char="•"/>
            </a:pPr>
            <a:r>
              <a:rPr lang="en-US" altLang="en-US" sz="2400" dirty="0">
                <a:solidFill>
                  <a:srgbClr val="000000"/>
                </a:solidFill>
              </a:rPr>
              <a:t>More important than ever due to nature of the modern business environment.</a:t>
            </a:r>
          </a:p>
          <a:p>
            <a:pPr marL="292608" indent="-292608">
              <a:spcBef>
                <a:spcPts val="1000"/>
              </a:spcBef>
              <a:spcAft>
                <a:spcPts val="0"/>
              </a:spcAft>
              <a:buFont typeface="Arial" panose="020B0604020202020204" pitchFamily="34" charset="0"/>
              <a:buChar char="•"/>
            </a:pPr>
            <a:r>
              <a:rPr lang="en-US" altLang="en-US" sz="2400" dirty="0">
                <a:solidFill>
                  <a:srgbClr val="000000"/>
                </a:solidFill>
              </a:rPr>
              <a:t>Change requires employees to learn new skills continuously.</a:t>
            </a:r>
          </a:p>
          <a:p>
            <a:pPr marL="292608" indent="-292608">
              <a:spcBef>
                <a:spcPts val="1000"/>
              </a:spcBef>
              <a:spcAft>
                <a:spcPts val="0"/>
              </a:spcAft>
              <a:buFont typeface="Arial" panose="020B0604020202020204" pitchFamily="34" charset="0"/>
              <a:buChar char="•"/>
            </a:pPr>
            <a:r>
              <a:rPr lang="en-US" altLang="en-US" sz="2400" dirty="0">
                <a:solidFill>
                  <a:srgbClr val="000000"/>
                </a:solidFill>
              </a:rPr>
              <a:t>Growing reliance on teamwork creates a demand for the ability to solve problems in teams and often requires training.</a:t>
            </a:r>
            <a:endParaRPr lang="en-US" sz="2400" dirty="0"/>
          </a:p>
        </p:txBody>
      </p:sp>
    </p:spTree>
    <p:extLst>
      <p:ext uri="{BB962C8B-B14F-4D97-AF65-F5344CB8AC3E}">
        <p14:creationId xmlns:p14="http://schemas.microsoft.com/office/powerpoint/2010/main" val="130308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46A61-CBF2-41AD-AA9A-F18A40098B22}"/>
              </a:ext>
            </a:extLst>
          </p:cNvPr>
          <p:cNvSpPr>
            <a:spLocks noGrp="1"/>
          </p:cNvSpPr>
          <p:nvPr>
            <p:ph type="title"/>
          </p:nvPr>
        </p:nvSpPr>
        <p:spPr/>
        <p:txBody>
          <a:bodyPr/>
          <a:lstStyle/>
          <a:p>
            <a:r>
              <a:rPr lang="en-US" dirty="0"/>
              <a:t>Training Linked to Organizational Needs </a:t>
            </a:r>
            <a:r>
              <a:rPr lang="en-US" sz="1000" b="0" dirty="0"/>
              <a:t>2</a:t>
            </a:r>
          </a:p>
        </p:txBody>
      </p:sp>
      <p:sp>
        <p:nvSpPr>
          <p:cNvPr id="3" name="Content Placeholder 2">
            <a:extLst>
              <a:ext uri="{FF2B5EF4-FFF2-40B4-BE49-F238E27FC236}">
                <a16:creationId xmlns:a16="http://schemas.microsoft.com/office/drawing/2014/main" id="{02933017-FCF8-442C-8859-053299C71291}"/>
              </a:ext>
            </a:extLst>
          </p:cNvPr>
          <p:cNvSpPr>
            <a:spLocks noGrp="1"/>
          </p:cNvSpPr>
          <p:nvPr>
            <p:ph idx="1"/>
          </p:nvPr>
        </p:nvSpPr>
        <p:spPr/>
        <p:txBody>
          <a:bodyPr/>
          <a:lstStyle/>
          <a:p>
            <a:pPr>
              <a:defRPr/>
            </a:pPr>
            <a:r>
              <a:rPr lang="en-US" altLang="en-US" b="1" dirty="0"/>
              <a:t>Instructional Design</a:t>
            </a:r>
            <a:endParaRPr lang="en-US" b="1" dirty="0">
              <a:solidFill>
                <a:schemeClr val="dk1"/>
              </a:solidFill>
            </a:endParaRPr>
          </a:p>
          <a:p>
            <a:pPr>
              <a:defRPr/>
            </a:pPr>
            <a:r>
              <a:rPr lang="en-US" sz="2600" dirty="0">
                <a:solidFill>
                  <a:schemeClr val="dk1"/>
                </a:solidFill>
              </a:rPr>
              <a:t>Teaches skills and behaviors that help organizations achieve goals.</a:t>
            </a:r>
          </a:p>
          <a:p>
            <a:pPr>
              <a:defRPr/>
            </a:pPr>
            <a:r>
              <a:rPr lang="en-US" sz="2600" dirty="0">
                <a:solidFill>
                  <a:schemeClr val="dk1"/>
                </a:solidFill>
              </a:rPr>
              <a:t>Used by H</a:t>
            </a:r>
            <a:r>
              <a:rPr lang="en-US" sz="100" dirty="0">
                <a:solidFill>
                  <a:schemeClr val="dk1"/>
                </a:solidFill>
              </a:rPr>
              <a:t> </a:t>
            </a:r>
            <a:r>
              <a:rPr lang="en-US" sz="2600" dirty="0">
                <a:solidFill>
                  <a:schemeClr val="dk1"/>
                </a:solidFill>
              </a:rPr>
              <a:t>R professionals.</a:t>
            </a:r>
          </a:p>
          <a:p>
            <a:pPr>
              <a:defRPr/>
            </a:pPr>
            <a:r>
              <a:rPr lang="en-US" sz="2600" dirty="0">
                <a:solidFill>
                  <a:schemeClr val="dk1"/>
                </a:solidFill>
              </a:rPr>
              <a:t>Includes:</a:t>
            </a:r>
          </a:p>
          <a:p>
            <a:pPr marL="402336" lvl="1" indent="-404813">
              <a:spcBef>
                <a:spcPts val="1000"/>
              </a:spcBef>
              <a:spcAft>
                <a:spcPts val="0"/>
              </a:spcAft>
              <a:buFont typeface="+mj-lt"/>
              <a:buAutoNum type="arabicPeriod"/>
              <a:defRPr/>
            </a:pPr>
            <a:r>
              <a:rPr lang="en-US" dirty="0">
                <a:solidFill>
                  <a:schemeClr val="dk1"/>
                </a:solidFill>
              </a:rPr>
              <a:t>Assessment of needs.</a:t>
            </a:r>
          </a:p>
          <a:p>
            <a:pPr marL="402336" lvl="1" indent="-404813">
              <a:spcBef>
                <a:spcPts val="1000"/>
              </a:spcBef>
              <a:spcAft>
                <a:spcPts val="0"/>
              </a:spcAft>
              <a:buFont typeface="+mj-lt"/>
              <a:buAutoNum type="arabicPeriod"/>
              <a:defRPr/>
            </a:pPr>
            <a:r>
              <a:rPr lang="en-US" dirty="0">
                <a:solidFill>
                  <a:schemeClr val="dk1"/>
                </a:solidFill>
              </a:rPr>
              <a:t>Preparation for training.</a:t>
            </a:r>
          </a:p>
          <a:p>
            <a:pPr marL="402336" lvl="1" indent="-404813">
              <a:spcBef>
                <a:spcPts val="1000"/>
              </a:spcBef>
              <a:spcAft>
                <a:spcPts val="0"/>
              </a:spcAft>
              <a:buFont typeface="+mj-lt"/>
              <a:buAutoNum type="arabicPeriod"/>
              <a:defRPr/>
            </a:pPr>
            <a:r>
              <a:rPr lang="en-US" dirty="0">
                <a:solidFill>
                  <a:schemeClr val="dk1"/>
                </a:solidFill>
              </a:rPr>
              <a:t>Planning the training program.</a:t>
            </a:r>
          </a:p>
          <a:p>
            <a:pPr marL="402336" lvl="1" indent="-404813">
              <a:spcBef>
                <a:spcPts val="1000"/>
              </a:spcBef>
              <a:spcAft>
                <a:spcPts val="0"/>
              </a:spcAft>
              <a:buFont typeface="+mj-lt"/>
              <a:buAutoNum type="arabicPeriod"/>
              <a:defRPr/>
            </a:pPr>
            <a:r>
              <a:rPr lang="en-US" dirty="0">
                <a:solidFill>
                  <a:schemeClr val="dk1"/>
                </a:solidFill>
              </a:rPr>
              <a:t>Implementing the program.</a:t>
            </a:r>
          </a:p>
          <a:p>
            <a:pPr marL="402336" lvl="1" indent="-404813">
              <a:spcBef>
                <a:spcPts val="1000"/>
              </a:spcBef>
              <a:spcAft>
                <a:spcPts val="0"/>
              </a:spcAft>
              <a:buFont typeface="+mj-lt"/>
              <a:buAutoNum type="arabicPeriod"/>
              <a:defRPr/>
            </a:pPr>
            <a:r>
              <a:rPr lang="en-US" dirty="0">
                <a:solidFill>
                  <a:schemeClr val="dk1"/>
                </a:solidFill>
              </a:rPr>
              <a:t>Evaluating the results of the program.</a:t>
            </a:r>
            <a:endParaRPr lang="en-US" dirty="0"/>
          </a:p>
        </p:txBody>
      </p:sp>
    </p:spTree>
    <p:extLst>
      <p:ext uri="{BB962C8B-B14F-4D97-AF65-F5344CB8AC3E}">
        <p14:creationId xmlns:p14="http://schemas.microsoft.com/office/powerpoint/2010/main" val="1776437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7.1 Stages of Instructional Design</a:t>
            </a:r>
          </a:p>
        </p:txBody>
      </p:sp>
      <p:pic>
        <p:nvPicPr>
          <p:cNvPr id="5" name="Picture 4" descr="A graphic shows five stages.">
            <a:extLst>
              <a:ext uri="{FF2B5EF4-FFF2-40B4-BE49-F238E27FC236}">
                <a16:creationId xmlns:a16="http://schemas.microsoft.com/office/drawing/2014/main" id="{4F2BC5CB-28BD-4941-BB2E-C3007DDCF0A3}"/>
              </a:ext>
            </a:extLst>
          </p:cNvPr>
          <p:cNvPicPr>
            <a:picLocks noChangeAspect="1"/>
          </p:cNvPicPr>
          <p:nvPr/>
        </p:nvPicPr>
        <p:blipFill>
          <a:blip r:embed="rId3"/>
          <a:stretch>
            <a:fillRect/>
          </a:stretch>
        </p:blipFill>
        <p:spPr>
          <a:xfrm>
            <a:off x="4578482" y="1272913"/>
            <a:ext cx="3035034" cy="4808114"/>
          </a:xfrm>
          <a:prstGeom prst="rect">
            <a:avLst/>
          </a:prstGeom>
        </p:spPr>
      </p:pic>
      <p:sp>
        <p:nvSpPr>
          <p:cNvPr id="6" name="Text Placeholder 5">
            <a:extLst>
              <a:ext uri="{FF2B5EF4-FFF2-40B4-BE49-F238E27FC236}">
                <a16:creationId xmlns:a16="http://schemas.microsoft.com/office/drawing/2014/main" id="{6FE5C3EB-2FA1-4367-99B8-11405DD4634F}"/>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3559686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46A61-CBF2-41AD-AA9A-F18A40098B22}"/>
              </a:ext>
            </a:extLst>
          </p:cNvPr>
          <p:cNvSpPr>
            <a:spLocks noGrp="1"/>
          </p:cNvSpPr>
          <p:nvPr>
            <p:ph type="title"/>
          </p:nvPr>
        </p:nvSpPr>
        <p:spPr/>
        <p:txBody>
          <a:bodyPr/>
          <a:lstStyle/>
          <a:p>
            <a:r>
              <a:rPr lang="en-US" dirty="0"/>
              <a:t>Training Linked to Organizational Needs </a:t>
            </a:r>
            <a:r>
              <a:rPr lang="en-US" sz="1000" b="0" dirty="0"/>
              <a:t>3</a:t>
            </a:r>
          </a:p>
        </p:txBody>
      </p:sp>
      <p:sp>
        <p:nvSpPr>
          <p:cNvPr id="3" name="Content Placeholder 2">
            <a:extLst>
              <a:ext uri="{FF2B5EF4-FFF2-40B4-BE49-F238E27FC236}">
                <a16:creationId xmlns:a16="http://schemas.microsoft.com/office/drawing/2014/main" id="{02933017-FCF8-442C-8859-053299C71291}"/>
              </a:ext>
            </a:extLst>
          </p:cNvPr>
          <p:cNvSpPr>
            <a:spLocks noGrp="1"/>
          </p:cNvSpPr>
          <p:nvPr>
            <p:ph idx="1"/>
          </p:nvPr>
        </p:nvSpPr>
        <p:spPr/>
        <p:txBody>
          <a:bodyPr/>
          <a:lstStyle/>
          <a:p>
            <a:pPr>
              <a:defRPr/>
            </a:pPr>
            <a:r>
              <a:rPr lang="en-US" sz="2600" b="1" dirty="0"/>
              <a:t>Learning Management System (L</a:t>
            </a:r>
            <a:r>
              <a:rPr lang="en-US" sz="100" b="1" dirty="0"/>
              <a:t> </a:t>
            </a:r>
            <a:r>
              <a:rPr lang="en-US" sz="2600" b="1" dirty="0"/>
              <a:t>M</a:t>
            </a:r>
            <a:r>
              <a:rPr lang="en-US" sz="100" b="1" dirty="0"/>
              <a:t> </a:t>
            </a:r>
            <a:r>
              <a:rPr lang="en-US" sz="2600" b="1" dirty="0"/>
              <a:t>S)</a:t>
            </a:r>
          </a:p>
          <a:p>
            <a:pPr marL="292608" indent="-292608">
              <a:buFont typeface="Arial" panose="020B0604020202020204" pitchFamily="34" charset="0"/>
              <a:buChar char="•"/>
              <a:defRPr/>
            </a:pPr>
            <a:r>
              <a:rPr lang="en-US" sz="2400" dirty="0">
                <a:solidFill>
                  <a:schemeClr val="dk1"/>
                </a:solidFill>
              </a:rPr>
              <a:t>Computer application that automates the administration, development, and delivery of training programs.</a:t>
            </a:r>
          </a:p>
          <a:p>
            <a:pPr marL="292608" indent="-292608">
              <a:buFont typeface="Arial" panose="020B0604020202020204" pitchFamily="34" charset="0"/>
              <a:buChar char="•"/>
              <a:defRPr/>
            </a:pPr>
            <a:r>
              <a:rPr lang="en-US" sz="2400" dirty="0">
                <a:solidFill>
                  <a:schemeClr val="dk1"/>
                </a:solidFill>
              </a:rPr>
              <a:t>L</a:t>
            </a:r>
            <a:r>
              <a:rPr lang="en-US" sz="100" dirty="0">
                <a:solidFill>
                  <a:schemeClr val="dk1"/>
                </a:solidFill>
              </a:rPr>
              <a:t> </a:t>
            </a:r>
            <a:r>
              <a:rPr lang="en-US" sz="2400" dirty="0">
                <a:solidFill>
                  <a:schemeClr val="dk1"/>
                </a:solidFill>
              </a:rPr>
              <a:t>M</a:t>
            </a:r>
            <a:r>
              <a:rPr lang="en-US" sz="100" dirty="0">
                <a:solidFill>
                  <a:schemeClr val="dk1"/>
                </a:solidFill>
              </a:rPr>
              <a:t> </a:t>
            </a:r>
            <a:r>
              <a:rPr lang="en-US" sz="2400" dirty="0">
                <a:solidFill>
                  <a:schemeClr val="dk1"/>
                </a:solidFill>
              </a:rPr>
              <a:t>S makes design process more efficient and effective.</a:t>
            </a:r>
          </a:p>
          <a:p>
            <a:pPr marL="292608" indent="-292608">
              <a:buFont typeface="Arial" panose="020B0604020202020204" pitchFamily="34" charset="0"/>
              <a:buChar char="•"/>
              <a:defRPr/>
            </a:pPr>
            <a:r>
              <a:rPr lang="en-US" sz="2400" dirty="0">
                <a:solidFill>
                  <a:schemeClr val="dk1"/>
                </a:solidFill>
              </a:rPr>
              <a:t>Can link to performance management system to plan and manage training needs, outcomes, and associated rewards.</a:t>
            </a:r>
            <a:endParaRPr lang="en-US" sz="2400" dirty="0"/>
          </a:p>
        </p:txBody>
      </p:sp>
    </p:spTree>
    <p:extLst>
      <p:ext uri="{BB962C8B-B14F-4D97-AF65-F5344CB8AC3E}">
        <p14:creationId xmlns:p14="http://schemas.microsoft.com/office/powerpoint/2010/main" val="1570198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96E3B-AFAC-4BB8-8967-364317706672}"/>
              </a:ext>
            </a:extLst>
          </p:cNvPr>
          <p:cNvSpPr>
            <a:spLocks noGrp="1"/>
          </p:cNvSpPr>
          <p:nvPr>
            <p:ph type="title"/>
          </p:nvPr>
        </p:nvSpPr>
        <p:spPr/>
        <p:txBody>
          <a:bodyPr/>
          <a:lstStyle/>
          <a:p>
            <a:r>
              <a:rPr lang="en-US" dirty="0"/>
              <a:t>Needs Assessment </a:t>
            </a:r>
            <a:r>
              <a:rPr lang="en-US" sz="1000" b="0" dirty="0"/>
              <a:t>1</a:t>
            </a:r>
          </a:p>
        </p:txBody>
      </p:sp>
      <p:sp>
        <p:nvSpPr>
          <p:cNvPr id="3" name="Content Placeholder 2">
            <a:extLst>
              <a:ext uri="{FF2B5EF4-FFF2-40B4-BE49-F238E27FC236}">
                <a16:creationId xmlns:a16="http://schemas.microsoft.com/office/drawing/2014/main" id="{B1AE2612-80AB-40C0-A3E2-5C0A060228B1}"/>
              </a:ext>
            </a:extLst>
          </p:cNvPr>
          <p:cNvSpPr>
            <a:spLocks noGrp="1"/>
          </p:cNvSpPr>
          <p:nvPr>
            <p:ph idx="1"/>
          </p:nvPr>
        </p:nvSpPr>
        <p:spPr/>
        <p:txBody>
          <a:bodyPr/>
          <a:lstStyle/>
          <a:p>
            <a:r>
              <a:rPr lang="en-US" altLang="en-US" dirty="0">
                <a:solidFill>
                  <a:srgbClr val="000000"/>
                </a:solidFill>
              </a:rPr>
              <a:t>The first element of instructional design is </a:t>
            </a:r>
            <a:r>
              <a:rPr lang="en-US" altLang="en-US" b="1" dirty="0">
                <a:solidFill>
                  <a:srgbClr val="000000"/>
                </a:solidFill>
              </a:rPr>
              <a:t>needs assessment.</a:t>
            </a:r>
          </a:p>
          <a:p>
            <a:r>
              <a:rPr lang="en-US" altLang="en-US" sz="2600" dirty="0">
                <a:solidFill>
                  <a:srgbClr val="000000"/>
                </a:solidFill>
              </a:rPr>
              <a:t>Evaluating the organization, individual employees, and </a:t>
            </a:r>
            <a:r>
              <a:rPr lang="en-US" altLang="ja-JP" sz="2600" dirty="0">
                <a:solidFill>
                  <a:srgbClr val="000000"/>
                </a:solidFill>
                <a:ea typeface="HGP明朝E" charset="-128"/>
              </a:rPr>
              <a:t>tasks to determine what kinds of training, if any, are necessary.</a:t>
            </a:r>
          </a:p>
          <a:p>
            <a:r>
              <a:rPr lang="en-US" altLang="en-US" sz="2600" dirty="0">
                <a:solidFill>
                  <a:srgbClr val="000000"/>
                </a:solidFill>
              </a:rPr>
              <a:t>Answers three questions:</a:t>
            </a:r>
          </a:p>
          <a:p>
            <a:pPr marL="292608" lvl="1" indent="-292608">
              <a:spcBef>
                <a:spcPts val="1000"/>
              </a:spcBef>
              <a:spcAft>
                <a:spcPts val="0"/>
              </a:spcAft>
            </a:pPr>
            <a:r>
              <a:rPr lang="en-US" altLang="en-US" dirty="0">
                <a:solidFill>
                  <a:srgbClr val="000000"/>
                </a:solidFill>
              </a:rPr>
              <a:t>Organization: What is the context in which training will occur?</a:t>
            </a:r>
          </a:p>
          <a:p>
            <a:pPr marL="292608" lvl="1" indent="-292608">
              <a:spcBef>
                <a:spcPts val="1000"/>
              </a:spcBef>
              <a:spcAft>
                <a:spcPts val="0"/>
              </a:spcAft>
            </a:pPr>
            <a:r>
              <a:rPr lang="en-US" altLang="en-US" dirty="0">
                <a:solidFill>
                  <a:srgbClr val="000000"/>
                </a:solidFill>
              </a:rPr>
              <a:t>Person: Who needs training?</a:t>
            </a:r>
          </a:p>
          <a:p>
            <a:pPr marL="292608" lvl="1" indent="-292608">
              <a:spcBef>
                <a:spcPts val="1000"/>
              </a:spcBef>
              <a:spcAft>
                <a:spcPts val="0"/>
              </a:spcAft>
            </a:pPr>
            <a:r>
              <a:rPr lang="en-US" altLang="en-US" dirty="0">
                <a:solidFill>
                  <a:srgbClr val="000000"/>
                </a:solidFill>
              </a:rPr>
              <a:t>Task: What subjects should the training cover?</a:t>
            </a:r>
            <a:endParaRPr lang="en-US" dirty="0"/>
          </a:p>
        </p:txBody>
      </p:sp>
    </p:spTree>
    <p:extLst>
      <p:ext uri="{BB962C8B-B14F-4D97-AF65-F5344CB8AC3E}">
        <p14:creationId xmlns:p14="http://schemas.microsoft.com/office/powerpoint/2010/main" val="2345104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4832</TotalTime>
  <Words>7176</Words>
  <Application>Microsoft Office PowerPoint</Application>
  <PresentationFormat>Widescreen</PresentationFormat>
  <Paragraphs>505</Paragraphs>
  <Slides>46</Slides>
  <Notes>40</Notes>
  <HiddenSlides>6</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46</vt:i4>
      </vt:variant>
    </vt:vector>
  </HeadingPairs>
  <TitlesOfParts>
    <vt:vector size="55"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7 </vt:lpstr>
      <vt:lpstr>What Do I Need to Know?</vt:lpstr>
      <vt:lpstr>Introduction</vt:lpstr>
      <vt:lpstr>Training Linked to Organizational Needs 1</vt:lpstr>
      <vt:lpstr>Training Linked to Organizational Needs 2</vt:lpstr>
      <vt:lpstr>Figure 7.1 Stages of Instructional Design</vt:lpstr>
      <vt:lpstr>Training Linked to Organizational Needs 3</vt:lpstr>
      <vt:lpstr>Needs Assessment 1</vt:lpstr>
      <vt:lpstr>Needs Assessment 2</vt:lpstr>
      <vt:lpstr>Needs Assessment 3</vt:lpstr>
      <vt:lpstr>Needs Assessment 4</vt:lpstr>
      <vt:lpstr>Needs Assessment 5</vt:lpstr>
      <vt:lpstr>POLLING QUESTION 1</vt:lpstr>
      <vt:lpstr>Readiness for Training</vt:lpstr>
      <vt:lpstr>Table 7.1 What Managers Should Do to Support Training</vt:lpstr>
      <vt:lpstr>Planning the Training Program 1</vt:lpstr>
      <vt:lpstr>Planning the Training Program 2</vt:lpstr>
      <vt:lpstr>Table 7.2 Categories of Training Methods</vt:lpstr>
      <vt:lpstr>Figure 7.2 Use of Instructional Methods</vt:lpstr>
      <vt:lpstr>Training Methods 1</vt:lpstr>
      <vt:lpstr>Training Methods 2</vt:lpstr>
      <vt:lpstr>Training Methods 3</vt:lpstr>
      <vt:lpstr>Table 7.3 Typical Jobs for Apprentices and Interns</vt:lpstr>
      <vt:lpstr>Training Methods 4</vt:lpstr>
      <vt:lpstr>Training Methods 5</vt:lpstr>
      <vt:lpstr>Teamwork</vt:lpstr>
      <vt:lpstr>Training Methods 6</vt:lpstr>
      <vt:lpstr>Implementing the Training Program 1</vt:lpstr>
      <vt:lpstr>Table 7.4 Ways That Training Helps Employees Learn 1</vt:lpstr>
      <vt:lpstr>Table 7.4 Ways That Training Helps Employees Learn 2</vt:lpstr>
      <vt:lpstr>Implementing the Training Program 2</vt:lpstr>
      <vt:lpstr>Figure 7.3 Measures of Training Success</vt:lpstr>
      <vt:lpstr>Measuring the Results of Training 1</vt:lpstr>
      <vt:lpstr>Measuring the Results of Training 2</vt:lpstr>
      <vt:lpstr>Measuring the Results of Training 3</vt:lpstr>
      <vt:lpstr>Applications of Training 1</vt:lpstr>
      <vt:lpstr>Figure 7.4 Goals for a Four-Stage Onboarding Process</vt:lpstr>
      <vt:lpstr>Applications of Training 2</vt:lpstr>
      <vt:lpstr>POLLING QUESTION 2</vt:lpstr>
      <vt:lpstr>End of Chapter 7</vt:lpstr>
      <vt:lpstr>Accessibility Content: Text Alternatives for Images</vt:lpstr>
      <vt:lpstr>Figure 7.1 Stages of Instructional Design – Text Alternative</vt:lpstr>
      <vt:lpstr>Figure 7.2 Use of Instructional Methods – Text Alternative</vt:lpstr>
      <vt:lpstr>Figure 7.3 Measures of Training Success – Text Alternative</vt:lpstr>
      <vt:lpstr>Figure 7.4 Goals for a Four-Stage Onboarding Process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1432</cp:revision>
  <dcterms:created xsi:type="dcterms:W3CDTF">2012-05-14T19:04:18Z</dcterms:created>
  <dcterms:modified xsi:type="dcterms:W3CDTF">2021-02-03T15:02:03Z</dcterms:modified>
</cp:coreProperties>
</file>