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853" r:id="rId1"/>
    <p:sldMasterId id="2147484865" r:id="rId2"/>
    <p:sldMasterId id="2147484797" r:id="rId3"/>
    <p:sldMasterId id="2147484838" r:id="rId4"/>
  </p:sldMasterIdLst>
  <p:notesMasterIdLst>
    <p:notesMasterId r:id="rId49"/>
  </p:notesMasterIdLst>
  <p:sldIdLst>
    <p:sldId id="379" r:id="rId5"/>
    <p:sldId id="388" r:id="rId6"/>
    <p:sldId id="430" r:id="rId7"/>
    <p:sldId id="566" r:id="rId8"/>
    <p:sldId id="567" r:id="rId9"/>
    <p:sldId id="568" r:id="rId10"/>
    <p:sldId id="569" r:id="rId11"/>
    <p:sldId id="570" r:id="rId12"/>
    <p:sldId id="571" r:id="rId13"/>
    <p:sldId id="572" r:id="rId14"/>
    <p:sldId id="573" r:id="rId15"/>
    <p:sldId id="574" r:id="rId16"/>
    <p:sldId id="575" r:id="rId17"/>
    <p:sldId id="576" r:id="rId18"/>
    <p:sldId id="577" r:id="rId19"/>
    <p:sldId id="578" r:id="rId20"/>
    <p:sldId id="402" r:id="rId21"/>
    <p:sldId id="579" r:id="rId22"/>
    <p:sldId id="580" r:id="rId23"/>
    <p:sldId id="581" r:id="rId24"/>
    <p:sldId id="582" r:id="rId25"/>
    <p:sldId id="583" r:id="rId26"/>
    <p:sldId id="584" r:id="rId27"/>
    <p:sldId id="585" r:id="rId28"/>
    <p:sldId id="586" r:id="rId29"/>
    <p:sldId id="587" r:id="rId30"/>
    <p:sldId id="588" r:id="rId31"/>
    <p:sldId id="589" r:id="rId32"/>
    <p:sldId id="590" r:id="rId33"/>
    <p:sldId id="591" r:id="rId34"/>
    <p:sldId id="565" r:id="rId35"/>
    <p:sldId id="592" r:id="rId36"/>
    <p:sldId id="593" r:id="rId37"/>
    <p:sldId id="594" r:id="rId38"/>
    <p:sldId id="595" r:id="rId39"/>
    <p:sldId id="543" r:id="rId40"/>
    <p:sldId id="596" r:id="rId41"/>
    <p:sldId id="597" r:id="rId42"/>
    <p:sldId id="598" r:id="rId43"/>
    <p:sldId id="599" r:id="rId44"/>
    <p:sldId id="428" r:id="rId45"/>
    <p:sldId id="360" r:id="rId46"/>
    <p:sldId id="638" r:id="rId47"/>
    <p:sldId id="639" r:id="rId48"/>
  </p:sldIdLst>
  <p:sldSz cx="12192000" cy="6858000"/>
  <p:notesSz cx="6858000" cy="9144000"/>
  <p:custDataLst>
    <p:tags r:id="rId50"/>
  </p:custDataLst>
  <p:defaultTextStyle>
    <a:defPPr>
      <a:defRPr lang="en-US"/>
    </a:defPPr>
    <a:lvl1pPr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extLst>
    <p:ext uri="{521415D9-36F7-43E2-AB2F-B90AF26B5E84}">
      <p14:sectionLst xmlns:p14="http://schemas.microsoft.com/office/powerpoint/2010/main">
        <p14:section name="Main Content" id="{64149BC4-7A9B-4194-AC59-BD9E75BC2A6F}">
          <p14:sldIdLst>
            <p14:sldId id="379"/>
            <p14:sldId id="388"/>
            <p14:sldId id="430"/>
            <p14:sldId id="566"/>
            <p14:sldId id="567"/>
            <p14:sldId id="568"/>
            <p14:sldId id="569"/>
            <p14:sldId id="570"/>
            <p14:sldId id="571"/>
            <p14:sldId id="572"/>
            <p14:sldId id="573"/>
            <p14:sldId id="574"/>
            <p14:sldId id="575"/>
            <p14:sldId id="576"/>
            <p14:sldId id="577"/>
            <p14:sldId id="578"/>
            <p14:sldId id="402"/>
            <p14:sldId id="579"/>
            <p14:sldId id="580"/>
            <p14:sldId id="581"/>
            <p14:sldId id="582"/>
            <p14:sldId id="583"/>
            <p14:sldId id="584"/>
            <p14:sldId id="585"/>
            <p14:sldId id="586"/>
            <p14:sldId id="587"/>
            <p14:sldId id="588"/>
            <p14:sldId id="589"/>
            <p14:sldId id="590"/>
            <p14:sldId id="591"/>
            <p14:sldId id="565"/>
            <p14:sldId id="592"/>
            <p14:sldId id="593"/>
            <p14:sldId id="594"/>
            <p14:sldId id="595"/>
            <p14:sldId id="543"/>
            <p14:sldId id="596"/>
            <p14:sldId id="597"/>
            <p14:sldId id="598"/>
            <p14:sldId id="599"/>
            <p14:sldId id="428"/>
          </p14:sldIdLst>
        </p14:section>
        <p14:section name="Appendix: Image Descriptions for Unsighted Students" id="{47E2ACDF-FEE8-4953-B1A2-72D3F951747D}">
          <p14:sldIdLst>
            <p14:sldId id="360"/>
            <p14:sldId id="638"/>
            <p14:sldId id="639"/>
          </p14:sldIdLst>
        </p14:section>
      </p14:sectionLst>
    </p:ext>
    <p:ext uri="{EFAFB233-063F-42B5-8137-9DF3F51BA10A}">
      <p15:sldGuideLst xmlns:p15="http://schemas.microsoft.com/office/powerpoint/2012/main">
        <p15:guide id="1" orient="horz" pos="4152" userDrawn="1">
          <p15:clr>
            <a:srgbClr val="A4A3A4"/>
          </p15:clr>
        </p15:guide>
        <p15:guide id="3" pos="7344" userDrawn="1">
          <p15:clr>
            <a:srgbClr val="A4A3A4"/>
          </p15:clr>
        </p15:guide>
        <p15:guide id="4" orient="horz" pos="3960" userDrawn="1">
          <p15:clr>
            <a:srgbClr val="A4A3A4"/>
          </p15:clr>
        </p15:guide>
        <p15:guide id="5" pos="3840" userDrawn="1">
          <p15:clr>
            <a:srgbClr val="A4A3A4"/>
          </p15:clr>
        </p15:guide>
        <p15:guide id="6" orient="horz" pos="792" userDrawn="1">
          <p15:clr>
            <a:srgbClr val="A4A3A4"/>
          </p15:clr>
        </p15:guide>
        <p15:guide id="7" pos="37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365" initials="3" lastIdx="1" clrIdx="0">
    <p:extLst>
      <p:ext uri="{19B8F6BF-5375-455C-9EA6-DF929625EA0E}">
        <p15:presenceInfo xmlns:p15="http://schemas.microsoft.com/office/powerpoint/2012/main" userId="S::ms12@365-tm.site::9b516f8d-7e3d-491e-a761-b748f7f8dd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800"/>
    <a:srgbClr val="007000"/>
    <a:srgbClr val="339933"/>
    <a:srgbClr val="005400"/>
    <a:srgbClr val="AC0000"/>
    <a:srgbClr val="007600"/>
    <a:srgbClr val="007E00"/>
    <a:srgbClr val="006400"/>
    <a:srgbClr val="005000"/>
    <a:srgbClr val="78D2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82" autoAdjust="0"/>
    <p:restoredTop sz="94227" autoAdjust="0"/>
  </p:normalViewPr>
  <p:slideViewPr>
    <p:cSldViewPr snapToGrid="0">
      <p:cViewPr varScale="1">
        <p:scale>
          <a:sx n="64" d="100"/>
          <a:sy n="64" d="100"/>
        </p:scale>
        <p:origin x="300" y="60"/>
      </p:cViewPr>
      <p:guideLst>
        <p:guide orient="horz" pos="4152"/>
        <p:guide pos="7344"/>
        <p:guide orient="horz" pos="3960"/>
        <p:guide pos="3840"/>
        <p:guide orient="horz" pos="792"/>
        <p:guide pos="377"/>
      </p:guideLst>
    </p:cSldViewPr>
  </p:slideViewPr>
  <p:outlineViewPr>
    <p:cViewPr>
      <p:scale>
        <a:sx n="33" d="100"/>
        <a:sy n="33" d="100"/>
      </p:scale>
      <p:origin x="0" y="-34788"/>
    </p:cViewPr>
  </p:outlineViewPr>
  <p:notesTextViewPr>
    <p:cViewPr>
      <p:scale>
        <a:sx n="100" d="100"/>
        <a:sy n="100" d="100"/>
      </p:scale>
      <p:origin x="0" y="0"/>
    </p:cViewPr>
  </p:notesTextViewPr>
  <p:sorterViewPr>
    <p:cViewPr>
      <p:scale>
        <a:sx n="68" d="100"/>
        <a:sy n="68" d="100"/>
      </p:scale>
      <p:origin x="0" y="0"/>
    </p:cViewPr>
  </p:sorterViewPr>
  <p:notesViewPr>
    <p:cSldViewPr snapToGrid="0">
      <p:cViewPr varScale="1">
        <p:scale>
          <a:sx n="84" d="100"/>
          <a:sy n="84" d="100"/>
        </p:scale>
        <p:origin x="382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tags" Target="tags/tag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pPr>
              <a:defRPr/>
            </a:pPr>
            <a:fld id="{31203AA3-164C-2741-9DB6-6596F2FD33C4}" type="datetime1">
              <a:rPr lang="en-US"/>
              <a:pPr>
                <a:defRPr/>
              </a:pPr>
              <a:t>2/3/2021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pPr>
              <a:defRPr/>
            </a:pPr>
            <a:fld id="{681BCAD9-4EF0-A740-A449-E6B1FAFF4A5A}" type="slidenum">
              <a:rPr lang="en-US"/>
              <a:pPr>
                <a:defRPr/>
              </a:pPr>
              <a:t>‹#›</a:t>
            </a:fld>
            <a:endParaRPr lang="en-US" dirty="0"/>
          </a:p>
        </p:txBody>
      </p:sp>
    </p:spTree>
    <p:extLst>
      <p:ext uri="{BB962C8B-B14F-4D97-AF65-F5344CB8AC3E}">
        <p14:creationId xmlns:p14="http://schemas.microsoft.com/office/powerpoint/2010/main" val="3094312629"/>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NOTE TO INSTRUCTORS:</a:t>
            </a:r>
          </a:p>
          <a:p>
            <a:pPr marL="171450" indent="-171450">
              <a:buFont typeface="Arial" panose="020B0604020202020204" pitchFamily="34" charset="0"/>
              <a:buChar char="•"/>
            </a:pPr>
            <a:r>
              <a:rPr lang="en-US" dirty="0"/>
              <a:t>If your class has fewer than 40 students per poll, Poll Everywhere is free (as of production of these slides). For current pricing please visit: https://www.polleverywhere.com/plans</a:t>
            </a:r>
          </a:p>
          <a:p>
            <a:pPr marL="171450" indent="-171450">
              <a:buFont typeface="Arial" panose="020B0604020202020204" pitchFamily="34" charset="0"/>
              <a:buChar char="•"/>
            </a:pPr>
            <a:r>
              <a:rPr lang="en-US" dirty="0"/>
              <a:t>If you have more than 40 students per poll, please talk to your McGraw-Hill rep as we have negotiated a discount on this tool for you that we are happy to pass on: http://www.mhhe.com/rep.</a:t>
            </a:r>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56C9CF70-9E69-4D50-8F12-A664FF767C93}"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0"/>
              </a:rPr>
              <a:pPr marL="0" marR="0" lvl="0" indent="0" algn="r" defTabSz="457200"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dirty="0">
              <a:ln>
                <a:noFill/>
              </a:ln>
              <a:solidFill>
                <a:prstClr val="black"/>
              </a:solidFill>
              <a:effectLst/>
              <a:uLnTx/>
              <a:uFillTx/>
              <a:latin typeface="Calibri" charset="0"/>
              <a:ea typeface="ＭＳ Ｐゴシック" charset="0"/>
            </a:endParaRPr>
          </a:p>
        </p:txBody>
      </p:sp>
    </p:spTree>
    <p:extLst>
      <p:ext uri="{BB962C8B-B14F-4D97-AF65-F5344CB8AC3E}">
        <p14:creationId xmlns:p14="http://schemas.microsoft.com/office/powerpoint/2010/main" val="4261242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kern="1200" dirty="0">
                <a:solidFill>
                  <a:schemeClr val="tx1"/>
                </a:solidFill>
                <a:latin typeface="+mn-lt"/>
                <a:ea typeface="ＭＳ Ｐゴシック" charset="0"/>
                <a:cs typeface="ＭＳ Ｐゴシック" charset="0"/>
              </a:rPr>
              <a:t>Criterion-related validity</a:t>
            </a:r>
            <a:r>
              <a:rPr lang="en-US" sz="1200" b="0" kern="1200" dirty="0">
                <a:solidFill>
                  <a:schemeClr val="tx1"/>
                </a:solidFill>
                <a:latin typeface="+mn-lt"/>
                <a:ea typeface="ＭＳ Ｐゴシック" charset="0"/>
                <a:cs typeface="ＭＳ Ｐゴシック" charset="0"/>
              </a:rPr>
              <a:t> is a </a:t>
            </a:r>
            <a:r>
              <a:rPr lang="en-US" sz="1200" kern="1200" dirty="0">
                <a:solidFill>
                  <a:schemeClr val="tx1"/>
                </a:solidFill>
                <a:latin typeface="+mn-lt"/>
                <a:ea typeface="ＭＳ Ｐゴシック" charset="0"/>
                <a:cs typeface="ＭＳ Ｐゴシック" charset="0"/>
              </a:rPr>
              <a:t>measure of validity based on showing a substantial correlation between test scores and job performance scores.</a:t>
            </a:r>
          </a:p>
          <a:p>
            <a:endParaRPr lang="en-US" dirty="0">
              <a:latin typeface="Calibri" charset="0"/>
              <a:ea typeface="ＭＳ Ｐゴシック" charset="0"/>
              <a:cs typeface="ＭＳ Ｐゴシック" charset="0"/>
            </a:endParaRPr>
          </a:p>
          <a:p>
            <a:pPr marL="228600" indent="-228600">
              <a:buAutoNum type="arabicPeriod"/>
            </a:pPr>
            <a:r>
              <a:rPr lang="en-US" b="1" dirty="0">
                <a:latin typeface="Calibri" charset="0"/>
                <a:ea typeface="ＭＳ Ｐゴシック" charset="0"/>
                <a:cs typeface="ＭＳ Ｐゴシック" charset="0"/>
              </a:rPr>
              <a:t>Predictive validation</a:t>
            </a:r>
            <a:r>
              <a:rPr lang="en-US" dirty="0">
                <a:latin typeface="Calibri" charset="0"/>
                <a:ea typeface="ＭＳ Ｐゴシック" charset="0"/>
                <a:cs typeface="ＭＳ Ｐゴシック" charset="0"/>
              </a:rPr>
              <a:t>—This research uses the test scores of all applicants and looks for a relationship between the scores and future performance. The researcher administers the tests, waits a set period of time, and then measures the performance of the applicants who were hired.</a:t>
            </a:r>
          </a:p>
          <a:p>
            <a:pPr marL="228600" indent="-228600">
              <a:buAutoNum type="arabicPeriod"/>
            </a:pPr>
            <a:r>
              <a:rPr lang="en-US" b="1" dirty="0">
                <a:latin typeface="Calibri" charset="0"/>
                <a:ea typeface="ＭＳ Ｐゴシック" charset="0"/>
                <a:cs typeface="ＭＳ Ｐゴシック" charset="0"/>
              </a:rPr>
              <a:t>Concurrent validation</a:t>
            </a:r>
            <a:r>
              <a:rPr lang="en-US" dirty="0">
                <a:latin typeface="Calibri" charset="0"/>
                <a:ea typeface="ＭＳ Ｐゴシック" charset="0"/>
                <a:cs typeface="ＭＳ Ｐゴシック" charset="0"/>
              </a:rPr>
              <a:t>—This type of research administers a test to people who currently hold a job, then compares their scores to existing measures of job performance. If the people who score highest on the test also do better on the job, the test is assumed to be valid.</a:t>
            </a:r>
          </a:p>
          <a:p>
            <a:endParaRPr lang="en-US" dirty="0">
              <a:latin typeface="Calibri" charset="0"/>
              <a:ea typeface="ＭＳ Ｐゴシック" charset="0"/>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Calibri" charset="0"/>
                <a:ea typeface="ＭＳ Ｐゴシック" charset="0"/>
                <a:cs typeface="ＭＳ Ｐゴシック" charset="0"/>
              </a:rPr>
              <a:t>Predictive validation is more time consuming and difficult, but it is the best measure of validity.</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11</a:t>
            </a:fld>
            <a:endParaRPr lang="en-US" dirty="0"/>
          </a:p>
        </p:txBody>
      </p:sp>
    </p:spTree>
    <p:extLst>
      <p:ext uri="{BB962C8B-B14F-4D97-AF65-F5344CB8AC3E}">
        <p14:creationId xmlns:p14="http://schemas.microsoft.com/office/powerpoint/2010/main" val="22239851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latin typeface="Calibri" charset="0"/>
                <a:ea typeface="ＭＳ Ｐゴシック" charset="0"/>
                <a:cs typeface="ＭＳ Ｐゴシック" charset="0"/>
              </a:rPr>
              <a:t>Figure 6.2 shows a company compares two measures—an intelligence test and college grade point average—with performance as sales representative. In the left graph, which shows the relationship between the intelligence test scores and job performance, the points for the 20 sales reps fall near the 45-degree line. The correlation coefficient is near .90 (for a perfect 1.0, all the points would be on the 45-degree line). In the graph at the right, the points are scattered more widely. The correlation between college GPA and sales reps’ performance is much lower. In this hypothetical example, the intelligence test is more valid than GPA for predicting success at this job.</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12</a:t>
            </a:fld>
            <a:endParaRPr lang="en-US" dirty="0"/>
          </a:p>
        </p:txBody>
      </p:sp>
    </p:spTree>
    <p:extLst>
      <p:ext uri="{BB962C8B-B14F-4D97-AF65-F5344CB8AC3E}">
        <p14:creationId xmlns:p14="http://schemas.microsoft.com/office/powerpoint/2010/main" val="41157062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latin typeface="Calibri" charset="0"/>
                <a:ea typeface="ＭＳ Ｐゴシック" charset="0"/>
                <a:cs typeface="ＭＳ Ｐゴシック" charset="0"/>
              </a:rPr>
              <a:t>A selection method should also be valid, meaning that performance on the measure (such as a test score) is related to what the measure is designed to assess (such as job performance). Criterion-related validity shows a correlation between test scores and job performance scores. </a:t>
            </a:r>
            <a:r>
              <a:rPr lang="en-US" b="1" dirty="0">
                <a:latin typeface="Calibri" charset="0"/>
                <a:ea typeface="ＭＳ Ｐゴシック" charset="0"/>
                <a:cs typeface="ＭＳ Ｐゴシック" charset="0"/>
              </a:rPr>
              <a:t>Content validity </a:t>
            </a:r>
            <a:r>
              <a:rPr lang="en-US" dirty="0">
                <a:latin typeface="Calibri" charset="0"/>
                <a:ea typeface="ＭＳ Ｐゴシック" charset="0"/>
                <a:cs typeface="ＭＳ Ｐゴシック" charset="0"/>
              </a:rPr>
              <a:t>shows consistency between the test items or problems and the kinds of situations or problems that occur on the job. </a:t>
            </a:r>
            <a:r>
              <a:rPr lang="en-US" b="1" dirty="0">
                <a:latin typeface="Calibri" charset="0"/>
                <a:ea typeface="ＭＳ Ｐゴシック" charset="0"/>
                <a:cs typeface="ＭＳ Ｐゴシック" charset="0"/>
              </a:rPr>
              <a:t>Construct validity </a:t>
            </a:r>
            <a:r>
              <a:rPr lang="en-US" dirty="0">
                <a:latin typeface="Calibri" charset="0"/>
                <a:ea typeface="ＭＳ Ｐゴシック" charset="0"/>
                <a:cs typeface="ＭＳ Ｐゴシック" charset="0"/>
              </a:rPr>
              <a:t>establishes that the test actually measures a specified construct, such as intelligence or leadership ability, which is presumed to be associated with success on the job.</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13</a:t>
            </a:fld>
            <a:endParaRPr lang="en-US" dirty="0"/>
          </a:p>
        </p:txBody>
      </p:sp>
    </p:spTree>
    <p:extLst>
      <p:ext uri="{BB962C8B-B14F-4D97-AF65-F5344CB8AC3E}">
        <p14:creationId xmlns:p14="http://schemas.microsoft.com/office/powerpoint/2010/main" val="22871297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Along with validity in general, we need to know whether a selection method is valid in the context in which the organization wants to use it. A selection method also should be </a:t>
            </a:r>
            <a:r>
              <a:rPr lang="en-US" b="1" dirty="0">
                <a:latin typeface="Calibri" charset="0"/>
                <a:ea typeface="ＭＳ Ｐゴシック" charset="0"/>
                <a:cs typeface="ＭＳ Ｐゴシック" charset="0"/>
              </a:rPr>
              <a:t>generalizable</a:t>
            </a:r>
            <a:r>
              <a:rPr lang="en-US" dirty="0">
                <a:latin typeface="Calibri" charset="0"/>
                <a:ea typeface="ＭＳ Ｐゴシック" charset="0"/>
                <a:cs typeface="ＭＳ Ｐゴシック" charset="0"/>
              </a:rPr>
              <a:t>, so that it applies to more than one specific situation. Each selection method should have utility, meaning it provides economic value greater than its cost. Finally, selection methods should meet the legal requirements for employment decisions.</a:t>
            </a:r>
          </a:p>
          <a:p>
            <a:endParaRPr lang="en-US" dirty="0">
              <a:latin typeface="Calibri" charset="0"/>
              <a:ea typeface="ＭＳ Ｐゴシック" charset="0"/>
              <a:cs typeface="ＭＳ Ｐゴシック" charset="0"/>
            </a:endParaRPr>
          </a:p>
          <a:p>
            <a:r>
              <a:rPr lang="en-US" dirty="0">
                <a:latin typeface="Calibri" charset="0"/>
                <a:ea typeface="ＭＳ Ｐゴシック" charset="0"/>
                <a:cs typeface="ＭＳ Ｐゴシック" charset="0"/>
              </a:rPr>
              <a:t>Ask students, “</a:t>
            </a:r>
            <a:r>
              <a:rPr lang="en-US" altLang="ja-JP" dirty="0">
                <a:latin typeface="Calibri" charset="0"/>
                <a:ea typeface="ＭＳ Ｐゴシック" charset="0"/>
                <a:cs typeface="ＭＳ Ｐゴシック" charset="0"/>
              </a:rPr>
              <a:t>Is a selection method that was valid in one context also valid in other contexts?”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14</a:t>
            </a:fld>
            <a:endParaRPr lang="en-US" dirty="0"/>
          </a:p>
        </p:txBody>
      </p:sp>
    </p:spTree>
    <p:extLst>
      <p:ext uri="{BB962C8B-B14F-4D97-AF65-F5344CB8AC3E}">
        <p14:creationId xmlns:p14="http://schemas.microsoft.com/office/powerpoint/2010/main" val="2157375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ＭＳ Ｐゴシック" charset="0"/>
                <a:cs typeface="ＭＳ Ｐゴシック" charset="0"/>
              </a:rPr>
              <a:t>Not only should selection methods such as tests and interview responses accurately predict how well individuals will perform, they should also produce information that actually benefits the organization. </a:t>
            </a:r>
            <a:r>
              <a:rPr lang="en-US" sz="1200" b="0" i="0" u="none" strike="noStrike" kern="1200" baseline="0" dirty="0">
                <a:solidFill>
                  <a:srgbClr val="000000"/>
                </a:solidFill>
                <a:latin typeface="+mn-lt"/>
                <a:ea typeface="ＭＳ Ｐゴシック" pitchFamily="-65" charset="-128"/>
                <a:cs typeface="ＭＳ Ｐゴシック" pitchFamily="-65" charset="-128"/>
              </a:rPr>
              <a:t>Being valid, reliable, and generalizable adds value to a method. Another consideration is the cost of using the selection method. Selection procedures such as testing and interviewing cost money. They should cost significantly less than the benefits of hiring the new employees. Methods that provide economic value greater than the cost of using them are said to have </a:t>
            </a:r>
            <a:r>
              <a:rPr lang="en-US" sz="1200" b="1" i="0" u="none" strike="noStrike" kern="1200" baseline="0" dirty="0">
                <a:solidFill>
                  <a:srgbClr val="000000"/>
                </a:solidFill>
                <a:latin typeface="+mn-lt"/>
                <a:ea typeface="ＭＳ Ｐゴシック" pitchFamily="-65" charset="-128"/>
                <a:cs typeface="ＭＳ Ｐゴシック" pitchFamily="-65" charset="-128"/>
              </a:rPr>
              <a:t>utility.</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15</a:t>
            </a:fld>
            <a:endParaRPr lang="en-US" dirty="0"/>
          </a:p>
        </p:txBody>
      </p:sp>
    </p:spTree>
    <p:extLst>
      <p:ext uri="{BB962C8B-B14F-4D97-AF65-F5344CB8AC3E}">
        <p14:creationId xmlns:p14="http://schemas.microsoft.com/office/powerpoint/2010/main" val="35306487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LO 6-3 </a:t>
            </a:r>
            <a:r>
              <a:rPr lang="en-US" dirty="0"/>
              <a:t>Summarize the government’s requirements for employee selection.</a:t>
            </a:r>
            <a:endParaRPr lang="en-US" dirty="0">
              <a:ea typeface="ＭＳ Ｐゴシック" charset="0"/>
              <a:cs typeface="ＭＳ Ｐゴシック" charset="0"/>
            </a:endParaRPr>
          </a:p>
          <a:p>
            <a:endParaRPr lang="en-US" dirty="0">
              <a:ea typeface="ＭＳ Ｐゴシック" charset="0"/>
              <a:cs typeface="ＭＳ Ｐゴシック" charset="0"/>
            </a:endParaRPr>
          </a:p>
          <a:p>
            <a:r>
              <a:rPr lang="en-US" dirty="0">
                <a:ea typeface="ＭＳ Ｐゴシック" charset="0"/>
                <a:cs typeface="ＭＳ Ｐゴシック" charset="0"/>
              </a:rPr>
              <a:t>The U.S. government imposes legal limits on selection decisions and requires that the selection process be conducted in a way that avoids discrimination and provides access to employees with disabilities. meaning it provides economic value greater than its cost. Finally, selection methods should meet the legal requirements for employment decisions.</a:t>
            </a:r>
          </a:p>
          <a:p>
            <a:endParaRPr lang="en-US" dirty="0">
              <a:ea typeface="ＭＳ Ｐゴシック" charset="0"/>
              <a:cs typeface="ＭＳ Ｐゴシック" charset="0"/>
            </a:endParaRPr>
          </a:p>
          <a:p>
            <a:r>
              <a:rPr lang="en-US" dirty="0">
                <a:ea typeface="ＭＳ Ｐゴシック" charset="0"/>
                <a:cs typeface="ＭＳ Ｐゴシック" charset="0"/>
              </a:rPr>
              <a:t>The laws described in Chapter 3 have many applications in the selection process.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16</a:t>
            </a:fld>
            <a:endParaRPr lang="en-US" dirty="0"/>
          </a:p>
        </p:txBody>
      </p:sp>
    </p:spTree>
    <p:extLst>
      <p:ext uri="{BB962C8B-B14F-4D97-AF65-F5344CB8AC3E}">
        <p14:creationId xmlns:p14="http://schemas.microsoft.com/office/powerpoint/2010/main" val="38374710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EEO laws affect the kinds of information an organization may gather on application forms and interviews.</a:t>
            </a:r>
          </a:p>
          <a:p>
            <a:endParaRPr lang="en-US" dirty="0">
              <a:latin typeface="Calibri" charset="0"/>
              <a:ea typeface="ＭＳ Ｐゴシック" charset="0"/>
              <a:cs typeface="ＭＳ Ｐゴシック" charset="0"/>
            </a:endParaRPr>
          </a:p>
          <a:p>
            <a:r>
              <a:rPr lang="en-US" dirty="0">
                <a:latin typeface="Calibri" charset="0"/>
                <a:ea typeface="ＭＳ Ｐゴシック" charset="0"/>
                <a:cs typeface="ＭＳ Ｐゴシック" charset="0"/>
              </a:rPr>
              <a:t>As summarized in Table 6.1, the organization may not ask questions that gather information about a person’</a:t>
            </a:r>
            <a:r>
              <a:rPr lang="en-US" altLang="ja-JP" dirty="0">
                <a:latin typeface="Calibri" charset="0"/>
                <a:ea typeface="ＭＳ Ｐゴシック" charset="0"/>
                <a:cs typeface="ＭＳ Ｐゴシック" charset="0"/>
              </a:rPr>
              <a:t>s protected status, even indirectly. For example, requesting the dates a person attended high school and college could indirectly gather information about an applicant’s age.</a:t>
            </a:r>
            <a:endParaRPr lang="en-US"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17</a:t>
            </a:fld>
            <a:endParaRPr lang="en-US" dirty="0"/>
          </a:p>
        </p:txBody>
      </p:sp>
    </p:spTree>
    <p:extLst>
      <p:ext uri="{BB962C8B-B14F-4D97-AF65-F5344CB8AC3E}">
        <p14:creationId xmlns:p14="http://schemas.microsoft.com/office/powerpoint/2010/main" val="885100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1" u="none" strike="noStrike" kern="1200" cap="none" spc="0" normalizeH="0" baseline="0" noProof="0" dirty="0">
                <a:ln>
                  <a:noFill/>
                </a:ln>
                <a:solidFill>
                  <a:srgbClr val="221E1F"/>
                </a:solidFill>
                <a:effectLst/>
                <a:uLnTx/>
                <a:uFillTx/>
                <a:latin typeface="+mn-lt"/>
                <a:ea typeface="ＭＳ Ｐゴシック" pitchFamily="-65" charset="-128"/>
                <a:cs typeface="ＭＳ Ｐゴシック" pitchFamily="-65" charset="-128"/>
              </a:rPr>
              <a:t>Source: </a:t>
            </a:r>
            <a:r>
              <a:rPr kumimoji="0" lang="en-US" sz="1200" b="0" i="0" u="none" strike="noStrike" kern="1200" cap="none" spc="0" normalizeH="0" baseline="0" noProof="0" dirty="0">
                <a:ln>
                  <a:noFill/>
                </a:ln>
                <a:solidFill>
                  <a:srgbClr val="221E1F"/>
                </a:solidFill>
                <a:effectLst/>
                <a:uLnTx/>
                <a:uFillTx/>
                <a:latin typeface="+mn-lt"/>
                <a:ea typeface="ＭＳ Ｐゴシック" pitchFamily="-65" charset="-128"/>
                <a:cs typeface="ＭＳ Ｐゴシック" pitchFamily="-65" charset="-128"/>
              </a:rPr>
              <a:t>Equal Employment Opportunity Commission, “Prohibited Employment Policies/Practices, http://www. eeoc.gov, accessed April 3, 2020; “Appendix E: Guide to Legally Permissible Interview Questions and Discussions,” http://hr.fas.harvard.edu, accessed April 3, 2020; </a:t>
            </a:r>
            <a:r>
              <a:rPr kumimoji="0" lang="en-US" sz="1200" b="0" i="0" u="none" strike="noStrike" kern="1200" cap="none" spc="0" normalizeH="0" baseline="0" noProof="0" dirty="0" err="1">
                <a:ln>
                  <a:noFill/>
                </a:ln>
                <a:solidFill>
                  <a:srgbClr val="221E1F"/>
                </a:solidFill>
                <a:effectLst/>
                <a:uLnTx/>
                <a:uFillTx/>
                <a:latin typeface="+mn-lt"/>
                <a:ea typeface="ＭＳ Ｐゴシック" pitchFamily="-65" charset="-128"/>
                <a:cs typeface="ＭＳ Ｐゴシック" pitchFamily="-65" charset="-128"/>
              </a:rPr>
              <a:t>Nikoletta</a:t>
            </a:r>
            <a:r>
              <a:rPr kumimoji="0" lang="en-US" sz="1200" b="0" i="0" u="none" strike="noStrike" kern="1200" cap="none" spc="0" normalizeH="0" baseline="0" noProof="0" dirty="0">
                <a:ln>
                  <a:noFill/>
                </a:ln>
                <a:solidFill>
                  <a:srgbClr val="221E1F"/>
                </a:solidFill>
                <a:effectLst/>
                <a:uLnTx/>
                <a:uFillTx/>
                <a:latin typeface="+mn-lt"/>
                <a:ea typeface="ＭＳ Ｐゴシック" pitchFamily="-65" charset="-128"/>
                <a:cs typeface="ＭＳ Ｐゴシック" pitchFamily="-65" charset="-128"/>
              </a:rPr>
              <a:t> </a:t>
            </a:r>
            <a:r>
              <a:rPr kumimoji="0" lang="en-US" sz="1200" b="0" i="0" u="none" strike="noStrike" kern="1200" cap="none" spc="0" normalizeH="0" baseline="0" noProof="0" dirty="0" err="1">
                <a:ln>
                  <a:noFill/>
                </a:ln>
                <a:solidFill>
                  <a:srgbClr val="221E1F"/>
                </a:solidFill>
                <a:effectLst/>
                <a:uLnTx/>
                <a:uFillTx/>
                <a:latin typeface="+mn-lt"/>
                <a:ea typeface="ＭＳ Ｐゴシック" pitchFamily="-65" charset="-128"/>
                <a:cs typeface="ＭＳ Ｐゴシック" pitchFamily="-65" charset="-128"/>
              </a:rPr>
              <a:t>Bika</a:t>
            </a:r>
            <a:r>
              <a:rPr kumimoji="0" lang="en-US" sz="1200" b="0" i="0" u="none" strike="noStrike" kern="1200" cap="none" spc="0" normalizeH="0" baseline="0" noProof="0" dirty="0">
                <a:ln>
                  <a:noFill/>
                </a:ln>
                <a:solidFill>
                  <a:srgbClr val="221E1F"/>
                </a:solidFill>
                <a:effectLst/>
                <a:uLnTx/>
                <a:uFillTx/>
                <a:latin typeface="+mn-lt"/>
                <a:ea typeface="ＭＳ Ｐゴシック" pitchFamily="-65" charset="-128"/>
                <a:cs typeface="ＭＳ Ｐゴシック" pitchFamily="-65" charset="-128"/>
              </a:rPr>
              <a:t>, “6 Illegal Interview Questions Not to Ask—and Legal Alternatives,” </a:t>
            </a:r>
            <a:r>
              <a:rPr kumimoji="0" lang="en-US" sz="1200" b="0" i="1" u="none" strike="noStrike" kern="1200" cap="none" spc="0" normalizeH="0" baseline="0" noProof="0" dirty="0">
                <a:ln>
                  <a:noFill/>
                </a:ln>
                <a:solidFill>
                  <a:srgbClr val="221E1F"/>
                </a:solidFill>
                <a:effectLst/>
                <a:uLnTx/>
                <a:uFillTx/>
                <a:latin typeface="+mn-lt"/>
                <a:ea typeface="ＭＳ Ｐゴシック" pitchFamily="-65" charset="-128"/>
                <a:cs typeface="ＭＳ Ｐゴシック" pitchFamily="-65" charset="-128"/>
              </a:rPr>
              <a:t>Workable, </a:t>
            </a:r>
            <a:r>
              <a:rPr kumimoji="0" lang="en-US" sz="1200" b="0" i="0" u="none" strike="noStrike" kern="1200" cap="none" spc="0" normalizeH="0" baseline="0" noProof="0" dirty="0">
                <a:ln>
                  <a:noFill/>
                </a:ln>
                <a:solidFill>
                  <a:srgbClr val="221E1F"/>
                </a:solidFill>
                <a:effectLst/>
                <a:uLnTx/>
                <a:uFillTx/>
                <a:latin typeface="+mn-lt"/>
                <a:ea typeface="ＭＳ Ｐゴシック" pitchFamily="-65" charset="-128"/>
                <a:cs typeface="ＭＳ Ｐゴシック" pitchFamily="-65" charset="-128"/>
              </a:rPr>
              <a:t>https://resources.workable.com, accessed April 3, 2020; “Guidelines on Interview and Employment Application Questions,” </a:t>
            </a:r>
            <a:r>
              <a:rPr kumimoji="0" lang="en-US" sz="1200" b="0" i="1" u="none" strike="noStrike" kern="1200" cap="none" spc="0" normalizeH="0" baseline="0" noProof="0" dirty="0">
                <a:ln>
                  <a:noFill/>
                </a:ln>
                <a:solidFill>
                  <a:srgbClr val="221E1F"/>
                </a:solidFill>
                <a:effectLst/>
                <a:uLnTx/>
                <a:uFillTx/>
                <a:latin typeface="+mn-lt"/>
                <a:ea typeface="ＭＳ Ｐゴシック" pitchFamily="-65" charset="-128"/>
                <a:cs typeface="ＭＳ Ｐゴシック" pitchFamily="-65" charset="-128"/>
              </a:rPr>
              <a:t>Society for Human Resource Management, </a:t>
            </a:r>
            <a:r>
              <a:rPr kumimoji="0" lang="en-US" sz="1200" b="0" i="0" u="none" strike="noStrike" kern="1200" cap="none" spc="0" normalizeH="0" baseline="0" noProof="0" dirty="0">
                <a:ln>
                  <a:noFill/>
                </a:ln>
                <a:solidFill>
                  <a:srgbClr val="221E1F"/>
                </a:solidFill>
                <a:effectLst/>
                <a:uLnTx/>
                <a:uFillTx/>
                <a:latin typeface="+mn-lt"/>
                <a:ea typeface="ＭＳ Ｐゴシック" pitchFamily="-65" charset="-128"/>
                <a:cs typeface="ＭＳ Ｐゴシック" pitchFamily="-65" charset="-128"/>
              </a:rPr>
              <a:t>May 2, 2018, https://www.shrm.org.</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18</a:t>
            </a:fld>
            <a:endParaRPr lang="en-US" dirty="0"/>
          </a:p>
        </p:txBody>
      </p:sp>
    </p:spTree>
    <p:extLst>
      <p:ext uri="{BB962C8B-B14F-4D97-AF65-F5344CB8AC3E}">
        <p14:creationId xmlns:p14="http://schemas.microsoft.com/office/powerpoint/2010/main" val="40875277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mn-lt"/>
                <a:ea typeface="ＭＳ Ｐゴシック" pitchFamily="-65" charset="-128"/>
                <a:cs typeface="ＭＳ Ｐゴシック" pitchFamily="-65" charset="-128"/>
              </a:rPr>
              <a:t>Along with equal employment opportunity, organizations must be concerned about candidates’ privacy rights. The information gathered during the selection process may include information that employees consider confidential. Confidentiality is a particular concern when job applicants provide information online. Employers should collect data only at secure websites, and they may have to be understanding if online applicants are reluctant to provide data such as Social Security numbers, which hackers could use for identity theft.</a:t>
            </a:r>
          </a:p>
          <a:p>
            <a:endParaRPr lang="en-US" sz="1200" b="0" i="0" u="none" strike="noStrike" kern="1200" baseline="0" dirty="0">
              <a:solidFill>
                <a:srgbClr val="000000"/>
              </a:solidFill>
              <a:latin typeface="+mn-lt"/>
              <a:ea typeface="ＭＳ Ｐゴシック" charset="0"/>
              <a:cs typeface="ＭＳ Ｐゴシック" charset="0"/>
            </a:endParaRPr>
          </a:p>
          <a:p>
            <a:r>
              <a:rPr lang="en-US" sz="1200" b="0" i="0" u="none" strike="noStrike" kern="1200" baseline="0" dirty="0">
                <a:solidFill>
                  <a:srgbClr val="000000"/>
                </a:solidFill>
                <a:latin typeface="+mn-lt"/>
                <a:ea typeface="ＭＳ Ｐゴシック" pitchFamily="-65" charset="-128"/>
                <a:cs typeface="ＭＳ Ｐゴシック" pitchFamily="-65" charset="-128"/>
              </a:rPr>
              <a:t>Under the </a:t>
            </a:r>
            <a:r>
              <a:rPr lang="en-US" sz="1200" b="1" i="0" u="none" strike="noStrike" kern="1200" baseline="0" dirty="0">
                <a:solidFill>
                  <a:srgbClr val="000000"/>
                </a:solidFill>
                <a:latin typeface="+mn-lt"/>
                <a:ea typeface="ＭＳ Ｐゴシック" pitchFamily="-65" charset="-128"/>
                <a:cs typeface="ＭＳ Ｐゴシック" pitchFamily="-65" charset="-128"/>
              </a:rPr>
              <a:t>Immigration Reform and Control Act of 1986</a:t>
            </a:r>
            <a:r>
              <a:rPr lang="en-US" sz="1200" b="0" i="0" u="none" strike="noStrike" kern="1200" baseline="0" dirty="0">
                <a:solidFill>
                  <a:srgbClr val="000000"/>
                </a:solidFill>
                <a:latin typeface="+mn-lt"/>
                <a:ea typeface="ＭＳ Ｐゴシック" pitchFamily="-65" charset="-128"/>
                <a:cs typeface="ＭＳ Ｐゴシック" pitchFamily="-65" charset="-128"/>
              </a:rPr>
              <a:t>, employers must verify and maintain records on the legal rights of applicants to work in the United States.</a:t>
            </a:r>
            <a:endParaRPr lang="en-US" sz="1200" kern="1200" dirty="0">
              <a:solidFill>
                <a:schemeClr val="tx1"/>
              </a:solidFill>
              <a:latin typeface="+mn-lt"/>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19</a:t>
            </a:fld>
            <a:endParaRPr lang="en-US" dirty="0"/>
          </a:p>
        </p:txBody>
      </p:sp>
    </p:spTree>
    <p:extLst>
      <p:ext uri="{BB962C8B-B14F-4D97-AF65-F5344CB8AC3E}">
        <p14:creationId xmlns:p14="http://schemas.microsoft.com/office/powerpoint/2010/main" val="16124335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spcAft>
                <a:spcPts val="0"/>
              </a:spcAft>
            </a:pPr>
            <a:r>
              <a:rPr lang="en-US" dirty="0"/>
              <a:t>Which interview question is legally permissible?</a:t>
            </a:r>
          </a:p>
          <a:p>
            <a:pPr marL="228600" indent="-228600">
              <a:spcAft>
                <a:spcPts val="0"/>
              </a:spcAft>
              <a:buFont typeface="+mj-lt"/>
              <a:buAutoNum type="alphaUcPeriod"/>
            </a:pPr>
            <a:r>
              <a:rPr lang="en-US" dirty="0"/>
              <a:t>Will child care demands affect your ability to get to work on time?</a:t>
            </a:r>
          </a:p>
          <a:p>
            <a:pPr marL="228600" indent="-228600">
              <a:spcAft>
                <a:spcPts val="0"/>
              </a:spcAft>
              <a:buFont typeface="+mj-lt"/>
              <a:buAutoNum type="alphaUcPeriod"/>
            </a:pPr>
            <a:r>
              <a:rPr lang="en-US" dirty="0"/>
              <a:t>Do you have a car so you can get to work on time?</a:t>
            </a:r>
          </a:p>
          <a:p>
            <a:pPr marL="228600" indent="-228600">
              <a:spcAft>
                <a:spcPts val="0"/>
              </a:spcAft>
              <a:buFont typeface="+mj-lt"/>
              <a:buAutoNum type="alphaUcPeriod"/>
            </a:pPr>
            <a:r>
              <a:rPr lang="en-US" dirty="0"/>
              <a:t>This job requires you to be here from 8:00am to 5:00pm. Can you meet that job requirement?</a:t>
            </a:r>
          </a:p>
          <a:p>
            <a:pPr marL="228600" indent="-228600">
              <a:spcAft>
                <a:spcPts val="0"/>
              </a:spcAft>
              <a:buFont typeface="+mj-lt"/>
              <a:buAutoNum type="alphaUcPeriod"/>
            </a:pPr>
            <a:r>
              <a:rPr lang="en-US" dirty="0"/>
              <a:t>Do you have any disabilities that will interfere with your ability to get to work on time?</a:t>
            </a:r>
          </a:p>
          <a:p>
            <a:pPr marL="228600" indent="-228600" eaLnBrk="1" hangingPunct="1">
              <a:spcAft>
                <a:spcPts val="0"/>
              </a:spcAft>
            </a:pPr>
            <a:endParaRPr lang="en-US" dirty="0">
              <a:ea typeface="ＭＳ Ｐゴシック" charset="0"/>
              <a:cs typeface="ＭＳ Ｐゴシック" charset="0"/>
            </a:endParaRPr>
          </a:p>
          <a:p>
            <a:pPr marL="228600" indent="-228600" eaLnBrk="1" hangingPunct="1">
              <a:spcAft>
                <a:spcPts val="0"/>
              </a:spcAft>
            </a:pPr>
            <a:r>
              <a:rPr lang="en-US" dirty="0">
                <a:ea typeface="ＭＳ Ｐゴシック" charset="0"/>
                <a:cs typeface="ＭＳ Ｐゴシック" charset="0"/>
              </a:rPr>
              <a:t>Answer: C</a:t>
            </a:r>
            <a:endParaRPr lang="en-US" altLang="ja-JP" dirty="0">
              <a:ea typeface="ＭＳ Ｐゴシック" charset="0"/>
              <a:cs typeface="ＭＳ Ｐゴシック" charset="0"/>
            </a:endParaRPr>
          </a:p>
          <a:p>
            <a:pPr eaLnBrk="1" hangingPunct="1">
              <a:spcAft>
                <a:spcPts val="0"/>
              </a:spcAft>
            </a:pPr>
            <a:r>
              <a:rPr lang="en-US" altLang="ja-JP" dirty="0">
                <a:ea typeface="ＭＳ Ｐゴシック" charset="0"/>
                <a:cs typeface="ＭＳ Ｐゴシック" charset="0"/>
              </a:rPr>
              <a:t>You can ask if the applicant has a drivers’ license only if the job requires driving a vehicle.</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20</a:t>
            </a:fld>
            <a:endParaRPr lang="en-US" dirty="0"/>
          </a:p>
        </p:txBody>
      </p:sp>
    </p:spTree>
    <p:extLst>
      <p:ext uri="{BB962C8B-B14F-4D97-AF65-F5344CB8AC3E}">
        <p14:creationId xmlns:p14="http://schemas.microsoft.com/office/powerpoint/2010/main" val="1386864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endParaRPr lang="en-US"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a:t>
            </a:fld>
            <a:endParaRPr lang="en-US" dirty="0"/>
          </a:p>
        </p:txBody>
      </p:sp>
    </p:spTree>
    <p:extLst>
      <p:ext uri="{BB962C8B-B14F-4D97-AF65-F5344CB8AC3E}">
        <p14:creationId xmlns:p14="http://schemas.microsoft.com/office/powerpoint/2010/main" val="2804367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LO 6-4</a:t>
            </a:r>
            <a:r>
              <a:rPr lang="en-US" baseline="0" dirty="0">
                <a:ea typeface="ＭＳ Ｐゴシック" charset="0"/>
                <a:cs typeface="ＭＳ Ｐゴシック" charset="0"/>
              </a:rPr>
              <a:t> </a:t>
            </a:r>
            <a:r>
              <a:rPr lang="en-US" dirty="0"/>
              <a:t>Compare the common methods used for selecting human resources.</a:t>
            </a:r>
            <a:endParaRPr lang="en-US" dirty="0">
              <a:ea typeface="ＭＳ Ｐゴシック" charset="0"/>
              <a:cs typeface="ＭＳ Ｐゴシック" charset="0"/>
            </a:endParaRPr>
          </a:p>
          <a:p>
            <a:endParaRPr lang="en-US" dirty="0">
              <a:ea typeface="ＭＳ Ｐゴシック" charset="0"/>
              <a:cs typeface="ＭＳ Ｐゴシック" charset="0"/>
            </a:endParaRPr>
          </a:p>
          <a:p>
            <a:r>
              <a:rPr lang="en-US" dirty="0">
                <a:ea typeface="ＭＳ Ｐゴシック" charset="0"/>
                <a:cs typeface="ＭＳ Ｐゴシック" charset="0"/>
              </a:rPr>
              <a:t>Asking each applicant to fill out an employment application is a low-cost way to gather basic data from many applicants. It also ensures that the organization has certain standard categories of information, such as mailing address and employment history, from each. HR can identify which candidates meet minimum requirements for education and experience. They may be able to rank applicants—for example, giving applicants with 10 years’ experience a higher ranking than applicants with 2 years’ experience. In this way, the applications enable the organization to narrow the pool of candidates to a number it can afford to test and interview.</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21</a:t>
            </a:fld>
            <a:endParaRPr lang="en-US" dirty="0"/>
          </a:p>
        </p:txBody>
      </p:sp>
    </p:spTree>
    <p:extLst>
      <p:ext uri="{BB962C8B-B14F-4D97-AF65-F5344CB8AC3E}">
        <p14:creationId xmlns:p14="http://schemas.microsoft.com/office/powerpoint/2010/main" val="32156064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The usual way that applicants introduce themselves to a potential employer is to submit a résumé. An obvious drawback of this information source is that applicants control the content of the information as well as the way it is presented. This type of information is therefore biased in favor of the applicant and (although this is unethical) may not even be accurate. An HR staff member typically reviews résumés from job applicants to identify candidates who meet basic job requirements, such as education and skills.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22</a:t>
            </a:fld>
            <a:endParaRPr lang="en-US" dirty="0"/>
          </a:p>
        </p:txBody>
      </p:sp>
    </p:spTree>
    <p:extLst>
      <p:ext uri="{BB962C8B-B14F-4D97-AF65-F5344CB8AC3E}">
        <p14:creationId xmlns:p14="http://schemas.microsoft.com/office/powerpoint/2010/main" val="36110912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400" b="0" i="0" u="none" strike="noStrike" kern="1200" baseline="0" dirty="0">
                <a:solidFill>
                  <a:srgbClr val="221E1F"/>
                </a:solidFill>
                <a:latin typeface="+mn-lt"/>
                <a:ea typeface="ＭＳ Ｐゴシック" pitchFamily="-65" charset="-128"/>
                <a:cs typeface="ＭＳ Ｐゴシック" pitchFamily="-65" charset="-128"/>
              </a:rPr>
              <a:t>Applicants provide the names and phone numbers of former employers or others who can vouch for their abilities and past job performance. In some situations, the applicant may provide letters of reference written by those people. It is then up to the organization to have someone contact the references to gather information or verify the accuracy of the information provided by the applicant.</a:t>
            </a:r>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23</a:t>
            </a:fld>
            <a:endParaRPr lang="en-US" dirty="0"/>
          </a:p>
        </p:txBody>
      </p:sp>
    </p:spTree>
    <p:extLst>
      <p:ext uri="{BB962C8B-B14F-4D97-AF65-F5344CB8AC3E}">
        <p14:creationId xmlns:p14="http://schemas.microsoft.com/office/powerpoint/2010/main" val="3172860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A background check is a way to verify that applicants are as they represent themselves to be. Unfortunately, not all candidates are open and honest. In recent survey of HR professionals, more than half said they had caught at least one piece of false information on a résumé.</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24</a:t>
            </a:fld>
            <a:endParaRPr lang="en-US" dirty="0"/>
          </a:p>
        </p:txBody>
      </p:sp>
    </p:spTree>
    <p:extLst>
      <p:ext uri="{BB962C8B-B14F-4D97-AF65-F5344CB8AC3E}">
        <p14:creationId xmlns:p14="http://schemas.microsoft.com/office/powerpoint/2010/main" val="12974289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ＭＳ Ｐゴシック" pitchFamily="-65" charset="-128"/>
                <a:cs typeface="ＭＳ Ｐゴシック" pitchFamily="-65" charset="-128"/>
              </a:rPr>
              <a:t>LO 6-5 Describe major types of employment tests</a:t>
            </a:r>
            <a:r>
              <a:rPr lang="en-US" sz="1200" b="0" i="0" u="none" strike="noStrike" kern="1200" baseline="0" dirty="0">
                <a:solidFill>
                  <a:srgbClr val="221E1F"/>
                </a:solidFill>
                <a:latin typeface="+mn-lt"/>
                <a:ea typeface="ＭＳ Ｐゴシック" pitchFamily="-65" charset="-128"/>
                <a:cs typeface="ＭＳ Ｐゴシック" pitchFamily="-65" charset="-128"/>
              </a:rPr>
              <a:t>.</a:t>
            </a:r>
          </a:p>
          <a:p>
            <a:endParaRPr lang="en-US" sz="1200" b="0" i="0" u="none" strike="noStrike" kern="1200" baseline="0" dirty="0">
              <a:solidFill>
                <a:srgbClr val="221E1F"/>
              </a:solidFill>
              <a:latin typeface="+mn-lt"/>
              <a:ea typeface="ＭＳ Ｐゴシック" pitchFamily="-65" charset="-128"/>
              <a:cs typeface="ＭＳ Ｐゴシック" pitchFamily="-65" charset="-128"/>
            </a:endParaRPr>
          </a:p>
          <a:p>
            <a:pPr algn="just"/>
            <a:r>
              <a:rPr lang="en-US" sz="1200" b="1" i="0" u="none" strike="noStrike" kern="1200" baseline="0" dirty="0">
                <a:solidFill>
                  <a:srgbClr val="000000"/>
                </a:solidFill>
                <a:latin typeface="+mn-lt"/>
                <a:ea typeface="ＭＳ Ｐゴシック" pitchFamily="-65" charset="-128"/>
                <a:cs typeface="ＭＳ Ｐゴシック" pitchFamily="-65" charset="-128"/>
              </a:rPr>
              <a:t>Aptitude tests </a:t>
            </a:r>
            <a:r>
              <a:rPr lang="en-US" sz="1200" b="0" i="0" u="none" strike="noStrike" kern="1200" baseline="0" dirty="0">
                <a:solidFill>
                  <a:srgbClr val="000000"/>
                </a:solidFill>
                <a:latin typeface="+mn-lt"/>
                <a:ea typeface="ＭＳ Ｐゴシック" pitchFamily="-65" charset="-128"/>
                <a:cs typeface="ＭＳ Ｐゴシック" pitchFamily="-65" charset="-128"/>
              </a:rPr>
              <a:t>assess how well a person can learn or acquire skills and abilities. In the realm of employment testing, the best-known aptitude test is the General Aptitude Test Battery (GATB), used by the U.S. Employment Service.</a:t>
            </a:r>
          </a:p>
          <a:p>
            <a:pPr algn="just"/>
            <a:endParaRPr lang="en-US" sz="1200" b="0" i="0" u="none" strike="noStrike" kern="1200" baseline="0" dirty="0">
              <a:solidFill>
                <a:srgbClr val="000000"/>
              </a:solidFill>
              <a:latin typeface="+mn-lt"/>
              <a:ea typeface="ＭＳ Ｐゴシック" pitchFamily="-65" charset="-128"/>
              <a:cs typeface="ＭＳ Ｐゴシック" pitchFamily="-65" charset="-128"/>
            </a:endParaRPr>
          </a:p>
          <a:p>
            <a:pPr algn="just"/>
            <a:r>
              <a:rPr lang="en-US" sz="1200" b="1" i="0" u="none" strike="noStrike" kern="1200" baseline="0" dirty="0">
                <a:solidFill>
                  <a:srgbClr val="000000"/>
                </a:solidFill>
                <a:latin typeface="+mn-lt"/>
                <a:ea typeface="ＭＳ Ｐゴシック" pitchFamily="-65" charset="-128"/>
                <a:cs typeface="ＭＳ Ｐゴシック" pitchFamily="-65" charset="-128"/>
              </a:rPr>
              <a:t>Achievement tests </a:t>
            </a:r>
            <a:r>
              <a:rPr lang="en-US" sz="1200" b="0" i="0" u="none" strike="noStrike" kern="1200" baseline="0" dirty="0">
                <a:solidFill>
                  <a:srgbClr val="000000"/>
                </a:solidFill>
                <a:latin typeface="+mn-lt"/>
                <a:ea typeface="ＭＳ Ｐゴシック" pitchFamily="-65" charset="-128"/>
                <a:cs typeface="ＭＳ Ｐゴシック" pitchFamily="-65" charset="-128"/>
              </a:rPr>
              <a:t>measure a person’s existing knowledge and skills. For example, government agencies conduct civil service examinations to see whether applicants are qualified to perform certain jobs.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25</a:t>
            </a:fld>
            <a:endParaRPr lang="en-US" dirty="0"/>
          </a:p>
        </p:txBody>
      </p:sp>
    </p:spTree>
    <p:extLst>
      <p:ext uri="{BB962C8B-B14F-4D97-AF65-F5344CB8AC3E}">
        <p14:creationId xmlns:p14="http://schemas.microsoft.com/office/powerpoint/2010/main" val="23000433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It is important to be certain that the abilities tested for really are essential to job performance or that the absence of these abilities really does create a safety hazard.</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26</a:t>
            </a:fld>
            <a:endParaRPr lang="en-US" dirty="0"/>
          </a:p>
        </p:txBody>
      </p:sp>
    </p:spTree>
    <p:extLst>
      <p:ext uri="{BB962C8B-B14F-4D97-AF65-F5344CB8AC3E}">
        <p14:creationId xmlns:p14="http://schemas.microsoft.com/office/powerpoint/2010/main" val="31224035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Administering tests to job candidates helps employers assess qualifications. Why are problem-solving skills important for an electrical technician?</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27</a:t>
            </a:fld>
            <a:endParaRPr lang="en-US" dirty="0"/>
          </a:p>
        </p:txBody>
      </p:sp>
    </p:spTree>
    <p:extLst>
      <p:ext uri="{BB962C8B-B14F-4D97-AF65-F5344CB8AC3E}">
        <p14:creationId xmlns:p14="http://schemas.microsoft.com/office/powerpoint/2010/main" val="10936939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Before using any test, organizations should investigate the test’s validity and reliability. Besides asking the testing service to provide this information, it is wise to consult more impartial sources of information, such as the ones identified in Table 6.2.</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28</a:t>
            </a:fld>
            <a:endParaRPr lang="en-US" dirty="0"/>
          </a:p>
        </p:txBody>
      </p:sp>
    </p:spTree>
    <p:extLst>
      <p:ext uri="{BB962C8B-B14F-4D97-AF65-F5344CB8AC3E}">
        <p14:creationId xmlns:p14="http://schemas.microsoft.com/office/powerpoint/2010/main" val="38024327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Many kinds of jobs require candidates who excel at performing specialized tasks, such as operating a certain machine, handling phone calls from customers, or designing advertising materials. To evaluate candidates for such jobs, the organization may administer tests of the necessary skills. Sometimes the candidates take tests that involve a sample of work, or they may show existing samples of their work.</a:t>
            </a:r>
          </a:p>
          <a:p>
            <a:endParaRPr lang="en-US" sz="1200" b="0" i="0" u="none" strike="noStrike" kern="1200" baseline="0" dirty="0">
              <a:solidFill>
                <a:srgbClr val="221E1F"/>
              </a:solidFill>
              <a:latin typeface="+mn-lt"/>
              <a:ea typeface="ＭＳ Ｐゴシック" pitchFamily="-65" charset="-128"/>
              <a:cs typeface="ＭＳ Ｐゴシック" pitchFamily="-65" charset="-128"/>
            </a:endParaRPr>
          </a:p>
          <a:p>
            <a:r>
              <a:rPr lang="en-US" sz="1200" b="0" i="0" u="none" strike="noStrike" kern="1200" baseline="0" dirty="0">
                <a:solidFill>
                  <a:srgbClr val="000000"/>
                </a:solidFill>
                <a:latin typeface="+mn-lt"/>
                <a:ea typeface="ＭＳ Ｐゴシック" pitchFamily="-65" charset="-128"/>
                <a:cs typeface="ＭＳ Ｐゴシック" pitchFamily="-65" charset="-128"/>
              </a:rPr>
              <a:t>Tests for selecting managers may take the form of an </a:t>
            </a:r>
            <a:r>
              <a:rPr lang="en-US" sz="1200" b="1" i="0" u="none" strike="noStrike" kern="1200" baseline="0" dirty="0">
                <a:solidFill>
                  <a:srgbClr val="000000"/>
                </a:solidFill>
                <a:latin typeface="+mn-lt"/>
                <a:ea typeface="ＭＳ Ｐゴシック" pitchFamily="-65" charset="-128"/>
                <a:cs typeface="ＭＳ Ｐゴシック" pitchFamily="-65" charset="-128"/>
              </a:rPr>
              <a:t>assessment center</a:t>
            </a:r>
            <a:r>
              <a:rPr lang="en-US" sz="1200" b="0" i="0" u="none" strike="noStrike" kern="1200" baseline="0" dirty="0">
                <a:solidFill>
                  <a:srgbClr val="000000"/>
                </a:solidFill>
                <a:latin typeface="+mn-lt"/>
                <a:ea typeface="ＭＳ Ｐゴシック" pitchFamily="-65" charset="-128"/>
                <a:cs typeface="ＭＳ Ｐゴシック" pitchFamily="-65" charset="-128"/>
              </a:rPr>
              <a:t>—a wide variety of specific selection programs that use multiple selection methods to rate applicants or job incumbents on their management potential. An assessment center typically includes in-basket tests, tests of more general abilities, and personality tests. Combining several assessment methods increases the validity of this approach.</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29</a:t>
            </a:fld>
            <a:endParaRPr lang="en-US" dirty="0"/>
          </a:p>
        </p:txBody>
      </p:sp>
    </p:spTree>
    <p:extLst>
      <p:ext uri="{BB962C8B-B14F-4D97-AF65-F5344CB8AC3E}">
        <p14:creationId xmlns:p14="http://schemas.microsoft.com/office/powerpoint/2010/main" val="27750141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The relevance of personality dimensions may also be job specific.</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30</a:t>
            </a:fld>
            <a:endParaRPr lang="en-US" dirty="0"/>
          </a:p>
        </p:txBody>
      </p:sp>
    </p:spTree>
    <p:extLst>
      <p:ext uri="{BB962C8B-B14F-4D97-AF65-F5344CB8AC3E}">
        <p14:creationId xmlns:p14="http://schemas.microsoft.com/office/powerpoint/2010/main" val="32448236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latin typeface="Calibri" charset="0"/>
                <a:ea typeface="ＭＳ Ｐゴシック" charset="0"/>
                <a:cs typeface="ＭＳ Ｐゴシック" charset="0"/>
              </a:rPr>
              <a:t>Personnel selection </a:t>
            </a:r>
            <a:r>
              <a:rPr lang="en-US" dirty="0">
                <a:latin typeface="Calibri" charset="0"/>
                <a:ea typeface="ＭＳ Ｐゴシック" charset="0"/>
                <a:cs typeface="ＭＳ Ｐゴシック" charset="0"/>
              </a:rPr>
              <a:t>typically begins with a review of candidates’ employment applications and résumés. The organization administers tests to candidates who meet basic requirements, and qualified candidates undergo one or more interviews. Organizations check references and conduct background checks to verify the accuracy of information provided by candidates. A candidate is selected to fill each vacant position. Candidates who accept offers are placed in  the positions for which they were selected.</a:t>
            </a:r>
          </a:p>
          <a:p>
            <a:endParaRPr lang="en-US" dirty="0"/>
          </a:p>
          <a:p>
            <a:r>
              <a:rPr lang="en-US" sz="1200" b="0" i="0" u="none" strike="noStrike" kern="1200" baseline="0" dirty="0">
                <a:solidFill>
                  <a:schemeClr val="tx1"/>
                </a:solidFill>
                <a:latin typeface="+mn-lt"/>
                <a:ea typeface="ＭＳ Ｐゴシック" pitchFamily="-65" charset="-128"/>
                <a:cs typeface="ＭＳ Ｐゴシック" pitchFamily="-65" charset="-128"/>
              </a:rPr>
              <a:t>An </a:t>
            </a:r>
            <a:r>
              <a:rPr lang="en-US" sz="1200" b="1" i="0" u="none" strike="noStrike" kern="1200" baseline="0" dirty="0">
                <a:solidFill>
                  <a:schemeClr val="tx1"/>
                </a:solidFill>
                <a:latin typeface="+mn-lt"/>
                <a:ea typeface="ＭＳ Ｐゴシック" pitchFamily="-65" charset="-128"/>
                <a:cs typeface="ＭＳ Ｐゴシック" pitchFamily="-65" charset="-128"/>
              </a:rPr>
              <a:t>applicant-tracking system </a:t>
            </a:r>
            <a:r>
              <a:rPr lang="en-US" sz="1200" b="0" i="0" u="none" strike="noStrike" kern="1200" baseline="0" dirty="0">
                <a:solidFill>
                  <a:schemeClr val="tx1"/>
                </a:solidFill>
                <a:latin typeface="+mn-lt"/>
                <a:ea typeface="ＭＳ Ｐゴシック" pitchFamily="-65" charset="-128"/>
                <a:cs typeface="ＭＳ Ｐゴシック" pitchFamily="-65" charset="-128"/>
              </a:rPr>
              <a:t>is an automated approach to selection process that reviews electronically submitted résumés, matches them against company selection criteria, and allows hiring managers to track job candidate information and hiring outcomes.</a:t>
            </a:r>
          </a:p>
          <a:p>
            <a:endParaRPr lang="en-US" dirty="0">
              <a:latin typeface="Calibri" charset="0"/>
              <a:ea typeface="ＭＳ Ｐゴシック" charset="0"/>
              <a:cs typeface="ＭＳ Ｐゴシック" charset="0"/>
            </a:endParaRPr>
          </a:p>
          <a:p>
            <a:pPr>
              <a:buFont typeface="Calibri" charset="0"/>
              <a:buNone/>
            </a:pPr>
            <a:r>
              <a:rPr lang="en-US" dirty="0">
                <a:latin typeface="Calibri" charset="0"/>
                <a:ea typeface="ＭＳ Ｐゴシック" charset="0"/>
                <a:cs typeface="ＭＳ Ｐゴシック" charset="0"/>
              </a:rPr>
              <a:t>Ask students: Have you ever had to take a computerized or paper-and-pencil test in order to get a job? Have you ever had to interview in order to get a job?</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a:t>
            </a:fld>
            <a:endParaRPr lang="en-US" dirty="0"/>
          </a:p>
        </p:txBody>
      </p:sp>
    </p:spTree>
    <p:extLst>
      <p:ext uri="{BB962C8B-B14F-4D97-AF65-F5344CB8AC3E}">
        <p14:creationId xmlns:p14="http://schemas.microsoft.com/office/powerpoint/2010/main" val="19252405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baseline="0" dirty="0">
                <a:solidFill>
                  <a:srgbClr val="221E1F"/>
                </a:solidFill>
                <a:latin typeface="NimbusRomDOT"/>
              </a:rPr>
              <a:t>In some situations, employers may also want to know about candidates’ personalities. For example, one way that psychologists think about personality is in terms of the “Big Five” traits: extroversion, adjustment, agreeableness, conscientiousness, and inquisitiveness (explained in Table 6.3).</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31</a:t>
            </a:fld>
            <a:endParaRPr lang="en-US" dirty="0"/>
          </a:p>
        </p:txBody>
      </p:sp>
    </p:spTree>
    <p:extLst>
      <p:ext uri="{BB962C8B-B14F-4D97-AF65-F5344CB8AC3E}">
        <p14:creationId xmlns:p14="http://schemas.microsoft.com/office/powerpoint/2010/main" val="26539580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Employers considering the use of drug tests should ensure that their drug-testing programs conform to some general rules.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32</a:t>
            </a:fld>
            <a:endParaRPr lang="en-US" dirty="0"/>
          </a:p>
        </p:txBody>
      </p:sp>
    </p:spTree>
    <p:extLst>
      <p:ext uri="{BB962C8B-B14F-4D97-AF65-F5344CB8AC3E}">
        <p14:creationId xmlns:p14="http://schemas.microsoft.com/office/powerpoint/2010/main" val="512684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Employers may also wish to establish an employee’s physical condition at the beginning of employment, so that there is a basis for measuring whether the employee has suffered a work-related disability later on. At the same time, organizations may not discriminate against individuals with disabilities who could perform a job with reasonable accommodations. Likewise, they may not use a measure of size or strength that discriminates against women, unless those requirements are valid in predicting the ability to perform a job. To protect candidates’ privacy, medical exams must be related to job requirements and may not be given until the candidate has received a job offer.</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33</a:t>
            </a:fld>
            <a:endParaRPr lang="en-US" dirty="0"/>
          </a:p>
        </p:txBody>
      </p:sp>
    </p:spTree>
    <p:extLst>
      <p:ext uri="{BB962C8B-B14F-4D97-AF65-F5344CB8AC3E}">
        <p14:creationId xmlns:p14="http://schemas.microsoft.com/office/powerpoint/2010/main" val="37848793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Aft>
                <a:spcPts val="0"/>
              </a:spcAft>
            </a:pPr>
            <a:r>
              <a:rPr lang="en-US" dirty="0"/>
              <a:t>Have you ever had to take a test as part of being hired for a job or internship? If so, what kind of test?</a:t>
            </a:r>
          </a:p>
          <a:p>
            <a:pPr marL="228600" indent="-228600">
              <a:spcAft>
                <a:spcPts val="0"/>
              </a:spcAft>
              <a:buFont typeface="+mj-lt"/>
              <a:buAutoNum type="alphaUcPeriod"/>
            </a:pPr>
            <a:r>
              <a:rPr lang="en-US" dirty="0"/>
              <a:t>I have not taken any tests</a:t>
            </a:r>
          </a:p>
          <a:p>
            <a:pPr marL="228600" indent="-228600">
              <a:spcAft>
                <a:spcPts val="0"/>
              </a:spcAft>
              <a:buFont typeface="+mj-lt"/>
              <a:buAutoNum type="alphaUcPeriod"/>
            </a:pPr>
            <a:r>
              <a:rPr lang="en-US" dirty="0"/>
              <a:t>An aptitude test</a:t>
            </a:r>
          </a:p>
          <a:p>
            <a:pPr marL="228600" indent="-228600">
              <a:spcAft>
                <a:spcPts val="0"/>
              </a:spcAft>
              <a:buFont typeface="+mj-lt"/>
              <a:buAutoNum type="alphaUcPeriod"/>
            </a:pPr>
            <a:r>
              <a:rPr lang="en-US" dirty="0"/>
              <a:t>An achievement test</a:t>
            </a:r>
          </a:p>
          <a:p>
            <a:pPr marL="228600" indent="-228600">
              <a:spcAft>
                <a:spcPts val="0"/>
              </a:spcAft>
              <a:buFont typeface="+mj-lt"/>
              <a:buAutoNum type="alphaUcPeriod"/>
            </a:pPr>
            <a:r>
              <a:rPr lang="en-US" dirty="0"/>
              <a:t>A physical ability test</a:t>
            </a:r>
          </a:p>
          <a:p>
            <a:pPr marL="228600" indent="-228600">
              <a:spcAft>
                <a:spcPts val="0"/>
              </a:spcAft>
              <a:buFont typeface="+mj-lt"/>
              <a:buAutoNum type="alphaUcPeriod"/>
            </a:pPr>
            <a:r>
              <a:rPr lang="en-US" dirty="0"/>
              <a:t>A cognitive ability test</a:t>
            </a:r>
          </a:p>
          <a:p>
            <a:pPr marL="228600" indent="-228600">
              <a:spcAft>
                <a:spcPts val="0"/>
              </a:spcAft>
              <a:buFont typeface="+mj-lt"/>
              <a:buAutoNum type="alphaUcPeriod"/>
            </a:pPr>
            <a:r>
              <a:rPr lang="en-US" dirty="0"/>
              <a:t>A job performance test (or work sample)</a:t>
            </a:r>
          </a:p>
          <a:p>
            <a:pPr marL="228600" indent="-228600">
              <a:spcAft>
                <a:spcPts val="0"/>
              </a:spcAft>
              <a:buFont typeface="+mj-lt"/>
              <a:buAutoNum type="alphaUcPeriod"/>
            </a:pPr>
            <a:r>
              <a:rPr lang="en-US" dirty="0"/>
              <a:t>A personality test</a:t>
            </a:r>
          </a:p>
          <a:p>
            <a:pPr marL="228600" indent="-228600">
              <a:spcAft>
                <a:spcPts val="0"/>
              </a:spcAft>
              <a:buFont typeface="+mj-lt"/>
              <a:buAutoNum type="alphaUcPeriod"/>
            </a:pPr>
            <a:r>
              <a:rPr lang="en-US" dirty="0"/>
              <a:t>An honesty test</a:t>
            </a:r>
          </a:p>
          <a:p>
            <a:pPr marL="228600" indent="-228600">
              <a:spcAft>
                <a:spcPts val="0"/>
              </a:spcAft>
              <a:buFont typeface="+mj-lt"/>
              <a:buAutoNum type="alphaUcPeriod"/>
            </a:pPr>
            <a:r>
              <a:rPr lang="en-US" dirty="0"/>
              <a:t>A medical exam</a:t>
            </a:r>
          </a:p>
          <a:p>
            <a:pPr lvl="1" indent="-228600" eaLnBrk="1" hangingPunct="1">
              <a:spcAft>
                <a:spcPts val="0"/>
              </a:spcAft>
              <a:buFont typeface="Wingdings" charset="0"/>
              <a:buAutoNum type="alphaLcPeriod"/>
            </a:pPr>
            <a:endParaRPr lang="en-US" dirty="0">
              <a:ea typeface="ＭＳ Ｐゴシック" charset="0"/>
            </a:endParaRPr>
          </a:p>
          <a:p>
            <a:r>
              <a:rPr lang="en-US" dirty="0">
                <a:ea typeface="ＭＳ Ｐゴシック" charset="0"/>
                <a:cs typeface="ＭＳ Ｐゴシック" charset="0"/>
              </a:rPr>
              <a:t>Student answers will vary. Instructors can allow multiple responses by students within the activity. Once the question is converted, s</a:t>
            </a:r>
            <a:r>
              <a:rPr lang="en-US" dirty="0"/>
              <a:t>elect the activity on your My Polls page. Next, click the Configure tab if it’s not already selected, and then click Response settings to expand its menu. Under the “Each person may respond” heading, there are options to allow more than one response.</a:t>
            </a:r>
            <a:endParaRPr lang="en-US" altLang="ja-JP"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34</a:t>
            </a:fld>
            <a:endParaRPr lang="en-US" dirty="0"/>
          </a:p>
        </p:txBody>
      </p:sp>
    </p:spTree>
    <p:extLst>
      <p:ext uri="{BB962C8B-B14F-4D97-AF65-F5344CB8AC3E}">
        <p14:creationId xmlns:p14="http://schemas.microsoft.com/office/powerpoint/2010/main" val="39578015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ＭＳ Ｐゴシック" pitchFamily="-65" charset="-128"/>
                <a:cs typeface="ＭＳ Ｐゴシック" pitchFamily="-65" charset="-128"/>
              </a:rPr>
              <a:t>LO 6-6 Discuss how to conduct effective interviews.</a:t>
            </a:r>
          </a:p>
          <a:p>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r>
              <a:rPr lang="en-US" sz="1200" b="1" i="0" u="none" strike="noStrike" kern="1200" baseline="0" dirty="0">
                <a:solidFill>
                  <a:schemeClr val="tx1"/>
                </a:solidFill>
                <a:latin typeface="+mn-lt"/>
                <a:ea typeface="ＭＳ Ｐゴシック" pitchFamily="-65" charset="-128"/>
                <a:cs typeface="ＭＳ Ｐゴシック" pitchFamily="-65" charset="-128"/>
              </a:rPr>
              <a:t>Nondirective interview</a:t>
            </a:r>
            <a:r>
              <a:rPr lang="en-US" sz="1200" b="0" i="0" u="none" strike="noStrike" kern="1200" baseline="0" dirty="0">
                <a:solidFill>
                  <a:schemeClr val="tx1"/>
                </a:solidFill>
                <a:latin typeface="+mn-lt"/>
                <a:ea typeface="ＭＳ Ｐゴシック" pitchFamily="-65" charset="-128"/>
                <a:cs typeface="ＭＳ Ｐゴシック" pitchFamily="-65" charset="-128"/>
              </a:rPr>
              <a:t> is a selection interview in which the interviewer has great discretion in choosing questions to ask each candidate.</a:t>
            </a:r>
          </a:p>
          <a:p>
            <a:endParaRPr lang="en-US" sz="1200" b="1" i="0" u="none" strike="noStrike" kern="1200" baseline="0" dirty="0">
              <a:solidFill>
                <a:schemeClr val="tx1"/>
              </a:solidFill>
              <a:latin typeface="+mn-lt"/>
              <a:ea typeface="ＭＳ Ｐゴシック" pitchFamily="-65" charset="-128"/>
              <a:cs typeface="ＭＳ Ｐゴシック" pitchFamily="-65" charset="-128"/>
            </a:endParaRPr>
          </a:p>
          <a:p>
            <a:r>
              <a:rPr lang="en-US" sz="1200" b="1" i="0" u="none" strike="noStrike" kern="1200" baseline="0" dirty="0">
                <a:solidFill>
                  <a:schemeClr val="tx1"/>
                </a:solidFill>
                <a:latin typeface="+mn-lt"/>
                <a:ea typeface="ＭＳ Ｐゴシック" pitchFamily="-65" charset="-128"/>
                <a:cs typeface="ＭＳ Ｐゴシック" pitchFamily="-65" charset="-128"/>
              </a:rPr>
              <a:t>Structured interview </a:t>
            </a:r>
            <a:r>
              <a:rPr lang="en-US" sz="1200" b="0" i="0" u="none" strike="noStrike" kern="1200" baseline="0" dirty="0">
                <a:solidFill>
                  <a:schemeClr val="tx1"/>
                </a:solidFill>
                <a:latin typeface="+mn-lt"/>
                <a:ea typeface="ＭＳ Ｐゴシック" pitchFamily="-65" charset="-128"/>
                <a:cs typeface="ＭＳ Ｐゴシック" pitchFamily="-65" charset="-128"/>
              </a:rPr>
              <a:t>is a selection interview that consists of a predetermined set of questions for the interviewer to ask.</a:t>
            </a:r>
          </a:p>
          <a:p>
            <a:endParaRPr lang="en-US" sz="1200" b="1" i="0" u="none" strike="noStrike" kern="1200" baseline="0" dirty="0">
              <a:solidFill>
                <a:schemeClr val="tx1"/>
              </a:solidFill>
              <a:latin typeface="+mn-lt"/>
              <a:ea typeface="ＭＳ Ｐゴシック" pitchFamily="-65" charset="-128"/>
              <a:cs typeface="ＭＳ Ｐゴシック" pitchFamily="-65" charset="-128"/>
            </a:endParaRPr>
          </a:p>
          <a:p>
            <a:r>
              <a:rPr lang="en-US" sz="1200" b="1" i="0" u="none" strike="noStrike" kern="1200" baseline="0" dirty="0">
                <a:solidFill>
                  <a:schemeClr val="tx1"/>
                </a:solidFill>
                <a:latin typeface="+mn-lt"/>
                <a:ea typeface="ＭＳ Ｐゴシック" pitchFamily="-65" charset="-128"/>
                <a:cs typeface="ＭＳ Ｐゴシック" pitchFamily="-65" charset="-128"/>
              </a:rPr>
              <a:t>Situational interview </a:t>
            </a:r>
            <a:r>
              <a:rPr lang="en-US" sz="1200" b="0" i="0" u="none" strike="noStrike" kern="1200" baseline="0" dirty="0">
                <a:solidFill>
                  <a:schemeClr val="tx1"/>
                </a:solidFill>
                <a:latin typeface="+mn-lt"/>
                <a:ea typeface="ＭＳ Ｐゴシック" pitchFamily="-65" charset="-128"/>
                <a:cs typeface="ＭＳ Ｐゴシック" pitchFamily="-65" charset="-128"/>
              </a:rPr>
              <a:t>is a structured interview in which the interviewer describes a situation likely to arise on the job, then asks the candidate what he or she would do in that situation.</a:t>
            </a:r>
          </a:p>
          <a:p>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r>
              <a:rPr lang="en-US" sz="1200" b="1" i="0" u="none" strike="noStrike" kern="1200" baseline="0" dirty="0">
                <a:solidFill>
                  <a:schemeClr val="tx1"/>
                </a:solidFill>
                <a:latin typeface="+mn-lt"/>
                <a:ea typeface="ＭＳ Ｐゴシック" pitchFamily="-65" charset="-128"/>
                <a:cs typeface="ＭＳ Ｐゴシック" pitchFamily="-65" charset="-128"/>
              </a:rPr>
              <a:t>Behavior description interview (BDI) </a:t>
            </a:r>
            <a:r>
              <a:rPr lang="en-US" sz="1200" b="0" i="0" u="none" strike="noStrike" kern="1200" baseline="0" dirty="0">
                <a:solidFill>
                  <a:schemeClr val="tx1"/>
                </a:solidFill>
                <a:latin typeface="+mn-lt"/>
                <a:ea typeface="ＭＳ Ｐゴシック" pitchFamily="-65" charset="-128"/>
                <a:cs typeface="ＭＳ Ｐゴシック" pitchFamily="-65" charset="-128"/>
              </a:rPr>
              <a:t>is a structured interview in which the interviewer asks the candidate to describe how he or she handled a type of situation in the past.</a:t>
            </a:r>
          </a:p>
          <a:p>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r>
              <a:rPr lang="en-US" sz="1200" b="1" i="0" u="none" strike="noStrike" kern="1200" baseline="0" dirty="0">
                <a:solidFill>
                  <a:schemeClr val="tx1"/>
                </a:solidFill>
                <a:latin typeface="+mn-lt"/>
                <a:ea typeface="ＭＳ Ｐゴシック" pitchFamily="-65" charset="-128"/>
                <a:cs typeface="ＭＳ Ｐゴシック" pitchFamily="-65" charset="-128"/>
              </a:rPr>
              <a:t>Panel interview </a:t>
            </a:r>
            <a:r>
              <a:rPr lang="en-US" sz="1200" b="0" i="0" u="none" strike="noStrike" kern="1200" baseline="0" dirty="0">
                <a:solidFill>
                  <a:schemeClr val="tx1"/>
                </a:solidFill>
                <a:latin typeface="+mn-lt"/>
                <a:ea typeface="ＭＳ Ｐゴシック" pitchFamily="-65" charset="-128"/>
                <a:cs typeface="ＭＳ Ｐゴシック" pitchFamily="-65" charset="-128"/>
              </a:rPr>
              <a:t>is a selection interview in which several members of the organization meet to interview each candidate.</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35</a:t>
            </a:fld>
            <a:endParaRPr lang="en-US" dirty="0"/>
          </a:p>
        </p:txBody>
      </p:sp>
    </p:spTree>
    <p:extLst>
      <p:ext uri="{BB962C8B-B14F-4D97-AF65-F5344CB8AC3E}">
        <p14:creationId xmlns:p14="http://schemas.microsoft.com/office/powerpoint/2010/main" val="21008925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For examples of the kinds of questions appropriate for a situational interview and a BDI, see Table 6.4.</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36</a:t>
            </a:fld>
            <a:endParaRPr lang="en-US" dirty="0"/>
          </a:p>
        </p:txBody>
      </p:sp>
    </p:spTree>
    <p:extLst>
      <p:ext uri="{BB962C8B-B14F-4D97-AF65-F5344CB8AC3E}">
        <p14:creationId xmlns:p14="http://schemas.microsoft.com/office/powerpoint/2010/main" val="20193145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The top qualities that employers seek in new hires include communication skills and interpersonal skills. Talking face to face can provide evidence of these skills. Interviews can give insights into candidates’ personalities and interpersonal styles. They are more valid, however, when they focus on job knowledge and skill.</a:t>
            </a:r>
          </a:p>
          <a:p>
            <a:endParaRPr lang="en-US" sz="1200" b="0" i="0" u="none" strike="noStrike" kern="1200" baseline="0" dirty="0">
              <a:solidFill>
                <a:srgbClr val="221E1F"/>
              </a:solidFill>
              <a:latin typeface="+mn-lt"/>
              <a:ea typeface="ＭＳ Ｐゴシック" pitchFamily="-65" charset="-128"/>
              <a:cs typeface="ＭＳ Ｐゴシック" pitchFamily="-65" charset="-128"/>
            </a:endParaRPr>
          </a:p>
          <a:p>
            <a:r>
              <a:rPr lang="en-US" sz="1200" b="0" i="0" u="none" strike="noStrike" kern="1200" baseline="0" dirty="0">
                <a:solidFill>
                  <a:srgbClr val="221E1F"/>
                </a:solidFill>
                <a:latin typeface="+mn-lt"/>
                <a:ea typeface="ＭＳ Ｐゴシック" pitchFamily="-65" charset="-128"/>
                <a:cs typeface="ＭＳ Ｐゴシック" pitchFamily="-65" charset="-128"/>
              </a:rPr>
              <a:t>Research has shown that interviews can be unreliable, low in validity, and biased against a number of different groups. Interviews are also costly.</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37</a:t>
            </a:fld>
            <a:endParaRPr lang="en-US" dirty="0"/>
          </a:p>
        </p:txBody>
      </p:sp>
    </p:spTree>
    <p:extLst>
      <p:ext uri="{BB962C8B-B14F-4D97-AF65-F5344CB8AC3E}">
        <p14:creationId xmlns:p14="http://schemas.microsoft.com/office/powerpoint/2010/main" val="41096017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400" b="0" i="0" u="none" strike="noStrike" kern="1200" baseline="0" dirty="0">
                <a:solidFill>
                  <a:srgbClr val="221E1F"/>
                </a:solidFill>
                <a:latin typeface="+mn-lt"/>
                <a:ea typeface="ＭＳ Ｐゴシック" pitchFamily="-65" charset="-128"/>
                <a:cs typeface="ＭＳ Ｐゴシック" pitchFamily="-65" charset="-128"/>
              </a:rPr>
              <a:t>When interviewing candidates, it’s valid to ask about willingness to travel if that is part of the job. Interviewers might ask questions about previous business travel experiences and/or how interviewees handled situations requiring flexibility and self-motivation (qualities that would be an asset in someone who is traveling alone and solving business problems on the road).</a:t>
            </a:r>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38</a:t>
            </a:fld>
            <a:endParaRPr lang="en-US" dirty="0"/>
          </a:p>
        </p:txBody>
      </p:sp>
    </p:spTree>
    <p:extLst>
      <p:ext uri="{BB962C8B-B14F-4D97-AF65-F5344CB8AC3E}">
        <p14:creationId xmlns:p14="http://schemas.microsoft.com/office/powerpoint/2010/main" val="7137470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mn-lt"/>
                <a:ea typeface="ＭＳ Ｐゴシック" charset="0"/>
                <a:cs typeface="ＭＳ Ｐゴシック" charset="0"/>
              </a:rPr>
              <a:t>LO 6-7 </a:t>
            </a:r>
            <a:r>
              <a:rPr lang="en-US" sz="1200" kern="1200" dirty="0">
                <a:solidFill>
                  <a:schemeClr val="tx1"/>
                </a:solidFill>
                <a:latin typeface="+mn-lt"/>
                <a:ea typeface="ＭＳ Ｐゴシック" pitchFamily="-65" charset="-128"/>
                <a:cs typeface="ＭＳ Ｐゴシック" pitchFamily="-65" charset="-128"/>
              </a:rPr>
              <a:t>Explain how employers carry out the </a:t>
            </a:r>
            <a:r>
              <a:rPr lang="en-US" sz="1200" b="0" i="0" u="none" strike="noStrike" kern="1200" baseline="0" dirty="0">
                <a:solidFill>
                  <a:srgbClr val="000000"/>
                </a:solidFill>
                <a:latin typeface="+mn-lt"/>
                <a:ea typeface="ＭＳ Ｐゴシック" pitchFamily="-65" charset="-128"/>
                <a:cs typeface="ＭＳ Ｐゴシック" pitchFamily="-65" charset="-128"/>
              </a:rPr>
              <a:t>process of making a selection decision.</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a:solidFill>
                <a:srgbClr val="000000"/>
              </a:solidFill>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000000"/>
                </a:solidFill>
                <a:latin typeface="+mn-lt"/>
                <a:ea typeface="ＭＳ Ｐゴシック" pitchFamily="-65" charset="-128"/>
                <a:cs typeface="ＭＳ Ｐゴシック" pitchFamily="-65" charset="-128"/>
              </a:rPr>
              <a:t>The usual process for arriving at a selection decision is to gradually narrow the pool of candidates for each job. This approach, called the </a:t>
            </a:r>
            <a:r>
              <a:rPr lang="en-US" sz="1200" b="1" i="0" u="none" strike="noStrike" kern="1200" baseline="0" dirty="0">
                <a:solidFill>
                  <a:srgbClr val="000000"/>
                </a:solidFill>
                <a:latin typeface="+mn-lt"/>
                <a:ea typeface="ＭＳ Ｐゴシック" pitchFamily="-65" charset="-128"/>
                <a:cs typeface="ＭＳ Ｐゴシック" pitchFamily="-65" charset="-128"/>
              </a:rPr>
              <a:t>multiple-hurdle model</a:t>
            </a:r>
            <a:r>
              <a:rPr lang="en-US" sz="1200" b="0" i="0" u="none" strike="noStrike" kern="1200" baseline="0" dirty="0">
                <a:solidFill>
                  <a:srgbClr val="000000"/>
                </a:solidFill>
                <a:latin typeface="+mn-lt"/>
                <a:ea typeface="ＭＳ Ｐゴシック" pitchFamily="-65" charset="-128"/>
                <a:cs typeface="ＭＳ Ｐゴシック" pitchFamily="-65" charset="-128"/>
              </a:rPr>
              <a:t>,</a:t>
            </a:r>
            <a:r>
              <a:rPr lang="en-US" sz="1200" b="1" i="0" u="none" strike="noStrike" kern="1200" baseline="0" dirty="0">
                <a:solidFill>
                  <a:srgbClr val="000000"/>
                </a:solidFill>
                <a:latin typeface="+mn-lt"/>
                <a:ea typeface="ＭＳ Ｐゴシック" pitchFamily="-65" charset="-128"/>
                <a:cs typeface="ＭＳ Ｐゴシック" pitchFamily="-65" charset="-128"/>
              </a:rPr>
              <a:t> </a:t>
            </a:r>
            <a:r>
              <a:rPr lang="en-US" sz="1200" b="0" i="0" u="none" strike="noStrike" kern="1200" baseline="0" dirty="0">
                <a:solidFill>
                  <a:srgbClr val="000000"/>
                </a:solidFill>
                <a:latin typeface="+mn-lt"/>
                <a:ea typeface="ＭＳ Ｐゴシック" pitchFamily="-65" charset="-128"/>
                <a:cs typeface="ＭＳ Ｐゴシック" pitchFamily="-65" charset="-128"/>
              </a:rPr>
              <a:t>is when a selection decision is made by eliminating some candidates at each stage of the selection process. Each stage of the process is a hurdle, and candidates who overcome a hurdle continue to the next stage of the process.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a:solidFill>
                <a:srgbClr val="000000"/>
              </a:solidFill>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000000"/>
                </a:solidFill>
                <a:latin typeface="+mn-lt"/>
                <a:ea typeface="ＭＳ Ｐゴシック" pitchFamily="-65" charset="-128"/>
                <a:cs typeface="ＭＳ Ｐゴシック" pitchFamily="-65" charset="-128"/>
              </a:rPr>
              <a:t>Another, more expensive alternative is to take most applicants through all steps of the process and then to review all the scores to find the most desirable candidates. With this alternative, decision makers may use a </a:t>
            </a:r>
            <a:r>
              <a:rPr lang="en-US" sz="1200" b="1" i="0" u="none" strike="noStrike" kern="1200" baseline="0" dirty="0">
                <a:solidFill>
                  <a:srgbClr val="000000"/>
                </a:solidFill>
                <a:latin typeface="+mn-lt"/>
                <a:ea typeface="ＭＳ Ｐゴシック" pitchFamily="-65" charset="-128"/>
                <a:cs typeface="ＭＳ Ｐゴシック" pitchFamily="-65" charset="-128"/>
              </a:rPr>
              <a:t>compensatory model</a:t>
            </a:r>
            <a:r>
              <a:rPr lang="en-US" sz="1200" b="0" i="0" u="none" strike="noStrike" kern="1200" baseline="0" dirty="0">
                <a:solidFill>
                  <a:srgbClr val="000000"/>
                </a:solidFill>
                <a:latin typeface="+mn-lt"/>
                <a:ea typeface="ＭＳ Ｐゴシック" pitchFamily="-65" charset="-128"/>
                <a:cs typeface="ＭＳ Ｐゴシック" pitchFamily="-65" charset="-128"/>
              </a:rPr>
              <a:t>,</a:t>
            </a:r>
            <a:r>
              <a:rPr lang="en-US" sz="1200" b="1" i="0" u="none" strike="noStrike" kern="1200" baseline="0" dirty="0">
                <a:solidFill>
                  <a:srgbClr val="000000"/>
                </a:solidFill>
                <a:latin typeface="+mn-lt"/>
                <a:ea typeface="ＭＳ Ｐゴシック" pitchFamily="-65" charset="-128"/>
                <a:cs typeface="ＭＳ Ｐゴシック" pitchFamily="-65" charset="-128"/>
              </a:rPr>
              <a:t> </a:t>
            </a:r>
            <a:r>
              <a:rPr lang="en-US" sz="1200" b="0" i="0" u="none" strike="noStrike" kern="1200" baseline="0" dirty="0">
                <a:solidFill>
                  <a:srgbClr val="000000"/>
                </a:solidFill>
                <a:latin typeface="+mn-lt"/>
                <a:ea typeface="ＭＳ Ｐゴシック" pitchFamily="-65" charset="-128"/>
                <a:cs typeface="ＭＳ Ｐゴシック" pitchFamily="-65" charset="-128"/>
              </a:rPr>
              <a:t>in which a very high score on one type of assessment can make up for a low score on another.</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39</a:t>
            </a:fld>
            <a:endParaRPr lang="en-US" dirty="0"/>
          </a:p>
        </p:txBody>
      </p:sp>
    </p:spTree>
    <p:extLst>
      <p:ext uri="{BB962C8B-B14F-4D97-AF65-F5344CB8AC3E}">
        <p14:creationId xmlns:p14="http://schemas.microsoft.com/office/powerpoint/2010/main" val="12573529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The HR department is often responsible for notifying applicants about the results of the selection process.</a:t>
            </a:r>
          </a:p>
          <a:p>
            <a:endParaRPr lang="en-US" dirty="0">
              <a:latin typeface="Calibri" charset="0"/>
              <a:ea typeface="ＭＳ Ｐゴシック" charset="0"/>
              <a:cs typeface="ＭＳ Ｐゴシック" charset="0"/>
            </a:endParaRPr>
          </a:p>
          <a:p>
            <a:r>
              <a:rPr lang="en-US" dirty="0">
                <a:latin typeface="Calibri" charset="0"/>
                <a:ea typeface="ＭＳ Ｐゴシック" charset="0"/>
                <a:cs typeface="ＭＳ Ｐゴシック" charset="0"/>
              </a:rPr>
              <a:t>When a candidate has been selected, the organization should communicate the offer to the candidate. The offer should include the job responsibilities, work schedule, rate of pay, starting date, and other relevant details. If placement in a job requires that the applicant pass a physical examination, the offer should state that contingency. The person communicating the offer should also indicate a date by which the candidate should reply with an acceptance or rejection of the offer. For some jobs, such as management and professional positions, the candidate and organization may negotiate pay, benefits, and work arrangements before they arrive at a final employment agreement.</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40</a:t>
            </a:fld>
            <a:endParaRPr lang="en-US" dirty="0"/>
          </a:p>
        </p:txBody>
      </p:sp>
    </p:spTree>
    <p:extLst>
      <p:ext uri="{BB962C8B-B14F-4D97-AF65-F5344CB8AC3E}">
        <p14:creationId xmlns:p14="http://schemas.microsoft.com/office/powerpoint/2010/main" val="1131479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The process of selecting employees varies considerably from organization to organization. Most organizations selection includes the steps illustrated in Figure 6.1. First, a human resource professional reviews the applications received to see which meet the basic requirements of the job. For candidates who meet the basic requirements, the organization administers tests and reviews work samples to rate the candidates’ abilities. Those with the best abilities are invited to the organization for one or more interviews. Often, supervisors and team members are involved in this stage of the process. By this point, the decision makers are beginning to form opinions about which candidates are most desirable. For the top few candidates, the organization should check references and conduct background checks to verify that the organization’s information is correct. Then supervisors, teams, and other decision makers select a person to receive a job offer. In some cases, the candidate may negotiate with the organization regarding salary, benefits, and the like. If the candidate accepts the job, the organization places him or her in that job.</a:t>
            </a:r>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5</a:t>
            </a:fld>
            <a:endParaRPr lang="en-US" dirty="0"/>
          </a:p>
        </p:txBody>
      </p:sp>
    </p:spTree>
    <p:extLst>
      <p:ext uri="{BB962C8B-B14F-4D97-AF65-F5344CB8AC3E}">
        <p14:creationId xmlns:p14="http://schemas.microsoft.com/office/powerpoint/2010/main" val="22342957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681BCAD9-4EF0-A740-A449-E6B1FAFF4A5A}" type="slidenum">
              <a:rPr kumimoji="0" lang="en-US" sz="1200" b="0" i="0" u="none" strike="noStrike" kern="1200" cap="none" spc="0" normalizeH="0" baseline="0" noProof="0" smtClean="0">
                <a:ln>
                  <a:noFill/>
                </a:ln>
                <a:solidFill>
                  <a:prstClr val="black"/>
                </a:solidFill>
                <a:effectLst/>
                <a:uLnTx/>
                <a:uFillTx/>
                <a:latin typeface="Calibri" charset="0"/>
                <a:ea typeface="ＭＳ Ｐゴシック" charset="0"/>
              </a:rPr>
              <a:pPr marL="0" marR="0" lvl="0" indent="0" algn="r" defTabSz="457200" rtl="0" eaLnBrk="1" fontAlgn="base" latinLnBrk="0" hangingPunct="1">
                <a:lnSpc>
                  <a:spcPct val="100000"/>
                </a:lnSpc>
                <a:spcBef>
                  <a:spcPct val="0"/>
                </a:spcBef>
                <a:spcAft>
                  <a:spcPct val="0"/>
                </a:spcAft>
                <a:buClrTx/>
                <a:buSzTx/>
                <a:buFontTx/>
                <a:buNone/>
                <a:tabLst/>
                <a:defRPr/>
              </a:pPr>
              <a:t>42</a:t>
            </a:fld>
            <a:endParaRPr kumimoji="0" lang="en-US" sz="1200" b="0" i="0" u="none" strike="noStrike" kern="1200" cap="none" spc="0" normalizeH="0" baseline="0" noProof="0" dirty="0">
              <a:ln>
                <a:noFill/>
              </a:ln>
              <a:solidFill>
                <a:prstClr val="black"/>
              </a:solidFill>
              <a:effectLst/>
              <a:uLnTx/>
              <a:uFillTx/>
              <a:latin typeface="Calibri" charset="0"/>
              <a:ea typeface="ＭＳ Ｐゴシック" charset="0"/>
            </a:endParaRPr>
          </a:p>
        </p:txBody>
      </p:sp>
    </p:spTree>
    <p:extLst>
      <p:ext uri="{BB962C8B-B14F-4D97-AF65-F5344CB8AC3E}">
        <p14:creationId xmlns:p14="http://schemas.microsoft.com/office/powerpoint/2010/main" val="26430416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A well-designed system has many attractive features that provide the ability to initiate background checks; store past applicants in the system who might be a good fit for a future position; maintain all job candidate documents in one place (for example, résumés, cover letters, and additional information); allow the hiring manager, HR, and the job candidate to coordinate interview schedules; and allow hiring managers to review and store their comments about each candidate. The system may also support decision making by measuring the performance of the hiring process.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6</a:t>
            </a:fld>
            <a:endParaRPr lang="en-US" dirty="0"/>
          </a:p>
        </p:txBody>
      </p:sp>
    </p:spTree>
    <p:extLst>
      <p:ext uri="{BB962C8B-B14F-4D97-AF65-F5344CB8AC3E}">
        <p14:creationId xmlns:p14="http://schemas.microsoft.com/office/powerpoint/2010/main" val="6894370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7</a:t>
            </a:fld>
            <a:endParaRPr lang="en-US" dirty="0"/>
          </a:p>
        </p:txBody>
      </p:sp>
    </p:spTree>
    <p:extLst>
      <p:ext uri="{BB962C8B-B14F-4D97-AF65-F5344CB8AC3E}">
        <p14:creationId xmlns:p14="http://schemas.microsoft.com/office/powerpoint/2010/main" val="33900856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A strategic approach to selection requires ways to measure the effectiveness of selection tools. From science, we have basic standards for this:</a:t>
            </a:r>
          </a:p>
          <a:p>
            <a:r>
              <a:rPr lang="en-US" sz="1200" b="0" i="0" u="none" strike="noStrike" kern="1200" baseline="0" dirty="0">
                <a:solidFill>
                  <a:srgbClr val="221E1F"/>
                </a:solidFill>
                <a:latin typeface="+mn-lt"/>
                <a:ea typeface="ＭＳ Ｐゴシック" pitchFamily="-65" charset="-128"/>
                <a:cs typeface="ＭＳ Ｐゴシック" pitchFamily="-65" charset="-128"/>
              </a:rPr>
              <a:t>• The method provides reliable information.</a:t>
            </a:r>
          </a:p>
          <a:p>
            <a:r>
              <a:rPr lang="en-US" sz="1200" b="0" i="0" u="none" strike="noStrike" kern="1200" baseline="0" dirty="0">
                <a:solidFill>
                  <a:srgbClr val="221E1F"/>
                </a:solidFill>
                <a:latin typeface="+mn-lt"/>
                <a:ea typeface="ＭＳ Ｐゴシック" pitchFamily="-65" charset="-128"/>
                <a:cs typeface="ＭＳ Ｐゴシック" pitchFamily="-65" charset="-128"/>
              </a:rPr>
              <a:t>• The method provides valid information.</a:t>
            </a:r>
          </a:p>
          <a:p>
            <a:r>
              <a:rPr lang="en-US" sz="1200" b="0" i="0" u="none" strike="noStrike" kern="1200" baseline="0" dirty="0">
                <a:solidFill>
                  <a:srgbClr val="221E1F"/>
                </a:solidFill>
                <a:latin typeface="+mn-lt"/>
                <a:ea typeface="ＭＳ Ｐゴシック" pitchFamily="-65" charset="-128"/>
                <a:cs typeface="ＭＳ Ｐゴシック" pitchFamily="-65" charset="-128"/>
              </a:rPr>
              <a:t>• The information can be generalized to apply to the candidates.</a:t>
            </a:r>
          </a:p>
          <a:p>
            <a:r>
              <a:rPr lang="en-US" sz="1200" b="0" i="0" u="none" strike="noStrike" kern="1200" baseline="0" dirty="0">
                <a:solidFill>
                  <a:srgbClr val="221E1F"/>
                </a:solidFill>
                <a:latin typeface="+mn-lt"/>
                <a:ea typeface="ＭＳ Ｐゴシック" pitchFamily="-65" charset="-128"/>
                <a:cs typeface="ＭＳ Ｐゴシック" pitchFamily="-65" charset="-128"/>
              </a:rPr>
              <a:t>• The method offers high utility (practical value).</a:t>
            </a:r>
          </a:p>
          <a:p>
            <a:r>
              <a:rPr lang="en-US" sz="1200" b="0" i="0" u="none" strike="noStrike" kern="1200" baseline="0" dirty="0">
                <a:solidFill>
                  <a:srgbClr val="221E1F"/>
                </a:solidFill>
                <a:latin typeface="+mn-lt"/>
                <a:ea typeface="ＭＳ Ｐゴシック" pitchFamily="-65" charset="-128"/>
                <a:cs typeface="ＭＳ Ｐゴシック" pitchFamily="-65" charset="-128"/>
              </a:rPr>
              <a:t>• The selection criteria are legal.</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8</a:t>
            </a:fld>
            <a:endParaRPr lang="en-US" dirty="0"/>
          </a:p>
        </p:txBody>
      </p:sp>
    </p:spTree>
    <p:extLst>
      <p:ext uri="{BB962C8B-B14F-4D97-AF65-F5344CB8AC3E}">
        <p14:creationId xmlns:p14="http://schemas.microsoft.com/office/powerpoint/2010/main" val="14021742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latin typeface="Calibri" charset="0"/>
                <a:ea typeface="ＭＳ Ｐゴシック" charset="0"/>
                <a:cs typeface="ＭＳ Ｐゴシック" charset="0"/>
              </a:rPr>
              <a:t>One criterion is </a:t>
            </a:r>
            <a:r>
              <a:rPr lang="en-US" b="1" dirty="0">
                <a:latin typeface="Calibri" charset="0"/>
                <a:ea typeface="ＭＳ Ｐゴシック" charset="0"/>
                <a:cs typeface="ＭＳ Ｐゴシック" charset="0"/>
              </a:rPr>
              <a:t>reliability</a:t>
            </a:r>
            <a:r>
              <a:rPr lang="en-US" dirty="0">
                <a:latin typeface="Calibri" charset="0"/>
                <a:ea typeface="ＭＳ Ｐゴシック" charset="0"/>
                <a:cs typeface="ＭＳ Ｐゴシック" charset="0"/>
              </a:rPr>
              <a:t>, which indicates the method is free from random error, so that measurements are consistent.</a:t>
            </a:r>
          </a:p>
          <a:p>
            <a:endParaRPr lang="en-US" dirty="0">
              <a:latin typeface="Calibri" charset="0"/>
              <a:ea typeface="ＭＳ Ｐゴシック" charset="0"/>
              <a:cs typeface="ＭＳ Ｐゴシック" charset="0"/>
            </a:endParaRPr>
          </a:p>
          <a:p>
            <a:r>
              <a:rPr lang="en-US" dirty="0">
                <a:latin typeface="Calibri" charset="0"/>
                <a:ea typeface="ＭＳ Ｐゴシック" charset="0"/>
                <a:cs typeface="ＭＳ Ｐゴシック" charset="0"/>
              </a:rPr>
              <a:t>Usually, this information involves statistics such as </a:t>
            </a:r>
            <a:r>
              <a:rPr lang="en-US" i="1" dirty="0">
                <a:latin typeface="Calibri" charset="0"/>
                <a:ea typeface="ＭＳ Ｐゴシック" charset="0"/>
                <a:cs typeface="ＭＳ Ｐゴシック" charset="0"/>
              </a:rPr>
              <a:t>correlation coefficients. </a:t>
            </a:r>
            <a:r>
              <a:rPr lang="en-US" dirty="0">
                <a:latin typeface="Calibri" charset="0"/>
                <a:ea typeface="ＭＳ Ｐゴシック" charset="0"/>
                <a:cs typeface="ＭＳ Ｐゴシック" charset="0"/>
              </a:rPr>
              <a:t>These statistics measure the degree to which two sets of numbers are related. Reliability answers one important question—whether you are measuring something. accurately</a:t>
            </a:r>
            <a:r>
              <a:rPr lang="en-US" dirty="0"/>
              <a:t>—but ignores another question that is as important: Are you measuring something that matters?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9</a:t>
            </a:fld>
            <a:endParaRPr lang="en-US" dirty="0"/>
          </a:p>
        </p:txBody>
      </p:sp>
    </p:spTree>
    <p:extLst>
      <p:ext uri="{BB962C8B-B14F-4D97-AF65-F5344CB8AC3E}">
        <p14:creationId xmlns:p14="http://schemas.microsoft.com/office/powerpoint/2010/main" val="13635741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ＭＳ Ｐゴシック" pitchFamily="-65" charset="-128"/>
                <a:cs typeface="ＭＳ Ｐゴシック" pitchFamily="-65" charset="-128"/>
              </a:rPr>
              <a:t>Validity </a:t>
            </a:r>
            <a:r>
              <a:rPr lang="en-US" sz="1200" b="0" i="0" u="none" strike="noStrike" kern="1200" baseline="0" dirty="0">
                <a:solidFill>
                  <a:schemeClr val="tx1"/>
                </a:solidFill>
                <a:latin typeface="+mn-lt"/>
                <a:ea typeface="ＭＳ Ｐゴシック" pitchFamily="-65" charset="-128"/>
                <a:cs typeface="ＭＳ Ｐゴシック" pitchFamily="-65" charset="-128"/>
              </a:rPr>
              <a:t>is the extent to which performance on a measure (such as a test score) is related to what the measure is designed to assess (such as job performance). </a:t>
            </a:r>
          </a:p>
          <a:p>
            <a:endParaRPr lang="en-US" sz="1200" b="0" i="0" u="none" strike="noStrike" kern="1200" baseline="0" dirty="0">
              <a:solidFill>
                <a:schemeClr val="tx1"/>
              </a:solidFill>
              <a:latin typeface="+mn-lt"/>
              <a:ea typeface="ＭＳ Ｐゴシック" charset="0"/>
              <a:cs typeface="ＭＳ Ｐゴシック" charset="0"/>
            </a:endParaRPr>
          </a:p>
          <a:p>
            <a:r>
              <a:rPr lang="en-US" sz="1200" b="0" i="0" u="none" strike="noStrike" kern="1200" baseline="0" dirty="0">
                <a:solidFill>
                  <a:schemeClr val="tx1"/>
                </a:solidFill>
                <a:latin typeface="+mn-lt"/>
                <a:ea typeface="ＭＳ Ｐゴシック" pitchFamily="-65" charset="-128"/>
                <a:cs typeface="ＭＳ Ｐゴシック" pitchFamily="-65" charset="-128"/>
              </a:rPr>
              <a:t>Although we can reliably measure such characteristics as weight and height, these measurements do not provide much information about how a person will perform most kinds of jobs. Thus, for most jobs height and weight provide little validity as selection criteria. One way to determine whether a measure is valid is to compare many people’s scores on that measure with their job performance.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10</a:t>
            </a:fld>
            <a:endParaRPr lang="en-US" dirty="0"/>
          </a:p>
        </p:txBody>
      </p:sp>
    </p:spTree>
    <p:extLst>
      <p:ext uri="{BB962C8B-B14F-4D97-AF65-F5344CB8AC3E}">
        <p14:creationId xmlns:p14="http://schemas.microsoft.com/office/powerpoint/2010/main" val="4456226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
        <p:nvSpPr>
          <p:cNvPr id="5" name="Content Placeholder 4">
            <a:extLst>
              <a:ext uri="{FF2B5EF4-FFF2-40B4-BE49-F238E27FC236}">
                <a16:creationId xmlns:a16="http://schemas.microsoft.com/office/drawing/2014/main" id="{D8948883-C25B-4B56-8618-0637B1DDB732}"/>
              </a:ext>
            </a:extLst>
          </p:cNvPr>
          <p:cNvSpPr>
            <a:spLocks noGrp="1"/>
          </p:cNvSpPr>
          <p:nvPr>
            <p:ph sz="quarter" idx="13" hasCustomPrompt="1"/>
          </p:nvPr>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53864CA9-ADCA-4554-9432-EA4A2FB55A34}" type="slidenum">
              <a:rPr lang="en-US" sz="900" smtClean="0">
                <a:solidFill>
                  <a:schemeClr val="tx1"/>
                </a:solidFill>
                <a:latin typeface="+mn-lt"/>
                <a:ea typeface="MS PGothic" pitchFamily="34" charset="-128"/>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lang="en-US" sz="900" dirty="0">
              <a:solidFill>
                <a:schemeClr val="tx1"/>
              </a:solidFill>
              <a:latin typeface="+mn-lt"/>
              <a:ea typeface="MS PGothic" pitchFamily="34" charset="-128"/>
            </a:endParaRPr>
          </a:p>
        </p:txBody>
      </p:sp>
    </p:spTree>
    <p:extLst>
      <p:ext uri="{BB962C8B-B14F-4D97-AF65-F5344CB8AC3E}">
        <p14:creationId xmlns:p14="http://schemas.microsoft.com/office/powerpoint/2010/main" val="2667179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017717917"/>
      </p:ext>
    </p:extLst>
  </p:cSld>
  <p:clrMapOvr>
    <a:masterClrMapping/>
  </p:clrMapOvr>
  <p:transition>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309138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Tree>
    <p:extLst>
      <p:ext uri="{BB962C8B-B14F-4D97-AF65-F5344CB8AC3E}">
        <p14:creationId xmlns:p14="http://schemas.microsoft.com/office/powerpoint/2010/main" val="22027489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644040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942050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271360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795492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398351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6503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40882709"/>
      </p:ext>
    </p:extLst>
  </p:cSld>
  <p:clrMapOvr>
    <a:masterClrMapping/>
  </p:clrMapOvr>
  <p:transition>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4166860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744620295"/>
      </p:ext>
    </p:extLst>
  </p:cSld>
  <p:clrMapOvr>
    <a:masterClrMapping/>
  </p:clrMapOvr>
  <p:transition>
    <p:push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886714461"/>
      </p:ext>
    </p:extLst>
  </p:cSld>
  <p:clrMapOvr>
    <a:masterClrMapping/>
  </p:clrMapOvr>
  <p:transition>
    <p:push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40289258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04850"/>
            <a:ext cx="12192000" cy="609600"/>
          </a:xfrm>
          <a:prstGeom prst="rect">
            <a:avLst/>
          </a:prstGeom>
          <a:solidFill>
            <a:srgbClr val="006800"/>
          </a:solidFill>
        </p:spPr>
        <p:txBody>
          <a:bodyPr anchor="ctr"/>
          <a:lstStyle>
            <a:lvl1pPr>
              <a:defRPr sz="3600" b="0">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Aft>
                <a:spcPts val="800"/>
              </a:spcAft>
              <a:buNone/>
              <a:defRPr sz="2800">
                <a:latin typeface="+mn-lt"/>
                <a:cs typeface="Arial" panose="020B0604020202020204" pitchFamily="34" charset="0"/>
              </a:defRPr>
            </a:lvl1pPr>
            <a:lvl2pPr marL="742950" indent="-285750">
              <a:spcAft>
                <a:spcPts val="800"/>
              </a:spcAft>
              <a:buFont typeface="Arial" panose="020B0604020202020204" pitchFamily="34" charset="0"/>
              <a:buChar char="•"/>
              <a:defRPr sz="2400">
                <a:latin typeface="+mn-lt"/>
                <a:cs typeface="Arial" panose="020B0604020202020204" pitchFamily="34" charset="0"/>
              </a:defRPr>
            </a:lvl2pPr>
            <a:lvl3pPr>
              <a:spcAft>
                <a:spcPts val="800"/>
              </a:spcAft>
              <a:defRPr sz="2000">
                <a:latin typeface="+mn-lt"/>
                <a:cs typeface="Arial" panose="020B0604020202020204" pitchFamily="34" charset="0"/>
              </a:defRPr>
            </a:lvl3pPr>
            <a:lvl4pPr marL="1600200" indent="-228600">
              <a:spcAft>
                <a:spcPts val="80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5624471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BFBFBF"/>
          </a:solidFill>
        </p:spPr>
        <p:txBody>
          <a:bodyPr anchor="ctr"/>
          <a:lstStyle>
            <a:lvl1pPr>
              <a:defRPr lang="en-US" sz="3600" b="0" dirty="0">
                <a:solidFill>
                  <a:sysClr val="windowText" lastClr="000000"/>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5048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BFBFBF"/>
          </a:solidFill>
        </p:spPr>
        <p:txBody>
          <a:bodyPr anchor="ctr"/>
          <a:lstStyle>
            <a:lvl1pPr>
              <a:defRPr sz="3600" b="0">
                <a:solidFill>
                  <a:sysClr val="windowText" lastClr="000000"/>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308452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219617"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383287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192001"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0552827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902372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94368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3331422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854688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nchor="ct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775019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2" name="Slide Title"/>
          <p:cNvSpPr>
            <a:spLocks noGrp="1"/>
          </p:cNvSpPr>
          <p:nvPr>
            <p:ph type="ctrTitle"/>
          </p:nvPr>
        </p:nvSpPr>
        <p:spPr>
          <a:xfrm>
            <a:off x="304800" y="3429000"/>
            <a:ext cx="68072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8474220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943303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26855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588655"/>
            <a:ext cx="10972800" cy="4710546"/>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4396509" y="6456218"/>
            <a:ext cx="4064000" cy="240146"/>
          </a:xfrm>
          <a:prstGeom prst="rect">
            <a:avLst/>
          </a:prstGeom>
        </p:spPr>
        <p:txBody>
          <a:bodyPr lIns="0" tIns="0" rIns="0" bIns="0"/>
          <a:lstStyle>
            <a:lvl1pPr marL="0" indent="0" algn="ctr">
              <a:buNone/>
              <a:defRPr sz="1200"/>
            </a:lvl1pPr>
          </a:lstStyle>
          <a:p>
            <a:pPr lvl="0"/>
            <a:r>
              <a:rPr lang="en-US" dirty="0"/>
              <a:t>Jump to long description</a:t>
            </a:r>
          </a:p>
        </p:txBody>
      </p:sp>
      <p:sp>
        <p:nvSpPr>
          <p:cNvPr id="8" name="Jump Link">
            <a:extLst>
              <a:ext uri="{FF2B5EF4-FFF2-40B4-BE49-F238E27FC236}">
                <a16:creationId xmlns:a16="http://schemas.microsoft.com/office/drawing/2014/main" id="{AA40AC11-93F8-4C01-A897-5A7FA9B34EF7}"/>
              </a:ext>
            </a:extLst>
          </p:cNvPr>
          <p:cNvSpPr>
            <a:spLocks noGrp="1"/>
          </p:cNvSpPr>
          <p:nvPr>
            <p:ph type="body" sz="quarter" idx="17" hasCustomPrompt="1"/>
          </p:nvPr>
        </p:nvSpPr>
        <p:spPr>
          <a:xfrm>
            <a:off x="4396509" y="1097972"/>
            <a:ext cx="4174835" cy="250537"/>
          </a:xfrm>
          <a:prstGeom prst="rect">
            <a:avLst/>
          </a:prstGeom>
        </p:spPr>
        <p:txBody>
          <a:bodyPr lIns="0" tIns="0" rIns="0" bIns="0"/>
          <a:lstStyle>
            <a:lvl1pPr marL="0" indent="0" algn="ctr">
              <a:buNone/>
              <a:defRPr sz="1200"/>
            </a:lvl1pPr>
          </a:lstStyle>
          <a:p>
            <a:pPr lvl="0"/>
            <a:r>
              <a:rPr lang="en-US" dirty="0"/>
              <a:t>Jump to long description</a:t>
            </a:r>
          </a:p>
        </p:txBody>
      </p:sp>
    </p:spTree>
    <p:extLst>
      <p:ext uri="{BB962C8B-B14F-4D97-AF65-F5344CB8AC3E}">
        <p14:creationId xmlns:p14="http://schemas.microsoft.com/office/powerpoint/2010/main" val="13113830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006800"/>
          </a:solidFill>
        </p:spPr>
        <p:txBody>
          <a:bodyPr/>
          <a:lstStyle>
            <a:lvl1pPr>
              <a:defRPr lang="en-US" sz="3600" b="1" dirty="0">
                <a:solidFill>
                  <a:schemeClr val="bg1"/>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6807093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677565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68264408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1738361"/>
            <a:ext cx="5386917" cy="639762"/>
          </a:xfrm>
          <a:prstGeom prst="rect">
            <a:avLst/>
          </a:prstGeom>
          <a:ln w="12700">
            <a:no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398315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1738361"/>
            <a:ext cx="5389033"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2529249"/>
            <a:ext cx="5389033" cy="3983153"/>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spcBef>
                <a:spcPts val="1000"/>
              </a:spcBef>
              <a:defRPr sz="2800"/>
            </a:lvl1pPr>
            <a:lvl2pPr>
              <a:spcBef>
                <a:spcPts val="1000"/>
              </a:spcBef>
              <a:defRPr/>
            </a:lvl2pPr>
            <a:lvl3pPr>
              <a:spcBef>
                <a:spcPts val="1000"/>
              </a:spcBef>
              <a:defRPr/>
            </a:lvl3pPr>
            <a:lvl4pPr>
              <a:spcBef>
                <a:spcPts val="1000"/>
              </a:spcBef>
              <a:defRPr/>
            </a:lvl4pPr>
            <a:lvl5pPr>
              <a:spcBef>
                <a:spcPts val="100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732927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6589525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0" y="1738361"/>
            <a:ext cx="10972800" cy="639762"/>
          </a:xfrm>
          <a:prstGeom prst="rect">
            <a:avLst/>
          </a:prstGeom>
          <a:ln w="12700">
            <a:no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1606022"/>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6" name="Content Placeholder 2"/>
          <p:cNvSpPr>
            <a:spLocks noGrp="1"/>
          </p:cNvSpPr>
          <p:nvPr>
            <p:ph sz="quarter" idx="4" hasCustomPrompt="1"/>
          </p:nvPr>
        </p:nvSpPr>
        <p:spPr>
          <a:xfrm>
            <a:off x="6193369" y="2529249"/>
            <a:ext cx="5389033" cy="1606022"/>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defRPr sz="2800"/>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a:extLst>
              <a:ext uri="{FF2B5EF4-FFF2-40B4-BE49-F238E27FC236}">
                <a16:creationId xmlns:a16="http://schemas.microsoft.com/office/drawing/2014/main" id="{900B449A-D800-4943-A9BC-A05AA1E49909}"/>
              </a:ext>
            </a:extLst>
          </p:cNvPr>
          <p:cNvSpPr>
            <a:spLocks noGrp="1"/>
          </p:cNvSpPr>
          <p:nvPr>
            <p:ph sz="half" idx="14" hasCustomPrompt="1"/>
          </p:nvPr>
        </p:nvSpPr>
        <p:spPr>
          <a:xfrm>
            <a:off x="609600" y="4488406"/>
            <a:ext cx="5386917" cy="1606022"/>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4" name="Content Placeholder 2">
            <a:extLst>
              <a:ext uri="{FF2B5EF4-FFF2-40B4-BE49-F238E27FC236}">
                <a16:creationId xmlns:a16="http://schemas.microsoft.com/office/drawing/2014/main" id="{5D133707-FAF8-4228-BB8B-D364BF0B82C0}"/>
              </a:ext>
            </a:extLst>
          </p:cNvPr>
          <p:cNvSpPr>
            <a:spLocks noGrp="1"/>
          </p:cNvSpPr>
          <p:nvPr>
            <p:ph sz="quarter" idx="15" hasCustomPrompt="1"/>
          </p:nvPr>
        </p:nvSpPr>
        <p:spPr>
          <a:xfrm>
            <a:off x="6193369" y="4493525"/>
            <a:ext cx="5389033" cy="1606022"/>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8928569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a:ln w="12700">
            <a:noFill/>
          </a:ln>
        </p:spPr>
        <p:txBody>
          <a:bodyPr/>
          <a:lstStyle>
            <a:lvl1pPr>
              <a:spcAft>
                <a:spcPts val="800"/>
              </a:spcAft>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a:ln w="12700">
            <a:noFill/>
          </a:ln>
        </p:spPr>
        <p:txBody>
          <a:bodyPr/>
          <a:lstStyle>
            <a:lvl1pPr>
              <a:spcAft>
                <a:spcPts val="800"/>
              </a:spcAft>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a:ln w="12700">
            <a:noFill/>
          </a:ln>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a:ln w="12700">
            <a:noFill/>
          </a:ln>
        </p:spPr>
        <p:txBody>
          <a:bodyPr/>
          <a:lstStyle>
            <a:lvl1pPr>
              <a:spcAft>
                <a:spcPts val="800"/>
              </a:spcAft>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a:ln w="12700">
            <a:noFill/>
          </a:ln>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a:ln w="12700">
            <a:noFill/>
          </a:ln>
        </p:spPr>
        <p:txBody>
          <a:bodyPr/>
          <a:lstStyle>
            <a:lvl1pPr>
              <a:spcAft>
                <a:spcPts val="800"/>
              </a:spcAft>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11237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8163259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975262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14550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2242133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Polling Q">
    <p:spTree>
      <p:nvGrpSpPr>
        <p:cNvPr id="1" name=""/>
        <p:cNvGrpSpPr/>
        <p:nvPr/>
      </p:nvGrpSpPr>
      <p:grpSpPr>
        <a:xfrm>
          <a:off x="0" y="0"/>
          <a:ext cx="0" cy="0"/>
          <a:chOff x="0" y="0"/>
          <a:chExt cx="0" cy="0"/>
        </a:xfrm>
      </p:grpSpPr>
      <p:sp>
        <p:nvSpPr>
          <p:cNvPr id="6" name="Slide Title"/>
          <p:cNvSpPr>
            <a:spLocks noGrp="1"/>
          </p:cNvSpPr>
          <p:nvPr>
            <p:ph type="title"/>
          </p:nvPr>
        </p:nvSpPr>
        <p:spPr>
          <a:xfrm rot="16200000">
            <a:off x="-2132453" y="2815929"/>
            <a:ext cx="5502564" cy="609615"/>
          </a:xfrm>
          <a:prstGeom prst="rect">
            <a:avLst/>
          </a:prstGeom>
          <a:noFill/>
        </p:spPr>
        <p:txBody>
          <a:bodyPr/>
          <a:lstStyle>
            <a:lvl1pPr algn="l">
              <a:defRPr sz="3600" b="1">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1944173" y="1004115"/>
            <a:ext cx="9575800" cy="5395850"/>
          </a:xfrm>
          <a:prstGeom prst="rect">
            <a:avLst/>
          </a:prstGeom>
        </p:spPr>
        <p:txBody>
          <a:bodyPr/>
          <a:lstStyle>
            <a:lvl1pPr marL="457200" indent="-457200">
              <a:spcAft>
                <a:spcPts val="800"/>
              </a:spcAft>
              <a:buClr>
                <a:schemeClr val="accent2">
                  <a:lumMod val="75000"/>
                </a:schemeClr>
              </a:buClr>
              <a:buFont typeface="+mj-lt"/>
              <a:buAutoNum type="alphaUcPeriod"/>
              <a:defRPr sz="2400">
                <a:latin typeface="Calibri" panose="020F0502020204030204" pitchFamily="34" charset="0"/>
                <a:cs typeface="Calibri" panose="020F0502020204030204" pitchFamily="34" charset="0"/>
              </a:defRPr>
            </a:lvl1pPr>
            <a:lvl2pPr marL="742950" indent="-285750">
              <a:spcAft>
                <a:spcPts val="800"/>
              </a:spcAft>
              <a:buClr>
                <a:srgbClr val="6F84BD"/>
              </a:buClr>
              <a:buFont typeface="Arial" panose="020B0604020202020204" pitchFamily="34" charset="0"/>
              <a:buChar char="•"/>
              <a:defRPr sz="2000">
                <a:latin typeface="Helvetica" panose="020B0604020202020204" pitchFamily="34" charset="0"/>
                <a:cs typeface="Helvetica" panose="020B0604020202020204" pitchFamily="34" charset="0"/>
              </a:defRPr>
            </a:lvl2pPr>
            <a:lvl3pPr marL="1143000" indent="-228600">
              <a:spcAft>
                <a:spcPts val="800"/>
              </a:spcAft>
              <a:buClr>
                <a:srgbClr val="6F84BD"/>
              </a:buClr>
              <a:buFont typeface="Arial" panose="020B0604020202020204" pitchFamily="34" charset="0"/>
              <a:buChar char="•"/>
              <a:defRPr sz="1800">
                <a:latin typeface="Helvetica" panose="020B0604020202020204" pitchFamily="34" charset="0"/>
                <a:cs typeface="Helvetica" panose="020B0604020202020204" pitchFamily="34" charset="0"/>
              </a:defRPr>
            </a:lvl3pPr>
            <a:lvl4pPr marL="16002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4pPr>
            <a:lvl5pPr marL="20574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5pPr>
          </a:lstStyle>
          <a:p>
            <a:pPr lvl="0"/>
            <a:r>
              <a:rPr lang="en-US" dirty="0"/>
              <a:t>Click to edit Master text styles</a:t>
            </a:r>
          </a:p>
        </p:txBody>
      </p:sp>
      <p:sp>
        <p:nvSpPr>
          <p:cNvPr id="5" name="Rectangle: Single Corner Rounded 4">
            <a:extLst>
              <a:ext uri="{FF2B5EF4-FFF2-40B4-BE49-F238E27FC236}">
                <a16:creationId xmlns:a16="http://schemas.microsoft.com/office/drawing/2014/main" id="{408189E7-31E8-40AC-B81B-B8B24F239F70}"/>
              </a:ext>
            </a:extLst>
          </p:cNvPr>
          <p:cNvSpPr/>
          <p:nvPr userDrawn="1"/>
        </p:nvSpPr>
        <p:spPr>
          <a:xfrm flipV="1">
            <a:off x="0" y="0"/>
            <a:ext cx="1828800" cy="6396100"/>
          </a:xfrm>
          <a:prstGeom prst="round1Rect">
            <a:avLst/>
          </a:prstGeom>
          <a:solidFill>
            <a:srgbClr val="3399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9" name="Rectangle: Single Corner Rounded 18">
            <a:extLst>
              <a:ext uri="{FF2B5EF4-FFF2-40B4-BE49-F238E27FC236}">
                <a16:creationId xmlns:a16="http://schemas.microsoft.com/office/drawing/2014/main" id="{9444AB89-4690-4747-8A25-DFA9612915EF}"/>
              </a:ext>
            </a:extLst>
          </p:cNvPr>
          <p:cNvSpPr/>
          <p:nvPr userDrawn="1"/>
        </p:nvSpPr>
        <p:spPr>
          <a:xfrm flipV="1">
            <a:off x="-3174" y="0"/>
            <a:ext cx="1628775" cy="6248400"/>
          </a:xfrm>
          <a:prstGeom prst="round1Rect">
            <a:avLst/>
          </a:prstGeom>
          <a:solidFill>
            <a:srgbClr val="40C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1" name="Rectangle: Single Corner Rounded 20">
            <a:extLst>
              <a:ext uri="{FF2B5EF4-FFF2-40B4-BE49-F238E27FC236}">
                <a16:creationId xmlns:a16="http://schemas.microsoft.com/office/drawing/2014/main" id="{FDA24676-95A3-4160-A920-040BE0995A8B}"/>
              </a:ext>
            </a:extLst>
          </p:cNvPr>
          <p:cNvSpPr/>
          <p:nvPr userDrawn="1"/>
        </p:nvSpPr>
        <p:spPr>
          <a:xfrm>
            <a:off x="200418" y="76200"/>
            <a:ext cx="1018390" cy="59436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chemeClr val="bg1"/>
              </a:solidFill>
            </a:endParaRPr>
          </a:p>
        </p:txBody>
      </p:sp>
      <p:sp>
        <p:nvSpPr>
          <p:cNvPr id="4" name="Content Placeholder 3">
            <a:extLst>
              <a:ext uri="{FF2B5EF4-FFF2-40B4-BE49-F238E27FC236}">
                <a16:creationId xmlns:a16="http://schemas.microsoft.com/office/drawing/2014/main" id="{C16FD03D-5836-4A0C-898D-E15ED69CCB89}"/>
              </a:ext>
            </a:extLst>
          </p:cNvPr>
          <p:cNvSpPr>
            <a:spLocks noGrp="1"/>
          </p:cNvSpPr>
          <p:nvPr>
            <p:ph sz="quarter" idx="10"/>
          </p:nvPr>
        </p:nvSpPr>
        <p:spPr>
          <a:xfrm>
            <a:off x="1944688" y="369888"/>
            <a:ext cx="9575800" cy="508000"/>
          </a:xfrm>
          <a:prstGeom prst="rect">
            <a:avLst/>
          </a:prstGeom>
        </p:spPr>
        <p:txBody>
          <a:bodyPr/>
          <a:lstStyle>
            <a:lvl1pPr marL="0" indent="0">
              <a:buNone/>
              <a:defRPr/>
            </a:lvl1pPr>
          </a:lstStyle>
          <a:p>
            <a:pPr lvl="0"/>
            <a:endParaRPr lang="en-US" dirty="0"/>
          </a:p>
        </p:txBody>
      </p:sp>
      <p:sp>
        <p:nvSpPr>
          <p:cNvPr id="12" name="Copyright" descr="©McGraw-Hill Education">
            <a:extLst>
              <a:ext uri="{FF2B5EF4-FFF2-40B4-BE49-F238E27FC236}">
                <a16:creationId xmlns:a16="http://schemas.microsoft.com/office/drawing/2014/main" id="{F860C7B2-912A-434B-A981-82FB073AB61A}"/>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10" name="Content Placeholder 4">
            <a:extLst>
              <a:ext uri="{FF2B5EF4-FFF2-40B4-BE49-F238E27FC236}">
                <a16:creationId xmlns:a16="http://schemas.microsoft.com/office/drawing/2014/main" id="{17171CBC-D6E5-472C-8F0B-590B3641F5DA}"/>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
        <p:nvSpPr>
          <p:cNvPr id="11" name="Rectangle: Single Corner Rounded 10">
            <a:extLst>
              <a:ext uri="{FF2B5EF4-FFF2-40B4-BE49-F238E27FC236}">
                <a16:creationId xmlns:a16="http://schemas.microsoft.com/office/drawing/2014/main" id="{4793B204-0606-4EF7-9B8D-C8C6BB16415C}"/>
              </a:ext>
            </a:extLst>
          </p:cNvPr>
          <p:cNvSpPr/>
          <p:nvPr userDrawn="1"/>
        </p:nvSpPr>
        <p:spPr>
          <a:xfrm flipV="1">
            <a:off x="152649" y="0"/>
            <a:ext cx="1288224" cy="6096000"/>
          </a:xfrm>
          <a:prstGeom prst="round1Rect">
            <a:avLst/>
          </a:prstGeom>
          <a:solidFill>
            <a:srgbClr val="78D27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0" name="Rectangle: Single Corner Rounded 19">
            <a:extLst>
              <a:ext uri="{FF2B5EF4-FFF2-40B4-BE49-F238E27FC236}">
                <a16:creationId xmlns:a16="http://schemas.microsoft.com/office/drawing/2014/main" id="{A24BA6BB-303C-479B-91D9-0729FD3B4F32}"/>
              </a:ext>
            </a:extLst>
          </p:cNvPr>
          <p:cNvSpPr/>
          <p:nvPr userDrawn="1"/>
        </p:nvSpPr>
        <p:spPr>
          <a:xfrm flipV="1">
            <a:off x="-3175" y="0"/>
            <a:ext cx="1221983" cy="60960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Tree>
    <p:extLst>
      <p:ext uri="{BB962C8B-B14F-4D97-AF65-F5344CB8AC3E}">
        <p14:creationId xmlns:p14="http://schemas.microsoft.com/office/powerpoint/2010/main" val="2700993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84956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36630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51225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2837492557"/>
      </p:ext>
    </p:extLst>
  </p:cSld>
  <p:clrMapOvr>
    <a:masterClrMapping/>
  </p:clrMapOvr>
  <p:transition>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551553342"/>
      </p:ext>
    </p:extLst>
  </p:cSld>
  <p:clrMapOvr>
    <a:masterClrMapping/>
  </p:clrMapOvr>
  <p:transition>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6" name="Content Placeholder 4">
            <a:extLst>
              <a:ext uri="{FF2B5EF4-FFF2-40B4-BE49-F238E27FC236}">
                <a16:creationId xmlns:a16="http://schemas.microsoft.com/office/drawing/2014/main" id="{3AAD01BA-84EF-49FF-992A-9608F3C63B1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281327710"/>
      </p:ext>
    </p:extLst>
  </p:cSld>
  <p:clrMap bg1="lt1" tx1="dk1" bg2="lt2" tx2="dk2" accent1="accent1" accent2="accent2" accent3="accent3" accent4="accent4" accent5="accent5" accent6="accent6" hlink="hlink" folHlink="folHlink"/>
  <p:sldLayoutIdLst>
    <p:sldLayoutId id="2147484854" r:id="rId1"/>
    <p:sldLayoutId id="2147484855" r:id="rId2"/>
    <p:sldLayoutId id="2147484856" r:id="rId3"/>
    <p:sldLayoutId id="2147484857" r:id="rId4"/>
    <p:sldLayoutId id="2147484858" r:id="rId5"/>
    <p:sldLayoutId id="2147484859" r:id="rId6"/>
    <p:sldLayoutId id="2147484860" r:id="rId7"/>
    <p:sldLayoutId id="2147484861" r:id="rId8"/>
    <p:sldLayoutId id="2147484862" r:id="rId9"/>
    <p:sldLayoutId id="2147484863" r:id="rId10"/>
    <p:sldLayoutId id="2147484864"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5" name="Copyright" descr="©McGraw-Hill Education">
            <a:extLst>
              <a:ext uri="{FF2B5EF4-FFF2-40B4-BE49-F238E27FC236}">
                <a16:creationId xmlns:a16="http://schemas.microsoft.com/office/drawing/2014/main" id="{2D506B43-B054-4389-8272-7BD7BAE72B75}"/>
              </a:ext>
            </a:extLst>
          </p:cNvPr>
          <p:cNvSpPr txBox="1">
            <a:spLocks/>
          </p:cNvSpPr>
          <p:nvPr userDrawn="1"/>
        </p:nvSpPr>
        <p:spPr>
          <a:xfrm>
            <a:off x="0" y="6663174"/>
            <a:ext cx="6228272" cy="194826"/>
          </a:xfrm>
          <a:prstGeom prst="rect">
            <a:avLst/>
          </a:prstGeom>
        </p:spPr>
        <p:txBody>
          <a:bodyPr vert="horz" lIns="91440" tIns="45720" rIns="91440" bIns="45720" rtlCol="0" anchor="ct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6" name="Content Placeholder 4">
            <a:extLst>
              <a:ext uri="{FF2B5EF4-FFF2-40B4-BE49-F238E27FC236}">
                <a16:creationId xmlns:a16="http://schemas.microsoft.com/office/drawing/2014/main" id="{88276014-5C03-4C83-8C01-EDF98566341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98358041"/>
      </p:ext>
    </p:extLst>
  </p:cSld>
  <p:clrMap bg1="lt1" tx1="dk1" bg2="lt2" tx2="dk2" accent1="accent1" accent2="accent2" accent3="accent3" accent4="accent4" accent5="accent5" accent6="accent6" hlink="hlink" folHlink="folHlink"/>
  <p:sldLayoutIdLst>
    <p:sldLayoutId id="2147484866" r:id="rId1"/>
    <p:sldLayoutId id="2147484867" r:id="rId2"/>
    <p:sldLayoutId id="2147484868" r:id="rId3"/>
    <p:sldLayoutId id="2147484869" r:id="rId4"/>
    <p:sldLayoutId id="2147484870" r:id="rId5"/>
    <p:sldLayoutId id="2147484871" r:id="rId6"/>
    <p:sldLayoutId id="2147484872" r:id="rId7"/>
    <p:sldLayoutId id="2147484873" r:id="rId8"/>
    <p:sldLayoutId id="2147484874" r:id="rId9"/>
    <p:sldLayoutId id="2147484875" r:id="rId10"/>
    <p:sldLayoutId id="2147484876"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3" name="Content Placeholder 4">
            <a:extLst>
              <a:ext uri="{FF2B5EF4-FFF2-40B4-BE49-F238E27FC236}">
                <a16:creationId xmlns:a16="http://schemas.microsoft.com/office/drawing/2014/main" id="{A840E188-9060-4D80-8B7F-7EBD11FAC73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40476701"/>
      </p:ext>
    </p:extLst>
  </p:cSld>
  <p:clrMap bg1="lt1" tx1="dk1" bg2="lt2" tx2="dk2" accent1="accent1" accent2="accent2" accent3="accent3" accent4="accent4" accent5="accent5" accent6="accent6" hlink="hlink" folHlink="folHlink"/>
  <p:sldLayoutIdLst>
    <p:sldLayoutId id="2147484798" r:id="rId1"/>
    <p:sldLayoutId id="2147484799" r:id="rId2"/>
    <p:sldLayoutId id="2147484800" r:id="rId3"/>
    <p:sldLayoutId id="2147484801" r:id="rId4"/>
    <p:sldLayoutId id="2147484802" r:id="rId5"/>
    <p:sldLayoutId id="2147484803" r:id="rId6"/>
    <p:sldLayoutId id="2147484804" r:id="rId7"/>
    <p:sldLayoutId id="2147484805" r:id="rId8"/>
    <p:sldLayoutId id="2147484806" r:id="rId9"/>
    <p:sldLayoutId id="2147484851" r:id="rId10"/>
    <p:sldLayoutId id="2147484852"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Copyright" descr="©McGraw-Hill Education">
            <a:extLst>
              <a:ext uri="{FF2B5EF4-FFF2-40B4-BE49-F238E27FC236}">
                <a16:creationId xmlns:a16="http://schemas.microsoft.com/office/drawing/2014/main" id="{71ED7E7C-ADE7-464F-9BF6-FB5D98F725E6}"/>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4" name="Content Placeholder 4">
            <a:extLst>
              <a:ext uri="{FF2B5EF4-FFF2-40B4-BE49-F238E27FC236}">
                <a16:creationId xmlns:a16="http://schemas.microsoft.com/office/drawing/2014/main" id="{761618BB-1C8C-46C0-BD90-793F412AC8E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716876131"/>
      </p:ext>
    </p:extLst>
  </p:cSld>
  <p:clrMap bg1="lt1" tx1="dk1" bg2="lt2" tx2="dk2" accent1="accent1" accent2="accent2" accent3="accent3" accent4="accent4" accent5="accent5" accent6="accent6" hlink="hlink" folHlink="folHlink"/>
  <p:sldLayoutIdLst>
    <p:sldLayoutId id="2147484839" r:id="rId1"/>
    <p:sldLayoutId id="2147484877" r:id="rId2"/>
    <p:sldLayoutId id="2147484840" r:id="rId3"/>
    <p:sldLayoutId id="2147484841" r:id="rId4"/>
    <p:sldLayoutId id="2147484842" r:id="rId5"/>
    <p:sldLayoutId id="2147484843" r:id="rId6"/>
    <p:sldLayoutId id="2147484844" r:id="rId7"/>
    <p:sldLayoutId id="2147484845" r:id="rId8"/>
    <p:sldLayoutId id="2147484846" r:id="rId9"/>
    <p:sldLayoutId id="2147484847" r:id="rId10"/>
    <p:sldLayoutId id="2147484848" r:id="rId11"/>
    <p:sldLayoutId id="2147484849" r:id="rId12"/>
    <p:sldLayoutId id="2147484850"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polleverywhere.com/app/powerpoint/win" TargetMode="External"/><Relationship Id="rId2" Type="http://schemas.openxmlformats.org/officeDocument/2006/relationships/notesSlide" Target="../notesSlides/notesSlide1.xml"/><Relationship Id="rId1" Type="http://schemas.openxmlformats.org/officeDocument/2006/relationships/slideLayout" Target="../slideLayouts/slideLayout37.xml"/><Relationship Id="rId6" Type="http://schemas.openxmlformats.org/officeDocument/2006/relationships/hyperlink" Target="https://www.polleverywhere.com/guides/instructor/tips-and-tricks" TargetMode="External"/><Relationship Id="rId5" Type="http://schemas.openxmlformats.org/officeDocument/2006/relationships/hyperlink" Target="https://www.polleverywhere.com/guides/instructor/getting-started"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34.xml"/><Relationship Id="rId4" Type="http://schemas.openxmlformats.org/officeDocument/2006/relationships/slide" Target="slide4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1.xml"/></Relationships>
</file>

<file path=ppt/slides/_rels/slide3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37.xml"/><Relationship Id="rId1" Type="http://schemas.openxmlformats.org/officeDocument/2006/relationships/slideLayout" Target="../slideLayouts/slideLayout3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5.xml"/></Relationships>
</file>

<file path=ppt/slides/_rels/slide44.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4.xml"/><Relationship Id="rId4" Type="http://schemas.openxmlformats.org/officeDocument/2006/relationships/slide" Target="slide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17499B4-835B-407B-BF63-0E63E9405F73}"/>
              </a:ext>
            </a:extLst>
          </p:cNvPr>
          <p:cNvSpPr>
            <a:spLocks noGrp="1"/>
          </p:cNvSpPr>
          <p:nvPr>
            <p:ph type="title"/>
          </p:nvPr>
        </p:nvSpPr>
        <p:spPr>
          <a:solidFill>
            <a:schemeClr val="accent2">
              <a:lumMod val="75000"/>
            </a:schemeClr>
          </a:solidFill>
        </p:spPr>
        <p:txBody>
          <a:bodyPr anchor="ctr"/>
          <a:lstStyle/>
          <a:p>
            <a:r>
              <a:rPr lang="en-US" sz="3200" noProof="0" dirty="0"/>
              <a:t>Create an interactive class with Poll Everywhere</a:t>
            </a:r>
          </a:p>
        </p:txBody>
      </p:sp>
      <p:sp>
        <p:nvSpPr>
          <p:cNvPr id="9" name="Content Placeholder 8">
            <a:extLst>
              <a:ext uri="{FF2B5EF4-FFF2-40B4-BE49-F238E27FC236}">
                <a16:creationId xmlns:a16="http://schemas.microsoft.com/office/drawing/2014/main" id="{37392297-03A4-494A-B4F9-0C6545409097}"/>
              </a:ext>
            </a:extLst>
          </p:cNvPr>
          <p:cNvSpPr>
            <a:spLocks noGrp="1"/>
          </p:cNvSpPr>
          <p:nvPr>
            <p:ph sz="half" idx="2"/>
          </p:nvPr>
        </p:nvSpPr>
        <p:spPr>
          <a:xfrm>
            <a:off x="609600" y="1024568"/>
            <a:ext cx="10972800" cy="2733516"/>
          </a:xfrm>
        </p:spPr>
        <p:txBody>
          <a:bodyPr/>
          <a:lstStyle/>
          <a:p>
            <a:pPr>
              <a:spcBef>
                <a:spcPts val="600"/>
              </a:spcBef>
              <a:spcAft>
                <a:spcPts val="300"/>
              </a:spcAft>
            </a:pPr>
            <a:r>
              <a:rPr lang="en-US" sz="1600" noProof="0" dirty="0"/>
              <a:t>This deck includes slides that may be converted to interactive polling questions through the use of Poll Everywhere or other polling software. Slides designed to convert are indicated by a bar on the left side that reads “Polling Question.” Student will use a web browser or text message to respond.</a:t>
            </a:r>
          </a:p>
          <a:p>
            <a:pPr>
              <a:spcBef>
                <a:spcPts val="600"/>
              </a:spcBef>
              <a:spcAft>
                <a:spcPts val="300"/>
              </a:spcAft>
            </a:pPr>
            <a:r>
              <a:rPr lang="en-US" sz="2000" b="1" noProof="0" dirty="0"/>
              <a:t>Getting Started as Easy as </a:t>
            </a:r>
            <a:r>
              <a:rPr lang="en-US" sz="2000" b="1" noProof="0" dirty="0">
                <a:solidFill>
                  <a:schemeClr val="accent2">
                    <a:lumMod val="75000"/>
                  </a:schemeClr>
                </a:solidFill>
              </a:rPr>
              <a:t>1-2-3</a:t>
            </a:r>
          </a:p>
          <a:p>
            <a:pPr marL="171450" indent="-171450">
              <a:spcBef>
                <a:spcPts val="600"/>
              </a:spcBef>
              <a:spcAft>
                <a:spcPts val="300"/>
              </a:spcAft>
            </a:pPr>
            <a:r>
              <a:rPr lang="en-US" sz="1800" dirty="0">
                <a:cs typeface="Arial" panose="020B0604020202020204" pitchFamily="34" charset="0"/>
                <a:hlinkClick r:id="rId3"/>
              </a:rPr>
              <a:t>Download and sign-up for Poll Everywhere.</a:t>
            </a:r>
            <a:endParaRPr lang="en-US" sz="1800" noProof="0" dirty="0">
              <a:cs typeface="Arial" panose="020B0604020202020204" pitchFamily="34" charset="0"/>
            </a:endParaRPr>
          </a:p>
          <a:p>
            <a:pPr marL="342900" indent="-342900">
              <a:spcBef>
                <a:spcPts val="600"/>
              </a:spcBef>
              <a:spcAft>
                <a:spcPts val="300"/>
              </a:spcAft>
              <a:buFont typeface="+mj-lt"/>
              <a:buAutoNum type="arabicPeriod"/>
            </a:pPr>
            <a:r>
              <a:rPr lang="en-US" sz="1600" noProof="0" dirty="0"/>
              <a:t>Go to the prebuilt Polling Question slide and click “Poll Everywhere” tab at the top of your PowerPoint screen.</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After logging in, click on “Convert to poll” and select the proper question type and click insert.</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View the presentation as a Slide Show to see the poll in action.</a:t>
            </a:r>
          </a:p>
        </p:txBody>
      </p:sp>
      <p:pic>
        <p:nvPicPr>
          <p:cNvPr id="2" name="Picture 1" descr="The image displays a dashboard with different tabs and the tab called &quot;Poll Everywhere&quot; is selected."/>
          <p:cNvPicPr>
            <a:picLocks noChangeAspect="1"/>
          </p:cNvPicPr>
          <p:nvPr/>
        </p:nvPicPr>
        <p:blipFill>
          <a:blip r:embed="rId4"/>
          <a:stretch>
            <a:fillRect/>
          </a:stretch>
        </p:blipFill>
        <p:spPr>
          <a:xfrm>
            <a:off x="895552" y="3955371"/>
            <a:ext cx="7833654" cy="1350261"/>
          </a:xfrm>
          <a:prstGeom prst="rect">
            <a:avLst/>
          </a:prstGeom>
        </p:spPr>
      </p:pic>
      <p:sp>
        <p:nvSpPr>
          <p:cNvPr id="14" name="Content Placeholder 13">
            <a:extLst>
              <a:ext uri="{FF2B5EF4-FFF2-40B4-BE49-F238E27FC236}">
                <a16:creationId xmlns:a16="http://schemas.microsoft.com/office/drawing/2014/main" id="{7357D8DA-3857-4AB2-9BFD-0715C14BB682}"/>
              </a:ext>
            </a:extLst>
          </p:cNvPr>
          <p:cNvSpPr>
            <a:spLocks noGrp="1"/>
          </p:cNvSpPr>
          <p:nvPr>
            <p:ph sz="half" idx="1"/>
          </p:nvPr>
        </p:nvSpPr>
        <p:spPr>
          <a:xfrm>
            <a:off x="609600" y="5581732"/>
            <a:ext cx="5384800" cy="772885"/>
          </a:xfrm>
        </p:spPr>
        <p:txBody>
          <a:bodyPr/>
          <a:lstStyle/>
          <a:p>
            <a:pPr marL="171450" indent="-171450">
              <a:spcBef>
                <a:spcPts val="600"/>
              </a:spcBef>
              <a:spcAft>
                <a:spcPts val="300"/>
              </a:spcAft>
            </a:pPr>
            <a:r>
              <a:rPr lang="en-US" sz="1600" noProof="0" dirty="0"/>
              <a:t>Visit Poll Everywhere for </a:t>
            </a:r>
            <a:r>
              <a:rPr lang="en-US" sz="1600" noProof="0" dirty="0">
                <a:hlinkClick r:id="rId5"/>
              </a:rPr>
              <a:t>tips on how to get started</a:t>
            </a:r>
            <a:r>
              <a:rPr lang="en-US" sz="1600" noProof="0" dirty="0"/>
              <a:t>.</a:t>
            </a:r>
          </a:p>
          <a:p>
            <a:pPr marL="171450" indent="-171450">
              <a:spcBef>
                <a:spcPts val="600"/>
              </a:spcBef>
              <a:spcAft>
                <a:spcPts val="300"/>
              </a:spcAft>
            </a:pPr>
            <a:r>
              <a:rPr lang="en-US" sz="1600" noProof="0" dirty="0"/>
              <a:t>Visit Poll Everywhere for</a:t>
            </a:r>
            <a:r>
              <a:rPr lang="en-US" altLang="en-US" sz="1600" noProof="0" dirty="0">
                <a:cs typeface="Arial" panose="020B0604020202020204" pitchFamily="34" charset="0"/>
              </a:rPr>
              <a:t> </a:t>
            </a:r>
            <a:r>
              <a:rPr lang="en-US" altLang="en-US" sz="1600" noProof="0" dirty="0">
                <a:cs typeface="Arial" panose="020B0604020202020204" pitchFamily="34" charset="0"/>
                <a:hlinkClick r:id="rId6"/>
              </a:rPr>
              <a:t>presenter’s tips and tricks</a:t>
            </a:r>
            <a:r>
              <a:rPr lang="en-US" altLang="en-US" sz="1600" noProof="0" dirty="0">
                <a:cs typeface="Arial" panose="020B0604020202020204" pitchFamily="34" charset="0"/>
              </a:rPr>
              <a:t>.</a:t>
            </a:r>
            <a:endParaRPr lang="en-US" sz="1600" noProof="0" dirty="0">
              <a:latin typeface="+mj-lt"/>
            </a:endParaRPr>
          </a:p>
        </p:txBody>
      </p:sp>
    </p:spTree>
    <p:extLst>
      <p:ext uri="{BB962C8B-B14F-4D97-AF65-F5344CB8AC3E}">
        <p14:creationId xmlns:p14="http://schemas.microsoft.com/office/powerpoint/2010/main" val="684160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9F3A72-2DFD-4E21-9943-EE206C3CA776}"/>
              </a:ext>
            </a:extLst>
          </p:cNvPr>
          <p:cNvSpPr>
            <a:spLocks noGrp="1"/>
          </p:cNvSpPr>
          <p:nvPr>
            <p:ph type="title"/>
          </p:nvPr>
        </p:nvSpPr>
        <p:spPr/>
        <p:txBody>
          <a:bodyPr/>
          <a:lstStyle/>
          <a:p>
            <a:r>
              <a:rPr lang="en-US" dirty="0"/>
              <a:t>Selection Process </a:t>
            </a:r>
            <a:r>
              <a:rPr lang="en-US" sz="1000" b="0" dirty="0"/>
              <a:t>5</a:t>
            </a:r>
          </a:p>
        </p:txBody>
      </p:sp>
      <p:sp>
        <p:nvSpPr>
          <p:cNvPr id="3" name="Content Placeholder 2">
            <a:extLst>
              <a:ext uri="{FF2B5EF4-FFF2-40B4-BE49-F238E27FC236}">
                <a16:creationId xmlns:a16="http://schemas.microsoft.com/office/drawing/2014/main" id="{CF56FB7F-6DBB-4C99-8144-D17C21498F30}"/>
              </a:ext>
            </a:extLst>
          </p:cNvPr>
          <p:cNvSpPr>
            <a:spLocks noGrp="1"/>
          </p:cNvSpPr>
          <p:nvPr>
            <p:ph idx="1"/>
          </p:nvPr>
        </p:nvSpPr>
        <p:spPr>
          <a:xfrm>
            <a:off x="609600" y="1280160"/>
            <a:ext cx="10972800" cy="5006340"/>
          </a:xfrm>
        </p:spPr>
        <p:txBody>
          <a:bodyPr/>
          <a:lstStyle/>
          <a:p>
            <a:r>
              <a:rPr lang="en-US" b="1" dirty="0"/>
              <a:t>Validity</a:t>
            </a:r>
          </a:p>
          <a:p>
            <a:r>
              <a:rPr lang="en-US" sz="2600" dirty="0"/>
              <a:t>Extent to which performance on measure (test score) relates to what the measure is trying to assess (job performance).</a:t>
            </a:r>
          </a:p>
          <a:p>
            <a:r>
              <a:rPr lang="en-US" sz="2600" dirty="0"/>
              <a:t>Current jobholders are tested, and then test scores are compared to existing measures of job performance.</a:t>
            </a:r>
          </a:p>
          <a:p>
            <a:r>
              <a:rPr lang="en-US" sz="2600" dirty="0"/>
              <a:t>Three ways to measure:</a:t>
            </a:r>
          </a:p>
          <a:p>
            <a:pPr marL="402336" lvl="1" indent="-404813">
              <a:spcBef>
                <a:spcPts val="1000"/>
              </a:spcBef>
              <a:spcAft>
                <a:spcPts val="0"/>
              </a:spcAft>
              <a:buFont typeface="+mj-lt"/>
              <a:buAutoNum type="arabicPeriod"/>
            </a:pPr>
            <a:r>
              <a:rPr lang="en-US" dirty="0"/>
              <a:t>Criterion-related validity.</a:t>
            </a:r>
          </a:p>
          <a:p>
            <a:pPr marL="402336" lvl="1" indent="-404813">
              <a:spcBef>
                <a:spcPts val="1000"/>
              </a:spcBef>
              <a:spcAft>
                <a:spcPts val="0"/>
              </a:spcAft>
              <a:buFont typeface="+mj-lt"/>
              <a:buAutoNum type="arabicPeriod"/>
            </a:pPr>
            <a:r>
              <a:rPr lang="en-US" dirty="0"/>
              <a:t>Content validity.</a:t>
            </a:r>
          </a:p>
          <a:p>
            <a:pPr marL="402336" lvl="1" indent="-404813">
              <a:spcBef>
                <a:spcPts val="1000"/>
              </a:spcBef>
              <a:spcAft>
                <a:spcPts val="0"/>
              </a:spcAft>
              <a:buFont typeface="+mj-lt"/>
              <a:buAutoNum type="arabicPeriod"/>
            </a:pPr>
            <a:r>
              <a:rPr lang="en-US" dirty="0"/>
              <a:t>Construct validity.</a:t>
            </a:r>
          </a:p>
        </p:txBody>
      </p:sp>
    </p:spTree>
    <p:extLst>
      <p:ext uri="{BB962C8B-B14F-4D97-AF65-F5344CB8AC3E}">
        <p14:creationId xmlns:p14="http://schemas.microsoft.com/office/powerpoint/2010/main" val="28922144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9F3A72-2DFD-4E21-9943-EE206C3CA776}"/>
              </a:ext>
            </a:extLst>
          </p:cNvPr>
          <p:cNvSpPr>
            <a:spLocks noGrp="1"/>
          </p:cNvSpPr>
          <p:nvPr>
            <p:ph type="title"/>
          </p:nvPr>
        </p:nvSpPr>
        <p:spPr/>
        <p:txBody>
          <a:bodyPr/>
          <a:lstStyle/>
          <a:p>
            <a:r>
              <a:rPr lang="en-US" dirty="0"/>
              <a:t>Selection Process </a:t>
            </a:r>
            <a:r>
              <a:rPr lang="en-US" sz="1000" b="0" dirty="0"/>
              <a:t>6</a:t>
            </a:r>
          </a:p>
        </p:txBody>
      </p:sp>
      <p:sp>
        <p:nvSpPr>
          <p:cNvPr id="3" name="Content Placeholder 2">
            <a:extLst>
              <a:ext uri="{FF2B5EF4-FFF2-40B4-BE49-F238E27FC236}">
                <a16:creationId xmlns:a16="http://schemas.microsoft.com/office/drawing/2014/main" id="{CF56FB7F-6DBB-4C99-8144-D17C21498F30}"/>
              </a:ext>
            </a:extLst>
          </p:cNvPr>
          <p:cNvSpPr>
            <a:spLocks noGrp="1"/>
          </p:cNvSpPr>
          <p:nvPr>
            <p:ph idx="1"/>
          </p:nvPr>
        </p:nvSpPr>
        <p:spPr>
          <a:xfrm>
            <a:off x="609600" y="1280160"/>
            <a:ext cx="10972800" cy="5006340"/>
          </a:xfrm>
        </p:spPr>
        <p:txBody>
          <a:bodyPr/>
          <a:lstStyle/>
          <a:p>
            <a:r>
              <a:rPr lang="en-US" sz="2600" b="1" dirty="0"/>
              <a:t>Criterion-related validity:</a:t>
            </a:r>
          </a:p>
          <a:p>
            <a:pPr marL="292608" lvl="1" indent="-292608">
              <a:spcBef>
                <a:spcPts val="1000"/>
              </a:spcBef>
              <a:spcAft>
                <a:spcPts val="0"/>
              </a:spcAft>
            </a:pPr>
            <a:r>
              <a:rPr lang="en-US" dirty="0"/>
              <a:t>Based on showing a substantial correlation between test scores and job performance scores.</a:t>
            </a:r>
          </a:p>
          <a:p>
            <a:pPr marL="292608" lvl="1" indent="-292608">
              <a:spcBef>
                <a:spcPts val="1000"/>
              </a:spcBef>
              <a:spcAft>
                <a:spcPts val="0"/>
              </a:spcAft>
            </a:pPr>
            <a:r>
              <a:rPr lang="en-US" dirty="0"/>
              <a:t>Two kinds of research used:</a:t>
            </a:r>
          </a:p>
          <a:p>
            <a:pPr marL="740664" lvl="2" indent="-283464">
              <a:spcBef>
                <a:spcPts val="1000"/>
              </a:spcBef>
              <a:spcAft>
                <a:spcPts val="0"/>
              </a:spcAft>
              <a:buFont typeface="Arial" panose="020B0604020202020204" pitchFamily="34" charset="0"/>
              <a:buChar char="•"/>
            </a:pPr>
            <a:r>
              <a:rPr lang="en-US" sz="2200" b="1" dirty="0"/>
              <a:t>Predictive validation </a:t>
            </a:r>
            <a:r>
              <a:rPr lang="en-US" sz="2200" dirty="0">
                <a:solidFill>
                  <a:srgbClr val="221E1F"/>
                </a:solidFill>
              </a:rPr>
              <a:t>uses the test scores of all applicants and looks for a relationship between the scores and the future performance of those who were hired.</a:t>
            </a:r>
          </a:p>
          <a:p>
            <a:pPr marL="740664" lvl="2" indent="-283464">
              <a:spcBef>
                <a:spcPts val="1000"/>
              </a:spcBef>
              <a:spcAft>
                <a:spcPts val="0"/>
              </a:spcAft>
              <a:buFont typeface="Arial" panose="020B0604020202020204" pitchFamily="34" charset="0"/>
              <a:buChar char="•"/>
            </a:pPr>
            <a:r>
              <a:rPr lang="en-US" sz="2200" b="1" dirty="0">
                <a:solidFill>
                  <a:srgbClr val="221E1F"/>
                </a:solidFill>
              </a:rPr>
              <a:t>Concurrent validation</a:t>
            </a:r>
            <a:r>
              <a:rPr lang="en-US" sz="2200" dirty="0">
                <a:solidFill>
                  <a:srgbClr val="221E1F"/>
                </a:solidFill>
              </a:rPr>
              <a:t> administers a test to people who currently hold a job, then compares their scores to existing measures of job performance.</a:t>
            </a:r>
            <a:endParaRPr lang="en-US" sz="2200" dirty="0"/>
          </a:p>
        </p:txBody>
      </p:sp>
    </p:spTree>
    <p:extLst>
      <p:ext uri="{BB962C8B-B14F-4D97-AF65-F5344CB8AC3E}">
        <p14:creationId xmlns:p14="http://schemas.microsoft.com/office/powerpoint/2010/main" val="21206163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sz="3200" dirty="0"/>
              <a:t>Figure 6.2 Criterion-Related Measurements of a Student’s Aptitude</a:t>
            </a:r>
          </a:p>
        </p:txBody>
      </p:sp>
      <p:pic>
        <p:nvPicPr>
          <p:cNvPr id="5" name="Picture 4" descr="Two line graphs show the comparison of two measures with performance as a sales representative for 20 employees.">
            <a:extLst>
              <a:ext uri="{FF2B5EF4-FFF2-40B4-BE49-F238E27FC236}">
                <a16:creationId xmlns:a16="http://schemas.microsoft.com/office/drawing/2014/main" id="{C6D57060-99E8-4331-B5E0-8C2EECFA3CBA}"/>
              </a:ext>
            </a:extLst>
          </p:cNvPr>
          <p:cNvPicPr>
            <a:picLocks noChangeAspect="1"/>
          </p:cNvPicPr>
          <p:nvPr/>
        </p:nvPicPr>
        <p:blipFill>
          <a:blip r:embed="rId3"/>
          <a:stretch>
            <a:fillRect/>
          </a:stretch>
        </p:blipFill>
        <p:spPr>
          <a:xfrm>
            <a:off x="1128802" y="1457871"/>
            <a:ext cx="9934394" cy="4531188"/>
          </a:xfrm>
          <a:prstGeom prst="rect">
            <a:avLst/>
          </a:prstGeom>
        </p:spPr>
      </p:pic>
      <p:sp>
        <p:nvSpPr>
          <p:cNvPr id="6" name="Text Placeholder 5">
            <a:extLst>
              <a:ext uri="{FF2B5EF4-FFF2-40B4-BE49-F238E27FC236}">
                <a16:creationId xmlns:a16="http://schemas.microsoft.com/office/drawing/2014/main" id="{128C2FE6-9A48-4810-B07E-E4D00179681D}"/>
              </a:ext>
            </a:extLst>
          </p:cNvPr>
          <p:cNvSpPr>
            <a:spLocks noGrp="1"/>
          </p:cNvSpPr>
          <p:nvPr>
            <p:ph type="body" sz="quarter" idx="16"/>
          </p:nvPr>
        </p:nvSpPr>
        <p:spPr>
          <a:xfrm>
            <a:off x="4623350" y="6496049"/>
            <a:ext cx="2945301" cy="214253"/>
          </a:xfrm>
        </p:spPr>
        <p:txBody>
          <a:bodyPr/>
          <a:lstStyle/>
          <a:p>
            <a:r>
              <a:rPr lang="en-US" sz="1200" dirty="0">
                <a:hlinkClick r:id="rId4" action="ppaction://hlinksldjump"/>
              </a:rPr>
              <a:t>Access the text alternative for slide images.</a:t>
            </a:r>
            <a:endParaRPr lang="en-US" sz="1200" dirty="0"/>
          </a:p>
        </p:txBody>
      </p:sp>
    </p:spTree>
    <p:extLst>
      <p:ext uri="{BB962C8B-B14F-4D97-AF65-F5344CB8AC3E}">
        <p14:creationId xmlns:p14="http://schemas.microsoft.com/office/powerpoint/2010/main" val="3809683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Selection Process </a:t>
            </a:r>
            <a:r>
              <a:rPr lang="en-US" sz="1000" b="0" dirty="0"/>
              <a:t>7</a:t>
            </a:r>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2303435"/>
          </a:xfrm>
        </p:spPr>
        <p:txBody>
          <a:bodyPr/>
          <a:lstStyle/>
          <a:p>
            <a:r>
              <a:rPr lang="en-US" sz="2600" b="1" dirty="0"/>
              <a:t>Content validity:</a:t>
            </a:r>
          </a:p>
          <a:p>
            <a:pPr marL="292608" lvl="1" indent="-292608">
              <a:spcBef>
                <a:spcPts val="1000"/>
              </a:spcBef>
              <a:spcAft>
                <a:spcPts val="0"/>
              </a:spcAft>
            </a:pPr>
            <a:r>
              <a:rPr lang="en-US" sz="2400" dirty="0"/>
              <a:t>Consistency between test items and kinds of situations or problems that occur on job.</a:t>
            </a:r>
          </a:p>
          <a:p>
            <a:pPr marL="292608" lvl="1" indent="-292608">
              <a:spcBef>
                <a:spcPts val="1000"/>
              </a:spcBef>
              <a:spcAft>
                <a:spcPts val="0"/>
              </a:spcAft>
            </a:pPr>
            <a:r>
              <a:rPr lang="en-US" sz="2400" dirty="0"/>
              <a:t>Experts can evaluate and write valid test items.</a:t>
            </a:r>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09600" y="3983064"/>
            <a:ext cx="10972800" cy="2303435"/>
          </a:xfrm>
        </p:spPr>
        <p:txBody>
          <a:bodyPr/>
          <a:lstStyle/>
          <a:p>
            <a:pPr marL="12700"/>
            <a:r>
              <a:rPr lang="en-US" sz="2600" b="1" dirty="0"/>
              <a:t>Construct validity:</a:t>
            </a:r>
          </a:p>
          <a:p>
            <a:pPr marL="292608" lvl="2" indent="-292608">
              <a:spcBef>
                <a:spcPts val="1000"/>
              </a:spcBef>
              <a:spcAft>
                <a:spcPts val="0"/>
              </a:spcAft>
              <a:buFont typeface="Arial" panose="020B0604020202020204" pitchFamily="34" charset="0"/>
              <a:buChar char="•"/>
            </a:pPr>
            <a:r>
              <a:rPr lang="en-US" sz="2400" dirty="0"/>
              <a:t>Used for tests that measure abstract qualities or constructs.</a:t>
            </a:r>
          </a:p>
          <a:p>
            <a:pPr marL="292608" lvl="2" indent="-292608">
              <a:spcBef>
                <a:spcPts val="1000"/>
              </a:spcBef>
              <a:spcAft>
                <a:spcPts val="0"/>
              </a:spcAft>
              <a:buFont typeface="Arial" panose="020B0604020202020204" pitchFamily="34" charset="0"/>
              <a:buChar char="•"/>
            </a:pPr>
            <a:r>
              <a:rPr lang="en-US" sz="2400" dirty="0"/>
              <a:t>Establishes that test accurately measures the construct.</a:t>
            </a:r>
          </a:p>
          <a:p>
            <a:pPr marL="292608" lvl="2" indent="-292608">
              <a:spcBef>
                <a:spcPts val="1000"/>
              </a:spcBef>
              <a:spcAft>
                <a:spcPts val="0"/>
              </a:spcAft>
              <a:buFont typeface="Arial" panose="020B0604020202020204" pitchFamily="34" charset="0"/>
              <a:buChar char="•"/>
            </a:pPr>
            <a:r>
              <a:rPr lang="en-US" sz="2400" dirty="0"/>
              <a:t>Shows association between construct and job success.</a:t>
            </a:r>
          </a:p>
        </p:txBody>
      </p:sp>
    </p:spTree>
    <p:extLst>
      <p:ext uri="{BB962C8B-B14F-4D97-AF65-F5344CB8AC3E}">
        <p14:creationId xmlns:p14="http://schemas.microsoft.com/office/powerpoint/2010/main" val="6642618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9F3A72-2DFD-4E21-9943-EE206C3CA776}"/>
              </a:ext>
            </a:extLst>
          </p:cNvPr>
          <p:cNvSpPr>
            <a:spLocks noGrp="1"/>
          </p:cNvSpPr>
          <p:nvPr>
            <p:ph type="title"/>
          </p:nvPr>
        </p:nvSpPr>
        <p:spPr/>
        <p:txBody>
          <a:bodyPr/>
          <a:lstStyle/>
          <a:p>
            <a:r>
              <a:rPr lang="en-US" dirty="0"/>
              <a:t>Selection Process </a:t>
            </a:r>
            <a:r>
              <a:rPr lang="en-US" sz="1000" b="0" dirty="0"/>
              <a:t>8</a:t>
            </a:r>
          </a:p>
        </p:txBody>
      </p:sp>
      <p:sp>
        <p:nvSpPr>
          <p:cNvPr id="3" name="Content Placeholder 2">
            <a:extLst>
              <a:ext uri="{FF2B5EF4-FFF2-40B4-BE49-F238E27FC236}">
                <a16:creationId xmlns:a16="http://schemas.microsoft.com/office/drawing/2014/main" id="{CF56FB7F-6DBB-4C99-8144-D17C21498F30}"/>
              </a:ext>
            </a:extLst>
          </p:cNvPr>
          <p:cNvSpPr>
            <a:spLocks noGrp="1"/>
          </p:cNvSpPr>
          <p:nvPr>
            <p:ph idx="1"/>
          </p:nvPr>
        </p:nvSpPr>
        <p:spPr>
          <a:xfrm>
            <a:off x="609600" y="1280160"/>
            <a:ext cx="10972800" cy="5006340"/>
          </a:xfrm>
        </p:spPr>
        <p:txBody>
          <a:bodyPr/>
          <a:lstStyle/>
          <a:p>
            <a:r>
              <a:rPr lang="en-US" dirty="0"/>
              <a:t>Ability to Generalize</a:t>
            </a:r>
          </a:p>
          <a:p>
            <a:r>
              <a:rPr lang="en-US" sz="2600" dirty="0"/>
              <a:t>Selection method should be </a:t>
            </a:r>
            <a:r>
              <a:rPr lang="en-US" sz="2600" b="1" dirty="0"/>
              <a:t>generalizable</a:t>
            </a:r>
            <a:r>
              <a:rPr lang="en-US" sz="2600" dirty="0"/>
              <a:t>.</a:t>
            </a:r>
          </a:p>
          <a:p>
            <a:r>
              <a:rPr lang="en-US" sz="2600" dirty="0"/>
              <a:t>Generalizable methods are valid in other contexts other than the one in which it was developed.</a:t>
            </a:r>
          </a:p>
          <a:p>
            <a:pPr marL="292608" lvl="1" indent="-292608">
              <a:spcBef>
                <a:spcPts val="1000"/>
              </a:spcBef>
              <a:spcAft>
                <a:spcPts val="0"/>
              </a:spcAft>
            </a:pPr>
            <a:r>
              <a:rPr lang="en-US" dirty="0"/>
              <a:t>Applicable to other organizations, jobs, applicants, etc.</a:t>
            </a:r>
          </a:p>
        </p:txBody>
      </p:sp>
    </p:spTree>
    <p:extLst>
      <p:ext uri="{BB962C8B-B14F-4D97-AF65-F5344CB8AC3E}">
        <p14:creationId xmlns:p14="http://schemas.microsoft.com/office/powerpoint/2010/main" val="6102750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9F3A72-2DFD-4E21-9943-EE206C3CA776}"/>
              </a:ext>
            </a:extLst>
          </p:cNvPr>
          <p:cNvSpPr>
            <a:spLocks noGrp="1"/>
          </p:cNvSpPr>
          <p:nvPr>
            <p:ph type="title"/>
          </p:nvPr>
        </p:nvSpPr>
        <p:spPr/>
        <p:txBody>
          <a:bodyPr/>
          <a:lstStyle/>
          <a:p>
            <a:r>
              <a:rPr lang="en-US" dirty="0"/>
              <a:t>Selection Process </a:t>
            </a:r>
            <a:r>
              <a:rPr lang="en-US" sz="1000" b="0" dirty="0"/>
              <a:t>9</a:t>
            </a:r>
          </a:p>
        </p:txBody>
      </p:sp>
      <p:sp>
        <p:nvSpPr>
          <p:cNvPr id="3" name="Content Placeholder 2">
            <a:extLst>
              <a:ext uri="{FF2B5EF4-FFF2-40B4-BE49-F238E27FC236}">
                <a16:creationId xmlns:a16="http://schemas.microsoft.com/office/drawing/2014/main" id="{CF56FB7F-6DBB-4C99-8144-D17C21498F30}"/>
              </a:ext>
            </a:extLst>
          </p:cNvPr>
          <p:cNvSpPr>
            <a:spLocks noGrp="1"/>
          </p:cNvSpPr>
          <p:nvPr>
            <p:ph idx="1"/>
          </p:nvPr>
        </p:nvSpPr>
        <p:spPr>
          <a:xfrm>
            <a:off x="609600" y="1280160"/>
            <a:ext cx="10972800" cy="5006340"/>
          </a:xfrm>
        </p:spPr>
        <p:txBody>
          <a:bodyPr/>
          <a:lstStyle/>
          <a:p>
            <a:r>
              <a:rPr lang="en-US" dirty="0"/>
              <a:t>Practical Value</a:t>
            </a:r>
          </a:p>
          <a:p>
            <a:r>
              <a:rPr lang="en-US" sz="2600" dirty="0"/>
              <a:t>Selection method should produce information that is actually beneficial to the company.</a:t>
            </a:r>
          </a:p>
          <a:p>
            <a:r>
              <a:rPr lang="en-US" sz="2600" dirty="0"/>
              <a:t>Testing and interviewing cost money.</a:t>
            </a:r>
          </a:p>
          <a:p>
            <a:r>
              <a:rPr lang="en-US" sz="2600" dirty="0"/>
              <a:t>Methods that provide economic value greater than the cost of using them are said to have </a:t>
            </a:r>
            <a:r>
              <a:rPr lang="en-US" sz="2600" b="1" dirty="0"/>
              <a:t>utility</a:t>
            </a:r>
            <a:r>
              <a:rPr lang="en-US" sz="2600" dirty="0"/>
              <a:t>.</a:t>
            </a:r>
          </a:p>
          <a:p>
            <a:pPr marL="292608" lvl="1" indent="-292608">
              <a:spcBef>
                <a:spcPts val="1000"/>
              </a:spcBef>
              <a:spcAft>
                <a:spcPts val="0"/>
              </a:spcAft>
            </a:pPr>
            <a:r>
              <a:rPr lang="en-US" dirty="0"/>
              <a:t>Should cost significantly less than benefits gained from hiring.</a:t>
            </a:r>
          </a:p>
        </p:txBody>
      </p:sp>
    </p:spTree>
    <p:extLst>
      <p:ext uri="{BB962C8B-B14F-4D97-AF65-F5344CB8AC3E}">
        <p14:creationId xmlns:p14="http://schemas.microsoft.com/office/powerpoint/2010/main" val="30759903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9F3A72-2DFD-4E21-9943-EE206C3CA776}"/>
              </a:ext>
            </a:extLst>
          </p:cNvPr>
          <p:cNvSpPr>
            <a:spLocks noGrp="1"/>
          </p:cNvSpPr>
          <p:nvPr>
            <p:ph type="title"/>
          </p:nvPr>
        </p:nvSpPr>
        <p:spPr/>
        <p:txBody>
          <a:bodyPr/>
          <a:lstStyle/>
          <a:p>
            <a:r>
              <a:rPr lang="en-US" dirty="0"/>
              <a:t>Selection Process </a:t>
            </a:r>
            <a:r>
              <a:rPr lang="en-US" sz="1000" b="0" dirty="0"/>
              <a:t>10</a:t>
            </a:r>
          </a:p>
        </p:txBody>
      </p:sp>
      <p:sp>
        <p:nvSpPr>
          <p:cNvPr id="3" name="Content Placeholder 2">
            <a:extLst>
              <a:ext uri="{FF2B5EF4-FFF2-40B4-BE49-F238E27FC236}">
                <a16:creationId xmlns:a16="http://schemas.microsoft.com/office/drawing/2014/main" id="{CF56FB7F-6DBB-4C99-8144-D17C21498F30}"/>
              </a:ext>
            </a:extLst>
          </p:cNvPr>
          <p:cNvSpPr>
            <a:spLocks noGrp="1"/>
          </p:cNvSpPr>
          <p:nvPr>
            <p:ph idx="1"/>
          </p:nvPr>
        </p:nvSpPr>
        <p:spPr>
          <a:xfrm>
            <a:off x="609600" y="1280160"/>
            <a:ext cx="10972800" cy="5006340"/>
          </a:xfrm>
        </p:spPr>
        <p:txBody>
          <a:bodyPr/>
          <a:lstStyle/>
          <a:p>
            <a:r>
              <a:rPr lang="en-US" sz="2600" dirty="0"/>
              <a:t>Legal Standards for Selection</a:t>
            </a:r>
          </a:p>
          <a:p>
            <a:pPr marL="292608" indent="-292608">
              <a:spcBef>
                <a:spcPts val="1000"/>
              </a:spcBef>
              <a:spcAft>
                <a:spcPts val="0"/>
              </a:spcAft>
              <a:buFont typeface="Arial" panose="020B0604020202020204" pitchFamily="34" charset="0"/>
              <a:buChar char="•"/>
            </a:pPr>
            <a:r>
              <a:rPr lang="en-US" sz="2400" dirty="0"/>
              <a:t>Civil Rights Acts of 19</a:t>
            </a:r>
            <a:r>
              <a:rPr lang="en-US" sz="100" dirty="0"/>
              <a:t> </a:t>
            </a:r>
            <a:r>
              <a:rPr lang="en-US" sz="2400" dirty="0"/>
              <a:t>91.</a:t>
            </a:r>
          </a:p>
          <a:p>
            <a:pPr marL="292608" indent="-292608">
              <a:spcBef>
                <a:spcPts val="1000"/>
              </a:spcBef>
              <a:spcAft>
                <a:spcPts val="0"/>
              </a:spcAft>
              <a:buFont typeface="Arial" panose="020B0604020202020204" pitchFamily="34" charset="0"/>
              <a:buChar char="•"/>
            </a:pPr>
            <a:r>
              <a:rPr lang="en-US" sz="2400" dirty="0"/>
              <a:t>Age Discrimination in Employment Act of 19</a:t>
            </a:r>
            <a:r>
              <a:rPr lang="en-US" sz="100" dirty="0"/>
              <a:t> </a:t>
            </a:r>
            <a:r>
              <a:rPr lang="en-US" sz="2400" dirty="0"/>
              <a:t>67.</a:t>
            </a:r>
          </a:p>
          <a:p>
            <a:pPr marL="292608" indent="-292608">
              <a:spcBef>
                <a:spcPts val="1000"/>
              </a:spcBef>
              <a:spcAft>
                <a:spcPts val="0"/>
              </a:spcAft>
              <a:buFont typeface="Arial" panose="020B0604020202020204" pitchFamily="34" charset="0"/>
              <a:buChar char="•"/>
            </a:pPr>
            <a:r>
              <a:rPr lang="en-US" sz="2400" dirty="0"/>
              <a:t>Americans with Disabilities Act of 19</a:t>
            </a:r>
            <a:r>
              <a:rPr lang="en-US" sz="100" dirty="0"/>
              <a:t> </a:t>
            </a:r>
            <a:r>
              <a:rPr lang="en-US" sz="2400" dirty="0"/>
              <a:t>91.</a:t>
            </a:r>
          </a:p>
          <a:p>
            <a:pPr marL="292608" indent="-292608">
              <a:spcBef>
                <a:spcPts val="1000"/>
              </a:spcBef>
              <a:spcAft>
                <a:spcPts val="0"/>
              </a:spcAft>
              <a:buFont typeface="Arial" panose="020B0604020202020204" pitchFamily="34" charset="0"/>
              <a:buChar char="•"/>
            </a:pPr>
            <a:r>
              <a:rPr lang="en-US" sz="2400" dirty="0"/>
              <a:t>Fair Credit Reporting Act.</a:t>
            </a:r>
          </a:p>
          <a:p>
            <a:pPr marL="292608" indent="-292608">
              <a:spcBef>
                <a:spcPts val="1000"/>
              </a:spcBef>
              <a:spcAft>
                <a:spcPts val="0"/>
              </a:spcAft>
              <a:buFont typeface="Arial" panose="020B0604020202020204" pitchFamily="34" charset="0"/>
              <a:buChar char="•"/>
            </a:pPr>
            <a:r>
              <a:rPr lang="en-US" sz="2400" dirty="0"/>
              <a:t>Equal employment opportunity laws affect the kinds of info organizations can gather on forms and in interviews.</a:t>
            </a:r>
          </a:p>
        </p:txBody>
      </p:sp>
    </p:spTree>
    <p:extLst>
      <p:ext uri="{BB962C8B-B14F-4D97-AF65-F5344CB8AC3E}">
        <p14:creationId xmlns:p14="http://schemas.microsoft.com/office/powerpoint/2010/main" val="6002883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sz="2600" dirty="0">
                <a:latin typeface="+mn-lt"/>
              </a:rPr>
              <a:t>Table 6.1 Permissible and Impermissible Questions for Applications and Interviews </a:t>
            </a:r>
            <a:r>
              <a:rPr lang="en-US" sz="1000" b="0" dirty="0">
                <a:latin typeface="+mn-lt"/>
              </a:rPr>
              <a:t>1</a:t>
            </a:r>
            <a:endParaRPr lang="en-US" sz="1000" b="0" noProof="0" dirty="0">
              <a:latin typeface="+mn-lt"/>
            </a:endParaRPr>
          </a:p>
        </p:txBody>
      </p:sp>
      <p:graphicFrame>
        <p:nvGraphicFramePr>
          <p:cNvPr id="7" name="Table 6">
            <a:extLst>
              <a:ext uri="{FF2B5EF4-FFF2-40B4-BE49-F238E27FC236}">
                <a16:creationId xmlns:a16="http://schemas.microsoft.com/office/drawing/2014/main" id="{5B92FDA4-35F0-48BB-9084-48D60B6D356D}"/>
              </a:ext>
            </a:extLst>
          </p:cNvPr>
          <p:cNvGraphicFramePr>
            <a:graphicFrameLocks/>
          </p:cNvGraphicFramePr>
          <p:nvPr>
            <p:extLst>
              <p:ext uri="{D42A27DB-BD31-4B8C-83A1-F6EECF244321}">
                <p14:modId xmlns:p14="http://schemas.microsoft.com/office/powerpoint/2010/main" val="1576980632"/>
              </p:ext>
            </p:extLst>
          </p:nvPr>
        </p:nvGraphicFramePr>
        <p:xfrm>
          <a:off x="743919" y="1287335"/>
          <a:ext cx="10838481" cy="3840480"/>
        </p:xfrm>
        <a:graphic>
          <a:graphicData uri="http://schemas.openxmlformats.org/drawingml/2006/table">
            <a:tbl>
              <a:tblPr firstRow="1" bandRow="1">
                <a:tableStyleId>{F2DE63D5-997A-4646-A377-4702673A728D}</a:tableStyleId>
              </a:tblPr>
              <a:tblGrid>
                <a:gridCol w="5346915">
                  <a:extLst>
                    <a:ext uri="{9D8B030D-6E8A-4147-A177-3AD203B41FA5}">
                      <a16:colId xmlns:a16="http://schemas.microsoft.com/office/drawing/2014/main" val="1816720884"/>
                    </a:ext>
                  </a:extLst>
                </a:gridCol>
                <a:gridCol w="5491566">
                  <a:extLst>
                    <a:ext uri="{9D8B030D-6E8A-4147-A177-3AD203B41FA5}">
                      <a16:colId xmlns:a16="http://schemas.microsoft.com/office/drawing/2014/main" val="3341867326"/>
                    </a:ext>
                  </a:extLst>
                </a:gridCol>
              </a:tblGrid>
              <a:tr h="370840">
                <a:tc>
                  <a:txBody>
                    <a:bodyPr/>
                    <a:lstStyle/>
                    <a:p>
                      <a:r>
                        <a:rPr lang="en-US" sz="2400" dirty="0"/>
                        <a:t>Permissible Questions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r>
                        <a:rPr lang="en-US" sz="2400" dirty="0"/>
                        <a:t>Impermissible Questions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extLst>
                  <a:ext uri="{0D108BD9-81ED-4DB2-BD59-A6C34878D82A}">
                    <a16:rowId xmlns:a16="http://schemas.microsoft.com/office/drawing/2014/main" val="537952755"/>
                  </a:ext>
                </a:extLst>
              </a:tr>
              <a:tr h="370840">
                <a:tc>
                  <a:txBody>
                    <a:bodyPr/>
                    <a:lstStyle/>
                    <a:p>
                      <a:pPr marL="0" indent="0">
                        <a:buFont typeface="Arial" pitchFamily="34" charset="0"/>
                        <a:buNone/>
                      </a:pPr>
                      <a:r>
                        <a:rPr lang="en-US" sz="1800" dirty="0"/>
                        <a:t>What is your full name?</a:t>
                      </a:r>
                      <a:r>
                        <a:rPr lang="en-US" sz="1800" baseline="0" dirty="0"/>
                        <a:t> </a:t>
                      </a:r>
                      <a:r>
                        <a:rPr lang="en-US" sz="1800" dirty="0"/>
                        <a:t>Have</a:t>
                      </a:r>
                      <a:r>
                        <a:rPr lang="en-US" sz="1800" baseline="0" dirty="0"/>
                        <a:t> you ever worked under a different name? [Ask all candidates.]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Font typeface="Arial" pitchFamily="34" charset="0"/>
                        <a:buNone/>
                      </a:pPr>
                      <a:r>
                        <a:rPr lang="en-US" sz="1800" dirty="0"/>
                        <a:t>What was your maiden name?</a:t>
                      </a:r>
                      <a:r>
                        <a:rPr lang="en-US" sz="1800" baseline="0" dirty="0"/>
                        <a:t> </a:t>
                      </a:r>
                      <a:r>
                        <a:rPr lang="en-US" sz="1800" dirty="0"/>
                        <a:t>What’s the nationality of your name?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4636100"/>
                  </a:ext>
                </a:extLst>
              </a:tr>
              <a:tr h="370840">
                <a:tc>
                  <a:txBody>
                    <a:bodyPr/>
                    <a:lstStyle/>
                    <a:p>
                      <a:pPr marL="0" indent="0">
                        <a:buFont typeface="Arial" pitchFamily="34" charset="0"/>
                        <a:buNone/>
                      </a:pPr>
                      <a:r>
                        <a:rPr lang="en-US" sz="1800" dirty="0"/>
                        <a:t>If you are hired, can you show proof of age (to meet a legal age requirement)?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Font typeface="Arial" pitchFamily="34" charset="0"/>
                        <a:buNone/>
                      </a:pPr>
                      <a:r>
                        <a:rPr lang="en-US" sz="1800" dirty="0"/>
                        <a:t>How old are you? How would you feel about working for someone younger than you?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6752023"/>
                  </a:ext>
                </a:extLst>
              </a:tr>
              <a:tr h="370840">
                <a:tc>
                  <a:txBody>
                    <a:bodyPr/>
                    <a:lstStyle/>
                    <a:p>
                      <a:pPr marL="0" indent="0">
                        <a:buFont typeface="Arial" pitchFamily="34" charset="0"/>
                        <a:buNone/>
                      </a:pPr>
                      <a:r>
                        <a:rPr lang="en-US" sz="1800" dirty="0"/>
                        <a:t>Will you need any reasonable accommodation</a:t>
                      </a:r>
                      <a:r>
                        <a:rPr lang="en-US" sz="1800" baseline="0" dirty="0"/>
                        <a:t> for this hiring process? Are you able to perform this job, with or without reasonable accommodation?</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Font typeface="Arial" pitchFamily="34" charset="0"/>
                        <a:buNone/>
                      </a:pPr>
                      <a:r>
                        <a:rPr lang="en-US" sz="1800" dirty="0"/>
                        <a:t>What is your height? Your weight?</a:t>
                      </a:r>
                      <a:r>
                        <a:rPr lang="en-US" sz="1800" baseline="0" dirty="0"/>
                        <a:t> </a:t>
                      </a:r>
                      <a:r>
                        <a:rPr lang="en-US" sz="1800" dirty="0"/>
                        <a:t>Do you have any disabilities?</a:t>
                      </a:r>
                      <a:r>
                        <a:rPr lang="en-US" sz="1800" baseline="0" dirty="0"/>
                        <a:t> </a:t>
                      </a:r>
                      <a:r>
                        <a:rPr lang="en-US" sz="1800" dirty="0"/>
                        <a:t>Have you been seriously ill?</a:t>
                      </a:r>
                      <a:r>
                        <a:rPr lang="en-US" sz="1800" baseline="0" dirty="0"/>
                        <a:t> </a:t>
                      </a:r>
                      <a:r>
                        <a:rPr lang="en-US" sz="1800" dirty="0"/>
                        <a:t>Please provide a photograph of yourself.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9133643"/>
                  </a:ext>
                </a:extLst>
              </a:tr>
              <a:tr h="370840">
                <a:tc>
                  <a:txBody>
                    <a:bodyPr/>
                    <a:lstStyle/>
                    <a:p>
                      <a:pPr marL="0" indent="0">
                        <a:buFont typeface="Arial" pitchFamily="34" charset="0"/>
                        <a:buNone/>
                      </a:pPr>
                      <a:r>
                        <a:rPr lang="en-US" sz="1800" dirty="0"/>
                        <a:t>Are you fluent in [language needed for job]?</a:t>
                      </a:r>
                      <a:r>
                        <a:rPr lang="en-US" sz="1800" baseline="0" dirty="0"/>
                        <a:t> </a:t>
                      </a:r>
                      <a:r>
                        <a:rPr lang="en-US" sz="1800" dirty="0"/>
                        <a:t>[Statement</a:t>
                      </a:r>
                      <a:r>
                        <a:rPr lang="en-US" sz="1800" baseline="0" dirty="0"/>
                        <a:t> that employment is subject to verification of applicant’s identity and employment eligibility under immigration laws.]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Font typeface="Arial" pitchFamily="34" charset="0"/>
                        <a:buNone/>
                      </a:pPr>
                      <a:r>
                        <a:rPr lang="en-US" sz="1800" dirty="0"/>
                        <a:t>What is your ancestry?</a:t>
                      </a:r>
                      <a:r>
                        <a:rPr lang="en-US" sz="1800" baseline="0" dirty="0"/>
                        <a:t> </a:t>
                      </a:r>
                      <a:r>
                        <a:rPr lang="en-US" sz="1800" dirty="0"/>
                        <a:t>Are you a citizen of the United States?</a:t>
                      </a:r>
                      <a:r>
                        <a:rPr lang="en-US" sz="1800" baseline="0" dirty="0"/>
                        <a:t> </a:t>
                      </a:r>
                      <a:r>
                        <a:rPr lang="en-US" sz="1800" dirty="0"/>
                        <a:t>Where were you born?</a:t>
                      </a:r>
                      <a:r>
                        <a:rPr lang="en-US" sz="1800" baseline="0" dirty="0"/>
                        <a:t> </a:t>
                      </a:r>
                      <a:r>
                        <a:rPr lang="en-US" sz="1800" dirty="0"/>
                        <a:t>How did you learn to speak that language?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01619495"/>
                  </a:ext>
                </a:extLst>
              </a:tr>
            </a:tbl>
          </a:graphicData>
        </a:graphic>
      </p:graphicFrame>
      <p:sp>
        <p:nvSpPr>
          <p:cNvPr id="4" name="Text Placeholder 3">
            <a:extLst>
              <a:ext uri="{FF2B5EF4-FFF2-40B4-BE49-F238E27FC236}">
                <a16:creationId xmlns:a16="http://schemas.microsoft.com/office/drawing/2014/main" id="{F97CA325-8809-4AF2-9E2F-D1E67BD6AE4D}"/>
              </a:ext>
            </a:extLst>
          </p:cNvPr>
          <p:cNvSpPr>
            <a:spLocks noGrp="1"/>
          </p:cNvSpPr>
          <p:nvPr>
            <p:ph type="body" sz="quarter" idx="11"/>
          </p:nvPr>
        </p:nvSpPr>
        <p:spPr>
          <a:xfrm>
            <a:off x="1843790" y="5996066"/>
            <a:ext cx="9763596" cy="861934"/>
          </a:xfrm>
        </p:spPr>
        <p:txBody>
          <a:bodyPr/>
          <a:lstStyle/>
          <a:p>
            <a:r>
              <a:rPr lang="en-US" i="1" dirty="0">
                <a:solidFill>
                  <a:srgbClr val="221E1F"/>
                </a:solidFill>
              </a:rPr>
              <a:t>Source: </a:t>
            </a:r>
            <a:r>
              <a:rPr lang="en-US" dirty="0">
                <a:solidFill>
                  <a:srgbClr val="221E1F"/>
                </a:solidFill>
              </a:rPr>
              <a:t>Equal Employment Opportunity Commission, “Prohibited Employment Policies/Practices,</a:t>
            </a:r>
            <a:br>
              <a:rPr lang="en-US" dirty="0">
                <a:solidFill>
                  <a:srgbClr val="221E1F"/>
                </a:solidFill>
              </a:rPr>
            </a:br>
            <a:r>
              <a:rPr lang="en-US" dirty="0">
                <a:solidFill>
                  <a:srgbClr val="221E1F"/>
                </a:solidFill>
              </a:rPr>
              <a:t> http://www. eeoc.gov, accessed April 3, 2020; “Appendix E: Guide to Legally Permissible Interview Questions and Discussions,”</a:t>
            </a:r>
            <a:br>
              <a:rPr lang="en-US" dirty="0">
                <a:solidFill>
                  <a:srgbClr val="221E1F"/>
                </a:solidFill>
              </a:rPr>
            </a:br>
            <a:r>
              <a:rPr lang="en-US" dirty="0">
                <a:solidFill>
                  <a:srgbClr val="221E1F"/>
                </a:solidFill>
              </a:rPr>
              <a:t> http://hr.fas.harvard.edu, accessed April 3, 2020; </a:t>
            </a:r>
            <a:r>
              <a:rPr lang="en-US" dirty="0" err="1">
                <a:solidFill>
                  <a:srgbClr val="221E1F"/>
                </a:solidFill>
              </a:rPr>
              <a:t>Nikoletta</a:t>
            </a:r>
            <a:r>
              <a:rPr lang="en-US" dirty="0">
                <a:solidFill>
                  <a:srgbClr val="221E1F"/>
                </a:solidFill>
              </a:rPr>
              <a:t> </a:t>
            </a:r>
            <a:r>
              <a:rPr lang="en-US" dirty="0" err="1">
                <a:solidFill>
                  <a:srgbClr val="221E1F"/>
                </a:solidFill>
              </a:rPr>
              <a:t>Bika</a:t>
            </a:r>
            <a:r>
              <a:rPr lang="en-US" dirty="0">
                <a:solidFill>
                  <a:srgbClr val="221E1F"/>
                </a:solidFill>
              </a:rPr>
              <a:t>, “6 Illegal Interview Questions Not to Ask—and Legal Alternatives,” </a:t>
            </a:r>
            <a:r>
              <a:rPr lang="en-US" i="1" dirty="0">
                <a:solidFill>
                  <a:srgbClr val="221E1F"/>
                </a:solidFill>
              </a:rPr>
              <a:t>Workable,</a:t>
            </a:r>
            <a:br>
              <a:rPr lang="en-US" i="1" dirty="0">
                <a:solidFill>
                  <a:srgbClr val="221E1F"/>
                </a:solidFill>
              </a:rPr>
            </a:br>
            <a:r>
              <a:rPr lang="en-US" dirty="0">
                <a:solidFill>
                  <a:srgbClr val="221E1F"/>
                </a:solidFill>
              </a:rPr>
              <a:t>https://resources.workable.com, accessed April 3, 2020; “Guidelines on Interview and Employment Application Questions,” </a:t>
            </a:r>
            <a:r>
              <a:rPr lang="en-US" i="1" dirty="0">
                <a:solidFill>
                  <a:srgbClr val="221E1F"/>
                </a:solidFill>
              </a:rPr>
              <a:t>Society for Human Resource </a:t>
            </a:r>
            <a:br>
              <a:rPr lang="en-US" i="1" dirty="0">
                <a:solidFill>
                  <a:srgbClr val="221E1F"/>
                </a:solidFill>
              </a:rPr>
            </a:br>
            <a:r>
              <a:rPr lang="en-US" i="1" dirty="0">
                <a:solidFill>
                  <a:srgbClr val="221E1F"/>
                </a:solidFill>
              </a:rPr>
              <a:t>Management, </a:t>
            </a:r>
            <a:r>
              <a:rPr lang="en-US" dirty="0">
                <a:solidFill>
                  <a:srgbClr val="221E1F"/>
                </a:solidFill>
              </a:rPr>
              <a:t>May 2, 2018, https://www.shrm.org.</a:t>
            </a:r>
            <a:endParaRPr lang="en-US" dirty="0">
              <a:solidFill>
                <a:schemeClr val="tx1"/>
              </a:solidFill>
            </a:endParaRPr>
          </a:p>
        </p:txBody>
      </p:sp>
    </p:spTree>
    <p:extLst>
      <p:ext uri="{BB962C8B-B14F-4D97-AF65-F5344CB8AC3E}">
        <p14:creationId xmlns:p14="http://schemas.microsoft.com/office/powerpoint/2010/main" val="6346180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1CEFC-19B5-47B7-A6A4-CEC3F92018DD}"/>
              </a:ext>
            </a:extLst>
          </p:cNvPr>
          <p:cNvSpPr>
            <a:spLocks noGrp="1"/>
          </p:cNvSpPr>
          <p:nvPr>
            <p:ph type="title"/>
          </p:nvPr>
        </p:nvSpPr>
        <p:spPr/>
        <p:txBody>
          <a:bodyPr/>
          <a:lstStyle/>
          <a:p>
            <a:r>
              <a:rPr lang="en-US" sz="2600" dirty="0"/>
              <a:t>Table 6.1 Permissible and Impermissible Questions for Applications and Interviews </a:t>
            </a:r>
            <a:r>
              <a:rPr lang="en-US" sz="1000" b="0" dirty="0"/>
              <a:t>2</a:t>
            </a:r>
            <a:endParaRPr lang="en-US" sz="1000" dirty="0"/>
          </a:p>
        </p:txBody>
      </p:sp>
      <p:graphicFrame>
        <p:nvGraphicFramePr>
          <p:cNvPr id="7" name="Table 6">
            <a:extLst>
              <a:ext uri="{FF2B5EF4-FFF2-40B4-BE49-F238E27FC236}">
                <a16:creationId xmlns:a16="http://schemas.microsoft.com/office/drawing/2014/main" id="{CF13A9C7-EA3F-41F4-A060-59ABACE51F3E}"/>
              </a:ext>
            </a:extLst>
          </p:cNvPr>
          <p:cNvGraphicFramePr>
            <a:graphicFrameLocks/>
          </p:cNvGraphicFramePr>
          <p:nvPr>
            <p:extLst>
              <p:ext uri="{D42A27DB-BD31-4B8C-83A1-F6EECF244321}">
                <p14:modId xmlns:p14="http://schemas.microsoft.com/office/powerpoint/2010/main" val="1174808969"/>
              </p:ext>
            </p:extLst>
          </p:nvPr>
        </p:nvGraphicFramePr>
        <p:xfrm>
          <a:off x="743919" y="1287335"/>
          <a:ext cx="10838481" cy="3937000"/>
        </p:xfrm>
        <a:graphic>
          <a:graphicData uri="http://schemas.openxmlformats.org/drawingml/2006/table">
            <a:tbl>
              <a:tblPr firstRow="1" bandRow="1">
                <a:tableStyleId>{F2DE63D5-997A-4646-A377-4702673A728D}</a:tableStyleId>
              </a:tblPr>
              <a:tblGrid>
                <a:gridCol w="5346915">
                  <a:extLst>
                    <a:ext uri="{9D8B030D-6E8A-4147-A177-3AD203B41FA5}">
                      <a16:colId xmlns:a16="http://schemas.microsoft.com/office/drawing/2014/main" val="1816720884"/>
                    </a:ext>
                  </a:extLst>
                </a:gridCol>
                <a:gridCol w="5491566">
                  <a:extLst>
                    <a:ext uri="{9D8B030D-6E8A-4147-A177-3AD203B41FA5}">
                      <a16:colId xmlns:a16="http://schemas.microsoft.com/office/drawing/2014/main" val="3341867326"/>
                    </a:ext>
                  </a:extLst>
                </a:gridCol>
              </a:tblGrid>
              <a:tr h="370840">
                <a:tc>
                  <a:txBody>
                    <a:bodyPr/>
                    <a:lstStyle/>
                    <a:p>
                      <a:r>
                        <a:rPr lang="en-US" sz="2400" dirty="0"/>
                        <a:t>Permissible Questions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r>
                        <a:rPr lang="en-US" sz="2400" dirty="0"/>
                        <a:t>Impermissible Questions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extLst>
                  <a:ext uri="{0D108BD9-81ED-4DB2-BD59-A6C34878D82A}">
                    <a16:rowId xmlns:a16="http://schemas.microsoft.com/office/drawing/2014/main" val="537952755"/>
                  </a:ext>
                </a:extLst>
              </a:tr>
              <a:tr h="370840">
                <a:tc>
                  <a:txBody>
                    <a:bodyPr/>
                    <a:lstStyle/>
                    <a:p>
                      <a:pPr marL="0" indent="0">
                        <a:buFont typeface="Arial" pitchFamily="34" charset="0"/>
                        <a:buNone/>
                      </a:pPr>
                      <a:r>
                        <a:rPr lang="en-US" sz="1800" dirty="0"/>
                        <a:t>What schools</a:t>
                      </a:r>
                      <a:r>
                        <a:rPr lang="en-US" sz="1800" baseline="0" dirty="0"/>
                        <a:t> have you attended? What degrees have you earned? What was your major?</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Font typeface="Arial" pitchFamily="34" charset="0"/>
                        <a:buNone/>
                      </a:pPr>
                      <a:r>
                        <a:rPr lang="en-US" sz="1800" dirty="0"/>
                        <a:t>Is that school affiliated with [religious group]?</a:t>
                      </a:r>
                      <a:r>
                        <a:rPr lang="en-US" sz="1800" baseline="0" dirty="0"/>
                        <a:t> </a:t>
                      </a:r>
                      <a:r>
                        <a:rPr lang="en-US" sz="1800" dirty="0"/>
                        <a:t>When did you attend high school? [to learn applicant’s 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4636100"/>
                  </a:ext>
                </a:extLst>
              </a:tr>
              <a:tr h="370840">
                <a:tc>
                  <a:txBody>
                    <a:bodyPr/>
                    <a:lstStyle/>
                    <a:p>
                      <a:pPr marL="0" indent="0">
                        <a:buFont typeface="Arial" pitchFamily="34" charset="0"/>
                        <a:buNone/>
                      </a:pPr>
                      <a:r>
                        <a:rPr lang="en-US" sz="1800" dirty="0"/>
                        <a:t>Can you meet the requirements of the work schedule? [Ask all candidates].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Font typeface="Arial" pitchFamily="34" charset="0"/>
                        <a:buNone/>
                      </a:pPr>
                      <a:r>
                        <a:rPr lang="en-US" sz="1800" dirty="0"/>
                        <a:t>What is your religion?</a:t>
                      </a:r>
                      <a:r>
                        <a:rPr lang="en-US" sz="1800" baseline="0" dirty="0"/>
                        <a:t> </a:t>
                      </a:r>
                      <a:r>
                        <a:rPr lang="en-US" sz="1800" dirty="0"/>
                        <a:t>What</a:t>
                      </a:r>
                      <a:r>
                        <a:rPr lang="en-US" sz="1800" baseline="0" dirty="0"/>
                        <a:t> religious holidays do you observe?</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6752023"/>
                  </a:ext>
                </a:extLst>
              </a:tr>
              <a:tr h="370840">
                <a:tc>
                  <a:txBody>
                    <a:bodyPr/>
                    <a:lstStyle/>
                    <a:p>
                      <a:pPr marL="0" indent="0">
                        <a:buFont typeface="Arial" pitchFamily="34" charset="0"/>
                        <a:buNone/>
                      </a:pPr>
                      <a:r>
                        <a:rPr lang="en-US" sz="1800" dirty="0"/>
                        <a:t>Can you meet the job requirement</a:t>
                      </a:r>
                      <a:r>
                        <a:rPr lang="en-US" sz="1800" baseline="0" dirty="0"/>
                        <a:t> to travel overnight several times a month?</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Font typeface="Arial" pitchFamily="34" charset="0"/>
                        <a:buNone/>
                      </a:pPr>
                      <a:r>
                        <a:rPr lang="en-US" sz="1800" dirty="0"/>
                        <a:t>What is your marital status? Would you like to be address as a Mrs.,</a:t>
                      </a:r>
                      <a:r>
                        <a:rPr lang="en-US" sz="1800" baseline="0" dirty="0"/>
                        <a:t> Ms., or Miss? Do you have any children?</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9133643"/>
                  </a:ext>
                </a:extLst>
              </a:tr>
              <a:tr h="370840">
                <a:tc>
                  <a:txBody>
                    <a:bodyPr/>
                    <a:lstStyle/>
                    <a:p>
                      <a:pPr marL="0" indent="0">
                        <a:buFont typeface="Arial" pitchFamily="34" charset="0"/>
                        <a:buNone/>
                      </a:pPr>
                      <a:r>
                        <a:rPr lang="en-US" sz="1800" dirty="0"/>
                        <a:t>Have you ever been convicted of a crime?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Font typeface="Arial" pitchFamily="34" charset="0"/>
                        <a:buNone/>
                      </a:pPr>
                      <a:r>
                        <a:rPr lang="en-US" sz="1800" dirty="0"/>
                        <a:t>Have you ever been arrested?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01619495"/>
                  </a:ext>
                </a:extLst>
              </a:tr>
              <a:tr h="370840">
                <a:tc>
                  <a:txBody>
                    <a:bodyPr/>
                    <a:lstStyle/>
                    <a:p>
                      <a:pPr marL="0" indent="0">
                        <a:buFont typeface="Arial" pitchFamily="34" charset="0"/>
                        <a:buNone/>
                      </a:pPr>
                      <a:r>
                        <a:rPr lang="en-US" sz="1800" dirty="0"/>
                        <a:t>What organizations or groups do you belong to that you consider relevant to being able to perform this job?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Font typeface="Arial" pitchFamily="34" charset="0"/>
                        <a:buNone/>
                      </a:pPr>
                      <a:r>
                        <a:rPr lang="en-US" sz="1800" dirty="0"/>
                        <a:t>What organizations or groups do you belong to?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78253843"/>
                  </a:ext>
                </a:extLst>
              </a:tr>
            </a:tbl>
          </a:graphicData>
        </a:graphic>
      </p:graphicFrame>
      <p:sp>
        <p:nvSpPr>
          <p:cNvPr id="3" name="Content Placeholder 2">
            <a:extLst>
              <a:ext uri="{FF2B5EF4-FFF2-40B4-BE49-F238E27FC236}">
                <a16:creationId xmlns:a16="http://schemas.microsoft.com/office/drawing/2014/main" id="{2B59647E-A21A-4824-B462-8A3C63C1EDE5}"/>
              </a:ext>
            </a:extLst>
          </p:cNvPr>
          <p:cNvSpPr>
            <a:spLocks noGrp="1"/>
          </p:cNvSpPr>
          <p:nvPr>
            <p:ph idx="1"/>
          </p:nvPr>
        </p:nvSpPr>
        <p:spPr>
          <a:xfrm>
            <a:off x="743918" y="5431367"/>
            <a:ext cx="10838481" cy="609600"/>
          </a:xfrm>
        </p:spPr>
        <p:txBody>
          <a:bodyPr/>
          <a:lstStyle/>
          <a:p>
            <a:r>
              <a:rPr lang="en-US" sz="1400" dirty="0"/>
              <a:t>Note: This table provides examples and is not intended as a complete listing of permissible and impermissible questions. The examples are based on federal requirements; state laws vary and may affect these examples.</a:t>
            </a:r>
          </a:p>
        </p:txBody>
      </p:sp>
    </p:spTree>
    <p:extLst>
      <p:ext uri="{BB962C8B-B14F-4D97-AF65-F5344CB8AC3E}">
        <p14:creationId xmlns:p14="http://schemas.microsoft.com/office/powerpoint/2010/main" val="29707973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CDD1A-0B6D-42F9-9D6E-CA0C179ABEDB}"/>
              </a:ext>
            </a:extLst>
          </p:cNvPr>
          <p:cNvSpPr>
            <a:spLocks noGrp="1"/>
          </p:cNvSpPr>
          <p:nvPr>
            <p:ph type="title"/>
          </p:nvPr>
        </p:nvSpPr>
        <p:spPr/>
        <p:txBody>
          <a:bodyPr/>
          <a:lstStyle/>
          <a:p>
            <a:r>
              <a:rPr lang="en-US" dirty="0"/>
              <a:t>Selection Process </a:t>
            </a:r>
            <a:r>
              <a:rPr lang="en-US" sz="1000" b="0" dirty="0"/>
              <a:t>11</a:t>
            </a:r>
          </a:p>
        </p:txBody>
      </p:sp>
      <p:sp>
        <p:nvSpPr>
          <p:cNvPr id="3" name="Content Placeholder 2">
            <a:extLst>
              <a:ext uri="{FF2B5EF4-FFF2-40B4-BE49-F238E27FC236}">
                <a16:creationId xmlns:a16="http://schemas.microsoft.com/office/drawing/2014/main" id="{E9A544DD-CC3C-4BC0-A80B-165B2DDADE3A}"/>
              </a:ext>
            </a:extLst>
          </p:cNvPr>
          <p:cNvSpPr>
            <a:spLocks noGrp="1"/>
          </p:cNvSpPr>
          <p:nvPr>
            <p:ph sz="quarter" idx="12"/>
          </p:nvPr>
        </p:nvSpPr>
        <p:spPr>
          <a:xfrm>
            <a:off x="618212" y="1268275"/>
            <a:ext cx="11040388" cy="2404824"/>
          </a:xfrm>
        </p:spPr>
        <p:txBody>
          <a:bodyPr/>
          <a:lstStyle/>
          <a:p>
            <a:pPr marL="0" indent="0">
              <a:buNone/>
            </a:pPr>
            <a:r>
              <a:rPr lang="en-US" sz="2600" dirty="0"/>
              <a:t>Legal Standards for Selection continued</a:t>
            </a:r>
          </a:p>
          <a:p>
            <a:pPr marL="0" indent="0">
              <a:buNone/>
            </a:pPr>
            <a:r>
              <a:rPr lang="en-US" dirty="0"/>
              <a:t>Candidates’ privacy rights.</a:t>
            </a:r>
          </a:p>
          <a:p>
            <a:pPr marL="292608" indent="-292608">
              <a:spcBef>
                <a:spcPts val="1000"/>
              </a:spcBef>
              <a:spcAft>
                <a:spcPts val="0"/>
              </a:spcAft>
            </a:pPr>
            <a:r>
              <a:rPr lang="en-US" sz="2200" dirty="0"/>
              <a:t>Information gathered during selection may include information that candidates consider confidential.</a:t>
            </a:r>
          </a:p>
          <a:p>
            <a:pPr marL="292608" indent="-292608">
              <a:spcBef>
                <a:spcPts val="1000"/>
              </a:spcBef>
              <a:spcAft>
                <a:spcPts val="0"/>
              </a:spcAft>
            </a:pPr>
            <a:r>
              <a:rPr lang="en-US" sz="2200" dirty="0"/>
              <a:t>Employers should only collect data using secure platforms.</a:t>
            </a:r>
          </a:p>
        </p:txBody>
      </p:sp>
      <p:sp>
        <p:nvSpPr>
          <p:cNvPr id="4" name="Content Placeholder 3">
            <a:extLst>
              <a:ext uri="{FF2B5EF4-FFF2-40B4-BE49-F238E27FC236}">
                <a16:creationId xmlns:a16="http://schemas.microsoft.com/office/drawing/2014/main" id="{5E656055-F91A-4809-A5C3-4A74A91B1542}"/>
              </a:ext>
            </a:extLst>
          </p:cNvPr>
          <p:cNvSpPr>
            <a:spLocks noGrp="1"/>
          </p:cNvSpPr>
          <p:nvPr>
            <p:ph sz="quarter" idx="13"/>
          </p:nvPr>
        </p:nvSpPr>
        <p:spPr>
          <a:xfrm>
            <a:off x="618212" y="3747489"/>
            <a:ext cx="11040388" cy="1056989"/>
          </a:xfrm>
        </p:spPr>
        <p:txBody>
          <a:bodyPr/>
          <a:lstStyle/>
          <a:p>
            <a:pPr marL="0" indent="0">
              <a:buNone/>
            </a:pPr>
            <a:r>
              <a:rPr lang="en-US" b="1" dirty="0"/>
              <a:t>Immigration Reform and Control Act of 19</a:t>
            </a:r>
            <a:r>
              <a:rPr lang="en-US" sz="100" b="1" dirty="0"/>
              <a:t> </a:t>
            </a:r>
            <a:r>
              <a:rPr lang="en-US" b="1" dirty="0"/>
              <a:t>86.</a:t>
            </a:r>
          </a:p>
          <a:p>
            <a:pPr marL="292608" lvl="1" indent="-292608">
              <a:spcBef>
                <a:spcPts val="1000"/>
              </a:spcBef>
              <a:spcAft>
                <a:spcPts val="0"/>
              </a:spcAft>
              <a:buFont typeface="Arial" panose="020B0604020202020204" pitchFamily="34" charset="0"/>
              <a:buChar char="•"/>
            </a:pPr>
            <a:r>
              <a:rPr lang="en-US" sz="2200" dirty="0"/>
              <a:t>Requires employers to verify and maintain records on applicant’s legal rights to work in U.S.</a:t>
            </a:r>
          </a:p>
        </p:txBody>
      </p:sp>
      <p:sp>
        <p:nvSpPr>
          <p:cNvPr id="5" name="Content Placeholder 4">
            <a:extLst>
              <a:ext uri="{FF2B5EF4-FFF2-40B4-BE49-F238E27FC236}">
                <a16:creationId xmlns:a16="http://schemas.microsoft.com/office/drawing/2014/main" id="{946C641D-6289-4962-96CA-BD0FFB9DB237}"/>
              </a:ext>
            </a:extLst>
          </p:cNvPr>
          <p:cNvSpPr>
            <a:spLocks noGrp="1"/>
          </p:cNvSpPr>
          <p:nvPr>
            <p:ph sz="quarter" idx="14"/>
          </p:nvPr>
        </p:nvSpPr>
        <p:spPr>
          <a:xfrm>
            <a:off x="618212" y="4878861"/>
            <a:ext cx="11040388" cy="1599431"/>
          </a:xfrm>
        </p:spPr>
        <p:txBody>
          <a:bodyPr/>
          <a:lstStyle/>
          <a:p>
            <a:pPr marL="0" indent="0">
              <a:buNone/>
            </a:pPr>
            <a:r>
              <a:rPr lang="en-US" dirty="0"/>
              <a:t>State laws.</a:t>
            </a:r>
          </a:p>
          <a:p>
            <a:pPr marL="292608" lvl="1" indent="-292608">
              <a:spcBef>
                <a:spcPts val="1000"/>
              </a:spcBef>
              <a:spcAft>
                <a:spcPts val="0"/>
              </a:spcAft>
              <a:buFont typeface="Arial" panose="020B0604020202020204" pitchFamily="34" charset="0"/>
              <a:buChar char="•"/>
            </a:pPr>
            <a:r>
              <a:rPr lang="en-US" sz="2200" dirty="0"/>
              <a:t>Pay inquiry bans forbid employers from asking about pay history.</a:t>
            </a:r>
          </a:p>
          <a:p>
            <a:pPr marL="292608" lvl="1" indent="-292608">
              <a:spcBef>
                <a:spcPts val="1000"/>
              </a:spcBef>
              <a:spcAft>
                <a:spcPts val="0"/>
              </a:spcAft>
              <a:buFont typeface="Arial" panose="020B0604020202020204" pitchFamily="34" charset="0"/>
              <a:buChar char="•"/>
            </a:pPr>
            <a:r>
              <a:rPr lang="en-US" sz="2200" dirty="0"/>
              <a:t>May be illegal to ask about arrest and conviction records.</a:t>
            </a:r>
          </a:p>
        </p:txBody>
      </p:sp>
    </p:spTree>
    <p:extLst>
      <p:ext uri="{BB962C8B-B14F-4D97-AF65-F5344CB8AC3E}">
        <p14:creationId xmlns:p14="http://schemas.microsoft.com/office/powerpoint/2010/main" val="13880027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BCE7-1EA6-4973-87E4-E82548FFF445}"/>
              </a:ext>
            </a:extLst>
          </p:cNvPr>
          <p:cNvSpPr>
            <a:spLocks noGrp="1"/>
          </p:cNvSpPr>
          <p:nvPr>
            <p:ph type="ctrTitle"/>
          </p:nvPr>
        </p:nvSpPr>
        <p:spPr>
          <a:xfrm>
            <a:off x="304800" y="2954010"/>
            <a:ext cx="6807200" cy="686681"/>
          </a:xfrm>
          <a:effectLst/>
        </p:spPr>
        <p:txBody>
          <a:bodyPr/>
          <a:lstStyle/>
          <a:p>
            <a:r>
              <a:rPr lang="en-US" b="1" noProof="0" dirty="0">
                <a:solidFill>
                  <a:schemeClr val="tx1"/>
                </a:solidFill>
              </a:rPr>
              <a:t>Chapter 6 </a:t>
            </a:r>
            <a:endParaRPr lang="en-US" noProof="0" dirty="0">
              <a:solidFill>
                <a:schemeClr val="tx1"/>
              </a:solidFill>
            </a:endParaRPr>
          </a:p>
        </p:txBody>
      </p:sp>
      <p:sp>
        <p:nvSpPr>
          <p:cNvPr id="3" name="Text Placeholder 2">
            <a:extLst>
              <a:ext uri="{FF2B5EF4-FFF2-40B4-BE49-F238E27FC236}">
                <a16:creationId xmlns:a16="http://schemas.microsoft.com/office/drawing/2014/main" id="{937F43B8-62DC-487B-91E0-EF5232E2A22F}"/>
              </a:ext>
            </a:extLst>
          </p:cNvPr>
          <p:cNvSpPr>
            <a:spLocks noGrp="1"/>
          </p:cNvSpPr>
          <p:nvPr>
            <p:ph type="body" sz="quarter" idx="10"/>
          </p:nvPr>
        </p:nvSpPr>
        <p:spPr>
          <a:xfrm>
            <a:off x="373626" y="3842976"/>
            <a:ext cx="6807200" cy="964998"/>
          </a:xfrm>
        </p:spPr>
        <p:txBody>
          <a:bodyPr/>
          <a:lstStyle/>
          <a:p>
            <a:pPr algn="ctr"/>
            <a:r>
              <a:rPr lang="en-US" b="1" dirty="0">
                <a:solidFill>
                  <a:schemeClr val="tx1"/>
                </a:solidFill>
              </a:rPr>
              <a:t>Selecting Employees and Placing Them in Jobs</a:t>
            </a:r>
            <a:endParaRPr lang="en-US" b="1" noProof="0" dirty="0">
              <a:solidFill>
                <a:schemeClr val="tx1"/>
              </a:solidFill>
            </a:endParaRPr>
          </a:p>
        </p:txBody>
      </p:sp>
      <p:pic>
        <p:nvPicPr>
          <p:cNvPr id="7" name="Picture 6" descr="The title and the edition details are as follows, Fundamentals of human resource management 9 e, Noe, Hollenbeck, Gerhart and Wright.">
            <a:extLst>
              <a:ext uri="{FF2B5EF4-FFF2-40B4-BE49-F238E27FC236}">
                <a16:creationId xmlns:a16="http://schemas.microsoft.com/office/drawing/2014/main" id="{778902D8-D4BC-41F2-B691-83A07849DDD1}"/>
              </a:ext>
            </a:extLst>
          </p:cNvPr>
          <p:cNvPicPr>
            <a:picLocks noChangeAspect="1"/>
          </p:cNvPicPr>
          <p:nvPr/>
        </p:nvPicPr>
        <p:blipFill>
          <a:blip r:embed="rId3"/>
          <a:stretch>
            <a:fillRect/>
          </a:stretch>
        </p:blipFill>
        <p:spPr>
          <a:xfrm>
            <a:off x="7965382" y="1214438"/>
            <a:ext cx="3723889" cy="4692006"/>
          </a:xfrm>
          <a:prstGeom prst="rect">
            <a:avLst/>
          </a:prstGeom>
        </p:spPr>
      </p:pic>
      <p:sp>
        <p:nvSpPr>
          <p:cNvPr id="6" name="Text Placeholder 3">
            <a:extLst>
              <a:ext uri="{FF2B5EF4-FFF2-40B4-BE49-F238E27FC236}">
                <a16:creationId xmlns:a16="http://schemas.microsoft.com/office/drawing/2014/main" id="{416458F3-2081-485C-98B3-4080BD69E293}"/>
              </a:ext>
            </a:extLst>
          </p:cNvPr>
          <p:cNvSpPr>
            <a:spLocks noGrp="1"/>
          </p:cNvSpPr>
          <p:nvPr>
            <p:ph type="body" sz="quarter" idx="11"/>
          </p:nvPr>
        </p:nvSpPr>
        <p:spPr>
          <a:xfrm>
            <a:off x="8636000" y="6422066"/>
            <a:ext cx="3556000" cy="152400"/>
          </a:xfrm>
        </p:spPr>
        <p:txBody>
          <a:bodyPr/>
          <a:lstStyle/>
          <a:p>
            <a:r>
              <a:rPr lang="en-US" noProof="0" dirty="0"/>
              <a:t>freesoulproduction/Shutterstock</a:t>
            </a:r>
          </a:p>
        </p:txBody>
      </p:sp>
      <p:sp>
        <p:nvSpPr>
          <p:cNvPr id="5" name="Content Placeholder 4">
            <a:extLst>
              <a:ext uri="{FF2B5EF4-FFF2-40B4-BE49-F238E27FC236}">
                <a16:creationId xmlns:a16="http://schemas.microsoft.com/office/drawing/2014/main" id="{88CB8C4C-3471-4399-A8FE-64E0EA3A07BE}"/>
              </a:ext>
            </a:extLst>
          </p:cNvPr>
          <p:cNvSpPr>
            <a:spLocks noGrp="1"/>
          </p:cNvSpPr>
          <p:nvPr>
            <p:ph sz="quarter" idx="12"/>
          </p:nvPr>
        </p:nvSpPr>
        <p:spPr>
          <a:xfrm>
            <a:off x="0" y="6705600"/>
            <a:ext cx="11585749"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41622763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t>POLLING QUESTION </a:t>
            </a:r>
            <a:r>
              <a:rPr lang="en-US" sz="1000" b="0" noProof="0" dirty="0"/>
              <a:t>1</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a:xfrm>
            <a:off x="1944688" y="369888"/>
            <a:ext cx="9575800" cy="887412"/>
          </a:xfrm>
        </p:spPr>
        <p:txBody>
          <a:bodyPr/>
          <a:lstStyle/>
          <a:p>
            <a:r>
              <a:rPr lang="en-US" sz="2800" b="1" dirty="0"/>
              <a:t>Which interview question is legally permissible?</a:t>
            </a:r>
            <a:endParaRPr lang="en-US" sz="2800" b="1" noProof="0" dirty="0"/>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1500058"/>
            <a:ext cx="9714427" cy="3180259"/>
          </a:xfrm>
          <a:prstGeom prst="rect">
            <a:avLst/>
          </a:prstGeom>
        </p:spPr>
        <p:txBody>
          <a:bodyPr/>
          <a:lstStyle/>
          <a:p>
            <a:pPr marL="357188" indent="-357188">
              <a:spcBef>
                <a:spcPts val="1000"/>
              </a:spcBef>
              <a:spcAft>
                <a:spcPts val="0"/>
              </a:spcAft>
              <a:buClrTx/>
              <a:buNone/>
            </a:pPr>
            <a:r>
              <a:rPr lang="en-US" noProof="0" dirty="0"/>
              <a:t>A. </a:t>
            </a:r>
            <a:r>
              <a:rPr lang="en-US" dirty="0"/>
              <a:t>Will child care demands affect your ability to get to work on time?</a:t>
            </a:r>
            <a:endParaRPr lang="en-US" noProof="0" dirty="0"/>
          </a:p>
          <a:p>
            <a:pPr marL="0" indent="0">
              <a:spcBef>
                <a:spcPts val="1000"/>
              </a:spcBef>
              <a:spcAft>
                <a:spcPts val="0"/>
              </a:spcAft>
              <a:buClrTx/>
              <a:buNone/>
            </a:pPr>
            <a:r>
              <a:rPr lang="en-US" noProof="0" dirty="0"/>
              <a:t>B. </a:t>
            </a:r>
            <a:r>
              <a:rPr lang="en-US" dirty="0"/>
              <a:t>Do you have a car so you can get to work on time?</a:t>
            </a:r>
            <a:endParaRPr lang="en-US" noProof="0" dirty="0"/>
          </a:p>
          <a:p>
            <a:pPr marL="357188" indent="-357188">
              <a:spcBef>
                <a:spcPts val="1000"/>
              </a:spcBef>
              <a:spcAft>
                <a:spcPts val="0"/>
              </a:spcAft>
              <a:buClrTx/>
              <a:buNone/>
            </a:pPr>
            <a:r>
              <a:rPr lang="en-US" noProof="0" dirty="0"/>
              <a:t>C. </a:t>
            </a:r>
            <a:r>
              <a:rPr lang="en-US" dirty="0"/>
              <a:t>This job requires you to be here from 8:00am to 5:00pm. Can you meet that job requirement?</a:t>
            </a:r>
            <a:endParaRPr lang="en-US" noProof="0" dirty="0"/>
          </a:p>
          <a:p>
            <a:pPr marL="357188" indent="-357188">
              <a:spcBef>
                <a:spcPts val="1000"/>
              </a:spcBef>
              <a:spcAft>
                <a:spcPts val="0"/>
              </a:spcAft>
              <a:buClrTx/>
              <a:buNone/>
            </a:pPr>
            <a:r>
              <a:rPr lang="en-US" noProof="0" dirty="0"/>
              <a:t>D. </a:t>
            </a:r>
            <a:r>
              <a:rPr lang="en-US" dirty="0"/>
              <a:t>Do you have any disabilities that will interfere with your ability to get to work on time?</a:t>
            </a:r>
            <a:endParaRPr lang="en-US" noProof="0" dirty="0"/>
          </a:p>
        </p:txBody>
      </p:sp>
    </p:spTree>
    <p:extLst>
      <p:ext uri="{BB962C8B-B14F-4D97-AF65-F5344CB8AC3E}">
        <p14:creationId xmlns:p14="http://schemas.microsoft.com/office/powerpoint/2010/main" val="879680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09AB8-287A-44E9-A1E1-8DF6E471DE1A}"/>
              </a:ext>
            </a:extLst>
          </p:cNvPr>
          <p:cNvSpPr>
            <a:spLocks noGrp="1"/>
          </p:cNvSpPr>
          <p:nvPr>
            <p:ph type="title"/>
          </p:nvPr>
        </p:nvSpPr>
        <p:spPr/>
        <p:txBody>
          <a:bodyPr/>
          <a:lstStyle/>
          <a:p>
            <a:r>
              <a:rPr lang="en-US" dirty="0"/>
              <a:t>Job Applications and Résumés </a:t>
            </a:r>
            <a:r>
              <a:rPr lang="en-US" sz="1000" dirty="0"/>
              <a:t>1</a:t>
            </a:r>
          </a:p>
        </p:txBody>
      </p:sp>
      <p:sp>
        <p:nvSpPr>
          <p:cNvPr id="3" name="Content Placeholder 2">
            <a:extLst>
              <a:ext uri="{FF2B5EF4-FFF2-40B4-BE49-F238E27FC236}">
                <a16:creationId xmlns:a16="http://schemas.microsoft.com/office/drawing/2014/main" id="{9D3FCA43-46CD-4359-ACC4-98A35D957F32}"/>
              </a:ext>
            </a:extLst>
          </p:cNvPr>
          <p:cNvSpPr>
            <a:spLocks noGrp="1"/>
          </p:cNvSpPr>
          <p:nvPr>
            <p:ph idx="1"/>
          </p:nvPr>
        </p:nvSpPr>
        <p:spPr>
          <a:xfrm>
            <a:off x="609600" y="1280160"/>
            <a:ext cx="10972800" cy="4004762"/>
          </a:xfrm>
        </p:spPr>
        <p:txBody>
          <a:bodyPr/>
          <a:lstStyle/>
          <a:p>
            <a:r>
              <a:rPr lang="en-US" dirty="0"/>
              <a:t>Application Forms</a:t>
            </a:r>
          </a:p>
          <a:p>
            <a:r>
              <a:rPr lang="en-US" sz="2600" dirty="0"/>
              <a:t>Low-cost way to gather basic information.</a:t>
            </a:r>
          </a:p>
          <a:p>
            <a:pPr marL="292608" lvl="1" indent="-292608">
              <a:spcBef>
                <a:spcPts val="1000"/>
              </a:spcBef>
              <a:spcAft>
                <a:spcPts val="0"/>
              </a:spcAft>
            </a:pPr>
            <a:r>
              <a:rPr lang="en-US" dirty="0"/>
              <a:t>Contact information.</a:t>
            </a:r>
          </a:p>
          <a:p>
            <a:pPr marL="292608" lvl="1" indent="-292608">
              <a:spcBef>
                <a:spcPts val="1000"/>
              </a:spcBef>
              <a:spcAft>
                <a:spcPts val="0"/>
              </a:spcAft>
            </a:pPr>
            <a:r>
              <a:rPr lang="en-US" dirty="0"/>
              <a:t>Work experience.</a:t>
            </a:r>
          </a:p>
          <a:p>
            <a:pPr marL="292608" lvl="1" indent="-292608">
              <a:spcBef>
                <a:spcPts val="1000"/>
              </a:spcBef>
              <a:spcAft>
                <a:spcPts val="0"/>
              </a:spcAft>
            </a:pPr>
            <a:r>
              <a:rPr lang="en-US" dirty="0"/>
              <a:t>Educational background.</a:t>
            </a:r>
          </a:p>
          <a:p>
            <a:pPr marL="292608" lvl="1" indent="-292608">
              <a:spcBef>
                <a:spcPts val="1000"/>
              </a:spcBef>
              <a:spcAft>
                <a:spcPts val="0"/>
              </a:spcAft>
            </a:pPr>
            <a:r>
              <a:rPr lang="en-US" dirty="0"/>
              <a:t>Applicant’s signature.</a:t>
            </a:r>
          </a:p>
        </p:txBody>
      </p:sp>
    </p:spTree>
    <p:extLst>
      <p:ext uri="{BB962C8B-B14F-4D97-AF65-F5344CB8AC3E}">
        <p14:creationId xmlns:p14="http://schemas.microsoft.com/office/powerpoint/2010/main" val="9899833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Job Applications and Résumés </a:t>
            </a:r>
            <a:r>
              <a:rPr lang="en-US" sz="1000" b="0" dirty="0"/>
              <a:t>2</a:t>
            </a:r>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5"/>
            <a:ext cx="10972800" cy="2296196"/>
          </a:xfrm>
        </p:spPr>
        <p:txBody>
          <a:bodyPr/>
          <a:lstStyle/>
          <a:p>
            <a:r>
              <a:rPr lang="en-US" sz="2800" dirty="0"/>
              <a:t>Résumés</a:t>
            </a:r>
            <a:endParaRPr lang="en-US" dirty="0"/>
          </a:p>
          <a:p>
            <a:r>
              <a:rPr lang="en-US" sz="2600" dirty="0"/>
              <a:t>Submitted by applicant to introduce self.</a:t>
            </a:r>
          </a:p>
          <a:p>
            <a:r>
              <a:rPr lang="en-US" sz="2600" dirty="0"/>
              <a:t>Applicants control content and presentation of info.</a:t>
            </a:r>
          </a:p>
          <a:p>
            <a:pPr marL="292608" lvl="1" indent="-292608">
              <a:spcBef>
                <a:spcPts val="1000"/>
              </a:spcBef>
              <a:spcAft>
                <a:spcPts val="0"/>
              </a:spcAft>
            </a:pPr>
            <a:r>
              <a:rPr lang="en-US" sz="2400" dirty="0"/>
              <a:t>Drawback: information is biased and sometimes inaccurate.</a:t>
            </a:r>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09600" y="3688600"/>
            <a:ext cx="10972800" cy="2303435"/>
          </a:xfrm>
        </p:spPr>
        <p:txBody>
          <a:bodyPr/>
          <a:lstStyle/>
          <a:p>
            <a:r>
              <a:rPr lang="en-US" sz="2600" dirty="0"/>
              <a:t>Inexpensive way to gather information and used as basis to determine which candidates to investigate further.</a:t>
            </a:r>
          </a:p>
          <a:p>
            <a:pPr marL="292608" lvl="1" indent="-292608">
              <a:spcBef>
                <a:spcPts val="1000"/>
              </a:spcBef>
              <a:spcAft>
                <a:spcPts val="0"/>
              </a:spcAft>
            </a:pPr>
            <a:r>
              <a:rPr lang="en-US" sz="2400" dirty="0"/>
              <a:t>Evaluated in terms of elements of job description.</a:t>
            </a:r>
          </a:p>
        </p:txBody>
      </p:sp>
    </p:spTree>
    <p:extLst>
      <p:ext uri="{BB962C8B-B14F-4D97-AF65-F5344CB8AC3E}">
        <p14:creationId xmlns:p14="http://schemas.microsoft.com/office/powerpoint/2010/main" val="3073830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dirty="0"/>
              <a:t>Job Applications and Résumés </a:t>
            </a:r>
            <a:r>
              <a:rPr lang="en-US" sz="1000" b="0" dirty="0"/>
              <a:t>3</a:t>
            </a:r>
          </a:p>
        </p:txBody>
      </p:sp>
      <p:sp>
        <p:nvSpPr>
          <p:cNvPr id="3" name="Content Placeholder 2">
            <a:extLst>
              <a:ext uri="{FF2B5EF4-FFF2-40B4-BE49-F238E27FC236}">
                <a16:creationId xmlns:a16="http://schemas.microsoft.com/office/drawing/2014/main" id="{A8F51122-3CD2-4F9A-AF9F-E4821F09C18E}"/>
              </a:ext>
            </a:extLst>
          </p:cNvPr>
          <p:cNvSpPr>
            <a:spLocks noGrp="1"/>
          </p:cNvSpPr>
          <p:nvPr>
            <p:ph idx="1"/>
          </p:nvPr>
        </p:nvSpPr>
        <p:spPr>
          <a:xfrm>
            <a:off x="609600" y="1280160"/>
            <a:ext cx="5486400" cy="4491053"/>
          </a:xfrm>
        </p:spPr>
        <p:txBody>
          <a:bodyPr/>
          <a:lstStyle/>
          <a:p>
            <a:r>
              <a:rPr lang="en-US" sz="2600" dirty="0"/>
              <a:t>References</a:t>
            </a:r>
          </a:p>
          <a:p>
            <a:pPr marL="402336" indent="-402336">
              <a:spcBef>
                <a:spcPts val="1000"/>
              </a:spcBef>
              <a:spcAft>
                <a:spcPts val="0"/>
              </a:spcAft>
              <a:buFont typeface="Arial" panose="020B0604020202020204" pitchFamily="34" charset="0"/>
              <a:buChar char="•"/>
            </a:pPr>
            <a:r>
              <a:rPr lang="en-US" sz="2400" dirty="0"/>
              <a:t>Applicants provide names and contact info of people who can vouch for abilities and past job performance.</a:t>
            </a:r>
          </a:p>
          <a:p>
            <a:pPr marL="402336" indent="-402336">
              <a:spcBef>
                <a:spcPts val="1000"/>
              </a:spcBef>
              <a:spcAft>
                <a:spcPts val="0"/>
              </a:spcAft>
              <a:buFont typeface="Arial" panose="020B0604020202020204" pitchFamily="34" charset="0"/>
              <a:buChar char="•"/>
            </a:pPr>
            <a:r>
              <a:rPr lang="en-US" sz="2400" dirty="0"/>
              <a:t>Biased: applicants choose people who will say nice things.</a:t>
            </a:r>
          </a:p>
          <a:p>
            <a:pPr marL="402336" indent="-402336">
              <a:spcBef>
                <a:spcPts val="1000"/>
              </a:spcBef>
              <a:spcAft>
                <a:spcPts val="0"/>
              </a:spcAft>
              <a:buFont typeface="Arial" panose="020B0604020202020204" pitchFamily="34" charset="0"/>
              <a:buChar char="•"/>
            </a:pPr>
            <a:r>
              <a:rPr lang="en-US" sz="2400" dirty="0"/>
              <a:t>Usually checked when candidate is a finalist for the job.</a:t>
            </a:r>
            <a:endParaRPr lang="en-US" sz="2600" dirty="0"/>
          </a:p>
        </p:txBody>
      </p:sp>
      <p:pic>
        <p:nvPicPr>
          <p:cNvPr id="6" name="Picture 5" descr="A photo of a person handing a résumé to another person.">
            <a:extLst>
              <a:ext uri="{FF2B5EF4-FFF2-40B4-BE49-F238E27FC236}">
                <a16:creationId xmlns:a16="http://schemas.microsoft.com/office/drawing/2014/main" id="{7D6BDEFA-8738-49EB-AD1B-832202C4F801}"/>
              </a:ext>
            </a:extLst>
          </p:cNvPr>
          <p:cNvPicPr>
            <a:picLocks noChangeAspect="1"/>
          </p:cNvPicPr>
          <p:nvPr/>
        </p:nvPicPr>
        <p:blipFill>
          <a:blip r:embed="rId3"/>
          <a:stretch>
            <a:fillRect/>
          </a:stretch>
        </p:blipFill>
        <p:spPr>
          <a:xfrm>
            <a:off x="6452664" y="1740261"/>
            <a:ext cx="4804064" cy="3377477"/>
          </a:xfrm>
          <a:prstGeom prst="rect">
            <a:avLst/>
          </a:prstGeom>
        </p:spPr>
      </p:pic>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6760566" y="6685613"/>
            <a:ext cx="4876800" cy="172387"/>
          </a:xfrm>
        </p:spPr>
        <p:txBody>
          <a:bodyPr/>
          <a:lstStyle/>
          <a:p>
            <a:r>
              <a:rPr lang="en-US" dirty="0">
                <a:solidFill>
                  <a:schemeClr val="tx1"/>
                </a:solidFill>
              </a:rPr>
              <a:t>©Brand X Pictures/</a:t>
            </a:r>
            <a:r>
              <a:rPr lang="en-US" dirty="0" err="1">
                <a:solidFill>
                  <a:schemeClr val="tx1"/>
                </a:solidFill>
              </a:rPr>
              <a:t>PunchStock</a:t>
            </a:r>
            <a:endParaRPr lang="en-US" dirty="0">
              <a:solidFill>
                <a:schemeClr val="tx1"/>
              </a:solidFill>
            </a:endParaRPr>
          </a:p>
        </p:txBody>
      </p:sp>
    </p:spTree>
    <p:extLst>
      <p:ext uri="{BB962C8B-B14F-4D97-AF65-F5344CB8AC3E}">
        <p14:creationId xmlns:p14="http://schemas.microsoft.com/office/powerpoint/2010/main" val="6711627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3EC535-8AC4-4E7A-BB05-632350B32802}"/>
              </a:ext>
            </a:extLst>
          </p:cNvPr>
          <p:cNvSpPr>
            <a:spLocks noGrp="1"/>
          </p:cNvSpPr>
          <p:nvPr>
            <p:ph type="title"/>
          </p:nvPr>
        </p:nvSpPr>
        <p:spPr/>
        <p:txBody>
          <a:bodyPr/>
          <a:lstStyle/>
          <a:p>
            <a:r>
              <a:rPr lang="en-US" dirty="0"/>
              <a:t>Job Applications and Résumés </a:t>
            </a:r>
            <a:r>
              <a:rPr lang="en-US" sz="1000" b="0" dirty="0"/>
              <a:t>4</a:t>
            </a:r>
          </a:p>
        </p:txBody>
      </p:sp>
      <p:sp>
        <p:nvSpPr>
          <p:cNvPr id="3" name="Content Placeholder 2">
            <a:extLst>
              <a:ext uri="{FF2B5EF4-FFF2-40B4-BE49-F238E27FC236}">
                <a16:creationId xmlns:a16="http://schemas.microsoft.com/office/drawing/2014/main" id="{D5BA8D20-A442-4A81-92DD-EF423E366B66}"/>
              </a:ext>
            </a:extLst>
          </p:cNvPr>
          <p:cNvSpPr>
            <a:spLocks noGrp="1"/>
          </p:cNvSpPr>
          <p:nvPr>
            <p:ph idx="1"/>
          </p:nvPr>
        </p:nvSpPr>
        <p:spPr>
          <a:xfrm>
            <a:off x="609600" y="1280160"/>
            <a:ext cx="10972800" cy="5006340"/>
          </a:xfrm>
        </p:spPr>
        <p:txBody>
          <a:bodyPr/>
          <a:lstStyle/>
          <a:p>
            <a:r>
              <a:rPr lang="en-US" sz="2600" dirty="0"/>
              <a:t>Background Checks</a:t>
            </a:r>
          </a:p>
          <a:p>
            <a:pPr marL="292608" indent="-292608">
              <a:spcBef>
                <a:spcPts val="1000"/>
              </a:spcBef>
              <a:spcAft>
                <a:spcPts val="0"/>
              </a:spcAft>
              <a:buFont typeface="Arial" panose="020B0604020202020204" pitchFamily="34" charset="0"/>
              <a:buChar char="•"/>
            </a:pPr>
            <a:r>
              <a:rPr lang="en-US" sz="2400" dirty="0"/>
              <a:t>Verify that applicants are who they say they are.</a:t>
            </a:r>
          </a:p>
          <a:p>
            <a:pPr marL="292608" indent="-292608">
              <a:spcBef>
                <a:spcPts val="1000"/>
              </a:spcBef>
              <a:spcAft>
                <a:spcPts val="0"/>
              </a:spcAft>
              <a:buFont typeface="Arial" panose="020B0604020202020204" pitchFamily="34" charset="0"/>
              <a:buChar char="•"/>
            </a:pPr>
            <a:r>
              <a:rPr lang="en-US" sz="2400" dirty="0"/>
              <a:t>False information is increasingly being found on résumés.</a:t>
            </a:r>
          </a:p>
          <a:p>
            <a:pPr marL="292608" indent="-292608">
              <a:spcBef>
                <a:spcPts val="1000"/>
              </a:spcBef>
              <a:spcAft>
                <a:spcPts val="0"/>
              </a:spcAft>
              <a:buFont typeface="Arial" panose="020B0604020202020204" pitchFamily="34" charset="0"/>
              <a:buChar char="•"/>
            </a:pPr>
            <a:r>
              <a:rPr lang="en-US" sz="2400" dirty="0"/>
              <a:t>Criminal background checks are a sensitive issue; EEOC has guidelines for checking criminal histories.</a:t>
            </a:r>
          </a:p>
          <a:p>
            <a:pPr marL="292608" indent="-292608">
              <a:spcBef>
                <a:spcPts val="1000"/>
              </a:spcBef>
              <a:spcAft>
                <a:spcPts val="0"/>
              </a:spcAft>
              <a:buFont typeface="Arial" panose="020B0604020202020204" pitchFamily="34" charset="0"/>
              <a:buChar char="•"/>
            </a:pPr>
            <a:r>
              <a:rPr lang="en-US" sz="2400" dirty="0"/>
              <a:t>Use of credit checks scrutinized; banned in some states.</a:t>
            </a:r>
          </a:p>
        </p:txBody>
      </p:sp>
    </p:spTree>
    <p:extLst>
      <p:ext uri="{BB962C8B-B14F-4D97-AF65-F5344CB8AC3E}">
        <p14:creationId xmlns:p14="http://schemas.microsoft.com/office/powerpoint/2010/main" val="13190719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C77F7-9FB6-40D2-B5A8-DAF6C272E790}"/>
              </a:ext>
            </a:extLst>
          </p:cNvPr>
          <p:cNvSpPr>
            <a:spLocks noGrp="1"/>
          </p:cNvSpPr>
          <p:nvPr>
            <p:ph type="title"/>
          </p:nvPr>
        </p:nvSpPr>
        <p:spPr/>
        <p:txBody>
          <a:bodyPr/>
          <a:lstStyle/>
          <a:p>
            <a:r>
              <a:rPr lang="en-US" dirty="0"/>
              <a:t>Employment Tests and Work Samples </a:t>
            </a:r>
            <a:r>
              <a:rPr lang="en-US" sz="1000" b="0" dirty="0"/>
              <a:t>1</a:t>
            </a:r>
          </a:p>
        </p:txBody>
      </p:sp>
      <p:sp>
        <p:nvSpPr>
          <p:cNvPr id="3" name="Text Placeholder 2">
            <a:extLst>
              <a:ext uri="{FF2B5EF4-FFF2-40B4-BE49-F238E27FC236}">
                <a16:creationId xmlns:a16="http://schemas.microsoft.com/office/drawing/2014/main" id="{FB4995DC-07B1-4541-A9F6-B9D7C6709EE2}"/>
              </a:ext>
            </a:extLst>
          </p:cNvPr>
          <p:cNvSpPr>
            <a:spLocks noGrp="1"/>
          </p:cNvSpPr>
          <p:nvPr>
            <p:ph type="body" idx="1"/>
          </p:nvPr>
        </p:nvSpPr>
        <p:spPr>
          <a:xfrm>
            <a:off x="609602" y="1275756"/>
            <a:ext cx="9154330" cy="639762"/>
          </a:xfrm>
        </p:spPr>
        <p:txBody>
          <a:bodyPr/>
          <a:lstStyle/>
          <a:p>
            <a:r>
              <a:rPr lang="en-US" sz="2600" b="0" dirty="0"/>
              <a:t>Two Broad Categories of Employment Tests</a:t>
            </a:r>
          </a:p>
        </p:txBody>
      </p:sp>
      <p:sp>
        <p:nvSpPr>
          <p:cNvPr id="5" name="Text Placeholder 4">
            <a:extLst>
              <a:ext uri="{FF2B5EF4-FFF2-40B4-BE49-F238E27FC236}">
                <a16:creationId xmlns:a16="http://schemas.microsoft.com/office/drawing/2014/main" id="{893D8D06-BFE0-4922-B74E-7FF809182F26}"/>
              </a:ext>
            </a:extLst>
          </p:cNvPr>
          <p:cNvSpPr>
            <a:spLocks noGrp="1"/>
          </p:cNvSpPr>
          <p:nvPr>
            <p:ph type="body" sz="quarter" idx="3"/>
          </p:nvPr>
        </p:nvSpPr>
        <p:spPr>
          <a:xfrm>
            <a:off x="612385" y="2253214"/>
            <a:ext cx="5384134" cy="639762"/>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algn="ctr">
              <a:spcBef>
                <a:spcPts val="672"/>
              </a:spcBef>
            </a:pPr>
            <a:r>
              <a:rPr lang="en-US" sz="2600" dirty="0"/>
              <a:t>Aptitude Tests</a:t>
            </a:r>
          </a:p>
        </p:txBody>
      </p:sp>
      <p:sp>
        <p:nvSpPr>
          <p:cNvPr id="6" name="Content Placeholder 5">
            <a:extLst>
              <a:ext uri="{FF2B5EF4-FFF2-40B4-BE49-F238E27FC236}">
                <a16:creationId xmlns:a16="http://schemas.microsoft.com/office/drawing/2014/main" id="{FAF13AE6-A2FF-4228-BF8F-C384249400F4}"/>
              </a:ext>
            </a:extLst>
          </p:cNvPr>
          <p:cNvSpPr>
            <a:spLocks noGrp="1"/>
          </p:cNvSpPr>
          <p:nvPr>
            <p:ph sz="quarter" idx="4"/>
          </p:nvPr>
        </p:nvSpPr>
        <p:spPr>
          <a:xfrm>
            <a:off x="612384" y="3019103"/>
            <a:ext cx="5384136" cy="2798373"/>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spcBef>
                <a:spcPts val="1000"/>
              </a:spcBef>
              <a:spcAft>
                <a:spcPts val="0"/>
              </a:spcAft>
            </a:pPr>
            <a:r>
              <a:rPr lang="en-US" sz="2400" dirty="0"/>
              <a:t>Assess how well a person can learn or acquire skills and abilities.</a:t>
            </a:r>
          </a:p>
          <a:p>
            <a:pPr marL="292608" indent="-292608">
              <a:spcBef>
                <a:spcPts val="1000"/>
              </a:spcBef>
              <a:spcAft>
                <a:spcPts val="0"/>
              </a:spcAft>
            </a:pPr>
            <a:r>
              <a:rPr lang="en-US" sz="2400" dirty="0"/>
              <a:t>General Aptitude Test Battery (G</a:t>
            </a:r>
            <a:r>
              <a:rPr lang="en-US" sz="100" dirty="0"/>
              <a:t> </a:t>
            </a:r>
            <a:r>
              <a:rPr lang="en-US" sz="2400" dirty="0"/>
              <a:t>A</a:t>
            </a:r>
            <a:r>
              <a:rPr lang="en-US" sz="100" dirty="0"/>
              <a:t> </a:t>
            </a:r>
            <a:r>
              <a:rPr lang="en-US" sz="2400" dirty="0"/>
              <a:t>T</a:t>
            </a:r>
            <a:r>
              <a:rPr lang="en-US" sz="100" dirty="0"/>
              <a:t> </a:t>
            </a:r>
            <a:r>
              <a:rPr lang="en-US" sz="2400" dirty="0"/>
              <a:t>B).</a:t>
            </a:r>
          </a:p>
        </p:txBody>
      </p:sp>
      <p:sp>
        <p:nvSpPr>
          <p:cNvPr id="7" name="Text Placeholder 6">
            <a:extLst>
              <a:ext uri="{FF2B5EF4-FFF2-40B4-BE49-F238E27FC236}">
                <a16:creationId xmlns:a16="http://schemas.microsoft.com/office/drawing/2014/main" id="{30E46763-7BB5-48C1-8A6E-24ABAD4282A1}"/>
              </a:ext>
            </a:extLst>
          </p:cNvPr>
          <p:cNvSpPr>
            <a:spLocks noGrp="1"/>
          </p:cNvSpPr>
          <p:nvPr>
            <p:ph type="body" sz="quarter" idx="12"/>
          </p:nvPr>
        </p:nvSpPr>
        <p:spPr>
          <a:xfrm>
            <a:off x="6283659" y="2257105"/>
            <a:ext cx="5384133" cy="6096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spcBef>
                <a:spcPts val="672"/>
              </a:spcBef>
              <a:buNone/>
            </a:pPr>
            <a:r>
              <a:rPr lang="en-US" sz="2600" dirty="0">
                <a:cs typeface="Arial" panose="020B0604020202020204" pitchFamily="34" charset="0"/>
              </a:rPr>
              <a:t>Achievement Tests</a:t>
            </a:r>
            <a:endParaRPr lang="en-US" sz="2600" dirty="0"/>
          </a:p>
        </p:txBody>
      </p:sp>
      <p:sp>
        <p:nvSpPr>
          <p:cNvPr id="8" name="Content Placeholder 7">
            <a:extLst>
              <a:ext uri="{FF2B5EF4-FFF2-40B4-BE49-F238E27FC236}">
                <a16:creationId xmlns:a16="http://schemas.microsoft.com/office/drawing/2014/main" id="{4B2772AD-BEF8-4B11-AFCD-43F3D023FAC0}"/>
              </a:ext>
            </a:extLst>
          </p:cNvPr>
          <p:cNvSpPr>
            <a:spLocks noGrp="1"/>
          </p:cNvSpPr>
          <p:nvPr>
            <p:ph sz="half" idx="14"/>
          </p:nvPr>
        </p:nvSpPr>
        <p:spPr>
          <a:xfrm>
            <a:off x="6283659" y="3040116"/>
            <a:ext cx="5384133" cy="2777359"/>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spcBef>
                <a:spcPts val="1000"/>
              </a:spcBef>
              <a:spcAft>
                <a:spcPts val="0"/>
              </a:spcAft>
            </a:pPr>
            <a:r>
              <a:rPr lang="en-US" sz="2400" dirty="0"/>
              <a:t>Measure a person’s existing knowledge and skills.</a:t>
            </a:r>
          </a:p>
          <a:p>
            <a:pPr marL="292608" indent="-292608">
              <a:spcBef>
                <a:spcPts val="1000"/>
              </a:spcBef>
              <a:spcAft>
                <a:spcPts val="0"/>
              </a:spcAft>
            </a:pPr>
            <a:r>
              <a:rPr lang="en-US" sz="2400" dirty="0"/>
              <a:t>Civil service exams.</a:t>
            </a:r>
          </a:p>
        </p:txBody>
      </p:sp>
    </p:spTree>
    <p:extLst>
      <p:ext uri="{BB962C8B-B14F-4D97-AF65-F5344CB8AC3E}">
        <p14:creationId xmlns:p14="http://schemas.microsoft.com/office/powerpoint/2010/main" val="3519203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5559F-8E0E-4021-9C77-4592D33A0679}"/>
              </a:ext>
            </a:extLst>
          </p:cNvPr>
          <p:cNvSpPr>
            <a:spLocks noGrp="1"/>
          </p:cNvSpPr>
          <p:nvPr>
            <p:ph type="title"/>
          </p:nvPr>
        </p:nvSpPr>
        <p:spPr/>
        <p:txBody>
          <a:bodyPr/>
          <a:lstStyle/>
          <a:p>
            <a:r>
              <a:rPr lang="en-US" dirty="0"/>
              <a:t>Employment Tests and Work Samples </a:t>
            </a:r>
            <a:r>
              <a:rPr lang="en-US" sz="1000" b="0" dirty="0"/>
              <a:t>2</a:t>
            </a:r>
          </a:p>
        </p:txBody>
      </p:sp>
      <p:sp>
        <p:nvSpPr>
          <p:cNvPr id="3" name="Content Placeholder 2">
            <a:extLst>
              <a:ext uri="{FF2B5EF4-FFF2-40B4-BE49-F238E27FC236}">
                <a16:creationId xmlns:a16="http://schemas.microsoft.com/office/drawing/2014/main" id="{DB922C03-59B7-4020-BD5D-8FA1F9CAD639}"/>
              </a:ext>
            </a:extLst>
          </p:cNvPr>
          <p:cNvSpPr>
            <a:spLocks noGrp="1"/>
          </p:cNvSpPr>
          <p:nvPr>
            <p:ph idx="1"/>
          </p:nvPr>
        </p:nvSpPr>
        <p:spPr>
          <a:xfrm>
            <a:off x="609600" y="1280160"/>
            <a:ext cx="10972800" cy="5006340"/>
          </a:xfrm>
        </p:spPr>
        <p:txBody>
          <a:bodyPr/>
          <a:lstStyle/>
          <a:p>
            <a:r>
              <a:rPr lang="en-US" sz="2600" dirty="0"/>
              <a:t>Physical Ability Tests</a:t>
            </a:r>
          </a:p>
          <a:p>
            <a:pPr marL="292608" indent="-292608">
              <a:spcBef>
                <a:spcPts val="1000"/>
              </a:spcBef>
              <a:spcAft>
                <a:spcPts val="0"/>
              </a:spcAft>
              <a:buFont typeface="Arial" panose="020B0604020202020204" pitchFamily="34" charset="0"/>
              <a:buChar char="•"/>
            </a:pPr>
            <a:r>
              <a:rPr lang="en-US" sz="2400" dirty="0"/>
              <a:t>Strength and endurance are essential in many jobs, but not as much as they were in the past.</a:t>
            </a:r>
          </a:p>
          <a:p>
            <a:pPr marL="292608" indent="-292608">
              <a:spcBef>
                <a:spcPts val="1000"/>
              </a:spcBef>
              <a:spcAft>
                <a:spcPts val="0"/>
              </a:spcAft>
              <a:buFont typeface="Arial" panose="020B0604020202020204" pitchFamily="34" charset="0"/>
              <a:buChar char="•"/>
            </a:pPr>
            <a:r>
              <a:rPr lang="en-US" sz="2400" dirty="0"/>
              <a:t>Assess different aspects of physical ability including power, endurance, flexibility, balance, and coordination.</a:t>
            </a:r>
          </a:p>
          <a:p>
            <a:pPr marL="292608" indent="-292608">
              <a:spcBef>
                <a:spcPts val="1000"/>
              </a:spcBef>
              <a:spcAft>
                <a:spcPts val="0"/>
              </a:spcAft>
              <a:buFont typeface="Arial" panose="020B0604020202020204" pitchFamily="34" charset="0"/>
              <a:buChar char="•"/>
            </a:pPr>
            <a:r>
              <a:rPr lang="en-US" sz="2400" dirty="0"/>
              <a:t>Tend to exclude women and people with disabilities.</a:t>
            </a:r>
          </a:p>
        </p:txBody>
      </p:sp>
    </p:spTree>
    <p:extLst>
      <p:ext uri="{BB962C8B-B14F-4D97-AF65-F5344CB8AC3E}">
        <p14:creationId xmlns:p14="http://schemas.microsoft.com/office/powerpoint/2010/main" val="31275226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3D3B8C-A271-4542-AA1F-9235F3A63FA7}"/>
              </a:ext>
            </a:extLst>
          </p:cNvPr>
          <p:cNvSpPr>
            <a:spLocks noGrp="1"/>
          </p:cNvSpPr>
          <p:nvPr>
            <p:ph type="title"/>
          </p:nvPr>
        </p:nvSpPr>
        <p:spPr/>
        <p:txBody>
          <a:bodyPr/>
          <a:lstStyle/>
          <a:p>
            <a:r>
              <a:rPr lang="en-US" dirty="0"/>
              <a:t>Employment Tests and Work Samples </a:t>
            </a:r>
            <a:r>
              <a:rPr lang="en-US" sz="1000" b="0" dirty="0"/>
              <a:t>3</a:t>
            </a:r>
            <a:endParaRPr lang="en-US" sz="1000" dirty="0"/>
          </a:p>
        </p:txBody>
      </p:sp>
      <p:sp>
        <p:nvSpPr>
          <p:cNvPr id="3" name="Content Placeholder 2">
            <a:extLst>
              <a:ext uri="{FF2B5EF4-FFF2-40B4-BE49-F238E27FC236}">
                <a16:creationId xmlns:a16="http://schemas.microsoft.com/office/drawing/2014/main" id="{D2FE0C8A-1946-4E43-B644-F924918DA556}"/>
              </a:ext>
            </a:extLst>
          </p:cNvPr>
          <p:cNvSpPr>
            <a:spLocks noGrp="1"/>
          </p:cNvSpPr>
          <p:nvPr>
            <p:ph sz="half" idx="1"/>
          </p:nvPr>
        </p:nvSpPr>
        <p:spPr>
          <a:xfrm>
            <a:off x="609600" y="1272541"/>
            <a:ext cx="5384800" cy="3516436"/>
          </a:xfrm>
        </p:spPr>
        <p:txBody>
          <a:bodyPr/>
          <a:lstStyle/>
          <a:p>
            <a:r>
              <a:rPr lang="en-US" sz="2600" b="1" dirty="0"/>
              <a:t>Cognitive Ability Tests</a:t>
            </a:r>
          </a:p>
          <a:p>
            <a:pPr marL="292608" indent="-292608">
              <a:spcBef>
                <a:spcPts val="1000"/>
              </a:spcBef>
              <a:spcAft>
                <a:spcPts val="0"/>
              </a:spcAft>
              <a:buFont typeface="Arial" panose="020B0604020202020204" pitchFamily="34" charset="0"/>
              <a:buChar char="•"/>
            </a:pPr>
            <a:r>
              <a:rPr lang="en-US" dirty="0"/>
              <a:t>Designed to measure verbal skills, quantitative skills, and reasoning ability; sometimes called </a:t>
            </a:r>
            <a:r>
              <a:rPr lang="en-US" i="1" dirty="0"/>
              <a:t>intelligence tests</a:t>
            </a:r>
            <a:r>
              <a:rPr lang="en-US" dirty="0"/>
              <a:t>.</a:t>
            </a:r>
          </a:p>
          <a:p>
            <a:pPr marL="292608" indent="-292608">
              <a:spcBef>
                <a:spcPts val="1000"/>
              </a:spcBef>
              <a:spcAft>
                <a:spcPts val="0"/>
              </a:spcAft>
              <a:buFont typeface="Arial" panose="020B0604020202020204" pitchFamily="34" charset="0"/>
              <a:buChar char="•"/>
            </a:pPr>
            <a:r>
              <a:rPr lang="en-US" dirty="0"/>
              <a:t>Valid and relatively low cost.</a:t>
            </a:r>
          </a:p>
          <a:p>
            <a:pPr marL="292608" indent="-292608">
              <a:spcBef>
                <a:spcPts val="1000"/>
              </a:spcBef>
              <a:spcAft>
                <a:spcPts val="0"/>
              </a:spcAft>
              <a:buFont typeface="Arial" panose="020B0604020202020204" pitchFamily="34" charset="0"/>
              <a:buChar char="•"/>
            </a:pPr>
            <a:r>
              <a:rPr lang="en-US" dirty="0"/>
              <a:t>Pose legal risks: especially when it comes to race.</a:t>
            </a:r>
          </a:p>
        </p:txBody>
      </p:sp>
      <p:pic>
        <p:nvPicPr>
          <p:cNvPr id="7" name="Picture 6" descr="A photo of an electrician working on an electrical pole.">
            <a:extLst>
              <a:ext uri="{FF2B5EF4-FFF2-40B4-BE49-F238E27FC236}">
                <a16:creationId xmlns:a16="http://schemas.microsoft.com/office/drawing/2014/main" id="{1D78D660-C95B-45C2-A6C5-308503A5B8D2}"/>
              </a:ext>
            </a:extLst>
          </p:cNvPr>
          <p:cNvPicPr>
            <a:picLocks noChangeAspect="1"/>
          </p:cNvPicPr>
          <p:nvPr/>
        </p:nvPicPr>
        <p:blipFill>
          <a:blip r:embed="rId3"/>
          <a:stretch>
            <a:fillRect/>
          </a:stretch>
        </p:blipFill>
        <p:spPr>
          <a:xfrm>
            <a:off x="6961594" y="1303717"/>
            <a:ext cx="4313148" cy="3227681"/>
          </a:xfrm>
          <a:prstGeom prst="rect">
            <a:avLst/>
          </a:prstGeom>
        </p:spPr>
      </p:pic>
      <p:sp>
        <p:nvSpPr>
          <p:cNvPr id="4" name="Content Placeholder 3">
            <a:extLst>
              <a:ext uri="{FF2B5EF4-FFF2-40B4-BE49-F238E27FC236}">
                <a16:creationId xmlns:a16="http://schemas.microsoft.com/office/drawing/2014/main" id="{AC6CBAFE-4A09-4EF7-9450-54F21ED3028A}"/>
              </a:ext>
            </a:extLst>
          </p:cNvPr>
          <p:cNvSpPr>
            <a:spLocks noGrp="1"/>
          </p:cNvSpPr>
          <p:nvPr>
            <p:ph sz="half" idx="2"/>
          </p:nvPr>
        </p:nvSpPr>
        <p:spPr>
          <a:xfrm>
            <a:off x="6884861" y="4804472"/>
            <a:ext cx="4480560" cy="1317360"/>
          </a:xfrm>
        </p:spPr>
        <p:txBody>
          <a:bodyPr/>
          <a:lstStyle/>
          <a:p>
            <a:pPr algn="r"/>
            <a:r>
              <a:rPr lang="en-US" sz="2000" dirty="0"/>
              <a:t>Administering tests to job candidates helps employers assess qualifications. Why are problem-solving skills important for an electrical technician?</a:t>
            </a:r>
          </a:p>
        </p:txBody>
      </p:sp>
      <p:sp>
        <p:nvSpPr>
          <p:cNvPr id="6" name="Text Placeholder 5">
            <a:extLst>
              <a:ext uri="{FF2B5EF4-FFF2-40B4-BE49-F238E27FC236}">
                <a16:creationId xmlns:a16="http://schemas.microsoft.com/office/drawing/2014/main" id="{9CB1B606-25ED-42A8-9ADA-7939B9404E23}"/>
              </a:ext>
            </a:extLst>
          </p:cNvPr>
          <p:cNvSpPr>
            <a:spLocks noGrp="1"/>
          </p:cNvSpPr>
          <p:nvPr>
            <p:ph type="body" sz="quarter" idx="11"/>
          </p:nvPr>
        </p:nvSpPr>
        <p:spPr>
          <a:xfrm>
            <a:off x="8291593" y="6586779"/>
            <a:ext cx="3357966" cy="193732"/>
          </a:xfrm>
        </p:spPr>
        <p:txBody>
          <a:bodyPr/>
          <a:lstStyle/>
          <a:p>
            <a:r>
              <a:rPr lang="en-US" dirty="0">
                <a:solidFill>
                  <a:schemeClr val="tx1"/>
                </a:solidFill>
              </a:rPr>
              <a:t>©</a:t>
            </a:r>
            <a:r>
              <a:rPr lang="en-US" dirty="0" err="1">
                <a:solidFill>
                  <a:schemeClr val="tx1"/>
                </a:solidFill>
              </a:rPr>
              <a:t>themorningglory</a:t>
            </a:r>
            <a:r>
              <a:rPr lang="en-US" dirty="0">
                <a:solidFill>
                  <a:schemeClr val="tx1"/>
                </a:solidFill>
              </a:rPr>
              <a:t>/123RF</a:t>
            </a:r>
          </a:p>
        </p:txBody>
      </p:sp>
    </p:spTree>
    <p:extLst>
      <p:ext uri="{BB962C8B-B14F-4D97-AF65-F5344CB8AC3E}">
        <p14:creationId xmlns:p14="http://schemas.microsoft.com/office/powerpoint/2010/main" val="3288066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41D2F6-A899-4E95-B656-7B6CF65A966B}"/>
              </a:ext>
            </a:extLst>
          </p:cNvPr>
          <p:cNvSpPr>
            <a:spLocks noGrp="1"/>
          </p:cNvSpPr>
          <p:nvPr>
            <p:ph type="title"/>
          </p:nvPr>
        </p:nvSpPr>
        <p:spPr/>
        <p:txBody>
          <a:bodyPr/>
          <a:lstStyle/>
          <a:p>
            <a:r>
              <a:rPr lang="en-US" dirty="0"/>
              <a:t>Table 6.2 Sources of Information about Employment Tests</a:t>
            </a:r>
          </a:p>
        </p:txBody>
      </p:sp>
      <p:graphicFrame>
        <p:nvGraphicFramePr>
          <p:cNvPr id="6" name="Table 6">
            <a:extLst>
              <a:ext uri="{FF2B5EF4-FFF2-40B4-BE49-F238E27FC236}">
                <a16:creationId xmlns:a16="http://schemas.microsoft.com/office/drawing/2014/main" id="{91C54908-1ED8-41F5-B6C5-46871C8E9B82}"/>
              </a:ext>
            </a:extLst>
          </p:cNvPr>
          <p:cNvGraphicFramePr>
            <a:graphicFrameLocks noGrp="1"/>
          </p:cNvGraphicFramePr>
          <p:nvPr>
            <p:extLst>
              <p:ext uri="{D42A27DB-BD31-4B8C-83A1-F6EECF244321}">
                <p14:modId xmlns:p14="http://schemas.microsoft.com/office/powerpoint/2010/main" val="3535569648"/>
              </p:ext>
            </p:extLst>
          </p:nvPr>
        </p:nvGraphicFramePr>
        <p:xfrm>
          <a:off x="598488" y="1324097"/>
          <a:ext cx="11060112" cy="3810000"/>
        </p:xfrm>
        <a:graphic>
          <a:graphicData uri="http://schemas.openxmlformats.org/drawingml/2006/table">
            <a:tbl>
              <a:tblPr firstRow="1" bandRow="1">
                <a:tableStyleId>{2D5ABB26-0587-4C30-8999-92F81FD0307C}</a:tableStyleId>
              </a:tblPr>
              <a:tblGrid>
                <a:gridCol w="5530056">
                  <a:extLst>
                    <a:ext uri="{9D8B030D-6E8A-4147-A177-3AD203B41FA5}">
                      <a16:colId xmlns:a16="http://schemas.microsoft.com/office/drawing/2014/main" val="801148472"/>
                    </a:ext>
                  </a:extLst>
                </a:gridCol>
                <a:gridCol w="5530056">
                  <a:extLst>
                    <a:ext uri="{9D8B030D-6E8A-4147-A177-3AD203B41FA5}">
                      <a16:colId xmlns:a16="http://schemas.microsoft.com/office/drawing/2014/main" val="248656134"/>
                    </a:ext>
                  </a:extLst>
                </a:gridCol>
              </a:tblGrid>
              <a:tr h="37084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2000" b="0" i="1" u="none" strike="noStrike" kern="1200" baseline="0" dirty="0">
                          <a:solidFill>
                            <a:schemeClr val="tx1"/>
                          </a:solidFill>
                          <a:latin typeface="+mn-lt"/>
                          <a:ea typeface="+mn-ea"/>
                          <a:cs typeface="+mn-cs"/>
                        </a:rPr>
                        <a:t>Mental Measurements Yearbook</a:t>
                      </a:r>
                      <a:endParaRPr lang="en-US" sz="20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2000" b="0" i="0" u="none" strike="noStrike" kern="1200" baseline="0" dirty="0">
                          <a:solidFill>
                            <a:schemeClr val="tx1"/>
                          </a:solidFill>
                          <a:latin typeface="+mn-lt"/>
                          <a:ea typeface="+mn-ea"/>
                          <a:cs typeface="+mn-cs"/>
                        </a:rPr>
                        <a:t>Descriptions and reviews of tests that are commercially available.</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57922068"/>
                  </a:ext>
                </a:extLst>
              </a:tr>
              <a:tr h="37084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2000" b="0" i="1" u="none" strike="noStrike" kern="1200" baseline="0" dirty="0">
                          <a:solidFill>
                            <a:schemeClr val="tx1"/>
                          </a:solidFill>
                          <a:latin typeface="+mn-lt"/>
                          <a:ea typeface="+mn-ea"/>
                          <a:cs typeface="+mn-cs"/>
                        </a:rPr>
                        <a:t>Principles for the Validation and Use of Personnel Selection Procedures </a:t>
                      </a:r>
                      <a:r>
                        <a:rPr lang="en-US" sz="2000" b="0" i="0" u="none" strike="noStrike" kern="1200" baseline="0" dirty="0">
                          <a:solidFill>
                            <a:schemeClr val="tx1"/>
                          </a:solidFill>
                          <a:latin typeface="+mn-lt"/>
                          <a:ea typeface="+mn-ea"/>
                          <a:cs typeface="+mn-cs"/>
                        </a:rPr>
                        <a:t>(Society for Industrial and Organizational Psychology)</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2000" b="0" i="0" u="none" strike="noStrike" kern="1200" baseline="0" dirty="0">
                          <a:solidFill>
                            <a:schemeClr val="tx1"/>
                          </a:solidFill>
                          <a:latin typeface="+mn-lt"/>
                          <a:ea typeface="+mn-ea"/>
                          <a:cs typeface="+mn-cs"/>
                        </a:rPr>
                        <a:t>Guide to help organizations evaluate tests.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57371904"/>
                  </a:ext>
                </a:extLst>
              </a:tr>
              <a:tr h="37084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2000" b="0" i="1" u="none" strike="noStrike" kern="1200" baseline="0" dirty="0">
                          <a:solidFill>
                            <a:schemeClr val="tx1"/>
                          </a:solidFill>
                          <a:latin typeface="+mn-lt"/>
                          <a:ea typeface="+mn-ea"/>
                          <a:cs typeface="+mn-cs"/>
                        </a:rPr>
                        <a:t>Standards for Educational and Psychological Tests </a:t>
                      </a:r>
                      <a:r>
                        <a:rPr lang="en-US" sz="2000" b="0" i="0" u="none" strike="noStrike" kern="1200" baseline="0" dirty="0">
                          <a:solidFill>
                            <a:schemeClr val="tx1"/>
                          </a:solidFill>
                          <a:latin typeface="+mn-lt"/>
                          <a:ea typeface="+mn-ea"/>
                          <a:cs typeface="+mn-cs"/>
                        </a:rPr>
                        <a:t>(American Psychological Association)</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2000" b="0" i="0" u="none" strike="noStrike" kern="1200" baseline="0" dirty="0">
                          <a:solidFill>
                            <a:schemeClr val="tx1"/>
                          </a:solidFill>
                          <a:latin typeface="+mn-lt"/>
                          <a:ea typeface="+mn-ea"/>
                          <a:cs typeface="+mn-cs"/>
                        </a:rPr>
                        <a:t>Description of standards for testing programs.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62467078"/>
                  </a:ext>
                </a:extLst>
              </a:tr>
              <a:tr h="37084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2000" b="0" i="1" u="none" strike="noStrike" kern="1200" baseline="0" dirty="0">
                          <a:solidFill>
                            <a:schemeClr val="tx1"/>
                          </a:solidFill>
                          <a:latin typeface="+mn-lt"/>
                          <a:ea typeface="+mn-ea"/>
                          <a:cs typeface="+mn-cs"/>
                        </a:rPr>
                        <a:t>Tests: A Comprehensive Reference for Assessments in Psychology, Education, and Business</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2000" b="0" i="0" u="none" strike="noStrike" kern="1200" baseline="0" dirty="0">
                          <a:solidFill>
                            <a:schemeClr val="tx1"/>
                          </a:solidFill>
                          <a:latin typeface="+mn-lt"/>
                          <a:ea typeface="+mn-ea"/>
                          <a:cs typeface="+mn-cs"/>
                        </a:rPr>
                        <a:t>Descriptions of thousands of tests.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458890"/>
                  </a:ext>
                </a:extLst>
              </a:tr>
              <a:tr h="37084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2000" b="0" i="1" u="none" strike="noStrike" kern="1200" baseline="0" dirty="0">
                          <a:solidFill>
                            <a:schemeClr val="tx1"/>
                          </a:solidFill>
                          <a:latin typeface="+mn-lt"/>
                          <a:ea typeface="+mn-ea"/>
                          <a:cs typeface="+mn-cs"/>
                        </a:rPr>
                        <a:t>Test Critiques</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2000" b="0" i="0" u="none" strike="noStrike" kern="1200" baseline="0" dirty="0">
                          <a:solidFill>
                            <a:schemeClr val="tx1"/>
                          </a:solidFill>
                          <a:latin typeface="+mn-lt"/>
                          <a:ea typeface="+mn-ea"/>
                          <a:cs typeface="+mn-cs"/>
                        </a:rPr>
                        <a:t>Reviews of tests, written by professionals in the field.</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03326904"/>
                  </a:ext>
                </a:extLst>
              </a:tr>
            </a:tbl>
          </a:graphicData>
        </a:graphic>
      </p:graphicFrame>
    </p:spTree>
    <p:extLst>
      <p:ext uri="{BB962C8B-B14F-4D97-AF65-F5344CB8AC3E}">
        <p14:creationId xmlns:p14="http://schemas.microsoft.com/office/powerpoint/2010/main" val="10739122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Employment Tests and Work Samples </a:t>
            </a:r>
            <a:r>
              <a:rPr lang="en-US" sz="1000" b="0" dirty="0"/>
              <a:t>4</a:t>
            </a:r>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2444604"/>
          </a:xfrm>
        </p:spPr>
        <p:txBody>
          <a:bodyPr/>
          <a:lstStyle/>
          <a:p>
            <a:r>
              <a:rPr lang="en-US" sz="2800" dirty="0"/>
              <a:t>Job Performance Tests and Work Samples</a:t>
            </a:r>
          </a:p>
          <a:p>
            <a:r>
              <a:rPr lang="en-US" sz="2600" dirty="0"/>
              <a:t>Specialized skills needed for job may be tested.</a:t>
            </a:r>
          </a:p>
          <a:p>
            <a:pPr marL="292608" lvl="1" indent="-292608">
              <a:spcBef>
                <a:spcPts val="1000"/>
              </a:spcBef>
              <a:spcAft>
                <a:spcPts val="0"/>
              </a:spcAft>
            </a:pPr>
            <a:r>
              <a:rPr lang="en-US" sz="2400" dirty="0"/>
              <a:t>May come in form of showing samples of work, completing a project, or an in-basket test.</a:t>
            </a:r>
          </a:p>
          <a:p>
            <a:pPr marL="292608" lvl="1" indent="-292608">
              <a:spcBef>
                <a:spcPts val="1000"/>
              </a:spcBef>
              <a:spcAft>
                <a:spcPts val="0"/>
              </a:spcAft>
            </a:pPr>
            <a:r>
              <a:rPr lang="en-US" sz="2400" dirty="0"/>
              <a:t>Tests for selecting managers may take form of </a:t>
            </a:r>
            <a:r>
              <a:rPr lang="en-US" sz="2400" b="1" dirty="0"/>
              <a:t>assessment center</a:t>
            </a:r>
            <a:r>
              <a:rPr lang="en-US" sz="2400" dirty="0"/>
              <a:t>.</a:t>
            </a:r>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09600" y="3874576"/>
            <a:ext cx="10972800" cy="2117460"/>
          </a:xfrm>
        </p:spPr>
        <p:txBody>
          <a:bodyPr/>
          <a:lstStyle/>
          <a:p>
            <a:r>
              <a:rPr lang="en-US" sz="2600" dirty="0"/>
              <a:t>Leads applicants to feel that evaluation is fair since they have a chance to showcase skills.</a:t>
            </a:r>
          </a:p>
        </p:txBody>
      </p:sp>
    </p:spTree>
    <p:extLst>
      <p:ext uri="{BB962C8B-B14F-4D97-AF65-F5344CB8AC3E}">
        <p14:creationId xmlns:p14="http://schemas.microsoft.com/office/powerpoint/2010/main" val="30014362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44F4C-12BB-4E30-AC4B-F6B06549DE57}"/>
              </a:ext>
            </a:extLst>
          </p:cNvPr>
          <p:cNvSpPr>
            <a:spLocks noGrp="1"/>
          </p:cNvSpPr>
          <p:nvPr>
            <p:ph type="title"/>
          </p:nvPr>
        </p:nvSpPr>
        <p:spPr/>
        <p:txBody>
          <a:bodyPr/>
          <a:lstStyle/>
          <a:p>
            <a:r>
              <a:rPr lang="en-US" noProof="0" dirty="0"/>
              <a:t>What Do I Need to Know?</a:t>
            </a:r>
          </a:p>
        </p:txBody>
      </p:sp>
      <p:sp>
        <p:nvSpPr>
          <p:cNvPr id="3" name="Content Placeholder 2">
            <a:extLst>
              <a:ext uri="{FF2B5EF4-FFF2-40B4-BE49-F238E27FC236}">
                <a16:creationId xmlns:a16="http://schemas.microsoft.com/office/drawing/2014/main" id="{70FBCE7B-BC9E-4350-BF90-1BB29939B96C}"/>
              </a:ext>
            </a:extLst>
          </p:cNvPr>
          <p:cNvSpPr>
            <a:spLocks noGrp="1"/>
          </p:cNvSpPr>
          <p:nvPr>
            <p:ph idx="1"/>
          </p:nvPr>
        </p:nvSpPr>
        <p:spPr>
          <a:xfrm>
            <a:off x="609600" y="1280160"/>
            <a:ext cx="10972800" cy="5006340"/>
          </a:xfrm>
        </p:spPr>
        <p:txBody>
          <a:bodyPr/>
          <a:lstStyle/>
          <a:p>
            <a:pPr marL="914400" indent="-914400">
              <a:tabLst>
                <a:tab pos="914400"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6-1</a:t>
            </a:r>
            <a:r>
              <a:rPr lang="en-US" sz="2200" b="1" noProof="0" dirty="0">
                <a:solidFill>
                  <a:srgbClr val="008200"/>
                </a:solidFill>
              </a:rPr>
              <a:t>  </a:t>
            </a:r>
            <a:r>
              <a:rPr lang="en-US" sz="2200" dirty="0"/>
              <a:t>Identify the elements of the selection process.</a:t>
            </a:r>
            <a:endParaRPr lang="en-US" sz="2200" noProof="0" dirty="0"/>
          </a:p>
          <a:p>
            <a:pPr marL="1139825" indent="-1139825">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6-2</a:t>
            </a:r>
            <a:r>
              <a:rPr lang="en-US" sz="2200" b="1" noProof="0" dirty="0">
                <a:solidFill>
                  <a:srgbClr val="008200"/>
                </a:solidFill>
              </a:rPr>
              <a:t>  </a:t>
            </a:r>
            <a:r>
              <a:rPr lang="en-US" sz="2200" dirty="0"/>
              <a:t>Define ways to measure the success of a selection method.</a:t>
            </a:r>
            <a:endParaRPr lang="en-US" sz="2200" noProof="0" dirty="0"/>
          </a:p>
          <a:p>
            <a:pPr marL="895350" indent="-895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6-3</a:t>
            </a:r>
            <a:r>
              <a:rPr lang="en-US" sz="2200" b="1" noProof="0" dirty="0">
                <a:solidFill>
                  <a:srgbClr val="008200"/>
                </a:solidFill>
              </a:rPr>
              <a:t>  </a:t>
            </a:r>
            <a:r>
              <a:rPr lang="en-US" sz="2200" dirty="0"/>
              <a:t>Summarize the government’s requirements for employee selection.</a:t>
            </a:r>
            <a:endParaRPr lang="en-US" sz="2200" noProof="0" dirty="0"/>
          </a:p>
          <a:p>
            <a:pPr marL="895350" indent="-895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6-4</a:t>
            </a:r>
            <a:r>
              <a:rPr lang="en-US" sz="2200" b="1" noProof="0" dirty="0">
                <a:solidFill>
                  <a:srgbClr val="008200"/>
                </a:solidFill>
              </a:rPr>
              <a:t>  </a:t>
            </a:r>
            <a:r>
              <a:rPr lang="en-US" sz="2200" dirty="0"/>
              <a:t>Compare the common methods used for selecting human resources.</a:t>
            </a:r>
            <a:endParaRPr lang="en-US" sz="2200" noProof="0" dirty="0"/>
          </a:p>
          <a:p>
            <a:pPr marL="1139825" indent="-1139825">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6-5</a:t>
            </a:r>
            <a:r>
              <a:rPr lang="en-US" sz="2200" b="1" noProof="0" dirty="0">
                <a:solidFill>
                  <a:srgbClr val="008200"/>
                </a:solidFill>
              </a:rPr>
              <a:t>  </a:t>
            </a:r>
            <a:r>
              <a:rPr lang="en-US" sz="2200" dirty="0"/>
              <a:t>Describe major types of employment tests.</a:t>
            </a:r>
            <a:endParaRPr lang="en-US" sz="2200" noProof="0" dirty="0"/>
          </a:p>
          <a:p>
            <a:pPr marL="852488" indent="-852488">
              <a:tabLst>
                <a:tab pos="914400"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6-6</a:t>
            </a:r>
            <a:r>
              <a:rPr lang="en-US" sz="2200" b="1" noProof="0" dirty="0">
                <a:solidFill>
                  <a:srgbClr val="008200"/>
                </a:solidFill>
              </a:rPr>
              <a:t>  </a:t>
            </a:r>
            <a:r>
              <a:rPr lang="en-US" sz="2200" dirty="0"/>
              <a:t>Discuss how to conduct effective interviews.</a:t>
            </a:r>
          </a:p>
          <a:p>
            <a:pPr marL="852488" indent="-852488">
              <a:tabLst>
                <a:tab pos="914400" algn="l"/>
              </a:tabLst>
            </a:pPr>
            <a:r>
              <a:rPr lang="en-US" sz="2200" b="1" dirty="0">
                <a:solidFill>
                  <a:srgbClr val="007000"/>
                </a:solidFill>
              </a:rPr>
              <a:t>L</a:t>
            </a:r>
            <a:r>
              <a:rPr lang="en-US" sz="100" b="1" dirty="0">
                <a:solidFill>
                  <a:srgbClr val="007000"/>
                </a:solidFill>
              </a:rPr>
              <a:t> </a:t>
            </a:r>
            <a:r>
              <a:rPr lang="en-US" sz="2200" b="1" dirty="0">
                <a:solidFill>
                  <a:srgbClr val="007000"/>
                </a:solidFill>
              </a:rPr>
              <a:t>O 6-7</a:t>
            </a:r>
            <a:r>
              <a:rPr lang="en-US" sz="2200" b="1" dirty="0">
                <a:solidFill>
                  <a:srgbClr val="008200"/>
                </a:solidFill>
              </a:rPr>
              <a:t>  </a:t>
            </a:r>
            <a:r>
              <a:rPr lang="en-US" sz="2200" dirty="0"/>
              <a:t>Explain how employers carry out the process of making a selection decision.</a:t>
            </a:r>
          </a:p>
        </p:txBody>
      </p:sp>
    </p:spTree>
    <p:extLst>
      <p:ext uri="{BB962C8B-B14F-4D97-AF65-F5344CB8AC3E}">
        <p14:creationId xmlns:p14="http://schemas.microsoft.com/office/powerpoint/2010/main" val="28889342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D3CCF-8649-4FCD-9E1E-6218E2B9E801}"/>
              </a:ext>
            </a:extLst>
          </p:cNvPr>
          <p:cNvSpPr>
            <a:spLocks noGrp="1"/>
          </p:cNvSpPr>
          <p:nvPr>
            <p:ph type="title"/>
          </p:nvPr>
        </p:nvSpPr>
        <p:spPr/>
        <p:txBody>
          <a:bodyPr/>
          <a:lstStyle/>
          <a:p>
            <a:r>
              <a:rPr lang="en-US" dirty="0"/>
              <a:t>Employment Tests and Work Samples </a:t>
            </a:r>
            <a:r>
              <a:rPr lang="en-US" sz="1000" b="0" dirty="0"/>
              <a:t>5</a:t>
            </a:r>
          </a:p>
        </p:txBody>
      </p:sp>
      <p:sp>
        <p:nvSpPr>
          <p:cNvPr id="3" name="Content Placeholder 2">
            <a:extLst>
              <a:ext uri="{FF2B5EF4-FFF2-40B4-BE49-F238E27FC236}">
                <a16:creationId xmlns:a16="http://schemas.microsoft.com/office/drawing/2014/main" id="{A5241896-2782-411B-845B-76D3EB5CBDBF}"/>
              </a:ext>
            </a:extLst>
          </p:cNvPr>
          <p:cNvSpPr>
            <a:spLocks noGrp="1"/>
          </p:cNvSpPr>
          <p:nvPr>
            <p:ph idx="1"/>
          </p:nvPr>
        </p:nvSpPr>
        <p:spPr>
          <a:xfrm>
            <a:off x="609600" y="1280160"/>
            <a:ext cx="10972800" cy="4369761"/>
          </a:xfrm>
        </p:spPr>
        <p:txBody>
          <a:bodyPr/>
          <a:lstStyle/>
          <a:p>
            <a:r>
              <a:rPr lang="en-US" dirty="0"/>
              <a:t>Personality Inventories</a:t>
            </a:r>
          </a:p>
          <a:p>
            <a:r>
              <a:rPr lang="en-US" sz="2600" dirty="0"/>
              <a:t>“Big Five” traits often used as basis of assessing personality traits.</a:t>
            </a:r>
          </a:p>
          <a:p>
            <a:pPr marL="402336" lvl="1" indent="-404813">
              <a:spcBef>
                <a:spcPts val="1000"/>
              </a:spcBef>
              <a:spcAft>
                <a:spcPts val="0"/>
              </a:spcAft>
              <a:buFont typeface="+mj-lt"/>
              <a:buAutoNum type="arabicPeriod"/>
            </a:pPr>
            <a:r>
              <a:rPr lang="en-US" dirty="0"/>
              <a:t>Extroversion.</a:t>
            </a:r>
          </a:p>
          <a:p>
            <a:pPr marL="402336" lvl="1" indent="-404813">
              <a:spcBef>
                <a:spcPts val="1000"/>
              </a:spcBef>
              <a:spcAft>
                <a:spcPts val="0"/>
              </a:spcAft>
              <a:buFont typeface="+mj-lt"/>
              <a:buAutoNum type="arabicPeriod"/>
            </a:pPr>
            <a:r>
              <a:rPr lang="en-US" dirty="0"/>
              <a:t>Adjustment.</a:t>
            </a:r>
          </a:p>
          <a:p>
            <a:pPr marL="402336" lvl="1" indent="-404813">
              <a:spcBef>
                <a:spcPts val="1000"/>
              </a:spcBef>
              <a:spcAft>
                <a:spcPts val="0"/>
              </a:spcAft>
              <a:buFont typeface="+mj-lt"/>
              <a:buAutoNum type="arabicPeriod"/>
            </a:pPr>
            <a:r>
              <a:rPr lang="en-US" dirty="0"/>
              <a:t>Agreeableness.</a:t>
            </a:r>
          </a:p>
          <a:p>
            <a:pPr marL="402336" lvl="1" indent="-404813">
              <a:spcBef>
                <a:spcPts val="1000"/>
              </a:spcBef>
              <a:spcAft>
                <a:spcPts val="0"/>
              </a:spcAft>
              <a:buFont typeface="+mj-lt"/>
              <a:buAutoNum type="arabicPeriod"/>
            </a:pPr>
            <a:r>
              <a:rPr lang="en-US" dirty="0"/>
              <a:t>Conscientiousness.</a:t>
            </a:r>
          </a:p>
          <a:p>
            <a:pPr marL="402336" lvl="1" indent="-404813">
              <a:spcBef>
                <a:spcPts val="1000"/>
              </a:spcBef>
              <a:spcAft>
                <a:spcPts val="0"/>
              </a:spcAft>
              <a:buFont typeface="+mj-lt"/>
              <a:buAutoNum type="arabicPeriod"/>
            </a:pPr>
            <a:r>
              <a:rPr lang="en-US" dirty="0"/>
              <a:t>Inquisitiveness.</a:t>
            </a:r>
          </a:p>
        </p:txBody>
      </p:sp>
    </p:spTree>
    <p:extLst>
      <p:ext uri="{BB962C8B-B14F-4D97-AF65-F5344CB8AC3E}">
        <p14:creationId xmlns:p14="http://schemas.microsoft.com/office/powerpoint/2010/main" val="23918818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24010-6D42-4860-AE99-9AFB95DDCF54}"/>
              </a:ext>
            </a:extLst>
          </p:cNvPr>
          <p:cNvSpPr>
            <a:spLocks noGrp="1"/>
          </p:cNvSpPr>
          <p:nvPr>
            <p:ph type="title"/>
          </p:nvPr>
        </p:nvSpPr>
        <p:spPr/>
        <p:txBody>
          <a:bodyPr/>
          <a:lstStyle/>
          <a:p>
            <a:r>
              <a:rPr lang="en-US" sz="2800" dirty="0"/>
              <a:t>Table 6.3 Five Major Personality Dimensions Measured by Personality Inventories</a:t>
            </a:r>
          </a:p>
        </p:txBody>
      </p:sp>
      <p:graphicFrame>
        <p:nvGraphicFramePr>
          <p:cNvPr id="6" name="Table 6">
            <a:extLst>
              <a:ext uri="{FF2B5EF4-FFF2-40B4-BE49-F238E27FC236}">
                <a16:creationId xmlns:a16="http://schemas.microsoft.com/office/drawing/2014/main" id="{A86BAB65-66CA-4064-902D-3A53C31192CB}"/>
              </a:ext>
            </a:extLst>
          </p:cNvPr>
          <p:cNvGraphicFramePr>
            <a:graphicFrameLocks noGrp="1"/>
          </p:cNvGraphicFramePr>
          <p:nvPr>
            <p:extLst>
              <p:ext uri="{D42A27DB-BD31-4B8C-83A1-F6EECF244321}">
                <p14:modId xmlns:p14="http://schemas.microsoft.com/office/powerpoint/2010/main" val="1837415616"/>
              </p:ext>
            </p:extLst>
          </p:nvPr>
        </p:nvGraphicFramePr>
        <p:xfrm>
          <a:off x="598488" y="1417090"/>
          <a:ext cx="11060112" cy="3383280"/>
        </p:xfrm>
        <a:graphic>
          <a:graphicData uri="http://schemas.openxmlformats.org/drawingml/2006/table">
            <a:tbl>
              <a:tblPr firstRow="1" bandRow="1">
                <a:tableStyleId>{2D5ABB26-0587-4C30-8999-92F81FD0307C}</a:tableStyleId>
              </a:tblPr>
              <a:tblGrid>
                <a:gridCol w="3570556">
                  <a:extLst>
                    <a:ext uri="{9D8B030D-6E8A-4147-A177-3AD203B41FA5}">
                      <a16:colId xmlns:a16="http://schemas.microsoft.com/office/drawing/2014/main" val="1491858627"/>
                    </a:ext>
                  </a:extLst>
                </a:gridCol>
                <a:gridCol w="7489556">
                  <a:extLst>
                    <a:ext uri="{9D8B030D-6E8A-4147-A177-3AD203B41FA5}">
                      <a16:colId xmlns:a16="http://schemas.microsoft.com/office/drawing/2014/main" val="1002338349"/>
                    </a:ext>
                  </a:extLst>
                </a:gridCol>
              </a:tblGrid>
              <a:tr h="370840">
                <a:tc>
                  <a:txBody>
                    <a:bodyPr/>
                    <a:lstStyle/>
                    <a:p>
                      <a:pPr marL="0" indent="0">
                        <a:buNone/>
                      </a:pPr>
                      <a:r>
                        <a:rPr lang="en-US" sz="2400" b="1" dirty="0"/>
                        <a:t>1. Extroversion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2400" b="0" i="0" u="none" strike="noStrike" kern="1200" baseline="0" dirty="0">
                          <a:solidFill>
                            <a:schemeClr val="tx1"/>
                          </a:solidFill>
                          <a:latin typeface="+mn-lt"/>
                          <a:ea typeface="+mn-ea"/>
                          <a:cs typeface="+mn-cs"/>
                        </a:rPr>
                        <a:t>Sociable, gregarious, assertive, talkative, expressive. </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9433819"/>
                  </a:ext>
                </a:extLst>
              </a:tr>
              <a:tr h="370840">
                <a:tc>
                  <a:txBody>
                    <a:bodyPr/>
                    <a:lstStyle/>
                    <a:p>
                      <a:r>
                        <a:rPr lang="en-US" sz="2400" b="1" dirty="0"/>
                        <a:t>2. Adjustment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2400" b="0" i="0" u="none" strike="noStrike" kern="1200" baseline="0" dirty="0">
                          <a:solidFill>
                            <a:schemeClr val="tx1"/>
                          </a:solidFill>
                          <a:latin typeface="+mn-lt"/>
                          <a:ea typeface="+mn-ea"/>
                          <a:cs typeface="+mn-cs"/>
                        </a:rPr>
                        <a:t>Emotionally stable, nondepressed, secure, content. 	</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4374305"/>
                  </a:ext>
                </a:extLst>
              </a:tr>
              <a:tr h="370840">
                <a:tc>
                  <a:txBody>
                    <a:bodyPr/>
                    <a:lstStyle/>
                    <a:p>
                      <a:r>
                        <a:rPr lang="en-US" sz="2400" b="1" dirty="0"/>
                        <a:t>3. Agreeableness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2400" b="0" i="0" u="none" strike="noStrike" kern="1200" baseline="0" dirty="0">
                          <a:solidFill>
                            <a:schemeClr val="tx1"/>
                          </a:solidFill>
                          <a:latin typeface="+mn-lt"/>
                          <a:ea typeface="+mn-ea"/>
                          <a:cs typeface="+mn-cs"/>
                        </a:rPr>
                        <a:t>Courteous, trusting, good-natured, tolerant, cooperative, forgiving. 	</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1282884"/>
                  </a:ext>
                </a:extLst>
              </a:tr>
              <a:tr h="370840">
                <a:tc>
                  <a:txBody>
                    <a:bodyPr/>
                    <a:lstStyle/>
                    <a:p>
                      <a:r>
                        <a:rPr lang="en-US" sz="2400" b="1" dirty="0"/>
                        <a:t>4. Conscientiousness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2400" b="0" i="0" u="none" strike="noStrike" kern="1200" baseline="0" dirty="0">
                          <a:solidFill>
                            <a:schemeClr val="tx1"/>
                          </a:solidFill>
                          <a:latin typeface="+mn-lt"/>
                          <a:ea typeface="+mn-ea"/>
                          <a:cs typeface="+mn-cs"/>
                        </a:rPr>
                        <a:t>Dependable, organized, persevering, thorough, achievement-oriented.	</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74741475"/>
                  </a:ext>
                </a:extLst>
              </a:tr>
              <a:tr h="370840">
                <a:tc>
                  <a:txBody>
                    <a:bodyPr/>
                    <a:lstStyle/>
                    <a:p>
                      <a:r>
                        <a:rPr lang="en-US" sz="2400" b="1" dirty="0"/>
                        <a:t>5. Inquisitiveness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2400" b="0" i="0" u="none" strike="noStrike" kern="1200" baseline="0" dirty="0">
                          <a:solidFill>
                            <a:schemeClr val="tx1"/>
                          </a:solidFill>
                          <a:latin typeface="+mn-lt"/>
                          <a:ea typeface="+mn-ea"/>
                          <a:cs typeface="+mn-cs"/>
                        </a:rPr>
                        <a:t>Curious, imaginative, artistically sensitive, broad-minded, playful. 	</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6606945"/>
                  </a:ext>
                </a:extLst>
              </a:tr>
            </a:tbl>
          </a:graphicData>
        </a:graphic>
      </p:graphicFrame>
    </p:spTree>
    <p:extLst>
      <p:ext uri="{BB962C8B-B14F-4D97-AF65-F5344CB8AC3E}">
        <p14:creationId xmlns:p14="http://schemas.microsoft.com/office/powerpoint/2010/main" val="13670059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2F19B9-3909-47D2-9EAE-28AF1AC7F978}"/>
              </a:ext>
            </a:extLst>
          </p:cNvPr>
          <p:cNvSpPr>
            <a:spLocks noGrp="1"/>
          </p:cNvSpPr>
          <p:nvPr>
            <p:ph type="title"/>
          </p:nvPr>
        </p:nvSpPr>
        <p:spPr/>
        <p:txBody>
          <a:bodyPr/>
          <a:lstStyle/>
          <a:p>
            <a:r>
              <a:rPr lang="en-US" dirty="0"/>
              <a:t>Employment Tests and Work Samples </a:t>
            </a:r>
            <a:r>
              <a:rPr lang="en-US" sz="1000" b="0" dirty="0"/>
              <a:t>6</a:t>
            </a:r>
          </a:p>
        </p:txBody>
      </p:sp>
      <p:sp>
        <p:nvSpPr>
          <p:cNvPr id="3" name="Content Placeholder 2">
            <a:extLst>
              <a:ext uri="{FF2B5EF4-FFF2-40B4-BE49-F238E27FC236}">
                <a16:creationId xmlns:a16="http://schemas.microsoft.com/office/drawing/2014/main" id="{0D5C3808-D81D-498D-B24E-EEDC06713F52}"/>
              </a:ext>
            </a:extLst>
          </p:cNvPr>
          <p:cNvSpPr>
            <a:spLocks noGrp="1"/>
          </p:cNvSpPr>
          <p:nvPr>
            <p:ph idx="1"/>
          </p:nvPr>
        </p:nvSpPr>
        <p:spPr>
          <a:xfrm>
            <a:off x="609600" y="1280160"/>
            <a:ext cx="10972800" cy="5006340"/>
          </a:xfrm>
        </p:spPr>
        <p:txBody>
          <a:bodyPr/>
          <a:lstStyle/>
          <a:p>
            <a:r>
              <a:rPr lang="en-US" dirty="0"/>
              <a:t>Honesty Tests and Drug Tests</a:t>
            </a:r>
          </a:p>
          <a:p>
            <a:r>
              <a:rPr lang="en-US" sz="2600" dirty="0"/>
              <a:t>Organizations want employees to be honest and safe.</a:t>
            </a:r>
          </a:p>
          <a:p>
            <a:r>
              <a:rPr lang="en-US" sz="2600" dirty="0"/>
              <a:t>Polygraph common honesty test; validity in question.</a:t>
            </a:r>
          </a:p>
          <a:p>
            <a:r>
              <a:rPr lang="en-US" sz="2600" dirty="0"/>
              <a:t>Rules for administering drug tests:</a:t>
            </a:r>
          </a:p>
          <a:p>
            <a:pPr marL="292608" lvl="1" indent="-292608">
              <a:spcBef>
                <a:spcPts val="1000"/>
              </a:spcBef>
              <a:spcAft>
                <a:spcPts val="0"/>
              </a:spcAft>
            </a:pPr>
            <a:r>
              <a:rPr lang="en-US" dirty="0"/>
              <a:t>Test all applicants for the same job.</a:t>
            </a:r>
          </a:p>
          <a:p>
            <a:pPr marL="292608" lvl="1" indent="-292608">
              <a:spcBef>
                <a:spcPts val="1000"/>
              </a:spcBef>
              <a:spcAft>
                <a:spcPts val="0"/>
              </a:spcAft>
            </a:pPr>
            <a:r>
              <a:rPr lang="en-US" dirty="0"/>
              <a:t>Use testing for jobs that involve safety hazards.</a:t>
            </a:r>
          </a:p>
          <a:p>
            <a:pPr marL="292608" lvl="1" indent="-292608">
              <a:spcBef>
                <a:spcPts val="1000"/>
              </a:spcBef>
              <a:spcAft>
                <a:spcPts val="0"/>
              </a:spcAft>
            </a:pPr>
            <a:r>
              <a:rPr lang="en-US" dirty="0"/>
              <a:t>Send report of results to applicant; include info on how to appeal.</a:t>
            </a:r>
          </a:p>
          <a:p>
            <a:pPr marL="292608" lvl="1" indent="-292608">
              <a:spcBef>
                <a:spcPts val="1000"/>
              </a:spcBef>
              <a:spcAft>
                <a:spcPts val="0"/>
              </a:spcAft>
            </a:pPr>
            <a:r>
              <a:rPr lang="en-US" dirty="0"/>
              <a:t>Keep results confidential; respect applicants’ privacy.</a:t>
            </a:r>
          </a:p>
        </p:txBody>
      </p:sp>
    </p:spTree>
    <p:extLst>
      <p:ext uri="{BB962C8B-B14F-4D97-AF65-F5344CB8AC3E}">
        <p14:creationId xmlns:p14="http://schemas.microsoft.com/office/powerpoint/2010/main" val="27538051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2F19B9-3909-47D2-9EAE-28AF1AC7F978}"/>
              </a:ext>
            </a:extLst>
          </p:cNvPr>
          <p:cNvSpPr>
            <a:spLocks noGrp="1"/>
          </p:cNvSpPr>
          <p:nvPr>
            <p:ph type="title"/>
          </p:nvPr>
        </p:nvSpPr>
        <p:spPr/>
        <p:txBody>
          <a:bodyPr/>
          <a:lstStyle/>
          <a:p>
            <a:r>
              <a:rPr lang="en-US" dirty="0"/>
              <a:t>Employment Tests and Work Samples </a:t>
            </a:r>
            <a:r>
              <a:rPr lang="en-US" sz="1000" b="0" dirty="0"/>
              <a:t>7</a:t>
            </a:r>
          </a:p>
        </p:txBody>
      </p:sp>
      <p:sp>
        <p:nvSpPr>
          <p:cNvPr id="3" name="Content Placeholder 2">
            <a:extLst>
              <a:ext uri="{FF2B5EF4-FFF2-40B4-BE49-F238E27FC236}">
                <a16:creationId xmlns:a16="http://schemas.microsoft.com/office/drawing/2014/main" id="{0D5C3808-D81D-498D-B24E-EEDC06713F52}"/>
              </a:ext>
            </a:extLst>
          </p:cNvPr>
          <p:cNvSpPr>
            <a:spLocks noGrp="1"/>
          </p:cNvSpPr>
          <p:nvPr>
            <p:ph idx="1"/>
          </p:nvPr>
        </p:nvSpPr>
        <p:spPr>
          <a:xfrm>
            <a:off x="609600" y="1280160"/>
            <a:ext cx="10972800" cy="5006340"/>
          </a:xfrm>
        </p:spPr>
        <p:txBody>
          <a:bodyPr/>
          <a:lstStyle/>
          <a:p>
            <a:r>
              <a:rPr lang="en-US" dirty="0"/>
              <a:t>Medical Examinations</a:t>
            </a:r>
          </a:p>
          <a:p>
            <a:r>
              <a:rPr lang="en-US" sz="2600" dirty="0"/>
              <a:t>Especially used for physically demanding jobs.</a:t>
            </a:r>
          </a:p>
          <a:p>
            <a:r>
              <a:rPr lang="en-US" sz="2600" dirty="0"/>
              <a:t>Determines if applicant can meet job’s requirements.</a:t>
            </a:r>
          </a:p>
          <a:p>
            <a:r>
              <a:rPr lang="en-US" sz="2600" dirty="0"/>
              <a:t>Must be used with care.</a:t>
            </a:r>
          </a:p>
          <a:p>
            <a:pPr marL="292608" lvl="1" indent="-292608">
              <a:spcBef>
                <a:spcPts val="1000"/>
              </a:spcBef>
              <a:spcAft>
                <a:spcPts val="0"/>
              </a:spcAft>
            </a:pPr>
            <a:r>
              <a:rPr lang="en-US" dirty="0"/>
              <a:t>Use measure of strength that does not exclude women.</a:t>
            </a:r>
          </a:p>
          <a:p>
            <a:pPr marL="292608" lvl="1" indent="-292608">
              <a:spcBef>
                <a:spcPts val="1000"/>
              </a:spcBef>
              <a:spcAft>
                <a:spcPts val="0"/>
              </a:spcAft>
            </a:pPr>
            <a:r>
              <a:rPr lang="en-US" dirty="0"/>
              <a:t>Attempt to accommodate applicants with disabilities if possible.</a:t>
            </a:r>
          </a:p>
          <a:p>
            <a:pPr marL="292608" lvl="1" indent="-292608">
              <a:spcBef>
                <a:spcPts val="1000"/>
              </a:spcBef>
              <a:spcAft>
                <a:spcPts val="0"/>
              </a:spcAft>
            </a:pPr>
            <a:r>
              <a:rPr lang="en-US" dirty="0"/>
              <a:t>Test components related to job requirements only after applicant has been hired.</a:t>
            </a:r>
          </a:p>
        </p:txBody>
      </p:sp>
    </p:spTree>
    <p:extLst>
      <p:ext uri="{BB962C8B-B14F-4D97-AF65-F5344CB8AC3E}">
        <p14:creationId xmlns:p14="http://schemas.microsoft.com/office/powerpoint/2010/main" val="35536430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t>POLLING QUESTION </a:t>
            </a:r>
            <a:r>
              <a:rPr lang="en-US" sz="1000" b="0" noProof="0" dirty="0"/>
              <a:t>2</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a:xfrm>
            <a:off x="1944688" y="369888"/>
            <a:ext cx="9575800" cy="887412"/>
          </a:xfrm>
        </p:spPr>
        <p:txBody>
          <a:bodyPr/>
          <a:lstStyle/>
          <a:p>
            <a:r>
              <a:rPr lang="en-US" sz="2800" b="1" dirty="0"/>
              <a:t>Have you ever had to take a test as part of being hired for a job or internship? If so, what kind of test?</a:t>
            </a:r>
            <a:endParaRPr lang="en-US" sz="2800" b="1" noProof="0" dirty="0"/>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1500058"/>
            <a:ext cx="9714427" cy="4786442"/>
          </a:xfrm>
          <a:prstGeom prst="rect">
            <a:avLst/>
          </a:prstGeom>
        </p:spPr>
        <p:txBody>
          <a:bodyPr/>
          <a:lstStyle/>
          <a:p>
            <a:pPr marL="357188" indent="-357188">
              <a:spcBef>
                <a:spcPts val="1000"/>
              </a:spcBef>
              <a:spcAft>
                <a:spcPts val="0"/>
              </a:spcAft>
              <a:buClrTx/>
              <a:buNone/>
            </a:pPr>
            <a:r>
              <a:rPr lang="en-US" noProof="0" dirty="0"/>
              <a:t>A. </a:t>
            </a:r>
            <a:r>
              <a:rPr lang="en-US" dirty="0"/>
              <a:t>I have not taken any tests</a:t>
            </a:r>
            <a:endParaRPr lang="en-US" noProof="0" dirty="0"/>
          </a:p>
          <a:p>
            <a:pPr marL="0" indent="0">
              <a:spcBef>
                <a:spcPts val="1000"/>
              </a:spcBef>
              <a:spcAft>
                <a:spcPts val="0"/>
              </a:spcAft>
              <a:buClrTx/>
              <a:buNone/>
            </a:pPr>
            <a:r>
              <a:rPr lang="en-US" noProof="0" dirty="0"/>
              <a:t>B. </a:t>
            </a:r>
            <a:r>
              <a:rPr lang="en-US" dirty="0"/>
              <a:t>An aptitude test</a:t>
            </a:r>
            <a:endParaRPr lang="en-US" noProof="0" dirty="0"/>
          </a:p>
          <a:p>
            <a:pPr marL="357188" indent="-357188">
              <a:spcBef>
                <a:spcPts val="1000"/>
              </a:spcBef>
              <a:spcAft>
                <a:spcPts val="0"/>
              </a:spcAft>
              <a:buClrTx/>
              <a:buNone/>
            </a:pPr>
            <a:r>
              <a:rPr lang="en-US" noProof="0" dirty="0"/>
              <a:t>C. </a:t>
            </a:r>
            <a:r>
              <a:rPr lang="en-US" dirty="0"/>
              <a:t>An achievement test</a:t>
            </a:r>
            <a:endParaRPr lang="en-US" noProof="0" dirty="0"/>
          </a:p>
          <a:p>
            <a:pPr marL="357188" indent="-357188">
              <a:spcBef>
                <a:spcPts val="1000"/>
              </a:spcBef>
              <a:spcAft>
                <a:spcPts val="0"/>
              </a:spcAft>
              <a:buClrTx/>
              <a:buNone/>
            </a:pPr>
            <a:r>
              <a:rPr lang="en-US" noProof="0" dirty="0"/>
              <a:t>D. </a:t>
            </a:r>
            <a:r>
              <a:rPr lang="en-US" dirty="0"/>
              <a:t>A physical ability test</a:t>
            </a:r>
          </a:p>
          <a:p>
            <a:pPr marL="357188" indent="-357188">
              <a:spcBef>
                <a:spcPts val="1000"/>
              </a:spcBef>
              <a:spcAft>
                <a:spcPts val="0"/>
              </a:spcAft>
              <a:buClrTx/>
              <a:buNone/>
            </a:pPr>
            <a:r>
              <a:rPr lang="en-US" dirty="0"/>
              <a:t>E. A cognitive ability test</a:t>
            </a:r>
          </a:p>
          <a:p>
            <a:pPr marL="357188" indent="-357188">
              <a:spcBef>
                <a:spcPts val="1000"/>
              </a:spcBef>
              <a:spcAft>
                <a:spcPts val="0"/>
              </a:spcAft>
              <a:buClrTx/>
              <a:buNone/>
            </a:pPr>
            <a:r>
              <a:rPr lang="en-US" dirty="0"/>
              <a:t>F. A job performance test (or work sample)</a:t>
            </a:r>
          </a:p>
          <a:p>
            <a:pPr marL="357188" indent="-357188">
              <a:spcBef>
                <a:spcPts val="1000"/>
              </a:spcBef>
              <a:spcAft>
                <a:spcPts val="0"/>
              </a:spcAft>
              <a:buClrTx/>
              <a:buNone/>
            </a:pPr>
            <a:r>
              <a:rPr lang="en-US" dirty="0"/>
              <a:t>G. A personality test</a:t>
            </a:r>
          </a:p>
          <a:p>
            <a:pPr marL="357188" indent="-357188">
              <a:spcBef>
                <a:spcPts val="1000"/>
              </a:spcBef>
              <a:spcAft>
                <a:spcPts val="0"/>
              </a:spcAft>
              <a:buClrTx/>
              <a:buNone/>
            </a:pPr>
            <a:r>
              <a:rPr lang="en-US" dirty="0"/>
              <a:t>H. An honesty test</a:t>
            </a:r>
          </a:p>
          <a:p>
            <a:pPr marL="357188" indent="-357188">
              <a:spcBef>
                <a:spcPts val="1000"/>
              </a:spcBef>
              <a:spcAft>
                <a:spcPts val="0"/>
              </a:spcAft>
              <a:buClrTx/>
              <a:buNone/>
            </a:pPr>
            <a:r>
              <a:rPr lang="en-US" dirty="0"/>
              <a:t>I. A medical exam</a:t>
            </a:r>
            <a:endParaRPr lang="en-US" noProof="0" dirty="0"/>
          </a:p>
        </p:txBody>
      </p:sp>
    </p:spTree>
    <p:extLst>
      <p:ext uri="{BB962C8B-B14F-4D97-AF65-F5344CB8AC3E}">
        <p14:creationId xmlns:p14="http://schemas.microsoft.com/office/powerpoint/2010/main" val="12591572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999E44-3763-42D9-8E0C-83C654A953C2}"/>
              </a:ext>
            </a:extLst>
          </p:cNvPr>
          <p:cNvSpPr>
            <a:spLocks noGrp="1"/>
          </p:cNvSpPr>
          <p:nvPr>
            <p:ph type="title"/>
          </p:nvPr>
        </p:nvSpPr>
        <p:spPr/>
        <p:txBody>
          <a:bodyPr/>
          <a:lstStyle/>
          <a:p>
            <a:r>
              <a:rPr lang="en-US" dirty="0"/>
              <a:t>Interviews </a:t>
            </a:r>
            <a:r>
              <a:rPr lang="en-US" sz="1000" b="0" dirty="0"/>
              <a:t>1</a:t>
            </a:r>
          </a:p>
        </p:txBody>
      </p:sp>
      <p:sp>
        <p:nvSpPr>
          <p:cNvPr id="3" name="Content Placeholder 2">
            <a:extLst>
              <a:ext uri="{FF2B5EF4-FFF2-40B4-BE49-F238E27FC236}">
                <a16:creationId xmlns:a16="http://schemas.microsoft.com/office/drawing/2014/main" id="{681FFEA2-F585-4750-96E7-B3405AD26F21}"/>
              </a:ext>
            </a:extLst>
          </p:cNvPr>
          <p:cNvSpPr>
            <a:spLocks noGrp="1"/>
          </p:cNvSpPr>
          <p:nvPr>
            <p:ph sz="quarter" idx="12"/>
          </p:nvPr>
        </p:nvSpPr>
        <p:spPr>
          <a:xfrm>
            <a:off x="618212" y="1268274"/>
            <a:ext cx="3783307" cy="591523"/>
          </a:xfrm>
        </p:spPr>
        <p:txBody>
          <a:bodyPr/>
          <a:lstStyle/>
          <a:p>
            <a:pPr marL="0" indent="0">
              <a:buNone/>
            </a:pPr>
            <a:r>
              <a:rPr lang="en-US" sz="2800" dirty="0"/>
              <a:t>Interviewing Techniques</a:t>
            </a:r>
          </a:p>
        </p:txBody>
      </p:sp>
      <p:sp>
        <p:nvSpPr>
          <p:cNvPr id="4" name="Content Placeholder 3">
            <a:extLst>
              <a:ext uri="{FF2B5EF4-FFF2-40B4-BE49-F238E27FC236}">
                <a16:creationId xmlns:a16="http://schemas.microsoft.com/office/drawing/2014/main" id="{1CF78345-2A44-44C0-8741-A117E59E5187}"/>
              </a:ext>
            </a:extLst>
          </p:cNvPr>
          <p:cNvSpPr>
            <a:spLocks noGrp="1"/>
          </p:cNvSpPr>
          <p:nvPr>
            <p:ph sz="quarter" idx="13"/>
          </p:nvPr>
        </p:nvSpPr>
        <p:spPr>
          <a:xfrm>
            <a:off x="711200" y="1965180"/>
            <a:ext cx="5224651" cy="1118984"/>
          </a:xfrm>
        </p:spPr>
        <p:txBody>
          <a:bodyPr/>
          <a:lstStyle/>
          <a:p>
            <a:pPr marL="0" indent="0">
              <a:buNone/>
            </a:pPr>
            <a:r>
              <a:rPr lang="en-US" sz="2600" b="1" dirty="0"/>
              <a:t>Nondirective interview:</a:t>
            </a:r>
          </a:p>
          <a:p>
            <a:pPr marL="292608" indent="-292608">
              <a:spcBef>
                <a:spcPts val="1000"/>
              </a:spcBef>
              <a:spcAft>
                <a:spcPts val="0"/>
              </a:spcAft>
            </a:pPr>
            <a:r>
              <a:rPr lang="en-US" dirty="0"/>
              <a:t>Open-ended questions.</a:t>
            </a:r>
          </a:p>
        </p:txBody>
      </p:sp>
      <p:sp>
        <p:nvSpPr>
          <p:cNvPr id="5" name="Content Placeholder 4">
            <a:extLst>
              <a:ext uri="{FF2B5EF4-FFF2-40B4-BE49-F238E27FC236}">
                <a16:creationId xmlns:a16="http://schemas.microsoft.com/office/drawing/2014/main" id="{3F49A4E1-7C3D-4B02-B077-351319803708}"/>
              </a:ext>
            </a:extLst>
          </p:cNvPr>
          <p:cNvSpPr>
            <a:spLocks noGrp="1"/>
          </p:cNvSpPr>
          <p:nvPr>
            <p:ph sz="quarter" idx="14"/>
          </p:nvPr>
        </p:nvSpPr>
        <p:spPr>
          <a:xfrm>
            <a:off x="711200" y="3221323"/>
            <a:ext cx="5224651" cy="1164697"/>
          </a:xfrm>
        </p:spPr>
        <p:txBody>
          <a:bodyPr/>
          <a:lstStyle/>
          <a:p>
            <a:pPr marL="0" indent="0">
              <a:spcBef>
                <a:spcPts val="576"/>
              </a:spcBef>
              <a:buNone/>
            </a:pPr>
            <a:r>
              <a:rPr lang="en-US" sz="2600" b="1" dirty="0"/>
              <a:t>Structured interview:</a:t>
            </a:r>
          </a:p>
          <a:p>
            <a:pPr marL="292608" lvl="1" indent="-292608">
              <a:spcBef>
                <a:spcPts val="1000"/>
              </a:spcBef>
              <a:spcAft>
                <a:spcPts val="0"/>
              </a:spcAft>
              <a:buFont typeface="Arial" panose="020B0604020202020204" pitchFamily="34" charset="0"/>
              <a:buChar char="•"/>
            </a:pPr>
            <a:r>
              <a:rPr lang="en-US" sz="2400" dirty="0"/>
              <a:t>Only ask questions that are on the list.</a:t>
            </a:r>
          </a:p>
        </p:txBody>
      </p:sp>
      <p:sp>
        <p:nvSpPr>
          <p:cNvPr id="6" name="Content Placeholder 5">
            <a:extLst>
              <a:ext uri="{FF2B5EF4-FFF2-40B4-BE49-F238E27FC236}">
                <a16:creationId xmlns:a16="http://schemas.microsoft.com/office/drawing/2014/main" id="{F441A8CB-D04A-4DDF-AE7E-5C200C1BC594}"/>
              </a:ext>
            </a:extLst>
          </p:cNvPr>
          <p:cNvSpPr>
            <a:spLocks noGrp="1"/>
          </p:cNvSpPr>
          <p:nvPr>
            <p:ph sz="quarter" idx="15"/>
          </p:nvPr>
        </p:nvSpPr>
        <p:spPr>
          <a:xfrm>
            <a:off x="711200" y="4556242"/>
            <a:ext cx="5224651" cy="1730257"/>
          </a:xfrm>
        </p:spPr>
        <p:txBody>
          <a:bodyPr/>
          <a:lstStyle/>
          <a:p>
            <a:pPr marL="0" indent="0">
              <a:spcBef>
                <a:spcPts val="576"/>
              </a:spcBef>
              <a:buNone/>
            </a:pPr>
            <a:r>
              <a:rPr lang="en-US" sz="2600" b="1" dirty="0"/>
              <a:t>Situational interview:</a:t>
            </a:r>
          </a:p>
          <a:p>
            <a:pPr marL="292608" lvl="1" indent="-292608">
              <a:spcBef>
                <a:spcPts val="1000"/>
              </a:spcBef>
              <a:spcAft>
                <a:spcPts val="0"/>
              </a:spcAft>
              <a:buFont typeface="Arial" panose="020B0604020202020204" pitchFamily="34" charset="0"/>
              <a:buChar char="•"/>
            </a:pPr>
            <a:r>
              <a:rPr lang="en-US" sz="2400" dirty="0"/>
              <a:t>Has high validity.</a:t>
            </a:r>
          </a:p>
        </p:txBody>
      </p:sp>
      <p:sp>
        <p:nvSpPr>
          <p:cNvPr id="7" name="Content Placeholder 6">
            <a:extLst>
              <a:ext uri="{FF2B5EF4-FFF2-40B4-BE49-F238E27FC236}">
                <a16:creationId xmlns:a16="http://schemas.microsoft.com/office/drawing/2014/main" id="{9D5E4E73-F58D-482E-814D-D62731A4FD53}"/>
              </a:ext>
            </a:extLst>
          </p:cNvPr>
          <p:cNvSpPr>
            <a:spLocks noGrp="1"/>
          </p:cNvSpPr>
          <p:nvPr>
            <p:ph sz="quarter" idx="10"/>
          </p:nvPr>
        </p:nvSpPr>
        <p:spPr>
          <a:xfrm>
            <a:off x="6096000" y="1965180"/>
            <a:ext cx="5486400" cy="1118983"/>
          </a:xfrm>
        </p:spPr>
        <p:txBody>
          <a:bodyPr/>
          <a:lstStyle/>
          <a:p>
            <a:pPr marL="0" indent="0">
              <a:spcBef>
                <a:spcPts val="576"/>
              </a:spcBef>
              <a:buNone/>
            </a:pPr>
            <a:r>
              <a:rPr lang="en-US" sz="2600" b="1" dirty="0"/>
              <a:t>Behavior description interview (B</a:t>
            </a:r>
            <a:r>
              <a:rPr lang="en-US" sz="100" b="1" dirty="0"/>
              <a:t> </a:t>
            </a:r>
            <a:r>
              <a:rPr lang="en-US" sz="2600" b="1" dirty="0"/>
              <a:t>D</a:t>
            </a:r>
            <a:r>
              <a:rPr lang="en-US" sz="100" b="1" dirty="0"/>
              <a:t> </a:t>
            </a:r>
            <a:r>
              <a:rPr lang="en-US" sz="2600" b="1" dirty="0"/>
              <a:t>I):</a:t>
            </a:r>
          </a:p>
          <a:p>
            <a:pPr marL="291600" lvl="1" indent="-291600">
              <a:spcBef>
                <a:spcPts val="1000"/>
              </a:spcBef>
              <a:spcAft>
                <a:spcPts val="0"/>
              </a:spcAft>
              <a:buFont typeface="Arial" panose="020B0604020202020204" pitchFamily="34" charset="0"/>
              <a:buChar char="•"/>
            </a:pPr>
            <a:r>
              <a:rPr lang="en-US" sz="2400" dirty="0"/>
              <a:t>Has the highest validity.</a:t>
            </a:r>
          </a:p>
        </p:txBody>
      </p:sp>
      <p:sp>
        <p:nvSpPr>
          <p:cNvPr id="8" name="Content Placeholder 7">
            <a:extLst>
              <a:ext uri="{FF2B5EF4-FFF2-40B4-BE49-F238E27FC236}">
                <a16:creationId xmlns:a16="http://schemas.microsoft.com/office/drawing/2014/main" id="{AE5103E0-7F8B-4EFD-85E7-7EF926757CB4}"/>
              </a:ext>
            </a:extLst>
          </p:cNvPr>
          <p:cNvSpPr>
            <a:spLocks noGrp="1"/>
          </p:cNvSpPr>
          <p:nvPr>
            <p:ph sz="quarter" idx="11"/>
          </p:nvPr>
        </p:nvSpPr>
        <p:spPr>
          <a:xfrm>
            <a:off x="6096000" y="3298555"/>
            <a:ext cx="5486400" cy="1908876"/>
          </a:xfrm>
        </p:spPr>
        <p:txBody>
          <a:bodyPr/>
          <a:lstStyle/>
          <a:p>
            <a:pPr marL="0" indent="0">
              <a:spcBef>
                <a:spcPts val="576"/>
              </a:spcBef>
              <a:buNone/>
            </a:pPr>
            <a:r>
              <a:rPr lang="en-US" sz="2600" b="1" dirty="0"/>
              <a:t>Panel Interview:</a:t>
            </a:r>
          </a:p>
          <a:p>
            <a:pPr marL="291600" lvl="1" indent="-291600">
              <a:spcBef>
                <a:spcPts val="1000"/>
              </a:spcBef>
              <a:spcAft>
                <a:spcPts val="0"/>
              </a:spcAft>
              <a:buFont typeface="Arial" panose="020B0604020202020204" pitchFamily="34" charset="0"/>
              <a:buChar char="•"/>
            </a:pPr>
            <a:r>
              <a:rPr lang="en-US" sz="2400" dirty="0"/>
              <a:t>Reduces bias</a:t>
            </a:r>
          </a:p>
        </p:txBody>
      </p:sp>
    </p:spTree>
    <p:extLst>
      <p:ext uri="{BB962C8B-B14F-4D97-AF65-F5344CB8AC3E}">
        <p14:creationId xmlns:p14="http://schemas.microsoft.com/office/powerpoint/2010/main" val="18834362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2CE6B-4AFD-4C69-BB7A-D2213715D14A}"/>
              </a:ext>
            </a:extLst>
          </p:cNvPr>
          <p:cNvSpPr>
            <a:spLocks noGrp="1"/>
          </p:cNvSpPr>
          <p:nvPr>
            <p:ph type="title"/>
          </p:nvPr>
        </p:nvSpPr>
        <p:spPr/>
        <p:txBody>
          <a:bodyPr/>
          <a:lstStyle/>
          <a:p>
            <a:r>
              <a:rPr lang="en-US" dirty="0"/>
              <a:t>Table 6.4 Sample Interview Questions</a:t>
            </a:r>
          </a:p>
        </p:txBody>
      </p:sp>
      <p:graphicFrame>
        <p:nvGraphicFramePr>
          <p:cNvPr id="10" name="Table 9">
            <a:extLst>
              <a:ext uri="{FF2B5EF4-FFF2-40B4-BE49-F238E27FC236}">
                <a16:creationId xmlns:a16="http://schemas.microsoft.com/office/drawing/2014/main" id="{102E6DA9-53B5-4363-A9B1-FFD162BCE932}"/>
              </a:ext>
            </a:extLst>
          </p:cNvPr>
          <p:cNvGraphicFramePr>
            <a:graphicFrameLocks/>
          </p:cNvGraphicFramePr>
          <p:nvPr>
            <p:extLst>
              <p:ext uri="{D42A27DB-BD31-4B8C-83A1-F6EECF244321}">
                <p14:modId xmlns:p14="http://schemas.microsoft.com/office/powerpoint/2010/main" val="4175149122"/>
              </p:ext>
            </p:extLst>
          </p:nvPr>
        </p:nvGraphicFramePr>
        <p:xfrm>
          <a:off x="598488" y="1395822"/>
          <a:ext cx="11060112" cy="4815840"/>
        </p:xfrm>
        <a:graphic>
          <a:graphicData uri="http://schemas.openxmlformats.org/drawingml/2006/table">
            <a:tbl>
              <a:tblPr firstRow="1" bandRow="1">
                <a:tableStyleId>{F2DE63D5-997A-4646-A377-4702673A728D}</a:tableStyleId>
              </a:tblPr>
              <a:tblGrid>
                <a:gridCol w="3322583">
                  <a:extLst>
                    <a:ext uri="{9D8B030D-6E8A-4147-A177-3AD203B41FA5}">
                      <a16:colId xmlns:a16="http://schemas.microsoft.com/office/drawing/2014/main" val="1816720884"/>
                    </a:ext>
                  </a:extLst>
                </a:gridCol>
                <a:gridCol w="3580109">
                  <a:extLst>
                    <a:ext uri="{9D8B030D-6E8A-4147-A177-3AD203B41FA5}">
                      <a16:colId xmlns:a16="http://schemas.microsoft.com/office/drawing/2014/main" val="3932865720"/>
                    </a:ext>
                  </a:extLst>
                </a:gridCol>
                <a:gridCol w="4157420">
                  <a:extLst>
                    <a:ext uri="{9D8B030D-6E8A-4147-A177-3AD203B41FA5}">
                      <a16:colId xmlns:a16="http://schemas.microsoft.com/office/drawing/2014/main" val="3341867326"/>
                    </a:ext>
                  </a:extLst>
                </a:gridCol>
              </a:tblGrid>
              <a:tr h="370840">
                <a:tc>
                  <a:txBody>
                    <a:bodyPr/>
                    <a:lstStyle/>
                    <a:p>
                      <a:r>
                        <a:rPr lang="en-US" sz="2000" b="1" dirty="0">
                          <a:solidFill>
                            <a:schemeClr val="bg1"/>
                          </a:solidFill>
                        </a:rPr>
                        <a:t>Skill to Be Measured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r>
                        <a:rPr lang="en-US" sz="2000" b="1" dirty="0">
                          <a:solidFill>
                            <a:schemeClr val="bg1"/>
                          </a:solidFill>
                        </a:rPr>
                        <a:t>Situational Interview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r>
                        <a:rPr lang="en-US" sz="2000" b="1" dirty="0">
                          <a:solidFill>
                            <a:schemeClr val="bg1"/>
                          </a:solidFill>
                        </a:rPr>
                        <a:t>Behavior Description Interview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extLst>
                  <a:ext uri="{0D108BD9-81ED-4DB2-BD59-A6C34878D82A}">
                    <a16:rowId xmlns:a16="http://schemas.microsoft.com/office/drawing/2014/main" val="537952755"/>
                  </a:ext>
                </a:extLst>
              </a:tr>
              <a:tr h="37084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Motivating employees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tx1"/>
                          </a:solidFill>
                          <a:latin typeface="+mn-lt"/>
                          <a:ea typeface="+mn-ea"/>
                          <a:cs typeface="+mn-cs"/>
                        </a:rPr>
                        <a:t>Suppose you were working with an employee who you knew greatly disliked performing a particular task. You needed to get this task completed, however, and this person was the only one available to do it. What would you do to motivate that person?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tx1"/>
                          </a:solidFill>
                          <a:latin typeface="+mn-lt"/>
                          <a:ea typeface="+mn-ea"/>
                          <a:cs typeface="+mn-cs"/>
                        </a:rPr>
                        <a:t>Think about an instance when you had to motivate an employee to perform a task that he or she disliked but that you needed to have done. How did you handle that situation?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4636100"/>
                  </a:ext>
                </a:extLst>
              </a:tr>
              <a:tr h="37084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Resolving conflict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tx1"/>
                          </a:solidFill>
                          <a:latin typeface="+mn-lt"/>
                          <a:ea typeface="+mn-ea"/>
                          <a:cs typeface="+mn-cs"/>
                        </a:rPr>
                        <a:t>Imagine that you and a co-worker disagree about the best way to handle an absenteeism problem with another member of your team. How would you resolve that situation?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tx1"/>
                          </a:solidFill>
                          <a:latin typeface="+mn-lt"/>
                          <a:ea typeface="+mn-ea"/>
                          <a:cs typeface="+mn-cs"/>
                        </a:rPr>
                        <a:t>What was the biggest difference of opinion you ever had with a co-worker? How did you resolve that situation?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6752023"/>
                  </a:ext>
                </a:extLst>
              </a:tr>
              <a:tr h="37084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Overcoming resistance to change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tx1"/>
                          </a:solidFill>
                          <a:latin typeface="+mn-lt"/>
                          <a:ea typeface="+mn-ea"/>
                          <a:cs typeface="+mn-cs"/>
                        </a:rPr>
                        <a:t>Suppose you had an idea for a change in work procedures that would enhance quality, but some members of your work group were hesitant to make the change. What would you do in that situation?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tx1"/>
                          </a:solidFill>
                          <a:latin typeface="+mn-lt"/>
                          <a:ea typeface="+mn-ea"/>
                          <a:cs typeface="+mn-cs"/>
                        </a:rPr>
                        <a:t>What was the hardest change you ever had to bring about in a past job, and what did you do to get the people around you to change their thoughts or behaviors?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9133643"/>
                  </a:ext>
                </a:extLst>
              </a:tr>
            </a:tbl>
          </a:graphicData>
        </a:graphic>
      </p:graphicFrame>
    </p:spTree>
    <p:extLst>
      <p:ext uri="{BB962C8B-B14F-4D97-AF65-F5344CB8AC3E}">
        <p14:creationId xmlns:p14="http://schemas.microsoft.com/office/powerpoint/2010/main" val="41950930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C77F7-9FB6-40D2-B5A8-DAF6C272E790}"/>
              </a:ext>
            </a:extLst>
          </p:cNvPr>
          <p:cNvSpPr>
            <a:spLocks noGrp="1"/>
          </p:cNvSpPr>
          <p:nvPr>
            <p:ph type="title"/>
          </p:nvPr>
        </p:nvSpPr>
        <p:spPr/>
        <p:txBody>
          <a:bodyPr/>
          <a:lstStyle/>
          <a:p>
            <a:r>
              <a:rPr lang="en-US" dirty="0"/>
              <a:t>Interviews </a:t>
            </a:r>
            <a:r>
              <a:rPr lang="en-US" sz="1000" b="0" dirty="0"/>
              <a:t>2</a:t>
            </a:r>
          </a:p>
        </p:txBody>
      </p:sp>
      <p:sp>
        <p:nvSpPr>
          <p:cNvPr id="5" name="Text Placeholder 4">
            <a:extLst>
              <a:ext uri="{FF2B5EF4-FFF2-40B4-BE49-F238E27FC236}">
                <a16:creationId xmlns:a16="http://schemas.microsoft.com/office/drawing/2014/main" id="{893D8D06-BFE0-4922-B74E-7FF809182F26}"/>
              </a:ext>
            </a:extLst>
          </p:cNvPr>
          <p:cNvSpPr>
            <a:spLocks noGrp="1"/>
          </p:cNvSpPr>
          <p:nvPr>
            <p:ph type="body" sz="quarter" idx="3"/>
          </p:nvPr>
        </p:nvSpPr>
        <p:spPr>
          <a:xfrm>
            <a:off x="612385" y="1338813"/>
            <a:ext cx="5384134" cy="639762"/>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algn="ctr">
              <a:spcBef>
                <a:spcPts val="672"/>
              </a:spcBef>
            </a:pPr>
            <a:r>
              <a:rPr lang="en-US" sz="2600" b="0" dirty="0"/>
              <a:t>Advantages</a:t>
            </a:r>
          </a:p>
        </p:txBody>
      </p:sp>
      <p:sp>
        <p:nvSpPr>
          <p:cNvPr id="6" name="Content Placeholder 5">
            <a:extLst>
              <a:ext uri="{FF2B5EF4-FFF2-40B4-BE49-F238E27FC236}">
                <a16:creationId xmlns:a16="http://schemas.microsoft.com/office/drawing/2014/main" id="{FAF13AE6-A2FF-4228-BF8F-C384249400F4}"/>
              </a:ext>
            </a:extLst>
          </p:cNvPr>
          <p:cNvSpPr>
            <a:spLocks noGrp="1"/>
          </p:cNvSpPr>
          <p:nvPr>
            <p:ph sz="quarter" idx="4"/>
          </p:nvPr>
        </p:nvSpPr>
        <p:spPr>
          <a:xfrm>
            <a:off x="612384" y="2104702"/>
            <a:ext cx="5384136" cy="3267397"/>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spcBef>
                <a:spcPts val="1000"/>
              </a:spcBef>
              <a:spcAft>
                <a:spcPts val="0"/>
              </a:spcAft>
            </a:pPr>
            <a:r>
              <a:rPr lang="en-US" sz="2400" dirty="0"/>
              <a:t>Talking face to face provides evidence of candidates’ skills, personalities, and interpersonal styles.</a:t>
            </a:r>
          </a:p>
          <a:p>
            <a:pPr marL="292608" indent="-292608">
              <a:spcBef>
                <a:spcPts val="1000"/>
              </a:spcBef>
              <a:spcAft>
                <a:spcPts val="0"/>
              </a:spcAft>
            </a:pPr>
            <a:r>
              <a:rPr lang="en-US" sz="2400" dirty="0"/>
              <a:t>Interviews provide means to check accuracy of information presented on résumé or application.</a:t>
            </a:r>
          </a:p>
        </p:txBody>
      </p:sp>
      <p:sp>
        <p:nvSpPr>
          <p:cNvPr id="7" name="Text Placeholder 6">
            <a:extLst>
              <a:ext uri="{FF2B5EF4-FFF2-40B4-BE49-F238E27FC236}">
                <a16:creationId xmlns:a16="http://schemas.microsoft.com/office/drawing/2014/main" id="{30E46763-7BB5-48C1-8A6E-24ABAD4282A1}"/>
              </a:ext>
            </a:extLst>
          </p:cNvPr>
          <p:cNvSpPr>
            <a:spLocks noGrp="1"/>
          </p:cNvSpPr>
          <p:nvPr>
            <p:ph type="body" sz="quarter" idx="12"/>
          </p:nvPr>
        </p:nvSpPr>
        <p:spPr>
          <a:xfrm>
            <a:off x="6283659" y="1342704"/>
            <a:ext cx="5384133" cy="6096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spcBef>
                <a:spcPts val="672"/>
              </a:spcBef>
              <a:buNone/>
            </a:pPr>
            <a:r>
              <a:rPr lang="en-US" sz="2600" b="0" dirty="0">
                <a:cs typeface="Arial" panose="020B0604020202020204" pitchFamily="34" charset="0"/>
              </a:rPr>
              <a:t>Disadvantages</a:t>
            </a:r>
            <a:endParaRPr lang="en-US" sz="2600" b="0" dirty="0"/>
          </a:p>
        </p:txBody>
      </p:sp>
      <p:sp>
        <p:nvSpPr>
          <p:cNvPr id="8" name="Content Placeholder 7">
            <a:extLst>
              <a:ext uri="{FF2B5EF4-FFF2-40B4-BE49-F238E27FC236}">
                <a16:creationId xmlns:a16="http://schemas.microsoft.com/office/drawing/2014/main" id="{4B2772AD-BEF8-4B11-AFCD-43F3D023FAC0}"/>
              </a:ext>
            </a:extLst>
          </p:cNvPr>
          <p:cNvSpPr>
            <a:spLocks noGrp="1"/>
          </p:cNvSpPr>
          <p:nvPr>
            <p:ph sz="half" idx="14"/>
          </p:nvPr>
        </p:nvSpPr>
        <p:spPr>
          <a:xfrm>
            <a:off x="6283659" y="2125715"/>
            <a:ext cx="5384133" cy="3246384"/>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spcBef>
                <a:spcPts val="1000"/>
              </a:spcBef>
              <a:spcAft>
                <a:spcPts val="0"/>
              </a:spcAft>
            </a:pPr>
            <a:r>
              <a:rPr lang="en-US" sz="2400" dirty="0"/>
              <a:t>Can be unreliable.</a:t>
            </a:r>
          </a:p>
          <a:p>
            <a:pPr marL="292608" indent="-292608">
              <a:spcBef>
                <a:spcPts val="1000"/>
              </a:spcBef>
              <a:spcAft>
                <a:spcPts val="0"/>
              </a:spcAft>
            </a:pPr>
            <a:r>
              <a:rPr lang="en-US" sz="2400" dirty="0"/>
              <a:t>Can be low in validity.</a:t>
            </a:r>
          </a:p>
          <a:p>
            <a:pPr marL="292608" indent="-292608">
              <a:spcBef>
                <a:spcPts val="1000"/>
              </a:spcBef>
              <a:spcAft>
                <a:spcPts val="0"/>
              </a:spcAft>
            </a:pPr>
            <a:r>
              <a:rPr lang="en-US" sz="2400" dirty="0"/>
              <a:t>Can be biased against a number of different groups.</a:t>
            </a:r>
          </a:p>
          <a:p>
            <a:pPr marL="292608" indent="-292608">
              <a:spcBef>
                <a:spcPts val="1000"/>
              </a:spcBef>
              <a:spcAft>
                <a:spcPts val="0"/>
              </a:spcAft>
            </a:pPr>
            <a:r>
              <a:rPr lang="en-US" sz="2400" dirty="0"/>
              <a:t>They are costly.</a:t>
            </a:r>
          </a:p>
          <a:p>
            <a:pPr marL="292608" indent="-292608">
              <a:spcBef>
                <a:spcPts val="1000"/>
              </a:spcBef>
              <a:spcAft>
                <a:spcPts val="0"/>
              </a:spcAft>
            </a:pPr>
            <a:r>
              <a:rPr lang="en-US" sz="2400" dirty="0"/>
              <a:t>They are subjective.</a:t>
            </a:r>
          </a:p>
        </p:txBody>
      </p:sp>
    </p:spTree>
    <p:extLst>
      <p:ext uri="{BB962C8B-B14F-4D97-AF65-F5344CB8AC3E}">
        <p14:creationId xmlns:p14="http://schemas.microsoft.com/office/powerpoint/2010/main" val="28945640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dirty="0"/>
              <a:t>Interviews </a:t>
            </a:r>
            <a:r>
              <a:rPr lang="en-US" sz="1000" b="0" dirty="0"/>
              <a:t>3</a:t>
            </a:r>
          </a:p>
        </p:txBody>
      </p:sp>
      <p:sp>
        <p:nvSpPr>
          <p:cNvPr id="3" name="Content Placeholder 2">
            <a:extLst>
              <a:ext uri="{FF2B5EF4-FFF2-40B4-BE49-F238E27FC236}">
                <a16:creationId xmlns:a16="http://schemas.microsoft.com/office/drawing/2014/main" id="{A8F51122-3CD2-4F9A-AF9F-E4821F09C18E}"/>
              </a:ext>
            </a:extLst>
          </p:cNvPr>
          <p:cNvSpPr>
            <a:spLocks noGrp="1"/>
          </p:cNvSpPr>
          <p:nvPr>
            <p:ph idx="1"/>
          </p:nvPr>
        </p:nvSpPr>
        <p:spPr>
          <a:xfrm>
            <a:off x="609600" y="1280160"/>
            <a:ext cx="5486400" cy="4764179"/>
          </a:xfrm>
        </p:spPr>
        <p:txBody>
          <a:bodyPr/>
          <a:lstStyle/>
          <a:p>
            <a:r>
              <a:rPr lang="en-US" dirty="0"/>
              <a:t>Preparing to Interview</a:t>
            </a:r>
          </a:p>
          <a:p>
            <a:r>
              <a:rPr lang="en-US" sz="2600" dirty="0"/>
              <a:t>Characteristics of a well-planned interview:</a:t>
            </a:r>
          </a:p>
          <a:p>
            <a:pPr marL="292608" lvl="1" indent="-292608">
              <a:spcBef>
                <a:spcPts val="1000"/>
              </a:spcBef>
              <a:spcAft>
                <a:spcPts val="0"/>
              </a:spcAft>
            </a:pPr>
            <a:r>
              <a:rPr lang="en-US" dirty="0"/>
              <a:t>Standardized with prepared questions.</a:t>
            </a:r>
          </a:p>
          <a:p>
            <a:pPr marL="292608" lvl="1" indent="-292608">
              <a:spcBef>
                <a:spcPts val="1000"/>
              </a:spcBef>
              <a:spcAft>
                <a:spcPts val="0"/>
              </a:spcAft>
            </a:pPr>
            <a:r>
              <a:rPr lang="en-US" dirty="0"/>
              <a:t>Comfortable for participant and conducted in quiet location.</a:t>
            </a:r>
          </a:p>
          <a:p>
            <a:pPr marL="292608" lvl="1" indent="-292608">
              <a:spcBef>
                <a:spcPts val="1000"/>
              </a:spcBef>
              <a:spcAft>
                <a:spcPts val="0"/>
              </a:spcAft>
            </a:pPr>
            <a:r>
              <a:rPr lang="en-US" dirty="0"/>
              <a:t>Focused on job and the organization.</a:t>
            </a:r>
          </a:p>
          <a:p>
            <a:pPr marL="292608" lvl="1" indent="-292608">
              <a:spcBef>
                <a:spcPts val="1000"/>
              </a:spcBef>
              <a:spcAft>
                <a:spcPts val="0"/>
              </a:spcAft>
            </a:pPr>
            <a:r>
              <a:rPr lang="en-US" dirty="0"/>
              <a:t>Enough time allotted for interviewer and applicant to discuss position and for both to ask questions.</a:t>
            </a:r>
          </a:p>
        </p:txBody>
      </p:sp>
      <p:pic>
        <p:nvPicPr>
          <p:cNvPr id="7" name="Picture 6" descr="A photo of a woman talking on mobile while working on her laptop.">
            <a:extLst>
              <a:ext uri="{FF2B5EF4-FFF2-40B4-BE49-F238E27FC236}">
                <a16:creationId xmlns:a16="http://schemas.microsoft.com/office/drawing/2014/main" id="{0F7836C5-FAE8-4E99-BD95-7159D16F1C3D}"/>
              </a:ext>
            </a:extLst>
          </p:cNvPr>
          <p:cNvPicPr>
            <a:picLocks noChangeAspect="1"/>
          </p:cNvPicPr>
          <p:nvPr/>
        </p:nvPicPr>
        <p:blipFill>
          <a:blip r:embed="rId3"/>
          <a:stretch>
            <a:fillRect/>
          </a:stretch>
        </p:blipFill>
        <p:spPr>
          <a:xfrm>
            <a:off x="6501311" y="1755185"/>
            <a:ext cx="4698797" cy="3124200"/>
          </a:xfrm>
          <a:prstGeom prst="rect">
            <a:avLst/>
          </a:prstGeom>
        </p:spPr>
      </p:pic>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6760566" y="6685613"/>
            <a:ext cx="4876800" cy="172387"/>
          </a:xfrm>
        </p:spPr>
        <p:txBody>
          <a:bodyPr/>
          <a:lstStyle/>
          <a:p>
            <a:r>
              <a:rPr lang="en-US" dirty="0" err="1">
                <a:solidFill>
                  <a:schemeClr val="tx1"/>
                </a:solidFill>
              </a:rPr>
              <a:t>michaeljung</a:t>
            </a:r>
            <a:r>
              <a:rPr lang="en-US" dirty="0">
                <a:solidFill>
                  <a:schemeClr val="tx1"/>
                </a:solidFill>
              </a:rPr>
              <a:t>/iStock/Getty Images</a:t>
            </a:r>
          </a:p>
        </p:txBody>
      </p:sp>
    </p:spTree>
    <p:extLst>
      <p:ext uri="{BB962C8B-B14F-4D97-AF65-F5344CB8AC3E}">
        <p14:creationId xmlns:p14="http://schemas.microsoft.com/office/powerpoint/2010/main" val="20378695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C77F7-9FB6-40D2-B5A8-DAF6C272E790}"/>
              </a:ext>
            </a:extLst>
          </p:cNvPr>
          <p:cNvSpPr>
            <a:spLocks noGrp="1"/>
          </p:cNvSpPr>
          <p:nvPr>
            <p:ph type="title"/>
          </p:nvPr>
        </p:nvSpPr>
        <p:spPr/>
        <p:txBody>
          <a:bodyPr/>
          <a:lstStyle/>
          <a:p>
            <a:r>
              <a:rPr lang="en-US" dirty="0"/>
              <a:t>Selection Decisions </a:t>
            </a:r>
            <a:r>
              <a:rPr lang="en-US" sz="1000" b="0" dirty="0"/>
              <a:t>1</a:t>
            </a:r>
          </a:p>
        </p:txBody>
      </p:sp>
      <p:sp>
        <p:nvSpPr>
          <p:cNvPr id="3" name="Text Placeholder 2">
            <a:extLst>
              <a:ext uri="{FF2B5EF4-FFF2-40B4-BE49-F238E27FC236}">
                <a16:creationId xmlns:a16="http://schemas.microsoft.com/office/drawing/2014/main" id="{FB4995DC-07B1-4541-A9F6-B9D7C6709EE2}"/>
              </a:ext>
            </a:extLst>
          </p:cNvPr>
          <p:cNvSpPr>
            <a:spLocks noGrp="1"/>
          </p:cNvSpPr>
          <p:nvPr>
            <p:ph type="body" idx="1"/>
          </p:nvPr>
        </p:nvSpPr>
        <p:spPr>
          <a:xfrm>
            <a:off x="609602" y="1275756"/>
            <a:ext cx="9154330" cy="639762"/>
          </a:xfrm>
        </p:spPr>
        <p:txBody>
          <a:bodyPr/>
          <a:lstStyle/>
          <a:p>
            <a:r>
              <a:rPr lang="en-US" sz="2600" b="0" dirty="0"/>
              <a:t>How Organizations Select Employees</a:t>
            </a:r>
          </a:p>
        </p:txBody>
      </p:sp>
      <p:sp>
        <p:nvSpPr>
          <p:cNvPr id="5" name="Text Placeholder 4">
            <a:extLst>
              <a:ext uri="{FF2B5EF4-FFF2-40B4-BE49-F238E27FC236}">
                <a16:creationId xmlns:a16="http://schemas.microsoft.com/office/drawing/2014/main" id="{893D8D06-BFE0-4922-B74E-7FF809182F26}"/>
              </a:ext>
            </a:extLst>
          </p:cNvPr>
          <p:cNvSpPr>
            <a:spLocks noGrp="1"/>
          </p:cNvSpPr>
          <p:nvPr>
            <p:ph type="body" sz="quarter" idx="3"/>
          </p:nvPr>
        </p:nvSpPr>
        <p:spPr>
          <a:xfrm>
            <a:off x="612385" y="2253214"/>
            <a:ext cx="5384134" cy="639762"/>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algn="ctr">
              <a:spcBef>
                <a:spcPts val="672"/>
              </a:spcBef>
            </a:pPr>
            <a:r>
              <a:rPr lang="en-US" sz="2600" dirty="0"/>
              <a:t>Multiple-Hurdle Model</a:t>
            </a:r>
          </a:p>
        </p:txBody>
      </p:sp>
      <p:sp>
        <p:nvSpPr>
          <p:cNvPr id="6" name="Content Placeholder 5">
            <a:extLst>
              <a:ext uri="{FF2B5EF4-FFF2-40B4-BE49-F238E27FC236}">
                <a16:creationId xmlns:a16="http://schemas.microsoft.com/office/drawing/2014/main" id="{FAF13AE6-A2FF-4228-BF8F-C384249400F4}"/>
              </a:ext>
            </a:extLst>
          </p:cNvPr>
          <p:cNvSpPr>
            <a:spLocks noGrp="1"/>
          </p:cNvSpPr>
          <p:nvPr>
            <p:ph sz="quarter" idx="4"/>
          </p:nvPr>
        </p:nvSpPr>
        <p:spPr>
          <a:xfrm>
            <a:off x="612384" y="3019103"/>
            <a:ext cx="5384136" cy="2798373"/>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spcBef>
                <a:spcPts val="1000"/>
              </a:spcBef>
              <a:spcAft>
                <a:spcPts val="0"/>
              </a:spcAft>
            </a:pPr>
            <a:r>
              <a:rPr lang="en-US" sz="2400" dirty="0"/>
              <a:t>Candidates eliminated at each stage of selection process until only one applicant remains.</a:t>
            </a:r>
          </a:p>
        </p:txBody>
      </p:sp>
      <p:sp>
        <p:nvSpPr>
          <p:cNvPr id="7" name="Text Placeholder 6">
            <a:extLst>
              <a:ext uri="{FF2B5EF4-FFF2-40B4-BE49-F238E27FC236}">
                <a16:creationId xmlns:a16="http://schemas.microsoft.com/office/drawing/2014/main" id="{30E46763-7BB5-48C1-8A6E-24ABAD4282A1}"/>
              </a:ext>
            </a:extLst>
          </p:cNvPr>
          <p:cNvSpPr>
            <a:spLocks noGrp="1"/>
          </p:cNvSpPr>
          <p:nvPr>
            <p:ph type="body" sz="quarter" idx="12"/>
          </p:nvPr>
        </p:nvSpPr>
        <p:spPr>
          <a:xfrm>
            <a:off x="6283659" y="2257105"/>
            <a:ext cx="5384133" cy="609600"/>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ctr"/>
          <a:lstStyle/>
          <a:p>
            <a:pPr marL="0" indent="0" algn="ctr">
              <a:spcBef>
                <a:spcPts val="672"/>
              </a:spcBef>
              <a:buNone/>
            </a:pPr>
            <a:r>
              <a:rPr lang="en-US" sz="2600" dirty="0">
                <a:cs typeface="Arial" panose="020B0604020202020204" pitchFamily="34" charset="0"/>
              </a:rPr>
              <a:t>Compensatory Model</a:t>
            </a:r>
            <a:endParaRPr lang="en-US" sz="2600" dirty="0"/>
          </a:p>
        </p:txBody>
      </p:sp>
      <p:sp>
        <p:nvSpPr>
          <p:cNvPr id="8" name="Content Placeholder 7">
            <a:extLst>
              <a:ext uri="{FF2B5EF4-FFF2-40B4-BE49-F238E27FC236}">
                <a16:creationId xmlns:a16="http://schemas.microsoft.com/office/drawing/2014/main" id="{4B2772AD-BEF8-4B11-AFCD-43F3D023FAC0}"/>
              </a:ext>
            </a:extLst>
          </p:cNvPr>
          <p:cNvSpPr>
            <a:spLocks noGrp="1"/>
          </p:cNvSpPr>
          <p:nvPr>
            <p:ph sz="half" idx="14"/>
          </p:nvPr>
        </p:nvSpPr>
        <p:spPr>
          <a:xfrm>
            <a:off x="6283659" y="3040116"/>
            <a:ext cx="5384133" cy="2777359"/>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292608" indent="-292608">
              <a:spcBef>
                <a:spcPts val="1000"/>
              </a:spcBef>
              <a:spcAft>
                <a:spcPts val="0"/>
              </a:spcAft>
            </a:pPr>
            <a:r>
              <a:rPr lang="en-US" sz="2400" dirty="0"/>
              <a:t>All applicants go through all stages in selection process.</a:t>
            </a:r>
          </a:p>
          <a:p>
            <a:pPr marL="292608" indent="-292608">
              <a:spcBef>
                <a:spcPts val="1000"/>
              </a:spcBef>
              <a:spcAft>
                <a:spcPts val="0"/>
              </a:spcAft>
            </a:pPr>
            <a:r>
              <a:rPr lang="en-US" sz="2400" dirty="0"/>
              <a:t>High score in one assessment can make up for low score on another.</a:t>
            </a:r>
          </a:p>
        </p:txBody>
      </p:sp>
    </p:spTree>
    <p:extLst>
      <p:ext uri="{BB962C8B-B14F-4D97-AF65-F5344CB8AC3E}">
        <p14:creationId xmlns:p14="http://schemas.microsoft.com/office/powerpoint/2010/main" val="5304103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Selection Process </a:t>
            </a:r>
            <a:r>
              <a:rPr lang="en-US" sz="1000" b="0" dirty="0"/>
              <a:t>1</a:t>
            </a:r>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3226094"/>
          </a:xfrm>
        </p:spPr>
        <p:txBody>
          <a:bodyPr/>
          <a:lstStyle/>
          <a:p>
            <a:r>
              <a:rPr lang="en-US" sz="2800" b="1" dirty="0"/>
              <a:t>Personnel Selection</a:t>
            </a:r>
          </a:p>
          <a:p>
            <a:r>
              <a:rPr lang="en-US" sz="2600" dirty="0"/>
              <a:t>Process through which organizations decide who will or will not be invited to join the organization.</a:t>
            </a:r>
          </a:p>
          <a:p>
            <a:pPr marL="292608" lvl="1" indent="-292608">
              <a:spcBef>
                <a:spcPts val="1000"/>
              </a:spcBef>
              <a:spcAft>
                <a:spcPts val="0"/>
              </a:spcAft>
            </a:pPr>
            <a:r>
              <a:rPr lang="en-US" sz="2400" dirty="0"/>
              <a:t>Begins with identifying candidates through recruitment.</a:t>
            </a:r>
          </a:p>
          <a:p>
            <a:pPr marL="292608" lvl="1" indent="-292608">
              <a:spcBef>
                <a:spcPts val="1000"/>
              </a:spcBef>
              <a:spcAft>
                <a:spcPts val="0"/>
              </a:spcAft>
            </a:pPr>
            <a:r>
              <a:rPr lang="en-US" sz="2400" dirty="0"/>
              <a:t>Number of applicants is reduced to best-qualified individuals.</a:t>
            </a:r>
          </a:p>
          <a:p>
            <a:pPr marL="292608" lvl="1" indent="-292608">
              <a:spcBef>
                <a:spcPts val="1000"/>
              </a:spcBef>
              <a:spcAft>
                <a:spcPts val="0"/>
              </a:spcAft>
            </a:pPr>
            <a:r>
              <a:rPr lang="en-US" sz="2400" dirty="0"/>
              <a:t>Ends with selected individuals placed in jobs.</a:t>
            </a:r>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09600" y="4633994"/>
            <a:ext cx="10972800" cy="1766806"/>
          </a:xfrm>
        </p:spPr>
        <p:txBody>
          <a:bodyPr/>
          <a:lstStyle/>
          <a:p>
            <a:r>
              <a:rPr lang="en-US" sz="2600" b="1" dirty="0"/>
              <a:t>Applicant-tracking system </a:t>
            </a:r>
            <a:r>
              <a:rPr lang="en-US" sz="2600" dirty="0"/>
              <a:t>automates selection process of online applications.</a:t>
            </a:r>
          </a:p>
          <a:p>
            <a:pPr marL="292608" lvl="1" indent="-292608">
              <a:spcBef>
                <a:spcPts val="1000"/>
              </a:spcBef>
              <a:spcAft>
                <a:spcPts val="0"/>
              </a:spcAft>
            </a:pPr>
            <a:r>
              <a:rPr lang="en-US" sz="2400" dirty="0"/>
              <a:t>Can also measure the performance of the hiring process.</a:t>
            </a:r>
          </a:p>
        </p:txBody>
      </p:sp>
    </p:spTree>
    <p:extLst>
      <p:ext uri="{BB962C8B-B14F-4D97-AF65-F5344CB8AC3E}">
        <p14:creationId xmlns:p14="http://schemas.microsoft.com/office/powerpoint/2010/main" val="36760291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79B20F-4B14-48FC-B400-D083B24D3F4D}"/>
              </a:ext>
            </a:extLst>
          </p:cNvPr>
          <p:cNvSpPr>
            <a:spLocks noGrp="1"/>
          </p:cNvSpPr>
          <p:nvPr>
            <p:ph type="title"/>
          </p:nvPr>
        </p:nvSpPr>
        <p:spPr/>
        <p:txBody>
          <a:bodyPr/>
          <a:lstStyle/>
          <a:p>
            <a:r>
              <a:rPr lang="en-US" dirty="0"/>
              <a:t>Selection Decisions </a:t>
            </a:r>
            <a:r>
              <a:rPr lang="en-US" sz="1000" b="0" dirty="0"/>
              <a:t>2</a:t>
            </a:r>
          </a:p>
        </p:txBody>
      </p:sp>
      <p:sp>
        <p:nvSpPr>
          <p:cNvPr id="3" name="Content Placeholder 2">
            <a:extLst>
              <a:ext uri="{FF2B5EF4-FFF2-40B4-BE49-F238E27FC236}">
                <a16:creationId xmlns:a16="http://schemas.microsoft.com/office/drawing/2014/main" id="{CE18EFDD-6F1A-4C29-B1C1-291E22764E96}"/>
              </a:ext>
            </a:extLst>
          </p:cNvPr>
          <p:cNvSpPr>
            <a:spLocks noGrp="1"/>
          </p:cNvSpPr>
          <p:nvPr>
            <p:ph idx="1"/>
          </p:nvPr>
        </p:nvSpPr>
        <p:spPr/>
        <p:txBody>
          <a:bodyPr/>
          <a:lstStyle/>
          <a:p>
            <a:r>
              <a:rPr lang="en-US" dirty="0"/>
              <a:t>Communicating the Decision</a:t>
            </a:r>
          </a:p>
          <a:p>
            <a:r>
              <a:rPr lang="en-US" sz="2600" dirty="0"/>
              <a:t>Offer should be given to chosen candidate and include:</a:t>
            </a:r>
          </a:p>
          <a:p>
            <a:pPr marL="292608" lvl="1" indent="-292608">
              <a:spcBef>
                <a:spcPts val="1000"/>
              </a:spcBef>
              <a:spcAft>
                <a:spcPts val="0"/>
              </a:spcAft>
            </a:pPr>
            <a:r>
              <a:rPr lang="en-US" dirty="0"/>
              <a:t>Job responsibilities.</a:t>
            </a:r>
          </a:p>
          <a:p>
            <a:pPr marL="292608" lvl="1" indent="-292608">
              <a:spcBef>
                <a:spcPts val="1000"/>
              </a:spcBef>
              <a:spcAft>
                <a:spcPts val="0"/>
              </a:spcAft>
            </a:pPr>
            <a:r>
              <a:rPr lang="en-US" dirty="0"/>
              <a:t>Work schedule.</a:t>
            </a:r>
          </a:p>
          <a:p>
            <a:pPr marL="292608" lvl="1" indent="-292608">
              <a:spcBef>
                <a:spcPts val="1000"/>
              </a:spcBef>
              <a:spcAft>
                <a:spcPts val="0"/>
              </a:spcAft>
            </a:pPr>
            <a:r>
              <a:rPr lang="en-US" dirty="0"/>
              <a:t>Rate of pay.</a:t>
            </a:r>
          </a:p>
          <a:p>
            <a:pPr marL="292608" lvl="1" indent="-292608">
              <a:spcBef>
                <a:spcPts val="1000"/>
              </a:spcBef>
              <a:spcAft>
                <a:spcPts val="0"/>
              </a:spcAft>
            </a:pPr>
            <a:r>
              <a:rPr lang="en-US" dirty="0"/>
              <a:t>Starting date.</a:t>
            </a:r>
          </a:p>
          <a:p>
            <a:pPr marL="292608" lvl="1" indent="-292608">
              <a:spcBef>
                <a:spcPts val="1000"/>
              </a:spcBef>
              <a:spcAft>
                <a:spcPts val="0"/>
              </a:spcAft>
            </a:pPr>
            <a:r>
              <a:rPr lang="en-US" dirty="0"/>
              <a:t>Other relevant details (for example, required testing and contingencies).</a:t>
            </a:r>
          </a:p>
          <a:p>
            <a:pPr marL="292608" lvl="1" indent="-292608">
              <a:spcBef>
                <a:spcPts val="1000"/>
              </a:spcBef>
              <a:spcAft>
                <a:spcPts val="0"/>
              </a:spcAft>
            </a:pPr>
            <a:r>
              <a:rPr lang="en-US" dirty="0"/>
              <a:t>Deadline to respond with acceptance or rejection.</a:t>
            </a:r>
          </a:p>
        </p:txBody>
      </p:sp>
    </p:spTree>
    <p:extLst>
      <p:ext uri="{BB962C8B-B14F-4D97-AF65-F5344CB8AC3E}">
        <p14:creationId xmlns:p14="http://schemas.microsoft.com/office/powerpoint/2010/main" val="6004980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3FD25-9C94-4336-A4C8-B54AC715C4D1}"/>
              </a:ext>
            </a:extLst>
          </p:cNvPr>
          <p:cNvSpPr>
            <a:spLocks noGrp="1"/>
          </p:cNvSpPr>
          <p:nvPr>
            <p:ph type="ctrTitle"/>
          </p:nvPr>
        </p:nvSpPr>
        <p:spPr>
          <a:xfrm>
            <a:off x="294968" y="3342968"/>
            <a:ext cx="6807200" cy="785004"/>
          </a:xfrm>
          <a:effectLst/>
        </p:spPr>
        <p:txBody>
          <a:bodyPr/>
          <a:lstStyle/>
          <a:p>
            <a:r>
              <a:rPr lang="en-US" b="1" noProof="0" dirty="0">
                <a:solidFill>
                  <a:schemeClr val="tx1"/>
                </a:solidFill>
              </a:rPr>
              <a:t>End of Chapter 6</a:t>
            </a:r>
          </a:p>
        </p:txBody>
      </p:sp>
      <p:sp>
        <p:nvSpPr>
          <p:cNvPr id="7" name="Content Placeholder 6">
            <a:extLst>
              <a:ext uri="{FF2B5EF4-FFF2-40B4-BE49-F238E27FC236}">
                <a16:creationId xmlns:a16="http://schemas.microsoft.com/office/drawing/2014/main" id="{89534162-EF0E-4E6A-81F0-E7342A58B340}"/>
              </a:ext>
            </a:extLst>
          </p:cNvPr>
          <p:cNvSpPr>
            <a:spLocks noGrp="1"/>
          </p:cNvSpPr>
          <p:nvPr>
            <p:ph sz="quarter" idx="12"/>
          </p:nvPr>
        </p:nvSpPr>
        <p:spPr>
          <a:xfrm>
            <a:off x="0" y="6705600"/>
            <a:ext cx="11720052"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38912682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8A27FB58-2C04-4772-9F37-0EEF22965478}"/>
              </a:ext>
            </a:extLst>
          </p:cNvPr>
          <p:cNvSpPr>
            <a:spLocks noGrp="1"/>
          </p:cNvSpPr>
          <p:nvPr>
            <p:ph type="ctrTitle"/>
          </p:nvPr>
        </p:nvSpPr>
        <p:spPr>
          <a:xfrm>
            <a:off x="963561" y="2130427"/>
            <a:ext cx="10569678" cy="1470025"/>
          </a:xfrm>
        </p:spPr>
        <p:txBody>
          <a:bodyPr/>
          <a:lstStyle/>
          <a:p>
            <a:r>
              <a:rPr lang="en-US" noProof="0" dirty="0">
                <a:solidFill>
                  <a:srgbClr val="AC0000"/>
                </a:solidFill>
              </a:rPr>
              <a:t>Accessibility Content: Text Alternatives for Images</a:t>
            </a:r>
          </a:p>
        </p:txBody>
      </p:sp>
    </p:spTree>
    <p:extLst>
      <p:ext uri="{BB962C8B-B14F-4D97-AF65-F5344CB8AC3E}">
        <p14:creationId xmlns:p14="http://schemas.microsoft.com/office/powerpoint/2010/main" val="28662449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lstStyle/>
          <a:p>
            <a:r>
              <a:rPr lang="en-US" dirty="0"/>
              <a:t>Figure 6.1 Steps in the Selection Process</a:t>
            </a:r>
            <a:r>
              <a:rPr lang="en-US" altLang="en-US" dirty="0"/>
              <a:t> – Text Alternative</a:t>
            </a:r>
            <a:endParaRPr lang="en-US"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1.	Screening applications and résumés.</a:t>
            </a:r>
          </a:p>
          <a:p>
            <a:r>
              <a:rPr lang="en-US" dirty="0"/>
              <a:t>2.	Testing a reviewing work sample.</a:t>
            </a:r>
          </a:p>
          <a:p>
            <a:r>
              <a:rPr lang="en-US" dirty="0"/>
              <a:t>3.	Interviewing candidates.</a:t>
            </a:r>
          </a:p>
          <a:p>
            <a:r>
              <a:rPr lang="en-US" dirty="0"/>
              <a:t>4.	Checking references and background.</a:t>
            </a:r>
          </a:p>
          <a:p>
            <a:r>
              <a:rPr lang="en-US" dirty="0"/>
              <a:t>5.	Making a selection.</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8239140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a:xfrm>
            <a:off x="0" y="61670"/>
            <a:ext cx="12192000" cy="943460"/>
          </a:xfrm>
        </p:spPr>
        <p:txBody>
          <a:bodyPr/>
          <a:lstStyle/>
          <a:p>
            <a:r>
              <a:rPr lang="en-US" sz="3000" dirty="0"/>
              <a:t>Figure 6.2 Criterion-Related Measurements of a Student’s Aptitude</a:t>
            </a:r>
            <a:r>
              <a:rPr lang="en-US" altLang="en-US" sz="3000" dirty="0"/>
              <a:t> – Text Alternative</a:t>
            </a:r>
            <a:endParaRPr lang="en-US" sz="30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sz="2200" dirty="0"/>
              <a:t>The first line graph shows the relationship between intelligence test scores (labeled on the vertical axis with highest scores toward the top) and job performance ratings (labeled on the horizontal axis, with higher ratings toward the right). Results of the 20 employees are plotted on the graph and cluster along a sharp 45 degree angle. This sharp angle indicates a strong correlation. Those with lower test scores have lower performance ratings, and those with higher test scores have higher performance ratings.</a:t>
            </a:r>
          </a:p>
          <a:p>
            <a:r>
              <a:rPr lang="en-US" sz="2200" dirty="0"/>
              <a:t>The second line graphs shows the relationship between college GPA (labeled on the vertical axis with higher averages toward the top) and job performance (labeled on the horizontal axis, with higher ratings toward the right). Results of the 20 employees are plotted on the graph and scattered more widely than the previous graph. The wide scatter of results indicates a weak correlation.</a:t>
            </a:r>
          </a:p>
          <a:p>
            <a:r>
              <a:rPr lang="en-US" sz="2200" dirty="0"/>
              <a:t>In this example, the intelligence test is a more valid measurement than G P A for predicting job success.</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5773257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dirty="0"/>
              <a:t>Figure 6.1 Steps in the Selection Process</a:t>
            </a:r>
          </a:p>
        </p:txBody>
      </p:sp>
      <p:pic>
        <p:nvPicPr>
          <p:cNvPr id="3" name="Picture 2" descr="A graphic shows five steps.">
            <a:extLst>
              <a:ext uri="{FF2B5EF4-FFF2-40B4-BE49-F238E27FC236}">
                <a16:creationId xmlns:a16="http://schemas.microsoft.com/office/drawing/2014/main" id="{A6C75CC3-2672-4136-95A5-7554DC8453DE}"/>
              </a:ext>
            </a:extLst>
          </p:cNvPr>
          <p:cNvPicPr>
            <a:picLocks noChangeAspect="1"/>
          </p:cNvPicPr>
          <p:nvPr/>
        </p:nvPicPr>
        <p:blipFill>
          <a:blip r:embed="rId3"/>
          <a:stretch>
            <a:fillRect/>
          </a:stretch>
        </p:blipFill>
        <p:spPr>
          <a:xfrm>
            <a:off x="609124" y="1920109"/>
            <a:ext cx="10973751" cy="3017782"/>
          </a:xfrm>
          <a:prstGeom prst="rect">
            <a:avLst/>
          </a:prstGeom>
        </p:spPr>
      </p:pic>
      <p:sp>
        <p:nvSpPr>
          <p:cNvPr id="6" name="Text Placeholder 5">
            <a:extLst>
              <a:ext uri="{FF2B5EF4-FFF2-40B4-BE49-F238E27FC236}">
                <a16:creationId xmlns:a16="http://schemas.microsoft.com/office/drawing/2014/main" id="{759C600B-DA30-4E87-8DB0-F4408A8ABD8F}"/>
              </a:ext>
            </a:extLst>
          </p:cNvPr>
          <p:cNvSpPr>
            <a:spLocks noGrp="1"/>
          </p:cNvSpPr>
          <p:nvPr>
            <p:ph type="body" sz="quarter" idx="16"/>
          </p:nvPr>
        </p:nvSpPr>
        <p:spPr>
          <a:xfrm>
            <a:off x="4623350" y="6496049"/>
            <a:ext cx="2945301" cy="214253"/>
          </a:xfrm>
        </p:spPr>
        <p:txBody>
          <a:bodyPr/>
          <a:lstStyle/>
          <a:p>
            <a:r>
              <a:rPr lang="en-US" sz="1200" dirty="0">
                <a:hlinkClick r:id="rId4" action="ppaction://hlinksldjump"/>
              </a:rPr>
              <a:t>Access the text alternative for slide images.</a:t>
            </a:r>
            <a:endParaRPr lang="en-US" sz="1200" dirty="0"/>
          </a:p>
        </p:txBody>
      </p:sp>
    </p:spTree>
    <p:extLst>
      <p:ext uri="{BB962C8B-B14F-4D97-AF65-F5344CB8AC3E}">
        <p14:creationId xmlns:p14="http://schemas.microsoft.com/office/powerpoint/2010/main" val="6872715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52E09-66DC-46A5-9E5B-876924557CCA}"/>
              </a:ext>
            </a:extLst>
          </p:cNvPr>
          <p:cNvSpPr>
            <a:spLocks noGrp="1"/>
          </p:cNvSpPr>
          <p:nvPr>
            <p:ph type="title"/>
          </p:nvPr>
        </p:nvSpPr>
        <p:spPr/>
        <p:txBody>
          <a:bodyPr/>
          <a:lstStyle/>
          <a:p>
            <a:r>
              <a:rPr lang="en-US" dirty="0"/>
              <a:t>Selection Process </a:t>
            </a:r>
            <a:r>
              <a:rPr lang="en-US" sz="1000" b="0" dirty="0"/>
              <a:t>2</a:t>
            </a:r>
          </a:p>
        </p:txBody>
      </p:sp>
      <p:sp>
        <p:nvSpPr>
          <p:cNvPr id="3" name="Content Placeholder 2">
            <a:extLst>
              <a:ext uri="{FF2B5EF4-FFF2-40B4-BE49-F238E27FC236}">
                <a16:creationId xmlns:a16="http://schemas.microsoft.com/office/drawing/2014/main" id="{9F19E9B3-0329-4396-BB85-B0E60DC358D9}"/>
              </a:ext>
            </a:extLst>
          </p:cNvPr>
          <p:cNvSpPr>
            <a:spLocks noGrp="1"/>
          </p:cNvSpPr>
          <p:nvPr>
            <p:ph idx="1"/>
          </p:nvPr>
        </p:nvSpPr>
        <p:spPr>
          <a:xfrm>
            <a:off x="609600" y="1280160"/>
            <a:ext cx="10972800" cy="4857169"/>
          </a:xfrm>
        </p:spPr>
        <p:txBody>
          <a:bodyPr/>
          <a:lstStyle/>
          <a:p>
            <a:r>
              <a:rPr lang="en-US" sz="2600" dirty="0"/>
              <a:t>Effective Selection Systems</a:t>
            </a:r>
          </a:p>
          <a:p>
            <a:pPr marL="292608" indent="-292608">
              <a:spcBef>
                <a:spcPts val="1000"/>
              </a:spcBef>
              <a:spcAft>
                <a:spcPts val="0"/>
              </a:spcAft>
              <a:buFont typeface="Arial" panose="020B0604020202020204" pitchFamily="34" charset="0"/>
              <a:buChar char="•"/>
            </a:pPr>
            <a:r>
              <a:rPr lang="en-US" sz="2400" dirty="0"/>
              <a:t>Support job descriptions.</a:t>
            </a:r>
          </a:p>
          <a:p>
            <a:pPr marL="292608" indent="-292608">
              <a:spcBef>
                <a:spcPts val="1000"/>
              </a:spcBef>
              <a:spcAft>
                <a:spcPts val="0"/>
              </a:spcAft>
              <a:buFont typeface="Arial" panose="020B0604020202020204" pitchFamily="34" charset="0"/>
              <a:buChar char="•"/>
            </a:pPr>
            <a:r>
              <a:rPr lang="en-US" sz="2400" dirty="0"/>
              <a:t>Provide ability to run background checks and store important documents and applicant information.</a:t>
            </a:r>
          </a:p>
          <a:p>
            <a:pPr marL="292608" indent="-292608">
              <a:spcBef>
                <a:spcPts val="1000"/>
              </a:spcBef>
              <a:spcAft>
                <a:spcPts val="0"/>
              </a:spcAft>
              <a:buFont typeface="Arial" panose="020B0604020202020204" pitchFamily="34" charset="0"/>
              <a:buChar char="•"/>
            </a:pPr>
            <a:r>
              <a:rPr lang="en-US" sz="2400" dirty="0">
                <a:solidFill>
                  <a:srgbClr val="221E1F"/>
                </a:solidFill>
              </a:rPr>
              <a:t>Allow the hiring manager, H</a:t>
            </a:r>
            <a:r>
              <a:rPr lang="en-US" sz="100" dirty="0">
                <a:solidFill>
                  <a:srgbClr val="221E1F"/>
                </a:solidFill>
              </a:rPr>
              <a:t> </a:t>
            </a:r>
            <a:r>
              <a:rPr lang="en-US" sz="2400" dirty="0">
                <a:solidFill>
                  <a:srgbClr val="221E1F"/>
                </a:solidFill>
              </a:rPr>
              <a:t>R, and the job candidate to coordinate interview schedules.</a:t>
            </a:r>
            <a:endParaRPr lang="en-US" sz="2400" dirty="0"/>
          </a:p>
          <a:p>
            <a:pPr marL="292608" indent="-292608">
              <a:spcBef>
                <a:spcPts val="1000"/>
              </a:spcBef>
              <a:spcAft>
                <a:spcPts val="0"/>
              </a:spcAft>
              <a:buFont typeface="Arial" panose="020B0604020202020204" pitchFamily="34" charset="0"/>
              <a:buChar char="•"/>
            </a:pPr>
            <a:r>
              <a:rPr lang="en-US" sz="2400" dirty="0"/>
              <a:t>Set up to help identify applicants with necessary skills, abilities, and other characteristics (K</a:t>
            </a:r>
            <a:r>
              <a:rPr lang="en-US" sz="100" dirty="0"/>
              <a:t> </a:t>
            </a:r>
            <a:r>
              <a:rPr lang="en-US" sz="2400" dirty="0"/>
              <a:t>S</a:t>
            </a:r>
            <a:r>
              <a:rPr lang="en-US" sz="100" dirty="0"/>
              <a:t> </a:t>
            </a:r>
            <a:r>
              <a:rPr lang="en-US" sz="2400" dirty="0"/>
              <a:t>A</a:t>
            </a:r>
            <a:r>
              <a:rPr lang="en-US" sz="100" dirty="0"/>
              <a:t> </a:t>
            </a:r>
            <a:r>
              <a:rPr lang="en-US" sz="2400" dirty="0" err="1"/>
              <a:t>Os</a:t>
            </a:r>
            <a:r>
              <a:rPr lang="en-US" sz="2400" dirty="0"/>
              <a:t>).</a:t>
            </a:r>
          </a:p>
        </p:txBody>
      </p:sp>
    </p:spTree>
    <p:extLst>
      <p:ext uri="{BB962C8B-B14F-4D97-AF65-F5344CB8AC3E}">
        <p14:creationId xmlns:p14="http://schemas.microsoft.com/office/powerpoint/2010/main" val="2554224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dirty="0"/>
              <a:t>Employee Interactions</a:t>
            </a:r>
          </a:p>
        </p:txBody>
      </p:sp>
      <p:pic>
        <p:nvPicPr>
          <p:cNvPr id="7" name="Picture 6" descr="A photo shows a worker and a customer interacting in a grocery store produce aisle.">
            <a:extLst>
              <a:ext uri="{FF2B5EF4-FFF2-40B4-BE49-F238E27FC236}">
                <a16:creationId xmlns:a16="http://schemas.microsoft.com/office/drawing/2014/main" id="{57A8F023-4F88-420C-B0EC-FDB4207021FD}"/>
              </a:ext>
            </a:extLst>
          </p:cNvPr>
          <p:cNvPicPr>
            <a:picLocks noChangeAspect="1"/>
          </p:cNvPicPr>
          <p:nvPr/>
        </p:nvPicPr>
        <p:blipFill>
          <a:blip r:embed="rId3"/>
          <a:stretch>
            <a:fillRect/>
          </a:stretch>
        </p:blipFill>
        <p:spPr>
          <a:xfrm>
            <a:off x="723298" y="2132837"/>
            <a:ext cx="5372702" cy="3638376"/>
          </a:xfrm>
          <a:prstGeom prst="rect">
            <a:avLst/>
          </a:prstGeom>
        </p:spPr>
      </p:pic>
      <p:sp>
        <p:nvSpPr>
          <p:cNvPr id="3" name="Content Placeholder 2">
            <a:extLst>
              <a:ext uri="{FF2B5EF4-FFF2-40B4-BE49-F238E27FC236}">
                <a16:creationId xmlns:a16="http://schemas.microsoft.com/office/drawing/2014/main" id="{A8F51122-3CD2-4F9A-AF9F-E4821F09C18E}"/>
              </a:ext>
            </a:extLst>
          </p:cNvPr>
          <p:cNvSpPr>
            <a:spLocks noGrp="1"/>
          </p:cNvSpPr>
          <p:nvPr>
            <p:ph idx="1"/>
          </p:nvPr>
        </p:nvSpPr>
        <p:spPr>
          <a:xfrm>
            <a:off x="6236684" y="2132837"/>
            <a:ext cx="5486400" cy="3638376"/>
          </a:xfrm>
        </p:spPr>
        <p:txBody>
          <a:bodyPr/>
          <a:lstStyle/>
          <a:p>
            <a:r>
              <a:rPr lang="en-US" sz="2400" dirty="0"/>
              <a:t>For employees who work directly with customers, companies should create a selection process that measures employees’ interest in customers and their ability to interact in a positive way.</a:t>
            </a:r>
            <a:endParaRPr lang="en-US" sz="2600" dirty="0"/>
          </a:p>
        </p:txBody>
      </p:sp>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6760566" y="6685613"/>
            <a:ext cx="4876800" cy="172387"/>
          </a:xfrm>
        </p:spPr>
        <p:txBody>
          <a:bodyPr/>
          <a:lstStyle/>
          <a:p>
            <a:r>
              <a:rPr lang="en-US" dirty="0">
                <a:solidFill>
                  <a:schemeClr val="tx1"/>
                </a:solidFill>
              </a:rPr>
              <a:t>©Image Source/age </a:t>
            </a:r>
            <a:r>
              <a:rPr lang="en-US" dirty="0" err="1">
                <a:solidFill>
                  <a:schemeClr val="tx1"/>
                </a:solidFill>
              </a:rPr>
              <a:t>Fotostock</a:t>
            </a:r>
            <a:endParaRPr lang="en-US" dirty="0">
              <a:solidFill>
                <a:schemeClr val="tx1"/>
              </a:solidFill>
            </a:endParaRPr>
          </a:p>
        </p:txBody>
      </p:sp>
    </p:spTree>
    <p:extLst>
      <p:ext uri="{BB962C8B-B14F-4D97-AF65-F5344CB8AC3E}">
        <p14:creationId xmlns:p14="http://schemas.microsoft.com/office/powerpoint/2010/main" val="22277027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6DA52-6B75-404E-A0FA-DA58D2E88368}"/>
              </a:ext>
            </a:extLst>
          </p:cNvPr>
          <p:cNvSpPr>
            <a:spLocks noGrp="1"/>
          </p:cNvSpPr>
          <p:nvPr>
            <p:ph type="title"/>
          </p:nvPr>
        </p:nvSpPr>
        <p:spPr/>
        <p:txBody>
          <a:bodyPr/>
          <a:lstStyle/>
          <a:p>
            <a:r>
              <a:rPr lang="en-US" dirty="0"/>
              <a:t>Selection Process </a:t>
            </a:r>
            <a:r>
              <a:rPr lang="en-US" sz="1000" b="0" dirty="0"/>
              <a:t>3</a:t>
            </a:r>
          </a:p>
        </p:txBody>
      </p:sp>
      <p:sp>
        <p:nvSpPr>
          <p:cNvPr id="3" name="Content Placeholder 2">
            <a:extLst>
              <a:ext uri="{FF2B5EF4-FFF2-40B4-BE49-F238E27FC236}">
                <a16:creationId xmlns:a16="http://schemas.microsoft.com/office/drawing/2014/main" id="{F7958E41-D91D-47C3-AAF9-D51205209D60}"/>
              </a:ext>
            </a:extLst>
          </p:cNvPr>
          <p:cNvSpPr>
            <a:spLocks noGrp="1"/>
          </p:cNvSpPr>
          <p:nvPr>
            <p:ph idx="1"/>
          </p:nvPr>
        </p:nvSpPr>
        <p:spPr>
          <a:xfrm>
            <a:off x="609600" y="1280160"/>
            <a:ext cx="10972800" cy="4524744"/>
          </a:xfrm>
        </p:spPr>
        <p:txBody>
          <a:bodyPr/>
          <a:lstStyle/>
          <a:p>
            <a:r>
              <a:rPr lang="en-US" sz="2600" dirty="0"/>
              <a:t>Successful Selection Method</a:t>
            </a:r>
          </a:p>
          <a:p>
            <a:pPr marL="292608" indent="-292608">
              <a:spcBef>
                <a:spcPts val="1000"/>
              </a:spcBef>
              <a:spcAft>
                <a:spcPts val="0"/>
              </a:spcAft>
              <a:buFont typeface="Arial" panose="020B0604020202020204" pitchFamily="34" charset="0"/>
              <a:buChar char="•"/>
            </a:pPr>
            <a:r>
              <a:rPr lang="en-US" sz="2400" dirty="0"/>
              <a:t>Provides </a:t>
            </a:r>
            <a:r>
              <a:rPr lang="en-US" sz="2400" i="1" dirty="0"/>
              <a:t>reliable</a:t>
            </a:r>
            <a:r>
              <a:rPr lang="en-US" sz="2400" dirty="0"/>
              <a:t> information.</a:t>
            </a:r>
          </a:p>
          <a:p>
            <a:pPr marL="292608" indent="-292608">
              <a:spcBef>
                <a:spcPts val="1000"/>
              </a:spcBef>
              <a:spcAft>
                <a:spcPts val="0"/>
              </a:spcAft>
              <a:buFont typeface="Arial" panose="020B0604020202020204" pitchFamily="34" charset="0"/>
              <a:buChar char="•"/>
            </a:pPr>
            <a:r>
              <a:rPr lang="en-US" sz="2400" dirty="0"/>
              <a:t>Provides </a:t>
            </a:r>
            <a:r>
              <a:rPr lang="en-US" sz="2400" i="1" dirty="0"/>
              <a:t>valid</a:t>
            </a:r>
            <a:r>
              <a:rPr lang="en-US" sz="2400" dirty="0"/>
              <a:t> information.</a:t>
            </a:r>
          </a:p>
          <a:p>
            <a:pPr marL="292608" indent="-292608">
              <a:spcBef>
                <a:spcPts val="1000"/>
              </a:spcBef>
              <a:spcAft>
                <a:spcPts val="0"/>
              </a:spcAft>
              <a:buFont typeface="Arial" panose="020B0604020202020204" pitchFamily="34" charset="0"/>
              <a:buChar char="•"/>
            </a:pPr>
            <a:r>
              <a:rPr lang="en-US" sz="2400" dirty="0"/>
              <a:t>Information can be </a:t>
            </a:r>
            <a:r>
              <a:rPr lang="en-US" sz="2400" i="1" dirty="0"/>
              <a:t>generalized</a:t>
            </a:r>
            <a:r>
              <a:rPr lang="en-US" sz="2400" dirty="0"/>
              <a:t> to apply to candidates.</a:t>
            </a:r>
          </a:p>
          <a:p>
            <a:pPr marL="292608" indent="-292608">
              <a:spcBef>
                <a:spcPts val="1000"/>
              </a:spcBef>
              <a:spcAft>
                <a:spcPts val="0"/>
              </a:spcAft>
              <a:buFont typeface="Arial" panose="020B0604020202020204" pitchFamily="34" charset="0"/>
              <a:buChar char="•"/>
            </a:pPr>
            <a:r>
              <a:rPr lang="en-US" sz="2400" dirty="0"/>
              <a:t>Offers </a:t>
            </a:r>
            <a:r>
              <a:rPr lang="en-US" sz="2400" i="1" dirty="0"/>
              <a:t>high utility </a:t>
            </a:r>
            <a:r>
              <a:rPr lang="en-US" sz="2400" dirty="0"/>
              <a:t>(practical value).</a:t>
            </a:r>
          </a:p>
          <a:p>
            <a:pPr marL="292608" indent="-292608">
              <a:spcBef>
                <a:spcPts val="1000"/>
              </a:spcBef>
              <a:spcAft>
                <a:spcPts val="0"/>
              </a:spcAft>
              <a:buFont typeface="Arial" panose="020B0604020202020204" pitchFamily="34" charset="0"/>
              <a:buChar char="•"/>
            </a:pPr>
            <a:r>
              <a:rPr lang="en-US" sz="2400" dirty="0"/>
              <a:t>Includes criteria that are </a:t>
            </a:r>
            <a:r>
              <a:rPr lang="en-US" sz="2400" i="1" dirty="0"/>
              <a:t>legal</a:t>
            </a:r>
            <a:r>
              <a:rPr lang="en-US" sz="2400" dirty="0"/>
              <a:t>.</a:t>
            </a:r>
          </a:p>
        </p:txBody>
      </p:sp>
    </p:spTree>
    <p:extLst>
      <p:ext uri="{BB962C8B-B14F-4D97-AF65-F5344CB8AC3E}">
        <p14:creationId xmlns:p14="http://schemas.microsoft.com/office/powerpoint/2010/main" val="19544024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Selection Process </a:t>
            </a:r>
            <a:r>
              <a:rPr lang="en-US" sz="1000" b="0" dirty="0"/>
              <a:t>4</a:t>
            </a:r>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2621661"/>
          </a:xfrm>
        </p:spPr>
        <p:txBody>
          <a:bodyPr/>
          <a:lstStyle/>
          <a:p>
            <a:r>
              <a:rPr lang="en-US" sz="2800" b="1" dirty="0"/>
              <a:t>Reliability</a:t>
            </a:r>
          </a:p>
          <a:p>
            <a:r>
              <a:rPr lang="en-US" sz="2600" dirty="0"/>
              <a:t>Extent to which measurement is free from random error.</a:t>
            </a:r>
          </a:p>
          <a:p>
            <a:pPr marL="292608" lvl="1" indent="-292608">
              <a:spcBef>
                <a:spcPts val="1000"/>
              </a:spcBef>
              <a:spcAft>
                <a:spcPts val="0"/>
              </a:spcAft>
            </a:pPr>
            <a:r>
              <a:rPr lang="en-US" sz="2400" dirty="0"/>
              <a:t>Reliable measurement generates consistent results.</a:t>
            </a:r>
          </a:p>
          <a:p>
            <a:pPr marL="292608" lvl="1" indent="-292608">
              <a:spcBef>
                <a:spcPts val="1000"/>
              </a:spcBef>
              <a:spcAft>
                <a:spcPts val="0"/>
              </a:spcAft>
            </a:pPr>
            <a:r>
              <a:rPr lang="en-US" sz="2400" dirty="0"/>
              <a:t>Organizations use statistics, like correlation coefficients, to compare results and determine reliability.</a:t>
            </a:r>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09600" y="3983064"/>
            <a:ext cx="10972800" cy="2303435"/>
          </a:xfrm>
        </p:spPr>
        <p:txBody>
          <a:bodyPr/>
          <a:lstStyle/>
          <a:p>
            <a:r>
              <a:rPr lang="en-US" sz="2600" dirty="0"/>
              <a:t>Determines whether measurements are accurate.</a:t>
            </a:r>
          </a:p>
          <a:p>
            <a:r>
              <a:rPr lang="en-US" sz="2600" dirty="0"/>
              <a:t>Does not determine whether what is being measured matters.</a:t>
            </a:r>
          </a:p>
        </p:txBody>
      </p:sp>
    </p:spTree>
    <p:extLst>
      <p:ext uri="{BB962C8B-B14F-4D97-AF65-F5344CB8AC3E}">
        <p14:creationId xmlns:p14="http://schemas.microsoft.com/office/powerpoint/2010/main" val="108266570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2"/>
  <p:tag name="MMPROD_UIDATA" val="&lt;database version=&quot;6.0&quot;&gt;&lt;object type=&quot;1&quot; unique_id=&quot;10001&quot;&gt;&lt;object type=&quot;8&quot; unique_id=&quot;20353&quot;&gt;&lt;/object&gt;&lt;object type=&quot;2&quot; unique_id=&quot;20354&quot;&gt;&lt;object type=&quot;3&quot; unique_id=&quot;20355&quot;&gt;&lt;property id=&quot;20148&quot; value=&quot;5&quot;/&gt;&lt;property id=&quot;20300&quot; value=&quot;Slide 1&quot;/&gt;&lt;property id=&quot;20307&quot; value=&quot;266&quot;/&gt;&lt;/object&gt;&lt;object type=&quot;3&quot; unique_id=&quot;20356&quot;&gt;&lt;property id=&quot;20148&quot; value=&quot;5&quot;/&gt;&lt;property id=&quot;20300&quot; value=&quot;Slide 2 - &amp;quot; Need To Know &amp;quot;&quot;/&gt;&lt;property id=&quot;20307&quot; value=&quot;267&quot;/&gt;&lt;/object&gt;&lt;object type=&quot;3&quot; unique_id=&quot;20357&quot;&gt;&lt;property id=&quot;20148&quot; value=&quot;5&quot;/&gt;&lt;property id=&quot;20300&quot; value=&quot;Slide 3 - &amp;quot;Human Resource Management (HRM)&amp;quot;&quot;/&gt;&lt;property id=&quot;20307&quot; value=&quot;269&quot;/&gt;&lt;/object&gt;&lt;object type=&quot;3&quot; unique_id=&quot;20358&quot;&gt;&lt;property id=&quot;20148&quot; value=&quot;5&quot;/&gt;&lt;property id=&quot;20300&quot; value=&quot;Slide 4 - &amp;quot;               Figure 1.1 &amp;#x0D;&amp;#x0A;HRM Practices&amp;quot;&quot;/&gt;&lt;property id=&quot;20307&quot; value=&quot;270&quot;/&gt;&lt;/object&gt;&lt;object type=&quot;3&quot; unique_id=&quot;20359&quot;&gt;&lt;property id=&quot;20148&quot; value=&quot;5&quot;/&gt;&lt;property id=&quot;20300&quot; value=&quot;Slide 5 - &amp;quot;Companies With Effective HRM:&amp;quot;&quot;/&gt;&lt;property id=&quot;20307&quot; value=&quot;271&quot;/&gt;&lt;/object&gt;&lt;object type=&quot;3&quot; unique_id=&quot;20360&quot;&gt;&lt;property id=&quot;20148&quot; value=&quot;5&quot;/&gt;&lt;property id=&quot;20300&quot; value=&quot;Slide 6 - &amp;quot;Human Capital&amp;quot;&quot;/&gt;&lt;property id=&quot;20307&quot; value=&quot;272&quot;/&gt;&lt;/object&gt;&lt;object type=&quot;3&quot; unique_id=&quot;20361&quot;&gt;&lt;property id=&quot;20148&quot; value=&quot;5&quot;/&gt;&lt;property id=&quot;20300&quot; value=&quot;Slide 7 - &amp;quot;               Figure 1.2 &amp;#x0D;&amp;#x0A;Impact of HRM&amp;quot;&quot;/&gt;&lt;property id=&quot;20307&quot; value=&quot;273&quot;/&gt;&lt;/object&gt;&lt;object type=&quot;3&quot; unique_id=&quot;20362&quot;&gt;&lt;property id=&quot;20148&quot; value=&quot;5&quot;/&gt;&lt;property id=&quot;20300&quot; value=&quot;Slide 8 - &amp;quot;HRM and Sustainable&amp;#x0D;&amp;#x0A; Competitive Advantage&amp;quot;&quot;/&gt;&lt;property id=&quot;20307&quot; value=&quot;274&quot;/&gt;&lt;/object&gt;&lt;object type=&quot;3&quot; unique_id=&quot;20363&quot;&gt;&lt;property id=&quot;20148&quot; value=&quot;5&quot;/&gt;&lt;property id=&quot;20300&quot; value=&quot;Slide 9 - &amp;quot;&amp;#x0D;&amp;#x0A;High-Performance Work System&amp;quot;&quot;/&gt;&lt;property id=&quot;20307&quot; value=&quot;276&quot;/&gt;&lt;/object&gt;&lt;object type=&quot;3&quot; unique_id=&quot;20364&quot;&gt;&lt;property id=&quot;20148&quot; value=&quot;5&quot;/&gt;&lt;property id=&quot;20300&quot; value=&quot;Slide 10 - &amp;quot;HR  Product Lines&amp;quot;&quot;/&gt;&lt;property id=&quot;20307&quot; value=&quot;308&quot;/&gt;&lt;/object&gt;&lt;object type=&quot;3&quot; unique_id=&quot;20365&quot;&gt;&lt;property id=&quot;20148&quot; value=&quot;5&quot;/&gt;&lt;property id=&quot;20300&quot; value=&quot;Slide 11 - &amp;quot;Table 1.1&amp;#x0D;&amp;#x0A;Responsibilities of HR Departments&amp;quot;&quot;/&gt;&lt;property id=&quot;20307&quot; value=&quot;277&quot;/&gt;&lt;/object&gt;&lt;object type=&quot;3&quot; unique_id=&quot;20366&quot;&gt;&lt;property id=&quot;20148&quot; value=&quot;5&quot;/&gt;&lt;property id=&quot;20300&quot; value=&quot;Slide 12 - &amp;quot;Analyzing and Designing Jobs&amp;quot;&quot;/&gt;&lt;property id=&quot;20307&quot; value=&quot;279&quot;/&gt;&lt;/object&gt;&lt;object type=&quot;3&quot; unique_id=&quot;20367&quot;&gt;&lt;property id=&quot;20148&quot; value=&quot;5&quot;/&gt;&lt;property id=&quot;20300&quot; value=&quot;Slide 13 - &amp;quot;Recruiting and Hiring Employees&amp;quot;&quot;/&gt;&lt;property id=&quot;20307&quot; value=&quot;281&quot;/&gt;&lt;/object&gt;&lt;object type=&quot;3&quot; unique_id=&quot;20368&quot;&gt;&lt;property id=&quot;20148&quot; value=&quot;5&quot;/&gt;&lt;property id=&quot;20300&quot; value=&quot;Slide 14 - &amp;quot;Top Qualities Employers &amp;#x0D;&amp;#x0A;Look For in Employees&amp;quot;&quot;/&gt;&lt;property id=&quot;20307&quot; value=&quot;282&quot;/&gt;&lt;/object&gt;&lt;object type=&quot;3&quot; unique_id=&quot;20369&quot;&gt;&lt;property id=&quot;20148&quot; value=&quot;5&quot;/&gt;&lt;property id=&quot;20300&quot; value=&quot;Slide 15 - &amp;quot;Training and Developing Employees&amp;quot;&quot;/&gt;&lt;property id=&quot;20307&quot; value=&quot;284&quot;/&gt;&lt;/object&gt;&lt;object type=&quot;3&quot; unique_id=&quot;20370&quot;&gt;&lt;property id=&quot;20148&quot; value=&quot;5&quot;/&gt;&lt;property id=&quot;20300&quot; value=&quot;Slide 16 - &amp;quot;Managing Performance&amp;quot;&quot;/&gt;&lt;property id=&quot;20307&quot; value=&quot;285&quot;/&gt;&lt;/object&gt;&lt;object type=&quot;3&quot; unique_id=&quot;20371&quot;&gt;&lt;property id=&quot;20148&quot; value=&quot;5&quot;/&gt;&lt;property id=&quot;20300&quot; value=&quot;Slide 17 - &amp;quot;Planning &amp;amp; Administering Pay &amp;amp;  Benefits&amp;quot;&quot;/&gt;&lt;property id=&quot;20307&quot; value=&quot;286&quot;/&gt;&lt;/object&gt;&lt;object type=&quot;3&quot; unique_id=&quot;20372&quot;&gt;&lt;property id=&quot;20148&quot; value=&quot;5&quot;/&gt;&lt;property id=&quot;20300&quot; value=&quot;Slide 18 - &amp;quot;Maintaining Positive Employee Relations&amp;quot;&quot;/&gt;&lt;property id=&quot;20307&quot; value=&quot;287&quot;/&gt;&lt;/object&gt;&lt;object type=&quot;3&quot; unique_id=&quot;20373&quot;&gt;&lt;property id=&quot;20148&quot; value=&quot;5&quot;/&gt;&lt;property id=&quot;20300&quot; value=&quot;Slide 19 - &amp;quot;Establishing and Administering&amp;#x0D;&amp;#x0A;Personnel Policies&amp;quot;&quot;/&gt;&lt;property id=&quot;20307&quot; value=&quot;288&quot;/&gt;&lt;/object&gt;&lt;object type=&quot;3&quot; unique_id=&quot;20374&quot;&gt;&lt;property id=&quot;20148&quot; value=&quot;5&quot;/&gt;&lt;property id=&quot;20300&quot; value=&quot;Slide 20 - &amp;quot;Workforce Analytics&amp;quot;&quot;/&gt;&lt;property id=&quot;20307&quot; value=&quot;309&quot;/&gt;&lt;/object&gt;&lt;object type=&quot;3&quot; unique_id=&quot;20375&quot;&gt;&lt;property id=&quot;20148&quot; value=&quot;5&quot;/&gt;&lt;property id=&quot;20300&quot; value=&quot;Slide 21 - &amp;quot;Ensuring Compliance with Labor Laws&amp;quot;&quot;/&gt;&lt;property id=&quot;20307&quot; value=&quot;289&quot;/&gt;&lt;/object&gt;&lt;object type=&quot;3&quot; unique_id=&quot;20376&quot;&gt;&lt;property id=&quot;20148&quot; value=&quot;5&quot;/&gt;&lt;property id=&quot;20300&quot; value=&quot;Slide 22&quot;/&gt;&lt;property id=&quot;20307&quot; value=&quot;290&quot;/&gt;&lt;/object&gt;&lt;object type=&quot;3&quot; unique_id=&quot;20377&quot;&gt;&lt;property id=&quot;20148&quot; value=&quot;5&quot;/&gt;&lt;property id=&quot;20300&quot; value=&quot;Slide 23 - &amp;quot;Supporting the Organization’s Strategy&amp;quot;&quot;/&gt;&lt;property id=&quot;20307&quot; value=&quot;291&quot;/&gt;&lt;/object&gt;&lt;object type=&quot;3&quot; unique_id=&quot;20378&quot;&gt;&lt;property id=&quot;20148&quot; value=&quot;5&quot;/&gt;&lt;property id=&quot;20300&quot; value=&quot;Slide 24&quot;/&gt;&lt;property id=&quot;20307&quot; value=&quot;310&quot;/&gt;&lt;/object&gt;&lt;object type=&quot;3&quot; unique_id=&quot;20379&quot;&gt;&lt;property id=&quot;20148&quot; value=&quot;5&quot;/&gt;&lt;property id=&quot;20300&quot; value=&quot;Slide 25 - &amp;quot;Figure 1.3&amp;#x0D;&amp;#x0A;Competencies and Behaviors for&amp;#x0D;&amp;#x0A; HR Professionals&amp;quot;&quot;/&gt;&lt;property id=&quot;20307&quot; value=&quot;292&quot;/&gt;&lt;/object&gt;&lt;object type=&quot;3&quot; unique_id=&quot;20380&quot;&gt;&lt;property id=&quot;20148&quot; value=&quot;5&quot;/&gt;&lt;property id=&quot;20300&quot; value=&quot;Slide 26 - &amp;quot;Who is Responsible for HR?&amp;quot;&quot;/&gt;&lt;property id=&quot;20307&quot; value=&quot;293&quot;/&gt;&lt;/object&gt;&lt;object type=&quot;3&quot; unique_id=&quot;20381&quot;&gt;&lt;property id=&quot;20148&quot; value=&quot;5&quot;/&gt;&lt;property id=&quot;20300&quot; value=&quot;Slide 27 - &amp;quot;Figure 1.4&amp;#x0D;&amp;#x0A;Supervisors’ Involvement In HRM&amp;quot;&quot;/&gt;&lt;property id=&quot;20307&quot; value=&quot;294&quot;/&gt;&lt;/object&gt;&lt;object type=&quot;3&quot; unique_id=&quot;20382&quot;&gt;&lt;property id=&quot;20148&quot; value=&quot;5&quot;/&gt;&lt;property id=&quot;20300&quot; value=&quot;Slide 28 - &amp;quot;Ethics In HRM&amp;quot;&quot;/&gt;&lt;property id=&quot;20307&quot; value=&quot;295&quot;/&gt;&lt;/object&gt;&lt;object type=&quot;3&quot; unique_id=&quot;20383&quot;&gt;&lt;property id=&quot;20148&quot; value=&quot;5&quot;/&gt;&lt;property id=&quot;20300&quot; value=&quot;Slide 29 - &amp;quot;Employee Rights&amp;quot;&quot;/&gt;&lt;property id=&quot;20307&quot; value=&quot;296&quot;/&gt;&lt;/object&gt;&lt;object type=&quot;3&quot; unique_id=&quot;20384&quot;&gt;&lt;property id=&quot;20148&quot; value=&quot;5&quot;/&gt;&lt;property id=&quot;20300&quot; value=&quot;Slide 30 - &amp;quot;Ethical companies act according to &amp;#x0D;&amp;#x0A;four principles:&amp;quot;&quot;/&gt;&lt;property id=&quot;20307&quot; value=&quot;297&quot;/&gt;&lt;/object&gt;&lt;object type=&quot;3&quot; unique_id=&quot;20385&quot;&gt;&lt;property id=&quot;20148&quot; value=&quot;5&quot;/&gt;&lt;property id=&quot;20300&quot; value=&quot;Slide 31 - &amp;quot;Figure 1.5  &amp;#x0D;&amp;#x0A;Standards for Identifying Ethical Practices&amp;quot;&quot;/&gt;&lt;property id=&quot;20307&quot; value=&quot;298&quot;/&gt;&lt;/object&gt;&lt;object type=&quot;3&quot; unique_id=&quot;20386&quot;&gt;&lt;property id=&quot;20148&quot; value=&quot;5&quot;/&gt;&lt;property id=&quot;20300&quot; value=&quot;Slide 32 - &amp;quot;Figure 1.6&amp;#x0D;&amp;#x0A;Median Salaries for HRM Positions&amp;quot;&quot;/&gt;&lt;property id=&quot;20307&quot; value=&quot;300&quot;/&gt;&lt;/object&gt;&lt;object type=&quot;3&quot; unique_id=&quot;20387&quot;&gt;&lt;property id=&quot;20148&quot; value=&quot;5&quot;/&gt;&lt;property id=&quot;20300&quot; value=&quot;Slide 33 - &amp;quot;Test Your Knowledge&amp;quot;&quot;/&gt;&lt;property id=&quot;20307&quot; value=&quot;301&quot;/&gt;&lt;/object&gt;&lt;object type=&quot;3&quot; unique_id=&quot;20388&quot;&gt;&lt;property id=&quot;20148&quot; value=&quot;5&quot;/&gt;&lt;property id=&quot;20300&quot; value=&quot;Slide 34 - &amp;quot;Summary&amp;quot;&quot;/&gt;&lt;property id=&quot;20307&quot; value=&quot;302&quot;/&gt;&lt;/object&gt;&lt;object type=&quot;3&quot; unique_id=&quot;20389&quot;&gt;&lt;property id=&quot;20148&quot; value=&quot;5&quot;/&gt;&lt;property id=&quot;20300&quot; value=&quot;Slide 35 - &amp;quot;Summary (continued)&amp;quot;&quot;/&gt;&lt;property id=&quot;20307&quot; value=&quot;303&quot;/&gt;&lt;/object&gt;&lt;object type=&quot;3&quot; unique_id=&quot;20390&quot;&gt;&lt;property id=&quot;20148&quot; value=&quot;5&quot;/&gt;&lt;property id=&quot;20300&quot; value=&quot;Slide 36 - &amp;quot;Summary (continued)&amp;quot;&quot;/&gt;&lt;property id=&quot;20307&quot; value=&quot;304&quot;/&gt;&lt;/object&gt;&lt;object type=&quot;3&quot; unique_id=&quot;20391&quot;&gt;&lt;property id=&quot;20148&quot; value=&quot;5&quot;/&gt;&lt;property id=&quot;20300&quot; value=&quot;Slide 37 - &amp;quot;Summary (continued)&amp;quot;&quot;/&gt;&lt;property id=&quot;20307&quot; value=&quot;305&quot;/&gt;&lt;/object&gt;&lt;/object&gt;&lt;/object&gt;&lt;/database&gt;"/>
</p:tagLst>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Plain BODY/MAIN CONTENT">
  <a:themeElements>
    <a:clrScheme name="Custom 246">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2060"/>
      </a:hlink>
      <a:folHlink>
        <a:srgbClr val="00206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4666</TotalTime>
  <Words>6679</Words>
  <Application>Microsoft Office PowerPoint</Application>
  <PresentationFormat>Widescreen</PresentationFormat>
  <Paragraphs>475</Paragraphs>
  <Slides>44</Slides>
  <Notes>40</Notes>
  <HiddenSlides>4</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44</vt:i4>
      </vt:variant>
    </vt:vector>
  </HeadingPairs>
  <TitlesOfParts>
    <vt:vector size="55" baseType="lpstr">
      <vt:lpstr>Arial</vt:lpstr>
      <vt:lpstr>ArumSans Bold</vt:lpstr>
      <vt:lpstr>ArumSans Regular</vt:lpstr>
      <vt:lpstr>Calibri</vt:lpstr>
      <vt:lpstr>Helvetica</vt:lpstr>
      <vt:lpstr>NimbusRomDOT</vt:lpstr>
      <vt:lpstr>Wingdings</vt:lpstr>
      <vt:lpstr>1_FIRST, BREAK, LAST slides </vt:lpstr>
      <vt:lpstr>2_FIRST, BREAK, LAST slides </vt:lpstr>
      <vt:lpstr>Plain BODY/MAIN CONTENT</vt:lpstr>
      <vt:lpstr>1_Plain BODY/MAIN CONTENT</vt:lpstr>
      <vt:lpstr>Create an interactive class with Poll Everywhere</vt:lpstr>
      <vt:lpstr>Chapter 6 </vt:lpstr>
      <vt:lpstr>What Do I Need to Know?</vt:lpstr>
      <vt:lpstr>Selection Process 1</vt:lpstr>
      <vt:lpstr>Figure 6.1 Steps in the Selection Process</vt:lpstr>
      <vt:lpstr>Selection Process 2</vt:lpstr>
      <vt:lpstr>Employee Interactions</vt:lpstr>
      <vt:lpstr>Selection Process 3</vt:lpstr>
      <vt:lpstr>Selection Process 4</vt:lpstr>
      <vt:lpstr>Selection Process 5</vt:lpstr>
      <vt:lpstr>Selection Process 6</vt:lpstr>
      <vt:lpstr>Figure 6.2 Criterion-Related Measurements of a Student’s Aptitude</vt:lpstr>
      <vt:lpstr>Selection Process 7</vt:lpstr>
      <vt:lpstr>Selection Process 8</vt:lpstr>
      <vt:lpstr>Selection Process 9</vt:lpstr>
      <vt:lpstr>Selection Process 10</vt:lpstr>
      <vt:lpstr>Table 6.1 Permissible and Impermissible Questions for Applications and Interviews 1</vt:lpstr>
      <vt:lpstr>Table 6.1 Permissible and Impermissible Questions for Applications and Interviews 2</vt:lpstr>
      <vt:lpstr>Selection Process 11</vt:lpstr>
      <vt:lpstr>POLLING QUESTION 1</vt:lpstr>
      <vt:lpstr>Job Applications and Résumés 1</vt:lpstr>
      <vt:lpstr>Job Applications and Résumés 2</vt:lpstr>
      <vt:lpstr>Job Applications and Résumés 3</vt:lpstr>
      <vt:lpstr>Job Applications and Résumés 4</vt:lpstr>
      <vt:lpstr>Employment Tests and Work Samples 1</vt:lpstr>
      <vt:lpstr>Employment Tests and Work Samples 2</vt:lpstr>
      <vt:lpstr>Employment Tests and Work Samples 3</vt:lpstr>
      <vt:lpstr>Table 6.2 Sources of Information about Employment Tests</vt:lpstr>
      <vt:lpstr>Employment Tests and Work Samples 4</vt:lpstr>
      <vt:lpstr>Employment Tests and Work Samples 5</vt:lpstr>
      <vt:lpstr>Table 6.3 Five Major Personality Dimensions Measured by Personality Inventories</vt:lpstr>
      <vt:lpstr>Employment Tests and Work Samples 6</vt:lpstr>
      <vt:lpstr>Employment Tests and Work Samples 7</vt:lpstr>
      <vt:lpstr>POLLING QUESTION 2</vt:lpstr>
      <vt:lpstr>Interviews 1</vt:lpstr>
      <vt:lpstr>Table 6.4 Sample Interview Questions</vt:lpstr>
      <vt:lpstr>Interviews 2</vt:lpstr>
      <vt:lpstr>Interviews 3</vt:lpstr>
      <vt:lpstr>Selection Decisions 1</vt:lpstr>
      <vt:lpstr>Selection Decisions 2</vt:lpstr>
      <vt:lpstr>End of Chapter 6</vt:lpstr>
      <vt:lpstr>Accessibility Content: Text Alternatives for Images</vt:lpstr>
      <vt:lpstr>Figure 6.1 Steps in the Selection Process – Text Alternative</vt:lpstr>
      <vt:lpstr>Figure 6.2 Criterion-Related Measurements of a Student’s Aptitude – Text Alternative</vt:lpstr>
    </vt:vector>
  </TitlesOfParts>
  <Manager/>
  <Company>McGraw Hill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Human Resource Management, 9th Edition</dc:title>
  <dc:subject/>
  <dc:creator/>
  <dc:description/>
  <cp:lastModifiedBy>R, Nithiyanandhan</cp:lastModifiedBy>
  <cp:revision>1352</cp:revision>
  <dcterms:created xsi:type="dcterms:W3CDTF">2012-05-14T19:04:18Z</dcterms:created>
  <dcterms:modified xsi:type="dcterms:W3CDTF">2021-02-03T15:00:07Z</dcterms:modified>
</cp:coreProperties>
</file>