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48"/>
  </p:notesMasterIdLst>
  <p:sldIdLst>
    <p:sldId id="379" r:id="rId5"/>
    <p:sldId id="388" r:id="rId6"/>
    <p:sldId id="430" r:id="rId7"/>
    <p:sldId id="533" r:id="rId8"/>
    <p:sldId id="534" r:id="rId9"/>
    <p:sldId id="468" r:id="rId10"/>
    <p:sldId id="535" r:id="rId11"/>
    <p:sldId id="536" r:id="rId12"/>
    <p:sldId id="537" r:id="rId13"/>
    <p:sldId id="538" r:id="rId14"/>
    <p:sldId id="540" r:id="rId15"/>
    <p:sldId id="541" r:id="rId16"/>
    <p:sldId id="542" r:id="rId17"/>
    <p:sldId id="543" r:id="rId18"/>
    <p:sldId id="544" r:id="rId19"/>
    <p:sldId id="545" r:id="rId20"/>
    <p:sldId id="546" r:id="rId21"/>
    <p:sldId id="547" r:id="rId22"/>
    <p:sldId id="548" r:id="rId23"/>
    <p:sldId id="549" r:id="rId24"/>
    <p:sldId id="550" r:id="rId25"/>
    <p:sldId id="551" r:id="rId26"/>
    <p:sldId id="552" r:id="rId27"/>
    <p:sldId id="553" r:id="rId28"/>
    <p:sldId id="554" r:id="rId29"/>
    <p:sldId id="555" r:id="rId30"/>
    <p:sldId id="556" r:id="rId31"/>
    <p:sldId id="557" r:id="rId32"/>
    <p:sldId id="558" r:id="rId33"/>
    <p:sldId id="539" r:id="rId34"/>
    <p:sldId id="559" r:id="rId35"/>
    <p:sldId id="560" r:id="rId36"/>
    <p:sldId id="509" r:id="rId37"/>
    <p:sldId id="561" r:id="rId38"/>
    <p:sldId id="562" r:id="rId39"/>
    <p:sldId id="563" r:id="rId40"/>
    <p:sldId id="564" r:id="rId41"/>
    <p:sldId id="428" r:id="rId42"/>
    <p:sldId id="360" r:id="rId43"/>
    <p:sldId id="566" r:id="rId44"/>
    <p:sldId id="567" r:id="rId45"/>
    <p:sldId id="565" r:id="rId46"/>
    <p:sldId id="568" r:id="rId47"/>
  </p:sldIdLst>
  <p:sldSz cx="12192000" cy="6858000"/>
  <p:notesSz cx="6858000" cy="9144000"/>
  <p:custDataLst>
    <p:tags r:id="rId49"/>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533"/>
            <p14:sldId id="534"/>
            <p14:sldId id="468"/>
            <p14:sldId id="535"/>
            <p14:sldId id="536"/>
            <p14:sldId id="537"/>
            <p14:sldId id="538"/>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39"/>
            <p14:sldId id="559"/>
            <p14:sldId id="560"/>
            <p14:sldId id="509"/>
            <p14:sldId id="561"/>
            <p14:sldId id="562"/>
            <p14:sldId id="563"/>
            <p14:sldId id="564"/>
            <p14:sldId id="428"/>
          </p14:sldIdLst>
        </p14:section>
        <p14:section name="Appendix: Image Descriptions for Unsighted Students" id="{47E2ACDF-FEE8-4953-B1A2-72D3F951747D}">
          <p14:sldIdLst>
            <p14:sldId id="360"/>
            <p14:sldId id="566"/>
            <p14:sldId id="567"/>
            <p14:sldId id="565"/>
            <p14:sldId id="568"/>
          </p14:sldIdLst>
        </p14:section>
      </p14:sectionLst>
    </p:ext>
    <p:ext uri="{EFAFB233-063F-42B5-8137-9DF3F51BA10A}">
      <p15:sldGuideLst xmlns:p15="http://schemas.microsoft.com/office/powerpoint/2012/main">
        <p15:guide id="1" orient="horz" pos="4128" userDrawn="1">
          <p15:clr>
            <a:srgbClr val="A4A3A4"/>
          </p15:clr>
        </p15:guide>
        <p15:guide id="3" pos="7344"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9" autoAdjust="0"/>
    <p:restoredTop sz="75139" autoAdjust="0"/>
  </p:normalViewPr>
  <p:slideViewPr>
    <p:cSldViewPr snapToGrid="0">
      <p:cViewPr varScale="1">
        <p:scale>
          <a:sx n="50" d="100"/>
          <a:sy n="50" d="100"/>
        </p:scale>
        <p:origin x="906" y="48"/>
      </p:cViewPr>
      <p:guideLst>
        <p:guide orient="horz" pos="4128"/>
        <p:guide pos="7344"/>
        <p:guide orient="horz" pos="3960"/>
        <p:guide pos="3840"/>
        <p:guide orient="horz" pos="792"/>
        <p:guide pos="37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55" d="100"/>
          <a:sy n="55" d="100"/>
        </p:scale>
        <p:origin x="888"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nSpc>
                <a:spcPct val="120000"/>
              </a:lnSpc>
            </a:pPr>
            <a:r>
              <a:rPr lang="en-US" sz="1200" b="0" i="0" u="none" strike="noStrike" kern="1200" baseline="0" dirty="0">
                <a:solidFill>
                  <a:srgbClr val="221E1F"/>
                </a:solidFill>
                <a:latin typeface="+mn-lt"/>
                <a:ea typeface="ＭＳ Ｐゴシック" pitchFamily="-65" charset="-128"/>
                <a:cs typeface="ＭＳ Ｐゴシック" pitchFamily="-65" charset="-128"/>
              </a:rPr>
              <a:t>Table 5.1 is an example of a transitional matrix. This example lists job categories for an auto parts manufacturer. The jobs listed at the left were held in 2017, the numbers at the right show what happened to the people in 2020. The numbers represent proportions. For example, .95 means 95% of the people represented by a row in the matrix. The column headings under 2020 refer to the row numbers. The first row is sales managers, so the numbers under column (1) represent people who became sales managers. Reading across the first row, we see that 95 of the people who were sales managers in 2017 are still sales managers in 2020. The other 5% correspond to position (8), “Not in organization,” meaning the 5% of employees who are not still sales managers have left the organization. In the second row are sales representatives. Of those who were sales reps in 2017, 5% were promoted to sales manager, 60% are still sales reps, and 35% have left the organization. In row (3), half (50%) of sales apprentices are still in that job, but 20% are now sales reps and 30% have left the organization. This pattern of jobs shows a career path from sales apprentice to sales representative to sales manager. Of course, not everyone is promoted, and some of the people leave instead.</a:t>
            </a:r>
          </a:p>
          <a:p>
            <a:pPr>
              <a:lnSpc>
                <a:spcPct val="120000"/>
              </a:lnSpc>
            </a:pPr>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pPr>
              <a:lnSpc>
                <a:spcPct val="120000"/>
              </a:lnSpc>
            </a:pPr>
            <a:r>
              <a:rPr lang="en-US" sz="1200" b="0" i="0" u="none" strike="noStrike" kern="1200" baseline="0" dirty="0">
                <a:solidFill>
                  <a:srgbClr val="221E1F"/>
                </a:solidFill>
                <a:latin typeface="+mn-lt"/>
                <a:ea typeface="ＭＳ Ｐゴシック" pitchFamily="-65" charset="-128"/>
                <a:cs typeface="ＭＳ Ｐゴシック" pitchFamily="-65" charset="-128"/>
              </a:rPr>
              <a:t>Reading down the columns provides another kind of information: the sources of employees holding the positions in 2020. In the first column, we see that most sales managers (95%) held that same job three years earlier. The other 5% were promoted from sales representative positions. Skipping over to column (3), half the sales apprentices on the payroll in 2020 held the same job three years before, and the other half were hired from outside the organization. This suggests that the organization fills sales manager positions primarily through promotions, so planning for this job would focus on preparing sales representatives. In contrast, planning to meet the organization’s needs for sales apprentices would emphasize recruitment and selection of new employees.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1242835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5-3 Summarize the advantages and disadvantages of ways to eliminate a labor surplus and avoid a labor shortage.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1607320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This is the second step in HR planning as shown in the middle of Figure 5.1. </a:t>
            </a:r>
            <a:r>
              <a:rPr lang="en-US" sz="1200" kern="1200" dirty="0">
                <a:solidFill>
                  <a:schemeClr val="tx1"/>
                </a:solidFill>
                <a:effectLst/>
                <a:latin typeface="+mn-lt"/>
                <a:ea typeface="ＭＳ Ｐゴシック" pitchFamily="-65" charset="-128"/>
                <a:cs typeface="ＭＳ Ｐゴシック" pitchFamily="-65" charset="-128"/>
              </a:rPr>
              <a:t>The purpose of setting specific numerical goals is to focus attention on the problem and provide a basis for measuring the organization’s success in addressing labor shortages and surpluses. The goals should come directly from the analysis of labor supply and demand. They should include a specific figure indicating what should happen with the job category or skill area and a specific timetable for when the results should be achieved.</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2087474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top of Table 5.2 shows major options for reducing an expected labor surplus, and the bottom of the table lists options for avoiding an expected labor shortage.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11248628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20193145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ＭＳ Ｐゴシック" pitchFamily="-65" charset="-128"/>
                <a:cs typeface="ＭＳ Ｐゴシック" pitchFamily="-65" charset="-128"/>
              </a:rPr>
              <a:t>Another consideration in choosing an HR strategy is whether the employees needed will contribute directly to the organization’s success. Organizations are most likely to benefit from hiring and retaining employees who provide a </a:t>
            </a:r>
            <a:r>
              <a:rPr lang="en-US" sz="1200" b="1" kern="1200" dirty="0">
                <a:solidFill>
                  <a:schemeClr val="tx1"/>
                </a:solidFill>
                <a:effectLst/>
                <a:latin typeface="+mn-lt"/>
                <a:ea typeface="ＭＳ Ｐゴシック" pitchFamily="-65" charset="-128"/>
                <a:cs typeface="ＭＳ Ｐゴシック" pitchFamily="-65" charset="-128"/>
              </a:rPr>
              <a:t>core competency</a:t>
            </a:r>
            <a:r>
              <a:rPr lang="en-US" sz="1200" kern="1200" dirty="0">
                <a:solidFill>
                  <a:schemeClr val="tx1"/>
                </a:solidFill>
                <a:effectLst/>
                <a:latin typeface="+mn-lt"/>
                <a:ea typeface="ＭＳ Ｐゴシック" pitchFamily="-65" charset="-128"/>
                <a:cs typeface="ＭＳ Ｐゴシック" pitchFamily="-65" charset="-128"/>
              </a:rPr>
              <a:t>—that is, a set of knowledge and skills that make the organization superior to competitors and create value for customers.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2156886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kern="1200" dirty="0">
                <a:solidFill>
                  <a:schemeClr val="tx1"/>
                </a:solidFill>
                <a:effectLst/>
                <a:latin typeface="+mn-lt"/>
                <a:ea typeface="ＭＳ Ｐゴシック" pitchFamily="-65" charset="-128"/>
                <a:cs typeface="ＭＳ Ｐゴシック" pitchFamily="-65" charset="-128"/>
              </a:rPr>
              <a:t>At a store, core competencies include choosing merchandise that shoppers want and providing shoppers with excellent service. For other work that is not a core competency—say, cleaning the store and providing security—the organization may benefit from using HR strategies other than hiring full-time employees.  For</a:t>
            </a:r>
            <a:r>
              <a:rPr lang="en-US" sz="1400" kern="1200" baseline="0" dirty="0">
                <a:solidFill>
                  <a:schemeClr val="tx1"/>
                </a:solidFill>
                <a:effectLst/>
                <a:latin typeface="+mn-lt"/>
                <a:ea typeface="ＭＳ Ｐゴシック" pitchFamily="-65" charset="-128"/>
                <a:cs typeface="ＭＳ Ｐゴシック" pitchFamily="-65" charset="-128"/>
              </a:rPr>
              <a:t> example, </a:t>
            </a:r>
            <a:r>
              <a:rPr lang="en-US" sz="1400" kern="1200" dirty="0">
                <a:solidFill>
                  <a:schemeClr val="tx1"/>
                </a:solidFill>
                <a:effectLst/>
                <a:latin typeface="+mn-lt"/>
                <a:ea typeface="ＭＳ Ｐゴシック" pitchFamily="-65" charset="-128"/>
                <a:cs typeface="ＭＳ Ｐゴシック" pitchFamily="-65" charset="-128"/>
              </a:rPr>
              <a:t>Cold Stone Creamery employees give their company the competitive advantage with their “entertainment factor.” The company is known to seek out employees who like to perform and then “audition” rather than interview potential employees.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2300113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b="1" kern="1200" dirty="0">
                <a:solidFill>
                  <a:schemeClr val="tx1"/>
                </a:solidFill>
                <a:effectLst/>
                <a:latin typeface="+mn-lt"/>
                <a:ea typeface="ＭＳ Ｐゴシック" pitchFamily="-65" charset="-128"/>
                <a:cs typeface="ＭＳ Ｐゴシック" pitchFamily="-65" charset="-128"/>
              </a:rPr>
              <a:t>Downsizing </a:t>
            </a:r>
            <a:r>
              <a:rPr lang="en-US" sz="1200" kern="1200" dirty="0">
                <a:solidFill>
                  <a:schemeClr val="tx1"/>
                </a:solidFill>
                <a:effectLst/>
                <a:latin typeface="+mn-lt"/>
                <a:ea typeface="ＭＳ Ｐゴシック" pitchFamily="-65" charset="-128"/>
                <a:cs typeface="ＭＳ Ｐゴシック" pitchFamily="-65" charset="-128"/>
              </a:rPr>
              <a:t>is the planned elimination of large numbers of personnel with the goal of enhancing the organization’s competitiveness to promote future competitiveness.</a:t>
            </a:r>
            <a:r>
              <a:rPr lang="en-US" sz="1200" kern="1200" baseline="0" dirty="0">
                <a:solidFill>
                  <a:schemeClr val="tx1"/>
                </a:solidFill>
                <a:effectLst/>
                <a:latin typeface="+mn-lt"/>
                <a:ea typeface="ＭＳ Ｐゴシック" pitchFamily="-65" charset="-128"/>
                <a:cs typeface="ＭＳ Ｐゴシック" pitchFamily="-65" charset="-128"/>
              </a:rPr>
              <a:t>  Four objectives of downsizing include: </a:t>
            </a:r>
          </a:p>
          <a:p>
            <a:r>
              <a:rPr lang="en-US" sz="1200" i="1" kern="1200" dirty="0">
                <a:solidFill>
                  <a:schemeClr val="tx1"/>
                </a:solidFill>
                <a:effectLst/>
                <a:latin typeface="+mn-lt"/>
                <a:ea typeface="ＭＳ Ｐゴシック" pitchFamily="-65" charset="-128"/>
                <a:cs typeface="ＭＳ Ｐゴシック" pitchFamily="-65" charset="-128"/>
              </a:rPr>
              <a:t>Reducing costs</a:t>
            </a:r>
            <a:r>
              <a:rPr lang="en-US" sz="1200" kern="1200" dirty="0">
                <a:solidFill>
                  <a:schemeClr val="tx1"/>
                </a:solidFill>
                <a:effectLst/>
                <a:latin typeface="+mn-lt"/>
                <a:ea typeface="ＭＳ Ｐゴシック" pitchFamily="-65" charset="-128"/>
                <a:cs typeface="ＭＳ Ｐゴシック" pitchFamily="-65" charset="-128"/>
              </a:rPr>
              <a:t>—Labor is a large part of a company’s total costs, so downsizing is an attractive place to start cutting costs. </a:t>
            </a:r>
          </a:p>
          <a:p>
            <a:r>
              <a:rPr lang="en-US" sz="1200" i="1" kern="1200" dirty="0">
                <a:solidFill>
                  <a:schemeClr val="tx1"/>
                </a:solidFill>
                <a:effectLst/>
                <a:latin typeface="+mn-lt"/>
                <a:ea typeface="ＭＳ Ｐゴシック" pitchFamily="-65" charset="-128"/>
                <a:cs typeface="ＭＳ Ｐゴシック" pitchFamily="-65" charset="-128"/>
              </a:rPr>
              <a:t>Replacing labor with technology</a:t>
            </a:r>
            <a:r>
              <a:rPr lang="en-US" sz="1200" kern="1200" dirty="0">
                <a:solidFill>
                  <a:schemeClr val="tx1"/>
                </a:solidFill>
                <a:effectLst/>
                <a:latin typeface="+mn-lt"/>
                <a:ea typeface="ＭＳ Ｐゴシック" pitchFamily="-65" charset="-128"/>
                <a:cs typeface="ＭＳ Ｐゴシック" pitchFamily="-65" charset="-128"/>
              </a:rPr>
              <a:t>—Closing outdated factories, automating, or introducing other technological changes reduces the need for labor. Often, the labor savings outweigh the cost of the new technology.</a:t>
            </a:r>
          </a:p>
          <a:p>
            <a:r>
              <a:rPr lang="en-US" sz="1200" i="1" kern="1200" dirty="0">
                <a:solidFill>
                  <a:schemeClr val="tx1"/>
                </a:solidFill>
                <a:effectLst/>
                <a:latin typeface="+mn-lt"/>
                <a:ea typeface="ＭＳ Ｐゴシック" pitchFamily="-65" charset="-128"/>
                <a:cs typeface="ＭＳ Ｐゴシック" pitchFamily="-65" charset="-128"/>
              </a:rPr>
              <a:t>Mergers and acquisitions</a:t>
            </a:r>
            <a:r>
              <a:rPr lang="en-US" sz="1200" kern="1200" dirty="0">
                <a:solidFill>
                  <a:schemeClr val="tx1"/>
                </a:solidFill>
                <a:effectLst/>
                <a:latin typeface="+mn-lt"/>
                <a:ea typeface="ＭＳ Ｐゴシック" pitchFamily="-65" charset="-128"/>
                <a:cs typeface="ＭＳ Ｐゴシック" pitchFamily="-65" charset="-128"/>
              </a:rPr>
              <a:t>—When organizations combine, they often need less bureaucratic overhead, so they lay off managers and some professional staff members.</a:t>
            </a:r>
          </a:p>
          <a:p>
            <a:r>
              <a:rPr lang="en-US" sz="1200" i="1" kern="1200" dirty="0">
                <a:solidFill>
                  <a:schemeClr val="tx1"/>
                </a:solidFill>
                <a:effectLst/>
                <a:latin typeface="+mn-lt"/>
                <a:ea typeface="ＭＳ Ｐゴシック" pitchFamily="-65" charset="-128"/>
                <a:cs typeface="ＭＳ Ｐゴシック" pitchFamily="-65" charset="-128"/>
              </a:rPr>
              <a:t>Moving to more economical locations</a:t>
            </a:r>
            <a:r>
              <a:rPr lang="en-US" sz="1200" kern="1200" dirty="0">
                <a:solidFill>
                  <a:schemeClr val="tx1"/>
                </a:solidFill>
                <a:effectLst/>
                <a:latin typeface="+mn-lt"/>
                <a:ea typeface="ＭＳ Ｐゴシック" pitchFamily="-65" charset="-128"/>
                <a:cs typeface="ＭＳ Ｐゴシック" pitchFamily="-65" charset="-128"/>
              </a:rPr>
              <a:t>—Some organizations move from one area of the United States to another, especially from the Northeast and Midwest to the South and the mountain regions of the West. For example, managers looking for ways to cut costs at H. J. Heinz observed that the facility in Pocatello, Idaho, was no longer mainly processing locally grown potatoes. Rather, in response to shifting consumer demands, it was making products for which 70% of the ingredients came from east of the Mississippi (traveling 1,000 miles or so) and other ingredients were from Denver (almost 600 miles away). Heinz decided to close the Idaho facility and have its Ohio factory handle the production of all frozen foods, because Ohio is more centrally located for both ingredients and customers.4 Other moves have shifted jobs to other countries, including Mexico, India, and China, where wages are lower. Although downsizing has an immediate effect on costs, much of the evidence suggests that it hurts long-term organizational effectiveness.</a:t>
            </a:r>
            <a:r>
              <a:rPr lang="en-US" sz="1200" kern="1200" baseline="0" dirty="0">
                <a:solidFill>
                  <a:schemeClr val="tx1"/>
                </a:solidFill>
                <a:effectLst/>
                <a:latin typeface="+mn-lt"/>
                <a:ea typeface="ＭＳ Ｐゴシック" pitchFamily="-65" charset="-128"/>
                <a:cs typeface="ＭＳ Ｐゴシック" pitchFamily="-65" charset="-128"/>
              </a:rPr>
              <a:t> T</a:t>
            </a:r>
            <a:r>
              <a:rPr lang="en-US" sz="1200" kern="1200" dirty="0">
                <a:solidFill>
                  <a:schemeClr val="tx1"/>
                </a:solidFill>
                <a:effectLst/>
                <a:latin typeface="+mn-lt"/>
                <a:ea typeface="ＭＳ Ｐゴシック" pitchFamily="-65" charset="-128"/>
                <a:cs typeface="ＭＳ Ｐゴシック" pitchFamily="-65" charset="-128"/>
              </a:rPr>
              <a:t>he more a company tries to compete through its human resources, the more layoffs hurt productivity. Many companies wind up rehiring. Downsizing campaigns often eliminate people who turn out to be irreplaceable.</a:t>
            </a:r>
            <a:r>
              <a:rPr lang="en-US" sz="1200" kern="1200" baseline="0" dirty="0">
                <a:solidFill>
                  <a:schemeClr val="tx1"/>
                </a:solidFill>
                <a:effectLst/>
                <a:latin typeface="+mn-lt"/>
                <a:ea typeface="ＭＳ Ｐゴシック" pitchFamily="-65" charset="-128"/>
                <a:cs typeface="ＭＳ Ｐゴシック" pitchFamily="-65" charset="-128"/>
              </a:rPr>
              <a:t> D</a:t>
            </a:r>
            <a:r>
              <a:rPr lang="en-US" sz="1200" kern="1200" dirty="0">
                <a:solidFill>
                  <a:schemeClr val="tx1"/>
                </a:solidFill>
                <a:effectLst/>
                <a:latin typeface="+mn-lt"/>
                <a:ea typeface="ＭＳ Ｐゴシック" pitchFamily="-65" charset="-128"/>
                <a:cs typeface="ＭＳ Ｐゴシック" pitchFamily="-65" charset="-128"/>
              </a:rPr>
              <a:t>ownsizing efforts often fail because employees who survive the purge be- come self-absorbed and afraid to take risks. Motivation drops because any hope of future promotion—or any future—with the company dies. Many employees start looking for other employment opportunities. The negative publicity associated with a downsizing campaign can also hurt the company’s image in the labor market, so it is harder to recruit employees later. Many problems with downsizing can be reduced with better planning.</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3004536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Given the limitations of downsizing, many organizations are more carefully considering other avenues for eliminating a labor surplus. Among the alternatives listed in Table 5.2, one that is seen as a way to spread the burden more fairly is cutting work hours, generally with a corresponding reduction in pay. Another popular way to reduce a labor surplus is with an early-retirement program.</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352515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pitchFamily="-65" charset="-128"/>
                <a:cs typeface="ＭＳ Ｐゴシック" pitchFamily="-65" charset="-128"/>
              </a:rPr>
              <a:t>Overtime is best suited for short-term labor shortages.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cs typeface="ＭＳ Ｐゴシック" pitchFamily="-65"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pitchFamily="-65" charset="-128"/>
                <a:cs typeface="ＭＳ Ｐゴシック" pitchFamily="-65" charset="-128"/>
              </a:rPr>
              <a:t>Temporary employment gives companies the flexibility they need to operate efficiently when demand for their products changes rapidly. If an employer believes a higher level of demand will persist, it often can hire the temps as permanent workers.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1393120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cs typeface="Calibri"/>
              </a:rPr>
              <a:t>A public accounting firm with 250 employees realizes they have a surplus of 15 support personnel (not auditors). What do you think they should do?</a:t>
            </a:r>
          </a:p>
          <a:p>
            <a:pPr marL="228600" indent="-228600">
              <a:buFont typeface="+mj-lt"/>
              <a:buAutoNum type="alphaUcPeriod"/>
            </a:pPr>
            <a:r>
              <a:rPr lang="en-US" dirty="0"/>
              <a:t>Layoff permanent employees and hire temporary workers.</a:t>
            </a:r>
          </a:p>
          <a:p>
            <a:pPr marL="228600" indent="-228600">
              <a:buFont typeface="+mj-lt"/>
              <a:buAutoNum type="alphaUcPeriod"/>
            </a:pPr>
            <a:r>
              <a:rPr lang="en-US" dirty="0"/>
              <a:t>Offer early retirement.</a:t>
            </a:r>
          </a:p>
          <a:p>
            <a:pPr marL="228600" indent="-228600">
              <a:buFont typeface="+mj-lt"/>
              <a:buAutoNum type="alphaUcPeriod"/>
            </a:pPr>
            <a:r>
              <a:rPr lang="en-US" dirty="0"/>
              <a:t>Downsize people in those positions.</a:t>
            </a:r>
          </a:p>
          <a:p>
            <a:pPr marL="228600" indent="-228600">
              <a:buFont typeface="+mj-lt"/>
              <a:buAutoNum type="alphaUcPeriod"/>
            </a:pPr>
            <a:r>
              <a:rPr lang="en-US" dirty="0"/>
              <a:t>Wait for attrition and implement a hiring freeze for those positions.</a:t>
            </a:r>
          </a:p>
          <a:p>
            <a:pPr marL="228600" indent="-228600" eaLnBrk="1" hangingPunct="1"/>
            <a:endParaRPr lang="en-US" dirty="0">
              <a:ea typeface="ＭＳ Ｐゴシック" charset="0"/>
              <a:cs typeface="ＭＳ Ｐゴシック" charset="0"/>
            </a:endParaRPr>
          </a:p>
          <a:p>
            <a:pPr marL="7938" lvl="1" indent="-7938"/>
            <a:r>
              <a:rPr lang="en-US" dirty="0">
                <a:ea typeface="ＭＳ Ｐゴシック" charset="0"/>
                <a:cs typeface="ＭＳ Ｐゴシック" charset="0"/>
              </a:rPr>
              <a:t>Answers will vary. </a:t>
            </a:r>
            <a:r>
              <a:rPr lang="en-US" dirty="0">
                <a:ea typeface="ＭＳ Ｐゴシック" charset="0"/>
              </a:rPr>
              <a:t>There may be more than one good answer depending on the student’</a:t>
            </a:r>
            <a:r>
              <a:rPr lang="en-US" altLang="ja-JP" dirty="0">
                <a:ea typeface="ＭＳ Ｐゴシック" charset="0"/>
              </a:rPr>
              <a:t>s rationale.  A could be a solution if there are ebbs and flows within their need for support help. B would likely entice more than just support personnel, and perhaps more than just 15 people would be interested, which would then cause a labor shortage. C would be fast but could create morale problems and a poor public image, although with the small numbers this may not be a problem. D would have the least negative impact but may take a long time.</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2055739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Calibri" charset="0"/>
                <a:ea typeface="ＭＳ Ｐゴシック" charset="0"/>
                <a:cs typeface="ＭＳ Ｐゴシック" charset="0"/>
              </a:rPr>
              <a:t>For whatever HR strategies are selected, the final stage of HR planning involves implementing the strategies and evaluating the outcomes.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This stage is represented by the bottom part of Figure 5.1.</a:t>
            </a:r>
            <a:r>
              <a:rPr lang="en-US" sz="1200" kern="1200" dirty="0">
                <a:solidFill>
                  <a:schemeClr val="tx1"/>
                </a:solidFill>
                <a:effectLst/>
                <a:latin typeface="+mn-lt"/>
                <a:ea typeface="ＭＳ Ｐゴシック" pitchFamily="-65" charset="-128"/>
                <a:cs typeface="ＭＳ Ｐゴシック" pitchFamily="-65" charset="-128"/>
              </a:rPr>
              <a:t> Organization must hold some individual accountable for achieving the goals. That person also must have the authority and resources needed to accomplish those goals. It is also important that this person issue regular progress reports, so the organization can be sure that all activities occur on schedule and that the early results are as expected. Implementation that ties planning and recruiting to the organization’s strategy and to its efforts to develop employees becomes a complete program of talent management. In evaluating the results, the most obvious step is checking whether the organization has succeeded in avoiding labor shortages or surpluses. Along with measuring these numbers, the evaluation should identify which parts of the planning process contributed to success or failure.</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2282264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Meeting affirmative action goals requires that employers carry out an additional level of HR planning aimed at those goals. The organization looks at the representation of subgroups in its labor force.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3877083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LO 5-4 </a:t>
            </a:r>
            <a:r>
              <a:rPr lang="en-US" dirty="0"/>
              <a:t>Describe recruitment policies organizations use to make job vacancies more attractive.</a:t>
            </a:r>
            <a:endParaRPr lang="en-US" dirty="0">
              <a:latin typeface="Calibri" charset="0"/>
              <a:ea typeface="ＭＳ Ｐゴシック" charset="0"/>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The goals of recruiting (encouraging qualified people to apply for jobs) and selection (deciding which candidates would be the best fit) are different enough that they are most effective when performed separately, rather than combined as in a job interview that also involves selling candidates on the company.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1116828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All companies have to make decisions in three areas of recruiting: </a:t>
            </a:r>
            <a:r>
              <a:rPr lang="en-US" sz="1200" kern="1200" dirty="0">
                <a:solidFill>
                  <a:schemeClr val="tx1"/>
                </a:solidFill>
                <a:effectLst/>
                <a:latin typeface="+mn-lt"/>
                <a:ea typeface="ＭＳ Ｐゴシック" pitchFamily="-65" charset="-128"/>
                <a:cs typeface="ＭＳ Ｐゴシック" pitchFamily="-65" charset="-128"/>
              </a:rPr>
              <a:t>As shown in Figure 5.2, these</a:t>
            </a:r>
            <a:r>
              <a:rPr lang="en-US" dirty="0">
                <a:latin typeface="Calibri" charset="0"/>
                <a:ea typeface="ＭＳ Ｐゴシック" charset="0"/>
                <a:cs typeface="ＭＳ Ｐゴシック" charset="0"/>
              </a:rPr>
              <a:t> </a:t>
            </a:r>
            <a:r>
              <a:rPr lang="en-US" sz="1200" kern="1200" dirty="0">
                <a:solidFill>
                  <a:schemeClr val="tx1"/>
                </a:solidFill>
                <a:effectLst/>
                <a:latin typeface="+mn-lt"/>
                <a:ea typeface="ＭＳ Ｐゴシック" pitchFamily="-65" charset="-128"/>
                <a:cs typeface="ＭＳ Ｐゴシック" pitchFamily="-65" charset="-128"/>
              </a:rPr>
              <a:t>aspects of recruiting have different effects on whom the organization ultimately hires. Personnel policies influence the characteristics of the positions to be filled. Recruitment sources influence the kinds of job applicants an organization reaches. And the nature and behavior of the recruiter affect the characteristics of both the vacancies and the applicants. Ultimately, an applicant’s decision to accept a job offer—and the organization’s decision to make the offer—depend on the match between vacancy characteristics and applicant characteristics.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5363201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Calibri" charset="0"/>
                <a:ea typeface="ＭＳ Ｐゴシック" charset="0"/>
                <a:cs typeface="ＭＳ Ｐゴシック" charset="0"/>
              </a:rPr>
              <a:t>An organization’</a:t>
            </a:r>
            <a:r>
              <a:rPr lang="en-US" altLang="ja-JP" dirty="0">
                <a:latin typeface="Calibri" charset="0"/>
                <a:ea typeface="ＭＳ Ｐゴシック" charset="0"/>
                <a:cs typeface="ＭＳ Ｐゴシック" charset="0"/>
              </a:rPr>
              <a:t>s </a:t>
            </a:r>
            <a:r>
              <a:rPr lang="en-US" altLang="ja-JP" b="1" i="1" dirty="0">
                <a:latin typeface="Calibri" charset="0"/>
                <a:ea typeface="ＭＳ Ｐゴシック" charset="0"/>
                <a:cs typeface="ＭＳ Ｐゴシック" charset="0"/>
              </a:rPr>
              <a:t>personnel policies</a:t>
            </a:r>
            <a:r>
              <a:rPr lang="en-US" altLang="ja-JP" dirty="0">
                <a:latin typeface="Calibri" charset="0"/>
                <a:ea typeface="ＭＳ Ｐゴシック" charset="0"/>
                <a:cs typeface="ＭＳ Ｐゴシック" charset="0"/>
              </a:rPr>
              <a:t> are its decisions about how it will carry out Management, including how it will fill job vacancies.</a:t>
            </a:r>
          </a:p>
          <a:p>
            <a:pPr eaLnBrk="1" hangingPunct="1">
              <a:spcBef>
                <a:spcPct val="0"/>
              </a:spcBef>
            </a:pPr>
            <a:endParaRPr lang="en-US" dirty="0">
              <a:latin typeface="Calibri" charset="0"/>
              <a:ea typeface="ＭＳ Ｐゴシック" charset="0"/>
              <a:cs typeface="ＭＳ Ｐゴシック" charset="0"/>
            </a:endParaRPr>
          </a:p>
          <a:p>
            <a:pPr eaLnBrk="1" hangingPunct="1">
              <a:spcBef>
                <a:spcPct val="0"/>
              </a:spcBef>
            </a:pPr>
            <a:r>
              <a:rPr lang="en-US" dirty="0">
                <a:latin typeface="Calibri" charset="0"/>
                <a:ea typeface="ＭＳ Ｐゴシック" charset="0"/>
                <a:cs typeface="ＭＳ Ｐゴシック" charset="0"/>
              </a:rPr>
              <a:t>Each of these strategies have a particular set of pros and cons. Policies should be evaluated as to their ability to support the organization’</a:t>
            </a:r>
            <a:r>
              <a:rPr lang="en-US" altLang="ja-JP" dirty="0">
                <a:latin typeface="Calibri" charset="0"/>
                <a:ea typeface="ＭＳ Ｐゴシック" charset="0"/>
                <a:cs typeface="ＭＳ Ｐゴシック" charset="0"/>
              </a:rPr>
              <a:t>s long-term strategy.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28522721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ＭＳ Ｐゴシック" pitchFamily="-65" charset="-128"/>
                <a:cs typeface="ＭＳ Ｐゴシック" pitchFamily="-65" charset="-128"/>
              </a:rPr>
              <a:t>Employment at will </a:t>
            </a:r>
            <a:r>
              <a:rPr lang="en-US" sz="1200" b="0" i="0" u="none" strike="noStrike" kern="1200" baseline="0" dirty="0">
                <a:solidFill>
                  <a:schemeClr val="tx1"/>
                </a:solidFill>
                <a:latin typeface="+mn-lt"/>
                <a:ea typeface="ＭＳ Ｐゴシック" pitchFamily="-65" charset="-128"/>
                <a:cs typeface="ＭＳ Ｐゴシック" pitchFamily="-65" charset="-128"/>
              </a:rPr>
              <a:t>is </a:t>
            </a:r>
            <a:r>
              <a:rPr lang="en-US" sz="1200" kern="1200" dirty="0">
                <a:solidFill>
                  <a:schemeClr val="tx1"/>
                </a:solidFill>
                <a:latin typeface="+mn-lt"/>
                <a:ea typeface="ＭＳ Ｐゴシック" pitchFamily="-65" charset="-128"/>
                <a:cs typeface="ＭＳ Ｐゴシック" pitchFamily="-65" charset="-128"/>
              </a:rPr>
              <a:t>an e</a:t>
            </a:r>
            <a:r>
              <a:rPr lang="en-US" sz="1200" b="0" i="0" u="none" strike="noStrike" kern="1200" baseline="0" dirty="0">
                <a:solidFill>
                  <a:schemeClr val="tx1"/>
                </a:solidFill>
                <a:latin typeface="+mn-lt"/>
                <a:ea typeface="ＭＳ Ｐゴシック" pitchFamily="-65" charset="-128"/>
                <a:cs typeface="ＭＳ Ｐゴシック" pitchFamily="-65" charset="-128"/>
              </a:rPr>
              <a:t>mployment principle that if there is no specific employment contract saying otherwise, the employer or employee may end an employment relationship at any time, regardless of cause.</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Due-process policies </a:t>
            </a:r>
            <a:r>
              <a:rPr lang="en-US" sz="1200" b="0" i="0" u="none" strike="noStrike" kern="1200" baseline="0" dirty="0">
                <a:solidFill>
                  <a:schemeClr val="tx1"/>
                </a:solidFill>
                <a:latin typeface="+mn-lt"/>
                <a:ea typeface="ＭＳ Ｐゴシック" pitchFamily="-65" charset="-128"/>
                <a:cs typeface="ＭＳ Ｐゴシック" pitchFamily="-65" charset="-128"/>
              </a:rPr>
              <a:t>formally lay out the steps an employee may take to appeal the employer’s decision to terminate that employee.</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Research suggests that the image of an organization (as, for example, innovative or socially responsible) influences the degree to which a person feels attracted to the organization and interested in being part of it</a:t>
            </a:r>
            <a:r>
              <a:rPr lang="en-US" sz="1200" b="0" i="0" u="none" strike="noStrike" kern="1200" baseline="0" dirty="0">
                <a:solidFill>
                  <a:schemeClr val="tx1"/>
                </a:solidFill>
                <a:latin typeface="+mn-lt"/>
                <a:ea typeface="ＭＳ Ｐゴシック" pitchFamily="-65" charset="-128"/>
                <a:cs typeface="ＭＳ Ｐゴシック" pitchFamily="-65" charset="-128"/>
              </a:rPr>
              <a:t>. </a:t>
            </a:r>
            <a:r>
              <a:rPr lang="en-US" sz="1200" b="0" i="0" u="none" strike="noStrike" kern="1200" baseline="0" dirty="0">
                <a:solidFill>
                  <a:srgbClr val="221E1F"/>
                </a:solidFill>
                <a:latin typeface="+mn-lt"/>
                <a:ea typeface="ＭＳ Ｐゴシック" pitchFamily="-65" charset="-128"/>
                <a:cs typeface="ＭＳ Ｐゴシック" pitchFamily="-65" charset="-128"/>
              </a:rPr>
              <a:t>Building a positive image in workers’ minds requires cultivating both awareness and attractiveness. Of course, the image needs to be aligned with the actual experience of working for the company. The Internet provides a variety of opportunities for achieving these goals with photos, videos, and stories on the company’s website and direct engagement with workers in social media.</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36058730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LO 5-5 </a:t>
            </a:r>
            <a:r>
              <a:rPr lang="en-US" dirty="0"/>
              <a:t>List and compare sources of job applicants.</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Internal recruiting (promotions from within) generally makes job vacancies more attractive because candidates see opportunities for growth and advancement.  Internal sources, promoted through job postings, generate applicants who are familiar to the organization and motivate other employees by demonstrating opportunities for advancement. However, internal sources are usually insufficient for all of an organization’s labor needs. Direct applicants and referrals tend to be inexpensive and to generate applicants who have self-selected; this source risks charges of unfairness.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7836778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kern="1200" baseline="0" dirty="0">
                <a:solidFill>
                  <a:schemeClr val="tx1"/>
                </a:solidFill>
                <a:latin typeface="+mn-lt"/>
                <a:ea typeface="ＭＳ Ｐゴシック" pitchFamily="-65" charset="-128"/>
                <a:cs typeface="ＭＳ Ｐゴシック" pitchFamily="-65" charset="-128"/>
              </a:rPr>
              <a:t>For entry-level positions and perhaps for specialized upper-level positions, the organization has no internal recruits from which to draw. Also, bringing in outsiders may expose the organization to new ideas or new ways of doing business. An organization that uses only internal recruitment can wind up with a workforce whose members all think alike and therefore may be poorly suited to innovation.</a:t>
            </a:r>
          </a:p>
          <a:p>
            <a:pPr algn="l"/>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algn="l"/>
            <a:r>
              <a:rPr lang="en-US" sz="1200" b="0" i="0" u="none" strike="noStrike" kern="1200" baseline="0" dirty="0">
                <a:solidFill>
                  <a:schemeClr val="tx1"/>
                </a:solidFill>
                <a:latin typeface="+mn-lt"/>
                <a:ea typeface="ＭＳ Ｐゴシック" pitchFamily="-65" charset="-128"/>
                <a:cs typeface="ＭＳ Ｐゴシック" pitchFamily="-65" charset="-128"/>
              </a:rPr>
              <a:t>An organization may hear from candidates through direct applicants and referrals. </a:t>
            </a:r>
            <a:r>
              <a:rPr lang="en-US" sz="1200" b="1" i="0" u="none" strike="noStrike" kern="1200" baseline="0" dirty="0">
                <a:solidFill>
                  <a:schemeClr val="tx1"/>
                </a:solidFill>
                <a:latin typeface="+mn-lt"/>
                <a:ea typeface="ＭＳ Ｐゴシック" pitchFamily="-65" charset="-128"/>
                <a:cs typeface="ＭＳ Ｐゴシック" pitchFamily="-65" charset="-128"/>
              </a:rPr>
              <a:t>Direct applicants </a:t>
            </a:r>
            <a:r>
              <a:rPr lang="en-US" sz="1200" b="0" i="0" u="none" strike="noStrike" kern="1200" baseline="0" dirty="0">
                <a:solidFill>
                  <a:schemeClr val="tx1"/>
                </a:solidFill>
                <a:latin typeface="+mn-lt"/>
                <a:ea typeface="ＭＳ Ｐゴシック" pitchFamily="-65" charset="-128"/>
                <a:cs typeface="ＭＳ Ｐゴシック" pitchFamily="-65" charset="-128"/>
              </a:rPr>
              <a:t>are people who apply for a vacancy without prompting from the organization. </a:t>
            </a:r>
            <a:r>
              <a:rPr lang="en-US" sz="1200" b="1" i="0" u="none" strike="noStrike" kern="1200" baseline="0" dirty="0">
                <a:solidFill>
                  <a:schemeClr val="tx1"/>
                </a:solidFill>
                <a:latin typeface="+mn-lt"/>
                <a:ea typeface="ＭＳ Ｐゴシック" pitchFamily="-65" charset="-128"/>
                <a:cs typeface="ＭＳ Ｐゴシック" pitchFamily="-65" charset="-128"/>
              </a:rPr>
              <a:t>Referrals </a:t>
            </a:r>
            <a:r>
              <a:rPr lang="en-US" sz="1200" b="0" i="0" u="none" strike="noStrike" kern="1200" baseline="0" dirty="0">
                <a:solidFill>
                  <a:schemeClr val="tx1"/>
                </a:solidFill>
                <a:latin typeface="+mn-lt"/>
                <a:ea typeface="ＭＳ Ｐゴシック" pitchFamily="-65" charset="-128"/>
                <a:cs typeface="ＭＳ Ｐゴシック" pitchFamily="-65" charset="-128"/>
              </a:rPr>
              <a:t>are people who apply because someone in the organization prompted them to do so.</a:t>
            </a:r>
          </a:p>
          <a:p>
            <a:pPr algn="l"/>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algn="l"/>
            <a:r>
              <a:rPr lang="en-US" sz="1200" b="0" i="0" u="none" strike="noStrike" kern="1200" baseline="0" dirty="0">
                <a:solidFill>
                  <a:schemeClr val="tx1"/>
                </a:solidFill>
                <a:latin typeface="+mn-lt"/>
                <a:ea typeface="ＭＳ Ｐゴシック" pitchFamily="-65" charset="-128"/>
                <a:cs typeface="ＭＳ Ｐゴシック" pitchFamily="-65" charset="-128"/>
              </a:rPr>
              <a:t>Sometimes referrals contribute to hiring practices that are or that appear unfair, an example being </a:t>
            </a:r>
            <a:r>
              <a:rPr lang="en-US" sz="1200" b="1" i="0" u="none" strike="noStrike" kern="1200" baseline="0" dirty="0">
                <a:solidFill>
                  <a:schemeClr val="tx1"/>
                </a:solidFill>
                <a:latin typeface="+mn-lt"/>
                <a:ea typeface="ＭＳ Ｐゴシック" pitchFamily="-65" charset="-128"/>
                <a:cs typeface="ＭＳ Ｐゴシック" pitchFamily="-65" charset="-128"/>
              </a:rPr>
              <a:t>nepotism, </a:t>
            </a:r>
            <a:r>
              <a:rPr lang="en-US" sz="1200" b="0" i="0" u="none" strike="noStrike" kern="1200" baseline="0" dirty="0">
                <a:solidFill>
                  <a:schemeClr val="tx1"/>
                </a:solidFill>
                <a:latin typeface="+mn-lt"/>
                <a:ea typeface="ＭＳ Ｐゴシック" pitchFamily="-65" charset="-128"/>
                <a:cs typeface="ＭＳ Ｐゴシック" pitchFamily="-65" charset="-128"/>
              </a:rPr>
              <a:t>or the hiring of relatives.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10028078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Few employers can fill all their vacant positions through direct applications and referrals, and even if they could, many want to cast a wider net. This means that external recruiting must seek out people who don’t know about the job openings and might not even be actively looking for work. The ways they do this used to be based on the tools and methods of advertising, but today’s efforts are increasingly looking like information systems and social networks.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2023012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21424074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Although recruiters are reporting more use of other methods, many still place advertisements in online and offline media. A variety of media accept advertisements, including help-wanted ads. These include local newspapers, professional and trade publications (online and off), Craigslist, results pages of search engines, and even signs on transit and at workplaces. The goal of choosing advertising media is to place messages where qualified job seekers are most likely to see them. The ad should be easy to scan for information and easy to act on. Today’s job hunters increasingly want to be able to apply via smartphone by texting a response or using an app.</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39859163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Employers can register their job vacancies with their local state employment office, and the agency will try to find someone suitable, using its computerized inventory of local unemployed individuals. The agency refers candidates to the employer at no charge. The organization can interview or test them to see if they are suitable for its vacancies. Besides offering access to job candidates at low cost, public employment agencies can be a useful resource for meeting certain diversity objectives. Laws often mandate that the agencies maintain specialized “desks” for minorities, disabled individuals, and war veterans. Employers that feel they currently are underutilizing any of these subgroups of the labor force may find the agencies to be an excellent source.</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In contrast to public employment agencies, which primarily serve the blue-collar labor market, private employment agencies provide much the same service for the white-collar labor market. Workers interested in finding a job can sign up with a private employment agency whether or not they are currently unemployed. Another difference between the two types of agencies is that private agencies charge the employers for providing referrals.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6567543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Most colleges and universities have placement services that seek to help their graduates obtain employment. On-campus interviewing is the most important source of recruits for entry-level professional and managerial vacancies. Organizations tend to focus especially on colleges that have strong reputations in areas for which they have critical needs—say, chemical engineering or public accounting.</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38491843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Figure 5.3 shows which of the external sources of recruiting are used most among large companies surveyed.</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14921511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ＭＳ Ｐゴシック" pitchFamily="-65" charset="-128"/>
                <a:cs typeface="ＭＳ Ｐゴシック" pitchFamily="-65" charset="-128"/>
              </a:rPr>
              <a:t>It is wise for employers to monitor the quality of all their recruitment sources. One way to do this is to develop and compare </a:t>
            </a:r>
            <a:r>
              <a:rPr lang="en-US" sz="1200" b="1" kern="1200" dirty="0">
                <a:solidFill>
                  <a:schemeClr val="tx1"/>
                </a:solidFill>
                <a:effectLst/>
                <a:latin typeface="+mn-lt"/>
                <a:ea typeface="ＭＳ Ｐゴシック" pitchFamily="-65" charset="-128"/>
                <a:cs typeface="ＭＳ Ｐゴシック" pitchFamily="-65" charset="-128"/>
              </a:rPr>
              <a:t>yield ratios </a:t>
            </a:r>
            <a:r>
              <a:rPr lang="en-US" sz="1200" kern="1200" dirty="0">
                <a:solidFill>
                  <a:schemeClr val="tx1"/>
                </a:solidFill>
                <a:effectLst/>
                <a:latin typeface="+mn-lt"/>
                <a:ea typeface="ＭＳ Ｐゴシック" pitchFamily="-65" charset="-128"/>
                <a:cs typeface="ＭＳ Ｐゴシック" pitchFamily="-65" charset="-128"/>
              </a:rPr>
              <a:t>for each source. A yield ratio expresses the percentage of applicants who successfully move from one stage of the recruitment and selection process to the next. For example, the organization could find the number of candidates interviewed as a percentage of the total number of </a:t>
            </a:r>
            <a:r>
              <a:rPr lang="en-US" sz="1200" kern="1200" dirty="0" err="1">
                <a:solidFill>
                  <a:schemeClr val="tx1"/>
                </a:solidFill>
                <a:effectLst/>
                <a:latin typeface="+mn-lt"/>
                <a:ea typeface="ＭＳ Ｐゴシック" pitchFamily="-65" charset="-128"/>
                <a:cs typeface="ＭＳ Ｐゴシック" pitchFamily="-65" charset="-128"/>
              </a:rPr>
              <a:t>résumés</a:t>
            </a:r>
            <a:r>
              <a:rPr lang="en-US" sz="1200" kern="1200" dirty="0">
                <a:solidFill>
                  <a:schemeClr val="tx1"/>
                </a:solidFill>
                <a:effectLst/>
                <a:latin typeface="+mn-lt"/>
                <a:ea typeface="ＭＳ Ｐゴシック" pitchFamily="-65" charset="-128"/>
                <a:cs typeface="ＭＳ Ｐゴシック" pitchFamily="-65" charset="-128"/>
              </a:rPr>
              <a:t> generated by a given source (that is, number of interviews divided by number of </a:t>
            </a:r>
            <a:r>
              <a:rPr lang="en-US" sz="1200" kern="1200" dirty="0" err="1">
                <a:solidFill>
                  <a:schemeClr val="tx1"/>
                </a:solidFill>
                <a:effectLst/>
                <a:latin typeface="+mn-lt"/>
                <a:ea typeface="ＭＳ Ｐゴシック" pitchFamily="-65" charset="-128"/>
                <a:cs typeface="ＭＳ Ｐゴシック" pitchFamily="-65" charset="-128"/>
              </a:rPr>
              <a:t>résumés</a:t>
            </a:r>
            <a:r>
              <a:rPr lang="en-US" sz="1200" kern="1200" dirty="0">
                <a:solidFill>
                  <a:schemeClr val="tx1"/>
                </a:solidFill>
                <a:effectLst/>
                <a:latin typeface="+mn-lt"/>
                <a:ea typeface="ＭＳ Ｐゴシック" pitchFamily="-65" charset="-128"/>
                <a:cs typeface="ＭＳ Ｐゴシック" pitchFamily="-65" charset="-128"/>
              </a:rPr>
              <a:t>). A high yield ratio (large percentage) means that the source is an effective way to find candidates to interview. By comparing the yield ratios of different recruitment sources, HR professionals can determine which source is the best or most efficient for the type of vacancy.</a:t>
            </a:r>
          </a:p>
          <a:p>
            <a:endParaRPr lang="en-US" dirty="0"/>
          </a:p>
          <a:p>
            <a:r>
              <a:rPr lang="en-US" sz="1200" kern="1200" dirty="0">
                <a:solidFill>
                  <a:schemeClr val="tx1"/>
                </a:solidFill>
                <a:effectLst/>
                <a:latin typeface="+mn-lt"/>
                <a:ea typeface="ＭＳ Ｐゴシック" pitchFamily="-65" charset="-128"/>
                <a:cs typeface="ＭＳ Ｐゴシック" pitchFamily="-65" charset="-128"/>
              </a:rPr>
              <a:t>Another measure of recruitment success is the </a:t>
            </a:r>
            <a:r>
              <a:rPr lang="en-US" sz="1200" b="1" kern="1200" dirty="0">
                <a:solidFill>
                  <a:schemeClr val="tx1"/>
                </a:solidFill>
                <a:effectLst/>
                <a:latin typeface="+mn-lt"/>
                <a:ea typeface="ＭＳ Ｐゴシック" pitchFamily="-65" charset="-128"/>
                <a:cs typeface="ＭＳ Ｐゴシック" pitchFamily="-65" charset="-128"/>
              </a:rPr>
              <a:t>cost per hire</a:t>
            </a:r>
            <a:r>
              <a:rPr lang="en-US" sz="1200" i="1" kern="1200" dirty="0">
                <a:solidFill>
                  <a:schemeClr val="tx1"/>
                </a:solidFill>
                <a:effectLst/>
                <a:latin typeface="+mn-lt"/>
                <a:ea typeface="ＭＳ Ｐゴシック" pitchFamily="-65" charset="-128"/>
                <a:cs typeface="ＭＳ Ｐゴシック" pitchFamily="-65" charset="-128"/>
              </a:rPr>
              <a:t>. </a:t>
            </a:r>
            <a:r>
              <a:rPr lang="en-US" sz="1200" kern="1200" dirty="0">
                <a:solidFill>
                  <a:schemeClr val="tx1"/>
                </a:solidFill>
                <a:effectLst/>
                <a:latin typeface="+mn-lt"/>
                <a:ea typeface="ＭＳ Ｐゴシック" pitchFamily="-65" charset="-128"/>
                <a:cs typeface="ＭＳ Ｐゴシック" pitchFamily="-65" charset="-128"/>
              </a:rPr>
              <a:t>To compute this amount, find the cost of using a particular recruitment source for a particular type of vacancy. Then divide that cost by the number of people hired to fill that type of vacancy. A low cost per hire means that the recruitment source is efficient; it delivers qualified candidates at minimal cost.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11933220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r>
              <a:rPr lang="en-US" sz="1200" b="0" i="0" u="none" strike="noStrike" kern="1200" baseline="0" dirty="0">
                <a:solidFill>
                  <a:schemeClr val="tx1"/>
                </a:solidFill>
                <a:latin typeface="+mn-lt"/>
                <a:ea typeface="ＭＳ Ｐゴシック" pitchFamily="-65" charset="-128"/>
                <a:cs typeface="ＭＳ Ｐゴシック" pitchFamily="-65" charset="-128"/>
              </a:rPr>
              <a:t>LO 5-6 Describe the recruiter’s role in the recruitment process, including limits and opportunities.</a:t>
            </a:r>
          </a:p>
          <a:p>
            <a:pPr algn="l"/>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algn="l"/>
            <a:r>
              <a:rPr lang="en-US" sz="1200" b="0" i="0" u="none" strike="noStrike" kern="1200" baseline="0" dirty="0">
                <a:solidFill>
                  <a:schemeClr val="tx1"/>
                </a:solidFill>
                <a:latin typeface="+mn-lt"/>
                <a:ea typeface="ＭＳ Ｐゴシック" pitchFamily="-65" charset="-128"/>
                <a:cs typeface="ＭＳ Ｐゴシック" pitchFamily="-65" charset="-128"/>
              </a:rPr>
              <a:t>Most organizations must choose whether their recruiters are specialists in human resources or are experts at particular jobs (that is, those who currently hold the same kinds of jobs or supervise people who hold the jobs). According to some studies, applicants perceive HR specialists as less credible and are less attracted to jobs when recruiters are HR specialists.</a:t>
            </a:r>
          </a:p>
          <a:p>
            <a:pPr algn="l"/>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algn="l"/>
            <a:r>
              <a:rPr lang="en-US" sz="1200" b="0" i="0" u="none" strike="noStrike" kern="1200" baseline="0" dirty="0">
                <a:solidFill>
                  <a:schemeClr val="tx1"/>
                </a:solidFill>
                <a:latin typeface="+mn-lt"/>
                <a:ea typeface="ＭＳ Ｐゴシック" pitchFamily="-65" charset="-128"/>
                <a:cs typeface="ＭＳ Ｐゴシック" pitchFamily="-65" charset="-128"/>
              </a:rPr>
              <a:t>Although </a:t>
            </a:r>
            <a:r>
              <a:rPr lang="en-US" sz="1200" b="1" i="0" u="none" strike="noStrike" kern="1200" baseline="0" dirty="0">
                <a:solidFill>
                  <a:schemeClr val="tx1"/>
                </a:solidFill>
                <a:latin typeface="+mn-lt"/>
                <a:ea typeface="ＭＳ Ｐゴシック" pitchFamily="-65" charset="-128"/>
                <a:cs typeface="ＭＳ Ｐゴシック" pitchFamily="-65" charset="-128"/>
              </a:rPr>
              <a:t>realistic job previews </a:t>
            </a:r>
            <a:r>
              <a:rPr lang="en-US" sz="1200" b="0" i="0" u="none" strike="noStrike" kern="1200" baseline="0" dirty="0">
                <a:solidFill>
                  <a:schemeClr val="tx1"/>
                </a:solidFill>
                <a:latin typeface="+mn-lt"/>
                <a:ea typeface="ＭＳ Ｐゴシック" pitchFamily="-65" charset="-128"/>
                <a:cs typeface="ＭＳ Ｐゴシック" pitchFamily="-65" charset="-128"/>
              </a:rPr>
              <a:t>have only a weak association with reduced turnover, the cost of the effort is low, and they are relatively easy to implement. Consequently, employers should consider using them as a way to reduce turnover among new hires.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6428793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Researchers have tried to find the conditions in which recruiters do make a difference. Such research suggests that an organization can take several steps to increase the positive impact that recruiters have on job candidates. Through such positive behavior, recruiters can give organizations a better chance of competing for talented HR.</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16323196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Figure 5.4 quotes applicants who felt they had extremely bad experiences with recruiters. Their statements provide examples of behaviors to avoid. </a:t>
            </a:r>
            <a:r>
              <a:rPr lang="en-US" sz="1200" kern="1200" dirty="0">
                <a:solidFill>
                  <a:schemeClr val="tx1"/>
                </a:solidFill>
                <a:effectLst/>
                <a:latin typeface="+mn-lt"/>
                <a:ea typeface="ＭＳ Ｐゴシック" pitchFamily="-65" charset="-128"/>
                <a:cs typeface="ＭＳ Ｐゴシック" pitchFamily="-65" charset="-128"/>
              </a:rPr>
              <a:t>However,</a:t>
            </a:r>
            <a:r>
              <a:rPr lang="en-US" sz="1200" kern="1200" baseline="0" dirty="0">
                <a:solidFill>
                  <a:schemeClr val="tx1"/>
                </a:solidFill>
                <a:effectLst/>
                <a:latin typeface="+mn-lt"/>
                <a:ea typeface="ＭＳ Ｐゴシック" pitchFamily="-65" charset="-128"/>
                <a:cs typeface="ＭＳ Ｐゴシック" pitchFamily="-65" charset="-128"/>
              </a:rPr>
              <a:t> r</a:t>
            </a:r>
            <a:r>
              <a:rPr lang="en-US" sz="1200" kern="1200" dirty="0">
                <a:solidFill>
                  <a:schemeClr val="tx1"/>
                </a:solidFill>
                <a:effectLst/>
                <a:latin typeface="+mn-lt"/>
                <a:ea typeface="ＭＳ Ｐゴシック" pitchFamily="-65" charset="-128"/>
                <a:cs typeface="ＭＳ Ｐゴシック" pitchFamily="-65" charset="-128"/>
              </a:rPr>
              <a:t>ecruiters can give organizations a better chance of competing for talented human resources</a:t>
            </a:r>
            <a:r>
              <a:rPr lang="en-US" sz="1200" kern="1200" baseline="0" dirty="0">
                <a:solidFill>
                  <a:schemeClr val="tx1"/>
                </a:solidFill>
                <a:effectLst/>
                <a:latin typeface="+mn-lt"/>
                <a:ea typeface="ＭＳ Ｐゴシック" pitchFamily="-65" charset="-128"/>
                <a:cs typeface="ＭＳ Ｐゴシック" pitchFamily="-65" charset="-128"/>
              </a:rPr>
              <a: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326302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21856228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39</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5-1</a:t>
            </a:r>
            <a:r>
              <a:rPr lang="en-US" baseline="0" dirty="0">
                <a:ea typeface="ＭＳ Ｐゴシック" charset="0"/>
                <a:cs typeface="ＭＳ Ｐゴシック" charset="0"/>
              </a:rPr>
              <a:t> </a:t>
            </a:r>
            <a:r>
              <a:rPr lang="en-US" dirty="0"/>
              <a:t>Discuss how to plan for human resources needed to carry out the organization’s strategy.</a:t>
            </a:r>
          </a:p>
          <a:p>
            <a:endParaRPr lang="en-US" dirty="0">
              <a:ea typeface="ＭＳ Ｐゴシック" charset="0"/>
              <a:cs typeface="ＭＳ Ｐゴシック" charset="0"/>
            </a:endParaRPr>
          </a:p>
          <a:p>
            <a:r>
              <a:rPr lang="en-US" dirty="0">
                <a:ea typeface="ＭＳ Ｐゴシック" charset="0"/>
                <a:cs typeface="ＭＳ Ｐゴシック" charset="0"/>
              </a:rPr>
              <a:t>Trends and events that affect the economy also create opportunities and problems in obtaining HR. To prepare for and respond to these challenges, organizations engage in </a:t>
            </a:r>
            <a:r>
              <a:rPr lang="en-US" i="1" dirty="0">
                <a:ea typeface="ＭＳ Ｐゴシック" charset="0"/>
                <a:cs typeface="ＭＳ Ｐゴシック" charset="0"/>
              </a:rPr>
              <a:t>HR planning</a:t>
            </a:r>
            <a:r>
              <a:rPr lang="en-US" dirty="0">
                <a:ea typeface="ＭＳ Ｐゴシック" charset="0"/>
                <a:cs typeface="ＭＳ Ｐゴシック" charset="0"/>
              </a:rPr>
              <a:t> to the numbers and types of employees the organization will require to meet its objectives. The first step in human resource planning is personnel forecasting. Through trend analysis and good judgment, the planner tries to determine the supply of and demand for various human resources. Based on whether a surplus or a shortage is expected, the planner sets goals and creates a strategy for achieving those goals. The organization then implements its HR strategy and evaluates the results.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4188515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Calibri" charset="0"/>
                <a:ea typeface="ＭＳ Ｐゴシック" charset="0"/>
                <a:cs typeface="ＭＳ Ｐゴシック" charset="0"/>
              </a:rPr>
              <a:t>Figure 5.1 </a:t>
            </a:r>
            <a:r>
              <a:rPr lang="en-US" dirty="0">
                <a:latin typeface="Calibri" charset="0"/>
                <a:ea typeface="ＭＳ Ｐゴシック" charset="0"/>
                <a:cs typeface="ＭＳ Ｐゴシック" charset="0"/>
              </a:rPr>
              <a:t>shows the HR planning process. HR tries to determine supply of and demand for various types of human resources.</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The process consists of three stages:</a:t>
            </a:r>
          </a:p>
          <a:p>
            <a:pPr marL="685800" lvl="1" indent="-228600">
              <a:buFont typeface="Calibri" charset="0"/>
              <a:buAutoNum type="arabicPeriod"/>
            </a:pPr>
            <a:r>
              <a:rPr lang="en-US" dirty="0">
                <a:latin typeface="Calibri" charset="0"/>
                <a:ea typeface="ＭＳ Ｐゴシック" charset="0"/>
              </a:rPr>
              <a:t>Forecasting.</a:t>
            </a:r>
          </a:p>
          <a:p>
            <a:pPr marL="685800" lvl="1" indent="-228600">
              <a:buFont typeface="Calibri" charset="0"/>
              <a:buAutoNum type="arabicPeriod"/>
            </a:pPr>
            <a:r>
              <a:rPr lang="en-US" dirty="0">
                <a:latin typeface="Calibri" charset="0"/>
                <a:ea typeface="ＭＳ Ｐゴシック" charset="0"/>
              </a:rPr>
              <a:t>Goal setting and strategic planning.</a:t>
            </a:r>
          </a:p>
          <a:p>
            <a:pPr marL="685800" lvl="1" indent="-228600">
              <a:buFont typeface="Calibri" charset="0"/>
              <a:buAutoNum type="arabicPeriod"/>
            </a:pPr>
            <a:r>
              <a:rPr lang="en-US" dirty="0">
                <a:latin typeface="Calibri" charset="0"/>
                <a:ea typeface="ＭＳ Ｐゴシック" charset="0"/>
              </a:rPr>
              <a:t>Program implementation and evaluation.</a:t>
            </a:r>
          </a:p>
          <a:p>
            <a:endParaRPr lang="en-US" b="1" dirty="0">
              <a:latin typeface="Calibri" charset="0"/>
              <a:ea typeface="ＭＳ Ｐゴシック" charset="0"/>
              <a:cs typeface="ＭＳ Ｐゴシック" charset="0"/>
            </a:endParaRPr>
          </a:p>
          <a:p>
            <a:r>
              <a:rPr lang="en-US" b="1" dirty="0">
                <a:latin typeface="Calibri" charset="0"/>
                <a:ea typeface="ＭＳ Ｐゴシック" charset="0"/>
                <a:cs typeface="ＭＳ Ｐゴシック" charset="0"/>
              </a:rPr>
              <a:t>Forecasting </a:t>
            </a:r>
            <a:r>
              <a:rPr lang="en-US" dirty="0">
                <a:latin typeface="Calibri" charset="0"/>
                <a:ea typeface="ＭＳ Ｐゴシック" charset="0"/>
                <a:cs typeface="ＭＳ Ｐゴシック" charset="0"/>
              </a:rPr>
              <a:t>- The attempts to determine the supply of and demand for various types of human resources to predict areas within the organization where there will be labor shortage or surpluses.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1502997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In which step of the human resource planning process is downsizing most likely to occur?</a:t>
            </a:r>
          </a:p>
          <a:p>
            <a:pPr marL="228600" indent="-228600">
              <a:buFont typeface="+mj-lt"/>
              <a:buAutoNum type="alphaUcPeriod"/>
            </a:pPr>
            <a:r>
              <a:rPr lang="en-US" dirty="0"/>
              <a:t>Forecasting.</a:t>
            </a:r>
          </a:p>
          <a:p>
            <a:pPr marL="228600" indent="-228600">
              <a:buFont typeface="+mj-lt"/>
              <a:buAutoNum type="alphaUcPeriod"/>
            </a:pPr>
            <a:r>
              <a:rPr lang="en-US" dirty="0"/>
              <a:t>Goal setting and strategic planning.</a:t>
            </a:r>
          </a:p>
          <a:p>
            <a:pPr marL="228600" indent="-228600">
              <a:buFont typeface="+mj-lt"/>
              <a:buAutoNum type="alphaUcPeriod"/>
            </a:pPr>
            <a:r>
              <a:rPr lang="en-US" dirty="0"/>
              <a:t>Implementing and evaluating the plan.</a:t>
            </a:r>
          </a:p>
          <a:p>
            <a:pPr marL="228600" indent="-228600">
              <a:buFont typeface="+mj-lt"/>
              <a:buAutoNum type="alphaUcPeriod"/>
            </a:pPr>
            <a:r>
              <a:rPr lang="en-US" dirty="0"/>
              <a:t>Applying the plan to affirmative action.</a:t>
            </a:r>
          </a:p>
          <a:p>
            <a:pPr marL="228600" indent="-228600" eaLnBrk="1" hangingPunct="1">
              <a:spcAft>
                <a:spcPct val="20000"/>
              </a:spcAft>
            </a:pPr>
            <a:endParaRPr lang="en-US" dirty="0">
              <a:latin typeface="Calibri" charset="0"/>
              <a:ea typeface="ＭＳ Ｐゴシック" charset="0"/>
              <a:cs typeface="ＭＳ Ｐゴシック" charset="0"/>
            </a:endParaRPr>
          </a:p>
          <a:p>
            <a:pPr marL="228600" indent="-228600" eaLnBrk="1" hangingPunct="1">
              <a:spcAft>
                <a:spcPct val="20000"/>
              </a:spcAft>
            </a:pPr>
            <a:r>
              <a:rPr lang="en-US" dirty="0">
                <a:latin typeface="Calibri" charset="0"/>
                <a:ea typeface="ＭＳ Ｐゴシック" charset="0"/>
                <a:cs typeface="ＭＳ Ｐゴシック" charset="0"/>
              </a:rPr>
              <a:t>Answer: </a:t>
            </a:r>
            <a:r>
              <a:rPr lang="en-US" altLang="ja-JP" dirty="0">
                <a:latin typeface="Calibri" charset="0"/>
                <a:ea typeface="ＭＳ Ｐゴシック" charset="0"/>
                <a:cs typeface="ＭＳ Ｐゴシック" charset="0"/>
              </a:rPr>
              <a:t>B</a:t>
            </a:r>
          </a:p>
          <a:p>
            <a:pPr eaLnBrk="1" hangingPunct="1">
              <a:spcAft>
                <a:spcPct val="20000"/>
              </a:spcAft>
            </a:pPr>
            <a:r>
              <a:rPr lang="en-US" altLang="ja-JP" dirty="0">
                <a:latin typeface="Calibri" charset="0"/>
                <a:ea typeface="ＭＳ Ｐゴシック" charset="0"/>
                <a:cs typeface="ＭＳ Ｐゴシック" charset="0"/>
              </a:rPr>
              <a:t>Downsizing is one option for reducing labor shortage, which comes in the goal setting and strategic planning stage.</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833816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5-2 Determine the labor demand for workers in various job categories. </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Forecasting is the attempts to determine the supply of and demand for various types of human resources to predict areas within the organization where there will be labor shortages or surpluses.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1725616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Usually an organization forecasts demand for specific job categories or skill areas. After identifying the relevant job categories or skills, the planner investigates the likely demand for each. The planner must forecast whether the need for people with the necessary skills and experience will increase or decrease. There are several ways of making such forecasts.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2555849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Based on the forecasts for labor demand and supply, the planner can compare the figures to determine whether there will be a shortage or surplus of labor for each job category. Determining expected shortages and surpluses allows the organization to plan how to address these challenges. Once a company has forecast the demand for labor, it needs an indication of the firm’</a:t>
            </a:r>
            <a:r>
              <a:rPr lang="en-US" altLang="ja-JP" dirty="0">
                <a:latin typeface="Calibri" charset="0"/>
                <a:ea typeface="ＭＳ Ｐゴシック" charset="0"/>
                <a:cs typeface="ＭＳ Ｐゴシック" charset="0"/>
              </a:rPr>
              <a:t>s labor supply.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2196250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34.xml"/><Relationship Id="rId4" Type="http://schemas.openxmlformats.org/officeDocument/2006/relationships/slide" Target="slide4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37.xml"/><Relationship Id="rId4" Type="http://schemas.openxmlformats.org/officeDocument/2006/relationships/slide" Target="slide4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37.xml"/><Relationship Id="rId4" Type="http://schemas.openxmlformats.org/officeDocument/2006/relationships/slide" Target="slide4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slide" Target="slide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F7117-E540-4827-8463-71ABB4D9D6B9}"/>
              </a:ext>
            </a:extLst>
          </p:cNvPr>
          <p:cNvSpPr>
            <a:spLocks noGrp="1"/>
          </p:cNvSpPr>
          <p:nvPr>
            <p:ph type="title"/>
          </p:nvPr>
        </p:nvSpPr>
        <p:spPr/>
        <p:txBody>
          <a:bodyPr/>
          <a:lstStyle/>
          <a:p>
            <a:r>
              <a:rPr lang="en-US" dirty="0"/>
              <a:t>Table 5.1 Transitional Matrix: Example for an Auto Parts Manufacturer</a:t>
            </a:r>
            <a:endParaRPr lang="en-IN" dirty="0"/>
          </a:p>
        </p:txBody>
      </p:sp>
      <p:graphicFrame>
        <p:nvGraphicFramePr>
          <p:cNvPr id="6" name="Table 5" descr="A table shows an example of a competency model for a project manager.">
            <a:extLst>
              <a:ext uri="{FF2B5EF4-FFF2-40B4-BE49-F238E27FC236}">
                <a16:creationId xmlns:a16="http://schemas.microsoft.com/office/drawing/2014/main" id="{2067466F-5D3F-4A9A-970A-B0C95F0634BF}"/>
              </a:ext>
            </a:extLst>
          </p:cNvPr>
          <p:cNvGraphicFramePr>
            <a:graphicFrameLocks/>
          </p:cNvGraphicFramePr>
          <p:nvPr>
            <p:extLst>
              <p:ext uri="{D42A27DB-BD31-4B8C-83A1-F6EECF244321}">
                <p14:modId xmlns:p14="http://schemas.microsoft.com/office/powerpoint/2010/main" val="3738489900"/>
              </p:ext>
            </p:extLst>
          </p:nvPr>
        </p:nvGraphicFramePr>
        <p:xfrm>
          <a:off x="582988" y="1486716"/>
          <a:ext cx="11057210" cy="4489816"/>
        </p:xfrm>
        <a:graphic>
          <a:graphicData uri="http://schemas.openxmlformats.org/drawingml/2006/table">
            <a:tbl>
              <a:tblPr firstRow="1" bandRow="1">
                <a:tableStyleId>{F2DE63D5-997A-4646-A377-4702673A728D}</a:tableStyleId>
              </a:tblPr>
              <a:tblGrid>
                <a:gridCol w="2829128">
                  <a:extLst>
                    <a:ext uri="{9D8B030D-6E8A-4147-A177-3AD203B41FA5}">
                      <a16:colId xmlns:a16="http://schemas.microsoft.com/office/drawing/2014/main" val="1816720884"/>
                    </a:ext>
                  </a:extLst>
                </a:gridCol>
                <a:gridCol w="987131">
                  <a:extLst>
                    <a:ext uri="{9D8B030D-6E8A-4147-A177-3AD203B41FA5}">
                      <a16:colId xmlns:a16="http://schemas.microsoft.com/office/drawing/2014/main" val="849280745"/>
                    </a:ext>
                  </a:extLst>
                </a:gridCol>
                <a:gridCol w="869547">
                  <a:extLst>
                    <a:ext uri="{9D8B030D-6E8A-4147-A177-3AD203B41FA5}">
                      <a16:colId xmlns:a16="http://schemas.microsoft.com/office/drawing/2014/main" val="3341867326"/>
                    </a:ext>
                  </a:extLst>
                </a:gridCol>
                <a:gridCol w="932786">
                  <a:extLst>
                    <a:ext uri="{9D8B030D-6E8A-4147-A177-3AD203B41FA5}">
                      <a16:colId xmlns:a16="http://schemas.microsoft.com/office/drawing/2014/main" val="2427719373"/>
                    </a:ext>
                  </a:extLst>
                </a:gridCol>
                <a:gridCol w="1043455">
                  <a:extLst>
                    <a:ext uri="{9D8B030D-6E8A-4147-A177-3AD203B41FA5}">
                      <a16:colId xmlns:a16="http://schemas.microsoft.com/office/drawing/2014/main" val="1818728184"/>
                    </a:ext>
                  </a:extLst>
                </a:gridCol>
                <a:gridCol w="1043455">
                  <a:extLst>
                    <a:ext uri="{9D8B030D-6E8A-4147-A177-3AD203B41FA5}">
                      <a16:colId xmlns:a16="http://schemas.microsoft.com/office/drawing/2014/main" val="2956056461"/>
                    </a:ext>
                  </a:extLst>
                </a:gridCol>
                <a:gridCol w="996027">
                  <a:extLst>
                    <a:ext uri="{9D8B030D-6E8A-4147-A177-3AD203B41FA5}">
                      <a16:colId xmlns:a16="http://schemas.microsoft.com/office/drawing/2014/main" val="640170838"/>
                    </a:ext>
                  </a:extLst>
                </a:gridCol>
                <a:gridCol w="1154125">
                  <a:extLst>
                    <a:ext uri="{9D8B030D-6E8A-4147-A177-3AD203B41FA5}">
                      <a16:colId xmlns:a16="http://schemas.microsoft.com/office/drawing/2014/main" val="2506123195"/>
                    </a:ext>
                  </a:extLst>
                </a:gridCol>
                <a:gridCol w="1201556">
                  <a:extLst>
                    <a:ext uri="{9D8B030D-6E8A-4147-A177-3AD203B41FA5}">
                      <a16:colId xmlns:a16="http://schemas.microsoft.com/office/drawing/2014/main" val="3044947309"/>
                    </a:ext>
                  </a:extLst>
                </a:gridCol>
              </a:tblGrid>
              <a:tr h="276758">
                <a:tc>
                  <a:txBody>
                    <a:bodyPr/>
                    <a:lstStyle/>
                    <a:p>
                      <a:pPr algn="ctr"/>
                      <a:r>
                        <a:rPr lang="en-US" sz="1800" b="1" dirty="0">
                          <a:solidFill>
                            <a:schemeClr val="bg1"/>
                          </a:solidFill>
                        </a:rPr>
                        <a:t>2017</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pPr algn="ctr"/>
                      <a:r>
                        <a:rPr lang="en-US" sz="1800" b="1" dirty="0">
                          <a:solidFill>
                            <a:schemeClr val="bg1"/>
                          </a:solidFill>
                        </a:rPr>
                        <a:t>2020</a:t>
                      </a:r>
                    </a:p>
                    <a:p>
                      <a:pPr algn="ctr"/>
                      <a:r>
                        <a:rPr lang="en-US" sz="1800" b="1" dirty="0">
                          <a:solidFill>
                            <a:schemeClr val="bg1"/>
                          </a:solidFill>
                        </a:rPr>
                        <a:t>(1)</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2020</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(2)</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2020</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(3)</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2020</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(4)</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2020</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2020</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(6)</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2020</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(7)</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2020</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800" b="1" dirty="0">
                          <a:solidFill>
                            <a:schemeClr val="bg1"/>
                          </a:solidFill>
                        </a:rPr>
                        <a:t>(8)</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46681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(1) Sales manager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.95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.05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45100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(2) Sales representative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.05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.60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.35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52538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(3) Sales apprentice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.50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.30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542441">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(4) Assistant plant manager</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.90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.05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.05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817541"/>
                  </a:ext>
                </a:extLst>
              </a:tr>
              <a:tr h="49594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(5) Production manager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.75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8403732"/>
                  </a:ext>
                </a:extLst>
              </a:tr>
              <a:tr h="449451">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(6) Production assembler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.80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0412116"/>
                  </a:ext>
                </a:extLst>
              </a:tr>
              <a:tr h="48044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(7) Clerical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.70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.30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2177784"/>
                  </a:ext>
                </a:extLst>
              </a:tr>
              <a:tr h="4382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(8) Not in organization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.00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.50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.00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.20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.30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745874"/>
                  </a:ext>
                </a:extLst>
              </a:tr>
            </a:tbl>
          </a:graphicData>
        </a:graphic>
      </p:graphicFrame>
    </p:spTree>
    <p:extLst>
      <p:ext uri="{BB962C8B-B14F-4D97-AF65-F5344CB8AC3E}">
        <p14:creationId xmlns:p14="http://schemas.microsoft.com/office/powerpoint/2010/main" val="3419208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26EAB-1F4E-47B4-92CD-4908ACC2788F}"/>
              </a:ext>
            </a:extLst>
          </p:cNvPr>
          <p:cNvSpPr>
            <a:spLocks noGrp="1"/>
          </p:cNvSpPr>
          <p:nvPr>
            <p:ph type="title"/>
          </p:nvPr>
        </p:nvSpPr>
        <p:spPr/>
        <p:txBody>
          <a:bodyPr/>
          <a:lstStyle/>
          <a:p>
            <a:r>
              <a:rPr lang="en-US" dirty="0"/>
              <a:t>The Process of Human Resource Planning </a:t>
            </a:r>
            <a:r>
              <a:rPr lang="en-US" sz="1000" b="0" dirty="0"/>
              <a:t>5</a:t>
            </a:r>
            <a:endParaRPr lang="en-IN" sz="1000" b="0" dirty="0"/>
          </a:p>
        </p:txBody>
      </p:sp>
      <p:sp>
        <p:nvSpPr>
          <p:cNvPr id="3" name="Content Placeholder 2">
            <a:extLst>
              <a:ext uri="{FF2B5EF4-FFF2-40B4-BE49-F238E27FC236}">
                <a16:creationId xmlns:a16="http://schemas.microsoft.com/office/drawing/2014/main" id="{A21D1705-E80A-42D0-9D08-82C08BB74BC9}"/>
              </a:ext>
            </a:extLst>
          </p:cNvPr>
          <p:cNvSpPr>
            <a:spLocks noGrp="1"/>
          </p:cNvSpPr>
          <p:nvPr>
            <p:ph idx="1"/>
          </p:nvPr>
        </p:nvSpPr>
        <p:spPr>
          <a:xfrm>
            <a:off x="609600" y="1280160"/>
            <a:ext cx="10972800" cy="5006340"/>
          </a:xfrm>
        </p:spPr>
        <p:txBody>
          <a:bodyPr/>
          <a:lstStyle/>
          <a:p>
            <a:r>
              <a:rPr lang="en-US" sz="2600" dirty="0"/>
              <a:t>Determine Labor Surplus or Shortage</a:t>
            </a:r>
          </a:p>
          <a:p>
            <a:pPr marL="292608" indent="-292608">
              <a:spcBef>
                <a:spcPts val="1000"/>
              </a:spcBef>
              <a:spcAft>
                <a:spcPts val="0"/>
              </a:spcAft>
              <a:buFont typeface="Arial" panose="020B0604020202020204" pitchFamily="34" charset="0"/>
              <a:buChar char="•"/>
            </a:pPr>
            <a:r>
              <a:rPr lang="en-US" sz="2400" dirty="0"/>
              <a:t>Planners can compare forecasts for labor demand and supply.</a:t>
            </a:r>
          </a:p>
          <a:p>
            <a:pPr marL="292608" indent="-292608">
              <a:spcBef>
                <a:spcPts val="1000"/>
              </a:spcBef>
              <a:spcAft>
                <a:spcPts val="0"/>
              </a:spcAft>
              <a:buFont typeface="Arial" panose="020B0604020202020204" pitchFamily="34" charset="0"/>
              <a:buChar char="•"/>
            </a:pPr>
            <a:r>
              <a:rPr lang="en-US" sz="2400" dirty="0"/>
              <a:t>Will show projected shortages and surpluses in each category.</a:t>
            </a:r>
          </a:p>
          <a:p>
            <a:pPr marL="292608" indent="-292608">
              <a:spcBef>
                <a:spcPts val="1000"/>
              </a:spcBef>
              <a:spcAft>
                <a:spcPts val="0"/>
              </a:spcAft>
              <a:buFont typeface="Arial" panose="020B0604020202020204" pitchFamily="34" charset="0"/>
              <a:buChar char="•"/>
            </a:pPr>
            <a:r>
              <a:rPr lang="en-US" sz="2400" dirty="0"/>
              <a:t>Allows organization to plan how to address challenges.</a:t>
            </a:r>
            <a:endParaRPr lang="en-IN" sz="2400" dirty="0"/>
          </a:p>
        </p:txBody>
      </p:sp>
    </p:spTree>
    <p:extLst>
      <p:ext uri="{BB962C8B-B14F-4D97-AF65-F5344CB8AC3E}">
        <p14:creationId xmlns:p14="http://schemas.microsoft.com/office/powerpoint/2010/main" val="2899654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26EAB-1F4E-47B4-92CD-4908ACC2788F}"/>
              </a:ext>
            </a:extLst>
          </p:cNvPr>
          <p:cNvSpPr>
            <a:spLocks noGrp="1"/>
          </p:cNvSpPr>
          <p:nvPr>
            <p:ph type="title"/>
          </p:nvPr>
        </p:nvSpPr>
        <p:spPr/>
        <p:txBody>
          <a:bodyPr/>
          <a:lstStyle/>
          <a:p>
            <a:r>
              <a:rPr lang="en-US" dirty="0"/>
              <a:t>The Process of Human Resource Planning </a:t>
            </a:r>
            <a:r>
              <a:rPr lang="en-US" sz="1000" b="0" dirty="0"/>
              <a:t>6</a:t>
            </a:r>
            <a:endParaRPr lang="en-IN" sz="1000" b="0" dirty="0"/>
          </a:p>
        </p:txBody>
      </p:sp>
      <p:sp>
        <p:nvSpPr>
          <p:cNvPr id="3" name="Content Placeholder 2">
            <a:extLst>
              <a:ext uri="{FF2B5EF4-FFF2-40B4-BE49-F238E27FC236}">
                <a16:creationId xmlns:a16="http://schemas.microsoft.com/office/drawing/2014/main" id="{A21D1705-E80A-42D0-9D08-82C08BB74BC9}"/>
              </a:ext>
            </a:extLst>
          </p:cNvPr>
          <p:cNvSpPr>
            <a:spLocks noGrp="1"/>
          </p:cNvSpPr>
          <p:nvPr>
            <p:ph idx="1"/>
          </p:nvPr>
        </p:nvSpPr>
        <p:spPr>
          <a:xfrm>
            <a:off x="609600" y="1280160"/>
            <a:ext cx="10972800" cy="5006340"/>
          </a:xfrm>
        </p:spPr>
        <p:txBody>
          <a:bodyPr/>
          <a:lstStyle/>
          <a:p>
            <a:r>
              <a:rPr lang="en-US" dirty="0"/>
              <a:t>Goal Setting and Strategic Planning</a:t>
            </a:r>
          </a:p>
          <a:p>
            <a:r>
              <a:rPr lang="en-US" sz="2600" dirty="0"/>
              <a:t>Numerical goals provide basis for measuring success.</a:t>
            </a:r>
          </a:p>
          <a:p>
            <a:r>
              <a:rPr lang="en-US" sz="2600" dirty="0"/>
              <a:t>Goals should come from analysis of supply and demand.</a:t>
            </a:r>
          </a:p>
          <a:p>
            <a:r>
              <a:rPr lang="en-US" sz="2600" dirty="0"/>
              <a:t>H</a:t>
            </a:r>
            <a:r>
              <a:rPr lang="en-US" sz="100" dirty="0"/>
              <a:t> </a:t>
            </a:r>
            <a:r>
              <a:rPr lang="en-US" sz="2600" dirty="0"/>
              <a:t>R strategies must be used to achieve goals.</a:t>
            </a:r>
          </a:p>
          <a:p>
            <a:pPr marL="292608" lvl="1" indent="-292608">
              <a:spcBef>
                <a:spcPts val="1000"/>
              </a:spcBef>
              <a:spcAft>
                <a:spcPts val="0"/>
              </a:spcAft>
            </a:pPr>
            <a:r>
              <a:rPr lang="en-US" dirty="0"/>
              <a:t>Options differ widely in expense, speed, and effectiveness.</a:t>
            </a:r>
          </a:p>
          <a:p>
            <a:pPr marL="292608" lvl="1" indent="-292608">
              <a:spcBef>
                <a:spcPts val="1000"/>
              </a:spcBef>
              <a:spcAft>
                <a:spcPts val="0"/>
              </a:spcAft>
            </a:pPr>
            <a:r>
              <a:rPr lang="en-US" dirty="0"/>
              <a:t>Options to address surplus cause varying degrees of suffering.</a:t>
            </a:r>
          </a:p>
          <a:p>
            <a:pPr marL="292608" lvl="1" indent="-292608">
              <a:spcBef>
                <a:spcPts val="1000"/>
              </a:spcBef>
              <a:spcAft>
                <a:spcPts val="0"/>
              </a:spcAft>
            </a:pPr>
            <a:r>
              <a:rPr lang="en-US" dirty="0"/>
              <a:t>Options to address shortage vary in terms of how easily the organization can undo change.</a:t>
            </a:r>
            <a:endParaRPr lang="en-IN" dirty="0"/>
          </a:p>
        </p:txBody>
      </p:sp>
    </p:spTree>
    <p:extLst>
      <p:ext uri="{BB962C8B-B14F-4D97-AF65-F5344CB8AC3E}">
        <p14:creationId xmlns:p14="http://schemas.microsoft.com/office/powerpoint/2010/main" val="35294235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2CE6B-4AFD-4C69-BB7A-D2213715D14A}"/>
              </a:ext>
            </a:extLst>
          </p:cNvPr>
          <p:cNvSpPr>
            <a:spLocks noGrp="1"/>
          </p:cNvSpPr>
          <p:nvPr>
            <p:ph type="title"/>
          </p:nvPr>
        </p:nvSpPr>
        <p:spPr/>
        <p:txBody>
          <a:bodyPr/>
          <a:lstStyle/>
          <a:p>
            <a:r>
              <a:rPr lang="en-US" dirty="0"/>
              <a:t>Table 5.2a Options for Reducing a Surplus</a:t>
            </a:r>
            <a:endParaRPr lang="en-IN" dirty="0"/>
          </a:p>
        </p:txBody>
      </p:sp>
      <p:graphicFrame>
        <p:nvGraphicFramePr>
          <p:cNvPr id="10" name="Table 9">
            <a:extLst>
              <a:ext uri="{FF2B5EF4-FFF2-40B4-BE49-F238E27FC236}">
                <a16:creationId xmlns:a16="http://schemas.microsoft.com/office/drawing/2014/main" id="{102E6DA9-53B5-4363-A9B1-FFD162BCE932}"/>
              </a:ext>
            </a:extLst>
          </p:cNvPr>
          <p:cNvGraphicFramePr>
            <a:graphicFrameLocks/>
          </p:cNvGraphicFramePr>
          <p:nvPr>
            <p:extLst>
              <p:ext uri="{D42A27DB-BD31-4B8C-83A1-F6EECF244321}">
                <p14:modId xmlns:p14="http://schemas.microsoft.com/office/powerpoint/2010/main" val="960349439"/>
              </p:ext>
            </p:extLst>
          </p:nvPr>
        </p:nvGraphicFramePr>
        <p:xfrm>
          <a:off x="2237736" y="1395822"/>
          <a:ext cx="8273415" cy="3992880"/>
        </p:xfrm>
        <a:graphic>
          <a:graphicData uri="http://schemas.openxmlformats.org/drawingml/2006/table">
            <a:tbl>
              <a:tblPr firstRow="1" bandRow="1">
                <a:tableStyleId>{F2DE63D5-997A-4646-A377-4702673A728D}</a:tableStyleId>
              </a:tblPr>
              <a:tblGrid>
                <a:gridCol w="2387695">
                  <a:extLst>
                    <a:ext uri="{9D8B030D-6E8A-4147-A177-3AD203B41FA5}">
                      <a16:colId xmlns:a16="http://schemas.microsoft.com/office/drawing/2014/main" val="1816720884"/>
                    </a:ext>
                  </a:extLst>
                </a:gridCol>
                <a:gridCol w="2387695">
                  <a:extLst>
                    <a:ext uri="{9D8B030D-6E8A-4147-A177-3AD203B41FA5}">
                      <a16:colId xmlns:a16="http://schemas.microsoft.com/office/drawing/2014/main" val="3932865720"/>
                    </a:ext>
                  </a:extLst>
                </a:gridCol>
                <a:gridCol w="3498025">
                  <a:extLst>
                    <a:ext uri="{9D8B030D-6E8A-4147-A177-3AD203B41FA5}">
                      <a16:colId xmlns:a16="http://schemas.microsoft.com/office/drawing/2014/main" val="3341867326"/>
                    </a:ext>
                  </a:extLst>
                </a:gridCol>
              </a:tblGrid>
              <a:tr h="370840">
                <a:tc>
                  <a:txBody>
                    <a:bodyPr/>
                    <a:lstStyle/>
                    <a:p>
                      <a:r>
                        <a:rPr lang="en-US" sz="2200" dirty="0">
                          <a:solidFill>
                            <a:schemeClr val="bg1"/>
                          </a:solidFill>
                        </a:rPr>
                        <a:t>Option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200" dirty="0">
                          <a:solidFill>
                            <a:schemeClr val="bg1"/>
                          </a:solidFill>
                        </a:rPr>
                        <a:t>Speed of Results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200" dirty="0">
                          <a:solidFill>
                            <a:schemeClr val="bg1"/>
                          </a:solidFill>
                        </a:rPr>
                        <a:t>Amount of Suffering Caused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dirty="0"/>
                        <a:t>Downsizing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High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dirty="0"/>
                        <a:t>Pay reductions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High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dirty="0"/>
                        <a:t>Demotions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High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000" dirty="0"/>
                        <a:t>Transfers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Moderate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r h="370840">
                <a:tc>
                  <a:txBody>
                    <a:bodyPr/>
                    <a:lstStyle/>
                    <a:p>
                      <a:r>
                        <a:rPr lang="en-US" sz="2000" dirty="0"/>
                        <a:t>Work sharing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Moderate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2231750"/>
                  </a:ext>
                </a:extLst>
              </a:tr>
              <a:tr h="370840">
                <a:tc>
                  <a:txBody>
                    <a:bodyPr/>
                    <a:lstStyle/>
                    <a:p>
                      <a:r>
                        <a:rPr lang="en-US" sz="2000" dirty="0"/>
                        <a:t>Hiring freeze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008858"/>
                  </a:ext>
                </a:extLst>
              </a:tr>
              <a:tr h="370840">
                <a:tc>
                  <a:txBody>
                    <a:bodyPr/>
                    <a:lstStyle/>
                    <a:p>
                      <a:r>
                        <a:rPr lang="en-US" sz="2000" dirty="0"/>
                        <a:t>Natural attrition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4854531"/>
                  </a:ext>
                </a:extLst>
              </a:tr>
              <a:tr h="370840">
                <a:tc>
                  <a:txBody>
                    <a:bodyPr/>
                    <a:lstStyle/>
                    <a:p>
                      <a:r>
                        <a:rPr lang="en-US" sz="2000" dirty="0"/>
                        <a:t>Early retirement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8468172"/>
                  </a:ext>
                </a:extLst>
              </a:tr>
              <a:tr h="370840">
                <a:tc>
                  <a:txBody>
                    <a:bodyPr/>
                    <a:lstStyle/>
                    <a:p>
                      <a:r>
                        <a:rPr lang="en-US" sz="2000" dirty="0"/>
                        <a:t>Retraining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8622493"/>
                  </a:ext>
                </a:extLst>
              </a:tr>
            </a:tbl>
          </a:graphicData>
        </a:graphic>
      </p:graphicFrame>
    </p:spTree>
    <p:extLst>
      <p:ext uri="{BB962C8B-B14F-4D97-AF65-F5344CB8AC3E}">
        <p14:creationId xmlns:p14="http://schemas.microsoft.com/office/powerpoint/2010/main" val="3443494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2CE6B-4AFD-4C69-BB7A-D2213715D14A}"/>
              </a:ext>
            </a:extLst>
          </p:cNvPr>
          <p:cNvSpPr>
            <a:spLocks noGrp="1"/>
          </p:cNvSpPr>
          <p:nvPr>
            <p:ph type="title"/>
          </p:nvPr>
        </p:nvSpPr>
        <p:spPr/>
        <p:txBody>
          <a:bodyPr/>
          <a:lstStyle/>
          <a:p>
            <a:r>
              <a:rPr lang="en-US" dirty="0"/>
              <a:t>Table 5.2b Options for Avoiding a Shortage</a:t>
            </a:r>
            <a:endParaRPr lang="en-IN" dirty="0"/>
          </a:p>
        </p:txBody>
      </p:sp>
      <p:graphicFrame>
        <p:nvGraphicFramePr>
          <p:cNvPr id="10" name="Table 9">
            <a:extLst>
              <a:ext uri="{FF2B5EF4-FFF2-40B4-BE49-F238E27FC236}">
                <a16:creationId xmlns:a16="http://schemas.microsoft.com/office/drawing/2014/main" id="{102E6DA9-53B5-4363-A9B1-FFD162BCE932}"/>
              </a:ext>
            </a:extLst>
          </p:cNvPr>
          <p:cNvGraphicFramePr>
            <a:graphicFrameLocks/>
          </p:cNvGraphicFramePr>
          <p:nvPr>
            <p:extLst>
              <p:ext uri="{D42A27DB-BD31-4B8C-83A1-F6EECF244321}">
                <p14:modId xmlns:p14="http://schemas.microsoft.com/office/powerpoint/2010/main" val="3342198928"/>
              </p:ext>
            </p:extLst>
          </p:nvPr>
        </p:nvGraphicFramePr>
        <p:xfrm>
          <a:off x="2237736" y="1395822"/>
          <a:ext cx="8675148" cy="3200400"/>
        </p:xfrm>
        <a:graphic>
          <a:graphicData uri="http://schemas.openxmlformats.org/drawingml/2006/table">
            <a:tbl>
              <a:tblPr firstRow="1" bandRow="1">
                <a:tableStyleId>{F2DE63D5-997A-4646-A377-4702673A728D}</a:tableStyleId>
              </a:tblPr>
              <a:tblGrid>
                <a:gridCol w="2789428">
                  <a:extLst>
                    <a:ext uri="{9D8B030D-6E8A-4147-A177-3AD203B41FA5}">
                      <a16:colId xmlns:a16="http://schemas.microsoft.com/office/drawing/2014/main" val="1816720884"/>
                    </a:ext>
                  </a:extLst>
                </a:gridCol>
                <a:gridCol w="2387695">
                  <a:extLst>
                    <a:ext uri="{9D8B030D-6E8A-4147-A177-3AD203B41FA5}">
                      <a16:colId xmlns:a16="http://schemas.microsoft.com/office/drawing/2014/main" val="3932865720"/>
                    </a:ext>
                  </a:extLst>
                </a:gridCol>
                <a:gridCol w="3498025">
                  <a:extLst>
                    <a:ext uri="{9D8B030D-6E8A-4147-A177-3AD203B41FA5}">
                      <a16:colId xmlns:a16="http://schemas.microsoft.com/office/drawing/2014/main" val="3341867326"/>
                    </a:ext>
                  </a:extLst>
                </a:gridCol>
              </a:tblGrid>
              <a:tr h="370840">
                <a:tc>
                  <a:txBody>
                    <a:bodyPr/>
                    <a:lstStyle/>
                    <a:p>
                      <a:r>
                        <a:rPr lang="en-US" sz="2200" dirty="0">
                          <a:solidFill>
                            <a:schemeClr val="bg1"/>
                          </a:solidFill>
                        </a:rPr>
                        <a:t>Option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200" dirty="0">
                          <a:solidFill>
                            <a:schemeClr val="bg1"/>
                          </a:solidFill>
                        </a:rPr>
                        <a:t>Speed of Results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200" dirty="0">
                          <a:solidFill>
                            <a:schemeClr val="bg1"/>
                          </a:solidFill>
                        </a:rPr>
                        <a:t>Ability to Change Later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dirty="0"/>
                        <a:t>Overtime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High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dirty="0"/>
                        <a:t>Temporary employees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High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dirty="0"/>
                        <a:t>Outsourcing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High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000" dirty="0"/>
                        <a:t>Retrained transfers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Hight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r h="370840">
                <a:tc>
                  <a:txBody>
                    <a:bodyPr/>
                    <a:lstStyle/>
                    <a:p>
                      <a:r>
                        <a:rPr lang="en-US" sz="2000" dirty="0"/>
                        <a:t>Turnover reductions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Moderate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2231750"/>
                  </a:ext>
                </a:extLst>
              </a:tr>
              <a:tr h="370840">
                <a:tc>
                  <a:txBody>
                    <a:bodyPr/>
                    <a:lstStyle/>
                    <a:p>
                      <a:r>
                        <a:rPr lang="en-US" sz="2000" dirty="0"/>
                        <a:t>New external hires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008858"/>
                  </a:ext>
                </a:extLst>
              </a:tr>
              <a:tr h="370840">
                <a:tc>
                  <a:txBody>
                    <a:bodyPr/>
                    <a:lstStyle/>
                    <a:p>
                      <a:r>
                        <a:rPr lang="en-US" sz="2000" dirty="0"/>
                        <a:t>Technological innovation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Slow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4854531"/>
                  </a:ext>
                </a:extLst>
              </a:tr>
            </a:tbl>
          </a:graphicData>
        </a:graphic>
      </p:graphicFrame>
    </p:spTree>
    <p:extLst>
      <p:ext uri="{BB962C8B-B14F-4D97-AF65-F5344CB8AC3E}">
        <p14:creationId xmlns:p14="http://schemas.microsoft.com/office/powerpoint/2010/main" val="4195093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80DE7-F3BD-4C81-81BB-669E1A795876}"/>
              </a:ext>
            </a:extLst>
          </p:cNvPr>
          <p:cNvSpPr>
            <a:spLocks noGrp="1"/>
          </p:cNvSpPr>
          <p:nvPr>
            <p:ph type="title"/>
          </p:nvPr>
        </p:nvSpPr>
        <p:spPr/>
        <p:txBody>
          <a:bodyPr/>
          <a:lstStyle/>
          <a:p>
            <a:r>
              <a:rPr lang="en-US" dirty="0"/>
              <a:t>The Process of Human Resource Planning </a:t>
            </a:r>
            <a:r>
              <a:rPr lang="en-US" sz="1000" b="0" dirty="0"/>
              <a:t>7</a:t>
            </a:r>
            <a:endParaRPr lang="en-IN" sz="1000" b="0" dirty="0"/>
          </a:p>
        </p:txBody>
      </p:sp>
      <p:sp>
        <p:nvSpPr>
          <p:cNvPr id="3" name="Content Placeholder 2">
            <a:extLst>
              <a:ext uri="{FF2B5EF4-FFF2-40B4-BE49-F238E27FC236}">
                <a16:creationId xmlns:a16="http://schemas.microsoft.com/office/drawing/2014/main" id="{5385A65D-CCF7-4C6B-B097-E4A3634C5A1D}"/>
              </a:ext>
            </a:extLst>
          </p:cNvPr>
          <p:cNvSpPr>
            <a:spLocks noGrp="1"/>
          </p:cNvSpPr>
          <p:nvPr>
            <p:ph idx="1"/>
          </p:nvPr>
        </p:nvSpPr>
        <p:spPr>
          <a:xfrm>
            <a:off x="609600" y="1280160"/>
            <a:ext cx="10972800" cy="5006340"/>
          </a:xfrm>
        </p:spPr>
        <p:txBody>
          <a:bodyPr/>
          <a:lstStyle/>
          <a:p>
            <a:r>
              <a:rPr lang="en-US" dirty="0"/>
              <a:t>Goal Setting and Strategic Planning </a:t>
            </a:r>
            <a:r>
              <a:rPr lang="en-US" sz="2000" dirty="0"/>
              <a:t>continued</a:t>
            </a:r>
            <a:endParaRPr lang="en-US" dirty="0"/>
          </a:p>
          <a:p>
            <a:r>
              <a:rPr lang="en-US" sz="2600" b="1" dirty="0"/>
              <a:t>Core competency: </a:t>
            </a:r>
            <a:r>
              <a:rPr lang="en-US" sz="2600" dirty="0"/>
              <a:t>knowledge and skills that make organization superior to competitors and create value for customers.</a:t>
            </a:r>
          </a:p>
          <a:p>
            <a:pPr marL="292608" lvl="1" indent="-292608">
              <a:spcBef>
                <a:spcPts val="1000"/>
              </a:spcBef>
              <a:spcAft>
                <a:spcPts val="0"/>
              </a:spcAft>
            </a:pPr>
            <a:r>
              <a:rPr lang="en-US" dirty="0"/>
              <a:t>Organizations benefit from hiring and retaining employees who provide a core competency.</a:t>
            </a:r>
            <a:endParaRPr lang="en-IN" dirty="0"/>
          </a:p>
        </p:txBody>
      </p:sp>
    </p:spTree>
    <p:extLst>
      <p:ext uri="{BB962C8B-B14F-4D97-AF65-F5344CB8AC3E}">
        <p14:creationId xmlns:p14="http://schemas.microsoft.com/office/powerpoint/2010/main" val="3074855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IN" dirty="0"/>
              <a:t>The “Entertainment Factor”</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4491053"/>
          </a:xfrm>
        </p:spPr>
        <p:txBody>
          <a:bodyPr/>
          <a:lstStyle/>
          <a:p>
            <a:r>
              <a:rPr lang="en-US" sz="2400" dirty="0"/>
              <a:t>Cold Stone Creamery employees give their company the competitive advantage with their “entertainment factor.” The company is known to seek out employees who like to perform and then “audition” rather than interview potential employees.</a:t>
            </a:r>
            <a:endParaRPr lang="en-IN" sz="2600" dirty="0"/>
          </a:p>
        </p:txBody>
      </p:sp>
      <p:pic>
        <p:nvPicPr>
          <p:cNvPr id="6" name="Picture 5" descr="A photo showing Cold Stone Creamery employees smiling and working.">
            <a:extLst>
              <a:ext uri="{FF2B5EF4-FFF2-40B4-BE49-F238E27FC236}">
                <a16:creationId xmlns:a16="http://schemas.microsoft.com/office/drawing/2014/main" id="{48B7F187-0F10-47E0-90BB-7D4DF2C9619F}"/>
              </a:ext>
            </a:extLst>
          </p:cNvPr>
          <p:cNvPicPr>
            <a:picLocks noChangeAspect="1"/>
          </p:cNvPicPr>
          <p:nvPr/>
        </p:nvPicPr>
        <p:blipFill>
          <a:blip r:embed="rId3"/>
          <a:stretch>
            <a:fillRect/>
          </a:stretch>
        </p:blipFill>
        <p:spPr>
          <a:xfrm>
            <a:off x="6833413" y="1240763"/>
            <a:ext cx="3360644" cy="4934408"/>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Courtesy of Cold Stone Creamery</a:t>
            </a:r>
          </a:p>
        </p:txBody>
      </p:sp>
    </p:spTree>
    <p:extLst>
      <p:ext uri="{BB962C8B-B14F-4D97-AF65-F5344CB8AC3E}">
        <p14:creationId xmlns:p14="http://schemas.microsoft.com/office/powerpoint/2010/main" val="34894496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The Process of Human Resource Planning </a:t>
            </a:r>
            <a:r>
              <a:rPr lang="en-US" sz="1000" b="0" dirty="0"/>
              <a:t>8</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226094"/>
          </a:xfrm>
        </p:spPr>
        <p:txBody>
          <a:bodyPr/>
          <a:lstStyle/>
          <a:p>
            <a:r>
              <a:rPr lang="en-US" sz="2800" b="1" dirty="0"/>
              <a:t>Downsizing</a:t>
            </a:r>
          </a:p>
          <a:p>
            <a:r>
              <a:rPr lang="en-US" sz="2600" dirty="0"/>
              <a:t>Planned elimination of large numbers of personnel with four main objectives:</a:t>
            </a:r>
          </a:p>
          <a:p>
            <a:pPr marL="402336" indent="-402336">
              <a:spcBef>
                <a:spcPts val="1000"/>
              </a:spcBef>
              <a:spcAft>
                <a:spcPts val="0"/>
              </a:spcAft>
              <a:buFont typeface="+mj-lt"/>
              <a:buAutoNum type="arabicPeriod"/>
            </a:pPr>
            <a:r>
              <a:rPr lang="en-US" dirty="0"/>
              <a:t>Reduce costs.</a:t>
            </a:r>
          </a:p>
          <a:p>
            <a:pPr marL="402336" indent="-402336">
              <a:spcBef>
                <a:spcPts val="1000"/>
              </a:spcBef>
              <a:spcAft>
                <a:spcPts val="0"/>
              </a:spcAft>
              <a:buFont typeface="+mj-lt"/>
              <a:buAutoNum type="arabicPeriod"/>
            </a:pPr>
            <a:r>
              <a:rPr lang="en-US" dirty="0"/>
              <a:t>Replace labor with technology.</a:t>
            </a:r>
          </a:p>
          <a:p>
            <a:pPr marL="402336" indent="-402336">
              <a:spcBef>
                <a:spcPts val="1000"/>
              </a:spcBef>
              <a:spcAft>
                <a:spcPts val="0"/>
              </a:spcAft>
              <a:buFont typeface="+mj-lt"/>
              <a:buAutoNum type="arabicPeriod"/>
            </a:pPr>
            <a:r>
              <a:rPr lang="en-US" dirty="0"/>
              <a:t>Mergers and acquisitions.</a:t>
            </a:r>
          </a:p>
          <a:p>
            <a:pPr marL="402336" indent="-402336">
              <a:spcBef>
                <a:spcPts val="1000"/>
              </a:spcBef>
              <a:spcAft>
                <a:spcPts val="0"/>
              </a:spcAft>
              <a:buFont typeface="+mj-lt"/>
              <a:buAutoNum type="arabicPeriod"/>
            </a:pPr>
            <a:r>
              <a:rPr lang="en-US" dirty="0"/>
              <a:t>Moving to more economical locations.</a:t>
            </a:r>
            <a:endParaRPr lang="en-IN"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4804475"/>
            <a:ext cx="10972800" cy="1157546"/>
          </a:xfrm>
        </p:spPr>
        <p:txBody>
          <a:bodyPr/>
          <a:lstStyle/>
          <a:p>
            <a:pPr>
              <a:spcBef>
                <a:spcPts val="1000"/>
              </a:spcBef>
              <a:spcAft>
                <a:spcPts val="0"/>
              </a:spcAft>
            </a:pPr>
            <a:r>
              <a:rPr lang="en-US" sz="2600" dirty="0"/>
              <a:t>May hurt long-term organizational effectiveness, loss of talent, and demoralized employees.</a:t>
            </a:r>
            <a:endParaRPr lang="en-IN" sz="2600" dirty="0"/>
          </a:p>
        </p:txBody>
      </p:sp>
    </p:spTree>
    <p:extLst>
      <p:ext uri="{BB962C8B-B14F-4D97-AF65-F5344CB8AC3E}">
        <p14:creationId xmlns:p14="http://schemas.microsoft.com/office/powerpoint/2010/main" val="357157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The Process of Human Resource Planning </a:t>
            </a:r>
            <a:r>
              <a:rPr lang="en-US" sz="1000" b="0" dirty="0"/>
              <a:t>9</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265200"/>
          </a:xfrm>
        </p:spPr>
        <p:txBody>
          <a:bodyPr/>
          <a:lstStyle/>
          <a:p>
            <a:r>
              <a:rPr lang="en-US" sz="2800" dirty="0"/>
              <a:t>Alternatives to Downsizing</a:t>
            </a:r>
          </a:p>
          <a:p>
            <a:r>
              <a:rPr lang="en-US" sz="2600" dirty="0"/>
              <a:t>Reducing hours.</a:t>
            </a:r>
          </a:p>
          <a:p>
            <a:pPr marL="292608" indent="-292608">
              <a:spcBef>
                <a:spcPts val="1000"/>
              </a:spcBef>
              <a:spcAft>
                <a:spcPts val="0"/>
              </a:spcAft>
              <a:buFont typeface="Arial" panose="020B0604020202020204" pitchFamily="34" charset="0"/>
              <a:buChar char="•"/>
            </a:pPr>
            <a:r>
              <a:rPr lang="en-US" dirty="0"/>
              <a:t>Seen as way to spread burden more fairly.</a:t>
            </a:r>
          </a:p>
          <a:p>
            <a:pPr marL="292608" indent="-292608">
              <a:spcBef>
                <a:spcPts val="1000"/>
              </a:spcBef>
              <a:spcAft>
                <a:spcPts val="0"/>
              </a:spcAft>
              <a:buFont typeface="Arial" panose="020B0604020202020204" pitchFamily="34" charset="0"/>
              <a:buChar char="•"/>
            </a:pPr>
            <a:r>
              <a:rPr lang="en-US" dirty="0"/>
              <a:t>Less costly than layoffs that require severance pay.</a:t>
            </a:r>
            <a:endParaRPr lang="en-IN"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812583"/>
            <a:ext cx="10972800" cy="2149438"/>
          </a:xfrm>
        </p:spPr>
        <p:txBody>
          <a:bodyPr/>
          <a:lstStyle/>
          <a:p>
            <a:r>
              <a:rPr lang="en-US" sz="2600" dirty="0"/>
              <a:t>Early-retirement programs.</a:t>
            </a:r>
          </a:p>
          <a:p>
            <a:pPr marL="292608" lvl="1" indent="-292608">
              <a:spcBef>
                <a:spcPts val="1000"/>
              </a:spcBef>
              <a:spcAft>
                <a:spcPts val="0"/>
              </a:spcAft>
            </a:pPr>
            <a:r>
              <a:rPr lang="en-US" sz="2400" dirty="0"/>
              <a:t>Workforce is aging and many older workers do not want to retire.</a:t>
            </a:r>
          </a:p>
          <a:p>
            <a:pPr marL="292608" lvl="1" indent="-292608">
              <a:spcBef>
                <a:spcPts val="1000"/>
              </a:spcBef>
              <a:spcAft>
                <a:spcPts val="0"/>
              </a:spcAft>
            </a:pPr>
            <a:r>
              <a:rPr lang="en-US" sz="2400" dirty="0"/>
              <a:t>Phased-retirement programs can be used.</a:t>
            </a:r>
            <a:endParaRPr lang="en-IN" sz="2400" dirty="0"/>
          </a:p>
        </p:txBody>
      </p:sp>
    </p:spTree>
    <p:extLst>
      <p:ext uri="{BB962C8B-B14F-4D97-AF65-F5344CB8AC3E}">
        <p14:creationId xmlns:p14="http://schemas.microsoft.com/office/powerpoint/2010/main" val="1620752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017FE-666C-44F1-8FFF-A20D01FD9B3A}"/>
              </a:ext>
            </a:extLst>
          </p:cNvPr>
          <p:cNvSpPr>
            <a:spLocks noGrp="1"/>
          </p:cNvSpPr>
          <p:nvPr>
            <p:ph type="title"/>
          </p:nvPr>
        </p:nvSpPr>
        <p:spPr/>
        <p:txBody>
          <a:bodyPr/>
          <a:lstStyle/>
          <a:p>
            <a:r>
              <a:rPr lang="en-US" dirty="0"/>
              <a:t>The Process of Human Resource Planning </a:t>
            </a:r>
            <a:r>
              <a:rPr lang="en-US" sz="1000" b="0" dirty="0"/>
              <a:t>10</a:t>
            </a:r>
            <a:endParaRPr lang="en-IN" sz="1000" b="0" dirty="0"/>
          </a:p>
        </p:txBody>
      </p:sp>
      <p:sp>
        <p:nvSpPr>
          <p:cNvPr id="3" name="Content Placeholder 2">
            <a:extLst>
              <a:ext uri="{FF2B5EF4-FFF2-40B4-BE49-F238E27FC236}">
                <a16:creationId xmlns:a16="http://schemas.microsoft.com/office/drawing/2014/main" id="{A46AA20C-7221-4F28-8D10-549AB88C3B66}"/>
              </a:ext>
            </a:extLst>
          </p:cNvPr>
          <p:cNvSpPr>
            <a:spLocks noGrp="1"/>
          </p:cNvSpPr>
          <p:nvPr>
            <p:ph sz="quarter" idx="12"/>
          </p:nvPr>
        </p:nvSpPr>
        <p:spPr>
          <a:xfrm>
            <a:off x="618212" y="1268273"/>
            <a:ext cx="10871200" cy="2730290"/>
          </a:xfrm>
        </p:spPr>
        <p:txBody>
          <a:bodyPr/>
          <a:lstStyle/>
          <a:p>
            <a:pPr marL="0" indent="0">
              <a:buNone/>
            </a:pPr>
            <a:r>
              <a:rPr lang="en-US" sz="2800" dirty="0"/>
              <a:t>Options to Avoid a Shortage</a:t>
            </a:r>
          </a:p>
          <a:p>
            <a:pPr marL="0" indent="0">
              <a:buNone/>
            </a:pPr>
            <a:r>
              <a:rPr lang="en-US" sz="2600" dirty="0"/>
              <a:t>Employing temporary and contract workers.</a:t>
            </a:r>
          </a:p>
          <a:p>
            <a:pPr marL="292608" indent="-292608">
              <a:spcBef>
                <a:spcPts val="1000"/>
              </a:spcBef>
              <a:spcAft>
                <a:spcPts val="0"/>
              </a:spcAft>
            </a:pPr>
            <a:r>
              <a:rPr lang="en-US" dirty="0"/>
              <a:t>Most widespread method to eliminate shortage.</a:t>
            </a:r>
          </a:p>
          <a:p>
            <a:pPr marL="292608" indent="-292608">
              <a:spcBef>
                <a:spcPts val="1000"/>
              </a:spcBef>
              <a:spcAft>
                <a:spcPts val="0"/>
              </a:spcAft>
            </a:pPr>
            <a:r>
              <a:rPr lang="en-US" dirty="0"/>
              <a:t>Gives employers more flexibility, lower costs.</a:t>
            </a:r>
          </a:p>
          <a:p>
            <a:pPr marL="292608" indent="-292608">
              <a:spcBef>
                <a:spcPts val="1000"/>
              </a:spcBef>
              <a:spcAft>
                <a:spcPts val="0"/>
              </a:spcAft>
            </a:pPr>
            <a:r>
              <a:rPr lang="en-US" dirty="0"/>
              <a:t>Disadvantage: workers not as committed.</a:t>
            </a:r>
            <a:endParaRPr lang="en-IN" dirty="0"/>
          </a:p>
        </p:txBody>
      </p:sp>
      <p:sp>
        <p:nvSpPr>
          <p:cNvPr id="4" name="Content Placeholder 3">
            <a:extLst>
              <a:ext uri="{FF2B5EF4-FFF2-40B4-BE49-F238E27FC236}">
                <a16:creationId xmlns:a16="http://schemas.microsoft.com/office/drawing/2014/main" id="{011078F6-1D8D-4A42-94CB-690B36CC347D}"/>
              </a:ext>
            </a:extLst>
          </p:cNvPr>
          <p:cNvSpPr>
            <a:spLocks noGrp="1"/>
          </p:cNvSpPr>
          <p:nvPr>
            <p:ph sz="quarter" idx="13"/>
          </p:nvPr>
        </p:nvSpPr>
        <p:spPr>
          <a:xfrm>
            <a:off x="618212" y="4088449"/>
            <a:ext cx="10871200" cy="1134481"/>
          </a:xfrm>
        </p:spPr>
        <p:txBody>
          <a:bodyPr/>
          <a:lstStyle/>
          <a:p>
            <a:pPr marL="0" indent="0">
              <a:buNone/>
            </a:pPr>
            <a:r>
              <a:rPr lang="en-US" sz="2600" b="1" dirty="0"/>
              <a:t>Outsourcing:</a:t>
            </a:r>
          </a:p>
          <a:p>
            <a:pPr marL="342900" lvl="1" indent="-342900">
              <a:spcBef>
                <a:spcPts val="1000"/>
              </a:spcBef>
              <a:spcAft>
                <a:spcPts val="0"/>
              </a:spcAft>
              <a:buFont typeface="Arial" panose="020B0604020202020204" pitchFamily="34" charset="0"/>
              <a:buChar char="•"/>
            </a:pPr>
            <a:r>
              <a:rPr lang="en-US" sz="2400" dirty="0"/>
              <a:t>Contracting other organizations to provide broad set of services.</a:t>
            </a:r>
          </a:p>
        </p:txBody>
      </p:sp>
      <p:sp>
        <p:nvSpPr>
          <p:cNvPr id="5" name="Content Placeholder 4">
            <a:extLst>
              <a:ext uri="{FF2B5EF4-FFF2-40B4-BE49-F238E27FC236}">
                <a16:creationId xmlns:a16="http://schemas.microsoft.com/office/drawing/2014/main" id="{C38F54E8-5EB3-47DD-8615-E4FF6F9E0106}"/>
              </a:ext>
            </a:extLst>
          </p:cNvPr>
          <p:cNvSpPr>
            <a:spLocks noGrp="1"/>
          </p:cNvSpPr>
          <p:nvPr>
            <p:ph sz="quarter" idx="14"/>
          </p:nvPr>
        </p:nvSpPr>
        <p:spPr>
          <a:xfrm>
            <a:off x="618212" y="5329093"/>
            <a:ext cx="10871200" cy="1134480"/>
          </a:xfrm>
        </p:spPr>
        <p:txBody>
          <a:bodyPr/>
          <a:lstStyle/>
          <a:p>
            <a:pPr marL="0" indent="0">
              <a:buNone/>
            </a:pPr>
            <a:r>
              <a:rPr lang="en-US" sz="2600" dirty="0"/>
              <a:t>Overtime and expanded hours.</a:t>
            </a:r>
          </a:p>
          <a:p>
            <a:pPr marL="292608" indent="-292608">
              <a:spcBef>
                <a:spcPts val="1000"/>
              </a:spcBef>
              <a:spcAft>
                <a:spcPts val="0"/>
              </a:spcAft>
            </a:pPr>
            <a:r>
              <a:rPr lang="en-US" dirty="0"/>
              <a:t>Workers appreciate added compensation in short-term.</a:t>
            </a:r>
            <a:endParaRPr lang="en-IN" dirty="0"/>
          </a:p>
        </p:txBody>
      </p:sp>
    </p:spTree>
    <p:extLst>
      <p:ext uri="{BB962C8B-B14F-4D97-AF65-F5344CB8AC3E}">
        <p14:creationId xmlns:p14="http://schemas.microsoft.com/office/powerpoint/2010/main" val="3600012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5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Planning For and Recruiting Human Resources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7"/>
            <a:ext cx="9575800" cy="1330575"/>
          </a:xfrm>
        </p:spPr>
        <p:txBody>
          <a:bodyPr/>
          <a:lstStyle/>
          <a:p>
            <a:r>
              <a:rPr lang="en-US" sz="2800" b="1" dirty="0"/>
              <a:t>A public accounting firm of 250 employees realizes they have a surplus of 15 support personnel (not auditors). What do you think they should do?</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869024"/>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Layoff permanent employees and hire temporary workers.</a:t>
            </a:r>
            <a:endParaRPr lang="en-US" noProof="0" dirty="0"/>
          </a:p>
          <a:p>
            <a:pPr marL="0" indent="0">
              <a:spcBef>
                <a:spcPts val="1000"/>
              </a:spcBef>
              <a:spcAft>
                <a:spcPts val="0"/>
              </a:spcAft>
              <a:buClrTx/>
              <a:buNone/>
            </a:pPr>
            <a:r>
              <a:rPr lang="en-US" noProof="0" dirty="0"/>
              <a:t>B. </a:t>
            </a:r>
            <a:r>
              <a:rPr lang="en-US" dirty="0"/>
              <a:t>Offer early retirement.</a:t>
            </a:r>
            <a:endParaRPr lang="en-US" noProof="0" dirty="0"/>
          </a:p>
          <a:p>
            <a:pPr marL="357188" indent="-357188">
              <a:spcBef>
                <a:spcPts val="1000"/>
              </a:spcBef>
              <a:spcAft>
                <a:spcPts val="0"/>
              </a:spcAft>
              <a:buClrTx/>
              <a:buNone/>
            </a:pPr>
            <a:r>
              <a:rPr lang="en-US" noProof="0" dirty="0"/>
              <a:t>C. </a:t>
            </a:r>
            <a:r>
              <a:rPr lang="en-US" dirty="0"/>
              <a:t>Downsize people in those positions.</a:t>
            </a:r>
            <a:endParaRPr lang="en-US" noProof="0" dirty="0"/>
          </a:p>
          <a:p>
            <a:pPr marL="357188" indent="-357188">
              <a:spcBef>
                <a:spcPts val="1000"/>
              </a:spcBef>
              <a:spcAft>
                <a:spcPts val="0"/>
              </a:spcAft>
              <a:buClrTx/>
              <a:buNone/>
            </a:pPr>
            <a:r>
              <a:rPr lang="en-US" noProof="0" dirty="0"/>
              <a:t>D. </a:t>
            </a:r>
            <a:r>
              <a:rPr lang="en-US" dirty="0"/>
              <a:t>Wait for attrition and implement a hiring freeze for those positions.</a:t>
            </a:r>
          </a:p>
        </p:txBody>
      </p:sp>
    </p:spTree>
    <p:extLst>
      <p:ext uri="{BB962C8B-B14F-4D97-AF65-F5344CB8AC3E}">
        <p14:creationId xmlns:p14="http://schemas.microsoft.com/office/powerpoint/2010/main" val="28190778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The Process of Human Resource Planning </a:t>
            </a:r>
            <a:r>
              <a:rPr lang="en-US" sz="1000" b="0" dirty="0"/>
              <a:t>11</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265200"/>
          </a:xfrm>
        </p:spPr>
        <p:txBody>
          <a:bodyPr/>
          <a:lstStyle/>
          <a:p>
            <a:r>
              <a:rPr lang="en-US" sz="2800" dirty="0"/>
              <a:t>Implementing and Evaluating the H</a:t>
            </a:r>
            <a:r>
              <a:rPr lang="en-US" sz="100" dirty="0"/>
              <a:t> </a:t>
            </a:r>
            <a:r>
              <a:rPr lang="en-US" sz="2800" dirty="0"/>
              <a:t>R Plan</a:t>
            </a:r>
          </a:p>
          <a:p>
            <a:r>
              <a:rPr lang="en-US" sz="2600" dirty="0"/>
              <a:t>Someone must be accountable for achieving goals.</a:t>
            </a:r>
          </a:p>
          <a:p>
            <a:pPr marL="292608" indent="-292608">
              <a:spcBef>
                <a:spcPts val="1000"/>
              </a:spcBef>
              <a:spcAft>
                <a:spcPts val="0"/>
              </a:spcAft>
              <a:buFont typeface="Arial" panose="020B0604020202020204" pitchFamily="34" charset="0"/>
              <a:buChar char="•"/>
            </a:pPr>
            <a:r>
              <a:rPr lang="en-US" dirty="0"/>
              <a:t>Should have authority and resources needed.</a:t>
            </a:r>
          </a:p>
          <a:p>
            <a:pPr marL="292608" indent="-292608">
              <a:spcBef>
                <a:spcPts val="1000"/>
              </a:spcBef>
              <a:spcAft>
                <a:spcPts val="0"/>
              </a:spcAft>
              <a:buFont typeface="Arial" panose="020B0604020202020204" pitchFamily="34" charset="0"/>
              <a:buChar char="•"/>
            </a:pPr>
            <a:r>
              <a:rPr lang="en-US" dirty="0"/>
              <a:t>Should issue regular progress reports.</a:t>
            </a:r>
            <a:endParaRPr lang="en-IN"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652163"/>
            <a:ext cx="10972800" cy="2149438"/>
          </a:xfrm>
        </p:spPr>
        <p:txBody>
          <a:bodyPr/>
          <a:lstStyle/>
          <a:p>
            <a:r>
              <a:rPr lang="en-US" sz="2600" dirty="0"/>
              <a:t>Talent management ties planning and recruiting efforts to organization’s strategy and employee development.</a:t>
            </a:r>
          </a:p>
          <a:p>
            <a:r>
              <a:rPr lang="en-US" sz="2600" dirty="0"/>
              <a:t>Evaluation should identify which parts of planning process contributed to success or failure.</a:t>
            </a:r>
            <a:endParaRPr lang="en-IN" sz="2600" dirty="0"/>
          </a:p>
        </p:txBody>
      </p:sp>
    </p:spTree>
    <p:extLst>
      <p:ext uri="{BB962C8B-B14F-4D97-AF65-F5344CB8AC3E}">
        <p14:creationId xmlns:p14="http://schemas.microsoft.com/office/powerpoint/2010/main" val="2507648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61515-055C-4351-8E4C-FB912243A7D8}"/>
              </a:ext>
            </a:extLst>
          </p:cNvPr>
          <p:cNvSpPr>
            <a:spLocks noGrp="1"/>
          </p:cNvSpPr>
          <p:nvPr>
            <p:ph type="title"/>
          </p:nvPr>
        </p:nvSpPr>
        <p:spPr/>
        <p:txBody>
          <a:bodyPr/>
          <a:lstStyle/>
          <a:p>
            <a:r>
              <a:rPr lang="en-US" dirty="0"/>
              <a:t>The Process of Human Resource Planning </a:t>
            </a:r>
            <a:r>
              <a:rPr lang="en-US" sz="1000" b="0" dirty="0"/>
              <a:t>12</a:t>
            </a:r>
            <a:endParaRPr lang="en-IN" sz="1000" b="0" dirty="0"/>
          </a:p>
        </p:txBody>
      </p:sp>
      <p:sp>
        <p:nvSpPr>
          <p:cNvPr id="3" name="Content Placeholder 2">
            <a:extLst>
              <a:ext uri="{FF2B5EF4-FFF2-40B4-BE49-F238E27FC236}">
                <a16:creationId xmlns:a16="http://schemas.microsoft.com/office/drawing/2014/main" id="{EB9FE2C9-FB58-4F7C-9385-9EE30CC7BDFD}"/>
              </a:ext>
            </a:extLst>
          </p:cNvPr>
          <p:cNvSpPr>
            <a:spLocks noGrp="1"/>
          </p:cNvSpPr>
          <p:nvPr>
            <p:ph idx="1"/>
          </p:nvPr>
        </p:nvSpPr>
        <p:spPr>
          <a:xfrm>
            <a:off x="609600" y="1280160"/>
            <a:ext cx="10972800" cy="5006340"/>
          </a:xfrm>
        </p:spPr>
        <p:txBody>
          <a:bodyPr/>
          <a:lstStyle/>
          <a:p>
            <a:r>
              <a:rPr lang="en-US" dirty="0"/>
              <a:t>Applying H</a:t>
            </a:r>
            <a:r>
              <a:rPr lang="en-US" sz="100" dirty="0"/>
              <a:t> </a:t>
            </a:r>
            <a:r>
              <a:rPr lang="en-US" dirty="0"/>
              <a:t>R Planning to Affirmative Action</a:t>
            </a:r>
          </a:p>
          <a:p>
            <a:r>
              <a:rPr lang="en-US" sz="2600" b="1" dirty="0"/>
              <a:t>Workforce utilization review:</a:t>
            </a:r>
            <a:endParaRPr lang="en-US" sz="2600" dirty="0"/>
          </a:p>
          <a:p>
            <a:pPr marL="292608" lvl="1" indent="-292608">
              <a:spcBef>
                <a:spcPts val="1000"/>
              </a:spcBef>
              <a:spcAft>
                <a:spcPts val="0"/>
              </a:spcAft>
            </a:pPr>
            <a:r>
              <a:rPr lang="en-US" dirty="0"/>
              <a:t>Comparison of the proportion of employees in protected groups with the proportion that each group represents in the relevant labor market.</a:t>
            </a:r>
          </a:p>
          <a:p>
            <a:pPr marL="621792" lvl="2" indent="-320040">
              <a:spcBef>
                <a:spcPts val="1000"/>
              </a:spcBef>
              <a:spcAft>
                <a:spcPts val="0"/>
              </a:spcAft>
            </a:pPr>
            <a:r>
              <a:rPr lang="en-US" sz="2200" dirty="0"/>
              <a:t>Assess current utilization patterns.</a:t>
            </a:r>
          </a:p>
          <a:p>
            <a:pPr marL="621792" lvl="2" indent="-320040">
              <a:spcBef>
                <a:spcPts val="1000"/>
              </a:spcBef>
              <a:spcAft>
                <a:spcPts val="0"/>
              </a:spcAft>
            </a:pPr>
            <a:r>
              <a:rPr lang="en-US" sz="2200" dirty="0"/>
              <a:t>Forecast how utilization patterns are likely to change in future.</a:t>
            </a:r>
          </a:p>
          <a:p>
            <a:pPr marL="621792" lvl="2" indent="-320040">
              <a:spcBef>
                <a:spcPts val="1000"/>
              </a:spcBef>
              <a:spcAft>
                <a:spcPts val="0"/>
              </a:spcAft>
            </a:pPr>
            <a:r>
              <a:rPr lang="en-US" sz="2200" dirty="0"/>
              <a:t>If certain groups are underutilized, goals and a plan are established.</a:t>
            </a:r>
            <a:endParaRPr lang="en-IN" sz="2200" dirty="0"/>
          </a:p>
        </p:txBody>
      </p:sp>
    </p:spTree>
    <p:extLst>
      <p:ext uri="{BB962C8B-B14F-4D97-AF65-F5344CB8AC3E}">
        <p14:creationId xmlns:p14="http://schemas.microsoft.com/office/powerpoint/2010/main" val="33783878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5FEB2-34C4-4370-9A60-D7EDA92DC592}"/>
              </a:ext>
            </a:extLst>
          </p:cNvPr>
          <p:cNvSpPr>
            <a:spLocks noGrp="1"/>
          </p:cNvSpPr>
          <p:nvPr>
            <p:ph type="title"/>
          </p:nvPr>
        </p:nvSpPr>
        <p:spPr/>
        <p:txBody>
          <a:bodyPr/>
          <a:lstStyle/>
          <a:p>
            <a:r>
              <a:rPr lang="en-IN" dirty="0"/>
              <a:t>Recruiting Human Resources</a:t>
            </a:r>
          </a:p>
        </p:txBody>
      </p:sp>
      <p:sp>
        <p:nvSpPr>
          <p:cNvPr id="3" name="Content Placeholder 2">
            <a:extLst>
              <a:ext uri="{FF2B5EF4-FFF2-40B4-BE49-F238E27FC236}">
                <a16:creationId xmlns:a16="http://schemas.microsoft.com/office/drawing/2014/main" id="{9340BE97-9EE8-43BE-B492-2DCDD9AF8E47}"/>
              </a:ext>
            </a:extLst>
          </p:cNvPr>
          <p:cNvSpPr>
            <a:spLocks noGrp="1"/>
          </p:cNvSpPr>
          <p:nvPr>
            <p:ph idx="1"/>
          </p:nvPr>
        </p:nvSpPr>
        <p:spPr>
          <a:xfrm>
            <a:off x="609600" y="1280160"/>
            <a:ext cx="10972800" cy="5006340"/>
          </a:xfrm>
        </p:spPr>
        <p:txBody>
          <a:bodyPr/>
          <a:lstStyle/>
          <a:p>
            <a:r>
              <a:rPr lang="en-US" b="1" dirty="0"/>
              <a:t>Recruiting</a:t>
            </a:r>
          </a:p>
          <a:p>
            <a:r>
              <a:rPr lang="en-US" sz="2600" dirty="0"/>
              <a:t>Any activity carried on by organization with primary purpose of identifying and attracting potential employees.</a:t>
            </a:r>
          </a:p>
          <a:p>
            <a:r>
              <a:rPr lang="en-US" sz="2600" dirty="0"/>
              <a:t>Builds supply of potential hires when company needs it.</a:t>
            </a:r>
          </a:p>
          <a:p>
            <a:r>
              <a:rPr lang="en-US" sz="2600" dirty="0"/>
              <a:t>Three aspects of recruiting:</a:t>
            </a:r>
          </a:p>
          <a:p>
            <a:pPr marL="402336" lvl="1" indent="-404813">
              <a:spcBef>
                <a:spcPts val="1000"/>
              </a:spcBef>
              <a:spcAft>
                <a:spcPts val="0"/>
              </a:spcAft>
              <a:buFont typeface="+mj-lt"/>
              <a:buAutoNum type="arabicPeriod"/>
            </a:pPr>
            <a:r>
              <a:rPr lang="en-US" dirty="0"/>
              <a:t>Personnel policies.</a:t>
            </a:r>
          </a:p>
          <a:p>
            <a:pPr marL="402336" lvl="1" indent="-404813">
              <a:spcBef>
                <a:spcPts val="1000"/>
              </a:spcBef>
              <a:spcAft>
                <a:spcPts val="0"/>
              </a:spcAft>
              <a:buFont typeface="+mj-lt"/>
              <a:buAutoNum type="arabicPeriod"/>
            </a:pPr>
            <a:r>
              <a:rPr lang="en-US" dirty="0"/>
              <a:t>Recruitment sources.</a:t>
            </a:r>
          </a:p>
          <a:p>
            <a:pPr marL="402336" lvl="1" indent="-404813">
              <a:spcBef>
                <a:spcPts val="1000"/>
              </a:spcBef>
              <a:spcAft>
                <a:spcPts val="0"/>
              </a:spcAft>
              <a:buFont typeface="+mj-lt"/>
              <a:buAutoNum type="arabicPeriod"/>
            </a:pPr>
            <a:r>
              <a:rPr lang="en-US" dirty="0"/>
              <a:t>Recruiter traits and behaviors.</a:t>
            </a:r>
            <a:endParaRPr lang="en-IN" dirty="0"/>
          </a:p>
        </p:txBody>
      </p:sp>
    </p:spTree>
    <p:extLst>
      <p:ext uri="{BB962C8B-B14F-4D97-AF65-F5344CB8AC3E}">
        <p14:creationId xmlns:p14="http://schemas.microsoft.com/office/powerpoint/2010/main" val="17511162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5.2 Three Aspects of Recruiting</a:t>
            </a:r>
            <a:endParaRPr lang="en-IN" dirty="0"/>
          </a:p>
        </p:txBody>
      </p:sp>
      <p:pic>
        <p:nvPicPr>
          <p:cNvPr id="3" name="Picture 2" descr="A graphic shows three aspects that influence recruitment job choices.">
            <a:extLst>
              <a:ext uri="{FF2B5EF4-FFF2-40B4-BE49-F238E27FC236}">
                <a16:creationId xmlns:a16="http://schemas.microsoft.com/office/drawing/2014/main" id="{675694C9-70B9-4678-AC61-69ECC2F72AF7}"/>
              </a:ext>
            </a:extLst>
          </p:cNvPr>
          <p:cNvPicPr>
            <a:picLocks noChangeAspect="1"/>
          </p:cNvPicPr>
          <p:nvPr/>
        </p:nvPicPr>
        <p:blipFill>
          <a:blip r:embed="rId3"/>
          <a:stretch>
            <a:fillRect/>
          </a:stretch>
        </p:blipFill>
        <p:spPr>
          <a:xfrm>
            <a:off x="2370602" y="1290149"/>
            <a:ext cx="7450794" cy="4525669"/>
          </a:xfrm>
          <a:prstGeom prst="rect">
            <a:avLst/>
          </a:prstGeom>
        </p:spPr>
      </p:pic>
      <p:sp>
        <p:nvSpPr>
          <p:cNvPr id="4" name="Text Placeholder 3">
            <a:extLst>
              <a:ext uri="{FF2B5EF4-FFF2-40B4-BE49-F238E27FC236}">
                <a16:creationId xmlns:a16="http://schemas.microsoft.com/office/drawing/2014/main" id="{B7FF0BFD-E916-488B-BB16-A695662CC5CC}"/>
              </a:ext>
            </a:extLst>
          </p:cNvPr>
          <p:cNvSpPr>
            <a:spLocks noGrp="1"/>
          </p:cNvSpPr>
          <p:nvPr>
            <p:ph type="body" sz="quarter" idx="16"/>
          </p:nvPr>
        </p:nvSpPr>
        <p:spPr>
          <a:xfrm>
            <a:off x="4452083" y="6406231"/>
            <a:ext cx="3297835" cy="269823"/>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1630589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Personnel Policies </a:t>
            </a:r>
            <a:r>
              <a:rPr lang="en-US" sz="1000" b="0" dirty="0"/>
              <a:t>1</a:t>
            </a:r>
            <a:endParaRPr lang="en-IN" sz="1000" b="0" dirty="0"/>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IN" sz="2600" b="0" dirty="0"/>
              <a:t>Internal versus External Recruiting</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Internal policies “promote from within.”</a:t>
            </a:r>
          </a:p>
          <a:p>
            <a:pPr marL="292608" indent="-292608">
              <a:spcBef>
                <a:spcPts val="1000"/>
              </a:spcBef>
              <a:spcAft>
                <a:spcPts val="0"/>
              </a:spcAft>
            </a:pPr>
            <a:r>
              <a:rPr lang="en-US" sz="2400" dirty="0">
                <a:cs typeface="Arial" panose="020B0604020202020204" pitchFamily="34" charset="0"/>
              </a:rPr>
              <a:t>Opportunities for advancement are more attractive for applicants and employees.</a:t>
            </a:r>
            <a:endParaRPr lang="en-IN" sz="2400" dirty="0"/>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7105"/>
            <a:ext cx="5384133"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b="0" dirty="0">
                <a:cs typeface="Arial" panose="020B0604020202020204" pitchFamily="34" charset="0"/>
              </a:rPr>
              <a:t>Lead-the-Market Pay Strategies</a:t>
            </a:r>
            <a:endParaRPr lang="en-IN" sz="2600" b="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Pay is an important job characteristic for most applicants.</a:t>
            </a:r>
          </a:p>
          <a:p>
            <a:pPr marL="292608" indent="-292608">
              <a:spcBef>
                <a:spcPts val="1000"/>
              </a:spcBef>
              <a:spcAft>
                <a:spcPts val="0"/>
              </a:spcAft>
            </a:pPr>
            <a:r>
              <a:rPr lang="en-US" sz="2400" dirty="0">
                <a:cs typeface="Arial" panose="020B0604020202020204" pitchFamily="34" charset="0"/>
              </a:rPr>
              <a:t>Recruiting is an advantage when pay for a job is more than current market wages.</a:t>
            </a:r>
            <a:endParaRPr lang="en-IN" sz="2400" dirty="0"/>
          </a:p>
        </p:txBody>
      </p:sp>
    </p:spTree>
    <p:extLst>
      <p:ext uri="{BB962C8B-B14F-4D97-AF65-F5344CB8AC3E}">
        <p14:creationId xmlns:p14="http://schemas.microsoft.com/office/powerpoint/2010/main" val="21308849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Personnel Policies </a:t>
            </a:r>
            <a:r>
              <a:rPr lang="en-US" sz="1000" b="0" dirty="0"/>
              <a:t>2</a:t>
            </a:r>
            <a:endParaRPr lang="en-IN" sz="1000" b="0" dirty="0"/>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IN" sz="2600" dirty="0"/>
              <a:t>Employment-at-Will</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Employer or employee may end employment relationship at any time unless otherwise stated in contract.</a:t>
            </a:r>
          </a:p>
          <a:p>
            <a:pPr marL="292608" indent="-292608">
              <a:spcBef>
                <a:spcPts val="1000"/>
              </a:spcBef>
              <a:spcAft>
                <a:spcPts val="0"/>
              </a:spcAft>
            </a:pPr>
            <a:r>
              <a:rPr lang="en-US" sz="2400" b="1" dirty="0"/>
              <a:t>Due-process policy:</a:t>
            </a:r>
            <a:r>
              <a:rPr lang="en-US" sz="2400" dirty="0"/>
              <a:t> Employee may appeal termination.</a:t>
            </a:r>
            <a:endParaRPr lang="en-IN" sz="2400" dirty="0"/>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7105"/>
            <a:ext cx="5384133"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dirty="0">
                <a:cs typeface="Arial" panose="020B0604020202020204" pitchFamily="34" charset="0"/>
              </a:rPr>
              <a:t>Social Presence and Reputation</a:t>
            </a:r>
            <a:endParaRPr lang="en-IN" sz="260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The image of organization impacts its attraction to prospective recruits.</a:t>
            </a:r>
          </a:p>
          <a:p>
            <a:pPr marL="292608" indent="-292608">
              <a:spcBef>
                <a:spcPts val="1000"/>
              </a:spcBef>
              <a:spcAft>
                <a:spcPts val="0"/>
              </a:spcAft>
            </a:pPr>
            <a:r>
              <a:rPr lang="en-US" sz="2400" dirty="0"/>
              <a:t>The Internet provides many opportunities to build a positive image and recruit employees.</a:t>
            </a:r>
            <a:endParaRPr lang="en-IN" sz="2400" dirty="0"/>
          </a:p>
        </p:txBody>
      </p:sp>
    </p:spTree>
    <p:extLst>
      <p:ext uri="{BB962C8B-B14F-4D97-AF65-F5344CB8AC3E}">
        <p14:creationId xmlns:p14="http://schemas.microsoft.com/office/powerpoint/2010/main" val="16445687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IN" dirty="0"/>
              <a:t>Recruitment Sources </a:t>
            </a:r>
            <a:r>
              <a:rPr lang="en-IN" sz="1000" b="0" dirty="0"/>
              <a:t>1</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5386917" cy="639762"/>
          </a:xfrm>
        </p:spPr>
        <p:txBody>
          <a:bodyPr/>
          <a:lstStyle/>
          <a:p>
            <a:r>
              <a:rPr lang="en-US" sz="2600" b="0" dirty="0"/>
              <a:t>Internal Sources</a:t>
            </a:r>
            <a:endParaRPr lang="en-IN" sz="2600" b="0" dirty="0"/>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IN" sz="2600" dirty="0"/>
              <a:t>Job Postings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308722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0" indent="0">
              <a:buNone/>
            </a:pPr>
            <a:r>
              <a:rPr lang="en-US" sz="2400" dirty="0"/>
              <a:t>Communication about job vacancy to other employees in organization, includes:</a:t>
            </a:r>
          </a:p>
          <a:p>
            <a:pPr marL="292608" indent="-292608">
              <a:spcBef>
                <a:spcPts val="1000"/>
              </a:spcBef>
              <a:spcAft>
                <a:spcPts val="0"/>
              </a:spcAft>
            </a:pPr>
            <a:r>
              <a:rPr lang="en-US" sz="2400" dirty="0"/>
              <a:t>Company bulletin boards.</a:t>
            </a:r>
          </a:p>
          <a:p>
            <a:pPr marL="292608" indent="-292608">
              <a:spcBef>
                <a:spcPts val="1000"/>
              </a:spcBef>
              <a:spcAft>
                <a:spcPts val="0"/>
              </a:spcAft>
            </a:pPr>
            <a:r>
              <a:rPr lang="en-US" sz="2400" dirty="0"/>
              <a:t>Employee publications.</a:t>
            </a:r>
          </a:p>
          <a:p>
            <a:pPr marL="292608" indent="-292608">
              <a:spcBef>
                <a:spcPts val="1000"/>
              </a:spcBef>
              <a:spcAft>
                <a:spcPts val="0"/>
              </a:spcAft>
            </a:pPr>
            <a:r>
              <a:rPr lang="en-US" sz="2400" dirty="0"/>
              <a:t>Corporate intranets.</a:t>
            </a:r>
            <a:endParaRPr lang="en-IN" sz="2400" dirty="0"/>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7105"/>
            <a:ext cx="5384133"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800" b="0" dirty="0"/>
              <a:t>Advantages</a:t>
            </a:r>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3066216"/>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339725" indent="-339725"/>
            <a:r>
              <a:rPr lang="en-US" sz="2400" dirty="0"/>
              <a:t>Generates applicants who are well known to organization.</a:t>
            </a:r>
          </a:p>
          <a:p>
            <a:pPr marL="339725" indent="-339725"/>
            <a:r>
              <a:rPr lang="en-US" sz="2400" dirty="0"/>
              <a:t>Applicants are knowledgeable about position; minimizes unrealistic job expectations.</a:t>
            </a:r>
          </a:p>
          <a:p>
            <a:pPr marL="339725" indent="-339725"/>
            <a:r>
              <a:rPr lang="en-US" sz="2400" dirty="0"/>
              <a:t>Cheap and fast.</a:t>
            </a:r>
            <a:endParaRPr lang="en-IN" sz="2400" dirty="0"/>
          </a:p>
        </p:txBody>
      </p:sp>
    </p:spTree>
    <p:extLst>
      <p:ext uri="{BB962C8B-B14F-4D97-AF65-F5344CB8AC3E}">
        <p14:creationId xmlns:p14="http://schemas.microsoft.com/office/powerpoint/2010/main" val="3228698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IN" dirty="0"/>
              <a:t>Recruitment Sources </a:t>
            </a:r>
            <a:r>
              <a:rPr lang="en-IN" sz="1000" b="0" dirty="0"/>
              <a:t>2</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5386917" cy="639762"/>
          </a:xfrm>
        </p:spPr>
        <p:txBody>
          <a:bodyPr/>
          <a:lstStyle/>
          <a:p>
            <a:r>
              <a:rPr lang="en-US" sz="2600" b="0" dirty="0"/>
              <a:t>External Sources</a:t>
            </a:r>
            <a:endParaRPr lang="en-IN" sz="2600" b="0" dirty="0"/>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IN" sz="2600" b="0" dirty="0"/>
              <a:t>Outside Candidates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308722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buFont typeface="Arial" panose="020B0604020202020204" pitchFamily="34" charset="0"/>
              <a:buChar char="•"/>
            </a:pPr>
            <a:r>
              <a:rPr lang="en-US" sz="2400" dirty="0"/>
              <a:t>Entry-level or specialized positions.</a:t>
            </a:r>
          </a:p>
          <a:p>
            <a:pPr marL="292608" indent="-292608">
              <a:spcBef>
                <a:spcPts val="1000"/>
              </a:spcBef>
              <a:spcAft>
                <a:spcPts val="0"/>
              </a:spcAft>
              <a:buFont typeface="Arial" panose="020B0604020202020204" pitchFamily="34" charset="0"/>
              <a:buChar char="•"/>
            </a:pPr>
            <a:r>
              <a:rPr lang="en-US" sz="2400" dirty="0"/>
              <a:t>Used when there are no internal recruits.</a:t>
            </a:r>
          </a:p>
          <a:p>
            <a:pPr marL="292608" indent="-292608">
              <a:spcBef>
                <a:spcPts val="1000"/>
              </a:spcBef>
              <a:spcAft>
                <a:spcPts val="0"/>
              </a:spcAft>
              <a:buFont typeface="Arial" panose="020B0604020202020204" pitchFamily="34" charset="0"/>
              <a:buChar char="•"/>
            </a:pPr>
            <a:r>
              <a:rPr lang="en-US" sz="2400" dirty="0">
                <a:solidFill>
                  <a:srgbClr val="221E1F"/>
                </a:solidFill>
              </a:rPr>
              <a:t>May recruit through </a:t>
            </a:r>
            <a:r>
              <a:rPr lang="en-US" sz="2400" b="1" dirty="0">
                <a:solidFill>
                  <a:srgbClr val="221E1F"/>
                </a:solidFill>
              </a:rPr>
              <a:t>direct applicants </a:t>
            </a:r>
            <a:r>
              <a:rPr lang="en-US" sz="2400" dirty="0">
                <a:solidFill>
                  <a:srgbClr val="221E1F"/>
                </a:solidFill>
              </a:rPr>
              <a:t>and </a:t>
            </a:r>
            <a:r>
              <a:rPr lang="en-US" sz="2400" b="1" dirty="0">
                <a:solidFill>
                  <a:srgbClr val="221E1F"/>
                </a:solidFill>
              </a:rPr>
              <a:t>referrals</a:t>
            </a:r>
            <a:r>
              <a:rPr lang="en-US" sz="2400" dirty="0">
                <a:solidFill>
                  <a:srgbClr val="221E1F"/>
                </a:solidFill>
              </a:rPr>
              <a:t>, websites, advertisements, employment agencies, and schools.</a:t>
            </a:r>
            <a:endParaRPr lang="en-IN" sz="2400" dirty="0"/>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7105"/>
            <a:ext cx="5384133"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b="0" dirty="0">
                <a:cs typeface="Arial" panose="020B0604020202020204" pitchFamily="34" charset="0"/>
              </a:rPr>
              <a:t>Advantages</a:t>
            </a:r>
            <a:endParaRPr lang="en-IN" sz="2600" b="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3066216"/>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buFont typeface="Arial" panose="020B0604020202020204" pitchFamily="34" charset="0"/>
              <a:buChar char="•"/>
            </a:pPr>
            <a:r>
              <a:rPr lang="en-US" sz="2400" dirty="0">
                <a:solidFill>
                  <a:srgbClr val="221E1F"/>
                </a:solidFill>
              </a:rPr>
              <a:t>May expose the organization to new ideas or new ways of doing business.</a:t>
            </a:r>
          </a:p>
          <a:p>
            <a:pPr marL="292608" indent="-292608">
              <a:spcBef>
                <a:spcPts val="1000"/>
              </a:spcBef>
              <a:spcAft>
                <a:spcPts val="0"/>
              </a:spcAft>
              <a:buFont typeface="Arial" panose="020B0604020202020204" pitchFamily="34" charset="0"/>
              <a:buChar char="•"/>
            </a:pPr>
            <a:r>
              <a:rPr lang="en-US" sz="2400" dirty="0">
                <a:solidFill>
                  <a:srgbClr val="221E1F"/>
                </a:solidFill>
              </a:rPr>
              <a:t>Can help company gain a competitive advantage.</a:t>
            </a:r>
          </a:p>
          <a:p>
            <a:pPr marL="292608" indent="-292608">
              <a:spcBef>
                <a:spcPts val="1000"/>
              </a:spcBef>
              <a:spcAft>
                <a:spcPts val="0"/>
              </a:spcAft>
              <a:buFont typeface="Arial" panose="020B0604020202020204" pitchFamily="34" charset="0"/>
              <a:buChar char="•"/>
            </a:pPr>
            <a:r>
              <a:rPr lang="en-US" sz="2400" dirty="0">
                <a:solidFill>
                  <a:srgbClr val="221E1F"/>
                </a:solidFill>
              </a:rPr>
              <a:t>Helps companies avoid the appearance of </a:t>
            </a:r>
            <a:r>
              <a:rPr lang="en-US" sz="2400" b="1" dirty="0">
                <a:solidFill>
                  <a:srgbClr val="221E1F"/>
                </a:solidFill>
              </a:rPr>
              <a:t>nepotism</a:t>
            </a:r>
            <a:r>
              <a:rPr lang="en-US" sz="2400" dirty="0">
                <a:solidFill>
                  <a:srgbClr val="221E1F"/>
                </a:solidFill>
              </a:rPr>
              <a:t>.</a:t>
            </a:r>
            <a:endParaRPr lang="en-IN" sz="2400" dirty="0"/>
          </a:p>
        </p:txBody>
      </p:sp>
    </p:spTree>
    <p:extLst>
      <p:ext uri="{BB962C8B-B14F-4D97-AF65-F5344CB8AC3E}">
        <p14:creationId xmlns:p14="http://schemas.microsoft.com/office/powerpoint/2010/main" val="1163408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37133-AE17-46F2-B85C-86E91CD09046}"/>
              </a:ext>
            </a:extLst>
          </p:cNvPr>
          <p:cNvSpPr>
            <a:spLocks noGrp="1"/>
          </p:cNvSpPr>
          <p:nvPr>
            <p:ph type="title"/>
          </p:nvPr>
        </p:nvSpPr>
        <p:spPr/>
        <p:txBody>
          <a:bodyPr/>
          <a:lstStyle/>
          <a:p>
            <a:r>
              <a:rPr lang="en-IN" dirty="0"/>
              <a:t>Recruitment Sources </a:t>
            </a:r>
            <a:r>
              <a:rPr lang="en-IN" sz="1000" b="0" dirty="0"/>
              <a:t>3</a:t>
            </a:r>
          </a:p>
        </p:txBody>
      </p:sp>
      <p:sp>
        <p:nvSpPr>
          <p:cNvPr id="3" name="Content Placeholder 2">
            <a:extLst>
              <a:ext uri="{FF2B5EF4-FFF2-40B4-BE49-F238E27FC236}">
                <a16:creationId xmlns:a16="http://schemas.microsoft.com/office/drawing/2014/main" id="{B2E6DE2E-4F9B-4F43-BFC8-274ADB9E19EE}"/>
              </a:ext>
            </a:extLst>
          </p:cNvPr>
          <p:cNvSpPr>
            <a:spLocks noGrp="1"/>
          </p:cNvSpPr>
          <p:nvPr>
            <p:ph idx="1"/>
          </p:nvPr>
        </p:nvSpPr>
        <p:spPr/>
        <p:txBody>
          <a:bodyPr/>
          <a:lstStyle/>
          <a:p>
            <a:r>
              <a:rPr lang="en-US" dirty="0"/>
              <a:t>External Sources </a:t>
            </a:r>
            <a:r>
              <a:rPr lang="en-US" sz="2000" dirty="0"/>
              <a:t>continued</a:t>
            </a:r>
            <a:endParaRPr lang="en-US" dirty="0"/>
          </a:p>
          <a:p>
            <a:r>
              <a:rPr lang="en-US" sz="2600" dirty="0"/>
              <a:t>Job search and networking platforms.</a:t>
            </a:r>
          </a:p>
          <a:p>
            <a:pPr marL="292608" lvl="1" indent="-292608">
              <a:spcBef>
                <a:spcPts val="1000"/>
              </a:spcBef>
              <a:spcAft>
                <a:spcPts val="0"/>
              </a:spcAft>
            </a:pPr>
            <a:r>
              <a:rPr lang="en-US" dirty="0">
                <a:solidFill>
                  <a:srgbClr val="221E1F"/>
                </a:solidFill>
              </a:rPr>
              <a:t>Information systems.</a:t>
            </a:r>
          </a:p>
          <a:p>
            <a:pPr marL="740664" lvl="2" indent="-283464">
              <a:spcBef>
                <a:spcPts val="1000"/>
              </a:spcBef>
              <a:spcAft>
                <a:spcPts val="0"/>
              </a:spcAft>
            </a:pPr>
            <a:r>
              <a:rPr lang="en-US" sz="2200" dirty="0">
                <a:solidFill>
                  <a:srgbClr val="221E1F"/>
                </a:solidFill>
              </a:rPr>
              <a:t>Indeed, ZipRecruiter.</a:t>
            </a:r>
          </a:p>
          <a:p>
            <a:pPr marL="740664" lvl="2" indent="-283464">
              <a:spcBef>
                <a:spcPts val="1000"/>
              </a:spcBef>
              <a:spcAft>
                <a:spcPts val="0"/>
              </a:spcAft>
            </a:pPr>
            <a:r>
              <a:rPr lang="en-US" sz="2200" dirty="0">
                <a:solidFill>
                  <a:srgbClr val="221E1F"/>
                </a:solidFill>
              </a:rPr>
              <a:t>Search the résumés that workers have posted on their site and other websites.</a:t>
            </a:r>
          </a:p>
          <a:p>
            <a:pPr marL="292608" lvl="1" indent="-292608">
              <a:spcBef>
                <a:spcPts val="1000"/>
              </a:spcBef>
              <a:spcAft>
                <a:spcPts val="0"/>
              </a:spcAft>
            </a:pPr>
            <a:r>
              <a:rPr lang="en-US" dirty="0">
                <a:solidFill>
                  <a:srgbClr val="221E1F"/>
                </a:solidFill>
                <a:latin typeface="NimbusRomDOT"/>
              </a:rPr>
              <a:t>Social media.</a:t>
            </a:r>
          </a:p>
          <a:p>
            <a:pPr marL="740664" lvl="2" indent="-283464">
              <a:spcBef>
                <a:spcPts val="1000"/>
              </a:spcBef>
              <a:spcAft>
                <a:spcPts val="0"/>
              </a:spcAft>
            </a:pPr>
            <a:r>
              <a:rPr lang="en-US" sz="2200" dirty="0">
                <a:solidFill>
                  <a:srgbClr val="221E1F"/>
                </a:solidFill>
              </a:rPr>
              <a:t>LinkedIn.</a:t>
            </a:r>
          </a:p>
        </p:txBody>
      </p:sp>
    </p:spTree>
    <p:extLst>
      <p:ext uri="{BB962C8B-B14F-4D97-AF65-F5344CB8AC3E}">
        <p14:creationId xmlns:p14="http://schemas.microsoft.com/office/powerpoint/2010/main" val="3586029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914400" indent="-91440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5-1</a:t>
            </a:r>
            <a:r>
              <a:rPr lang="en-US" sz="2200" b="1" noProof="0" dirty="0">
                <a:solidFill>
                  <a:srgbClr val="008200"/>
                </a:solidFill>
              </a:rPr>
              <a:t>  </a:t>
            </a:r>
            <a:r>
              <a:rPr lang="en-US" sz="2200" dirty="0"/>
              <a:t>Discuss how to plan for human resources needed to carry out the organization’s strategy.</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5-2</a:t>
            </a:r>
            <a:r>
              <a:rPr lang="en-US" sz="2200" b="1" noProof="0" dirty="0">
                <a:solidFill>
                  <a:srgbClr val="008200"/>
                </a:solidFill>
              </a:rPr>
              <a:t>  </a:t>
            </a:r>
            <a:r>
              <a:rPr lang="en-US" sz="2200" dirty="0"/>
              <a:t>Determine the labor demand for workers in various job categories.</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5-3</a:t>
            </a:r>
            <a:r>
              <a:rPr lang="en-US" sz="2200" b="1" noProof="0" dirty="0">
                <a:solidFill>
                  <a:srgbClr val="008200"/>
                </a:solidFill>
              </a:rPr>
              <a:t>  </a:t>
            </a:r>
            <a:r>
              <a:rPr lang="en-US" sz="2200" dirty="0"/>
              <a:t>Summarize the advantages and disadvantages of ways to eliminate a labor surplus and avoid a labor shortage.</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5-4</a:t>
            </a:r>
            <a:r>
              <a:rPr lang="en-US" sz="2200" b="1" noProof="0" dirty="0">
                <a:solidFill>
                  <a:srgbClr val="008200"/>
                </a:solidFill>
              </a:rPr>
              <a:t>  </a:t>
            </a:r>
            <a:r>
              <a:rPr lang="en-US" sz="2200" dirty="0"/>
              <a:t>Describe recruitment policies organizations use to make job vacancies more attractive.</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5-5</a:t>
            </a:r>
            <a:r>
              <a:rPr lang="en-US" sz="2200" b="1" noProof="0" dirty="0">
                <a:solidFill>
                  <a:srgbClr val="008200"/>
                </a:solidFill>
              </a:rPr>
              <a:t>  </a:t>
            </a:r>
            <a:r>
              <a:rPr lang="en-US" sz="2200" dirty="0"/>
              <a:t>List and compare sources of job applicants.</a:t>
            </a:r>
            <a:endParaRPr lang="en-US" sz="2200" noProof="0" dirty="0"/>
          </a:p>
          <a:p>
            <a:pPr marL="852488" indent="-852488">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5-6</a:t>
            </a:r>
            <a:r>
              <a:rPr lang="en-US" sz="2200" b="1" noProof="0" dirty="0">
                <a:solidFill>
                  <a:srgbClr val="008200"/>
                </a:solidFill>
              </a:rPr>
              <a:t>  </a:t>
            </a:r>
            <a:r>
              <a:rPr lang="en-US" sz="2200" dirty="0"/>
              <a:t>Describe the recruiter’s role in the recruitment process, including limits and opportunities.</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5DD0B-4232-44C5-9006-A3C2EB826908}"/>
              </a:ext>
            </a:extLst>
          </p:cNvPr>
          <p:cNvSpPr>
            <a:spLocks noGrp="1"/>
          </p:cNvSpPr>
          <p:nvPr>
            <p:ph type="title"/>
          </p:nvPr>
        </p:nvSpPr>
        <p:spPr/>
        <p:txBody>
          <a:bodyPr/>
          <a:lstStyle/>
          <a:p>
            <a:r>
              <a:rPr lang="en-IN" dirty="0"/>
              <a:t>Recruitment Sources </a:t>
            </a:r>
            <a:r>
              <a:rPr lang="en-IN" sz="1000" b="0" dirty="0"/>
              <a:t>4</a:t>
            </a:r>
          </a:p>
        </p:txBody>
      </p:sp>
      <p:sp>
        <p:nvSpPr>
          <p:cNvPr id="3" name="Content Placeholder 2">
            <a:extLst>
              <a:ext uri="{FF2B5EF4-FFF2-40B4-BE49-F238E27FC236}">
                <a16:creationId xmlns:a16="http://schemas.microsoft.com/office/drawing/2014/main" id="{F485C747-026E-4AE1-933C-1FAD0ADBA146}"/>
              </a:ext>
            </a:extLst>
          </p:cNvPr>
          <p:cNvSpPr>
            <a:spLocks noGrp="1"/>
          </p:cNvSpPr>
          <p:nvPr>
            <p:ph idx="1"/>
          </p:nvPr>
        </p:nvSpPr>
        <p:spPr>
          <a:xfrm>
            <a:off x="609600" y="1280160"/>
            <a:ext cx="10972800" cy="5006340"/>
          </a:xfrm>
        </p:spPr>
        <p:txBody>
          <a:bodyPr/>
          <a:lstStyle/>
          <a:p>
            <a:r>
              <a:rPr lang="en-US" dirty="0"/>
              <a:t>External Sources </a:t>
            </a:r>
            <a:r>
              <a:rPr lang="en-US" sz="2000" dirty="0"/>
              <a:t>continued</a:t>
            </a:r>
            <a:endParaRPr lang="en-US" dirty="0"/>
          </a:p>
          <a:p>
            <a:r>
              <a:rPr lang="en-US" sz="2600" dirty="0"/>
              <a:t>Help-wanted advertising:</a:t>
            </a:r>
          </a:p>
          <a:p>
            <a:pPr marL="292608" lvl="1" indent="-292608">
              <a:spcBef>
                <a:spcPts val="1000"/>
              </a:spcBef>
              <a:spcAft>
                <a:spcPts val="0"/>
              </a:spcAft>
            </a:pPr>
            <a:r>
              <a:rPr lang="en-US" dirty="0">
                <a:solidFill>
                  <a:srgbClr val="221E1F"/>
                </a:solidFill>
              </a:rPr>
              <a:t>Placed in online and offline media.</a:t>
            </a:r>
          </a:p>
          <a:p>
            <a:pPr marL="292608" lvl="1" indent="-292608">
              <a:spcBef>
                <a:spcPts val="1000"/>
              </a:spcBef>
              <a:spcAft>
                <a:spcPts val="0"/>
              </a:spcAft>
            </a:pPr>
            <a:r>
              <a:rPr lang="en-US" dirty="0">
                <a:solidFill>
                  <a:srgbClr val="221E1F"/>
                </a:solidFill>
              </a:rPr>
              <a:t>CareerBuilder, Monster, </a:t>
            </a:r>
            <a:r>
              <a:rPr lang="en-US" dirty="0" err="1">
                <a:solidFill>
                  <a:srgbClr val="221E1F"/>
                </a:solidFill>
              </a:rPr>
              <a:t>Textio</a:t>
            </a:r>
            <a:r>
              <a:rPr lang="en-US" dirty="0">
                <a:solidFill>
                  <a:srgbClr val="221E1F"/>
                </a:solidFill>
              </a:rPr>
              <a:t>.</a:t>
            </a:r>
          </a:p>
          <a:p>
            <a:pPr marL="292608" lvl="1" indent="-292608">
              <a:spcBef>
                <a:spcPts val="1000"/>
              </a:spcBef>
              <a:spcAft>
                <a:spcPts val="0"/>
              </a:spcAft>
            </a:pPr>
            <a:r>
              <a:rPr lang="en-US" dirty="0">
                <a:solidFill>
                  <a:srgbClr val="221E1F"/>
                </a:solidFill>
              </a:rPr>
              <a:t>Local newspapers, professional and trade publications, Craigslist, results of search page engines, and signs on transit and workplaces.</a:t>
            </a:r>
            <a:endParaRPr lang="en-IN" dirty="0"/>
          </a:p>
        </p:txBody>
      </p:sp>
    </p:spTree>
    <p:extLst>
      <p:ext uri="{BB962C8B-B14F-4D97-AF65-F5344CB8AC3E}">
        <p14:creationId xmlns:p14="http://schemas.microsoft.com/office/powerpoint/2010/main" val="33619629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Recruitment Sources </a:t>
            </a:r>
            <a:r>
              <a:rPr lang="en-US" sz="1000" b="0" dirty="0"/>
              <a:t>5</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3"/>
            <a:ext cx="10972800" cy="2637159"/>
          </a:xfrm>
        </p:spPr>
        <p:txBody>
          <a:bodyPr/>
          <a:lstStyle/>
          <a:p>
            <a:r>
              <a:rPr lang="en-US" sz="2800" dirty="0"/>
              <a:t>External Sources </a:t>
            </a:r>
            <a:r>
              <a:rPr lang="en-US" sz="2000" dirty="0"/>
              <a:t>continued</a:t>
            </a:r>
            <a:endParaRPr lang="en-US" sz="2800" dirty="0"/>
          </a:p>
          <a:p>
            <a:r>
              <a:rPr lang="en-US" sz="2600" dirty="0"/>
              <a:t>Public employment agencies:</a:t>
            </a:r>
          </a:p>
          <a:p>
            <a:pPr marL="292608" indent="-292608">
              <a:spcBef>
                <a:spcPts val="1000"/>
              </a:spcBef>
              <a:spcAft>
                <a:spcPts val="0"/>
              </a:spcAft>
              <a:buFont typeface="Arial" panose="020B0604020202020204" pitchFamily="34" charset="0"/>
              <a:buChar char="•"/>
            </a:pPr>
            <a:r>
              <a:rPr lang="en-US" dirty="0"/>
              <a:t>Social Security Act of 19</a:t>
            </a:r>
            <a:r>
              <a:rPr lang="en-US" sz="100" dirty="0"/>
              <a:t> </a:t>
            </a:r>
            <a:r>
              <a:rPr lang="en-US" dirty="0"/>
              <a:t>35 requires everyone receiving unemployment compensation to be registered with a local state employment office.</a:t>
            </a:r>
          </a:p>
          <a:p>
            <a:pPr marL="292608" indent="-292608">
              <a:spcBef>
                <a:spcPts val="1000"/>
              </a:spcBef>
              <a:spcAft>
                <a:spcPts val="0"/>
              </a:spcAft>
              <a:buFont typeface="Arial" panose="020B0604020202020204" pitchFamily="34" charset="0"/>
              <a:buChar char="•"/>
            </a:pPr>
            <a:r>
              <a:rPr lang="en-US" dirty="0"/>
              <a:t>Employers can register their job vacancies with their local state employment office.</a:t>
            </a:r>
            <a:endParaRPr lang="en-IN"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4132609"/>
            <a:ext cx="10972800" cy="2149438"/>
          </a:xfrm>
        </p:spPr>
        <p:txBody>
          <a:bodyPr/>
          <a:lstStyle/>
          <a:p>
            <a:r>
              <a:rPr lang="en-US" sz="2600" dirty="0"/>
              <a:t>Private employment agencies:</a:t>
            </a:r>
          </a:p>
          <a:p>
            <a:pPr marL="292608" indent="-292608">
              <a:spcBef>
                <a:spcPts val="1000"/>
              </a:spcBef>
              <a:spcAft>
                <a:spcPts val="0"/>
              </a:spcAft>
              <a:buFont typeface="Arial" panose="020B0604020202020204" pitchFamily="34" charset="0"/>
              <a:buChar char="•"/>
            </a:pPr>
            <a:r>
              <a:rPr lang="en-US" dirty="0"/>
              <a:t>White-collar jobs.</a:t>
            </a:r>
          </a:p>
          <a:p>
            <a:pPr marL="292608" indent="-292608">
              <a:spcBef>
                <a:spcPts val="1000"/>
              </a:spcBef>
              <a:spcAft>
                <a:spcPts val="0"/>
              </a:spcAft>
              <a:buFont typeface="Arial" panose="020B0604020202020204" pitchFamily="34" charset="0"/>
              <a:buChar char="•"/>
            </a:pPr>
            <a:r>
              <a:rPr lang="en-US" dirty="0"/>
              <a:t>Employers are charged.</a:t>
            </a:r>
          </a:p>
          <a:p>
            <a:pPr marL="292608" indent="-292608">
              <a:spcBef>
                <a:spcPts val="1000"/>
              </a:spcBef>
              <a:spcAft>
                <a:spcPts val="0"/>
              </a:spcAft>
              <a:buFont typeface="Arial" panose="020B0604020202020204" pitchFamily="34" charset="0"/>
              <a:buChar char="•"/>
            </a:pPr>
            <a:r>
              <a:rPr lang="en-US" dirty="0"/>
              <a:t>Provide confidentiality between employer and recruit.</a:t>
            </a:r>
            <a:endParaRPr lang="en-IN" dirty="0"/>
          </a:p>
        </p:txBody>
      </p:sp>
    </p:spTree>
    <p:extLst>
      <p:ext uri="{BB962C8B-B14F-4D97-AF65-F5344CB8AC3E}">
        <p14:creationId xmlns:p14="http://schemas.microsoft.com/office/powerpoint/2010/main" val="9886004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5DD0B-4232-44C5-9006-A3C2EB826908}"/>
              </a:ext>
            </a:extLst>
          </p:cNvPr>
          <p:cNvSpPr>
            <a:spLocks noGrp="1"/>
          </p:cNvSpPr>
          <p:nvPr>
            <p:ph type="title"/>
          </p:nvPr>
        </p:nvSpPr>
        <p:spPr/>
        <p:txBody>
          <a:bodyPr/>
          <a:lstStyle/>
          <a:p>
            <a:r>
              <a:rPr lang="en-IN" dirty="0"/>
              <a:t>Recruitment Sources </a:t>
            </a:r>
            <a:r>
              <a:rPr lang="en-IN" sz="1000" b="0" dirty="0"/>
              <a:t>6</a:t>
            </a:r>
          </a:p>
        </p:txBody>
      </p:sp>
      <p:sp>
        <p:nvSpPr>
          <p:cNvPr id="3" name="Content Placeholder 2">
            <a:extLst>
              <a:ext uri="{FF2B5EF4-FFF2-40B4-BE49-F238E27FC236}">
                <a16:creationId xmlns:a16="http://schemas.microsoft.com/office/drawing/2014/main" id="{F485C747-026E-4AE1-933C-1FAD0ADBA146}"/>
              </a:ext>
            </a:extLst>
          </p:cNvPr>
          <p:cNvSpPr>
            <a:spLocks noGrp="1"/>
          </p:cNvSpPr>
          <p:nvPr>
            <p:ph idx="1"/>
          </p:nvPr>
        </p:nvSpPr>
        <p:spPr>
          <a:xfrm>
            <a:off x="609600" y="1280160"/>
            <a:ext cx="10972800" cy="5006340"/>
          </a:xfrm>
        </p:spPr>
        <p:txBody>
          <a:bodyPr/>
          <a:lstStyle/>
          <a:p>
            <a:r>
              <a:rPr lang="en-US" dirty="0"/>
              <a:t>External Sources </a:t>
            </a:r>
            <a:r>
              <a:rPr lang="en-US" sz="2000" dirty="0"/>
              <a:t>continued</a:t>
            </a:r>
            <a:endParaRPr lang="en-US" dirty="0"/>
          </a:p>
          <a:p>
            <a:r>
              <a:rPr lang="en-US" sz="2600" dirty="0"/>
              <a:t>Colleges and universities:</a:t>
            </a:r>
          </a:p>
          <a:p>
            <a:pPr marL="292608" lvl="1" indent="-292608">
              <a:spcBef>
                <a:spcPts val="1000"/>
              </a:spcBef>
              <a:spcAft>
                <a:spcPts val="0"/>
              </a:spcAft>
            </a:pPr>
            <a:r>
              <a:rPr lang="en-US" dirty="0">
                <a:solidFill>
                  <a:srgbClr val="221E1F"/>
                </a:solidFill>
              </a:rPr>
              <a:t>Placement services offer on-campus interviewing.</a:t>
            </a:r>
          </a:p>
          <a:p>
            <a:pPr marL="292608" lvl="1" indent="-292608">
              <a:spcBef>
                <a:spcPts val="1000"/>
              </a:spcBef>
              <a:spcAft>
                <a:spcPts val="0"/>
              </a:spcAft>
            </a:pPr>
            <a:r>
              <a:rPr lang="en-US" dirty="0">
                <a:solidFill>
                  <a:srgbClr val="221E1F"/>
                </a:solidFill>
              </a:rPr>
              <a:t>Internships.</a:t>
            </a:r>
          </a:p>
          <a:p>
            <a:pPr marL="292608" lvl="1" indent="-292608">
              <a:spcBef>
                <a:spcPts val="1000"/>
              </a:spcBef>
              <a:spcAft>
                <a:spcPts val="0"/>
              </a:spcAft>
            </a:pPr>
            <a:r>
              <a:rPr lang="en-US" dirty="0">
                <a:solidFill>
                  <a:srgbClr val="221E1F"/>
                </a:solidFill>
              </a:rPr>
              <a:t>Job fairs.</a:t>
            </a:r>
            <a:endParaRPr lang="en-IN" dirty="0"/>
          </a:p>
        </p:txBody>
      </p:sp>
    </p:spTree>
    <p:extLst>
      <p:ext uri="{BB962C8B-B14F-4D97-AF65-F5344CB8AC3E}">
        <p14:creationId xmlns:p14="http://schemas.microsoft.com/office/powerpoint/2010/main" val="23912050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5.3 Top Recruiting Sources Reported by Employers</a:t>
            </a:r>
            <a:endParaRPr lang="en-IN" sz="1000" b="0" dirty="0"/>
          </a:p>
        </p:txBody>
      </p:sp>
      <p:pic>
        <p:nvPicPr>
          <p:cNvPr id="10" name="Picture 9" descr="A bar chart showing Source versus Percentage of Employees Hired.">
            <a:extLst>
              <a:ext uri="{FF2B5EF4-FFF2-40B4-BE49-F238E27FC236}">
                <a16:creationId xmlns:a16="http://schemas.microsoft.com/office/drawing/2014/main" id="{7D723A8A-8D5D-488D-A408-5C9E66527524}"/>
              </a:ext>
            </a:extLst>
          </p:cNvPr>
          <p:cNvPicPr>
            <a:picLocks noChangeAspect="1"/>
          </p:cNvPicPr>
          <p:nvPr/>
        </p:nvPicPr>
        <p:blipFill>
          <a:blip r:embed="rId3"/>
          <a:stretch>
            <a:fillRect/>
          </a:stretch>
        </p:blipFill>
        <p:spPr>
          <a:xfrm>
            <a:off x="3347870" y="1306333"/>
            <a:ext cx="5496259" cy="4710280"/>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IN"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4299626" y="6587919"/>
            <a:ext cx="7340576" cy="250934"/>
          </a:xfrm>
        </p:spPr>
        <p:txBody>
          <a:bodyPr/>
          <a:lstStyle/>
          <a:p>
            <a:r>
              <a:rPr lang="en-US" i="1" dirty="0">
                <a:solidFill>
                  <a:srgbClr val="221E1F"/>
                </a:solidFill>
              </a:rPr>
              <a:t>Source: </a:t>
            </a:r>
            <a:r>
              <a:rPr lang="en-US" dirty="0">
                <a:solidFill>
                  <a:srgbClr val="221E1F"/>
                </a:solidFill>
              </a:rPr>
              <a:t>Based on SilkRoad, </a:t>
            </a:r>
            <a:r>
              <a:rPr lang="en-US" i="1" dirty="0">
                <a:solidFill>
                  <a:srgbClr val="221E1F"/>
                </a:solidFill>
              </a:rPr>
              <a:t>Sources of Hire 2018: Where the Candidate Journey Begins, </a:t>
            </a:r>
            <a:r>
              <a:rPr lang="en-US" dirty="0">
                <a:solidFill>
                  <a:srgbClr val="221E1F"/>
                </a:solidFill>
              </a:rPr>
              <a:t>May 2018, https://www.silkroadtechnology.com</a:t>
            </a:r>
            <a:endParaRPr lang="en-IN" dirty="0">
              <a:solidFill>
                <a:schemeClr val="tx1"/>
              </a:solidFill>
            </a:endParaRPr>
          </a:p>
        </p:txBody>
      </p:sp>
    </p:spTree>
    <p:extLst>
      <p:ext uri="{BB962C8B-B14F-4D97-AF65-F5344CB8AC3E}">
        <p14:creationId xmlns:p14="http://schemas.microsoft.com/office/powerpoint/2010/main" val="4008213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IN" dirty="0"/>
              <a:t>Recruitment Sources </a:t>
            </a:r>
            <a:r>
              <a:rPr lang="en-IN" sz="1000" b="0" dirty="0"/>
              <a:t>7</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5386917" cy="639762"/>
          </a:xfrm>
        </p:spPr>
        <p:txBody>
          <a:bodyPr/>
          <a:lstStyle/>
          <a:p>
            <a:r>
              <a:rPr lang="en-US" sz="2600" b="0" dirty="0"/>
              <a:t>Evaluating the Quality of a Source</a:t>
            </a:r>
            <a:endParaRPr lang="en-IN" sz="2600" b="0" dirty="0"/>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IN" sz="2600" dirty="0"/>
              <a:t>Yield Ratio</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308722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buFont typeface="Arial" panose="020B0604020202020204" pitchFamily="34" charset="0"/>
              <a:buChar char="•"/>
            </a:pPr>
            <a:r>
              <a:rPr lang="en-US" sz="2400" dirty="0"/>
              <a:t>Percentage of applicants who move from one stage of recruitment and selection process to the next.</a:t>
            </a:r>
          </a:p>
          <a:p>
            <a:pPr marL="292608" indent="-292608">
              <a:spcBef>
                <a:spcPts val="1000"/>
              </a:spcBef>
              <a:spcAft>
                <a:spcPts val="0"/>
              </a:spcAft>
              <a:buFont typeface="Arial" panose="020B0604020202020204" pitchFamily="34" charset="0"/>
              <a:buChar char="•"/>
            </a:pPr>
            <a:r>
              <a:rPr lang="en-US" sz="2400" dirty="0"/>
              <a:t>Compare yield ratios of different sources to determine which is most efficient for each type of vacancy.</a:t>
            </a:r>
            <a:endParaRPr lang="en-IN" sz="2400" dirty="0"/>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7105"/>
            <a:ext cx="5384133"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dirty="0"/>
              <a:t>Cost per Hire</a:t>
            </a:r>
            <a:endParaRPr lang="en-IN" sz="2600" b="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3066216"/>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lvl="1" indent="-292608">
              <a:spcBef>
                <a:spcPts val="1000"/>
              </a:spcBef>
              <a:spcAft>
                <a:spcPts val="0"/>
              </a:spcAft>
            </a:pPr>
            <a:r>
              <a:rPr lang="en-US" sz="2400" dirty="0"/>
              <a:t>Total amount spent to fill vacancy.</a:t>
            </a:r>
          </a:p>
          <a:p>
            <a:pPr marL="292608" lvl="1" indent="-292608">
              <a:spcBef>
                <a:spcPts val="1000"/>
              </a:spcBef>
              <a:spcAft>
                <a:spcPts val="0"/>
              </a:spcAft>
            </a:pPr>
            <a:r>
              <a:rPr lang="en-US" sz="2400" dirty="0"/>
              <a:t>Divide amount spent using recruitment source by amount of hires from the source.</a:t>
            </a:r>
          </a:p>
          <a:p>
            <a:pPr marL="292608" lvl="1" indent="-292608">
              <a:spcBef>
                <a:spcPts val="1000"/>
              </a:spcBef>
              <a:spcAft>
                <a:spcPts val="0"/>
              </a:spcAft>
            </a:pPr>
            <a:r>
              <a:rPr lang="en-US" sz="2400" dirty="0"/>
              <a:t>Low cost per hire indicates an efficient recruitment source.</a:t>
            </a:r>
            <a:endParaRPr lang="en-IN" sz="2400" dirty="0"/>
          </a:p>
        </p:txBody>
      </p:sp>
    </p:spTree>
    <p:extLst>
      <p:ext uri="{BB962C8B-B14F-4D97-AF65-F5344CB8AC3E}">
        <p14:creationId xmlns:p14="http://schemas.microsoft.com/office/powerpoint/2010/main" val="10005478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Recruiter Traits and Behaviors </a:t>
            </a:r>
            <a:r>
              <a:rPr lang="en-US" sz="1000" b="0" dirty="0"/>
              <a:t>1</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3"/>
            <a:ext cx="10972800" cy="3272590"/>
          </a:xfrm>
        </p:spPr>
        <p:txBody>
          <a:bodyPr/>
          <a:lstStyle/>
          <a:p>
            <a:r>
              <a:rPr lang="en-US" sz="2800" dirty="0"/>
              <a:t>Characteristics and Behavior of the Recruiter</a:t>
            </a:r>
          </a:p>
          <a:p>
            <a:r>
              <a:rPr lang="en-US" sz="2600" dirty="0"/>
              <a:t>Recruiters should be H</a:t>
            </a:r>
            <a:r>
              <a:rPr lang="en-US" sz="100" dirty="0"/>
              <a:t> </a:t>
            </a:r>
            <a:r>
              <a:rPr lang="en-US" sz="2600" dirty="0"/>
              <a:t>R specialist or specialist of job being filled.</a:t>
            </a:r>
          </a:p>
          <a:p>
            <a:r>
              <a:rPr lang="en-US" sz="2600" dirty="0"/>
              <a:t>Applicants view warm, informative recruiters positively.</a:t>
            </a:r>
          </a:p>
          <a:p>
            <a:pPr marL="292608" lvl="1" indent="-292608">
              <a:spcBef>
                <a:spcPts val="1000"/>
              </a:spcBef>
              <a:spcAft>
                <a:spcPts val="0"/>
              </a:spcAft>
            </a:pPr>
            <a:r>
              <a:rPr lang="en-US" sz="2400" dirty="0"/>
              <a:t>Important to provide a </a:t>
            </a:r>
            <a:r>
              <a:rPr lang="en-US" sz="2400" b="1" dirty="0"/>
              <a:t>realistic job preview </a:t>
            </a:r>
            <a:r>
              <a:rPr lang="en-US" sz="2400" dirty="0"/>
              <a:t>that includes both positive and negative aspects of job.</a:t>
            </a:r>
          </a:p>
          <a:p>
            <a:pPr marL="292608" lvl="1" indent="-292608">
              <a:spcBef>
                <a:spcPts val="1000"/>
              </a:spcBef>
              <a:spcAft>
                <a:spcPts val="0"/>
              </a:spcAft>
            </a:pPr>
            <a:r>
              <a:rPr lang="en-US" sz="2400" dirty="0"/>
              <a:t>Too positive of a job preview arouses suspicion.</a:t>
            </a:r>
            <a:endParaRPr lang="en-IN"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4649492"/>
            <a:ext cx="10972800" cy="1570562"/>
          </a:xfrm>
        </p:spPr>
        <p:txBody>
          <a:bodyPr/>
          <a:lstStyle/>
          <a:p>
            <a:r>
              <a:rPr lang="en-US" sz="2600" dirty="0"/>
              <a:t>Ultimately, organization’s personnel policies are more impactful than recruiter in securing job acceptance.</a:t>
            </a:r>
            <a:endParaRPr lang="en-IN" sz="2600" dirty="0"/>
          </a:p>
        </p:txBody>
      </p:sp>
    </p:spTree>
    <p:extLst>
      <p:ext uri="{BB962C8B-B14F-4D97-AF65-F5344CB8AC3E}">
        <p14:creationId xmlns:p14="http://schemas.microsoft.com/office/powerpoint/2010/main" val="15194687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D3C87-C740-4A92-978C-44AEEF9D8CF6}"/>
              </a:ext>
            </a:extLst>
          </p:cNvPr>
          <p:cNvSpPr>
            <a:spLocks noGrp="1"/>
          </p:cNvSpPr>
          <p:nvPr>
            <p:ph type="title"/>
          </p:nvPr>
        </p:nvSpPr>
        <p:spPr/>
        <p:txBody>
          <a:bodyPr/>
          <a:lstStyle/>
          <a:p>
            <a:r>
              <a:rPr lang="en-US" dirty="0"/>
              <a:t>Recruiter Traits and Behaviors </a:t>
            </a:r>
            <a:r>
              <a:rPr lang="en-US" sz="1000" b="0" dirty="0"/>
              <a:t>2</a:t>
            </a:r>
            <a:endParaRPr lang="en-IN" sz="1000" b="0" dirty="0"/>
          </a:p>
        </p:txBody>
      </p:sp>
      <p:sp>
        <p:nvSpPr>
          <p:cNvPr id="3" name="Content Placeholder 2">
            <a:extLst>
              <a:ext uri="{FF2B5EF4-FFF2-40B4-BE49-F238E27FC236}">
                <a16:creationId xmlns:a16="http://schemas.microsoft.com/office/drawing/2014/main" id="{C5A6680B-AAE0-4D7D-A8F7-1B5F1117A251}"/>
              </a:ext>
            </a:extLst>
          </p:cNvPr>
          <p:cNvSpPr>
            <a:spLocks noGrp="1"/>
          </p:cNvSpPr>
          <p:nvPr>
            <p:ph idx="1"/>
          </p:nvPr>
        </p:nvSpPr>
        <p:spPr>
          <a:xfrm>
            <a:off x="609600" y="1280160"/>
            <a:ext cx="10972800" cy="4051257"/>
          </a:xfrm>
        </p:spPr>
        <p:txBody>
          <a:bodyPr/>
          <a:lstStyle/>
          <a:p>
            <a:r>
              <a:rPr lang="en-US" dirty="0"/>
              <a:t>Enhancing the Recruiter’s Impact</a:t>
            </a:r>
          </a:p>
          <a:p>
            <a:r>
              <a:rPr lang="en-US" sz="2600" dirty="0"/>
              <a:t>Recruiters should provide timely feedback; applicants dislike delays and may draw negative conclusions.</a:t>
            </a:r>
          </a:p>
          <a:p>
            <a:r>
              <a:rPr lang="en-US" sz="2600" dirty="0"/>
              <a:t>Recruiters should avoid offensive behavior.</a:t>
            </a:r>
          </a:p>
          <a:p>
            <a:r>
              <a:rPr lang="en-US" sz="2600" dirty="0"/>
              <a:t>Organizations may use teams to recruit.</a:t>
            </a:r>
          </a:p>
          <a:p>
            <a:pPr marL="292608" lvl="1" indent="-292608">
              <a:spcBef>
                <a:spcPts val="1000"/>
              </a:spcBef>
              <a:spcAft>
                <a:spcPts val="0"/>
              </a:spcAft>
            </a:pPr>
            <a:r>
              <a:rPr lang="en-US" dirty="0"/>
              <a:t>Applicants view job experts as more credible than H</a:t>
            </a:r>
            <a:r>
              <a:rPr lang="en-US" sz="100" dirty="0"/>
              <a:t> </a:t>
            </a:r>
            <a:r>
              <a:rPr lang="en-US" dirty="0"/>
              <a:t>R.</a:t>
            </a:r>
          </a:p>
          <a:p>
            <a:pPr marL="292608" lvl="1" indent="-292608">
              <a:spcBef>
                <a:spcPts val="1000"/>
              </a:spcBef>
              <a:spcAft>
                <a:spcPts val="0"/>
              </a:spcAft>
            </a:pPr>
            <a:r>
              <a:rPr lang="en-US" dirty="0"/>
              <a:t>Recruiting team can include job experts and H</a:t>
            </a:r>
            <a:r>
              <a:rPr lang="en-US" sz="100" dirty="0"/>
              <a:t> </a:t>
            </a:r>
            <a:r>
              <a:rPr lang="en-US" dirty="0"/>
              <a:t>R professionals.</a:t>
            </a:r>
            <a:endParaRPr lang="en-IN" dirty="0"/>
          </a:p>
        </p:txBody>
      </p:sp>
    </p:spTree>
    <p:extLst>
      <p:ext uri="{BB962C8B-B14F-4D97-AF65-F5344CB8AC3E}">
        <p14:creationId xmlns:p14="http://schemas.microsoft.com/office/powerpoint/2010/main" val="2595585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5.4 Recruits Who Were Offended by Recruiters</a:t>
            </a:r>
            <a:endParaRPr lang="en-IN" sz="1000" b="0" dirty="0"/>
          </a:p>
        </p:txBody>
      </p:sp>
      <p:pic>
        <p:nvPicPr>
          <p:cNvPr id="3" name="Picture 2" descr="A text graphic lists statements from people who were offended by recruiters.">
            <a:extLst>
              <a:ext uri="{FF2B5EF4-FFF2-40B4-BE49-F238E27FC236}">
                <a16:creationId xmlns:a16="http://schemas.microsoft.com/office/drawing/2014/main" id="{86C6BE9A-A9BA-433F-A739-F21174DC0CD3}"/>
              </a:ext>
            </a:extLst>
          </p:cNvPr>
          <p:cNvPicPr>
            <a:picLocks noChangeAspect="1"/>
          </p:cNvPicPr>
          <p:nvPr/>
        </p:nvPicPr>
        <p:blipFill>
          <a:blip r:embed="rId3"/>
          <a:stretch>
            <a:fillRect/>
          </a:stretch>
        </p:blipFill>
        <p:spPr>
          <a:xfrm>
            <a:off x="3106081" y="1271741"/>
            <a:ext cx="5979836" cy="4872457"/>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428393"/>
            <a:ext cx="2981785" cy="250934"/>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38086503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5</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CF325-4F48-4B4D-89B3-E0AA8D35F7A4}"/>
              </a:ext>
            </a:extLst>
          </p:cNvPr>
          <p:cNvSpPr>
            <a:spLocks noGrp="1"/>
          </p:cNvSpPr>
          <p:nvPr>
            <p:ph type="title"/>
          </p:nvPr>
        </p:nvSpPr>
        <p:spPr/>
        <p:txBody>
          <a:bodyPr/>
          <a:lstStyle/>
          <a:p>
            <a:r>
              <a:rPr lang="en-US" dirty="0"/>
              <a:t>The Process of Human Resource Planning </a:t>
            </a:r>
            <a:r>
              <a:rPr lang="en-US" sz="1000" b="0" dirty="0"/>
              <a:t>1</a:t>
            </a:r>
            <a:endParaRPr lang="en-IN" sz="1000" b="0" dirty="0"/>
          </a:p>
        </p:txBody>
      </p:sp>
      <p:sp>
        <p:nvSpPr>
          <p:cNvPr id="3" name="Content Placeholder 2">
            <a:extLst>
              <a:ext uri="{FF2B5EF4-FFF2-40B4-BE49-F238E27FC236}">
                <a16:creationId xmlns:a16="http://schemas.microsoft.com/office/drawing/2014/main" id="{5A5F5D75-249C-4EE9-AD17-8AC9FCA35F0B}"/>
              </a:ext>
            </a:extLst>
          </p:cNvPr>
          <p:cNvSpPr>
            <a:spLocks noGrp="1"/>
          </p:cNvSpPr>
          <p:nvPr>
            <p:ph idx="1"/>
          </p:nvPr>
        </p:nvSpPr>
        <p:spPr>
          <a:xfrm>
            <a:off x="609600" y="1280160"/>
            <a:ext cx="10972800" cy="5006340"/>
          </a:xfrm>
        </p:spPr>
        <p:txBody>
          <a:bodyPr/>
          <a:lstStyle/>
          <a:p>
            <a:r>
              <a:rPr lang="en-US" dirty="0"/>
              <a:t>H</a:t>
            </a:r>
            <a:r>
              <a:rPr lang="en-US" sz="100" dirty="0"/>
              <a:t> </a:t>
            </a:r>
            <a:r>
              <a:rPr lang="en-US" dirty="0"/>
              <a:t>R Planning</a:t>
            </a:r>
          </a:p>
          <a:p>
            <a:r>
              <a:rPr lang="en-US" sz="2600" dirty="0"/>
              <a:t>Helps organizations meet business objectives and gain a competitive advantage.</a:t>
            </a:r>
          </a:p>
          <a:p>
            <a:r>
              <a:rPr lang="en-US" sz="2600" dirty="0"/>
              <a:t>Compares present organization with goals for the future.</a:t>
            </a:r>
          </a:p>
          <a:p>
            <a:r>
              <a:rPr lang="en-US" sz="2600" dirty="0"/>
              <a:t>Identifies what changes must be made to these meet goals.</a:t>
            </a:r>
          </a:p>
          <a:p>
            <a:r>
              <a:rPr lang="en-US" sz="2600" dirty="0"/>
              <a:t>Three stages:</a:t>
            </a:r>
          </a:p>
          <a:p>
            <a:pPr marL="292608" lvl="1" indent="-292608">
              <a:spcBef>
                <a:spcPts val="1000"/>
              </a:spcBef>
              <a:spcAft>
                <a:spcPts val="0"/>
              </a:spcAft>
            </a:pPr>
            <a:r>
              <a:rPr lang="en-US" dirty="0"/>
              <a:t>Forecasting.</a:t>
            </a:r>
          </a:p>
          <a:p>
            <a:pPr marL="292608" lvl="1" indent="-292608">
              <a:spcBef>
                <a:spcPts val="1000"/>
              </a:spcBef>
              <a:spcAft>
                <a:spcPts val="0"/>
              </a:spcAft>
            </a:pPr>
            <a:r>
              <a:rPr lang="en-US" dirty="0"/>
              <a:t>Goal setting and strategic planning.</a:t>
            </a:r>
          </a:p>
          <a:p>
            <a:pPr marL="292608" lvl="1" indent="-292608">
              <a:spcBef>
                <a:spcPts val="1000"/>
              </a:spcBef>
              <a:spcAft>
                <a:spcPts val="0"/>
              </a:spcAft>
            </a:pPr>
            <a:r>
              <a:rPr lang="en-US" dirty="0"/>
              <a:t>Program implementation and evaluation.</a:t>
            </a:r>
            <a:endParaRPr lang="en-IN" dirty="0"/>
          </a:p>
        </p:txBody>
      </p:sp>
    </p:spTree>
    <p:extLst>
      <p:ext uri="{BB962C8B-B14F-4D97-AF65-F5344CB8AC3E}">
        <p14:creationId xmlns:p14="http://schemas.microsoft.com/office/powerpoint/2010/main" val="25102815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DFFA50-04B6-42A9-954D-700B2AEA6DA7}"/>
              </a:ext>
            </a:extLst>
          </p:cNvPr>
          <p:cNvSpPr>
            <a:spLocks noGrp="1"/>
          </p:cNvSpPr>
          <p:nvPr>
            <p:ph type="title"/>
          </p:nvPr>
        </p:nvSpPr>
        <p:spPr>
          <a:xfrm>
            <a:off x="0" y="56953"/>
            <a:ext cx="12192000" cy="952895"/>
          </a:xfrm>
        </p:spPr>
        <p:txBody>
          <a:bodyPr/>
          <a:lstStyle/>
          <a:p>
            <a:r>
              <a:rPr lang="en-US" sz="3000" dirty="0"/>
              <a:t>Figure 5.1 Overview of the Human Resource Planning Process – Text Alternative </a:t>
            </a:r>
          </a:p>
        </p:txBody>
      </p:sp>
      <p:sp>
        <p:nvSpPr>
          <p:cNvPr id="8" name="Text Placeholder 7">
            <a:extLst>
              <a:ext uri="{FF2B5EF4-FFF2-40B4-BE49-F238E27FC236}">
                <a16:creationId xmlns:a16="http://schemas.microsoft.com/office/drawing/2014/main" id="{8A9C9FE2-110D-40D3-9DED-5A98BBCF0DA5}"/>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6" name="Content Placeholder 5">
            <a:extLst>
              <a:ext uri="{FF2B5EF4-FFF2-40B4-BE49-F238E27FC236}">
                <a16:creationId xmlns:a16="http://schemas.microsoft.com/office/drawing/2014/main" id="{9F9C674A-6339-4531-B3EF-CFC65D81CCEC}"/>
              </a:ext>
            </a:extLst>
          </p:cNvPr>
          <p:cNvSpPr>
            <a:spLocks noGrp="1"/>
          </p:cNvSpPr>
          <p:nvPr>
            <p:ph idx="1"/>
          </p:nvPr>
        </p:nvSpPr>
        <p:spPr/>
        <p:txBody>
          <a:bodyPr/>
          <a:lstStyle/>
          <a:p>
            <a:r>
              <a:rPr lang="en-US" sz="2400" dirty="0"/>
              <a:t>The three stages of the H</a:t>
            </a:r>
            <a:r>
              <a:rPr lang="en-US" sz="100" dirty="0"/>
              <a:t> </a:t>
            </a:r>
            <a:r>
              <a:rPr lang="en-US" sz="2400" dirty="0"/>
              <a:t>R planning process are:</a:t>
            </a:r>
          </a:p>
          <a:p>
            <a:r>
              <a:rPr lang="en-US" sz="2400" dirty="0"/>
              <a:t>1. Forecasts of labor surplus or shortage</a:t>
            </a:r>
          </a:p>
          <a:p>
            <a:r>
              <a:rPr lang="en-US" sz="2400" dirty="0"/>
              <a:t>2. Goal setting and strategic planning</a:t>
            </a:r>
          </a:p>
          <a:p>
            <a:r>
              <a:rPr lang="en-US" sz="2400" dirty="0"/>
              <a:t>3. Program implementation and evaluation</a:t>
            </a:r>
          </a:p>
          <a:p>
            <a:r>
              <a:rPr lang="en-US" sz="2400" dirty="0"/>
              <a:t>The stages both inform and are informed by forecasts of labor demand and forecasts of labor supply.</a:t>
            </a:r>
          </a:p>
        </p:txBody>
      </p:sp>
      <p:sp>
        <p:nvSpPr>
          <p:cNvPr id="7" name="Text Placeholder 6">
            <a:extLst>
              <a:ext uri="{FF2B5EF4-FFF2-40B4-BE49-F238E27FC236}">
                <a16:creationId xmlns:a16="http://schemas.microsoft.com/office/drawing/2014/main" id="{D1BB22BD-ED8B-4FE1-8E46-9C1F9E4BC7EF}"/>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5411780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DFFA50-04B6-42A9-954D-700B2AEA6DA7}"/>
              </a:ext>
            </a:extLst>
          </p:cNvPr>
          <p:cNvSpPr>
            <a:spLocks noGrp="1"/>
          </p:cNvSpPr>
          <p:nvPr>
            <p:ph type="title"/>
          </p:nvPr>
        </p:nvSpPr>
        <p:spPr/>
        <p:txBody>
          <a:bodyPr/>
          <a:lstStyle/>
          <a:p>
            <a:r>
              <a:rPr lang="en-US" dirty="0"/>
              <a:t>Figure 5.2 Three Aspects of Recruiting – Text Alternative </a:t>
            </a:r>
          </a:p>
        </p:txBody>
      </p:sp>
      <p:sp>
        <p:nvSpPr>
          <p:cNvPr id="8" name="Text Placeholder 7">
            <a:extLst>
              <a:ext uri="{FF2B5EF4-FFF2-40B4-BE49-F238E27FC236}">
                <a16:creationId xmlns:a16="http://schemas.microsoft.com/office/drawing/2014/main" id="{8A9C9FE2-110D-40D3-9DED-5A98BBCF0DA5}"/>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6" name="Content Placeholder 5">
            <a:extLst>
              <a:ext uri="{FF2B5EF4-FFF2-40B4-BE49-F238E27FC236}">
                <a16:creationId xmlns:a16="http://schemas.microsoft.com/office/drawing/2014/main" id="{9F9C674A-6339-4531-B3EF-CFC65D81CCEC}"/>
              </a:ext>
            </a:extLst>
          </p:cNvPr>
          <p:cNvSpPr>
            <a:spLocks noGrp="1"/>
          </p:cNvSpPr>
          <p:nvPr>
            <p:ph idx="1"/>
          </p:nvPr>
        </p:nvSpPr>
        <p:spPr/>
        <p:txBody>
          <a:bodyPr/>
          <a:lstStyle/>
          <a:p>
            <a:r>
              <a:rPr lang="en-US" sz="2400" dirty="0"/>
              <a:t>The three aspects of recruiting are personnel policies, recruitment sources, and recruiter traits and behaviors.</a:t>
            </a:r>
          </a:p>
          <a:p>
            <a:r>
              <a:rPr lang="en-US" sz="2400" dirty="0"/>
              <a:t>Personnel policies influence the characteristics of the positions to be filled.</a:t>
            </a:r>
          </a:p>
          <a:p>
            <a:r>
              <a:rPr lang="en-US" sz="2400" dirty="0"/>
              <a:t>Recruitment sources influence the kinds of job applicants an organization reaches.</a:t>
            </a:r>
          </a:p>
          <a:p>
            <a:r>
              <a:rPr lang="en-US" sz="2400" dirty="0"/>
              <a:t>The recruiter’s traits and behaviors influence the characteristics of both the job vacancy and applicants.</a:t>
            </a:r>
          </a:p>
          <a:p>
            <a:r>
              <a:rPr lang="en-US" sz="2400" dirty="0"/>
              <a:t>Ultimately, the applicant’s decision to accept an offer, and the organization’s decision to make an offer, depend on the match between vacancy characteristics and applicant characteristics.</a:t>
            </a:r>
          </a:p>
        </p:txBody>
      </p:sp>
      <p:sp>
        <p:nvSpPr>
          <p:cNvPr id="7" name="Text Placeholder 6">
            <a:extLst>
              <a:ext uri="{FF2B5EF4-FFF2-40B4-BE49-F238E27FC236}">
                <a16:creationId xmlns:a16="http://schemas.microsoft.com/office/drawing/2014/main" id="{D1BB22BD-ED8B-4FE1-8E46-9C1F9E4BC7EF}"/>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0051596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DFFA50-04B6-42A9-954D-700B2AEA6DA7}"/>
              </a:ext>
            </a:extLst>
          </p:cNvPr>
          <p:cNvSpPr>
            <a:spLocks noGrp="1"/>
          </p:cNvSpPr>
          <p:nvPr>
            <p:ph type="title"/>
          </p:nvPr>
        </p:nvSpPr>
        <p:spPr/>
        <p:txBody>
          <a:bodyPr/>
          <a:lstStyle/>
          <a:p>
            <a:r>
              <a:rPr lang="en-US" sz="3000" dirty="0"/>
              <a:t>Figure 5.3 Top Recruiting Sources Reported by Employers – Text Alternative </a:t>
            </a:r>
          </a:p>
        </p:txBody>
      </p:sp>
      <p:sp>
        <p:nvSpPr>
          <p:cNvPr id="8" name="Text Placeholder 7">
            <a:extLst>
              <a:ext uri="{FF2B5EF4-FFF2-40B4-BE49-F238E27FC236}">
                <a16:creationId xmlns:a16="http://schemas.microsoft.com/office/drawing/2014/main" id="{8A9C9FE2-110D-40D3-9DED-5A98BBCF0DA5}"/>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6" name="Content Placeholder 5">
            <a:extLst>
              <a:ext uri="{FF2B5EF4-FFF2-40B4-BE49-F238E27FC236}">
                <a16:creationId xmlns:a16="http://schemas.microsoft.com/office/drawing/2014/main" id="{9F9C674A-6339-4531-B3EF-CFC65D81CCEC}"/>
              </a:ext>
            </a:extLst>
          </p:cNvPr>
          <p:cNvSpPr>
            <a:spLocks noGrp="1"/>
          </p:cNvSpPr>
          <p:nvPr>
            <p:ph idx="1"/>
          </p:nvPr>
        </p:nvSpPr>
        <p:spPr/>
        <p:txBody>
          <a:bodyPr/>
          <a:lstStyle/>
          <a:p>
            <a:r>
              <a:rPr lang="en-US" sz="2400" dirty="0"/>
              <a:t>The horizontal axis labeled Percentage of Employees Hired and the vertical axis is labeled Source. The horizontal axis ranges from 0 to 60 and the vertical axis is labeled Carrier Builder, Glassdoor, Customer website, LinkedIn, Campus recruiting, Employment agency, Indeed, Recruiters, and Employee referral. The bar chart shows 55% used as Employee referral, 12% as Recruiters, 10% as Indeed, 5% as Employee agency and Campus recruiting, 4% as LinkedIn, and only 2% as Glassdoor and Career Builder. All values are approximated. </a:t>
            </a:r>
          </a:p>
        </p:txBody>
      </p:sp>
      <p:sp>
        <p:nvSpPr>
          <p:cNvPr id="7" name="Text Placeholder 6">
            <a:extLst>
              <a:ext uri="{FF2B5EF4-FFF2-40B4-BE49-F238E27FC236}">
                <a16:creationId xmlns:a16="http://schemas.microsoft.com/office/drawing/2014/main" id="{D1BB22BD-ED8B-4FE1-8E46-9C1F9E4BC7EF}"/>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2366516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1DFFA50-04B6-42A9-954D-700B2AEA6DA7}"/>
              </a:ext>
            </a:extLst>
          </p:cNvPr>
          <p:cNvSpPr>
            <a:spLocks noGrp="1"/>
          </p:cNvSpPr>
          <p:nvPr>
            <p:ph type="title"/>
          </p:nvPr>
        </p:nvSpPr>
        <p:spPr/>
        <p:txBody>
          <a:bodyPr/>
          <a:lstStyle/>
          <a:p>
            <a:r>
              <a:rPr lang="en-US" sz="3000" dirty="0"/>
              <a:t>Figure 5.4 Recruits Who Were Offended by Recruiters – Text Alternative </a:t>
            </a:r>
          </a:p>
        </p:txBody>
      </p:sp>
      <p:sp>
        <p:nvSpPr>
          <p:cNvPr id="8" name="Text Placeholder 7">
            <a:extLst>
              <a:ext uri="{FF2B5EF4-FFF2-40B4-BE49-F238E27FC236}">
                <a16:creationId xmlns:a16="http://schemas.microsoft.com/office/drawing/2014/main" id="{8A9C9FE2-110D-40D3-9DED-5A98BBCF0DA5}"/>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6" name="Content Placeholder 5">
            <a:extLst>
              <a:ext uri="{FF2B5EF4-FFF2-40B4-BE49-F238E27FC236}">
                <a16:creationId xmlns:a16="http://schemas.microsoft.com/office/drawing/2014/main" id="{9F9C674A-6339-4531-B3EF-CFC65D81CCEC}"/>
              </a:ext>
            </a:extLst>
          </p:cNvPr>
          <p:cNvSpPr>
            <a:spLocks noGrp="1"/>
          </p:cNvSpPr>
          <p:nvPr>
            <p:ph idx="1"/>
          </p:nvPr>
        </p:nvSpPr>
        <p:spPr/>
        <p:txBody>
          <a:bodyPr/>
          <a:lstStyle/>
          <a:p>
            <a:r>
              <a:rPr lang="en-US" sz="1400" dirty="0"/>
              <a:t>Arts undergraduate: The company has a management training program which the recruiter had gone through. She was talking about the great presentational skills that the company teaches you, and the woman was barely literate. She was embarrassing. If that was the best they could do, I did not want any part of them. Also, Company A and Company B’s recruiters appeared to have real attitude problems. I also thought they were chauvinistic.</a:t>
            </a:r>
          </a:p>
          <a:p>
            <a:r>
              <a:rPr lang="en-US" sz="1400" dirty="0"/>
              <a:t>M</a:t>
            </a:r>
            <a:r>
              <a:rPr lang="en-US" sz="100" dirty="0"/>
              <a:t> </a:t>
            </a:r>
            <a:r>
              <a:rPr lang="en-US" sz="1400" dirty="0"/>
              <a:t>B</a:t>
            </a:r>
            <a:r>
              <a:rPr lang="en-US" sz="100" dirty="0"/>
              <a:t> </a:t>
            </a:r>
            <a:r>
              <a:rPr lang="en-US" sz="1400" dirty="0"/>
              <a:t>A with 10 years of experience: I had a very bad campus interview experience. The person who came was a last-minute fill-in. I think he had a couple of “issues” and was very discourteous during the interview. He was one step away from yawning in my face. The other thing he did was that he kept making these (nothing illegal, mind you) but he kept making these references to the fact that I had been out of my undergraduate and first graduate programs for more than 10 years now.</a:t>
            </a:r>
          </a:p>
          <a:p>
            <a:r>
              <a:rPr lang="en-US" sz="1400" dirty="0"/>
              <a:t>Engineering graduate: One firm I didn’t think of talking to initially, but they called me and asked me to talk with them. So I did, and then the recruiter was very, very rude, Yes, very rude, and I’ve run into that a couple of times.</a:t>
            </a:r>
          </a:p>
          <a:p>
            <a:r>
              <a:rPr lang="en-US" sz="1400" dirty="0"/>
              <a:t>Industrial relations graduate student: The company had set a schedule for me which they deviated from regularly. Times overlapped, and one person kept me too long, which pushed the whole day back. They almost seemed to be saying that it was my fault that I was late for the next one! I guess a lot of what they did just wasn’t very professional. Even at the point when I was done, where most companies would have a cab pick you up, I was in the middle of a snowstorm in Chicago and they said, you can get a cab downstairs. There weren’t any cabs. I literally had to walk 12 or 14 block with my luggage, trying to find some way to get to the airport. They didn’t book me a hotel for the night of the snowstorm, so I had to sit in the airport for eight hours trying to get another flight…They wouldn’t even reimburse me for the additional plane fare.</a:t>
            </a:r>
          </a:p>
          <a:p>
            <a:r>
              <a:rPr lang="en-US" sz="1400" dirty="0"/>
              <a:t>Engineering undergraduate: The guy at the interview made a joke about how nice my nails were and how they were going to ruin them there due to all the tough work.</a:t>
            </a:r>
          </a:p>
        </p:txBody>
      </p:sp>
      <p:sp>
        <p:nvSpPr>
          <p:cNvPr id="7" name="Text Placeholder 6">
            <a:extLst>
              <a:ext uri="{FF2B5EF4-FFF2-40B4-BE49-F238E27FC236}">
                <a16:creationId xmlns:a16="http://schemas.microsoft.com/office/drawing/2014/main" id="{D1BB22BD-ED8B-4FE1-8E46-9C1F9E4BC7EF}"/>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1143788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5.1 Overview of the Human Resource Planning Process</a:t>
            </a:r>
            <a:endParaRPr lang="en-IN" dirty="0"/>
          </a:p>
        </p:txBody>
      </p:sp>
      <p:pic>
        <p:nvPicPr>
          <p:cNvPr id="5" name="Picture 4" descr="A flowchart shows the three steps of the H R planning process.">
            <a:extLst>
              <a:ext uri="{FF2B5EF4-FFF2-40B4-BE49-F238E27FC236}">
                <a16:creationId xmlns:a16="http://schemas.microsoft.com/office/drawing/2014/main" id="{E4E6DD4F-1FFF-4CFD-84AA-76522C11CC1D}"/>
              </a:ext>
            </a:extLst>
          </p:cNvPr>
          <p:cNvPicPr>
            <a:picLocks noChangeAspect="1"/>
          </p:cNvPicPr>
          <p:nvPr/>
        </p:nvPicPr>
        <p:blipFill>
          <a:blip r:embed="rId3"/>
          <a:stretch>
            <a:fillRect/>
          </a:stretch>
        </p:blipFill>
        <p:spPr>
          <a:xfrm>
            <a:off x="2762460" y="1327306"/>
            <a:ext cx="6667081" cy="4575341"/>
          </a:xfrm>
          <a:prstGeom prst="rect">
            <a:avLst/>
          </a:prstGeom>
        </p:spPr>
      </p:pic>
      <p:sp>
        <p:nvSpPr>
          <p:cNvPr id="4" name="Text Placeholder 3">
            <a:extLst>
              <a:ext uri="{FF2B5EF4-FFF2-40B4-BE49-F238E27FC236}">
                <a16:creationId xmlns:a16="http://schemas.microsoft.com/office/drawing/2014/main" id="{B7FF0BFD-E916-488B-BB16-A695662CC5CC}"/>
              </a:ext>
            </a:extLst>
          </p:cNvPr>
          <p:cNvSpPr>
            <a:spLocks noGrp="1"/>
          </p:cNvSpPr>
          <p:nvPr>
            <p:ph type="body" sz="quarter" idx="16"/>
          </p:nvPr>
        </p:nvSpPr>
        <p:spPr>
          <a:xfrm>
            <a:off x="4452083" y="6445411"/>
            <a:ext cx="3297835" cy="222995"/>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903869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887412"/>
          </a:xfrm>
        </p:spPr>
        <p:txBody>
          <a:bodyPr/>
          <a:lstStyle/>
          <a:p>
            <a:r>
              <a:rPr lang="en-US" sz="2800" b="1" dirty="0"/>
              <a:t>In which step of the human resource planning process is downsizing most likely to occur?</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500058"/>
            <a:ext cx="8849723" cy="3180259"/>
          </a:xfrm>
          <a:prstGeom prst="rect">
            <a:avLst/>
          </a:prstGeom>
        </p:spPr>
        <p:txBody>
          <a:bodyPr/>
          <a:lstStyle/>
          <a:p>
            <a:pPr marL="357188" indent="-357188">
              <a:spcBef>
                <a:spcPts val="1000"/>
              </a:spcBef>
              <a:spcAft>
                <a:spcPts val="0"/>
              </a:spcAft>
              <a:buClrTx/>
              <a:buNone/>
            </a:pPr>
            <a:r>
              <a:rPr lang="en-US" noProof="0" dirty="0"/>
              <a:t>A. </a:t>
            </a:r>
            <a:r>
              <a:rPr lang="en-US" dirty="0"/>
              <a:t>Forecasting.</a:t>
            </a:r>
            <a:endParaRPr lang="en-US" noProof="0" dirty="0"/>
          </a:p>
          <a:p>
            <a:pPr marL="0" indent="0">
              <a:spcBef>
                <a:spcPts val="1000"/>
              </a:spcBef>
              <a:spcAft>
                <a:spcPts val="0"/>
              </a:spcAft>
              <a:buClrTx/>
              <a:buNone/>
            </a:pPr>
            <a:r>
              <a:rPr lang="en-US" noProof="0" dirty="0"/>
              <a:t>B. </a:t>
            </a:r>
            <a:r>
              <a:rPr lang="en-US" dirty="0"/>
              <a:t>Goal setting and strategic planning.</a:t>
            </a:r>
            <a:endParaRPr lang="en-US" noProof="0" dirty="0"/>
          </a:p>
          <a:p>
            <a:pPr marL="357188" indent="-357188">
              <a:spcBef>
                <a:spcPts val="1000"/>
              </a:spcBef>
              <a:spcAft>
                <a:spcPts val="0"/>
              </a:spcAft>
              <a:buClrTx/>
              <a:buNone/>
            </a:pPr>
            <a:r>
              <a:rPr lang="en-US" noProof="0" dirty="0"/>
              <a:t>C. </a:t>
            </a:r>
            <a:r>
              <a:rPr lang="en-US" dirty="0"/>
              <a:t>Implementing and evaluating the plan.</a:t>
            </a:r>
            <a:endParaRPr lang="en-US" noProof="0" dirty="0"/>
          </a:p>
          <a:p>
            <a:pPr marL="357188" indent="-357188">
              <a:spcBef>
                <a:spcPts val="1000"/>
              </a:spcBef>
              <a:spcAft>
                <a:spcPts val="0"/>
              </a:spcAft>
              <a:buClrTx/>
              <a:buNone/>
            </a:pPr>
            <a:r>
              <a:rPr lang="en-US" noProof="0" dirty="0"/>
              <a:t>D. </a:t>
            </a:r>
            <a:r>
              <a:rPr lang="en-US" dirty="0"/>
              <a:t>Applying the plan to affirmative action.</a:t>
            </a:r>
            <a:endParaRPr lang="en-US" noProof="0" dirty="0"/>
          </a:p>
        </p:txBody>
      </p:sp>
    </p:spTree>
    <p:extLst>
      <p:ext uri="{BB962C8B-B14F-4D97-AF65-F5344CB8AC3E}">
        <p14:creationId xmlns:p14="http://schemas.microsoft.com/office/powerpoint/2010/main" val="361219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D1D29-7475-4482-8FED-E66A80DD4E4F}"/>
              </a:ext>
            </a:extLst>
          </p:cNvPr>
          <p:cNvSpPr>
            <a:spLocks noGrp="1"/>
          </p:cNvSpPr>
          <p:nvPr>
            <p:ph type="title"/>
          </p:nvPr>
        </p:nvSpPr>
        <p:spPr/>
        <p:txBody>
          <a:bodyPr/>
          <a:lstStyle/>
          <a:p>
            <a:r>
              <a:rPr lang="en-US" dirty="0"/>
              <a:t>The Process of Human Resource Planning </a:t>
            </a:r>
            <a:r>
              <a:rPr lang="en-US" sz="2000" b="0" dirty="0"/>
              <a:t>2</a:t>
            </a:r>
            <a:endParaRPr lang="en-IN" sz="2000" b="0" dirty="0"/>
          </a:p>
        </p:txBody>
      </p:sp>
      <p:sp>
        <p:nvSpPr>
          <p:cNvPr id="3" name="Content Placeholder 2">
            <a:extLst>
              <a:ext uri="{FF2B5EF4-FFF2-40B4-BE49-F238E27FC236}">
                <a16:creationId xmlns:a16="http://schemas.microsoft.com/office/drawing/2014/main" id="{8CD52E06-2C03-4D15-9F55-1B34B2FC60FF}"/>
              </a:ext>
            </a:extLst>
          </p:cNvPr>
          <p:cNvSpPr>
            <a:spLocks noGrp="1"/>
          </p:cNvSpPr>
          <p:nvPr>
            <p:ph idx="1"/>
          </p:nvPr>
        </p:nvSpPr>
        <p:spPr>
          <a:xfrm>
            <a:off x="609600" y="1280160"/>
            <a:ext cx="10972800" cy="4547203"/>
          </a:xfrm>
        </p:spPr>
        <p:txBody>
          <a:bodyPr/>
          <a:lstStyle/>
          <a:p>
            <a:r>
              <a:rPr lang="en-US" sz="2600" b="1" dirty="0"/>
              <a:t>Forecasting</a:t>
            </a:r>
          </a:p>
          <a:p>
            <a:pPr marL="292608" indent="-292608">
              <a:spcBef>
                <a:spcPts val="1000"/>
              </a:spcBef>
              <a:spcAft>
                <a:spcPts val="0"/>
              </a:spcAft>
              <a:buFont typeface="Arial" panose="020B0604020202020204" pitchFamily="34" charset="0"/>
              <a:buChar char="•"/>
            </a:pPr>
            <a:r>
              <a:rPr lang="en-US" sz="2400" dirty="0"/>
              <a:t>First step in H</a:t>
            </a:r>
            <a:r>
              <a:rPr lang="en-US" sz="100" dirty="0"/>
              <a:t> </a:t>
            </a:r>
            <a:r>
              <a:rPr lang="en-US" sz="2400" dirty="0"/>
              <a:t>R planning.</a:t>
            </a:r>
          </a:p>
          <a:p>
            <a:pPr marL="292608" indent="-292608">
              <a:spcBef>
                <a:spcPts val="1000"/>
              </a:spcBef>
              <a:spcAft>
                <a:spcPts val="0"/>
              </a:spcAft>
              <a:buFont typeface="Arial" panose="020B0604020202020204" pitchFamily="34" charset="0"/>
              <a:buChar char="•"/>
            </a:pPr>
            <a:r>
              <a:rPr lang="en-US" sz="2400" dirty="0">
                <a:solidFill>
                  <a:srgbClr val="221E1F"/>
                </a:solidFill>
              </a:rPr>
              <a:t>Can use statistical methods or subjective judgment.</a:t>
            </a:r>
            <a:endParaRPr lang="en-IN" sz="2400" dirty="0"/>
          </a:p>
        </p:txBody>
      </p:sp>
    </p:spTree>
    <p:extLst>
      <p:ext uri="{BB962C8B-B14F-4D97-AF65-F5344CB8AC3E}">
        <p14:creationId xmlns:p14="http://schemas.microsoft.com/office/powerpoint/2010/main" val="3119363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The Process of Human Resource Planning </a:t>
            </a:r>
            <a:r>
              <a:rPr lang="en-US" sz="1000" b="0" dirty="0"/>
              <a:t>3</a:t>
            </a:r>
            <a:endParaRPr lang="en-IN" sz="1000" b="0" dirty="0"/>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5386917" cy="639762"/>
          </a:xfrm>
        </p:spPr>
        <p:txBody>
          <a:bodyPr/>
          <a:lstStyle/>
          <a:p>
            <a:r>
              <a:rPr lang="en-US" sz="2400" b="0" dirty="0"/>
              <a:t>Forecasting the Demand for Labor</a:t>
            </a:r>
            <a:endParaRPr lang="en-IN" sz="2400" b="0" dirty="0"/>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IN" sz="2600" dirty="0"/>
              <a:t>Trend Analysis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Constructing and applying statistical models that predict labor demand for the next year, given relatively objective statistics from the previous year.</a:t>
            </a:r>
            <a:endParaRPr lang="en-IN" sz="2400" dirty="0"/>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7105"/>
            <a:ext cx="5384133" cy="635871"/>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dirty="0">
                <a:cs typeface="Arial" panose="020B0604020202020204" pitchFamily="34" charset="0"/>
              </a:rPr>
              <a:t>Leading Indicators</a:t>
            </a:r>
            <a:endParaRPr lang="en-IN" sz="260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cs typeface="Arial" panose="020B0604020202020204" pitchFamily="34" charset="0"/>
              </a:rPr>
              <a:t>Objective measures that accurately predict future labor demand.</a:t>
            </a:r>
          </a:p>
          <a:p>
            <a:pPr marL="292608" indent="-292608">
              <a:spcBef>
                <a:spcPts val="1000"/>
              </a:spcBef>
              <a:spcAft>
                <a:spcPts val="0"/>
              </a:spcAft>
            </a:pPr>
            <a:r>
              <a:rPr lang="en-US" sz="2400" dirty="0">
                <a:cs typeface="Arial" panose="020B0604020202020204" pitchFamily="34" charset="0"/>
              </a:rPr>
              <a:t>Measures of economy, actions of competitors, changes in technology, trends in composition of workforce.</a:t>
            </a:r>
            <a:endParaRPr lang="en-IN" sz="2400" dirty="0"/>
          </a:p>
        </p:txBody>
      </p:sp>
    </p:spTree>
    <p:extLst>
      <p:ext uri="{BB962C8B-B14F-4D97-AF65-F5344CB8AC3E}">
        <p14:creationId xmlns:p14="http://schemas.microsoft.com/office/powerpoint/2010/main" val="841707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4312A-FFD1-4B89-8DD3-297D2BAB06DC}"/>
              </a:ext>
            </a:extLst>
          </p:cNvPr>
          <p:cNvSpPr>
            <a:spLocks noGrp="1"/>
          </p:cNvSpPr>
          <p:nvPr>
            <p:ph type="title"/>
          </p:nvPr>
        </p:nvSpPr>
        <p:spPr/>
        <p:txBody>
          <a:bodyPr/>
          <a:lstStyle/>
          <a:p>
            <a:r>
              <a:rPr lang="en-US" dirty="0"/>
              <a:t>The Process of Human Resource Planning </a:t>
            </a:r>
            <a:r>
              <a:rPr lang="en-US" sz="1000" b="0" dirty="0"/>
              <a:t>4</a:t>
            </a:r>
            <a:endParaRPr lang="en-IN" sz="1000" b="0" dirty="0"/>
          </a:p>
        </p:txBody>
      </p:sp>
      <p:sp>
        <p:nvSpPr>
          <p:cNvPr id="3" name="Content Placeholder 2">
            <a:extLst>
              <a:ext uri="{FF2B5EF4-FFF2-40B4-BE49-F238E27FC236}">
                <a16:creationId xmlns:a16="http://schemas.microsoft.com/office/drawing/2014/main" id="{876023F4-3B32-4FE3-8671-B354FCD29997}"/>
              </a:ext>
            </a:extLst>
          </p:cNvPr>
          <p:cNvSpPr>
            <a:spLocks noGrp="1"/>
          </p:cNvSpPr>
          <p:nvPr>
            <p:ph idx="1"/>
          </p:nvPr>
        </p:nvSpPr>
        <p:spPr>
          <a:xfrm>
            <a:off x="609600" y="1280160"/>
            <a:ext cx="10972800" cy="5006340"/>
          </a:xfrm>
        </p:spPr>
        <p:txBody>
          <a:bodyPr/>
          <a:lstStyle/>
          <a:p>
            <a:r>
              <a:rPr lang="en-US" dirty="0">
                <a:solidFill>
                  <a:srgbClr val="221E1F"/>
                </a:solidFill>
              </a:rPr>
              <a:t>Determining Labor Supply</a:t>
            </a:r>
            <a:endParaRPr lang="en-US" dirty="0"/>
          </a:p>
          <a:p>
            <a:r>
              <a:rPr lang="en-US" sz="2600" b="1" dirty="0"/>
              <a:t>Transitional matrix:</a:t>
            </a:r>
          </a:p>
          <a:p>
            <a:pPr marL="292608" lvl="1" indent="-292608">
              <a:spcBef>
                <a:spcPts val="1000"/>
              </a:spcBef>
              <a:spcAft>
                <a:spcPts val="0"/>
              </a:spcAft>
            </a:pPr>
            <a:r>
              <a:rPr lang="en-US" dirty="0"/>
              <a:t>Chart that lists job categories held in one period and shows the proportion of employees in each of those job categories in a future period.</a:t>
            </a:r>
          </a:p>
          <a:p>
            <a:pPr marL="292608" lvl="1" indent="-292608">
              <a:spcBef>
                <a:spcPts val="1000"/>
              </a:spcBef>
              <a:spcAft>
                <a:spcPts val="0"/>
              </a:spcAft>
            </a:pPr>
            <a:r>
              <a:rPr lang="en-US" dirty="0"/>
              <a:t>Answers two questions:</a:t>
            </a:r>
          </a:p>
          <a:p>
            <a:pPr marL="740664" lvl="2" indent="-283464">
              <a:spcBef>
                <a:spcPts val="1000"/>
              </a:spcBef>
              <a:spcAft>
                <a:spcPts val="0"/>
              </a:spcAft>
              <a:buFont typeface="Arial" panose="020B0604020202020204" pitchFamily="34" charset="0"/>
              <a:buChar char="•"/>
            </a:pPr>
            <a:r>
              <a:rPr lang="en-US" sz="2200" dirty="0"/>
              <a:t>Where did people in each job category go?</a:t>
            </a:r>
          </a:p>
          <a:p>
            <a:pPr marL="740664" lvl="2" indent="-283464">
              <a:spcBef>
                <a:spcPts val="1000"/>
              </a:spcBef>
              <a:spcAft>
                <a:spcPts val="0"/>
              </a:spcAft>
              <a:buFont typeface="Arial" panose="020B0604020202020204" pitchFamily="34" charset="0"/>
              <a:buChar char="•"/>
            </a:pPr>
            <a:r>
              <a:rPr lang="en-US" sz="2200" dirty="0"/>
              <a:t>Where did people currently in each job category come from?</a:t>
            </a:r>
            <a:endParaRPr lang="en-IN" sz="2200" dirty="0"/>
          </a:p>
        </p:txBody>
      </p:sp>
    </p:spTree>
    <p:extLst>
      <p:ext uri="{BB962C8B-B14F-4D97-AF65-F5344CB8AC3E}">
        <p14:creationId xmlns:p14="http://schemas.microsoft.com/office/powerpoint/2010/main" val="21130549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4410</TotalTime>
  <Words>6641</Words>
  <Application>Microsoft Office PowerPoint</Application>
  <PresentationFormat>Widescreen</PresentationFormat>
  <Paragraphs>493</Paragraphs>
  <Slides>43</Slides>
  <Notes>39</Notes>
  <HiddenSlides>6</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43</vt:i4>
      </vt:variant>
    </vt:vector>
  </HeadingPairs>
  <TitlesOfParts>
    <vt:vector size="53" baseType="lpstr">
      <vt:lpstr>Arial</vt:lpstr>
      <vt:lpstr>ArumSans Bold</vt:lpstr>
      <vt:lpstr>ArumSans Regular</vt:lpstr>
      <vt:lpstr>Calibri</vt:lpstr>
      <vt:lpstr>Helvetica</vt:lpstr>
      <vt:lpstr>NimbusRomDOT</vt:lpstr>
      <vt:lpstr>1_FIRST, BREAK, LAST slides </vt:lpstr>
      <vt:lpstr>2_FIRST, BREAK, LAST slides </vt:lpstr>
      <vt:lpstr>Plain BODY/MAIN CONTENT</vt:lpstr>
      <vt:lpstr>1_Plain BODY/MAIN CONTENT</vt:lpstr>
      <vt:lpstr>Create an interactive class with Poll Everywhere</vt:lpstr>
      <vt:lpstr>Chapter 5 </vt:lpstr>
      <vt:lpstr>What Do I Need to Know?</vt:lpstr>
      <vt:lpstr>The Process of Human Resource Planning 1</vt:lpstr>
      <vt:lpstr>Figure 5.1 Overview of the Human Resource Planning Process</vt:lpstr>
      <vt:lpstr>POLLING QUESTION 1</vt:lpstr>
      <vt:lpstr>The Process of Human Resource Planning 2</vt:lpstr>
      <vt:lpstr>The Process of Human Resource Planning 3</vt:lpstr>
      <vt:lpstr>The Process of Human Resource Planning 4</vt:lpstr>
      <vt:lpstr>Table 5.1 Transitional Matrix: Example for an Auto Parts Manufacturer</vt:lpstr>
      <vt:lpstr>The Process of Human Resource Planning 5</vt:lpstr>
      <vt:lpstr>The Process of Human Resource Planning 6</vt:lpstr>
      <vt:lpstr>Table 5.2a Options for Reducing a Surplus</vt:lpstr>
      <vt:lpstr>Table 5.2b Options for Avoiding a Shortage</vt:lpstr>
      <vt:lpstr>The Process of Human Resource Planning 7</vt:lpstr>
      <vt:lpstr>The “Entertainment Factor”</vt:lpstr>
      <vt:lpstr>The Process of Human Resource Planning 8</vt:lpstr>
      <vt:lpstr>The Process of Human Resource Planning 9</vt:lpstr>
      <vt:lpstr>The Process of Human Resource Planning 10</vt:lpstr>
      <vt:lpstr>POLLING QUESTION 2</vt:lpstr>
      <vt:lpstr>The Process of Human Resource Planning 11</vt:lpstr>
      <vt:lpstr>The Process of Human Resource Planning 12</vt:lpstr>
      <vt:lpstr>Recruiting Human Resources</vt:lpstr>
      <vt:lpstr>Figure 5.2 Three Aspects of Recruiting</vt:lpstr>
      <vt:lpstr>Personnel Policies 1</vt:lpstr>
      <vt:lpstr>Personnel Policies 2</vt:lpstr>
      <vt:lpstr>Recruitment Sources 1</vt:lpstr>
      <vt:lpstr>Recruitment Sources 2</vt:lpstr>
      <vt:lpstr>Recruitment Sources 3</vt:lpstr>
      <vt:lpstr>Recruitment Sources 4</vt:lpstr>
      <vt:lpstr>Recruitment Sources 5</vt:lpstr>
      <vt:lpstr>Recruitment Sources 6</vt:lpstr>
      <vt:lpstr>Figure 5.3 Top Recruiting Sources Reported by Employers</vt:lpstr>
      <vt:lpstr>Recruitment Sources 7</vt:lpstr>
      <vt:lpstr>Recruiter Traits and Behaviors 1</vt:lpstr>
      <vt:lpstr>Recruiter Traits and Behaviors 2</vt:lpstr>
      <vt:lpstr>Figure 5.4 Recruits Who Were Offended by Recruiters</vt:lpstr>
      <vt:lpstr>End of Chapter 5</vt:lpstr>
      <vt:lpstr>Accessibility Content: Text Alternatives for Images</vt:lpstr>
      <vt:lpstr>Figure 5.1 Overview of the Human Resource Planning Process – Text Alternative </vt:lpstr>
      <vt:lpstr>Figure 5.2 Three Aspects of Recruiting – Text Alternative </vt:lpstr>
      <vt:lpstr>Figure 5.3 Top Recruiting Sources Reported by Employers – Text Alternative </vt:lpstr>
      <vt:lpstr>Figure 5.4 Recruits Who Were Offended by Recruiters – Text Alternative </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05</dc:title>
  <dc:subject/>
  <dc:creator/>
  <dc:description/>
  <cp:lastModifiedBy>R, Nithiyanandhan</cp:lastModifiedBy>
  <cp:revision>1266</cp:revision>
  <dcterms:created xsi:type="dcterms:W3CDTF">2012-05-14T19:04:18Z</dcterms:created>
  <dcterms:modified xsi:type="dcterms:W3CDTF">2021-02-03T14:58:31Z</dcterms:modified>
</cp:coreProperties>
</file>