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46"/>
  </p:notesMasterIdLst>
  <p:sldIdLst>
    <p:sldId id="379" r:id="rId5"/>
    <p:sldId id="388" r:id="rId6"/>
    <p:sldId id="430" r:id="rId7"/>
    <p:sldId id="468" r:id="rId8"/>
    <p:sldId id="507" r:id="rId9"/>
    <p:sldId id="469" r:id="rId10"/>
    <p:sldId id="471" r:id="rId11"/>
    <p:sldId id="470" r:id="rId12"/>
    <p:sldId id="508" r:id="rId13"/>
    <p:sldId id="509" r:id="rId14"/>
    <p:sldId id="510" r:id="rId15"/>
    <p:sldId id="511" r:id="rId16"/>
    <p:sldId id="512" r:id="rId17"/>
    <p:sldId id="513" r:id="rId18"/>
    <p:sldId id="514" r:id="rId19"/>
    <p:sldId id="515" r:id="rId20"/>
    <p:sldId id="516" r:id="rId21"/>
    <p:sldId id="517" r:id="rId22"/>
    <p:sldId id="518" r:id="rId23"/>
    <p:sldId id="519" r:id="rId24"/>
    <p:sldId id="520" r:id="rId25"/>
    <p:sldId id="521" r:id="rId26"/>
    <p:sldId id="472" r:id="rId27"/>
    <p:sldId id="522" r:id="rId28"/>
    <p:sldId id="523" r:id="rId29"/>
    <p:sldId id="524" r:id="rId30"/>
    <p:sldId id="525" r:id="rId31"/>
    <p:sldId id="526" r:id="rId32"/>
    <p:sldId id="527" r:id="rId33"/>
    <p:sldId id="506" r:id="rId34"/>
    <p:sldId id="528" r:id="rId35"/>
    <p:sldId id="529" r:id="rId36"/>
    <p:sldId id="530" r:id="rId37"/>
    <p:sldId id="531" r:id="rId38"/>
    <p:sldId id="532" r:id="rId39"/>
    <p:sldId id="428" r:id="rId40"/>
    <p:sldId id="360" r:id="rId41"/>
    <p:sldId id="638" r:id="rId42"/>
    <p:sldId id="639" r:id="rId43"/>
    <p:sldId id="640" r:id="rId44"/>
    <p:sldId id="641" r:id="rId45"/>
  </p:sldIdLst>
  <p:sldSz cx="12192000" cy="6858000"/>
  <p:notesSz cx="6858000" cy="9144000"/>
  <p:custDataLst>
    <p:tags r:id="rId47"/>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468"/>
            <p14:sldId id="507"/>
            <p14:sldId id="469"/>
            <p14:sldId id="471"/>
            <p14:sldId id="470"/>
            <p14:sldId id="508"/>
            <p14:sldId id="509"/>
            <p14:sldId id="510"/>
            <p14:sldId id="511"/>
            <p14:sldId id="512"/>
            <p14:sldId id="513"/>
            <p14:sldId id="514"/>
            <p14:sldId id="515"/>
            <p14:sldId id="516"/>
            <p14:sldId id="517"/>
            <p14:sldId id="518"/>
            <p14:sldId id="519"/>
            <p14:sldId id="520"/>
            <p14:sldId id="521"/>
            <p14:sldId id="472"/>
            <p14:sldId id="522"/>
            <p14:sldId id="523"/>
            <p14:sldId id="524"/>
            <p14:sldId id="525"/>
            <p14:sldId id="526"/>
            <p14:sldId id="527"/>
            <p14:sldId id="506"/>
            <p14:sldId id="528"/>
            <p14:sldId id="529"/>
            <p14:sldId id="530"/>
            <p14:sldId id="531"/>
            <p14:sldId id="532"/>
            <p14:sldId id="428"/>
          </p14:sldIdLst>
        </p14:section>
        <p14:section name="Appendix: Image Descriptions for Unsighted Students" id="{47E2ACDF-FEE8-4953-B1A2-72D3F951747D}">
          <p14:sldIdLst>
            <p14:sldId id="360"/>
            <p14:sldId id="638"/>
            <p14:sldId id="639"/>
            <p14:sldId id="640"/>
            <p14:sldId id="641"/>
          </p14:sldIdLst>
        </p14:section>
      </p14:sectionLst>
    </p:ext>
    <p:ext uri="{EFAFB233-063F-42B5-8137-9DF3F51BA10A}">
      <p15:sldGuideLst xmlns:p15="http://schemas.microsoft.com/office/powerpoint/2012/main">
        <p15:guide id="1" orient="horz" pos="4128" userDrawn="1">
          <p15:clr>
            <a:srgbClr val="A4A3A4"/>
          </p15:clr>
        </p15:guide>
        <p15:guide id="3" pos="7344"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09" autoAdjust="0"/>
    <p:restoredTop sz="82746" autoAdjust="0"/>
  </p:normalViewPr>
  <p:slideViewPr>
    <p:cSldViewPr snapToGrid="0">
      <p:cViewPr varScale="1">
        <p:scale>
          <a:sx n="68" d="100"/>
          <a:sy n="68" d="100"/>
        </p:scale>
        <p:origin x="228" y="66"/>
      </p:cViewPr>
      <p:guideLst>
        <p:guide orient="horz" pos="4128"/>
        <p:guide pos="7344"/>
        <p:guide orient="horz" pos="3960"/>
        <p:guide pos="3840"/>
        <p:guide orient="horz" pos="792"/>
        <p:guide pos="377"/>
      </p:guideLst>
    </p:cSldViewPr>
  </p:slideViewPr>
  <p:outlineViewPr>
    <p:cViewPr>
      <p:scale>
        <a:sx n="33" d="100"/>
        <a:sy n="33" d="100"/>
      </p:scale>
      <p:origin x="0" y="-29574"/>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55" d="100"/>
          <a:sy n="55" d="100"/>
        </p:scale>
        <p:origin x="82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ＭＳ Ｐゴシック" pitchFamily="-65" charset="-128"/>
                <a:cs typeface="ＭＳ Ｐゴシック" pitchFamily="-65" charset="-128"/>
              </a:rPr>
              <a:t>LO 4-3 Define the elements of a job analysis, and discuss their significance for human resource management.</a:t>
            </a:r>
          </a:p>
          <a:p>
            <a:endParaRPr lang="en-US" sz="1200" kern="120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To achieve high-quality performance, organizations have to understand and match job requirements and people. This understanding requires </a:t>
            </a:r>
            <a:r>
              <a:rPr lang="en-US" sz="1200" b="1" i="0" u="none" strike="noStrike" kern="1200" baseline="0" dirty="0">
                <a:solidFill>
                  <a:srgbClr val="000000"/>
                </a:solidFill>
                <a:latin typeface="+mn-lt"/>
                <a:ea typeface="ＭＳ Ｐゴシック" pitchFamily="-65" charset="-128"/>
                <a:cs typeface="ＭＳ Ｐゴシック" pitchFamily="-65" charset="-128"/>
              </a:rPr>
              <a:t>job analysis</a:t>
            </a:r>
            <a:r>
              <a:rPr lang="en-US" sz="1200" b="0" i="0" u="none" strike="noStrike" kern="1200" baseline="0" dirty="0">
                <a:solidFill>
                  <a:srgbClr val="000000"/>
                </a:solidFill>
                <a:latin typeface="+mn-lt"/>
                <a:ea typeface="ＭＳ Ｐゴシック" pitchFamily="-65" charset="-128"/>
                <a:cs typeface="ＭＳ Ｐゴシック" pitchFamily="-65" charset="-128"/>
              </a:rPr>
              <a:t>, the process of getting detailed information about jobs. Analyzing jobs and understanding what is required to carry out a job provide essential knowledge for staffing, training, performance appraisal, and many other HR activities.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14921511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000000"/>
                </a:solidFill>
                <a:latin typeface="+mn-lt"/>
                <a:ea typeface="ＭＳ Ｐゴシック" pitchFamily="-65" charset="-128"/>
                <a:cs typeface="ＭＳ Ｐゴシック" pitchFamily="-65" charset="-128"/>
              </a:rPr>
              <a:t>An essential part of job analysis is the creation of job descriptions. A </a:t>
            </a:r>
            <a:r>
              <a:rPr lang="en-US" sz="1200" b="1" i="0" u="none" strike="noStrike" kern="1200" baseline="0" dirty="0">
                <a:solidFill>
                  <a:srgbClr val="000000"/>
                </a:solidFill>
                <a:latin typeface="+mn-lt"/>
                <a:ea typeface="ＭＳ Ｐゴシック" pitchFamily="-65" charset="-128"/>
                <a:cs typeface="ＭＳ Ｐゴシック" pitchFamily="-65" charset="-128"/>
              </a:rPr>
              <a:t>job description </a:t>
            </a:r>
            <a:r>
              <a:rPr lang="en-US" sz="1200" b="0" i="0" u="none" strike="noStrike" kern="1200" baseline="0" dirty="0">
                <a:solidFill>
                  <a:srgbClr val="000000"/>
                </a:solidFill>
                <a:latin typeface="+mn-lt"/>
                <a:ea typeface="ＭＳ Ｐゴシック" pitchFamily="-65" charset="-128"/>
                <a:cs typeface="ＭＳ Ｐゴシック" pitchFamily="-65" charset="-128"/>
              </a:rPr>
              <a:t>is a list of the tasks, duties, and responsibilities (TDRs) that a job entails. TDRs are observable actions.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rgbClr val="000000"/>
              </a:solidFill>
              <a:latin typeface="+mn-lt"/>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charset="0"/>
                <a:cs typeface="ＭＳ Ｐゴシック" charset="0"/>
              </a:rPr>
              <a:t>Whenever the organization creates a new job, it needs to prepare a job description. Job descriptions should be reviewed periodically.</a:t>
            </a:r>
          </a:p>
          <a:p>
            <a:endParaRPr lang="en-US" sz="1200" kern="1200" dirty="0">
              <a:solidFill>
                <a:schemeClr val="tx1"/>
              </a:solidFill>
              <a:latin typeface="+mn-lt"/>
              <a:ea typeface="ＭＳ Ｐゴシック" charset="0"/>
              <a:cs typeface="ＭＳ Ｐゴシック" pitchFamily="-65" charset="-128"/>
            </a:endParaRPr>
          </a:p>
          <a:p>
            <a:r>
              <a:rPr lang="en-US" sz="1200" kern="1200" dirty="0">
                <a:solidFill>
                  <a:schemeClr val="tx1"/>
                </a:solidFill>
                <a:latin typeface="+mn-lt"/>
                <a:ea typeface="ＭＳ Ｐゴシック" charset="0"/>
                <a:cs typeface="ＭＳ Ｐゴシック" charset="0"/>
              </a:rPr>
              <a:t>Performance appraisals are a good opportunity to review the job description. Preparation of a job description begins with gathering information about the job from people already performing the task, the position’s supervisor, or the managers creating the position. Based on that information, the writer of the job description identifies the essential duties of the job, including mental and physical tasks and any methods and resources required.</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29067161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Whereas the job description focuses on the activities involved in carrying out a job, a </a:t>
            </a:r>
            <a:r>
              <a:rPr lang="en-US" b="1" dirty="0">
                <a:latin typeface="Calibri" charset="0"/>
                <a:ea typeface="ＭＳ Ｐゴシック" charset="0"/>
                <a:cs typeface="ＭＳ Ｐゴシック" charset="0"/>
              </a:rPr>
              <a:t>job specification</a:t>
            </a:r>
            <a:r>
              <a:rPr lang="en-US" dirty="0">
                <a:latin typeface="Calibri" charset="0"/>
                <a:ea typeface="ＭＳ Ｐゴシック" charset="0"/>
                <a:cs typeface="ＭＳ Ｐゴシック" charset="0"/>
              </a:rPr>
              <a:t> looks at the qualities of the person performing the job. KSAOs are characteristics of people and are not directly observable. They are observable only when individuals are carrying out the TDRs of the job—and afterward, if they can show the product of their labor. </a:t>
            </a:r>
            <a:r>
              <a:rPr lang="en-US" sz="1200" kern="1200" dirty="0">
                <a:solidFill>
                  <a:schemeClr val="tx1"/>
                </a:solidFill>
                <a:effectLst/>
                <a:latin typeface="+mn-lt"/>
                <a:ea typeface="ＭＳ Ｐゴシック" pitchFamily="-65" charset="-128"/>
                <a:cs typeface="ＭＳ Ｐゴシック" pitchFamily="-65" charset="-128"/>
              </a:rPr>
              <a:t>Accurate information about KSAOs is especially</a:t>
            </a:r>
            <a:r>
              <a:rPr lang="en-US" sz="1200" kern="1200" baseline="0" dirty="0">
                <a:solidFill>
                  <a:schemeClr val="tx1"/>
                </a:solidFill>
                <a:effectLst/>
                <a:latin typeface="+mn-lt"/>
                <a:ea typeface="ＭＳ Ｐゴシック" pitchFamily="-65" charset="-128"/>
                <a:cs typeface="ＭＳ Ｐゴシック" pitchFamily="-65" charset="-128"/>
              </a:rPr>
              <a:t> </a:t>
            </a:r>
            <a:r>
              <a:rPr lang="en-US" sz="1200" kern="1200" dirty="0">
                <a:solidFill>
                  <a:schemeClr val="tx1"/>
                </a:solidFill>
                <a:effectLst/>
                <a:latin typeface="+mn-lt"/>
                <a:ea typeface="ＭＳ Ｐゴシック" pitchFamily="-65" charset="-128"/>
                <a:cs typeface="ＭＳ Ｐゴシック" pitchFamily="-65" charset="-128"/>
              </a:rPr>
              <a:t>important for making decisions about who will fill a job. A manager attempting to fill a position needs information about the characteristics required and about the characteristics of each applicant. </a:t>
            </a:r>
            <a:r>
              <a:rPr lang="en-US" sz="1200" kern="1200" baseline="0" dirty="0">
                <a:solidFill>
                  <a:schemeClr val="tx1"/>
                </a:solidFill>
                <a:effectLst/>
                <a:latin typeface="+mn-lt"/>
                <a:ea typeface="ＭＳ Ｐゴシック" pitchFamily="-65" charset="-128"/>
                <a:cs typeface="ＭＳ Ｐゴシック" pitchFamily="-65" charset="-128"/>
              </a:rPr>
              <a:t> </a:t>
            </a:r>
            <a:r>
              <a:rPr lang="en-US" sz="1200" kern="1200" dirty="0">
                <a:solidFill>
                  <a:schemeClr val="tx1"/>
                </a:solidFill>
                <a:effectLst/>
                <a:latin typeface="+mn-lt"/>
                <a:ea typeface="ＭＳ Ｐゴシック" pitchFamily="-65" charset="-128"/>
                <a:cs typeface="ＭＳ Ｐゴシック" pitchFamily="-65" charset="-128"/>
              </a:rPr>
              <a:t>Interviews and selection decisions should therefore focus on KSAOs.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17009352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 4-4 Tell how to obtain information for a job analysis.</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There are several sources of job information. The incumbents, or people who currently perform the job are a good source. This source should be supplemented by observations, when applicable, or supervisor input. Supervisors may have a clearer vision of what is expected from that job.</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Two other sources are provided  by the Department of Labor. The dictionary of occupational titles and the Occupational information network which is an online job description database.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2499738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After gathering information, the job analyst uses the information to analyze the job. One instrument for analyzing jobs is the </a:t>
            </a:r>
            <a:r>
              <a:rPr lang="en-US" b="1" dirty="0">
                <a:latin typeface="Calibri" charset="0"/>
                <a:ea typeface="ＭＳ Ｐゴシック" charset="0"/>
                <a:cs typeface="ＭＳ Ｐゴシック" charset="0"/>
              </a:rPr>
              <a:t>Position Analysis Questionnaire (PAQ)</a:t>
            </a:r>
            <a:r>
              <a:rPr lang="en-US" dirty="0">
                <a:latin typeface="Calibri" charset="0"/>
                <a:ea typeface="ＭＳ Ｐゴシック" charset="0"/>
                <a:cs typeface="ＭＳ Ｐゴシック" charset="0"/>
              </a:rPr>
              <a:t>. The person analyzing a job determines whether each item on the questionnaire applies to the job being analyzed, and then rates each item based on six scales. Using the PAQ provides an organization with information that helps in comparing jobs, even when they are dissimilar.</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5890344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To gather information about worker requirements, the </a:t>
            </a:r>
            <a:r>
              <a:rPr lang="en-US" b="1" dirty="0">
                <a:latin typeface="Calibri" charset="0"/>
                <a:ea typeface="ＭＳ Ｐゴシック" charset="0"/>
                <a:cs typeface="ＭＳ Ｐゴシック" charset="0"/>
              </a:rPr>
              <a:t>Fleishman Job Analysis System </a:t>
            </a:r>
            <a:r>
              <a:rPr lang="en-US" dirty="0">
                <a:latin typeface="Calibri" charset="0"/>
                <a:ea typeface="ＭＳ Ｐゴシック" charset="0"/>
                <a:cs typeface="ＭＳ Ｐゴシック" charset="0"/>
              </a:rPr>
              <a:t>asks subject-matter experts (typically job incumbents) to evaluate a job in terms of the abilities required to perform the job. When the survey has been completed in all 52 categories </a:t>
            </a:r>
            <a:r>
              <a:rPr lang="en-US" sz="1200" kern="1200" dirty="0">
                <a:solidFill>
                  <a:schemeClr val="tx1"/>
                </a:solidFill>
                <a:effectLst/>
                <a:latin typeface="+mn-lt"/>
                <a:ea typeface="ＭＳ Ｐゴシック" pitchFamily="-65" charset="-128"/>
                <a:cs typeface="ＭＳ Ｐゴシック" pitchFamily="-65" charset="-128"/>
              </a:rPr>
              <a:t>of abilities, ranging from written comprehension to deductive reasoning, manual</a:t>
            </a:r>
            <a:r>
              <a:rPr lang="en-US" sz="1200" kern="1200" baseline="0" dirty="0">
                <a:solidFill>
                  <a:schemeClr val="tx1"/>
                </a:solidFill>
                <a:effectLst/>
                <a:latin typeface="+mn-lt"/>
                <a:ea typeface="ＭＳ Ｐゴシック" pitchFamily="-65" charset="-128"/>
                <a:cs typeface="ＭＳ Ｐゴシック" pitchFamily="-65" charset="-128"/>
              </a:rPr>
              <a:t> </a:t>
            </a:r>
            <a:r>
              <a:rPr lang="en-US" sz="1200" kern="1200" dirty="0">
                <a:solidFill>
                  <a:schemeClr val="tx1"/>
                </a:solidFill>
                <a:effectLst/>
                <a:latin typeface="+mn-lt"/>
                <a:ea typeface="ＭＳ Ｐゴシック" pitchFamily="-65" charset="-128"/>
                <a:cs typeface="ＭＳ Ｐゴシック" pitchFamily="-65" charset="-128"/>
              </a:rPr>
              <a:t>dexterity, stamina, and originality</a:t>
            </a:r>
            <a:r>
              <a:rPr lang="en-US" dirty="0">
                <a:latin typeface="Calibri" charset="0"/>
                <a:ea typeface="ＭＳ Ｐゴシック" charset="0"/>
                <a:cs typeface="ＭＳ Ｐゴシック" charset="0"/>
              </a:rPr>
              <a:t>, the results provide a picture of the ability requirements of a job. Such information is especially useful for employee selection, training, and career development.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934088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Just as there are standardized instruments for assessing the nature of a job, there are standard ways to measure the nature of teams. Three dimensions are most critical.</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23604085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Calibri" charset="0"/>
                <a:ea typeface="ＭＳ Ｐゴシック" charset="0"/>
                <a:cs typeface="ＭＳ Ｐゴシック" charset="0"/>
              </a:rPr>
              <a:t>Job analysis </a:t>
            </a:r>
            <a:r>
              <a:rPr lang="en-US" dirty="0">
                <a:latin typeface="Calibri" charset="0"/>
                <a:ea typeface="ＭＳ Ｐゴシック" charset="0"/>
                <a:cs typeface="ＭＳ Ｐゴシック" charset="0"/>
              </a:rPr>
              <a:t>is also important from a legal standpoint. It helps determines essential job requirements and job-related duties as required by the EEO laws and regulations.</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Job analysis also helps supervisors and other managers carry out their duties, such as:</a:t>
            </a:r>
          </a:p>
          <a:p>
            <a:pPr lvl="1" indent="-228600">
              <a:buFontTx/>
              <a:buChar char="•"/>
            </a:pPr>
            <a:r>
              <a:rPr lang="en-US" dirty="0">
                <a:latin typeface="Calibri" charset="0"/>
                <a:ea typeface="ＭＳ Ｐゴシック" charset="0"/>
              </a:rPr>
              <a:t>Identify types of work in their units.</a:t>
            </a:r>
          </a:p>
          <a:p>
            <a:pPr lvl="1" indent="-228600">
              <a:buFontTx/>
              <a:buChar char="•"/>
            </a:pPr>
            <a:r>
              <a:rPr lang="en-US" dirty="0">
                <a:latin typeface="Calibri" charset="0"/>
                <a:ea typeface="ＭＳ Ｐゴシック" charset="0"/>
              </a:rPr>
              <a:t>Information about work flow process.</a:t>
            </a:r>
          </a:p>
          <a:p>
            <a:pPr lvl="1" indent="-228600">
              <a:buFontTx/>
              <a:buChar char="•"/>
            </a:pPr>
            <a:r>
              <a:rPr lang="en-US" dirty="0">
                <a:latin typeface="Calibri" charset="0"/>
                <a:ea typeface="ＭＳ Ｐゴシック" charset="0"/>
              </a:rPr>
              <a:t>Information that supports hiring decisions, performance review, and compensation.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171022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ＭＳ Ｐゴシック" pitchFamily="-65" charset="-128"/>
                <a:cs typeface="ＭＳ Ｐゴシック" pitchFamily="-65" charset="-128"/>
              </a:rPr>
              <a:t>LO 4-5 Summarize recent trends in job analysis.</a:t>
            </a:r>
          </a:p>
          <a:p>
            <a:endParaRPr lang="en-US" sz="1200" kern="120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Competency models help HR professionals ensure that all aspects of talent management are aligned with the organization’s strategy. Hiring based on competencies associated with job success promotes diversity and lowers the risk of selecting people who will be unhappy in a particular job. Information about employees’ competencies can guide training and development, and competency models can serve as a fair basis for defining performance measures.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335731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Table 4.1 shows an example of a competency model for a project manager. The left side of the table lists competencies required for a project manager (organizational and planning skills; communications; and financial and quantitative skills). The right side of the table shows behaviors that might be used to determine a project manager’s level of proficiency for each competency. As in these examples, competency models focus more on how people work, whereas job analysis focuses more on work tasks and outcomes.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986157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Jobs change and evolve over</a:t>
            </a:r>
            <a:r>
              <a:rPr lang="en-US" baseline="0" dirty="0">
                <a:latin typeface="Calibri" charset="0"/>
                <a:ea typeface="ＭＳ Ｐゴシック" charset="0"/>
                <a:cs typeface="ＭＳ Ｐゴシック" charset="0"/>
              </a:rPr>
              <a:t> time. </a:t>
            </a:r>
            <a:r>
              <a:rPr lang="en-US" sz="1200" kern="1200" baseline="0" dirty="0">
                <a:solidFill>
                  <a:schemeClr val="tx1"/>
                </a:solidFill>
                <a:effectLst/>
                <a:latin typeface="+mn-lt"/>
                <a:ea typeface="ＭＳ Ｐゴシック" pitchFamily="-65" charset="-128"/>
                <a:cs typeface="ＭＳ Ｐゴシック" pitchFamily="-65" charset="-128"/>
              </a:rPr>
              <a:t>J</a:t>
            </a:r>
            <a:r>
              <a:rPr lang="en-US" sz="1200" kern="1200" dirty="0">
                <a:solidFill>
                  <a:schemeClr val="tx1"/>
                </a:solidFill>
                <a:effectLst/>
                <a:latin typeface="+mn-lt"/>
                <a:ea typeface="ＭＳ Ｐゴシック" pitchFamily="-65" charset="-128"/>
                <a:cs typeface="ＭＳ Ｐゴシック" pitchFamily="-65" charset="-128"/>
              </a:rPr>
              <a:t>ob analysis must not only define jobs when they are created, but also detect changes in jobs as time passes.</a:t>
            </a:r>
          </a:p>
          <a:p>
            <a:endParaRPr lang="en-US" sz="1200" kern="1200" dirty="0">
              <a:solidFill>
                <a:schemeClr val="tx1"/>
              </a:solidFill>
              <a:effectLst/>
              <a:latin typeface="+mn-lt"/>
              <a:ea typeface="ＭＳ Ｐゴシック" pitchFamily="-65" charset="-128"/>
              <a:cs typeface="ＭＳ Ｐゴシック" pitchFamily="-65" charset="-128"/>
            </a:endParaRPr>
          </a:p>
          <a:p>
            <a:r>
              <a:rPr lang="en-US" dirty="0">
                <a:latin typeface="Calibri" charset="0"/>
                <a:ea typeface="ＭＳ Ｐゴシック" charset="0"/>
                <a:cs typeface="ＭＳ Ｐゴシック" charset="0"/>
              </a:rPr>
              <a:t>Research suggests that successful downsizing efforts almost always entail changes in the nature of jobs, not just their number. Jobs that have survived the downsizing of the most recent recession tend to have a broader scope of responsibilities coupled with less supervision. These changes in the nature of work and the expanded use of “project-based” organizational structures require the type of broader understanding that comes from an analysis of work flows. Because the work can change rapidly and it is impossible to rewrite job descriptions every week, job descriptions and specifications need to balance flexibility with the need for legal documentation.</a:t>
            </a:r>
          </a:p>
          <a:p>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2352212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Adding more tasks to an existing job is called job _____, while adding more decision-making authority to jobs is called job _____.</a:t>
            </a:r>
          </a:p>
          <a:p>
            <a:pPr marL="228600" lvl="1" indent="-228600">
              <a:buFont typeface="+mj-lt"/>
              <a:buAutoNum type="alphaUcPeriod"/>
            </a:pPr>
            <a:r>
              <a:rPr lang="en-US" dirty="0">
                <a:latin typeface="Calibri" charset="0"/>
                <a:ea typeface="ＭＳ Ｐゴシック" charset="0"/>
              </a:rPr>
              <a:t>extension; rotation</a:t>
            </a:r>
          </a:p>
          <a:p>
            <a:pPr marL="228600" lvl="1" indent="-228600">
              <a:buFont typeface="+mj-lt"/>
              <a:buAutoNum type="alphaUcPeriod"/>
            </a:pPr>
            <a:r>
              <a:rPr lang="en-US" dirty="0">
                <a:latin typeface="Calibri" charset="0"/>
                <a:ea typeface="ＭＳ Ｐゴシック" charset="0"/>
              </a:rPr>
              <a:t>rotation; enrichment</a:t>
            </a:r>
          </a:p>
          <a:p>
            <a:pPr marL="228600" lvl="1" indent="-228600">
              <a:buFont typeface="+mj-lt"/>
              <a:buAutoNum type="alphaUcPeriod"/>
            </a:pPr>
            <a:r>
              <a:rPr lang="en-US" dirty="0">
                <a:latin typeface="Calibri" charset="0"/>
                <a:ea typeface="ＭＳ Ｐゴシック" charset="0"/>
              </a:rPr>
              <a:t>enlargement; enrichment</a:t>
            </a:r>
          </a:p>
          <a:p>
            <a:pPr marL="228600" lvl="1" indent="-228600">
              <a:buFont typeface="+mj-lt"/>
              <a:buAutoNum type="alphaUcPeriod"/>
            </a:pPr>
            <a:r>
              <a:rPr lang="en-US" dirty="0">
                <a:latin typeface="Calibri" charset="0"/>
                <a:ea typeface="ＭＳ Ｐゴシック" charset="0"/>
              </a:rPr>
              <a:t>enlargement; rotation</a:t>
            </a:r>
          </a:p>
          <a:p>
            <a:pPr marL="685800" lvl="1" indent="-228600">
              <a:buFont typeface="Wingdings" charset="0"/>
              <a:buAutoNum type="alphaUcPeriod"/>
            </a:pPr>
            <a:endParaRPr lang="en-US" dirty="0">
              <a:latin typeface="Calibri" charset="0"/>
              <a:ea typeface="ＭＳ Ｐゴシック" charset="0"/>
            </a:endParaRPr>
          </a:p>
          <a:p>
            <a:pPr marL="0" lvl="1">
              <a:buFont typeface="Wingdings" charset="0"/>
              <a:buNone/>
            </a:pPr>
            <a:r>
              <a:rPr lang="en-US" dirty="0">
                <a:latin typeface="Calibri" charset="0"/>
                <a:ea typeface="ＭＳ Ｐゴシック" charset="0"/>
              </a:rPr>
              <a:t>Answer: C</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2004919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US" sz="1200" kern="1200" dirty="0">
                <a:solidFill>
                  <a:schemeClr val="tx1"/>
                </a:solidFill>
                <a:latin typeface="+mn-lt"/>
                <a:ea typeface="ＭＳ Ｐゴシック" charset="0"/>
                <a:cs typeface="ＭＳ Ｐゴシック" charset="0"/>
              </a:rPr>
              <a:t>LO 4-6 Describe methods for designing a job so that it can be done efficiently.</a:t>
            </a:r>
          </a:p>
          <a:p>
            <a:pPr lvl="0">
              <a:defRPr/>
            </a:pPr>
            <a:endParaRPr lang="en-US" sz="1200" kern="1200" dirty="0">
              <a:solidFill>
                <a:schemeClr val="tx1"/>
              </a:solidFill>
              <a:latin typeface="+mn-lt"/>
              <a:ea typeface="ＭＳ Ｐゴシック" charset="0"/>
              <a:cs typeface="ＭＳ Ｐゴシック" charset="0"/>
            </a:endParaRPr>
          </a:p>
          <a:p>
            <a:pPr lvl="0">
              <a:defRPr/>
            </a:pPr>
            <a:r>
              <a:rPr lang="en-US" sz="1200" kern="1200" dirty="0">
                <a:solidFill>
                  <a:schemeClr val="tx1"/>
                </a:solidFill>
                <a:latin typeface="+mn-lt"/>
                <a:ea typeface="ＭＳ Ｐゴシック" charset="0"/>
                <a:cs typeface="ＭＳ Ｐゴシック" charset="0"/>
              </a:rPr>
              <a:t>Although job analysis is important for an understanding of existing jobs, organizations must also plan for new jobs and periodically consider whether they should revise existing jobs. </a:t>
            </a:r>
            <a:r>
              <a:rPr lang="en-US" sz="1200" b="1" i="0" u="none" strike="noStrike" kern="1200" baseline="0" dirty="0">
                <a:solidFill>
                  <a:srgbClr val="000000"/>
                </a:solidFill>
                <a:latin typeface="+mn-lt"/>
                <a:ea typeface="ＭＳ Ｐゴシック" charset="0"/>
                <a:cs typeface="ＭＳ Ｐゴシック" charset="0"/>
              </a:rPr>
              <a:t>J</a:t>
            </a:r>
            <a:r>
              <a:rPr lang="en-US" sz="1200" b="1" i="0" u="none" strike="noStrike" kern="1200" baseline="0" dirty="0">
                <a:solidFill>
                  <a:srgbClr val="000000"/>
                </a:solidFill>
                <a:latin typeface="+mn-lt"/>
                <a:ea typeface="ＭＳ Ｐゴシック" pitchFamily="-65" charset="-128"/>
                <a:cs typeface="ＭＳ Ｐゴシック" pitchFamily="-65" charset="-128"/>
              </a:rPr>
              <a:t>ob design</a:t>
            </a:r>
            <a:r>
              <a:rPr lang="en-US" sz="1200" b="0" i="0" u="none" strike="noStrike" kern="1200" baseline="0" dirty="0">
                <a:solidFill>
                  <a:srgbClr val="000000"/>
                </a:solidFill>
                <a:latin typeface="+mn-lt"/>
                <a:ea typeface="ＭＳ Ｐゴシック" pitchFamily="-65" charset="-128"/>
                <a:cs typeface="ＭＳ Ｐゴシック" pitchFamily="-65" charset="-128"/>
              </a:rPr>
              <a:t>, is the process of defining how work will be performed and what tasks will be required in a given job. Job redesign is a similar process that involves changing an existing job design.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18240542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kern="1200" dirty="0">
                <a:solidFill>
                  <a:schemeClr val="tx1"/>
                </a:solidFill>
                <a:effectLst/>
                <a:latin typeface="+mn-lt"/>
                <a:ea typeface="ＭＳ Ｐゴシック" pitchFamily="-65" charset="-128"/>
                <a:cs typeface="ＭＳ Ｐゴシック" pitchFamily="-65" charset="-128"/>
              </a:rPr>
              <a:t>As shown in Figure 4.4, the available approaches emphasize different aspects of the job: the mechanics of doing a job efficiently, the job’s impact on motivation, the use of safe work practices, and the mental demands of the job.</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15270476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If workers perform tasks as efficiently as possible, not only does the organization benefit from lower costs and greater output per worker, but workers should be less fatigued. </a:t>
            </a:r>
            <a:r>
              <a:rPr lang="en-US" b="1" dirty="0">
                <a:latin typeface="Calibri" charset="0"/>
                <a:ea typeface="ＭＳ Ｐゴシック" charset="0"/>
                <a:cs typeface="ＭＳ Ｐゴシック" charset="0"/>
              </a:rPr>
              <a:t>Industrial engineering </a:t>
            </a:r>
            <a:r>
              <a:rPr lang="en-US" dirty="0">
                <a:latin typeface="Calibri" charset="0"/>
                <a:ea typeface="ＭＳ Ｐゴシック" charset="0"/>
                <a:cs typeface="ＭＳ Ｐゴシック" charset="0"/>
              </a:rPr>
              <a:t>provides measurable and practical benefits. However, a focus on efficiency alone can create jobs that are so simple and repetitive that workers get bored. Industrial engineering is usually combined with other approaches to job design.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1481469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ＭＳ Ｐゴシック" pitchFamily="-65" charset="-128"/>
                <a:cs typeface="ＭＳ Ｐゴシック" pitchFamily="-65" charset="-128"/>
              </a:rPr>
              <a:t>LO 4-7 Identify approaches to designing a job to make it motivating.</a:t>
            </a:r>
          </a:p>
          <a:p>
            <a:endParaRPr lang="en-US" sz="1200" kern="1200" dirty="0">
              <a:solidFill>
                <a:schemeClr val="tx1"/>
              </a:solidFill>
              <a:latin typeface="+mn-lt"/>
              <a:ea typeface="ＭＳ Ｐゴシック" pitchFamily="-65" charset="-128"/>
              <a:cs typeface="ＭＳ Ｐゴシック" pitchFamily="-65" charset="-128"/>
            </a:endParaRPr>
          </a:p>
          <a:p>
            <a:pPr algn="just"/>
            <a:r>
              <a:rPr lang="en-US" sz="1200" b="0" i="0" u="none" strike="noStrike" kern="1200" baseline="0" dirty="0">
                <a:solidFill>
                  <a:srgbClr val="221E1F"/>
                </a:solidFill>
                <a:latin typeface="+mn-lt"/>
                <a:ea typeface="ＭＳ Ｐゴシック" pitchFamily="-65" charset="-128"/>
                <a:cs typeface="ＭＳ Ｐゴシック" pitchFamily="-65" charset="-128"/>
              </a:rPr>
              <a:t>To improve job satisfaction, organizations need to design jobs that take into account factors that make jobs motivating and satisfying for employees.</a:t>
            </a:r>
          </a:p>
          <a:p>
            <a:pPr algn="just"/>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pPr algn="just"/>
            <a:r>
              <a:rPr lang="en-US" sz="1200" b="0" i="0" u="none" strike="noStrike" kern="1200" baseline="0" dirty="0">
                <a:solidFill>
                  <a:srgbClr val="221E1F"/>
                </a:solidFill>
                <a:latin typeface="+mn-lt"/>
                <a:ea typeface="ＭＳ Ｐゴシック" pitchFamily="-65" charset="-128"/>
                <a:cs typeface="ＭＳ Ｐゴシック" pitchFamily="-65" charset="-128"/>
              </a:rPr>
              <a:t>A model that shows how to make jobs more motivating is the Job Characteristics Model, developed by Richard Hackman and Greg Oldham.</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24592903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US" sz="1400" dirty="0"/>
              <a:t>As shown in Figure 4.5, the more of each of these characteristics a job has, the more motivating the job will be, according to the Job Characteristics Model. The model predicts that a person with such a job will be more satisfied and will produce more and better work.</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21537358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mn-lt"/>
                <a:ea typeface="ＭＳ Ｐゴシック" pitchFamily="-65" charset="-128"/>
                <a:cs typeface="ＭＳ Ｐゴシック" pitchFamily="-65" charset="-128"/>
              </a:rPr>
              <a:t>In a job design, </a:t>
            </a:r>
            <a:r>
              <a:rPr lang="en-US" sz="1200" b="1" i="0" u="none" strike="noStrike" kern="1200" baseline="0" dirty="0">
                <a:solidFill>
                  <a:srgbClr val="000000"/>
                </a:solidFill>
                <a:latin typeface="+mn-lt"/>
                <a:ea typeface="ＭＳ Ｐゴシック" pitchFamily="-65" charset="-128"/>
                <a:cs typeface="ＭＳ Ｐゴシック" pitchFamily="-65" charset="-128"/>
              </a:rPr>
              <a:t>job enlargement </a:t>
            </a:r>
            <a:r>
              <a:rPr lang="en-US" sz="1200" b="0" i="0" u="none" strike="noStrike" kern="1200" baseline="0" dirty="0">
                <a:solidFill>
                  <a:srgbClr val="000000"/>
                </a:solidFill>
                <a:latin typeface="+mn-lt"/>
                <a:ea typeface="ＭＳ Ｐゴシック" pitchFamily="-65" charset="-128"/>
                <a:cs typeface="ＭＳ Ｐゴシック" pitchFamily="-65" charset="-128"/>
              </a:rPr>
              <a:t>refers to broadening the types of tasks performed. The objective of job enlargement is to make jobs less repetitive and more interesting.</a:t>
            </a:r>
          </a:p>
          <a:p>
            <a:endParaRPr lang="en-US" sz="1200" b="0" i="0" u="none" strike="noStrike" kern="1200" baseline="0" dirty="0">
              <a:solidFill>
                <a:srgbClr val="000000"/>
              </a:solidFill>
              <a:latin typeface="+mn-lt"/>
              <a:ea typeface="ＭＳ Ｐゴシック" charset="0"/>
              <a:cs typeface="ＭＳ Ｐゴシック" charset="0"/>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Organizations that use job enlargement to make jobs more motivational employ techniques such as job extension and job rotation. </a:t>
            </a:r>
            <a:r>
              <a:rPr lang="en-US" sz="1200" b="1" i="0" u="none" strike="noStrike" kern="1200" baseline="0" dirty="0">
                <a:solidFill>
                  <a:srgbClr val="000000"/>
                </a:solidFill>
                <a:latin typeface="+mn-lt"/>
                <a:ea typeface="ＭＳ Ｐゴシック" pitchFamily="-65" charset="-128"/>
                <a:cs typeface="ＭＳ Ｐゴシック" pitchFamily="-65" charset="-128"/>
              </a:rPr>
              <a:t>Job extension </a:t>
            </a:r>
            <a:r>
              <a:rPr lang="en-US" sz="1200" b="0" i="0" u="none" strike="noStrike" kern="1200" baseline="0" dirty="0">
                <a:solidFill>
                  <a:srgbClr val="000000"/>
                </a:solidFill>
                <a:latin typeface="+mn-lt"/>
                <a:ea typeface="ＭＳ Ｐゴシック" pitchFamily="-65" charset="-128"/>
                <a:cs typeface="ＭＳ Ｐゴシック" pitchFamily="-65" charset="-128"/>
              </a:rPr>
              <a:t>is enlarging jobs by combining several relatively simple jobs to form a job with a wider range of tasks. </a:t>
            </a:r>
            <a:r>
              <a:rPr lang="en-US" sz="1200" b="1" i="0" u="none" strike="noStrike" kern="1200" baseline="0" dirty="0">
                <a:solidFill>
                  <a:srgbClr val="000000"/>
                </a:solidFill>
                <a:latin typeface="+mn-lt"/>
                <a:ea typeface="ＭＳ Ｐゴシック" pitchFamily="-65" charset="-128"/>
                <a:cs typeface="ＭＳ Ｐゴシック" pitchFamily="-65" charset="-128"/>
              </a:rPr>
              <a:t>Job rotation </a:t>
            </a:r>
            <a:r>
              <a:rPr lang="en-US" sz="1200" b="0" i="0" u="none" strike="noStrike" kern="1200" baseline="0" dirty="0">
                <a:solidFill>
                  <a:srgbClr val="000000"/>
                </a:solidFill>
                <a:latin typeface="+mn-lt"/>
                <a:ea typeface="ＭＳ Ｐゴシック" pitchFamily="-65" charset="-128"/>
                <a:cs typeface="ＭＳ Ｐゴシック" pitchFamily="-65" charset="-128"/>
              </a:rPr>
              <a:t>does not actually redesign the jobs themselves, but moves employees among several different jobs. This approach to job enlargement is common among production teams.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23755770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32549553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The idea of </a:t>
            </a:r>
            <a:r>
              <a:rPr lang="en-US" sz="1200" b="1" i="0" u="none" strike="noStrike" kern="1200" baseline="0" dirty="0">
                <a:solidFill>
                  <a:srgbClr val="221E1F"/>
                </a:solidFill>
                <a:latin typeface="+mn-lt"/>
                <a:ea typeface="ＭＳ Ｐゴシック" pitchFamily="-65" charset="-128"/>
                <a:cs typeface="ＭＳ Ｐゴシック" pitchFamily="-65" charset="-128"/>
              </a:rPr>
              <a:t>job enrichment</a:t>
            </a:r>
            <a:r>
              <a:rPr lang="en-US" sz="1200" i="0" u="none" strike="noStrike" kern="1200" baseline="0" dirty="0">
                <a:solidFill>
                  <a:srgbClr val="221E1F"/>
                </a:solidFill>
                <a:latin typeface="+mn-lt"/>
                <a:ea typeface="ＭＳ Ｐゴシック" pitchFamily="-65" charset="-128"/>
                <a:cs typeface="ＭＳ Ｐゴシック" pitchFamily="-65" charset="-128"/>
              </a:rPr>
              <a:t>,</a:t>
            </a:r>
            <a:r>
              <a:rPr lang="en-US" sz="1200" b="1" i="0" u="none" strike="noStrike" kern="1200" baseline="0" dirty="0">
                <a:solidFill>
                  <a:srgbClr val="221E1F"/>
                </a:solidFill>
                <a:latin typeface="+mn-lt"/>
                <a:ea typeface="ＭＳ Ｐゴシック" pitchFamily="-65" charset="-128"/>
                <a:cs typeface="ＭＳ Ｐゴシック" pitchFamily="-65" charset="-128"/>
              </a:rPr>
              <a:t> </a:t>
            </a:r>
            <a:r>
              <a:rPr lang="en-US" sz="1200" b="0" i="0" u="none" strike="noStrike" kern="1200" baseline="0" dirty="0">
                <a:solidFill>
                  <a:srgbClr val="221E1F"/>
                </a:solidFill>
                <a:latin typeface="+mn-lt"/>
                <a:ea typeface="ＭＳ Ｐゴシック" pitchFamily="-65" charset="-128"/>
                <a:cs typeface="ＭＳ Ｐゴシック" pitchFamily="-65" charset="-128"/>
              </a:rPr>
              <a:t>or empowering workers by adding more decision-making authority to their jobs, comes from the work of Frederick Herzberg. According to Herzberg’s two-factor theory, individuals are motivated more by the intrinsic aspects of work (for example, the meaningfulness of a job) than by extrinsic rewards, such as pay. Herzberg identified five factors he associated with motivating jobs: achievement, recognition, growth, responsibility, and performance of the entire job.</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When teams are self-managed and team members are highly involved in decision making, teams are more productive, employees more satisfied, and managers are more pleased with performance. Teams also tend to do better when each team member performs a variety of tasks and when team members view their effort as significant.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212601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a:t>
            </a:fld>
            <a:endParaRPr lang="en-US" dirty="0"/>
          </a:p>
        </p:txBody>
      </p:sp>
    </p:spTree>
    <p:extLst>
      <p:ext uri="{BB962C8B-B14F-4D97-AF65-F5344CB8AC3E}">
        <p14:creationId xmlns:p14="http://schemas.microsoft.com/office/powerpoint/2010/main" val="986993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Depending on the requirements of the organization and the individual jobs, organizations may be able to be flexible about when employees work.</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1" i="0" u="none" strike="noStrike" kern="1200" baseline="0" dirty="0">
                <a:solidFill>
                  <a:srgbClr val="000000"/>
                </a:solidFill>
                <a:latin typeface="+mn-lt"/>
                <a:ea typeface="ＭＳ Ｐゴシック" pitchFamily="-65" charset="-128"/>
                <a:cs typeface="ＭＳ Ｐゴシック" pitchFamily="-65" charset="-128"/>
              </a:rPr>
              <a:t>Flextime </a:t>
            </a:r>
            <a:r>
              <a:rPr lang="en-US" sz="1200" b="0" i="0" u="none" strike="noStrike" kern="1200" baseline="0" dirty="0">
                <a:solidFill>
                  <a:srgbClr val="000000"/>
                </a:solidFill>
                <a:latin typeface="+mn-lt"/>
                <a:ea typeface="ＭＳ Ｐゴシック" pitchFamily="-65" charset="-128"/>
                <a:cs typeface="ＭＳ Ｐゴシック" pitchFamily="-65" charset="-128"/>
              </a:rPr>
              <a:t>is a scheduling policy in which full-time employees may choose starting and ending times within guidelines specified by the organization.</a:t>
            </a:r>
          </a:p>
          <a:p>
            <a:endParaRPr lang="en-US" sz="1200" b="0" i="0" u="none" strike="noStrike" kern="1200" baseline="0" dirty="0">
              <a:solidFill>
                <a:srgbClr val="000000"/>
              </a:solidFill>
              <a:latin typeface="+mn-lt"/>
              <a:ea typeface="ＭＳ Ｐゴシック" pitchFamily="-65" charset="-128"/>
              <a:cs typeface="ＭＳ Ｐゴシック" pitchFamily="-65" charset="-128"/>
            </a:endParaRPr>
          </a:p>
          <a:p>
            <a:r>
              <a:rPr lang="en-US" sz="1200" b="1" i="0" u="none" strike="noStrike" kern="1200" baseline="0" dirty="0">
                <a:solidFill>
                  <a:srgbClr val="000000"/>
                </a:solidFill>
                <a:latin typeface="+mn-lt"/>
                <a:ea typeface="ＭＳ Ｐゴシック" pitchFamily="-65" charset="-128"/>
                <a:cs typeface="ＭＳ Ｐゴシック" pitchFamily="-65" charset="-128"/>
              </a:rPr>
              <a:t>Job sharing </a:t>
            </a:r>
            <a:r>
              <a:rPr lang="en-US" sz="1200" b="0" i="0" u="none" strike="noStrike" kern="1200" baseline="0" dirty="0">
                <a:solidFill>
                  <a:srgbClr val="000000"/>
                </a:solidFill>
                <a:latin typeface="+mn-lt"/>
                <a:ea typeface="ＭＳ Ｐゴシック" pitchFamily="-65" charset="-128"/>
                <a:cs typeface="ＭＳ Ｐゴシック" pitchFamily="-65" charset="-128"/>
              </a:rPr>
              <a:t>is a work option in which two part-time employees carry out the tasks associated with a single job.</a:t>
            </a:r>
          </a:p>
          <a:p>
            <a:endParaRPr lang="en-US" sz="1200" kern="120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A compressed workweek is a schedule in which full-time workers complete their weekly hours in fewer than five days.</a:t>
            </a:r>
          </a:p>
          <a:p>
            <a:endParaRPr lang="en-US" sz="1200" b="0" i="0" u="none" strike="noStrike" kern="1200" baseline="0" dirty="0">
              <a:solidFill>
                <a:srgbClr val="000000"/>
              </a:solidFill>
              <a:latin typeface="+mn-lt"/>
              <a:ea typeface="ＭＳ Ｐゴシック" pitchFamily="-65" charset="-128"/>
              <a:cs typeface="ＭＳ Ｐゴシック" pitchFamily="-65" charset="-128"/>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The broad term for doing one’s work away from a centrally located office is telework, or telecommuting.</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7246873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b="0" i="0" u="none" strike="noStrike" kern="1200" baseline="0" dirty="0">
                <a:solidFill>
                  <a:srgbClr val="221E1F"/>
                </a:solidFill>
                <a:latin typeface="+mn-lt"/>
                <a:ea typeface="ＭＳ Ｐゴシック" pitchFamily="-65" charset="-128"/>
                <a:cs typeface="ＭＳ Ｐゴシック" pitchFamily="-65" charset="-128"/>
              </a:rPr>
              <a:t>Figure 4.6 illustrates alternatives to the traditional 40-hour workweek.</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31118130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LO 4-8 </a:t>
            </a:r>
            <a:r>
              <a:rPr lang="en-US" dirty="0"/>
              <a:t>Explain how organizations apply ergonomics to design safe jobs.</a:t>
            </a:r>
            <a:endParaRPr lang="en-US" dirty="0">
              <a:latin typeface="Calibri" charset="0"/>
              <a:ea typeface="ＭＳ Ｐゴシック" charset="0"/>
              <a:cs typeface="ＭＳ Ｐゴシック" charset="0"/>
            </a:endParaRPr>
          </a:p>
          <a:p>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r>
              <a:rPr lang="en-US" dirty="0">
                <a:latin typeface="Calibri" charset="0"/>
                <a:ea typeface="ＭＳ Ｐゴシック" charset="0"/>
                <a:cs typeface="ＭＳ Ｐゴシック" charset="0"/>
              </a:rPr>
              <a:t>The way people use their bodies when they work affects their physical well-being and may affect how long they can work. The goal of </a:t>
            </a:r>
            <a:r>
              <a:rPr lang="en-US" b="1" dirty="0">
                <a:latin typeface="Calibri" charset="0"/>
                <a:ea typeface="ＭＳ Ｐゴシック" charset="0"/>
                <a:cs typeface="ＭＳ Ｐゴシック" charset="0"/>
              </a:rPr>
              <a:t>ergonomics</a:t>
            </a:r>
            <a:r>
              <a:rPr lang="en-US" dirty="0">
                <a:latin typeface="Calibri" charset="0"/>
                <a:ea typeface="ＭＳ Ｐゴシック" charset="0"/>
                <a:cs typeface="ＭＳ Ｐゴシック" charset="0"/>
              </a:rPr>
              <a:t> is to minimize physical strain on the worker by structuring the physical work environment around the way the human body works. Ergonomic design may involve modifying equipment to reduce the physical demands of performing certain jobs or redesigning the jobs themselves to reduce strain. Ergonomic design may target work practices associated with injuries.</a:t>
            </a:r>
          </a:p>
          <a:p>
            <a:r>
              <a:rPr lang="en-US" dirty="0">
                <a:latin typeface="Calibri" charset="0"/>
                <a:ea typeface="ＭＳ Ｐゴシック" charset="0"/>
                <a:cs typeface="ＭＳ Ｐゴシック" charset="0"/>
              </a:rPr>
              <a:t>	</a:t>
            </a:r>
          </a:p>
          <a:p>
            <a:r>
              <a:rPr lang="en-US" dirty="0">
                <a:latin typeface="Calibri" charset="0"/>
                <a:ea typeface="ＭＳ Ｐゴシック" charset="0"/>
                <a:cs typeface="ＭＳ Ｐゴシック" charset="0"/>
              </a:rPr>
              <a:t>A recent ergonomic challenge comes from the popularity of mobile devices. As workers find more and more uses for these devices, they are at risk from repetitive-stress injuries (RSIs). Heavy users of these devices must therefore trade off eyestrain against physical strain to wrists, unless they can hook up their device to an extra, properly positioned keyboard or monitor. When using mobile devices or any computer, workers can protect themselves by taking frequent breaks and paying attention to their posture while they work.</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13022237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The Occupational Safety and Health Administration has a “four-pronged” strategy for encouraging ergonomic job design. The first prong is to issue guidelines (rather than regulations) for specific industries. To date, these guidelines have been issued for poultry-processing and meatpacking plants, foundries, nursing homes, shipyards, and grocery stores. Second, OSHA enforces violations of its requirement that employers have a general duty to protect workers from hazards, including ergonomic hazards. Third, OSHA works with industry groups to advise employers in those industries. And finally, OSHA established a National Advisory Committee on Ergonomics to define needs for further research.</a:t>
            </a: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15615209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LO 4-9 </a:t>
            </a:r>
            <a:r>
              <a:rPr lang="en-US" dirty="0"/>
              <a:t>Discuss how organizations can plan for the mental demands of a job.</a:t>
            </a:r>
            <a:endParaRPr lang="en-US" dirty="0">
              <a:latin typeface="Calibri" charset="0"/>
              <a:ea typeface="ＭＳ Ｐゴシック" charset="0"/>
              <a:cs typeface="ＭＳ Ｐゴシック" charset="0"/>
            </a:endParaRP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Just as the human body has capabilities and limitations, addressed by ergonomics, the mind, too, has capabilities and limitations. Employers may seek to reduce mental as well as physical strain. The job design may limit the amount of information and memorization involved. Adequate lighting, easy-to-read gauges and displays, simple-to-operate equipment, and clear instructions also can minimize mental strain.</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Computer software can simplify jobs—for example, by performing calculations or filtering out spam from important e-mail. Organizations can select employees with  the necessary abilities to handle a job’s mental demands. </a:t>
            </a:r>
            <a:r>
              <a:rPr lang="en-US" sz="1200" kern="1200" dirty="0">
                <a:solidFill>
                  <a:schemeClr val="tx1"/>
                </a:solidFill>
                <a:effectLst/>
                <a:latin typeface="+mn-lt"/>
                <a:ea typeface="ＭＳ Ｐゴシック" pitchFamily="-65" charset="-128"/>
                <a:cs typeface="ＭＳ Ｐゴシック" pitchFamily="-65" charset="-128"/>
              </a:rPr>
              <a:t>Changes in technology sometimes reduce job demands and errors, but in some cases, technology has made the problem worse. Some employees try to juggle information from several sources at once—say, talking on a cell phone while typing, surfing</a:t>
            </a:r>
            <a:r>
              <a:rPr lang="en-US" sz="1200" kern="1200" baseline="0" dirty="0">
                <a:solidFill>
                  <a:schemeClr val="tx1"/>
                </a:solidFill>
                <a:effectLst/>
                <a:latin typeface="+mn-lt"/>
                <a:ea typeface="ＭＳ Ｐゴシック" pitchFamily="-65" charset="-128"/>
                <a:cs typeface="ＭＳ Ｐゴシック" pitchFamily="-65" charset="-128"/>
              </a:rPr>
              <a:t> </a:t>
            </a:r>
            <a:r>
              <a:rPr lang="en-US" sz="1200" kern="1200" dirty="0">
                <a:solidFill>
                  <a:schemeClr val="tx1"/>
                </a:solidFill>
                <a:effectLst/>
                <a:latin typeface="+mn-lt"/>
                <a:ea typeface="ＭＳ Ｐゴシック" pitchFamily="-65" charset="-128"/>
                <a:cs typeface="ＭＳ Ｐゴシック" pitchFamily="-65" charset="-128"/>
              </a:rPr>
              <a:t> the web for information during a team member’s business presentation, or repeatedly stopping work on a project to check e-mail or Twitter feeds. In these cases, the cell phone, handheld computer, and e-mail or tweets are distracting the employees from their primary task. They may convey important information, but they also break the employee’s train of thought, reducing performance and increasing the likelihood of errors.</a:t>
            </a: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15362649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39745335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31737004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681BCAD9-4EF0-A740-A449-E6B1FAFF4A5A}" type="slidenum">
              <a:rPr kumimoji="0" 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2643041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What is most motivating to you in a job?</a:t>
            </a:r>
          </a:p>
          <a:p>
            <a:pPr marL="228600" indent="-228600">
              <a:buFont typeface="+mj-lt"/>
              <a:buAutoNum type="alphaUcPeriod"/>
            </a:pPr>
            <a:r>
              <a:rPr lang="en-US" dirty="0"/>
              <a:t>A raise</a:t>
            </a:r>
          </a:p>
          <a:p>
            <a:pPr marL="228600" indent="-228600">
              <a:buFont typeface="+mj-lt"/>
              <a:buAutoNum type="alphaUcPeriod"/>
            </a:pPr>
            <a:r>
              <a:rPr lang="en-US" dirty="0"/>
              <a:t>A promotion</a:t>
            </a:r>
          </a:p>
          <a:p>
            <a:pPr marL="228600" indent="-228600">
              <a:buFont typeface="+mj-lt"/>
              <a:buAutoNum type="alphaUcPeriod"/>
            </a:pPr>
            <a:r>
              <a:rPr lang="en-US" dirty="0"/>
              <a:t>Verbal recognition</a:t>
            </a:r>
          </a:p>
          <a:p>
            <a:pPr marL="228600" indent="-228600">
              <a:buFont typeface="+mj-lt"/>
              <a:buAutoNum type="alphaUcPeriod"/>
            </a:pPr>
            <a:r>
              <a:rPr lang="en-US" dirty="0"/>
              <a:t>Job security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Student answers will vary. This can lead to a lively opening discussion of the chapter’s materials.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833816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Calibri" charset="0"/>
              <a:buNone/>
            </a:pPr>
            <a:r>
              <a:rPr lang="en-US" sz="1200" kern="1200" dirty="0">
                <a:solidFill>
                  <a:schemeClr val="tx1"/>
                </a:solidFill>
                <a:latin typeface="+mn-lt"/>
                <a:ea typeface="ＭＳ Ｐゴシック" charset="0"/>
                <a:cs typeface="ＭＳ Ｐゴシック" charset="0"/>
              </a:rPr>
              <a:t>LO 4-1 </a:t>
            </a:r>
            <a:r>
              <a:rPr lang="en-US" sz="1200" kern="1200" dirty="0">
                <a:solidFill>
                  <a:schemeClr val="tx1"/>
                </a:solidFill>
                <a:latin typeface="+mn-lt"/>
                <a:ea typeface="ＭＳ Ｐゴシック" pitchFamily="-65" charset="-128"/>
                <a:cs typeface="ＭＳ Ｐゴシック" pitchFamily="-65" charset="-128"/>
              </a:rPr>
              <a:t>Summarize the elements of work flow analysis.</a:t>
            </a:r>
          </a:p>
          <a:p>
            <a:pPr marL="0" indent="0">
              <a:buFont typeface="Calibri" charset="0"/>
              <a:buNone/>
            </a:pPr>
            <a:endParaRPr lang="en-US" sz="1200" kern="1200" dirty="0">
              <a:solidFill>
                <a:schemeClr val="tx1"/>
              </a:solidFill>
              <a:latin typeface="+mn-lt"/>
              <a:ea typeface="ＭＳ Ｐゴシック" charset="0"/>
              <a:cs typeface="ＭＳ Ｐゴシック" charset="0"/>
            </a:endParaRPr>
          </a:p>
          <a:p>
            <a:pPr marL="0" indent="0">
              <a:buFont typeface="Calibri" charset="0"/>
              <a:buNone/>
            </a:pPr>
            <a:r>
              <a:rPr lang="en-US" sz="1200" kern="1200" dirty="0">
                <a:solidFill>
                  <a:schemeClr val="tx1"/>
                </a:solidFill>
                <a:latin typeface="+mn-lt"/>
                <a:ea typeface="ＭＳ Ｐゴシック" charset="0"/>
                <a:cs typeface="ＭＳ Ｐゴシック" charset="0"/>
              </a:rPr>
              <a:t>Informed decisions about jobs take place in the context of the organization’</a:t>
            </a:r>
            <a:r>
              <a:rPr lang="en-US" altLang="ja-JP" sz="1200" kern="1200" dirty="0">
                <a:solidFill>
                  <a:schemeClr val="tx1"/>
                </a:solidFill>
                <a:latin typeface="+mn-lt"/>
                <a:ea typeface="ＭＳ Ｐゴシック" charset="0"/>
                <a:cs typeface="ＭＳ Ｐゴシック" charset="0"/>
              </a:rPr>
              <a:t>s overall work flow. </a:t>
            </a:r>
            <a:r>
              <a:rPr lang="en-US" sz="1200" b="0" i="0" u="none" strike="noStrike" kern="1200" baseline="0" dirty="0">
                <a:solidFill>
                  <a:srgbClr val="000000"/>
                </a:solidFill>
                <a:latin typeface="+mn-lt"/>
                <a:ea typeface="ＭＳ Ｐゴシック" pitchFamily="-65" charset="-128"/>
                <a:cs typeface="ＭＳ Ｐゴシック" pitchFamily="-65" charset="-128"/>
              </a:rPr>
              <a:t>Through the process of </a:t>
            </a:r>
            <a:r>
              <a:rPr lang="en-US" sz="1200" b="1" i="0" u="none" strike="noStrike" kern="1200" baseline="0" dirty="0">
                <a:solidFill>
                  <a:srgbClr val="000000"/>
                </a:solidFill>
                <a:latin typeface="+mn-lt"/>
                <a:ea typeface="ＭＳ Ｐゴシック" pitchFamily="-65" charset="-128"/>
                <a:cs typeface="ＭＳ Ｐゴシック" pitchFamily="-65" charset="-128"/>
              </a:rPr>
              <a:t>work flow design</a:t>
            </a:r>
            <a:r>
              <a:rPr lang="en-US" sz="1200" b="0" i="0" u="none" strike="noStrike" kern="1200" baseline="0" dirty="0">
                <a:solidFill>
                  <a:srgbClr val="000000"/>
                </a:solidFill>
                <a:latin typeface="+mn-lt"/>
                <a:ea typeface="ＭＳ Ｐゴシック" pitchFamily="-65" charset="-128"/>
                <a:cs typeface="ＭＳ Ｐゴシック" pitchFamily="-65" charset="-128"/>
              </a:rPr>
              <a:t>, managers analyze the tasks needed to produce a product or service. With this information, they assign these tasks to specific jobs and positions. (A </a:t>
            </a:r>
            <a:r>
              <a:rPr lang="en-US" sz="1200" b="1" i="0" u="none" strike="noStrike" kern="1200" baseline="0" dirty="0">
                <a:solidFill>
                  <a:srgbClr val="000000"/>
                </a:solidFill>
                <a:latin typeface="+mn-lt"/>
                <a:ea typeface="ＭＳ Ｐゴシック" pitchFamily="-65" charset="-128"/>
                <a:cs typeface="ＭＳ Ｐゴシック" pitchFamily="-65" charset="-128"/>
              </a:rPr>
              <a:t>job </a:t>
            </a:r>
            <a:r>
              <a:rPr lang="en-US" sz="1200" b="0" i="0" u="none" strike="noStrike" kern="1200" baseline="0" dirty="0">
                <a:solidFill>
                  <a:srgbClr val="000000"/>
                </a:solidFill>
                <a:latin typeface="+mn-lt"/>
                <a:ea typeface="ＭＳ Ｐゴシック" pitchFamily="-65" charset="-128"/>
                <a:cs typeface="ＭＳ Ｐゴシック" pitchFamily="-65" charset="-128"/>
              </a:rPr>
              <a:t>is a set of related duties. A </a:t>
            </a:r>
            <a:r>
              <a:rPr lang="en-US" sz="1200" b="1" i="0" u="none" strike="noStrike" kern="1200" baseline="0" dirty="0">
                <a:solidFill>
                  <a:srgbClr val="000000"/>
                </a:solidFill>
                <a:latin typeface="+mn-lt"/>
                <a:ea typeface="ＭＳ Ｐゴシック" pitchFamily="-65" charset="-128"/>
                <a:cs typeface="ＭＳ Ｐゴシック" pitchFamily="-65" charset="-128"/>
              </a:rPr>
              <a:t>position </a:t>
            </a:r>
            <a:r>
              <a:rPr lang="en-US" sz="1200" b="0" i="0" u="none" strike="noStrike" kern="1200" baseline="0" dirty="0">
                <a:solidFill>
                  <a:srgbClr val="000000"/>
                </a:solidFill>
                <a:latin typeface="+mn-lt"/>
                <a:ea typeface="ＭＳ Ｐゴシック" pitchFamily="-65" charset="-128"/>
                <a:cs typeface="ＭＳ Ｐゴシック" pitchFamily="-65" charset="-128"/>
              </a:rPr>
              <a:t>is the set of duties performed by one person. A school has many teaching positions; the person filling each of those positions is performing the job of teacher.) Basing these decisions on work flow design can lead to better results than the more traditional practice of looking at jobs individually.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3969681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1879999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mn-lt"/>
                <a:ea typeface="ＭＳ Ｐゴシック" pitchFamily="-65" charset="-128"/>
                <a:cs typeface="ＭＳ Ｐゴシック" pitchFamily="-65" charset="-128"/>
              </a:rPr>
              <a:t>For each type of work, </a:t>
            </a:r>
            <a:r>
              <a:rPr lang="en-US" sz="1200" b="0" i="0" u="none" strike="noStrike" kern="1200" baseline="0" dirty="0">
                <a:solidFill>
                  <a:srgbClr val="221E1F"/>
                </a:solidFill>
                <a:latin typeface="+mn-lt"/>
                <a:ea typeface="ＭＳ Ｐゴシック" pitchFamily="-65" charset="-128"/>
                <a:cs typeface="ＭＳ Ｐゴシック" pitchFamily="-65" charset="-128"/>
              </a:rPr>
              <a:t>such as producing a product line or providing a support service (accounting, legal support, and so on), the analysis identifies the output of the process, the activities involved, and the three categories of inputs (materials and information, equipment, and human resources).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1383237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dirty="0">
                <a:latin typeface="Calibri" charset="0"/>
                <a:ea typeface="ＭＳ Ｐゴシック" charset="0"/>
                <a:cs typeface="ＭＳ Ｐゴシック" charset="0"/>
              </a:rPr>
              <a:t>As shown in Figure 4.1, inputs fall into three categories: raw inputs (materials and information), equipment, and human resources (knowledge, skills, and abilities). </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42758037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latin typeface="Calibri" charset="0"/>
                <a:ea typeface="ＭＳ Ｐゴシック" charset="0"/>
                <a:cs typeface="ＭＳ Ｐゴシック" charset="0"/>
              </a:rPr>
              <a:t>LO 4-2 </a:t>
            </a:r>
            <a:r>
              <a:rPr lang="en-US" dirty="0"/>
              <a:t>Describe how work flow is related to an organization’s structure.</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Besides looking at the work flow of each process, it is important to see how the work fits within the context of the organization</a:t>
            </a:r>
            <a:r>
              <a:rPr lang="ja-JP" altLang="en-US" dirty="0">
                <a:latin typeface="Calibri" charset="0"/>
                <a:ea typeface="ＭＳ Ｐゴシック" charset="0"/>
                <a:cs typeface="ＭＳ Ｐゴシック" charset="0"/>
              </a:rPr>
              <a:t>’</a:t>
            </a:r>
            <a:r>
              <a:rPr lang="en-US" altLang="ja-JP" dirty="0">
                <a:latin typeface="Calibri" charset="0"/>
                <a:ea typeface="ＭＳ Ｐゴシック" charset="0"/>
                <a:cs typeface="ＭＳ Ｐゴシック" charset="0"/>
              </a:rPr>
              <a:t>s structure. The structure may do this in a way that is highly centralized (that is, with authority concentrated in a few people at the top of the organization) or decentralized (with authority spread among many people). The organization may group jobs according to functions (for example, welding, painting, packaging), or it may set up divisions to focus on products or customer groups. </a:t>
            </a:r>
          </a:p>
          <a:p>
            <a:r>
              <a:rPr lang="en-US" altLang="ja-JP" dirty="0">
                <a:latin typeface="Calibri" charset="0"/>
                <a:ea typeface="ＭＳ Ｐゴシック" charset="0"/>
                <a:cs typeface="ＭＳ Ｐゴシック" charset="0"/>
              </a:rPr>
              <a:t>	</a:t>
            </a:r>
          </a:p>
          <a:p>
            <a:r>
              <a:rPr lang="en-US" sz="1200" kern="1200" dirty="0">
                <a:solidFill>
                  <a:schemeClr val="tx1"/>
                </a:solidFill>
                <a:effectLst/>
                <a:latin typeface="+mn-lt"/>
                <a:ea typeface="ＭＳ Ｐゴシック" pitchFamily="-65" charset="-128"/>
                <a:cs typeface="ＭＳ Ｐゴシック" pitchFamily="-65" charset="-128"/>
              </a:rPr>
              <a:t>Jobs that involve teamwork or broad responsibility tend to require a structure based on divisions other than functions. When the goal is to empower employees, companies then need to set up structures and jobs that enable broad responsibility, such as jobs that involve employees in serving a particular group of customers or producing a particular product, rather than performing a narrowly defined function. The  organization’</a:t>
            </a:r>
            <a:r>
              <a:rPr lang="en-US" sz="1200" kern="1200" baseline="0" dirty="0">
                <a:solidFill>
                  <a:schemeClr val="tx1"/>
                </a:solidFill>
                <a:effectLst/>
                <a:latin typeface="+mn-lt"/>
                <a:ea typeface="ＭＳ Ｐゴシック" pitchFamily="-65" charset="-128"/>
                <a:cs typeface="ＭＳ Ｐゴシック" pitchFamily="-65" charset="-128"/>
              </a:rPr>
              <a:t> </a:t>
            </a:r>
            <a:r>
              <a:rPr lang="en-US" sz="1200" kern="1200" dirty="0">
                <a:solidFill>
                  <a:schemeClr val="tx1"/>
                </a:solidFill>
                <a:effectLst/>
                <a:latin typeface="+mn-lt"/>
                <a:ea typeface="ＭＳ Ｐゴシック" pitchFamily="-65" charset="-128"/>
                <a:cs typeface="ＭＳ Ｐゴシック" pitchFamily="-65" charset="-128"/>
              </a:rPr>
              <a:t>structure also affects managers’ jobs. Managing a division responsible for a product or customer group tends to require more experience and cognitive (thinking) ability than managing a department that handles a particular function.</a:t>
            </a:r>
            <a:r>
              <a:rPr lang="en-US" sz="1200" kern="1200" baseline="0" dirty="0">
                <a:solidFill>
                  <a:schemeClr val="tx1"/>
                </a:solidFill>
                <a:effectLst/>
                <a:latin typeface="+mn-lt"/>
                <a:ea typeface="ＭＳ Ｐゴシック" pitchFamily="-65" charset="-128"/>
                <a:cs typeface="ＭＳ Ｐゴシック" pitchFamily="-65" charset="-128"/>
              </a:rPr>
              <a:t> M</a:t>
            </a:r>
            <a:r>
              <a:rPr lang="en-US" sz="1200" kern="1200" dirty="0">
                <a:solidFill>
                  <a:schemeClr val="tx1"/>
                </a:solidFill>
                <a:effectLst/>
                <a:latin typeface="+mn-lt"/>
                <a:ea typeface="ＭＳ Ｐゴシック" pitchFamily="-65" charset="-128"/>
                <a:cs typeface="ＭＳ Ｐゴシック" pitchFamily="-65" charset="-128"/>
              </a:rPr>
              <a:t>anaging a functional department requires skill in managing conflicts and aligning employees’ efforts with higher-level goals, because these employees tend to identify heavily with their department or profession.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3687963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17561"/>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Bef>
                <a:spcPts val="1000"/>
              </a:spcBef>
              <a:spcAft>
                <a:spcPts val="800"/>
              </a:spcAft>
              <a:defRPr sz="2400"/>
            </a:lvl1pPr>
            <a:lvl2pPr marL="742950" indent="-285750">
              <a:spcBef>
                <a:spcPts val="1000"/>
              </a:spcBef>
              <a:spcAft>
                <a:spcPts val="80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_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7" name="Content Placeholder 6">
            <a:extLst>
              <a:ext uri="{FF2B5EF4-FFF2-40B4-BE49-F238E27FC236}">
                <a16:creationId xmlns:a16="http://schemas.microsoft.com/office/drawing/2014/main" id="{2F516014-BB1F-4B53-8236-B26E9CBEA7E6}"/>
              </a:ext>
            </a:extLst>
          </p:cNvPr>
          <p:cNvSpPr>
            <a:spLocks noGrp="1"/>
          </p:cNvSpPr>
          <p:nvPr>
            <p:ph sz="quarter" idx="11"/>
          </p:nvPr>
        </p:nvSpPr>
        <p:spPr>
          <a:xfrm>
            <a:off x="2952750" y="4089400"/>
            <a:ext cx="1789113" cy="1096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2838CE9E-BC3D-46CC-94A2-A9D81B3CF6B8}"/>
              </a:ext>
            </a:extLst>
          </p:cNvPr>
          <p:cNvSpPr>
            <a:spLocks noGrp="1"/>
          </p:cNvSpPr>
          <p:nvPr>
            <p:ph sz="quarter" idx="12"/>
          </p:nvPr>
        </p:nvSpPr>
        <p:spPr>
          <a:xfrm>
            <a:off x="7158038" y="4976813"/>
            <a:ext cx="1593850" cy="8763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5204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heme" Target="../theme/theme4.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 id="2147484878"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47.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34.xml"/><Relationship Id="rId4" Type="http://schemas.openxmlformats.org/officeDocument/2006/relationships/slide" Target="slide3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34.xml"/><Relationship Id="rId4" Type="http://schemas.openxmlformats.org/officeDocument/2006/relationships/slide" Target="slide4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34.xml"/><Relationship Id="rId4" Type="http://schemas.openxmlformats.org/officeDocument/2006/relationships/slide" Target="slide4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4.xml"/><Relationship Id="rId4" Type="http://schemas.openxmlformats.org/officeDocument/2006/relationships/slide" Target="slide3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IN" dirty="0"/>
              <a:t>Job Analysis </a:t>
            </a:r>
            <a:r>
              <a:rPr lang="en-IN" sz="1000" b="0" dirty="0"/>
              <a:t>1</a:t>
            </a:r>
          </a:p>
        </p:txBody>
      </p:sp>
      <p:sp>
        <p:nvSpPr>
          <p:cNvPr id="3" name="Content Placeholder 2">
            <a:extLst>
              <a:ext uri="{FF2B5EF4-FFF2-40B4-BE49-F238E27FC236}">
                <a16:creationId xmlns:a16="http://schemas.microsoft.com/office/drawing/2014/main" id="{DC603A63-0E5F-4A46-AE50-75FDA9EB70EF}"/>
              </a:ext>
            </a:extLst>
          </p:cNvPr>
          <p:cNvSpPr>
            <a:spLocks noGrp="1"/>
          </p:cNvSpPr>
          <p:nvPr>
            <p:ph sz="half" idx="1"/>
          </p:nvPr>
        </p:nvSpPr>
        <p:spPr>
          <a:xfrm>
            <a:off x="609600" y="1257300"/>
            <a:ext cx="5384800" cy="3451178"/>
          </a:xfrm>
        </p:spPr>
        <p:txBody>
          <a:bodyPr/>
          <a:lstStyle/>
          <a:p>
            <a:r>
              <a:rPr lang="en-US" sz="2600" b="1" dirty="0"/>
              <a:t>Job Analysis</a:t>
            </a:r>
            <a:endParaRPr lang="en-US" sz="2600" dirty="0"/>
          </a:p>
          <a:p>
            <a:pPr marL="292608" indent="-292608">
              <a:spcBef>
                <a:spcPts val="1000"/>
              </a:spcBef>
              <a:spcAft>
                <a:spcPts val="0"/>
              </a:spcAft>
              <a:buFont typeface="Arial" panose="020B0604020202020204" pitchFamily="34" charset="0"/>
              <a:buChar char="•"/>
            </a:pPr>
            <a:r>
              <a:rPr lang="en-US" dirty="0"/>
              <a:t>The process of getting detailed information about jobs.</a:t>
            </a:r>
          </a:p>
          <a:p>
            <a:pPr marL="292608" indent="-292608">
              <a:spcBef>
                <a:spcPts val="1000"/>
              </a:spcBef>
              <a:spcAft>
                <a:spcPts val="0"/>
              </a:spcAft>
              <a:buFont typeface="Arial" panose="020B0604020202020204" pitchFamily="34" charset="0"/>
              <a:buChar char="•"/>
            </a:pPr>
            <a:r>
              <a:rPr lang="en-US" dirty="0">
                <a:solidFill>
                  <a:srgbClr val="221E1F"/>
                </a:solidFill>
              </a:rPr>
              <a:t>Provides essential knowledge for staffing, training, performance appraisal, and many other H</a:t>
            </a:r>
            <a:r>
              <a:rPr lang="en-US" sz="100" dirty="0">
                <a:solidFill>
                  <a:srgbClr val="221E1F"/>
                </a:solidFill>
              </a:rPr>
              <a:t> </a:t>
            </a:r>
            <a:r>
              <a:rPr lang="en-US" dirty="0">
                <a:solidFill>
                  <a:srgbClr val="221E1F"/>
                </a:solidFill>
              </a:rPr>
              <a:t>R activities.</a:t>
            </a:r>
            <a:endParaRPr lang="en-IN" dirty="0"/>
          </a:p>
        </p:txBody>
      </p:sp>
      <p:pic>
        <p:nvPicPr>
          <p:cNvPr id="8" name="Picture 7" descr="A photo of firefighters at work.">
            <a:extLst>
              <a:ext uri="{FF2B5EF4-FFF2-40B4-BE49-F238E27FC236}">
                <a16:creationId xmlns:a16="http://schemas.microsoft.com/office/drawing/2014/main" id="{50EB1584-E804-4CF0-869C-EAEF366371FF}"/>
              </a:ext>
            </a:extLst>
          </p:cNvPr>
          <p:cNvPicPr>
            <a:picLocks noChangeAspect="1"/>
          </p:cNvPicPr>
          <p:nvPr/>
        </p:nvPicPr>
        <p:blipFill>
          <a:blip r:embed="rId3"/>
          <a:stretch>
            <a:fillRect/>
          </a:stretch>
        </p:blipFill>
        <p:spPr>
          <a:xfrm>
            <a:off x="7379631" y="1377439"/>
            <a:ext cx="3612830" cy="2463513"/>
          </a:xfrm>
          <a:prstGeom prst="rect">
            <a:avLst/>
          </a:prstGeom>
        </p:spPr>
      </p:pic>
      <p:sp>
        <p:nvSpPr>
          <p:cNvPr id="4" name="Content Placeholder 3">
            <a:extLst>
              <a:ext uri="{FF2B5EF4-FFF2-40B4-BE49-F238E27FC236}">
                <a16:creationId xmlns:a16="http://schemas.microsoft.com/office/drawing/2014/main" id="{675CBFAB-B4BA-4446-9DF8-B6FAC1846E23}"/>
              </a:ext>
            </a:extLst>
          </p:cNvPr>
          <p:cNvSpPr>
            <a:spLocks noGrp="1"/>
          </p:cNvSpPr>
          <p:nvPr>
            <p:ph sz="half" idx="2"/>
          </p:nvPr>
        </p:nvSpPr>
        <p:spPr>
          <a:xfrm>
            <a:off x="6197600" y="3957139"/>
            <a:ext cx="5384800" cy="2226354"/>
          </a:xfrm>
        </p:spPr>
        <p:txBody>
          <a:bodyPr/>
          <a:lstStyle/>
          <a:p>
            <a:r>
              <a:rPr lang="en-US" sz="2000" dirty="0"/>
              <a:t>Careful job analysis makes it possible to define what a person in a certain position does and what qualifications are needed for the job. Firefighters use specific equipment to extinguish fires, require physical strength to do their jobs, and must possess the ability to make decisions under pressure.</a:t>
            </a:r>
            <a:endParaRPr lang="en-IN" sz="20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6763402" y="6705600"/>
            <a:ext cx="4876800" cy="152400"/>
          </a:xfrm>
        </p:spPr>
        <p:txBody>
          <a:bodyPr/>
          <a:lstStyle/>
          <a:p>
            <a:r>
              <a:rPr lang="en-US" dirty="0">
                <a:solidFill>
                  <a:schemeClr val="tx1"/>
                </a:solidFill>
              </a:rPr>
              <a:t>©</a:t>
            </a:r>
            <a:r>
              <a:rPr lang="en-US" dirty="0" err="1">
                <a:solidFill>
                  <a:schemeClr val="tx1"/>
                </a:solidFill>
              </a:rPr>
              <a:t>Stockbyte</a:t>
            </a:r>
            <a:r>
              <a:rPr lang="en-US" dirty="0">
                <a:solidFill>
                  <a:schemeClr val="tx1"/>
                </a:solidFill>
              </a:rPr>
              <a:t>/Getty Images</a:t>
            </a:r>
            <a:endParaRPr lang="en-IN" dirty="0">
              <a:solidFill>
                <a:schemeClr val="tx1"/>
              </a:solidFill>
            </a:endParaRPr>
          </a:p>
        </p:txBody>
      </p:sp>
    </p:spTree>
    <p:extLst>
      <p:ext uri="{BB962C8B-B14F-4D97-AF65-F5344CB8AC3E}">
        <p14:creationId xmlns:p14="http://schemas.microsoft.com/office/powerpoint/2010/main" val="4008213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B7367-1F6C-4060-A5AC-AE54CB8FF43B}"/>
              </a:ext>
            </a:extLst>
          </p:cNvPr>
          <p:cNvSpPr>
            <a:spLocks noGrp="1"/>
          </p:cNvSpPr>
          <p:nvPr>
            <p:ph type="title"/>
          </p:nvPr>
        </p:nvSpPr>
        <p:spPr/>
        <p:txBody>
          <a:bodyPr/>
          <a:lstStyle/>
          <a:p>
            <a:r>
              <a:rPr lang="en-IN" dirty="0"/>
              <a:t>Job Analysis </a:t>
            </a:r>
            <a:r>
              <a:rPr lang="en-IN" sz="1000" b="0" dirty="0"/>
              <a:t>2</a:t>
            </a:r>
          </a:p>
        </p:txBody>
      </p:sp>
      <p:sp>
        <p:nvSpPr>
          <p:cNvPr id="3" name="Content Placeholder 2">
            <a:extLst>
              <a:ext uri="{FF2B5EF4-FFF2-40B4-BE49-F238E27FC236}">
                <a16:creationId xmlns:a16="http://schemas.microsoft.com/office/drawing/2014/main" id="{7D67F966-DD4F-4D03-A870-C62F8337A07E}"/>
              </a:ext>
            </a:extLst>
          </p:cNvPr>
          <p:cNvSpPr>
            <a:spLocks noGrp="1"/>
          </p:cNvSpPr>
          <p:nvPr>
            <p:ph idx="1"/>
          </p:nvPr>
        </p:nvSpPr>
        <p:spPr/>
        <p:txBody>
          <a:bodyPr/>
          <a:lstStyle/>
          <a:p>
            <a:r>
              <a:rPr lang="en-US" dirty="0"/>
              <a:t>Job Descriptions</a:t>
            </a:r>
          </a:p>
          <a:p>
            <a:r>
              <a:rPr lang="en-US" sz="2600" dirty="0"/>
              <a:t>A </a:t>
            </a:r>
            <a:r>
              <a:rPr lang="en-US" sz="2600" b="1" dirty="0"/>
              <a:t>job description </a:t>
            </a:r>
            <a:r>
              <a:rPr lang="en-US" sz="2600" dirty="0"/>
              <a:t>is a list of tasks, duties, and responsibilities (T</a:t>
            </a:r>
            <a:r>
              <a:rPr lang="en-US" sz="100" dirty="0"/>
              <a:t> </a:t>
            </a:r>
            <a:r>
              <a:rPr lang="en-US" sz="2600" dirty="0"/>
              <a:t>D</a:t>
            </a:r>
            <a:r>
              <a:rPr lang="en-US" sz="100" dirty="0"/>
              <a:t> </a:t>
            </a:r>
            <a:r>
              <a:rPr lang="en-US" sz="2600" dirty="0"/>
              <a:t>Rs) that a particular job entails.</a:t>
            </a:r>
          </a:p>
          <a:p>
            <a:r>
              <a:rPr lang="en-US" sz="2600" dirty="0"/>
              <a:t>Key components:</a:t>
            </a:r>
          </a:p>
          <a:p>
            <a:pPr marL="292608" lvl="1" indent="-292608">
              <a:spcBef>
                <a:spcPts val="1000"/>
              </a:spcBef>
              <a:spcAft>
                <a:spcPts val="0"/>
              </a:spcAft>
            </a:pPr>
            <a:r>
              <a:rPr lang="en-US" dirty="0"/>
              <a:t>Job title.</a:t>
            </a:r>
          </a:p>
          <a:p>
            <a:pPr marL="292608" lvl="1" indent="-292608">
              <a:spcBef>
                <a:spcPts val="1000"/>
              </a:spcBef>
              <a:spcAft>
                <a:spcPts val="0"/>
              </a:spcAft>
            </a:pPr>
            <a:r>
              <a:rPr lang="en-US" dirty="0"/>
              <a:t>Brief description of the T</a:t>
            </a:r>
            <a:r>
              <a:rPr lang="en-US" sz="100" dirty="0"/>
              <a:t> </a:t>
            </a:r>
            <a:r>
              <a:rPr lang="en-US" dirty="0"/>
              <a:t>D</a:t>
            </a:r>
            <a:r>
              <a:rPr lang="en-US" sz="100" dirty="0"/>
              <a:t> </a:t>
            </a:r>
            <a:r>
              <a:rPr lang="en-US" dirty="0"/>
              <a:t>Rs.</a:t>
            </a:r>
          </a:p>
          <a:p>
            <a:pPr marL="292608" lvl="1" indent="-292608">
              <a:spcBef>
                <a:spcPts val="1000"/>
              </a:spcBef>
              <a:spcAft>
                <a:spcPts val="0"/>
              </a:spcAft>
            </a:pPr>
            <a:r>
              <a:rPr lang="en-US" dirty="0"/>
              <a:t>List of essential duties with detailed specifications of tasks involved in carrying out each duty.</a:t>
            </a:r>
            <a:endParaRPr lang="en-IN" dirty="0"/>
          </a:p>
        </p:txBody>
      </p:sp>
    </p:spTree>
    <p:extLst>
      <p:ext uri="{BB962C8B-B14F-4D97-AF65-F5344CB8AC3E}">
        <p14:creationId xmlns:p14="http://schemas.microsoft.com/office/powerpoint/2010/main" val="1298925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B7367-1F6C-4060-A5AC-AE54CB8FF43B}"/>
              </a:ext>
            </a:extLst>
          </p:cNvPr>
          <p:cNvSpPr>
            <a:spLocks noGrp="1"/>
          </p:cNvSpPr>
          <p:nvPr>
            <p:ph type="title"/>
          </p:nvPr>
        </p:nvSpPr>
        <p:spPr/>
        <p:txBody>
          <a:bodyPr/>
          <a:lstStyle/>
          <a:p>
            <a:r>
              <a:rPr lang="en-IN" dirty="0"/>
              <a:t>Job Analysis </a:t>
            </a:r>
            <a:r>
              <a:rPr lang="en-IN" sz="1000" b="0" dirty="0"/>
              <a:t>3</a:t>
            </a:r>
          </a:p>
        </p:txBody>
      </p:sp>
      <p:sp>
        <p:nvSpPr>
          <p:cNvPr id="3" name="Content Placeholder 2">
            <a:extLst>
              <a:ext uri="{FF2B5EF4-FFF2-40B4-BE49-F238E27FC236}">
                <a16:creationId xmlns:a16="http://schemas.microsoft.com/office/drawing/2014/main" id="{7D67F966-DD4F-4D03-A870-C62F8337A07E}"/>
              </a:ext>
            </a:extLst>
          </p:cNvPr>
          <p:cNvSpPr>
            <a:spLocks noGrp="1"/>
          </p:cNvSpPr>
          <p:nvPr>
            <p:ph idx="1"/>
          </p:nvPr>
        </p:nvSpPr>
        <p:spPr/>
        <p:txBody>
          <a:bodyPr/>
          <a:lstStyle/>
          <a:p>
            <a:r>
              <a:rPr lang="en-US" dirty="0"/>
              <a:t>Job Specifications</a:t>
            </a:r>
          </a:p>
          <a:p>
            <a:r>
              <a:rPr lang="en-US" sz="2600" dirty="0"/>
              <a:t>A </a:t>
            </a:r>
            <a:r>
              <a:rPr lang="en-US" sz="2600" b="1" dirty="0"/>
              <a:t>job specification </a:t>
            </a:r>
            <a:r>
              <a:rPr lang="en-US" sz="2600" dirty="0"/>
              <a:t>includes:</a:t>
            </a:r>
          </a:p>
          <a:p>
            <a:pPr marL="292608" lvl="1" indent="-292608">
              <a:spcBef>
                <a:spcPts val="1000"/>
              </a:spcBef>
              <a:spcAft>
                <a:spcPts val="0"/>
              </a:spcAft>
            </a:pPr>
            <a:r>
              <a:rPr lang="en-US" dirty="0"/>
              <a:t>Knowledge: factual or procedural information necessary for successfully performing a task.</a:t>
            </a:r>
          </a:p>
          <a:p>
            <a:pPr marL="292608" lvl="1" indent="-292608">
              <a:spcBef>
                <a:spcPts val="1000"/>
              </a:spcBef>
              <a:spcAft>
                <a:spcPts val="0"/>
              </a:spcAft>
            </a:pPr>
            <a:r>
              <a:rPr lang="en-US" dirty="0"/>
              <a:t>Skill: </a:t>
            </a:r>
            <a:r>
              <a:rPr lang="en-US" dirty="0">
                <a:solidFill>
                  <a:srgbClr val="000000"/>
                </a:solidFill>
              </a:rPr>
              <a:t>individual’</a:t>
            </a:r>
            <a:r>
              <a:rPr lang="en-US" altLang="ja-JP" dirty="0">
                <a:solidFill>
                  <a:srgbClr val="000000"/>
                </a:solidFill>
              </a:rPr>
              <a:t>s level of proficiency at performing a particular task.</a:t>
            </a:r>
          </a:p>
          <a:p>
            <a:pPr marL="292608" lvl="1" indent="-292608">
              <a:spcBef>
                <a:spcPts val="1000"/>
              </a:spcBef>
              <a:spcAft>
                <a:spcPts val="0"/>
              </a:spcAft>
            </a:pPr>
            <a:r>
              <a:rPr lang="en-US" altLang="ja-JP" dirty="0">
                <a:solidFill>
                  <a:srgbClr val="000000"/>
                </a:solidFill>
              </a:rPr>
              <a:t>Ability: </a:t>
            </a:r>
            <a:r>
              <a:rPr lang="en-US" dirty="0">
                <a:solidFill>
                  <a:srgbClr val="000000"/>
                </a:solidFill>
              </a:rPr>
              <a:t>general enduring capability an individual possesses.</a:t>
            </a:r>
          </a:p>
          <a:p>
            <a:pPr marL="292608" lvl="1" indent="-292608">
              <a:spcBef>
                <a:spcPts val="1000"/>
              </a:spcBef>
              <a:spcAft>
                <a:spcPts val="0"/>
              </a:spcAft>
            </a:pPr>
            <a:r>
              <a:rPr lang="en-US" altLang="ja-JP" dirty="0">
                <a:solidFill>
                  <a:srgbClr val="000000"/>
                </a:solidFill>
              </a:rPr>
              <a:t>Other characteristics: </a:t>
            </a:r>
            <a:r>
              <a:rPr lang="en-US" dirty="0">
                <a:solidFill>
                  <a:srgbClr val="000000"/>
                </a:solidFill>
              </a:rPr>
              <a:t>job-related licensing, certifications, or personality traits.</a:t>
            </a:r>
            <a:endParaRPr lang="en-IN" dirty="0"/>
          </a:p>
        </p:txBody>
      </p:sp>
    </p:spTree>
    <p:extLst>
      <p:ext uri="{BB962C8B-B14F-4D97-AF65-F5344CB8AC3E}">
        <p14:creationId xmlns:p14="http://schemas.microsoft.com/office/powerpoint/2010/main" val="39960356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B7367-1F6C-4060-A5AC-AE54CB8FF43B}"/>
              </a:ext>
            </a:extLst>
          </p:cNvPr>
          <p:cNvSpPr>
            <a:spLocks noGrp="1"/>
          </p:cNvSpPr>
          <p:nvPr>
            <p:ph type="title"/>
          </p:nvPr>
        </p:nvSpPr>
        <p:spPr/>
        <p:txBody>
          <a:bodyPr/>
          <a:lstStyle/>
          <a:p>
            <a:r>
              <a:rPr lang="en-IN" dirty="0"/>
              <a:t>Job Analysis </a:t>
            </a:r>
            <a:r>
              <a:rPr lang="en-IN" sz="1000" b="0" dirty="0"/>
              <a:t>4</a:t>
            </a:r>
          </a:p>
        </p:txBody>
      </p:sp>
      <p:sp>
        <p:nvSpPr>
          <p:cNvPr id="3" name="Content Placeholder 2">
            <a:extLst>
              <a:ext uri="{FF2B5EF4-FFF2-40B4-BE49-F238E27FC236}">
                <a16:creationId xmlns:a16="http://schemas.microsoft.com/office/drawing/2014/main" id="{7D67F966-DD4F-4D03-A870-C62F8337A07E}"/>
              </a:ext>
            </a:extLst>
          </p:cNvPr>
          <p:cNvSpPr>
            <a:spLocks noGrp="1"/>
          </p:cNvSpPr>
          <p:nvPr>
            <p:ph idx="1"/>
          </p:nvPr>
        </p:nvSpPr>
        <p:spPr/>
        <p:txBody>
          <a:bodyPr/>
          <a:lstStyle/>
          <a:p>
            <a:r>
              <a:rPr lang="en-US" sz="2600" dirty="0"/>
              <a:t>Sources of Job Information</a:t>
            </a:r>
          </a:p>
          <a:p>
            <a:pPr marL="292608" indent="-292608">
              <a:spcBef>
                <a:spcPts val="1000"/>
              </a:spcBef>
              <a:spcAft>
                <a:spcPts val="0"/>
              </a:spcAft>
              <a:buFont typeface="Arial" panose="020B0604020202020204" pitchFamily="34" charset="0"/>
              <a:buChar char="•"/>
            </a:pPr>
            <a:r>
              <a:rPr lang="en-US" altLang="ja-JP" sz="2400" dirty="0">
                <a:solidFill>
                  <a:srgbClr val="000000"/>
                </a:solidFill>
              </a:rPr>
              <a:t>Incumbents: people who currently hold the position.</a:t>
            </a:r>
          </a:p>
          <a:p>
            <a:pPr marL="292608" indent="-292608">
              <a:spcBef>
                <a:spcPts val="1000"/>
              </a:spcBef>
              <a:spcAft>
                <a:spcPts val="0"/>
              </a:spcAft>
              <a:buFont typeface="Arial" panose="020B0604020202020204" pitchFamily="34" charset="0"/>
              <a:buChar char="•"/>
            </a:pPr>
            <a:r>
              <a:rPr lang="en-US" altLang="ja-JP" sz="2400" dirty="0">
                <a:solidFill>
                  <a:srgbClr val="000000"/>
                </a:solidFill>
              </a:rPr>
              <a:t>Supervisors.</a:t>
            </a:r>
          </a:p>
          <a:p>
            <a:pPr marL="292608" indent="-292608">
              <a:spcBef>
                <a:spcPts val="1000"/>
              </a:spcBef>
              <a:spcAft>
                <a:spcPts val="0"/>
              </a:spcAft>
              <a:buFont typeface="Arial" panose="020B0604020202020204" pitchFamily="34" charset="0"/>
              <a:buChar char="•"/>
            </a:pPr>
            <a:r>
              <a:rPr lang="en-US" altLang="ja-JP" sz="2400" i="1" dirty="0">
                <a:solidFill>
                  <a:srgbClr val="000000"/>
                </a:solidFill>
              </a:rPr>
              <a:t>Dictionary of Occupational Titles </a:t>
            </a:r>
            <a:r>
              <a:rPr lang="en-US" altLang="ja-JP" sz="2400" dirty="0">
                <a:solidFill>
                  <a:srgbClr val="000000"/>
                </a:solidFill>
              </a:rPr>
              <a:t>(DOT): published by U.S. Department of Labor.</a:t>
            </a:r>
          </a:p>
          <a:p>
            <a:pPr marL="292608" indent="-292608">
              <a:spcBef>
                <a:spcPts val="1000"/>
              </a:spcBef>
              <a:spcAft>
                <a:spcPts val="0"/>
              </a:spcAft>
              <a:buFont typeface="Arial" panose="020B0604020202020204" pitchFamily="34" charset="0"/>
              <a:buChar char="•"/>
            </a:pPr>
            <a:r>
              <a:rPr lang="en-US" altLang="ja-JP" sz="2400" dirty="0">
                <a:solidFill>
                  <a:srgbClr val="000000"/>
                </a:solidFill>
              </a:rPr>
              <a:t>Occupational Information Network (O*NET): an online job description database developed by the Labor Department.</a:t>
            </a:r>
            <a:endParaRPr lang="en-IN" sz="2400" dirty="0"/>
          </a:p>
        </p:txBody>
      </p:sp>
    </p:spTree>
    <p:extLst>
      <p:ext uri="{BB962C8B-B14F-4D97-AF65-F5344CB8AC3E}">
        <p14:creationId xmlns:p14="http://schemas.microsoft.com/office/powerpoint/2010/main" val="4041933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9988D-54AD-4F57-BE5D-340933F3C4D0}"/>
              </a:ext>
            </a:extLst>
          </p:cNvPr>
          <p:cNvSpPr>
            <a:spLocks noGrp="1"/>
          </p:cNvSpPr>
          <p:nvPr>
            <p:ph type="title"/>
          </p:nvPr>
        </p:nvSpPr>
        <p:spPr/>
        <p:txBody>
          <a:bodyPr/>
          <a:lstStyle/>
          <a:p>
            <a:r>
              <a:rPr lang="en-IN" dirty="0"/>
              <a:t>Job Analysis </a:t>
            </a:r>
            <a:r>
              <a:rPr lang="en-IN" sz="1000" b="0" dirty="0"/>
              <a:t>5</a:t>
            </a:r>
          </a:p>
        </p:txBody>
      </p:sp>
      <p:sp>
        <p:nvSpPr>
          <p:cNvPr id="3" name="Content Placeholder 2">
            <a:extLst>
              <a:ext uri="{FF2B5EF4-FFF2-40B4-BE49-F238E27FC236}">
                <a16:creationId xmlns:a16="http://schemas.microsoft.com/office/drawing/2014/main" id="{1021DB0B-36EB-44CD-9A09-A8ED9AE955EC}"/>
              </a:ext>
            </a:extLst>
          </p:cNvPr>
          <p:cNvSpPr>
            <a:spLocks noGrp="1"/>
          </p:cNvSpPr>
          <p:nvPr>
            <p:ph sz="quarter" idx="12"/>
          </p:nvPr>
        </p:nvSpPr>
        <p:spPr>
          <a:xfrm>
            <a:off x="616604" y="1271758"/>
            <a:ext cx="5531945" cy="604339"/>
          </a:xfrm>
        </p:spPr>
        <p:txBody>
          <a:bodyPr/>
          <a:lstStyle/>
          <a:p>
            <a:pPr marL="0" indent="0">
              <a:buNone/>
            </a:pPr>
            <a:r>
              <a:rPr lang="en-US" sz="2600" b="1" dirty="0"/>
              <a:t>Position Analysis Questionnaire (P</a:t>
            </a:r>
            <a:r>
              <a:rPr lang="en-US" sz="100" b="1" dirty="0"/>
              <a:t> </a:t>
            </a:r>
            <a:r>
              <a:rPr lang="en-US" sz="2600" b="1" dirty="0"/>
              <a:t>A</a:t>
            </a:r>
            <a:r>
              <a:rPr lang="en-US" sz="100" b="1" dirty="0"/>
              <a:t> </a:t>
            </a:r>
            <a:r>
              <a:rPr lang="en-US" sz="2600" b="1" dirty="0"/>
              <a:t>Q)</a:t>
            </a:r>
            <a:endParaRPr lang="en-IN" sz="2600" dirty="0"/>
          </a:p>
        </p:txBody>
      </p:sp>
      <p:sp>
        <p:nvSpPr>
          <p:cNvPr id="4" name="Content Placeholder 3">
            <a:extLst>
              <a:ext uri="{FF2B5EF4-FFF2-40B4-BE49-F238E27FC236}">
                <a16:creationId xmlns:a16="http://schemas.microsoft.com/office/drawing/2014/main" id="{9B9B00A9-B0A2-4054-94A3-2802B355B2EC}"/>
              </a:ext>
            </a:extLst>
          </p:cNvPr>
          <p:cNvSpPr>
            <a:spLocks noGrp="1"/>
          </p:cNvSpPr>
          <p:nvPr>
            <p:ph sz="quarter" idx="13"/>
          </p:nvPr>
        </p:nvSpPr>
        <p:spPr>
          <a:xfrm>
            <a:off x="616604" y="2011679"/>
            <a:ext cx="5384800" cy="4152637"/>
          </a:xfrm>
        </p:spPr>
        <p:txBody>
          <a:bodyPr/>
          <a:lstStyle/>
          <a:p>
            <a:pPr marL="292608" indent="-292608">
              <a:spcBef>
                <a:spcPts val="1000"/>
              </a:spcBef>
              <a:spcAft>
                <a:spcPts val="0"/>
              </a:spcAft>
            </a:pPr>
            <a:r>
              <a:rPr lang="en-US" dirty="0"/>
              <a:t>A standardized job analysis questionnaire containing 194 questions about work behaviors, work conditions, and job characteristics that apply to a wide variety of jobs.</a:t>
            </a:r>
          </a:p>
          <a:p>
            <a:pPr marL="292608" indent="-292608">
              <a:spcBef>
                <a:spcPts val="1000"/>
              </a:spcBef>
              <a:spcAft>
                <a:spcPts val="0"/>
              </a:spcAft>
            </a:pPr>
            <a:r>
              <a:rPr lang="en-US" dirty="0"/>
              <a:t>Considers the entire work process.</a:t>
            </a:r>
          </a:p>
          <a:p>
            <a:pPr marL="292608" indent="-292608">
              <a:spcBef>
                <a:spcPts val="1000"/>
              </a:spcBef>
              <a:spcAft>
                <a:spcPts val="0"/>
              </a:spcAft>
            </a:pPr>
            <a:r>
              <a:rPr lang="en-US" dirty="0"/>
              <a:t>Completed by job analysts.</a:t>
            </a:r>
            <a:endParaRPr lang="en-IN" dirty="0"/>
          </a:p>
        </p:txBody>
      </p:sp>
      <p:sp>
        <p:nvSpPr>
          <p:cNvPr id="5" name="Content Placeholder 4">
            <a:extLst>
              <a:ext uri="{FF2B5EF4-FFF2-40B4-BE49-F238E27FC236}">
                <a16:creationId xmlns:a16="http://schemas.microsoft.com/office/drawing/2014/main" id="{F9670FF8-C0E8-49E1-9F08-DEFA75BA2244}"/>
              </a:ext>
            </a:extLst>
          </p:cNvPr>
          <p:cNvSpPr>
            <a:spLocks noGrp="1"/>
          </p:cNvSpPr>
          <p:nvPr>
            <p:ph sz="quarter" idx="14"/>
          </p:nvPr>
        </p:nvSpPr>
        <p:spPr>
          <a:xfrm>
            <a:off x="6369268" y="1271758"/>
            <a:ext cx="5213131" cy="4892558"/>
          </a:xfrm>
        </p:spPr>
        <p:txBody>
          <a:bodyPr/>
          <a:lstStyle/>
          <a:p>
            <a:pPr marL="0" indent="0">
              <a:buNone/>
            </a:pPr>
            <a:r>
              <a:rPr lang="en-US" sz="2600" dirty="0"/>
              <a:t>Key sections:</a:t>
            </a:r>
          </a:p>
          <a:p>
            <a:pPr marL="402336" indent="-402336">
              <a:spcBef>
                <a:spcPts val="1000"/>
              </a:spcBef>
              <a:spcAft>
                <a:spcPts val="0"/>
              </a:spcAft>
              <a:buFont typeface="+mj-lt"/>
              <a:buAutoNum type="arabicPeriod"/>
            </a:pPr>
            <a:r>
              <a:rPr lang="en-US" dirty="0"/>
              <a:t>Information input.</a:t>
            </a:r>
          </a:p>
          <a:p>
            <a:pPr marL="402336" indent="-402336">
              <a:spcBef>
                <a:spcPts val="1000"/>
              </a:spcBef>
              <a:spcAft>
                <a:spcPts val="0"/>
              </a:spcAft>
              <a:buFont typeface="+mj-lt"/>
              <a:buAutoNum type="arabicPeriod"/>
            </a:pPr>
            <a:r>
              <a:rPr lang="en-US" dirty="0"/>
              <a:t>Mental processes.</a:t>
            </a:r>
          </a:p>
          <a:p>
            <a:pPr marL="402336" indent="-402336">
              <a:spcBef>
                <a:spcPts val="1000"/>
              </a:spcBef>
              <a:spcAft>
                <a:spcPts val="0"/>
              </a:spcAft>
              <a:buFont typeface="+mj-lt"/>
              <a:buAutoNum type="arabicPeriod"/>
            </a:pPr>
            <a:r>
              <a:rPr lang="en-US" dirty="0"/>
              <a:t>Work output.</a:t>
            </a:r>
          </a:p>
          <a:p>
            <a:pPr marL="402336" indent="-402336">
              <a:spcBef>
                <a:spcPts val="1000"/>
              </a:spcBef>
              <a:spcAft>
                <a:spcPts val="0"/>
              </a:spcAft>
              <a:buFont typeface="+mj-lt"/>
              <a:buAutoNum type="arabicPeriod"/>
            </a:pPr>
            <a:r>
              <a:rPr lang="en-US" dirty="0"/>
              <a:t>Relationships with other persons.</a:t>
            </a:r>
          </a:p>
          <a:p>
            <a:pPr marL="402336" indent="-402336">
              <a:spcBef>
                <a:spcPts val="1000"/>
              </a:spcBef>
              <a:spcAft>
                <a:spcPts val="0"/>
              </a:spcAft>
              <a:buFont typeface="+mj-lt"/>
              <a:buAutoNum type="arabicPeriod"/>
            </a:pPr>
            <a:r>
              <a:rPr lang="en-US" dirty="0"/>
              <a:t>Job context.</a:t>
            </a:r>
          </a:p>
          <a:p>
            <a:pPr marL="402336" indent="-402336">
              <a:spcBef>
                <a:spcPts val="1000"/>
              </a:spcBef>
              <a:spcAft>
                <a:spcPts val="0"/>
              </a:spcAft>
              <a:buFont typeface="+mj-lt"/>
              <a:buAutoNum type="arabicPeriod"/>
            </a:pPr>
            <a:r>
              <a:rPr lang="en-US" dirty="0"/>
              <a:t>Other characteristics.</a:t>
            </a:r>
            <a:endParaRPr lang="en-IN" dirty="0"/>
          </a:p>
        </p:txBody>
      </p:sp>
    </p:spTree>
    <p:extLst>
      <p:ext uri="{BB962C8B-B14F-4D97-AF65-F5344CB8AC3E}">
        <p14:creationId xmlns:p14="http://schemas.microsoft.com/office/powerpoint/2010/main" val="619369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B9E78-E4C6-4B84-9727-A84169A64A9B}"/>
              </a:ext>
            </a:extLst>
          </p:cNvPr>
          <p:cNvSpPr>
            <a:spLocks noGrp="1"/>
          </p:cNvSpPr>
          <p:nvPr>
            <p:ph type="title"/>
          </p:nvPr>
        </p:nvSpPr>
        <p:spPr/>
        <p:txBody>
          <a:bodyPr/>
          <a:lstStyle/>
          <a:p>
            <a:r>
              <a:rPr lang="en-IN" dirty="0"/>
              <a:t>Job Analysis </a:t>
            </a:r>
            <a:r>
              <a:rPr lang="en-IN" sz="1000" b="0" dirty="0"/>
              <a:t>6</a:t>
            </a:r>
          </a:p>
        </p:txBody>
      </p:sp>
      <p:sp>
        <p:nvSpPr>
          <p:cNvPr id="3" name="Content Placeholder 2">
            <a:extLst>
              <a:ext uri="{FF2B5EF4-FFF2-40B4-BE49-F238E27FC236}">
                <a16:creationId xmlns:a16="http://schemas.microsoft.com/office/drawing/2014/main" id="{587D9A72-5C1F-41C5-A431-D92184A0017F}"/>
              </a:ext>
            </a:extLst>
          </p:cNvPr>
          <p:cNvSpPr>
            <a:spLocks noGrp="1"/>
          </p:cNvSpPr>
          <p:nvPr>
            <p:ph idx="1"/>
          </p:nvPr>
        </p:nvSpPr>
        <p:spPr>
          <a:xfrm>
            <a:off x="609600" y="1280160"/>
            <a:ext cx="10972800" cy="3696387"/>
          </a:xfrm>
        </p:spPr>
        <p:txBody>
          <a:bodyPr/>
          <a:lstStyle/>
          <a:p>
            <a:r>
              <a:rPr lang="en-US" sz="2600" b="1" dirty="0"/>
              <a:t>Fleishman Job Analysis System</a:t>
            </a:r>
            <a:endParaRPr lang="en-US" sz="2600" dirty="0"/>
          </a:p>
          <a:p>
            <a:pPr marL="402336" indent="-402336">
              <a:spcBef>
                <a:spcPts val="1000"/>
              </a:spcBef>
              <a:spcAft>
                <a:spcPts val="0"/>
              </a:spcAft>
              <a:buFont typeface="Arial" panose="020B0604020202020204" pitchFamily="34" charset="0"/>
              <a:buChar char="•"/>
            </a:pPr>
            <a:r>
              <a:rPr lang="en-US" sz="2400" dirty="0"/>
              <a:t>Job analysis technique that asks subject-matter experts to evaluate a job in terms of the abilities required to perform the job.</a:t>
            </a:r>
          </a:p>
          <a:p>
            <a:pPr marL="402336" indent="-402336">
              <a:spcBef>
                <a:spcPts val="1000"/>
              </a:spcBef>
              <a:spcAft>
                <a:spcPts val="0"/>
              </a:spcAft>
              <a:buFont typeface="Arial" panose="020B0604020202020204" pitchFamily="34" charset="0"/>
              <a:buChar char="•"/>
            </a:pPr>
            <a:r>
              <a:rPr lang="en-US" sz="2400" dirty="0">
                <a:solidFill>
                  <a:srgbClr val="221E1F"/>
                </a:solidFill>
              </a:rPr>
              <a:t>Especially useful for employee selection, training, and career development.</a:t>
            </a:r>
            <a:endParaRPr lang="en-IN" sz="2400" dirty="0"/>
          </a:p>
        </p:txBody>
      </p:sp>
    </p:spTree>
    <p:extLst>
      <p:ext uri="{BB962C8B-B14F-4D97-AF65-F5344CB8AC3E}">
        <p14:creationId xmlns:p14="http://schemas.microsoft.com/office/powerpoint/2010/main" val="3162144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E693F-F281-473E-A36B-60BF62B52D3B}"/>
              </a:ext>
            </a:extLst>
          </p:cNvPr>
          <p:cNvSpPr>
            <a:spLocks noGrp="1"/>
          </p:cNvSpPr>
          <p:nvPr>
            <p:ph type="title"/>
          </p:nvPr>
        </p:nvSpPr>
        <p:spPr/>
        <p:txBody>
          <a:bodyPr/>
          <a:lstStyle/>
          <a:p>
            <a:r>
              <a:rPr lang="en-IN" dirty="0"/>
              <a:t>Job Analysis </a:t>
            </a:r>
            <a:r>
              <a:rPr lang="en-IN" sz="1000" b="0" dirty="0"/>
              <a:t>7</a:t>
            </a:r>
          </a:p>
        </p:txBody>
      </p:sp>
      <p:sp>
        <p:nvSpPr>
          <p:cNvPr id="3" name="Content Placeholder 2">
            <a:extLst>
              <a:ext uri="{FF2B5EF4-FFF2-40B4-BE49-F238E27FC236}">
                <a16:creationId xmlns:a16="http://schemas.microsoft.com/office/drawing/2014/main" id="{9908874B-5504-4450-8196-9F5667A0E7B8}"/>
              </a:ext>
            </a:extLst>
          </p:cNvPr>
          <p:cNvSpPr>
            <a:spLocks noGrp="1"/>
          </p:cNvSpPr>
          <p:nvPr>
            <p:ph sz="quarter" idx="12"/>
          </p:nvPr>
        </p:nvSpPr>
        <p:spPr>
          <a:xfrm>
            <a:off x="616604" y="1271758"/>
            <a:ext cx="10871200" cy="1802518"/>
          </a:xfrm>
        </p:spPr>
        <p:txBody>
          <a:bodyPr/>
          <a:lstStyle/>
          <a:p>
            <a:pPr marL="0" indent="0">
              <a:buNone/>
            </a:pPr>
            <a:r>
              <a:rPr lang="en-US" sz="2800" dirty="0"/>
              <a:t>Analyzing Teamwork</a:t>
            </a:r>
          </a:p>
          <a:p>
            <a:pPr marL="0" indent="0">
              <a:buNone/>
            </a:pPr>
            <a:r>
              <a:rPr lang="en-US" sz="2600" dirty="0"/>
              <a:t>Skill differentiation.</a:t>
            </a:r>
          </a:p>
          <a:p>
            <a:pPr marL="292608" indent="-292608">
              <a:spcBef>
                <a:spcPts val="1000"/>
              </a:spcBef>
              <a:spcAft>
                <a:spcPts val="0"/>
              </a:spcAft>
            </a:pPr>
            <a:r>
              <a:rPr lang="en-US" dirty="0"/>
              <a:t>Degree of specialized knowledge or functional capacities in team.</a:t>
            </a:r>
            <a:endParaRPr lang="en-IN" dirty="0"/>
          </a:p>
        </p:txBody>
      </p:sp>
      <p:sp>
        <p:nvSpPr>
          <p:cNvPr id="4" name="Content Placeholder 3">
            <a:extLst>
              <a:ext uri="{FF2B5EF4-FFF2-40B4-BE49-F238E27FC236}">
                <a16:creationId xmlns:a16="http://schemas.microsoft.com/office/drawing/2014/main" id="{2AA7110F-2BEF-42F9-98B4-8EA055B97AFD}"/>
              </a:ext>
            </a:extLst>
          </p:cNvPr>
          <p:cNvSpPr>
            <a:spLocks noGrp="1"/>
          </p:cNvSpPr>
          <p:nvPr>
            <p:ph sz="quarter" idx="13"/>
          </p:nvPr>
        </p:nvSpPr>
        <p:spPr>
          <a:xfrm>
            <a:off x="616604" y="3225624"/>
            <a:ext cx="10871200" cy="1188721"/>
          </a:xfrm>
        </p:spPr>
        <p:txBody>
          <a:bodyPr/>
          <a:lstStyle/>
          <a:p>
            <a:pPr marL="0" indent="0">
              <a:buNone/>
            </a:pPr>
            <a:r>
              <a:rPr lang="en-US" sz="2600" dirty="0"/>
              <a:t>Authority differentiation.</a:t>
            </a:r>
          </a:p>
          <a:p>
            <a:pPr marL="292608" lvl="1" indent="-292608">
              <a:spcBef>
                <a:spcPts val="1000"/>
              </a:spcBef>
              <a:spcAft>
                <a:spcPts val="0"/>
              </a:spcAft>
              <a:buFont typeface="Arial" panose="020B0604020202020204" pitchFamily="34" charset="0"/>
              <a:buChar char="•"/>
            </a:pPr>
            <a:r>
              <a:rPr lang="en-US" sz="2400" dirty="0"/>
              <a:t>Allocation of decision-making authority among team.</a:t>
            </a:r>
            <a:endParaRPr lang="en-IN" sz="2400" dirty="0"/>
          </a:p>
        </p:txBody>
      </p:sp>
      <p:sp>
        <p:nvSpPr>
          <p:cNvPr id="5" name="Content Placeholder 4">
            <a:extLst>
              <a:ext uri="{FF2B5EF4-FFF2-40B4-BE49-F238E27FC236}">
                <a16:creationId xmlns:a16="http://schemas.microsoft.com/office/drawing/2014/main" id="{682D4402-33A3-4CE3-8A2B-8C155AFEE8EF}"/>
              </a:ext>
            </a:extLst>
          </p:cNvPr>
          <p:cNvSpPr>
            <a:spLocks noGrp="1"/>
          </p:cNvSpPr>
          <p:nvPr>
            <p:ph sz="quarter" idx="14"/>
          </p:nvPr>
        </p:nvSpPr>
        <p:spPr>
          <a:xfrm>
            <a:off x="616604" y="4598802"/>
            <a:ext cx="10871200" cy="1687698"/>
          </a:xfrm>
        </p:spPr>
        <p:txBody>
          <a:bodyPr/>
          <a:lstStyle/>
          <a:p>
            <a:pPr marL="0" indent="0">
              <a:buNone/>
            </a:pPr>
            <a:r>
              <a:rPr lang="en-US" sz="2600" dirty="0"/>
              <a:t>Temporal (time) stability.</a:t>
            </a:r>
          </a:p>
          <a:p>
            <a:pPr marL="292608" lvl="1" indent="-292608">
              <a:spcBef>
                <a:spcPts val="1000"/>
              </a:spcBef>
              <a:spcAft>
                <a:spcPts val="0"/>
              </a:spcAft>
              <a:buFont typeface="Arial" panose="020B0604020202020204" pitchFamily="34" charset="0"/>
              <a:buChar char="•"/>
            </a:pPr>
            <a:r>
              <a:rPr lang="en-US" sz="2400" dirty="0"/>
              <a:t>Length of time team members must work together.</a:t>
            </a:r>
            <a:endParaRPr lang="en-IN" sz="2400" dirty="0"/>
          </a:p>
        </p:txBody>
      </p:sp>
    </p:spTree>
    <p:extLst>
      <p:ext uri="{BB962C8B-B14F-4D97-AF65-F5344CB8AC3E}">
        <p14:creationId xmlns:p14="http://schemas.microsoft.com/office/powerpoint/2010/main" val="1509882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88F21-D745-4CC6-8BB0-21260255CF6B}"/>
              </a:ext>
            </a:extLst>
          </p:cNvPr>
          <p:cNvSpPr>
            <a:spLocks noGrp="1"/>
          </p:cNvSpPr>
          <p:nvPr>
            <p:ph type="title"/>
          </p:nvPr>
        </p:nvSpPr>
        <p:spPr/>
        <p:txBody>
          <a:bodyPr/>
          <a:lstStyle/>
          <a:p>
            <a:r>
              <a:rPr lang="en-IN" dirty="0"/>
              <a:t>Job Analysis </a:t>
            </a:r>
            <a:r>
              <a:rPr lang="en-IN" sz="1000" b="0" dirty="0"/>
              <a:t>8</a:t>
            </a:r>
          </a:p>
        </p:txBody>
      </p:sp>
      <p:sp>
        <p:nvSpPr>
          <p:cNvPr id="3" name="Content Placeholder 2">
            <a:extLst>
              <a:ext uri="{FF2B5EF4-FFF2-40B4-BE49-F238E27FC236}">
                <a16:creationId xmlns:a16="http://schemas.microsoft.com/office/drawing/2014/main" id="{4D23F5DA-A6D9-40FA-B5D1-0A904E28D0FA}"/>
              </a:ext>
            </a:extLst>
          </p:cNvPr>
          <p:cNvSpPr>
            <a:spLocks noGrp="1"/>
          </p:cNvSpPr>
          <p:nvPr>
            <p:ph idx="1"/>
          </p:nvPr>
        </p:nvSpPr>
        <p:spPr>
          <a:xfrm>
            <a:off x="609600" y="1280160"/>
            <a:ext cx="10972800" cy="5006340"/>
          </a:xfrm>
        </p:spPr>
        <p:txBody>
          <a:bodyPr/>
          <a:lstStyle/>
          <a:p>
            <a:r>
              <a:rPr lang="en-US" dirty="0"/>
              <a:t>Importance of Job Analysis</a:t>
            </a:r>
          </a:p>
          <a:p>
            <a:r>
              <a:rPr lang="en-US" sz="2600" dirty="0"/>
              <a:t>Building block of all H</a:t>
            </a:r>
            <a:r>
              <a:rPr lang="en-US" sz="100" dirty="0"/>
              <a:t> </a:t>
            </a:r>
            <a:r>
              <a:rPr lang="en-US" sz="2600" dirty="0"/>
              <a:t>R</a:t>
            </a:r>
            <a:r>
              <a:rPr lang="en-US" sz="100" dirty="0"/>
              <a:t> </a:t>
            </a:r>
            <a:r>
              <a:rPr lang="en-US" sz="2600" dirty="0"/>
              <a:t>M functions.</a:t>
            </a:r>
          </a:p>
          <a:p>
            <a:pPr marL="292608" lvl="1" indent="-292608">
              <a:spcBef>
                <a:spcPts val="1000"/>
              </a:spcBef>
              <a:spcAft>
                <a:spcPts val="0"/>
              </a:spcAft>
            </a:pPr>
            <a:r>
              <a:rPr lang="en-US" dirty="0"/>
              <a:t>Work redesign.</a:t>
            </a:r>
          </a:p>
          <a:p>
            <a:pPr marL="292608" lvl="1" indent="-292608">
              <a:spcBef>
                <a:spcPts val="1000"/>
              </a:spcBef>
              <a:spcAft>
                <a:spcPts val="0"/>
              </a:spcAft>
            </a:pPr>
            <a:r>
              <a:rPr lang="en-US" dirty="0"/>
              <a:t>Human resource planning.</a:t>
            </a:r>
          </a:p>
          <a:p>
            <a:pPr marL="292608" lvl="1" indent="-292608">
              <a:spcBef>
                <a:spcPts val="1000"/>
              </a:spcBef>
              <a:spcAft>
                <a:spcPts val="0"/>
              </a:spcAft>
            </a:pPr>
            <a:r>
              <a:rPr lang="en-US" dirty="0"/>
              <a:t>Selection.</a:t>
            </a:r>
          </a:p>
          <a:p>
            <a:pPr marL="292608" lvl="1" indent="-292608">
              <a:spcBef>
                <a:spcPts val="1000"/>
              </a:spcBef>
              <a:spcAft>
                <a:spcPts val="0"/>
              </a:spcAft>
            </a:pPr>
            <a:r>
              <a:rPr lang="en-US" dirty="0"/>
              <a:t>Training.</a:t>
            </a:r>
          </a:p>
          <a:p>
            <a:pPr marL="292608" lvl="1" indent="-292608">
              <a:spcBef>
                <a:spcPts val="1000"/>
              </a:spcBef>
              <a:spcAft>
                <a:spcPts val="0"/>
              </a:spcAft>
            </a:pPr>
            <a:r>
              <a:rPr lang="en-US" dirty="0"/>
              <a:t>Performance appraisal.</a:t>
            </a:r>
          </a:p>
          <a:p>
            <a:pPr marL="292608" lvl="1" indent="-292608">
              <a:spcBef>
                <a:spcPts val="1000"/>
              </a:spcBef>
              <a:spcAft>
                <a:spcPts val="0"/>
              </a:spcAft>
            </a:pPr>
            <a:r>
              <a:rPr lang="en-US" dirty="0"/>
              <a:t>Career planning.</a:t>
            </a:r>
          </a:p>
          <a:p>
            <a:pPr marL="292608" lvl="1" indent="-292608">
              <a:spcBef>
                <a:spcPts val="1000"/>
              </a:spcBef>
              <a:spcAft>
                <a:spcPts val="0"/>
              </a:spcAft>
            </a:pPr>
            <a:r>
              <a:rPr lang="en-US" dirty="0"/>
              <a:t>Job evaluation.</a:t>
            </a:r>
            <a:endParaRPr lang="en-IN" dirty="0"/>
          </a:p>
        </p:txBody>
      </p:sp>
    </p:spTree>
    <p:extLst>
      <p:ext uri="{BB962C8B-B14F-4D97-AF65-F5344CB8AC3E}">
        <p14:creationId xmlns:p14="http://schemas.microsoft.com/office/powerpoint/2010/main" val="2188863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88F21-D745-4CC6-8BB0-21260255CF6B}"/>
              </a:ext>
            </a:extLst>
          </p:cNvPr>
          <p:cNvSpPr>
            <a:spLocks noGrp="1"/>
          </p:cNvSpPr>
          <p:nvPr>
            <p:ph type="title"/>
          </p:nvPr>
        </p:nvSpPr>
        <p:spPr/>
        <p:txBody>
          <a:bodyPr/>
          <a:lstStyle/>
          <a:p>
            <a:r>
              <a:rPr lang="en-IN" dirty="0"/>
              <a:t>Job Analysis </a:t>
            </a:r>
            <a:r>
              <a:rPr lang="en-IN" sz="1000" b="0" dirty="0"/>
              <a:t>9</a:t>
            </a:r>
          </a:p>
        </p:txBody>
      </p:sp>
      <p:sp>
        <p:nvSpPr>
          <p:cNvPr id="3" name="Content Placeholder 2">
            <a:extLst>
              <a:ext uri="{FF2B5EF4-FFF2-40B4-BE49-F238E27FC236}">
                <a16:creationId xmlns:a16="http://schemas.microsoft.com/office/drawing/2014/main" id="{4D23F5DA-A6D9-40FA-B5D1-0A904E28D0FA}"/>
              </a:ext>
            </a:extLst>
          </p:cNvPr>
          <p:cNvSpPr>
            <a:spLocks noGrp="1"/>
          </p:cNvSpPr>
          <p:nvPr>
            <p:ph idx="1"/>
          </p:nvPr>
        </p:nvSpPr>
        <p:spPr>
          <a:xfrm>
            <a:off x="609600" y="1280160"/>
            <a:ext cx="10972800" cy="4143178"/>
          </a:xfrm>
        </p:spPr>
        <p:txBody>
          <a:bodyPr/>
          <a:lstStyle/>
          <a:p>
            <a:r>
              <a:rPr lang="en-US" sz="2600" dirty="0"/>
              <a:t>Competency Models</a:t>
            </a:r>
          </a:p>
          <a:p>
            <a:pPr marL="292608" indent="-292608">
              <a:spcBef>
                <a:spcPts val="1000"/>
              </a:spcBef>
              <a:spcAft>
                <a:spcPts val="0"/>
              </a:spcAft>
              <a:buFont typeface="Arial" panose="020B0604020202020204" pitchFamily="34" charset="0"/>
              <a:buChar char="•"/>
            </a:pPr>
            <a:r>
              <a:rPr lang="en-US" sz="2400" dirty="0">
                <a:solidFill>
                  <a:srgbClr val="221E1F"/>
                </a:solidFill>
              </a:rPr>
              <a:t>A </a:t>
            </a:r>
            <a:r>
              <a:rPr lang="en-US" sz="2400" b="1" dirty="0">
                <a:solidFill>
                  <a:srgbClr val="221E1F"/>
                </a:solidFill>
              </a:rPr>
              <a:t>competency</a:t>
            </a:r>
            <a:r>
              <a:rPr lang="en-US" sz="2400" dirty="0">
                <a:solidFill>
                  <a:srgbClr val="221E1F"/>
                </a:solidFill>
              </a:rPr>
              <a:t> model identifies and describes all the competencies required for success in a particular occupation or set of jobs.</a:t>
            </a:r>
          </a:p>
          <a:p>
            <a:pPr marL="292608" indent="-292608">
              <a:spcBef>
                <a:spcPts val="1000"/>
              </a:spcBef>
              <a:spcAft>
                <a:spcPts val="0"/>
              </a:spcAft>
              <a:buFont typeface="Arial" panose="020B0604020202020204" pitchFamily="34" charset="0"/>
              <a:buChar char="•"/>
            </a:pPr>
            <a:r>
              <a:rPr lang="en-US" sz="2400" dirty="0">
                <a:solidFill>
                  <a:srgbClr val="221E1F"/>
                </a:solidFill>
              </a:rPr>
              <a:t>Organizations may create competency models for occupational groups, levels of the organization, or even the entire organization.</a:t>
            </a:r>
            <a:endParaRPr lang="en-IN" sz="2400" dirty="0"/>
          </a:p>
        </p:txBody>
      </p:sp>
    </p:spTree>
    <p:extLst>
      <p:ext uri="{BB962C8B-B14F-4D97-AF65-F5344CB8AC3E}">
        <p14:creationId xmlns:p14="http://schemas.microsoft.com/office/powerpoint/2010/main" val="31485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F7117-E540-4827-8463-71ABB4D9D6B9}"/>
              </a:ext>
            </a:extLst>
          </p:cNvPr>
          <p:cNvSpPr>
            <a:spLocks noGrp="1"/>
          </p:cNvSpPr>
          <p:nvPr>
            <p:ph type="title"/>
          </p:nvPr>
        </p:nvSpPr>
        <p:spPr/>
        <p:txBody>
          <a:bodyPr/>
          <a:lstStyle/>
          <a:p>
            <a:r>
              <a:rPr lang="en-US" dirty="0"/>
              <a:t>Table 4.1 Example of Competencies and a Competency Model</a:t>
            </a:r>
            <a:endParaRPr lang="en-IN" dirty="0"/>
          </a:p>
        </p:txBody>
      </p:sp>
      <p:graphicFrame>
        <p:nvGraphicFramePr>
          <p:cNvPr id="6" name="Table 5" descr="A table shows an example of a competency model for a project manager.">
            <a:extLst>
              <a:ext uri="{FF2B5EF4-FFF2-40B4-BE49-F238E27FC236}">
                <a16:creationId xmlns:a16="http://schemas.microsoft.com/office/drawing/2014/main" id="{2067466F-5D3F-4A9A-970A-B0C95F0634BF}"/>
              </a:ext>
            </a:extLst>
          </p:cNvPr>
          <p:cNvGraphicFramePr>
            <a:graphicFrameLocks/>
          </p:cNvGraphicFramePr>
          <p:nvPr>
            <p:extLst>
              <p:ext uri="{D42A27DB-BD31-4B8C-83A1-F6EECF244321}">
                <p14:modId xmlns:p14="http://schemas.microsoft.com/office/powerpoint/2010/main" val="353896831"/>
              </p:ext>
            </p:extLst>
          </p:nvPr>
        </p:nvGraphicFramePr>
        <p:xfrm>
          <a:off x="598488" y="1319670"/>
          <a:ext cx="11367539" cy="4787893"/>
        </p:xfrm>
        <a:graphic>
          <a:graphicData uri="http://schemas.openxmlformats.org/drawingml/2006/table">
            <a:tbl>
              <a:tblPr firstRow="1" bandRow="1">
                <a:tableStyleId>{F2DE63D5-997A-4646-A377-4702673A728D}</a:tableStyleId>
              </a:tblPr>
              <a:tblGrid>
                <a:gridCol w="4162698">
                  <a:extLst>
                    <a:ext uri="{9D8B030D-6E8A-4147-A177-3AD203B41FA5}">
                      <a16:colId xmlns:a16="http://schemas.microsoft.com/office/drawing/2014/main" val="1816720884"/>
                    </a:ext>
                  </a:extLst>
                </a:gridCol>
                <a:gridCol w="7204841">
                  <a:extLst>
                    <a:ext uri="{9D8B030D-6E8A-4147-A177-3AD203B41FA5}">
                      <a16:colId xmlns:a16="http://schemas.microsoft.com/office/drawing/2014/main" val="3341867326"/>
                    </a:ext>
                  </a:extLst>
                </a:gridCol>
              </a:tblGrid>
              <a:tr h="398773">
                <a:tc>
                  <a:txBody>
                    <a:bodyPr/>
                    <a:lstStyle/>
                    <a:p>
                      <a:r>
                        <a:rPr lang="en-US" sz="2000" dirty="0"/>
                        <a:t>PROJECT MANAGER COMPETENCIES</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000" dirty="0"/>
                        <a:t>PROFICIENCY RATINGS</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596049">
                <a:tc>
                  <a:txBody>
                    <a:bodyPr/>
                    <a:lstStyle/>
                    <a:p>
                      <a:r>
                        <a:rPr lang="en-US" sz="1800" b="1" dirty="0">
                          <a:latin typeface="+mn-lt"/>
                        </a:rPr>
                        <a:t>Organizational &amp; Planning Skills</a:t>
                      </a:r>
                    </a:p>
                    <a:p>
                      <a:r>
                        <a:rPr lang="en-US" sz="1800" b="0" dirty="0">
                          <a:latin typeface="+mn-lt"/>
                        </a:rPr>
                        <a:t>Ability to establish priorities on projects and schedule activities to achieve results.</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1" dirty="0">
                          <a:latin typeface="+mn-lt"/>
                        </a:rPr>
                        <a:t>1—Below Expectations:</a:t>
                      </a:r>
                      <a:r>
                        <a:rPr lang="en-US" sz="1800" dirty="0">
                          <a:latin typeface="+mn-lt"/>
                        </a:rPr>
                        <a:t> Unable to perform basic tasks.</a:t>
                      </a:r>
                    </a:p>
                    <a:p>
                      <a:r>
                        <a:rPr lang="en-US" sz="1800" b="1" dirty="0">
                          <a:latin typeface="+mn-lt"/>
                        </a:rPr>
                        <a:t>2—Meets Expectations:</a:t>
                      </a:r>
                      <a:r>
                        <a:rPr lang="en-US" sz="1800" dirty="0">
                          <a:latin typeface="+mn-lt"/>
                        </a:rPr>
                        <a:t> Understands basic principles and performs routine tasks with reliable results; works with minimal supervision or assistance.</a:t>
                      </a:r>
                    </a:p>
                    <a:p>
                      <a:r>
                        <a:rPr lang="en-US" sz="1800" b="1" dirty="0">
                          <a:latin typeface="+mn-lt"/>
                        </a:rPr>
                        <a:t>3—Exceeds Expectations:</a:t>
                      </a:r>
                      <a:r>
                        <a:rPr lang="en-US" sz="1800" dirty="0">
                          <a:latin typeface="+mn-lt"/>
                        </a:rPr>
                        <a:t> Performs complex and multiple tasks; can coach, teach, or lead others.</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451007">
                <a:tc>
                  <a:txBody>
                    <a:bodyPr/>
                    <a:lstStyle/>
                    <a:p>
                      <a:r>
                        <a:rPr lang="en-US" sz="1800" b="1" dirty="0">
                          <a:latin typeface="+mn-lt"/>
                        </a:rPr>
                        <a:t>Communications</a:t>
                      </a:r>
                    </a:p>
                    <a:p>
                      <a:r>
                        <a:rPr lang="en-US" sz="1800" b="0" dirty="0">
                          <a:latin typeface="+mn-lt"/>
                        </a:rPr>
                        <a:t>Ability to build credibility and trust through open and direct communications with internal and external customers.</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1" dirty="0">
                          <a:latin typeface="+mn-lt"/>
                        </a:rPr>
                        <a:t>1—Below Expectations:</a:t>
                      </a:r>
                      <a:r>
                        <a:rPr lang="en-US" sz="1800" dirty="0">
                          <a:latin typeface="+mn-lt"/>
                        </a:rPr>
                        <a:t> Unable to perform basic tasks.</a:t>
                      </a:r>
                    </a:p>
                    <a:p>
                      <a:r>
                        <a:rPr lang="en-US" sz="1800" b="1" dirty="0">
                          <a:latin typeface="+mn-lt"/>
                        </a:rPr>
                        <a:t>2—Meets Expectations:</a:t>
                      </a:r>
                      <a:r>
                        <a:rPr lang="en-US" sz="1800" dirty="0">
                          <a:latin typeface="+mn-lt"/>
                        </a:rPr>
                        <a:t> Understands basic principles and performs routine tasks with reliable results; works with minimal supervision or assistance.</a:t>
                      </a:r>
                    </a:p>
                    <a:p>
                      <a:r>
                        <a:rPr lang="en-US" sz="1800" b="1" dirty="0">
                          <a:latin typeface="+mn-lt"/>
                        </a:rPr>
                        <a:t>3—Exceeds Expectations:</a:t>
                      </a:r>
                      <a:r>
                        <a:rPr lang="en-US" sz="1800" dirty="0">
                          <a:latin typeface="+mn-lt"/>
                        </a:rPr>
                        <a:t> Performs complex and multiple tasks; can coach, teach, or lead others.</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819920">
                <a:tc>
                  <a:txBody>
                    <a:bodyPr/>
                    <a:lstStyle/>
                    <a:p>
                      <a:r>
                        <a:rPr lang="en-US" sz="1800" b="1" dirty="0">
                          <a:latin typeface="+mn-lt"/>
                        </a:rPr>
                        <a:t>Financial &amp; Quantitative Skills</a:t>
                      </a:r>
                    </a:p>
                    <a:p>
                      <a:r>
                        <a:rPr lang="en-US" sz="1800" b="0" dirty="0">
                          <a:latin typeface="+mn-lt"/>
                        </a:rPr>
                        <a:t>Ability to analyze financial information accurately and set financial goals that have a positive impact on company's bottom line and fiscal objectives.</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1" dirty="0">
                          <a:latin typeface="+mn-lt"/>
                        </a:rPr>
                        <a:t>1—Below Expectations:</a:t>
                      </a:r>
                      <a:r>
                        <a:rPr lang="en-US" sz="1800" dirty="0">
                          <a:latin typeface="+mn-lt"/>
                        </a:rPr>
                        <a:t> Unable to perform basic tasks.</a:t>
                      </a:r>
                    </a:p>
                    <a:p>
                      <a:r>
                        <a:rPr lang="en-US" sz="1800" b="1" dirty="0">
                          <a:latin typeface="+mn-lt"/>
                        </a:rPr>
                        <a:t>2—Meets Expectations:</a:t>
                      </a:r>
                      <a:r>
                        <a:rPr lang="en-US" sz="1800" dirty="0">
                          <a:latin typeface="+mn-lt"/>
                        </a:rPr>
                        <a:t> Understands basic principles and performs routine tasks with reliable results; works with minimal supervision or assistance.</a:t>
                      </a:r>
                    </a:p>
                    <a:p>
                      <a:r>
                        <a:rPr lang="en-US" sz="1800" b="1" dirty="0">
                          <a:latin typeface="+mn-lt"/>
                        </a:rPr>
                        <a:t>3—Exceeds Expectations:</a:t>
                      </a:r>
                      <a:r>
                        <a:rPr lang="en-US" sz="1800" dirty="0">
                          <a:latin typeface="+mn-lt"/>
                        </a:rPr>
                        <a:t> Performs complex and multiple tasks; can coach, teach, or lead others.</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bl>
          </a:graphicData>
        </a:graphic>
      </p:graphicFrame>
      <p:sp>
        <p:nvSpPr>
          <p:cNvPr id="5" name="Text Placeholder 4">
            <a:extLst>
              <a:ext uri="{FF2B5EF4-FFF2-40B4-BE49-F238E27FC236}">
                <a16:creationId xmlns:a16="http://schemas.microsoft.com/office/drawing/2014/main" id="{E3F7232B-72E6-4256-8B5C-BF51996E5147}"/>
              </a:ext>
            </a:extLst>
          </p:cNvPr>
          <p:cNvSpPr>
            <a:spLocks noGrp="1"/>
          </p:cNvSpPr>
          <p:nvPr>
            <p:ph type="body" sz="quarter" idx="11"/>
          </p:nvPr>
        </p:nvSpPr>
        <p:spPr>
          <a:xfrm>
            <a:off x="3704897" y="6589986"/>
            <a:ext cx="7935301" cy="220715"/>
          </a:xfrm>
        </p:spPr>
        <p:txBody>
          <a:bodyPr/>
          <a:lstStyle/>
          <a:p>
            <a:r>
              <a:rPr lang="en-US" i="1" dirty="0">
                <a:solidFill>
                  <a:schemeClr val="tx1"/>
                </a:solidFill>
              </a:rPr>
              <a:t>Source: </a:t>
            </a:r>
            <a:r>
              <a:rPr lang="en-US" dirty="0">
                <a:solidFill>
                  <a:schemeClr val="tx1"/>
                </a:solidFill>
              </a:rPr>
              <a:t>Based on R. J. Mirabile, “Everything You Wanted to Know about Competency Modeling,” </a:t>
            </a:r>
            <a:r>
              <a:rPr lang="en-US" i="1" dirty="0">
                <a:solidFill>
                  <a:schemeClr val="tx1"/>
                </a:solidFill>
              </a:rPr>
              <a:t>Training and Development </a:t>
            </a:r>
            <a:r>
              <a:rPr lang="en-US" dirty="0">
                <a:solidFill>
                  <a:schemeClr val="tx1"/>
                </a:solidFill>
              </a:rPr>
              <a:t>(August 19</a:t>
            </a:r>
            <a:r>
              <a:rPr lang="en-US" sz="100" dirty="0">
                <a:solidFill>
                  <a:schemeClr val="tx1"/>
                </a:solidFill>
              </a:rPr>
              <a:t> </a:t>
            </a:r>
            <a:r>
              <a:rPr lang="en-US" dirty="0">
                <a:solidFill>
                  <a:schemeClr val="tx1"/>
                </a:solidFill>
              </a:rPr>
              <a:t>97): pp. 73–77.</a:t>
            </a:r>
          </a:p>
          <a:p>
            <a:endParaRPr lang="en-IN" dirty="0">
              <a:solidFill>
                <a:schemeClr val="tx1"/>
              </a:solidFill>
            </a:endParaRPr>
          </a:p>
        </p:txBody>
      </p:sp>
    </p:spTree>
    <p:extLst>
      <p:ext uri="{BB962C8B-B14F-4D97-AF65-F5344CB8AC3E}">
        <p14:creationId xmlns:p14="http://schemas.microsoft.com/office/powerpoint/2010/main" val="1662740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4</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Analyzing Work and Designing Jobs</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Job Analysis </a:t>
            </a:r>
            <a:r>
              <a:rPr lang="en-US" sz="1000" b="0" dirty="0"/>
              <a:t>10</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105408"/>
          </a:xfrm>
        </p:spPr>
        <p:txBody>
          <a:bodyPr/>
          <a:lstStyle/>
          <a:p>
            <a:r>
              <a:rPr lang="en-US" sz="2800" dirty="0"/>
              <a:t>Trends in Job Analysis</a:t>
            </a:r>
          </a:p>
          <a:p>
            <a:r>
              <a:rPr lang="en-US" sz="2600" dirty="0">
                <a:solidFill>
                  <a:srgbClr val="000000"/>
                </a:solidFill>
              </a:rPr>
              <a:t>The pace of change in jobs is accelerating.</a:t>
            </a:r>
          </a:p>
          <a:p>
            <a:pPr marL="292608" lvl="1" indent="-292608">
              <a:spcBef>
                <a:spcPts val="1000"/>
              </a:spcBef>
              <a:spcAft>
                <a:spcPts val="0"/>
              </a:spcAft>
            </a:pPr>
            <a:r>
              <a:rPr lang="en-US" sz="2400" dirty="0">
                <a:solidFill>
                  <a:srgbClr val="000000"/>
                </a:solidFill>
              </a:rPr>
              <a:t>Robotics, A</a:t>
            </a:r>
            <a:r>
              <a:rPr lang="en-US" sz="100" dirty="0">
                <a:solidFill>
                  <a:srgbClr val="000000"/>
                </a:solidFill>
              </a:rPr>
              <a:t> </a:t>
            </a:r>
            <a:r>
              <a:rPr lang="en-US" sz="2400" dirty="0">
                <a:solidFill>
                  <a:srgbClr val="000000"/>
                </a:solidFill>
              </a:rPr>
              <a:t>I, applications of information technology are becoming more widely available.</a:t>
            </a:r>
            <a:endParaRPr lang="en-IN"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18798" y="3641834"/>
            <a:ext cx="11010900" cy="2444173"/>
          </a:xfrm>
        </p:spPr>
        <p:txBody>
          <a:bodyPr/>
          <a:lstStyle/>
          <a:p>
            <a:pPr>
              <a:spcBef>
                <a:spcPts val="1000"/>
              </a:spcBef>
              <a:spcAft>
                <a:spcPts val="0"/>
              </a:spcAft>
            </a:pPr>
            <a:r>
              <a:rPr lang="en-US" sz="2600" dirty="0"/>
              <a:t>Job analyses must define jobs and detect changes in jobs over time.</a:t>
            </a:r>
          </a:p>
          <a:p>
            <a:pPr>
              <a:spcBef>
                <a:spcPts val="1000"/>
              </a:spcBef>
              <a:spcAft>
                <a:spcPts val="0"/>
              </a:spcAft>
            </a:pPr>
            <a:r>
              <a:rPr lang="en-US" sz="2600" dirty="0"/>
              <a:t>Must balance need for flexibility with need for legal requirements and put greater emphasis on job design.</a:t>
            </a:r>
            <a:endParaRPr lang="en-IN" sz="2600" dirty="0"/>
          </a:p>
        </p:txBody>
      </p:sp>
    </p:spTree>
    <p:extLst>
      <p:ext uri="{BB962C8B-B14F-4D97-AF65-F5344CB8AC3E}">
        <p14:creationId xmlns:p14="http://schemas.microsoft.com/office/powerpoint/2010/main" val="11538733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7358338" cy="508000"/>
          </a:xfrm>
        </p:spPr>
        <p:txBody>
          <a:bodyPr/>
          <a:lstStyle/>
          <a:p>
            <a:r>
              <a:rPr lang="en-US" sz="2800" b="1" dirty="0"/>
              <a:t>Adding more tasks to an existing job is called job</a:t>
            </a:r>
            <a:endParaRPr lang="en-US" sz="2800" b="1" noProof="0" dirty="0"/>
          </a:p>
        </p:txBody>
      </p:sp>
      <p:pic>
        <p:nvPicPr>
          <p:cNvPr id="3" name="Picture 2" descr="blank,">
            <a:extLst>
              <a:ext uri="{FF2B5EF4-FFF2-40B4-BE49-F238E27FC236}">
                <a16:creationId xmlns:a16="http://schemas.microsoft.com/office/drawing/2014/main" id="{6D20B66C-92C5-40D1-A651-03EB74028DFC}"/>
              </a:ext>
            </a:extLst>
          </p:cNvPr>
          <p:cNvPicPr>
            <a:picLocks noChangeAspect="1"/>
          </p:cNvPicPr>
          <p:nvPr/>
        </p:nvPicPr>
        <p:blipFill>
          <a:blip r:embed="rId3"/>
          <a:stretch>
            <a:fillRect/>
          </a:stretch>
        </p:blipFill>
        <p:spPr>
          <a:xfrm>
            <a:off x="9309113" y="550054"/>
            <a:ext cx="1277843" cy="253755"/>
          </a:xfrm>
          <a:prstGeom prst="rect">
            <a:avLst/>
          </a:prstGeom>
        </p:spPr>
      </p:pic>
      <p:sp>
        <p:nvSpPr>
          <p:cNvPr id="7" name="Content Placeholder 6">
            <a:extLst>
              <a:ext uri="{FF2B5EF4-FFF2-40B4-BE49-F238E27FC236}">
                <a16:creationId xmlns:a16="http://schemas.microsoft.com/office/drawing/2014/main" id="{5B8632B5-853F-4869-8EB3-1E8B6CAB7E68}"/>
              </a:ext>
            </a:extLst>
          </p:cNvPr>
          <p:cNvSpPr>
            <a:spLocks noGrp="1"/>
          </p:cNvSpPr>
          <p:nvPr>
            <p:ph sz="quarter" idx="11"/>
          </p:nvPr>
        </p:nvSpPr>
        <p:spPr>
          <a:xfrm>
            <a:off x="1944173" y="963888"/>
            <a:ext cx="9933806" cy="508001"/>
          </a:xfrm>
        </p:spPr>
        <p:txBody>
          <a:bodyPr/>
          <a:lstStyle/>
          <a:p>
            <a:pPr marL="0" indent="0">
              <a:buNone/>
            </a:pPr>
            <a:r>
              <a:rPr lang="en-US" sz="2800" b="1" dirty="0"/>
              <a:t>while adding more decision-making authority to jobs is called job</a:t>
            </a:r>
            <a:endParaRPr lang="en-US" sz="2800" dirty="0"/>
          </a:p>
        </p:txBody>
      </p:sp>
      <p:pic>
        <p:nvPicPr>
          <p:cNvPr id="6" name="Picture 5" descr="blank.">
            <a:extLst>
              <a:ext uri="{FF2B5EF4-FFF2-40B4-BE49-F238E27FC236}">
                <a16:creationId xmlns:a16="http://schemas.microsoft.com/office/drawing/2014/main" id="{7391185A-3258-4C55-8E5C-0E038A8763D6}"/>
              </a:ext>
            </a:extLst>
          </p:cNvPr>
          <p:cNvPicPr>
            <a:picLocks noChangeAspect="1"/>
          </p:cNvPicPr>
          <p:nvPr/>
        </p:nvPicPr>
        <p:blipFill>
          <a:blip r:embed="rId4"/>
          <a:stretch>
            <a:fillRect/>
          </a:stretch>
        </p:blipFill>
        <p:spPr>
          <a:xfrm>
            <a:off x="1970677" y="1504570"/>
            <a:ext cx="1381125" cy="304800"/>
          </a:xfrm>
          <a:prstGeom prst="rect">
            <a:avLst/>
          </a:prstGeom>
        </p:spPr>
      </p:pic>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70677" y="2027582"/>
            <a:ext cx="9575800" cy="1942549"/>
          </a:xfrm>
          <a:prstGeom prst="rect">
            <a:avLst/>
          </a:prstGeom>
        </p:spPr>
        <p:txBody>
          <a:bodyPr/>
          <a:lstStyle/>
          <a:p>
            <a:pPr marL="357188" indent="-357188">
              <a:spcBef>
                <a:spcPts val="1000"/>
              </a:spcBef>
              <a:spcAft>
                <a:spcPts val="0"/>
              </a:spcAft>
              <a:buClrTx/>
              <a:buNone/>
            </a:pPr>
            <a:r>
              <a:rPr lang="en-US" noProof="0" dirty="0"/>
              <a:t>A. </a:t>
            </a:r>
            <a:r>
              <a:rPr lang="en-US" dirty="0"/>
              <a:t>extension; rotation</a:t>
            </a:r>
            <a:endParaRPr lang="en-US" noProof="0" dirty="0"/>
          </a:p>
          <a:p>
            <a:pPr marL="0" indent="0">
              <a:spcBef>
                <a:spcPts val="1000"/>
              </a:spcBef>
              <a:spcAft>
                <a:spcPts val="0"/>
              </a:spcAft>
              <a:buClrTx/>
              <a:buNone/>
            </a:pPr>
            <a:r>
              <a:rPr lang="en-US" noProof="0" dirty="0"/>
              <a:t>B. </a:t>
            </a:r>
            <a:r>
              <a:rPr lang="en-US" dirty="0"/>
              <a:t>rotation; enrichment</a:t>
            </a:r>
            <a:endParaRPr lang="en-US" noProof="0" dirty="0"/>
          </a:p>
          <a:p>
            <a:pPr marL="357188" indent="-357188">
              <a:spcBef>
                <a:spcPts val="1000"/>
              </a:spcBef>
              <a:spcAft>
                <a:spcPts val="0"/>
              </a:spcAft>
              <a:buClrTx/>
              <a:buNone/>
            </a:pPr>
            <a:r>
              <a:rPr lang="en-US" noProof="0" dirty="0"/>
              <a:t>C. </a:t>
            </a:r>
            <a:r>
              <a:rPr lang="en-US" dirty="0"/>
              <a:t>enlargement; enrichment</a:t>
            </a:r>
            <a:endParaRPr lang="en-US" noProof="0" dirty="0"/>
          </a:p>
          <a:p>
            <a:pPr marL="357188" indent="-357188">
              <a:spcBef>
                <a:spcPts val="1000"/>
              </a:spcBef>
              <a:spcAft>
                <a:spcPts val="0"/>
              </a:spcAft>
              <a:buClrTx/>
              <a:buNone/>
            </a:pPr>
            <a:r>
              <a:rPr lang="en-US" noProof="0" dirty="0"/>
              <a:t>D. </a:t>
            </a:r>
            <a:r>
              <a:rPr lang="en-US" dirty="0"/>
              <a:t>enlargement; rotation</a:t>
            </a:r>
            <a:endParaRPr lang="en-US" noProof="0" dirty="0"/>
          </a:p>
        </p:txBody>
      </p:sp>
    </p:spTree>
    <p:extLst>
      <p:ext uri="{BB962C8B-B14F-4D97-AF65-F5344CB8AC3E}">
        <p14:creationId xmlns:p14="http://schemas.microsoft.com/office/powerpoint/2010/main" val="33708714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DAEAA-3EB4-424F-A0EE-AB9554172059}"/>
              </a:ext>
            </a:extLst>
          </p:cNvPr>
          <p:cNvSpPr>
            <a:spLocks noGrp="1"/>
          </p:cNvSpPr>
          <p:nvPr>
            <p:ph type="title"/>
          </p:nvPr>
        </p:nvSpPr>
        <p:spPr/>
        <p:txBody>
          <a:bodyPr/>
          <a:lstStyle/>
          <a:p>
            <a:r>
              <a:rPr lang="en-IN" dirty="0"/>
              <a:t>Job Design </a:t>
            </a:r>
            <a:r>
              <a:rPr lang="en-IN" sz="1000" b="0" dirty="0"/>
              <a:t>1</a:t>
            </a:r>
          </a:p>
        </p:txBody>
      </p:sp>
      <p:sp>
        <p:nvSpPr>
          <p:cNvPr id="3" name="Content Placeholder 2">
            <a:extLst>
              <a:ext uri="{FF2B5EF4-FFF2-40B4-BE49-F238E27FC236}">
                <a16:creationId xmlns:a16="http://schemas.microsoft.com/office/drawing/2014/main" id="{27154338-9CA5-4FAB-9E66-876FB53462B7}"/>
              </a:ext>
            </a:extLst>
          </p:cNvPr>
          <p:cNvSpPr>
            <a:spLocks noGrp="1"/>
          </p:cNvSpPr>
          <p:nvPr>
            <p:ph idx="1"/>
          </p:nvPr>
        </p:nvSpPr>
        <p:spPr/>
        <p:txBody>
          <a:bodyPr/>
          <a:lstStyle/>
          <a:p>
            <a:r>
              <a:rPr lang="en-US" sz="2600" b="1" dirty="0"/>
              <a:t>Job Design</a:t>
            </a:r>
          </a:p>
          <a:p>
            <a:pPr marL="292608" indent="-292608">
              <a:spcBef>
                <a:spcPts val="1000"/>
              </a:spcBef>
              <a:spcAft>
                <a:spcPts val="0"/>
              </a:spcAft>
              <a:buFont typeface="Arial" panose="020B0604020202020204" pitchFamily="34" charset="0"/>
              <a:buChar char="•"/>
            </a:pPr>
            <a:r>
              <a:rPr lang="en-US" sz="2400" dirty="0">
                <a:solidFill>
                  <a:srgbClr val="000000"/>
                </a:solidFill>
              </a:rPr>
              <a:t>Defining how work is performed and which tasks are required.</a:t>
            </a:r>
          </a:p>
          <a:p>
            <a:pPr marL="292608" indent="-292608">
              <a:spcBef>
                <a:spcPts val="1000"/>
              </a:spcBef>
              <a:spcAft>
                <a:spcPts val="0"/>
              </a:spcAft>
              <a:buFont typeface="Arial" panose="020B0604020202020204" pitchFamily="34" charset="0"/>
              <a:buChar char="•"/>
            </a:pPr>
            <a:r>
              <a:rPr lang="en-US" sz="2400" dirty="0">
                <a:solidFill>
                  <a:srgbClr val="000000"/>
                </a:solidFill>
              </a:rPr>
              <a:t>Job redesign involves changing an existing design.</a:t>
            </a:r>
          </a:p>
          <a:p>
            <a:pPr marL="292608" indent="-292608">
              <a:spcBef>
                <a:spcPts val="1000"/>
              </a:spcBef>
              <a:spcAft>
                <a:spcPts val="0"/>
              </a:spcAft>
              <a:buFont typeface="Arial" panose="020B0604020202020204" pitchFamily="34" charset="0"/>
              <a:buChar char="•"/>
            </a:pPr>
            <a:r>
              <a:rPr lang="en-US" sz="2400" dirty="0">
                <a:solidFill>
                  <a:srgbClr val="000000"/>
                </a:solidFill>
              </a:rPr>
              <a:t>Effective design requires thorough understanding of job through job analysis and work flow analysis.</a:t>
            </a:r>
            <a:endParaRPr lang="en-IN" sz="2400" dirty="0"/>
          </a:p>
        </p:txBody>
      </p:sp>
    </p:spTree>
    <p:extLst>
      <p:ext uri="{BB962C8B-B14F-4D97-AF65-F5344CB8AC3E}">
        <p14:creationId xmlns:p14="http://schemas.microsoft.com/office/powerpoint/2010/main" val="1970940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4.4 Approaches to Job Design</a:t>
            </a:r>
            <a:endParaRPr lang="en-IN" dirty="0"/>
          </a:p>
        </p:txBody>
      </p:sp>
      <p:pic>
        <p:nvPicPr>
          <p:cNvPr id="8" name="Picture 7" descr="A graphic shows four different approaches to job design.">
            <a:extLst>
              <a:ext uri="{FF2B5EF4-FFF2-40B4-BE49-F238E27FC236}">
                <a16:creationId xmlns:a16="http://schemas.microsoft.com/office/drawing/2014/main" id="{FF339B68-99CC-4614-ADC7-D74DE8B2A587}"/>
              </a:ext>
            </a:extLst>
          </p:cNvPr>
          <p:cNvPicPr>
            <a:picLocks noChangeAspect="1"/>
          </p:cNvPicPr>
          <p:nvPr/>
        </p:nvPicPr>
        <p:blipFill>
          <a:blip r:embed="rId3"/>
          <a:stretch>
            <a:fillRect/>
          </a:stretch>
        </p:blipFill>
        <p:spPr>
          <a:xfrm>
            <a:off x="2255151" y="1417241"/>
            <a:ext cx="7713781" cy="4344357"/>
          </a:xfrm>
          <a:prstGeom prst="rect">
            <a:avLst/>
          </a:prstGeom>
        </p:spPr>
      </p:pic>
      <p:sp>
        <p:nvSpPr>
          <p:cNvPr id="5" name="Text Placeholder 4">
            <a:extLst>
              <a:ext uri="{FF2B5EF4-FFF2-40B4-BE49-F238E27FC236}">
                <a16:creationId xmlns:a16="http://schemas.microsoft.com/office/drawing/2014/main" id="{A0FC4A84-916B-4AE3-8FC6-3D9CF89D1713}"/>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1484968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Job Design </a:t>
            </a:r>
            <a:r>
              <a:rPr lang="en-US" sz="1000" b="0" dirty="0"/>
              <a:t>2</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244807"/>
          </a:xfrm>
        </p:spPr>
        <p:txBody>
          <a:bodyPr/>
          <a:lstStyle/>
          <a:p>
            <a:r>
              <a:rPr lang="en-US" sz="2800" dirty="0"/>
              <a:t>Designing Efficient Jobs</a:t>
            </a:r>
          </a:p>
          <a:p>
            <a:r>
              <a:rPr lang="en-US" sz="2600" b="1" dirty="0">
                <a:solidFill>
                  <a:srgbClr val="000000"/>
                </a:solidFill>
              </a:rPr>
              <a:t>Industrial engineering</a:t>
            </a:r>
            <a:r>
              <a:rPr lang="en-US" sz="2600" dirty="0">
                <a:solidFill>
                  <a:srgbClr val="000000"/>
                </a:solidFill>
              </a:rPr>
              <a:t> is used to reduce complexity in work.</a:t>
            </a:r>
          </a:p>
          <a:p>
            <a:pPr marL="292608" lvl="1" indent="-292608">
              <a:spcBef>
                <a:spcPts val="1000"/>
              </a:spcBef>
              <a:spcAft>
                <a:spcPts val="0"/>
              </a:spcAft>
            </a:pPr>
            <a:r>
              <a:rPr lang="en-US" sz="2400" dirty="0">
                <a:solidFill>
                  <a:srgbClr val="000000"/>
                </a:solidFill>
              </a:rPr>
              <a:t>Allows almost anyone to be trained quickly to easily perform job.</a:t>
            </a:r>
          </a:p>
          <a:p>
            <a:pPr marL="292608" lvl="1" indent="-292608">
              <a:spcBef>
                <a:spcPts val="1000"/>
              </a:spcBef>
              <a:spcAft>
                <a:spcPts val="0"/>
              </a:spcAft>
            </a:pPr>
            <a:r>
              <a:rPr lang="en-US" sz="2400" dirty="0">
                <a:solidFill>
                  <a:srgbClr val="000000"/>
                </a:solidFill>
              </a:rPr>
              <a:t>Used for highly specialized and repetitive jobs.</a:t>
            </a:r>
            <a:endParaRPr lang="en-IN"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18798" y="3641558"/>
            <a:ext cx="11010900" cy="1321502"/>
          </a:xfrm>
        </p:spPr>
        <p:txBody>
          <a:bodyPr/>
          <a:lstStyle/>
          <a:p>
            <a:pPr>
              <a:spcBef>
                <a:spcPts val="1000"/>
              </a:spcBef>
              <a:spcAft>
                <a:spcPts val="0"/>
              </a:spcAft>
            </a:pPr>
            <a:r>
              <a:rPr lang="en-US" sz="2600" dirty="0"/>
              <a:t>Most organizations combine industrial engineering with other approaches to job design.</a:t>
            </a:r>
            <a:endParaRPr lang="en-IN" sz="2600" dirty="0"/>
          </a:p>
        </p:txBody>
      </p:sp>
    </p:spTree>
    <p:extLst>
      <p:ext uri="{BB962C8B-B14F-4D97-AF65-F5344CB8AC3E}">
        <p14:creationId xmlns:p14="http://schemas.microsoft.com/office/powerpoint/2010/main" val="39103193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Job Design </a:t>
            </a:r>
            <a:r>
              <a:rPr lang="en-US" sz="1000" b="0" dirty="0"/>
              <a:t>3</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5"/>
            <a:ext cx="10972800" cy="1637345"/>
          </a:xfrm>
        </p:spPr>
        <p:txBody>
          <a:bodyPr/>
          <a:lstStyle/>
          <a:p>
            <a:r>
              <a:rPr lang="en-US" sz="2800" dirty="0"/>
              <a:t>Designing Jobs That Motivate</a:t>
            </a:r>
          </a:p>
          <a:p>
            <a:r>
              <a:rPr lang="en-US" sz="2600" dirty="0"/>
              <a:t>Important to ensure workers have a positive attitude.</a:t>
            </a:r>
          </a:p>
          <a:p>
            <a:pPr marL="292608" lvl="1" indent="-292608">
              <a:spcBef>
                <a:spcPts val="1000"/>
              </a:spcBef>
              <a:spcAft>
                <a:spcPts val="0"/>
              </a:spcAft>
            </a:pPr>
            <a:r>
              <a:rPr lang="en-US" sz="2400" dirty="0"/>
              <a:t>Workers with positive attitudes are motivated.</a:t>
            </a:r>
            <a:endParaRPr lang="en-IN"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096127"/>
            <a:ext cx="11010900" cy="3296650"/>
          </a:xfrm>
        </p:spPr>
        <p:txBody>
          <a:bodyPr/>
          <a:lstStyle/>
          <a:p>
            <a:r>
              <a:rPr lang="en-US" sz="2600" dirty="0"/>
              <a:t>The Job Characteristics Model includes characteristics that boost motivation:</a:t>
            </a:r>
          </a:p>
          <a:p>
            <a:pPr marL="292608" lvl="1" indent="-292608">
              <a:spcBef>
                <a:spcPts val="1000"/>
              </a:spcBef>
              <a:spcAft>
                <a:spcPts val="0"/>
              </a:spcAft>
            </a:pPr>
            <a:r>
              <a:rPr lang="en-US" sz="2400" dirty="0"/>
              <a:t>Skill variety.</a:t>
            </a:r>
          </a:p>
          <a:p>
            <a:pPr marL="292608" lvl="1" indent="-292608">
              <a:spcBef>
                <a:spcPts val="1000"/>
              </a:spcBef>
              <a:spcAft>
                <a:spcPts val="0"/>
              </a:spcAft>
            </a:pPr>
            <a:r>
              <a:rPr lang="en-US" sz="2400" dirty="0"/>
              <a:t>Task identity.</a:t>
            </a:r>
          </a:p>
          <a:p>
            <a:pPr marL="292608" lvl="1" indent="-292608">
              <a:spcBef>
                <a:spcPts val="1000"/>
              </a:spcBef>
              <a:spcAft>
                <a:spcPts val="0"/>
              </a:spcAft>
            </a:pPr>
            <a:r>
              <a:rPr lang="en-US" sz="2400" dirty="0"/>
              <a:t>Task significance.</a:t>
            </a:r>
          </a:p>
          <a:p>
            <a:pPr marL="292608" lvl="1" indent="-292608">
              <a:spcBef>
                <a:spcPts val="1000"/>
              </a:spcBef>
              <a:spcAft>
                <a:spcPts val="0"/>
              </a:spcAft>
            </a:pPr>
            <a:r>
              <a:rPr lang="en-US" sz="2400" dirty="0"/>
              <a:t>Autonomy.</a:t>
            </a:r>
          </a:p>
          <a:p>
            <a:pPr marL="292608" lvl="1" indent="-292608">
              <a:spcBef>
                <a:spcPts val="1000"/>
              </a:spcBef>
              <a:spcAft>
                <a:spcPts val="0"/>
              </a:spcAft>
            </a:pPr>
            <a:r>
              <a:rPr lang="en-US" sz="2400" dirty="0"/>
              <a:t>Feedback.</a:t>
            </a:r>
            <a:endParaRPr lang="en-IN" sz="2400" dirty="0"/>
          </a:p>
        </p:txBody>
      </p:sp>
    </p:spTree>
    <p:extLst>
      <p:ext uri="{BB962C8B-B14F-4D97-AF65-F5344CB8AC3E}">
        <p14:creationId xmlns:p14="http://schemas.microsoft.com/office/powerpoint/2010/main" val="2022568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4.5 Characteristics of a Motivating Job</a:t>
            </a:r>
            <a:endParaRPr lang="en-IN" dirty="0"/>
          </a:p>
        </p:txBody>
      </p:sp>
      <p:pic>
        <p:nvPicPr>
          <p:cNvPr id="8" name="Picture 7" descr="A graphic shows information about each of the five characteristics of the Job Characteristics Model.">
            <a:extLst>
              <a:ext uri="{FF2B5EF4-FFF2-40B4-BE49-F238E27FC236}">
                <a16:creationId xmlns:a16="http://schemas.microsoft.com/office/drawing/2014/main" id="{68891F46-37C3-45FF-9BD2-808D9A423668}"/>
              </a:ext>
            </a:extLst>
          </p:cNvPr>
          <p:cNvPicPr>
            <a:picLocks noChangeAspect="1"/>
          </p:cNvPicPr>
          <p:nvPr/>
        </p:nvPicPr>
        <p:blipFill>
          <a:blip r:embed="rId3"/>
          <a:stretch>
            <a:fillRect/>
          </a:stretch>
        </p:blipFill>
        <p:spPr>
          <a:xfrm>
            <a:off x="994333" y="1494605"/>
            <a:ext cx="10235416" cy="4350050"/>
          </a:xfrm>
          <a:prstGeom prst="rect">
            <a:avLst/>
          </a:prstGeom>
        </p:spPr>
      </p:pic>
      <p:sp>
        <p:nvSpPr>
          <p:cNvPr id="5" name="Text Placeholder 4">
            <a:extLst>
              <a:ext uri="{FF2B5EF4-FFF2-40B4-BE49-F238E27FC236}">
                <a16:creationId xmlns:a16="http://schemas.microsoft.com/office/drawing/2014/main" id="{BB610B64-C497-40A2-89FB-668C526EAA99}"/>
              </a:ext>
            </a:extLst>
          </p:cNvPr>
          <p:cNvSpPr>
            <a:spLocks noGrp="1"/>
          </p:cNvSpPr>
          <p:nvPr>
            <p:ph type="body" sz="quarter" idx="16"/>
          </p:nvPr>
        </p:nvSpPr>
        <p:spPr>
          <a:xfrm>
            <a:off x="4623350" y="6505788"/>
            <a:ext cx="2945301" cy="194775"/>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37028738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IN" dirty="0"/>
              <a:t>Job Design </a:t>
            </a:r>
            <a:r>
              <a:rPr lang="en-IN" sz="1000" b="0" dirty="0"/>
              <a:t>4</a:t>
            </a:r>
          </a:p>
        </p:txBody>
      </p:sp>
      <p:sp>
        <p:nvSpPr>
          <p:cNvPr id="3" name="Text Placeholder 2">
            <a:extLst>
              <a:ext uri="{FF2B5EF4-FFF2-40B4-BE49-F238E27FC236}">
                <a16:creationId xmlns:a16="http://schemas.microsoft.com/office/drawing/2014/main" id="{FB4995DC-07B1-4541-A9F6-B9D7C6709EE2}"/>
              </a:ext>
            </a:extLst>
          </p:cNvPr>
          <p:cNvSpPr>
            <a:spLocks noGrp="1"/>
          </p:cNvSpPr>
          <p:nvPr>
            <p:ph type="body" idx="1"/>
          </p:nvPr>
        </p:nvSpPr>
        <p:spPr>
          <a:xfrm>
            <a:off x="609602" y="1275756"/>
            <a:ext cx="5386917" cy="639762"/>
          </a:xfrm>
        </p:spPr>
        <p:txBody>
          <a:bodyPr/>
          <a:lstStyle/>
          <a:p>
            <a:r>
              <a:rPr lang="en-US" sz="2400" b="0" dirty="0"/>
              <a:t>Designing Jobs That Motivate </a:t>
            </a:r>
            <a:r>
              <a:rPr lang="en-US" b="0" dirty="0"/>
              <a:t>continued</a:t>
            </a:r>
            <a:endParaRPr lang="en-IN" sz="2400" b="0" dirty="0"/>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253214"/>
            <a:ext cx="3333088"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IN" sz="2600" dirty="0"/>
              <a:t>Job Enlargement</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019103"/>
            <a:ext cx="3333089" cy="2004745"/>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cs typeface="Arial" panose="020B0604020202020204" pitchFamily="34" charset="0"/>
              </a:rPr>
              <a:t>Broadening tasks performed in a job.</a:t>
            </a:r>
            <a:endParaRPr lang="en-IN" sz="2400" dirty="0"/>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4188375" y="2257105"/>
            <a:ext cx="3333089"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dirty="0">
                <a:cs typeface="Arial" panose="020B0604020202020204" pitchFamily="34" charset="0"/>
              </a:rPr>
              <a:t>Job Extension</a:t>
            </a:r>
            <a:endParaRPr lang="en-IN" sz="260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4188375" y="3040117"/>
            <a:ext cx="3333089" cy="2004746"/>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cs typeface="Arial" panose="020B0604020202020204" pitchFamily="34" charset="0"/>
              </a:rPr>
              <a:t>Enlarging jobs by combining several relatively simple jobs to form a job with a wider range of tasks.</a:t>
            </a:r>
            <a:endParaRPr lang="en-IN" sz="2400" dirty="0"/>
          </a:p>
        </p:txBody>
      </p:sp>
      <p:sp>
        <p:nvSpPr>
          <p:cNvPr id="9" name="Text Placeholder 8">
            <a:extLst>
              <a:ext uri="{FF2B5EF4-FFF2-40B4-BE49-F238E27FC236}">
                <a16:creationId xmlns:a16="http://schemas.microsoft.com/office/drawing/2014/main" id="{3734FBD4-D096-4CC4-B738-2FB5925A5107}"/>
              </a:ext>
            </a:extLst>
          </p:cNvPr>
          <p:cNvSpPr>
            <a:spLocks noGrp="1"/>
          </p:cNvSpPr>
          <p:nvPr>
            <p:ph type="body" sz="quarter" idx="13"/>
          </p:nvPr>
        </p:nvSpPr>
        <p:spPr>
          <a:xfrm>
            <a:off x="7799982" y="2252409"/>
            <a:ext cx="3488129"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dirty="0">
                <a:cs typeface="Arial" panose="020B0604020202020204" pitchFamily="34" charset="0"/>
              </a:rPr>
              <a:t>Job Rotation</a:t>
            </a:r>
            <a:endParaRPr lang="en-IN" sz="2600" dirty="0"/>
          </a:p>
        </p:txBody>
      </p:sp>
      <p:sp>
        <p:nvSpPr>
          <p:cNvPr id="10" name="Content Placeholder 9">
            <a:extLst>
              <a:ext uri="{FF2B5EF4-FFF2-40B4-BE49-F238E27FC236}">
                <a16:creationId xmlns:a16="http://schemas.microsoft.com/office/drawing/2014/main" id="{E0A3F2AE-E981-4A07-99FE-23CD69F34C3B}"/>
              </a:ext>
            </a:extLst>
          </p:cNvPr>
          <p:cNvSpPr>
            <a:spLocks noGrp="1"/>
          </p:cNvSpPr>
          <p:nvPr>
            <p:ph sz="quarter" idx="15"/>
          </p:nvPr>
        </p:nvSpPr>
        <p:spPr>
          <a:xfrm>
            <a:off x="7799981" y="3040117"/>
            <a:ext cx="3488130" cy="2004745"/>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cs typeface="Arial" panose="020B0604020202020204" pitchFamily="34" charset="0"/>
              </a:rPr>
              <a:t>Enlarging jobs by moving employees among several different jobs.</a:t>
            </a:r>
            <a:endParaRPr lang="en-IN" sz="2400" dirty="0"/>
          </a:p>
        </p:txBody>
      </p:sp>
    </p:spTree>
    <p:extLst>
      <p:ext uri="{BB962C8B-B14F-4D97-AF65-F5344CB8AC3E}">
        <p14:creationId xmlns:p14="http://schemas.microsoft.com/office/powerpoint/2010/main" val="7701937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IN" dirty="0"/>
              <a:t>Job Enlargement</a:t>
            </a:r>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886972"/>
            <a:ext cx="4232223" cy="3884241"/>
          </a:xfrm>
        </p:spPr>
        <p:txBody>
          <a:bodyPr/>
          <a:lstStyle/>
          <a:p>
            <a:r>
              <a:rPr lang="en-US" sz="2400" dirty="0"/>
              <a:t>Hospitals have begun to enlarge patient access jobs such as admissions to include financial counseling, in an effort to increase patient satisfaction levels.</a:t>
            </a:r>
            <a:endParaRPr lang="en-IN" sz="2600" dirty="0"/>
          </a:p>
        </p:txBody>
      </p:sp>
      <p:pic>
        <p:nvPicPr>
          <p:cNvPr id="6" name="Picture 5" descr="A photo of a patient access hospital worker conversing with a patient">
            <a:extLst>
              <a:ext uri="{FF2B5EF4-FFF2-40B4-BE49-F238E27FC236}">
                <a16:creationId xmlns:a16="http://schemas.microsoft.com/office/drawing/2014/main" id="{065C2793-B8C4-4093-A915-836983A6ACF9}"/>
              </a:ext>
            </a:extLst>
          </p:cNvPr>
          <p:cNvPicPr>
            <a:picLocks noChangeAspect="1"/>
          </p:cNvPicPr>
          <p:nvPr/>
        </p:nvPicPr>
        <p:blipFill>
          <a:blip r:embed="rId3"/>
          <a:stretch>
            <a:fillRect/>
          </a:stretch>
        </p:blipFill>
        <p:spPr>
          <a:xfrm>
            <a:off x="5639710" y="1886972"/>
            <a:ext cx="5736833" cy="3840813"/>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©Mic Pics/</a:t>
            </a:r>
            <a:r>
              <a:rPr lang="en-US" dirty="0" err="1">
                <a:solidFill>
                  <a:schemeClr val="tx1"/>
                </a:solidFill>
              </a:rPr>
              <a:t>Alamy</a:t>
            </a:r>
            <a:r>
              <a:rPr lang="en-US" dirty="0">
                <a:solidFill>
                  <a:schemeClr val="tx1"/>
                </a:solidFill>
              </a:rPr>
              <a:t> Stock Photo</a:t>
            </a:r>
          </a:p>
        </p:txBody>
      </p:sp>
    </p:spTree>
    <p:extLst>
      <p:ext uri="{BB962C8B-B14F-4D97-AF65-F5344CB8AC3E}">
        <p14:creationId xmlns:p14="http://schemas.microsoft.com/office/powerpoint/2010/main" val="3751068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IN" dirty="0"/>
              <a:t>Job Design </a:t>
            </a:r>
            <a:r>
              <a:rPr lang="en-IN" sz="1000" b="0" dirty="0"/>
              <a:t>5</a:t>
            </a:r>
          </a:p>
        </p:txBody>
      </p:sp>
      <p:sp>
        <p:nvSpPr>
          <p:cNvPr id="3" name="Text Placeholder 2">
            <a:extLst>
              <a:ext uri="{FF2B5EF4-FFF2-40B4-BE49-F238E27FC236}">
                <a16:creationId xmlns:a16="http://schemas.microsoft.com/office/drawing/2014/main" id="{FB4995DC-07B1-4541-A9F6-B9D7C6709EE2}"/>
              </a:ext>
            </a:extLst>
          </p:cNvPr>
          <p:cNvSpPr>
            <a:spLocks noGrp="1"/>
          </p:cNvSpPr>
          <p:nvPr>
            <p:ph type="body" idx="1"/>
          </p:nvPr>
        </p:nvSpPr>
        <p:spPr>
          <a:xfrm>
            <a:off x="609602" y="1275756"/>
            <a:ext cx="5386917" cy="639762"/>
          </a:xfrm>
        </p:spPr>
        <p:txBody>
          <a:bodyPr/>
          <a:lstStyle/>
          <a:p>
            <a:r>
              <a:rPr lang="en-US" sz="2400" b="0" dirty="0"/>
              <a:t>Designing Jobs That Motivate </a:t>
            </a:r>
            <a:r>
              <a:rPr lang="en-US" b="0" dirty="0"/>
              <a:t>continued</a:t>
            </a:r>
            <a:endParaRPr lang="en-IN" sz="2400" b="0" dirty="0"/>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253214"/>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IN" sz="2600" dirty="0"/>
              <a:t>Job Enrichment</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019103"/>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cs typeface="Arial" panose="020B0604020202020204" pitchFamily="34" charset="0"/>
              </a:rPr>
              <a:t>Empowering workers by adding more decision-making authority to jobs.</a:t>
            </a:r>
          </a:p>
          <a:p>
            <a:pPr marL="292608" indent="-292608">
              <a:spcBef>
                <a:spcPts val="1000"/>
              </a:spcBef>
              <a:spcAft>
                <a:spcPts val="0"/>
              </a:spcAft>
            </a:pPr>
            <a:r>
              <a:rPr lang="en-US" sz="2400" dirty="0">
                <a:cs typeface="Arial" panose="020B0604020202020204" pitchFamily="34" charset="0"/>
              </a:rPr>
              <a:t>Based on Herzberg’s theory of motivation.</a:t>
            </a:r>
          </a:p>
          <a:p>
            <a:pPr marL="292608" indent="-292608">
              <a:spcBef>
                <a:spcPts val="1000"/>
              </a:spcBef>
              <a:spcAft>
                <a:spcPts val="0"/>
              </a:spcAft>
            </a:pPr>
            <a:r>
              <a:rPr lang="en-US" sz="2400" dirty="0">
                <a:cs typeface="Arial" panose="020B0604020202020204" pitchFamily="34" charset="0"/>
              </a:rPr>
              <a:t>Individuals motivated more by intrinsic aspects of work.</a:t>
            </a:r>
            <a:endParaRPr lang="en-IN" sz="2400" dirty="0"/>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2253214"/>
            <a:ext cx="5384133"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dirty="0">
                <a:cs typeface="Arial" panose="020B0604020202020204" pitchFamily="34" charset="0"/>
              </a:rPr>
              <a:t>Self-Managing Work Teams</a:t>
            </a:r>
            <a:endParaRPr lang="en-IN" sz="260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040116"/>
            <a:ext cx="5384133"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cs typeface="Arial" panose="020B0604020202020204" pitchFamily="34" charset="0"/>
              </a:rPr>
              <a:t>Have authority for an entire work process or segment.</a:t>
            </a:r>
          </a:p>
          <a:p>
            <a:pPr marL="292608" indent="-292608">
              <a:spcBef>
                <a:spcPts val="1000"/>
              </a:spcBef>
              <a:spcAft>
                <a:spcPts val="0"/>
              </a:spcAft>
            </a:pPr>
            <a:r>
              <a:rPr lang="en-US" sz="2400" dirty="0">
                <a:cs typeface="Arial" panose="020B0604020202020204" pitchFamily="34" charset="0"/>
              </a:rPr>
              <a:t>Team members motivated by autonomy, skill variety, and task identity.</a:t>
            </a:r>
            <a:endParaRPr lang="en-IN" sz="2400" dirty="0"/>
          </a:p>
        </p:txBody>
      </p:sp>
    </p:spTree>
    <p:extLst>
      <p:ext uri="{BB962C8B-B14F-4D97-AF65-F5344CB8AC3E}">
        <p14:creationId xmlns:p14="http://schemas.microsoft.com/office/powerpoint/2010/main" val="1212521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914400" indent="-91440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4-1</a:t>
            </a:r>
            <a:r>
              <a:rPr lang="en-US" sz="2200" b="1" noProof="0" dirty="0">
                <a:solidFill>
                  <a:srgbClr val="008200"/>
                </a:solidFill>
              </a:rPr>
              <a:t>  </a:t>
            </a:r>
            <a:r>
              <a:rPr lang="en-US" sz="2200" dirty="0"/>
              <a:t>Summarize the elements of work flow analysis.</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4-2</a:t>
            </a:r>
            <a:r>
              <a:rPr lang="en-US" sz="2200" b="1" noProof="0" dirty="0">
                <a:solidFill>
                  <a:srgbClr val="008200"/>
                </a:solidFill>
              </a:rPr>
              <a:t>  </a:t>
            </a:r>
            <a:r>
              <a:rPr lang="en-US" sz="2200" dirty="0"/>
              <a:t>Describe how work flow is related to an organization’s structure.</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4-3</a:t>
            </a:r>
            <a:r>
              <a:rPr lang="en-US" sz="2200" b="1" noProof="0" dirty="0">
                <a:solidFill>
                  <a:srgbClr val="008200"/>
                </a:solidFill>
              </a:rPr>
              <a:t>  </a:t>
            </a:r>
            <a:r>
              <a:rPr lang="en-US" sz="2200" dirty="0"/>
              <a:t>Define the elements of a job analysis, and discuss their significance for human resource management.</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4-4</a:t>
            </a:r>
            <a:r>
              <a:rPr lang="en-US" sz="2200" b="1" noProof="0" dirty="0">
                <a:solidFill>
                  <a:srgbClr val="008200"/>
                </a:solidFill>
              </a:rPr>
              <a:t>  </a:t>
            </a:r>
            <a:r>
              <a:rPr lang="en-US" sz="2200" dirty="0"/>
              <a:t>Tell how to obtain information for a job analysis.</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4-5</a:t>
            </a:r>
            <a:r>
              <a:rPr lang="en-US" sz="2200" b="1" noProof="0" dirty="0">
                <a:solidFill>
                  <a:srgbClr val="008200"/>
                </a:solidFill>
              </a:rPr>
              <a:t>  </a:t>
            </a:r>
            <a:r>
              <a:rPr lang="en-US" sz="2200" dirty="0"/>
              <a:t>Summarize recent trends in job analysis.</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4-6</a:t>
            </a:r>
            <a:r>
              <a:rPr lang="en-US" sz="2200" b="1" noProof="0" dirty="0">
                <a:solidFill>
                  <a:srgbClr val="008200"/>
                </a:solidFill>
              </a:rPr>
              <a:t>  </a:t>
            </a:r>
            <a:r>
              <a:rPr lang="en-US" sz="2200" dirty="0"/>
              <a:t>Describe methods for designing a job so that it can be done efficiently.</a:t>
            </a:r>
          </a:p>
          <a:p>
            <a:pPr marL="1139825" indent="-1139825">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4-7</a:t>
            </a:r>
            <a:r>
              <a:rPr lang="en-US" sz="2200" b="1" dirty="0">
                <a:solidFill>
                  <a:srgbClr val="008200"/>
                </a:solidFill>
              </a:rPr>
              <a:t>  </a:t>
            </a:r>
            <a:r>
              <a:rPr lang="en-US" sz="2200" dirty="0"/>
              <a:t>Identify approaches to designing a job to make it motivating.</a:t>
            </a:r>
          </a:p>
          <a:p>
            <a:pPr marL="1139825" indent="-1139825">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4-8</a:t>
            </a:r>
            <a:r>
              <a:rPr lang="en-US" sz="2200" b="1" dirty="0">
                <a:solidFill>
                  <a:srgbClr val="008200"/>
                </a:solidFill>
              </a:rPr>
              <a:t>  </a:t>
            </a:r>
            <a:r>
              <a:rPr lang="en-US" sz="2200" dirty="0"/>
              <a:t>Explain how organizations apply ergonomics to design safe jobs.</a:t>
            </a:r>
          </a:p>
          <a:p>
            <a:pPr marL="1139825" indent="-1139825">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4-9</a:t>
            </a:r>
            <a:r>
              <a:rPr lang="en-US" sz="2200" b="1" dirty="0">
                <a:solidFill>
                  <a:srgbClr val="008200"/>
                </a:solidFill>
              </a:rPr>
              <a:t>  </a:t>
            </a:r>
            <a:r>
              <a:rPr lang="en-US" sz="2200" dirty="0"/>
              <a:t>Discuss how organizations can plan for the mental demands of a job.</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EE95D-AC0B-4986-953B-D9A5764E9A20}"/>
              </a:ext>
            </a:extLst>
          </p:cNvPr>
          <p:cNvSpPr>
            <a:spLocks noGrp="1"/>
          </p:cNvSpPr>
          <p:nvPr>
            <p:ph type="title"/>
          </p:nvPr>
        </p:nvSpPr>
        <p:spPr/>
        <p:txBody>
          <a:bodyPr/>
          <a:lstStyle/>
          <a:p>
            <a:r>
              <a:rPr lang="en-IN" dirty="0"/>
              <a:t>Job Design </a:t>
            </a:r>
            <a:r>
              <a:rPr lang="en-IN" sz="1000" b="0" dirty="0"/>
              <a:t>6</a:t>
            </a:r>
          </a:p>
        </p:txBody>
      </p:sp>
      <p:sp>
        <p:nvSpPr>
          <p:cNvPr id="3" name="Content Placeholder 2">
            <a:extLst>
              <a:ext uri="{FF2B5EF4-FFF2-40B4-BE49-F238E27FC236}">
                <a16:creationId xmlns:a16="http://schemas.microsoft.com/office/drawing/2014/main" id="{E5BB8B2C-9F13-4ABD-8EC7-4CAB7D9456DF}"/>
              </a:ext>
            </a:extLst>
          </p:cNvPr>
          <p:cNvSpPr>
            <a:spLocks noGrp="1"/>
          </p:cNvSpPr>
          <p:nvPr>
            <p:ph idx="1"/>
          </p:nvPr>
        </p:nvSpPr>
        <p:spPr/>
        <p:txBody>
          <a:bodyPr/>
          <a:lstStyle/>
          <a:p>
            <a:pPr marL="0" lvl="1" indent="0">
              <a:buNone/>
            </a:pPr>
            <a:r>
              <a:rPr lang="en-US" sz="2800" dirty="0"/>
              <a:t>Designing Jobs That Motivate </a:t>
            </a:r>
            <a:r>
              <a:rPr lang="en-US" sz="2000" dirty="0"/>
              <a:t>continued</a:t>
            </a:r>
            <a:endParaRPr lang="en-US" sz="2800" dirty="0"/>
          </a:p>
          <a:p>
            <a:pPr marL="0" lvl="1" indent="0">
              <a:buNone/>
            </a:pPr>
            <a:r>
              <a:rPr lang="en-US" sz="2600" dirty="0"/>
              <a:t>Flexible work schedules:</a:t>
            </a:r>
            <a:endParaRPr lang="en-US" sz="2600" b="1" dirty="0">
              <a:solidFill>
                <a:srgbClr val="000000"/>
              </a:solidFill>
            </a:endParaRPr>
          </a:p>
          <a:p>
            <a:pPr marL="292608" lvl="1" indent="-292608">
              <a:spcBef>
                <a:spcPts val="1000"/>
              </a:spcBef>
              <a:spcAft>
                <a:spcPts val="0"/>
              </a:spcAft>
            </a:pPr>
            <a:r>
              <a:rPr lang="en-US" b="1" dirty="0">
                <a:solidFill>
                  <a:srgbClr val="000000"/>
                </a:solidFill>
              </a:rPr>
              <a:t>Flextime </a:t>
            </a:r>
            <a:r>
              <a:rPr lang="en-US" dirty="0">
                <a:solidFill>
                  <a:srgbClr val="000000"/>
                </a:solidFill>
              </a:rPr>
              <a:t>allows full-time employees to choose starting and ending times within a set of guidelines.</a:t>
            </a:r>
          </a:p>
          <a:p>
            <a:pPr marL="292608" lvl="1" indent="-292608">
              <a:spcBef>
                <a:spcPts val="1000"/>
              </a:spcBef>
              <a:spcAft>
                <a:spcPts val="0"/>
              </a:spcAft>
            </a:pPr>
            <a:r>
              <a:rPr lang="en-US" b="1" dirty="0"/>
              <a:t>Job sharing </a:t>
            </a:r>
            <a:r>
              <a:rPr lang="en-US" dirty="0"/>
              <a:t>allows two part-time employees to carry out tasks associated with single full-time job.</a:t>
            </a:r>
          </a:p>
          <a:p>
            <a:pPr marL="292608" lvl="1" indent="-292608">
              <a:spcBef>
                <a:spcPts val="1000"/>
              </a:spcBef>
              <a:spcAft>
                <a:spcPts val="0"/>
              </a:spcAft>
            </a:pPr>
            <a:r>
              <a:rPr lang="en-US" dirty="0">
                <a:solidFill>
                  <a:srgbClr val="000000"/>
                </a:solidFill>
              </a:rPr>
              <a:t>Compressed workweeks allow employees to work 40 hours within less than 5 days.</a:t>
            </a:r>
          </a:p>
          <a:p>
            <a:pPr marL="292608" lvl="1" indent="-292608">
              <a:spcBef>
                <a:spcPts val="1000"/>
              </a:spcBef>
              <a:spcAft>
                <a:spcPts val="0"/>
              </a:spcAft>
            </a:pPr>
            <a:r>
              <a:rPr lang="en-US" dirty="0"/>
              <a:t>Telework allows employees to do work away from a centrally located office.</a:t>
            </a:r>
            <a:endParaRPr lang="en-IN" dirty="0"/>
          </a:p>
        </p:txBody>
      </p:sp>
    </p:spTree>
    <p:extLst>
      <p:ext uri="{BB962C8B-B14F-4D97-AF65-F5344CB8AC3E}">
        <p14:creationId xmlns:p14="http://schemas.microsoft.com/office/powerpoint/2010/main" val="17491741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4.6 Alternatives to the 8-to-5 Job</a:t>
            </a:r>
            <a:endParaRPr lang="en-IN" dirty="0"/>
          </a:p>
        </p:txBody>
      </p:sp>
      <p:pic>
        <p:nvPicPr>
          <p:cNvPr id="3" name="Picture 2" descr="An illustrated graphic shows examples of different types of flexible work schedules.">
            <a:extLst>
              <a:ext uri="{FF2B5EF4-FFF2-40B4-BE49-F238E27FC236}">
                <a16:creationId xmlns:a16="http://schemas.microsoft.com/office/drawing/2014/main" id="{FEDF05A0-BC4A-47A1-B024-E8DE40EEDDB3}"/>
              </a:ext>
            </a:extLst>
          </p:cNvPr>
          <p:cNvPicPr>
            <a:picLocks noChangeAspect="1"/>
          </p:cNvPicPr>
          <p:nvPr/>
        </p:nvPicPr>
        <p:blipFill>
          <a:blip r:embed="rId3"/>
          <a:stretch>
            <a:fillRect/>
          </a:stretch>
        </p:blipFill>
        <p:spPr>
          <a:xfrm>
            <a:off x="3501898" y="1425858"/>
            <a:ext cx="5219735" cy="4542323"/>
          </a:xfrm>
          <a:prstGeom prst="rect">
            <a:avLst/>
          </a:prstGeom>
        </p:spPr>
      </p:pic>
      <p:sp>
        <p:nvSpPr>
          <p:cNvPr id="6" name="Text Placeholder 5">
            <a:extLst>
              <a:ext uri="{FF2B5EF4-FFF2-40B4-BE49-F238E27FC236}">
                <a16:creationId xmlns:a16="http://schemas.microsoft.com/office/drawing/2014/main" id="{26B08386-A1DB-4301-8D35-2624FA1B4612}"/>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4099107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478A0-9294-4429-96E7-D695280F635F}"/>
              </a:ext>
            </a:extLst>
          </p:cNvPr>
          <p:cNvSpPr>
            <a:spLocks noGrp="1"/>
          </p:cNvSpPr>
          <p:nvPr>
            <p:ph type="title"/>
          </p:nvPr>
        </p:nvSpPr>
        <p:spPr/>
        <p:txBody>
          <a:bodyPr/>
          <a:lstStyle/>
          <a:p>
            <a:r>
              <a:rPr lang="en-IN" dirty="0"/>
              <a:t>Job Design </a:t>
            </a:r>
            <a:r>
              <a:rPr lang="en-IN" sz="1000" b="0" dirty="0"/>
              <a:t>7</a:t>
            </a:r>
          </a:p>
        </p:txBody>
      </p:sp>
      <p:sp>
        <p:nvSpPr>
          <p:cNvPr id="3" name="Content Placeholder 2">
            <a:extLst>
              <a:ext uri="{FF2B5EF4-FFF2-40B4-BE49-F238E27FC236}">
                <a16:creationId xmlns:a16="http://schemas.microsoft.com/office/drawing/2014/main" id="{160E1FAD-EBCD-45B3-8E1A-012B80BFA007}"/>
              </a:ext>
            </a:extLst>
          </p:cNvPr>
          <p:cNvSpPr>
            <a:spLocks noGrp="1"/>
          </p:cNvSpPr>
          <p:nvPr>
            <p:ph idx="1"/>
          </p:nvPr>
        </p:nvSpPr>
        <p:spPr>
          <a:xfrm>
            <a:off x="609600" y="1280160"/>
            <a:ext cx="10972800" cy="4906390"/>
          </a:xfrm>
        </p:spPr>
        <p:txBody>
          <a:bodyPr/>
          <a:lstStyle/>
          <a:p>
            <a:r>
              <a:rPr lang="en-US" sz="2600" dirty="0"/>
              <a:t>Designing Ergonomic Jobs</a:t>
            </a:r>
          </a:p>
          <a:p>
            <a:pPr marL="292608" indent="-292608">
              <a:spcBef>
                <a:spcPts val="1000"/>
              </a:spcBef>
              <a:spcAft>
                <a:spcPts val="0"/>
              </a:spcAft>
              <a:buFont typeface="Arial" panose="020B0604020202020204" pitchFamily="34" charset="0"/>
              <a:buChar char="•"/>
            </a:pPr>
            <a:r>
              <a:rPr lang="en-US" sz="2400" b="1" dirty="0"/>
              <a:t>Ergonomics:</a:t>
            </a:r>
            <a:r>
              <a:rPr lang="en-US" sz="2400" dirty="0"/>
              <a:t> </a:t>
            </a:r>
            <a:r>
              <a:rPr lang="en-US" sz="2400" dirty="0">
                <a:solidFill>
                  <a:srgbClr val="000000"/>
                </a:solidFill>
                <a:cs typeface="Calibri" charset="0"/>
              </a:rPr>
              <a:t>study of the interface between individuals’</a:t>
            </a:r>
            <a:r>
              <a:rPr lang="en-US" altLang="ja-JP" sz="2400" dirty="0">
                <a:solidFill>
                  <a:srgbClr val="000000"/>
                </a:solidFill>
                <a:cs typeface="Calibri" charset="0"/>
              </a:rPr>
              <a:t> physiology and characteristics of work environment.</a:t>
            </a:r>
          </a:p>
          <a:p>
            <a:pPr marL="292608" indent="-292608">
              <a:spcBef>
                <a:spcPts val="1000"/>
              </a:spcBef>
              <a:spcAft>
                <a:spcPts val="0"/>
              </a:spcAft>
              <a:buFont typeface="Arial" panose="020B0604020202020204" pitchFamily="34" charset="0"/>
              <a:buChar char="•"/>
            </a:pPr>
            <a:r>
              <a:rPr lang="en-US" sz="2400" dirty="0">
                <a:solidFill>
                  <a:srgbClr val="000000"/>
                </a:solidFill>
                <a:cs typeface="Calibri" charset="0"/>
              </a:rPr>
              <a:t>Goal is to minimize physical strain of worker by structuring physical work environment around individuals’ physiology.</a:t>
            </a:r>
          </a:p>
          <a:p>
            <a:pPr marL="292608" indent="-292608">
              <a:spcBef>
                <a:spcPts val="1000"/>
              </a:spcBef>
              <a:spcAft>
                <a:spcPts val="0"/>
              </a:spcAft>
              <a:buFont typeface="Arial" panose="020B0604020202020204" pitchFamily="34" charset="0"/>
              <a:buChar char="•"/>
            </a:pPr>
            <a:r>
              <a:rPr lang="en-US" sz="2400" dirty="0">
                <a:solidFill>
                  <a:srgbClr val="000000"/>
                </a:solidFill>
                <a:cs typeface="Calibri" charset="0"/>
              </a:rPr>
              <a:t>Leads to increased efficiency in workplace.</a:t>
            </a:r>
          </a:p>
          <a:p>
            <a:pPr marL="292608" indent="-292608">
              <a:spcBef>
                <a:spcPts val="1000"/>
              </a:spcBef>
              <a:spcAft>
                <a:spcPts val="0"/>
              </a:spcAft>
              <a:buFont typeface="Arial" panose="020B0604020202020204" pitchFamily="34" charset="0"/>
              <a:buChar char="•"/>
            </a:pPr>
            <a:r>
              <a:rPr lang="en-US" sz="2400" dirty="0">
                <a:solidFill>
                  <a:srgbClr val="000000"/>
                </a:solidFill>
                <a:cs typeface="Calibri" charset="0"/>
              </a:rPr>
              <a:t>Increase in use of mobile devices are causing repetitive-stress injuries (R</a:t>
            </a:r>
            <a:r>
              <a:rPr lang="en-US" sz="100" dirty="0">
                <a:solidFill>
                  <a:srgbClr val="000000"/>
                </a:solidFill>
                <a:cs typeface="Calibri" charset="0"/>
              </a:rPr>
              <a:t> </a:t>
            </a:r>
            <a:r>
              <a:rPr lang="en-US" sz="2400" dirty="0">
                <a:solidFill>
                  <a:srgbClr val="000000"/>
                </a:solidFill>
                <a:cs typeface="Calibri" charset="0"/>
              </a:rPr>
              <a:t>S</a:t>
            </a:r>
            <a:r>
              <a:rPr lang="en-US" sz="100" dirty="0">
                <a:solidFill>
                  <a:srgbClr val="000000"/>
                </a:solidFill>
                <a:cs typeface="Calibri" charset="0"/>
              </a:rPr>
              <a:t> </a:t>
            </a:r>
            <a:r>
              <a:rPr lang="en-US" sz="2400" dirty="0">
                <a:solidFill>
                  <a:srgbClr val="000000"/>
                </a:solidFill>
                <a:cs typeface="Calibri" charset="0"/>
              </a:rPr>
              <a:t>Is).</a:t>
            </a:r>
            <a:endParaRPr lang="en-IN" sz="2400" dirty="0"/>
          </a:p>
        </p:txBody>
      </p:sp>
    </p:spTree>
    <p:extLst>
      <p:ext uri="{BB962C8B-B14F-4D97-AF65-F5344CB8AC3E}">
        <p14:creationId xmlns:p14="http://schemas.microsoft.com/office/powerpoint/2010/main" val="4027350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478A0-9294-4429-96E7-D695280F635F}"/>
              </a:ext>
            </a:extLst>
          </p:cNvPr>
          <p:cNvSpPr>
            <a:spLocks noGrp="1"/>
          </p:cNvSpPr>
          <p:nvPr>
            <p:ph type="title"/>
          </p:nvPr>
        </p:nvSpPr>
        <p:spPr/>
        <p:txBody>
          <a:bodyPr/>
          <a:lstStyle/>
          <a:p>
            <a:r>
              <a:rPr lang="en-IN" dirty="0"/>
              <a:t>Job Design </a:t>
            </a:r>
            <a:r>
              <a:rPr lang="en-IN" sz="1000" b="0" dirty="0"/>
              <a:t>8</a:t>
            </a:r>
          </a:p>
        </p:txBody>
      </p:sp>
      <p:sp>
        <p:nvSpPr>
          <p:cNvPr id="3" name="Content Placeholder 2">
            <a:extLst>
              <a:ext uri="{FF2B5EF4-FFF2-40B4-BE49-F238E27FC236}">
                <a16:creationId xmlns:a16="http://schemas.microsoft.com/office/drawing/2014/main" id="{160E1FAD-EBCD-45B3-8E1A-012B80BFA007}"/>
              </a:ext>
            </a:extLst>
          </p:cNvPr>
          <p:cNvSpPr>
            <a:spLocks noGrp="1"/>
          </p:cNvSpPr>
          <p:nvPr>
            <p:ph idx="1"/>
          </p:nvPr>
        </p:nvSpPr>
        <p:spPr>
          <a:xfrm>
            <a:off x="609600" y="1280160"/>
            <a:ext cx="10972800" cy="4906390"/>
          </a:xfrm>
        </p:spPr>
        <p:txBody>
          <a:bodyPr/>
          <a:lstStyle/>
          <a:p>
            <a:r>
              <a:rPr lang="en-US" dirty="0"/>
              <a:t>Designing Ergonomic Jobs </a:t>
            </a:r>
            <a:r>
              <a:rPr lang="en-US" sz="2000" dirty="0"/>
              <a:t>continued</a:t>
            </a:r>
            <a:endParaRPr lang="en-US" dirty="0"/>
          </a:p>
          <a:p>
            <a:r>
              <a:rPr lang="en-US" sz="2600" dirty="0"/>
              <a:t>OSHA four-pronged strategy:</a:t>
            </a:r>
          </a:p>
          <a:p>
            <a:pPr marL="402336" lvl="1" indent="-404813">
              <a:spcBef>
                <a:spcPts val="1000"/>
              </a:spcBef>
              <a:spcAft>
                <a:spcPts val="0"/>
              </a:spcAft>
              <a:buFont typeface="+mj-lt"/>
              <a:buAutoNum type="arabicPeriod"/>
            </a:pPr>
            <a:r>
              <a:rPr lang="en-US" dirty="0"/>
              <a:t>Issue guidelines for specific industries.</a:t>
            </a:r>
          </a:p>
          <a:p>
            <a:pPr marL="402336" lvl="1" indent="-404813">
              <a:spcBef>
                <a:spcPts val="1000"/>
              </a:spcBef>
              <a:spcAft>
                <a:spcPts val="0"/>
              </a:spcAft>
              <a:buFont typeface="+mj-lt"/>
              <a:buAutoNum type="arabicPeriod"/>
            </a:pPr>
            <a:r>
              <a:rPr lang="en-US" dirty="0">
                <a:solidFill>
                  <a:srgbClr val="221E1F"/>
                </a:solidFill>
              </a:rPr>
              <a:t>Enforce violations of its requirement that employers have a general duty to protect workers from hazards, including ergonomic hazards.</a:t>
            </a:r>
          </a:p>
          <a:p>
            <a:pPr marL="402336" lvl="1" indent="-404813">
              <a:spcBef>
                <a:spcPts val="1000"/>
              </a:spcBef>
              <a:spcAft>
                <a:spcPts val="0"/>
              </a:spcAft>
              <a:buFont typeface="+mj-lt"/>
              <a:buAutoNum type="arabicPeriod"/>
            </a:pPr>
            <a:r>
              <a:rPr lang="en-US" dirty="0">
                <a:solidFill>
                  <a:srgbClr val="221E1F"/>
                </a:solidFill>
              </a:rPr>
              <a:t>Work with industry groups to advise employers in those industries.</a:t>
            </a:r>
          </a:p>
          <a:p>
            <a:pPr marL="402336" lvl="1" indent="-404813">
              <a:spcBef>
                <a:spcPts val="1000"/>
              </a:spcBef>
              <a:spcAft>
                <a:spcPts val="0"/>
              </a:spcAft>
              <a:buFont typeface="+mj-lt"/>
              <a:buAutoNum type="arabicPeriod"/>
            </a:pPr>
            <a:r>
              <a:rPr lang="en-US" dirty="0">
                <a:solidFill>
                  <a:srgbClr val="221E1F"/>
                </a:solidFill>
              </a:rPr>
              <a:t>National Advisory Committee on Ergonomics.</a:t>
            </a:r>
            <a:endParaRPr lang="en-IN" dirty="0"/>
          </a:p>
        </p:txBody>
      </p:sp>
    </p:spTree>
    <p:extLst>
      <p:ext uri="{BB962C8B-B14F-4D97-AF65-F5344CB8AC3E}">
        <p14:creationId xmlns:p14="http://schemas.microsoft.com/office/powerpoint/2010/main" val="1032763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478A0-9294-4429-96E7-D695280F635F}"/>
              </a:ext>
            </a:extLst>
          </p:cNvPr>
          <p:cNvSpPr>
            <a:spLocks noGrp="1"/>
          </p:cNvSpPr>
          <p:nvPr>
            <p:ph type="title"/>
          </p:nvPr>
        </p:nvSpPr>
        <p:spPr/>
        <p:txBody>
          <a:bodyPr/>
          <a:lstStyle/>
          <a:p>
            <a:r>
              <a:rPr lang="en-IN" dirty="0"/>
              <a:t>Job Design </a:t>
            </a:r>
            <a:r>
              <a:rPr lang="en-IN" sz="1000" b="0" dirty="0"/>
              <a:t>9</a:t>
            </a:r>
          </a:p>
        </p:txBody>
      </p:sp>
      <p:sp>
        <p:nvSpPr>
          <p:cNvPr id="3" name="Content Placeholder 2">
            <a:extLst>
              <a:ext uri="{FF2B5EF4-FFF2-40B4-BE49-F238E27FC236}">
                <a16:creationId xmlns:a16="http://schemas.microsoft.com/office/drawing/2014/main" id="{160E1FAD-EBCD-45B3-8E1A-012B80BFA007}"/>
              </a:ext>
            </a:extLst>
          </p:cNvPr>
          <p:cNvSpPr>
            <a:spLocks noGrp="1"/>
          </p:cNvSpPr>
          <p:nvPr>
            <p:ph idx="1"/>
          </p:nvPr>
        </p:nvSpPr>
        <p:spPr>
          <a:xfrm>
            <a:off x="609600" y="1280160"/>
            <a:ext cx="10972800" cy="4906390"/>
          </a:xfrm>
        </p:spPr>
        <p:txBody>
          <a:bodyPr/>
          <a:lstStyle/>
          <a:p>
            <a:r>
              <a:rPr lang="en-US" dirty="0"/>
              <a:t>Designing Jobs That Meet Mental Capabilities and Limitations</a:t>
            </a:r>
          </a:p>
          <a:p>
            <a:r>
              <a:rPr lang="en-US" sz="2600" dirty="0"/>
              <a:t>Technology can cause information overload.</a:t>
            </a:r>
          </a:p>
          <a:p>
            <a:r>
              <a:rPr lang="en-US" sz="2600" dirty="0"/>
              <a:t>Goal is to simplify mental demands of jobs to limit mistakes.</a:t>
            </a:r>
          </a:p>
          <a:p>
            <a:pPr marL="292608" lvl="1" indent="-292608">
              <a:spcBef>
                <a:spcPts val="1000"/>
              </a:spcBef>
              <a:spcAft>
                <a:spcPts val="0"/>
              </a:spcAft>
            </a:pPr>
            <a:r>
              <a:rPr lang="en-US" dirty="0"/>
              <a:t>Limit amount of information and memorization required.</a:t>
            </a:r>
          </a:p>
          <a:p>
            <a:pPr marL="292608" lvl="1" indent="-292608">
              <a:spcBef>
                <a:spcPts val="1000"/>
              </a:spcBef>
              <a:spcAft>
                <a:spcPts val="0"/>
              </a:spcAft>
            </a:pPr>
            <a:r>
              <a:rPr lang="en-US" dirty="0"/>
              <a:t>Provide adequate lighting.</a:t>
            </a:r>
          </a:p>
          <a:p>
            <a:pPr marL="292608" lvl="1" indent="-292608">
              <a:spcBef>
                <a:spcPts val="1000"/>
              </a:spcBef>
              <a:spcAft>
                <a:spcPts val="0"/>
              </a:spcAft>
            </a:pPr>
            <a:r>
              <a:rPr lang="en-US" dirty="0"/>
              <a:t>Give simple instructions and easy-to-read gauges and displays.</a:t>
            </a:r>
          </a:p>
          <a:p>
            <a:pPr marL="292608" lvl="1" indent="-292608">
              <a:spcBef>
                <a:spcPts val="1000"/>
              </a:spcBef>
              <a:spcAft>
                <a:spcPts val="0"/>
              </a:spcAft>
            </a:pPr>
            <a:r>
              <a:rPr lang="en-US" dirty="0"/>
              <a:t>Use software for tracking progress.</a:t>
            </a:r>
            <a:endParaRPr lang="en-IN" dirty="0"/>
          </a:p>
        </p:txBody>
      </p:sp>
    </p:spTree>
    <p:extLst>
      <p:ext uri="{BB962C8B-B14F-4D97-AF65-F5344CB8AC3E}">
        <p14:creationId xmlns:p14="http://schemas.microsoft.com/office/powerpoint/2010/main" val="13818909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IN" dirty="0"/>
              <a:t>Technology and Job Demands</a:t>
            </a:r>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886972"/>
            <a:ext cx="4232223" cy="3884241"/>
          </a:xfrm>
        </p:spPr>
        <p:txBody>
          <a:bodyPr/>
          <a:lstStyle/>
          <a:p>
            <a:r>
              <a:rPr lang="en-US" sz="2400" dirty="0"/>
              <a:t>Technological advances can sometimes increase job demands. Some employees may be required to juggle information from several sources at once, which may distract them from their primary job task.</a:t>
            </a:r>
            <a:endParaRPr lang="en-IN" sz="2600" dirty="0"/>
          </a:p>
        </p:txBody>
      </p:sp>
      <p:pic>
        <p:nvPicPr>
          <p:cNvPr id="7" name="Picture 6" descr="A photo of office workers using smartphones and laptop computers">
            <a:extLst>
              <a:ext uri="{FF2B5EF4-FFF2-40B4-BE49-F238E27FC236}">
                <a16:creationId xmlns:a16="http://schemas.microsoft.com/office/drawing/2014/main" id="{2CE94C13-4588-49C3-B6E2-6282536E47B0}"/>
              </a:ext>
            </a:extLst>
          </p:cNvPr>
          <p:cNvPicPr>
            <a:picLocks noChangeAspect="1"/>
          </p:cNvPicPr>
          <p:nvPr/>
        </p:nvPicPr>
        <p:blipFill>
          <a:blip r:embed="rId3"/>
          <a:stretch>
            <a:fillRect/>
          </a:stretch>
        </p:blipFill>
        <p:spPr>
          <a:xfrm>
            <a:off x="5674626" y="2027716"/>
            <a:ext cx="5383235" cy="3590855"/>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©Roman </a:t>
            </a:r>
            <a:r>
              <a:rPr lang="en-US" dirty="0" err="1">
                <a:solidFill>
                  <a:schemeClr val="tx1"/>
                </a:solidFill>
              </a:rPr>
              <a:t>Samborskyi</a:t>
            </a:r>
            <a:r>
              <a:rPr lang="en-US" dirty="0">
                <a:solidFill>
                  <a:schemeClr val="tx1"/>
                </a:solidFill>
              </a:rPr>
              <a:t>/Shutterstock</a:t>
            </a:r>
          </a:p>
        </p:txBody>
      </p:sp>
    </p:spTree>
    <p:extLst>
      <p:ext uri="{BB962C8B-B14F-4D97-AF65-F5344CB8AC3E}">
        <p14:creationId xmlns:p14="http://schemas.microsoft.com/office/powerpoint/2010/main" val="24644753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4</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dirty="0"/>
              <a:t>Figure 4.1 Developing a Work Flow Analysis</a:t>
            </a:r>
            <a:r>
              <a:rPr lang="en-US" altLang="en-US" dirty="0"/>
              <a:t>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The analysis identifies three kinds of inputs.</a:t>
            </a:r>
          </a:p>
          <a:p>
            <a:r>
              <a:rPr lang="en-US" dirty="0"/>
              <a:t>Raw inputs: what materials, data, and information are needed?</a:t>
            </a:r>
          </a:p>
          <a:p>
            <a:r>
              <a:rPr lang="en-US" dirty="0"/>
              <a:t>Equipment: what special equipment, facilities, and systems are needed?</a:t>
            </a:r>
          </a:p>
          <a:p>
            <a:r>
              <a:rPr lang="en-US" dirty="0"/>
              <a:t>Human resources: what knowledge, skills, and abilities are needed by those performing the tasks?</a:t>
            </a:r>
          </a:p>
          <a:p>
            <a:r>
              <a:rPr lang="en-US" dirty="0"/>
              <a:t>These three inputs lead to the activity: what tasks are required in the production of the output?</a:t>
            </a:r>
          </a:p>
          <a:p>
            <a:r>
              <a:rPr lang="en-US" dirty="0"/>
              <a:t>The activity leads to the output: what product, information, or service is provided? How is the output measured?</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8239140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dirty="0"/>
              <a:t>Figure 4.4 Approaches to Job Design </a:t>
            </a:r>
            <a:r>
              <a:rPr lang="en-US" altLang="en-US" dirty="0"/>
              <a:t>–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000" dirty="0"/>
              <a:t>The four approaches to job design are:</a:t>
            </a:r>
          </a:p>
          <a:p>
            <a:pPr marL="463550" indent="-463550"/>
            <a:r>
              <a:rPr lang="en-US" sz="2000" dirty="0"/>
              <a:t>1. Design for Efficiency or Industrial Engineering</a:t>
            </a:r>
          </a:p>
          <a:p>
            <a:pPr marL="463550" indent="-463550"/>
            <a:r>
              <a:rPr lang="en-US" sz="2000" dirty="0"/>
              <a:t>2. Design for Motivation: Job enlargement, job enrichment, teamwork, flexibility</a:t>
            </a:r>
          </a:p>
          <a:p>
            <a:r>
              <a:rPr lang="en-US" sz="2000" dirty="0"/>
              <a:t>3. Design for Safety and Health or Ergonomics</a:t>
            </a:r>
          </a:p>
          <a:p>
            <a:pPr marL="463550" indent="-463550"/>
            <a:r>
              <a:rPr lang="en-US" sz="2000" dirty="0"/>
              <a:t>4. Design for Mental Capacity: Filtering information, clear displays and instructions, memory aids</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2651055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p:txBody>
          <a:bodyPr/>
          <a:lstStyle/>
          <a:p>
            <a:r>
              <a:rPr lang="en-US" sz="2800" b="1" dirty="0"/>
              <a:t>What is most motivating to you in a job?</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004115"/>
            <a:ext cx="8849723" cy="3180259"/>
          </a:xfrm>
          <a:prstGeom prst="rect">
            <a:avLst/>
          </a:prstGeom>
        </p:spPr>
        <p:txBody>
          <a:bodyPr/>
          <a:lstStyle/>
          <a:p>
            <a:pPr marL="357188" indent="-357188">
              <a:spcBef>
                <a:spcPts val="1000"/>
              </a:spcBef>
              <a:spcAft>
                <a:spcPts val="0"/>
              </a:spcAft>
              <a:buClrTx/>
              <a:buNone/>
            </a:pPr>
            <a:r>
              <a:rPr lang="en-US" noProof="0" dirty="0"/>
              <a:t>A. </a:t>
            </a:r>
            <a:r>
              <a:rPr lang="en-US" dirty="0"/>
              <a:t>A raise</a:t>
            </a:r>
            <a:endParaRPr lang="en-US" noProof="0" dirty="0"/>
          </a:p>
          <a:p>
            <a:pPr marL="0" indent="0">
              <a:spcBef>
                <a:spcPts val="1000"/>
              </a:spcBef>
              <a:spcAft>
                <a:spcPts val="0"/>
              </a:spcAft>
              <a:buClrTx/>
              <a:buNone/>
            </a:pPr>
            <a:r>
              <a:rPr lang="en-US" noProof="0" dirty="0"/>
              <a:t>B. </a:t>
            </a:r>
            <a:r>
              <a:rPr lang="en-US" dirty="0"/>
              <a:t>A promotion</a:t>
            </a:r>
            <a:endParaRPr lang="en-US" noProof="0" dirty="0"/>
          </a:p>
          <a:p>
            <a:pPr marL="357188" indent="-357188">
              <a:spcBef>
                <a:spcPts val="1000"/>
              </a:spcBef>
              <a:spcAft>
                <a:spcPts val="0"/>
              </a:spcAft>
              <a:buClrTx/>
              <a:buNone/>
            </a:pPr>
            <a:r>
              <a:rPr lang="en-US" noProof="0" dirty="0"/>
              <a:t>C. </a:t>
            </a:r>
            <a:r>
              <a:rPr lang="en-US" dirty="0"/>
              <a:t>Verbal recognition</a:t>
            </a:r>
            <a:endParaRPr lang="en-US" noProof="0" dirty="0"/>
          </a:p>
          <a:p>
            <a:pPr marL="357188" indent="-357188">
              <a:spcBef>
                <a:spcPts val="1000"/>
              </a:spcBef>
              <a:spcAft>
                <a:spcPts val="0"/>
              </a:spcAft>
              <a:buClrTx/>
              <a:buNone/>
            </a:pPr>
            <a:r>
              <a:rPr lang="en-US" noProof="0" dirty="0"/>
              <a:t>D. </a:t>
            </a:r>
            <a:r>
              <a:rPr lang="en-US" dirty="0"/>
              <a:t>Job security</a:t>
            </a:r>
            <a:endParaRPr lang="en-US" noProof="0" dirty="0"/>
          </a:p>
        </p:txBody>
      </p:sp>
    </p:spTree>
    <p:extLst>
      <p:ext uri="{BB962C8B-B14F-4D97-AF65-F5344CB8AC3E}">
        <p14:creationId xmlns:p14="http://schemas.microsoft.com/office/powerpoint/2010/main" val="361219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dirty="0"/>
              <a:t>Figure 4.5 Characteristics of a Motivating Job </a:t>
            </a:r>
            <a:r>
              <a:rPr lang="en-US" altLang="en-US" dirty="0"/>
              <a:t>–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600" dirty="0"/>
              <a:t>Skill Variety: more motivation when many skills are needed and less motivation when few skills are needed.</a:t>
            </a:r>
          </a:p>
          <a:p>
            <a:r>
              <a:rPr lang="en-US" sz="2600" dirty="0"/>
              <a:t>Task Identity: more motivation when whole piece of work is completed and less motivation when work is a small part of the whole.</a:t>
            </a:r>
          </a:p>
          <a:p>
            <a:r>
              <a:rPr lang="en-US" sz="2600" dirty="0"/>
              <a:t>Task Significance: more motivation when work has major impact on others and less motivation when work has minor impact on others.</a:t>
            </a:r>
          </a:p>
          <a:p>
            <a:r>
              <a:rPr lang="en-US" sz="2600" dirty="0"/>
              <a:t>Autonomy: more motivation comes with freedom to make decisions and less motivation when decisions are made by others.</a:t>
            </a:r>
          </a:p>
          <a:p>
            <a:r>
              <a:rPr lang="en-US" sz="2600" dirty="0"/>
              <a:t>Feedback: more motivation when effectiveness of work is readily apparent and less motivation when effectiveness of work is difficult to see.</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6890132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dirty="0"/>
              <a:t>Figure 4.6 Alternatives to the 8-to-5 Job </a:t>
            </a:r>
            <a:r>
              <a:rPr lang="en-US" altLang="en-US" dirty="0"/>
              <a:t>–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600" dirty="0"/>
              <a:t>Flextime: I</a:t>
            </a:r>
            <a:r>
              <a:rPr lang="en-US" sz="100" dirty="0"/>
              <a:t> </a:t>
            </a:r>
            <a:r>
              <a:rPr lang="en-US" sz="2600" dirty="0"/>
              <a:t>B</a:t>
            </a:r>
            <a:r>
              <a:rPr lang="en-US" sz="100" dirty="0"/>
              <a:t> </a:t>
            </a:r>
            <a:r>
              <a:rPr lang="en-US" sz="2600" dirty="0"/>
              <a:t>M permits a meal break of up to two hours so employees can do personal tasks. Employees can choose when they start and end work, but each employee must work during core time (9 in the morning to 3 in the afternoon). For example, employees can start work as early as 6 in the morning and leave when core time ends at 3 in the afternoon.</a:t>
            </a:r>
          </a:p>
          <a:p>
            <a:r>
              <a:rPr lang="en-US" sz="2600" dirty="0"/>
              <a:t>Job Sharing: two lawyers, both fathers, share the job of assistant general counsel at Timberland. One lawyer starts at 7 in the morning, the other lawyer starts at 4 in the afternoon.</a:t>
            </a:r>
          </a:p>
          <a:p>
            <a:r>
              <a:rPr lang="en-US" sz="2600" dirty="0"/>
              <a:t>Compressed Workweek: all employees at Red Dot Corporation have the option of working 10 hours per day, Monday through Thursday, in order to take Fridays off.</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210827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B2B68-3799-4E84-9EEC-045BE5E8C9EC}"/>
              </a:ext>
            </a:extLst>
          </p:cNvPr>
          <p:cNvSpPr>
            <a:spLocks noGrp="1"/>
          </p:cNvSpPr>
          <p:nvPr>
            <p:ph type="title"/>
          </p:nvPr>
        </p:nvSpPr>
        <p:spPr/>
        <p:txBody>
          <a:bodyPr/>
          <a:lstStyle/>
          <a:p>
            <a:r>
              <a:rPr lang="en-US" dirty="0"/>
              <a:t>Work Flow in Organizations </a:t>
            </a:r>
            <a:r>
              <a:rPr lang="en-US" sz="1000" b="0" dirty="0"/>
              <a:t>1</a:t>
            </a:r>
            <a:endParaRPr lang="en-IN" sz="1000" b="0" dirty="0"/>
          </a:p>
        </p:txBody>
      </p:sp>
      <p:sp>
        <p:nvSpPr>
          <p:cNvPr id="3" name="Content Placeholder 2">
            <a:extLst>
              <a:ext uri="{FF2B5EF4-FFF2-40B4-BE49-F238E27FC236}">
                <a16:creationId xmlns:a16="http://schemas.microsoft.com/office/drawing/2014/main" id="{1FE491ED-EDEE-4F3A-925A-9D82D155F17C}"/>
              </a:ext>
            </a:extLst>
          </p:cNvPr>
          <p:cNvSpPr>
            <a:spLocks noGrp="1"/>
          </p:cNvSpPr>
          <p:nvPr>
            <p:ph idx="1"/>
          </p:nvPr>
        </p:nvSpPr>
        <p:spPr>
          <a:xfrm>
            <a:off x="609600" y="1280160"/>
            <a:ext cx="10972800" cy="4655945"/>
          </a:xfrm>
        </p:spPr>
        <p:txBody>
          <a:bodyPr/>
          <a:lstStyle/>
          <a:p>
            <a:r>
              <a:rPr lang="en-US" sz="2600" b="1" dirty="0"/>
              <a:t>Work Flow Design</a:t>
            </a:r>
          </a:p>
          <a:p>
            <a:pPr marL="292608" indent="-292608">
              <a:spcBef>
                <a:spcPts val="1000"/>
              </a:spcBef>
              <a:spcAft>
                <a:spcPts val="0"/>
              </a:spcAft>
              <a:buFont typeface="Arial" panose="020B0604020202020204" pitchFamily="34" charset="0"/>
              <a:buChar char="•"/>
            </a:pPr>
            <a:r>
              <a:rPr lang="en-US" sz="2400" dirty="0"/>
              <a:t>Process of analyzing tasks necessary for the production of a product or service.</a:t>
            </a:r>
          </a:p>
          <a:p>
            <a:pPr marL="292608" indent="-292608">
              <a:spcBef>
                <a:spcPts val="1000"/>
              </a:spcBef>
              <a:spcAft>
                <a:spcPts val="0"/>
              </a:spcAft>
              <a:buFont typeface="Arial" panose="020B0604020202020204" pitchFamily="34" charset="0"/>
              <a:buChar char="•"/>
            </a:pPr>
            <a:r>
              <a:rPr lang="en-US" sz="2400" dirty="0"/>
              <a:t>Tasks assigned to specific </a:t>
            </a:r>
            <a:r>
              <a:rPr lang="en-US" sz="2400" b="1" dirty="0"/>
              <a:t>jobs</a:t>
            </a:r>
            <a:r>
              <a:rPr lang="en-US" sz="2400" dirty="0"/>
              <a:t> and </a:t>
            </a:r>
            <a:r>
              <a:rPr lang="en-US" sz="2400" b="1" dirty="0"/>
              <a:t>positions</a:t>
            </a:r>
            <a:r>
              <a:rPr lang="en-US" sz="2400" dirty="0"/>
              <a:t>.</a:t>
            </a:r>
            <a:endParaRPr lang="en-IN" sz="2400" dirty="0"/>
          </a:p>
        </p:txBody>
      </p:sp>
    </p:spTree>
    <p:extLst>
      <p:ext uri="{BB962C8B-B14F-4D97-AF65-F5344CB8AC3E}">
        <p14:creationId xmlns:p14="http://schemas.microsoft.com/office/powerpoint/2010/main" val="3960496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IN" dirty="0"/>
              <a:t>Automated </a:t>
            </a:r>
            <a:r>
              <a:rPr lang="en-IN" dirty="0" err="1"/>
              <a:t>Fulfillment</a:t>
            </a:r>
            <a:r>
              <a:rPr lang="en-IN" dirty="0"/>
              <a:t> Systems</a:t>
            </a:r>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4232223" cy="4491053"/>
          </a:xfrm>
        </p:spPr>
        <p:txBody>
          <a:bodyPr/>
          <a:lstStyle/>
          <a:p>
            <a:r>
              <a:rPr lang="en-US" sz="2400" dirty="0"/>
              <a:t>Walmart’s </a:t>
            </a:r>
            <a:r>
              <a:rPr lang="en-US" sz="2400" dirty="0" err="1"/>
              <a:t>Alphabot</a:t>
            </a:r>
            <a:r>
              <a:rPr lang="en-US" sz="2400" dirty="0"/>
              <a:t> automated fulfillment system has helped the company stay competitive and introduced a new kind of work for Walmart employees.</a:t>
            </a:r>
            <a:endParaRPr lang="en-IN" sz="2600" dirty="0"/>
          </a:p>
        </p:txBody>
      </p:sp>
      <p:pic>
        <p:nvPicPr>
          <p:cNvPr id="7" name="Picture 6" descr="A photo of Walmart’s Alphabot automated fulfillment system.">
            <a:extLst>
              <a:ext uri="{FF2B5EF4-FFF2-40B4-BE49-F238E27FC236}">
                <a16:creationId xmlns:a16="http://schemas.microsoft.com/office/drawing/2014/main" id="{28E5060C-89C4-4FA0-9606-CE851BC84F9F}"/>
              </a:ext>
            </a:extLst>
          </p:cNvPr>
          <p:cNvPicPr>
            <a:picLocks noChangeAspect="1"/>
          </p:cNvPicPr>
          <p:nvPr/>
        </p:nvPicPr>
        <p:blipFill>
          <a:blip r:embed="rId3"/>
          <a:stretch>
            <a:fillRect/>
          </a:stretch>
        </p:blipFill>
        <p:spPr>
          <a:xfrm>
            <a:off x="5444290" y="1348891"/>
            <a:ext cx="6130250" cy="4579937"/>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Suzanne </a:t>
            </a:r>
            <a:r>
              <a:rPr lang="en-US" dirty="0" err="1">
                <a:solidFill>
                  <a:schemeClr val="tx1"/>
                </a:solidFill>
              </a:rPr>
              <a:t>Kreiter</a:t>
            </a:r>
            <a:r>
              <a:rPr lang="en-US" dirty="0">
                <a:solidFill>
                  <a:schemeClr val="tx1"/>
                </a:solidFill>
              </a:rPr>
              <a:t>/The Boston Globe/Getty Images</a:t>
            </a:r>
          </a:p>
        </p:txBody>
      </p:sp>
    </p:spTree>
    <p:extLst>
      <p:ext uri="{BB962C8B-B14F-4D97-AF65-F5344CB8AC3E}">
        <p14:creationId xmlns:p14="http://schemas.microsoft.com/office/powerpoint/2010/main" val="491796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Work Flow in Organizations </a:t>
            </a:r>
            <a:r>
              <a:rPr lang="en-US" sz="1000" b="0" dirty="0"/>
              <a:t>2</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1604095"/>
          </a:xfrm>
        </p:spPr>
        <p:txBody>
          <a:bodyPr/>
          <a:lstStyle/>
          <a:p>
            <a:r>
              <a:rPr lang="en-US" sz="2800" dirty="0"/>
              <a:t>Work Flow Analysis</a:t>
            </a:r>
          </a:p>
          <a:p>
            <a:r>
              <a:rPr lang="en-US" sz="2600" dirty="0"/>
              <a:t>Outputs: the products of any work unit.</a:t>
            </a:r>
          </a:p>
          <a:p>
            <a:pPr marL="292608" indent="-292608">
              <a:spcBef>
                <a:spcPts val="1000"/>
              </a:spcBef>
              <a:spcAft>
                <a:spcPts val="0"/>
              </a:spcAft>
              <a:buFont typeface="Arial" panose="020B0604020202020204" pitchFamily="34" charset="0"/>
              <a:buChar char="•"/>
            </a:pPr>
            <a:r>
              <a:rPr lang="en-US" dirty="0"/>
              <a:t>May be tangible or intangible.</a:t>
            </a:r>
            <a:endParaRPr lang="en-IN"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571500" y="2937164"/>
            <a:ext cx="11010900" cy="3148843"/>
          </a:xfrm>
        </p:spPr>
        <p:txBody>
          <a:bodyPr/>
          <a:lstStyle/>
          <a:p>
            <a:pPr>
              <a:spcBef>
                <a:spcPts val="1000"/>
              </a:spcBef>
              <a:spcAft>
                <a:spcPts val="0"/>
              </a:spcAft>
            </a:pPr>
            <a:r>
              <a:rPr lang="en-US" sz="2600" dirty="0"/>
              <a:t>Work processes: activities work unit’s members engage in to produce a given output.</a:t>
            </a:r>
          </a:p>
          <a:p>
            <a:pPr>
              <a:spcBef>
                <a:spcPts val="1000"/>
              </a:spcBef>
              <a:spcAft>
                <a:spcPts val="0"/>
              </a:spcAft>
            </a:pPr>
            <a:r>
              <a:rPr lang="en-US" sz="2600" dirty="0"/>
              <a:t>Inputs: </a:t>
            </a:r>
            <a:r>
              <a:rPr lang="en-US" sz="2600" dirty="0">
                <a:solidFill>
                  <a:srgbClr val="000000"/>
                </a:solidFill>
              </a:rPr>
              <a:t>raw inputs (materials and informa</a:t>
            </a:r>
            <a:r>
              <a:rPr lang="en-US" sz="2600" dirty="0">
                <a:solidFill>
                  <a:srgbClr val="221E1F"/>
                </a:solidFill>
              </a:rPr>
              <a:t>tion), equipment, and human resources (knowledge, skills, and abilities) needed to carry out the work processes.</a:t>
            </a:r>
            <a:endParaRPr lang="en-IN" sz="2600" dirty="0"/>
          </a:p>
        </p:txBody>
      </p:sp>
    </p:spTree>
    <p:extLst>
      <p:ext uri="{BB962C8B-B14F-4D97-AF65-F5344CB8AC3E}">
        <p14:creationId xmlns:p14="http://schemas.microsoft.com/office/powerpoint/2010/main" val="2519365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4.1 Developing a Work Flow Analysis</a:t>
            </a:r>
            <a:endParaRPr lang="en-IN" dirty="0"/>
          </a:p>
        </p:txBody>
      </p:sp>
      <p:pic>
        <p:nvPicPr>
          <p:cNvPr id="3" name="Picture 2" descr="A chart shows the elements of a workflow analysis, including inputs, activities, and outputs.">
            <a:extLst>
              <a:ext uri="{FF2B5EF4-FFF2-40B4-BE49-F238E27FC236}">
                <a16:creationId xmlns:a16="http://schemas.microsoft.com/office/drawing/2014/main" id="{89F3AE89-B787-4D80-93B2-498C156D13EE}"/>
              </a:ext>
            </a:extLst>
          </p:cNvPr>
          <p:cNvPicPr>
            <a:picLocks noChangeAspect="1"/>
          </p:cNvPicPr>
          <p:nvPr/>
        </p:nvPicPr>
        <p:blipFill>
          <a:blip r:embed="rId3"/>
          <a:stretch>
            <a:fillRect/>
          </a:stretch>
        </p:blipFill>
        <p:spPr>
          <a:xfrm>
            <a:off x="3186745" y="1140144"/>
            <a:ext cx="5850041" cy="4921884"/>
          </a:xfrm>
          <a:prstGeom prst="rect">
            <a:avLst/>
          </a:prstGeom>
        </p:spPr>
      </p:pic>
      <p:sp>
        <p:nvSpPr>
          <p:cNvPr id="6" name="Text Placeholder 5">
            <a:extLst>
              <a:ext uri="{FF2B5EF4-FFF2-40B4-BE49-F238E27FC236}">
                <a16:creationId xmlns:a16="http://schemas.microsoft.com/office/drawing/2014/main" id="{010BF3D3-CCD9-487E-907B-54640C3E0B7A}"/>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1231995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3E4D7-9634-442F-AFEE-5D5662FA14C4}"/>
              </a:ext>
            </a:extLst>
          </p:cNvPr>
          <p:cNvSpPr>
            <a:spLocks noGrp="1"/>
          </p:cNvSpPr>
          <p:nvPr>
            <p:ph type="title"/>
          </p:nvPr>
        </p:nvSpPr>
        <p:spPr/>
        <p:txBody>
          <a:bodyPr/>
          <a:lstStyle/>
          <a:p>
            <a:r>
              <a:rPr lang="en-US" dirty="0"/>
              <a:t>Work Flow in Organizations </a:t>
            </a:r>
            <a:r>
              <a:rPr lang="en-US" sz="1000" b="0" dirty="0"/>
              <a:t>3</a:t>
            </a:r>
            <a:endParaRPr lang="en-IN" sz="1000" b="0" dirty="0"/>
          </a:p>
        </p:txBody>
      </p:sp>
      <p:sp>
        <p:nvSpPr>
          <p:cNvPr id="3" name="Content Placeholder 2">
            <a:extLst>
              <a:ext uri="{FF2B5EF4-FFF2-40B4-BE49-F238E27FC236}">
                <a16:creationId xmlns:a16="http://schemas.microsoft.com/office/drawing/2014/main" id="{E507A8D5-2246-4825-BDAC-1D65D5D29094}"/>
              </a:ext>
            </a:extLst>
          </p:cNvPr>
          <p:cNvSpPr>
            <a:spLocks noGrp="1"/>
          </p:cNvSpPr>
          <p:nvPr>
            <p:ph idx="1"/>
          </p:nvPr>
        </p:nvSpPr>
        <p:spPr>
          <a:xfrm>
            <a:off x="609600" y="1280160"/>
            <a:ext cx="10972800" cy="5006340"/>
          </a:xfrm>
        </p:spPr>
        <p:txBody>
          <a:bodyPr/>
          <a:lstStyle/>
          <a:p>
            <a:r>
              <a:rPr lang="en-US" dirty="0"/>
              <a:t>Work Flow Design and an Organization’s Structure</a:t>
            </a:r>
          </a:p>
          <a:p>
            <a:r>
              <a:rPr lang="en-US" sz="2600" dirty="0"/>
              <a:t>The organization’s structure brings together people who must collaborate to efficiently produce desired outputs.</a:t>
            </a:r>
          </a:p>
          <a:p>
            <a:r>
              <a:rPr lang="en-US" sz="2600" dirty="0"/>
              <a:t>Different organizational structures include:</a:t>
            </a:r>
          </a:p>
          <a:p>
            <a:pPr marL="292608" indent="-292608">
              <a:spcBef>
                <a:spcPts val="1000"/>
              </a:spcBef>
              <a:spcAft>
                <a:spcPts val="0"/>
              </a:spcAft>
              <a:buFont typeface="Arial" panose="020B0604020202020204" pitchFamily="34" charset="0"/>
              <a:buChar char="•"/>
            </a:pPr>
            <a:r>
              <a:rPr lang="en-US" sz="2400" dirty="0"/>
              <a:t>Centralized.</a:t>
            </a:r>
          </a:p>
          <a:p>
            <a:pPr marL="292608" indent="-292608">
              <a:spcBef>
                <a:spcPts val="1000"/>
              </a:spcBef>
              <a:spcAft>
                <a:spcPts val="0"/>
              </a:spcAft>
              <a:buFont typeface="Arial" panose="020B0604020202020204" pitchFamily="34" charset="0"/>
              <a:buChar char="•"/>
            </a:pPr>
            <a:r>
              <a:rPr lang="en-US" sz="2400" dirty="0"/>
              <a:t>Decentralized.</a:t>
            </a:r>
          </a:p>
          <a:p>
            <a:pPr marL="292608" indent="-292608">
              <a:spcBef>
                <a:spcPts val="1000"/>
              </a:spcBef>
              <a:spcAft>
                <a:spcPts val="0"/>
              </a:spcAft>
              <a:buFont typeface="Arial" panose="020B0604020202020204" pitchFamily="34" charset="0"/>
              <a:buChar char="•"/>
            </a:pPr>
            <a:r>
              <a:rPr lang="en-US" sz="2400" dirty="0"/>
              <a:t>Functional groups.</a:t>
            </a:r>
          </a:p>
          <a:p>
            <a:pPr marL="292608" indent="-292608">
              <a:spcBef>
                <a:spcPts val="1000"/>
              </a:spcBef>
              <a:spcAft>
                <a:spcPts val="0"/>
              </a:spcAft>
              <a:buFont typeface="Arial" panose="020B0604020202020204" pitchFamily="34" charset="0"/>
              <a:buChar char="•"/>
            </a:pPr>
            <a:r>
              <a:rPr lang="en-US" sz="2400" dirty="0"/>
              <a:t>Divisional groups.</a:t>
            </a:r>
            <a:endParaRPr lang="en-IN" sz="2400" dirty="0"/>
          </a:p>
        </p:txBody>
      </p:sp>
    </p:spTree>
    <p:extLst>
      <p:ext uri="{BB962C8B-B14F-4D97-AF65-F5344CB8AC3E}">
        <p14:creationId xmlns:p14="http://schemas.microsoft.com/office/powerpoint/2010/main" val="30257065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4352</TotalTime>
  <Words>5445</Words>
  <Application>Microsoft Office PowerPoint</Application>
  <PresentationFormat>Widescreen</PresentationFormat>
  <Paragraphs>392</Paragraphs>
  <Slides>41</Slides>
  <Notes>37</Notes>
  <HiddenSlides>6</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41</vt:i4>
      </vt:variant>
    </vt:vector>
  </HeadingPairs>
  <TitlesOfParts>
    <vt:vector size="51" baseType="lpstr">
      <vt:lpstr>Arial</vt:lpstr>
      <vt:lpstr>ArumSans Bold</vt:lpstr>
      <vt:lpstr>ArumSans Regular</vt:lpstr>
      <vt:lpstr>Calibri</vt:lpstr>
      <vt:lpstr>Helvetica</vt:lpstr>
      <vt:lpstr>Wingdings</vt:lpstr>
      <vt:lpstr>1_FIRST, BREAK, LAST slides </vt:lpstr>
      <vt:lpstr>2_FIRST, BREAK, LAST slides </vt:lpstr>
      <vt:lpstr>Plain BODY/MAIN CONTENT</vt:lpstr>
      <vt:lpstr>1_Plain BODY/MAIN CONTENT</vt:lpstr>
      <vt:lpstr>Create an interactive class with Poll Everywhere</vt:lpstr>
      <vt:lpstr>Chapter 4</vt:lpstr>
      <vt:lpstr>What Do I Need to Know?</vt:lpstr>
      <vt:lpstr>POLLING QUESTION 1</vt:lpstr>
      <vt:lpstr>Work Flow in Organizations 1</vt:lpstr>
      <vt:lpstr>Automated Fulfillment Systems</vt:lpstr>
      <vt:lpstr>Work Flow in Organizations 2</vt:lpstr>
      <vt:lpstr>Figure 4.1 Developing a Work Flow Analysis</vt:lpstr>
      <vt:lpstr>Work Flow in Organizations 3</vt:lpstr>
      <vt:lpstr>Job Analysis 1</vt:lpstr>
      <vt:lpstr>Job Analysis 2</vt:lpstr>
      <vt:lpstr>Job Analysis 3</vt:lpstr>
      <vt:lpstr>Job Analysis 4</vt:lpstr>
      <vt:lpstr>Job Analysis 5</vt:lpstr>
      <vt:lpstr>Job Analysis 6</vt:lpstr>
      <vt:lpstr>Job Analysis 7</vt:lpstr>
      <vt:lpstr>Job Analysis 8</vt:lpstr>
      <vt:lpstr>Job Analysis 9</vt:lpstr>
      <vt:lpstr>Table 4.1 Example of Competencies and a Competency Model</vt:lpstr>
      <vt:lpstr>Job Analysis 10</vt:lpstr>
      <vt:lpstr>POLLING QUESTION 2</vt:lpstr>
      <vt:lpstr>Job Design 1</vt:lpstr>
      <vt:lpstr>Figure 4.4 Approaches to Job Design</vt:lpstr>
      <vt:lpstr>Job Design 2</vt:lpstr>
      <vt:lpstr>Job Design 3</vt:lpstr>
      <vt:lpstr>Figure 4.5 Characteristics of a Motivating Job</vt:lpstr>
      <vt:lpstr>Job Design 4</vt:lpstr>
      <vt:lpstr>Job Enlargement</vt:lpstr>
      <vt:lpstr>Job Design 5</vt:lpstr>
      <vt:lpstr>Job Design 6</vt:lpstr>
      <vt:lpstr>Figure 4.6 Alternatives to the 8-to-5 Job</vt:lpstr>
      <vt:lpstr>Job Design 7</vt:lpstr>
      <vt:lpstr>Job Design 8</vt:lpstr>
      <vt:lpstr>Job Design 9</vt:lpstr>
      <vt:lpstr>Technology and Job Demands</vt:lpstr>
      <vt:lpstr>End of Chapter 4</vt:lpstr>
      <vt:lpstr>Accessibility Content: Text Alternatives for Images</vt:lpstr>
      <vt:lpstr>Figure 4.1 Developing a Work Flow Analysis – Text Alternative</vt:lpstr>
      <vt:lpstr>Figure 4.4 Approaches to Job Design – Text Alternative</vt:lpstr>
      <vt:lpstr>Figure 4.5 Characteristics of a Motivating Job – Text Alternative</vt:lpstr>
      <vt:lpstr>Figure 4.6 Alternatives to the 8-to-5 Job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04</dc:title>
  <dc:subject/>
  <dc:creator/>
  <dc:description/>
  <cp:lastModifiedBy>R, Nithiyanandhan</cp:lastModifiedBy>
  <cp:revision>1191</cp:revision>
  <dcterms:created xsi:type="dcterms:W3CDTF">2012-05-14T19:04:18Z</dcterms:created>
  <dcterms:modified xsi:type="dcterms:W3CDTF">2021-02-03T14:57:04Z</dcterms:modified>
</cp:coreProperties>
</file>