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52"/>
  </p:notesMasterIdLst>
  <p:sldIdLst>
    <p:sldId id="379" r:id="rId5"/>
    <p:sldId id="388" r:id="rId6"/>
    <p:sldId id="430" r:id="rId7"/>
    <p:sldId id="431" r:id="rId8"/>
    <p:sldId id="432" r:id="rId9"/>
    <p:sldId id="433" r:id="rId10"/>
    <p:sldId id="434" r:id="rId11"/>
    <p:sldId id="395" r:id="rId12"/>
    <p:sldId id="435" r:id="rId13"/>
    <p:sldId id="436" r:id="rId14"/>
    <p:sldId id="437" r:id="rId15"/>
    <p:sldId id="394" r:id="rId16"/>
    <p:sldId id="438" r:id="rId17"/>
    <p:sldId id="439" r:id="rId18"/>
    <p:sldId id="440" r:id="rId19"/>
    <p:sldId id="441" r:id="rId20"/>
    <p:sldId id="442" r:id="rId21"/>
    <p:sldId id="443" r:id="rId22"/>
    <p:sldId id="444" r:id="rId23"/>
    <p:sldId id="445" r:id="rId24"/>
    <p:sldId id="446" r:id="rId25"/>
    <p:sldId id="393" r:id="rId26"/>
    <p:sldId id="447" r:id="rId27"/>
    <p:sldId id="448" r:id="rId28"/>
    <p:sldId id="449" r:id="rId29"/>
    <p:sldId id="450" r:id="rId30"/>
    <p:sldId id="451" r:id="rId31"/>
    <p:sldId id="405" r:id="rId32"/>
    <p:sldId id="452" r:id="rId33"/>
    <p:sldId id="453" r:id="rId34"/>
    <p:sldId id="454" r:id="rId35"/>
    <p:sldId id="455" r:id="rId36"/>
    <p:sldId id="456" r:id="rId37"/>
    <p:sldId id="457" r:id="rId38"/>
    <p:sldId id="458" r:id="rId39"/>
    <p:sldId id="459" r:id="rId40"/>
    <p:sldId id="460" r:id="rId41"/>
    <p:sldId id="461" r:id="rId42"/>
    <p:sldId id="462" r:id="rId43"/>
    <p:sldId id="463" r:id="rId44"/>
    <p:sldId id="428" r:id="rId45"/>
    <p:sldId id="360" r:id="rId46"/>
    <p:sldId id="465" r:id="rId47"/>
    <p:sldId id="429" r:id="rId48"/>
    <p:sldId id="466" r:id="rId49"/>
    <p:sldId id="464" r:id="rId50"/>
    <p:sldId id="467" r:id="rId51"/>
  </p:sldIdLst>
  <p:sldSz cx="12192000" cy="6858000"/>
  <p:notesSz cx="6858000" cy="9144000"/>
  <p:custDataLst>
    <p:tags r:id="rId53"/>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431"/>
            <p14:sldId id="432"/>
            <p14:sldId id="433"/>
            <p14:sldId id="434"/>
            <p14:sldId id="395"/>
            <p14:sldId id="435"/>
            <p14:sldId id="436"/>
            <p14:sldId id="437"/>
            <p14:sldId id="394"/>
            <p14:sldId id="438"/>
            <p14:sldId id="439"/>
            <p14:sldId id="440"/>
            <p14:sldId id="441"/>
            <p14:sldId id="442"/>
            <p14:sldId id="443"/>
            <p14:sldId id="444"/>
            <p14:sldId id="445"/>
            <p14:sldId id="446"/>
            <p14:sldId id="393"/>
            <p14:sldId id="447"/>
            <p14:sldId id="448"/>
            <p14:sldId id="449"/>
            <p14:sldId id="450"/>
            <p14:sldId id="451"/>
            <p14:sldId id="405"/>
            <p14:sldId id="452"/>
            <p14:sldId id="453"/>
            <p14:sldId id="454"/>
            <p14:sldId id="455"/>
            <p14:sldId id="456"/>
            <p14:sldId id="457"/>
            <p14:sldId id="458"/>
            <p14:sldId id="459"/>
            <p14:sldId id="460"/>
            <p14:sldId id="461"/>
            <p14:sldId id="462"/>
            <p14:sldId id="463"/>
            <p14:sldId id="428"/>
          </p14:sldIdLst>
        </p14:section>
        <p14:section name="Appendix: Image Descriptions for Unsighted Students" id="{47E2ACDF-FEE8-4953-B1A2-72D3F951747D}">
          <p14:sldIdLst>
            <p14:sldId id="360"/>
            <p14:sldId id="465"/>
            <p14:sldId id="429"/>
            <p14:sldId id="466"/>
            <p14:sldId id="464"/>
            <p14:sldId id="467"/>
          </p14:sldIdLst>
        </p14:section>
      </p14:sectionLst>
    </p:ext>
    <p:ext uri="{EFAFB233-063F-42B5-8137-9DF3F51BA10A}">
      <p15:sldGuideLst xmlns:p15="http://schemas.microsoft.com/office/powerpoint/2012/main">
        <p15:guide id="1" orient="horz" pos="799" userDrawn="1">
          <p15:clr>
            <a:srgbClr val="A4A3A4"/>
          </p15:clr>
        </p15:guide>
        <p15:guide id="2" pos="3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4354" autoAdjust="0"/>
  </p:normalViewPr>
  <p:slideViewPr>
    <p:cSldViewPr snapToGrid="0">
      <p:cViewPr varScale="1">
        <p:scale>
          <a:sx n="64" d="100"/>
          <a:sy n="64" d="100"/>
        </p:scale>
        <p:origin x="360" y="60"/>
      </p:cViewPr>
      <p:guideLst>
        <p:guide orient="horz" pos="799"/>
        <p:guide pos="370"/>
      </p:guideLst>
    </p:cSldViewPr>
  </p:slideViewPr>
  <p:outlineViewPr>
    <p:cViewPr>
      <p:scale>
        <a:sx n="33" d="100"/>
        <a:sy n="33" d="100"/>
      </p:scale>
      <p:origin x="0" y="-32669"/>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gs" Target="tags/tag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altLang="en-US" sz="1000" dirty="0">
                <a:ea typeface="ＭＳ Ｐゴシック" pitchFamily="34" charset="-128"/>
              </a:rPr>
              <a:t>The </a:t>
            </a:r>
            <a:r>
              <a:rPr lang="en-US" altLang="en-US" sz="1000" b="1" i="1" dirty="0">
                <a:ea typeface="ＭＳ Ｐゴシック" pitchFamily="34" charset="-128"/>
              </a:rPr>
              <a:t>Civil Rights Act of 1991 </a:t>
            </a:r>
            <a:r>
              <a:rPr lang="en-US" altLang="en-US" sz="1000" dirty="0">
                <a:ea typeface="ＭＳ Ｐゴシック" pitchFamily="34" charset="-128"/>
              </a:rPr>
              <a:t>broadened the relief available to victims of discrimination. One major change in EEO law under CRA 1991 has been the addition of compensatory and punitive damages in cases of discrimination under Title VII and the ADA. Punitive damages are a punishment. Compensatory damages include such things as future monetary loss, emotional pain, suffering, and loss of enjoyment of life.</a:t>
            </a:r>
          </a:p>
          <a:p>
            <a:endParaRPr lang="en-US" altLang="en-US" sz="1000" dirty="0">
              <a:ea typeface="ＭＳ Ｐゴシック" pitchFamily="34" charset="-128"/>
            </a:endParaRPr>
          </a:p>
          <a:p>
            <a:r>
              <a:rPr lang="en-US" altLang="en-US" sz="1000" dirty="0">
                <a:ea typeface="ＭＳ Ｐゴシック" pitchFamily="34" charset="-128"/>
              </a:rPr>
              <a:t>Under the </a:t>
            </a:r>
            <a:r>
              <a:rPr lang="en-US" altLang="en-US" sz="1000" b="1" i="1" dirty="0">
                <a:ea typeface="ＭＳ Ｐゴシック" pitchFamily="34" charset="-128"/>
              </a:rPr>
              <a:t>Uniformed Services Employment &amp; Reemployment Rights Act (USERRA) of 1994</a:t>
            </a:r>
            <a:r>
              <a:rPr lang="en-US" altLang="en-US" sz="1000" dirty="0">
                <a:ea typeface="ＭＳ Ｐゴシック" pitchFamily="34" charset="-128"/>
              </a:rPr>
              <a:t>, employers must reemploy workers who left jobs to fulfill military duties for up to five years. When service members return from active duty, the employer must reemploy them in the job they would have held if they had not left to serve in the military, providing them with the same seniority, status, and pay rate they would have earned if their employment had not been interrupted. Disabled veterans also have up to two years to recover from injuries received during their service or training, and employers must make reasonable accommodations for a remaining disability. The act requires employers to reemploy service members in the job they would have held if they had not left to serve in the military.</a:t>
            </a:r>
          </a:p>
          <a:p>
            <a:endParaRPr lang="en-US" sz="1000" dirty="0"/>
          </a:p>
          <a:p>
            <a:r>
              <a:rPr lang="en-US" altLang="en-US" sz="1000" dirty="0">
                <a:ea typeface="ＭＳ Ｐゴシック" pitchFamily="34" charset="-128"/>
              </a:rPr>
              <a:t>Because the developments in the fields of genetics and medicine, more is known about genes associated with risks for developing particular diseases. This is helpful for individuals who can begin to take precautions but raises concerns that employers could use this information when making employment-related decisions. The </a:t>
            </a:r>
            <a:r>
              <a:rPr lang="en-US" altLang="en-US" sz="1000" b="1" i="1" dirty="0">
                <a:ea typeface="ＭＳ Ｐゴシック" pitchFamily="34" charset="-128"/>
              </a:rPr>
              <a:t>Genetic Information Nondiscrimination Act of 2008</a:t>
            </a:r>
            <a:r>
              <a:rPr lang="en-US" altLang="en-US" sz="1000" i="1" dirty="0">
                <a:ea typeface="ＭＳ Ｐゴシック" pitchFamily="34" charset="-128"/>
              </a:rPr>
              <a:t> </a:t>
            </a:r>
            <a:r>
              <a:rPr lang="en-US" altLang="en-US" sz="1000" dirty="0">
                <a:ea typeface="ＭＳ Ｐゴシック" pitchFamily="34" charset="-128"/>
              </a:rPr>
              <a:t>prohibits these actions by employers.  Specifically,</a:t>
            </a:r>
          </a:p>
          <a:p>
            <a:pPr lvl="1" indent="-225425">
              <a:buFontTx/>
              <a:buChar char="•"/>
            </a:pPr>
            <a:r>
              <a:rPr lang="en-US" altLang="en-US" sz="1000" dirty="0">
                <a:ea typeface="ＭＳ Ｐゴシック" pitchFamily="34" charset="-128"/>
              </a:rPr>
              <a:t>Employers may not use genetic information in making decision related to the terms, conditions, or privileges of employment.</a:t>
            </a:r>
          </a:p>
          <a:p>
            <a:pPr lvl="1" indent="-225425">
              <a:buFontTx/>
              <a:buChar char="•"/>
            </a:pPr>
            <a:r>
              <a:rPr lang="en-US" altLang="en-US" sz="1000" dirty="0">
                <a:ea typeface="ＭＳ Ｐゴシック" pitchFamily="34" charset="-128"/>
              </a:rPr>
              <a:t>Includes a person’</a:t>
            </a:r>
            <a:r>
              <a:rPr lang="en-US" altLang="ja-JP" sz="1000" dirty="0">
                <a:ea typeface="ＭＳ Ｐゴシック" pitchFamily="34" charset="-128"/>
              </a:rPr>
              <a:t>s genetic tests, genetic test of the person’s family members, and family medial histories.</a:t>
            </a:r>
          </a:p>
          <a:p>
            <a:pPr lvl="1" indent="-225425">
              <a:buFontTx/>
              <a:buChar char="•"/>
            </a:pPr>
            <a:r>
              <a:rPr lang="en-US" altLang="en-US" sz="1000" dirty="0">
                <a:ea typeface="ＭＳ Ｐゴシック" pitchFamily="34" charset="-128"/>
              </a:rPr>
              <a:t>Forbids unintentional collection of this data.</a:t>
            </a:r>
          </a:p>
          <a:p>
            <a:pPr lvl="1" indent="-225425">
              <a:buFontTx/>
              <a:buChar char="•"/>
            </a:pPr>
            <a:r>
              <a:rPr lang="en-US" altLang="en-US" sz="1000" dirty="0">
                <a:ea typeface="ＭＳ Ｐゴシック" pitchFamily="34" charset="-128"/>
              </a:rPr>
              <a:t>Forbids harassment of employee because of genetic information.</a:t>
            </a:r>
          </a:p>
          <a:p>
            <a:pPr marL="231775" lvl="1" indent="0">
              <a:buFontTx/>
              <a:buNone/>
            </a:pPr>
            <a:endParaRPr lang="en-US" sz="1000" b="0" i="0" u="none" strike="noStrike" baseline="0" dirty="0">
              <a:solidFill>
                <a:schemeClr val="tx1"/>
              </a:solidFill>
              <a:ea typeface="ＭＳ Ｐゴシック" pitchFamily="34" charset="-128"/>
            </a:endParaRPr>
          </a:p>
          <a:p>
            <a:pPr marL="0" lvl="1">
              <a:buFontTx/>
              <a:buNone/>
            </a:pPr>
            <a:r>
              <a:rPr lang="en-US" sz="1000" i="0" u="none" strike="noStrike" baseline="0" dirty="0">
                <a:solidFill>
                  <a:srgbClr val="221E1F"/>
                </a:solidFill>
              </a:rPr>
              <a:t>The </a:t>
            </a:r>
            <a:r>
              <a:rPr lang="en-US" sz="1000" b="1" i="1" u="none" strike="noStrike" baseline="0" dirty="0">
                <a:solidFill>
                  <a:srgbClr val="221E1F"/>
                </a:solidFill>
              </a:rPr>
              <a:t>Lilly Ledbetter Fair Pay Act </a:t>
            </a:r>
            <a:r>
              <a:rPr lang="en-US" sz="1000" b="0" i="0" u="none" strike="noStrike" baseline="0" dirty="0">
                <a:solidFill>
                  <a:srgbClr val="221E1F"/>
                </a:solidFill>
              </a:rPr>
              <a:t>covers discrimination in pay—that is, not being paid the same as one’s co-workers, where the difference is due to race, color, religion, sex, national origin, age, or disability.</a:t>
            </a:r>
            <a:endParaRPr lang="en-US" altLang="en-US" sz="1000"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4179223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42455372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b="1" i="1" dirty="0">
                <a:ea typeface="ＭＳ Ｐゴシック" pitchFamily="34" charset="-128"/>
              </a:rPr>
              <a:t>Executive Order 11246 </a:t>
            </a:r>
            <a:r>
              <a:rPr lang="en-US" altLang="en-US" dirty="0">
                <a:ea typeface="ＭＳ Ｐゴシック" pitchFamily="34" charset="-128"/>
              </a:rPr>
              <a:t>was issued by President Lyndon Johnson. Covered organizations receiving more than $10,000 from the federal government must take affirmative action, and those with contracts exceeding $50,000 must develop a written affirmative action plan for each of their establishments.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ea typeface="ＭＳ Ｐゴシック"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b="1" i="1" dirty="0">
                <a:ea typeface="ＭＳ Ｐゴシック" pitchFamily="34" charset="-128"/>
              </a:rPr>
              <a:t>Executive Order 11478 </a:t>
            </a:r>
            <a:r>
              <a:rPr lang="en-US" altLang="en-US" dirty="0">
                <a:ea typeface="ＭＳ Ｐゴシック" pitchFamily="34" charset="-128"/>
              </a:rPr>
              <a:t>was issued by President Richard Nixon. It requires the federal government to base all of its employment decisions on merit and fitness. It specifies that race, color, religion, sex, and national origin may not be considered. Along with the government, it covers all contractors and subcontractors doing at least $10,000 worth of business with the federal government.</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2886598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itchFamily="34" charset="-128"/>
              </a:rPr>
              <a:t>LO 3-3 </a:t>
            </a:r>
            <a:r>
              <a:rPr lang="en-US" dirty="0"/>
              <a:t>Identify the federal agencies that enforce equal employment opportunity, and describe the role of each.</a:t>
            </a:r>
          </a:p>
          <a:p>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r>
              <a:rPr lang="en-US" sz="1200" i="0" u="none" strike="noStrike" kern="1200" baseline="0" dirty="0">
                <a:solidFill>
                  <a:schemeClr val="tx1"/>
                </a:solidFill>
                <a:latin typeface="+mn-lt"/>
                <a:ea typeface="ＭＳ Ｐゴシック" pitchFamily="-65" charset="-128"/>
                <a:cs typeface="ＭＳ Ｐゴシック" pitchFamily="-65" charset="-128"/>
              </a:rPr>
              <a:t>The EEOC also monitors organizations’ hiring practices. </a:t>
            </a:r>
            <a:r>
              <a:rPr lang="en-US" dirty="0"/>
              <a:t>The </a:t>
            </a:r>
            <a:r>
              <a:rPr lang="en-US" sz="1200" b="1" i="0" u="none" strike="noStrike" kern="1200" baseline="0" dirty="0">
                <a:solidFill>
                  <a:schemeClr val="tx1"/>
                </a:solidFill>
                <a:latin typeface="+mn-lt"/>
                <a:ea typeface="ＭＳ Ｐゴシック" pitchFamily="-65" charset="-128"/>
                <a:cs typeface="ＭＳ Ｐゴシック" pitchFamily="-65" charset="-128"/>
              </a:rPr>
              <a:t>EEO-1 report</a:t>
            </a:r>
            <a:r>
              <a:rPr lang="en-US" sz="1200" b="0" i="0" u="none" strike="noStrike" kern="1200" baseline="0" dirty="0">
                <a:solidFill>
                  <a:schemeClr val="tx1"/>
                </a:solidFill>
                <a:latin typeface="+mn-lt"/>
                <a:ea typeface="ＭＳ Ｐゴシック" pitchFamily="-65" charset="-128"/>
                <a:cs typeface="ＭＳ Ｐゴシック" pitchFamily="-65" charset="-128"/>
              </a:rPr>
              <a:t> details the number of women and minorities employed in nine different job categories. </a:t>
            </a:r>
          </a:p>
          <a:p>
            <a:endParaRPr lang="en-US" sz="1200" b="0" i="0" u="none" strike="noStrike" kern="1200" baseline="0" dirty="0">
              <a:solidFill>
                <a:schemeClr val="tx1"/>
              </a:solidFill>
              <a:latin typeface="+mn-lt"/>
              <a:ea typeface="ＭＳ Ｐゴシック" pitchFamily="-65" charset="-128"/>
            </a:endParaRPr>
          </a:p>
          <a:p>
            <a:r>
              <a:rPr lang="en-US" sz="1200" i="0" u="none" strike="noStrike" kern="1200" baseline="0" dirty="0">
                <a:solidFill>
                  <a:schemeClr val="tx1"/>
                </a:solidFill>
                <a:latin typeface="+mn-lt"/>
                <a:ea typeface="ＭＳ Ｐゴシック" pitchFamily="-65" charset="-128"/>
                <a:cs typeface="ＭＳ Ｐゴシック" pitchFamily="-65" charset="-128"/>
              </a:rPr>
              <a:t>Besides resolving complaints and suing alleged violators, the EEOC issues guidelines designed to help employers determine when their decisions violate the laws enforced by the EEOC. </a:t>
            </a:r>
            <a:r>
              <a:rPr lang="en-US" sz="1200" b="1" i="0" u="none" strike="noStrike" kern="1200" baseline="0" dirty="0">
                <a:solidFill>
                  <a:schemeClr val="tx1"/>
                </a:solidFill>
                <a:latin typeface="+mn-lt"/>
                <a:ea typeface="ＭＳ Ｐゴシック" pitchFamily="-65" charset="-128"/>
                <a:cs typeface="ＭＳ Ｐゴシック" pitchFamily="-65" charset="-128"/>
              </a:rPr>
              <a:t>Uniform Guidelines on Employee Selection Procedures </a:t>
            </a:r>
            <a:r>
              <a:rPr lang="en-US" sz="1200" i="0" u="none" strike="noStrike" kern="1200" baseline="0" dirty="0">
                <a:solidFill>
                  <a:schemeClr val="tx1"/>
                </a:solidFill>
                <a:latin typeface="+mn-lt"/>
                <a:ea typeface="ＭＳ Ｐゴシック" pitchFamily="-65" charset="-128"/>
                <a:cs typeface="ＭＳ Ｐゴシック" pitchFamily="-65" charset="-128"/>
              </a:rPr>
              <a:t>are g</a:t>
            </a:r>
            <a:r>
              <a:rPr lang="en-US" sz="1200" b="0" i="0" u="none" strike="noStrike" kern="1200" baseline="0" dirty="0">
                <a:solidFill>
                  <a:schemeClr val="tx1"/>
                </a:solidFill>
                <a:latin typeface="+mn-lt"/>
                <a:ea typeface="ＭＳ Ｐゴシック" pitchFamily="-65" charset="-128"/>
                <a:cs typeface="ＭＳ Ｐゴシック" pitchFamily="-65" charset="-128"/>
              </a:rPr>
              <a:t>uidelines issued by the EEOC and other agencies to identify how an organization should develop and administer its system for selecting employees so as not to violate anti-discrimination laws.</a:t>
            </a:r>
            <a:endParaRPr lang="en-US" sz="1200" b="0" i="0" u="none" strike="noStrike" kern="1200" baseline="0" dirty="0">
              <a:solidFill>
                <a:schemeClr val="tx1"/>
              </a:solidFill>
              <a:latin typeface="+mn-lt"/>
              <a:ea typeface="ＭＳ Ｐゴシック" pitchFamily="-65" charset="-128"/>
            </a:endParaRPr>
          </a:p>
          <a:p>
            <a:endParaRPr lang="en-US" altLang="en-US" dirty="0">
              <a:ea typeface="ＭＳ Ｐゴシック" pitchFamily="34" charset="-128"/>
            </a:endParaRPr>
          </a:p>
          <a:p>
            <a:r>
              <a:rPr lang="en-US" altLang="en-US" dirty="0">
                <a:ea typeface="ＭＳ Ｐゴシック" pitchFamily="34" charset="-128"/>
              </a:rPr>
              <a:t>At a minimum, equal employment opportunity requires that employers comply with EEO laws. To enforce these laws, the executive branch of the federal government uses the Equal Employment Opportunity Commission (EEOC) and the Office of Federal Contract Compliance Procedures (OFCCP).</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3844430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ea typeface="ＭＳ Ｐゴシック" pitchFamily="34" charset="-128"/>
              </a:rPr>
              <a:t>Figure 3.3 illustrates the number of charges filed with the EEOC for different types of discrimination.</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3526818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u="none" strike="noStrike" kern="1200" baseline="0" dirty="0">
                <a:solidFill>
                  <a:schemeClr val="tx1"/>
                </a:solidFill>
                <a:latin typeface="+mn-lt"/>
                <a:ea typeface="ＭＳ Ｐゴシック" pitchFamily="-65" charset="-128"/>
                <a:cs typeface="ＭＳ Ｐゴシック" pitchFamily="-65" charset="-128"/>
              </a:rPr>
              <a:t>The </a:t>
            </a:r>
            <a:r>
              <a:rPr lang="en-US" sz="1200" b="1" i="0" u="none" strike="noStrike" kern="1200" baseline="0" dirty="0">
                <a:solidFill>
                  <a:schemeClr val="tx1"/>
                </a:solidFill>
                <a:latin typeface="+mn-lt"/>
                <a:ea typeface="ＭＳ Ｐゴシック" pitchFamily="-65" charset="-128"/>
                <a:cs typeface="ＭＳ Ｐゴシック" pitchFamily="-65" charset="-128"/>
              </a:rPr>
              <a:t>Office of Federal Contract Compliance Programs (OFCCP) </a:t>
            </a:r>
            <a:r>
              <a:rPr lang="en-US" sz="1200" i="0" u="none" strike="noStrike" kern="1200" baseline="0" dirty="0">
                <a:solidFill>
                  <a:schemeClr val="tx1"/>
                </a:solidFill>
                <a:latin typeface="+mn-lt"/>
                <a:ea typeface="ＭＳ Ｐゴシック" pitchFamily="-65" charset="-128"/>
                <a:cs typeface="ＭＳ Ｐゴシック" pitchFamily="-65" charset="-128"/>
              </a:rPr>
              <a:t>is t</a:t>
            </a:r>
            <a:r>
              <a:rPr lang="en-US" sz="1200" b="0" i="0" u="none" strike="noStrike" kern="1200" baseline="0" dirty="0">
                <a:solidFill>
                  <a:schemeClr val="tx1"/>
                </a:solidFill>
                <a:latin typeface="+mn-lt"/>
                <a:ea typeface="ＭＳ Ｐゴシック" pitchFamily="-65" charset="-128"/>
                <a:cs typeface="ＭＳ Ｐゴシック" pitchFamily="-65" charset="-128"/>
              </a:rPr>
              <a:t>he agency responsible for enforcing the executive orders that cover companies doing business with the federal government.</a:t>
            </a:r>
          </a:p>
          <a:p>
            <a:endParaRPr lang="en-US" sz="1200" b="0" i="0" u="none" strike="noStrike" kern="1200" baseline="0" dirty="0">
              <a:solidFill>
                <a:schemeClr val="tx1"/>
              </a:solidFill>
              <a:latin typeface="+mn-lt"/>
              <a:ea typeface="ＭＳ Ｐゴシック" pitchFamily="-65" charset="-128"/>
            </a:endParaRPr>
          </a:p>
          <a:p>
            <a:r>
              <a:rPr lang="en-US" altLang="en-US" dirty="0">
                <a:ea typeface="ＭＳ Ｐゴシック" pitchFamily="34" charset="-128"/>
              </a:rPr>
              <a:t>If the OFCCP finds that a contractor or subcontractor is not in compliance, it has several options:</a:t>
            </a:r>
          </a:p>
          <a:p>
            <a:pPr lvl="1" indent="-225425">
              <a:buFontTx/>
              <a:buChar char="•"/>
            </a:pPr>
            <a:r>
              <a:rPr lang="en-US" altLang="en-US" dirty="0">
                <a:ea typeface="ＭＳ Ｐゴシック" pitchFamily="34" charset="-128"/>
              </a:rPr>
              <a:t>It may notify EEOC (if it has evidence of a Title VII violation).</a:t>
            </a:r>
          </a:p>
          <a:p>
            <a:pPr lvl="1" indent="-225425">
              <a:buFontTx/>
              <a:buChar char="•"/>
            </a:pPr>
            <a:r>
              <a:rPr lang="en-US" altLang="en-US" dirty="0">
                <a:ea typeface="ＭＳ Ｐゴシック" pitchFamily="34" charset="-128"/>
              </a:rPr>
              <a:t>It may advise the Department of Justice to begin criminal proceedings.</a:t>
            </a:r>
          </a:p>
          <a:p>
            <a:pPr lvl="1" indent="-225425">
              <a:buFontTx/>
              <a:buChar char="•"/>
            </a:pPr>
            <a:r>
              <a:rPr lang="en-US" altLang="en-US" dirty="0">
                <a:ea typeface="ＭＳ Ｐゴシック" pitchFamily="34" charset="-128"/>
              </a:rPr>
              <a:t>It may request the Secretary of Labor cancel or suspend any current contracts with the company.</a:t>
            </a:r>
          </a:p>
          <a:p>
            <a:pPr lvl="1" indent="-225425">
              <a:buFontTx/>
              <a:buChar char="•"/>
            </a:pPr>
            <a:r>
              <a:rPr lang="en-US" altLang="en-US" dirty="0">
                <a:ea typeface="ＭＳ Ｐゴシック" pitchFamily="34" charset="-128"/>
              </a:rPr>
              <a:t>It may also request that the Secretary of Labor forbid the firm from bidding on any future contracts.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3135119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altLang="en-US" dirty="0">
                <a:ea typeface="ＭＳ Ｐゴシック" pitchFamily="34" charset="-128"/>
              </a:rPr>
              <a:t>LO 3-4 </a:t>
            </a:r>
            <a:r>
              <a:rPr lang="en-US" dirty="0"/>
              <a:t>Describe ways employers can avoid illegal discrimination and provide reasonable accommodation.</a:t>
            </a:r>
            <a:endParaRPr lang="en-US" altLang="en-US" dirty="0">
              <a:ea typeface="ＭＳ Ｐゴシック" pitchFamily="34" charset="-128"/>
            </a:endParaRPr>
          </a:p>
          <a:p>
            <a:endParaRPr lang="en-US" altLang="en-US" dirty="0">
              <a:ea typeface="ＭＳ Ｐゴシック" pitchFamily="34" charset="-128"/>
            </a:endParaRPr>
          </a:p>
          <a:p>
            <a:r>
              <a:rPr lang="en-US" altLang="en-US" dirty="0">
                <a:ea typeface="ＭＳ Ｐゴシック" pitchFamily="34" charset="-128"/>
              </a:rPr>
              <a:t>One potential sign of discrimination</a:t>
            </a:r>
            <a:r>
              <a:rPr lang="en-US" altLang="en-US" b="0" dirty="0">
                <a:ea typeface="ＭＳ Ｐゴシック" pitchFamily="34" charset="-128"/>
              </a:rPr>
              <a:t> is </a:t>
            </a:r>
            <a:r>
              <a:rPr lang="en-US" altLang="en-US" b="1" dirty="0">
                <a:ea typeface="ＭＳ Ｐゴシック" pitchFamily="34" charset="-128"/>
              </a:rPr>
              <a:t>disparate treatment—</a:t>
            </a:r>
            <a:r>
              <a:rPr lang="en-US" altLang="en-US" dirty="0">
                <a:ea typeface="ＭＳ Ｐゴシック" pitchFamily="34" charset="-128"/>
              </a:rPr>
              <a:t>differing treatment of individuals, where the differences are based on the individuals’ race, color, religion, sex, national origin, age, or disability status.</a:t>
            </a:r>
          </a:p>
          <a:p>
            <a:endParaRPr lang="en-US" altLang="en-US" b="1" dirty="0">
              <a:ea typeface="ＭＳ Ｐゴシック" pitchFamily="34" charset="-128"/>
            </a:endParaRPr>
          </a:p>
          <a:p>
            <a:r>
              <a:rPr lang="en-US" altLang="en-US" b="1" dirty="0">
                <a:ea typeface="ＭＳ Ｐゴシック" pitchFamily="34" charset="-128"/>
              </a:rPr>
              <a:t>Bona fide occupational qualification (BFOQ) </a:t>
            </a:r>
            <a:r>
              <a:rPr lang="en-US" altLang="en-US" b="0" dirty="0">
                <a:ea typeface="ＭＳ Ｐゴシック" pitchFamily="34" charset="-128"/>
              </a:rPr>
              <a:t>refers to a </a:t>
            </a:r>
            <a:r>
              <a:rPr lang="en-US" altLang="en-US" dirty="0">
                <a:ea typeface="ＭＳ Ｐゴシック" pitchFamily="34" charset="-128"/>
              </a:rPr>
              <a:t>necessary (not merely preferred) qualification for performing a job. The courts have held that in some situations, a factor such as sex or race may be a BFOQ, that is, a necessary (not merely preferred) qualification for performing a job. A typical example is a job that includes handing out towels in a locker room. Requiring that employees who perform this job in the women’s locker room be female is a BFOQ. Employers can avoid discrimination by avoiding disparate treatment of job applicants and employees, as well as policies that result in disparate impact. Companies can develop and enforce an EEO policy coupled with policies and practices that demonstrate a high value placed on diversity. Affirmative action may correct past discrimination, but quota-based activities can result in charges of reverse discrimination. To provide reasonable accommodation, companies should recognize needs based on individuals’ religion or disabilities. Employees may need to make such accommodations as adjusting schedules or dress codes, making the workplace more accessible, or restructuring jobs.</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4039897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u="none" strike="noStrike" kern="1200" baseline="0" dirty="0">
                <a:solidFill>
                  <a:schemeClr val="tx1"/>
                </a:solidFill>
                <a:latin typeface="+mn-lt"/>
                <a:ea typeface="ＭＳ Ｐゴシック" pitchFamily="-65" charset="-128"/>
                <a:cs typeface="ＭＳ Ｐゴシック" pitchFamily="-65" charset="-128"/>
              </a:rPr>
              <a:t>Another way to assess potential discrimination is by identifying </a:t>
            </a:r>
            <a:r>
              <a:rPr lang="en-US" sz="1200" b="1" i="0" u="none" strike="noStrike" kern="1200" baseline="0" dirty="0">
                <a:solidFill>
                  <a:schemeClr val="tx1"/>
                </a:solidFill>
                <a:latin typeface="+mn-lt"/>
                <a:ea typeface="ＭＳ Ｐゴシック" pitchFamily="-65" charset="-128"/>
                <a:cs typeface="ＭＳ Ｐゴシック" pitchFamily="-65" charset="-128"/>
              </a:rPr>
              <a:t>disparate impact</a:t>
            </a:r>
            <a:r>
              <a:rPr lang="en-US" sz="1200" i="0" u="none" strike="noStrike" kern="1200" baseline="0" dirty="0">
                <a:solidFill>
                  <a:schemeClr val="tx1"/>
                </a:solidFill>
                <a:latin typeface="+mn-lt"/>
                <a:ea typeface="ＭＳ Ｐゴシック" pitchFamily="-65" charset="-128"/>
                <a:cs typeface="ＭＳ Ｐゴシック" pitchFamily="-65" charset="-128"/>
              </a:rPr>
              <a:t>—a </a:t>
            </a:r>
            <a:r>
              <a:rPr lang="en-US" sz="1200" b="0" i="0" u="none" strike="noStrike" kern="1200" baseline="0" dirty="0">
                <a:solidFill>
                  <a:schemeClr val="tx1"/>
                </a:solidFill>
                <a:latin typeface="+mn-lt"/>
                <a:ea typeface="ＭＳ Ｐゴシック" pitchFamily="-65" charset="-128"/>
                <a:cs typeface="ＭＳ Ｐゴシック" pitchFamily="-65" charset="-128"/>
              </a:rPr>
              <a:t>condition in which employment practices are seemingly neutral yet disproportionately exclude a protected group from employment opportunities.</a:t>
            </a:r>
          </a:p>
          <a:p>
            <a:endParaRPr lang="en-US" sz="1200" b="0" i="0" u="none" strike="noStrike" kern="1200" baseline="0" dirty="0">
              <a:solidFill>
                <a:schemeClr val="tx1"/>
              </a:solidFill>
              <a:latin typeface="+mn-lt"/>
              <a:ea typeface="ＭＳ Ｐゴシック" pitchFamily="-65" charset="-128"/>
            </a:endParaRPr>
          </a:p>
          <a:p>
            <a:r>
              <a:rPr lang="en-US" sz="1200" i="0" u="none" strike="noStrike" kern="1200" baseline="0" dirty="0">
                <a:solidFill>
                  <a:schemeClr val="tx1"/>
                </a:solidFill>
                <a:latin typeface="+mn-lt"/>
                <a:ea typeface="ＭＳ Ｐゴシック" pitchFamily="-65" charset="-128"/>
                <a:cs typeface="ＭＳ Ｐゴシック" pitchFamily="-65" charset="-128"/>
              </a:rPr>
              <a:t>A commonly used test of disparate impact is the </a:t>
            </a:r>
            <a:r>
              <a:rPr lang="en-US" sz="1200" b="1" i="0" u="none" strike="noStrike" kern="1200" baseline="0" dirty="0">
                <a:solidFill>
                  <a:schemeClr val="tx1"/>
                </a:solidFill>
                <a:latin typeface="+mn-lt"/>
                <a:ea typeface="ＭＳ Ｐゴシック" pitchFamily="-65" charset="-128"/>
                <a:cs typeface="ＭＳ Ｐゴシック" pitchFamily="-65" charset="-128"/>
              </a:rPr>
              <a:t>four-fifths rule</a:t>
            </a:r>
            <a:r>
              <a:rPr lang="en-US" sz="1200" i="0" u="none" strike="noStrike" kern="1200" baseline="0" dirty="0">
                <a:solidFill>
                  <a:schemeClr val="tx1"/>
                </a:solidFill>
                <a:latin typeface="+mn-lt"/>
                <a:ea typeface="ＭＳ Ｐゴシック" pitchFamily="-65" charset="-128"/>
                <a:cs typeface="ＭＳ Ｐゴシック" pitchFamily="-65" charset="-128"/>
              </a:rPr>
              <a:t>, which finds evidence of potential discrimination if the hiring rate for a minority group is less than four-fifths the hiring rate for the majority group.</a:t>
            </a:r>
            <a:endParaRPr lang="en-US" sz="1200" i="0" u="none" strike="noStrike" kern="1200" baseline="0" dirty="0">
              <a:solidFill>
                <a:schemeClr val="tx1"/>
              </a:solidFill>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ea typeface="ＭＳ Ｐゴシック"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ea typeface="ＭＳ Ｐゴシック" pitchFamily="34" charset="-128"/>
              </a:rPr>
              <a:t>One way employers can avoid disparate impact is to be sure that employment decisions are really based on relevant, valid measurements, for instance if the company’s employment practices lack obvious discriminatory content, but they affect one group differently than others. Examples of employment practices that might result in disparate impact include pay, hiring, promotions, or training.</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1683997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ea typeface="ＭＳ Ｐゴシック" pitchFamily="34" charset="-128"/>
              </a:rPr>
              <a:t>Keep in mind that this rule of thumb compares rates of hiring, not numbers of employees hired. Figure 3.4 illustrates how to apply the four-fifths rule.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3333794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Whatever the reasons for affirmative action hiring programs, by increasing the proportion of minority or female candidates hired or promoted, they necessarily reduce the proportion of white or male candidates hired or promoted. In many cases, white and/or male individuals have fought against affirmative action and quotas, alleging what is called reverse discrimination. In other words, the organizations are allegedly discriminating against white males by preferring women and minorities.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845197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814893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1775" lvl="1" indent="-228600">
              <a:buFont typeface="Wingdings" pitchFamily="2" charset="2"/>
              <a:buNone/>
            </a:pPr>
            <a:r>
              <a:rPr lang="en-US" dirty="0">
                <a:cs typeface="ＭＳ Ｐゴシック" charset="0"/>
              </a:rPr>
              <a:t>Which statement is false?</a:t>
            </a:r>
            <a:endParaRPr lang="en-US" altLang="en-US" dirty="0">
              <a:ea typeface="ＭＳ Ｐゴシック" pitchFamily="34" charset="-128"/>
            </a:endParaRPr>
          </a:p>
          <a:p>
            <a:pPr marL="231775" lvl="1" indent="-228600">
              <a:buFont typeface="+mj-lt"/>
              <a:buAutoNum type="alphaUcPeriod"/>
            </a:pPr>
            <a:r>
              <a:rPr lang="en-US" altLang="en-US" dirty="0">
                <a:ea typeface="ＭＳ Ｐゴシック" pitchFamily="34" charset="-128"/>
              </a:rPr>
              <a:t>During an interview it is legal to ask only women if they have child-care needs.</a:t>
            </a:r>
            <a:endParaRPr lang="en-US" altLang="en-US" b="1" dirty="0">
              <a:ea typeface="ＭＳ Ｐゴシック" pitchFamily="34" charset="-128"/>
            </a:endParaRPr>
          </a:p>
          <a:p>
            <a:pPr marL="460375" lvl="2"/>
            <a:r>
              <a:rPr lang="en-US" altLang="en-US" b="1" dirty="0">
                <a:ea typeface="ＭＳ Ｐゴシック" pitchFamily="34" charset="-128"/>
              </a:rPr>
              <a:t>False. </a:t>
            </a:r>
            <a:r>
              <a:rPr lang="en-US" altLang="en-US" dirty="0">
                <a:ea typeface="ＭＳ Ｐゴシック" pitchFamily="34" charset="-128"/>
              </a:rPr>
              <a:t>This would be considered disparate treatment because you are treating interviewees differently based on their gender.</a:t>
            </a:r>
            <a:endParaRPr lang="en-US" altLang="en-US" b="1" dirty="0">
              <a:ea typeface="ＭＳ Ｐゴシック" pitchFamily="34" charset="-128"/>
            </a:endParaRPr>
          </a:p>
          <a:p>
            <a:pPr marL="231775" lvl="1" indent="-228600">
              <a:buFont typeface="+mj-lt"/>
              <a:buAutoNum type="alphaUcPeriod"/>
            </a:pPr>
            <a:r>
              <a:rPr lang="en-US" altLang="en-US" dirty="0">
                <a:ea typeface="ＭＳ Ｐゴシック" pitchFamily="34" charset="-128"/>
              </a:rPr>
              <a:t>Hiring only men to model male underwear is legal.</a:t>
            </a:r>
          </a:p>
          <a:p>
            <a:pPr marL="460375" lvl="2"/>
            <a:r>
              <a:rPr lang="en-US" altLang="en-US" b="1" dirty="0">
                <a:ea typeface="ＭＳ Ｐゴシック" pitchFamily="34" charset="-128"/>
              </a:rPr>
              <a:t>True. </a:t>
            </a:r>
            <a:r>
              <a:rPr lang="en-US" altLang="en-US" dirty="0">
                <a:ea typeface="ＭＳ Ｐゴシック" pitchFamily="34" charset="-128"/>
              </a:rPr>
              <a:t>This would be considered a BFOQ.</a:t>
            </a:r>
          </a:p>
          <a:p>
            <a:pPr marL="231775" lvl="1" indent="-228600">
              <a:buFont typeface="+mj-lt"/>
              <a:buAutoNum type="alphaUcPeriod"/>
            </a:pPr>
            <a:r>
              <a:rPr lang="en-US" altLang="en-US" dirty="0">
                <a:ea typeface="ＭＳ Ｐゴシック" pitchFamily="34" charset="-128"/>
              </a:rPr>
              <a:t>If a company unintentionally hires a disproportionate number of non-minorities, they can be held liable for discrimination.</a:t>
            </a:r>
          </a:p>
          <a:p>
            <a:pPr marL="460375" lvl="2"/>
            <a:r>
              <a:rPr lang="en-US" altLang="en-US" b="1" dirty="0">
                <a:ea typeface="ＭＳ Ｐゴシック" pitchFamily="34" charset="-128"/>
              </a:rPr>
              <a:t>True. </a:t>
            </a:r>
            <a:r>
              <a:rPr lang="en-US" altLang="en-US" dirty="0">
                <a:ea typeface="ＭＳ Ｐゴシック" pitchFamily="34" charset="-128"/>
              </a:rPr>
              <a:t>Because this is considered disparate impact and is defined as a condition in which employment practices are seemingly neutral yet disproportionately exclude a protected group from employment opportunities.</a:t>
            </a:r>
          </a:p>
          <a:p>
            <a:pPr marL="231775" lvl="1" indent="-228600">
              <a:buFont typeface="+mj-lt"/>
              <a:buAutoNum type="alphaUcPeriod"/>
            </a:pPr>
            <a:r>
              <a:rPr lang="en-US" altLang="en-US" dirty="0">
                <a:ea typeface="ＭＳ Ｐゴシック" pitchFamily="34" charset="-128"/>
              </a:rPr>
              <a:t>Organizations can screen candidates using a test that reliably predicts on-the-job performance.</a:t>
            </a:r>
          </a:p>
          <a:p>
            <a:pPr marL="460375" lvl="2"/>
            <a:r>
              <a:rPr lang="en-US" altLang="en-US" b="1" dirty="0">
                <a:ea typeface="ＭＳ Ｐゴシック" pitchFamily="34" charset="-128"/>
              </a:rPr>
              <a:t>True. </a:t>
            </a:r>
            <a:r>
              <a:rPr lang="en-US" altLang="en-US" dirty="0">
                <a:ea typeface="ＭＳ Ｐゴシック" pitchFamily="34" charset="-128"/>
              </a:rPr>
              <a:t>If the organization can prove that the use of the test is a business necessity because it is a valid predictor of job performance than they may be allowed to continue using it.</a:t>
            </a:r>
          </a:p>
          <a:p>
            <a:pPr marL="231775" lvl="1" indent="-228600"/>
            <a:endParaRPr lang="en-US" altLang="en-US" dirty="0">
              <a:ea typeface="ＭＳ Ｐゴシック" pitchFamily="34" charset="-128"/>
            </a:endParaRPr>
          </a:p>
          <a:p>
            <a:pPr marL="231775" lvl="1" indent="-228600"/>
            <a:r>
              <a:rPr lang="en-US" altLang="en-US" dirty="0">
                <a:ea typeface="ＭＳ Ｐゴシック" pitchFamily="34" charset="-128"/>
              </a:rPr>
              <a:t>Answer: B,C,D</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3970691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Especially in situations involving religion and individuals with disabilities, equal employment opportunity may require that an employer make </a:t>
            </a:r>
            <a:r>
              <a:rPr lang="en-US" sz="1200" b="1" i="0" u="none" strike="noStrike" kern="1200" baseline="0" dirty="0">
                <a:solidFill>
                  <a:srgbClr val="221E1F"/>
                </a:solidFill>
                <a:latin typeface="+mn-lt"/>
                <a:ea typeface="ＭＳ Ｐゴシック" pitchFamily="-65" charset="-128"/>
                <a:cs typeface="ＭＳ Ｐゴシック" pitchFamily="-65" charset="-128"/>
              </a:rPr>
              <a:t>reasonable accommodation</a:t>
            </a:r>
            <a:r>
              <a:rPr lang="en-US" sz="1200" i="0" u="none" strike="noStrike" kern="1200" baseline="0" dirty="0">
                <a:solidFill>
                  <a:srgbClr val="221E1F"/>
                </a:solidFill>
                <a:latin typeface="+mn-lt"/>
                <a:ea typeface="ＭＳ Ｐゴシック" pitchFamily="-65" charset="-128"/>
                <a:cs typeface="ＭＳ Ｐゴシック" pitchFamily="-65" charset="-128"/>
              </a:rPr>
              <a:t>.</a:t>
            </a:r>
            <a:r>
              <a:rPr lang="en-US" sz="1200" b="1" i="0" u="none" strike="noStrike" kern="1200" baseline="0" dirty="0">
                <a:solidFill>
                  <a:srgbClr val="221E1F"/>
                </a:solidFill>
                <a:latin typeface="+mn-lt"/>
                <a:ea typeface="ＭＳ Ｐゴシック" pitchFamily="-65" charset="-128"/>
                <a:cs typeface="ＭＳ Ｐゴシック" pitchFamily="-65" charset="-128"/>
              </a:rPr>
              <a:t> </a:t>
            </a:r>
            <a:r>
              <a:rPr lang="en-US" sz="1200" b="0" i="0" u="none" strike="noStrike" kern="1200" baseline="0" dirty="0">
                <a:solidFill>
                  <a:srgbClr val="221E1F"/>
                </a:solidFill>
                <a:latin typeface="+mn-lt"/>
                <a:ea typeface="ＭＳ Ｐゴシック" pitchFamily="-65" charset="-128"/>
                <a:cs typeface="ＭＳ Ｐゴシック" pitchFamily="-65" charset="-128"/>
              </a:rPr>
              <a:t>In employment law, this term refers to an employer’s obligation to do something to enable an otherwise qualified person to perform a job.</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7561525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38499646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Learning Objective 3-5 </a:t>
            </a:r>
            <a:r>
              <a:rPr lang="en-US" sz="1200" b="0" i="0" u="none" strike="noStrike" kern="1200" baseline="0" dirty="0">
                <a:solidFill>
                  <a:srgbClr val="221E1F"/>
                </a:solidFill>
                <a:latin typeface="+mn-lt"/>
                <a:ea typeface="ＭＳ Ｐゴシック" pitchFamily="-65" charset="-128"/>
                <a:cs typeface="ＭＳ Ｐゴシック" pitchFamily="-65" charset="-128"/>
              </a:rPr>
              <a:t>Define sexual harassment, and tell how employers can eliminate or minimize it.</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i="0" u="none" strike="noStrike" kern="1200" baseline="0" dirty="0">
                <a:solidFill>
                  <a:schemeClr val="tx1"/>
                </a:solidFill>
                <a:latin typeface="+mn-lt"/>
                <a:ea typeface="ＭＳ Ｐゴシック" pitchFamily="-65" charset="-128"/>
                <a:cs typeface="ＭＳ Ｐゴシック" pitchFamily="-65" charset="-128"/>
              </a:rPr>
              <a:t>Based on Title VII’s prohibition of sex discrimination, the EEOC defines sexual harassment of employees as unlawful employment discrimination. </a:t>
            </a:r>
            <a:r>
              <a:rPr lang="en-US" sz="1200" b="1" i="0" u="none" strike="noStrike" kern="1200" baseline="0" dirty="0">
                <a:solidFill>
                  <a:schemeClr val="tx1"/>
                </a:solidFill>
                <a:latin typeface="+mn-lt"/>
                <a:ea typeface="ＭＳ Ｐゴシック" pitchFamily="-65" charset="-128"/>
                <a:cs typeface="ＭＳ Ｐゴシック" pitchFamily="-65" charset="-128"/>
              </a:rPr>
              <a:t>Sexual harassment </a:t>
            </a:r>
            <a:r>
              <a:rPr lang="en-US" sz="1200" i="0" u="none" strike="noStrike" kern="1200" baseline="0" dirty="0">
                <a:solidFill>
                  <a:schemeClr val="tx1"/>
                </a:solidFill>
                <a:latin typeface="+mn-lt"/>
                <a:ea typeface="ＭＳ Ｐゴシック" pitchFamily="-65" charset="-128"/>
                <a:cs typeface="ＭＳ Ｐゴシック" pitchFamily="-65" charset="-128"/>
              </a:rPr>
              <a:t>refers to workplace conduct of a sexual nature, including sexual advances, requests for sexual favors, and other contact of a sexual nature, whether verbal (such as jokes) or physical (such as grabbing or kissing).</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41093815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To ensure a workplace is free from sexual harassment, organizations can follow some important steps. First, the organization can develop a policy statement making it very clear that sexual harassment will not be tolerated in the workplace. Second, all employees, new and old, can be trained to identify inappropriate workplace behavior. In addition, the organization can develop a mechanism for reporting sexual harassment in a way that encourages people to speak out. Finally, management can prepare to act promptly to discipline those who engage in sexual harassment, as well as to protect the victims of sexual harassment.</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11403099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Have you ever experienced sexual harassment in the workplace?</a:t>
            </a:r>
          </a:p>
          <a:p>
            <a:pPr marL="228600" indent="-228600">
              <a:buFont typeface="+mj-lt"/>
              <a:buAutoNum type="alphaUcPeriod"/>
            </a:pPr>
            <a:r>
              <a:rPr lang="en-US" dirty="0"/>
              <a:t>No</a:t>
            </a:r>
          </a:p>
          <a:p>
            <a:pPr marL="228600" indent="-228600">
              <a:buFont typeface="+mj-lt"/>
              <a:buAutoNum type="alphaUcPeriod"/>
            </a:pPr>
            <a:r>
              <a:rPr lang="en-US" dirty="0"/>
              <a:t>Yes</a:t>
            </a:r>
          </a:p>
          <a:p>
            <a:pPr marL="228600" indent="-228600">
              <a:buFont typeface="+mj-lt"/>
              <a:buAutoNum type="alphaUcPeriod"/>
            </a:pPr>
            <a:r>
              <a:rPr lang="en-US" dirty="0"/>
              <a:t>Maybe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Student answers will vary. Remind them that polling is anonymous.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32200152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Managers differ in how they approach the challenges related to this diversity. Some define a diverse workforce as a competitive advantage that brings them a wider pool of talent and greater insight into the needs and behaviors of their diverse customers. This view may reflect corporate values, and it is consistent with research showing greater profitability at companies with more diverse executive teams. These organizations say they have a policy of valuing diversity. To ensure they are reaping the benefits of diversity, organizations that value diversity plan not just for numbers but for actual inclusion in leadership and decision making.</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5096179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itchFamily="34" charset="-128"/>
              </a:rPr>
              <a:t>LO 3-6 </a:t>
            </a:r>
            <a:r>
              <a:rPr lang="en-US" dirty="0"/>
              <a:t>Explain employers’ duties under the Occupational Safety and Health Act.</a:t>
            </a:r>
            <a:endParaRPr lang="en-US" altLang="en-US" dirty="0">
              <a:ea typeface="ＭＳ Ｐゴシック" pitchFamily="34" charset="-128"/>
            </a:endParaRPr>
          </a:p>
          <a:p>
            <a:endParaRPr lang="en-US" b="1" i="0" u="none" strike="noStrike" kern="1200" baseline="0" dirty="0">
              <a:solidFill>
                <a:schemeClr val="tx1"/>
              </a:solidFill>
              <a:latin typeface="+mn-lt"/>
              <a:ea typeface="ＭＳ Ｐゴシック" pitchFamily="-65" charset="-128"/>
              <a:cs typeface="ＭＳ Ｐゴシック" pitchFamily="-65" charset="-128"/>
            </a:endParaRPr>
          </a:p>
          <a:p>
            <a:r>
              <a:rPr lang="en-US" altLang="en-US" dirty="0">
                <a:ea typeface="ＭＳ Ｐゴシック" pitchFamily="34" charset="-128"/>
              </a:rPr>
              <a:t>Like equal employment opportunity, the protection of employee safety and health is regulated by the government. Through the 1960s, workplace safety was primarily an issue between workers and employers. By 1970, however, roughly 15,000 work-related fatalities occurred every year. That year, Congress enacted the </a:t>
            </a:r>
            <a:r>
              <a:rPr lang="en-US" altLang="en-US" b="1" dirty="0">
                <a:ea typeface="ＭＳ Ｐゴシック" pitchFamily="34" charset="-128"/>
              </a:rPr>
              <a:t>Occupational Safety and Health Act</a:t>
            </a:r>
            <a:r>
              <a:rPr lang="en-US" altLang="en-US" dirty="0">
                <a:ea typeface="ＭＳ Ｐゴシック" pitchFamily="34" charset="-128"/>
              </a:rPr>
              <a:t>, the most comprehensive U.S. law regarding worker safety. The OSH Act authorized the federal government to establish and enforce occupational safety and health standards for all places of employment engaging in interstate commerce.</a:t>
            </a:r>
          </a:p>
          <a:p>
            <a:endParaRPr lang="en-US" altLang="en-US" dirty="0">
              <a:ea typeface="ＭＳ Ｐゴシック" pitchFamily="34" charset="-128"/>
            </a:endParaRPr>
          </a:p>
          <a:p>
            <a:r>
              <a:rPr lang="en-US" altLang="en-US" dirty="0">
                <a:ea typeface="ＭＳ Ｐゴシック" pitchFamily="34" charset="-128"/>
              </a:rPr>
              <a:t>The Occupational Safety and Health Act divided enforcement responsibilities between the Department of Labor and the Department of Health. Under the Department of Labor, the </a:t>
            </a:r>
            <a:r>
              <a:rPr lang="en-US" altLang="en-US" b="1" dirty="0">
                <a:ea typeface="ＭＳ Ｐゴシック" pitchFamily="34" charset="-128"/>
              </a:rPr>
              <a:t>Occupational Safety and Health Administration (OSHA)</a:t>
            </a:r>
            <a:r>
              <a:rPr lang="en-US" altLang="en-US" dirty="0">
                <a:ea typeface="ＭＳ Ｐゴシック" pitchFamily="34" charset="-128"/>
              </a:rPr>
              <a:t> is responsible for inspecting employers, applying safety and health standards, and levying fines for violation.</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23003999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The main provision of the Occupational Safety and Health Act states that each employer has a general duty to furnish each employee a place of employment free from recognized hazards that cause or are likely to cause death or serious physical harm. This is called the act’s general-duty clause.</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3618008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itchFamily="34" charset="-128"/>
              </a:rPr>
              <a:t>LO 3-1 </a:t>
            </a:r>
            <a:r>
              <a:rPr lang="en-US" dirty="0"/>
              <a:t>Explain how the three branches of government regulate human resource management.</a:t>
            </a:r>
            <a:endParaRPr lang="en-US" altLang="en-US" dirty="0">
              <a:ea typeface="ＭＳ Ｐゴシック" pitchFamily="34" charset="-128"/>
            </a:endParaRPr>
          </a:p>
          <a:p>
            <a:endParaRPr lang="en-US" altLang="en-US" dirty="0">
              <a:ea typeface="ＭＳ Ｐゴシック" pitchFamily="34" charset="-128"/>
            </a:endParaRPr>
          </a:p>
          <a:p>
            <a:r>
              <a:rPr lang="en-US" altLang="en-US" dirty="0">
                <a:ea typeface="ＭＳ Ｐゴシック" pitchFamily="34" charset="-128"/>
              </a:rPr>
              <a:t>All three branches of the U.S. government play an important role in creating a legal environment for HRM.</a:t>
            </a:r>
          </a:p>
          <a:p>
            <a:pPr lvl="1" indent="-225425">
              <a:buFont typeface="Calibri" pitchFamily="34" charset="0"/>
              <a:buAutoNum type="arabicPeriod"/>
            </a:pPr>
            <a:r>
              <a:rPr lang="en-US" altLang="en-US" b="0" dirty="0">
                <a:solidFill>
                  <a:srgbClr val="000000"/>
                </a:solidFill>
                <a:ea typeface="ＭＳ Ｐゴシック" pitchFamily="34" charset="-128"/>
              </a:rPr>
              <a:t>Legislative Branch: consists of the two houses of Congress. It has enacted a number of laws governing HR activities. Laws are generally developed in response to perceived societal needs.</a:t>
            </a:r>
          </a:p>
          <a:p>
            <a:pPr lvl="1" indent="-225425">
              <a:buFont typeface="Calibri" pitchFamily="34" charset="0"/>
              <a:buAutoNum type="arabicPeriod"/>
            </a:pPr>
            <a:r>
              <a:rPr lang="en-US" altLang="en-US" b="0" dirty="0">
                <a:solidFill>
                  <a:srgbClr val="000000"/>
                </a:solidFill>
                <a:ea typeface="ＭＳ Ｐゴシック" pitchFamily="34" charset="-128"/>
              </a:rPr>
              <a:t>Executive Branch:  the president and the many regulatory agencies that the president oversees are responsible for enforcing the laws passed by Congress. Agencies can do this with regulations detailing how to abide by laws and by filing suit against alleged violators. The president may issue executive orders, which are directives issued solely by the president, without requiring congressional approval.</a:t>
            </a:r>
          </a:p>
          <a:p>
            <a:pPr lvl="1" indent="-225425">
              <a:buFont typeface="Calibri" pitchFamily="34" charset="0"/>
              <a:buAutoNum type="arabicPeriod"/>
            </a:pPr>
            <a:r>
              <a:rPr lang="en-US" altLang="en-US" b="0" dirty="0">
                <a:solidFill>
                  <a:srgbClr val="000000"/>
                </a:solidFill>
                <a:ea typeface="ＭＳ Ｐゴシック" pitchFamily="34" charset="-128"/>
              </a:rPr>
              <a:t>Judicial Branch: </a:t>
            </a:r>
            <a:r>
              <a:rPr lang="en-US" altLang="en-US" dirty="0">
                <a:solidFill>
                  <a:srgbClr val="000000"/>
                </a:solidFill>
                <a:ea typeface="ＭＳ Ｐゴシック" pitchFamily="34" charset="-128"/>
              </a:rPr>
              <a:t>The federal court system, influences employment law by interpreting the law and holding trials concerning violations of the law. U.S. Supreme Court is at the head of the judicial branch. It is the court of final appeal. Decisions made by the court are binding and can be overturned only through laws passed by Congress.</a:t>
            </a:r>
            <a:endParaRPr lang="en-US" altLang="en-US" b="1"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11395641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ea typeface="ＭＳ Ｐゴシック" pitchFamily="34" charset="-128"/>
              </a:rPr>
              <a:t>Figure 3.6 shows a sample of OSHA’</a:t>
            </a:r>
            <a:r>
              <a:rPr lang="en-US" altLang="ja-JP" dirty="0">
                <a:ea typeface="ＭＳ Ｐゴシック" pitchFamily="34" charset="-128"/>
              </a:rPr>
              <a:t>s Form 300A, the annual summary that must be posted, even if no injuries or illnesses occurred.</a:t>
            </a:r>
            <a:endParaRPr lang="en-US" altLang="en-US" b="1"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30091284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ea typeface="ＭＳ Ｐゴシック" pitchFamily="34" charset="-128"/>
              </a:rPr>
              <a:t>OSH Act also grants specific rights to employees. Besides complying with OSHA regulations, employers often establish safety awareness programs designed to instill an emphasis on safety. They may identify and communicate hazards through the job hazard analysis technique or the technic of operations review. They may adapt communications and training to the needs of different employees, such as differences in experience levels or cultural differences from one country to another. Employers may also establish incentive programs to reward safe behavior.</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35089020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ea typeface="ＭＳ Ｐゴシック" pitchFamily="34" charset="-128"/>
              </a:rPr>
              <a:t>OSHA</a:t>
            </a:r>
            <a:r>
              <a:rPr lang="en-US" altLang="en-US" b="1" dirty="0">
                <a:ea typeface="ＭＳ Ｐゴシック" pitchFamily="34" charset="-128"/>
              </a:rPr>
              <a:t> </a:t>
            </a:r>
            <a:r>
              <a:rPr lang="en-US" altLang="en-US" dirty="0">
                <a:ea typeface="ＭＳ Ｐゴシック" pitchFamily="34" charset="-128"/>
              </a:rPr>
              <a:t>has unquestionably succeeded in raising the level of awareness of occupational safety. Yet legislation alone cannot solve all the problems of work site safety. Indeed, the rate of occupational illnesses more than doubled between 1985 and 1990, According to the Bureau of Labor Statistics, while the rate of injuries rose by about 8 percent.</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4527082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spcBef>
                <a:spcPct val="30000"/>
              </a:spcBef>
              <a:spcAft>
                <a:spcPct val="0"/>
              </a:spcAft>
              <a:buClrTx/>
              <a:buSzTx/>
              <a:buFontTx/>
              <a:buNone/>
              <a:tabLst/>
              <a:defRPr/>
            </a:pPr>
            <a:r>
              <a:rPr lang="en-US" altLang="en-US" sz="1200" b="0" kern="1200" dirty="0">
                <a:solidFill>
                  <a:schemeClr val="tx1"/>
                </a:solidFill>
                <a:latin typeface="+mn-lt"/>
                <a:ea typeface="ＭＳ Ｐゴシック" pitchFamily="34" charset="-128"/>
                <a:cs typeface="ＭＳ Ｐゴシック" pitchFamily="-65" charset="-128"/>
              </a:rPr>
              <a:t>LO 3-7 </a:t>
            </a:r>
            <a:r>
              <a:rPr lang="en-US" sz="1200" kern="1200" dirty="0">
                <a:solidFill>
                  <a:schemeClr val="tx1"/>
                </a:solidFill>
                <a:latin typeface="+mn-lt"/>
                <a:ea typeface="ＭＳ Ｐゴシック" pitchFamily="-65" charset="-128"/>
                <a:cs typeface="ＭＳ Ｐゴシック" pitchFamily="-65" charset="-128"/>
              </a:rPr>
              <a:t>Describe the role of the Occupational Safety and Health Administration.</a:t>
            </a:r>
          </a:p>
          <a:p>
            <a:endParaRPr lang="en-US" sz="1200" kern="120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To enforce the act, the Occupational Safety and Health Administration conducts inspections. OSHA compliance officers typically arrive at a workplace unannounced; for obvious reasons, OSHA regulations prohibit notifying employers of inspections in advance. After presenting credentials, the compliance officer tells the employer the reasons for the inspection and describes, in a general way, the procedures necessary to conduct the investigation.</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26940680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Although the Occupational Safety and Health Act makes employers responsible for protecting workers from safety and health hazards, employees have responsibilities as well. They have to follow OSHA’s safety rules and regulations governing employee behavior. Employees also have a duty to report hazardous conditions.</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Along with those responsibilities go certain rights. Employees may file a complaint and request an OSHA inspection of the workplace, and their employers may not retaliate against them for complaining. Employees also have a right to receive information about any hazardous chemicals they handle in the course of their jobs.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29683047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The Occupational Safety and Health Act has unquestionably succeeded in raising the level of awareness of occupational safety. Yet legislation alone cannot solve all the problems of work site safety.</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25397904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Note: Data does not include fatal work-related injuries and illnesses.</a:t>
            </a:r>
          </a:p>
          <a:p>
            <a:r>
              <a:rPr lang="en-US" altLang="en-US" sz="1200" kern="1200" dirty="0">
                <a:solidFill>
                  <a:schemeClr val="tx1"/>
                </a:solidFill>
                <a:latin typeface="+mn-lt"/>
                <a:ea typeface="ＭＳ Ｐゴシック" pitchFamily="34" charset="-128"/>
                <a:cs typeface="ＭＳ Ｐゴシック" pitchFamily="-65" charset="-128"/>
              </a:rPr>
              <a:t>As depicted in Figure 3.7, the combined rate of injuries and ill-nesses has showed a steady downward trend. A more troubling trend is an increase in the number of claims of retaliation against employees who report injuries. The data do not indicate whether more employers are actually retaliating, however, or more employees are learning that the law forbids retaliation.</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37</a:t>
            </a:fld>
            <a:endParaRPr lang="en-US" dirty="0"/>
          </a:p>
        </p:txBody>
      </p:sp>
    </p:spTree>
    <p:extLst>
      <p:ext uri="{BB962C8B-B14F-4D97-AF65-F5344CB8AC3E}">
        <p14:creationId xmlns:p14="http://schemas.microsoft.com/office/powerpoint/2010/main" val="5710694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itchFamily="34" charset="-128"/>
              </a:rPr>
              <a:t>LO 3-8 </a:t>
            </a:r>
            <a:r>
              <a:rPr lang="en-US" dirty="0"/>
              <a:t>Discuss ways employers promote worker safety and health.</a:t>
            </a:r>
          </a:p>
          <a:p>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r>
              <a:rPr lang="en-US" altLang="en-US" dirty="0">
                <a:ea typeface="ＭＳ Ｐゴシック" pitchFamily="34" charset="-128"/>
              </a:rPr>
              <a:t>Many employers establish safety awareness programs to go beyond mere compliance with OSH Act and attempt to instill an emphasis on safety. A safety awareness program</a:t>
            </a:r>
            <a:r>
              <a:rPr lang="en-US" altLang="en-US" b="1" dirty="0">
                <a:ea typeface="ＭＳ Ｐゴシック" pitchFamily="34" charset="-128"/>
              </a:rPr>
              <a:t> </a:t>
            </a:r>
            <a:r>
              <a:rPr lang="en-US" altLang="en-US" dirty="0">
                <a:ea typeface="ＭＳ Ｐゴシック" pitchFamily="34" charset="-128"/>
              </a:rPr>
              <a:t>has three primary components:</a:t>
            </a:r>
          </a:p>
          <a:p>
            <a:pPr lvl="1" indent="-225425">
              <a:buFont typeface="Calibri" pitchFamily="34" charset="0"/>
              <a:buAutoNum type="arabicPeriod"/>
            </a:pPr>
            <a:r>
              <a:rPr lang="en-US" altLang="en-US" dirty="0">
                <a:ea typeface="ＭＳ Ｐゴシック" pitchFamily="34" charset="-128"/>
              </a:rPr>
              <a:t>Identifying and communicating job hazards.</a:t>
            </a:r>
          </a:p>
          <a:p>
            <a:pPr lvl="1" indent="-225425">
              <a:buFont typeface="Calibri" pitchFamily="34" charset="0"/>
              <a:buAutoNum type="arabicPeriod"/>
            </a:pPr>
            <a:r>
              <a:rPr lang="en-US" altLang="en-US" dirty="0">
                <a:ea typeface="ＭＳ Ｐゴシック" pitchFamily="34" charset="-128"/>
              </a:rPr>
              <a:t>Reinforcing safe practices.</a:t>
            </a:r>
          </a:p>
          <a:p>
            <a:pPr lvl="1" indent="-225425">
              <a:buFont typeface="Calibri" pitchFamily="34" charset="0"/>
              <a:buAutoNum type="arabicPeriod"/>
            </a:pPr>
            <a:r>
              <a:rPr lang="en-US" altLang="en-US" dirty="0">
                <a:ea typeface="ＭＳ Ｐゴシック" pitchFamily="34" charset="-128"/>
              </a:rPr>
              <a:t>Promoting safety internationally.</a:t>
            </a:r>
          </a:p>
          <a:p>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r>
              <a:rPr lang="en-US" sz="1200" i="0" u="none" strike="noStrike" kern="1200" baseline="0" dirty="0">
                <a:solidFill>
                  <a:schemeClr val="tx1"/>
                </a:solidFill>
                <a:latin typeface="+mn-lt"/>
                <a:ea typeface="ＭＳ Ｐゴシック" pitchFamily="-65" charset="-128"/>
                <a:cs typeface="ＭＳ Ｐゴシック" pitchFamily="-65" charset="-128"/>
              </a:rPr>
              <a:t>Employees, supervisors, and other knowledgeable sources need to sit down and discuss potential problems related to safety. One method for doing this is the </a:t>
            </a:r>
            <a:r>
              <a:rPr lang="en-US" sz="1200" b="1" i="0" u="none" strike="noStrike" kern="1200" baseline="0" dirty="0">
                <a:solidFill>
                  <a:schemeClr val="tx1"/>
                </a:solidFill>
                <a:latin typeface="+mn-lt"/>
                <a:ea typeface="ＭＳ Ｐゴシック" pitchFamily="-65" charset="-128"/>
                <a:cs typeface="ＭＳ Ｐゴシック" pitchFamily="-65" charset="-128"/>
              </a:rPr>
              <a:t>job hazard analysis technique</a:t>
            </a:r>
            <a:r>
              <a:rPr lang="en-US" sz="1200" i="0" u="none" strike="noStrike" kern="1200" baseline="0" dirty="0">
                <a:solidFill>
                  <a:schemeClr val="tx1"/>
                </a:solidFill>
                <a:latin typeface="+mn-lt"/>
                <a:ea typeface="ＭＳ Ｐゴシック" pitchFamily="-65" charset="-128"/>
                <a:cs typeface="ＭＳ Ｐゴシック" pitchFamily="-65" charset="-128"/>
              </a:rPr>
              <a:t>, which is a safety </a:t>
            </a:r>
            <a:r>
              <a:rPr lang="en-US" sz="1200" b="0" i="0" u="none" strike="noStrike" kern="1200" baseline="0" dirty="0">
                <a:solidFill>
                  <a:schemeClr val="tx1"/>
                </a:solidFill>
                <a:latin typeface="+mn-lt"/>
                <a:ea typeface="ＭＳ Ｐゴシック" pitchFamily="-65" charset="-128"/>
                <a:cs typeface="ＭＳ Ｐゴシック" pitchFamily="-65" charset="-128"/>
              </a:rPr>
              <a:t>promotion technique that involves breaking down a job into basic elements, then rating each element for its potential for harm or injury.</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38</a:t>
            </a:fld>
            <a:endParaRPr lang="en-US" dirty="0"/>
          </a:p>
        </p:txBody>
      </p:sp>
    </p:spTree>
    <p:extLst>
      <p:ext uri="{BB962C8B-B14F-4D97-AF65-F5344CB8AC3E}">
        <p14:creationId xmlns:p14="http://schemas.microsoft.com/office/powerpoint/2010/main" val="40428096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To ensure safe behaviors, employers should not only define how to work safely but reinforce the desired behavior. In a recent survey of employees, most said their organization had a policy that encouraged reporting safety concerns, but many said they did not bother because they had come to expect a negative reaction or no response at all.</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39</a:t>
            </a:fld>
            <a:endParaRPr lang="en-US" dirty="0"/>
          </a:p>
        </p:txBody>
      </p:sp>
    </p:spTree>
    <p:extLst>
      <p:ext uri="{BB962C8B-B14F-4D97-AF65-F5344CB8AC3E}">
        <p14:creationId xmlns:p14="http://schemas.microsoft.com/office/powerpoint/2010/main" val="19059838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ea typeface="ＭＳ Ｐゴシック" pitchFamily="34" charset="-128"/>
              </a:rPr>
              <a:t>Given the increasing focus on international management, organizations also need to consider how to ensure the safety of their employees regardless of the nation in which they operate.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40</a:t>
            </a:fld>
            <a:endParaRPr lang="en-US" dirty="0"/>
          </a:p>
        </p:txBody>
      </p:sp>
    </p:spTree>
    <p:extLst>
      <p:ext uri="{BB962C8B-B14F-4D97-AF65-F5344CB8AC3E}">
        <p14:creationId xmlns:p14="http://schemas.microsoft.com/office/powerpoint/2010/main" val="1318296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itchFamily="34" charset="-128"/>
              </a:rPr>
              <a:t>LO 3-2 </a:t>
            </a:r>
            <a:r>
              <a:rPr lang="en-US" dirty="0"/>
              <a:t>Summarize the major federal laws requiring equal employment opportunity.</a:t>
            </a:r>
          </a:p>
          <a:p>
            <a:endParaRPr lang="en-US" altLang="en-US" dirty="0">
              <a:ea typeface="ＭＳ Ｐゴシック" pitchFamily="34" charset="-128"/>
            </a:endParaRPr>
          </a:p>
          <a:p>
            <a:r>
              <a:rPr lang="en-US" altLang="en-US" dirty="0">
                <a:ea typeface="ＭＳ Ｐゴシック" pitchFamily="34" charset="-128"/>
              </a:rPr>
              <a:t>Among the most significant efforts to regulate human resource management are those aimed at achieving </a:t>
            </a:r>
            <a:r>
              <a:rPr lang="en-US" altLang="en-US" b="1" dirty="0">
                <a:ea typeface="ＭＳ Ｐゴシック" pitchFamily="34" charset="-128"/>
              </a:rPr>
              <a:t>equal employment opportunity (EEO)</a:t>
            </a:r>
            <a:r>
              <a:rPr lang="en-US" altLang="en-US" dirty="0">
                <a:ea typeface="ＭＳ Ｐゴシック" pitchFamily="34" charset="-128"/>
              </a:rPr>
              <a:t>. The federal government’</a:t>
            </a:r>
            <a:r>
              <a:rPr lang="en-US" altLang="ja-JP" dirty="0">
                <a:ea typeface="ＭＳ Ｐゴシック" pitchFamily="34" charset="-128"/>
              </a:rPr>
              <a:t>s efforts to create EEO include:</a:t>
            </a:r>
          </a:p>
          <a:p>
            <a:pPr lvl="1" indent="-225425">
              <a:buFontTx/>
              <a:buChar char="•"/>
            </a:pPr>
            <a:r>
              <a:rPr lang="en-US" altLang="en-US" dirty="0">
                <a:ea typeface="ＭＳ Ｐゴシック" pitchFamily="34" charset="-128"/>
              </a:rPr>
              <a:t>Constitutional amendments.</a:t>
            </a:r>
          </a:p>
          <a:p>
            <a:pPr lvl="1" indent="-225425">
              <a:buFontTx/>
              <a:buChar char="•"/>
            </a:pPr>
            <a:r>
              <a:rPr lang="en-US" altLang="en-US" dirty="0">
                <a:ea typeface="ＭＳ Ｐゴシック" pitchFamily="34" charset="-128"/>
              </a:rPr>
              <a:t>Legislation.</a:t>
            </a:r>
          </a:p>
          <a:p>
            <a:pPr lvl="1" indent="-225425">
              <a:buFontTx/>
              <a:buChar char="•"/>
            </a:pPr>
            <a:r>
              <a:rPr lang="en-US" altLang="en-US" dirty="0">
                <a:ea typeface="ＭＳ Ｐゴシック" pitchFamily="34" charset="-128"/>
              </a:rPr>
              <a:t>Executive orders.</a:t>
            </a:r>
          </a:p>
          <a:p>
            <a:pPr lvl="1" indent="-225425">
              <a:buFontTx/>
              <a:buChar char="•"/>
            </a:pPr>
            <a:r>
              <a:rPr lang="en-US" altLang="en-US" dirty="0">
                <a:ea typeface="ＭＳ Ｐゴシック" pitchFamily="34" charset="-128"/>
              </a:rPr>
              <a:t>Court decisions that interpret the law.</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29916018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42</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43</a:t>
            </a:fld>
            <a:endParaRPr lang="en-US" dirty="0"/>
          </a:p>
        </p:txBody>
      </p:sp>
    </p:spTree>
    <p:extLst>
      <p:ext uri="{BB962C8B-B14F-4D97-AF65-F5344CB8AC3E}">
        <p14:creationId xmlns:p14="http://schemas.microsoft.com/office/powerpoint/2010/main" val="6873616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44</a:t>
            </a:fld>
            <a:endParaRPr lang="en-US" dirty="0"/>
          </a:p>
        </p:txBody>
      </p:sp>
    </p:spTree>
    <p:extLst>
      <p:ext uri="{BB962C8B-B14F-4D97-AF65-F5344CB8AC3E}">
        <p14:creationId xmlns:p14="http://schemas.microsoft.com/office/powerpoint/2010/main" val="2736578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45</a:t>
            </a:fld>
            <a:endParaRPr lang="en-US" dirty="0"/>
          </a:p>
        </p:txBody>
      </p:sp>
    </p:spTree>
    <p:extLst>
      <p:ext uri="{BB962C8B-B14F-4D97-AF65-F5344CB8AC3E}">
        <p14:creationId xmlns:p14="http://schemas.microsoft.com/office/powerpoint/2010/main" val="39306581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46</a:t>
            </a:fld>
            <a:endParaRPr lang="en-US" dirty="0"/>
          </a:p>
        </p:txBody>
      </p:sp>
    </p:spTree>
    <p:extLst>
      <p:ext uri="{BB962C8B-B14F-4D97-AF65-F5344CB8AC3E}">
        <p14:creationId xmlns:p14="http://schemas.microsoft.com/office/powerpoint/2010/main" val="7424020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47</a:t>
            </a:fld>
            <a:endParaRPr lang="en-US" dirty="0"/>
          </a:p>
        </p:txBody>
      </p:sp>
    </p:spTree>
    <p:extLst>
      <p:ext uri="{BB962C8B-B14F-4D97-AF65-F5344CB8AC3E}">
        <p14:creationId xmlns:p14="http://schemas.microsoft.com/office/powerpoint/2010/main" val="4235584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Though you might be hard-pressed to cite an example of race-based slavery in the United States today, the Thirteenth Amendment has been applied in cases where discrimination involved the “badges” (symbols) and “incidents” of slavery.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200" b="0" i="0" u="none" strike="noStrike" kern="1200" baseline="0" dirty="0">
              <a:solidFill>
                <a:srgbClr val="221E1F"/>
              </a:solidFill>
              <a:latin typeface="+mn-lt"/>
              <a:ea typeface="ＭＳ Ｐゴシック" pitchFamily="34"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200" kern="1200" dirty="0">
                <a:solidFill>
                  <a:schemeClr val="tx1"/>
                </a:solidFill>
                <a:latin typeface="+mn-lt"/>
                <a:ea typeface="ＭＳ Ｐゴシック" pitchFamily="34" charset="-128"/>
                <a:cs typeface="ＭＳ Ｐゴシック" pitchFamily="-65" charset="-128"/>
              </a:rPr>
              <a:t>A person could file a claim under the Fourteenth Amendment if he or she had been fired from a state university (a government organization) but not if the person had been fired by a private employer.</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1849162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During Reconstruction, Congress passed two Civil Rights Acts to further the Thirteenth Amendment’s goal of abolishing slavery. The Civil Rights Act of 1866 granted all persons the same property rights as white citizens, as well as the right to enter into and enforce contracts. Courts have interpreted the latter right as including employment contracts. The Civil Rights Act of 1871 granted all citizens the right to sue in federal court if they feel they have been deprived of some civil right.</a:t>
            </a:r>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spcBef>
                <a:spcPct val="30000"/>
              </a:spcBef>
              <a:spcAft>
                <a:spcPct val="0"/>
              </a:spcAft>
              <a:buClrTx/>
              <a:buSzTx/>
              <a:buFontTx/>
              <a:buNone/>
              <a:tabLst/>
              <a:defRPr/>
            </a:pPr>
            <a:r>
              <a:rPr lang="en-US" altLang="en-US" sz="1200" kern="1200" dirty="0">
                <a:solidFill>
                  <a:schemeClr val="tx1"/>
                </a:solidFill>
                <a:latin typeface="+mn-lt"/>
                <a:ea typeface="ＭＳ Ｐゴシック" pitchFamily="34" charset="-128"/>
                <a:cs typeface="ＭＳ Ｐゴシック" pitchFamily="-65" charset="-128"/>
              </a:rPr>
              <a:t>Under the Equal Pay Act of 1963, pay differences are allowed if they result from differences in seniority, merit, quality or quantity of production, or any factor other than gender (such as work shift differentials). However, the act allows for reasons why men and women performing the same job might be paid differently. If the pay differences result from differences in seniority, merit, quantity or quality of pro- duction, or any factor other than sex (such as participating in a training program or working the night shift), then the differences are legal.</a:t>
            </a:r>
          </a:p>
          <a:p>
            <a:pPr marL="0" marR="0" lvl="0" indent="0" algn="l" defTabSz="457200" rtl="0" eaLnBrk="0" fontAlgn="base" latinLnBrk="0" hangingPunct="0">
              <a:spcBef>
                <a:spcPct val="30000"/>
              </a:spcBef>
              <a:spcAft>
                <a:spcPct val="0"/>
              </a:spcAft>
              <a:buClrTx/>
              <a:buSzTx/>
              <a:buFontTx/>
              <a:buNone/>
              <a:tabLst/>
              <a:defRPr/>
            </a:pPr>
            <a:endParaRPr lang="en-US" altLang="en-US" sz="1200" kern="1200" dirty="0">
              <a:solidFill>
                <a:schemeClr val="tx1"/>
              </a:solidFill>
              <a:latin typeface="+mn-lt"/>
              <a:ea typeface="ＭＳ Ｐゴシック" pitchFamily="34" charset="-128"/>
              <a:cs typeface="ＭＳ Ｐゴシック" pitchFamily="-65" charset="-128"/>
            </a:endParaRPr>
          </a:p>
          <a:p>
            <a:pPr marL="0" marR="0" lvl="0" indent="0" algn="l" defTabSz="457200" rtl="0" eaLnBrk="0" fontAlgn="base" latinLnBrk="0" hangingPunct="0">
              <a:spcBef>
                <a:spcPct val="30000"/>
              </a:spcBef>
              <a:spcAft>
                <a:spcPct val="0"/>
              </a:spcAft>
              <a:buClrTx/>
              <a:buSzTx/>
              <a:buFontTx/>
              <a:buNone/>
              <a:tabLst/>
              <a:defRPr/>
            </a:pPr>
            <a:r>
              <a:rPr lang="en-US" altLang="en-US" sz="1200" kern="1200" dirty="0">
                <a:solidFill>
                  <a:schemeClr val="tx1"/>
                </a:solidFill>
                <a:latin typeface="+mn-lt"/>
                <a:ea typeface="ＭＳ Ｐゴシック" pitchFamily="34" charset="-128"/>
                <a:cs typeface="ＭＳ Ｐゴシック" pitchFamily="-65" charset="-128"/>
              </a:rPr>
              <a:t>Title VII is the major law regulating EEO in the United States. The law is enforced by the </a:t>
            </a:r>
            <a:r>
              <a:rPr lang="en-US" altLang="en-US" sz="1200" b="1" kern="1200" dirty="0">
                <a:solidFill>
                  <a:schemeClr val="tx1"/>
                </a:solidFill>
                <a:latin typeface="+mn-lt"/>
                <a:ea typeface="ＭＳ Ｐゴシック" pitchFamily="34" charset="-128"/>
                <a:cs typeface="ＭＳ Ｐゴシック" pitchFamily="-65" charset="-128"/>
              </a:rPr>
              <a:t>Equal Employment Opportunity Commission (EEOC)</a:t>
            </a:r>
            <a:r>
              <a:rPr lang="en-US" altLang="en-US" sz="1200" kern="1200" dirty="0">
                <a:solidFill>
                  <a:schemeClr val="tx1"/>
                </a:solidFill>
                <a:latin typeface="+mn-lt"/>
                <a:ea typeface="ＭＳ Ｐゴシック" pitchFamily="34" charset="-128"/>
                <a:cs typeface="ＭＳ Ｐゴシック" pitchFamily="-65" charset="-128"/>
              </a:rPr>
              <a:t>, an agency of the Department of Justice. ADEA was originally enacted in 1967 and has been subsequently amended. Similar to Title VII, the ADEA outlaws hiring, firing, setting compensation rates, or other employment decisions based on a person’</a:t>
            </a:r>
            <a:r>
              <a:rPr lang="en-US" altLang="ja-JP" sz="1200" kern="1200" dirty="0">
                <a:solidFill>
                  <a:schemeClr val="tx1"/>
                </a:solidFill>
                <a:latin typeface="+mn-lt"/>
                <a:ea typeface="ＭＳ Ｐゴシック" pitchFamily="34" charset="-128"/>
                <a:cs typeface="ＭＳ Ｐゴシック" pitchFamily="-65" charset="-128"/>
              </a:rPr>
              <a:t>s age being over 40. To defend against claims of discrimination, one practical way is to establish performance-related criteria for layoffs, rather than age- or salary-related criteria.</a:t>
            </a:r>
            <a:endParaRPr lang="en-US" altLang="en-US" sz="1200" kern="1200" dirty="0">
              <a:solidFill>
                <a:schemeClr val="tx1"/>
              </a:solidFill>
              <a:latin typeface="+mn-lt"/>
              <a:ea typeface="ＭＳ Ｐゴシック" pitchFamily="34"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28040043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ea typeface="ＭＳ Ｐゴシック" pitchFamily="34" charset="-128"/>
              </a:rPr>
              <a:t>Age discrimination complaints make up a large percentage of the complaints flied with the Equal Employment Opportunity Commission, and whenever the economy is slow, the number of complaints grows. For example, as shown in Figure 3.1, the number of age discrimination cases jumped in 2008, when many firms were downsizing, and has fallen slightly as the recovery has proceeded at a slow pace.</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2632852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a:lnSpc>
                <a:spcPct val="110000"/>
              </a:lnSpc>
            </a:pPr>
            <a:r>
              <a:rPr lang="en-US" altLang="en-US" dirty="0">
                <a:ea typeface="ＭＳ Ｐゴシック" pitchFamily="34" charset="-128"/>
              </a:rPr>
              <a:t>The </a:t>
            </a:r>
            <a:r>
              <a:rPr lang="en-US" altLang="en-US" b="1" i="1" dirty="0">
                <a:ea typeface="ＭＳ Ｐゴシック" pitchFamily="34" charset="-128"/>
              </a:rPr>
              <a:t>Vocational Rehabilitation Act of 1973 </a:t>
            </a:r>
            <a:r>
              <a:rPr lang="en-US" altLang="en-US" dirty="0">
                <a:ea typeface="ＭＳ Ｐゴシック" pitchFamily="34" charset="-128"/>
              </a:rPr>
              <a:t>was intended to enhance employment opportunities for individuals with disabilities. The act covers executive agencies, contractors, and subcontractors that receive more than $2,500 annually from the federal government. </a:t>
            </a:r>
            <a:r>
              <a:rPr lang="en-US" b="1" i="0" u="none" strike="noStrike" kern="1200" baseline="0" dirty="0">
                <a:solidFill>
                  <a:schemeClr val="tx1"/>
                </a:solidFill>
                <a:latin typeface="+mn-lt"/>
                <a:ea typeface="ＭＳ Ｐゴシック" pitchFamily="-65" charset="-128"/>
                <a:cs typeface="ＭＳ Ｐゴシック" pitchFamily="-65" charset="-128"/>
              </a:rPr>
              <a:t>Affirmative action </a:t>
            </a:r>
            <a:r>
              <a:rPr lang="en-US" i="0" u="none" strike="noStrike" kern="1200" baseline="0" dirty="0">
                <a:solidFill>
                  <a:schemeClr val="tx1"/>
                </a:solidFill>
                <a:latin typeface="+mn-lt"/>
                <a:ea typeface="ＭＳ Ｐゴシック" pitchFamily="-65" charset="-128"/>
                <a:cs typeface="ＭＳ Ｐゴシック" pitchFamily="-65" charset="-128"/>
              </a:rPr>
              <a:t>is a</a:t>
            </a:r>
            <a:r>
              <a:rPr lang="en-US" b="0" i="0" u="none" strike="noStrike" kern="1200" baseline="0" dirty="0">
                <a:solidFill>
                  <a:schemeClr val="tx1"/>
                </a:solidFill>
                <a:latin typeface="+mn-lt"/>
                <a:ea typeface="ＭＳ Ｐゴシック" pitchFamily="-65" charset="-128"/>
                <a:cs typeface="ＭＳ Ｐゴシック" pitchFamily="-65" charset="-128"/>
              </a:rPr>
              <a:t>n organization’s active effort to find opportunities to hire or promote people in a particular group.</a:t>
            </a:r>
            <a:endParaRPr lang="en-US" altLang="en-US" dirty="0">
              <a:ea typeface="ＭＳ Ｐゴシック" pitchFamily="34" charset="-128"/>
            </a:endParaRPr>
          </a:p>
          <a:p>
            <a:pPr>
              <a:lnSpc>
                <a:spcPct val="110000"/>
              </a:lnSpc>
            </a:pPr>
            <a:endParaRPr lang="en-US" altLang="en-US" dirty="0">
              <a:ea typeface="ＭＳ Ｐゴシック" pitchFamily="34" charset="-128"/>
            </a:endParaRPr>
          </a:p>
          <a:p>
            <a:pPr>
              <a:lnSpc>
                <a:spcPct val="110000"/>
              </a:lnSpc>
            </a:pPr>
            <a:r>
              <a:rPr lang="en-US" altLang="en-US" dirty="0">
                <a:ea typeface="ＭＳ Ｐゴシック" pitchFamily="34" charset="-128"/>
              </a:rPr>
              <a:t>The </a:t>
            </a:r>
            <a:r>
              <a:rPr lang="en-US" altLang="en-US" b="1" i="1" dirty="0">
                <a:ea typeface="ＭＳ Ｐゴシック" pitchFamily="34" charset="-128"/>
              </a:rPr>
              <a:t>Vietnam Era Veterans’ Readjustment Act of 1974</a:t>
            </a:r>
            <a:r>
              <a:rPr lang="en-US" altLang="en-US" dirty="0">
                <a:ea typeface="ＭＳ Ｐゴシック" pitchFamily="34" charset="-128"/>
              </a:rPr>
              <a:t> requires federal contractors and subcontractors to take affirmative action toward employing veterans of the Vietnam War (those serving between August 5, 1964, and May 7, 1975). The Office of Federal Contract Compliance Procedures, discussed later in this chapter, has authority to enforce this act.</a:t>
            </a:r>
          </a:p>
          <a:p>
            <a:pPr>
              <a:lnSpc>
                <a:spcPct val="110000"/>
              </a:lnSpc>
            </a:pPr>
            <a:endParaRPr lang="en-US" altLang="en-US" dirty="0">
              <a:ea typeface="ＭＳ Ｐゴシック" pitchFamily="34" charset="-128"/>
            </a:endParaRPr>
          </a:p>
          <a:p>
            <a:pPr marL="0" marR="0" lvl="0" indent="0" algn="l" defTabSz="457200" rtl="0" eaLnBrk="0" fontAlgn="base" latinLnBrk="0" hangingPunct="0">
              <a:lnSpc>
                <a:spcPct val="110000"/>
              </a:lnSpc>
              <a:spcBef>
                <a:spcPct val="30000"/>
              </a:spcBef>
              <a:spcAft>
                <a:spcPct val="0"/>
              </a:spcAft>
              <a:buClrTx/>
              <a:buSzTx/>
              <a:buFontTx/>
              <a:buNone/>
              <a:tabLst/>
              <a:defRPr/>
            </a:pPr>
            <a:r>
              <a:rPr lang="en-US" altLang="en-US" dirty="0">
                <a:ea typeface="ＭＳ Ｐゴシック" pitchFamily="34" charset="-128"/>
              </a:rPr>
              <a:t>The </a:t>
            </a:r>
            <a:r>
              <a:rPr lang="en-US" altLang="en-US" b="1" i="1" dirty="0">
                <a:ea typeface="ＭＳ Ｐゴシック" pitchFamily="34" charset="-128"/>
              </a:rPr>
              <a:t>Pregnancy Discrimination Act of 1978</a:t>
            </a:r>
            <a:r>
              <a:rPr lang="en-US" altLang="en-US" b="1" dirty="0">
                <a:ea typeface="ＭＳ Ｐゴシック" pitchFamily="34" charset="-128"/>
              </a:rPr>
              <a:t> </a:t>
            </a:r>
            <a:r>
              <a:rPr lang="en-US" altLang="en-US" dirty="0">
                <a:ea typeface="ＭＳ Ｐゴシック" pitchFamily="34" charset="-128"/>
              </a:rPr>
              <a:t>is an amendment to Title VII of the Civil Rights Act of 1964.  ADA prohibits discrimination based on disability in all employment practices. It defines discrimination on the basis of pregnancy, childbirth, or related medical conditions to be a form of illegal sex discrimination.</a:t>
            </a:r>
          </a:p>
          <a:p>
            <a:pPr marL="0" marR="0" lvl="0" indent="0" algn="l" defTabSz="457200" rtl="0" eaLnBrk="0" fontAlgn="base" latinLnBrk="0" hangingPunct="0">
              <a:lnSpc>
                <a:spcPct val="110000"/>
              </a:lnSpc>
              <a:spcBef>
                <a:spcPct val="30000"/>
              </a:spcBef>
              <a:spcAft>
                <a:spcPct val="0"/>
              </a:spcAft>
              <a:buClrTx/>
              <a:buSzTx/>
              <a:buFontTx/>
              <a:buNone/>
              <a:tabLst/>
              <a:defRPr/>
            </a:pPr>
            <a:endParaRPr lang="en-US" altLang="en-US" dirty="0">
              <a:ea typeface="ＭＳ Ｐゴシック" pitchFamily="34" charset="-128"/>
            </a:endParaRPr>
          </a:p>
          <a:p>
            <a:pPr>
              <a:lnSpc>
                <a:spcPct val="110000"/>
              </a:lnSpc>
            </a:pPr>
            <a:r>
              <a:rPr lang="en-US" b="0" i="0" u="none" strike="noStrike" kern="1200" baseline="0" dirty="0">
                <a:solidFill>
                  <a:schemeClr val="tx1"/>
                </a:solidFill>
                <a:latin typeface="+mn-lt"/>
                <a:ea typeface="ＭＳ Ｐゴシック" pitchFamily="-65" charset="-128"/>
                <a:cs typeface="ＭＳ Ｐゴシック" pitchFamily="-65" charset="-128"/>
              </a:rPr>
              <a:t>The </a:t>
            </a:r>
            <a:r>
              <a:rPr lang="en-US" b="1" i="1" u="none" strike="noStrike" kern="1200" baseline="0" dirty="0">
                <a:solidFill>
                  <a:schemeClr val="tx1"/>
                </a:solidFill>
                <a:latin typeface="+mn-lt"/>
                <a:ea typeface="ＭＳ Ｐゴシック" pitchFamily="-65" charset="-128"/>
                <a:cs typeface="ＭＳ Ｐゴシック" pitchFamily="-65" charset="-128"/>
              </a:rPr>
              <a:t>Americans with Disabilities Act</a:t>
            </a:r>
            <a:r>
              <a:rPr lang="en-US" b="0" i="0" u="none" strike="noStrike" kern="1200" baseline="0" dirty="0">
                <a:solidFill>
                  <a:schemeClr val="tx1"/>
                </a:solidFill>
                <a:latin typeface="+mn-lt"/>
                <a:ea typeface="ＭＳ Ｐゴシック" pitchFamily="-65" charset="-128"/>
                <a:cs typeface="ＭＳ Ｐゴシック" pitchFamily="-65" charset="-128"/>
              </a:rPr>
              <a:t> protects individuals with disabilities from being discriminated against in the workplace. </a:t>
            </a:r>
            <a:r>
              <a:rPr lang="en-US" altLang="en-US" dirty="0">
                <a:ea typeface="ＭＳ Ｐゴシック" pitchFamily="34" charset="-128"/>
              </a:rPr>
              <a:t>The ADA defines </a:t>
            </a:r>
            <a:r>
              <a:rPr lang="en-US" altLang="en-US" b="1" dirty="0">
                <a:ea typeface="ＭＳ Ｐゴシック" pitchFamily="34" charset="-128"/>
              </a:rPr>
              <a:t>disability </a:t>
            </a:r>
            <a:r>
              <a:rPr lang="en-US" altLang="en-US" dirty="0">
                <a:ea typeface="ＭＳ Ｐゴシック" pitchFamily="34" charset="-128"/>
              </a:rPr>
              <a:t>as a physical or mental impairment that substantially limits one or more major life activities, a record of having such an impairment, or being regarded as having such an impairment.</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595643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ea typeface="ＭＳ Ｐゴシック" pitchFamily="34" charset="-128"/>
              </a:rPr>
              <a:t>Figure 3.2 shows the types of disabilities associated with complaints filed under the ADA.</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3309846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defRPr sz="280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defRPr sz="280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4.xml"/><Relationship Id="rId4" Type="http://schemas.openxmlformats.org/officeDocument/2006/relationships/slide" Target="slide4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4.xml"/><Relationship Id="rId4" Type="http://schemas.openxmlformats.org/officeDocument/2006/relationships/slide" Target="slide4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18.xml"/><Relationship Id="rId7" Type="http://schemas.openxmlformats.org/officeDocument/2006/relationships/image" Target="../media/image9.wmf"/><Relationship Id="rId2" Type="http://schemas.openxmlformats.org/officeDocument/2006/relationships/slideLayout" Target="../slideLayouts/slideLayout36.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11.wmf"/><Relationship Id="rId5" Type="http://schemas.openxmlformats.org/officeDocument/2006/relationships/image" Target="../media/image13.png"/><Relationship Id="rId10" Type="http://schemas.openxmlformats.org/officeDocument/2006/relationships/oleObject" Target="../embeddings/oleObject3.bin"/><Relationship Id="rId4" Type="http://schemas.openxmlformats.org/officeDocument/2006/relationships/image" Target="../media/image12.png"/><Relationship Id="rId9" Type="http://schemas.openxmlformats.org/officeDocument/2006/relationships/image" Target="../media/image10.w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34.xml"/><Relationship Id="rId4" Type="http://schemas.openxmlformats.org/officeDocument/2006/relationships/slide" Target="slide4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34.xml"/><Relationship Id="rId4" Type="http://schemas.openxmlformats.org/officeDocument/2006/relationships/slide" Target="slide4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41.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42.xm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43.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44.xm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45.xml"/><Relationship Id="rId1" Type="http://schemas.openxmlformats.org/officeDocument/2006/relationships/slideLayout" Target="../slideLayouts/slideLayout35.xml"/><Relationship Id="rId4" Type="http://schemas.openxmlformats.org/officeDocument/2006/relationships/slide" Target="slide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4.xml"/><Relationship Id="rId4" Type="http://schemas.openxmlformats.org/officeDocument/2006/relationships/slide" Target="slide4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 </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noProof="0" dirty="0">
                <a:cs typeface="Arial" panose="020B0604020202020204" pitchFamily="34" charset="0"/>
                <a:hlinkClick r:id="rId3"/>
              </a:rPr>
              <a:t>Download and sign-up for Poll Everywhere. </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3000" noProof="0" dirty="0"/>
              <a:t>Figure 3.2 Disabilities Associated with Complaints Filed under A</a:t>
            </a:r>
            <a:r>
              <a:rPr lang="en-US" sz="100" noProof="0" dirty="0"/>
              <a:t> </a:t>
            </a:r>
            <a:r>
              <a:rPr lang="en-US" sz="3000" noProof="0" dirty="0"/>
              <a:t>D</a:t>
            </a:r>
            <a:r>
              <a:rPr lang="en-US" sz="100" noProof="0" dirty="0"/>
              <a:t> </a:t>
            </a:r>
            <a:r>
              <a:rPr lang="en-US" sz="3000" noProof="0" dirty="0"/>
              <a:t>A for 2019</a:t>
            </a:r>
          </a:p>
        </p:txBody>
      </p:sp>
      <p:pic>
        <p:nvPicPr>
          <p:cNvPr id="6" name="Picture 5" descr="A pie chart lists data for disabilities associated with complaints filed under A D A for 2019.">
            <a:extLst>
              <a:ext uri="{FF2B5EF4-FFF2-40B4-BE49-F238E27FC236}">
                <a16:creationId xmlns:a16="http://schemas.microsoft.com/office/drawing/2014/main" id="{6A0A12D8-18BB-426B-80F0-8C175B289CF7}"/>
              </a:ext>
            </a:extLst>
          </p:cNvPr>
          <p:cNvPicPr>
            <a:picLocks noChangeAspect="1"/>
          </p:cNvPicPr>
          <p:nvPr/>
        </p:nvPicPr>
        <p:blipFill>
          <a:blip r:embed="rId3"/>
          <a:stretch>
            <a:fillRect/>
          </a:stretch>
        </p:blipFill>
        <p:spPr>
          <a:xfrm>
            <a:off x="3112358" y="943330"/>
            <a:ext cx="5967283" cy="4971340"/>
          </a:xfrm>
          <a:prstGeom prst="rect">
            <a:avLst/>
          </a:prstGeom>
        </p:spPr>
      </p:pic>
      <p:sp>
        <p:nvSpPr>
          <p:cNvPr id="4" name="Text Placeholder 3">
            <a:extLst>
              <a:ext uri="{FF2B5EF4-FFF2-40B4-BE49-F238E27FC236}">
                <a16:creationId xmlns:a16="http://schemas.microsoft.com/office/drawing/2014/main" id="{89AA2EB1-C235-47DF-8D8D-32390424C238}"/>
              </a:ext>
            </a:extLst>
          </p:cNvPr>
          <p:cNvSpPr>
            <a:spLocks noGrp="1"/>
          </p:cNvSpPr>
          <p:nvPr>
            <p:ph type="body" sz="quarter" idx="16"/>
          </p:nvPr>
        </p:nvSpPr>
        <p:spPr>
          <a:xfrm>
            <a:off x="4685071" y="6279491"/>
            <a:ext cx="2821858" cy="249128"/>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2663687" y="6687563"/>
            <a:ext cx="9126378" cy="170437"/>
          </a:xfrm>
        </p:spPr>
        <p:txBody>
          <a:bodyPr/>
          <a:lstStyle/>
          <a:p>
            <a:r>
              <a:rPr lang="en-US" i="1" noProof="0" dirty="0">
                <a:solidFill>
                  <a:schemeClr val="tx1"/>
                </a:solidFill>
                <a:ea typeface="ＭＳ Ｐゴシック" pitchFamily="-65" charset="-128"/>
                <a:cs typeface="ＭＳ Ｐゴシック" pitchFamily="-65" charset="-128"/>
              </a:rPr>
              <a:t>Source: </a:t>
            </a:r>
            <a:r>
              <a:rPr lang="en-US" noProof="0" dirty="0">
                <a:solidFill>
                  <a:schemeClr val="tx1"/>
                </a:solidFill>
                <a:ea typeface="ＭＳ Ｐゴシック" pitchFamily="-65" charset="-128"/>
                <a:cs typeface="ＭＳ Ｐゴシック" pitchFamily="-65" charset="-128"/>
              </a:rPr>
              <a:t>Equal Employment Opportunity Commission, “A</a:t>
            </a:r>
            <a:r>
              <a:rPr lang="en-US" sz="100" noProof="0" dirty="0">
                <a:solidFill>
                  <a:schemeClr val="tx1"/>
                </a:solidFill>
                <a:ea typeface="ＭＳ Ｐゴシック" pitchFamily="-65" charset="-128"/>
                <a:cs typeface="ＭＳ Ｐゴシック" pitchFamily="-65" charset="-128"/>
              </a:rPr>
              <a:t> </a:t>
            </a:r>
            <a:r>
              <a:rPr lang="en-US" noProof="0" dirty="0">
                <a:solidFill>
                  <a:schemeClr val="tx1"/>
                </a:solidFill>
                <a:ea typeface="ＭＳ Ｐゴシック" pitchFamily="-65" charset="-128"/>
                <a:cs typeface="ＭＳ Ｐゴシック" pitchFamily="-65" charset="-128"/>
              </a:rPr>
              <a:t>D</a:t>
            </a:r>
            <a:r>
              <a:rPr lang="en-US" sz="100" noProof="0" dirty="0">
                <a:solidFill>
                  <a:schemeClr val="tx1"/>
                </a:solidFill>
                <a:ea typeface="ＭＳ Ｐゴシック" pitchFamily="-65" charset="-128"/>
                <a:cs typeface="ＭＳ Ｐゴシック" pitchFamily="-65" charset="-128"/>
              </a:rPr>
              <a:t> </a:t>
            </a:r>
            <a:r>
              <a:rPr lang="en-US" noProof="0" dirty="0">
                <a:solidFill>
                  <a:schemeClr val="tx1"/>
                </a:solidFill>
                <a:ea typeface="ＭＳ Ｐゴシック" pitchFamily="-65" charset="-128"/>
                <a:cs typeface="ＭＳ Ｐゴシック" pitchFamily="-65" charset="-128"/>
              </a:rPr>
              <a:t>A Charge Data by Impairments/Bases: Receipts, FY1997–FY2019,” http://www1.eeoc.gov, accessed March 26, 2020.</a:t>
            </a:r>
            <a:endParaRPr lang="en-US" noProof="0" dirty="0">
              <a:solidFill>
                <a:schemeClr val="tx1"/>
              </a:solidFill>
            </a:endParaRPr>
          </a:p>
        </p:txBody>
      </p:sp>
    </p:spTree>
    <p:extLst>
      <p:ext uri="{BB962C8B-B14F-4D97-AF65-F5344CB8AC3E}">
        <p14:creationId xmlns:p14="http://schemas.microsoft.com/office/powerpoint/2010/main" val="281312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noProof="0" dirty="0"/>
              <a:t>Equal Employment Opportunity </a:t>
            </a:r>
            <a:r>
              <a:rPr lang="en-US" sz="1000" b="0" noProof="0" dirty="0"/>
              <a:t>5</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0"/>
            <a:ext cx="10871200" cy="2593042"/>
          </a:xfrm>
        </p:spPr>
        <p:txBody>
          <a:bodyPr/>
          <a:lstStyle/>
          <a:p>
            <a:pPr marL="0" indent="0">
              <a:spcBef>
                <a:spcPts val="1000"/>
              </a:spcBef>
              <a:spcAft>
                <a:spcPts val="0"/>
              </a:spcAft>
              <a:buNone/>
            </a:pPr>
            <a:r>
              <a:rPr lang="en-US" sz="2800" noProof="0" dirty="0"/>
              <a:t>Legislation (continued)</a:t>
            </a:r>
          </a:p>
          <a:p>
            <a:pPr marL="291600" indent="-291600">
              <a:spcBef>
                <a:spcPts val="1000"/>
              </a:spcBef>
              <a:spcAft>
                <a:spcPts val="0"/>
              </a:spcAft>
              <a:buFont typeface="Arial" panose="020B0604020202020204" pitchFamily="34" charset="0"/>
              <a:buChar char="•"/>
            </a:pPr>
            <a:r>
              <a:rPr lang="en-US" noProof="0" dirty="0"/>
              <a:t>Civil Rights Act of 19</a:t>
            </a:r>
            <a:r>
              <a:rPr lang="en-US" sz="100" noProof="0" dirty="0"/>
              <a:t> </a:t>
            </a:r>
            <a:r>
              <a:rPr lang="en-US" noProof="0" dirty="0"/>
              <a:t>91.</a:t>
            </a:r>
          </a:p>
          <a:p>
            <a:pPr marL="291600" indent="-291600">
              <a:spcBef>
                <a:spcPts val="1000"/>
              </a:spcBef>
              <a:spcAft>
                <a:spcPts val="0"/>
              </a:spcAft>
              <a:buFont typeface="Arial" panose="020B0604020202020204" pitchFamily="34" charset="0"/>
              <a:buChar char="•"/>
            </a:pPr>
            <a:r>
              <a:rPr lang="en-US" noProof="0" dirty="0"/>
              <a:t>Uniformed Services Employment and Reemployment Rights Act of 19</a:t>
            </a:r>
            <a:r>
              <a:rPr lang="en-US" sz="100" noProof="0" dirty="0"/>
              <a:t> </a:t>
            </a:r>
            <a:r>
              <a:rPr lang="en-US" noProof="0" dirty="0"/>
              <a:t>94.</a:t>
            </a:r>
          </a:p>
          <a:p>
            <a:pPr marL="291600" indent="-291600">
              <a:spcBef>
                <a:spcPts val="1000"/>
              </a:spcBef>
              <a:spcAft>
                <a:spcPts val="0"/>
              </a:spcAft>
              <a:buFont typeface="Arial" panose="020B0604020202020204" pitchFamily="34" charset="0"/>
              <a:buChar char="•"/>
            </a:pPr>
            <a:r>
              <a:rPr lang="en-US" noProof="0" dirty="0"/>
              <a:t>Genetic Information Nondiscrimination Act of 2008.</a:t>
            </a:r>
          </a:p>
          <a:p>
            <a:pPr marL="291600" indent="-291600">
              <a:spcBef>
                <a:spcPts val="1000"/>
              </a:spcBef>
              <a:spcAft>
                <a:spcPts val="0"/>
              </a:spcAft>
              <a:buFont typeface="Arial" panose="020B0604020202020204" pitchFamily="34" charset="0"/>
              <a:buChar char="•"/>
            </a:pPr>
            <a:r>
              <a:rPr lang="en-US" noProof="0" dirty="0"/>
              <a:t>Lilly Ledbetter Fair Pay Act of 2009.</a:t>
            </a:r>
          </a:p>
        </p:txBody>
      </p:sp>
    </p:spTree>
    <p:extLst>
      <p:ext uri="{BB962C8B-B14F-4D97-AF65-F5344CB8AC3E}">
        <p14:creationId xmlns:p14="http://schemas.microsoft.com/office/powerpoint/2010/main" val="5140506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79862-25FD-4857-B5CC-BCB6E91BA5F9}"/>
              </a:ext>
            </a:extLst>
          </p:cNvPr>
          <p:cNvSpPr>
            <a:spLocks noGrp="1"/>
          </p:cNvSpPr>
          <p:nvPr>
            <p:ph type="title"/>
          </p:nvPr>
        </p:nvSpPr>
        <p:spPr/>
        <p:txBody>
          <a:bodyPr/>
          <a:lstStyle/>
          <a:p>
            <a:r>
              <a:rPr lang="en-US" sz="3200" noProof="0" dirty="0"/>
              <a:t>Uniformed Services Employment and Reemployment Rights Act</a:t>
            </a:r>
          </a:p>
        </p:txBody>
      </p:sp>
      <p:sp>
        <p:nvSpPr>
          <p:cNvPr id="3" name="Content Placeholder 2">
            <a:extLst>
              <a:ext uri="{FF2B5EF4-FFF2-40B4-BE49-F238E27FC236}">
                <a16:creationId xmlns:a16="http://schemas.microsoft.com/office/drawing/2014/main" id="{92957A7C-3B43-49F1-8E2E-7CD6CCE769A7}"/>
              </a:ext>
            </a:extLst>
          </p:cNvPr>
          <p:cNvSpPr>
            <a:spLocks noGrp="1"/>
          </p:cNvSpPr>
          <p:nvPr>
            <p:ph idx="1"/>
          </p:nvPr>
        </p:nvSpPr>
        <p:spPr>
          <a:xfrm>
            <a:off x="609600" y="1280160"/>
            <a:ext cx="5095461" cy="4792649"/>
          </a:xfrm>
        </p:spPr>
        <p:txBody>
          <a:bodyPr/>
          <a:lstStyle/>
          <a:p>
            <a:r>
              <a:rPr lang="en-US" sz="2400" noProof="0" dirty="0">
                <a:solidFill>
                  <a:srgbClr val="221E1F"/>
                </a:solidFill>
              </a:rPr>
              <a:t>Aric Miller, an Army reservist sergeant, was deployed for service with the 363</a:t>
            </a:r>
            <a:r>
              <a:rPr lang="en-US" sz="2400" baseline="30000" noProof="0" dirty="0">
                <a:solidFill>
                  <a:srgbClr val="221E1F"/>
                </a:solidFill>
              </a:rPr>
              <a:t>rd </a:t>
            </a:r>
            <a:r>
              <a:rPr lang="en-US" sz="2400" noProof="0" dirty="0">
                <a:solidFill>
                  <a:srgbClr val="221E1F"/>
                </a:solidFill>
              </a:rPr>
              <a:t>military police unit in Iraq for over a year. When he returned to the states, he was able to resume his job as an elementary school teacher thanks to the 19</a:t>
            </a:r>
            <a:r>
              <a:rPr lang="en-US" sz="100" noProof="0" dirty="0">
                <a:solidFill>
                  <a:srgbClr val="221E1F"/>
                </a:solidFill>
              </a:rPr>
              <a:t> </a:t>
            </a:r>
            <a:r>
              <a:rPr lang="en-US" sz="2400" noProof="0" dirty="0">
                <a:solidFill>
                  <a:srgbClr val="221E1F"/>
                </a:solidFill>
              </a:rPr>
              <a:t>94 Uniformed Services Employment and Reemployment Rights Act. The act requires employers to reemploy service members in the job they would have held if they had not left to serve in the military. Why is this act important?</a:t>
            </a:r>
            <a:endParaRPr lang="en-US" sz="2400" noProof="0" dirty="0"/>
          </a:p>
        </p:txBody>
      </p:sp>
      <p:pic>
        <p:nvPicPr>
          <p:cNvPr id="7" name="Picture 15" descr="A photo of a teacher helping a student in an elementary school classroom.">
            <a:extLst>
              <a:ext uri="{FF2B5EF4-FFF2-40B4-BE49-F238E27FC236}">
                <a16:creationId xmlns:a16="http://schemas.microsoft.com/office/drawing/2014/main" id="{59302EBA-1752-4F52-A719-F3CF1371ABEA}"/>
              </a:ext>
            </a:extLst>
          </p:cNvPr>
          <p:cNvPicPr>
            <a:picLocks noChangeAspect="1"/>
          </p:cNvPicPr>
          <p:nvPr/>
        </p:nvPicPr>
        <p:blipFill>
          <a:blip r:embed="rId3"/>
          <a:stretch>
            <a:fillRect/>
          </a:stretch>
        </p:blipFill>
        <p:spPr>
          <a:xfrm>
            <a:off x="6958298" y="1690460"/>
            <a:ext cx="5065881" cy="3382597"/>
          </a:xfrm>
          <a:prstGeom prst="rect">
            <a:avLst/>
          </a:prstGeom>
        </p:spPr>
      </p:pic>
      <p:sp>
        <p:nvSpPr>
          <p:cNvPr id="5" name="Text Placeholder 4">
            <a:extLst>
              <a:ext uri="{FF2B5EF4-FFF2-40B4-BE49-F238E27FC236}">
                <a16:creationId xmlns:a16="http://schemas.microsoft.com/office/drawing/2014/main" id="{4B54E72F-AC82-4044-805C-5974E8ABC9CF}"/>
              </a:ext>
            </a:extLst>
          </p:cNvPr>
          <p:cNvSpPr>
            <a:spLocks noGrp="1"/>
          </p:cNvSpPr>
          <p:nvPr>
            <p:ph type="body" sz="quarter" idx="11"/>
          </p:nvPr>
        </p:nvSpPr>
        <p:spPr>
          <a:xfrm>
            <a:off x="6954590" y="6687563"/>
            <a:ext cx="4791933" cy="170437"/>
          </a:xfrm>
        </p:spPr>
        <p:txBody>
          <a:bodyPr/>
          <a:lstStyle/>
          <a:p>
            <a:r>
              <a:rPr lang="en-US" noProof="0" dirty="0">
                <a:solidFill>
                  <a:schemeClr val="tx1"/>
                </a:solidFill>
              </a:rPr>
              <a:t>©The Free Lance-Star, Mike Morones/AP Images</a:t>
            </a:r>
          </a:p>
        </p:txBody>
      </p:sp>
    </p:spTree>
    <p:extLst>
      <p:ext uri="{BB962C8B-B14F-4D97-AF65-F5344CB8AC3E}">
        <p14:creationId xmlns:p14="http://schemas.microsoft.com/office/powerpoint/2010/main" val="1763118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53BA6-E676-4473-93B7-B38C3EA0BACD}"/>
              </a:ext>
            </a:extLst>
          </p:cNvPr>
          <p:cNvSpPr>
            <a:spLocks noGrp="1"/>
          </p:cNvSpPr>
          <p:nvPr>
            <p:ph type="title"/>
          </p:nvPr>
        </p:nvSpPr>
        <p:spPr>
          <a:xfrm>
            <a:off x="1" y="228600"/>
            <a:ext cx="12192000" cy="609600"/>
          </a:xfrm>
        </p:spPr>
        <p:txBody>
          <a:bodyPr/>
          <a:lstStyle/>
          <a:p>
            <a:r>
              <a:rPr lang="en-US" noProof="0" dirty="0"/>
              <a:t>Equal Employment Opportunity </a:t>
            </a:r>
            <a:r>
              <a:rPr lang="en-US" sz="1000" b="0" noProof="0" dirty="0"/>
              <a:t>6</a:t>
            </a:r>
          </a:p>
        </p:txBody>
      </p:sp>
      <p:sp>
        <p:nvSpPr>
          <p:cNvPr id="8" name="Text Placeholder 7">
            <a:extLst>
              <a:ext uri="{FF2B5EF4-FFF2-40B4-BE49-F238E27FC236}">
                <a16:creationId xmlns:a16="http://schemas.microsoft.com/office/drawing/2014/main" id="{4D88B3BA-A2D1-4A61-888E-07BC160D96E0}"/>
              </a:ext>
            </a:extLst>
          </p:cNvPr>
          <p:cNvSpPr>
            <a:spLocks noGrp="1"/>
          </p:cNvSpPr>
          <p:nvPr>
            <p:ph type="body" sz="quarter" idx="13"/>
          </p:nvPr>
        </p:nvSpPr>
        <p:spPr>
          <a:ln w="19050">
            <a:solidFill>
              <a:srgbClr val="006800"/>
            </a:solidFill>
          </a:ln>
        </p:spPr>
        <p:txBody>
          <a:bodyPr anchor="ctr"/>
          <a:lstStyle/>
          <a:p>
            <a:pPr marL="0" indent="0" algn="ctr">
              <a:buNone/>
            </a:pPr>
            <a:r>
              <a:rPr lang="en-US" noProof="0" dirty="0"/>
              <a:t>Executive Orders</a:t>
            </a:r>
          </a:p>
        </p:txBody>
      </p:sp>
      <p:sp>
        <p:nvSpPr>
          <p:cNvPr id="4" name="Content Placeholder 3">
            <a:extLst>
              <a:ext uri="{FF2B5EF4-FFF2-40B4-BE49-F238E27FC236}">
                <a16:creationId xmlns:a16="http://schemas.microsoft.com/office/drawing/2014/main" id="{0C1E4C4C-FCC7-4DE5-900C-DDA607391DDC}"/>
              </a:ext>
            </a:extLst>
          </p:cNvPr>
          <p:cNvSpPr>
            <a:spLocks noGrp="1"/>
          </p:cNvSpPr>
          <p:nvPr>
            <p:ph sz="half" idx="2"/>
          </p:nvPr>
        </p:nvSpPr>
        <p:spPr>
          <a:xfrm>
            <a:off x="609602" y="1732835"/>
            <a:ext cx="5386917" cy="609600"/>
          </a:xfrm>
          <a:ln w="19050">
            <a:solidFill>
              <a:srgbClr val="006800"/>
            </a:solidFill>
          </a:ln>
        </p:spPr>
        <p:txBody>
          <a:bodyPr anchor="ctr"/>
          <a:lstStyle/>
          <a:p>
            <a:pPr marL="0" indent="0" algn="ctr">
              <a:buNone/>
            </a:pPr>
            <a:r>
              <a:rPr lang="en-US" noProof="0" dirty="0"/>
              <a:t>Executive Order 11246</a:t>
            </a:r>
          </a:p>
        </p:txBody>
      </p:sp>
      <p:sp>
        <p:nvSpPr>
          <p:cNvPr id="9" name="Content Placeholder 8">
            <a:extLst>
              <a:ext uri="{FF2B5EF4-FFF2-40B4-BE49-F238E27FC236}">
                <a16:creationId xmlns:a16="http://schemas.microsoft.com/office/drawing/2014/main" id="{62430EF2-1DB3-43F4-9FFF-6E21181E3A19}"/>
              </a:ext>
            </a:extLst>
          </p:cNvPr>
          <p:cNvSpPr>
            <a:spLocks noGrp="1"/>
          </p:cNvSpPr>
          <p:nvPr>
            <p:ph sz="half" idx="14"/>
          </p:nvPr>
        </p:nvSpPr>
        <p:spPr>
          <a:xfrm>
            <a:off x="609600" y="2429032"/>
            <a:ext cx="5386917" cy="3692556"/>
          </a:xfrm>
          <a:ln w="19050">
            <a:solidFill>
              <a:srgbClr val="006800"/>
            </a:solidFill>
          </a:ln>
        </p:spPr>
        <p:txBody>
          <a:bodyPr/>
          <a:lstStyle/>
          <a:p>
            <a:pPr marL="291600" indent="-291600">
              <a:spcBef>
                <a:spcPts val="1000"/>
              </a:spcBef>
              <a:spcAft>
                <a:spcPts val="0"/>
              </a:spcAft>
              <a:buFont typeface="Arial" charset="0"/>
              <a:buChar char="•"/>
              <a:defRPr/>
            </a:pPr>
            <a:r>
              <a:rPr lang="en-US" sz="2000" noProof="0" dirty="0">
                <a:cs typeface="Arial" panose="020B0604020202020204" pitchFamily="34" charset="0"/>
              </a:rPr>
              <a:t>Prohibits federal contractors and subcontractors from discriminating based on race, color, religion, sex, or national origin.</a:t>
            </a:r>
          </a:p>
          <a:p>
            <a:pPr marL="291600" indent="-291600">
              <a:spcBef>
                <a:spcPts val="1000"/>
              </a:spcBef>
              <a:spcAft>
                <a:spcPts val="0"/>
              </a:spcAft>
              <a:buFont typeface="Arial" charset="0"/>
              <a:buChar char="•"/>
              <a:defRPr/>
            </a:pPr>
            <a:r>
              <a:rPr lang="en-US" sz="2000" noProof="0" dirty="0">
                <a:cs typeface="Arial" panose="020B0604020202020204" pitchFamily="34" charset="0"/>
              </a:rPr>
              <a:t>Employers whose contracts meet minimum size requirements must engage in affirmative action.</a:t>
            </a:r>
          </a:p>
          <a:p>
            <a:pPr marL="291600" indent="-291600">
              <a:spcBef>
                <a:spcPts val="1000"/>
              </a:spcBef>
              <a:spcAft>
                <a:spcPts val="0"/>
              </a:spcAft>
              <a:buFont typeface="Arial" charset="0"/>
              <a:buChar char="•"/>
              <a:defRPr/>
            </a:pPr>
            <a:r>
              <a:rPr lang="en-US" sz="2000" noProof="0" dirty="0">
                <a:cs typeface="Arial" panose="020B0604020202020204" pitchFamily="34" charset="0"/>
              </a:rPr>
              <a:t>Enforced by the Office of Federal Contract Compliance Procedures. </a:t>
            </a:r>
            <a:endParaRPr lang="en-US" sz="2000" noProof="0" dirty="0"/>
          </a:p>
        </p:txBody>
      </p:sp>
      <p:sp>
        <p:nvSpPr>
          <p:cNvPr id="5" name="Content Placeholder 4">
            <a:extLst>
              <a:ext uri="{FF2B5EF4-FFF2-40B4-BE49-F238E27FC236}">
                <a16:creationId xmlns:a16="http://schemas.microsoft.com/office/drawing/2014/main" id="{367BDE3B-7461-422D-9CC3-D76E899A46AE}"/>
              </a:ext>
            </a:extLst>
          </p:cNvPr>
          <p:cNvSpPr>
            <a:spLocks noGrp="1"/>
          </p:cNvSpPr>
          <p:nvPr>
            <p:ph sz="quarter" idx="4"/>
          </p:nvPr>
        </p:nvSpPr>
        <p:spPr>
          <a:xfrm>
            <a:off x="6193369" y="1732834"/>
            <a:ext cx="5389033" cy="609601"/>
          </a:xfrm>
          <a:ln w="19050">
            <a:solidFill>
              <a:srgbClr val="006800"/>
            </a:solidFill>
          </a:ln>
        </p:spPr>
        <p:txBody>
          <a:bodyPr anchor="ctr"/>
          <a:lstStyle/>
          <a:p>
            <a:pPr marL="0" indent="0" algn="ctr">
              <a:buNone/>
            </a:pPr>
            <a:r>
              <a:rPr lang="en-US" noProof="0" dirty="0"/>
              <a:t>Executive Order 11478</a:t>
            </a:r>
          </a:p>
        </p:txBody>
      </p:sp>
      <p:sp>
        <p:nvSpPr>
          <p:cNvPr id="10" name="Content Placeholder 9">
            <a:extLst>
              <a:ext uri="{FF2B5EF4-FFF2-40B4-BE49-F238E27FC236}">
                <a16:creationId xmlns:a16="http://schemas.microsoft.com/office/drawing/2014/main" id="{799FFDF8-8A86-44CB-8FD8-9D168E3978F1}"/>
              </a:ext>
            </a:extLst>
          </p:cNvPr>
          <p:cNvSpPr>
            <a:spLocks noGrp="1"/>
          </p:cNvSpPr>
          <p:nvPr>
            <p:ph sz="quarter" idx="15"/>
          </p:nvPr>
        </p:nvSpPr>
        <p:spPr>
          <a:xfrm>
            <a:off x="6193369" y="2429031"/>
            <a:ext cx="5389033" cy="3692557"/>
          </a:xfrm>
          <a:ln w="19050">
            <a:solidFill>
              <a:srgbClr val="006800"/>
            </a:solidFill>
          </a:ln>
        </p:spPr>
        <p:txBody>
          <a:bodyPr/>
          <a:lstStyle/>
          <a:p>
            <a:pPr marL="291600" indent="-291600">
              <a:spcBef>
                <a:spcPts val="1000"/>
              </a:spcBef>
              <a:spcAft>
                <a:spcPts val="0"/>
              </a:spcAft>
              <a:buFont typeface="Arial" pitchFamily="34" charset="0"/>
              <a:buChar char="•"/>
            </a:pPr>
            <a:r>
              <a:rPr lang="en-US" altLang="en-US" sz="2000" noProof="0" dirty="0">
                <a:ea typeface="ＭＳ Ｐゴシック" pitchFamily="34" charset="-128"/>
                <a:cs typeface="Arial" panose="020B0604020202020204" pitchFamily="34" charset="0"/>
              </a:rPr>
              <a:t>Requires federal government to base all its employment decisions on merit and fitness.</a:t>
            </a:r>
          </a:p>
          <a:p>
            <a:pPr marL="291600" indent="-291600">
              <a:spcBef>
                <a:spcPts val="1000"/>
              </a:spcBef>
              <a:spcAft>
                <a:spcPts val="0"/>
              </a:spcAft>
              <a:buFont typeface="Arial" pitchFamily="34" charset="0"/>
              <a:buChar char="•"/>
            </a:pPr>
            <a:r>
              <a:rPr lang="en-US" altLang="en-US" sz="2000" noProof="0" dirty="0">
                <a:ea typeface="ＭＳ Ｐゴシック" pitchFamily="34" charset="-128"/>
                <a:cs typeface="Arial" panose="020B0604020202020204" pitchFamily="34" charset="0"/>
              </a:rPr>
              <a:t>Also covers contractors doing at least $10,000 worth of business with federal government.</a:t>
            </a:r>
          </a:p>
          <a:p>
            <a:pPr marL="291600" indent="-291600">
              <a:spcBef>
                <a:spcPts val="1000"/>
              </a:spcBef>
              <a:spcAft>
                <a:spcPts val="0"/>
              </a:spcAft>
              <a:buFont typeface="Arial" pitchFamily="34" charset="0"/>
              <a:buChar char="•"/>
            </a:pPr>
            <a:r>
              <a:rPr lang="en-US" altLang="en-US" sz="2000" noProof="0" dirty="0">
                <a:ea typeface="ＭＳ Ｐゴシック" pitchFamily="34" charset="-128"/>
                <a:cs typeface="Arial" panose="020B0604020202020204" pitchFamily="34" charset="0"/>
              </a:rPr>
              <a:t>Enforced by the U.S. Office of Personnel Management.</a:t>
            </a:r>
          </a:p>
        </p:txBody>
      </p:sp>
    </p:spTree>
    <p:extLst>
      <p:ext uri="{BB962C8B-B14F-4D97-AF65-F5344CB8AC3E}">
        <p14:creationId xmlns:p14="http://schemas.microsoft.com/office/powerpoint/2010/main" val="29305264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sz="3000" noProof="0" dirty="0"/>
              <a:t>The Government’s Role in Providing for Equal Employment Opportunity </a:t>
            </a:r>
            <a:r>
              <a:rPr lang="en-US" sz="1000" b="0" noProof="0" dirty="0"/>
              <a:t>1</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0"/>
            <a:ext cx="10871200" cy="2443955"/>
          </a:xfrm>
        </p:spPr>
        <p:txBody>
          <a:bodyPr/>
          <a:lstStyle/>
          <a:p>
            <a:pPr marL="0" indent="0">
              <a:spcBef>
                <a:spcPts val="1000"/>
              </a:spcBef>
              <a:spcAft>
                <a:spcPts val="0"/>
              </a:spcAft>
              <a:buNone/>
            </a:pPr>
            <a:r>
              <a:rPr lang="en-US" sz="2800" noProof="0" dirty="0"/>
              <a:t>Equal Employment Opportunity Commission (E</a:t>
            </a:r>
            <a:r>
              <a:rPr lang="en-US" sz="100" noProof="0" dirty="0"/>
              <a:t> </a:t>
            </a:r>
            <a:r>
              <a:rPr lang="en-US" sz="2800" noProof="0" dirty="0"/>
              <a:t>E</a:t>
            </a:r>
            <a:r>
              <a:rPr lang="en-US" sz="100" noProof="0" dirty="0"/>
              <a:t> </a:t>
            </a:r>
            <a:r>
              <a:rPr lang="en-US" sz="2800" noProof="0" dirty="0"/>
              <a:t>O</a:t>
            </a:r>
            <a:r>
              <a:rPr lang="en-US" sz="100" noProof="0" dirty="0"/>
              <a:t> </a:t>
            </a:r>
            <a:r>
              <a:rPr lang="en-US" sz="2800" noProof="0" dirty="0"/>
              <a:t>C)</a:t>
            </a:r>
          </a:p>
          <a:p>
            <a:pPr marL="0" indent="0">
              <a:spcBef>
                <a:spcPts val="1000"/>
              </a:spcBef>
              <a:spcAft>
                <a:spcPts val="0"/>
              </a:spcAft>
              <a:buNone/>
            </a:pPr>
            <a:r>
              <a:rPr lang="en-US" noProof="0" dirty="0"/>
              <a:t>Responsible for enforcing most E</a:t>
            </a:r>
            <a:r>
              <a:rPr lang="en-US" sz="100" noProof="0" dirty="0"/>
              <a:t> </a:t>
            </a:r>
            <a:r>
              <a:rPr lang="en-US" noProof="0" dirty="0"/>
              <a:t>E</a:t>
            </a:r>
            <a:r>
              <a:rPr lang="en-US" sz="100" noProof="0" dirty="0"/>
              <a:t> </a:t>
            </a:r>
            <a:r>
              <a:rPr lang="en-US" noProof="0" dirty="0"/>
              <a:t>O laws.</a:t>
            </a:r>
          </a:p>
          <a:p>
            <a:pPr marL="0" indent="0">
              <a:spcBef>
                <a:spcPts val="1000"/>
              </a:spcBef>
              <a:spcAft>
                <a:spcPts val="0"/>
              </a:spcAft>
              <a:buNone/>
            </a:pPr>
            <a:r>
              <a:rPr lang="en-US" noProof="0" dirty="0"/>
              <a:t>Investigates and resolves discrimination complaints.</a:t>
            </a:r>
          </a:p>
          <a:p>
            <a:pPr marL="0" indent="0">
              <a:spcBef>
                <a:spcPts val="1000"/>
              </a:spcBef>
              <a:spcAft>
                <a:spcPts val="0"/>
              </a:spcAft>
              <a:buNone/>
            </a:pPr>
            <a:r>
              <a:rPr lang="en-US" noProof="0" dirty="0"/>
              <a:t>Monitors organizations’ hiring practices.</a:t>
            </a:r>
          </a:p>
          <a:p>
            <a:pPr marL="291600" lvl="1" indent="-291600">
              <a:spcBef>
                <a:spcPts val="1000"/>
              </a:spcBef>
              <a:spcAft>
                <a:spcPts val="0"/>
              </a:spcAft>
              <a:buFont typeface="Arial" panose="020B0604020202020204" pitchFamily="34" charset="0"/>
              <a:buChar char="•"/>
            </a:pPr>
            <a:r>
              <a:rPr lang="en-US" noProof="0" dirty="0"/>
              <a:t>Collects and analyzes </a:t>
            </a:r>
            <a:r>
              <a:rPr lang="en-US" b="1" noProof="0" dirty="0"/>
              <a:t>E</a:t>
            </a:r>
            <a:r>
              <a:rPr lang="en-US" sz="100" b="1" noProof="0" dirty="0"/>
              <a:t> </a:t>
            </a:r>
            <a:r>
              <a:rPr lang="en-US" b="1" noProof="0" dirty="0"/>
              <a:t>E</a:t>
            </a:r>
            <a:r>
              <a:rPr lang="en-US" sz="100" b="1" noProof="0" dirty="0"/>
              <a:t> </a:t>
            </a:r>
            <a:r>
              <a:rPr lang="en-US" b="1" noProof="0" dirty="0"/>
              <a:t>O-1 reports</a:t>
            </a:r>
            <a:r>
              <a:rPr lang="en-US" noProof="0" dirty="0"/>
              <a:t>.</a:t>
            </a:r>
          </a:p>
        </p:txBody>
      </p:sp>
      <p:sp>
        <p:nvSpPr>
          <p:cNvPr id="4" name="Content Placeholder 3">
            <a:extLst>
              <a:ext uri="{FF2B5EF4-FFF2-40B4-BE49-F238E27FC236}">
                <a16:creationId xmlns:a16="http://schemas.microsoft.com/office/drawing/2014/main" id="{EFEE19FD-5CBB-4DAF-9167-326CB4810458}"/>
              </a:ext>
            </a:extLst>
          </p:cNvPr>
          <p:cNvSpPr>
            <a:spLocks noGrp="1"/>
          </p:cNvSpPr>
          <p:nvPr>
            <p:ph sz="quarter" idx="13"/>
          </p:nvPr>
        </p:nvSpPr>
        <p:spPr>
          <a:xfrm>
            <a:off x="593212" y="3756991"/>
            <a:ext cx="10871200" cy="1002781"/>
          </a:xfrm>
        </p:spPr>
        <p:txBody>
          <a:bodyPr/>
          <a:lstStyle/>
          <a:p>
            <a:pPr marL="0" indent="0">
              <a:spcBef>
                <a:spcPts val="1000"/>
              </a:spcBef>
              <a:spcAft>
                <a:spcPts val="0"/>
              </a:spcAft>
              <a:buNone/>
            </a:pPr>
            <a:r>
              <a:rPr lang="en-US" noProof="0" dirty="0"/>
              <a:t>Issues guidelines to determine law violations.</a:t>
            </a:r>
          </a:p>
          <a:p>
            <a:pPr marL="291600" lvl="1" indent="-291600">
              <a:spcBef>
                <a:spcPts val="1000"/>
              </a:spcBef>
              <a:spcAft>
                <a:spcPts val="0"/>
              </a:spcAft>
              <a:buFont typeface="Arial" panose="020B0604020202020204" pitchFamily="34" charset="0"/>
              <a:buChar char="•"/>
            </a:pPr>
            <a:r>
              <a:rPr lang="en-US" b="1" noProof="0" dirty="0"/>
              <a:t>Uniform Guidelines on Employee Selection Procedures</a:t>
            </a:r>
            <a:r>
              <a:rPr lang="en-US" noProof="0" dirty="0"/>
              <a:t>.</a:t>
            </a:r>
          </a:p>
        </p:txBody>
      </p:sp>
    </p:spTree>
    <p:extLst>
      <p:ext uri="{BB962C8B-B14F-4D97-AF65-F5344CB8AC3E}">
        <p14:creationId xmlns:p14="http://schemas.microsoft.com/office/powerpoint/2010/main" val="3831596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noProof="0" dirty="0"/>
              <a:t>Figure 3.3 Types of Charges Filed with the E</a:t>
            </a:r>
            <a:r>
              <a:rPr lang="en-US" sz="100" noProof="0" dirty="0"/>
              <a:t> </a:t>
            </a:r>
            <a:r>
              <a:rPr lang="en-US" noProof="0" dirty="0"/>
              <a:t>E</a:t>
            </a:r>
            <a:r>
              <a:rPr lang="en-US" sz="100" noProof="0" dirty="0"/>
              <a:t> </a:t>
            </a:r>
            <a:r>
              <a:rPr lang="en-US" noProof="0" dirty="0"/>
              <a:t>O</a:t>
            </a:r>
            <a:r>
              <a:rPr lang="en-US" sz="100" noProof="0" dirty="0"/>
              <a:t> </a:t>
            </a:r>
            <a:r>
              <a:rPr lang="en-US" noProof="0" dirty="0"/>
              <a:t>C: 2019</a:t>
            </a:r>
          </a:p>
        </p:txBody>
      </p:sp>
      <p:pic>
        <p:nvPicPr>
          <p:cNvPr id="6" name="Picture 5" descr="A bar chart shows data for types of charges filed with the EEOC: 2019.">
            <a:extLst>
              <a:ext uri="{FF2B5EF4-FFF2-40B4-BE49-F238E27FC236}">
                <a16:creationId xmlns:a16="http://schemas.microsoft.com/office/drawing/2014/main" id="{4DCC00FA-CF00-4F2A-8D84-68B05A486DCF}"/>
              </a:ext>
            </a:extLst>
          </p:cNvPr>
          <p:cNvPicPr>
            <a:picLocks noChangeAspect="1"/>
          </p:cNvPicPr>
          <p:nvPr/>
        </p:nvPicPr>
        <p:blipFill>
          <a:blip r:embed="rId3"/>
          <a:stretch>
            <a:fillRect/>
          </a:stretch>
        </p:blipFill>
        <p:spPr>
          <a:xfrm>
            <a:off x="1982234" y="1191883"/>
            <a:ext cx="8505825" cy="4733925"/>
          </a:xfrm>
          <a:prstGeom prst="rect">
            <a:avLst/>
          </a:prstGeom>
        </p:spPr>
      </p:pic>
      <p:sp>
        <p:nvSpPr>
          <p:cNvPr id="4" name="Text Placeholder 3">
            <a:extLst>
              <a:ext uri="{FF2B5EF4-FFF2-40B4-BE49-F238E27FC236}">
                <a16:creationId xmlns:a16="http://schemas.microsoft.com/office/drawing/2014/main" id="{89AA2EB1-C235-47DF-8D8D-32390424C238}"/>
              </a:ext>
            </a:extLst>
          </p:cNvPr>
          <p:cNvSpPr>
            <a:spLocks noGrp="1"/>
          </p:cNvSpPr>
          <p:nvPr>
            <p:ph type="body" sz="quarter" idx="16"/>
          </p:nvPr>
        </p:nvSpPr>
        <p:spPr>
          <a:xfrm>
            <a:off x="4685071" y="6279491"/>
            <a:ext cx="2821858" cy="249128"/>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5317435" y="6687563"/>
            <a:ext cx="6472630" cy="170437"/>
          </a:xfrm>
        </p:spPr>
        <p:txBody>
          <a:bodyPr/>
          <a:lstStyle/>
          <a:p>
            <a:r>
              <a:rPr lang="en-US" i="1" noProof="0" dirty="0">
                <a:solidFill>
                  <a:srgbClr val="221E1F"/>
                </a:solidFill>
              </a:rPr>
              <a:t>Source: </a:t>
            </a:r>
            <a:r>
              <a:rPr lang="en-US" noProof="0" dirty="0">
                <a:solidFill>
                  <a:srgbClr val="221E1F"/>
                </a:solidFill>
              </a:rPr>
              <a:t>Equal Employment Opportunity Commission, “Charge Statistics,” http://www.eeoc.gov, accessed March 26, 2020.</a:t>
            </a:r>
            <a:endParaRPr lang="en-US" sz="400" noProof="0" dirty="0">
              <a:solidFill>
                <a:schemeClr val="tx1"/>
              </a:solidFill>
            </a:endParaRPr>
          </a:p>
        </p:txBody>
      </p:sp>
    </p:spTree>
    <p:extLst>
      <p:ext uri="{BB962C8B-B14F-4D97-AF65-F5344CB8AC3E}">
        <p14:creationId xmlns:p14="http://schemas.microsoft.com/office/powerpoint/2010/main" val="2343710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sz="3000" noProof="0" dirty="0"/>
              <a:t>The Government’s Role in Providing for Equal Employment Opportunity </a:t>
            </a:r>
            <a:r>
              <a:rPr lang="en-US" sz="1000" b="0" noProof="0" dirty="0"/>
              <a:t>2</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0"/>
            <a:ext cx="10871200" cy="4073972"/>
          </a:xfrm>
        </p:spPr>
        <p:txBody>
          <a:bodyPr/>
          <a:lstStyle/>
          <a:p>
            <a:pPr marL="0" indent="0">
              <a:spcBef>
                <a:spcPts val="1000"/>
              </a:spcBef>
              <a:spcAft>
                <a:spcPts val="0"/>
              </a:spcAft>
              <a:buNone/>
            </a:pPr>
            <a:r>
              <a:rPr lang="en-US" sz="2800" b="1" noProof="0" dirty="0"/>
              <a:t>Office of Federal Contract Compliance Programs (O</a:t>
            </a:r>
            <a:r>
              <a:rPr lang="en-US" sz="100" b="1" noProof="0" dirty="0"/>
              <a:t> </a:t>
            </a:r>
            <a:r>
              <a:rPr lang="en-US" sz="2800" b="1" noProof="0" dirty="0"/>
              <a:t>F</a:t>
            </a:r>
            <a:r>
              <a:rPr lang="en-US" sz="100" b="1" noProof="0" dirty="0"/>
              <a:t> </a:t>
            </a:r>
            <a:r>
              <a:rPr lang="en-US" sz="2800" b="1" noProof="0" dirty="0"/>
              <a:t>C</a:t>
            </a:r>
            <a:r>
              <a:rPr lang="en-US" sz="100" b="1" noProof="0" dirty="0"/>
              <a:t> </a:t>
            </a:r>
            <a:r>
              <a:rPr lang="en-US" sz="2800" b="1" noProof="0" dirty="0"/>
              <a:t>C</a:t>
            </a:r>
            <a:r>
              <a:rPr lang="en-US" sz="100" b="1" noProof="0" dirty="0"/>
              <a:t> </a:t>
            </a:r>
            <a:r>
              <a:rPr lang="en-US" sz="2800" b="1" noProof="0" dirty="0"/>
              <a:t>P)</a:t>
            </a:r>
          </a:p>
          <a:p>
            <a:pPr marL="0" indent="0">
              <a:spcBef>
                <a:spcPts val="1000"/>
              </a:spcBef>
              <a:spcAft>
                <a:spcPts val="0"/>
              </a:spcAft>
              <a:buNone/>
            </a:pPr>
            <a:r>
              <a:rPr lang="en-US" noProof="0" dirty="0"/>
              <a:t>Enforces executive orders that cover companies doing business with the federal government.</a:t>
            </a:r>
          </a:p>
          <a:p>
            <a:pPr marL="0" indent="0">
              <a:spcBef>
                <a:spcPts val="1000"/>
              </a:spcBef>
              <a:spcAft>
                <a:spcPts val="0"/>
              </a:spcAft>
              <a:buNone/>
            </a:pPr>
            <a:r>
              <a:rPr lang="en-US" noProof="0" dirty="0"/>
              <a:t>Audits government contractors to ensure they are actively pursuing goals in their affirmative action plans.</a:t>
            </a:r>
          </a:p>
          <a:p>
            <a:pPr marL="0" indent="0">
              <a:spcBef>
                <a:spcPts val="1000"/>
              </a:spcBef>
              <a:spcAft>
                <a:spcPts val="0"/>
              </a:spcAft>
              <a:buNone/>
            </a:pPr>
            <a:r>
              <a:rPr lang="en-US" noProof="0" dirty="0"/>
              <a:t>Plan must include:</a:t>
            </a:r>
          </a:p>
          <a:p>
            <a:pPr marL="291600" lvl="1" indent="-291600">
              <a:spcBef>
                <a:spcPts val="1000"/>
              </a:spcBef>
              <a:spcAft>
                <a:spcPts val="0"/>
              </a:spcAft>
              <a:buFont typeface="Arial" panose="020B0604020202020204" pitchFamily="34" charset="0"/>
              <a:buChar char="•"/>
            </a:pPr>
            <a:r>
              <a:rPr lang="en-US" noProof="0" dirty="0"/>
              <a:t>Utilization analysis.</a:t>
            </a:r>
          </a:p>
          <a:p>
            <a:pPr marL="291600" lvl="1" indent="-291600">
              <a:spcBef>
                <a:spcPts val="1000"/>
              </a:spcBef>
              <a:spcAft>
                <a:spcPts val="0"/>
              </a:spcAft>
              <a:buFont typeface="Arial" panose="020B0604020202020204" pitchFamily="34" charset="0"/>
              <a:buChar char="•"/>
            </a:pPr>
            <a:r>
              <a:rPr lang="en-US" noProof="0" dirty="0"/>
              <a:t>Goals and timetables.</a:t>
            </a:r>
          </a:p>
          <a:p>
            <a:pPr marL="291600" lvl="1" indent="-291600">
              <a:spcBef>
                <a:spcPts val="1000"/>
              </a:spcBef>
              <a:spcAft>
                <a:spcPts val="0"/>
              </a:spcAft>
              <a:buFont typeface="Arial" panose="020B0604020202020204" pitchFamily="34" charset="0"/>
              <a:buChar char="•"/>
            </a:pPr>
            <a:r>
              <a:rPr lang="en-US" noProof="0" dirty="0"/>
              <a:t>Action steps.</a:t>
            </a:r>
          </a:p>
        </p:txBody>
      </p:sp>
    </p:spTree>
    <p:extLst>
      <p:ext uri="{BB962C8B-B14F-4D97-AF65-F5344CB8AC3E}">
        <p14:creationId xmlns:p14="http://schemas.microsoft.com/office/powerpoint/2010/main" val="27864903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sz="3200" noProof="0" dirty="0"/>
              <a:t>Businesses’ Role in Providing for Equal Employment Opportunity </a:t>
            </a:r>
            <a:r>
              <a:rPr lang="en-US" sz="1000" b="0" noProof="0" dirty="0"/>
              <a:t>1</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0"/>
            <a:ext cx="10871200" cy="3855311"/>
          </a:xfrm>
        </p:spPr>
        <p:txBody>
          <a:bodyPr/>
          <a:lstStyle/>
          <a:p>
            <a:pPr marL="0" indent="0">
              <a:spcBef>
                <a:spcPts val="1000"/>
              </a:spcBef>
              <a:spcAft>
                <a:spcPts val="0"/>
              </a:spcAft>
              <a:buNone/>
            </a:pPr>
            <a:r>
              <a:rPr lang="en-US" sz="2800" noProof="0" dirty="0"/>
              <a:t>Avoiding Discrimination</a:t>
            </a:r>
          </a:p>
          <a:p>
            <a:pPr marL="0" indent="0">
              <a:spcBef>
                <a:spcPts val="1000"/>
              </a:spcBef>
              <a:spcAft>
                <a:spcPts val="0"/>
              </a:spcAft>
              <a:buNone/>
            </a:pPr>
            <a:r>
              <a:rPr lang="en-US" b="1" noProof="0" dirty="0"/>
              <a:t>Disparate treatment:</a:t>
            </a:r>
          </a:p>
          <a:p>
            <a:pPr marL="291600" lvl="1" indent="-291600">
              <a:spcBef>
                <a:spcPts val="1000"/>
              </a:spcBef>
              <a:spcAft>
                <a:spcPts val="0"/>
              </a:spcAft>
              <a:buFont typeface="Arial" panose="020B0604020202020204" pitchFamily="34" charset="0"/>
              <a:buChar char="•"/>
            </a:pPr>
            <a:r>
              <a:rPr lang="en-US" noProof="0" dirty="0"/>
              <a:t>Differing treatment of individuals based on race, color, religion, sex, national origin, age, or disability status.</a:t>
            </a:r>
          </a:p>
          <a:p>
            <a:pPr marL="291600" lvl="1" indent="-291600">
              <a:spcBef>
                <a:spcPts val="1000"/>
              </a:spcBef>
              <a:spcAft>
                <a:spcPts val="0"/>
              </a:spcAft>
              <a:buFont typeface="Arial" panose="020B0604020202020204" pitchFamily="34" charset="0"/>
              <a:buChar char="•"/>
            </a:pPr>
            <a:r>
              <a:rPr lang="en-US" noProof="0" dirty="0"/>
              <a:t>Companies should evaluate interview questions and decision criteria to make sure they are job related and applied equally.</a:t>
            </a:r>
          </a:p>
          <a:p>
            <a:pPr marL="291600" lvl="1" indent="-291600">
              <a:spcBef>
                <a:spcPts val="1000"/>
              </a:spcBef>
              <a:spcAft>
                <a:spcPts val="0"/>
              </a:spcAft>
              <a:buFont typeface="Arial" panose="020B0604020202020204" pitchFamily="34" charset="0"/>
              <a:buChar char="•"/>
            </a:pPr>
            <a:r>
              <a:rPr lang="en-US" noProof="0" dirty="0"/>
              <a:t>Legal when there is a </a:t>
            </a:r>
            <a:r>
              <a:rPr lang="en-US" b="1" noProof="0" dirty="0"/>
              <a:t>bona fide occupational qualification (B</a:t>
            </a:r>
            <a:r>
              <a:rPr lang="en-US" sz="100" b="1" noProof="0" dirty="0"/>
              <a:t> </a:t>
            </a:r>
            <a:r>
              <a:rPr lang="en-US" b="1" noProof="0" dirty="0"/>
              <a:t>F</a:t>
            </a:r>
            <a:r>
              <a:rPr lang="en-US" sz="100" b="1" noProof="0" dirty="0"/>
              <a:t> </a:t>
            </a:r>
            <a:r>
              <a:rPr lang="en-US" b="1" noProof="0" dirty="0"/>
              <a:t>O</a:t>
            </a:r>
            <a:r>
              <a:rPr lang="en-US" sz="100" b="1" noProof="0" dirty="0"/>
              <a:t> </a:t>
            </a:r>
            <a:r>
              <a:rPr lang="en-US" b="1" noProof="0" dirty="0"/>
              <a:t>Q)</a:t>
            </a:r>
            <a:r>
              <a:rPr lang="en-US" noProof="0" dirty="0"/>
              <a:t>.</a:t>
            </a:r>
          </a:p>
          <a:p>
            <a:pPr marL="622800" lvl="2" indent="-320400">
              <a:spcBef>
                <a:spcPts val="1000"/>
              </a:spcBef>
              <a:spcAft>
                <a:spcPts val="0"/>
              </a:spcAft>
            </a:pPr>
            <a:r>
              <a:rPr lang="en-US" noProof="0" dirty="0"/>
              <a:t>A necessary (not merely preferred) qualification for performing a job.</a:t>
            </a:r>
          </a:p>
          <a:p>
            <a:pPr marL="622800" lvl="2" indent="-320400">
              <a:spcBef>
                <a:spcPts val="1000"/>
              </a:spcBef>
              <a:spcAft>
                <a:spcPts val="0"/>
              </a:spcAft>
            </a:pPr>
            <a:r>
              <a:rPr lang="en-US" noProof="0" dirty="0"/>
              <a:t>Supreme Court ruled that B</a:t>
            </a:r>
            <a:r>
              <a:rPr lang="en-US" sz="100" noProof="0" dirty="0"/>
              <a:t> </a:t>
            </a:r>
            <a:r>
              <a:rPr lang="en-US" noProof="0" dirty="0"/>
              <a:t>F</a:t>
            </a:r>
            <a:r>
              <a:rPr lang="en-US" sz="100" noProof="0" dirty="0"/>
              <a:t> </a:t>
            </a:r>
            <a:r>
              <a:rPr lang="en-US" noProof="0" dirty="0"/>
              <a:t>O</a:t>
            </a:r>
            <a:r>
              <a:rPr lang="en-US" sz="100" noProof="0" dirty="0"/>
              <a:t> </a:t>
            </a:r>
            <a:r>
              <a:rPr lang="en-US" noProof="0" dirty="0"/>
              <a:t>Q</a:t>
            </a:r>
            <a:r>
              <a:rPr lang="en-US" sz="100" noProof="0" dirty="0"/>
              <a:t> </a:t>
            </a:r>
            <a:r>
              <a:rPr lang="en-US" noProof="0" dirty="0"/>
              <a:t>s are limited to policies directly related to worker’s ability to do the job.</a:t>
            </a:r>
          </a:p>
        </p:txBody>
      </p:sp>
    </p:spTree>
    <p:extLst>
      <p:ext uri="{BB962C8B-B14F-4D97-AF65-F5344CB8AC3E}">
        <p14:creationId xmlns:p14="http://schemas.microsoft.com/office/powerpoint/2010/main" val="572870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53BA6-E676-4473-93B7-B38C3EA0BACD}"/>
              </a:ext>
            </a:extLst>
          </p:cNvPr>
          <p:cNvSpPr>
            <a:spLocks noGrp="1"/>
          </p:cNvSpPr>
          <p:nvPr>
            <p:ph type="title"/>
          </p:nvPr>
        </p:nvSpPr>
        <p:spPr>
          <a:xfrm>
            <a:off x="1" y="228600"/>
            <a:ext cx="12192000" cy="609600"/>
          </a:xfrm>
        </p:spPr>
        <p:txBody>
          <a:bodyPr/>
          <a:lstStyle/>
          <a:p>
            <a:r>
              <a:rPr lang="en-US" sz="3200" noProof="0" dirty="0"/>
              <a:t>Businesses’ Role in Providing for Equal Employment Opportunity </a:t>
            </a:r>
            <a:r>
              <a:rPr lang="en-US" sz="1000" b="0" noProof="0" dirty="0"/>
              <a:t>2</a:t>
            </a:r>
          </a:p>
        </p:txBody>
      </p:sp>
      <p:sp>
        <p:nvSpPr>
          <p:cNvPr id="8" name="Text Placeholder 7">
            <a:extLst>
              <a:ext uri="{FF2B5EF4-FFF2-40B4-BE49-F238E27FC236}">
                <a16:creationId xmlns:a16="http://schemas.microsoft.com/office/drawing/2014/main" id="{4D88B3BA-A2D1-4A61-888E-07BC160D96E0}"/>
              </a:ext>
            </a:extLst>
          </p:cNvPr>
          <p:cNvSpPr>
            <a:spLocks noGrp="1"/>
          </p:cNvSpPr>
          <p:nvPr>
            <p:ph type="body" sz="quarter" idx="13"/>
          </p:nvPr>
        </p:nvSpPr>
        <p:spPr>
          <a:ln w="19050">
            <a:solidFill>
              <a:schemeClr val="bg1"/>
            </a:solidFill>
          </a:ln>
        </p:spPr>
        <p:txBody>
          <a:bodyPr anchor="ctr"/>
          <a:lstStyle/>
          <a:p>
            <a:pPr marL="0" indent="0">
              <a:buNone/>
            </a:pPr>
            <a:r>
              <a:rPr lang="en-US" noProof="0" dirty="0"/>
              <a:t>Avoiding Discrimination (continued)</a:t>
            </a:r>
          </a:p>
        </p:txBody>
      </p:sp>
      <p:sp>
        <p:nvSpPr>
          <p:cNvPr id="4" name="Content Placeholder 3">
            <a:extLst>
              <a:ext uri="{FF2B5EF4-FFF2-40B4-BE49-F238E27FC236}">
                <a16:creationId xmlns:a16="http://schemas.microsoft.com/office/drawing/2014/main" id="{0C1E4C4C-FCC7-4DE5-900C-DDA607391DDC}"/>
              </a:ext>
            </a:extLst>
          </p:cNvPr>
          <p:cNvSpPr>
            <a:spLocks noGrp="1"/>
          </p:cNvSpPr>
          <p:nvPr>
            <p:ph sz="half" idx="2"/>
          </p:nvPr>
        </p:nvSpPr>
        <p:spPr>
          <a:xfrm>
            <a:off x="609602" y="1732835"/>
            <a:ext cx="5386917" cy="609600"/>
          </a:xfrm>
          <a:ln w="19050">
            <a:solidFill>
              <a:srgbClr val="006800"/>
            </a:solidFill>
          </a:ln>
        </p:spPr>
        <p:txBody>
          <a:bodyPr anchor="ctr"/>
          <a:lstStyle/>
          <a:p>
            <a:pPr marL="0" indent="0" algn="ctr">
              <a:buNone/>
            </a:pPr>
            <a:r>
              <a:rPr lang="en-US" b="1" noProof="0" dirty="0"/>
              <a:t>Disparate Impact</a:t>
            </a:r>
          </a:p>
        </p:txBody>
      </p:sp>
      <p:sp>
        <p:nvSpPr>
          <p:cNvPr id="9" name="Content Placeholder 8">
            <a:extLst>
              <a:ext uri="{FF2B5EF4-FFF2-40B4-BE49-F238E27FC236}">
                <a16:creationId xmlns:a16="http://schemas.microsoft.com/office/drawing/2014/main" id="{62430EF2-1DB3-43F4-9FFF-6E21181E3A19}"/>
              </a:ext>
            </a:extLst>
          </p:cNvPr>
          <p:cNvSpPr>
            <a:spLocks noGrp="1"/>
          </p:cNvSpPr>
          <p:nvPr>
            <p:ph sz="half" idx="14"/>
          </p:nvPr>
        </p:nvSpPr>
        <p:spPr>
          <a:xfrm>
            <a:off x="609600" y="2429032"/>
            <a:ext cx="5386917" cy="2391446"/>
          </a:xfrm>
          <a:ln w="19050">
            <a:solidFill>
              <a:srgbClr val="006800"/>
            </a:solidFill>
          </a:ln>
        </p:spPr>
        <p:txBody>
          <a:bodyPr/>
          <a:lstStyle/>
          <a:p>
            <a:pPr marL="291600" indent="-291600">
              <a:spcBef>
                <a:spcPts val="1000"/>
              </a:spcBef>
              <a:spcAft>
                <a:spcPts val="0"/>
              </a:spcAft>
              <a:buFont typeface="Arial" charset="0"/>
              <a:buChar char="•"/>
              <a:defRPr/>
            </a:pPr>
            <a:r>
              <a:rPr lang="en-US" sz="2000" noProof="0" dirty="0">
                <a:cs typeface="Arial" panose="020B0604020202020204" pitchFamily="34" charset="0"/>
              </a:rPr>
              <a:t>Condition in which employment practices are seemingly neutral yet disproportionately exclude a protected group from employment opportunities.</a:t>
            </a:r>
          </a:p>
          <a:p>
            <a:pPr marL="291600" indent="-291600">
              <a:spcBef>
                <a:spcPts val="1000"/>
              </a:spcBef>
              <a:spcAft>
                <a:spcPts val="0"/>
              </a:spcAft>
              <a:buFont typeface="Arial" charset="0"/>
              <a:buChar char="•"/>
              <a:defRPr/>
            </a:pPr>
            <a:r>
              <a:rPr lang="en-US" sz="2000" noProof="0" dirty="0">
                <a:cs typeface="Arial" panose="020B0604020202020204" pitchFamily="34" charset="0"/>
              </a:rPr>
              <a:t>Often is unintended by employer.</a:t>
            </a:r>
          </a:p>
        </p:txBody>
      </p:sp>
      <p:sp>
        <p:nvSpPr>
          <p:cNvPr id="5" name="Content Placeholder 4">
            <a:extLst>
              <a:ext uri="{FF2B5EF4-FFF2-40B4-BE49-F238E27FC236}">
                <a16:creationId xmlns:a16="http://schemas.microsoft.com/office/drawing/2014/main" id="{367BDE3B-7461-422D-9CC3-D76E899A46AE}"/>
              </a:ext>
            </a:extLst>
          </p:cNvPr>
          <p:cNvSpPr>
            <a:spLocks noGrp="1"/>
          </p:cNvSpPr>
          <p:nvPr>
            <p:ph sz="quarter" idx="4"/>
          </p:nvPr>
        </p:nvSpPr>
        <p:spPr>
          <a:xfrm>
            <a:off x="6193369" y="1732834"/>
            <a:ext cx="5389033" cy="609601"/>
          </a:xfrm>
          <a:ln w="19050">
            <a:solidFill>
              <a:srgbClr val="006800"/>
            </a:solidFill>
          </a:ln>
        </p:spPr>
        <p:txBody>
          <a:bodyPr anchor="ctr"/>
          <a:lstStyle/>
          <a:p>
            <a:pPr marL="0" indent="0" algn="ctr">
              <a:buNone/>
            </a:pPr>
            <a:r>
              <a:rPr lang="en-US" b="1" noProof="0" dirty="0"/>
              <a:t>Four-Fifths Rule</a:t>
            </a:r>
          </a:p>
        </p:txBody>
      </p:sp>
      <p:sp>
        <p:nvSpPr>
          <p:cNvPr id="10" name="Content Placeholder 9">
            <a:extLst>
              <a:ext uri="{FF2B5EF4-FFF2-40B4-BE49-F238E27FC236}">
                <a16:creationId xmlns:a16="http://schemas.microsoft.com/office/drawing/2014/main" id="{799FFDF8-8A86-44CB-8FD8-9D168E3978F1}"/>
              </a:ext>
            </a:extLst>
          </p:cNvPr>
          <p:cNvSpPr>
            <a:spLocks noGrp="1"/>
          </p:cNvSpPr>
          <p:nvPr>
            <p:ph sz="quarter" idx="15"/>
          </p:nvPr>
        </p:nvSpPr>
        <p:spPr>
          <a:xfrm>
            <a:off x="6193369" y="2429031"/>
            <a:ext cx="5389033" cy="2391447"/>
          </a:xfrm>
          <a:ln w="19050">
            <a:solidFill>
              <a:srgbClr val="006800"/>
            </a:solidFill>
          </a:ln>
        </p:spPr>
        <p:txBody>
          <a:bodyPr/>
          <a:lstStyle/>
          <a:p>
            <a:pPr marL="291600" indent="-291600">
              <a:spcBef>
                <a:spcPts val="1000"/>
              </a:spcBef>
              <a:spcAft>
                <a:spcPts val="0"/>
              </a:spcAft>
              <a:buFont typeface="Arial" pitchFamily="34" charset="0"/>
              <a:buChar char="•"/>
            </a:pPr>
            <a:r>
              <a:rPr lang="en-US" altLang="en-US" sz="2000" noProof="0" dirty="0">
                <a:ea typeface="ＭＳ Ｐゴシック" pitchFamily="34" charset="-128"/>
                <a:cs typeface="Arial" panose="020B0604020202020204" pitchFamily="34" charset="0"/>
              </a:rPr>
              <a:t>Commonly used test of disparate impact in hiring practices.</a:t>
            </a:r>
          </a:p>
          <a:p>
            <a:pPr marL="291600" indent="-291600">
              <a:spcBef>
                <a:spcPts val="1000"/>
              </a:spcBef>
              <a:spcAft>
                <a:spcPts val="0"/>
              </a:spcAft>
              <a:buFont typeface="Arial" pitchFamily="34" charset="0"/>
              <a:buChar char="•"/>
            </a:pPr>
            <a:r>
              <a:rPr lang="en-US" altLang="en-US" sz="2000" noProof="0" dirty="0">
                <a:ea typeface="ＭＳ Ｐゴシック" pitchFamily="34" charset="-128"/>
                <a:cs typeface="Arial" panose="020B0604020202020204" pitchFamily="34" charset="0"/>
              </a:rPr>
              <a:t>If hiring rate for minority group is less than four-fifths the hiring rate for the majority group, there is evidence of potential discrimination.</a:t>
            </a:r>
          </a:p>
        </p:txBody>
      </p:sp>
    </p:spTree>
    <p:extLst>
      <p:ext uri="{BB962C8B-B14F-4D97-AF65-F5344CB8AC3E}">
        <p14:creationId xmlns:p14="http://schemas.microsoft.com/office/powerpoint/2010/main" val="16752116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52C3D-3819-4627-B401-FCC437685B7B}"/>
              </a:ext>
            </a:extLst>
          </p:cNvPr>
          <p:cNvSpPr>
            <a:spLocks noGrp="1"/>
          </p:cNvSpPr>
          <p:nvPr>
            <p:ph type="title"/>
          </p:nvPr>
        </p:nvSpPr>
        <p:spPr/>
        <p:txBody>
          <a:bodyPr/>
          <a:lstStyle/>
          <a:p>
            <a:r>
              <a:rPr lang="en-US" noProof="0" dirty="0"/>
              <a:t>Figure 3.4 Applying the Four-Fifths Rule</a:t>
            </a:r>
          </a:p>
        </p:txBody>
      </p:sp>
      <p:sp>
        <p:nvSpPr>
          <p:cNvPr id="3" name="Content Placeholder 2">
            <a:extLst>
              <a:ext uri="{FF2B5EF4-FFF2-40B4-BE49-F238E27FC236}">
                <a16:creationId xmlns:a16="http://schemas.microsoft.com/office/drawing/2014/main" id="{B5B364E4-AEFF-43CB-8258-516ADFB518CE}"/>
              </a:ext>
            </a:extLst>
          </p:cNvPr>
          <p:cNvSpPr>
            <a:spLocks noGrp="1"/>
          </p:cNvSpPr>
          <p:nvPr>
            <p:ph sz="quarter" idx="12"/>
          </p:nvPr>
        </p:nvSpPr>
        <p:spPr>
          <a:xfrm>
            <a:off x="711200" y="1066800"/>
            <a:ext cx="10871200" cy="639762"/>
          </a:xfrm>
        </p:spPr>
        <p:txBody>
          <a:bodyPr/>
          <a:lstStyle/>
          <a:p>
            <a:pPr marL="0" indent="0">
              <a:buNone/>
            </a:pPr>
            <a:r>
              <a:rPr lang="en-US" sz="1800" b="1" noProof="0" dirty="0"/>
              <a:t>Example</a:t>
            </a:r>
            <a:r>
              <a:rPr lang="en-US" sz="1800" noProof="0" dirty="0"/>
              <a:t>: A new hotel has to hire employees to fill 100 positions. Out of 300 total applicants, 200 are black and the remaining 100 are white. The hotel hires 40 of the black applicants and 60 of the white applicants.</a:t>
            </a:r>
          </a:p>
        </p:txBody>
      </p:sp>
      <p:sp>
        <p:nvSpPr>
          <p:cNvPr id="4" name="Content Placeholder 3">
            <a:extLst>
              <a:ext uri="{FF2B5EF4-FFF2-40B4-BE49-F238E27FC236}">
                <a16:creationId xmlns:a16="http://schemas.microsoft.com/office/drawing/2014/main" id="{44B80634-B26D-4B83-B427-07EB1A702884}"/>
              </a:ext>
            </a:extLst>
          </p:cNvPr>
          <p:cNvSpPr>
            <a:spLocks noGrp="1"/>
          </p:cNvSpPr>
          <p:nvPr>
            <p:ph sz="quarter" idx="13"/>
          </p:nvPr>
        </p:nvSpPr>
        <p:spPr>
          <a:xfrm>
            <a:off x="711200" y="1719476"/>
            <a:ext cx="2330173" cy="359790"/>
          </a:xfrm>
        </p:spPr>
        <p:txBody>
          <a:bodyPr/>
          <a:lstStyle/>
          <a:p>
            <a:pPr marL="0" indent="0">
              <a:buNone/>
            </a:pPr>
            <a:r>
              <a:rPr lang="en-US" sz="1800" b="1" noProof="0" dirty="0"/>
              <a:t>Step 1: Find the Rates</a:t>
            </a:r>
          </a:p>
        </p:txBody>
      </p:sp>
      <p:pic>
        <p:nvPicPr>
          <p:cNvPr id="10" name="Picture 9" descr="To find the rate of black applicants, divide the 40 hired applicants by the total 200 applicants who applied. This equals 20 percent or 0.2.">
            <a:extLst>
              <a:ext uri="{FF2B5EF4-FFF2-40B4-BE49-F238E27FC236}">
                <a16:creationId xmlns:a16="http://schemas.microsoft.com/office/drawing/2014/main" id="{729B7272-F0FB-4480-9BEC-6E2014045EF5}"/>
              </a:ext>
            </a:extLst>
          </p:cNvPr>
          <p:cNvPicPr>
            <a:picLocks noChangeAspect="1"/>
          </p:cNvPicPr>
          <p:nvPr/>
        </p:nvPicPr>
        <p:blipFill rotWithShape="1">
          <a:blip r:embed="rId4"/>
          <a:srcRect b="47601"/>
          <a:stretch/>
        </p:blipFill>
        <p:spPr>
          <a:xfrm>
            <a:off x="1243426" y="2146247"/>
            <a:ext cx="3662170" cy="1302418"/>
          </a:xfrm>
          <a:prstGeom prst="rect">
            <a:avLst/>
          </a:prstGeom>
        </p:spPr>
      </p:pic>
      <p:pic>
        <p:nvPicPr>
          <p:cNvPr id="6" name="Picture 5" descr="To find the rate of white applicants, divide the 60 hired by the total 100 applicants who applied. This equals 60 percent or 0.6.">
            <a:extLst>
              <a:ext uri="{FF2B5EF4-FFF2-40B4-BE49-F238E27FC236}">
                <a16:creationId xmlns:a16="http://schemas.microsoft.com/office/drawing/2014/main" id="{FB56B892-EF5C-4127-A17D-1A4AEF96049C}"/>
              </a:ext>
            </a:extLst>
          </p:cNvPr>
          <p:cNvPicPr>
            <a:picLocks noChangeAspect="1"/>
          </p:cNvPicPr>
          <p:nvPr/>
        </p:nvPicPr>
        <p:blipFill>
          <a:blip r:embed="rId5"/>
          <a:stretch>
            <a:fillRect/>
          </a:stretch>
        </p:blipFill>
        <p:spPr>
          <a:xfrm>
            <a:off x="1533114" y="3539829"/>
            <a:ext cx="3305175" cy="1123950"/>
          </a:xfrm>
          <a:prstGeom prst="rect">
            <a:avLst/>
          </a:prstGeom>
        </p:spPr>
      </p:pic>
      <p:sp>
        <p:nvSpPr>
          <p:cNvPr id="5" name="Content Placeholder 4">
            <a:extLst>
              <a:ext uri="{FF2B5EF4-FFF2-40B4-BE49-F238E27FC236}">
                <a16:creationId xmlns:a16="http://schemas.microsoft.com/office/drawing/2014/main" id="{932A3F0C-5823-4BF6-B52F-65B75E86BBE1}"/>
              </a:ext>
            </a:extLst>
          </p:cNvPr>
          <p:cNvSpPr>
            <a:spLocks noGrp="1"/>
          </p:cNvSpPr>
          <p:nvPr>
            <p:ph sz="quarter" idx="14"/>
          </p:nvPr>
        </p:nvSpPr>
        <p:spPr>
          <a:xfrm>
            <a:off x="641628" y="4729039"/>
            <a:ext cx="2747615" cy="319106"/>
          </a:xfrm>
        </p:spPr>
        <p:txBody>
          <a:bodyPr/>
          <a:lstStyle/>
          <a:p>
            <a:pPr marL="0" indent="0">
              <a:buNone/>
            </a:pPr>
            <a:r>
              <a:rPr lang="en-US" sz="1800" b="1" noProof="0" dirty="0"/>
              <a:t>Step 2: Compare the Rates</a:t>
            </a:r>
          </a:p>
        </p:txBody>
      </p:sp>
      <p:graphicFrame>
        <p:nvGraphicFramePr>
          <p:cNvPr id="11" name="Object 10">
            <a:extLst>
              <a:ext uri="{FF2B5EF4-FFF2-40B4-BE49-F238E27FC236}">
                <a16:creationId xmlns:a16="http://schemas.microsoft.com/office/drawing/2014/main" id="{97D440AE-F713-497A-BE11-8B94C196CCD4}"/>
              </a:ext>
            </a:extLst>
          </p:cNvPr>
          <p:cNvGraphicFramePr>
            <a:graphicFrameLocks noChangeAspect="1"/>
          </p:cNvGraphicFramePr>
          <p:nvPr>
            <p:extLst>
              <p:ext uri="{D42A27DB-BD31-4B8C-83A1-F6EECF244321}">
                <p14:modId xmlns:p14="http://schemas.microsoft.com/office/powerpoint/2010/main" val="1211968311"/>
              </p:ext>
            </p:extLst>
          </p:nvPr>
        </p:nvGraphicFramePr>
        <p:xfrm>
          <a:off x="1444623" y="5141870"/>
          <a:ext cx="1053276" cy="616062"/>
        </p:xfrm>
        <a:graphic>
          <a:graphicData uri="http://schemas.openxmlformats.org/presentationml/2006/ole">
            <mc:AlternateContent xmlns:mc="http://schemas.openxmlformats.org/markup-compatibility/2006">
              <mc:Choice xmlns:v="urn:schemas-microsoft-com:vml" Requires="v">
                <p:oleObj spid="_x0000_s1755" name="Equation" r:id="rId6" imgW="672840" imgH="393480" progId="Equation.DSMT4">
                  <p:embed/>
                </p:oleObj>
              </mc:Choice>
              <mc:Fallback>
                <p:oleObj name="Equation" r:id="rId6" imgW="672840" imgH="393480" progId="Equation.DSMT4">
                  <p:embed/>
                  <p:pic>
                    <p:nvPicPr>
                      <p:cNvPr id="0" name=""/>
                      <p:cNvPicPr/>
                      <p:nvPr/>
                    </p:nvPicPr>
                    <p:blipFill>
                      <a:blip r:embed="rId7"/>
                      <a:stretch>
                        <a:fillRect/>
                      </a:stretch>
                    </p:blipFill>
                    <p:spPr>
                      <a:xfrm>
                        <a:off x="1444623" y="5141870"/>
                        <a:ext cx="1053276" cy="616062"/>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0252CF6A-1559-4450-9840-CF5FB497F182}"/>
              </a:ext>
            </a:extLst>
          </p:cNvPr>
          <p:cNvGraphicFramePr>
            <a:graphicFrameLocks noChangeAspect="1"/>
          </p:cNvGraphicFramePr>
          <p:nvPr>
            <p:extLst>
              <p:ext uri="{D42A27DB-BD31-4B8C-83A1-F6EECF244321}">
                <p14:modId xmlns:p14="http://schemas.microsoft.com/office/powerpoint/2010/main" val="2871096995"/>
              </p:ext>
            </p:extLst>
          </p:nvPr>
        </p:nvGraphicFramePr>
        <p:xfrm>
          <a:off x="3245848" y="5121378"/>
          <a:ext cx="770357" cy="628445"/>
        </p:xfrm>
        <a:graphic>
          <a:graphicData uri="http://schemas.openxmlformats.org/presentationml/2006/ole">
            <mc:AlternateContent xmlns:mc="http://schemas.openxmlformats.org/markup-compatibility/2006">
              <mc:Choice xmlns:v="urn:schemas-microsoft-com:vml" Requires="v">
                <p:oleObj spid="_x0000_s1756" name="Equation" r:id="rId8" imgW="482400" imgH="393480" progId="Equation.DSMT4">
                  <p:embed/>
                </p:oleObj>
              </mc:Choice>
              <mc:Fallback>
                <p:oleObj name="Equation" r:id="rId8" imgW="482400" imgH="393480" progId="Equation.DSMT4">
                  <p:embed/>
                  <p:pic>
                    <p:nvPicPr>
                      <p:cNvPr id="0" name=""/>
                      <p:cNvPicPr/>
                      <p:nvPr/>
                    </p:nvPicPr>
                    <p:blipFill>
                      <a:blip r:embed="rId9"/>
                      <a:stretch>
                        <a:fillRect/>
                      </a:stretch>
                    </p:blipFill>
                    <p:spPr>
                      <a:xfrm>
                        <a:off x="3245848" y="5121378"/>
                        <a:ext cx="770357" cy="628445"/>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F4141C43-5A2E-4924-A876-A4103A2F07A8}"/>
              </a:ext>
            </a:extLst>
          </p:cNvPr>
          <p:cNvGraphicFramePr>
            <a:graphicFrameLocks noChangeAspect="1"/>
          </p:cNvGraphicFramePr>
          <p:nvPr>
            <p:extLst>
              <p:ext uri="{D42A27DB-BD31-4B8C-83A1-F6EECF244321}">
                <p14:modId xmlns:p14="http://schemas.microsoft.com/office/powerpoint/2010/main" val="45184835"/>
              </p:ext>
            </p:extLst>
          </p:nvPr>
        </p:nvGraphicFramePr>
        <p:xfrm>
          <a:off x="1394928" y="5888452"/>
          <a:ext cx="1013525" cy="278226"/>
        </p:xfrm>
        <a:graphic>
          <a:graphicData uri="http://schemas.openxmlformats.org/presentationml/2006/ole">
            <mc:AlternateContent xmlns:mc="http://schemas.openxmlformats.org/markup-compatibility/2006">
              <mc:Choice xmlns:v="urn:schemas-microsoft-com:vml" Requires="v">
                <p:oleObj spid="_x0000_s1757" name="Equation" r:id="rId10" imgW="647640" imgH="177480" progId="Equation.DSMT4">
                  <p:embed/>
                </p:oleObj>
              </mc:Choice>
              <mc:Fallback>
                <p:oleObj name="Equation" r:id="rId10" imgW="647640" imgH="177480" progId="Equation.DSMT4">
                  <p:embed/>
                  <p:pic>
                    <p:nvPicPr>
                      <p:cNvPr id="0" name=""/>
                      <p:cNvPicPr/>
                      <p:nvPr/>
                    </p:nvPicPr>
                    <p:blipFill>
                      <a:blip r:embed="rId11"/>
                      <a:stretch>
                        <a:fillRect/>
                      </a:stretch>
                    </p:blipFill>
                    <p:spPr>
                      <a:xfrm>
                        <a:off x="1394928" y="5888452"/>
                        <a:ext cx="1013525" cy="278226"/>
                      </a:xfrm>
                      <a:prstGeom prst="rect">
                        <a:avLst/>
                      </a:prstGeom>
                    </p:spPr>
                  </p:pic>
                </p:oleObj>
              </mc:Fallback>
            </mc:AlternateContent>
          </a:graphicData>
        </a:graphic>
      </p:graphicFrame>
      <p:sp>
        <p:nvSpPr>
          <p:cNvPr id="8" name="Content Placeholder 7">
            <a:extLst>
              <a:ext uri="{FF2B5EF4-FFF2-40B4-BE49-F238E27FC236}">
                <a16:creationId xmlns:a16="http://schemas.microsoft.com/office/drawing/2014/main" id="{634AC3E9-9F57-4BAB-9D1C-BA4175631BA3}"/>
              </a:ext>
            </a:extLst>
          </p:cNvPr>
          <p:cNvSpPr>
            <a:spLocks noGrp="1"/>
          </p:cNvSpPr>
          <p:nvPr>
            <p:ph sz="quarter" idx="11"/>
          </p:nvPr>
        </p:nvSpPr>
        <p:spPr>
          <a:xfrm>
            <a:off x="641629" y="6259049"/>
            <a:ext cx="8571946" cy="340529"/>
          </a:xfrm>
        </p:spPr>
        <p:txBody>
          <a:bodyPr/>
          <a:lstStyle/>
          <a:p>
            <a:pPr marL="0" indent="0">
              <a:buNone/>
            </a:pPr>
            <a:r>
              <a:rPr lang="en-US" sz="1800" noProof="0" dirty="0"/>
              <a:t>The four-fifths requirement is not satisfied, providing evidence of potential discrimination.</a:t>
            </a:r>
          </a:p>
        </p:txBody>
      </p:sp>
    </p:spTree>
    <p:extLst>
      <p:ext uri="{BB962C8B-B14F-4D97-AF65-F5344CB8AC3E}">
        <p14:creationId xmlns:p14="http://schemas.microsoft.com/office/powerpoint/2010/main" val="731646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3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noProof="0" dirty="0">
                <a:solidFill>
                  <a:schemeClr val="tx1"/>
                </a:solidFill>
              </a:rPr>
              <a:t>Providing Equal Employment Opportunity and a Safe Workplace</a:t>
            </a: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sz="3200" noProof="0" dirty="0"/>
              <a:t>Businesses’ Role in Providing for Equal Employment Opportunity </a:t>
            </a:r>
            <a:r>
              <a:rPr lang="en-US" sz="1000" b="0" noProof="0" dirty="0"/>
              <a:t>3</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0"/>
            <a:ext cx="10871200" cy="1956937"/>
          </a:xfrm>
        </p:spPr>
        <p:txBody>
          <a:bodyPr/>
          <a:lstStyle/>
          <a:p>
            <a:pPr marL="0" indent="0">
              <a:spcBef>
                <a:spcPts val="1000"/>
              </a:spcBef>
              <a:spcAft>
                <a:spcPts val="0"/>
              </a:spcAft>
              <a:buNone/>
            </a:pPr>
            <a:r>
              <a:rPr lang="en-US" sz="2800" noProof="0" dirty="0"/>
              <a:t>Avoiding Discrimination (continued)</a:t>
            </a:r>
          </a:p>
          <a:p>
            <a:pPr marL="0" indent="0">
              <a:spcBef>
                <a:spcPts val="1000"/>
              </a:spcBef>
              <a:spcAft>
                <a:spcPts val="0"/>
              </a:spcAft>
              <a:buNone/>
            </a:pPr>
            <a:r>
              <a:rPr lang="en-US" noProof="0" dirty="0"/>
              <a:t>Employers can establish and enforce an E</a:t>
            </a:r>
            <a:r>
              <a:rPr lang="en-US" sz="100" noProof="0" dirty="0"/>
              <a:t> </a:t>
            </a:r>
            <a:r>
              <a:rPr lang="en-US" noProof="0" dirty="0"/>
              <a:t>E</a:t>
            </a:r>
            <a:r>
              <a:rPr lang="en-US" sz="100" noProof="0" dirty="0"/>
              <a:t> </a:t>
            </a:r>
            <a:r>
              <a:rPr lang="en-US" noProof="0" dirty="0"/>
              <a:t>O policy. </a:t>
            </a:r>
          </a:p>
          <a:p>
            <a:pPr marL="291600" lvl="1" indent="-291600">
              <a:spcBef>
                <a:spcPts val="1000"/>
              </a:spcBef>
              <a:spcAft>
                <a:spcPts val="0"/>
              </a:spcAft>
              <a:buFont typeface="Arial" panose="020B0604020202020204" pitchFamily="34" charset="0"/>
              <a:buChar char="•"/>
            </a:pPr>
            <a:r>
              <a:rPr lang="en-US" noProof="0" dirty="0"/>
              <a:t>Defines and prohibits unlawful behaviors. </a:t>
            </a:r>
          </a:p>
          <a:p>
            <a:pPr marL="291600" lvl="1" indent="-291600">
              <a:spcBef>
                <a:spcPts val="1000"/>
              </a:spcBef>
              <a:spcAft>
                <a:spcPts val="0"/>
              </a:spcAft>
              <a:buFont typeface="Arial" panose="020B0604020202020204" pitchFamily="34" charset="0"/>
              <a:buChar char="•"/>
            </a:pPr>
            <a:r>
              <a:rPr lang="en-US" noProof="0" dirty="0"/>
              <a:t>Provides procedures for making and investigating complaints.</a:t>
            </a:r>
          </a:p>
        </p:txBody>
      </p:sp>
      <p:sp>
        <p:nvSpPr>
          <p:cNvPr id="4" name="Content Placeholder 3">
            <a:extLst>
              <a:ext uri="{FF2B5EF4-FFF2-40B4-BE49-F238E27FC236}">
                <a16:creationId xmlns:a16="http://schemas.microsoft.com/office/drawing/2014/main" id="{EFEE19FD-5CBB-4DAF-9167-326CB4810458}"/>
              </a:ext>
            </a:extLst>
          </p:cNvPr>
          <p:cNvSpPr>
            <a:spLocks noGrp="1"/>
          </p:cNvSpPr>
          <p:nvPr>
            <p:ph sz="quarter" idx="13"/>
          </p:nvPr>
        </p:nvSpPr>
        <p:spPr>
          <a:xfrm>
            <a:off x="593212" y="3210340"/>
            <a:ext cx="10871200" cy="1262270"/>
          </a:xfrm>
        </p:spPr>
        <p:txBody>
          <a:bodyPr/>
          <a:lstStyle/>
          <a:p>
            <a:pPr marL="0" indent="0">
              <a:spcBef>
                <a:spcPts val="1000"/>
              </a:spcBef>
              <a:spcAft>
                <a:spcPts val="0"/>
              </a:spcAft>
              <a:buNone/>
            </a:pPr>
            <a:r>
              <a:rPr lang="en-US" noProof="0" dirty="0"/>
              <a:t>Affirmative action and reverse discrimination:</a:t>
            </a:r>
          </a:p>
          <a:p>
            <a:pPr marL="291600" lvl="1" indent="-291600">
              <a:spcBef>
                <a:spcPts val="1000"/>
              </a:spcBef>
              <a:spcAft>
                <a:spcPts val="0"/>
              </a:spcAft>
              <a:buFont typeface="Arial" panose="020B0604020202020204" pitchFamily="34" charset="0"/>
              <a:buChar char="•"/>
            </a:pPr>
            <a:r>
              <a:rPr lang="en-US" noProof="0" dirty="0"/>
              <a:t>Some argue that affirmative action is reverse discrimination; fewer white males can be hired due to preference for women and minorities in hiring.</a:t>
            </a:r>
          </a:p>
        </p:txBody>
      </p:sp>
    </p:spTree>
    <p:extLst>
      <p:ext uri="{BB962C8B-B14F-4D97-AF65-F5344CB8AC3E}">
        <p14:creationId xmlns:p14="http://schemas.microsoft.com/office/powerpoint/2010/main" val="595892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79862-25FD-4857-B5CC-BCB6E91BA5F9}"/>
              </a:ext>
            </a:extLst>
          </p:cNvPr>
          <p:cNvSpPr>
            <a:spLocks noGrp="1"/>
          </p:cNvSpPr>
          <p:nvPr>
            <p:ph type="title"/>
          </p:nvPr>
        </p:nvSpPr>
        <p:spPr/>
        <p:txBody>
          <a:bodyPr/>
          <a:lstStyle/>
          <a:p>
            <a:r>
              <a:rPr lang="en-US" noProof="0" dirty="0"/>
              <a:t>Recruitment</a:t>
            </a:r>
          </a:p>
        </p:txBody>
      </p:sp>
      <p:sp>
        <p:nvSpPr>
          <p:cNvPr id="3" name="Content Placeholder 2">
            <a:extLst>
              <a:ext uri="{FF2B5EF4-FFF2-40B4-BE49-F238E27FC236}">
                <a16:creationId xmlns:a16="http://schemas.microsoft.com/office/drawing/2014/main" id="{92957A7C-3B43-49F1-8E2E-7CD6CCE769A7}"/>
              </a:ext>
            </a:extLst>
          </p:cNvPr>
          <p:cNvSpPr>
            <a:spLocks noGrp="1"/>
          </p:cNvSpPr>
          <p:nvPr>
            <p:ph idx="1"/>
          </p:nvPr>
        </p:nvSpPr>
        <p:spPr>
          <a:xfrm>
            <a:off x="609600" y="1280160"/>
            <a:ext cx="5095461" cy="1651883"/>
          </a:xfrm>
        </p:spPr>
        <p:txBody>
          <a:bodyPr/>
          <a:lstStyle/>
          <a:p>
            <a:r>
              <a:rPr lang="en-US" noProof="0" dirty="0">
                <a:solidFill>
                  <a:srgbClr val="221E1F"/>
                </a:solidFill>
              </a:rPr>
              <a:t>Military veterans continue to be a sought-after group of motivated workers in today’s labor force.</a:t>
            </a:r>
            <a:endParaRPr lang="en-US" noProof="0" dirty="0"/>
          </a:p>
        </p:txBody>
      </p:sp>
      <p:pic>
        <p:nvPicPr>
          <p:cNvPr id="6" name="Picture 19" descr="A photo of military veterans at a job fair.">
            <a:extLst>
              <a:ext uri="{FF2B5EF4-FFF2-40B4-BE49-F238E27FC236}">
                <a16:creationId xmlns:a16="http://schemas.microsoft.com/office/drawing/2014/main" id="{928B166C-1EB1-4C57-9B4C-835F3C6FEAFF}"/>
              </a:ext>
            </a:extLst>
          </p:cNvPr>
          <p:cNvPicPr>
            <a:picLocks noChangeAspect="1"/>
          </p:cNvPicPr>
          <p:nvPr/>
        </p:nvPicPr>
        <p:blipFill>
          <a:blip r:embed="rId3"/>
          <a:stretch>
            <a:fillRect/>
          </a:stretch>
        </p:blipFill>
        <p:spPr>
          <a:xfrm>
            <a:off x="6926605" y="1544186"/>
            <a:ext cx="5071552" cy="3363538"/>
          </a:xfrm>
          <a:prstGeom prst="rect">
            <a:avLst/>
          </a:prstGeom>
        </p:spPr>
      </p:pic>
      <p:sp>
        <p:nvSpPr>
          <p:cNvPr id="5" name="Text Placeholder 4">
            <a:extLst>
              <a:ext uri="{FF2B5EF4-FFF2-40B4-BE49-F238E27FC236}">
                <a16:creationId xmlns:a16="http://schemas.microsoft.com/office/drawing/2014/main" id="{4B54E72F-AC82-4044-805C-5974E8ABC9CF}"/>
              </a:ext>
            </a:extLst>
          </p:cNvPr>
          <p:cNvSpPr>
            <a:spLocks noGrp="1"/>
          </p:cNvSpPr>
          <p:nvPr>
            <p:ph type="body" sz="quarter" idx="11"/>
          </p:nvPr>
        </p:nvSpPr>
        <p:spPr>
          <a:xfrm>
            <a:off x="6954590" y="6687563"/>
            <a:ext cx="4791933" cy="170437"/>
          </a:xfrm>
        </p:spPr>
        <p:txBody>
          <a:bodyPr/>
          <a:lstStyle/>
          <a:p>
            <a:r>
              <a:rPr lang="en-US" noProof="0" dirty="0">
                <a:solidFill>
                  <a:schemeClr val="tx1"/>
                </a:solidFill>
              </a:rPr>
              <a:t>©PJF Military Collection/Alamy Stock Photo</a:t>
            </a:r>
          </a:p>
        </p:txBody>
      </p:sp>
    </p:spTree>
    <p:extLst>
      <p:ext uri="{BB962C8B-B14F-4D97-AF65-F5344CB8AC3E}">
        <p14:creationId xmlns:p14="http://schemas.microsoft.com/office/powerpoint/2010/main" val="3837473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p:txBody>
          <a:bodyPr/>
          <a:lstStyle/>
          <a:p>
            <a:r>
              <a:rPr lang="en-US" sz="2800" b="1" noProof="0" dirty="0"/>
              <a:t>Which statement is false? (Check all that apply.)</a:t>
            </a:r>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004115"/>
            <a:ext cx="8849723" cy="3180259"/>
          </a:xfrm>
          <a:prstGeom prst="rect">
            <a:avLst/>
          </a:prstGeom>
        </p:spPr>
        <p:txBody>
          <a:bodyPr/>
          <a:lstStyle/>
          <a:p>
            <a:pPr marL="357188" indent="-357188">
              <a:spcBef>
                <a:spcPts val="1000"/>
              </a:spcBef>
              <a:spcAft>
                <a:spcPts val="0"/>
              </a:spcAft>
              <a:buClrTx/>
              <a:buNone/>
            </a:pPr>
            <a:r>
              <a:rPr lang="en-US" noProof="0" dirty="0"/>
              <a:t>A.  During an interview, it is legal to ask only women if they have child-care needs.</a:t>
            </a:r>
          </a:p>
          <a:p>
            <a:pPr marL="0" indent="0">
              <a:spcBef>
                <a:spcPts val="1000"/>
              </a:spcBef>
              <a:spcAft>
                <a:spcPts val="0"/>
              </a:spcAft>
              <a:buClrTx/>
              <a:buNone/>
            </a:pPr>
            <a:r>
              <a:rPr lang="en-US" noProof="0" dirty="0"/>
              <a:t>B.  Hiring only men to model male underwear is legal.</a:t>
            </a:r>
          </a:p>
          <a:p>
            <a:pPr marL="357188" indent="-357188">
              <a:spcBef>
                <a:spcPts val="1000"/>
              </a:spcBef>
              <a:spcAft>
                <a:spcPts val="0"/>
              </a:spcAft>
              <a:buClrTx/>
              <a:buNone/>
            </a:pPr>
            <a:r>
              <a:rPr lang="en-US" noProof="0" dirty="0"/>
              <a:t>C.  If a company unintentionally hires a disproportionate number of non-minorities, they can be held liable for discrimination.</a:t>
            </a:r>
          </a:p>
          <a:p>
            <a:pPr marL="357188" indent="-357188">
              <a:spcBef>
                <a:spcPts val="1000"/>
              </a:spcBef>
              <a:spcAft>
                <a:spcPts val="0"/>
              </a:spcAft>
              <a:buClrTx/>
              <a:buNone/>
            </a:pPr>
            <a:r>
              <a:rPr lang="en-US" noProof="0" dirty="0"/>
              <a:t>D.  Organizations can screen candidates using a test that reliably predicts on-the-job performance.</a:t>
            </a:r>
          </a:p>
        </p:txBody>
      </p:sp>
    </p:spTree>
    <p:extLst>
      <p:ext uri="{BB962C8B-B14F-4D97-AF65-F5344CB8AC3E}">
        <p14:creationId xmlns:p14="http://schemas.microsoft.com/office/powerpoint/2010/main" val="3470978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sz="3200" noProof="0" dirty="0"/>
              <a:t>Businesses’ Role in Providing for Equal Employment Opportunity </a:t>
            </a:r>
            <a:r>
              <a:rPr lang="en-US" sz="1000" b="0" noProof="0" dirty="0"/>
              <a:t>4</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1"/>
            <a:ext cx="10871200" cy="1837668"/>
          </a:xfrm>
        </p:spPr>
        <p:txBody>
          <a:bodyPr/>
          <a:lstStyle/>
          <a:p>
            <a:pPr marL="0" indent="0">
              <a:spcBef>
                <a:spcPts val="1000"/>
              </a:spcBef>
              <a:spcAft>
                <a:spcPts val="0"/>
              </a:spcAft>
              <a:buNone/>
            </a:pPr>
            <a:r>
              <a:rPr lang="en-US" sz="2800" noProof="0" dirty="0"/>
              <a:t>Providing </a:t>
            </a:r>
            <a:r>
              <a:rPr lang="en-US" sz="2800" b="1" noProof="0" dirty="0"/>
              <a:t>Reasonable Accommodation</a:t>
            </a:r>
          </a:p>
          <a:p>
            <a:pPr marL="0" indent="0">
              <a:spcBef>
                <a:spcPts val="1000"/>
              </a:spcBef>
              <a:spcAft>
                <a:spcPts val="0"/>
              </a:spcAft>
              <a:buNone/>
            </a:pPr>
            <a:r>
              <a:rPr lang="en-US" noProof="0" dirty="0"/>
              <a:t>Employer required to do something to enable all otherwise qualified individuals to perform the job. </a:t>
            </a:r>
          </a:p>
          <a:p>
            <a:pPr marL="291600" lvl="1" indent="-291600">
              <a:spcBef>
                <a:spcPts val="1000"/>
              </a:spcBef>
              <a:spcAft>
                <a:spcPts val="0"/>
              </a:spcAft>
              <a:buFont typeface="Arial" panose="020B0604020202020204" pitchFamily="34" charset="0"/>
              <a:buChar char="•"/>
            </a:pPr>
            <a:r>
              <a:rPr lang="en-US" noProof="0" dirty="0"/>
              <a:t>Religion and disabilities should be considered.</a:t>
            </a:r>
          </a:p>
        </p:txBody>
      </p:sp>
      <p:sp>
        <p:nvSpPr>
          <p:cNvPr id="4" name="Content Placeholder 3">
            <a:extLst>
              <a:ext uri="{FF2B5EF4-FFF2-40B4-BE49-F238E27FC236}">
                <a16:creationId xmlns:a16="http://schemas.microsoft.com/office/drawing/2014/main" id="{EFEE19FD-5CBB-4DAF-9167-326CB4810458}"/>
              </a:ext>
            </a:extLst>
          </p:cNvPr>
          <p:cNvSpPr>
            <a:spLocks noGrp="1"/>
          </p:cNvSpPr>
          <p:nvPr>
            <p:ph sz="quarter" idx="13"/>
          </p:nvPr>
        </p:nvSpPr>
        <p:spPr>
          <a:xfrm>
            <a:off x="593212" y="3182791"/>
            <a:ext cx="10871200" cy="1759226"/>
          </a:xfrm>
        </p:spPr>
        <p:txBody>
          <a:bodyPr/>
          <a:lstStyle/>
          <a:p>
            <a:pPr marL="0" indent="0">
              <a:spcBef>
                <a:spcPts val="1000"/>
              </a:spcBef>
              <a:spcAft>
                <a:spcPts val="0"/>
              </a:spcAft>
              <a:buNone/>
            </a:pPr>
            <a:r>
              <a:rPr lang="en-US" noProof="0" dirty="0"/>
              <a:t>Employer may be exempt from providing accommodation if it would require significant expense or difficulty.</a:t>
            </a:r>
          </a:p>
          <a:p>
            <a:pPr marL="291600" lvl="1" indent="-291600">
              <a:spcBef>
                <a:spcPts val="1000"/>
              </a:spcBef>
              <a:spcAft>
                <a:spcPts val="0"/>
              </a:spcAft>
              <a:buFont typeface="Arial" panose="020B0604020202020204" pitchFamily="34" charset="0"/>
              <a:buChar char="•"/>
            </a:pPr>
            <a:r>
              <a:rPr lang="en-US" noProof="0" dirty="0"/>
              <a:t>Accommodation “reasonable” if it does not impose an undue hardship on employer.</a:t>
            </a:r>
          </a:p>
          <a:p>
            <a:pPr marL="291600" lvl="1" indent="-291600">
              <a:spcBef>
                <a:spcPts val="1000"/>
              </a:spcBef>
              <a:spcAft>
                <a:spcPts val="0"/>
              </a:spcAft>
              <a:buFont typeface="Arial" panose="020B0604020202020204" pitchFamily="34" charset="0"/>
              <a:buChar char="•"/>
            </a:pPr>
            <a:r>
              <a:rPr lang="en-US" noProof="0" dirty="0"/>
              <a:t>Employers may perceive more hardship than what actually exists.</a:t>
            </a:r>
          </a:p>
        </p:txBody>
      </p:sp>
    </p:spTree>
    <p:extLst>
      <p:ext uri="{BB962C8B-B14F-4D97-AF65-F5344CB8AC3E}">
        <p14:creationId xmlns:p14="http://schemas.microsoft.com/office/powerpoint/2010/main" val="34952818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79862-25FD-4857-B5CC-BCB6E91BA5F9}"/>
              </a:ext>
            </a:extLst>
          </p:cNvPr>
          <p:cNvSpPr>
            <a:spLocks noGrp="1"/>
          </p:cNvSpPr>
          <p:nvPr>
            <p:ph type="title"/>
          </p:nvPr>
        </p:nvSpPr>
        <p:spPr/>
        <p:txBody>
          <a:bodyPr/>
          <a:lstStyle/>
          <a:p>
            <a:r>
              <a:rPr lang="en-US" sz="3200" noProof="0" dirty="0"/>
              <a:t>Figure 3.5 Examples of Reasonable Accommodations under the A</a:t>
            </a:r>
            <a:r>
              <a:rPr lang="en-US" sz="100" noProof="0" dirty="0"/>
              <a:t> </a:t>
            </a:r>
            <a:r>
              <a:rPr lang="en-US" sz="3200" noProof="0" dirty="0"/>
              <a:t>D</a:t>
            </a:r>
            <a:r>
              <a:rPr lang="en-US" sz="100" noProof="0" dirty="0"/>
              <a:t> </a:t>
            </a:r>
            <a:r>
              <a:rPr lang="en-US" sz="3200" noProof="0" dirty="0"/>
              <a:t>A </a:t>
            </a:r>
          </a:p>
        </p:txBody>
      </p:sp>
      <p:pic>
        <p:nvPicPr>
          <p:cNvPr id="4" name="Picture 3" descr="A graphic illustration shows A D A accommodations.">
            <a:extLst>
              <a:ext uri="{FF2B5EF4-FFF2-40B4-BE49-F238E27FC236}">
                <a16:creationId xmlns:a16="http://schemas.microsoft.com/office/drawing/2014/main" id="{283FA48B-6D62-43CE-8939-33F8326B6118}"/>
              </a:ext>
            </a:extLst>
          </p:cNvPr>
          <p:cNvPicPr>
            <a:picLocks noChangeAspect="1"/>
          </p:cNvPicPr>
          <p:nvPr/>
        </p:nvPicPr>
        <p:blipFill>
          <a:blip r:embed="rId3"/>
          <a:stretch>
            <a:fillRect/>
          </a:stretch>
        </p:blipFill>
        <p:spPr>
          <a:xfrm>
            <a:off x="2758416" y="1122843"/>
            <a:ext cx="6396872" cy="4100009"/>
          </a:xfrm>
          <a:prstGeom prst="rect">
            <a:avLst/>
          </a:prstGeom>
        </p:spPr>
      </p:pic>
      <p:sp>
        <p:nvSpPr>
          <p:cNvPr id="3" name="Content Placeholder 2">
            <a:extLst>
              <a:ext uri="{FF2B5EF4-FFF2-40B4-BE49-F238E27FC236}">
                <a16:creationId xmlns:a16="http://schemas.microsoft.com/office/drawing/2014/main" id="{92957A7C-3B43-49F1-8E2E-7CD6CCE769A7}"/>
              </a:ext>
            </a:extLst>
          </p:cNvPr>
          <p:cNvSpPr>
            <a:spLocks noGrp="1"/>
          </p:cNvSpPr>
          <p:nvPr>
            <p:ph idx="1"/>
          </p:nvPr>
        </p:nvSpPr>
        <p:spPr>
          <a:xfrm>
            <a:off x="609600" y="5377062"/>
            <a:ext cx="11029122" cy="715617"/>
          </a:xfrm>
        </p:spPr>
        <p:txBody>
          <a:bodyPr/>
          <a:lstStyle/>
          <a:p>
            <a:r>
              <a:rPr lang="en-US" sz="2000" noProof="0" dirty="0"/>
              <a:t>Note:</a:t>
            </a:r>
            <a:r>
              <a:rPr lang="en-US" sz="2000" i="1" noProof="0" dirty="0"/>
              <a:t> </a:t>
            </a:r>
            <a:r>
              <a:rPr lang="en-US" sz="2000" noProof="0" dirty="0"/>
              <a:t>Reasonable accommodations do </a:t>
            </a:r>
            <a:r>
              <a:rPr lang="en-US" sz="2000" b="1" noProof="0" dirty="0"/>
              <a:t>not</a:t>
            </a:r>
            <a:r>
              <a:rPr lang="en-US" sz="2000" i="1" noProof="0" dirty="0"/>
              <a:t> </a:t>
            </a:r>
            <a:r>
              <a:rPr lang="en-US" sz="2000" noProof="0" dirty="0"/>
              <a:t>include hiring an unqualified person, lowering quality standards, or compromising co-workers’ safety. </a:t>
            </a:r>
          </a:p>
        </p:txBody>
      </p:sp>
      <p:sp>
        <p:nvSpPr>
          <p:cNvPr id="7" name="Text Placeholder 3">
            <a:extLst>
              <a:ext uri="{FF2B5EF4-FFF2-40B4-BE49-F238E27FC236}">
                <a16:creationId xmlns:a16="http://schemas.microsoft.com/office/drawing/2014/main" id="{8DB72693-BB65-4B20-9A6D-8B125B753D64}"/>
              </a:ext>
            </a:extLst>
          </p:cNvPr>
          <p:cNvSpPr>
            <a:spLocks noGrp="1"/>
          </p:cNvSpPr>
          <p:nvPr>
            <p:ph type="body" sz="quarter" idx="16"/>
          </p:nvPr>
        </p:nvSpPr>
        <p:spPr>
          <a:xfrm>
            <a:off x="4685071" y="6279491"/>
            <a:ext cx="2821858" cy="249128"/>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4B54E72F-AC82-4044-805C-5974E8ABC9CF}"/>
              </a:ext>
            </a:extLst>
          </p:cNvPr>
          <p:cNvSpPr>
            <a:spLocks noGrp="1"/>
          </p:cNvSpPr>
          <p:nvPr>
            <p:ph type="body" sz="quarter" idx="11"/>
          </p:nvPr>
        </p:nvSpPr>
        <p:spPr>
          <a:xfrm>
            <a:off x="3667540" y="6687563"/>
            <a:ext cx="8078984" cy="170437"/>
          </a:xfrm>
        </p:spPr>
        <p:txBody>
          <a:bodyPr/>
          <a:lstStyle/>
          <a:p>
            <a:r>
              <a:rPr lang="en-US" i="1" noProof="0" dirty="0">
                <a:solidFill>
                  <a:schemeClr val="tx1"/>
                </a:solidFill>
              </a:rPr>
              <a:t>Source: </a:t>
            </a:r>
            <a:r>
              <a:rPr lang="en-US" noProof="0" dirty="0">
                <a:solidFill>
                  <a:schemeClr val="tx1"/>
                </a:solidFill>
              </a:rPr>
              <a:t>Based on Equal Employment Opportunity Commission, “The A</a:t>
            </a:r>
            <a:r>
              <a:rPr lang="en-US" sz="100" noProof="0" dirty="0">
                <a:solidFill>
                  <a:schemeClr val="tx1"/>
                </a:solidFill>
              </a:rPr>
              <a:t> </a:t>
            </a:r>
            <a:r>
              <a:rPr lang="en-US" noProof="0" dirty="0">
                <a:solidFill>
                  <a:schemeClr val="tx1"/>
                </a:solidFill>
              </a:rPr>
              <a:t>D</a:t>
            </a:r>
            <a:r>
              <a:rPr lang="en-US" sz="100" noProof="0" dirty="0">
                <a:solidFill>
                  <a:schemeClr val="tx1"/>
                </a:solidFill>
              </a:rPr>
              <a:t> </a:t>
            </a:r>
            <a:r>
              <a:rPr lang="en-US" noProof="0" dirty="0">
                <a:solidFill>
                  <a:schemeClr val="tx1"/>
                </a:solidFill>
              </a:rPr>
              <a:t>A: Your Responsibilities as an Employer,” modified August 1, 2008, www.eeoc.gov.</a:t>
            </a:r>
          </a:p>
        </p:txBody>
      </p:sp>
    </p:spTree>
    <p:extLst>
      <p:ext uri="{BB962C8B-B14F-4D97-AF65-F5344CB8AC3E}">
        <p14:creationId xmlns:p14="http://schemas.microsoft.com/office/powerpoint/2010/main" val="10341816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sz="3200" noProof="0" dirty="0"/>
              <a:t>Businesses’ Role in Providing for Equal Employment Opportunity </a:t>
            </a:r>
            <a:r>
              <a:rPr lang="en-US" sz="1000" b="0" noProof="0" dirty="0"/>
              <a:t>5</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1"/>
            <a:ext cx="10871200" cy="2702372"/>
          </a:xfrm>
        </p:spPr>
        <p:txBody>
          <a:bodyPr/>
          <a:lstStyle/>
          <a:p>
            <a:pPr marL="0" indent="0">
              <a:spcBef>
                <a:spcPts val="1000"/>
              </a:spcBef>
              <a:spcAft>
                <a:spcPts val="0"/>
              </a:spcAft>
              <a:buNone/>
            </a:pPr>
            <a:r>
              <a:rPr lang="en-US" sz="2800" noProof="0" dirty="0"/>
              <a:t>Preventing </a:t>
            </a:r>
            <a:r>
              <a:rPr lang="en-US" sz="2800" b="1" noProof="0" dirty="0"/>
              <a:t>Sexual Harassment</a:t>
            </a:r>
          </a:p>
          <a:p>
            <a:pPr marL="0" indent="0">
              <a:spcBef>
                <a:spcPts val="1000"/>
              </a:spcBef>
              <a:spcAft>
                <a:spcPts val="0"/>
              </a:spcAft>
              <a:buNone/>
            </a:pPr>
            <a:r>
              <a:rPr lang="en-US" noProof="0" dirty="0"/>
              <a:t>Unwelcome advances, requests for sexual favors, and other verbal/physical contact is sexual harassment when:</a:t>
            </a:r>
          </a:p>
          <a:p>
            <a:pPr marL="291600" lvl="1" indent="-291600">
              <a:spcBef>
                <a:spcPts val="1000"/>
              </a:spcBef>
              <a:spcAft>
                <a:spcPts val="0"/>
              </a:spcAft>
              <a:buFont typeface="Arial" panose="020B0604020202020204" pitchFamily="34" charset="0"/>
              <a:buChar char="•"/>
            </a:pPr>
            <a:r>
              <a:rPr lang="en-US" noProof="0" dirty="0"/>
              <a:t>Submission to conduct is a condition of employment.</a:t>
            </a:r>
          </a:p>
          <a:p>
            <a:pPr marL="291600" lvl="1" indent="-291600">
              <a:spcBef>
                <a:spcPts val="1000"/>
              </a:spcBef>
              <a:spcAft>
                <a:spcPts val="0"/>
              </a:spcAft>
              <a:buFont typeface="Arial" panose="020B0604020202020204" pitchFamily="34" charset="0"/>
              <a:buChar char="•"/>
            </a:pPr>
            <a:r>
              <a:rPr lang="en-US" noProof="0" dirty="0"/>
              <a:t>Submission/rejection is a basis for employment decisions.</a:t>
            </a:r>
          </a:p>
          <a:p>
            <a:pPr marL="291600" lvl="1" indent="-291600">
              <a:spcBef>
                <a:spcPts val="1000"/>
              </a:spcBef>
              <a:spcAft>
                <a:spcPts val="0"/>
              </a:spcAft>
              <a:buFont typeface="Arial" panose="020B0604020202020204" pitchFamily="34" charset="0"/>
              <a:buChar char="•"/>
            </a:pPr>
            <a:r>
              <a:rPr lang="en-US" noProof="0" dirty="0"/>
              <a:t>Conduct interferes with employee’s work performance.</a:t>
            </a:r>
          </a:p>
        </p:txBody>
      </p:sp>
      <p:sp>
        <p:nvSpPr>
          <p:cNvPr id="4" name="Content Placeholder 3">
            <a:extLst>
              <a:ext uri="{FF2B5EF4-FFF2-40B4-BE49-F238E27FC236}">
                <a16:creationId xmlns:a16="http://schemas.microsoft.com/office/drawing/2014/main" id="{EFEE19FD-5CBB-4DAF-9167-326CB4810458}"/>
              </a:ext>
            </a:extLst>
          </p:cNvPr>
          <p:cNvSpPr>
            <a:spLocks noGrp="1"/>
          </p:cNvSpPr>
          <p:nvPr>
            <p:ph sz="quarter" idx="13"/>
          </p:nvPr>
        </p:nvSpPr>
        <p:spPr>
          <a:xfrm>
            <a:off x="593212" y="4047494"/>
            <a:ext cx="10871200" cy="467139"/>
          </a:xfrm>
        </p:spPr>
        <p:txBody>
          <a:bodyPr/>
          <a:lstStyle/>
          <a:p>
            <a:pPr marL="0" indent="0">
              <a:spcBef>
                <a:spcPts val="1000"/>
              </a:spcBef>
              <a:spcAft>
                <a:spcPts val="0"/>
              </a:spcAft>
              <a:buNone/>
            </a:pPr>
            <a:r>
              <a:rPr lang="en-US" noProof="0" dirty="0"/>
              <a:t>Different kinds of sexual harassment: </a:t>
            </a:r>
            <a:r>
              <a:rPr lang="en-US" i="1" noProof="0" dirty="0"/>
              <a:t>quid pro quo</a:t>
            </a:r>
            <a:r>
              <a:rPr lang="en-US" noProof="0" dirty="0"/>
              <a:t>, hostile working environment.</a:t>
            </a:r>
          </a:p>
        </p:txBody>
      </p:sp>
    </p:spTree>
    <p:extLst>
      <p:ext uri="{BB962C8B-B14F-4D97-AF65-F5344CB8AC3E}">
        <p14:creationId xmlns:p14="http://schemas.microsoft.com/office/powerpoint/2010/main" val="34849925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sz="3200" noProof="0" dirty="0"/>
              <a:t>Businesses’ Role in Providing for Equal Employment Opportunity </a:t>
            </a:r>
            <a:r>
              <a:rPr lang="en-US" sz="1000" b="0" noProof="0" dirty="0"/>
              <a:t>6</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0"/>
            <a:ext cx="10871200" cy="2871337"/>
          </a:xfrm>
        </p:spPr>
        <p:txBody>
          <a:bodyPr/>
          <a:lstStyle/>
          <a:p>
            <a:pPr marL="0" indent="0">
              <a:spcBef>
                <a:spcPts val="1000"/>
              </a:spcBef>
              <a:spcAft>
                <a:spcPts val="0"/>
              </a:spcAft>
              <a:buNone/>
            </a:pPr>
            <a:r>
              <a:rPr lang="en-US" sz="2800" noProof="0" dirty="0"/>
              <a:t>Preventing Sexual Harassment (continued)</a:t>
            </a:r>
          </a:p>
          <a:p>
            <a:pPr marL="0" indent="0">
              <a:spcBef>
                <a:spcPts val="1000"/>
              </a:spcBef>
              <a:spcAft>
                <a:spcPts val="0"/>
              </a:spcAft>
              <a:buNone/>
            </a:pPr>
            <a:r>
              <a:rPr lang="en-US" noProof="0" dirty="0"/>
              <a:t>Organizations can prevent sexual harassment by:</a:t>
            </a:r>
          </a:p>
          <a:p>
            <a:pPr marL="291600" lvl="1" indent="-291600">
              <a:spcBef>
                <a:spcPts val="1000"/>
              </a:spcBef>
              <a:spcAft>
                <a:spcPts val="0"/>
              </a:spcAft>
              <a:buFont typeface="Arial" panose="020B0604020202020204" pitchFamily="34" charset="0"/>
              <a:buChar char="•"/>
            </a:pPr>
            <a:r>
              <a:rPr lang="en-US" noProof="0" dirty="0"/>
              <a:t>Developing and communicating a policy that defines and forbids sexual harassment.</a:t>
            </a:r>
          </a:p>
          <a:p>
            <a:pPr marL="291600" lvl="1" indent="-291600">
              <a:spcBef>
                <a:spcPts val="1000"/>
              </a:spcBef>
              <a:spcAft>
                <a:spcPts val="0"/>
              </a:spcAft>
              <a:buFont typeface="Arial" panose="020B0604020202020204" pitchFamily="34" charset="0"/>
              <a:buChar char="•"/>
            </a:pPr>
            <a:r>
              <a:rPr lang="en-US" noProof="0" dirty="0"/>
              <a:t>Training employees to recognize and avoid this behavior.</a:t>
            </a:r>
          </a:p>
          <a:p>
            <a:pPr marL="291600" lvl="1" indent="-291600">
              <a:spcBef>
                <a:spcPts val="1000"/>
              </a:spcBef>
              <a:spcAft>
                <a:spcPts val="0"/>
              </a:spcAft>
              <a:buFont typeface="Arial" panose="020B0604020202020204" pitchFamily="34" charset="0"/>
              <a:buChar char="•"/>
            </a:pPr>
            <a:r>
              <a:rPr lang="en-US" noProof="0" dirty="0"/>
              <a:t>Providing a means for employees to complain about harassment and be protected.</a:t>
            </a:r>
          </a:p>
          <a:p>
            <a:pPr marL="291600" lvl="1" indent="-291600">
              <a:spcBef>
                <a:spcPts val="1000"/>
              </a:spcBef>
              <a:spcAft>
                <a:spcPts val="0"/>
              </a:spcAft>
              <a:buFont typeface="Arial" panose="020B0604020202020204" pitchFamily="34" charset="0"/>
              <a:buChar char="•"/>
            </a:pPr>
            <a:r>
              <a:rPr lang="en-US" noProof="0" dirty="0"/>
              <a:t>Acting promptly to discipline those involved.</a:t>
            </a:r>
          </a:p>
        </p:txBody>
      </p:sp>
    </p:spTree>
    <p:extLst>
      <p:ext uri="{BB962C8B-B14F-4D97-AF65-F5344CB8AC3E}">
        <p14:creationId xmlns:p14="http://schemas.microsoft.com/office/powerpoint/2010/main" val="32668806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952016"/>
          </a:xfrm>
        </p:spPr>
        <p:txBody>
          <a:bodyPr/>
          <a:lstStyle/>
          <a:p>
            <a:r>
              <a:rPr lang="en-US" sz="2800" b="1" noProof="0" dirty="0"/>
              <a:t>Have you ever experienced sexual harassment in the workplace?</a:t>
            </a:r>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520950"/>
            <a:ext cx="8849723" cy="1580059"/>
          </a:xfrm>
          <a:prstGeom prst="rect">
            <a:avLst/>
          </a:prstGeom>
        </p:spPr>
        <p:txBody>
          <a:bodyPr/>
          <a:lstStyle/>
          <a:p>
            <a:pPr marL="357188" indent="-357188">
              <a:spcBef>
                <a:spcPts val="1000"/>
              </a:spcBef>
              <a:spcAft>
                <a:spcPts val="0"/>
              </a:spcAft>
              <a:buClrTx/>
              <a:buNone/>
            </a:pPr>
            <a:r>
              <a:rPr lang="en-US" noProof="0" dirty="0"/>
              <a:t>A. No.</a:t>
            </a:r>
          </a:p>
          <a:p>
            <a:pPr marL="0" indent="0">
              <a:spcBef>
                <a:spcPts val="1000"/>
              </a:spcBef>
              <a:spcAft>
                <a:spcPts val="0"/>
              </a:spcAft>
              <a:buClrTx/>
              <a:buNone/>
            </a:pPr>
            <a:r>
              <a:rPr lang="en-US" noProof="0" dirty="0"/>
              <a:t>B. Yes.</a:t>
            </a:r>
          </a:p>
          <a:p>
            <a:pPr marL="357188" indent="-357188">
              <a:spcBef>
                <a:spcPts val="1000"/>
              </a:spcBef>
              <a:spcAft>
                <a:spcPts val="0"/>
              </a:spcAft>
              <a:buClrTx/>
              <a:buNone/>
            </a:pPr>
            <a:r>
              <a:rPr lang="en-US" noProof="0" dirty="0"/>
              <a:t>C. Maybe.</a:t>
            </a:r>
          </a:p>
        </p:txBody>
      </p:sp>
    </p:spTree>
    <p:extLst>
      <p:ext uri="{BB962C8B-B14F-4D97-AF65-F5344CB8AC3E}">
        <p14:creationId xmlns:p14="http://schemas.microsoft.com/office/powerpoint/2010/main" val="3612031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79862-25FD-4857-B5CC-BCB6E91BA5F9}"/>
              </a:ext>
            </a:extLst>
          </p:cNvPr>
          <p:cNvSpPr>
            <a:spLocks noGrp="1"/>
          </p:cNvSpPr>
          <p:nvPr>
            <p:ph type="title"/>
          </p:nvPr>
        </p:nvSpPr>
        <p:spPr>
          <a:xfrm>
            <a:off x="0" y="228602"/>
            <a:ext cx="12192000" cy="611154"/>
          </a:xfrm>
        </p:spPr>
        <p:txBody>
          <a:bodyPr/>
          <a:lstStyle/>
          <a:p>
            <a:r>
              <a:rPr lang="en-US" sz="3200" noProof="0" dirty="0"/>
              <a:t>Businesses’ Role in Providing for Equal Employment Opportunity </a:t>
            </a:r>
            <a:r>
              <a:rPr lang="en-US" sz="1000" b="0" noProof="0" dirty="0"/>
              <a:t>7</a:t>
            </a:r>
          </a:p>
        </p:txBody>
      </p:sp>
      <p:sp>
        <p:nvSpPr>
          <p:cNvPr id="10" name="Content Placeholder 9">
            <a:extLst>
              <a:ext uri="{FF2B5EF4-FFF2-40B4-BE49-F238E27FC236}">
                <a16:creationId xmlns:a16="http://schemas.microsoft.com/office/drawing/2014/main" id="{486ACBCA-DEBB-43DE-A931-799A7A976CE2}"/>
              </a:ext>
            </a:extLst>
          </p:cNvPr>
          <p:cNvSpPr>
            <a:spLocks noGrp="1"/>
          </p:cNvSpPr>
          <p:nvPr>
            <p:ph sz="quarter" idx="12"/>
          </p:nvPr>
        </p:nvSpPr>
        <p:spPr>
          <a:xfrm>
            <a:off x="599230" y="1281404"/>
            <a:ext cx="6174794" cy="2956299"/>
          </a:xfrm>
        </p:spPr>
        <p:txBody>
          <a:bodyPr/>
          <a:lstStyle/>
          <a:p>
            <a:pPr marL="0" lvl="1" indent="0">
              <a:spcBef>
                <a:spcPts val="1000"/>
              </a:spcBef>
              <a:spcAft>
                <a:spcPts val="0"/>
              </a:spcAft>
              <a:buNone/>
            </a:pPr>
            <a:r>
              <a:rPr lang="en-US" sz="2800" noProof="0" dirty="0"/>
              <a:t>Valuing Diversity</a:t>
            </a:r>
          </a:p>
          <a:p>
            <a:pPr marL="291600" lvl="1" indent="-291600">
              <a:spcBef>
                <a:spcPts val="1000"/>
              </a:spcBef>
              <a:spcAft>
                <a:spcPts val="0"/>
              </a:spcAft>
              <a:buFont typeface="Arial" panose="020B0604020202020204" pitchFamily="34" charset="0"/>
              <a:buChar char="•"/>
            </a:pPr>
            <a:r>
              <a:rPr lang="en-US" sz="2400" noProof="0" dirty="0"/>
              <a:t>Some view diverse workforce as a competitive advantage.</a:t>
            </a:r>
          </a:p>
          <a:p>
            <a:pPr marL="291600" lvl="1" indent="-291600">
              <a:spcBef>
                <a:spcPts val="1000"/>
              </a:spcBef>
              <a:spcAft>
                <a:spcPts val="0"/>
              </a:spcAft>
              <a:buFont typeface="Arial" panose="020B0604020202020204" pitchFamily="34" charset="0"/>
              <a:buChar char="•"/>
            </a:pPr>
            <a:r>
              <a:rPr lang="en-US" sz="2400" noProof="0" dirty="0"/>
              <a:t>Having diversity in leadership is important.</a:t>
            </a:r>
          </a:p>
          <a:p>
            <a:pPr marL="291600" lvl="1" indent="-291600">
              <a:spcBef>
                <a:spcPts val="1000"/>
              </a:spcBef>
              <a:spcAft>
                <a:spcPts val="0"/>
              </a:spcAft>
              <a:buFont typeface="Arial" panose="020B0604020202020204" pitchFamily="34" charset="0"/>
              <a:buChar char="•"/>
            </a:pPr>
            <a:r>
              <a:rPr lang="en-US" sz="2400" noProof="0" dirty="0"/>
              <a:t>Organizations may practice affirmative action.</a:t>
            </a:r>
          </a:p>
          <a:p>
            <a:pPr marL="291600" lvl="1" indent="-291600">
              <a:spcBef>
                <a:spcPts val="1000"/>
              </a:spcBef>
              <a:spcAft>
                <a:spcPts val="0"/>
              </a:spcAft>
              <a:buFont typeface="Arial" panose="020B0604020202020204" pitchFamily="34" charset="0"/>
              <a:buChar char="•"/>
            </a:pPr>
            <a:r>
              <a:rPr lang="en-US" sz="2400" noProof="0" dirty="0"/>
              <a:t>Includes L</a:t>
            </a:r>
            <a:r>
              <a:rPr lang="en-US" sz="100" noProof="0" dirty="0"/>
              <a:t> </a:t>
            </a:r>
            <a:r>
              <a:rPr lang="en-US" sz="2400" noProof="0" dirty="0"/>
              <a:t>G</a:t>
            </a:r>
            <a:r>
              <a:rPr lang="en-US" sz="100" noProof="0" dirty="0"/>
              <a:t> </a:t>
            </a:r>
            <a:r>
              <a:rPr lang="en-US" sz="2400" noProof="0" dirty="0"/>
              <a:t>B</a:t>
            </a:r>
            <a:r>
              <a:rPr lang="en-US" sz="100" noProof="0" dirty="0"/>
              <a:t> </a:t>
            </a:r>
            <a:r>
              <a:rPr lang="en-US" sz="2400" noProof="0" dirty="0"/>
              <a:t>T</a:t>
            </a:r>
            <a:r>
              <a:rPr lang="en-US" sz="100" noProof="0" dirty="0"/>
              <a:t> </a:t>
            </a:r>
            <a:r>
              <a:rPr lang="en-US" sz="2400" noProof="0" dirty="0"/>
              <a:t>I community.</a:t>
            </a:r>
            <a:endParaRPr lang="en-US" noProof="0" dirty="0"/>
          </a:p>
        </p:txBody>
      </p:sp>
      <p:pic>
        <p:nvPicPr>
          <p:cNvPr id="7" name="Picture 10" descr="A photo of a diverse group of office workers.">
            <a:extLst>
              <a:ext uri="{FF2B5EF4-FFF2-40B4-BE49-F238E27FC236}">
                <a16:creationId xmlns:a16="http://schemas.microsoft.com/office/drawing/2014/main" id="{366E347B-D61C-4DA6-AEC6-DF77A74D72E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44329" y="1687417"/>
            <a:ext cx="4366435" cy="2894577"/>
          </a:xfrm>
          <a:prstGeom prst="rect">
            <a:avLst/>
          </a:prstGeom>
        </p:spPr>
      </p:pic>
      <p:sp>
        <p:nvSpPr>
          <p:cNvPr id="11" name="Content Placeholder 10">
            <a:extLst>
              <a:ext uri="{FF2B5EF4-FFF2-40B4-BE49-F238E27FC236}">
                <a16:creationId xmlns:a16="http://schemas.microsoft.com/office/drawing/2014/main" id="{5DDBEE65-B871-42A8-A345-88BD9314974E}"/>
              </a:ext>
            </a:extLst>
          </p:cNvPr>
          <p:cNvSpPr>
            <a:spLocks noGrp="1"/>
          </p:cNvSpPr>
          <p:nvPr>
            <p:ph sz="quarter" idx="13"/>
          </p:nvPr>
        </p:nvSpPr>
        <p:spPr>
          <a:xfrm>
            <a:off x="7392953" y="4855416"/>
            <a:ext cx="4376057" cy="963385"/>
          </a:xfrm>
        </p:spPr>
        <p:txBody>
          <a:bodyPr/>
          <a:lstStyle/>
          <a:p>
            <a:pPr marL="0" indent="0">
              <a:buNone/>
            </a:pPr>
            <a:r>
              <a:rPr lang="en-US" sz="1800" noProof="0" dirty="0"/>
              <a:t>Organizations that value diversity may try to hire, reward, and promote employees who demonstrate respect for others.</a:t>
            </a:r>
          </a:p>
        </p:txBody>
      </p:sp>
      <p:sp>
        <p:nvSpPr>
          <p:cNvPr id="5" name="Text Placeholder 4">
            <a:extLst>
              <a:ext uri="{FF2B5EF4-FFF2-40B4-BE49-F238E27FC236}">
                <a16:creationId xmlns:a16="http://schemas.microsoft.com/office/drawing/2014/main" id="{4B54E72F-AC82-4044-805C-5974E8ABC9CF}"/>
              </a:ext>
            </a:extLst>
          </p:cNvPr>
          <p:cNvSpPr>
            <a:spLocks noGrp="1"/>
          </p:cNvSpPr>
          <p:nvPr>
            <p:ph type="body" sz="quarter" idx="16"/>
          </p:nvPr>
        </p:nvSpPr>
        <p:spPr>
          <a:xfrm>
            <a:off x="7315200" y="6696269"/>
            <a:ext cx="4376057" cy="152400"/>
          </a:xfrm>
        </p:spPr>
        <p:txBody>
          <a:bodyPr/>
          <a:lstStyle/>
          <a:p>
            <a:r>
              <a:rPr lang="en-US" noProof="0" dirty="0">
                <a:solidFill>
                  <a:schemeClr val="tx1"/>
                </a:solidFill>
              </a:rPr>
              <a:t>©Caiaimage/Sam Edwards/Getty Images </a:t>
            </a:r>
          </a:p>
        </p:txBody>
      </p:sp>
    </p:spTree>
    <p:extLst>
      <p:ext uri="{BB962C8B-B14F-4D97-AF65-F5344CB8AC3E}">
        <p14:creationId xmlns:p14="http://schemas.microsoft.com/office/powerpoint/2010/main" val="10503003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noProof="0" dirty="0"/>
              <a:t>Occupational Safety and Health Act </a:t>
            </a:r>
            <a:r>
              <a:rPr lang="en-US" sz="1000" b="0" noProof="0" dirty="0"/>
              <a:t>1</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0"/>
            <a:ext cx="10871200" cy="3259391"/>
          </a:xfrm>
        </p:spPr>
        <p:txBody>
          <a:bodyPr/>
          <a:lstStyle/>
          <a:p>
            <a:pPr marL="0" indent="0">
              <a:spcBef>
                <a:spcPts val="1000"/>
              </a:spcBef>
              <a:spcAft>
                <a:spcPts val="0"/>
              </a:spcAft>
              <a:buNone/>
            </a:pPr>
            <a:r>
              <a:rPr lang="en-US" sz="2800" b="1" noProof="0" dirty="0"/>
              <a:t>Occupational Safety and Health Act</a:t>
            </a:r>
          </a:p>
          <a:p>
            <a:pPr marL="0" indent="0">
              <a:spcBef>
                <a:spcPts val="1000"/>
              </a:spcBef>
              <a:spcAft>
                <a:spcPts val="0"/>
              </a:spcAft>
              <a:buNone/>
            </a:pPr>
            <a:r>
              <a:rPr lang="en-US" noProof="0" dirty="0"/>
              <a:t>Passed in 19</a:t>
            </a:r>
            <a:r>
              <a:rPr lang="en-US" sz="100" noProof="0" dirty="0"/>
              <a:t> </a:t>
            </a:r>
            <a:r>
              <a:rPr lang="en-US" noProof="0" dirty="0"/>
              <a:t>70 in response to roughly 15,000 work-related fatalities that had been occurring every year.</a:t>
            </a:r>
          </a:p>
          <a:p>
            <a:pPr marL="0" indent="0">
              <a:spcBef>
                <a:spcPts val="1000"/>
              </a:spcBef>
              <a:spcAft>
                <a:spcPts val="0"/>
              </a:spcAft>
              <a:buNone/>
            </a:pPr>
            <a:r>
              <a:rPr lang="en-US" noProof="0" dirty="0"/>
              <a:t>Authorizes government to establish and enforce occupational safety and health standards.</a:t>
            </a:r>
          </a:p>
          <a:p>
            <a:pPr marL="0" indent="0">
              <a:spcBef>
                <a:spcPts val="1000"/>
              </a:spcBef>
              <a:spcAft>
                <a:spcPts val="0"/>
              </a:spcAft>
              <a:buNone/>
            </a:pPr>
            <a:r>
              <a:rPr lang="en-US" b="1" noProof="0" dirty="0"/>
              <a:t>Occupational Safety and Health Administration (O</a:t>
            </a:r>
            <a:r>
              <a:rPr lang="en-US" sz="100" b="1" noProof="0" dirty="0"/>
              <a:t> </a:t>
            </a:r>
            <a:r>
              <a:rPr lang="en-US" b="1" noProof="0" dirty="0"/>
              <a:t>S</a:t>
            </a:r>
            <a:r>
              <a:rPr lang="en-US" sz="100" b="1" noProof="0" dirty="0"/>
              <a:t> </a:t>
            </a:r>
            <a:r>
              <a:rPr lang="en-US" b="1" noProof="0" dirty="0"/>
              <a:t>H</a:t>
            </a:r>
            <a:r>
              <a:rPr lang="en-US" sz="100" b="1" noProof="0" dirty="0"/>
              <a:t> </a:t>
            </a:r>
            <a:r>
              <a:rPr lang="en-US" b="1" noProof="0" dirty="0"/>
              <a:t>A)</a:t>
            </a:r>
            <a:r>
              <a:rPr lang="en-US" noProof="0" dirty="0"/>
              <a:t>:</a:t>
            </a:r>
          </a:p>
          <a:p>
            <a:pPr marL="291600" lvl="1" indent="-291600">
              <a:spcBef>
                <a:spcPts val="1000"/>
              </a:spcBef>
              <a:spcAft>
                <a:spcPts val="0"/>
              </a:spcAft>
              <a:buFont typeface="Arial" panose="020B0604020202020204" pitchFamily="34" charset="0"/>
              <a:buChar char="•"/>
            </a:pPr>
            <a:r>
              <a:rPr lang="en-US" noProof="0" dirty="0"/>
              <a:t>Inspects companies for safety and health standards, levies fines for violations of standards.</a:t>
            </a:r>
          </a:p>
        </p:txBody>
      </p:sp>
    </p:spTree>
    <p:extLst>
      <p:ext uri="{BB962C8B-B14F-4D97-AF65-F5344CB8AC3E}">
        <p14:creationId xmlns:p14="http://schemas.microsoft.com/office/powerpoint/2010/main" val="657621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4766679"/>
          </a:xfrm>
        </p:spPr>
        <p:txBody>
          <a:bodyPr/>
          <a:lstStyle/>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3-1</a:t>
            </a:r>
            <a:r>
              <a:rPr lang="en-US" sz="2200" b="1" noProof="0" dirty="0">
                <a:solidFill>
                  <a:srgbClr val="008200"/>
                </a:solidFill>
              </a:rPr>
              <a:t>  </a:t>
            </a:r>
            <a:r>
              <a:rPr lang="en-US" sz="2200" noProof="0" dirty="0"/>
              <a:t>Explain how the three branches of government regulate human resource management.</a:t>
            </a:r>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3-2</a:t>
            </a:r>
            <a:r>
              <a:rPr lang="en-US" sz="2200" b="1" noProof="0" dirty="0">
                <a:solidFill>
                  <a:srgbClr val="008200"/>
                </a:solidFill>
              </a:rPr>
              <a:t>  </a:t>
            </a:r>
            <a:r>
              <a:rPr lang="en-US" sz="2200" noProof="0" dirty="0"/>
              <a:t>Summarize the major federal laws requiring equal employment opportunity.</a:t>
            </a:r>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3-3</a:t>
            </a:r>
            <a:r>
              <a:rPr lang="en-US" sz="2200" b="1" noProof="0" dirty="0">
                <a:solidFill>
                  <a:srgbClr val="008200"/>
                </a:solidFill>
              </a:rPr>
              <a:t>  </a:t>
            </a:r>
            <a:r>
              <a:rPr lang="en-US" sz="2200" noProof="0" dirty="0"/>
              <a:t>Identify the federal agencies that enforce equal employment opportunity, and describe the role of each.</a:t>
            </a:r>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3-4</a:t>
            </a:r>
            <a:r>
              <a:rPr lang="en-US" sz="2200" b="1" noProof="0" dirty="0">
                <a:solidFill>
                  <a:srgbClr val="008200"/>
                </a:solidFill>
              </a:rPr>
              <a:t>  </a:t>
            </a:r>
            <a:r>
              <a:rPr lang="en-US" sz="2200" noProof="0" dirty="0"/>
              <a:t>Describe ways employers can avoid illegal discrimination and provide reasonable accommodation.</a:t>
            </a:r>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3-5</a:t>
            </a:r>
            <a:r>
              <a:rPr lang="en-US" sz="2200" b="1" noProof="0" dirty="0">
                <a:solidFill>
                  <a:srgbClr val="008200"/>
                </a:solidFill>
              </a:rPr>
              <a:t>  </a:t>
            </a:r>
            <a:r>
              <a:rPr lang="en-US" sz="2200" noProof="0" dirty="0"/>
              <a:t>Define sexual harassment, and tell how employers can eliminate or minimize it.</a:t>
            </a:r>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3-6</a:t>
            </a:r>
            <a:r>
              <a:rPr lang="en-US" sz="2200" b="1" noProof="0" dirty="0">
                <a:solidFill>
                  <a:srgbClr val="008200"/>
                </a:solidFill>
              </a:rPr>
              <a:t>  </a:t>
            </a:r>
            <a:r>
              <a:rPr lang="en-US" sz="2200" noProof="0" dirty="0"/>
              <a:t>Explain employers’ duties under the Occupational Safety and Health Act.</a:t>
            </a:r>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3-7</a:t>
            </a:r>
            <a:r>
              <a:rPr lang="en-US" sz="2200" b="1" noProof="0" dirty="0">
                <a:solidFill>
                  <a:srgbClr val="008200"/>
                </a:solidFill>
              </a:rPr>
              <a:t>  </a:t>
            </a:r>
            <a:r>
              <a:rPr lang="en-US" sz="2200" noProof="0" dirty="0"/>
              <a:t>Describe the role of the Occupational Safety and Health Administration.</a:t>
            </a:r>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3-8</a:t>
            </a:r>
            <a:r>
              <a:rPr lang="en-US" sz="2200" b="1" noProof="0" dirty="0">
                <a:solidFill>
                  <a:srgbClr val="008200"/>
                </a:solidFill>
              </a:rPr>
              <a:t>  </a:t>
            </a:r>
            <a:r>
              <a:rPr lang="en-US" sz="2200" noProof="0" dirty="0"/>
              <a:t>Discuss ways employers promote worker safety and health.</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noProof="0" dirty="0"/>
              <a:t>Occupational Safety and Health Act </a:t>
            </a:r>
            <a:r>
              <a:rPr lang="en-US" sz="1000" b="0" noProof="0" dirty="0"/>
              <a:t>2</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2"/>
            <a:ext cx="10871200" cy="1735390"/>
          </a:xfrm>
        </p:spPr>
        <p:txBody>
          <a:bodyPr/>
          <a:lstStyle/>
          <a:p>
            <a:pPr marL="0" indent="0">
              <a:spcBef>
                <a:spcPts val="1000"/>
              </a:spcBef>
              <a:spcAft>
                <a:spcPts val="0"/>
              </a:spcAft>
              <a:buNone/>
            </a:pPr>
            <a:r>
              <a:rPr lang="en-US" sz="2800" noProof="0" dirty="0"/>
              <a:t>General and Specific Duties</a:t>
            </a:r>
            <a:endParaRPr lang="en-US" sz="2800" b="1" noProof="0" dirty="0"/>
          </a:p>
          <a:p>
            <a:pPr marL="0" indent="0">
              <a:spcBef>
                <a:spcPts val="1000"/>
              </a:spcBef>
              <a:spcAft>
                <a:spcPts val="0"/>
              </a:spcAft>
              <a:buNone/>
            </a:pPr>
            <a:r>
              <a:rPr lang="en-US" noProof="0" dirty="0"/>
              <a:t>General-duty clause:</a:t>
            </a:r>
          </a:p>
          <a:p>
            <a:pPr marL="291600" lvl="1" indent="-291600">
              <a:spcBef>
                <a:spcPts val="1000"/>
              </a:spcBef>
              <a:spcAft>
                <a:spcPts val="0"/>
              </a:spcAft>
              <a:buFont typeface="Arial" panose="020B0604020202020204" pitchFamily="34" charset="0"/>
              <a:buChar char="•"/>
            </a:pPr>
            <a:r>
              <a:rPr lang="en-US" noProof="0" dirty="0"/>
              <a:t>Employers must furnish each employee a place of employment free from hazards that cause or are likely to cause death or serious physical harm.</a:t>
            </a:r>
          </a:p>
        </p:txBody>
      </p:sp>
      <p:sp>
        <p:nvSpPr>
          <p:cNvPr id="4" name="Content Placeholder 3">
            <a:extLst>
              <a:ext uri="{FF2B5EF4-FFF2-40B4-BE49-F238E27FC236}">
                <a16:creationId xmlns:a16="http://schemas.microsoft.com/office/drawing/2014/main" id="{EFEE19FD-5CBB-4DAF-9167-326CB4810458}"/>
              </a:ext>
            </a:extLst>
          </p:cNvPr>
          <p:cNvSpPr>
            <a:spLocks noGrp="1"/>
          </p:cNvSpPr>
          <p:nvPr>
            <p:ph sz="quarter" idx="13"/>
          </p:nvPr>
        </p:nvSpPr>
        <p:spPr>
          <a:xfrm>
            <a:off x="593212" y="3081344"/>
            <a:ext cx="10871200" cy="861390"/>
          </a:xfrm>
        </p:spPr>
        <p:txBody>
          <a:bodyPr/>
          <a:lstStyle/>
          <a:p>
            <a:pPr marL="0" indent="0">
              <a:spcBef>
                <a:spcPts val="1000"/>
              </a:spcBef>
              <a:spcAft>
                <a:spcPts val="0"/>
              </a:spcAft>
              <a:buNone/>
            </a:pPr>
            <a:r>
              <a:rPr lang="en-US" noProof="0" dirty="0"/>
              <a:t>Employers must keep records of work-related injuries and illnesses and post an annual summary of them.</a:t>
            </a:r>
          </a:p>
        </p:txBody>
      </p:sp>
    </p:spTree>
    <p:extLst>
      <p:ext uri="{BB962C8B-B14F-4D97-AF65-F5344CB8AC3E}">
        <p14:creationId xmlns:p14="http://schemas.microsoft.com/office/powerpoint/2010/main" val="27572887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2800" noProof="0" dirty="0"/>
              <a:t>Figure 3.6 O</a:t>
            </a:r>
            <a:r>
              <a:rPr lang="en-US" sz="100" noProof="0" dirty="0"/>
              <a:t> </a:t>
            </a:r>
            <a:r>
              <a:rPr lang="en-US" sz="2800" noProof="0" dirty="0"/>
              <a:t>S</a:t>
            </a:r>
            <a:r>
              <a:rPr lang="en-US" sz="100" noProof="0" dirty="0"/>
              <a:t> </a:t>
            </a:r>
            <a:r>
              <a:rPr lang="en-US" sz="2800" noProof="0" dirty="0"/>
              <a:t>H</a:t>
            </a:r>
            <a:r>
              <a:rPr lang="en-US" sz="100" noProof="0" dirty="0"/>
              <a:t> </a:t>
            </a:r>
            <a:r>
              <a:rPr lang="en-US" sz="2800" noProof="0" dirty="0"/>
              <a:t>A Form 300A: Summary of Work-Related Injuries and Illnesses</a:t>
            </a:r>
          </a:p>
        </p:txBody>
      </p:sp>
      <p:pic>
        <p:nvPicPr>
          <p:cNvPr id="9" name="Picture 8" descr="A photo of the form shows sections to detail the number of cases, number of days, and injury and illness types.">
            <a:extLst>
              <a:ext uri="{FF2B5EF4-FFF2-40B4-BE49-F238E27FC236}">
                <a16:creationId xmlns:a16="http://schemas.microsoft.com/office/drawing/2014/main" id="{A49A265C-6C4D-43A2-ACE1-B1795653268F}"/>
              </a:ext>
            </a:extLst>
          </p:cNvPr>
          <p:cNvPicPr>
            <a:picLocks noChangeAspect="1"/>
          </p:cNvPicPr>
          <p:nvPr/>
        </p:nvPicPr>
        <p:blipFill rotWithShape="1">
          <a:blip r:embed="rId3"/>
          <a:srcRect l="1724"/>
          <a:stretch/>
        </p:blipFill>
        <p:spPr>
          <a:xfrm>
            <a:off x="2137926" y="1052837"/>
            <a:ext cx="8265193" cy="5047930"/>
          </a:xfrm>
          <a:prstGeom prst="rect">
            <a:avLst/>
          </a:prstGeom>
        </p:spPr>
      </p:pic>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4896465" y="6687563"/>
            <a:ext cx="6893600" cy="170437"/>
          </a:xfrm>
        </p:spPr>
        <p:txBody>
          <a:bodyPr/>
          <a:lstStyle/>
          <a:p>
            <a:r>
              <a:rPr lang="en-US" i="1" noProof="0" dirty="0">
                <a:solidFill>
                  <a:schemeClr val="tx1"/>
                </a:solidFill>
              </a:rPr>
              <a:t>Source: </a:t>
            </a:r>
            <a:r>
              <a:rPr lang="en-US" noProof="0" dirty="0">
                <a:solidFill>
                  <a:schemeClr val="tx1"/>
                </a:solidFill>
              </a:rPr>
              <a:t>Occupational Safety and Health Administration, “Injury &amp; Illness Recordkeeping Forms,” accessed at https://www.osha.gov.</a:t>
            </a:r>
          </a:p>
        </p:txBody>
      </p:sp>
    </p:spTree>
    <p:extLst>
      <p:ext uri="{BB962C8B-B14F-4D97-AF65-F5344CB8AC3E}">
        <p14:creationId xmlns:p14="http://schemas.microsoft.com/office/powerpoint/2010/main" val="2500987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noProof="0" dirty="0"/>
              <a:t>Occupational Safety and Health Act </a:t>
            </a:r>
            <a:r>
              <a:rPr lang="en-US" sz="1000" b="0" noProof="0" dirty="0"/>
              <a:t>3</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0"/>
            <a:ext cx="10871200" cy="3554359"/>
          </a:xfrm>
        </p:spPr>
        <p:txBody>
          <a:bodyPr/>
          <a:lstStyle/>
          <a:p>
            <a:pPr marL="0" indent="0">
              <a:spcBef>
                <a:spcPts val="1000"/>
              </a:spcBef>
              <a:spcAft>
                <a:spcPts val="0"/>
              </a:spcAft>
              <a:buNone/>
            </a:pPr>
            <a:r>
              <a:rPr lang="en-US" sz="2800" noProof="0" dirty="0"/>
              <a:t>General and Specific Duties (continued)</a:t>
            </a:r>
          </a:p>
          <a:p>
            <a:pPr marL="0" indent="0">
              <a:spcBef>
                <a:spcPts val="1000"/>
              </a:spcBef>
              <a:spcAft>
                <a:spcPts val="0"/>
              </a:spcAft>
              <a:buNone/>
            </a:pPr>
            <a:r>
              <a:rPr lang="en-US" noProof="0" dirty="0"/>
              <a:t>Employees have the right to:</a:t>
            </a:r>
          </a:p>
          <a:p>
            <a:pPr marL="291600" lvl="1" indent="-291600">
              <a:spcBef>
                <a:spcPts val="1000"/>
              </a:spcBef>
              <a:spcAft>
                <a:spcPts val="0"/>
              </a:spcAft>
              <a:buFont typeface="Arial" panose="020B0604020202020204" pitchFamily="34" charset="0"/>
              <a:buChar char="•"/>
            </a:pPr>
            <a:r>
              <a:rPr lang="en-US" noProof="0" dirty="0"/>
              <a:t>Request an inspection.</a:t>
            </a:r>
          </a:p>
          <a:p>
            <a:pPr marL="291600" lvl="1" indent="-291600">
              <a:spcBef>
                <a:spcPts val="1000"/>
              </a:spcBef>
              <a:spcAft>
                <a:spcPts val="0"/>
              </a:spcAft>
              <a:buFont typeface="Arial" panose="020B0604020202020204" pitchFamily="34" charset="0"/>
              <a:buChar char="•"/>
            </a:pPr>
            <a:r>
              <a:rPr lang="en-US" noProof="0" dirty="0"/>
              <a:t>Have a representative present at an inspection.</a:t>
            </a:r>
          </a:p>
          <a:p>
            <a:pPr marL="291600" lvl="1" indent="-291600">
              <a:spcBef>
                <a:spcPts val="1000"/>
              </a:spcBef>
              <a:spcAft>
                <a:spcPts val="0"/>
              </a:spcAft>
              <a:buFont typeface="Arial" panose="020B0604020202020204" pitchFamily="34" charset="0"/>
              <a:buChar char="•"/>
            </a:pPr>
            <a:r>
              <a:rPr lang="en-US" noProof="0" dirty="0"/>
              <a:t>Have dangerous substances identified.</a:t>
            </a:r>
          </a:p>
          <a:p>
            <a:pPr marL="291600" lvl="1" indent="-291600">
              <a:spcBef>
                <a:spcPts val="1000"/>
              </a:spcBef>
              <a:spcAft>
                <a:spcPts val="0"/>
              </a:spcAft>
              <a:buFont typeface="Arial" panose="020B0604020202020204" pitchFamily="34" charset="0"/>
              <a:buChar char="•"/>
            </a:pPr>
            <a:r>
              <a:rPr lang="en-US" noProof="0" dirty="0"/>
              <a:t>Be promptly informed about exposure to hazards and be given access to accurate records regarding exposure.</a:t>
            </a:r>
          </a:p>
          <a:p>
            <a:pPr marL="291600" lvl="1" indent="-291600">
              <a:spcBef>
                <a:spcPts val="1000"/>
              </a:spcBef>
              <a:spcAft>
                <a:spcPts val="0"/>
              </a:spcAft>
              <a:buFont typeface="Arial" panose="020B0604020202020204" pitchFamily="34" charset="0"/>
              <a:buChar char="•"/>
            </a:pPr>
            <a:r>
              <a:rPr lang="en-US" noProof="0" dirty="0"/>
              <a:t>Have employer violations posted at the work site.</a:t>
            </a:r>
          </a:p>
        </p:txBody>
      </p:sp>
    </p:spTree>
    <p:extLst>
      <p:ext uri="{BB962C8B-B14F-4D97-AF65-F5344CB8AC3E}">
        <p14:creationId xmlns:p14="http://schemas.microsoft.com/office/powerpoint/2010/main" val="17455471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79862-25FD-4857-B5CC-BCB6E91BA5F9}"/>
              </a:ext>
            </a:extLst>
          </p:cNvPr>
          <p:cNvSpPr>
            <a:spLocks noGrp="1"/>
          </p:cNvSpPr>
          <p:nvPr>
            <p:ph type="title"/>
          </p:nvPr>
        </p:nvSpPr>
        <p:spPr/>
        <p:txBody>
          <a:bodyPr/>
          <a:lstStyle/>
          <a:p>
            <a:r>
              <a:rPr lang="en-US" noProof="0" dirty="0"/>
              <a:t>Occupational Safety and Health Act </a:t>
            </a:r>
            <a:r>
              <a:rPr lang="en-US" sz="1000" b="0" noProof="0" dirty="0"/>
              <a:t>4</a:t>
            </a:r>
          </a:p>
        </p:txBody>
      </p:sp>
      <p:sp>
        <p:nvSpPr>
          <p:cNvPr id="3" name="Content Placeholder 2">
            <a:extLst>
              <a:ext uri="{FF2B5EF4-FFF2-40B4-BE49-F238E27FC236}">
                <a16:creationId xmlns:a16="http://schemas.microsoft.com/office/drawing/2014/main" id="{92957A7C-3B43-49F1-8E2E-7CD6CCE769A7}"/>
              </a:ext>
            </a:extLst>
          </p:cNvPr>
          <p:cNvSpPr>
            <a:spLocks noGrp="1"/>
          </p:cNvSpPr>
          <p:nvPr>
            <p:ph idx="1"/>
          </p:nvPr>
        </p:nvSpPr>
        <p:spPr>
          <a:xfrm>
            <a:off x="609600" y="1280160"/>
            <a:ext cx="5211097" cy="2810059"/>
          </a:xfrm>
        </p:spPr>
        <p:txBody>
          <a:bodyPr/>
          <a:lstStyle/>
          <a:p>
            <a:r>
              <a:rPr lang="en-US" altLang="en-US" noProof="0" dirty="0">
                <a:ea typeface="ＭＳ Ｐゴシック" pitchFamily="34" charset="-128"/>
              </a:rPr>
              <a:t>O</a:t>
            </a:r>
            <a:r>
              <a:rPr lang="en-US" altLang="en-US" sz="100" noProof="0" dirty="0">
                <a:ea typeface="ＭＳ Ｐゴシック" pitchFamily="34" charset="-128"/>
              </a:rPr>
              <a:t> </a:t>
            </a:r>
            <a:r>
              <a:rPr lang="en-US" altLang="en-US" noProof="0" dirty="0">
                <a:ea typeface="ＭＳ Ｐゴシック" pitchFamily="34" charset="-128"/>
              </a:rPr>
              <a:t>S</a:t>
            </a:r>
            <a:r>
              <a:rPr lang="en-US" altLang="en-US" sz="100" noProof="0" dirty="0">
                <a:ea typeface="ＭＳ Ｐゴシック" pitchFamily="34" charset="-128"/>
              </a:rPr>
              <a:t> </a:t>
            </a:r>
            <a:r>
              <a:rPr lang="en-US" altLang="en-US" noProof="0" dirty="0">
                <a:ea typeface="ＭＳ Ｐゴシック" pitchFamily="34" charset="-128"/>
              </a:rPr>
              <a:t>H</a:t>
            </a:r>
            <a:r>
              <a:rPr lang="en-US" altLang="en-US" sz="100" noProof="0" dirty="0">
                <a:ea typeface="ＭＳ Ｐゴシック" pitchFamily="34" charset="-128"/>
              </a:rPr>
              <a:t> </a:t>
            </a:r>
            <a:r>
              <a:rPr lang="en-US" altLang="en-US" noProof="0" dirty="0">
                <a:ea typeface="ＭＳ Ｐゴシック" pitchFamily="34" charset="-128"/>
              </a:rPr>
              <a:t>A is responsible for inspecting businesses, applying safety and health standards, and levying fines for violations. O</a:t>
            </a:r>
            <a:r>
              <a:rPr lang="en-US" altLang="en-US" sz="100" noProof="0" dirty="0">
                <a:ea typeface="ＭＳ Ｐゴシック" pitchFamily="34" charset="-128"/>
              </a:rPr>
              <a:t> </a:t>
            </a:r>
            <a:r>
              <a:rPr lang="en-US" altLang="en-US" noProof="0" dirty="0">
                <a:ea typeface="ＭＳ Ｐゴシック" pitchFamily="34" charset="-128"/>
              </a:rPr>
              <a:t>S</a:t>
            </a:r>
            <a:r>
              <a:rPr lang="en-US" altLang="en-US" sz="100" noProof="0" dirty="0">
                <a:ea typeface="ＭＳ Ｐゴシック" pitchFamily="34" charset="-128"/>
              </a:rPr>
              <a:t> </a:t>
            </a:r>
            <a:r>
              <a:rPr lang="en-US" altLang="en-US" noProof="0" dirty="0">
                <a:ea typeface="ＭＳ Ｐゴシック" pitchFamily="34" charset="-128"/>
              </a:rPr>
              <a:t>H</a:t>
            </a:r>
            <a:r>
              <a:rPr lang="en-US" altLang="en-US" sz="100" noProof="0" dirty="0">
                <a:ea typeface="ＭＳ Ｐゴシック" pitchFamily="34" charset="-128"/>
              </a:rPr>
              <a:t> </a:t>
            </a:r>
            <a:r>
              <a:rPr lang="en-US" altLang="en-US" noProof="0" dirty="0">
                <a:ea typeface="ＭＳ Ｐゴシック" pitchFamily="34" charset="-128"/>
              </a:rPr>
              <a:t>A regulations prohibit notifying employers of inspections in advance.</a:t>
            </a:r>
          </a:p>
        </p:txBody>
      </p:sp>
      <p:pic>
        <p:nvPicPr>
          <p:cNvPr id="4" name="Picture 3" descr="An infographic from OSHA lists worker rights and employer responsibilities.">
            <a:extLst>
              <a:ext uri="{FF2B5EF4-FFF2-40B4-BE49-F238E27FC236}">
                <a16:creationId xmlns:a16="http://schemas.microsoft.com/office/drawing/2014/main" id="{ED4E3858-2308-4501-8BC8-4FA1F973F2A4}"/>
              </a:ext>
            </a:extLst>
          </p:cNvPr>
          <p:cNvPicPr>
            <a:picLocks noChangeAspect="1"/>
          </p:cNvPicPr>
          <p:nvPr/>
        </p:nvPicPr>
        <p:blipFill>
          <a:blip r:embed="rId3"/>
          <a:stretch>
            <a:fillRect/>
          </a:stretch>
        </p:blipFill>
        <p:spPr>
          <a:xfrm>
            <a:off x="8322048" y="902123"/>
            <a:ext cx="3374378" cy="5435985"/>
          </a:xfrm>
          <a:prstGeom prst="rect">
            <a:avLst/>
          </a:prstGeom>
        </p:spPr>
      </p:pic>
      <p:sp>
        <p:nvSpPr>
          <p:cNvPr id="5" name="Text Placeholder 4">
            <a:extLst>
              <a:ext uri="{FF2B5EF4-FFF2-40B4-BE49-F238E27FC236}">
                <a16:creationId xmlns:a16="http://schemas.microsoft.com/office/drawing/2014/main" id="{4B54E72F-AC82-4044-805C-5974E8ABC9CF}"/>
              </a:ext>
            </a:extLst>
          </p:cNvPr>
          <p:cNvSpPr>
            <a:spLocks noGrp="1"/>
          </p:cNvSpPr>
          <p:nvPr>
            <p:ph type="body" sz="quarter" idx="11"/>
          </p:nvPr>
        </p:nvSpPr>
        <p:spPr>
          <a:xfrm>
            <a:off x="9085006" y="6687563"/>
            <a:ext cx="2661517" cy="170437"/>
          </a:xfrm>
        </p:spPr>
        <p:txBody>
          <a:bodyPr/>
          <a:lstStyle/>
          <a:p>
            <a:r>
              <a:rPr lang="en-US" noProof="0" dirty="0">
                <a:solidFill>
                  <a:schemeClr val="tx1"/>
                </a:solidFill>
              </a:rPr>
              <a:t>Source: U.S. Department of Labor/O</a:t>
            </a:r>
            <a:r>
              <a:rPr lang="en-US" sz="100" noProof="0" dirty="0">
                <a:solidFill>
                  <a:schemeClr val="tx1"/>
                </a:solidFill>
              </a:rPr>
              <a:t> </a:t>
            </a:r>
            <a:r>
              <a:rPr lang="en-US" noProof="0" dirty="0">
                <a:solidFill>
                  <a:schemeClr val="tx1"/>
                </a:solidFill>
              </a:rPr>
              <a:t>S</a:t>
            </a:r>
            <a:r>
              <a:rPr lang="en-US" sz="100" noProof="0" dirty="0">
                <a:solidFill>
                  <a:schemeClr val="tx1"/>
                </a:solidFill>
              </a:rPr>
              <a:t> </a:t>
            </a:r>
            <a:r>
              <a:rPr lang="en-US" noProof="0" dirty="0">
                <a:solidFill>
                  <a:schemeClr val="tx1"/>
                </a:solidFill>
              </a:rPr>
              <a:t>H</a:t>
            </a:r>
            <a:r>
              <a:rPr lang="en-US" sz="100" noProof="0" dirty="0">
                <a:solidFill>
                  <a:schemeClr val="tx1"/>
                </a:solidFill>
              </a:rPr>
              <a:t> </a:t>
            </a:r>
            <a:r>
              <a:rPr lang="en-US" noProof="0" dirty="0">
                <a:solidFill>
                  <a:schemeClr val="tx1"/>
                </a:solidFill>
              </a:rPr>
              <a:t>A</a:t>
            </a:r>
          </a:p>
        </p:txBody>
      </p:sp>
    </p:spTree>
    <p:extLst>
      <p:ext uri="{BB962C8B-B14F-4D97-AF65-F5344CB8AC3E}">
        <p14:creationId xmlns:p14="http://schemas.microsoft.com/office/powerpoint/2010/main" val="20553631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noProof="0" dirty="0"/>
              <a:t>Occupational Safety and Health Act </a:t>
            </a:r>
            <a:r>
              <a:rPr lang="en-US" sz="1000" b="0" noProof="0" dirty="0"/>
              <a:t>5</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1"/>
            <a:ext cx="10871200" cy="2777609"/>
          </a:xfrm>
        </p:spPr>
        <p:txBody>
          <a:bodyPr/>
          <a:lstStyle/>
          <a:p>
            <a:pPr marL="0" indent="0">
              <a:spcBef>
                <a:spcPts val="1000"/>
              </a:spcBef>
              <a:spcAft>
                <a:spcPts val="0"/>
              </a:spcAft>
              <a:buNone/>
            </a:pPr>
            <a:r>
              <a:rPr lang="en-US" sz="2800" noProof="0" dirty="0"/>
              <a:t>Enforcement of the Occupational Safety and Health Act</a:t>
            </a:r>
            <a:endParaRPr lang="en-US" sz="2800" b="1" noProof="0" dirty="0"/>
          </a:p>
          <a:p>
            <a:pPr marL="0" indent="0">
              <a:spcBef>
                <a:spcPts val="1000"/>
              </a:spcBef>
              <a:spcAft>
                <a:spcPts val="0"/>
              </a:spcAft>
              <a:buNone/>
            </a:pPr>
            <a:r>
              <a:rPr lang="en-US" noProof="0" dirty="0"/>
              <a:t>O</a:t>
            </a:r>
            <a:r>
              <a:rPr lang="en-US" sz="100" noProof="0" dirty="0"/>
              <a:t> </a:t>
            </a:r>
            <a:r>
              <a:rPr lang="en-US" noProof="0" dirty="0"/>
              <a:t>S</a:t>
            </a:r>
            <a:r>
              <a:rPr lang="en-US" sz="100" noProof="0" dirty="0"/>
              <a:t> </a:t>
            </a:r>
            <a:r>
              <a:rPr lang="en-US" noProof="0" dirty="0"/>
              <a:t>H</a:t>
            </a:r>
            <a:r>
              <a:rPr lang="en-US" sz="100" noProof="0" dirty="0"/>
              <a:t> </a:t>
            </a:r>
            <a:r>
              <a:rPr lang="en-US" noProof="0" dirty="0"/>
              <a:t>A conducts inspections.</a:t>
            </a:r>
          </a:p>
          <a:p>
            <a:pPr marL="403200" lvl="1" indent="-403200">
              <a:spcBef>
                <a:spcPts val="1000"/>
              </a:spcBef>
              <a:spcAft>
                <a:spcPts val="0"/>
              </a:spcAft>
              <a:buFont typeface="+mj-lt"/>
              <a:buAutoNum type="arabicPeriod"/>
            </a:pPr>
            <a:r>
              <a:rPr lang="en-US" noProof="0" dirty="0"/>
              <a:t>Compliance officer reviews company’s records.</a:t>
            </a:r>
          </a:p>
          <a:p>
            <a:pPr marL="403200" lvl="1" indent="-403200">
              <a:spcBef>
                <a:spcPts val="1000"/>
              </a:spcBef>
              <a:spcAft>
                <a:spcPts val="0"/>
              </a:spcAft>
              <a:buFont typeface="+mj-lt"/>
              <a:buAutoNum type="arabicPeriod"/>
            </a:pPr>
            <a:r>
              <a:rPr lang="en-US" noProof="0" dirty="0"/>
              <a:t>Officer conducts a “walkaround” tour of the premises.</a:t>
            </a:r>
          </a:p>
          <a:p>
            <a:pPr marL="403200" lvl="1" indent="-403200">
              <a:spcBef>
                <a:spcPts val="1000"/>
              </a:spcBef>
              <a:spcAft>
                <a:spcPts val="0"/>
              </a:spcAft>
              <a:buFont typeface="+mj-lt"/>
              <a:buAutoNum type="arabicPeriod"/>
            </a:pPr>
            <a:r>
              <a:rPr lang="en-US" noProof="0" dirty="0"/>
              <a:t>Officer conducts employee interviews.</a:t>
            </a:r>
          </a:p>
          <a:p>
            <a:pPr marL="403200" lvl="1" indent="-403200">
              <a:spcBef>
                <a:spcPts val="1000"/>
              </a:spcBef>
              <a:spcAft>
                <a:spcPts val="0"/>
              </a:spcAft>
              <a:buFont typeface="+mj-lt"/>
              <a:buAutoNum type="arabicPeriod"/>
            </a:pPr>
            <a:r>
              <a:rPr lang="en-US" noProof="0" dirty="0"/>
              <a:t>Officer conducts closing conference with employer and notes any violations.</a:t>
            </a:r>
          </a:p>
        </p:txBody>
      </p:sp>
      <p:sp>
        <p:nvSpPr>
          <p:cNvPr id="4" name="Content Placeholder 3">
            <a:extLst>
              <a:ext uri="{FF2B5EF4-FFF2-40B4-BE49-F238E27FC236}">
                <a16:creationId xmlns:a16="http://schemas.microsoft.com/office/drawing/2014/main" id="{EFEE19FD-5CBB-4DAF-9167-326CB4810458}"/>
              </a:ext>
            </a:extLst>
          </p:cNvPr>
          <p:cNvSpPr>
            <a:spLocks noGrp="1"/>
          </p:cNvSpPr>
          <p:nvPr>
            <p:ph sz="quarter" idx="13"/>
          </p:nvPr>
        </p:nvSpPr>
        <p:spPr>
          <a:xfrm>
            <a:off x="593212" y="4094068"/>
            <a:ext cx="10871200" cy="409106"/>
          </a:xfrm>
        </p:spPr>
        <p:txBody>
          <a:bodyPr/>
          <a:lstStyle/>
          <a:p>
            <a:pPr marL="0" indent="0">
              <a:spcBef>
                <a:spcPts val="1000"/>
              </a:spcBef>
              <a:spcAft>
                <a:spcPts val="0"/>
              </a:spcAft>
              <a:buNone/>
            </a:pPr>
            <a:r>
              <a:rPr lang="en-US" noProof="0" dirty="0"/>
              <a:t>Employers must correct violations identified during inspection and pay fines.</a:t>
            </a:r>
          </a:p>
        </p:txBody>
      </p:sp>
    </p:spTree>
    <p:extLst>
      <p:ext uri="{BB962C8B-B14F-4D97-AF65-F5344CB8AC3E}">
        <p14:creationId xmlns:p14="http://schemas.microsoft.com/office/powerpoint/2010/main" val="235093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53BA6-E676-4473-93B7-B38C3EA0BACD}"/>
              </a:ext>
            </a:extLst>
          </p:cNvPr>
          <p:cNvSpPr>
            <a:spLocks noGrp="1"/>
          </p:cNvSpPr>
          <p:nvPr>
            <p:ph type="title"/>
          </p:nvPr>
        </p:nvSpPr>
        <p:spPr>
          <a:xfrm>
            <a:off x="1" y="228600"/>
            <a:ext cx="12192000" cy="609600"/>
          </a:xfrm>
        </p:spPr>
        <p:txBody>
          <a:bodyPr/>
          <a:lstStyle/>
          <a:p>
            <a:r>
              <a:rPr lang="en-US" noProof="0" dirty="0"/>
              <a:t>Occupational Safety and Health Act </a:t>
            </a:r>
            <a:r>
              <a:rPr lang="en-US" sz="1000" b="0" noProof="0" dirty="0"/>
              <a:t>6</a:t>
            </a:r>
          </a:p>
        </p:txBody>
      </p:sp>
      <p:sp>
        <p:nvSpPr>
          <p:cNvPr id="4" name="Content Placeholder 3">
            <a:extLst>
              <a:ext uri="{FF2B5EF4-FFF2-40B4-BE49-F238E27FC236}">
                <a16:creationId xmlns:a16="http://schemas.microsoft.com/office/drawing/2014/main" id="{0C1E4C4C-FCC7-4DE5-900C-DDA607391DDC}"/>
              </a:ext>
            </a:extLst>
          </p:cNvPr>
          <p:cNvSpPr>
            <a:spLocks noGrp="1"/>
          </p:cNvSpPr>
          <p:nvPr>
            <p:ph sz="half" idx="2"/>
          </p:nvPr>
        </p:nvSpPr>
        <p:spPr>
          <a:xfrm>
            <a:off x="609602" y="1732835"/>
            <a:ext cx="5386917" cy="609600"/>
          </a:xfrm>
          <a:ln w="19050">
            <a:solidFill>
              <a:srgbClr val="006800"/>
            </a:solidFill>
          </a:ln>
        </p:spPr>
        <p:txBody>
          <a:bodyPr anchor="ctr"/>
          <a:lstStyle/>
          <a:p>
            <a:pPr marL="0" indent="0" algn="ctr">
              <a:buNone/>
            </a:pPr>
            <a:r>
              <a:rPr lang="en-US" sz="2800" noProof="0" dirty="0"/>
              <a:t>Employee Rights</a:t>
            </a:r>
          </a:p>
        </p:txBody>
      </p:sp>
      <p:sp>
        <p:nvSpPr>
          <p:cNvPr id="9" name="Content Placeholder 8">
            <a:extLst>
              <a:ext uri="{FF2B5EF4-FFF2-40B4-BE49-F238E27FC236}">
                <a16:creationId xmlns:a16="http://schemas.microsoft.com/office/drawing/2014/main" id="{62430EF2-1DB3-43F4-9FFF-6E21181E3A19}"/>
              </a:ext>
            </a:extLst>
          </p:cNvPr>
          <p:cNvSpPr>
            <a:spLocks noGrp="1"/>
          </p:cNvSpPr>
          <p:nvPr>
            <p:ph sz="half" idx="14"/>
          </p:nvPr>
        </p:nvSpPr>
        <p:spPr>
          <a:xfrm>
            <a:off x="609600" y="2429032"/>
            <a:ext cx="5386917" cy="2391446"/>
          </a:xfrm>
          <a:ln w="19050">
            <a:solidFill>
              <a:srgbClr val="006800"/>
            </a:solidFill>
          </a:ln>
        </p:spPr>
        <p:txBody>
          <a:bodyPr/>
          <a:lstStyle/>
          <a:p>
            <a:pPr marL="291600" indent="-291600">
              <a:spcBef>
                <a:spcPts val="1000"/>
              </a:spcBef>
              <a:spcAft>
                <a:spcPts val="0"/>
              </a:spcAft>
              <a:buFont typeface="Arial" charset="0"/>
              <a:buChar char="•"/>
              <a:defRPr/>
            </a:pPr>
            <a:r>
              <a:rPr lang="en-US" noProof="0" dirty="0">
                <a:cs typeface="Arial" panose="020B0604020202020204" pitchFamily="34" charset="0"/>
              </a:rPr>
              <a:t>File complaints and request O</a:t>
            </a:r>
            <a:r>
              <a:rPr lang="en-US" sz="100" noProof="0" dirty="0">
                <a:cs typeface="Arial" panose="020B0604020202020204" pitchFamily="34" charset="0"/>
              </a:rPr>
              <a:t> </a:t>
            </a:r>
            <a:r>
              <a:rPr lang="en-US" noProof="0" dirty="0">
                <a:cs typeface="Arial" panose="020B0604020202020204" pitchFamily="34" charset="0"/>
              </a:rPr>
              <a:t>S</a:t>
            </a:r>
            <a:r>
              <a:rPr lang="en-US" sz="100" noProof="0" dirty="0">
                <a:cs typeface="Arial" panose="020B0604020202020204" pitchFamily="34" charset="0"/>
              </a:rPr>
              <a:t> </a:t>
            </a:r>
            <a:r>
              <a:rPr lang="en-US" noProof="0" dirty="0">
                <a:cs typeface="Arial" panose="020B0604020202020204" pitchFamily="34" charset="0"/>
              </a:rPr>
              <a:t>H</a:t>
            </a:r>
            <a:r>
              <a:rPr lang="en-US" sz="100" noProof="0" dirty="0">
                <a:cs typeface="Arial" panose="020B0604020202020204" pitchFamily="34" charset="0"/>
              </a:rPr>
              <a:t> </a:t>
            </a:r>
            <a:r>
              <a:rPr lang="en-US" noProof="0" dirty="0">
                <a:cs typeface="Arial" panose="020B0604020202020204" pitchFamily="34" charset="0"/>
              </a:rPr>
              <a:t>A inspections.</a:t>
            </a:r>
          </a:p>
          <a:p>
            <a:pPr marL="291600" indent="-291600">
              <a:spcBef>
                <a:spcPts val="1000"/>
              </a:spcBef>
              <a:spcAft>
                <a:spcPts val="0"/>
              </a:spcAft>
              <a:buFont typeface="Arial" charset="0"/>
              <a:buChar char="•"/>
              <a:defRPr/>
            </a:pPr>
            <a:r>
              <a:rPr lang="en-US" noProof="0" dirty="0">
                <a:cs typeface="Arial" panose="020B0604020202020204" pitchFamily="34" charset="0"/>
              </a:rPr>
              <a:t>Receive information about hazardous chemicals they handle in the course of their jobs.</a:t>
            </a:r>
          </a:p>
        </p:txBody>
      </p:sp>
      <p:sp>
        <p:nvSpPr>
          <p:cNvPr id="5" name="Content Placeholder 4">
            <a:extLst>
              <a:ext uri="{FF2B5EF4-FFF2-40B4-BE49-F238E27FC236}">
                <a16:creationId xmlns:a16="http://schemas.microsoft.com/office/drawing/2014/main" id="{367BDE3B-7461-422D-9CC3-D76E899A46AE}"/>
              </a:ext>
            </a:extLst>
          </p:cNvPr>
          <p:cNvSpPr>
            <a:spLocks noGrp="1"/>
          </p:cNvSpPr>
          <p:nvPr>
            <p:ph sz="quarter" idx="4"/>
          </p:nvPr>
        </p:nvSpPr>
        <p:spPr>
          <a:xfrm>
            <a:off x="6193369" y="1732834"/>
            <a:ext cx="5389033" cy="609601"/>
          </a:xfrm>
          <a:ln w="19050">
            <a:solidFill>
              <a:srgbClr val="006800"/>
            </a:solidFill>
          </a:ln>
        </p:spPr>
        <p:txBody>
          <a:bodyPr anchor="ctr"/>
          <a:lstStyle/>
          <a:p>
            <a:pPr marL="0" indent="0" algn="ctr">
              <a:buNone/>
            </a:pPr>
            <a:r>
              <a:rPr lang="en-US" sz="2800" noProof="0" dirty="0"/>
              <a:t>Employee Responsibilities</a:t>
            </a:r>
          </a:p>
        </p:txBody>
      </p:sp>
      <p:sp>
        <p:nvSpPr>
          <p:cNvPr id="10" name="Content Placeholder 9">
            <a:extLst>
              <a:ext uri="{FF2B5EF4-FFF2-40B4-BE49-F238E27FC236}">
                <a16:creationId xmlns:a16="http://schemas.microsoft.com/office/drawing/2014/main" id="{799FFDF8-8A86-44CB-8FD8-9D168E3978F1}"/>
              </a:ext>
            </a:extLst>
          </p:cNvPr>
          <p:cNvSpPr>
            <a:spLocks noGrp="1"/>
          </p:cNvSpPr>
          <p:nvPr>
            <p:ph sz="quarter" idx="15"/>
          </p:nvPr>
        </p:nvSpPr>
        <p:spPr>
          <a:xfrm>
            <a:off x="6193369" y="2429031"/>
            <a:ext cx="5389033" cy="2391447"/>
          </a:xfrm>
          <a:ln w="19050">
            <a:solidFill>
              <a:srgbClr val="006800"/>
            </a:solidFill>
          </a:ln>
        </p:spPr>
        <p:txBody>
          <a:bodyPr/>
          <a:lstStyle/>
          <a:p>
            <a:pPr marL="291600" indent="-291600">
              <a:spcBef>
                <a:spcPts val="1000"/>
              </a:spcBef>
              <a:spcAft>
                <a:spcPts val="0"/>
              </a:spcAft>
              <a:buFont typeface="Arial" pitchFamily="34" charset="0"/>
              <a:buChar char="•"/>
            </a:pPr>
            <a:r>
              <a:rPr lang="en-US" altLang="en-US" noProof="0" dirty="0">
                <a:ea typeface="ＭＳ Ｐゴシック" pitchFamily="34" charset="-128"/>
                <a:cs typeface="Arial" panose="020B0604020202020204" pitchFamily="34" charset="0"/>
              </a:rPr>
              <a:t>Follow </a:t>
            </a:r>
            <a:r>
              <a:rPr lang="en-US" dirty="0">
                <a:cs typeface="Arial" panose="020B0604020202020204" pitchFamily="34" charset="0"/>
              </a:rPr>
              <a:t>O</a:t>
            </a:r>
            <a:r>
              <a:rPr lang="en-US" sz="100" dirty="0">
                <a:cs typeface="Arial" panose="020B0604020202020204" pitchFamily="34" charset="0"/>
              </a:rPr>
              <a:t> </a:t>
            </a:r>
            <a:r>
              <a:rPr lang="en-US" dirty="0">
                <a:cs typeface="Arial" panose="020B0604020202020204" pitchFamily="34" charset="0"/>
              </a:rPr>
              <a:t>S</a:t>
            </a:r>
            <a:r>
              <a:rPr lang="en-US" sz="100" dirty="0">
                <a:cs typeface="Arial" panose="020B0604020202020204" pitchFamily="34" charset="0"/>
              </a:rPr>
              <a:t> </a:t>
            </a:r>
            <a:r>
              <a:rPr lang="en-US" dirty="0">
                <a:cs typeface="Arial" panose="020B0604020202020204" pitchFamily="34" charset="0"/>
              </a:rPr>
              <a:t>H</a:t>
            </a:r>
            <a:r>
              <a:rPr lang="en-US" sz="100" dirty="0">
                <a:cs typeface="Arial" panose="020B0604020202020204" pitchFamily="34" charset="0"/>
              </a:rPr>
              <a:t> </a:t>
            </a:r>
            <a:r>
              <a:rPr lang="en-US" dirty="0">
                <a:cs typeface="Arial" panose="020B0604020202020204" pitchFamily="34" charset="0"/>
              </a:rPr>
              <a:t>A</a:t>
            </a:r>
            <a:r>
              <a:rPr lang="en-US" altLang="en-US" noProof="0" dirty="0">
                <a:ea typeface="ＭＳ Ｐゴシック" pitchFamily="34" charset="-128"/>
                <a:cs typeface="Arial" panose="020B0604020202020204" pitchFamily="34" charset="0"/>
              </a:rPr>
              <a:t>’s safety rules governing employee behavior.</a:t>
            </a:r>
          </a:p>
          <a:p>
            <a:pPr marL="291600" indent="-291600">
              <a:spcBef>
                <a:spcPts val="1000"/>
              </a:spcBef>
              <a:spcAft>
                <a:spcPts val="0"/>
              </a:spcAft>
              <a:buFont typeface="Arial" pitchFamily="34" charset="0"/>
              <a:buChar char="•"/>
            </a:pPr>
            <a:r>
              <a:rPr lang="en-US" altLang="en-US" noProof="0" dirty="0">
                <a:ea typeface="ＭＳ Ｐゴシック" pitchFamily="34" charset="-128"/>
                <a:cs typeface="Arial" panose="020B0604020202020204" pitchFamily="34" charset="0"/>
              </a:rPr>
              <a:t>Report hazardous conditions in the workplace.</a:t>
            </a:r>
          </a:p>
        </p:txBody>
      </p:sp>
    </p:spTree>
    <p:extLst>
      <p:ext uri="{BB962C8B-B14F-4D97-AF65-F5344CB8AC3E}">
        <p14:creationId xmlns:p14="http://schemas.microsoft.com/office/powerpoint/2010/main" val="41829004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noProof="0" dirty="0"/>
              <a:t>Occupational Safety and Health Act </a:t>
            </a:r>
            <a:r>
              <a:rPr lang="en-US" sz="1000" b="0" noProof="0" dirty="0"/>
              <a:t>7</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1"/>
            <a:ext cx="10871200" cy="2453145"/>
          </a:xfrm>
        </p:spPr>
        <p:txBody>
          <a:bodyPr/>
          <a:lstStyle/>
          <a:p>
            <a:pPr marL="0" indent="0">
              <a:spcBef>
                <a:spcPts val="1000"/>
              </a:spcBef>
              <a:spcAft>
                <a:spcPts val="0"/>
              </a:spcAft>
              <a:buNone/>
            </a:pPr>
            <a:r>
              <a:rPr lang="en-US" sz="2800" dirty="0"/>
              <a:t>Impact of the Occupational Safety and Health Act</a:t>
            </a:r>
            <a:endParaRPr lang="en-US" sz="2800" b="1" noProof="0" dirty="0"/>
          </a:p>
          <a:p>
            <a:pPr marL="0" indent="0">
              <a:spcBef>
                <a:spcPts val="1000"/>
              </a:spcBef>
              <a:spcAft>
                <a:spcPts val="0"/>
              </a:spcAft>
              <a:buNone/>
            </a:pPr>
            <a:r>
              <a:rPr lang="en-US" dirty="0"/>
              <a:t>Raised the level of awareness for occupational safety.</a:t>
            </a:r>
          </a:p>
          <a:p>
            <a:pPr marL="0" indent="0">
              <a:spcBef>
                <a:spcPts val="1000"/>
              </a:spcBef>
              <a:spcAft>
                <a:spcPts val="0"/>
              </a:spcAft>
              <a:buNone/>
            </a:pPr>
            <a:r>
              <a:rPr lang="en-US" dirty="0"/>
              <a:t>Combined rate of illnesses and injuries has decreased.</a:t>
            </a:r>
          </a:p>
          <a:p>
            <a:pPr marL="0" indent="0">
              <a:spcBef>
                <a:spcPts val="1000"/>
              </a:spcBef>
              <a:spcAft>
                <a:spcPts val="0"/>
              </a:spcAft>
              <a:buNone/>
            </a:pPr>
            <a:r>
              <a:rPr lang="en-US" dirty="0"/>
              <a:t>Increase in number of claims of retaliation against employees who report injuries.</a:t>
            </a:r>
          </a:p>
          <a:p>
            <a:pPr marL="291600" indent="-291600">
              <a:spcBef>
                <a:spcPts val="1000"/>
              </a:spcBef>
              <a:spcAft>
                <a:spcPts val="0"/>
              </a:spcAft>
              <a:buFont typeface="Arial" panose="020B0604020202020204" pitchFamily="34" charset="0"/>
              <a:buChar char="•"/>
            </a:pPr>
            <a:r>
              <a:rPr lang="en-US" sz="2000" dirty="0"/>
              <a:t>Workers more aware of rights and able to file complaints online.</a:t>
            </a:r>
            <a:endParaRPr lang="en-US" sz="2000" noProof="0" dirty="0"/>
          </a:p>
        </p:txBody>
      </p:sp>
      <p:sp>
        <p:nvSpPr>
          <p:cNvPr id="4" name="Content Placeholder 3">
            <a:extLst>
              <a:ext uri="{FF2B5EF4-FFF2-40B4-BE49-F238E27FC236}">
                <a16:creationId xmlns:a16="http://schemas.microsoft.com/office/drawing/2014/main" id="{EFEE19FD-5CBB-4DAF-9167-326CB4810458}"/>
              </a:ext>
            </a:extLst>
          </p:cNvPr>
          <p:cNvSpPr>
            <a:spLocks noGrp="1"/>
          </p:cNvSpPr>
          <p:nvPr>
            <p:ph sz="quarter" idx="13"/>
          </p:nvPr>
        </p:nvSpPr>
        <p:spPr>
          <a:xfrm>
            <a:off x="593212" y="3769602"/>
            <a:ext cx="10871200" cy="517260"/>
          </a:xfrm>
        </p:spPr>
        <p:txBody>
          <a:bodyPr/>
          <a:lstStyle/>
          <a:p>
            <a:pPr marL="0" indent="0">
              <a:spcBef>
                <a:spcPts val="1000"/>
              </a:spcBef>
              <a:spcAft>
                <a:spcPts val="0"/>
              </a:spcAft>
              <a:buNone/>
            </a:pPr>
            <a:r>
              <a:rPr lang="en-US" dirty="0"/>
              <a:t>Employee behavior is not directly regulated by O</a:t>
            </a:r>
            <a:r>
              <a:rPr lang="en-US" sz="100" dirty="0"/>
              <a:t> </a:t>
            </a:r>
            <a:r>
              <a:rPr lang="en-US" dirty="0"/>
              <a:t>S</a:t>
            </a:r>
            <a:r>
              <a:rPr lang="en-US" sz="100" dirty="0"/>
              <a:t> </a:t>
            </a:r>
            <a:r>
              <a:rPr lang="en-US" dirty="0"/>
              <a:t>H</a:t>
            </a:r>
            <a:r>
              <a:rPr lang="en-US" sz="100" dirty="0"/>
              <a:t> </a:t>
            </a:r>
            <a:r>
              <a:rPr lang="en-US" dirty="0"/>
              <a:t>A but must be considered.</a:t>
            </a:r>
            <a:endParaRPr lang="en-US" noProof="0" dirty="0"/>
          </a:p>
        </p:txBody>
      </p:sp>
    </p:spTree>
    <p:extLst>
      <p:ext uri="{BB962C8B-B14F-4D97-AF65-F5344CB8AC3E}">
        <p14:creationId xmlns:p14="http://schemas.microsoft.com/office/powerpoint/2010/main" val="13754891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t>Figure 3.7 Rates of Occupational Injuries and Illnesses</a:t>
            </a:r>
            <a:endParaRPr lang="en-US" noProof="0" dirty="0"/>
          </a:p>
        </p:txBody>
      </p:sp>
      <p:pic>
        <p:nvPicPr>
          <p:cNvPr id="3" name="Picture 2" descr="A line graph shows incidences per 100 full-time workers in private industry from 2006 to 2018.">
            <a:extLst>
              <a:ext uri="{FF2B5EF4-FFF2-40B4-BE49-F238E27FC236}">
                <a16:creationId xmlns:a16="http://schemas.microsoft.com/office/drawing/2014/main" id="{5727EF59-FF65-4785-AF91-353674226303}"/>
              </a:ext>
            </a:extLst>
          </p:cNvPr>
          <p:cNvPicPr>
            <a:picLocks noChangeAspect="1"/>
          </p:cNvPicPr>
          <p:nvPr/>
        </p:nvPicPr>
        <p:blipFill>
          <a:blip r:embed="rId3"/>
          <a:stretch>
            <a:fillRect/>
          </a:stretch>
        </p:blipFill>
        <p:spPr>
          <a:xfrm>
            <a:off x="942632" y="1524086"/>
            <a:ext cx="10287071" cy="4242446"/>
          </a:xfrm>
          <a:prstGeom prst="rect">
            <a:avLst/>
          </a:prstGeom>
        </p:spPr>
      </p:pic>
      <p:sp>
        <p:nvSpPr>
          <p:cNvPr id="4" name="Text Placeholder 3">
            <a:extLst>
              <a:ext uri="{FF2B5EF4-FFF2-40B4-BE49-F238E27FC236}">
                <a16:creationId xmlns:a16="http://schemas.microsoft.com/office/drawing/2014/main" id="{89AA2EB1-C235-47DF-8D8D-32390424C238}"/>
              </a:ext>
            </a:extLst>
          </p:cNvPr>
          <p:cNvSpPr>
            <a:spLocks noGrp="1"/>
          </p:cNvSpPr>
          <p:nvPr>
            <p:ph type="body" sz="quarter" idx="16"/>
          </p:nvPr>
        </p:nvSpPr>
        <p:spPr>
          <a:xfrm>
            <a:off x="4685071" y="6279491"/>
            <a:ext cx="2821858" cy="249128"/>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3903406" y="6687563"/>
            <a:ext cx="7886659" cy="170437"/>
          </a:xfrm>
        </p:spPr>
        <p:txBody>
          <a:bodyPr/>
          <a:lstStyle/>
          <a:p>
            <a:r>
              <a:rPr lang="en-US" i="1" dirty="0">
                <a:solidFill>
                  <a:schemeClr val="tx1"/>
                </a:solidFill>
              </a:rPr>
              <a:t>Source: </a:t>
            </a:r>
            <a:r>
              <a:rPr lang="en-US" dirty="0">
                <a:solidFill>
                  <a:schemeClr val="tx1"/>
                </a:solidFill>
              </a:rPr>
              <a:t>Bureau of Labor Statistics, “Employer-Reported Workplace Injuries and Illnesses, 2018,” news release, November 7, 2019, http://www.bls.gov.</a:t>
            </a:r>
          </a:p>
        </p:txBody>
      </p:sp>
    </p:spTree>
    <p:extLst>
      <p:ext uri="{BB962C8B-B14F-4D97-AF65-F5344CB8AC3E}">
        <p14:creationId xmlns:p14="http://schemas.microsoft.com/office/powerpoint/2010/main" val="10615714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dirty="0"/>
              <a:t>Employer-Sponsored Safety and Health Programs </a:t>
            </a:r>
            <a:r>
              <a:rPr lang="en-US" sz="1000" b="0" dirty="0"/>
              <a:t>1</a:t>
            </a:r>
            <a:endParaRPr lang="en-US" sz="1000" b="0" noProof="0" dirty="0"/>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1"/>
            <a:ext cx="10871200" cy="1815117"/>
          </a:xfrm>
        </p:spPr>
        <p:txBody>
          <a:bodyPr/>
          <a:lstStyle/>
          <a:p>
            <a:pPr marL="0" indent="0">
              <a:spcBef>
                <a:spcPts val="1000"/>
              </a:spcBef>
              <a:spcAft>
                <a:spcPts val="0"/>
              </a:spcAft>
              <a:buNone/>
            </a:pPr>
            <a:r>
              <a:rPr lang="en-US" sz="2800" dirty="0"/>
              <a:t>Identifying and Communicating Job Hazards</a:t>
            </a:r>
            <a:endParaRPr lang="en-US" sz="2800" b="1" noProof="0" dirty="0"/>
          </a:p>
          <a:p>
            <a:pPr marL="0" indent="0">
              <a:spcBef>
                <a:spcPts val="1000"/>
              </a:spcBef>
              <a:spcAft>
                <a:spcPts val="0"/>
              </a:spcAft>
              <a:buNone/>
            </a:pPr>
            <a:r>
              <a:rPr lang="en-US" b="1" dirty="0"/>
              <a:t>Job hazard analysis technique</a:t>
            </a:r>
            <a:r>
              <a:rPr lang="en-US" dirty="0"/>
              <a:t>:</a:t>
            </a:r>
          </a:p>
          <a:p>
            <a:pPr marL="291600" indent="-291600">
              <a:spcBef>
                <a:spcPts val="1000"/>
              </a:spcBef>
              <a:spcAft>
                <a:spcPts val="0"/>
              </a:spcAft>
              <a:buFont typeface="Arial" panose="020B0604020202020204" pitchFamily="34" charset="0"/>
              <a:buChar char="•"/>
            </a:pPr>
            <a:r>
              <a:rPr lang="en-US" sz="2000" dirty="0"/>
              <a:t>Each job is broken down into basic elements, and each of these is rated for its potential for harm or injury.</a:t>
            </a:r>
            <a:endParaRPr lang="en-US" sz="2000" noProof="0" dirty="0"/>
          </a:p>
        </p:txBody>
      </p:sp>
      <p:sp>
        <p:nvSpPr>
          <p:cNvPr id="4" name="Content Placeholder 3">
            <a:extLst>
              <a:ext uri="{FF2B5EF4-FFF2-40B4-BE49-F238E27FC236}">
                <a16:creationId xmlns:a16="http://schemas.microsoft.com/office/drawing/2014/main" id="{EFEE19FD-5CBB-4DAF-9167-326CB4810458}"/>
              </a:ext>
            </a:extLst>
          </p:cNvPr>
          <p:cNvSpPr>
            <a:spLocks noGrp="1"/>
          </p:cNvSpPr>
          <p:nvPr>
            <p:ph sz="quarter" idx="13"/>
          </p:nvPr>
        </p:nvSpPr>
        <p:spPr>
          <a:xfrm>
            <a:off x="593212" y="3130503"/>
            <a:ext cx="10871200" cy="1343173"/>
          </a:xfrm>
        </p:spPr>
        <p:txBody>
          <a:bodyPr/>
          <a:lstStyle/>
          <a:p>
            <a:pPr marL="0" indent="0">
              <a:spcBef>
                <a:spcPts val="1000"/>
              </a:spcBef>
              <a:spcAft>
                <a:spcPts val="0"/>
              </a:spcAft>
              <a:buNone/>
            </a:pPr>
            <a:r>
              <a:rPr lang="en-US" dirty="0"/>
              <a:t>Employers must communicate job hazards and risks to employees effectively.</a:t>
            </a:r>
          </a:p>
          <a:p>
            <a:pPr marL="291600" indent="-291600">
              <a:spcBef>
                <a:spcPts val="1000"/>
              </a:spcBef>
              <a:spcAft>
                <a:spcPts val="0"/>
              </a:spcAft>
              <a:buFont typeface="Arial" panose="020B0604020202020204" pitchFamily="34" charset="0"/>
              <a:buChar char="•"/>
            </a:pPr>
            <a:r>
              <a:rPr lang="en-US" sz="2000" dirty="0"/>
              <a:t>Communication must fit audience.</a:t>
            </a:r>
          </a:p>
          <a:p>
            <a:pPr marL="291600" indent="-291600">
              <a:spcBef>
                <a:spcPts val="1000"/>
              </a:spcBef>
              <a:spcAft>
                <a:spcPts val="0"/>
              </a:spcAft>
              <a:buFont typeface="Arial" panose="020B0604020202020204" pitchFamily="34" charset="0"/>
              <a:buChar char="•"/>
            </a:pPr>
            <a:r>
              <a:rPr lang="en-US" sz="2000" dirty="0"/>
              <a:t>Safety concerns/training needs vary by age group.</a:t>
            </a:r>
            <a:endParaRPr lang="en-US" sz="2000" noProof="0" dirty="0"/>
          </a:p>
        </p:txBody>
      </p:sp>
    </p:spTree>
    <p:extLst>
      <p:ext uri="{BB962C8B-B14F-4D97-AF65-F5344CB8AC3E}">
        <p14:creationId xmlns:p14="http://schemas.microsoft.com/office/powerpoint/2010/main" val="30236926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dirty="0"/>
              <a:t>Employer-Sponsored Safety and Health Programs </a:t>
            </a:r>
            <a:r>
              <a:rPr lang="en-US" sz="1000" b="0" dirty="0"/>
              <a:t>2</a:t>
            </a:r>
            <a:endParaRPr lang="en-US" sz="1000" b="0" noProof="0" dirty="0"/>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0"/>
            <a:ext cx="10871200" cy="2964423"/>
          </a:xfrm>
        </p:spPr>
        <p:txBody>
          <a:bodyPr/>
          <a:lstStyle/>
          <a:p>
            <a:pPr marL="0" indent="0">
              <a:spcBef>
                <a:spcPts val="1000"/>
              </a:spcBef>
              <a:spcAft>
                <a:spcPts val="0"/>
              </a:spcAft>
              <a:buNone/>
            </a:pPr>
            <a:r>
              <a:rPr lang="en-US" sz="2800" dirty="0"/>
              <a:t>Reinforcing Safe Practices</a:t>
            </a:r>
            <a:endParaRPr lang="en-US" noProof="0" dirty="0"/>
          </a:p>
          <a:p>
            <a:pPr marL="291600" lvl="1" indent="-291600">
              <a:spcBef>
                <a:spcPts val="1000"/>
              </a:spcBef>
              <a:spcAft>
                <a:spcPts val="0"/>
              </a:spcAft>
              <a:buFont typeface="Arial" panose="020B0604020202020204" pitchFamily="34" charset="0"/>
              <a:buChar char="•"/>
            </a:pPr>
            <a:r>
              <a:rPr lang="en-US" sz="2400" dirty="0"/>
              <a:t>Implement a safety incentive program.</a:t>
            </a:r>
          </a:p>
          <a:p>
            <a:pPr marL="291600" lvl="1" indent="-291600">
              <a:spcBef>
                <a:spcPts val="1000"/>
              </a:spcBef>
              <a:spcAft>
                <a:spcPts val="0"/>
              </a:spcAft>
              <a:buFont typeface="Arial" panose="020B0604020202020204" pitchFamily="34" charset="0"/>
              <a:buChar char="•"/>
            </a:pPr>
            <a:r>
              <a:rPr lang="en-US" sz="2400" dirty="0"/>
              <a:t>Reward workers for commitment to safety goals; start with smaller goals and expand to long-term goals.</a:t>
            </a:r>
          </a:p>
          <a:p>
            <a:pPr marL="291600" lvl="1" indent="-291600">
              <a:spcBef>
                <a:spcPts val="1000"/>
              </a:spcBef>
              <a:spcAft>
                <a:spcPts val="0"/>
              </a:spcAft>
              <a:buFont typeface="Arial" panose="020B0604020202020204" pitchFamily="34" charset="0"/>
              <a:buChar char="•"/>
            </a:pPr>
            <a:r>
              <a:rPr lang="en-US" sz="2400" dirty="0"/>
              <a:t>Take action to correct the problems.</a:t>
            </a:r>
          </a:p>
          <a:p>
            <a:pPr marL="291600" lvl="1" indent="-291600">
              <a:spcBef>
                <a:spcPts val="1000"/>
              </a:spcBef>
              <a:spcAft>
                <a:spcPts val="0"/>
              </a:spcAft>
              <a:buFont typeface="Arial" panose="020B0604020202020204" pitchFamily="34" charset="0"/>
              <a:buChar char="•"/>
            </a:pPr>
            <a:r>
              <a:rPr lang="en-US" sz="2400" dirty="0"/>
              <a:t>Target jobs or hazards most likely to cause injuries.</a:t>
            </a:r>
            <a:endParaRPr lang="en-US" sz="2400" noProof="0" dirty="0"/>
          </a:p>
        </p:txBody>
      </p:sp>
    </p:spTree>
    <p:extLst>
      <p:ext uri="{BB962C8B-B14F-4D97-AF65-F5344CB8AC3E}">
        <p14:creationId xmlns:p14="http://schemas.microsoft.com/office/powerpoint/2010/main" val="4233005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6906A-4013-420C-84FF-44F9594C2893}"/>
              </a:ext>
            </a:extLst>
          </p:cNvPr>
          <p:cNvSpPr>
            <a:spLocks noGrp="1"/>
          </p:cNvSpPr>
          <p:nvPr>
            <p:ph type="title"/>
          </p:nvPr>
        </p:nvSpPr>
        <p:spPr>
          <a:xfrm>
            <a:off x="1" y="228600"/>
            <a:ext cx="12192000" cy="609600"/>
          </a:xfrm>
        </p:spPr>
        <p:txBody>
          <a:bodyPr/>
          <a:lstStyle/>
          <a:p>
            <a:r>
              <a:rPr lang="en-US" noProof="0" dirty="0"/>
              <a:t>Regulation of Human Resource Management </a:t>
            </a:r>
          </a:p>
        </p:txBody>
      </p:sp>
      <p:sp>
        <p:nvSpPr>
          <p:cNvPr id="3" name="Text Placeholder 2">
            <a:extLst>
              <a:ext uri="{FF2B5EF4-FFF2-40B4-BE49-F238E27FC236}">
                <a16:creationId xmlns:a16="http://schemas.microsoft.com/office/drawing/2014/main" id="{F04EC3CD-C9F7-4AC4-BCEA-637B6197FBB1}"/>
              </a:ext>
            </a:extLst>
          </p:cNvPr>
          <p:cNvSpPr>
            <a:spLocks noGrp="1"/>
          </p:cNvSpPr>
          <p:nvPr>
            <p:ph type="body" idx="1"/>
          </p:nvPr>
        </p:nvSpPr>
        <p:spPr>
          <a:xfrm>
            <a:off x="609600" y="1868127"/>
            <a:ext cx="3696926" cy="509995"/>
          </a:xfrm>
          <a:ln w="19050">
            <a:solidFill>
              <a:srgbClr val="006800"/>
            </a:solidFill>
          </a:ln>
        </p:spPr>
        <p:txBody>
          <a:bodyPr/>
          <a:lstStyle/>
          <a:p>
            <a:pPr algn="ctr"/>
            <a:r>
              <a:rPr lang="en-US" sz="2800" b="0" noProof="0" dirty="0"/>
              <a:t>Legislative Branch</a:t>
            </a:r>
          </a:p>
        </p:txBody>
      </p:sp>
      <p:sp>
        <p:nvSpPr>
          <p:cNvPr id="4" name="Content Placeholder 3">
            <a:extLst>
              <a:ext uri="{FF2B5EF4-FFF2-40B4-BE49-F238E27FC236}">
                <a16:creationId xmlns:a16="http://schemas.microsoft.com/office/drawing/2014/main" id="{EE3C14F0-75D4-4C99-BC4C-1AE74E614CC7}"/>
              </a:ext>
            </a:extLst>
          </p:cNvPr>
          <p:cNvSpPr>
            <a:spLocks noGrp="1"/>
          </p:cNvSpPr>
          <p:nvPr>
            <p:ph sz="half" idx="2"/>
          </p:nvPr>
        </p:nvSpPr>
        <p:spPr>
          <a:xfrm>
            <a:off x="609603" y="2529250"/>
            <a:ext cx="3696926" cy="2337719"/>
          </a:xfrm>
          <a:ln w="19050">
            <a:solidFill>
              <a:srgbClr val="006800"/>
            </a:solidFill>
          </a:ln>
        </p:spPr>
        <p:txBody>
          <a:bodyPr/>
          <a:lstStyle/>
          <a:p>
            <a:r>
              <a:rPr lang="en-US" noProof="0" dirty="0"/>
              <a:t>Has enacted a number of laws governing HR activities; these laws have usually been in response to perceived societal needs.</a:t>
            </a:r>
          </a:p>
        </p:txBody>
      </p:sp>
      <p:sp>
        <p:nvSpPr>
          <p:cNvPr id="8" name="Text Placeholder 7">
            <a:extLst>
              <a:ext uri="{FF2B5EF4-FFF2-40B4-BE49-F238E27FC236}">
                <a16:creationId xmlns:a16="http://schemas.microsoft.com/office/drawing/2014/main" id="{0B4FE913-1C0C-4673-9855-D10BD445D7ED}"/>
              </a:ext>
            </a:extLst>
          </p:cNvPr>
          <p:cNvSpPr>
            <a:spLocks noGrp="1"/>
          </p:cNvSpPr>
          <p:nvPr>
            <p:ph type="body" sz="quarter" idx="13"/>
          </p:nvPr>
        </p:nvSpPr>
        <p:spPr>
          <a:xfrm>
            <a:off x="4483509" y="1868129"/>
            <a:ext cx="3460955" cy="509994"/>
          </a:xfrm>
          <a:ln w="19050">
            <a:solidFill>
              <a:srgbClr val="006800"/>
            </a:solidFill>
          </a:ln>
        </p:spPr>
        <p:txBody>
          <a:bodyPr/>
          <a:lstStyle/>
          <a:p>
            <a:pPr marL="0" indent="0" algn="ctr">
              <a:buNone/>
            </a:pPr>
            <a:r>
              <a:rPr lang="en-US" noProof="0" dirty="0"/>
              <a:t>Executive Branch</a:t>
            </a:r>
          </a:p>
        </p:txBody>
      </p:sp>
      <p:sp>
        <p:nvSpPr>
          <p:cNvPr id="5" name="Content Placeholder 4">
            <a:extLst>
              <a:ext uri="{FF2B5EF4-FFF2-40B4-BE49-F238E27FC236}">
                <a16:creationId xmlns:a16="http://schemas.microsoft.com/office/drawing/2014/main" id="{80C0642E-E2C1-4745-9ED9-0842C5156678}"/>
              </a:ext>
            </a:extLst>
          </p:cNvPr>
          <p:cNvSpPr>
            <a:spLocks noGrp="1"/>
          </p:cNvSpPr>
          <p:nvPr>
            <p:ph sz="quarter" idx="4"/>
          </p:nvPr>
        </p:nvSpPr>
        <p:spPr>
          <a:xfrm>
            <a:off x="4493343" y="2529249"/>
            <a:ext cx="3460954" cy="2337720"/>
          </a:xfrm>
          <a:ln w="19050">
            <a:solidFill>
              <a:srgbClr val="006800"/>
            </a:solidFill>
          </a:ln>
        </p:spPr>
        <p:txBody>
          <a:bodyPr/>
          <a:lstStyle/>
          <a:p>
            <a:r>
              <a:rPr lang="en-US" noProof="0" dirty="0"/>
              <a:t>Includes regulatory agencies that are responsible for enforcing the laws passed by Congress.</a:t>
            </a:r>
          </a:p>
        </p:txBody>
      </p:sp>
      <p:sp>
        <p:nvSpPr>
          <p:cNvPr id="9" name="Content Placeholder 8">
            <a:extLst>
              <a:ext uri="{FF2B5EF4-FFF2-40B4-BE49-F238E27FC236}">
                <a16:creationId xmlns:a16="http://schemas.microsoft.com/office/drawing/2014/main" id="{11BDE5D1-8EF2-4CA3-9CB5-BC19A4ECA273}"/>
              </a:ext>
            </a:extLst>
          </p:cNvPr>
          <p:cNvSpPr>
            <a:spLocks noGrp="1"/>
          </p:cNvSpPr>
          <p:nvPr>
            <p:ph sz="half" idx="14"/>
          </p:nvPr>
        </p:nvSpPr>
        <p:spPr>
          <a:xfrm>
            <a:off x="8121448" y="1863832"/>
            <a:ext cx="3460952" cy="509994"/>
          </a:xfrm>
          <a:ln w="19050">
            <a:solidFill>
              <a:srgbClr val="006800"/>
            </a:solidFill>
          </a:ln>
        </p:spPr>
        <p:txBody>
          <a:bodyPr/>
          <a:lstStyle/>
          <a:p>
            <a:pPr marL="0" indent="0" algn="ctr">
              <a:buNone/>
            </a:pPr>
            <a:r>
              <a:rPr lang="en-US" sz="2800" noProof="0" dirty="0"/>
              <a:t>Judicial Branch</a:t>
            </a:r>
          </a:p>
        </p:txBody>
      </p:sp>
      <p:sp>
        <p:nvSpPr>
          <p:cNvPr id="10" name="Content Placeholder 9">
            <a:extLst>
              <a:ext uri="{FF2B5EF4-FFF2-40B4-BE49-F238E27FC236}">
                <a16:creationId xmlns:a16="http://schemas.microsoft.com/office/drawing/2014/main" id="{7B358D3C-8B50-42FE-A87C-F687E212C423}"/>
              </a:ext>
            </a:extLst>
          </p:cNvPr>
          <p:cNvSpPr>
            <a:spLocks noGrp="1"/>
          </p:cNvSpPr>
          <p:nvPr>
            <p:ph sz="quarter" idx="15"/>
          </p:nvPr>
        </p:nvSpPr>
        <p:spPr>
          <a:xfrm>
            <a:off x="8121448" y="2539081"/>
            <a:ext cx="3460954" cy="2337720"/>
          </a:xfrm>
          <a:ln w="19050">
            <a:solidFill>
              <a:srgbClr val="006800"/>
            </a:solidFill>
          </a:ln>
        </p:spPr>
        <p:txBody>
          <a:bodyPr/>
          <a:lstStyle/>
          <a:p>
            <a:r>
              <a:rPr lang="en-US" noProof="0" dirty="0"/>
              <a:t>Influences employment law by interpreting the law and holding trials concerning violations of the law.</a:t>
            </a:r>
          </a:p>
        </p:txBody>
      </p:sp>
    </p:spTree>
    <p:extLst>
      <p:ext uri="{BB962C8B-B14F-4D97-AF65-F5344CB8AC3E}">
        <p14:creationId xmlns:p14="http://schemas.microsoft.com/office/powerpoint/2010/main" val="2913456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dirty="0"/>
              <a:t>Employer-Sponsored Safety and Health Programs </a:t>
            </a:r>
            <a:r>
              <a:rPr lang="en-US" sz="1000" b="0" dirty="0"/>
              <a:t>3</a:t>
            </a:r>
            <a:endParaRPr lang="en-US" sz="1000" b="0" noProof="0" dirty="0"/>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1"/>
            <a:ext cx="10871200" cy="3161067"/>
          </a:xfrm>
        </p:spPr>
        <p:txBody>
          <a:bodyPr/>
          <a:lstStyle/>
          <a:p>
            <a:pPr marL="0" indent="0">
              <a:spcBef>
                <a:spcPts val="1000"/>
              </a:spcBef>
              <a:spcAft>
                <a:spcPts val="0"/>
              </a:spcAft>
              <a:buNone/>
            </a:pPr>
            <a:r>
              <a:rPr lang="en-US" sz="2800" dirty="0"/>
              <a:t>Promoting Safety Internationally</a:t>
            </a:r>
            <a:endParaRPr lang="en-US" sz="2800" b="1" noProof="0" dirty="0"/>
          </a:p>
          <a:p>
            <a:pPr marL="0" indent="0">
              <a:spcBef>
                <a:spcPts val="1000"/>
              </a:spcBef>
              <a:spcAft>
                <a:spcPts val="0"/>
              </a:spcAft>
              <a:buNone/>
            </a:pPr>
            <a:r>
              <a:rPr lang="en-US" dirty="0"/>
              <a:t>Employers must ensure safety of workers regardless of which nation in which they operate.</a:t>
            </a:r>
          </a:p>
          <a:p>
            <a:pPr marL="0" indent="0">
              <a:spcBef>
                <a:spcPts val="1000"/>
              </a:spcBef>
              <a:spcAft>
                <a:spcPts val="0"/>
              </a:spcAft>
              <a:buNone/>
            </a:pPr>
            <a:r>
              <a:rPr lang="en-US" dirty="0"/>
              <a:t>Cultural differences make this difficult.</a:t>
            </a:r>
            <a:endParaRPr lang="en-US" noProof="0" dirty="0"/>
          </a:p>
          <a:p>
            <a:pPr marL="291600" lvl="1" indent="-291600">
              <a:spcBef>
                <a:spcPts val="1000"/>
              </a:spcBef>
              <a:spcAft>
                <a:spcPts val="0"/>
              </a:spcAft>
              <a:buFont typeface="Arial" panose="020B0604020202020204" pitchFamily="34" charset="0"/>
              <a:buChar char="•"/>
            </a:pPr>
            <a:r>
              <a:rPr lang="en-US" dirty="0"/>
              <a:t>Impacts perception of who is responsible for safety in workplace.</a:t>
            </a:r>
          </a:p>
          <a:p>
            <a:pPr marL="291600" lvl="1" indent="-291600">
              <a:spcBef>
                <a:spcPts val="1000"/>
              </a:spcBef>
              <a:spcAft>
                <a:spcPts val="0"/>
              </a:spcAft>
              <a:buFont typeface="Arial" panose="020B0604020202020204" pitchFamily="34" charset="0"/>
              <a:buChar char="•"/>
            </a:pPr>
            <a:r>
              <a:rPr lang="en-US" dirty="0"/>
              <a:t>Affects idea of what actions are appropriate for employee to take when a situation appears unsafe.</a:t>
            </a:r>
          </a:p>
          <a:p>
            <a:pPr marL="291600" lvl="1" indent="-291600">
              <a:spcBef>
                <a:spcPts val="1000"/>
              </a:spcBef>
              <a:spcAft>
                <a:spcPts val="0"/>
              </a:spcAft>
              <a:buFont typeface="Arial" panose="020B0604020202020204" pitchFamily="34" charset="0"/>
              <a:buChar char="•"/>
            </a:pPr>
            <a:r>
              <a:rPr lang="en-US" dirty="0"/>
              <a:t>Training and supervision must apply cultural knowledge.</a:t>
            </a:r>
            <a:endParaRPr lang="en-US" noProof="0" dirty="0"/>
          </a:p>
        </p:txBody>
      </p:sp>
      <p:sp>
        <p:nvSpPr>
          <p:cNvPr id="4" name="Content Placeholder 3">
            <a:extLst>
              <a:ext uri="{FF2B5EF4-FFF2-40B4-BE49-F238E27FC236}">
                <a16:creationId xmlns:a16="http://schemas.microsoft.com/office/drawing/2014/main" id="{EFEE19FD-5CBB-4DAF-9167-326CB4810458}"/>
              </a:ext>
            </a:extLst>
          </p:cNvPr>
          <p:cNvSpPr>
            <a:spLocks noGrp="1"/>
          </p:cNvSpPr>
          <p:nvPr>
            <p:ph sz="quarter" idx="13"/>
          </p:nvPr>
        </p:nvSpPr>
        <p:spPr>
          <a:xfrm>
            <a:off x="593212" y="4516854"/>
            <a:ext cx="10871200" cy="458267"/>
          </a:xfrm>
        </p:spPr>
        <p:txBody>
          <a:bodyPr/>
          <a:lstStyle/>
          <a:p>
            <a:pPr marL="0" indent="0">
              <a:spcBef>
                <a:spcPts val="1000"/>
              </a:spcBef>
              <a:spcAft>
                <a:spcPts val="0"/>
              </a:spcAft>
              <a:buNone/>
            </a:pPr>
            <a:r>
              <a:rPr lang="en-US" dirty="0"/>
              <a:t>Laws, enforcement practices, and political climates vary from country to country.</a:t>
            </a:r>
            <a:endParaRPr lang="en-US" noProof="0" dirty="0"/>
          </a:p>
        </p:txBody>
      </p:sp>
    </p:spTree>
    <p:extLst>
      <p:ext uri="{BB962C8B-B14F-4D97-AF65-F5344CB8AC3E}">
        <p14:creationId xmlns:p14="http://schemas.microsoft.com/office/powerpoint/2010/main" val="666008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3</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44D860B-A014-45EB-8641-E60A6398F12A}"/>
              </a:ext>
            </a:extLst>
          </p:cNvPr>
          <p:cNvSpPr>
            <a:spLocks noGrp="1"/>
          </p:cNvSpPr>
          <p:nvPr>
            <p:ph type="title"/>
          </p:nvPr>
        </p:nvSpPr>
        <p:spPr/>
        <p:txBody>
          <a:bodyPr anchor="ctr"/>
          <a:lstStyle/>
          <a:p>
            <a:r>
              <a:rPr lang="en-US" sz="3000" dirty="0"/>
              <a:t>Figure 3.1 Age Discrimination Complaints, 2006 to 2019 </a:t>
            </a:r>
            <a:r>
              <a:rPr lang="en-US" sz="3000" noProof="0" dirty="0">
                <a:latin typeface="Arial" panose="020B0604020202020204" pitchFamily="34" charset="0"/>
              </a:rPr>
              <a:t>– </a:t>
            </a:r>
            <a:r>
              <a:rPr lang="en-US" sz="3000" noProof="0" dirty="0"/>
              <a:t>Text Alternative</a:t>
            </a:r>
          </a:p>
        </p:txBody>
      </p:sp>
      <p:sp>
        <p:nvSpPr>
          <p:cNvPr id="9" name="Text Placeholder 8">
            <a:extLst>
              <a:ext uri="{FF2B5EF4-FFF2-40B4-BE49-F238E27FC236}">
                <a16:creationId xmlns:a16="http://schemas.microsoft.com/office/drawing/2014/main" id="{231ED27C-E457-45ED-8D51-30AC1DF5DA9A}"/>
              </a:ext>
            </a:extLst>
          </p:cNvPr>
          <p:cNvSpPr>
            <a:spLocks noGrp="1"/>
          </p:cNvSpPr>
          <p:nvPr>
            <p:ph type="body" sz="quarter" idx="17"/>
          </p:nvPr>
        </p:nvSpPr>
        <p:spPr>
          <a:xfrm>
            <a:off x="4396509" y="1097972"/>
            <a:ext cx="3154665" cy="249047"/>
          </a:xfrm>
        </p:spPr>
        <p:txBody>
          <a:bodyPr/>
          <a:lstStyle/>
          <a:p>
            <a:r>
              <a:rPr lang="en-US" noProof="0" dirty="0">
                <a:hlinkClick r:id="rId3" action="ppaction://hlinksldjump"/>
              </a:rPr>
              <a:t>Return to parent-slide containing images.</a:t>
            </a:r>
            <a:endParaRPr lang="en-US" noProof="0" dirty="0"/>
          </a:p>
        </p:txBody>
      </p:sp>
      <p:sp>
        <p:nvSpPr>
          <p:cNvPr id="7" name="Content Placeholder 6">
            <a:extLst>
              <a:ext uri="{FF2B5EF4-FFF2-40B4-BE49-F238E27FC236}">
                <a16:creationId xmlns:a16="http://schemas.microsoft.com/office/drawing/2014/main" id="{F35F11B1-59F6-4614-925B-EA74CFD87269}"/>
              </a:ext>
            </a:extLst>
          </p:cNvPr>
          <p:cNvSpPr>
            <a:spLocks noGrp="1"/>
          </p:cNvSpPr>
          <p:nvPr>
            <p:ph idx="1"/>
          </p:nvPr>
        </p:nvSpPr>
        <p:spPr>
          <a:xfrm>
            <a:off x="609600" y="1588655"/>
            <a:ext cx="10972800" cy="2363913"/>
          </a:xfrm>
        </p:spPr>
        <p:txBody>
          <a:bodyPr/>
          <a:lstStyle/>
          <a:p>
            <a:r>
              <a:rPr lang="en-US" dirty="0"/>
              <a:t>The complaints hovered between 15 thousand to 20 thousand from 2006 to 2007. They increased to 25 thousand in 2008 and remained relatively stable from 2009 to 2016 between 20 thousand to 25 thousand during this period. The complaints dropped slightly to just below 20 thousand by 2017 and remained above 15 thousand until 2019.</a:t>
            </a:r>
          </a:p>
        </p:txBody>
      </p:sp>
      <p:sp>
        <p:nvSpPr>
          <p:cNvPr id="8" name="Text Placeholder 7">
            <a:extLst>
              <a:ext uri="{FF2B5EF4-FFF2-40B4-BE49-F238E27FC236}">
                <a16:creationId xmlns:a16="http://schemas.microsoft.com/office/drawing/2014/main" id="{F2986BF8-1B0D-40BA-81A4-8675F5B87FB8}"/>
              </a:ext>
            </a:extLst>
          </p:cNvPr>
          <p:cNvSpPr>
            <a:spLocks noGrp="1"/>
          </p:cNvSpPr>
          <p:nvPr>
            <p:ph type="body" sz="quarter" idx="16"/>
          </p:nvPr>
        </p:nvSpPr>
        <p:spPr>
          <a:xfrm>
            <a:off x="4396509" y="6456218"/>
            <a:ext cx="3243156" cy="249382"/>
          </a:xfrm>
        </p:spPr>
        <p:txBody>
          <a:bodyPr/>
          <a:lstStyle/>
          <a:p>
            <a:r>
              <a:rPr lang="en-US" noProof="0" dirty="0">
                <a:hlinkClick r:id="rId3" action="ppaction://hlinksldjump"/>
              </a:rPr>
              <a:t>Return to parent-slide containing images.</a:t>
            </a:r>
            <a:endParaRPr lang="en-US" noProof="0" dirty="0"/>
          </a:p>
        </p:txBody>
      </p:sp>
    </p:spTree>
    <p:extLst>
      <p:ext uri="{BB962C8B-B14F-4D97-AF65-F5344CB8AC3E}">
        <p14:creationId xmlns:p14="http://schemas.microsoft.com/office/powerpoint/2010/main" val="4690677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44D860B-A014-45EB-8641-E60A6398F12A}"/>
              </a:ext>
            </a:extLst>
          </p:cNvPr>
          <p:cNvSpPr>
            <a:spLocks noGrp="1"/>
          </p:cNvSpPr>
          <p:nvPr>
            <p:ph type="title"/>
          </p:nvPr>
        </p:nvSpPr>
        <p:spPr/>
        <p:txBody>
          <a:bodyPr anchor="ctr"/>
          <a:lstStyle/>
          <a:p>
            <a:r>
              <a:rPr lang="en-US" sz="2400" dirty="0"/>
              <a:t>Figure 3.2 Disabilities Associated with Complaints Filed under A</a:t>
            </a:r>
            <a:r>
              <a:rPr lang="en-US" sz="100" dirty="0"/>
              <a:t> </a:t>
            </a:r>
            <a:r>
              <a:rPr lang="en-US" sz="2400" dirty="0"/>
              <a:t>D</a:t>
            </a:r>
            <a:r>
              <a:rPr lang="en-US" sz="100" dirty="0"/>
              <a:t> </a:t>
            </a:r>
            <a:r>
              <a:rPr lang="en-US" sz="2400" dirty="0"/>
              <a:t>A for 2019 </a:t>
            </a:r>
            <a:r>
              <a:rPr lang="en-US" sz="2400" noProof="0" dirty="0">
                <a:latin typeface="Arial" panose="020B0604020202020204" pitchFamily="34" charset="0"/>
              </a:rPr>
              <a:t>– </a:t>
            </a:r>
            <a:r>
              <a:rPr lang="en-US" sz="2400" noProof="0" dirty="0"/>
              <a:t>Text Alternative</a:t>
            </a:r>
          </a:p>
        </p:txBody>
      </p:sp>
      <p:sp>
        <p:nvSpPr>
          <p:cNvPr id="9" name="Text Placeholder 8">
            <a:extLst>
              <a:ext uri="{FF2B5EF4-FFF2-40B4-BE49-F238E27FC236}">
                <a16:creationId xmlns:a16="http://schemas.microsoft.com/office/drawing/2014/main" id="{231ED27C-E457-45ED-8D51-30AC1DF5DA9A}"/>
              </a:ext>
            </a:extLst>
          </p:cNvPr>
          <p:cNvSpPr>
            <a:spLocks noGrp="1"/>
          </p:cNvSpPr>
          <p:nvPr>
            <p:ph type="body" sz="quarter" idx="17"/>
          </p:nvPr>
        </p:nvSpPr>
        <p:spPr>
          <a:xfrm>
            <a:off x="4396509" y="1097972"/>
            <a:ext cx="3154665" cy="249047"/>
          </a:xfrm>
        </p:spPr>
        <p:txBody>
          <a:bodyPr/>
          <a:lstStyle/>
          <a:p>
            <a:r>
              <a:rPr lang="en-US" noProof="0" dirty="0">
                <a:hlinkClick r:id="rId3" action="ppaction://hlinksldjump"/>
              </a:rPr>
              <a:t>Return to parent-slide containing images.</a:t>
            </a:r>
            <a:endParaRPr lang="en-US" noProof="0" dirty="0"/>
          </a:p>
        </p:txBody>
      </p:sp>
      <p:sp>
        <p:nvSpPr>
          <p:cNvPr id="7" name="Content Placeholder 6">
            <a:extLst>
              <a:ext uri="{FF2B5EF4-FFF2-40B4-BE49-F238E27FC236}">
                <a16:creationId xmlns:a16="http://schemas.microsoft.com/office/drawing/2014/main" id="{F35F11B1-59F6-4614-925B-EA74CFD87269}"/>
              </a:ext>
            </a:extLst>
          </p:cNvPr>
          <p:cNvSpPr>
            <a:spLocks noGrp="1"/>
          </p:cNvSpPr>
          <p:nvPr>
            <p:ph idx="1"/>
          </p:nvPr>
        </p:nvSpPr>
        <p:spPr>
          <a:xfrm>
            <a:off x="609600" y="1588655"/>
            <a:ext cx="10972800" cy="2452403"/>
          </a:xfrm>
        </p:spPr>
        <p:txBody>
          <a:bodyPr/>
          <a:lstStyle/>
          <a:p>
            <a:r>
              <a:rPr lang="en-US" dirty="0"/>
              <a:t>The data is as follows for the disabilities: emotional and psychiatric 27.6 percent, regarded as disabled 9.9 percent, back 6.8 percent, nonparalytic orthopedic 6.6 percent, record of disability 7.3 percent, diabetes 3.7 percent, cancer 3.3 percent, heart 2.9 percent, hearing 2.4 percent, other neurological 3.2 percent, and other 26.3 percent.</a:t>
            </a:r>
          </a:p>
        </p:txBody>
      </p:sp>
      <p:sp>
        <p:nvSpPr>
          <p:cNvPr id="8" name="Text Placeholder 7">
            <a:extLst>
              <a:ext uri="{FF2B5EF4-FFF2-40B4-BE49-F238E27FC236}">
                <a16:creationId xmlns:a16="http://schemas.microsoft.com/office/drawing/2014/main" id="{F2986BF8-1B0D-40BA-81A4-8675F5B87FB8}"/>
              </a:ext>
            </a:extLst>
          </p:cNvPr>
          <p:cNvSpPr>
            <a:spLocks noGrp="1"/>
          </p:cNvSpPr>
          <p:nvPr>
            <p:ph type="body" sz="quarter" idx="16"/>
          </p:nvPr>
        </p:nvSpPr>
        <p:spPr>
          <a:xfrm>
            <a:off x="4396509" y="6456218"/>
            <a:ext cx="3243156" cy="249382"/>
          </a:xfrm>
        </p:spPr>
        <p:txBody>
          <a:bodyPr/>
          <a:lstStyle/>
          <a:p>
            <a:r>
              <a:rPr lang="en-US" noProof="0" dirty="0">
                <a:hlinkClick r:id="rId3" action="ppaction://hlinksldjump"/>
              </a:rPr>
              <a:t>Return to parent-slide containing images.</a:t>
            </a:r>
            <a:endParaRPr lang="en-US" noProof="0" dirty="0"/>
          </a:p>
        </p:txBody>
      </p:sp>
    </p:spTree>
    <p:extLst>
      <p:ext uri="{BB962C8B-B14F-4D97-AF65-F5344CB8AC3E}">
        <p14:creationId xmlns:p14="http://schemas.microsoft.com/office/powerpoint/2010/main" val="8616531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44D860B-A014-45EB-8641-E60A6398F12A}"/>
              </a:ext>
            </a:extLst>
          </p:cNvPr>
          <p:cNvSpPr>
            <a:spLocks noGrp="1"/>
          </p:cNvSpPr>
          <p:nvPr>
            <p:ph type="title"/>
          </p:nvPr>
        </p:nvSpPr>
        <p:spPr/>
        <p:txBody>
          <a:bodyPr anchor="ctr"/>
          <a:lstStyle/>
          <a:p>
            <a:r>
              <a:rPr lang="en-US" sz="3000" dirty="0"/>
              <a:t>Figure 3.3 Types of Charges Filed with the E</a:t>
            </a:r>
            <a:r>
              <a:rPr lang="en-US" sz="100" dirty="0"/>
              <a:t> </a:t>
            </a:r>
            <a:r>
              <a:rPr lang="en-US" sz="3000" dirty="0" err="1"/>
              <a:t>E</a:t>
            </a:r>
            <a:r>
              <a:rPr lang="en-US" sz="100" dirty="0"/>
              <a:t> </a:t>
            </a:r>
            <a:r>
              <a:rPr lang="en-US" sz="3000" dirty="0"/>
              <a:t>O</a:t>
            </a:r>
            <a:r>
              <a:rPr lang="en-US" sz="100" dirty="0"/>
              <a:t> </a:t>
            </a:r>
            <a:r>
              <a:rPr lang="en-US" sz="3000" dirty="0"/>
              <a:t>C: 2019 </a:t>
            </a:r>
            <a:r>
              <a:rPr lang="en-US" sz="3000" noProof="0" dirty="0">
                <a:latin typeface="Arial" panose="020B0604020202020204" pitchFamily="34" charset="0"/>
              </a:rPr>
              <a:t>– </a:t>
            </a:r>
            <a:r>
              <a:rPr lang="en-US" sz="3000" noProof="0" dirty="0"/>
              <a:t>Text Alternative</a:t>
            </a:r>
          </a:p>
        </p:txBody>
      </p:sp>
      <p:sp>
        <p:nvSpPr>
          <p:cNvPr id="9" name="Text Placeholder 8">
            <a:extLst>
              <a:ext uri="{FF2B5EF4-FFF2-40B4-BE49-F238E27FC236}">
                <a16:creationId xmlns:a16="http://schemas.microsoft.com/office/drawing/2014/main" id="{231ED27C-E457-45ED-8D51-30AC1DF5DA9A}"/>
              </a:ext>
            </a:extLst>
          </p:cNvPr>
          <p:cNvSpPr>
            <a:spLocks noGrp="1"/>
          </p:cNvSpPr>
          <p:nvPr>
            <p:ph type="body" sz="quarter" idx="17"/>
          </p:nvPr>
        </p:nvSpPr>
        <p:spPr>
          <a:xfrm>
            <a:off x="4396509" y="1097972"/>
            <a:ext cx="3154665" cy="249047"/>
          </a:xfrm>
        </p:spPr>
        <p:txBody>
          <a:bodyPr/>
          <a:lstStyle/>
          <a:p>
            <a:r>
              <a:rPr lang="en-US" noProof="0" dirty="0">
                <a:hlinkClick r:id="rId3" action="ppaction://hlinksldjump"/>
              </a:rPr>
              <a:t>Return to parent-slide containing images.</a:t>
            </a:r>
            <a:endParaRPr lang="en-US" noProof="0" dirty="0"/>
          </a:p>
        </p:txBody>
      </p:sp>
      <p:sp>
        <p:nvSpPr>
          <p:cNvPr id="7" name="Content Placeholder 6">
            <a:extLst>
              <a:ext uri="{FF2B5EF4-FFF2-40B4-BE49-F238E27FC236}">
                <a16:creationId xmlns:a16="http://schemas.microsoft.com/office/drawing/2014/main" id="{F35F11B1-59F6-4614-925B-EA74CFD87269}"/>
              </a:ext>
            </a:extLst>
          </p:cNvPr>
          <p:cNvSpPr>
            <a:spLocks noGrp="1"/>
          </p:cNvSpPr>
          <p:nvPr>
            <p:ph idx="1"/>
          </p:nvPr>
        </p:nvSpPr>
        <p:spPr>
          <a:xfrm>
            <a:off x="609600" y="1588656"/>
            <a:ext cx="10972800" cy="2344248"/>
          </a:xfrm>
        </p:spPr>
        <p:txBody>
          <a:bodyPr/>
          <a:lstStyle/>
          <a:p>
            <a:r>
              <a:rPr lang="en-US" dirty="0"/>
              <a:t>The total number of charges was 72,675. Data for the types of charges is approximate: retaliation 39 thousand, disability 24 thousand, race 24 thousand, sex 23 thousand, age 15 thousand, national origin 5 thousand, color 3 thousand, religion 2 thousand, equal pay act 1 thousand, genetic information zero.</a:t>
            </a:r>
          </a:p>
        </p:txBody>
      </p:sp>
      <p:sp>
        <p:nvSpPr>
          <p:cNvPr id="8" name="Text Placeholder 7">
            <a:extLst>
              <a:ext uri="{FF2B5EF4-FFF2-40B4-BE49-F238E27FC236}">
                <a16:creationId xmlns:a16="http://schemas.microsoft.com/office/drawing/2014/main" id="{F2986BF8-1B0D-40BA-81A4-8675F5B87FB8}"/>
              </a:ext>
            </a:extLst>
          </p:cNvPr>
          <p:cNvSpPr>
            <a:spLocks noGrp="1"/>
          </p:cNvSpPr>
          <p:nvPr>
            <p:ph type="body" sz="quarter" idx="16"/>
          </p:nvPr>
        </p:nvSpPr>
        <p:spPr>
          <a:xfrm>
            <a:off x="4396509" y="6456218"/>
            <a:ext cx="3243156" cy="249382"/>
          </a:xfrm>
        </p:spPr>
        <p:txBody>
          <a:bodyPr/>
          <a:lstStyle/>
          <a:p>
            <a:r>
              <a:rPr lang="en-US" noProof="0" dirty="0">
                <a:hlinkClick r:id="rId3" action="ppaction://hlinksldjump"/>
              </a:rPr>
              <a:t>Return to parent-slide containing images.</a:t>
            </a:r>
            <a:endParaRPr lang="en-US" noProof="0" dirty="0"/>
          </a:p>
        </p:txBody>
      </p:sp>
    </p:spTree>
    <p:extLst>
      <p:ext uri="{BB962C8B-B14F-4D97-AF65-F5344CB8AC3E}">
        <p14:creationId xmlns:p14="http://schemas.microsoft.com/office/powerpoint/2010/main" val="20006488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44D860B-A014-45EB-8641-E60A6398F12A}"/>
              </a:ext>
            </a:extLst>
          </p:cNvPr>
          <p:cNvSpPr>
            <a:spLocks noGrp="1"/>
          </p:cNvSpPr>
          <p:nvPr>
            <p:ph type="title"/>
          </p:nvPr>
        </p:nvSpPr>
        <p:spPr/>
        <p:txBody>
          <a:bodyPr anchor="ctr"/>
          <a:lstStyle/>
          <a:p>
            <a:r>
              <a:rPr lang="en-US" sz="2500" dirty="0"/>
              <a:t>Figure 3.5 Examples of Reasonable Accommodations under the A</a:t>
            </a:r>
            <a:r>
              <a:rPr lang="en-US" sz="100" dirty="0"/>
              <a:t> </a:t>
            </a:r>
            <a:r>
              <a:rPr lang="en-US" sz="2500" dirty="0"/>
              <a:t>D</a:t>
            </a:r>
            <a:r>
              <a:rPr lang="en-US" sz="100" dirty="0"/>
              <a:t> </a:t>
            </a:r>
            <a:r>
              <a:rPr lang="en-US" sz="2500" dirty="0"/>
              <a:t>A  </a:t>
            </a:r>
            <a:r>
              <a:rPr lang="en-US" sz="2500" noProof="0" dirty="0">
                <a:latin typeface="Arial" panose="020B0604020202020204" pitchFamily="34" charset="0"/>
              </a:rPr>
              <a:t>– </a:t>
            </a:r>
            <a:r>
              <a:rPr lang="en-US" sz="2500" noProof="0" dirty="0"/>
              <a:t>Text Alternative</a:t>
            </a:r>
          </a:p>
        </p:txBody>
      </p:sp>
      <p:sp>
        <p:nvSpPr>
          <p:cNvPr id="9" name="Text Placeholder 8">
            <a:extLst>
              <a:ext uri="{FF2B5EF4-FFF2-40B4-BE49-F238E27FC236}">
                <a16:creationId xmlns:a16="http://schemas.microsoft.com/office/drawing/2014/main" id="{231ED27C-E457-45ED-8D51-30AC1DF5DA9A}"/>
              </a:ext>
            </a:extLst>
          </p:cNvPr>
          <p:cNvSpPr>
            <a:spLocks noGrp="1"/>
          </p:cNvSpPr>
          <p:nvPr>
            <p:ph type="body" sz="quarter" idx="17"/>
          </p:nvPr>
        </p:nvSpPr>
        <p:spPr>
          <a:xfrm>
            <a:off x="4396509" y="1097972"/>
            <a:ext cx="3154665" cy="249047"/>
          </a:xfrm>
        </p:spPr>
        <p:txBody>
          <a:bodyPr/>
          <a:lstStyle/>
          <a:p>
            <a:r>
              <a:rPr lang="en-US" noProof="0" dirty="0">
                <a:hlinkClick r:id="rId3" action="ppaction://hlinksldjump"/>
              </a:rPr>
              <a:t>Return to parent-slide containing images.</a:t>
            </a:r>
            <a:endParaRPr lang="en-US" noProof="0" dirty="0"/>
          </a:p>
        </p:txBody>
      </p:sp>
      <p:sp>
        <p:nvSpPr>
          <p:cNvPr id="7" name="Content Placeholder 6">
            <a:extLst>
              <a:ext uri="{FF2B5EF4-FFF2-40B4-BE49-F238E27FC236}">
                <a16:creationId xmlns:a16="http://schemas.microsoft.com/office/drawing/2014/main" id="{F35F11B1-59F6-4614-925B-EA74CFD87269}"/>
              </a:ext>
            </a:extLst>
          </p:cNvPr>
          <p:cNvSpPr>
            <a:spLocks noGrp="1"/>
          </p:cNvSpPr>
          <p:nvPr>
            <p:ph idx="1"/>
          </p:nvPr>
        </p:nvSpPr>
        <p:spPr>
          <a:xfrm>
            <a:off x="609600" y="1588655"/>
            <a:ext cx="10972800" cy="2775001"/>
          </a:xfrm>
        </p:spPr>
        <p:txBody>
          <a:bodyPr/>
          <a:lstStyle/>
          <a:p>
            <a:r>
              <a:rPr lang="en-US" dirty="0"/>
              <a:t>Examples include making facilities accessible by installing a disability sign on the door and outfitting the door with an opening device suitable for disabled individuals. Companies can also modify equipment, such as the telephone, for ease of use by a disabled person, modify the work schedule, and modify exams or training programs. A company could also provide qualified readers or interpreters.</a:t>
            </a:r>
          </a:p>
        </p:txBody>
      </p:sp>
      <p:sp>
        <p:nvSpPr>
          <p:cNvPr id="8" name="Text Placeholder 7">
            <a:extLst>
              <a:ext uri="{FF2B5EF4-FFF2-40B4-BE49-F238E27FC236}">
                <a16:creationId xmlns:a16="http://schemas.microsoft.com/office/drawing/2014/main" id="{F2986BF8-1B0D-40BA-81A4-8675F5B87FB8}"/>
              </a:ext>
            </a:extLst>
          </p:cNvPr>
          <p:cNvSpPr>
            <a:spLocks noGrp="1"/>
          </p:cNvSpPr>
          <p:nvPr>
            <p:ph type="body" sz="quarter" idx="16"/>
          </p:nvPr>
        </p:nvSpPr>
        <p:spPr>
          <a:xfrm>
            <a:off x="4396509" y="6456218"/>
            <a:ext cx="3243156" cy="249382"/>
          </a:xfrm>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20534832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44D860B-A014-45EB-8641-E60A6398F12A}"/>
              </a:ext>
            </a:extLst>
          </p:cNvPr>
          <p:cNvSpPr>
            <a:spLocks noGrp="1"/>
          </p:cNvSpPr>
          <p:nvPr>
            <p:ph type="title"/>
          </p:nvPr>
        </p:nvSpPr>
        <p:spPr/>
        <p:txBody>
          <a:bodyPr anchor="ctr"/>
          <a:lstStyle/>
          <a:p>
            <a:r>
              <a:rPr lang="en-IN" sz="3000" dirty="0"/>
              <a:t>Figure 3.7 Rates of Occupational Injuries and Illnesses</a:t>
            </a:r>
            <a:r>
              <a:rPr lang="en-US" sz="3000" dirty="0"/>
              <a:t>  </a:t>
            </a:r>
            <a:r>
              <a:rPr lang="en-US" sz="3000" noProof="0" dirty="0"/>
              <a:t>– Text Alternative</a:t>
            </a:r>
          </a:p>
        </p:txBody>
      </p:sp>
      <p:sp>
        <p:nvSpPr>
          <p:cNvPr id="9" name="Text Placeholder 8">
            <a:extLst>
              <a:ext uri="{FF2B5EF4-FFF2-40B4-BE49-F238E27FC236}">
                <a16:creationId xmlns:a16="http://schemas.microsoft.com/office/drawing/2014/main" id="{231ED27C-E457-45ED-8D51-30AC1DF5DA9A}"/>
              </a:ext>
            </a:extLst>
          </p:cNvPr>
          <p:cNvSpPr>
            <a:spLocks noGrp="1"/>
          </p:cNvSpPr>
          <p:nvPr>
            <p:ph type="body" sz="quarter" idx="17"/>
          </p:nvPr>
        </p:nvSpPr>
        <p:spPr>
          <a:xfrm>
            <a:off x="4396509" y="1097972"/>
            <a:ext cx="3154665" cy="249047"/>
          </a:xfrm>
        </p:spPr>
        <p:txBody>
          <a:bodyPr/>
          <a:lstStyle/>
          <a:p>
            <a:r>
              <a:rPr lang="en-US" noProof="0" dirty="0">
                <a:hlinkClick r:id="rId3" action="ppaction://hlinksldjump"/>
              </a:rPr>
              <a:t>Return to parent-slide containing images.</a:t>
            </a:r>
            <a:endParaRPr lang="en-US" noProof="0" dirty="0"/>
          </a:p>
        </p:txBody>
      </p:sp>
      <p:sp>
        <p:nvSpPr>
          <p:cNvPr id="7" name="Content Placeholder 6">
            <a:extLst>
              <a:ext uri="{FF2B5EF4-FFF2-40B4-BE49-F238E27FC236}">
                <a16:creationId xmlns:a16="http://schemas.microsoft.com/office/drawing/2014/main" id="{F35F11B1-59F6-4614-925B-EA74CFD87269}"/>
              </a:ext>
            </a:extLst>
          </p:cNvPr>
          <p:cNvSpPr>
            <a:spLocks noGrp="1"/>
          </p:cNvSpPr>
          <p:nvPr>
            <p:ph idx="1"/>
          </p:nvPr>
        </p:nvSpPr>
        <p:spPr>
          <a:xfrm>
            <a:off x="609600" y="1588655"/>
            <a:ext cx="10972800" cy="1085719"/>
          </a:xfrm>
        </p:spPr>
        <p:txBody>
          <a:bodyPr/>
          <a:lstStyle/>
          <a:p>
            <a:r>
              <a:rPr lang="en-IN" dirty="0"/>
              <a:t>The incidence rate was 4.5 in 2006 and declined to 3.5 by 2009. The rate continued to fall gradually each year, reaching about 3 in 2016 until 2018.</a:t>
            </a:r>
          </a:p>
        </p:txBody>
      </p:sp>
      <p:sp>
        <p:nvSpPr>
          <p:cNvPr id="8" name="Text Placeholder 7">
            <a:extLst>
              <a:ext uri="{FF2B5EF4-FFF2-40B4-BE49-F238E27FC236}">
                <a16:creationId xmlns:a16="http://schemas.microsoft.com/office/drawing/2014/main" id="{F2986BF8-1B0D-40BA-81A4-8675F5B87FB8}"/>
              </a:ext>
            </a:extLst>
          </p:cNvPr>
          <p:cNvSpPr>
            <a:spLocks noGrp="1"/>
          </p:cNvSpPr>
          <p:nvPr>
            <p:ph type="body" sz="quarter" idx="16"/>
          </p:nvPr>
        </p:nvSpPr>
        <p:spPr>
          <a:xfrm>
            <a:off x="4396509" y="6456218"/>
            <a:ext cx="3243156" cy="249382"/>
          </a:xfrm>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879757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9AD5FB9-BC86-41BF-B834-C2ABD7764530}"/>
              </a:ext>
            </a:extLst>
          </p:cNvPr>
          <p:cNvSpPr>
            <a:spLocks noGrp="1"/>
          </p:cNvSpPr>
          <p:nvPr>
            <p:ph type="title"/>
          </p:nvPr>
        </p:nvSpPr>
        <p:spPr/>
        <p:txBody>
          <a:bodyPr/>
          <a:lstStyle/>
          <a:p>
            <a:r>
              <a:rPr lang="en-US" noProof="0" dirty="0"/>
              <a:t>Equal Employment Opportunity </a:t>
            </a:r>
            <a:r>
              <a:rPr lang="en-US" sz="1000" b="0" noProof="0" dirty="0"/>
              <a:t>1</a:t>
            </a:r>
          </a:p>
        </p:txBody>
      </p:sp>
      <p:sp>
        <p:nvSpPr>
          <p:cNvPr id="7" name="Content Placeholder 6">
            <a:extLst>
              <a:ext uri="{FF2B5EF4-FFF2-40B4-BE49-F238E27FC236}">
                <a16:creationId xmlns:a16="http://schemas.microsoft.com/office/drawing/2014/main" id="{FA8136BE-D512-47B8-A75A-EC4BEFB55425}"/>
              </a:ext>
            </a:extLst>
          </p:cNvPr>
          <p:cNvSpPr>
            <a:spLocks noGrp="1"/>
          </p:cNvSpPr>
          <p:nvPr>
            <p:ph idx="1"/>
          </p:nvPr>
        </p:nvSpPr>
        <p:spPr>
          <a:xfrm>
            <a:off x="609600" y="1280160"/>
            <a:ext cx="10972800" cy="2515092"/>
          </a:xfrm>
        </p:spPr>
        <p:txBody>
          <a:bodyPr/>
          <a:lstStyle/>
          <a:p>
            <a:pPr>
              <a:spcBef>
                <a:spcPts val="1000"/>
              </a:spcBef>
              <a:spcAft>
                <a:spcPts val="0"/>
              </a:spcAft>
            </a:pPr>
            <a:r>
              <a:rPr lang="en-US" b="1" noProof="0" dirty="0"/>
              <a:t>Equal Employment Opportunity (E</a:t>
            </a:r>
            <a:r>
              <a:rPr lang="en-US" sz="100" b="1" noProof="0" dirty="0"/>
              <a:t> </a:t>
            </a:r>
            <a:r>
              <a:rPr lang="en-US" b="1" noProof="0" dirty="0"/>
              <a:t>E</a:t>
            </a:r>
            <a:r>
              <a:rPr lang="en-US" sz="100" b="1" noProof="0" dirty="0"/>
              <a:t> </a:t>
            </a:r>
            <a:r>
              <a:rPr lang="en-US" b="1" noProof="0" dirty="0"/>
              <a:t>O)</a:t>
            </a:r>
          </a:p>
          <a:p>
            <a:pPr marL="291600" indent="-291600">
              <a:spcBef>
                <a:spcPts val="1000"/>
              </a:spcBef>
              <a:spcAft>
                <a:spcPts val="0"/>
              </a:spcAft>
              <a:buFont typeface="Arial" panose="020B0604020202020204" pitchFamily="34" charset="0"/>
              <a:buChar char="•"/>
            </a:pPr>
            <a:r>
              <a:rPr lang="en-US" sz="2400" noProof="0" dirty="0"/>
              <a:t>Condition in which all individuals have an equal chance for employment.</a:t>
            </a:r>
          </a:p>
          <a:p>
            <a:pPr marL="291600" indent="-291600">
              <a:spcBef>
                <a:spcPts val="1000"/>
              </a:spcBef>
              <a:spcAft>
                <a:spcPts val="0"/>
              </a:spcAft>
              <a:buFont typeface="Arial" panose="020B0604020202020204" pitchFamily="34" charset="0"/>
              <a:buChar char="•"/>
            </a:pPr>
            <a:r>
              <a:rPr lang="en-US" sz="2400" noProof="0" dirty="0"/>
              <a:t>Government regulates H</a:t>
            </a:r>
            <a:r>
              <a:rPr lang="en-US" sz="100" noProof="0" dirty="0"/>
              <a:t> </a:t>
            </a:r>
            <a:r>
              <a:rPr lang="en-US" sz="2400" noProof="0" dirty="0"/>
              <a:t>R</a:t>
            </a:r>
            <a:r>
              <a:rPr lang="en-US" sz="100" noProof="0" dirty="0"/>
              <a:t> </a:t>
            </a:r>
            <a:r>
              <a:rPr lang="en-US" sz="2400" noProof="0" dirty="0"/>
              <a:t>M to ensure E</a:t>
            </a:r>
            <a:r>
              <a:rPr lang="en-US" sz="100" noProof="0" dirty="0"/>
              <a:t> </a:t>
            </a:r>
            <a:r>
              <a:rPr lang="en-US" sz="2400" noProof="0" dirty="0"/>
              <a:t>E</a:t>
            </a:r>
            <a:r>
              <a:rPr lang="en-US" sz="100" noProof="0" dirty="0"/>
              <a:t> </a:t>
            </a:r>
            <a:r>
              <a:rPr lang="en-US" sz="2400" noProof="0" dirty="0"/>
              <a:t>O.</a:t>
            </a:r>
          </a:p>
          <a:p>
            <a:pPr marL="291600" indent="-291600">
              <a:spcBef>
                <a:spcPts val="1000"/>
              </a:spcBef>
              <a:spcAft>
                <a:spcPts val="0"/>
              </a:spcAft>
              <a:buFont typeface="Arial" panose="020B0604020202020204" pitchFamily="34" charset="0"/>
              <a:buChar char="•"/>
            </a:pPr>
            <a:r>
              <a:rPr lang="en-US" sz="2400" noProof="0" dirty="0"/>
              <a:t>Efforts to create E</a:t>
            </a:r>
            <a:r>
              <a:rPr lang="en-US" sz="100" noProof="0" dirty="0"/>
              <a:t> </a:t>
            </a:r>
            <a:r>
              <a:rPr lang="en-US" sz="2400" noProof="0" dirty="0"/>
              <a:t>E</a:t>
            </a:r>
            <a:r>
              <a:rPr lang="en-US" sz="100" noProof="0" dirty="0"/>
              <a:t> </a:t>
            </a:r>
            <a:r>
              <a:rPr lang="en-US" sz="2400" noProof="0" dirty="0"/>
              <a:t>O include constitutional amendments, legislation, executive orders, and court decisions.</a:t>
            </a:r>
          </a:p>
        </p:txBody>
      </p:sp>
    </p:spTree>
    <p:extLst>
      <p:ext uri="{BB962C8B-B14F-4D97-AF65-F5344CB8AC3E}">
        <p14:creationId xmlns:p14="http://schemas.microsoft.com/office/powerpoint/2010/main" val="2125197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53BA6-E676-4473-93B7-B38C3EA0BACD}"/>
              </a:ext>
            </a:extLst>
          </p:cNvPr>
          <p:cNvSpPr>
            <a:spLocks noGrp="1"/>
          </p:cNvSpPr>
          <p:nvPr>
            <p:ph type="title"/>
          </p:nvPr>
        </p:nvSpPr>
        <p:spPr>
          <a:xfrm>
            <a:off x="1" y="228600"/>
            <a:ext cx="12192000" cy="609600"/>
          </a:xfrm>
        </p:spPr>
        <p:txBody>
          <a:bodyPr/>
          <a:lstStyle/>
          <a:p>
            <a:r>
              <a:rPr lang="en-US" noProof="0" dirty="0"/>
              <a:t>Equal Employment Opportunity </a:t>
            </a:r>
            <a:r>
              <a:rPr lang="en-US" sz="1000" b="0" noProof="0" dirty="0"/>
              <a:t>2</a:t>
            </a:r>
          </a:p>
        </p:txBody>
      </p:sp>
      <p:sp>
        <p:nvSpPr>
          <p:cNvPr id="8" name="Text Placeholder 7">
            <a:extLst>
              <a:ext uri="{FF2B5EF4-FFF2-40B4-BE49-F238E27FC236}">
                <a16:creationId xmlns:a16="http://schemas.microsoft.com/office/drawing/2014/main" id="{4D88B3BA-A2D1-4A61-888E-07BC160D96E0}"/>
              </a:ext>
            </a:extLst>
          </p:cNvPr>
          <p:cNvSpPr>
            <a:spLocks noGrp="1"/>
          </p:cNvSpPr>
          <p:nvPr>
            <p:ph type="body" sz="quarter" idx="13"/>
          </p:nvPr>
        </p:nvSpPr>
        <p:spPr>
          <a:ln w="19050">
            <a:solidFill>
              <a:srgbClr val="006800"/>
            </a:solidFill>
          </a:ln>
        </p:spPr>
        <p:txBody>
          <a:bodyPr anchor="ctr"/>
          <a:lstStyle/>
          <a:p>
            <a:pPr marL="0" indent="0" algn="ctr">
              <a:buNone/>
            </a:pPr>
            <a:r>
              <a:rPr lang="en-US" noProof="0" dirty="0"/>
              <a:t>Constitutional Amendments</a:t>
            </a:r>
          </a:p>
        </p:txBody>
      </p:sp>
      <p:sp>
        <p:nvSpPr>
          <p:cNvPr id="4" name="Content Placeholder 3">
            <a:extLst>
              <a:ext uri="{FF2B5EF4-FFF2-40B4-BE49-F238E27FC236}">
                <a16:creationId xmlns:a16="http://schemas.microsoft.com/office/drawing/2014/main" id="{0C1E4C4C-FCC7-4DE5-900C-DDA607391DDC}"/>
              </a:ext>
            </a:extLst>
          </p:cNvPr>
          <p:cNvSpPr>
            <a:spLocks noGrp="1"/>
          </p:cNvSpPr>
          <p:nvPr>
            <p:ph sz="half" idx="2"/>
          </p:nvPr>
        </p:nvSpPr>
        <p:spPr>
          <a:xfrm>
            <a:off x="609602" y="1732835"/>
            <a:ext cx="5386917" cy="609600"/>
          </a:xfrm>
          <a:ln w="19050">
            <a:solidFill>
              <a:srgbClr val="006800"/>
            </a:solidFill>
          </a:ln>
        </p:spPr>
        <p:txBody>
          <a:bodyPr anchor="ctr"/>
          <a:lstStyle/>
          <a:p>
            <a:pPr marL="0" indent="0" algn="ctr">
              <a:buNone/>
            </a:pPr>
            <a:r>
              <a:rPr lang="en-US" noProof="0" dirty="0"/>
              <a:t>Thirteenth Amendment</a:t>
            </a:r>
          </a:p>
        </p:txBody>
      </p:sp>
      <p:sp>
        <p:nvSpPr>
          <p:cNvPr id="9" name="Content Placeholder 8">
            <a:extLst>
              <a:ext uri="{FF2B5EF4-FFF2-40B4-BE49-F238E27FC236}">
                <a16:creationId xmlns:a16="http://schemas.microsoft.com/office/drawing/2014/main" id="{62430EF2-1DB3-43F4-9FFF-6E21181E3A19}"/>
              </a:ext>
            </a:extLst>
          </p:cNvPr>
          <p:cNvSpPr>
            <a:spLocks noGrp="1"/>
          </p:cNvSpPr>
          <p:nvPr>
            <p:ph sz="half" idx="14"/>
          </p:nvPr>
        </p:nvSpPr>
        <p:spPr>
          <a:xfrm>
            <a:off x="609600" y="2429032"/>
            <a:ext cx="5386917" cy="3692556"/>
          </a:xfrm>
          <a:ln w="19050">
            <a:solidFill>
              <a:srgbClr val="006800"/>
            </a:solidFill>
          </a:ln>
        </p:spPr>
        <p:txBody>
          <a:bodyPr/>
          <a:lstStyle/>
          <a:p>
            <a:pPr marL="291600" indent="-291600">
              <a:spcBef>
                <a:spcPts val="1000"/>
              </a:spcBef>
              <a:spcAft>
                <a:spcPts val="0"/>
              </a:spcAft>
              <a:buFont typeface="Arial" charset="0"/>
              <a:buChar char="•"/>
              <a:defRPr/>
            </a:pPr>
            <a:r>
              <a:rPr lang="en-US" sz="2000" noProof="0" dirty="0">
                <a:cs typeface="Arial" panose="020B0604020202020204" pitchFamily="34" charset="0"/>
              </a:rPr>
              <a:t>Abolished slavery in U.S.</a:t>
            </a:r>
          </a:p>
          <a:p>
            <a:pPr marL="291600" indent="-291600">
              <a:spcBef>
                <a:spcPts val="1000"/>
              </a:spcBef>
              <a:spcAft>
                <a:spcPts val="0"/>
              </a:spcAft>
              <a:buFont typeface="Arial" charset="0"/>
              <a:buChar char="•"/>
              <a:defRPr/>
            </a:pPr>
            <a:r>
              <a:rPr lang="en-US" sz="2000" noProof="0" dirty="0">
                <a:cs typeface="Arial" panose="020B0604020202020204" pitchFamily="34" charset="0"/>
              </a:rPr>
              <a:t>Has been applied in cases where discrimination involved symbols and </a:t>
            </a:r>
            <a:r>
              <a:rPr lang="en-US" altLang="ja-JP" sz="2000" noProof="0" dirty="0">
                <a:cs typeface="Arial" pitchFamily="34" charset="0"/>
              </a:rPr>
              <a:t>incidents of slavery.</a:t>
            </a:r>
            <a:endParaRPr lang="en-US" sz="2000" noProof="0" dirty="0"/>
          </a:p>
        </p:txBody>
      </p:sp>
      <p:sp>
        <p:nvSpPr>
          <p:cNvPr id="5" name="Content Placeholder 4">
            <a:extLst>
              <a:ext uri="{FF2B5EF4-FFF2-40B4-BE49-F238E27FC236}">
                <a16:creationId xmlns:a16="http://schemas.microsoft.com/office/drawing/2014/main" id="{367BDE3B-7461-422D-9CC3-D76E899A46AE}"/>
              </a:ext>
            </a:extLst>
          </p:cNvPr>
          <p:cNvSpPr>
            <a:spLocks noGrp="1"/>
          </p:cNvSpPr>
          <p:nvPr>
            <p:ph sz="quarter" idx="4"/>
          </p:nvPr>
        </p:nvSpPr>
        <p:spPr>
          <a:xfrm>
            <a:off x="6193369" y="1732834"/>
            <a:ext cx="5389033" cy="609601"/>
          </a:xfrm>
          <a:ln w="19050">
            <a:solidFill>
              <a:srgbClr val="006800"/>
            </a:solidFill>
          </a:ln>
        </p:spPr>
        <p:txBody>
          <a:bodyPr anchor="ctr"/>
          <a:lstStyle/>
          <a:p>
            <a:pPr marL="0" indent="0" algn="ctr">
              <a:buNone/>
            </a:pPr>
            <a:r>
              <a:rPr lang="en-US" noProof="0" dirty="0"/>
              <a:t>Fourteenth Amendment</a:t>
            </a:r>
          </a:p>
        </p:txBody>
      </p:sp>
      <p:sp>
        <p:nvSpPr>
          <p:cNvPr id="10" name="Content Placeholder 9">
            <a:extLst>
              <a:ext uri="{FF2B5EF4-FFF2-40B4-BE49-F238E27FC236}">
                <a16:creationId xmlns:a16="http://schemas.microsoft.com/office/drawing/2014/main" id="{799FFDF8-8A86-44CB-8FD8-9D168E3978F1}"/>
              </a:ext>
            </a:extLst>
          </p:cNvPr>
          <p:cNvSpPr>
            <a:spLocks noGrp="1"/>
          </p:cNvSpPr>
          <p:nvPr>
            <p:ph sz="quarter" idx="15"/>
          </p:nvPr>
        </p:nvSpPr>
        <p:spPr>
          <a:xfrm>
            <a:off x="6193369" y="2429031"/>
            <a:ext cx="5389033" cy="3692557"/>
          </a:xfrm>
          <a:ln w="19050">
            <a:solidFill>
              <a:srgbClr val="006800"/>
            </a:solidFill>
          </a:ln>
        </p:spPr>
        <p:txBody>
          <a:bodyPr/>
          <a:lstStyle/>
          <a:p>
            <a:pPr marL="291600" indent="-291600">
              <a:spcBef>
                <a:spcPts val="1000"/>
              </a:spcBef>
              <a:spcAft>
                <a:spcPts val="0"/>
              </a:spcAft>
              <a:buFont typeface="Arial" pitchFamily="34" charset="0"/>
              <a:buChar char="•"/>
            </a:pPr>
            <a:r>
              <a:rPr lang="en-US" altLang="en-US" sz="2000" noProof="0" dirty="0">
                <a:ea typeface="ＭＳ Ｐゴシック" pitchFamily="34" charset="-128"/>
                <a:cs typeface="Arial" panose="020B0604020202020204" pitchFamily="34" charset="0"/>
              </a:rPr>
              <a:t>Forbids states from taking life, liberty, or property without due process of law.</a:t>
            </a:r>
          </a:p>
          <a:p>
            <a:pPr marL="291600" indent="-291600">
              <a:spcBef>
                <a:spcPts val="1000"/>
              </a:spcBef>
              <a:spcAft>
                <a:spcPts val="0"/>
              </a:spcAft>
              <a:buFont typeface="Arial" pitchFamily="34" charset="0"/>
              <a:buChar char="•"/>
            </a:pPr>
            <a:r>
              <a:rPr lang="en-US" altLang="en-US" sz="2000" noProof="0" dirty="0">
                <a:ea typeface="ＭＳ Ｐゴシック" pitchFamily="34" charset="-128"/>
                <a:cs typeface="Arial" panose="020B0604020202020204" pitchFamily="34" charset="0"/>
              </a:rPr>
              <a:t>Prevents states from denying equal protection of discrimination.</a:t>
            </a:r>
          </a:p>
          <a:p>
            <a:pPr marL="291600" indent="-291600">
              <a:spcBef>
                <a:spcPts val="1000"/>
              </a:spcBef>
              <a:spcAft>
                <a:spcPts val="0"/>
              </a:spcAft>
              <a:buFont typeface="Arial" pitchFamily="34" charset="0"/>
              <a:buChar char="•"/>
            </a:pPr>
            <a:r>
              <a:rPr lang="en-US" altLang="en-US" sz="2000" noProof="0" dirty="0">
                <a:ea typeface="ＭＳ Ｐゴシック" pitchFamily="34" charset="-128"/>
                <a:cs typeface="Arial" panose="020B0604020202020204" pitchFamily="34" charset="0"/>
              </a:rPr>
              <a:t>Applies to decisions or actions of government or private groups whose activities are deemed government actions.</a:t>
            </a:r>
            <a:endParaRPr lang="en-US" sz="2000" noProof="0" dirty="0"/>
          </a:p>
        </p:txBody>
      </p:sp>
    </p:spTree>
    <p:extLst>
      <p:ext uri="{BB962C8B-B14F-4D97-AF65-F5344CB8AC3E}">
        <p14:creationId xmlns:p14="http://schemas.microsoft.com/office/powerpoint/2010/main" val="4153839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noProof="0" dirty="0"/>
              <a:t>Equal Employment Opportunity </a:t>
            </a:r>
            <a:r>
              <a:rPr lang="en-US" sz="1000" b="0" noProof="0" dirty="0"/>
              <a:t>3</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79"/>
            <a:ext cx="10871200" cy="2462979"/>
          </a:xfrm>
        </p:spPr>
        <p:txBody>
          <a:bodyPr/>
          <a:lstStyle/>
          <a:p>
            <a:pPr marL="0" indent="0">
              <a:spcBef>
                <a:spcPts val="1000"/>
              </a:spcBef>
              <a:spcAft>
                <a:spcPts val="0"/>
              </a:spcAft>
              <a:buNone/>
            </a:pPr>
            <a:r>
              <a:rPr lang="en-US" sz="2800" noProof="0" dirty="0"/>
              <a:t>Legislation</a:t>
            </a:r>
          </a:p>
          <a:p>
            <a:pPr marL="0" indent="0">
              <a:spcBef>
                <a:spcPts val="1000"/>
              </a:spcBef>
              <a:spcAft>
                <a:spcPts val="0"/>
              </a:spcAft>
              <a:buNone/>
            </a:pPr>
            <a:r>
              <a:rPr lang="en-US" noProof="0" dirty="0"/>
              <a:t>Civil Rights Acts of 18</a:t>
            </a:r>
            <a:r>
              <a:rPr lang="en-US" sz="100" noProof="0" dirty="0"/>
              <a:t> </a:t>
            </a:r>
            <a:r>
              <a:rPr lang="en-US" noProof="0" dirty="0"/>
              <a:t>66 and 18</a:t>
            </a:r>
            <a:r>
              <a:rPr lang="en-US" sz="100" noProof="0" dirty="0"/>
              <a:t> </a:t>
            </a:r>
            <a:r>
              <a:rPr lang="en-US" noProof="0" dirty="0"/>
              <a:t>71.</a:t>
            </a:r>
          </a:p>
          <a:p>
            <a:pPr marL="0" indent="0">
              <a:spcBef>
                <a:spcPts val="1000"/>
              </a:spcBef>
              <a:spcAft>
                <a:spcPts val="0"/>
              </a:spcAft>
              <a:buNone/>
            </a:pPr>
            <a:r>
              <a:rPr lang="en-US" noProof="0" dirty="0"/>
              <a:t>Equal Pay Act of 19</a:t>
            </a:r>
            <a:r>
              <a:rPr lang="en-US" sz="100" noProof="0" dirty="0"/>
              <a:t> </a:t>
            </a:r>
            <a:r>
              <a:rPr lang="en-US" noProof="0" dirty="0"/>
              <a:t>63.</a:t>
            </a:r>
          </a:p>
          <a:p>
            <a:pPr marL="0" indent="0">
              <a:spcBef>
                <a:spcPts val="1000"/>
              </a:spcBef>
              <a:spcAft>
                <a:spcPts val="0"/>
              </a:spcAft>
              <a:buNone/>
            </a:pPr>
            <a:r>
              <a:rPr lang="en-US" noProof="0" dirty="0"/>
              <a:t>Title VII of the Civil Rights Act of 19</a:t>
            </a:r>
            <a:r>
              <a:rPr lang="en-US" sz="100" noProof="0" dirty="0"/>
              <a:t> </a:t>
            </a:r>
            <a:r>
              <a:rPr lang="en-US" noProof="0" dirty="0"/>
              <a:t>64.</a:t>
            </a:r>
          </a:p>
          <a:p>
            <a:pPr marL="291600" lvl="1" indent="-291600">
              <a:spcBef>
                <a:spcPts val="1000"/>
              </a:spcBef>
              <a:spcAft>
                <a:spcPts val="0"/>
              </a:spcAft>
              <a:buFont typeface="Arial" panose="020B0604020202020204" pitchFamily="34" charset="0"/>
              <a:buChar char="•"/>
            </a:pPr>
            <a:r>
              <a:rPr lang="en-US" noProof="0" dirty="0"/>
              <a:t>Enforced by </a:t>
            </a:r>
            <a:r>
              <a:rPr lang="en-US" b="1" noProof="0" dirty="0"/>
              <a:t>Equal Employment Opportunity Commission (E</a:t>
            </a:r>
            <a:r>
              <a:rPr lang="en-US" sz="100" b="1" noProof="0" dirty="0"/>
              <a:t> </a:t>
            </a:r>
            <a:r>
              <a:rPr lang="en-US" b="1" noProof="0" dirty="0" err="1"/>
              <a:t>E</a:t>
            </a:r>
            <a:r>
              <a:rPr lang="en-US" sz="100" b="1" noProof="0" dirty="0"/>
              <a:t> </a:t>
            </a:r>
            <a:r>
              <a:rPr lang="en-US" b="1" noProof="0" dirty="0"/>
              <a:t>O</a:t>
            </a:r>
            <a:r>
              <a:rPr lang="en-US" sz="100" b="1" noProof="0" dirty="0"/>
              <a:t> </a:t>
            </a:r>
            <a:r>
              <a:rPr lang="en-US" b="1" noProof="0" dirty="0"/>
              <a:t>C)</a:t>
            </a:r>
            <a:r>
              <a:rPr lang="en-US" noProof="0" dirty="0"/>
              <a:t>.</a:t>
            </a:r>
          </a:p>
        </p:txBody>
      </p:sp>
      <p:sp>
        <p:nvSpPr>
          <p:cNvPr id="4" name="Content Placeholder 3">
            <a:extLst>
              <a:ext uri="{FF2B5EF4-FFF2-40B4-BE49-F238E27FC236}">
                <a16:creationId xmlns:a16="http://schemas.microsoft.com/office/drawing/2014/main" id="{EFEE19FD-5CBB-4DAF-9167-326CB4810458}"/>
              </a:ext>
            </a:extLst>
          </p:cNvPr>
          <p:cNvSpPr>
            <a:spLocks noGrp="1"/>
          </p:cNvSpPr>
          <p:nvPr>
            <p:ph sz="quarter" idx="13"/>
          </p:nvPr>
        </p:nvSpPr>
        <p:spPr>
          <a:xfrm>
            <a:off x="593212" y="3795252"/>
            <a:ext cx="10871200" cy="501446"/>
          </a:xfrm>
        </p:spPr>
        <p:txBody>
          <a:bodyPr/>
          <a:lstStyle/>
          <a:p>
            <a:pPr marL="0" indent="0">
              <a:buNone/>
            </a:pPr>
            <a:r>
              <a:rPr lang="en-US" noProof="0" dirty="0"/>
              <a:t>Age Discrimination in Employment Act (A</a:t>
            </a:r>
            <a:r>
              <a:rPr lang="en-US" sz="100" noProof="0" dirty="0"/>
              <a:t> </a:t>
            </a:r>
            <a:r>
              <a:rPr lang="en-US" noProof="0" dirty="0"/>
              <a:t>D</a:t>
            </a:r>
            <a:r>
              <a:rPr lang="en-US" sz="100" noProof="0" dirty="0"/>
              <a:t> </a:t>
            </a:r>
            <a:r>
              <a:rPr lang="en-US" noProof="0" dirty="0"/>
              <a:t>E</a:t>
            </a:r>
            <a:r>
              <a:rPr lang="en-US" sz="100" noProof="0" dirty="0"/>
              <a:t> </a:t>
            </a:r>
            <a:r>
              <a:rPr lang="en-US" noProof="0" dirty="0"/>
              <a:t>A).</a:t>
            </a:r>
          </a:p>
        </p:txBody>
      </p:sp>
    </p:spTree>
    <p:extLst>
      <p:ext uri="{BB962C8B-B14F-4D97-AF65-F5344CB8AC3E}">
        <p14:creationId xmlns:p14="http://schemas.microsoft.com/office/powerpoint/2010/main" val="2084016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noProof="0" dirty="0"/>
              <a:t>Figure 3.1 Age Discrimination Complaints, 2006 to 2019</a:t>
            </a:r>
          </a:p>
        </p:txBody>
      </p:sp>
      <p:pic>
        <p:nvPicPr>
          <p:cNvPr id="3" name="Picture 2" descr="A bar chart shows the number of age discrimination cases from 2006 to 2019.">
            <a:extLst>
              <a:ext uri="{FF2B5EF4-FFF2-40B4-BE49-F238E27FC236}">
                <a16:creationId xmlns:a16="http://schemas.microsoft.com/office/drawing/2014/main" id="{431F2FCC-8DD5-4C37-9A99-57B481B2483A}"/>
              </a:ext>
            </a:extLst>
          </p:cNvPr>
          <p:cNvPicPr>
            <a:picLocks noChangeAspect="1"/>
          </p:cNvPicPr>
          <p:nvPr/>
        </p:nvPicPr>
        <p:blipFill>
          <a:blip r:embed="rId3"/>
          <a:stretch>
            <a:fillRect/>
          </a:stretch>
        </p:blipFill>
        <p:spPr>
          <a:xfrm>
            <a:off x="1423987" y="1194374"/>
            <a:ext cx="9344025" cy="4810125"/>
          </a:xfrm>
          <a:prstGeom prst="rect">
            <a:avLst/>
          </a:prstGeom>
        </p:spPr>
      </p:pic>
      <p:sp>
        <p:nvSpPr>
          <p:cNvPr id="4" name="Text Placeholder 3">
            <a:extLst>
              <a:ext uri="{FF2B5EF4-FFF2-40B4-BE49-F238E27FC236}">
                <a16:creationId xmlns:a16="http://schemas.microsoft.com/office/drawing/2014/main" id="{89AA2EB1-C235-47DF-8D8D-32390424C238}"/>
              </a:ext>
            </a:extLst>
          </p:cNvPr>
          <p:cNvSpPr>
            <a:spLocks noGrp="1"/>
          </p:cNvSpPr>
          <p:nvPr>
            <p:ph type="body" sz="quarter" idx="16"/>
          </p:nvPr>
        </p:nvSpPr>
        <p:spPr>
          <a:xfrm>
            <a:off x="4685071" y="6279491"/>
            <a:ext cx="2821858" cy="249128"/>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5317435" y="6687563"/>
            <a:ext cx="6472630" cy="170437"/>
          </a:xfrm>
        </p:spPr>
        <p:txBody>
          <a:bodyPr/>
          <a:lstStyle/>
          <a:p>
            <a:r>
              <a:rPr lang="en-US" i="1" noProof="0" dirty="0">
                <a:solidFill>
                  <a:srgbClr val="221E1F"/>
                </a:solidFill>
              </a:rPr>
              <a:t>Source: </a:t>
            </a:r>
            <a:r>
              <a:rPr lang="en-US" noProof="0" dirty="0">
                <a:solidFill>
                  <a:srgbClr val="221E1F"/>
                </a:solidFill>
              </a:rPr>
              <a:t>Equal Employment Opportunity Commission, “Charge Statistics,” https://www.eeoc.gov, accessed March 26, 2020.</a:t>
            </a:r>
            <a:endParaRPr lang="en-US" sz="400" noProof="0" dirty="0">
              <a:solidFill>
                <a:schemeClr val="tx1"/>
              </a:solidFill>
            </a:endParaRPr>
          </a:p>
        </p:txBody>
      </p:sp>
    </p:spTree>
    <p:extLst>
      <p:ext uri="{BB962C8B-B14F-4D97-AF65-F5344CB8AC3E}">
        <p14:creationId xmlns:p14="http://schemas.microsoft.com/office/powerpoint/2010/main" val="3383715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CB63F-5792-491B-8440-E2254A8BA80B}"/>
              </a:ext>
            </a:extLst>
          </p:cNvPr>
          <p:cNvSpPr>
            <a:spLocks noGrp="1"/>
          </p:cNvSpPr>
          <p:nvPr>
            <p:ph type="title"/>
          </p:nvPr>
        </p:nvSpPr>
        <p:spPr>
          <a:xfrm>
            <a:off x="0" y="228600"/>
            <a:ext cx="12192000" cy="607142"/>
          </a:xfrm>
        </p:spPr>
        <p:txBody>
          <a:bodyPr/>
          <a:lstStyle/>
          <a:p>
            <a:r>
              <a:rPr lang="en-US" noProof="0" dirty="0"/>
              <a:t>Equal Employment Opportunity </a:t>
            </a:r>
            <a:r>
              <a:rPr lang="en-US" sz="1000" b="0" noProof="0" dirty="0"/>
              <a:t>4</a:t>
            </a:r>
          </a:p>
        </p:txBody>
      </p:sp>
      <p:sp>
        <p:nvSpPr>
          <p:cNvPr id="3" name="Content Placeholder 2">
            <a:extLst>
              <a:ext uri="{FF2B5EF4-FFF2-40B4-BE49-F238E27FC236}">
                <a16:creationId xmlns:a16="http://schemas.microsoft.com/office/drawing/2014/main" id="{DAFC7F28-1512-47B0-B272-0009665ABAFC}"/>
              </a:ext>
            </a:extLst>
          </p:cNvPr>
          <p:cNvSpPr>
            <a:spLocks noGrp="1"/>
          </p:cNvSpPr>
          <p:nvPr>
            <p:ph sz="quarter" idx="12"/>
          </p:nvPr>
        </p:nvSpPr>
        <p:spPr>
          <a:xfrm>
            <a:off x="593212" y="1273280"/>
            <a:ext cx="10871200" cy="1499738"/>
          </a:xfrm>
        </p:spPr>
        <p:txBody>
          <a:bodyPr/>
          <a:lstStyle/>
          <a:p>
            <a:pPr marL="0" indent="0">
              <a:spcBef>
                <a:spcPts val="1000"/>
              </a:spcBef>
              <a:spcAft>
                <a:spcPts val="0"/>
              </a:spcAft>
              <a:buNone/>
            </a:pPr>
            <a:r>
              <a:rPr lang="en-US" sz="2800" noProof="0" dirty="0"/>
              <a:t>Legislation (continued)</a:t>
            </a:r>
          </a:p>
          <a:p>
            <a:pPr marL="0" indent="0">
              <a:spcBef>
                <a:spcPts val="1000"/>
              </a:spcBef>
              <a:spcAft>
                <a:spcPts val="0"/>
              </a:spcAft>
              <a:buNone/>
            </a:pPr>
            <a:r>
              <a:rPr lang="en-US" noProof="0" dirty="0"/>
              <a:t>Vocational Rehabilitation Act of 19</a:t>
            </a:r>
            <a:r>
              <a:rPr lang="en-US" sz="100" noProof="0" dirty="0"/>
              <a:t> </a:t>
            </a:r>
            <a:r>
              <a:rPr lang="en-US" noProof="0" dirty="0"/>
              <a:t>73.</a:t>
            </a:r>
          </a:p>
          <a:p>
            <a:pPr marL="291600" lvl="1" indent="-291600">
              <a:spcBef>
                <a:spcPts val="1000"/>
              </a:spcBef>
              <a:spcAft>
                <a:spcPts val="0"/>
              </a:spcAft>
              <a:buFont typeface="Arial" panose="020B0604020202020204" pitchFamily="34" charset="0"/>
              <a:buChar char="•"/>
            </a:pPr>
            <a:r>
              <a:rPr lang="en-US" noProof="0" dirty="0"/>
              <a:t>Organizations must engage in </a:t>
            </a:r>
            <a:r>
              <a:rPr lang="en-US" b="1" noProof="0" dirty="0"/>
              <a:t>affirmative action</a:t>
            </a:r>
            <a:r>
              <a:rPr lang="en-US" noProof="0" dirty="0"/>
              <a:t> for individuals with disabilities.</a:t>
            </a:r>
          </a:p>
        </p:txBody>
      </p:sp>
      <p:sp>
        <p:nvSpPr>
          <p:cNvPr id="4" name="Content Placeholder 3">
            <a:extLst>
              <a:ext uri="{FF2B5EF4-FFF2-40B4-BE49-F238E27FC236}">
                <a16:creationId xmlns:a16="http://schemas.microsoft.com/office/drawing/2014/main" id="{EFEE19FD-5CBB-4DAF-9167-326CB4810458}"/>
              </a:ext>
            </a:extLst>
          </p:cNvPr>
          <p:cNvSpPr>
            <a:spLocks noGrp="1"/>
          </p:cNvSpPr>
          <p:nvPr>
            <p:ph sz="quarter" idx="13"/>
          </p:nvPr>
        </p:nvSpPr>
        <p:spPr>
          <a:xfrm>
            <a:off x="593212" y="2763080"/>
            <a:ext cx="10871200" cy="1948070"/>
          </a:xfrm>
        </p:spPr>
        <p:txBody>
          <a:bodyPr/>
          <a:lstStyle/>
          <a:p>
            <a:pPr marL="0" indent="0">
              <a:spcBef>
                <a:spcPts val="1000"/>
              </a:spcBef>
              <a:spcAft>
                <a:spcPts val="0"/>
              </a:spcAft>
              <a:buNone/>
            </a:pPr>
            <a:r>
              <a:rPr lang="en-US" noProof="0" dirty="0"/>
              <a:t>Vietnam Era Veterans’ Readjustment Act of 19</a:t>
            </a:r>
            <a:r>
              <a:rPr lang="en-US" sz="100" noProof="0" dirty="0"/>
              <a:t> </a:t>
            </a:r>
            <a:r>
              <a:rPr lang="en-US" noProof="0" dirty="0"/>
              <a:t>74.</a:t>
            </a:r>
          </a:p>
          <a:p>
            <a:pPr marL="0" indent="0">
              <a:spcBef>
                <a:spcPts val="1000"/>
              </a:spcBef>
              <a:spcAft>
                <a:spcPts val="0"/>
              </a:spcAft>
              <a:buNone/>
            </a:pPr>
            <a:r>
              <a:rPr lang="en-US" noProof="0" dirty="0"/>
              <a:t>Pregnancy Discrimination Act of 19</a:t>
            </a:r>
            <a:r>
              <a:rPr lang="en-US" sz="100" noProof="0" dirty="0"/>
              <a:t> </a:t>
            </a:r>
            <a:r>
              <a:rPr lang="en-US" noProof="0" dirty="0"/>
              <a:t>78.</a:t>
            </a:r>
          </a:p>
          <a:p>
            <a:pPr marL="0" indent="0">
              <a:spcBef>
                <a:spcPts val="1000"/>
              </a:spcBef>
              <a:spcAft>
                <a:spcPts val="0"/>
              </a:spcAft>
              <a:buNone/>
            </a:pPr>
            <a:r>
              <a:rPr lang="en-US" noProof="0" dirty="0"/>
              <a:t>Americans with Disabilities Act (A</a:t>
            </a:r>
            <a:r>
              <a:rPr lang="en-US" sz="100" noProof="0" dirty="0"/>
              <a:t> </a:t>
            </a:r>
            <a:r>
              <a:rPr lang="en-US" noProof="0" dirty="0"/>
              <a:t>D</a:t>
            </a:r>
            <a:r>
              <a:rPr lang="en-US" sz="100" noProof="0" dirty="0"/>
              <a:t> </a:t>
            </a:r>
            <a:r>
              <a:rPr lang="en-US" noProof="0" dirty="0"/>
              <a:t>A) of 19</a:t>
            </a:r>
            <a:r>
              <a:rPr lang="en-US" sz="100" noProof="0" dirty="0"/>
              <a:t> </a:t>
            </a:r>
            <a:r>
              <a:rPr lang="en-US" noProof="0" dirty="0"/>
              <a:t>90.</a:t>
            </a:r>
          </a:p>
          <a:p>
            <a:pPr marL="291600" lvl="1" indent="-291600">
              <a:spcBef>
                <a:spcPts val="1000"/>
              </a:spcBef>
              <a:spcAft>
                <a:spcPts val="0"/>
              </a:spcAft>
              <a:buFont typeface="Arial" panose="020B0604020202020204" pitchFamily="34" charset="0"/>
              <a:buChar char="•"/>
            </a:pPr>
            <a:r>
              <a:rPr lang="en-US" noProof="0" dirty="0"/>
              <a:t>Clearly defines the word </a:t>
            </a:r>
            <a:r>
              <a:rPr lang="en-US" b="1" noProof="0" dirty="0"/>
              <a:t>disability.</a:t>
            </a:r>
          </a:p>
        </p:txBody>
      </p:sp>
    </p:spTree>
    <p:extLst>
      <p:ext uri="{BB962C8B-B14F-4D97-AF65-F5344CB8AC3E}">
        <p14:creationId xmlns:p14="http://schemas.microsoft.com/office/powerpoint/2010/main" val="4867617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3656</TotalTime>
  <Words>6918</Words>
  <Application>Microsoft Office PowerPoint</Application>
  <PresentationFormat>Widescreen</PresentationFormat>
  <Paragraphs>440</Paragraphs>
  <Slides>47</Slides>
  <Notes>45</Notes>
  <HiddenSlides>7</HiddenSlides>
  <MMClips>0</MMClips>
  <ScaleCrop>false</ScaleCrop>
  <HeadingPairs>
    <vt:vector size="8" baseType="variant">
      <vt:variant>
        <vt:lpstr>Fonts Used</vt:lpstr>
      </vt:variant>
      <vt:variant>
        <vt:i4>6</vt:i4>
      </vt:variant>
      <vt:variant>
        <vt:lpstr>Theme</vt:lpstr>
      </vt:variant>
      <vt:variant>
        <vt:i4>4</vt:i4>
      </vt:variant>
      <vt:variant>
        <vt:lpstr>Embedded OLE Servers</vt:lpstr>
      </vt:variant>
      <vt:variant>
        <vt:i4>1</vt:i4>
      </vt:variant>
      <vt:variant>
        <vt:lpstr>Slide Titles</vt:lpstr>
      </vt:variant>
      <vt:variant>
        <vt:i4>47</vt:i4>
      </vt:variant>
    </vt:vector>
  </HeadingPairs>
  <TitlesOfParts>
    <vt:vector size="58" baseType="lpstr">
      <vt:lpstr>Arial</vt:lpstr>
      <vt:lpstr>ArumSans Bold</vt:lpstr>
      <vt:lpstr>ArumSans Regular</vt:lpstr>
      <vt:lpstr>Calibri</vt:lpstr>
      <vt:lpstr>Helvetica</vt:lpstr>
      <vt:lpstr>Wingdings</vt:lpstr>
      <vt:lpstr>1_FIRST, BREAK, LAST slides </vt:lpstr>
      <vt:lpstr>2_FIRST, BREAK, LAST slides </vt:lpstr>
      <vt:lpstr>Plain BODY/MAIN CONTENT</vt:lpstr>
      <vt:lpstr>1_Plain BODY/MAIN CONTENT</vt:lpstr>
      <vt:lpstr>Equation</vt:lpstr>
      <vt:lpstr>Create an interactive class with Poll Everywhere</vt:lpstr>
      <vt:lpstr>Chapter 3 </vt:lpstr>
      <vt:lpstr>What Do I Need to Know?</vt:lpstr>
      <vt:lpstr>Regulation of Human Resource Management </vt:lpstr>
      <vt:lpstr>Equal Employment Opportunity 1</vt:lpstr>
      <vt:lpstr>Equal Employment Opportunity 2</vt:lpstr>
      <vt:lpstr>Equal Employment Opportunity 3</vt:lpstr>
      <vt:lpstr>Figure 3.1 Age Discrimination Complaints, 2006 to 2019</vt:lpstr>
      <vt:lpstr>Equal Employment Opportunity 4</vt:lpstr>
      <vt:lpstr>Figure 3.2 Disabilities Associated with Complaints Filed under A D A for 2019</vt:lpstr>
      <vt:lpstr>Equal Employment Opportunity 5</vt:lpstr>
      <vt:lpstr>Uniformed Services Employment and Reemployment Rights Act</vt:lpstr>
      <vt:lpstr>Equal Employment Opportunity 6</vt:lpstr>
      <vt:lpstr>The Government’s Role in Providing for Equal Employment Opportunity 1</vt:lpstr>
      <vt:lpstr>Figure 3.3 Types of Charges Filed with the E E O C: 2019</vt:lpstr>
      <vt:lpstr>The Government’s Role in Providing for Equal Employment Opportunity 2</vt:lpstr>
      <vt:lpstr>Businesses’ Role in Providing for Equal Employment Opportunity 1</vt:lpstr>
      <vt:lpstr>Businesses’ Role in Providing for Equal Employment Opportunity 2</vt:lpstr>
      <vt:lpstr>Figure 3.4 Applying the Four-Fifths Rule</vt:lpstr>
      <vt:lpstr>Businesses’ Role in Providing for Equal Employment Opportunity 3</vt:lpstr>
      <vt:lpstr>Recruitment</vt:lpstr>
      <vt:lpstr>POLLING QUESTION 1</vt:lpstr>
      <vt:lpstr>Businesses’ Role in Providing for Equal Employment Opportunity 4</vt:lpstr>
      <vt:lpstr>Figure 3.5 Examples of Reasonable Accommodations under the A D A </vt:lpstr>
      <vt:lpstr>Businesses’ Role in Providing for Equal Employment Opportunity 5</vt:lpstr>
      <vt:lpstr>Businesses’ Role in Providing for Equal Employment Opportunity 6</vt:lpstr>
      <vt:lpstr>POLLING QUESTION 2</vt:lpstr>
      <vt:lpstr>Businesses’ Role in Providing for Equal Employment Opportunity 7</vt:lpstr>
      <vt:lpstr>Occupational Safety and Health Act 1</vt:lpstr>
      <vt:lpstr>Occupational Safety and Health Act 2</vt:lpstr>
      <vt:lpstr>Figure 3.6 O S H A Form 300A: Summary of Work-Related Injuries and Illnesses</vt:lpstr>
      <vt:lpstr>Occupational Safety and Health Act 3</vt:lpstr>
      <vt:lpstr>Occupational Safety and Health Act 4</vt:lpstr>
      <vt:lpstr>Occupational Safety and Health Act 5</vt:lpstr>
      <vt:lpstr>Occupational Safety and Health Act 6</vt:lpstr>
      <vt:lpstr>Occupational Safety and Health Act 7</vt:lpstr>
      <vt:lpstr>Figure 3.7 Rates of Occupational Injuries and Illnesses</vt:lpstr>
      <vt:lpstr>Employer-Sponsored Safety and Health Programs 1</vt:lpstr>
      <vt:lpstr>Employer-Sponsored Safety and Health Programs 2</vt:lpstr>
      <vt:lpstr>Employer-Sponsored Safety and Health Programs 3</vt:lpstr>
      <vt:lpstr>End of Chapter 3</vt:lpstr>
      <vt:lpstr>Accessibility Content: Text Alternatives for Images</vt:lpstr>
      <vt:lpstr>Figure 3.1 Age Discrimination Complaints, 2006 to 2019 – Text Alternative</vt:lpstr>
      <vt:lpstr>Figure 3.2 Disabilities Associated with Complaints Filed under A D A for 2019 – Text Alternative</vt:lpstr>
      <vt:lpstr>Figure 3.3 Types of Charges Filed with the E E O C: 2019 – Text Alternative</vt:lpstr>
      <vt:lpstr>Figure 3.5 Examples of Reasonable Accommodations under the A D A  – Text Alternative</vt:lpstr>
      <vt:lpstr>Figure 3.7 Rates of Occupational Injuries and Illnesses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R, Nithiyanandhan</cp:lastModifiedBy>
  <cp:revision>956</cp:revision>
  <dcterms:created xsi:type="dcterms:W3CDTF">2012-05-14T19:04:18Z</dcterms:created>
  <dcterms:modified xsi:type="dcterms:W3CDTF">2021-02-03T14:55:10Z</dcterms:modified>
</cp:coreProperties>
</file>