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53"/>
  </p:notesMasterIdLst>
  <p:sldIdLst>
    <p:sldId id="379" r:id="rId5"/>
    <p:sldId id="388" r:id="rId6"/>
    <p:sldId id="389" r:id="rId7"/>
    <p:sldId id="390" r:id="rId8"/>
    <p:sldId id="391" r:id="rId9"/>
    <p:sldId id="392" r:id="rId10"/>
    <p:sldId id="393" r:id="rId11"/>
    <p:sldId id="394" r:id="rId12"/>
    <p:sldId id="395" r:id="rId13"/>
    <p:sldId id="396" r:id="rId14"/>
    <p:sldId id="397" r:id="rId15"/>
    <p:sldId id="398" r:id="rId16"/>
    <p:sldId id="399" r:id="rId17"/>
    <p:sldId id="400" r:id="rId18"/>
    <p:sldId id="401" r:id="rId19"/>
    <p:sldId id="402" r:id="rId20"/>
    <p:sldId id="403" r:id="rId21"/>
    <p:sldId id="404" r:id="rId22"/>
    <p:sldId id="405" r:id="rId23"/>
    <p:sldId id="406" r:id="rId24"/>
    <p:sldId id="407" r:id="rId25"/>
    <p:sldId id="408" r:id="rId26"/>
    <p:sldId id="409" r:id="rId27"/>
    <p:sldId id="410" r:id="rId28"/>
    <p:sldId id="411" r:id="rId29"/>
    <p:sldId id="412" r:id="rId30"/>
    <p:sldId id="413" r:id="rId31"/>
    <p:sldId id="414" r:id="rId32"/>
    <p:sldId id="415" r:id="rId33"/>
    <p:sldId id="416" r:id="rId34"/>
    <p:sldId id="417" r:id="rId35"/>
    <p:sldId id="418" r:id="rId36"/>
    <p:sldId id="419" r:id="rId37"/>
    <p:sldId id="420" r:id="rId38"/>
    <p:sldId id="421" r:id="rId39"/>
    <p:sldId id="422" r:id="rId40"/>
    <p:sldId id="423" r:id="rId41"/>
    <p:sldId id="424" r:id="rId42"/>
    <p:sldId id="425" r:id="rId43"/>
    <p:sldId id="426" r:id="rId44"/>
    <p:sldId id="427" r:id="rId45"/>
    <p:sldId id="428" r:id="rId46"/>
    <p:sldId id="360" r:id="rId47"/>
    <p:sldId id="429" r:id="rId48"/>
    <p:sldId id="430" r:id="rId49"/>
    <p:sldId id="431" r:id="rId50"/>
    <p:sldId id="433" r:id="rId51"/>
    <p:sldId id="432" r:id="rId52"/>
  </p:sldIdLst>
  <p:sldSz cx="12192000" cy="6858000"/>
  <p:notesSz cx="6858000" cy="9144000"/>
  <p:custDataLst>
    <p:tags r:id="rId54"/>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Lst>
        </p14:section>
        <p14:section name="Appendix: Image Descriptions for Unsighted Students" id="{47E2ACDF-FEE8-4953-B1A2-72D3F951747D}">
          <p14:sldIdLst>
            <p14:sldId id="360"/>
            <p14:sldId id="429"/>
            <p14:sldId id="430"/>
            <p14:sldId id="431"/>
            <p14:sldId id="433"/>
            <p14:sldId id="432"/>
          </p14:sldIdLst>
        </p14:section>
      </p14:sectionLst>
    </p:ext>
    <p:ext uri="{EFAFB233-063F-42B5-8137-9DF3F51BA10A}">
      <p15:sldGuideLst xmlns:p15="http://schemas.microsoft.com/office/powerpoint/2012/main">
        <p15:guide id="1" orient="horz" pos="799" userDrawn="1">
          <p15:clr>
            <a:srgbClr val="A4A3A4"/>
          </p15:clr>
        </p15:guide>
        <p15:guide id="2" pos="3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33"/>
    <a:srgbClr val="006800"/>
    <a:srgbClr val="005400"/>
    <a:srgbClr val="AC0000"/>
    <a:srgbClr val="007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25" autoAdjust="0"/>
    <p:restoredTop sz="93977" autoAdjust="0"/>
  </p:normalViewPr>
  <p:slideViewPr>
    <p:cSldViewPr snapToGrid="0">
      <p:cViewPr varScale="1">
        <p:scale>
          <a:sx n="64" d="100"/>
          <a:sy n="64" d="100"/>
        </p:scale>
        <p:origin x="354" y="54"/>
      </p:cViewPr>
      <p:guideLst>
        <p:guide orient="horz" pos="799"/>
        <p:guide pos="370"/>
      </p:guideLst>
    </p:cSldViewPr>
  </p:slideViewPr>
  <p:outlineViewPr>
    <p:cViewPr>
      <p:scale>
        <a:sx n="33" d="100"/>
        <a:sy n="33" d="100"/>
      </p:scale>
      <p:origin x="0" y="-33014"/>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Other foreign-born workers in the United States arrived in this country without meeting the legal requirements for immigration or asylum. These individuals, known as undocumented or illegal immigrants, likely number more than 10 million. While government policy toward immigrants is a matter of heated public debate, the HR implications have two practical parts. The first involves the supply of and demand for labor. Many U.S. industries, including meatpacking, construction, farming, and services, rely on immigrants to perform demanding work that may be low paid. In other industries, such as computer software development, employers say they have difficulty finding enough qualified U.S. workers to fill technical jobs. These employers are pressing for immigration laws to allow a greater supply of foreign-born workers.</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The other HR concern is the need to comply with laws. </a:t>
            </a:r>
            <a:r>
              <a:rPr lang="en-US" b="0" i="0" u="none" strike="noStrike" baseline="0" dirty="0">
                <a:solidFill>
                  <a:srgbClr val="000000"/>
                </a:solidFill>
              </a:rPr>
              <a:t>In recent years, Immigration and Customs and Enforcement has intensified its enforcement of immigration laws, including more audits of employers to ensure that they are following proper procedures to avoid employing undocumented immigrants and more unannounced raids on worksites suspected of being out of compliance.</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271807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baseline="0" dirty="0">
                <a:solidFill>
                  <a:srgbClr val="000000"/>
                </a:solidFill>
              </a:rPr>
              <a:t>Figure 2.2 shows that the 2028 workforce is expected to be much more diverse than in the past. The fastest growing of these categories is “other groups” because of their multiracial origin. In addition to these racial categories, the ethnic category of Hispanics is growing even faster, and the Hispanic share of the U.S. labor force is expected to top 21% of the total by 2028.</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3426008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baseline="0" dirty="0">
                <a:solidFill>
                  <a:srgbClr val="000000"/>
                </a:solidFill>
              </a:rPr>
              <a:t>The greater diversity of the U.S. labor force challenges employers to create HRM practices that ensure that they fully utilize the talents, skills, and values of all employees. As a result, organizations cannot afford to ignore or discount the potential contributions of women and minorities. Employers will have to ensure that employees and HRM systems are free of bias and value the perspectives and experience that women and minorities can contribute to organizational goals such as product quality and customer service.</a:t>
            </a:r>
          </a:p>
          <a:p>
            <a:endParaRPr lang="en-US" b="0" i="0" u="none" strike="noStrike" baseline="0" dirty="0">
              <a:solidFill>
                <a:srgbClr val="000000"/>
              </a:solidFill>
            </a:endParaRPr>
          </a:p>
          <a:p>
            <a:r>
              <a:rPr lang="en-US" b="0" i="0" u="none" strike="noStrike" baseline="0" dirty="0">
                <a:solidFill>
                  <a:srgbClr val="000000"/>
                </a:solidFill>
              </a:rPr>
              <a:t>Although many U.S. companies have committed themselves to recognizing the diversity of their internal labor force and using it to gain competitive advantage, some workers believe there is more work to be done, particularly those in underrepresented groups such as women, racial and ethnic minorities, and LGBTQ employees.</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2535166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Figure 2.3 summarizes ways in which HRM can support the management of diversity for organizational success. As a result, organizations cannot afford to ignore or discount the potential contributions of women and minorities. Employers will have to ensure that employees and HRM systems are free of bias and value the perspectives and experience that women and minorities can contribute to organizational goals such as product quality and customer service.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1263650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ja-JP" dirty="0">
                <a:latin typeface="Calibri" charset="0"/>
                <a:ea typeface="ＭＳ Ｐゴシック" charset="0"/>
                <a:cs typeface="ＭＳ Ｐゴシック" charset="0"/>
              </a:rPr>
              <a:t>Employees must be able to handle a variety of responsibilities, interact with customers, and think creatively. </a:t>
            </a:r>
            <a:r>
              <a:rPr lang="en-US" dirty="0">
                <a:latin typeface="Calibri" charset="0"/>
                <a:ea typeface="ＭＳ Ｐゴシック" charset="0"/>
                <a:cs typeface="ＭＳ Ｐゴシック" charset="0"/>
              </a:rPr>
              <a:t>To find such employees, most organizations are looking for educational achievements. A college degree is a basic requirement for many jobs today. Some companies are unable to find qualified employees and instead rely on training to correct skill deficiencies. Other companies team up with universities, community colleges and professional schools to design and teach courses ranging from basic reading to design blueprint reading.</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655501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LO 2-2 </a:t>
            </a:r>
            <a:r>
              <a:rPr lang="en-US" dirty="0"/>
              <a:t>Summarize areas in which human resource management can support the goal of creating a high-performance work system.</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HRM is playing an important role in helping organization’</a:t>
            </a:r>
            <a:r>
              <a:rPr lang="en-US" altLang="ja-JP" dirty="0">
                <a:latin typeface="Calibri" charset="0"/>
                <a:ea typeface="ＭＳ Ｐゴシック" charset="0"/>
                <a:cs typeface="ＭＳ Ｐゴシック" charset="0"/>
              </a:rPr>
              <a:t>s gain and keep an advantage over competitors by becoming </a:t>
            </a:r>
            <a:r>
              <a:rPr lang="en-US" altLang="ja-JP" b="0" i="1" dirty="0">
                <a:latin typeface="Calibri" charset="0"/>
                <a:ea typeface="ＭＳ Ｐゴシック" charset="0"/>
                <a:cs typeface="ＭＳ Ｐゴシック" charset="0"/>
              </a:rPr>
              <a:t>high-performance work systems</a:t>
            </a:r>
            <a:r>
              <a:rPr lang="en-US" altLang="ja-JP" b="0" dirty="0">
                <a:latin typeface="Calibri" charset="0"/>
                <a:ea typeface="ＭＳ Ｐゴシック" charset="0"/>
                <a:cs typeface="ＭＳ Ｐゴシック" charset="0"/>
              </a:rPr>
              <a:t>. </a:t>
            </a:r>
            <a:r>
              <a:rPr lang="en-US" altLang="ja-JP" b="1" dirty="0">
                <a:latin typeface="Calibri" charset="0"/>
                <a:ea typeface="ＭＳ Ｐゴシック" charset="0"/>
                <a:cs typeface="ＭＳ Ｐゴシック" charset="0"/>
              </a:rPr>
              <a:t>High-performance work systems</a:t>
            </a:r>
            <a:r>
              <a:rPr lang="en-US" altLang="ja-JP" dirty="0">
                <a:latin typeface="Calibri" charset="0"/>
                <a:ea typeface="ＭＳ Ｐゴシック" charset="0"/>
                <a:cs typeface="ＭＳ Ｐゴシック" charset="0"/>
              </a:rPr>
              <a:t> are organizations that have the best possible fit between their social system (people and how they interact) and technical system (equipment and processes). As the nature of the workforce and the technology available to organizations have changed, so have the requirements for creating a high-performance work system. Customers are demanding high quality and customized products, employees are seeking flexible work arrangements, and employers are looking for ways to tap people’s creativity and interpersonal skills. Such demands require that organizations make full use of their people’s knowledge and skill, and skilled human resource management can help organizations do this. The growth in e-commerce, plus the shift from a manufacturing to a service and information economy, has changed the nature of employees that are most in demand.</a:t>
            </a: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2767699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The future U.S. labor market will be both a knowledge economy and a service economy.</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88510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The high-growth jobs generally require specialized knowledge. To meet their human capital needs, companies are increasingly trying to attract, develop, and retain </a:t>
            </a:r>
            <a:r>
              <a:rPr lang="en-US" b="0" i="1" dirty="0">
                <a:latin typeface="Calibri" charset="0"/>
                <a:ea typeface="ＭＳ Ｐゴシック" charset="0"/>
                <a:cs typeface="ＭＳ Ｐゴシック" charset="0"/>
              </a:rPr>
              <a:t>knowledge workers</a:t>
            </a:r>
            <a:r>
              <a:rPr lang="en-US" b="0" dirty="0">
                <a:latin typeface="Calibri" charset="0"/>
                <a:ea typeface="ＭＳ Ｐゴシック" charset="0"/>
                <a:cs typeface="ＭＳ Ｐゴシック" charset="0"/>
              </a:rPr>
              <a:t>. </a:t>
            </a:r>
            <a:r>
              <a:rPr lang="en-US" b="1" dirty="0">
                <a:latin typeface="Calibri" charset="0"/>
                <a:ea typeface="ＭＳ Ｐゴシック" charset="0"/>
                <a:cs typeface="ＭＳ Ｐゴシック" charset="0"/>
              </a:rPr>
              <a:t>Knowledge workers </a:t>
            </a:r>
            <a:r>
              <a:rPr lang="en-US" dirty="0">
                <a:latin typeface="Calibri" charset="0"/>
                <a:ea typeface="ＭＳ Ｐゴシック" charset="0"/>
                <a:cs typeface="ＭＳ Ｐゴシック" charset="0"/>
              </a:rPr>
              <a:t>are employees whose main contribution to the organization is specialized knowledge, such as knowledge of customers, a process, or a profession. Knowledge workers are in a position of power, because they own the knowledge that the company needs in order to produce its products and services. They must share their knowledge and collaborate with others in order for their employer to succeed.</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2377704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LO 2-3 </a:t>
            </a:r>
            <a:r>
              <a:rPr lang="en-US" dirty="0"/>
              <a:t>Define employee empowerment, and explain its role in the modern organization.</a:t>
            </a:r>
            <a:endParaRPr lang="en-US" dirty="0">
              <a:latin typeface="Calibri" charset="0"/>
              <a:ea typeface="ＭＳ Ｐゴシック" charset="0"/>
              <a:cs typeface="ＭＳ Ｐゴシック" charset="0"/>
            </a:endParaRP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Employee empowerment </a:t>
            </a:r>
            <a:r>
              <a:rPr lang="en-US" sz="1200" b="0" i="0" u="none" strike="noStrike" kern="1200" baseline="0" dirty="0">
                <a:solidFill>
                  <a:schemeClr val="tx1"/>
                </a:solidFill>
                <a:latin typeface="+mn-lt"/>
                <a:ea typeface="ＭＳ Ｐゴシック" pitchFamily="-65" charset="-128"/>
                <a:cs typeface="ＭＳ Ｐゴシック" pitchFamily="-65" charset="-128"/>
              </a:rPr>
              <a:t>means giving employees responsibility and authority to make decisions regarding all aspects of product development or customer service. </a:t>
            </a:r>
            <a:r>
              <a:rPr lang="en-US" b="0" i="0" u="none" strike="noStrike" kern="1200" baseline="0" dirty="0">
                <a:solidFill>
                  <a:srgbClr val="000000"/>
                </a:solidFill>
                <a:ea typeface="ＭＳ Ｐゴシック" pitchFamily="-65" charset="-128"/>
                <a:cs typeface="ＭＳ Ｐゴシック" pitchFamily="-65" charset="-128"/>
              </a:rPr>
              <a:t>U</a:t>
            </a:r>
            <a:r>
              <a:rPr lang="en-US" b="0" i="0" u="none" strike="noStrike" baseline="0" dirty="0">
                <a:solidFill>
                  <a:srgbClr val="000000"/>
                </a:solidFill>
              </a:rPr>
              <a:t>se of employee empowerment shifts the recruiting focus away from technical skills and toward general cognitive and interpersonal skills. Employees who have responsibility for a final product or service must be able to listen to customers, adapt to changing needs, and creatively solve a variety of problems.</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3781809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spcBef>
                <a:spcPct val="30000"/>
              </a:spcBef>
              <a:spcAft>
                <a:spcPct val="0"/>
              </a:spcAft>
              <a:buClrTx/>
              <a:buSzTx/>
              <a:buFontTx/>
              <a:buNone/>
              <a:tabLst/>
              <a:defRPr/>
            </a:pPr>
            <a:r>
              <a:rPr lang="en-US" b="1" i="0" u="none" strike="noStrike" kern="1200" baseline="0" dirty="0">
                <a:solidFill>
                  <a:schemeClr val="tx1"/>
                </a:solidFill>
                <a:ea typeface="ＭＳ Ｐゴシック" pitchFamily="-65" charset="-128"/>
                <a:cs typeface="ＭＳ Ｐゴシック" pitchFamily="-65" charset="-128"/>
              </a:rPr>
              <a:t>Teamwork </a:t>
            </a:r>
            <a:r>
              <a:rPr lang="en-US" b="0" i="0" u="none" strike="noStrike" kern="1200" baseline="0" dirty="0">
                <a:solidFill>
                  <a:schemeClr val="tx1"/>
                </a:solidFill>
                <a:ea typeface="ＭＳ Ｐゴシック" pitchFamily="-65" charset="-128"/>
                <a:cs typeface="ＭＳ Ｐゴシック" pitchFamily="-65" charset="-128"/>
              </a:rPr>
              <a:t>is the assignment of work to groups of employees with various skills who interact to assemble a product or provide a service. </a:t>
            </a:r>
            <a:endParaRPr lang="en-US" dirty="0"/>
          </a:p>
          <a:p>
            <a:endParaRPr lang="en-US" b="0" i="0" u="none" strike="noStrike" kern="1200" baseline="0" dirty="0">
              <a:solidFill>
                <a:schemeClr val="tx1"/>
              </a:solidFill>
              <a:ea typeface="ＭＳ Ｐゴシック" pitchFamily="-65" charset="-128"/>
              <a:cs typeface="ＭＳ Ｐゴシック" pitchFamily="-65" charset="-128"/>
            </a:endParaRPr>
          </a:p>
          <a:p>
            <a:pPr marL="0" marR="0" lvl="0" indent="0" algn="l" defTabSz="457200" rtl="0" eaLnBrk="0" fontAlgn="base" latinLnBrk="0" hangingPunct="0">
              <a:spcBef>
                <a:spcPct val="30000"/>
              </a:spcBef>
              <a:spcAft>
                <a:spcPct val="0"/>
              </a:spcAft>
              <a:buClrTx/>
              <a:buSzTx/>
              <a:buFontTx/>
              <a:buNone/>
              <a:tabLst/>
              <a:defRPr/>
            </a:pPr>
            <a:r>
              <a:rPr lang="en-US" dirty="0">
                <a:ea typeface="ＭＳ Ｐゴシック" charset="0"/>
                <a:cs typeface="ＭＳ Ｐゴシック" charset="0"/>
              </a:rPr>
              <a:t>One way to increase employee responsibility and control is to assign work to teams. Work teams also contribute to total quality by performing inspection and quality-control activities while the product or service is being completed. Technology is enabling teamwork even when workers are at different locations or work at different times. These organizations </a:t>
            </a:r>
            <a:r>
              <a:rPr lang="en-US" b="0" dirty="0">
                <a:ea typeface="ＭＳ Ｐゴシック" charset="0"/>
                <a:cs typeface="ＭＳ Ｐゴシック" charset="0"/>
              </a:rPr>
              <a:t>use </a:t>
            </a:r>
            <a:r>
              <a:rPr lang="en-US" b="0" i="1" dirty="0">
                <a:ea typeface="ＭＳ Ｐゴシック" charset="0"/>
                <a:cs typeface="ＭＳ Ｐゴシック" charset="0"/>
              </a:rPr>
              <a:t>virtual teams</a:t>
            </a:r>
            <a:r>
              <a:rPr lang="en-US" i="1" dirty="0">
                <a:ea typeface="ＭＳ Ｐゴシック" charset="0"/>
                <a:cs typeface="ＭＳ Ｐゴシック" charset="0"/>
              </a:rPr>
              <a:t>—</a:t>
            </a:r>
            <a:r>
              <a:rPr lang="en-US" dirty="0">
                <a:ea typeface="ＭＳ Ｐゴシック" charset="0"/>
                <a:cs typeface="ＭＳ Ｐゴシック" charset="0"/>
              </a:rPr>
              <a:t>teams that rely on communications technology such as videoconferences, e-mail, and cell phones to keep in touch and coordinate activities.</a:t>
            </a:r>
          </a:p>
          <a:p>
            <a:pPr marL="0" marR="0" lvl="0" indent="0" algn="l" defTabSz="457200" rtl="0" eaLnBrk="0" fontAlgn="base" latinLnBrk="0" hangingPunct="0">
              <a:spcBef>
                <a:spcPct val="30000"/>
              </a:spcBef>
              <a:spcAft>
                <a:spcPct val="0"/>
              </a:spcAft>
              <a:buClrTx/>
              <a:buSzTx/>
              <a:buFontTx/>
              <a:buNone/>
              <a:tabLst/>
              <a:defRPr/>
            </a:pPr>
            <a:endParaRPr lang="en-US" dirty="0">
              <a:ea typeface="ＭＳ Ｐゴシック" charset="0"/>
              <a:cs typeface="ＭＳ Ｐゴシック" charset="0"/>
            </a:endParaRPr>
          </a:p>
          <a:p>
            <a:pPr marL="0" marR="0" lvl="0" indent="0" algn="l" defTabSz="457200" rtl="0" eaLnBrk="0" fontAlgn="base" latinLnBrk="0" hangingPunct="0">
              <a:spcBef>
                <a:spcPct val="30000"/>
              </a:spcBef>
              <a:spcAft>
                <a:spcPct val="0"/>
              </a:spcAft>
              <a:buClrTx/>
              <a:buSzTx/>
              <a:buFontTx/>
              <a:buNone/>
              <a:tabLst/>
              <a:defRPr/>
            </a:pPr>
            <a:r>
              <a:rPr lang="en-US" dirty="0">
                <a:ea typeface="ＭＳ Ｐゴシック" charset="0"/>
                <a:cs typeface="ＭＳ Ｐゴシック" charset="0"/>
              </a:rPr>
              <a:t>Teamwork can motivate employees by making work more interesting and significant. At organizations that rely on teamwork, labor costs may be lower as well. Teamwork is a necessary component of more and more computer programming tasks.</a:t>
            </a:r>
          </a:p>
          <a:p>
            <a:pPr marL="0" marR="0" lvl="0" indent="0" algn="l" defTabSz="457200" rtl="0" eaLnBrk="0" fontAlgn="base" latinLnBrk="0" hangingPunct="0">
              <a:spcBef>
                <a:spcPct val="30000"/>
              </a:spcBef>
              <a:spcAft>
                <a:spcPct val="0"/>
              </a:spcAft>
              <a:buClrTx/>
              <a:buSzTx/>
              <a:buFontTx/>
              <a:buNone/>
              <a:tabLst/>
              <a:defRPr/>
            </a:pPr>
            <a:endParaRPr lang="en-US" dirty="0">
              <a:ea typeface="ＭＳ Ｐゴシック" charset="0"/>
            </a:endParaRPr>
          </a:p>
          <a:p>
            <a:pPr marL="0" marR="0" lvl="0" indent="0" algn="l" defTabSz="457200" rtl="0" eaLnBrk="0" fontAlgn="base" latinLnBrk="0" hangingPunct="0">
              <a:spcBef>
                <a:spcPct val="30000"/>
              </a:spcBef>
              <a:spcAft>
                <a:spcPct val="0"/>
              </a:spcAft>
              <a:buClrTx/>
              <a:buSzTx/>
              <a:buFontTx/>
              <a:buNone/>
              <a:tabLst/>
              <a:defRPr/>
            </a:pPr>
            <a:r>
              <a:rPr lang="en-US" dirty="0">
                <a:ea typeface="ＭＳ Ｐゴシック" charset="0"/>
                <a:cs typeface="ＭＳ Ｐゴシック" charset="0"/>
              </a:rPr>
              <a:t>Companies that develop software are increasingly using an approach they call “</a:t>
            </a:r>
            <a:r>
              <a:rPr lang="en-US" altLang="ja-JP" dirty="0">
                <a:ea typeface="ＭＳ Ｐゴシック" charset="0"/>
                <a:cs typeface="ＭＳ Ｐゴシック" charset="0"/>
              </a:rPr>
              <a:t>agile,” which involves weaving the development process more tightly into the organization’s activities and strategies. In agile software development, self-directed teams of developers and programmers work directly with the business users of the software, using as much face-to-face communication as possible. Users of agile software development say it increases customer satisfaction and speeds up the time from concept to usable software.</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509617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Chapter</a:t>
            </a:r>
            <a:r>
              <a:rPr lang="en-US" baseline="0" dirty="0">
                <a:latin typeface="Calibri" charset="0"/>
                <a:ea typeface="ＭＳ Ｐゴシック" charset="0"/>
                <a:cs typeface="ＭＳ Ｐゴシック" charset="0"/>
              </a:rPr>
              <a:t> 2</a:t>
            </a:r>
            <a:r>
              <a:rPr lang="en-US" dirty="0">
                <a:latin typeface="Calibri" charset="0"/>
                <a:ea typeface="ＭＳ Ｐゴシック" charset="0"/>
                <a:cs typeface="ＭＳ Ｐゴシック" charset="0"/>
              </a:rPr>
              <a:t> describes major trends that are affecting HRM. An organization’</a:t>
            </a:r>
            <a:r>
              <a:rPr lang="en-US" altLang="ja-JP" dirty="0">
                <a:latin typeface="Calibri" charset="0"/>
                <a:ea typeface="ＭＳ Ｐゴシック" charset="0"/>
                <a:cs typeface="ＭＳ Ｐゴシック" charset="0"/>
              </a:rPr>
              <a:t>s internal labor force comes from its external labor market—individuals who are actively seeking employment. In the United States, this labor market is aging and becoming more racially and ethnically diverse. The share of women in the U.S. workforce has grown to nearly half of the total. To compete for talent, organizations must be flexible enough to meet the needs of older workers, possibly redesigning jobs. Organizations must recruit from a diverse population, establish bias-free HR systems, and help employees understand and appreciate cultural differences. Organizations also need employees with skills in decision making, customer service, and teamwork, as well as technical skills. The competition for such talent is intense. Organizations facing a skills shortage often hire employees who lack certain skills, then train them for their jobs.</a:t>
            </a: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ＭＳ Ｐゴシック" charset="0"/>
              </a:rPr>
              <a:t>Sharon is a very smart and conscientious worker. However, she feels that her ideas are disregarded and she has not had autonomy in completing her work. This situation is probably caused by a lack of _____.</a:t>
            </a:r>
          </a:p>
          <a:p>
            <a:pPr marL="228600" indent="-228600">
              <a:buFont typeface="+mj-lt"/>
              <a:buAutoNum type="alphaUcPeriod"/>
            </a:pPr>
            <a:r>
              <a:rPr lang="en-US" dirty="0"/>
              <a:t>teamwork</a:t>
            </a:r>
          </a:p>
          <a:p>
            <a:pPr marL="228600" indent="-228600">
              <a:buFont typeface="+mj-lt"/>
              <a:buAutoNum type="alphaUcPeriod"/>
            </a:pPr>
            <a:r>
              <a:rPr lang="en-US" dirty="0"/>
              <a:t>knowledge management</a:t>
            </a:r>
          </a:p>
          <a:p>
            <a:pPr marL="228600" indent="-228600">
              <a:buFont typeface="+mj-lt"/>
              <a:buAutoNum type="alphaUcPeriod"/>
            </a:pPr>
            <a:r>
              <a:rPr lang="en-US" dirty="0"/>
              <a:t>employee empowerment</a:t>
            </a:r>
          </a:p>
          <a:p>
            <a:pPr marL="228600" indent="-228600">
              <a:buFont typeface="+mj-lt"/>
              <a:buAutoNum type="alphaUcPeriod"/>
            </a:pPr>
            <a:r>
              <a:rPr lang="en-US" dirty="0"/>
              <a:t>job security</a:t>
            </a:r>
          </a:p>
          <a:p>
            <a:endParaRPr lang="en-US" dirty="0"/>
          </a:p>
          <a:p>
            <a:r>
              <a:rPr lang="en-US" dirty="0"/>
              <a:t>Answer: C</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2016666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LO 2-4 Identify ways HR professionals can support organizational strategies for growth, quality, and efficiency.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baseline="0" dirty="0">
                <a:solidFill>
                  <a:srgbClr val="221E1F"/>
                </a:solidFill>
              </a:rPr>
              <a:t>Traditional management thinking treated human resource management primarily as an administrative function, but managers today are beginning to see a more central role for HRM.</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3580466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HR professionals are increasingly being asked to use their knowledge of the business and of human resources to help the organization develop strategies and align HRM policies and practices with those strategies. Figure 2.4 summarizes the strategic issues facing human resource management. Strategic issues include emphasis on quality and decisions about growth and efficiency. HRM can support these strategies, including efforts such as quality improvement programs, mergers and acquisitions, and restructuring. Decisions to use reengineering and outsourcing can make an organization more efficient and also give rise to many HR challenges. International expansion presents a wide variety of HRM challenges and opportunities. These issues will be discussed on the slides that follow.</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2179051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baseline="0" dirty="0">
                <a:solidFill>
                  <a:srgbClr val="221E1F"/>
                </a:solidFill>
              </a:rPr>
              <a:t>HRM should have a significant role in carrying out a merger or acquisition. Differences between the businesses involved in the deal make conflict inevitable. Training efforts should therefore include the development of skills in conflict resolution. Also, HR professionals have to sort out differences in the two companies’ practices with regard to compensation, performance appraisal, and other HR systems.</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15524964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To compete in today’</a:t>
            </a:r>
            <a:r>
              <a:rPr lang="en-US" altLang="ja-JP" dirty="0">
                <a:ea typeface="ＭＳ Ｐゴシック" charset="0"/>
                <a:cs typeface="ＭＳ Ｐゴシック" charset="0"/>
              </a:rPr>
              <a:t>s economy, companies need to provide high-quality products and services. If companies do not adhere to quality standards, they will have difficulty selling their product or service to vendors, suppliers, or customers. Therefore, many organizations have adopted some form of </a:t>
            </a:r>
            <a:r>
              <a:rPr lang="en-US" altLang="ja-JP" b="0" i="0" dirty="0">
                <a:ea typeface="ＭＳ Ｐゴシック" charset="0"/>
                <a:cs typeface="ＭＳ Ｐゴシック" charset="0"/>
              </a:rPr>
              <a:t>total quality management (TQM).</a:t>
            </a:r>
          </a:p>
          <a:p>
            <a:endParaRPr lang="en-US" altLang="ja-JP" i="0" dirty="0">
              <a:ea typeface="ＭＳ Ｐゴシック" charset="0"/>
              <a:cs typeface="ＭＳ Ｐゴシック" charset="0"/>
            </a:endParaRPr>
          </a:p>
          <a:p>
            <a:r>
              <a:rPr lang="en-US" b="1" i="0" u="none" strike="noStrike" baseline="0" dirty="0"/>
              <a:t>Total quality management (TQM) </a:t>
            </a:r>
            <a:r>
              <a:rPr lang="en-US" b="0" i="0" u="none" strike="noStrike" baseline="0" dirty="0"/>
              <a:t>is a </a:t>
            </a:r>
            <a:r>
              <a:rPr lang="en-US" b="0" i="0" u="none" strike="noStrike" baseline="0" dirty="0">
                <a:solidFill>
                  <a:srgbClr val="221E1F"/>
                </a:solidFill>
              </a:rPr>
              <a:t>companywide effort to continuously improve the ways people, machines, and systems accomplish work.</a:t>
            </a:r>
            <a:endParaRPr lang="en-US" altLang="ja-JP" i="0"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3635413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Based on these values, the TQM approach provides guidelines for all the organization’s activities, including human resource management. To promote quality, organizations need an environment that supports innovation, creativity, and risk taking to meet customer demands. Problem solving should bring together managers, employees, and customers. Employees should communicate with managers about customer needs. Quality improvement can focus on the HRM function itself. One area where managers are increasingly pressing for improvement is performance management.</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1099017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How to manage the costs while meeting the requirements is complicated. Employers need to weigh factors such as legal requirements, the costs and types of plans available, the impact on departments’ budgets, and the effect on employee morale and retention, as well as on the ability to recruit new employees. Management relies on well-informed HR managers to identify alternatives and recommend which ones will best support the company’s strategy. Beyond specific issues such as health insurance and the Affordable Care Act, HRM can support strategic efforts to control costs through downsizing, reengineering, and outsourcing.</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2676949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baseline="0" dirty="0">
                <a:solidFill>
                  <a:srgbClr val="000000"/>
                </a:solidFill>
              </a:rPr>
              <a:t>Downsizing presents a number of challenges and opportunities for HRM.</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37363948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baseline="0" dirty="0">
                <a:solidFill>
                  <a:srgbClr val="000000"/>
                </a:solidFill>
              </a:rPr>
              <a:t>As measured by the number of job cuts announced by employers, downsizing in the United States surged above 1.2 million per year in 2009, the height of the Great Recession (Figure 2.5). Since then, downsizing activity fell to roughly half that level and then declined somewhat more till the end of 2018, when companies, particularly those in the financial services sector, started to announce upcoming layoffs for 2019. Even with a 10% increase in job cuts from 2018 to 2019, the United States hit an historic low in the unemployment rate in October 2019 before the coronavirus started to spread in China in late 2019.</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21720283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baseline="0" dirty="0">
                <a:solidFill>
                  <a:srgbClr val="000000"/>
                </a:solidFill>
              </a:rPr>
              <a:t>HRM functions during the pandemic included: provide continuous updates to employees regarding measures adopted by the company; issue guidance to employees regarding travel; share updates from business leaders via e-mail or video; provide ongoing information on HR policies related to the outbreak; and offer education through health talks.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847241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HR managers and employees are valuable to the extent they are willing to understand the organization in business terms, including the  financial, accounting, and analytic tools that managers use to measure their success. Chapter 2 describes major trends that are affecting HRM, examines the labor force, including trends that are determining who will participate in the workforce of the future, explores ways HRM can support a number of trends in organizational strategy, from efforts  to maintain high-performance work systems to changes in the organization’s size and structure. Often, growth includes the use of HR on a global scale, as more and more organizations hire immigrants or open operations overseas. The chapter discusses major changes in technology, especially the Internet and new ways to carry out HRM and the changing nature of  the employment relationship, in which careers and jobs are becoming more flexible.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24651205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Rapidly changing customer needs and technology have caused many organizations to rethink the way they get work done. Therefore, many organizations have undertaken </a:t>
            </a:r>
            <a:r>
              <a:rPr lang="en-US" b="1" i="0" dirty="0">
                <a:latin typeface="Calibri" charset="0"/>
                <a:ea typeface="ＭＳ Ｐゴシック" charset="0"/>
                <a:cs typeface="ＭＳ Ｐゴシック" charset="0"/>
              </a:rPr>
              <a:t>reengineering</a:t>
            </a:r>
            <a:r>
              <a:rPr lang="en-US" dirty="0">
                <a:latin typeface="Calibri" charset="0"/>
                <a:ea typeface="ＭＳ Ｐゴシック" charset="0"/>
                <a:cs typeface="ＭＳ Ｐゴシック" charset="0"/>
              </a:rPr>
              <a:t>—a complete review of the organization’</a:t>
            </a:r>
            <a:r>
              <a:rPr lang="en-US" altLang="ja-JP" dirty="0">
                <a:latin typeface="Calibri" charset="0"/>
                <a:ea typeface="ＭＳ Ｐゴシック" charset="0"/>
                <a:cs typeface="ＭＳ Ｐゴシック" charset="0"/>
              </a:rPr>
              <a:t>s critical work processes to make them more efficient and able to deliver higher quality. Ideally, reengineering involves reviewing all the processes performed by all the organization’s major functions, including production, sales, accounting, and HR.</a:t>
            </a:r>
          </a:p>
          <a:p>
            <a:endParaRPr lang="en-US" altLang="ja-JP" dirty="0">
              <a:latin typeface="Calibri" charset="0"/>
              <a:ea typeface="ＭＳ Ｐゴシック" charset="0"/>
              <a:cs typeface="ＭＳ Ｐゴシック" charset="0"/>
            </a:endParaRPr>
          </a:p>
          <a:p>
            <a:r>
              <a:rPr lang="en-US" altLang="ja-JP" dirty="0">
                <a:latin typeface="Calibri" charset="0"/>
                <a:ea typeface="ＭＳ Ｐゴシック" charset="0"/>
                <a:cs typeface="ＭＳ Ｐゴシック" charset="0"/>
              </a:rPr>
              <a:t>Reengineering affects HRM in two ways. First, the way the HR department itself accomplishes its goals may change dramatically. Second, the fundamental change throughout the organization requires the HR department to help design and implement change so that all employees will be committed to the success of the reengineered organization. Employees may need training for their reengineered jobs. The organization may need to redesign the structure of its pay and benefits to make them more appropriate for its new way of operating. It also may need to recruit employees with a new set of skills. Employees may need training for their reengineered jobs. Often, reengineering results in employees being laid off or reassigned to new jobs, as the organization’s needs change.</a:t>
            </a: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5050082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Many organizations are increasingly outsourcing business activities. </a:t>
            </a:r>
            <a:r>
              <a:rPr lang="en-US" b="1" dirty="0">
                <a:ea typeface="ＭＳ Ｐゴシック" charset="0"/>
                <a:cs typeface="ＭＳ Ｐゴシック" charset="0"/>
              </a:rPr>
              <a:t>Outsourcing </a:t>
            </a:r>
            <a:r>
              <a:rPr lang="en-US" dirty="0">
                <a:ea typeface="ＭＳ Ｐゴシック" charset="0"/>
                <a:cs typeface="ＭＳ Ｐゴシック" charset="0"/>
              </a:rPr>
              <a:t>refers to the practice of having another company (a vendor, third-party provider, or consultant) provide services. Outsourcing gives the company access to in-depth expertise and is often more economical as well. Many HR functions are being outsourced. </a:t>
            </a:r>
            <a:r>
              <a:rPr lang="en-US" b="0" i="0" u="none" strike="noStrike" baseline="0" dirty="0">
                <a:solidFill>
                  <a:srgbClr val="000000"/>
                </a:solidFill>
              </a:rPr>
              <a:t>Outsourcing initially focused on routine transactions such as payroll processing and on complex technical specialties such as managing retirement accounts and, more recently, health care coverage. Today’s outsourcing is moving more into areas that automate processes and support decision making.</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30442115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a typeface="ＭＳ Ｐゴシック" charset="0"/>
                <a:cs typeface="ＭＳ Ｐゴシック" charset="0"/>
              </a:rPr>
              <a:t>LO 2.5 </a:t>
            </a:r>
            <a:r>
              <a:rPr lang="en-US" sz="1200" dirty="0"/>
              <a:t>Summarize ways in which human resource management can support organizations expanding internationally.</a:t>
            </a:r>
            <a:endParaRPr lang="en-US" sz="1200" dirty="0">
              <a:ea typeface="ＭＳ Ｐゴシック" charset="0"/>
              <a:cs typeface="ＭＳ Ｐゴシック" charset="0"/>
            </a:endParaRPr>
          </a:p>
          <a:p>
            <a:endParaRPr lang="en-US" sz="1200" dirty="0">
              <a:ea typeface="ＭＳ Ｐゴシック" charset="0"/>
              <a:cs typeface="ＭＳ Ｐゴシック" charset="0"/>
            </a:endParaRPr>
          </a:p>
          <a:p>
            <a:r>
              <a:rPr lang="en-US" sz="1200" dirty="0">
                <a:ea typeface="ＭＳ Ｐゴシック" charset="0"/>
                <a:cs typeface="ＭＳ Ｐゴシック" charset="0"/>
              </a:rPr>
              <a:t>To survive, companies must compete in international markets as well as fend off foreign competitors’</a:t>
            </a:r>
            <a:r>
              <a:rPr lang="en-US" altLang="ja-JP" sz="1200" dirty="0">
                <a:ea typeface="ＭＳ Ｐゴシック" charset="0"/>
                <a:cs typeface="ＭＳ Ｐゴシック" charset="0"/>
              </a:rPr>
              <a:t> attempts to gain ground in the United States. Companies must develop global markets, keep up with competition from overseas, hire from an international labor pool, and prepare employees for global assignments. </a:t>
            </a:r>
            <a:r>
              <a:rPr lang="en-US" sz="1200" b="0" i="0" u="none" strike="noStrike" baseline="0" dirty="0">
                <a:solidFill>
                  <a:srgbClr val="000000"/>
                </a:solidFill>
              </a:rPr>
              <a:t>This global expansion can pose some challenges for human resource management as HR employees learn about the cultural differences that shape the conduct of employees in other parts of the world.</a:t>
            </a:r>
          </a:p>
          <a:p>
            <a:endParaRPr lang="en-US" altLang="ja-JP" sz="1200" b="0" i="0" u="none" strike="noStrike" baseline="0" dirty="0">
              <a:solidFill>
                <a:srgbClr val="000000"/>
              </a:solidFill>
              <a:ea typeface="ＭＳ Ｐゴシック" charset="0"/>
              <a:cs typeface="ＭＳ Ｐゴシック" charset="0"/>
            </a:endParaRPr>
          </a:p>
          <a:p>
            <a:r>
              <a:rPr lang="en-US" altLang="ja-JP" sz="1200" dirty="0">
                <a:ea typeface="ＭＳ Ｐゴシック" charset="0"/>
                <a:cs typeface="ＭＳ Ｐゴシック" charset="0"/>
              </a:rPr>
              <a:t>Talent comes from a global workforce. Organizations with international operations hire at least some of their employees in foreign countries where they operate. The efforts to hire workers in other countries are called </a:t>
            </a:r>
            <a:r>
              <a:rPr lang="en-US" altLang="ja-JP" sz="1200" b="1" dirty="0">
                <a:ea typeface="ＭＳ Ｐゴシック" charset="0"/>
                <a:cs typeface="ＭＳ Ｐゴシック" charset="0"/>
              </a:rPr>
              <a:t>offshoring</a:t>
            </a:r>
            <a:r>
              <a:rPr lang="en-US" altLang="ja-JP" sz="1200" dirty="0">
                <a:ea typeface="ＭＳ Ｐゴシック" charset="0"/>
                <a:cs typeface="ＭＳ Ｐゴシック" charset="0"/>
              </a:rPr>
              <a:t>—moving operations from the country where a company is headquartered to a country where pay rates are lower, but the necessary skills are available. </a:t>
            </a:r>
            <a:r>
              <a:rPr lang="en-US" sz="1200" b="0" i="0" u="none" strike="noStrike" baseline="0" dirty="0">
                <a:solidFill>
                  <a:srgbClr val="000000"/>
                </a:solidFill>
              </a:rPr>
              <a:t>More recently, greater reliance on automation (which reduces the importance of labor costs), even in the services sector, and concern for quality and flexibility have driven a trend toward </a:t>
            </a:r>
            <a:r>
              <a:rPr lang="en-US" sz="1200" b="1" i="0" u="none" strike="noStrike" baseline="0" dirty="0">
                <a:solidFill>
                  <a:srgbClr val="000000"/>
                </a:solidFill>
              </a:rPr>
              <a:t>reshoring</a:t>
            </a:r>
            <a:r>
              <a:rPr lang="en-US" sz="1200" b="0" i="0" u="none" strike="noStrike" baseline="0" dirty="0">
                <a:solidFill>
                  <a:srgbClr val="000000"/>
                </a:solidFill>
              </a:rPr>
              <a:t>, or reestablishing operations in North America.</a:t>
            </a:r>
            <a:endParaRPr lang="en-US" altLang="ja-JP" sz="1200" dirty="0">
              <a:ea typeface="ＭＳ Ｐゴシック" charset="0"/>
              <a:cs typeface="ＭＳ Ｐゴシック" charset="0"/>
            </a:endParaRPr>
          </a:p>
          <a:p>
            <a:endParaRPr lang="en-US" altLang="ja-JP" sz="1200" dirty="0">
              <a:ea typeface="ＭＳ Ｐゴシック" charset="0"/>
              <a:cs typeface="ＭＳ Ｐゴシック" charset="0"/>
            </a:endParaRPr>
          </a:p>
          <a:p>
            <a:r>
              <a:rPr lang="en-US" altLang="ja-JP" sz="1200" dirty="0">
                <a:ea typeface="ＭＳ Ｐゴシック" charset="0"/>
                <a:cs typeface="ＭＳ Ｐゴシック" charset="0"/>
              </a:rPr>
              <a:t>Hiring in developing nations such as India, Mexico, and Brazil gives employers access to people with potential who are eager to work yet who will accept lower wages than elsewhere in the world. Challenges, however, may include employees’ lack of familiarity with technology and corporate practices, as well as political and economic instability in the areas. Important issues that HR experts can help companies weigh include whether workers in the offshore locations can provide the same or better skills, how offshoring will affect motivation and recruitment of employees needed in the United States, and whether managers are well prepared to manage and lead offshore employees. </a:t>
            </a:r>
          </a:p>
          <a:p>
            <a:endParaRPr lang="en-US" altLang="ja-JP" sz="1200" dirty="0">
              <a:ea typeface="ＭＳ Ｐゴシック" charset="0"/>
              <a:cs typeface="ＭＳ Ｐゴシック" charset="0"/>
            </a:endParaRPr>
          </a:p>
          <a:p>
            <a:r>
              <a:rPr lang="en-US" altLang="ja-JP" sz="1200" dirty="0">
                <a:ea typeface="ＭＳ Ｐゴシック" charset="0"/>
                <a:cs typeface="ＭＳ Ｐゴシック" charset="0"/>
              </a:rPr>
              <a:t>Organizations must be prepared to send employees to other countries. This requires HR expertise in selecting employees for international assignments and preparing them for those assignments. Employees who take assignments in other countries are called </a:t>
            </a:r>
            <a:r>
              <a:rPr lang="en-US" altLang="ja-JP" sz="1200" b="1" dirty="0">
                <a:ea typeface="ＭＳ Ｐゴシック" charset="0"/>
                <a:cs typeface="ＭＳ Ｐゴシック" charset="0"/>
              </a:rPr>
              <a:t>expatriates</a:t>
            </a:r>
            <a:r>
              <a:rPr lang="en-US" altLang="ja-JP" sz="1200" dirty="0">
                <a:ea typeface="ＭＳ Ｐゴシック" charset="0"/>
                <a:cs typeface="ＭＳ Ｐゴシック" charset="0"/>
              </a:rPr>
              <a:t>.</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18884639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Figure 2.6 shows the distribution of immigration by continent of origin. The impact of immigration is especially large in some regions of the United States, with the largest immigrant populations being in the </a:t>
            </a:r>
            <a:r>
              <a:rPr lang="en-US" b="0" i="0" u="none" strike="noStrike" baseline="0" dirty="0">
                <a:solidFill>
                  <a:srgbClr val="000000"/>
                </a:solidFill>
              </a:rPr>
              <a:t>states of California, New York, Florida, and Texas</a:t>
            </a:r>
            <a:r>
              <a:rPr lang="en-US" dirty="0">
                <a:ea typeface="ＭＳ Ｐゴシック" charset="0"/>
                <a:cs typeface="ＭＳ Ｐゴシック" charset="0"/>
              </a:rPr>
              <a:t>. About three-fourths of foreign-born workers are Hispanics and Asians.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7714499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2-6 </a:t>
            </a:r>
            <a:r>
              <a:rPr lang="en-US" dirty="0"/>
              <a:t>Discuss how technological developments are affecting human resource management.</a:t>
            </a:r>
            <a:endParaRPr lang="en-US" dirty="0">
              <a:ea typeface="ＭＳ Ｐゴシック" charset="0"/>
              <a:cs typeface="ＭＳ Ｐゴシック" charset="0"/>
            </a:endParaRPr>
          </a:p>
          <a:p>
            <a:endParaRPr lang="en-US" dirty="0">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i="0" u="none" strike="noStrike" kern="1200" baseline="0" dirty="0">
                <a:solidFill>
                  <a:schemeClr val="tx1"/>
                </a:solidFill>
                <a:ea typeface="ＭＳ Ｐゴシック" pitchFamily="-65" charset="-128"/>
                <a:cs typeface="ＭＳ Ｐゴシック" pitchFamily="-65" charset="-128"/>
              </a:rPr>
              <a:t>Human resource information system (HRIS) </a:t>
            </a:r>
            <a:r>
              <a:rPr lang="en-US" b="0" i="0" u="none" strike="noStrike" kern="1200" baseline="0" dirty="0">
                <a:solidFill>
                  <a:schemeClr val="tx1"/>
                </a:solidFill>
                <a:ea typeface="ＭＳ Ｐゴシック" pitchFamily="-65" charset="-128"/>
                <a:cs typeface="ＭＳ Ｐゴシック" pitchFamily="-65" charset="-128"/>
              </a:rPr>
              <a:t>is a computer system used to acquire, store, manipulate, analyze, retrieve, and distribute information related to an organization’s human resources.</a:t>
            </a:r>
            <a:r>
              <a:rPr lang="en-US" dirty="0">
                <a:ea typeface="ＭＳ Ｐゴシック" charset="0"/>
                <a:cs typeface="ＭＳ Ｐゴシック" charset="0"/>
              </a:rPr>
              <a:t> HRIS can help HR professionals think strategically and support talent management by integrating data on recruiting, performance management, and training to fill positions.</a:t>
            </a:r>
            <a:endParaRPr lang="en-US" b="1" i="0" u="none" strike="noStrike" kern="1200" baseline="0" dirty="0">
              <a:solidFill>
                <a:schemeClr val="tx1"/>
              </a:solidFill>
              <a:ea typeface="ＭＳ Ｐゴシック" pitchFamily="-65" charset="-128"/>
              <a:cs typeface="ＭＳ Ｐゴシック" pitchFamily="-65" charset="-128"/>
            </a:endParaRPr>
          </a:p>
          <a:p>
            <a:endParaRPr lang="en-US" b="0" i="0" u="none" strike="noStrike" kern="1200" baseline="0" dirty="0">
              <a:solidFill>
                <a:schemeClr val="tx1"/>
              </a:solidFill>
              <a:ea typeface="ＭＳ Ｐゴシック" pitchFamily="-65" charset="-128"/>
            </a:endParaRPr>
          </a:p>
          <a:p>
            <a:r>
              <a:rPr lang="en-US" b="1" i="0" u="none" strike="noStrike" kern="1200" baseline="0" dirty="0">
                <a:solidFill>
                  <a:schemeClr val="tx1"/>
                </a:solidFill>
                <a:ea typeface="ＭＳ Ｐゴシック" pitchFamily="-65" charset="-128"/>
                <a:cs typeface="ＭＳ Ｐゴシック" pitchFamily="-65" charset="-128"/>
              </a:rPr>
              <a:t>Cloud computing </a:t>
            </a:r>
            <a:r>
              <a:rPr lang="en-US" b="0" i="0" u="none" strike="noStrike" kern="1200" baseline="0" dirty="0">
                <a:solidFill>
                  <a:schemeClr val="tx1"/>
                </a:solidFill>
                <a:ea typeface="ＭＳ Ｐゴシック" pitchFamily="-65" charset="-128"/>
                <a:cs typeface="ＭＳ Ｐゴシック" pitchFamily="-65" charset="-128"/>
              </a:rPr>
              <a:t>is the practice of using a network of remote servers hosted on the Internet to store, manage, and process data.</a:t>
            </a:r>
          </a:p>
          <a:p>
            <a:endParaRPr lang="en-US" b="0" i="0" u="none" strike="noStrike" kern="1200" baseline="0" dirty="0">
              <a:solidFill>
                <a:schemeClr val="tx1"/>
              </a:solidFill>
              <a:ea typeface="ＭＳ Ｐゴシック" pitchFamily="-65" charset="-128"/>
            </a:endParaRPr>
          </a:p>
          <a:p>
            <a:r>
              <a:rPr lang="en-US" b="0" i="0" u="none" strike="noStrike" baseline="0" dirty="0">
                <a:solidFill>
                  <a:srgbClr val="000000"/>
                </a:solidFill>
              </a:rPr>
              <a:t>An intranet is a network that uses Internet tools but limits access to authorized users in the organization.</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20579255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baseline="0" dirty="0">
                <a:solidFill>
                  <a:srgbClr val="000000"/>
                </a:solidFill>
              </a:rPr>
              <a:t>Advances in computer-related technology have had a major impact on the use of information for managing human resources. Decision makers can easily obtain large quantities of data and manipulate it with spreadsheets and statistical software. Furthermore, much of the data can be processed automatically, as illustrated in Table 2.2.</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791065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i="0" u="none" strike="noStrike" kern="1200" baseline="0" dirty="0">
                <a:solidFill>
                  <a:schemeClr val="tx1"/>
                </a:solidFill>
                <a:ea typeface="ＭＳ Ｐゴシック" pitchFamily="-65" charset="-128"/>
                <a:cs typeface="ＭＳ Ｐゴシック" pitchFamily="-65" charset="-128"/>
              </a:rPr>
              <a:t>Artificial intelligence (AI) </a:t>
            </a:r>
            <a:r>
              <a:rPr lang="en-US" b="0" i="0" u="none" strike="noStrike" kern="1200" baseline="0" dirty="0">
                <a:solidFill>
                  <a:schemeClr val="tx1"/>
                </a:solidFill>
                <a:ea typeface="ＭＳ Ｐゴシック" pitchFamily="-65" charset="-128"/>
                <a:cs typeface="ＭＳ Ｐゴシック" pitchFamily="-65" charset="-128"/>
              </a:rPr>
              <a:t>is technology that simulates human thinking, applying experience to deliver better results over time. </a:t>
            </a:r>
            <a:r>
              <a:rPr lang="en-US" b="0" i="0" u="none" strike="noStrike" baseline="0" dirty="0">
                <a:solidFill>
                  <a:srgbClr val="000000"/>
                </a:solidFill>
              </a:rPr>
              <a:t>It is programmed to conduct queries that enable the software to learn from data, identifying trends and patterns that enable it to deliver better results over time. Systems that include AI can adapt to change and can be set up to make decisions automatically. Another promising technology is the use of chatbots, a voice interface that, like Alexa or Siri, answers employees’ questions about their insurance, vacation time, and so on.</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38618330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baseline="0" dirty="0">
                <a:solidFill>
                  <a:srgbClr val="000000"/>
                </a:solidFill>
              </a:rPr>
              <a:t>Information technology is changing the way HR departments handle record keeping and information sharing. Today HR employees use technology to automate much of their work in managing employee records and giving employees access to information and enrollment forms for training, benefits, and other programs. </a:t>
            </a:r>
            <a:r>
              <a:rPr lang="en-US" b="1" i="0" u="none" strike="noStrike" kern="1200" baseline="0" dirty="0">
                <a:solidFill>
                  <a:schemeClr val="tx1"/>
                </a:solidFill>
                <a:ea typeface="ＭＳ Ｐゴシック" pitchFamily="-65" charset="-128"/>
                <a:cs typeface="ＭＳ Ｐゴシック" pitchFamily="-65" charset="-128"/>
              </a:rPr>
              <a:t>Self-service </a:t>
            </a:r>
            <a:r>
              <a:rPr lang="en-US" b="0" i="0" u="none" strike="noStrike" kern="1200" baseline="0" dirty="0">
                <a:solidFill>
                  <a:schemeClr val="tx1"/>
                </a:solidFill>
                <a:ea typeface="ＭＳ Ｐゴシック" pitchFamily="-65" charset="-128"/>
                <a:cs typeface="ＭＳ Ｐゴシック" pitchFamily="-65" charset="-128"/>
              </a:rPr>
              <a:t>is a system in which employees have online access to information about HR issues and go online to enroll themselves in programs and provide feedback through surveys. </a:t>
            </a:r>
            <a:r>
              <a:rPr lang="en-US" b="0" i="0" u="none" strike="noStrike" baseline="0" dirty="0">
                <a:solidFill>
                  <a:srgbClr val="000000"/>
                </a:solidFill>
              </a:rPr>
              <a:t>This means employees have online access to information about HR issues such as training, benefits, compensation, and contracts.</a:t>
            </a:r>
          </a:p>
          <a:p>
            <a:endParaRPr lang="en-US" b="0" i="0" u="none" strike="noStrike" baseline="0" dirty="0">
              <a:solidFill>
                <a:srgbClr val="000000"/>
              </a:solidFill>
            </a:endParaRPr>
          </a:p>
          <a:p>
            <a:r>
              <a:rPr lang="en-US" b="0" i="0" u="none" strike="noStrike" baseline="0" dirty="0">
                <a:solidFill>
                  <a:srgbClr val="000000"/>
                </a:solidFill>
              </a:rPr>
              <a:t>A growing number of companies are combining employee self-service with management self-service, such as the ability to go online to authorize pay increases, approve expenses, and transfer employees to new positions. More sophisticated systems extend management applications to decision making in areas such as compensation and performance management.</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21599138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A </a:t>
            </a:r>
            <a:r>
              <a:rPr lang="en-US" b="1" dirty="0">
                <a:ea typeface="ＭＳ Ｐゴシック" charset="0"/>
                <a:cs typeface="ＭＳ Ｐゴシック" charset="0"/>
              </a:rPr>
              <a:t>psychological contract</a:t>
            </a:r>
            <a:r>
              <a:rPr lang="en-US" dirty="0">
                <a:ea typeface="ＭＳ Ｐゴシック" charset="0"/>
                <a:cs typeface="ＭＳ Ｐゴシック" charset="0"/>
              </a:rPr>
              <a:t> is a description of what an employee expects to contribute in an employment relationship and what the employer will provide the employee in exchange for those contributions. It describes unspoken expectations that are widely held by employers and employees. In exchange for top performance and working longer hours without job security, employees want companies to provide flexible work schedules, comfortable working conditions, more control over how they accomplish work, training and development opportunities, and financial incentives based on how the organization performs. Employees realize that companies cannot provide employment security, so they want </a:t>
            </a:r>
            <a:r>
              <a:rPr lang="en-US" i="1" dirty="0">
                <a:ea typeface="ＭＳ Ｐゴシック" charset="0"/>
                <a:cs typeface="ＭＳ Ｐゴシック" charset="0"/>
              </a:rPr>
              <a:t>employability. </a:t>
            </a:r>
            <a:r>
              <a:rPr lang="en-US" dirty="0">
                <a:ea typeface="ＭＳ Ｐゴシック" charset="0"/>
                <a:cs typeface="ＭＳ Ｐゴシック" charset="0"/>
              </a:rPr>
              <a:t>This means they want their company to provide training and job experiences to help ensure that they can find other employment opportunities.</a:t>
            </a:r>
          </a:p>
          <a:p>
            <a:endParaRPr lang="en-US" dirty="0">
              <a:ea typeface="ＭＳ Ｐゴシック" charset="0"/>
              <a:cs typeface="ＭＳ Ｐゴシック" charset="0"/>
            </a:endParaRPr>
          </a:p>
          <a:p>
            <a:r>
              <a:rPr lang="en-US" b="0" i="0" u="none" strike="noStrike" baseline="0" dirty="0">
                <a:solidFill>
                  <a:srgbClr val="000000"/>
                </a:solidFill>
              </a:rPr>
              <a:t>Some employees engage in job hopping, the intentional practice of changing jobs frequently—say, every year or two—especially in recent years, when the national unemployment rate had dropped to historic lows with employers offering attractive salaries and benefits to fill open positions.53 Job hopping can be appealing to an employee as a way to stave off boredom and win some rapid increases in pay and responsibility.</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39</a:t>
            </a:fld>
            <a:endParaRPr lang="en-US" dirty="0"/>
          </a:p>
        </p:txBody>
      </p:sp>
    </p:spTree>
    <p:extLst>
      <p:ext uri="{BB962C8B-B14F-4D97-AF65-F5344CB8AC3E}">
        <p14:creationId xmlns:p14="http://schemas.microsoft.com/office/powerpoint/2010/main" val="13236949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baseline="0" dirty="0">
                <a:solidFill>
                  <a:srgbClr val="000000"/>
                </a:solidFill>
              </a:rPr>
              <a:t>Outside of government agencies, fewer U.S. workers today are union members.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40</a:t>
            </a:fld>
            <a:endParaRPr lang="en-US" dirty="0"/>
          </a:p>
        </p:txBody>
      </p:sp>
    </p:spTree>
    <p:extLst>
      <p:ext uri="{BB962C8B-B14F-4D97-AF65-F5344CB8AC3E}">
        <p14:creationId xmlns:p14="http://schemas.microsoft.com/office/powerpoint/2010/main" val="1895138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LO 2-1 </a:t>
            </a:r>
            <a:r>
              <a:rPr lang="en-US" dirty="0"/>
              <a:t>Describe trends in labor force composition and how they affect human resource management.</a:t>
            </a:r>
          </a:p>
          <a:p>
            <a:endParaRPr lang="en-US" b="1" dirty="0">
              <a:latin typeface="Calibri" charset="0"/>
              <a:ea typeface="ＭＳ Ｐゴシック" charset="0"/>
              <a:cs typeface="ＭＳ Ｐゴシック" charset="0"/>
            </a:endParaRPr>
          </a:p>
          <a:p>
            <a:r>
              <a:rPr lang="en-US" b="1" dirty="0">
                <a:latin typeface="Calibri" charset="0"/>
                <a:ea typeface="ＭＳ Ｐゴシック" charset="0"/>
                <a:cs typeface="ＭＳ Ｐゴシック" charset="0"/>
              </a:rPr>
              <a:t>Labor force </a:t>
            </a:r>
            <a:r>
              <a:rPr lang="en-US" dirty="0">
                <a:latin typeface="Calibri" charset="0"/>
                <a:ea typeface="ＭＳ Ｐゴシック" charset="0"/>
                <a:cs typeface="ＭＳ Ｐゴシック" charset="0"/>
              </a:rPr>
              <a:t>refers to all the people willing and able to work. For an organization, the labor force consists of:</a:t>
            </a:r>
          </a:p>
          <a:p>
            <a:pPr lvl="1" indent="-228600">
              <a:buFontTx/>
              <a:buChar char="•"/>
            </a:pPr>
            <a:r>
              <a:rPr lang="en-US" dirty="0">
                <a:latin typeface="Calibri" charset="0"/>
                <a:ea typeface="ＭＳ Ｐゴシック" charset="0"/>
                <a:cs typeface="ＭＳ Ｐゴシック" charset="0"/>
              </a:rPr>
              <a:t>Internal labor force.</a:t>
            </a:r>
          </a:p>
          <a:p>
            <a:pPr lvl="1" indent="-228600">
              <a:buFontTx/>
              <a:buChar char="•"/>
            </a:pPr>
            <a:r>
              <a:rPr lang="en-US" dirty="0">
                <a:latin typeface="Calibri" charset="0"/>
                <a:ea typeface="ＭＳ Ｐゴシック" charset="0"/>
                <a:cs typeface="ＭＳ Ｐゴシック" charset="0"/>
              </a:rPr>
              <a:t>External labor market.</a:t>
            </a:r>
          </a:p>
          <a:p>
            <a:r>
              <a:rPr lang="en-US" dirty="0">
                <a:latin typeface="Calibri" charset="0"/>
                <a:ea typeface="ＭＳ Ｐゴシック" charset="0"/>
                <a:cs typeface="ＭＳ Ｐゴシック" charset="0"/>
              </a:rPr>
              <a:t>HR professionals need to be aware of trends in the composition of the external labor market because these trends affect the organization’</a:t>
            </a:r>
            <a:r>
              <a:rPr lang="en-US" altLang="ja-JP" dirty="0">
                <a:latin typeface="Calibri" charset="0"/>
                <a:ea typeface="ＭＳ Ｐゴシック" charset="0"/>
                <a:cs typeface="ＭＳ Ｐゴシック" charset="0"/>
              </a:rPr>
              <a:t>s options for creating a well-skilled, motivated internal labor force. The number and kinds of people in the external labor market determine the kinds of human resources available to an organization (and their cost).</a:t>
            </a: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30348143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baseline="0" dirty="0">
                <a:solidFill>
                  <a:srgbClr val="000000"/>
                </a:solidFill>
              </a:rPr>
              <a:t>From the organization’s perspective, the key to survival in a fast-changing environment is flexibility. Organizations want to be able to change as fast as customer needs and economic conditions change. Flexibility in human resource management includes flexible staffing levels and flexible work schedules.</a:t>
            </a:r>
          </a:p>
          <a:p>
            <a:endParaRPr lang="en-US" b="0" i="0" u="none" strike="noStrike" kern="1200" baseline="0" dirty="0">
              <a:solidFill>
                <a:srgbClr val="000000"/>
              </a:solidFill>
              <a:ea typeface="ＭＳ Ｐゴシック" pitchFamily="-65" charset="-128"/>
              <a:cs typeface="ＭＳ Ｐゴシック" pitchFamily="-65" charset="-128"/>
            </a:endParaRPr>
          </a:p>
          <a:p>
            <a:r>
              <a:rPr lang="en-US" b="1" i="0" u="none" strike="noStrike" kern="1200" baseline="0" dirty="0">
                <a:solidFill>
                  <a:schemeClr val="tx1"/>
                </a:solidFill>
                <a:ea typeface="ＭＳ Ｐゴシック" pitchFamily="-65" charset="-128"/>
                <a:cs typeface="ＭＳ Ｐゴシック" pitchFamily="-65" charset="-128"/>
              </a:rPr>
              <a:t>Alternative work arrangements </a:t>
            </a:r>
            <a:r>
              <a:rPr lang="en-US" b="0" i="0" u="none" strike="noStrike" kern="1200" baseline="0" dirty="0">
                <a:solidFill>
                  <a:schemeClr val="tx1"/>
                </a:solidFill>
                <a:ea typeface="ＭＳ Ｐゴシック" pitchFamily="-65" charset="-128"/>
                <a:cs typeface="ＭＳ Ｐゴシック" pitchFamily="-65" charset="-128"/>
              </a:rPr>
              <a:t>are methods of staffing other than the traditional hiring of full-time employees (for example, use of independent contractors, on-call workers, temporary workers, and contract workers). </a:t>
            </a:r>
            <a:r>
              <a:rPr lang="en-US" b="0" i="0" u="none" strike="noStrike" baseline="0" dirty="0">
                <a:solidFill>
                  <a:srgbClr val="000000"/>
                </a:solidFill>
              </a:rPr>
              <a:t>A major reason for the popularity of contingent work arrangements is that paying contractors enables an organization to pay only for completion of specific tasks and therefore to control costs. </a:t>
            </a:r>
            <a:r>
              <a:rPr lang="en-US" b="1" i="0" u="none" strike="noStrike" baseline="0" dirty="0">
                <a:solidFill>
                  <a:srgbClr val="000000"/>
                </a:solidFill>
              </a:rPr>
              <a:t>Gig economy </a:t>
            </a:r>
            <a:r>
              <a:rPr lang="en-US" b="0" i="0" u="none" strike="noStrike" baseline="0" dirty="0">
                <a:solidFill>
                  <a:srgbClr val="000000"/>
                </a:solidFill>
              </a:rPr>
              <a:t>is a situation in which companies rely primarily on alternative work arrangements to meet service and product demands.</a:t>
            </a:r>
          </a:p>
          <a:p>
            <a:endParaRPr lang="en-US" b="0" i="0" u="none" strike="noStrike" baseline="0" dirty="0">
              <a:solidFill>
                <a:srgbClr val="000000"/>
              </a:solidFill>
            </a:endParaRPr>
          </a:p>
          <a:p>
            <a:r>
              <a:rPr lang="en-US" b="0" i="0" u="none" strike="noStrike" baseline="0" dirty="0">
                <a:solidFill>
                  <a:srgbClr val="000000"/>
                </a:solidFill>
              </a:rPr>
              <a:t>The globalization of the world economy and the development of e-commerce have made the notion of a 40-hour workweek obsolete. As a result, companies need to be staffed 24 hours a day, seven days a week. Professional employees face long hours and work demands that spill over into their personal lives. More demanding work results in greater employee stress, less satisfied employees, loss of productivity, and higher turnover. Flexible schedules are used to recruit and retain employees and to increase satisfaction and productivity.</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41</a:t>
            </a:fld>
            <a:endParaRPr lang="en-US" dirty="0"/>
          </a:p>
        </p:txBody>
      </p:sp>
    </p:spTree>
    <p:extLst>
      <p:ext uri="{BB962C8B-B14F-4D97-AF65-F5344CB8AC3E}">
        <p14:creationId xmlns:p14="http://schemas.microsoft.com/office/powerpoint/2010/main" val="31447615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43</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44</a:t>
            </a:fld>
            <a:endParaRPr lang="en-US" dirty="0"/>
          </a:p>
        </p:txBody>
      </p:sp>
    </p:spTree>
    <p:extLst>
      <p:ext uri="{BB962C8B-B14F-4D97-AF65-F5344CB8AC3E}">
        <p14:creationId xmlns:p14="http://schemas.microsoft.com/office/powerpoint/2010/main" val="2736578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45</a:t>
            </a:fld>
            <a:endParaRPr lang="en-US" dirty="0"/>
          </a:p>
        </p:txBody>
      </p:sp>
    </p:spTree>
    <p:extLst>
      <p:ext uri="{BB962C8B-B14F-4D97-AF65-F5344CB8AC3E}">
        <p14:creationId xmlns:p14="http://schemas.microsoft.com/office/powerpoint/2010/main" val="15884051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46</a:t>
            </a:fld>
            <a:endParaRPr lang="en-US" dirty="0"/>
          </a:p>
        </p:txBody>
      </p:sp>
    </p:spTree>
    <p:extLst>
      <p:ext uri="{BB962C8B-B14F-4D97-AF65-F5344CB8AC3E}">
        <p14:creationId xmlns:p14="http://schemas.microsoft.com/office/powerpoint/2010/main" val="676216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47</a:t>
            </a:fld>
            <a:endParaRPr lang="en-US" dirty="0"/>
          </a:p>
        </p:txBody>
      </p:sp>
    </p:spTree>
    <p:extLst>
      <p:ext uri="{BB962C8B-B14F-4D97-AF65-F5344CB8AC3E}">
        <p14:creationId xmlns:p14="http://schemas.microsoft.com/office/powerpoint/2010/main" val="33766795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48</a:t>
            </a:fld>
            <a:endParaRPr lang="en-US" dirty="0"/>
          </a:p>
        </p:txBody>
      </p:sp>
    </p:spTree>
    <p:extLst>
      <p:ext uri="{BB962C8B-B14F-4D97-AF65-F5344CB8AC3E}">
        <p14:creationId xmlns:p14="http://schemas.microsoft.com/office/powerpoint/2010/main" val="3633463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HR professionals need to be aware of trends in the composition of the external labor market, because these trends affect the organization’</a:t>
            </a:r>
            <a:r>
              <a:rPr lang="en-US" altLang="ja-JP" dirty="0">
                <a:latin typeface="Calibri" charset="0"/>
                <a:ea typeface="ＭＳ Ｐゴシック" charset="0"/>
                <a:cs typeface="ＭＳ Ｐゴシック" charset="0"/>
              </a:rPr>
              <a:t>s options for creating a well-skilled, motivated internal labor force.</a:t>
            </a:r>
          </a:p>
          <a:p>
            <a:endParaRPr lang="en-US" altLang="ja-JP"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There are several practical implications of the aging workforce:</a:t>
            </a:r>
          </a:p>
          <a:p>
            <a:pPr marL="457200" indent="-228600">
              <a:buFontTx/>
              <a:buChar char="•"/>
            </a:pPr>
            <a:r>
              <a:rPr lang="en-US" dirty="0">
                <a:latin typeface="Calibri" charset="0"/>
                <a:ea typeface="ＭＳ Ｐゴシック" charset="0"/>
                <a:cs typeface="ＭＳ Ｐゴシック" charset="0"/>
              </a:rPr>
              <a:t>HR professionals will spend much of their time on concerns related to retirement planning, retraining older workers, and motivating workers whose careers have reached a plateau.</a:t>
            </a:r>
          </a:p>
          <a:p>
            <a:pPr marL="457200" indent="-228600">
              <a:buFontTx/>
              <a:buChar char="•"/>
            </a:pPr>
            <a:r>
              <a:rPr lang="en-US" dirty="0">
                <a:latin typeface="Calibri" charset="0"/>
                <a:ea typeface="ＭＳ Ｐゴシック" charset="0"/>
                <a:cs typeface="ＭＳ Ｐゴシック" charset="0"/>
              </a:rPr>
              <a:t>Organizations will struggle with ways to control the rising costs of health care and other benefits.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2097159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There are several practical implications of the aging workforce:</a:t>
            </a:r>
          </a:p>
          <a:p>
            <a:pPr marL="457200" indent="-228600">
              <a:buFontTx/>
              <a:buChar char="•"/>
            </a:pPr>
            <a:r>
              <a:rPr lang="en-US" dirty="0">
                <a:latin typeface="Calibri" charset="0"/>
                <a:ea typeface="ＭＳ Ｐゴシック" charset="0"/>
                <a:cs typeface="ＭＳ Ｐゴシック" charset="0"/>
              </a:rPr>
              <a:t>Many of tomorrow’</a:t>
            </a:r>
            <a:r>
              <a:rPr lang="en-US" altLang="ja-JP" dirty="0">
                <a:latin typeface="Calibri" charset="0"/>
                <a:ea typeface="ＭＳ Ｐゴシック" charset="0"/>
                <a:cs typeface="ＭＳ Ｐゴシック" charset="0"/>
              </a:rPr>
              <a:t>s managers will supervise employees much older than themselves.</a:t>
            </a:r>
          </a:p>
          <a:p>
            <a:pPr marL="457200" indent="-228600">
              <a:buFontTx/>
              <a:buChar char="•"/>
            </a:pPr>
            <a:r>
              <a:rPr lang="en-US" dirty="0">
                <a:latin typeface="Calibri" charset="0"/>
                <a:ea typeface="ＭＳ Ｐゴシック" charset="0"/>
                <a:cs typeface="ＭＳ Ｐゴシック" charset="0"/>
              </a:rPr>
              <a:t>Organizations will have to find ways to attract, retain, and prepare the youth labor force.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3346901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What age do you expect to work until?</a:t>
            </a:r>
          </a:p>
          <a:p>
            <a:pPr marL="228600" indent="-228600">
              <a:buFont typeface="+mj-lt"/>
              <a:buAutoNum type="alphaUcPeriod"/>
            </a:pPr>
            <a:r>
              <a:rPr lang="en-US" dirty="0"/>
              <a:t>55</a:t>
            </a:r>
          </a:p>
          <a:p>
            <a:pPr marL="228600" indent="-228600">
              <a:buFont typeface="+mj-lt"/>
              <a:buAutoNum type="alphaUcPeriod"/>
            </a:pPr>
            <a:r>
              <a:rPr lang="en-US" dirty="0"/>
              <a:t>60</a:t>
            </a:r>
          </a:p>
          <a:p>
            <a:pPr marL="228600" indent="-228600">
              <a:buFont typeface="+mj-lt"/>
              <a:buAutoNum type="alphaUcPeriod"/>
            </a:pPr>
            <a:r>
              <a:rPr lang="en-US" dirty="0"/>
              <a:t>65</a:t>
            </a:r>
          </a:p>
          <a:p>
            <a:pPr marL="228600" indent="-228600">
              <a:buFont typeface="+mj-lt"/>
              <a:buAutoNum type="alphaUcPeriod"/>
            </a:pPr>
            <a:r>
              <a:rPr lang="en-US" dirty="0"/>
              <a:t>70</a:t>
            </a:r>
          </a:p>
          <a:p>
            <a:pPr marL="228600" indent="-228600">
              <a:buFont typeface="+mj-lt"/>
              <a:buAutoNum type="alphaUcPeriod"/>
            </a:pPr>
            <a:r>
              <a:rPr lang="en-US" dirty="0"/>
              <a:t>75</a:t>
            </a:r>
          </a:p>
          <a:p>
            <a:pPr marL="228600" indent="-228600">
              <a:buFont typeface="+mj-lt"/>
              <a:buAutoNum type="alphaUcPeriod"/>
            </a:pPr>
            <a:r>
              <a:rPr lang="en-US" dirty="0"/>
              <a:t>Never retiring</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Student answers will vary. This can lead to a lively discussion regarding the recent and future changes in the workforce.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3970691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Ask students: </a:t>
            </a:r>
            <a:r>
              <a:rPr lang="en-US" altLang="ja-JP" sz="1200" dirty="0">
                <a:latin typeface="Calibri" charset="0"/>
                <a:ea typeface="ＭＳ Ｐゴシック" charset="0"/>
                <a:cs typeface="ＭＳ Ｐゴシック" charset="0"/>
              </a:rPr>
              <a:t>How does the company benefit from these mentoring programs?</a:t>
            </a:r>
            <a:endParaRPr lang="en-US" sz="12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4245537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Figure 2.1 shows the change in age distribution, as forecast by the Bureau of Labor Statistics for 2018 and 2028. By 2028, all baby boomers will be at least 55 years old, swelling the ranks of workers nearing retirement.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HR professionals will therefore spend much time on concerns related to planning retirement, retraining older workers, and motivating workers whose careers have plateaued. Organizations will struggle with ways to control the rising costs of health care and other benefits, and many of tomorrow’s managers will supervise employees much older than themselves. At the same time, organizations will have to find ways to attract, retain, and prepare the youth labor force.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2632852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4.xml"/><Relationship Id="rId4" Type="http://schemas.openxmlformats.org/officeDocument/2006/relationships/slide" Target="slide4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4.xml"/><Relationship Id="rId4" Type="http://schemas.openxmlformats.org/officeDocument/2006/relationships/slide" Target="slide4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34.xml"/><Relationship Id="rId4" Type="http://schemas.openxmlformats.org/officeDocument/2006/relationships/slide" Target="slide4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34.xml"/><Relationship Id="rId4" Type="http://schemas.openxmlformats.org/officeDocument/2006/relationships/slide" Target="slide4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42.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3.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44.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45.xml"/><Relationship Id="rId1" Type="http://schemas.openxmlformats.org/officeDocument/2006/relationships/slideLayout" Target="../slideLayouts/slideLayout35.xml"/><Relationship Id="rId4" Type="http://schemas.openxmlformats.org/officeDocument/2006/relationships/slide" Target="slide13.xml"/></Relationships>
</file>

<file path=ppt/slides/_rels/slide4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6.xml"/><Relationship Id="rId1" Type="http://schemas.openxmlformats.org/officeDocument/2006/relationships/slideLayout" Target="../slideLayouts/slideLayout35.xml"/><Relationship Id="rId4" Type="http://schemas.openxmlformats.org/officeDocument/2006/relationships/slide" Target="slide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4.xml"/><Relationship Id="rId4" Type="http://schemas.openxmlformats.org/officeDocument/2006/relationships/slide" Target="slide4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latin typeface="+mn-lt"/>
              </a:rPr>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latin typeface="+mn-lt"/>
              </a:rPr>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 </a:t>
            </a:r>
          </a:p>
          <a:p>
            <a:pPr>
              <a:spcBef>
                <a:spcPts val="600"/>
              </a:spcBef>
              <a:spcAft>
                <a:spcPts val="300"/>
              </a:spcAft>
            </a:pPr>
            <a:r>
              <a:rPr lang="en-US" sz="2000" b="1" noProof="0" dirty="0">
                <a:latin typeface="+mn-lt"/>
              </a:rPr>
              <a:t>Getting Started as Easy as </a:t>
            </a:r>
            <a:r>
              <a:rPr lang="en-US" sz="2000" b="1" noProof="0" dirty="0">
                <a:solidFill>
                  <a:schemeClr val="accent2">
                    <a:lumMod val="75000"/>
                  </a:schemeClr>
                </a:solidFill>
                <a:latin typeface="+mn-lt"/>
              </a:rPr>
              <a:t>1-2-3</a:t>
            </a:r>
          </a:p>
          <a:p>
            <a:pPr marL="171450" indent="-171450">
              <a:spcBef>
                <a:spcPts val="600"/>
              </a:spcBef>
              <a:spcAft>
                <a:spcPts val="300"/>
              </a:spcAft>
            </a:pPr>
            <a:r>
              <a:rPr lang="en-US" sz="1800" noProof="0" dirty="0">
                <a:latin typeface="+mn-lt"/>
                <a:cs typeface="Arial" panose="020B0604020202020204" pitchFamily="34" charset="0"/>
                <a:hlinkClick r:id="rId3"/>
              </a:rPr>
              <a:t>Download and sign-up for Poll Everywhere. </a:t>
            </a:r>
            <a:endParaRPr lang="en-US" sz="1800" noProof="0" dirty="0">
              <a:latin typeface="+mn-lt"/>
              <a:cs typeface="Arial" panose="020B0604020202020204" pitchFamily="34" charset="0"/>
            </a:endParaRPr>
          </a:p>
          <a:p>
            <a:pPr marL="342900" indent="-342900">
              <a:spcBef>
                <a:spcPts val="600"/>
              </a:spcBef>
              <a:spcAft>
                <a:spcPts val="300"/>
              </a:spcAft>
              <a:buFont typeface="+mj-lt"/>
              <a:buAutoNum type="arabicPeriod"/>
            </a:pPr>
            <a:r>
              <a:rPr lang="en-US" sz="1600" noProof="0" dirty="0">
                <a:latin typeface="+mn-lt"/>
              </a:rPr>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latin typeface="+mn-lt"/>
              </a:rPr>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latin typeface="+mn-lt"/>
              </a:rPr>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latin typeface="+mn-lt"/>
              </a:rPr>
              <a:t>Visit Poll Everywhere for </a:t>
            </a:r>
            <a:r>
              <a:rPr lang="en-US" sz="1600" noProof="0" dirty="0">
                <a:latin typeface="+mn-lt"/>
                <a:hlinkClick r:id="rId5"/>
              </a:rPr>
              <a:t>tips on how to get started</a:t>
            </a:r>
            <a:r>
              <a:rPr lang="en-US" sz="1600" noProof="0" dirty="0">
                <a:latin typeface="+mn-lt"/>
              </a:rPr>
              <a:t>.</a:t>
            </a:r>
          </a:p>
          <a:p>
            <a:pPr marL="171450" indent="-171450">
              <a:spcBef>
                <a:spcPts val="600"/>
              </a:spcBef>
              <a:spcAft>
                <a:spcPts val="300"/>
              </a:spcAft>
            </a:pPr>
            <a:r>
              <a:rPr lang="en-US" sz="1600" noProof="0" dirty="0">
                <a:latin typeface="+mn-lt"/>
              </a:rPr>
              <a:t>Visit Poll Everywhere for</a:t>
            </a:r>
            <a:r>
              <a:rPr lang="en-US" altLang="en-US" sz="1600" noProof="0" dirty="0">
                <a:latin typeface="+mn-lt"/>
                <a:cs typeface="Arial" panose="020B0604020202020204" pitchFamily="34" charset="0"/>
              </a:rPr>
              <a:t> </a:t>
            </a:r>
            <a:r>
              <a:rPr lang="en-US" altLang="en-US" sz="1600" noProof="0" dirty="0">
                <a:latin typeface="+mn-lt"/>
                <a:cs typeface="Arial" panose="020B0604020202020204" pitchFamily="34" charset="0"/>
                <a:hlinkClick r:id="rId6"/>
              </a:rPr>
              <a:t>presenter’s tips and tricks</a:t>
            </a:r>
            <a:r>
              <a:rPr lang="en-US" altLang="en-US" sz="1600" noProof="0" dirty="0">
                <a:latin typeface="+mn-lt"/>
                <a:cs typeface="Arial" panose="020B0604020202020204" pitchFamily="34" charset="0"/>
              </a:rPr>
              <a:t>.</a:t>
            </a:r>
            <a:endParaRPr lang="en-US" sz="1600" noProof="0" dirty="0">
              <a:latin typeface="+mn-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34214-9293-4C71-A75C-DA3DFF69F865}"/>
              </a:ext>
            </a:extLst>
          </p:cNvPr>
          <p:cNvSpPr>
            <a:spLocks noGrp="1"/>
          </p:cNvSpPr>
          <p:nvPr>
            <p:ph type="title"/>
          </p:nvPr>
        </p:nvSpPr>
        <p:spPr/>
        <p:txBody>
          <a:bodyPr/>
          <a:lstStyle/>
          <a:p>
            <a:r>
              <a:rPr lang="en-US" noProof="0" dirty="0">
                <a:latin typeface="+mn-lt"/>
              </a:rPr>
              <a:t>Change in the Labor Force </a:t>
            </a:r>
            <a:r>
              <a:rPr lang="en-US" sz="1000" b="0" noProof="0" dirty="0">
                <a:latin typeface="+mn-lt"/>
              </a:rPr>
              <a:t>4</a:t>
            </a:r>
          </a:p>
        </p:txBody>
      </p:sp>
      <p:sp>
        <p:nvSpPr>
          <p:cNvPr id="3" name="Content Placeholder 2">
            <a:extLst>
              <a:ext uri="{FF2B5EF4-FFF2-40B4-BE49-F238E27FC236}">
                <a16:creationId xmlns:a16="http://schemas.microsoft.com/office/drawing/2014/main" id="{43A21234-7588-4CC0-B06E-99E513DEC6A9}"/>
              </a:ext>
            </a:extLst>
          </p:cNvPr>
          <p:cNvSpPr>
            <a:spLocks noGrp="1"/>
          </p:cNvSpPr>
          <p:nvPr>
            <p:ph idx="1"/>
          </p:nvPr>
        </p:nvSpPr>
        <p:spPr>
          <a:xfrm>
            <a:off x="609600" y="1280160"/>
            <a:ext cx="10972800" cy="3508150"/>
          </a:xfrm>
        </p:spPr>
        <p:txBody>
          <a:bodyPr/>
          <a:lstStyle/>
          <a:p>
            <a:pPr>
              <a:spcBef>
                <a:spcPts val="1000"/>
              </a:spcBef>
              <a:spcAft>
                <a:spcPts val="0"/>
              </a:spcAft>
            </a:pPr>
            <a:r>
              <a:rPr lang="en-US" noProof="0" dirty="0">
                <a:latin typeface="+mn-lt"/>
              </a:rPr>
              <a:t>A Diverse Workforce</a:t>
            </a:r>
          </a:p>
          <a:p>
            <a:pPr marL="0" lvl="1" indent="0">
              <a:spcBef>
                <a:spcPts val="1000"/>
              </a:spcBef>
              <a:spcAft>
                <a:spcPts val="0"/>
              </a:spcAft>
              <a:buNone/>
            </a:pPr>
            <a:r>
              <a:rPr lang="en-US" noProof="0" dirty="0">
                <a:latin typeface="+mn-lt"/>
              </a:rPr>
              <a:t>Growing diversity in race, ethnicity, and gender.</a:t>
            </a:r>
          </a:p>
          <a:p>
            <a:pPr marL="0" lvl="1" indent="0">
              <a:spcBef>
                <a:spcPts val="1000"/>
              </a:spcBef>
              <a:spcAft>
                <a:spcPts val="0"/>
              </a:spcAft>
              <a:buNone/>
            </a:pPr>
            <a:r>
              <a:rPr lang="en-US" noProof="0" dirty="0">
                <a:latin typeface="+mn-lt"/>
              </a:rPr>
              <a:t>Fastest growing racial group is multiracial, and fastest growing ethnic group is Hispanic.</a:t>
            </a:r>
          </a:p>
          <a:p>
            <a:pPr marL="0" lvl="1" indent="0">
              <a:spcBef>
                <a:spcPts val="1000"/>
              </a:spcBef>
              <a:spcAft>
                <a:spcPts val="0"/>
              </a:spcAft>
              <a:buNone/>
            </a:pPr>
            <a:r>
              <a:rPr lang="en-US" noProof="0" dirty="0">
                <a:latin typeface="+mn-lt"/>
              </a:rPr>
              <a:t>Immigration is an important source of growing diversity.</a:t>
            </a:r>
          </a:p>
          <a:p>
            <a:pPr marL="0" lvl="1" indent="0">
              <a:spcBef>
                <a:spcPts val="1000"/>
              </a:spcBef>
              <a:spcAft>
                <a:spcPts val="0"/>
              </a:spcAft>
              <a:buNone/>
            </a:pPr>
            <a:r>
              <a:rPr lang="en-US" noProof="0" dirty="0">
                <a:latin typeface="+mn-lt"/>
              </a:rPr>
              <a:t>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considerations regarding immigration:</a:t>
            </a:r>
          </a:p>
          <a:p>
            <a:pPr marL="291600" lvl="2" indent="-291600">
              <a:spcBef>
                <a:spcPts val="1000"/>
              </a:spcBef>
              <a:spcAft>
                <a:spcPts val="0"/>
              </a:spcAft>
            </a:pPr>
            <a:r>
              <a:rPr lang="en-US" noProof="0" dirty="0">
                <a:latin typeface="+mn-lt"/>
              </a:rPr>
              <a:t>Supply of and demand for labor.</a:t>
            </a:r>
          </a:p>
          <a:p>
            <a:pPr marL="291600" lvl="2" indent="-291600">
              <a:spcBef>
                <a:spcPts val="1000"/>
              </a:spcBef>
              <a:spcAft>
                <a:spcPts val="0"/>
              </a:spcAft>
            </a:pPr>
            <a:r>
              <a:rPr lang="en-US" noProof="0" dirty="0">
                <a:latin typeface="+mn-lt"/>
              </a:rPr>
              <a:t>Need to comply with laws.</a:t>
            </a:r>
          </a:p>
        </p:txBody>
      </p:sp>
    </p:spTree>
    <p:extLst>
      <p:ext uri="{BB962C8B-B14F-4D97-AF65-F5344CB8AC3E}">
        <p14:creationId xmlns:p14="http://schemas.microsoft.com/office/powerpoint/2010/main" val="1262031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3200" noProof="0" dirty="0">
                <a:latin typeface="+mn-lt"/>
              </a:rPr>
              <a:t>Figure 2.2 Projected Racial/Ethnic Makeup of the U.S. Workforce, 2028</a:t>
            </a:r>
          </a:p>
        </p:txBody>
      </p:sp>
      <p:pic>
        <p:nvPicPr>
          <p:cNvPr id="10" name="Picture 9" descr="A pie chart showing Projected Racial/Ethnic Makeup of the U. S. Workforce on 2028.">
            <a:extLst>
              <a:ext uri="{FF2B5EF4-FFF2-40B4-BE49-F238E27FC236}">
                <a16:creationId xmlns:a16="http://schemas.microsoft.com/office/drawing/2014/main" id="{43330138-7860-4631-9C71-15590E470C9F}"/>
              </a:ext>
            </a:extLst>
          </p:cNvPr>
          <p:cNvPicPr>
            <a:picLocks noChangeAspect="1"/>
          </p:cNvPicPr>
          <p:nvPr/>
        </p:nvPicPr>
        <p:blipFill>
          <a:blip r:embed="rId3"/>
          <a:stretch>
            <a:fillRect/>
          </a:stretch>
        </p:blipFill>
        <p:spPr>
          <a:xfrm>
            <a:off x="2793035" y="1584824"/>
            <a:ext cx="6605929" cy="4230959"/>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5694065" y="6687563"/>
            <a:ext cx="6096000" cy="170437"/>
          </a:xfrm>
        </p:spPr>
        <p:txBody>
          <a:bodyPr/>
          <a:lstStyle/>
          <a:p>
            <a:r>
              <a:rPr lang="en-US" i="1" noProof="0" dirty="0">
                <a:solidFill>
                  <a:schemeClr val="tx1"/>
                </a:solidFill>
                <a:latin typeface="+mn-lt"/>
              </a:rPr>
              <a:t>Source: </a:t>
            </a:r>
            <a:r>
              <a:rPr lang="en-US" noProof="0" dirty="0">
                <a:solidFill>
                  <a:schemeClr val="tx1"/>
                </a:solidFill>
                <a:latin typeface="+mn-lt"/>
              </a:rPr>
              <a:t>Bureau of Labor Statistics, “Employment Projections, Table 3.1,” September 4, 2019, http://www.bls.gov.</a:t>
            </a:r>
          </a:p>
        </p:txBody>
      </p:sp>
    </p:spTree>
    <p:extLst>
      <p:ext uri="{BB962C8B-B14F-4D97-AF65-F5344CB8AC3E}">
        <p14:creationId xmlns:p14="http://schemas.microsoft.com/office/powerpoint/2010/main" val="4046651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34214-9293-4C71-A75C-DA3DFF69F865}"/>
              </a:ext>
            </a:extLst>
          </p:cNvPr>
          <p:cNvSpPr>
            <a:spLocks noGrp="1"/>
          </p:cNvSpPr>
          <p:nvPr>
            <p:ph type="title"/>
          </p:nvPr>
        </p:nvSpPr>
        <p:spPr/>
        <p:txBody>
          <a:bodyPr/>
          <a:lstStyle/>
          <a:p>
            <a:r>
              <a:rPr lang="en-US" noProof="0" dirty="0">
                <a:latin typeface="+mn-lt"/>
              </a:rPr>
              <a:t>Change in the Labor Force </a:t>
            </a:r>
            <a:r>
              <a:rPr lang="en-US" sz="1000" b="0" noProof="0" dirty="0">
                <a:latin typeface="+mn-lt"/>
              </a:rPr>
              <a:t>5</a:t>
            </a:r>
          </a:p>
        </p:txBody>
      </p:sp>
      <p:sp>
        <p:nvSpPr>
          <p:cNvPr id="3" name="Content Placeholder 2">
            <a:extLst>
              <a:ext uri="{FF2B5EF4-FFF2-40B4-BE49-F238E27FC236}">
                <a16:creationId xmlns:a16="http://schemas.microsoft.com/office/drawing/2014/main" id="{43A21234-7588-4CC0-B06E-99E513DEC6A9}"/>
              </a:ext>
            </a:extLst>
          </p:cNvPr>
          <p:cNvSpPr>
            <a:spLocks noGrp="1"/>
          </p:cNvSpPr>
          <p:nvPr>
            <p:ph idx="1"/>
          </p:nvPr>
        </p:nvSpPr>
        <p:spPr>
          <a:xfrm>
            <a:off x="609600" y="1280160"/>
            <a:ext cx="10972800" cy="3733967"/>
          </a:xfrm>
        </p:spPr>
        <p:txBody>
          <a:bodyPr/>
          <a:lstStyle/>
          <a:p>
            <a:pPr>
              <a:spcBef>
                <a:spcPts val="1000"/>
              </a:spcBef>
              <a:spcAft>
                <a:spcPts val="0"/>
              </a:spcAft>
            </a:pPr>
            <a:r>
              <a:rPr lang="en-US" noProof="0" dirty="0">
                <a:latin typeface="+mn-lt"/>
              </a:rPr>
              <a:t>A Diverse Workforce (continued)</a:t>
            </a:r>
          </a:p>
          <a:p>
            <a:pPr marL="0" lvl="1" indent="0">
              <a:spcBef>
                <a:spcPts val="1000"/>
              </a:spcBef>
              <a:spcAft>
                <a:spcPts val="0"/>
              </a:spcAft>
              <a:buNone/>
            </a:pPr>
            <a:r>
              <a:rPr lang="en-US" noProof="0" dirty="0">
                <a:latin typeface="+mn-lt"/>
              </a:rPr>
              <a:t>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considerations regarding diversity:</a:t>
            </a:r>
          </a:p>
          <a:p>
            <a:pPr marL="291600" lvl="2" indent="-291600">
              <a:spcBef>
                <a:spcPts val="1000"/>
              </a:spcBef>
              <a:spcAft>
                <a:spcPts val="0"/>
              </a:spcAft>
            </a:pPr>
            <a:r>
              <a:rPr lang="en-US" noProof="0" dirty="0">
                <a:latin typeface="+mn-lt"/>
              </a:rPr>
              <a:t>Use talents, skills, and values of all employees.</a:t>
            </a:r>
          </a:p>
          <a:p>
            <a:pPr marL="291600" lvl="2" indent="-291600">
              <a:spcBef>
                <a:spcPts val="1000"/>
              </a:spcBef>
              <a:spcAft>
                <a:spcPts val="0"/>
              </a:spcAft>
            </a:pPr>
            <a:r>
              <a:rPr lang="en-US" noProof="0" dirty="0">
                <a:latin typeface="+mn-lt"/>
              </a:rPr>
              <a:t>Staffing selection should not use biased tests.</a:t>
            </a:r>
          </a:p>
          <a:p>
            <a:pPr marL="291600" lvl="2" indent="-291600">
              <a:spcBef>
                <a:spcPts val="1000"/>
              </a:spcBef>
              <a:spcAft>
                <a:spcPts val="0"/>
              </a:spcAft>
            </a:pPr>
            <a:r>
              <a:rPr lang="en-US" noProof="0" dirty="0">
                <a:latin typeface="+mn-lt"/>
              </a:rPr>
              <a:t>Employees’ nonwork needs should be met with flexible schedules.</a:t>
            </a:r>
          </a:p>
          <a:p>
            <a:pPr marL="291600" lvl="2" indent="-291600">
              <a:spcBef>
                <a:spcPts val="1000"/>
              </a:spcBef>
              <a:spcAft>
                <a:spcPts val="0"/>
              </a:spcAft>
            </a:pPr>
            <a:r>
              <a:rPr lang="en-US" noProof="0" dirty="0">
                <a:latin typeface="+mn-lt"/>
              </a:rPr>
              <a:t>Educate employees on cultural differences and stereotypes.</a:t>
            </a:r>
          </a:p>
          <a:p>
            <a:pPr marL="291600" lvl="2" indent="-291600">
              <a:spcBef>
                <a:spcPts val="1000"/>
              </a:spcBef>
              <a:spcAft>
                <a:spcPts val="0"/>
              </a:spcAft>
            </a:pPr>
            <a:r>
              <a:rPr lang="en-US" noProof="0" dirty="0">
                <a:latin typeface="+mn-lt"/>
              </a:rPr>
              <a:t>Encourage career development for minorities and women.</a:t>
            </a:r>
          </a:p>
          <a:p>
            <a:pPr marL="291600" lvl="2" indent="-291600">
              <a:spcBef>
                <a:spcPts val="1000"/>
              </a:spcBef>
              <a:spcAft>
                <a:spcPts val="0"/>
              </a:spcAft>
            </a:pPr>
            <a:r>
              <a:rPr lang="en-US" noProof="0" dirty="0">
                <a:solidFill>
                  <a:srgbClr val="000000"/>
                </a:solidFill>
                <a:latin typeface="+mn-lt"/>
              </a:rPr>
              <a:t>Provide benefits such as elder care and day care to accommodate the needs of a diverse workforce.</a:t>
            </a:r>
            <a:endParaRPr lang="en-US" sz="2400" noProof="0" dirty="0">
              <a:latin typeface="+mn-lt"/>
            </a:endParaRPr>
          </a:p>
        </p:txBody>
      </p:sp>
    </p:spTree>
    <p:extLst>
      <p:ext uri="{BB962C8B-B14F-4D97-AF65-F5344CB8AC3E}">
        <p14:creationId xmlns:p14="http://schemas.microsoft.com/office/powerpoint/2010/main" val="3011712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3200" noProof="0" dirty="0">
                <a:latin typeface="+mn-lt"/>
              </a:rPr>
              <a:t>Figure 2.3 H</a:t>
            </a:r>
            <a:r>
              <a:rPr lang="en-US" sz="100" noProof="0" dirty="0">
                <a:latin typeface="+mn-lt"/>
              </a:rPr>
              <a:t> </a:t>
            </a:r>
            <a:r>
              <a:rPr lang="en-US" sz="3200" noProof="0" dirty="0">
                <a:latin typeface="+mn-lt"/>
              </a:rPr>
              <a:t>R</a:t>
            </a:r>
            <a:r>
              <a:rPr lang="en-US" sz="100" noProof="0" dirty="0">
                <a:latin typeface="+mn-lt"/>
              </a:rPr>
              <a:t> </a:t>
            </a:r>
            <a:r>
              <a:rPr lang="en-US" sz="3200" noProof="0" dirty="0">
                <a:latin typeface="+mn-lt"/>
              </a:rPr>
              <a:t>M Practices That Support Diversity Management</a:t>
            </a:r>
          </a:p>
        </p:txBody>
      </p:sp>
      <p:pic>
        <p:nvPicPr>
          <p:cNvPr id="3" name="Picture 2" descr="A graphic lists four practices.">
            <a:extLst>
              <a:ext uri="{FF2B5EF4-FFF2-40B4-BE49-F238E27FC236}">
                <a16:creationId xmlns:a16="http://schemas.microsoft.com/office/drawing/2014/main" id="{25A515BC-040C-46F5-A719-AA145F03BFC4}"/>
              </a:ext>
            </a:extLst>
          </p:cNvPr>
          <p:cNvPicPr>
            <a:picLocks noChangeAspect="1"/>
          </p:cNvPicPr>
          <p:nvPr/>
        </p:nvPicPr>
        <p:blipFill>
          <a:blip r:embed="rId3"/>
          <a:stretch>
            <a:fillRect/>
          </a:stretch>
        </p:blipFill>
        <p:spPr>
          <a:xfrm>
            <a:off x="1462792" y="1530362"/>
            <a:ext cx="9407093" cy="4386351"/>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5694065" y="6687563"/>
            <a:ext cx="6096000" cy="170437"/>
          </a:xfrm>
        </p:spPr>
        <p:txBody>
          <a:bodyPr/>
          <a:lstStyle/>
          <a:p>
            <a:r>
              <a:rPr lang="en-US" i="1" noProof="0" dirty="0">
                <a:solidFill>
                  <a:schemeClr val="tx1"/>
                </a:solidFill>
                <a:latin typeface="+mn-lt"/>
              </a:rPr>
              <a:t>Source: </a:t>
            </a:r>
            <a:r>
              <a:rPr lang="en-US" noProof="0" dirty="0">
                <a:solidFill>
                  <a:schemeClr val="tx1"/>
                </a:solidFill>
                <a:latin typeface="+mn-lt"/>
              </a:rPr>
              <a:t>Based on M. Loden and J. B. Rosener</a:t>
            </a:r>
            <a:r>
              <a:rPr lang="en-US" i="1" noProof="0" dirty="0">
                <a:solidFill>
                  <a:schemeClr val="tx1"/>
                </a:solidFill>
                <a:latin typeface="+mn-lt"/>
              </a:rPr>
              <a:t>, Workforce America! </a:t>
            </a:r>
            <a:r>
              <a:rPr lang="en-US" noProof="0" dirty="0">
                <a:solidFill>
                  <a:schemeClr val="tx1"/>
                </a:solidFill>
                <a:latin typeface="+mn-lt"/>
              </a:rPr>
              <a:t>(Homewood, IL: Business One Irwin, 19</a:t>
            </a:r>
            <a:r>
              <a:rPr lang="en-US" sz="100" noProof="0" dirty="0">
                <a:solidFill>
                  <a:schemeClr val="tx1"/>
                </a:solidFill>
                <a:latin typeface="+mn-lt"/>
              </a:rPr>
              <a:t> </a:t>
            </a:r>
            <a:r>
              <a:rPr lang="en-US" noProof="0" dirty="0">
                <a:solidFill>
                  <a:schemeClr val="tx1"/>
                </a:solidFill>
                <a:latin typeface="+mn-lt"/>
              </a:rPr>
              <a:t>91)</a:t>
            </a:r>
            <a:r>
              <a:rPr lang="en-US" i="1" noProof="0" dirty="0">
                <a:solidFill>
                  <a:schemeClr val="tx1"/>
                </a:solidFill>
                <a:latin typeface="+mn-lt"/>
              </a:rPr>
              <a:t>.</a:t>
            </a:r>
            <a:endParaRPr lang="en-US" noProof="0" dirty="0">
              <a:solidFill>
                <a:schemeClr val="tx1"/>
              </a:solidFill>
              <a:latin typeface="+mn-lt"/>
            </a:endParaRPr>
          </a:p>
        </p:txBody>
      </p:sp>
    </p:spTree>
    <p:extLst>
      <p:ext uri="{BB962C8B-B14F-4D97-AF65-F5344CB8AC3E}">
        <p14:creationId xmlns:p14="http://schemas.microsoft.com/office/powerpoint/2010/main" val="2092586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044D9-48B1-44DE-9FB2-3BD2BE03DCFF}"/>
              </a:ext>
            </a:extLst>
          </p:cNvPr>
          <p:cNvSpPr>
            <a:spLocks noGrp="1"/>
          </p:cNvSpPr>
          <p:nvPr>
            <p:ph type="title"/>
          </p:nvPr>
        </p:nvSpPr>
        <p:spPr>
          <a:xfrm>
            <a:off x="0" y="228600"/>
            <a:ext cx="12192000" cy="611155"/>
          </a:xfrm>
        </p:spPr>
        <p:txBody>
          <a:bodyPr/>
          <a:lstStyle/>
          <a:p>
            <a:r>
              <a:rPr lang="en-US" noProof="0" dirty="0">
                <a:latin typeface="+mn-lt"/>
              </a:rPr>
              <a:t>Change in the Labor Force </a:t>
            </a:r>
            <a:r>
              <a:rPr lang="en-US" sz="1000" b="0" noProof="0" dirty="0">
                <a:latin typeface="+mn-lt"/>
              </a:rPr>
              <a:t>6</a:t>
            </a:r>
          </a:p>
        </p:txBody>
      </p:sp>
      <p:sp>
        <p:nvSpPr>
          <p:cNvPr id="3" name="Content Placeholder 2">
            <a:extLst>
              <a:ext uri="{FF2B5EF4-FFF2-40B4-BE49-F238E27FC236}">
                <a16:creationId xmlns:a16="http://schemas.microsoft.com/office/drawing/2014/main" id="{52428949-2D50-49D1-94DD-D3C9CB127803}"/>
              </a:ext>
            </a:extLst>
          </p:cNvPr>
          <p:cNvSpPr>
            <a:spLocks noGrp="1"/>
          </p:cNvSpPr>
          <p:nvPr>
            <p:ph sz="quarter" idx="12"/>
          </p:nvPr>
        </p:nvSpPr>
        <p:spPr>
          <a:xfrm>
            <a:off x="711200" y="1281207"/>
            <a:ext cx="10871200" cy="496529"/>
          </a:xfrm>
        </p:spPr>
        <p:txBody>
          <a:bodyPr/>
          <a:lstStyle/>
          <a:p>
            <a:pPr marL="0" indent="0" algn="ctr">
              <a:buNone/>
            </a:pPr>
            <a:r>
              <a:rPr lang="en-US" sz="2800" noProof="0" dirty="0">
                <a:latin typeface="+mn-lt"/>
              </a:rPr>
              <a:t>Skill Deficiencies of the Workforce</a:t>
            </a:r>
          </a:p>
        </p:txBody>
      </p:sp>
      <p:sp>
        <p:nvSpPr>
          <p:cNvPr id="4" name="Content Placeholder 3">
            <a:extLst>
              <a:ext uri="{FF2B5EF4-FFF2-40B4-BE49-F238E27FC236}">
                <a16:creationId xmlns:a16="http://schemas.microsoft.com/office/drawing/2014/main" id="{9A7D3F3D-78F5-4D86-9D8E-07B402975267}"/>
              </a:ext>
            </a:extLst>
          </p:cNvPr>
          <p:cNvSpPr>
            <a:spLocks noGrp="1"/>
          </p:cNvSpPr>
          <p:nvPr>
            <p:ph sz="quarter" idx="13"/>
          </p:nvPr>
        </p:nvSpPr>
        <p:spPr>
          <a:xfrm>
            <a:off x="711200" y="1854364"/>
            <a:ext cx="4755535" cy="3654564"/>
          </a:xfrm>
        </p:spPr>
        <p:txBody>
          <a:bodyPr/>
          <a:lstStyle/>
          <a:p>
            <a:pPr marL="0" indent="0">
              <a:spcBef>
                <a:spcPts val="1000"/>
              </a:spcBef>
              <a:spcAft>
                <a:spcPts val="0"/>
              </a:spcAft>
              <a:buNone/>
            </a:pPr>
            <a:r>
              <a:rPr lang="en-US" noProof="0" dirty="0">
                <a:latin typeface="+mn-lt"/>
              </a:rPr>
              <a:t>Physical strength and mastery of machinery no longer as important.</a:t>
            </a:r>
          </a:p>
          <a:p>
            <a:pPr marL="0" indent="0">
              <a:spcBef>
                <a:spcPts val="1000"/>
              </a:spcBef>
              <a:spcAft>
                <a:spcPts val="0"/>
              </a:spcAft>
              <a:buNone/>
            </a:pPr>
            <a:r>
              <a:rPr lang="en-US" noProof="0" dirty="0">
                <a:latin typeface="+mn-lt"/>
              </a:rPr>
              <a:t>Desired skills today:</a:t>
            </a:r>
          </a:p>
          <a:p>
            <a:pPr marL="291600" indent="-291600">
              <a:spcBef>
                <a:spcPts val="1000"/>
              </a:spcBef>
              <a:spcAft>
                <a:spcPts val="0"/>
              </a:spcAft>
            </a:pPr>
            <a:r>
              <a:rPr lang="en-US" sz="2000" noProof="0" dirty="0">
                <a:latin typeface="+mn-lt"/>
              </a:rPr>
              <a:t>Mathematical.</a:t>
            </a:r>
          </a:p>
          <a:p>
            <a:pPr marL="291600" indent="-291600">
              <a:spcBef>
                <a:spcPts val="1000"/>
              </a:spcBef>
              <a:spcAft>
                <a:spcPts val="0"/>
              </a:spcAft>
            </a:pPr>
            <a:r>
              <a:rPr lang="en-US" sz="2000" noProof="0" dirty="0">
                <a:latin typeface="+mn-lt"/>
              </a:rPr>
              <a:t>Verbal.</a:t>
            </a:r>
          </a:p>
          <a:p>
            <a:pPr marL="291600" indent="-291600">
              <a:spcBef>
                <a:spcPts val="1000"/>
              </a:spcBef>
              <a:spcAft>
                <a:spcPts val="0"/>
              </a:spcAft>
            </a:pPr>
            <a:r>
              <a:rPr lang="en-US" sz="2000" noProof="0" dirty="0">
                <a:latin typeface="+mn-lt"/>
              </a:rPr>
              <a:t>Interpersonal.</a:t>
            </a:r>
          </a:p>
          <a:p>
            <a:pPr marL="291600" indent="-291600">
              <a:spcBef>
                <a:spcPts val="1000"/>
              </a:spcBef>
              <a:spcAft>
                <a:spcPts val="0"/>
              </a:spcAft>
            </a:pPr>
            <a:r>
              <a:rPr lang="en-US" sz="2000" noProof="0" dirty="0">
                <a:latin typeface="+mn-lt"/>
              </a:rPr>
              <a:t>Decision making.</a:t>
            </a:r>
          </a:p>
          <a:p>
            <a:pPr marL="291600" indent="-291600">
              <a:spcBef>
                <a:spcPts val="1000"/>
              </a:spcBef>
              <a:spcAft>
                <a:spcPts val="0"/>
              </a:spcAft>
            </a:pPr>
            <a:r>
              <a:rPr lang="en-US" sz="2000" noProof="0" dirty="0">
                <a:latin typeface="+mn-lt"/>
              </a:rPr>
              <a:t>Computer/technology.</a:t>
            </a:r>
            <a:endParaRPr lang="en-US" noProof="0" dirty="0">
              <a:latin typeface="+mn-lt"/>
            </a:endParaRPr>
          </a:p>
        </p:txBody>
      </p:sp>
      <p:sp>
        <p:nvSpPr>
          <p:cNvPr id="5" name="Content Placeholder 4">
            <a:extLst>
              <a:ext uri="{FF2B5EF4-FFF2-40B4-BE49-F238E27FC236}">
                <a16:creationId xmlns:a16="http://schemas.microsoft.com/office/drawing/2014/main" id="{A2B55C5E-9A8F-4F67-B53F-5F5028C2E989}"/>
              </a:ext>
            </a:extLst>
          </p:cNvPr>
          <p:cNvSpPr>
            <a:spLocks noGrp="1"/>
          </p:cNvSpPr>
          <p:nvPr>
            <p:ph sz="quarter" idx="14"/>
          </p:nvPr>
        </p:nvSpPr>
        <p:spPr>
          <a:xfrm>
            <a:off x="6518786" y="1854363"/>
            <a:ext cx="5063613" cy="3654564"/>
          </a:xfrm>
        </p:spPr>
        <p:txBody>
          <a:bodyPr/>
          <a:lstStyle/>
          <a:p>
            <a:pPr marL="0" indent="0">
              <a:buNone/>
            </a:pPr>
            <a:r>
              <a:rPr lang="en-US" noProof="0" dirty="0">
                <a:latin typeface="+mn-lt"/>
              </a:rPr>
              <a:t>Many employers accept candidates without an education; then offer training to correct any skills gaps.</a:t>
            </a:r>
          </a:p>
          <a:p>
            <a:pPr marL="0" indent="0">
              <a:buNone/>
            </a:pPr>
            <a:r>
              <a:rPr lang="en-US" noProof="0" dirty="0">
                <a:latin typeface="+mn-lt"/>
              </a:rPr>
              <a:t>Manufacturing companies are looking for people who can operate sophisticated computer-controlled machinery.</a:t>
            </a:r>
          </a:p>
        </p:txBody>
      </p:sp>
    </p:spTree>
    <p:extLst>
      <p:ext uri="{BB962C8B-B14F-4D97-AF65-F5344CB8AC3E}">
        <p14:creationId xmlns:p14="http://schemas.microsoft.com/office/powerpoint/2010/main" val="42748358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8BD9A-36CA-49C3-BE51-3568817C6639}"/>
              </a:ext>
            </a:extLst>
          </p:cNvPr>
          <p:cNvSpPr>
            <a:spLocks noGrp="1"/>
          </p:cNvSpPr>
          <p:nvPr>
            <p:ph type="title"/>
          </p:nvPr>
        </p:nvSpPr>
        <p:spPr/>
        <p:txBody>
          <a:bodyPr/>
          <a:lstStyle/>
          <a:p>
            <a:r>
              <a:rPr lang="en-US" noProof="0" dirty="0">
                <a:latin typeface="+mn-lt"/>
              </a:rPr>
              <a:t>High-Performance Work Systems </a:t>
            </a:r>
            <a:r>
              <a:rPr lang="en-US" sz="1000" b="0" noProof="0" dirty="0">
                <a:latin typeface="+mn-lt"/>
              </a:rPr>
              <a:t>1</a:t>
            </a:r>
          </a:p>
        </p:txBody>
      </p:sp>
      <p:sp>
        <p:nvSpPr>
          <p:cNvPr id="3" name="Content Placeholder 2">
            <a:extLst>
              <a:ext uri="{FF2B5EF4-FFF2-40B4-BE49-F238E27FC236}">
                <a16:creationId xmlns:a16="http://schemas.microsoft.com/office/drawing/2014/main" id="{63FEA6A0-8A82-4D0D-BA8E-437683F53085}"/>
              </a:ext>
            </a:extLst>
          </p:cNvPr>
          <p:cNvSpPr>
            <a:spLocks noGrp="1"/>
          </p:cNvSpPr>
          <p:nvPr>
            <p:ph sz="half" idx="1"/>
          </p:nvPr>
        </p:nvSpPr>
        <p:spPr>
          <a:xfrm>
            <a:off x="609600" y="1282985"/>
            <a:ext cx="5384800" cy="3219442"/>
          </a:xfrm>
        </p:spPr>
        <p:txBody>
          <a:bodyPr/>
          <a:lstStyle/>
          <a:p>
            <a:pPr>
              <a:spcBef>
                <a:spcPts val="1000"/>
              </a:spcBef>
              <a:spcAft>
                <a:spcPts val="0"/>
              </a:spcAft>
            </a:pPr>
            <a:r>
              <a:rPr lang="en-US" sz="2800" b="1" noProof="0" dirty="0">
                <a:latin typeface="+mn-lt"/>
              </a:rPr>
              <a:t>High-performance work systems </a:t>
            </a:r>
            <a:r>
              <a:rPr lang="en-US" sz="2800" noProof="0" dirty="0">
                <a:latin typeface="+mn-lt"/>
              </a:rPr>
              <a:t>are organizations that have the best fit between:</a:t>
            </a:r>
          </a:p>
          <a:p>
            <a:pPr marL="291600" lvl="1" indent="-291600">
              <a:spcBef>
                <a:spcPts val="1000"/>
              </a:spcBef>
              <a:spcAft>
                <a:spcPts val="0"/>
              </a:spcAft>
            </a:pPr>
            <a:r>
              <a:rPr lang="en-US" sz="2400" noProof="0" dirty="0">
                <a:latin typeface="+mn-lt"/>
              </a:rPr>
              <a:t>Social system (people and how they interact).</a:t>
            </a:r>
          </a:p>
          <a:p>
            <a:pPr marL="291600" lvl="1" indent="-291600">
              <a:spcBef>
                <a:spcPts val="1000"/>
              </a:spcBef>
            </a:pPr>
            <a:r>
              <a:rPr lang="en-US" sz="2400" noProof="0" dirty="0">
                <a:latin typeface="+mn-lt"/>
              </a:rPr>
              <a:t>Technical system (equipment and processes).</a:t>
            </a:r>
            <a:endParaRPr lang="en-US" noProof="0" dirty="0">
              <a:latin typeface="+mn-lt"/>
            </a:endParaRPr>
          </a:p>
        </p:txBody>
      </p:sp>
      <p:sp>
        <p:nvSpPr>
          <p:cNvPr id="4" name="Content Placeholder 3">
            <a:extLst>
              <a:ext uri="{FF2B5EF4-FFF2-40B4-BE49-F238E27FC236}">
                <a16:creationId xmlns:a16="http://schemas.microsoft.com/office/drawing/2014/main" id="{860C9C1E-F5A0-491F-9295-4240F79B9E08}"/>
              </a:ext>
            </a:extLst>
          </p:cNvPr>
          <p:cNvSpPr>
            <a:spLocks noGrp="1"/>
          </p:cNvSpPr>
          <p:nvPr>
            <p:ph sz="half" idx="2"/>
          </p:nvPr>
        </p:nvSpPr>
        <p:spPr>
          <a:xfrm>
            <a:off x="6197600" y="1282983"/>
            <a:ext cx="5384800" cy="3219442"/>
          </a:xfrm>
        </p:spPr>
        <p:txBody>
          <a:bodyPr/>
          <a:lstStyle/>
          <a:p>
            <a:pPr>
              <a:spcBef>
                <a:spcPts val="1000"/>
              </a:spcBef>
              <a:spcAft>
                <a:spcPts val="0"/>
              </a:spcAft>
            </a:pPr>
            <a:r>
              <a:rPr lang="en-US" sz="2800" noProof="0" dirty="0">
                <a:latin typeface="+mn-lt"/>
              </a:rPr>
              <a:t>Trends in high-performance work systems:</a:t>
            </a:r>
          </a:p>
          <a:p>
            <a:pPr marL="291600" lvl="1" indent="-291600">
              <a:spcBef>
                <a:spcPts val="1000"/>
              </a:spcBef>
              <a:spcAft>
                <a:spcPts val="0"/>
              </a:spcAft>
            </a:pPr>
            <a:r>
              <a:rPr lang="en-US" sz="2400" noProof="0" dirty="0">
                <a:latin typeface="+mn-lt"/>
              </a:rPr>
              <a:t>Reliance on knowledge workers.</a:t>
            </a:r>
          </a:p>
          <a:p>
            <a:pPr marL="291600" lvl="1" indent="-291600">
              <a:spcBef>
                <a:spcPts val="1000"/>
              </a:spcBef>
              <a:spcAft>
                <a:spcPts val="0"/>
              </a:spcAft>
            </a:pPr>
            <a:r>
              <a:rPr lang="en-US" sz="2400" noProof="0" dirty="0">
                <a:latin typeface="+mn-lt"/>
              </a:rPr>
              <a:t>Empowerment of employees to make decisions.</a:t>
            </a:r>
          </a:p>
          <a:p>
            <a:pPr marL="291600" lvl="1" indent="-291600">
              <a:spcBef>
                <a:spcPts val="1000"/>
              </a:spcBef>
              <a:spcAft>
                <a:spcPts val="0"/>
              </a:spcAft>
            </a:pPr>
            <a:r>
              <a:rPr lang="en-US" sz="2400" noProof="0" dirty="0">
                <a:latin typeface="+mn-lt"/>
              </a:rPr>
              <a:t>Use of teamwork.</a:t>
            </a:r>
            <a:endParaRPr lang="en-US" noProof="0" dirty="0">
              <a:latin typeface="+mn-lt"/>
            </a:endParaRPr>
          </a:p>
        </p:txBody>
      </p:sp>
    </p:spTree>
    <p:extLst>
      <p:ext uri="{BB962C8B-B14F-4D97-AF65-F5344CB8AC3E}">
        <p14:creationId xmlns:p14="http://schemas.microsoft.com/office/powerpoint/2010/main" val="3283056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noProof="0" dirty="0">
                <a:latin typeface="+mn-lt"/>
              </a:rPr>
              <a:t>Table 2.1 Top 10 Occupations for Job Growth</a:t>
            </a: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1423025147"/>
              </p:ext>
            </p:extLst>
          </p:nvPr>
        </p:nvGraphicFramePr>
        <p:xfrm>
          <a:off x="951381" y="1240841"/>
          <a:ext cx="9523229" cy="4419600"/>
        </p:xfrm>
        <a:graphic>
          <a:graphicData uri="http://schemas.openxmlformats.org/drawingml/2006/table">
            <a:tbl>
              <a:tblPr firstRow="1" bandRow="1">
                <a:tableStyleId>{F2DE63D5-997A-4646-A377-4702673A728D}</a:tableStyleId>
              </a:tblPr>
              <a:tblGrid>
                <a:gridCol w="5310272">
                  <a:extLst>
                    <a:ext uri="{9D8B030D-6E8A-4147-A177-3AD203B41FA5}">
                      <a16:colId xmlns:a16="http://schemas.microsoft.com/office/drawing/2014/main" val="1816720884"/>
                    </a:ext>
                  </a:extLst>
                </a:gridCol>
                <a:gridCol w="4212957">
                  <a:extLst>
                    <a:ext uri="{9D8B030D-6E8A-4147-A177-3AD203B41FA5}">
                      <a16:colId xmlns:a16="http://schemas.microsoft.com/office/drawing/2014/main" val="3341867326"/>
                    </a:ext>
                  </a:extLst>
                </a:gridCol>
              </a:tblGrid>
              <a:tr h="370840">
                <a:tc>
                  <a:txBody>
                    <a:bodyPr/>
                    <a:lstStyle/>
                    <a:p>
                      <a:r>
                        <a:rPr lang="en-US" sz="2400" dirty="0"/>
                        <a:t>Most New Jobs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dirty="0"/>
                        <a:t>Fastest Rate of Growth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dirty="0"/>
                        <a:t>Personal care aides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Solar voltaic installers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dirty="0"/>
                        <a:t>Combined food preparation and serving workers</a:t>
                      </a:r>
                      <a:r>
                        <a:rPr lang="en-US" sz="100" dirty="0"/>
                        <a:t> </a:t>
                      </a:r>
                      <a:r>
                        <a:rPr lang="en-US" sz="2000" baseline="30000" dirty="0"/>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Wind turbine service technicians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dirty="0"/>
                        <a:t>Registered nurses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Home health aides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000" dirty="0"/>
                        <a:t>Home health aides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Personal care aids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r h="370840">
                <a:tc>
                  <a:txBody>
                    <a:bodyPr/>
                    <a:lstStyle/>
                    <a:p>
                      <a:r>
                        <a:rPr lang="en-US" sz="2000" dirty="0"/>
                        <a:t>Cooks, restaurant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Occupational therapy assistants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223175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Software developers, applications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Information security analysts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00885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Waiters and waitresses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Physician assistants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485453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General and operations managers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Statisticians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846817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Janitors and cleaners</a:t>
                      </a:r>
                      <a:r>
                        <a:rPr lang="en-US" sz="100" dirty="0"/>
                        <a:t> </a:t>
                      </a:r>
                      <a:r>
                        <a:rPr lang="en-US" sz="2000" baseline="30000" dirty="0"/>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Nurse practitioners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8622493"/>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Medical assistants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Speech-language pathologists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20973370"/>
                  </a:ext>
                </a:extLst>
              </a:tr>
            </a:tbl>
          </a:graphicData>
        </a:graphic>
      </p:graphicFrame>
      <p:sp>
        <p:nvSpPr>
          <p:cNvPr id="6" name="Content Placeholder 2">
            <a:extLst>
              <a:ext uri="{FF2B5EF4-FFF2-40B4-BE49-F238E27FC236}">
                <a16:creationId xmlns:a16="http://schemas.microsoft.com/office/drawing/2014/main" id="{2A7D9507-C1CE-471F-8409-E1DDB0C573BE}"/>
              </a:ext>
            </a:extLst>
          </p:cNvPr>
          <p:cNvSpPr>
            <a:spLocks noGrp="1"/>
          </p:cNvSpPr>
          <p:nvPr>
            <p:ph idx="1"/>
          </p:nvPr>
        </p:nvSpPr>
        <p:spPr>
          <a:xfrm>
            <a:off x="609600" y="5834270"/>
            <a:ext cx="3107635" cy="477078"/>
          </a:xfrm>
        </p:spPr>
        <p:txBody>
          <a:bodyPr/>
          <a:lstStyle/>
          <a:p>
            <a:pPr>
              <a:spcBef>
                <a:spcPts val="0"/>
              </a:spcBef>
              <a:spcAft>
                <a:spcPts val="0"/>
              </a:spcAft>
            </a:pPr>
            <a:r>
              <a:rPr lang="en-US" sz="1200" baseline="30000" noProof="0" dirty="0">
                <a:solidFill>
                  <a:srgbClr val="000000"/>
                </a:solidFill>
                <a:latin typeface="+mn-lt"/>
              </a:rPr>
              <a:t>a </a:t>
            </a:r>
            <a:r>
              <a:rPr lang="en-US" sz="1200" noProof="0" dirty="0">
                <a:solidFill>
                  <a:srgbClr val="000000"/>
                </a:solidFill>
                <a:latin typeface="+mn-lt"/>
              </a:rPr>
              <a:t>Includes fast food</a:t>
            </a:r>
          </a:p>
          <a:p>
            <a:pPr>
              <a:spcBef>
                <a:spcPts val="0"/>
              </a:spcBef>
              <a:spcAft>
                <a:spcPts val="0"/>
              </a:spcAft>
            </a:pPr>
            <a:r>
              <a:rPr lang="en-US" sz="1200" baseline="30000" noProof="0" dirty="0">
                <a:solidFill>
                  <a:srgbClr val="000000"/>
                </a:solidFill>
                <a:latin typeface="+mn-lt"/>
              </a:rPr>
              <a:t>b </a:t>
            </a:r>
            <a:r>
              <a:rPr lang="en-US" sz="1200" noProof="0" dirty="0">
                <a:solidFill>
                  <a:srgbClr val="000000"/>
                </a:solidFill>
                <a:latin typeface="+mn-lt"/>
              </a:rPr>
              <a:t>Excludes maids and housekeeping cleaners</a:t>
            </a:r>
            <a:endParaRPr lang="en-US" sz="1200" noProof="0" dirty="0">
              <a:latin typeface="+mn-lt"/>
            </a:endParaRPr>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1630018" y="6687563"/>
            <a:ext cx="10160048" cy="170437"/>
          </a:xfrm>
        </p:spPr>
        <p:txBody>
          <a:bodyPr/>
          <a:lstStyle/>
          <a:p>
            <a:r>
              <a:rPr lang="en-US" i="1" noProof="0" dirty="0">
                <a:solidFill>
                  <a:schemeClr val="tx1"/>
                </a:solidFill>
                <a:latin typeface="+mn-lt"/>
                <a:ea typeface="ＭＳ Ｐゴシック" pitchFamily="-65" charset="-128"/>
                <a:cs typeface="ＭＳ Ｐゴシック" pitchFamily="-65" charset="-128"/>
              </a:rPr>
              <a:t>Sources: </a:t>
            </a:r>
            <a:r>
              <a:rPr lang="en-US" noProof="0" dirty="0">
                <a:solidFill>
                  <a:schemeClr val="tx1"/>
                </a:solidFill>
                <a:latin typeface="+mn-lt"/>
                <a:ea typeface="ＭＳ Ｐゴシック" pitchFamily="-65" charset="-128"/>
                <a:cs typeface="ＭＳ Ｐゴシック" pitchFamily="-65" charset="-128"/>
              </a:rPr>
              <a:t>U.S. Bureau of Labor Statistics, “Fastest Growing Occupations, 2018–2028,” and “Most New Jobs,” </a:t>
            </a:r>
            <a:r>
              <a:rPr lang="en-US" i="1" noProof="0" dirty="0">
                <a:solidFill>
                  <a:schemeClr val="tx1"/>
                </a:solidFill>
                <a:latin typeface="+mn-lt"/>
                <a:ea typeface="ＭＳ Ｐゴシック" pitchFamily="-65" charset="-128"/>
                <a:cs typeface="ＭＳ Ｐゴシック" pitchFamily="-65" charset="-128"/>
              </a:rPr>
              <a:t>Occupational Outlook Handbook</a:t>
            </a:r>
            <a:r>
              <a:rPr lang="en-US" noProof="0" dirty="0">
                <a:solidFill>
                  <a:schemeClr val="tx1"/>
                </a:solidFill>
                <a:latin typeface="+mn-lt"/>
                <a:ea typeface="ＭＳ Ｐゴシック" pitchFamily="-65" charset="-128"/>
                <a:cs typeface="ＭＳ Ｐゴシック" pitchFamily="-65" charset="-128"/>
              </a:rPr>
              <a:t>, last modified September 4, 2019, http://www.bls.gov.</a:t>
            </a:r>
          </a:p>
        </p:txBody>
      </p:sp>
    </p:spTree>
    <p:extLst>
      <p:ext uri="{BB962C8B-B14F-4D97-AF65-F5344CB8AC3E}">
        <p14:creationId xmlns:p14="http://schemas.microsoft.com/office/powerpoint/2010/main" val="6346180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04A4C-7DDF-4C88-82FA-DCF7372C8C2B}"/>
              </a:ext>
            </a:extLst>
          </p:cNvPr>
          <p:cNvSpPr>
            <a:spLocks noGrp="1"/>
          </p:cNvSpPr>
          <p:nvPr>
            <p:ph type="title"/>
          </p:nvPr>
        </p:nvSpPr>
        <p:spPr>
          <a:xfrm>
            <a:off x="0" y="228600"/>
            <a:ext cx="12192000" cy="611155"/>
          </a:xfrm>
        </p:spPr>
        <p:txBody>
          <a:bodyPr/>
          <a:lstStyle/>
          <a:p>
            <a:r>
              <a:rPr lang="en-US" noProof="0" dirty="0">
                <a:latin typeface="+mn-lt"/>
              </a:rPr>
              <a:t>High-Performance Work Systems </a:t>
            </a:r>
            <a:r>
              <a:rPr lang="en-US" sz="1000" b="0" noProof="0" dirty="0">
                <a:latin typeface="+mn-lt"/>
              </a:rPr>
              <a:t>2</a:t>
            </a:r>
          </a:p>
        </p:txBody>
      </p:sp>
      <p:sp>
        <p:nvSpPr>
          <p:cNvPr id="3" name="Content Placeholder 2">
            <a:extLst>
              <a:ext uri="{FF2B5EF4-FFF2-40B4-BE49-F238E27FC236}">
                <a16:creationId xmlns:a16="http://schemas.microsoft.com/office/drawing/2014/main" id="{4DEA9713-0C41-4B6C-A097-5ADC864092E5}"/>
              </a:ext>
            </a:extLst>
          </p:cNvPr>
          <p:cNvSpPr>
            <a:spLocks noGrp="1"/>
          </p:cNvSpPr>
          <p:nvPr>
            <p:ph sz="quarter" idx="12"/>
          </p:nvPr>
        </p:nvSpPr>
        <p:spPr>
          <a:xfrm>
            <a:off x="591932" y="1276127"/>
            <a:ext cx="10871200" cy="2749830"/>
          </a:xfrm>
        </p:spPr>
        <p:txBody>
          <a:bodyPr/>
          <a:lstStyle/>
          <a:p>
            <a:pPr marL="0" indent="0">
              <a:spcBef>
                <a:spcPts val="1000"/>
              </a:spcBef>
              <a:spcAft>
                <a:spcPts val="0"/>
              </a:spcAft>
              <a:buNone/>
            </a:pPr>
            <a:r>
              <a:rPr lang="en-US" sz="2800" b="1" noProof="0" dirty="0">
                <a:latin typeface="+mn-lt"/>
              </a:rPr>
              <a:t>Knowledge Workers</a:t>
            </a:r>
          </a:p>
          <a:p>
            <a:pPr marL="0" lvl="1" indent="0">
              <a:spcBef>
                <a:spcPts val="1000"/>
              </a:spcBef>
              <a:spcAft>
                <a:spcPts val="0"/>
              </a:spcAft>
              <a:buNone/>
            </a:pPr>
            <a:r>
              <a:rPr lang="en-US" sz="2400" noProof="0" dirty="0">
                <a:latin typeface="+mn-lt"/>
              </a:rPr>
              <a:t>The main contribution to a company is specialized knowledge such as in customers, process, or a profession.</a:t>
            </a:r>
          </a:p>
          <a:p>
            <a:pPr marL="0" lvl="1" indent="0">
              <a:spcBef>
                <a:spcPts val="1000"/>
              </a:spcBef>
              <a:spcAft>
                <a:spcPts val="0"/>
              </a:spcAft>
              <a:buNone/>
            </a:pPr>
            <a:r>
              <a:rPr lang="en-US" sz="2400" noProof="0" dirty="0">
                <a:latin typeface="+mn-lt"/>
              </a:rPr>
              <a:t>Have a position of power.</a:t>
            </a:r>
          </a:p>
          <a:p>
            <a:pPr marL="291600" lvl="2" indent="-291600">
              <a:spcBef>
                <a:spcPts val="1000"/>
              </a:spcBef>
              <a:spcAft>
                <a:spcPts val="0"/>
              </a:spcAft>
            </a:pPr>
            <a:r>
              <a:rPr lang="en-US" sz="2000" noProof="0" dirty="0">
                <a:latin typeface="+mn-lt"/>
              </a:rPr>
              <a:t>Employers need the knowledge they possess.</a:t>
            </a:r>
          </a:p>
          <a:p>
            <a:pPr marL="291600" lvl="2" indent="-291600">
              <a:spcBef>
                <a:spcPts val="1000"/>
              </a:spcBef>
              <a:spcAft>
                <a:spcPts val="0"/>
              </a:spcAft>
            </a:pPr>
            <a:r>
              <a:rPr lang="en-US" sz="2000" noProof="0" dirty="0">
                <a:latin typeface="+mn-lt"/>
              </a:rPr>
              <a:t>They often have many job opportunities, even in slow economies.</a:t>
            </a:r>
          </a:p>
        </p:txBody>
      </p:sp>
      <p:sp>
        <p:nvSpPr>
          <p:cNvPr id="4" name="Content Placeholder 3">
            <a:extLst>
              <a:ext uri="{FF2B5EF4-FFF2-40B4-BE49-F238E27FC236}">
                <a16:creationId xmlns:a16="http://schemas.microsoft.com/office/drawing/2014/main" id="{0F73A412-F318-4ED9-8143-56B36EBFA2A0}"/>
              </a:ext>
            </a:extLst>
          </p:cNvPr>
          <p:cNvSpPr>
            <a:spLocks noGrp="1"/>
          </p:cNvSpPr>
          <p:nvPr>
            <p:ph sz="quarter" idx="13"/>
          </p:nvPr>
        </p:nvSpPr>
        <p:spPr>
          <a:xfrm>
            <a:off x="591932" y="4069074"/>
            <a:ext cx="10871200" cy="463168"/>
          </a:xfrm>
        </p:spPr>
        <p:txBody>
          <a:bodyPr/>
          <a:lstStyle/>
          <a:p>
            <a:pPr marL="0" indent="0">
              <a:buNone/>
            </a:pPr>
            <a:r>
              <a:rPr lang="en-US" noProof="0" dirty="0">
                <a:latin typeface="+mn-lt"/>
              </a:rPr>
              <a:t>Some argue that all workers are knowledge workers.</a:t>
            </a:r>
          </a:p>
        </p:txBody>
      </p:sp>
    </p:spTree>
    <p:extLst>
      <p:ext uri="{BB962C8B-B14F-4D97-AF65-F5344CB8AC3E}">
        <p14:creationId xmlns:p14="http://schemas.microsoft.com/office/powerpoint/2010/main" val="4009827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34214-9293-4C71-A75C-DA3DFF69F865}"/>
              </a:ext>
            </a:extLst>
          </p:cNvPr>
          <p:cNvSpPr>
            <a:spLocks noGrp="1"/>
          </p:cNvSpPr>
          <p:nvPr>
            <p:ph type="title"/>
          </p:nvPr>
        </p:nvSpPr>
        <p:spPr/>
        <p:txBody>
          <a:bodyPr/>
          <a:lstStyle/>
          <a:p>
            <a:r>
              <a:rPr lang="en-US" noProof="0" dirty="0">
                <a:latin typeface="+mn-lt"/>
              </a:rPr>
              <a:t>High-Performance Work Systems </a:t>
            </a:r>
            <a:r>
              <a:rPr lang="en-US" sz="1000" b="0" noProof="0" dirty="0">
                <a:latin typeface="+mn-lt"/>
              </a:rPr>
              <a:t>3</a:t>
            </a:r>
          </a:p>
        </p:txBody>
      </p:sp>
      <p:sp>
        <p:nvSpPr>
          <p:cNvPr id="3" name="Content Placeholder 2">
            <a:extLst>
              <a:ext uri="{FF2B5EF4-FFF2-40B4-BE49-F238E27FC236}">
                <a16:creationId xmlns:a16="http://schemas.microsoft.com/office/drawing/2014/main" id="{43A21234-7588-4CC0-B06E-99E513DEC6A9}"/>
              </a:ext>
            </a:extLst>
          </p:cNvPr>
          <p:cNvSpPr>
            <a:spLocks noGrp="1"/>
          </p:cNvSpPr>
          <p:nvPr>
            <p:ph idx="1"/>
          </p:nvPr>
        </p:nvSpPr>
        <p:spPr>
          <a:xfrm>
            <a:off x="609600" y="1280159"/>
            <a:ext cx="10972800" cy="4524293"/>
          </a:xfrm>
        </p:spPr>
        <p:txBody>
          <a:bodyPr/>
          <a:lstStyle/>
          <a:p>
            <a:pPr>
              <a:spcBef>
                <a:spcPts val="1000"/>
              </a:spcBef>
              <a:spcAft>
                <a:spcPts val="0"/>
              </a:spcAft>
            </a:pPr>
            <a:r>
              <a:rPr lang="en-US" b="1" noProof="0" dirty="0">
                <a:latin typeface="+mn-lt"/>
              </a:rPr>
              <a:t>Employee Empowerment</a:t>
            </a:r>
          </a:p>
          <a:p>
            <a:pPr marL="291600" lvl="1" indent="-291600">
              <a:spcBef>
                <a:spcPts val="1000"/>
              </a:spcBef>
              <a:spcAft>
                <a:spcPts val="0"/>
              </a:spcAft>
            </a:pPr>
            <a:r>
              <a:rPr lang="en-US" noProof="0" dirty="0">
                <a:latin typeface="+mn-lt"/>
              </a:rPr>
              <a:t>Employees are allowed to make more decisions; they share in resulting losses and rewards.</a:t>
            </a:r>
          </a:p>
          <a:p>
            <a:pPr marL="291600" lvl="1" indent="-291600">
              <a:spcBef>
                <a:spcPts val="1000"/>
              </a:spcBef>
              <a:spcAft>
                <a:spcPts val="0"/>
              </a:spcAft>
            </a:pPr>
            <a:r>
              <a:rPr lang="en-US" noProof="0" dirty="0">
                <a:latin typeface="+mn-lt"/>
              </a:rPr>
              <a:t>Leads to more innovation and sharing of ideas.</a:t>
            </a:r>
          </a:p>
          <a:p>
            <a:pPr marL="291600" lvl="1" indent="-291600">
              <a:spcBef>
                <a:spcPts val="1000"/>
              </a:spcBef>
              <a:spcAft>
                <a:spcPts val="0"/>
              </a:spcAft>
            </a:pPr>
            <a:r>
              <a:rPr lang="en-US" noProof="0" dirty="0">
                <a:latin typeface="+mn-lt"/>
              </a:rPr>
              <a:t>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practices such as performance management, training, work design, and compensation should be considered.</a:t>
            </a:r>
          </a:p>
          <a:p>
            <a:pPr marL="291600" lvl="1" indent="-291600">
              <a:spcBef>
                <a:spcPts val="1000"/>
              </a:spcBef>
              <a:spcAft>
                <a:spcPts val="0"/>
              </a:spcAft>
            </a:pPr>
            <a:r>
              <a:rPr lang="en-US" noProof="0" dirty="0">
                <a:latin typeface="+mn-lt"/>
              </a:rPr>
              <a:t>Employee engagement leads to higher productivity, better customer service, and lower turnover.</a:t>
            </a:r>
          </a:p>
          <a:p>
            <a:pPr marL="291600" lvl="1" indent="-291600">
              <a:spcBef>
                <a:spcPts val="1000"/>
              </a:spcBef>
              <a:spcAft>
                <a:spcPts val="0"/>
              </a:spcAft>
            </a:pPr>
            <a:r>
              <a:rPr lang="en-US" noProof="0" dirty="0">
                <a:solidFill>
                  <a:srgbClr val="221E1F"/>
                </a:solidFill>
                <a:latin typeface="+mn-lt"/>
              </a:rPr>
              <a:t>Shifts the recruiting focus away from technical skills and toward general cognitive and interpersonal skills.</a:t>
            </a:r>
            <a:endParaRPr lang="en-US" sz="2400" noProof="0" dirty="0">
              <a:latin typeface="+mn-lt"/>
            </a:endParaRPr>
          </a:p>
        </p:txBody>
      </p:sp>
    </p:spTree>
    <p:extLst>
      <p:ext uri="{BB962C8B-B14F-4D97-AF65-F5344CB8AC3E}">
        <p14:creationId xmlns:p14="http://schemas.microsoft.com/office/powerpoint/2010/main" val="36815360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9862-25FD-4857-B5CC-BCB6E91BA5F9}"/>
              </a:ext>
            </a:extLst>
          </p:cNvPr>
          <p:cNvSpPr>
            <a:spLocks noGrp="1"/>
          </p:cNvSpPr>
          <p:nvPr>
            <p:ph type="title"/>
          </p:nvPr>
        </p:nvSpPr>
        <p:spPr>
          <a:xfrm>
            <a:off x="0" y="228602"/>
            <a:ext cx="12192000" cy="611154"/>
          </a:xfrm>
        </p:spPr>
        <p:txBody>
          <a:bodyPr/>
          <a:lstStyle/>
          <a:p>
            <a:r>
              <a:rPr lang="en-US" noProof="0" dirty="0">
                <a:latin typeface="+mn-lt"/>
              </a:rPr>
              <a:t>High-Performance Work Systems </a:t>
            </a:r>
            <a:r>
              <a:rPr lang="en-US" sz="1000" b="0" noProof="0" dirty="0">
                <a:latin typeface="+mn-lt"/>
              </a:rPr>
              <a:t>4</a:t>
            </a:r>
          </a:p>
        </p:txBody>
      </p:sp>
      <p:sp>
        <p:nvSpPr>
          <p:cNvPr id="10" name="Content Placeholder 9">
            <a:extLst>
              <a:ext uri="{FF2B5EF4-FFF2-40B4-BE49-F238E27FC236}">
                <a16:creationId xmlns:a16="http://schemas.microsoft.com/office/drawing/2014/main" id="{486ACBCA-DEBB-43DE-A931-799A7A976CE2}"/>
              </a:ext>
            </a:extLst>
          </p:cNvPr>
          <p:cNvSpPr>
            <a:spLocks noGrp="1"/>
          </p:cNvSpPr>
          <p:nvPr>
            <p:ph sz="quarter" idx="12"/>
          </p:nvPr>
        </p:nvSpPr>
        <p:spPr>
          <a:xfrm>
            <a:off x="599230" y="1281404"/>
            <a:ext cx="6174794" cy="5082074"/>
          </a:xfrm>
        </p:spPr>
        <p:txBody>
          <a:bodyPr/>
          <a:lstStyle/>
          <a:p>
            <a:pPr marL="0" lvl="1" indent="0">
              <a:spcBef>
                <a:spcPts val="1000"/>
              </a:spcBef>
              <a:spcAft>
                <a:spcPts val="0"/>
              </a:spcAft>
              <a:buNone/>
            </a:pPr>
            <a:r>
              <a:rPr lang="en-US" sz="2800" b="1" noProof="0" dirty="0">
                <a:latin typeface="+mn-lt"/>
              </a:rPr>
              <a:t>Teamwork</a:t>
            </a:r>
          </a:p>
          <a:p>
            <a:pPr marL="291600" lvl="1" indent="-291600">
              <a:spcBef>
                <a:spcPts val="1000"/>
              </a:spcBef>
              <a:spcAft>
                <a:spcPts val="0"/>
              </a:spcAft>
              <a:buFont typeface="Arial" panose="020B0604020202020204" pitchFamily="34" charset="0"/>
              <a:buChar char="•"/>
            </a:pPr>
            <a:r>
              <a:rPr lang="en-US" sz="2400" noProof="0" dirty="0">
                <a:latin typeface="+mn-lt"/>
              </a:rPr>
              <a:t>Increases employee responsibility and control.</a:t>
            </a:r>
          </a:p>
          <a:p>
            <a:pPr marL="291600" lvl="1" indent="-291600">
              <a:spcBef>
                <a:spcPts val="1000"/>
              </a:spcBef>
              <a:spcAft>
                <a:spcPts val="0"/>
              </a:spcAft>
              <a:buFont typeface="Arial" panose="020B0604020202020204" pitchFamily="34" charset="0"/>
              <a:buChar char="•"/>
            </a:pPr>
            <a:r>
              <a:rPr lang="en-US" sz="2400" noProof="0" dirty="0">
                <a:latin typeface="+mn-lt"/>
              </a:rPr>
              <a:t>Virtual teams rely on communications technology to keep in touch and coordinate activities.</a:t>
            </a:r>
          </a:p>
          <a:p>
            <a:pPr marL="291600" lvl="1" indent="-291600">
              <a:spcBef>
                <a:spcPts val="1000"/>
              </a:spcBef>
              <a:spcAft>
                <a:spcPts val="0"/>
              </a:spcAft>
              <a:buFont typeface="Arial" panose="020B0604020202020204" pitchFamily="34" charset="0"/>
              <a:buChar char="•"/>
            </a:pPr>
            <a:r>
              <a:rPr lang="en-US" sz="2400" noProof="0" dirty="0">
                <a:latin typeface="+mn-lt"/>
              </a:rPr>
              <a:t>Can motivate employees by making work more interesting and significant, and may lower labor costs.</a:t>
            </a:r>
          </a:p>
          <a:p>
            <a:pPr marL="291600" lvl="1" indent="-291600">
              <a:spcBef>
                <a:spcPts val="1000"/>
              </a:spcBef>
              <a:spcAft>
                <a:spcPts val="0"/>
              </a:spcAft>
              <a:buFont typeface="Arial" panose="020B0604020202020204" pitchFamily="34" charset="0"/>
              <a:buChar char="•"/>
            </a:pPr>
            <a:r>
              <a:rPr lang="en-US" sz="2400" noProof="0" dirty="0">
                <a:latin typeface="+mn-lt"/>
              </a:rPr>
              <a:t>Being agile involves weaving the development process into the organization’s activities and</a:t>
            </a:r>
            <a:r>
              <a:rPr lang="en-US" sz="2400" i="1" noProof="0" dirty="0">
                <a:latin typeface="+mn-lt"/>
              </a:rPr>
              <a:t> </a:t>
            </a:r>
            <a:r>
              <a:rPr lang="en-US" sz="2400" noProof="0" dirty="0">
                <a:latin typeface="+mn-lt"/>
              </a:rPr>
              <a:t>strategies.</a:t>
            </a:r>
            <a:endParaRPr lang="en-US" noProof="0" dirty="0">
              <a:latin typeface="+mn-lt"/>
            </a:endParaRPr>
          </a:p>
        </p:txBody>
      </p:sp>
      <p:pic>
        <p:nvPicPr>
          <p:cNvPr id="14" name="Picture 13" descr="A photo of six office workers meeting together.">
            <a:extLst>
              <a:ext uri="{FF2B5EF4-FFF2-40B4-BE49-F238E27FC236}">
                <a16:creationId xmlns:a16="http://schemas.microsoft.com/office/drawing/2014/main" id="{EFF61E2D-8CA2-4A96-B6CB-F5502BDC42B1}"/>
              </a:ext>
            </a:extLst>
          </p:cNvPr>
          <p:cNvPicPr>
            <a:picLocks noChangeAspect="1"/>
          </p:cNvPicPr>
          <p:nvPr/>
        </p:nvPicPr>
        <p:blipFill>
          <a:blip r:embed="rId3"/>
          <a:stretch>
            <a:fillRect/>
          </a:stretch>
        </p:blipFill>
        <p:spPr>
          <a:xfrm>
            <a:off x="7437649" y="1846324"/>
            <a:ext cx="4286662" cy="2881941"/>
          </a:xfrm>
          <a:prstGeom prst="rect">
            <a:avLst/>
          </a:prstGeom>
        </p:spPr>
      </p:pic>
      <p:sp>
        <p:nvSpPr>
          <p:cNvPr id="11" name="Content Placeholder 10">
            <a:extLst>
              <a:ext uri="{FF2B5EF4-FFF2-40B4-BE49-F238E27FC236}">
                <a16:creationId xmlns:a16="http://schemas.microsoft.com/office/drawing/2014/main" id="{5DDBEE65-B871-42A8-A345-88BD9314974E}"/>
              </a:ext>
            </a:extLst>
          </p:cNvPr>
          <p:cNvSpPr>
            <a:spLocks noGrp="1"/>
          </p:cNvSpPr>
          <p:nvPr>
            <p:ph sz="quarter" idx="13"/>
          </p:nvPr>
        </p:nvSpPr>
        <p:spPr>
          <a:xfrm>
            <a:off x="7392953" y="4855416"/>
            <a:ext cx="4376057" cy="963385"/>
          </a:xfrm>
        </p:spPr>
        <p:txBody>
          <a:bodyPr/>
          <a:lstStyle/>
          <a:p>
            <a:pPr marL="0" indent="0" algn="ctr">
              <a:buNone/>
            </a:pPr>
            <a:r>
              <a:rPr lang="en-US" sz="1800" noProof="0" dirty="0">
                <a:latin typeface="+mn-lt"/>
              </a:rPr>
              <a:t>One way companies can increase employee responsibility and control is to assign work to teams.</a:t>
            </a:r>
          </a:p>
        </p:txBody>
      </p:sp>
      <p:sp>
        <p:nvSpPr>
          <p:cNvPr id="5" name="Text Placeholder 4">
            <a:extLst>
              <a:ext uri="{FF2B5EF4-FFF2-40B4-BE49-F238E27FC236}">
                <a16:creationId xmlns:a16="http://schemas.microsoft.com/office/drawing/2014/main" id="{4B54E72F-AC82-4044-805C-5974E8ABC9CF}"/>
              </a:ext>
            </a:extLst>
          </p:cNvPr>
          <p:cNvSpPr>
            <a:spLocks noGrp="1"/>
          </p:cNvSpPr>
          <p:nvPr>
            <p:ph type="body" sz="quarter" idx="16"/>
          </p:nvPr>
        </p:nvSpPr>
        <p:spPr>
          <a:xfrm>
            <a:off x="7315200" y="6696269"/>
            <a:ext cx="4376057" cy="152400"/>
          </a:xfrm>
        </p:spPr>
        <p:txBody>
          <a:bodyPr/>
          <a:lstStyle/>
          <a:p>
            <a:r>
              <a:rPr lang="en-US" noProof="0" dirty="0">
                <a:solidFill>
                  <a:schemeClr val="tx1"/>
                </a:solidFill>
                <a:latin typeface="+mn-lt"/>
              </a:rPr>
              <a:t>©</a:t>
            </a:r>
            <a:r>
              <a:rPr lang="en-US" noProof="0" dirty="0" err="1">
                <a:solidFill>
                  <a:schemeClr val="tx1"/>
                </a:solidFill>
                <a:latin typeface="+mn-lt"/>
              </a:rPr>
              <a:t>Pixtal</a:t>
            </a:r>
            <a:r>
              <a:rPr lang="en-US" noProof="0" dirty="0">
                <a:solidFill>
                  <a:schemeClr val="tx1"/>
                </a:solidFill>
                <a:latin typeface="+mn-lt"/>
              </a:rPr>
              <a:t>/AGE </a:t>
            </a:r>
            <a:r>
              <a:rPr lang="en-US" noProof="0" dirty="0" err="1">
                <a:solidFill>
                  <a:schemeClr val="tx1"/>
                </a:solidFill>
                <a:latin typeface="+mn-lt"/>
              </a:rPr>
              <a:t>Fotostock</a:t>
            </a:r>
            <a:endParaRPr lang="en-US" noProof="0" dirty="0">
              <a:solidFill>
                <a:schemeClr val="tx1"/>
              </a:solidFill>
              <a:latin typeface="+mn-lt"/>
            </a:endParaRPr>
          </a:p>
        </p:txBody>
      </p:sp>
    </p:spTree>
    <p:extLst>
      <p:ext uri="{BB962C8B-B14F-4D97-AF65-F5344CB8AC3E}">
        <p14:creationId xmlns:p14="http://schemas.microsoft.com/office/powerpoint/2010/main" val="1050300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latin typeface="+mn-lt"/>
              </a:rPr>
              <a:t>Chapter 2</a:t>
            </a:r>
            <a:endParaRPr lang="en-US" noProof="0" dirty="0">
              <a:solidFill>
                <a:schemeClr val="tx1"/>
              </a:solidFill>
              <a:latin typeface="+mn-lt"/>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574193"/>
          </a:xfrm>
        </p:spPr>
        <p:txBody>
          <a:bodyPr/>
          <a:lstStyle/>
          <a:p>
            <a:pPr algn="ctr"/>
            <a:r>
              <a:rPr lang="en-US" b="1" noProof="0" dirty="0">
                <a:solidFill>
                  <a:schemeClr val="tx1"/>
                </a:solidFill>
                <a:latin typeface="+mn-lt"/>
              </a:rPr>
              <a:t>Trends in Human Resource Management</a:t>
            </a:r>
            <a:endParaRPr lang="en-US" noProof="0" dirty="0">
              <a:solidFill>
                <a:schemeClr val="tx1"/>
              </a:solidFill>
              <a:latin typeface="+mn-lt"/>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latin typeface="+mn-lt"/>
              </a:rPr>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latin typeface="+mn-lt"/>
              </a:rPr>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latin typeface="+mn-lt"/>
              </a:rPr>
              <a:t>POLLING QUESTION </a:t>
            </a:r>
            <a:r>
              <a:rPr lang="en-US" sz="1000" b="0" noProof="0" dirty="0">
                <a:latin typeface="+mn-lt"/>
              </a:rPr>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7"/>
            <a:ext cx="9575800" cy="1869459"/>
          </a:xfrm>
        </p:spPr>
        <p:txBody>
          <a:bodyPr/>
          <a:lstStyle/>
          <a:p>
            <a:r>
              <a:rPr lang="en-US" sz="2800" b="1" noProof="0" dirty="0">
                <a:latin typeface="+mn-lt"/>
                <a:cs typeface="ＭＳ Ｐゴシック" charset="0"/>
              </a:rPr>
              <a:t>Sharon is a very smart and conscientious worker. However, she feels that her ideas are disregarded, and she has not had autonomy in completing her work. This situation is probably caused by a lack of</a:t>
            </a:r>
            <a:endParaRPr lang="en-US" sz="2800" b="1" noProof="0" dirty="0">
              <a:latin typeface="+mn-lt"/>
            </a:endParaRPr>
          </a:p>
        </p:txBody>
      </p:sp>
      <p:pic>
        <p:nvPicPr>
          <p:cNvPr id="3" name="Picture 2" descr="Blank.">
            <a:extLst>
              <a:ext uri="{FF2B5EF4-FFF2-40B4-BE49-F238E27FC236}">
                <a16:creationId xmlns:a16="http://schemas.microsoft.com/office/drawing/2014/main" id="{2FDBCC41-8794-44AD-A137-CC60EDE888A6}"/>
              </a:ext>
            </a:extLst>
          </p:cNvPr>
          <p:cNvPicPr>
            <a:picLocks noChangeAspect="1"/>
          </p:cNvPicPr>
          <p:nvPr/>
        </p:nvPicPr>
        <p:blipFill>
          <a:blip r:embed="rId3"/>
          <a:stretch>
            <a:fillRect/>
          </a:stretch>
        </p:blipFill>
        <p:spPr>
          <a:xfrm>
            <a:off x="4927732" y="1878175"/>
            <a:ext cx="1104900" cy="190500"/>
          </a:xfrm>
          <a:prstGeom prst="rect">
            <a:avLst/>
          </a:prstGeom>
        </p:spPr>
      </p:pic>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2329062"/>
            <a:ext cx="9575800" cy="2196285"/>
          </a:xfrm>
          <a:prstGeom prst="rect">
            <a:avLst/>
          </a:prstGeom>
        </p:spPr>
        <p:txBody>
          <a:bodyPr/>
          <a:lstStyle/>
          <a:p>
            <a:pPr marL="0" indent="0">
              <a:buClrTx/>
              <a:buNone/>
            </a:pPr>
            <a:r>
              <a:rPr lang="en-US" noProof="0" dirty="0">
                <a:latin typeface="+mn-lt"/>
              </a:rPr>
              <a:t>A. Teamwork.</a:t>
            </a:r>
          </a:p>
          <a:p>
            <a:pPr marL="0" indent="0">
              <a:buClrTx/>
              <a:buNone/>
            </a:pPr>
            <a:r>
              <a:rPr lang="en-US" noProof="0" dirty="0">
                <a:latin typeface="+mn-lt"/>
              </a:rPr>
              <a:t>B. Knowledge management.</a:t>
            </a:r>
          </a:p>
          <a:p>
            <a:pPr marL="0" indent="0">
              <a:buClrTx/>
              <a:buNone/>
            </a:pPr>
            <a:r>
              <a:rPr lang="en-US" noProof="0" dirty="0">
                <a:latin typeface="+mn-lt"/>
              </a:rPr>
              <a:t>C. Employee empowerment.</a:t>
            </a:r>
          </a:p>
          <a:p>
            <a:pPr marL="0" indent="0">
              <a:buClrTx/>
              <a:buNone/>
            </a:pPr>
            <a:r>
              <a:rPr lang="en-US" noProof="0" dirty="0">
                <a:latin typeface="+mn-lt"/>
              </a:rPr>
              <a:t>D. Job security.</a:t>
            </a:r>
          </a:p>
        </p:txBody>
      </p:sp>
    </p:spTree>
    <p:extLst>
      <p:ext uri="{BB962C8B-B14F-4D97-AF65-F5344CB8AC3E}">
        <p14:creationId xmlns:p14="http://schemas.microsoft.com/office/powerpoint/2010/main" val="2940723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Focus on Strategy </a:t>
            </a:r>
            <a:r>
              <a:rPr lang="en-US" sz="1000" b="0" noProof="0" dirty="0">
                <a:latin typeface="+mn-lt"/>
              </a:rPr>
              <a:t>1</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0"/>
            <a:ext cx="10972800" cy="2148840"/>
          </a:xfrm>
        </p:spPr>
        <p:txBody>
          <a:bodyPr/>
          <a:lstStyle/>
          <a:p>
            <a:pPr>
              <a:spcBef>
                <a:spcPts val="1000"/>
              </a:spcBef>
              <a:spcAft>
                <a:spcPts val="0"/>
              </a:spcAft>
            </a:pPr>
            <a:r>
              <a:rPr lang="en-US" noProof="0" dirty="0">
                <a:latin typeface="+mn-lt"/>
              </a:rPr>
              <a:t>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must support company’s strategy by:</a:t>
            </a:r>
          </a:p>
          <a:p>
            <a:pPr marL="291600" lvl="1" indent="-291600">
              <a:spcBef>
                <a:spcPts val="1000"/>
              </a:spcBef>
              <a:spcAft>
                <a:spcPts val="0"/>
              </a:spcAft>
            </a:pPr>
            <a:r>
              <a:rPr lang="en-US" noProof="0" dirty="0">
                <a:latin typeface="+mn-lt"/>
              </a:rPr>
              <a:t>Aligning policies and practices with company goals.</a:t>
            </a:r>
          </a:p>
          <a:p>
            <a:pPr marL="291600" lvl="1" indent="-291600">
              <a:spcBef>
                <a:spcPts val="1000"/>
              </a:spcBef>
              <a:spcAft>
                <a:spcPts val="0"/>
              </a:spcAft>
            </a:pPr>
            <a:r>
              <a:rPr lang="en-US" noProof="0" dirty="0">
                <a:latin typeface="+mn-lt"/>
              </a:rPr>
              <a:t>Supporting company decisions through quality improvement programs, mergers and acquisitions, restructuring, reengineering, outsourcing, and international expansion.</a:t>
            </a:r>
          </a:p>
        </p:txBody>
      </p:sp>
    </p:spTree>
    <p:extLst>
      <p:ext uri="{BB962C8B-B14F-4D97-AF65-F5344CB8AC3E}">
        <p14:creationId xmlns:p14="http://schemas.microsoft.com/office/powerpoint/2010/main" val="2479591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3200" noProof="0" dirty="0">
                <a:latin typeface="+mn-lt"/>
              </a:rPr>
              <a:t>Figure 2.4 Business Strategy: Issues Affecting H</a:t>
            </a:r>
            <a:r>
              <a:rPr lang="en-US" sz="100" noProof="0" dirty="0">
                <a:latin typeface="+mn-lt"/>
              </a:rPr>
              <a:t> </a:t>
            </a:r>
            <a:r>
              <a:rPr lang="en-US" sz="3200" noProof="0" dirty="0">
                <a:latin typeface="+mn-lt"/>
              </a:rPr>
              <a:t>R</a:t>
            </a:r>
            <a:r>
              <a:rPr lang="en-US" sz="100" noProof="0" dirty="0">
                <a:latin typeface="+mn-lt"/>
              </a:rPr>
              <a:t> </a:t>
            </a:r>
            <a:r>
              <a:rPr lang="en-US" sz="3200" noProof="0" dirty="0">
                <a:latin typeface="+mn-lt"/>
              </a:rPr>
              <a:t>M</a:t>
            </a:r>
          </a:p>
        </p:txBody>
      </p:sp>
      <p:pic>
        <p:nvPicPr>
          <p:cNvPr id="7" name="Picture 6" descr="A graphic lists 6 issues: total quality management, mergers and acquisitions, reengineering, international expansion, downsizing, and outsourcing.">
            <a:extLst>
              <a:ext uri="{FF2B5EF4-FFF2-40B4-BE49-F238E27FC236}">
                <a16:creationId xmlns:a16="http://schemas.microsoft.com/office/drawing/2014/main" id="{A985E7ED-3963-434E-A151-33D38AC334FD}"/>
              </a:ext>
            </a:extLst>
          </p:cNvPr>
          <p:cNvPicPr>
            <a:picLocks noChangeAspect="1"/>
          </p:cNvPicPr>
          <p:nvPr/>
        </p:nvPicPr>
        <p:blipFill>
          <a:blip r:embed="rId3"/>
          <a:stretch>
            <a:fillRect/>
          </a:stretch>
        </p:blipFill>
        <p:spPr>
          <a:xfrm>
            <a:off x="3637885" y="1434171"/>
            <a:ext cx="4916230" cy="4549496"/>
          </a:xfrm>
          <a:prstGeom prst="rect">
            <a:avLst/>
          </a:prstGeom>
        </p:spPr>
      </p:pic>
    </p:spTree>
    <p:extLst>
      <p:ext uri="{BB962C8B-B14F-4D97-AF65-F5344CB8AC3E}">
        <p14:creationId xmlns:p14="http://schemas.microsoft.com/office/powerpoint/2010/main" val="17177829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Focus on Strategy </a:t>
            </a:r>
            <a:r>
              <a:rPr lang="en-US" sz="1000" b="0" noProof="0" dirty="0">
                <a:latin typeface="+mn-lt"/>
              </a:rPr>
              <a:t>2</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0"/>
            <a:ext cx="10972800" cy="2060199"/>
          </a:xfrm>
        </p:spPr>
        <p:txBody>
          <a:bodyPr/>
          <a:lstStyle/>
          <a:p>
            <a:pPr>
              <a:spcBef>
                <a:spcPts val="1000"/>
              </a:spcBef>
              <a:spcAft>
                <a:spcPts val="0"/>
              </a:spcAft>
            </a:pPr>
            <a:r>
              <a:rPr lang="en-US" noProof="0" dirty="0">
                <a:latin typeface="+mn-lt"/>
              </a:rPr>
              <a:t>Mergers and Acquisitions</a:t>
            </a:r>
          </a:p>
          <a:p>
            <a:pPr marL="291600" lvl="1" indent="-291600">
              <a:spcBef>
                <a:spcPts val="1000"/>
              </a:spcBef>
              <a:spcAft>
                <a:spcPts val="0"/>
              </a:spcAft>
            </a:pPr>
            <a:r>
              <a:rPr lang="en-US" noProof="0" dirty="0">
                <a:latin typeface="+mn-lt"/>
              </a:rPr>
              <a:t>Mergers: two companies become one.</a:t>
            </a:r>
          </a:p>
          <a:p>
            <a:pPr marL="291600" lvl="1" indent="-291600">
              <a:spcBef>
                <a:spcPts val="1000"/>
              </a:spcBef>
              <a:spcAft>
                <a:spcPts val="0"/>
              </a:spcAft>
            </a:pPr>
            <a:r>
              <a:rPr lang="en-US" noProof="0" dirty="0">
                <a:latin typeface="+mn-lt"/>
              </a:rPr>
              <a:t>Acquisitions: one company buys another.</a:t>
            </a:r>
          </a:p>
          <a:p>
            <a:pPr marL="291600" lvl="1" indent="-291600">
              <a:spcBef>
                <a:spcPts val="1000"/>
              </a:spcBef>
              <a:spcAft>
                <a:spcPts val="0"/>
              </a:spcAft>
            </a:pPr>
            <a:r>
              <a:rPr lang="en-US" noProof="0" dirty="0">
                <a:latin typeface="+mn-lt"/>
              </a:rPr>
              <a:t>HR must be involved in resolving inevitable conflicts between companies’ practices.</a:t>
            </a:r>
          </a:p>
        </p:txBody>
      </p:sp>
    </p:spTree>
    <p:extLst>
      <p:ext uri="{BB962C8B-B14F-4D97-AF65-F5344CB8AC3E}">
        <p14:creationId xmlns:p14="http://schemas.microsoft.com/office/powerpoint/2010/main" val="7654852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Focus on Strategy </a:t>
            </a:r>
            <a:r>
              <a:rPr lang="en-US" sz="1000" b="0" noProof="0" dirty="0">
                <a:latin typeface="+mn-lt"/>
              </a:rPr>
              <a:t>3</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0"/>
            <a:ext cx="10972800" cy="2582713"/>
          </a:xfrm>
        </p:spPr>
        <p:txBody>
          <a:bodyPr/>
          <a:lstStyle/>
          <a:p>
            <a:pPr>
              <a:spcBef>
                <a:spcPts val="1000"/>
              </a:spcBef>
              <a:spcAft>
                <a:spcPts val="0"/>
              </a:spcAft>
            </a:pPr>
            <a:r>
              <a:rPr lang="en-US" noProof="0" dirty="0">
                <a:latin typeface="+mn-lt"/>
              </a:rPr>
              <a:t>High-Quality Standards</a:t>
            </a:r>
          </a:p>
          <a:p>
            <a:pPr marL="0" lvl="1" indent="0">
              <a:spcBef>
                <a:spcPts val="1000"/>
              </a:spcBef>
              <a:spcAft>
                <a:spcPts val="0"/>
              </a:spcAft>
              <a:buNone/>
            </a:pPr>
            <a:r>
              <a:rPr lang="en-US" noProof="0" dirty="0">
                <a:latin typeface="+mn-lt"/>
              </a:rPr>
              <a:t>Many companies use </a:t>
            </a:r>
            <a:r>
              <a:rPr lang="en-US" b="1" noProof="0" dirty="0">
                <a:latin typeface="+mn-lt"/>
              </a:rPr>
              <a:t>total quality management (T</a:t>
            </a:r>
            <a:r>
              <a:rPr lang="en-US" sz="100" b="1" noProof="0" dirty="0">
                <a:latin typeface="+mn-lt"/>
              </a:rPr>
              <a:t> </a:t>
            </a:r>
            <a:r>
              <a:rPr lang="en-US" b="1" noProof="0" dirty="0">
                <a:latin typeface="+mn-lt"/>
              </a:rPr>
              <a:t>Q</a:t>
            </a:r>
            <a:r>
              <a:rPr lang="en-US" sz="100" b="1" noProof="0" dirty="0">
                <a:latin typeface="+mn-lt"/>
              </a:rPr>
              <a:t> </a:t>
            </a:r>
            <a:r>
              <a:rPr lang="en-US" b="1" noProof="0" dirty="0">
                <a:latin typeface="+mn-lt"/>
              </a:rPr>
              <a:t>M)</a:t>
            </a:r>
            <a:r>
              <a:rPr lang="en-US" noProof="0" dirty="0">
                <a:latin typeface="+mn-lt"/>
              </a:rPr>
              <a:t>.</a:t>
            </a:r>
          </a:p>
          <a:p>
            <a:pPr marL="0" lvl="1" indent="0">
              <a:spcBef>
                <a:spcPts val="1000"/>
              </a:spcBef>
              <a:spcAft>
                <a:spcPts val="0"/>
              </a:spcAft>
              <a:buNone/>
            </a:pPr>
            <a:r>
              <a:rPr lang="en-US" noProof="0" dirty="0">
                <a:latin typeface="+mn-lt"/>
              </a:rPr>
              <a:t>Provides guidelines for all the organization’s activities.</a:t>
            </a:r>
          </a:p>
          <a:p>
            <a:pPr marL="0" lvl="1" indent="0">
              <a:spcBef>
                <a:spcPts val="1000"/>
              </a:spcBef>
              <a:spcAft>
                <a:spcPts val="0"/>
              </a:spcAft>
              <a:buNone/>
            </a:pPr>
            <a:r>
              <a:rPr lang="en-US" noProof="0" dirty="0">
                <a:latin typeface="+mn-lt"/>
              </a:rPr>
              <a:t>Quality improvement can focus on 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functions.</a:t>
            </a:r>
          </a:p>
          <a:p>
            <a:pPr marL="291600" lvl="2" indent="-291600">
              <a:spcBef>
                <a:spcPts val="1000"/>
              </a:spcBef>
              <a:spcAft>
                <a:spcPts val="0"/>
              </a:spcAft>
            </a:pPr>
            <a:r>
              <a:rPr lang="en-US" noProof="0" dirty="0">
                <a:latin typeface="+mn-lt"/>
              </a:rPr>
              <a:t>Applying data to improve business processes.</a:t>
            </a:r>
          </a:p>
        </p:txBody>
      </p:sp>
    </p:spTree>
    <p:extLst>
      <p:ext uri="{BB962C8B-B14F-4D97-AF65-F5344CB8AC3E}">
        <p14:creationId xmlns:p14="http://schemas.microsoft.com/office/powerpoint/2010/main" val="12215546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Focus on Strategy </a:t>
            </a:r>
            <a:r>
              <a:rPr lang="en-US" sz="1000" b="0" noProof="0" dirty="0">
                <a:latin typeface="+mn-lt"/>
              </a:rPr>
              <a:t>4</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0"/>
            <a:ext cx="10972800" cy="3888999"/>
          </a:xfrm>
        </p:spPr>
        <p:txBody>
          <a:bodyPr/>
          <a:lstStyle/>
          <a:p>
            <a:pPr>
              <a:spcBef>
                <a:spcPts val="1000"/>
              </a:spcBef>
              <a:spcAft>
                <a:spcPts val="0"/>
              </a:spcAft>
            </a:pPr>
            <a:r>
              <a:rPr lang="en-US" noProof="0" dirty="0">
                <a:latin typeface="+mn-lt"/>
              </a:rPr>
              <a:t>T</a:t>
            </a:r>
            <a:r>
              <a:rPr lang="en-US" sz="100" noProof="0" dirty="0">
                <a:latin typeface="+mn-lt"/>
              </a:rPr>
              <a:t> </a:t>
            </a:r>
            <a:r>
              <a:rPr lang="en-US" noProof="0" dirty="0">
                <a:latin typeface="+mn-lt"/>
              </a:rPr>
              <a:t>Q</a:t>
            </a:r>
            <a:r>
              <a:rPr lang="en-US" sz="100" noProof="0" dirty="0">
                <a:latin typeface="+mn-lt"/>
              </a:rPr>
              <a:t> </a:t>
            </a:r>
            <a:r>
              <a:rPr lang="en-US" noProof="0" dirty="0">
                <a:latin typeface="+mn-lt"/>
              </a:rPr>
              <a:t>M Core Values</a:t>
            </a:r>
          </a:p>
          <a:p>
            <a:pPr marL="403200" lvl="1" indent="-403200">
              <a:spcBef>
                <a:spcPts val="1000"/>
              </a:spcBef>
              <a:spcAft>
                <a:spcPts val="0"/>
              </a:spcAft>
              <a:buFont typeface="+mj-lt"/>
              <a:buAutoNum type="arabicPeriod"/>
            </a:pPr>
            <a:r>
              <a:rPr lang="en-US" noProof="0" dirty="0">
                <a:latin typeface="+mn-lt"/>
              </a:rPr>
              <a:t>Methods and processes are designed to meet the needs of internal and external customers.</a:t>
            </a:r>
          </a:p>
          <a:p>
            <a:pPr marL="403200" lvl="1" indent="-403200">
              <a:spcBef>
                <a:spcPts val="1000"/>
              </a:spcBef>
              <a:spcAft>
                <a:spcPts val="0"/>
              </a:spcAft>
              <a:buFont typeface="+mj-lt"/>
              <a:buAutoNum type="arabicPeriod"/>
            </a:pPr>
            <a:r>
              <a:rPr lang="en-US" noProof="0" dirty="0">
                <a:latin typeface="+mn-lt"/>
              </a:rPr>
              <a:t>Every employee receives training in quality.</a:t>
            </a:r>
          </a:p>
          <a:p>
            <a:pPr marL="403200" lvl="1" indent="-403200">
              <a:spcBef>
                <a:spcPts val="1000"/>
              </a:spcBef>
              <a:spcAft>
                <a:spcPts val="0"/>
              </a:spcAft>
              <a:buFont typeface="+mj-lt"/>
              <a:buAutoNum type="arabicPeriod"/>
            </a:pPr>
            <a:r>
              <a:rPr lang="en-US" noProof="0" dirty="0">
                <a:latin typeface="+mn-lt"/>
              </a:rPr>
              <a:t>Quality is designed into product or service to prevent errors from occurring.</a:t>
            </a:r>
          </a:p>
          <a:p>
            <a:pPr marL="403200" lvl="1" indent="-403200">
              <a:spcBef>
                <a:spcPts val="1000"/>
              </a:spcBef>
              <a:spcAft>
                <a:spcPts val="0"/>
              </a:spcAft>
              <a:buFont typeface="+mj-lt"/>
              <a:buAutoNum type="arabicPeriod"/>
            </a:pPr>
            <a:r>
              <a:rPr lang="en-US" noProof="0" dirty="0">
                <a:latin typeface="+mn-lt"/>
              </a:rPr>
              <a:t>Organization promotes cooperation with vendors, suppliers, and customers to improve quality and hold down costs.</a:t>
            </a:r>
          </a:p>
          <a:p>
            <a:pPr marL="403200" lvl="1" indent="-403200">
              <a:spcBef>
                <a:spcPts val="1000"/>
              </a:spcBef>
              <a:spcAft>
                <a:spcPts val="0"/>
              </a:spcAft>
              <a:buFont typeface="+mj-lt"/>
              <a:buAutoNum type="arabicPeriod"/>
            </a:pPr>
            <a:r>
              <a:rPr lang="en-US" noProof="0" dirty="0">
                <a:latin typeface="+mn-lt"/>
              </a:rPr>
              <a:t>Managers measure progress with feedback based on data.</a:t>
            </a:r>
          </a:p>
        </p:txBody>
      </p:sp>
    </p:spTree>
    <p:extLst>
      <p:ext uri="{BB962C8B-B14F-4D97-AF65-F5344CB8AC3E}">
        <p14:creationId xmlns:p14="http://schemas.microsoft.com/office/powerpoint/2010/main" val="6534547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04A4C-7DDF-4C88-82FA-DCF7372C8C2B}"/>
              </a:ext>
            </a:extLst>
          </p:cNvPr>
          <p:cNvSpPr>
            <a:spLocks noGrp="1"/>
          </p:cNvSpPr>
          <p:nvPr>
            <p:ph type="title"/>
          </p:nvPr>
        </p:nvSpPr>
        <p:spPr>
          <a:xfrm>
            <a:off x="0" y="228600"/>
            <a:ext cx="12192000" cy="611155"/>
          </a:xfrm>
        </p:spPr>
        <p:txBody>
          <a:bodyPr/>
          <a:lstStyle/>
          <a:p>
            <a:r>
              <a:rPr lang="en-US" noProof="0" dirty="0">
                <a:latin typeface="+mn-lt"/>
              </a:rPr>
              <a:t>Focus on Strategy </a:t>
            </a:r>
            <a:r>
              <a:rPr lang="en-US" sz="1000" b="0" noProof="0" dirty="0">
                <a:latin typeface="+mn-lt"/>
              </a:rPr>
              <a:t>5</a:t>
            </a:r>
          </a:p>
        </p:txBody>
      </p:sp>
      <p:sp>
        <p:nvSpPr>
          <p:cNvPr id="3" name="Content Placeholder 2">
            <a:extLst>
              <a:ext uri="{FF2B5EF4-FFF2-40B4-BE49-F238E27FC236}">
                <a16:creationId xmlns:a16="http://schemas.microsoft.com/office/drawing/2014/main" id="{4DEA9713-0C41-4B6C-A097-5ADC864092E5}"/>
              </a:ext>
            </a:extLst>
          </p:cNvPr>
          <p:cNvSpPr>
            <a:spLocks noGrp="1"/>
          </p:cNvSpPr>
          <p:nvPr>
            <p:ph sz="quarter" idx="12"/>
          </p:nvPr>
        </p:nvSpPr>
        <p:spPr>
          <a:xfrm>
            <a:off x="591932" y="1276127"/>
            <a:ext cx="10871200" cy="1709669"/>
          </a:xfrm>
        </p:spPr>
        <p:txBody>
          <a:bodyPr/>
          <a:lstStyle/>
          <a:p>
            <a:pPr marL="0" indent="0">
              <a:spcBef>
                <a:spcPts val="1000"/>
              </a:spcBef>
              <a:spcAft>
                <a:spcPts val="0"/>
              </a:spcAft>
              <a:buNone/>
            </a:pPr>
            <a:r>
              <a:rPr lang="en-US" sz="2800" noProof="0" dirty="0">
                <a:latin typeface="+mn-lt"/>
              </a:rPr>
              <a:t>Cost Control</a:t>
            </a:r>
          </a:p>
          <a:p>
            <a:pPr marL="0" lvl="1" indent="0">
              <a:spcBef>
                <a:spcPts val="1000"/>
              </a:spcBef>
              <a:spcAft>
                <a:spcPts val="0"/>
              </a:spcAft>
              <a:buNone/>
            </a:pPr>
            <a:r>
              <a:rPr lang="en-US" sz="2400" noProof="0" dirty="0">
                <a:latin typeface="+mn-lt"/>
              </a:rPr>
              <a:t>Some organizations have a low-cost, low-price strategy.</a:t>
            </a:r>
          </a:p>
          <a:p>
            <a:pPr marL="291600" lvl="2" indent="-291600">
              <a:spcBef>
                <a:spcPts val="1000"/>
              </a:spcBef>
              <a:spcAft>
                <a:spcPts val="0"/>
              </a:spcAft>
            </a:pPr>
            <a:r>
              <a:rPr lang="en-US" sz="2000" noProof="0" dirty="0">
                <a:latin typeface="+mn-lt"/>
              </a:rPr>
              <a:t>These organizations rely on HR to identify ways to limit costs of maintaining a qualified, motivated workforce.</a:t>
            </a:r>
          </a:p>
        </p:txBody>
      </p:sp>
      <p:sp>
        <p:nvSpPr>
          <p:cNvPr id="4" name="Content Placeholder 3">
            <a:extLst>
              <a:ext uri="{FF2B5EF4-FFF2-40B4-BE49-F238E27FC236}">
                <a16:creationId xmlns:a16="http://schemas.microsoft.com/office/drawing/2014/main" id="{0F73A412-F318-4ED9-8143-56B36EBFA2A0}"/>
              </a:ext>
            </a:extLst>
          </p:cNvPr>
          <p:cNvSpPr>
            <a:spLocks noGrp="1"/>
          </p:cNvSpPr>
          <p:nvPr>
            <p:ph sz="quarter" idx="13"/>
          </p:nvPr>
        </p:nvSpPr>
        <p:spPr>
          <a:xfrm>
            <a:off x="591932" y="3051106"/>
            <a:ext cx="10871200" cy="1922107"/>
          </a:xfrm>
        </p:spPr>
        <p:txBody>
          <a:bodyPr/>
          <a:lstStyle/>
          <a:p>
            <a:pPr marL="0" indent="0">
              <a:spcBef>
                <a:spcPts val="1000"/>
              </a:spcBef>
              <a:spcAft>
                <a:spcPts val="0"/>
              </a:spcAft>
              <a:buNone/>
            </a:pPr>
            <a:r>
              <a:rPr lang="en-US" noProof="0" dirty="0">
                <a:latin typeface="+mn-lt"/>
              </a:rPr>
              <a:t>HR must lower costs without compromising quality.</a:t>
            </a:r>
          </a:p>
          <a:p>
            <a:pPr marL="0" indent="0">
              <a:spcBef>
                <a:spcPts val="1000"/>
              </a:spcBef>
              <a:spcAft>
                <a:spcPts val="0"/>
              </a:spcAft>
              <a:buNone/>
            </a:pPr>
            <a:r>
              <a:rPr lang="en-US" noProof="0" dirty="0">
                <a:latin typeface="+mn-lt"/>
              </a:rPr>
              <a:t>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can help the organization use human resources more efficiently and make 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processes more efficient.</a:t>
            </a:r>
          </a:p>
          <a:p>
            <a:pPr marL="0" indent="0">
              <a:spcBef>
                <a:spcPts val="1000"/>
              </a:spcBef>
              <a:spcAft>
                <a:spcPts val="0"/>
              </a:spcAft>
              <a:buNone/>
            </a:pPr>
            <a:r>
              <a:rPr lang="en-US" noProof="0" dirty="0">
                <a:latin typeface="+mn-lt"/>
              </a:rPr>
              <a:t>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can downsize, reengineer, or outsource to control costs.</a:t>
            </a:r>
          </a:p>
        </p:txBody>
      </p:sp>
    </p:spTree>
    <p:extLst>
      <p:ext uri="{BB962C8B-B14F-4D97-AF65-F5344CB8AC3E}">
        <p14:creationId xmlns:p14="http://schemas.microsoft.com/office/powerpoint/2010/main" val="452674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04A4C-7DDF-4C88-82FA-DCF7372C8C2B}"/>
              </a:ext>
            </a:extLst>
          </p:cNvPr>
          <p:cNvSpPr>
            <a:spLocks noGrp="1"/>
          </p:cNvSpPr>
          <p:nvPr>
            <p:ph type="title"/>
          </p:nvPr>
        </p:nvSpPr>
        <p:spPr>
          <a:xfrm>
            <a:off x="0" y="228600"/>
            <a:ext cx="12192000" cy="611155"/>
          </a:xfrm>
        </p:spPr>
        <p:txBody>
          <a:bodyPr/>
          <a:lstStyle/>
          <a:p>
            <a:r>
              <a:rPr lang="en-US" noProof="0" dirty="0">
                <a:latin typeface="+mn-lt"/>
              </a:rPr>
              <a:t>Focus on Strategy </a:t>
            </a:r>
            <a:r>
              <a:rPr lang="en-US" sz="1000" b="0" noProof="0" dirty="0">
                <a:latin typeface="+mn-lt"/>
              </a:rPr>
              <a:t>6</a:t>
            </a:r>
          </a:p>
        </p:txBody>
      </p:sp>
      <p:sp>
        <p:nvSpPr>
          <p:cNvPr id="3" name="Content Placeholder 2">
            <a:extLst>
              <a:ext uri="{FF2B5EF4-FFF2-40B4-BE49-F238E27FC236}">
                <a16:creationId xmlns:a16="http://schemas.microsoft.com/office/drawing/2014/main" id="{4DEA9713-0C41-4B6C-A097-5ADC864092E5}"/>
              </a:ext>
            </a:extLst>
          </p:cNvPr>
          <p:cNvSpPr>
            <a:spLocks noGrp="1"/>
          </p:cNvSpPr>
          <p:nvPr>
            <p:ph sz="quarter" idx="12"/>
          </p:nvPr>
        </p:nvSpPr>
        <p:spPr>
          <a:xfrm>
            <a:off x="591932" y="1276127"/>
            <a:ext cx="10871200" cy="2500743"/>
          </a:xfrm>
        </p:spPr>
        <p:txBody>
          <a:bodyPr/>
          <a:lstStyle/>
          <a:p>
            <a:pPr marL="0" indent="0">
              <a:spcBef>
                <a:spcPts val="1000"/>
              </a:spcBef>
              <a:spcAft>
                <a:spcPts val="0"/>
              </a:spcAft>
              <a:buNone/>
            </a:pPr>
            <a:r>
              <a:rPr lang="en-US" sz="2800" noProof="0" dirty="0">
                <a:latin typeface="+mn-lt"/>
              </a:rPr>
              <a:t>Downsizing</a:t>
            </a:r>
          </a:p>
          <a:p>
            <a:pPr marL="0" lvl="1" indent="0">
              <a:spcBef>
                <a:spcPts val="1000"/>
              </a:spcBef>
              <a:spcAft>
                <a:spcPts val="0"/>
              </a:spcAft>
              <a:buNone/>
            </a:pPr>
            <a:r>
              <a:rPr lang="en-US" sz="2400" noProof="0" dirty="0">
                <a:latin typeface="+mn-lt"/>
              </a:rPr>
              <a:t>H</a:t>
            </a:r>
            <a:r>
              <a:rPr lang="en-US" sz="100" noProof="0" dirty="0">
                <a:latin typeface="+mn-lt"/>
              </a:rPr>
              <a:t> </a:t>
            </a:r>
            <a:r>
              <a:rPr lang="en-US" sz="2400" noProof="0" dirty="0">
                <a:latin typeface="+mn-lt"/>
              </a:rPr>
              <a:t>R</a:t>
            </a:r>
            <a:r>
              <a:rPr lang="en-US" sz="100" noProof="0" dirty="0">
                <a:latin typeface="+mn-lt"/>
              </a:rPr>
              <a:t> </a:t>
            </a:r>
            <a:r>
              <a:rPr lang="en-US" sz="2400" noProof="0" dirty="0">
                <a:latin typeface="+mn-lt"/>
              </a:rPr>
              <a:t>M challenged to “surgically” reduce workforce.</a:t>
            </a:r>
          </a:p>
          <a:p>
            <a:pPr marL="291600" lvl="2" indent="-291600">
              <a:spcBef>
                <a:spcPts val="1000"/>
              </a:spcBef>
              <a:spcAft>
                <a:spcPts val="0"/>
              </a:spcAft>
            </a:pPr>
            <a:r>
              <a:rPr lang="en-US" sz="2000" noProof="0" dirty="0">
                <a:latin typeface="+mn-lt"/>
              </a:rPr>
              <a:t>Most valuable employees should be kept, but they are often willing and able to find other employment before layoffs.</a:t>
            </a:r>
          </a:p>
          <a:p>
            <a:pPr marL="291600" lvl="2" indent="-291600">
              <a:spcBef>
                <a:spcPts val="1000"/>
              </a:spcBef>
              <a:spcAft>
                <a:spcPts val="0"/>
              </a:spcAft>
            </a:pPr>
            <a:r>
              <a:rPr lang="en-US" sz="2000" noProof="0" dirty="0">
                <a:latin typeface="+mn-lt"/>
              </a:rPr>
              <a:t>Early-retirement programs are humane, but they essentially reduce the workforce with a “grenade” approach.</a:t>
            </a:r>
          </a:p>
        </p:txBody>
      </p:sp>
      <p:sp>
        <p:nvSpPr>
          <p:cNvPr id="4" name="Content Placeholder 3">
            <a:extLst>
              <a:ext uri="{FF2B5EF4-FFF2-40B4-BE49-F238E27FC236}">
                <a16:creationId xmlns:a16="http://schemas.microsoft.com/office/drawing/2014/main" id="{0F73A412-F318-4ED9-8143-56B36EBFA2A0}"/>
              </a:ext>
            </a:extLst>
          </p:cNvPr>
          <p:cNvSpPr>
            <a:spLocks noGrp="1"/>
          </p:cNvSpPr>
          <p:nvPr>
            <p:ph sz="quarter" idx="13"/>
          </p:nvPr>
        </p:nvSpPr>
        <p:spPr>
          <a:xfrm>
            <a:off x="591932" y="3836300"/>
            <a:ext cx="10871200" cy="1242597"/>
          </a:xfrm>
        </p:spPr>
        <p:txBody>
          <a:bodyPr/>
          <a:lstStyle/>
          <a:p>
            <a:pPr marL="0" indent="0">
              <a:spcBef>
                <a:spcPts val="1000"/>
              </a:spcBef>
              <a:spcAft>
                <a:spcPts val="0"/>
              </a:spcAft>
              <a:buNone/>
            </a:pPr>
            <a:r>
              <a:rPr lang="en-US" noProof="0" dirty="0">
                <a:latin typeface="+mn-lt"/>
              </a:rPr>
              <a:t>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must boost morale of remaining workers.</a:t>
            </a:r>
          </a:p>
          <a:p>
            <a:pPr marL="291600" indent="-291600">
              <a:spcBef>
                <a:spcPts val="1000"/>
              </a:spcBef>
              <a:spcAft>
                <a:spcPts val="0"/>
              </a:spcAft>
              <a:buFont typeface="Arial" panose="020B0604020202020204" pitchFamily="34" charset="0"/>
              <a:buChar char="•"/>
            </a:pPr>
            <a:r>
              <a:rPr lang="en-US" sz="2000" noProof="0" dirty="0">
                <a:latin typeface="+mn-lt"/>
              </a:rPr>
              <a:t>Open communication necessary to build trust: notify employees of reason for downsizing and provide downsized employees with outplacement services.</a:t>
            </a:r>
          </a:p>
        </p:txBody>
      </p:sp>
    </p:spTree>
    <p:extLst>
      <p:ext uri="{BB962C8B-B14F-4D97-AF65-F5344CB8AC3E}">
        <p14:creationId xmlns:p14="http://schemas.microsoft.com/office/powerpoint/2010/main" val="193392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2800" noProof="0" dirty="0">
                <a:latin typeface="+mn-lt"/>
              </a:rPr>
              <a:t>Figure 2.5 Number of Job Cuts Announced by Employers during the Past Decade</a:t>
            </a:r>
          </a:p>
        </p:txBody>
      </p:sp>
      <p:pic>
        <p:nvPicPr>
          <p:cNvPr id="3" name="Picture 2" descr="A bar chart lists the number of job cuts from 2009 to 2019.">
            <a:extLst>
              <a:ext uri="{FF2B5EF4-FFF2-40B4-BE49-F238E27FC236}">
                <a16:creationId xmlns:a16="http://schemas.microsoft.com/office/drawing/2014/main" id="{4D1DE704-5F57-442F-A71E-B0F0DD9EAF31}"/>
              </a:ext>
            </a:extLst>
          </p:cNvPr>
          <p:cNvPicPr>
            <a:picLocks noChangeAspect="1"/>
          </p:cNvPicPr>
          <p:nvPr/>
        </p:nvPicPr>
        <p:blipFill>
          <a:blip r:embed="rId3"/>
          <a:stretch>
            <a:fillRect/>
          </a:stretch>
        </p:blipFill>
        <p:spPr>
          <a:xfrm>
            <a:off x="2381250" y="1463565"/>
            <a:ext cx="7429500" cy="4429125"/>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3399183" y="6687563"/>
            <a:ext cx="8390882" cy="170437"/>
          </a:xfrm>
        </p:spPr>
        <p:txBody>
          <a:bodyPr/>
          <a:lstStyle/>
          <a:p>
            <a:r>
              <a:rPr lang="en-US" i="1" noProof="0" dirty="0">
                <a:solidFill>
                  <a:schemeClr val="tx1"/>
                </a:solidFill>
                <a:latin typeface="+mn-lt"/>
              </a:rPr>
              <a:t>Source: </a:t>
            </a:r>
            <a:r>
              <a:rPr lang="en-US" noProof="0" dirty="0">
                <a:solidFill>
                  <a:schemeClr val="tx1"/>
                </a:solidFill>
                <a:latin typeface="+mn-lt"/>
              </a:rPr>
              <a:t>Gina </a:t>
            </a:r>
            <a:r>
              <a:rPr lang="en-US" noProof="0" dirty="0" err="1">
                <a:solidFill>
                  <a:schemeClr val="tx1"/>
                </a:solidFill>
                <a:latin typeface="+mn-lt"/>
              </a:rPr>
              <a:t>Heeb</a:t>
            </a:r>
            <a:r>
              <a:rPr lang="en-US" noProof="0" dirty="0">
                <a:solidFill>
                  <a:schemeClr val="tx1"/>
                </a:solidFill>
                <a:latin typeface="+mn-lt"/>
              </a:rPr>
              <a:t>, “2019 Was One of the Decade’s Worst Years for Job Cuts in the U</a:t>
            </a:r>
            <a:r>
              <a:rPr lang="en-US" sz="100" noProof="0" dirty="0">
                <a:solidFill>
                  <a:schemeClr val="tx1"/>
                </a:solidFill>
                <a:latin typeface="+mn-lt"/>
              </a:rPr>
              <a:t> </a:t>
            </a:r>
            <a:r>
              <a:rPr lang="en-US" noProof="0" dirty="0">
                <a:solidFill>
                  <a:schemeClr val="tx1"/>
                </a:solidFill>
                <a:latin typeface="+mn-lt"/>
              </a:rPr>
              <a:t>S,” Markets Insider, January 2, 2020, https://markets.businessinsider.com.</a:t>
            </a:r>
          </a:p>
        </p:txBody>
      </p:sp>
    </p:spTree>
    <p:extLst>
      <p:ext uri="{BB962C8B-B14F-4D97-AF65-F5344CB8AC3E}">
        <p14:creationId xmlns:p14="http://schemas.microsoft.com/office/powerpoint/2010/main" val="2938093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Focus on Strategy </a:t>
            </a:r>
            <a:r>
              <a:rPr lang="en-US" sz="1000" b="0" noProof="0" dirty="0">
                <a:latin typeface="+mn-lt"/>
              </a:rPr>
              <a:t>7</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0"/>
            <a:ext cx="10972800" cy="2894275"/>
          </a:xfrm>
        </p:spPr>
        <p:txBody>
          <a:bodyPr/>
          <a:lstStyle/>
          <a:p>
            <a:pPr>
              <a:spcBef>
                <a:spcPts val="1000"/>
              </a:spcBef>
              <a:spcAft>
                <a:spcPts val="0"/>
              </a:spcAft>
            </a:pPr>
            <a:r>
              <a:rPr lang="en-US" noProof="0" dirty="0">
                <a:latin typeface="+mn-lt"/>
              </a:rPr>
              <a:t>COVID-19</a:t>
            </a:r>
          </a:p>
          <a:p>
            <a:pPr marL="291600" lvl="1" indent="-291600">
              <a:spcBef>
                <a:spcPts val="1000"/>
              </a:spcBef>
              <a:spcAft>
                <a:spcPts val="0"/>
              </a:spcAft>
            </a:pPr>
            <a:r>
              <a:rPr lang="en-US" noProof="0" dirty="0">
                <a:latin typeface="+mn-lt"/>
              </a:rPr>
              <a:t>The COVID-19 pandemic caused major layoffs and furloughs in U.S. businesses in 2020.</a:t>
            </a:r>
          </a:p>
          <a:p>
            <a:pPr marL="291600" lvl="1" indent="-291600">
              <a:spcBef>
                <a:spcPts val="1000"/>
              </a:spcBef>
              <a:spcAft>
                <a:spcPts val="0"/>
              </a:spcAft>
            </a:pPr>
            <a:r>
              <a:rPr lang="en-US" noProof="0" dirty="0">
                <a:latin typeface="+mn-lt"/>
              </a:rPr>
              <a:t>The impact of COVID-19 on 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will likely continue for foreseeable future.</a:t>
            </a:r>
          </a:p>
          <a:p>
            <a:pPr marL="291600" lvl="1" indent="-291600">
              <a:spcBef>
                <a:spcPts val="1000"/>
              </a:spcBef>
              <a:spcAft>
                <a:spcPts val="0"/>
              </a:spcAft>
            </a:pPr>
            <a:r>
              <a:rPr lang="en-US" noProof="0" dirty="0">
                <a:latin typeface="+mn-lt"/>
              </a:rPr>
              <a:t>Congress passed several pieces of emergency legislation to lessen the blow from this catastrophic event.</a:t>
            </a:r>
          </a:p>
        </p:txBody>
      </p:sp>
    </p:spTree>
    <p:extLst>
      <p:ext uri="{BB962C8B-B14F-4D97-AF65-F5344CB8AC3E}">
        <p14:creationId xmlns:p14="http://schemas.microsoft.com/office/powerpoint/2010/main" val="3993162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What Do I Need to Know?</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0"/>
            <a:ext cx="10972800" cy="5080447"/>
          </a:xfrm>
        </p:spPr>
        <p:txBody>
          <a:bodyPr/>
          <a:lstStyle/>
          <a:p>
            <a:pPr marL="895350" indent="-895350">
              <a:spcBef>
                <a:spcPts val="1000"/>
              </a:spcBef>
              <a:spcAft>
                <a:spcPts val="0"/>
              </a:spcAft>
              <a:tabLst>
                <a:tab pos="895350" algn="l"/>
              </a:tabLst>
            </a:pPr>
            <a:r>
              <a:rPr lang="en-US" sz="2200" noProof="0" dirty="0">
                <a:solidFill>
                  <a:srgbClr val="006800"/>
                </a:solidFill>
                <a:latin typeface="+mn-lt"/>
              </a:rPr>
              <a:t>L</a:t>
            </a:r>
            <a:r>
              <a:rPr lang="en-US" sz="100" noProof="0" dirty="0">
                <a:solidFill>
                  <a:srgbClr val="006800"/>
                </a:solidFill>
                <a:latin typeface="+mn-lt"/>
              </a:rPr>
              <a:t> </a:t>
            </a:r>
            <a:r>
              <a:rPr lang="en-US" sz="2200" noProof="0" dirty="0">
                <a:solidFill>
                  <a:srgbClr val="006800"/>
                </a:solidFill>
                <a:latin typeface="+mn-lt"/>
              </a:rPr>
              <a:t>O 2-1</a:t>
            </a:r>
            <a:r>
              <a:rPr lang="en-US" sz="2200" noProof="0" dirty="0">
                <a:solidFill>
                  <a:srgbClr val="008000"/>
                </a:solidFill>
                <a:latin typeface="+mn-lt"/>
              </a:rPr>
              <a:t>  </a:t>
            </a:r>
            <a:r>
              <a:rPr lang="en-US" sz="2200" noProof="0" dirty="0">
                <a:latin typeface="+mn-lt"/>
              </a:rPr>
              <a:t>Describe trends in the labor force composition and how they affect human resource management.</a:t>
            </a:r>
          </a:p>
          <a:p>
            <a:pPr marL="895350" indent="-895350">
              <a:spcBef>
                <a:spcPts val="1000"/>
              </a:spcBef>
              <a:spcAft>
                <a:spcPts val="0"/>
              </a:spcAft>
              <a:tabLst>
                <a:tab pos="1139825" algn="l"/>
              </a:tabLst>
            </a:pPr>
            <a:r>
              <a:rPr lang="en-US" sz="2200" noProof="0" dirty="0">
                <a:solidFill>
                  <a:srgbClr val="006800"/>
                </a:solidFill>
                <a:latin typeface="+mn-lt"/>
              </a:rPr>
              <a:t>L</a:t>
            </a:r>
            <a:r>
              <a:rPr lang="en-US" sz="100" noProof="0" dirty="0">
                <a:solidFill>
                  <a:srgbClr val="006800"/>
                </a:solidFill>
                <a:latin typeface="+mn-lt"/>
              </a:rPr>
              <a:t> </a:t>
            </a:r>
            <a:r>
              <a:rPr lang="en-US" sz="2200" noProof="0" dirty="0">
                <a:solidFill>
                  <a:srgbClr val="006800"/>
                </a:solidFill>
                <a:latin typeface="+mn-lt"/>
              </a:rPr>
              <a:t>O 2-2</a:t>
            </a:r>
            <a:r>
              <a:rPr lang="en-US" sz="2200" noProof="0" dirty="0">
                <a:solidFill>
                  <a:srgbClr val="008000"/>
                </a:solidFill>
                <a:latin typeface="+mn-lt"/>
              </a:rPr>
              <a:t>  </a:t>
            </a:r>
            <a:r>
              <a:rPr lang="en-US" sz="2200" noProof="0" dirty="0">
                <a:latin typeface="+mn-lt"/>
              </a:rPr>
              <a:t>Summarize areas in which human resource management can support the goal of creating a high-performance work system.</a:t>
            </a:r>
          </a:p>
          <a:p>
            <a:pPr marL="1139825" indent="-1139825">
              <a:spcBef>
                <a:spcPts val="1000"/>
              </a:spcBef>
              <a:spcAft>
                <a:spcPts val="0"/>
              </a:spcAft>
              <a:tabLst>
                <a:tab pos="1139825" algn="l"/>
              </a:tabLst>
            </a:pPr>
            <a:r>
              <a:rPr lang="en-US" sz="2200" noProof="0" dirty="0">
                <a:solidFill>
                  <a:srgbClr val="006800"/>
                </a:solidFill>
                <a:latin typeface="+mn-lt"/>
              </a:rPr>
              <a:t>L</a:t>
            </a:r>
            <a:r>
              <a:rPr lang="en-US" sz="100" noProof="0" dirty="0">
                <a:solidFill>
                  <a:srgbClr val="006800"/>
                </a:solidFill>
                <a:latin typeface="+mn-lt"/>
              </a:rPr>
              <a:t> </a:t>
            </a:r>
            <a:r>
              <a:rPr lang="en-US" sz="2200" noProof="0" dirty="0">
                <a:solidFill>
                  <a:srgbClr val="006800"/>
                </a:solidFill>
                <a:latin typeface="+mn-lt"/>
              </a:rPr>
              <a:t>O 2-3</a:t>
            </a:r>
            <a:r>
              <a:rPr lang="en-US" sz="2200" noProof="0" dirty="0">
                <a:latin typeface="+mn-lt"/>
              </a:rPr>
              <a:t>  Define employee empowerment, and explain its role in the modern organization.</a:t>
            </a:r>
          </a:p>
          <a:p>
            <a:pPr marL="895350" indent="-895350">
              <a:spcBef>
                <a:spcPts val="1000"/>
              </a:spcBef>
              <a:spcAft>
                <a:spcPts val="0"/>
              </a:spcAft>
              <a:tabLst>
                <a:tab pos="1139825" algn="l"/>
              </a:tabLst>
            </a:pPr>
            <a:r>
              <a:rPr lang="en-US" sz="2200" noProof="0" dirty="0">
                <a:solidFill>
                  <a:srgbClr val="006800"/>
                </a:solidFill>
                <a:latin typeface="+mn-lt"/>
              </a:rPr>
              <a:t>L</a:t>
            </a:r>
            <a:r>
              <a:rPr lang="en-US" sz="100" noProof="0" dirty="0">
                <a:solidFill>
                  <a:srgbClr val="006800"/>
                </a:solidFill>
                <a:latin typeface="+mn-lt"/>
              </a:rPr>
              <a:t> </a:t>
            </a:r>
            <a:r>
              <a:rPr lang="en-US" sz="2200" noProof="0" dirty="0">
                <a:solidFill>
                  <a:srgbClr val="006800"/>
                </a:solidFill>
                <a:latin typeface="+mn-lt"/>
              </a:rPr>
              <a:t>O 2-4</a:t>
            </a:r>
            <a:r>
              <a:rPr lang="en-US" sz="2200" noProof="0" dirty="0">
                <a:latin typeface="+mn-lt"/>
              </a:rPr>
              <a:t>  Identify ways HR professionals can support organizational strategies for growth, quality, and efficiency.</a:t>
            </a:r>
          </a:p>
          <a:p>
            <a:pPr marL="895350" indent="-895350">
              <a:spcBef>
                <a:spcPts val="1000"/>
              </a:spcBef>
              <a:spcAft>
                <a:spcPts val="0"/>
              </a:spcAft>
              <a:tabLst>
                <a:tab pos="1139825" algn="l"/>
              </a:tabLst>
            </a:pPr>
            <a:r>
              <a:rPr lang="en-US" sz="2200" noProof="0" dirty="0">
                <a:solidFill>
                  <a:srgbClr val="006800"/>
                </a:solidFill>
                <a:latin typeface="+mn-lt"/>
              </a:rPr>
              <a:t>L</a:t>
            </a:r>
            <a:r>
              <a:rPr lang="en-US" sz="100" noProof="0" dirty="0">
                <a:solidFill>
                  <a:srgbClr val="006800"/>
                </a:solidFill>
                <a:latin typeface="+mn-lt"/>
              </a:rPr>
              <a:t> </a:t>
            </a:r>
            <a:r>
              <a:rPr lang="en-US" sz="2200" noProof="0" dirty="0">
                <a:solidFill>
                  <a:srgbClr val="006800"/>
                </a:solidFill>
                <a:latin typeface="+mn-lt"/>
              </a:rPr>
              <a:t>O 2-5</a:t>
            </a:r>
            <a:r>
              <a:rPr lang="en-US" sz="2200" noProof="0" dirty="0">
                <a:latin typeface="+mn-lt"/>
              </a:rPr>
              <a:t>  Summarize ways in which human resource management can support organizations expanding internationally.</a:t>
            </a:r>
          </a:p>
          <a:p>
            <a:pPr marL="1139825" indent="-1139825">
              <a:spcBef>
                <a:spcPts val="1000"/>
              </a:spcBef>
              <a:spcAft>
                <a:spcPts val="0"/>
              </a:spcAft>
              <a:tabLst>
                <a:tab pos="1139825" algn="l"/>
              </a:tabLst>
            </a:pPr>
            <a:r>
              <a:rPr lang="en-US" sz="2200" noProof="0" dirty="0">
                <a:solidFill>
                  <a:srgbClr val="006800"/>
                </a:solidFill>
                <a:latin typeface="+mn-lt"/>
              </a:rPr>
              <a:t>L</a:t>
            </a:r>
            <a:r>
              <a:rPr lang="en-US" sz="100" noProof="0" dirty="0">
                <a:solidFill>
                  <a:srgbClr val="006800"/>
                </a:solidFill>
                <a:latin typeface="+mn-lt"/>
              </a:rPr>
              <a:t> </a:t>
            </a:r>
            <a:r>
              <a:rPr lang="en-US" sz="2200" noProof="0" dirty="0">
                <a:solidFill>
                  <a:srgbClr val="006800"/>
                </a:solidFill>
                <a:latin typeface="+mn-lt"/>
              </a:rPr>
              <a:t>O 2-6</a:t>
            </a:r>
            <a:r>
              <a:rPr lang="en-US" sz="2200" noProof="0" dirty="0">
                <a:latin typeface="+mn-lt"/>
              </a:rPr>
              <a:t>  Discuss how technological developments are affecting human resource management.</a:t>
            </a:r>
          </a:p>
          <a:p>
            <a:pPr marL="1139825" indent="-1139825">
              <a:spcBef>
                <a:spcPts val="1000"/>
              </a:spcBef>
              <a:spcAft>
                <a:spcPts val="0"/>
              </a:spcAft>
              <a:tabLst>
                <a:tab pos="1139825" algn="l"/>
              </a:tabLst>
            </a:pPr>
            <a:r>
              <a:rPr lang="en-US" sz="2200" noProof="0" dirty="0">
                <a:solidFill>
                  <a:srgbClr val="006800"/>
                </a:solidFill>
                <a:latin typeface="+mn-lt"/>
              </a:rPr>
              <a:t>L</a:t>
            </a:r>
            <a:r>
              <a:rPr lang="en-US" sz="100" noProof="0" dirty="0">
                <a:solidFill>
                  <a:srgbClr val="006800"/>
                </a:solidFill>
                <a:latin typeface="+mn-lt"/>
              </a:rPr>
              <a:t> </a:t>
            </a:r>
            <a:r>
              <a:rPr lang="en-US" sz="2200" noProof="0" dirty="0">
                <a:solidFill>
                  <a:srgbClr val="006800"/>
                </a:solidFill>
                <a:latin typeface="+mn-lt"/>
              </a:rPr>
              <a:t>O 2-7</a:t>
            </a:r>
            <a:r>
              <a:rPr lang="en-US" sz="2200" noProof="0" dirty="0">
                <a:latin typeface="+mn-lt"/>
              </a:rPr>
              <a:t>  Explain how the nature of the employment relationship is changing.</a:t>
            </a:r>
          </a:p>
          <a:p>
            <a:pPr marL="1139825" indent="-1139825">
              <a:spcBef>
                <a:spcPts val="1000"/>
              </a:spcBef>
              <a:spcAft>
                <a:spcPts val="0"/>
              </a:spcAft>
              <a:tabLst>
                <a:tab pos="1139825" algn="l"/>
              </a:tabLst>
            </a:pPr>
            <a:r>
              <a:rPr lang="en-US" sz="2200" noProof="0" dirty="0">
                <a:solidFill>
                  <a:srgbClr val="006800"/>
                </a:solidFill>
                <a:latin typeface="+mn-lt"/>
              </a:rPr>
              <a:t>L</a:t>
            </a:r>
            <a:r>
              <a:rPr lang="en-US" sz="100" noProof="0" dirty="0">
                <a:solidFill>
                  <a:srgbClr val="006800"/>
                </a:solidFill>
                <a:latin typeface="+mn-lt"/>
              </a:rPr>
              <a:t> </a:t>
            </a:r>
            <a:r>
              <a:rPr lang="en-US" sz="2200" noProof="0" dirty="0">
                <a:solidFill>
                  <a:srgbClr val="006800"/>
                </a:solidFill>
                <a:latin typeface="+mn-lt"/>
              </a:rPr>
              <a:t>O 2-8</a:t>
            </a:r>
            <a:r>
              <a:rPr lang="en-US" sz="2200" noProof="0" dirty="0">
                <a:latin typeface="+mn-lt"/>
              </a:rPr>
              <a:t>  Discuss how the need for flexibility affects human resource management.</a:t>
            </a:r>
          </a:p>
        </p:txBody>
      </p:sp>
    </p:spTree>
    <p:extLst>
      <p:ext uri="{BB962C8B-B14F-4D97-AF65-F5344CB8AC3E}">
        <p14:creationId xmlns:p14="http://schemas.microsoft.com/office/powerpoint/2010/main" val="1792453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Focus on Strategy </a:t>
            </a:r>
            <a:r>
              <a:rPr lang="en-US" sz="1000" b="0" noProof="0" dirty="0">
                <a:latin typeface="+mn-lt"/>
              </a:rPr>
              <a:t>8</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0"/>
            <a:ext cx="10972800" cy="3212327"/>
          </a:xfrm>
        </p:spPr>
        <p:txBody>
          <a:bodyPr/>
          <a:lstStyle/>
          <a:p>
            <a:pPr>
              <a:spcBef>
                <a:spcPts val="1000"/>
              </a:spcBef>
              <a:spcAft>
                <a:spcPts val="0"/>
              </a:spcAft>
            </a:pPr>
            <a:r>
              <a:rPr lang="en-US" b="1" noProof="0" dirty="0">
                <a:latin typeface="+mn-lt"/>
              </a:rPr>
              <a:t>Reengineering</a:t>
            </a:r>
          </a:p>
          <a:p>
            <a:pPr marL="0" lvl="1" indent="0">
              <a:spcBef>
                <a:spcPts val="1000"/>
              </a:spcBef>
              <a:spcAft>
                <a:spcPts val="0"/>
              </a:spcAft>
              <a:buNone/>
            </a:pPr>
            <a:r>
              <a:rPr lang="en-US" noProof="0" dirty="0">
                <a:latin typeface="+mn-lt"/>
              </a:rPr>
              <a:t>Undertaken to deal with rapidly changing customer needs, new technology.</a:t>
            </a:r>
          </a:p>
          <a:p>
            <a:pPr marL="0" lvl="1" indent="0">
              <a:spcBef>
                <a:spcPts val="1000"/>
              </a:spcBef>
              <a:spcAft>
                <a:spcPts val="0"/>
              </a:spcAft>
              <a:buNone/>
            </a:pPr>
            <a:r>
              <a:rPr lang="en-US" noProof="0" dirty="0">
                <a:latin typeface="+mn-lt"/>
              </a:rPr>
              <a:t>Effects on 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a:t>
            </a:r>
            <a:endParaRPr lang="en-US" b="1" noProof="0" dirty="0">
              <a:latin typeface="+mn-lt"/>
            </a:endParaRPr>
          </a:p>
          <a:p>
            <a:pPr marL="291600" lvl="1" indent="-291600">
              <a:spcBef>
                <a:spcPts val="1000"/>
              </a:spcBef>
              <a:spcAft>
                <a:spcPts val="0"/>
              </a:spcAft>
            </a:pPr>
            <a:r>
              <a:rPr lang="en-US" sz="2000" noProof="0" dirty="0">
                <a:latin typeface="+mn-lt"/>
              </a:rPr>
              <a:t>How HR accomplishes goals may change dramatically.</a:t>
            </a:r>
          </a:p>
          <a:p>
            <a:pPr marL="291600" lvl="1" indent="-291600">
              <a:spcBef>
                <a:spcPts val="1000"/>
              </a:spcBef>
              <a:spcAft>
                <a:spcPts val="0"/>
              </a:spcAft>
            </a:pPr>
            <a:r>
              <a:rPr lang="en-US" sz="2000" noProof="0" dirty="0">
                <a:latin typeface="+mn-lt"/>
              </a:rPr>
              <a:t>HR must design and implement change so that all employees will be committed to the reengineered organization’s success.</a:t>
            </a:r>
          </a:p>
          <a:p>
            <a:pPr marL="291600" lvl="1" indent="-291600">
              <a:spcBef>
                <a:spcPts val="1000"/>
              </a:spcBef>
              <a:spcAft>
                <a:spcPts val="0"/>
              </a:spcAft>
            </a:pPr>
            <a:r>
              <a:rPr lang="en-US" sz="2000" noProof="0" dirty="0">
                <a:latin typeface="+mn-lt"/>
              </a:rPr>
              <a:t>Often results in employees being laid off or reassigned to new jobs.</a:t>
            </a:r>
          </a:p>
        </p:txBody>
      </p:sp>
    </p:spTree>
    <p:extLst>
      <p:ext uri="{BB962C8B-B14F-4D97-AF65-F5344CB8AC3E}">
        <p14:creationId xmlns:p14="http://schemas.microsoft.com/office/powerpoint/2010/main" val="6374654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Focus on Strategy </a:t>
            </a:r>
            <a:r>
              <a:rPr lang="en-US" sz="1000" b="0" noProof="0" dirty="0">
                <a:latin typeface="+mn-lt"/>
              </a:rPr>
              <a:t>9</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1"/>
            <a:ext cx="10972800" cy="2427136"/>
          </a:xfrm>
        </p:spPr>
        <p:txBody>
          <a:bodyPr/>
          <a:lstStyle/>
          <a:p>
            <a:pPr>
              <a:spcBef>
                <a:spcPts val="1000"/>
              </a:spcBef>
              <a:spcAft>
                <a:spcPts val="0"/>
              </a:spcAft>
            </a:pPr>
            <a:r>
              <a:rPr lang="en-US" b="1" noProof="0" dirty="0">
                <a:latin typeface="+mn-lt"/>
              </a:rPr>
              <a:t>Outsourcing</a:t>
            </a:r>
          </a:p>
          <a:p>
            <a:pPr marL="291600" lvl="1" indent="-291600">
              <a:spcBef>
                <a:spcPts val="1000"/>
              </a:spcBef>
              <a:spcAft>
                <a:spcPts val="0"/>
              </a:spcAft>
            </a:pPr>
            <a:r>
              <a:rPr lang="en-US" noProof="0" dirty="0">
                <a:latin typeface="+mn-lt"/>
              </a:rPr>
              <a:t>Gives company access to in-depth expertise.</a:t>
            </a:r>
          </a:p>
          <a:p>
            <a:pPr marL="291600" lvl="1" indent="-291600">
              <a:spcBef>
                <a:spcPts val="1000"/>
              </a:spcBef>
              <a:spcAft>
                <a:spcPts val="0"/>
              </a:spcAft>
            </a:pPr>
            <a:r>
              <a:rPr lang="en-US" noProof="0" dirty="0">
                <a:latin typeface="+mn-lt"/>
              </a:rPr>
              <a:t>Is often more economical.</a:t>
            </a:r>
          </a:p>
          <a:p>
            <a:pPr marL="291600" lvl="1" indent="-291600">
              <a:spcBef>
                <a:spcPts val="1000"/>
              </a:spcBef>
              <a:spcAft>
                <a:spcPts val="0"/>
              </a:spcAft>
            </a:pPr>
            <a:r>
              <a:rPr lang="en-US" noProof="0" dirty="0">
                <a:latin typeface="+mn-lt"/>
              </a:rPr>
              <a:t>HR helps with the transition to outsourcing, and many HR functions are also outsourced.</a:t>
            </a:r>
          </a:p>
        </p:txBody>
      </p:sp>
    </p:spTree>
    <p:extLst>
      <p:ext uri="{BB962C8B-B14F-4D97-AF65-F5344CB8AC3E}">
        <p14:creationId xmlns:p14="http://schemas.microsoft.com/office/powerpoint/2010/main" val="9420412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FEDDCBDC-0E6F-410E-B547-7C5FEE94A082}"/>
              </a:ext>
            </a:extLst>
          </p:cNvPr>
          <p:cNvSpPr>
            <a:spLocks noGrp="1"/>
          </p:cNvSpPr>
          <p:nvPr>
            <p:ph type="title"/>
          </p:nvPr>
        </p:nvSpPr>
        <p:spPr>
          <a:xfrm>
            <a:off x="1" y="228600"/>
            <a:ext cx="12192000" cy="609600"/>
          </a:xfrm>
        </p:spPr>
        <p:txBody>
          <a:bodyPr/>
          <a:lstStyle/>
          <a:p>
            <a:r>
              <a:rPr lang="en-US" noProof="0" dirty="0">
                <a:latin typeface="+mn-lt"/>
              </a:rPr>
              <a:t>Focus on Strategy </a:t>
            </a:r>
            <a:r>
              <a:rPr lang="en-US" sz="1000" b="0" noProof="0" dirty="0">
                <a:latin typeface="+mn-lt"/>
              </a:rPr>
              <a:t>10</a:t>
            </a:r>
          </a:p>
        </p:txBody>
      </p:sp>
      <p:sp>
        <p:nvSpPr>
          <p:cNvPr id="7" name="Text Placeholder 6">
            <a:extLst>
              <a:ext uri="{FF2B5EF4-FFF2-40B4-BE49-F238E27FC236}">
                <a16:creationId xmlns:a16="http://schemas.microsoft.com/office/drawing/2014/main" id="{AA7BFB90-008C-45F7-A74B-24190D6CEA37}"/>
              </a:ext>
            </a:extLst>
          </p:cNvPr>
          <p:cNvSpPr>
            <a:spLocks noGrp="1"/>
          </p:cNvSpPr>
          <p:nvPr>
            <p:ph type="body" idx="1"/>
          </p:nvPr>
        </p:nvSpPr>
        <p:spPr>
          <a:xfrm>
            <a:off x="609602" y="1280319"/>
            <a:ext cx="5386917" cy="488846"/>
          </a:xfrm>
          <a:ln w="19050">
            <a:solidFill>
              <a:schemeClr val="bg1"/>
            </a:solidFill>
          </a:ln>
        </p:spPr>
        <p:txBody>
          <a:bodyPr anchor="ctr"/>
          <a:lstStyle/>
          <a:p>
            <a:r>
              <a:rPr lang="en-US" sz="2800" b="0" noProof="0" dirty="0">
                <a:latin typeface="+mn-lt"/>
              </a:rPr>
              <a:t>Expanding into Global Markets</a:t>
            </a:r>
          </a:p>
        </p:txBody>
      </p:sp>
      <p:sp>
        <p:nvSpPr>
          <p:cNvPr id="8" name="Content Placeholder 7">
            <a:extLst>
              <a:ext uri="{FF2B5EF4-FFF2-40B4-BE49-F238E27FC236}">
                <a16:creationId xmlns:a16="http://schemas.microsoft.com/office/drawing/2014/main" id="{E782F80C-69E9-414C-A6E7-47DBF9EA0F5D}"/>
              </a:ext>
            </a:extLst>
          </p:cNvPr>
          <p:cNvSpPr>
            <a:spLocks noGrp="1"/>
          </p:cNvSpPr>
          <p:nvPr>
            <p:ph sz="half" idx="2"/>
          </p:nvPr>
        </p:nvSpPr>
        <p:spPr>
          <a:xfrm>
            <a:off x="609602" y="1888437"/>
            <a:ext cx="5386917" cy="4514636"/>
          </a:xfrm>
          <a:ln w="19050">
            <a:solidFill>
              <a:srgbClr val="005400"/>
            </a:solidFill>
          </a:ln>
        </p:spPr>
        <p:txBody>
          <a:bodyPr/>
          <a:lstStyle/>
          <a:p>
            <a:pPr marL="0" indent="0">
              <a:spcBef>
                <a:spcPts val="1000"/>
              </a:spcBef>
              <a:spcAft>
                <a:spcPts val="0"/>
              </a:spcAft>
              <a:buNone/>
            </a:pPr>
            <a:r>
              <a:rPr lang="en-US" noProof="0" dirty="0">
                <a:latin typeface="+mn-lt"/>
              </a:rPr>
              <a:t>The Global Workforce</a:t>
            </a:r>
          </a:p>
          <a:p>
            <a:pPr marL="0" lvl="1" indent="0">
              <a:spcBef>
                <a:spcPts val="1000"/>
              </a:spcBef>
              <a:spcAft>
                <a:spcPts val="0"/>
              </a:spcAft>
              <a:buNone/>
            </a:pPr>
            <a:r>
              <a:rPr lang="en-US" b="1" noProof="0" dirty="0">
                <a:latin typeface="+mn-lt"/>
              </a:rPr>
              <a:t>Offshoring.</a:t>
            </a:r>
          </a:p>
          <a:p>
            <a:pPr marL="0" lvl="1" indent="0">
              <a:spcBef>
                <a:spcPts val="1000"/>
              </a:spcBef>
              <a:spcAft>
                <a:spcPts val="0"/>
              </a:spcAft>
              <a:buNone/>
            </a:pPr>
            <a:r>
              <a:rPr lang="en-US" b="1" noProof="0" dirty="0">
                <a:latin typeface="+mn-lt"/>
              </a:rPr>
              <a:t>Reshoring.</a:t>
            </a:r>
          </a:p>
          <a:p>
            <a:pPr marL="0" lvl="1" indent="0">
              <a:spcBef>
                <a:spcPts val="1000"/>
              </a:spcBef>
              <a:spcAft>
                <a:spcPts val="0"/>
              </a:spcAft>
              <a:buNone/>
            </a:pPr>
            <a:r>
              <a:rPr lang="en-US" noProof="0" dirty="0">
                <a:solidFill>
                  <a:srgbClr val="000000"/>
                </a:solidFill>
                <a:latin typeface="+mn-lt"/>
              </a:rPr>
              <a:t>Hiring from developing nations has some challenges.</a:t>
            </a:r>
          </a:p>
          <a:p>
            <a:pPr marL="291600" lvl="2" indent="-291600">
              <a:spcBef>
                <a:spcPts val="1000"/>
              </a:spcBef>
              <a:spcAft>
                <a:spcPts val="0"/>
              </a:spcAft>
            </a:pPr>
            <a:r>
              <a:rPr lang="en-US" noProof="0" dirty="0">
                <a:solidFill>
                  <a:srgbClr val="221E1F"/>
                </a:solidFill>
                <a:latin typeface="+mn-lt"/>
              </a:rPr>
              <a:t>Whether workers in the offshore locations can provide the same or better skills.</a:t>
            </a:r>
          </a:p>
          <a:p>
            <a:pPr marL="291600" lvl="2" indent="-291600">
              <a:spcBef>
                <a:spcPts val="1000"/>
              </a:spcBef>
              <a:spcAft>
                <a:spcPts val="0"/>
              </a:spcAft>
            </a:pPr>
            <a:r>
              <a:rPr lang="en-US" noProof="0" dirty="0">
                <a:solidFill>
                  <a:srgbClr val="221E1F"/>
                </a:solidFill>
                <a:latin typeface="+mn-lt"/>
              </a:rPr>
              <a:t>How offshoring will affect motivation and recruitment of employees needed in the United States.</a:t>
            </a:r>
          </a:p>
          <a:p>
            <a:pPr marL="291600" lvl="2" indent="-291600">
              <a:spcBef>
                <a:spcPts val="1000"/>
              </a:spcBef>
              <a:spcAft>
                <a:spcPts val="0"/>
              </a:spcAft>
            </a:pPr>
            <a:r>
              <a:rPr lang="en-US" noProof="0" dirty="0">
                <a:solidFill>
                  <a:srgbClr val="221E1F"/>
                </a:solidFill>
                <a:latin typeface="+mn-lt"/>
              </a:rPr>
              <a:t>Whether managers are well prepared to manage and lead offshore employees. </a:t>
            </a:r>
            <a:endParaRPr lang="en-US" noProof="0" dirty="0">
              <a:solidFill>
                <a:srgbClr val="000000"/>
              </a:solidFill>
              <a:latin typeface="+mn-lt"/>
            </a:endParaRPr>
          </a:p>
        </p:txBody>
      </p:sp>
      <p:sp>
        <p:nvSpPr>
          <p:cNvPr id="10" name="Content Placeholder 9">
            <a:extLst>
              <a:ext uri="{FF2B5EF4-FFF2-40B4-BE49-F238E27FC236}">
                <a16:creationId xmlns:a16="http://schemas.microsoft.com/office/drawing/2014/main" id="{7FCCF762-C7A5-4C68-8667-0142ED064542}"/>
              </a:ext>
            </a:extLst>
          </p:cNvPr>
          <p:cNvSpPr>
            <a:spLocks noGrp="1"/>
          </p:cNvSpPr>
          <p:nvPr>
            <p:ph sz="quarter" idx="4"/>
          </p:nvPr>
        </p:nvSpPr>
        <p:spPr>
          <a:xfrm>
            <a:off x="6193369" y="1888437"/>
            <a:ext cx="5389033" cy="4514636"/>
          </a:xfrm>
          <a:ln w="19050">
            <a:solidFill>
              <a:srgbClr val="005400"/>
            </a:solidFill>
          </a:ln>
        </p:spPr>
        <p:txBody>
          <a:bodyPr/>
          <a:lstStyle/>
          <a:p>
            <a:pPr marL="0" indent="0">
              <a:spcBef>
                <a:spcPts val="1000"/>
              </a:spcBef>
              <a:spcAft>
                <a:spcPts val="0"/>
              </a:spcAft>
              <a:buNone/>
            </a:pPr>
            <a:r>
              <a:rPr lang="en-US" noProof="0" dirty="0">
                <a:latin typeface="+mn-lt"/>
              </a:rPr>
              <a:t>International Assignments</a:t>
            </a:r>
          </a:p>
          <a:p>
            <a:pPr marL="291600" lvl="1" indent="-291600">
              <a:spcBef>
                <a:spcPts val="1000"/>
              </a:spcBef>
              <a:spcAft>
                <a:spcPts val="0"/>
              </a:spcAft>
            </a:pPr>
            <a:r>
              <a:rPr lang="en-US" b="1" noProof="0" dirty="0">
                <a:latin typeface="+mn-lt"/>
              </a:rPr>
              <a:t>Expatriates.</a:t>
            </a:r>
          </a:p>
          <a:p>
            <a:pPr marL="291600" lvl="1" indent="-291600">
              <a:spcBef>
                <a:spcPts val="1000"/>
              </a:spcBef>
              <a:spcAft>
                <a:spcPts val="0"/>
              </a:spcAft>
            </a:pPr>
            <a:r>
              <a:rPr lang="en-US" noProof="0" dirty="0">
                <a:latin typeface="+mn-lt"/>
              </a:rPr>
              <a:t>HR must select expatriates carefully and help prepare them to work internationally.</a:t>
            </a:r>
          </a:p>
          <a:p>
            <a:pPr marL="291600" lvl="1" indent="-291600">
              <a:spcBef>
                <a:spcPts val="1000"/>
              </a:spcBef>
              <a:spcAft>
                <a:spcPts val="0"/>
              </a:spcAft>
            </a:pPr>
            <a:r>
              <a:rPr lang="en-US" noProof="0" dirty="0">
                <a:latin typeface="+mn-lt"/>
              </a:rPr>
              <a:t>Good candidates understand and respect the cultural and business norms of the host country, while having language skills and technical ability.</a:t>
            </a:r>
          </a:p>
        </p:txBody>
      </p:sp>
    </p:spTree>
    <p:extLst>
      <p:ext uri="{BB962C8B-B14F-4D97-AF65-F5344CB8AC3E}">
        <p14:creationId xmlns:p14="http://schemas.microsoft.com/office/powerpoint/2010/main" val="16670035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3000" noProof="0" dirty="0">
                <a:latin typeface="+mn-lt"/>
              </a:rPr>
              <a:t>Figure 2.6 Where Immigrants to the United States Came from in 2018</a:t>
            </a:r>
          </a:p>
        </p:txBody>
      </p:sp>
      <p:pic>
        <p:nvPicPr>
          <p:cNvPr id="6" name="Picture 5" descr="A pie chart shows the distribution of immigrants to the United States by continent of origin from 2018.">
            <a:extLst>
              <a:ext uri="{FF2B5EF4-FFF2-40B4-BE49-F238E27FC236}">
                <a16:creationId xmlns:a16="http://schemas.microsoft.com/office/drawing/2014/main" id="{E14881C2-66E0-4701-9A90-D358B63A8A2F}"/>
              </a:ext>
            </a:extLst>
          </p:cNvPr>
          <p:cNvPicPr>
            <a:picLocks noChangeAspect="1"/>
          </p:cNvPicPr>
          <p:nvPr/>
        </p:nvPicPr>
        <p:blipFill>
          <a:blip r:embed="rId3"/>
          <a:stretch>
            <a:fillRect/>
          </a:stretch>
        </p:blipFill>
        <p:spPr>
          <a:xfrm>
            <a:off x="4017065" y="1505157"/>
            <a:ext cx="4495800" cy="4543425"/>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1888435" y="6687563"/>
            <a:ext cx="9901630" cy="170437"/>
          </a:xfrm>
        </p:spPr>
        <p:txBody>
          <a:bodyPr/>
          <a:lstStyle/>
          <a:p>
            <a:r>
              <a:rPr lang="en-US" i="1" noProof="0" dirty="0">
                <a:solidFill>
                  <a:schemeClr val="tx1"/>
                </a:solidFill>
                <a:latin typeface="+mn-lt"/>
              </a:rPr>
              <a:t>Source: </a:t>
            </a:r>
            <a:r>
              <a:rPr lang="en-US" noProof="0" dirty="0">
                <a:solidFill>
                  <a:schemeClr val="tx1"/>
                </a:solidFill>
                <a:latin typeface="+mn-lt"/>
              </a:rPr>
              <a:t>Ryan Baugh, “U.S. Lawful Permanent Residents: 2018,” Annual Flow Report (Department of Homeland Security, Office of Immigration Statistics, October 2019), http://www.dhs.gov. </a:t>
            </a:r>
          </a:p>
        </p:txBody>
      </p:sp>
    </p:spTree>
    <p:extLst>
      <p:ext uri="{BB962C8B-B14F-4D97-AF65-F5344CB8AC3E}">
        <p14:creationId xmlns:p14="http://schemas.microsoft.com/office/powerpoint/2010/main" val="131569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Technological Change in 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a:t>
            </a:r>
            <a:r>
              <a:rPr lang="en-US" sz="1000" b="0" noProof="0" dirty="0">
                <a:latin typeface="+mn-lt"/>
              </a:rPr>
              <a:t>1</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1"/>
            <a:ext cx="10972800" cy="3679465"/>
          </a:xfrm>
        </p:spPr>
        <p:txBody>
          <a:bodyPr/>
          <a:lstStyle/>
          <a:p>
            <a:pPr>
              <a:spcBef>
                <a:spcPts val="1000"/>
              </a:spcBef>
              <a:spcAft>
                <a:spcPts val="0"/>
              </a:spcAft>
            </a:pPr>
            <a:r>
              <a:rPr lang="en-US" b="1" noProof="0" dirty="0">
                <a:latin typeface="+mn-lt"/>
              </a:rPr>
              <a:t>HR Information Systems</a:t>
            </a:r>
          </a:p>
          <a:p>
            <a:pPr marL="291600" lvl="1" indent="-291600">
              <a:spcBef>
                <a:spcPts val="1000"/>
              </a:spcBef>
              <a:spcAft>
                <a:spcPts val="0"/>
              </a:spcAft>
            </a:pPr>
            <a:r>
              <a:rPr lang="en-US" noProof="0" dirty="0">
                <a:latin typeface="+mn-lt"/>
              </a:rPr>
              <a:t>Improve accuracy and efficiency.</a:t>
            </a:r>
          </a:p>
          <a:p>
            <a:pPr marL="291600" lvl="1" indent="-291600">
              <a:spcBef>
                <a:spcPts val="1000"/>
              </a:spcBef>
              <a:spcAft>
                <a:spcPts val="0"/>
              </a:spcAft>
            </a:pPr>
            <a:r>
              <a:rPr lang="en-US" noProof="0" dirty="0">
                <a:latin typeface="+mn-lt"/>
              </a:rPr>
              <a:t>Support strategic and day-to-day decision making.</a:t>
            </a:r>
          </a:p>
          <a:p>
            <a:pPr marL="291600" lvl="1" indent="-291600">
              <a:spcBef>
                <a:spcPts val="1000"/>
              </a:spcBef>
              <a:spcAft>
                <a:spcPts val="0"/>
              </a:spcAft>
            </a:pPr>
            <a:r>
              <a:rPr lang="en-US" noProof="0" dirty="0">
                <a:latin typeface="+mn-lt"/>
              </a:rPr>
              <a:t>Help avoid lawsuits.</a:t>
            </a:r>
          </a:p>
          <a:p>
            <a:pPr marL="291600" lvl="1" indent="-291600">
              <a:spcBef>
                <a:spcPts val="1000"/>
              </a:spcBef>
              <a:spcAft>
                <a:spcPts val="0"/>
              </a:spcAft>
            </a:pPr>
            <a:r>
              <a:rPr lang="en-US" noProof="0" dirty="0">
                <a:latin typeface="+mn-lt"/>
              </a:rPr>
              <a:t>Provide data for evaluating programs or policies.</a:t>
            </a:r>
          </a:p>
          <a:p>
            <a:pPr marL="291600" lvl="1" indent="-291600">
              <a:spcBef>
                <a:spcPts val="1000"/>
              </a:spcBef>
              <a:spcAft>
                <a:spcPts val="0"/>
              </a:spcAft>
            </a:pPr>
            <a:r>
              <a:rPr lang="en-US" b="1" noProof="0" dirty="0">
                <a:latin typeface="+mn-lt"/>
              </a:rPr>
              <a:t>Cloud computing </a:t>
            </a:r>
            <a:r>
              <a:rPr lang="en-US" noProof="0" dirty="0">
                <a:latin typeface="+mn-lt"/>
              </a:rPr>
              <a:t>expands use of 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I</a:t>
            </a:r>
            <a:r>
              <a:rPr lang="en-US" sz="100" noProof="0" dirty="0">
                <a:latin typeface="+mn-lt"/>
              </a:rPr>
              <a:t> </a:t>
            </a:r>
            <a:r>
              <a:rPr lang="en-US" noProof="0" dirty="0">
                <a:latin typeface="+mn-lt"/>
              </a:rPr>
              <a:t>S.</a:t>
            </a:r>
          </a:p>
          <a:p>
            <a:pPr marL="291600" lvl="1" indent="-291600">
              <a:spcBef>
                <a:spcPts val="1000"/>
              </a:spcBef>
              <a:spcAft>
                <a:spcPts val="0"/>
              </a:spcAft>
            </a:pPr>
            <a:r>
              <a:rPr lang="en-US" noProof="0" dirty="0">
                <a:latin typeface="+mn-lt"/>
              </a:rPr>
              <a:t>Organization can set up an intranet to protect information.</a:t>
            </a:r>
          </a:p>
        </p:txBody>
      </p:sp>
    </p:spTree>
    <p:extLst>
      <p:ext uri="{BB962C8B-B14F-4D97-AF65-F5344CB8AC3E}">
        <p14:creationId xmlns:p14="http://schemas.microsoft.com/office/powerpoint/2010/main" val="38325833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noProof="0" dirty="0">
                <a:latin typeface="+mn-lt"/>
              </a:rPr>
              <a:t>Table 2.2 Automating HR Tasks</a:t>
            </a:r>
          </a:p>
        </p:txBody>
      </p:sp>
      <p:graphicFrame>
        <p:nvGraphicFramePr>
          <p:cNvPr id="15" name="Table 5">
            <a:extLst>
              <a:ext uri="{FF2B5EF4-FFF2-40B4-BE49-F238E27FC236}">
                <a16:creationId xmlns:a16="http://schemas.microsoft.com/office/drawing/2014/main" id="{00A0C1DC-0E9F-417D-8698-C4A5A549F6FB}"/>
              </a:ext>
            </a:extLst>
          </p:cNvPr>
          <p:cNvGraphicFramePr>
            <a:graphicFrameLocks/>
          </p:cNvGraphicFramePr>
          <p:nvPr>
            <p:extLst>
              <p:ext uri="{D42A27DB-BD31-4B8C-83A1-F6EECF244321}">
                <p14:modId xmlns:p14="http://schemas.microsoft.com/office/powerpoint/2010/main" val="4261931941"/>
              </p:ext>
            </p:extLst>
          </p:nvPr>
        </p:nvGraphicFramePr>
        <p:xfrm>
          <a:off x="690038" y="1442734"/>
          <a:ext cx="10792046" cy="4394200"/>
        </p:xfrm>
        <a:graphic>
          <a:graphicData uri="http://schemas.openxmlformats.org/drawingml/2006/table">
            <a:tbl>
              <a:tblPr firstRow="1" bandRow="1">
                <a:tableStyleId>{F2DE63D5-997A-4646-A377-4702673A728D}</a:tableStyleId>
              </a:tblPr>
              <a:tblGrid>
                <a:gridCol w="1716278">
                  <a:extLst>
                    <a:ext uri="{9D8B030D-6E8A-4147-A177-3AD203B41FA5}">
                      <a16:colId xmlns:a16="http://schemas.microsoft.com/office/drawing/2014/main" val="2586015728"/>
                    </a:ext>
                  </a:extLst>
                </a:gridCol>
                <a:gridCol w="9075768">
                  <a:extLst>
                    <a:ext uri="{9D8B030D-6E8A-4147-A177-3AD203B41FA5}">
                      <a16:colId xmlns:a16="http://schemas.microsoft.com/office/drawing/2014/main" val="3790498017"/>
                    </a:ext>
                  </a:extLst>
                </a:gridCol>
              </a:tblGrid>
              <a:tr h="370840">
                <a:tc>
                  <a:txBody>
                    <a:bodyPr/>
                    <a:lstStyle/>
                    <a:p>
                      <a:r>
                        <a:rPr lang="en-US" sz="1800" dirty="0"/>
                        <a:t>Application </a:t>
                      </a:r>
                    </a:p>
                  </a:txBody>
                  <a:tcPr>
                    <a:lnB w="12700" cap="flat" cmpd="sng" algn="ctr">
                      <a:solidFill>
                        <a:schemeClr val="tx1"/>
                      </a:solidFill>
                      <a:prstDash val="solid"/>
                      <a:round/>
                      <a:headEnd type="none" w="med" len="med"/>
                      <a:tailEnd type="none" w="med" len="med"/>
                    </a:lnB>
                    <a:solidFill>
                      <a:srgbClr val="005400"/>
                    </a:solidFill>
                  </a:tcPr>
                </a:tc>
                <a:tc>
                  <a:txBody>
                    <a:bodyPr/>
                    <a:lstStyle/>
                    <a:p>
                      <a:r>
                        <a:rPr lang="en-US" sz="1800" dirty="0"/>
                        <a:t>Example</a:t>
                      </a:r>
                    </a:p>
                  </a:txBody>
                  <a:tcPr>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3679959619"/>
                  </a:ext>
                </a:extLst>
              </a:tr>
              <a:tr h="370840">
                <a:tc>
                  <a:txBody>
                    <a:bodyPr/>
                    <a:lstStyle/>
                    <a:p>
                      <a:r>
                        <a:rPr lang="en-US" sz="1800" dirty="0"/>
                        <a:t>Employee selection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t>Developers are working on software that can analyze videos of interviews to provide data about candidates’ behavior associated with particular characteristics. 	</a:t>
                      </a:r>
                      <a:endParaRPr lang="en-US" sz="18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8858316"/>
                  </a:ext>
                </a:extLst>
              </a:tr>
              <a:tr h="370840">
                <a:tc>
                  <a:txBody>
                    <a:bodyPr/>
                    <a:lstStyle/>
                    <a:p>
                      <a:r>
                        <a:rPr lang="en-US" sz="1800" dirty="0"/>
                        <a:t>Workforce planning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t>Software can analyze hourly pay to identify and predict situations in which companies are paying for overtime, pointing to opportunities for better workforce management to reduce this expense. 	</a:t>
                      </a:r>
                      <a:endParaRPr lang="en-US" sz="18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4758518"/>
                  </a:ext>
                </a:extLst>
              </a:tr>
              <a:tr h="370840">
                <a:tc>
                  <a:txBody>
                    <a:bodyPr/>
                    <a:lstStyle/>
                    <a:p>
                      <a:r>
                        <a:rPr lang="en-US" sz="1800" dirty="0"/>
                        <a:t>Compensation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t>A payroll system maintains information about salaries, bonuses, and other pay and automatically computes taxes and benefits costs to be withheld. It keeps pay records up-to-date and shares information with banks receiving direct deposits	.</a:t>
                      </a:r>
                      <a:endParaRPr lang="en-US" sz="18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6648050"/>
                  </a:ext>
                </a:extLst>
              </a:tr>
              <a:tr h="370840">
                <a:tc>
                  <a:txBody>
                    <a:bodyPr/>
                    <a:lstStyle/>
                    <a:p>
                      <a:r>
                        <a:rPr lang="en-US" sz="1800" dirty="0"/>
                        <a:t>Orientation of new employees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t>New hires at Royal Bank of Canada use a “preboarding” system to get information about the job, their team, and the company culture. </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7707221"/>
                  </a:ext>
                </a:extLst>
              </a:tr>
              <a:tr h="370840">
                <a:tc>
                  <a:txBody>
                    <a:bodyPr/>
                    <a:lstStyle/>
                    <a:p>
                      <a:r>
                        <a:rPr lang="en-US" sz="1800" dirty="0"/>
                        <a:t>Training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t>Training modules are available online for employees to download as they identify relevant skills they want to learn. A training system may also include information about career paths and the necessary skills for each. 	</a:t>
                      </a:r>
                      <a:endParaRPr lang="en-US" sz="18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7906970"/>
                  </a:ext>
                </a:extLst>
              </a:tr>
            </a:tbl>
          </a:graphicData>
        </a:graphic>
      </p:graphicFrame>
      <p:sp>
        <p:nvSpPr>
          <p:cNvPr id="12" name="Content Placeholder 11">
            <a:extLst>
              <a:ext uri="{FF2B5EF4-FFF2-40B4-BE49-F238E27FC236}">
                <a16:creationId xmlns:a16="http://schemas.microsoft.com/office/drawing/2014/main" id="{21214057-48A7-4EC5-8B5E-EDD1C6179860}"/>
              </a:ext>
            </a:extLst>
          </p:cNvPr>
          <p:cNvSpPr>
            <a:spLocks noGrp="1"/>
          </p:cNvSpPr>
          <p:nvPr>
            <p:ph idx="1"/>
          </p:nvPr>
        </p:nvSpPr>
        <p:spPr>
          <a:xfrm>
            <a:off x="609600" y="5943600"/>
            <a:ext cx="10872484" cy="437322"/>
          </a:xfrm>
        </p:spPr>
        <p:txBody>
          <a:bodyPr/>
          <a:lstStyle/>
          <a:p>
            <a:r>
              <a:rPr lang="en-US" sz="1000" i="1" noProof="0" dirty="0">
                <a:latin typeface="+mn-lt"/>
                <a:ea typeface="ＭＳ Ｐゴシック" pitchFamily="-65" charset="-128"/>
                <a:cs typeface="ＭＳ Ｐゴシック" pitchFamily="-65" charset="-128"/>
              </a:rPr>
              <a:t>Sources: </a:t>
            </a:r>
            <a:r>
              <a:rPr lang="en-US" sz="1000" noProof="0" dirty="0">
                <a:latin typeface="+mn-lt"/>
                <a:ea typeface="ＭＳ Ｐゴシック" pitchFamily="-65" charset="-128"/>
                <a:cs typeface="ＭＳ Ｐゴシック" pitchFamily="-65" charset="-128"/>
              </a:rPr>
              <a:t>Erica Volini, Pascal Ocean, Michael Stephan, and Brett Walsh, “Digital HR: Platforms, People, and Work,” </a:t>
            </a:r>
            <a:r>
              <a:rPr lang="en-US" sz="1000" i="1" noProof="0" dirty="0">
                <a:latin typeface="+mn-lt"/>
                <a:ea typeface="ＭＳ Ｐゴシック" pitchFamily="-65" charset="-128"/>
                <a:cs typeface="ＭＳ Ｐゴシック" pitchFamily="-65" charset="-128"/>
              </a:rPr>
              <a:t>Rewriting the Rules for the Digital Age </a:t>
            </a:r>
            <a:r>
              <a:rPr lang="en-US" sz="1000" noProof="0" dirty="0">
                <a:latin typeface="+mn-lt"/>
                <a:ea typeface="ＭＳ Ｐゴシック" pitchFamily="-65" charset="-128"/>
                <a:cs typeface="ＭＳ Ｐゴシック" pitchFamily="-65" charset="-128"/>
              </a:rPr>
              <a:t>(Deloitte, 2017), pp. 87–94; Mary E. </a:t>
            </a:r>
            <a:r>
              <a:rPr lang="en-US" sz="1000" noProof="0" dirty="0" err="1">
                <a:latin typeface="+mn-lt"/>
                <a:ea typeface="ＭＳ Ｐゴシック" pitchFamily="-65" charset="-128"/>
                <a:cs typeface="ＭＳ Ｐゴシック" pitchFamily="-65" charset="-128"/>
              </a:rPr>
              <a:t>Shacklett</a:t>
            </a:r>
            <a:r>
              <a:rPr lang="en-US" sz="1000" noProof="0" dirty="0">
                <a:latin typeface="+mn-lt"/>
                <a:ea typeface="ＭＳ Ｐゴシック" pitchFamily="-65" charset="-128"/>
                <a:cs typeface="ＭＳ Ｐゴシック" pitchFamily="-65" charset="-128"/>
              </a:rPr>
              <a:t>, “What Is H</a:t>
            </a:r>
            <a:r>
              <a:rPr lang="en-US" sz="100" noProof="0" dirty="0">
                <a:latin typeface="+mn-lt"/>
                <a:ea typeface="ＭＳ Ｐゴシック" pitchFamily="-65" charset="-128"/>
                <a:cs typeface="ＭＳ Ｐゴシック" pitchFamily="-65" charset="-128"/>
              </a:rPr>
              <a:t> </a:t>
            </a:r>
            <a:r>
              <a:rPr lang="en-US" sz="1000" noProof="0" dirty="0">
                <a:latin typeface="+mn-lt"/>
                <a:ea typeface="ＭＳ Ｐゴシック" pitchFamily="-65" charset="-128"/>
                <a:cs typeface="ＭＳ Ｐゴシック" pitchFamily="-65" charset="-128"/>
              </a:rPr>
              <a:t>C</a:t>
            </a:r>
            <a:r>
              <a:rPr lang="en-US" sz="100" noProof="0" dirty="0">
                <a:latin typeface="+mn-lt"/>
                <a:ea typeface="ＭＳ Ｐゴシック" pitchFamily="-65" charset="-128"/>
                <a:cs typeface="ＭＳ Ｐゴシック" pitchFamily="-65" charset="-128"/>
              </a:rPr>
              <a:t> </a:t>
            </a:r>
            <a:r>
              <a:rPr lang="en-US" sz="1000" noProof="0" dirty="0">
                <a:latin typeface="+mn-lt"/>
                <a:ea typeface="ＭＳ Ｐゴシック" pitchFamily="-65" charset="-128"/>
                <a:cs typeface="ＭＳ Ｐゴシック" pitchFamily="-65" charset="-128"/>
              </a:rPr>
              <a:t>M Software, and What Are the HR Software Benefits?” </a:t>
            </a:r>
            <a:r>
              <a:rPr lang="en-US" sz="1000" i="1" noProof="0" dirty="0">
                <a:latin typeface="+mn-lt"/>
                <a:ea typeface="ＭＳ Ｐゴシック" pitchFamily="-65" charset="-128"/>
                <a:cs typeface="ＭＳ Ｐゴシック" pitchFamily="-65" charset="-128"/>
              </a:rPr>
              <a:t>TechTarget, </a:t>
            </a:r>
            <a:r>
              <a:rPr lang="en-US" sz="1000" noProof="0" dirty="0">
                <a:latin typeface="+mn-lt"/>
                <a:ea typeface="ＭＳ Ｐゴシック" pitchFamily="-65" charset="-128"/>
                <a:cs typeface="ＭＳ Ｐゴシック" pitchFamily="-65" charset="-128"/>
              </a:rPr>
              <a:t>February 2018, http://searchhrsoftware.techtarget.com.</a:t>
            </a:r>
            <a:endParaRPr lang="en-US" sz="1000" noProof="0" dirty="0">
              <a:latin typeface="+mn-lt"/>
            </a:endParaRPr>
          </a:p>
        </p:txBody>
      </p:sp>
    </p:spTree>
    <p:extLst>
      <p:ext uri="{BB962C8B-B14F-4D97-AF65-F5344CB8AC3E}">
        <p14:creationId xmlns:p14="http://schemas.microsoft.com/office/powerpoint/2010/main" val="22643288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Technological Change in 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a:t>
            </a:r>
            <a:r>
              <a:rPr lang="en-US" sz="1000" b="0" noProof="0" dirty="0">
                <a:latin typeface="+mn-lt"/>
              </a:rPr>
              <a:t>2</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2"/>
            <a:ext cx="10972800" cy="3580074"/>
          </a:xfrm>
        </p:spPr>
        <p:txBody>
          <a:bodyPr/>
          <a:lstStyle/>
          <a:p>
            <a:pPr>
              <a:spcBef>
                <a:spcPts val="1000"/>
              </a:spcBef>
              <a:spcAft>
                <a:spcPts val="0"/>
              </a:spcAft>
            </a:pPr>
            <a:r>
              <a:rPr lang="en-US" noProof="0" dirty="0">
                <a:latin typeface="+mn-lt"/>
              </a:rPr>
              <a:t>People Analytics</a:t>
            </a:r>
          </a:p>
          <a:p>
            <a:pPr marL="0" lvl="1" indent="0">
              <a:spcBef>
                <a:spcPts val="1000"/>
              </a:spcBef>
              <a:spcAft>
                <a:spcPts val="0"/>
              </a:spcAft>
              <a:buNone/>
            </a:pPr>
            <a:r>
              <a:rPr lang="en-US" noProof="0" dirty="0">
                <a:latin typeface="+mn-lt"/>
              </a:rPr>
              <a:t>The use of computers to analyze large amounts of data and offer information to guide decisions.</a:t>
            </a:r>
          </a:p>
          <a:p>
            <a:pPr marL="0" lvl="1" indent="0">
              <a:spcBef>
                <a:spcPts val="1000"/>
              </a:spcBef>
              <a:spcAft>
                <a:spcPts val="0"/>
              </a:spcAft>
              <a:buNone/>
            </a:pPr>
            <a:r>
              <a:rPr lang="en-US" b="1" noProof="0" dirty="0">
                <a:latin typeface="+mn-lt"/>
              </a:rPr>
              <a:t>Artificial intelligence (A</a:t>
            </a:r>
            <a:r>
              <a:rPr lang="en-US" sz="100" b="1" noProof="0" dirty="0">
                <a:latin typeface="+mn-lt"/>
              </a:rPr>
              <a:t> </a:t>
            </a:r>
            <a:r>
              <a:rPr lang="en-US" b="1" noProof="0" dirty="0">
                <a:latin typeface="+mn-lt"/>
              </a:rPr>
              <a:t>I) </a:t>
            </a:r>
            <a:r>
              <a:rPr lang="en-US" noProof="0" dirty="0">
                <a:latin typeface="+mn-lt"/>
              </a:rPr>
              <a:t>can improve HR decisions in:</a:t>
            </a:r>
          </a:p>
          <a:p>
            <a:pPr marL="291600" lvl="2" indent="-291600">
              <a:spcBef>
                <a:spcPts val="1000"/>
              </a:spcBef>
              <a:spcAft>
                <a:spcPts val="0"/>
              </a:spcAft>
            </a:pPr>
            <a:r>
              <a:rPr lang="en-US" noProof="0" dirty="0">
                <a:latin typeface="+mn-lt"/>
              </a:rPr>
              <a:t>Job analysis.</a:t>
            </a:r>
          </a:p>
          <a:p>
            <a:pPr marL="291600" lvl="2" indent="-291600">
              <a:spcBef>
                <a:spcPts val="1000"/>
              </a:spcBef>
              <a:spcAft>
                <a:spcPts val="0"/>
              </a:spcAft>
            </a:pPr>
            <a:r>
              <a:rPr lang="en-US" noProof="0" dirty="0">
                <a:latin typeface="+mn-lt"/>
              </a:rPr>
              <a:t>Recruiting and selection.</a:t>
            </a:r>
          </a:p>
          <a:p>
            <a:pPr marL="291600" lvl="2" indent="-291600">
              <a:spcBef>
                <a:spcPts val="1000"/>
              </a:spcBef>
              <a:spcAft>
                <a:spcPts val="0"/>
              </a:spcAft>
            </a:pPr>
            <a:r>
              <a:rPr lang="en-US" noProof="0" dirty="0">
                <a:latin typeface="+mn-lt"/>
              </a:rPr>
              <a:t>Performance management.</a:t>
            </a:r>
          </a:p>
          <a:p>
            <a:pPr marL="291600" lvl="2" indent="-291600">
              <a:spcBef>
                <a:spcPts val="1000"/>
              </a:spcBef>
              <a:spcAft>
                <a:spcPts val="0"/>
              </a:spcAft>
            </a:pPr>
            <a:r>
              <a:rPr lang="en-US" noProof="0" dirty="0">
                <a:latin typeface="+mn-lt"/>
              </a:rPr>
              <a:t>Employee relations.</a:t>
            </a:r>
          </a:p>
        </p:txBody>
      </p:sp>
    </p:spTree>
    <p:extLst>
      <p:ext uri="{BB962C8B-B14F-4D97-AF65-F5344CB8AC3E}">
        <p14:creationId xmlns:p14="http://schemas.microsoft.com/office/powerpoint/2010/main" val="1425569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04A4C-7DDF-4C88-82FA-DCF7372C8C2B}"/>
              </a:ext>
            </a:extLst>
          </p:cNvPr>
          <p:cNvSpPr>
            <a:spLocks noGrp="1"/>
          </p:cNvSpPr>
          <p:nvPr>
            <p:ph type="title"/>
          </p:nvPr>
        </p:nvSpPr>
        <p:spPr>
          <a:xfrm>
            <a:off x="0" y="228600"/>
            <a:ext cx="12192000" cy="605413"/>
          </a:xfrm>
        </p:spPr>
        <p:txBody>
          <a:bodyPr/>
          <a:lstStyle/>
          <a:p>
            <a:r>
              <a:rPr lang="en-US" noProof="0" dirty="0">
                <a:latin typeface="+mn-lt"/>
              </a:rPr>
              <a:t>Technological Change in 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a:t>
            </a:r>
            <a:r>
              <a:rPr lang="en-US" sz="1000" b="0" noProof="0" dirty="0">
                <a:latin typeface="+mn-lt"/>
              </a:rPr>
              <a:t>3</a:t>
            </a:r>
          </a:p>
        </p:txBody>
      </p:sp>
      <p:sp>
        <p:nvSpPr>
          <p:cNvPr id="3" name="Content Placeholder 2">
            <a:extLst>
              <a:ext uri="{FF2B5EF4-FFF2-40B4-BE49-F238E27FC236}">
                <a16:creationId xmlns:a16="http://schemas.microsoft.com/office/drawing/2014/main" id="{4DEA9713-0C41-4B6C-A097-5ADC864092E5}"/>
              </a:ext>
            </a:extLst>
          </p:cNvPr>
          <p:cNvSpPr>
            <a:spLocks noGrp="1"/>
          </p:cNvSpPr>
          <p:nvPr>
            <p:ph sz="quarter" idx="12"/>
          </p:nvPr>
        </p:nvSpPr>
        <p:spPr>
          <a:xfrm>
            <a:off x="591932" y="1276128"/>
            <a:ext cx="10871200" cy="2311898"/>
          </a:xfrm>
        </p:spPr>
        <p:txBody>
          <a:bodyPr/>
          <a:lstStyle/>
          <a:p>
            <a:pPr marL="0" indent="0">
              <a:spcBef>
                <a:spcPts val="1000"/>
              </a:spcBef>
              <a:spcAft>
                <a:spcPts val="0"/>
              </a:spcAft>
              <a:buNone/>
            </a:pPr>
            <a:r>
              <a:rPr lang="en-US" sz="2800" noProof="0" dirty="0">
                <a:latin typeface="+mn-lt"/>
              </a:rPr>
              <a:t>Sharing of Human Resource Information</a:t>
            </a:r>
          </a:p>
          <a:p>
            <a:pPr marL="0" lvl="1" indent="0">
              <a:spcBef>
                <a:spcPts val="1000"/>
              </a:spcBef>
              <a:spcAft>
                <a:spcPts val="0"/>
              </a:spcAft>
              <a:buNone/>
            </a:pPr>
            <a:r>
              <a:rPr lang="en-US" sz="2400" noProof="0" dirty="0">
                <a:latin typeface="+mn-lt"/>
              </a:rPr>
              <a:t>Employees can now access much of HR info through </a:t>
            </a:r>
            <a:r>
              <a:rPr lang="en-US" sz="2400" b="1" noProof="0" dirty="0">
                <a:latin typeface="+mn-lt"/>
              </a:rPr>
              <a:t>self-service</a:t>
            </a:r>
            <a:r>
              <a:rPr lang="en-US" sz="2400" noProof="0" dirty="0">
                <a:latin typeface="+mn-lt"/>
              </a:rPr>
              <a:t>.</a:t>
            </a:r>
          </a:p>
          <a:p>
            <a:pPr marL="291600" lvl="2" indent="-291600">
              <a:spcBef>
                <a:spcPts val="1000"/>
              </a:spcBef>
              <a:spcAft>
                <a:spcPts val="0"/>
              </a:spcAft>
            </a:pPr>
            <a:r>
              <a:rPr lang="en-US" sz="2000" noProof="0" dirty="0">
                <a:latin typeface="+mn-lt"/>
              </a:rPr>
              <a:t>Especially convenient when combined with mobile computing devices.</a:t>
            </a:r>
          </a:p>
          <a:p>
            <a:pPr marL="291600" lvl="2" indent="-291600">
              <a:spcBef>
                <a:spcPts val="1000"/>
              </a:spcBef>
              <a:spcAft>
                <a:spcPts val="0"/>
              </a:spcAft>
            </a:pPr>
            <a:r>
              <a:rPr lang="en-US" sz="2000" noProof="0" dirty="0">
                <a:latin typeface="+mn-lt"/>
              </a:rPr>
              <a:t>Also being used for management tasks, such as compensation and performance management.</a:t>
            </a:r>
          </a:p>
          <a:p>
            <a:pPr marL="291600" lvl="2" indent="-291600">
              <a:spcBef>
                <a:spcPts val="1000"/>
              </a:spcBef>
              <a:spcAft>
                <a:spcPts val="0"/>
              </a:spcAft>
            </a:pPr>
            <a:r>
              <a:rPr lang="en-US" sz="2000" noProof="0" dirty="0">
                <a:latin typeface="+mn-lt"/>
              </a:rPr>
              <a:t>Offers benefits in terms of privacy and efficiency.</a:t>
            </a:r>
          </a:p>
        </p:txBody>
      </p:sp>
      <p:sp>
        <p:nvSpPr>
          <p:cNvPr id="4" name="Content Placeholder 3">
            <a:extLst>
              <a:ext uri="{FF2B5EF4-FFF2-40B4-BE49-F238E27FC236}">
                <a16:creationId xmlns:a16="http://schemas.microsoft.com/office/drawing/2014/main" id="{0F73A412-F318-4ED9-8143-56B36EBFA2A0}"/>
              </a:ext>
            </a:extLst>
          </p:cNvPr>
          <p:cNvSpPr>
            <a:spLocks noGrp="1"/>
          </p:cNvSpPr>
          <p:nvPr>
            <p:ph sz="quarter" idx="13"/>
          </p:nvPr>
        </p:nvSpPr>
        <p:spPr>
          <a:xfrm>
            <a:off x="591932" y="3665479"/>
            <a:ext cx="10871200" cy="811078"/>
          </a:xfrm>
        </p:spPr>
        <p:txBody>
          <a:bodyPr/>
          <a:lstStyle/>
          <a:p>
            <a:pPr marL="0" indent="0">
              <a:spcBef>
                <a:spcPts val="1000"/>
              </a:spcBef>
              <a:spcAft>
                <a:spcPts val="0"/>
              </a:spcAft>
              <a:buNone/>
            </a:pPr>
            <a:r>
              <a:rPr lang="en-US" noProof="0" dirty="0">
                <a:latin typeface="+mn-lt"/>
              </a:rPr>
              <a:t>An HR dashboard is a display of how the company is performing on specific HR metrics.</a:t>
            </a:r>
            <a:endParaRPr lang="en-US" sz="2000" noProof="0" dirty="0">
              <a:latin typeface="+mn-lt"/>
            </a:endParaRPr>
          </a:p>
        </p:txBody>
      </p:sp>
    </p:spTree>
    <p:extLst>
      <p:ext uri="{BB962C8B-B14F-4D97-AF65-F5344CB8AC3E}">
        <p14:creationId xmlns:p14="http://schemas.microsoft.com/office/powerpoint/2010/main" val="31764982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9862-25FD-4857-B5CC-BCB6E91BA5F9}"/>
              </a:ext>
            </a:extLst>
          </p:cNvPr>
          <p:cNvSpPr>
            <a:spLocks noGrp="1"/>
          </p:cNvSpPr>
          <p:nvPr>
            <p:ph type="title"/>
          </p:nvPr>
        </p:nvSpPr>
        <p:spPr/>
        <p:txBody>
          <a:bodyPr/>
          <a:lstStyle/>
          <a:p>
            <a:r>
              <a:rPr lang="en-US" noProof="0" dirty="0">
                <a:latin typeface="+mn-lt"/>
              </a:rPr>
              <a:t>Using Mobile Devices</a:t>
            </a:r>
          </a:p>
        </p:txBody>
      </p:sp>
      <p:sp>
        <p:nvSpPr>
          <p:cNvPr id="3" name="Content Placeholder 2">
            <a:extLst>
              <a:ext uri="{FF2B5EF4-FFF2-40B4-BE49-F238E27FC236}">
                <a16:creationId xmlns:a16="http://schemas.microsoft.com/office/drawing/2014/main" id="{92957A7C-3B43-49F1-8E2E-7CD6CCE769A7}"/>
              </a:ext>
            </a:extLst>
          </p:cNvPr>
          <p:cNvSpPr>
            <a:spLocks noGrp="1"/>
          </p:cNvSpPr>
          <p:nvPr>
            <p:ph idx="1"/>
          </p:nvPr>
        </p:nvSpPr>
        <p:spPr>
          <a:xfrm>
            <a:off x="609600" y="1280160"/>
            <a:ext cx="4916129" cy="4009595"/>
          </a:xfrm>
        </p:spPr>
        <p:txBody>
          <a:bodyPr/>
          <a:lstStyle/>
          <a:p>
            <a:r>
              <a:rPr lang="en-US" noProof="0" dirty="0">
                <a:latin typeface="+mn-lt"/>
              </a:rPr>
              <a:t>Access to an 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I</a:t>
            </a:r>
            <a:r>
              <a:rPr lang="en-US" sz="100" noProof="0" dirty="0">
                <a:latin typeface="+mn-lt"/>
              </a:rPr>
              <a:t> </a:t>
            </a:r>
            <a:r>
              <a:rPr lang="en-US" noProof="0" dirty="0">
                <a:latin typeface="+mn-lt"/>
              </a:rPr>
              <a:t>S from mobile devices is helpful for employees who work outside the office because they can receive and share information online easily. The benefits of products such as smartphones are enormous, but is it possible to be too accessible?</a:t>
            </a:r>
          </a:p>
        </p:txBody>
      </p:sp>
      <p:pic>
        <p:nvPicPr>
          <p:cNvPr id="7" name="Picture 12" descr="A photo of a man looking at a smartphone.">
            <a:extLst>
              <a:ext uri="{FF2B5EF4-FFF2-40B4-BE49-F238E27FC236}">
                <a16:creationId xmlns:a16="http://schemas.microsoft.com/office/drawing/2014/main" id="{53754C79-2EBB-4E0C-96D6-3C7436CD2D5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60361" y="1330561"/>
            <a:ext cx="3153646" cy="4703869"/>
          </a:xfrm>
          <a:prstGeom prst="rect">
            <a:avLst/>
          </a:prstGeom>
        </p:spPr>
      </p:pic>
      <p:sp>
        <p:nvSpPr>
          <p:cNvPr id="5" name="Text Placeholder 4">
            <a:extLst>
              <a:ext uri="{FF2B5EF4-FFF2-40B4-BE49-F238E27FC236}">
                <a16:creationId xmlns:a16="http://schemas.microsoft.com/office/drawing/2014/main" id="{4B54E72F-AC82-4044-805C-5974E8ABC9CF}"/>
              </a:ext>
            </a:extLst>
          </p:cNvPr>
          <p:cNvSpPr>
            <a:spLocks noGrp="1"/>
          </p:cNvSpPr>
          <p:nvPr>
            <p:ph type="body" sz="quarter" idx="11"/>
          </p:nvPr>
        </p:nvSpPr>
        <p:spPr>
          <a:xfrm>
            <a:off x="6954590" y="6687563"/>
            <a:ext cx="4791933" cy="170437"/>
          </a:xfrm>
        </p:spPr>
        <p:txBody>
          <a:bodyPr/>
          <a:lstStyle/>
          <a:p>
            <a:r>
              <a:rPr lang="en-US" noProof="0" dirty="0">
                <a:solidFill>
                  <a:schemeClr val="tx1"/>
                </a:solidFill>
                <a:latin typeface="+mn-lt"/>
              </a:rPr>
              <a:t>©Comstock/</a:t>
            </a:r>
            <a:r>
              <a:rPr lang="en-US" noProof="0" dirty="0" err="1">
                <a:solidFill>
                  <a:schemeClr val="tx1"/>
                </a:solidFill>
                <a:latin typeface="+mn-lt"/>
              </a:rPr>
              <a:t>PunchStock</a:t>
            </a:r>
            <a:endParaRPr lang="en-US" noProof="0" dirty="0">
              <a:solidFill>
                <a:schemeClr val="tx1"/>
              </a:solidFill>
              <a:latin typeface="+mn-lt"/>
            </a:endParaRPr>
          </a:p>
        </p:txBody>
      </p:sp>
    </p:spTree>
    <p:extLst>
      <p:ext uri="{BB962C8B-B14F-4D97-AF65-F5344CB8AC3E}">
        <p14:creationId xmlns:p14="http://schemas.microsoft.com/office/powerpoint/2010/main" val="22988223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04A4C-7DDF-4C88-82FA-DCF7372C8C2B}"/>
              </a:ext>
            </a:extLst>
          </p:cNvPr>
          <p:cNvSpPr>
            <a:spLocks noGrp="1"/>
          </p:cNvSpPr>
          <p:nvPr>
            <p:ph type="title"/>
          </p:nvPr>
        </p:nvSpPr>
        <p:spPr>
          <a:xfrm>
            <a:off x="0" y="228600"/>
            <a:ext cx="12192000" cy="605413"/>
          </a:xfrm>
        </p:spPr>
        <p:txBody>
          <a:bodyPr/>
          <a:lstStyle/>
          <a:p>
            <a:r>
              <a:rPr lang="en-US" noProof="0" dirty="0">
                <a:latin typeface="+mn-lt"/>
              </a:rPr>
              <a:t>Change in the Employment Relationship </a:t>
            </a:r>
            <a:r>
              <a:rPr lang="en-US" sz="1000" b="0" noProof="0" dirty="0">
                <a:latin typeface="+mn-lt"/>
              </a:rPr>
              <a:t>1</a:t>
            </a:r>
          </a:p>
        </p:txBody>
      </p:sp>
      <p:sp>
        <p:nvSpPr>
          <p:cNvPr id="3" name="Content Placeholder 2">
            <a:extLst>
              <a:ext uri="{FF2B5EF4-FFF2-40B4-BE49-F238E27FC236}">
                <a16:creationId xmlns:a16="http://schemas.microsoft.com/office/drawing/2014/main" id="{4DEA9713-0C41-4B6C-A097-5ADC864092E5}"/>
              </a:ext>
            </a:extLst>
          </p:cNvPr>
          <p:cNvSpPr>
            <a:spLocks noGrp="1"/>
          </p:cNvSpPr>
          <p:nvPr>
            <p:ph sz="quarter" idx="12"/>
          </p:nvPr>
        </p:nvSpPr>
        <p:spPr>
          <a:xfrm>
            <a:off x="591932" y="1276128"/>
            <a:ext cx="10871200" cy="3104954"/>
          </a:xfrm>
        </p:spPr>
        <p:txBody>
          <a:bodyPr/>
          <a:lstStyle/>
          <a:p>
            <a:pPr marL="0" indent="0">
              <a:spcBef>
                <a:spcPts val="1000"/>
              </a:spcBef>
              <a:spcAft>
                <a:spcPts val="0"/>
              </a:spcAft>
              <a:buNone/>
            </a:pPr>
            <a:r>
              <a:rPr lang="en-US" sz="2800" noProof="0" dirty="0">
                <a:latin typeface="+mn-lt"/>
              </a:rPr>
              <a:t>A </a:t>
            </a:r>
            <a:r>
              <a:rPr lang="en-US" sz="2800" b="1" noProof="0" dirty="0">
                <a:latin typeface="+mn-lt"/>
              </a:rPr>
              <a:t>Psychological Contract</a:t>
            </a:r>
          </a:p>
          <a:p>
            <a:pPr marL="0" lvl="1" indent="0">
              <a:spcBef>
                <a:spcPts val="1000"/>
              </a:spcBef>
              <a:spcAft>
                <a:spcPts val="0"/>
              </a:spcAft>
              <a:buNone/>
            </a:pPr>
            <a:r>
              <a:rPr lang="en-US" sz="2400" noProof="0" dirty="0">
                <a:latin typeface="+mn-lt"/>
              </a:rPr>
              <a:t>Unspoken expectations of both employee and employer.</a:t>
            </a:r>
          </a:p>
          <a:p>
            <a:pPr marL="0" lvl="1" indent="0">
              <a:spcBef>
                <a:spcPts val="1000"/>
              </a:spcBef>
              <a:spcAft>
                <a:spcPts val="0"/>
              </a:spcAft>
              <a:buNone/>
            </a:pPr>
            <a:r>
              <a:rPr lang="en-US" sz="2400" noProof="0" dirty="0">
                <a:latin typeface="+mn-lt"/>
              </a:rPr>
              <a:t>In today’s world:</a:t>
            </a:r>
          </a:p>
          <a:p>
            <a:pPr marL="291600" lvl="2" indent="-291600">
              <a:spcBef>
                <a:spcPts val="1000"/>
              </a:spcBef>
              <a:spcAft>
                <a:spcPts val="0"/>
              </a:spcAft>
            </a:pPr>
            <a:r>
              <a:rPr lang="en-US" sz="2000" noProof="0" dirty="0">
                <a:latin typeface="+mn-lt"/>
              </a:rPr>
              <a:t>Employees expected to take responsibility in careers.</a:t>
            </a:r>
          </a:p>
          <a:p>
            <a:pPr marL="291600" lvl="2" indent="-291600">
              <a:spcBef>
                <a:spcPts val="1000"/>
              </a:spcBef>
              <a:spcAft>
                <a:spcPts val="0"/>
              </a:spcAft>
            </a:pPr>
            <a:r>
              <a:rPr lang="en-US" sz="2000" noProof="0" dirty="0">
                <a:latin typeface="+mn-lt"/>
              </a:rPr>
              <a:t>Employers expected to provide perks in exchange.</a:t>
            </a:r>
          </a:p>
          <a:p>
            <a:pPr marL="622800" lvl="2" indent="-320400">
              <a:spcBef>
                <a:spcPts val="1000"/>
              </a:spcBef>
              <a:spcAft>
                <a:spcPts val="0"/>
              </a:spcAft>
            </a:pPr>
            <a:r>
              <a:rPr lang="en-US" sz="2000" noProof="0" dirty="0">
                <a:latin typeface="+mn-lt"/>
              </a:rPr>
              <a:t>Flexible work schedules, comfortable working conditions, more control over their work, training and development opportunities, and financial incentives.</a:t>
            </a:r>
          </a:p>
        </p:txBody>
      </p:sp>
      <p:sp>
        <p:nvSpPr>
          <p:cNvPr id="4" name="Content Placeholder 3">
            <a:extLst>
              <a:ext uri="{FF2B5EF4-FFF2-40B4-BE49-F238E27FC236}">
                <a16:creationId xmlns:a16="http://schemas.microsoft.com/office/drawing/2014/main" id="{0F73A412-F318-4ED9-8143-56B36EBFA2A0}"/>
              </a:ext>
            </a:extLst>
          </p:cNvPr>
          <p:cNvSpPr>
            <a:spLocks noGrp="1"/>
          </p:cNvSpPr>
          <p:nvPr>
            <p:ph sz="quarter" idx="13"/>
          </p:nvPr>
        </p:nvSpPr>
        <p:spPr>
          <a:xfrm>
            <a:off x="591932" y="4431326"/>
            <a:ext cx="10871200" cy="964643"/>
          </a:xfrm>
        </p:spPr>
        <p:txBody>
          <a:bodyPr/>
          <a:lstStyle/>
          <a:p>
            <a:pPr marL="0" indent="0">
              <a:spcBef>
                <a:spcPts val="1000"/>
              </a:spcBef>
              <a:spcAft>
                <a:spcPts val="0"/>
              </a:spcAft>
              <a:buNone/>
            </a:pPr>
            <a:r>
              <a:rPr lang="en-US" noProof="0" dirty="0">
                <a:latin typeface="+mn-lt"/>
              </a:rPr>
              <a:t>In recent years, more people are job hopping.</a:t>
            </a:r>
          </a:p>
          <a:p>
            <a:pPr marL="291600" indent="-291600">
              <a:spcBef>
                <a:spcPts val="1000"/>
              </a:spcBef>
              <a:spcAft>
                <a:spcPts val="0"/>
              </a:spcAft>
              <a:buFont typeface="Arial" panose="020B0604020202020204" pitchFamily="34" charset="0"/>
              <a:buChar char="•"/>
            </a:pPr>
            <a:r>
              <a:rPr lang="en-US" sz="2000" noProof="0" dirty="0">
                <a:solidFill>
                  <a:srgbClr val="000000"/>
                </a:solidFill>
                <a:latin typeface="+mn-lt"/>
              </a:rPr>
              <a:t>Staves off boredom and wins rapid increases in pay and responsibility.</a:t>
            </a:r>
            <a:endParaRPr lang="en-US" sz="2000" noProof="0" dirty="0">
              <a:latin typeface="+mn-lt"/>
            </a:endParaRPr>
          </a:p>
        </p:txBody>
      </p:sp>
    </p:spTree>
    <p:extLst>
      <p:ext uri="{BB962C8B-B14F-4D97-AF65-F5344CB8AC3E}">
        <p14:creationId xmlns:p14="http://schemas.microsoft.com/office/powerpoint/2010/main" val="3337408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FEDDCBDC-0E6F-410E-B547-7C5FEE94A082}"/>
              </a:ext>
            </a:extLst>
          </p:cNvPr>
          <p:cNvSpPr>
            <a:spLocks noGrp="1"/>
          </p:cNvSpPr>
          <p:nvPr>
            <p:ph type="title"/>
          </p:nvPr>
        </p:nvSpPr>
        <p:spPr>
          <a:xfrm>
            <a:off x="1" y="228600"/>
            <a:ext cx="12185374" cy="609600"/>
          </a:xfrm>
        </p:spPr>
        <p:txBody>
          <a:bodyPr/>
          <a:lstStyle/>
          <a:p>
            <a:r>
              <a:rPr lang="en-US" noProof="0" dirty="0">
                <a:latin typeface="+mn-lt"/>
                <a:cs typeface="Arial" pitchFamily="34" charset="0"/>
              </a:rPr>
              <a:t>Change in the Labor Force </a:t>
            </a:r>
            <a:r>
              <a:rPr lang="en-US" sz="1000" b="0" noProof="0" dirty="0">
                <a:latin typeface="+mn-lt"/>
                <a:cs typeface="Arial" pitchFamily="34" charset="0"/>
              </a:rPr>
              <a:t>1</a:t>
            </a:r>
            <a:endParaRPr lang="en-US" sz="1000" b="0" noProof="0" dirty="0">
              <a:latin typeface="+mn-lt"/>
            </a:endParaRPr>
          </a:p>
        </p:txBody>
      </p:sp>
      <p:sp>
        <p:nvSpPr>
          <p:cNvPr id="7" name="Text Placeholder 6">
            <a:extLst>
              <a:ext uri="{FF2B5EF4-FFF2-40B4-BE49-F238E27FC236}">
                <a16:creationId xmlns:a16="http://schemas.microsoft.com/office/drawing/2014/main" id="{AA7BFB90-008C-45F7-A74B-24190D6CEA37}"/>
              </a:ext>
            </a:extLst>
          </p:cNvPr>
          <p:cNvSpPr>
            <a:spLocks noGrp="1"/>
          </p:cNvSpPr>
          <p:nvPr>
            <p:ph type="body" idx="1"/>
          </p:nvPr>
        </p:nvSpPr>
        <p:spPr>
          <a:ln w="19050">
            <a:solidFill>
              <a:srgbClr val="005400"/>
            </a:solidFill>
          </a:ln>
        </p:spPr>
        <p:txBody>
          <a:bodyPr/>
          <a:lstStyle/>
          <a:p>
            <a:pPr algn="ctr"/>
            <a:r>
              <a:rPr lang="en-US" sz="2800" noProof="0" dirty="0">
                <a:latin typeface="+mn-lt"/>
              </a:rPr>
              <a:t>Internal Labor Force</a:t>
            </a:r>
          </a:p>
        </p:txBody>
      </p:sp>
      <p:sp>
        <p:nvSpPr>
          <p:cNvPr id="8" name="Content Placeholder 7">
            <a:extLst>
              <a:ext uri="{FF2B5EF4-FFF2-40B4-BE49-F238E27FC236}">
                <a16:creationId xmlns:a16="http://schemas.microsoft.com/office/drawing/2014/main" id="{E782F80C-69E9-414C-A6E7-47DBF9EA0F5D}"/>
              </a:ext>
            </a:extLst>
          </p:cNvPr>
          <p:cNvSpPr>
            <a:spLocks noGrp="1"/>
          </p:cNvSpPr>
          <p:nvPr>
            <p:ph sz="half" idx="2"/>
          </p:nvPr>
        </p:nvSpPr>
        <p:spPr>
          <a:ln w="19050">
            <a:solidFill>
              <a:srgbClr val="005400"/>
            </a:solidFill>
          </a:ln>
        </p:spPr>
        <p:txBody>
          <a:bodyPr/>
          <a:lstStyle/>
          <a:p>
            <a:pPr marL="274320" indent="-274320">
              <a:defRPr/>
            </a:pPr>
            <a:r>
              <a:rPr lang="en-US" noProof="0" dirty="0">
                <a:latin typeface="+mn-lt"/>
                <a:cs typeface="ＭＳ Ｐゴシック" charset="0"/>
              </a:rPr>
              <a:t>An organization’</a:t>
            </a:r>
            <a:r>
              <a:rPr lang="en-US" altLang="ja-JP" noProof="0" dirty="0">
                <a:latin typeface="+mn-lt"/>
                <a:cs typeface="ＭＳ Ｐゴシック" charset="0"/>
              </a:rPr>
              <a:t>s workers includes its</a:t>
            </a:r>
            <a:r>
              <a:rPr lang="en-US" noProof="0" dirty="0">
                <a:latin typeface="+mn-lt"/>
                <a:cs typeface="ＭＳ Ｐゴシック" charset="0"/>
              </a:rPr>
              <a:t> employees and people who have contracts to work at the organization.</a:t>
            </a:r>
          </a:p>
          <a:p>
            <a:pPr marL="274320" indent="-274320">
              <a:defRPr/>
            </a:pPr>
            <a:r>
              <a:rPr lang="en-US" noProof="0" dirty="0">
                <a:latin typeface="+mn-lt"/>
                <a:cs typeface="ＭＳ Ｐゴシック" charset="0"/>
              </a:rPr>
              <a:t>Internal labor force has been drawn from the external labor market.</a:t>
            </a:r>
            <a:endParaRPr lang="en-US" noProof="0" dirty="0">
              <a:latin typeface="+mn-lt"/>
            </a:endParaRPr>
          </a:p>
        </p:txBody>
      </p:sp>
      <p:sp>
        <p:nvSpPr>
          <p:cNvPr id="9" name="Text Placeholder 8">
            <a:extLst>
              <a:ext uri="{FF2B5EF4-FFF2-40B4-BE49-F238E27FC236}">
                <a16:creationId xmlns:a16="http://schemas.microsoft.com/office/drawing/2014/main" id="{F252EC70-A7FE-4CE2-B524-4076F0CB6BAC}"/>
              </a:ext>
            </a:extLst>
          </p:cNvPr>
          <p:cNvSpPr>
            <a:spLocks noGrp="1"/>
          </p:cNvSpPr>
          <p:nvPr>
            <p:ph type="body" sz="quarter" idx="3"/>
          </p:nvPr>
        </p:nvSpPr>
        <p:spPr>
          <a:ln w="19050">
            <a:solidFill>
              <a:srgbClr val="005400"/>
            </a:solidFill>
          </a:ln>
        </p:spPr>
        <p:txBody>
          <a:bodyPr/>
          <a:lstStyle/>
          <a:p>
            <a:pPr algn="ctr"/>
            <a:r>
              <a:rPr lang="en-US" sz="2800" noProof="0" dirty="0">
                <a:latin typeface="+mn-lt"/>
              </a:rPr>
              <a:t>External Labor Market</a:t>
            </a:r>
          </a:p>
        </p:txBody>
      </p:sp>
      <p:sp>
        <p:nvSpPr>
          <p:cNvPr id="10" name="Content Placeholder 9">
            <a:extLst>
              <a:ext uri="{FF2B5EF4-FFF2-40B4-BE49-F238E27FC236}">
                <a16:creationId xmlns:a16="http://schemas.microsoft.com/office/drawing/2014/main" id="{7FCCF762-C7A5-4C68-8667-0142ED064542}"/>
              </a:ext>
            </a:extLst>
          </p:cNvPr>
          <p:cNvSpPr>
            <a:spLocks noGrp="1"/>
          </p:cNvSpPr>
          <p:nvPr>
            <p:ph sz="quarter" idx="4"/>
          </p:nvPr>
        </p:nvSpPr>
        <p:spPr>
          <a:ln w="19050">
            <a:solidFill>
              <a:srgbClr val="005400"/>
            </a:solidFill>
          </a:ln>
        </p:spPr>
        <p:txBody>
          <a:bodyPr/>
          <a:lstStyle/>
          <a:p>
            <a:pPr marL="274320" indent="-274320">
              <a:buFont typeface="Arial" charset="0"/>
              <a:buChar char="•"/>
              <a:defRPr/>
            </a:pPr>
            <a:r>
              <a:rPr lang="en-US" noProof="0" dirty="0">
                <a:latin typeface="+mn-lt"/>
                <a:cs typeface="Calibri"/>
              </a:rPr>
              <a:t>Individuals who are actively seeking employment.</a:t>
            </a:r>
          </a:p>
          <a:p>
            <a:pPr marL="274320" indent="-274320">
              <a:buFont typeface="Arial" charset="0"/>
              <a:buChar char="•"/>
              <a:defRPr/>
            </a:pPr>
            <a:r>
              <a:rPr lang="en-US" noProof="0" dirty="0">
                <a:latin typeface="+mn-lt"/>
                <a:cs typeface="Calibri"/>
              </a:rPr>
              <a:t>Number and kinds of people in external labor market determine kinds of human resources available to an organization.</a:t>
            </a:r>
          </a:p>
        </p:txBody>
      </p:sp>
    </p:spTree>
    <p:extLst>
      <p:ext uri="{BB962C8B-B14F-4D97-AF65-F5344CB8AC3E}">
        <p14:creationId xmlns:p14="http://schemas.microsoft.com/office/powerpoint/2010/main" val="36581721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Change in the Employment Relationship </a:t>
            </a:r>
            <a:r>
              <a:rPr lang="en-US" sz="1000" b="0" noProof="0" dirty="0">
                <a:latin typeface="+mn-lt"/>
              </a:rPr>
              <a:t>2</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2"/>
            <a:ext cx="10972800" cy="1583618"/>
          </a:xfrm>
        </p:spPr>
        <p:txBody>
          <a:bodyPr/>
          <a:lstStyle/>
          <a:p>
            <a:pPr>
              <a:spcBef>
                <a:spcPts val="1000"/>
              </a:spcBef>
              <a:spcAft>
                <a:spcPts val="0"/>
              </a:spcAft>
            </a:pPr>
            <a:r>
              <a:rPr lang="en-US" noProof="0" dirty="0">
                <a:latin typeface="+mn-lt"/>
              </a:rPr>
              <a:t>Declining Union Membership</a:t>
            </a:r>
          </a:p>
          <a:p>
            <a:pPr marL="291600" lvl="1" indent="-291600">
              <a:spcBef>
                <a:spcPts val="1000"/>
              </a:spcBef>
              <a:spcAft>
                <a:spcPts val="0"/>
              </a:spcAft>
            </a:pPr>
            <a:r>
              <a:rPr lang="en-US" noProof="0" dirty="0">
                <a:latin typeface="+mn-lt"/>
              </a:rPr>
              <a:t>Has been declining since 19</a:t>
            </a:r>
            <a:r>
              <a:rPr lang="en-US" sz="100" noProof="0" dirty="0">
                <a:latin typeface="+mn-lt"/>
              </a:rPr>
              <a:t> </a:t>
            </a:r>
            <a:r>
              <a:rPr lang="en-US" noProof="0" dirty="0">
                <a:latin typeface="+mn-lt"/>
              </a:rPr>
              <a:t>80s.</a:t>
            </a:r>
          </a:p>
          <a:p>
            <a:pPr marL="291600" lvl="1" indent="-291600">
              <a:spcBef>
                <a:spcPts val="1000"/>
              </a:spcBef>
              <a:spcAft>
                <a:spcPts val="0"/>
              </a:spcAft>
            </a:pPr>
            <a:r>
              <a:rPr lang="en-US" noProof="0" dirty="0">
                <a:latin typeface="+mn-lt"/>
              </a:rPr>
              <a:t>Consistent with individual workers taking responsibility for own careers.</a:t>
            </a:r>
          </a:p>
        </p:txBody>
      </p:sp>
    </p:spTree>
    <p:extLst>
      <p:ext uri="{BB962C8B-B14F-4D97-AF65-F5344CB8AC3E}">
        <p14:creationId xmlns:p14="http://schemas.microsoft.com/office/powerpoint/2010/main" val="33794586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04A4C-7DDF-4C88-82FA-DCF7372C8C2B}"/>
              </a:ext>
            </a:extLst>
          </p:cNvPr>
          <p:cNvSpPr>
            <a:spLocks noGrp="1"/>
          </p:cNvSpPr>
          <p:nvPr>
            <p:ph type="title"/>
          </p:nvPr>
        </p:nvSpPr>
        <p:spPr>
          <a:xfrm>
            <a:off x="0" y="228600"/>
            <a:ext cx="12192000" cy="611155"/>
          </a:xfrm>
        </p:spPr>
        <p:txBody>
          <a:bodyPr/>
          <a:lstStyle/>
          <a:p>
            <a:r>
              <a:rPr lang="en-US" noProof="0" dirty="0">
                <a:latin typeface="+mn-lt"/>
              </a:rPr>
              <a:t>Change in the Employment Relationship </a:t>
            </a:r>
            <a:r>
              <a:rPr lang="en-US" sz="1000" b="0" noProof="0" dirty="0">
                <a:latin typeface="+mn-lt"/>
              </a:rPr>
              <a:t>3</a:t>
            </a:r>
          </a:p>
        </p:txBody>
      </p:sp>
      <p:sp>
        <p:nvSpPr>
          <p:cNvPr id="3" name="Content Placeholder 2">
            <a:extLst>
              <a:ext uri="{FF2B5EF4-FFF2-40B4-BE49-F238E27FC236}">
                <a16:creationId xmlns:a16="http://schemas.microsoft.com/office/drawing/2014/main" id="{4DEA9713-0C41-4B6C-A097-5ADC864092E5}"/>
              </a:ext>
            </a:extLst>
          </p:cNvPr>
          <p:cNvSpPr>
            <a:spLocks noGrp="1"/>
          </p:cNvSpPr>
          <p:nvPr>
            <p:ph sz="quarter" idx="12"/>
          </p:nvPr>
        </p:nvSpPr>
        <p:spPr>
          <a:xfrm>
            <a:off x="591932" y="1276128"/>
            <a:ext cx="10871200" cy="2882918"/>
          </a:xfrm>
        </p:spPr>
        <p:txBody>
          <a:bodyPr/>
          <a:lstStyle/>
          <a:p>
            <a:pPr marL="0" indent="0">
              <a:spcBef>
                <a:spcPts val="1000"/>
              </a:spcBef>
              <a:spcAft>
                <a:spcPts val="0"/>
              </a:spcAft>
              <a:buNone/>
            </a:pPr>
            <a:r>
              <a:rPr lang="en-US" sz="2800" noProof="0" dirty="0">
                <a:latin typeface="+mn-lt"/>
              </a:rPr>
              <a:t>Flexibility</a:t>
            </a:r>
          </a:p>
          <a:p>
            <a:pPr marL="0" lvl="1" indent="0">
              <a:spcBef>
                <a:spcPts val="1000"/>
              </a:spcBef>
              <a:spcAft>
                <a:spcPts val="0"/>
              </a:spcAft>
              <a:buNone/>
            </a:pPr>
            <a:r>
              <a:rPr lang="en-US" sz="2400" noProof="0" dirty="0">
                <a:latin typeface="+mn-lt"/>
              </a:rPr>
              <a:t>Flexible staffing levels:</a:t>
            </a:r>
          </a:p>
          <a:p>
            <a:pPr marL="291600" lvl="2" indent="-291600">
              <a:spcBef>
                <a:spcPts val="1000"/>
              </a:spcBef>
              <a:spcAft>
                <a:spcPts val="0"/>
              </a:spcAft>
            </a:pPr>
            <a:r>
              <a:rPr lang="en-US" sz="2000" noProof="0" dirty="0">
                <a:latin typeface="+mn-lt"/>
              </a:rPr>
              <a:t>Allows an organization to quickly meet changing needs.</a:t>
            </a:r>
          </a:p>
          <a:p>
            <a:pPr marL="291600" lvl="2" indent="-291600">
              <a:spcBef>
                <a:spcPts val="1000"/>
              </a:spcBef>
              <a:spcAft>
                <a:spcPts val="0"/>
              </a:spcAft>
            </a:pPr>
            <a:r>
              <a:rPr lang="en-US" sz="2000" b="1" noProof="0" dirty="0">
                <a:latin typeface="+mn-lt"/>
              </a:rPr>
              <a:t>Alternative work arrangements</a:t>
            </a:r>
            <a:r>
              <a:rPr lang="en-US" sz="2000" noProof="0" dirty="0">
                <a:latin typeface="+mn-lt"/>
              </a:rPr>
              <a:t> include independent contractors, on-call workers, temporary workers, and contract workers.</a:t>
            </a:r>
          </a:p>
          <a:p>
            <a:pPr marL="291600" lvl="2" indent="-291600">
              <a:spcBef>
                <a:spcPts val="1000"/>
              </a:spcBef>
              <a:spcAft>
                <a:spcPts val="0"/>
              </a:spcAft>
            </a:pPr>
            <a:r>
              <a:rPr lang="en-US" sz="2000" noProof="0" dirty="0">
                <a:latin typeface="+mn-lt"/>
              </a:rPr>
              <a:t>In a </a:t>
            </a:r>
            <a:r>
              <a:rPr lang="en-US" sz="2000" b="1" noProof="0" dirty="0">
                <a:latin typeface="+mn-lt"/>
              </a:rPr>
              <a:t>gig economy</a:t>
            </a:r>
            <a:r>
              <a:rPr lang="en-US" sz="2000" noProof="0" dirty="0">
                <a:latin typeface="+mn-lt"/>
              </a:rPr>
              <a:t>, workers are typically independent contractors who control when and where they work and often are assigned work through a website or mobile app.</a:t>
            </a:r>
          </a:p>
        </p:txBody>
      </p:sp>
      <p:sp>
        <p:nvSpPr>
          <p:cNvPr id="4" name="Content Placeholder 3">
            <a:extLst>
              <a:ext uri="{FF2B5EF4-FFF2-40B4-BE49-F238E27FC236}">
                <a16:creationId xmlns:a16="http://schemas.microsoft.com/office/drawing/2014/main" id="{0F73A412-F318-4ED9-8143-56B36EBFA2A0}"/>
              </a:ext>
            </a:extLst>
          </p:cNvPr>
          <p:cNvSpPr>
            <a:spLocks noGrp="1"/>
          </p:cNvSpPr>
          <p:nvPr>
            <p:ph sz="quarter" idx="13"/>
          </p:nvPr>
        </p:nvSpPr>
        <p:spPr>
          <a:xfrm>
            <a:off x="591932" y="4257368"/>
            <a:ext cx="10871200" cy="1671484"/>
          </a:xfrm>
        </p:spPr>
        <p:txBody>
          <a:bodyPr/>
          <a:lstStyle/>
          <a:p>
            <a:pPr marL="0" indent="0">
              <a:spcBef>
                <a:spcPts val="1000"/>
              </a:spcBef>
              <a:spcAft>
                <a:spcPts val="0"/>
              </a:spcAft>
              <a:buNone/>
            </a:pPr>
            <a:r>
              <a:rPr lang="en-US" noProof="0" dirty="0">
                <a:latin typeface="+mn-lt"/>
              </a:rPr>
              <a:t>Flexible work schedules:</a:t>
            </a:r>
          </a:p>
          <a:p>
            <a:pPr marL="291600" indent="-291600">
              <a:spcBef>
                <a:spcPts val="1000"/>
              </a:spcBef>
              <a:spcAft>
                <a:spcPts val="0"/>
              </a:spcAft>
              <a:buFont typeface="Arial" panose="020B0604020202020204" pitchFamily="34" charset="0"/>
              <a:buChar char="•"/>
            </a:pPr>
            <a:r>
              <a:rPr lang="en-US" sz="2000" noProof="0" dirty="0">
                <a:latin typeface="+mn-lt"/>
              </a:rPr>
              <a:t>Helps protect employees’ free time and to more productively use employees’ work time.</a:t>
            </a:r>
          </a:p>
          <a:p>
            <a:pPr marL="291600" indent="-291600">
              <a:spcBef>
                <a:spcPts val="1000"/>
              </a:spcBef>
              <a:spcAft>
                <a:spcPts val="0"/>
              </a:spcAft>
              <a:buFont typeface="Arial" panose="020B0604020202020204" pitchFamily="34" charset="0"/>
              <a:buChar char="•"/>
            </a:pPr>
            <a:r>
              <a:rPr lang="en-US" sz="2000" noProof="0" dirty="0">
                <a:latin typeface="+mn-lt"/>
              </a:rPr>
              <a:t>24/7 access may result in greater employee stress, less satisfied employees, loss of productivity, and higher turnover.</a:t>
            </a:r>
          </a:p>
        </p:txBody>
      </p:sp>
    </p:spTree>
    <p:extLst>
      <p:ext uri="{BB962C8B-B14F-4D97-AF65-F5344CB8AC3E}">
        <p14:creationId xmlns:p14="http://schemas.microsoft.com/office/powerpoint/2010/main" val="27612429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latin typeface="+mn-lt"/>
              </a:rPr>
              <a:t>End of Chapter 2</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latin typeface="+mn-lt"/>
              </a:rPr>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latin typeface="+mn-lt"/>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lstStyle/>
          <a:p>
            <a:r>
              <a:rPr lang="en-US" sz="2800" dirty="0"/>
              <a:t>Figure 2.1 Age Distribution of U.S. Labor Force, 2018 and 2028 </a:t>
            </a:r>
            <a:r>
              <a:rPr lang="en-US" sz="2800" noProof="0" dirty="0">
                <a:latin typeface="+mn-lt"/>
              </a:rPr>
              <a:t>– 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latin typeface="+mn-lt"/>
                <a:hlinkClick r:id="rId3" action="ppaction://hlinksldjump"/>
              </a:rPr>
              <a:t>Return to parent-slide containing images.</a:t>
            </a:r>
            <a:endParaRPr lang="en-US" noProof="0" dirty="0">
              <a:latin typeface="+mn-lt"/>
            </a:endParaRPr>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6"/>
            <a:ext cx="10972800" cy="2396936"/>
          </a:xfrm>
        </p:spPr>
        <p:txBody>
          <a:bodyPr/>
          <a:lstStyle/>
          <a:p>
            <a:r>
              <a:rPr lang="en-IN" dirty="0"/>
              <a:t>The age distribution of the United States Labor force in 2018 was 13 percent for age 16 to 24 years old, 64 percent ages 25 to 54 years old, and 23 percent ages 55 years old. The projected age distribution for the year 2028 is 11.5 percent for 16 to 24 years old, 63.3 percent for age 25 to 54 years old, and 25.2 percent for age 55 years and older.</a:t>
            </a:r>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latin typeface="+mn-lt"/>
                <a:hlinkClick r:id="rId3" action="ppaction://hlinksldjump"/>
              </a:rPr>
              <a:t>Return to parent-slide containing images.</a:t>
            </a:r>
            <a:endParaRPr lang="en-US" noProof="0" dirty="0">
              <a:latin typeface="+mn-lt"/>
            </a:endParaRPr>
          </a:p>
        </p:txBody>
      </p:sp>
    </p:spTree>
    <p:extLst>
      <p:ext uri="{BB962C8B-B14F-4D97-AF65-F5344CB8AC3E}">
        <p14:creationId xmlns:p14="http://schemas.microsoft.com/office/powerpoint/2010/main" val="8616531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nchor="ctr"/>
          <a:lstStyle/>
          <a:p>
            <a:r>
              <a:rPr lang="en-US" sz="2500" dirty="0"/>
              <a:t>Figure 2.2 Projected Racial/Ethnic Makeup of the U.S. Workforce, 2028 </a:t>
            </a:r>
            <a:r>
              <a:rPr lang="en-US" sz="2500" noProof="0" dirty="0">
                <a:latin typeface="+mn-lt"/>
              </a:rPr>
              <a:t>– 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latin typeface="+mn-lt"/>
                <a:hlinkClick r:id="rId3" action="ppaction://hlinksldjump"/>
              </a:rPr>
              <a:t>Return to parent-slide containing images.</a:t>
            </a:r>
            <a:endParaRPr lang="en-US" noProof="0" dirty="0">
              <a:latin typeface="+mn-lt"/>
            </a:endParaRPr>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6"/>
            <a:ext cx="10972800" cy="985579"/>
          </a:xfrm>
        </p:spPr>
        <p:txBody>
          <a:bodyPr/>
          <a:lstStyle/>
          <a:p>
            <a:r>
              <a:rPr lang="en-US" dirty="0"/>
              <a:t>The pie chart shows 75% of White, 13% Black, 7.5% Asian, and 4.5 % Other groups of the U. S. workforce.</a:t>
            </a:r>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latin typeface="+mn-lt"/>
                <a:hlinkClick r:id="rId3" action="ppaction://hlinksldjump"/>
              </a:rPr>
              <a:t>Return to parent-slide containing images.</a:t>
            </a:r>
            <a:endParaRPr lang="en-US" noProof="0" dirty="0">
              <a:latin typeface="+mn-lt"/>
            </a:endParaRPr>
          </a:p>
        </p:txBody>
      </p:sp>
    </p:spTree>
    <p:extLst>
      <p:ext uri="{BB962C8B-B14F-4D97-AF65-F5344CB8AC3E}">
        <p14:creationId xmlns:p14="http://schemas.microsoft.com/office/powerpoint/2010/main" val="739993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nchor="ctr"/>
          <a:lstStyle/>
          <a:p>
            <a:r>
              <a:rPr lang="en-US" sz="2800" dirty="0"/>
              <a:t>Figure 2.3 H</a:t>
            </a:r>
            <a:r>
              <a:rPr lang="en-US" sz="100" dirty="0"/>
              <a:t> </a:t>
            </a:r>
            <a:r>
              <a:rPr lang="en-US" sz="2800" dirty="0"/>
              <a:t>R</a:t>
            </a:r>
            <a:r>
              <a:rPr lang="en-US" sz="100" dirty="0"/>
              <a:t> </a:t>
            </a:r>
            <a:r>
              <a:rPr lang="en-US" sz="2800" dirty="0"/>
              <a:t>M Practices That Support Diversity Management </a:t>
            </a:r>
            <a:r>
              <a:rPr lang="en-US" sz="2800" noProof="0" dirty="0">
                <a:latin typeface="+mn-lt"/>
              </a:rPr>
              <a:t>– 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latin typeface="+mn-lt"/>
                <a:hlinkClick r:id="rId3" action="ppaction://hlinksldjump"/>
              </a:rPr>
              <a:t>Return to parent-slide containing images.</a:t>
            </a:r>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7"/>
            <a:ext cx="10972800" cy="2317422"/>
          </a:xfrm>
        </p:spPr>
        <p:txBody>
          <a:bodyPr/>
          <a:lstStyle/>
          <a:p>
            <a:r>
              <a:rPr lang="en-US" dirty="0"/>
              <a:t>1. Communication: Communicate with employees from a variety of backgrounds. 2. Development: Provide career development for employees with different backgrounds and abilities. 3. Performance Appraisal: Provide feedback based on objective outcomes. 4. Employee Relations: Create a work environment that is comfortable for all and fosters creativity.</a:t>
            </a:r>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latin typeface="+mn-lt"/>
                <a:hlinkClick r:id="rId3" action="ppaction://hlinksldjump"/>
              </a:rPr>
              <a:t>Return to parent-slide containing images.</a:t>
            </a:r>
            <a:endParaRPr lang="en-US" noProof="0" dirty="0">
              <a:latin typeface="+mn-lt"/>
            </a:endParaRPr>
          </a:p>
        </p:txBody>
      </p:sp>
    </p:spTree>
    <p:extLst>
      <p:ext uri="{BB962C8B-B14F-4D97-AF65-F5344CB8AC3E}">
        <p14:creationId xmlns:p14="http://schemas.microsoft.com/office/powerpoint/2010/main" val="27628099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nchor="ctr"/>
          <a:lstStyle/>
          <a:p>
            <a:r>
              <a:rPr lang="en-IN" sz="2300" dirty="0"/>
              <a:t>Figure 2.5 Number of Job Cuts Announced by Employers during the Past Decade</a:t>
            </a:r>
            <a:r>
              <a:rPr lang="en-US" sz="2300" dirty="0"/>
              <a:t> </a:t>
            </a:r>
            <a:r>
              <a:rPr lang="en-US" sz="2300" noProof="0" dirty="0">
                <a:latin typeface="+mn-lt"/>
              </a:rPr>
              <a:t>– 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latin typeface="+mn-lt"/>
                <a:hlinkClick r:id="rId3" action="ppaction://hlinksldjump"/>
              </a:rPr>
              <a:t>Return to parent-slide containing images.</a:t>
            </a:r>
            <a:endParaRPr lang="en-US" noProof="0" dirty="0">
              <a:latin typeface="+mn-lt"/>
              <a:hlinkClick r:id="rId4" action="ppaction://hlinksldjump"/>
            </a:endParaRPr>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7"/>
            <a:ext cx="10972800" cy="1452717"/>
          </a:xfrm>
        </p:spPr>
        <p:txBody>
          <a:bodyPr/>
          <a:lstStyle/>
          <a:p>
            <a:r>
              <a:rPr lang="en-IN" dirty="0"/>
              <a:t>In 2009, there were over 1.2 million job cuts. This number dropped significantly to under 500 thousand in 2010 and remained relatively stable through the rest of the decade under 600 thousand job cuts until 2019.</a:t>
            </a:r>
            <a:endParaRPr lang="en-US" dirty="0"/>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latin typeface="+mn-lt"/>
                <a:hlinkClick r:id="rId3" action="ppaction://hlinksldjump"/>
              </a:rPr>
              <a:t>Return to parent-slide containing images.</a:t>
            </a:r>
            <a:endParaRPr lang="en-US" noProof="0" dirty="0">
              <a:latin typeface="+mn-lt"/>
            </a:endParaRPr>
          </a:p>
        </p:txBody>
      </p:sp>
    </p:spTree>
    <p:extLst>
      <p:ext uri="{BB962C8B-B14F-4D97-AF65-F5344CB8AC3E}">
        <p14:creationId xmlns:p14="http://schemas.microsoft.com/office/powerpoint/2010/main" val="13151215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nchor="ctr"/>
          <a:lstStyle/>
          <a:p>
            <a:r>
              <a:rPr lang="en-US" sz="2600" dirty="0"/>
              <a:t>Figure 2.6 Where Immigrants to the United States Came from in 2018 </a:t>
            </a:r>
            <a:r>
              <a:rPr lang="en-US" sz="2600" noProof="0" dirty="0"/>
              <a:t>– 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latin typeface="+mn-lt"/>
                <a:hlinkClick r:id="rId3" action="ppaction://hlinksldjump"/>
              </a:rPr>
              <a:t>Return to parent-slide containing images.</a:t>
            </a:r>
            <a:endParaRPr lang="en-US" noProof="0" dirty="0">
              <a:latin typeface="+mn-lt"/>
              <a:hlinkClick r:id="rId4" action="ppaction://hlinksldjump"/>
            </a:endParaRPr>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7"/>
            <a:ext cx="10972800" cy="1452717"/>
          </a:xfrm>
        </p:spPr>
        <p:txBody>
          <a:bodyPr/>
          <a:lstStyle/>
          <a:p>
            <a:r>
              <a:rPr lang="en-IN" dirty="0"/>
              <a:t>The data is as follows: Asia 36 percent, North America 33 percent, Central and South America 12 percent, Africa 11 percent, Europe 7 percent, and Other 1 percent.</a:t>
            </a:r>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latin typeface="+mn-lt"/>
                <a:hlinkClick r:id="rId3" action="ppaction://hlinksldjump"/>
              </a:rPr>
              <a:t>Return to parent-slide containing images.</a:t>
            </a:r>
            <a:endParaRPr lang="en-US" noProof="0" dirty="0">
              <a:latin typeface="+mn-lt"/>
            </a:endParaRPr>
          </a:p>
        </p:txBody>
      </p:sp>
    </p:spTree>
    <p:extLst>
      <p:ext uri="{BB962C8B-B14F-4D97-AF65-F5344CB8AC3E}">
        <p14:creationId xmlns:p14="http://schemas.microsoft.com/office/powerpoint/2010/main" val="4209505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Change in the Labor Force </a:t>
            </a:r>
            <a:r>
              <a:rPr lang="en-US" sz="1000" b="0" noProof="0" dirty="0">
                <a:latin typeface="+mn-lt"/>
              </a:rPr>
              <a:t>2</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0"/>
            <a:ext cx="10972800" cy="3965608"/>
          </a:xfrm>
        </p:spPr>
        <p:txBody>
          <a:bodyPr/>
          <a:lstStyle/>
          <a:p>
            <a:pPr marL="895350" indent="-895350">
              <a:spcBef>
                <a:spcPts val="1000"/>
              </a:spcBef>
              <a:spcAft>
                <a:spcPts val="0"/>
              </a:spcAft>
              <a:tabLst>
                <a:tab pos="895350" algn="l"/>
              </a:tabLst>
            </a:pPr>
            <a:r>
              <a:rPr lang="en-US" noProof="0" dirty="0">
                <a:latin typeface="+mn-lt"/>
              </a:rPr>
              <a:t>An Aging Workforce</a:t>
            </a:r>
          </a:p>
          <a:p>
            <a:pPr marL="291600" lvl="1" indent="-291600">
              <a:spcBef>
                <a:spcPts val="1000"/>
              </a:spcBef>
              <a:spcAft>
                <a:spcPts val="0"/>
              </a:spcAft>
              <a:buNone/>
            </a:pPr>
            <a:r>
              <a:rPr lang="en-US" noProof="0" dirty="0">
                <a:latin typeface="+mn-lt"/>
              </a:rPr>
              <a:t>Workers aged 55 and older are the fastest growing workforce group.</a:t>
            </a:r>
          </a:p>
          <a:p>
            <a:pPr marL="291600" lvl="1" indent="-291600">
              <a:spcBef>
                <a:spcPts val="1000"/>
              </a:spcBef>
              <a:spcAft>
                <a:spcPts val="0"/>
              </a:spcAft>
              <a:buNone/>
            </a:pPr>
            <a:r>
              <a:rPr lang="en-US" noProof="0" dirty="0">
                <a:solidFill>
                  <a:srgbClr val="221E1F"/>
                </a:solidFill>
                <a:latin typeface="+mn-lt"/>
              </a:rPr>
              <a:t>The number of young workers between the ages of 16 and 24 is decreasing.</a:t>
            </a:r>
            <a:endParaRPr lang="en-US" noProof="0" dirty="0">
              <a:latin typeface="+mn-lt"/>
            </a:endParaRPr>
          </a:p>
          <a:p>
            <a:pPr marL="291600" lvl="1" indent="-291600">
              <a:spcBef>
                <a:spcPts val="1000"/>
              </a:spcBef>
              <a:spcAft>
                <a:spcPts val="0"/>
              </a:spcAft>
              <a:buNone/>
            </a:pPr>
            <a:r>
              <a:rPr lang="en-US" noProof="0" dirty="0">
                <a:latin typeface="+mn-lt"/>
              </a:rPr>
              <a:t>H</a:t>
            </a:r>
            <a:r>
              <a:rPr lang="en-US" sz="100" noProof="0" dirty="0">
                <a:latin typeface="+mn-lt"/>
              </a:rPr>
              <a:t> </a:t>
            </a:r>
            <a:r>
              <a:rPr lang="en-US" noProof="0" dirty="0">
                <a:latin typeface="+mn-lt"/>
              </a:rPr>
              <a:t>R</a:t>
            </a:r>
            <a:r>
              <a:rPr lang="en-US" sz="100" noProof="0" dirty="0">
                <a:latin typeface="+mn-lt"/>
              </a:rPr>
              <a:t> </a:t>
            </a:r>
            <a:r>
              <a:rPr lang="en-US" noProof="0" dirty="0">
                <a:latin typeface="+mn-lt"/>
              </a:rPr>
              <a:t>M considerations:</a:t>
            </a:r>
          </a:p>
          <a:p>
            <a:pPr marL="291600" lvl="2" indent="-291600">
              <a:spcBef>
                <a:spcPts val="1000"/>
              </a:spcBef>
              <a:spcAft>
                <a:spcPts val="0"/>
              </a:spcAft>
            </a:pPr>
            <a:r>
              <a:rPr lang="en-US" noProof="0" dirty="0">
                <a:latin typeface="+mn-lt"/>
              </a:rPr>
              <a:t>Planning retirement.</a:t>
            </a:r>
          </a:p>
          <a:p>
            <a:pPr marL="291600" lvl="2" indent="-291600">
              <a:spcBef>
                <a:spcPts val="1000"/>
              </a:spcBef>
              <a:spcAft>
                <a:spcPts val="0"/>
              </a:spcAft>
            </a:pPr>
            <a:r>
              <a:rPr lang="en-US" noProof="0" dirty="0">
                <a:latin typeface="+mn-lt"/>
              </a:rPr>
              <a:t>Retraining older workers.</a:t>
            </a:r>
          </a:p>
          <a:p>
            <a:pPr marL="291600" lvl="2" indent="-291600">
              <a:spcBef>
                <a:spcPts val="1000"/>
              </a:spcBef>
              <a:spcAft>
                <a:spcPts val="0"/>
              </a:spcAft>
            </a:pPr>
            <a:r>
              <a:rPr lang="en-US" noProof="0" dirty="0">
                <a:latin typeface="+mn-lt"/>
              </a:rPr>
              <a:t>Motivating workers whose careers have plateaued.</a:t>
            </a:r>
          </a:p>
          <a:p>
            <a:pPr marL="291600" lvl="2" indent="-291600">
              <a:spcBef>
                <a:spcPts val="1000"/>
              </a:spcBef>
              <a:spcAft>
                <a:spcPts val="0"/>
              </a:spcAft>
            </a:pPr>
            <a:r>
              <a:rPr lang="en-US" noProof="0" dirty="0">
                <a:latin typeface="+mn-lt"/>
              </a:rPr>
              <a:t>Controlling the rising cost of health care and other benefits.</a:t>
            </a:r>
          </a:p>
        </p:txBody>
      </p:sp>
    </p:spTree>
    <p:extLst>
      <p:ext uri="{BB962C8B-B14F-4D97-AF65-F5344CB8AC3E}">
        <p14:creationId xmlns:p14="http://schemas.microsoft.com/office/powerpoint/2010/main" val="2160380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7D0F-7EDC-4DFD-AD8E-DC11D3678E6B}"/>
              </a:ext>
            </a:extLst>
          </p:cNvPr>
          <p:cNvSpPr>
            <a:spLocks noGrp="1"/>
          </p:cNvSpPr>
          <p:nvPr>
            <p:ph type="title"/>
          </p:nvPr>
        </p:nvSpPr>
        <p:spPr/>
        <p:txBody>
          <a:bodyPr/>
          <a:lstStyle/>
          <a:p>
            <a:r>
              <a:rPr lang="en-US" noProof="0" dirty="0">
                <a:latin typeface="+mn-lt"/>
              </a:rPr>
              <a:t>Change in the Labor Force </a:t>
            </a:r>
            <a:r>
              <a:rPr lang="en-US" sz="1000" b="0" noProof="0" dirty="0">
                <a:latin typeface="+mn-lt"/>
              </a:rPr>
              <a:t>3</a:t>
            </a:r>
          </a:p>
        </p:txBody>
      </p:sp>
      <p:sp>
        <p:nvSpPr>
          <p:cNvPr id="3" name="Content Placeholder 2">
            <a:extLst>
              <a:ext uri="{FF2B5EF4-FFF2-40B4-BE49-F238E27FC236}">
                <a16:creationId xmlns:a16="http://schemas.microsoft.com/office/drawing/2014/main" id="{782BE96D-CBD4-46FD-A62B-9DEF01B0E909}"/>
              </a:ext>
            </a:extLst>
          </p:cNvPr>
          <p:cNvSpPr>
            <a:spLocks noGrp="1"/>
          </p:cNvSpPr>
          <p:nvPr>
            <p:ph idx="1"/>
          </p:nvPr>
        </p:nvSpPr>
        <p:spPr>
          <a:xfrm>
            <a:off x="609600" y="1280160"/>
            <a:ext cx="10972800" cy="2426601"/>
          </a:xfrm>
        </p:spPr>
        <p:txBody>
          <a:bodyPr/>
          <a:lstStyle/>
          <a:p>
            <a:pPr marL="895350" indent="-895350">
              <a:spcBef>
                <a:spcPts val="1000"/>
              </a:spcBef>
              <a:spcAft>
                <a:spcPts val="0"/>
              </a:spcAft>
              <a:tabLst>
                <a:tab pos="895350" algn="l"/>
              </a:tabLst>
            </a:pPr>
            <a:r>
              <a:rPr lang="en-US" noProof="0" dirty="0">
                <a:latin typeface="+mn-lt"/>
              </a:rPr>
              <a:t>An Aging Workforce (continued)</a:t>
            </a:r>
          </a:p>
          <a:p>
            <a:pPr marL="291600" lvl="1" indent="-291600">
              <a:spcBef>
                <a:spcPts val="1000"/>
              </a:spcBef>
              <a:spcAft>
                <a:spcPts val="0"/>
              </a:spcAft>
              <a:buNone/>
            </a:pPr>
            <a:r>
              <a:rPr lang="en-US" noProof="0" dirty="0">
                <a:latin typeface="+mn-lt"/>
              </a:rPr>
              <a:t>Today’s workforce often brings together four or five generations.</a:t>
            </a:r>
          </a:p>
          <a:p>
            <a:pPr marL="291600" lvl="2" indent="-291600">
              <a:spcBef>
                <a:spcPts val="1000"/>
              </a:spcBef>
              <a:spcAft>
                <a:spcPts val="0"/>
              </a:spcAft>
            </a:pPr>
            <a:r>
              <a:rPr lang="en-US" noProof="0" dirty="0">
                <a:latin typeface="+mn-lt"/>
              </a:rPr>
              <a:t>Older workers may choose to work part time or take temporary assignments.</a:t>
            </a:r>
          </a:p>
          <a:p>
            <a:pPr marL="291600" lvl="2" indent="-291600">
              <a:spcBef>
                <a:spcPts val="1000"/>
              </a:spcBef>
              <a:spcAft>
                <a:spcPts val="0"/>
              </a:spcAft>
            </a:pPr>
            <a:r>
              <a:rPr lang="en-US" noProof="0" dirty="0">
                <a:latin typeface="+mn-lt"/>
              </a:rPr>
              <a:t>Creates a need for understanding the values and work habits that characterize each generation.</a:t>
            </a:r>
          </a:p>
          <a:p>
            <a:pPr marL="291600" lvl="2" indent="-291600">
              <a:spcBef>
                <a:spcPts val="1000"/>
              </a:spcBef>
              <a:spcAft>
                <a:spcPts val="0"/>
              </a:spcAft>
            </a:pPr>
            <a:r>
              <a:rPr lang="en-US" noProof="0" dirty="0">
                <a:latin typeface="+mn-lt"/>
              </a:rPr>
              <a:t>HR managers need to address generational differences.</a:t>
            </a:r>
          </a:p>
        </p:txBody>
      </p:sp>
    </p:spTree>
    <p:extLst>
      <p:ext uri="{BB962C8B-B14F-4D97-AF65-F5344CB8AC3E}">
        <p14:creationId xmlns:p14="http://schemas.microsoft.com/office/powerpoint/2010/main" val="1010556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latin typeface="+mn-lt"/>
              </a:rPr>
              <a:t>POLLING QUESTION </a:t>
            </a:r>
            <a:r>
              <a:rPr lang="en-US" sz="1000" b="0" noProof="0" dirty="0">
                <a:latin typeface="+mn-lt"/>
              </a:rPr>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p:txBody>
          <a:bodyPr/>
          <a:lstStyle/>
          <a:p>
            <a:r>
              <a:rPr lang="en-US" sz="2800" b="1" noProof="0" dirty="0">
                <a:latin typeface="+mn-lt"/>
              </a:rPr>
              <a:t>At what age do you expect to retire?</a:t>
            </a:r>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004115"/>
            <a:ext cx="9575800" cy="3356870"/>
          </a:xfrm>
          <a:prstGeom prst="rect">
            <a:avLst/>
          </a:prstGeom>
        </p:spPr>
        <p:txBody>
          <a:bodyPr/>
          <a:lstStyle/>
          <a:p>
            <a:pPr marL="0" indent="0">
              <a:buClrTx/>
              <a:buNone/>
            </a:pPr>
            <a:r>
              <a:rPr lang="en-US" noProof="0" dirty="0">
                <a:latin typeface="+mn-lt"/>
              </a:rPr>
              <a:t>A. 55.</a:t>
            </a:r>
          </a:p>
          <a:p>
            <a:pPr marL="0" indent="0">
              <a:buClrTx/>
              <a:buNone/>
            </a:pPr>
            <a:r>
              <a:rPr lang="en-US" noProof="0" dirty="0">
                <a:latin typeface="+mn-lt"/>
              </a:rPr>
              <a:t>B. 60.</a:t>
            </a:r>
          </a:p>
          <a:p>
            <a:pPr marL="0" indent="0">
              <a:buClrTx/>
              <a:buNone/>
            </a:pPr>
            <a:r>
              <a:rPr lang="en-US" noProof="0" dirty="0">
                <a:latin typeface="+mn-lt"/>
              </a:rPr>
              <a:t>C. 65.</a:t>
            </a:r>
          </a:p>
          <a:p>
            <a:pPr marL="0" indent="0">
              <a:buClrTx/>
              <a:buNone/>
            </a:pPr>
            <a:r>
              <a:rPr lang="en-US" noProof="0" dirty="0">
                <a:latin typeface="+mn-lt"/>
              </a:rPr>
              <a:t>D. 70.</a:t>
            </a:r>
          </a:p>
          <a:p>
            <a:pPr marL="0" indent="0">
              <a:buClrTx/>
              <a:buNone/>
            </a:pPr>
            <a:r>
              <a:rPr lang="en-US" noProof="0" dirty="0">
                <a:latin typeface="+mn-lt"/>
              </a:rPr>
              <a:t>E. 75.</a:t>
            </a:r>
          </a:p>
          <a:p>
            <a:pPr marL="0" indent="0">
              <a:buClrTx/>
              <a:buNone/>
            </a:pPr>
            <a:r>
              <a:rPr lang="en-US" noProof="0" dirty="0">
                <a:latin typeface="+mn-lt"/>
              </a:rPr>
              <a:t>F. Never retiring.</a:t>
            </a:r>
          </a:p>
        </p:txBody>
      </p:sp>
    </p:spTree>
    <p:extLst>
      <p:ext uri="{BB962C8B-B14F-4D97-AF65-F5344CB8AC3E}">
        <p14:creationId xmlns:p14="http://schemas.microsoft.com/office/powerpoint/2010/main" val="3470978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9862-25FD-4857-B5CC-BCB6E91BA5F9}"/>
              </a:ext>
            </a:extLst>
          </p:cNvPr>
          <p:cNvSpPr>
            <a:spLocks noGrp="1"/>
          </p:cNvSpPr>
          <p:nvPr>
            <p:ph type="title"/>
          </p:nvPr>
        </p:nvSpPr>
        <p:spPr/>
        <p:txBody>
          <a:bodyPr/>
          <a:lstStyle/>
          <a:p>
            <a:r>
              <a:rPr lang="en-US" noProof="0" dirty="0">
                <a:latin typeface="+mn-lt"/>
              </a:rPr>
              <a:t>Mentoring Programs</a:t>
            </a:r>
          </a:p>
        </p:txBody>
      </p:sp>
      <p:sp>
        <p:nvSpPr>
          <p:cNvPr id="3" name="Content Placeholder 2">
            <a:extLst>
              <a:ext uri="{FF2B5EF4-FFF2-40B4-BE49-F238E27FC236}">
                <a16:creationId xmlns:a16="http://schemas.microsoft.com/office/drawing/2014/main" id="{92957A7C-3B43-49F1-8E2E-7CD6CCE769A7}"/>
              </a:ext>
            </a:extLst>
          </p:cNvPr>
          <p:cNvSpPr>
            <a:spLocks noGrp="1"/>
          </p:cNvSpPr>
          <p:nvPr>
            <p:ph idx="1"/>
          </p:nvPr>
        </p:nvSpPr>
        <p:spPr>
          <a:xfrm>
            <a:off x="609600" y="1280160"/>
            <a:ext cx="4916129" cy="4009595"/>
          </a:xfrm>
        </p:spPr>
        <p:txBody>
          <a:bodyPr/>
          <a:lstStyle/>
          <a:p>
            <a:r>
              <a:rPr lang="en-US" noProof="0" dirty="0">
                <a:latin typeface="+mn-lt"/>
              </a:rPr>
              <a:t>As more and more of the workforce reaches retirement age, some companies have set up mentoring programs between older and younger workers so that knowledge is not lost but passed on. How does the company benefit from these mentoring programs?</a:t>
            </a:r>
          </a:p>
        </p:txBody>
      </p:sp>
      <p:pic>
        <p:nvPicPr>
          <p:cNvPr id="6" name="Picture 11" descr="A photograph shows a team of employees gathered for a meeting around a conference table.">
            <a:extLst>
              <a:ext uri="{FF2B5EF4-FFF2-40B4-BE49-F238E27FC236}">
                <a16:creationId xmlns:a16="http://schemas.microsoft.com/office/drawing/2014/main" id="{A8DE017A-4A8C-441A-9AF2-3A5FAA04F80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28141" y="1443196"/>
            <a:ext cx="5703249" cy="3906378"/>
          </a:xfrm>
          <a:prstGeom prst="rect">
            <a:avLst/>
          </a:prstGeom>
        </p:spPr>
      </p:pic>
      <p:sp>
        <p:nvSpPr>
          <p:cNvPr id="5" name="Text Placeholder 4">
            <a:extLst>
              <a:ext uri="{FF2B5EF4-FFF2-40B4-BE49-F238E27FC236}">
                <a16:creationId xmlns:a16="http://schemas.microsoft.com/office/drawing/2014/main" id="{4B54E72F-AC82-4044-805C-5974E8ABC9CF}"/>
              </a:ext>
            </a:extLst>
          </p:cNvPr>
          <p:cNvSpPr>
            <a:spLocks noGrp="1"/>
          </p:cNvSpPr>
          <p:nvPr>
            <p:ph type="body" sz="quarter" idx="11"/>
          </p:nvPr>
        </p:nvSpPr>
        <p:spPr>
          <a:xfrm>
            <a:off x="6954590" y="6687563"/>
            <a:ext cx="4791933" cy="170437"/>
          </a:xfrm>
        </p:spPr>
        <p:txBody>
          <a:bodyPr/>
          <a:lstStyle/>
          <a:p>
            <a:r>
              <a:rPr lang="en-US" noProof="0" dirty="0">
                <a:solidFill>
                  <a:schemeClr val="tx1"/>
                </a:solidFill>
                <a:latin typeface="+mn-lt"/>
              </a:rPr>
              <a:t>©Hero Images/Getty Images</a:t>
            </a:r>
          </a:p>
        </p:txBody>
      </p:sp>
    </p:spTree>
    <p:extLst>
      <p:ext uri="{BB962C8B-B14F-4D97-AF65-F5344CB8AC3E}">
        <p14:creationId xmlns:p14="http://schemas.microsoft.com/office/powerpoint/2010/main" val="1763118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3200" noProof="0" dirty="0">
                <a:latin typeface="+mn-lt"/>
              </a:rPr>
              <a:t>Figure 2.1 Age Distribution of U.S. Labor Force, 2018 and 2028</a:t>
            </a:r>
          </a:p>
        </p:txBody>
      </p:sp>
      <p:pic>
        <p:nvPicPr>
          <p:cNvPr id="14" name="Picture 13" descr="Two pie charts show an increase in the older workforce from 2018 to 2028.">
            <a:extLst>
              <a:ext uri="{FF2B5EF4-FFF2-40B4-BE49-F238E27FC236}">
                <a16:creationId xmlns:a16="http://schemas.microsoft.com/office/drawing/2014/main" id="{AC53851E-2DD4-45E1-A1CE-259845F34C62}"/>
              </a:ext>
            </a:extLst>
          </p:cNvPr>
          <p:cNvPicPr>
            <a:picLocks noChangeAspect="1"/>
          </p:cNvPicPr>
          <p:nvPr/>
        </p:nvPicPr>
        <p:blipFill>
          <a:blip r:embed="rId3"/>
          <a:stretch>
            <a:fillRect/>
          </a:stretch>
        </p:blipFill>
        <p:spPr>
          <a:xfrm>
            <a:off x="1098050" y="1749755"/>
            <a:ext cx="9995900" cy="3921193"/>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5694065" y="6687563"/>
            <a:ext cx="6096000" cy="170437"/>
          </a:xfrm>
        </p:spPr>
        <p:txBody>
          <a:bodyPr/>
          <a:lstStyle/>
          <a:p>
            <a:r>
              <a:rPr lang="en-US" i="1" noProof="0" dirty="0">
                <a:solidFill>
                  <a:schemeClr val="tx1"/>
                </a:solidFill>
                <a:latin typeface="+mn-lt"/>
              </a:rPr>
              <a:t>Source: </a:t>
            </a:r>
            <a:r>
              <a:rPr lang="en-US" noProof="0" dirty="0">
                <a:solidFill>
                  <a:schemeClr val="tx1"/>
                </a:solidFill>
                <a:latin typeface="+mn-lt"/>
              </a:rPr>
              <a:t>Bureau of Labor Statistics, “Employment Projections, Table 3.1,” September 4, 2019, https://www.bls.gov.</a:t>
            </a:r>
          </a:p>
        </p:txBody>
      </p:sp>
    </p:spTree>
    <p:extLst>
      <p:ext uri="{BB962C8B-B14F-4D97-AF65-F5344CB8AC3E}">
        <p14:creationId xmlns:p14="http://schemas.microsoft.com/office/powerpoint/2010/main" val="33837152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3392</TotalTime>
  <Words>7691</Words>
  <Application>Microsoft Office PowerPoint</Application>
  <PresentationFormat>Widescreen</PresentationFormat>
  <Paragraphs>469</Paragraphs>
  <Slides>48</Slides>
  <Notes>46</Notes>
  <HiddenSlides>7</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48</vt:i4>
      </vt:variant>
    </vt:vector>
  </HeadingPairs>
  <TitlesOfParts>
    <vt:vector size="57" baseType="lpstr">
      <vt:lpstr>Arial</vt:lpstr>
      <vt:lpstr>ArumSans Bold</vt:lpstr>
      <vt:lpstr>ArumSans Regular</vt:lpstr>
      <vt:lpstr>Calibri</vt:lpstr>
      <vt:lpstr>Helvetica</vt:lpstr>
      <vt:lpstr>1_FIRST, BREAK, LAST slides </vt:lpstr>
      <vt:lpstr>2_FIRST, BREAK, LAST slides </vt:lpstr>
      <vt:lpstr>Plain BODY/MAIN CONTENT</vt:lpstr>
      <vt:lpstr>1_Plain BODY/MAIN CONTENT</vt:lpstr>
      <vt:lpstr>Create an interactive class with Poll Everywhere</vt:lpstr>
      <vt:lpstr>Chapter 2</vt:lpstr>
      <vt:lpstr>What Do I Need to Know?</vt:lpstr>
      <vt:lpstr>Change in the Labor Force 1</vt:lpstr>
      <vt:lpstr>Change in the Labor Force 2</vt:lpstr>
      <vt:lpstr>Change in the Labor Force 3</vt:lpstr>
      <vt:lpstr>POLLING QUESTION 1</vt:lpstr>
      <vt:lpstr>Mentoring Programs</vt:lpstr>
      <vt:lpstr>Figure 2.1 Age Distribution of U.S. Labor Force, 2018 and 2028</vt:lpstr>
      <vt:lpstr>Change in the Labor Force 4</vt:lpstr>
      <vt:lpstr>Figure 2.2 Projected Racial/Ethnic Makeup of the U.S. Workforce, 2028</vt:lpstr>
      <vt:lpstr>Change in the Labor Force 5</vt:lpstr>
      <vt:lpstr>Figure 2.3 H R M Practices That Support Diversity Management</vt:lpstr>
      <vt:lpstr>Change in the Labor Force 6</vt:lpstr>
      <vt:lpstr>High-Performance Work Systems 1</vt:lpstr>
      <vt:lpstr>Table 2.1 Top 10 Occupations for Job Growth</vt:lpstr>
      <vt:lpstr>High-Performance Work Systems 2</vt:lpstr>
      <vt:lpstr>High-Performance Work Systems 3</vt:lpstr>
      <vt:lpstr>High-Performance Work Systems 4</vt:lpstr>
      <vt:lpstr>POLLING QUESTION 2</vt:lpstr>
      <vt:lpstr>Focus on Strategy 1</vt:lpstr>
      <vt:lpstr>Figure 2.4 Business Strategy: Issues Affecting H R M</vt:lpstr>
      <vt:lpstr>Focus on Strategy 2</vt:lpstr>
      <vt:lpstr>Focus on Strategy 3</vt:lpstr>
      <vt:lpstr>Focus on Strategy 4</vt:lpstr>
      <vt:lpstr>Focus on Strategy 5</vt:lpstr>
      <vt:lpstr>Focus on Strategy 6</vt:lpstr>
      <vt:lpstr>Figure 2.5 Number of Job Cuts Announced by Employers during the Past Decade</vt:lpstr>
      <vt:lpstr>Focus on Strategy 7</vt:lpstr>
      <vt:lpstr>Focus on Strategy 8</vt:lpstr>
      <vt:lpstr>Focus on Strategy 9</vt:lpstr>
      <vt:lpstr>Focus on Strategy 10</vt:lpstr>
      <vt:lpstr>Figure 2.6 Where Immigrants to the United States Came from in 2018</vt:lpstr>
      <vt:lpstr>Technological Change in H R M 1</vt:lpstr>
      <vt:lpstr>Table 2.2 Automating HR Tasks</vt:lpstr>
      <vt:lpstr>Technological Change in H R M 2</vt:lpstr>
      <vt:lpstr>Technological Change in H R M 3</vt:lpstr>
      <vt:lpstr>Using Mobile Devices</vt:lpstr>
      <vt:lpstr>Change in the Employment Relationship 1</vt:lpstr>
      <vt:lpstr>Change in the Employment Relationship 2</vt:lpstr>
      <vt:lpstr>Change in the Employment Relationship 3</vt:lpstr>
      <vt:lpstr>End of Chapter 2</vt:lpstr>
      <vt:lpstr>Accessibility Content: Text Alternatives for Images</vt:lpstr>
      <vt:lpstr>Figure 2.1 Age Distribution of U.S. Labor Force, 2018 and 2028 – Text Alternative</vt:lpstr>
      <vt:lpstr>Figure 2.2 Projected Racial/Ethnic Makeup of the U.S. Workforce, 2028 – Text Alternative</vt:lpstr>
      <vt:lpstr>Figure 2.3 H R M Practices That Support Diversity Management – Text Alternative</vt:lpstr>
      <vt:lpstr>Figure 2.5 Number of Job Cuts Announced by Employers during the Past Decade – Text Alternative</vt:lpstr>
      <vt:lpstr>Figure 2.6 Where Immigrants to the United States Came from in 2018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734</cp:revision>
  <dcterms:created xsi:type="dcterms:W3CDTF">2012-05-14T19:04:18Z</dcterms:created>
  <dcterms:modified xsi:type="dcterms:W3CDTF">2021-02-03T14:53:13Z</dcterms:modified>
</cp:coreProperties>
</file>