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53" r:id="rId1"/>
    <p:sldMasterId id="2147484865" r:id="rId2"/>
    <p:sldMasterId id="2147484797" r:id="rId3"/>
    <p:sldMasterId id="2147484838" r:id="rId4"/>
  </p:sldMasterIdLst>
  <p:notesMasterIdLst>
    <p:notesMasterId r:id="rId51"/>
  </p:notesMasterIdLst>
  <p:sldIdLst>
    <p:sldId id="379" r:id="rId5"/>
    <p:sldId id="388" r:id="rId6"/>
    <p:sldId id="430" r:id="rId7"/>
    <p:sldId id="468" r:id="rId8"/>
    <p:sldId id="469" r:id="rId9"/>
    <p:sldId id="470" r:id="rId10"/>
    <p:sldId id="471" r:id="rId11"/>
    <p:sldId id="472" r:id="rId12"/>
    <p:sldId id="473" r:id="rId13"/>
    <p:sldId id="474" r:id="rId14"/>
    <p:sldId id="475" r:id="rId15"/>
    <p:sldId id="476" r:id="rId16"/>
    <p:sldId id="402" r:id="rId17"/>
    <p:sldId id="477" r:id="rId18"/>
    <p:sldId id="478" r:id="rId19"/>
    <p:sldId id="479" r:id="rId20"/>
    <p:sldId id="480" r:id="rId21"/>
    <p:sldId id="481" r:id="rId22"/>
    <p:sldId id="482" r:id="rId23"/>
    <p:sldId id="483" r:id="rId24"/>
    <p:sldId id="484" r:id="rId25"/>
    <p:sldId id="485" r:id="rId26"/>
    <p:sldId id="486" r:id="rId27"/>
    <p:sldId id="487" r:id="rId28"/>
    <p:sldId id="488" r:id="rId29"/>
    <p:sldId id="489" r:id="rId30"/>
    <p:sldId id="490" r:id="rId31"/>
    <p:sldId id="637" r:id="rId32"/>
    <p:sldId id="492" r:id="rId33"/>
    <p:sldId id="395" r:id="rId34"/>
    <p:sldId id="493" r:id="rId35"/>
    <p:sldId id="494" r:id="rId36"/>
    <p:sldId id="495" r:id="rId37"/>
    <p:sldId id="496" r:id="rId38"/>
    <p:sldId id="497" r:id="rId39"/>
    <p:sldId id="498" r:id="rId40"/>
    <p:sldId id="499" r:id="rId41"/>
    <p:sldId id="505" r:id="rId42"/>
    <p:sldId id="428" r:id="rId43"/>
    <p:sldId id="360" r:id="rId44"/>
    <p:sldId id="638" r:id="rId45"/>
    <p:sldId id="639" r:id="rId46"/>
    <p:sldId id="640" r:id="rId47"/>
    <p:sldId id="641" r:id="rId48"/>
    <p:sldId id="642" r:id="rId49"/>
    <p:sldId id="636" r:id="rId50"/>
  </p:sldIdLst>
  <p:sldSz cx="12192000" cy="6858000"/>
  <p:notesSz cx="6858000" cy="9144000"/>
  <p:custDataLst>
    <p:tags r:id="rId52"/>
  </p:custDataLst>
  <p:defaultTextStyle>
    <a:defPPr>
      <a:defRPr lang="en-US"/>
    </a:defPPr>
    <a:lvl1pPr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521415D9-36F7-43E2-AB2F-B90AF26B5E84}">
      <p14:sectionLst xmlns:p14="http://schemas.microsoft.com/office/powerpoint/2010/main">
        <p14:section name="Main Content" id="{64149BC4-7A9B-4194-AC59-BD9E75BC2A6F}">
          <p14:sldIdLst>
            <p14:sldId id="379"/>
            <p14:sldId id="388"/>
            <p14:sldId id="430"/>
            <p14:sldId id="468"/>
            <p14:sldId id="469"/>
            <p14:sldId id="470"/>
            <p14:sldId id="471"/>
            <p14:sldId id="472"/>
            <p14:sldId id="473"/>
            <p14:sldId id="474"/>
            <p14:sldId id="475"/>
            <p14:sldId id="476"/>
            <p14:sldId id="402"/>
            <p14:sldId id="477"/>
            <p14:sldId id="478"/>
            <p14:sldId id="479"/>
            <p14:sldId id="480"/>
            <p14:sldId id="481"/>
            <p14:sldId id="482"/>
            <p14:sldId id="483"/>
            <p14:sldId id="484"/>
            <p14:sldId id="485"/>
            <p14:sldId id="486"/>
            <p14:sldId id="487"/>
            <p14:sldId id="488"/>
            <p14:sldId id="489"/>
            <p14:sldId id="490"/>
            <p14:sldId id="637"/>
            <p14:sldId id="492"/>
            <p14:sldId id="395"/>
            <p14:sldId id="493"/>
            <p14:sldId id="494"/>
            <p14:sldId id="495"/>
            <p14:sldId id="496"/>
            <p14:sldId id="497"/>
            <p14:sldId id="498"/>
            <p14:sldId id="499"/>
            <p14:sldId id="505"/>
            <p14:sldId id="428"/>
          </p14:sldIdLst>
        </p14:section>
        <p14:section name="Appendix: Image Descriptions for Unsighted Students" id="{47E2ACDF-FEE8-4953-B1A2-72D3F951747D}">
          <p14:sldIdLst>
            <p14:sldId id="360"/>
            <p14:sldId id="638"/>
            <p14:sldId id="639"/>
            <p14:sldId id="640"/>
            <p14:sldId id="641"/>
            <p14:sldId id="642"/>
            <p14:sldId id="636"/>
          </p14:sldIdLst>
        </p14:section>
      </p14:sectionLst>
    </p:ext>
    <p:ext uri="{EFAFB233-063F-42B5-8137-9DF3F51BA10A}">
      <p15:sldGuideLst xmlns:p15="http://schemas.microsoft.com/office/powerpoint/2012/main">
        <p15:guide id="1" orient="horz" pos="4128" userDrawn="1">
          <p15:clr>
            <a:srgbClr val="A4A3A4"/>
          </p15:clr>
        </p15:guide>
        <p15:guide id="2" pos="360" userDrawn="1">
          <p15:clr>
            <a:srgbClr val="A4A3A4"/>
          </p15:clr>
        </p15:guide>
        <p15:guide id="3" pos="7320" userDrawn="1">
          <p15:clr>
            <a:srgbClr val="A4A3A4"/>
          </p15:clr>
        </p15:guide>
        <p15:guide id="4" orient="horz" pos="3960" userDrawn="1">
          <p15:clr>
            <a:srgbClr val="A4A3A4"/>
          </p15:clr>
        </p15:guide>
        <p15:guide id="5"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00"/>
    <a:srgbClr val="007000"/>
    <a:srgbClr val="339933"/>
    <a:srgbClr val="005400"/>
    <a:srgbClr val="AC0000"/>
    <a:srgbClr val="007600"/>
    <a:srgbClr val="007E00"/>
    <a:srgbClr val="006400"/>
    <a:srgbClr val="005000"/>
    <a:srgbClr val="78D2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9" autoAdjust="0"/>
    <p:restoredTop sz="90482" autoAdjust="0"/>
  </p:normalViewPr>
  <p:slideViewPr>
    <p:cSldViewPr snapToGrid="0">
      <p:cViewPr varScale="1">
        <p:scale>
          <a:sx n="74" d="100"/>
          <a:sy n="74" d="100"/>
        </p:scale>
        <p:origin x="480" y="67"/>
      </p:cViewPr>
      <p:guideLst>
        <p:guide orient="horz" pos="4128"/>
        <p:guide pos="360"/>
        <p:guide pos="7320"/>
        <p:guide orient="horz" pos="3960"/>
        <p:guide pos="3840"/>
      </p:guideLst>
    </p:cSldViewPr>
  </p:slideViewPr>
  <p:outlineViewPr>
    <p:cViewPr>
      <p:scale>
        <a:sx n="50" d="100"/>
        <a:sy n="50" d="100"/>
      </p:scale>
      <p:origin x="0" y="-46326"/>
    </p:cViewPr>
  </p:outlineViewPr>
  <p:notesTextViewPr>
    <p:cViewPr>
      <p:scale>
        <a:sx n="100" d="100"/>
        <a:sy n="100" d="100"/>
      </p:scale>
      <p:origin x="0" y="0"/>
    </p:cViewPr>
  </p:notesTextViewPr>
  <p:sorterViewPr>
    <p:cViewPr>
      <p:scale>
        <a:sx n="68" d="100"/>
        <a:sy n="68" d="100"/>
      </p:scale>
      <p:origin x="0" y="0"/>
    </p:cViewPr>
  </p:sorterViewPr>
  <p:notesViewPr>
    <p:cSldViewPr snapToGrid="0">
      <p:cViewPr varScale="1">
        <p:scale>
          <a:sx n="84" d="100"/>
          <a:sy n="84" d="100"/>
        </p:scale>
        <p:origin x="3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31203AA3-164C-2741-9DB6-6596F2FD33C4}" type="datetime1">
              <a:rPr lang="en-US"/>
              <a:pPr>
                <a:defRPr/>
              </a:pPr>
              <a:t>2/9/2021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ea typeface="ＭＳ Ｐゴシック" pitchFamily="34" charset="-128"/>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681BCAD9-4EF0-A740-A449-E6B1FAFF4A5A}" type="slidenum">
              <a:rPr lang="en-US"/>
              <a:pPr>
                <a:defRPr/>
              </a:pPr>
              <a:t>‹#›</a:t>
            </a:fld>
            <a:endParaRPr lang="en-US" dirty="0"/>
          </a:p>
        </p:txBody>
      </p:sp>
    </p:spTree>
    <p:extLst>
      <p:ext uri="{BB962C8B-B14F-4D97-AF65-F5344CB8AC3E}">
        <p14:creationId xmlns:p14="http://schemas.microsoft.com/office/powerpoint/2010/main" val="30943126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NOTE TO INSTRUCTORS:</a:t>
            </a:r>
          </a:p>
          <a:p>
            <a:pPr marL="171450" indent="-171450">
              <a:buFont typeface="Arial" panose="020B0604020202020204" pitchFamily="34" charset="0"/>
              <a:buChar char="•"/>
            </a:pPr>
            <a:r>
              <a:rPr lang="en-US" dirty="0"/>
              <a:t>If your class has fewer than 40 students per poll, Poll Everywhere is free (as of production of these slides). For current pricing please visit: https://www.polleverywhere.com/plans</a:t>
            </a:r>
          </a:p>
          <a:p>
            <a:pPr marL="171450" indent="-171450">
              <a:buFont typeface="Arial" panose="020B0604020202020204" pitchFamily="34" charset="0"/>
              <a:buChar char="•"/>
            </a:pPr>
            <a:r>
              <a:rPr lang="en-US" dirty="0"/>
              <a:t>If you have more than 40 students per poll, please talk to your McGraw-Hill rep as we have negotiated a discount on this tool for you that we are happy to pass on: http://www.mhhe.com/rep.</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56C9CF70-9E69-4D50-8F12-A664FF767C9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4261242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Effective HRM can form the foundation of a </a:t>
            </a:r>
            <a:r>
              <a:rPr lang="en-US" b="1" dirty="0">
                <a:latin typeface="Calibri" charset="0"/>
                <a:ea typeface="ＭＳ Ｐゴシック" charset="0"/>
                <a:cs typeface="ＭＳ Ｐゴシック" charset="0"/>
              </a:rPr>
              <a:t>high-performance work system</a:t>
            </a:r>
            <a:r>
              <a:rPr lang="en-US" dirty="0">
                <a:latin typeface="Calibri" charset="0"/>
                <a:ea typeface="ＭＳ Ｐゴシック" charset="0"/>
                <a:cs typeface="ＭＳ Ｐゴシック" charset="0"/>
              </a:rPr>
              <a:t>. This is an organization in which technology, organizational structure, people, and processes all work together to give the organization an advantage in the competitive environment. Maintaining a high-performance work system may include development of training programs, recruitment of people with new skill sets, and establishment of rewards for such behaviors as teamwork, flexibility, and learning.</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11</a:t>
            </a:fld>
            <a:endParaRPr lang="en-US" dirty="0"/>
          </a:p>
        </p:txBody>
      </p:sp>
    </p:spTree>
    <p:extLst>
      <p:ext uri="{BB962C8B-B14F-4D97-AF65-F5344CB8AC3E}">
        <p14:creationId xmlns:p14="http://schemas.microsoft.com/office/powerpoint/2010/main" val="374025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LO 1-2 Identify the responsibilities of human resource departments.</a:t>
            </a:r>
          </a:p>
          <a:p>
            <a:pPr>
              <a:defRPr/>
            </a:pPr>
            <a:endParaRPr lang="en-US" dirty="0"/>
          </a:p>
          <a:p>
            <a:pPr>
              <a:defRPr/>
            </a:pPr>
            <a:r>
              <a:rPr lang="en-US" dirty="0"/>
              <a:t>Think of HR as a business within the company with three product lines:</a:t>
            </a:r>
          </a:p>
          <a:p>
            <a:pPr>
              <a:defRPr/>
            </a:pPr>
            <a:r>
              <a:rPr lang="en-US" b="1" dirty="0"/>
              <a:t>1.  </a:t>
            </a:r>
            <a:r>
              <a:rPr lang="en-US" b="1" i="1" dirty="0"/>
              <a:t>Administrative services and transactions</a:t>
            </a:r>
            <a:r>
              <a:rPr lang="en-US" dirty="0"/>
              <a:t>—Handling administrative tasks (for example, hiring employees and answering questions about benefits) efficiently and with a commitment to quality.</a:t>
            </a:r>
          </a:p>
          <a:p>
            <a:pPr>
              <a:defRPr/>
            </a:pPr>
            <a:r>
              <a:rPr lang="en-US" b="1" dirty="0"/>
              <a:t>2. </a:t>
            </a:r>
            <a:r>
              <a:rPr lang="en-US" b="1" i="1" dirty="0"/>
              <a:t>Business partner services</a:t>
            </a:r>
            <a:r>
              <a:rPr lang="en-US" dirty="0"/>
              <a:t>—Developing effective HR systems that help the organization meet its goals for attracting, keeping, and developing people with the skills it needs. To be effective, HR people must understand the business so it can understand what the business needs.</a:t>
            </a:r>
          </a:p>
          <a:p>
            <a:pPr>
              <a:defRPr/>
            </a:pPr>
            <a:r>
              <a:rPr lang="en-US" b="1" dirty="0"/>
              <a:t>3. </a:t>
            </a:r>
            <a:r>
              <a:rPr lang="en-US" b="1" i="1" dirty="0"/>
              <a:t>Strategic partner</a:t>
            </a:r>
            <a:r>
              <a:rPr lang="en-US" dirty="0"/>
              <a:t>—Contributing to the company’s strategy through an understanding of its existing and needed human resources and ways HR practices can give the company a competitive advantage. For strategic ideas to be effective, HR must understand the business, its industry, and its competitors.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12</a:t>
            </a:fld>
            <a:endParaRPr lang="en-US" dirty="0"/>
          </a:p>
        </p:txBody>
      </p:sp>
    </p:spTree>
    <p:extLst>
      <p:ext uri="{BB962C8B-B14F-4D97-AF65-F5344CB8AC3E}">
        <p14:creationId xmlns:p14="http://schemas.microsoft.com/office/powerpoint/2010/main" val="2519220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In all but the smallest organizations, a human resource department is responsible for HRM  functions. On average, an organization has one or two full-time HR staff persons for every hundred employees on the payroll. Table 1.1 details the responsibilities of human resource departments. These responsibilities include the practices introduced in Figure 1.1 plus two areas of responsibility that support those practices: (1) establishing and administering personnel policies, and (2) ensuring compliance with labor laws.</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No two HR departments have precisely the same roles because of differences in organization sizes and characteristics of the workforce, the industry, and management’s value.</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13</a:t>
            </a:fld>
            <a:endParaRPr lang="en-US" dirty="0"/>
          </a:p>
        </p:txBody>
      </p:sp>
    </p:spTree>
    <p:extLst>
      <p:ext uri="{BB962C8B-B14F-4D97-AF65-F5344CB8AC3E}">
        <p14:creationId xmlns:p14="http://schemas.microsoft.com/office/powerpoint/2010/main" val="88510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14</a:t>
            </a:fld>
            <a:endParaRPr lang="en-US" dirty="0"/>
          </a:p>
        </p:txBody>
      </p:sp>
    </p:spTree>
    <p:extLst>
      <p:ext uri="{BB962C8B-B14F-4D97-AF65-F5344CB8AC3E}">
        <p14:creationId xmlns:p14="http://schemas.microsoft.com/office/powerpoint/2010/main" val="4098877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To produce their given product or service (or set of products or services) companies require that a number of tasks be performed. Tasks are grouped together in various combinations to form jobs that help the organization to operate efficiently and to obtain people with the right qualifications to do the jobs well. This function involves the activities of </a:t>
            </a:r>
            <a:r>
              <a:rPr lang="en-US" b="1" dirty="0">
                <a:latin typeface="Calibri" charset="0"/>
                <a:ea typeface="ＭＳ Ｐゴシック" charset="0"/>
                <a:cs typeface="ＭＳ Ｐゴシック" charset="0"/>
              </a:rPr>
              <a:t>job analysis</a:t>
            </a:r>
            <a:r>
              <a:rPr lang="en-US" dirty="0">
                <a:latin typeface="Calibri" charset="0"/>
                <a:ea typeface="ＭＳ Ｐゴシック" charset="0"/>
                <a:cs typeface="ＭＳ Ｐゴシック" charset="0"/>
              </a:rPr>
              <a:t> and </a:t>
            </a:r>
            <a:r>
              <a:rPr lang="en-US" b="1" dirty="0">
                <a:latin typeface="Calibri" charset="0"/>
                <a:ea typeface="ＭＳ Ｐゴシック" charset="0"/>
                <a:cs typeface="ＭＳ Ｐゴシック" charset="0"/>
              </a:rPr>
              <a:t>job design</a:t>
            </a:r>
            <a:r>
              <a:rPr lang="en-US" dirty="0">
                <a:latin typeface="Calibri" charset="0"/>
                <a:ea typeface="ＭＳ Ｐゴシック" charset="0"/>
                <a:cs typeface="ＭＳ Ｐゴシック" charset="0"/>
              </a:rPr>
              <a:t>.</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15</a:t>
            </a:fld>
            <a:endParaRPr lang="en-US" dirty="0"/>
          </a:p>
        </p:txBody>
      </p:sp>
    </p:spTree>
    <p:extLst>
      <p:ext uri="{BB962C8B-B14F-4D97-AF65-F5344CB8AC3E}">
        <p14:creationId xmlns:p14="http://schemas.microsoft.com/office/powerpoint/2010/main" val="11231684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16</a:t>
            </a:fld>
            <a:endParaRPr lang="en-US" dirty="0"/>
          </a:p>
        </p:txBody>
      </p:sp>
    </p:spTree>
    <p:extLst>
      <p:ext uri="{BB962C8B-B14F-4D97-AF65-F5344CB8AC3E}">
        <p14:creationId xmlns:p14="http://schemas.microsoft.com/office/powerpoint/2010/main" val="20764478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charset="0"/>
                <a:ea typeface="ＭＳ Ｐゴシック" charset="0"/>
                <a:cs typeface="ＭＳ Ｐゴシック" charset="0"/>
              </a:rPr>
              <a:t>Based on job analysis and design, an organization can determine the kinds of employees it  needs. With this knowledge, it carries out the function </a:t>
            </a:r>
            <a:r>
              <a:rPr lang="en-US" b="1" i="1" dirty="0">
                <a:latin typeface="Calibri" charset="0"/>
                <a:ea typeface="ＭＳ Ｐゴシック" charset="0"/>
                <a:cs typeface="ＭＳ Ｐゴシック" charset="0"/>
              </a:rPr>
              <a:t>of recruiting and hiring employees</a:t>
            </a:r>
            <a:r>
              <a:rPr lang="en-US" dirty="0">
                <a:latin typeface="Calibri" charset="0"/>
                <a:ea typeface="ＭＳ Ｐゴシック" charset="0"/>
                <a:cs typeface="ＭＳ Ｐゴシック" charset="0"/>
              </a:rPr>
              <a:t>. Approaches to recruiting and selection involve a variety of alternatives. Some organizations may actively recruit from many external sources, such as Internet job postings, online social networks, and college recruiting events. Other organizations may rely heavily on promotions from within, applicants referred by current employees, and the availability of in-house people with the necessary skills.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17</a:t>
            </a:fld>
            <a:endParaRPr lang="en-US" dirty="0"/>
          </a:p>
        </p:txBody>
      </p:sp>
    </p:spTree>
    <p:extLst>
      <p:ext uri="{BB962C8B-B14F-4D97-AF65-F5344CB8AC3E}">
        <p14:creationId xmlns:p14="http://schemas.microsoft.com/office/powerpoint/2010/main" val="37740702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charset="0"/>
                <a:ea typeface="ＭＳ Ｐゴシック" charset="0"/>
                <a:cs typeface="ＭＳ Ｐゴシック" charset="0"/>
              </a:rPr>
              <a:t>Although organizations base hiring decisions on candidates’</a:t>
            </a:r>
            <a:r>
              <a:rPr lang="en-US" altLang="ja-JP" dirty="0">
                <a:latin typeface="Calibri" charset="0"/>
                <a:ea typeface="ＭＳ Ｐゴシック" charset="0"/>
                <a:cs typeface="ＭＳ Ｐゴシック" charset="0"/>
              </a:rPr>
              <a:t> existing qualifications, most organizations provide ways for their employees to broaden or deepen their knowledge, skills, and abilities. To do this, organizations provide </a:t>
            </a:r>
            <a:r>
              <a:rPr lang="en-US" altLang="ja-JP" b="1" i="1" dirty="0">
                <a:latin typeface="Calibri" charset="0"/>
                <a:ea typeface="ＭＳ Ｐゴシック" charset="0"/>
                <a:cs typeface="ＭＳ Ｐゴシック" charset="0"/>
              </a:rPr>
              <a:t>employee training and development</a:t>
            </a:r>
            <a:r>
              <a:rPr lang="en-US" altLang="ja-JP" dirty="0">
                <a:latin typeface="Calibri" charset="0"/>
                <a:ea typeface="ＭＳ Ｐゴシック" charset="0"/>
                <a:cs typeface="ＭＳ Ｐゴシック" charset="0"/>
              </a:rPr>
              <a:t>. Decisions related to training and development include whether the organization will emphasize enabling employees to perform their current jobs, preparing them for </a:t>
            </a:r>
            <a:r>
              <a:rPr lang="en-US" dirty="0">
                <a:latin typeface="Calibri" charset="0"/>
                <a:ea typeface="ＭＳ Ｐゴシック" charset="0"/>
                <a:cs typeface="ＭＳ Ｐゴシック" charset="0"/>
              </a:rPr>
              <a:t>future jobs, or both. An organization may offer programs to a few employees in whom </a:t>
            </a:r>
            <a:r>
              <a:rPr lang="en-US" dirty="0"/>
              <a:t>the organization wants to invest, or it may have a philosophy of investing in the training of all its workers.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19</a:t>
            </a:fld>
            <a:endParaRPr lang="en-US" dirty="0"/>
          </a:p>
        </p:txBody>
      </p:sp>
    </p:spTree>
    <p:extLst>
      <p:ext uri="{BB962C8B-B14F-4D97-AF65-F5344CB8AC3E}">
        <p14:creationId xmlns:p14="http://schemas.microsoft.com/office/powerpoint/2010/main" val="2714028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charset="0"/>
                <a:ea typeface="ＭＳ Ｐゴシック" charset="0"/>
                <a:cs typeface="ＭＳ Ｐゴシック" charset="0"/>
              </a:rPr>
              <a:t>Managing HR includes keeping track of how well employees are performing relative to objectives such as job descriptions and goals for a particular position. The activities of performance management include specifying the tasks and outcomes of a job that contribute to the organization’s success.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20</a:t>
            </a:fld>
            <a:endParaRPr lang="en-US" dirty="0"/>
          </a:p>
        </p:txBody>
      </p:sp>
    </p:spTree>
    <p:extLst>
      <p:ext uri="{BB962C8B-B14F-4D97-AF65-F5344CB8AC3E}">
        <p14:creationId xmlns:p14="http://schemas.microsoft.com/office/powerpoint/2010/main" val="1450900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charset="0"/>
                <a:ea typeface="ＭＳ Ｐゴシック" charset="0"/>
                <a:cs typeface="ＭＳ Ｐゴシック" charset="0"/>
              </a:rPr>
              <a:t>The pay and benefits that employees earn play an important role in motivating them. This is especially true when rewards such as bonuses are linked to the individual’</a:t>
            </a:r>
            <a:r>
              <a:rPr lang="en-US" altLang="ja-JP" dirty="0">
                <a:latin typeface="Calibri" charset="0"/>
                <a:ea typeface="ＭＳ Ｐゴシック" charset="0"/>
                <a:cs typeface="ＭＳ Ｐゴシック" charset="0"/>
              </a:rPr>
              <a:t>s or group’s achievements. Decisions about pay and benefits can also support other aspects of an organization’s strategy. All such decisions have implications for the organization’s bottom line, as well as for employee motivation. Administering pay and benefits is another big responsibility.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21</a:t>
            </a:fld>
            <a:endParaRPr lang="en-US" dirty="0"/>
          </a:p>
        </p:txBody>
      </p:sp>
    </p:spTree>
    <p:extLst>
      <p:ext uri="{BB962C8B-B14F-4D97-AF65-F5344CB8AC3E}">
        <p14:creationId xmlns:p14="http://schemas.microsoft.com/office/powerpoint/2010/main" val="289462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endParaRPr lang="en-US"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a:t>
            </a:fld>
            <a:endParaRPr lang="en-US" dirty="0"/>
          </a:p>
        </p:txBody>
      </p:sp>
    </p:spTree>
    <p:extLst>
      <p:ext uri="{BB962C8B-B14F-4D97-AF65-F5344CB8AC3E}">
        <p14:creationId xmlns:p14="http://schemas.microsoft.com/office/powerpoint/2010/main" val="280436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Calibri" charset="0"/>
                <a:ea typeface="ＭＳ Ｐゴシック" charset="0"/>
                <a:cs typeface="ＭＳ Ｐゴシック" charset="0"/>
              </a:rPr>
              <a:t>Organizations often depend on HR professionals to help them maintain positive relations with employees.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22</a:t>
            </a:fld>
            <a:endParaRPr lang="en-US" dirty="0"/>
          </a:p>
        </p:txBody>
      </p:sp>
    </p:spTree>
    <p:extLst>
      <p:ext uri="{BB962C8B-B14F-4D97-AF65-F5344CB8AC3E}">
        <p14:creationId xmlns:p14="http://schemas.microsoft.com/office/powerpoint/2010/main" val="18190878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b="0" i="0" u="none" strike="noStrike" kern="1200" baseline="0" dirty="0">
                <a:solidFill>
                  <a:srgbClr val="221E1F"/>
                </a:solidFill>
                <a:latin typeface="+mn-lt"/>
                <a:ea typeface="ＭＳ Ｐゴシック" pitchFamily="-65" charset="-128"/>
                <a:cs typeface="ＭＳ Ｐゴシック" pitchFamily="-65" charset="-128"/>
              </a:rPr>
              <a:t>Developing fair and effective policies requires strong decision-making skills, the ability to think ethically, and a broad understanding of business activities that will be covered by the policies. In addition, for employees to comply with policies, they have to know and understand the policies. Therefore, human resource management requires the ability to communicate through a variety of channels.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23</a:t>
            </a:fld>
            <a:endParaRPr lang="en-US" dirty="0"/>
          </a:p>
        </p:txBody>
      </p:sp>
    </p:spTree>
    <p:extLst>
      <p:ext uri="{BB962C8B-B14F-4D97-AF65-F5344CB8AC3E}">
        <p14:creationId xmlns:p14="http://schemas.microsoft.com/office/powerpoint/2010/main" val="1994450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All HR activities require fair and consistent decisions, and most require substantial record keeping, ensuring accuracy and for balancing privacy concerns with easy access for those who need information and are authorized to see it.</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Data about employees can show, for example, which of the company’s talent has the most promise for future leadership, what kinds of employees tend to perform best in particular positions, and in which departments the need for hiring will be most pressing. To use the data for answering such questions, many organizations have set up human resource information systems (HRIS).</a:t>
            </a:r>
            <a:r>
              <a:rPr lang="en-US" baseline="0" dirty="0">
                <a:latin typeface="Calibri" charset="0"/>
                <a:ea typeface="ＭＳ Ｐゴシック" charset="0"/>
                <a:cs typeface="ＭＳ Ｐゴシック" charset="0"/>
              </a:rPr>
              <a:t> </a:t>
            </a:r>
            <a:r>
              <a:rPr lang="en-US" dirty="0">
                <a:latin typeface="Calibri" charset="0"/>
                <a:ea typeface="ＭＳ Ｐゴシック" charset="0"/>
                <a:cs typeface="ＭＳ Ｐゴシック" charset="0"/>
              </a:rPr>
              <a:t>They may engage in </a:t>
            </a:r>
            <a:r>
              <a:rPr lang="en-US" b="1" dirty="0">
                <a:latin typeface="Calibri" charset="0"/>
                <a:ea typeface="ＭＳ Ｐゴシック" charset="0"/>
                <a:cs typeface="ＭＳ Ｐゴシック" charset="0"/>
              </a:rPr>
              <a:t>workforce analytics</a:t>
            </a:r>
            <a:r>
              <a:rPr lang="en-US" dirty="0">
                <a:latin typeface="Calibri" charset="0"/>
                <a:ea typeface="ＭＳ Ｐゴシック" charset="0"/>
                <a:cs typeface="ＭＳ Ｐゴシック" charset="0"/>
              </a:rPr>
              <a:t>, which is the use of quantitative tools and scientific methods to analyze data from human resource databases and other sources to make evidence-based decisions that support business goals.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24</a:t>
            </a:fld>
            <a:endParaRPr lang="en-US" dirty="0"/>
          </a:p>
        </p:txBody>
      </p:sp>
    </p:spTree>
    <p:extLst>
      <p:ext uri="{BB962C8B-B14F-4D97-AF65-F5344CB8AC3E}">
        <p14:creationId xmlns:p14="http://schemas.microsoft.com/office/powerpoint/2010/main" val="4638224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The government has many laws and regulations concerning treatment of employees. These laws govern such matters as equal employment opportunity, employee safety and health, employee pay and benefits, employee privacy, and job security. Ensuring compliance with laws requires that HR personnel keep watch over a rapidly changing legal landscape. Employers will need to review work rules, recruitment practices, and performance evaluation systems, revising them if necessary to ensure that they do not falsely communicate employment agreements the company does not intend to honor (such as lifetime employment) or discriminate on the basis of age. Currently no federal laws outline how to use employee databases in such a way as to protect employees’ privacy.</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25</a:t>
            </a:fld>
            <a:endParaRPr lang="en-US" dirty="0"/>
          </a:p>
        </p:txBody>
      </p:sp>
    </p:spTree>
    <p:extLst>
      <p:ext uri="{BB962C8B-B14F-4D97-AF65-F5344CB8AC3E}">
        <p14:creationId xmlns:p14="http://schemas.microsoft.com/office/powerpoint/2010/main" val="28101265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eaLnBrk="1" hangingPunct="1">
              <a:buFont typeface="Wingdings" charset="0"/>
              <a:buNone/>
            </a:pPr>
            <a:r>
              <a:rPr lang="en-US" dirty="0">
                <a:ea typeface="ＭＳ Ｐゴシック" charset="0"/>
                <a:cs typeface="ＭＳ Ｐゴシック" charset="0"/>
              </a:rPr>
              <a:t>Today’</a:t>
            </a:r>
            <a:r>
              <a:rPr lang="en-US" altLang="ja-JP" dirty="0">
                <a:ea typeface="ＭＳ Ｐゴシック" charset="0"/>
                <a:cs typeface="ＭＳ Ｐゴシック" charset="0"/>
              </a:rPr>
              <a:t>s HR professionals need to understand the organization’s business operations, project how business trends might affect the business, reinforce positive aspects of the organization’s culture, develop talent for present and future needs, craft effective HR strategies, and make a case for them to top management. Using </a:t>
            </a:r>
            <a:r>
              <a:rPr lang="en-US" altLang="ja-JP" b="1" dirty="0">
                <a:ea typeface="ＭＳ Ｐゴシック" charset="0"/>
                <a:cs typeface="ＭＳ Ｐゴシック" charset="0"/>
              </a:rPr>
              <a:t>human resource planning</a:t>
            </a:r>
            <a:r>
              <a:rPr lang="en-US" altLang="ja-JP" dirty="0">
                <a:ea typeface="ＭＳ Ｐゴシック" charset="0"/>
                <a:cs typeface="ＭＳ Ｐゴシック" charset="0"/>
              </a:rPr>
              <a:t> estimates, the human resource department helps the organization forecast its needs for hiring, training, and reassigning employees. Human resource planning provides important information for </a:t>
            </a:r>
            <a:r>
              <a:rPr lang="en-US" altLang="ja-JP" b="1" dirty="0">
                <a:ea typeface="ＭＳ Ｐゴシック" charset="0"/>
                <a:cs typeface="ＭＳ Ｐゴシック" charset="0"/>
              </a:rPr>
              <a:t>talent management</a:t>
            </a:r>
            <a:r>
              <a:rPr lang="en-US" altLang="ja-JP" dirty="0">
                <a:ea typeface="ＭＳ Ｐゴシック" charset="0"/>
                <a:cs typeface="ＭＳ Ｐゴシック" charset="0"/>
              </a:rPr>
              <a:t>—a systematic, planned effort to attract, retain, develop, and motivate highly skilled employees and managers.</a:t>
            </a:r>
          </a:p>
          <a:p>
            <a:pPr marL="0" lvl="1" eaLnBrk="1" hangingPunct="1">
              <a:buFont typeface="Wingdings" charset="0"/>
              <a:buNone/>
            </a:pPr>
            <a:endParaRPr lang="en-US" altLang="ja-JP" dirty="0">
              <a:ea typeface="ＭＳ Ｐゴシック" charset="0"/>
              <a:cs typeface="ＭＳ Ｐゴシック" charset="0"/>
            </a:endParaRPr>
          </a:p>
          <a:p>
            <a:pPr marL="0" lvl="1" eaLnBrk="1" hangingPunct="1">
              <a:buFont typeface="Wingdings" charset="0"/>
              <a:buNone/>
            </a:pPr>
            <a:r>
              <a:rPr lang="en-US" altLang="ja-JP" dirty="0">
                <a:solidFill>
                  <a:srgbClr val="000000"/>
                </a:solidFill>
                <a:ea typeface="ＭＳ Ｐゴシック" charset="0"/>
              </a:rPr>
              <a:t>HR may help in managing the change process. HR professionals can apply knowledge of human behavior, along with performance management tools, to help the organization manage change constructive. </a:t>
            </a:r>
            <a:r>
              <a:rPr lang="en-US" altLang="ja-JP" dirty="0">
                <a:ea typeface="ＭＳ Ｐゴシック" charset="0"/>
                <a:cs typeface="ＭＳ Ｐゴシック" charset="0"/>
              </a:rPr>
              <a:t>To demonstrate how HR practices align with the organization’s strategy, HRM professionals are measuring how the HR-related practices that are in place (e.g., hiring, promotion process, benefits, development, etc.) promote the company’s success. </a:t>
            </a:r>
            <a:r>
              <a:rPr lang="en-US" altLang="ja-JP" b="1" dirty="0">
                <a:ea typeface="ＭＳ Ｐゴシック" charset="0"/>
                <a:cs typeface="ＭＳ Ｐゴシック" charset="0"/>
              </a:rPr>
              <a:t>Evidence-based HR </a:t>
            </a:r>
            <a:r>
              <a:rPr lang="en-US" altLang="ja-JP" dirty="0">
                <a:ea typeface="ＭＳ Ｐゴシック" charset="0"/>
                <a:cs typeface="ＭＳ Ｐゴシック" charset="0"/>
              </a:rPr>
              <a:t>refers to demonstrating how HR practices have a positive influence on the company’s profits or key stake holders (e.g., employees, customers, community, shareholders).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26</a:t>
            </a:fld>
            <a:endParaRPr lang="en-US" dirty="0"/>
          </a:p>
        </p:txBody>
      </p:sp>
    </p:spTree>
    <p:extLst>
      <p:ext uri="{BB962C8B-B14F-4D97-AF65-F5344CB8AC3E}">
        <p14:creationId xmlns:p14="http://schemas.microsoft.com/office/powerpoint/2010/main" val="2701152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Another strategic challenge tackled by a growing number of companies is how to seek profits in ways that communities, customers, and suppliers will support over the long run. This concern is called </a:t>
            </a:r>
            <a:r>
              <a:rPr lang="en-US" b="1" dirty="0"/>
              <a:t>sustainability</a:t>
            </a:r>
            <a:r>
              <a:rPr lang="en-US" dirty="0"/>
              <a:t>—broadly defined as an organization’s ability to profit without depleting its resources, including employees, natural resources, and the support of the surrounding community. Success at sustainability comes from meeting the needs of the organization’s </a:t>
            </a:r>
            <a:r>
              <a:rPr lang="en-US" b="1" dirty="0"/>
              <a:t>stakeholders</a:t>
            </a:r>
            <a:r>
              <a:rPr lang="en-US" dirty="0"/>
              <a:t>, all the parties who have an interest in the organization’s success.</a:t>
            </a:r>
          </a:p>
          <a:p>
            <a:pPr eaLnBrk="1" hangingPunct="1"/>
            <a:endParaRPr lang="en-US" dirty="0">
              <a:ea typeface="ＭＳ Ｐゴシック" charset="0"/>
              <a:cs typeface="ＭＳ Ｐゴシック" charset="0"/>
            </a:endParaRPr>
          </a:p>
          <a:p>
            <a:r>
              <a:rPr lang="en-US" dirty="0">
                <a:ea typeface="ＭＳ Ｐゴシック" charset="0"/>
                <a:cs typeface="ＭＳ Ｐゴシック" charset="0"/>
              </a:rPr>
              <a:t>Sustainable organizations meet their needs by minimizing their environmental impact, providing high-quality products and services, ensuring workplace safety, offering fair compensation, and delivering an adequate return to investors. Sustainability delivers a strategic advantage when it boosts the organization’s image with customers, opens access to new  markets, and helps attract and retain talented employees. In an organization with a sustainable strategy, HR’s focus is on employee development and empowerment  rather than short-term costs, on long-term planning rather than smooth turnover and outsourcing, and on justice and fairness over short-term profits.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27</a:t>
            </a:fld>
            <a:endParaRPr lang="en-US" dirty="0"/>
          </a:p>
        </p:txBody>
      </p:sp>
    </p:spTree>
    <p:extLst>
      <p:ext uri="{BB962C8B-B14F-4D97-AF65-F5344CB8AC3E}">
        <p14:creationId xmlns:p14="http://schemas.microsoft.com/office/powerpoint/2010/main" val="38517062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_____ is the HR function that is primarily concerned with ensuring employees are capable of doing their current jobs, while _____ is the HR function that ensures employees are satisfied with their rewards.</a:t>
            </a:r>
          </a:p>
          <a:p>
            <a:r>
              <a:rPr lang="en-US" dirty="0"/>
              <a:t>A. Development; employee relations</a:t>
            </a:r>
          </a:p>
          <a:p>
            <a:r>
              <a:rPr lang="en-US" dirty="0"/>
              <a:t>B. Training; pay and benefits</a:t>
            </a:r>
          </a:p>
          <a:p>
            <a:r>
              <a:rPr lang="en-US" dirty="0"/>
              <a:t>C. Selection; pay and benefits</a:t>
            </a:r>
          </a:p>
          <a:p>
            <a:r>
              <a:rPr lang="en-US" dirty="0"/>
              <a:t>D. Training; legal compliance</a:t>
            </a:r>
          </a:p>
          <a:p>
            <a:endParaRPr lang="en-US" dirty="0"/>
          </a:p>
          <a:p>
            <a:r>
              <a:rPr lang="en-US" dirty="0"/>
              <a:t>Answer: B</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28</a:t>
            </a:fld>
            <a:endParaRPr lang="en-US" dirty="0"/>
          </a:p>
        </p:txBody>
      </p:sp>
    </p:spTree>
    <p:extLst>
      <p:ext uri="{BB962C8B-B14F-4D97-AF65-F5344CB8AC3E}">
        <p14:creationId xmlns:p14="http://schemas.microsoft.com/office/powerpoint/2010/main" val="36029941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Calibri" charset="0"/>
                <a:ea typeface="ＭＳ Ｐゴシック" charset="0"/>
                <a:cs typeface="ＭＳ Ｐゴシック" charset="0"/>
              </a:rPr>
              <a:t>LO 1-3 </a:t>
            </a:r>
            <a:r>
              <a:rPr lang="en-US" dirty="0"/>
              <a:t>Summarize the types of skills needed for human resource management.</a:t>
            </a:r>
          </a:p>
          <a:p>
            <a:pPr eaLnBrk="1" hangingPunct="1"/>
            <a:endParaRPr lang="en-US" dirty="0"/>
          </a:p>
          <a:p>
            <a:pPr eaLnBrk="1" hangingPunct="1"/>
            <a:r>
              <a:rPr lang="en-US" dirty="0"/>
              <a:t>The Society for Human Resource Management (SHRM) has defined sets of knowledge and skills associated with success, grouping these into nine categories it calls HR success competencies. For each competency, the SHRM model provides definitions, specifics, and standards for the behavior necessary for success at every level in an organization.</a:t>
            </a:r>
          </a:p>
          <a:p>
            <a:pPr eaLnBrk="1" hangingPunct="1"/>
            <a:endParaRPr lang="en-US" dirty="0">
              <a:latin typeface="Calibri" charset="0"/>
              <a:ea typeface="ＭＳ Ｐゴシック" charset="0"/>
              <a:cs typeface="ＭＳ Ｐゴシック" charset="0"/>
            </a:endParaRPr>
          </a:p>
          <a:p>
            <a:r>
              <a:rPr lang="en-US" dirty="0"/>
              <a:t>It is not enough to know how to perform tasks specific to human resource management. HR professionals also must be able to work effectively with others, contribute to business success, and lead others ethically.</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29</a:t>
            </a:fld>
            <a:endParaRPr lang="en-US" dirty="0"/>
          </a:p>
        </p:txBody>
      </p:sp>
    </p:spTree>
    <p:extLst>
      <p:ext uri="{BB962C8B-B14F-4D97-AF65-F5344CB8AC3E}">
        <p14:creationId xmlns:p14="http://schemas.microsoft.com/office/powerpoint/2010/main" val="36147176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rgbClr val="221E1F"/>
                </a:solidFill>
                <a:latin typeface="+mn-lt"/>
                <a:ea typeface="ＭＳ Ｐゴシック" pitchFamily="-65" charset="-128"/>
                <a:cs typeface="ＭＳ Ｐゴシック" pitchFamily="-65" charset="-128"/>
              </a:rPr>
              <a:t>As Figure 1.3 shows, HR knowledge and skills fall into four clusters of competencies: technical, interpersonal, business, and leadership.</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30</a:t>
            </a:fld>
            <a:endParaRPr lang="en-US" dirty="0"/>
          </a:p>
        </p:txBody>
      </p:sp>
    </p:spTree>
    <p:extLst>
      <p:ext uri="{BB962C8B-B14F-4D97-AF65-F5344CB8AC3E}">
        <p14:creationId xmlns:p14="http://schemas.microsoft.com/office/powerpoint/2010/main" val="26328524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 1-4 Explain the role of supervisors in human resource management.</a:t>
            </a:r>
          </a:p>
          <a:p>
            <a:endParaRPr lang="en-US" dirty="0"/>
          </a:p>
          <a:p>
            <a:r>
              <a:rPr lang="en-US" dirty="0">
                <a:latin typeface="Calibri" charset="0"/>
                <a:ea typeface="ＭＳ Ｐゴシック" charset="0"/>
                <a:cs typeface="ＭＳ Ｐゴシック" charset="0"/>
              </a:rPr>
              <a:t>Supervisors typically have responsibilities related to all HR functions. Supervisors can participate in HRM by taking into consideration the ways that decisions and policies will affect their employees. Understanding the principles of communication, motivation, and other elements of human behavior can help supervisors inspire the best from the organization’</a:t>
            </a:r>
            <a:r>
              <a:rPr lang="en-US" altLang="ja-JP" dirty="0">
                <a:latin typeface="Calibri" charset="0"/>
                <a:ea typeface="ＭＳ Ｐゴシック" charset="0"/>
                <a:cs typeface="ＭＳ Ｐゴシック" charset="0"/>
              </a:rPr>
              <a:t>s human resources.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31</a:t>
            </a:fld>
            <a:endParaRPr lang="en-US" dirty="0"/>
          </a:p>
        </p:txBody>
      </p:sp>
    </p:spTree>
    <p:extLst>
      <p:ext uri="{BB962C8B-B14F-4D97-AF65-F5344CB8AC3E}">
        <p14:creationId xmlns:p14="http://schemas.microsoft.com/office/powerpoint/2010/main" val="3501136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In an organization, who should be concerned with HRM?</a:t>
            </a:r>
            <a:endParaRPr lang="en-US" dirty="0"/>
          </a:p>
          <a:p>
            <a:r>
              <a:rPr lang="en-US" dirty="0"/>
              <a:t>A. Only the HR department</a:t>
            </a:r>
          </a:p>
          <a:p>
            <a:r>
              <a:rPr lang="en-US" dirty="0"/>
              <a:t>B. Only managers</a:t>
            </a:r>
          </a:p>
          <a:p>
            <a:r>
              <a:rPr lang="en-US" dirty="0"/>
              <a:t>C. Only top-level managers</a:t>
            </a:r>
          </a:p>
          <a:p>
            <a:r>
              <a:rPr lang="en-US" dirty="0"/>
              <a:t>D. All of these</a:t>
            </a:r>
          </a:p>
          <a:p>
            <a:endParaRPr lang="en-US" dirty="0"/>
          </a:p>
          <a:p>
            <a:r>
              <a:rPr lang="en-US" dirty="0"/>
              <a:t>Answer: D</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4</a:t>
            </a:fld>
            <a:endParaRPr lang="en-US" dirty="0"/>
          </a:p>
        </p:txBody>
      </p:sp>
    </p:spTree>
    <p:extLst>
      <p:ext uri="{BB962C8B-B14F-4D97-AF65-F5344CB8AC3E}">
        <p14:creationId xmlns:p14="http://schemas.microsoft.com/office/powerpoint/2010/main" val="8338160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Figure 1.4 shows some HR responsibilities.</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32</a:t>
            </a:fld>
            <a:endParaRPr lang="en-US" dirty="0"/>
          </a:p>
        </p:txBody>
      </p:sp>
    </p:spTree>
    <p:extLst>
      <p:ext uri="{BB962C8B-B14F-4D97-AF65-F5344CB8AC3E}">
        <p14:creationId xmlns:p14="http://schemas.microsoft.com/office/powerpoint/2010/main" val="25106152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Calibri" charset="0"/>
                <a:ea typeface="ＭＳ Ｐゴシック" charset="0"/>
                <a:cs typeface="ＭＳ Ｐゴシック" charset="0"/>
              </a:rPr>
              <a:t>LO 1-5 </a:t>
            </a:r>
            <a:r>
              <a:rPr lang="en-US" dirty="0"/>
              <a:t>Discuss ethical issues in human resource management.</a:t>
            </a:r>
          </a:p>
          <a:p>
            <a:pPr eaLnBrk="1" hangingPunct="1"/>
            <a:endParaRPr lang="en-US" dirty="0">
              <a:latin typeface="Calibri" charset="0"/>
              <a:ea typeface="ＭＳ Ｐゴシック" charset="0"/>
              <a:cs typeface="ＭＳ Ｐゴシック" charset="0"/>
            </a:endParaRPr>
          </a:p>
          <a:p>
            <a:pPr eaLnBrk="1" hangingPunct="1"/>
            <a:r>
              <a:rPr lang="en-US" dirty="0">
                <a:latin typeface="Calibri" charset="0"/>
                <a:ea typeface="ＭＳ Ｐゴシック" charset="0"/>
                <a:cs typeface="ＭＳ Ｐゴシック" charset="0"/>
              </a:rPr>
              <a:t>Whenever people’</a:t>
            </a:r>
            <a:r>
              <a:rPr lang="en-US" altLang="ja-JP" dirty="0">
                <a:latin typeface="Calibri" charset="0"/>
                <a:ea typeface="ＭＳ Ｐゴシック" charset="0"/>
                <a:cs typeface="ＭＳ Ｐゴシック" charset="0"/>
              </a:rPr>
              <a:t>s actions affect one another, ethical issues arise, and business decisions are no exception. </a:t>
            </a:r>
            <a:r>
              <a:rPr lang="en-US" dirty="0">
                <a:latin typeface="Calibri" charset="0"/>
                <a:ea typeface="ＭＳ Ｐゴシック" charset="0"/>
                <a:cs typeface="ＭＳ Ｐゴシック" charset="0"/>
              </a:rPr>
              <a:t>Business decisions, including HRM decisions, should be ethical.</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33</a:t>
            </a:fld>
            <a:endParaRPr lang="en-US" dirty="0"/>
          </a:p>
        </p:txBody>
      </p:sp>
    </p:spTree>
    <p:extLst>
      <p:ext uri="{BB962C8B-B14F-4D97-AF65-F5344CB8AC3E}">
        <p14:creationId xmlns:p14="http://schemas.microsoft.com/office/powerpoint/2010/main" val="22296825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Calibri" charset="0"/>
                <a:ea typeface="ＭＳ Ｐゴシック" charset="0"/>
                <a:cs typeface="ＭＳ Ｐゴシック" charset="0"/>
              </a:rPr>
              <a:t>In the context of ethical human resource management, HR managers must view employees as having basic rights. Such a view reflects ethical principles embodied in the U.S. Constitution and Bill of Rights.</a:t>
            </a:r>
          </a:p>
          <a:p>
            <a:pPr marL="457200" indent="-228600" eaLnBrk="1" hangingPunct="1">
              <a:buFontTx/>
              <a:buChar char="•"/>
            </a:pPr>
            <a:r>
              <a:rPr lang="en-US" b="0" i="1" dirty="0">
                <a:latin typeface="Calibri" charset="0"/>
                <a:ea typeface="ＭＳ Ｐゴシック" charset="0"/>
                <a:cs typeface="ＭＳ Ｐゴシック" charset="0"/>
              </a:rPr>
              <a:t>Right of free consent –</a:t>
            </a:r>
            <a:r>
              <a:rPr lang="en-US" b="0" dirty="0">
                <a:latin typeface="Calibri" charset="0"/>
                <a:ea typeface="ＭＳ Ｐゴシック" charset="0"/>
                <a:cs typeface="ＭＳ Ｐゴシック" charset="0"/>
              </a:rPr>
              <a:t> People have the right to be treated only as they knowingly and willingly consent to be treated.</a:t>
            </a:r>
          </a:p>
          <a:p>
            <a:pPr marL="457200" indent="-228600" eaLnBrk="1" hangingPunct="1">
              <a:buFontTx/>
              <a:buChar char="•"/>
            </a:pPr>
            <a:r>
              <a:rPr lang="en-US" b="0" i="1" dirty="0">
                <a:latin typeface="Calibri" charset="0"/>
                <a:ea typeface="ＭＳ Ｐゴシック" charset="0"/>
                <a:cs typeface="ＭＳ Ｐゴシック" charset="0"/>
              </a:rPr>
              <a:t>Right of privacy – </a:t>
            </a:r>
            <a:r>
              <a:rPr lang="en-US" b="0" dirty="0">
                <a:latin typeface="Calibri" charset="0"/>
                <a:ea typeface="ＭＳ Ｐゴシック" charset="0"/>
                <a:cs typeface="ＭＳ Ｐゴシック" charset="0"/>
              </a:rPr>
              <a:t>People have the right to do as they wish in their private lives, and they have the right to control what they reveal about private activities.</a:t>
            </a:r>
          </a:p>
          <a:p>
            <a:pPr marL="457200" indent="-228600" eaLnBrk="1" hangingPunct="1">
              <a:buFontTx/>
              <a:buChar char="•"/>
            </a:pPr>
            <a:r>
              <a:rPr lang="en-US" b="0" i="1" dirty="0">
                <a:latin typeface="Calibri" charset="0"/>
                <a:ea typeface="ＭＳ Ｐゴシック" charset="0"/>
                <a:cs typeface="ＭＳ Ｐゴシック" charset="0"/>
              </a:rPr>
              <a:t>Right of freedom of conscience – </a:t>
            </a:r>
            <a:r>
              <a:rPr lang="en-US" b="0" dirty="0">
                <a:latin typeface="Calibri" charset="0"/>
                <a:ea typeface="ＭＳ Ｐゴシック" charset="0"/>
                <a:cs typeface="ＭＳ Ｐゴシック" charset="0"/>
              </a:rPr>
              <a:t>People have the right to refuse to do what violates their moral beliefs, as long as these beliefs reflect commonly accepted norms.</a:t>
            </a:r>
          </a:p>
          <a:p>
            <a:pPr marL="457200" indent="-228600" eaLnBrk="1" hangingPunct="1">
              <a:buFontTx/>
              <a:buChar char="•"/>
            </a:pPr>
            <a:r>
              <a:rPr lang="en-US" b="0" i="1" dirty="0">
                <a:latin typeface="Calibri" charset="0"/>
                <a:ea typeface="ＭＳ Ｐゴシック" charset="0"/>
                <a:cs typeface="ＭＳ Ｐゴシック" charset="0"/>
              </a:rPr>
              <a:t>Right of freedom of speech – </a:t>
            </a:r>
            <a:r>
              <a:rPr lang="en-US" b="0" dirty="0">
                <a:latin typeface="Calibri" charset="0"/>
                <a:ea typeface="ＭＳ Ｐゴシック" charset="0"/>
                <a:cs typeface="ＭＳ Ｐゴシック" charset="0"/>
              </a:rPr>
              <a:t>People have the right to criticize an organization’</a:t>
            </a:r>
            <a:r>
              <a:rPr lang="en-US" altLang="ja-JP" b="0" dirty="0">
                <a:latin typeface="Calibri" charset="0"/>
                <a:ea typeface="ＭＳ Ｐゴシック" charset="0"/>
                <a:cs typeface="ＭＳ Ｐゴシック" charset="0"/>
              </a:rPr>
              <a:t>s ethics, if they do so in good conscience and their criticism does not violate the rights of individuals in the organization.</a:t>
            </a:r>
          </a:p>
          <a:p>
            <a:pPr marL="457200" indent="-228600" eaLnBrk="1" hangingPunct="1">
              <a:buFontTx/>
              <a:buChar char="•"/>
            </a:pPr>
            <a:r>
              <a:rPr lang="en-US" b="0" i="1" dirty="0">
                <a:latin typeface="Calibri" charset="0"/>
                <a:ea typeface="ＭＳ Ｐゴシック" charset="0"/>
                <a:cs typeface="ＭＳ Ｐゴシック" charset="0"/>
              </a:rPr>
              <a:t>Right to due process – </a:t>
            </a:r>
            <a:r>
              <a:rPr lang="en-US" dirty="0">
                <a:latin typeface="Calibri" charset="0"/>
                <a:ea typeface="ＭＳ Ｐゴシック" charset="0"/>
                <a:cs typeface="ＭＳ Ｐゴシック" charset="0"/>
              </a:rPr>
              <a:t>If people believe their rights are being violated, they have the right to a fair and impartial hearing.</a:t>
            </a:r>
          </a:p>
          <a:p>
            <a:pPr marL="457200" indent="-228600" eaLnBrk="1" hangingPunct="1">
              <a:buFontTx/>
              <a:buChar char="•"/>
            </a:pPr>
            <a:endParaRPr lang="en-US" dirty="0">
              <a:latin typeface="Calibri" charset="0"/>
              <a:ea typeface="ＭＳ Ｐゴシック" charset="0"/>
              <a:cs typeface="ＭＳ Ｐゴシック" charset="0"/>
            </a:endParaRPr>
          </a:p>
          <a:p>
            <a:pPr eaLnBrk="1" hangingPunct="1"/>
            <a:r>
              <a:rPr lang="en-US" dirty="0">
                <a:latin typeface="Calibri" charset="0"/>
                <a:ea typeface="ＭＳ Ｐゴシック" charset="0"/>
                <a:cs typeface="ＭＳ Ｐゴシック" charset="0"/>
              </a:rPr>
              <a:t>One way to think about ethics in business is that the morally correct action is the one that minimizes encroachments on and avoids violations of these rights.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34</a:t>
            </a:fld>
            <a:endParaRPr lang="en-US" dirty="0"/>
          </a:p>
        </p:txBody>
      </p:sp>
    </p:spTree>
    <p:extLst>
      <p:ext uri="{BB962C8B-B14F-4D97-AF65-F5344CB8AC3E}">
        <p14:creationId xmlns:p14="http://schemas.microsoft.com/office/powerpoint/2010/main" val="30135242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Calibri" charset="0"/>
                <a:ea typeface="ＭＳ Ｐゴシック" charset="0"/>
                <a:cs typeface="ＭＳ Ｐゴシック" charset="0"/>
              </a:rPr>
              <a:t>Ethical and successful companies act according to these four principles.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35</a:t>
            </a:fld>
            <a:endParaRPr lang="en-US" dirty="0"/>
          </a:p>
        </p:txBody>
      </p:sp>
    </p:spTree>
    <p:extLst>
      <p:ext uri="{BB962C8B-B14F-4D97-AF65-F5344CB8AC3E}">
        <p14:creationId xmlns:p14="http://schemas.microsoft.com/office/powerpoint/2010/main" val="39932062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Calibri" charset="0"/>
                <a:ea typeface="ＭＳ Ｐゴシック" charset="0"/>
                <a:cs typeface="ＭＳ Ｐゴシック" charset="0"/>
              </a:rPr>
              <a:t>For human resource practices to be considered ethical, they must satisfy the three basic standards summarized in Figure 1.5.</a:t>
            </a: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36</a:t>
            </a:fld>
            <a:endParaRPr lang="en-US" dirty="0"/>
          </a:p>
        </p:txBody>
      </p:sp>
    </p:spTree>
    <p:extLst>
      <p:ext uri="{BB962C8B-B14F-4D97-AF65-F5344CB8AC3E}">
        <p14:creationId xmlns:p14="http://schemas.microsoft.com/office/powerpoint/2010/main" val="32108298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 1-6 Describe typical careers in human resource management.</a:t>
            </a: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Some positions involve work in specialized areas of HRM such as recruiting, training, or compensation. The vast majority of HRM professionals have a college degree, and many also have completed post graduate work. HR professionals can increase their career opportunities by taking advantage of training and development programs. Some HRM professionals have a professional certification in HRM, but many more are members of professional associations. The primary professional organization for HRM is the Society for Human Resource Management (SHRM) with more than 250,000 members.</a:t>
            </a:r>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37</a:t>
            </a:fld>
            <a:endParaRPr lang="en-US" dirty="0"/>
          </a:p>
        </p:txBody>
      </p:sp>
    </p:spTree>
    <p:extLst>
      <p:ext uri="{BB962C8B-B14F-4D97-AF65-F5344CB8AC3E}">
        <p14:creationId xmlns:p14="http://schemas.microsoft.com/office/powerpoint/2010/main" val="37862234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38</a:t>
            </a:fld>
            <a:endParaRPr lang="en-US" dirty="0"/>
          </a:p>
        </p:txBody>
      </p:sp>
    </p:spTree>
    <p:extLst>
      <p:ext uri="{BB962C8B-B14F-4D97-AF65-F5344CB8AC3E}">
        <p14:creationId xmlns:p14="http://schemas.microsoft.com/office/powerpoint/2010/main" val="11627118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81BCAD9-4EF0-A740-A449-E6B1FAFF4A5A}" type="slidenum">
              <a:rPr lang="en-US" smtClean="0"/>
              <a:pPr>
                <a:defRPr/>
              </a:pPr>
              <a:t>40</a:t>
            </a:fld>
            <a:endParaRPr lang="en-US" dirty="0"/>
          </a:p>
        </p:txBody>
      </p:sp>
    </p:spTree>
    <p:extLst>
      <p:ext uri="{BB962C8B-B14F-4D97-AF65-F5344CB8AC3E}">
        <p14:creationId xmlns:p14="http://schemas.microsoft.com/office/powerpoint/2010/main" val="264304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ea typeface="ＭＳ Ｐゴシック" charset="0"/>
                <a:cs typeface="ＭＳ Ｐゴシック" charset="0"/>
              </a:rPr>
              <a:t>Many companies refer to HRM as involving “</a:t>
            </a:r>
            <a:r>
              <a:rPr lang="en-US" altLang="ja-JP" dirty="0">
                <a:ea typeface="ＭＳ Ｐゴシック" charset="0"/>
                <a:cs typeface="ＭＳ Ｐゴシック" charset="0"/>
              </a:rPr>
              <a:t>people practices.” </a:t>
            </a:r>
            <a:r>
              <a:rPr lang="en-US" dirty="0">
                <a:ea typeface="ＭＳ Ｐゴシック" charset="0"/>
                <a:cs typeface="ＭＳ Ｐゴシック" charset="0"/>
              </a:rPr>
              <a:t>At companies with effective HRM, employees and customers tend to be more satisfied, and the companies tend to be more innovative, have greater productivity, and develop a more favorable reputation in the community.</a:t>
            </a: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5</a:t>
            </a:fld>
            <a:endParaRPr lang="en-US" dirty="0"/>
          </a:p>
        </p:txBody>
      </p:sp>
    </p:spTree>
    <p:extLst>
      <p:ext uri="{BB962C8B-B14F-4D97-AF65-F5344CB8AC3E}">
        <p14:creationId xmlns:p14="http://schemas.microsoft.com/office/powerpoint/2010/main" val="1879999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dirty="0">
                <a:latin typeface="Calibri" charset="0"/>
                <a:ea typeface="ＭＳ Ｐゴシック" charset="0"/>
                <a:cs typeface="ＭＳ Ｐゴシック" charset="0"/>
              </a:rPr>
              <a:t>Figure 1.1 emphasizes several important HRM practices. An organization performs best when all of these practices are managed well.</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6</a:t>
            </a:fld>
            <a:endParaRPr lang="en-US" dirty="0"/>
          </a:p>
        </p:txBody>
      </p:sp>
    </p:spTree>
    <p:extLst>
      <p:ext uri="{BB962C8B-B14F-4D97-AF65-F5344CB8AC3E}">
        <p14:creationId xmlns:p14="http://schemas.microsoft.com/office/powerpoint/2010/main" val="4275803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ＭＳ Ｐゴシック" charset="0"/>
                <a:cs typeface="ＭＳ Ｐゴシック" charset="0"/>
              </a:rPr>
              <a:t>LO 1-1 </a:t>
            </a:r>
            <a:r>
              <a:rPr lang="en-US" dirty="0"/>
              <a:t>Define human resource management, and explain how HRM contributes to an organization’s performance.</a:t>
            </a:r>
            <a:endParaRPr lang="en-US" dirty="0">
              <a:latin typeface="Calibri" charset="0"/>
              <a:ea typeface="ＭＳ Ｐゴシック" charset="0"/>
              <a:cs typeface="ＭＳ Ｐゴシック" charset="0"/>
            </a:endParaRPr>
          </a:p>
          <a:p>
            <a:endParaRPr lang="en-US" dirty="0">
              <a:latin typeface="Calibri" charset="0"/>
              <a:ea typeface="ＭＳ Ｐゴシック" charset="0"/>
              <a:cs typeface="ＭＳ Ｐゴシック" charset="0"/>
            </a:endParaRPr>
          </a:p>
          <a:p>
            <a:r>
              <a:rPr lang="en-US" dirty="0">
                <a:latin typeface="Calibri" charset="0"/>
                <a:ea typeface="ＭＳ Ｐゴシック" charset="0"/>
                <a:cs typeface="ＭＳ Ｐゴシック" charset="0"/>
              </a:rPr>
              <a:t>Managers and economists traditionally have seen HRM as a necessary expense, rather than as a source of value to their organizations. However, research has demonstrated that HRM practices can be valuable. Decisions such as whom to hire, what to pay, what training to offer, and how to evaluate employee performance directly affect employees’ motivation and ability to provide goods and services that customers value.</a:t>
            </a:r>
          </a:p>
          <a:p>
            <a:endParaRPr lang="en-IN" dirty="0"/>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7</a:t>
            </a:fld>
            <a:endParaRPr lang="en-US" dirty="0"/>
          </a:p>
        </p:txBody>
      </p:sp>
    </p:spTree>
    <p:extLst>
      <p:ext uri="{BB962C8B-B14F-4D97-AF65-F5344CB8AC3E}">
        <p14:creationId xmlns:p14="http://schemas.microsoft.com/office/powerpoint/2010/main" val="1383237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400" dirty="0">
                <a:latin typeface="Calibri" charset="0"/>
                <a:ea typeface="ＭＳ Ｐゴシック" charset="0"/>
                <a:cs typeface="ＭＳ Ｐゴシック" charset="0"/>
              </a:rPr>
              <a:t>For an organization to succeed, it needs employees with certain qualities, training, and experience. Employees </a:t>
            </a:r>
            <a:r>
              <a:rPr lang="en-US" altLang="ja-JP" sz="1400" dirty="0">
                <a:latin typeface="Calibri" charset="0"/>
                <a:ea typeface="ＭＳ Ｐゴシック" charset="0"/>
                <a:cs typeface="ＭＳ Ｐゴシック" charset="0"/>
              </a:rPr>
              <a:t>are not interchangeable, easily replaced by parts of a system, but a source of the company’s success or failure. By influencing </a:t>
            </a:r>
            <a:r>
              <a:rPr lang="en-US" altLang="ja-JP" sz="1400" i="1" dirty="0">
                <a:latin typeface="Calibri" charset="0"/>
                <a:ea typeface="ＭＳ Ｐゴシック" charset="0"/>
                <a:cs typeface="ＭＳ Ｐゴシック" charset="0"/>
              </a:rPr>
              <a:t>who</a:t>
            </a:r>
            <a:r>
              <a:rPr lang="en-US" altLang="ja-JP" sz="1400" dirty="0">
                <a:latin typeface="Calibri" charset="0"/>
                <a:ea typeface="ＭＳ Ｐゴシック" charset="0"/>
                <a:cs typeface="ＭＳ Ｐゴシック" charset="0"/>
              </a:rPr>
              <a:t> works for the organization and </a:t>
            </a:r>
            <a:r>
              <a:rPr lang="en-US" altLang="ja-JP" sz="1400" i="1" dirty="0">
                <a:latin typeface="Calibri" charset="0"/>
                <a:ea typeface="ＭＳ Ｐゴシック" charset="0"/>
                <a:cs typeface="ＭＳ Ｐゴシック" charset="0"/>
              </a:rPr>
              <a:t>how</a:t>
            </a:r>
            <a:r>
              <a:rPr lang="en-US" altLang="ja-JP" sz="1400" dirty="0">
                <a:latin typeface="Calibri" charset="0"/>
                <a:ea typeface="ＭＳ Ｐゴシック" charset="0"/>
                <a:cs typeface="ＭＳ Ｐゴシック" charset="0"/>
              </a:rPr>
              <a:t> these people work, HRM therefore contributes to such basic measures of an organization’s performance, such as </a:t>
            </a:r>
            <a:r>
              <a:rPr lang="en-US" altLang="ja-JP" sz="1400" dirty="0" err="1">
                <a:latin typeface="Calibri" charset="0"/>
                <a:ea typeface="ＭＳ Ｐゴシック" charset="0"/>
                <a:cs typeface="ＭＳ Ｐゴシック" charset="0"/>
              </a:rPr>
              <a:t>as</a:t>
            </a:r>
            <a:r>
              <a:rPr lang="en-US" altLang="ja-JP" sz="1400" dirty="0">
                <a:latin typeface="Calibri" charset="0"/>
                <a:ea typeface="ＭＳ Ｐゴシック" charset="0"/>
                <a:cs typeface="ＭＳ Ｐゴシック" charset="0"/>
              </a:rPr>
              <a:t> quality, profitability, and customer satisfaction. </a:t>
            </a:r>
            <a:r>
              <a:rPr lang="en-US" sz="1400" dirty="0">
                <a:latin typeface="Calibri" charset="0"/>
                <a:ea typeface="ＭＳ Ｐゴシック" charset="0"/>
                <a:cs typeface="ＭＳ Ｐゴシック" charset="0"/>
              </a:rPr>
              <a:t>Figure 1.2 shows this relationship.</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8</a:t>
            </a:fld>
            <a:endParaRPr lang="en-US" dirty="0"/>
          </a:p>
        </p:txBody>
      </p:sp>
    </p:spTree>
    <p:extLst>
      <p:ext uri="{BB962C8B-B14F-4D97-AF65-F5344CB8AC3E}">
        <p14:creationId xmlns:p14="http://schemas.microsoft.com/office/powerpoint/2010/main" val="1527047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Calibri" charset="0"/>
                <a:ea typeface="ＭＳ Ｐゴシック" charset="0"/>
                <a:cs typeface="ＭＳ Ｐゴシック" charset="0"/>
              </a:rPr>
              <a:t>In terms of business strategy, an organization can succeed if it has a </a:t>
            </a:r>
            <a:r>
              <a:rPr lang="en-US" i="1" dirty="0">
                <a:latin typeface="Calibri" charset="0"/>
                <a:ea typeface="ＭＳ Ｐゴシック" charset="0"/>
                <a:cs typeface="ＭＳ Ｐゴシック" charset="0"/>
              </a:rPr>
              <a:t>sustainable competitive advantage</a:t>
            </a:r>
            <a:r>
              <a:rPr lang="en-US" dirty="0">
                <a:latin typeface="Calibri" charset="0"/>
                <a:ea typeface="ＭＳ Ｐゴシック" charset="0"/>
                <a:cs typeface="ＭＳ Ｐゴシック" charset="0"/>
              </a:rPr>
              <a:t> (is better than competitors at something, and can hold that advantage over a sustained period of time). Organizations need the kind of resources that will give them such an advantage. HR have these necessary qualities:</a:t>
            </a:r>
          </a:p>
          <a:p>
            <a:pPr marL="457200" indent="-228600" eaLnBrk="1" hangingPunct="1">
              <a:buFontTx/>
              <a:buChar char="•"/>
            </a:pPr>
            <a:r>
              <a:rPr lang="en-US" dirty="0">
                <a:latin typeface="Calibri" charset="0"/>
                <a:ea typeface="ＭＳ Ｐゴシック" charset="0"/>
                <a:cs typeface="ＭＳ Ｐゴシック" charset="0"/>
              </a:rPr>
              <a:t>Human resources are </a:t>
            </a:r>
            <a:r>
              <a:rPr lang="en-US" b="1" i="1" dirty="0">
                <a:latin typeface="Calibri" charset="0"/>
                <a:ea typeface="ＭＳ Ｐゴシック" charset="0"/>
                <a:cs typeface="ＭＳ Ｐゴシック" charset="0"/>
              </a:rPr>
              <a:t>valuable</a:t>
            </a:r>
            <a:r>
              <a:rPr lang="en-US" dirty="0">
                <a:latin typeface="Calibri" charset="0"/>
                <a:ea typeface="ＭＳ Ｐゴシック" charset="0"/>
                <a:cs typeface="ＭＳ Ｐゴシック" charset="0"/>
              </a:rPr>
              <a:t>. High-quality employees provide a needed service as they perform many critical functions.</a:t>
            </a:r>
          </a:p>
          <a:p>
            <a:pPr marL="457200" indent="-228600" eaLnBrk="1" hangingPunct="1">
              <a:buFontTx/>
              <a:buChar char="•"/>
            </a:pPr>
            <a:r>
              <a:rPr lang="en-US" b="0" i="0" dirty="0">
                <a:latin typeface="Calibri" charset="0"/>
                <a:ea typeface="ＭＳ Ｐゴシック" charset="0"/>
                <a:cs typeface="ＭＳ Ｐゴシック" charset="0"/>
              </a:rPr>
              <a:t>Human resources are </a:t>
            </a:r>
            <a:r>
              <a:rPr lang="en-US" b="1" i="1" dirty="0">
                <a:latin typeface="Calibri" charset="0"/>
                <a:ea typeface="ＭＳ Ｐゴシック" charset="0"/>
                <a:cs typeface="ＭＳ Ｐゴシック" charset="0"/>
              </a:rPr>
              <a:t>rare</a:t>
            </a:r>
            <a:r>
              <a:rPr lang="en-US" dirty="0">
                <a:latin typeface="Calibri" charset="0"/>
                <a:ea typeface="ＭＳ Ｐゴシック" charset="0"/>
                <a:cs typeface="ＭＳ Ｐゴシック" charset="0"/>
              </a:rPr>
              <a:t> in the sense that a person with high levels of the needed skills and knowledge is not common. An organization may spend months looking for a talented and experienced manager or technician.</a:t>
            </a:r>
          </a:p>
          <a:p>
            <a:pPr marL="457200" indent="-228600" eaLnBrk="1" hangingPunct="1">
              <a:buFontTx/>
              <a:buChar char="•"/>
            </a:pPr>
            <a:r>
              <a:rPr lang="en-US" b="0" i="0" dirty="0">
                <a:latin typeface="Calibri" charset="0"/>
                <a:ea typeface="ＭＳ Ｐゴシック" charset="0"/>
                <a:cs typeface="ＭＳ Ｐゴシック" charset="0"/>
              </a:rPr>
              <a:t>Human resources </a:t>
            </a:r>
            <a:r>
              <a:rPr lang="en-US" dirty="0">
                <a:latin typeface="Calibri" charset="0"/>
                <a:ea typeface="ＭＳ Ｐゴシック" charset="0"/>
                <a:cs typeface="ＭＳ Ｐゴシック" charset="0"/>
              </a:rPr>
              <a:t> </a:t>
            </a:r>
            <a:r>
              <a:rPr lang="en-US" b="1" i="1" dirty="0">
                <a:latin typeface="Calibri" charset="0"/>
                <a:ea typeface="ＭＳ Ｐゴシック" charset="0"/>
                <a:cs typeface="ＭＳ Ｐゴシック" charset="0"/>
              </a:rPr>
              <a:t>cannot be imitated</a:t>
            </a:r>
            <a:r>
              <a:rPr lang="en-US" dirty="0">
                <a:latin typeface="Calibri" charset="0"/>
                <a:ea typeface="ＭＳ Ｐゴシック" charset="0"/>
                <a:cs typeface="ＭＳ Ｐゴシック" charset="0"/>
              </a:rPr>
              <a:t>. To imitate resources at a high-performing competitor, you would have to figure out which employees are providing the advantage and how.</a:t>
            </a:r>
          </a:p>
          <a:p>
            <a:pPr marL="457200" indent="-228600" eaLnBrk="1" hangingPunct="1">
              <a:buFontTx/>
              <a:buChar char="•"/>
            </a:pPr>
            <a:r>
              <a:rPr lang="en-US" b="0" i="0" dirty="0">
                <a:latin typeface="Calibri" charset="0"/>
                <a:ea typeface="ＭＳ Ｐゴシック" charset="0"/>
                <a:cs typeface="ＭＳ Ｐゴシック" charset="0"/>
              </a:rPr>
              <a:t>Human resources </a:t>
            </a:r>
            <a:r>
              <a:rPr lang="en-US" dirty="0">
                <a:latin typeface="Calibri" charset="0"/>
                <a:ea typeface="ＭＳ Ｐゴシック" charset="0"/>
                <a:cs typeface="ＭＳ Ｐゴシック" charset="0"/>
              </a:rPr>
              <a:t> have </a:t>
            </a:r>
            <a:r>
              <a:rPr lang="en-US" b="1" i="1" dirty="0">
                <a:latin typeface="Calibri" charset="0"/>
                <a:ea typeface="ＭＳ Ｐゴシック" charset="0"/>
                <a:cs typeface="ＭＳ Ｐゴシック" charset="0"/>
              </a:rPr>
              <a:t>no good substitutes</a:t>
            </a:r>
            <a:r>
              <a:rPr lang="en-US" dirty="0">
                <a:latin typeface="Calibri" charset="0"/>
                <a:ea typeface="ＭＳ Ｐゴシック" charset="0"/>
                <a:cs typeface="ＭＳ Ｐゴシック" charset="0"/>
              </a:rPr>
              <a:t>. When people are well trained and highly motivated, they learn, develop their abilities, and care about customers.</a:t>
            </a:r>
          </a:p>
          <a:p>
            <a:pPr eaLnBrk="1" hangingPunct="1"/>
            <a:r>
              <a:rPr lang="en-US" dirty="0">
                <a:latin typeface="Calibri" charset="0"/>
                <a:ea typeface="ＭＳ Ｐゴシック" charset="0"/>
                <a:cs typeface="ＭＳ Ｐゴシック" charset="0"/>
              </a:rPr>
              <a:t>These qualities imply that </a:t>
            </a:r>
            <a:r>
              <a:rPr lang="en-US" b="0" i="0" dirty="0">
                <a:latin typeface="Calibri" charset="0"/>
                <a:ea typeface="ＭＳ Ｐゴシック" charset="0"/>
                <a:cs typeface="ＭＳ Ｐゴシック" charset="0"/>
              </a:rPr>
              <a:t>human resources </a:t>
            </a:r>
            <a:r>
              <a:rPr lang="en-US" dirty="0">
                <a:latin typeface="Calibri" charset="0"/>
                <a:ea typeface="ＭＳ Ｐゴシック" charset="0"/>
                <a:cs typeface="ＭＳ Ｐゴシック" charset="0"/>
              </a:rPr>
              <a:t> have enormous potential. An organization realizes this potential through the ways it practices HRM.</a:t>
            </a: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9</a:t>
            </a:fld>
            <a:endParaRPr lang="en-US" dirty="0"/>
          </a:p>
        </p:txBody>
      </p:sp>
    </p:spTree>
    <p:extLst>
      <p:ext uri="{BB962C8B-B14F-4D97-AF65-F5344CB8AC3E}">
        <p14:creationId xmlns:p14="http://schemas.microsoft.com/office/powerpoint/2010/main" val="3783479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400" dirty="0">
              <a:latin typeface="Calibri" charset="0"/>
              <a:ea typeface="ＭＳ Ｐゴシック" charset="0"/>
              <a:cs typeface="ＭＳ Ｐゴシック" charset="0"/>
            </a:endParaRPr>
          </a:p>
        </p:txBody>
      </p:sp>
      <p:sp>
        <p:nvSpPr>
          <p:cNvPr id="4" name="Slide Number Placeholder 3"/>
          <p:cNvSpPr>
            <a:spLocks noGrp="1"/>
          </p:cNvSpPr>
          <p:nvPr>
            <p:ph type="sldNum" sz="quarter" idx="5"/>
          </p:nvPr>
        </p:nvSpPr>
        <p:spPr/>
        <p:txBody>
          <a:bodyPr/>
          <a:lstStyle/>
          <a:p>
            <a:pPr>
              <a:defRPr/>
            </a:pPr>
            <a:fld id="{681BCAD9-4EF0-A740-A449-E6B1FAFF4A5A}" type="slidenum">
              <a:rPr lang="en-US" smtClean="0"/>
              <a:pPr>
                <a:defRPr/>
              </a:pPr>
              <a:t>10</a:t>
            </a:fld>
            <a:endParaRPr lang="en-US" dirty="0"/>
          </a:p>
        </p:txBody>
      </p:sp>
    </p:spTree>
    <p:extLst>
      <p:ext uri="{BB962C8B-B14F-4D97-AF65-F5344CB8AC3E}">
        <p14:creationId xmlns:p14="http://schemas.microsoft.com/office/powerpoint/2010/main" val="1767534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
        <p:nvSpPr>
          <p:cNvPr id="5" name="Content Placeholder 4">
            <a:extLst>
              <a:ext uri="{FF2B5EF4-FFF2-40B4-BE49-F238E27FC236}">
                <a16:creationId xmlns:a16="http://schemas.microsoft.com/office/drawing/2014/main" id="{D8948883-C25B-4B56-8618-0637B1DDB732}"/>
              </a:ext>
            </a:extLst>
          </p:cNvPr>
          <p:cNvSpPr>
            <a:spLocks noGrp="1"/>
          </p:cNvSpPr>
          <p:nvPr>
            <p:ph sz="quarter" idx="13" hasCustomPrompt="1"/>
          </p:nvPr>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53864CA9-ADCA-4554-9432-EA4A2FB55A34}" type="slidenum">
              <a:rPr lang="en-US" sz="900" smtClean="0">
                <a:solidFill>
                  <a:schemeClr val="tx1"/>
                </a:solidFill>
                <a:latin typeface="+mn-lt"/>
                <a:ea typeface="MS PGothic" pitchFamily="34" charset="-12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en-US" sz="900" dirty="0">
              <a:solidFill>
                <a:schemeClr val="tx1"/>
              </a:solidFill>
              <a:latin typeface="+mn-lt"/>
              <a:ea typeface="MS PGothic" pitchFamily="34" charset="-128"/>
            </a:endParaRPr>
          </a:p>
        </p:txBody>
      </p:sp>
    </p:spTree>
    <p:extLst>
      <p:ext uri="{BB962C8B-B14F-4D97-AF65-F5344CB8AC3E}">
        <p14:creationId xmlns:p14="http://schemas.microsoft.com/office/powerpoint/2010/main" val="2667179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2/9/2021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17717917"/>
      </p:ext>
    </p:extLst>
  </p:cSld>
  <p:clrMapOvr>
    <a:masterClrMapping/>
  </p:clrMapOvr>
  <p:transition>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30913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562045"/>
            <a:ext cx="7620000" cy="2467155"/>
          </a:xfrm>
          <a:prstGeom prst="rect">
            <a:avLst/>
          </a:prstGeom>
          <a:solidFill>
            <a:srgbClr val="339933">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2743200"/>
            <a:ext cx="6807200" cy="785004"/>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304800" y="3656163"/>
            <a:ext cx="6807200" cy="1144437"/>
          </a:xfrm>
          <a:prstGeom prst="rect">
            <a:avLst/>
          </a:prstGeom>
        </p:spPr>
        <p:txBody>
          <a:bodyPr/>
          <a:lstStyle>
            <a:lvl1pPr marL="0" indent="0" algn="l">
              <a:buNone/>
              <a:defRPr sz="2800" b="0">
                <a:solidFill>
                  <a:schemeClr val="bg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ntent Placeholder 5">
            <a:extLst>
              <a:ext uri="{FF2B5EF4-FFF2-40B4-BE49-F238E27FC236}">
                <a16:creationId xmlns:a16="http://schemas.microsoft.com/office/drawing/2014/main" id="{DDE9420A-E2C5-409E-947C-6AE100B35F05}"/>
              </a:ext>
            </a:extLst>
          </p:cNvPr>
          <p:cNvSpPr>
            <a:spLocks noGrp="1"/>
          </p:cNvSpPr>
          <p:nvPr>
            <p:ph sz="quarter" idx="12"/>
          </p:nvPr>
        </p:nvSpPr>
        <p:spPr>
          <a:xfrm>
            <a:off x="0" y="6705600"/>
            <a:ext cx="12192000" cy="152400"/>
          </a:xfrm>
          <a:prstGeom prst="rect">
            <a:avLst/>
          </a:prstGeom>
        </p:spPr>
        <p:txBody>
          <a:bodyPr anchor="ctr"/>
          <a:lstStyle>
            <a:lvl1pPr algn="l">
              <a:defRPr sz="900"/>
            </a:lvl1pPr>
          </a:lstStyle>
          <a:p>
            <a:pPr lvl="0"/>
            <a:endParaRPr lang="en-US" dirty="0"/>
          </a:p>
        </p:txBody>
      </p:sp>
    </p:spTree>
    <p:extLst>
      <p:ext uri="{BB962C8B-B14F-4D97-AF65-F5344CB8AC3E}">
        <p14:creationId xmlns:p14="http://schemas.microsoft.com/office/powerpoint/2010/main" val="22027489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1644040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942050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12713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79549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398351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2650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2/9/2021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0882709"/>
      </p:ext>
    </p:extLst>
  </p:cSld>
  <p:clrMapOvr>
    <a:masterClrMapping/>
  </p:clrMapOvr>
  <p:transition>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4978400" y="4260274"/>
            <a:ext cx="69088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Text Placeholder 4">
            <a:extLst>
              <a:ext uri="{FF2B5EF4-FFF2-40B4-BE49-F238E27FC236}">
                <a16:creationId xmlns:a16="http://schemas.microsoft.com/office/drawing/2014/main" id="{FB829B0A-E5D2-4D1D-B7A4-3F4A3228BBF6}"/>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416686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2/9/2021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744620295"/>
      </p:ext>
    </p:extLst>
  </p:cSld>
  <p:clrMapOvr>
    <a:masterClrMapping/>
  </p:clrMapOvr>
  <p:transition>
    <p:push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02208" y="2678114"/>
            <a:ext cx="5096256"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03110" y="3429001"/>
            <a:ext cx="5093407"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7600" y="2678113"/>
            <a:ext cx="5096256"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3429001"/>
            <a:ext cx="509625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D295442D-8CF8-BF41-BF77-8A5EFBE10E0A}" type="datetime1">
              <a:rPr lang="en-US" smtClean="0">
                <a:solidFill>
                  <a:prstClr val="black"/>
                </a:solidFill>
              </a:rPr>
              <a:pPr>
                <a:defRPr/>
              </a:pPr>
              <a:t>2/9/2021</a:t>
            </a:fld>
            <a:endParaRPr lang="en-US" dirty="0">
              <a:solidFill>
                <a:prstClr val="black"/>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9" name="Slide Number Placeholder 5"/>
          <p:cNvSpPr>
            <a:spLocks noGrp="1"/>
          </p:cNvSpPr>
          <p:nvPr>
            <p:ph type="sldNum" sz="quarter" idx="12"/>
          </p:nvPr>
        </p:nvSpPr>
        <p:spPr/>
        <p:txBody>
          <a:bodyPr/>
          <a:lstStyle>
            <a:lvl1pPr>
              <a:defRPr/>
            </a:lvl1pPr>
          </a:lstStyle>
          <a:p>
            <a:pPr>
              <a:defRPr/>
            </a:pPr>
            <a:fld id="{597AD1B8-872D-D54E-94E3-2A49B8AF4161}"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86714461"/>
      </p:ext>
    </p:extLst>
  </p:cSld>
  <p:clrMapOvr>
    <a:masterClrMapping/>
  </p:clrMapOvr>
  <p:transition>
    <p:push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rgbClr val="BFBFBF"/>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429000"/>
            <a:ext cx="6807200" cy="609600"/>
          </a:xfrm>
          <a:prstGeom prst="rect">
            <a:avLst/>
          </a:prstGeom>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a:effectLst/>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Text Placeholder 4">
            <a:extLst>
              <a:ext uri="{FF2B5EF4-FFF2-40B4-BE49-F238E27FC236}">
                <a16:creationId xmlns:a16="http://schemas.microsoft.com/office/drawing/2014/main" id="{5F9F85CB-276C-479F-80C4-55DA97F7CA92}"/>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4028925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04850"/>
            <a:ext cx="12192000" cy="609600"/>
          </a:xfrm>
          <a:prstGeom prst="rect">
            <a:avLst/>
          </a:prstGeom>
          <a:solidFill>
            <a:srgbClr val="006800"/>
          </a:solidFill>
        </p:spPr>
        <p:txBody>
          <a:bodyPr anchor="ctr"/>
          <a:lstStyle>
            <a:lvl1pPr>
              <a:defRPr sz="3600" b="0">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562447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BFBFBF"/>
          </a:solidFill>
        </p:spPr>
        <p:txBody>
          <a:bodyPr anchor="ctr"/>
          <a:lstStyle>
            <a:lvl1pPr>
              <a:defRPr lang="en-US" sz="3600" b="0" dirty="0">
                <a:solidFill>
                  <a:sysClr val="windowText" lastClr="000000"/>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504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BFBFBF"/>
          </a:solidFill>
        </p:spPr>
        <p:txBody>
          <a:bodyPr anchor="ctr"/>
          <a:lstStyle>
            <a:lvl1pPr>
              <a:defRPr sz="3600" b="0">
                <a:solidFill>
                  <a:sysClr val="windowText" lastClr="000000"/>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3084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219617"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spcBef>
                <a:spcPts val="100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38328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1" y="228600"/>
            <a:ext cx="12192001" cy="609600"/>
          </a:xfrm>
          <a:prstGeom prst="rect">
            <a:avLst/>
          </a:prstGeom>
          <a:solidFill>
            <a:srgbClr val="006800"/>
          </a:solidFill>
        </p:spPr>
        <p:txBody>
          <a:bodyPr anchor="ctr"/>
          <a:lstStyle>
            <a:lvl1pPr>
              <a:defRPr sz="3600" b="1">
                <a:solidFill>
                  <a:sysClr val="windowText" lastClr="000000"/>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p:spPr>
        <p:txBody>
          <a:bodyPr/>
          <a:lstStyle>
            <a:lvl1pPr marL="0" indent="0">
              <a:spcBef>
                <a:spcPts val="1000"/>
              </a:spcBef>
              <a:spcAft>
                <a:spcPts val="0"/>
              </a:spcAft>
              <a:buNone/>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p:spPr>
        <p:txBody>
          <a:bodyPr anchor="b"/>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p:spPr>
        <p:txBody>
          <a:bodyPr/>
          <a:lstStyle>
            <a:lvl1pPr marL="0" indent="0">
              <a:spcBef>
                <a:spcPts val="1000"/>
              </a:spcBef>
              <a:spcAft>
                <a:spcPts val="0"/>
              </a:spcAft>
              <a:buNone/>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p:spPr>
        <p:txBody>
          <a:bodyPr/>
          <a:lstStyle>
            <a:lvl1pPr marL="0" indent="0">
              <a:spcBef>
                <a:spcPts val="1000"/>
              </a:spcBef>
              <a:spcAft>
                <a:spcPts val="0"/>
              </a:spcAft>
              <a:buNone/>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p:spPr>
        <p:txBody>
          <a:bodyPr anchor="b"/>
          <a:lstStyle>
            <a:lvl1pPr>
              <a:spcBef>
                <a:spcPts val="1000"/>
              </a:spcBef>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p:spPr>
        <p:txBody>
          <a:bodyPr/>
          <a:lstStyle>
            <a:lvl1pPr marL="0" indent="0">
              <a:spcBef>
                <a:spcPts val="1000"/>
              </a:spcBef>
              <a:spcAft>
                <a:spcPts val="0"/>
              </a:spcAft>
              <a:buNone/>
              <a:defRPr sz="2000"/>
            </a:lvl1pPr>
            <a:lvl2pPr marL="742950" indent="-285750">
              <a:spcBef>
                <a:spcPts val="1000"/>
              </a:spcBef>
              <a:spcAft>
                <a:spcPts val="0"/>
              </a:spcAft>
              <a:buFont typeface="Arial" panose="020B0604020202020204" pitchFamily="34" charset="0"/>
              <a:buChar char="•"/>
              <a:defRPr sz="1800"/>
            </a:lvl2pPr>
            <a:lvl3pPr>
              <a:spcBef>
                <a:spcPts val="1000"/>
              </a:spcBef>
              <a:spcAft>
                <a:spcPts val="0"/>
              </a:spcAft>
              <a:defRPr sz="1600"/>
            </a:lvl3pPr>
            <a:lvl4pPr>
              <a:spcBef>
                <a:spcPts val="1000"/>
              </a:spcBef>
              <a:spcAft>
                <a:spcPts val="0"/>
              </a:spcAft>
              <a:defRPr sz="1400"/>
            </a:lvl4pPr>
            <a:lvl5pPr>
              <a:spcBef>
                <a:spcPts val="1000"/>
              </a:spcBef>
              <a:spcAft>
                <a:spcPts val="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0552827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Bef>
                <a:spcPts val="1000"/>
              </a:spcBef>
              <a:spcAft>
                <a:spcPts val="0"/>
              </a:spcAft>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02372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494368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304800" y="3581400"/>
            <a:ext cx="68072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Text Placeholder 4">
            <a:extLst>
              <a:ext uri="{FF2B5EF4-FFF2-40B4-BE49-F238E27FC236}">
                <a16:creationId xmlns:a16="http://schemas.microsoft.com/office/drawing/2014/main" id="{BA8F7A06-FC50-40D7-98B9-EA94A18FD40C}"/>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3331422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185468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nchor="ct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77501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chemeClr val="tx1"/>
              </a:solidFill>
            </a:endParaRPr>
          </a:p>
        </p:txBody>
      </p:sp>
      <p:sp>
        <p:nvSpPr>
          <p:cNvPr id="2" name="Slide Title"/>
          <p:cNvSpPr>
            <a:spLocks noGrp="1"/>
          </p:cNvSpPr>
          <p:nvPr>
            <p:ph type="ctrTitle"/>
          </p:nvPr>
        </p:nvSpPr>
        <p:spPr>
          <a:xfrm>
            <a:off x="304800" y="3429000"/>
            <a:ext cx="68072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04800" y="4114800"/>
            <a:ext cx="68072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7315200" y="64770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474220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chemeClr val="tx1"/>
                </a:solidFill>
                <a:effectLst/>
                <a:uLnTx/>
                <a:uFillTx/>
                <a:latin typeface="Calibri"/>
                <a:ea typeface="+mn-ea"/>
                <a:cs typeface="+mn-cs"/>
              </a:rPr>
              <a:t>©McGraw-Hill Education. All rights reserved. Authorized </a:t>
            </a:r>
            <a:r>
              <a:rPr lang="en-US" sz="3200" kern="1200" dirty="0">
                <a:solidFill>
                  <a:schemeClr val="tx1"/>
                </a:solidFill>
                <a:effectLst/>
                <a:latin typeface="+mn-lt"/>
                <a:ea typeface="+mn-ea"/>
                <a:cs typeface="+mn-cs"/>
              </a:rPr>
              <a:t>only </a:t>
            </a:r>
            <a:r>
              <a:rPr kumimoji="0" lang="en-US" sz="3200" b="0" i="0" u="none" strike="noStrike" kern="1200" cap="none" spc="0" normalizeH="0" baseline="0" noProof="0" dirty="0">
                <a:ln>
                  <a:noFill/>
                </a:ln>
                <a:solidFill>
                  <a:schemeClr val="tx1"/>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1943303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5273040"/>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5526855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280160"/>
            <a:ext cx="10972800" cy="2361942"/>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5181600" y="6553200"/>
            <a:ext cx="1828800" cy="99950"/>
          </a:xfrm>
          <a:prstGeom prst="rect">
            <a:avLst/>
          </a:prstGeom>
        </p:spPr>
        <p:txBody>
          <a:bodyPr lIns="0" tIns="0" rIns="0" bIns="0"/>
          <a:lstStyle>
            <a:lvl1pPr marL="0" indent="0" algn="ctr">
              <a:buNone/>
              <a:defRPr sz="800"/>
            </a:lvl1pPr>
          </a:lstStyle>
          <a:p>
            <a:pPr lvl="0"/>
            <a:r>
              <a:rPr lang="en-US" dirty="0"/>
              <a:t>Jump to long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8" name="Content Placeholder 1">
            <a:extLst>
              <a:ext uri="{FF2B5EF4-FFF2-40B4-BE49-F238E27FC236}">
                <a16:creationId xmlns:a16="http://schemas.microsoft.com/office/drawing/2014/main" id="{0227A692-CD5A-40B8-9739-4A5D6335ACC3}"/>
              </a:ext>
            </a:extLst>
          </p:cNvPr>
          <p:cNvSpPr>
            <a:spLocks noGrp="1"/>
          </p:cNvSpPr>
          <p:nvPr>
            <p:ph idx="17" hasCustomPrompt="1"/>
          </p:nvPr>
        </p:nvSpPr>
        <p:spPr>
          <a:xfrm>
            <a:off x="609600" y="4075280"/>
            <a:ext cx="10972800" cy="2361942"/>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9287151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12192000" cy="609600"/>
          </a:xfrm>
          <a:prstGeom prst="rect">
            <a:avLst/>
          </a:prstGeom>
          <a:solidFill>
            <a:srgbClr val="006800"/>
          </a:solidFill>
        </p:spPr>
        <p:txBody>
          <a:bodyPr/>
          <a:lstStyle>
            <a:lvl1pPr>
              <a:defRPr sz="3600" b="1">
                <a:solidFill>
                  <a:schemeClr val="bg1"/>
                </a:solidFill>
                <a:latin typeface="+mj-lt"/>
                <a:cs typeface="Arial" panose="020B060402020202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609600" y="1588655"/>
            <a:ext cx="10972800" cy="4710546"/>
          </a:xfrm>
          <a:prstGeom prst="rect">
            <a:avLst/>
          </a:prstGeom>
        </p:spPr>
        <p:txBody>
          <a:bodyPr/>
          <a:lstStyle>
            <a:lvl1pPr marL="0" indent="0">
              <a:spcBef>
                <a:spcPts val="1000"/>
              </a:spcBef>
              <a:spcAft>
                <a:spcPts val="0"/>
              </a:spcAft>
              <a:buNone/>
              <a:defRPr sz="2800">
                <a:latin typeface="+mn-lt"/>
                <a:cs typeface="Arial" panose="020B0604020202020204" pitchFamily="34" charset="0"/>
              </a:defRPr>
            </a:lvl1pPr>
            <a:lvl2pPr marL="742950" indent="-285750">
              <a:spcBef>
                <a:spcPts val="1000"/>
              </a:spcBef>
              <a:spcAft>
                <a:spcPts val="0"/>
              </a:spcAft>
              <a:buFont typeface="Arial" panose="020B0604020202020204" pitchFamily="34" charset="0"/>
              <a:buChar char="•"/>
              <a:defRPr sz="2400">
                <a:latin typeface="+mn-lt"/>
                <a:cs typeface="Arial" panose="020B0604020202020204" pitchFamily="34" charset="0"/>
              </a:defRPr>
            </a:lvl2pPr>
            <a:lvl3pPr>
              <a:spcBef>
                <a:spcPts val="1000"/>
              </a:spcBef>
              <a:spcAft>
                <a:spcPts val="0"/>
              </a:spcAft>
              <a:defRPr sz="2000">
                <a:latin typeface="+mn-lt"/>
                <a:cs typeface="Arial" panose="020B0604020202020204" pitchFamily="34" charset="0"/>
              </a:defRPr>
            </a:lvl3pPr>
            <a:lvl4pPr marL="1600200" indent="-228600">
              <a:spcBef>
                <a:spcPts val="1000"/>
              </a:spcBef>
              <a:spcAft>
                <a:spcPts val="0"/>
              </a:spcAft>
              <a:buFont typeface="Arial" panose="020B0604020202020204" pitchFamily="34" charset="0"/>
              <a:buChar char="•"/>
              <a:defRPr sz="1800">
                <a:latin typeface="+mn-lt"/>
                <a:cs typeface="Arial" panose="020B0604020202020204" pitchFamily="34" charset="0"/>
              </a:defRPr>
            </a:lvl4pPr>
            <a:lvl5pPr>
              <a:spcAft>
                <a:spcPts val="800"/>
              </a:spcAft>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Jump Link"/>
          <p:cNvSpPr>
            <a:spLocks noGrp="1"/>
          </p:cNvSpPr>
          <p:nvPr>
            <p:ph type="body" sz="quarter" idx="16" hasCustomPrompt="1"/>
          </p:nvPr>
        </p:nvSpPr>
        <p:spPr>
          <a:xfrm>
            <a:off x="4396509" y="6456218"/>
            <a:ext cx="4064000" cy="240146"/>
          </a:xfrm>
          <a:prstGeom prst="rect">
            <a:avLst/>
          </a:prstGeom>
        </p:spPr>
        <p:txBody>
          <a:bodyPr lIns="0" tIns="0" rIns="0" bIns="0"/>
          <a:lstStyle>
            <a:lvl1pPr marL="0" indent="0" algn="ctr">
              <a:buNone/>
              <a:defRPr sz="1200"/>
            </a:lvl1pPr>
          </a:lstStyle>
          <a:p>
            <a:pPr lvl="0"/>
            <a:r>
              <a:rPr lang="en-US" dirty="0"/>
              <a:t>Jump to long description</a:t>
            </a:r>
          </a:p>
        </p:txBody>
      </p:sp>
      <p:sp>
        <p:nvSpPr>
          <p:cNvPr id="8" name="Jump Link">
            <a:extLst>
              <a:ext uri="{FF2B5EF4-FFF2-40B4-BE49-F238E27FC236}">
                <a16:creationId xmlns:a16="http://schemas.microsoft.com/office/drawing/2014/main" id="{AA40AC11-93F8-4C01-A897-5A7FA9B34EF7}"/>
              </a:ext>
            </a:extLst>
          </p:cNvPr>
          <p:cNvSpPr>
            <a:spLocks noGrp="1"/>
          </p:cNvSpPr>
          <p:nvPr>
            <p:ph type="body" sz="quarter" idx="17" hasCustomPrompt="1"/>
          </p:nvPr>
        </p:nvSpPr>
        <p:spPr>
          <a:xfrm>
            <a:off x="4396509" y="1097972"/>
            <a:ext cx="4174835" cy="250537"/>
          </a:xfrm>
          <a:prstGeom prst="rect">
            <a:avLst/>
          </a:prstGeom>
        </p:spPr>
        <p:txBody>
          <a:bodyPr lIns="0" tIns="0" rIns="0" bIns="0"/>
          <a:lstStyle>
            <a:lvl1pPr marL="0" indent="0" algn="ctr">
              <a:buNone/>
              <a:defRPr sz="1200"/>
            </a:lvl1pPr>
          </a:lstStyle>
          <a:p>
            <a:pPr lvl="0"/>
            <a:r>
              <a:rPr lang="en-US" dirty="0"/>
              <a:t>Jump to long description</a:t>
            </a:r>
          </a:p>
        </p:txBody>
      </p:sp>
    </p:spTree>
    <p:extLst>
      <p:ext uri="{BB962C8B-B14F-4D97-AF65-F5344CB8AC3E}">
        <p14:creationId xmlns:p14="http://schemas.microsoft.com/office/powerpoint/2010/main" val="13113830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12192000" cy="639762"/>
          </a:xfrm>
          <a:prstGeom prst="rect">
            <a:avLst/>
          </a:prstGeom>
          <a:solidFill>
            <a:srgbClr val="006800"/>
          </a:solidFill>
        </p:spPr>
        <p:txBody>
          <a:bodyPr/>
          <a:lstStyle>
            <a:lvl1pPr>
              <a:defRPr lang="en-US" sz="3600" b="1" dirty="0">
                <a:solidFill>
                  <a:schemeClr val="bg1"/>
                </a:solidFill>
              </a:defRPr>
            </a:lvl1pPr>
          </a:lstStyle>
          <a:p>
            <a:pPr lvl="0"/>
            <a:r>
              <a:rPr lang="en-US" dirty="0"/>
              <a:t>Click to edit Master title style</a:t>
            </a:r>
          </a:p>
        </p:txBody>
      </p:sp>
      <p:sp>
        <p:nvSpPr>
          <p:cNvPr id="8" name="Content Placeholder 1"/>
          <p:cNvSpPr>
            <a:spLocks noGrp="1"/>
          </p:cNvSpPr>
          <p:nvPr>
            <p:ph sz="quarter" idx="12"/>
          </p:nvPr>
        </p:nvSpPr>
        <p:spPr>
          <a:xfrm>
            <a:off x="711200" y="106680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711200" y="201168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711200" y="2880360"/>
            <a:ext cx="10871200" cy="6858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711200" y="3672840"/>
            <a:ext cx="10871200" cy="8382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711200" y="4617720"/>
            <a:ext cx="10871200" cy="9144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711200" y="5638800"/>
            <a:ext cx="10871200" cy="762000"/>
          </a:xfrm>
          <a:prstGeom prst="rect">
            <a:avLst/>
          </a:prstGeom>
        </p:spPr>
        <p:txBody>
          <a:bodyPr/>
          <a:lstStyle>
            <a:lvl1pPr>
              <a:spcBef>
                <a:spcPts val="1000"/>
              </a:spcBef>
              <a:spcAft>
                <a:spcPts val="0"/>
              </a:spcAft>
              <a:defRPr sz="2400"/>
            </a:lvl1pPr>
            <a:lvl2pPr>
              <a:spcBef>
                <a:spcPts val="1000"/>
              </a:spcBef>
              <a:spcAft>
                <a:spcPts val="0"/>
              </a:spcAft>
              <a:defRPr sz="2000"/>
            </a:lvl2pPr>
            <a:lvl3pPr>
              <a:spcBef>
                <a:spcPts val="1000"/>
              </a:spcBef>
              <a:spcAft>
                <a:spcPts val="0"/>
              </a:spcAft>
              <a:defRPr sz="1800"/>
            </a:lvl3pPr>
            <a:lvl4pPr>
              <a:spcBef>
                <a:spcPts val="1000"/>
              </a:spcBef>
              <a:spcAft>
                <a:spcPts val="0"/>
              </a:spcAft>
              <a:defRPr sz="1600"/>
            </a:lvl4pPr>
            <a:lvl5pPr>
              <a:spcBef>
                <a:spcPts val="1000"/>
              </a:spcBef>
              <a:spcAft>
                <a:spcPts val="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6807093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12192001"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Content Placeholder 1"/>
          <p:cNvSpPr>
            <a:spLocks noGrp="1"/>
          </p:cNvSpPr>
          <p:nvPr>
            <p:ph sz="half" idx="1" hasCustomPrompt="1"/>
          </p:nvPr>
        </p:nvSpPr>
        <p:spPr>
          <a:xfrm>
            <a:off x="609600" y="1024569"/>
            <a:ext cx="5384800" cy="5505771"/>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2"/>
          <p:cNvSpPr>
            <a:spLocks noGrp="1"/>
          </p:cNvSpPr>
          <p:nvPr>
            <p:ph sz="half" idx="2" hasCustomPrompt="1"/>
          </p:nvPr>
        </p:nvSpPr>
        <p:spPr>
          <a:xfrm>
            <a:off x="6197600" y="1024568"/>
            <a:ext cx="5384800" cy="5505772"/>
          </a:xfrm>
          <a:prstGeom prst="rect">
            <a:avLst/>
          </a:prstGeom>
        </p:spPr>
        <p:txBody>
          <a:bodyPr/>
          <a:lstStyle>
            <a:lvl1pPr marL="0" indent="0">
              <a:spcBef>
                <a:spcPts val="1000"/>
              </a:spcBef>
              <a:spcAft>
                <a:spcPts val="0"/>
              </a:spcAft>
              <a:buNone/>
              <a:defRPr sz="2400"/>
            </a:lvl1pPr>
            <a:lvl2pPr marL="742950" indent="-285750">
              <a:spcBef>
                <a:spcPts val="1000"/>
              </a:spcBef>
              <a:spcAft>
                <a:spcPts val="0"/>
              </a:spcAft>
              <a:buFont typeface="Arial" panose="020B0604020202020204" pitchFamily="34" charset="0"/>
              <a:buChar char="•"/>
              <a:defRPr sz="2000"/>
            </a:lvl2pPr>
            <a:lvl3pPr>
              <a:spcBef>
                <a:spcPts val="1000"/>
              </a:spcBef>
              <a:spcAft>
                <a:spcPts val="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8"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0"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677565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1722438"/>
            <a:ext cx="5386917" cy="4789964"/>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1722438"/>
            <a:ext cx="5389033" cy="4789964"/>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682644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4572000" y="3429000"/>
            <a:ext cx="7620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Slide Title"/>
          <p:cNvSpPr>
            <a:spLocks noGrp="1"/>
          </p:cNvSpPr>
          <p:nvPr>
            <p:ph type="ctrTitle"/>
          </p:nvPr>
        </p:nvSpPr>
        <p:spPr>
          <a:xfrm>
            <a:off x="4978400" y="3581400"/>
            <a:ext cx="69088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12192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only for instructor use in the classroom.  No reproduction or further distribution permitted without the prior written consent of McGraw-Hill Education.</a:t>
            </a:r>
          </a:p>
        </p:txBody>
      </p:sp>
      <p:sp>
        <p:nvSpPr>
          <p:cNvPr id="7" name="Text Placeholder 4">
            <a:extLst>
              <a:ext uri="{FF2B5EF4-FFF2-40B4-BE49-F238E27FC236}">
                <a16:creationId xmlns:a16="http://schemas.microsoft.com/office/drawing/2014/main" id="{6A9029A3-423C-4DBC-AC86-28AD25003277}"/>
              </a:ext>
            </a:extLst>
          </p:cNvPr>
          <p:cNvSpPr>
            <a:spLocks noGrp="1"/>
          </p:cNvSpPr>
          <p:nvPr>
            <p:ph type="body" sz="quarter" idx="12"/>
          </p:nvPr>
        </p:nvSpPr>
        <p:spPr>
          <a:xfrm>
            <a:off x="0" y="6702425"/>
            <a:ext cx="10179051" cy="152400"/>
          </a:xfrm>
          <a:prstGeom prst="rect">
            <a:avLst/>
          </a:prstGeom>
        </p:spPr>
        <p:txBody>
          <a:bodyPr/>
          <a:lstStyle>
            <a:lvl1pPr algn="l">
              <a:defRPr sz="800"/>
            </a:lvl1pPr>
            <a:lvl2pPr algn="l">
              <a:defRPr sz="800"/>
            </a:lvl2pPr>
            <a:lvl3pPr algn="l">
              <a:defRPr sz="800"/>
            </a:lvl3pPr>
            <a:lvl4pPr algn="l">
              <a:defRPr sz="800"/>
            </a:lvl4pPr>
            <a:lvl5pPr algn="l">
              <a:defRPr sz="800"/>
            </a:lvl5pPr>
          </a:lstStyle>
          <a:p>
            <a:pPr lvl="0"/>
            <a:r>
              <a:rPr lang="en-US" dirty="0"/>
              <a:t>Edit Master text styles</a:t>
            </a:r>
          </a:p>
        </p:txBody>
      </p:sp>
    </p:spTree>
    <p:extLst>
      <p:ext uri="{BB962C8B-B14F-4D97-AF65-F5344CB8AC3E}">
        <p14:creationId xmlns:p14="http://schemas.microsoft.com/office/powerpoint/2010/main" val="26589525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1738361"/>
            <a:ext cx="5386917"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398315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Header 2"/>
          <p:cNvSpPr>
            <a:spLocks noGrp="1"/>
          </p:cNvSpPr>
          <p:nvPr>
            <p:ph type="body" sz="quarter" idx="3"/>
          </p:nvPr>
        </p:nvSpPr>
        <p:spPr>
          <a:xfrm>
            <a:off x="6193369" y="1738361"/>
            <a:ext cx="5389033"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hasCustomPrompt="1"/>
          </p:nvPr>
        </p:nvSpPr>
        <p:spPr>
          <a:xfrm>
            <a:off x="6193369" y="2529249"/>
            <a:ext cx="5389033" cy="3983153"/>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defRPr sz="28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32927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0" y="1738361"/>
            <a:ext cx="10972800" cy="639762"/>
          </a:xfrm>
          <a:prstGeom prst="rect">
            <a:avLst/>
          </a:prstGeom>
          <a:ln w="12700">
            <a:no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hasCustomPrompt="1"/>
          </p:nvPr>
        </p:nvSpPr>
        <p:spPr>
          <a:xfrm>
            <a:off x="609602" y="2529250"/>
            <a:ext cx="5386917"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6" name="Content Placeholder 2"/>
          <p:cNvSpPr>
            <a:spLocks noGrp="1"/>
          </p:cNvSpPr>
          <p:nvPr>
            <p:ph sz="quarter" idx="4" hasCustomPrompt="1"/>
          </p:nvPr>
        </p:nvSpPr>
        <p:spPr>
          <a:xfrm>
            <a:off x="6193369" y="2529249"/>
            <a:ext cx="5389033"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0" name="Jump Link"/>
          <p:cNvSpPr>
            <a:spLocks noGrp="1"/>
          </p:cNvSpPr>
          <p:nvPr>
            <p:ph type="body" sz="quarter" idx="12" hasCustomPrompt="1"/>
          </p:nvPr>
        </p:nvSpPr>
        <p:spPr>
          <a:xfrm>
            <a:off x="5090160" y="65294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2"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
        <p:nvSpPr>
          <p:cNvPr id="11" name="Text Placeholder 10">
            <a:extLst>
              <a:ext uri="{FF2B5EF4-FFF2-40B4-BE49-F238E27FC236}">
                <a16:creationId xmlns:a16="http://schemas.microsoft.com/office/drawing/2014/main" id="{EB05817C-6D34-4A83-9FE1-F9DC9EA070E3}"/>
              </a:ext>
            </a:extLst>
          </p:cNvPr>
          <p:cNvSpPr>
            <a:spLocks noGrp="1"/>
          </p:cNvSpPr>
          <p:nvPr>
            <p:ph type="body" sz="quarter" idx="13"/>
          </p:nvPr>
        </p:nvSpPr>
        <p:spPr>
          <a:xfrm>
            <a:off x="609600" y="1036638"/>
            <a:ext cx="10972800" cy="609600"/>
          </a:xfrm>
          <a:prstGeom prst="rect">
            <a:avLst/>
          </a:prstGeom>
          <a:ln w="12700">
            <a:noFill/>
          </a:ln>
        </p:spPr>
        <p:txBody>
          <a:bodyPr/>
          <a:lstStyle>
            <a:lvl1pPr>
              <a:defRPr sz="280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
            <a:extLst>
              <a:ext uri="{FF2B5EF4-FFF2-40B4-BE49-F238E27FC236}">
                <a16:creationId xmlns:a16="http://schemas.microsoft.com/office/drawing/2014/main" id="{900B449A-D800-4943-A9BC-A05AA1E49909}"/>
              </a:ext>
            </a:extLst>
          </p:cNvPr>
          <p:cNvSpPr>
            <a:spLocks noGrp="1"/>
          </p:cNvSpPr>
          <p:nvPr>
            <p:ph sz="half" idx="14" hasCustomPrompt="1"/>
          </p:nvPr>
        </p:nvSpPr>
        <p:spPr>
          <a:xfrm>
            <a:off x="609600" y="4488406"/>
            <a:ext cx="5386917"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5D133707-FAF8-4228-BB8B-D364BF0B82C0}"/>
              </a:ext>
            </a:extLst>
          </p:cNvPr>
          <p:cNvSpPr>
            <a:spLocks noGrp="1"/>
          </p:cNvSpPr>
          <p:nvPr>
            <p:ph sz="quarter" idx="15" hasCustomPrompt="1"/>
          </p:nvPr>
        </p:nvSpPr>
        <p:spPr>
          <a:xfrm>
            <a:off x="6193369" y="4493525"/>
            <a:ext cx="5389033" cy="1606022"/>
          </a:xfrm>
          <a:prstGeom prst="rect">
            <a:avLst/>
          </a:prstGeom>
          <a:ln w="12700">
            <a:noFill/>
          </a:ln>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928569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7618" y="228600"/>
            <a:ext cx="12247235"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3" name="Header 1"/>
          <p:cNvSpPr>
            <a:spLocks noGrp="1"/>
          </p:cNvSpPr>
          <p:nvPr>
            <p:ph type="body" idx="1"/>
          </p:nvPr>
        </p:nvSpPr>
        <p:spPr>
          <a:xfrm>
            <a:off x="609602" y="960438"/>
            <a:ext cx="5386917"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609602" y="16002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6193369" y="960438"/>
            <a:ext cx="5389033" cy="639762"/>
          </a:xfrm>
          <a:prstGeom prst="rect">
            <a:avLst/>
          </a:prstGeom>
          <a:ln w="12700">
            <a:noFill/>
          </a:ln>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6193369" y="16002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609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609600" y="4191000"/>
            <a:ext cx="5386917"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6197600" y="3581400"/>
            <a:ext cx="5384800" cy="609600"/>
          </a:xfrm>
          <a:prstGeom prst="rect">
            <a:avLst/>
          </a:prstGeom>
          <a:ln w="12700">
            <a:noFill/>
          </a:ln>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6193368" y="4191000"/>
            <a:ext cx="5389033" cy="1752600"/>
          </a:xfrm>
          <a:prstGeom prst="rect">
            <a:avLst/>
          </a:prstGeom>
          <a:ln w="12700">
            <a:noFill/>
          </a:ln>
        </p:spPr>
        <p:txBody>
          <a:bodyPr/>
          <a:lstStyle>
            <a:lvl1pPr>
              <a:spcAft>
                <a:spcPts val="800"/>
              </a:spcAft>
              <a:defRPr sz="2000"/>
            </a:lvl1pPr>
            <a:lvl2pPr marL="742950" indent="-285750">
              <a:spcAft>
                <a:spcPts val="800"/>
              </a:spcAft>
              <a:buFont typeface="Arial" panose="020B0604020202020204" pitchFamily="34" charset="0"/>
              <a:buChar char="•"/>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5090160" y="5996050"/>
            <a:ext cx="201168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16"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11237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609602"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609602"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766734" y="304801"/>
            <a:ext cx="6815668"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7260167"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8"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816325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7571317" y="304800"/>
            <a:ext cx="4011084"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7571317" y="1143000"/>
            <a:ext cx="4011084"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609601" y="304801"/>
            <a:ext cx="6815668"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3103033" y="6488875"/>
            <a:ext cx="1828800" cy="99950"/>
          </a:xfrm>
          <a:prstGeom prst="rect">
            <a:avLst/>
          </a:prstGeom>
        </p:spPr>
        <p:txBody>
          <a:bodyPr lIns="0" tIns="0" rIns="0" bIns="0"/>
          <a:lstStyle>
            <a:lvl1pPr marL="0" indent="0" algn="ctr">
              <a:buNone/>
              <a:defRPr sz="800"/>
            </a:lvl1pPr>
          </a:lstStyle>
          <a:p>
            <a:pPr lvl="0"/>
            <a:r>
              <a:rPr lang="en-US"/>
              <a:t>Jump to long description</a:t>
            </a:r>
            <a:endParaRPr lang="en-US" dirty="0"/>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2975262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2438400" y="5253037"/>
            <a:ext cx="73152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2438400" y="5895975"/>
            <a:ext cx="73152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371600" y="128651"/>
            <a:ext cx="94488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5181600" y="5081650"/>
            <a:ext cx="18288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7315200" y="6705600"/>
            <a:ext cx="48768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914550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3001" y="228600"/>
            <a:ext cx="12229669" cy="609600"/>
          </a:xfrm>
          <a:prstGeom prst="rect">
            <a:avLst/>
          </a:prstGeom>
          <a:solidFill>
            <a:srgbClr val="006800"/>
          </a:solidFill>
        </p:spPr>
        <p:txBody>
          <a:bodyPr/>
          <a:lstStyle>
            <a:lvl1pPr>
              <a:defRPr sz="3600" b="1">
                <a:solidFill>
                  <a:schemeClr val="bg1"/>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12192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7315200" y="6705600"/>
            <a:ext cx="4876800" cy="152400"/>
          </a:xfrm>
          <a:prstGeom prst="rect">
            <a:avLst/>
          </a:prstGeom>
        </p:spPr>
        <p:txBody>
          <a:bodyPr wrap="none" lIns="0" tIns="0" rIns="45720" bIns="0"/>
          <a:lstStyle>
            <a:lvl1pPr marL="0" indent="0" algn="r">
              <a:buNone/>
              <a:defRPr sz="10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224213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704" userDrawn="1">
          <p15:clr>
            <a:srgbClr val="FBAE40"/>
          </p15:clr>
        </p15:guide>
        <p15:guide id="3" pos="6848"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5395850"/>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2700993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Polling Q">
    <p:spTree>
      <p:nvGrpSpPr>
        <p:cNvPr id="1" name=""/>
        <p:cNvGrpSpPr/>
        <p:nvPr/>
      </p:nvGrpSpPr>
      <p:grpSpPr>
        <a:xfrm>
          <a:off x="0" y="0"/>
          <a:ext cx="0" cy="0"/>
          <a:chOff x="0" y="0"/>
          <a:chExt cx="0" cy="0"/>
        </a:xfrm>
      </p:grpSpPr>
      <p:sp>
        <p:nvSpPr>
          <p:cNvPr id="6" name="Slide Title"/>
          <p:cNvSpPr>
            <a:spLocks noGrp="1"/>
          </p:cNvSpPr>
          <p:nvPr>
            <p:ph type="title"/>
          </p:nvPr>
        </p:nvSpPr>
        <p:spPr>
          <a:xfrm rot="16200000">
            <a:off x="-2132453" y="2815929"/>
            <a:ext cx="5502564" cy="609615"/>
          </a:xfrm>
          <a:prstGeom prst="rect">
            <a:avLst/>
          </a:prstGeom>
          <a:noFill/>
        </p:spPr>
        <p:txBody>
          <a:bodyPr/>
          <a:lstStyle>
            <a:lvl1pPr algn="l">
              <a:defRPr sz="3600" b="1">
                <a:solidFill>
                  <a:schemeClr val="bg1"/>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1"/>
          <p:cNvSpPr>
            <a:spLocks noGrp="1"/>
          </p:cNvSpPr>
          <p:nvPr>
            <p:ph idx="1" hasCustomPrompt="1"/>
          </p:nvPr>
        </p:nvSpPr>
        <p:spPr>
          <a:xfrm>
            <a:off x="1944173" y="1004115"/>
            <a:ext cx="9575800" cy="1302667"/>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5" name="Rectangle: Single Corner Rounded 4">
            <a:extLst>
              <a:ext uri="{FF2B5EF4-FFF2-40B4-BE49-F238E27FC236}">
                <a16:creationId xmlns:a16="http://schemas.microsoft.com/office/drawing/2014/main" id="{408189E7-31E8-40AC-B81B-B8B24F239F70}"/>
              </a:ext>
            </a:extLst>
          </p:cNvPr>
          <p:cNvSpPr/>
          <p:nvPr userDrawn="1"/>
        </p:nvSpPr>
        <p:spPr>
          <a:xfrm flipV="1">
            <a:off x="0" y="0"/>
            <a:ext cx="1828800" cy="6396100"/>
          </a:xfrm>
          <a:prstGeom prst="round1Rect">
            <a:avLst/>
          </a:prstGeom>
          <a:solidFill>
            <a:srgbClr val="33993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9" name="Rectangle: Single Corner Rounded 18">
            <a:extLst>
              <a:ext uri="{FF2B5EF4-FFF2-40B4-BE49-F238E27FC236}">
                <a16:creationId xmlns:a16="http://schemas.microsoft.com/office/drawing/2014/main" id="{9444AB89-4690-4747-8A25-DFA9612915EF}"/>
              </a:ext>
            </a:extLst>
          </p:cNvPr>
          <p:cNvSpPr/>
          <p:nvPr userDrawn="1"/>
        </p:nvSpPr>
        <p:spPr>
          <a:xfrm flipV="1">
            <a:off x="-3174" y="0"/>
            <a:ext cx="1628775" cy="6248400"/>
          </a:xfrm>
          <a:prstGeom prst="round1Rect">
            <a:avLst/>
          </a:prstGeom>
          <a:solidFill>
            <a:srgbClr val="40C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1" name="Rectangle: Single Corner Rounded 20">
            <a:extLst>
              <a:ext uri="{FF2B5EF4-FFF2-40B4-BE49-F238E27FC236}">
                <a16:creationId xmlns:a16="http://schemas.microsoft.com/office/drawing/2014/main" id="{FDA24676-95A3-4160-A920-040BE0995A8B}"/>
              </a:ext>
            </a:extLst>
          </p:cNvPr>
          <p:cNvSpPr/>
          <p:nvPr userDrawn="1"/>
        </p:nvSpPr>
        <p:spPr>
          <a:xfrm>
            <a:off x="200418" y="76200"/>
            <a:ext cx="1018390" cy="59436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bg1"/>
              </a:solidFill>
            </a:endParaRPr>
          </a:p>
        </p:txBody>
      </p:sp>
      <p:sp>
        <p:nvSpPr>
          <p:cNvPr id="4" name="Content Placeholder 3">
            <a:extLst>
              <a:ext uri="{FF2B5EF4-FFF2-40B4-BE49-F238E27FC236}">
                <a16:creationId xmlns:a16="http://schemas.microsoft.com/office/drawing/2014/main" id="{C16FD03D-5836-4A0C-898D-E15ED69CCB89}"/>
              </a:ext>
            </a:extLst>
          </p:cNvPr>
          <p:cNvSpPr>
            <a:spLocks noGrp="1"/>
          </p:cNvSpPr>
          <p:nvPr>
            <p:ph sz="quarter" idx="10"/>
          </p:nvPr>
        </p:nvSpPr>
        <p:spPr>
          <a:xfrm>
            <a:off x="1944688" y="369888"/>
            <a:ext cx="9575800" cy="508000"/>
          </a:xfrm>
          <a:prstGeom prst="rect">
            <a:avLst/>
          </a:prstGeom>
        </p:spPr>
        <p:txBody>
          <a:bodyPr/>
          <a:lstStyle>
            <a:lvl1pPr marL="0" indent="0">
              <a:buNone/>
              <a:defRPr/>
            </a:lvl1pPr>
          </a:lstStyle>
          <a:p>
            <a:pPr lvl="0"/>
            <a:endParaRPr lang="en-US" dirty="0"/>
          </a:p>
        </p:txBody>
      </p:sp>
      <p:sp>
        <p:nvSpPr>
          <p:cNvPr id="12" name="Copyright" descr="©McGraw-Hill Education">
            <a:extLst>
              <a:ext uri="{FF2B5EF4-FFF2-40B4-BE49-F238E27FC236}">
                <a16:creationId xmlns:a16="http://schemas.microsoft.com/office/drawing/2014/main" id="{F860C7B2-912A-434B-A981-82FB073AB61A}"/>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10" name="Content Placeholder 4">
            <a:extLst>
              <a:ext uri="{FF2B5EF4-FFF2-40B4-BE49-F238E27FC236}">
                <a16:creationId xmlns:a16="http://schemas.microsoft.com/office/drawing/2014/main" id="{17171CBC-D6E5-472C-8F0B-590B3641F5DA}"/>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
        <p:nvSpPr>
          <p:cNvPr id="11" name="Rectangle: Single Corner Rounded 10">
            <a:extLst>
              <a:ext uri="{FF2B5EF4-FFF2-40B4-BE49-F238E27FC236}">
                <a16:creationId xmlns:a16="http://schemas.microsoft.com/office/drawing/2014/main" id="{4793B204-0606-4EF7-9B8D-C8C6BB16415C}"/>
              </a:ext>
            </a:extLst>
          </p:cNvPr>
          <p:cNvSpPr/>
          <p:nvPr userDrawn="1"/>
        </p:nvSpPr>
        <p:spPr>
          <a:xfrm flipV="1">
            <a:off x="152649" y="0"/>
            <a:ext cx="1288224" cy="6096000"/>
          </a:xfrm>
          <a:prstGeom prst="round1Rect">
            <a:avLst/>
          </a:prstGeom>
          <a:solidFill>
            <a:srgbClr val="78D27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20" name="Rectangle: Single Corner Rounded 19">
            <a:extLst>
              <a:ext uri="{FF2B5EF4-FFF2-40B4-BE49-F238E27FC236}">
                <a16:creationId xmlns:a16="http://schemas.microsoft.com/office/drawing/2014/main" id="{A24BA6BB-303C-479B-91D9-0729FD3B4F32}"/>
              </a:ext>
            </a:extLst>
          </p:cNvPr>
          <p:cNvSpPr/>
          <p:nvPr userDrawn="1"/>
        </p:nvSpPr>
        <p:spPr>
          <a:xfrm flipV="1">
            <a:off x="-3175" y="0"/>
            <a:ext cx="1221983" cy="6096000"/>
          </a:xfrm>
          <a:prstGeom prst="round1Rect">
            <a:avLst/>
          </a:prstGeom>
          <a:solidFill>
            <a:srgbClr val="0068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3" name="Content Placeholder 1">
            <a:extLst>
              <a:ext uri="{FF2B5EF4-FFF2-40B4-BE49-F238E27FC236}">
                <a16:creationId xmlns:a16="http://schemas.microsoft.com/office/drawing/2014/main" id="{F892BB05-9DA4-483F-8A63-0F2B1FC85653}"/>
              </a:ext>
            </a:extLst>
          </p:cNvPr>
          <p:cNvSpPr>
            <a:spLocks noGrp="1"/>
          </p:cNvSpPr>
          <p:nvPr>
            <p:ph idx="11" hasCustomPrompt="1"/>
          </p:nvPr>
        </p:nvSpPr>
        <p:spPr>
          <a:xfrm>
            <a:off x="1981449" y="2551627"/>
            <a:ext cx="9575800" cy="1302667"/>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14" name="Content Placeholder 1">
            <a:extLst>
              <a:ext uri="{FF2B5EF4-FFF2-40B4-BE49-F238E27FC236}">
                <a16:creationId xmlns:a16="http://schemas.microsoft.com/office/drawing/2014/main" id="{38AD3C7E-E589-431D-80F1-5236D25B24FB}"/>
              </a:ext>
            </a:extLst>
          </p:cNvPr>
          <p:cNvSpPr>
            <a:spLocks noGrp="1"/>
          </p:cNvSpPr>
          <p:nvPr>
            <p:ph idx="12" hasCustomPrompt="1"/>
          </p:nvPr>
        </p:nvSpPr>
        <p:spPr>
          <a:xfrm>
            <a:off x="1981449" y="4099139"/>
            <a:ext cx="9575800" cy="1302667"/>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15" name="Content Placeholder 1">
            <a:extLst>
              <a:ext uri="{FF2B5EF4-FFF2-40B4-BE49-F238E27FC236}">
                <a16:creationId xmlns:a16="http://schemas.microsoft.com/office/drawing/2014/main" id="{BAC29C29-4C17-45C1-A774-BEDBAAB83CC3}"/>
              </a:ext>
            </a:extLst>
          </p:cNvPr>
          <p:cNvSpPr>
            <a:spLocks noGrp="1"/>
          </p:cNvSpPr>
          <p:nvPr>
            <p:ph idx="13" hasCustomPrompt="1"/>
          </p:nvPr>
        </p:nvSpPr>
        <p:spPr>
          <a:xfrm>
            <a:off x="1942403" y="5215855"/>
            <a:ext cx="9575800" cy="1302667"/>
          </a:xfrm>
          <a:prstGeom prst="rect">
            <a:avLst/>
          </a:prstGeom>
        </p:spPr>
        <p:txBody>
          <a:bodyPr/>
          <a:lstStyle>
            <a:lvl1pPr marL="457200" indent="-457200">
              <a:spcAft>
                <a:spcPts val="800"/>
              </a:spcAft>
              <a:buClr>
                <a:schemeClr val="accent2">
                  <a:lumMod val="75000"/>
                </a:schemeClr>
              </a:buClr>
              <a:buFont typeface="+mj-lt"/>
              <a:buAutoNum type="alphaUcPeriod"/>
              <a:defRPr sz="2400">
                <a:latin typeface="Calibri" panose="020F0502020204030204" pitchFamily="34" charset="0"/>
                <a:cs typeface="Calibri" panose="020F0502020204030204" pitchFamily="34" charset="0"/>
              </a:defRPr>
            </a:lvl1pPr>
            <a:lvl2pPr marL="742950" indent="-285750">
              <a:spcAft>
                <a:spcPts val="800"/>
              </a:spcAft>
              <a:buClr>
                <a:srgbClr val="6F84BD"/>
              </a:buClr>
              <a:buFont typeface="Arial" panose="020B0604020202020204" pitchFamily="34" charset="0"/>
              <a:buChar char="•"/>
              <a:defRPr sz="2000">
                <a:latin typeface="Helvetica" panose="020B0604020202020204" pitchFamily="34" charset="0"/>
                <a:cs typeface="Helvetica" panose="020B0604020202020204" pitchFamily="34" charset="0"/>
              </a:defRPr>
            </a:lvl2pPr>
            <a:lvl3pPr marL="1143000" indent="-228600">
              <a:spcAft>
                <a:spcPts val="800"/>
              </a:spcAft>
              <a:buClr>
                <a:srgbClr val="6F84BD"/>
              </a:buClr>
              <a:buFont typeface="Arial" panose="020B0604020202020204" pitchFamily="34" charset="0"/>
              <a:buChar char="•"/>
              <a:defRPr sz="1800">
                <a:latin typeface="Helvetica" panose="020B0604020202020204" pitchFamily="34" charset="0"/>
                <a:cs typeface="Helvetica" panose="020B0604020202020204" pitchFamily="34" charset="0"/>
              </a:defRPr>
            </a:lvl3pPr>
            <a:lvl4pPr marL="16002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4pPr>
            <a:lvl5pPr marL="2057400" indent="-228600">
              <a:spcAft>
                <a:spcPts val="800"/>
              </a:spcAft>
              <a:buClr>
                <a:srgbClr val="6F84BD"/>
              </a:buClr>
              <a:buFont typeface="Arial" panose="020B0604020202020204" pitchFamily="34" charset="0"/>
              <a:buChar char="•"/>
              <a:defRPr sz="1600">
                <a:latin typeface="Helvetica" panose="020B0604020202020204" pitchFamily="34" charset="0"/>
                <a:cs typeface="Helvetica"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93041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7"/>
            <a:ext cx="12192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84956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4406901"/>
            <a:ext cx="103632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2906715"/>
            <a:ext cx="103632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36630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914400" y="2775100"/>
            <a:ext cx="103632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914400" y="4138614"/>
            <a:ext cx="103632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hasCustomPrompt="1"/>
          </p:nvPr>
        </p:nvSpPr>
        <p:spPr>
          <a:xfrm>
            <a:off x="8636000" y="6422066"/>
            <a:ext cx="3556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5122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8FBC8456-9427-4D42-93AE-7B41BFD1767D}" type="datetime1">
              <a:rPr lang="en-US" smtClean="0">
                <a:solidFill>
                  <a:prstClr val="black"/>
                </a:solidFill>
              </a:rPr>
              <a:pPr>
                <a:defRPr/>
              </a:pPr>
              <a:t>2/9/2021</a:t>
            </a:fld>
            <a:endParaRPr lang="en-US" dirty="0">
              <a:solidFill>
                <a:prstClr val="black"/>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DAF8B6A4-B9EA-E84D-86CC-6C8F416062D4}"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837492557"/>
      </p:ext>
    </p:extLst>
  </p:cSld>
  <p:clrMapOvr>
    <a:masterClrMapping/>
  </p:clrMapOvr>
  <p:transition>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902207"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6193536" y="2679192"/>
            <a:ext cx="5096256"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5"/>
          </p:nvPr>
        </p:nvSpPr>
        <p:spPr/>
        <p:txBody>
          <a:bodyPr/>
          <a:lstStyle>
            <a:lvl1pPr>
              <a:defRPr/>
            </a:lvl1pPr>
          </a:lstStyle>
          <a:p>
            <a:pPr>
              <a:defRPr/>
            </a:pPr>
            <a:fld id="{9B385DA3-A54D-7449-81B2-E6F41E74FF13}" type="datetime1">
              <a:rPr lang="en-US" smtClean="0">
                <a:solidFill>
                  <a:prstClr val="black"/>
                </a:solidFill>
              </a:rPr>
              <a:pPr>
                <a:defRPr/>
              </a:pPr>
              <a:t>2/9/2021</a:t>
            </a:fld>
            <a:endParaRPr lang="en-US" dirty="0">
              <a:solidFill>
                <a:prstClr val="black"/>
              </a:solidFill>
            </a:endParaRPr>
          </a:p>
        </p:txBody>
      </p:sp>
      <p:sp>
        <p:nvSpPr>
          <p:cNvPr id="6" name="Footer Placeholder 4"/>
          <p:cNvSpPr>
            <a:spLocks noGrp="1"/>
          </p:cNvSpPr>
          <p:nvPr>
            <p:ph type="ftr" sz="quarter" idx="16"/>
          </p:nvPr>
        </p:nvSpPr>
        <p:spPr/>
        <p:txBody>
          <a:bodyPr/>
          <a:lstStyle>
            <a:lvl1pPr>
              <a:defRPr/>
            </a:lvl1pPr>
          </a:lstStyle>
          <a:p>
            <a:pPr>
              <a:defRPr/>
            </a:pPr>
            <a:endParaRPr lang="en-US" dirty="0">
              <a:solidFill>
                <a:prstClr val="black"/>
              </a:solidFill>
            </a:endParaRPr>
          </a:p>
        </p:txBody>
      </p:sp>
      <p:sp>
        <p:nvSpPr>
          <p:cNvPr id="7" name="Slide Number Placeholder 5"/>
          <p:cNvSpPr>
            <a:spLocks noGrp="1"/>
          </p:cNvSpPr>
          <p:nvPr>
            <p:ph type="sldNum" sz="quarter" idx="17"/>
          </p:nvPr>
        </p:nvSpPr>
        <p:spPr/>
        <p:txBody>
          <a:bodyPr/>
          <a:lstStyle>
            <a:lvl1pPr>
              <a:defRPr/>
            </a:lvl1pPr>
          </a:lstStyle>
          <a:p>
            <a:pPr>
              <a:defRPr/>
            </a:pPr>
            <a:fld id="{FC2F1AD2-F556-8441-8463-22BEE9C7C80D}"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51553342"/>
      </p:ext>
    </p:extLst>
  </p:cSld>
  <p:clrMapOvr>
    <a:masterClrMapping/>
  </p:clrMapOvr>
  <p:transition>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6" Type="http://schemas.openxmlformats.org/officeDocument/2006/relationships/theme" Target="../theme/theme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6" name="Content Placeholder 4">
            <a:extLst>
              <a:ext uri="{FF2B5EF4-FFF2-40B4-BE49-F238E27FC236}">
                <a16:creationId xmlns:a16="http://schemas.microsoft.com/office/drawing/2014/main" id="{3AAD01BA-84EF-49FF-992A-9608F3C63B1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281327710"/>
      </p:ext>
    </p:extLst>
  </p:cSld>
  <p:clrMap bg1="lt1" tx1="dk1" bg2="lt2" tx2="dk2" accent1="accent1" accent2="accent2" accent3="accent3" accent4="accent4" accent5="accent5" accent6="accent6" hlink="hlink" folHlink="folHlink"/>
  <p:sldLayoutIdLst>
    <p:sldLayoutId id="2147484854" r:id="rId1"/>
    <p:sldLayoutId id="2147484855" r:id="rId2"/>
    <p:sldLayoutId id="2147484856" r:id="rId3"/>
    <p:sldLayoutId id="2147484857" r:id="rId4"/>
    <p:sldLayoutId id="2147484858" r:id="rId5"/>
    <p:sldLayoutId id="2147484859" r:id="rId6"/>
    <p:sldLayoutId id="2147484860" r:id="rId7"/>
    <p:sldLayoutId id="2147484861" r:id="rId8"/>
    <p:sldLayoutId id="2147484862" r:id="rId9"/>
    <p:sldLayoutId id="2147484863" r:id="rId10"/>
    <p:sldLayoutId id="214748486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016000" cy="762000"/>
          </a:xfrm>
          <a:prstGeom prst="rect">
            <a:avLst/>
          </a:prstGeom>
          <a:solidFill>
            <a:schemeClr val="bg2">
              <a:lumMod val="75000"/>
            </a:schemeClr>
          </a:solidFill>
        </p:spPr>
      </p:pic>
      <p:sp>
        <p:nvSpPr>
          <p:cNvPr id="13" name="Red Bar"/>
          <p:cNvSpPr/>
          <p:nvPr userDrawn="1"/>
        </p:nvSpPr>
        <p:spPr>
          <a:xfrm>
            <a:off x="0" y="6183749"/>
            <a:ext cx="12192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C30C20"/>
              </a:solidFill>
              <a:effectLst/>
              <a:uLnTx/>
              <a:uFillTx/>
              <a:latin typeface="Calibri"/>
              <a:ea typeface="+mn-ea"/>
              <a:cs typeface="+mn-cs"/>
            </a:endParaRPr>
          </a:p>
        </p:txBody>
      </p:sp>
      <p:pic>
        <p:nvPicPr>
          <p:cNvPr id="12" name="MH Tagline" descr="Tagline: Because learning changes everythi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1309" y="6287274"/>
            <a:ext cx="4297492" cy="272375"/>
          </a:xfrm>
          <a:prstGeom prst="rect">
            <a:avLst/>
          </a:prstGeom>
        </p:spPr>
      </p:pic>
      <p:sp>
        <p:nvSpPr>
          <p:cNvPr id="5" name="Copyright" descr="©McGraw-Hill Education">
            <a:extLst>
              <a:ext uri="{FF2B5EF4-FFF2-40B4-BE49-F238E27FC236}">
                <a16:creationId xmlns:a16="http://schemas.microsoft.com/office/drawing/2014/main" id="{2D506B43-B054-4389-8272-7BD7BAE72B75}"/>
              </a:ext>
            </a:extLst>
          </p:cNvPr>
          <p:cNvSpPr txBox="1">
            <a:spLocks/>
          </p:cNvSpPr>
          <p:nvPr userDrawn="1"/>
        </p:nvSpPr>
        <p:spPr>
          <a:xfrm>
            <a:off x="0" y="6663174"/>
            <a:ext cx="6228272" cy="194826"/>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6" name="Content Placeholder 4">
            <a:extLst>
              <a:ext uri="{FF2B5EF4-FFF2-40B4-BE49-F238E27FC236}">
                <a16:creationId xmlns:a16="http://schemas.microsoft.com/office/drawing/2014/main" id="{88276014-5C03-4C83-8C01-EDF98566341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98358041"/>
      </p:ext>
    </p:extLst>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3" name="Content Placeholder 4">
            <a:extLst>
              <a:ext uri="{FF2B5EF4-FFF2-40B4-BE49-F238E27FC236}">
                <a16:creationId xmlns:a16="http://schemas.microsoft.com/office/drawing/2014/main" id="{A840E188-9060-4D80-8B7F-7EBD11FAC731}"/>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640476701"/>
      </p:ext>
    </p:extLst>
  </p:cSld>
  <p:clrMap bg1="lt1" tx1="dk1" bg2="lt2" tx2="dk2" accent1="accent1" accent2="accent2" accent3="accent3" accent4="accent4" accent5="accent5" accent6="accent6" hlink="hlink" folHlink="folHlink"/>
  <p:sldLayoutIdLst>
    <p:sldLayoutId id="2147484798" r:id="rId1"/>
    <p:sldLayoutId id="2147484799" r:id="rId2"/>
    <p:sldLayoutId id="2147484800" r:id="rId3"/>
    <p:sldLayoutId id="2147484801" r:id="rId4"/>
    <p:sldLayoutId id="2147484802" r:id="rId5"/>
    <p:sldLayoutId id="2147484803" r:id="rId6"/>
    <p:sldLayoutId id="2147484804" r:id="rId7"/>
    <p:sldLayoutId id="2147484805" r:id="rId8"/>
    <p:sldLayoutId id="2147484806" r:id="rId9"/>
    <p:sldLayoutId id="2147484851" r:id="rId10"/>
    <p:sldLayoutId id="214748485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opyright" descr="©McGraw-Hill Education">
            <a:extLst>
              <a:ext uri="{FF2B5EF4-FFF2-40B4-BE49-F238E27FC236}">
                <a16:creationId xmlns:a16="http://schemas.microsoft.com/office/drawing/2014/main" id="{71ED7E7C-ADE7-464F-9BF6-FB5D98F725E6}"/>
              </a:ext>
            </a:extLst>
          </p:cNvPr>
          <p:cNvSpPr txBox="1">
            <a:spLocks/>
          </p:cNvSpPr>
          <p:nvPr userDrawn="1"/>
        </p:nvSpPr>
        <p:spPr>
          <a:xfrm>
            <a:off x="0" y="6640945"/>
            <a:ext cx="6228272" cy="21705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1000" b="0" dirty="0">
                <a:solidFill>
                  <a:schemeClr val="tx1"/>
                </a:solidFill>
              </a:rPr>
              <a:t>© McGraw Hill</a:t>
            </a:r>
          </a:p>
        </p:txBody>
      </p:sp>
      <p:sp>
        <p:nvSpPr>
          <p:cNvPr id="4" name="Content Placeholder 4">
            <a:extLst>
              <a:ext uri="{FF2B5EF4-FFF2-40B4-BE49-F238E27FC236}">
                <a16:creationId xmlns:a16="http://schemas.microsoft.com/office/drawing/2014/main" id="{761618BB-1C8C-46C0-BD90-793F412AC8E4}"/>
              </a:ext>
            </a:extLst>
          </p:cNvPr>
          <p:cNvSpPr txBox="1">
            <a:spLocks/>
          </p:cNvSpPr>
          <p:nvPr userDrawn="1"/>
        </p:nvSpPr>
        <p:spPr>
          <a:xfrm>
            <a:off x="11625263" y="6705600"/>
            <a:ext cx="566737" cy="152400"/>
          </a:xfrm>
          <a:prstGeom prst="rect">
            <a:avLst/>
          </a:prstGeom>
        </p:spPr>
        <p:txBody>
          <a:bodyPr anchor="ctr"/>
          <a:lstStyle>
            <a:lvl1pPr marL="0" marR="0" indent="0" algn="ctr" defTabSz="914400" rtl="0" eaLnBrk="1" fontAlgn="auto" latinLnBrk="0" hangingPunct="1">
              <a:lnSpc>
                <a:spcPct val="100000"/>
              </a:lnSpc>
              <a:spcBef>
                <a:spcPts val="0"/>
              </a:spcBef>
              <a:spcAft>
                <a:spcPts val="0"/>
              </a:spcAft>
              <a:buClrTx/>
              <a:buSzTx/>
              <a:buFontTx/>
              <a:buNone/>
              <a:tabLst/>
              <a:defRPr sz="9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fld id="{53864CA9-ADCA-4554-9432-EA4A2FB55A34}" type="slidenum">
              <a:rPr lang="en-US" sz="1000" smtClean="0">
                <a:ea typeface="MS PGothic" pitchFamily="34" charset="-128"/>
              </a:rPr>
              <a:pPr/>
              <a:t>‹#›</a:t>
            </a:fld>
            <a:endParaRPr lang="en-US" sz="1000" dirty="0">
              <a:ea typeface="MS PGothic" pitchFamily="34" charset="-128"/>
            </a:endParaRPr>
          </a:p>
        </p:txBody>
      </p:sp>
    </p:spTree>
    <p:extLst>
      <p:ext uri="{BB962C8B-B14F-4D97-AF65-F5344CB8AC3E}">
        <p14:creationId xmlns:p14="http://schemas.microsoft.com/office/powerpoint/2010/main" val="1716876131"/>
      </p:ext>
    </p:extLst>
  </p:cSld>
  <p:clrMap bg1="lt1" tx1="dk1" bg2="lt2" tx2="dk2" accent1="accent1" accent2="accent2" accent3="accent3" accent4="accent4" accent5="accent5" accent6="accent6" hlink="hlink" folHlink="folHlink"/>
  <p:sldLayoutIdLst>
    <p:sldLayoutId id="2147484839" r:id="rId1"/>
    <p:sldLayoutId id="2147484878" r:id="rId2"/>
    <p:sldLayoutId id="2147484877" r:id="rId3"/>
    <p:sldLayoutId id="2147484840" r:id="rId4"/>
    <p:sldLayoutId id="2147484841" r:id="rId5"/>
    <p:sldLayoutId id="2147484842" r:id="rId6"/>
    <p:sldLayoutId id="2147484843" r:id="rId7"/>
    <p:sldLayoutId id="2147484844" r:id="rId8"/>
    <p:sldLayoutId id="2147484845" r:id="rId9"/>
    <p:sldLayoutId id="2147484846" r:id="rId10"/>
    <p:sldLayoutId id="2147484847" r:id="rId11"/>
    <p:sldLayoutId id="2147484848" r:id="rId12"/>
    <p:sldLayoutId id="2147484849" r:id="rId13"/>
    <p:sldLayoutId id="2147484850" r:id="rId14"/>
    <p:sldLayoutId id="2147484879" r:id="rId1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olleverywhere.com/app/powerpoint/win" TargetMode="External"/><Relationship Id="rId2" Type="http://schemas.openxmlformats.org/officeDocument/2006/relationships/notesSlide" Target="../notesSlides/notesSlide1.xml"/><Relationship Id="rId1" Type="http://schemas.openxmlformats.org/officeDocument/2006/relationships/slideLayout" Target="../slideLayouts/slideLayout38.xml"/><Relationship Id="rId6" Type="http://schemas.openxmlformats.org/officeDocument/2006/relationships/hyperlink" Target="https://www.polleverywhere.com/guides/instructor/tips-and-tricks" TargetMode="External"/><Relationship Id="rId5" Type="http://schemas.openxmlformats.org/officeDocument/2006/relationships/hyperlink" Target="https://www.polleverywhere.com/guides/instructor/getting-started"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34.xml"/><Relationship Id="rId4" Type="http://schemas.openxmlformats.org/officeDocument/2006/relationships/slide" Target="slide4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34.xml"/><Relationship Id="rId4" Type="http://schemas.openxmlformats.org/officeDocument/2006/relationships/slide" Target="slide4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34.xml"/><Relationship Id="rId4" Type="http://schemas.openxmlformats.org/officeDocument/2006/relationships/slide" Target="slide4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34.xml"/><Relationship Id="rId4" Type="http://schemas.openxmlformats.org/officeDocument/2006/relationships/slide" Target="slide4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36.xml"/></Relationships>
</file>

<file path=ppt/slides/_rels/slide46.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4.xml"/><Relationship Id="rId4" Type="http://schemas.openxmlformats.org/officeDocument/2006/relationships/slide" Target="slide4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4.xml"/><Relationship Id="rId4" Type="http://schemas.openxmlformats.org/officeDocument/2006/relationships/slide" Target="slide4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17499B4-835B-407B-BF63-0E63E9405F73}"/>
              </a:ext>
            </a:extLst>
          </p:cNvPr>
          <p:cNvSpPr>
            <a:spLocks noGrp="1"/>
          </p:cNvSpPr>
          <p:nvPr>
            <p:ph type="title"/>
          </p:nvPr>
        </p:nvSpPr>
        <p:spPr>
          <a:solidFill>
            <a:schemeClr val="accent2">
              <a:lumMod val="75000"/>
            </a:schemeClr>
          </a:solidFill>
        </p:spPr>
        <p:txBody>
          <a:bodyPr anchor="ctr"/>
          <a:lstStyle/>
          <a:p>
            <a:r>
              <a:rPr lang="en-US" sz="3200" noProof="0" dirty="0"/>
              <a:t>Create an interactive class with Poll Everywhere</a:t>
            </a:r>
          </a:p>
        </p:txBody>
      </p:sp>
      <p:sp>
        <p:nvSpPr>
          <p:cNvPr id="9" name="Content Placeholder 8">
            <a:extLst>
              <a:ext uri="{FF2B5EF4-FFF2-40B4-BE49-F238E27FC236}">
                <a16:creationId xmlns:a16="http://schemas.microsoft.com/office/drawing/2014/main" id="{37392297-03A4-494A-B4F9-0C6545409097}"/>
              </a:ext>
            </a:extLst>
          </p:cNvPr>
          <p:cNvSpPr>
            <a:spLocks noGrp="1"/>
          </p:cNvSpPr>
          <p:nvPr>
            <p:ph sz="half" idx="2"/>
          </p:nvPr>
        </p:nvSpPr>
        <p:spPr>
          <a:xfrm>
            <a:off x="609600" y="1024568"/>
            <a:ext cx="10972800" cy="2733516"/>
          </a:xfrm>
        </p:spPr>
        <p:txBody>
          <a:bodyPr/>
          <a:lstStyle/>
          <a:p>
            <a:pPr>
              <a:spcBef>
                <a:spcPts val="600"/>
              </a:spcBef>
              <a:spcAft>
                <a:spcPts val="300"/>
              </a:spcAft>
            </a:pPr>
            <a:r>
              <a:rPr lang="en-US" sz="1600" noProof="0" dirty="0"/>
              <a:t>This deck includes slides that may be converted to interactive polling questions through the use of Poll Everywhere or other polling software. Slides designed to convert are indicated by a bar on the left side that reads “Polling Question.” Student will use a web browser or text message to respond.</a:t>
            </a:r>
          </a:p>
          <a:p>
            <a:pPr>
              <a:spcBef>
                <a:spcPts val="600"/>
              </a:spcBef>
              <a:spcAft>
                <a:spcPts val="300"/>
              </a:spcAft>
            </a:pPr>
            <a:r>
              <a:rPr lang="en-US" sz="2000" b="1" noProof="0" dirty="0"/>
              <a:t>Getting Started as Easy as </a:t>
            </a:r>
            <a:r>
              <a:rPr lang="en-US" sz="2000" b="1" noProof="0" dirty="0">
                <a:solidFill>
                  <a:schemeClr val="accent2">
                    <a:lumMod val="75000"/>
                  </a:schemeClr>
                </a:solidFill>
              </a:rPr>
              <a:t>1-2-3</a:t>
            </a:r>
          </a:p>
          <a:p>
            <a:pPr marL="171450" indent="-171450">
              <a:spcBef>
                <a:spcPts val="600"/>
              </a:spcBef>
              <a:spcAft>
                <a:spcPts val="300"/>
              </a:spcAft>
            </a:pPr>
            <a:r>
              <a:rPr lang="en-US" sz="1800" dirty="0">
                <a:cs typeface="Arial" panose="020B0604020202020204" pitchFamily="34" charset="0"/>
                <a:hlinkClick r:id="rId3"/>
              </a:rPr>
              <a:t>Download and sign-up for Poll Everywhere.</a:t>
            </a:r>
            <a:endParaRPr lang="en-US" sz="1800" noProof="0" dirty="0">
              <a:cs typeface="Arial" panose="020B0604020202020204" pitchFamily="34" charset="0"/>
            </a:endParaRPr>
          </a:p>
          <a:p>
            <a:pPr marL="342900" indent="-342900">
              <a:spcBef>
                <a:spcPts val="600"/>
              </a:spcBef>
              <a:spcAft>
                <a:spcPts val="300"/>
              </a:spcAft>
              <a:buFont typeface="+mj-lt"/>
              <a:buAutoNum type="arabicPeriod"/>
            </a:pPr>
            <a:r>
              <a:rPr lang="en-US" sz="1600" noProof="0" dirty="0"/>
              <a:t>Go to the prebuilt Polling Question slide and click “Poll Everywhere” tab at the top of your PowerPoint screen.</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After logging in, click on “Convert to poll” and select the proper question type and click insert.</a:t>
            </a:r>
          </a:p>
          <a:p>
            <a:pPr marL="342900" indent="-342900">
              <a:spcBef>
                <a:spcPts val="600"/>
              </a:spcBef>
              <a:spcAft>
                <a:spcPts val="300"/>
              </a:spcAft>
              <a:buClr>
                <a:schemeClr val="accent2">
                  <a:lumMod val="75000"/>
                </a:schemeClr>
              </a:buClr>
              <a:buSzPct val="100000"/>
              <a:buFont typeface="+mj-lt"/>
              <a:buAutoNum type="arabicPeriod"/>
            </a:pPr>
            <a:r>
              <a:rPr lang="en-US" sz="1600" noProof="0" dirty="0"/>
              <a:t>View the presentation as a Slide Show to see the poll in action.</a:t>
            </a:r>
          </a:p>
        </p:txBody>
      </p:sp>
      <p:pic>
        <p:nvPicPr>
          <p:cNvPr id="2" name="Picture 1" descr="The image displays a dashboard with different tabs and the tab called &quot;Poll Everywhere&quot; is selected."/>
          <p:cNvPicPr>
            <a:picLocks noChangeAspect="1"/>
          </p:cNvPicPr>
          <p:nvPr/>
        </p:nvPicPr>
        <p:blipFill>
          <a:blip r:embed="rId4"/>
          <a:stretch>
            <a:fillRect/>
          </a:stretch>
        </p:blipFill>
        <p:spPr>
          <a:xfrm>
            <a:off x="895552" y="3955371"/>
            <a:ext cx="7833654" cy="1350261"/>
          </a:xfrm>
          <a:prstGeom prst="rect">
            <a:avLst/>
          </a:prstGeom>
        </p:spPr>
      </p:pic>
      <p:sp>
        <p:nvSpPr>
          <p:cNvPr id="14" name="Content Placeholder 13">
            <a:extLst>
              <a:ext uri="{FF2B5EF4-FFF2-40B4-BE49-F238E27FC236}">
                <a16:creationId xmlns:a16="http://schemas.microsoft.com/office/drawing/2014/main" id="{7357D8DA-3857-4AB2-9BFD-0715C14BB682}"/>
              </a:ext>
            </a:extLst>
          </p:cNvPr>
          <p:cNvSpPr>
            <a:spLocks noGrp="1"/>
          </p:cNvSpPr>
          <p:nvPr>
            <p:ph sz="half" idx="1"/>
          </p:nvPr>
        </p:nvSpPr>
        <p:spPr>
          <a:xfrm>
            <a:off x="609600" y="5581732"/>
            <a:ext cx="5384800" cy="772885"/>
          </a:xfrm>
        </p:spPr>
        <p:txBody>
          <a:bodyPr/>
          <a:lstStyle/>
          <a:p>
            <a:pPr marL="171450" indent="-171450">
              <a:spcBef>
                <a:spcPts val="600"/>
              </a:spcBef>
              <a:spcAft>
                <a:spcPts val="300"/>
              </a:spcAft>
            </a:pPr>
            <a:r>
              <a:rPr lang="en-US" sz="1600" noProof="0" dirty="0"/>
              <a:t>Visit Poll Everywhere for </a:t>
            </a:r>
            <a:r>
              <a:rPr lang="en-US" sz="1600" noProof="0" dirty="0">
                <a:hlinkClick r:id="rId5"/>
              </a:rPr>
              <a:t>tips on how to get started</a:t>
            </a:r>
            <a:r>
              <a:rPr lang="en-US" sz="1600" noProof="0" dirty="0"/>
              <a:t>.</a:t>
            </a:r>
          </a:p>
          <a:p>
            <a:pPr marL="171450" indent="-171450">
              <a:spcBef>
                <a:spcPts val="600"/>
              </a:spcBef>
              <a:spcAft>
                <a:spcPts val="300"/>
              </a:spcAft>
            </a:pPr>
            <a:r>
              <a:rPr lang="en-US" sz="1600" noProof="0" dirty="0"/>
              <a:t>Visit Poll Everywhere for</a:t>
            </a:r>
            <a:r>
              <a:rPr lang="en-US" altLang="en-US" sz="1600" noProof="0" dirty="0">
                <a:cs typeface="Arial" panose="020B0604020202020204" pitchFamily="34" charset="0"/>
              </a:rPr>
              <a:t> </a:t>
            </a:r>
            <a:r>
              <a:rPr lang="en-US" altLang="en-US" sz="1600" noProof="0" dirty="0">
                <a:cs typeface="Arial" panose="020B0604020202020204" pitchFamily="34" charset="0"/>
                <a:hlinkClick r:id="rId6"/>
              </a:rPr>
              <a:t>presenter’s tips and tricks</a:t>
            </a:r>
            <a:r>
              <a:rPr lang="en-US" altLang="en-US" sz="1600" noProof="0" dirty="0">
                <a:cs typeface="Arial" panose="020B0604020202020204" pitchFamily="34" charset="0"/>
              </a:rPr>
              <a:t>.</a:t>
            </a:r>
            <a:endParaRPr lang="en-US" sz="1600" noProof="0" dirty="0">
              <a:latin typeface="+mj-lt"/>
            </a:endParaRPr>
          </a:p>
        </p:txBody>
      </p:sp>
    </p:spTree>
    <p:extLst>
      <p:ext uri="{BB962C8B-B14F-4D97-AF65-F5344CB8AC3E}">
        <p14:creationId xmlns:p14="http://schemas.microsoft.com/office/powerpoint/2010/main" val="684160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Employee Satisfaction</a:t>
            </a:r>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4572000" cy="2730366"/>
          </a:xfrm>
        </p:spPr>
        <p:txBody>
          <a:bodyPr/>
          <a:lstStyle/>
          <a:p>
            <a:r>
              <a:rPr lang="en-US" sz="2400" dirty="0">
                <a:solidFill>
                  <a:srgbClr val="221E1F"/>
                </a:solidFill>
              </a:rPr>
              <a:t>At Google, the company’s focus is on making employees feel valued, trained, and well compensated. In turn, there is a low turnover rate and a high degree of satisfaction.</a:t>
            </a:r>
            <a:endParaRPr lang="en-US" sz="2600" dirty="0"/>
          </a:p>
        </p:txBody>
      </p:sp>
      <p:pic>
        <p:nvPicPr>
          <p:cNvPr id="5" name="Picture 4" descr="A photo of the exterior of Google Headquarters">
            <a:extLst>
              <a:ext uri="{FF2B5EF4-FFF2-40B4-BE49-F238E27FC236}">
                <a16:creationId xmlns:a16="http://schemas.microsoft.com/office/drawing/2014/main" id="{C625561B-1EBF-477D-91C6-E0FFE2B74F50}"/>
              </a:ext>
            </a:extLst>
          </p:cNvPr>
          <p:cNvPicPr>
            <a:picLocks noChangeAspect="1"/>
          </p:cNvPicPr>
          <p:nvPr/>
        </p:nvPicPr>
        <p:blipFill>
          <a:blip r:embed="rId3"/>
          <a:stretch>
            <a:fillRect/>
          </a:stretch>
        </p:blipFill>
        <p:spPr>
          <a:xfrm>
            <a:off x="5572928" y="1609218"/>
            <a:ext cx="5992887" cy="3999323"/>
          </a:xfrm>
          <a:prstGeom prst="rect">
            <a:avLst/>
          </a:prstGeom>
        </p:spPr>
      </p:pic>
      <p:sp>
        <p:nvSpPr>
          <p:cNvPr id="6" name="Text Placeholder 5">
            <a:extLst>
              <a:ext uri="{FF2B5EF4-FFF2-40B4-BE49-F238E27FC236}">
                <a16:creationId xmlns:a16="http://schemas.microsoft.com/office/drawing/2014/main" id="{D1A8C049-B1A3-4D8A-84D3-F96BB363652D}"/>
              </a:ext>
            </a:extLst>
          </p:cNvPr>
          <p:cNvSpPr>
            <a:spLocks noGrp="1"/>
          </p:cNvSpPr>
          <p:nvPr>
            <p:ph type="body" sz="quarter" idx="11"/>
          </p:nvPr>
        </p:nvSpPr>
        <p:spPr>
          <a:xfrm>
            <a:off x="6745576" y="6705600"/>
            <a:ext cx="4876800" cy="152400"/>
          </a:xfrm>
        </p:spPr>
        <p:txBody>
          <a:bodyPr/>
          <a:lstStyle/>
          <a:p>
            <a:r>
              <a:rPr lang="en-US" dirty="0">
                <a:solidFill>
                  <a:schemeClr val="tx1"/>
                </a:solidFill>
              </a:rPr>
              <a:t>©</a:t>
            </a:r>
            <a:r>
              <a:rPr lang="en-US" dirty="0" err="1">
                <a:solidFill>
                  <a:schemeClr val="tx1"/>
                </a:solidFill>
              </a:rPr>
              <a:t>maglara</a:t>
            </a:r>
            <a:r>
              <a:rPr lang="en-US" dirty="0">
                <a:solidFill>
                  <a:schemeClr val="tx1"/>
                </a:solidFill>
              </a:rPr>
              <a:t>/Shutterstock</a:t>
            </a:r>
          </a:p>
        </p:txBody>
      </p:sp>
    </p:spTree>
    <p:extLst>
      <p:ext uri="{BB962C8B-B14F-4D97-AF65-F5344CB8AC3E}">
        <p14:creationId xmlns:p14="http://schemas.microsoft.com/office/powerpoint/2010/main" val="1737779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A30FC-820E-4771-8E29-B567C350C33C}"/>
              </a:ext>
            </a:extLst>
          </p:cNvPr>
          <p:cNvSpPr>
            <a:spLocks noGrp="1"/>
          </p:cNvSpPr>
          <p:nvPr>
            <p:ph type="title"/>
          </p:nvPr>
        </p:nvSpPr>
        <p:spPr/>
        <p:txBody>
          <a:bodyPr/>
          <a:lstStyle/>
          <a:p>
            <a:r>
              <a:rPr lang="en-US" dirty="0"/>
              <a:t>Human Resources and Company Performance </a:t>
            </a:r>
            <a:r>
              <a:rPr lang="en-US" sz="1000" b="0" dirty="0"/>
              <a:t>3</a:t>
            </a:r>
          </a:p>
        </p:txBody>
      </p:sp>
      <p:sp>
        <p:nvSpPr>
          <p:cNvPr id="3" name="Content Placeholder 2">
            <a:extLst>
              <a:ext uri="{FF2B5EF4-FFF2-40B4-BE49-F238E27FC236}">
                <a16:creationId xmlns:a16="http://schemas.microsoft.com/office/drawing/2014/main" id="{E8344DB8-E742-424C-8A9C-07EBB5EB8CF0}"/>
              </a:ext>
            </a:extLst>
          </p:cNvPr>
          <p:cNvSpPr>
            <a:spLocks noGrp="1"/>
          </p:cNvSpPr>
          <p:nvPr>
            <p:ph idx="1"/>
          </p:nvPr>
        </p:nvSpPr>
        <p:spPr>
          <a:xfrm>
            <a:off x="609600" y="1280160"/>
            <a:ext cx="10972800" cy="4965657"/>
          </a:xfrm>
        </p:spPr>
        <p:txBody>
          <a:bodyPr/>
          <a:lstStyle/>
          <a:p>
            <a:pPr>
              <a:spcBef>
                <a:spcPts val="1000"/>
              </a:spcBef>
              <a:spcAft>
                <a:spcPts val="0"/>
              </a:spcAft>
            </a:pPr>
            <a:r>
              <a:rPr lang="en-US" dirty="0"/>
              <a:t>High-Performance Work System</a:t>
            </a:r>
          </a:p>
          <a:p>
            <a:pPr>
              <a:spcBef>
                <a:spcPts val="1000"/>
              </a:spcBef>
              <a:spcAft>
                <a:spcPts val="0"/>
              </a:spcAft>
            </a:pPr>
            <a:r>
              <a:rPr lang="en-US" sz="2600" dirty="0"/>
              <a:t>Technology, organizational structure, people, and processes all work together to give an organization a competitive advantage.</a:t>
            </a:r>
          </a:p>
          <a:p>
            <a:pPr>
              <a:spcBef>
                <a:spcPts val="1000"/>
              </a:spcBef>
              <a:spcAft>
                <a:spcPts val="0"/>
              </a:spcAft>
            </a:pPr>
            <a:r>
              <a:rPr lang="en-US" sz="2600" dirty="0"/>
              <a:t>May include:</a:t>
            </a:r>
          </a:p>
          <a:p>
            <a:pPr marL="292608" indent="-292608">
              <a:spcBef>
                <a:spcPts val="1000"/>
              </a:spcBef>
              <a:spcAft>
                <a:spcPts val="0"/>
              </a:spcAft>
              <a:buFont typeface="Arial" panose="020B0604020202020204" pitchFamily="34" charset="0"/>
              <a:buChar char="•"/>
            </a:pPr>
            <a:r>
              <a:rPr lang="en-US" sz="2400" dirty="0"/>
              <a:t>Development of training programs.</a:t>
            </a:r>
          </a:p>
          <a:p>
            <a:pPr marL="292608" indent="-292608">
              <a:spcBef>
                <a:spcPts val="1000"/>
              </a:spcBef>
              <a:spcAft>
                <a:spcPts val="0"/>
              </a:spcAft>
              <a:buFont typeface="Arial" panose="020B0604020202020204" pitchFamily="34" charset="0"/>
              <a:buChar char="•"/>
            </a:pPr>
            <a:r>
              <a:rPr lang="en-US" sz="2400" dirty="0"/>
              <a:t>Recruitment of people with new skill sets.</a:t>
            </a:r>
          </a:p>
          <a:p>
            <a:pPr marL="292608" indent="-292608">
              <a:spcBef>
                <a:spcPts val="1000"/>
              </a:spcBef>
              <a:spcAft>
                <a:spcPts val="0"/>
              </a:spcAft>
              <a:buFont typeface="Arial" panose="020B0604020202020204" pitchFamily="34" charset="0"/>
              <a:buChar char="•"/>
            </a:pPr>
            <a:r>
              <a:rPr lang="en-US" sz="2400" dirty="0"/>
              <a:t>Establishment of rewards for such behaviors as teamwork, flexibility, and learning.</a:t>
            </a:r>
          </a:p>
        </p:txBody>
      </p:sp>
    </p:spTree>
    <p:extLst>
      <p:ext uri="{BB962C8B-B14F-4D97-AF65-F5344CB8AC3E}">
        <p14:creationId xmlns:p14="http://schemas.microsoft.com/office/powerpoint/2010/main" val="1007906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1</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2035082"/>
          </a:xfrm>
        </p:spPr>
        <p:txBody>
          <a:bodyPr/>
          <a:lstStyle/>
          <a:p>
            <a:pPr>
              <a:spcBef>
                <a:spcPts val="1000"/>
              </a:spcBef>
              <a:spcAft>
                <a:spcPts val="0"/>
              </a:spcAft>
            </a:pPr>
            <a:r>
              <a:rPr lang="en-US" sz="2600" dirty="0"/>
              <a:t>H</a:t>
            </a:r>
            <a:r>
              <a:rPr lang="en-US" sz="100" dirty="0"/>
              <a:t> </a:t>
            </a:r>
            <a:r>
              <a:rPr lang="en-US" sz="2600" dirty="0"/>
              <a:t>R Product Lines</a:t>
            </a:r>
          </a:p>
          <a:p>
            <a:pPr marL="292608" indent="-292608">
              <a:spcBef>
                <a:spcPts val="1000"/>
              </a:spcBef>
              <a:spcAft>
                <a:spcPts val="0"/>
              </a:spcAft>
              <a:buFont typeface="Arial" panose="020B0604020202020204" pitchFamily="34" charset="0"/>
              <a:buChar char="•"/>
            </a:pPr>
            <a:r>
              <a:rPr lang="en-US" dirty="0"/>
              <a:t>Administrative services and transactions.</a:t>
            </a:r>
          </a:p>
          <a:p>
            <a:pPr marL="292608" indent="-292608">
              <a:spcBef>
                <a:spcPts val="1000"/>
              </a:spcBef>
              <a:spcAft>
                <a:spcPts val="0"/>
              </a:spcAft>
              <a:buFont typeface="Arial" panose="020B0604020202020204" pitchFamily="34" charset="0"/>
              <a:buChar char="•"/>
            </a:pPr>
            <a:r>
              <a:rPr lang="en-US" dirty="0"/>
              <a:t>Business partner services.</a:t>
            </a:r>
          </a:p>
          <a:p>
            <a:pPr marL="292608" indent="-292608">
              <a:spcBef>
                <a:spcPts val="1000"/>
              </a:spcBef>
              <a:spcAft>
                <a:spcPts val="0"/>
              </a:spcAft>
              <a:buFont typeface="Arial" panose="020B0604020202020204" pitchFamily="34" charset="0"/>
              <a:buChar char="•"/>
            </a:pPr>
            <a:r>
              <a:rPr lang="en-US" dirty="0"/>
              <a:t>Strategic partner.</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3554504"/>
            <a:ext cx="10972800" cy="1823408"/>
          </a:xfrm>
        </p:spPr>
        <p:txBody>
          <a:bodyPr/>
          <a:lstStyle/>
          <a:p>
            <a:pPr marL="1588">
              <a:spcBef>
                <a:spcPts val="1000"/>
              </a:spcBef>
              <a:spcAft>
                <a:spcPts val="0"/>
              </a:spcAft>
            </a:pPr>
            <a:r>
              <a:rPr lang="en-US" sz="2600" dirty="0"/>
              <a:t>Responsibilities</a:t>
            </a:r>
          </a:p>
          <a:p>
            <a:pPr marL="292608" indent="-292608">
              <a:spcBef>
                <a:spcPts val="1000"/>
              </a:spcBef>
              <a:spcAft>
                <a:spcPts val="0"/>
              </a:spcAft>
              <a:buFont typeface="Arial" panose="020B0604020202020204" pitchFamily="34" charset="0"/>
              <a:buChar char="•"/>
            </a:pPr>
            <a:r>
              <a:rPr lang="en-US" dirty="0"/>
              <a:t>Establishing and administering personnel policies.</a:t>
            </a:r>
          </a:p>
          <a:p>
            <a:pPr marL="292608" indent="-292608">
              <a:spcBef>
                <a:spcPts val="1000"/>
              </a:spcBef>
              <a:spcAft>
                <a:spcPts val="0"/>
              </a:spcAft>
              <a:buFont typeface="Arial" panose="020B0604020202020204" pitchFamily="34" charset="0"/>
              <a:buChar char="•"/>
            </a:pPr>
            <a:r>
              <a:rPr lang="en-US" dirty="0"/>
              <a:t>Ensuring compliance with labor laws.</a:t>
            </a:r>
          </a:p>
        </p:txBody>
      </p:sp>
    </p:spTree>
    <p:extLst>
      <p:ext uri="{BB962C8B-B14F-4D97-AF65-F5344CB8AC3E}">
        <p14:creationId xmlns:p14="http://schemas.microsoft.com/office/powerpoint/2010/main" val="1708814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latin typeface="+mn-lt"/>
              </a:rPr>
              <a:t>Table 1.1 Responsibilities of H</a:t>
            </a:r>
            <a:r>
              <a:rPr lang="en-US" sz="100" dirty="0">
                <a:latin typeface="+mn-lt"/>
              </a:rPr>
              <a:t> </a:t>
            </a:r>
            <a:r>
              <a:rPr lang="en-US" dirty="0">
                <a:latin typeface="+mn-lt"/>
              </a:rPr>
              <a:t>R Departments </a:t>
            </a:r>
            <a:r>
              <a:rPr lang="en-US" sz="1000" b="0" dirty="0">
                <a:latin typeface="+mn-lt"/>
              </a:rPr>
              <a:t>1</a:t>
            </a:r>
            <a:endParaRPr lang="en-US" sz="1000"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3831772539"/>
              </p:ext>
            </p:extLst>
          </p:nvPr>
        </p:nvGraphicFramePr>
        <p:xfrm>
          <a:off x="951381" y="1240841"/>
          <a:ext cx="10631019" cy="3657600"/>
        </p:xfrm>
        <a:graphic>
          <a:graphicData uri="http://schemas.openxmlformats.org/drawingml/2006/table">
            <a:tbl>
              <a:tblPr firstRow="1" bandRow="1">
                <a:tableStyleId>{F2DE63D5-997A-4646-A377-4702673A728D}</a:tableStyleId>
              </a:tblPr>
              <a:tblGrid>
                <a:gridCol w="2931478">
                  <a:extLst>
                    <a:ext uri="{9D8B030D-6E8A-4147-A177-3AD203B41FA5}">
                      <a16:colId xmlns:a16="http://schemas.microsoft.com/office/drawing/2014/main" val="1816720884"/>
                    </a:ext>
                  </a:extLst>
                </a:gridCol>
                <a:gridCol w="7699541">
                  <a:extLst>
                    <a:ext uri="{9D8B030D-6E8A-4147-A177-3AD203B41FA5}">
                      <a16:colId xmlns:a16="http://schemas.microsoft.com/office/drawing/2014/main" val="3341867326"/>
                    </a:ext>
                  </a:extLst>
                </a:gridCol>
              </a:tblGrid>
              <a:tr h="370840">
                <a:tc>
                  <a:txBody>
                    <a:bodyPr/>
                    <a:lstStyle/>
                    <a:p>
                      <a:r>
                        <a:rPr lang="en-US" sz="2400" dirty="0"/>
                        <a:t>Function</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dirty="0"/>
                        <a:t>Responsibilities</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000" b="1" u="none" strike="noStrike" baseline="0" dirty="0"/>
                        <a:t>Analysis and design of work </a:t>
                      </a:r>
                      <a:endParaRPr lang="en-US" sz="2000" b="1" dirty="0">
                        <a:latin typeface="+mn-lt"/>
                      </a:endParaRP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u="none" strike="noStrike" baseline="0" dirty="0"/>
                        <a:t>Work analysis; job design; job descriptions</a:t>
                      </a:r>
                      <a:endParaRPr lang="en-US" sz="2000" dirty="0">
                        <a:latin typeface="+mn-lt"/>
                      </a:endParaRP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000" b="1" u="none" strike="noStrike" kern="1200" baseline="0" dirty="0"/>
                        <a:t>Recruitment and selection</a:t>
                      </a:r>
                      <a:endParaRPr lang="en-US" sz="2000" b="1" dirty="0">
                        <a:latin typeface="+mn-lt"/>
                      </a:endParaRP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u="none" strike="noStrike" kern="1200" baseline="0" dirty="0"/>
                        <a:t>Recruiting; job postings; interviewing; testing; coordinating use of temporary labor</a:t>
                      </a:r>
                      <a:endParaRPr lang="en-US" sz="2000" dirty="0">
                        <a:latin typeface="+mn-lt"/>
                      </a:endParaRP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000" b="1" u="none" strike="noStrike" kern="1200" baseline="0" dirty="0"/>
                        <a:t>Training and development</a:t>
                      </a:r>
                      <a:endParaRPr lang="en-US" sz="2000" b="1" dirty="0">
                        <a:latin typeface="+mn-lt"/>
                      </a:endParaRP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u="none" strike="noStrike" kern="1200" baseline="0" dirty="0"/>
                        <a:t>Orientation; skills training; career development programs</a:t>
                      </a:r>
                      <a:endParaRPr lang="en-US" sz="2000" dirty="0">
                        <a:latin typeface="+mn-lt"/>
                      </a:endParaRP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000" b="1" u="none" strike="noStrike" kern="1200" baseline="0" dirty="0"/>
                        <a:t>Performance management</a:t>
                      </a:r>
                      <a:endParaRPr lang="en-US" sz="2000" b="1"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u="none" strike="noStrike" kern="1200" baseline="0" dirty="0"/>
                        <a:t>Performance measures; preparation and administration of performance appraisals; discipline</a:t>
                      </a:r>
                      <a:endParaRPr lang="en-US" sz="2000"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1619495"/>
                  </a:ext>
                </a:extLst>
              </a:tr>
              <a:tr h="370840">
                <a:tc>
                  <a:txBody>
                    <a:bodyPr/>
                    <a:lstStyle/>
                    <a:p>
                      <a:r>
                        <a:rPr lang="en-US" sz="2000" b="1" u="none" strike="noStrike" kern="1200" baseline="0" dirty="0"/>
                        <a:t>Compensation and benefits</a:t>
                      </a:r>
                      <a:endParaRPr lang="en-US" sz="2000" b="1"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u="none" strike="noStrike" kern="1200" baseline="0" dirty="0"/>
                        <a:t>Wage and salary administration; incentive pay; insurance; vacation leave administration; retirement plans; profit sharing; stock plans</a:t>
                      </a:r>
                      <a:endParaRPr lang="en-US" sz="2000"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2231750"/>
                  </a:ext>
                </a:extLst>
              </a:tr>
            </a:tbl>
          </a:graphicData>
        </a:graphic>
      </p:graphicFrame>
      <p:sp>
        <p:nvSpPr>
          <p:cNvPr id="4" name="Text Placeholder 3">
            <a:extLst>
              <a:ext uri="{FF2B5EF4-FFF2-40B4-BE49-F238E27FC236}">
                <a16:creationId xmlns:a16="http://schemas.microsoft.com/office/drawing/2014/main" id="{F97CA325-8809-4AF2-9E2F-D1E67BD6AE4D}"/>
              </a:ext>
            </a:extLst>
          </p:cNvPr>
          <p:cNvSpPr>
            <a:spLocks noGrp="1"/>
          </p:cNvSpPr>
          <p:nvPr>
            <p:ph type="body" sz="quarter" idx="11"/>
          </p:nvPr>
        </p:nvSpPr>
        <p:spPr>
          <a:xfrm>
            <a:off x="1237129" y="6373906"/>
            <a:ext cx="10370257" cy="484094"/>
          </a:xfrm>
        </p:spPr>
        <p:txBody>
          <a:bodyPr/>
          <a:lstStyle/>
          <a:p>
            <a:r>
              <a:rPr lang="en-US" i="1" dirty="0">
                <a:solidFill>
                  <a:schemeClr val="tx1"/>
                </a:solidFill>
              </a:rPr>
              <a:t>Sources: </a:t>
            </a:r>
            <a:r>
              <a:rPr lang="en-US" dirty="0">
                <a:solidFill>
                  <a:schemeClr val="tx1"/>
                </a:solidFill>
              </a:rPr>
              <a:t>“Human Resources Managers,” O*NET </a:t>
            </a:r>
            <a:r>
              <a:rPr lang="en-US" dirty="0" err="1">
                <a:solidFill>
                  <a:schemeClr val="tx1"/>
                </a:solidFill>
              </a:rPr>
              <a:t>OnLine</a:t>
            </a:r>
            <a:r>
              <a:rPr lang="en-US" dirty="0">
                <a:solidFill>
                  <a:schemeClr val="tx1"/>
                </a:solidFill>
              </a:rPr>
              <a:t>, https://www.onetonline.org, updated April 7, 2020; Society for Human Resource Management, “SHRM Essentials of Human Resources,”</a:t>
            </a:r>
            <a:br>
              <a:rPr lang="en-US" dirty="0">
                <a:solidFill>
                  <a:schemeClr val="tx1"/>
                </a:solidFill>
              </a:rPr>
            </a:br>
            <a:r>
              <a:rPr lang="en-US" dirty="0">
                <a:solidFill>
                  <a:schemeClr val="tx1"/>
                </a:solidFill>
              </a:rPr>
              <a:t>https://www.shrm.org, accessed April 7, 2020; SHRM-BNA Survey No. 66, “Policy and Practice Forum Human Resource Activities, Budgets, and Staffs, 2000–2001,” Bulletin to Management, Bureau of</a:t>
            </a:r>
            <a:br>
              <a:rPr lang="en-US" dirty="0">
                <a:solidFill>
                  <a:schemeClr val="tx1"/>
                </a:solidFill>
              </a:rPr>
            </a:br>
            <a:r>
              <a:rPr lang="en-US" dirty="0">
                <a:solidFill>
                  <a:schemeClr val="tx1"/>
                </a:solidFill>
              </a:rPr>
              <a:t>National Affairs Policy and Practice Series (Washington, DC: Bureau of National Affairs, June 28, 2001).</a:t>
            </a:r>
          </a:p>
        </p:txBody>
      </p:sp>
    </p:spTree>
    <p:extLst>
      <p:ext uri="{BB962C8B-B14F-4D97-AF65-F5344CB8AC3E}">
        <p14:creationId xmlns:p14="http://schemas.microsoft.com/office/powerpoint/2010/main" val="6346180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latin typeface="+mn-lt"/>
              </a:rPr>
              <a:t>Table 1.1 Responsibilities of H</a:t>
            </a:r>
            <a:r>
              <a:rPr lang="en-US" sz="100" dirty="0">
                <a:latin typeface="+mn-lt"/>
              </a:rPr>
              <a:t> </a:t>
            </a:r>
            <a:r>
              <a:rPr lang="en-US" dirty="0">
                <a:latin typeface="+mn-lt"/>
              </a:rPr>
              <a:t>R Departments </a:t>
            </a:r>
            <a:r>
              <a:rPr lang="en-US" sz="1000" b="0" dirty="0">
                <a:latin typeface="+mn-lt"/>
              </a:rPr>
              <a:t>2</a:t>
            </a:r>
            <a:endParaRPr lang="en-US" sz="1000" b="0" noProof="0" dirty="0">
              <a:latin typeface="+mn-lt"/>
            </a:endParaRPr>
          </a:p>
        </p:txBody>
      </p:sp>
      <p:graphicFrame>
        <p:nvGraphicFramePr>
          <p:cNvPr id="7" name="Table 6">
            <a:extLst>
              <a:ext uri="{FF2B5EF4-FFF2-40B4-BE49-F238E27FC236}">
                <a16:creationId xmlns:a16="http://schemas.microsoft.com/office/drawing/2014/main" id="{5B92FDA4-35F0-48BB-9084-48D60B6D356D}"/>
              </a:ext>
            </a:extLst>
          </p:cNvPr>
          <p:cNvGraphicFramePr>
            <a:graphicFrameLocks/>
          </p:cNvGraphicFramePr>
          <p:nvPr>
            <p:extLst>
              <p:ext uri="{D42A27DB-BD31-4B8C-83A1-F6EECF244321}">
                <p14:modId xmlns:p14="http://schemas.microsoft.com/office/powerpoint/2010/main" val="4238210249"/>
              </p:ext>
            </p:extLst>
          </p:nvPr>
        </p:nvGraphicFramePr>
        <p:xfrm>
          <a:off x="951381" y="1240841"/>
          <a:ext cx="10631019" cy="3962400"/>
        </p:xfrm>
        <a:graphic>
          <a:graphicData uri="http://schemas.openxmlformats.org/drawingml/2006/table">
            <a:tbl>
              <a:tblPr firstRow="1" bandRow="1">
                <a:tableStyleId>{F2DE63D5-997A-4646-A377-4702673A728D}</a:tableStyleId>
              </a:tblPr>
              <a:tblGrid>
                <a:gridCol w="2931478">
                  <a:extLst>
                    <a:ext uri="{9D8B030D-6E8A-4147-A177-3AD203B41FA5}">
                      <a16:colId xmlns:a16="http://schemas.microsoft.com/office/drawing/2014/main" val="1816720884"/>
                    </a:ext>
                  </a:extLst>
                </a:gridCol>
                <a:gridCol w="7699541">
                  <a:extLst>
                    <a:ext uri="{9D8B030D-6E8A-4147-A177-3AD203B41FA5}">
                      <a16:colId xmlns:a16="http://schemas.microsoft.com/office/drawing/2014/main" val="3341867326"/>
                    </a:ext>
                  </a:extLst>
                </a:gridCol>
              </a:tblGrid>
              <a:tr h="370840">
                <a:tc>
                  <a:txBody>
                    <a:bodyPr/>
                    <a:lstStyle/>
                    <a:p>
                      <a:r>
                        <a:rPr lang="en-US" sz="2400" dirty="0"/>
                        <a:t>Function</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tc>
                  <a:txBody>
                    <a:bodyPr/>
                    <a:lstStyle/>
                    <a:p>
                      <a:r>
                        <a:rPr lang="en-US" sz="2400" dirty="0"/>
                        <a:t>Responsibilities</a:t>
                      </a: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5400"/>
                    </a:solidFill>
                  </a:tcPr>
                </a:tc>
                <a:extLst>
                  <a:ext uri="{0D108BD9-81ED-4DB2-BD59-A6C34878D82A}">
                    <a16:rowId xmlns:a16="http://schemas.microsoft.com/office/drawing/2014/main" val="537952755"/>
                  </a:ext>
                </a:extLst>
              </a:tr>
              <a:tr h="370840">
                <a:tc>
                  <a:txBody>
                    <a:bodyPr/>
                    <a:lstStyle/>
                    <a:p>
                      <a:r>
                        <a:rPr lang="en-US" sz="2000" b="1" u="none" strike="noStrike" kern="1200" baseline="0" dirty="0"/>
                        <a:t>Employee relations</a:t>
                      </a:r>
                      <a:endParaRPr lang="en-US" sz="2000" b="1"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u="none" strike="noStrike" kern="1200" baseline="0" dirty="0"/>
                        <a:t>Attitude surveys; labor relations; employee handbooks; company publications; labor law compliance; relocation and outplacement services</a:t>
                      </a:r>
                      <a:endParaRPr lang="en-US" sz="2000"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4636100"/>
                  </a:ext>
                </a:extLst>
              </a:tr>
              <a:tr h="370840">
                <a:tc>
                  <a:txBody>
                    <a:bodyPr/>
                    <a:lstStyle/>
                    <a:p>
                      <a:r>
                        <a:rPr lang="en-US" sz="2000" b="1" u="none" strike="noStrike" kern="1200" baseline="0" dirty="0"/>
                        <a:t>Personnel policies</a:t>
                      </a:r>
                      <a:endParaRPr lang="en-US" sz="2000" b="1"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u="none" strike="noStrike" kern="1200" baseline="0" dirty="0"/>
                        <a:t>Policy creation; policy communication</a:t>
                      </a:r>
                      <a:endParaRPr lang="en-US" sz="2000"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86752023"/>
                  </a:ext>
                </a:extLst>
              </a:tr>
              <a:tr h="370840">
                <a:tc>
                  <a:txBody>
                    <a:bodyPr/>
                    <a:lstStyle/>
                    <a:p>
                      <a:r>
                        <a:rPr lang="en-US" sz="2000" b="1" u="none" strike="noStrike" kern="1200" baseline="0" dirty="0"/>
                        <a:t>Employee data and</a:t>
                      </a:r>
                    </a:p>
                    <a:p>
                      <a:r>
                        <a:rPr lang="en-US" sz="2000" b="1" u="none" strike="noStrike" kern="1200" baseline="0" dirty="0"/>
                        <a:t>information systems</a:t>
                      </a:r>
                      <a:endParaRPr lang="en-US" sz="2000" b="1" i="0" u="none" strike="noStrike" kern="1200" baseline="0" dirty="0">
                        <a:solidFill>
                          <a:schemeClr val="dk1"/>
                        </a:solidFill>
                        <a:latin typeface="+mn-lt"/>
                        <a:ea typeface="+mn-ea"/>
                        <a:cs typeface="+mn-cs"/>
                      </a:endParaRPr>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u="none" strike="noStrike" kern="1200" baseline="0" dirty="0"/>
                        <a:t>Record keeping; H</a:t>
                      </a:r>
                      <a:r>
                        <a:rPr lang="en-US" sz="100" u="none" strike="noStrike" kern="1200" baseline="0" dirty="0"/>
                        <a:t> </a:t>
                      </a:r>
                      <a:r>
                        <a:rPr lang="en-US" sz="2000" u="none" strike="noStrike" kern="1200" baseline="0" dirty="0"/>
                        <a:t>R information systems; workforce analytics</a:t>
                      </a:r>
                      <a:endParaRPr lang="en-US" sz="2000"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9133643"/>
                  </a:ext>
                </a:extLst>
              </a:tr>
              <a:tr h="370840">
                <a:tc>
                  <a:txBody>
                    <a:bodyPr/>
                    <a:lstStyle/>
                    <a:p>
                      <a:r>
                        <a:rPr lang="en-US" sz="2000" b="1" u="none" strike="noStrike" kern="1200" baseline="0" dirty="0"/>
                        <a:t>Compliance with laws</a:t>
                      </a:r>
                      <a:endParaRPr lang="en-US" sz="2000" b="1"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u="none" strike="noStrike" kern="1200" baseline="0" dirty="0"/>
                        <a:t>Policies to ensure lawful behavior; reporting; posting information; safety inspections; accessibility accommodations</a:t>
                      </a:r>
                      <a:endParaRPr lang="en-US" sz="2000"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1619495"/>
                  </a:ext>
                </a:extLst>
              </a:tr>
              <a:tr h="370840">
                <a:tc>
                  <a:txBody>
                    <a:bodyPr/>
                    <a:lstStyle/>
                    <a:p>
                      <a:r>
                        <a:rPr lang="en-US" sz="2000" b="1" u="none" strike="noStrike" kern="1200" baseline="0" dirty="0"/>
                        <a:t>Support for strategy</a:t>
                      </a:r>
                      <a:endParaRPr lang="en-US" sz="2000" b="1"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u="none" strike="noStrike" kern="1200" baseline="0" dirty="0"/>
                        <a:t>Human resource planning and forecasting; talent management; change management</a:t>
                      </a:r>
                      <a:endParaRPr lang="en-US" sz="2000" dirty="0"/>
                    </a:p>
                  </a:txBody>
                  <a:tcPr marL="86627" marR="866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2231750"/>
                  </a:ext>
                </a:extLst>
              </a:tr>
            </a:tbl>
          </a:graphicData>
        </a:graphic>
      </p:graphicFrame>
    </p:spTree>
    <p:extLst>
      <p:ext uri="{BB962C8B-B14F-4D97-AF65-F5344CB8AC3E}">
        <p14:creationId xmlns:p14="http://schemas.microsoft.com/office/powerpoint/2010/main" val="42485049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A2360-3812-4484-82CD-25C3CAC61E0F}"/>
              </a:ext>
            </a:extLst>
          </p:cNvPr>
          <p:cNvSpPr>
            <a:spLocks noGrp="1"/>
          </p:cNvSpPr>
          <p:nvPr>
            <p:ph type="title"/>
          </p:nvPr>
        </p:nvSpPr>
        <p:spPr/>
        <p:txBody>
          <a:bodyPr/>
          <a:lstStyle/>
          <a:p>
            <a:r>
              <a:rPr lang="en-US" dirty="0"/>
              <a:t>Responsibilities of Human Resource Departments </a:t>
            </a:r>
            <a:r>
              <a:rPr lang="en-US" sz="1000" b="0" dirty="0"/>
              <a:t>2</a:t>
            </a:r>
          </a:p>
        </p:txBody>
      </p:sp>
      <p:sp>
        <p:nvSpPr>
          <p:cNvPr id="3" name="Content Placeholder 2">
            <a:extLst>
              <a:ext uri="{FF2B5EF4-FFF2-40B4-BE49-F238E27FC236}">
                <a16:creationId xmlns:a16="http://schemas.microsoft.com/office/drawing/2014/main" id="{44F4FF40-E15F-4C44-B3BE-1686DE2E7473}"/>
              </a:ext>
            </a:extLst>
          </p:cNvPr>
          <p:cNvSpPr>
            <a:spLocks noGrp="1"/>
          </p:cNvSpPr>
          <p:nvPr>
            <p:ph sz="half" idx="1"/>
          </p:nvPr>
        </p:nvSpPr>
        <p:spPr>
          <a:xfrm>
            <a:off x="609600" y="1024570"/>
            <a:ext cx="5384800" cy="1498759"/>
          </a:xfrm>
        </p:spPr>
        <p:txBody>
          <a:bodyPr/>
          <a:lstStyle/>
          <a:p>
            <a:pPr>
              <a:spcBef>
                <a:spcPts val="1000"/>
              </a:spcBef>
              <a:spcAft>
                <a:spcPts val="0"/>
              </a:spcAft>
            </a:pPr>
            <a:r>
              <a:rPr lang="en-US" sz="2600" b="1" dirty="0"/>
              <a:t>Job Analysis</a:t>
            </a:r>
          </a:p>
          <a:p>
            <a:pPr marL="292608" indent="-274320">
              <a:spcBef>
                <a:spcPts val="1000"/>
              </a:spcBef>
              <a:spcAft>
                <a:spcPts val="0"/>
              </a:spcAft>
              <a:buFont typeface="Arial" panose="020B0604020202020204" pitchFamily="34" charset="0"/>
              <a:buChar char="•"/>
            </a:pPr>
            <a:r>
              <a:rPr lang="en-US" dirty="0"/>
              <a:t>Process of getting detailed information about jobs.</a:t>
            </a:r>
          </a:p>
        </p:txBody>
      </p:sp>
      <p:sp>
        <p:nvSpPr>
          <p:cNvPr id="4" name="Content Placeholder 3">
            <a:extLst>
              <a:ext uri="{FF2B5EF4-FFF2-40B4-BE49-F238E27FC236}">
                <a16:creationId xmlns:a16="http://schemas.microsoft.com/office/drawing/2014/main" id="{CAE6974F-E827-4243-B57D-45983384BC2D}"/>
              </a:ext>
            </a:extLst>
          </p:cNvPr>
          <p:cNvSpPr>
            <a:spLocks noGrp="1"/>
          </p:cNvSpPr>
          <p:nvPr>
            <p:ph sz="half" idx="2"/>
          </p:nvPr>
        </p:nvSpPr>
        <p:spPr>
          <a:xfrm>
            <a:off x="621254" y="2838380"/>
            <a:ext cx="5384800" cy="2148986"/>
          </a:xfrm>
        </p:spPr>
        <p:txBody>
          <a:bodyPr/>
          <a:lstStyle/>
          <a:p>
            <a:pPr>
              <a:spcBef>
                <a:spcPts val="1000"/>
              </a:spcBef>
              <a:spcAft>
                <a:spcPts val="0"/>
              </a:spcAft>
            </a:pPr>
            <a:r>
              <a:rPr lang="en-US" sz="2600" b="1" dirty="0"/>
              <a:t>Job Design</a:t>
            </a:r>
          </a:p>
          <a:p>
            <a:pPr marL="292608" indent="-292608">
              <a:spcBef>
                <a:spcPts val="1000"/>
              </a:spcBef>
              <a:spcAft>
                <a:spcPts val="0"/>
              </a:spcAft>
              <a:buFont typeface="Arial" panose="020B0604020202020204" pitchFamily="34" charset="0"/>
              <a:buChar char="•"/>
            </a:pPr>
            <a:r>
              <a:rPr lang="en-US" dirty="0"/>
              <a:t>Process of defining the way work will be performed and the tasks that a given job requires.</a:t>
            </a:r>
          </a:p>
        </p:txBody>
      </p:sp>
      <p:pic>
        <p:nvPicPr>
          <p:cNvPr id="7" name="Picture 6" descr="A photo of holding an online meeting on video conference.">
            <a:extLst>
              <a:ext uri="{FF2B5EF4-FFF2-40B4-BE49-F238E27FC236}">
                <a16:creationId xmlns:a16="http://schemas.microsoft.com/office/drawing/2014/main" id="{1E55E444-0ED1-4377-846B-69475EB8E794}"/>
              </a:ext>
            </a:extLst>
          </p:cNvPr>
          <p:cNvPicPr>
            <a:picLocks noChangeAspect="1"/>
          </p:cNvPicPr>
          <p:nvPr/>
        </p:nvPicPr>
        <p:blipFill>
          <a:blip r:embed="rId3"/>
          <a:stretch>
            <a:fillRect/>
          </a:stretch>
        </p:blipFill>
        <p:spPr>
          <a:xfrm>
            <a:off x="6521310" y="2243743"/>
            <a:ext cx="5021601" cy="3340875"/>
          </a:xfrm>
          <a:prstGeom prst="rect">
            <a:avLst/>
          </a:prstGeom>
        </p:spPr>
      </p:pic>
      <p:sp>
        <p:nvSpPr>
          <p:cNvPr id="6" name="Text Placeholder 5">
            <a:extLst>
              <a:ext uri="{FF2B5EF4-FFF2-40B4-BE49-F238E27FC236}">
                <a16:creationId xmlns:a16="http://schemas.microsoft.com/office/drawing/2014/main" id="{5A482306-7C8F-4238-BAA3-6842C857E8DC}"/>
              </a:ext>
            </a:extLst>
          </p:cNvPr>
          <p:cNvSpPr>
            <a:spLocks noGrp="1"/>
          </p:cNvSpPr>
          <p:nvPr>
            <p:ph type="body" sz="quarter" idx="11"/>
          </p:nvPr>
        </p:nvSpPr>
        <p:spPr>
          <a:xfrm>
            <a:off x="6745576" y="6705600"/>
            <a:ext cx="4876800" cy="152400"/>
          </a:xfrm>
        </p:spPr>
        <p:txBody>
          <a:bodyPr/>
          <a:lstStyle/>
          <a:p>
            <a:r>
              <a:rPr lang="en-US" dirty="0">
                <a:solidFill>
                  <a:schemeClr val="tx1"/>
                </a:solidFill>
              </a:rPr>
              <a:t>©Lars A. Niki</a:t>
            </a:r>
          </a:p>
        </p:txBody>
      </p:sp>
    </p:spTree>
    <p:extLst>
      <p:ext uri="{BB962C8B-B14F-4D97-AF65-F5344CB8AC3E}">
        <p14:creationId xmlns:p14="http://schemas.microsoft.com/office/powerpoint/2010/main" val="32762974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Boosting Morale</a:t>
            </a:r>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5021179" cy="4013735"/>
          </a:xfrm>
        </p:spPr>
        <p:txBody>
          <a:bodyPr/>
          <a:lstStyle/>
          <a:p>
            <a:r>
              <a:rPr lang="en-US" sz="2400" dirty="0">
                <a:solidFill>
                  <a:srgbClr val="221E1F"/>
                </a:solidFill>
              </a:rPr>
              <a:t>R</a:t>
            </a:r>
            <a:r>
              <a:rPr lang="en-US" sz="100" dirty="0">
                <a:solidFill>
                  <a:srgbClr val="221E1F"/>
                </a:solidFill>
              </a:rPr>
              <a:t> </a:t>
            </a:r>
            <a:r>
              <a:rPr lang="en-US" sz="2400" dirty="0">
                <a:solidFill>
                  <a:srgbClr val="221E1F"/>
                </a:solidFill>
              </a:rPr>
              <a:t>E</a:t>
            </a:r>
            <a:r>
              <a:rPr lang="en-US" sz="100" dirty="0">
                <a:solidFill>
                  <a:srgbClr val="221E1F"/>
                </a:solidFill>
              </a:rPr>
              <a:t> </a:t>
            </a:r>
            <a:r>
              <a:rPr lang="en-US" sz="2400" dirty="0">
                <a:solidFill>
                  <a:srgbClr val="221E1F"/>
                </a:solidFill>
              </a:rPr>
              <a:t>I is one of only five companies to make </a:t>
            </a:r>
            <a:r>
              <a:rPr lang="en-US" sz="2400" i="1" dirty="0">
                <a:solidFill>
                  <a:srgbClr val="221E1F"/>
                </a:solidFill>
              </a:rPr>
              <a:t>Fortune’s </a:t>
            </a:r>
            <a:r>
              <a:rPr lang="en-US" sz="2400" dirty="0">
                <a:solidFill>
                  <a:srgbClr val="221E1F"/>
                </a:solidFill>
              </a:rPr>
              <a:t>list of “100 Best Companies to Work For” every year since the rankings began in 19</a:t>
            </a:r>
            <a:r>
              <a:rPr lang="en-US" sz="100" dirty="0">
                <a:solidFill>
                  <a:srgbClr val="221E1F"/>
                </a:solidFill>
              </a:rPr>
              <a:t> </a:t>
            </a:r>
            <a:r>
              <a:rPr lang="en-US" sz="2400" dirty="0">
                <a:solidFill>
                  <a:srgbClr val="221E1F"/>
                </a:solidFill>
              </a:rPr>
              <a:t>98. The retailer of outdoor gear and apparel provides health care benefits to all employees working at least 10 hours per week, plus extra time off with pay for getting outside to enjoy nature. How do you think this boosts morale?</a:t>
            </a:r>
            <a:endParaRPr lang="en-US" sz="2400" dirty="0"/>
          </a:p>
        </p:txBody>
      </p:sp>
      <p:pic>
        <p:nvPicPr>
          <p:cNvPr id="5" name="Picture 4" descr="A group photo of the employees of a company.">
            <a:extLst>
              <a:ext uri="{FF2B5EF4-FFF2-40B4-BE49-F238E27FC236}">
                <a16:creationId xmlns:a16="http://schemas.microsoft.com/office/drawing/2014/main" id="{18DCA67C-7D07-4320-A445-74B09DD475D0}"/>
              </a:ext>
            </a:extLst>
          </p:cNvPr>
          <p:cNvPicPr>
            <a:picLocks noChangeAspect="1"/>
          </p:cNvPicPr>
          <p:nvPr/>
        </p:nvPicPr>
        <p:blipFill>
          <a:blip r:embed="rId3"/>
          <a:stretch>
            <a:fillRect/>
          </a:stretch>
        </p:blipFill>
        <p:spPr>
          <a:xfrm>
            <a:off x="6073454" y="1947543"/>
            <a:ext cx="5486876" cy="2962913"/>
          </a:xfrm>
          <a:prstGeom prst="rect">
            <a:avLst/>
          </a:prstGeom>
        </p:spPr>
      </p:pic>
      <p:sp>
        <p:nvSpPr>
          <p:cNvPr id="6" name="Text Placeholder 5">
            <a:extLst>
              <a:ext uri="{FF2B5EF4-FFF2-40B4-BE49-F238E27FC236}">
                <a16:creationId xmlns:a16="http://schemas.microsoft.com/office/drawing/2014/main" id="{2F8557F7-3027-4FC6-8AA1-4760703C03C7}"/>
              </a:ext>
            </a:extLst>
          </p:cNvPr>
          <p:cNvSpPr>
            <a:spLocks noGrp="1"/>
          </p:cNvSpPr>
          <p:nvPr>
            <p:ph type="body" sz="quarter" idx="11"/>
          </p:nvPr>
        </p:nvSpPr>
        <p:spPr>
          <a:xfrm>
            <a:off x="6745577" y="6705600"/>
            <a:ext cx="4876800" cy="152400"/>
          </a:xfrm>
        </p:spPr>
        <p:txBody>
          <a:bodyPr/>
          <a:lstStyle/>
          <a:p>
            <a:r>
              <a:rPr lang="en-US" dirty="0">
                <a:solidFill>
                  <a:schemeClr val="tx1"/>
                </a:solidFill>
              </a:rPr>
              <a:t>©Matt Peyton/AP Images for R</a:t>
            </a:r>
            <a:r>
              <a:rPr lang="en-US" sz="100" dirty="0">
                <a:solidFill>
                  <a:schemeClr val="tx1"/>
                </a:solidFill>
              </a:rPr>
              <a:t> </a:t>
            </a:r>
            <a:r>
              <a:rPr lang="en-US" dirty="0">
                <a:solidFill>
                  <a:schemeClr val="tx1"/>
                </a:solidFill>
              </a:rPr>
              <a:t>E</a:t>
            </a:r>
            <a:r>
              <a:rPr lang="en-US" sz="100" dirty="0">
                <a:solidFill>
                  <a:schemeClr val="tx1"/>
                </a:solidFill>
              </a:rPr>
              <a:t> </a:t>
            </a:r>
            <a:r>
              <a:rPr lang="en-US" dirty="0">
                <a:solidFill>
                  <a:schemeClr val="tx1"/>
                </a:solidFill>
              </a:rPr>
              <a:t>I</a:t>
            </a:r>
          </a:p>
        </p:txBody>
      </p:sp>
    </p:spTree>
    <p:extLst>
      <p:ext uri="{BB962C8B-B14F-4D97-AF65-F5344CB8AC3E}">
        <p14:creationId xmlns:p14="http://schemas.microsoft.com/office/powerpoint/2010/main" val="3714287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3</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1269834"/>
          </a:xfrm>
        </p:spPr>
        <p:txBody>
          <a:bodyPr/>
          <a:lstStyle/>
          <a:p>
            <a:pPr>
              <a:spcBef>
                <a:spcPts val="1000"/>
              </a:spcBef>
              <a:spcAft>
                <a:spcPts val="0"/>
              </a:spcAft>
            </a:pPr>
            <a:r>
              <a:rPr lang="en-US" sz="2600" b="1" dirty="0"/>
              <a:t>Recruitment</a:t>
            </a:r>
          </a:p>
          <a:p>
            <a:pPr marL="292608" indent="-292608">
              <a:spcBef>
                <a:spcPts val="1000"/>
              </a:spcBef>
              <a:spcAft>
                <a:spcPts val="0"/>
              </a:spcAft>
              <a:buFont typeface="Arial" panose="020B0604020202020204" pitchFamily="34" charset="0"/>
              <a:buChar char="•"/>
            </a:pPr>
            <a:r>
              <a:rPr lang="en-US" dirty="0"/>
              <a:t>Process through which the organization seeks applicants for potential employment.</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571500" y="2795815"/>
            <a:ext cx="11010900" cy="2273490"/>
          </a:xfrm>
        </p:spPr>
        <p:txBody>
          <a:bodyPr/>
          <a:lstStyle/>
          <a:p>
            <a:pPr>
              <a:spcBef>
                <a:spcPts val="1000"/>
              </a:spcBef>
              <a:spcAft>
                <a:spcPts val="0"/>
              </a:spcAft>
            </a:pPr>
            <a:r>
              <a:rPr lang="en-US" sz="2600" b="1" dirty="0"/>
              <a:t>Selection</a:t>
            </a:r>
          </a:p>
          <a:p>
            <a:pPr marL="292608" indent="-292608">
              <a:spcBef>
                <a:spcPts val="1000"/>
              </a:spcBef>
              <a:spcAft>
                <a:spcPts val="0"/>
              </a:spcAft>
              <a:buFont typeface="Arial" panose="020B0604020202020204" pitchFamily="34" charset="0"/>
              <a:buChar char="•"/>
            </a:pPr>
            <a:r>
              <a:rPr lang="en-US" dirty="0"/>
              <a:t>Process by which the organization identifies applicants with the necessary knowledge, skills, abilities, and other characteristics that will help the organization achieve its goals.</a:t>
            </a:r>
          </a:p>
        </p:txBody>
      </p:sp>
    </p:spTree>
    <p:extLst>
      <p:ext uri="{BB962C8B-B14F-4D97-AF65-F5344CB8AC3E}">
        <p14:creationId xmlns:p14="http://schemas.microsoft.com/office/powerpoint/2010/main" val="511345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4D32D-2CE4-4EE2-819B-D7E2F027D3E4}"/>
              </a:ext>
            </a:extLst>
          </p:cNvPr>
          <p:cNvSpPr>
            <a:spLocks noGrp="1"/>
          </p:cNvSpPr>
          <p:nvPr>
            <p:ph type="title"/>
          </p:nvPr>
        </p:nvSpPr>
        <p:spPr/>
        <p:txBody>
          <a:bodyPr/>
          <a:lstStyle/>
          <a:p>
            <a:r>
              <a:rPr lang="en-US" dirty="0"/>
              <a:t>Table 1.2 Top Qualities Employers Look For in Employees</a:t>
            </a:r>
          </a:p>
        </p:txBody>
      </p:sp>
      <p:sp>
        <p:nvSpPr>
          <p:cNvPr id="7" name="Content Placeholder 6">
            <a:extLst>
              <a:ext uri="{FF2B5EF4-FFF2-40B4-BE49-F238E27FC236}">
                <a16:creationId xmlns:a16="http://schemas.microsoft.com/office/drawing/2014/main" id="{03D29E4A-9611-483D-AD2E-06BC3BBEFB98}"/>
              </a:ext>
            </a:extLst>
          </p:cNvPr>
          <p:cNvSpPr>
            <a:spLocks noGrp="1"/>
          </p:cNvSpPr>
          <p:nvPr>
            <p:ph idx="1"/>
          </p:nvPr>
        </p:nvSpPr>
        <p:spPr>
          <a:xfrm>
            <a:off x="609600" y="1280160"/>
            <a:ext cx="10972800" cy="4853940"/>
          </a:xfrm>
        </p:spPr>
        <p:txBody>
          <a:bodyPr/>
          <a:lstStyle/>
          <a:p>
            <a:pPr marL="402336" indent="-402336">
              <a:spcBef>
                <a:spcPts val="1000"/>
              </a:spcBef>
              <a:spcAft>
                <a:spcPts val="0"/>
              </a:spcAft>
              <a:buFont typeface="+mj-lt"/>
              <a:buAutoNum type="arabicPeriod"/>
            </a:pPr>
            <a:r>
              <a:rPr lang="en-US" dirty="0"/>
              <a:t>Problem-solving skills.</a:t>
            </a:r>
          </a:p>
          <a:p>
            <a:pPr marL="402336" indent="-402336">
              <a:spcBef>
                <a:spcPts val="1000"/>
              </a:spcBef>
              <a:spcAft>
                <a:spcPts val="0"/>
              </a:spcAft>
              <a:buFont typeface="+mj-lt"/>
              <a:buAutoNum type="arabicPeriod"/>
            </a:pPr>
            <a:r>
              <a:rPr lang="en-US" dirty="0"/>
              <a:t>Teamwork skills.</a:t>
            </a:r>
          </a:p>
          <a:p>
            <a:pPr marL="402336" indent="-402336">
              <a:spcBef>
                <a:spcPts val="1000"/>
              </a:spcBef>
              <a:spcAft>
                <a:spcPts val="0"/>
              </a:spcAft>
              <a:buFont typeface="+mj-lt"/>
              <a:buAutoNum type="arabicPeriod"/>
            </a:pPr>
            <a:r>
              <a:rPr lang="en-US" dirty="0"/>
              <a:t>Written communication skills.</a:t>
            </a:r>
          </a:p>
          <a:p>
            <a:pPr marL="402336" indent="-402336">
              <a:spcBef>
                <a:spcPts val="1000"/>
              </a:spcBef>
              <a:spcAft>
                <a:spcPts val="0"/>
              </a:spcAft>
              <a:buFont typeface="+mj-lt"/>
              <a:buAutoNum type="arabicPeriod"/>
            </a:pPr>
            <a:r>
              <a:rPr lang="en-US" dirty="0"/>
              <a:t>Leadership skills.</a:t>
            </a:r>
          </a:p>
          <a:p>
            <a:pPr marL="402336" indent="-402336">
              <a:spcBef>
                <a:spcPts val="1000"/>
              </a:spcBef>
              <a:spcAft>
                <a:spcPts val="0"/>
              </a:spcAft>
              <a:buFont typeface="+mj-lt"/>
              <a:buAutoNum type="arabicPeriod"/>
            </a:pPr>
            <a:r>
              <a:rPr lang="en-US" dirty="0"/>
              <a:t>Strong work ethic.</a:t>
            </a:r>
          </a:p>
        </p:txBody>
      </p:sp>
      <p:sp>
        <p:nvSpPr>
          <p:cNvPr id="5" name="Text Placeholder 4">
            <a:extLst>
              <a:ext uri="{FF2B5EF4-FFF2-40B4-BE49-F238E27FC236}">
                <a16:creationId xmlns:a16="http://schemas.microsoft.com/office/drawing/2014/main" id="{CB53D3CA-330B-431C-BBDB-4EFC70434E15}"/>
              </a:ext>
            </a:extLst>
          </p:cNvPr>
          <p:cNvSpPr>
            <a:spLocks noGrp="1"/>
          </p:cNvSpPr>
          <p:nvPr>
            <p:ph type="body" sz="quarter" idx="11"/>
          </p:nvPr>
        </p:nvSpPr>
        <p:spPr>
          <a:xfrm>
            <a:off x="2398429" y="6613602"/>
            <a:ext cx="9223948" cy="202368"/>
          </a:xfrm>
        </p:spPr>
        <p:txBody>
          <a:bodyPr/>
          <a:lstStyle/>
          <a:p>
            <a:r>
              <a:rPr lang="en-US" i="1" dirty="0">
                <a:solidFill>
                  <a:schemeClr val="tx1"/>
                </a:solidFill>
              </a:rPr>
              <a:t>Source: </a:t>
            </a:r>
            <a:r>
              <a:rPr lang="en-US" dirty="0">
                <a:solidFill>
                  <a:schemeClr val="tx1"/>
                </a:solidFill>
              </a:rPr>
              <a:t>Based on National Association of Colleges and Employers, “Key Attributes Employers Want to See on Students’ Resumes,” January 13, 2020, https://www.naceweb.org</a:t>
            </a:r>
          </a:p>
        </p:txBody>
      </p:sp>
    </p:spTree>
    <p:extLst>
      <p:ext uri="{BB962C8B-B14F-4D97-AF65-F5344CB8AC3E}">
        <p14:creationId xmlns:p14="http://schemas.microsoft.com/office/powerpoint/2010/main" val="2880612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4</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1459020"/>
          </a:xfrm>
        </p:spPr>
        <p:txBody>
          <a:bodyPr/>
          <a:lstStyle/>
          <a:p>
            <a:pPr>
              <a:spcBef>
                <a:spcPts val="1000"/>
              </a:spcBef>
              <a:spcAft>
                <a:spcPts val="0"/>
              </a:spcAft>
            </a:pPr>
            <a:r>
              <a:rPr lang="en-US" sz="2600" b="1" dirty="0"/>
              <a:t>Training</a:t>
            </a:r>
          </a:p>
          <a:p>
            <a:pPr marL="292608" indent="-292608">
              <a:spcBef>
                <a:spcPts val="1000"/>
              </a:spcBef>
              <a:spcAft>
                <a:spcPts val="0"/>
              </a:spcAft>
              <a:buFont typeface="Arial" panose="020B0604020202020204" pitchFamily="34" charset="0"/>
              <a:buChar char="•"/>
            </a:pPr>
            <a:r>
              <a:rPr lang="en-US" dirty="0"/>
              <a:t>A planned effort to enable employees to learn job-related knowledge, skills, and behavior.</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571500" y="2908109"/>
            <a:ext cx="11010900" cy="2798170"/>
          </a:xfrm>
        </p:spPr>
        <p:txBody>
          <a:bodyPr/>
          <a:lstStyle/>
          <a:p>
            <a:pPr>
              <a:spcBef>
                <a:spcPts val="1000"/>
              </a:spcBef>
              <a:spcAft>
                <a:spcPts val="0"/>
              </a:spcAft>
            </a:pPr>
            <a:r>
              <a:rPr lang="en-US" sz="2600" b="1" dirty="0"/>
              <a:t>Development</a:t>
            </a:r>
          </a:p>
          <a:p>
            <a:pPr marL="292608" indent="-292608">
              <a:spcBef>
                <a:spcPts val="1000"/>
              </a:spcBef>
              <a:spcAft>
                <a:spcPts val="0"/>
              </a:spcAft>
              <a:buFont typeface="Arial" panose="020B0604020202020204" pitchFamily="34" charset="0"/>
              <a:buChar char="•"/>
            </a:pPr>
            <a:r>
              <a:rPr lang="en-US" dirty="0"/>
              <a:t>Acquisition of knowledge, skills, and behaviors that improve an employee’s ability to meet changes in job requirements and in customer demands.</a:t>
            </a:r>
          </a:p>
        </p:txBody>
      </p:sp>
    </p:spTree>
    <p:extLst>
      <p:ext uri="{BB962C8B-B14F-4D97-AF65-F5344CB8AC3E}">
        <p14:creationId xmlns:p14="http://schemas.microsoft.com/office/powerpoint/2010/main" val="1876333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BCE7-1EA6-4973-87E4-E82548FFF445}"/>
              </a:ext>
            </a:extLst>
          </p:cNvPr>
          <p:cNvSpPr>
            <a:spLocks noGrp="1"/>
          </p:cNvSpPr>
          <p:nvPr>
            <p:ph type="ctrTitle"/>
          </p:nvPr>
        </p:nvSpPr>
        <p:spPr>
          <a:xfrm>
            <a:off x="304800" y="2954010"/>
            <a:ext cx="6807200" cy="686681"/>
          </a:xfrm>
          <a:effectLst/>
        </p:spPr>
        <p:txBody>
          <a:bodyPr/>
          <a:lstStyle/>
          <a:p>
            <a:r>
              <a:rPr lang="en-US" b="1" noProof="0" dirty="0">
                <a:solidFill>
                  <a:schemeClr val="tx1"/>
                </a:solidFill>
              </a:rPr>
              <a:t>Chapter 1 </a:t>
            </a:r>
            <a:endParaRPr lang="en-US" noProof="0" dirty="0">
              <a:solidFill>
                <a:schemeClr val="tx1"/>
              </a:solidFill>
            </a:endParaRPr>
          </a:p>
        </p:txBody>
      </p:sp>
      <p:sp>
        <p:nvSpPr>
          <p:cNvPr id="3" name="Text Placeholder 2">
            <a:extLst>
              <a:ext uri="{FF2B5EF4-FFF2-40B4-BE49-F238E27FC236}">
                <a16:creationId xmlns:a16="http://schemas.microsoft.com/office/drawing/2014/main" id="{937F43B8-62DC-487B-91E0-EF5232E2A22F}"/>
              </a:ext>
            </a:extLst>
          </p:cNvPr>
          <p:cNvSpPr>
            <a:spLocks noGrp="1"/>
          </p:cNvSpPr>
          <p:nvPr>
            <p:ph type="body" sz="quarter" idx="10"/>
          </p:nvPr>
        </p:nvSpPr>
        <p:spPr>
          <a:xfrm>
            <a:off x="373626" y="3842976"/>
            <a:ext cx="6807200" cy="964998"/>
          </a:xfrm>
        </p:spPr>
        <p:txBody>
          <a:bodyPr/>
          <a:lstStyle/>
          <a:p>
            <a:pPr algn="ctr"/>
            <a:r>
              <a:rPr lang="en-US" b="1" dirty="0">
                <a:solidFill>
                  <a:schemeClr val="tx1"/>
                </a:solidFill>
              </a:rPr>
              <a:t>Managing Human Resources</a:t>
            </a:r>
            <a:endParaRPr lang="en-US" b="1" noProof="0" dirty="0">
              <a:solidFill>
                <a:schemeClr val="tx1"/>
              </a:solidFill>
            </a:endParaRPr>
          </a:p>
        </p:txBody>
      </p:sp>
      <p:pic>
        <p:nvPicPr>
          <p:cNvPr id="7" name="Picture 6" descr="The title and the edition details are as follows, Fundamentals of human resource management 9 e, Noe, Hollenbeck, Gerhart and Wright.">
            <a:extLst>
              <a:ext uri="{FF2B5EF4-FFF2-40B4-BE49-F238E27FC236}">
                <a16:creationId xmlns:a16="http://schemas.microsoft.com/office/drawing/2014/main" id="{778902D8-D4BC-41F2-B691-83A07849DDD1}"/>
              </a:ext>
            </a:extLst>
          </p:cNvPr>
          <p:cNvPicPr>
            <a:picLocks noChangeAspect="1"/>
          </p:cNvPicPr>
          <p:nvPr/>
        </p:nvPicPr>
        <p:blipFill>
          <a:blip r:embed="rId3"/>
          <a:stretch>
            <a:fillRect/>
          </a:stretch>
        </p:blipFill>
        <p:spPr>
          <a:xfrm>
            <a:off x="7965382" y="1214438"/>
            <a:ext cx="3723889" cy="4692006"/>
          </a:xfrm>
          <a:prstGeom prst="rect">
            <a:avLst/>
          </a:prstGeom>
        </p:spPr>
      </p:pic>
      <p:sp>
        <p:nvSpPr>
          <p:cNvPr id="6" name="Text Placeholder 3">
            <a:extLst>
              <a:ext uri="{FF2B5EF4-FFF2-40B4-BE49-F238E27FC236}">
                <a16:creationId xmlns:a16="http://schemas.microsoft.com/office/drawing/2014/main" id="{416458F3-2081-485C-98B3-4080BD69E293}"/>
              </a:ext>
            </a:extLst>
          </p:cNvPr>
          <p:cNvSpPr>
            <a:spLocks noGrp="1"/>
          </p:cNvSpPr>
          <p:nvPr>
            <p:ph type="body" sz="quarter" idx="11"/>
          </p:nvPr>
        </p:nvSpPr>
        <p:spPr>
          <a:xfrm>
            <a:off x="8636000" y="6422066"/>
            <a:ext cx="3556000" cy="152400"/>
          </a:xfrm>
        </p:spPr>
        <p:txBody>
          <a:bodyPr/>
          <a:lstStyle/>
          <a:p>
            <a:r>
              <a:rPr lang="en-US" noProof="0" dirty="0"/>
              <a:t>freesoulproduction/Shutterstock</a:t>
            </a:r>
          </a:p>
        </p:txBody>
      </p:sp>
      <p:sp>
        <p:nvSpPr>
          <p:cNvPr id="5" name="Content Placeholder 4">
            <a:extLst>
              <a:ext uri="{FF2B5EF4-FFF2-40B4-BE49-F238E27FC236}">
                <a16:creationId xmlns:a16="http://schemas.microsoft.com/office/drawing/2014/main" id="{88CB8C4C-3471-4399-A8FE-64E0EA3A07BE}"/>
              </a:ext>
            </a:extLst>
          </p:cNvPr>
          <p:cNvSpPr>
            <a:spLocks noGrp="1"/>
          </p:cNvSpPr>
          <p:nvPr>
            <p:ph sz="quarter" idx="12"/>
          </p:nvPr>
        </p:nvSpPr>
        <p:spPr>
          <a:xfrm>
            <a:off x="0" y="6705600"/>
            <a:ext cx="11585749"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4162276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5</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3618896"/>
          </a:xfrm>
        </p:spPr>
        <p:txBody>
          <a:bodyPr/>
          <a:lstStyle/>
          <a:p>
            <a:pPr>
              <a:spcBef>
                <a:spcPts val="1000"/>
              </a:spcBef>
              <a:spcAft>
                <a:spcPts val="0"/>
              </a:spcAft>
            </a:pPr>
            <a:r>
              <a:rPr lang="en-US" sz="2800" b="1" dirty="0"/>
              <a:t>Performance Management</a:t>
            </a:r>
          </a:p>
          <a:p>
            <a:pPr marL="292608" indent="-292608">
              <a:spcBef>
                <a:spcPts val="1000"/>
              </a:spcBef>
              <a:spcAft>
                <a:spcPts val="0"/>
              </a:spcAft>
              <a:buFont typeface="Arial" panose="020B0604020202020204" pitchFamily="34" charset="0"/>
              <a:buChar char="•"/>
            </a:pPr>
            <a:r>
              <a:rPr lang="en-US" dirty="0"/>
              <a:t>Process of ensuring employees’ activities and outputs match the organization’s goals.</a:t>
            </a:r>
          </a:p>
          <a:p>
            <a:pPr marL="292608" indent="-292608">
              <a:spcBef>
                <a:spcPts val="1000"/>
              </a:spcBef>
              <a:spcAft>
                <a:spcPts val="0"/>
              </a:spcAft>
              <a:buFont typeface="Arial" panose="020B0604020202020204" pitchFamily="34" charset="0"/>
              <a:buChar char="•"/>
            </a:pPr>
            <a:r>
              <a:rPr lang="en-US" dirty="0"/>
              <a:t>H</a:t>
            </a:r>
            <a:r>
              <a:rPr lang="en-US" sz="100" dirty="0"/>
              <a:t> </a:t>
            </a:r>
            <a:r>
              <a:rPr lang="en-US" dirty="0"/>
              <a:t>R may be responsible for developing or obtaining questionnaires and other devices for measuring performance.</a:t>
            </a:r>
          </a:p>
        </p:txBody>
      </p:sp>
    </p:spTree>
    <p:extLst>
      <p:ext uri="{BB962C8B-B14F-4D97-AF65-F5344CB8AC3E}">
        <p14:creationId xmlns:p14="http://schemas.microsoft.com/office/powerpoint/2010/main" val="38792893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6</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5018086"/>
          </a:xfrm>
        </p:spPr>
        <p:txBody>
          <a:bodyPr/>
          <a:lstStyle/>
          <a:p>
            <a:pPr>
              <a:spcBef>
                <a:spcPts val="1000"/>
              </a:spcBef>
              <a:spcAft>
                <a:spcPts val="0"/>
              </a:spcAft>
            </a:pPr>
            <a:r>
              <a:rPr lang="en-US" sz="2800" dirty="0"/>
              <a:t>Planning and Administering Pay and Benefits</a:t>
            </a:r>
          </a:p>
          <a:p>
            <a:pPr>
              <a:spcBef>
                <a:spcPts val="1000"/>
              </a:spcBef>
              <a:spcAft>
                <a:spcPts val="0"/>
              </a:spcAft>
            </a:pPr>
            <a:r>
              <a:rPr lang="en-US" sz="2600" dirty="0"/>
              <a:t>Determine salary, wages, bonuses, commissions, and other performance-related pay.</a:t>
            </a:r>
          </a:p>
          <a:p>
            <a:pPr>
              <a:spcBef>
                <a:spcPts val="1000"/>
              </a:spcBef>
              <a:spcAft>
                <a:spcPts val="0"/>
              </a:spcAft>
            </a:pPr>
            <a:r>
              <a:rPr lang="en-US" sz="2600" dirty="0"/>
              <a:t>Determine which benefits to offer and how much of the cost is shared by employees.</a:t>
            </a:r>
          </a:p>
          <a:p>
            <a:pPr marL="292608" indent="-292608">
              <a:spcBef>
                <a:spcPts val="1000"/>
              </a:spcBef>
              <a:spcAft>
                <a:spcPts val="0"/>
              </a:spcAft>
              <a:buFont typeface="Arial" panose="020B0604020202020204" pitchFamily="34" charset="0"/>
              <a:buChar char="•"/>
            </a:pPr>
            <a:r>
              <a:rPr lang="en-US" dirty="0"/>
              <a:t>Need systems for keeping track of employees’ earnings and benefits.</a:t>
            </a:r>
          </a:p>
          <a:p>
            <a:pPr marL="292608" indent="-292608">
              <a:spcBef>
                <a:spcPts val="1000"/>
              </a:spcBef>
              <a:spcAft>
                <a:spcPts val="0"/>
              </a:spcAft>
              <a:buFont typeface="Arial" panose="020B0604020202020204" pitchFamily="34" charset="0"/>
              <a:buChar char="•"/>
            </a:pPr>
            <a:r>
              <a:rPr lang="en-US" dirty="0"/>
              <a:t>Employees need information about benefits plans.</a:t>
            </a:r>
          </a:p>
          <a:p>
            <a:pPr marL="292608" indent="-292608">
              <a:spcBef>
                <a:spcPts val="1000"/>
              </a:spcBef>
              <a:spcAft>
                <a:spcPts val="0"/>
              </a:spcAft>
              <a:buFont typeface="Arial" panose="020B0604020202020204" pitchFamily="34" charset="0"/>
              <a:buChar char="•"/>
            </a:pPr>
            <a:r>
              <a:rPr lang="en-US" dirty="0"/>
              <a:t>Requires extensive record keeping and reporting.</a:t>
            </a:r>
          </a:p>
        </p:txBody>
      </p:sp>
    </p:spTree>
    <p:extLst>
      <p:ext uri="{BB962C8B-B14F-4D97-AF65-F5344CB8AC3E}">
        <p14:creationId xmlns:p14="http://schemas.microsoft.com/office/powerpoint/2010/main" val="3787100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7</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3618896"/>
          </a:xfrm>
        </p:spPr>
        <p:txBody>
          <a:bodyPr/>
          <a:lstStyle/>
          <a:p>
            <a:pPr>
              <a:spcBef>
                <a:spcPts val="1000"/>
              </a:spcBef>
              <a:spcAft>
                <a:spcPts val="0"/>
              </a:spcAft>
            </a:pPr>
            <a:r>
              <a:rPr lang="en-US" sz="2800" dirty="0"/>
              <a:t>Maintaining Positive Employee Relations</a:t>
            </a:r>
          </a:p>
          <a:p>
            <a:pPr marL="292608" indent="-292608">
              <a:spcBef>
                <a:spcPts val="1000"/>
              </a:spcBef>
              <a:spcAft>
                <a:spcPts val="0"/>
              </a:spcAft>
              <a:buFont typeface="Arial" panose="020B0604020202020204" pitchFamily="34" charset="0"/>
              <a:buChar char="•"/>
            </a:pPr>
            <a:r>
              <a:rPr lang="en-US" dirty="0"/>
              <a:t>Preparing and distributing employee handbooks and company publications.</a:t>
            </a:r>
          </a:p>
          <a:p>
            <a:pPr marL="292608" indent="-292608">
              <a:spcBef>
                <a:spcPts val="1000"/>
              </a:spcBef>
              <a:spcAft>
                <a:spcPts val="0"/>
              </a:spcAft>
              <a:buFont typeface="Arial" panose="020B0604020202020204" pitchFamily="34" charset="0"/>
              <a:buChar char="•"/>
            </a:pPr>
            <a:r>
              <a:rPr lang="en-US" dirty="0"/>
              <a:t>Dealing with and responding to communications from employees.</a:t>
            </a:r>
          </a:p>
          <a:p>
            <a:pPr marL="292608" indent="-292608">
              <a:spcBef>
                <a:spcPts val="1000"/>
              </a:spcBef>
              <a:spcAft>
                <a:spcPts val="0"/>
              </a:spcAft>
              <a:buFont typeface="Arial" panose="020B0604020202020204" pitchFamily="34" charset="0"/>
              <a:buChar char="•"/>
            </a:pPr>
            <a:r>
              <a:rPr lang="en-US" dirty="0"/>
              <a:t>Negotiating union contracts and maintaining communication with union representatives.</a:t>
            </a:r>
          </a:p>
        </p:txBody>
      </p:sp>
    </p:spTree>
    <p:extLst>
      <p:ext uri="{BB962C8B-B14F-4D97-AF65-F5344CB8AC3E}">
        <p14:creationId xmlns:p14="http://schemas.microsoft.com/office/powerpoint/2010/main" val="9771495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8</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3"/>
            <a:ext cx="10972800" cy="2625670"/>
          </a:xfrm>
        </p:spPr>
        <p:txBody>
          <a:bodyPr/>
          <a:lstStyle/>
          <a:p>
            <a:pPr>
              <a:spcBef>
                <a:spcPts val="1000"/>
              </a:spcBef>
              <a:spcAft>
                <a:spcPts val="0"/>
              </a:spcAft>
            </a:pPr>
            <a:r>
              <a:rPr lang="en-US" sz="2800" dirty="0"/>
              <a:t>Establishing and Administering Personnel Policies</a:t>
            </a:r>
          </a:p>
          <a:p>
            <a:pPr marL="292608" indent="-292608">
              <a:spcBef>
                <a:spcPts val="1000"/>
              </a:spcBef>
              <a:spcAft>
                <a:spcPts val="0"/>
              </a:spcAft>
              <a:buFont typeface="Arial" panose="020B0604020202020204" pitchFamily="34" charset="0"/>
              <a:buChar char="•"/>
            </a:pPr>
            <a:r>
              <a:rPr lang="en-US" dirty="0"/>
              <a:t>Hiring.</a:t>
            </a:r>
          </a:p>
          <a:p>
            <a:pPr marL="292608" indent="-292608">
              <a:spcBef>
                <a:spcPts val="1000"/>
              </a:spcBef>
              <a:spcAft>
                <a:spcPts val="0"/>
              </a:spcAft>
              <a:buFont typeface="Arial" panose="020B0604020202020204" pitchFamily="34" charset="0"/>
              <a:buChar char="•"/>
            </a:pPr>
            <a:r>
              <a:rPr lang="en-US" dirty="0"/>
              <a:t>Discipline.</a:t>
            </a:r>
          </a:p>
          <a:p>
            <a:pPr marL="292608" indent="-292608">
              <a:spcBef>
                <a:spcPts val="1000"/>
              </a:spcBef>
              <a:spcAft>
                <a:spcPts val="0"/>
              </a:spcAft>
              <a:buFont typeface="Arial" panose="020B0604020202020204" pitchFamily="34" charset="0"/>
              <a:buChar char="•"/>
            </a:pPr>
            <a:r>
              <a:rPr lang="en-US" dirty="0"/>
              <a:t>Promotions.</a:t>
            </a:r>
          </a:p>
          <a:p>
            <a:pPr marL="292608" indent="-292608">
              <a:spcBef>
                <a:spcPts val="1000"/>
              </a:spcBef>
              <a:spcAft>
                <a:spcPts val="0"/>
              </a:spcAft>
              <a:buFont typeface="Arial" panose="020B0604020202020204" pitchFamily="34" charset="0"/>
              <a:buChar char="•"/>
            </a:pPr>
            <a:r>
              <a:rPr lang="en-US" dirty="0"/>
              <a:t>Benefits.</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571500" y="4196947"/>
            <a:ext cx="11010900" cy="1702675"/>
          </a:xfrm>
        </p:spPr>
        <p:txBody>
          <a:bodyPr/>
          <a:lstStyle/>
          <a:p>
            <a:pPr>
              <a:spcBef>
                <a:spcPts val="1000"/>
              </a:spcBef>
              <a:spcAft>
                <a:spcPts val="0"/>
              </a:spcAft>
            </a:pPr>
            <a:r>
              <a:rPr lang="en-US" sz="2800" dirty="0"/>
              <a:t>H</a:t>
            </a:r>
            <a:r>
              <a:rPr lang="en-US" sz="100" dirty="0"/>
              <a:t> </a:t>
            </a:r>
            <a:r>
              <a:rPr lang="en-US" sz="2800" dirty="0"/>
              <a:t>R personnel communicate through a variety of channels:</a:t>
            </a:r>
          </a:p>
          <a:p>
            <a:pPr marL="292608" indent="-292608">
              <a:spcBef>
                <a:spcPts val="1000"/>
              </a:spcBef>
              <a:spcAft>
                <a:spcPts val="0"/>
              </a:spcAft>
              <a:buFont typeface="Arial" panose="020B0604020202020204" pitchFamily="34" charset="0"/>
              <a:buChar char="•"/>
            </a:pPr>
            <a:r>
              <a:rPr lang="en-US" dirty="0"/>
              <a:t>Presentations at meetings, posting documents online, e-mail, social media, etc.</a:t>
            </a:r>
          </a:p>
        </p:txBody>
      </p:sp>
    </p:spTree>
    <p:extLst>
      <p:ext uri="{BB962C8B-B14F-4D97-AF65-F5344CB8AC3E}">
        <p14:creationId xmlns:p14="http://schemas.microsoft.com/office/powerpoint/2010/main" val="1601667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9</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3618896"/>
          </a:xfrm>
        </p:spPr>
        <p:txBody>
          <a:bodyPr/>
          <a:lstStyle/>
          <a:p>
            <a:pPr>
              <a:spcBef>
                <a:spcPts val="1000"/>
              </a:spcBef>
              <a:spcAft>
                <a:spcPts val="0"/>
              </a:spcAft>
            </a:pPr>
            <a:r>
              <a:rPr lang="en-US" sz="2800" dirty="0"/>
              <a:t>Managing and Using Human Resource Data</a:t>
            </a:r>
          </a:p>
          <a:p>
            <a:pPr>
              <a:spcBef>
                <a:spcPts val="1000"/>
              </a:spcBef>
              <a:spcAft>
                <a:spcPts val="1000"/>
              </a:spcAft>
            </a:pPr>
            <a:r>
              <a:rPr lang="en-US" sz="2600" dirty="0"/>
              <a:t>Handling records while protecting privacy.</a:t>
            </a:r>
          </a:p>
          <a:p>
            <a:pPr>
              <a:spcBef>
                <a:spcPts val="1000"/>
              </a:spcBef>
              <a:spcAft>
                <a:spcPts val="0"/>
              </a:spcAft>
            </a:pPr>
            <a:r>
              <a:rPr lang="en-US" sz="2600" b="1" dirty="0"/>
              <a:t>Workforce analytics:</a:t>
            </a:r>
            <a:endParaRPr lang="en-US" sz="2600" dirty="0"/>
          </a:p>
          <a:p>
            <a:pPr marL="292608" indent="-292608">
              <a:spcBef>
                <a:spcPts val="1000"/>
              </a:spcBef>
              <a:spcAft>
                <a:spcPts val="0"/>
              </a:spcAft>
              <a:buFont typeface="Arial" panose="020B0604020202020204" pitchFamily="34" charset="0"/>
              <a:buChar char="•"/>
            </a:pPr>
            <a:r>
              <a:rPr lang="en-US" dirty="0"/>
              <a:t>Use of quantitative tools and scientific methods to analyze data from human resource databases and other sources to make evidence-based decisions that support business goals.</a:t>
            </a:r>
          </a:p>
        </p:txBody>
      </p:sp>
    </p:spTree>
    <p:extLst>
      <p:ext uri="{BB962C8B-B14F-4D97-AF65-F5344CB8AC3E}">
        <p14:creationId xmlns:p14="http://schemas.microsoft.com/office/powerpoint/2010/main" val="148210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10</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3"/>
            <a:ext cx="10972800" cy="3544220"/>
          </a:xfrm>
        </p:spPr>
        <p:txBody>
          <a:bodyPr/>
          <a:lstStyle/>
          <a:p>
            <a:pPr>
              <a:spcBef>
                <a:spcPts val="1000"/>
              </a:spcBef>
              <a:spcAft>
                <a:spcPts val="0"/>
              </a:spcAft>
            </a:pPr>
            <a:r>
              <a:rPr lang="en-US" sz="2800" dirty="0"/>
              <a:t>Ensuring Compliance with Labor Laws</a:t>
            </a:r>
          </a:p>
          <a:p>
            <a:pPr>
              <a:spcBef>
                <a:spcPts val="1000"/>
              </a:spcBef>
              <a:spcAft>
                <a:spcPts val="0"/>
              </a:spcAft>
            </a:pPr>
            <a:r>
              <a:rPr lang="en-US" sz="2600" dirty="0"/>
              <a:t>Includes equal employment opportunity, employee safety and health, employee pay and benefits, employee privacy, and job security.</a:t>
            </a:r>
          </a:p>
          <a:p>
            <a:pPr>
              <a:spcBef>
                <a:spcPts val="1000"/>
              </a:spcBef>
              <a:spcAft>
                <a:spcPts val="0"/>
              </a:spcAft>
            </a:pPr>
            <a:r>
              <a:rPr lang="en-US" sz="2600" dirty="0"/>
              <a:t>Government requirements include:</a:t>
            </a:r>
          </a:p>
          <a:p>
            <a:pPr marL="292608" indent="-292608">
              <a:spcBef>
                <a:spcPts val="1000"/>
              </a:spcBef>
              <a:spcAft>
                <a:spcPts val="0"/>
              </a:spcAft>
              <a:buFont typeface="Arial" panose="020B0604020202020204" pitchFamily="34" charset="0"/>
              <a:buChar char="•"/>
            </a:pPr>
            <a:r>
              <a:rPr lang="en-US" dirty="0"/>
              <a:t>Filing reports and displaying posters.</a:t>
            </a:r>
          </a:p>
          <a:p>
            <a:pPr marL="292608" indent="-292608">
              <a:spcBef>
                <a:spcPts val="1000"/>
              </a:spcBef>
              <a:spcAft>
                <a:spcPts val="0"/>
              </a:spcAft>
              <a:buFont typeface="Arial" panose="020B0604020202020204" pitchFamily="34" charset="0"/>
              <a:buChar char="•"/>
            </a:pPr>
            <a:r>
              <a:rPr lang="en-US" dirty="0"/>
              <a:t>Avoiding unlawful behavior.</a:t>
            </a:r>
          </a:p>
          <a:p>
            <a:pPr marL="292608" indent="-292608">
              <a:spcBef>
                <a:spcPts val="1000"/>
              </a:spcBef>
              <a:spcAft>
                <a:spcPts val="0"/>
              </a:spcAft>
              <a:buFont typeface="Arial" panose="020B0604020202020204" pitchFamily="34" charset="0"/>
              <a:buChar char="•"/>
            </a:pPr>
            <a:r>
              <a:rPr lang="en-US" dirty="0"/>
              <a:t>Managers depend on H</a:t>
            </a:r>
            <a:r>
              <a:rPr lang="en-US" sz="100" dirty="0"/>
              <a:t> </a:t>
            </a:r>
            <a:r>
              <a:rPr lang="en-US" dirty="0"/>
              <a:t>R to help them track these requirements.</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5095546"/>
            <a:ext cx="11010900" cy="1162707"/>
          </a:xfrm>
        </p:spPr>
        <p:txBody>
          <a:bodyPr/>
          <a:lstStyle/>
          <a:p>
            <a:pPr>
              <a:spcBef>
                <a:spcPts val="1000"/>
              </a:spcBef>
              <a:spcAft>
                <a:spcPts val="0"/>
              </a:spcAft>
            </a:pPr>
            <a:r>
              <a:rPr lang="en-US" sz="2600" dirty="0"/>
              <a:t>Lawsuits continue to influence H</a:t>
            </a:r>
            <a:r>
              <a:rPr lang="en-US" sz="100" dirty="0"/>
              <a:t> </a:t>
            </a:r>
            <a:r>
              <a:rPr lang="en-US" sz="2600" dirty="0"/>
              <a:t>R</a:t>
            </a:r>
            <a:r>
              <a:rPr lang="en-US" sz="100" dirty="0"/>
              <a:t> </a:t>
            </a:r>
            <a:r>
              <a:rPr lang="en-US" sz="2600" dirty="0"/>
              <a:t>M practices concerning job security.</a:t>
            </a:r>
          </a:p>
          <a:p>
            <a:pPr marL="292608" indent="-292608">
              <a:spcBef>
                <a:spcPts val="1000"/>
              </a:spcBef>
              <a:spcAft>
                <a:spcPts val="0"/>
              </a:spcAft>
              <a:buFont typeface="Arial" panose="020B0604020202020204" pitchFamily="34" charset="0"/>
              <a:buChar char="•"/>
            </a:pPr>
            <a:r>
              <a:rPr lang="en-US" dirty="0"/>
              <a:t>Employment at will, age discrimination, etc.</a:t>
            </a:r>
          </a:p>
        </p:txBody>
      </p:sp>
    </p:spTree>
    <p:extLst>
      <p:ext uri="{BB962C8B-B14F-4D97-AF65-F5344CB8AC3E}">
        <p14:creationId xmlns:p14="http://schemas.microsoft.com/office/powerpoint/2010/main" val="33155084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11</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3784849"/>
          </a:xfrm>
        </p:spPr>
        <p:txBody>
          <a:bodyPr/>
          <a:lstStyle/>
          <a:p>
            <a:r>
              <a:rPr lang="en-US" sz="2800" dirty="0"/>
              <a:t>Supporting the Organization’s Strategy</a:t>
            </a:r>
          </a:p>
          <a:p>
            <a:pPr marL="292608" indent="-292608">
              <a:spcBef>
                <a:spcPts val="1000"/>
              </a:spcBef>
              <a:spcAft>
                <a:spcPts val="0"/>
              </a:spcAft>
              <a:buFont typeface="Arial" panose="020B0604020202020204" pitchFamily="34" charset="0"/>
              <a:buChar char="•"/>
            </a:pPr>
            <a:r>
              <a:rPr lang="en-US" b="1" dirty="0"/>
              <a:t>Human resource planning:</a:t>
            </a:r>
            <a:r>
              <a:rPr lang="en-US" dirty="0"/>
              <a:t> identifying the numbers and types of employees the organization requires to meet objectives.</a:t>
            </a:r>
          </a:p>
          <a:p>
            <a:pPr marL="292608" indent="-292608">
              <a:spcBef>
                <a:spcPts val="1000"/>
              </a:spcBef>
              <a:spcAft>
                <a:spcPts val="0"/>
              </a:spcAft>
              <a:buFont typeface="Arial" panose="020B0604020202020204" pitchFamily="34" charset="0"/>
              <a:buChar char="•"/>
            </a:pPr>
            <a:r>
              <a:rPr lang="en-US" b="1" dirty="0"/>
              <a:t>Talent management: </a:t>
            </a:r>
            <a:r>
              <a:rPr lang="en-US" dirty="0"/>
              <a:t>systematic, planned effort to attract, retain, develop, and motivate highly skilled employees and managers.</a:t>
            </a:r>
          </a:p>
          <a:p>
            <a:pPr marL="292608" indent="-292608">
              <a:spcBef>
                <a:spcPts val="1000"/>
              </a:spcBef>
              <a:spcAft>
                <a:spcPts val="0"/>
              </a:spcAft>
              <a:buFont typeface="Arial" panose="020B0604020202020204" pitchFamily="34" charset="0"/>
              <a:buChar char="•"/>
            </a:pPr>
            <a:r>
              <a:rPr lang="en-US" b="1" dirty="0"/>
              <a:t>Evidence-based H</a:t>
            </a:r>
            <a:r>
              <a:rPr lang="en-US" sz="100" b="1" dirty="0"/>
              <a:t> </a:t>
            </a:r>
            <a:r>
              <a:rPr lang="en-US" b="1" dirty="0"/>
              <a:t>R:</a:t>
            </a:r>
            <a:r>
              <a:rPr lang="en-US" dirty="0"/>
              <a:t> collecting and using data to show human resource practices have a positive influence on company’s bottom line or key stakeholders.</a:t>
            </a:r>
          </a:p>
        </p:txBody>
      </p:sp>
    </p:spTree>
    <p:extLst>
      <p:ext uri="{BB962C8B-B14F-4D97-AF65-F5344CB8AC3E}">
        <p14:creationId xmlns:p14="http://schemas.microsoft.com/office/powerpoint/2010/main" val="13741081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Responsibilities of Human Resource Departments </a:t>
            </a:r>
            <a:r>
              <a:rPr lang="en-US" sz="1000" b="0" dirty="0"/>
              <a:t>12</a:t>
            </a:r>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3913186"/>
          </a:xfrm>
        </p:spPr>
        <p:txBody>
          <a:bodyPr/>
          <a:lstStyle/>
          <a:p>
            <a:r>
              <a:rPr lang="en-US" sz="2800" dirty="0"/>
              <a:t>Supporting the Organization’s Strategy continued</a:t>
            </a:r>
          </a:p>
          <a:p>
            <a:pPr>
              <a:spcAft>
                <a:spcPts val="500"/>
              </a:spcAft>
            </a:pPr>
            <a:r>
              <a:rPr lang="en-US" dirty="0"/>
              <a:t>Managing change by applying knowledge of human behavior, along with performance management tools, to help the organization manage change constructively.</a:t>
            </a:r>
          </a:p>
          <a:p>
            <a:pPr>
              <a:spcAft>
                <a:spcPts val="500"/>
              </a:spcAft>
            </a:pPr>
            <a:r>
              <a:rPr lang="en-US" b="1" dirty="0"/>
              <a:t>Sustainability:</a:t>
            </a:r>
            <a:r>
              <a:rPr lang="en-US" dirty="0"/>
              <a:t> ability to profit without depleting resources, including employees, natural resources, and support of surrounding community.</a:t>
            </a:r>
          </a:p>
          <a:p>
            <a:pPr>
              <a:spcAft>
                <a:spcPts val="500"/>
              </a:spcAft>
            </a:pPr>
            <a:r>
              <a:rPr lang="en-US" b="1" dirty="0"/>
              <a:t>Stakeholders:</a:t>
            </a:r>
            <a:r>
              <a:rPr lang="en-US" dirty="0"/>
              <a:t> parties with an interest in the company’s success.</a:t>
            </a:r>
          </a:p>
          <a:p>
            <a:pPr marL="292608" indent="-292608">
              <a:spcBef>
                <a:spcPts val="1000"/>
              </a:spcBef>
              <a:spcAft>
                <a:spcPts val="0"/>
              </a:spcAft>
              <a:buFont typeface="Arial" panose="020B0604020202020204" pitchFamily="34" charset="0"/>
              <a:buChar char="•"/>
            </a:pPr>
            <a:r>
              <a:rPr lang="en-US" sz="2000" dirty="0"/>
              <a:t>Typically includes shareholders, community, customers, and employees.</a:t>
            </a:r>
          </a:p>
        </p:txBody>
      </p:sp>
    </p:spTree>
    <p:extLst>
      <p:ext uri="{BB962C8B-B14F-4D97-AF65-F5344CB8AC3E}">
        <p14:creationId xmlns:p14="http://schemas.microsoft.com/office/powerpoint/2010/main" val="963183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04F5D1-9EF1-4FDE-9FEC-C704ED5F3E88}"/>
              </a:ext>
            </a:extLst>
          </p:cNvPr>
          <p:cNvSpPr>
            <a:spLocks noGrp="1"/>
          </p:cNvSpPr>
          <p:nvPr>
            <p:ph type="title"/>
          </p:nvPr>
        </p:nvSpPr>
        <p:spPr/>
        <p:txBody>
          <a:bodyPr/>
          <a:lstStyle/>
          <a:p>
            <a:r>
              <a:rPr lang="en-US" sz="4400" dirty="0">
                <a:latin typeface="+mj-lt"/>
              </a:rPr>
              <a:t>POLLING QUESTION </a:t>
            </a:r>
            <a:r>
              <a:rPr lang="en-US" sz="1000" b="0" dirty="0">
                <a:latin typeface="+mj-lt"/>
              </a:rPr>
              <a:t>2</a:t>
            </a:r>
            <a:endParaRPr lang="en-US" sz="1000" dirty="0">
              <a:latin typeface="+mj-lt"/>
            </a:endParaRPr>
          </a:p>
        </p:txBody>
      </p:sp>
      <p:pic>
        <p:nvPicPr>
          <p:cNvPr id="12" name="Picture 11" descr="blank">
            <a:extLst>
              <a:ext uri="{FF2B5EF4-FFF2-40B4-BE49-F238E27FC236}">
                <a16:creationId xmlns:a16="http://schemas.microsoft.com/office/drawing/2014/main" id="{00813A40-B107-4D63-BC80-D1AC0C61845B}"/>
              </a:ext>
            </a:extLst>
          </p:cNvPr>
          <p:cNvPicPr>
            <a:picLocks noChangeAspect="1"/>
          </p:cNvPicPr>
          <p:nvPr/>
        </p:nvPicPr>
        <p:blipFill>
          <a:blip r:embed="rId3"/>
          <a:stretch>
            <a:fillRect/>
          </a:stretch>
        </p:blipFill>
        <p:spPr>
          <a:xfrm>
            <a:off x="1978541" y="529209"/>
            <a:ext cx="985023" cy="241017"/>
          </a:xfrm>
          <a:prstGeom prst="rect">
            <a:avLst/>
          </a:prstGeom>
        </p:spPr>
      </p:pic>
      <p:sp>
        <p:nvSpPr>
          <p:cNvPr id="7" name="Content Placeholder 6">
            <a:extLst>
              <a:ext uri="{FF2B5EF4-FFF2-40B4-BE49-F238E27FC236}">
                <a16:creationId xmlns:a16="http://schemas.microsoft.com/office/drawing/2014/main" id="{D9C67F02-1D09-4676-BEE8-F3323734068B}"/>
              </a:ext>
            </a:extLst>
          </p:cNvPr>
          <p:cNvSpPr>
            <a:spLocks noGrp="1"/>
          </p:cNvSpPr>
          <p:nvPr>
            <p:ph sz="quarter" idx="10"/>
          </p:nvPr>
        </p:nvSpPr>
        <p:spPr>
          <a:xfrm>
            <a:off x="3004456" y="369888"/>
            <a:ext cx="8461602" cy="508000"/>
          </a:xfrm>
        </p:spPr>
        <p:txBody>
          <a:bodyPr/>
          <a:lstStyle/>
          <a:p>
            <a:r>
              <a:rPr lang="en-US" sz="2800" b="1" dirty="0"/>
              <a:t>is the H</a:t>
            </a:r>
            <a:r>
              <a:rPr lang="en-US" sz="100" b="1" dirty="0"/>
              <a:t> </a:t>
            </a:r>
            <a:r>
              <a:rPr lang="en-US" sz="2800" b="1" dirty="0"/>
              <a:t>R function that is primarily concerned with</a:t>
            </a:r>
            <a:endParaRPr lang="en-US" sz="2800" dirty="0"/>
          </a:p>
        </p:txBody>
      </p:sp>
      <p:sp>
        <p:nvSpPr>
          <p:cNvPr id="6" name="Content Placeholder 5">
            <a:extLst>
              <a:ext uri="{FF2B5EF4-FFF2-40B4-BE49-F238E27FC236}">
                <a16:creationId xmlns:a16="http://schemas.microsoft.com/office/drawing/2014/main" id="{1A71F46C-CBD3-4C79-BDAC-129DF4D2E877}"/>
              </a:ext>
            </a:extLst>
          </p:cNvPr>
          <p:cNvSpPr>
            <a:spLocks noGrp="1"/>
          </p:cNvSpPr>
          <p:nvPr>
            <p:ph idx="1"/>
          </p:nvPr>
        </p:nvSpPr>
        <p:spPr>
          <a:xfrm>
            <a:off x="1944173" y="917028"/>
            <a:ext cx="9933806" cy="517884"/>
          </a:xfrm>
        </p:spPr>
        <p:txBody>
          <a:bodyPr/>
          <a:lstStyle/>
          <a:p>
            <a:pPr marL="0" indent="0">
              <a:buNone/>
            </a:pPr>
            <a:r>
              <a:rPr lang="en-US" sz="2800" b="1" dirty="0"/>
              <a:t>ensuring employees are capable of doing their current jobs, while</a:t>
            </a:r>
            <a:endParaRPr lang="en-US" sz="2800" dirty="0"/>
          </a:p>
        </p:txBody>
      </p:sp>
      <p:pic>
        <p:nvPicPr>
          <p:cNvPr id="14" name="Picture 13" descr="blank">
            <a:extLst>
              <a:ext uri="{FF2B5EF4-FFF2-40B4-BE49-F238E27FC236}">
                <a16:creationId xmlns:a16="http://schemas.microsoft.com/office/drawing/2014/main" id="{BB3E9597-8A8D-49E9-AF03-7D28A4D04727}"/>
              </a:ext>
            </a:extLst>
          </p:cNvPr>
          <p:cNvPicPr>
            <a:picLocks noChangeAspect="1"/>
          </p:cNvPicPr>
          <p:nvPr/>
        </p:nvPicPr>
        <p:blipFill>
          <a:blip r:embed="rId3"/>
          <a:stretch>
            <a:fillRect/>
          </a:stretch>
        </p:blipFill>
        <p:spPr>
          <a:xfrm>
            <a:off x="1956769" y="1581130"/>
            <a:ext cx="985023" cy="241017"/>
          </a:xfrm>
          <a:prstGeom prst="rect">
            <a:avLst/>
          </a:prstGeom>
        </p:spPr>
      </p:pic>
      <p:sp>
        <p:nvSpPr>
          <p:cNvPr id="8" name="Content Placeholder 7">
            <a:extLst>
              <a:ext uri="{FF2B5EF4-FFF2-40B4-BE49-F238E27FC236}">
                <a16:creationId xmlns:a16="http://schemas.microsoft.com/office/drawing/2014/main" id="{0130B16F-89ED-4EA9-AEF2-1AFA694F806E}"/>
              </a:ext>
            </a:extLst>
          </p:cNvPr>
          <p:cNvSpPr>
            <a:spLocks noGrp="1"/>
          </p:cNvSpPr>
          <p:nvPr>
            <p:ph idx="11"/>
          </p:nvPr>
        </p:nvSpPr>
        <p:spPr>
          <a:xfrm>
            <a:off x="2985336" y="1399582"/>
            <a:ext cx="8792278" cy="453233"/>
          </a:xfrm>
        </p:spPr>
        <p:txBody>
          <a:bodyPr/>
          <a:lstStyle/>
          <a:p>
            <a:pPr marL="0" indent="0">
              <a:buNone/>
            </a:pPr>
            <a:r>
              <a:rPr lang="en-US" sz="2800" b="1" dirty="0"/>
              <a:t>is the H</a:t>
            </a:r>
            <a:r>
              <a:rPr lang="en-US" sz="100" b="1" dirty="0"/>
              <a:t> </a:t>
            </a:r>
            <a:r>
              <a:rPr lang="en-US" sz="2800" b="1" dirty="0"/>
              <a:t>R function that ensures employees are satisfied</a:t>
            </a:r>
            <a:endParaRPr lang="en-US" sz="2800" dirty="0"/>
          </a:p>
        </p:txBody>
      </p:sp>
      <p:sp>
        <p:nvSpPr>
          <p:cNvPr id="9" name="Content Placeholder 8">
            <a:extLst>
              <a:ext uri="{FF2B5EF4-FFF2-40B4-BE49-F238E27FC236}">
                <a16:creationId xmlns:a16="http://schemas.microsoft.com/office/drawing/2014/main" id="{79DFFD9F-E8D6-479E-A625-1E3B5BBC84F8}"/>
              </a:ext>
            </a:extLst>
          </p:cNvPr>
          <p:cNvSpPr>
            <a:spLocks noGrp="1"/>
          </p:cNvSpPr>
          <p:nvPr>
            <p:ph idx="12"/>
          </p:nvPr>
        </p:nvSpPr>
        <p:spPr>
          <a:xfrm>
            <a:off x="1942403" y="1917467"/>
            <a:ext cx="3282740" cy="517884"/>
          </a:xfrm>
        </p:spPr>
        <p:txBody>
          <a:bodyPr/>
          <a:lstStyle/>
          <a:p>
            <a:pPr marL="0" indent="0">
              <a:buNone/>
            </a:pPr>
            <a:r>
              <a:rPr lang="en-US" sz="2800" b="1" dirty="0"/>
              <a:t>with their rewards.</a:t>
            </a:r>
            <a:endParaRPr lang="en-US" sz="2800" dirty="0"/>
          </a:p>
        </p:txBody>
      </p:sp>
      <p:sp>
        <p:nvSpPr>
          <p:cNvPr id="10" name="Content Placeholder 9">
            <a:extLst>
              <a:ext uri="{FF2B5EF4-FFF2-40B4-BE49-F238E27FC236}">
                <a16:creationId xmlns:a16="http://schemas.microsoft.com/office/drawing/2014/main" id="{2E0B3C08-3F05-4BFD-8DD5-1F2B62D9E9F4}"/>
              </a:ext>
            </a:extLst>
          </p:cNvPr>
          <p:cNvSpPr>
            <a:spLocks noGrp="1"/>
          </p:cNvSpPr>
          <p:nvPr>
            <p:ph idx="13"/>
          </p:nvPr>
        </p:nvSpPr>
        <p:spPr>
          <a:xfrm>
            <a:off x="1956769" y="2777666"/>
            <a:ext cx="9742207" cy="2227520"/>
          </a:xfrm>
        </p:spPr>
        <p:txBody>
          <a:bodyPr/>
          <a:lstStyle/>
          <a:p>
            <a:pPr marL="357188" indent="-357188">
              <a:spcBef>
                <a:spcPts val="1000"/>
              </a:spcBef>
              <a:spcAft>
                <a:spcPts val="0"/>
              </a:spcAft>
              <a:buClrTx/>
              <a:buNone/>
            </a:pPr>
            <a:r>
              <a:rPr lang="en-US" dirty="0"/>
              <a:t>A. Development; employee relations.</a:t>
            </a:r>
          </a:p>
          <a:p>
            <a:pPr marL="0" indent="0">
              <a:spcBef>
                <a:spcPts val="1000"/>
              </a:spcBef>
              <a:spcAft>
                <a:spcPts val="0"/>
              </a:spcAft>
              <a:buClrTx/>
              <a:buNone/>
            </a:pPr>
            <a:r>
              <a:rPr lang="en-US" dirty="0"/>
              <a:t>B. Training; pay and benefits.</a:t>
            </a:r>
          </a:p>
          <a:p>
            <a:pPr marL="357188" indent="-357188">
              <a:spcBef>
                <a:spcPts val="1000"/>
              </a:spcBef>
              <a:spcAft>
                <a:spcPts val="0"/>
              </a:spcAft>
              <a:buClrTx/>
              <a:buNone/>
            </a:pPr>
            <a:r>
              <a:rPr lang="en-US" dirty="0"/>
              <a:t>C. Selection; pay and benefits.</a:t>
            </a:r>
          </a:p>
          <a:p>
            <a:pPr marL="357188" indent="-357188">
              <a:spcBef>
                <a:spcPts val="1000"/>
              </a:spcBef>
              <a:spcAft>
                <a:spcPts val="0"/>
              </a:spcAft>
              <a:buClrTx/>
              <a:buNone/>
            </a:pPr>
            <a:r>
              <a:rPr lang="en-US" dirty="0"/>
              <a:t>D. Training; legal compliance.</a:t>
            </a:r>
          </a:p>
        </p:txBody>
      </p:sp>
    </p:spTree>
    <p:extLst>
      <p:ext uri="{BB962C8B-B14F-4D97-AF65-F5344CB8AC3E}">
        <p14:creationId xmlns:p14="http://schemas.microsoft.com/office/powerpoint/2010/main" val="40099368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Skills of H</a:t>
            </a:r>
            <a:r>
              <a:rPr lang="en-US" sz="100" dirty="0"/>
              <a:t> </a:t>
            </a:r>
            <a:r>
              <a:rPr lang="en-US" dirty="0"/>
              <a:t>R</a:t>
            </a:r>
            <a:r>
              <a:rPr lang="en-US" sz="100" dirty="0"/>
              <a:t> </a:t>
            </a:r>
            <a:r>
              <a:rPr lang="en-US" dirty="0"/>
              <a:t>M Professionals</a:t>
            </a:r>
            <a:endParaRPr lang="en-US"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5018086"/>
          </a:xfrm>
        </p:spPr>
        <p:txBody>
          <a:bodyPr/>
          <a:lstStyle/>
          <a:p>
            <a:r>
              <a:rPr lang="en-US" sz="2800" dirty="0">
                <a:solidFill>
                  <a:srgbClr val="221E1F"/>
                </a:solidFill>
              </a:rPr>
              <a:t>Skills of H</a:t>
            </a:r>
            <a:r>
              <a:rPr lang="en-US" sz="100" dirty="0">
                <a:solidFill>
                  <a:srgbClr val="221E1F"/>
                </a:solidFill>
              </a:rPr>
              <a:t> </a:t>
            </a:r>
            <a:r>
              <a:rPr lang="en-US" sz="2800" dirty="0">
                <a:solidFill>
                  <a:srgbClr val="221E1F"/>
                </a:solidFill>
              </a:rPr>
              <a:t>R</a:t>
            </a:r>
            <a:r>
              <a:rPr lang="en-US" sz="100" dirty="0">
                <a:solidFill>
                  <a:srgbClr val="221E1F"/>
                </a:solidFill>
              </a:rPr>
              <a:t> </a:t>
            </a:r>
            <a:r>
              <a:rPr lang="en-US" sz="2800" dirty="0">
                <a:solidFill>
                  <a:srgbClr val="221E1F"/>
                </a:solidFill>
              </a:rPr>
              <a:t>M Professionals</a:t>
            </a:r>
          </a:p>
          <a:p>
            <a:r>
              <a:rPr lang="en-US" sz="2600" dirty="0">
                <a:solidFill>
                  <a:srgbClr val="221E1F"/>
                </a:solidFill>
              </a:rPr>
              <a:t>The Society for Human Resource Management (</a:t>
            </a:r>
            <a:r>
              <a:rPr lang="en-US" sz="2600" dirty="0"/>
              <a:t>S</a:t>
            </a:r>
            <a:r>
              <a:rPr lang="en-US" sz="100" dirty="0"/>
              <a:t> </a:t>
            </a:r>
            <a:r>
              <a:rPr lang="en-US" sz="2600" dirty="0"/>
              <a:t>H</a:t>
            </a:r>
            <a:r>
              <a:rPr lang="en-US" sz="100" dirty="0"/>
              <a:t> </a:t>
            </a:r>
            <a:r>
              <a:rPr lang="en-US" sz="2600" dirty="0"/>
              <a:t>R</a:t>
            </a:r>
            <a:r>
              <a:rPr lang="en-US" sz="100" dirty="0"/>
              <a:t> </a:t>
            </a:r>
            <a:r>
              <a:rPr lang="en-US" sz="2600" dirty="0"/>
              <a:t>M) H</a:t>
            </a:r>
            <a:r>
              <a:rPr lang="en-US" sz="100" dirty="0"/>
              <a:t> </a:t>
            </a:r>
            <a:r>
              <a:rPr lang="en-US" sz="2600" dirty="0"/>
              <a:t>R Success Competencies.</a:t>
            </a:r>
          </a:p>
          <a:p>
            <a:pPr marL="292608" indent="-292608">
              <a:spcBef>
                <a:spcPts val="1000"/>
              </a:spcBef>
              <a:spcAft>
                <a:spcPts val="0"/>
              </a:spcAft>
              <a:buFont typeface="Arial" panose="020B0604020202020204" pitchFamily="34" charset="0"/>
              <a:buChar char="•"/>
            </a:pPr>
            <a:r>
              <a:rPr lang="en-US" dirty="0"/>
              <a:t>Defines knowledge and skills associated with success in H</a:t>
            </a:r>
            <a:r>
              <a:rPr lang="en-US" sz="100" dirty="0"/>
              <a:t> </a:t>
            </a:r>
            <a:r>
              <a:rPr lang="en-US" dirty="0"/>
              <a:t>R</a:t>
            </a:r>
            <a:r>
              <a:rPr lang="en-US" sz="100" dirty="0"/>
              <a:t> </a:t>
            </a:r>
            <a:r>
              <a:rPr lang="en-US" dirty="0"/>
              <a:t>M.</a:t>
            </a:r>
          </a:p>
          <a:p>
            <a:pPr marL="292608" indent="-292608">
              <a:spcBef>
                <a:spcPts val="1000"/>
              </a:spcBef>
              <a:spcAft>
                <a:spcPts val="0"/>
              </a:spcAft>
              <a:buFont typeface="Arial" panose="020B0604020202020204" pitchFamily="34" charset="0"/>
              <a:buChar char="•"/>
            </a:pPr>
            <a:r>
              <a:rPr lang="en-US" dirty="0"/>
              <a:t>Four clusters of competencies:</a:t>
            </a:r>
          </a:p>
          <a:p>
            <a:pPr marL="622800" lvl="1" indent="-320400">
              <a:spcBef>
                <a:spcPts val="1000"/>
              </a:spcBef>
              <a:spcAft>
                <a:spcPts val="0"/>
              </a:spcAft>
            </a:pPr>
            <a:r>
              <a:rPr lang="en-US" sz="2200" dirty="0"/>
              <a:t>Technical (H</a:t>
            </a:r>
            <a:r>
              <a:rPr lang="en-US" sz="100" dirty="0"/>
              <a:t> </a:t>
            </a:r>
            <a:r>
              <a:rPr lang="en-US" sz="2200" dirty="0"/>
              <a:t>R expertise).</a:t>
            </a:r>
          </a:p>
          <a:p>
            <a:pPr marL="622800" lvl="1" indent="-320400">
              <a:spcBef>
                <a:spcPts val="1000"/>
              </a:spcBef>
              <a:spcAft>
                <a:spcPts val="0"/>
              </a:spcAft>
            </a:pPr>
            <a:r>
              <a:rPr lang="en-US" sz="2200" dirty="0"/>
              <a:t>Interpersonal (relationship management, communications, and global and cultural effectiveness).</a:t>
            </a:r>
          </a:p>
          <a:p>
            <a:pPr marL="622800" lvl="1" indent="-320400">
              <a:spcBef>
                <a:spcPts val="1000"/>
              </a:spcBef>
              <a:spcAft>
                <a:spcPts val="0"/>
              </a:spcAft>
            </a:pPr>
            <a:r>
              <a:rPr lang="en-US" sz="2200" dirty="0"/>
              <a:t>Business (consultation, critical evaluation, and business acumen).</a:t>
            </a:r>
          </a:p>
          <a:p>
            <a:pPr marL="622800" lvl="1" indent="-320400">
              <a:spcBef>
                <a:spcPts val="1000"/>
              </a:spcBef>
              <a:spcAft>
                <a:spcPts val="0"/>
              </a:spcAft>
            </a:pPr>
            <a:r>
              <a:rPr lang="en-US" sz="2200" dirty="0"/>
              <a:t>Leadership (;</a:t>
            </a:r>
            <a:r>
              <a:rPr lang="en-US" sz="2200" dirty="0" err="1"/>
              <a:t>eadership</a:t>
            </a:r>
            <a:r>
              <a:rPr lang="en-US" sz="2200" dirty="0"/>
              <a:t> and navigation, and ethical practice).</a:t>
            </a:r>
          </a:p>
        </p:txBody>
      </p:sp>
    </p:spTree>
    <p:extLst>
      <p:ext uri="{BB962C8B-B14F-4D97-AF65-F5344CB8AC3E}">
        <p14:creationId xmlns:p14="http://schemas.microsoft.com/office/powerpoint/2010/main" val="3354399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4F4C-12BB-4E30-AC4B-F6B06549DE57}"/>
              </a:ext>
            </a:extLst>
          </p:cNvPr>
          <p:cNvSpPr>
            <a:spLocks noGrp="1"/>
          </p:cNvSpPr>
          <p:nvPr>
            <p:ph type="title"/>
          </p:nvPr>
        </p:nvSpPr>
        <p:spPr/>
        <p:txBody>
          <a:bodyPr/>
          <a:lstStyle/>
          <a:p>
            <a:r>
              <a:rPr lang="en-US" noProof="0" dirty="0"/>
              <a:t>What Do I Need to Know?</a:t>
            </a:r>
          </a:p>
        </p:txBody>
      </p:sp>
      <p:sp>
        <p:nvSpPr>
          <p:cNvPr id="3" name="Content Placeholder 2">
            <a:extLst>
              <a:ext uri="{FF2B5EF4-FFF2-40B4-BE49-F238E27FC236}">
                <a16:creationId xmlns:a16="http://schemas.microsoft.com/office/drawing/2014/main" id="{70FBCE7B-BC9E-4350-BF90-1BB29939B96C}"/>
              </a:ext>
            </a:extLst>
          </p:cNvPr>
          <p:cNvSpPr>
            <a:spLocks noGrp="1"/>
          </p:cNvSpPr>
          <p:nvPr>
            <p:ph idx="1"/>
          </p:nvPr>
        </p:nvSpPr>
        <p:spPr>
          <a:xfrm>
            <a:off x="609600" y="1280160"/>
            <a:ext cx="10972800" cy="4766679"/>
          </a:xfrm>
        </p:spPr>
        <p:txBody>
          <a:bodyPr/>
          <a:lstStyle/>
          <a:p>
            <a:pPr marL="914400" indent="-914400">
              <a:tabLst>
                <a:tab pos="992188"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1-1</a:t>
            </a:r>
            <a:r>
              <a:rPr lang="en-US" sz="2400" b="1" noProof="0" dirty="0">
                <a:solidFill>
                  <a:srgbClr val="008200"/>
                </a:solidFill>
              </a:rPr>
              <a:t>  </a:t>
            </a:r>
            <a:r>
              <a:rPr lang="en-US" sz="2400" dirty="0"/>
              <a:t>Define human resource management, and explain how H R M contributes to an organization’s performance.</a:t>
            </a:r>
            <a:endParaRPr lang="en-US" sz="2400" noProof="0" dirty="0"/>
          </a:p>
          <a:p>
            <a:pPr marL="1139825" indent="-1139825">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1-2</a:t>
            </a:r>
            <a:r>
              <a:rPr lang="en-US" sz="2400" b="1" noProof="0" dirty="0">
                <a:solidFill>
                  <a:srgbClr val="008200"/>
                </a:solidFill>
              </a:rPr>
              <a:t>  </a:t>
            </a:r>
            <a:r>
              <a:rPr lang="en-US" sz="2400" dirty="0"/>
              <a:t>Identify the responsibilities of human resource departments.</a:t>
            </a:r>
            <a:endParaRPr lang="en-US" sz="2400" noProof="0" dirty="0"/>
          </a:p>
          <a:p>
            <a:pPr marL="895350" indent="-895350">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1-3</a:t>
            </a:r>
            <a:r>
              <a:rPr lang="en-US" sz="2400" b="1" noProof="0" dirty="0">
                <a:solidFill>
                  <a:srgbClr val="008200"/>
                </a:solidFill>
              </a:rPr>
              <a:t>  </a:t>
            </a:r>
            <a:r>
              <a:rPr lang="en-US" sz="2400" dirty="0"/>
              <a:t>Summarize the types of competencies needed for human resource management.</a:t>
            </a:r>
            <a:endParaRPr lang="en-US" sz="2400" noProof="0" dirty="0"/>
          </a:p>
          <a:p>
            <a:pPr marL="895350" indent="-895350">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1-4</a:t>
            </a:r>
            <a:r>
              <a:rPr lang="en-US" sz="2400" b="1" noProof="0" dirty="0">
                <a:solidFill>
                  <a:srgbClr val="008200"/>
                </a:solidFill>
              </a:rPr>
              <a:t>  </a:t>
            </a:r>
            <a:r>
              <a:rPr lang="en-US" sz="2400" dirty="0"/>
              <a:t>Explain the role of supervisors in human resource management.</a:t>
            </a:r>
            <a:endParaRPr lang="en-US" sz="2400" noProof="0" dirty="0"/>
          </a:p>
          <a:p>
            <a:pPr marL="1139825" indent="-1139825">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1-5</a:t>
            </a:r>
            <a:r>
              <a:rPr lang="en-US" sz="2400" b="1" noProof="0" dirty="0">
                <a:solidFill>
                  <a:srgbClr val="008200"/>
                </a:solidFill>
              </a:rPr>
              <a:t>  </a:t>
            </a:r>
            <a:r>
              <a:rPr lang="en-US" sz="2400" dirty="0"/>
              <a:t>Discuss ethical issues in human resource management.</a:t>
            </a:r>
            <a:endParaRPr lang="en-US" sz="2400" noProof="0" dirty="0"/>
          </a:p>
          <a:p>
            <a:pPr marL="1139825" indent="-1139825">
              <a:tabLst>
                <a:tab pos="1139825" algn="l"/>
              </a:tabLst>
            </a:pPr>
            <a:r>
              <a:rPr lang="en-US" sz="2400" b="1" noProof="0" dirty="0">
                <a:solidFill>
                  <a:srgbClr val="007000"/>
                </a:solidFill>
              </a:rPr>
              <a:t>L</a:t>
            </a:r>
            <a:r>
              <a:rPr lang="en-US" sz="100" b="1" noProof="0" dirty="0">
                <a:solidFill>
                  <a:srgbClr val="007000"/>
                </a:solidFill>
              </a:rPr>
              <a:t> </a:t>
            </a:r>
            <a:r>
              <a:rPr lang="en-US" sz="2400" b="1" noProof="0" dirty="0">
                <a:solidFill>
                  <a:srgbClr val="007000"/>
                </a:solidFill>
              </a:rPr>
              <a:t>O 1-6</a:t>
            </a:r>
            <a:r>
              <a:rPr lang="en-US" sz="2400" b="1" noProof="0" dirty="0">
                <a:solidFill>
                  <a:srgbClr val="008200"/>
                </a:solidFill>
              </a:rPr>
              <a:t>  </a:t>
            </a:r>
            <a:r>
              <a:rPr lang="en-US" sz="2400" dirty="0"/>
              <a:t>Describe typical careers in human resource management.</a:t>
            </a:r>
            <a:endParaRPr lang="en-US" sz="2400" noProof="0" dirty="0"/>
          </a:p>
        </p:txBody>
      </p:sp>
    </p:spTree>
    <p:extLst>
      <p:ext uri="{BB962C8B-B14F-4D97-AF65-F5344CB8AC3E}">
        <p14:creationId xmlns:p14="http://schemas.microsoft.com/office/powerpoint/2010/main" val="28889342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t>Figure 1.3 Competencies for H</a:t>
            </a:r>
            <a:r>
              <a:rPr lang="en-US" sz="100" dirty="0"/>
              <a:t> </a:t>
            </a:r>
            <a:r>
              <a:rPr lang="en-US" dirty="0"/>
              <a:t>R Professionals</a:t>
            </a:r>
            <a:endParaRPr lang="en-US" noProof="0" dirty="0"/>
          </a:p>
        </p:txBody>
      </p:sp>
      <p:pic>
        <p:nvPicPr>
          <p:cNvPr id="6" name="Picture 5" descr="A chart lists the 9 competencies that H R professionals should demonstrate.">
            <a:extLst>
              <a:ext uri="{FF2B5EF4-FFF2-40B4-BE49-F238E27FC236}">
                <a16:creationId xmlns:a16="http://schemas.microsoft.com/office/drawing/2014/main" id="{CEFC5EC7-23C2-42E1-8D1F-9D70872D5E9E}"/>
              </a:ext>
            </a:extLst>
          </p:cNvPr>
          <p:cNvPicPr>
            <a:picLocks noChangeAspect="1"/>
          </p:cNvPicPr>
          <p:nvPr/>
        </p:nvPicPr>
        <p:blipFill>
          <a:blip r:embed="rId3"/>
          <a:stretch>
            <a:fillRect/>
          </a:stretch>
        </p:blipFill>
        <p:spPr>
          <a:xfrm>
            <a:off x="2981236" y="1162131"/>
            <a:ext cx="5991413" cy="4769163"/>
          </a:xfrm>
          <a:prstGeom prst="rect">
            <a:avLst/>
          </a:prstGeom>
        </p:spPr>
      </p:pic>
      <p:sp>
        <p:nvSpPr>
          <p:cNvPr id="4" name="Text Placeholder 3">
            <a:extLst>
              <a:ext uri="{FF2B5EF4-FFF2-40B4-BE49-F238E27FC236}">
                <a16:creationId xmlns:a16="http://schemas.microsoft.com/office/drawing/2014/main" id="{DCA0D0B1-858E-41F7-9291-C7C7E899274C}"/>
              </a:ext>
            </a:extLst>
          </p:cNvPr>
          <p:cNvSpPr>
            <a:spLocks noGrp="1"/>
          </p:cNvSpPr>
          <p:nvPr>
            <p:ph type="body" sz="quarter" idx="16"/>
          </p:nvPr>
        </p:nvSpPr>
        <p:spPr>
          <a:xfrm>
            <a:off x="4085465" y="6236845"/>
            <a:ext cx="2945301" cy="194775"/>
          </a:xfrm>
        </p:spPr>
        <p:txBody>
          <a:bodyPr/>
          <a:lstStyle/>
          <a:p>
            <a:r>
              <a:rPr lang="en-US" sz="1200" dirty="0">
                <a:hlinkClick r:id="rId4" action="ppaction://hlinksldjump"/>
              </a:rPr>
              <a:t>Access the text alternative for slide images.</a:t>
            </a:r>
            <a:endParaRPr lang="en-IN" sz="1200" dirty="0"/>
          </a:p>
        </p:txBody>
      </p:sp>
      <p:sp>
        <p:nvSpPr>
          <p:cNvPr id="5" name="Text Placeholder 4">
            <a:extLst>
              <a:ext uri="{FF2B5EF4-FFF2-40B4-BE49-F238E27FC236}">
                <a16:creationId xmlns:a16="http://schemas.microsoft.com/office/drawing/2014/main" id="{967A7D19-A2CE-4B9A-8178-743513F079E5}"/>
              </a:ext>
            </a:extLst>
          </p:cNvPr>
          <p:cNvSpPr>
            <a:spLocks noGrp="1"/>
          </p:cNvSpPr>
          <p:nvPr>
            <p:ph type="body" sz="quarter" idx="11"/>
          </p:nvPr>
        </p:nvSpPr>
        <p:spPr>
          <a:xfrm>
            <a:off x="4916240" y="6705600"/>
            <a:ext cx="6748631" cy="152400"/>
          </a:xfrm>
        </p:spPr>
        <p:txBody>
          <a:bodyPr/>
          <a:lstStyle/>
          <a:p>
            <a:r>
              <a:rPr lang="en-US" i="1" dirty="0">
                <a:solidFill>
                  <a:schemeClr val="tx1"/>
                </a:solidFill>
              </a:rPr>
              <a:t>Source: </a:t>
            </a:r>
            <a:r>
              <a:rPr lang="en-US" dirty="0">
                <a:solidFill>
                  <a:schemeClr val="tx1"/>
                </a:solidFill>
              </a:rPr>
              <a:t>Based on Society for Human Resource Management, S</a:t>
            </a:r>
            <a:r>
              <a:rPr lang="en-US" sz="100" dirty="0">
                <a:solidFill>
                  <a:schemeClr val="tx1"/>
                </a:solidFill>
              </a:rPr>
              <a:t> </a:t>
            </a:r>
            <a:r>
              <a:rPr lang="en-US" dirty="0">
                <a:solidFill>
                  <a:schemeClr val="tx1"/>
                </a:solidFill>
              </a:rPr>
              <a:t>H</a:t>
            </a:r>
            <a:r>
              <a:rPr lang="en-US" sz="100" dirty="0">
                <a:solidFill>
                  <a:schemeClr val="tx1"/>
                </a:solidFill>
              </a:rPr>
              <a:t> </a:t>
            </a:r>
            <a:r>
              <a:rPr lang="en-US" dirty="0">
                <a:solidFill>
                  <a:schemeClr val="tx1"/>
                </a:solidFill>
              </a:rPr>
              <a:t>R</a:t>
            </a:r>
            <a:r>
              <a:rPr lang="en-US" sz="100" dirty="0">
                <a:solidFill>
                  <a:schemeClr val="tx1"/>
                </a:solidFill>
              </a:rPr>
              <a:t> </a:t>
            </a:r>
            <a:r>
              <a:rPr lang="en-US" dirty="0">
                <a:solidFill>
                  <a:schemeClr val="tx1"/>
                </a:solidFill>
              </a:rPr>
              <a:t>M Competency Model, www.shrm.org, accessed April 7, 2020.</a:t>
            </a:r>
            <a:endParaRPr lang="en-US" sz="400" noProof="0" dirty="0">
              <a:solidFill>
                <a:schemeClr val="tx1"/>
              </a:solidFill>
            </a:endParaRPr>
          </a:p>
        </p:txBody>
      </p:sp>
    </p:spTree>
    <p:extLst>
      <p:ext uri="{BB962C8B-B14F-4D97-AF65-F5344CB8AC3E}">
        <p14:creationId xmlns:p14="http://schemas.microsoft.com/office/powerpoint/2010/main" val="33837152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H</a:t>
            </a:r>
            <a:r>
              <a:rPr lang="en-US" sz="100" dirty="0"/>
              <a:t> </a:t>
            </a:r>
            <a:r>
              <a:rPr lang="en-US" dirty="0"/>
              <a:t>R Responsibilities of Supervisors</a:t>
            </a:r>
            <a:endParaRPr lang="en-US" sz="1000" b="0"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4"/>
            <a:ext cx="10972800" cy="5018086"/>
          </a:xfrm>
        </p:spPr>
        <p:txBody>
          <a:bodyPr/>
          <a:lstStyle/>
          <a:p>
            <a:r>
              <a:rPr lang="en-US" sz="2800" dirty="0"/>
              <a:t>Supervisors</a:t>
            </a:r>
          </a:p>
          <a:p>
            <a:r>
              <a:rPr lang="en-US" sz="2600" dirty="0"/>
              <a:t>The company’s founders are the first supervisors.</a:t>
            </a:r>
          </a:p>
          <a:p>
            <a:pPr>
              <a:spcBef>
                <a:spcPts val="1000"/>
              </a:spcBef>
              <a:spcAft>
                <a:spcPts val="0"/>
              </a:spcAft>
            </a:pPr>
            <a:r>
              <a:rPr lang="en-US" sz="2600" dirty="0"/>
              <a:t>Supervisors have many H</a:t>
            </a:r>
            <a:r>
              <a:rPr lang="en-US" sz="100" dirty="0"/>
              <a:t> </a:t>
            </a:r>
            <a:r>
              <a:rPr lang="en-US" sz="2600" dirty="0"/>
              <a:t>R responsibilities.</a:t>
            </a:r>
          </a:p>
          <a:p>
            <a:pPr marL="292608" indent="-292608">
              <a:spcBef>
                <a:spcPts val="1000"/>
              </a:spcBef>
              <a:spcAft>
                <a:spcPts val="0"/>
              </a:spcAft>
              <a:buFont typeface="Arial" panose="020B0604020202020204" pitchFamily="34" charset="0"/>
              <a:buChar char="•"/>
            </a:pPr>
            <a:r>
              <a:rPr lang="en-US" dirty="0"/>
              <a:t>Must consider the ways that decisions and policies will affect their employees.</a:t>
            </a:r>
          </a:p>
        </p:txBody>
      </p:sp>
    </p:spTree>
    <p:extLst>
      <p:ext uri="{BB962C8B-B14F-4D97-AF65-F5344CB8AC3E}">
        <p14:creationId xmlns:p14="http://schemas.microsoft.com/office/powerpoint/2010/main" val="31254711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sz="2800" dirty="0"/>
              <a:t>Figure 1.4 Supervisors’ Involvement in H</a:t>
            </a:r>
            <a:r>
              <a:rPr lang="en-US" sz="100" dirty="0"/>
              <a:t> </a:t>
            </a:r>
            <a:r>
              <a:rPr lang="en-US" sz="2800" dirty="0"/>
              <a:t>R</a:t>
            </a:r>
            <a:r>
              <a:rPr lang="en-US" sz="100" dirty="0"/>
              <a:t> </a:t>
            </a:r>
            <a:r>
              <a:rPr lang="en-US" sz="2800" dirty="0"/>
              <a:t>M: Common Areas of Involvement</a:t>
            </a:r>
            <a:endParaRPr lang="en-US" sz="2800" noProof="0" dirty="0"/>
          </a:p>
        </p:txBody>
      </p:sp>
      <p:pic>
        <p:nvPicPr>
          <p:cNvPr id="3" name="Picture 2" descr="A graphic shows common areas of involvement performed by supervisors. that supervisors are likely to be involved in.">
            <a:extLst>
              <a:ext uri="{FF2B5EF4-FFF2-40B4-BE49-F238E27FC236}">
                <a16:creationId xmlns:a16="http://schemas.microsoft.com/office/drawing/2014/main" id="{0B2BA5A2-8B9C-405A-A7F7-C21E547A98C5}"/>
              </a:ext>
            </a:extLst>
          </p:cNvPr>
          <p:cNvPicPr>
            <a:picLocks noChangeAspect="1"/>
          </p:cNvPicPr>
          <p:nvPr/>
        </p:nvPicPr>
        <p:blipFill>
          <a:blip r:embed="rId3"/>
          <a:stretch>
            <a:fillRect/>
          </a:stretch>
        </p:blipFill>
        <p:spPr>
          <a:xfrm>
            <a:off x="2356304" y="1338613"/>
            <a:ext cx="7510923" cy="4590686"/>
          </a:xfrm>
          <a:prstGeom prst="rect">
            <a:avLst/>
          </a:prstGeom>
        </p:spPr>
      </p:pic>
      <p:sp>
        <p:nvSpPr>
          <p:cNvPr id="6" name="Text Placeholder 5">
            <a:extLst>
              <a:ext uri="{FF2B5EF4-FFF2-40B4-BE49-F238E27FC236}">
                <a16:creationId xmlns:a16="http://schemas.microsoft.com/office/drawing/2014/main" id="{68B557D4-B26C-4EE9-9583-0B13751DC599}"/>
              </a:ext>
            </a:extLst>
          </p:cNvPr>
          <p:cNvSpPr>
            <a:spLocks noGrp="1"/>
          </p:cNvSpPr>
          <p:nvPr>
            <p:ph type="body" sz="quarter" idx="16"/>
          </p:nvPr>
        </p:nvSpPr>
        <p:spPr>
          <a:xfrm>
            <a:off x="4623350" y="6505788"/>
            <a:ext cx="2945301" cy="194775"/>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42143549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82E91-2AC8-4D00-B2DE-D656F785F484}"/>
              </a:ext>
            </a:extLst>
          </p:cNvPr>
          <p:cNvSpPr>
            <a:spLocks noGrp="1"/>
          </p:cNvSpPr>
          <p:nvPr>
            <p:ph type="title"/>
          </p:nvPr>
        </p:nvSpPr>
        <p:spPr/>
        <p:txBody>
          <a:bodyPr/>
          <a:lstStyle/>
          <a:p>
            <a:r>
              <a:rPr lang="en-US" dirty="0"/>
              <a:t>Ethics in Human Resource Management </a:t>
            </a:r>
            <a:r>
              <a:rPr lang="en-US" sz="1000" b="0" dirty="0"/>
              <a:t>1</a:t>
            </a:r>
          </a:p>
        </p:txBody>
      </p:sp>
      <p:sp>
        <p:nvSpPr>
          <p:cNvPr id="3" name="Content Placeholder 2">
            <a:extLst>
              <a:ext uri="{FF2B5EF4-FFF2-40B4-BE49-F238E27FC236}">
                <a16:creationId xmlns:a16="http://schemas.microsoft.com/office/drawing/2014/main" id="{4277692A-2F8B-48BD-9D6E-C56A7BE5546B}"/>
              </a:ext>
            </a:extLst>
          </p:cNvPr>
          <p:cNvSpPr>
            <a:spLocks noGrp="1"/>
          </p:cNvSpPr>
          <p:nvPr>
            <p:ph sz="quarter" idx="12"/>
          </p:nvPr>
        </p:nvSpPr>
        <p:spPr>
          <a:xfrm>
            <a:off x="614855" y="1066799"/>
            <a:ext cx="10967545" cy="2007477"/>
          </a:xfrm>
        </p:spPr>
        <p:txBody>
          <a:bodyPr/>
          <a:lstStyle/>
          <a:p>
            <a:pPr marL="0" indent="0">
              <a:buNone/>
            </a:pPr>
            <a:r>
              <a:rPr lang="en-US" sz="2600" b="1" dirty="0"/>
              <a:t>Ethics</a:t>
            </a:r>
          </a:p>
          <a:p>
            <a:pPr marL="292608" indent="-292608">
              <a:spcBef>
                <a:spcPts val="1000"/>
              </a:spcBef>
              <a:spcAft>
                <a:spcPts val="0"/>
              </a:spcAft>
              <a:buFont typeface="Arial" panose="020B0604020202020204" pitchFamily="34" charset="0"/>
              <a:buChar char="•"/>
            </a:pPr>
            <a:r>
              <a:rPr lang="en-US" dirty="0"/>
              <a:t>Fundamental principles of right and wrong.</a:t>
            </a:r>
          </a:p>
          <a:p>
            <a:pPr marL="292608" indent="-292608">
              <a:spcBef>
                <a:spcPts val="1000"/>
              </a:spcBef>
              <a:spcAft>
                <a:spcPts val="0"/>
              </a:spcAft>
              <a:buFont typeface="Arial" panose="020B0604020202020204" pitchFamily="34" charset="0"/>
              <a:buChar char="•"/>
            </a:pPr>
            <a:r>
              <a:rPr lang="en-US" dirty="0"/>
              <a:t>Treatment of employees is a top concern, such as the treatment of women in the workplace.</a:t>
            </a:r>
          </a:p>
        </p:txBody>
      </p:sp>
      <p:sp>
        <p:nvSpPr>
          <p:cNvPr id="4" name="Content Placeholder 3">
            <a:extLst>
              <a:ext uri="{FF2B5EF4-FFF2-40B4-BE49-F238E27FC236}">
                <a16:creationId xmlns:a16="http://schemas.microsoft.com/office/drawing/2014/main" id="{094922B9-8B32-4282-8FD7-5D47A10D5739}"/>
              </a:ext>
            </a:extLst>
          </p:cNvPr>
          <p:cNvSpPr>
            <a:spLocks noGrp="1"/>
          </p:cNvSpPr>
          <p:nvPr>
            <p:ph sz="quarter" idx="13"/>
          </p:nvPr>
        </p:nvSpPr>
        <p:spPr>
          <a:xfrm>
            <a:off x="614855" y="3194103"/>
            <a:ext cx="10967545" cy="1204476"/>
          </a:xfrm>
        </p:spPr>
        <p:txBody>
          <a:bodyPr/>
          <a:lstStyle/>
          <a:p>
            <a:pPr marL="0" indent="0">
              <a:buNone/>
            </a:pPr>
            <a:r>
              <a:rPr lang="en-US" sz="2600" dirty="0"/>
              <a:t>Ethical behavior</a:t>
            </a:r>
          </a:p>
          <a:p>
            <a:pPr marL="292608" indent="-292608">
              <a:spcBef>
                <a:spcPts val="1000"/>
              </a:spcBef>
              <a:spcAft>
                <a:spcPts val="0"/>
              </a:spcAft>
              <a:buFont typeface="Arial" panose="020B0604020202020204" pitchFamily="34" charset="0"/>
              <a:buChar char="•"/>
            </a:pPr>
            <a:r>
              <a:rPr lang="en-US" dirty="0"/>
              <a:t>Behavior that is consistent with those principles.</a:t>
            </a:r>
          </a:p>
        </p:txBody>
      </p:sp>
      <p:sp>
        <p:nvSpPr>
          <p:cNvPr id="5" name="Content Placeholder 4">
            <a:extLst>
              <a:ext uri="{FF2B5EF4-FFF2-40B4-BE49-F238E27FC236}">
                <a16:creationId xmlns:a16="http://schemas.microsoft.com/office/drawing/2014/main" id="{D1B45650-C5C4-4537-93FE-C65C680F7CEC}"/>
              </a:ext>
            </a:extLst>
          </p:cNvPr>
          <p:cNvSpPr>
            <a:spLocks noGrp="1"/>
          </p:cNvSpPr>
          <p:nvPr>
            <p:ph sz="quarter" idx="14"/>
          </p:nvPr>
        </p:nvSpPr>
        <p:spPr>
          <a:xfrm>
            <a:off x="614855" y="4535746"/>
            <a:ext cx="10967545" cy="685800"/>
          </a:xfrm>
        </p:spPr>
        <p:txBody>
          <a:bodyPr/>
          <a:lstStyle/>
          <a:p>
            <a:pPr marL="0" indent="0">
              <a:buNone/>
            </a:pPr>
            <a:r>
              <a:rPr lang="en-US" sz="2600" dirty="0"/>
              <a:t>Many ethical issues in the workplace involve H</a:t>
            </a:r>
            <a:r>
              <a:rPr lang="en-US" sz="100" dirty="0"/>
              <a:t> </a:t>
            </a:r>
            <a:r>
              <a:rPr lang="en-US" sz="2600" dirty="0"/>
              <a:t>R</a:t>
            </a:r>
            <a:r>
              <a:rPr lang="en-US" sz="100" dirty="0"/>
              <a:t> </a:t>
            </a:r>
            <a:r>
              <a:rPr lang="en-US" sz="2600" dirty="0"/>
              <a:t>M.</a:t>
            </a:r>
          </a:p>
        </p:txBody>
      </p:sp>
    </p:spTree>
    <p:extLst>
      <p:ext uri="{BB962C8B-B14F-4D97-AF65-F5344CB8AC3E}">
        <p14:creationId xmlns:p14="http://schemas.microsoft.com/office/powerpoint/2010/main" val="39377538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82E91-2AC8-4D00-B2DE-D656F785F484}"/>
              </a:ext>
            </a:extLst>
          </p:cNvPr>
          <p:cNvSpPr>
            <a:spLocks noGrp="1"/>
          </p:cNvSpPr>
          <p:nvPr>
            <p:ph type="title"/>
          </p:nvPr>
        </p:nvSpPr>
        <p:spPr/>
        <p:txBody>
          <a:bodyPr/>
          <a:lstStyle/>
          <a:p>
            <a:r>
              <a:rPr lang="en-US" dirty="0"/>
              <a:t>Ethics in Human Resource Management </a:t>
            </a:r>
            <a:r>
              <a:rPr lang="en-US" sz="1000" b="0" dirty="0"/>
              <a:t>2</a:t>
            </a:r>
          </a:p>
        </p:txBody>
      </p:sp>
      <p:sp>
        <p:nvSpPr>
          <p:cNvPr id="3" name="Content Placeholder 2">
            <a:extLst>
              <a:ext uri="{FF2B5EF4-FFF2-40B4-BE49-F238E27FC236}">
                <a16:creationId xmlns:a16="http://schemas.microsoft.com/office/drawing/2014/main" id="{4277692A-2F8B-48BD-9D6E-C56A7BE5546B}"/>
              </a:ext>
            </a:extLst>
          </p:cNvPr>
          <p:cNvSpPr>
            <a:spLocks noGrp="1"/>
          </p:cNvSpPr>
          <p:nvPr>
            <p:ph sz="quarter" idx="12"/>
          </p:nvPr>
        </p:nvSpPr>
        <p:spPr>
          <a:xfrm>
            <a:off x="614855" y="1066799"/>
            <a:ext cx="10967545" cy="4813739"/>
          </a:xfrm>
        </p:spPr>
        <p:txBody>
          <a:bodyPr/>
          <a:lstStyle/>
          <a:p>
            <a:pPr marL="0" indent="0">
              <a:buNone/>
            </a:pPr>
            <a:r>
              <a:rPr lang="en-US" sz="2600" dirty="0"/>
              <a:t>Employee Rights</a:t>
            </a:r>
          </a:p>
          <a:p>
            <a:pPr marL="292608" indent="-292608">
              <a:spcBef>
                <a:spcPts val="1000"/>
              </a:spcBef>
              <a:spcAft>
                <a:spcPts val="0"/>
              </a:spcAft>
              <a:buFont typeface="Arial" panose="020B0604020202020204" pitchFamily="34" charset="0"/>
              <a:buChar char="•"/>
            </a:pPr>
            <a:r>
              <a:rPr lang="en-US" dirty="0"/>
              <a:t>Free consent.</a:t>
            </a:r>
          </a:p>
          <a:p>
            <a:pPr marL="292608" indent="-292608">
              <a:spcBef>
                <a:spcPts val="1000"/>
              </a:spcBef>
              <a:spcAft>
                <a:spcPts val="0"/>
              </a:spcAft>
              <a:buFont typeface="Arial" panose="020B0604020202020204" pitchFamily="34" charset="0"/>
              <a:buChar char="•"/>
            </a:pPr>
            <a:r>
              <a:rPr lang="en-US" dirty="0"/>
              <a:t>Privacy.</a:t>
            </a:r>
          </a:p>
          <a:p>
            <a:pPr marL="292608" indent="-292608">
              <a:spcBef>
                <a:spcPts val="1000"/>
              </a:spcBef>
              <a:spcAft>
                <a:spcPts val="0"/>
              </a:spcAft>
              <a:buFont typeface="Arial" panose="020B0604020202020204" pitchFamily="34" charset="0"/>
              <a:buChar char="•"/>
            </a:pPr>
            <a:r>
              <a:rPr lang="en-US" dirty="0"/>
              <a:t>Freedom of conscience.</a:t>
            </a:r>
          </a:p>
          <a:p>
            <a:pPr marL="292608" indent="-292608">
              <a:spcBef>
                <a:spcPts val="1000"/>
              </a:spcBef>
              <a:spcAft>
                <a:spcPts val="0"/>
              </a:spcAft>
              <a:buFont typeface="Arial" panose="020B0604020202020204" pitchFamily="34" charset="0"/>
              <a:buChar char="•"/>
            </a:pPr>
            <a:r>
              <a:rPr lang="en-US" dirty="0"/>
              <a:t>Freedom of speech.</a:t>
            </a:r>
          </a:p>
          <a:p>
            <a:pPr marL="292608" indent="-292608">
              <a:spcBef>
                <a:spcPts val="1000"/>
              </a:spcBef>
              <a:spcAft>
                <a:spcPts val="0"/>
              </a:spcAft>
              <a:buFont typeface="Arial" panose="020B0604020202020204" pitchFamily="34" charset="0"/>
              <a:buChar char="•"/>
            </a:pPr>
            <a:r>
              <a:rPr lang="en-US" dirty="0"/>
              <a:t>Due process.</a:t>
            </a:r>
          </a:p>
        </p:txBody>
      </p:sp>
    </p:spTree>
    <p:extLst>
      <p:ext uri="{BB962C8B-B14F-4D97-AF65-F5344CB8AC3E}">
        <p14:creationId xmlns:p14="http://schemas.microsoft.com/office/powerpoint/2010/main" val="38720603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82E91-2AC8-4D00-B2DE-D656F785F484}"/>
              </a:ext>
            </a:extLst>
          </p:cNvPr>
          <p:cNvSpPr>
            <a:spLocks noGrp="1"/>
          </p:cNvSpPr>
          <p:nvPr>
            <p:ph type="title"/>
          </p:nvPr>
        </p:nvSpPr>
        <p:spPr/>
        <p:txBody>
          <a:bodyPr/>
          <a:lstStyle/>
          <a:p>
            <a:r>
              <a:rPr lang="en-US" dirty="0"/>
              <a:t>Ethics in Human Resource Management </a:t>
            </a:r>
            <a:r>
              <a:rPr lang="en-US" sz="1000" b="0" dirty="0"/>
              <a:t>3</a:t>
            </a:r>
          </a:p>
        </p:txBody>
      </p:sp>
      <p:sp>
        <p:nvSpPr>
          <p:cNvPr id="3" name="Content Placeholder 2">
            <a:extLst>
              <a:ext uri="{FF2B5EF4-FFF2-40B4-BE49-F238E27FC236}">
                <a16:creationId xmlns:a16="http://schemas.microsoft.com/office/drawing/2014/main" id="{4277692A-2F8B-48BD-9D6E-C56A7BE5546B}"/>
              </a:ext>
            </a:extLst>
          </p:cNvPr>
          <p:cNvSpPr>
            <a:spLocks noGrp="1"/>
          </p:cNvSpPr>
          <p:nvPr>
            <p:ph sz="quarter" idx="12"/>
          </p:nvPr>
        </p:nvSpPr>
        <p:spPr>
          <a:xfrm>
            <a:off x="614855" y="1066799"/>
            <a:ext cx="10967545" cy="4813739"/>
          </a:xfrm>
        </p:spPr>
        <p:txBody>
          <a:bodyPr/>
          <a:lstStyle/>
          <a:p>
            <a:pPr marL="0" indent="0">
              <a:buNone/>
            </a:pPr>
            <a:r>
              <a:rPr lang="en-US" sz="2800" dirty="0"/>
              <a:t>Standards for Ethical Behavior</a:t>
            </a:r>
          </a:p>
          <a:p>
            <a:pPr marL="0" indent="0">
              <a:buNone/>
            </a:pPr>
            <a:r>
              <a:rPr lang="en-US" sz="2600" dirty="0"/>
              <a:t>Ethical companies act according to four principles:</a:t>
            </a:r>
          </a:p>
          <a:p>
            <a:pPr marL="292608" indent="-292608">
              <a:spcBef>
                <a:spcPts val="1000"/>
              </a:spcBef>
              <a:spcAft>
                <a:spcPts val="0"/>
              </a:spcAft>
            </a:pPr>
            <a:r>
              <a:rPr lang="en-US" dirty="0"/>
              <a:t>Emphasize mutual benefits in relationships with customers, vendors, and clients.</a:t>
            </a:r>
          </a:p>
          <a:p>
            <a:pPr marL="292608" indent="-292608">
              <a:spcBef>
                <a:spcPts val="1000"/>
              </a:spcBef>
              <a:spcAft>
                <a:spcPts val="0"/>
              </a:spcAft>
            </a:pPr>
            <a:r>
              <a:rPr lang="en-US" dirty="0"/>
              <a:t>Employees assume responsibility for the actions of the company.</a:t>
            </a:r>
          </a:p>
          <a:p>
            <a:pPr marL="292608" indent="-292608">
              <a:spcBef>
                <a:spcPts val="1000"/>
              </a:spcBef>
              <a:spcAft>
                <a:spcPts val="0"/>
              </a:spcAft>
            </a:pPr>
            <a:r>
              <a:rPr lang="en-US" dirty="0"/>
              <a:t>Have a sense of purpose or vision that employees value and use in their day-to-day work.</a:t>
            </a:r>
          </a:p>
          <a:p>
            <a:pPr marL="292608" indent="-292608">
              <a:spcBef>
                <a:spcPts val="1000"/>
              </a:spcBef>
              <a:spcAft>
                <a:spcPts val="0"/>
              </a:spcAft>
            </a:pPr>
            <a:r>
              <a:rPr lang="en-US" dirty="0"/>
              <a:t>Emphasize fairness.</a:t>
            </a:r>
          </a:p>
        </p:txBody>
      </p:sp>
    </p:spTree>
    <p:extLst>
      <p:ext uri="{BB962C8B-B14F-4D97-AF65-F5344CB8AC3E}">
        <p14:creationId xmlns:p14="http://schemas.microsoft.com/office/powerpoint/2010/main" val="27743022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t>Figure 1.5 Standards for Identifying Ethical Practices</a:t>
            </a:r>
            <a:endParaRPr lang="en-US" noProof="0" dirty="0"/>
          </a:p>
        </p:txBody>
      </p:sp>
      <p:pic>
        <p:nvPicPr>
          <p:cNvPr id="9" name="Picture 8" descr="A figure depicts the three standards for identifying ethical behavior.">
            <a:extLst>
              <a:ext uri="{FF2B5EF4-FFF2-40B4-BE49-F238E27FC236}">
                <a16:creationId xmlns:a16="http://schemas.microsoft.com/office/drawing/2014/main" id="{DDC60A64-E165-4F76-B3E9-56C7934B380F}"/>
              </a:ext>
            </a:extLst>
          </p:cNvPr>
          <p:cNvPicPr>
            <a:picLocks noChangeAspect="1"/>
          </p:cNvPicPr>
          <p:nvPr/>
        </p:nvPicPr>
        <p:blipFill>
          <a:blip r:embed="rId3"/>
          <a:stretch>
            <a:fillRect/>
          </a:stretch>
        </p:blipFill>
        <p:spPr>
          <a:xfrm>
            <a:off x="2959861" y="1359425"/>
            <a:ext cx="6303810" cy="4517528"/>
          </a:xfrm>
          <a:prstGeom prst="rect">
            <a:avLst/>
          </a:prstGeom>
        </p:spPr>
      </p:pic>
      <p:sp>
        <p:nvSpPr>
          <p:cNvPr id="5" name="Text Placeholder 4">
            <a:extLst>
              <a:ext uri="{FF2B5EF4-FFF2-40B4-BE49-F238E27FC236}">
                <a16:creationId xmlns:a16="http://schemas.microsoft.com/office/drawing/2014/main" id="{2EE62F56-BDA6-4EC3-AAEA-41DD7F221AAE}"/>
              </a:ext>
            </a:extLst>
          </p:cNvPr>
          <p:cNvSpPr>
            <a:spLocks noGrp="1"/>
          </p:cNvSpPr>
          <p:nvPr>
            <p:ph type="body" sz="quarter" idx="16"/>
          </p:nvPr>
        </p:nvSpPr>
        <p:spPr>
          <a:xfrm>
            <a:off x="4623350" y="6505788"/>
            <a:ext cx="2945301" cy="194775"/>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39899611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82E91-2AC8-4D00-B2DE-D656F785F484}"/>
              </a:ext>
            </a:extLst>
          </p:cNvPr>
          <p:cNvSpPr>
            <a:spLocks noGrp="1"/>
          </p:cNvSpPr>
          <p:nvPr>
            <p:ph type="title"/>
          </p:nvPr>
        </p:nvSpPr>
        <p:spPr/>
        <p:txBody>
          <a:bodyPr/>
          <a:lstStyle/>
          <a:p>
            <a:r>
              <a:rPr lang="en-US" dirty="0"/>
              <a:t>Careers in Human Resource Management</a:t>
            </a:r>
            <a:endParaRPr lang="en-US" sz="1000" b="0" dirty="0"/>
          </a:p>
        </p:txBody>
      </p:sp>
      <p:sp>
        <p:nvSpPr>
          <p:cNvPr id="3" name="Content Placeholder 2">
            <a:extLst>
              <a:ext uri="{FF2B5EF4-FFF2-40B4-BE49-F238E27FC236}">
                <a16:creationId xmlns:a16="http://schemas.microsoft.com/office/drawing/2014/main" id="{4277692A-2F8B-48BD-9D6E-C56A7BE5546B}"/>
              </a:ext>
            </a:extLst>
          </p:cNvPr>
          <p:cNvSpPr>
            <a:spLocks noGrp="1"/>
          </p:cNvSpPr>
          <p:nvPr>
            <p:ph sz="quarter" idx="12"/>
          </p:nvPr>
        </p:nvSpPr>
        <p:spPr>
          <a:xfrm>
            <a:off x="614855" y="1066799"/>
            <a:ext cx="10967545" cy="4813739"/>
          </a:xfrm>
        </p:spPr>
        <p:txBody>
          <a:bodyPr/>
          <a:lstStyle/>
          <a:p>
            <a:pPr marL="0" indent="0">
              <a:buNone/>
            </a:pPr>
            <a:r>
              <a:rPr lang="en-US" sz="2800" dirty="0"/>
              <a:t>Salaries vary depending on education and experience.</a:t>
            </a:r>
          </a:p>
          <a:p>
            <a:pPr marL="0" indent="0">
              <a:buNone/>
            </a:pPr>
            <a:r>
              <a:rPr lang="en-US" sz="2800" dirty="0"/>
              <a:t>Some positions are generalists, some are specialized.</a:t>
            </a:r>
          </a:p>
          <a:p>
            <a:pPr marL="0" indent="0">
              <a:buNone/>
            </a:pPr>
            <a:r>
              <a:rPr lang="en-US" sz="2800" dirty="0"/>
              <a:t>Most positions require a college degree.</a:t>
            </a:r>
          </a:p>
        </p:txBody>
      </p:sp>
    </p:spTree>
    <p:extLst>
      <p:ext uri="{BB962C8B-B14F-4D97-AF65-F5344CB8AC3E}">
        <p14:creationId xmlns:p14="http://schemas.microsoft.com/office/powerpoint/2010/main" val="19404612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C0520-8245-4843-AF95-A81512992C4E}"/>
              </a:ext>
            </a:extLst>
          </p:cNvPr>
          <p:cNvSpPr>
            <a:spLocks noGrp="1"/>
          </p:cNvSpPr>
          <p:nvPr>
            <p:ph type="title"/>
          </p:nvPr>
        </p:nvSpPr>
        <p:spPr/>
        <p:txBody>
          <a:bodyPr/>
          <a:lstStyle/>
          <a:p>
            <a:r>
              <a:rPr lang="en-US" dirty="0"/>
              <a:t>Figure 1.6 Median Salaries for H</a:t>
            </a:r>
            <a:r>
              <a:rPr lang="en-US" sz="100" dirty="0"/>
              <a:t> </a:t>
            </a:r>
            <a:r>
              <a:rPr lang="en-US" dirty="0"/>
              <a:t>R</a:t>
            </a:r>
            <a:r>
              <a:rPr lang="en-US" sz="100" dirty="0"/>
              <a:t> </a:t>
            </a:r>
            <a:r>
              <a:rPr lang="en-US" dirty="0"/>
              <a:t>M Positions</a:t>
            </a:r>
            <a:endParaRPr lang="en-US" noProof="0" dirty="0"/>
          </a:p>
        </p:txBody>
      </p:sp>
      <p:pic>
        <p:nvPicPr>
          <p:cNvPr id="3" name="Picture 2" descr="A bar chart lists median salaries for 8 different positions with human resources">
            <a:extLst>
              <a:ext uri="{FF2B5EF4-FFF2-40B4-BE49-F238E27FC236}">
                <a16:creationId xmlns:a16="http://schemas.microsoft.com/office/drawing/2014/main" id="{A45C51AD-3C1B-434A-833B-E5796040FD4E}"/>
              </a:ext>
            </a:extLst>
          </p:cNvPr>
          <p:cNvPicPr>
            <a:picLocks noChangeAspect="1"/>
          </p:cNvPicPr>
          <p:nvPr/>
        </p:nvPicPr>
        <p:blipFill>
          <a:blip r:embed="rId3"/>
          <a:stretch>
            <a:fillRect/>
          </a:stretch>
        </p:blipFill>
        <p:spPr>
          <a:xfrm>
            <a:off x="2314105" y="1355831"/>
            <a:ext cx="7563790" cy="4446137"/>
          </a:xfrm>
          <a:prstGeom prst="rect">
            <a:avLst/>
          </a:prstGeom>
        </p:spPr>
      </p:pic>
      <p:sp>
        <p:nvSpPr>
          <p:cNvPr id="4" name="Text Placeholder 3">
            <a:extLst>
              <a:ext uri="{FF2B5EF4-FFF2-40B4-BE49-F238E27FC236}">
                <a16:creationId xmlns:a16="http://schemas.microsoft.com/office/drawing/2014/main" id="{89AA2EB1-C235-47DF-8D8D-32390424C238}"/>
              </a:ext>
            </a:extLst>
          </p:cNvPr>
          <p:cNvSpPr>
            <a:spLocks noGrp="1"/>
          </p:cNvSpPr>
          <p:nvPr>
            <p:ph type="body" sz="quarter" idx="16"/>
          </p:nvPr>
        </p:nvSpPr>
        <p:spPr>
          <a:xfrm>
            <a:off x="4721898" y="6366984"/>
            <a:ext cx="2768184" cy="187237"/>
          </a:xfrm>
        </p:spPr>
        <p:txBody>
          <a:bodyPr/>
          <a:lstStyle/>
          <a:p>
            <a:r>
              <a:rPr lang="en-US" sz="1200" dirty="0">
                <a:hlinkClick r:id="rId4" action="ppaction://hlinksldjump"/>
              </a:rPr>
              <a:t>Access the text alternative for slide images.</a:t>
            </a:r>
            <a:endParaRPr lang="en-US" sz="1200" dirty="0"/>
          </a:p>
        </p:txBody>
      </p:sp>
      <p:sp>
        <p:nvSpPr>
          <p:cNvPr id="6" name="Text Placeholder 5">
            <a:extLst>
              <a:ext uri="{FF2B5EF4-FFF2-40B4-BE49-F238E27FC236}">
                <a16:creationId xmlns:a16="http://schemas.microsoft.com/office/drawing/2014/main" id="{64407A2C-D616-4612-9977-7FF7E1AF10D4}"/>
              </a:ext>
            </a:extLst>
          </p:cNvPr>
          <p:cNvSpPr>
            <a:spLocks noGrp="1"/>
          </p:cNvSpPr>
          <p:nvPr>
            <p:ph type="body" sz="quarter" idx="11"/>
          </p:nvPr>
        </p:nvSpPr>
        <p:spPr>
          <a:xfrm>
            <a:off x="6745578" y="6625792"/>
            <a:ext cx="4876800" cy="187237"/>
          </a:xfrm>
        </p:spPr>
        <p:txBody>
          <a:bodyPr/>
          <a:lstStyle/>
          <a:p>
            <a:r>
              <a:rPr lang="en-US" i="1" dirty="0">
                <a:solidFill>
                  <a:schemeClr val="tx1"/>
                </a:solidFill>
              </a:rPr>
              <a:t>Source: </a:t>
            </a:r>
            <a:r>
              <a:rPr lang="en-US" dirty="0">
                <a:solidFill>
                  <a:schemeClr val="tx1"/>
                </a:solidFill>
              </a:rPr>
              <a:t>Data from </a:t>
            </a:r>
            <a:r>
              <a:rPr lang="en-US" i="1" dirty="0">
                <a:solidFill>
                  <a:schemeClr val="tx1"/>
                </a:solidFill>
              </a:rPr>
              <a:t>O*NET </a:t>
            </a:r>
            <a:r>
              <a:rPr lang="en-US" i="1" dirty="0" err="1">
                <a:solidFill>
                  <a:schemeClr val="tx1"/>
                </a:solidFill>
              </a:rPr>
              <a:t>OnLine</a:t>
            </a:r>
            <a:r>
              <a:rPr lang="en-US" i="1" dirty="0">
                <a:solidFill>
                  <a:schemeClr val="tx1"/>
                </a:solidFill>
              </a:rPr>
              <a:t>, </a:t>
            </a:r>
            <a:r>
              <a:rPr lang="en-US" dirty="0">
                <a:solidFill>
                  <a:schemeClr val="tx1"/>
                </a:solidFill>
              </a:rPr>
              <a:t>https://www.onetonline.org, accessed April 8, 2020.</a:t>
            </a:r>
            <a:endParaRPr lang="en-US" sz="400" dirty="0">
              <a:solidFill>
                <a:schemeClr val="tx1"/>
              </a:solidFill>
            </a:endParaRPr>
          </a:p>
        </p:txBody>
      </p:sp>
    </p:spTree>
    <p:extLst>
      <p:ext uri="{BB962C8B-B14F-4D97-AF65-F5344CB8AC3E}">
        <p14:creationId xmlns:p14="http://schemas.microsoft.com/office/powerpoint/2010/main" val="38173100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3FD25-9C94-4336-A4C8-B54AC715C4D1}"/>
              </a:ext>
            </a:extLst>
          </p:cNvPr>
          <p:cNvSpPr>
            <a:spLocks noGrp="1"/>
          </p:cNvSpPr>
          <p:nvPr>
            <p:ph type="ctrTitle"/>
          </p:nvPr>
        </p:nvSpPr>
        <p:spPr>
          <a:xfrm>
            <a:off x="294968" y="3342968"/>
            <a:ext cx="6807200" cy="785004"/>
          </a:xfrm>
          <a:effectLst/>
        </p:spPr>
        <p:txBody>
          <a:bodyPr/>
          <a:lstStyle/>
          <a:p>
            <a:r>
              <a:rPr lang="en-US" b="1" noProof="0" dirty="0">
                <a:solidFill>
                  <a:schemeClr val="tx1"/>
                </a:solidFill>
              </a:rPr>
              <a:t>End of Chapter 1</a:t>
            </a:r>
          </a:p>
        </p:txBody>
      </p:sp>
      <p:sp>
        <p:nvSpPr>
          <p:cNvPr id="7" name="Content Placeholder 6">
            <a:extLst>
              <a:ext uri="{FF2B5EF4-FFF2-40B4-BE49-F238E27FC236}">
                <a16:creationId xmlns:a16="http://schemas.microsoft.com/office/drawing/2014/main" id="{89534162-EF0E-4E6A-81F0-E7342A58B340}"/>
              </a:ext>
            </a:extLst>
          </p:cNvPr>
          <p:cNvSpPr>
            <a:spLocks noGrp="1"/>
          </p:cNvSpPr>
          <p:nvPr>
            <p:ph sz="quarter" idx="12"/>
          </p:nvPr>
        </p:nvSpPr>
        <p:spPr>
          <a:xfrm>
            <a:off x="0" y="6705600"/>
            <a:ext cx="11720052" cy="152400"/>
          </a:xfrm>
        </p:spPr>
        <p:txBody>
          <a:bodyPr/>
          <a:lstStyle/>
          <a:p>
            <a:r>
              <a:rPr lang="en-US" noProof="0" dirty="0"/>
              <a:t>© 2022 McGraw Hill. All rights reserved. Authorized only for instructor use in the classroom. No reproduction or further distribution permitted without the prior written consent of McGraw Hill.</a:t>
            </a:r>
          </a:p>
        </p:txBody>
      </p:sp>
    </p:spTree>
    <p:extLst>
      <p:ext uri="{BB962C8B-B14F-4D97-AF65-F5344CB8AC3E}">
        <p14:creationId xmlns:p14="http://schemas.microsoft.com/office/powerpoint/2010/main" val="3891268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ED07-3974-4007-B9BB-1C267BD6EC98}"/>
              </a:ext>
            </a:extLst>
          </p:cNvPr>
          <p:cNvSpPr>
            <a:spLocks noGrp="1"/>
          </p:cNvSpPr>
          <p:nvPr>
            <p:ph type="title"/>
          </p:nvPr>
        </p:nvSpPr>
        <p:spPr>
          <a:xfrm rot="16200000">
            <a:off x="-2068243" y="2751720"/>
            <a:ext cx="5502564" cy="738033"/>
          </a:xfrm>
        </p:spPr>
        <p:txBody>
          <a:bodyPr/>
          <a:lstStyle/>
          <a:p>
            <a:pPr algn="ctr"/>
            <a:r>
              <a:rPr lang="en-US" sz="4400" noProof="0" dirty="0">
                <a:latin typeface="+mj-lt"/>
              </a:rPr>
              <a:t>POLLING QUESTION </a:t>
            </a:r>
            <a:r>
              <a:rPr lang="en-US" sz="1000" b="0" noProof="0" dirty="0">
                <a:latin typeface="+mj-lt"/>
              </a:rPr>
              <a:t>1</a:t>
            </a:r>
          </a:p>
        </p:txBody>
      </p:sp>
      <p:sp>
        <p:nvSpPr>
          <p:cNvPr id="5" name="Content Placeholder 4">
            <a:extLst>
              <a:ext uri="{FF2B5EF4-FFF2-40B4-BE49-F238E27FC236}">
                <a16:creationId xmlns:a16="http://schemas.microsoft.com/office/drawing/2014/main" id="{2FF2031C-16ED-4634-BE16-DAEDAF09630A}"/>
              </a:ext>
            </a:extLst>
          </p:cNvPr>
          <p:cNvSpPr>
            <a:spLocks noGrp="1"/>
          </p:cNvSpPr>
          <p:nvPr>
            <p:ph sz="quarter" idx="10"/>
          </p:nvPr>
        </p:nvSpPr>
        <p:spPr/>
        <p:txBody>
          <a:bodyPr/>
          <a:lstStyle/>
          <a:p>
            <a:r>
              <a:rPr lang="en-US" sz="2800" b="1" dirty="0"/>
              <a:t>In an organization, who should be concerned with H</a:t>
            </a:r>
            <a:r>
              <a:rPr lang="en-US" sz="100" b="1" dirty="0"/>
              <a:t> </a:t>
            </a:r>
            <a:r>
              <a:rPr lang="en-US" sz="2800" b="1" dirty="0"/>
              <a:t>R</a:t>
            </a:r>
            <a:r>
              <a:rPr lang="en-US" sz="100" b="1" dirty="0"/>
              <a:t> </a:t>
            </a:r>
            <a:r>
              <a:rPr lang="en-US" sz="2800" b="1" dirty="0"/>
              <a:t>M?</a:t>
            </a:r>
            <a:endParaRPr lang="en-US" sz="2800" b="1" noProof="0" dirty="0"/>
          </a:p>
        </p:txBody>
      </p:sp>
      <p:sp>
        <p:nvSpPr>
          <p:cNvPr id="4" name="Content Placeholder 3">
            <a:extLst>
              <a:ext uri="{FF2B5EF4-FFF2-40B4-BE49-F238E27FC236}">
                <a16:creationId xmlns:a16="http://schemas.microsoft.com/office/drawing/2014/main" id="{0FFA7EB4-722F-4C1A-B0ED-F71A7F0D52D8}"/>
              </a:ext>
            </a:extLst>
          </p:cNvPr>
          <p:cNvSpPr>
            <a:spLocks noGrp="1"/>
          </p:cNvSpPr>
          <p:nvPr>
            <p:ph idx="1"/>
          </p:nvPr>
        </p:nvSpPr>
        <p:spPr>
          <a:xfrm>
            <a:off x="1944173" y="1004115"/>
            <a:ext cx="8849723" cy="3180259"/>
          </a:xfrm>
          <a:prstGeom prst="rect">
            <a:avLst/>
          </a:prstGeom>
        </p:spPr>
        <p:txBody>
          <a:bodyPr/>
          <a:lstStyle/>
          <a:p>
            <a:pPr marL="357188" indent="-357188">
              <a:spcBef>
                <a:spcPts val="1000"/>
              </a:spcBef>
              <a:spcAft>
                <a:spcPts val="0"/>
              </a:spcAft>
              <a:buClrTx/>
              <a:buNone/>
            </a:pPr>
            <a:r>
              <a:rPr lang="en-US" noProof="0" dirty="0"/>
              <a:t>A. </a:t>
            </a:r>
            <a:r>
              <a:rPr lang="en-US" dirty="0"/>
              <a:t>Only the H</a:t>
            </a:r>
            <a:r>
              <a:rPr lang="en-US" sz="100" dirty="0"/>
              <a:t> </a:t>
            </a:r>
            <a:r>
              <a:rPr lang="en-US" dirty="0"/>
              <a:t>R department.</a:t>
            </a:r>
            <a:endParaRPr lang="en-US" noProof="0" dirty="0"/>
          </a:p>
          <a:p>
            <a:pPr marL="0" indent="0">
              <a:spcBef>
                <a:spcPts val="1000"/>
              </a:spcBef>
              <a:spcAft>
                <a:spcPts val="0"/>
              </a:spcAft>
              <a:buClrTx/>
              <a:buNone/>
            </a:pPr>
            <a:r>
              <a:rPr lang="en-US" noProof="0" dirty="0"/>
              <a:t>B. </a:t>
            </a:r>
            <a:r>
              <a:rPr lang="en-US" dirty="0"/>
              <a:t>Only managers.</a:t>
            </a:r>
            <a:endParaRPr lang="en-US" noProof="0" dirty="0"/>
          </a:p>
          <a:p>
            <a:pPr marL="357188" indent="-357188">
              <a:spcBef>
                <a:spcPts val="1000"/>
              </a:spcBef>
              <a:spcAft>
                <a:spcPts val="0"/>
              </a:spcAft>
              <a:buClrTx/>
              <a:buNone/>
            </a:pPr>
            <a:r>
              <a:rPr lang="en-US" noProof="0" dirty="0"/>
              <a:t>C. </a:t>
            </a:r>
            <a:r>
              <a:rPr lang="en-US" dirty="0"/>
              <a:t>Only top-level managers.</a:t>
            </a:r>
            <a:endParaRPr lang="en-US" noProof="0" dirty="0"/>
          </a:p>
          <a:p>
            <a:pPr marL="357188" indent="-357188">
              <a:spcBef>
                <a:spcPts val="1000"/>
              </a:spcBef>
              <a:spcAft>
                <a:spcPts val="0"/>
              </a:spcAft>
              <a:buClrTx/>
              <a:buNone/>
            </a:pPr>
            <a:r>
              <a:rPr lang="en-US" noProof="0" dirty="0"/>
              <a:t>D. </a:t>
            </a:r>
            <a:r>
              <a:rPr lang="en-US" dirty="0"/>
              <a:t>All of these.</a:t>
            </a:r>
            <a:endParaRPr lang="en-US" noProof="0" dirty="0"/>
          </a:p>
        </p:txBody>
      </p:sp>
    </p:spTree>
    <p:extLst>
      <p:ext uri="{BB962C8B-B14F-4D97-AF65-F5344CB8AC3E}">
        <p14:creationId xmlns:p14="http://schemas.microsoft.com/office/powerpoint/2010/main" val="361219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A27FB58-2C04-4772-9F37-0EEF22965478}"/>
              </a:ext>
            </a:extLst>
          </p:cNvPr>
          <p:cNvSpPr>
            <a:spLocks noGrp="1"/>
          </p:cNvSpPr>
          <p:nvPr>
            <p:ph type="ctrTitle"/>
          </p:nvPr>
        </p:nvSpPr>
        <p:spPr>
          <a:xfrm>
            <a:off x="963561" y="2130427"/>
            <a:ext cx="10569678" cy="1470025"/>
          </a:xfrm>
        </p:spPr>
        <p:txBody>
          <a:bodyPr/>
          <a:lstStyle/>
          <a:p>
            <a:r>
              <a:rPr lang="en-US" noProof="0" dirty="0">
                <a:solidFill>
                  <a:srgbClr val="AC0000"/>
                </a:solidFill>
              </a:rPr>
              <a:t>Accessibility Content: Text Alternatives for Images</a:t>
            </a:r>
          </a:p>
        </p:txBody>
      </p:sp>
    </p:spTree>
    <p:extLst>
      <p:ext uri="{BB962C8B-B14F-4D97-AF65-F5344CB8AC3E}">
        <p14:creationId xmlns:p14="http://schemas.microsoft.com/office/powerpoint/2010/main" val="28662449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dirty="0"/>
              <a:t>Figure 1.1 H</a:t>
            </a:r>
            <a:r>
              <a:rPr lang="en-US" sz="100" dirty="0"/>
              <a:t> </a:t>
            </a:r>
            <a:r>
              <a:rPr lang="en-US" dirty="0"/>
              <a:t>R</a:t>
            </a:r>
            <a:r>
              <a:rPr lang="en-US" sz="100" dirty="0"/>
              <a:t> </a:t>
            </a:r>
            <a:r>
              <a:rPr lang="en-US" dirty="0"/>
              <a:t>M Practices</a:t>
            </a:r>
            <a:r>
              <a:rPr lang="en-US" altLang="en-US" dirty="0"/>
              <a:t>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The important H</a:t>
            </a:r>
            <a:r>
              <a:rPr lang="en-US" sz="100" dirty="0"/>
              <a:t> </a:t>
            </a:r>
            <a:r>
              <a:rPr lang="en-US" dirty="0"/>
              <a:t>R</a:t>
            </a:r>
            <a:r>
              <a:rPr lang="en-US" sz="100" dirty="0"/>
              <a:t> </a:t>
            </a:r>
            <a:r>
              <a:rPr lang="en-US" dirty="0"/>
              <a:t>M practices that should support the organization’s business strategy include analysis and design of jobs, H</a:t>
            </a:r>
            <a:r>
              <a:rPr lang="en-US" sz="100" dirty="0"/>
              <a:t> </a:t>
            </a:r>
            <a:r>
              <a:rPr lang="en-US" dirty="0"/>
              <a:t>R planning, recruiting, selection, training and development, performance management, compensation, and employee relations.</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8239140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B04BE-A4FA-4366-BE61-5CD6263536FF}"/>
              </a:ext>
            </a:extLst>
          </p:cNvPr>
          <p:cNvSpPr>
            <a:spLocks noGrp="1"/>
          </p:cNvSpPr>
          <p:nvPr>
            <p:ph type="title"/>
          </p:nvPr>
        </p:nvSpPr>
        <p:spPr/>
        <p:txBody>
          <a:bodyPr/>
          <a:lstStyle/>
          <a:p>
            <a:r>
              <a:rPr lang="en-US" sz="3200" dirty="0"/>
              <a:t>Figure 1.2 Impact of Human Resource Management</a:t>
            </a:r>
            <a:r>
              <a:rPr lang="en-US" altLang="en-US" sz="3200" dirty="0"/>
              <a:t> – Text Alternative</a:t>
            </a:r>
            <a:endParaRPr lang="en-US" sz="3200" dirty="0"/>
          </a:p>
        </p:txBody>
      </p:sp>
      <p:sp>
        <p:nvSpPr>
          <p:cNvPr id="5" name="Text Placeholder 4">
            <a:extLst>
              <a:ext uri="{FF2B5EF4-FFF2-40B4-BE49-F238E27FC236}">
                <a16:creationId xmlns:a16="http://schemas.microsoft.com/office/drawing/2014/main" id="{FD727624-C747-4672-8AE4-3700D4F0146E}"/>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7ECE2A1B-4BF9-43A8-95E0-866D377F0807}"/>
              </a:ext>
            </a:extLst>
          </p:cNvPr>
          <p:cNvSpPr>
            <a:spLocks noGrp="1"/>
          </p:cNvSpPr>
          <p:nvPr>
            <p:ph idx="1"/>
          </p:nvPr>
        </p:nvSpPr>
        <p:spPr/>
        <p:txBody>
          <a:bodyPr/>
          <a:lstStyle/>
          <a:p>
            <a:r>
              <a:rPr lang="en-US" dirty="0"/>
              <a:t>Human resource management impacts the type of human capital, which includes training, experience, judgment, intelligence, relationships, and insight; and the behavior of human capital, which includes motivation and effort. They both lead to organizational performance, which includes quality, profitability, and customer satisfaction.</a:t>
            </a:r>
          </a:p>
        </p:txBody>
      </p:sp>
      <p:sp>
        <p:nvSpPr>
          <p:cNvPr id="4" name="Text Placeholder 3">
            <a:extLst>
              <a:ext uri="{FF2B5EF4-FFF2-40B4-BE49-F238E27FC236}">
                <a16:creationId xmlns:a16="http://schemas.microsoft.com/office/drawing/2014/main" id="{95437BB1-E53F-4E92-93C9-7C29289B87CA}"/>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31596501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B04BE-A4FA-4366-BE61-5CD6263536FF}"/>
              </a:ext>
            </a:extLst>
          </p:cNvPr>
          <p:cNvSpPr>
            <a:spLocks noGrp="1"/>
          </p:cNvSpPr>
          <p:nvPr>
            <p:ph type="title"/>
          </p:nvPr>
        </p:nvSpPr>
        <p:spPr/>
        <p:txBody>
          <a:bodyPr/>
          <a:lstStyle/>
          <a:p>
            <a:r>
              <a:rPr lang="en-US" sz="3200" dirty="0"/>
              <a:t>Figure 1.3 Competencies for H</a:t>
            </a:r>
            <a:r>
              <a:rPr lang="en-US" sz="100" dirty="0"/>
              <a:t> </a:t>
            </a:r>
            <a:r>
              <a:rPr lang="en-US" sz="3200" dirty="0"/>
              <a:t>R Professionals </a:t>
            </a:r>
            <a:r>
              <a:rPr lang="en-US" altLang="en-US" sz="3200" dirty="0"/>
              <a:t>– Text Alternative</a:t>
            </a:r>
            <a:endParaRPr lang="en-US" sz="3200" dirty="0"/>
          </a:p>
        </p:txBody>
      </p:sp>
      <p:sp>
        <p:nvSpPr>
          <p:cNvPr id="5" name="Text Placeholder 4">
            <a:extLst>
              <a:ext uri="{FF2B5EF4-FFF2-40B4-BE49-F238E27FC236}">
                <a16:creationId xmlns:a16="http://schemas.microsoft.com/office/drawing/2014/main" id="{FD727624-C747-4672-8AE4-3700D4F0146E}"/>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7ECE2A1B-4BF9-43A8-95E0-866D377F0807}"/>
              </a:ext>
            </a:extLst>
          </p:cNvPr>
          <p:cNvSpPr>
            <a:spLocks noGrp="1"/>
          </p:cNvSpPr>
          <p:nvPr>
            <p:ph idx="1"/>
          </p:nvPr>
        </p:nvSpPr>
        <p:spPr/>
        <p:txBody>
          <a:bodyPr/>
          <a:lstStyle/>
          <a:p>
            <a:pPr>
              <a:spcBef>
                <a:spcPts val="672"/>
              </a:spcBef>
            </a:pPr>
            <a:r>
              <a:rPr lang="en-US" dirty="0"/>
              <a:t>The Technical competency includes Human Resource Expertise.</a:t>
            </a:r>
          </a:p>
          <a:p>
            <a:pPr>
              <a:spcBef>
                <a:spcPts val="672"/>
              </a:spcBef>
            </a:pPr>
            <a:r>
              <a:rPr lang="en-US" dirty="0"/>
              <a:t>The Interpersonal competency includes Relationship Management, Communications, and Global and Cultural Effectiveness.</a:t>
            </a:r>
          </a:p>
          <a:p>
            <a:pPr>
              <a:spcBef>
                <a:spcPts val="672"/>
              </a:spcBef>
            </a:pPr>
            <a:r>
              <a:rPr lang="en-US" dirty="0"/>
              <a:t>The Business competency includes Consultation, Critical Evaluation, and Business Acumen.</a:t>
            </a:r>
          </a:p>
          <a:p>
            <a:pPr>
              <a:spcBef>
                <a:spcPts val="672"/>
              </a:spcBef>
            </a:pPr>
            <a:r>
              <a:rPr lang="en-US" dirty="0"/>
              <a:t>The Leadership competency includes Leadership and Navigation and Ethical Practice.</a:t>
            </a:r>
          </a:p>
        </p:txBody>
      </p:sp>
      <p:sp>
        <p:nvSpPr>
          <p:cNvPr id="4" name="Text Placeholder 3">
            <a:extLst>
              <a:ext uri="{FF2B5EF4-FFF2-40B4-BE49-F238E27FC236}">
                <a16:creationId xmlns:a16="http://schemas.microsoft.com/office/drawing/2014/main" id="{95437BB1-E53F-4E92-93C9-7C29289B87CA}"/>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4677674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B04BE-A4FA-4366-BE61-5CD6263536FF}"/>
              </a:ext>
            </a:extLst>
          </p:cNvPr>
          <p:cNvSpPr>
            <a:spLocks noGrp="1"/>
          </p:cNvSpPr>
          <p:nvPr>
            <p:ph type="title"/>
          </p:nvPr>
        </p:nvSpPr>
        <p:spPr>
          <a:xfrm>
            <a:off x="0" y="37607"/>
            <a:ext cx="12192000" cy="991586"/>
          </a:xfrm>
        </p:spPr>
        <p:txBody>
          <a:bodyPr/>
          <a:lstStyle/>
          <a:p>
            <a:r>
              <a:rPr lang="en-US" sz="3200" dirty="0"/>
              <a:t>Figure 1.4 Supervisors’ Involvement in H</a:t>
            </a:r>
            <a:r>
              <a:rPr lang="en-US" sz="100" dirty="0"/>
              <a:t> </a:t>
            </a:r>
            <a:r>
              <a:rPr lang="en-US" sz="3200" dirty="0"/>
              <a:t>R</a:t>
            </a:r>
            <a:r>
              <a:rPr lang="en-US" sz="100" dirty="0"/>
              <a:t> </a:t>
            </a:r>
            <a:r>
              <a:rPr lang="en-US" sz="3200" dirty="0"/>
              <a:t>M: Common Areas of Involvement </a:t>
            </a:r>
            <a:r>
              <a:rPr lang="en-US" altLang="en-US" sz="3200" dirty="0"/>
              <a:t>– Text Alternative</a:t>
            </a:r>
            <a:endParaRPr lang="en-US" sz="3200" dirty="0"/>
          </a:p>
        </p:txBody>
      </p:sp>
      <p:sp>
        <p:nvSpPr>
          <p:cNvPr id="5" name="Text Placeholder 4">
            <a:extLst>
              <a:ext uri="{FF2B5EF4-FFF2-40B4-BE49-F238E27FC236}">
                <a16:creationId xmlns:a16="http://schemas.microsoft.com/office/drawing/2014/main" id="{FD727624-C747-4672-8AE4-3700D4F0146E}"/>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7ECE2A1B-4BF9-43A8-95E0-866D377F0807}"/>
              </a:ext>
            </a:extLst>
          </p:cNvPr>
          <p:cNvSpPr>
            <a:spLocks noGrp="1"/>
          </p:cNvSpPr>
          <p:nvPr>
            <p:ph idx="1"/>
          </p:nvPr>
        </p:nvSpPr>
        <p:spPr/>
        <p:txBody>
          <a:bodyPr/>
          <a:lstStyle/>
          <a:p>
            <a:r>
              <a:rPr lang="en-US" dirty="0"/>
              <a:t>Some common areas of involvement for supervisors include: help define jobs; forecast HR needs; provide training; interview and select candidates; appraise performance; recommend pay increases and promotions; communicate policies; and motivate, with support from pay, benefits, and other rewards.</a:t>
            </a:r>
          </a:p>
        </p:txBody>
      </p:sp>
      <p:sp>
        <p:nvSpPr>
          <p:cNvPr id="4" name="Text Placeholder 3">
            <a:extLst>
              <a:ext uri="{FF2B5EF4-FFF2-40B4-BE49-F238E27FC236}">
                <a16:creationId xmlns:a16="http://schemas.microsoft.com/office/drawing/2014/main" id="{95437BB1-E53F-4E92-93C9-7C29289B87CA}"/>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4782238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B04BE-A4FA-4366-BE61-5CD6263536FF}"/>
              </a:ext>
            </a:extLst>
          </p:cNvPr>
          <p:cNvSpPr>
            <a:spLocks noGrp="1"/>
          </p:cNvSpPr>
          <p:nvPr>
            <p:ph type="title"/>
          </p:nvPr>
        </p:nvSpPr>
        <p:spPr/>
        <p:txBody>
          <a:bodyPr/>
          <a:lstStyle/>
          <a:p>
            <a:r>
              <a:rPr lang="en-US" sz="3200" dirty="0"/>
              <a:t>Figure 1.5 Standards for Identifying Ethical Practices </a:t>
            </a:r>
            <a:r>
              <a:rPr lang="en-US" altLang="en-US" sz="3200" dirty="0"/>
              <a:t>– Text Alternative</a:t>
            </a:r>
            <a:endParaRPr lang="en-US" sz="3200" dirty="0"/>
          </a:p>
        </p:txBody>
      </p:sp>
      <p:sp>
        <p:nvSpPr>
          <p:cNvPr id="5" name="Text Placeholder 4">
            <a:extLst>
              <a:ext uri="{FF2B5EF4-FFF2-40B4-BE49-F238E27FC236}">
                <a16:creationId xmlns:a16="http://schemas.microsoft.com/office/drawing/2014/main" id="{FD727624-C747-4672-8AE4-3700D4F0146E}"/>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7ECE2A1B-4BF9-43A8-95E0-866D377F0807}"/>
              </a:ext>
            </a:extLst>
          </p:cNvPr>
          <p:cNvSpPr>
            <a:spLocks noGrp="1"/>
          </p:cNvSpPr>
          <p:nvPr>
            <p:ph idx="1"/>
          </p:nvPr>
        </p:nvSpPr>
        <p:spPr/>
        <p:txBody>
          <a:bodyPr/>
          <a:lstStyle/>
          <a:p>
            <a:r>
              <a:rPr lang="en-US" dirty="0"/>
              <a:t>1. greatest good for greatest number; 2. respect for basic human rights; and 3. fair and equitable.</a:t>
            </a:r>
          </a:p>
        </p:txBody>
      </p:sp>
      <p:sp>
        <p:nvSpPr>
          <p:cNvPr id="4" name="Text Placeholder 3">
            <a:extLst>
              <a:ext uri="{FF2B5EF4-FFF2-40B4-BE49-F238E27FC236}">
                <a16:creationId xmlns:a16="http://schemas.microsoft.com/office/drawing/2014/main" id="{95437BB1-E53F-4E92-93C9-7C29289B87CA}"/>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2022544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77FA2-E623-4B4A-9918-8805A7241D3A}"/>
              </a:ext>
            </a:extLst>
          </p:cNvPr>
          <p:cNvSpPr>
            <a:spLocks noGrp="1"/>
          </p:cNvSpPr>
          <p:nvPr>
            <p:ph type="title"/>
          </p:nvPr>
        </p:nvSpPr>
        <p:spPr/>
        <p:txBody>
          <a:bodyPr/>
          <a:lstStyle/>
          <a:p>
            <a:r>
              <a:rPr lang="en-US" dirty="0"/>
              <a:t>Figure 1.6 Median Salaries for H</a:t>
            </a:r>
            <a:r>
              <a:rPr lang="en-US" sz="100" dirty="0"/>
              <a:t> </a:t>
            </a:r>
            <a:r>
              <a:rPr lang="en-US" dirty="0"/>
              <a:t>R</a:t>
            </a:r>
            <a:r>
              <a:rPr lang="en-US" sz="100" dirty="0"/>
              <a:t> </a:t>
            </a:r>
            <a:r>
              <a:rPr lang="en-US" dirty="0"/>
              <a:t>M Positions</a:t>
            </a:r>
            <a:r>
              <a:rPr lang="en-US" altLang="en-US" dirty="0"/>
              <a:t> – Text Alternative</a:t>
            </a:r>
            <a:endParaRPr lang="en-US" dirty="0"/>
          </a:p>
        </p:txBody>
      </p:sp>
      <p:sp>
        <p:nvSpPr>
          <p:cNvPr id="5" name="Text Placeholder 4">
            <a:extLst>
              <a:ext uri="{FF2B5EF4-FFF2-40B4-BE49-F238E27FC236}">
                <a16:creationId xmlns:a16="http://schemas.microsoft.com/office/drawing/2014/main" id="{E6139012-A4BC-462A-A37B-85554D04C441}"/>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3" name="Content Placeholder 2">
            <a:extLst>
              <a:ext uri="{FF2B5EF4-FFF2-40B4-BE49-F238E27FC236}">
                <a16:creationId xmlns:a16="http://schemas.microsoft.com/office/drawing/2014/main" id="{452EE64B-AE3D-4EB1-AEDC-AB23CCFD9AF1}"/>
              </a:ext>
            </a:extLst>
          </p:cNvPr>
          <p:cNvSpPr>
            <a:spLocks noGrp="1"/>
          </p:cNvSpPr>
          <p:nvPr>
            <p:ph idx="1"/>
          </p:nvPr>
        </p:nvSpPr>
        <p:spPr/>
        <p:txBody>
          <a:bodyPr/>
          <a:lstStyle/>
          <a:p>
            <a:r>
              <a:rPr lang="en-US" dirty="0"/>
              <a:t>Compensation and benefits manager, 120 thousand; Human resource manager, 110 thousand; Training and development manager, 110 thousand; Instructional designer or technologist, 65 thousand; Labor relations specialist, 65 thousand; Human Resource specialist, 60 thousand; Training and development specialist, 60 thousand; Human resource assistant, 40 thousand.</a:t>
            </a:r>
          </a:p>
        </p:txBody>
      </p:sp>
      <p:sp>
        <p:nvSpPr>
          <p:cNvPr id="4" name="Text Placeholder 3">
            <a:extLst>
              <a:ext uri="{FF2B5EF4-FFF2-40B4-BE49-F238E27FC236}">
                <a16:creationId xmlns:a16="http://schemas.microsoft.com/office/drawing/2014/main" id="{9F33846D-92C3-4C62-8865-B5FA5B3800C3}"/>
              </a:ext>
            </a:extLst>
          </p:cNvPr>
          <p:cNvSpPr>
            <a:spLocks noGrp="1"/>
          </p:cNvSpPr>
          <p:nvPr>
            <p:ph type="body" sz="quarter" idx="16"/>
          </p:nvPr>
        </p:nvSpPr>
        <p:spPr/>
        <p:txBody>
          <a:bodyPr/>
          <a:lstStyle/>
          <a:p>
            <a:r>
              <a:rPr lang="en-US" dirty="0">
                <a:hlinkClick r:id="rId2" action="ppaction://hlinksldjump"/>
              </a:rPr>
              <a:t>Return to parent-slide containing images.</a:t>
            </a:r>
            <a:endParaRPr lang="en-US" dirty="0"/>
          </a:p>
        </p:txBody>
      </p:sp>
    </p:spTree>
    <p:extLst>
      <p:ext uri="{BB962C8B-B14F-4D97-AF65-F5344CB8AC3E}">
        <p14:creationId xmlns:p14="http://schemas.microsoft.com/office/powerpoint/2010/main" val="1611820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Human Resource Management (H</a:t>
            </a:r>
            <a:r>
              <a:rPr lang="en-US" sz="100" dirty="0"/>
              <a:t> </a:t>
            </a:r>
            <a:r>
              <a:rPr lang="en-US" dirty="0"/>
              <a:t>R</a:t>
            </a:r>
            <a:r>
              <a:rPr lang="en-US" sz="100" dirty="0"/>
              <a:t> </a:t>
            </a:r>
            <a:r>
              <a:rPr lang="en-US" dirty="0"/>
              <a:t>M)</a:t>
            </a:r>
          </a:p>
        </p:txBody>
      </p:sp>
      <p:sp>
        <p:nvSpPr>
          <p:cNvPr id="3" name="Content Placeholder 2">
            <a:extLst>
              <a:ext uri="{FF2B5EF4-FFF2-40B4-BE49-F238E27FC236}">
                <a16:creationId xmlns:a16="http://schemas.microsoft.com/office/drawing/2014/main" id="{A8F51122-3CD2-4F9A-AF9F-E4821F09C18E}"/>
              </a:ext>
            </a:extLst>
          </p:cNvPr>
          <p:cNvSpPr>
            <a:spLocks noGrp="1"/>
          </p:cNvSpPr>
          <p:nvPr>
            <p:ph idx="1"/>
          </p:nvPr>
        </p:nvSpPr>
        <p:spPr>
          <a:xfrm>
            <a:off x="609600" y="1280160"/>
            <a:ext cx="10972800" cy="609600"/>
          </a:xfrm>
        </p:spPr>
        <p:txBody>
          <a:bodyPr/>
          <a:lstStyle/>
          <a:p>
            <a:pPr>
              <a:spcBef>
                <a:spcPts val="1000"/>
              </a:spcBef>
              <a:spcAft>
                <a:spcPts val="0"/>
              </a:spcAft>
            </a:pPr>
            <a:r>
              <a:rPr lang="en-US" dirty="0"/>
              <a:t>The policies, practices, and systems that influence employees’:</a:t>
            </a:r>
          </a:p>
        </p:txBody>
      </p:sp>
      <p:sp>
        <p:nvSpPr>
          <p:cNvPr id="11" name="Content Placeholder 10">
            <a:extLst>
              <a:ext uri="{FF2B5EF4-FFF2-40B4-BE49-F238E27FC236}">
                <a16:creationId xmlns:a16="http://schemas.microsoft.com/office/drawing/2014/main" id="{94AF2FBE-A341-45FB-BAA5-0F19AE1F6D39}"/>
              </a:ext>
            </a:extLst>
          </p:cNvPr>
          <p:cNvSpPr>
            <a:spLocks noGrp="1"/>
          </p:cNvSpPr>
          <p:nvPr>
            <p:ph idx="17"/>
          </p:nvPr>
        </p:nvSpPr>
        <p:spPr>
          <a:xfrm>
            <a:off x="609600" y="2065149"/>
            <a:ext cx="4039892" cy="2361942"/>
          </a:xfrm>
        </p:spPr>
        <p:txBody>
          <a:bodyPr/>
          <a:lstStyle/>
          <a:p>
            <a:pPr marL="292608" indent="-292608">
              <a:buFont typeface="Arial" panose="020B0604020202020204" pitchFamily="34" charset="0"/>
              <a:buChar char="•"/>
            </a:pPr>
            <a:r>
              <a:rPr lang="en-US" sz="2400" dirty="0"/>
              <a:t>Behavior.</a:t>
            </a:r>
          </a:p>
          <a:p>
            <a:pPr marL="292608" indent="-292608">
              <a:buFont typeface="Arial" panose="020B0604020202020204" pitchFamily="34" charset="0"/>
              <a:buChar char="•"/>
            </a:pPr>
            <a:r>
              <a:rPr lang="en-US" sz="2400" dirty="0"/>
              <a:t>Attitudes.</a:t>
            </a:r>
          </a:p>
          <a:p>
            <a:pPr marL="292608" indent="-292608">
              <a:buFont typeface="Arial" panose="020B0604020202020204" pitchFamily="34" charset="0"/>
              <a:buChar char="•"/>
            </a:pPr>
            <a:r>
              <a:rPr lang="en-US" sz="2400" dirty="0"/>
              <a:t>Performance.</a:t>
            </a:r>
          </a:p>
        </p:txBody>
      </p:sp>
      <p:pic>
        <p:nvPicPr>
          <p:cNvPr id="6" name="Picture 5" descr="A photo of three people discussing in the office.">
            <a:extLst>
              <a:ext uri="{FF2B5EF4-FFF2-40B4-BE49-F238E27FC236}">
                <a16:creationId xmlns:a16="http://schemas.microsoft.com/office/drawing/2014/main" id="{834B7373-2534-46CA-B338-155C6AE8D34A}"/>
              </a:ext>
            </a:extLst>
          </p:cNvPr>
          <p:cNvPicPr>
            <a:picLocks noChangeAspect="1"/>
          </p:cNvPicPr>
          <p:nvPr/>
        </p:nvPicPr>
        <p:blipFill>
          <a:blip r:embed="rId3"/>
          <a:stretch>
            <a:fillRect/>
          </a:stretch>
        </p:blipFill>
        <p:spPr>
          <a:xfrm>
            <a:off x="5303162" y="2045496"/>
            <a:ext cx="5987704" cy="3995432"/>
          </a:xfrm>
          <a:prstGeom prst="rect">
            <a:avLst/>
          </a:prstGeom>
        </p:spPr>
      </p:pic>
      <p:sp>
        <p:nvSpPr>
          <p:cNvPr id="5" name="Text Placeholder 4">
            <a:extLst>
              <a:ext uri="{FF2B5EF4-FFF2-40B4-BE49-F238E27FC236}">
                <a16:creationId xmlns:a16="http://schemas.microsoft.com/office/drawing/2014/main" id="{D807C8F4-9296-46DA-BEE6-1F421226F5E0}"/>
              </a:ext>
            </a:extLst>
          </p:cNvPr>
          <p:cNvSpPr>
            <a:spLocks noGrp="1"/>
          </p:cNvSpPr>
          <p:nvPr>
            <p:ph type="body" sz="quarter" idx="11"/>
          </p:nvPr>
        </p:nvSpPr>
        <p:spPr>
          <a:xfrm>
            <a:off x="8005011" y="6695319"/>
            <a:ext cx="3715670" cy="157980"/>
          </a:xfrm>
        </p:spPr>
        <p:txBody>
          <a:bodyPr/>
          <a:lstStyle/>
          <a:p>
            <a:r>
              <a:rPr lang="en-US" dirty="0">
                <a:solidFill>
                  <a:schemeClr val="tx1"/>
                </a:solidFill>
              </a:rPr>
              <a:t>©nd3000/Shutterstock</a:t>
            </a:r>
          </a:p>
        </p:txBody>
      </p:sp>
    </p:spTree>
    <p:extLst>
      <p:ext uri="{BB962C8B-B14F-4D97-AF65-F5344CB8AC3E}">
        <p14:creationId xmlns:p14="http://schemas.microsoft.com/office/powerpoint/2010/main" val="4917962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1.1 H</a:t>
            </a:r>
            <a:r>
              <a:rPr lang="en-US" sz="100" dirty="0"/>
              <a:t> </a:t>
            </a:r>
            <a:r>
              <a:rPr lang="en-US" dirty="0"/>
              <a:t>R</a:t>
            </a:r>
            <a:r>
              <a:rPr lang="en-US" sz="100" dirty="0"/>
              <a:t> </a:t>
            </a:r>
            <a:r>
              <a:rPr lang="en-US" dirty="0"/>
              <a:t>M Practices</a:t>
            </a:r>
          </a:p>
        </p:txBody>
      </p:sp>
      <p:pic>
        <p:nvPicPr>
          <p:cNvPr id="7" name="Picture 6" descr="A graphic denotes the eight strategic H R M practices in relation to company performance.">
            <a:extLst>
              <a:ext uri="{FF2B5EF4-FFF2-40B4-BE49-F238E27FC236}">
                <a16:creationId xmlns:a16="http://schemas.microsoft.com/office/drawing/2014/main" id="{055F0C32-B875-482A-97F7-A77F8BA16564}"/>
              </a:ext>
            </a:extLst>
          </p:cNvPr>
          <p:cNvPicPr>
            <a:picLocks noChangeAspect="1"/>
          </p:cNvPicPr>
          <p:nvPr/>
        </p:nvPicPr>
        <p:blipFill>
          <a:blip r:embed="rId3"/>
          <a:stretch>
            <a:fillRect/>
          </a:stretch>
        </p:blipFill>
        <p:spPr>
          <a:xfrm>
            <a:off x="1082941" y="1743438"/>
            <a:ext cx="10026119" cy="4060577"/>
          </a:xfrm>
          <a:prstGeom prst="rect">
            <a:avLst/>
          </a:prstGeom>
        </p:spPr>
      </p:pic>
      <p:sp>
        <p:nvSpPr>
          <p:cNvPr id="5" name="Text Placeholder 4">
            <a:extLst>
              <a:ext uri="{FF2B5EF4-FFF2-40B4-BE49-F238E27FC236}">
                <a16:creationId xmlns:a16="http://schemas.microsoft.com/office/drawing/2014/main" id="{BE5301C2-FC52-4E0C-98BD-886DBE7E4E72}"/>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US" sz="1200" dirty="0"/>
          </a:p>
        </p:txBody>
      </p:sp>
    </p:spTree>
    <p:extLst>
      <p:ext uri="{BB962C8B-B14F-4D97-AF65-F5344CB8AC3E}">
        <p14:creationId xmlns:p14="http://schemas.microsoft.com/office/powerpoint/2010/main" val="1231995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94A41-A002-48E1-85F1-A52361B6756B}"/>
              </a:ext>
            </a:extLst>
          </p:cNvPr>
          <p:cNvSpPr>
            <a:spLocks noGrp="1"/>
          </p:cNvSpPr>
          <p:nvPr>
            <p:ph type="title"/>
          </p:nvPr>
        </p:nvSpPr>
        <p:spPr/>
        <p:txBody>
          <a:bodyPr/>
          <a:lstStyle/>
          <a:p>
            <a:r>
              <a:rPr lang="en-US" dirty="0"/>
              <a:t>Human Resources and Company Performance </a:t>
            </a:r>
            <a:r>
              <a:rPr lang="en-US" sz="1000" b="0" dirty="0"/>
              <a:t>1</a:t>
            </a:r>
            <a:endParaRPr lang="en-US" dirty="0"/>
          </a:p>
        </p:txBody>
      </p:sp>
      <p:sp>
        <p:nvSpPr>
          <p:cNvPr id="3" name="Content Placeholder 2">
            <a:extLst>
              <a:ext uri="{FF2B5EF4-FFF2-40B4-BE49-F238E27FC236}">
                <a16:creationId xmlns:a16="http://schemas.microsoft.com/office/drawing/2014/main" id="{52745A63-7EE6-4E75-9745-59D9BDB36D22}"/>
              </a:ext>
            </a:extLst>
          </p:cNvPr>
          <p:cNvSpPr>
            <a:spLocks noGrp="1"/>
          </p:cNvSpPr>
          <p:nvPr>
            <p:ph sz="half" idx="1"/>
          </p:nvPr>
        </p:nvSpPr>
        <p:spPr>
          <a:xfrm>
            <a:off x="609600" y="1268413"/>
            <a:ext cx="10972800" cy="3603389"/>
          </a:xfrm>
        </p:spPr>
        <p:txBody>
          <a:bodyPr/>
          <a:lstStyle/>
          <a:p>
            <a:pPr>
              <a:spcBef>
                <a:spcPts val="1000"/>
              </a:spcBef>
              <a:spcAft>
                <a:spcPts val="0"/>
              </a:spcAft>
            </a:pPr>
            <a:r>
              <a:rPr lang="en-US" sz="2600" b="1" dirty="0"/>
              <a:t>Human capital:</a:t>
            </a:r>
            <a:r>
              <a:rPr lang="en-US" sz="2600" dirty="0"/>
              <a:t> an organization’s employees described in terms of their:</a:t>
            </a:r>
          </a:p>
          <a:p>
            <a:pPr marL="292608" indent="-292608">
              <a:spcBef>
                <a:spcPts val="1000"/>
              </a:spcBef>
              <a:spcAft>
                <a:spcPts val="0"/>
              </a:spcAft>
              <a:buFont typeface="Arial" panose="020B0604020202020204" pitchFamily="34" charset="0"/>
              <a:buChar char="•"/>
            </a:pPr>
            <a:r>
              <a:rPr lang="en-US" dirty="0"/>
              <a:t>Training.</a:t>
            </a:r>
          </a:p>
          <a:p>
            <a:pPr marL="292608" indent="-292608">
              <a:spcBef>
                <a:spcPts val="1000"/>
              </a:spcBef>
              <a:spcAft>
                <a:spcPts val="0"/>
              </a:spcAft>
              <a:buFont typeface="Arial" panose="020B0604020202020204" pitchFamily="34" charset="0"/>
              <a:buChar char="•"/>
            </a:pPr>
            <a:r>
              <a:rPr lang="en-US" dirty="0"/>
              <a:t>Experience.</a:t>
            </a:r>
          </a:p>
          <a:p>
            <a:pPr marL="292608" indent="-292608">
              <a:spcBef>
                <a:spcPts val="1000"/>
              </a:spcBef>
              <a:spcAft>
                <a:spcPts val="0"/>
              </a:spcAft>
              <a:buFont typeface="Arial" panose="020B0604020202020204" pitchFamily="34" charset="0"/>
              <a:buChar char="•"/>
            </a:pPr>
            <a:r>
              <a:rPr lang="en-US" dirty="0"/>
              <a:t>Judgment.</a:t>
            </a:r>
          </a:p>
          <a:p>
            <a:pPr marL="292608" indent="-292608">
              <a:spcBef>
                <a:spcPts val="1000"/>
              </a:spcBef>
              <a:spcAft>
                <a:spcPts val="0"/>
              </a:spcAft>
              <a:buFont typeface="Arial" panose="020B0604020202020204" pitchFamily="34" charset="0"/>
              <a:buChar char="•"/>
            </a:pPr>
            <a:r>
              <a:rPr lang="en-US" dirty="0"/>
              <a:t>Intelligence.</a:t>
            </a:r>
          </a:p>
          <a:p>
            <a:pPr marL="292608" indent="-292608">
              <a:spcBef>
                <a:spcPts val="1000"/>
              </a:spcBef>
              <a:spcAft>
                <a:spcPts val="0"/>
              </a:spcAft>
              <a:buFont typeface="Arial" panose="020B0604020202020204" pitchFamily="34" charset="0"/>
              <a:buChar char="•"/>
            </a:pPr>
            <a:r>
              <a:rPr lang="en-US" dirty="0"/>
              <a:t>Relationships.</a:t>
            </a:r>
          </a:p>
          <a:p>
            <a:pPr marL="292608" indent="-292608">
              <a:spcBef>
                <a:spcPts val="1000"/>
              </a:spcBef>
              <a:spcAft>
                <a:spcPts val="0"/>
              </a:spcAft>
              <a:buFont typeface="Arial" panose="020B0604020202020204" pitchFamily="34" charset="0"/>
              <a:buChar char="•"/>
            </a:pPr>
            <a:r>
              <a:rPr lang="en-US" dirty="0"/>
              <a:t>Insight.</a:t>
            </a:r>
          </a:p>
        </p:txBody>
      </p:sp>
      <p:sp>
        <p:nvSpPr>
          <p:cNvPr id="4" name="Content Placeholder 3">
            <a:extLst>
              <a:ext uri="{FF2B5EF4-FFF2-40B4-BE49-F238E27FC236}">
                <a16:creationId xmlns:a16="http://schemas.microsoft.com/office/drawing/2014/main" id="{D068258D-16C2-408B-B80D-B55CAF6ACA74}"/>
              </a:ext>
            </a:extLst>
          </p:cNvPr>
          <p:cNvSpPr>
            <a:spLocks noGrp="1"/>
          </p:cNvSpPr>
          <p:nvPr>
            <p:ph sz="half" idx="2"/>
          </p:nvPr>
        </p:nvSpPr>
        <p:spPr>
          <a:xfrm>
            <a:off x="609600" y="5126634"/>
            <a:ext cx="10972800" cy="609600"/>
          </a:xfrm>
        </p:spPr>
        <p:txBody>
          <a:bodyPr/>
          <a:lstStyle/>
          <a:p>
            <a:pPr>
              <a:spcBef>
                <a:spcPts val="1000"/>
              </a:spcBef>
              <a:spcAft>
                <a:spcPts val="0"/>
              </a:spcAft>
            </a:pPr>
            <a:r>
              <a:rPr lang="en-US" sz="2600" dirty="0">
                <a:solidFill>
                  <a:srgbClr val="000000"/>
                </a:solidFill>
              </a:rPr>
              <a:t>The concept of </a:t>
            </a:r>
            <a:r>
              <a:rPr lang="en-US" altLang="ja-JP" sz="2600" dirty="0">
                <a:solidFill>
                  <a:srgbClr val="000000"/>
                </a:solidFill>
              </a:rPr>
              <a:t>H</a:t>
            </a:r>
            <a:r>
              <a:rPr lang="en-US" altLang="ja-JP" sz="100" dirty="0">
                <a:solidFill>
                  <a:srgbClr val="000000"/>
                </a:solidFill>
              </a:rPr>
              <a:t> </a:t>
            </a:r>
            <a:r>
              <a:rPr lang="en-US" altLang="ja-JP" sz="2600" dirty="0">
                <a:solidFill>
                  <a:srgbClr val="000000"/>
                </a:solidFill>
              </a:rPr>
              <a:t>R</a:t>
            </a:r>
            <a:r>
              <a:rPr lang="en-US" altLang="ja-JP" sz="100" dirty="0">
                <a:solidFill>
                  <a:srgbClr val="000000"/>
                </a:solidFill>
              </a:rPr>
              <a:t> </a:t>
            </a:r>
            <a:r>
              <a:rPr lang="en-US" altLang="ja-JP" sz="2600" dirty="0">
                <a:solidFill>
                  <a:srgbClr val="000000"/>
                </a:solidFill>
              </a:rPr>
              <a:t>M implies that employees are </a:t>
            </a:r>
            <a:r>
              <a:rPr lang="en-US" altLang="ja-JP" sz="2600" b="1" i="1" dirty="0"/>
              <a:t>resources</a:t>
            </a:r>
            <a:r>
              <a:rPr lang="en-US" altLang="ja-JP" sz="2600" dirty="0">
                <a:solidFill>
                  <a:srgbClr val="000000"/>
                </a:solidFill>
              </a:rPr>
              <a:t> of the employer.</a:t>
            </a:r>
            <a:endParaRPr lang="en-US" sz="2600" dirty="0"/>
          </a:p>
        </p:txBody>
      </p:sp>
    </p:spTree>
    <p:extLst>
      <p:ext uri="{BB962C8B-B14F-4D97-AF65-F5344CB8AC3E}">
        <p14:creationId xmlns:p14="http://schemas.microsoft.com/office/powerpoint/2010/main" val="2519365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F3DB5-4E6F-48AB-8989-93475427441D}"/>
              </a:ext>
            </a:extLst>
          </p:cNvPr>
          <p:cNvSpPr>
            <a:spLocks noGrp="1"/>
          </p:cNvSpPr>
          <p:nvPr>
            <p:ph type="title"/>
          </p:nvPr>
        </p:nvSpPr>
        <p:spPr/>
        <p:txBody>
          <a:bodyPr/>
          <a:lstStyle/>
          <a:p>
            <a:r>
              <a:rPr lang="en-US" dirty="0"/>
              <a:t>Figure 1.2 Impact of Human Resource Management</a:t>
            </a:r>
          </a:p>
        </p:txBody>
      </p:sp>
      <p:pic>
        <p:nvPicPr>
          <p:cNvPr id="5" name="Picture 4" descr="A graphic shows how H R M impacts type of human capital, behavior of human capital, and organizational performance.">
            <a:extLst>
              <a:ext uri="{FF2B5EF4-FFF2-40B4-BE49-F238E27FC236}">
                <a16:creationId xmlns:a16="http://schemas.microsoft.com/office/drawing/2014/main" id="{9A7164D8-B533-4061-A33F-11880DD95BF8}"/>
              </a:ext>
            </a:extLst>
          </p:cNvPr>
          <p:cNvPicPr>
            <a:picLocks noChangeAspect="1"/>
          </p:cNvPicPr>
          <p:nvPr/>
        </p:nvPicPr>
        <p:blipFill>
          <a:blip r:embed="rId3"/>
          <a:stretch>
            <a:fillRect/>
          </a:stretch>
        </p:blipFill>
        <p:spPr>
          <a:xfrm>
            <a:off x="1843305" y="1335354"/>
            <a:ext cx="8683827" cy="4689267"/>
          </a:xfrm>
          <a:prstGeom prst="rect">
            <a:avLst/>
          </a:prstGeom>
        </p:spPr>
      </p:pic>
      <p:sp>
        <p:nvSpPr>
          <p:cNvPr id="9" name="Text Placeholder 8">
            <a:extLst>
              <a:ext uri="{FF2B5EF4-FFF2-40B4-BE49-F238E27FC236}">
                <a16:creationId xmlns:a16="http://schemas.microsoft.com/office/drawing/2014/main" id="{BFEDE5CF-F8F4-4979-AA58-D65BFF60AE48}"/>
              </a:ext>
            </a:extLst>
          </p:cNvPr>
          <p:cNvSpPr>
            <a:spLocks noGrp="1"/>
          </p:cNvSpPr>
          <p:nvPr>
            <p:ph type="body" sz="quarter" idx="16"/>
          </p:nvPr>
        </p:nvSpPr>
        <p:spPr>
          <a:xfrm>
            <a:off x="4623350" y="6496049"/>
            <a:ext cx="2945301" cy="214253"/>
          </a:xfrm>
        </p:spPr>
        <p:txBody>
          <a:bodyPr/>
          <a:lstStyle/>
          <a:p>
            <a:r>
              <a:rPr lang="en-US" sz="1200" dirty="0">
                <a:hlinkClick r:id="rId4" action="ppaction://hlinksldjump"/>
              </a:rPr>
              <a:t>Access the text alternative for slide images.</a:t>
            </a:r>
            <a:endParaRPr lang="en-IN" sz="1200" dirty="0"/>
          </a:p>
        </p:txBody>
      </p:sp>
    </p:spTree>
    <p:extLst>
      <p:ext uri="{BB962C8B-B14F-4D97-AF65-F5344CB8AC3E}">
        <p14:creationId xmlns:p14="http://schemas.microsoft.com/office/powerpoint/2010/main" val="1484968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3FF8D-91EB-4B61-97F9-DC4E4888CDE5}"/>
              </a:ext>
            </a:extLst>
          </p:cNvPr>
          <p:cNvSpPr>
            <a:spLocks noGrp="1"/>
          </p:cNvSpPr>
          <p:nvPr>
            <p:ph type="title"/>
          </p:nvPr>
        </p:nvSpPr>
        <p:spPr/>
        <p:txBody>
          <a:bodyPr/>
          <a:lstStyle/>
          <a:p>
            <a:r>
              <a:rPr lang="en-US" dirty="0"/>
              <a:t>Human Resources and Company Performance </a:t>
            </a:r>
            <a:r>
              <a:rPr lang="en-US" sz="1000" b="0" dirty="0"/>
              <a:t>2</a:t>
            </a:r>
          </a:p>
        </p:txBody>
      </p:sp>
      <p:sp>
        <p:nvSpPr>
          <p:cNvPr id="3" name="Content Placeholder 2">
            <a:extLst>
              <a:ext uri="{FF2B5EF4-FFF2-40B4-BE49-F238E27FC236}">
                <a16:creationId xmlns:a16="http://schemas.microsoft.com/office/drawing/2014/main" id="{63BFC0D6-7D31-4619-BB4E-B691A7024472}"/>
              </a:ext>
            </a:extLst>
          </p:cNvPr>
          <p:cNvSpPr>
            <a:spLocks noGrp="1"/>
          </p:cNvSpPr>
          <p:nvPr>
            <p:ph idx="1"/>
          </p:nvPr>
        </p:nvSpPr>
        <p:spPr>
          <a:xfrm>
            <a:off x="609600" y="1280160"/>
            <a:ext cx="10972800" cy="4446871"/>
          </a:xfrm>
        </p:spPr>
        <p:txBody>
          <a:bodyPr/>
          <a:lstStyle/>
          <a:p>
            <a:pPr>
              <a:spcBef>
                <a:spcPts val="1000"/>
              </a:spcBef>
              <a:spcAft>
                <a:spcPts val="0"/>
              </a:spcAft>
            </a:pPr>
            <a:r>
              <a:rPr lang="en-US" dirty="0"/>
              <a:t>Sustainable Competitive Advantage</a:t>
            </a:r>
          </a:p>
          <a:p>
            <a:pPr>
              <a:spcBef>
                <a:spcPts val="1000"/>
              </a:spcBef>
              <a:spcAft>
                <a:spcPts val="0"/>
              </a:spcAft>
            </a:pPr>
            <a:r>
              <a:rPr lang="en-US" sz="2600" dirty="0">
                <a:cs typeface="Calibri" panose="020F0502020204030204" pitchFamily="34" charset="0"/>
              </a:rPr>
              <a:t>An organization is better than competitors at something and can hold that advantage over a sustained period of time.</a:t>
            </a:r>
          </a:p>
          <a:p>
            <a:pPr>
              <a:spcBef>
                <a:spcPts val="1000"/>
              </a:spcBef>
              <a:spcAft>
                <a:spcPts val="0"/>
              </a:spcAft>
            </a:pPr>
            <a:r>
              <a:rPr lang="en-US" sz="2600" dirty="0">
                <a:ea typeface="ＭＳ Ｐゴシック" charset="0"/>
                <a:cs typeface="Calibri" panose="020F0502020204030204" pitchFamily="34" charset="0"/>
              </a:rPr>
              <a:t>Human resources </a:t>
            </a:r>
            <a:r>
              <a:rPr lang="en-US" sz="2600" dirty="0">
                <a:cs typeface="Calibri" panose="020F0502020204030204" pitchFamily="34" charset="0"/>
              </a:rPr>
              <a:t>give organizations advantages because human resources:</a:t>
            </a:r>
          </a:p>
          <a:p>
            <a:pPr marL="292608" indent="-292608">
              <a:spcBef>
                <a:spcPts val="1000"/>
              </a:spcBef>
              <a:spcAft>
                <a:spcPts val="0"/>
              </a:spcAft>
              <a:buFont typeface="Arial" panose="020B0604020202020204" pitchFamily="34" charset="0"/>
              <a:buChar char="•"/>
            </a:pPr>
            <a:r>
              <a:rPr lang="en-US" sz="2400" dirty="0"/>
              <a:t>Are valuable.</a:t>
            </a:r>
          </a:p>
          <a:p>
            <a:pPr marL="292608" indent="-292608">
              <a:spcBef>
                <a:spcPts val="1000"/>
              </a:spcBef>
              <a:spcAft>
                <a:spcPts val="0"/>
              </a:spcAft>
              <a:buFont typeface="Arial" panose="020B0604020202020204" pitchFamily="34" charset="0"/>
              <a:buChar char="•"/>
            </a:pPr>
            <a:r>
              <a:rPr lang="en-US" sz="2400" dirty="0"/>
              <a:t>Are rare.</a:t>
            </a:r>
          </a:p>
          <a:p>
            <a:pPr marL="292608" indent="-292608">
              <a:spcBef>
                <a:spcPts val="1000"/>
              </a:spcBef>
              <a:spcAft>
                <a:spcPts val="0"/>
              </a:spcAft>
              <a:buFont typeface="Arial" panose="020B0604020202020204" pitchFamily="34" charset="0"/>
              <a:buChar char="•"/>
            </a:pPr>
            <a:r>
              <a:rPr lang="en-US" sz="2400" dirty="0"/>
              <a:t>Cannot be imitated.</a:t>
            </a:r>
          </a:p>
          <a:p>
            <a:pPr marL="292608" indent="-292608">
              <a:spcBef>
                <a:spcPts val="1000"/>
              </a:spcBef>
              <a:spcAft>
                <a:spcPts val="0"/>
              </a:spcAft>
              <a:buFont typeface="Arial" panose="020B0604020202020204" pitchFamily="34" charset="0"/>
              <a:buChar char="•"/>
            </a:pPr>
            <a:r>
              <a:rPr lang="en-US" sz="2400" dirty="0"/>
              <a:t>Have no good substitutes.</a:t>
            </a:r>
            <a:endParaRPr lang="en-US" dirty="0"/>
          </a:p>
        </p:txBody>
      </p:sp>
    </p:spTree>
    <p:extLst>
      <p:ext uri="{BB962C8B-B14F-4D97-AF65-F5344CB8AC3E}">
        <p14:creationId xmlns:p14="http://schemas.microsoft.com/office/powerpoint/2010/main" val="262386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2"/>
  <p:tag name="MMPROD_UIDATA" val="&lt;database version=&quot;6.0&quot;&gt;&lt;object type=&quot;1&quot; unique_id=&quot;10001&quot;&gt;&lt;object type=&quot;8&quot; unique_id=&quot;20353&quot;&gt;&lt;/object&gt;&lt;object type=&quot;2&quot; unique_id=&quot;20354&quot;&gt;&lt;object type=&quot;3&quot; unique_id=&quot;20355&quot;&gt;&lt;property id=&quot;20148&quot; value=&quot;5&quot;/&gt;&lt;property id=&quot;20300&quot; value=&quot;Slide 1&quot;/&gt;&lt;property id=&quot;20307&quot; value=&quot;266&quot;/&gt;&lt;/object&gt;&lt;object type=&quot;3&quot; unique_id=&quot;20356&quot;&gt;&lt;property id=&quot;20148&quot; value=&quot;5&quot;/&gt;&lt;property id=&quot;20300&quot; value=&quot;Slide 2 - &amp;quot; Need To Know &amp;quot;&quot;/&gt;&lt;property id=&quot;20307&quot; value=&quot;267&quot;/&gt;&lt;/object&gt;&lt;object type=&quot;3&quot; unique_id=&quot;20357&quot;&gt;&lt;property id=&quot;20148&quot; value=&quot;5&quot;/&gt;&lt;property id=&quot;20300&quot; value=&quot;Slide 3 - &amp;quot;Human Resource Management (HRM)&amp;quot;&quot;/&gt;&lt;property id=&quot;20307&quot; value=&quot;269&quot;/&gt;&lt;/object&gt;&lt;object type=&quot;3&quot; unique_id=&quot;20358&quot;&gt;&lt;property id=&quot;20148&quot; value=&quot;5&quot;/&gt;&lt;property id=&quot;20300&quot; value=&quot;Slide 4 - &amp;quot;               Figure 1.1 &amp;#x0D;&amp;#x0A;HRM Practices&amp;quot;&quot;/&gt;&lt;property id=&quot;20307&quot; value=&quot;270&quot;/&gt;&lt;/object&gt;&lt;object type=&quot;3&quot; unique_id=&quot;20359&quot;&gt;&lt;property id=&quot;20148&quot; value=&quot;5&quot;/&gt;&lt;property id=&quot;20300&quot; value=&quot;Slide 5 - &amp;quot;Companies With Effective HRM:&amp;quot;&quot;/&gt;&lt;property id=&quot;20307&quot; value=&quot;271&quot;/&gt;&lt;/object&gt;&lt;object type=&quot;3&quot; unique_id=&quot;20360&quot;&gt;&lt;property id=&quot;20148&quot; value=&quot;5&quot;/&gt;&lt;property id=&quot;20300&quot; value=&quot;Slide 6 - &amp;quot;Human Capital&amp;quot;&quot;/&gt;&lt;property id=&quot;20307&quot; value=&quot;272&quot;/&gt;&lt;/object&gt;&lt;object type=&quot;3&quot; unique_id=&quot;20361&quot;&gt;&lt;property id=&quot;20148&quot; value=&quot;5&quot;/&gt;&lt;property id=&quot;20300&quot; value=&quot;Slide 7 - &amp;quot;               Figure 1.2 &amp;#x0D;&amp;#x0A;Impact of HRM&amp;quot;&quot;/&gt;&lt;property id=&quot;20307&quot; value=&quot;273&quot;/&gt;&lt;/object&gt;&lt;object type=&quot;3&quot; unique_id=&quot;20362&quot;&gt;&lt;property id=&quot;20148&quot; value=&quot;5&quot;/&gt;&lt;property id=&quot;20300&quot; value=&quot;Slide 8 - &amp;quot;HRM and Sustainable&amp;#x0D;&amp;#x0A; Competitive Advantage&amp;quot;&quot;/&gt;&lt;property id=&quot;20307&quot; value=&quot;274&quot;/&gt;&lt;/object&gt;&lt;object type=&quot;3&quot; unique_id=&quot;20363&quot;&gt;&lt;property id=&quot;20148&quot; value=&quot;5&quot;/&gt;&lt;property id=&quot;20300&quot; value=&quot;Slide 9 - &amp;quot;&amp;#x0D;&amp;#x0A;High-Performance Work System&amp;quot;&quot;/&gt;&lt;property id=&quot;20307&quot; value=&quot;276&quot;/&gt;&lt;/object&gt;&lt;object type=&quot;3&quot; unique_id=&quot;20364&quot;&gt;&lt;property id=&quot;20148&quot; value=&quot;5&quot;/&gt;&lt;property id=&quot;20300&quot; value=&quot;Slide 10 - &amp;quot;HR  Product Lines&amp;quot;&quot;/&gt;&lt;property id=&quot;20307&quot; value=&quot;308&quot;/&gt;&lt;/object&gt;&lt;object type=&quot;3&quot; unique_id=&quot;20365&quot;&gt;&lt;property id=&quot;20148&quot; value=&quot;5&quot;/&gt;&lt;property id=&quot;20300&quot; value=&quot;Slide 11 - &amp;quot;Table 1.1&amp;#x0D;&amp;#x0A;Responsibilities of HR Departments&amp;quot;&quot;/&gt;&lt;property id=&quot;20307&quot; value=&quot;277&quot;/&gt;&lt;/object&gt;&lt;object type=&quot;3&quot; unique_id=&quot;20366&quot;&gt;&lt;property id=&quot;20148&quot; value=&quot;5&quot;/&gt;&lt;property id=&quot;20300&quot; value=&quot;Slide 12 - &amp;quot;Analyzing and Designing Jobs&amp;quot;&quot;/&gt;&lt;property id=&quot;20307&quot; value=&quot;279&quot;/&gt;&lt;/object&gt;&lt;object type=&quot;3&quot; unique_id=&quot;20367&quot;&gt;&lt;property id=&quot;20148&quot; value=&quot;5&quot;/&gt;&lt;property id=&quot;20300&quot; value=&quot;Slide 13 - &amp;quot;Recruiting and Hiring Employees&amp;quot;&quot;/&gt;&lt;property id=&quot;20307&quot; value=&quot;281&quot;/&gt;&lt;/object&gt;&lt;object type=&quot;3&quot; unique_id=&quot;20368&quot;&gt;&lt;property id=&quot;20148&quot; value=&quot;5&quot;/&gt;&lt;property id=&quot;20300&quot; value=&quot;Slide 14 - &amp;quot;Top Qualities Employers &amp;#x0D;&amp;#x0A;Look For in Employees&amp;quot;&quot;/&gt;&lt;property id=&quot;20307&quot; value=&quot;282&quot;/&gt;&lt;/object&gt;&lt;object type=&quot;3&quot; unique_id=&quot;20369&quot;&gt;&lt;property id=&quot;20148&quot; value=&quot;5&quot;/&gt;&lt;property id=&quot;20300&quot; value=&quot;Slide 15 - &amp;quot;Training and Developing Employees&amp;quot;&quot;/&gt;&lt;property id=&quot;20307&quot; value=&quot;284&quot;/&gt;&lt;/object&gt;&lt;object type=&quot;3&quot; unique_id=&quot;20370&quot;&gt;&lt;property id=&quot;20148&quot; value=&quot;5&quot;/&gt;&lt;property id=&quot;20300&quot; value=&quot;Slide 16 - &amp;quot;Managing Performance&amp;quot;&quot;/&gt;&lt;property id=&quot;20307&quot; value=&quot;285&quot;/&gt;&lt;/object&gt;&lt;object type=&quot;3&quot; unique_id=&quot;20371&quot;&gt;&lt;property id=&quot;20148&quot; value=&quot;5&quot;/&gt;&lt;property id=&quot;20300&quot; value=&quot;Slide 17 - &amp;quot;Planning &amp;amp; Administering Pay &amp;amp;  Benefits&amp;quot;&quot;/&gt;&lt;property id=&quot;20307&quot; value=&quot;286&quot;/&gt;&lt;/object&gt;&lt;object type=&quot;3&quot; unique_id=&quot;20372&quot;&gt;&lt;property id=&quot;20148&quot; value=&quot;5&quot;/&gt;&lt;property id=&quot;20300&quot; value=&quot;Slide 18 - &amp;quot;Maintaining Positive Employee Relations&amp;quot;&quot;/&gt;&lt;property id=&quot;20307&quot; value=&quot;287&quot;/&gt;&lt;/object&gt;&lt;object type=&quot;3&quot; unique_id=&quot;20373&quot;&gt;&lt;property id=&quot;20148&quot; value=&quot;5&quot;/&gt;&lt;property id=&quot;20300&quot; value=&quot;Slide 19 - &amp;quot;Establishing and Administering&amp;#x0D;&amp;#x0A;Personnel Policies&amp;quot;&quot;/&gt;&lt;property id=&quot;20307&quot; value=&quot;288&quot;/&gt;&lt;/object&gt;&lt;object type=&quot;3&quot; unique_id=&quot;20374&quot;&gt;&lt;property id=&quot;20148&quot; value=&quot;5&quot;/&gt;&lt;property id=&quot;20300&quot; value=&quot;Slide 20 - &amp;quot;Workforce Analytics&amp;quot;&quot;/&gt;&lt;property id=&quot;20307&quot; value=&quot;309&quot;/&gt;&lt;/object&gt;&lt;object type=&quot;3&quot; unique_id=&quot;20375&quot;&gt;&lt;property id=&quot;20148&quot; value=&quot;5&quot;/&gt;&lt;property id=&quot;20300&quot; value=&quot;Slide 21 - &amp;quot;Ensuring Compliance with Labor Laws&amp;quot;&quot;/&gt;&lt;property id=&quot;20307&quot; value=&quot;289&quot;/&gt;&lt;/object&gt;&lt;object type=&quot;3&quot; unique_id=&quot;20376&quot;&gt;&lt;property id=&quot;20148&quot; value=&quot;5&quot;/&gt;&lt;property id=&quot;20300&quot; value=&quot;Slide 22&quot;/&gt;&lt;property id=&quot;20307&quot; value=&quot;290&quot;/&gt;&lt;/object&gt;&lt;object type=&quot;3&quot; unique_id=&quot;20377&quot;&gt;&lt;property id=&quot;20148&quot; value=&quot;5&quot;/&gt;&lt;property id=&quot;20300&quot; value=&quot;Slide 23 - &amp;quot;Supporting the Organization’s Strategy&amp;quot;&quot;/&gt;&lt;property id=&quot;20307&quot; value=&quot;291&quot;/&gt;&lt;/object&gt;&lt;object type=&quot;3&quot; unique_id=&quot;20378&quot;&gt;&lt;property id=&quot;20148&quot; value=&quot;5&quot;/&gt;&lt;property id=&quot;20300&quot; value=&quot;Slide 24&quot;/&gt;&lt;property id=&quot;20307&quot; value=&quot;310&quot;/&gt;&lt;/object&gt;&lt;object type=&quot;3&quot; unique_id=&quot;20379&quot;&gt;&lt;property id=&quot;20148&quot; value=&quot;5&quot;/&gt;&lt;property id=&quot;20300&quot; value=&quot;Slide 25 - &amp;quot;Figure 1.3&amp;#x0D;&amp;#x0A;Competencies and Behaviors for&amp;#x0D;&amp;#x0A; HR Professionals&amp;quot;&quot;/&gt;&lt;property id=&quot;20307&quot; value=&quot;292&quot;/&gt;&lt;/object&gt;&lt;object type=&quot;3&quot; unique_id=&quot;20380&quot;&gt;&lt;property id=&quot;20148&quot; value=&quot;5&quot;/&gt;&lt;property id=&quot;20300&quot; value=&quot;Slide 26 - &amp;quot;Who is Responsible for HR?&amp;quot;&quot;/&gt;&lt;property id=&quot;20307&quot; value=&quot;293&quot;/&gt;&lt;/object&gt;&lt;object type=&quot;3&quot; unique_id=&quot;20381&quot;&gt;&lt;property id=&quot;20148&quot; value=&quot;5&quot;/&gt;&lt;property id=&quot;20300&quot; value=&quot;Slide 27 - &amp;quot;Figure 1.4&amp;#x0D;&amp;#x0A;Supervisors’ Involvement In HRM&amp;quot;&quot;/&gt;&lt;property id=&quot;20307&quot; value=&quot;294&quot;/&gt;&lt;/object&gt;&lt;object type=&quot;3&quot; unique_id=&quot;20382&quot;&gt;&lt;property id=&quot;20148&quot; value=&quot;5&quot;/&gt;&lt;property id=&quot;20300&quot; value=&quot;Slide 28 - &amp;quot;Ethics In HRM&amp;quot;&quot;/&gt;&lt;property id=&quot;20307&quot; value=&quot;295&quot;/&gt;&lt;/object&gt;&lt;object type=&quot;3&quot; unique_id=&quot;20383&quot;&gt;&lt;property id=&quot;20148&quot; value=&quot;5&quot;/&gt;&lt;property id=&quot;20300&quot; value=&quot;Slide 29 - &amp;quot;Employee Rights&amp;quot;&quot;/&gt;&lt;property id=&quot;20307&quot; value=&quot;296&quot;/&gt;&lt;/object&gt;&lt;object type=&quot;3&quot; unique_id=&quot;20384&quot;&gt;&lt;property id=&quot;20148&quot; value=&quot;5&quot;/&gt;&lt;property id=&quot;20300&quot; value=&quot;Slide 30 - &amp;quot;Ethical companies act according to &amp;#x0D;&amp;#x0A;four principles:&amp;quot;&quot;/&gt;&lt;property id=&quot;20307&quot; value=&quot;297&quot;/&gt;&lt;/object&gt;&lt;object type=&quot;3&quot; unique_id=&quot;20385&quot;&gt;&lt;property id=&quot;20148&quot; value=&quot;5&quot;/&gt;&lt;property id=&quot;20300&quot; value=&quot;Slide 31 - &amp;quot;Figure 1.5  &amp;#x0D;&amp;#x0A;Standards for Identifying Ethical Practices&amp;quot;&quot;/&gt;&lt;property id=&quot;20307&quot; value=&quot;298&quot;/&gt;&lt;/object&gt;&lt;object type=&quot;3&quot; unique_id=&quot;20386&quot;&gt;&lt;property id=&quot;20148&quot; value=&quot;5&quot;/&gt;&lt;property id=&quot;20300&quot; value=&quot;Slide 32 - &amp;quot;Figure 1.6&amp;#x0D;&amp;#x0A;Median Salaries for HRM Positions&amp;quot;&quot;/&gt;&lt;property id=&quot;20307&quot; value=&quot;300&quot;/&gt;&lt;/object&gt;&lt;object type=&quot;3&quot; unique_id=&quot;20387&quot;&gt;&lt;property id=&quot;20148&quot; value=&quot;5&quot;/&gt;&lt;property id=&quot;20300&quot; value=&quot;Slide 33 - &amp;quot;Test Your Knowledge&amp;quot;&quot;/&gt;&lt;property id=&quot;20307&quot; value=&quot;301&quot;/&gt;&lt;/object&gt;&lt;object type=&quot;3&quot; unique_id=&quot;20388&quot;&gt;&lt;property id=&quot;20148&quot; value=&quot;5&quot;/&gt;&lt;property id=&quot;20300&quot; value=&quot;Slide 34 - &amp;quot;Summary&amp;quot;&quot;/&gt;&lt;property id=&quot;20307&quot; value=&quot;302&quot;/&gt;&lt;/object&gt;&lt;object type=&quot;3&quot; unique_id=&quot;20389&quot;&gt;&lt;property id=&quot;20148&quot; value=&quot;5&quot;/&gt;&lt;property id=&quot;20300&quot; value=&quot;Slide 35 - &amp;quot;Summary (continued)&amp;quot;&quot;/&gt;&lt;property id=&quot;20307&quot; value=&quot;303&quot;/&gt;&lt;/object&gt;&lt;object type=&quot;3&quot; unique_id=&quot;20390&quot;&gt;&lt;property id=&quot;20148&quot; value=&quot;5&quot;/&gt;&lt;property id=&quot;20300&quot; value=&quot;Slide 36 - &amp;quot;Summary (continued)&amp;quot;&quot;/&gt;&lt;property id=&quot;20307&quot; value=&quot;304&quot;/&gt;&lt;/object&gt;&lt;object type=&quot;3&quot; unique_id=&quot;20391&quot;&gt;&lt;property id=&quot;20148&quot; value=&quot;5&quot;/&gt;&lt;property id=&quot;20300&quot; value=&quot;Slide 37 - &amp;quot;Summary (continued)&amp;quot;&quot;/&gt;&lt;property id=&quot;20307&quot; value=&quot;305&quot;/&gt;&lt;/object&gt;&lt;/object&gt;&lt;/object&gt;&lt;/database&gt;"/>
</p:tagLst>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Plain BODY/MAIN CONTENT">
  <a:themeElements>
    <a:clrScheme name="Custom 246">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2060"/>
      </a:hlink>
      <a:folHlink>
        <a:srgbClr val="00206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4127</TotalTime>
  <Words>5324</Words>
  <Application>Microsoft Office PowerPoint</Application>
  <PresentationFormat>Widescreen</PresentationFormat>
  <Paragraphs>381</Paragraphs>
  <Slides>46</Slides>
  <Notes>37</Notes>
  <HiddenSlides>8</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46</vt:i4>
      </vt:variant>
    </vt:vector>
  </HeadingPairs>
  <TitlesOfParts>
    <vt:vector size="56" baseType="lpstr">
      <vt:lpstr>Arial</vt:lpstr>
      <vt:lpstr>ArumSans Bold</vt:lpstr>
      <vt:lpstr>ArumSans Regular</vt:lpstr>
      <vt:lpstr>Calibri</vt:lpstr>
      <vt:lpstr>Helvetica</vt:lpstr>
      <vt:lpstr>Wingdings</vt:lpstr>
      <vt:lpstr>1_FIRST, BREAK, LAST slides </vt:lpstr>
      <vt:lpstr>2_FIRST, BREAK, LAST slides </vt:lpstr>
      <vt:lpstr>Plain BODY/MAIN CONTENT</vt:lpstr>
      <vt:lpstr>1_Plain BODY/MAIN CONTENT</vt:lpstr>
      <vt:lpstr>Create an interactive class with Poll Everywhere</vt:lpstr>
      <vt:lpstr>Chapter 1 </vt:lpstr>
      <vt:lpstr>What Do I Need to Know?</vt:lpstr>
      <vt:lpstr>POLLING QUESTION 1</vt:lpstr>
      <vt:lpstr>Human Resource Management (H R M)</vt:lpstr>
      <vt:lpstr>Figure 1.1 H R M Practices</vt:lpstr>
      <vt:lpstr>Human Resources and Company Performance 1</vt:lpstr>
      <vt:lpstr>Figure 1.2 Impact of Human Resource Management</vt:lpstr>
      <vt:lpstr>Human Resources and Company Performance 2</vt:lpstr>
      <vt:lpstr>Employee Satisfaction</vt:lpstr>
      <vt:lpstr>Human Resources and Company Performance 3</vt:lpstr>
      <vt:lpstr>Responsibilities of Human Resource Departments 1</vt:lpstr>
      <vt:lpstr>Table 1.1 Responsibilities of H R Departments 1</vt:lpstr>
      <vt:lpstr>Table 1.1 Responsibilities of H R Departments 2</vt:lpstr>
      <vt:lpstr>Responsibilities of Human Resource Departments 2</vt:lpstr>
      <vt:lpstr>Boosting Morale</vt:lpstr>
      <vt:lpstr>Responsibilities of Human Resource Departments 3</vt:lpstr>
      <vt:lpstr>Table 1.2 Top Qualities Employers Look For in Employees</vt:lpstr>
      <vt:lpstr>Responsibilities of Human Resource Departments 4</vt:lpstr>
      <vt:lpstr>Responsibilities of Human Resource Departments 5</vt:lpstr>
      <vt:lpstr>Responsibilities of Human Resource Departments 6</vt:lpstr>
      <vt:lpstr>Responsibilities of Human Resource Departments 7</vt:lpstr>
      <vt:lpstr>Responsibilities of Human Resource Departments 8</vt:lpstr>
      <vt:lpstr>Responsibilities of Human Resource Departments 9</vt:lpstr>
      <vt:lpstr>Responsibilities of Human Resource Departments 10</vt:lpstr>
      <vt:lpstr>Responsibilities of Human Resource Departments 11</vt:lpstr>
      <vt:lpstr>Responsibilities of Human Resource Departments 12</vt:lpstr>
      <vt:lpstr>POLLING QUESTION 2</vt:lpstr>
      <vt:lpstr>Skills of H R M Professionals</vt:lpstr>
      <vt:lpstr>Figure 1.3 Competencies for H R Professionals</vt:lpstr>
      <vt:lpstr>H R Responsibilities of Supervisors</vt:lpstr>
      <vt:lpstr>Figure 1.4 Supervisors’ Involvement in H R M: Common Areas of Involvement</vt:lpstr>
      <vt:lpstr>Ethics in Human Resource Management 1</vt:lpstr>
      <vt:lpstr>Ethics in Human Resource Management 2</vt:lpstr>
      <vt:lpstr>Ethics in Human Resource Management 3</vt:lpstr>
      <vt:lpstr>Figure 1.5 Standards for Identifying Ethical Practices</vt:lpstr>
      <vt:lpstr>Careers in Human Resource Management</vt:lpstr>
      <vt:lpstr>Figure 1.6 Median Salaries for H R M Positions</vt:lpstr>
      <vt:lpstr>End of Chapter 1</vt:lpstr>
      <vt:lpstr>Accessibility Content: Text Alternatives for Images</vt:lpstr>
      <vt:lpstr>Figure 1.1 H R M Practices – Text Alternative</vt:lpstr>
      <vt:lpstr>Figure 1.2 Impact of Human Resource Management – Text Alternative</vt:lpstr>
      <vt:lpstr>Figure 1.3 Competencies for H R Professionals – Text Alternative</vt:lpstr>
      <vt:lpstr>Figure 1.4 Supervisors’ Involvement in H R M: Common Areas of Involvement – Text Alternative</vt:lpstr>
      <vt:lpstr>Figure 1.5 Standards for Identifying Ethical Practices – Text Alternative</vt:lpstr>
      <vt:lpstr>Figure 1.6 Median Salaries for H R M Positions – Text Alternative</vt:lpstr>
    </vt:vector>
  </TitlesOfParts>
  <Manager/>
  <Company>McGraw Hill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Human Resource Management, 9th Edition</dc:title>
  <dc:subject/>
  <dc:creator/>
  <dc:description/>
  <cp:lastModifiedBy>D, Mohanapriya</cp:lastModifiedBy>
  <cp:revision>1133</cp:revision>
  <dcterms:created xsi:type="dcterms:W3CDTF">2012-05-14T19:04:18Z</dcterms:created>
  <dcterms:modified xsi:type="dcterms:W3CDTF">2021-02-09T04:38:27Z</dcterms:modified>
</cp:coreProperties>
</file>