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6.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05" r:id="rId6"/>
    <p:sldMasterId id="2147483708" r:id="rId7"/>
  </p:sldMasterIdLst>
  <p:notesMasterIdLst>
    <p:notesMasterId r:id="rId51"/>
  </p:notesMasterIdLst>
  <p:sldIdLst>
    <p:sldId id="256" r:id="rId8"/>
    <p:sldId id="266" r:id="rId9"/>
    <p:sldId id="269" r:id="rId10"/>
    <p:sldId id="312" r:id="rId11"/>
    <p:sldId id="313" r:id="rId12"/>
    <p:sldId id="291" r:id="rId13"/>
    <p:sldId id="314" r:id="rId14"/>
    <p:sldId id="292" r:id="rId15"/>
    <p:sldId id="315" r:id="rId16"/>
    <p:sldId id="293" r:id="rId17"/>
    <p:sldId id="272" r:id="rId18"/>
    <p:sldId id="273" r:id="rId19"/>
    <p:sldId id="294" r:id="rId20"/>
    <p:sldId id="274" r:id="rId21"/>
    <p:sldId id="295" r:id="rId22"/>
    <p:sldId id="296" r:id="rId23"/>
    <p:sldId id="297" r:id="rId24"/>
    <p:sldId id="319" r:id="rId25"/>
    <p:sldId id="320" r:id="rId26"/>
    <p:sldId id="275" r:id="rId27"/>
    <p:sldId id="298" r:id="rId28"/>
    <p:sldId id="299" r:id="rId29"/>
    <p:sldId id="276" r:id="rId30"/>
    <p:sldId id="300" r:id="rId31"/>
    <p:sldId id="318" r:id="rId32"/>
    <p:sldId id="309" r:id="rId33"/>
    <p:sldId id="277" r:id="rId34"/>
    <p:sldId id="278" r:id="rId35"/>
    <p:sldId id="321" r:id="rId36"/>
    <p:sldId id="302" r:id="rId37"/>
    <p:sldId id="303" r:id="rId38"/>
    <p:sldId id="280" r:id="rId39"/>
    <p:sldId id="310" r:id="rId40"/>
    <p:sldId id="281" r:id="rId41"/>
    <p:sldId id="305" r:id="rId42"/>
    <p:sldId id="322" r:id="rId43"/>
    <p:sldId id="323" r:id="rId44"/>
    <p:sldId id="325" r:id="rId45"/>
    <p:sldId id="324" r:id="rId46"/>
    <p:sldId id="257" r:id="rId47"/>
    <p:sldId id="260" r:id="rId48"/>
    <p:sldId id="258" r:id="rId49"/>
    <p:sldId id="264"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312"/>
            <p14:sldId id="313"/>
            <p14:sldId id="291"/>
            <p14:sldId id="314"/>
            <p14:sldId id="292"/>
            <p14:sldId id="315"/>
            <p14:sldId id="293"/>
            <p14:sldId id="272"/>
            <p14:sldId id="273"/>
            <p14:sldId id="294"/>
            <p14:sldId id="274"/>
            <p14:sldId id="295"/>
            <p14:sldId id="296"/>
            <p14:sldId id="297"/>
            <p14:sldId id="319"/>
            <p14:sldId id="320"/>
            <p14:sldId id="275"/>
            <p14:sldId id="298"/>
            <p14:sldId id="299"/>
            <p14:sldId id="276"/>
            <p14:sldId id="300"/>
            <p14:sldId id="318"/>
            <p14:sldId id="309"/>
            <p14:sldId id="277"/>
            <p14:sldId id="278"/>
            <p14:sldId id="321"/>
            <p14:sldId id="302"/>
            <p14:sldId id="303"/>
            <p14:sldId id="280"/>
            <p14:sldId id="310"/>
            <p14:sldId id="281"/>
            <p14:sldId id="305"/>
            <p14:sldId id="322"/>
            <p14:sldId id="323"/>
            <p14:sldId id="325"/>
            <p14:sldId id="324"/>
            <p14:sldId id="257"/>
            <p14:sldId id="260"/>
          </p14:sldIdLst>
        </p14:section>
        <p14:section name="Appendix: Image Descriptions for Unsighted Students" id="{646D3C10-DE3C-438A-97F3-25C26D8B40A0}">
          <p14:sldIdLst>
            <p14:sldId id="258"/>
            <p14:sldId id="26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7AD"/>
    <a:srgbClr val="066568"/>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0" autoAdjust="0"/>
    <p:restoredTop sz="89757" autoAdjust="0"/>
  </p:normalViewPr>
  <p:slideViewPr>
    <p:cSldViewPr snapToGrid="0" showGuides="1">
      <p:cViewPr varScale="1">
        <p:scale>
          <a:sx n="99" d="100"/>
          <a:sy n="99" d="100"/>
        </p:scale>
        <p:origin x="2136" y="72"/>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72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2/10/2022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dirty="0"/>
          </a:p>
        </p:txBody>
      </p:sp>
    </p:spTree>
    <p:extLst>
      <p:ext uri="{BB962C8B-B14F-4D97-AF65-F5344CB8AC3E}">
        <p14:creationId xmlns:p14="http://schemas.microsoft.com/office/powerpoint/2010/main" val="3856918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A </a:t>
            </a:r>
            <a:r>
              <a:rPr lang="en-US" sz="1200" b="1" i="0" u="none" strike="noStrike" kern="1200" dirty="0">
                <a:solidFill>
                  <a:schemeClr val="tx1"/>
                </a:solidFill>
                <a:effectLst/>
                <a:latin typeface="+mn-lt"/>
                <a:ea typeface="+mn-ea"/>
                <a:cs typeface="+mn-cs"/>
              </a:rPr>
              <a:t>portal of entry</a:t>
            </a:r>
            <a:r>
              <a:rPr lang="en-US" sz="1200" b="0" i="0" u="none" strike="noStrike" kern="1200" dirty="0">
                <a:solidFill>
                  <a:schemeClr val="tx1"/>
                </a:solidFill>
                <a:effectLst/>
                <a:latin typeface="+mn-lt"/>
                <a:ea typeface="+mn-ea"/>
                <a:cs typeface="+mn-cs"/>
              </a:rPr>
              <a:t> is the site through which micro-organisms enter the susceptible host and cause disease/infection. </a:t>
            </a:r>
          </a:p>
          <a:p>
            <a:endParaRPr lang="en-US" sz="1200" b="0" i="0" u="none" strike="noStrike" kern="1200" dirty="0">
              <a:solidFill>
                <a:schemeClr val="tx1"/>
              </a:solidFill>
              <a:effectLst/>
              <a:latin typeface="+mn-lt"/>
              <a:ea typeface="+mn-ea"/>
              <a:cs typeface="+mn-cs"/>
            </a:endParaRPr>
          </a:p>
          <a:p>
            <a:pPr>
              <a:spcAft>
                <a:spcPts val="1200"/>
              </a:spcAft>
            </a:pPr>
            <a:r>
              <a:rPr lang="en-US" sz="1200" kern="1200" dirty="0">
                <a:solidFill>
                  <a:schemeClr val="tx1"/>
                </a:solidFill>
                <a:highlight>
                  <a:srgbClr val="FFFF00"/>
                </a:highlight>
                <a:latin typeface="+mn-lt"/>
                <a:ea typeface="+mn-ea"/>
                <a:cs typeface="+mn-cs"/>
              </a:rPr>
              <a:t>Once </a:t>
            </a:r>
            <a:r>
              <a:rPr lang="en-US" sz="1200" b="1" kern="1200" dirty="0">
                <a:solidFill>
                  <a:schemeClr val="tx1"/>
                </a:solidFill>
                <a:highlight>
                  <a:srgbClr val="FFFF00"/>
                </a:highlight>
                <a:latin typeface="+mn-lt"/>
                <a:ea typeface="+mn-ea"/>
                <a:cs typeface="+mn-cs"/>
              </a:rPr>
              <a:t>transmitted </a:t>
            </a:r>
            <a:r>
              <a:rPr lang="en-US" sz="1200" kern="1200" dirty="0">
                <a:solidFill>
                  <a:schemeClr val="tx1"/>
                </a:solidFill>
                <a:highlight>
                  <a:srgbClr val="FFFF00"/>
                </a:highlight>
                <a:latin typeface="+mn-lt"/>
                <a:ea typeface="+mn-ea"/>
                <a:cs typeface="+mn-cs"/>
              </a:rPr>
              <a:t>(passed from one person to another), viral S-proteins bind to host cells via angiotensin-converting enzyme 2 (ACE2) (viral tropism).</a:t>
            </a:r>
          </a:p>
          <a:p>
            <a:pPr>
              <a:spcAft>
                <a:spcPts val="1200"/>
              </a:spcAft>
            </a:pPr>
            <a:r>
              <a:rPr lang="en-US" sz="1200" kern="1200" dirty="0">
                <a:solidFill>
                  <a:schemeClr val="tx1"/>
                </a:solidFill>
                <a:highlight>
                  <a:srgbClr val="FFFF00"/>
                </a:highlight>
                <a:latin typeface="+mn-lt"/>
                <a:ea typeface="+mn-ea"/>
                <a:cs typeface="+mn-cs"/>
              </a:rPr>
              <a:t>The physiological functions of ACE2 include lowering blood pressure, controlling fluid balance, and regulating the inflammatory response.</a:t>
            </a:r>
          </a:p>
          <a:p>
            <a:pPr>
              <a:spcAft>
                <a:spcPts val="1200"/>
              </a:spcAft>
            </a:pPr>
            <a:r>
              <a:rPr lang="en-US" sz="1200" kern="1200" dirty="0">
                <a:solidFill>
                  <a:schemeClr val="tx1"/>
                </a:solidFill>
                <a:highlight>
                  <a:srgbClr val="FFFF00"/>
                </a:highlight>
                <a:latin typeface="+mn-lt"/>
                <a:ea typeface="+mn-ea"/>
                <a:cs typeface="+mn-cs"/>
              </a:rPr>
              <a:t>ACE2 proteins are present in many tissues, including lungs, kidneys, heart, arteries, and the gastrointestinal tract.</a:t>
            </a:r>
          </a:p>
          <a:p>
            <a:pPr>
              <a:spcAft>
                <a:spcPts val="1200"/>
              </a:spcAft>
            </a:pPr>
            <a:r>
              <a:rPr lang="en-US" sz="1200" kern="1200" dirty="0">
                <a:solidFill>
                  <a:schemeClr val="tx1"/>
                </a:solidFill>
                <a:highlight>
                  <a:srgbClr val="FFFF00"/>
                </a:highlight>
                <a:latin typeface="+mn-lt"/>
                <a:ea typeface="+mn-ea"/>
                <a:cs typeface="+mn-cs"/>
              </a:rPr>
              <a:t>Multicellular tropism accounts for the high rate of infectivity.</a:t>
            </a:r>
          </a:p>
          <a:p>
            <a:pPr>
              <a:spcAft>
                <a:spcPts val="1200"/>
              </a:spcAft>
            </a:pPr>
            <a:r>
              <a:rPr lang="en-US" sz="1200" kern="1200" dirty="0">
                <a:solidFill>
                  <a:schemeClr val="tx1"/>
                </a:solidFill>
                <a:highlight>
                  <a:srgbClr val="FFFF00"/>
                </a:highlight>
                <a:latin typeface="+mn-lt"/>
                <a:ea typeface="+mn-ea"/>
                <a:cs typeface="+mn-cs"/>
              </a:rPr>
              <a:t>S-proteins embedded in viral envelope bind to ACE2 on host cells, which triggers either viral endocytosis, or membrane fusion and mRNA entry.</a:t>
            </a:r>
          </a:p>
          <a:p>
            <a:endParaRPr lang="en-US" dirty="0"/>
          </a:p>
          <a:p>
            <a:r>
              <a:rPr lang="en-US" dirty="0"/>
              <a:t>More information and visuals can be found at: https://</a:t>
            </a:r>
            <a:r>
              <a:rPr lang="en-US" dirty="0" err="1"/>
              <a:t>en.wikipedia.org</a:t>
            </a:r>
            <a:r>
              <a:rPr lang="en-US" dirty="0"/>
              <a:t>/wiki/</a:t>
            </a:r>
            <a:r>
              <a:rPr lang="en-US" dirty="0" err="1"/>
              <a:t>Viral_entry</a:t>
            </a:r>
            <a:r>
              <a:rPr lang="en-US" dirty="0"/>
              <a:t>. </a:t>
            </a:r>
          </a:p>
        </p:txBody>
      </p:sp>
      <p:sp>
        <p:nvSpPr>
          <p:cNvPr id="4" name="Slide Number Placeholder 3"/>
          <p:cNvSpPr>
            <a:spLocks noGrp="1"/>
          </p:cNvSpPr>
          <p:nvPr>
            <p:ph type="sldNum" sz="quarter" idx="5"/>
          </p:nvPr>
        </p:nvSpPr>
        <p:spPr/>
        <p:txBody>
          <a:bodyPr/>
          <a:lstStyle/>
          <a:p>
            <a:fld id="{29DB8B88-7B19-4444-8C00-276D3F703348}" type="slidenum">
              <a:rPr lang="en-US" smtClean="0"/>
              <a:t>11</a:t>
            </a:fld>
            <a:endParaRPr lang="en-US"/>
          </a:p>
        </p:txBody>
      </p:sp>
    </p:spTree>
    <p:extLst>
      <p:ext uri="{BB962C8B-B14F-4D97-AF65-F5344CB8AC3E}">
        <p14:creationId xmlns:p14="http://schemas.microsoft.com/office/powerpoint/2010/main" val="3560195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800"/>
              </a:spcAft>
            </a:pPr>
            <a:r>
              <a:rPr lang="en-US" sz="800" kern="1200">
                <a:solidFill>
                  <a:schemeClr val="tx1"/>
                </a:solidFill>
                <a:highlight>
                  <a:srgbClr val="FFFF00"/>
                </a:highlight>
                <a:latin typeface="+mn-lt"/>
                <a:ea typeface="+mn-ea"/>
                <a:cs typeface="+mn-cs"/>
              </a:rPr>
              <a:t>Once inside the host cell, the virus takes over the replicative machinery and multiplies within the cell (stage 1).</a:t>
            </a:r>
          </a:p>
          <a:p>
            <a:pPr>
              <a:spcAft>
                <a:spcPts val="1800"/>
              </a:spcAft>
            </a:pPr>
            <a:r>
              <a:rPr lang="en-US" sz="800" kern="1200">
                <a:solidFill>
                  <a:schemeClr val="tx1"/>
                </a:solidFill>
                <a:highlight>
                  <a:srgbClr val="FFFF00"/>
                </a:highlight>
                <a:latin typeface="+mn-lt"/>
                <a:ea typeface="+mn-ea"/>
                <a:cs typeface="+mn-cs"/>
              </a:rPr>
              <a:t>Direct damage to the infected cell includes rounding, detachment, degeneration, and syncytium formation.</a:t>
            </a:r>
          </a:p>
          <a:p>
            <a:pPr>
              <a:spcAft>
                <a:spcPts val="1800"/>
              </a:spcAft>
            </a:pPr>
            <a:r>
              <a:rPr lang="en-US" sz="800" kern="1200">
                <a:solidFill>
                  <a:schemeClr val="tx1"/>
                </a:solidFill>
                <a:highlight>
                  <a:srgbClr val="FFFF00"/>
                </a:highlight>
                <a:latin typeface="+mn-lt"/>
                <a:ea typeface="+mn-ea"/>
                <a:cs typeface="+mn-cs"/>
              </a:rPr>
              <a:t>Progeny are released from cells through exocytosis and infect nearby cells.</a:t>
            </a:r>
          </a:p>
          <a:p>
            <a:pPr>
              <a:spcAft>
                <a:spcPts val="1800"/>
              </a:spcAft>
            </a:pPr>
            <a:r>
              <a:rPr lang="en-US" sz="800" kern="1200">
                <a:solidFill>
                  <a:schemeClr val="tx1"/>
                </a:solidFill>
                <a:highlight>
                  <a:srgbClr val="FFFF00"/>
                </a:highlight>
                <a:latin typeface="+mn-lt"/>
                <a:ea typeface="+mn-ea"/>
                <a:cs typeface="+mn-cs"/>
              </a:rPr>
              <a:t>Immune system triggers inflammatory response (stage 2).</a:t>
            </a:r>
          </a:p>
          <a:p>
            <a:pPr>
              <a:spcAft>
                <a:spcPts val="1800"/>
              </a:spcAft>
            </a:pPr>
            <a:r>
              <a:rPr lang="en-US" sz="800" kern="1200">
                <a:solidFill>
                  <a:schemeClr val="tx1"/>
                </a:solidFill>
                <a:highlight>
                  <a:srgbClr val="FFFF00"/>
                </a:highlight>
                <a:latin typeface="+mn-lt"/>
                <a:ea typeface="+mn-ea"/>
                <a:cs typeface="+mn-cs"/>
              </a:rPr>
              <a:t>If not blocked by the immune system, virions migrate to the lower respiratory tract where they infect alveoli type II cells (gas exchange units) that are rich in ACE2 proteins. </a:t>
            </a:r>
          </a:p>
          <a:p>
            <a:endParaRPr lang="en-US"/>
          </a:p>
        </p:txBody>
      </p:sp>
      <p:sp>
        <p:nvSpPr>
          <p:cNvPr id="4" name="Slide Number Placeholder 3"/>
          <p:cNvSpPr>
            <a:spLocks noGrp="1"/>
          </p:cNvSpPr>
          <p:nvPr>
            <p:ph type="sldNum" sz="quarter" idx="5"/>
          </p:nvPr>
        </p:nvSpPr>
        <p:spPr/>
        <p:txBody>
          <a:bodyPr/>
          <a:lstStyle/>
          <a:p>
            <a:fld id="{29DB8B88-7B19-4444-8C00-276D3F703348}" type="slidenum">
              <a:rPr lang="en-US" smtClean="0"/>
              <a:t>12</a:t>
            </a:fld>
            <a:endParaRPr lang="en-US"/>
          </a:p>
        </p:txBody>
      </p:sp>
    </p:spTree>
    <p:extLst>
      <p:ext uri="{BB962C8B-B14F-4D97-AF65-F5344CB8AC3E}">
        <p14:creationId xmlns:p14="http://schemas.microsoft.com/office/powerpoint/2010/main" val="1222535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Viral shedding: After the successful </a:t>
            </a:r>
            <a:r>
              <a:rPr lang="en-US" sz="1200" b="0" i="0" u="none" strike="noStrike" kern="1200">
                <a:solidFill>
                  <a:schemeClr val="tx1"/>
                </a:solidFill>
                <a:effectLst/>
                <a:latin typeface="+mn-lt"/>
                <a:ea typeface="+mn-ea"/>
                <a:cs typeface="+mn-cs"/>
              </a:rPr>
              <a:t> reproduction of the virus during a host-cell infection, the virus leaves the host cell</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Shedding can occur from a single cell, shedding from one part of the body into another part of the body,</a:t>
            </a:r>
            <a:r>
              <a:rPr lang="en-US" sz="1200" b="0" i="0" u="none" strike="noStrike" kern="1200" baseline="30000">
                <a:solidFill>
                  <a:schemeClr val="tx1"/>
                </a:solidFill>
                <a:effectLst/>
                <a:latin typeface="+mn-lt"/>
                <a:ea typeface="+mn-ea"/>
                <a:cs typeface="+mn-cs"/>
              </a:rPr>
              <a:t> </a:t>
            </a:r>
            <a:r>
              <a:rPr lang="en-US" sz="1200" b="0" i="0" u="none" strike="noStrike" kern="1200">
                <a:solidFill>
                  <a:schemeClr val="tx1"/>
                </a:solidFill>
                <a:effectLst/>
                <a:latin typeface="+mn-lt"/>
                <a:ea typeface="+mn-ea"/>
                <a:cs typeface="+mn-cs"/>
              </a:rPr>
              <a:t>and shedding from bodies into the environment where the viruses may infect other bodies. </a:t>
            </a:r>
          </a:p>
          <a:p>
            <a:endParaRPr lang="en-US" sz="1200" b="0" i="0" u="none" strike="noStrike" kern="1200">
              <a:solidFill>
                <a:schemeClr val="tx1"/>
              </a:solidFill>
              <a:effectLst/>
              <a:latin typeface="+mn-lt"/>
              <a:ea typeface="+mn-ea"/>
              <a:cs typeface="+mn-cs"/>
            </a:endParaRP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Upper airway:  The </a:t>
            </a:r>
            <a:r>
              <a:rPr lang="en-US" sz="1200" b="1" i="0" u="none" strike="noStrike" kern="1200">
                <a:solidFill>
                  <a:schemeClr val="tx1"/>
                </a:solidFill>
                <a:effectLst/>
                <a:latin typeface="+mn-lt"/>
                <a:ea typeface="+mn-ea"/>
                <a:cs typeface="+mn-cs"/>
              </a:rPr>
              <a:t>upper airways</a:t>
            </a:r>
            <a:r>
              <a:rPr lang="en-US" sz="1200" b="0" i="0" u="none" strike="noStrike" kern="1200">
                <a:solidFill>
                  <a:schemeClr val="tx1"/>
                </a:solidFill>
                <a:effectLst/>
                <a:latin typeface="+mn-lt"/>
                <a:ea typeface="+mn-ea"/>
                <a:cs typeface="+mn-cs"/>
              </a:rPr>
              <a:t> or </a:t>
            </a:r>
            <a:r>
              <a:rPr lang="en-US" sz="1200" b="1" i="0" u="none" strike="noStrike" kern="1200">
                <a:solidFill>
                  <a:schemeClr val="tx1"/>
                </a:solidFill>
                <a:effectLst/>
                <a:latin typeface="+mn-lt"/>
                <a:ea typeface="+mn-ea"/>
                <a:cs typeface="+mn-cs"/>
              </a:rPr>
              <a:t>upper respiratory</a:t>
            </a:r>
            <a:r>
              <a:rPr lang="en-US" sz="1200" b="0" i="0" u="none" strike="noStrike" kern="1200">
                <a:solidFill>
                  <a:schemeClr val="tx1"/>
                </a:solidFill>
                <a:effectLst/>
                <a:latin typeface="+mn-lt"/>
                <a:ea typeface="+mn-ea"/>
                <a:cs typeface="+mn-cs"/>
              </a:rPr>
              <a:t> tract includes the nose and nasal passages, paranasal sinuses, the pharynx, and the portion of the larynx above the vocal folds (cords). </a:t>
            </a:r>
          </a:p>
          <a:p>
            <a:r>
              <a:rPr lang="en-US" sz="1200" b="0" i="0" u="none" strike="noStrike" kern="1200">
                <a:solidFill>
                  <a:schemeClr val="tx1"/>
                </a:solidFill>
                <a:effectLst/>
                <a:latin typeface="+mn-lt"/>
                <a:ea typeface="+mn-ea"/>
                <a:cs typeface="+mn-cs"/>
              </a:rPr>
              <a:t>The respiratory system is lined with a mucous membrane that secretes mucus. The mucus traps smaller particles like pollen or smoke.</a:t>
            </a:r>
          </a:p>
          <a:p>
            <a:r>
              <a:rPr lang="en-US" sz="1200" b="0" i="0" u="none" strike="noStrike" kern="1200">
                <a:solidFill>
                  <a:schemeClr val="tx1"/>
                </a:solidFill>
                <a:effectLst/>
                <a:latin typeface="+mn-lt"/>
                <a:ea typeface="+mn-ea"/>
                <a:cs typeface="+mn-cs"/>
              </a:rPr>
              <a:t>These structures allow us to breathe and speak. They warm and clean the air we inhale: mucous membranes lining upper respiratory structures trap some foreign particles, including smoke and other pollutants, before the air travels down to the lungs.</a:t>
            </a:r>
          </a:p>
          <a:p>
            <a:endParaRPr lang="en-US" sz="1200" b="0" i="0" u="none" strike="noStrike" kern="1200">
              <a:solidFill>
                <a:schemeClr val="tx1"/>
              </a:solidFill>
              <a:effectLst/>
              <a:latin typeface="+mn-lt"/>
              <a:ea typeface="+mn-ea"/>
              <a:cs typeface="+mn-cs"/>
            </a:endParaRPr>
          </a:p>
          <a:p>
            <a:r>
              <a:rPr lang="en-US" sz="1200" b="0" i="0" u="none" strike="noStrike" kern="1200">
                <a:solidFill>
                  <a:schemeClr val="tx1"/>
                </a:solidFill>
                <a:effectLst/>
                <a:latin typeface="+mn-lt"/>
                <a:ea typeface="+mn-ea"/>
                <a:cs typeface="+mn-cs"/>
              </a:rPr>
              <a:t>Conducting airway: The conducting airways comprise the </a:t>
            </a:r>
            <a:r>
              <a:rPr lang="en-US" sz="1200" b="1" i="0" u="none" strike="noStrike" kern="1200">
                <a:solidFill>
                  <a:schemeClr val="tx1"/>
                </a:solidFill>
                <a:effectLst/>
                <a:latin typeface="+mn-lt"/>
                <a:ea typeface="+mn-ea"/>
                <a:cs typeface="+mn-cs"/>
              </a:rPr>
              <a:t>trachea</a:t>
            </a:r>
            <a:r>
              <a:rPr lang="en-US" sz="1200" b="0" i="0" u="none" strike="noStrike" kern="1200">
                <a:solidFill>
                  <a:schemeClr val="tx1"/>
                </a:solidFill>
                <a:effectLst/>
                <a:latin typeface="+mn-lt"/>
                <a:ea typeface="+mn-ea"/>
                <a:cs typeface="+mn-cs"/>
              </a:rPr>
              <a:t>, the two </a:t>
            </a:r>
            <a:r>
              <a:rPr lang="en-US" sz="1200" b="1" i="0" u="none" strike="noStrike" kern="1200">
                <a:solidFill>
                  <a:schemeClr val="tx1"/>
                </a:solidFill>
                <a:effectLst/>
                <a:latin typeface="+mn-lt"/>
                <a:ea typeface="+mn-ea"/>
                <a:cs typeface="+mn-cs"/>
              </a:rPr>
              <a:t>stem bronchi</a:t>
            </a:r>
            <a:r>
              <a:rPr lang="en-US" sz="1200" b="0" i="0" u="none" strike="noStrike" kern="1200">
                <a:solidFill>
                  <a:schemeClr val="tx1"/>
                </a:solidFill>
                <a:effectLst/>
                <a:latin typeface="+mn-lt"/>
                <a:ea typeface="+mn-ea"/>
                <a:cs typeface="+mn-cs"/>
              </a:rPr>
              <a:t>, the </a:t>
            </a:r>
            <a:r>
              <a:rPr lang="en-US" sz="1200" b="1" i="0" u="none" strike="noStrike" kern="1200">
                <a:solidFill>
                  <a:schemeClr val="tx1"/>
                </a:solidFill>
                <a:effectLst/>
                <a:latin typeface="+mn-lt"/>
                <a:ea typeface="+mn-ea"/>
                <a:cs typeface="+mn-cs"/>
              </a:rPr>
              <a:t>bronchi</a:t>
            </a:r>
            <a:r>
              <a:rPr lang="en-US" sz="1200" b="0" i="0" u="none" strike="noStrike" kern="1200">
                <a:solidFill>
                  <a:schemeClr val="tx1"/>
                </a:solidFill>
                <a:effectLst/>
                <a:latin typeface="+mn-lt"/>
                <a:ea typeface="+mn-ea"/>
                <a:cs typeface="+mn-cs"/>
              </a:rPr>
              <a:t>, and the bronchioles. Their function is to further warm, moisten, and clean the inspired air and distribute it to the gas-exchanging zone of the lung.</a:t>
            </a:r>
          </a:p>
          <a:p>
            <a:endParaRPr lang="en-US" sz="1200" b="0" i="0" u="none" strike="noStrike" kern="1200">
              <a:solidFill>
                <a:schemeClr val="tx1"/>
              </a:solidFill>
              <a:effectLst/>
              <a:latin typeface="+mn-lt"/>
              <a:ea typeface="+mn-ea"/>
              <a:cs typeface="+mn-cs"/>
            </a:endParaRPr>
          </a:p>
          <a:p>
            <a:r>
              <a:rPr lang="en-US"/>
              <a:t>https://</a:t>
            </a:r>
            <a:r>
              <a:rPr lang="en-US" err="1"/>
              <a:t>www.ncbi.nlm.nih.gov</a:t>
            </a:r>
            <a:r>
              <a:rPr lang="en-US"/>
              <a:t>/</a:t>
            </a:r>
            <a:r>
              <a:rPr lang="en-US" err="1"/>
              <a:t>pmc</a:t>
            </a:r>
            <a:r>
              <a:rPr lang="en-US"/>
              <a:t>/articles/PMC7144260/</a:t>
            </a:r>
          </a:p>
        </p:txBody>
      </p:sp>
      <p:sp>
        <p:nvSpPr>
          <p:cNvPr id="4" name="Slide Number Placeholder 3"/>
          <p:cNvSpPr>
            <a:spLocks noGrp="1"/>
          </p:cNvSpPr>
          <p:nvPr>
            <p:ph type="sldNum" sz="quarter" idx="5"/>
          </p:nvPr>
        </p:nvSpPr>
        <p:spPr/>
        <p:txBody>
          <a:bodyPr/>
          <a:lstStyle/>
          <a:p>
            <a:fld id="{29DB8B88-7B19-4444-8C00-276D3F703348}" type="slidenum">
              <a:rPr lang="en-US" smtClean="0"/>
              <a:t>14</a:t>
            </a:fld>
            <a:endParaRPr lang="en-US"/>
          </a:p>
        </p:txBody>
      </p:sp>
    </p:spTree>
    <p:extLst>
      <p:ext uri="{BB962C8B-B14F-4D97-AF65-F5344CB8AC3E}">
        <p14:creationId xmlns:p14="http://schemas.microsoft.com/office/powerpoint/2010/main" val="3356291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a:solidFill>
                  <a:schemeClr val="tx1"/>
                </a:solidFill>
                <a:effectLst/>
                <a:latin typeface="+mn-lt"/>
                <a:ea typeface="+mn-ea"/>
                <a:cs typeface="+mn-cs"/>
              </a:rPr>
              <a:t>Hypoxia</a:t>
            </a:r>
            <a:r>
              <a:rPr lang="en-US" sz="1200" b="0" i="0" u="none" strike="noStrike" kern="1200">
                <a:solidFill>
                  <a:schemeClr val="tx1"/>
                </a:solidFill>
                <a:effectLst/>
                <a:latin typeface="+mn-lt"/>
                <a:ea typeface="+mn-ea"/>
                <a:cs typeface="+mn-cs"/>
              </a:rPr>
              <a:t> is a condition in which the body or a region of the body is deprived of adequate oxygen supply at the tissue level. </a:t>
            </a:r>
            <a:r>
              <a:rPr lang="en-US" sz="1200" b="1" i="0" u="none" strike="noStrike" kern="1200">
                <a:solidFill>
                  <a:schemeClr val="tx1"/>
                </a:solidFill>
                <a:effectLst/>
                <a:latin typeface="+mn-lt"/>
                <a:ea typeface="+mn-ea"/>
                <a:cs typeface="+mn-cs"/>
              </a:rPr>
              <a:t>Hypoxia</a:t>
            </a:r>
            <a:r>
              <a:rPr lang="en-US" sz="1200" b="0" i="0" u="none" strike="noStrike" kern="1200">
                <a:solidFill>
                  <a:schemeClr val="tx1"/>
                </a:solidFill>
                <a:effectLst/>
                <a:latin typeface="+mn-lt"/>
                <a:ea typeface="+mn-ea"/>
                <a:cs typeface="+mn-cs"/>
              </a:rPr>
              <a:t> may be classified as either generalized, affecting the whole body, or local, affecting a region of the body.</a:t>
            </a:r>
            <a:endParaRPr lang="en-US"/>
          </a:p>
        </p:txBody>
      </p:sp>
      <p:sp>
        <p:nvSpPr>
          <p:cNvPr id="4" name="Slide Number Placeholder 3"/>
          <p:cNvSpPr>
            <a:spLocks noGrp="1"/>
          </p:cNvSpPr>
          <p:nvPr>
            <p:ph type="sldNum" sz="quarter" idx="5"/>
          </p:nvPr>
        </p:nvSpPr>
        <p:spPr/>
        <p:txBody>
          <a:bodyPr/>
          <a:lstStyle/>
          <a:p>
            <a:fld id="{29DB8B88-7B19-4444-8C00-276D3F703348}" type="slidenum">
              <a:rPr lang="en-US" smtClean="0"/>
              <a:t>15</a:t>
            </a:fld>
            <a:endParaRPr lang="en-US"/>
          </a:p>
        </p:txBody>
      </p:sp>
    </p:spTree>
    <p:extLst>
      <p:ext uri="{BB962C8B-B14F-4D97-AF65-F5344CB8AC3E}">
        <p14:creationId xmlns:p14="http://schemas.microsoft.com/office/powerpoint/2010/main" val="183919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Herd immunity occurs when enough people become immune to a disease to make its spread unlikely. As a result, the entire community is protected, even those who are not themselves immune. Herd immunity is usually achieved through vaccination, but it can also occur through natural infection.</a:t>
            </a:r>
          </a:p>
          <a:p>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More resources can be found at: https://</a:t>
            </a:r>
            <a:r>
              <a:rPr lang="en-US" sz="1200" b="0" i="0" u="none" strike="noStrike" kern="1200" dirty="0" err="1">
                <a:solidFill>
                  <a:schemeClr val="tx1"/>
                </a:solidFill>
                <a:effectLst/>
                <a:latin typeface="+mn-lt"/>
                <a:ea typeface="+mn-ea"/>
                <a:cs typeface="+mn-cs"/>
              </a:rPr>
              <a:t>www.vox.com</a:t>
            </a:r>
            <a:r>
              <a:rPr lang="en-US" sz="1200" b="0" i="0" u="none" strike="noStrike" kern="1200" dirty="0">
                <a:solidFill>
                  <a:schemeClr val="tx1"/>
                </a:solidFill>
                <a:effectLst/>
                <a:latin typeface="+mn-lt"/>
                <a:ea typeface="+mn-ea"/>
                <a:cs typeface="+mn-cs"/>
              </a:rPr>
              <a:t>/2016/4/19/11450396/zika-virus-contagious-</a:t>
            </a:r>
            <a:r>
              <a:rPr lang="en-US" sz="1200" b="0" i="0" u="none" strike="noStrike" kern="1200" dirty="0" err="1">
                <a:solidFill>
                  <a:schemeClr val="tx1"/>
                </a:solidFill>
                <a:effectLst/>
                <a:latin typeface="+mn-lt"/>
                <a:ea typeface="+mn-ea"/>
                <a:cs typeface="+mn-cs"/>
              </a:rPr>
              <a:t>ebola</a:t>
            </a:r>
            <a:r>
              <a:rPr lang="en-US" sz="1200" b="0" i="0" u="none" strike="noStrike" kern="1200" dirty="0">
                <a:solidFill>
                  <a:schemeClr val="tx1"/>
                </a:solidFill>
                <a:effectLst/>
                <a:latin typeface="+mn-lt"/>
                <a:ea typeface="+mn-ea"/>
                <a:cs typeface="+mn-cs"/>
              </a:rPr>
              <a:t>-measles</a:t>
            </a:r>
            <a:endParaRPr lang="en-US" dirty="0"/>
          </a:p>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28</a:t>
            </a:fld>
            <a:endParaRPr lang="en-US"/>
          </a:p>
        </p:txBody>
      </p:sp>
    </p:spTree>
    <p:extLst>
      <p:ext uri="{BB962C8B-B14F-4D97-AF65-F5344CB8AC3E}">
        <p14:creationId xmlns:p14="http://schemas.microsoft.com/office/powerpoint/2010/main" val="30007417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resources on prevention/treatment can be found at:</a:t>
            </a:r>
            <a:br>
              <a:rPr lang="en-US" dirty="0"/>
            </a:br>
            <a:r>
              <a:rPr lang="en-US" dirty="0"/>
              <a:t> </a:t>
            </a:r>
          </a:p>
          <a:p>
            <a:r>
              <a:rPr lang="en-US" dirty="0"/>
              <a:t>https://</a:t>
            </a:r>
            <a:r>
              <a:rPr lang="en-US" dirty="0" err="1"/>
              <a:t>www.cityofalpine.com</a:t>
            </a:r>
            <a:r>
              <a:rPr lang="en-US" dirty="0"/>
              <a:t>/news_detail_T10_R94.php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www.nhs.uk</a:t>
            </a:r>
            <a:r>
              <a:rPr lang="en-US" dirty="0"/>
              <a:t>/live-well/healthy-body/best-way-to-wash-your-hands/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www.nj.gov</a:t>
            </a:r>
            <a:r>
              <a:rPr lang="en-US" dirty="0"/>
              <a:t>/dep/</a:t>
            </a:r>
            <a:r>
              <a:rPr lang="en-US" dirty="0" err="1"/>
              <a:t>maskup</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www.joionline.net</a:t>
            </a:r>
            <a:r>
              <a:rPr lang="en-US" dirty="0"/>
              <a:t>/library/show/patients-encouraged-to-wear-masks/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 </a:t>
            </a:r>
          </a:p>
        </p:txBody>
      </p:sp>
      <p:sp>
        <p:nvSpPr>
          <p:cNvPr id="4" name="Slide Number Placeholder 3"/>
          <p:cNvSpPr>
            <a:spLocks noGrp="1"/>
          </p:cNvSpPr>
          <p:nvPr>
            <p:ph type="sldNum" sz="quarter" idx="5"/>
          </p:nvPr>
        </p:nvSpPr>
        <p:spPr/>
        <p:txBody>
          <a:bodyPr/>
          <a:lstStyle/>
          <a:p>
            <a:fld id="{29DB8B88-7B19-4444-8C00-276D3F703348}" type="slidenum">
              <a:rPr lang="en-US" smtClean="0"/>
              <a:t>30</a:t>
            </a:fld>
            <a:endParaRPr lang="en-US"/>
          </a:p>
        </p:txBody>
      </p:sp>
    </p:spTree>
    <p:extLst>
      <p:ext uri="{BB962C8B-B14F-4D97-AF65-F5344CB8AC3E}">
        <p14:creationId xmlns:p14="http://schemas.microsoft.com/office/powerpoint/2010/main" val="3147711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spcAft>
                <a:spcPts val="1800"/>
              </a:spcAft>
              <a:buAutoNum type="arabicPeriod" startAt="3"/>
            </a:pPr>
            <a:r>
              <a:rPr lang="en-US" sz="800" kern="1200" dirty="0">
                <a:solidFill>
                  <a:schemeClr val="tx1"/>
                </a:solidFill>
                <a:highlight>
                  <a:srgbClr val="FFFF00"/>
                </a:highlight>
                <a:latin typeface="+mn-lt"/>
                <a:ea typeface="+mn-ea"/>
                <a:cs typeface="+mn-cs"/>
              </a:rPr>
              <a:t>Ultraviolet radiation</a:t>
            </a:r>
          </a:p>
          <a:p>
            <a:pPr marL="461963">
              <a:spcAft>
                <a:spcPts val="1800"/>
              </a:spcAft>
            </a:pPr>
            <a:r>
              <a:rPr lang="en-US" sz="1200" kern="1200" dirty="0">
                <a:solidFill>
                  <a:schemeClr val="tx1"/>
                </a:solidFill>
                <a:highlight>
                  <a:srgbClr val="FFFF00"/>
                </a:highlight>
                <a:latin typeface="+mn-lt"/>
                <a:ea typeface="+mn-ea"/>
                <a:cs typeface="+mn-cs"/>
              </a:rPr>
              <a:t>UV radiation in the range of 240 to 280 nm is an effective </a:t>
            </a:r>
            <a:r>
              <a:rPr lang="en-US" sz="1200" b="1" kern="1200" dirty="0">
                <a:solidFill>
                  <a:schemeClr val="tx1"/>
                </a:solidFill>
                <a:highlight>
                  <a:srgbClr val="FFFF00"/>
                </a:highlight>
                <a:latin typeface="+mn-lt"/>
                <a:ea typeface="+mn-ea"/>
                <a:cs typeface="+mn-cs"/>
              </a:rPr>
              <a:t>germicide </a:t>
            </a:r>
            <a:r>
              <a:rPr lang="en-US" sz="1200" kern="1200" dirty="0">
                <a:solidFill>
                  <a:schemeClr val="tx1"/>
                </a:solidFill>
                <a:highlight>
                  <a:srgbClr val="FFFF00"/>
                </a:highlight>
                <a:latin typeface="+mn-lt"/>
                <a:ea typeface="+mn-ea"/>
                <a:cs typeface="+mn-cs"/>
              </a:rPr>
              <a:t>(antiseptic)</a:t>
            </a:r>
            <a:r>
              <a:rPr lang="en-US" sz="1200" b="1" kern="1200" dirty="0">
                <a:solidFill>
                  <a:schemeClr val="tx1"/>
                </a:solidFill>
                <a:highlight>
                  <a:srgbClr val="FFFF00"/>
                </a:highlight>
                <a:latin typeface="+mn-lt"/>
                <a:ea typeface="+mn-ea"/>
                <a:cs typeface="+mn-cs"/>
              </a:rPr>
              <a:t> </a:t>
            </a:r>
            <a:r>
              <a:rPr lang="en-US" sz="1200" kern="1200" dirty="0">
                <a:solidFill>
                  <a:schemeClr val="tx1"/>
                </a:solidFill>
                <a:highlight>
                  <a:srgbClr val="FFFF00"/>
                </a:highlight>
                <a:latin typeface="+mn-lt"/>
                <a:ea typeface="+mn-ea"/>
                <a:cs typeface="+mn-cs"/>
              </a:rPr>
              <a:t>for removing airborne viruses and those on surfaces.</a:t>
            </a:r>
          </a:p>
          <a:p>
            <a:pPr marL="461963">
              <a:spcAft>
                <a:spcPts val="1800"/>
              </a:spcAft>
            </a:pPr>
            <a:r>
              <a:rPr lang="en-US" sz="1200" kern="1200" dirty="0">
                <a:solidFill>
                  <a:schemeClr val="tx1"/>
                </a:solidFill>
                <a:highlight>
                  <a:srgbClr val="FFFF00"/>
                </a:highlight>
                <a:latin typeface="+mn-lt"/>
                <a:ea typeface="+mn-ea"/>
                <a:cs typeface="+mn-cs"/>
              </a:rPr>
              <a:t>Inactivation of the virus results from destruction of nucleic acids due to the formation of thymine dimers that prevent replication and transcription.</a:t>
            </a:r>
          </a:p>
          <a:p>
            <a:pPr marL="461963">
              <a:spcAft>
                <a:spcPts val="1800"/>
              </a:spcAft>
            </a:pPr>
            <a:r>
              <a:rPr lang="en-US" sz="1200" kern="1200" dirty="0">
                <a:solidFill>
                  <a:schemeClr val="tx1"/>
                </a:solidFill>
                <a:highlight>
                  <a:srgbClr val="FFFF00"/>
                </a:highlight>
                <a:latin typeface="+mn-lt"/>
                <a:ea typeface="+mn-ea"/>
                <a:cs typeface="+mn-cs"/>
              </a:rPr>
              <a:t>This method has been used effectively in hospitals for many years, now, in the advent of SARS-Cov-2, authorities in other public places such as schools, offices, and mass transit are using the technology as a means of disinfection.</a:t>
            </a:r>
          </a:p>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34</a:t>
            </a:fld>
            <a:endParaRPr lang="en-US"/>
          </a:p>
        </p:txBody>
      </p:sp>
    </p:spTree>
    <p:extLst>
      <p:ext uri="{BB962C8B-B14F-4D97-AF65-F5344CB8AC3E}">
        <p14:creationId xmlns:p14="http://schemas.microsoft.com/office/powerpoint/2010/main" val="4046389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38</a:t>
            </a:fld>
            <a:endParaRPr lang="en-US"/>
          </a:p>
        </p:txBody>
      </p:sp>
    </p:spTree>
    <p:extLst>
      <p:ext uri="{BB962C8B-B14F-4D97-AF65-F5344CB8AC3E}">
        <p14:creationId xmlns:p14="http://schemas.microsoft.com/office/powerpoint/2010/main" val="1695218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3</a:t>
            </a:fld>
            <a:endParaRPr lang="en-US" dirty="0"/>
          </a:p>
        </p:txBody>
      </p:sp>
    </p:spTree>
    <p:extLst>
      <p:ext uri="{BB962C8B-B14F-4D97-AF65-F5344CB8AC3E}">
        <p14:creationId xmlns:p14="http://schemas.microsoft.com/office/powerpoint/2010/main" val="2195408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4</a:t>
            </a:fld>
            <a:endParaRPr lang="en-US"/>
          </a:p>
        </p:txBody>
      </p:sp>
    </p:spTree>
    <p:extLst>
      <p:ext uri="{BB962C8B-B14F-4D97-AF65-F5344CB8AC3E}">
        <p14:creationId xmlns:p14="http://schemas.microsoft.com/office/powerpoint/2010/main" val="3974821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sz="1200" b="1" i="0" u="none" strike="noStrike" kern="1200" dirty="0">
                <a:solidFill>
                  <a:schemeClr val="tx1"/>
                </a:solidFill>
                <a:effectLst/>
                <a:latin typeface="+mn-lt"/>
                <a:ea typeface="+mn-ea"/>
                <a:cs typeface="+mn-cs"/>
              </a:rPr>
              <a:t>Reservoir hosts</a:t>
            </a:r>
            <a:r>
              <a:rPr lang="en-US" sz="1200" b="0" i="0" u="none" strike="noStrike" kern="1200" dirty="0">
                <a:solidFill>
                  <a:schemeClr val="tx1"/>
                </a:solidFill>
                <a:effectLst/>
                <a:latin typeface="+mn-lt"/>
                <a:ea typeface="+mn-ea"/>
                <a:cs typeface="+mn-cs"/>
              </a:rPr>
              <a:t> do not get the disease carried by the pathogen or it is asymptomatic and non-lethal.</a:t>
            </a:r>
          </a:p>
          <a:p>
            <a:endParaRPr lang="en-US" sz="1200" b="0" i="0" u="none" strike="noStrike" kern="1200" dirty="0">
              <a:solidFill>
                <a:schemeClr val="tx1"/>
              </a:solidFill>
              <a:effectLst/>
              <a:latin typeface="+mn-lt"/>
              <a:ea typeface="+mn-ea"/>
              <a:cs typeface="+mn-cs"/>
            </a:endParaRPr>
          </a:p>
          <a:p>
            <a:r>
              <a:rPr lang="en-US" sz="1200" b="1" i="0" u="none" strike="noStrike" kern="1200" dirty="0">
                <a:solidFill>
                  <a:schemeClr val="tx1"/>
                </a:solidFill>
                <a:effectLst/>
                <a:latin typeface="+mn-lt"/>
                <a:ea typeface="+mn-ea"/>
                <a:cs typeface="+mn-cs"/>
              </a:rPr>
              <a:t>*Pathogenicity</a:t>
            </a:r>
            <a:r>
              <a:rPr lang="en-US" sz="1200" b="0" i="0" u="none" strike="noStrike" kern="1200" dirty="0">
                <a:solidFill>
                  <a:schemeClr val="tx1"/>
                </a:solidFill>
                <a:effectLst/>
                <a:latin typeface="+mn-lt"/>
                <a:ea typeface="+mn-ea"/>
                <a:cs typeface="+mn-cs"/>
              </a:rPr>
              <a:t> refers to the ability of an organism to cause disease (</a:t>
            </a:r>
            <a:r>
              <a:rPr lang="en-US" sz="1200" b="0" i="0" u="none" strike="noStrike" kern="1200" dirty="0" err="1">
                <a:solidFill>
                  <a:schemeClr val="tx1"/>
                </a:solidFill>
                <a:effectLst/>
                <a:latin typeface="+mn-lt"/>
                <a:ea typeface="+mn-ea"/>
                <a:cs typeface="+mn-cs"/>
              </a:rPr>
              <a:t>ie</a:t>
            </a:r>
            <a:r>
              <a:rPr lang="en-US" sz="1200" b="0" i="0" u="none" strike="noStrike" kern="1200" dirty="0">
                <a:solidFill>
                  <a:schemeClr val="tx1"/>
                </a:solidFill>
                <a:effectLst/>
                <a:latin typeface="+mn-lt"/>
                <a:ea typeface="+mn-ea"/>
                <a:cs typeface="+mn-cs"/>
              </a:rPr>
              <a:t>, harm the host) or the capacity of the virus to cause damage in a host. During virus infections, diseases symptoms arise from two </a:t>
            </a:r>
            <a:r>
              <a:rPr lang="en-US" sz="1200" b="1" i="0" u="none" strike="noStrike" kern="1200" dirty="0">
                <a:solidFill>
                  <a:schemeClr val="tx1"/>
                </a:solidFill>
                <a:effectLst/>
                <a:latin typeface="+mn-lt"/>
                <a:ea typeface="+mn-ea"/>
                <a:cs typeface="+mn-cs"/>
              </a:rPr>
              <a:t>causes</a:t>
            </a:r>
            <a:r>
              <a:rPr lang="en-US" sz="1200" b="0" i="0" u="none" strike="noStrike" kern="1200" dirty="0">
                <a:solidFill>
                  <a:schemeClr val="tx1"/>
                </a:solidFill>
                <a:effectLst/>
                <a:latin typeface="+mn-lt"/>
                <a:ea typeface="+mn-ea"/>
                <a:cs typeface="+mn-cs"/>
              </a:rPr>
              <a:t>, direct injury </a:t>
            </a:r>
            <a:r>
              <a:rPr lang="en-US" sz="1200" b="1" i="0" u="none" strike="noStrike" kern="1200" dirty="0">
                <a:solidFill>
                  <a:schemeClr val="tx1"/>
                </a:solidFill>
                <a:effectLst/>
                <a:latin typeface="+mn-lt"/>
                <a:ea typeface="+mn-ea"/>
                <a:cs typeface="+mn-cs"/>
              </a:rPr>
              <a:t>caused</a:t>
            </a:r>
            <a:r>
              <a:rPr lang="en-US" sz="1200" b="0" i="0" u="none" strike="noStrike" kern="1200" dirty="0">
                <a:solidFill>
                  <a:schemeClr val="tx1"/>
                </a:solidFill>
                <a:effectLst/>
                <a:latin typeface="+mn-lt"/>
                <a:ea typeface="+mn-ea"/>
                <a:cs typeface="+mn-cs"/>
              </a:rPr>
              <a:t> by virus replication and the side effects of the immune response to infection. The balance between these two is variable. The majority of virus infections are asymptomatic and do not cause disease. Only a tiny number of infections cause serious or life-threatening consequences such as immunodeficiency. Diseases caused by previously unknown viruses continue to be regularly identified. Occasionally, known viruses appear to change their behavior, suddenly causing outbreaks of diseases. Such viruses are known as emerging viruses and frequently the cause of a new disease is when a virus switches host species and begins to infect another, and changes in human activities also result in the emergence of new or previously unrecognized diseases.</a:t>
            </a:r>
          </a:p>
          <a:p>
            <a:endParaRPr lang="en-US" sz="1200" b="0" i="0" u="none" strike="noStrike" kern="1200" dirty="0">
              <a:solidFill>
                <a:schemeClr val="tx1"/>
              </a:solidFill>
              <a:effectLst/>
              <a:latin typeface="+mn-lt"/>
              <a:ea typeface="+mn-ea"/>
              <a:cs typeface="+mn-cs"/>
            </a:endParaRPr>
          </a:p>
          <a:p>
            <a:r>
              <a:rPr lang="en-US" dirty="0" err="1"/>
              <a:t>lan</a:t>
            </a:r>
            <a:r>
              <a:rPr lang="en-US" dirty="0"/>
              <a:t> J. </a:t>
            </a:r>
            <a:r>
              <a:rPr lang="en-US" dirty="0" err="1"/>
              <a:t>Cann</a:t>
            </a:r>
            <a:r>
              <a:rPr lang="en-US" dirty="0"/>
              <a:t>, Chapter 7 - Pathogenesis, Editor(s): Alan J. </a:t>
            </a:r>
            <a:r>
              <a:rPr lang="en-US" dirty="0" err="1"/>
              <a:t>Cann</a:t>
            </a:r>
            <a:r>
              <a:rPr lang="en-US" dirty="0"/>
              <a:t>, Principles of Molecular Virology (Sixth Edition), Academic Press, 2016, Pages 221-259, ISBN 9780128019467, https://</a:t>
            </a:r>
            <a:r>
              <a:rPr lang="en-US" dirty="0" err="1"/>
              <a:t>doi.org</a:t>
            </a:r>
            <a:r>
              <a:rPr lang="en-US" dirty="0"/>
              <a:t>/10.1016/B978-0-12-801946-7.00007-9.</a:t>
            </a:r>
          </a:p>
          <a:p>
            <a:endParaRPr lang="en-US" dirty="0"/>
          </a:p>
          <a:p>
            <a:r>
              <a:rPr lang="en-US" b="1" dirty="0"/>
              <a:t>*Endemic</a:t>
            </a:r>
            <a:r>
              <a:rPr lang="en-US" dirty="0"/>
              <a:t>- </a:t>
            </a:r>
            <a:r>
              <a:rPr lang="en-US" sz="1200" b="0" i="0" u="none" strike="noStrike" kern="1200" dirty="0">
                <a:solidFill>
                  <a:schemeClr val="tx1"/>
                </a:solidFill>
                <a:effectLst/>
                <a:latin typeface="+mn-lt"/>
                <a:ea typeface="+mn-ea"/>
                <a:cs typeface="+mn-cs"/>
              </a:rPr>
              <a:t>In epidemiology, an infection is said to be endemic in a population when that infection is constantly maintained at a baseline level in a geographic area without external inputs. </a:t>
            </a:r>
            <a:endParaRPr lang="en-US" dirty="0"/>
          </a:p>
          <a:p>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5</a:t>
            </a:fld>
            <a:endParaRPr lang="en-US"/>
          </a:p>
        </p:txBody>
      </p:sp>
    </p:spTree>
    <p:extLst>
      <p:ext uri="{BB962C8B-B14F-4D97-AF65-F5344CB8AC3E}">
        <p14:creationId xmlns:p14="http://schemas.microsoft.com/office/powerpoint/2010/main" val="2821613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Proteins to spikes</a:t>
            </a:r>
          </a:p>
        </p:txBody>
      </p:sp>
      <p:sp>
        <p:nvSpPr>
          <p:cNvPr id="4" name="Slide Number Placeholder 3"/>
          <p:cNvSpPr>
            <a:spLocks noGrp="1"/>
          </p:cNvSpPr>
          <p:nvPr>
            <p:ph type="sldNum" sz="quarter" idx="5"/>
          </p:nvPr>
        </p:nvSpPr>
        <p:spPr/>
        <p:txBody>
          <a:bodyPr/>
          <a:lstStyle/>
          <a:p>
            <a:fld id="{29DB8B88-7B19-4444-8C00-276D3F703348}" type="slidenum">
              <a:rPr lang="en-US" smtClean="0"/>
              <a:t>6</a:t>
            </a:fld>
            <a:endParaRPr lang="en-US"/>
          </a:p>
        </p:txBody>
      </p:sp>
    </p:spTree>
    <p:extLst>
      <p:ext uri="{BB962C8B-B14F-4D97-AF65-F5344CB8AC3E}">
        <p14:creationId xmlns:p14="http://schemas.microsoft.com/office/powerpoint/2010/main" val="1118534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highlight>
                  <a:srgbClr val="FFFF00"/>
                </a:highlight>
                <a:latin typeface="+mn-lt"/>
                <a:ea typeface="+mn-ea"/>
                <a:cs typeface="+mn-cs"/>
              </a:rPr>
              <a:t>SARS-CoV-2 belongs to the genus </a:t>
            </a:r>
            <a:r>
              <a:rPr lang="en-US" sz="1200" b="1" dirty="0">
                <a:highlight>
                  <a:srgbClr val="FFFF00"/>
                </a:highlight>
                <a:sym typeface="Symbol" panose="05050102010706020507" pitchFamily="18" charset="2"/>
              </a:rPr>
              <a:t>β</a:t>
            </a:r>
            <a:r>
              <a:rPr lang="en-US" sz="1200" b="1" kern="1200" dirty="0">
                <a:solidFill>
                  <a:schemeClr val="tx1"/>
                </a:solidFill>
                <a:highlight>
                  <a:srgbClr val="FFFF00"/>
                </a:highlight>
                <a:latin typeface="+mn-lt"/>
                <a:ea typeface="+mn-ea"/>
                <a:cs typeface="+mn-cs"/>
                <a:sym typeface="Symbol" panose="05050102010706020507" pitchFamily="18" charset="2"/>
              </a:rPr>
              <a:t>-</a:t>
            </a:r>
            <a:r>
              <a:rPr lang="en-US" sz="1200" b="1" kern="1200" dirty="0">
                <a:solidFill>
                  <a:schemeClr val="tx1"/>
                </a:solidFill>
                <a:highlight>
                  <a:srgbClr val="FFFF00"/>
                </a:highlight>
                <a:latin typeface="+mn-lt"/>
                <a:ea typeface="+mn-ea"/>
                <a:cs typeface="+mn-cs"/>
              </a:rPr>
              <a:t>coronavirus, family </a:t>
            </a:r>
            <a:r>
              <a:rPr lang="en-US" sz="1200" b="1" i="1" kern="1200" dirty="0" err="1">
                <a:solidFill>
                  <a:schemeClr val="tx1"/>
                </a:solidFill>
                <a:highlight>
                  <a:srgbClr val="FFFF00"/>
                </a:highlight>
                <a:latin typeface="+mn-lt"/>
                <a:ea typeface="+mn-ea"/>
                <a:cs typeface="+mn-cs"/>
              </a:rPr>
              <a:t>Coronaviridae</a:t>
            </a:r>
            <a:endParaRPr lang="en-US" sz="1200" b="1" i="1" kern="1200" dirty="0">
              <a:solidFill>
                <a:schemeClr val="tx1"/>
              </a:solidFill>
              <a:highlight>
                <a:srgbClr val="FFFF00"/>
              </a:highligh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highlight>
                <a:srgbClr val="FFFF00"/>
              </a:highligh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highlight>
                  <a:srgbClr val="FFFF00"/>
                </a:highlight>
                <a:latin typeface="+mn-lt"/>
                <a:ea typeface="+mn-ea"/>
                <a:cs typeface="+mn-cs"/>
              </a:rPr>
              <a:t>* The genome also codes for 16 nonstructural proteins that are involved in viral replication, maturation, and release.</a:t>
            </a:r>
          </a:p>
          <a:p>
            <a:endParaRPr lang="en-US" dirty="0"/>
          </a:p>
          <a:p>
            <a:r>
              <a:rPr lang="en-US" sz="1200" kern="1200" dirty="0">
                <a:solidFill>
                  <a:schemeClr val="tx1"/>
                </a:solidFill>
                <a:highlight>
                  <a:srgbClr val="FFFF00"/>
                </a:highlight>
                <a:latin typeface="+mn-lt"/>
                <a:ea typeface="+mn-ea"/>
                <a:cs typeface="+mn-cs"/>
              </a:rPr>
              <a:t>Capsid:  A protein coat/shell that enclosing the genetic material</a:t>
            </a:r>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7</a:t>
            </a:fld>
            <a:endParaRPr lang="en-US"/>
          </a:p>
        </p:txBody>
      </p:sp>
    </p:spTree>
    <p:extLst>
      <p:ext uri="{BB962C8B-B14F-4D97-AF65-F5344CB8AC3E}">
        <p14:creationId xmlns:p14="http://schemas.microsoft.com/office/powerpoint/2010/main" val="762993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eportal.mountsinai.ca</a:t>
            </a:r>
            <a:r>
              <a:rPr lang="en-US" dirty="0"/>
              <a:t>/Microbiology/</a:t>
            </a:r>
            <a:r>
              <a:rPr lang="en-US" dirty="0" err="1"/>
              <a:t>faq</a:t>
            </a:r>
            <a:r>
              <a:rPr lang="en-US" dirty="0"/>
              <a:t>/</a:t>
            </a:r>
            <a:r>
              <a:rPr lang="en-US" dirty="0" err="1"/>
              <a:t>transmission.shtml</a:t>
            </a:r>
            <a:endParaRPr lang="en-US" dirty="0"/>
          </a:p>
        </p:txBody>
      </p:sp>
      <p:sp>
        <p:nvSpPr>
          <p:cNvPr id="4" name="Slide Number Placeholder 3"/>
          <p:cNvSpPr>
            <a:spLocks noGrp="1"/>
          </p:cNvSpPr>
          <p:nvPr>
            <p:ph type="sldNum" sz="quarter" idx="5"/>
          </p:nvPr>
        </p:nvSpPr>
        <p:spPr/>
        <p:txBody>
          <a:bodyPr/>
          <a:lstStyle/>
          <a:p>
            <a:fld id="{29DB8B88-7B19-4444-8C00-276D3F703348}" type="slidenum">
              <a:rPr lang="en-US" smtClean="0"/>
              <a:t>8</a:t>
            </a:fld>
            <a:endParaRPr lang="en-US"/>
          </a:p>
        </p:txBody>
      </p:sp>
    </p:spTree>
    <p:extLst>
      <p:ext uri="{BB962C8B-B14F-4D97-AF65-F5344CB8AC3E}">
        <p14:creationId xmlns:p14="http://schemas.microsoft.com/office/powerpoint/2010/main" val="4047289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9DB8B88-7B19-4444-8C00-276D3F703348}" type="slidenum">
              <a:rPr lang="en-US" smtClean="0"/>
              <a:t>9</a:t>
            </a:fld>
            <a:endParaRPr lang="en-US"/>
          </a:p>
        </p:txBody>
      </p:sp>
    </p:spTree>
    <p:extLst>
      <p:ext uri="{BB962C8B-B14F-4D97-AF65-F5344CB8AC3E}">
        <p14:creationId xmlns:p14="http://schemas.microsoft.com/office/powerpoint/2010/main" val="136395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kern="1200">
                <a:solidFill>
                  <a:schemeClr val="tx1"/>
                </a:solidFill>
                <a:highlight>
                  <a:srgbClr val="FFFF00"/>
                </a:highlight>
                <a:latin typeface="+mn-lt"/>
                <a:ea typeface="+mn-ea"/>
                <a:cs typeface="+mn-cs"/>
              </a:rPr>
              <a:t>Fomite: </a:t>
            </a:r>
            <a:r>
              <a:rPr lang="en-US" sz="1200" b="0" i="0" u="none" strike="noStrike" kern="1200">
                <a:solidFill>
                  <a:schemeClr val="tx1"/>
                </a:solidFill>
                <a:effectLst/>
                <a:latin typeface="+mn-lt"/>
                <a:ea typeface="+mn-ea"/>
                <a:cs typeface="+mn-cs"/>
              </a:rPr>
              <a:t>any inanimate object that, when contaminated with or exposed to infectious agents can transfer disease to a new host.</a:t>
            </a:r>
            <a:endParaRPr lang="en-US"/>
          </a:p>
        </p:txBody>
      </p:sp>
      <p:sp>
        <p:nvSpPr>
          <p:cNvPr id="4" name="Slide Number Placeholder 3"/>
          <p:cNvSpPr>
            <a:spLocks noGrp="1"/>
          </p:cNvSpPr>
          <p:nvPr>
            <p:ph type="sldNum" sz="quarter" idx="5"/>
          </p:nvPr>
        </p:nvSpPr>
        <p:spPr/>
        <p:txBody>
          <a:bodyPr/>
          <a:lstStyle/>
          <a:p>
            <a:fld id="{29DB8B88-7B19-4444-8C00-276D3F703348}" type="slidenum">
              <a:rPr lang="en-US" smtClean="0"/>
              <a:t>10</a:t>
            </a:fld>
            <a:endParaRPr lang="en-US"/>
          </a:p>
        </p:txBody>
      </p:sp>
    </p:spTree>
    <p:extLst>
      <p:ext uri="{BB962C8B-B14F-4D97-AF65-F5344CB8AC3E}">
        <p14:creationId xmlns:p14="http://schemas.microsoft.com/office/powerpoint/2010/main" val="4120399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951E7C-686C-4881-A4B0-5A57DED6B870}" type="datetimeFigureOut">
              <a:rPr lang="en-US" smtClean="0"/>
              <a:t>2/10/2022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672193-C12C-4FF6-A21F-EF1697BF089A}" type="slidenum">
              <a:rPr lang="en-US" smtClean="0"/>
              <a:t>‹#›</a:t>
            </a:fld>
            <a:endParaRPr lang="en-US"/>
          </a:p>
        </p:txBody>
      </p:sp>
    </p:spTree>
    <p:extLst>
      <p:ext uri="{BB962C8B-B14F-4D97-AF65-F5344CB8AC3E}">
        <p14:creationId xmlns:p14="http://schemas.microsoft.com/office/powerpoint/2010/main" val="998739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23EB5EC3-4372-4067-9F73-BCAA37450FAD}"/>
              </a:ext>
            </a:extLst>
          </p:cNvPr>
          <p:cNvSpPr>
            <a:spLocks noGrp="1"/>
          </p:cNvSpPr>
          <p:nvPr>
            <p:ph type="body" sz="quarter" idx="13" hasCustomPrompt="1"/>
          </p:nvPr>
        </p:nvSpPr>
        <p:spPr>
          <a:xfrm>
            <a:off x="0" y="6483095"/>
            <a:ext cx="9144000" cy="374904"/>
          </a:xfrm>
          <a:prstGeom prst="rect">
            <a:avLst/>
          </a:prstGeom>
        </p:spPr>
        <p:txBody>
          <a:bodyPr/>
          <a:lstStyle>
            <a:lvl1pPr algn="ctr">
              <a:spcBef>
                <a:spcPts val="192"/>
              </a:spcBef>
              <a:defRPr sz="800">
                <a:solidFill>
                  <a:schemeClr val="tx1">
                    <a:lumMod val="50000"/>
                    <a:lumOff val="50000"/>
                  </a:schemeClr>
                </a:solidFill>
              </a:defRPr>
            </a:lvl1pPr>
          </a:lstStyle>
          <a:p>
            <a:pPr lvl="0"/>
            <a:r>
              <a:rPr lang="en-US" dirty="0"/>
              <a:t>© &lt; add the year&gt;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7434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317654347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383442105"/>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10" name="Image Identifier 1">
            <a:extLst>
              <a:ext uri="{FF2B5EF4-FFF2-40B4-BE49-F238E27FC236}">
                <a16:creationId xmlns:a16="http://schemas.microsoft.com/office/drawing/2014/main" id="{F9F12AF5-6A8B-4285-8193-87121B0B8074}"/>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7796DA1D-0286-48C8-82A3-F683135EBB11}"/>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3" name="Image Identifier 2">
            <a:extLst>
              <a:ext uri="{FF2B5EF4-FFF2-40B4-BE49-F238E27FC236}">
                <a16:creationId xmlns:a16="http://schemas.microsoft.com/office/drawing/2014/main" id="{0ADAB590-478D-4687-8C08-299F504A92CA}"/>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4" name="Content Placeholder 2">
            <a:extLst>
              <a:ext uri="{FF2B5EF4-FFF2-40B4-BE49-F238E27FC236}">
                <a16:creationId xmlns:a16="http://schemas.microsoft.com/office/drawing/2014/main" id="{FE4DF749-8FAE-421E-BAA6-E1F8EFB64C7C}"/>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5" name="Return to main slide Link 2">
            <a:extLst>
              <a:ext uri="{FF2B5EF4-FFF2-40B4-BE49-F238E27FC236}">
                <a16:creationId xmlns:a16="http://schemas.microsoft.com/office/drawing/2014/main" id="{66E1EDE0-19DC-41B2-9DDC-62D7F8ADDF14}"/>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67815921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325384" y="2183976"/>
              <a:ext cx="8493233" cy="398380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grpSp>
      <p:sp>
        <p:nvSpPr>
          <p:cNvPr id="2" name="Title"/>
          <p:cNvSpPr>
            <a:spLocks noGrp="1"/>
          </p:cNvSpPr>
          <p:nvPr userDrawn="1">
            <p:ph type="ctrTitle"/>
          </p:nvPr>
        </p:nvSpPr>
        <p:spPr>
          <a:xfrm>
            <a:off x="914400" y="1556148"/>
            <a:ext cx="7315200" cy="457200"/>
          </a:xfrm>
          <a:prstGeom prst="rect">
            <a:avLst/>
          </a:prstGeom>
        </p:spPr>
        <p:txBody>
          <a:bodyPr anchor="t">
            <a:noAutofit/>
          </a:bodyPr>
          <a:lstStyle>
            <a:lvl1pPr algn="ctr">
              <a:lnSpc>
                <a:spcPct val="100000"/>
              </a:lnSpc>
              <a:defRPr sz="2600" b="1">
                <a:solidFill>
                  <a:schemeClr val="bg1"/>
                </a:solidFill>
              </a:defRPr>
            </a:lvl1pPr>
          </a:lstStyle>
          <a:p>
            <a:r>
              <a:rPr lang="en-US" dirty="0"/>
              <a:t>Click to edit Master title style</a:t>
            </a:r>
          </a:p>
        </p:txBody>
      </p:sp>
      <p:sp>
        <p:nvSpPr>
          <p:cNvPr id="33" name="Text Placeholder"/>
          <p:cNvSpPr>
            <a:spLocks noGrp="1"/>
          </p:cNvSpPr>
          <p:nvPr>
            <p:ph type="body" sz="quarter" idx="10"/>
          </p:nvPr>
        </p:nvSpPr>
        <p:spPr>
          <a:xfrm>
            <a:off x="5824111" y="6239304"/>
            <a:ext cx="2926080" cy="182880"/>
          </a:xfrm>
          <a:prstGeom prst="rect">
            <a:avLst/>
          </a:prstGeom>
        </p:spPr>
        <p:txBody>
          <a:bodyPr anchor="ctr"/>
          <a:lstStyle>
            <a:lvl1pPr algn="r">
              <a:spcBef>
                <a:spcPts val="0"/>
              </a:spcBef>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Edit Master text styles</a:t>
            </a:r>
          </a:p>
        </p:txBody>
      </p:sp>
      <p:sp>
        <p:nvSpPr>
          <p:cNvPr id="6" name="Picture Placeholder 5">
            <a:extLst>
              <a:ext uri="{FF2B5EF4-FFF2-40B4-BE49-F238E27FC236}">
                <a16:creationId xmlns:a16="http://schemas.microsoft.com/office/drawing/2014/main" id="{A4F3089A-D4EE-4376-9626-FA2E91A8735D}"/>
              </a:ext>
            </a:extLst>
          </p:cNvPr>
          <p:cNvSpPr>
            <a:spLocks noGrp="1"/>
          </p:cNvSpPr>
          <p:nvPr>
            <p:ph type="pic" sz="quarter" idx="12"/>
          </p:nvPr>
        </p:nvSpPr>
        <p:spPr>
          <a:xfrm>
            <a:off x="762000" y="2505075"/>
            <a:ext cx="7219950" cy="3248025"/>
          </a:xfrm>
          <a:prstGeom prst="rect">
            <a:avLst/>
          </a:prstGeom>
        </p:spPr>
        <p:txBody>
          <a:bodyPr/>
          <a:lstStyle/>
          <a:p>
            <a:endParaRPr lang="en-IN"/>
          </a:p>
        </p:txBody>
      </p:sp>
      <p:sp>
        <p:nvSpPr>
          <p:cNvPr id="5" name="Text Placeholder 4">
            <a:extLst>
              <a:ext uri="{FF2B5EF4-FFF2-40B4-BE49-F238E27FC236}">
                <a16:creationId xmlns:a16="http://schemas.microsoft.com/office/drawing/2014/main" id="{C0289EB7-5BA0-4D93-8479-69A5A86973A5}"/>
              </a:ext>
            </a:extLst>
          </p:cNvPr>
          <p:cNvSpPr>
            <a:spLocks noGrp="1"/>
          </p:cNvSpPr>
          <p:nvPr>
            <p:ph type="body" sz="quarter" idx="13" hasCustomPrompt="1"/>
          </p:nvPr>
        </p:nvSpPr>
        <p:spPr>
          <a:xfrm>
            <a:off x="0" y="6483095"/>
            <a:ext cx="9144000" cy="374904"/>
          </a:xfrm>
          <a:prstGeom prst="rect">
            <a:avLst/>
          </a:prstGeom>
        </p:spPr>
        <p:txBody>
          <a:bodyPr/>
          <a:lstStyle>
            <a:lvl1pPr algn="ctr">
              <a:spcBef>
                <a:spcPts val="192"/>
              </a:spcBef>
              <a:defRPr sz="800">
                <a:solidFill>
                  <a:schemeClr val="tx1">
                    <a:lumMod val="50000"/>
                    <a:lumOff val="50000"/>
                  </a:schemeClr>
                </a:solidFill>
              </a:defRPr>
            </a:lvl1pPr>
          </a:lstStyle>
          <a:p>
            <a:pPr lvl="0"/>
            <a:r>
              <a:rPr lang="en-US" dirty="0"/>
              <a:t>© &lt; add the year&gt;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a:t>© &lt; add the year&gt; McGraw Hill. All rights reserved. Authorized only for instructor use in the classroom.</a:t>
            </a:r>
          </a:p>
          <a:p>
            <a:pPr defTabSz="457200">
              <a:spcBef>
                <a:spcPct val="20000"/>
              </a:spcBef>
              <a:defRPr/>
            </a:pPr>
            <a:r>
              <a:rPr lang="en-US"/>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a:effectLst/>
                <a:latin typeface="Arial" panose="020B0604020202020204" pitchFamily="34" charset="0"/>
                <a:ea typeface="Calibri" panose="020F0502020204030204" pitchFamily="34" charset="0"/>
              </a:rPr>
              <a:t>Because learning changes everything.</a:t>
            </a:r>
            <a:r>
              <a:rPr lang="en-US" sz="1050" spc="40" baseline="60000">
                <a:effectLst/>
                <a:latin typeface="Arial" panose="020B0604020202020204" pitchFamily="34" charset="0"/>
                <a:ea typeface="Calibri" panose="020F0502020204030204" pitchFamily="34" charset="0"/>
              </a:rPr>
              <a:t>®</a:t>
            </a:r>
            <a:endParaRPr lang="en-US" sz="1600" spc="40" baseline="6000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 id="2147483711" r:id="rId8"/>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1473109377"/>
      </p:ext>
    </p:extLst>
  </p:cSld>
  <p:clrMap bg1="lt1" tx1="dk1" bg2="lt2" tx2="dk2" accent1="accent1" accent2="accent2" accent3="accent3" accent4="accent4" accent5="accent5" accent6="accent6" hlink="hlink" folHlink="folHlink"/>
  <p:sldLayoutIdLst>
    <p:sldLayoutId id="2147483706" r:id="rId1"/>
    <p:sldLayoutId id="2147483707"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p15:clr>
            <a:srgbClr val="F26B43"/>
          </p15:clr>
        </p15:guide>
        <p15:guide id="6" pos="216">
          <p15:clr>
            <a:srgbClr val="F26B43"/>
          </p15:clr>
        </p15:guide>
        <p15:guide id="7" pos="4296">
          <p15:clr>
            <a:srgbClr val="F26B43"/>
          </p15:clr>
        </p15:guide>
        <p15:guide id="9" orient="horz" pos="4211">
          <p15:clr>
            <a:srgbClr val="F26B43"/>
          </p15:clr>
        </p15:guide>
        <p15:guide id="10" orient="horz" pos="1248">
          <p15:clr>
            <a:srgbClr val="F26B43"/>
          </p15:clr>
        </p15:guide>
        <p15:guide id="11" orient="horz" pos="3984">
          <p15:clr>
            <a:srgbClr val="F26B43"/>
          </p15:clr>
        </p15:guide>
        <p15:guide id="12" orient="horz" pos="1656">
          <p15:clr>
            <a:srgbClr val="F26B43"/>
          </p15:clr>
        </p15:guide>
        <p15:guide id="13" pos="2980">
          <p15:clr>
            <a:srgbClr val="F26B43"/>
          </p15:clr>
        </p15:guide>
        <p15:guide id="14" orient="horz" pos="2260">
          <p15:clr>
            <a:srgbClr val="F26B43"/>
          </p15:clr>
        </p15:guide>
        <p15:guide id="15" pos="26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57233068"/>
      </p:ext>
    </p:extLst>
  </p:cSld>
  <p:clrMap bg1="lt1" tx1="dk1" bg2="lt2" tx2="dk2" accent1="accent1" accent2="accent2" accent3="accent3" accent4="accent4" accent5="accent5" accent6="accent6" hlink="hlink" folHlink="folHlink"/>
  <p:sldLayoutIdLst>
    <p:sldLayoutId id="2147483709" r:id="rId1"/>
    <p:sldLayoutId id="2147483710"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5.xml"/><Relationship Id="rId7" Type="http://schemas.openxmlformats.org/officeDocument/2006/relationships/slide" Target="slide12.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slide" Target="slide11.xml"/><Relationship Id="rId5" Type="http://schemas.openxmlformats.org/officeDocument/2006/relationships/slide" Target="slide8.xml"/><Relationship Id="rId10" Type="http://schemas.openxmlformats.org/officeDocument/2006/relationships/slide" Target="slide30.xml"/><Relationship Id="rId4" Type="http://schemas.openxmlformats.org/officeDocument/2006/relationships/slide" Target="slide6.xml"/><Relationship Id="rId9" Type="http://schemas.openxmlformats.org/officeDocument/2006/relationships/slide" Target="slide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hyperlink" Target="https://www.who.int/emergencies/diseases/novel-coronavirus-2019" TargetMode="External"/><Relationship Id="rId2" Type="http://schemas.openxmlformats.org/officeDocument/2006/relationships/hyperlink" Target="https://www.cdc.gov/coronavirus/2019-ncov/cases-updates/cases-in-us.html" TargetMode="Externa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cdc.gov/coronavirus/2019-ncov/cases-updates/cases-in-us.html" TargetMode="External"/><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epa.gov/pesticide-registration/list-n-disinfectants-use-against-sars-cov-2" TargetMode="Externa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www.thelancet.com/journals/lanmic/issue/vol1no1/PIIS2666-5247(20)X0002-4" TargetMode="External"/><Relationship Id="rId7" Type="http://schemas.openxmlformats.org/officeDocument/2006/relationships/hyperlink" Target="http://www.fda.gov/" TargetMode="External"/><Relationship Id="rId2" Type="http://schemas.openxmlformats.org/officeDocument/2006/relationships/hyperlink" Target="https://www.sciencedirect.com/science/journal/15671348/79/supp/C" TargetMode="External"/><Relationship Id="rId1" Type="http://schemas.openxmlformats.org/officeDocument/2006/relationships/slideLayout" Target="../slideLayouts/slideLayout12.xml"/><Relationship Id="rId6" Type="http://schemas.openxmlformats.org/officeDocument/2006/relationships/hyperlink" Target="http://www.mayoclinic.org/" TargetMode="External"/><Relationship Id="rId5" Type="http://schemas.openxmlformats.org/officeDocument/2006/relationships/hyperlink" Target="http://www.ncbi.nlm.nih.gov/pmc/about/covid-19/" TargetMode="External"/><Relationship Id="rId4" Type="http://schemas.openxmlformats.org/officeDocument/2006/relationships/hyperlink" Target="http://www.the-scientist.com/"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22.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pPr algn="ctr"/>
            <a:r>
              <a:rPr lang="en-US" dirty="0"/>
              <a:t>Coronavirus Disease 2019 (COVID-19)</a:t>
            </a:r>
          </a:p>
        </p:txBody>
      </p:sp>
      <p:pic>
        <p:nvPicPr>
          <p:cNvPr id="15" name="Picture Placeholder 2" descr="3-D illustration of the novel coronavirus SARS-CoV-2.">
            <a:extLst>
              <a:ext uri="{FF2B5EF4-FFF2-40B4-BE49-F238E27FC236}">
                <a16:creationId xmlns:a16="http://schemas.microsoft.com/office/drawing/2014/main" id="{44E78012-2FD6-4F63-88F8-7F6DD905933F}"/>
              </a:ext>
            </a:extLst>
          </p:cNvPr>
          <p:cNvPicPr>
            <a:picLocks noGrp="1" noChangeAspect="1"/>
          </p:cNvPicPr>
          <p:nvPr>
            <p:ph type="pic" sz="quarter" idx="12"/>
          </p:nvPr>
        </p:nvPicPr>
        <p:blipFill>
          <a:blip r:embed="rId2"/>
          <a:stretch>
            <a:fillRect/>
          </a:stretch>
        </p:blipFill>
        <p:spPr>
          <a:xfrm>
            <a:off x="1418058" y="2431763"/>
            <a:ext cx="6307885" cy="3611880"/>
          </a:xfrm>
          <a:prstGeom prst="rect">
            <a:avLst/>
          </a:prstGeom>
          <a:ln w="28575">
            <a:solidFill>
              <a:schemeClr val="bg1"/>
            </a:solidFill>
          </a:ln>
        </p:spPr>
      </p:pic>
      <p:sp>
        <p:nvSpPr>
          <p:cNvPr id="10" name="Text Placeholder 3">
            <a:extLst>
              <a:ext uri="{FF2B5EF4-FFF2-40B4-BE49-F238E27FC236}">
                <a16:creationId xmlns:a16="http://schemas.microsoft.com/office/drawing/2014/main" id="{BF9DD90F-F07B-4EC9-833D-192446DA9A85}"/>
              </a:ext>
            </a:extLst>
          </p:cNvPr>
          <p:cNvSpPr>
            <a:spLocks noGrp="1"/>
          </p:cNvSpPr>
          <p:nvPr>
            <p:ph type="body" sz="quarter" idx="10"/>
          </p:nvPr>
        </p:nvSpPr>
        <p:spPr>
          <a:xfrm>
            <a:off x="5961271" y="6239304"/>
            <a:ext cx="2926080" cy="182880"/>
          </a:xfrm>
        </p:spPr>
        <p:txBody>
          <a:bodyPr/>
          <a:lstStyle/>
          <a:p>
            <a:r>
              <a:rPr lang="en-IN" dirty="0"/>
              <a:t>CDC/ Alissa Eckert, MS; Dan Higgins, MAMS</a:t>
            </a:r>
          </a:p>
        </p:txBody>
      </p:sp>
      <p:sp>
        <p:nvSpPr>
          <p:cNvPr id="7" name="Copyright">
            <a:extLst>
              <a:ext uri="{FF2B5EF4-FFF2-40B4-BE49-F238E27FC236}">
                <a16:creationId xmlns:a16="http://schemas.microsoft.com/office/drawing/2014/main" id="{AC83E714-757B-42C4-AC4A-4C27A8E074F7}"/>
              </a:ext>
            </a:extLst>
          </p:cNvPr>
          <p:cNvSpPr>
            <a:spLocks noGrp="1"/>
          </p:cNvSpPr>
          <p:nvPr>
            <p:ph type="body" sz="quarter" idx="13"/>
          </p:nvPr>
        </p:nvSpPr>
        <p:spPr>
          <a:xfrm>
            <a:off x="0" y="6483095"/>
            <a:ext cx="9144000" cy="374904"/>
          </a:xfrm>
        </p:spPr>
        <p:txBody>
          <a:bodyPr/>
          <a:lstStyle/>
          <a:p>
            <a:pPr lvl="0"/>
            <a:r>
              <a:rPr lang="en-US" dirty="0"/>
              <a:t>© 2022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3B55B-113E-4A86-9BD2-FE8A16A5574B}"/>
              </a:ext>
            </a:extLst>
          </p:cNvPr>
          <p:cNvSpPr>
            <a:spLocks noGrp="1"/>
          </p:cNvSpPr>
          <p:nvPr>
            <p:ph type="title"/>
          </p:nvPr>
        </p:nvSpPr>
        <p:spPr/>
        <p:txBody>
          <a:bodyPr/>
          <a:lstStyle/>
          <a:p>
            <a:r>
              <a:rPr lang="en-IN" dirty="0"/>
              <a:t>Virus Transmission (Indirect Contact Transmission) </a:t>
            </a:r>
            <a:endParaRPr lang="en-IN" sz="1200" dirty="0"/>
          </a:p>
        </p:txBody>
      </p:sp>
      <p:sp>
        <p:nvSpPr>
          <p:cNvPr id="3" name="Content Placeholder 2">
            <a:extLst>
              <a:ext uri="{FF2B5EF4-FFF2-40B4-BE49-F238E27FC236}">
                <a16:creationId xmlns:a16="http://schemas.microsoft.com/office/drawing/2014/main" id="{62533E3C-304F-40E8-A23E-018868C4870B}"/>
              </a:ext>
            </a:extLst>
          </p:cNvPr>
          <p:cNvSpPr>
            <a:spLocks noGrp="1"/>
          </p:cNvSpPr>
          <p:nvPr>
            <p:ph sz="quarter" idx="11"/>
          </p:nvPr>
        </p:nvSpPr>
        <p:spPr>
          <a:xfrm>
            <a:off x="342900" y="1276709"/>
            <a:ext cx="8458200" cy="2276865"/>
          </a:xfrm>
        </p:spPr>
        <p:txBody>
          <a:bodyPr/>
          <a:lstStyle/>
          <a:p>
            <a:pPr>
              <a:spcAft>
                <a:spcPts val="1800"/>
              </a:spcAft>
            </a:pPr>
            <a:r>
              <a:rPr lang="en-US" dirty="0">
                <a:latin typeface="+mj-lt"/>
              </a:rPr>
              <a:t>Indirect transmission is also a concern since the virus can remain viable on surfaces such as plastic, for up to 3 days.</a:t>
            </a:r>
          </a:p>
          <a:p>
            <a:pPr>
              <a:spcAft>
                <a:spcPts val="1800"/>
              </a:spcAft>
            </a:pPr>
            <a:r>
              <a:rPr lang="en-US" dirty="0">
                <a:latin typeface="+mj-lt"/>
              </a:rPr>
              <a:t>Viral particles have been found in fecal samples and there is accumulating evidence for fecal-oral transmission. </a:t>
            </a:r>
            <a:r>
              <a:rPr lang="en-US" b="1" dirty="0">
                <a:latin typeface="+mj-lt"/>
              </a:rPr>
              <a:t>(One of the reason why washing hands after using the restroom is important!)</a:t>
            </a:r>
          </a:p>
        </p:txBody>
      </p:sp>
      <p:sp>
        <p:nvSpPr>
          <p:cNvPr id="4" name="Content Placeholder 3">
            <a:extLst>
              <a:ext uri="{FF2B5EF4-FFF2-40B4-BE49-F238E27FC236}">
                <a16:creationId xmlns:a16="http://schemas.microsoft.com/office/drawing/2014/main" id="{1DD7E79D-7D04-4290-86FA-4DEFD657034B}"/>
              </a:ext>
            </a:extLst>
          </p:cNvPr>
          <p:cNvSpPr>
            <a:spLocks noGrp="1"/>
          </p:cNvSpPr>
          <p:nvPr>
            <p:ph sz="quarter" idx="14"/>
          </p:nvPr>
        </p:nvSpPr>
        <p:spPr>
          <a:xfrm>
            <a:off x="342901" y="3799839"/>
            <a:ext cx="3581399" cy="2695575"/>
          </a:xfrm>
        </p:spPr>
        <p:txBody>
          <a:bodyPr/>
          <a:lstStyle/>
          <a:p>
            <a:pPr>
              <a:spcAft>
                <a:spcPts val="1800"/>
              </a:spcAft>
            </a:pPr>
            <a:r>
              <a:rPr lang="en-US" dirty="0">
                <a:latin typeface="+mj-lt"/>
              </a:rPr>
              <a:t>Population-dense areas, large public gatherings, and facilities such as prisons, cruise ships, and senior living centers provide ideal conditions for spread of the virus. </a:t>
            </a:r>
          </a:p>
        </p:txBody>
      </p:sp>
      <p:pic>
        <p:nvPicPr>
          <p:cNvPr id="9" name="Picture 4" descr="Crowd of people in a basketball court.">
            <a:extLst>
              <a:ext uri="{FF2B5EF4-FFF2-40B4-BE49-F238E27FC236}">
                <a16:creationId xmlns:a16="http://schemas.microsoft.com/office/drawing/2014/main" id="{43633351-CD58-40A8-89D4-538526CCA3C3}"/>
              </a:ext>
            </a:extLst>
          </p:cNvPr>
          <p:cNvPicPr>
            <a:picLocks noGrp="1" noChangeAspect="1"/>
          </p:cNvPicPr>
          <p:nvPr>
            <p:ph sz="quarter" idx="15"/>
          </p:nvPr>
        </p:nvPicPr>
        <p:blipFill>
          <a:blip r:embed="rId3"/>
          <a:stretch>
            <a:fillRect/>
          </a:stretch>
        </p:blipFill>
        <p:spPr>
          <a:xfrm>
            <a:off x="4132655" y="3552824"/>
            <a:ext cx="4469260" cy="2926080"/>
          </a:xfrm>
          <a:prstGeom prst="rect">
            <a:avLst/>
          </a:prstGeom>
        </p:spPr>
      </p:pic>
      <p:sp>
        <p:nvSpPr>
          <p:cNvPr id="7" name="Text Placeholder 5">
            <a:extLst>
              <a:ext uri="{FF2B5EF4-FFF2-40B4-BE49-F238E27FC236}">
                <a16:creationId xmlns:a16="http://schemas.microsoft.com/office/drawing/2014/main" id="{8CF11F47-3257-43D6-9ADE-60DF5526F365}"/>
              </a:ext>
            </a:extLst>
          </p:cNvPr>
          <p:cNvSpPr>
            <a:spLocks noGrp="1"/>
          </p:cNvSpPr>
          <p:nvPr>
            <p:ph type="body" sz="quarter" idx="30"/>
          </p:nvPr>
        </p:nvSpPr>
        <p:spPr/>
        <p:txBody>
          <a:bodyPr/>
          <a:lstStyle/>
          <a:p>
            <a:r>
              <a:rPr lang="en-IN"/>
              <a:t>Shutterstock/Melinda Nagy</a:t>
            </a:r>
          </a:p>
        </p:txBody>
      </p:sp>
    </p:spTree>
    <p:extLst>
      <p:ext uri="{BB962C8B-B14F-4D97-AF65-F5344CB8AC3E}">
        <p14:creationId xmlns:p14="http://schemas.microsoft.com/office/powerpoint/2010/main" val="3907617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9906"/>
            <a:ext cx="8458200" cy="678611"/>
          </a:xfrm>
        </p:spPr>
        <p:txBody>
          <a:bodyPr/>
          <a:lstStyle/>
          <a:p>
            <a:r>
              <a:rPr lang="en-US"/>
              <a:t>Entry into the Host</a:t>
            </a:r>
          </a:p>
        </p:txBody>
      </p:sp>
      <p:sp>
        <p:nvSpPr>
          <p:cNvPr id="3" name="Content Placeholder 2"/>
          <p:cNvSpPr>
            <a:spLocks noGrp="1"/>
          </p:cNvSpPr>
          <p:nvPr>
            <p:ph sz="quarter" idx="11"/>
          </p:nvPr>
        </p:nvSpPr>
        <p:spPr>
          <a:xfrm>
            <a:off x="342900" y="708517"/>
            <a:ext cx="4569759" cy="1622307"/>
          </a:xfrm>
        </p:spPr>
        <p:txBody>
          <a:bodyPr>
            <a:normAutofit/>
          </a:bodyPr>
          <a:lstStyle/>
          <a:p>
            <a:pPr>
              <a:lnSpc>
                <a:spcPct val="110000"/>
              </a:lnSpc>
              <a:spcAft>
                <a:spcPts val="600"/>
              </a:spcAft>
            </a:pPr>
            <a:r>
              <a:rPr lang="en-US" sz="1900" b="1">
                <a:latin typeface="+mj-lt"/>
              </a:rPr>
              <a:t>Portals of entry </a:t>
            </a:r>
            <a:r>
              <a:rPr lang="en-US" sz="1900">
                <a:latin typeface="+mj-lt"/>
              </a:rPr>
              <a:t>include:</a:t>
            </a:r>
          </a:p>
          <a:p>
            <a:pPr marL="347472" indent="-347472">
              <a:lnSpc>
                <a:spcPct val="110000"/>
              </a:lnSpc>
              <a:spcAft>
                <a:spcPts val="600"/>
              </a:spcAft>
              <a:buFont typeface="Arial" panose="020B0604020202020204" pitchFamily="34" charset="0"/>
              <a:buChar char="•"/>
            </a:pPr>
            <a:r>
              <a:rPr lang="en-US" sz="1800">
                <a:latin typeface="+mj-lt"/>
              </a:rPr>
              <a:t>The respiratory tract</a:t>
            </a:r>
          </a:p>
          <a:p>
            <a:pPr marL="347472" indent="-347472">
              <a:lnSpc>
                <a:spcPct val="110000"/>
              </a:lnSpc>
              <a:spcAft>
                <a:spcPts val="600"/>
              </a:spcAft>
              <a:buFont typeface="Arial" panose="020B0604020202020204" pitchFamily="34" charset="0"/>
              <a:buChar char="•"/>
            </a:pPr>
            <a:r>
              <a:rPr lang="en-US" sz="1800">
                <a:latin typeface="+mj-lt"/>
              </a:rPr>
              <a:t>The eyes</a:t>
            </a:r>
          </a:p>
          <a:p>
            <a:pPr marL="347472" indent="-347472">
              <a:lnSpc>
                <a:spcPct val="110000"/>
              </a:lnSpc>
              <a:spcAft>
                <a:spcPts val="600"/>
              </a:spcAft>
              <a:buFont typeface="Arial" panose="020B0604020202020204" pitchFamily="34" charset="0"/>
              <a:buChar char="•"/>
            </a:pPr>
            <a:r>
              <a:rPr lang="en-US" sz="1800">
                <a:latin typeface="+mj-lt"/>
              </a:rPr>
              <a:t>Oral cavity and esophagus</a:t>
            </a:r>
          </a:p>
          <a:p>
            <a:pPr>
              <a:lnSpc>
                <a:spcPct val="110000"/>
              </a:lnSpc>
              <a:spcAft>
                <a:spcPts val="600"/>
              </a:spcAft>
            </a:pPr>
            <a:endParaRPr lang="en-US" sz="2000">
              <a:highlight>
                <a:srgbClr val="FFFF00"/>
              </a:highlight>
              <a:latin typeface="+mj-lt"/>
            </a:endParaRPr>
          </a:p>
        </p:txBody>
      </p:sp>
      <p:sp>
        <p:nvSpPr>
          <p:cNvPr id="6" name="Content Placeholder 2">
            <a:extLst>
              <a:ext uri="{FF2B5EF4-FFF2-40B4-BE49-F238E27FC236}">
                <a16:creationId xmlns:a16="http://schemas.microsoft.com/office/drawing/2014/main" id="{209C424D-71B9-AF43-84B6-49CD637B6FE3}"/>
              </a:ext>
            </a:extLst>
          </p:cNvPr>
          <p:cNvSpPr txBox="1">
            <a:spLocks/>
          </p:cNvSpPr>
          <p:nvPr/>
        </p:nvSpPr>
        <p:spPr>
          <a:xfrm>
            <a:off x="238124" y="2311999"/>
            <a:ext cx="8458199" cy="4622776"/>
          </a:xfrm>
          <a:prstGeom prst="rect">
            <a:avLst/>
          </a:prstGeom>
        </p:spPr>
        <p:txBody>
          <a:bodyPr vert="horz" lIns="91440" tIns="45720" rIns="91440" bIns="45720" rtlCol="0">
            <a:norm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600"/>
              </a:spcAft>
            </a:pPr>
            <a:r>
              <a:rPr lang="en-US" sz="1900" dirty="0">
                <a:latin typeface="+mj-lt"/>
              </a:rPr>
              <a:t>Once </a:t>
            </a:r>
            <a:r>
              <a:rPr lang="en-US" sz="1900" b="1" dirty="0">
                <a:latin typeface="+mj-lt"/>
              </a:rPr>
              <a:t>transmitted </a:t>
            </a:r>
            <a:r>
              <a:rPr lang="en-US" sz="1900" dirty="0">
                <a:latin typeface="+mj-lt"/>
              </a:rPr>
              <a:t>(passed from one person to another), viral S-proteins bind to an enzyme on the host cells: </a:t>
            </a:r>
            <a:r>
              <a:rPr lang="en-US" sz="1900" b="1" dirty="0"/>
              <a:t>Angiotensin-converting enzyme 2 (ACE2)</a:t>
            </a:r>
            <a:endParaRPr lang="en-US" sz="1900" b="1" dirty="0">
              <a:latin typeface="+mj-lt"/>
            </a:endParaRPr>
          </a:p>
          <a:p>
            <a:pPr marL="687388" lvl="1">
              <a:lnSpc>
                <a:spcPct val="110000"/>
              </a:lnSpc>
              <a:spcBef>
                <a:spcPts val="0"/>
              </a:spcBef>
              <a:spcAft>
                <a:spcPts val="600"/>
              </a:spcAft>
            </a:pPr>
            <a:r>
              <a:rPr lang="en-US" sz="1800" dirty="0"/>
              <a:t>Physiological functions: Lowering blood pressure, controlling fluid balance, and regulating the inflammatory response.</a:t>
            </a:r>
          </a:p>
          <a:p>
            <a:pPr marL="687388" lvl="1">
              <a:lnSpc>
                <a:spcPct val="110000"/>
              </a:lnSpc>
              <a:spcBef>
                <a:spcPts val="0"/>
              </a:spcBef>
              <a:spcAft>
                <a:spcPts val="600"/>
              </a:spcAft>
            </a:pPr>
            <a:r>
              <a:rPr lang="en-US" sz="1800" dirty="0"/>
              <a:t>Present in tissues, including lungs, kidneys, heart, arteries, and the gastrointestinal tract</a:t>
            </a:r>
            <a:endParaRPr lang="en-US" sz="1800" dirty="0">
              <a:latin typeface="+mj-lt"/>
            </a:endParaRPr>
          </a:p>
          <a:p>
            <a:pPr marL="687388" lvl="1">
              <a:lnSpc>
                <a:spcPct val="110000"/>
              </a:lnSpc>
              <a:spcBef>
                <a:spcPts val="0"/>
              </a:spcBef>
              <a:spcAft>
                <a:spcPts val="600"/>
              </a:spcAft>
            </a:pPr>
            <a:r>
              <a:rPr lang="en-US" sz="1800" dirty="0">
                <a:latin typeface="+mj-lt"/>
              </a:rPr>
              <a:t>Since the virus interacts with this enzyme on the host tissues, it has an increased ability to infect many tissues.</a:t>
            </a:r>
          </a:p>
          <a:p>
            <a:pPr>
              <a:lnSpc>
                <a:spcPct val="110000"/>
              </a:lnSpc>
              <a:spcAft>
                <a:spcPts val="600"/>
              </a:spcAft>
            </a:pPr>
            <a:r>
              <a:rPr lang="en-US" sz="1800" dirty="0">
                <a:latin typeface="+mj-lt"/>
              </a:rPr>
              <a:t>Host cell response:</a:t>
            </a:r>
          </a:p>
          <a:p>
            <a:pPr marL="801688" lvl="1" indent="-457200">
              <a:lnSpc>
                <a:spcPct val="110000"/>
              </a:lnSpc>
              <a:spcBef>
                <a:spcPts val="0"/>
              </a:spcBef>
              <a:spcAft>
                <a:spcPts val="600"/>
              </a:spcAft>
              <a:buFont typeface="Arial" panose="020B0604020202020204" pitchFamily="34" charset="0"/>
              <a:buAutoNum type="arabicPeriod"/>
            </a:pPr>
            <a:r>
              <a:rPr lang="en-US" sz="1800" dirty="0">
                <a:latin typeface="+mj-lt"/>
              </a:rPr>
              <a:t>Viral endocytosis (engulfing of the virus), or </a:t>
            </a:r>
          </a:p>
          <a:p>
            <a:pPr marL="801688" lvl="1" indent="-457200">
              <a:lnSpc>
                <a:spcPct val="110000"/>
              </a:lnSpc>
              <a:spcBef>
                <a:spcPts val="0"/>
              </a:spcBef>
              <a:spcAft>
                <a:spcPts val="600"/>
              </a:spcAft>
              <a:buFont typeface="Arial" panose="020B0604020202020204" pitchFamily="34" charset="0"/>
              <a:buAutoNum type="arabicPeriod"/>
            </a:pPr>
            <a:r>
              <a:rPr lang="en-US" sz="1800" dirty="0">
                <a:latin typeface="+mj-lt"/>
              </a:rPr>
              <a:t>Membrane fusion and viral genome entry into the host cell</a:t>
            </a:r>
          </a:p>
        </p:txBody>
      </p:sp>
      <p:pic>
        <p:nvPicPr>
          <p:cNvPr id="5" name="Picture 4" descr="S proteins of SARS-CoV-2 bound to the ACE2 receptors on human cells.">
            <a:extLst>
              <a:ext uri="{FF2B5EF4-FFF2-40B4-BE49-F238E27FC236}">
                <a16:creationId xmlns:a16="http://schemas.microsoft.com/office/drawing/2014/main" id="{5BF0058D-1484-7E40-AF6D-D1B552A281E3}"/>
              </a:ext>
            </a:extLst>
          </p:cNvPr>
          <p:cNvPicPr>
            <a:picLocks noChangeAspect="1"/>
          </p:cNvPicPr>
          <p:nvPr/>
        </p:nvPicPr>
        <p:blipFill>
          <a:blip r:embed="rId3"/>
          <a:stretch>
            <a:fillRect/>
          </a:stretch>
        </p:blipFill>
        <p:spPr>
          <a:xfrm>
            <a:off x="5828139" y="91652"/>
            <a:ext cx="3077737" cy="2064439"/>
          </a:xfrm>
          <a:prstGeom prst="rect">
            <a:avLst/>
          </a:prstGeom>
        </p:spPr>
      </p:pic>
      <p:sp>
        <p:nvSpPr>
          <p:cNvPr id="7" name="Text Placeholder 5">
            <a:extLst>
              <a:ext uri="{FF2B5EF4-FFF2-40B4-BE49-F238E27FC236}">
                <a16:creationId xmlns:a16="http://schemas.microsoft.com/office/drawing/2014/main" id="{EBA4AFDB-A7DD-4AC9-B240-2AF24A910541}"/>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Shutterstock/Kateryna Kon</a:t>
            </a:r>
          </a:p>
        </p:txBody>
      </p:sp>
    </p:spTree>
    <p:extLst>
      <p:ext uri="{BB962C8B-B14F-4D97-AF65-F5344CB8AC3E}">
        <p14:creationId xmlns:p14="http://schemas.microsoft.com/office/powerpoint/2010/main" val="2455854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Mechanisms of Pathogenicity</a:t>
            </a:r>
            <a:r>
              <a:rPr lang="en-US" sz="1200"/>
              <a:t> 1</a:t>
            </a:r>
          </a:p>
        </p:txBody>
      </p:sp>
      <p:sp>
        <p:nvSpPr>
          <p:cNvPr id="3" name="Content Placeholder 2"/>
          <p:cNvSpPr>
            <a:spLocks noGrp="1"/>
          </p:cNvSpPr>
          <p:nvPr>
            <p:ph sz="quarter" idx="11"/>
          </p:nvPr>
        </p:nvSpPr>
        <p:spPr>
          <a:xfrm>
            <a:off x="342900" y="1111625"/>
            <a:ext cx="8458200" cy="5441576"/>
          </a:xfrm>
        </p:spPr>
        <p:txBody>
          <a:bodyPr>
            <a:normAutofit/>
          </a:bodyPr>
          <a:lstStyle/>
          <a:p>
            <a:pPr>
              <a:spcAft>
                <a:spcPts val="1800"/>
              </a:spcAft>
            </a:pPr>
            <a:r>
              <a:rPr lang="en-US" dirty="0"/>
              <a:t>Once inside the host cell, the following takes place:</a:t>
            </a:r>
          </a:p>
          <a:p>
            <a:pPr>
              <a:spcAft>
                <a:spcPts val="1800"/>
              </a:spcAft>
            </a:pPr>
            <a:r>
              <a:rPr lang="en-US" b="1" dirty="0">
                <a:latin typeface="+mj-lt"/>
              </a:rPr>
              <a:t>Stage 1: </a:t>
            </a:r>
            <a:r>
              <a:rPr lang="en-US" dirty="0">
                <a:latin typeface="+mj-lt"/>
              </a:rPr>
              <a:t>The virus takes over the replicative machinery and multiplies within the cell </a:t>
            </a:r>
          </a:p>
          <a:p>
            <a:pPr marL="342900" indent="-342900">
              <a:spcAft>
                <a:spcPts val="1800"/>
              </a:spcAft>
              <a:buFont typeface="Arial" panose="020B0604020202020204" pitchFamily="34" charset="0"/>
              <a:buChar char="•"/>
            </a:pPr>
            <a:r>
              <a:rPr lang="en-US" dirty="0">
                <a:latin typeface="+mj-lt"/>
              </a:rPr>
              <a:t>Viral copies (</a:t>
            </a:r>
            <a:r>
              <a:rPr lang="en-US" b="1" dirty="0">
                <a:latin typeface="+mj-lt"/>
              </a:rPr>
              <a:t>progeny</a:t>
            </a:r>
            <a:r>
              <a:rPr lang="en-US" dirty="0">
                <a:latin typeface="+mj-lt"/>
              </a:rPr>
              <a:t>) are released from cells through </a:t>
            </a:r>
            <a:r>
              <a:rPr lang="en-US" b="1" dirty="0">
                <a:latin typeface="+mj-lt"/>
              </a:rPr>
              <a:t>exocytosis </a:t>
            </a:r>
            <a:r>
              <a:rPr lang="en-US" dirty="0">
                <a:latin typeface="+mj-lt"/>
              </a:rPr>
              <a:t>(released to the extracellular fluids of the host) and infect nearby cells.</a:t>
            </a:r>
          </a:p>
          <a:p>
            <a:pPr>
              <a:spcAft>
                <a:spcPts val="1800"/>
              </a:spcAft>
            </a:pPr>
            <a:r>
              <a:rPr lang="en-US" b="1" dirty="0">
                <a:latin typeface="+mj-lt"/>
              </a:rPr>
              <a:t>Stage 2: </a:t>
            </a:r>
            <a:r>
              <a:rPr lang="en-US" dirty="0">
                <a:latin typeface="+mj-lt"/>
              </a:rPr>
              <a:t>Immune system triggers inflammatory response </a:t>
            </a:r>
          </a:p>
          <a:p>
            <a:pPr marL="342900" indent="-342900">
              <a:spcAft>
                <a:spcPts val="1800"/>
              </a:spcAft>
              <a:buFont typeface="Arial" panose="020B0604020202020204" pitchFamily="34" charset="0"/>
              <a:buChar char="•"/>
            </a:pPr>
            <a:r>
              <a:rPr lang="en-US" dirty="0">
                <a:latin typeface="+mj-lt"/>
              </a:rPr>
              <a:t>If not blocked by the immune system, </a:t>
            </a:r>
            <a:r>
              <a:rPr lang="en-US" b="1" dirty="0">
                <a:latin typeface="+mj-lt"/>
              </a:rPr>
              <a:t>virions </a:t>
            </a:r>
            <a:r>
              <a:rPr lang="en-US" dirty="0">
                <a:latin typeface="+mj-lt"/>
              </a:rPr>
              <a:t>(</a:t>
            </a:r>
            <a:r>
              <a:rPr lang="en-US" dirty="0"/>
              <a:t>infective form of a virus outside a host cell)</a:t>
            </a:r>
            <a:r>
              <a:rPr lang="en-US" dirty="0">
                <a:latin typeface="+mj-lt"/>
              </a:rPr>
              <a:t> migrate to the lower respiratory tract </a:t>
            </a:r>
            <a:r>
              <a:rPr lang="en-US" dirty="0"/>
              <a:t>where they infect </a:t>
            </a:r>
            <a:r>
              <a:rPr lang="en-US" dirty="0">
                <a:latin typeface="+mj-lt"/>
              </a:rPr>
              <a:t>the alveoli cells</a:t>
            </a:r>
          </a:p>
          <a:p>
            <a:pPr marL="687388" lvl="1">
              <a:spcAft>
                <a:spcPts val="1800"/>
              </a:spcAft>
            </a:pPr>
            <a:r>
              <a:rPr lang="en-US" dirty="0">
                <a:latin typeface="+mj-lt"/>
              </a:rPr>
              <a:t>These gas exchange units are rich in </a:t>
            </a:r>
            <a:r>
              <a:rPr lang="en-US" b="1" dirty="0">
                <a:latin typeface="+mj-lt"/>
              </a:rPr>
              <a:t>ACE2 proteins</a:t>
            </a:r>
          </a:p>
        </p:txBody>
      </p:sp>
    </p:spTree>
    <p:extLst>
      <p:ext uri="{BB962C8B-B14F-4D97-AF65-F5344CB8AC3E}">
        <p14:creationId xmlns:p14="http://schemas.microsoft.com/office/powerpoint/2010/main" val="3195147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Mechanisms of Pathogenicity</a:t>
            </a:r>
            <a:r>
              <a:rPr lang="en-US" sz="1200"/>
              <a:t> 2</a:t>
            </a:r>
          </a:p>
        </p:txBody>
      </p:sp>
      <p:sp>
        <p:nvSpPr>
          <p:cNvPr id="3" name="Content Placeholder 2"/>
          <p:cNvSpPr>
            <a:spLocks noGrp="1"/>
          </p:cNvSpPr>
          <p:nvPr>
            <p:ph sz="quarter" idx="11"/>
          </p:nvPr>
        </p:nvSpPr>
        <p:spPr>
          <a:xfrm>
            <a:off x="342900" y="983411"/>
            <a:ext cx="8801100" cy="5435318"/>
          </a:xfrm>
        </p:spPr>
        <p:txBody>
          <a:bodyPr>
            <a:normAutofit/>
          </a:bodyPr>
          <a:lstStyle/>
          <a:p>
            <a:pPr>
              <a:spcAft>
                <a:spcPts val="1200"/>
              </a:spcAft>
            </a:pPr>
            <a:r>
              <a:rPr lang="en-US" dirty="0">
                <a:latin typeface="+mj-lt"/>
              </a:rPr>
              <a:t>Extensive exocytosis of virus particles leads to </a:t>
            </a:r>
            <a:r>
              <a:rPr lang="en-US" b="1" dirty="0">
                <a:latin typeface="+mj-lt"/>
              </a:rPr>
              <a:t>apoptosis</a:t>
            </a:r>
            <a:r>
              <a:rPr lang="en-US" dirty="0">
                <a:latin typeface="+mj-lt"/>
              </a:rPr>
              <a:t> (programmed cell death) of alveolar cells.</a:t>
            </a:r>
          </a:p>
          <a:p>
            <a:pPr>
              <a:spcAft>
                <a:spcPts val="1200"/>
              </a:spcAft>
            </a:pPr>
            <a:r>
              <a:rPr lang="en-US" b="1" dirty="0">
                <a:latin typeface="+mj-lt"/>
              </a:rPr>
              <a:t>Stage 3: </a:t>
            </a:r>
            <a:r>
              <a:rPr lang="en-US" dirty="0">
                <a:latin typeface="+mj-lt"/>
              </a:rPr>
              <a:t>Non-specific immune cells release </a:t>
            </a:r>
            <a:r>
              <a:rPr lang="en-US" b="1" dirty="0">
                <a:latin typeface="+mj-lt"/>
              </a:rPr>
              <a:t>chemokines </a:t>
            </a:r>
            <a:r>
              <a:rPr lang="en-US" dirty="0">
                <a:latin typeface="+mj-lt"/>
              </a:rPr>
              <a:t>(a chemical attractant to call white blood cells to the sites of the infection) and stimulate a targeted attack on the infected cells</a:t>
            </a:r>
          </a:p>
          <a:p>
            <a:pPr marL="687388" lvl="1">
              <a:spcAft>
                <a:spcPts val="1200"/>
              </a:spcAft>
            </a:pPr>
            <a:r>
              <a:rPr lang="en-US" dirty="0">
                <a:latin typeface="+mj-lt"/>
              </a:rPr>
              <a:t>By inducing inflammation, this process cripples normal cell function</a:t>
            </a:r>
          </a:p>
          <a:p>
            <a:pPr marL="687388" lvl="1">
              <a:spcAft>
                <a:spcPts val="1200"/>
              </a:spcAft>
            </a:pPr>
            <a:r>
              <a:rPr lang="en-US" dirty="0">
                <a:latin typeface="+mj-lt"/>
              </a:rPr>
              <a:t>In critical cases, a “</a:t>
            </a:r>
            <a:r>
              <a:rPr lang="en-US" b="1" dirty="0">
                <a:latin typeface="+mj-lt"/>
              </a:rPr>
              <a:t>cytokine storm</a:t>
            </a:r>
            <a:r>
              <a:rPr lang="en-US" dirty="0"/>
              <a:t>,</a:t>
            </a:r>
            <a:r>
              <a:rPr lang="en-US" dirty="0">
                <a:latin typeface="+mj-lt"/>
              </a:rPr>
              <a:t>” an overreaction by the immune system and the release of too many chemical attractants, causes immune cells to attack healthy tissues. This can lead to multiorgan failure and death in some patients.</a:t>
            </a:r>
          </a:p>
        </p:txBody>
      </p:sp>
    </p:spTree>
    <p:extLst>
      <p:ext uri="{BB962C8B-B14F-4D97-AF65-F5344CB8AC3E}">
        <p14:creationId xmlns:p14="http://schemas.microsoft.com/office/powerpoint/2010/main" val="56578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00271"/>
            <a:ext cx="8458200" cy="678611"/>
          </a:xfrm>
        </p:spPr>
        <p:txBody>
          <a:bodyPr/>
          <a:lstStyle/>
          <a:p>
            <a:r>
              <a:rPr lang="en-US"/>
              <a:t>Disease Manifestations</a:t>
            </a:r>
            <a:r>
              <a:rPr lang="en-US" sz="1200"/>
              <a:t> 1</a:t>
            </a:r>
          </a:p>
        </p:txBody>
      </p:sp>
      <p:sp>
        <p:nvSpPr>
          <p:cNvPr id="3" name="Content Placeholder 2"/>
          <p:cNvSpPr>
            <a:spLocks noGrp="1"/>
          </p:cNvSpPr>
          <p:nvPr>
            <p:ph sz="quarter" idx="11"/>
          </p:nvPr>
        </p:nvSpPr>
        <p:spPr>
          <a:xfrm>
            <a:off x="342900" y="645460"/>
            <a:ext cx="8621806" cy="5638800"/>
          </a:xfrm>
        </p:spPr>
        <p:txBody>
          <a:bodyPr>
            <a:noAutofit/>
          </a:bodyPr>
          <a:lstStyle/>
          <a:p>
            <a:pPr>
              <a:spcAft>
                <a:spcPts val="0"/>
              </a:spcAft>
            </a:pPr>
            <a:r>
              <a:rPr lang="en-US" sz="2200" b="1" dirty="0">
                <a:latin typeface="+mj-lt"/>
              </a:rPr>
              <a:t>Stage 1 – Asymptomatic state </a:t>
            </a:r>
            <a:r>
              <a:rPr lang="en-US" sz="2200" dirty="0">
                <a:latin typeface="+mj-lt"/>
              </a:rPr>
              <a:t>(carrier for a disease but experiencing no symptoms)</a:t>
            </a:r>
            <a:endParaRPr lang="en-US" sz="2200" b="1" dirty="0">
              <a:latin typeface="+mj-lt"/>
            </a:endParaRPr>
          </a:p>
          <a:p>
            <a:pPr marL="347472" indent="-347472">
              <a:spcAft>
                <a:spcPts val="0"/>
              </a:spcAft>
              <a:buFont typeface="Arial" panose="020B0604020202020204" pitchFamily="34" charset="0"/>
              <a:buChar char="•"/>
            </a:pPr>
            <a:r>
              <a:rPr lang="en-US" sz="2100" b="1" dirty="0">
                <a:latin typeface="+mj-lt"/>
              </a:rPr>
              <a:t>Incubation time </a:t>
            </a:r>
            <a:r>
              <a:rPr lang="en-US" sz="2100" dirty="0">
                <a:latin typeface="Arial" panose="020B0604020202020204" pitchFamily="34" charset="0"/>
                <a:cs typeface="Arial" panose="020B0604020202020204" pitchFamily="34" charset="0"/>
              </a:rPr>
              <a:t>(the time from exposure to development of symptoms)</a:t>
            </a:r>
            <a:r>
              <a:rPr lang="en-US" sz="2100" dirty="0">
                <a:latin typeface="+mj-lt"/>
              </a:rPr>
              <a:t>- median 4 to 5 days, range 2 to 14 days</a:t>
            </a:r>
          </a:p>
          <a:p>
            <a:pPr marL="347472" indent="-347472">
              <a:spcAft>
                <a:spcPts val="0"/>
              </a:spcAft>
              <a:buFont typeface="Arial" panose="020B0604020202020204" pitchFamily="34" charset="0"/>
              <a:buChar char="•"/>
            </a:pPr>
            <a:r>
              <a:rPr lang="en-US" sz="2100" dirty="0">
                <a:latin typeface="+mj-lt"/>
              </a:rPr>
              <a:t>Virus is detected by a nasal swab and is </a:t>
            </a:r>
            <a:r>
              <a:rPr lang="en-US" sz="2100" b="1" dirty="0">
                <a:latin typeface="+mj-lt"/>
              </a:rPr>
              <a:t>shed</a:t>
            </a:r>
            <a:r>
              <a:rPr lang="en-US" sz="2100" dirty="0">
                <a:latin typeface="+mj-lt"/>
              </a:rPr>
              <a:t> by the host in respiratory droplets</a:t>
            </a:r>
          </a:p>
          <a:p>
            <a:pPr marL="347472" indent="-347472">
              <a:spcAft>
                <a:spcPts val="0"/>
              </a:spcAft>
              <a:buFont typeface="Arial" panose="020B0604020202020204" pitchFamily="34" charset="0"/>
              <a:buChar char="•"/>
            </a:pPr>
            <a:r>
              <a:rPr lang="en-US" sz="2100" dirty="0">
                <a:latin typeface="+mj-lt"/>
              </a:rPr>
              <a:t>Progeny are released and </a:t>
            </a:r>
            <a:r>
              <a:rPr lang="en-US" sz="2100" b="1" dirty="0">
                <a:latin typeface="+mj-lt"/>
              </a:rPr>
              <a:t>propagates </a:t>
            </a:r>
            <a:r>
              <a:rPr lang="en-US" sz="2100" dirty="0">
                <a:latin typeface="+mj-lt"/>
              </a:rPr>
              <a:t>(spreads), mild innate immune response initiated</a:t>
            </a:r>
          </a:p>
          <a:p>
            <a:pPr>
              <a:spcAft>
                <a:spcPts val="0"/>
              </a:spcAft>
            </a:pPr>
            <a:endParaRPr lang="en-US" sz="2200" dirty="0">
              <a:latin typeface="+mj-lt"/>
            </a:endParaRPr>
          </a:p>
          <a:p>
            <a:pPr>
              <a:spcAft>
                <a:spcPts val="0"/>
              </a:spcAft>
            </a:pPr>
            <a:r>
              <a:rPr lang="en-US" sz="2200" b="1" dirty="0">
                <a:latin typeface="+mj-lt"/>
              </a:rPr>
              <a:t>Stage 2 </a:t>
            </a:r>
            <a:r>
              <a:rPr lang="en-US" sz="2200" dirty="0">
                <a:latin typeface="+mj-lt"/>
              </a:rPr>
              <a:t>– </a:t>
            </a:r>
            <a:r>
              <a:rPr lang="en-US" sz="2200" b="1" dirty="0">
                <a:latin typeface="+mj-lt"/>
              </a:rPr>
              <a:t>Upper airway </a:t>
            </a:r>
            <a:r>
              <a:rPr lang="en-US" sz="2200" dirty="0">
                <a:latin typeface="+mj-lt"/>
              </a:rPr>
              <a:t>and </a:t>
            </a:r>
            <a:r>
              <a:rPr lang="en-US" sz="2200" b="1" dirty="0">
                <a:latin typeface="+mj-lt"/>
              </a:rPr>
              <a:t>conducting airway</a:t>
            </a:r>
            <a:r>
              <a:rPr lang="en-US" sz="2200" dirty="0">
                <a:latin typeface="+mj-lt"/>
              </a:rPr>
              <a:t> response</a:t>
            </a:r>
          </a:p>
          <a:p>
            <a:pPr marL="347472" indent="-347472">
              <a:spcAft>
                <a:spcPts val="0"/>
              </a:spcAft>
              <a:buFont typeface="Arial" panose="020B0604020202020204" pitchFamily="34" charset="0"/>
              <a:buChar char="•"/>
            </a:pPr>
            <a:r>
              <a:rPr lang="en-US" sz="2100" dirty="0">
                <a:latin typeface="+mj-lt"/>
              </a:rPr>
              <a:t>Robust immune response</a:t>
            </a:r>
          </a:p>
          <a:p>
            <a:pPr marL="347472" indent="-347472">
              <a:spcAft>
                <a:spcPts val="0"/>
              </a:spcAft>
              <a:buFont typeface="Arial" panose="020B0604020202020204" pitchFamily="34" charset="0"/>
              <a:buChar char="•"/>
            </a:pPr>
            <a:r>
              <a:rPr lang="en-US" sz="2100" dirty="0">
                <a:latin typeface="+mj-lt"/>
              </a:rPr>
              <a:t>Clinical manifestations of disease appear 2 to 14 days post-exposure and include cough, fever, shortness of breath, chills, muscle pain, loss of taste and/or smell, sore throat, nausea, diarrhea.</a:t>
            </a:r>
          </a:p>
          <a:p>
            <a:pPr marL="347472" indent="-347472">
              <a:spcAft>
                <a:spcPts val="0"/>
              </a:spcAft>
              <a:buFont typeface="Arial" panose="020B0604020202020204" pitchFamily="34" charset="0"/>
              <a:buChar char="•"/>
            </a:pPr>
            <a:endParaRPr lang="en-US" sz="2200" dirty="0">
              <a:latin typeface="+mj-lt"/>
            </a:endParaRPr>
          </a:p>
          <a:p>
            <a:pPr>
              <a:spcAft>
                <a:spcPts val="0"/>
              </a:spcAft>
            </a:pPr>
            <a:r>
              <a:rPr lang="en-US" sz="2200" dirty="0">
                <a:latin typeface="+mj-lt"/>
              </a:rPr>
              <a:t>Up to 80% of COVID-19 cases will be either asymptomatic or will arrest at Stage 2. </a:t>
            </a:r>
          </a:p>
        </p:txBody>
      </p:sp>
    </p:spTree>
    <p:extLst>
      <p:ext uri="{BB962C8B-B14F-4D97-AF65-F5344CB8AC3E}">
        <p14:creationId xmlns:p14="http://schemas.microsoft.com/office/powerpoint/2010/main" val="3440943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Disease Manifestations</a:t>
            </a:r>
            <a:r>
              <a:rPr lang="en-US" sz="1200"/>
              <a:t> 2</a:t>
            </a:r>
          </a:p>
        </p:txBody>
      </p:sp>
      <p:sp>
        <p:nvSpPr>
          <p:cNvPr id="3" name="Content Placeholder 2"/>
          <p:cNvSpPr>
            <a:spLocks noGrp="1"/>
          </p:cNvSpPr>
          <p:nvPr>
            <p:ph sz="quarter" idx="11"/>
          </p:nvPr>
        </p:nvSpPr>
        <p:spPr>
          <a:xfrm>
            <a:off x="342900" y="1165412"/>
            <a:ext cx="8458200" cy="5323376"/>
          </a:xfrm>
        </p:spPr>
        <p:txBody>
          <a:bodyPr>
            <a:noAutofit/>
          </a:bodyPr>
          <a:lstStyle/>
          <a:p>
            <a:pPr>
              <a:spcAft>
                <a:spcPts val="900"/>
              </a:spcAft>
            </a:pPr>
            <a:r>
              <a:rPr lang="en-US" b="1" dirty="0">
                <a:latin typeface="+mj-lt"/>
              </a:rPr>
              <a:t>Stage 3 </a:t>
            </a:r>
            <a:r>
              <a:rPr lang="en-US" dirty="0">
                <a:latin typeface="+mj-lt"/>
              </a:rPr>
              <a:t>– </a:t>
            </a:r>
            <a:r>
              <a:rPr lang="en-US" b="1" dirty="0">
                <a:latin typeface="+mj-lt"/>
              </a:rPr>
              <a:t>Hypoxia</a:t>
            </a:r>
            <a:r>
              <a:rPr lang="en-US" dirty="0">
                <a:latin typeface="+mj-lt"/>
              </a:rPr>
              <a:t>, progression to acute respiratory distress syndrome (ARDS) within 8 to 12 days</a:t>
            </a:r>
          </a:p>
          <a:p>
            <a:pPr marL="347472" indent="-347472">
              <a:spcAft>
                <a:spcPts val="900"/>
              </a:spcAft>
              <a:buFont typeface="Arial" panose="020B0604020202020204" pitchFamily="34" charset="0"/>
              <a:buChar char="•"/>
            </a:pPr>
            <a:r>
              <a:rPr lang="en-US" dirty="0">
                <a:latin typeface="+mj-lt"/>
              </a:rPr>
              <a:t>Critical care/hospitalization necessary </a:t>
            </a:r>
          </a:p>
          <a:p>
            <a:pPr marL="347472" indent="-347472">
              <a:spcAft>
                <a:spcPts val="900"/>
              </a:spcAft>
              <a:buFont typeface="Arial" panose="020B0604020202020204" pitchFamily="34" charset="0"/>
              <a:buChar char="•"/>
            </a:pPr>
            <a:r>
              <a:rPr lang="en-US" dirty="0">
                <a:latin typeface="+mj-lt"/>
              </a:rPr>
              <a:t>Approximately 15% of COVID-19 patients require oxygen and 5% ventilation.</a:t>
            </a:r>
          </a:p>
          <a:p>
            <a:pPr marL="347472" indent="-347472">
              <a:spcAft>
                <a:spcPts val="900"/>
              </a:spcAft>
              <a:buFont typeface="Arial" panose="020B0604020202020204" pitchFamily="34" charset="0"/>
              <a:buChar char="•"/>
            </a:pPr>
            <a:r>
              <a:rPr lang="en-US" dirty="0">
                <a:latin typeface="+mj-lt"/>
              </a:rPr>
              <a:t>Manifestations include pneumonia, difficulty breathing, persistent chest pain/pressure, confusion, inability to stay awake, bluish lips or skin.</a:t>
            </a:r>
          </a:p>
          <a:p>
            <a:pPr marL="347472" indent="-347472">
              <a:spcAft>
                <a:spcPts val="900"/>
              </a:spcAft>
              <a:buFont typeface="Arial" panose="020B0604020202020204" pitchFamily="34" charset="0"/>
              <a:buChar char="•"/>
            </a:pPr>
            <a:r>
              <a:rPr lang="en-US" dirty="0">
                <a:latin typeface="+mj-lt"/>
              </a:rPr>
              <a:t>Oxygen levels fall as lungs become filled with fluid, white blood cells, mucus, and cellular debris.</a:t>
            </a:r>
          </a:p>
          <a:p>
            <a:pPr marL="347472" indent="-347472">
              <a:spcAft>
                <a:spcPts val="900"/>
              </a:spcAft>
              <a:buFont typeface="Arial" panose="020B0604020202020204" pitchFamily="34" charset="0"/>
              <a:buChar char="•"/>
            </a:pPr>
            <a:r>
              <a:rPr lang="en-US" dirty="0">
                <a:latin typeface="+mj-lt"/>
              </a:rPr>
              <a:t>Cytokine storm leads to dramatic drop in blood pressure, leaky blood vessels, formation of blood clots, organ failure.</a:t>
            </a:r>
          </a:p>
        </p:txBody>
      </p:sp>
    </p:spTree>
    <p:extLst>
      <p:ext uri="{BB962C8B-B14F-4D97-AF65-F5344CB8AC3E}">
        <p14:creationId xmlns:p14="http://schemas.microsoft.com/office/powerpoint/2010/main" val="244473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Disease Manifestations</a:t>
            </a:r>
            <a:r>
              <a:rPr lang="en-US" sz="1200"/>
              <a:t> 3</a:t>
            </a:r>
          </a:p>
        </p:txBody>
      </p:sp>
      <p:sp>
        <p:nvSpPr>
          <p:cNvPr id="3" name="Content Placeholder 2"/>
          <p:cNvSpPr>
            <a:spLocks noGrp="1"/>
          </p:cNvSpPr>
          <p:nvPr>
            <p:ph sz="quarter" idx="11"/>
          </p:nvPr>
        </p:nvSpPr>
        <p:spPr>
          <a:xfrm>
            <a:off x="342900" y="1111624"/>
            <a:ext cx="8458200" cy="5377164"/>
          </a:xfrm>
        </p:spPr>
        <p:txBody>
          <a:bodyPr>
            <a:noAutofit/>
          </a:bodyPr>
          <a:lstStyle/>
          <a:p>
            <a:pPr>
              <a:spcAft>
                <a:spcPts val="1200"/>
              </a:spcAft>
            </a:pPr>
            <a:r>
              <a:rPr lang="en-US" sz="2000">
                <a:latin typeface="+mj-lt"/>
              </a:rPr>
              <a:t>Organs/systems affected in critical care patients</a:t>
            </a:r>
          </a:p>
          <a:p>
            <a:pPr marL="347472" indent="-347472">
              <a:spcAft>
                <a:spcPts val="600"/>
              </a:spcAft>
              <a:buFont typeface="Arial" panose="020B0604020202020204" pitchFamily="34" charset="0"/>
              <a:buChar char="•"/>
            </a:pPr>
            <a:r>
              <a:rPr lang="en-US" sz="2000" b="1">
                <a:latin typeface="+mj-lt"/>
              </a:rPr>
              <a:t>Eyes</a:t>
            </a:r>
            <a:r>
              <a:rPr lang="en-US" sz="2000" b="1">
                <a:solidFill>
                  <a:schemeClr val="tx1">
                    <a:lumMod val="65000"/>
                    <a:lumOff val="35000"/>
                  </a:schemeClr>
                </a:solidFill>
                <a:latin typeface="+mj-lt"/>
              </a:rPr>
              <a:t> </a:t>
            </a:r>
            <a:r>
              <a:rPr lang="en-US" sz="1800">
                <a:solidFill>
                  <a:schemeClr val="tx1">
                    <a:lumMod val="65000"/>
                    <a:lumOff val="35000"/>
                  </a:schemeClr>
                </a:solidFill>
                <a:latin typeface="+mj-lt"/>
              </a:rPr>
              <a:t>–</a:t>
            </a:r>
            <a:r>
              <a:rPr lang="en-US" sz="1800" b="1">
                <a:solidFill>
                  <a:schemeClr val="tx1">
                    <a:lumMod val="65000"/>
                    <a:lumOff val="35000"/>
                  </a:schemeClr>
                </a:solidFill>
                <a:latin typeface="+mj-lt"/>
              </a:rPr>
              <a:t> </a:t>
            </a:r>
            <a:r>
              <a:rPr lang="en-US" sz="1800" b="1">
                <a:latin typeface="+mj-lt"/>
              </a:rPr>
              <a:t>conjunctivitis </a:t>
            </a:r>
            <a:r>
              <a:rPr lang="en-US" sz="1800">
                <a:latin typeface="+mj-lt"/>
              </a:rPr>
              <a:t>(pink eye) more common in critical patients</a:t>
            </a:r>
          </a:p>
          <a:p>
            <a:pPr marL="347472" indent="-347472">
              <a:spcAft>
                <a:spcPts val="600"/>
              </a:spcAft>
              <a:buFont typeface="Arial" panose="020B0604020202020204" pitchFamily="34" charset="0"/>
              <a:buChar char="•"/>
            </a:pPr>
            <a:r>
              <a:rPr lang="en-US" sz="2000" b="1">
                <a:latin typeface="+mj-lt"/>
              </a:rPr>
              <a:t>Nose </a:t>
            </a:r>
            <a:r>
              <a:rPr lang="en-US" sz="1800">
                <a:latin typeface="+mj-lt"/>
              </a:rPr>
              <a:t>- patients lose their sense of smell from viral damage of nerve cells in the nasal passage</a:t>
            </a:r>
          </a:p>
          <a:p>
            <a:pPr marL="347472" indent="-347472">
              <a:spcAft>
                <a:spcPts val="600"/>
              </a:spcAft>
              <a:buFont typeface="Arial" panose="020B0604020202020204" pitchFamily="34" charset="0"/>
              <a:buChar char="•"/>
            </a:pPr>
            <a:r>
              <a:rPr lang="en-US" sz="2000" b="1">
                <a:latin typeface="+mj-lt"/>
              </a:rPr>
              <a:t>Lungs</a:t>
            </a:r>
            <a:r>
              <a:rPr lang="en-US" sz="2000">
                <a:latin typeface="+mj-lt"/>
              </a:rPr>
              <a:t> </a:t>
            </a:r>
            <a:r>
              <a:rPr lang="en-US" sz="1800">
                <a:latin typeface="+mj-lt"/>
              </a:rPr>
              <a:t>- inflammation and breakdown of wall of the alveoli which restricts oxygen uptake and delivery</a:t>
            </a:r>
          </a:p>
          <a:p>
            <a:pPr marL="347472" indent="-347472">
              <a:spcAft>
                <a:spcPts val="600"/>
              </a:spcAft>
              <a:buFont typeface="Arial" panose="020B0604020202020204" pitchFamily="34" charset="0"/>
              <a:buChar char="•"/>
            </a:pPr>
            <a:r>
              <a:rPr lang="en-US" sz="2000" b="1">
                <a:latin typeface="+mj-lt"/>
              </a:rPr>
              <a:t>Liver </a:t>
            </a:r>
            <a:r>
              <a:rPr lang="en-US" sz="1800">
                <a:latin typeface="+mj-lt"/>
              </a:rPr>
              <a:t>- overactive immune system and therapeutic drugs affect liver enzymes</a:t>
            </a:r>
          </a:p>
          <a:p>
            <a:pPr marL="347472" indent="-347472">
              <a:spcAft>
                <a:spcPts val="600"/>
              </a:spcAft>
              <a:buFont typeface="Arial" panose="020B0604020202020204" pitchFamily="34" charset="0"/>
              <a:buChar char="•"/>
            </a:pPr>
            <a:r>
              <a:rPr lang="en-US" sz="2000" b="1">
                <a:latin typeface="+mj-lt"/>
              </a:rPr>
              <a:t>Kidneys </a:t>
            </a:r>
            <a:r>
              <a:rPr lang="en-US" sz="1800">
                <a:latin typeface="+mj-lt"/>
              </a:rPr>
              <a:t>- damage is common in severe cases either from direct viral attack or multisystem organ failure</a:t>
            </a:r>
          </a:p>
          <a:p>
            <a:pPr marL="347472" indent="-347472">
              <a:spcAft>
                <a:spcPts val="600"/>
              </a:spcAft>
              <a:buFont typeface="Arial" panose="020B0604020202020204" pitchFamily="34" charset="0"/>
              <a:buChar char="•"/>
            </a:pPr>
            <a:r>
              <a:rPr lang="en-US" sz="2000" b="1">
                <a:latin typeface="+mj-lt"/>
              </a:rPr>
              <a:t>Cardiovascular system </a:t>
            </a:r>
            <a:r>
              <a:rPr lang="en-US" sz="1800">
                <a:latin typeface="+mj-lt"/>
              </a:rPr>
              <a:t>- virus directly infects cells that have ACE2 receptors leading to clots, inflammation, and heart attacks </a:t>
            </a:r>
          </a:p>
          <a:p>
            <a:pPr marL="347472" indent="-347472">
              <a:spcAft>
                <a:spcPts val="600"/>
              </a:spcAft>
              <a:buFont typeface="Arial" panose="020B0604020202020204" pitchFamily="34" charset="0"/>
              <a:buChar char="•"/>
            </a:pPr>
            <a:r>
              <a:rPr lang="en-US" sz="2000" b="1">
                <a:latin typeface="+mj-lt"/>
              </a:rPr>
              <a:t>Brain</a:t>
            </a:r>
            <a:r>
              <a:rPr lang="en-US" sz="2000">
                <a:latin typeface="+mj-lt"/>
              </a:rPr>
              <a:t> </a:t>
            </a:r>
            <a:r>
              <a:rPr lang="en-US" sz="1800">
                <a:latin typeface="+mj-lt"/>
              </a:rPr>
              <a:t>- some patients experience confusion, seizures, inflammation, strokes</a:t>
            </a:r>
          </a:p>
          <a:p>
            <a:pPr marL="347472" indent="-347472">
              <a:spcAft>
                <a:spcPts val="600"/>
              </a:spcAft>
              <a:buFont typeface="Arial" panose="020B0604020202020204" pitchFamily="34" charset="0"/>
              <a:buChar char="•"/>
            </a:pPr>
            <a:r>
              <a:rPr lang="en-US" sz="2000" b="1">
                <a:latin typeface="+mj-lt"/>
              </a:rPr>
              <a:t>Intestines </a:t>
            </a:r>
            <a:r>
              <a:rPr lang="en-US" sz="1800">
                <a:latin typeface="+mj-lt"/>
              </a:rPr>
              <a:t>- GI tract is rich in ACE2 receptors; 20% of patients experience diarrhea</a:t>
            </a:r>
          </a:p>
        </p:txBody>
      </p:sp>
    </p:spTree>
    <p:extLst>
      <p:ext uri="{BB962C8B-B14F-4D97-AF65-F5344CB8AC3E}">
        <p14:creationId xmlns:p14="http://schemas.microsoft.com/office/powerpoint/2010/main" val="32395189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Disease Manifestations</a:t>
            </a:r>
            <a:r>
              <a:rPr lang="en-US" sz="1200"/>
              <a:t> 4</a:t>
            </a:r>
          </a:p>
        </p:txBody>
      </p:sp>
      <p:sp>
        <p:nvSpPr>
          <p:cNvPr id="3" name="Content Placeholder 2"/>
          <p:cNvSpPr>
            <a:spLocks noGrp="1"/>
          </p:cNvSpPr>
          <p:nvPr>
            <p:ph sz="quarter" idx="11"/>
          </p:nvPr>
        </p:nvSpPr>
        <p:spPr>
          <a:xfrm>
            <a:off x="342900" y="983411"/>
            <a:ext cx="8458200" cy="5505377"/>
          </a:xfrm>
        </p:spPr>
        <p:txBody>
          <a:bodyPr>
            <a:noAutofit/>
          </a:bodyPr>
          <a:lstStyle/>
          <a:p>
            <a:pPr>
              <a:spcAft>
                <a:spcPts val="1200"/>
              </a:spcAft>
            </a:pPr>
            <a:r>
              <a:rPr lang="en-US" sz="2000" dirty="0">
                <a:latin typeface="+mj-lt"/>
              </a:rPr>
              <a:t>Multisystem Inflammatory Syndrome in children (MIS-C) with exposure to SARS-CoV-2 was first reported in April 2020 in the United Kingdom in children who either tested positive for the virus or had an epidemiological link</a:t>
            </a:r>
          </a:p>
          <a:p>
            <a:pPr>
              <a:spcAft>
                <a:spcPts val="600"/>
              </a:spcAft>
            </a:pPr>
            <a:r>
              <a:rPr lang="en-US" sz="2000" dirty="0">
                <a:latin typeface="+mj-lt"/>
              </a:rPr>
              <a:t> Symptoms include:</a:t>
            </a:r>
          </a:p>
          <a:p>
            <a:pPr marL="347472" indent="-347472">
              <a:spcAft>
                <a:spcPts val="600"/>
              </a:spcAft>
              <a:buFont typeface="Arial" panose="020B0604020202020204" pitchFamily="34" charset="0"/>
              <a:buChar char="•"/>
            </a:pPr>
            <a:r>
              <a:rPr lang="en-US" sz="2000" dirty="0">
                <a:latin typeface="+mj-lt"/>
              </a:rPr>
              <a:t>Persistent fever</a:t>
            </a:r>
          </a:p>
          <a:p>
            <a:pPr marL="347472" indent="-347472">
              <a:spcAft>
                <a:spcPts val="600"/>
              </a:spcAft>
              <a:buFont typeface="Arial" panose="020B0604020202020204" pitchFamily="34" charset="0"/>
              <a:buChar char="•"/>
            </a:pPr>
            <a:r>
              <a:rPr lang="en-US" sz="2000" dirty="0">
                <a:latin typeface="+mj-lt"/>
              </a:rPr>
              <a:t>Hypotension (low blood pressure)</a:t>
            </a:r>
          </a:p>
          <a:p>
            <a:pPr marL="347472" indent="-347472">
              <a:spcAft>
                <a:spcPts val="600"/>
              </a:spcAft>
              <a:buFont typeface="Arial" panose="020B0604020202020204" pitchFamily="34" charset="0"/>
              <a:buChar char="•"/>
            </a:pPr>
            <a:r>
              <a:rPr lang="en-US" sz="2000" dirty="0">
                <a:latin typeface="+mj-lt"/>
              </a:rPr>
              <a:t>Rashes</a:t>
            </a:r>
          </a:p>
          <a:p>
            <a:pPr marL="347472" indent="-347472">
              <a:spcAft>
                <a:spcPts val="600"/>
              </a:spcAft>
              <a:buFont typeface="Arial" panose="020B0604020202020204" pitchFamily="34" charset="0"/>
              <a:buChar char="•"/>
            </a:pPr>
            <a:r>
              <a:rPr lang="en-US" sz="2000" dirty="0">
                <a:latin typeface="+mj-lt"/>
              </a:rPr>
              <a:t>Multiorgan involvement (kidneys, heart, GI, vasculature, neurologic)</a:t>
            </a:r>
          </a:p>
          <a:p>
            <a:pPr marL="347472" indent="-347472">
              <a:spcAft>
                <a:spcPts val="1200"/>
              </a:spcAft>
              <a:buFont typeface="Arial" panose="020B0604020202020204" pitchFamily="34" charset="0"/>
              <a:buChar char="•"/>
            </a:pPr>
            <a:r>
              <a:rPr lang="en-US" sz="2000" dirty="0">
                <a:latin typeface="+mj-lt"/>
              </a:rPr>
              <a:t>Inflammation</a:t>
            </a:r>
          </a:p>
          <a:p>
            <a:pPr>
              <a:spcAft>
                <a:spcPts val="1200"/>
              </a:spcAft>
            </a:pPr>
            <a:r>
              <a:rPr lang="en-US" sz="2000" dirty="0">
                <a:latin typeface="+mj-lt"/>
              </a:rPr>
              <a:t>Symptoms present weeks after (often asymptomatic) exposure to the virus </a:t>
            </a:r>
          </a:p>
          <a:p>
            <a:pPr>
              <a:spcAft>
                <a:spcPts val="1800"/>
              </a:spcAft>
            </a:pPr>
            <a:r>
              <a:rPr lang="en-US" sz="2000" dirty="0">
                <a:latin typeface="+mj-lt"/>
              </a:rPr>
              <a:t>As of January 2022, over 6431 children had been diagnosed with this syndrome, with 55 deaths in the United States.</a:t>
            </a:r>
          </a:p>
        </p:txBody>
      </p:sp>
    </p:spTree>
    <p:extLst>
      <p:ext uri="{BB962C8B-B14F-4D97-AF65-F5344CB8AC3E}">
        <p14:creationId xmlns:p14="http://schemas.microsoft.com/office/powerpoint/2010/main" val="8124851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25691"/>
            <a:ext cx="8458200" cy="678611"/>
          </a:xfrm>
        </p:spPr>
        <p:txBody>
          <a:bodyPr/>
          <a:lstStyle/>
          <a:p>
            <a:r>
              <a:rPr lang="en-US" dirty="0"/>
              <a:t>Disease Manifestations</a:t>
            </a:r>
            <a:r>
              <a:rPr lang="en-US" sz="1200" dirty="0"/>
              <a:t> 5</a:t>
            </a:r>
          </a:p>
        </p:txBody>
      </p:sp>
      <p:sp>
        <p:nvSpPr>
          <p:cNvPr id="3" name="Content Placeholder 2"/>
          <p:cNvSpPr>
            <a:spLocks noGrp="1"/>
          </p:cNvSpPr>
          <p:nvPr>
            <p:ph sz="quarter" idx="11"/>
          </p:nvPr>
        </p:nvSpPr>
        <p:spPr>
          <a:xfrm>
            <a:off x="342900" y="822959"/>
            <a:ext cx="8631418" cy="5728669"/>
          </a:xfrm>
        </p:spPr>
        <p:txBody>
          <a:bodyPr>
            <a:noAutofit/>
          </a:bodyPr>
          <a:lstStyle/>
          <a:p>
            <a:pPr>
              <a:spcAft>
                <a:spcPts val="1200"/>
              </a:spcAft>
            </a:pPr>
            <a:r>
              <a:rPr lang="en-US" sz="2000" dirty="0">
                <a:latin typeface="+mj-lt"/>
              </a:rPr>
              <a:t>‘Long COVID’ is a term used for disease manifestations that linger long after SARS-CoV-2 has been eliminated from the body.</a:t>
            </a:r>
          </a:p>
          <a:p>
            <a:pPr>
              <a:spcAft>
                <a:spcPts val="600"/>
              </a:spcAft>
            </a:pPr>
            <a:r>
              <a:rPr lang="en-US" sz="2000" dirty="0">
                <a:latin typeface="+mj-lt"/>
              </a:rPr>
              <a:t> Manifestations that persist include:</a:t>
            </a:r>
          </a:p>
          <a:p>
            <a:pPr marL="347472" indent="-347472">
              <a:spcAft>
                <a:spcPts val="600"/>
              </a:spcAft>
              <a:buFont typeface="Arial" panose="020B0604020202020204" pitchFamily="34" charset="0"/>
              <a:buChar char="•"/>
            </a:pPr>
            <a:r>
              <a:rPr lang="en-US" sz="2000" dirty="0">
                <a:latin typeface="+mj-lt"/>
              </a:rPr>
              <a:t>Cough and shortness of breath</a:t>
            </a:r>
          </a:p>
          <a:p>
            <a:pPr marL="347472" indent="-347472">
              <a:spcAft>
                <a:spcPts val="600"/>
              </a:spcAft>
              <a:buFont typeface="Arial" panose="020B0604020202020204" pitchFamily="34" charset="0"/>
              <a:buChar char="•"/>
            </a:pPr>
            <a:r>
              <a:rPr lang="en-US" sz="2000" dirty="0">
                <a:latin typeface="+mj-lt"/>
              </a:rPr>
              <a:t>Fatigue</a:t>
            </a:r>
          </a:p>
          <a:p>
            <a:pPr marL="347472" indent="-347472">
              <a:spcAft>
                <a:spcPts val="600"/>
              </a:spcAft>
              <a:buFont typeface="Arial" panose="020B0604020202020204" pitchFamily="34" charset="0"/>
              <a:buChar char="•"/>
            </a:pPr>
            <a:r>
              <a:rPr lang="en-US" sz="2000" dirty="0">
                <a:latin typeface="+mj-lt"/>
              </a:rPr>
              <a:t>Headache</a:t>
            </a:r>
          </a:p>
          <a:p>
            <a:pPr marL="347472" indent="-347472">
              <a:spcAft>
                <a:spcPts val="600"/>
              </a:spcAft>
              <a:buFont typeface="Arial" panose="020B0604020202020204" pitchFamily="34" charset="0"/>
              <a:buChar char="•"/>
            </a:pPr>
            <a:r>
              <a:rPr lang="en-US" sz="2000" dirty="0">
                <a:latin typeface="+mj-lt"/>
              </a:rPr>
              <a:t>Heart palpitations</a:t>
            </a:r>
          </a:p>
          <a:p>
            <a:pPr marL="347472" indent="-347472">
              <a:spcAft>
                <a:spcPts val="600"/>
              </a:spcAft>
              <a:buFont typeface="Arial" panose="020B0604020202020204" pitchFamily="34" charset="0"/>
              <a:buChar char="•"/>
            </a:pPr>
            <a:r>
              <a:rPr lang="en-US" sz="2000" dirty="0">
                <a:latin typeface="+mj-lt"/>
              </a:rPr>
              <a:t>Chest pain</a:t>
            </a:r>
          </a:p>
          <a:p>
            <a:pPr marL="347472" indent="-347472">
              <a:spcAft>
                <a:spcPts val="600"/>
              </a:spcAft>
              <a:buFont typeface="Arial" panose="020B0604020202020204" pitchFamily="34" charset="0"/>
              <a:buChar char="•"/>
            </a:pPr>
            <a:r>
              <a:rPr lang="en-US" sz="2000" dirty="0">
                <a:latin typeface="+mj-lt"/>
              </a:rPr>
              <a:t>Joint pain</a:t>
            </a:r>
          </a:p>
          <a:p>
            <a:pPr marL="347472" indent="-347472">
              <a:spcAft>
                <a:spcPts val="600"/>
              </a:spcAft>
              <a:buFont typeface="Arial" panose="020B0604020202020204" pitchFamily="34" charset="0"/>
              <a:buChar char="•"/>
            </a:pPr>
            <a:r>
              <a:rPr lang="en-US" sz="2000" dirty="0">
                <a:latin typeface="+mj-lt"/>
              </a:rPr>
              <a:t>Physical limitations</a:t>
            </a:r>
          </a:p>
          <a:p>
            <a:pPr marL="347472" indent="-347472">
              <a:spcAft>
                <a:spcPts val="600"/>
              </a:spcAft>
              <a:buFont typeface="Arial" panose="020B0604020202020204" pitchFamily="34" charset="0"/>
              <a:buChar char="•"/>
            </a:pPr>
            <a:r>
              <a:rPr lang="en-US" sz="2000" dirty="0">
                <a:latin typeface="+mj-lt"/>
              </a:rPr>
              <a:t>Depression</a:t>
            </a:r>
          </a:p>
          <a:p>
            <a:pPr marL="347472" indent="-347472">
              <a:spcAft>
                <a:spcPts val="600"/>
              </a:spcAft>
              <a:buFont typeface="Arial" panose="020B0604020202020204" pitchFamily="34" charset="0"/>
              <a:buChar char="•"/>
            </a:pPr>
            <a:r>
              <a:rPr lang="en-US" sz="2000" dirty="0">
                <a:latin typeface="+mj-lt"/>
              </a:rPr>
              <a:t>Insomnia</a:t>
            </a:r>
          </a:p>
          <a:p>
            <a:pPr>
              <a:spcAft>
                <a:spcPts val="1200"/>
              </a:spcAft>
            </a:pPr>
            <a:r>
              <a:rPr lang="en-US" sz="2000" dirty="0">
                <a:latin typeface="+mj-lt"/>
              </a:rPr>
              <a:t>Some reports estimate as many as 25% of people who have COVID-19 will experience long COVID, with symptoms lasting for weeks or months after infection. </a:t>
            </a:r>
          </a:p>
        </p:txBody>
      </p:sp>
    </p:spTree>
    <p:extLst>
      <p:ext uri="{BB962C8B-B14F-4D97-AF65-F5344CB8AC3E}">
        <p14:creationId xmlns:p14="http://schemas.microsoft.com/office/powerpoint/2010/main" val="30881623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291" y="184450"/>
            <a:ext cx="8458200" cy="477624"/>
          </a:xfrm>
        </p:spPr>
        <p:txBody>
          <a:bodyPr/>
          <a:lstStyle/>
          <a:p>
            <a:r>
              <a:rPr lang="en-US" dirty="0"/>
              <a:t>Clinical Care</a:t>
            </a:r>
            <a:endParaRPr lang="en-US" sz="1200" dirty="0"/>
          </a:p>
        </p:txBody>
      </p:sp>
      <p:sp>
        <p:nvSpPr>
          <p:cNvPr id="3" name="Content Placeholder 2"/>
          <p:cNvSpPr>
            <a:spLocks noGrp="1"/>
          </p:cNvSpPr>
          <p:nvPr>
            <p:ph sz="quarter" idx="11"/>
          </p:nvPr>
        </p:nvSpPr>
        <p:spPr>
          <a:xfrm>
            <a:off x="256291" y="716438"/>
            <a:ext cx="8718027" cy="5718300"/>
          </a:xfrm>
        </p:spPr>
        <p:txBody>
          <a:bodyPr>
            <a:noAutofit/>
          </a:bodyPr>
          <a:lstStyle/>
          <a:p>
            <a:pPr>
              <a:spcAft>
                <a:spcPts val="1800"/>
              </a:spcAft>
            </a:pPr>
            <a:r>
              <a:rPr lang="en-US" sz="2000" dirty="0">
                <a:latin typeface="+mj-lt"/>
              </a:rPr>
              <a:t>Several changes have been made in the treatment of critical patients since the first wave of COVID hospitalizations in March – May 2020 </a:t>
            </a:r>
          </a:p>
          <a:p>
            <a:pPr>
              <a:spcAft>
                <a:spcPts val="1800"/>
              </a:spcAft>
            </a:pPr>
            <a:r>
              <a:rPr lang="en-US" sz="2000" dirty="0">
                <a:latin typeface="+mj-lt"/>
              </a:rPr>
              <a:t>Initially, physicians were quick to put patients on ventilators, and were willing to try drugs that showed even a hint of promise against the virus</a:t>
            </a:r>
          </a:p>
          <a:p>
            <a:pPr>
              <a:spcAft>
                <a:spcPts val="1800"/>
              </a:spcAft>
            </a:pPr>
            <a:r>
              <a:rPr lang="en-US" sz="2000" dirty="0">
                <a:latin typeface="+mj-lt"/>
              </a:rPr>
              <a:t>There was little in the way of consistency of care across the nation as healthcare providers were desperately trying to battle a largely unknown enemy </a:t>
            </a:r>
          </a:p>
          <a:p>
            <a:pPr>
              <a:spcAft>
                <a:spcPts val="600"/>
              </a:spcAft>
            </a:pPr>
            <a:r>
              <a:rPr lang="en-US" sz="2000" dirty="0">
                <a:latin typeface="+mj-lt"/>
              </a:rPr>
              <a:t>Now, doctors have instituted several changes that seem to have lowered the case fatality rate among the sickest patients</a:t>
            </a:r>
          </a:p>
          <a:p>
            <a:pPr marL="342900" indent="-342900">
              <a:spcAft>
                <a:spcPts val="600"/>
              </a:spcAft>
              <a:buFont typeface="Arial" panose="020B0604020202020204" pitchFamily="34" charset="0"/>
              <a:buChar char="•"/>
            </a:pPr>
            <a:r>
              <a:rPr lang="en-US" sz="1800" dirty="0">
                <a:latin typeface="+mj-lt"/>
              </a:rPr>
              <a:t>Increasing oxygen in a less invasive way than a ventilator</a:t>
            </a:r>
          </a:p>
          <a:p>
            <a:pPr marL="342900" indent="-342900">
              <a:spcAft>
                <a:spcPts val="600"/>
              </a:spcAft>
              <a:buFont typeface="Arial" panose="020B0604020202020204" pitchFamily="34" charset="0"/>
              <a:buChar char="•"/>
            </a:pPr>
            <a:r>
              <a:rPr lang="en-US" sz="1800" dirty="0" err="1">
                <a:latin typeface="+mj-lt"/>
              </a:rPr>
              <a:t>Proning</a:t>
            </a:r>
            <a:r>
              <a:rPr lang="en-US" sz="1800" dirty="0">
                <a:latin typeface="+mj-lt"/>
              </a:rPr>
              <a:t> – placing the patient face-down to expand the dorsal lung regions</a:t>
            </a:r>
          </a:p>
          <a:p>
            <a:pPr marL="342900" indent="-342900">
              <a:spcAft>
                <a:spcPts val="600"/>
              </a:spcAft>
              <a:buFont typeface="Arial" panose="020B0604020202020204" pitchFamily="34" charset="0"/>
              <a:buChar char="•"/>
            </a:pPr>
            <a:r>
              <a:rPr lang="en-US" sz="1800" dirty="0">
                <a:latin typeface="+mj-lt"/>
              </a:rPr>
              <a:t>Prescribing remdesivir and antibody treatments</a:t>
            </a:r>
          </a:p>
          <a:p>
            <a:pPr marL="342900" indent="-342900">
              <a:spcAft>
                <a:spcPts val="600"/>
              </a:spcAft>
              <a:buFont typeface="Arial" panose="020B0604020202020204" pitchFamily="34" charset="0"/>
              <a:buChar char="•"/>
            </a:pPr>
            <a:r>
              <a:rPr lang="en-US" sz="1800" dirty="0">
                <a:latin typeface="+mj-lt"/>
              </a:rPr>
              <a:t>Delivering convalescent plasma</a:t>
            </a:r>
          </a:p>
          <a:p>
            <a:pPr marL="342900" indent="-342900">
              <a:spcAft>
                <a:spcPts val="600"/>
              </a:spcAft>
              <a:buFont typeface="Arial" panose="020B0604020202020204" pitchFamily="34" charset="0"/>
              <a:buChar char="•"/>
            </a:pPr>
            <a:r>
              <a:rPr lang="en-US" sz="1800" dirty="0">
                <a:latin typeface="+mj-lt"/>
              </a:rPr>
              <a:t>Prescribing the steroid dexamethasone to dampen an overreactive immune response</a:t>
            </a:r>
          </a:p>
        </p:txBody>
      </p:sp>
    </p:spTree>
    <p:extLst>
      <p:ext uri="{BB962C8B-B14F-4D97-AF65-F5344CB8AC3E}">
        <p14:creationId xmlns:p14="http://schemas.microsoft.com/office/powerpoint/2010/main" val="359269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Lecture Summary</a:t>
            </a: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spcAft>
                <a:spcPts val="600"/>
              </a:spcAft>
            </a:pPr>
            <a:r>
              <a:rPr lang="en-US" dirty="0"/>
              <a:t>Part 1: </a:t>
            </a:r>
            <a:r>
              <a:rPr lang="en-US" dirty="0">
                <a:hlinkClick r:id="" action="ppaction://hlinkshowjump?jump=nextslide"/>
              </a:rPr>
              <a:t>Overview</a:t>
            </a:r>
            <a:endParaRPr lang="en-US" dirty="0"/>
          </a:p>
          <a:p>
            <a:pPr>
              <a:spcBef>
                <a:spcPts val="1200"/>
              </a:spcBef>
              <a:spcAft>
                <a:spcPts val="600"/>
              </a:spcAft>
            </a:pPr>
            <a:r>
              <a:rPr lang="en-US" dirty="0"/>
              <a:t>Part 2: </a:t>
            </a:r>
            <a:r>
              <a:rPr lang="en-US" dirty="0">
                <a:hlinkClick r:id="rId3" action="ppaction://hlinksldjump"/>
              </a:rPr>
              <a:t>History</a:t>
            </a:r>
            <a:endParaRPr lang="en-US" dirty="0"/>
          </a:p>
          <a:p>
            <a:pPr>
              <a:spcBef>
                <a:spcPts val="1200"/>
              </a:spcBef>
              <a:spcAft>
                <a:spcPts val="600"/>
              </a:spcAft>
            </a:pPr>
            <a:r>
              <a:rPr lang="en-US" dirty="0"/>
              <a:t>Part 3: </a:t>
            </a:r>
            <a:r>
              <a:rPr lang="en-US" dirty="0">
                <a:hlinkClick r:id="rId4" action="ppaction://hlinksldjump"/>
              </a:rPr>
              <a:t>Virus characteristics</a:t>
            </a:r>
            <a:endParaRPr lang="en-US" dirty="0"/>
          </a:p>
          <a:p>
            <a:pPr>
              <a:spcBef>
                <a:spcPts val="1200"/>
              </a:spcBef>
              <a:spcAft>
                <a:spcPts val="600"/>
              </a:spcAft>
            </a:pPr>
            <a:r>
              <a:rPr lang="en-US" dirty="0"/>
              <a:t>Part 4: </a:t>
            </a:r>
            <a:r>
              <a:rPr lang="en-US" dirty="0">
                <a:hlinkClick r:id="rId5" action="ppaction://hlinksldjump"/>
              </a:rPr>
              <a:t>Virus transmission</a:t>
            </a:r>
            <a:endParaRPr lang="en-US" dirty="0"/>
          </a:p>
          <a:p>
            <a:pPr>
              <a:spcBef>
                <a:spcPts val="1200"/>
              </a:spcBef>
              <a:spcAft>
                <a:spcPts val="600"/>
              </a:spcAft>
            </a:pPr>
            <a:r>
              <a:rPr lang="en-US" dirty="0"/>
              <a:t>Part 5: </a:t>
            </a:r>
            <a:r>
              <a:rPr lang="en-US" dirty="0">
                <a:hlinkClick r:id="rId6" action="ppaction://hlinksldjump"/>
              </a:rPr>
              <a:t>Entry into the host</a:t>
            </a:r>
            <a:endParaRPr lang="en-US" dirty="0"/>
          </a:p>
          <a:p>
            <a:pPr>
              <a:spcBef>
                <a:spcPts val="1200"/>
              </a:spcBef>
              <a:spcAft>
                <a:spcPts val="600"/>
              </a:spcAft>
            </a:pPr>
            <a:r>
              <a:rPr lang="en-US" dirty="0"/>
              <a:t>Part 6: </a:t>
            </a:r>
            <a:r>
              <a:rPr lang="en-US" dirty="0">
                <a:hlinkClick r:id="rId7" action="ppaction://hlinksldjump"/>
              </a:rPr>
              <a:t>Mechanisms of pathogenicity</a:t>
            </a:r>
            <a:endParaRPr lang="en-US" dirty="0"/>
          </a:p>
          <a:p>
            <a:pPr>
              <a:spcBef>
                <a:spcPts val="1200"/>
              </a:spcBef>
              <a:spcAft>
                <a:spcPts val="600"/>
              </a:spcAft>
            </a:pPr>
            <a:r>
              <a:rPr lang="en-US" dirty="0"/>
              <a:t>Part 7: </a:t>
            </a:r>
            <a:r>
              <a:rPr lang="en-US" dirty="0">
                <a:hlinkClick r:id="rId8" action="ppaction://hlinksldjump"/>
              </a:rPr>
              <a:t>Disease manifestations</a:t>
            </a:r>
            <a:endParaRPr lang="en-US" dirty="0"/>
          </a:p>
          <a:p>
            <a:pPr>
              <a:spcBef>
                <a:spcPts val="1200"/>
              </a:spcBef>
              <a:spcAft>
                <a:spcPts val="600"/>
              </a:spcAft>
            </a:pPr>
            <a:r>
              <a:rPr lang="en-US" dirty="0"/>
              <a:t>Part 8: </a:t>
            </a:r>
            <a:r>
              <a:rPr lang="en-US" dirty="0">
                <a:hlinkClick r:id="rId9" action="ppaction://hlinksldjump"/>
              </a:rPr>
              <a:t>Epidemiology/testing</a:t>
            </a:r>
            <a:endParaRPr lang="en-US" dirty="0"/>
          </a:p>
          <a:p>
            <a:pPr>
              <a:spcBef>
                <a:spcPts val="1200"/>
              </a:spcBef>
              <a:spcAft>
                <a:spcPts val="600"/>
              </a:spcAft>
            </a:pPr>
            <a:r>
              <a:rPr lang="en-US" dirty="0"/>
              <a:t>Part 9: </a:t>
            </a:r>
            <a:r>
              <a:rPr lang="en-US" dirty="0">
                <a:hlinkClick r:id="rId10" action="ppaction://hlinksldjump"/>
              </a:rPr>
              <a:t>Treatment/prevention</a:t>
            </a:r>
            <a:endParaRPr lang="en-US" dirty="0"/>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t>Epidemiology</a:t>
            </a:r>
            <a:r>
              <a:rPr lang="en-US" sz="1200"/>
              <a:t> 1</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133274"/>
            <a:ext cx="8458200" cy="4971691"/>
          </a:xfrm>
        </p:spPr>
        <p:txBody>
          <a:bodyPr/>
          <a:lstStyle/>
          <a:p>
            <a:pPr>
              <a:spcAft>
                <a:spcPts val="1800"/>
              </a:spcAft>
            </a:pPr>
            <a:r>
              <a:rPr lang="en-US" b="1" dirty="0">
                <a:latin typeface="+mj-lt"/>
              </a:rPr>
              <a:t>Risk Factors</a:t>
            </a:r>
          </a:p>
          <a:p>
            <a:pPr>
              <a:spcAft>
                <a:spcPts val="1800"/>
              </a:spcAft>
            </a:pPr>
            <a:r>
              <a:rPr lang="en-US" dirty="0">
                <a:latin typeface="+mj-lt"/>
              </a:rPr>
              <a:t>COVID-19 can affect anyone. </a:t>
            </a:r>
          </a:p>
          <a:p>
            <a:pPr>
              <a:spcAft>
                <a:spcPts val="1800"/>
              </a:spcAft>
            </a:pPr>
            <a:r>
              <a:rPr lang="en-US" dirty="0">
                <a:latin typeface="+mj-lt"/>
              </a:rPr>
              <a:t>As a new disease, ongoing research is being conducted to determine the risk factors for severe illness or complications.</a:t>
            </a:r>
          </a:p>
          <a:p>
            <a:pPr>
              <a:spcAft>
                <a:spcPts val="1800"/>
              </a:spcAft>
            </a:pPr>
            <a:r>
              <a:rPr lang="en-US" dirty="0">
                <a:latin typeface="+mj-lt"/>
              </a:rPr>
              <a:t>Certain populations are more at risk:</a:t>
            </a:r>
          </a:p>
          <a:p>
            <a:pPr marL="347472" indent="-347472">
              <a:spcAft>
                <a:spcPts val="1200"/>
              </a:spcAft>
              <a:buFont typeface="Arial" panose="020B0604020202020204" pitchFamily="34" charset="0"/>
              <a:buChar char="•"/>
            </a:pPr>
            <a:r>
              <a:rPr lang="en-US" sz="2000" dirty="0">
                <a:latin typeface="+mj-lt"/>
              </a:rPr>
              <a:t>Individuals aged 65 and older, especially those in a care facility</a:t>
            </a:r>
          </a:p>
          <a:p>
            <a:pPr marL="347472" indent="-347472">
              <a:spcAft>
                <a:spcPts val="1200"/>
              </a:spcAft>
              <a:buFont typeface="Arial" panose="020B0604020202020204" pitchFamily="34" charset="0"/>
              <a:buChar char="•"/>
            </a:pPr>
            <a:r>
              <a:rPr lang="en-US" sz="2000" dirty="0">
                <a:latin typeface="+mj-lt"/>
              </a:rPr>
              <a:t>Anyone with an underlying medical condition, such as diabetes, asthma, kidney disease, pulmonary disease, blood disorders, obesity/metabolic syndrome, heart conditions</a:t>
            </a:r>
          </a:p>
          <a:p>
            <a:pPr marL="347472" indent="-347472">
              <a:spcAft>
                <a:spcPts val="1200"/>
              </a:spcAft>
              <a:buFont typeface="Arial" panose="020B0604020202020204" pitchFamily="34" charset="0"/>
              <a:buChar char="•"/>
            </a:pPr>
            <a:r>
              <a:rPr lang="en-US" sz="2000" dirty="0">
                <a:latin typeface="+mj-lt"/>
              </a:rPr>
              <a:t>Immunocompromised individuals due to AIDS, cancer, blood or organ transplantation, and immune deficiencies for example.</a:t>
            </a:r>
          </a:p>
        </p:txBody>
      </p:sp>
    </p:spTree>
    <p:extLst>
      <p:ext uri="{BB962C8B-B14F-4D97-AF65-F5344CB8AC3E}">
        <p14:creationId xmlns:p14="http://schemas.microsoft.com/office/powerpoint/2010/main" val="15038296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62938-98C0-4EAA-88A1-37B17F5F92A4}"/>
              </a:ext>
            </a:extLst>
          </p:cNvPr>
          <p:cNvSpPr>
            <a:spLocks noGrp="1"/>
          </p:cNvSpPr>
          <p:nvPr>
            <p:ph type="title"/>
          </p:nvPr>
        </p:nvSpPr>
        <p:spPr/>
        <p:txBody>
          <a:bodyPr/>
          <a:lstStyle/>
          <a:p>
            <a:r>
              <a:rPr lang="en-US"/>
              <a:t>Epidemiology</a:t>
            </a:r>
            <a:r>
              <a:rPr lang="en-US" sz="1200"/>
              <a:t> 2</a:t>
            </a:r>
            <a:endParaRPr lang="en-IN"/>
          </a:p>
        </p:txBody>
      </p:sp>
      <p:sp>
        <p:nvSpPr>
          <p:cNvPr id="3" name="Content Placeholder 2">
            <a:extLst>
              <a:ext uri="{FF2B5EF4-FFF2-40B4-BE49-F238E27FC236}">
                <a16:creationId xmlns:a16="http://schemas.microsoft.com/office/drawing/2014/main" id="{0F7E87AA-23D3-4FBF-9E71-3E8BA3F76F5F}"/>
              </a:ext>
            </a:extLst>
          </p:cNvPr>
          <p:cNvSpPr>
            <a:spLocks noGrp="1"/>
          </p:cNvSpPr>
          <p:nvPr>
            <p:ph sz="quarter" idx="11"/>
          </p:nvPr>
        </p:nvSpPr>
        <p:spPr>
          <a:xfrm>
            <a:off x="342900" y="1276710"/>
            <a:ext cx="8595360" cy="1905000"/>
          </a:xfrm>
        </p:spPr>
        <p:txBody>
          <a:bodyPr/>
          <a:lstStyle/>
          <a:p>
            <a:r>
              <a:rPr lang="en-US" b="1" dirty="0">
                <a:latin typeface="+mj-lt"/>
              </a:rPr>
              <a:t>Statistics</a:t>
            </a:r>
          </a:p>
          <a:p>
            <a:r>
              <a:rPr lang="en-US" dirty="0">
                <a:latin typeface="+mj-lt"/>
              </a:rPr>
              <a:t>When a pandemic is ongoing, the data changes daily.</a:t>
            </a:r>
          </a:p>
          <a:p>
            <a:r>
              <a:rPr lang="en-US" dirty="0">
                <a:latin typeface="+mj-lt"/>
              </a:rPr>
              <a:t>The table reflects number of reported cases and deaths in the United States and throughout the world as of Feb. 3, 2022. </a:t>
            </a:r>
          </a:p>
        </p:txBody>
      </p:sp>
      <p:graphicFrame>
        <p:nvGraphicFramePr>
          <p:cNvPr id="8" name="Table 3">
            <a:extLst>
              <a:ext uri="{FF2B5EF4-FFF2-40B4-BE49-F238E27FC236}">
                <a16:creationId xmlns:a16="http://schemas.microsoft.com/office/drawing/2014/main" id="{6CFA1641-EA97-4190-B8A4-AAF0226A9408}"/>
              </a:ext>
            </a:extLst>
          </p:cNvPr>
          <p:cNvGraphicFramePr>
            <a:graphicFrameLocks noGrp="1"/>
          </p:cNvGraphicFramePr>
          <p:nvPr>
            <p:ph sz="quarter" idx="14"/>
            <p:extLst>
              <p:ext uri="{D42A27DB-BD31-4B8C-83A1-F6EECF244321}">
                <p14:modId xmlns:p14="http://schemas.microsoft.com/office/powerpoint/2010/main" val="4117283060"/>
              </p:ext>
            </p:extLst>
          </p:nvPr>
        </p:nvGraphicFramePr>
        <p:xfrm>
          <a:off x="1524000" y="3452177"/>
          <a:ext cx="6096000" cy="13716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771266452"/>
                    </a:ext>
                  </a:extLst>
                </a:gridCol>
                <a:gridCol w="2032000">
                  <a:extLst>
                    <a:ext uri="{9D8B030D-6E8A-4147-A177-3AD203B41FA5}">
                      <a16:colId xmlns:a16="http://schemas.microsoft.com/office/drawing/2014/main" val="253379317"/>
                    </a:ext>
                  </a:extLst>
                </a:gridCol>
                <a:gridCol w="2032000">
                  <a:extLst>
                    <a:ext uri="{9D8B030D-6E8A-4147-A177-3AD203B41FA5}">
                      <a16:colId xmlns:a16="http://schemas.microsoft.com/office/drawing/2014/main" val="3979366593"/>
                    </a:ext>
                  </a:extLst>
                </a:gridCol>
              </a:tblGrid>
              <a:tr h="457200">
                <a:tc>
                  <a:txBody>
                    <a:bodyPr/>
                    <a:lstStyle/>
                    <a:p>
                      <a:pPr algn="ctr"/>
                      <a:endParaRPr lang="en-US"/>
                    </a:p>
                  </a:txBody>
                  <a:tcPr anchor="ctr"/>
                </a:tc>
                <a:tc>
                  <a:txBody>
                    <a:bodyPr/>
                    <a:lstStyle/>
                    <a:p>
                      <a:pPr algn="ctr"/>
                      <a:r>
                        <a:rPr lang="en-US"/>
                        <a:t>United States</a:t>
                      </a:r>
                    </a:p>
                  </a:txBody>
                  <a:tcPr anchor="ctr"/>
                </a:tc>
                <a:tc>
                  <a:txBody>
                    <a:bodyPr/>
                    <a:lstStyle/>
                    <a:p>
                      <a:pPr algn="ctr"/>
                      <a:r>
                        <a:rPr lang="en-US"/>
                        <a:t>Globally</a:t>
                      </a:r>
                    </a:p>
                  </a:txBody>
                  <a:tcPr anchor="ctr"/>
                </a:tc>
                <a:extLst>
                  <a:ext uri="{0D108BD9-81ED-4DB2-BD59-A6C34878D82A}">
                    <a16:rowId xmlns:a16="http://schemas.microsoft.com/office/drawing/2014/main" val="2937760560"/>
                  </a:ext>
                </a:extLst>
              </a:tr>
              <a:tr h="457200">
                <a:tc>
                  <a:txBody>
                    <a:bodyPr/>
                    <a:lstStyle/>
                    <a:p>
                      <a:pPr algn="ctr"/>
                      <a:r>
                        <a:rPr lang="en-US"/>
                        <a:t>Number of cases</a:t>
                      </a:r>
                    </a:p>
                  </a:txBody>
                  <a:tcPr anchor="ctr"/>
                </a:tc>
                <a:tc>
                  <a:txBody>
                    <a:bodyPr/>
                    <a:lstStyle/>
                    <a:p>
                      <a:pPr algn="ctr"/>
                      <a:r>
                        <a:rPr lang="en-US" dirty="0"/>
                        <a:t>75,303,383</a:t>
                      </a:r>
                    </a:p>
                  </a:txBody>
                  <a:tcPr anchor="ctr"/>
                </a:tc>
                <a:tc>
                  <a:txBody>
                    <a:bodyPr/>
                    <a:lstStyle/>
                    <a:p>
                      <a:pPr algn="ctr"/>
                      <a:r>
                        <a:rPr lang="en-US" dirty="0"/>
                        <a:t>383,509,779</a:t>
                      </a:r>
                    </a:p>
                  </a:txBody>
                  <a:tcPr anchor="ctr"/>
                </a:tc>
                <a:extLst>
                  <a:ext uri="{0D108BD9-81ED-4DB2-BD59-A6C34878D82A}">
                    <a16:rowId xmlns:a16="http://schemas.microsoft.com/office/drawing/2014/main" val="37226427"/>
                  </a:ext>
                </a:extLst>
              </a:tr>
              <a:tr h="457200">
                <a:tc>
                  <a:txBody>
                    <a:bodyPr/>
                    <a:lstStyle/>
                    <a:p>
                      <a:pPr algn="ctr"/>
                      <a:r>
                        <a:rPr lang="en-US"/>
                        <a:t>Number of deaths</a:t>
                      </a:r>
                    </a:p>
                  </a:txBody>
                  <a:tcPr anchor="ctr"/>
                </a:tc>
                <a:tc>
                  <a:txBody>
                    <a:bodyPr/>
                    <a:lstStyle/>
                    <a:p>
                      <a:pPr algn="ctr"/>
                      <a:r>
                        <a:rPr lang="en-US" dirty="0"/>
                        <a:t>888,784</a:t>
                      </a:r>
                    </a:p>
                  </a:txBody>
                  <a:tcPr anchor="ctr"/>
                </a:tc>
                <a:tc>
                  <a:txBody>
                    <a:bodyPr/>
                    <a:lstStyle/>
                    <a:p>
                      <a:pPr algn="ctr"/>
                      <a:r>
                        <a:rPr lang="en-US" dirty="0"/>
                        <a:t>5,693,824</a:t>
                      </a:r>
                    </a:p>
                  </a:txBody>
                  <a:tcPr anchor="ctr"/>
                </a:tc>
                <a:extLst>
                  <a:ext uri="{0D108BD9-81ED-4DB2-BD59-A6C34878D82A}">
                    <a16:rowId xmlns:a16="http://schemas.microsoft.com/office/drawing/2014/main" val="3883115167"/>
                  </a:ext>
                </a:extLst>
              </a:tr>
            </a:tbl>
          </a:graphicData>
        </a:graphic>
      </p:graphicFrame>
      <p:sp>
        <p:nvSpPr>
          <p:cNvPr id="5" name="Content Placeholder 4">
            <a:extLst>
              <a:ext uri="{FF2B5EF4-FFF2-40B4-BE49-F238E27FC236}">
                <a16:creationId xmlns:a16="http://schemas.microsoft.com/office/drawing/2014/main" id="{39A26BB5-4B70-4F63-A639-576718487B67}"/>
              </a:ext>
            </a:extLst>
          </p:cNvPr>
          <p:cNvSpPr>
            <a:spLocks noGrp="1"/>
          </p:cNvSpPr>
          <p:nvPr>
            <p:ph sz="quarter" idx="15"/>
          </p:nvPr>
        </p:nvSpPr>
        <p:spPr>
          <a:xfrm>
            <a:off x="342900" y="5321300"/>
            <a:ext cx="8458200" cy="812800"/>
          </a:xfrm>
        </p:spPr>
        <p:txBody>
          <a:bodyPr/>
          <a:lstStyle/>
          <a:p>
            <a:r>
              <a:rPr lang="en-US" sz="1600" dirty="0">
                <a:latin typeface="+mj-lt"/>
              </a:rPr>
              <a:t>SOURCES: </a:t>
            </a:r>
            <a:r>
              <a:rPr lang="en-US" sz="1600" dirty="0">
                <a:latin typeface="+mj-lt"/>
                <a:hlinkClick r:id="rId2">
                  <a:extLst>
                    <a:ext uri="{A12FA001-AC4F-418D-AE19-62706E023703}">
                      <ahyp:hlinkClr xmlns:ahyp="http://schemas.microsoft.com/office/drawing/2018/hyperlinkcolor" val="tx"/>
                    </a:ext>
                  </a:extLst>
                </a:hlinkClick>
              </a:rPr>
              <a:t>https://www.cdc.gov/coronavirus/2019-ncov/cases-updates/cases-in-us.html</a:t>
            </a:r>
            <a:endParaRPr lang="en-US" sz="1600" dirty="0">
              <a:latin typeface="+mj-lt"/>
            </a:endParaRPr>
          </a:p>
          <a:p>
            <a:pPr marL="1027113" indent="-1027113"/>
            <a:r>
              <a:rPr lang="en-US" sz="1600" dirty="0">
                <a:latin typeface="+mj-lt"/>
              </a:rPr>
              <a:t> 	</a:t>
            </a:r>
            <a:r>
              <a:rPr lang="en-US" sz="1600" dirty="0">
                <a:latin typeface="+mj-lt"/>
                <a:hlinkClick r:id="rId3">
                  <a:extLst>
                    <a:ext uri="{A12FA001-AC4F-418D-AE19-62706E023703}">
                      <ahyp:hlinkClr xmlns:ahyp="http://schemas.microsoft.com/office/drawing/2018/hyperlinkcolor" val="tx"/>
                    </a:ext>
                  </a:extLst>
                </a:hlinkClick>
              </a:rPr>
              <a:t>https://www.who.int/emergencies/diseases/novel-coronavirus-2019</a:t>
            </a:r>
            <a:endParaRPr lang="en-US" sz="1600" dirty="0">
              <a:latin typeface="+mj-lt"/>
            </a:endParaRPr>
          </a:p>
        </p:txBody>
      </p:sp>
    </p:spTree>
    <p:extLst>
      <p:ext uri="{BB962C8B-B14F-4D97-AF65-F5344CB8AC3E}">
        <p14:creationId xmlns:p14="http://schemas.microsoft.com/office/powerpoint/2010/main" val="30880049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62938-98C0-4EAA-88A1-37B17F5F92A4}"/>
              </a:ext>
            </a:extLst>
          </p:cNvPr>
          <p:cNvSpPr>
            <a:spLocks noGrp="1"/>
          </p:cNvSpPr>
          <p:nvPr>
            <p:ph type="title"/>
          </p:nvPr>
        </p:nvSpPr>
        <p:spPr>
          <a:xfrm>
            <a:off x="342900" y="210929"/>
            <a:ext cx="8458200" cy="678611"/>
          </a:xfrm>
        </p:spPr>
        <p:txBody>
          <a:bodyPr/>
          <a:lstStyle/>
          <a:p>
            <a:r>
              <a:rPr lang="en-US" dirty="0"/>
              <a:t>Epidemiology</a:t>
            </a:r>
            <a:r>
              <a:rPr lang="en-US" sz="1200" dirty="0"/>
              <a:t> 3</a:t>
            </a:r>
            <a:endParaRPr lang="en-IN" dirty="0"/>
          </a:p>
        </p:txBody>
      </p:sp>
      <p:sp>
        <p:nvSpPr>
          <p:cNvPr id="3" name="Content Placeholder 2">
            <a:extLst>
              <a:ext uri="{FF2B5EF4-FFF2-40B4-BE49-F238E27FC236}">
                <a16:creationId xmlns:a16="http://schemas.microsoft.com/office/drawing/2014/main" id="{0F7E87AA-23D3-4FBF-9E71-3E8BA3F76F5F}"/>
              </a:ext>
            </a:extLst>
          </p:cNvPr>
          <p:cNvSpPr>
            <a:spLocks noGrp="1"/>
          </p:cNvSpPr>
          <p:nvPr>
            <p:ph sz="quarter" idx="11"/>
          </p:nvPr>
        </p:nvSpPr>
        <p:spPr>
          <a:xfrm>
            <a:off x="342900" y="887723"/>
            <a:ext cx="8458200" cy="678612"/>
          </a:xfrm>
        </p:spPr>
        <p:txBody>
          <a:bodyPr/>
          <a:lstStyle/>
          <a:p>
            <a:pPr>
              <a:spcAft>
                <a:spcPts val="600"/>
              </a:spcAft>
            </a:pPr>
            <a:r>
              <a:rPr lang="en-US" b="1" dirty="0">
                <a:latin typeface="+mj-lt"/>
              </a:rPr>
              <a:t>Statistics continued, </a:t>
            </a:r>
            <a:r>
              <a:rPr lang="en-US" dirty="0">
                <a:latin typeface="+mj-lt"/>
              </a:rPr>
              <a:t>Data by state as of Feb. 3, 2022</a:t>
            </a:r>
          </a:p>
        </p:txBody>
      </p:sp>
      <p:sp>
        <p:nvSpPr>
          <p:cNvPr id="5" name="Content Placeholder 4">
            <a:extLst>
              <a:ext uri="{FF2B5EF4-FFF2-40B4-BE49-F238E27FC236}">
                <a16:creationId xmlns:a16="http://schemas.microsoft.com/office/drawing/2014/main" id="{39A26BB5-4B70-4F63-A639-576718487B67}"/>
              </a:ext>
            </a:extLst>
          </p:cNvPr>
          <p:cNvSpPr>
            <a:spLocks noGrp="1"/>
          </p:cNvSpPr>
          <p:nvPr>
            <p:ph sz="quarter" idx="15"/>
          </p:nvPr>
        </p:nvSpPr>
        <p:spPr>
          <a:xfrm>
            <a:off x="342900" y="6248215"/>
            <a:ext cx="8458200" cy="365760"/>
          </a:xfrm>
        </p:spPr>
        <p:txBody>
          <a:bodyPr/>
          <a:lstStyle/>
          <a:p>
            <a:pPr>
              <a:spcAft>
                <a:spcPts val="1800"/>
              </a:spcAft>
            </a:pPr>
            <a:r>
              <a:rPr lang="en-US" sz="1600" dirty="0">
                <a:latin typeface="+mj-lt"/>
              </a:rPr>
              <a:t>SOURCE: </a:t>
            </a:r>
            <a:r>
              <a:rPr lang="en-US" sz="1600" dirty="0">
                <a:latin typeface="+mj-lt"/>
                <a:hlinkClick r:id="rId2">
                  <a:extLst>
                    <a:ext uri="{A12FA001-AC4F-418D-AE19-62706E023703}">
                      <ahyp:hlinkClr xmlns:ahyp="http://schemas.microsoft.com/office/drawing/2018/hyperlinkcolor" val="tx"/>
                    </a:ext>
                  </a:extLst>
                </a:hlinkClick>
              </a:rPr>
              <a:t>https://www.cdc.gov/coronavirus/2019-ncov/cases-updates/cases-in-us.html</a:t>
            </a:r>
            <a:endParaRPr lang="en-US" sz="1600" dirty="0">
              <a:latin typeface="+mj-lt"/>
            </a:endParaRPr>
          </a:p>
        </p:txBody>
      </p:sp>
      <p:sp>
        <p:nvSpPr>
          <p:cNvPr id="9" name="Text Placeholder 5">
            <a:extLst>
              <a:ext uri="{FF2B5EF4-FFF2-40B4-BE49-F238E27FC236}">
                <a16:creationId xmlns:a16="http://schemas.microsoft.com/office/drawing/2014/main" id="{86D9C164-6ECF-472C-A839-E2B352FD4CB9}"/>
              </a:ext>
            </a:extLst>
          </p:cNvPr>
          <p:cNvSpPr txBox="1">
            <a:spLocks/>
          </p:cNvSpPr>
          <p:nvPr/>
        </p:nvSpPr>
        <p:spPr>
          <a:xfrm>
            <a:off x="1562101" y="6684963"/>
            <a:ext cx="6976872" cy="173736"/>
          </a:xfrm>
          <a:prstGeom prst="rect">
            <a:avLst/>
          </a:prstGeom>
        </p:spPr>
        <p:txBody>
          <a:bodyPr vert="horz" lIns="91440" tIns="45720" rIns="91440" bIns="45720" rtlCol="0" anchor="ctr" anchorCtr="0">
            <a:noAutofit/>
          </a:bodyPr>
          <a:lstStyle>
            <a:lvl1pPr marL="0" marR="0" indent="0" algn="r" defTabSz="914400" rtl="0" eaLnBrk="1" fontAlgn="auto" latinLnBrk="0" hangingPunct="1">
              <a:lnSpc>
                <a:spcPct val="100000"/>
              </a:lnSpc>
              <a:spcBef>
                <a:spcPts val="0"/>
              </a:spcBef>
              <a:spcAft>
                <a:spcPts val="800"/>
              </a:spcAft>
              <a:buClrTx/>
              <a:buSzTx/>
              <a:buFont typeface="Arial" panose="020B0604020202020204" pitchFamily="34" charset="0"/>
              <a:buNone/>
              <a:tabLst/>
              <a:defRPr sz="800" kern="1200">
                <a:solidFill>
                  <a:srgbClr val="595959"/>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Source: CDC</a:t>
            </a:r>
          </a:p>
        </p:txBody>
      </p:sp>
      <p:pic>
        <p:nvPicPr>
          <p:cNvPr id="11" name="Picture 10">
            <a:extLst>
              <a:ext uri="{FF2B5EF4-FFF2-40B4-BE49-F238E27FC236}">
                <a16:creationId xmlns:a16="http://schemas.microsoft.com/office/drawing/2014/main" id="{85D19799-AE5F-47F2-A339-343318831700}"/>
              </a:ext>
            </a:extLst>
          </p:cNvPr>
          <p:cNvPicPr>
            <a:picLocks noChangeAspect="1"/>
          </p:cNvPicPr>
          <p:nvPr/>
        </p:nvPicPr>
        <p:blipFill>
          <a:blip r:embed="rId3"/>
          <a:stretch>
            <a:fillRect/>
          </a:stretch>
        </p:blipFill>
        <p:spPr>
          <a:xfrm>
            <a:off x="1308683" y="1341568"/>
            <a:ext cx="6323550" cy="4234294"/>
          </a:xfrm>
          <a:prstGeom prst="rect">
            <a:avLst/>
          </a:prstGeom>
        </p:spPr>
      </p:pic>
      <p:pic>
        <p:nvPicPr>
          <p:cNvPr id="13" name="Picture 12">
            <a:extLst>
              <a:ext uri="{FF2B5EF4-FFF2-40B4-BE49-F238E27FC236}">
                <a16:creationId xmlns:a16="http://schemas.microsoft.com/office/drawing/2014/main" id="{02E90905-085E-479E-9A23-661B8FF57476}"/>
              </a:ext>
            </a:extLst>
          </p:cNvPr>
          <p:cNvPicPr>
            <a:picLocks noChangeAspect="1"/>
          </p:cNvPicPr>
          <p:nvPr/>
        </p:nvPicPr>
        <p:blipFill>
          <a:blip r:embed="rId4"/>
          <a:stretch>
            <a:fillRect/>
          </a:stretch>
        </p:blipFill>
        <p:spPr>
          <a:xfrm>
            <a:off x="612114" y="5646850"/>
            <a:ext cx="8077861" cy="499045"/>
          </a:xfrm>
          <a:prstGeom prst="rect">
            <a:avLst/>
          </a:prstGeom>
        </p:spPr>
      </p:pic>
    </p:spTree>
    <p:extLst>
      <p:ext uri="{BB962C8B-B14F-4D97-AF65-F5344CB8AC3E}">
        <p14:creationId xmlns:p14="http://schemas.microsoft.com/office/powerpoint/2010/main" val="1069982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a:t>Epidemiology</a:t>
            </a:r>
            <a:r>
              <a:rPr lang="en-US" sz="1200"/>
              <a:t> 4</a:t>
            </a:r>
            <a:endParaRPr lang="en-IN" sz="120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19201"/>
            <a:ext cx="8458200" cy="5029200"/>
          </a:xfrm>
        </p:spPr>
        <p:txBody>
          <a:bodyPr/>
          <a:lstStyle/>
          <a:p>
            <a:pPr>
              <a:spcAft>
                <a:spcPts val="1800"/>
              </a:spcAft>
            </a:pPr>
            <a:r>
              <a:rPr lang="en-US" b="1" dirty="0">
                <a:latin typeface="+mj-lt"/>
              </a:rPr>
              <a:t>Public Health Pandemic Control</a:t>
            </a:r>
          </a:p>
          <a:p>
            <a:pPr>
              <a:spcAft>
                <a:spcPts val="1800"/>
              </a:spcAft>
            </a:pPr>
            <a:r>
              <a:rPr lang="en-US" dirty="0">
                <a:latin typeface="+mj-lt"/>
              </a:rPr>
              <a:t>Effectively managing a pandemic involves 4 coordinated response measures:</a:t>
            </a:r>
          </a:p>
          <a:p>
            <a:pPr marL="457200" indent="-457200">
              <a:spcAft>
                <a:spcPts val="1800"/>
              </a:spcAft>
              <a:buFont typeface="+mj-lt"/>
              <a:buAutoNum type="arabicPeriod"/>
            </a:pPr>
            <a:r>
              <a:rPr lang="en-US" b="1" u="sng" dirty="0">
                <a:latin typeface="+mj-lt"/>
              </a:rPr>
              <a:t>Testing</a:t>
            </a:r>
            <a:r>
              <a:rPr lang="en-US" dirty="0">
                <a:latin typeface="+mj-lt"/>
              </a:rPr>
              <a:t> the population with speed and accuracy</a:t>
            </a:r>
          </a:p>
          <a:p>
            <a:pPr marL="457200" indent="-457200">
              <a:spcAft>
                <a:spcPts val="1800"/>
              </a:spcAft>
              <a:buFont typeface="+mj-lt"/>
              <a:buAutoNum type="arabicPeriod"/>
            </a:pPr>
            <a:r>
              <a:rPr lang="en-US" b="1" u="sng" dirty="0">
                <a:latin typeface="+mj-lt"/>
              </a:rPr>
              <a:t>Isolation</a:t>
            </a:r>
            <a:r>
              <a:rPr lang="en-US" dirty="0">
                <a:latin typeface="+mj-lt"/>
              </a:rPr>
              <a:t> of infected individuals</a:t>
            </a:r>
          </a:p>
          <a:p>
            <a:pPr marL="457200" indent="-457200">
              <a:spcAft>
                <a:spcPts val="1800"/>
              </a:spcAft>
              <a:buFont typeface="+mj-lt"/>
              <a:buAutoNum type="arabicPeriod"/>
            </a:pPr>
            <a:r>
              <a:rPr lang="en-US" b="1" u="sng" dirty="0">
                <a:latin typeface="+mj-lt"/>
              </a:rPr>
              <a:t>Contact tracing</a:t>
            </a:r>
            <a:r>
              <a:rPr lang="en-US" b="1" dirty="0">
                <a:latin typeface="+mj-lt"/>
              </a:rPr>
              <a:t> </a:t>
            </a:r>
            <a:r>
              <a:rPr lang="en-US" dirty="0">
                <a:latin typeface="+mj-lt"/>
              </a:rPr>
              <a:t>- identifying those who have been exposed to the virus</a:t>
            </a:r>
          </a:p>
          <a:p>
            <a:pPr marL="457200" indent="-457200">
              <a:spcAft>
                <a:spcPts val="1800"/>
              </a:spcAft>
              <a:buFont typeface="+mj-lt"/>
              <a:buAutoNum type="arabicPeriod"/>
            </a:pPr>
            <a:r>
              <a:rPr lang="en-US" b="1" u="sng" dirty="0">
                <a:latin typeface="+mj-lt"/>
              </a:rPr>
              <a:t>Quarantine</a:t>
            </a:r>
            <a:r>
              <a:rPr lang="en-US" dirty="0">
                <a:latin typeface="+mj-lt"/>
              </a:rPr>
              <a:t> - restricting movement of those who were exposed</a:t>
            </a:r>
          </a:p>
        </p:txBody>
      </p:sp>
    </p:spTree>
    <p:extLst>
      <p:ext uri="{BB962C8B-B14F-4D97-AF65-F5344CB8AC3E}">
        <p14:creationId xmlns:p14="http://schemas.microsoft.com/office/powerpoint/2010/main" val="14636971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9746F-BBDD-4C80-80EC-24EAE90565DE}"/>
              </a:ext>
            </a:extLst>
          </p:cNvPr>
          <p:cNvSpPr>
            <a:spLocks noGrp="1"/>
          </p:cNvSpPr>
          <p:nvPr>
            <p:ph type="title"/>
          </p:nvPr>
        </p:nvSpPr>
        <p:spPr/>
        <p:txBody>
          <a:bodyPr/>
          <a:lstStyle/>
          <a:p>
            <a:r>
              <a:rPr lang="en-US"/>
              <a:t>Epidemiology</a:t>
            </a:r>
            <a:r>
              <a:rPr lang="en-US" sz="1200"/>
              <a:t> 5</a:t>
            </a:r>
            <a:endParaRPr lang="en-IN"/>
          </a:p>
        </p:txBody>
      </p:sp>
      <p:sp>
        <p:nvSpPr>
          <p:cNvPr id="3" name="Content Placeholder 2">
            <a:extLst>
              <a:ext uri="{FF2B5EF4-FFF2-40B4-BE49-F238E27FC236}">
                <a16:creationId xmlns:a16="http://schemas.microsoft.com/office/drawing/2014/main" id="{3EA4BBB8-3548-4207-8CD6-C75BBA834F98}"/>
              </a:ext>
            </a:extLst>
          </p:cNvPr>
          <p:cNvSpPr>
            <a:spLocks noGrp="1"/>
          </p:cNvSpPr>
          <p:nvPr>
            <p:ph sz="quarter" idx="11"/>
          </p:nvPr>
        </p:nvSpPr>
        <p:spPr>
          <a:xfrm>
            <a:off x="342900" y="966296"/>
            <a:ext cx="8458200" cy="946185"/>
          </a:xfrm>
        </p:spPr>
        <p:txBody>
          <a:bodyPr/>
          <a:lstStyle/>
          <a:p>
            <a:r>
              <a:rPr lang="en-US" b="1" dirty="0">
                <a:latin typeface="+mj-lt"/>
              </a:rPr>
              <a:t>Testing – 2 Types</a:t>
            </a:r>
          </a:p>
          <a:p>
            <a:pPr marL="365760" indent="-365760">
              <a:buFont typeface="+mj-lt"/>
              <a:buAutoNum type="arabicPeriod"/>
            </a:pPr>
            <a:r>
              <a:rPr lang="en-US" sz="2000" b="1" dirty="0">
                <a:latin typeface="+mj-lt"/>
              </a:rPr>
              <a:t>Diagnostic tests </a:t>
            </a:r>
            <a:r>
              <a:rPr lang="en-US" sz="2000" dirty="0">
                <a:latin typeface="+mj-lt"/>
              </a:rPr>
              <a:t>– to determine if an individual is </a:t>
            </a:r>
            <a:r>
              <a:rPr lang="en-US" sz="2000" u="sng" dirty="0">
                <a:latin typeface="+mj-lt"/>
              </a:rPr>
              <a:t>currently</a:t>
            </a:r>
            <a:r>
              <a:rPr lang="en-US" sz="2000" dirty="0">
                <a:latin typeface="+mj-lt"/>
              </a:rPr>
              <a:t> infected</a:t>
            </a:r>
          </a:p>
        </p:txBody>
      </p:sp>
      <p:sp>
        <p:nvSpPr>
          <p:cNvPr id="4" name="Content Placeholder 3">
            <a:extLst>
              <a:ext uri="{FF2B5EF4-FFF2-40B4-BE49-F238E27FC236}">
                <a16:creationId xmlns:a16="http://schemas.microsoft.com/office/drawing/2014/main" id="{28D31CF8-17A3-43AD-9CF9-67F345CBB348}"/>
              </a:ext>
            </a:extLst>
          </p:cNvPr>
          <p:cNvSpPr>
            <a:spLocks noGrp="1"/>
          </p:cNvSpPr>
          <p:nvPr>
            <p:ph sz="quarter" idx="14"/>
          </p:nvPr>
        </p:nvSpPr>
        <p:spPr>
          <a:xfrm>
            <a:off x="342900" y="1912481"/>
            <a:ext cx="8458200" cy="2570347"/>
          </a:xfrm>
        </p:spPr>
        <p:txBody>
          <a:bodyPr/>
          <a:lstStyle/>
          <a:p>
            <a:pPr>
              <a:spcAft>
                <a:spcPts val="0"/>
              </a:spcAft>
            </a:pPr>
            <a:r>
              <a:rPr lang="en-US" sz="2000" dirty="0">
                <a:latin typeface="+mj-lt"/>
              </a:rPr>
              <a:t>Types of diagnostic tests available:</a:t>
            </a:r>
          </a:p>
          <a:p>
            <a:pPr>
              <a:spcAft>
                <a:spcPts val="0"/>
              </a:spcAft>
            </a:pPr>
            <a:endParaRPr lang="en-US" sz="2000" dirty="0">
              <a:latin typeface="+mj-lt"/>
            </a:endParaRPr>
          </a:p>
          <a:p>
            <a:pPr marL="347472" indent="-342900">
              <a:spcAft>
                <a:spcPts val="0"/>
              </a:spcAft>
              <a:buFont typeface="Arial" panose="020B0604020202020204" pitchFamily="34" charset="0"/>
              <a:buChar char="•"/>
            </a:pPr>
            <a:r>
              <a:rPr lang="en-US" sz="2000" b="1" dirty="0">
                <a:latin typeface="Arial" panose="020B0604020202020204" pitchFamily="34" charset="0"/>
                <a:cs typeface="Arial" panose="020B0604020202020204" pitchFamily="34" charset="0"/>
              </a:rPr>
              <a:t>PCR test </a:t>
            </a:r>
            <a:r>
              <a:rPr lang="en-US" sz="2000" dirty="0">
                <a:solidFill>
                  <a:schemeClr val="tx1">
                    <a:lumMod val="65000"/>
                    <a:lumOff val="35000"/>
                  </a:schemeClr>
                </a:solidFill>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first available test; amplifies and detects whether or not viral genetic material (RNA) is present in a person’s secretions collected via a swab (nasopharyngeal or throat)</a:t>
            </a:r>
          </a:p>
          <a:p>
            <a:pPr marL="347472">
              <a:spcAft>
                <a:spcPts val="0"/>
              </a:spcAft>
            </a:pPr>
            <a:endParaRPr lang="en-US" sz="2000" b="1" dirty="0">
              <a:latin typeface="+mj-lt"/>
            </a:endParaRPr>
          </a:p>
        </p:txBody>
      </p:sp>
      <p:sp>
        <p:nvSpPr>
          <p:cNvPr id="15" name="Content Placeholder 3">
            <a:extLst>
              <a:ext uri="{FF2B5EF4-FFF2-40B4-BE49-F238E27FC236}">
                <a16:creationId xmlns:a16="http://schemas.microsoft.com/office/drawing/2014/main" id="{33471957-059A-774A-BED2-80B16BB14D64}"/>
              </a:ext>
            </a:extLst>
          </p:cNvPr>
          <p:cNvSpPr txBox="1">
            <a:spLocks/>
          </p:cNvSpPr>
          <p:nvPr/>
        </p:nvSpPr>
        <p:spPr>
          <a:xfrm>
            <a:off x="0" y="2905974"/>
            <a:ext cx="8458200" cy="2570347"/>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7472">
              <a:spcAft>
                <a:spcPts val="0"/>
              </a:spcAft>
            </a:pPr>
            <a:endParaRPr lang="en-US" sz="2000" b="1" dirty="0">
              <a:latin typeface="+mj-lt"/>
            </a:endParaRPr>
          </a:p>
          <a:p>
            <a:pPr marL="347472">
              <a:spcAft>
                <a:spcPts val="0"/>
              </a:spcAft>
            </a:pPr>
            <a:endParaRPr lang="en-US" sz="2000" b="1" dirty="0">
              <a:latin typeface="+mj-lt"/>
            </a:endParaRPr>
          </a:p>
          <a:p>
            <a:pPr marL="347472">
              <a:spcAft>
                <a:spcPts val="0"/>
              </a:spcAft>
            </a:pPr>
            <a:r>
              <a:rPr lang="en-US" sz="2000" b="1" dirty="0">
                <a:latin typeface="+mj-lt"/>
              </a:rPr>
              <a:t>Advantages: </a:t>
            </a:r>
          </a:p>
          <a:p>
            <a:pPr marL="690372" indent="-342900">
              <a:spcAft>
                <a:spcPts val="0"/>
              </a:spcAft>
              <a:buFont typeface="Arial" panose="020B0604020202020204" pitchFamily="34" charset="0"/>
              <a:buChar char="•"/>
            </a:pPr>
            <a:r>
              <a:rPr lang="en-US" sz="2000" dirty="0">
                <a:latin typeface="+mj-lt"/>
              </a:rPr>
              <a:t>accurate if sample is taken approximately 3+ days post-exposure</a:t>
            </a:r>
          </a:p>
          <a:p>
            <a:pPr marL="690372" indent="-342900">
              <a:spcAft>
                <a:spcPts val="0"/>
              </a:spcAft>
              <a:buFont typeface="Arial" panose="020B0604020202020204" pitchFamily="34" charset="0"/>
              <a:buChar char="•"/>
            </a:pPr>
            <a:r>
              <a:rPr lang="en-US" sz="2000" dirty="0">
                <a:latin typeface="+mj-lt"/>
              </a:rPr>
              <a:t>option of at-home saliva test limits need for healthcare provider wearing PPE</a:t>
            </a:r>
          </a:p>
          <a:p>
            <a:pPr marL="347472">
              <a:spcAft>
                <a:spcPts val="0"/>
              </a:spcAft>
            </a:pPr>
            <a:endParaRPr lang="en-US" sz="2000" b="1" dirty="0">
              <a:latin typeface="+mj-lt"/>
            </a:endParaRPr>
          </a:p>
        </p:txBody>
      </p:sp>
      <p:sp>
        <p:nvSpPr>
          <p:cNvPr id="16" name="Content Placeholder 3">
            <a:extLst>
              <a:ext uri="{FF2B5EF4-FFF2-40B4-BE49-F238E27FC236}">
                <a16:creationId xmlns:a16="http://schemas.microsoft.com/office/drawing/2014/main" id="{1771E57D-C10D-9241-9DCC-1647ACDA1E32}"/>
              </a:ext>
            </a:extLst>
          </p:cNvPr>
          <p:cNvSpPr txBox="1">
            <a:spLocks/>
          </p:cNvSpPr>
          <p:nvPr/>
        </p:nvSpPr>
        <p:spPr>
          <a:xfrm>
            <a:off x="0" y="4409311"/>
            <a:ext cx="8458200" cy="2570347"/>
          </a:xfrm>
          <a:prstGeom prst="rect">
            <a:avLst/>
          </a:prstGeom>
        </p:spPr>
        <p:txBody>
          <a:bodyPr vert="horz" lIns="91440" tIns="45720" rIns="91440" bIns="45720" rtlCol="0">
            <a:noAutofit/>
          </a:bodyPr>
          <a:lst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4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400" kern="1200">
                <a:solidFill>
                  <a:schemeClr val="tx2"/>
                </a:solidFill>
                <a:latin typeface="+mn-lt"/>
                <a:ea typeface="+mn-ea"/>
                <a:cs typeface="+mn-cs"/>
              </a:defRPr>
            </a:lvl2pPr>
            <a:lvl3pPr marL="640080" indent="-285750" algn="l" defTabSz="914400" rtl="0" eaLnBrk="1" latinLnBrk="0" hangingPunct="1">
              <a:lnSpc>
                <a:spcPct val="100000"/>
              </a:lnSpc>
              <a:spcBef>
                <a:spcPts val="800"/>
              </a:spcBef>
              <a:spcAft>
                <a:spcPts val="800"/>
              </a:spcAft>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7472">
              <a:spcAft>
                <a:spcPts val="0"/>
              </a:spcAft>
            </a:pPr>
            <a:endParaRPr lang="en-US" sz="2000" b="1" dirty="0">
              <a:latin typeface="+mj-lt"/>
            </a:endParaRPr>
          </a:p>
          <a:p>
            <a:pPr marL="347472">
              <a:spcAft>
                <a:spcPts val="0"/>
              </a:spcAft>
            </a:pPr>
            <a:endParaRPr lang="en-US" sz="2000" b="1" dirty="0">
              <a:latin typeface="+mj-lt"/>
            </a:endParaRPr>
          </a:p>
          <a:p>
            <a:pPr marL="347472">
              <a:spcAft>
                <a:spcPts val="0"/>
              </a:spcAft>
            </a:pPr>
            <a:r>
              <a:rPr lang="en-US" sz="2000" b="1" dirty="0">
                <a:latin typeface="+mj-lt"/>
              </a:rPr>
              <a:t>Disadvantages: </a:t>
            </a:r>
          </a:p>
          <a:p>
            <a:pPr marL="690372" indent="-342900">
              <a:spcAft>
                <a:spcPts val="0"/>
              </a:spcAft>
              <a:buFont typeface="Arial" panose="020B0604020202020204" pitchFamily="34" charset="0"/>
              <a:buChar char="•"/>
            </a:pPr>
            <a:r>
              <a:rPr lang="en-US" sz="2000" dirty="0">
                <a:latin typeface="+mj-lt"/>
              </a:rPr>
              <a:t>may not catch early infections</a:t>
            </a:r>
          </a:p>
          <a:p>
            <a:pPr marL="690372" indent="-342900">
              <a:spcAft>
                <a:spcPts val="0"/>
              </a:spcAft>
              <a:buFont typeface="Arial" panose="020B0604020202020204" pitchFamily="34" charset="0"/>
              <a:buChar char="•"/>
            </a:pPr>
            <a:r>
              <a:rPr lang="en-US" sz="2000" dirty="0">
                <a:latin typeface="+mj-lt"/>
              </a:rPr>
              <a:t>can take up to several days for results</a:t>
            </a:r>
          </a:p>
        </p:txBody>
      </p:sp>
    </p:spTree>
    <p:extLst>
      <p:ext uri="{BB962C8B-B14F-4D97-AF65-F5344CB8AC3E}">
        <p14:creationId xmlns:p14="http://schemas.microsoft.com/office/powerpoint/2010/main" val="305605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9746F-BBDD-4C80-80EC-24EAE90565DE}"/>
              </a:ext>
            </a:extLst>
          </p:cNvPr>
          <p:cNvSpPr>
            <a:spLocks noGrp="1"/>
          </p:cNvSpPr>
          <p:nvPr>
            <p:ph type="title"/>
          </p:nvPr>
        </p:nvSpPr>
        <p:spPr/>
        <p:txBody>
          <a:bodyPr/>
          <a:lstStyle/>
          <a:p>
            <a:r>
              <a:rPr lang="en-US" dirty="0"/>
              <a:t>Epidemiology</a:t>
            </a:r>
            <a:r>
              <a:rPr lang="en-US" sz="1200" dirty="0"/>
              <a:t> 6</a:t>
            </a:r>
            <a:endParaRPr lang="en-IN" dirty="0"/>
          </a:p>
        </p:txBody>
      </p:sp>
      <p:sp>
        <p:nvSpPr>
          <p:cNvPr id="3" name="Content Placeholder 2">
            <a:extLst>
              <a:ext uri="{FF2B5EF4-FFF2-40B4-BE49-F238E27FC236}">
                <a16:creationId xmlns:a16="http://schemas.microsoft.com/office/drawing/2014/main" id="{3EA4BBB8-3548-4207-8CD6-C75BBA834F98}"/>
              </a:ext>
            </a:extLst>
          </p:cNvPr>
          <p:cNvSpPr>
            <a:spLocks noGrp="1"/>
          </p:cNvSpPr>
          <p:nvPr>
            <p:ph sz="quarter" idx="11"/>
          </p:nvPr>
        </p:nvSpPr>
        <p:spPr>
          <a:xfrm>
            <a:off x="342900" y="966296"/>
            <a:ext cx="8458200" cy="946185"/>
          </a:xfrm>
        </p:spPr>
        <p:txBody>
          <a:bodyPr/>
          <a:lstStyle/>
          <a:p>
            <a:r>
              <a:rPr lang="en-US" b="1" dirty="0">
                <a:latin typeface="+mj-lt"/>
              </a:rPr>
              <a:t>Testing – 2 Types </a:t>
            </a:r>
          </a:p>
          <a:p>
            <a:r>
              <a:rPr lang="en-US" sz="2000" b="1" dirty="0">
                <a:latin typeface="+mj-lt"/>
              </a:rPr>
              <a:t>1. Diagnostic tests </a:t>
            </a:r>
            <a:r>
              <a:rPr lang="en-US" sz="2000" dirty="0">
                <a:latin typeface="+mj-lt"/>
              </a:rPr>
              <a:t>– to determine if an individual is </a:t>
            </a:r>
            <a:r>
              <a:rPr lang="en-US" sz="2000" u="sng" dirty="0">
                <a:latin typeface="+mj-lt"/>
              </a:rPr>
              <a:t>currently</a:t>
            </a:r>
            <a:r>
              <a:rPr lang="en-US" sz="2000" dirty="0">
                <a:latin typeface="+mj-lt"/>
              </a:rPr>
              <a:t> infected</a:t>
            </a:r>
          </a:p>
        </p:txBody>
      </p:sp>
      <p:sp>
        <p:nvSpPr>
          <p:cNvPr id="4" name="Content Placeholder 3">
            <a:extLst>
              <a:ext uri="{FF2B5EF4-FFF2-40B4-BE49-F238E27FC236}">
                <a16:creationId xmlns:a16="http://schemas.microsoft.com/office/drawing/2014/main" id="{28D31CF8-17A3-43AD-9CF9-67F345CBB348}"/>
              </a:ext>
            </a:extLst>
          </p:cNvPr>
          <p:cNvSpPr>
            <a:spLocks noGrp="1"/>
          </p:cNvSpPr>
          <p:nvPr>
            <p:ph sz="quarter" idx="14"/>
          </p:nvPr>
        </p:nvSpPr>
        <p:spPr>
          <a:xfrm>
            <a:off x="342900" y="1912481"/>
            <a:ext cx="8458200" cy="2570347"/>
          </a:xfrm>
        </p:spPr>
        <p:txBody>
          <a:bodyPr/>
          <a:lstStyle/>
          <a:p>
            <a:pPr>
              <a:spcAft>
                <a:spcPts val="600"/>
              </a:spcAft>
            </a:pPr>
            <a:r>
              <a:rPr lang="en-US" sz="2000" dirty="0">
                <a:latin typeface="+mj-lt"/>
              </a:rPr>
              <a:t>Types of diagnostic tests available:</a:t>
            </a:r>
          </a:p>
        </p:txBody>
      </p:sp>
      <p:sp>
        <p:nvSpPr>
          <p:cNvPr id="5" name="Content Placeholder 4">
            <a:extLst>
              <a:ext uri="{FF2B5EF4-FFF2-40B4-BE49-F238E27FC236}">
                <a16:creationId xmlns:a16="http://schemas.microsoft.com/office/drawing/2014/main" id="{BE7662F8-79CE-40B6-94DB-DD1E488FD418}"/>
              </a:ext>
            </a:extLst>
          </p:cNvPr>
          <p:cNvSpPr>
            <a:spLocks noGrp="1"/>
          </p:cNvSpPr>
          <p:nvPr>
            <p:ph sz="quarter" idx="15"/>
          </p:nvPr>
        </p:nvSpPr>
        <p:spPr>
          <a:xfrm>
            <a:off x="378759" y="2454537"/>
            <a:ext cx="5760720" cy="1681181"/>
          </a:xfrm>
        </p:spPr>
        <p:txBody>
          <a:bodyPr/>
          <a:lstStyle/>
          <a:p>
            <a:pPr marL="347472" indent="-342900">
              <a:spcAft>
                <a:spcPts val="600"/>
              </a:spcAft>
              <a:buFont typeface="Arial" panose="020B0604020202020204" pitchFamily="34" charset="0"/>
              <a:buChar char="•"/>
            </a:pPr>
            <a:r>
              <a:rPr lang="en-US" sz="2000" b="1" dirty="0">
                <a:latin typeface="+mj-lt"/>
              </a:rPr>
              <a:t>Antigen test </a:t>
            </a:r>
            <a:r>
              <a:rPr lang="en-US" sz="2000" dirty="0">
                <a:latin typeface="+mj-lt"/>
              </a:rPr>
              <a:t>- this is a newer test that detects viral proteins (those that act as antigens) vs. genetic material</a:t>
            </a:r>
          </a:p>
          <a:p>
            <a:pPr marL="347472">
              <a:spcAft>
                <a:spcPts val="600"/>
              </a:spcAft>
            </a:pPr>
            <a:endParaRPr lang="en-US" sz="2000" b="1" dirty="0">
              <a:latin typeface="+mj-lt"/>
            </a:endParaRPr>
          </a:p>
          <a:p>
            <a:pPr marL="347472">
              <a:spcAft>
                <a:spcPts val="600"/>
              </a:spcAft>
            </a:pPr>
            <a:r>
              <a:rPr lang="en-US" sz="2000" b="1" dirty="0">
                <a:latin typeface="+mj-lt"/>
              </a:rPr>
              <a:t>Advantages: </a:t>
            </a:r>
          </a:p>
          <a:p>
            <a:pPr marL="690372" indent="-342900">
              <a:spcAft>
                <a:spcPts val="600"/>
              </a:spcAft>
              <a:buFont typeface="Arial" panose="020B0604020202020204" pitchFamily="34" charset="0"/>
              <a:buChar char="•"/>
            </a:pPr>
            <a:r>
              <a:rPr lang="en-US" sz="2000" dirty="0">
                <a:latin typeface="+mj-lt"/>
              </a:rPr>
              <a:t>results in a few minutes</a:t>
            </a:r>
          </a:p>
          <a:p>
            <a:pPr marL="690372" indent="-342900">
              <a:spcAft>
                <a:spcPts val="600"/>
              </a:spcAft>
              <a:buFont typeface="Arial" panose="020B0604020202020204" pitchFamily="34" charset="0"/>
              <a:buChar char="•"/>
            </a:pPr>
            <a:r>
              <a:rPr lang="en-US" sz="2000" dirty="0">
                <a:latin typeface="+mj-lt"/>
              </a:rPr>
              <a:t>good screening tool</a:t>
            </a:r>
          </a:p>
          <a:p>
            <a:pPr marL="347472">
              <a:spcAft>
                <a:spcPts val="600"/>
              </a:spcAft>
            </a:pPr>
            <a:endParaRPr lang="en-US" sz="2000" b="1" dirty="0">
              <a:latin typeface="+mj-lt"/>
            </a:endParaRPr>
          </a:p>
          <a:p>
            <a:pPr marL="347472">
              <a:spcAft>
                <a:spcPts val="600"/>
              </a:spcAft>
            </a:pPr>
            <a:r>
              <a:rPr lang="en-US" sz="2000" b="1" dirty="0">
                <a:latin typeface="+mj-lt"/>
              </a:rPr>
              <a:t>Disadvantages: </a:t>
            </a:r>
          </a:p>
          <a:p>
            <a:pPr marL="690372" indent="-342900">
              <a:spcAft>
                <a:spcPts val="600"/>
              </a:spcAft>
              <a:buFont typeface="Arial" panose="020B0604020202020204" pitchFamily="34" charset="0"/>
              <a:buChar char="•"/>
            </a:pPr>
            <a:r>
              <a:rPr lang="en-US" sz="2000" dirty="0">
                <a:latin typeface="+mj-lt"/>
              </a:rPr>
              <a:t>not as accurate as PCR test</a:t>
            </a:r>
            <a:endParaRPr lang="en-US" sz="2800" dirty="0">
              <a:latin typeface="+mj-lt"/>
            </a:endParaRPr>
          </a:p>
        </p:txBody>
      </p:sp>
      <p:pic>
        <p:nvPicPr>
          <p:cNvPr id="11" name="Picture 5" descr="Positive test result by using rapid test device for COVID-19.">
            <a:extLst>
              <a:ext uri="{FF2B5EF4-FFF2-40B4-BE49-F238E27FC236}">
                <a16:creationId xmlns:a16="http://schemas.microsoft.com/office/drawing/2014/main" id="{6EB5EEC5-027E-4FC8-96B0-D595FE7A1978}"/>
              </a:ext>
            </a:extLst>
          </p:cNvPr>
          <p:cNvPicPr>
            <a:picLocks noGrp="1" noChangeAspect="1"/>
          </p:cNvPicPr>
          <p:nvPr>
            <p:ph sz="quarter" idx="16"/>
          </p:nvPr>
        </p:nvPicPr>
        <p:blipFill>
          <a:blip r:embed="rId2"/>
          <a:stretch>
            <a:fillRect/>
          </a:stretch>
        </p:blipFill>
        <p:spPr>
          <a:xfrm>
            <a:off x="6175338" y="2489798"/>
            <a:ext cx="2816109" cy="1645920"/>
          </a:xfrm>
          <a:prstGeom prst="rect">
            <a:avLst/>
          </a:prstGeom>
        </p:spPr>
      </p:pic>
      <p:sp>
        <p:nvSpPr>
          <p:cNvPr id="10" name="Text Placeholder 6">
            <a:extLst>
              <a:ext uri="{FF2B5EF4-FFF2-40B4-BE49-F238E27FC236}">
                <a16:creationId xmlns:a16="http://schemas.microsoft.com/office/drawing/2014/main" id="{DA5E0846-A79E-4333-9A94-BEDD5B941559}"/>
              </a:ext>
            </a:extLst>
          </p:cNvPr>
          <p:cNvSpPr>
            <a:spLocks noGrp="1"/>
          </p:cNvSpPr>
          <p:nvPr>
            <p:ph type="body" sz="quarter" idx="30"/>
          </p:nvPr>
        </p:nvSpPr>
        <p:spPr/>
        <p:txBody>
          <a:bodyPr/>
          <a:lstStyle/>
          <a:p>
            <a:r>
              <a:rPr lang="en-IN"/>
              <a:t>Shutterstock / </a:t>
            </a:r>
            <a:r>
              <a:rPr lang="en-IN" err="1"/>
              <a:t>Jarun</a:t>
            </a:r>
            <a:r>
              <a:rPr lang="en-IN"/>
              <a:t> </a:t>
            </a:r>
            <a:r>
              <a:rPr lang="en-IN" err="1"/>
              <a:t>Ontakrai</a:t>
            </a:r>
            <a:endParaRPr lang="en-IN"/>
          </a:p>
        </p:txBody>
      </p:sp>
    </p:spTree>
    <p:extLst>
      <p:ext uri="{BB962C8B-B14F-4D97-AF65-F5344CB8AC3E}">
        <p14:creationId xmlns:p14="http://schemas.microsoft.com/office/powerpoint/2010/main" val="18063851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860DD-CDCD-423D-B025-CA8F94BD1C03}"/>
              </a:ext>
            </a:extLst>
          </p:cNvPr>
          <p:cNvSpPr>
            <a:spLocks noGrp="1"/>
          </p:cNvSpPr>
          <p:nvPr>
            <p:ph type="title"/>
          </p:nvPr>
        </p:nvSpPr>
        <p:spPr/>
        <p:txBody>
          <a:bodyPr/>
          <a:lstStyle/>
          <a:p>
            <a:r>
              <a:rPr lang="en-US" dirty="0">
                <a:solidFill>
                  <a:srgbClr val="000000"/>
                </a:solidFill>
              </a:rPr>
              <a:t>Epidemiology</a:t>
            </a:r>
            <a:r>
              <a:rPr lang="en-US" sz="1200" dirty="0">
                <a:solidFill>
                  <a:srgbClr val="000000"/>
                </a:solidFill>
              </a:rPr>
              <a:t> 7</a:t>
            </a:r>
            <a:endParaRPr lang="en-IN" dirty="0"/>
          </a:p>
        </p:txBody>
      </p:sp>
      <p:sp>
        <p:nvSpPr>
          <p:cNvPr id="3" name="Content Placeholder 2">
            <a:extLst>
              <a:ext uri="{FF2B5EF4-FFF2-40B4-BE49-F238E27FC236}">
                <a16:creationId xmlns:a16="http://schemas.microsoft.com/office/drawing/2014/main" id="{DC2CD2A0-B55A-4390-ADB5-C60F48188B78}"/>
              </a:ext>
            </a:extLst>
          </p:cNvPr>
          <p:cNvSpPr>
            <a:spLocks noGrp="1"/>
          </p:cNvSpPr>
          <p:nvPr>
            <p:ph sz="quarter" idx="11"/>
          </p:nvPr>
        </p:nvSpPr>
        <p:spPr>
          <a:xfrm>
            <a:off x="342900" y="1045913"/>
            <a:ext cx="8458200" cy="987311"/>
          </a:xfrm>
        </p:spPr>
        <p:txBody>
          <a:bodyPr/>
          <a:lstStyle/>
          <a:p>
            <a:pPr lvl="0"/>
            <a:r>
              <a:rPr lang="en-US" b="1" dirty="0">
                <a:solidFill>
                  <a:srgbClr val="000000"/>
                </a:solidFill>
              </a:rPr>
              <a:t>Testing – 2 Types</a:t>
            </a:r>
          </a:p>
          <a:p>
            <a:pPr marL="457200" lvl="0" indent="-457200">
              <a:buFont typeface="+mj-lt"/>
              <a:buAutoNum type="arabicPeriod" startAt="2"/>
            </a:pPr>
            <a:r>
              <a:rPr lang="en-US" sz="2000" b="1" dirty="0">
                <a:solidFill>
                  <a:srgbClr val="000000"/>
                </a:solidFill>
              </a:rPr>
              <a:t>Antibody tests </a:t>
            </a:r>
            <a:r>
              <a:rPr lang="en-US" sz="2000" dirty="0">
                <a:solidFill>
                  <a:srgbClr val="000000"/>
                </a:solidFill>
              </a:rPr>
              <a:t>– to determine if an individual has had a </a:t>
            </a:r>
            <a:r>
              <a:rPr lang="en-US" sz="2000" u="sng" dirty="0">
                <a:solidFill>
                  <a:srgbClr val="000000"/>
                </a:solidFill>
              </a:rPr>
              <a:t>past</a:t>
            </a:r>
            <a:r>
              <a:rPr lang="en-US" sz="2000" dirty="0">
                <a:solidFill>
                  <a:srgbClr val="000000"/>
                </a:solidFill>
              </a:rPr>
              <a:t> infection</a:t>
            </a:r>
          </a:p>
        </p:txBody>
      </p:sp>
      <p:sp>
        <p:nvSpPr>
          <p:cNvPr id="4" name="Content Placeholder 3">
            <a:extLst>
              <a:ext uri="{FF2B5EF4-FFF2-40B4-BE49-F238E27FC236}">
                <a16:creationId xmlns:a16="http://schemas.microsoft.com/office/drawing/2014/main" id="{5CE8E0D2-A90C-438B-9721-731D24219E5D}"/>
              </a:ext>
            </a:extLst>
          </p:cNvPr>
          <p:cNvSpPr>
            <a:spLocks noGrp="1"/>
          </p:cNvSpPr>
          <p:nvPr>
            <p:ph sz="quarter" idx="14"/>
          </p:nvPr>
        </p:nvSpPr>
        <p:spPr>
          <a:xfrm>
            <a:off x="342900" y="2095726"/>
            <a:ext cx="4972050" cy="2898319"/>
          </a:xfrm>
        </p:spPr>
        <p:txBody>
          <a:bodyPr/>
          <a:lstStyle/>
          <a:p>
            <a:pPr marL="461963" lvl="0">
              <a:spcBef>
                <a:spcPts val="1200"/>
              </a:spcBef>
              <a:spcAft>
                <a:spcPts val="1200"/>
              </a:spcAft>
            </a:pPr>
            <a:r>
              <a:rPr lang="en-US" dirty="0">
                <a:solidFill>
                  <a:srgbClr val="000000"/>
                </a:solidFill>
              </a:rPr>
              <a:t>This is a blood test to determine the presence of antibodies that appear 5+ days post-infection</a:t>
            </a:r>
          </a:p>
          <a:p>
            <a:pPr marL="461963" lvl="0">
              <a:spcBef>
                <a:spcPts val="1200"/>
              </a:spcBef>
            </a:pPr>
            <a:r>
              <a:rPr lang="en-US" sz="1800" dirty="0">
                <a:solidFill>
                  <a:srgbClr val="000000"/>
                </a:solidFill>
              </a:rPr>
              <a:t>Advantages: Over 120 tests on the market, good tool to track spread of disease</a:t>
            </a:r>
          </a:p>
          <a:p>
            <a:pPr marL="461963" lvl="0">
              <a:spcBef>
                <a:spcPts val="1200"/>
              </a:spcBef>
            </a:pPr>
            <a:r>
              <a:rPr lang="en-US" sz="1800" dirty="0">
                <a:solidFill>
                  <a:srgbClr val="000000"/>
                </a:solidFill>
              </a:rPr>
              <a:t>Disadvantages: Some tests are not FDA approved; quality is an issue</a:t>
            </a:r>
            <a:endParaRPr lang="en-US" dirty="0">
              <a:solidFill>
                <a:srgbClr val="000000"/>
              </a:solidFill>
            </a:endParaRPr>
          </a:p>
        </p:txBody>
      </p:sp>
      <p:sp>
        <p:nvSpPr>
          <p:cNvPr id="5" name="Content Placeholder 4">
            <a:extLst>
              <a:ext uri="{FF2B5EF4-FFF2-40B4-BE49-F238E27FC236}">
                <a16:creationId xmlns:a16="http://schemas.microsoft.com/office/drawing/2014/main" id="{07DC4C40-E6B4-4A33-9EF8-67190DA663E5}"/>
              </a:ext>
            </a:extLst>
          </p:cNvPr>
          <p:cNvSpPr>
            <a:spLocks noGrp="1"/>
          </p:cNvSpPr>
          <p:nvPr>
            <p:ph sz="quarter" idx="15"/>
          </p:nvPr>
        </p:nvSpPr>
        <p:spPr>
          <a:xfrm>
            <a:off x="342900" y="5369824"/>
            <a:ext cx="8458200" cy="1076696"/>
          </a:xfrm>
        </p:spPr>
        <p:txBody>
          <a:bodyPr/>
          <a:lstStyle/>
          <a:p>
            <a:pPr lvl="0">
              <a:spcAft>
                <a:spcPts val="1800"/>
              </a:spcAft>
            </a:pPr>
            <a:r>
              <a:rPr lang="en-US" sz="2000" b="1" dirty="0">
                <a:solidFill>
                  <a:srgbClr val="000000"/>
                </a:solidFill>
              </a:rPr>
              <a:t>NOTE: </a:t>
            </a:r>
            <a:r>
              <a:rPr lang="en-US" sz="2000" dirty="0">
                <a:solidFill>
                  <a:srgbClr val="000000"/>
                </a:solidFill>
              </a:rPr>
              <a:t>Because this is a novel virus/disease, we do not know what level of antibodies in the blood provides long-term protection against future exposure to SARS-CoV-2. What does this mean? Potential for re-infection. </a:t>
            </a:r>
          </a:p>
        </p:txBody>
      </p:sp>
      <p:pic>
        <p:nvPicPr>
          <p:cNvPr id="11" name="Picture 5" descr="Vial of blood for COVID-19 test.">
            <a:extLst>
              <a:ext uri="{FF2B5EF4-FFF2-40B4-BE49-F238E27FC236}">
                <a16:creationId xmlns:a16="http://schemas.microsoft.com/office/drawing/2014/main" id="{EB080220-0B74-4F64-84F7-516965FBFCDF}"/>
              </a:ext>
            </a:extLst>
          </p:cNvPr>
          <p:cNvPicPr>
            <a:picLocks noGrp="1" noChangeAspect="1"/>
          </p:cNvPicPr>
          <p:nvPr>
            <p:ph sz="quarter" idx="16"/>
          </p:nvPr>
        </p:nvPicPr>
        <p:blipFill>
          <a:blip r:embed="rId2"/>
          <a:stretch>
            <a:fillRect/>
          </a:stretch>
        </p:blipFill>
        <p:spPr>
          <a:xfrm>
            <a:off x="5362956" y="2193496"/>
            <a:ext cx="3438144" cy="2471008"/>
          </a:xfrm>
          <a:prstGeom prst="rect">
            <a:avLst/>
          </a:prstGeom>
        </p:spPr>
      </p:pic>
      <p:sp>
        <p:nvSpPr>
          <p:cNvPr id="10" name="Text Placeholder 6">
            <a:extLst>
              <a:ext uri="{FF2B5EF4-FFF2-40B4-BE49-F238E27FC236}">
                <a16:creationId xmlns:a16="http://schemas.microsoft.com/office/drawing/2014/main" id="{1158BC2C-C35D-4E2E-B5B0-B9309657D1D8}"/>
              </a:ext>
            </a:extLst>
          </p:cNvPr>
          <p:cNvSpPr>
            <a:spLocks noGrp="1"/>
          </p:cNvSpPr>
          <p:nvPr>
            <p:ph type="body" sz="quarter" idx="30"/>
          </p:nvPr>
        </p:nvSpPr>
        <p:spPr/>
        <p:txBody>
          <a:bodyPr/>
          <a:lstStyle/>
          <a:p>
            <a:r>
              <a:rPr lang="en-IN"/>
              <a:t>Shutterstock / </a:t>
            </a:r>
            <a:r>
              <a:rPr lang="en-IN" err="1"/>
              <a:t>zetat</a:t>
            </a:r>
            <a:endParaRPr lang="en-IN"/>
          </a:p>
        </p:txBody>
      </p:sp>
    </p:spTree>
    <p:extLst>
      <p:ext uri="{BB962C8B-B14F-4D97-AF65-F5344CB8AC3E}">
        <p14:creationId xmlns:p14="http://schemas.microsoft.com/office/powerpoint/2010/main" val="2895222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121346"/>
            <a:ext cx="8458200" cy="678611"/>
          </a:xfrm>
        </p:spPr>
        <p:txBody>
          <a:bodyPr/>
          <a:lstStyle/>
          <a:p>
            <a:r>
              <a:rPr lang="en-US" dirty="0"/>
              <a:t>Epidemiology</a:t>
            </a:r>
            <a:r>
              <a:rPr lang="en-US" sz="1200" dirty="0"/>
              <a:t> 8</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799957"/>
            <a:ext cx="8458200" cy="5413937"/>
          </a:xfrm>
        </p:spPr>
        <p:txBody>
          <a:bodyPr/>
          <a:lstStyle/>
          <a:p>
            <a:pPr>
              <a:spcAft>
                <a:spcPts val="0"/>
              </a:spcAft>
            </a:pPr>
            <a:r>
              <a:rPr lang="en-US" b="1" dirty="0">
                <a:latin typeface="+mj-lt"/>
              </a:rPr>
              <a:t>Basic Reproductive Number (R</a:t>
            </a:r>
            <a:r>
              <a:rPr lang="en-US" b="1" baseline="-25000" dirty="0">
                <a:latin typeface="+mj-lt"/>
              </a:rPr>
              <a:t>0</a:t>
            </a:r>
            <a:r>
              <a:rPr lang="en-US" b="1" dirty="0">
                <a:latin typeface="+mj-lt"/>
              </a:rPr>
              <a:t>)</a:t>
            </a:r>
          </a:p>
          <a:p>
            <a:pPr marL="342900" indent="-342900">
              <a:spcAft>
                <a:spcPts val="0"/>
              </a:spcAft>
              <a:buFont typeface="Arial" panose="020B0604020202020204" pitchFamily="34" charset="0"/>
              <a:buChar char="•"/>
            </a:pPr>
            <a:r>
              <a:rPr lang="en-US" sz="2200" dirty="0">
                <a:latin typeface="+mj-lt"/>
              </a:rPr>
              <a:t>When dealing with a novel infectious agent like SARS-CoV-2, epidemiologists are anxious to determine the ability of the infectious agent to spread throughout a population. </a:t>
            </a:r>
          </a:p>
          <a:p>
            <a:pPr marL="342900" indent="-342900">
              <a:spcAft>
                <a:spcPts val="0"/>
              </a:spcAft>
              <a:buFont typeface="Arial" panose="020B0604020202020204" pitchFamily="34" charset="0"/>
              <a:buChar char="•"/>
            </a:pPr>
            <a:r>
              <a:rPr lang="en-US" sz="2200" dirty="0">
                <a:latin typeface="+mj-lt"/>
              </a:rPr>
              <a:t>The capacity to spread can be quantified - it is given an</a:t>
            </a:r>
            <a:r>
              <a:rPr lang="en-US" sz="2200" b="1" dirty="0">
                <a:latin typeface="+mj-lt"/>
              </a:rPr>
              <a:t> R</a:t>
            </a:r>
            <a:r>
              <a:rPr lang="en-US" sz="2200" b="1" baseline="-25000" dirty="0">
                <a:latin typeface="+mj-lt"/>
              </a:rPr>
              <a:t>0</a:t>
            </a:r>
            <a:r>
              <a:rPr lang="en-US" sz="2200" b="1" dirty="0">
                <a:latin typeface="+mj-lt"/>
              </a:rPr>
              <a:t> </a:t>
            </a:r>
            <a:r>
              <a:rPr lang="en-US" sz="2200" dirty="0">
                <a:latin typeface="+mj-lt"/>
              </a:rPr>
              <a:t>(“R naught”) </a:t>
            </a:r>
            <a:r>
              <a:rPr lang="en-US" sz="2200" b="1" dirty="0">
                <a:latin typeface="+mj-lt"/>
              </a:rPr>
              <a:t>value</a:t>
            </a:r>
            <a:r>
              <a:rPr lang="en-US" sz="2200" dirty="0">
                <a:latin typeface="+mj-lt"/>
              </a:rPr>
              <a:t>, which represents the number of individuals that can be infected from one single person.</a:t>
            </a:r>
          </a:p>
          <a:p>
            <a:pPr marL="342900" indent="-342900">
              <a:spcAft>
                <a:spcPts val="0"/>
              </a:spcAft>
              <a:buFont typeface="Arial" panose="020B0604020202020204" pitchFamily="34" charset="0"/>
              <a:buChar char="•"/>
            </a:pPr>
            <a:r>
              <a:rPr lang="en-US" sz="2200" dirty="0"/>
              <a:t>R</a:t>
            </a:r>
            <a:r>
              <a:rPr lang="en-US" sz="2200" baseline="-25000" dirty="0"/>
              <a:t>0 </a:t>
            </a:r>
            <a:r>
              <a:rPr lang="en-US" sz="2200" dirty="0">
                <a:latin typeface="Arial" panose="020B0604020202020204" pitchFamily="34" charset="0"/>
                <a:cs typeface="Arial" panose="020B0604020202020204" pitchFamily="34" charset="0"/>
              </a:rPr>
              <a:t>assumes that all members are susceptible to the infectious agent.</a:t>
            </a:r>
          </a:p>
          <a:p>
            <a:pPr marL="342900" indent="-342900">
              <a:spcAft>
                <a:spcPts val="0"/>
              </a:spcAft>
              <a:buFont typeface="Arial" panose="020B0604020202020204" pitchFamily="34" charset="0"/>
              <a:buChar char="•"/>
            </a:pPr>
            <a:r>
              <a:rPr lang="en-US" sz="2200" dirty="0">
                <a:latin typeface="+mj-lt"/>
              </a:rPr>
              <a:t>Therefore, R</a:t>
            </a:r>
            <a:r>
              <a:rPr lang="en-US" sz="2200" baseline="-25000" dirty="0">
                <a:latin typeface="+mj-lt"/>
              </a:rPr>
              <a:t>0</a:t>
            </a:r>
            <a:r>
              <a:rPr lang="en-US" sz="2200" dirty="0">
                <a:latin typeface="+mj-lt"/>
              </a:rPr>
              <a:t> is</a:t>
            </a:r>
            <a:r>
              <a:rPr lang="en-US" sz="2200" b="1" dirty="0">
                <a:latin typeface="+mj-lt"/>
              </a:rPr>
              <a:t> not </a:t>
            </a:r>
            <a:r>
              <a:rPr lang="en-US" sz="2200" dirty="0">
                <a:latin typeface="+mj-lt"/>
              </a:rPr>
              <a:t>a constant number:</a:t>
            </a:r>
          </a:p>
          <a:p>
            <a:pPr marL="687388" lvl="1">
              <a:spcBef>
                <a:spcPts val="0"/>
              </a:spcBef>
              <a:spcAft>
                <a:spcPts val="0"/>
              </a:spcAft>
            </a:pPr>
            <a:r>
              <a:rPr lang="en-US" sz="2000" dirty="0">
                <a:latin typeface="+mj-lt"/>
              </a:rPr>
              <a:t>Varies depending on the environment (for example, population density)</a:t>
            </a:r>
          </a:p>
          <a:p>
            <a:pPr marL="687388" lvl="1">
              <a:spcBef>
                <a:spcPts val="0"/>
              </a:spcBef>
              <a:spcAft>
                <a:spcPts val="0"/>
              </a:spcAft>
            </a:pPr>
            <a:r>
              <a:rPr lang="en-US" sz="2000" dirty="0">
                <a:latin typeface="+mj-lt"/>
              </a:rPr>
              <a:t> Varies depending the behavior of the population (</a:t>
            </a:r>
            <a:r>
              <a:rPr lang="en-US" sz="2000" dirty="0"/>
              <a:t>for example,</a:t>
            </a:r>
            <a:r>
              <a:rPr lang="en-US" sz="2000" dirty="0">
                <a:latin typeface="+mj-lt"/>
              </a:rPr>
              <a:t> social distancing)</a:t>
            </a:r>
            <a:endParaRPr lang="en-US" sz="2200" dirty="0">
              <a:latin typeface="+mj-lt"/>
            </a:endParaRPr>
          </a:p>
          <a:p>
            <a:pPr marL="342900">
              <a:spcAft>
                <a:spcPts val="0"/>
              </a:spcAft>
            </a:pPr>
            <a:r>
              <a:rPr lang="en-US" sz="2200" dirty="0">
                <a:latin typeface="+mj-lt"/>
              </a:rPr>
              <a:t>An R</a:t>
            </a:r>
            <a:r>
              <a:rPr lang="en-US" sz="2200" baseline="-25000" dirty="0">
                <a:latin typeface="+mj-lt"/>
              </a:rPr>
              <a:t>0</a:t>
            </a:r>
            <a:r>
              <a:rPr lang="en-US" sz="2200" dirty="0">
                <a:latin typeface="+mj-lt"/>
              </a:rPr>
              <a:t> of less than 1 suggests a disease will ultimately die out in a population.</a:t>
            </a:r>
          </a:p>
        </p:txBody>
      </p:sp>
    </p:spTree>
    <p:extLst>
      <p:ext uri="{BB962C8B-B14F-4D97-AF65-F5344CB8AC3E}">
        <p14:creationId xmlns:p14="http://schemas.microsoft.com/office/powerpoint/2010/main" val="8806964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Epidemiology</a:t>
            </a:r>
            <a:r>
              <a:rPr lang="en-US" sz="1200" dirty="0"/>
              <a:t> 9</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983411"/>
            <a:ext cx="8458200" cy="5874589"/>
          </a:xfrm>
        </p:spPr>
        <p:txBody>
          <a:bodyPr/>
          <a:lstStyle/>
          <a:p>
            <a:pPr>
              <a:spcAft>
                <a:spcPts val="600"/>
              </a:spcAft>
            </a:pPr>
            <a:r>
              <a:rPr lang="en-US" b="1" dirty="0">
                <a:latin typeface="+mj-lt"/>
              </a:rPr>
              <a:t>Basic Reproductive Number (R</a:t>
            </a:r>
            <a:r>
              <a:rPr lang="en-US" b="1" baseline="-25000" dirty="0">
                <a:latin typeface="+mj-lt"/>
              </a:rPr>
              <a:t>0</a:t>
            </a:r>
            <a:r>
              <a:rPr lang="en-US" b="1" dirty="0">
                <a:latin typeface="+mj-lt"/>
              </a:rPr>
              <a:t>) cont.</a:t>
            </a:r>
          </a:p>
          <a:p>
            <a:pPr marL="342900" indent="-342900">
              <a:spcAft>
                <a:spcPts val="600"/>
              </a:spcAft>
              <a:buFont typeface="Arial" panose="020B0604020202020204" pitchFamily="34" charset="0"/>
              <a:buChar char="•"/>
            </a:pPr>
            <a:r>
              <a:rPr lang="en-US" sz="2000" dirty="0">
                <a:latin typeface="+mj-lt"/>
              </a:rPr>
              <a:t>A </a:t>
            </a:r>
            <a:r>
              <a:rPr lang="en-US" sz="2000" b="1" dirty="0">
                <a:latin typeface="+mj-lt"/>
              </a:rPr>
              <a:t>contagious disease </a:t>
            </a:r>
            <a:r>
              <a:rPr lang="en-US" sz="2000" dirty="0">
                <a:latin typeface="+mj-lt"/>
              </a:rPr>
              <a:t>has a </a:t>
            </a:r>
            <a:r>
              <a:rPr lang="en-US" sz="2000" b="1" dirty="0">
                <a:latin typeface="+mj-lt"/>
              </a:rPr>
              <a:t>high R</a:t>
            </a:r>
            <a:r>
              <a:rPr lang="en-US" sz="2000" b="1" baseline="-25000" dirty="0">
                <a:latin typeface="+mj-lt"/>
              </a:rPr>
              <a:t>0</a:t>
            </a:r>
            <a:r>
              <a:rPr lang="en-US" sz="2000" b="1" dirty="0">
                <a:latin typeface="+mj-lt"/>
              </a:rPr>
              <a:t> value </a:t>
            </a:r>
            <a:r>
              <a:rPr lang="en-US" sz="2000" dirty="0">
                <a:latin typeface="+mj-lt"/>
              </a:rPr>
              <a:t>(</a:t>
            </a:r>
            <a:r>
              <a:rPr lang="en-US" sz="2000" dirty="0"/>
              <a:t>for example,</a:t>
            </a:r>
            <a:r>
              <a:rPr lang="en-US" sz="2000" dirty="0">
                <a:latin typeface="+mj-lt"/>
              </a:rPr>
              <a:t> measles transmitted via aerosol R</a:t>
            </a:r>
            <a:r>
              <a:rPr lang="en-US" sz="2000" baseline="-25000" dirty="0">
                <a:latin typeface="+mj-lt"/>
              </a:rPr>
              <a:t>0</a:t>
            </a:r>
            <a:r>
              <a:rPr lang="en-US" sz="2000" dirty="0">
                <a:latin typeface="+mj-lt"/>
              </a:rPr>
              <a:t> = 12 − 18), compared to a disease that does not spread easily from person to person (for example, Ebola transmitted directly through body fluids R</a:t>
            </a:r>
            <a:r>
              <a:rPr lang="en-US" sz="2000" baseline="-25000" dirty="0">
                <a:latin typeface="+mj-lt"/>
              </a:rPr>
              <a:t>0</a:t>
            </a:r>
            <a:r>
              <a:rPr lang="en-US" sz="2000" dirty="0">
                <a:latin typeface="+mj-lt"/>
              </a:rPr>
              <a:t> = 2).</a:t>
            </a:r>
          </a:p>
          <a:p>
            <a:pPr marL="342900" indent="-342900">
              <a:spcAft>
                <a:spcPts val="600"/>
              </a:spcAft>
              <a:buFont typeface="Arial" panose="020B0604020202020204" pitchFamily="34" charset="0"/>
              <a:buChar char="•"/>
            </a:pPr>
            <a:endParaRPr lang="en-US" sz="2000" dirty="0">
              <a:latin typeface="+mj-lt"/>
            </a:endParaRPr>
          </a:p>
          <a:p>
            <a:pPr marL="342900" indent="-342900">
              <a:spcAft>
                <a:spcPts val="600"/>
              </a:spcAft>
              <a:buFont typeface="Arial" panose="020B0604020202020204" pitchFamily="34" charset="0"/>
              <a:buChar char="•"/>
            </a:pPr>
            <a:r>
              <a:rPr lang="en-US" sz="2000" dirty="0">
                <a:latin typeface="+mj-lt"/>
              </a:rPr>
              <a:t>The maximum R</a:t>
            </a:r>
            <a:r>
              <a:rPr lang="en-US" sz="2000" baseline="-25000" dirty="0">
                <a:latin typeface="+mj-lt"/>
              </a:rPr>
              <a:t>0</a:t>
            </a:r>
            <a:r>
              <a:rPr lang="en-US" sz="2000" dirty="0">
                <a:latin typeface="+mj-lt"/>
              </a:rPr>
              <a:t> for COVID-19 was calculated (May 2020) in the 5 to 6 range, higher than earlier estimates from China of 2.2 to 2.7.</a:t>
            </a:r>
          </a:p>
          <a:p>
            <a:pPr marL="342900" indent="-342900">
              <a:spcAft>
                <a:spcPts val="600"/>
              </a:spcAft>
              <a:buFont typeface="Arial" panose="020B0604020202020204" pitchFamily="34" charset="0"/>
              <a:buChar char="•"/>
            </a:pPr>
            <a:endParaRPr lang="en-US" sz="2000" dirty="0">
              <a:latin typeface="+mj-lt"/>
            </a:endParaRPr>
          </a:p>
          <a:p>
            <a:pPr marL="342900" indent="-342900">
              <a:spcAft>
                <a:spcPts val="600"/>
              </a:spcAft>
              <a:buFont typeface="Arial" panose="020B0604020202020204" pitchFamily="34" charset="0"/>
              <a:buChar char="•"/>
            </a:pPr>
            <a:r>
              <a:rPr lang="en-US" sz="2000" dirty="0">
                <a:latin typeface="+mj-lt"/>
              </a:rPr>
              <a:t>The R</a:t>
            </a:r>
            <a:r>
              <a:rPr lang="en-US" sz="2000" baseline="-25000" dirty="0">
                <a:latin typeface="+mj-lt"/>
              </a:rPr>
              <a:t>0</a:t>
            </a:r>
            <a:r>
              <a:rPr lang="en-US" sz="2000" dirty="0">
                <a:latin typeface="+mj-lt"/>
              </a:rPr>
              <a:t> is crucial to determine what percentage of the population must be immune in order to halt the disease spread.</a:t>
            </a:r>
          </a:p>
          <a:p>
            <a:pPr marL="342900" indent="-342900">
              <a:spcAft>
                <a:spcPts val="600"/>
              </a:spcAft>
              <a:buFont typeface="Arial" panose="020B0604020202020204" pitchFamily="34" charset="0"/>
              <a:buChar char="•"/>
            </a:pPr>
            <a:endParaRPr lang="en-US" sz="2000" dirty="0">
              <a:latin typeface="+mj-lt"/>
            </a:endParaRPr>
          </a:p>
          <a:p>
            <a:pPr marL="342900" indent="-342900">
              <a:spcAft>
                <a:spcPts val="600"/>
              </a:spcAft>
              <a:buFont typeface="Arial" panose="020B0604020202020204" pitchFamily="34" charset="0"/>
              <a:buChar char="•"/>
            </a:pPr>
            <a:r>
              <a:rPr lang="en-US" sz="2000" dirty="0">
                <a:latin typeface="+mj-lt"/>
              </a:rPr>
              <a:t>With an R</a:t>
            </a:r>
            <a:r>
              <a:rPr lang="en-US" sz="2000" baseline="-25000" dirty="0">
                <a:latin typeface="+mj-lt"/>
              </a:rPr>
              <a:t>0</a:t>
            </a:r>
            <a:r>
              <a:rPr lang="en-US" sz="2000" dirty="0">
                <a:latin typeface="+mj-lt"/>
              </a:rPr>
              <a:t> of 5.7 for example, we know that at least 82% of the population must be immune to prevent its spread through </a:t>
            </a:r>
            <a:r>
              <a:rPr lang="en-US" sz="2000" b="1" dirty="0">
                <a:latin typeface="+mj-lt"/>
              </a:rPr>
              <a:t>herd immunity.</a:t>
            </a:r>
          </a:p>
        </p:txBody>
      </p:sp>
    </p:spTree>
    <p:extLst>
      <p:ext uri="{BB962C8B-B14F-4D97-AF65-F5344CB8AC3E}">
        <p14:creationId xmlns:p14="http://schemas.microsoft.com/office/powerpoint/2010/main" val="15950508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238813"/>
            <a:ext cx="8458200" cy="449344"/>
          </a:xfrm>
        </p:spPr>
        <p:txBody>
          <a:bodyPr/>
          <a:lstStyle/>
          <a:p>
            <a:r>
              <a:rPr lang="en-US" dirty="0"/>
              <a:t>Epidemiology</a:t>
            </a:r>
            <a:r>
              <a:rPr lang="en-US" sz="1200" dirty="0"/>
              <a:t> 10</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956195"/>
            <a:ext cx="8458200" cy="5359763"/>
          </a:xfrm>
        </p:spPr>
        <p:txBody>
          <a:bodyPr/>
          <a:lstStyle/>
          <a:p>
            <a:pPr>
              <a:spcAft>
                <a:spcPts val="1800"/>
              </a:spcAft>
            </a:pPr>
            <a:r>
              <a:rPr lang="en-US" b="1" dirty="0">
                <a:latin typeface="+mj-lt"/>
              </a:rPr>
              <a:t>Herd Immunity</a:t>
            </a:r>
          </a:p>
          <a:p>
            <a:pPr marL="342900" indent="-342900">
              <a:spcAft>
                <a:spcPts val="1800"/>
              </a:spcAft>
              <a:buFont typeface="Arial" panose="020B0604020202020204" pitchFamily="34" charset="0"/>
              <a:buChar char="•"/>
            </a:pPr>
            <a:r>
              <a:rPr lang="en-US" sz="2000" dirty="0">
                <a:latin typeface="+mj-lt"/>
              </a:rPr>
              <a:t>Herd immunity is best achieved by </a:t>
            </a:r>
            <a:r>
              <a:rPr lang="en-US" sz="2000" u="sng" dirty="0">
                <a:latin typeface="+mj-lt"/>
              </a:rPr>
              <a:t>protecting</a:t>
            </a:r>
            <a:r>
              <a:rPr lang="en-US" sz="2000" dirty="0">
                <a:latin typeface="+mj-lt"/>
              </a:rPr>
              <a:t> people from a virus, not by </a:t>
            </a:r>
            <a:r>
              <a:rPr lang="en-US" sz="2000" u="sng" dirty="0">
                <a:latin typeface="+mj-lt"/>
              </a:rPr>
              <a:t>exposing</a:t>
            </a:r>
            <a:r>
              <a:rPr lang="en-US" sz="2000" dirty="0">
                <a:latin typeface="+mj-lt"/>
              </a:rPr>
              <a:t> them to it.</a:t>
            </a:r>
          </a:p>
          <a:p>
            <a:pPr marL="342900" indent="-342900">
              <a:spcAft>
                <a:spcPts val="1800"/>
              </a:spcAft>
              <a:buFont typeface="Arial" panose="020B0604020202020204" pitchFamily="34" charset="0"/>
              <a:buChar char="•"/>
            </a:pPr>
            <a:r>
              <a:rPr lang="en-US" sz="2000" dirty="0">
                <a:latin typeface="+mj-lt"/>
              </a:rPr>
              <a:t>When a virus has a high case fatality rate, attempts to achieve herd immunity via population exposure is problematic and unethical, and can lead to unnecessary infections, suffering and death.</a:t>
            </a:r>
          </a:p>
          <a:p>
            <a:pPr marL="342900" indent="-342900">
              <a:spcAft>
                <a:spcPts val="1800"/>
              </a:spcAft>
              <a:buFont typeface="Arial" panose="020B0604020202020204" pitchFamily="34" charset="0"/>
              <a:buChar char="•"/>
            </a:pPr>
            <a:r>
              <a:rPr lang="en-US" sz="2000" dirty="0">
                <a:latin typeface="+mj-lt"/>
              </a:rPr>
              <a:t>Another value, the effective reproduction rate (R</a:t>
            </a:r>
            <a:r>
              <a:rPr lang="en-US" sz="2000" baseline="-25000" dirty="0">
                <a:latin typeface="+mj-lt"/>
              </a:rPr>
              <a:t>e</a:t>
            </a:r>
            <a:r>
              <a:rPr lang="en-US" sz="2000" dirty="0">
                <a:latin typeface="+mj-lt"/>
              </a:rPr>
              <a:t>)</a:t>
            </a:r>
            <a:r>
              <a:rPr lang="en-US" sz="2000" baseline="-25000" dirty="0">
                <a:latin typeface="+mj-lt"/>
              </a:rPr>
              <a:t> </a:t>
            </a:r>
            <a:r>
              <a:rPr lang="en-US" sz="2000" dirty="0">
                <a:latin typeface="+mj-lt"/>
              </a:rPr>
              <a:t>represents the current (recovered/vaccinated) state of the population.</a:t>
            </a:r>
          </a:p>
          <a:p>
            <a:pPr marL="342900" indent="-342900">
              <a:spcAft>
                <a:spcPts val="1800"/>
              </a:spcAft>
              <a:buFont typeface="Arial" panose="020B0604020202020204" pitchFamily="34" charset="0"/>
              <a:buChar char="•"/>
            </a:pPr>
            <a:r>
              <a:rPr lang="en-US" sz="2000" dirty="0">
                <a:latin typeface="+mj-lt"/>
              </a:rPr>
              <a:t>The goal is, through vaccination, to lower the R</a:t>
            </a:r>
            <a:r>
              <a:rPr lang="en-US" sz="2000" baseline="-25000" dirty="0">
                <a:latin typeface="+mj-lt"/>
              </a:rPr>
              <a:t>e</a:t>
            </a:r>
            <a:r>
              <a:rPr lang="en-US" sz="2000" dirty="0">
                <a:latin typeface="+mj-lt"/>
              </a:rPr>
              <a:t> to a value of 1 or less whereby the virus can no longer spread through susceptible hosts and the pandemic dissipates.</a:t>
            </a:r>
          </a:p>
          <a:p>
            <a:pPr marL="342900" indent="-342900">
              <a:spcAft>
                <a:spcPts val="1800"/>
              </a:spcAft>
              <a:buFont typeface="Arial" panose="020B0604020202020204" pitchFamily="34" charset="0"/>
              <a:buChar char="•"/>
            </a:pPr>
            <a:r>
              <a:rPr lang="en-US" sz="2000" dirty="0">
                <a:latin typeface="+mj-lt"/>
              </a:rPr>
              <a:t>The duration of viable antibodies in the blood, as a result of either vaccine or recovery, is estimated to be approximately 6-12 months. </a:t>
            </a:r>
          </a:p>
        </p:txBody>
      </p:sp>
    </p:spTree>
    <p:extLst>
      <p:ext uri="{BB962C8B-B14F-4D97-AF65-F5344CB8AC3E}">
        <p14:creationId xmlns:p14="http://schemas.microsoft.com/office/powerpoint/2010/main" val="2721596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a:t>
            </a:r>
            <a:r>
              <a:rPr lang="en-US" sz="1600" baseline="-25000" dirty="0"/>
              <a:t>1</a:t>
            </a:r>
            <a:endParaRPr lang="en-US" sz="1200" baseline="-25000" dirty="0"/>
          </a:p>
        </p:txBody>
      </p:sp>
      <p:sp>
        <p:nvSpPr>
          <p:cNvPr id="3" name="Content Placeholder 2"/>
          <p:cNvSpPr>
            <a:spLocks noGrp="1"/>
          </p:cNvSpPr>
          <p:nvPr>
            <p:ph sz="quarter" idx="11"/>
          </p:nvPr>
        </p:nvSpPr>
        <p:spPr/>
        <p:txBody>
          <a:bodyPr>
            <a:normAutofit/>
          </a:bodyPr>
          <a:lstStyle/>
          <a:p>
            <a:pPr>
              <a:spcAft>
                <a:spcPts val="2400"/>
              </a:spcAft>
            </a:pPr>
            <a:r>
              <a:rPr lang="en-US" dirty="0">
                <a:latin typeface="+mj-lt"/>
              </a:rPr>
              <a:t>The World Health Organization (WHO) named the novel coronavirus that causes the disease COVID-19 “severe acute respiratory syndrome coronavirus 2” (SARS-CoV-2) in January 2020. </a:t>
            </a:r>
          </a:p>
          <a:p>
            <a:pPr>
              <a:spcAft>
                <a:spcPts val="2400"/>
              </a:spcAft>
            </a:pPr>
            <a:r>
              <a:rPr lang="en-US" dirty="0">
                <a:latin typeface="+mj-lt"/>
              </a:rPr>
              <a:t>The disease is named from a contraction of the term </a:t>
            </a:r>
            <a:r>
              <a:rPr lang="en-US" b="1" u="sng" dirty="0">
                <a:latin typeface="+mj-lt"/>
              </a:rPr>
              <a:t>co</a:t>
            </a:r>
            <a:r>
              <a:rPr lang="en-US" dirty="0">
                <a:latin typeface="+mj-lt"/>
              </a:rPr>
              <a:t>rona</a:t>
            </a:r>
            <a:r>
              <a:rPr lang="en-US" b="1" u="sng" dirty="0">
                <a:latin typeface="+mj-lt"/>
              </a:rPr>
              <a:t>vi</a:t>
            </a:r>
            <a:r>
              <a:rPr lang="en-US" dirty="0">
                <a:latin typeface="+mj-lt"/>
              </a:rPr>
              <a:t>rus </a:t>
            </a:r>
            <a:r>
              <a:rPr lang="en-US" b="1" u="sng" dirty="0">
                <a:latin typeface="+mj-lt"/>
              </a:rPr>
              <a:t>d</a:t>
            </a:r>
            <a:r>
              <a:rPr lang="en-US" dirty="0">
                <a:latin typeface="+mj-lt"/>
              </a:rPr>
              <a:t>isease 20</a:t>
            </a:r>
            <a:r>
              <a:rPr lang="en-US" b="1" u="sng" dirty="0">
                <a:latin typeface="+mj-lt"/>
              </a:rPr>
              <a:t>19</a:t>
            </a:r>
            <a:r>
              <a:rPr lang="en-US" b="1" dirty="0">
                <a:latin typeface="+mj-lt"/>
              </a:rPr>
              <a:t>. *</a:t>
            </a:r>
            <a:endParaRPr lang="en-US" u="sng" dirty="0">
              <a:latin typeface="+mj-lt"/>
            </a:endParaRPr>
          </a:p>
          <a:p>
            <a:pPr>
              <a:spcAft>
                <a:spcPts val="2400"/>
              </a:spcAft>
            </a:pPr>
            <a:r>
              <a:rPr lang="en-US" dirty="0">
                <a:latin typeface="+mj-lt"/>
              </a:rPr>
              <a:t>This disease was first observed in humans in Wuhan, China in </a:t>
            </a:r>
            <a:r>
              <a:rPr lang="en-US" b="1" dirty="0">
                <a:latin typeface="+mj-lt"/>
              </a:rPr>
              <a:t>December 2019</a:t>
            </a:r>
            <a:r>
              <a:rPr lang="en-US" dirty="0">
                <a:latin typeface="+mj-lt"/>
              </a:rPr>
              <a:t>. </a:t>
            </a:r>
          </a:p>
          <a:p>
            <a:pPr>
              <a:spcAft>
                <a:spcPts val="2400"/>
              </a:spcAft>
            </a:pPr>
            <a:r>
              <a:rPr lang="en-US" dirty="0">
                <a:latin typeface="+mj-lt"/>
              </a:rPr>
              <a:t>The WHO declared COVID-19 a Public Health Emergency of International Concern (PHEIC) on January 30, 2020.</a:t>
            </a: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BB396-9D72-433F-B45A-F1401F0DE8E2}"/>
              </a:ext>
            </a:extLst>
          </p:cNvPr>
          <p:cNvSpPr>
            <a:spLocks noGrp="1"/>
          </p:cNvSpPr>
          <p:nvPr>
            <p:ph type="title"/>
          </p:nvPr>
        </p:nvSpPr>
        <p:spPr/>
        <p:txBody>
          <a:bodyPr/>
          <a:lstStyle/>
          <a:p>
            <a:r>
              <a:rPr lang="en-IN" dirty="0"/>
              <a:t>Prevention /Treatment</a:t>
            </a:r>
            <a:r>
              <a:rPr lang="en-IN" sz="1200" dirty="0"/>
              <a:t> 1</a:t>
            </a:r>
          </a:p>
        </p:txBody>
      </p:sp>
      <p:sp>
        <p:nvSpPr>
          <p:cNvPr id="3" name="Content Placeholder 2">
            <a:extLst>
              <a:ext uri="{FF2B5EF4-FFF2-40B4-BE49-F238E27FC236}">
                <a16:creationId xmlns:a16="http://schemas.microsoft.com/office/drawing/2014/main" id="{B683E324-7CAC-400E-9F56-B6C21256192D}"/>
              </a:ext>
            </a:extLst>
          </p:cNvPr>
          <p:cNvSpPr>
            <a:spLocks noGrp="1"/>
          </p:cNvSpPr>
          <p:nvPr>
            <p:ph sz="quarter" idx="11"/>
          </p:nvPr>
        </p:nvSpPr>
        <p:spPr>
          <a:xfrm>
            <a:off x="342900" y="1276709"/>
            <a:ext cx="8458200" cy="3066691"/>
          </a:xfrm>
        </p:spPr>
        <p:txBody>
          <a:bodyPr/>
          <a:lstStyle/>
          <a:p>
            <a:pPr>
              <a:spcBef>
                <a:spcPts val="600"/>
              </a:spcBef>
            </a:pPr>
            <a:r>
              <a:rPr lang="en-US" b="1" dirty="0">
                <a:latin typeface="+mj-lt"/>
              </a:rPr>
              <a:t>Prevention - Personal Safety</a:t>
            </a:r>
          </a:p>
          <a:p>
            <a:pPr>
              <a:spcBef>
                <a:spcPts val="600"/>
              </a:spcBef>
            </a:pPr>
            <a:r>
              <a:rPr lang="en-US" dirty="0">
                <a:latin typeface="+mj-lt"/>
              </a:rPr>
              <a:t>Other than vaccination, the best way to avoid becoming ill from SARS-CoV-2 is to avoid exposure to the virus.</a:t>
            </a:r>
          </a:p>
          <a:p>
            <a:pPr>
              <a:spcBef>
                <a:spcPts val="600"/>
              </a:spcBef>
              <a:spcAft>
                <a:spcPts val="600"/>
              </a:spcAft>
            </a:pPr>
            <a:r>
              <a:rPr lang="en-US" dirty="0">
                <a:latin typeface="+mj-lt"/>
              </a:rPr>
              <a:t>Avoidance involves:</a:t>
            </a:r>
          </a:p>
          <a:p>
            <a:pPr marL="347472" indent="-342900">
              <a:spcAft>
                <a:spcPts val="600"/>
              </a:spcAft>
              <a:buFont typeface="Arial" panose="020B0604020202020204" pitchFamily="34" charset="0"/>
              <a:buChar char="•"/>
            </a:pPr>
            <a:r>
              <a:rPr lang="en-US" sz="2000" dirty="0">
                <a:latin typeface="+mj-lt"/>
              </a:rPr>
              <a:t>Washing hands often</a:t>
            </a:r>
          </a:p>
          <a:p>
            <a:pPr marL="347472" indent="-342900">
              <a:spcAft>
                <a:spcPts val="600"/>
              </a:spcAft>
              <a:buFont typeface="Arial" panose="020B0604020202020204" pitchFamily="34" charset="0"/>
              <a:buChar char="•"/>
            </a:pPr>
            <a:r>
              <a:rPr lang="en-US" sz="2000" dirty="0">
                <a:latin typeface="+mj-lt"/>
              </a:rPr>
              <a:t>Use a hand sanitizer of &gt;60% alcohol when washing is not an option</a:t>
            </a:r>
          </a:p>
          <a:p>
            <a:pPr marL="347472" indent="-342900">
              <a:spcAft>
                <a:spcPts val="600"/>
              </a:spcAft>
              <a:buFont typeface="Arial" panose="020B0604020202020204" pitchFamily="34" charset="0"/>
              <a:buChar char="•"/>
            </a:pPr>
            <a:r>
              <a:rPr lang="en-US" sz="2000" dirty="0">
                <a:latin typeface="+mj-lt"/>
              </a:rPr>
              <a:t>Maintaining a safe distance from others outside the home &gt;6 feet</a:t>
            </a:r>
          </a:p>
        </p:txBody>
      </p:sp>
      <p:sp>
        <p:nvSpPr>
          <p:cNvPr id="4" name="Content Placeholder 3">
            <a:extLst>
              <a:ext uri="{FF2B5EF4-FFF2-40B4-BE49-F238E27FC236}">
                <a16:creationId xmlns:a16="http://schemas.microsoft.com/office/drawing/2014/main" id="{755154E8-5E1C-436D-8E2A-B6ADD81EF56E}"/>
              </a:ext>
            </a:extLst>
          </p:cNvPr>
          <p:cNvSpPr>
            <a:spLocks noGrp="1"/>
          </p:cNvSpPr>
          <p:nvPr>
            <p:ph sz="quarter" idx="14"/>
          </p:nvPr>
        </p:nvSpPr>
        <p:spPr>
          <a:xfrm>
            <a:off x="342901" y="4343400"/>
            <a:ext cx="4480560" cy="1677580"/>
          </a:xfrm>
        </p:spPr>
        <p:txBody>
          <a:bodyPr/>
          <a:lstStyle/>
          <a:p>
            <a:pPr marL="347472" indent="-342900">
              <a:spcAft>
                <a:spcPts val="600"/>
              </a:spcAft>
              <a:buFont typeface="Arial" panose="020B0604020202020204" pitchFamily="34" charset="0"/>
              <a:buChar char="•"/>
            </a:pPr>
            <a:r>
              <a:rPr lang="en-US" sz="2000" dirty="0">
                <a:latin typeface="+mj-lt"/>
              </a:rPr>
              <a:t>Covering the mouth and nose with a mask in public places to avoid spread from yourself to others</a:t>
            </a:r>
          </a:p>
          <a:p>
            <a:pPr marL="347472" indent="-342900">
              <a:spcAft>
                <a:spcPts val="600"/>
              </a:spcAft>
              <a:buFont typeface="Arial" panose="020B0604020202020204" pitchFamily="34" charset="0"/>
              <a:buChar char="•"/>
            </a:pPr>
            <a:r>
              <a:rPr lang="en-US" sz="2000" dirty="0">
                <a:latin typeface="+mj-lt"/>
              </a:rPr>
              <a:t>Clean and disinfect frequently touched surfaces often</a:t>
            </a:r>
          </a:p>
        </p:txBody>
      </p:sp>
      <p:pic>
        <p:nvPicPr>
          <p:cNvPr id="8" name="Picture 4" descr="Young woman wearing disposable medical mask shopping in supermarket during COVID-19 outbreak.">
            <a:extLst>
              <a:ext uri="{FF2B5EF4-FFF2-40B4-BE49-F238E27FC236}">
                <a16:creationId xmlns:a16="http://schemas.microsoft.com/office/drawing/2014/main" id="{6AC8E9F5-985D-49B8-8A68-5B7E7504B579}"/>
              </a:ext>
            </a:extLst>
          </p:cNvPr>
          <p:cNvPicPr>
            <a:picLocks noGrp="1" noChangeAspect="1"/>
          </p:cNvPicPr>
          <p:nvPr>
            <p:ph sz="quarter" idx="15"/>
          </p:nvPr>
        </p:nvPicPr>
        <p:blipFill>
          <a:blip r:embed="rId3"/>
          <a:stretch>
            <a:fillRect/>
          </a:stretch>
        </p:blipFill>
        <p:spPr>
          <a:xfrm>
            <a:off x="5050537" y="4408098"/>
            <a:ext cx="3202878" cy="2103120"/>
          </a:xfrm>
          <a:prstGeom prst="rect">
            <a:avLst/>
          </a:prstGeom>
        </p:spPr>
      </p:pic>
      <p:sp>
        <p:nvSpPr>
          <p:cNvPr id="7" name="Text Placeholder 5">
            <a:extLst>
              <a:ext uri="{FF2B5EF4-FFF2-40B4-BE49-F238E27FC236}">
                <a16:creationId xmlns:a16="http://schemas.microsoft.com/office/drawing/2014/main" id="{F418F760-52E7-4DA2-A54E-D37F0496D5D3}"/>
              </a:ext>
            </a:extLst>
          </p:cNvPr>
          <p:cNvSpPr>
            <a:spLocks noGrp="1"/>
          </p:cNvSpPr>
          <p:nvPr>
            <p:ph type="body" sz="quarter" idx="30"/>
          </p:nvPr>
        </p:nvSpPr>
        <p:spPr/>
        <p:txBody>
          <a:bodyPr/>
          <a:lstStyle/>
          <a:p>
            <a:r>
              <a:rPr lang="en-IN"/>
              <a:t>Shutterstock / Maria </a:t>
            </a:r>
            <a:r>
              <a:rPr lang="en-IN" err="1"/>
              <a:t>Sbytova</a:t>
            </a:r>
            <a:endParaRPr lang="en-IN"/>
          </a:p>
        </p:txBody>
      </p:sp>
    </p:spTree>
    <p:extLst>
      <p:ext uri="{BB962C8B-B14F-4D97-AF65-F5344CB8AC3E}">
        <p14:creationId xmlns:p14="http://schemas.microsoft.com/office/powerpoint/2010/main" val="18484804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BB396-9D72-433F-B45A-F1401F0DE8E2}"/>
              </a:ext>
            </a:extLst>
          </p:cNvPr>
          <p:cNvSpPr>
            <a:spLocks noGrp="1"/>
          </p:cNvSpPr>
          <p:nvPr>
            <p:ph type="title"/>
          </p:nvPr>
        </p:nvSpPr>
        <p:spPr/>
        <p:txBody>
          <a:bodyPr/>
          <a:lstStyle/>
          <a:p>
            <a:r>
              <a:rPr lang="en-IN" dirty="0"/>
              <a:t>Prevention /Treatment</a:t>
            </a:r>
            <a:r>
              <a:rPr lang="en-IN" sz="1200" dirty="0"/>
              <a:t> 2</a:t>
            </a:r>
          </a:p>
        </p:txBody>
      </p:sp>
      <p:sp>
        <p:nvSpPr>
          <p:cNvPr id="3" name="Content Placeholder 2">
            <a:extLst>
              <a:ext uri="{FF2B5EF4-FFF2-40B4-BE49-F238E27FC236}">
                <a16:creationId xmlns:a16="http://schemas.microsoft.com/office/drawing/2014/main" id="{B683E324-7CAC-400E-9F56-B6C21256192D}"/>
              </a:ext>
            </a:extLst>
          </p:cNvPr>
          <p:cNvSpPr>
            <a:spLocks noGrp="1"/>
          </p:cNvSpPr>
          <p:nvPr>
            <p:ph sz="quarter" idx="11"/>
          </p:nvPr>
        </p:nvSpPr>
        <p:spPr>
          <a:xfrm>
            <a:off x="342900" y="1276709"/>
            <a:ext cx="8458200" cy="3066691"/>
          </a:xfrm>
        </p:spPr>
        <p:txBody>
          <a:bodyPr/>
          <a:lstStyle/>
          <a:p>
            <a:pPr>
              <a:spcAft>
                <a:spcPts val="1500"/>
              </a:spcAft>
            </a:pPr>
            <a:r>
              <a:rPr lang="en-US" b="1">
                <a:latin typeface="+mj-lt"/>
              </a:rPr>
              <a:t>Prevention – Safety for Healthcare Professionals</a:t>
            </a:r>
          </a:p>
          <a:p>
            <a:pPr>
              <a:spcAft>
                <a:spcPts val="1500"/>
              </a:spcAft>
            </a:pPr>
            <a:r>
              <a:rPr lang="en-US">
                <a:latin typeface="+mj-lt"/>
              </a:rPr>
              <a:t>Healthcare providers caring for COVID-19 patients are at greater risk for contracting and spreading the virus</a:t>
            </a:r>
          </a:p>
          <a:p>
            <a:pPr>
              <a:spcAft>
                <a:spcPts val="1500"/>
              </a:spcAft>
            </a:pPr>
            <a:r>
              <a:rPr lang="en-US">
                <a:latin typeface="+mj-lt"/>
              </a:rPr>
              <a:t>A higher level of personal protective equipment (PPE) is necessary for those who risk daily workplace exposure</a:t>
            </a:r>
          </a:p>
          <a:p>
            <a:pPr>
              <a:spcAft>
                <a:spcPts val="1500"/>
              </a:spcAft>
            </a:pPr>
            <a:r>
              <a:rPr lang="en-US">
                <a:latin typeface="+mj-lt"/>
              </a:rPr>
              <a:t>Appropriate care must be taken when putting on or taking off the PPE which includes</a:t>
            </a:r>
          </a:p>
        </p:txBody>
      </p:sp>
      <p:sp>
        <p:nvSpPr>
          <p:cNvPr id="4" name="Content Placeholder 3">
            <a:extLst>
              <a:ext uri="{FF2B5EF4-FFF2-40B4-BE49-F238E27FC236}">
                <a16:creationId xmlns:a16="http://schemas.microsoft.com/office/drawing/2014/main" id="{755154E8-5E1C-436D-8E2A-B6ADD81EF56E}"/>
              </a:ext>
            </a:extLst>
          </p:cNvPr>
          <p:cNvSpPr>
            <a:spLocks noGrp="1"/>
          </p:cNvSpPr>
          <p:nvPr>
            <p:ph sz="quarter" idx="14"/>
          </p:nvPr>
        </p:nvSpPr>
        <p:spPr>
          <a:xfrm>
            <a:off x="342901" y="4584700"/>
            <a:ext cx="4114800" cy="1816100"/>
          </a:xfrm>
        </p:spPr>
        <p:txBody>
          <a:bodyPr/>
          <a:lstStyle/>
          <a:p>
            <a:pPr marL="347472" indent="-342900">
              <a:spcAft>
                <a:spcPts val="600"/>
              </a:spcAft>
              <a:buFont typeface="Arial" panose="020B0604020202020204" pitchFamily="34" charset="0"/>
              <a:buChar char="•"/>
            </a:pPr>
            <a:r>
              <a:rPr lang="en-US" sz="2000">
                <a:latin typeface="+mj-lt"/>
              </a:rPr>
              <a:t>N95 facemask (filters out 95% of airborne pathogens)</a:t>
            </a:r>
          </a:p>
          <a:p>
            <a:pPr marL="347472" indent="-342900">
              <a:spcAft>
                <a:spcPts val="600"/>
              </a:spcAft>
              <a:buFont typeface="Arial" panose="020B0604020202020204" pitchFamily="34" charset="0"/>
              <a:buChar char="•"/>
            </a:pPr>
            <a:r>
              <a:rPr lang="en-US" sz="2000">
                <a:latin typeface="+mj-lt"/>
              </a:rPr>
              <a:t>Eye protection</a:t>
            </a:r>
          </a:p>
          <a:p>
            <a:pPr marL="347472" indent="-342900">
              <a:spcAft>
                <a:spcPts val="600"/>
              </a:spcAft>
              <a:buFont typeface="Arial" panose="020B0604020202020204" pitchFamily="34" charset="0"/>
              <a:buChar char="•"/>
            </a:pPr>
            <a:r>
              <a:rPr lang="en-US" sz="2000">
                <a:latin typeface="+mj-lt"/>
              </a:rPr>
              <a:t>Gloves</a:t>
            </a:r>
          </a:p>
          <a:p>
            <a:pPr marL="347472" indent="-342900">
              <a:spcAft>
                <a:spcPts val="600"/>
              </a:spcAft>
              <a:buFont typeface="Arial" panose="020B0604020202020204" pitchFamily="34" charset="0"/>
              <a:buChar char="•"/>
            </a:pPr>
            <a:r>
              <a:rPr lang="en-US" sz="2000">
                <a:latin typeface="+mj-lt"/>
              </a:rPr>
              <a:t>Gown</a:t>
            </a:r>
          </a:p>
        </p:txBody>
      </p:sp>
      <p:pic>
        <p:nvPicPr>
          <p:cNvPr id="9" name="Picture 4" descr="COVID-19 infected patient in quarantine room with quarantine and outbreak alert sign at hospital with healthcare providers wearing PPE.">
            <a:extLst>
              <a:ext uri="{FF2B5EF4-FFF2-40B4-BE49-F238E27FC236}">
                <a16:creationId xmlns:a16="http://schemas.microsoft.com/office/drawing/2014/main" id="{5A709514-B472-43CF-AC10-B63D6D459E19}"/>
              </a:ext>
            </a:extLst>
          </p:cNvPr>
          <p:cNvPicPr>
            <a:picLocks noGrp="1" noChangeAspect="1"/>
          </p:cNvPicPr>
          <p:nvPr>
            <p:ph sz="quarter" idx="15"/>
          </p:nvPr>
        </p:nvPicPr>
        <p:blipFill>
          <a:blip r:embed="rId2"/>
          <a:stretch>
            <a:fillRect/>
          </a:stretch>
        </p:blipFill>
        <p:spPr>
          <a:xfrm>
            <a:off x="4483099" y="4234180"/>
            <a:ext cx="4071414" cy="2286000"/>
          </a:xfrm>
          <a:prstGeom prst="rect">
            <a:avLst/>
          </a:prstGeom>
        </p:spPr>
      </p:pic>
      <p:sp>
        <p:nvSpPr>
          <p:cNvPr id="7" name="Text Placeholder 5">
            <a:extLst>
              <a:ext uri="{FF2B5EF4-FFF2-40B4-BE49-F238E27FC236}">
                <a16:creationId xmlns:a16="http://schemas.microsoft.com/office/drawing/2014/main" id="{F418F760-52E7-4DA2-A54E-D37F0496D5D3}"/>
              </a:ext>
            </a:extLst>
          </p:cNvPr>
          <p:cNvSpPr>
            <a:spLocks noGrp="1"/>
          </p:cNvSpPr>
          <p:nvPr>
            <p:ph type="body" sz="quarter" idx="30"/>
          </p:nvPr>
        </p:nvSpPr>
        <p:spPr/>
        <p:txBody>
          <a:bodyPr/>
          <a:lstStyle/>
          <a:p>
            <a:r>
              <a:rPr lang="en-IN" err="1"/>
              <a:t>Mongkolchon</a:t>
            </a:r>
            <a:r>
              <a:rPr lang="en-IN"/>
              <a:t> </a:t>
            </a:r>
            <a:r>
              <a:rPr lang="en-IN" err="1"/>
              <a:t>Akesin</a:t>
            </a:r>
            <a:r>
              <a:rPr lang="en-IN"/>
              <a:t>/Shutterstock</a:t>
            </a:r>
          </a:p>
        </p:txBody>
      </p:sp>
    </p:spTree>
    <p:extLst>
      <p:ext uri="{BB962C8B-B14F-4D97-AF65-F5344CB8AC3E}">
        <p14:creationId xmlns:p14="http://schemas.microsoft.com/office/powerpoint/2010/main" val="1359623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IN" dirty="0"/>
              <a:t>Prevention /Treatment</a:t>
            </a:r>
            <a:r>
              <a:rPr lang="en-IN" sz="1200" dirty="0"/>
              <a:t> 3</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983411"/>
            <a:ext cx="8503920" cy="4971691"/>
          </a:xfrm>
        </p:spPr>
        <p:txBody>
          <a:bodyPr/>
          <a:lstStyle/>
          <a:p>
            <a:pPr>
              <a:spcAft>
                <a:spcPts val="1800"/>
              </a:spcAft>
            </a:pPr>
            <a:r>
              <a:rPr lang="en-US" b="1" dirty="0">
                <a:latin typeface="+mj-lt"/>
              </a:rPr>
              <a:t>Prevention – Public Safety</a:t>
            </a:r>
          </a:p>
          <a:p>
            <a:pPr>
              <a:spcAft>
                <a:spcPts val="1800"/>
              </a:spcAft>
            </a:pPr>
            <a:r>
              <a:rPr lang="en-US" dirty="0">
                <a:latin typeface="+mj-lt"/>
              </a:rPr>
              <a:t>Before areas can safely open to the public, a disinfection plan must be implemented to prevent spread in areas that typically host high numbers: schools, public transit, aviation, shops, restaurants, churches, etc.</a:t>
            </a:r>
          </a:p>
          <a:p>
            <a:pPr marL="457200" indent="-457200">
              <a:spcAft>
                <a:spcPts val="1800"/>
              </a:spcAft>
              <a:buFont typeface="+mj-lt"/>
              <a:buAutoNum type="arabicPeriod"/>
            </a:pPr>
            <a:r>
              <a:rPr lang="en-US" dirty="0">
                <a:latin typeface="+mj-lt"/>
              </a:rPr>
              <a:t>Natural methods</a:t>
            </a:r>
          </a:p>
          <a:p>
            <a:pPr marL="461963">
              <a:spcAft>
                <a:spcPts val="1800"/>
              </a:spcAft>
            </a:pPr>
            <a:r>
              <a:rPr lang="en-US" dirty="0">
                <a:latin typeface="+mj-lt"/>
              </a:rPr>
              <a:t>Studies have shown that SARS-Cov-2 lasts hours to days (one study suggests a maximum of 7 days on the outer layer of  mask) on surfaces, less in the sunlight.</a:t>
            </a:r>
          </a:p>
          <a:p>
            <a:pPr marL="461963">
              <a:spcAft>
                <a:spcPts val="1800"/>
              </a:spcAft>
            </a:pPr>
            <a:r>
              <a:rPr lang="en-US" dirty="0">
                <a:latin typeface="+mj-lt"/>
              </a:rPr>
              <a:t>Leaving items untouched for over 24 hours, or outside in direct sun can reduce the risk of transmission via infected materials (clothes, utensils, etc.).</a:t>
            </a:r>
          </a:p>
        </p:txBody>
      </p:sp>
    </p:spTree>
    <p:extLst>
      <p:ext uri="{BB962C8B-B14F-4D97-AF65-F5344CB8AC3E}">
        <p14:creationId xmlns:p14="http://schemas.microsoft.com/office/powerpoint/2010/main" val="1161083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EE584-33F3-45C8-B136-0C1AE1A07883}"/>
              </a:ext>
            </a:extLst>
          </p:cNvPr>
          <p:cNvSpPr>
            <a:spLocks noGrp="1"/>
          </p:cNvSpPr>
          <p:nvPr>
            <p:ph type="title"/>
          </p:nvPr>
        </p:nvSpPr>
        <p:spPr/>
        <p:txBody>
          <a:bodyPr/>
          <a:lstStyle/>
          <a:p>
            <a:r>
              <a:rPr lang="en-IN" dirty="0"/>
              <a:t>Prevention /Treatment</a:t>
            </a:r>
            <a:r>
              <a:rPr lang="en-IN" sz="1200" dirty="0"/>
              <a:t> 4</a:t>
            </a:r>
            <a:endParaRPr lang="en-IN" dirty="0"/>
          </a:p>
        </p:txBody>
      </p:sp>
      <p:sp>
        <p:nvSpPr>
          <p:cNvPr id="3" name="Content Placeholder 2">
            <a:extLst>
              <a:ext uri="{FF2B5EF4-FFF2-40B4-BE49-F238E27FC236}">
                <a16:creationId xmlns:a16="http://schemas.microsoft.com/office/drawing/2014/main" id="{7B67835F-3287-4244-B55D-E19C1570BD10}"/>
              </a:ext>
            </a:extLst>
          </p:cNvPr>
          <p:cNvSpPr>
            <a:spLocks noGrp="1"/>
          </p:cNvSpPr>
          <p:nvPr>
            <p:ph sz="quarter" idx="11"/>
          </p:nvPr>
        </p:nvSpPr>
        <p:spPr>
          <a:xfrm>
            <a:off x="342900" y="1276709"/>
            <a:ext cx="4206240" cy="3742648"/>
          </a:xfrm>
        </p:spPr>
        <p:txBody>
          <a:bodyPr/>
          <a:lstStyle/>
          <a:p>
            <a:pPr lvl="0"/>
            <a:r>
              <a:rPr lang="en-US" b="1">
                <a:solidFill>
                  <a:srgbClr val="000000"/>
                </a:solidFill>
              </a:rPr>
              <a:t>Prevention – Public Safety continued</a:t>
            </a:r>
          </a:p>
          <a:p>
            <a:pPr marL="457200" lvl="0" indent="-457200">
              <a:spcAft>
                <a:spcPts val="1800"/>
              </a:spcAft>
              <a:buFont typeface="Arial" panose="020B0604020202020204" pitchFamily="34" charset="0"/>
              <a:buAutoNum type="arabicPeriod" startAt="2"/>
            </a:pPr>
            <a:r>
              <a:rPr lang="en-US">
                <a:solidFill>
                  <a:srgbClr val="000000"/>
                </a:solidFill>
              </a:rPr>
              <a:t>Disinfection</a:t>
            </a:r>
          </a:p>
          <a:p>
            <a:pPr marL="461963" lvl="0">
              <a:spcAft>
                <a:spcPts val="1800"/>
              </a:spcAft>
            </a:pPr>
            <a:r>
              <a:rPr lang="en-US" sz="2000">
                <a:solidFill>
                  <a:srgbClr val="000000"/>
                </a:solidFill>
              </a:rPr>
              <a:t>The EPA has an approved list of disinfectants for removal of the virus from most surfaces, particularly frequently touched surfaces such as doorknobs, light switches, ATM machines, faucets, etc.</a:t>
            </a:r>
          </a:p>
        </p:txBody>
      </p:sp>
      <p:sp>
        <p:nvSpPr>
          <p:cNvPr id="4" name="Content Placeholder 3">
            <a:extLst>
              <a:ext uri="{FF2B5EF4-FFF2-40B4-BE49-F238E27FC236}">
                <a16:creationId xmlns:a16="http://schemas.microsoft.com/office/drawing/2014/main" id="{09A7E7E0-6B59-42D6-8588-4E4130E6AD3E}"/>
              </a:ext>
            </a:extLst>
          </p:cNvPr>
          <p:cNvSpPr>
            <a:spLocks noGrp="1"/>
          </p:cNvSpPr>
          <p:nvPr>
            <p:ph sz="quarter" idx="14"/>
          </p:nvPr>
        </p:nvSpPr>
        <p:spPr>
          <a:xfrm>
            <a:off x="342901" y="5257800"/>
            <a:ext cx="8458200" cy="1188720"/>
          </a:xfrm>
        </p:spPr>
        <p:txBody>
          <a:bodyPr/>
          <a:lstStyle/>
          <a:p>
            <a:pPr marL="461963" lvl="0">
              <a:spcAft>
                <a:spcPts val="1800"/>
              </a:spcAft>
            </a:pPr>
            <a:r>
              <a:rPr lang="en-US" sz="1600">
                <a:solidFill>
                  <a:srgbClr val="000000"/>
                </a:solidFill>
                <a:hlinkClick r:id="rId2">
                  <a:extLst>
                    <a:ext uri="{A12FA001-AC4F-418D-AE19-62706E023703}">
                      <ahyp:hlinkClr xmlns:ahyp="http://schemas.microsoft.com/office/drawing/2018/hyperlinkcolor" val="tx"/>
                    </a:ext>
                  </a:extLst>
                </a:hlinkClick>
              </a:rPr>
              <a:t>https://www.epa.gov/pesticide-registration/list-n-disinfectants-use-against-sars-cov-2</a:t>
            </a:r>
            <a:endParaRPr lang="en-US" sz="1600">
              <a:solidFill>
                <a:srgbClr val="000000"/>
              </a:solidFill>
            </a:endParaRPr>
          </a:p>
          <a:p>
            <a:pPr marL="461963" lvl="0">
              <a:spcAft>
                <a:spcPts val="1800"/>
              </a:spcAft>
            </a:pPr>
            <a:r>
              <a:rPr lang="en-US" sz="2000">
                <a:solidFill>
                  <a:srgbClr val="000000"/>
                </a:solidFill>
              </a:rPr>
              <a:t>If approved disinfectants are not available, dilute bleach or 70% alcohol is recommended.</a:t>
            </a:r>
          </a:p>
        </p:txBody>
      </p:sp>
      <p:pic>
        <p:nvPicPr>
          <p:cNvPr id="8" name="Picture 4" descr="Spraying, disinfection, and decontamination on a public place as a prevention against COVID-19.">
            <a:extLst>
              <a:ext uri="{FF2B5EF4-FFF2-40B4-BE49-F238E27FC236}">
                <a16:creationId xmlns:a16="http://schemas.microsoft.com/office/drawing/2014/main" id="{5CF0CCE1-86EB-4FC5-BFDB-6913EB5292CD}"/>
              </a:ext>
            </a:extLst>
          </p:cNvPr>
          <p:cNvPicPr>
            <a:picLocks noGrp="1" noChangeAspect="1"/>
          </p:cNvPicPr>
          <p:nvPr>
            <p:ph sz="quarter" idx="15"/>
          </p:nvPr>
        </p:nvPicPr>
        <p:blipFill>
          <a:blip r:embed="rId3"/>
          <a:stretch>
            <a:fillRect/>
          </a:stretch>
        </p:blipFill>
        <p:spPr>
          <a:xfrm>
            <a:off x="4583432" y="2146183"/>
            <a:ext cx="4370832" cy="2775988"/>
          </a:xfrm>
          <a:prstGeom prst="rect">
            <a:avLst/>
          </a:prstGeom>
        </p:spPr>
      </p:pic>
      <p:sp>
        <p:nvSpPr>
          <p:cNvPr id="7" name="Text Placeholder 5">
            <a:extLst>
              <a:ext uri="{FF2B5EF4-FFF2-40B4-BE49-F238E27FC236}">
                <a16:creationId xmlns:a16="http://schemas.microsoft.com/office/drawing/2014/main" id="{A5CC5CD4-E498-47EB-99F3-7022DBD5F2E0}"/>
              </a:ext>
            </a:extLst>
          </p:cNvPr>
          <p:cNvSpPr>
            <a:spLocks noGrp="1"/>
          </p:cNvSpPr>
          <p:nvPr>
            <p:ph type="body" sz="quarter" idx="30"/>
          </p:nvPr>
        </p:nvSpPr>
        <p:spPr/>
        <p:txBody>
          <a:bodyPr/>
          <a:lstStyle/>
          <a:p>
            <a:r>
              <a:rPr lang="en-IN"/>
              <a:t>Shutterstock / R </a:t>
            </a:r>
            <a:r>
              <a:rPr lang="en-IN" err="1"/>
              <a:t>R</a:t>
            </a:r>
            <a:endParaRPr lang="en-IN"/>
          </a:p>
        </p:txBody>
      </p:sp>
    </p:spTree>
    <p:extLst>
      <p:ext uri="{BB962C8B-B14F-4D97-AF65-F5344CB8AC3E}">
        <p14:creationId xmlns:p14="http://schemas.microsoft.com/office/powerpoint/2010/main" val="7842402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IN" dirty="0"/>
              <a:t>Prevention /Treatment</a:t>
            </a:r>
            <a:r>
              <a:rPr lang="en-IN" sz="1200" dirty="0"/>
              <a:t> 5</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r>
              <a:rPr lang="en-US" b="1" dirty="0">
                <a:latin typeface="+mj-lt"/>
              </a:rPr>
              <a:t>Prevention – Public Safety continued</a:t>
            </a:r>
          </a:p>
          <a:p>
            <a:pPr marL="457200" indent="-457200">
              <a:spcAft>
                <a:spcPts val="1800"/>
              </a:spcAft>
              <a:buAutoNum type="arabicPeriod" startAt="3"/>
            </a:pPr>
            <a:r>
              <a:rPr lang="en-US" dirty="0">
                <a:latin typeface="+mj-lt"/>
              </a:rPr>
              <a:t>Ultraviolet radiation</a:t>
            </a:r>
          </a:p>
          <a:p>
            <a:pPr marL="461963">
              <a:spcAft>
                <a:spcPts val="1800"/>
              </a:spcAft>
            </a:pPr>
            <a:r>
              <a:rPr lang="en-US" sz="2200" dirty="0">
                <a:latin typeface="+mj-lt"/>
              </a:rPr>
              <a:t>UV radiation in the range of 240 to 280 nm is an effective </a:t>
            </a:r>
            <a:r>
              <a:rPr lang="en-US" sz="2200" b="1" dirty="0">
                <a:latin typeface="+mj-lt"/>
              </a:rPr>
              <a:t>germicide </a:t>
            </a:r>
            <a:r>
              <a:rPr lang="en-US" sz="2200" dirty="0">
                <a:latin typeface="+mj-lt"/>
              </a:rPr>
              <a:t>(antiseptic)</a:t>
            </a:r>
            <a:r>
              <a:rPr lang="en-US" sz="2200" b="1" dirty="0">
                <a:latin typeface="+mj-lt"/>
              </a:rPr>
              <a:t> </a:t>
            </a:r>
            <a:r>
              <a:rPr lang="en-US" sz="2200" dirty="0">
                <a:latin typeface="+mj-lt"/>
              </a:rPr>
              <a:t>for removing airborne viruses and those on surfaces.</a:t>
            </a:r>
          </a:p>
          <a:p>
            <a:pPr marL="461963">
              <a:spcAft>
                <a:spcPts val="1800"/>
              </a:spcAft>
            </a:pPr>
            <a:r>
              <a:rPr lang="en-US" sz="2200" dirty="0">
                <a:latin typeface="+mj-lt"/>
              </a:rPr>
              <a:t>Inactivation of the virus results from destruction of nucleic acids and the prevention of nucleic acid replication and transcription (gene expression).</a:t>
            </a:r>
          </a:p>
          <a:p>
            <a:pPr marL="461963">
              <a:spcAft>
                <a:spcPts val="1800"/>
              </a:spcAft>
            </a:pPr>
            <a:r>
              <a:rPr lang="en-US" sz="2200" dirty="0">
                <a:latin typeface="+mj-lt"/>
              </a:rPr>
              <a:t>This method has been used effectively in hospitals for many years, now, in the event of SARS-Cov-2, authorities in other public places such as schools, offices, and mass transit are using the technology as a means of disinfection.</a:t>
            </a:r>
          </a:p>
        </p:txBody>
      </p:sp>
    </p:spTree>
    <p:extLst>
      <p:ext uri="{BB962C8B-B14F-4D97-AF65-F5344CB8AC3E}">
        <p14:creationId xmlns:p14="http://schemas.microsoft.com/office/powerpoint/2010/main" val="3929247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IN" dirty="0"/>
              <a:t>Prevention /Treatment</a:t>
            </a:r>
            <a:r>
              <a:rPr lang="en-IN" sz="1200" dirty="0"/>
              <a:t> 6</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12480" cy="5085991"/>
          </a:xfrm>
        </p:spPr>
        <p:txBody>
          <a:bodyPr/>
          <a:lstStyle/>
          <a:p>
            <a:pPr>
              <a:spcAft>
                <a:spcPts val="900"/>
              </a:spcAft>
            </a:pPr>
            <a:r>
              <a:rPr lang="en-US" b="1" dirty="0">
                <a:latin typeface="+mj-lt"/>
              </a:rPr>
              <a:t>Prevention – Vaccines</a:t>
            </a:r>
          </a:p>
          <a:p>
            <a:pPr marL="347472" indent="-347472">
              <a:spcAft>
                <a:spcPts val="900"/>
              </a:spcAft>
              <a:buFont typeface="Arial" panose="020B0604020202020204" pitchFamily="34" charset="0"/>
              <a:buChar char="•"/>
            </a:pPr>
            <a:r>
              <a:rPr lang="en-US" sz="2000" dirty="0">
                <a:latin typeface="+mj-lt"/>
              </a:rPr>
              <a:t>Under normal circumstances, vaccine development takes &gt;15 years from exploration to clinical use.</a:t>
            </a:r>
          </a:p>
          <a:p>
            <a:pPr marL="347472" indent="-347472">
              <a:spcAft>
                <a:spcPts val="900"/>
              </a:spcAft>
              <a:buFont typeface="Arial" panose="020B0604020202020204" pitchFamily="34" charset="0"/>
              <a:buChar char="•"/>
            </a:pPr>
            <a:r>
              <a:rPr lang="en-US" sz="2000" dirty="0">
                <a:latin typeface="+mj-lt"/>
              </a:rPr>
              <a:t>In the case of a global pandemic with a novel virus, the development is fast-tracked and often involves eliminating stages of testing in animals. </a:t>
            </a:r>
          </a:p>
          <a:p>
            <a:pPr marL="347472" indent="-347472">
              <a:spcAft>
                <a:spcPts val="900"/>
              </a:spcAft>
              <a:buFont typeface="Arial" panose="020B0604020202020204" pitchFamily="34" charset="0"/>
              <a:buChar char="•"/>
            </a:pPr>
            <a:r>
              <a:rPr lang="en-US" sz="2000" dirty="0">
                <a:latin typeface="+mj-lt"/>
              </a:rPr>
              <a:t>Within the first 6 months of the COVID-19 pandemic, vaccine testing in humans began, largely due to a head start from previous coronavirus research.</a:t>
            </a:r>
          </a:p>
          <a:p>
            <a:pPr marL="347472" indent="-347472">
              <a:spcAft>
                <a:spcPts val="900"/>
              </a:spcAft>
              <a:buFont typeface="Arial" panose="020B0604020202020204" pitchFamily="34" charset="0"/>
              <a:buChar char="•"/>
            </a:pPr>
            <a:r>
              <a:rPr lang="en-US" sz="2000" dirty="0">
                <a:latin typeface="+mj-lt"/>
              </a:rPr>
              <a:t>Certain steps cannot be rushed, such as the wait to see whether antibodies against the virus develop in response to the foreign agent being introduced into the body.</a:t>
            </a:r>
          </a:p>
          <a:p>
            <a:pPr marL="347472" indent="-347472">
              <a:spcAft>
                <a:spcPts val="900"/>
              </a:spcAft>
              <a:buFont typeface="Arial" panose="020B0604020202020204" pitchFamily="34" charset="0"/>
              <a:buChar char="•"/>
            </a:pPr>
            <a:r>
              <a:rPr lang="en-US" sz="2000" dirty="0">
                <a:latin typeface="+mj-lt"/>
              </a:rPr>
              <a:t>The goal is to induce production of antibodies that bind to the virus, effectively blocking entry into the host cell.</a:t>
            </a:r>
          </a:p>
        </p:txBody>
      </p:sp>
    </p:spTree>
    <p:extLst>
      <p:ext uri="{BB962C8B-B14F-4D97-AF65-F5344CB8AC3E}">
        <p14:creationId xmlns:p14="http://schemas.microsoft.com/office/powerpoint/2010/main" val="24377258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899" y="219959"/>
            <a:ext cx="8458200" cy="482731"/>
          </a:xfrm>
        </p:spPr>
        <p:txBody>
          <a:bodyPr/>
          <a:lstStyle/>
          <a:p>
            <a:r>
              <a:rPr lang="en-IN" dirty="0"/>
              <a:t>Prevention/Treatment</a:t>
            </a:r>
            <a:r>
              <a:rPr lang="en-IN" sz="1200" dirty="0"/>
              <a:t> 7</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899" y="702689"/>
            <a:ext cx="8621991" cy="5656069"/>
          </a:xfrm>
        </p:spPr>
        <p:txBody>
          <a:bodyPr/>
          <a:lstStyle/>
          <a:p>
            <a:pPr>
              <a:spcAft>
                <a:spcPts val="1800"/>
              </a:spcAft>
            </a:pPr>
            <a:r>
              <a:rPr lang="en-US" b="1" dirty="0">
                <a:solidFill>
                  <a:schemeClr val="tx1"/>
                </a:solidFill>
                <a:latin typeface="+mj-lt"/>
              </a:rPr>
              <a:t>Prevention – Vaccines continued</a:t>
            </a:r>
          </a:p>
          <a:p>
            <a:pPr>
              <a:spcAft>
                <a:spcPts val="1200"/>
              </a:spcAft>
            </a:pPr>
            <a:r>
              <a:rPr lang="en-US" sz="2000" dirty="0">
                <a:latin typeface="+mj-lt"/>
              </a:rPr>
              <a:t>As of February 2022, 33 vaccines had been approved for use, with another 178 in either preclinical development or clinical trial around the world. </a:t>
            </a:r>
          </a:p>
          <a:p>
            <a:pPr>
              <a:spcAft>
                <a:spcPts val="1200"/>
              </a:spcAft>
            </a:pPr>
            <a:r>
              <a:rPr lang="en-US" sz="2000" dirty="0">
                <a:latin typeface="+mj-lt"/>
              </a:rPr>
              <a:t>The status of 2 prominent vaccines is as follows:</a:t>
            </a:r>
          </a:p>
          <a:p>
            <a:pPr marL="342900" indent="-342900">
              <a:spcAft>
                <a:spcPts val="1200"/>
              </a:spcAft>
              <a:buFont typeface="Arial" panose="020B0604020202020204" pitchFamily="34" charset="0"/>
              <a:buChar char="•"/>
            </a:pPr>
            <a:r>
              <a:rPr lang="en-US" sz="2000" dirty="0">
                <a:solidFill>
                  <a:schemeClr val="tx1"/>
                </a:solidFill>
                <a:latin typeface="+mj-lt"/>
              </a:rPr>
              <a:t>On August 23, 2021, the FDA granted full approval to </a:t>
            </a:r>
            <a:r>
              <a:rPr lang="en-US" sz="2000" b="1" dirty="0">
                <a:solidFill>
                  <a:schemeClr val="tx1"/>
                </a:solidFill>
                <a:latin typeface="+mj-lt"/>
              </a:rPr>
              <a:t>Pfizer Pharmaceuticals/BioNTech</a:t>
            </a:r>
            <a:r>
              <a:rPr lang="en-US" sz="2000" dirty="0">
                <a:solidFill>
                  <a:schemeClr val="tx1"/>
                </a:solidFill>
                <a:latin typeface="+mj-lt"/>
              </a:rPr>
              <a:t> for their COVID-19 vaccine, named Comirnaty. The vaccine has now been approved for individuals aged 5 and above, with approval for younger children anticipated in 2022.</a:t>
            </a:r>
          </a:p>
          <a:p>
            <a:pPr marL="342900" indent="-342900">
              <a:spcAft>
                <a:spcPts val="1200"/>
              </a:spcAft>
              <a:buFont typeface="Arial" panose="020B0604020202020204" pitchFamily="34" charset="0"/>
              <a:buChar char="•"/>
            </a:pPr>
            <a:r>
              <a:rPr lang="en-US" sz="2000" b="1" dirty="0">
                <a:solidFill>
                  <a:schemeClr val="tx1"/>
                </a:solidFill>
                <a:latin typeface="+mj-lt"/>
              </a:rPr>
              <a:t>Moderna Therapeutics </a:t>
            </a:r>
            <a:r>
              <a:rPr lang="en-US" sz="2000" dirty="0">
                <a:solidFill>
                  <a:schemeClr val="tx1"/>
                </a:solidFill>
                <a:latin typeface="+mj-lt"/>
              </a:rPr>
              <a:t>has also been granted full approval from the FDA for their vaccine, named </a:t>
            </a:r>
            <a:r>
              <a:rPr lang="en-US" sz="2000" dirty="0" err="1">
                <a:solidFill>
                  <a:schemeClr val="tx1"/>
                </a:solidFill>
                <a:latin typeface="+mj-lt"/>
              </a:rPr>
              <a:t>Spikevax</a:t>
            </a:r>
            <a:r>
              <a:rPr lang="en-US" sz="2000" dirty="0">
                <a:solidFill>
                  <a:schemeClr val="tx1"/>
                </a:solidFill>
                <a:latin typeface="+mj-lt"/>
              </a:rPr>
              <a:t>. It is approved for individuals 18 and older.</a:t>
            </a:r>
          </a:p>
          <a:p>
            <a:pPr marL="633222" indent="-285750">
              <a:spcAft>
                <a:spcPts val="600"/>
              </a:spcAft>
              <a:buFont typeface="Arial" panose="020B0604020202020204" pitchFamily="34" charset="0"/>
              <a:buChar char="•"/>
            </a:pPr>
            <a:r>
              <a:rPr lang="en-US" sz="1800" dirty="0"/>
              <a:t>Both vaccines inject mRNA enclosed in a lipid nanoparticle, rather than a protein product, allowing the host cells to make the viral protein for recognition by the immune system.</a:t>
            </a:r>
          </a:p>
        </p:txBody>
      </p:sp>
    </p:spTree>
    <p:extLst>
      <p:ext uri="{BB962C8B-B14F-4D97-AF65-F5344CB8AC3E}">
        <p14:creationId xmlns:p14="http://schemas.microsoft.com/office/powerpoint/2010/main" val="40201794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88620" y="304799"/>
            <a:ext cx="8458200" cy="678611"/>
          </a:xfrm>
        </p:spPr>
        <p:txBody>
          <a:bodyPr/>
          <a:lstStyle/>
          <a:p>
            <a:r>
              <a:rPr lang="en-IN" dirty="0"/>
              <a:t>Prevention/Treatment</a:t>
            </a:r>
            <a:r>
              <a:rPr lang="en-IN" sz="1200" dirty="0"/>
              <a:t> 8</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88620" y="983410"/>
            <a:ext cx="8412480" cy="5436243"/>
          </a:xfrm>
        </p:spPr>
        <p:txBody>
          <a:bodyPr/>
          <a:lstStyle/>
          <a:p>
            <a:pPr>
              <a:spcAft>
                <a:spcPts val="1800"/>
              </a:spcAft>
            </a:pPr>
            <a:r>
              <a:rPr lang="en-US" b="1" dirty="0">
                <a:latin typeface="+mj-lt"/>
              </a:rPr>
              <a:t>Treatment – Drugs for severe illness</a:t>
            </a:r>
          </a:p>
          <a:p>
            <a:pPr>
              <a:spcAft>
                <a:spcPts val="1200"/>
              </a:spcAft>
            </a:pPr>
            <a:r>
              <a:rPr lang="en-US" sz="2000" dirty="0">
                <a:latin typeface="+mj-lt"/>
              </a:rPr>
              <a:t>The first and only antiviral drug approved by the FDA for use against COVID-19 is the Gilead drug remdesivir, sold under the trade name of VEKLURY</a:t>
            </a:r>
            <a:r>
              <a:rPr lang="en-US" sz="2000" baseline="30000" dirty="0">
                <a:latin typeface="+mj-lt"/>
              </a:rPr>
              <a:t>®</a:t>
            </a:r>
            <a:r>
              <a:rPr lang="en-US" sz="2000" dirty="0">
                <a:latin typeface="+mj-lt"/>
              </a:rPr>
              <a:t>.</a:t>
            </a:r>
          </a:p>
          <a:p>
            <a:pPr>
              <a:spcAft>
                <a:spcPts val="1200"/>
              </a:spcAft>
            </a:pPr>
            <a:r>
              <a:rPr lang="en-US" sz="2000" dirty="0">
                <a:latin typeface="+mj-lt"/>
              </a:rPr>
              <a:t>This antiviral drug showed promise against SARS and MERS, also coronaviruses; it works by targeting RNA-dependent RNA-polymerase.</a:t>
            </a:r>
          </a:p>
          <a:p>
            <a:pPr>
              <a:spcAft>
                <a:spcPts val="1200"/>
              </a:spcAft>
            </a:pPr>
            <a:endParaRPr lang="en-US" sz="2000" dirty="0">
              <a:solidFill>
                <a:schemeClr val="tx1"/>
              </a:solidFill>
              <a:latin typeface="+mj-lt"/>
            </a:endParaRPr>
          </a:p>
          <a:p>
            <a:pPr>
              <a:spcAft>
                <a:spcPts val="1200"/>
              </a:spcAft>
            </a:pPr>
            <a:r>
              <a:rPr lang="en-US" sz="2000" dirty="0">
                <a:solidFill>
                  <a:schemeClr val="tx1"/>
                </a:solidFill>
                <a:latin typeface="+mj-lt"/>
              </a:rPr>
              <a:t>For patients hospitalized with COVID-19, the FDA had granted </a:t>
            </a:r>
            <a:r>
              <a:rPr lang="en-US" sz="2000" dirty="0"/>
              <a:t>emergency use authorization (</a:t>
            </a:r>
            <a:r>
              <a:rPr lang="en-US" sz="2000" dirty="0">
                <a:solidFill>
                  <a:schemeClr val="tx1"/>
                </a:solidFill>
                <a:latin typeface="+mj-lt"/>
              </a:rPr>
              <a:t>EUA) to dexamethasone, a steroid, and </a:t>
            </a:r>
            <a:r>
              <a:rPr lang="en-US" sz="2000" dirty="0"/>
              <a:t>tocilizumab (Actemra), a monoclonal antibody. The goal of both of these treatments is to reduce the immune response and prevent a cytokine storm.</a:t>
            </a:r>
            <a:endParaRPr lang="en-US" sz="2000" dirty="0">
              <a:solidFill>
                <a:schemeClr val="tx1"/>
              </a:solidFill>
              <a:latin typeface="+mj-lt"/>
            </a:endParaRPr>
          </a:p>
        </p:txBody>
      </p:sp>
    </p:spTree>
    <p:extLst>
      <p:ext uri="{BB962C8B-B14F-4D97-AF65-F5344CB8AC3E}">
        <p14:creationId xmlns:p14="http://schemas.microsoft.com/office/powerpoint/2010/main" val="7279611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88620" y="304799"/>
            <a:ext cx="8458200" cy="678611"/>
          </a:xfrm>
        </p:spPr>
        <p:txBody>
          <a:bodyPr/>
          <a:lstStyle/>
          <a:p>
            <a:r>
              <a:rPr lang="en-IN" dirty="0"/>
              <a:t>Prevention/Treatment</a:t>
            </a:r>
            <a:r>
              <a:rPr lang="en-IN" sz="1200" dirty="0"/>
              <a:t> 8</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88620" y="983410"/>
            <a:ext cx="8412480" cy="5436243"/>
          </a:xfrm>
        </p:spPr>
        <p:txBody>
          <a:bodyPr/>
          <a:lstStyle/>
          <a:p>
            <a:pPr>
              <a:spcAft>
                <a:spcPts val="1800"/>
              </a:spcAft>
            </a:pPr>
            <a:r>
              <a:rPr lang="en-US" b="1" dirty="0">
                <a:latin typeface="+mj-lt"/>
              </a:rPr>
              <a:t>Treatment – Drugs for less severe illness</a:t>
            </a:r>
          </a:p>
          <a:p>
            <a:pPr>
              <a:spcBef>
                <a:spcPts val="1200"/>
              </a:spcBef>
              <a:spcAft>
                <a:spcPts val="1800"/>
              </a:spcAft>
            </a:pPr>
            <a:r>
              <a:rPr lang="en-US" sz="2000" dirty="0"/>
              <a:t>In November 2020, the FDA granted EUA to two monoclonal antibody treatments: </a:t>
            </a:r>
            <a:r>
              <a:rPr lang="en-US" sz="2000" dirty="0" err="1"/>
              <a:t>bamlanivimab</a:t>
            </a:r>
            <a:r>
              <a:rPr lang="en-US" sz="2000" dirty="0"/>
              <a:t>, made by Eli Lilly; and a combination of </a:t>
            </a:r>
            <a:r>
              <a:rPr lang="en-US" sz="2000" dirty="0" err="1"/>
              <a:t>casirivimab</a:t>
            </a:r>
            <a:r>
              <a:rPr lang="en-US" sz="2000" dirty="0"/>
              <a:t> and </a:t>
            </a:r>
            <a:r>
              <a:rPr lang="en-US" sz="2000" dirty="0" err="1"/>
              <a:t>imdevimab</a:t>
            </a:r>
            <a:r>
              <a:rPr lang="en-US" sz="2000" dirty="0"/>
              <a:t>, made by Regeneron. These treatments are meant for patients who have less severe disease and are not hospitalized.</a:t>
            </a:r>
            <a:endParaRPr lang="en-US" sz="2000" dirty="0">
              <a:latin typeface="+mj-lt"/>
            </a:endParaRPr>
          </a:p>
          <a:p>
            <a:pPr>
              <a:spcAft>
                <a:spcPts val="1200"/>
              </a:spcAft>
            </a:pPr>
            <a:r>
              <a:rPr lang="en-US" sz="2000" dirty="0">
                <a:solidFill>
                  <a:schemeClr val="tx1"/>
                </a:solidFill>
                <a:latin typeface="+mj-lt"/>
              </a:rPr>
              <a:t>In December 2021, the first oral tablets, </a:t>
            </a:r>
            <a:r>
              <a:rPr lang="en-US" sz="2000" dirty="0" err="1">
                <a:solidFill>
                  <a:schemeClr val="tx1"/>
                </a:solidFill>
                <a:latin typeface="+mj-lt"/>
              </a:rPr>
              <a:t>Paxlovid</a:t>
            </a:r>
            <a:r>
              <a:rPr lang="en-US" sz="2000" dirty="0">
                <a:solidFill>
                  <a:schemeClr val="tx1"/>
                </a:solidFill>
                <a:latin typeface="+mj-lt"/>
              </a:rPr>
              <a:t>, developed by Pfizer, were given EUA. These pills contain a combination of two different antiviral compounds, </a:t>
            </a:r>
            <a:r>
              <a:rPr lang="en-US" sz="2000" dirty="0" err="1">
                <a:solidFill>
                  <a:schemeClr val="tx1"/>
                </a:solidFill>
                <a:latin typeface="+mj-lt"/>
              </a:rPr>
              <a:t>nirmatrelvir</a:t>
            </a:r>
            <a:r>
              <a:rPr lang="en-US" sz="2000" dirty="0">
                <a:solidFill>
                  <a:schemeClr val="tx1"/>
                </a:solidFill>
                <a:latin typeface="+mj-lt"/>
              </a:rPr>
              <a:t> and ritonavir, which have been shown to prevent those infected with SARS-CoV-2 from developing severe illness.</a:t>
            </a:r>
          </a:p>
        </p:txBody>
      </p:sp>
    </p:spTree>
    <p:extLst>
      <p:ext uri="{BB962C8B-B14F-4D97-AF65-F5344CB8AC3E}">
        <p14:creationId xmlns:p14="http://schemas.microsoft.com/office/powerpoint/2010/main" val="465519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IN"/>
              <a:t>Prevention/</a:t>
            </a:r>
            <a:r>
              <a:rPr lang="en-IN" dirty="0"/>
              <a:t>Treatment</a:t>
            </a:r>
            <a:r>
              <a:rPr lang="en-IN" sz="1200" dirty="0"/>
              <a:t> 9</a:t>
            </a:r>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107026"/>
            <a:ext cx="8412480" cy="5350335"/>
          </a:xfrm>
        </p:spPr>
        <p:txBody>
          <a:bodyPr/>
          <a:lstStyle/>
          <a:p>
            <a:pPr>
              <a:spcAft>
                <a:spcPts val="1800"/>
              </a:spcAft>
            </a:pPr>
            <a:r>
              <a:rPr lang="en-US" b="1" dirty="0">
                <a:latin typeface="+mj-lt"/>
              </a:rPr>
              <a:t>Treatment - Convalescent Plasma</a:t>
            </a:r>
          </a:p>
          <a:p>
            <a:pPr marL="342900" indent="-342900">
              <a:spcAft>
                <a:spcPts val="2400"/>
              </a:spcAft>
              <a:buFont typeface="Arial" panose="020B0604020202020204" pitchFamily="34" charset="0"/>
              <a:buChar char="•"/>
            </a:pPr>
            <a:r>
              <a:rPr lang="en-US" sz="2200" dirty="0">
                <a:latin typeface="+mj-lt"/>
              </a:rPr>
              <a:t>Extracting plasma from recovered patients and donating it to sick individuals has been carried out for over 100 years for a variety of diseases including measles, polio, and Ebola.</a:t>
            </a:r>
          </a:p>
          <a:p>
            <a:pPr marL="342900" indent="-342900">
              <a:spcAft>
                <a:spcPts val="2400"/>
              </a:spcAft>
              <a:buFont typeface="Arial" panose="020B0604020202020204" pitchFamily="34" charset="0"/>
              <a:buChar char="•"/>
            </a:pPr>
            <a:r>
              <a:rPr lang="en-US" sz="2200" dirty="0">
                <a:latin typeface="+mj-lt"/>
              </a:rPr>
              <a:t>In March 2020, the FDA allowed treatment using donated plasma for patients suffering from life-threatening COVID-19, considering it “promising” but not yet “safe and effective</a:t>
            </a:r>
            <a:r>
              <a:rPr lang="en-US" sz="2200" dirty="0"/>
              <a:t>.</a:t>
            </a:r>
            <a:r>
              <a:rPr lang="en-US" sz="2200" dirty="0">
                <a:latin typeface="+mj-lt"/>
              </a:rPr>
              <a:t>”</a:t>
            </a:r>
          </a:p>
          <a:p>
            <a:pPr marL="342900" indent="-342900">
              <a:spcAft>
                <a:spcPts val="2400"/>
              </a:spcAft>
              <a:buFont typeface="Arial" panose="020B0604020202020204" pitchFamily="34" charset="0"/>
              <a:buChar char="•"/>
            </a:pPr>
            <a:r>
              <a:rPr lang="en-US" sz="2200" dirty="0">
                <a:latin typeface="+mj-lt"/>
              </a:rPr>
              <a:t>In August 2020, the FDA issued an EUA for convalescent plasma</a:t>
            </a:r>
          </a:p>
          <a:p>
            <a:pPr marL="342900" indent="-342900">
              <a:spcAft>
                <a:spcPts val="2400"/>
              </a:spcAft>
              <a:buFont typeface="Arial" panose="020B0604020202020204" pitchFamily="34" charset="0"/>
              <a:buChar char="•"/>
            </a:pPr>
            <a:r>
              <a:rPr lang="en-US" sz="2200" dirty="0">
                <a:latin typeface="+mj-lt"/>
              </a:rPr>
              <a:t>While the treatment is still considered experimental, anecdotal reports from patients state their condition improved significantly after the plasma was transfused.</a:t>
            </a:r>
          </a:p>
        </p:txBody>
      </p:sp>
    </p:spTree>
    <p:extLst>
      <p:ext uri="{BB962C8B-B14F-4D97-AF65-F5344CB8AC3E}">
        <p14:creationId xmlns:p14="http://schemas.microsoft.com/office/powerpoint/2010/main" val="1550608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a:t>
            </a:r>
            <a:r>
              <a:rPr lang="en-US" sz="1600" baseline="-25000" dirty="0"/>
              <a:t>2</a:t>
            </a:r>
            <a:endParaRPr lang="en-US" sz="1200" baseline="-25000" dirty="0"/>
          </a:p>
        </p:txBody>
      </p:sp>
      <p:sp>
        <p:nvSpPr>
          <p:cNvPr id="3" name="Content Placeholder 2"/>
          <p:cNvSpPr>
            <a:spLocks noGrp="1"/>
          </p:cNvSpPr>
          <p:nvPr>
            <p:ph sz="quarter" idx="11"/>
          </p:nvPr>
        </p:nvSpPr>
        <p:spPr>
          <a:xfrm>
            <a:off x="342899" y="1115126"/>
            <a:ext cx="8458200" cy="4971691"/>
          </a:xfrm>
        </p:spPr>
        <p:txBody>
          <a:bodyPr>
            <a:normAutofit fontScale="92500"/>
          </a:bodyPr>
          <a:lstStyle/>
          <a:p>
            <a:pPr fontAlgn="base"/>
            <a:r>
              <a:rPr lang="en-US" dirty="0">
                <a:solidFill>
                  <a:schemeClr val="tx1"/>
                </a:solidFill>
              </a:rPr>
              <a:t>The </a:t>
            </a:r>
            <a:r>
              <a:rPr lang="en-US" b="1" dirty="0">
                <a:solidFill>
                  <a:schemeClr val="tx1"/>
                </a:solidFill>
              </a:rPr>
              <a:t>term Public Health Emergency of International Concern </a:t>
            </a:r>
            <a:r>
              <a:rPr lang="en-US" dirty="0">
                <a:solidFill>
                  <a:schemeClr val="tx1"/>
                </a:solidFill>
              </a:rPr>
              <a:t>is defined in the </a:t>
            </a:r>
            <a:r>
              <a:rPr lang="en-US" dirty="0"/>
              <a:t>International Health Regulations, or </a:t>
            </a:r>
            <a:r>
              <a:rPr lang="en-US" dirty="0">
                <a:solidFill>
                  <a:schemeClr val="tx1"/>
                </a:solidFill>
              </a:rPr>
              <a:t>IHR, (2005) as “an extraordinary event which is determined, as provided in these Regulations: </a:t>
            </a:r>
          </a:p>
          <a:p>
            <a:pPr fontAlgn="base"/>
            <a:endParaRPr lang="en-US" dirty="0">
              <a:solidFill>
                <a:schemeClr val="tx1"/>
              </a:solidFill>
            </a:endParaRPr>
          </a:p>
          <a:p>
            <a:pPr marL="457200" indent="-457200" fontAlgn="base">
              <a:buFont typeface="+mj-lt"/>
              <a:buAutoNum type="arabicPeriod"/>
            </a:pPr>
            <a:r>
              <a:rPr lang="en-US" dirty="0">
                <a:solidFill>
                  <a:schemeClr val="tx1"/>
                </a:solidFill>
              </a:rPr>
              <a:t>to constitute a public health risk to other States through the international spread of disease; and</a:t>
            </a:r>
          </a:p>
          <a:p>
            <a:pPr marL="457200" indent="-457200" fontAlgn="base">
              <a:buFont typeface="+mj-lt"/>
              <a:buAutoNum type="arabicPeriod"/>
            </a:pPr>
            <a:r>
              <a:rPr lang="en-US" dirty="0">
                <a:solidFill>
                  <a:schemeClr val="tx1"/>
                </a:solidFill>
              </a:rPr>
              <a:t>to potentially require a coordinated international response”.</a:t>
            </a:r>
          </a:p>
          <a:p>
            <a:pPr fontAlgn="base"/>
            <a:endParaRPr lang="en-US" dirty="0">
              <a:solidFill>
                <a:schemeClr val="tx1"/>
              </a:solidFill>
            </a:endParaRPr>
          </a:p>
          <a:p>
            <a:pPr fontAlgn="base"/>
            <a:r>
              <a:rPr lang="en-US" dirty="0">
                <a:solidFill>
                  <a:schemeClr val="tx1"/>
                </a:solidFill>
              </a:rPr>
              <a:t>This definition implies a situation that: is serious, unusual or unexpected; carries implications for public health beyond the affected State’s national border; and may require immediate international action.</a:t>
            </a:r>
          </a:p>
        </p:txBody>
      </p:sp>
      <p:sp>
        <p:nvSpPr>
          <p:cNvPr id="4" name="Rectangle 3">
            <a:extLst>
              <a:ext uri="{FF2B5EF4-FFF2-40B4-BE49-F238E27FC236}">
                <a16:creationId xmlns:a16="http://schemas.microsoft.com/office/drawing/2014/main" id="{5AF1B8C6-8C29-B742-BDC1-DF63112BFDAC}"/>
              </a:ext>
            </a:extLst>
          </p:cNvPr>
          <p:cNvSpPr/>
          <p:nvPr/>
        </p:nvSpPr>
        <p:spPr>
          <a:xfrm>
            <a:off x="342899" y="6218532"/>
            <a:ext cx="8458200" cy="338554"/>
          </a:xfrm>
          <a:prstGeom prst="rect">
            <a:avLst/>
          </a:prstGeom>
        </p:spPr>
        <p:txBody>
          <a:bodyPr wrap="square">
            <a:spAutoFit/>
          </a:bodyPr>
          <a:lstStyle/>
          <a:p>
            <a:r>
              <a:rPr lang="en-US" sz="1600" u="sng" dirty="0">
                <a:solidFill>
                  <a:srgbClr val="0057AD"/>
                </a:solidFill>
              </a:rPr>
              <a:t>World Health Organization, 2020, https://</a:t>
            </a:r>
            <a:r>
              <a:rPr lang="en-US" sz="1600" u="sng" dirty="0" err="1">
                <a:solidFill>
                  <a:srgbClr val="0057AD"/>
                </a:solidFill>
              </a:rPr>
              <a:t>www.who.int</a:t>
            </a:r>
            <a:r>
              <a:rPr lang="en-US" sz="1600" u="sng">
                <a:solidFill>
                  <a:srgbClr val="0057AD"/>
                </a:solidFill>
              </a:rPr>
              <a:t>/</a:t>
            </a:r>
            <a:r>
              <a:rPr lang="en-US" sz="1600" u="sng" err="1">
                <a:solidFill>
                  <a:srgbClr val="0057AD"/>
                </a:solidFill>
              </a:rPr>
              <a:t>ihr</a:t>
            </a:r>
            <a:r>
              <a:rPr lang="en-US" sz="1600" u="sng">
                <a:solidFill>
                  <a:srgbClr val="0057AD"/>
                </a:solidFill>
              </a:rPr>
              <a:t>/procedures/</a:t>
            </a:r>
            <a:r>
              <a:rPr lang="en-US" sz="1600" u="sng" err="1">
                <a:solidFill>
                  <a:srgbClr val="0057AD"/>
                </a:solidFill>
              </a:rPr>
              <a:t>pheic</a:t>
            </a:r>
            <a:r>
              <a:rPr lang="en-US" sz="1600" u="sng">
                <a:solidFill>
                  <a:srgbClr val="0057AD"/>
                </a:solidFill>
              </a:rPr>
              <a:t>/</a:t>
            </a:r>
            <a:r>
              <a:rPr lang="en-US" sz="1600" u="sng" err="1">
                <a:solidFill>
                  <a:srgbClr val="0057AD"/>
                </a:solidFill>
              </a:rPr>
              <a:t>en</a:t>
            </a:r>
            <a:r>
              <a:rPr lang="en-US" sz="1600" u="sng">
                <a:solidFill>
                  <a:srgbClr val="0057AD"/>
                </a:solidFill>
              </a:rPr>
              <a:t>/</a:t>
            </a:r>
          </a:p>
        </p:txBody>
      </p:sp>
    </p:spTree>
    <p:extLst>
      <p:ext uri="{BB962C8B-B14F-4D97-AF65-F5344CB8AC3E}">
        <p14:creationId xmlns:p14="http://schemas.microsoft.com/office/powerpoint/2010/main" val="14910779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E3947B-EDFF-4320-9912-55F33C890C4B}"/>
              </a:ext>
            </a:extLst>
          </p:cNvPr>
          <p:cNvSpPr txBox="1"/>
          <p:nvPr/>
        </p:nvSpPr>
        <p:spPr>
          <a:xfrm>
            <a:off x="156754" y="126344"/>
            <a:ext cx="3466011" cy="461665"/>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Resources</a:t>
            </a:r>
          </a:p>
        </p:txBody>
      </p:sp>
      <p:sp>
        <p:nvSpPr>
          <p:cNvPr id="5" name="TextBox 4">
            <a:extLst>
              <a:ext uri="{FF2B5EF4-FFF2-40B4-BE49-F238E27FC236}">
                <a16:creationId xmlns:a16="http://schemas.microsoft.com/office/drawing/2014/main" id="{73E0AC0B-1FF7-4CDE-94FC-38ABAF69A8A9}"/>
              </a:ext>
            </a:extLst>
          </p:cNvPr>
          <p:cNvSpPr txBox="1"/>
          <p:nvPr/>
        </p:nvSpPr>
        <p:spPr>
          <a:xfrm>
            <a:off x="139337" y="905831"/>
            <a:ext cx="8865326" cy="5401479"/>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World Health Organization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www.who.int</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National Institute of Allergy &amp; Infectious Diseases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www.niaid.nih.gov</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Centers for Disease Control and Prevention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www.cdc.gov</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Johns Hopkins Medicine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www.hopkinsmedicine.org</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Infection Genetics and Evolution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2" tooltip="Go to table of contents for this volume/issue">
                  <a:extLst>
                    <a:ext uri="{A12FA001-AC4F-418D-AE19-62706E023703}">
                      <ahyp:hlinkClr xmlns:ahyp="http://schemas.microsoft.com/office/drawing/2018/hyperlinkcolor" val="tx"/>
                    </a:ext>
                  </a:extLst>
                </a:hlinkClick>
              </a:rPr>
              <a:t>Volume 79</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 April 2020, 104211</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American Society for Microbiology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www.asm.org</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Lancet Microbe </a:t>
            </a:r>
            <a:r>
              <a:rPr kumimoji="0" lang="en-US" sz="1600" b="0" i="0" u="none" strike="noStrike" kern="1200" cap="all"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V</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olume</a:t>
            </a:r>
            <a:r>
              <a:rPr kumimoji="0" lang="en-US" sz="1600" b="0" i="0" u="none" strike="noStrike" kern="1200" cap="all"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 1, I</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ssue</a:t>
            </a:r>
            <a:r>
              <a:rPr kumimoji="0" lang="en-US" sz="1600" b="0" i="0" u="none" strike="noStrike" kern="1200" cap="all"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3">
                  <a:extLst>
                    <a:ext uri="{A12FA001-AC4F-418D-AE19-62706E023703}">
                      <ahyp:hlinkClr xmlns:ahyp="http://schemas.microsoft.com/office/drawing/2018/hyperlinkcolor" val="tx"/>
                    </a:ext>
                  </a:extLst>
                </a:hlinkClick>
              </a:rPr>
              <a:t> 1</a:t>
            </a:r>
            <a:r>
              <a:rPr kumimoji="0" lang="en-US" sz="1600" b="0" i="0" u="none" strike="noStrike" kern="1200" cap="all"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 E10, M</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ay</a:t>
            </a:r>
            <a:r>
              <a:rPr kumimoji="0" lang="en-US" sz="1600" b="0" i="0" u="none" strike="noStrike" kern="1200" cap="all"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rPr>
              <a:t> 01, 2020</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Scientist </a:t>
            </a:r>
            <a:r>
              <a:rPr kumimoji="0" lang="en-US" sz="18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www.the-scientist.com</a:t>
            </a:r>
            <a:endParaRPr kumimoji="0" lang="en-US" sz="18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endParaRP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National Library of Medicine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www.ncbi.nlm.nih.gov/pmc/about/covid-19/</a:t>
            </a:r>
            <a:endPar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endParaRP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Mayo Clinic </a:t>
            </a:r>
            <a:r>
              <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hlinkClick r:id="rId6"/>
              </a:rPr>
              <a:t>www.mayoclinic.org</a:t>
            </a:r>
            <a:endParaRPr kumimoji="0" lang="en-US" sz="1600" b="0" i="0" u="none" strike="noStrike" kern="1200" cap="none" spc="0" normalizeH="0" baseline="0" noProof="0" dirty="0">
              <a:ln>
                <a:noFill/>
              </a:ln>
              <a:solidFill>
                <a:srgbClr val="E7E6E6">
                  <a:lumMod val="50000"/>
                </a:srgbClr>
              </a:solidFill>
              <a:effectLst/>
              <a:uLnTx/>
              <a:uFillTx/>
              <a:latin typeface="Arial" panose="020B0604020202020204" pitchFamily="34" charset="0"/>
              <a:ea typeface="+mn-ea"/>
              <a:cs typeface="Arial" panose="020B0604020202020204" pitchFamily="34" charset="0"/>
            </a:endParaRP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lang="en-US" sz="2000" dirty="0">
                <a:latin typeface="Arial" panose="020B0604020202020204" pitchFamily="34" charset="0"/>
                <a:cs typeface="Arial" panose="020B0604020202020204" pitchFamily="34" charset="0"/>
              </a:rPr>
              <a:t>Cell</a:t>
            </a:r>
            <a:r>
              <a:rPr lang="en-US" sz="1600" dirty="0">
                <a:solidFill>
                  <a:srgbClr val="E7E6E6">
                    <a:lumMod val="50000"/>
                  </a:srgbClr>
                </a:solidFill>
                <a:latin typeface="Arial" panose="020B0604020202020204" pitchFamily="34" charset="0"/>
                <a:cs typeface="Arial" panose="020B0604020202020204" pitchFamily="34" charset="0"/>
              </a:rPr>
              <a:t> </a:t>
            </a:r>
            <a:r>
              <a:rPr lang="en-US" sz="1600" u="sng" dirty="0">
                <a:solidFill>
                  <a:srgbClr val="E7E6E6">
                    <a:lumMod val="50000"/>
                  </a:srgbClr>
                </a:solidFill>
                <a:latin typeface="Arial" panose="020B0604020202020204" pitchFamily="34" charset="0"/>
                <a:cs typeface="Arial" panose="020B0604020202020204" pitchFamily="34" charset="0"/>
              </a:rPr>
              <a:t>Volume 184 Issue 4 </a:t>
            </a:r>
            <a:r>
              <a:rPr lang="en-US" sz="1600" dirty="0">
                <a:solidFill>
                  <a:srgbClr val="E7E6E6">
                    <a:lumMod val="50000"/>
                  </a:srgbClr>
                </a:solidFill>
                <a:latin typeface="Arial" panose="020B0604020202020204" pitchFamily="34" charset="0"/>
                <a:cs typeface="Arial" panose="020B0604020202020204" pitchFamily="34" charset="0"/>
              </a:rPr>
              <a:t>12 Nov 2020 pp982-995</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National Institutes of Health </a:t>
            </a:r>
            <a:r>
              <a:rPr kumimoji="0" lang="en-US" b="0" i="0" u="none" strike="noStrike" kern="1200" cap="none" spc="0" normalizeH="0" baseline="0" noProof="0" dirty="0">
                <a:ln>
                  <a:noFill/>
                </a:ln>
                <a:solidFill>
                  <a:schemeClr val="bg2">
                    <a:lumMod val="50000"/>
                  </a:schemeClr>
                </a:solidFill>
                <a:effectLst/>
                <a:uLnTx/>
                <a:uFillTx/>
                <a:latin typeface="Arial" panose="020B0604020202020204" pitchFamily="34" charset="0"/>
                <a:ea typeface="+mn-ea"/>
                <a:cs typeface="Arial" panose="020B0604020202020204" pitchFamily="34" charset="0"/>
              </a:rPr>
              <a:t>www.nih.gov</a:t>
            </a:r>
          </a:p>
          <a:p>
            <a:pPr marL="342900" marR="0" lvl="0" indent="-342900" algn="l" defTabSz="4572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Food and Drug Administration </a:t>
            </a:r>
            <a:r>
              <a:rPr kumimoji="0" lang="en-US" b="0" i="0" u="none" strike="noStrike" kern="1200" cap="none" spc="0" normalizeH="0" baseline="0" noProof="0" dirty="0">
                <a:ln>
                  <a:noFill/>
                </a:ln>
                <a:solidFill>
                  <a:schemeClr val="bg2">
                    <a:lumMod val="50000"/>
                  </a:schemeClr>
                </a:solidFill>
                <a:effectLst/>
                <a:uLnTx/>
                <a:uFillTx/>
                <a:latin typeface="Arial" panose="020B0604020202020204" pitchFamily="34" charset="0"/>
                <a:ea typeface="+mn-ea"/>
                <a:cs typeface="Arial" panose="020B0604020202020204" pitchFamily="34" charset="0"/>
                <a:hlinkClick r:id="rId7"/>
              </a:rPr>
              <a:t>www.fda.gov</a:t>
            </a:r>
            <a:endParaRPr kumimoji="0" lang="en-US" b="0" i="0" u="none" strike="noStrike" kern="1200" cap="none" spc="0" normalizeH="0" baseline="0" noProof="0" dirty="0">
              <a:ln>
                <a:noFill/>
              </a:ln>
              <a:solidFill>
                <a:schemeClr val="bg2">
                  <a:lumMod val="50000"/>
                </a:schemeClr>
              </a:solidFill>
              <a:effectLst/>
              <a:uLnTx/>
              <a:uFillTx/>
              <a:latin typeface="Arial" panose="020B0604020202020204" pitchFamily="34" charset="0"/>
              <a:ea typeface="+mn-ea"/>
              <a:cs typeface="Arial" panose="020B0604020202020204" pitchFamily="34" charset="0"/>
            </a:endParaRPr>
          </a:p>
          <a:p>
            <a:pPr marL="342900" indent="-342900" defTabSz="457200">
              <a:spcAft>
                <a:spcPts val="600"/>
              </a:spcAft>
              <a:buFont typeface="Wingdings" panose="05000000000000000000" pitchFamily="2" charset="2"/>
              <a:buChar char="§"/>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Scientific Reports </a:t>
            </a:r>
            <a:r>
              <a:rPr kumimoji="0" lang="en-US" b="0" i="0" u="none" strike="noStrike" kern="1200" cap="none" spc="0" normalizeH="0" baseline="0" noProof="0" dirty="0">
                <a:ln>
                  <a:noFill/>
                </a:ln>
                <a:solidFill>
                  <a:schemeClr val="bg2">
                    <a:lumMod val="50000"/>
                  </a:schemeClr>
                </a:solidFill>
                <a:effectLst/>
                <a:uLnTx/>
                <a:uFillTx/>
                <a:latin typeface="Arial" panose="020B0604020202020204" pitchFamily="34" charset="0"/>
                <a:ea typeface="+mn-ea"/>
                <a:cs typeface="Arial" panose="020B0604020202020204" pitchFamily="34" charset="0"/>
              </a:rPr>
              <a:t>www.nature.com/articles/s41598-020-67211-2.pdf</a:t>
            </a:r>
          </a:p>
        </p:txBody>
      </p:sp>
    </p:spTree>
    <p:extLst>
      <p:ext uri="{BB962C8B-B14F-4D97-AF65-F5344CB8AC3E}">
        <p14:creationId xmlns:p14="http://schemas.microsoft.com/office/powerpoint/2010/main" val="5308534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p>
        </p:txBody>
      </p:sp>
      <p:sp>
        <p:nvSpPr>
          <p:cNvPr id="4" name="Text Placeholder 3">
            <a:extLst>
              <a:ext uri="{FF2B5EF4-FFF2-40B4-BE49-F238E27FC236}">
                <a16:creationId xmlns:a16="http://schemas.microsoft.com/office/drawing/2014/main" id="{CC416055-E875-4181-9419-2480FA4E6D32}"/>
              </a:ext>
            </a:extLst>
          </p:cNvPr>
          <p:cNvSpPr>
            <a:spLocks noGrp="1"/>
          </p:cNvSpPr>
          <p:nvPr>
            <p:ph type="body" sz="quarter" idx="13"/>
          </p:nvPr>
        </p:nvSpPr>
        <p:spPr/>
        <p:txBody>
          <a:bodyPr/>
          <a:lstStyle/>
          <a:p>
            <a:pPr lvl="0"/>
            <a:r>
              <a:rPr lang="en-US"/>
              <a:t>© 2020 McGraw Hill. All rights reserved. Authorized only for instructor use in the classroom.</a:t>
            </a:r>
          </a:p>
          <a:p>
            <a:pPr lvl="0"/>
            <a:r>
              <a:rPr lang="en-US"/>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450165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Epidemiology</a:t>
            </a:r>
            <a:r>
              <a:rPr lang="en-US" sz="1200" dirty="0"/>
              <a:t> 3</a:t>
            </a:r>
            <a:r>
              <a:rPr lang="en-US" noProof="0" dirty="0"/>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lvl="0"/>
            <a:r>
              <a:rPr lang="en-US" dirty="0"/>
              <a:t>As of February 3, 2022, eighteen states recorded over 1,100 cases of COVID-19 over the prior 7-day period. Washington State and Alaska reported the highest number of cases. States in the Northeast reported the fewest number of cases during the same period.</a:t>
            </a:r>
            <a:endParaRPr lang="en-IN"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44840"/>
            <a:ext cx="8458200" cy="678611"/>
          </a:xfrm>
        </p:spPr>
        <p:txBody>
          <a:bodyPr/>
          <a:lstStyle/>
          <a:p>
            <a:r>
              <a:rPr lang="en-US" dirty="0"/>
              <a:t>History</a:t>
            </a:r>
          </a:p>
        </p:txBody>
      </p:sp>
      <p:sp>
        <p:nvSpPr>
          <p:cNvPr id="3" name="Content Placeholder 2"/>
          <p:cNvSpPr>
            <a:spLocks noGrp="1"/>
          </p:cNvSpPr>
          <p:nvPr>
            <p:ph sz="quarter" idx="11"/>
          </p:nvPr>
        </p:nvSpPr>
        <p:spPr>
          <a:xfrm>
            <a:off x="342900" y="1021876"/>
            <a:ext cx="8458200" cy="5591284"/>
          </a:xfrm>
        </p:spPr>
        <p:txBody>
          <a:bodyPr>
            <a:noAutofit/>
          </a:bodyPr>
          <a:lstStyle/>
          <a:p>
            <a:pPr>
              <a:spcAft>
                <a:spcPts val="0"/>
              </a:spcAft>
            </a:pPr>
            <a:r>
              <a:rPr lang="en-US" sz="2000" dirty="0">
                <a:latin typeface="+mj-lt"/>
              </a:rPr>
              <a:t>Three coronaviruses have crossed the </a:t>
            </a:r>
            <a:r>
              <a:rPr lang="en-US" sz="2000" b="1" dirty="0">
                <a:latin typeface="+mj-lt"/>
              </a:rPr>
              <a:t>species barrier </a:t>
            </a:r>
            <a:r>
              <a:rPr lang="en-US" sz="2000" dirty="0">
                <a:latin typeface="+mj-lt"/>
              </a:rPr>
              <a:t>(spreading of disease from one species to another) since 2000</a:t>
            </a:r>
          </a:p>
          <a:p>
            <a:pPr marL="457200" indent="-452438">
              <a:spcAft>
                <a:spcPts val="0"/>
              </a:spcAft>
              <a:buFont typeface="+mj-lt"/>
              <a:buAutoNum type="arabicPeriod"/>
            </a:pPr>
            <a:r>
              <a:rPr lang="en-US" sz="1800" dirty="0">
                <a:latin typeface="+mj-lt"/>
              </a:rPr>
              <a:t>Severe acute respiratory syndrome coronavirus (SARS-</a:t>
            </a:r>
            <a:r>
              <a:rPr lang="en-US" sz="1800" dirty="0" err="1">
                <a:latin typeface="+mj-lt"/>
              </a:rPr>
              <a:t>CoV</a:t>
            </a:r>
            <a:r>
              <a:rPr lang="en-US" sz="1800" dirty="0">
                <a:latin typeface="+mj-lt"/>
              </a:rPr>
              <a:t>) emerged in a province of China in 2002 ultimately infecting 8,098 people and causing 774 deaths across 5 continents</a:t>
            </a:r>
          </a:p>
          <a:p>
            <a:pPr marL="457200" indent="-452438">
              <a:spcAft>
                <a:spcPts val="0"/>
              </a:spcAft>
              <a:buFont typeface="+mj-lt"/>
              <a:buAutoNum type="arabicPeriod"/>
            </a:pPr>
            <a:r>
              <a:rPr lang="en-US" sz="1800" dirty="0">
                <a:latin typeface="+mj-lt"/>
              </a:rPr>
              <a:t>Middle-East respiratory syndrome coronavirus (MERS-</a:t>
            </a:r>
            <a:r>
              <a:rPr lang="en-US" sz="1800" dirty="0" err="1">
                <a:latin typeface="+mj-lt"/>
              </a:rPr>
              <a:t>CoV</a:t>
            </a:r>
            <a:r>
              <a:rPr lang="en-US" sz="1800" dirty="0">
                <a:latin typeface="+mj-lt"/>
              </a:rPr>
              <a:t>) emerged in the Arabian peninsula in 2012 and remains a public health concern </a:t>
            </a:r>
          </a:p>
          <a:p>
            <a:pPr marL="457200" indent="-452438">
              <a:spcAft>
                <a:spcPts val="0"/>
              </a:spcAft>
              <a:buFont typeface="+mj-lt"/>
              <a:buAutoNum type="arabicPeriod"/>
            </a:pPr>
            <a:r>
              <a:rPr lang="en-US" sz="1800" dirty="0">
                <a:latin typeface="+mj-lt"/>
              </a:rPr>
              <a:t>SARS-CoV-2 was identified in December 2019</a:t>
            </a:r>
          </a:p>
          <a:p>
            <a:pPr>
              <a:spcAft>
                <a:spcPts val="0"/>
              </a:spcAft>
            </a:pPr>
            <a:endParaRPr lang="en-US" sz="2000" dirty="0">
              <a:latin typeface="+mj-lt"/>
            </a:endParaRPr>
          </a:p>
          <a:p>
            <a:pPr>
              <a:spcAft>
                <a:spcPts val="0"/>
              </a:spcAft>
            </a:pPr>
            <a:r>
              <a:rPr lang="en-US" sz="2000" dirty="0">
                <a:latin typeface="+mj-lt"/>
              </a:rPr>
              <a:t>Virus Origins:</a:t>
            </a:r>
          </a:p>
          <a:p>
            <a:pPr marL="457200" indent="-457200">
              <a:spcAft>
                <a:spcPts val="0"/>
              </a:spcAft>
              <a:buFont typeface="+mj-lt"/>
              <a:buAutoNum type="arabicPeriod"/>
            </a:pPr>
            <a:r>
              <a:rPr lang="en-US" sz="2000" dirty="0">
                <a:latin typeface="+mj-lt"/>
              </a:rPr>
              <a:t>Both SARS-</a:t>
            </a:r>
            <a:r>
              <a:rPr lang="en-US" sz="2000" dirty="0" err="1">
                <a:latin typeface="+mj-lt"/>
              </a:rPr>
              <a:t>CoV</a:t>
            </a:r>
            <a:r>
              <a:rPr lang="en-US" sz="2000" dirty="0">
                <a:latin typeface="+mj-lt"/>
              </a:rPr>
              <a:t> and SARS-CoV-2 likely originated from bats, with small mammals as </a:t>
            </a:r>
            <a:r>
              <a:rPr lang="en-US" sz="2000" b="1" dirty="0">
                <a:latin typeface="+mj-lt"/>
              </a:rPr>
              <a:t>intermediate hosts </a:t>
            </a:r>
            <a:r>
              <a:rPr lang="en-US" sz="2000" dirty="0">
                <a:latin typeface="+mj-lt"/>
              </a:rPr>
              <a:t>between bat and human.</a:t>
            </a:r>
          </a:p>
          <a:p>
            <a:pPr marL="457200" indent="-457200">
              <a:spcAft>
                <a:spcPts val="0"/>
              </a:spcAft>
              <a:buFont typeface="+mj-lt"/>
              <a:buAutoNum type="arabicPeriod"/>
            </a:pPr>
            <a:r>
              <a:rPr lang="en-US" sz="2000" dirty="0">
                <a:latin typeface="+mj-lt"/>
              </a:rPr>
              <a:t>MERS-</a:t>
            </a:r>
            <a:r>
              <a:rPr lang="en-US" sz="2000" dirty="0" err="1">
                <a:latin typeface="+mj-lt"/>
              </a:rPr>
              <a:t>CoV</a:t>
            </a:r>
            <a:r>
              <a:rPr lang="en-US" sz="2000" dirty="0">
                <a:latin typeface="+mj-lt"/>
              </a:rPr>
              <a:t> originated from a camel with direct transfer to humans.</a:t>
            </a:r>
          </a:p>
          <a:p>
            <a:pPr>
              <a:spcAft>
                <a:spcPts val="0"/>
              </a:spcAft>
            </a:pPr>
            <a:endParaRPr lang="en-US" sz="2000" dirty="0">
              <a:latin typeface="+mj-lt"/>
            </a:endParaRPr>
          </a:p>
          <a:p>
            <a:pPr>
              <a:spcAft>
                <a:spcPts val="0"/>
              </a:spcAft>
            </a:pPr>
            <a:r>
              <a:rPr lang="en-US" sz="2000" dirty="0">
                <a:latin typeface="+mj-lt"/>
              </a:rPr>
              <a:t>In addition, four l</a:t>
            </a:r>
            <a:r>
              <a:rPr lang="en-US" sz="2000" b="1" dirty="0">
                <a:latin typeface="+mj-lt"/>
              </a:rPr>
              <a:t>ow-pathogenicity</a:t>
            </a:r>
            <a:r>
              <a:rPr lang="en-US" sz="2000" dirty="0">
                <a:latin typeface="+mj-lt"/>
              </a:rPr>
              <a:t> coronaviruses are </a:t>
            </a:r>
            <a:r>
              <a:rPr lang="en-US" sz="2000" b="1" dirty="0">
                <a:latin typeface="+mj-lt"/>
              </a:rPr>
              <a:t>endemic</a:t>
            </a:r>
            <a:r>
              <a:rPr lang="en-US" sz="2000" dirty="0">
                <a:latin typeface="+mj-lt"/>
              </a:rPr>
              <a:t> in humans.</a:t>
            </a:r>
          </a:p>
        </p:txBody>
      </p:sp>
    </p:spTree>
    <p:extLst>
      <p:ext uri="{BB962C8B-B14F-4D97-AF65-F5344CB8AC3E}">
        <p14:creationId xmlns:p14="http://schemas.microsoft.com/office/powerpoint/2010/main" val="2620350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18F36-201C-4DC5-AC4B-89A5E8EC59E3}"/>
              </a:ext>
            </a:extLst>
          </p:cNvPr>
          <p:cNvSpPr>
            <a:spLocks noGrp="1"/>
          </p:cNvSpPr>
          <p:nvPr>
            <p:ph type="title"/>
          </p:nvPr>
        </p:nvSpPr>
        <p:spPr/>
        <p:txBody>
          <a:bodyPr/>
          <a:lstStyle/>
          <a:p>
            <a:r>
              <a:rPr lang="en-IN"/>
              <a:t>Virus Characteristics</a:t>
            </a:r>
            <a:r>
              <a:rPr lang="en-IN" sz="1200"/>
              <a:t> 1</a:t>
            </a:r>
          </a:p>
        </p:txBody>
      </p:sp>
      <p:sp>
        <p:nvSpPr>
          <p:cNvPr id="3" name="Content Placeholder 2">
            <a:extLst>
              <a:ext uri="{FF2B5EF4-FFF2-40B4-BE49-F238E27FC236}">
                <a16:creationId xmlns:a16="http://schemas.microsoft.com/office/drawing/2014/main" id="{7C1A69D9-9376-49B7-871C-E5623EE0544A}"/>
              </a:ext>
            </a:extLst>
          </p:cNvPr>
          <p:cNvSpPr>
            <a:spLocks noGrp="1"/>
          </p:cNvSpPr>
          <p:nvPr>
            <p:ph sz="quarter" idx="11"/>
          </p:nvPr>
        </p:nvSpPr>
        <p:spPr>
          <a:xfrm>
            <a:off x="420082" y="1169888"/>
            <a:ext cx="2681053" cy="3529200"/>
          </a:xfrm>
        </p:spPr>
        <p:txBody>
          <a:bodyPr/>
          <a:lstStyle/>
          <a:p>
            <a:r>
              <a:rPr lang="en-US" dirty="0"/>
              <a:t>The SARS-CoV-2 viral particles are spherical with S proteins (</a:t>
            </a:r>
            <a:r>
              <a:rPr lang="en-US" b="1" dirty="0"/>
              <a:t>spikes</a:t>
            </a:r>
            <a:r>
              <a:rPr lang="en-US" dirty="0"/>
              <a:t>) protruding from the surface.</a:t>
            </a:r>
          </a:p>
          <a:p>
            <a:r>
              <a:rPr lang="en-US" dirty="0"/>
              <a:t>The spikes give the virus its name crown, or corona.</a:t>
            </a:r>
          </a:p>
          <a:p>
            <a:r>
              <a:rPr lang="en-US" dirty="0"/>
              <a:t>Spikes assist the virus in attaching and entering the host cells.</a:t>
            </a:r>
          </a:p>
        </p:txBody>
      </p:sp>
      <p:pic>
        <p:nvPicPr>
          <p:cNvPr id="10" name="Picture 3" descr="3-D illustration of the novel coronavirus SARS-CoV-2 emphasizing the surface proteins.">
            <a:extLst>
              <a:ext uri="{FF2B5EF4-FFF2-40B4-BE49-F238E27FC236}">
                <a16:creationId xmlns:a16="http://schemas.microsoft.com/office/drawing/2014/main" id="{1DB8EC28-FA09-4C9F-A58D-524B3638ABD6}"/>
              </a:ext>
            </a:extLst>
          </p:cNvPr>
          <p:cNvPicPr>
            <a:picLocks noGrp="1" noChangeAspect="1"/>
          </p:cNvPicPr>
          <p:nvPr>
            <p:ph sz="quarter" idx="14"/>
          </p:nvPr>
        </p:nvPicPr>
        <p:blipFill>
          <a:blip r:embed="rId3"/>
          <a:stretch>
            <a:fillRect/>
          </a:stretch>
        </p:blipFill>
        <p:spPr>
          <a:xfrm>
            <a:off x="3178316" y="912067"/>
            <a:ext cx="5679973" cy="4597404"/>
          </a:xfrm>
          <a:prstGeom prst="rect">
            <a:avLst/>
          </a:prstGeom>
        </p:spPr>
      </p:pic>
      <p:sp>
        <p:nvSpPr>
          <p:cNvPr id="5" name="Content Placeholder 4">
            <a:extLst>
              <a:ext uri="{FF2B5EF4-FFF2-40B4-BE49-F238E27FC236}">
                <a16:creationId xmlns:a16="http://schemas.microsoft.com/office/drawing/2014/main" id="{A88A3CDD-1B38-410D-881E-7DB2FF58BEE8}"/>
              </a:ext>
            </a:extLst>
          </p:cNvPr>
          <p:cNvSpPr>
            <a:spLocks noGrp="1"/>
          </p:cNvSpPr>
          <p:nvPr>
            <p:ph sz="quarter" idx="15"/>
          </p:nvPr>
        </p:nvSpPr>
        <p:spPr>
          <a:xfrm>
            <a:off x="5471811" y="5568098"/>
            <a:ext cx="2468880" cy="548640"/>
          </a:xfrm>
        </p:spPr>
        <p:txBody>
          <a:bodyPr/>
          <a:lstStyle/>
          <a:p>
            <a:pPr algn="ctr"/>
            <a:r>
              <a:rPr lang="en-IN" sz="2800"/>
              <a:t>SARS-CoV-2</a:t>
            </a:r>
          </a:p>
        </p:txBody>
      </p:sp>
      <p:sp>
        <p:nvSpPr>
          <p:cNvPr id="7" name="Text Placeholder 6">
            <a:extLst>
              <a:ext uri="{FF2B5EF4-FFF2-40B4-BE49-F238E27FC236}">
                <a16:creationId xmlns:a16="http://schemas.microsoft.com/office/drawing/2014/main" id="{FD17B41D-FC0E-4A6F-BAAF-9A425D86B55C}"/>
              </a:ext>
            </a:extLst>
          </p:cNvPr>
          <p:cNvSpPr>
            <a:spLocks noGrp="1"/>
          </p:cNvSpPr>
          <p:nvPr>
            <p:ph type="body" sz="quarter" idx="30"/>
          </p:nvPr>
        </p:nvSpPr>
        <p:spPr/>
        <p:txBody>
          <a:bodyPr/>
          <a:lstStyle/>
          <a:p>
            <a:r>
              <a:rPr lang="en-IN"/>
              <a:t>CDC/Alissa Eckert, MS; Dan Higgins, MAMS</a:t>
            </a:r>
          </a:p>
        </p:txBody>
      </p:sp>
    </p:spTree>
    <p:extLst>
      <p:ext uri="{BB962C8B-B14F-4D97-AF65-F5344CB8AC3E}">
        <p14:creationId xmlns:p14="http://schemas.microsoft.com/office/powerpoint/2010/main" val="3237553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Virus Characteristics</a:t>
            </a:r>
            <a:r>
              <a:rPr lang="en-IN" sz="1200" dirty="0"/>
              <a:t> 2</a:t>
            </a:r>
          </a:p>
        </p:txBody>
      </p:sp>
      <p:sp>
        <p:nvSpPr>
          <p:cNvPr id="3" name="Content Placeholder 2"/>
          <p:cNvSpPr>
            <a:spLocks noGrp="1"/>
          </p:cNvSpPr>
          <p:nvPr>
            <p:ph sz="quarter" idx="11"/>
          </p:nvPr>
        </p:nvSpPr>
        <p:spPr>
          <a:xfrm>
            <a:off x="342900" y="983411"/>
            <a:ext cx="8458200" cy="5569789"/>
          </a:xfrm>
        </p:spPr>
        <p:txBody>
          <a:bodyPr>
            <a:normAutofit lnSpcReduction="10000"/>
          </a:bodyPr>
          <a:lstStyle/>
          <a:p>
            <a:pPr>
              <a:spcAft>
                <a:spcPts val="1200"/>
              </a:spcAft>
            </a:pPr>
            <a:r>
              <a:rPr lang="en-US" sz="2000" b="1" dirty="0">
                <a:latin typeface="+mj-lt"/>
              </a:rPr>
              <a:t>SARS-CoV-2 </a:t>
            </a:r>
            <a:r>
              <a:rPr lang="en-US" sz="2000" dirty="0"/>
              <a:t>is an enveloped virus with an </a:t>
            </a:r>
            <a:r>
              <a:rPr lang="en-US" sz="2000" b="1" dirty="0">
                <a:latin typeface="+mj-lt"/>
              </a:rPr>
              <a:t>RNA genome.</a:t>
            </a:r>
          </a:p>
          <a:p>
            <a:pPr>
              <a:spcAft>
                <a:spcPts val="1200"/>
              </a:spcAft>
            </a:pPr>
            <a:r>
              <a:rPr lang="en-US" sz="2000" dirty="0"/>
              <a:t>Genetic materials: a small number of genes (4 main structural proteins and 16 nonstructural proteins*)</a:t>
            </a:r>
          </a:p>
          <a:p>
            <a:pPr>
              <a:spcAft>
                <a:spcPts val="600"/>
              </a:spcAft>
            </a:pPr>
            <a:r>
              <a:rPr lang="en-US" sz="2000" dirty="0"/>
              <a:t>Four main structural proteins make up the </a:t>
            </a:r>
            <a:r>
              <a:rPr lang="en-US" sz="2000" b="1" dirty="0"/>
              <a:t>capsid</a:t>
            </a:r>
            <a:r>
              <a:rPr lang="en-US" sz="2000" dirty="0"/>
              <a:t> and </a:t>
            </a:r>
            <a:r>
              <a:rPr lang="en-US" sz="2000" b="1" dirty="0"/>
              <a:t>envelope</a:t>
            </a:r>
            <a:r>
              <a:rPr lang="en-US" sz="2000" dirty="0"/>
              <a:t>:</a:t>
            </a:r>
          </a:p>
          <a:p>
            <a:pPr marL="347472" indent="-347472">
              <a:spcAft>
                <a:spcPts val="600"/>
              </a:spcAft>
              <a:buFont typeface="Arial" panose="020B0604020202020204" pitchFamily="34" charset="0"/>
              <a:buChar char="•"/>
            </a:pPr>
            <a:r>
              <a:rPr lang="en-US" sz="2000" b="1" dirty="0"/>
              <a:t>spike (S) glycoproteins </a:t>
            </a:r>
            <a:r>
              <a:rPr lang="en-US" sz="2000" dirty="0"/>
              <a:t>(protrudes from the viral surface and aids to binding the envelope of the virus to the host cells)</a:t>
            </a:r>
            <a:endParaRPr lang="en-US" sz="2000" b="1" dirty="0"/>
          </a:p>
          <a:p>
            <a:pPr marL="347472" indent="-347472">
              <a:spcAft>
                <a:spcPts val="600"/>
              </a:spcAft>
              <a:buFont typeface="Arial" panose="020B0604020202020204" pitchFamily="34" charset="0"/>
              <a:buChar char="•"/>
            </a:pPr>
            <a:r>
              <a:rPr lang="en-US" sz="2000" b="1" dirty="0"/>
              <a:t>envelope (E) glycoproteins </a:t>
            </a:r>
            <a:r>
              <a:rPr lang="en-US" sz="2000" dirty="0"/>
              <a:t>(production and maturation of the virus)</a:t>
            </a:r>
            <a:endParaRPr lang="en-US" sz="2000" b="1" dirty="0"/>
          </a:p>
          <a:p>
            <a:pPr marL="347472" indent="-347472">
              <a:spcAft>
                <a:spcPts val="600"/>
              </a:spcAft>
              <a:buFont typeface="Arial" panose="020B0604020202020204" pitchFamily="34" charset="0"/>
              <a:buChar char="•"/>
            </a:pPr>
            <a:r>
              <a:rPr lang="en-US" sz="2000" b="1" dirty="0"/>
              <a:t>membrane (M) glycoproteins </a:t>
            </a:r>
            <a:r>
              <a:rPr lang="en-US" sz="2000" dirty="0"/>
              <a:t>(determines the shape of the virus envelope)</a:t>
            </a:r>
            <a:endParaRPr lang="en-US" sz="2000" b="1" dirty="0"/>
          </a:p>
          <a:p>
            <a:pPr marL="347472" indent="-347472">
              <a:spcAft>
                <a:spcPts val="1200"/>
              </a:spcAft>
              <a:buFont typeface="Arial" panose="020B0604020202020204" pitchFamily="34" charset="0"/>
              <a:buChar char="•"/>
            </a:pPr>
            <a:r>
              <a:rPr lang="en-US" sz="2000" b="1" dirty="0"/>
              <a:t>nucleocapsid (N) proteins </a:t>
            </a:r>
            <a:r>
              <a:rPr lang="en-US" sz="2000" dirty="0"/>
              <a:t>(involved in viral replication)</a:t>
            </a:r>
            <a:endParaRPr lang="en-US" sz="2000" b="1" dirty="0"/>
          </a:p>
          <a:p>
            <a:pPr>
              <a:spcAft>
                <a:spcPts val="1200"/>
              </a:spcAft>
            </a:pPr>
            <a:r>
              <a:rPr lang="en-US" sz="2000" dirty="0">
                <a:solidFill>
                  <a:schemeClr val="tx1"/>
                </a:solidFill>
              </a:rPr>
              <a:t>16 nonstructural proteins are involved in viral replication, maturation, and release</a:t>
            </a:r>
          </a:p>
          <a:p>
            <a:pPr>
              <a:spcAft>
                <a:spcPts val="1200"/>
              </a:spcAft>
            </a:pPr>
            <a:r>
              <a:rPr lang="en-US" sz="2000" dirty="0">
                <a:latin typeface="+mj-lt"/>
              </a:rPr>
              <a:t>Scientists published the genome sequence by January 10, 2020, just one month after it was first reported; it took over a year to sequence the SARS-</a:t>
            </a:r>
            <a:r>
              <a:rPr lang="en-US" sz="2000" dirty="0" err="1">
                <a:latin typeface="+mj-lt"/>
              </a:rPr>
              <a:t>CoV</a:t>
            </a:r>
            <a:r>
              <a:rPr lang="en-US" sz="2000" dirty="0">
                <a:latin typeface="+mj-lt"/>
              </a:rPr>
              <a:t> in 2003.</a:t>
            </a:r>
          </a:p>
        </p:txBody>
      </p:sp>
    </p:spTree>
    <p:extLst>
      <p:ext uri="{BB962C8B-B14F-4D97-AF65-F5344CB8AC3E}">
        <p14:creationId xmlns:p14="http://schemas.microsoft.com/office/powerpoint/2010/main" val="789471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3B55B-113E-4A86-9BD2-FE8A16A5574B}"/>
              </a:ext>
            </a:extLst>
          </p:cNvPr>
          <p:cNvSpPr>
            <a:spLocks noGrp="1"/>
          </p:cNvSpPr>
          <p:nvPr>
            <p:ph type="title"/>
          </p:nvPr>
        </p:nvSpPr>
        <p:spPr/>
        <p:txBody>
          <a:bodyPr/>
          <a:lstStyle/>
          <a:p>
            <a:r>
              <a:rPr lang="en-IN" dirty="0"/>
              <a:t>Virus Transmission: </a:t>
            </a:r>
            <a:r>
              <a:rPr lang="en-US" dirty="0"/>
              <a:t>What is Direct and Indirect Disease Transmission?</a:t>
            </a:r>
            <a:endParaRPr lang="en-IN" sz="1200" dirty="0"/>
          </a:p>
        </p:txBody>
      </p:sp>
      <p:sp>
        <p:nvSpPr>
          <p:cNvPr id="3" name="Content Placeholder 2">
            <a:extLst>
              <a:ext uri="{FF2B5EF4-FFF2-40B4-BE49-F238E27FC236}">
                <a16:creationId xmlns:a16="http://schemas.microsoft.com/office/drawing/2014/main" id="{62533E3C-304F-40E8-A23E-018868C4870B}"/>
              </a:ext>
            </a:extLst>
          </p:cNvPr>
          <p:cNvSpPr>
            <a:spLocks noGrp="1"/>
          </p:cNvSpPr>
          <p:nvPr>
            <p:ph sz="quarter" idx="11"/>
          </p:nvPr>
        </p:nvSpPr>
        <p:spPr>
          <a:xfrm>
            <a:off x="342900" y="1152135"/>
            <a:ext cx="8458200" cy="4937769"/>
          </a:xfrm>
        </p:spPr>
        <p:txBody>
          <a:bodyPr/>
          <a:lstStyle/>
          <a:p>
            <a:r>
              <a:rPr lang="en-US" b="1" dirty="0"/>
              <a:t>Contact transmission </a:t>
            </a:r>
            <a:r>
              <a:rPr lang="en-US" dirty="0"/>
              <a:t>is the most common form of transmission for many diseases and viruses. There are two types of contact transmission: Direct and indirect. </a:t>
            </a:r>
          </a:p>
          <a:p>
            <a:pPr marL="457200" indent="-457200">
              <a:buFont typeface="+mj-lt"/>
              <a:buAutoNum type="arabicPeriod"/>
            </a:pPr>
            <a:r>
              <a:rPr lang="en-US" b="1" i="1" dirty="0"/>
              <a:t>Direct contact transmission </a:t>
            </a:r>
            <a:r>
              <a:rPr lang="en-US" dirty="0"/>
              <a:t>occurs when there is physical contact between an infected person and a susceptible person/animal which results in the transfer of microorganisms. </a:t>
            </a:r>
          </a:p>
          <a:p>
            <a:pPr marL="457200" indent="-457200">
              <a:buFont typeface="+mj-lt"/>
              <a:buAutoNum type="arabicPeriod"/>
            </a:pPr>
            <a:r>
              <a:rPr lang="en-US" b="1" i="1" dirty="0"/>
              <a:t>Indirect contact transmission </a:t>
            </a:r>
            <a:r>
              <a:rPr lang="en-US" dirty="0"/>
              <a:t>occurs when there is no direct human-to-human contact. Instead, contact and transmission occurs from a contaminated surfaces or objects.</a:t>
            </a:r>
          </a:p>
        </p:txBody>
      </p:sp>
    </p:spTree>
    <p:extLst>
      <p:ext uri="{BB962C8B-B14F-4D97-AF65-F5344CB8AC3E}">
        <p14:creationId xmlns:p14="http://schemas.microsoft.com/office/powerpoint/2010/main" val="1234823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3B55B-113E-4A86-9BD2-FE8A16A5574B}"/>
              </a:ext>
            </a:extLst>
          </p:cNvPr>
          <p:cNvSpPr>
            <a:spLocks noGrp="1"/>
          </p:cNvSpPr>
          <p:nvPr>
            <p:ph type="title"/>
          </p:nvPr>
        </p:nvSpPr>
        <p:spPr/>
        <p:txBody>
          <a:bodyPr/>
          <a:lstStyle/>
          <a:p>
            <a:r>
              <a:rPr lang="en-IN" dirty="0"/>
              <a:t>Virus Transmission (Direct Contact Transmission)</a:t>
            </a:r>
            <a:endParaRPr lang="en-IN" sz="1200" dirty="0"/>
          </a:p>
        </p:txBody>
      </p:sp>
      <p:sp>
        <p:nvSpPr>
          <p:cNvPr id="3" name="Content Placeholder 2">
            <a:extLst>
              <a:ext uri="{FF2B5EF4-FFF2-40B4-BE49-F238E27FC236}">
                <a16:creationId xmlns:a16="http://schemas.microsoft.com/office/drawing/2014/main" id="{62533E3C-304F-40E8-A23E-018868C4870B}"/>
              </a:ext>
            </a:extLst>
          </p:cNvPr>
          <p:cNvSpPr>
            <a:spLocks noGrp="1"/>
          </p:cNvSpPr>
          <p:nvPr>
            <p:ph sz="quarter" idx="11"/>
          </p:nvPr>
        </p:nvSpPr>
        <p:spPr>
          <a:xfrm>
            <a:off x="342900" y="1052449"/>
            <a:ext cx="8458200" cy="2276865"/>
          </a:xfrm>
        </p:spPr>
        <p:txBody>
          <a:bodyPr/>
          <a:lstStyle/>
          <a:p>
            <a:pPr>
              <a:spcAft>
                <a:spcPts val="1800"/>
              </a:spcAft>
            </a:pPr>
            <a:r>
              <a:rPr lang="en-US">
                <a:latin typeface="+mj-lt"/>
              </a:rPr>
              <a:t>SARS-CoV-2 can be transmitted from animal to human (direct) and human-to-human (droplets).</a:t>
            </a:r>
          </a:p>
          <a:p>
            <a:pPr>
              <a:spcAft>
                <a:spcPts val="1800"/>
              </a:spcAft>
            </a:pPr>
            <a:r>
              <a:rPr lang="en-US">
                <a:latin typeface="+mj-lt"/>
              </a:rPr>
              <a:t>Human-to-human transmission of the virus is primarily through infectious droplets that may travel up to 6 feet from person-to-person, through coughing, sneezing, or talking.</a:t>
            </a:r>
          </a:p>
        </p:txBody>
      </p:sp>
      <p:sp>
        <p:nvSpPr>
          <p:cNvPr id="4" name="Content Placeholder 3">
            <a:extLst>
              <a:ext uri="{FF2B5EF4-FFF2-40B4-BE49-F238E27FC236}">
                <a16:creationId xmlns:a16="http://schemas.microsoft.com/office/drawing/2014/main" id="{1DD7E79D-7D04-4290-86FA-4DEFD657034B}"/>
              </a:ext>
            </a:extLst>
          </p:cNvPr>
          <p:cNvSpPr>
            <a:spLocks noGrp="1"/>
          </p:cNvSpPr>
          <p:nvPr>
            <p:ph sz="quarter" idx="14"/>
          </p:nvPr>
        </p:nvSpPr>
        <p:spPr>
          <a:xfrm>
            <a:off x="342900" y="3737138"/>
            <a:ext cx="3390899" cy="2540000"/>
          </a:xfrm>
        </p:spPr>
        <p:txBody>
          <a:bodyPr/>
          <a:lstStyle/>
          <a:p>
            <a:r>
              <a:rPr lang="en-US">
                <a:latin typeface="+mj-lt"/>
              </a:rPr>
              <a:t>Studies suggest that the virus can become aerosolized and travel farther, remaining viable for up to 3 hours.</a:t>
            </a:r>
          </a:p>
        </p:txBody>
      </p:sp>
      <p:pic>
        <p:nvPicPr>
          <p:cNvPr id="8" name="Picture 4" descr="Man sneezing with expelled droplets being dispersed.">
            <a:extLst>
              <a:ext uri="{FF2B5EF4-FFF2-40B4-BE49-F238E27FC236}">
                <a16:creationId xmlns:a16="http://schemas.microsoft.com/office/drawing/2014/main" id="{9C34E773-00F1-4589-88C2-FF5B4A94CC8C}"/>
              </a:ext>
            </a:extLst>
          </p:cNvPr>
          <p:cNvPicPr>
            <a:picLocks noGrp="1" noChangeAspect="1"/>
          </p:cNvPicPr>
          <p:nvPr>
            <p:ph sz="quarter" idx="15"/>
          </p:nvPr>
        </p:nvPicPr>
        <p:blipFill>
          <a:blip r:embed="rId3"/>
          <a:stretch>
            <a:fillRect/>
          </a:stretch>
        </p:blipFill>
        <p:spPr>
          <a:xfrm>
            <a:off x="4137286" y="3528687"/>
            <a:ext cx="4545906" cy="2832594"/>
          </a:xfrm>
          <a:prstGeom prst="rect">
            <a:avLst/>
          </a:prstGeom>
        </p:spPr>
      </p:pic>
      <p:sp>
        <p:nvSpPr>
          <p:cNvPr id="7" name="Text Placeholder 5">
            <a:extLst>
              <a:ext uri="{FF2B5EF4-FFF2-40B4-BE49-F238E27FC236}">
                <a16:creationId xmlns:a16="http://schemas.microsoft.com/office/drawing/2014/main" id="{8CF11F47-3257-43D6-9ADE-60DF5526F365}"/>
              </a:ext>
            </a:extLst>
          </p:cNvPr>
          <p:cNvSpPr>
            <a:spLocks noGrp="1"/>
          </p:cNvSpPr>
          <p:nvPr>
            <p:ph type="body" sz="quarter" idx="30"/>
          </p:nvPr>
        </p:nvSpPr>
        <p:spPr/>
        <p:txBody>
          <a:bodyPr/>
          <a:lstStyle/>
          <a:p>
            <a:r>
              <a:rPr lang="en-IN"/>
              <a:t>CDC/James </a:t>
            </a:r>
            <a:r>
              <a:rPr lang="en-IN" err="1"/>
              <a:t>Gathany</a:t>
            </a:r>
            <a:endParaRPr lang="en-IN"/>
          </a:p>
        </p:txBody>
      </p:sp>
    </p:spTree>
    <p:extLst>
      <p:ext uri="{BB962C8B-B14F-4D97-AF65-F5344CB8AC3E}">
        <p14:creationId xmlns:p14="http://schemas.microsoft.com/office/powerpoint/2010/main" val="381831135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1_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7.xml><?xml version="1.0" encoding="utf-8"?>
<a:theme xmlns:a="http://schemas.openxmlformats.org/drawingml/2006/main" name="1_ImageDescriptionAppendix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TotalTime>
  <Words>5322</Words>
  <Application>Microsoft Office PowerPoint</Application>
  <PresentationFormat>On-screen Show (4:3)</PresentationFormat>
  <Paragraphs>417</Paragraphs>
  <Slides>43</Slides>
  <Notes>17</Notes>
  <HiddenSlides>2</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43</vt:i4>
      </vt:variant>
    </vt:vector>
  </HeadingPairs>
  <TitlesOfParts>
    <vt:vector size="53" baseType="lpstr">
      <vt:lpstr>Arial</vt:lpstr>
      <vt:lpstr>Calibri</vt:lpstr>
      <vt:lpstr>Wingdings</vt:lpstr>
      <vt:lpstr>Title Slides Master</vt:lpstr>
      <vt:lpstr>MainContentSlideMaster</vt:lpstr>
      <vt:lpstr>ClosingMaster</vt:lpstr>
      <vt:lpstr>DividerSlideMaster</vt:lpstr>
      <vt:lpstr>ImageDescriptionAppendixSlideMaster</vt:lpstr>
      <vt:lpstr>1_DividerSlideMaster</vt:lpstr>
      <vt:lpstr>1_ImageDescriptionAppendixSlideMaster</vt:lpstr>
      <vt:lpstr>Coronavirus Disease 2019 (COVID-19)</vt:lpstr>
      <vt:lpstr>Lecture Summary</vt:lpstr>
      <vt:lpstr>Overview 1</vt:lpstr>
      <vt:lpstr>Overview 2</vt:lpstr>
      <vt:lpstr>History</vt:lpstr>
      <vt:lpstr>Virus Characteristics 1</vt:lpstr>
      <vt:lpstr>Virus Characteristics 2</vt:lpstr>
      <vt:lpstr>Virus Transmission: What is Direct and Indirect Disease Transmission?</vt:lpstr>
      <vt:lpstr>Virus Transmission (Direct Contact Transmission)</vt:lpstr>
      <vt:lpstr>Virus Transmission (Indirect Contact Transmission) </vt:lpstr>
      <vt:lpstr>Entry into the Host</vt:lpstr>
      <vt:lpstr>Mechanisms of Pathogenicity 1</vt:lpstr>
      <vt:lpstr>Mechanisms of Pathogenicity 2</vt:lpstr>
      <vt:lpstr>Disease Manifestations 1</vt:lpstr>
      <vt:lpstr>Disease Manifestations 2</vt:lpstr>
      <vt:lpstr>Disease Manifestations 3</vt:lpstr>
      <vt:lpstr>Disease Manifestations 4</vt:lpstr>
      <vt:lpstr>Disease Manifestations 5</vt:lpstr>
      <vt:lpstr>Clinical Care</vt:lpstr>
      <vt:lpstr>Epidemiology 1</vt:lpstr>
      <vt:lpstr>Epidemiology 2</vt:lpstr>
      <vt:lpstr>Epidemiology 3</vt:lpstr>
      <vt:lpstr>Epidemiology 4</vt:lpstr>
      <vt:lpstr>Epidemiology 5</vt:lpstr>
      <vt:lpstr>Epidemiology 6</vt:lpstr>
      <vt:lpstr>Epidemiology 7</vt:lpstr>
      <vt:lpstr>Epidemiology 8</vt:lpstr>
      <vt:lpstr>Epidemiology 9</vt:lpstr>
      <vt:lpstr>Epidemiology 10</vt:lpstr>
      <vt:lpstr>Prevention /Treatment 1</vt:lpstr>
      <vt:lpstr>Prevention /Treatment 2</vt:lpstr>
      <vt:lpstr>Prevention /Treatment 3</vt:lpstr>
      <vt:lpstr>Prevention /Treatment 4</vt:lpstr>
      <vt:lpstr>Prevention /Treatment 5</vt:lpstr>
      <vt:lpstr>Prevention /Treatment 6</vt:lpstr>
      <vt:lpstr>Prevention/Treatment 7</vt:lpstr>
      <vt:lpstr>Prevention/Treatment 8</vt:lpstr>
      <vt:lpstr>Prevention/Treatment 8</vt:lpstr>
      <vt:lpstr>Prevention/Treatment 9</vt:lpstr>
      <vt:lpstr>PowerPoint Presentation</vt:lpstr>
      <vt:lpstr>End of Main Content</vt:lpstr>
      <vt:lpstr>Accessibility Content: Text Alternatives for Images</vt:lpstr>
      <vt:lpstr>Epidemiology 3 - Text Alternative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Coronavirus Disease 2019 (COVID-19)</dc:title>
  <dc:creator>Melissa Gutierrez</dc:creator>
  <cp:lastModifiedBy>Winch, Anne</cp:lastModifiedBy>
  <cp:revision>47</cp:revision>
  <dcterms:created xsi:type="dcterms:W3CDTF">2020-08-03T04:46:28Z</dcterms:created>
  <dcterms:modified xsi:type="dcterms:W3CDTF">2022-02-10T17:50:31Z</dcterms:modified>
</cp:coreProperties>
</file>