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18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2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305F1964-7B86-42E0-9406-CCF7B38B6BA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37318AD-9AA9-410A-83F6-B8C21B490AE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F8D2B30-40C9-4437-9C08-AEFCFB419008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E5326BC-4152-4274-9C50-0D4B47D43C2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A7F27C9-CF99-4F07-B32C-699088471F4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A0E0ED9-36E3-40BA-9674-DE64C94195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3E9D59C-23F5-48CF-94F0-0FEA9DF4A1B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E1F1595-CAA8-4BDB-8166-10FCEF408A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22B507-0F16-4390-AB97-DDAD6AC2DD9B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7787A1B-4497-4855-9A0D-3C8E5C52306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C0F3B78-C6EC-46BB-8596-C017CD0B3A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3685320-71A0-4E52-BFBE-296EE8F5C0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740841F-9870-4E54-A7C7-2FF3ABEA3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A57B136-4BBA-497D-9BEB-EF2CA58ADD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B2CA5E-02D4-4E28-884F-0477BFA561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9274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4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1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FFE9AF1-DCF7-4569-9E2D-D33F71A6FF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EE5EE3C-2DE1-440D-A8AE-A63191136F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C40A020-DDBE-413C-979B-95DD47D1E6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2A9426-C8A0-47A2-B706-8964D177CB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797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7A8F3-AA25-4E83-948F-171171B07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48C39-6DE1-4D73-9734-256D7E86D7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8635537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F7B15-ABD7-4CA4-9C3B-C14CA0F99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36344-E9C9-4620-812A-08173FB3F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651475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8240A-AEE8-489A-8D0E-9CC2DCA6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47FAD-07F4-4111-8CC8-AB2A9F8CB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626628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EF93B-59D0-4246-845F-4CE491BE0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302B5-B9B2-4386-8AA3-376F97604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7375F9-D93A-4406-AF7E-135A64F63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28814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AF230-08DD-4CE4-960E-25390FCD6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03E4EA-EF71-47F0-B426-38464F81A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290296-0AAE-4E70-A3EA-F6AD7558A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D7CA4E-432A-40BC-94E8-CEA8711BF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EABAA1-9954-4756-8DB1-D2269F6EA9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934197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7226E-4221-454F-ABC2-3BC39C3F2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539971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30033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929A1-7F0B-4924-93FE-80B2DA1D0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3BC48-BD36-403E-96B8-AB841CA94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958437-E210-4F6F-AA74-DDC26FB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7962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E8AB7-44B7-4F69-B3B8-747E9371E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7F4ABD-BF54-4037-9200-9CCBC81F4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C4C4A-49DE-4044-B419-859B5D1BE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92784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BDB67C-62A1-4E75-8A7A-85301A5134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CD9EA90-3BBB-49BD-B760-607C38B042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3D9C3A5-A956-456A-9111-DDCF34F270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7C0925-0909-434A-B12D-E62431B5B9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1593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6267B-78B2-4DB0-9258-42977D902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1A7B3C-0779-4FB7-B0C4-F9B68DE212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10974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FB62C2-4EE4-453A-9560-09C22126BB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7BC3F0-5102-403A-AA41-753B09CDB0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319707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375443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4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1C827AC-E5CF-4CA2-BFE9-2CC828E591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F64B4C7-97AD-40FC-B4BD-47612243DF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C9E39A5-FD05-492B-86C1-3F687C6C90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7CF0F1-2DD2-4297-A99A-3E391190B7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1216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0B5F35-C7D1-4028-A5C0-700899D019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FFF811-BE4B-4C6A-AF92-4BD7885218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AFE209-E0A9-431A-86DC-7460CF08B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D9C1B9-3F13-4118-8C24-7B4141A718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73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650937A-3562-453C-B1D6-E0659976FB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C08F5A3-FE9B-4583-9F7A-DA782C8074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9D10980-3D0D-47C7-A4AC-8412FCC98A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C65C0D-7C9E-46A1-A13C-070FA3DEEE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8501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0245E47-14EB-4066-AC1D-49763529A9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7B9F46C-B588-4014-8120-B1B675F6D5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5AC4C52-2CE6-42F9-981B-CBF5FCEEB9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209BF5-46EA-44E8-9B63-48234C2904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5024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CEC300D-742B-4722-958C-29AC718762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0A540A-EFC2-470C-819C-12D9688652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327710F-D386-4874-9F57-2712404AA7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D5CC57-171F-4625-A873-D4EB167706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96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7623695-3333-44BB-B7E9-9F24CF865C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AF6368B-6635-4083-8E02-3000258737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337CBA9-D0A8-4575-A596-32F17B6D88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62C95-7924-4F90-9CCD-9C2F385C6E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2530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9E6FF7E-7584-49AB-81A6-11F572D9FC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A6A60B4-4C2A-4132-BE72-FCC8CE4176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D031246-BCD1-4F25-862D-884CD54203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71825E-B67F-4932-B6BC-58E183F497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9622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3B5C02C-0094-480C-8241-DA30279D2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9FD1B29-8A77-4359-B3A6-A59857E8C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96132C6-FE77-468D-B998-EDDA46062E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FA6B3EC-140E-4650-98ED-C13389AC1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62CC79C4-3B43-4C20-AAE2-E028B738217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04EC1DC-89E4-4E5A-9A67-F44D3B8AB21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61D589B-7244-4896-AC50-16BFB07C3F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ACAAEAC-16E3-4630-830A-16164411E8F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9267F465-E574-462C-B993-0F8E8F717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C04CC173-63CE-466A-9007-AD6408083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1F881F49-1BC3-41F4-A0D5-F5C711954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B729E7-235A-4014-807C-F2AD011AF55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7566A9-D944-4E83-AF4D-8D80808D160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462D306E-0D0C-4132-A940-EBE6A0006C1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028FAFB-FC98-46E5-BFE4-A4B7495A7A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5D062CB-578F-49E1-B487-654DFB82F91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A3FFF67-D003-4A9A-AD71-3911EFABD4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E080AA4-5B44-4657-94E7-94F89997AA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EB15F296-27EC-4138-8E9D-02744C96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8ECD75D-A77B-4130-B8F0-53DC07634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b="1"/>
              <a:t> </a:t>
            </a: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EE4CBC-EABF-4F41-88EA-0F83BFC2D97E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69FBA0C-6DD5-47F7-AD57-C271306E21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Chemistry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1EABFBE-AB35-463C-9172-A5CB7FF74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7A6D31A-FBC9-4AF4-B755-532A1BBD79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2C0A02A-C25B-4E3E-9A24-AAB46764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2EFED9E-A677-46E7-A378-F31A56C54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0">
            <a:extLst>
              <a:ext uri="{FF2B5EF4-FFF2-40B4-BE49-F238E27FC236}">
                <a16:creationId xmlns:a16="http://schemas.microsoft.com/office/drawing/2014/main" id="{8898FA72-1510-4E16-BEA0-E5EFC1707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Chemistry </a:t>
            </a:r>
          </a:p>
        </p:txBody>
      </p:sp>
      <p:grpSp>
        <p:nvGrpSpPr>
          <p:cNvPr id="6147" name="Group 31">
            <a:extLst>
              <a:ext uri="{FF2B5EF4-FFF2-40B4-BE49-F238E27FC236}">
                <a16:creationId xmlns:a16="http://schemas.microsoft.com/office/drawing/2014/main" id="{E54C88CA-58DF-44B8-919C-974C4333A1BE}"/>
              </a:ext>
            </a:extLst>
          </p:cNvPr>
          <p:cNvGrpSpPr>
            <a:grpSpLocks/>
          </p:cNvGrpSpPr>
          <p:nvPr/>
        </p:nvGrpSpPr>
        <p:grpSpPr bwMode="auto">
          <a:xfrm>
            <a:off x="3638550" y="2543175"/>
            <a:ext cx="1581150" cy="1638300"/>
            <a:chOff x="3562282" y="1095374"/>
            <a:chExt cx="1580241" cy="1638875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053A032-6A93-414C-AA41-65CB18FB0F84}"/>
                </a:ext>
              </a:extLst>
            </p:cNvPr>
            <p:cNvSpPr/>
            <p:nvPr/>
          </p:nvSpPr>
          <p:spPr>
            <a:xfrm>
              <a:off x="3562282" y="1095374"/>
              <a:ext cx="1580241" cy="16388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Oval 4">
              <a:extLst>
                <a:ext uri="{FF2B5EF4-FFF2-40B4-BE49-F238E27FC236}">
                  <a16:creationId xmlns:a16="http://schemas.microsoft.com/office/drawing/2014/main" id="{9861482D-FB9A-498D-B2A9-E88530B13AF8}"/>
                </a:ext>
              </a:extLst>
            </p:cNvPr>
            <p:cNvSpPr/>
            <p:nvPr/>
          </p:nvSpPr>
          <p:spPr>
            <a:xfrm>
              <a:off x="3793924" y="1335171"/>
              <a:ext cx="1116957" cy="11592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800">
                  <a:solidFill>
                    <a:sysClr val="windowText" lastClr="000000"/>
                  </a:solidFill>
                </a:rPr>
                <a:t>Properties of water and their benefits.</a:t>
              </a:r>
            </a:p>
          </p:txBody>
        </p:sp>
      </p:grpSp>
      <p:grpSp>
        <p:nvGrpSpPr>
          <p:cNvPr id="6148" name="Group 32">
            <a:extLst>
              <a:ext uri="{FF2B5EF4-FFF2-40B4-BE49-F238E27FC236}">
                <a16:creationId xmlns:a16="http://schemas.microsoft.com/office/drawing/2014/main" id="{D0E9EC4C-B141-40EA-A5C5-DBE8F6CDB92B}"/>
              </a:ext>
            </a:extLst>
          </p:cNvPr>
          <p:cNvGrpSpPr>
            <a:grpSpLocks/>
          </p:cNvGrpSpPr>
          <p:nvPr/>
        </p:nvGrpSpPr>
        <p:grpSpPr bwMode="auto">
          <a:xfrm>
            <a:off x="2741613" y="2420938"/>
            <a:ext cx="1063625" cy="355600"/>
            <a:chOff x="2665211" y="973670"/>
            <a:chExt cx="1063604" cy="355223"/>
          </a:xfrm>
        </p:grpSpPr>
        <p:sp>
          <p:nvSpPr>
            <p:cNvPr id="55" name="Right Arrow 54">
              <a:extLst>
                <a:ext uri="{FF2B5EF4-FFF2-40B4-BE49-F238E27FC236}">
                  <a16:creationId xmlns:a16="http://schemas.microsoft.com/office/drawing/2014/main" id="{22C8D7B3-ADA9-47CC-B6D7-C7E6B0BB9141}"/>
                </a:ext>
              </a:extLst>
            </p:cNvPr>
            <p:cNvSpPr/>
            <p:nvPr/>
          </p:nvSpPr>
          <p:spPr>
            <a:xfrm rot="12807504">
              <a:off x="2665211" y="973670"/>
              <a:ext cx="1063604" cy="355223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Right Arrow 6">
              <a:extLst>
                <a:ext uri="{FF2B5EF4-FFF2-40B4-BE49-F238E27FC236}">
                  <a16:creationId xmlns:a16="http://schemas.microsoft.com/office/drawing/2014/main" id="{D37F4C67-7270-49C9-8806-64383FB57D7F}"/>
                </a:ext>
              </a:extLst>
            </p:cNvPr>
            <p:cNvSpPr/>
            <p:nvPr/>
          </p:nvSpPr>
          <p:spPr>
            <a:xfrm rot="23607504">
              <a:off x="2763634" y="1073576"/>
              <a:ext cx="955656" cy="2140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1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149" name="Group 33">
            <a:extLst>
              <a:ext uri="{FF2B5EF4-FFF2-40B4-BE49-F238E27FC236}">
                <a16:creationId xmlns:a16="http://schemas.microsoft.com/office/drawing/2014/main" id="{AF2205CF-9F96-472C-8FCB-37378977A5FD}"/>
              </a:ext>
            </a:extLst>
          </p:cNvPr>
          <p:cNvGrpSpPr>
            <a:grpSpLocks/>
          </p:cNvGrpSpPr>
          <p:nvPr/>
        </p:nvGrpSpPr>
        <p:grpSpPr bwMode="auto">
          <a:xfrm>
            <a:off x="1798638" y="1447800"/>
            <a:ext cx="1041400" cy="1041400"/>
            <a:chOff x="1722212" y="0"/>
            <a:chExt cx="1041825" cy="1041825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317D0E7-044D-4AFC-802B-87FC7AA4BD9F}"/>
                </a:ext>
              </a:extLst>
            </p:cNvPr>
            <p:cNvSpPr/>
            <p:nvPr/>
          </p:nvSpPr>
          <p:spPr>
            <a:xfrm>
              <a:off x="1722212" y="0"/>
              <a:ext cx="1041825" cy="104182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Oval 8">
              <a:extLst>
                <a:ext uri="{FF2B5EF4-FFF2-40B4-BE49-F238E27FC236}">
                  <a16:creationId xmlns:a16="http://schemas.microsoft.com/office/drawing/2014/main" id="{3117E3CB-13F6-4D39-AB25-AC90CAD3A666}"/>
                </a:ext>
              </a:extLst>
            </p:cNvPr>
            <p:cNvSpPr/>
            <p:nvPr/>
          </p:nvSpPr>
          <p:spPr>
            <a:xfrm>
              <a:off x="1840395" y="152462"/>
              <a:ext cx="826238" cy="736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 dirty="0">
                  <a:solidFill>
                    <a:sysClr val="windowText" lastClr="000000"/>
                  </a:solidFill>
                </a:rPr>
                <a:t>Evaporative cooling</a:t>
              </a:r>
            </a:p>
          </p:txBody>
        </p:sp>
      </p:grpSp>
      <p:grpSp>
        <p:nvGrpSpPr>
          <p:cNvPr id="6150" name="Group 34">
            <a:extLst>
              <a:ext uri="{FF2B5EF4-FFF2-40B4-BE49-F238E27FC236}">
                <a16:creationId xmlns:a16="http://schemas.microsoft.com/office/drawing/2014/main" id="{CE63F8A0-81E5-40B1-8A3E-AC3E91179C1C}"/>
              </a:ext>
            </a:extLst>
          </p:cNvPr>
          <p:cNvGrpSpPr>
            <a:grpSpLocks/>
          </p:cNvGrpSpPr>
          <p:nvPr/>
        </p:nvGrpSpPr>
        <p:grpSpPr bwMode="auto">
          <a:xfrm>
            <a:off x="5083175" y="2449513"/>
            <a:ext cx="1181100" cy="366712"/>
            <a:chOff x="5006533" y="1001903"/>
            <a:chExt cx="1181635" cy="366976"/>
          </a:xfrm>
        </p:grpSpPr>
        <p:sp>
          <p:nvSpPr>
            <p:cNvPr id="51" name="Right Arrow 50">
              <a:extLst>
                <a:ext uri="{FF2B5EF4-FFF2-40B4-BE49-F238E27FC236}">
                  <a16:creationId xmlns:a16="http://schemas.microsoft.com/office/drawing/2014/main" id="{BCA6AB7C-270B-449E-8D38-3300310E3114}"/>
                </a:ext>
              </a:extLst>
            </p:cNvPr>
            <p:cNvSpPr/>
            <p:nvPr/>
          </p:nvSpPr>
          <p:spPr>
            <a:xfrm rot="19778026">
              <a:off x="5006533" y="1001903"/>
              <a:ext cx="1181635" cy="366976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Right Arrow 10">
              <a:extLst>
                <a:ext uri="{FF2B5EF4-FFF2-40B4-BE49-F238E27FC236}">
                  <a16:creationId xmlns:a16="http://schemas.microsoft.com/office/drawing/2014/main" id="{16274D94-2AC5-4B3A-91A9-A4F467EDFC43}"/>
                </a:ext>
              </a:extLst>
            </p:cNvPr>
            <p:cNvSpPr/>
            <p:nvPr/>
          </p:nvSpPr>
          <p:spPr>
            <a:xfrm rot="19778026">
              <a:off x="5014475" y="1103576"/>
              <a:ext cx="1070460" cy="219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>
                  <a:solidFill>
                    <a:sysClr val="windowText" lastClr="000000"/>
                  </a:solidFill>
                </a:rPr>
                <a:t>Water Ionizes</a:t>
              </a:r>
            </a:p>
          </p:txBody>
        </p:sp>
      </p:grpSp>
      <p:grpSp>
        <p:nvGrpSpPr>
          <p:cNvPr id="6151" name="Group 35">
            <a:extLst>
              <a:ext uri="{FF2B5EF4-FFF2-40B4-BE49-F238E27FC236}">
                <a16:creationId xmlns:a16="http://schemas.microsoft.com/office/drawing/2014/main" id="{A92CE764-5003-4D82-8C85-DE49EA91A349}"/>
              </a:ext>
            </a:extLst>
          </p:cNvPr>
          <p:cNvGrpSpPr>
            <a:grpSpLocks/>
          </p:cNvGrpSpPr>
          <p:nvPr/>
        </p:nvGrpSpPr>
        <p:grpSpPr bwMode="auto">
          <a:xfrm>
            <a:off x="6194425" y="1501775"/>
            <a:ext cx="1041400" cy="1042988"/>
            <a:chOff x="6117359" y="54597"/>
            <a:chExt cx="1041825" cy="1041825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2765F7F-4CF3-4DDE-BF5D-1517353CF999}"/>
                </a:ext>
              </a:extLst>
            </p:cNvPr>
            <p:cNvSpPr/>
            <p:nvPr/>
          </p:nvSpPr>
          <p:spPr>
            <a:xfrm>
              <a:off x="6117359" y="54597"/>
              <a:ext cx="1041825" cy="104182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Oval 12">
              <a:extLst>
                <a:ext uri="{FF2B5EF4-FFF2-40B4-BE49-F238E27FC236}">
                  <a16:creationId xmlns:a16="http://schemas.microsoft.com/office/drawing/2014/main" id="{341DCB11-1376-4173-882D-62EA679E89B9}"/>
                </a:ext>
              </a:extLst>
            </p:cNvPr>
            <p:cNvSpPr/>
            <p:nvPr/>
          </p:nvSpPr>
          <p:spPr>
            <a:xfrm>
              <a:off x="6269821" y="206827"/>
              <a:ext cx="736901" cy="737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1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152" name="Group 36">
            <a:extLst>
              <a:ext uri="{FF2B5EF4-FFF2-40B4-BE49-F238E27FC236}">
                <a16:creationId xmlns:a16="http://schemas.microsoft.com/office/drawing/2014/main" id="{542130CB-0281-4AE8-A003-8A7CFD92460C}"/>
              </a:ext>
            </a:extLst>
          </p:cNvPr>
          <p:cNvGrpSpPr>
            <a:grpSpLocks/>
          </p:cNvGrpSpPr>
          <p:nvPr/>
        </p:nvGrpSpPr>
        <p:grpSpPr bwMode="auto">
          <a:xfrm>
            <a:off x="5026025" y="3987800"/>
            <a:ext cx="1487488" cy="457200"/>
            <a:chOff x="4949852" y="2540676"/>
            <a:chExt cx="1487403" cy="456480"/>
          </a:xfrm>
        </p:grpSpPr>
        <p:sp>
          <p:nvSpPr>
            <p:cNvPr id="47" name="Right Arrow 46">
              <a:extLst>
                <a:ext uri="{FF2B5EF4-FFF2-40B4-BE49-F238E27FC236}">
                  <a16:creationId xmlns:a16="http://schemas.microsoft.com/office/drawing/2014/main" id="{B3373EDA-7BBD-403D-978E-DD7F9DF69FB8}"/>
                </a:ext>
              </a:extLst>
            </p:cNvPr>
            <p:cNvSpPr/>
            <p:nvPr/>
          </p:nvSpPr>
          <p:spPr>
            <a:xfrm rot="1948818">
              <a:off x="4949852" y="2540676"/>
              <a:ext cx="1487403" cy="456480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Right Arrow 14">
              <a:extLst>
                <a:ext uri="{FF2B5EF4-FFF2-40B4-BE49-F238E27FC236}">
                  <a16:creationId xmlns:a16="http://schemas.microsoft.com/office/drawing/2014/main" id="{1717A183-081C-453E-8CAC-8CAAB7100D22}"/>
                </a:ext>
              </a:extLst>
            </p:cNvPr>
            <p:cNvSpPr/>
            <p:nvPr/>
          </p:nvSpPr>
          <p:spPr>
            <a:xfrm rot="1948818">
              <a:off x="4960964" y="2594566"/>
              <a:ext cx="1349298" cy="27420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1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153" name="Group 37">
            <a:extLst>
              <a:ext uri="{FF2B5EF4-FFF2-40B4-BE49-F238E27FC236}">
                <a16:creationId xmlns:a16="http://schemas.microsoft.com/office/drawing/2014/main" id="{40252753-C452-4420-B87B-CA0A34B5C90B}"/>
              </a:ext>
            </a:extLst>
          </p:cNvPr>
          <p:cNvGrpSpPr>
            <a:grpSpLocks/>
          </p:cNvGrpSpPr>
          <p:nvPr/>
        </p:nvGrpSpPr>
        <p:grpSpPr bwMode="auto">
          <a:xfrm>
            <a:off x="6305550" y="4368800"/>
            <a:ext cx="1042988" cy="1041400"/>
            <a:chOff x="6229708" y="2920574"/>
            <a:chExt cx="1041825" cy="1041825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20A7E12-A4ED-4206-A40F-E86A307D8163}"/>
                </a:ext>
              </a:extLst>
            </p:cNvPr>
            <p:cNvSpPr/>
            <p:nvPr/>
          </p:nvSpPr>
          <p:spPr>
            <a:xfrm>
              <a:off x="6229708" y="2920574"/>
              <a:ext cx="1041825" cy="104182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Oval 16">
              <a:extLst>
                <a:ext uri="{FF2B5EF4-FFF2-40B4-BE49-F238E27FC236}">
                  <a16:creationId xmlns:a16="http://schemas.microsoft.com/office/drawing/2014/main" id="{BA5526EE-6099-4761-9A2C-E73F3D586B60}"/>
                </a:ext>
              </a:extLst>
            </p:cNvPr>
            <p:cNvSpPr/>
            <p:nvPr/>
          </p:nvSpPr>
          <p:spPr>
            <a:xfrm>
              <a:off x="6381938" y="3073036"/>
              <a:ext cx="737365" cy="736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>
                  <a:solidFill>
                    <a:sysClr val="windowText" lastClr="000000"/>
                  </a:solidFill>
                </a:rPr>
                <a:t>Surface tension </a:t>
              </a:r>
            </a:p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>
                  <a:solidFill>
                    <a:sysClr val="windowText" lastClr="000000"/>
                  </a:solidFill>
                </a:rPr>
                <a:t>Capillary Action</a:t>
              </a:r>
            </a:p>
          </p:txBody>
        </p:sp>
      </p:grpSp>
      <p:grpSp>
        <p:nvGrpSpPr>
          <p:cNvPr id="6154" name="Group 38">
            <a:extLst>
              <a:ext uri="{FF2B5EF4-FFF2-40B4-BE49-F238E27FC236}">
                <a16:creationId xmlns:a16="http://schemas.microsoft.com/office/drawing/2014/main" id="{84EAB276-0561-444E-B532-632D87C6E85D}"/>
              </a:ext>
            </a:extLst>
          </p:cNvPr>
          <p:cNvGrpSpPr>
            <a:grpSpLocks/>
          </p:cNvGrpSpPr>
          <p:nvPr/>
        </p:nvGrpSpPr>
        <p:grpSpPr bwMode="auto">
          <a:xfrm>
            <a:off x="2636838" y="4090988"/>
            <a:ext cx="1262062" cy="306387"/>
            <a:chOff x="2559844" y="2643336"/>
            <a:chExt cx="1262697" cy="305653"/>
          </a:xfrm>
        </p:grpSpPr>
        <p:sp>
          <p:nvSpPr>
            <p:cNvPr id="43" name="Right Arrow 42">
              <a:extLst>
                <a:ext uri="{FF2B5EF4-FFF2-40B4-BE49-F238E27FC236}">
                  <a16:creationId xmlns:a16="http://schemas.microsoft.com/office/drawing/2014/main" id="{A05FEC10-7A88-4BBE-9473-40CDEBB3A9C1}"/>
                </a:ext>
              </a:extLst>
            </p:cNvPr>
            <p:cNvSpPr/>
            <p:nvPr/>
          </p:nvSpPr>
          <p:spPr>
            <a:xfrm rot="8648537">
              <a:off x="2559844" y="2643336"/>
              <a:ext cx="1262697" cy="305653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Right Arrow 18">
              <a:extLst>
                <a:ext uri="{FF2B5EF4-FFF2-40B4-BE49-F238E27FC236}">
                  <a16:creationId xmlns:a16="http://schemas.microsoft.com/office/drawing/2014/main" id="{AD21F488-FFE1-44C9-BD74-24947029A822}"/>
                </a:ext>
              </a:extLst>
            </p:cNvPr>
            <p:cNvSpPr/>
            <p:nvPr/>
          </p:nvSpPr>
          <p:spPr>
            <a:xfrm rot="19448537">
              <a:off x="2642436" y="2678177"/>
              <a:ext cx="1172164" cy="1821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10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155" name="Group 39">
            <a:extLst>
              <a:ext uri="{FF2B5EF4-FFF2-40B4-BE49-F238E27FC236}">
                <a16:creationId xmlns:a16="http://schemas.microsoft.com/office/drawing/2014/main" id="{BE9075C0-694D-4971-B2F8-5EED1078C887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4368800"/>
            <a:ext cx="1042987" cy="1041400"/>
            <a:chOff x="1719206" y="2920563"/>
            <a:chExt cx="1041825" cy="104182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007D845-6EC8-40EF-BA63-AA40D1B354C1}"/>
                </a:ext>
              </a:extLst>
            </p:cNvPr>
            <p:cNvSpPr/>
            <p:nvPr/>
          </p:nvSpPr>
          <p:spPr>
            <a:xfrm>
              <a:off x="1719206" y="2920563"/>
              <a:ext cx="1041825" cy="104182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Oval 20">
              <a:extLst>
                <a:ext uri="{FF2B5EF4-FFF2-40B4-BE49-F238E27FC236}">
                  <a16:creationId xmlns:a16="http://schemas.microsoft.com/office/drawing/2014/main" id="{907986B9-7A97-4F08-A024-BEA6B36C9A90}"/>
                </a:ext>
              </a:extLst>
            </p:cNvPr>
            <p:cNvSpPr/>
            <p:nvPr/>
          </p:nvSpPr>
          <p:spPr>
            <a:xfrm>
              <a:off x="1871436" y="3073025"/>
              <a:ext cx="737365" cy="7369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970" tIns="13970" rIns="13970" bIns="13970" spcCol="1270" anchor="ctr"/>
            <a:lstStyle/>
            <a:p>
              <a:pPr algn="ctr" defTabSz="4889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100">
                  <a:solidFill>
                    <a:sysClr val="windowText" lastClr="000000"/>
                  </a:solidFill>
                </a:rPr>
                <a:t>Ice Floats</a:t>
              </a:r>
            </a:p>
          </p:txBody>
        </p:sp>
      </p:grpSp>
      <p:sp>
        <p:nvSpPr>
          <p:cNvPr id="6156" name="TextBox 41">
            <a:extLst>
              <a:ext uri="{FF2B5EF4-FFF2-40B4-BE49-F238E27FC236}">
                <a16:creationId xmlns:a16="http://schemas.microsoft.com/office/drawing/2014/main" id="{8EB6BDFC-9EB2-4BA7-A046-55016D777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90800"/>
            <a:ext cx="26416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lphaUcPeriod"/>
            </a:pPr>
            <a:r>
              <a:rPr lang="en-US" altLang="en-US" sz="1400"/>
              <a:t>Acids and bases</a:t>
            </a:r>
          </a:p>
          <a:p>
            <a:pPr>
              <a:buFontTx/>
              <a:buAutoNum type="alphaUcPeriod"/>
            </a:pPr>
            <a:r>
              <a:rPr lang="en-US" altLang="en-US" sz="1400"/>
              <a:t>Heat of vaporization</a:t>
            </a:r>
          </a:p>
          <a:p>
            <a:pPr>
              <a:buFontTx/>
              <a:buAutoNum type="alphaUcPeriod"/>
            </a:pPr>
            <a:r>
              <a:rPr lang="en-US" altLang="en-US" sz="1400"/>
              <a:t>Hydrogen bonding</a:t>
            </a:r>
          </a:p>
          <a:p>
            <a:pPr>
              <a:buFontTx/>
              <a:buAutoNum type="alphaUcPeriod"/>
            </a:pPr>
            <a:r>
              <a:rPr lang="en-US" altLang="en-US" sz="1400"/>
              <a:t>Density of liquid water</a:t>
            </a:r>
          </a:p>
          <a:p>
            <a:pPr>
              <a:buFontTx/>
              <a:buAutoNum type="alphaUcPeriod"/>
            </a:pPr>
            <a:endParaRPr lang="en-US" altLang="en-US" sz="1400">
              <a:solidFill>
                <a:schemeClr val="tx2"/>
              </a:solidFill>
            </a:endParaRPr>
          </a:p>
        </p:txBody>
      </p:sp>
      <p:sp>
        <p:nvSpPr>
          <p:cNvPr id="6157" name="TextBox 59">
            <a:extLst>
              <a:ext uri="{FF2B5EF4-FFF2-40B4-BE49-F238E27FC236}">
                <a16:creationId xmlns:a16="http://schemas.microsoft.com/office/drawing/2014/main" id="{0F39699E-2477-4D91-BA96-93BE4DD99FE6}"/>
              </a:ext>
            </a:extLst>
          </p:cNvPr>
          <p:cNvSpPr txBox="1">
            <a:spLocks noChangeArrowheads="1"/>
          </p:cNvSpPr>
          <p:nvPr/>
        </p:nvSpPr>
        <p:spPr bwMode="auto">
          <a:xfrm rot="2040119">
            <a:off x="2959100" y="2382838"/>
            <a:ext cx="76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-----</a:t>
            </a:r>
          </a:p>
        </p:txBody>
      </p:sp>
      <p:sp>
        <p:nvSpPr>
          <p:cNvPr id="6158" name="TextBox 60">
            <a:extLst>
              <a:ext uri="{FF2B5EF4-FFF2-40B4-BE49-F238E27FC236}">
                <a16:creationId xmlns:a16="http://schemas.microsoft.com/office/drawing/2014/main" id="{FF9F9B1C-F788-4937-AA23-01BDA277D814}"/>
              </a:ext>
            </a:extLst>
          </p:cNvPr>
          <p:cNvSpPr txBox="1">
            <a:spLocks noChangeArrowheads="1"/>
          </p:cNvSpPr>
          <p:nvPr/>
        </p:nvSpPr>
        <p:spPr bwMode="auto">
          <a:xfrm rot="2040119">
            <a:off x="5092700" y="3754438"/>
            <a:ext cx="76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-----</a:t>
            </a:r>
          </a:p>
        </p:txBody>
      </p:sp>
      <p:sp>
        <p:nvSpPr>
          <p:cNvPr id="6159" name="TextBox 61">
            <a:extLst>
              <a:ext uri="{FF2B5EF4-FFF2-40B4-BE49-F238E27FC236}">
                <a16:creationId xmlns:a16="http://schemas.microsoft.com/office/drawing/2014/main" id="{D9B31E7E-5890-442E-8EE4-133C72CA2EFC}"/>
              </a:ext>
            </a:extLst>
          </p:cNvPr>
          <p:cNvSpPr txBox="1">
            <a:spLocks noChangeArrowheads="1"/>
          </p:cNvSpPr>
          <p:nvPr/>
        </p:nvSpPr>
        <p:spPr bwMode="auto">
          <a:xfrm rot="-2264920">
            <a:off x="3035300" y="3925888"/>
            <a:ext cx="76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-----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54B57A6-600C-42A0-93C9-E7D5377ED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Chemistry Key</a:t>
            </a:r>
          </a:p>
        </p:txBody>
      </p:sp>
      <p:grpSp>
        <p:nvGrpSpPr>
          <p:cNvPr id="7171" name="Group 137">
            <a:extLst>
              <a:ext uri="{FF2B5EF4-FFF2-40B4-BE49-F238E27FC236}">
                <a16:creationId xmlns:a16="http://schemas.microsoft.com/office/drawing/2014/main" id="{A1BBBE89-95A5-4608-8316-8B5459E3A742}"/>
              </a:ext>
            </a:extLst>
          </p:cNvPr>
          <p:cNvGrpSpPr>
            <a:grpSpLocks/>
          </p:cNvGrpSpPr>
          <p:nvPr/>
        </p:nvGrpSpPr>
        <p:grpSpPr bwMode="auto">
          <a:xfrm>
            <a:off x="3732213" y="2595563"/>
            <a:ext cx="1484312" cy="1541462"/>
            <a:chOff x="3385829" y="1029819"/>
            <a:chExt cx="1485667" cy="1540792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A4B0A91-5C8F-49D9-A3C2-6F0B9DDBEE9B}"/>
                </a:ext>
              </a:extLst>
            </p:cNvPr>
            <p:cNvSpPr/>
            <p:nvPr/>
          </p:nvSpPr>
          <p:spPr>
            <a:xfrm>
              <a:off x="3385829" y="1029819"/>
              <a:ext cx="1485667" cy="154079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4" name="Oval 4">
              <a:extLst>
                <a:ext uri="{FF2B5EF4-FFF2-40B4-BE49-F238E27FC236}">
                  <a16:creationId xmlns:a16="http://schemas.microsoft.com/office/drawing/2014/main" id="{337BF56F-3722-4808-A33A-76054AE2E0C0}"/>
                </a:ext>
              </a:extLst>
            </p:cNvPr>
            <p:cNvSpPr/>
            <p:nvPr/>
          </p:nvSpPr>
          <p:spPr>
            <a:xfrm>
              <a:off x="3603515" y="1255146"/>
              <a:ext cx="1050296" cy="1090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510" tIns="16510" rIns="16510" bIns="16510" spcCol="1270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ysClr val="windowText" lastClr="000000"/>
                  </a:solidFill>
                </a:rPr>
                <a:t>What properties of water lead to these phenomanon</a:t>
              </a:r>
            </a:p>
          </p:txBody>
        </p:sp>
      </p:grpSp>
      <p:grpSp>
        <p:nvGrpSpPr>
          <p:cNvPr id="7172" name="Group 138">
            <a:extLst>
              <a:ext uri="{FF2B5EF4-FFF2-40B4-BE49-F238E27FC236}">
                <a16:creationId xmlns:a16="http://schemas.microsoft.com/office/drawing/2014/main" id="{32DECE1F-563D-4DBC-BC69-DF22A8D63565}"/>
              </a:ext>
            </a:extLst>
          </p:cNvPr>
          <p:cNvGrpSpPr>
            <a:grpSpLocks/>
          </p:cNvGrpSpPr>
          <p:nvPr/>
        </p:nvGrpSpPr>
        <p:grpSpPr bwMode="auto">
          <a:xfrm>
            <a:off x="2855913" y="2482850"/>
            <a:ext cx="1027112" cy="333375"/>
            <a:chOff x="2510412" y="916507"/>
            <a:chExt cx="1027183" cy="333963"/>
          </a:xfrm>
        </p:grpSpPr>
        <p:sp>
          <p:nvSpPr>
            <p:cNvPr id="161" name="Right Arrow 160">
              <a:extLst>
                <a:ext uri="{FF2B5EF4-FFF2-40B4-BE49-F238E27FC236}">
                  <a16:creationId xmlns:a16="http://schemas.microsoft.com/office/drawing/2014/main" id="{5A746157-6827-49A0-A745-102AC014BAAB}"/>
                </a:ext>
              </a:extLst>
            </p:cNvPr>
            <p:cNvSpPr/>
            <p:nvPr/>
          </p:nvSpPr>
          <p:spPr>
            <a:xfrm rot="12778581">
              <a:off x="2510412" y="916507"/>
              <a:ext cx="1027183" cy="333963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2" name="Right Arrow 6">
              <a:extLst>
                <a:ext uri="{FF2B5EF4-FFF2-40B4-BE49-F238E27FC236}">
                  <a16:creationId xmlns:a16="http://schemas.microsoft.com/office/drawing/2014/main" id="{8B360858-01A2-41F7-B975-EE5E3FCB42AE}"/>
                </a:ext>
              </a:extLst>
            </p:cNvPr>
            <p:cNvSpPr/>
            <p:nvPr/>
          </p:nvSpPr>
          <p:spPr>
            <a:xfrm rot="23578581">
              <a:off x="2602493" y="1010335"/>
              <a:ext cx="927164" cy="2003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355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00">
                  <a:solidFill>
                    <a:sysClr val="windowText" lastClr="000000"/>
                  </a:solidFill>
                </a:rPr>
                <a:t>Heat of vaporization</a:t>
              </a:r>
            </a:p>
          </p:txBody>
        </p:sp>
      </p:grpSp>
      <p:grpSp>
        <p:nvGrpSpPr>
          <p:cNvPr id="7173" name="Group 139">
            <a:extLst>
              <a:ext uri="{FF2B5EF4-FFF2-40B4-BE49-F238E27FC236}">
                <a16:creationId xmlns:a16="http://schemas.microsoft.com/office/drawing/2014/main" id="{55C197BD-F7C8-45A9-9EA4-EB411397411E}"/>
              </a:ext>
            </a:extLst>
          </p:cNvPr>
          <p:cNvGrpSpPr>
            <a:grpSpLocks/>
          </p:cNvGrpSpPr>
          <p:nvPr/>
        </p:nvGrpSpPr>
        <p:grpSpPr bwMode="auto">
          <a:xfrm>
            <a:off x="1965325" y="1566863"/>
            <a:ext cx="979488" cy="979487"/>
            <a:chOff x="1619141" y="0"/>
            <a:chExt cx="979475" cy="979475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260797BD-A376-4535-89DA-17502AF65EF6}"/>
                </a:ext>
              </a:extLst>
            </p:cNvPr>
            <p:cNvSpPr/>
            <p:nvPr/>
          </p:nvSpPr>
          <p:spPr>
            <a:xfrm>
              <a:off x="1619141" y="0"/>
              <a:ext cx="979475" cy="9794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0" name="Oval 8">
              <a:extLst>
                <a:ext uri="{FF2B5EF4-FFF2-40B4-BE49-F238E27FC236}">
                  <a16:creationId xmlns:a16="http://schemas.microsoft.com/office/drawing/2014/main" id="{B85E8D4F-14CE-43C3-81DA-B377E74C7E48}"/>
                </a:ext>
              </a:extLst>
            </p:cNvPr>
            <p:cNvSpPr/>
            <p:nvPr/>
          </p:nvSpPr>
          <p:spPr>
            <a:xfrm>
              <a:off x="1762014" y="142873"/>
              <a:ext cx="693729" cy="693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Evaporative cooling</a:t>
              </a:r>
            </a:p>
          </p:txBody>
        </p:sp>
      </p:grpSp>
      <p:grpSp>
        <p:nvGrpSpPr>
          <p:cNvPr id="7174" name="Group 140">
            <a:extLst>
              <a:ext uri="{FF2B5EF4-FFF2-40B4-BE49-F238E27FC236}">
                <a16:creationId xmlns:a16="http://schemas.microsoft.com/office/drawing/2014/main" id="{4950D431-28CF-4352-8102-91405477E1D3}"/>
              </a:ext>
            </a:extLst>
          </p:cNvPr>
          <p:cNvGrpSpPr>
            <a:grpSpLocks/>
          </p:cNvGrpSpPr>
          <p:nvPr/>
        </p:nvGrpSpPr>
        <p:grpSpPr bwMode="auto">
          <a:xfrm>
            <a:off x="5084763" y="2506663"/>
            <a:ext cx="1082675" cy="346075"/>
            <a:chOff x="4739452" y="940929"/>
            <a:chExt cx="1082680" cy="345013"/>
          </a:xfrm>
        </p:grpSpPr>
        <p:sp>
          <p:nvSpPr>
            <p:cNvPr id="157" name="Right Arrow 156">
              <a:extLst>
                <a:ext uri="{FF2B5EF4-FFF2-40B4-BE49-F238E27FC236}">
                  <a16:creationId xmlns:a16="http://schemas.microsoft.com/office/drawing/2014/main" id="{794B3906-2D21-45C3-BD01-4D570A1353BB}"/>
                </a:ext>
              </a:extLst>
            </p:cNvPr>
            <p:cNvSpPr/>
            <p:nvPr/>
          </p:nvSpPr>
          <p:spPr>
            <a:xfrm rot="19752060">
              <a:off x="4739452" y="940929"/>
              <a:ext cx="1082680" cy="345013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8" name="Right Arrow 10">
              <a:extLst>
                <a:ext uri="{FF2B5EF4-FFF2-40B4-BE49-F238E27FC236}">
                  <a16:creationId xmlns:a16="http://schemas.microsoft.com/office/drawing/2014/main" id="{3FCB2704-976A-4D7F-A972-2394B7291CC4}"/>
                </a:ext>
              </a:extLst>
            </p:cNvPr>
            <p:cNvSpPr/>
            <p:nvPr/>
          </p:nvSpPr>
          <p:spPr>
            <a:xfrm rot="19752060">
              <a:off x="4747389" y="1035887"/>
              <a:ext cx="977905" cy="2073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355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00">
                  <a:solidFill>
                    <a:sysClr val="windowText" lastClr="000000"/>
                  </a:solidFill>
                </a:rPr>
                <a:t>Water Ionizes</a:t>
              </a:r>
            </a:p>
          </p:txBody>
        </p:sp>
      </p:grpSp>
      <p:grpSp>
        <p:nvGrpSpPr>
          <p:cNvPr id="7175" name="Group 141">
            <a:extLst>
              <a:ext uri="{FF2B5EF4-FFF2-40B4-BE49-F238E27FC236}">
                <a16:creationId xmlns:a16="http://schemas.microsoft.com/office/drawing/2014/main" id="{22A50BA7-857E-44BF-B01A-FE2C3A74AD08}"/>
              </a:ext>
            </a:extLst>
          </p:cNvPr>
          <p:cNvGrpSpPr>
            <a:grpSpLocks/>
          </p:cNvGrpSpPr>
          <p:nvPr/>
        </p:nvGrpSpPr>
        <p:grpSpPr bwMode="auto">
          <a:xfrm>
            <a:off x="6097588" y="1617663"/>
            <a:ext cx="979487" cy="979487"/>
            <a:chOff x="5751250" y="51330"/>
            <a:chExt cx="979475" cy="979475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47FEB5D5-B8A3-4154-9503-53C7F3D06861}"/>
                </a:ext>
              </a:extLst>
            </p:cNvPr>
            <p:cNvSpPr/>
            <p:nvPr/>
          </p:nvSpPr>
          <p:spPr>
            <a:xfrm>
              <a:off x="5751250" y="51330"/>
              <a:ext cx="979475" cy="9794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6" name="Oval 12">
              <a:extLst>
                <a:ext uri="{FF2B5EF4-FFF2-40B4-BE49-F238E27FC236}">
                  <a16:creationId xmlns:a16="http://schemas.microsoft.com/office/drawing/2014/main" id="{33105395-DCF6-407F-A253-57F3F0AF30FD}"/>
                </a:ext>
              </a:extLst>
            </p:cNvPr>
            <p:cNvSpPr/>
            <p:nvPr/>
          </p:nvSpPr>
          <p:spPr>
            <a:xfrm>
              <a:off x="5894123" y="194203"/>
              <a:ext cx="693729" cy="693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Acids</a:t>
              </a:r>
            </a:p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Bases</a:t>
              </a:r>
            </a:p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Buffers</a:t>
              </a:r>
            </a:p>
          </p:txBody>
        </p:sp>
      </p:grpSp>
      <p:grpSp>
        <p:nvGrpSpPr>
          <p:cNvPr id="7176" name="Group 142">
            <a:extLst>
              <a:ext uri="{FF2B5EF4-FFF2-40B4-BE49-F238E27FC236}">
                <a16:creationId xmlns:a16="http://schemas.microsoft.com/office/drawing/2014/main" id="{3576078F-35C1-4D8E-BA0F-9DACF15D1F53}"/>
              </a:ext>
            </a:extLst>
          </p:cNvPr>
          <p:cNvGrpSpPr>
            <a:grpSpLocks/>
          </p:cNvGrpSpPr>
          <p:nvPr/>
        </p:nvGrpSpPr>
        <p:grpSpPr bwMode="auto">
          <a:xfrm>
            <a:off x="5032375" y="3956050"/>
            <a:ext cx="1366838" cy="428625"/>
            <a:chOff x="4686290" y="2389610"/>
            <a:chExt cx="1368024" cy="429161"/>
          </a:xfrm>
        </p:grpSpPr>
        <p:sp>
          <p:nvSpPr>
            <p:cNvPr id="153" name="Right Arrow 152">
              <a:extLst>
                <a:ext uri="{FF2B5EF4-FFF2-40B4-BE49-F238E27FC236}">
                  <a16:creationId xmlns:a16="http://schemas.microsoft.com/office/drawing/2014/main" id="{561B8A8B-B554-4515-87E2-26E595F5000A}"/>
                </a:ext>
              </a:extLst>
            </p:cNvPr>
            <p:cNvSpPr/>
            <p:nvPr/>
          </p:nvSpPr>
          <p:spPr>
            <a:xfrm rot="1974493">
              <a:off x="4686290" y="2389610"/>
              <a:ext cx="1368024" cy="429161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4" name="Right Arrow 14">
              <a:extLst>
                <a:ext uri="{FF2B5EF4-FFF2-40B4-BE49-F238E27FC236}">
                  <a16:creationId xmlns:a16="http://schemas.microsoft.com/office/drawing/2014/main" id="{BAC49404-A17E-48C6-B7B5-04DC253C62A8}"/>
                </a:ext>
              </a:extLst>
            </p:cNvPr>
            <p:cNvSpPr/>
            <p:nvPr/>
          </p:nvSpPr>
          <p:spPr>
            <a:xfrm rot="1974493">
              <a:off x="4697413" y="2440474"/>
              <a:ext cx="1237735" cy="2574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355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00">
                  <a:solidFill>
                    <a:sysClr val="windowText" lastClr="000000"/>
                  </a:solidFill>
                </a:rPr>
                <a:t>Hydrogen Bonding</a:t>
              </a:r>
            </a:p>
          </p:txBody>
        </p:sp>
      </p:grpSp>
      <p:grpSp>
        <p:nvGrpSpPr>
          <p:cNvPr id="7177" name="Group 143">
            <a:extLst>
              <a:ext uri="{FF2B5EF4-FFF2-40B4-BE49-F238E27FC236}">
                <a16:creationId xmlns:a16="http://schemas.microsoft.com/office/drawing/2014/main" id="{2F717821-5BB8-422A-A225-750CEFF8D4F1}"/>
              </a:ext>
            </a:extLst>
          </p:cNvPr>
          <p:cNvGrpSpPr>
            <a:grpSpLocks/>
          </p:cNvGrpSpPr>
          <p:nvPr/>
        </p:nvGrpSpPr>
        <p:grpSpPr bwMode="auto">
          <a:xfrm>
            <a:off x="6202363" y="4311650"/>
            <a:ext cx="979487" cy="979488"/>
            <a:chOff x="5856875" y="2745784"/>
            <a:chExt cx="979475" cy="979475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A0FBFA7F-72C3-4EB5-BCD5-2CE6E7F22210}"/>
                </a:ext>
              </a:extLst>
            </p:cNvPr>
            <p:cNvSpPr/>
            <p:nvPr/>
          </p:nvSpPr>
          <p:spPr>
            <a:xfrm>
              <a:off x="5856875" y="2745784"/>
              <a:ext cx="979475" cy="9794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2" name="Oval 16">
              <a:extLst>
                <a:ext uri="{FF2B5EF4-FFF2-40B4-BE49-F238E27FC236}">
                  <a16:creationId xmlns:a16="http://schemas.microsoft.com/office/drawing/2014/main" id="{F72E8851-FAC1-404E-8907-13C9C6E9F571}"/>
                </a:ext>
              </a:extLst>
            </p:cNvPr>
            <p:cNvSpPr/>
            <p:nvPr/>
          </p:nvSpPr>
          <p:spPr>
            <a:xfrm>
              <a:off x="5999748" y="2888657"/>
              <a:ext cx="693729" cy="693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Surface tension </a:t>
              </a:r>
            </a:p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Capillary Action</a:t>
              </a:r>
            </a:p>
          </p:txBody>
        </p:sp>
      </p:grpSp>
      <p:grpSp>
        <p:nvGrpSpPr>
          <p:cNvPr id="7178" name="Group 144">
            <a:extLst>
              <a:ext uri="{FF2B5EF4-FFF2-40B4-BE49-F238E27FC236}">
                <a16:creationId xmlns:a16="http://schemas.microsoft.com/office/drawing/2014/main" id="{7225C273-CB13-48D0-9C7C-4C4048914CFA}"/>
              </a:ext>
            </a:extLst>
          </p:cNvPr>
          <p:cNvGrpSpPr>
            <a:grpSpLocks/>
          </p:cNvGrpSpPr>
          <p:nvPr/>
        </p:nvGrpSpPr>
        <p:grpSpPr bwMode="auto">
          <a:xfrm>
            <a:off x="2755900" y="4049713"/>
            <a:ext cx="1216025" cy="287337"/>
            <a:chOff x="2409942" y="2484016"/>
            <a:chExt cx="1216688" cy="287360"/>
          </a:xfrm>
        </p:grpSpPr>
        <p:sp>
          <p:nvSpPr>
            <p:cNvPr id="149" name="Right Arrow 148">
              <a:extLst>
                <a:ext uri="{FF2B5EF4-FFF2-40B4-BE49-F238E27FC236}">
                  <a16:creationId xmlns:a16="http://schemas.microsoft.com/office/drawing/2014/main" id="{4662B0E7-9D9B-46EA-9B56-969D9F66AE6B}"/>
                </a:ext>
              </a:extLst>
            </p:cNvPr>
            <p:cNvSpPr/>
            <p:nvPr/>
          </p:nvSpPr>
          <p:spPr>
            <a:xfrm rot="8678370">
              <a:off x="2409942" y="2484016"/>
              <a:ext cx="1216688" cy="287360"/>
            </a:xfrm>
            <a:prstGeom prst="rightArrow">
              <a:avLst>
                <a:gd name="adj1" fmla="val 60000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0" name="Right Arrow 18">
              <a:extLst>
                <a:ext uri="{FF2B5EF4-FFF2-40B4-BE49-F238E27FC236}">
                  <a16:creationId xmlns:a16="http://schemas.microsoft.com/office/drawing/2014/main" id="{F4D24CDD-0FE2-4983-9539-E4642C31E690}"/>
                </a:ext>
              </a:extLst>
            </p:cNvPr>
            <p:cNvSpPr/>
            <p:nvPr/>
          </p:nvSpPr>
          <p:spPr>
            <a:xfrm rot="19478370">
              <a:off x="2487772" y="2515769"/>
              <a:ext cx="1130916" cy="1730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355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00">
                  <a:solidFill>
                    <a:sysClr val="windowText" lastClr="000000"/>
                  </a:solidFill>
                </a:rPr>
                <a:t>Density of liquid water</a:t>
              </a:r>
            </a:p>
          </p:txBody>
        </p:sp>
      </p:grpSp>
      <p:grpSp>
        <p:nvGrpSpPr>
          <p:cNvPr id="7179" name="Group 145">
            <a:extLst>
              <a:ext uri="{FF2B5EF4-FFF2-40B4-BE49-F238E27FC236}">
                <a16:creationId xmlns:a16="http://schemas.microsoft.com/office/drawing/2014/main" id="{60971CB2-D2F4-4484-A9B3-2318CA7429AD}"/>
              </a:ext>
            </a:extLst>
          </p:cNvPr>
          <p:cNvGrpSpPr>
            <a:grpSpLocks/>
          </p:cNvGrpSpPr>
          <p:nvPr/>
        </p:nvGrpSpPr>
        <p:grpSpPr bwMode="auto">
          <a:xfrm>
            <a:off x="1962150" y="4311650"/>
            <a:ext cx="979488" cy="979488"/>
            <a:chOff x="1616316" y="2745775"/>
            <a:chExt cx="979475" cy="979475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ED4DDA8-8471-46A2-B16A-80C9A237560B}"/>
                </a:ext>
              </a:extLst>
            </p:cNvPr>
            <p:cNvSpPr/>
            <p:nvPr/>
          </p:nvSpPr>
          <p:spPr>
            <a:xfrm>
              <a:off x="1616316" y="2745775"/>
              <a:ext cx="979475" cy="9794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8" name="Oval 20">
              <a:extLst>
                <a:ext uri="{FF2B5EF4-FFF2-40B4-BE49-F238E27FC236}">
                  <a16:creationId xmlns:a16="http://schemas.microsoft.com/office/drawing/2014/main" id="{420CA4E2-E522-4E90-8840-B48EF306EC5E}"/>
                </a:ext>
              </a:extLst>
            </p:cNvPr>
            <p:cNvSpPr/>
            <p:nvPr/>
          </p:nvSpPr>
          <p:spPr>
            <a:xfrm>
              <a:off x="1759189" y="2888648"/>
              <a:ext cx="693729" cy="6937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000">
                  <a:solidFill>
                    <a:sysClr val="windowText" lastClr="000000"/>
                  </a:solidFill>
                </a:rPr>
                <a:t>Ice Floats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MMPROD_UIDATA" val="&lt;database version=&quot;7.0&quot;&gt;&lt;object type=&quot;1&quot; unique_id=&quot;10001&quot;&gt;&lt;object type=&quot;2&quot; unique_id=&quot;10440&quot;&gt;&lt;object type=&quot;3&quot; unique_id=&quot;10441&quot;&gt;&lt;property id=&quot;20148&quot; value=&quot;5&quot;/&gt;&lt;property id=&quot;20300&quot; value=&quot;Slide 1&quot;/&gt;&lt;property id=&quot;20307&quot; value=&quot;317&quot;/&gt;&lt;/object&gt;&lt;object type=&quot;3&quot; unique_id=&quot;10442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4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444&quot;&gt;&lt;property id=&quot;20148&quot; value=&quot;5&quot;/&gt;&lt;property id=&quot;20300&quot; value=&quot;Slide 4 - &amp;quot;Chemistry &amp;quot;&quot;/&gt;&lt;property id=&quot;20307&quot; value=&quot;334&quot;/&gt;&lt;/object&gt;&lt;object type=&quot;3&quot; unique_id=&quot;10445&quot;&gt;&lt;property id=&quot;20148&quot; value=&quot;5&quot;/&gt;&lt;property id=&quot;20300&quot; value=&quot;Slide 5 - &amp;quot;Chemistry Key&amp;quot;&quot;/&gt;&lt;property id=&quot;20307&quot; value=&quot;332&quot;/&gt;&lt;/object&gt;&lt;/object&gt;&lt;object type=&quot;8&quot; unique_id=&quot;1045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867</TotalTime>
  <Words>172</Words>
  <Application>Microsoft Office PowerPoint</Application>
  <PresentationFormat>On-screen Show (4:3)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Chemistry </vt:lpstr>
      <vt:lpstr>Chemistry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157</cp:revision>
  <dcterms:created xsi:type="dcterms:W3CDTF">2005-04-19T02:46:41Z</dcterms:created>
  <dcterms:modified xsi:type="dcterms:W3CDTF">2019-04-25T20:27:07Z</dcterms:modified>
</cp:coreProperties>
</file>