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3B9E9C2-A53A-460F-9503-22C46E5208A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33E5DCD-A44B-4600-90C1-DEF32705C17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9A87FDB-41F7-40F2-9F48-020202DCEA1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22601C5-C67F-4F05-A067-3C19F38D4BB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7AC7F60-BEE3-4A4C-ADEA-2B11C621DB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19DAEE1-E3D1-4574-BA6E-B3251B6ABA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A51910B-9473-49C4-B73C-B59DC11A27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0349C085-9242-4704-B787-2067ACC6E6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9DF767-7120-4954-B10C-F7854519CA4A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B98EAFA3-A3DD-43D8-995D-E19EC566797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8C8A021-28CC-457B-BB24-FE91F6C0A8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95E34C7-FF46-4D00-9584-3350938031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A2CDD00-131B-447D-9FCF-A5B570FC5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42DD2C7-ADA5-440F-9667-419740A3FE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8D7838-45C2-4A30-8B3A-1FEB8F0F1FF0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E3EFBD24-DE68-4785-B418-038A2F3456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C05D11A-C56B-4DEB-A586-AF232BD2D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00EA029F-5049-4346-932E-AD2BFA48C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63E44E-CC94-4637-A8DC-3733F5ACF85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B9BC59-DDFE-4CC7-8B19-DF34FBBA0A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A0CC906-9E1C-4233-A057-0014B4332E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AB429CD-C679-4D94-A839-8534979010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8C9E10-49D0-44C3-A0C7-5F3D2B76F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435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E9D276-F043-4934-B113-38646E506A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F5A6057-B79F-4ACC-9128-88BBD8E4DC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870324C-4E69-40E5-A40C-23C86ED13E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9F1EBD-4CAF-4491-A06C-D14A8AF5BE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518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41EA5-AD62-4162-ACCE-5CD2B1C3E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7A773-6577-44A2-AD27-F949208933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6294016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6D2C2-D488-4712-9D99-6A1BFE67F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8FAD8-5C2D-47B4-8890-C7FD5DF2D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621298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CE034-2EA9-4D36-BB47-81FBCFE2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6FA551-A2A5-45D9-94DE-A9C138EDC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92404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90BE9-2E5E-4949-80BD-B8255BBDA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D35FE-0029-4336-84B1-1D77474433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235EB8-7A1D-4F2F-A4D5-2F0B74004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821081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DB249-2676-4366-BCA9-5A1CF9C3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DDEFDA-2EAB-4A76-AB80-0963BBF6C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B2648-E194-4C0F-AC9F-1BDE0A50D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C23B8D-4551-4AB1-8879-FA1F20302E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ACB954-749B-4A7A-9408-6CE03BDEF5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29096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03E2D-2EB1-433D-8A44-DBB671DE4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141314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1380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962CF-1B2B-4895-A844-61F778457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F60A5-7440-4970-80E0-AEC8CB6D6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A7CD2-B858-41FB-961E-A19122AE1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048905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088AC-5F9B-48DE-A54F-A195557BA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F7C3A1-9E26-4752-B60C-A9493A983A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06EED4-47F3-408A-A567-BC41A4FD4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8449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1E73CD5-445C-49BF-ACD7-0F0479B0D6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296CABF-745F-4016-B87F-1ECC57108B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126F1BC-029D-495C-A120-64DD7BDC1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F65232-D417-483D-AC4A-BA3C335280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2698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8B077-8CD0-4C8B-A094-F97562237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B865F2-EE64-4DBF-9800-60FC13BE5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02338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127A5A-A648-4EC2-A3DC-6E7B88CA6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748115-728D-4D71-96D5-35563CBB79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836368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98998A1-A1C3-410E-9C4A-E910AF7BA8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DE8CDD1-65C0-49A7-90BB-06E8EE2446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575AE8-988B-4C47-9577-18E59806D1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57B34D-324D-4536-9286-EE212B1570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83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9877A6-5111-45CC-ADA1-2E24E11CC5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7D13C1-513D-40F6-B1B1-87AD490502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63792B-35FD-4C29-A8E7-D08A680C65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21BF9A-6259-4CFA-BD6A-178EC02564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892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92C04DF-C429-476C-809E-03651DAC6E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957A703-0772-4F12-BD1F-0E507EF046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7B6D43B-46B1-4935-B965-F4AC172351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5A7868-A4B5-449E-9836-8FE4A37495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71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F9062CE-9228-4E80-8F06-AA1321FCDA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B40E999-4D94-4F22-8C6B-5239A28F96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7E1E940-1C57-45DE-8507-1AEAFE5C1D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03CE67-E3BE-4E4D-9D82-7B13A71926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194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8AF2FD6-A66B-4FED-B3B4-0CE16939EA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4A01C0B-2E99-43D2-9CCB-EA8FD2E47B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18EF0AC-89FA-4C9C-92CF-BC41B687C0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2EBA45-B177-4538-8E9D-770710104E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18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8E8D450-91E5-410D-BB7E-A6A554FD40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47DAA1B-932C-4F1A-A3F2-6C506A0BDF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97B999D-B196-468D-858A-C06CBD5EAE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6B5D03-74F3-43BF-BC39-85A6EFCF0E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3303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016481F-D624-4790-A0A7-DC680CF21B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F63F4E8-32EC-4430-839B-82B645AEC5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6517C84-51A2-4939-A33B-69F5D0F084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F3EE28-BF3C-46F9-9F17-69568F6AE1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57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A8736DC-D983-43DC-9770-E722B3BC9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12BD4E06-B9E6-4C31-B435-2DBB69FD9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8590751-0060-4EBD-8BF0-973419005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F9BEC35-707C-4DFA-8D0D-554B9CC916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03B8766-CC5A-4EB1-A9B1-6E84E83CFA5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968E92D-68FB-46C4-B59B-5532470AC06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573BE263-0ACF-40D3-92E1-A12F4847B41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FF1D256-89E3-4F20-999B-1770BC4C991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E3980B3-DC4C-4E62-BC83-32517742B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CC4A2E4-A835-4EDA-969A-1F59F4E96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ABEE58B9-15B5-4E39-933F-EB66E3833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05A2EB-4F9B-4C48-98DC-6D75D07BB90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138544D-5E2F-4A40-9274-472F064E434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91AEC14D-157F-4AE4-821C-739AAEC49B8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DA013DB-94CE-473C-822C-C301740819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59E755AB-DE44-463D-AD8D-A5F37081A8F5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1D37DEC-AF65-468E-896F-5A31F6DBE6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B5A2B52-5724-4068-8D7A-7608A7260F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2B6FC04F-BD2C-4A41-9811-41672DC32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DBD0C28-0D03-45F8-B2E6-E16E0F856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AC4BDA-E7FA-470C-9782-A8DFE0C2D69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76BBEA61-5922-4102-A3F8-7D461AF77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Water Transport in Plants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108CC76-4894-4124-917E-792B54FE2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D87FF5D-82BF-42BD-8A86-79DA25B2D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220DB7D-7740-454E-A4EE-448F9C4F6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2FD08BF-5337-4391-A948-BEE6B056B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614B314-BD9A-4E96-AA80-C4BAF438D5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0963" y="0"/>
            <a:ext cx="7158037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Water Transport in Plants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8941AD58-77CD-4DF6-A4F6-1A78C15AF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4284663"/>
            <a:ext cx="3860800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Casparian strip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Symplast route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Guttation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Xylem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Transmembrane route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Root pressure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Photosynthesis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Apoplast route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8CDA721E-60E5-4121-852D-E037C1FE7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0400" y="2209800"/>
            <a:ext cx="2336800" cy="8858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49" name="Oval 672">
            <a:extLst>
              <a:ext uri="{FF2B5EF4-FFF2-40B4-BE49-F238E27FC236}">
                <a16:creationId xmlns:a16="http://schemas.microsoft.com/office/drawing/2014/main" id="{5C6A8325-A5D4-43B6-9DF3-3124F1028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762000"/>
            <a:ext cx="1930400" cy="7334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0" name="TextBox 504">
            <a:extLst>
              <a:ext uri="{FF2B5EF4-FFF2-40B4-BE49-F238E27FC236}">
                <a16:creationId xmlns:a16="http://schemas.microsoft.com/office/drawing/2014/main" id="{E278CDB4-296F-43E3-A014-03370135D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962025"/>
            <a:ext cx="914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Roots</a:t>
            </a:r>
          </a:p>
        </p:txBody>
      </p:sp>
      <p:cxnSp>
        <p:nvCxnSpPr>
          <p:cNvPr id="6151" name="Straight Connector 676">
            <a:extLst>
              <a:ext uri="{FF2B5EF4-FFF2-40B4-BE49-F238E27FC236}">
                <a16:creationId xmlns:a16="http://schemas.microsoft.com/office/drawing/2014/main" id="{0748A0A6-5F4C-4FFC-884D-7B9467B55C06}"/>
              </a:ext>
            </a:extLst>
          </p:cNvPr>
          <p:cNvCxnSpPr>
            <a:cxnSpLocks noChangeShapeType="1"/>
            <a:stCxn id="6149" idx="4"/>
            <a:endCxn id="6148" idx="0"/>
          </p:cNvCxnSpPr>
          <p:nvPr/>
        </p:nvCxnSpPr>
        <p:spPr bwMode="auto">
          <a:xfrm>
            <a:off x="5029200" y="1504950"/>
            <a:ext cx="609600" cy="6953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504">
            <a:extLst>
              <a:ext uri="{FF2B5EF4-FFF2-40B4-BE49-F238E27FC236}">
                <a16:creationId xmlns:a16="http://schemas.microsoft.com/office/drawing/2014/main" id="{7BA0B07E-1D3B-466C-BC4A-95348B9BB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2252663"/>
            <a:ext cx="18288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Contain suberin</a:t>
            </a:r>
          </a:p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Controls H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O entry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53" name="Oval 672">
            <a:extLst>
              <a:ext uri="{FF2B5EF4-FFF2-40B4-BE49-F238E27FC236}">
                <a16:creationId xmlns:a16="http://schemas.microsoft.com/office/drawing/2014/main" id="{7263E58C-183C-463F-9B9F-39AE7A2D9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362450"/>
            <a:ext cx="2336800" cy="1047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54" name="Straight Connector 676">
            <a:extLst>
              <a:ext uri="{FF2B5EF4-FFF2-40B4-BE49-F238E27FC236}">
                <a16:creationId xmlns:a16="http://schemas.microsoft.com/office/drawing/2014/main" id="{EEA8F451-CA6E-455D-9DEF-A6FD55142B2D}"/>
              </a:ext>
            </a:extLst>
          </p:cNvPr>
          <p:cNvCxnSpPr>
            <a:cxnSpLocks noChangeShapeType="1"/>
            <a:stCxn id="6159" idx="0"/>
            <a:endCxn id="6148" idx="3"/>
          </p:cNvCxnSpPr>
          <p:nvPr/>
        </p:nvCxnSpPr>
        <p:spPr bwMode="auto">
          <a:xfrm flipV="1">
            <a:off x="4292600" y="2974975"/>
            <a:ext cx="520700" cy="5207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TextBox 504">
            <a:extLst>
              <a:ext uri="{FF2B5EF4-FFF2-40B4-BE49-F238E27FC236}">
                <a16:creationId xmlns:a16="http://schemas.microsoft.com/office/drawing/2014/main" id="{BDE100C2-8016-4A97-A77E-BDC7B493A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00" y="4495800"/>
            <a:ext cx="1828800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16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O required in leaves for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6" name="Oval 672">
            <a:extLst>
              <a:ext uri="{FF2B5EF4-FFF2-40B4-BE49-F238E27FC236}">
                <a16:creationId xmlns:a16="http://schemas.microsoft.com/office/drawing/2014/main" id="{6FC4B87A-0938-44F1-8892-90EC13BB1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829300"/>
            <a:ext cx="2235200" cy="800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90" name="TextBox 504">
            <a:extLst>
              <a:ext uri="{FF2B5EF4-FFF2-40B4-BE49-F238E27FC236}">
                <a16:creationId xmlns:a16="http://schemas.microsoft.com/office/drawing/2014/main" id="{B9164E92-AB39-4580-AAB4-5661D8436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5867400"/>
            <a:ext cx="152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Water droplets on edges of leaves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58" name="Oval 672">
            <a:extLst>
              <a:ext uri="{FF2B5EF4-FFF2-40B4-BE49-F238E27FC236}">
                <a16:creationId xmlns:a16="http://schemas.microsoft.com/office/drawing/2014/main" id="{BD425281-3262-45B1-ADD2-8815A51DF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1362075"/>
            <a:ext cx="2133600" cy="800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9" name="Oval 672">
            <a:extLst>
              <a:ext uri="{FF2B5EF4-FFF2-40B4-BE49-F238E27FC236}">
                <a16:creationId xmlns:a16="http://schemas.microsoft.com/office/drawing/2014/main" id="{D7AF01C7-6B1E-4CCC-BE4C-1546D40EF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505200"/>
            <a:ext cx="2032000" cy="9429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141E74D8-3F1E-4BED-8F37-3A230C0FD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0" y="1371600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Helps draw water into roots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61" name="TextBox 504">
            <a:extLst>
              <a:ext uri="{FF2B5EF4-FFF2-40B4-BE49-F238E27FC236}">
                <a16:creationId xmlns:a16="http://schemas.microsoft.com/office/drawing/2014/main" id="{A3E90547-B69F-4514-A1BF-62D4826A0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3581400"/>
            <a:ext cx="1625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Trachids and</a:t>
            </a:r>
          </a:p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Vessel elements</a:t>
            </a:r>
          </a:p>
          <a:p>
            <a:pPr algn="ctr"/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62" name="Straight Connector 676">
            <a:extLst>
              <a:ext uri="{FF2B5EF4-FFF2-40B4-BE49-F238E27FC236}">
                <a16:creationId xmlns:a16="http://schemas.microsoft.com/office/drawing/2014/main" id="{B6DB5B42-3075-4C7F-A4D4-0DF3C8D79703}"/>
              </a:ext>
            </a:extLst>
          </p:cNvPr>
          <p:cNvCxnSpPr>
            <a:cxnSpLocks noChangeShapeType="1"/>
            <a:stCxn id="6158" idx="2"/>
            <a:endCxn id="6149" idx="6"/>
          </p:cNvCxnSpPr>
          <p:nvPr/>
        </p:nvCxnSpPr>
        <p:spPr bwMode="auto">
          <a:xfrm flipH="1" flipV="1">
            <a:off x="6003925" y="1128713"/>
            <a:ext cx="793750" cy="6334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3" name="Straight Connector 676">
            <a:extLst>
              <a:ext uri="{FF2B5EF4-FFF2-40B4-BE49-F238E27FC236}">
                <a16:creationId xmlns:a16="http://schemas.microsoft.com/office/drawing/2014/main" id="{3D637101-D019-49D7-86A1-E2EDCAC7D353}"/>
              </a:ext>
            </a:extLst>
          </p:cNvPr>
          <p:cNvCxnSpPr>
            <a:cxnSpLocks noChangeShapeType="1"/>
            <a:stCxn id="6149" idx="2"/>
            <a:endCxn id="6165" idx="6"/>
          </p:cNvCxnSpPr>
          <p:nvPr/>
        </p:nvCxnSpPr>
        <p:spPr bwMode="auto">
          <a:xfrm flipH="1">
            <a:off x="3159125" y="1128713"/>
            <a:ext cx="895350" cy="3000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4" name="Straight Connector 676">
            <a:extLst>
              <a:ext uri="{FF2B5EF4-FFF2-40B4-BE49-F238E27FC236}">
                <a16:creationId xmlns:a16="http://schemas.microsoft.com/office/drawing/2014/main" id="{B447E9E2-327C-40A5-8E63-99E6075BE61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843588" y="5303837"/>
            <a:ext cx="603250" cy="663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Oval 672">
            <a:extLst>
              <a:ext uri="{FF2B5EF4-FFF2-40B4-BE49-F238E27FC236}">
                <a16:creationId xmlns:a16="http://schemas.microsoft.com/office/drawing/2014/main" id="{E9C15D99-DFA6-4EC2-AD85-03EEBAB0F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028700"/>
            <a:ext cx="1930400" cy="800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6" name="Oval 672">
            <a:extLst>
              <a:ext uri="{FF2B5EF4-FFF2-40B4-BE49-F238E27FC236}">
                <a16:creationId xmlns:a16="http://schemas.microsoft.com/office/drawing/2014/main" id="{8B04E5C7-8A32-4AED-ADFA-CC8ACDC7D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0600" y="2286000"/>
            <a:ext cx="1930400" cy="9144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7" name="Oval 672">
            <a:extLst>
              <a:ext uri="{FF2B5EF4-FFF2-40B4-BE49-F238E27FC236}">
                <a16:creationId xmlns:a16="http://schemas.microsoft.com/office/drawing/2014/main" id="{CB0018A5-0847-41D3-B46D-D8BCA79E3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28850"/>
            <a:ext cx="1930400" cy="895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78" name="TextBox 504">
            <a:extLst>
              <a:ext uri="{FF2B5EF4-FFF2-40B4-BE49-F238E27FC236}">
                <a16:creationId xmlns:a16="http://schemas.microsoft.com/office/drawing/2014/main" id="{DFB25A65-CD67-46BF-8C57-C8F4B3ADA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2393950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Moving H</a:t>
            </a:r>
            <a:r>
              <a:rPr lang="en-US" altLang="en-US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 across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Vacuoles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08935A6B-1B18-4DCB-8DFA-2EC1E76247E0}"/>
              </a:ext>
            </a:extLst>
          </p:cNvPr>
          <p:cNvCxnSpPr>
            <a:cxnSpLocks noChangeShapeType="1"/>
            <a:stCxn id="6149" idx="2"/>
            <a:endCxn id="6167" idx="6"/>
          </p:cNvCxnSpPr>
          <p:nvPr/>
        </p:nvCxnSpPr>
        <p:spPr bwMode="auto">
          <a:xfrm flipH="1">
            <a:off x="1939925" y="1128713"/>
            <a:ext cx="2114550" cy="15478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0" name="Straight Connector 676">
            <a:extLst>
              <a:ext uri="{FF2B5EF4-FFF2-40B4-BE49-F238E27FC236}">
                <a16:creationId xmlns:a16="http://schemas.microsoft.com/office/drawing/2014/main" id="{CA0D77ED-428F-4C0C-8FE6-A201C2430C2A}"/>
              </a:ext>
            </a:extLst>
          </p:cNvPr>
          <p:cNvCxnSpPr>
            <a:cxnSpLocks noChangeShapeType="1"/>
            <a:stCxn id="6149" idx="2"/>
            <a:endCxn id="6166" idx="0"/>
          </p:cNvCxnSpPr>
          <p:nvPr/>
        </p:nvCxnSpPr>
        <p:spPr bwMode="auto">
          <a:xfrm flipH="1">
            <a:off x="3225800" y="1128713"/>
            <a:ext cx="828675" cy="11477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7" name="TextBox 504">
            <a:extLst>
              <a:ext uri="{FF2B5EF4-FFF2-40B4-BE49-F238E27FC236}">
                <a16:creationId xmlns:a16="http://schemas.microsoft.com/office/drawing/2014/main" id="{84066EC4-5196-463D-B758-157D0D5A4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00" y="1095375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Moving  H</a:t>
            </a:r>
            <a:r>
              <a:rPr lang="en-US" altLang="en-US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 between Cells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588" name="TextBox 504">
            <a:extLst>
              <a:ext uri="{FF2B5EF4-FFF2-40B4-BE49-F238E27FC236}">
                <a16:creationId xmlns:a16="http://schemas.microsoft.com/office/drawing/2014/main" id="{F16FEE33-CB12-4236-8742-880871143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2393950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Moving H</a:t>
            </a:r>
            <a:r>
              <a:rPr lang="en-US" altLang="en-U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through Plasmodesmata</a:t>
            </a:r>
          </a:p>
          <a:p>
            <a:pPr algn="ctr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73" name="Straight Connector 676">
            <a:extLst>
              <a:ext uri="{FF2B5EF4-FFF2-40B4-BE49-F238E27FC236}">
                <a16:creationId xmlns:a16="http://schemas.microsoft.com/office/drawing/2014/main" id="{FFCBBBF9-A268-4C03-8493-248903A90863}"/>
              </a:ext>
            </a:extLst>
          </p:cNvPr>
          <p:cNvCxnSpPr>
            <a:cxnSpLocks noChangeShapeType="1"/>
            <a:stCxn id="6159" idx="5"/>
            <a:endCxn id="6153" idx="1"/>
          </p:cNvCxnSpPr>
          <p:nvPr/>
        </p:nvCxnSpPr>
        <p:spPr bwMode="auto">
          <a:xfrm>
            <a:off x="5011738" y="4319588"/>
            <a:ext cx="1122362" cy="1873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903FE2F-D351-4EBA-B259-82904FC92C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7163" y="0"/>
            <a:ext cx="7158037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Water Transport in Plants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86852637-499F-4BF5-A15F-5A56B8305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267200"/>
            <a:ext cx="38608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Casparian strip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Symplast route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Guttation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Xylem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Transmembrane route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Root pressure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Photosynthesis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Apoplast route</a:t>
            </a:r>
          </a:p>
        </p:txBody>
      </p:sp>
      <p:sp>
        <p:nvSpPr>
          <p:cNvPr id="7172" name="Oval 672">
            <a:extLst>
              <a:ext uri="{FF2B5EF4-FFF2-40B4-BE49-F238E27FC236}">
                <a16:creationId xmlns:a16="http://schemas.microsoft.com/office/drawing/2014/main" id="{14F566A8-937A-4825-8E2C-D3373373A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449513"/>
            <a:ext cx="2336800" cy="6746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3" name="Oval 672">
            <a:extLst>
              <a:ext uri="{FF2B5EF4-FFF2-40B4-BE49-F238E27FC236}">
                <a16:creationId xmlns:a16="http://schemas.microsoft.com/office/drawing/2014/main" id="{2F3E3B1A-7A05-4D92-9641-434BF6DF8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685800"/>
            <a:ext cx="1930400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4" name="TextBox 504">
            <a:extLst>
              <a:ext uri="{FF2B5EF4-FFF2-40B4-BE49-F238E27FC236}">
                <a16:creationId xmlns:a16="http://schemas.microsoft.com/office/drawing/2014/main" id="{E62136A6-55CD-4288-B5C6-6F174B6F0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889000"/>
            <a:ext cx="914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Roots</a:t>
            </a:r>
          </a:p>
        </p:txBody>
      </p:sp>
      <p:cxnSp>
        <p:nvCxnSpPr>
          <p:cNvPr id="7175" name="Straight Connector 676">
            <a:extLst>
              <a:ext uri="{FF2B5EF4-FFF2-40B4-BE49-F238E27FC236}">
                <a16:creationId xmlns:a16="http://schemas.microsoft.com/office/drawing/2014/main" id="{A75E5EDB-A1FA-44DA-BD06-4C324064BDDF}"/>
              </a:ext>
            </a:extLst>
          </p:cNvPr>
          <p:cNvCxnSpPr>
            <a:cxnSpLocks noChangeShapeType="1"/>
            <a:stCxn id="7173" idx="4"/>
            <a:endCxn id="7172" idx="0"/>
          </p:cNvCxnSpPr>
          <p:nvPr/>
        </p:nvCxnSpPr>
        <p:spPr bwMode="auto">
          <a:xfrm>
            <a:off x="5029200" y="1438275"/>
            <a:ext cx="635000" cy="100171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6" name="TextBox 504">
            <a:extLst>
              <a:ext uri="{FF2B5EF4-FFF2-40B4-BE49-F238E27FC236}">
                <a16:creationId xmlns:a16="http://schemas.microsoft.com/office/drawing/2014/main" id="{D5209F02-AAAB-45CC-A659-C3EE262B5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3600" y="2441575"/>
            <a:ext cx="1828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Contain suberin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Controls H</a:t>
            </a:r>
            <a:r>
              <a:rPr lang="en-US" altLang="en-US" sz="13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O entry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177" name="Oval 672">
            <a:extLst>
              <a:ext uri="{FF2B5EF4-FFF2-40B4-BE49-F238E27FC236}">
                <a16:creationId xmlns:a16="http://schemas.microsoft.com/office/drawing/2014/main" id="{D8896633-97FA-45D5-A971-229F2F5CF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332288"/>
            <a:ext cx="2336800" cy="8112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7178" name="Straight Connector 676">
            <a:extLst>
              <a:ext uri="{FF2B5EF4-FFF2-40B4-BE49-F238E27FC236}">
                <a16:creationId xmlns:a16="http://schemas.microsoft.com/office/drawing/2014/main" id="{FEA4C276-69EF-4155-87B6-F58160147F45}"/>
              </a:ext>
            </a:extLst>
          </p:cNvPr>
          <p:cNvCxnSpPr>
            <a:cxnSpLocks noChangeShapeType="1"/>
            <a:stCxn id="7183" idx="0"/>
            <a:endCxn id="7172" idx="3"/>
          </p:cNvCxnSpPr>
          <p:nvPr/>
        </p:nvCxnSpPr>
        <p:spPr bwMode="auto">
          <a:xfrm flipV="1">
            <a:off x="4267200" y="3035300"/>
            <a:ext cx="571500" cy="54451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9" name="TextBox 504">
            <a:extLst>
              <a:ext uri="{FF2B5EF4-FFF2-40B4-BE49-F238E27FC236}">
                <a16:creationId xmlns:a16="http://schemas.microsoft.com/office/drawing/2014/main" id="{E2D013D5-565E-4923-AF01-76B84F941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00" y="4468813"/>
            <a:ext cx="1828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 required in leaves for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80" name="Oval 672">
            <a:extLst>
              <a:ext uri="{FF2B5EF4-FFF2-40B4-BE49-F238E27FC236}">
                <a16:creationId xmlns:a16="http://schemas.microsoft.com/office/drawing/2014/main" id="{46EB86DE-F7ED-42EB-82E1-336568285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818188"/>
            <a:ext cx="2235200" cy="8112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490" name="TextBox 504">
            <a:extLst>
              <a:ext uri="{FF2B5EF4-FFF2-40B4-BE49-F238E27FC236}">
                <a16:creationId xmlns:a16="http://schemas.microsoft.com/office/drawing/2014/main" id="{F0D9355D-FE59-45AB-AAC6-0569B7F00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5954713"/>
            <a:ext cx="152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Water droplets on edges of leaves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182" name="Oval 672">
            <a:extLst>
              <a:ext uri="{FF2B5EF4-FFF2-40B4-BE49-F238E27FC236}">
                <a16:creationId xmlns:a16="http://schemas.microsoft.com/office/drawing/2014/main" id="{37FCE364-A536-46C6-830E-6713C0265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1293813"/>
            <a:ext cx="2133600" cy="8096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83" name="Oval 672">
            <a:extLst>
              <a:ext uri="{FF2B5EF4-FFF2-40B4-BE49-F238E27FC236}">
                <a16:creationId xmlns:a16="http://schemas.microsoft.com/office/drawing/2014/main" id="{796DFA5E-90F7-4E78-8686-95CD333D9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200" y="3589338"/>
            <a:ext cx="2032000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EFC5D731-2A77-4189-A047-E47608A65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142875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Helps draw water into roots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185" name="TextBox 504">
            <a:extLst>
              <a:ext uri="{FF2B5EF4-FFF2-40B4-BE49-F238E27FC236}">
                <a16:creationId xmlns:a16="http://schemas.microsoft.com/office/drawing/2014/main" id="{DF8EC9A6-0160-4190-8F6E-B2118DCE9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3657600"/>
            <a:ext cx="162560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Trachids and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Vessel elements</a:t>
            </a:r>
          </a:p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cxnSp>
        <p:nvCxnSpPr>
          <p:cNvPr id="7186" name="Straight Connector 676">
            <a:extLst>
              <a:ext uri="{FF2B5EF4-FFF2-40B4-BE49-F238E27FC236}">
                <a16:creationId xmlns:a16="http://schemas.microsoft.com/office/drawing/2014/main" id="{3282C542-2416-473D-9F43-2AB524B4D146}"/>
              </a:ext>
            </a:extLst>
          </p:cNvPr>
          <p:cNvCxnSpPr>
            <a:cxnSpLocks noChangeShapeType="1"/>
            <a:stCxn id="7182" idx="2"/>
            <a:endCxn id="7173" idx="6"/>
          </p:cNvCxnSpPr>
          <p:nvPr/>
        </p:nvCxnSpPr>
        <p:spPr bwMode="auto">
          <a:xfrm flipH="1" flipV="1">
            <a:off x="6003925" y="1057275"/>
            <a:ext cx="793750" cy="6413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7" name="Straight Connector 676">
            <a:extLst>
              <a:ext uri="{FF2B5EF4-FFF2-40B4-BE49-F238E27FC236}">
                <a16:creationId xmlns:a16="http://schemas.microsoft.com/office/drawing/2014/main" id="{2CB7F6C9-59AB-4697-801E-CDC66099E158}"/>
              </a:ext>
            </a:extLst>
          </p:cNvPr>
          <p:cNvCxnSpPr>
            <a:cxnSpLocks noChangeShapeType="1"/>
            <a:stCxn id="7173" idx="2"/>
            <a:endCxn id="7189" idx="6"/>
          </p:cNvCxnSpPr>
          <p:nvPr/>
        </p:nvCxnSpPr>
        <p:spPr bwMode="auto">
          <a:xfrm flipH="1">
            <a:off x="3159125" y="1057275"/>
            <a:ext cx="895350" cy="2587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8" name="Straight Connector 676">
            <a:extLst>
              <a:ext uri="{FF2B5EF4-FFF2-40B4-BE49-F238E27FC236}">
                <a16:creationId xmlns:a16="http://schemas.microsoft.com/office/drawing/2014/main" id="{F57B1FF4-3022-4A11-9738-0592BE252CD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734050" y="5184775"/>
            <a:ext cx="822325" cy="663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9" name="Oval 672">
            <a:extLst>
              <a:ext uri="{FF2B5EF4-FFF2-40B4-BE49-F238E27FC236}">
                <a16:creationId xmlns:a16="http://schemas.microsoft.com/office/drawing/2014/main" id="{18844011-E817-4A97-9B81-6BAD8846E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955675"/>
            <a:ext cx="1930400" cy="7207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0" name="Oval 672">
            <a:extLst>
              <a:ext uri="{FF2B5EF4-FFF2-40B4-BE49-F238E27FC236}">
                <a16:creationId xmlns:a16="http://schemas.microsoft.com/office/drawing/2014/main" id="{0EE2122A-06C7-4F9E-83D3-861B18222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441575"/>
            <a:ext cx="1930400" cy="6826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1" name="Oval 672">
            <a:extLst>
              <a:ext uri="{FF2B5EF4-FFF2-40B4-BE49-F238E27FC236}">
                <a16:creationId xmlns:a16="http://schemas.microsoft.com/office/drawing/2014/main" id="{3EFA9E06-E0E0-4F29-BDBE-EC81DFBC6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71700"/>
            <a:ext cx="1930400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578" name="TextBox 504">
            <a:extLst>
              <a:ext uri="{FF2B5EF4-FFF2-40B4-BE49-F238E27FC236}">
                <a16:creationId xmlns:a16="http://schemas.microsoft.com/office/drawing/2014/main" id="{5BF1B4C0-4A38-4632-8E11-6749B6A8E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200" y="2509838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Moving H</a:t>
            </a:r>
            <a:r>
              <a:rPr lang="en-US" altLang="en-US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O across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Vacuoles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cxnSp>
        <p:nvCxnSpPr>
          <p:cNvPr id="7193" name="Straight Connector 676">
            <a:extLst>
              <a:ext uri="{FF2B5EF4-FFF2-40B4-BE49-F238E27FC236}">
                <a16:creationId xmlns:a16="http://schemas.microsoft.com/office/drawing/2014/main" id="{FFC9A8F8-403D-44EB-A610-F32930CB5507}"/>
              </a:ext>
            </a:extLst>
          </p:cNvPr>
          <p:cNvCxnSpPr>
            <a:cxnSpLocks noChangeShapeType="1"/>
            <a:stCxn id="7173" idx="2"/>
            <a:endCxn id="7191" idx="6"/>
          </p:cNvCxnSpPr>
          <p:nvPr/>
        </p:nvCxnSpPr>
        <p:spPr bwMode="auto">
          <a:xfrm flipH="1">
            <a:off x="1939925" y="1057275"/>
            <a:ext cx="2114550" cy="14859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4" name="Straight Connector 676">
            <a:extLst>
              <a:ext uri="{FF2B5EF4-FFF2-40B4-BE49-F238E27FC236}">
                <a16:creationId xmlns:a16="http://schemas.microsoft.com/office/drawing/2014/main" id="{30D81134-0C7F-46A6-9C92-36C468F9515D}"/>
              </a:ext>
            </a:extLst>
          </p:cNvPr>
          <p:cNvCxnSpPr>
            <a:cxnSpLocks noChangeShapeType="1"/>
            <a:stCxn id="7173" idx="2"/>
            <a:endCxn id="7190" idx="0"/>
          </p:cNvCxnSpPr>
          <p:nvPr/>
        </p:nvCxnSpPr>
        <p:spPr bwMode="auto">
          <a:xfrm flipH="1">
            <a:off x="3098800" y="1057275"/>
            <a:ext cx="955675" cy="13747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7" name="TextBox 504">
            <a:extLst>
              <a:ext uri="{FF2B5EF4-FFF2-40B4-BE49-F238E27FC236}">
                <a16:creationId xmlns:a16="http://schemas.microsoft.com/office/drawing/2014/main" id="{DB7BF6A7-573C-4DCF-A880-B5848BFAF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00" y="1023938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Moving  H</a:t>
            </a:r>
            <a:r>
              <a:rPr lang="en-US" altLang="en-US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O between Cells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588" name="TextBox 504">
            <a:extLst>
              <a:ext uri="{FF2B5EF4-FFF2-40B4-BE49-F238E27FC236}">
                <a16:creationId xmlns:a16="http://schemas.microsoft.com/office/drawing/2014/main" id="{EE0F92E8-8251-4C4E-AC37-E81BB8CE2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" y="228600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Moving H</a:t>
            </a:r>
            <a:r>
              <a:rPr lang="en-US" altLang="en-US" sz="1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O through Plasmodesmata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cxnSp>
        <p:nvCxnSpPr>
          <p:cNvPr id="7197" name="Straight Connector 676">
            <a:extLst>
              <a:ext uri="{FF2B5EF4-FFF2-40B4-BE49-F238E27FC236}">
                <a16:creationId xmlns:a16="http://schemas.microsoft.com/office/drawing/2014/main" id="{56B2B600-9179-4D61-8655-74920B399A51}"/>
              </a:ext>
            </a:extLst>
          </p:cNvPr>
          <p:cNvCxnSpPr>
            <a:cxnSpLocks noChangeShapeType="1"/>
            <a:stCxn id="7183" idx="5"/>
            <a:endCxn id="7177" idx="1"/>
          </p:cNvCxnSpPr>
          <p:nvPr/>
        </p:nvCxnSpPr>
        <p:spPr bwMode="auto">
          <a:xfrm>
            <a:off x="4986338" y="4235450"/>
            <a:ext cx="1147762" cy="2047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305&quot;&gt;&lt;object type=&quot;3&quot; unique_id=&quot;10306&quot;&gt;&lt;property id=&quot;20148&quot; value=&quot;5&quot;/&gt;&lt;property id=&quot;20300&quot; value=&quot;Slide 1&quot;/&gt;&lt;property id=&quot;20307&quot; value=&quot;317&quot;/&gt;&lt;/object&gt;&lt;object type=&quot;3&quot; unique_id=&quot;10307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08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09&quot;&gt;&lt;property id=&quot;20148&quot; value=&quot;5&quot;/&gt;&lt;property id=&quot;20300&quot; value=&quot;Slide 4 - &amp;quot;H2O transport in plants&amp;quot;&quot;/&gt;&lt;property id=&quot;20307&quot; value=&quot;334&quot;/&gt;&lt;/object&gt;&lt;object type=&quot;3&quot; unique_id=&quot;10310&quot;&gt;&lt;property id=&quot;20148&quot; value=&quot;5&quot;/&gt;&lt;property id=&quot;20300&quot; value=&quot;Slide 5 - &amp;quot;H2O transport in plants Key&amp;quot;&quot;/&gt;&lt;property id=&quot;20307&quot; value=&quot;335&quot;/&gt;&lt;/object&gt;&lt;/object&gt;&lt;object type=&quot;8&quot; unique_id=&quot;1031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2472</TotalTime>
  <Words>212</Words>
  <Application>Microsoft Office PowerPoint</Application>
  <PresentationFormat>On-screen Show (4:3)</PresentationFormat>
  <Paragraphs>74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Water Transport in Plants</vt:lpstr>
      <vt:lpstr>Water Transport in Plants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292</cp:revision>
  <dcterms:created xsi:type="dcterms:W3CDTF">2005-04-19T02:46:41Z</dcterms:created>
  <dcterms:modified xsi:type="dcterms:W3CDTF">2019-04-29T19:18:36Z</dcterms:modified>
</cp:coreProperties>
</file>