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2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F95FA666-D838-4D37-8C2C-83F74B70F5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51A2B4C3-136A-47AC-B02C-40FB573F4CA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A2955D2-5273-45CF-A1D5-DABEDC81207D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1F489CE-8C43-41BE-96BF-2FC69903B3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28B165D-DD68-486C-AF5A-F118F17E73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AA88D174-9672-43D4-998D-CAADC28E79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660B481-AD22-49DF-96A3-8C96FE9BFBF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1AA827D-E4C4-4A7E-AA6A-F97FB21902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AA90AE-CF19-4D46-ABB0-6A4C737F6BCD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F4C47800-5E5B-4110-8EC7-0799FE02C75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D4060D8-EBA9-4673-A4DC-8F27CEAE84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332415C-DDCD-4B78-AE61-AC940F2DE9A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1212E72-B9B6-4073-9CE0-A606EFE2F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44C1E421-5A93-4CF2-92EE-BEAB35097B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8D118D-C5CD-4B7F-8472-95200170DE1E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327C72C2-A93D-486C-8CA3-A433285EA4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CB3B7B5C-8143-4A02-BD03-873A49BA1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BC77B367-64C5-4B5B-B54F-393BC09A15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B21823-4D06-4894-8E0D-9FA71EFFCD1C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C389815-4BF6-4508-B83B-1F62F80034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AC27320-7DC2-47B3-9894-C21AB0E23F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38944E3-BBAE-43CA-BC66-144D169FA5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C0C62E-EC03-49EE-A695-BA8B7093BF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7014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D0D4DC1-912E-4AD1-99C0-FC234BB5E0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9A6159D-0E26-45ED-91E0-401CCED7DE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A98F843-A603-42D1-BE8B-9855D7F711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D2CF15-2577-4669-A193-935006F9CE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852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84E97-B387-482F-929A-3C734D40C7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25714E-DAA3-48BF-87A4-93EEC46FEF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367486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E4F00-F1E2-4F36-9A98-16930F6D2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E4FEB-6BAF-4216-B923-FBA1F1609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570924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5EA4B-A721-4291-9692-71387EDC3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9D6559-2676-4BBA-88EB-C870FA2029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61068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DB519-9620-49E7-B671-357F0ABB6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5ACA4-92E8-4955-8AA1-D29FCD75ED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771B1A-E74A-4B76-BA9F-7B27987735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476283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0AF97-6363-4EDD-8CB4-AAFC872CB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8F780-3C8E-45C1-A922-8D0A8F11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1F341C-5DB2-4165-9647-DB848E9CD7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5C7654-991A-4AF5-9A9B-DA08380ED5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E77844-BF4F-4F71-9801-BDAD8AE114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579444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1EE33-AD19-4AD7-B755-75042A250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965217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61900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43A7E-C0FB-42CC-9B60-D98161F2E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AC530A-0C31-4486-8279-53404B89E9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9406DA-3BCF-4391-AF2C-8B0B767B5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539360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17F37-9F6E-46EA-B75F-8108B314C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990C61-A911-4C61-84DB-390187B864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6DD5E3-A9E4-467D-A9C4-CF36BE875B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027275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6BF35CE-4D85-4906-B659-50692D6F21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197F45E-A20E-4299-AE1B-DA18E72D63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62B9D36-86B8-4040-BE13-44A132DA8A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EB96E7-A956-4F26-8BAE-4BB1890B22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73824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25290-4F22-444D-8F06-F5F186B7B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F00E24-2B07-4CA0-8E4D-F137C0724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512320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EB2D57-C179-4033-8569-3814248F3D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837F7-8CD7-4A5C-9E9A-74DB0DDD7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334602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E55F29C-53F7-42A0-8A15-ECE427CF51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827625A-BC58-4B1B-BC04-6D65B590A1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2774BFA-A4E8-4B3C-A1BB-CE6329079A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7AF66D-1273-4641-BA95-4F17FD3A40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6815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FCAF80-704C-4430-A4C4-58A3F4BF2F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99E09C-2A29-4634-8B2E-2825337FCE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ED0E0E-4356-48CB-8D33-1FE142385C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931668-2B6C-45E1-9006-1564BD51DC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6189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A19795A-1CB7-45B2-B2EC-B663AFF332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10253F58-B1E6-41E5-9E15-7149C93CC7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D7F22A7-A229-4F39-87A7-58D9507392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52F0D0-D9F7-4465-8FA2-BD866CBAF5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725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848B947C-67A2-4202-896A-C38B0A560A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6EC066B-48A6-42F9-AFBE-7D3977CF76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842FC14B-B123-43AE-BB50-2F2BD72045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FCEF68-4B81-4BBB-8A4E-1789894A11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1120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F274EA4-E532-441A-88CC-84AC9EF2FD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D7F7A1D-A27D-4251-9CC3-4ABA1A9FB3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F376E0E-EEF2-4F9F-AFF0-4CA93693A1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459940-0D11-4BFD-912A-399B3DE8EE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6831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27A4D5D-FECB-4168-9D43-F0710A299C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CC3F11C-2C2D-4EC1-887A-584A43069A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49A6224-E1D4-4043-B9FA-77FD096C84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0F1E8F-A13F-4F6B-8F84-3140B3E429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35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889AB21-E678-4035-9FCA-F7515FF94C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69CE07D-F075-434A-896A-B38BF7C73D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DAD59A2-87BA-42A9-AF6D-649EA75C72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549804-5A34-466B-9806-BDE3B8ABA1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7239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58EF45DE-0F5F-43EF-A725-7577C7016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0AA75EF9-3D89-4421-B2A8-3FA2132F1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D973D68-E2C5-417D-AA9F-ADE4F49683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5EA6527-110A-4BF6-8A74-F8023E6F52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5C4475D4-12CC-487B-B189-727097F33E6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B8AD570F-430B-4EEF-A81B-28AE0F792E8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B5C4BD7-48A6-4167-92E0-4D35DA9C21B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C4FB1C6-D9E5-4960-8D1D-0179C2569B9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CB79A4E1-8FB5-4AD8-9510-61E1D6BDF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E57DDA82-B70A-4E03-8054-BA03BBCE9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4B40289A-8E3B-497D-8FB1-3FFCBE1189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F66D32-6C6D-4600-A0EF-8DB54BCE37B2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5226D1-7E90-4815-8CD1-371EEA5D18D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F009FDC1-6E97-4028-A09C-6D4B693CFAA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99C4463D-F6C3-4481-9642-BBEFF59C15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CACC071-C374-4A56-9E39-C17128F66ACE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A3C6D527-00BF-46BC-8E35-A9E0B0A655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C34FCE3-2514-4694-9DB3-1BC79B44CB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928356DD-B17B-4212-8B6D-379E02671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39DB26D-3FB4-4E3B-B12F-DD2B4E85B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4E3CCD-BB96-4AC0-B081-3FEFB6AE0B87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01CE90FC-24FC-4054-B678-D00FC556E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Vertebrates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F6B2EC76-7D47-43CB-9A5B-B62342326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EDAA1DD5-7AE4-4029-8192-B262E0F1E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9E0BB0A-DA94-4A7C-AC80-2C9E1553E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7727F07-51E5-404F-9E3E-38EB1445D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CCF3801-2E21-444D-9BEE-A173B5B0B6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Vertebrates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94036AD7-FC03-47A3-9762-C013BF656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03200" y="4354513"/>
            <a:ext cx="3860800" cy="22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Operculum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Reptiles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Placental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Squamata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Homeothermy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Swim bladder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Chelonia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Chondrichthyes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Amphibians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Actinopterygii</a:t>
            </a:r>
          </a:p>
        </p:txBody>
      </p:sp>
      <p:grpSp>
        <p:nvGrpSpPr>
          <p:cNvPr id="6206" name="Group 62">
            <a:extLst>
              <a:ext uri="{FF2B5EF4-FFF2-40B4-BE49-F238E27FC236}">
                <a16:creationId xmlns:a16="http://schemas.microsoft.com/office/drawing/2014/main" id="{4F03DC9A-9504-4462-867A-649E40BDF208}"/>
              </a:ext>
            </a:extLst>
          </p:cNvPr>
          <p:cNvGrpSpPr>
            <a:grpSpLocks/>
          </p:cNvGrpSpPr>
          <p:nvPr/>
        </p:nvGrpSpPr>
        <p:grpSpPr bwMode="auto">
          <a:xfrm>
            <a:off x="0" y="609600"/>
            <a:ext cx="9144000" cy="6248400"/>
            <a:chOff x="128" y="1008"/>
            <a:chExt cx="5632" cy="3024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EEB0B294-3C64-4A27-872A-90C1B222E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4" y="1296"/>
              <a:ext cx="160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49" name="Straight Connector 676">
              <a:extLst>
                <a:ext uri="{FF2B5EF4-FFF2-40B4-BE49-F238E27FC236}">
                  <a16:creationId xmlns:a16="http://schemas.microsoft.com/office/drawing/2014/main" id="{2C48980F-17F1-4D9D-9A0F-C1630A1AFB89}"/>
                </a:ext>
              </a:extLst>
            </p:cNvPr>
            <p:cNvCxnSpPr>
              <a:cxnSpLocks noChangeShapeType="1"/>
              <a:stCxn id="6159" idx="5"/>
              <a:endCxn id="6148" idx="1"/>
            </p:cNvCxnSpPr>
            <p:nvPr/>
          </p:nvCxnSpPr>
          <p:spPr bwMode="auto">
            <a:xfrm>
              <a:off x="3387" y="1198"/>
              <a:ext cx="751" cy="15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TextBox 504">
              <a:extLst>
                <a:ext uri="{FF2B5EF4-FFF2-40B4-BE49-F238E27FC236}">
                  <a16:creationId xmlns:a16="http://schemas.microsoft.com/office/drawing/2014/main" id="{85809B79-2554-4FB8-8E84-0CD11A94C1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0" y="1368"/>
              <a:ext cx="1280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Scales and amniotic egg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</a:t>
              </a:r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242B6EE5-9BA9-4887-9446-2C00181D13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" y="1656"/>
              <a:ext cx="1024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Bony fish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97EB7B88-77F2-4C2B-9F4A-28E11A62C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584"/>
              <a:ext cx="1280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3" name="Straight Connector 676">
              <a:extLst>
                <a:ext uri="{FF2B5EF4-FFF2-40B4-BE49-F238E27FC236}">
                  <a16:creationId xmlns:a16="http://schemas.microsoft.com/office/drawing/2014/main" id="{8CA8C98A-F06A-45FB-830A-6621D8F7E8DD}"/>
                </a:ext>
              </a:extLst>
            </p:cNvPr>
            <p:cNvCxnSpPr>
              <a:cxnSpLocks noChangeShapeType="1"/>
              <a:stCxn id="6152" idx="7"/>
              <a:endCxn id="6159" idx="3"/>
            </p:cNvCxnSpPr>
            <p:nvPr/>
          </p:nvCxnSpPr>
          <p:spPr bwMode="auto">
            <a:xfrm flipV="1">
              <a:off x="1477" y="1198"/>
              <a:ext cx="960" cy="43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4" name="TextBox 504">
              <a:extLst>
                <a:ext uri="{FF2B5EF4-FFF2-40B4-BE49-F238E27FC236}">
                  <a16:creationId xmlns:a16="http://schemas.microsoft.com/office/drawing/2014/main" id="{D0D4DC3A-7507-4D95-92CB-569A319DB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" y="1584"/>
              <a:ext cx="1280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Land and water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55" name="Oval 672">
              <a:extLst>
                <a:ext uri="{FF2B5EF4-FFF2-40B4-BE49-F238E27FC236}">
                  <a16:creationId xmlns:a16="http://schemas.microsoft.com/office/drawing/2014/main" id="{0C08B6B2-327B-4CA8-AF99-5E52ADBEC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8" name="TextBox 504">
              <a:extLst>
                <a:ext uri="{FF2B5EF4-FFF2-40B4-BE49-F238E27FC236}">
                  <a16:creationId xmlns:a16="http://schemas.microsoft.com/office/drawing/2014/main" id="{A693BFEC-B858-4007-B885-261EF7DBBC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376"/>
              <a:ext cx="70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Transitional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Fossil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cxnSp>
          <p:nvCxnSpPr>
            <p:cNvPr id="6157" name="Straight Connector 676">
              <a:extLst>
                <a:ext uri="{FF2B5EF4-FFF2-40B4-BE49-F238E27FC236}">
                  <a16:creationId xmlns:a16="http://schemas.microsoft.com/office/drawing/2014/main" id="{80B30CB9-CE20-4A7E-9A82-E220F332D3EF}"/>
                </a:ext>
              </a:extLst>
            </p:cNvPr>
            <p:cNvCxnSpPr>
              <a:cxnSpLocks noChangeShapeType="1"/>
              <a:stCxn id="6155" idx="0"/>
              <a:endCxn id="6158" idx="4"/>
            </p:cNvCxnSpPr>
            <p:nvPr/>
          </p:nvCxnSpPr>
          <p:spPr bwMode="auto">
            <a:xfrm flipV="1">
              <a:off x="2080" y="1878"/>
              <a:ext cx="640" cy="4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8" name="Oval 672">
              <a:extLst>
                <a:ext uri="{FF2B5EF4-FFF2-40B4-BE49-F238E27FC236}">
                  <a16:creationId xmlns:a16="http://schemas.microsoft.com/office/drawing/2014/main" id="{32C5350B-5132-492D-A92E-B33601456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512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9" name="Oval 672">
              <a:extLst>
                <a:ext uri="{FF2B5EF4-FFF2-40B4-BE49-F238E27FC236}">
                  <a16:creationId xmlns:a16="http://schemas.microsoft.com/office/drawing/2014/main" id="{4266C2BE-3A80-4D54-83E7-8E3E79BD5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0" y="1008"/>
              <a:ext cx="1344" cy="21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0" name="TextBox 504">
              <a:extLst>
                <a:ext uri="{FF2B5EF4-FFF2-40B4-BE49-F238E27FC236}">
                  <a16:creationId xmlns:a16="http://schemas.microsoft.com/office/drawing/2014/main" id="{C4F08EF2-04F6-4585-8479-4D4FDF1AD1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044"/>
              <a:ext cx="115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Vertebrates</a:t>
              </a:r>
            </a:p>
          </p:txBody>
        </p:sp>
        <p:cxnSp>
          <p:nvCxnSpPr>
            <p:cNvPr id="6161" name="Straight Connector 676">
              <a:extLst>
                <a:ext uri="{FF2B5EF4-FFF2-40B4-BE49-F238E27FC236}">
                  <a16:creationId xmlns:a16="http://schemas.microsoft.com/office/drawing/2014/main" id="{0D807649-60C6-4B21-AAEE-7F37AFD6EA2C}"/>
                </a:ext>
              </a:extLst>
            </p:cNvPr>
            <p:cNvCxnSpPr>
              <a:cxnSpLocks noChangeShapeType="1"/>
              <a:stCxn id="6159" idx="4"/>
              <a:endCxn id="6158" idx="0"/>
            </p:cNvCxnSpPr>
            <p:nvPr/>
          </p:nvCxnSpPr>
          <p:spPr bwMode="auto">
            <a:xfrm flipH="1">
              <a:off x="2720" y="1230"/>
              <a:ext cx="192" cy="2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2" name="Straight Connector 676">
              <a:extLst>
                <a:ext uri="{FF2B5EF4-FFF2-40B4-BE49-F238E27FC236}">
                  <a16:creationId xmlns:a16="http://schemas.microsoft.com/office/drawing/2014/main" id="{481C0A73-E88C-478E-8C39-48297B8BD82A}"/>
                </a:ext>
              </a:extLst>
            </p:cNvPr>
            <p:cNvCxnSpPr>
              <a:cxnSpLocks noChangeShapeType="1"/>
              <a:stCxn id="6178" idx="0"/>
              <a:endCxn id="6148" idx="4"/>
            </p:cNvCxnSpPr>
            <p:nvPr/>
          </p:nvCxnSpPr>
          <p:spPr bwMode="auto">
            <a:xfrm flipH="1" flipV="1">
              <a:off x="4704" y="1734"/>
              <a:ext cx="704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3" name="Oval 672">
              <a:extLst>
                <a:ext uri="{FF2B5EF4-FFF2-40B4-BE49-F238E27FC236}">
                  <a16:creationId xmlns:a16="http://schemas.microsoft.com/office/drawing/2014/main" id="{3EAE672A-4CCA-49F9-9CD4-81ABC8AE6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4" name="Oval 672">
              <a:extLst>
                <a:ext uri="{FF2B5EF4-FFF2-40B4-BE49-F238E27FC236}">
                  <a16:creationId xmlns:a16="http://schemas.microsoft.com/office/drawing/2014/main" id="{B0E2214C-3D4B-403E-8F99-BA047E9B5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5" name="TextBox 504">
              <a:extLst>
                <a:ext uri="{FF2B5EF4-FFF2-40B4-BE49-F238E27FC236}">
                  <a16:creationId xmlns:a16="http://schemas.microsoft.com/office/drawing/2014/main" id="{3F487469-1376-4E36-8700-1AE844AF0A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340"/>
              <a:ext cx="704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Largest extant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Group</a:t>
              </a:r>
            </a:p>
            <a:p>
              <a:pPr algn="ctr"/>
              <a:r>
                <a:rPr lang="en-US" altLang="en-US" sz="1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</a:p>
          </p:txBody>
        </p:sp>
        <p:sp>
          <p:nvSpPr>
            <p:cNvPr id="281" name="TextBox 504">
              <a:extLst>
                <a:ext uri="{FF2B5EF4-FFF2-40B4-BE49-F238E27FC236}">
                  <a16:creationId xmlns:a16="http://schemas.microsoft.com/office/drawing/2014/main" id="{1EEB04DA-B223-4F29-B400-B6EA003625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340"/>
              <a:ext cx="70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00" dirty="0">
                  <a:latin typeface="Times New Roman" pitchFamily="18" charset="0"/>
                  <a:cs typeface="Times New Roman" pitchFamily="18" charset="0"/>
                </a:rPr>
                <a:t>Gas exchange</a:t>
              </a:r>
            </a:p>
            <a:p>
              <a:pPr algn="ctr">
                <a:defRPr/>
              </a:pPr>
              <a:r>
                <a:rPr lang="en-US" sz="1000" dirty="0">
                  <a:latin typeface="Times New Roman" pitchFamily="18" charset="0"/>
                  <a:cs typeface="Times New Roman" pitchFamily="18" charset="0"/>
                </a:rPr>
                <a:t>via skin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</a:t>
              </a:r>
            </a:p>
          </p:txBody>
        </p:sp>
        <p:cxnSp>
          <p:nvCxnSpPr>
            <p:cNvPr id="6167" name="Straight Connector 676">
              <a:extLst>
                <a:ext uri="{FF2B5EF4-FFF2-40B4-BE49-F238E27FC236}">
                  <a16:creationId xmlns:a16="http://schemas.microsoft.com/office/drawing/2014/main" id="{E41C01DD-3A20-42FE-BD90-E5F2873D6D39}"/>
                </a:ext>
              </a:extLst>
            </p:cNvPr>
            <p:cNvCxnSpPr>
              <a:cxnSpLocks noChangeShapeType="1"/>
              <a:stCxn id="6163" idx="0"/>
              <a:endCxn id="6158" idx="4"/>
            </p:cNvCxnSpPr>
            <p:nvPr/>
          </p:nvCxnSpPr>
          <p:spPr bwMode="auto">
            <a:xfrm flipH="1" flipV="1">
              <a:off x="2720" y="1878"/>
              <a:ext cx="128" cy="4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8" name="Straight Connector 676">
              <a:extLst>
                <a:ext uri="{FF2B5EF4-FFF2-40B4-BE49-F238E27FC236}">
                  <a16:creationId xmlns:a16="http://schemas.microsoft.com/office/drawing/2014/main" id="{45646BED-5289-430C-A29E-7A5D4E8A19AA}"/>
                </a:ext>
              </a:extLst>
            </p:cNvPr>
            <p:cNvCxnSpPr>
              <a:cxnSpLocks noChangeShapeType="1"/>
              <a:stCxn id="6164" idx="0"/>
              <a:endCxn id="6158" idx="4"/>
            </p:cNvCxnSpPr>
            <p:nvPr/>
          </p:nvCxnSpPr>
          <p:spPr bwMode="auto">
            <a:xfrm flipH="1" flipV="1">
              <a:off x="2720" y="1878"/>
              <a:ext cx="896" cy="4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9" name="Oval 672">
              <a:extLst>
                <a:ext uri="{FF2B5EF4-FFF2-40B4-BE49-F238E27FC236}">
                  <a16:creationId xmlns:a16="http://schemas.microsoft.com/office/drawing/2014/main" id="{9A3C4C92-EA78-4583-B28A-C63A4818C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1980"/>
              <a:ext cx="512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0" name="Oval 672">
              <a:extLst>
                <a:ext uri="{FF2B5EF4-FFF2-40B4-BE49-F238E27FC236}">
                  <a16:creationId xmlns:a16="http://schemas.microsoft.com/office/drawing/2014/main" id="{F53F531F-18FA-4A9A-9BA8-ABDC56007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" y="2412"/>
              <a:ext cx="57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1" name="Oval 672">
              <a:extLst>
                <a:ext uri="{FF2B5EF4-FFF2-40B4-BE49-F238E27FC236}">
                  <a16:creationId xmlns:a16="http://schemas.microsoft.com/office/drawing/2014/main" id="{2C454125-DF46-43DA-A911-5FEFD43E4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" y="1980"/>
              <a:ext cx="640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2" name="Straight Connector 676">
              <a:extLst>
                <a:ext uri="{FF2B5EF4-FFF2-40B4-BE49-F238E27FC236}">
                  <a16:creationId xmlns:a16="http://schemas.microsoft.com/office/drawing/2014/main" id="{70DBFFB1-B369-4C51-AD3C-89516CE38C73}"/>
                </a:ext>
              </a:extLst>
            </p:cNvPr>
            <p:cNvCxnSpPr>
              <a:cxnSpLocks noChangeShapeType="1"/>
              <a:stCxn id="6170" idx="0"/>
              <a:endCxn id="6152" idx="4"/>
            </p:cNvCxnSpPr>
            <p:nvPr/>
          </p:nvCxnSpPr>
          <p:spPr bwMode="auto">
            <a:xfrm flipV="1">
              <a:off x="608" y="1950"/>
              <a:ext cx="416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3" name="Straight Connector 676">
              <a:extLst>
                <a:ext uri="{FF2B5EF4-FFF2-40B4-BE49-F238E27FC236}">
                  <a16:creationId xmlns:a16="http://schemas.microsoft.com/office/drawing/2014/main" id="{C22A911F-E585-4E52-8880-6BD9FFD3C387}"/>
                </a:ext>
              </a:extLst>
            </p:cNvPr>
            <p:cNvCxnSpPr>
              <a:cxnSpLocks noChangeShapeType="1"/>
              <a:stCxn id="6169" idx="7"/>
              <a:endCxn id="6152" idx="4"/>
            </p:cNvCxnSpPr>
            <p:nvPr/>
          </p:nvCxnSpPr>
          <p:spPr bwMode="auto">
            <a:xfrm flipV="1">
              <a:off x="565" y="1950"/>
              <a:ext cx="459" cy="7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4" name="Straight Connector 676">
              <a:extLst>
                <a:ext uri="{FF2B5EF4-FFF2-40B4-BE49-F238E27FC236}">
                  <a16:creationId xmlns:a16="http://schemas.microsoft.com/office/drawing/2014/main" id="{DBFBAF40-6B2C-4FE8-B3D5-CC1E0D81FB71}"/>
                </a:ext>
              </a:extLst>
            </p:cNvPr>
            <p:cNvCxnSpPr>
              <a:cxnSpLocks noChangeShapeType="1"/>
              <a:stCxn id="6171" idx="1"/>
              <a:endCxn id="6152" idx="4"/>
            </p:cNvCxnSpPr>
            <p:nvPr/>
          </p:nvCxnSpPr>
          <p:spPr bwMode="auto">
            <a:xfrm flipH="1" flipV="1">
              <a:off x="1024" y="1950"/>
              <a:ext cx="286" cy="7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5" name="TextBox 504">
              <a:extLst>
                <a:ext uri="{FF2B5EF4-FFF2-40B4-BE49-F238E27FC236}">
                  <a16:creationId xmlns:a16="http://schemas.microsoft.com/office/drawing/2014/main" id="{C84C9328-8E4C-463B-8CC3-B32EA61CA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" y="2016"/>
              <a:ext cx="512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Ray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Finned</a:t>
              </a:r>
            </a:p>
            <a:p>
              <a:pPr algn="ctr"/>
              <a:r>
                <a:rPr lang="en-US" altLang="en-US" sz="1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</a:p>
          </p:txBody>
        </p:sp>
        <p:sp>
          <p:nvSpPr>
            <p:cNvPr id="6176" name="TextBox 504">
              <a:extLst>
                <a:ext uri="{FF2B5EF4-FFF2-40B4-BE49-F238E27FC236}">
                  <a16:creationId xmlns:a16="http://schemas.microsoft.com/office/drawing/2014/main" id="{D2540989-7F63-4CF3-81C0-468C2F8BD7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" y="2016"/>
              <a:ext cx="704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Lobe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Finned</a:t>
              </a:r>
            </a:p>
            <a:p>
              <a:pPr algn="ctr"/>
              <a:r>
                <a:rPr lang="en-US" altLang="en-US" sz="1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</a:p>
          </p:txBody>
        </p:sp>
        <p:sp>
          <p:nvSpPr>
            <p:cNvPr id="6177" name="TextBox 504">
              <a:extLst>
                <a:ext uri="{FF2B5EF4-FFF2-40B4-BE49-F238E27FC236}">
                  <a16:creationId xmlns:a16="http://schemas.microsoft.com/office/drawing/2014/main" id="{B7AB07AD-6DC4-4A0C-ABD2-49548CBCBC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" y="2448"/>
              <a:ext cx="640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Gill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Cover</a:t>
              </a:r>
            </a:p>
            <a:p>
              <a:pPr algn="ctr"/>
              <a:r>
                <a:rPr lang="en-US" altLang="en-US" sz="1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</a:p>
          </p:txBody>
        </p:sp>
        <p:sp>
          <p:nvSpPr>
            <p:cNvPr id="6178" name="Oval 672">
              <a:extLst>
                <a:ext uri="{FF2B5EF4-FFF2-40B4-BE49-F238E27FC236}">
                  <a16:creationId xmlns:a16="http://schemas.microsoft.com/office/drawing/2014/main" id="{44EA7611-F338-4658-8958-BD853B7F6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1980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9" name="Oval 672">
              <a:extLst>
                <a:ext uri="{FF2B5EF4-FFF2-40B4-BE49-F238E27FC236}">
                  <a16:creationId xmlns:a16="http://schemas.microsoft.com/office/drawing/2014/main" id="{88BEABE7-8DFC-4FA7-B5D8-8DA6DFA6D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" y="2520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0" name="Oval 672">
              <a:extLst>
                <a:ext uri="{FF2B5EF4-FFF2-40B4-BE49-F238E27FC236}">
                  <a16:creationId xmlns:a16="http://schemas.microsoft.com/office/drawing/2014/main" id="{33215E15-81EB-4128-838A-AB106B1E2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0" y="2772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1" name="Oval 672">
              <a:extLst>
                <a:ext uri="{FF2B5EF4-FFF2-40B4-BE49-F238E27FC236}">
                  <a16:creationId xmlns:a16="http://schemas.microsoft.com/office/drawing/2014/main" id="{9A05D12C-9B9C-4E20-A475-C624D7DAF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" y="291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2" name="Oval 672">
              <a:extLst>
                <a:ext uri="{FF2B5EF4-FFF2-40B4-BE49-F238E27FC236}">
                  <a16:creationId xmlns:a16="http://schemas.microsoft.com/office/drawing/2014/main" id="{3B16F672-5013-4143-A990-99605573D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309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3" name="Oval 672">
              <a:extLst>
                <a:ext uri="{FF2B5EF4-FFF2-40B4-BE49-F238E27FC236}">
                  <a16:creationId xmlns:a16="http://schemas.microsoft.com/office/drawing/2014/main" id="{3F6F0436-FD75-4A9C-B422-9F872D460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4" y="363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13" name="TextBox 504">
              <a:extLst>
                <a:ext uri="{FF2B5EF4-FFF2-40B4-BE49-F238E27FC236}">
                  <a16:creationId xmlns:a16="http://schemas.microsoft.com/office/drawing/2014/main" id="{3274E92B-2691-43A4-8959-119F6F04DB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4" y="2592"/>
              <a:ext cx="70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Turtles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sp>
          <p:nvSpPr>
            <p:cNvPr id="314" name="TextBox 504">
              <a:extLst>
                <a:ext uri="{FF2B5EF4-FFF2-40B4-BE49-F238E27FC236}">
                  <a16:creationId xmlns:a16="http://schemas.microsoft.com/office/drawing/2014/main" id="{8E5DBE42-8DE8-4CD2-81D5-9DD9FE57BD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2988"/>
              <a:ext cx="70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Feathered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Descendent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sp>
          <p:nvSpPr>
            <p:cNvPr id="315" name="TextBox 504">
              <a:extLst>
                <a:ext uri="{FF2B5EF4-FFF2-40B4-BE49-F238E27FC236}">
                  <a16:creationId xmlns:a16="http://schemas.microsoft.com/office/drawing/2014/main" id="{F88429D1-FC69-45F8-98B3-077E66492D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0" y="2880"/>
              <a:ext cx="704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Mammals</a:t>
              </a:r>
            </a:p>
          </p:txBody>
        </p:sp>
        <p:sp>
          <p:nvSpPr>
            <p:cNvPr id="316" name="TextBox 504">
              <a:extLst>
                <a:ext uri="{FF2B5EF4-FFF2-40B4-BE49-F238E27FC236}">
                  <a16:creationId xmlns:a16="http://schemas.microsoft.com/office/drawing/2014/main" id="{9B0B585C-CD4C-4418-A5C6-029BFAC54F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4" y="3672"/>
              <a:ext cx="704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Internal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gestation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sp>
          <p:nvSpPr>
            <p:cNvPr id="317" name="TextBox 504">
              <a:extLst>
                <a:ext uri="{FF2B5EF4-FFF2-40B4-BE49-F238E27FC236}">
                  <a16:creationId xmlns:a16="http://schemas.microsoft.com/office/drawing/2014/main" id="{CC4B7269-40A3-4839-9C29-1207C21CD6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3204"/>
              <a:ext cx="70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Egg-laying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sp>
          <p:nvSpPr>
            <p:cNvPr id="318" name="TextBox 504">
              <a:extLst>
                <a:ext uri="{FF2B5EF4-FFF2-40B4-BE49-F238E27FC236}">
                  <a16:creationId xmlns:a16="http://schemas.microsoft.com/office/drawing/2014/main" id="{5DFDF4FD-D110-4EA5-A2E4-E0A5FC6C72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6" y="2016"/>
              <a:ext cx="70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Snakes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Lizards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cxnSp>
          <p:nvCxnSpPr>
            <p:cNvPr id="6190" name="Straight Connector 676">
              <a:extLst>
                <a:ext uri="{FF2B5EF4-FFF2-40B4-BE49-F238E27FC236}">
                  <a16:creationId xmlns:a16="http://schemas.microsoft.com/office/drawing/2014/main" id="{4CC736CD-3A0E-41B4-B4CF-AA3604D52678}"/>
                </a:ext>
              </a:extLst>
            </p:cNvPr>
            <p:cNvCxnSpPr>
              <a:cxnSpLocks noChangeShapeType="1"/>
              <a:stCxn id="6179" idx="0"/>
              <a:endCxn id="6148" idx="4"/>
            </p:cNvCxnSpPr>
            <p:nvPr/>
          </p:nvCxnSpPr>
          <p:spPr bwMode="auto">
            <a:xfrm flipH="1" flipV="1">
              <a:off x="4704" y="1734"/>
              <a:ext cx="512" cy="7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1" name="Straight Connector 676">
              <a:extLst>
                <a:ext uri="{FF2B5EF4-FFF2-40B4-BE49-F238E27FC236}">
                  <a16:creationId xmlns:a16="http://schemas.microsoft.com/office/drawing/2014/main" id="{3671E09E-3B14-4111-8F56-BBDDE4AB86B5}"/>
                </a:ext>
              </a:extLst>
            </p:cNvPr>
            <p:cNvCxnSpPr>
              <a:cxnSpLocks noChangeShapeType="1"/>
              <a:stCxn id="6181" idx="0"/>
              <a:endCxn id="6148" idx="4"/>
            </p:cNvCxnSpPr>
            <p:nvPr/>
          </p:nvCxnSpPr>
          <p:spPr bwMode="auto">
            <a:xfrm flipH="1" flipV="1">
              <a:off x="4704" y="1734"/>
              <a:ext cx="64" cy="11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2" name="Straight Connector 676">
              <a:extLst>
                <a:ext uri="{FF2B5EF4-FFF2-40B4-BE49-F238E27FC236}">
                  <a16:creationId xmlns:a16="http://schemas.microsoft.com/office/drawing/2014/main" id="{1FC57787-526C-49E8-9B23-D6F4577390A9}"/>
                </a:ext>
              </a:extLst>
            </p:cNvPr>
            <p:cNvCxnSpPr>
              <a:cxnSpLocks noChangeShapeType="1"/>
              <a:stCxn id="6180" idx="0"/>
              <a:endCxn id="6148" idx="4"/>
            </p:cNvCxnSpPr>
            <p:nvPr/>
          </p:nvCxnSpPr>
          <p:spPr bwMode="auto">
            <a:xfrm flipV="1">
              <a:off x="3872" y="1734"/>
              <a:ext cx="832" cy="1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3" name="Straight Connector 676">
              <a:extLst>
                <a:ext uri="{FF2B5EF4-FFF2-40B4-BE49-F238E27FC236}">
                  <a16:creationId xmlns:a16="http://schemas.microsoft.com/office/drawing/2014/main" id="{47D0C7C1-8B7E-44EA-A3D7-5993CABCCB9F}"/>
                </a:ext>
              </a:extLst>
            </p:cNvPr>
            <p:cNvCxnSpPr>
              <a:cxnSpLocks noChangeShapeType="1"/>
              <a:stCxn id="6183" idx="0"/>
              <a:endCxn id="6180" idx="3"/>
            </p:cNvCxnSpPr>
            <p:nvPr/>
          </p:nvCxnSpPr>
          <p:spPr bwMode="auto">
            <a:xfrm flipV="1">
              <a:off x="2976" y="3116"/>
              <a:ext cx="647" cy="51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4" name="Straight Connector 676">
              <a:extLst>
                <a:ext uri="{FF2B5EF4-FFF2-40B4-BE49-F238E27FC236}">
                  <a16:creationId xmlns:a16="http://schemas.microsoft.com/office/drawing/2014/main" id="{4D02083D-7E62-4B8B-B48B-E31B8CE6C66E}"/>
                </a:ext>
              </a:extLst>
            </p:cNvPr>
            <p:cNvCxnSpPr>
              <a:cxnSpLocks noChangeShapeType="1"/>
              <a:stCxn id="6182" idx="6"/>
              <a:endCxn id="6180" idx="3"/>
            </p:cNvCxnSpPr>
            <p:nvPr/>
          </p:nvCxnSpPr>
          <p:spPr bwMode="auto">
            <a:xfrm flipV="1">
              <a:off x="3014" y="3116"/>
              <a:ext cx="609" cy="17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95" name="Oval 672">
              <a:extLst>
                <a:ext uri="{FF2B5EF4-FFF2-40B4-BE49-F238E27FC236}">
                  <a16:creationId xmlns:a16="http://schemas.microsoft.com/office/drawing/2014/main" id="{D2F048A1-D7C0-4676-939C-23DE2442E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1116"/>
              <a:ext cx="1280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96" name="TextBox 504">
              <a:extLst>
                <a:ext uri="{FF2B5EF4-FFF2-40B4-BE49-F238E27FC236}">
                  <a16:creationId xmlns:a16="http://schemas.microsoft.com/office/drawing/2014/main" id="{B48D9BC1-3588-4DEC-939A-9BDC1EF41E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" y="1188"/>
              <a:ext cx="1152" cy="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Cartilaginous fish ___________</a:t>
              </a:r>
            </a:p>
          </p:txBody>
        </p:sp>
        <p:cxnSp>
          <p:nvCxnSpPr>
            <p:cNvPr id="6197" name="Straight Connector 676">
              <a:extLst>
                <a:ext uri="{FF2B5EF4-FFF2-40B4-BE49-F238E27FC236}">
                  <a16:creationId xmlns:a16="http://schemas.microsoft.com/office/drawing/2014/main" id="{CE326A99-F3B5-4694-B463-230B8C153623}"/>
                </a:ext>
              </a:extLst>
            </p:cNvPr>
            <p:cNvCxnSpPr>
              <a:cxnSpLocks noChangeShapeType="1"/>
              <a:stCxn id="6195" idx="6"/>
              <a:endCxn id="6159" idx="2"/>
            </p:cNvCxnSpPr>
            <p:nvPr/>
          </p:nvCxnSpPr>
          <p:spPr bwMode="auto">
            <a:xfrm flipV="1">
              <a:off x="1542" y="1116"/>
              <a:ext cx="692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98" name="Oval 672">
              <a:extLst>
                <a:ext uri="{FF2B5EF4-FFF2-40B4-BE49-F238E27FC236}">
                  <a16:creationId xmlns:a16="http://schemas.microsoft.com/office/drawing/2014/main" id="{4A46D0FF-D077-4F0E-8311-B0834D394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4" y="2412"/>
              <a:ext cx="57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99" name="TextBox 504">
              <a:extLst>
                <a:ext uri="{FF2B5EF4-FFF2-40B4-BE49-F238E27FC236}">
                  <a16:creationId xmlns:a16="http://schemas.microsoft.com/office/drawing/2014/main" id="{95F97626-ECC1-445E-AEAB-C1EF0F04EF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2448"/>
              <a:ext cx="640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Controls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Buoyancy</a:t>
              </a:r>
            </a:p>
            <a:p>
              <a:pPr algn="ctr"/>
              <a:r>
                <a:rPr lang="en-US" altLang="en-US" sz="1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</a:p>
          </p:txBody>
        </p:sp>
        <p:cxnSp>
          <p:nvCxnSpPr>
            <p:cNvPr id="6200" name="Straight Connector 676">
              <a:extLst>
                <a:ext uri="{FF2B5EF4-FFF2-40B4-BE49-F238E27FC236}">
                  <a16:creationId xmlns:a16="http://schemas.microsoft.com/office/drawing/2014/main" id="{0A1F28EE-79D0-465A-8832-BD6C7BCB07F2}"/>
                </a:ext>
              </a:extLst>
            </p:cNvPr>
            <p:cNvCxnSpPr>
              <a:cxnSpLocks noChangeShapeType="1"/>
              <a:stCxn id="6198" idx="0"/>
              <a:endCxn id="6152" idx="4"/>
            </p:cNvCxnSpPr>
            <p:nvPr/>
          </p:nvCxnSpPr>
          <p:spPr bwMode="auto">
            <a:xfrm flipH="1" flipV="1">
              <a:off x="1024" y="1950"/>
              <a:ext cx="288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01" name="Oval 672">
              <a:extLst>
                <a:ext uri="{FF2B5EF4-FFF2-40B4-BE49-F238E27FC236}">
                  <a16:creationId xmlns:a16="http://schemas.microsoft.com/office/drawing/2014/main" id="{17CA11AF-7045-4B80-BAAB-74D1AE976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3492"/>
              <a:ext cx="108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05" name="TextBox 504">
              <a:extLst>
                <a:ext uri="{FF2B5EF4-FFF2-40B4-BE49-F238E27FC236}">
                  <a16:creationId xmlns:a16="http://schemas.microsoft.com/office/drawing/2014/main" id="{6F7BB8F6-DBC5-4CE9-AC18-1261BFC50B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0" y="3528"/>
              <a:ext cx="832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Shared between both groups</a:t>
              </a:r>
            </a:p>
            <a:p>
              <a:pPr algn="ctr">
                <a:defRPr/>
              </a:pPr>
              <a:r>
                <a:rPr lang="en-US" sz="1050" b="1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cxnSp>
          <p:nvCxnSpPr>
            <p:cNvPr id="6203" name="Straight Connector 676">
              <a:extLst>
                <a:ext uri="{FF2B5EF4-FFF2-40B4-BE49-F238E27FC236}">
                  <a16:creationId xmlns:a16="http://schemas.microsoft.com/office/drawing/2014/main" id="{4EB06E42-7415-4119-88D2-9F0CB13A4C73}"/>
                </a:ext>
              </a:extLst>
            </p:cNvPr>
            <p:cNvCxnSpPr>
              <a:cxnSpLocks noChangeShapeType="1"/>
              <a:stCxn id="6201" idx="0"/>
              <a:endCxn id="6180" idx="5"/>
            </p:cNvCxnSpPr>
            <p:nvPr/>
          </p:nvCxnSpPr>
          <p:spPr bwMode="auto">
            <a:xfrm flipH="1" flipV="1">
              <a:off x="4121" y="3116"/>
              <a:ext cx="135" cy="37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04" name="Straight Connector 676">
              <a:extLst>
                <a:ext uri="{FF2B5EF4-FFF2-40B4-BE49-F238E27FC236}">
                  <a16:creationId xmlns:a16="http://schemas.microsoft.com/office/drawing/2014/main" id="{40147DF9-D7B0-4405-8705-1854FF14ECB5}"/>
                </a:ext>
              </a:extLst>
            </p:cNvPr>
            <p:cNvCxnSpPr>
              <a:cxnSpLocks noChangeShapeType="1"/>
              <a:stCxn id="6201" idx="0"/>
              <a:endCxn id="6181" idx="3"/>
            </p:cNvCxnSpPr>
            <p:nvPr/>
          </p:nvCxnSpPr>
          <p:spPr bwMode="auto">
            <a:xfrm flipV="1">
              <a:off x="4256" y="3260"/>
              <a:ext cx="263" cy="2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207" name="TextBox 99">
            <a:extLst>
              <a:ext uri="{FF2B5EF4-FFF2-40B4-BE49-F238E27FC236}">
                <a16:creationId xmlns:a16="http://schemas.microsoft.com/office/drawing/2014/main" id="{E1DB112A-A59A-4143-80A6-FABE9EADC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381500"/>
            <a:ext cx="27432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Osteichthyes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Cutaneous respiration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Anura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Tiktaalik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Monotreme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Aves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Sarcopterygii</a:t>
            </a: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5C8E256-1C54-4995-A5A1-3E4AD34B0A6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Vertebrates Key</a:t>
            </a:r>
          </a:p>
        </p:txBody>
      </p:sp>
      <p:grpSp>
        <p:nvGrpSpPr>
          <p:cNvPr id="7232" name="Group 64">
            <a:extLst>
              <a:ext uri="{FF2B5EF4-FFF2-40B4-BE49-F238E27FC236}">
                <a16:creationId xmlns:a16="http://schemas.microsoft.com/office/drawing/2014/main" id="{3A88200B-1316-4421-AD83-2522AA565420}"/>
              </a:ext>
            </a:extLst>
          </p:cNvPr>
          <p:cNvGrpSpPr>
            <a:grpSpLocks/>
          </p:cNvGrpSpPr>
          <p:nvPr/>
        </p:nvGrpSpPr>
        <p:grpSpPr bwMode="auto">
          <a:xfrm>
            <a:off x="0" y="685800"/>
            <a:ext cx="9144000" cy="6019800"/>
            <a:chOff x="128" y="1008"/>
            <a:chExt cx="5632" cy="3024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386D88B3-27E6-4CCF-B718-6CF87CDC6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4" y="1296"/>
              <a:ext cx="160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3" name="Straight Connector 676">
              <a:extLst>
                <a:ext uri="{FF2B5EF4-FFF2-40B4-BE49-F238E27FC236}">
                  <a16:creationId xmlns:a16="http://schemas.microsoft.com/office/drawing/2014/main" id="{8D80EF8C-296D-46B3-AC4D-9F9A32C671BA}"/>
                </a:ext>
              </a:extLst>
            </p:cNvPr>
            <p:cNvCxnSpPr>
              <a:cxnSpLocks noChangeShapeType="1"/>
              <a:stCxn id="7183" idx="5"/>
              <a:endCxn id="7172" idx="1"/>
            </p:cNvCxnSpPr>
            <p:nvPr/>
          </p:nvCxnSpPr>
          <p:spPr bwMode="auto">
            <a:xfrm>
              <a:off x="3387" y="1198"/>
              <a:ext cx="751" cy="15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TextBox 504">
              <a:extLst>
                <a:ext uri="{FF2B5EF4-FFF2-40B4-BE49-F238E27FC236}">
                  <a16:creationId xmlns:a16="http://schemas.microsoft.com/office/drawing/2014/main" id="{F989C467-5FF6-46D2-B624-5F3F63016B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1368"/>
              <a:ext cx="1280" cy="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Scales and amniotic egg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4B346075-DBBE-427F-94D2-151A61B65F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" y="1656"/>
              <a:ext cx="1024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Bony fish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7DD3E5B7-8981-42BD-9A20-70144B52D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584"/>
              <a:ext cx="1280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7" name="Straight Connector 676">
              <a:extLst>
                <a:ext uri="{FF2B5EF4-FFF2-40B4-BE49-F238E27FC236}">
                  <a16:creationId xmlns:a16="http://schemas.microsoft.com/office/drawing/2014/main" id="{CBC4590A-4B2E-44AD-B4BB-22B9EC73D479}"/>
                </a:ext>
              </a:extLst>
            </p:cNvPr>
            <p:cNvCxnSpPr>
              <a:cxnSpLocks noChangeShapeType="1"/>
              <a:stCxn id="7176" idx="7"/>
              <a:endCxn id="7183" idx="3"/>
            </p:cNvCxnSpPr>
            <p:nvPr/>
          </p:nvCxnSpPr>
          <p:spPr bwMode="auto">
            <a:xfrm flipV="1">
              <a:off x="1477" y="1198"/>
              <a:ext cx="960" cy="43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8C0FA800-6E70-487B-9E94-881DF581EF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8" y="1584"/>
              <a:ext cx="1280" cy="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Land and water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7FE3F4DC-FF1D-4ABF-BDC7-90C5787EB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8" name="TextBox 504">
              <a:extLst>
                <a:ext uri="{FF2B5EF4-FFF2-40B4-BE49-F238E27FC236}">
                  <a16:creationId xmlns:a16="http://schemas.microsoft.com/office/drawing/2014/main" id="{D0612DCD-3B60-4751-B5E7-D389F596B8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376"/>
              <a:ext cx="704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Transitional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Fossil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N</a:t>
              </a:r>
            </a:p>
          </p:txBody>
        </p:sp>
        <p:cxnSp>
          <p:nvCxnSpPr>
            <p:cNvPr id="7181" name="Straight Connector 676">
              <a:extLst>
                <a:ext uri="{FF2B5EF4-FFF2-40B4-BE49-F238E27FC236}">
                  <a16:creationId xmlns:a16="http://schemas.microsoft.com/office/drawing/2014/main" id="{4A72258C-2BB8-4F42-9FF6-DF0B6F039940}"/>
                </a:ext>
              </a:extLst>
            </p:cNvPr>
            <p:cNvCxnSpPr>
              <a:cxnSpLocks noChangeShapeType="1"/>
              <a:stCxn id="7179" idx="0"/>
              <a:endCxn id="7182" idx="4"/>
            </p:cNvCxnSpPr>
            <p:nvPr/>
          </p:nvCxnSpPr>
          <p:spPr bwMode="auto">
            <a:xfrm flipV="1">
              <a:off x="2080" y="1878"/>
              <a:ext cx="640" cy="4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2" name="Oval 672">
              <a:extLst>
                <a:ext uri="{FF2B5EF4-FFF2-40B4-BE49-F238E27FC236}">
                  <a16:creationId xmlns:a16="http://schemas.microsoft.com/office/drawing/2014/main" id="{F5DAACB0-B654-4A0D-B045-A6567EAA5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1512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3" name="Oval 672">
              <a:extLst>
                <a:ext uri="{FF2B5EF4-FFF2-40B4-BE49-F238E27FC236}">
                  <a16:creationId xmlns:a16="http://schemas.microsoft.com/office/drawing/2014/main" id="{3175D7FC-C2AA-426A-B0BD-B98AF4182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0" y="1008"/>
              <a:ext cx="1344" cy="21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4" name="TextBox 504">
              <a:extLst>
                <a:ext uri="{FF2B5EF4-FFF2-40B4-BE49-F238E27FC236}">
                  <a16:creationId xmlns:a16="http://schemas.microsoft.com/office/drawing/2014/main" id="{1D74B920-7712-4ECB-9EA0-5251E7A638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044"/>
              <a:ext cx="1152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Vertebrates</a:t>
              </a:r>
            </a:p>
          </p:txBody>
        </p:sp>
        <p:cxnSp>
          <p:nvCxnSpPr>
            <p:cNvPr id="7185" name="Straight Connector 676">
              <a:extLst>
                <a:ext uri="{FF2B5EF4-FFF2-40B4-BE49-F238E27FC236}">
                  <a16:creationId xmlns:a16="http://schemas.microsoft.com/office/drawing/2014/main" id="{857C5A63-E673-4BC5-91F8-BE5A43623C48}"/>
                </a:ext>
              </a:extLst>
            </p:cNvPr>
            <p:cNvCxnSpPr>
              <a:cxnSpLocks noChangeShapeType="1"/>
              <a:stCxn id="7183" idx="4"/>
              <a:endCxn id="7182" idx="0"/>
            </p:cNvCxnSpPr>
            <p:nvPr/>
          </p:nvCxnSpPr>
          <p:spPr bwMode="auto">
            <a:xfrm flipH="1">
              <a:off x="2720" y="1230"/>
              <a:ext cx="192" cy="2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6" name="Straight Connector 676">
              <a:extLst>
                <a:ext uri="{FF2B5EF4-FFF2-40B4-BE49-F238E27FC236}">
                  <a16:creationId xmlns:a16="http://schemas.microsoft.com/office/drawing/2014/main" id="{A1CB25B6-61EC-4E3E-8CBB-153DAA3BF3B6}"/>
                </a:ext>
              </a:extLst>
            </p:cNvPr>
            <p:cNvCxnSpPr>
              <a:cxnSpLocks noChangeShapeType="1"/>
              <a:stCxn id="7202" idx="0"/>
              <a:endCxn id="7172" idx="4"/>
            </p:cNvCxnSpPr>
            <p:nvPr/>
          </p:nvCxnSpPr>
          <p:spPr bwMode="auto">
            <a:xfrm flipH="1" flipV="1">
              <a:off x="4704" y="1734"/>
              <a:ext cx="704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Oval 672">
              <a:extLst>
                <a:ext uri="{FF2B5EF4-FFF2-40B4-BE49-F238E27FC236}">
                  <a16:creationId xmlns:a16="http://schemas.microsoft.com/office/drawing/2014/main" id="{930C0ADE-0BB4-4FA6-A71D-6A5EF367F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8" name="Oval 672">
              <a:extLst>
                <a:ext uri="{FF2B5EF4-FFF2-40B4-BE49-F238E27FC236}">
                  <a16:creationId xmlns:a16="http://schemas.microsoft.com/office/drawing/2014/main" id="{0E557E4D-5BFE-4B09-A32A-280EA0B27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42425011-AFF0-4904-8D76-831D181781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340"/>
              <a:ext cx="704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Largest extant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Group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281" name="TextBox 504">
              <a:extLst>
                <a:ext uri="{FF2B5EF4-FFF2-40B4-BE49-F238E27FC236}">
                  <a16:creationId xmlns:a16="http://schemas.microsoft.com/office/drawing/2014/main" id="{73B8EDF8-489D-497D-9ECD-F788845077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340"/>
              <a:ext cx="704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00" dirty="0">
                  <a:latin typeface="Times New Roman" pitchFamily="18" charset="0"/>
                  <a:cs typeface="Times New Roman" pitchFamily="18" charset="0"/>
                </a:rPr>
                <a:t>Gas exchange</a:t>
              </a:r>
            </a:p>
            <a:p>
              <a:pPr algn="ctr">
                <a:defRPr/>
              </a:pPr>
              <a:r>
                <a:rPr lang="en-US" sz="1000" dirty="0">
                  <a:latin typeface="Times New Roman" pitchFamily="18" charset="0"/>
                  <a:cs typeface="Times New Roman" pitchFamily="18" charset="0"/>
                </a:rPr>
                <a:t>via skin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1FD6A076-E1E6-4DC6-91B3-D38CC0308640}"/>
                </a:ext>
              </a:extLst>
            </p:cNvPr>
            <p:cNvCxnSpPr>
              <a:cxnSpLocks noChangeShapeType="1"/>
              <a:stCxn id="7187" idx="0"/>
              <a:endCxn id="7182" idx="4"/>
            </p:cNvCxnSpPr>
            <p:nvPr/>
          </p:nvCxnSpPr>
          <p:spPr bwMode="auto">
            <a:xfrm flipH="1" flipV="1">
              <a:off x="2720" y="1878"/>
              <a:ext cx="128" cy="4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Straight Connector 676">
              <a:extLst>
                <a:ext uri="{FF2B5EF4-FFF2-40B4-BE49-F238E27FC236}">
                  <a16:creationId xmlns:a16="http://schemas.microsoft.com/office/drawing/2014/main" id="{552219EB-5903-40A6-AA23-38BB2A9DD9F7}"/>
                </a:ext>
              </a:extLst>
            </p:cNvPr>
            <p:cNvCxnSpPr>
              <a:cxnSpLocks noChangeShapeType="1"/>
              <a:stCxn id="7188" idx="0"/>
              <a:endCxn id="7182" idx="4"/>
            </p:cNvCxnSpPr>
            <p:nvPr/>
          </p:nvCxnSpPr>
          <p:spPr bwMode="auto">
            <a:xfrm flipH="1" flipV="1">
              <a:off x="2720" y="1878"/>
              <a:ext cx="896" cy="4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3" name="Oval 672">
              <a:extLst>
                <a:ext uri="{FF2B5EF4-FFF2-40B4-BE49-F238E27FC236}">
                  <a16:creationId xmlns:a16="http://schemas.microsoft.com/office/drawing/2014/main" id="{A6358CE6-2BC8-4604-B2F6-9150C976B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1980"/>
              <a:ext cx="512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4" name="Oval 672">
              <a:extLst>
                <a:ext uri="{FF2B5EF4-FFF2-40B4-BE49-F238E27FC236}">
                  <a16:creationId xmlns:a16="http://schemas.microsoft.com/office/drawing/2014/main" id="{CE4CD2D0-B406-427D-BE1F-E4BB7EDA19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" y="2412"/>
              <a:ext cx="57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5" name="Oval 672">
              <a:extLst>
                <a:ext uri="{FF2B5EF4-FFF2-40B4-BE49-F238E27FC236}">
                  <a16:creationId xmlns:a16="http://schemas.microsoft.com/office/drawing/2014/main" id="{195E3073-A6F3-47C4-B28C-81DFA4092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" y="1980"/>
              <a:ext cx="640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6" name="Straight Connector 676">
              <a:extLst>
                <a:ext uri="{FF2B5EF4-FFF2-40B4-BE49-F238E27FC236}">
                  <a16:creationId xmlns:a16="http://schemas.microsoft.com/office/drawing/2014/main" id="{61EB8180-7A0E-469D-BBCC-30FA507E27DD}"/>
                </a:ext>
              </a:extLst>
            </p:cNvPr>
            <p:cNvCxnSpPr>
              <a:cxnSpLocks noChangeShapeType="1"/>
              <a:stCxn id="7194" idx="0"/>
              <a:endCxn id="7176" idx="4"/>
            </p:cNvCxnSpPr>
            <p:nvPr/>
          </p:nvCxnSpPr>
          <p:spPr bwMode="auto">
            <a:xfrm flipV="1">
              <a:off x="608" y="1950"/>
              <a:ext cx="416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7" name="Straight Connector 676">
              <a:extLst>
                <a:ext uri="{FF2B5EF4-FFF2-40B4-BE49-F238E27FC236}">
                  <a16:creationId xmlns:a16="http://schemas.microsoft.com/office/drawing/2014/main" id="{65FFF441-2E09-40B4-83FB-8A8D9BA60934}"/>
                </a:ext>
              </a:extLst>
            </p:cNvPr>
            <p:cNvCxnSpPr>
              <a:cxnSpLocks noChangeShapeType="1"/>
              <a:stCxn id="7193" idx="7"/>
              <a:endCxn id="7176" idx="4"/>
            </p:cNvCxnSpPr>
            <p:nvPr/>
          </p:nvCxnSpPr>
          <p:spPr bwMode="auto">
            <a:xfrm flipV="1">
              <a:off x="565" y="1950"/>
              <a:ext cx="459" cy="7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819FA3D3-E192-4A09-AB66-329EF3C2A6EC}"/>
                </a:ext>
              </a:extLst>
            </p:cNvPr>
            <p:cNvCxnSpPr>
              <a:cxnSpLocks noChangeShapeType="1"/>
              <a:stCxn id="7195" idx="1"/>
              <a:endCxn id="7176" idx="4"/>
            </p:cNvCxnSpPr>
            <p:nvPr/>
          </p:nvCxnSpPr>
          <p:spPr bwMode="auto">
            <a:xfrm flipH="1" flipV="1">
              <a:off x="1024" y="1950"/>
              <a:ext cx="286" cy="7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9" name="TextBox 504">
              <a:extLst>
                <a:ext uri="{FF2B5EF4-FFF2-40B4-BE49-F238E27FC236}">
                  <a16:creationId xmlns:a16="http://schemas.microsoft.com/office/drawing/2014/main" id="{C9686DDF-8005-423F-A034-1A7F5B8FF9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" y="2016"/>
              <a:ext cx="512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Ray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Finned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200" name="TextBox 504">
              <a:extLst>
                <a:ext uri="{FF2B5EF4-FFF2-40B4-BE49-F238E27FC236}">
                  <a16:creationId xmlns:a16="http://schemas.microsoft.com/office/drawing/2014/main" id="{DE947B85-B410-406F-BD4E-4CC35A3216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" y="2016"/>
              <a:ext cx="57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Lobe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Finned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</a:p>
          </p:txBody>
        </p:sp>
        <p:sp>
          <p:nvSpPr>
            <p:cNvPr id="7201" name="TextBox 504">
              <a:extLst>
                <a:ext uri="{FF2B5EF4-FFF2-40B4-BE49-F238E27FC236}">
                  <a16:creationId xmlns:a16="http://schemas.microsoft.com/office/drawing/2014/main" id="{80A0C922-9983-4CEC-A1C0-076DCEA39C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" y="2448"/>
              <a:ext cx="64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Gill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Cover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202" name="Oval 672">
              <a:extLst>
                <a:ext uri="{FF2B5EF4-FFF2-40B4-BE49-F238E27FC236}">
                  <a16:creationId xmlns:a16="http://schemas.microsoft.com/office/drawing/2014/main" id="{09CBC3F9-080E-43D7-B154-F2B2AEDE2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1980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3" name="Oval 672">
              <a:extLst>
                <a:ext uri="{FF2B5EF4-FFF2-40B4-BE49-F238E27FC236}">
                  <a16:creationId xmlns:a16="http://schemas.microsoft.com/office/drawing/2014/main" id="{2FFB4916-E9BD-4985-955C-0CFC4AE26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" y="2520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4" name="Oval 672">
              <a:extLst>
                <a:ext uri="{FF2B5EF4-FFF2-40B4-BE49-F238E27FC236}">
                  <a16:creationId xmlns:a16="http://schemas.microsoft.com/office/drawing/2014/main" id="{0558C801-B94D-400F-99D7-79CAC52AE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0" y="2772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5" name="Oval 672">
              <a:extLst>
                <a:ext uri="{FF2B5EF4-FFF2-40B4-BE49-F238E27FC236}">
                  <a16:creationId xmlns:a16="http://schemas.microsoft.com/office/drawing/2014/main" id="{5E41E92F-0A4B-4518-953D-F90E1D03B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" y="291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6" name="Oval 672">
              <a:extLst>
                <a:ext uri="{FF2B5EF4-FFF2-40B4-BE49-F238E27FC236}">
                  <a16:creationId xmlns:a16="http://schemas.microsoft.com/office/drawing/2014/main" id="{ED2122E0-E192-4C14-9BF1-9E4EF6B4F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309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7" name="Oval 672">
              <a:extLst>
                <a:ext uri="{FF2B5EF4-FFF2-40B4-BE49-F238E27FC236}">
                  <a16:creationId xmlns:a16="http://schemas.microsoft.com/office/drawing/2014/main" id="{70B791BA-9465-4E1A-8B76-AE30D1CF0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4" y="363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13" name="TextBox 504">
              <a:extLst>
                <a:ext uri="{FF2B5EF4-FFF2-40B4-BE49-F238E27FC236}">
                  <a16:creationId xmlns:a16="http://schemas.microsoft.com/office/drawing/2014/main" id="{60F9BDD3-0521-40DE-8FD6-B602F63749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4" y="2592"/>
              <a:ext cx="704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Turtles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G</a:t>
              </a:r>
            </a:p>
          </p:txBody>
        </p:sp>
        <p:sp>
          <p:nvSpPr>
            <p:cNvPr id="314" name="TextBox 504">
              <a:extLst>
                <a:ext uri="{FF2B5EF4-FFF2-40B4-BE49-F238E27FC236}">
                  <a16:creationId xmlns:a16="http://schemas.microsoft.com/office/drawing/2014/main" id="{EC244DB3-7FB3-48F8-A8F7-DC513B2798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2988"/>
              <a:ext cx="704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Feathered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Descendent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P</a:t>
              </a:r>
            </a:p>
          </p:txBody>
        </p:sp>
        <p:sp>
          <p:nvSpPr>
            <p:cNvPr id="315" name="TextBox 504">
              <a:extLst>
                <a:ext uri="{FF2B5EF4-FFF2-40B4-BE49-F238E27FC236}">
                  <a16:creationId xmlns:a16="http://schemas.microsoft.com/office/drawing/2014/main" id="{A75DFF03-5D85-453A-AD7D-3E6506FBB2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0" y="2880"/>
              <a:ext cx="704" cy="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Mammals</a:t>
              </a:r>
            </a:p>
          </p:txBody>
        </p:sp>
        <p:sp>
          <p:nvSpPr>
            <p:cNvPr id="316" name="TextBox 504">
              <a:extLst>
                <a:ext uri="{FF2B5EF4-FFF2-40B4-BE49-F238E27FC236}">
                  <a16:creationId xmlns:a16="http://schemas.microsoft.com/office/drawing/2014/main" id="{5A383DB5-4C1E-42D0-B545-2FFF72B894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4" y="3672"/>
              <a:ext cx="704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Internal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gestation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317" name="TextBox 504">
              <a:extLst>
                <a:ext uri="{FF2B5EF4-FFF2-40B4-BE49-F238E27FC236}">
                  <a16:creationId xmlns:a16="http://schemas.microsoft.com/office/drawing/2014/main" id="{C98395F4-94D2-46FE-B356-D6D0BEBA58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3204"/>
              <a:ext cx="704" cy="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Egg-laying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O</a:t>
              </a:r>
            </a:p>
          </p:txBody>
        </p:sp>
        <p:sp>
          <p:nvSpPr>
            <p:cNvPr id="318" name="TextBox 504">
              <a:extLst>
                <a:ext uri="{FF2B5EF4-FFF2-40B4-BE49-F238E27FC236}">
                  <a16:creationId xmlns:a16="http://schemas.microsoft.com/office/drawing/2014/main" id="{E4581931-F702-4AD4-84C6-5ADAD75B79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6" y="2016"/>
              <a:ext cx="704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Snakes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Lizards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  <p:cxnSp>
          <p:nvCxnSpPr>
            <p:cNvPr id="7214" name="Straight Connector 676">
              <a:extLst>
                <a:ext uri="{FF2B5EF4-FFF2-40B4-BE49-F238E27FC236}">
                  <a16:creationId xmlns:a16="http://schemas.microsoft.com/office/drawing/2014/main" id="{65B3DA84-BF05-4270-ACB7-0A68FFB505E3}"/>
                </a:ext>
              </a:extLst>
            </p:cNvPr>
            <p:cNvCxnSpPr>
              <a:cxnSpLocks noChangeShapeType="1"/>
              <a:stCxn id="7203" idx="0"/>
              <a:endCxn id="7172" idx="4"/>
            </p:cNvCxnSpPr>
            <p:nvPr/>
          </p:nvCxnSpPr>
          <p:spPr bwMode="auto">
            <a:xfrm flipH="1" flipV="1">
              <a:off x="4704" y="1734"/>
              <a:ext cx="512" cy="7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5" name="Straight Connector 676">
              <a:extLst>
                <a:ext uri="{FF2B5EF4-FFF2-40B4-BE49-F238E27FC236}">
                  <a16:creationId xmlns:a16="http://schemas.microsoft.com/office/drawing/2014/main" id="{769A0BF9-A697-4B48-AA41-FE34370898E0}"/>
                </a:ext>
              </a:extLst>
            </p:cNvPr>
            <p:cNvCxnSpPr>
              <a:cxnSpLocks noChangeShapeType="1"/>
              <a:stCxn id="7205" idx="0"/>
              <a:endCxn id="7172" idx="4"/>
            </p:cNvCxnSpPr>
            <p:nvPr/>
          </p:nvCxnSpPr>
          <p:spPr bwMode="auto">
            <a:xfrm flipH="1" flipV="1">
              <a:off x="4704" y="1734"/>
              <a:ext cx="64" cy="11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6" name="Straight Connector 676">
              <a:extLst>
                <a:ext uri="{FF2B5EF4-FFF2-40B4-BE49-F238E27FC236}">
                  <a16:creationId xmlns:a16="http://schemas.microsoft.com/office/drawing/2014/main" id="{1E5D3A5A-B347-4E7E-AB96-E144B6AAB1F7}"/>
                </a:ext>
              </a:extLst>
            </p:cNvPr>
            <p:cNvCxnSpPr>
              <a:cxnSpLocks noChangeShapeType="1"/>
              <a:stCxn id="7204" idx="0"/>
              <a:endCxn id="7172" idx="4"/>
            </p:cNvCxnSpPr>
            <p:nvPr/>
          </p:nvCxnSpPr>
          <p:spPr bwMode="auto">
            <a:xfrm flipV="1">
              <a:off x="3872" y="1734"/>
              <a:ext cx="832" cy="10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7" name="Straight Connector 676">
              <a:extLst>
                <a:ext uri="{FF2B5EF4-FFF2-40B4-BE49-F238E27FC236}">
                  <a16:creationId xmlns:a16="http://schemas.microsoft.com/office/drawing/2014/main" id="{7C6082E4-2BEE-4FA4-94BF-FFA1F0D42820}"/>
                </a:ext>
              </a:extLst>
            </p:cNvPr>
            <p:cNvCxnSpPr>
              <a:cxnSpLocks noChangeShapeType="1"/>
              <a:stCxn id="7207" idx="0"/>
              <a:endCxn id="7204" idx="3"/>
            </p:cNvCxnSpPr>
            <p:nvPr/>
          </p:nvCxnSpPr>
          <p:spPr bwMode="auto">
            <a:xfrm flipV="1">
              <a:off x="2976" y="3116"/>
              <a:ext cx="647" cy="51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8" name="Straight Connector 676">
              <a:extLst>
                <a:ext uri="{FF2B5EF4-FFF2-40B4-BE49-F238E27FC236}">
                  <a16:creationId xmlns:a16="http://schemas.microsoft.com/office/drawing/2014/main" id="{A8B0C758-8DEB-499C-ABB7-D945A5104CBD}"/>
                </a:ext>
              </a:extLst>
            </p:cNvPr>
            <p:cNvCxnSpPr>
              <a:cxnSpLocks noChangeShapeType="1"/>
              <a:stCxn id="7206" idx="6"/>
              <a:endCxn id="7204" idx="3"/>
            </p:cNvCxnSpPr>
            <p:nvPr/>
          </p:nvCxnSpPr>
          <p:spPr bwMode="auto">
            <a:xfrm flipV="1">
              <a:off x="3014" y="3116"/>
              <a:ext cx="609" cy="17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9" name="Oval 672">
              <a:extLst>
                <a:ext uri="{FF2B5EF4-FFF2-40B4-BE49-F238E27FC236}">
                  <a16:creationId xmlns:a16="http://schemas.microsoft.com/office/drawing/2014/main" id="{D64947FB-CE73-401E-8B79-C525279E0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1116"/>
              <a:ext cx="1280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20" name="TextBox 504">
              <a:extLst>
                <a:ext uri="{FF2B5EF4-FFF2-40B4-BE49-F238E27FC236}">
                  <a16:creationId xmlns:a16="http://schemas.microsoft.com/office/drawing/2014/main" id="{2D9675B4-2925-45DA-8570-30776DD04F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" y="1188"/>
              <a:ext cx="1152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Cartilaginous fish 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7221" name="Straight Connector 676">
              <a:extLst>
                <a:ext uri="{FF2B5EF4-FFF2-40B4-BE49-F238E27FC236}">
                  <a16:creationId xmlns:a16="http://schemas.microsoft.com/office/drawing/2014/main" id="{3F130FBD-0D64-4037-A6ED-4F422768E04C}"/>
                </a:ext>
              </a:extLst>
            </p:cNvPr>
            <p:cNvCxnSpPr>
              <a:cxnSpLocks noChangeShapeType="1"/>
              <a:stCxn id="7219" idx="6"/>
              <a:endCxn id="7183" idx="2"/>
            </p:cNvCxnSpPr>
            <p:nvPr/>
          </p:nvCxnSpPr>
          <p:spPr bwMode="auto">
            <a:xfrm flipV="1">
              <a:off x="1542" y="1116"/>
              <a:ext cx="692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22" name="Oval 672">
              <a:extLst>
                <a:ext uri="{FF2B5EF4-FFF2-40B4-BE49-F238E27FC236}">
                  <a16:creationId xmlns:a16="http://schemas.microsoft.com/office/drawing/2014/main" id="{B07AD692-E5FF-4E93-979B-75224FC5F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4" y="2412"/>
              <a:ext cx="57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23" name="TextBox 504">
              <a:extLst>
                <a:ext uri="{FF2B5EF4-FFF2-40B4-BE49-F238E27FC236}">
                  <a16:creationId xmlns:a16="http://schemas.microsoft.com/office/drawing/2014/main" id="{5DEEA18C-B9FD-4F2D-B951-39148E2BF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2448"/>
              <a:ext cx="64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Controls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Buoyancy</a:t>
              </a:r>
            </a:p>
            <a:p>
              <a:pPr algn="ctr"/>
              <a:r>
                <a:rPr lang="en-US" altLang="en-US" sz="1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224" name="Straight Connector 676">
              <a:extLst>
                <a:ext uri="{FF2B5EF4-FFF2-40B4-BE49-F238E27FC236}">
                  <a16:creationId xmlns:a16="http://schemas.microsoft.com/office/drawing/2014/main" id="{29A6E23D-F430-44B7-8CF0-945704F9BF52}"/>
                </a:ext>
              </a:extLst>
            </p:cNvPr>
            <p:cNvCxnSpPr>
              <a:cxnSpLocks noChangeShapeType="1"/>
              <a:stCxn id="7222" idx="0"/>
              <a:endCxn id="7176" idx="4"/>
            </p:cNvCxnSpPr>
            <p:nvPr/>
          </p:nvCxnSpPr>
          <p:spPr bwMode="auto">
            <a:xfrm flipH="1" flipV="1">
              <a:off x="1024" y="1950"/>
              <a:ext cx="288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25" name="Oval 672">
              <a:extLst>
                <a:ext uri="{FF2B5EF4-FFF2-40B4-BE49-F238E27FC236}">
                  <a16:creationId xmlns:a16="http://schemas.microsoft.com/office/drawing/2014/main" id="{0B3CB03E-10AC-4E2D-B6E6-A33204243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3492"/>
              <a:ext cx="108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05" name="TextBox 504">
              <a:extLst>
                <a:ext uri="{FF2B5EF4-FFF2-40B4-BE49-F238E27FC236}">
                  <a16:creationId xmlns:a16="http://schemas.microsoft.com/office/drawing/2014/main" id="{AE5D4FB3-6D84-4BBB-9ED3-555E931E42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0" y="3528"/>
              <a:ext cx="832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Shared between both groups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cxnSp>
          <p:nvCxnSpPr>
            <p:cNvPr id="7227" name="Straight Connector 676">
              <a:extLst>
                <a:ext uri="{FF2B5EF4-FFF2-40B4-BE49-F238E27FC236}">
                  <a16:creationId xmlns:a16="http://schemas.microsoft.com/office/drawing/2014/main" id="{95A79668-5724-4078-9B70-D974BE9A2AA0}"/>
                </a:ext>
              </a:extLst>
            </p:cNvPr>
            <p:cNvCxnSpPr>
              <a:cxnSpLocks noChangeShapeType="1"/>
              <a:stCxn id="7225" idx="0"/>
              <a:endCxn id="7204" idx="5"/>
            </p:cNvCxnSpPr>
            <p:nvPr/>
          </p:nvCxnSpPr>
          <p:spPr bwMode="auto">
            <a:xfrm flipH="1" flipV="1">
              <a:off x="4121" y="3116"/>
              <a:ext cx="135" cy="37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28" name="Straight Connector 676">
              <a:extLst>
                <a:ext uri="{FF2B5EF4-FFF2-40B4-BE49-F238E27FC236}">
                  <a16:creationId xmlns:a16="http://schemas.microsoft.com/office/drawing/2014/main" id="{B2AFA898-C405-4C31-8317-19050F148CB2}"/>
                </a:ext>
              </a:extLst>
            </p:cNvPr>
            <p:cNvCxnSpPr>
              <a:cxnSpLocks noChangeShapeType="1"/>
              <a:stCxn id="7225" idx="0"/>
              <a:endCxn id="7205" idx="3"/>
            </p:cNvCxnSpPr>
            <p:nvPr/>
          </p:nvCxnSpPr>
          <p:spPr bwMode="auto">
            <a:xfrm flipV="1">
              <a:off x="4256" y="3260"/>
              <a:ext cx="263" cy="2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230" name="TextBox 99">
            <a:extLst>
              <a:ext uri="{FF2B5EF4-FFF2-40B4-BE49-F238E27FC236}">
                <a16:creationId xmlns:a16="http://schemas.microsoft.com/office/drawing/2014/main" id="{ABB6B7B4-CFC8-49D4-AFC6-5AC323297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03200" y="4267200"/>
            <a:ext cx="3860800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Operculum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Reptiles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Placental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Squamata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Homeothermy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Swim bladder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Chelonia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Chondrichthyes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Amphibians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Actinopterygii</a:t>
            </a:r>
          </a:p>
        </p:txBody>
      </p:sp>
      <p:sp>
        <p:nvSpPr>
          <p:cNvPr id="7231" name="TextBox 99">
            <a:extLst>
              <a:ext uri="{FF2B5EF4-FFF2-40B4-BE49-F238E27FC236}">
                <a16:creationId xmlns:a16="http://schemas.microsoft.com/office/drawing/2014/main" id="{DFCC94AD-1E53-4901-B658-E9A03077E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294188"/>
            <a:ext cx="2743200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Osteichthyes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Cutaneous respiration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Anura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Tiktaalik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Monotreme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Aves</a:t>
            </a:r>
          </a:p>
          <a:p>
            <a:pPr lvl="1">
              <a:buFontTx/>
              <a:buAutoNum type="alphaLcPeriod" startAt="11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Sarcopterygii</a:t>
            </a: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MMPROD_UIDATA" val="&lt;database version=&quot;7.0&quot;&gt;&lt;object type=&quot;1&quot; unique_id=&quot;10001&quot;&gt;&lt;object type=&quot;2&quot; unique_id=&quot;10370&quot;&gt;&lt;object type=&quot;3&quot; unique_id=&quot;10371&quot;&gt;&lt;property id=&quot;20148&quot; value=&quot;5&quot;/&gt;&lt;property id=&quot;20300&quot; value=&quot;Slide 1&quot;/&gt;&lt;property id=&quot;20307&quot; value=&quot;317&quot;/&gt;&lt;/object&gt;&lt;object type=&quot;3&quot; unique_id=&quot;10372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73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74&quot;&gt;&lt;property id=&quot;20148&quot; value=&quot;5&quot;/&gt;&lt;property id=&quot;20300&quot; value=&quot;Slide 4 - &amp;quot;Vertebrates&amp;quot;&quot;/&gt;&lt;property id=&quot;20307&quot; value=&quot;334&quot;/&gt;&lt;/object&gt;&lt;object type=&quot;3&quot; unique_id=&quot;10375&quot;&gt;&lt;property id=&quot;20148&quot; value=&quot;5&quot;/&gt;&lt;property id=&quot;20300&quot; value=&quot;Slide 5 - &amp;quot;Vertebrates Key&amp;quot;&quot;/&gt;&lt;property id=&quot;20307&quot; value=&quot;335&quot;/&gt;&lt;/object&gt;&lt;/object&gt;&lt;object type=&quot;8&quot; unique_id=&quot;1038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2160</TotalTime>
  <Words>234</Words>
  <Application>Microsoft Office PowerPoint</Application>
  <PresentationFormat>On-screen Show (4:3)</PresentationFormat>
  <Paragraphs>143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Vertebrates</vt:lpstr>
      <vt:lpstr>Vertebrates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274</cp:revision>
  <dcterms:created xsi:type="dcterms:W3CDTF">2005-04-19T02:46:41Z</dcterms:created>
  <dcterms:modified xsi:type="dcterms:W3CDTF">2019-04-29T17:28:21Z</dcterms:modified>
</cp:coreProperties>
</file>