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42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01DA5768-8CC7-4F19-B20F-8BB8B483618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C5BECED2-9C1C-45D2-8592-5309E900609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9822BBEE-8034-4C33-94DB-66C6B700F077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1F921744-A679-4DC9-9B5C-BD5A0AD8231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742B0A11-6B73-455C-B16B-4AB7C6D641F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C26A2BDD-C527-4F78-AABD-0BE1B2CAEE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2208CF-8023-462A-A971-F58E8FDD221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78EE7F41-3656-4160-8581-8F79D241DE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06035C-FC8F-42F7-95BD-5CBF04AD48FE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2E7BB381-315F-4FCE-9FA4-D75F4775227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BDCA3BE0-46B3-40A3-B4E7-037C669095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415A5AA-581D-45F5-A74D-0E73708197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9AC934E-FF32-467E-BE09-3509265812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F45465E-E66D-4532-9395-2780F9A1BB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33AC42-D650-4827-8E77-EF40D25925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1127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1944FF7-0739-4522-ADE0-02EF96B378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903AD0F-6548-4BBC-8A9A-2BE1CABAC1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5E5CF1E-82DE-4428-9D57-D804A35398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45F357-1970-46C9-B7A6-9776695913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0314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4FAAD-5CA3-4F24-A697-FFF6D1F9DB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057A99-39AF-4BE9-9EE2-BA863D01B3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9873454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2378B-3479-4507-8778-C3D15091F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F652ED-170A-42AF-B4BB-144050BA96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53764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41470-C567-4FCF-A2E6-FDEA2FB13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094F58-4E47-457B-A3DE-16B948CF4A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474605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F59AF-361C-4256-A761-37AD2DB7E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4E6EA-68BC-4AF3-888D-083486D8C2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FCFB71-DDDB-43FE-BEDD-E78E389122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532588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D2EDA-03CA-4ABF-86C7-90C0B511E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FDDCFC-BAE6-4F38-9032-B532584B26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241DA2-F402-4CFF-A94E-0E5DA58B93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F87531-F5D7-4365-8A72-1FDA771074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E8BD16-5A7F-4508-A742-569FBF29DA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228389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1837F-D6B5-4159-8559-4D28FE046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4842293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73899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6E88B-BCF0-4F96-B2D4-69ADBCAE9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19D82-78F1-4990-A86C-F2F97D8D0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F65C8B-D372-423D-A153-A924B4EED4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728372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7E8AD-4BE4-4E2A-917E-41117623A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0A0068-131F-4395-8D86-6D4C98BBD0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6D379D-821E-4BA6-A709-6AD6357EF9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03869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4DC86EC-F496-49E2-B305-8793BF690E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AAAA7D9-B2D9-4395-AB52-1606A8BEBE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05AFC92-81BD-418C-972D-9AD487FDFA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99D5DD-8AA3-4A6C-94A4-9CB976B836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58304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13618-5CB2-4809-9B99-0968F5C49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AB09ED-ECBD-4283-82C2-93BAC91648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1041065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9CEA07-9F07-4846-B305-19708C067C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3C3411-3E45-4708-A094-338DDD8CDB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521534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06FF747-3FA9-4AFA-A024-8263358ADE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49306C8-684C-4142-87F9-95B22D601B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5CD899C-2A17-4227-8445-5E168DB2F5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168FDC-BA81-4442-80E8-925269E67E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3281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596A71-D833-4F8C-846C-44A4251D89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99BB24A-0169-4978-AF32-1485DDA8E4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D3DA14E-CF8F-4DCA-823F-93D544F0F7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3E566E-FDE4-40E0-885D-FA24D41CC6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3834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A019F693-79D7-4A23-A590-BFF5BEA0D3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5589EEE1-5DEE-43F9-A6D5-6D5C08E5A7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0155B819-CFD3-46D5-9B0B-D4108F9D1A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20C896-79BD-4542-BF5C-DA7086EE72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6561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70F999AB-794C-493F-AF31-619F62558D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AA0F6CF9-C401-4720-8328-AA90CB0567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968AB099-211A-4D51-B589-CCE94ED85C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CEBFC0-F1FA-49C7-A2E3-3BA1570848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8878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588BA75-E772-4459-8A90-EA0590D58A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1B4FD35-E986-4CEC-BB26-5BBB4CE4C4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EA3FB2A-5D2E-49A8-A196-0EA6BFDF20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45200F-BB38-436D-A7FF-BB3A7962A1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5521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EA73F63-54AF-4C56-9FB5-5E306A4AAC3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2899BB4-F2FC-4577-B02C-AA9AFD6072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682C7E6-49E9-458F-8E25-C02AE9B370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263C86-7CA4-4BAA-8191-C231A0FE35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5020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77B452D-538C-480E-B873-7558713810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B9511E5-063A-4DF4-8142-AE3EF4021A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E8AE1D7-FA05-48CB-B0DD-F0B95694EA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9F2615-88CB-425A-AB34-5D7F95C5A4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8986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644F06B1-5A70-4A10-993C-93BEC799E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D6216081-49EF-4E8C-B850-3ADC2D5994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7B0F58BB-0E65-48AF-8680-A57E9579DF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E066335-8F7C-40B3-8215-111C3A34E1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EF9DB820-1295-4911-B8B9-A21CF12716E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3A0BBA10-6B11-4F63-992B-1F2AAFAF549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8A47FAD2-2C0A-4D0C-BEB8-15ECB44C229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D760EC3E-C83C-4CC0-9B28-9BF6A7B8F3E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31EECD94-0574-49DA-AFF9-73AF92E15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21BDDDCB-A749-4AC3-BA55-F24A0249F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1" r:id="rId2"/>
    <p:sldLayoutId id="2147483850" r:id="rId3"/>
    <p:sldLayoutId id="2147483849" r:id="rId4"/>
    <p:sldLayoutId id="2147483848" r:id="rId5"/>
    <p:sldLayoutId id="2147483847" r:id="rId6"/>
    <p:sldLayoutId id="2147483846" r:id="rId7"/>
    <p:sldLayoutId id="2147483845" r:id="rId8"/>
    <p:sldLayoutId id="2147483844" r:id="rId9"/>
    <p:sldLayoutId id="2147483843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C715B407-EA73-45A6-8816-E72124E275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723B849-8516-4683-AF50-874D6C502EB8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5207A14-84FD-40B3-8E6B-746DF1E75933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89C9FA4B-2CCB-4F97-80D4-79D61E67520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8552FE39-5F93-4C84-A924-44832505B85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6AC82E34-2CB5-463C-BDDB-85F582200ADD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C0085985-A834-430A-9E80-98D94F6885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F97BC6F0-30F5-4E0F-96F4-860E4E41A5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93DEF96F-E653-4E41-B7DC-61E99F79F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27800"/>
            <a:ext cx="89154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127C48D-42A3-4C7C-8592-BC26A31C9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E60330-AABF-439C-B92F-BAFD6EBCBC9A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C69ABD29-D337-453A-B6C7-A1823E2B5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Transmembrane proteins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BC55595B-514F-48CC-9DE5-D8EFC419D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1B15ED20-9880-4C9F-91CA-1FE41022A3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5F20A2-A0D2-482B-9EAA-21CB5665D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551F3900-B092-4526-97A6-488DFF2977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F3BA9278-78D4-4A3A-BA5F-9685B343FDA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742950"/>
            <a:ext cx="7158038" cy="652463"/>
          </a:xfrm>
        </p:spPr>
        <p:txBody>
          <a:bodyPr/>
          <a:lstStyle/>
          <a:p>
            <a:r>
              <a:rPr lang="en-US" altLang="en-US" sz="3200"/>
              <a:t>Transmembrane proteins</a:t>
            </a:r>
          </a:p>
        </p:txBody>
      </p:sp>
      <p:sp>
        <p:nvSpPr>
          <p:cNvPr id="6147" name="Oval 3">
            <a:extLst>
              <a:ext uri="{FF2B5EF4-FFF2-40B4-BE49-F238E27FC236}">
                <a16:creationId xmlns:a16="http://schemas.microsoft.com/office/drawing/2014/main" id="{21CD52C9-3162-4DAD-819E-5281FAAF2B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3257550"/>
            <a:ext cx="2235200" cy="6286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148" name="Oval 4">
            <a:extLst>
              <a:ext uri="{FF2B5EF4-FFF2-40B4-BE49-F238E27FC236}">
                <a16:creationId xmlns:a16="http://schemas.microsoft.com/office/drawing/2014/main" id="{A8783247-B4E7-49EF-BE57-BE8F1A64D6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7600" y="2400300"/>
            <a:ext cx="20320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149" name="Oval 5">
            <a:extLst>
              <a:ext uri="{FF2B5EF4-FFF2-40B4-BE49-F238E27FC236}">
                <a16:creationId xmlns:a16="http://schemas.microsoft.com/office/drawing/2014/main" id="{62679797-696E-47B4-8724-C9AE8D41E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00" y="2286000"/>
            <a:ext cx="20320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150" name="Oval 8">
            <a:extLst>
              <a:ext uri="{FF2B5EF4-FFF2-40B4-BE49-F238E27FC236}">
                <a16:creationId xmlns:a16="http://schemas.microsoft.com/office/drawing/2014/main" id="{77C06BC7-CFB6-482A-A01E-6C321EE1F2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00" y="4572000"/>
            <a:ext cx="20320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151" name="Oval 9">
            <a:extLst>
              <a:ext uri="{FF2B5EF4-FFF2-40B4-BE49-F238E27FC236}">
                <a16:creationId xmlns:a16="http://schemas.microsoft.com/office/drawing/2014/main" id="{FC9EBAF3-4220-40FB-9F52-D886D73EE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5772150"/>
            <a:ext cx="2235200" cy="5143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152" name="Oval 11">
            <a:extLst>
              <a:ext uri="{FF2B5EF4-FFF2-40B4-BE49-F238E27FC236}">
                <a16:creationId xmlns:a16="http://schemas.microsoft.com/office/drawing/2014/main" id="{F329361E-B871-4E8C-B0AC-A9E687B64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5486400"/>
            <a:ext cx="20320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cxnSp>
        <p:nvCxnSpPr>
          <p:cNvPr id="6153" name="Straight Connector 13">
            <a:extLst>
              <a:ext uri="{FF2B5EF4-FFF2-40B4-BE49-F238E27FC236}">
                <a16:creationId xmlns:a16="http://schemas.microsoft.com/office/drawing/2014/main" id="{0DFD3FBF-2FD8-4A49-AC64-BE51B89F79DD}"/>
              </a:ext>
            </a:extLst>
          </p:cNvPr>
          <p:cNvCxnSpPr>
            <a:cxnSpLocks noChangeShapeType="1"/>
            <a:stCxn id="6148" idx="4"/>
            <a:endCxn id="6147" idx="0"/>
          </p:cNvCxnSpPr>
          <p:nvPr/>
        </p:nvCxnSpPr>
        <p:spPr bwMode="auto">
          <a:xfrm>
            <a:off x="2133600" y="2867025"/>
            <a:ext cx="2032000" cy="3810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4" name="Straight Connector 14">
            <a:extLst>
              <a:ext uri="{FF2B5EF4-FFF2-40B4-BE49-F238E27FC236}">
                <a16:creationId xmlns:a16="http://schemas.microsoft.com/office/drawing/2014/main" id="{814C5ED9-960E-480C-8347-3995D5D3EB4F}"/>
              </a:ext>
            </a:extLst>
          </p:cNvPr>
          <p:cNvCxnSpPr>
            <a:cxnSpLocks noChangeShapeType="1"/>
            <a:stCxn id="6147" idx="0"/>
            <a:endCxn id="6149" idx="4"/>
          </p:cNvCxnSpPr>
          <p:nvPr/>
        </p:nvCxnSpPr>
        <p:spPr bwMode="auto">
          <a:xfrm flipV="1">
            <a:off x="4165600" y="2752725"/>
            <a:ext cx="2438400" cy="4953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5" name="Straight Connector 23">
            <a:extLst>
              <a:ext uri="{FF2B5EF4-FFF2-40B4-BE49-F238E27FC236}">
                <a16:creationId xmlns:a16="http://schemas.microsoft.com/office/drawing/2014/main" id="{58A6C1EB-3C5C-493A-A115-7A24BAFFB50E}"/>
              </a:ext>
            </a:extLst>
          </p:cNvPr>
          <p:cNvCxnSpPr>
            <a:cxnSpLocks noChangeShapeType="1"/>
            <a:stCxn id="6147" idx="4"/>
            <a:endCxn id="6150" idx="0"/>
          </p:cNvCxnSpPr>
          <p:nvPr/>
        </p:nvCxnSpPr>
        <p:spPr bwMode="auto">
          <a:xfrm>
            <a:off x="4165600" y="3895725"/>
            <a:ext cx="2438400" cy="6667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6" name="Straight Connector 26">
            <a:extLst>
              <a:ext uri="{FF2B5EF4-FFF2-40B4-BE49-F238E27FC236}">
                <a16:creationId xmlns:a16="http://schemas.microsoft.com/office/drawing/2014/main" id="{5F72652E-F90F-48B1-980E-160B2AEFA3C2}"/>
              </a:ext>
            </a:extLst>
          </p:cNvPr>
          <p:cNvCxnSpPr>
            <a:cxnSpLocks noChangeShapeType="1"/>
            <a:stCxn id="6150" idx="5"/>
            <a:endCxn id="6151" idx="0"/>
          </p:cNvCxnSpPr>
          <p:nvPr/>
        </p:nvCxnSpPr>
        <p:spPr bwMode="auto">
          <a:xfrm flipH="1">
            <a:off x="5080000" y="4972050"/>
            <a:ext cx="2243138" cy="7905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7" name="Straight Connector 32">
            <a:extLst>
              <a:ext uri="{FF2B5EF4-FFF2-40B4-BE49-F238E27FC236}">
                <a16:creationId xmlns:a16="http://schemas.microsoft.com/office/drawing/2014/main" id="{87B25F0F-4B04-4060-9F35-916475A8F684}"/>
              </a:ext>
            </a:extLst>
          </p:cNvPr>
          <p:cNvCxnSpPr>
            <a:cxnSpLocks noChangeShapeType="1"/>
            <a:stCxn id="6152" idx="0"/>
            <a:endCxn id="6150" idx="5"/>
          </p:cNvCxnSpPr>
          <p:nvPr/>
        </p:nvCxnSpPr>
        <p:spPr bwMode="auto">
          <a:xfrm flipH="1" flipV="1">
            <a:off x="7323138" y="4972050"/>
            <a:ext cx="398462" cy="5048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8" name="TextBox 48">
            <a:extLst>
              <a:ext uri="{FF2B5EF4-FFF2-40B4-BE49-F238E27FC236}">
                <a16:creationId xmlns:a16="http://schemas.microsoft.com/office/drawing/2014/main" id="{38DA178B-B260-4881-B033-FFC1BD8C7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9600" y="3371850"/>
            <a:ext cx="19304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Transmembrane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proteins</a:t>
            </a:r>
          </a:p>
        </p:txBody>
      </p:sp>
      <p:sp>
        <p:nvSpPr>
          <p:cNvPr id="6159" name="TextBox 49">
            <a:extLst>
              <a:ext uri="{FF2B5EF4-FFF2-40B4-BE49-F238E27FC236}">
                <a16:creationId xmlns:a16="http://schemas.microsoft.com/office/drawing/2014/main" id="{953A7226-827C-4042-A2DE-640A9B563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2457450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Channel</a:t>
            </a:r>
          </a:p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</a:p>
        </p:txBody>
      </p:sp>
      <p:sp>
        <p:nvSpPr>
          <p:cNvPr id="6160" name="TextBox 50">
            <a:extLst>
              <a:ext uri="{FF2B5EF4-FFF2-40B4-BE49-F238E27FC236}">
                <a16:creationId xmlns:a16="http://schemas.microsoft.com/office/drawing/2014/main" id="{EA92DC34-8000-4D85-89E5-4F23EFF974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600" y="2343150"/>
            <a:ext cx="1727200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         Pump</a:t>
            </a:r>
          </a:p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   _______</a:t>
            </a:r>
          </a:p>
        </p:txBody>
      </p:sp>
      <p:sp>
        <p:nvSpPr>
          <p:cNvPr id="6161" name="TextBox 53">
            <a:extLst>
              <a:ext uri="{FF2B5EF4-FFF2-40B4-BE49-F238E27FC236}">
                <a16:creationId xmlns:a16="http://schemas.microsoft.com/office/drawing/2014/main" id="{70232BBF-06DE-46D2-81D1-E1938080A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0" y="5886450"/>
            <a:ext cx="21336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Non-polar amino acids</a:t>
            </a:r>
          </a:p>
          <a:p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_______</a:t>
            </a:r>
          </a:p>
        </p:txBody>
      </p:sp>
      <p:sp>
        <p:nvSpPr>
          <p:cNvPr id="6162" name="TextBox 54">
            <a:extLst>
              <a:ext uri="{FF2B5EF4-FFF2-40B4-BE49-F238E27FC236}">
                <a16:creationId xmlns:a16="http://schemas.microsoft.com/office/drawing/2014/main" id="{107DFB6D-5E2B-4E44-9B9B-27C4323E37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600" y="4686300"/>
            <a:ext cx="1727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Protein structure</a:t>
            </a:r>
          </a:p>
        </p:txBody>
      </p:sp>
      <p:sp>
        <p:nvSpPr>
          <p:cNvPr id="6163" name="TextBox 56">
            <a:extLst>
              <a:ext uri="{FF2B5EF4-FFF2-40B4-BE49-F238E27FC236}">
                <a16:creationId xmlns:a16="http://schemas.microsoft.com/office/drawing/2014/main" id="{2FFEBEA7-170A-4AC4-A90A-A1AF5ACFE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7200" y="554355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Polar amino acids</a:t>
            </a:r>
          </a:p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     ______</a:t>
            </a:r>
          </a:p>
        </p:txBody>
      </p:sp>
      <p:sp>
        <p:nvSpPr>
          <p:cNvPr id="6164" name="TextBox 57">
            <a:extLst>
              <a:ext uri="{FF2B5EF4-FFF2-40B4-BE49-F238E27FC236}">
                <a16:creationId xmlns:a16="http://schemas.microsoft.com/office/drawing/2014/main" id="{5F83F7B6-4D9E-44CD-946A-DAF474C8C8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8800" y="2628900"/>
            <a:ext cx="1320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Transporters</a:t>
            </a:r>
          </a:p>
        </p:txBody>
      </p:sp>
      <p:sp>
        <p:nvSpPr>
          <p:cNvPr id="6165" name="TextBox 63">
            <a:extLst>
              <a:ext uri="{FF2B5EF4-FFF2-40B4-BE49-F238E27FC236}">
                <a16:creationId xmlns:a16="http://schemas.microsoft.com/office/drawing/2014/main" id="{D90BF0D4-E500-49D5-8DEB-030803EBDD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4286250"/>
            <a:ext cx="1117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66" name="Oval 88">
            <a:extLst>
              <a:ext uri="{FF2B5EF4-FFF2-40B4-BE49-F238E27FC236}">
                <a16:creationId xmlns:a16="http://schemas.microsoft.com/office/drawing/2014/main" id="{E9164A8B-307D-417D-BBAC-ECB4312FB9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3943350"/>
            <a:ext cx="2032000" cy="2857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cxnSp>
        <p:nvCxnSpPr>
          <p:cNvPr id="6167" name="Straight Connector 89">
            <a:extLst>
              <a:ext uri="{FF2B5EF4-FFF2-40B4-BE49-F238E27FC236}">
                <a16:creationId xmlns:a16="http://schemas.microsoft.com/office/drawing/2014/main" id="{336BACDB-971D-48A7-871F-7C5F139E90ED}"/>
              </a:ext>
            </a:extLst>
          </p:cNvPr>
          <p:cNvCxnSpPr>
            <a:cxnSpLocks noChangeShapeType="1"/>
            <a:stCxn id="6166" idx="7"/>
            <a:endCxn id="6147" idx="2"/>
          </p:cNvCxnSpPr>
          <p:nvPr/>
        </p:nvCxnSpPr>
        <p:spPr bwMode="auto">
          <a:xfrm flipV="1">
            <a:off x="1938338" y="3571875"/>
            <a:ext cx="1100137" cy="4032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8" name="TextBox 93">
            <a:extLst>
              <a:ext uri="{FF2B5EF4-FFF2-40B4-BE49-F238E27FC236}">
                <a16:creationId xmlns:a16="http://schemas.microsoft.com/office/drawing/2014/main" id="{DA688A0A-4F7A-4568-B457-B766117F8B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714750"/>
            <a:ext cx="1625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Identity markers</a:t>
            </a:r>
          </a:p>
        </p:txBody>
      </p:sp>
      <p:sp>
        <p:nvSpPr>
          <p:cNvPr id="6169" name="TextBox 94">
            <a:extLst>
              <a:ext uri="{FF2B5EF4-FFF2-40B4-BE49-F238E27FC236}">
                <a16:creationId xmlns:a16="http://schemas.microsoft.com/office/drawing/2014/main" id="{23B7A712-542E-423C-8466-DA9128451E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6800" y="3543300"/>
            <a:ext cx="914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_____</a:t>
            </a:r>
          </a:p>
        </p:txBody>
      </p:sp>
      <p:sp>
        <p:nvSpPr>
          <p:cNvPr id="6170" name="TextBox 99">
            <a:extLst>
              <a:ext uri="{FF2B5EF4-FFF2-40B4-BE49-F238E27FC236}">
                <a16:creationId xmlns:a16="http://schemas.microsoft.com/office/drawing/2014/main" id="{E009EB17-D492-4AFA-B4AB-346C3B9F02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4743450"/>
            <a:ext cx="4064000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Active transport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Aquaporins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Attachment proteins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Glycoproteins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sz="11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/K</a:t>
            </a:r>
            <a:r>
              <a:rPr lang="en-US" altLang="en-US" sz="11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Passive Transport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Hydrophilic region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Hydrophobic region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Facilitated diffusion</a:t>
            </a:r>
          </a:p>
        </p:txBody>
      </p:sp>
      <p:sp>
        <p:nvSpPr>
          <p:cNvPr id="6171" name="Oval 113">
            <a:extLst>
              <a:ext uri="{FF2B5EF4-FFF2-40B4-BE49-F238E27FC236}">
                <a16:creationId xmlns:a16="http://schemas.microsoft.com/office/drawing/2014/main" id="{C46D65AD-83B0-41ED-B7A8-2FF4580D24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8800" y="3486150"/>
            <a:ext cx="2032000" cy="2857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cxnSp>
        <p:nvCxnSpPr>
          <p:cNvPr id="6172" name="Straight Connector 116">
            <a:extLst>
              <a:ext uri="{FF2B5EF4-FFF2-40B4-BE49-F238E27FC236}">
                <a16:creationId xmlns:a16="http://schemas.microsoft.com/office/drawing/2014/main" id="{02F59F89-0A14-4481-8AA2-4E4381C4004A}"/>
              </a:ext>
            </a:extLst>
          </p:cNvPr>
          <p:cNvCxnSpPr>
            <a:cxnSpLocks noChangeShapeType="1"/>
            <a:stCxn id="6171" idx="2"/>
            <a:endCxn id="6147" idx="6"/>
          </p:cNvCxnSpPr>
          <p:nvPr/>
        </p:nvCxnSpPr>
        <p:spPr bwMode="auto">
          <a:xfrm flipH="1" flipV="1">
            <a:off x="5292725" y="3571875"/>
            <a:ext cx="1606550" cy="571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3" name="TextBox 120">
            <a:extLst>
              <a:ext uri="{FF2B5EF4-FFF2-40B4-BE49-F238E27FC236}">
                <a16:creationId xmlns:a16="http://schemas.microsoft.com/office/drawing/2014/main" id="{84544B51-09E9-4F78-A429-41C6B9455A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7200" y="3257550"/>
            <a:ext cx="2032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 Intermediate filaments</a:t>
            </a:r>
          </a:p>
        </p:txBody>
      </p:sp>
      <p:sp>
        <p:nvSpPr>
          <p:cNvPr id="6174" name="TextBox 123">
            <a:extLst>
              <a:ext uri="{FF2B5EF4-FFF2-40B4-BE49-F238E27FC236}">
                <a16:creationId xmlns:a16="http://schemas.microsoft.com/office/drawing/2014/main" id="{8A5EF040-5CE0-4975-BD31-9E2EC59A3D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200" y="4000500"/>
            <a:ext cx="812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</a:p>
        </p:txBody>
      </p:sp>
      <p:sp>
        <p:nvSpPr>
          <p:cNvPr id="6175" name="Oval 142">
            <a:extLst>
              <a:ext uri="{FF2B5EF4-FFF2-40B4-BE49-F238E27FC236}">
                <a16:creationId xmlns:a16="http://schemas.microsoft.com/office/drawing/2014/main" id="{A21D6161-FDDF-4BBA-99BE-4447E6AAF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1543050"/>
            <a:ext cx="20320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176" name="TextBox 144">
            <a:extLst>
              <a:ext uri="{FF2B5EF4-FFF2-40B4-BE49-F238E27FC236}">
                <a16:creationId xmlns:a16="http://schemas.microsoft.com/office/drawing/2014/main" id="{92AA680B-1369-4AF0-9A3B-0B3FC85810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5600" y="1600200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No energy</a:t>
            </a:r>
          </a:p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_______</a:t>
            </a:r>
          </a:p>
        </p:txBody>
      </p:sp>
      <p:sp>
        <p:nvSpPr>
          <p:cNvPr id="6177" name="Oval 145">
            <a:extLst>
              <a:ext uri="{FF2B5EF4-FFF2-40B4-BE49-F238E27FC236}">
                <a16:creationId xmlns:a16="http://schemas.microsoft.com/office/drawing/2014/main" id="{D02B2DF5-FE8F-4160-BE1A-9486E9647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1600200"/>
            <a:ext cx="20320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178" name="TextBox 146">
            <a:extLst>
              <a:ext uri="{FF2B5EF4-FFF2-40B4-BE49-F238E27FC236}">
                <a16:creationId xmlns:a16="http://schemas.microsoft.com/office/drawing/2014/main" id="{C7CF6C30-2785-4CA8-B188-662F9C037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1657350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Energy</a:t>
            </a:r>
          </a:p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 _____</a:t>
            </a:r>
          </a:p>
        </p:txBody>
      </p:sp>
      <p:cxnSp>
        <p:nvCxnSpPr>
          <p:cNvPr id="6179" name="Straight Connector 147">
            <a:extLst>
              <a:ext uri="{FF2B5EF4-FFF2-40B4-BE49-F238E27FC236}">
                <a16:creationId xmlns:a16="http://schemas.microsoft.com/office/drawing/2014/main" id="{C77FC1EC-B9B1-49C3-A56F-39E1ECABD183}"/>
              </a:ext>
            </a:extLst>
          </p:cNvPr>
          <p:cNvCxnSpPr>
            <a:cxnSpLocks noChangeShapeType="1"/>
            <a:stCxn id="6149" idx="0"/>
            <a:endCxn id="6177" idx="4"/>
          </p:cNvCxnSpPr>
          <p:nvPr/>
        </p:nvCxnSpPr>
        <p:spPr bwMode="auto">
          <a:xfrm flipV="1">
            <a:off x="6604000" y="2066925"/>
            <a:ext cx="1016000" cy="2095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0" name="Straight Connector 150">
            <a:extLst>
              <a:ext uri="{FF2B5EF4-FFF2-40B4-BE49-F238E27FC236}">
                <a16:creationId xmlns:a16="http://schemas.microsoft.com/office/drawing/2014/main" id="{13598881-A474-4E36-8269-EA207DCDE7C6}"/>
              </a:ext>
            </a:extLst>
          </p:cNvPr>
          <p:cNvCxnSpPr>
            <a:cxnSpLocks noChangeShapeType="1"/>
            <a:stCxn id="6148" idx="0"/>
            <a:endCxn id="6175" idx="4"/>
          </p:cNvCxnSpPr>
          <p:nvPr/>
        </p:nvCxnSpPr>
        <p:spPr bwMode="auto">
          <a:xfrm flipV="1">
            <a:off x="2133600" y="2009775"/>
            <a:ext cx="101600" cy="3810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1" name="Oval 210">
            <a:extLst>
              <a:ext uri="{FF2B5EF4-FFF2-40B4-BE49-F238E27FC236}">
                <a16:creationId xmlns:a16="http://schemas.microsoft.com/office/drawing/2014/main" id="{87E07318-9421-4A3C-8066-3FF893FECE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2000250"/>
            <a:ext cx="20320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182" name="TextBox 213">
            <a:extLst>
              <a:ext uri="{FF2B5EF4-FFF2-40B4-BE49-F238E27FC236}">
                <a16:creationId xmlns:a16="http://schemas.microsoft.com/office/drawing/2014/main" id="{9017E765-6226-4E27-BE06-30ECFAFF3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200" y="2057400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Carrier</a:t>
            </a:r>
          </a:p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_____</a:t>
            </a:r>
          </a:p>
        </p:txBody>
      </p:sp>
      <p:cxnSp>
        <p:nvCxnSpPr>
          <p:cNvPr id="6183" name="Straight Connector 214">
            <a:extLst>
              <a:ext uri="{FF2B5EF4-FFF2-40B4-BE49-F238E27FC236}">
                <a16:creationId xmlns:a16="http://schemas.microsoft.com/office/drawing/2014/main" id="{0EC69A7E-868A-475D-9F91-9F3F33F73015}"/>
              </a:ext>
            </a:extLst>
          </p:cNvPr>
          <p:cNvCxnSpPr>
            <a:cxnSpLocks noChangeShapeType="1"/>
            <a:stCxn id="6181" idx="4"/>
            <a:endCxn id="6147" idx="0"/>
          </p:cNvCxnSpPr>
          <p:nvPr/>
        </p:nvCxnSpPr>
        <p:spPr bwMode="auto">
          <a:xfrm flipH="1">
            <a:off x="4165600" y="2466975"/>
            <a:ext cx="203200" cy="7810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4" name="Straight Connector 217">
            <a:extLst>
              <a:ext uri="{FF2B5EF4-FFF2-40B4-BE49-F238E27FC236}">
                <a16:creationId xmlns:a16="http://schemas.microsoft.com/office/drawing/2014/main" id="{246E0554-9334-4A57-8F9F-21DD37D76F37}"/>
              </a:ext>
            </a:extLst>
          </p:cNvPr>
          <p:cNvCxnSpPr>
            <a:cxnSpLocks noChangeShapeType="1"/>
            <a:stCxn id="6175" idx="6"/>
            <a:endCxn id="6181" idx="0"/>
          </p:cNvCxnSpPr>
          <p:nvPr/>
        </p:nvCxnSpPr>
        <p:spPr bwMode="auto">
          <a:xfrm>
            <a:off x="3260725" y="1771650"/>
            <a:ext cx="1108075" cy="2190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01888A8-7569-415A-88E1-9452293AAFD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742950"/>
            <a:ext cx="7158038" cy="652463"/>
          </a:xfrm>
        </p:spPr>
        <p:txBody>
          <a:bodyPr/>
          <a:lstStyle/>
          <a:p>
            <a:r>
              <a:rPr lang="en-US" altLang="en-US" sz="2800"/>
              <a:t>Transmembrane proteins Key</a:t>
            </a:r>
          </a:p>
        </p:txBody>
      </p:sp>
      <p:sp>
        <p:nvSpPr>
          <p:cNvPr id="7171" name="Oval 3">
            <a:extLst>
              <a:ext uri="{FF2B5EF4-FFF2-40B4-BE49-F238E27FC236}">
                <a16:creationId xmlns:a16="http://schemas.microsoft.com/office/drawing/2014/main" id="{EBD2B970-2C38-44E3-A23C-7A5FD7FE0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3257550"/>
            <a:ext cx="2235200" cy="6286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7172" name="Oval 4">
            <a:extLst>
              <a:ext uri="{FF2B5EF4-FFF2-40B4-BE49-F238E27FC236}">
                <a16:creationId xmlns:a16="http://schemas.microsoft.com/office/drawing/2014/main" id="{355A72A3-754B-493C-97EB-0BCD81212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7600" y="2400300"/>
            <a:ext cx="20320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7173" name="Oval 5">
            <a:extLst>
              <a:ext uri="{FF2B5EF4-FFF2-40B4-BE49-F238E27FC236}">
                <a16:creationId xmlns:a16="http://schemas.microsoft.com/office/drawing/2014/main" id="{6AF21D09-9F21-4400-B2F6-1406A89034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00" y="2286000"/>
            <a:ext cx="20320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7174" name="Oval 8">
            <a:extLst>
              <a:ext uri="{FF2B5EF4-FFF2-40B4-BE49-F238E27FC236}">
                <a16:creationId xmlns:a16="http://schemas.microsoft.com/office/drawing/2014/main" id="{318FAA4F-B81E-4504-9B2D-A8BC43F090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00" y="4572000"/>
            <a:ext cx="20320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7175" name="Oval 9">
            <a:extLst>
              <a:ext uri="{FF2B5EF4-FFF2-40B4-BE49-F238E27FC236}">
                <a16:creationId xmlns:a16="http://schemas.microsoft.com/office/drawing/2014/main" id="{1C5707D0-74A7-4068-AD07-28E8FF201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5772150"/>
            <a:ext cx="2235200" cy="5143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7176" name="Oval 11">
            <a:extLst>
              <a:ext uri="{FF2B5EF4-FFF2-40B4-BE49-F238E27FC236}">
                <a16:creationId xmlns:a16="http://schemas.microsoft.com/office/drawing/2014/main" id="{9A82665A-470B-4061-9FA7-415F8B4883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5486400"/>
            <a:ext cx="20320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cxnSp>
        <p:nvCxnSpPr>
          <p:cNvPr id="7177" name="Straight Connector 13">
            <a:extLst>
              <a:ext uri="{FF2B5EF4-FFF2-40B4-BE49-F238E27FC236}">
                <a16:creationId xmlns:a16="http://schemas.microsoft.com/office/drawing/2014/main" id="{344ABD40-1453-458D-BADE-6962193E1F2D}"/>
              </a:ext>
            </a:extLst>
          </p:cNvPr>
          <p:cNvCxnSpPr>
            <a:cxnSpLocks noChangeShapeType="1"/>
            <a:stCxn id="7172" idx="4"/>
            <a:endCxn id="7171" idx="0"/>
          </p:cNvCxnSpPr>
          <p:nvPr/>
        </p:nvCxnSpPr>
        <p:spPr bwMode="auto">
          <a:xfrm>
            <a:off x="2133600" y="2867025"/>
            <a:ext cx="2032000" cy="3810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8" name="Straight Connector 14">
            <a:extLst>
              <a:ext uri="{FF2B5EF4-FFF2-40B4-BE49-F238E27FC236}">
                <a16:creationId xmlns:a16="http://schemas.microsoft.com/office/drawing/2014/main" id="{DFD86F72-0258-4DE8-86C4-67343CD30CE0}"/>
              </a:ext>
            </a:extLst>
          </p:cNvPr>
          <p:cNvCxnSpPr>
            <a:cxnSpLocks noChangeShapeType="1"/>
            <a:stCxn id="7171" idx="0"/>
            <a:endCxn id="7173" idx="4"/>
          </p:cNvCxnSpPr>
          <p:nvPr/>
        </p:nvCxnSpPr>
        <p:spPr bwMode="auto">
          <a:xfrm flipV="1">
            <a:off x="4165600" y="2752725"/>
            <a:ext cx="2438400" cy="4953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9" name="Straight Connector 23">
            <a:extLst>
              <a:ext uri="{FF2B5EF4-FFF2-40B4-BE49-F238E27FC236}">
                <a16:creationId xmlns:a16="http://schemas.microsoft.com/office/drawing/2014/main" id="{CA44CB62-97DE-43C4-BF7F-4287A426F290}"/>
              </a:ext>
            </a:extLst>
          </p:cNvPr>
          <p:cNvCxnSpPr>
            <a:cxnSpLocks noChangeShapeType="1"/>
            <a:stCxn id="7171" idx="4"/>
            <a:endCxn id="7174" idx="0"/>
          </p:cNvCxnSpPr>
          <p:nvPr/>
        </p:nvCxnSpPr>
        <p:spPr bwMode="auto">
          <a:xfrm>
            <a:off x="4165600" y="3895725"/>
            <a:ext cx="2438400" cy="6667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0" name="Straight Connector 26">
            <a:extLst>
              <a:ext uri="{FF2B5EF4-FFF2-40B4-BE49-F238E27FC236}">
                <a16:creationId xmlns:a16="http://schemas.microsoft.com/office/drawing/2014/main" id="{8AC7C032-EF43-4BF1-B64D-7CD72DA97702}"/>
              </a:ext>
            </a:extLst>
          </p:cNvPr>
          <p:cNvCxnSpPr>
            <a:cxnSpLocks noChangeShapeType="1"/>
            <a:stCxn id="7174" idx="5"/>
            <a:endCxn id="7175" idx="0"/>
          </p:cNvCxnSpPr>
          <p:nvPr/>
        </p:nvCxnSpPr>
        <p:spPr bwMode="auto">
          <a:xfrm flipH="1">
            <a:off x="5080000" y="4972050"/>
            <a:ext cx="2243138" cy="7905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1" name="Straight Connector 32">
            <a:extLst>
              <a:ext uri="{FF2B5EF4-FFF2-40B4-BE49-F238E27FC236}">
                <a16:creationId xmlns:a16="http://schemas.microsoft.com/office/drawing/2014/main" id="{AE91B098-DC7F-4A9D-B12E-E8E4189E078C}"/>
              </a:ext>
            </a:extLst>
          </p:cNvPr>
          <p:cNvCxnSpPr>
            <a:cxnSpLocks noChangeShapeType="1"/>
            <a:stCxn id="7176" idx="0"/>
            <a:endCxn id="7174" idx="5"/>
          </p:cNvCxnSpPr>
          <p:nvPr/>
        </p:nvCxnSpPr>
        <p:spPr bwMode="auto">
          <a:xfrm flipH="1" flipV="1">
            <a:off x="7323138" y="4972050"/>
            <a:ext cx="398462" cy="5048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2" name="TextBox 48">
            <a:extLst>
              <a:ext uri="{FF2B5EF4-FFF2-40B4-BE49-F238E27FC236}">
                <a16:creationId xmlns:a16="http://schemas.microsoft.com/office/drawing/2014/main" id="{ACDA4712-0FDA-483C-B533-FD9870097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9600" y="3371850"/>
            <a:ext cx="19304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Transmembrane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proteins</a:t>
            </a:r>
          </a:p>
        </p:txBody>
      </p:sp>
      <p:sp>
        <p:nvSpPr>
          <p:cNvPr id="7183" name="TextBox 49">
            <a:extLst>
              <a:ext uri="{FF2B5EF4-FFF2-40B4-BE49-F238E27FC236}">
                <a16:creationId xmlns:a16="http://schemas.microsoft.com/office/drawing/2014/main" id="{307F5A86-4EF8-407B-BA37-7C6612B4B4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2457450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Channel</a:t>
            </a:r>
          </a:p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184" name="TextBox 50">
            <a:extLst>
              <a:ext uri="{FF2B5EF4-FFF2-40B4-BE49-F238E27FC236}">
                <a16:creationId xmlns:a16="http://schemas.microsoft.com/office/drawing/2014/main" id="{D69D1132-D952-48F8-94CE-4F4A3BE5B3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600" y="2343150"/>
            <a:ext cx="1727200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         Pump</a:t>
            </a:r>
          </a:p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 E</a:t>
            </a:r>
          </a:p>
        </p:txBody>
      </p:sp>
      <p:sp>
        <p:nvSpPr>
          <p:cNvPr id="7185" name="TextBox 53">
            <a:extLst>
              <a:ext uri="{FF2B5EF4-FFF2-40B4-BE49-F238E27FC236}">
                <a16:creationId xmlns:a16="http://schemas.microsoft.com/office/drawing/2014/main" id="{2ACDEFBC-52F5-4B26-A011-F5566912F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0" y="5886450"/>
            <a:ext cx="21336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Non-polar amino acids</a:t>
            </a:r>
          </a:p>
          <a:p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7186" name="TextBox 54">
            <a:extLst>
              <a:ext uri="{FF2B5EF4-FFF2-40B4-BE49-F238E27FC236}">
                <a16:creationId xmlns:a16="http://schemas.microsoft.com/office/drawing/2014/main" id="{0647EF09-1448-427A-8656-34313A5E0E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600" y="4686300"/>
            <a:ext cx="1727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Protein structure</a:t>
            </a:r>
          </a:p>
        </p:txBody>
      </p:sp>
      <p:sp>
        <p:nvSpPr>
          <p:cNvPr id="7187" name="TextBox 56">
            <a:extLst>
              <a:ext uri="{FF2B5EF4-FFF2-40B4-BE49-F238E27FC236}">
                <a16:creationId xmlns:a16="http://schemas.microsoft.com/office/drawing/2014/main" id="{78A10E43-A9C8-4CDD-BFC8-A84C3A930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7200" y="554355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Polar amino acids</a:t>
            </a:r>
          </a:p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7188" name="TextBox 57">
            <a:extLst>
              <a:ext uri="{FF2B5EF4-FFF2-40B4-BE49-F238E27FC236}">
                <a16:creationId xmlns:a16="http://schemas.microsoft.com/office/drawing/2014/main" id="{FC7A1989-ECC4-44C0-8E84-E21F645761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8800" y="2628900"/>
            <a:ext cx="1320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Transporters</a:t>
            </a:r>
          </a:p>
        </p:txBody>
      </p:sp>
      <p:sp>
        <p:nvSpPr>
          <p:cNvPr id="7189" name="TextBox 63">
            <a:extLst>
              <a:ext uri="{FF2B5EF4-FFF2-40B4-BE49-F238E27FC236}">
                <a16:creationId xmlns:a16="http://schemas.microsoft.com/office/drawing/2014/main" id="{2E88FC1F-2756-4B18-B2A4-EFB0B7E127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4286250"/>
            <a:ext cx="1117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90" name="Oval 88">
            <a:extLst>
              <a:ext uri="{FF2B5EF4-FFF2-40B4-BE49-F238E27FC236}">
                <a16:creationId xmlns:a16="http://schemas.microsoft.com/office/drawing/2014/main" id="{773A1BBE-F01F-4D8C-80B3-FCD9FC6FA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3943350"/>
            <a:ext cx="2032000" cy="2857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cxnSp>
        <p:nvCxnSpPr>
          <p:cNvPr id="7191" name="Straight Connector 89">
            <a:extLst>
              <a:ext uri="{FF2B5EF4-FFF2-40B4-BE49-F238E27FC236}">
                <a16:creationId xmlns:a16="http://schemas.microsoft.com/office/drawing/2014/main" id="{E6AB7B2B-4C73-4290-8AF3-3BEB75F1E269}"/>
              </a:ext>
            </a:extLst>
          </p:cNvPr>
          <p:cNvCxnSpPr>
            <a:cxnSpLocks noChangeShapeType="1"/>
            <a:stCxn id="7190" idx="7"/>
            <a:endCxn id="7171" idx="2"/>
          </p:cNvCxnSpPr>
          <p:nvPr/>
        </p:nvCxnSpPr>
        <p:spPr bwMode="auto">
          <a:xfrm flipV="1">
            <a:off x="1938338" y="3571875"/>
            <a:ext cx="1100137" cy="4032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2" name="TextBox 93">
            <a:extLst>
              <a:ext uri="{FF2B5EF4-FFF2-40B4-BE49-F238E27FC236}">
                <a16:creationId xmlns:a16="http://schemas.microsoft.com/office/drawing/2014/main" id="{97253DBC-973C-4814-BFE8-3570DF52A7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714750"/>
            <a:ext cx="1625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Identity markers</a:t>
            </a:r>
          </a:p>
        </p:txBody>
      </p:sp>
      <p:sp>
        <p:nvSpPr>
          <p:cNvPr id="7193" name="TextBox 94">
            <a:extLst>
              <a:ext uri="{FF2B5EF4-FFF2-40B4-BE49-F238E27FC236}">
                <a16:creationId xmlns:a16="http://schemas.microsoft.com/office/drawing/2014/main" id="{47459BCE-1C2B-4A75-9AEE-8523F8795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6800" y="3543300"/>
            <a:ext cx="914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194" name="TextBox 99">
            <a:extLst>
              <a:ext uri="{FF2B5EF4-FFF2-40B4-BE49-F238E27FC236}">
                <a16:creationId xmlns:a16="http://schemas.microsoft.com/office/drawing/2014/main" id="{BCA0830D-3BD2-4FD1-9070-721FE19F10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4743450"/>
            <a:ext cx="4064000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Active transport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Aquaporins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Attachment proteins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Glycoproteins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en-US" sz="11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/K</a:t>
            </a:r>
            <a:r>
              <a:rPr lang="en-US" altLang="en-US" sz="11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Passive Transport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Hydrophilic region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Hydrophobic region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Facilitated diffusion</a:t>
            </a:r>
          </a:p>
        </p:txBody>
      </p:sp>
      <p:sp>
        <p:nvSpPr>
          <p:cNvPr id="7195" name="Oval 113">
            <a:extLst>
              <a:ext uri="{FF2B5EF4-FFF2-40B4-BE49-F238E27FC236}">
                <a16:creationId xmlns:a16="http://schemas.microsoft.com/office/drawing/2014/main" id="{A942451C-769D-4C69-81F8-FC3CF37DF1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8800" y="3486150"/>
            <a:ext cx="2032000" cy="2857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cxnSp>
        <p:nvCxnSpPr>
          <p:cNvPr id="7196" name="Straight Connector 116">
            <a:extLst>
              <a:ext uri="{FF2B5EF4-FFF2-40B4-BE49-F238E27FC236}">
                <a16:creationId xmlns:a16="http://schemas.microsoft.com/office/drawing/2014/main" id="{ABCF8260-C819-4FFD-BA43-8F60656871BF}"/>
              </a:ext>
            </a:extLst>
          </p:cNvPr>
          <p:cNvCxnSpPr>
            <a:cxnSpLocks noChangeShapeType="1"/>
            <a:stCxn id="7195" idx="2"/>
            <a:endCxn id="7171" idx="6"/>
          </p:cNvCxnSpPr>
          <p:nvPr/>
        </p:nvCxnSpPr>
        <p:spPr bwMode="auto">
          <a:xfrm flipH="1" flipV="1">
            <a:off x="5292725" y="3571875"/>
            <a:ext cx="1606550" cy="571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7" name="TextBox 120">
            <a:extLst>
              <a:ext uri="{FF2B5EF4-FFF2-40B4-BE49-F238E27FC236}">
                <a16:creationId xmlns:a16="http://schemas.microsoft.com/office/drawing/2014/main" id="{C3E5C5F4-709D-4EB2-AE5C-D765F8CD9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7200" y="3257550"/>
            <a:ext cx="2032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 Intermediate filaments</a:t>
            </a:r>
          </a:p>
        </p:txBody>
      </p:sp>
      <p:sp>
        <p:nvSpPr>
          <p:cNvPr id="7198" name="TextBox 123">
            <a:extLst>
              <a:ext uri="{FF2B5EF4-FFF2-40B4-BE49-F238E27FC236}">
                <a16:creationId xmlns:a16="http://schemas.microsoft.com/office/drawing/2014/main" id="{8AE994E8-75F0-4AA7-87CE-722B478FEC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200" y="4000500"/>
            <a:ext cx="812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7199" name="Oval 142">
            <a:extLst>
              <a:ext uri="{FF2B5EF4-FFF2-40B4-BE49-F238E27FC236}">
                <a16:creationId xmlns:a16="http://schemas.microsoft.com/office/drawing/2014/main" id="{BE2F7C64-D0E1-407B-A2DC-DDB94440F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1543050"/>
            <a:ext cx="20320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7200" name="TextBox 144">
            <a:extLst>
              <a:ext uri="{FF2B5EF4-FFF2-40B4-BE49-F238E27FC236}">
                <a16:creationId xmlns:a16="http://schemas.microsoft.com/office/drawing/2014/main" id="{CBED9166-B2E0-491A-A856-26C47E87CD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5600" y="1600200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No energy</a:t>
            </a:r>
          </a:p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7201" name="Oval 145">
            <a:extLst>
              <a:ext uri="{FF2B5EF4-FFF2-40B4-BE49-F238E27FC236}">
                <a16:creationId xmlns:a16="http://schemas.microsoft.com/office/drawing/2014/main" id="{7BE43FA0-456E-4363-9741-7C7CEBF66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1600200"/>
            <a:ext cx="20320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7202" name="TextBox 146">
            <a:extLst>
              <a:ext uri="{FF2B5EF4-FFF2-40B4-BE49-F238E27FC236}">
                <a16:creationId xmlns:a16="http://schemas.microsoft.com/office/drawing/2014/main" id="{A365A6BF-EF45-4E3B-8FFB-4D680EEB5F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1657350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Energy</a:t>
            </a:r>
          </a:p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7203" name="Straight Connector 147">
            <a:extLst>
              <a:ext uri="{FF2B5EF4-FFF2-40B4-BE49-F238E27FC236}">
                <a16:creationId xmlns:a16="http://schemas.microsoft.com/office/drawing/2014/main" id="{A9453F69-C9C3-431F-8943-C30D5D7CDD56}"/>
              </a:ext>
            </a:extLst>
          </p:cNvPr>
          <p:cNvCxnSpPr>
            <a:cxnSpLocks noChangeShapeType="1"/>
            <a:stCxn id="7173" idx="0"/>
            <a:endCxn id="7201" idx="4"/>
          </p:cNvCxnSpPr>
          <p:nvPr/>
        </p:nvCxnSpPr>
        <p:spPr bwMode="auto">
          <a:xfrm flipV="1">
            <a:off x="6604000" y="2066925"/>
            <a:ext cx="1016000" cy="2095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4" name="Straight Connector 150">
            <a:extLst>
              <a:ext uri="{FF2B5EF4-FFF2-40B4-BE49-F238E27FC236}">
                <a16:creationId xmlns:a16="http://schemas.microsoft.com/office/drawing/2014/main" id="{D583BD14-5998-4743-BADE-FC46AF4DE79B}"/>
              </a:ext>
            </a:extLst>
          </p:cNvPr>
          <p:cNvCxnSpPr>
            <a:cxnSpLocks noChangeShapeType="1"/>
            <a:stCxn id="7172" idx="0"/>
            <a:endCxn id="7199" idx="4"/>
          </p:cNvCxnSpPr>
          <p:nvPr/>
        </p:nvCxnSpPr>
        <p:spPr bwMode="auto">
          <a:xfrm flipV="1">
            <a:off x="2133600" y="2009775"/>
            <a:ext cx="101600" cy="3810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5" name="Oval 210">
            <a:extLst>
              <a:ext uri="{FF2B5EF4-FFF2-40B4-BE49-F238E27FC236}">
                <a16:creationId xmlns:a16="http://schemas.microsoft.com/office/drawing/2014/main" id="{2EFD110C-595E-4A56-A98A-5385F9861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2000250"/>
            <a:ext cx="20320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7206" name="TextBox 213">
            <a:extLst>
              <a:ext uri="{FF2B5EF4-FFF2-40B4-BE49-F238E27FC236}">
                <a16:creationId xmlns:a16="http://schemas.microsoft.com/office/drawing/2014/main" id="{A82282F8-16A6-4E07-B751-24F076A75E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200" y="2057400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Carrier</a:t>
            </a:r>
          </a:p>
          <a:p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</p:txBody>
      </p:sp>
      <p:cxnSp>
        <p:nvCxnSpPr>
          <p:cNvPr id="7207" name="Straight Connector 214">
            <a:extLst>
              <a:ext uri="{FF2B5EF4-FFF2-40B4-BE49-F238E27FC236}">
                <a16:creationId xmlns:a16="http://schemas.microsoft.com/office/drawing/2014/main" id="{CC1FA705-9A09-4AB9-805D-BCF874A8879D}"/>
              </a:ext>
            </a:extLst>
          </p:cNvPr>
          <p:cNvCxnSpPr>
            <a:cxnSpLocks noChangeShapeType="1"/>
            <a:stCxn id="7205" idx="4"/>
            <a:endCxn id="7171" idx="0"/>
          </p:cNvCxnSpPr>
          <p:nvPr/>
        </p:nvCxnSpPr>
        <p:spPr bwMode="auto">
          <a:xfrm flipH="1">
            <a:off x="4165600" y="2466975"/>
            <a:ext cx="203200" cy="7810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8" name="Straight Connector 217">
            <a:extLst>
              <a:ext uri="{FF2B5EF4-FFF2-40B4-BE49-F238E27FC236}">
                <a16:creationId xmlns:a16="http://schemas.microsoft.com/office/drawing/2014/main" id="{0E672441-ECD3-43BA-BD09-D4EA3BDEB816}"/>
              </a:ext>
            </a:extLst>
          </p:cNvPr>
          <p:cNvCxnSpPr>
            <a:cxnSpLocks noChangeShapeType="1"/>
            <a:stCxn id="7199" idx="6"/>
            <a:endCxn id="7205" idx="0"/>
          </p:cNvCxnSpPr>
          <p:nvPr/>
        </p:nvCxnSpPr>
        <p:spPr bwMode="auto">
          <a:xfrm>
            <a:off x="3260725" y="1771650"/>
            <a:ext cx="1108075" cy="2190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2"/>
  <p:tag name="MMPROD_UIDATA" val="&lt;database version=&quot;7.0&quot;&gt;&lt;object type=&quot;1&quot; unique_id=&quot;10001&quot;&gt;&lt;object type=&quot;8&quot; unique_id=&quot;10163&quot;&gt;&lt;/object&gt;&lt;object type=&quot;2&quot; unique_id=&quot;10164&quot;&gt;&lt;object type=&quot;3&quot; unique_id=&quot;10165&quot;&gt;&lt;property id=&quot;20148&quot; value=&quot;5&quot;/&gt;&lt;property id=&quot;20300&quot; value=&quot;Slide 1&quot;/&gt;&lt;property id=&quot;20307&quot; value=&quot;317&quot;/&gt;&lt;/object&gt;&lt;object type=&quot;3&quot; unique_id=&quot;10166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167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168&quot;&gt;&lt;property id=&quot;20148&quot; value=&quot;5&quot;/&gt;&lt;property id=&quot;20300&quot; value=&quot;Slide 4 - &amp;quot;Transmembrane proteins&amp;quot;&quot;/&gt;&lt;property id=&quot;20307&quot; value=&quot;334&quot;/&gt;&lt;/object&gt;&lt;object type=&quot;3&quot; unique_id=&quot;10169&quot;&gt;&lt;property id=&quot;20148&quot; value=&quot;5&quot;/&gt;&lt;property id=&quot;20300&quot; value=&quot;Slide 5 - &amp;quot;Transmembrane proteins Key&amp;quot;&quot;/&gt;&lt;property id=&quot;20307&quot; value=&quot;33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957</TotalTime>
  <Words>196</Words>
  <Application>Microsoft Office PowerPoint</Application>
  <PresentationFormat>On-screen Show (4:3)</PresentationFormat>
  <Paragraphs>76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Transmembrane proteins</vt:lpstr>
      <vt:lpstr>Transmembrane proteins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175</cp:revision>
  <dcterms:created xsi:type="dcterms:W3CDTF">2005-04-19T02:46:41Z</dcterms:created>
  <dcterms:modified xsi:type="dcterms:W3CDTF">2019-04-25T20:43:25Z</dcterms:modified>
</cp:coreProperties>
</file>