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18" r:id="rId2"/>
  </p:sldMasterIdLst>
  <p:notesMasterIdLst>
    <p:notesMasterId r:id="rId8"/>
  </p:notesMasterIdLst>
  <p:sldIdLst>
    <p:sldId id="317" r:id="rId3"/>
    <p:sldId id="333" r:id="rId4"/>
    <p:sldId id="330" r:id="rId5"/>
    <p:sldId id="331" r:id="rId6"/>
    <p:sldId id="332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6E91402-E82B-46FB-A0B3-58A64D605D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40C3E807-6927-4D69-A896-D9F59600D7A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CF36C3F1-9B16-4BBD-BE06-9BD46C03FB9E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52911673-BE2C-4521-AA2B-6AFF3FDB884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DC0DD8C2-A1EA-4E84-A408-93C0280D98A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BA8C608D-BFCA-40CB-A5AA-FBCEB94C9B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8E23696-876D-495E-BCAC-9689B42FB5E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66533728-AE25-457E-8378-315E649A30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DF8F62-ECB0-4D41-A1A7-0C9B1CB817F7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1289681C-4E8F-4D6C-91F2-E4973E0B44A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0F929870-5366-49DA-BF7E-3545A864C6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34B0A9D-1B62-4B76-906A-5F3732FCE8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619387A-26DC-4959-9A5E-BDBC9BAE31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FFC1040-9BAF-4D89-83C9-5A215094F5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C38687-00AE-44F8-8AFF-48021BE131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9310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B859A02-817E-42E9-AFED-F2EA5FABF8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831D5A2-E1D2-4CC6-A8F3-3D58DA3948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57D5199-2399-446A-9E57-6E0B54F699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78099-C2A3-43A1-828D-FAD43CEE1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8959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4977D-FB0D-42BC-8A30-C85CD9DC0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4737D1-1AD6-4A55-AA68-C857DC848D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8487116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3E428-CD74-43DD-AA91-520B513B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E6685D-FA05-4FFB-B614-74A644F6C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796668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47CEC-75EB-443C-9441-5EB06AABB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C7962B-F180-4D35-8416-020A20CCE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47491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1200C-A671-439F-B54D-A507EDEA1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71EF6-BED3-4EE3-84CD-12CDD695D0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12658F-79A6-412F-BE66-DDAAFC84BB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30759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A8D95-23AA-4A02-9E49-F1002D5E0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69D78F-3F4B-462E-8F3A-811660FD0C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1E4DB8-BFFC-4197-BA7F-5434552AE6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EB3EC5-1531-4370-B26B-E47C618F89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94C045-28C8-4AB2-B000-82D387BD4D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582415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80726-9EF3-45D6-823E-FC02DE5C6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866074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02669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AFD2F-382E-4A21-A0B1-36F6B3BD7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1D4F73-D47E-44FA-B5E0-3F6055BC0E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27BA78-6514-4C0D-9FAA-F55F0762CB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93750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F7C2B-9C31-4328-8B64-92F6C4933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559B1C-0363-4E82-8BE3-00187C9DBB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D47523-5A40-49DD-8CA4-BA89769D26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664690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275BB92-BEB0-4E9C-9246-9B0548C67D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C7381DC-63CE-462C-AFFC-E827C765EC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39D8D49-16E7-4A46-9081-C903517C16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EC4633-6751-4C63-B5C9-7655E9F00C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601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1EC93-F415-408A-A178-7B140DE50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1482E9-6486-4F7C-AA1A-5725F74E27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22736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1A529E-7166-4D9F-97DD-5C389AE092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ADE0F1-3A19-4CAC-A082-D1B89793AB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132103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5F9DC4F-E68C-4922-A720-CA2D0E3AA7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1BC529C-FC55-4422-A2E6-78D71150E6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51D4D89-F347-4F8F-BB56-EF73EC8DF9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0F2669-8CD4-4D87-97D6-DD514FD662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238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5D2201-E6DD-4E77-A3DD-6D1D04EB93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62DED65-20A0-4A0D-9A3D-D99FCC1FCB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D81E45-A4AA-48E2-85CA-0252EF80FC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2D0634-5ED0-4FA6-874A-D4178595DB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7206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5F513A0-3141-4A30-9B71-D6FB089E5C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4FE97FC-88CB-4234-B364-68F91DD876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656DC100-AA09-44EC-B8E2-B0CFC4F459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80029E-DB7F-449E-8AF2-F9AA64EB31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3478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90355739-1B57-47E4-972E-BEDBD31A54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B4E3D021-2E2E-4361-9110-7AF7E09021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D82C1913-6B90-4AF9-869A-C97742F373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5BDF5E-B14D-48C6-9D95-58203B18F1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5912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A5E2F42-3ED8-472D-9293-093C89ECD2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B8E79A2-0576-4BDB-BE87-BED5D1DEF9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197ECF9-F85A-446D-A8F5-BCB267D869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58C99-AD9B-4A9D-8B07-8FE10CB06D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9178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0639177-9F0A-403D-8BA5-5F8ABB2BE8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187B839-2D29-4E86-BBC8-EF325D577D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1145EB9-ECAD-4FF0-8794-1A6672F4FF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AA74E1-90AF-4421-8A92-290EF0CB46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677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3DA0510-EFDE-401F-9D9E-A8F924980E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FA7BCCB-4144-49C5-9DA7-6F9ED77DA4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1B299EB-2C59-4F8E-BEF2-C32DF9BB15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77431E-139A-43ED-81FC-E593484FAC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2930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07DD32A3-4AD2-46E6-BC94-3B02A2533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5EFD9D46-855A-418B-AF97-21270E659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BADEBF1-6B11-4568-962C-3067431D5C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209FD05-7DDB-49A7-A33B-8F57E8E474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00B67109-AB99-4FE8-8985-984B795647A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8E5790D5-802F-4BA7-B5D1-C1FCBBC48CE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11352D52-6300-43E5-9A51-32CF4A2C36D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2DE25711-A4FC-4C5C-A7F2-F086DDDB5B1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2E047D60-A867-4AC0-9C0A-7ABAC66E4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F5D5D395-E965-4D3B-B77E-1C4A25D49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1DB36FB1-4712-4B59-831A-178D6C51C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88E8EAA-1782-4540-856E-11D06F20FCAC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FF4309A-62B4-4997-9876-3C7B6ABDFA5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CD498BFB-1247-43DF-8249-905C5DE5664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C52F443F-E1DE-4291-9F5E-9236F13E1A0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AD1E384F-07A7-41AF-BA87-C627AD1C76A2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6525CAA3-D955-448A-8B55-93B170C109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DD18B87-9F0C-4004-8131-7FA18DA97F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CA6B01F1-6B86-4289-A25B-7E5F30D6C4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C9B9A80B-7770-4141-B449-84D48E1CB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9E8F27-06C1-454B-92F8-C1850E133BD6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D09FDC56-5CBC-44F9-A0EC-933958C223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Spermatogenesis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529763B9-E6C9-43ED-B50A-F17BB6285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89F046F8-C6EF-4437-B571-E5499BAD6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502D130-E608-46DD-B0DE-F2D8DBC0C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31D39E32-AFD7-476D-B77C-2AD7ED038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CC4AE29C-0CC8-4183-BB7D-420597F7D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0" y="152400"/>
            <a:ext cx="3352800" cy="522288"/>
          </a:xfrm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200" dirty="0"/>
              <a:t>Spermatogenesis</a:t>
            </a:r>
          </a:p>
        </p:txBody>
      </p:sp>
      <p:sp>
        <p:nvSpPr>
          <p:cNvPr id="6148" name="Text Box 50">
            <a:extLst>
              <a:ext uri="{FF2B5EF4-FFF2-40B4-BE49-F238E27FC236}">
                <a16:creationId xmlns:a16="http://schemas.microsoft.com/office/drawing/2014/main" id="{42C8C713-D5BA-4B68-8413-ADECA4B7A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1295400"/>
            <a:ext cx="3048000" cy="244682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buFontTx/>
              <a:buChar char="•"/>
            </a:pPr>
            <a:r>
              <a:rPr lang="en-US" altLang="en-US" sz="1700" dirty="0">
                <a:latin typeface="Calibri" panose="020F0502020204030204" pitchFamily="34" charset="0"/>
              </a:rPr>
              <a:t>Sertoli</a:t>
            </a:r>
          </a:p>
          <a:p>
            <a:pPr lvl="1">
              <a:buFontTx/>
              <a:buChar char="•"/>
            </a:pPr>
            <a:r>
              <a:rPr lang="en-US" altLang="en-US" sz="1700" dirty="0" err="1">
                <a:latin typeface="Calibri" panose="020F0502020204030204" pitchFamily="34" charset="0"/>
              </a:rPr>
              <a:t>Leutinizing</a:t>
            </a:r>
            <a:r>
              <a:rPr lang="en-US" altLang="en-US" sz="1700" dirty="0">
                <a:latin typeface="Calibri" panose="020F0502020204030204" pitchFamily="34" charset="0"/>
              </a:rPr>
              <a:t> hormone (LH)</a:t>
            </a:r>
          </a:p>
          <a:p>
            <a:pPr lvl="1">
              <a:buFontTx/>
              <a:buChar char="•"/>
            </a:pPr>
            <a:r>
              <a:rPr lang="en-US" altLang="en-US" sz="1700" dirty="0">
                <a:latin typeface="Calibri" panose="020F0502020204030204" pitchFamily="34" charset="0"/>
              </a:rPr>
              <a:t>Gonadotropin releasing hormone (GnRH)</a:t>
            </a:r>
          </a:p>
          <a:p>
            <a:pPr lvl="1">
              <a:buFontTx/>
              <a:buChar char="•"/>
            </a:pPr>
            <a:r>
              <a:rPr lang="en-US" altLang="en-US" sz="1700" dirty="0">
                <a:latin typeface="Calibri" panose="020F0502020204030204" pitchFamily="34" charset="0"/>
              </a:rPr>
              <a:t>Testosterone</a:t>
            </a:r>
          </a:p>
          <a:p>
            <a:pPr lvl="1">
              <a:buFontTx/>
              <a:buChar char="•"/>
            </a:pPr>
            <a:r>
              <a:rPr lang="en-US" altLang="en-US" sz="1700" dirty="0">
                <a:latin typeface="Calibri" panose="020F0502020204030204" pitchFamily="34" charset="0"/>
              </a:rPr>
              <a:t>Follicle stimulating hormone (FSH)</a:t>
            </a:r>
          </a:p>
          <a:p>
            <a:pPr lvl="1">
              <a:buFontTx/>
              <a:buChar char="•"/>
            </a:pPr>
            <a:r>
              <a:rPr lang="en-US" altLang="en-US" sz="1700" dirty="0">
                <a:latin typeface="Calibri" panose="020F0502020204030204" pitchFamily="34" charset="0"/>
              </a:rPr>
              <a:t>Spermatogenesis</a:t>
            </a:r>
            <a:endParaRPr lang="en-US" altLang="en-US" sz="3600" dirty="0"/>
          </a:p>
        </p:txBody>
      </p:sp>
      <p:sp>
        <p:nvSpPr>
          <p:cNvPr id="6160" name="Oval 28">
            <a:extLst>
              <a:ext uri="{FF2B5EF4-FFF2-40B4-BE49-F238E27FC236}">
                <a16:creationId xmlns:a16="http://schemas.microsoft.com/office/drawing/2014/main" id="{8290E600-E332-4267-8A22-488358110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3688" y="228600"/>
            <a:ext cx="1928812" cy="446088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1000"/>
              </a:spcAft>
            </a:pPr>
            <a:r>
              <a:rPr lang="en-US" altLang="en-US" sz="1500">
                <a:latin typeface="Calibri" panose="020F0502020204030204" pitchFamily="34" charset="0"/>
              </a:rPr>
              <a:t>Hypothalamus</a:t>
            </a:r>
            <a:endParaRPr lang="en-US" altLang="en-US"/>
          </a:p>
        </p:txBody>
      </p:sp>
      <p:sp>
        <p:nvSpPr>
          <p:cNvPr id="6161" name="Oval 29">
            <a:extLst>
              <a:ext uri="{FF2B5EF4-FFF2-40B4-BE49-F238E27FC236}">
                <a16:creationId xmlns:a16="http://schemas.microsoft.com/office/drawing/2014/main" id="{3C42ADFA-B75D-4A3F-A264-16FAEE7F1F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1650" y="3817938"/>
            <a:ext cx="1930400" cy="758825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____________</a:t>
            </a:r>
          </a:p>
          <a:p>
            <a:endParaRPr lang="en-US" altLang="en-US" sz="2800"/>
          </a:p>
        </p:txBody>
      </p:sp>
      <p:sp>
        <p:nvSpPr>
          <p:cNvPr id="6162" name="Oval 30">
            <a:extLst>
              <a:ext uri="{FF2B5EF4-FFF2-40B4-BE49-F238E27FC236}">
                <a16:creationId xmlns:a16="http://schemas.microsoft.com/office/drawing/2014/main" id="{3D25921D-E3BB-4437-9E45-4C449E7CC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3688" y="2501900"/>
            <a:ext cx="1928812" cy="76041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1000"/>
              </a:spcAft>
            </a:pPr>
            <a:r>
              <a:rPr lang="en-US" altLang="en-US" sz="1500">
                <a:latin typeface="Calibri" panose="020F0502020204030204" pitchFamily="34" charset="0"/>
              </a:rPr>
              <a:t>Anterior Pituitary Gland</a:t>
            </a:r>
            <a:endParaRPr lang="en-US" altLang="en-US" sz="3200"/>
          </a:p>
        </p:txBody>
      </p:sp>
      <p:sp>
        <p:nvSpPr>
          <p:cNvPr id="6163" name="Oval 31">
            <a:extLst>
              <a:ext uri="{FF2B5EF4-FFF2-40B4-BE49-F238E27FC236}">
                <a16:creationId xmlns:a16="http://schemas.microsoft.com/office/drawing/2014/main" id="{6E355A0C-279A-4D79-A58A-EA9C699E3F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3688" y="1365250"/>
            <a:ext cx="1928812" cy="76041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____________</a:t>
            </a:r>
            <a:endParaRPr lang="en-US" altLang="en-US" sz="2800"/>
          </a:p>
        </p:txBody>
      </p:sp>
      <p:sp>
        <p:nvSpPr>
          <p:cNvPr id="6164" name="Oval 33">
            <a:extLst>
              <a:ext uri="{FF2B5EF4-FFF2-40B4-BE49-F238E27FC236}">
                <a16:creationId xmlns:a16="http://schemas.microsoft.com/office/drawing/2014/main" id="{C3CB3ECB-35FE-4560-A72D-A311A6FD15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613" y="3803650"/>
            <a:ext cx="1930400" cy="760413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____________</a:t>
            </a:r>
          </a:p>
          <a:p>
            <a:endParaRPr lang="en-US" altLang="en-US" sz="2800"/>
          </a:p>
        </p:txBody>
      </p:sp>
      <p:cxnSp>
        <p:nvCxnSpPr>
          <p:cNvPr id="6165" name="AutoShape 36">
            <a:extLst>
              <a:ext uri="{FF2B5EF4-FFF2-40B4-BE49-F238E27FC236}">
                <a16:creationId xmlns:a16="http://schemas.microsoft.com/office/drawing/2014/main" id="{E75C5D0D-E3B1-4C86-9CBD-FC5C01B0BC1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92538" y="2125663"/>
            <a:ext cx="0" cy="40163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6" name="Oval 37">
            <a:extLst>
              <a:ext uri="{FF2B5EF4-FFF2-40B4-BE49-F238E27FC236}">
                <a16:creationId xmlns:a16="http://schemas.microsoft.com/office/drawing/2014/main" id="{5AD28F4E-590B-42FB-89EF-2ED587777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7463" y="5053013"/>
            <a:ext cx="1928812" cy="76041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700">
                <a:latin typeface="Calibri" panose="020F0502020204030204" pitchFamily="34" charset="0"/>
              </a:rPr>
              <a:t>Leydig cells</a:t>
            </a:r>
            <a:endParaRPr lang="en-US" altLang="en-US" sz="3600"/>
          </a:p>
        </p:txBody>
      </p:sp>
      <p:sp>
        <p:nvSpPr>
          <p:cNvPr id="6167" name="Oval 38">
            <a:extLst>
              <a:ext uri="{FF2B5EF4-FFF2-40B4-BE49-F238E27FC236}">
                <a16:creationId xmlns:a16="http://schemas.microsoft.com/office/drawing/2014/main" id="{80FC7CC4-E044-4396-A1EF-EF3C1E1561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9650" y="5008563"/>
            <a:ext cx="1930400" cy="76041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____________</a:t>
            </a:r>
          </a:p>
          <a:p>
            <a:endParaRPr lang="en-US" altLang="en-US" sz="2800"/>
          </a:p>
        </p:txBody>
      </p:sp>
      <p:sp>
        <p:nvSpPr>
          <p:cNvPr id="6168" name="Oval 39">
            <a:extLst>
              <a:ext uri="{FF2B5EF4-FFF2-40B4-BE49-F238E27FC236}">
                <a16:creationId xmlns:a16="http://schemas.microsoft.com/office/drawing/2014/main" id="{D1140E8D-E1ED-40DD-A567-8F17DCA3E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4813" y="6075363"/>
            <a:ext cx="1930400" cy="76041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____________</a:t>
            </a:r>
          </a:p>
          <a:p>
            <a:endParaRPr lang="en-US" altLang="en-US" sz="2800"/>
          </a:p>
        </p:txBody>
      </p:sp>
      <p:sp>
        <p:nvSpPr>
          <p:cNvPr id="6169" name="Oval 40">
            <a:extLst>
              <a:ext uri="{FF2B5EF4-FFF2-40B4-BE49-F238E27FC236}">
                <a16:creationId xmlns:a16="http://schemas.microsoft.com/office/drawing/2014/main" id="{ECC79630-F64E-4600-8122-FE3821357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0" y="6097588"/>
            <a:ext cx="1930400" cy="760412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____________</a:t>
            </a:r>
            <a:endParaRPr lang="en-US" altLang="en-US" sz="2800"/>
          </a:p>
        </p:txBody>
      </p:sp>
      <p:sp>
        <p:nvSpPr>
          <p:cNvPr id="6170" name="Text Box 46">
            <a:extLst>
              <a:ext uri="{FF2B5EF4-FFF2-40B4-BE49-F238E27FC236}">
                <a16:creationId xmlns:a16="http://schemas.microsoft.com/office/drawing/2014/main" id="{58A7FB17-ED14-4B21-8923-C10EFBFB8516}"/>
              </a:ext>
            </a:extLst>
          </p:cNvPr>
          <p:cNvSpPr txBox="1">
            <a:spLocks noChangeArrowheads="1"/>
          </p:cNvSpPr>
          <p:nvPr/>
        </p:nvSpPr>
        <p:spPr bwMode="auto">
          <a:xfrm rot="-948151">
            <a:off x="3124200" y="5791200"/>
            <a:ext cx="1136650" cy="1714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Stimulates</a:t>
            </a:r>
            <a:endParaRPr lang="en-US" altLang="en-US" sz="2800"/>
          </a:p>
        </p:txBody>
      </p:sp>
      <p:sp>
        <p:nvSpPr>
          <p:cNvPr id="6171" name="Text Box 47">
            <a:extLst>
              <a:ext uri="{FF2B5EF4-FFF2-40B4-BE49-F238E27FC236}">
                <a16:creationId xmlns:a16="http://schemas.microsoft.com/office/drawing/2014/main" id="{28BCA34D-0DCA-4A82-B4D1-A189174B11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4648200"/>
            <a:ext cx="1136650" cy="1698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Stimulates</a:t>
            </a:r>
            <a:endParaRPr lang="en-US" altLang="en-US" sz="2800"/>
          </a:p>
        </p:txBody>
      </p:sp>
      <p:sp>
        <p:nvSpPr>
          <p:cNvPr id="6172" name="Text Box 48">
            <a:extLst>
              <a:ext uri="{FF2B5EF4-FFF2-40B4-BE49-F238E27FC236}">
                <a16:creationId xmlns:a16="http://schemas.microsoft.com/office/drawing/2014/main" id="{CF07F232-DBB1-4BDC-91AC-4519FF941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5150" y="4648200"/>
            <a:ext cx="1136650" cy="1698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Stimulates</a:t>
            </a:r>
            <a:endParaRPr lang="en-US" altLang="en-US" sz="2800"/>
          </a:p>
        </p:txBody>
      </p:sp>
      <p:sp>
        <p:nvSpPr>
          <p:cNvPr id="6173" name="Text Box 49">
            <a:extLst>
              <a:ext uri="{FF2B5EF4-FFF2-40B4-BE49-F238E27FC236}">
                <a16:creationId xmlns:a16="http://schemas.microsoft.com/office/drawing/2014/main" id="{1E90571C-8B83-43AB-9736-39736A525C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3400" y="5813425"/>
            <a:ext cx="1238250" cy="2016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Increases</a:t>
            </a:r>
            <a:endParaRPr lang="en-US" altLang="en-US" sz="2800"/>
          </a:p>
        </p:txBody>
      </p:sp>
      <p:cxnSp>
        <p:nvCxnSpPr>
          <p:cNvPr id="6149" name="Straight Arrow Connector 28">
            <a:extLst>
              <a:ext uri="{FF2B5EF4-FFF2-40B4-BE49-F238E27FC236}">
                <a16:creationId xmlns:a16="http://schemas.microsoft.com/office/drawing/2014/main" id="{333AEA0B-594F-45C5-B022-2652A551F044}"/>
              </a:ext>
            </a:extLst>
          </p:cNvPr>
          <p:cNvCxnSpPr>
            <a:cxnSpLocks noChangeShapeType="1"/>
            <a:stCxn id="6160" idx="4"/>
            <a:endCxn id="6163" idx="0"/>
          </p:cNvCxnSpPr>
          <p:nvPr/>
        </p:nvCxnSpPr>
        <p:spPr bwMode="auto">
          <a:xfrm>
            <a:off x="3798888" y="688975"/>
            <a:ext cx="0" cy="6619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0" name="Straight Arrow Connector 29">
            <a:extLst>
              <a:ext uri="{FF2B5EF4-FFF2-40B4-BE49-F238E27FC236}">
                <a16:creationId xmlns:a16="http://schemas.microsoft.com/office/drawing/2014/main" id="{037BE601-1B10-4B55-9A32-189CCD25E138}"/>
              </a:ext>
            </a:extLst>
          </p:cNvPr>
          <p:cNvCxnSpPr>
            <a:cxnSpLocks noChangeShapeType="1"/>
            <a:stCxn id="6163" idx="4"/>
            <a:endCxn id="6162" idx="0"/>
          </p:cNvCxnSpPr>
          <p:nvPr/>
        </p:nvCxnSpPr>
        <p:spPr bwMode="auto">
          <a:xfrm>
            <a:off x="3798888" y="2139950"/>
            <a:ext cx="0" cy="3476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1" name="Straight Arrow Connector 32">
            <a:extLst>
              <a:ext uri="{FF2B5EF4-FFF2-40B4-BE49-F238E27FC236}">
                <a16:creationId xmlns:a16="http://schemas.microsoft.com/office/drawing/2014/main" id="{578DEC98-8912-4D28-BCF4-42ABB1A45A7B}"/>
              </a:ext>
            </a:extLst>
          </p:cNvPr>
          <p:cNvCxnSpPr>
            <a:cxnSpLocks noChangeShapeType="1"/>
            <a:stCxn id="6162" idx="4"/>
            <a:endCxn id="6164" idx="0"/>
          </p:cNvCxnSpPr>
          <p:nvPr/>
        </p:nvCxnSpPr>
        <p:spPr bwMode="auto">
          <a:xfrm flipH="1">
            <a:off x="2690813" y="3276600"/>
            <a:ext cx="1108075" cy="5127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2" name="Straight Arrow Connector 35">
            <a:extLst>
              <a:ext uri="{FF2B5EF4-FFF2-40B4-BE49-F238E27FC236}">
                <a16:creationId xmlns:a16="http://schemas.microsoft.com/office/drawing/2014/main" id="{F8E0E5A8-1662-46B6-BBB2-33F7A8A96B7F}"/>
              </a:ext>
            </a:extLst>
          </p:cNvPr>
          <p:cNvCxnSpPr>
            <a:cxnSpLocks noChangeShapeType="1"/>
            <a:stCxn id="6162" idx="4"/>
            <a:endCxn id="6161" idx="0"/>
          </p:cNvCxnSpPr>
          <p:nvPr/>
        </p:nvCxnSpPr>
        <p:spPr bwMode="auto">
          <a:xfrm>
            <a:off x="3798888" y="3276600"/>
            <a:ext cx="1477962" cy="5270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3" name="Straight Arrow Connector 40">
            <a:extLst>
              <a:ext uri="{FF2B5EF4-FFF2-40B4-BE49-F238E27FC236}">
                <a16:creationId xmlns:a16="http://schemas.microsoft.com/office/drawing/2014/main" id="{44F7D051-5C63-450B-B81C-2EC3EBD4DA0B}"/>
              </a:ext>
            </a:extLst>
          </p:cNvPr>
          <p:cNvCxnSpPr>
            <a:cxnSpLocks noChangeShapeType="1"/>
            <a:stCxn id="6169" idx="6"/>
            <a:endCxn id="6167" idx="3"/>
          </p:cNvCxnSpPr>
          <p:nvPr/>
        </p:nvCxnSpPr>
        <p:spPr bwMode="auto">
          <a:xfrm flipV="1">
            <a:off x="2452688" y="5672138"/>
            <a:ext cx="2649537" cy="8064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4" name="Straight Arrow Connector 41">
            <a:extLst>
              <a:ext uri="{FF2B5EF4-FFF2-40B4-BE49-F238E27FC236}">
                <a16:creationId xmlns:a16="http://schemas.microsoft.com/office/drawing/2014/main" id="{6541C200-1D97-4E77-AC76-A7207A46CEEE}"/>
              </a:ext>
            </a:extLst>
          </p:cNvPr>
          <p:cNvCxnSpPr>
            <a:cxnSpLocks noChangeShapeType="1"/>
            <a:stCxn id="6167" idx="4"/>
            <a:endCxn id="6168" idx="1"/>
          </p:cNvCxnSpPr>
          <p:nvPr/>
        </p:nvCxnSpPr>
        <p:spPr bwMode="auto">
          <a:xfrm flipH="1">
            <a:off x="5767388" y="5783263"/>
            <a:ext cx="17462" cy="3889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5" name="Straight Arrow Connector 44">
            <a:extLst>
              <a:ext uri="{FF2B5EF4-FFF2-40B4-BE49-F238E27FC236}">
                <a16:creationId xmlns:a16="http://schemas.microsoft.com/office/drawing/2014/main" id="{102F6F48-44CC-4BBC-81DC-E64985D3DED2}"/>
              </a:ext>
            </a:extLst>
          </p:cNvPr>
          <p:cNvCxnSpPr>
            <a:cxnSpLocks noChangeShapeType="1"/>
            <a:stCxn id="6161" idx="4"/>
            <a:endCxn id="6167" idx="0"/>
          </p:cNvCxnSpPr>
          <p:nvPr/>
        </p:nvCxnSpPr>
        <p:spPr bwMode="auto">
          <a:xfrm>
            <a:off x="5276850" y="4591050"/>
            <a:ext cx="508000" cy="4032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6" name="Straight Arrow Connector 46">
            <a:extLst>
              <a:ext uri="{FF2B5EF4-FFF2-40B4-BE49-F238E27FC236}">
                <a16:creationId xmlns:a16="http://schemas.microsoft.com/office/drawing/2014/main" id="{7E708559-8EB8-45A6-80DC-BC6D82E1588C}"/>
              </a:ext>
            </a:extLst>
          </p:cNvPr>
          <p:cNvCxnSpPr>
            <a:cxnSpLocks noChangeShapeType="1"/>
            <a:stCxn id="6164" idx="4"/>
            <a:endCxn id="6166" idx="0"/>
          </p:cNvCxnSpPr>
          <p:nvPr/>
        </p:nvCxnSpPr>
        <p:spPr bwMode="auto">
          <a:xfrm flipH="1">
            <a:off x="2252663" y="4578350"/>
            <a:ext cx="438150" cy="460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7" name="Straight Arrow Connector 50">
            <a:extLst>
              <a:ext uri="{FF2B5EF4-FFF2-40B4-BE49-F238E27FC236}">
                <a16:creationId xmlns:a16="http://schemas.microsoft.com/office/drawing/2014/main" id="{7D7EB5F0-8334-4A64-BC18-13D280C12150}"/>
              </a:ext>
            </a:extLst>
          </p:cNvPr>
          <p:cNvCxnSpPr>
            <a:cxnSpLocks noChangeShapeType="1"/>
            <a:stCxn id="6166" idx="3"/>
            <a:endCxn id="6169" idx="0"/>
          </p:cNvCxnSpPr>
          <p:nvPr/>
        </p:nvCxnSpPr>
        <p:spPr bwMode="auto">
          <a:xfrm flipH="1">
            <a:off x="1473200" y="5716588"/>
            <a:ext cx="96838" cy="3667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8" name="Curved Connector 56">
            <a:extLst>
              <a:ext uri="{FF2B5EF4-FFF2-40B4-BE49-F238E27FC236}">
                <a16:creationId xmlns:a16="http://schemas.microsoft.com/office/drawing/2014/main" id="{3E485BD4-0068-47CC-AF45-32BCBE8E05A0}"/>
              </a:ext>
            </a:extLst>
          </p:cNvPr>
          <p:cNvCxnSpPr>
            <a:cxnSpLocks noChangeShapeType="1"/>
            <a:stCxn id="6169" idx="2"/>
            <a:endCxn id="6163" idx="2"/>
          </p:cNvCxnSpPr>
          <p:nvPr/>
        </p:nvCxnSpPr>
        <p:spPr bwMode="auto">
          <a:xfrm rot="10800000" flipH="1">
            <a:off x="493713" y="1746250"/>
            <a:ext cx="2325687" cy="4732338"/>
          </a:xfrm>
          <a:prstGeom prst="curvedConnector3">
            <a:avLst>
              <a:gd name="adj1" fmla="val -9213"/>
            </a:avLst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Text Box 47">
            <a:extLst>
              <a:ext uri="{FF2B5EF4-FFF2-40B4-BE49-F238E27FC236}">
                <a16:creationId xmlns:a16="http://schemas.microsoft.com/office/drawing/2014/main" id="{EB4556DA-C6B2-49CD-B88E-B5D340360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697413"/>
            <a:ext cx="1136650" cy="331787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500">
                <a:latin typeface="Calibri" panose="020F0502020204030204" pitchFamily="34" charset="0"/>
              </a:rPr>
              <a:t>Inhibits</a:t>
            </a:r>
            <a:endParaRPr lang="en-US" altLang="en-US" sz="3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C2CE264-C5D0-4307-8438-1537EE804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0" y="152401"/>
            <a:ext cx="3200400" cy="914400"/>
          </a:xfrm>
        </p:spPr>
        <p:txBody>
          <a:bodyPr/>
          <a:lstStyle/>
          <a:p>
            <a:r>
              <a:rPr lang="en-US" altLang="en-US" sz="2800" dirty="0"/>
              <a:t>Spermatogenesis Key</a:t>
            </a:r>
          </a:p>
        </p:txBody>
      </p:sp>
      <p:sp>
        <p:nvSpPr>
          <p:cNvPr id="7174" name="Oval 50">
            <a:extLst>
              <a:ext uri="{FF2B5EF4-FFF2-40B4-BE49-F238E27FC236}">
                <a16:creationId xmlns:a16="http://schemas.microsoft.com/office/drawing/2014/main" id="{545F3965-5E07-4632-AA9C-BBE0A2501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600" y="152400"/>
            <a:ext cx="2171700" cy="7556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500">
                <a:latin typeface="Calibri" panose="020F0502020204030204" pitchFamily="34" charset="0"/>
              </a:rPr>
              <a:t>Hypothalamus</a:t>
            </a:r>
            <a:endParaRPr lang="en-US" altLang="en-US" sz="3200"/>
          </a:p>
        </p:txBody>
      </p:sp>
      <p:sp>
        <p:nvSpPr>
          <p:cNvPr id="7175" name="Oval 51">
            <a:extLst>
              <a:ext uri="{FF2B5EF4-FFF2-40B4-BE49-F238E27FC236}">
                <a16:creationId xmlns:a16="http://schemas.microsoft.com/office/drawing/2014/main" id="{9ADB8F13-E2AA-4B8E-B4B2-B894D45CD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4300" y="3721100"/>
            <a:ext cx="2171700" cy="7556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1000"/>
              </a:spcAft>
            </a:pPr>
            <a:r>
              <a:rPr lang="en-US" altLang="en-US" sz="1500" b="1" u="sng">
                <a:latin typeface="Calibri" panose="020F0502020204030204" pitchFamily="34" charset="0"/>
              </a:rPr>
              <a:t>FSH</a:t>
            </a:r>
          </a:p>
          <a:p>
            <a:endParaRPr lang="en-US" altLang="en-US" sz="3200"/>
          </a:p>
        </p:txBody>
      </p:sp>
      <p:sp>
        <p:nvSpPr>
          <p:cNvPr id="7176" name="Oval 52">
            <a:extLst>
              <a:ext uri="{FF2B5EF4-FFF2-40B4-BE49-F238E27FC236}">
                <a16:creationId xmlns:a16="http://schemas.microsoft.com/office/drawing/2014/main" id="{8F52C49B-F7BA-4BEB-956E-D7C9983B6A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600" y="2413000"/>
            <a:ext cx="2171700" cy="7556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1000"/>
              </a:spcAft>
            </a:pPr>
            <a:r>
              <a:rPr lang="en-US" altLang="en-US" sz="1500">
                <a:latin typeface="Calibri" panose="020F0502020204030204" pitchFamily="34" charset="0"/>
              </a:rPr>
              <a:t>Anterior Pituitary Gland</a:t>
            </a:r>
            <a:endParaRPr lang="en-US" altLang="en-US" sz="3200"/>
          </a:p>
        </p:txBody>
      </p:sp>
      <p:sp>
        <p:nvSpPr>
          <p:cNvPr id="7177" name="Oval 53">
            <a:extLst>
              <a:ext uri="{FF2B5EF4-FFF2-40B4-BE49-F238E27FC236}">
                <a16:creationId xmlns:a16="http://schemas.microsoft.com/office/drawing/2014/main" id="{3815E361-5A61-41EC-9886-AA08DC3A0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600" y="1282700"/>
            <a:ext cx="2171700" cy="7556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1000"/>
              </a:spcAft>
            </a:pPr>
            <a:r>
              <a:rPr lang="en-US" altLang="en-US" sz="1500" b="1" u="sng">
                <a:latin typeface="Calibri" panose="020F0502020204030204" pitchFamily="34" charset="0"/>
              </a:rPr>
              <a:t>GnRH</a:t>
            </a:r>
            <a:endParaRPr lang="en-US" altLang="en-US" sz="3200"/>
          </a:p>
        </p:txBody>
      </p:sp>
      <p:cxnSp>
        <p:nvCxnSpPr>
          <p:cNvPr id="7178" name="AutoShape 54">
            <a:extLst>
              <a:ext uri="{FF2B5EF4-FFF2-40B4-BE49-F238E27FC236}">
                <a16:creationId xmlns:a16="http://schemas.microsoft.com/office/drawing/2014/main" id="{BCAAEBC7-24BE-4921-9C33-31B36822F4F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10100" y="908050"/>
            <a:ext cx="0" cy="40005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9" name="Oval 55">
            <a:extLst>
              <a:ext uri="{FF2B5EF4-FFF2-40B4-BE49-F238E27FC236}">
                <a16:creationId xmlns:a16="http://schemas.microsoft.com/office/drawing/2014/main" id="{517CF1A6-5D12-4938-A760-64DF83EF6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5100" y="3721100"/>
            <a:ext cx="2171700" cy="7556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1000"/>
              </a:spcAft>
            </a:pPr>
            <a:r>
              <a:rPr lang="en-US" altLang="en-US" sz="1500" b="1" u="sng">
                <a:latin typeface="Calibri" panose="020F0502020204030204" pitchFamily="34" charset="0"/>
              </a:rPr>
              <a:t>LH</a:t>
            </a:r>
          </a:p>
          <a:p>
            <a:endParaRPr lang="en-US" altLang="en-US" sz="3200"/>
          </a:p>
        </p:txBody>
      </p:sp>
      <p:cxnSp>
        <p:nvCxnSpPr>
          <p:cNvPr id="7180" name="AutoShape 56">
            <a:extLst>
              <a:ext uri="{FF2B5EF4-FFF2-40B4-BE49-F238E27FC236}">
                <a16:creationId xmlns:a16="http://schemas.microsoft.com/office/drawing/2014/main" id="{DBD09535-1A0F-488C-896A-2A7BEDA4784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784600" y="3168650"/>
            <a:ext cx="558800" cy="55245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1" name="AutoShape 57">
            <a:extLst>
              <a:ext uri="{FF2B5EF4-FFF2-40B4-BE49-F238E27FC236}">
                <a16:creationId xmlns:a16="http://schemas.microsoft.com/office/drawing/2014/main" id="{5E804517-270B-494E-BF57-46A976A285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29200" y="3124200"/>
            <a:ext cx="850900" cy="639763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2" name="AutoShape 58">
            <a:extLst>
              <a:ext uri="{FF2B5EF4-FFF2-40B4-BE49-F238E27FC236}">
                <a16:creationId xmlns:a16="http://schemas.microsoft.com/office/drawing/2014/main" id="{71A86C50-8CDC-49B5-B105-35075661E7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10100" y="2038350"/>
            <a:ext cx="0" cy="40005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3" name="Oval 59">
            <a:extLst>
              <a:ext uri="{FF2B5EF4-FFF2-40B4-BE49-F238E27FC236}">
                <a16:creationId xmlns:a16="http://schemas.microsoft.com/office/drawing/2014/main" id="{DDC82C1D-E492-4DB5-8C76-8C4B972C8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0" y="4948238"/>
            <a:ext cx="2171700" cy="7556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500">
                <a:latin typeface="Calibri" panose="020F0502020204030204" pitchFamily="34" charset="0"/>
              </a:rPr>
              <a:t>Leydig cells</a:t>
            </a:r>
            <a:endParaRPr lang="en-US" altLang="en-US" sz="3200"/>
          </a:p>
        </p:txBody>
      </p:sp>
      <p:sp>
        <p:nvSpPr>
          <p:cNvPr id="7184" name="Oval 60">
            <a:extLst>
              <a:ext uri="{FF2B5EF4-FFF2-40B4-BE49-F238E27FC236}">
                <a16:creationId xmlns:a16="http://schemas.microsoft.com/office/drawing/2014/main" id="{9EE57E25-79C5-4AEE-BE9D-2DDAA4369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5800" y="4905375"/>
            <a:ext cx="2171700" cy="7556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1000"/>
              </a:spcAft>
            </a:pPr>
            <a:r>
              <a:rPr lang="en-US" altLang="en-US" sz="1500" b="1" u="sng">
                <a:latin typeface="Calibri" panose="020F0502020204030204" pitchFamily="34" charset="0"/>
              </a:rPr>
              <a:t>Sertoli cells</a:t>
            </a:r>
          </a:p>
          <a:p>
            <a:endParaRPr lang="en-US" altLang="en-US" sz="3200"/>
          </a:p>
        </p:txBody>
      </p:sp>
      <p:sp>
        <p:nvSpPr>
          <p:cNvPr id="7185" name="Oval 61">
            <a:extLst>
              <a:ext uri="{FF2B5EF4-FFF2-40B4-BE49-F238E27FC236}">
                <a16:creationId xmlns:a16="http://schemas.microsoft.com/office/drawing/2014/main" id="{E9B16017-224D-41FF-85B5-F5E0C762DC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5965825"/>
            <a:ext cx="2286000" cy="7556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1000"/>
              </a:spcAft>
            </a:pPr>
            <a:r>
              <a:rPr lang="en-US" altLang="en-US" sz="1500" b="1" u="sng">
                <a:latin typeface="Calibri" panose="020F0502020204030204" pitchFamily="34" charset="0"/>
              </a:rPr>
              <a:t>Spermatogenesis</a:t>
            </a:r>
          </a:p>
          <a:p>
            <a:endParaRPr lang="en-US" altLang="en-US" sz="3200"/>
          </a:p>
        </p:txBody>
      </p:sp>
      <p:sp>
        <p:nvSpPr>
          <p:cNvPr id="7186" name="Oval 62">
            <a:extLst>
              <a:ext uri="{FF2B5EF4-FFF2-40B4-BE49-F238E27FC236}">
                <a16:creationId xmlns:a16="http://schemas.microsoft.com/office/drawing/2014/main" id="{FD0FC8B0-BA91-4195-A351-1046CD6D36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5988050"/>
            <a:ext cx="2171700" cy="75565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1000"/>
              </a:spcAft>
            </a:pPr>
            <a:r>
              <a:rPr lang="en-US" altLang="en-US" sz="1500" b="1" u="sng">
                <a:latin typeface="Calibri" panose="020F0502020204030204" pitchFamily="34" charset="0"/>
              </a:rPr>
              <a:t>Testosterone</a:t>
            </a:r>
            <a:endParaRPr lang="en-US" altLang="en-US" sz="3200"/>
          </a:p>
        </p:txBody>
      </p:sp>
      <p:cxnSp>
        <p:nvCxnSpPr>
          <p:cNvPr id="7187" name="AutoShape 63">
            <a:extLst>
              <a:ext uri="{FF2B5EF4-FFF2-40B4-BE49-F238E27FC236}">
                <a16:creationId xmlns:a16="http://schemas.microsoft.com/office/drawing/2014/main" id="{83780F3D-0C60-40A7-83F4-145F532FB73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997200" y="4476750"/>
            <a:ext cx="393700" cy="471488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8" name="AutoShape 64">
            <a:extLst>
              <a:ext uri="{FF2B5EF4-FFF2-40B4-BE49-F238E27FC236}">
                <a16:creationId xmlns:a16="http://schemas.microsoft.com/office/drawing/2014/main" id="{6B074994-2760-4895-BF52-D92373D47D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13500" y="4476750"/>
            <a:ext cx="241300" cy="4286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9" name="AutoShape 65">
            <a:extLst>
              <a:ext uri="{FF2B5EF4-FFF2-40B4-BE49-F238E27FC236}">
                <a16:creationId xmlns:a16="http://schemas.microsoft.com/office/drawing/2014/main" id="{431E7E8D-9B97-4D59-8877-C6F0F85E482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362200" y="5703888"/>
            <a:ext cx="165100" cy="284162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0" name="AutoShape 66">
            <a:extLst>
              <a:ext uri="{FF2B5EF4-FFF2-40B4-BE49-F238E27FC236}">
                <a16:creationId xmlns:a16="http://schemas.microsoft.com/office/drawing/2014/main" id="{A804622E-1D99-4ABF-AAB2-ECCEEC1B4F2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086100" y="5470525"/>
            <a:ext cx="2705100" cy="74295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1" name="AutoShape 67">
            <a:extLst>
              <a:ext uri="{FF2B5EF4-FFF2-40B4-BE49-F238E27FC236}">
                <a16:creationId xmlns:a16="http://schemas.microsoft.com/office/drawing/2014/main" id="{77A006AA-4470-4A53-8427-C45BC9AB3AAB}"/>
              </a:ext>
            </a:extLst>
          </p:cNvPr>
          <p:cNvCxnSpPr>
            <a:cxnSpLocks noChangeShapeType="1"/>
            <a:stCxn id="7186" idx="2"/>
          </p:cNvCxnSpPr>
          <p:nvPr/>
        </p:nvCxnSpPr>
        <p:spPr bwMode="auto">
          <a:xfrm rot="10800000" flipH="1">
            <a:off x="900113" y="1700213"/>
            <a:ext cx="2616200" cy="4665662"/>
          </a:xfrm>
          <a:prstGeom prst="curvedConnector4">
            <a:avLst>
              <a:gd name="adj1" fmla="val -11653"/>
              <a:gd name="adj2" fmla="val 102810"/>
            </a:avLst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2" name="Text Box 68">
            <a:extLst>
              <a:ext uri="{FF2B5EF4-FFF2-40B4-BE49-F238E27FC236}">
                <a16:creationId xmlns:a16="http://schemas.microsoft.com/office/drawing/2014/main" id="{093BCDA8-DB7A-4026-8B52-A418ED5ED435}"/>
              </a:ext>
            </a:extLst>
          </p:cNvPr>
          <p:cNvSpPr txBox="1">
            <a:spLocks noChangeArrowheads="1"/>
          </p:cNvSpPr>
          <p:nvPr/>
        </p:nvSpPr>
        <p:spPr bwMode="auto">
          <a:xfrm rot="-901794">
            <a:off x="3962400" y="5562600"/>
            <a:ext cx="1277938" cy="1698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Stimulates</a:t>
            </a:r>
            <a:endParaRPr lang="en-US" altLang="en-US" sz="2800"/>
          </a:p>
        </p:txBody>
      </p:sp>
      <p:sp>
        <p:nvSpPr>
          <p:cNvPr id="7193" name="Text Box 69">
            <a:extLst>
              <a:ext uri="{FF2B5EF4-FFF2-40B4-BE49-F238E27FC236}">
                <a16:creationId xmlns:a16="http://schemas.microsoft.com/office/drawing/2014/main" id="{C455B92E-FC35-4143-AB7D-2FE5E52D8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1063" y="4572000"/>
            <a:ext cx="896937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Stimulates</a:t>
            </a:r>
            <a:endParaRPr lang="en-US" altLang="en-US" sz="2800"/>
          </a:p>
        </p:txBody>
      </p:sp>
      <p:sp>
        <p:nvSpPr>
          <p:cNvPr id="7194" name="Text Box 70">
            <a:extLst>
              <a:ext uri="{FF2B5EF4-FFF2-40B4-BE49-F238E27FC236}">
                <a16:creationId xmlns:a16="http://schemas.microsoft.com/office/drawing/2014/main" id="{11B1338C-CC6B-42B5-8569-90B6E38F8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4572000"/>
            <a:ext cx="1277938" cy="1698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Stimulates</a:t>
            </a:r>
            <a:endParaRPr lang="en-US" altLang="en-US" sz="2800"/>
          </a:p>
        </p:txBody>
      </p:sp>
      <p:sp>
        <p:nvSpPr>
          <p:cNvPr id="7195" name="Text Box 71">
            <a:extLst>
              <a:ext uri="{FF2B5EF4-FFF2-40B4-BE49-F238E27FC236}">
                <a16:creationId xmlns:a16="http://schemas.microsoft.com/office/drawing/2014/main" id="{A83F453A-560A-4552-8B5C-8758BA44A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3600" y="5703888"/>
            <a:ext cx="1392238" cy="2016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ts val="1000"/>
              </a:spcAft>
            </a:pPr>
            <a:r>
              <a:rPr lang="en-US" altLang="en-US" sz="1300">
                <a:latin typeface="Calibri" panose="020F0502020204030204" pitchFamily="34" charset="0"/>
              </a:rPr>
              <a:t>Increases</a:t>
            </a:r>
            <a:endParaRPr lang="en-US" altLang="en-US" sz="2800"/>
          </a:p>
        </p:txBody>
      </p:sp>
      <p:cxnSp>
        <p:nvCxnSpPr>
          <p:cNvPr id="7172" name="Straight Arrow Connector 26">
            <a:extLst>
              <a:ext uri="{FF2B5EF4-FFF2-40B4-BE49-F238E27FC236}">
                <a16:creationId xmlns:a16="http://schemas.microsoft.com/office/drawing/2014/main" id="{8A992D01-5B94-4B68-B992-2BE0514C09F1}"/>
              </a:ext>
            </a:extLst>
          </p:cNvPr>
          <p:cNvCxnSpPr>
            <a:cxnSpLocks noChangeShapeType="1"/>
            <a:stCxn id="7184" idx="4"/>
            <a:endCxn id="7185" idx="0"/>
          </p:cNvCxnSpPr>
          <p:nvPr/>
        </p:nvCxnSpPr>
        <p:spPr bwMode="auto">
          <a:xfrm>
            <a:off x="6851650" y="5675313"/>
            <a:ext cx="692150" cy="2762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173" name="Text Box 47">
            <a:extLst>
              <a:ext uri="{FF2B5EF4-FFF2-40B4-BE49-F238E27FC236}">
                <a16:creationId xmlns:a16="http://schemas.microsoft.com/office/drawing/2014/main" id="{9C52C1D2-6C0A-40D1-9CF4-8F7D14678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953000"/>
            <a:ext cx="1136650" cy="4191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en-US" sz="1500">
                <a:latin typeface="Calibri" panose="020F0502020204030204" pitchFamily="34" charset="0"/>
              </a:rPr>
              <a:t>Inhibits</a:t>
            </a:r>
            <a:endParaRPr lang="en-US" altLang="en-US" sz="320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5"/>
  <p:tag name="MMPROD_UIDATA" val="&lt;database version=&quot;7.0&quot;&gt;&lt;object type=&quot;1&quot; unique_id=&quot;10001&quot;&gt;&lt;object type=&quot;2&quot; unique_id=&quot;10102&quot;&gt;&lt;object type=&quot;3&quot; unique_id=&quot;10103&quot;&gt;&lt;property id=&quot;20148&quot; value=&quot;5&quot;/&gt;&lt;property id=&quot;20300&quot; value=&quot;Slide 1&quot;/&gt;&lt;property id=&quot;20307&quot; value=&quot;317&quot;/&gt;&lt;/object&gt;&lt;object type=&quot;3&quot; unique_id=&quot;10104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105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06&quot;&gt;&lt;property id=&quot;20148&quot; value=&quot;5&quot;/&gt;&lt;property id=&quot;20300&quot; value=&quot;Slide 4 - &amp;quot;Control of Spermatogenesis&amp;quot;&quot;/&gt;&lt;property id=&quot;20307&quot; value=&quot;331&quot;/&gt;&lt;/object&gt;&lt;object type=&quot;3&quot; unique_id=&quot;10107&quot;&gt;&lt;property id=&quot;20148&quot; value=&quot;5&quot;/&gt;&lt;property id=&quot;20300&quot; value=&quot;Slide 5 - &amp;quot;Control of Spermatogenesis Key&amp;quot;&quot;/&gt;&lt;property id=&quot;20307&quot; value=&quot;332&quot;/&gt;&lt;/object&gt;&lt;/object&gt;&lt;object type=&quot;8&quot; unique_id=&quot;1011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761</TotalTime>
  <Words>164</Words>
  <Application>Microsoft Office PowerPoint</Application>
  <PresentationFormat>On-screen Show (4:3)</PresentationFormat>
  <Paragraphs>46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Calibri</vt:lpstr>
      <vt:lpstr>Axis</vt:lpstr>
      <vt:lpstr>1_MHSGITemplate</vt:lpstr>
      <vt:lpstr>PowerPoint Presentation</vt:lpstr>
      <vt:lpstr>Assessment</vt:lpstr>
      <vt:lpstr>Properties</vt:lpstr>
      <vt:lpstr>Spermatogenesis</vt:lpstr>
      <vt:lpstr>Spermatogenesis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153</cp:revision>
  <dcterms:created xsi:type="dcterms:W3CDTF">2005-04-19T02:46:41Z</dcterms:created>
  <dcterms:modified xsi:type="dcterms:W3CDTF">2019-04-30T16:23:25Z</dcterms:modified>
</cp:coreProperties>
</file>