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5" r:id="rId6"/>
    <p:sldId id="336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23989361-BFB6-45C1-93AF-9152615EBFD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CFE569BD-4F15-43ED-B96C-607396A881D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0C4ECE04-366F-4C69-832B-19B1C88DC00F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BBC0EF8B-5B11-43A5-AB53-F3DBDDEF01F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4F4E8C1B-3369-428A-8CA7-939F6D5533B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52B0CD85-E5E5-4D4E-856C-06CDA73A45D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51CE03A-2FCE-4B38-84FE-32F1EB0C2AF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A00B9CA0-AB98-4B83-910E-EB8426300A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E233905-D3AE-4431-B57C-76964C31757E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85BF92B5-C3D8-4BCE-A36D-6F7CCE94B37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4A11D08C-7955-436D-9623-A4AE1B7D15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0D74ABA-E292-4CAC-B7B2-C17C09AE62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E87339E-57C9-4C1B-A65A-5A5947973E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C5A3163-87C2-4A76-837E-3393A109D8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FE1EBF-F107-499F-8BD5-A123EF2589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4751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6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8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6EBFDB1-935A-428C-91FF-4C0485AD1B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76637A0-715E-45E0-B8B7-E01E8115D9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7A13BA6-BD43-41BA-8FE2-09B72C4FC2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8758F0-420E-4329-9680-28CAFAED39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2488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206B0-45E6-41F8-8019-E1E1D81BE3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731394-B9A8-44DA-BD43-E5B6BF148D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4951001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643F3-5F40-46D1-A46F-44E22FE81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C0C4F7-109D-42C9-A063-E5DFD7470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9231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A852D8-0A68-4281-A346-B4C633D80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00DA28-68FA-423A-BEAF-262251239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582386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3F188-F72A-459A-8F7F-A0F2DDDFB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AEC89-5C1A-45AE-B137-69F348CA97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E828C9-49DA-43F8-9A5A-041FBDB90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4443904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B49FC-FB88-49CE-A0A8-ED6A03E5F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18628-78D9-4A89-8224-8450758B9F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22C1C5-09BC-427B-840D-084AD996C6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07DA7B-8083-47AF-A454-216D25DE7C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9BA432-BC25-4ECD-BECB-AA61C69D00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877955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4408F-8D41-4EAD-BFAD-D8D00744A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719056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988178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BB918-5187-49E1-BB70-0D2943A58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09A315-7B0C-46F7-A0F5-2D42FA655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E00F9F-D32D-4E84-AA86-7AC7BA3032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454433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A0A6B-D9D2-4AE0-BAAD-48F131BA4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0D8C6B-8B6C-494A-8BBC-02C1381720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9AC940-C753-4CF5-B4BD-9EBFA41EE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644314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54D8EDD-6F0F-4683-B8E1-21CEFF3827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C6571D6-EFD3-4CBE-9903-E639DC9F94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056285F-CD59-428D-96AB-7BA6034B45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178F00-B387-4D1C-9DA7-694F929BB0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21968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9F64F-BFD8-4182-A42B-96E8D655C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5712F9-F6B0-4939-B5CA-6F51C7B512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839269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4F688E-BE36-4105-838A-9045A3CCA8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D26D82-0DA9-4442-9509-1CC0EF8DBA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109569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5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08D9ED0-0C59-457A-AD7D-780BC2258E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57B12FD-1957-48AD-B64E-F3A67BB3CC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B761949-8707-41D7-B304-2DACA28EFB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10D38E-0672-4D58-A5BC-72FDF1526C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8202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AC59DC-56C8-4338-A109-B56226CAD4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A60600-7A12-44F5-ABA2-410D0B3E0E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6629E9B-CCD5-4D5D-9423-DAAAB21EEDC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FEAA85-0D8D-483E-BE40-D02AA66531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0732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E6C565E2-451B-4CCF-957F-1C7EA90433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BFD28C39-A947-4531-9271-7047D040E2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2C148E53-48B3-452A-AE10-53A3254F14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DDC70F-9F4B-4F93-9975-1FF3616A8E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6722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DAF3C798-113F-41D2-8ACF-199D0E23DA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D9486817-62BF-4214-A864-C79806F248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63E27F14-FDD5-4395-ACF5-C305DE9D04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1E29C1-2D3E-4F03-A293-2B6B468460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3910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988A700-9B68-4C11-A24B-B3E009B647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AE97C46-D068-4CD4-A5D4-AFB01B8711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8FD9F1F-3D3D-4AFE-9A8D-0CE5FD611D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37ED77-3C99-4183-AC2D-62C6AC8E82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2191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34C5F4C-15A0-4265-BDE6-D605BF7AEC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CC5DE44-676B-44E6-8D9A-9B6794CDFA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0612B5B-D80C-4681-88A9-29F49E6FE1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050435-B59F-4EE0-B68B-FE19073597D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5616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BC4AC3C-7326-4CEC-8E5A-05CE5E547C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7475CF4-6F82-499B-8E33-EB9D3D8FB5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B8E3B6E-A484-403E-ABFA-96C9A7E7D2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7DF552-6009-4AB5-B020-3508702FFF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8448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11542725-14FC-4541-BE5F-3B81F9EA7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102BFD3A-3453-4BD4-BE6B-D0A698E275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B8E936B-0561-42C2-845E-9B51E1DE13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489293C-D468-44C2-995F-3F4A5CFE49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562A0674-2070-4BE6-AFC0-91721E89D81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F103F6BE-A3E4-4B2C-A397-8731E1D977F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2C879A2D-6239-4EE7-9010-8B62CAB405A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27BAAF18-80E5-46A2-9E2C-D7C91EA1CE1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3E9E479D-96C7-4A8D-A36A-FB8B323870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3A970CFE-7C65-44EC-8A56-ECC1621CA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5" r:id="rId2"/>
    <p:sldLayoutId id="2147483874" r:id="rId3"/>
    <p:sldLayoutId id="2147483873" r:id="rId4"/>
    <p:sldLayoutId id="2147483872" r:id="rId5"/>
    <p:sldLayoutId id="2147483871" r:id="rId6"/>
    <p:sldLayoutId id="2147483870" r:id="rId7"/>
    <p:sldLayoutId id="2147483869" r:id="rId8"/>
    <p:sldLayoutId id="2147483868" r:id="rId9"/>
    <p:sldLayoutId id="2147483867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520F3D40-C664-44A2-B99D-199C33F6BB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0324F54-E74C-40A7-B69B-DC522126AD72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96661B-CF7D-4449-A746-286D061BD396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B1B80483-BC23-43E6-B678-C0FE0667082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2C413A34-075F-4751-BCCD-590FD4404BF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626C0F97-BFE4-4C2E-BA94-AC67EC1C3F51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DE367581-E244-4A31-86CE-ED0C60A721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48279C79-1C98-4AB9-BC92-855975EB39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68E3F77B-0B2F-4546-A2DA-8448D6A0D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9054B7FF-51DA-4DF9-8A78-6E0B30F211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44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20DF77-2913-4C09-9E90-19F30283F1D3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D45E793B-6D15-41B6-A4B6-912AE930DC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Sensory Organ-Eye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4FAD1BC7-6C1E-4641-8D28-2142BA03D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2D8D6E8-77CC-4F9C-BD6F-9A9CFF5B7F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1F4826C7-94E4-4890-B2B6-714812100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36322BA8-D408-41E3-ADCA-A538318197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62">
            <a:extLst>
              <a:ext uri="{FF2B5EF4-FFF2-40B4-BE49-F238E27FC236}">
                <a16:creationId xmlns:a16="http://schemas.microsoft.com/office/drawing/2014/main" id="{22DE6082-FF86-412D-AAC0-03683145C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158038" cy="588963"/>
          </a:xfrm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dirty="0"/>
              <a:t>Sensory Organ-Eye </a:t>
            </a:r>
            <a:endParaRPr lang="en-US" altLang="en-US" sz="4800" dirty="0"/>
          </a:p>
        </p:txBody>
      </p:sp>
      <p:sp>
        <p:nvSpPr>
          <p:cNvPr id="6147" name="Rectangle 65">
            <a:extLst>
              <a:ext uri="{FF2B5EF4-FFF2-40B4-BE49-F238E27FC236}">
                <a16:creationId xmlns:a16="http://schemas.microsoft.com/office/drawing/2014/main" id="{3DE97FDF-CC46-46FF-839A-80C6A293DA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6600" y="1144588"/>
            <a:ext cx="1016000" cy="22383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/>
          </a:p>
        </p:txBody>
      </p:sp>
      <p:sp>
        <p:nvSpPr>
          <p:cNvPr id="6148" name="TextBox 53">
            <a:extLst>
              <a:ext uri="{FF2B5EF4-FFF2-40B4-BE49-F238E27FC236}">
                <a16:creationId xmlns:a16="http://schemas.microsoft.com/office/drawing/2014/main" id="{25E6A189-8720-43F3-B9DF-EE9784289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457200"/>
            <a:ext cx="644525" cy="3317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/>
              <a:t>Light</a:t>
            </a:r>
          </a:p>
        </p:txBody>
      </p:sp>
      <p:cxnSp>
        <p:nvCxnSpPr>
          <p:cNvPr id="6149" name="Straight Arrow Connector 55">
            <a:extLst>
              <a:ext uri="{FF2B5EF4-FFF2-40B4-BE49-F238E27FC236}">
                <a16:creationId xmlns:a16="http://schemas.microsoft.com/office/drawing/2014/main" id="{D0E038C4-0BB1-4391-8BB7-6273D3275CAF}"/>
              </a:ext>
            </a:extLst>
          </p:cNvPr>
          <p:cNvCxnSpPr>
            <a:cxnSpLocks noChangeShapeType="1"/>
            <a:stCxn id="6148" idx="2"/>
            <a:endCxn id="6147" idx="0"/>
          </p:cNvCxnSpPr>
          <p:nvPr/>
        </p:nvCxnSpPr>
        <p:spPr bwMode="auto">
          <a:xfrm>
            <a:off x="4970463" y="876300"/>
            <a:ext cx="84137" cy="2508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0" name="Rectangle 65">
            <a:extLst>
              <a:ext uri="{FF2B5EF4-FFF2-40B4-BE49-F238E27FC236}">
                <a16:creationId xmlns:a16="http://schemas.microsoft.com/office/drawing/2014/main" id="{E733F437-56AF-48CA-9827-A6C7A94BF4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6600" y="2090738"/>
            <a:ext cx="1016000" cy="22383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lens</a:t>
            </a:r>
          </a:p>
        </p:txBody>
      </p:sp>
      <p:cxnSp>
        <p:nvCxnSpPr>
          <p:cNvPr id="6151" name="Straight Arrow Connector 58">
            <a:extLst>
              <a:ext uri="{FF2B5EF4-FFF2-40B4-BE49-F238E27FC236}">
                <a16:creationId xmlns:a16="http://schemas.microsoft.com/office/drawing/2014/main" id="{091890C9-3EB8-4278-A314-AA9589A2F3AD}"/>
              </a:ext>
            </a:extLst>
          </p:cNvPr>
          <p:cNvCxnSpPr>
            <a:cxnSpLocks noChangeShapeType="1"/>
            <a:stCxn id="6147" idx="2"/>
            <a:endCxn id="6162" idx="0"/>
          </p:cNvCxnSpPr>
          <p:nvPr/>
        </p:nvCxnSpPr>
        <p:spPr bwMode="auto">
          <a:xfrm>
            <a:off x="5054600" y="1385888"/>
            <a:ext cx="0" cy="2238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Rectangle 65">
            <a:extLst>
              <a:ext uri="{FF2B5EF4-FFF2-40B4-BE49-F238E27FC236}">
                <a16:creationId xmlns:a16="http://schemas.microsoft.com/office/drawing/2014/main" id="{92FDB617-DAE3-4519-AB87-6E8AC6692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6600" y="2641600"/>
            <a:ext cx="1016000" cy="2222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/>
          </a:p>
        </p:txBody>
      </p:sp>
      <p:cxnSp>
        <p:nvCxnSpPr>
          <p:cNvPr id="6153" name="Straight Arrow Connector 62">
            <a:extLst>
              <a:ext uri="{FF2B5EF4-FFF2-40B4-BE49-F238E27FC236}">
                <a16:creationId xmlns:a16="http://schemas.microsoft.com/office/drawing/2014/main" id="{D21F081C-B4B4-4793-B3F6-15031F1AFBD4}"/>
              </a:ext>
            </a:extLst>
          </p:cNvPr>
          <p:cNvCxnSpPr>
            <a:cxnSpLocks noChangeShapeType="1"/>
            <a:stCxn id="6150" idx="2"/>
            <a:endCxn id="6152" idx="0"/>
          </p:cNvCxnSpPr>
          <p:nvPr/>
        </p:nvCxnSpPr>
        <p:spPr bwMode="auto">
          <a:xfrm>
            <a:off x="5054600" y="2332038"/>
            <a:ext cx="0" cy="2921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4" name="Rectangle 65">
            <a:extLst>
              <a:ext uri="{FF2B5EF4-FFF2-40B4-BE49-F238E27FC236}">
                <a16:creationId xmlns:a16="http://schemas.microsoft.com/office/drawing/2014/main" id="{CDCA9AAD-425D-4142-89E0-E0522860D4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1763713"/>
            <a:ext cx="1016000" cy="22383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/>
          </a:p>
        </p:txBody>
      </p:sp>
      <p:cxnSp>
        <p:nvCxnSpPr>
          <p:cNvPr id="6155" name="Straight Arrow Connector 66">
            <a:extLst>
              <a:ext uri="{FF2B5EF4-FFF2-40B4-BE49-F238E27FC236}">
                <a16:creationId xmlns:a16="http://schemas.microsoft.com/office/drawing/2014/main" id="{35080772-6D40-4BD9-B062-78A49088C72D}"/>
              </a:ext>
            </a:extLst>
          </p:cNvPr>
          <p:cNvCxnSpPr>
            <a:cxnSpLocks noChangeShapeType="1"/>
            <a:stCxn id="6147" idx="3"/>
          </p:cNvCxnSpPr>
          <p:nvPr/>
        </p:nvCxnSpPr>
        <p:spPr bwMode="auto">
          <a:xfrm>
            <a:off x="5562600" y="1256507"/>
            <a:ext cx="1814513" cy="48339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6" name="Straight Arrow Connector 68">
            <a:extLst>
              <a:ext uri="{FF2B5EF4-FFF2-40B4-BE49-F238E27FC236}">
                <a16:creationId xmlns:a16="http://schemas.microsoft.com/office/drawing/2014/main" id="{F1F35B25-304B-46B5-A526-F0EB9FA6691A}"/>
              </a:ext>
            </a:extLst>
          </p:cNvPr>
          <p:cNvCxnSpPr>
            <a:cxnSpLocks noChangeShapeType="1"/>
            <a:stCxn id="6150" idx="3"/>
            <a:endCxn id="6154" idx="1"/>
          </p:cNvCxnSpPr>
          <p:nvPr/>
        </p:nvCxnSpPr>
        <p:spPr bwMode="auto">
          <a:xfrm flipV="1">
            <a:off x="5576888" y="1876425"/>
            <a:ext cx="1800225" cy="3270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7" name="Straight Arrow Connector 71">
            <a:extLst>
              <a:ext uri="{FF2B5EF4-FFF2-40B4-BE49-F238E27FC236}">
                <a16:creationId xmlns:a16="http://schemas.microsoft.com/office/drawing/2014/main" id="{84BCE523-7492-4964-B5B5-EF22F25AF3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00700" y="2764632"/>
            <a:ext cx="774700" cy="47095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8" name="Rectangle 65">
            <a:extLst>
              <a:ext uri="{FF2B5EF4-FFF2-40B4-BE49-F238E27FC236}">
                <a16:creationId xmlns:a16="http://schemas.microsoft.com/office/drawing/2014/main" id="{52569D06-8C32-49C0-B721-31E2DFF356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8200" y="4084638"/>
            <a:ext cx="1016000" cy="22383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/>
          </a:p>
        </p:txBody>
      </p:sp>
      <p:cxnSp>
        <p:nvCxnSpPr>
          <p:cNvPr id="6159" name="Straight Arrow Connector 75">
            <a:extLst>
              <a:ext uri="{FF2B5EF4-FFF2-40B4-BE49-F238E27FC236}">
                <a16:creationId xmlns:a16="http://schemas.microsoft.com/office/drawing/2014/main" id="{0FF79DC6-A3E9-465B-99C1-B94700BDD7AB}"/>
              </a:ext>
            </a:extLst>
          </p:cNvPr>
          <p:cNvCxnSpPr>
            <a:cxnSpLocks noChangeShapeType="1"/>
            <a:stCxn id="6152" idx="1"/>
            <a:endCxn id="6158" idx="0"/>
          </p:cNvCxnSpPr>
          <p:nvPr/>
        </p:nvCxnSpPr>
        <p:spPr bwMode="auto">
          <a:xfrm flipH="1">
            <a:off x="2616200" y="2754313"/>
            <a:ext cx="1916113" cy="13144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0" name="Straight Arrow Connector 77">
            <a:extLst>
              <a:ext uri="{FF2B5EF4-FFF2-40B4-BE49-F238E27FC236}">
                <a16:creationId xmlns:a16="http://schemas.microsoft.com/office/drawing/2014/main" id="{16577AB4-6C9F-485A-806D-F29E0C9489DC}"/>
              </a:ext>
            </a:extLst>
          </p:cNvPr>
          <p:cNvCxnSpPr>
            <a:cxnSpLocks noChangeShapeType="1"/>
            <a:stCxn id="6152" idx="3"/>
          </p:cNvCxnSpPr>
          <p:nvPr/>
        </p:nvCxnSpPr>
        <p:spPr bwMode="auto">
          <a:xfrm>
            <a:off x="5562600" y="2752725"/>
            <a:ext cx="2040731" cy="4683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161" name="Group 97">
            <a:extLst>
              <a:ext uri="{FF2B5EF4-FFF2-40B4-BE49-F238E27FC236}">
                <a16:creationId xmlns:a16="http://schemas.microsoft.com/office/drawing/2014/main" id="{112A406C-CBC6-4553-A125-10A7FC2276C4}"/>
              </a:ext>
            </a:extLst>
          </p:cNvPr>
          <p:cNvGrpSpPr>
            <a:grpSpLocks/>
          </p:cNvGrpSpPr>
          <p:nvPr/>
        </p:nvGrpSpPr>
        <p:grpSpPr bwMode="auto">
          <a:xfrm>
            <a:off x="6375400" y="3259138"/>
            <a:ext cx="2235200" cy="1960562"/>
            <a:chOff x="3352800" y="4572000"/>
            <a:chExt cx="1676400" cy="2171700"/>
          </a:xfrm>
        </p:grpSpPr>
        <p:sp>
          <p:nvSpPr>
            <p:cNvPr id="6201" name="Rectangle 65">
              <a:extLst>
                <a:ext uri="{FF2B5EF4-FFF2-40B4-BE49-F238E27FC236}">
                  <a16:creationId xmlns:a16="http://schemas.microsoft.com/office/drawing/2014/main" id="{034D8401-6A05-4D48-822A-E0E6FF7AC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2800" y="4572000"/>
              <a:ext cx="762000" cy="24765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200" u="sng"/>
            </a:p>
          </p:txBody>
        </p:sp>
        <p:sp>
          <p:nvSpPr>
            <p:cNvPr id="6202" name="Rectangle 65">
              <a:extLst>
                <a:ext uri="{FF2B5EF4-FFF2-40B4-BE49-F238E27FC236}">
                  <a16:creationId xmlns:a16="http://schemas.microsoft.com/office/drawing/2014/main" id="{816CA864-8401-46A5-A6D9-A87366649E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2800" y="5810250"/>
              <a:ext cx="762000" cy="24765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200" u="sng"/>
            </a:p>
          </p:txBody>
        </p:sp>
        <p:cxnSp>
          <p:nvCxnSpPr>
            <p:cNvPr id="6203" name="Straight Arrow Connector 73">
              <a:extLst>
                <a:ext uri="{FF2B5EF4-FFF2-40B4-BE49-F238E27FC236}">
                  <a16:creationId xmlns:a16="http://schemas.microsoft.com/office/drawing/2014/main" id="{6510BFD3-ED84-48EB-AA5A-BB59429228D9}"/>
                </a:ext>
              </a:extLst>
            </p:cNvPr>
            <p:cNvCxnSpPr>
              <a:cxnSpLocks noChangeShapeType="1"/>
              <a:stCxn id="6201" idx="2"/>
              <a:endCxn id="6202" idx="0"/>
            </p:cNvCxnSpPr>
            <p:nvPr/>
          </p:nvCxnSpPr>
          <p:spPr bwMode="auto">
            <a:xfrm rot="5400000">
              <a:off x="3238500" y="5314950"/>
              <a:ext cx="990600" cy="158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204" name="Rectangle 65">
              <a:extLst>
                <a:ext uri="{FF2B5EF4-FFF2-40B4-BE49-F238E27FC236}">
                  <a16:creationId xmlns:a16="http://schemas.microsoft.com/office/drawing/2014/main" id="{F5EBCCC1-2F00-4577-A917-2795B19C6B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4572000"/>
              <a:ext cx="762000" cy="24765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/>
                <a:t>rods</a:t>
              </a:r>
            </a:p>
          </p:txBody>
        </p:sp>
        <p:sp>
          <p:nvSpPr>
            <p:cNvPr id="6205" name="Rectangle 65">
              <a:extLst>
                <a:ext uri="{FF2B5EF4-FFF2-40B4-BE49-F238E27FC236}">
                  <a16:creationId xmlns:a16="http://schemas.microsoft.com/office/drawing/2014/main" id="{3B274A41-921E-479E-B2AA-CC56D66657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5810250"/>
              <a:ext cx="762000" cy="24765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200" u="sng"/>
            </a:p>
          </p:txBody>
        </p:sp>
        <p:cxnSp>
          <p:nvCxnSpPr>
            <p:cNvPr id="6206" name="Straight Arrow Connector 82">
              <a:extLst>
                <a:ext uri="{FF2B5EF4-FFF2-40B4-BE49-F238E27FC236}">
                  <a16:creationId xmlns:a16="http://schemas.microsoft.com/office/drawing/2014/main" id="{82135616-497E-4E1E-9DCF-2C7F9707BF21}"/>
                </a:ext>
              </a:extLst>
            </p:cNvPr>
            <p:cNvCxnSpPr>
              <a:cxnSpLocks noChangeShapeType="1"/>
              <a:stCxn id="6204" idx="2"/>
              <a:endCxn id="6205" idx="0"/>
            </p:cNvCxnSpPr>
            <p:nvPr/>
          </p:nvCxnSpPr>
          <p:spPr bwMode="auto">
            <a:xfrm rot="5400000">
              <a:off x="4152900" y="5314950"/>
              <a:ext cx="990600" cy="158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207" name="Rectangle 65">
              <a:extLst>
                <a:ext uri="{FF2B5EF4-FFF2-40B4-BE49-F238E27FC236}">
                  <a16:creationId xmlns:a16="http://schemas.microsoft.com/office/drawing/2014/main" id="{6C282772-B432-417D-992F-676BC2508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2800" y="6496050"/>
              <a:ext cx="762000" cy="24765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200" u="sng"/>
            </a:p>
          </p:txBody>
        </p:sp>
        <p:cxnSp>
          <p:nvCxnSpPr>
            <p:cNvPr id="6208" name="Straight Arrow Connector 86">
              <a:extLst>
                <a:ext uri="{FF2B5EF4-FFF2-40B4-BE49-F238E27FC236}">
                  <a16:creationId xmlns:a16="http://schemas.microsoft.com/office/drawing/2014/main" id="{5622AF2A-3241-4ADA-9846-3EECA55F1ABD}"/>
                </a:ext>
              </a:extLst>
            </p:cNvPr>
            <p:cNvCxnSpPr>
              <a:cxnSpLocks noChangeShapeType="1"/>
              <a:stCxn id="6202" idx="2"/>
              <a:endCxn id="6207" idx="0"/>
            </p:cNvCxnSpPr>
            <p:nvPr/>
          </p:nvCxnSpPr>
          <p:spPr bwMode="auto">
            <a:xfrm rot="5400000">
              <a:off x="3514725" y="6276975"/>
              <a:ext cx="438150" cy="158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162" name="Rectangle 65">
            <a:extLst>
              <a:ext uri="{FF2B5EF4-FFF2-40B4-BE49-F238E27FC236}">
                <a16:creationId xmlns:a16="http://schemas.microsoft.com/office/drawing/2014/main" id="{96178DB2-636C-4D6C-BE01-3AFBA93F6A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6600" y="1627188"/>
            <a:ext cx="1016000" cy="2222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/>
          </a:p>
        </p:txBody>
      </p:sp>
      <p:cxnSp>
        <p:nvCxnSpPr>
          <p:cNvPr id="6163" name="Straight Arrow Connector 96">
            <a:extLst>
              <a:ext uri="{FF2B5EF4-FFF2-40B4-BE49-F238E27FC236}">
                <a16:creationId xmlns:a16="http://schemas.microsoft.com/office/drawing/2014/main" id="{EC35AFC9-8CA2-4B97-AC2C-96EA9B07105E}"/>
              </a:ext>
            </a:extLst>
          </p:cNvPr>
          <p:cNvCxnSpPr>
            <a:cxnSpLocks noChangeShapeType="1"/>
            <a:stCxn id="6162" idx="2"/>
            <a:endCxn id="6150" idx="0"/>
          </p:cNvCxnSpPr>
          <p:nvPr/>
        </p:nvCxnSpPr>
        <p:spPr bwMode="auto">
          <a:xfrm>
            <a:off x="5054600" y="1866900"/>
            <a:ext cx="0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4" name="Rectangle 65">
            <a:extLst>
              <a:ext uri="{FF2B5EF4-FFF2-40B4-BE49-F238E27FC236}">
                <a16:creationId xmlns:a16="http://schemas.microsoft.com/office/drawing/2014/main" id="{A6720E65-739B-4512-8FE9-2BF209A520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8200" y="4567238"/>
            <a:ext cx="1016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Bipolar cells</a:t>
            </a:r>
          </a:p>
        </p:txBody>
      </p:sp>
      <p:cxnSp>
        <p:nvCxnSpPr>
          <p:cNvPr id="6165" name="Straight Arrow Connector 101">
            <a:extLst>
              <a:ext uri="{FF2B5EF4-FFF2-40B4-BE49-F238E27FC236}">
                <a16:creationId xmlns:a16="http://schemas.microsoft.com/office/drawing/2014/main" id="{B45CB406-3736-4900-B5F2-8B2232C45DE6}"/>
              </a:ext>
            </a:extLst>
          </p:cNvPr>
          <p:cNvCxnSpPr>
            <a:cxnSpLocks noChangeShapeType="1"/>
            <a:stCxn id="6158" idx="2"/>
            <a:endCxn id="6164" idx="0"/>
          </p:cNvCxnSpPr>
          <p:nvPr/>
        </p:nvCxnSpPr>
        <p:spPr bwMode="auto">
          <a:xfrm>
            <a:off x="2616200" y="4308475"/>
            <a:ext cx="0" cy="2587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6" name="Rectangle 65">
            <a:extLst>
              <a:ext uri="{FF2B5EF4-FFF2-40B4-BE49-F238E27FC236}">
                <a16:creationId xmlns:a16="http://schemas.microsoft.com/office/drawing/2014/main" id="{F36DE705-07FB-4701-853C-51BE9D11AA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8200" y="5116513"/>
            <a:ext cx="1016000" cy="22383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/>
          </a:p>
        </p:txBody>
      </p:sp>
      <p:cxnSp>
        <p:nvCxnSpPr>
          <p:cNvPr id="6167" name="Straight Arrow Connector 103">
            <a:extLst>
              <a:ext uri="{FF2B5EF4-FFF2-40B4-BE49-F238E27FC236}">
                <a16:creationId xmlns:a16="http://schemas.microsoft.com/office/drawing/2014/main" id="{5D2A4C1D-6ECF-4BE2-89B1-0E6C31A3693D}"/>
              </a:ext>
            </a:extLst>
          </p:cNvPr>
          <p:cNvCxnSpPr>
            <a:cxnSpLocks noChangeShapeType="1"/>
            <a:stCxn id="6164" idx="2"/>
            <a:endCxn id="6166" idx="0"/>
          </p:cNvCxnSpPr>
          <p:nvPr/>
        </p:nvCxnSpPr>
        <p:spPr bwMode="auto">
          <a:xfrm>
            <a:off x="2616200" y="4927600"/>
            <a:ext cx="0" cy="1714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8" name="Rectangle 65">
            <a:extLst>
              <a:ext uri="{FF2B5EF4-FFF2-40B4-BE49-F238E27FC236}">
                <a16:creationId xmlns:a16="http://schemas.microsoft.com/office/drawing/2014/main" id="{63D5A6B6-FD67-4E73-8481-3DAC981E36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3400" y="1076325"/>
            <a:ext cx="1016000" cy="22383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/>
          </a:p>
        </p:txBody>
      </p:sp>
      <p:cxnSp>
        <p:nvCxnSpPr>
          <p:cNvPr id="6169" name="Straight Arrow Connector 109">
            <a:extLst>
              <a:ext uri="{FF2B5EF4-FFF2-40B4-BE49-F238E27FC236}">
                <a16:creationId xmlns:a16="http://schemas.microsoft.com/office/drawing/2014/main" id="{3ADC4D18-333E-4363-99E4-D988348CBCA4}"/>
              </a:ext>
            </a:extLst>
          </p:cNvPr>
          <p:cNvCxnSpPr>
            <a:cxnSpLocks noChangeShapeType="1"/>
            <a:stCxn id="6162" idx="1"/>
            <a:endCxn id="6168" idx="3"/>
          </p:cNvCxnSpPr>
          <p:nvPr/>
        </p:nvCxnSpPr>
        <p:spPr bwMode="auto">
          <a:xfrm flipH="1" flipV="1">
            <a:off x="2833688" y="1189038"/>
            <a:ext cx="1698625" cy="5508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1" name="Rectangle 65">
            <a:extLst>
              <a:ext uri="{FF2B5EF4-FFF2-40B4-BE49-F238E27FC236}">
                <a16:creationId xmlns:a16="http://schemas.microsoft.com/office/drawing/2014/main" id="{9C61AD0C-3C0E-4679-B0E8-F874393F67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0" y="1627188"/>
            <a:ext cx="1524000" cy="3873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n-US" sz="1050" dirty="0" err="1">
                <a:latin typeface="Arial" charset="0"/>
              </a:rPr>
              <a:t>Suspensory</a:t>
            </a:r>
            <a:r>
              <a:rPr lang="en-US" sz="1050" dirty="0">
                <a:latin typeface="Arial" charset="0"/>
              </a:rPr>
              <a:t> ligaments</a:t>
            </a:r>
          </a:p>
        </p:txBody>
      </p:sp>
      <p:cxnSp>
        <p:nvCxnSpPr>
          <p:cNvPr id="6171" name="Straight Arrow Connector 111">
            <a:extLst>
              <a:ext uri="{FF2B5EF4-FFF2-40B4-BE49-F238E27FC236}">
                <a16:creationId xmlns:a16="http://schemas.microsoft.com/office/drawing/2014/main" id="{F744AD07-6415-4446-8507-406E2424620B}"/>
              </a:ext>
            </a:extLst>
          </p:cNvPr>
          <p:cNvCxnSpPr>
            <a:cxnSpLocks noChangeShapeType="1"/>
            <a:stCxn id="6150" idx="1"/>
            <a:endCxn id="111" idx="3"/>
          </p:cNvCxnSpPr>
          <p:nvPr/>
        </p:nvCxnSpPr>
        <p:spPr bwMode="auto">
          <a:xfrm flipH="1" flipV="1">
            <a:off x="3036888" y="1820863"/>
            <a:ext cx="1495425" cy="382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2" name="Rectangle 65">
            <a:extLst>
              <a:ext uri="{FF2B5EF4-FFF2-40B4-BE49-F238E27FC236}">
                <a16:creationId xmlns:a16="http://schemas.microsoft.com/office/drawing/2014/main" id="{A76FECA1-9510-4CC0-84E5-3A39E80DA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1800" y="2365375"/>
            <a:ext cx="1016000" cy="22383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/>
          </a:p>
        </p:txBody>
      </p:sp>
      <p:cxnSp>
        <p:nvCxnSpPr>
          <p:cNvPr id="6173" name="Straight Arrow Connector 113">
            <a:extLst>
              <a:ext uri="{FF2B5EF4-FFF2-40B4-BE49-F238E27FC236}">
                <a16:creationId xmlns:a16="http://schemas.microsoft.com/office/drawing/2014/main" id="{99B8520C-D10D-46BA-B730-D046BF6734CF}"/>
              </a:ext>
            </a:extLst>
          </p:cNvPr>
          <p:cNvCxnSpPr>
            <a:cxnSpLocks noChangeShapeType="1"/>
            <a:stCxn id="111" idx="2"/>
            <a:endCxn id="6172" idx="0"/>
          </p:cNvCxnSpPr>
          <p:nvPr/>
        </p:nvCxnSpPr>
        <p:spPr bwMode="auto">
          <a:xfrm flipH="1">
            <a:off x="2209800" y="2032000"/>
            <a:ext cx="50800" cy="3159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4" name="Straight Arrow Connector 130">
            <a:extLst>
              <a:ext uri="{FF2B5EF4-FFF2-40B4-BE49-F238E27FC236}">
                <a16:creationId xmlns:a16="http://schemas.microsoft.com/office/drawing/2014/main" id="{4FAC801A-18F6-4275-98CD-9485E8F02C81}"/>
              </a:ext>
            </a:extLst>
          </p:cNvPr>
          <p:cNvCxnSpPr>
            <a:cxnSpLocks noChangeShapeType="1"/>
            <a:stCxn id="6172" idx="2"/>
            <a:endCxn id="6177" idx="0"/>
          </p:cNvCxnSpPr>
          <p:nvPr/>
        </p:nvCxnSpPr>
        <p:spPr bwMode="auto">
          <a:xfrm>
            <a:off x="2209800" y="2606675"/>
            <a:ext cx="774700" cy="3778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5" name="Straight Arrow Connector 133">
            <a:extLst>
              <a:ext uri="{FF2B5EF4-FFF2-40B4-BE49-F238E27FC236}">
                <a16:creationId xmlns:a16="http://schemas.microsoft.com/office/drawing/2014/main" id="{37B32E0C-B4AF-4B03-9CD8-CF0D2E4E233E}"/>
              </a:ext>
            </a:extLst>
          </p:cNvPr>
          <p:cNvCxnSpPr>
            <a:cxnSpLocks noChangeShapeType="1"/>
            <a:stCxn id="6172" idx="2"/>
            <a:endCxn id="6176" idx="0"/>
          </p:cNvCxnSpPr>
          <p:nvPr/>
        </p:nvCxnSpPr>
        <p:spPr bwMode="auto">
          <a:xfrm flipH="1">
            <a:off x="952500" y="2606675"/>
            <a:ext cx="1257300" cy="3778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6" name="Oval 136">
            <a:extLst>
              <a:ext uri="{FF2B5EF4-FFF2-40B4-BE49-F238E27FC236}">
                <a16:creationId xmlns:a16="http://schemas.microsoft.com/office/drawing/2014/main" id="{2939F76C-55B8-4F8C-BF45-A0C9F39341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100" y="3001963"/>
            <a:ext cx="812800" cy="344487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u="sng"/>
          </a:p>
        </p:txBody>
      </p:sp>
      <p:sp>
        <p:nvSpPr>
          <p:cNvPr id="6177" name="Oval 137">
            <a:extLst>
              <a:ext uri="{FF2B5EF4-FFF2-40B4-BE49-F238E27FC236}">
                <a16:creationId xmlns:a16="http://schemas.microsoft.com/office/drawing/2014/main" id="{F6095945-44C3-41D6-81EB-09AC8A9EE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8100" y="3001963"/>
            <a:ext cx="812800" cy="344487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1200" u="sng"/>
          </a:p>
        </p:txBody>
      </p:sp>
      <p:sp>
        <p:nvSpPr>
          <p:cNvPr id="6178" name="TextBox 140">
            <a:extLst>
              <a:ext uri="{FF2B5EF4-FFF2-40B4-BE49-F238E27FC236}">
                <a16:creationId xmlns:a16="http://schemas.microsoft.com/office/drawing/2014/main" id="{32857B20-F981-4162-B911-9CAF15C10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2531" y="813455"/>
            <a:ext cx="75723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1</a:t>
            </a:r>
            <a:r>
              <a:rPr lang="en-US" altLang="en-US" sz="1100" baseline="30000" dirty="0"/>
              <a:t>st</a:t>
            </a:r>
            <a:r>
              <a:rPr lang="en-US" altLang="en-US" sz="1100" dirty="0"/>
              <a:t> enters</a:t>
            </a:r>
          </a:p>
        </p:txBody>
      </p:sp>
      <p:sp>
        <p:nvSpPr>
          <p:cNvPr id="6179" name="TextBox 141">
            <a:extLst>
              <a:ext uri="{FF2B5EF4-FFF2-40B4-BE49-F238E27FC236}">
                <a16:creationId xmlns:a16="http://schemas.microsoft.com/office/drawing/2014/main" id="{72589E79-6009-4E12-BA67-B876F35915D0}"/>
              </a:ext>
            </a:extLst>
          </p:cNvPr>
          <p:cNvSpPr txBox="1">
            <a:spLocks noChangeArrowheads="1"/>
          </p:cNvSpPr>
          <p:nvPr/>
        </p:nvSpPr>
        <p:spPr bwMode="auto">
          <a:xfrm rot="841119">
            <a:off x="5873750" y="1200388"/>
            <a:ext cx="1311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Light bends called</a:t>
            </a:r>
          </a:p>
        </p:txBody>
      </p:sp>
      <p:sp>
        <p:nvSpPr>
          <p:cNvPr id="6180" name="TextBox 142">
            <a:extLst>
              <a:ext uri="{FF2B5EF4-FFF2-40B4-BE49-F238E27FC236}">
                <a16:creationId xmlns:a16="http://schemas.microsoft.com/office/drawing/2014/main" id="{62A37972-8C97-414A-B4E9-A2FD9B7A67D3}"/>
              </a:ext>
            </a:extLst>
          </p:cNvPr>
          <p:cNvSpPr txBox="1">
            <a:spLocks noChangeArrowheads="1"/>
          </p:cNvSpPr>
          <p:nvPr/>
        </p:nvSpPr>
        <p:spPr bwMode="auto">
          <a:xfrm rot="20830831">
            <a:off x="5597297" y="1827729"/>
            <a:ext cx="106203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Participates in</a:t>
            </a:r>
          </a:p>
        </p:txBody>
      </p:sp>
      <p:sp>
        <p:nvSpPr>
          <p:cNvPr id="6181" name="TextBox 143">
            <a:extLst>
              <a:ext uri="{FF2B5EF4-FFF2-40B4-BE49-F238E27FC236}">
                <a16:creationId xmlns:a16="http://schemas.microsoft.com/office/drawing/2014/main" id="{3B6188A0-07FE-48F4-A228-D40BBEFEF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0" y="1350963"/>
            <a:ext cx="5413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Then </a:t>
            </a:r>
          </a:p>
        </p:txBody>
      </p:sp>
      <p:sp>
        <p:nvSpPr>
          <p:cNvPr id="6182" name="TextBox 144">
            <a:extLst>
              <a:ext uri="{FF2B5EF4-FFF2-40B4-BE49-F238E27FC236}">
                <a16:creationId xmlns:a16="http://schemas.microsoft.com/office/drawing/2014/main" id="{CAAFE097-AE9E-4C24-A7FA-4D04A8CCAF0D}"/>
              </a:ext>
            </a:extLst>
          </p:cNvPr>
          <p:cNvSpPr txBox="1">
            <a:spLocks noChangeArrowheads="1"/>
          </p:cNvSpPr>
          <p:nvPr/>
        </p:nvSpPr>
        <p:spPr bwMode="auto">
          <a:xfrm rot="847831">
            <a:off x="3153010" y="1666081"/>
            <a:ext cx="123348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Shape controlled</a:t>
            </a:r>
          </a:p>
        </p:txBody>
      </p:sp>
      <p:sp>
        <p:nvSpPr>
          <p:cNvPr id="6183" name="TextBox 145">
            <a:extLst>
              <a:ext uri="{FF2B5EF4-FFF2-40B4-BE49-F238E27FC236}">
                <a16:creationId xmlns:a16="http://schemas.microsoft.com/office/drawing/2014/main" id="{A6A4D3D4-2607-4050-8561-0370A5625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300" y="2108200"/>
            <a:ext cx="88900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Attached to</a:t>
            </a:r>
          </a:p>
        </p:txBody>
      </p:sp>
      <p:sp>
        <p:nvSpPr>
          <p:cNvPr id="6184" name="TextBox 148">
            <a:extLst>
              <a:ext uri="{FF2B5EF4-FFF2-40B4-BE49-F238E27FC236}">
                <a16:creationId xmlns:a16="http://schemas.microsoft.com/office/drawing/2014/main" id="{B94D245C-6255-420E-8012-32409D229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2105" y="2546903"/>
            <a:ext cx="1208088" cy="28733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Relaxed causes</a:t>
            </a:r>
          </a:p>
        </p:txBody>
      </p:sp>
      <p:sp>
        <p:nvSpPr>
          <p:cNvPr id="6185" name="TextBox 149">
            <a:extLst>
              <a:ext uri="{FF2B5EF4-FFF2-40B4-BE49-F238E27FC236}">
                <a16:creationId xmlns:a16="http://schemas.microsoft.com/office/drawing/2014/main" id="{4FA1C88D-9C72-4827-BEF3-DF9F3A7DC0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2657475"/>
            <a:ext cx="13795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Contraction causes</a:t>
            </a:r>
          </a:p>
        </p:txBody>
      </p:sp>
      <p:sp>
        <p:nvSpPr>
          <p:cNvPr id="6186" name="TextBox 150">
            <a:extLst>
              <a:ext uri="{FF2B5EF4-FFF2-40B4-BE49-F238E27FC236}">
                <a16:creationId xmlns:a16="http://schemas.microsoft.com/office/drawing/2014/main" id="{0A17D682-829C-4015-9DF4-53AA8967656A}"/>
              </a:ext>
            </a:extLst>
          </p:cNvPr>
          <p:cNvSpPr txBox="1">
            <a:spLocks noChangeArrowheads="1"/>
          </p:cNvSpPr>
          <p:nvPr/>
        </p:nvSpPr>
        <p:spPr bwMode="auto">
          <a:xfrm rot="-1975746">
            <a:off x="2998788" y="3321050"/>
            <a:ext cx="15636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Light hits this layer 1st</a:t>
            </a:r>
          </a:p>
        </p:txBody>
      </p:sp>
      <p:sp>
        <p:nvSpPr>
          <p:cNvPr id="6187" name="Rectangle 65">
            <a:extLst>
              <a:ext uri="{FF2B5EF4-FFF2-40B4-BE49-F238E27FC236}">
                <a16:creationId xmlns:a16="http://schemas.microsoft.com/office/drawing/2014/main" id="{B6B25762-3809-4528-BD8D-3EBA52F248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4900" y="4102100"/>
            <a:ext cx="1016000" cy="22383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/>
          </a:p>
        </p:txBody>
      </p:sp>
      <p:sp>
        <p:nvSpPr>
          <p:cNvPr id="6188" name="Rectangle 65">
            <a:extLst>
              <a:ext uri="{FF2B5EF4-FFF2-40B4-BE49-F238E27FC236}">
                <a16:creationId xmlns:a16="http://schemas.microsoft.com/office/drawing/2014/main" id="{929FE872-71C1-4D8A-9414-4F356C5607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4900" y="4841875"/>
            <a:ext cx="1016000" cy="22383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Brain</a:t>
            </a:r>
          </a:p>
        </p:txBody>
      </p:sp>
      <p:cxnSp>
        <p:nvCxnSpPr>
          <p:cNvPr id="6189" name="Straight Arrow Connector 154">
            <a:extLst>
              <a:ext uri="{FF2B5EF4-FFF2-40B4-BE49-F238E27FC236}">
                <a16:creationId xmlns:a16="http://schemas.microsoft.com/office/drawing/2014/main" id="{D0A8B6A7-8EC9-4AC0-8B36-38B7886AC1E7}"/>
              </a:ext>
            </a:extLst>
          </p:cNvPr>
          <p:cNvCxnSpPr>
            <a:cxnSpLocks noChangeShapeType="1"/>
            <a:stCxn id="6187" idx="2"/>
            <a:endCxn id="6188" idx="0"/>
          </p:cNvCxnSpPr>
          <p:nvPr/>
        </p:nvCxnSpPr>
        <p:spPr bwMode="auto">
          <a:xfrm>
            <a:off x="5422900" y="4343400"/>
            <a:ext cx="0" cy="4810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90" name="Rectangle 65">
            <a:extLst>
              <a:ext uri="{FF2B5EF4-FFF2-40B4-BE49-F238E27FC236}">
                <a16:creationId xmlns:a16="http://schemas.microsoft.com/office/drawing/2014/main" id="{5B9E4DE5-543B-46CF-B6E7-666727D25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4900" y="5529263"/>
            <a:ext cx="1016000" cy="22383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u="sng"/>
          </a:p>
        </p:txBody>
      </p:sp>
      <p:cxnSp>
        <p:nvCxnSpPr>
          <p:cNvPr id="6191" name="Straight Arrow Connector 156">
            <a:extLst>
              <a:ext uri="{FF2B5EF4-FFF2-40B4-BE49-F238E27FC236}">
                <a16:creationId xmlns:a16="http://schemas.microsoft.com/office/drawing/2014/main" id="{A4903F26-46A9-4AB6-AA32-67BB2D88453B}"/>
              </a:ext>
            </a:extLst>
          </p:cNvPr>
          <p:cNvCxnSpPr>
            <a:cxnSpLocks noChangeShapeType="1"/>
            <a:stCxn id="6188" idx="2"/>
            <a:endCxn id="6190" idx="0"/>
          </p:cNvCxnSpPr>
          <p:nvPr/>
        </p:nvCxnSpPr>
        <p:spPr bwMode="auto">
          <a:xfrm>
            <a:off x="5422900" y="5083175"/>
            <a:ext cx="0" cy="4286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2" name="Straight Arrow Connector 157">
            <a:extLst>
              <a:ext uri="{FF2B5EF4-FFF2-40B4-BE49-F238E27FC236}">
                <a16:creationId xmlns:a16="http://schemas.microsoft.com/office/drawing/2014/main" id="{5CFE2BBF-56C4-4337-8F3A-51C6E1490DE1}"/>
              </a:ext>
            </a:extLst>
          </p:cNvPr>
          <p:cNvCxnSpPr>
            <a:cxnSpLocks noChangeShapeType="1"/>
            <a:stCxn id="6158" idx="3"/>
            <a:endCxn id="6187" idx="1"/>
          </p:cNvCxnSpPr>
          <p:nvPr/>
        </p:nvCxnSpPr>
        <p:spPr bwMode="auto">
          <a:xfrm>
            <a:off x="3138488" y="4197350"/>
            <a:ext cx="1762125" cy="174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93" name="TextBox 160">
            <a:extLst>
              <a:ext uri="{FF2B5EF4-FFF2-40B4-BE49-F238E27FC236}">
                <a16:creationId xmlns:a16="http://schemas.microsoft.com/office/drawing/2014/main" id="{3196AF8A-B4A4-4EF1-84A0-AB23A4D32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3113" y="3962400"/>
            <a:ext cx="12160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Can produce an </a:t>
            </a:r>
          </a:p>
        </p:txBody>
      </p:sp>
      <p:sp>
        <p:nvSpPr>
          <p:cNvPr id="6194" name="TextBox 161">
            <a:extLst>
              <a:ext uri="{FF2B5EF4-FFF2-40B4-BE49-F238E27FC236}">
                <a16:creationId xmlns:a16="http://schemas.microsoft.com/office/drawing/2014/main" id="{E3BAB54D-ED1F-4D8A-826E-756906230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0" y="4446588"/>
            <a:ext cx="300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to</a:t>
            </a:r>
          </a:p>
        </p:txBody>
      </p:sp>
      <p:sp>
        <p:nvSpPr>
          <p:cNvPr id="6195" name="TextBox 162">
            <a:extLst>
              <a:ext uri="{FF2B5EF4-FFF2-40B4-BE49-F238E27FC236}">
                <a16:creationId xmlns:a16="http://schemas.microsoft.com/office/drawing/2014/main" id="{733069F0-220A-4F20-BB3F-8F16B9DA33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0" y="5133975"/>
            <a:ext cx="300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to</a:t>
            </a:r>
          </a:p>
        </p:txBody>
      </p:sp>
      <p:sp>
        <p:nvSpPr>
          <p:cNvPr id="6196" name="TextBox 163">
            <a:extLst>
              <a:ext uri="{FF2B5EF4-FFF2-40B4-BE49-F238E27FC236}">
                <a16:creationId xmlns:a16="http://schemas.microsoft.com/office/drawing/2014/main" id="{CAC20EED-CD30-4B56-8A25-D75CAB1B1D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8488" y="3792537"/>
            <a:ext cx="104616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Photopigment</a:t>
            </a:r>
          </a:p>
        </p:txBody>
      </p:sp>
      <p:sp>
        <p:nvSpPr>
          <p:cNvPr id="6197" name="TextBox 164">
            <a:extLst>
              <a:ext uri="{FF2B5EF4-FFF2-40B4-BE49-F238E27FC236}">
                <a16:creationId xmlns:a16="http://schemas.microsoft.com/office/drawing/2014/main" id="{967308A9-F470-426A-8766-E3DC96149D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4621" y="4664340"/>
            <a:ext cx="151606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Most concentrated in </a:t>
            </a:r>
          </a:p>
        </p:txBody>
      </p:sp>
      <p:sp>
        <p:nvSpPr>
          <p:cNvPr id="6198" name="TextBox 61">
            <a:extLst>
              <a:ext uri="{FF2B5EF4-FFF2-40B4-BE49-F238E27FC236}">
                <a16:creationId xmlns:a16="http://schemas.microsoft.com/office/drawing/2014/main" id="{B3F7EB4D-0F16-4BDB-9FA5-631EAB339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5562600"/>
            <a:ext cx="167163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Cornea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Fovea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Photopsins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Photoreceptors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Cilliary muscle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Cones</a:t>
            </a:r>
          </a:p>
        </p:txBody>
      </p:sp>
      <p:sp>
        <p:nvSpPr>
          <p:cNvPr id="6199" name="TextBox 62">
            <a:extLst>
              <a:ext uri="{FF2B5EF4-FFF2-40B4-BE49-F238E27FC236}">
                <a16:creationId xmlns:a16="http://schemas.microsoft.com/office/drawing/2014/main" id="{44590B19-C17B-4DE7-B1EA-1752DB9D6E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0" y="5562600"/>
            <a:ext cx="1458913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AutoNum type="alphaUcPeriod" startAt="7"/>
            </a:pPr>
            <a:r>
              <a:rPr lang="en-US" altLang="en-US" sz="1200"/>
              <a:t>pupil</a:t>
            </a:r>
          </a:p>
          <a:p>
            <a:pPr>
              <a:buFont typeface="Arial" panose="020B0604020202020204" pitchFamily="34" charset="0"/>
              <a:buAutoNum type="alphaUcPeriod" startAt="7"/>
            </a:pPr>
            <a:r>
              <a:rPr lang="en-US" altLang="en-US" sz="1200"/>
              <a:t>Refraction</a:t>
            </a:r>
          </a:p>
          <a:p>
            <a:pPr>
              <a:buFont typeface="Arial" panose="020B0604020202020204" pitchFamily="34" charset="0"/>
              <a:buAutoNum type="alphaUcPeriod" startAt="7"/>
            </a:pPr>
            <a:r>
              <a:rPr lang="en-US" altLang="en-US" sz="1200"/>
              <a:t>Ganglia</a:t>
            </a:r>
          </a:p>
          <a:p>
            <a:pPr>
              <a:buFont typeface="Arial" panose="020B0604020202020204" pitchFamily="34" charset="0"/>
              <a:buAutoNum type="alphaUcPeriod" startAt="7"/>
            </a:pPr>
            <a:r>
              <a:rPr lang="en-US" altLang="en-US" sz="1200"/>
              <a:t>Rhodospin</a:t>
            </a:r>
          </a:p>
          <a:p>
            <a:pPr>
              <a:buFont typeface="Arial" panose="020B0604020202020204" pitchFamily="34" charset="0"/>
              <a:buAutoNum type="alphaUcPeriod" startAt="7"/>
            </a:pPr>
            <a:r>
              <a:rPr lang="en-US" altLang="en-US" sz="1200"/>
              <a:t>Retina</a:t>
            </a:r>
          </a:p>
          <a:p>
            <a:pPr>
              <a:buFont typeface="Arial" panose="020B0604020202020204" pitchFamily="34" charset="0"/>
              <a:buAutoNum type="alphaUcPeriod" startAt="7"/>
            </a:pPr>
            <a:r>
              <a:rPr lang="en-US" altLang="en-US" sz="1200"/>
              <a:t>Close vision</a:t>
            </a:r>
          </a:p>
        </p:txBody>
      </p:sp>
      <p:sp>
        <p:nvSpPr>
          <p:cNvPr id="6200" name="TextBox 63">
            <a:extLst>
              <a:ext uri="{FF2B5EF4-FFF2-40B4-BE49-F238E27FC236}">
                <a16:creationId xmlns:a16="http://schemas.microsoft.com/office/drawing/2014/main" id="{CEDBC78B-DA2C-4943-862A-9D95D3E86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600" y="5791200"/>
            <a:ext cx="16795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AutoNum type="alphaUcPeriod" startAt="13"/>
            </a:pPr>
            <a:r>
              <a:rPr lang="en-US" altLang="en-US" sz="1200"/>
              <a:t>Action potential</a:t>
            </a:r>
          </a:p>
          <a:p>
            <a:pPr>
              <a:buFont typeface="Arial" panose="020B0604020202020204" pitchFamily="34" charset="0"/>
              <a:buAutoNum type="alphaUcPeriod" startAt="13"/>
            </a:pPr>
            <a:r>
              <a:rPr lang="en-US" altLang="en-US" sz="1200"/>
              <a:t>Optic nerve</a:t>
            </a:r>
          </a:p>
          <a:p>
            <a:pPr>
              <a:buFont typeface="Arial" panose="020B0604020202020204" pitchFamily="34" charset="0"/>
              <a:buAutoNum type="alphaUcPeriod" startAt="13"/>
            </a:pPr>
            <a:r>
              <a:rPr lang="en-US" altLang="en-US" sz="1200"/>
              <a:t>Distant vision</a:t>
            </a:r>
          </a:p>
          <a:p>
            <a:pPr>
              <a:buFont typeface="Arial" panose="020B0604020202020204" pitchFamily="34" charset="0"/>
              <a:buAutoNum type="alphaUcPeriod" startAt="13"/>
            </a:pPr>
            <a:r>
              <a:rPr lang="en-US" altLang="en-US" sz="1200"/>
              <a:t>iris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62">
            <a:extLst>
              <a:ext uri="{FF2B5EF4-FFF2-40B4-BE49-F238E27FC236}">
                <a16:creationId xmlns:a16="http://schemas.microsoft.com/office/drawing/2014/main" id="{BCD8C3CD-242E-457D-86BE-F200EFC1C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6838"/>
            <a:ext cx="7158038" cy="6651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dirty="0"/>
              <a:t>Sensory Organ-Eye key</a:t>
            </a:r>
            <a:endParaRPr lang="en-US" altLang="en-US" sz="4800" dirty="0"/>
          </a:p>
        </p:txBody>
      </p:sp>
      <p:sp>
        <p:nvSpPr>
          <p:cNvPr id="7171" name="Rectangle 65">
            <a:extLst>
              <a:ext uri="{FF2B5EF4-FFF2-40B4-BE49-F238E27FC236}">
                <a16:creationId xmlns:a16="http://schemas.microsoft.com/office/drawing/2014/main" id="{6AEB03D0-A7AF-4222-BC96-A2AB61CEE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0" y="1354138"/>
            <a:ext cx="1016000" cy="2174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A</a:t>
            </a:r>
          </a:p>
        </p:txBody>
      </p:sp>
      <p:sp>
        <p:nvSpPr>
          <p:cNvPr id="7172" name="TextBox 53">
            <a:extLst>
              <a:ext uri="{FF2B5EF4-FFF2-40B4-BE49-F238E27FC236}">
                <a16:creationId xmlns:a16="http://schemas.microsoft.com/office/drawing/2014/main" id="{2852C106-62E6-4E0C-8AE5-AF84CED5C0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685800"/>
            <a:ext cx="644525" cy="3333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/>
              <a:t>Light</a:t>
            </a:r>
          </a:p>
        </p:txBody>
      </p:sp>
      <p:cxnSp>
        <p:nvCxnSpPr>
          <p:cNvPr id="7173" name="Straight Arrow Connector 55">
            <a:extLst>
              <a:ext uri="{FF2B5EF4-FFF2-40B4-BE49-F238E27FC236}">
                <a16:creationId xmlns:a16="http://schemas.microsoft.com/office/drawing/2014/main" id="{C6D4BDCF-5FBE-4380-B0E4-0872024A658A}"/>
              </a:ext>
            </a:extLst>
          </p:cNvPr>
          <p:cNvCxnSpPr>
            <a:cxnSpLocks noChangeShapeType="1"/>
            <a:stCxn id="7172" idx="2"/>
            <a:endCxn id="7171" idx="0"/>
          </p:cNvCxnSpPr>
          <p:nvPr/>
        </p:nvCxnSpPr>
        <p:spPr bwMode="auto">
          <a:xfrm flipH="1">
            <a:off x="4826000" y="973138"/>
            <a:ext cx="7938" cy="3635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4" name="Rectangle 65">
            <a:extLst>
              <a:ext uri="{FF2B5EF4-FFF2-40B4-BE49-F238E27FC236}">
                <a16:creationId xmlns:a16="http://schemas.microsoft.com/office/drawing/2014/main" id="{57F96FF3-3E94-4074-BACA-4A9F6296D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0" y="2271713"/>
            <a:ext cx="1016000" cy="2174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lens</a:t>
            </a:r>
          </a:p>
        </p:txBody>
      </p:sp>
      <p:cxnSp>
        <p:nvCxnSpPr>
          <p:cNvPr id="7175" name="Straight Arrow Connector 58">
            <a:extLst>
              <a:ext uri="{FF2B5EF4-FFF2-40B4-BE49-F238E27FC236}">
                <a16:creationId xmlns:a16="http://schemas.microsoft.com/office/drawing/2014/main" id="{F8CB1C59-4D29-4FCE-B8B0-5B7D90F963F5}"/>
              </a:ext>
            </a:extLst>
          </p:cNvPr>
          <p:cNvCxnSpPr>
            <a:cxnSpLocks noChangeShapeType="1"/>
            <a:stCxn id="7171" idx="2"/>
            <a:endCxn id="7186" idx="0"/>
          </p:cNvCxnSpPr>
          <p:nvPr/>
        </p:nvCxnSpPr>
        <p:spPr bwMode="auto">
          <a:xfrm>
            <a:off x="4826000" y="1587500"/>
            <a:ext cx="0" cy="2174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6" name="Rectangle 65">
            <a:extLst>
              <a:ext uri="{FF2B5EF4-FFF2-40B4-BE49-F238E27FC236}">
                <a16:creationId xmlns:a16="http://schemas.microsoft.com/office/drawing/2014/main" id="{2627B276-2F51-4411-9956-20B748CF93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0" y="2806700"/>
            <a:ext cx="1016000" cy="21748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K</a:t>
            </a:r>
          </a:p>
        </p:txBody>
      </p:sp>
      <p:cxnSp>
        <p:nvCxnSpPr>
          <p:cNvPr id="7177" name="Straight Arrow Connector 62">
            <a:extLst>
              <a:ext uri="{FF2B5EF4-FFF2-40B4-BE49-F238E27FC236}">
                <a16:creationId xmlns:a16="http://schemas.microsoft.com/office/drawing/2014/main" id="{33C2A4C2-261B-455E-8B8E-9A707DB4DCE2}"/>
              </a:ext>
            </a:extLst>
          </p:cNvPr>
          <p:cNvCxnSpPr>
            <a:cxnSpLocks noChangeShapeType="1"/>
            <a:stCxn id="7174" idx="2"/>
            <a:endCxn id="7176" idx="0"/>
          </p:cNvCxnSpPr>
          <p:nvPr/>
        </p:nvCxnSpPr>
        <p:spPr bwMode="auto">
          <a:xfrm>
            <a:off x="4826000" y="2506663"/>
            <a:ext cx="0" cy="2825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8" name="Rectangle 65">
            <a:extLst>
              <a:ext uri="{FF2B5EF4-FFF2-40B4-BE49-F238E27FC236}">
                <a16:creationId xmlns:a16="http://schemas.microsoft.com/office/drawing/2014/main" id="{53D75389-B979-4ACF-9A99-DF02831C61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1954213"/>
            <a:ext cx="1016000" cy="2174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H</a:t>
            </a:r>
          </a:p>
        </p:txBody>
      </p:sp>
      <p:cxnSp>
        <p:nvCxnSpPr>
          <p:cNvPr id="7179" name="Straight Arrow Connector 66">
            <a:extLst>
              <a:ext uri="{FF2B5EF4-FFF2-40B4-BE49-F238E27FC236}">
                <a16:creationId xmlns:a16="http://schemas.microsoft.com/office/drawing/2014/main" id="{064DC7AD-C229-4A5B-9FC5-AC365B53AEE5}"/>
              </a:ext>
            </a:extLst>
          </p:cNvPr>
          <p:cNvCxnSpPr>
            <a:cxnSpLocks noChangeShapeType="1"/>
            <a:stCxn id="7171" idx="3"/>
          </p:cNvCxnSpPr>
          <p:nvPr/>
        </p:nvCxnSpPr>
        <p:spPr bwMode="auto">
          <a:xfrm>
            <a:off x="5334000" y="1462882"/>
            <a:ext cx="1814513" cy="48339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0" name="Straight Arrow Connector 68">
            <a:extLst>
              <a:ext uri="{FF2B5EF4-FFF2-40B4-BE49-F238E27FC236}">
                <a16:creationId xmlns:a16="http://schemas.microsoft.com/office/drawing/2014/main" id="{62DFCE0F-F014-49C6-A7BB-DBBC1A67C868}"/>
              </a:ext>
            </a:extLst>
          </p:cNvPr>
          <p:cNvCxnSpPr>
            <a:cxnSpLocks noChangeShapeType="1"/>
            <a:stCxn id="7174" idx="3"/>
            <a:endCxn id="7178" idx="1"/>
          </p:cNvCxnSpPr>
          <p:nvPr/>
        </p:nvCxnSpPr>
        <p:spPr bwMode="auto">
          <a:xfrm flipV="1">
            <a:off x="5348288" y="2063750"/>
            <a:ext cx="1800225" cy="3175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1" name="Straight Arrow Connector 71">
            <a:extLst>
              <a:ext uri="{FF2B5EF4-FFF2-40B4-BE49-F238E27FC236}">
                <a16:creationId xmlns:a16="http://schemas.microsoft.com/office/drawing/2014/main" id="{AB026F4B-D8D1-40E6-9700-5195AC804E89}"/>
              </a:ext>
            </a:extLst>
          </p:cNvPr>
          <p:cNvCxnSpPr>
            <a:cxnSpLocks noChangeShapeType="1"/>
            <a:stCxn id="7176" idx="3"/>
          </p:cNvCxnSpPr>
          <p:nvPr/>
        </p:nvCxnSpPr>
        <p:spPr bwMode="auto">
          <a:xfrm>
            <a:off x="5334000" y="2915444"/>
            <a:ext cx="809267" cy="450056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2" name="Rectangle 65">
            <a:extLst>
              <a:ext uri="{FF2B5EF4-FFF2-40B4-BE49-F238E27FC236}">
                <a16:creationId xmlns:a16="http://schemas.microsoft.com/office/drawing/2014/main" id="{A8ACB6DD-515A-4522-A081-86F2561164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9600" y="4210050"/>
            <a:ext cx="1016000" cy="215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I</a:t>
            </a:r>
          </a:p>
        </p:txBody>
      </p:sp>
      <p:cxnSp>
        <p:nvCxnSpPr>
          <p:cNvPr id="7183" name="Straight Arrow Connector 75">
            <a:extLst>
              <a:ext uri="{FF2B5EF4-FFF2-40B4-BE49-F238E27FC236}">
                <a16:creationId xmlns:a16="http://schemas.microsoft.com/office/drawing/2014/main" id="{EE42BB50-4E96-4A89-8277-02B26489BC5F}"/>
              </a:ext>
            </a:extLst>
          </p:cNvPr>
          <p:cNvCxnSpPr>
            <a:cxnSpLocks noChangeShapeType="1"/>
            <a:stCxn id="7176" idx="1"/>
            <a:endCxn id="7182" idx="0"/>
          </p:cNvCxnSpPr>
          <p:nvPr/>
        </p:nvCxnSpPr>
        <p:spPr bwMode="auto">
          <a:xfrm flipH="1">
            <a:off x="2387600" y="2916238"/>
            <a:ext cx="1916113" cy="127635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4" name="Straight Arrow Connector 77">
            <a:extLst>
              <a:ext uri="{FF2B5EF4-FFF2-40B4-BE49-F238E27FC236}">
                <a16:creationId xmlns:a16="http://schemas.microsoft.com/office/drawing/2014/main" id="{EBB27CDF-0285-401A-8AD8-003CCC213A4A}"/>
              </a:ext>
            </a:extLst>
          </p:cNvPr>
          <p:cNvCxnSpPr>
            <a:cxnSpLocks noChangeShapeType="1"/>
            <a:stCxn id="7176" idx="3"/>
          </p:cNvCxnSpPr>
          <p:nvPr/>
        </p:nvCxnSpPr>
        <p:spPr bwMode="auto">
          <a:xfrm>
            <a:off x="5334000" y="2915444"/>
            <a:ext cx="2040731" cy="43418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7185" name="Group 97">
            <a:extLst>
              <a:ext uri="{FF2B5EF4-FFF2-40B4-BE49-F238E27FC236}">
                <a16:creationId xmlns:a16="http://schemas.microsoft.com/office/drawing/2014/main" id="{7BF4724B-7527-4662-B77E-046ED7A0A051}"/>
              </a:ext>
            </a:extLst>
          </p:cNvPr>
          <p:cNvGrpSpPr>
            <a:grpSpLocks/>
          </p:cNvGrpSpPr>
          <p:nvPr/>
        </p:nvGrpSpPr>
        <p:grpSpPr bwMode="auto">
          <a:xfrm>
            <a:off x="6146800" y="3408363"/>
            <a:ext cx="2235200" cy="1903412"/>
            <a:chOff x="3352800" y="4572000"/>
            <a:chExt cx="1676400" cy="2171700"/>
          </a:xfrm>
        </p:grpSpPr>
        <p:sp>
          <p:nvSpPr>
            <p:cNvPr id="7225" name="Rectangle 65">
              <a:extLst>
                <a:ext uri="{FF2B5EF4-FFF2-40B4-BE49-F238E27FC236}">
                  <a16:creationId xmlns:a16="http://schemas.microsoft.com/office/drawing/2014/main" id="{EB0800EB-756D-4438-9438-417B086CF9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2800" y="4572000"/>
              <a:ext cx="762000" cy="24765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u="sng"/>
                <a:t>F</a:t>
              </a:r>
            </a:p>
          </p:txBody>
        </p:sp>
        <p:sp>
          <p:nvSpPr>
            <p:cNvPr id="7226" name="Rectangle 65">
              <a:extLst>
                <a:ext uri="{FF2B5EF4-FFF2-40B4-BE49-F238E27FC236}">
                  <a16:creationId xmlns:a16="http://schemas.microsoft.com/office/drawing/2014/main" id="{CF57FB6D-CB75-45E6-A249-FF63C18730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2800" y="5810250"/>
              <a:ext cx="762000" cy="24765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u="sng"/>
                <a:t>C</a:t>
              </a:r>
            </a:p>
          </p:txBody>
        </p:sp>
        <p:cxnSp>
          <p:nvCxnSpPr>
            <p:cNvPr id="7227" name="Straight Arrow Connector 73">
              <a:extLst>
                <a:ext uri="{FF2B5EF4-FFF2-40B4-BE49-F238E27FC236}">
                  <a16:creationId xmlns:a16="http://schemas.microsoft.com/office/drawing/2014/main" id="{10126776-7038-44A6-9710-473E9A049997}"/>
                </a:ext>
              </a:extLst>
            </p:cNvPr>
            <p:cNvCxnSpPr>
              <a:cxnSpLocks noChangeShapeType="1"/>
              <a:stCxn id="7225" idx="2"/>
              <a:endCxn id="7226" idx="0"/>
            </p:cNvCxnSpPr>
            <p:nvPr/>
          </p:nvCxnSpPr>
          <p:spPr bwMode="auto">
            <a:xfrm rot="5400000">
              <a:off x="3238500" y="5314950"/>
              <a:ext cx="990600" cy="158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28" name="Rectangle 65">
              <a:extLst>
                <a:ext uri="{FF2B5EF4-FFF2-40B4-BE49-F238E27FC236}">
                  <a16:creationId xmlns:a16="http://schemas.microsoft.com/office/drawing/2014/main" id="{61C8AB6F-4093-4A43-939B-0F1FF6CAB0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4572000"/>
              <a:ext cx="762000" cy="24765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/>
                <a:t>rods</a:t>
              </a:r>
            </a:p>
          </p:txBody>
        </p:sp>
        <p:sp>
          <p:nvSpPr>
            <p:cNvPr id="7229" name="Rectangle 65">
              <a:extLst>
                <a:ext uri="{FF2B5EF4-FFF2-40B4-BE49-F238E27FC236}">
                  <a16:creationId xmlns:a16="http://schemas.microsoft.com/office/drawing/2014/main" id="{137C1704-C0E0-41D2-B39F-6454C1DC1A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5810250"/>
              <a:ext cx="762000" cy="24765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u="sng"/>
                <a:t>J</a:t>
              </a:r>
            </a:p>
          </p:txBody>
        </p:sp>
        <p:cxnSp>
          <p:nvCxnSpPr>
            <p:cNvPr id="7230" name="Straight Arrow Connector 82">
              <a:extLst>
                <a:ext uri="{FF2B5EF4-FFF2-40B4-BE49-F238E27FC236}">
                  <a16:creationId xmlns:a16="http://schemas.microsoft.com/office/drawing/2014/main" id="{F301727A-54BB-4549-BBCB-F940E9C18401}"/>
                </a:ext>
              </a:extLst>
            </p:cNvPr>
            <p:cNvCxnSpPr>
              <a:cxnSpLocks noChangeShapeType="1"/>
              <a:stCxn id="7228" idx="2"/>
              <a:endCxn id="7229" idx="0"/>
            </p:cNvCxnSpPr>
            <p:nvPr/>
          </p:nvCxnSpPr>
          <p:spPr bwMode="auto">
            <a:xfrm rot="5400000">
              <a:off x="4152900" y="5314950"/>
              <a:ext cx="990600" cy="158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31" name="Rectangle 65">
              <a:extLst>
                <a:ext uri="{FF2B5EF4-FFF2-40B4-BE49-F238E27FC236}">
                  <a16:creationId xmlns:a16="http://schemas.microsoft.com/office/drawing/2014/main" id="{269826DE-A15B-4477-844A-AEBF048D8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2800" y="6496050"/>
              <a:ext cx="762000" cy="247650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u="sng"/>
                <a:t>B</a:t>
              </a:r>
            </a:p>
          </p:txBody>
        </p:sp>
        <p:cxnSp>
          <p:nvCxnSpPr>
            <p:cNvPr id="7232" name="Straight Arrow Connector 86">
              <a:extLst>
                <a:ext uri="{FF2B5EF4-FFF2-40B4-BE49-F238E27FC236}">
                  <a16:creationId xmlns:a16="http://schemas.microsoft.com/office/drawing/2014/main" id="{D9CB9840-CE12-4CAB-AB8A-1D8D74D5A376}"/>
                </a:ext>
              </a:extLst>
            </p:cNvPr>
            <p:cNvCxnSpPr>
              <a:cxnSpLocks noChangeShapeType="1"/>
              <a:stCxn id="7226" idx="2"/>
              <a:endCxn id="7231" idx="0"/>
            </p:cNvCxnSpPr>
            <p:nvPr/>
          </p:nvCxnSpPr>
          <p:spPr bwMode="auto">
            <a:xfrm rot="5400000">
              <a:off x="3514725" y="6276975"/>
              <a:ext cx="438150" cy="1588"/>
            </a:xfrm>
            <a:prstGeom prst="straightConnector1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186" name="Rectangle 65">
            <a:extLst>
              <a:ext uri="{FF2B5EF4-FFF2-40B4-BE49-F238E27FC236}">
                <a16:creationId xmlns:a16="http://schemas.microsoft.com/office/drawing/2014/main" id="{E1506F4F-AB6D-4F0A-AC56-A0A0E4348C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0" y="1820863"/>
            <a:ext cx="1016000" cy="2174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G</a:t>
            </a:r>
          </a:p>
        </p:txBody>
      </p:sp>
      <p:cxnSp>
        <p:nvCxnSpPr>
          <p:cNvPr id="7187" name="Straight Arrow Connector 96">
            <a:extLst>
              <a:ext uri="{FF2B5EF4-FFF2-40B4-BE49-F238E27FC236}">
                <a16:creationId xmlns:a16="http://schemas.microsoft.com/office/drawing/2014/main" id="{72B2F225-F66E-454E-BCAE-81CBC0EDE0B1}"/>
              </a:ext>
            </a:extLst>
          </p:cNvPr>
          <p:cNvCxnSpPr>
            <a:cxnSpLocks noChangeShapeType="1"/>
            <a:stCxn id="7186" idx="2"/>
            <a:endCxn id="7174" idx="0"/>
          </p:cNvCxnSpPr>
          <p:nvPr/>
        </p:nvCxnSpPr>
        <p:spPr bwMode="auto">
          <a:xfrm>
            <a:off x="4826000" y="2055813"/>
            <a:ext cx="0" cy="2000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8" name="Rectangle 65">
            <a:extLst>
              <a:ext uri="{FF2B5EF4-FFF2-40B4-BE49-F238E27FC236}">
                <a16:creationId xmlns:a16="http://schemas.microsoft.com/office/drawing/2014/main" id="{71361EFA-BE62-42C1-8568-98D9E3ACF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9600" y="4676775"/>
            <a:ext cx="1016000" cy="33496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Bipolar cells</a:t>
            </a:r>
          </a:p>
        </p:txBody>
      </p:sp>
      <p:cxnSp>
        <p:nvCxnSpPr>
          <p:cNvPr id="7189" name="Straight Arrow Connector 101">
            <a:extLst>
              <a:ext uri="{FF2B5EF4-FFF2-40B4-BE49-F238E27FC236}">
                <a16:creationId xmlns:a16="http://schemas.microsoft.com/office/drawing/2014/main" id="{828A22F7-29B9-4CE8-8BA7-11940C8A921E}"/>
              </a:ext>
            </a:extLst>
          </p:cNvPr>
          <p:cNvCxnSpPr>
            <a:cxnSpLocks noChangeShapeType="1"/>
            <a:stCxn id="7182" idx="2"/>
            <a:endCxn id="7188" idx="0"/>
          </p:cNvCxnSpPr>
          <p:nvPr/>
        </p:nvCxnSpPr>
        <p:spPr bwMode="auto">
          <a:xfrm>
            <a:off x="2387600" y="4425950"/>
            <a:ext cx="0" cy="2508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0" name="Rectangle 65">
            <a:extLst>
              <a:ext uri="{FF2B5EF4-FFF2-40B4-BE49-F238E27FC236}">
                <a16:creationId xmlns:a16="http://schemas.microsoft.com/office/drawing/2014/main" id="{702A67FA-F1FA-43A5-BBB9-36CAF4F10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9600" y="5211763"/>
            <a:ext cx="1016000" cy="2174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D</a:t>
            </a:r>
          </a:p>
        </p:txBody>
      </p:sp>
      <p:cxnSp>
        <p:nvCxnSpPr>
          <p:cNvPr id="7191" name="Straight Arrow Connector 103">
            <a:extLst>
              <a:ext uri="{FF2B5EF4-FFF2-40B4-BE49-F238E27FC236}">
                <a16:creationId xmlns:a16="http://schemas.microsoft.com/office/drawing/2014/main" id="{27356632-B666-434C-B612-9A24A0D2EFE3}"/>
              </a:ext>
            </a:extLst>
          </p:cNvPr>
          <p:cNvCxnSpPr>
            <a:cxnSpLocks noChangeShapeType="1"/>
            <a:stCxn id="7188" idx="2"/>
            <a:endCxn id="7190" idx="0"/>
          </p:cNvCxnSpPr>
          <p:nvPr/>
        </p:nvCxnSpPr>
        <p:spPr bwMode="auto">
          <a:xfrm>
            <a:off x="2387600" y="5027613"/>
            <a:ext cx="0" cy="1666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2" name="Rectangle 65">
            <a:extLst>
              <a:ext uri="{FF2B5EF4-FFF2-40B4-BE49-F238E27FC236}">
                <a16:creationId xmlns:a16="http://schemas.microsoft.com/office/drawing/2014/main" id="{136DCDEC-3BBC-44BB-B743-D9917E755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4800" y="1287463"/>
            <a:ext cx="1016000" cy="215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P</a:t>
            </a:r>
          </a:p>
        </p:txBody>
      </p:sp>
      <p:cxnSp>
        <p:nvCxnSpPr>
          <p:cNvPr id="7193" name="Straight Arrow Connector 109">
            <a:extLst>
              <a:ext uri="{FF2B5EF4-FFF2-40B4-BE49-F238E27FC236}">
                <a16:creationId xmlns:a16="http://schemas.microsoft.com/office/drawing/2014/main" id="{B3B4284D-A7A9-46A4-8866-614BE157CAF2}"/>
              </a:ext>
            </a:extLst>
          </p:cNvPr>
          <p:cNvCxnSpPr>
            <a:cxnSpLocks noChangeShapeType="1"/>
            <a:stCxn id="7186" idx="1"/>
            <a:endCxn id="7192" idx="3"/>
          </p:cNvCxnSpPr>
          <p:nvPr/>
        </p:nvCxnSpPr>
        <p:spPr bwMode="auto">
          <a:xfrm flipH="1" flipV="1">
            <a:off x="2605088" y="1397000"/>
            <a:ext cx="1698625" cy="533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1" name="Rectangle 65">
            <a:extLst>
              <a:ext uri="{FF2B5EF4-FFF2-40B4-BE49-F238E27FC236}">
                <a16:creationId xmlns:a16="http://schemas.microsoft.com/office/drawing/2014/main" id="{55C86C99-A78F-48EC-B686-C064FFB783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000" y="1820863"/>
            <a:ext cx="1524000" cy="3778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n-US" sz="1050" dirty="0" err="1">
                <a:latin typeface="Arial" charset="0"/>
              </a:rPr>
              <a:t>Suspensory</a:t>
            </a:r>
            <a:r>
              <a:rPr lang="en-US" sz="1050" dirty="0">
                <a:latin typeface="Arial" charset="0"/>
              </a:rPr>
              <a:t> ligaments</a:t>
            </a:r>
          </a:p>
        </p:txBody>
      </p:sp>
      <p:cxnSp>
        <p:nvCxnSpPr>
          <p:cNvPr id="7195" name="Straight Arrow Connector 111">
            <a:extLst>
              <a:ext uri="{FF2B5EF4-FFF2-40B4-BE49-F238E27FC236}">
                <a16:creationId xmlns:a16="http://schemas.microsoft.com/office/drawing/2014/main" id="{4F853517-2524-4824-8CAA-D5BE12AF49EF}"/>
              </a:ext>
            </a:extLst>
          </p:cNvPr>
          <p:cNvCxnSpPr>
            <a:cxnSpLocks noChangeShapeType="1"/>
            <a:stCxn id="7174" idx="1"/>
            <a:endCxn id="111" idx="3"/>
          </p:cNvCxnSpPr>
          <p:nvPr/>
        </p:nvCxnSpPr>
        <p:spPr bwMode="auto">
          <a:xfrm flipH="1" flipV="1">
            <a:off x="2808288" y="2011363"/>
            <a:ext cx="1495425" cy="3698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6" name="Rectangle 65">
            <a:extLst>
              <a:ext uri="{FF2B5EF4-FFF2-40B4-BE49-F238E27FC236}">
                <a16:creationId xmlns:a16="http://schemas.microsoft.com/office/drawing/2014/main" id="{AECDACD2-BB87-4138-A9A0-FB775E9434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3200" y="2540000"/>
            <a:ext cx="1016000" cy="215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E</a:t>
            </a:r>
          </a:p>
        </p:txBody>
      </p:sp>
      <p:cxnSp>
        <p:nvCxnSpPr>
          <p:cNvPr id="7197" name="Straight Arrow Connector 113">
            <a:extLst>
              <a:ext uri="{FF2B5EF4-FFF2-40B4-BE49-F238E27FC236}">
                <a16:creationId xmlns:a16="http://schemas.microsoft.com/office/drawing/2014/main" id="{7FF2D81B-FDB5-4AF6-BB24-4742B0DE722A}"/>
              </a:ext>
            </a:extLst>
          </p:cNvPr>
          <p:cNvCxnSpPr>
            <a:cxnSpLocks noChangeShapeType="1"/>
            <a:stCxn id="111" idx="2"/>
            <a:endCxn id="7196" idx="0"/>
          </p:cNvCxnSpPr>
          <p:nvPr/>
        </p:nvCxnSpPr>
        <p:spPr bwMode="auto">
          <a:xfrm flipH="1">
            <a:off x="1981200" y="2214563"/>
            <a:ext cx="50800" cy="3079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8" name="Straight Arrow Connector 130">
            <a:extLst>
              <a:ext uri="{FF2B5EF4-FFF2-40B4-BE49-F238E27FC236}">
                <a16:creationId xmlns:a16="http://schemas.microsoft.com/office/drawing/2014/main" id="{41F0815F-B4DD-4802-A40D-F041CF6EBD81}"/>
              </a:ext>
            </a:extLst>
          </p:cNvPr>
          <p:cNvCxnSpPr>
            <a:cxnSpLocks noChangeShapeType="1"/>
            <a:stCxn id="7196" idx="2"/>
            <a:endCxn id="7201" idx="0"/>
          </p:cNvCxnSpPr>
          <p:nvPr/>
        </p:nvCxnSpPr>
        <p:spPr bwMode="auto">
          <a:xfrm>
            <a:off x="1981200" y="2773363"/>
            <a:ext cx="774700" cy="3667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9" name="Straight Arrow Connector 133">
            <a:extLst>
              <a:ext uri="{FF2B5EF4-FFF2-40B4-BE49-F238E27FC236}">
                <a16:creationId xmlns:a16="http://schemas.microsoft.com/office/drawing/2014/main" id="{1EA485FB-C88F-4790-8B31-0699D2AB3EB3}"/>
              </a:ext>
            </a:extLst>
          </p:cNvPr>
          <p:cNvCxnSpPr>
            <a:cxnSpLocks noChangeShapeType="1"/>
            <a:stCxn id="7196" idx="2"/>
            <a:endCxn id="7200" idx="0"/>
          </p:cNvCxnSpPr>
          <p:nvPr/>
        </p:nvCxnSpPr>
        <p:spPr bwMode="auto">
          <a:xfrm flipH="1">
            <a:off x="723900" y="2773363"/>
            <a:ext cx="1257300" cy="3667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00" name="Oval 136">
            <a:extLst>
              <a:ext uri="{FF2B5EF4-FFF2-40B4-BE49-F238E27FC236}">
                <a16:creationId xmlns:a16="http://schemas.microsoft.com/office/drawing/2014/main" id="{9FBE16DE-99F6-460A-B5BE-131888D227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00" y="3157538"/>
            <a:ext cx="812800" cy="3333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u="sng"/>
              <a:t>L</a:t>
            </a:r>
            <a:endParaRPr lang="en-US" altLang="en-US" u="sng"/>
          </a:p>
        </p:txBody>
      </p:sp>
      <p:sp>
        <p:nvSpPr>
          <p:cNvPr id="7201" name="Oval 137">
            <a:extLst>
              <a:ext uri="{FF2B5EF4-FFF2-40B4-BE49-F238E27FC236}">
                <a16:creationId xmlns:a16="http://schemas.microsoft.com/office/drawing/2014/main" id="{C59A8804-9A28-42DF-B03D-C4F20E1F0B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9500" y="3157538"/>
            <a:ext cx="812800" cy="333375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 u="sng"/>
              <a:t>O</a:t>
            </a:r>
          </a:p>
        </p:txBody>
      </p:sp>
      <p:sp>
        <p:nvSpPr>
          <p:cNvPr id="7202" name="TextBox 140">
            <a:extLst>
              <a:ext uri="{FF2B5EF4-FFF2-40B4-BE49-F238E27FC236}">
                <a16:creationId xmlns:a16="http://schemas.microsoft.com/office/drawing/2014/main" id="{F7DD591E-F07B-4AF7-9192-C4F72484A2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1847" y="1030365"/>
            <a:ext cx="75723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1</a:t>
            </a:r>
            <a:r>
              <a:rPr lang="en-US" altLang="en-US" sz="1100" baseline="30000" dirty="0"/>
              <a:t>st</a:t>
            </a:r>
            <a:r>
              <a:rPr lang="en-US" altLang="en-US" sz="1100" dirty="0"/>
              <a:t> enters</a:t>
            </a:r>
          </a:p>
        </p:txBody>
      </p:sp>
      <p:sp>
        <p:nvSpPr>
          <p:cNvPr id="7203" name="TextBox 141">
            <a:extLst>
              <a:ext uri="{FF2B5EF4-FFF2-40B4-BE49-F238E27FC236}">
                <a16:creationId xmlns:a16="http://schemas.microsoft.com/office/drawing/2014/main" id="{F8DBE59C-FD81-4DC3-869F-43C95B2FDAF7}"/>
              </a:ext>
            </a:extLst>
          </p:cNvPr>
          <p:cNvSpPr txBox="1">
            <a:spLocks noChangeArrowheads="1"/>
          </p:cNvSpPr>
          <p:nvPr/>
        </p:nvSpPr>
        <p:spPr bwMode="auto">
          <a:xfrm rot="945029">
            <a:off x="5637713" y="1390571"/>
            <a:ext cx="1311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Light bends called</a:t>
            </a:r>
          </a:p>
        </p:txBody>
      </p:sp>
      <p:sp>
        <p:nvSpPr>
          <p:cNvPr id="7204" name="TextBox 142">
            <a:extLst>
              <a:ext uri="{FF2B5EF4-FFF2-40B4-BE49-F238E27FC236}">
                <a16:creationId xmlns:a16="http://schemas.microsoft.com/office/drawing/2014/main" id="{9542B0A4-FD7C-44AD-825D-B6F187591F4A}"/>
              </a:ext>
            </a:extLst>
          </p:cNvPr>
          <p:cNvSpPr txBox="1">
            <a:spLocks noChangeArrowheads="1"/>
          </p:cNvSpPr>
          <p:nvPr/>
        </p:nvSpPr>
        <p:spPr bwMode="auto">
          <a:xfrm rot="20830831">
            <a:off x="5381236" y="2006141"/>
            <a:ext cx="10620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Participates in</a:t>
            </a:r>
          </a:p>
        </p:txBody>
      </p:sp>
      <p:sp>
        <p:nvSpPr>
          <p:cNvPr id="7205" name="TextBox 143">
            <a:extLst>
              <a:ext uri="{FF2B5EF4-FFF2-40B4-BE49-F238E27FC236}">
                <a16:creationId xmlns:a16="http://schemas.microsoft.com/office/drawing/2014/main" id="{ADBA3D2C-7B39-4455-B0D3-C3ABBC2D3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3631" y="1565275"/>
            <a:ext cx="5413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Then </a:t>
            </a:r>
          </a:p>
        </p:txBody>
      </p:sp>
      <p:sp>
        <p:nvSpPr>
          <p:cNvPr id="7206" name="TextBox 144">
            <a:extLst>
              <a:ext uri="{FF2B5EF4-FFF2-40B4-BE49-F238E27FC236}">
                <a16:creationId xmlns:a16="http://schemas.microsoft.com/office/drawing/2014/main" id="{B6F427E6-5F8E-4964-B120-8C4246414CC2}"/>
              </a:ext>
            </a:extLst>
          </p:cNvPr>
          <p:cNvSpPr txBox="1">
            <a:spLocks noChangeArrowheads="1"/>
          </p:cNvSpPr>
          <p:nvPr/>
        </p:nvSpPr>
        <p:spPr bwMode="auto">
          <a:xfrm rot="791376">
            <a:off x="2943590" y="1915017"/>
            <a:ext cx="12334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Shape controlled</a:t>
            </a:r>
          </a:p>
        </p:txBody>
      </p:sp>
      <p:sp>
        <p:nvSpPr>
          <p:cNvPr id="7207" name="TextBox 145">
            <a:extLst>
              <a:ext uri="{FF2B5EF4-FFF2-40B4-BE49-F238E27FC236}">
                <a16:creationId xmlns:a16="http://schemas.microsoft.com/office/drawing/2014/main" id="{4C74551C-09DF-448E-9E85-29EF3950FE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4700" y="2289175"/>
            <a:ext cx="889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Attached to</a:t>
            </a:r>
          </a:p>
        </p:txBody>
      </p:sp>
      <p:sp>
        <p:nvSpPr>
          <p:cNvPr id="7208" name="TextBox 148">
            <a:extLst>
              <a:ext uri="{FF2B5EF4-FFF2-40B4-BE49-F238E27FC236}">
                <a16:creationId xmlns:a16="http://schemas.microsoft.com/office/drawing/2014/main" id="{40D5E6C0-346F-4AFF-8126-E2B20E195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7137" y="2746375"/>
            <a:ext cx="117951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Relaxed causes</a:t>
            </a:r>
          </a:p>
        </p:txBody>
      </p:sp>
      <p:sp>
        <p:nvSpPr>
          <p:cNvPr id="7209" name="TextBox 149">
            <a:extLst>
              <a:ext uri="{FF2B5EF4-FFF2-40B4-BE49-F238E27FC236}">
                <a16:creationId xmlns:a16="http://schemas.microsoft.com/office/drawing/2014/main" id="{2DBD1375-8A83-46C8-B9B1-3408138C22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93" y="2704675"/>
            <a:ext cx="13795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Contraction causes</a:t>
            </a:r>
          </a:p>
        </p:txBody>
      </p:sp>
      <p:sp>
        <p:nvSpPr>
          <p:cNvPr id="7210" name="TextBox 150">
            <a:extLst>
              <a:ext uri="{FF2B5EF4-FFF2-40B4-BE49-F238E27FC236}">
                <a16:creationId xmlns:a16="http://schemas.microsoft.com/office/drawing/2014/main" id="{39FE7340-1DB3-44CA-92C4-5E4956992A26}"/>
              </a:ext>
            </a:extLst>
          </p:cNvPr>
          <p:cNvSpPr txBox="1">
            <a:spLocks noChangeArrowheads="1"/>
          </p:cNvSpPr>
          <p:nvPr/>
        </p:nvSpPr>
        <p:spPr bwMode="auto">
          <a:xfrm rot="-2150191">
            <a:off x="2808288" y="3397250"/>
            <a:ext cx="15636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Light hits this layer 1st</a:t>
            </a:r>
          </a:p>
        </p:txBody>
      </p:sp>
      <p:sp>
        <p:nvSpPr>
          <p:cNvPr id="7211" name="Rectangle 65">
            <a:extLst>
              <a:ext uri="{FF2B5EF4-FFF2-40B4-BE49-F238E27FC236}">
                <a16:creationId xmlns:a16="http://schemas.microsoft.com/office/drawing/2014/main" id="{B8EABF3C-C3CE-47AE-9038-569DFE9534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6300" y="4225925"/>
            <a:ext cx="1016000" cy="21748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M</a:t>
            </a:r>
          </a:p>
        </p:txBody>
      </p:sp>
      <p:sp>
        <p:nvSpPr>
          <p:cNvPr id="7212" name="Rectangle 65">
            <a:extLst>
              <a:ext uri="{FF2B5EF4-FFF2-40B4-BE49-F238E27FC236}">
                <a16:creationId xmlns:a16="http://schemas.microsoft.com/office/drawing/2014/main" id="{02807112-735D-4BEC-856A-BAEE5F8CB0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6300" y="4943475"/>
            <a:ext cx="1016000" cy="21748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Brain</a:t>
            </a:r>
          </a:p>
        </p:txBody>
      </p:sp>
      <p:cxnSp>
        <p:nvCxnSpPr>
          <p:cNvPr id="7213" name="Straight Arrow Connector 154">
            <a:extLst>
              <a:ext uri="{FF2B5EF4-FFF2-40B4-BE49-F238E27FC236}">
                <a16:creationId xmlns:a16="http://schemas.microsoft.com/office/drawing/2014/main" id="{D6C11FF1-0E52-4983-80AF-8D743F85F225}"/>
              </a:ext>
            </a:extLst>
          </p:cNvPr>
          <p:cNvCxnSpPr>
            <a:cxnSpLocks noChangeShapeType="1"/>
            <a:stCxn id="7211" idx="2"/>
            <a:endCxn id="7212" idx="0"/>
          </p:cNvCxnSpPr>
          <p:nvPr/>
        </p:nvCxnSpPr>
        <p:spPr bwMode="auto">
          <a:xfrm>
            <a:off x="5194300" y="4459288"/>
            <a:ext cx="0" cy="4683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14" name="Rectangle 65">
            <a:extLst>
              <a:ext uri="{FF2B5EF4-FFF2-40B4-BE49-F238E27FC236}">
                <a16:creationId xmlns:a16="http://schemas.microsoft.com/office/drawing/2014/main" id="{164AD06F-C13A-460F-85AF-6B0D37823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6300" y="5611813"/>
            <a:ext cx="1016000" cy="2174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u="sng"/>
              <a:t>N</a:t>
            </a:r>
          </a:p>
        </p:txBody>
      </p:sp>
      <p:cxnSp>
        <p:nvCxnSpPr>
          <p:cNvPr id="7215" name="Straight Arrow Connector 156">
            <a:extLst>
              <a:ext uri="{FF2B5EF4-FFF2-40B4-BE49-F238E27FC236}">
                <a16:creationId xmlns:a16="http://schemas.microsoft.com/office/drawing/2014/main" id="{A0933C15-40D1-414C-ABD8-99D7190F0555}"/>
              </a:ext>
            </a:extLst>
          </p:cNvPr>
          <p:cNvCxnSpPr>
            <a:cxnSpLocks noChangeShapeType="1"/>
            <a:stCxn id="7212" idx="2"/>
            <a:endCxn id="7214" idx="0"/>
          </p:cNvCxnSpPr>
          <p:nvPr/>
        </p:nvCxnSpPr>
        <p:spPr bwMode="auto">
          <a:xfrm>
            <a:off x="5194300" y="5178425"/>
            <a:ext cx="0" cy="4175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16" name="Straight Arrow Connector 157">
            <a:extLst>
              <a:ext uri="{FF2B5EF4-FFF2-40B4-BE49-F238E27FC236}">
                <a16:creationId xmlns:a16="http://schemas.microsoft.com/office/drawing/2014/main" id="{CF1118E2-B619-46CC-933F-DB3F44500ECD}"/>
              </a:ext>
            </a:extLst>
          </p:cNvPr>
          <p:cNvCxnSpPr>
            <a:cxnSpLocks noChangeShapeType="1"/>
            <a:stCxn id="7182" idx="3"/>
            <a:endCxn id="7211" idx="1"/>
          </p:cNvCxnSpPr>
          <p:nvPr/>
        </p:nvCxnSpPr>
        <p:spPr bwMode="auto">
          <a:xfrm>
            <a:off x="2909888" y="4319588"/>
            <a:ext cx="1762125" cy="158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17" name="TextBox 160">
            <a:extLst>
              <a:ext uri="{FF2B5EF4-FFF2-40B4-BE49-F238E27FC236}">
                <a16:creationId xmlns:a16="http://schemas.microsoft.com/office/drawing/2014/main" id="{A43E4B41-3B40-47D6-8780-96EE2B51F0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7688" y="4038600"/>
            <a:ext cx="12160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Can produce an </a:t>
            </a:r>
          </a:p>
        </p:txBody>
      </p:sp>
      <p:sp>
        <p:nvSpPr>
          <p:cNvPr id="7218" name="TextBox 161">
            <a:extLst>
              <a:ext uri="{FF2B5EF4-FFF2-40B4-BE49-F238E27FC236}">
                <a16:creationId xmlns:a16="http://schemas.microsoft.com/office/drawing/2014/main" id="{4301832E-57AB-4BCF-9F6C-8D644BA74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7900" y="4560888"/>
            <a:ext cx="300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to</a:t>
            </a:r>
          </a:p>
        </p:txBody>
      </p:sp>
      <p:sp>
        <p:nvSpPr>
          <p:cNvPr id="7219" name="TextBox 162">
            <a:extLst>
              <a:ext uri="{FF2B5EF4-FFF2-40B4-BE49-F238E27FC236}">
                <a16:creationId xmlns:a16="http://schemas.microsoft.com/office/drawing/2014/main" id="{74D65321-EB5F-4F49-8732-EBA4D895F2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7900" y="5227638"/>
            <a:ext cx="3000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to</a:t>
            </a:r>
          </a:p>
        </p:txBody>
      </p:sp>
      <p:sp>
        <p:nvSpPr>
          <p:cNvPr id="7220" name="TextBox 163">
            <a:extLst>
              <a:ext uri="{FF2B5EF4-FFF2-40B4-BE49-F238E27FC236}">
                <a16:creationId xmlns:a16="http://schemas.microsoft.com/office/drawing/2014/main" id="{CF6E8FFD-3D88-4F6D-9929-FFEA26736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1318" y="3894602"/>
            <a:ext cx="10461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Photopigment</a:t>
            </a:r>
          </a:p>
        </p:txBody>
      </p:sp>
      <p:sp>
        <p:nvSpPr>
          <p:cNvPr id="7221" name="TextBox 164">
            <a:extLst>
              <a:ext uri="{FF2B5EF4-FFF2-40B4-BE49-F238E27FC236}">
                <a16:creationId xmlns:a16="http://schemas.microsoft.com/office/drawing/2014/main" id="{2C5A3C6C-BDB4-4691-B68D-324843D12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9669" y="4748506"/>
            <a:ext cx="15160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dirty="0"/>
              <a:t>Most concentrated in </a:t>
            </a:r>
          </a:p>
        </p:txBody>
      </p:sp>
      <p:sp>
        <p:nvSpPr>
          <p:cNvPr id="7222" name="TextBox 61">
            <a:extLst>
              <a:ext uri="{FF2B5EF4-FFF2-40B4-BE49-F238E27FC236}">
                <a16:creationId xmlns:a16="http://schemas.microsoft.com/office/drawing/2014/main" id="{C3ABE7BF-3F91-44E0-A5DA-FD8A4AD37F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025" y="5562600"/>
            <a:ext cx="167163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Cornea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Fovea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Photopsins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Photoreceptors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Cilliary muscle</a:t>
            </a: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en-US" sz="1200"/>
              <a:t>Cones</a:t>
            </a:r>
          </a:p>
        </p:txBody>
      </p:sp>
      <p:sp>
        <p:nvSpPr>
          <p:cNvPr id="7223" name="TextBox 62">
            <a:extLst>
              <a:ext uri="{FF2B5EF4-FFF2-40B4-BE49-F238E27FC236}">
                <a16:creationId xmlns:a16="http://schemas.microsoft.com/office/drawing/2014/main" id="{54A233BB-0F69-409C-8057-E5613BBFD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2625" y="5562600"/>
            <a:ext cx="1458913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AutoNum type="alphaUcPeriod" startAt="7"/>
            </a:pPr>
            <a:r>
              <a:rPr lang="en-US" altLang="en-US" sz="1200"/>
              <a:t>pupil</a:t>
            </a:r>
          </a:p>
          <a:p>
            <a:pPr>
              <a:buFont typeface="Arial" panose="020B0604020202020204" pitchFamily="34" charset="0"/>
              <a:buAutoNum type="alphaUcPeriod" startAt="7"/>
            </a:pPr>
            <a:r>
              <a:rPr lang="en-US" altLang="en-US" sz="1200"/>
              <a:t>Refraction</a:t>
            </a:r>
          </a:p>
          <a:p>
            <a:pPr>
              <a:buFont typeface="Arial" panose="020B0604020202020204" pitchFamily="34" charset="0"/>
              <a:buAutoNum type="alphaUcPeriod" startAt="7"/>
            </a:pPr>
            <a:r>
              <a:rPr lang="en-US" altLang="en-US" sz="1200"/>
              <a:t>Ganglia</a:t>
            </a:r>
          </a:p>
          <a:p>
            <a:pPr>
              <a:buFont typeface="Arial" panose="020B0604020202020204" pitchFamily="34" charset="0"/>
              <a:buAutoNum type="alphaUcPeriod" startAt="7"/>
            </a:pPr>
            <a:r>
              <a:rPr lang="en-US" altLang="en-US" sz="1200"/>
              <a:t>Rhodospin</a:t>
            </a:r>
          </a:p>
          <a:p>
            <a:pPr>
              <a:buFont typeface="Arial" panose="020B0604020202020204" pitchFamily="34" charset="0"/>
              <a:buAutoNum type="alphaUcPeriod" startAt="7"/>
            </a:pPr>
            <a:r>
              <a:rPr lang="en-US" altLang="en-US" sz="1200"/>
              <a:t>Retina</a:t>
            </a:r>
          </a:p>
          <a:p>
            <a:pPr>
              <a:buFont typeface="Arial" panose="020B0604020202020204" pitchFamily="34" charset="0"/>
              <a:buAutoNum type="alphaUcPeriod" startAt="7"/>
            </a:pPr>
            <a:r>
              <a:rPr lang="en-US" altLang="en-US" sz="1200"/>
              <a:t>Close vision</a:t>
            </a:r>
          </a:p>
        </p:txBody>
      </p:sp>
      <p:sp>
        <p:nvSpPr>
          <p:cNvPr id="7224" name="TextBox 63">
            <a:extLst>
              <a:ext uri="{FF2B5EF4-FFF2-40B4-BE49-F238E27FC236}">
                <a16:creationId xmlns:a16="http://schemas.microsoft.com/office/drawing/2014/main" id="{D4196A3D-00B5-486E-8896-F8DC903B0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5562600"/>
            <a:ext cx="16795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AutoNum type="alphaUcPeriod" startAt="13"/>
            </a:pPr>
            <a:r>
              <a:rPr lang="en-US" altLang="en-US" sz="1200"/>
              <a:t>Action potential</a:t>
            </a:r>
          </a:p>
          <a:p>
            <a:pPr>
              <a:buFont typeface="Arial" panose="020B0604020202020204" pitchFamily="34" charset="0"/>
              <a:buAutoNum type="alphaUcPeriod" startAt="13"/>
            </a:pPr>
            <a:r>
              <a:rPr lang="en-US" altLang="en-US" sz="1200"/>
              <a:t>Optic nerve</a:t>
            </a:r>
          </a:p>
          <a:p>
            <a:pPr>
              <a:buFont typeface="Arial" panose="020B0604020202020204" pitchFamily="34" charset="0"/>
              <a:buAutoNum type="alphaUcPeriod" startAt="13"/>
            </a:pPr>
            <a:r>
              <a:rPr lang="en-US" altLang="en-US" sz="1200"/>
              <a:t>Distant vision</a:t>
            </a:r>
          </a:p>
          <a:p>
            <a:pPr>
              <a:buFont typeface="Arial" panose="020B0604020202020204" pitchFamily="34" charset="0"/>
              <a:buAutoNum type="alphaUcPeriod" startAt="13"/>
            </a:pPr>
            <a:r>
              <a:rPr lang="en-US" altLang="en-US" sz="1200"/>
              <a:t>iris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3"/>
  <p:tag name="MMPROD_UIDATA" val="&lt;database version=&quot;7.0&quot;&gt;&lt;object type=&quot;1&quot; unique_id=&quot;10001&quot;&gt;&lt;object type=&quot;2&quot; unique_id=&quot;10224&quot;&gt;&lt;object type=&quot;3&quot; unique_id=&quot;10225&quot;&gt;&lt;property id=&quot;20148&quot; value=&quot;5&quot;/&gt;&lt;property id=&quot;20300&quot; value=&quot;Slide 1&quot;/&gt;&lt;property id=&quot;20307&quot; value=&quot;317&quot;/&gt;&lt;/object&gt;&lt;object type=&quot;3&quot; unique_id=&quot;10226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227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228&quot;&gt;&lt;property id=&quot;20148&quot; value=&quot;5&quot;/&gt;&lt;property id=&quot;20300&quot; value=&quot;Slide 4 - &amp;quot;Sensory organ-eye &amp;quot;&quot;/&gt;&lt;property id=&quot;20307&quot; value=&quot;335&quot;/&gt;&lt;/object&gt;&lt;object type=&quot;3&quot; unique_id=&quot;10229&quot;&gt;&lt;property id=&quot;20148&quot; value=&quot;5&quot;/&gt;&lt;property id=&quot;20300&quot; value=&quot;Slide 5 - &amp;quot;Sensory organ-eye key&amp;quot;&quot;/&gt;&lt;property id=&quot;20307&quot; value=&quot;336&quot;/&gt;&lt;/object&gt;&lt;/object&gt;&lt;object type=&quot;8&quot; unique_id=&quot;1023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5043</TotalTime>
  <Words>246</Words>
  <Application>Microsoft Office PowerPoint</Application>
  <PresentationFormat>On-screen Show (4:3)</PresentationFormat>
  <Paragraphs>99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Sensory Organ-Eye </vt:lpstr>
      <vt:lpstr>Sensory Organ-Eye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193</cp:revision>
  <dcterms:created xsi:type="dcterms:W3CDTF">2005-04-19T02:46:41Z</dcterms:created>
  <dcterms:modified xsi:type="dcterms:W3CDTF">2019-04-29T21:22:30Z</dcterms:modified>
</cp:coreProperties>
</file>