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41" r:id="rId2"/>
  </p:sldMasterIdLst>
  <p:notesMasterIdLst>
    <p:notesMasterId r:id="rId8"/>
  </p:notesMasterIdLst>
  <p:sldIdLst>
    <p:sldId id="336" r:id="rId3"/>
    <p:sldId id="333" r:id="rId4"/>
    <p:sldId id="330" r:id="rId5"/>
    <p:sldId id="334" r:id="rId6"/>
    <p:sldId id="335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102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FC071DF2-8FEE-4BDD-9B0D-A5A139F62A1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71423230-6F0D-4351-B4CF-27611E2C070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8" name="Rectangle 4">
            <a:extLst>
              <a:ext uri="{FF2B5EF4-FFF2-40B4-BE49-F238E27FC236}">
                <a16:creationId xmlns:a16="http://schemas.microsoft.com/office/drawing/2014/main" id="{7FC3DAB2-55BF-468C-90AE-1C4887CDD5CA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C52614AE-A544-48A0-976A-29FABC00A46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61B60F90-F3AE-4EF7-9938-015B59C88B8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88F4BC27-56CD-48B9-B2AB-01CB37724C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2C3CFA6-194B-4A31-9BD1-E54B42CC279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>
            <a:extLst>
              <a:ext uri="{FF2B5EF4-FFF2-40B4-BE49-F238E27FC236}">
                <a16:creationId xmlns:a16="http://schemas.microsoft.com/office/drawing/2014/main" id="{E6C3437A-B6F7-401C-96C4-D7E6F3A7007C}"/>
              </a:ext>
            </a:extLst>
          </p:cNvPr>
          <p:cNvGrpSpPr>
            <a:grpSpLocks/>
          </p:cNvGrpSpPr>
          <p:nvPr/>
        </p:nvGrpSpPr>
        <p:grpSpPr bwMode="auto">
          <a:xfrm>
            <a:off x="0" y="914400"/>
            <a:ext cx="8686800" cy="2514600"/>
            <a:chOff x="0" y="576"/>
            <a:chExt cx="5472" cy="1584"/>
          </a:xfrm>
        </p:grpSpPr>
        <p:sp>
          <p:nvSpPr>
            <p:cNvPr id="5" name="Oval 7">
              <a:extLst>
                <a:ext uri="{FF2B5EF4-FFF2-40B4-BE49-F238E27FC236}">
                  <a16:creationId xmlns:a16="http://schemas.microsoft.com/office/drawing/2014/main" id="{068564AB-E43B-469E-B470-EEE155802D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576"/>
              <a:ext cx="1584" cy="1584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 sz="1800"/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id="{605B0236-B506-4561-B648-70EBBC91339B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0" y="1056"/>
              <a:ext cx="2976" cy="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9">
              <a:extLst>
                <a:ext uri="{FF2B5EF4-FFF2-40B4-BE49-F238E27FC236}">
                  <a16:creationId xmlns:a16="http://schemas.microsoft.com/office/drawing/2014/main" id="{1E33B7AF-6ECB-45F8-B7E5-A7D28BD95C57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2496" y="1056"/>
              <a:ext cx="2976" cy="7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F5066FD-10F6-44E4-B586-EC10D1C2F0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960"/>
              <a:ext cx="144" cy="913"/>
            </a:xfrm>
            <a:custGeom>
              <a:avLst/>
              <a:gdLst>
                <a:gd name="T0" fmla="*/ 1000 w 1000"/>
                <a:gd name="T1" fmla="*/ 1000 h 1000"/>
                <a:gd name="T2" fmla="*/ 0 w 1000"/>
                <a:gd name="T3" fmla="*/ 1000 h 1000"/>
                <a:gd name="T4" fmla="*/ 0 w 1000"/>
                <a:gd name="T5" fmla="*/ 0 h 1000"/>
                <a:gd name="T6" fmla="*/ 1000 w 1000"/>
                <a:gd name="T7" fmla="*/ 0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1000" y="1000"/>
                  </a:moveTo>
                  <a:lnTo>
                    <a:pt x="0" y="1000"/>
                  </a:lnTo>
                  <a:lnTo>
                    <a:pt x="0" y="0"/>
                  </a:lnTo>
                  <a:lnTo>
                    <a:pt x="1000" y="0"/>
                  </a:lnTo>
                </a:path>
              </a:pathLst>
            </a:custGeom>
            <a:noFill/>
            <a:ln w="76200" cmpd="sng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AA41E6D1-6F1D-40F0-A126-77A1447097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762"/>
              <a:ext cx="165" cy="864"/>
            </a:xfrm>
            <a:custGeom>
              <a:avLst/>
              <a:gdLst>
                <a:gd name="T0" fmla="*/ 0 w 1000"/>
                <a:gd name="T1" fmla="*/ 0 h 1000"/>
                <a:gd name="T2" fmla="*/ 1000 w 1000"/>
                <a:gd name="T3" fmla="*/ 0 h 1000"/>
                <a:gd name="T4" fmla="*/ 1000 w 1000"/>
                <a:gd name="T5" fmla="*/ 1000 h 1000"/>
                <a:gd name="T6" fmla="*/ 0 w 1000"/>
                <a:gd name="T7" fmla="*/ 1000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0" y="0"/>
                  </a:moveTo>
                  <a:lnTo>
                    <a:pt x="1000" y="0"/>
                  </a:lnTo>
                  <a:lnTo>
                    <a:pt x="1000" y="1000"/>
                  </a:lnTo>
                  <a:lnTo>
                    <a:pt x="0" y="1000"/>
                  </a:lnTo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714500" y="4775200"/>
            <a:ext cx="4229100" cy="25400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51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628650" y="1924051"/>
            <a:ext cx="5314950" cy="21336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6163D84F-1373-495C-8F41-0FD6EFDD0D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B09C6148-84DD-4435-A73D-44230BF190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40294573-4441-40CC-A9EC-25A287E353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436FA89-8C8D-4FAF-B169-5D2BF38A91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6575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55611C6-3E30-4859-BE1C-0B2231261C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898DAA0-E6D6-44BC-B907-254D41B8B28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00E466A-C35E-4349-9B6C-19CB02EFCA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F492DB-66BA-4FDC-84D9-A1B4EF87D0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8859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D85F0D7-1419-44BE-AB5F-9F77177220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6908BA7-6E3D-483E-990C-F29FDBF78B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2ABE15A-111E-495D-87CC-DD695C957F9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27DF70-C441-4FD9-A810-D68C7F1B38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0564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>
            <a:extLst>
              <a:ext uri="{FF2B5EF4-FFF2-40B4-BE49-F238E27FC236}">
                <a16:creationId xmlns:a16="http://schemas.microsoft.com/office/drawing/2014/main" id="{AF3198BA-A376-403F-9322-9AC2A46CBF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13D1B2B-6AB6-4038-946C-6CBF25304CBA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5F65801-7196-4D38-8735-42FC236A8A49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>
            <a:extLst>
              <a:ext uri="{FF2B5EF4-FFF2-40B4-BE49-F238E27FC236}">
                <a16:creationId xmlns:a16="http://schemas.microsoft.com/office/drawing/2014/main" id="{A9015F07-A58E-44E3-98BD-8C0B00100D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5">
            <a:extLst>
              <a:ext uri="{FF2B5EF4-FFF2-40B4-BE49-F238E27FC236}">
                <a16:creationId xmlns:a16="http://schemas.microsoft.com/office/drawing/2014/main" id="{22401865-CDDD-45EB-BA53-88E409ED6B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1D39D7AF-3664-42A9-83FD-B7224699B5BB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6288119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96524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64" y="481352"/>
            <a:ext cx="6865850" cy="941047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241914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64" y="274638"/>
            <a:ext cx="686585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5753302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45841"/>
            <a:ext cx="3008313" cy="84814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06309"/>
            <a:ext cx="3008313" cy="411985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043578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645890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>
            <a:extLst>
              <a:ext uri="{FF2B5EF4-FFF2-40B4-BE49-F238E27FC236}">
                <a16:creationId xmlns:a16="http://schemas.microsoft.com/office/drawing/2014/main" id="{BB02E3F9-1994-4A80-96B2-8342143BCEB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85725" y="95250"/>
            <a:ext cx="8972550" cy="6424613"/>
            <a:chOff x="85724" y="95250"/>
            <a:chExt cx="8972551" cy="6424612"/>
          </a:xfrm>
        </p:grpSpPr>
        <p:sp>
          <p:nvSpPr>
            <p:cNvPr id="5" name="Rectangle 13">
              <a:extLst>
                <a:ext uri="{FF2B5EF4-FFF2-40B4-BE49-F238E27FC236}">
                  <a16:creationId xmlns:a16="http://schemas.microsoft.com/office/drawing/2014/main" id="{5DE1FDA9-2D2C-4C36-8DB6-5976883C57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724" y="762000"/>
              <a:ext cx="581026" cy="5757861"/>
            </a:xfrm>
            <a:prstGeom prst="rect">
              <a:avLst/>
            </a:prstGeom>
            <a:gradFill rotWithShape="1">
              <a:gsLst>
                <a:gs pos="0">
                  <a:srgbClr val="770000"/>
                </a:gs>
                <a:gs pos="50000">
                  <a:srgbClr val="AD0000"/>
                </a:gs>
                <a:gs pos="100000">
                  <a:srgbClr val="CE0000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/>
            <a:lstStyle>
              <a:lvl1pPr marL="169863" indent="-169863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anose="05050102010706020507" pitchFamily="18" charset="2"/>
                <a:buChar char="·"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A805369-BF27-4638-ABCF-384536A2F556}"/>
                </a:ext>
              </a:extLst>
            </p:cNvPr>
            <p:cNvSpPr/>
            <p:nvPr userDrawn="1"/>
          </p:nvSpPr>
          <p:spPr bwMode="auto">
            <a:xfrm>
              <a:off x="8477249" y="95250"/>
              <a:ext cx="581026" cy="6424612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A08A6C3-30DF-4E3B-905B-D394901EC6C0}"/>
                </a:ext>
              </a:extLst>
            </p:cNvPr>
            <p:cNvSpPr/>
            <p:nvPr userDrawn="1"/>
          </p:nvSpPr>
          <p:spPr bwMode="auto">
            <a:xfrm rot="16200000">
              <a:off x="4324351" y="-3476624"/>
              <a:ext cx="581026" cy="7724775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F6892F6-0ED1-42E0-BDD8-D322F99089AD}"/>
                </a:ext>
              </a:extLst>
            </p:cNvPr>
            <p:cNvSpPr/>
            <p:nvPr userDrawn="1"/>
          </p:nvSpPr>
          <p:spPr bwMode="auto">
            <a:xfrm rot="16200000">
              <a:off x="4281486" y="2324098"/>
              <a:ext cx="581026" cy="7810499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</p:grp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57250" y="2190750"/>
            <a:ext cx="7400925" cy="1111250"/>
          </a:xfrm>
        </p:spPr>
        <p:txBody>
          <a:bodyPr/>
          <a:lstStyle>
            <a:lvl1pPr algn="ctr">
              <a:defRPr sz="48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857249" y="3497261"/>
            <a:ext cx="7419975" cy="7889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224348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8796420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9F85C6E-AF0B-49D1-893E-1A784C5A2E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AFA7DA4-5390-4D9C-A5D1-2BBDCFE6000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FAAB036-7D72-4411-87D0-22243E40C1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111D7D-29EB-42A9-8E85-496D0A62947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90014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18426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2486878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8113" y="279400"/>
            <a:ext cx="1954212" cy="5745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475" y="279400"/>
            <a:ext cx="5710238" cy="5745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339078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135FF47-738B-42D2-8CB6-97D5EF599C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58AC60D-D289-4A78-BC5B-6E4036ED5BC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3C578D6-0F8E-4011-9DFC-C57DCCE201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C5070B-E8CB-4E29-A26C-6867FA5540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7961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07527AA-9D02-4C62-B8BB-801465FEDF5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225A3B5-F8E8-480B-A564-9C468A7144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7219DBB-1E2E-423A-8AB3-F52E494329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897E81-0DB5-4A91-9E1E-F5B0796ABA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9092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B15ED41-9191-49EA-B3B5-066E20088EA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D71ECB0-45DD-45A0-931C-B1964AEB4A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763B2F-4318-4730-8CB0-9964546BD3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9426ED-6662-4C72-B576-63207F53FD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4305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8CF05C0E-5639-4C50-BC4A-407D1D77910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D4436B3B-84F3-4515-B280-9E4B6993AC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17E98338-E4F3-4A34-97AE-391C6792798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3C3F19-3198-4FAA-BCB6-5D7200538B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6029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21488AA8-DD0F-45AC-A7CC-6EBFD078F2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B20FFD85-4B43-436C-AC57-8FE3EBC844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1E9DDB12-E838-4B74-8A9D-5E4CC4B59B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81011A-786E-4F35-BB3F-6EA2A43B78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7874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15F369B-3C54-48D1-BF91-39CA6CA478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D7DDBF0-51C7-4301-8338-0513550BC6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1A7A868-78D2-4BE7-8FB7-C06DB2FF33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63C964-505B-4BF4-9641-656D4D2721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4807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CD0D840-ADB1-4FB0-B676-C890FB9151C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25A51EB-7297-4CA7-9011-F7EDFF19EB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0F1ECEDB-2837-4176-ADDC-3CC0DF43BED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E67C56-8179-412D-9FF0-891F487099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244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D2A2413-911D-4074-903D-428682E807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DBDC3A4-94B9-4D97-8AFA-F57315A148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70F10730-9EB4-46F1-947B-4DFCA44F88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F39FB5B-ED99-436A-878F-228FDEB081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76F135DB-3C70-4EDC-A4DD-6D227D1616B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13EB879A-93F4-496C-825D-A299654EBFB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B958ED81-F97C-4D51-9DF7-062BF6105AA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D2910ADC-9CBE-42D4-8094-35A3B90EE993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FE6C0909-A20A-4C8B-BC31-C178171F9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000 w 1000"/>
              <a:gd name="T1" fmla="*/ 1000 h 1000"/>
              <a:gd name="T2" fmla="*/ 0 w 1000"/>
              <a:gd name="T3" fmla="*/ 1000 h 1000"/>
              <a:gd name="T4" fmla="*/ 0 w 1000"/>
              <a:gd name="T5" fmla="*/ 0 h 1000"/>
              <a:gd name="T6" fmla="*/ 10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B43BBBAF-992E-402C-91A4-14FFEC34E6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000 w 1000"/>
              <a:gd name="T3" fmla="*/ 0 h 1000"/>
              <a:gd name="T4" fmla="*/ 1000 w 1000"/>
              <a:gd name="T5" fmla="*/ 1000 h 1000"/>
              <a:gd name="T6" fmla="*/ 0 w 1000"/>
              <a:gd name="T7" fmla="*/ 100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65" r:id="rId2"/>
    <p:sldLayoutId id="2147483864" r:id="rId3"/>
    <p:sldLayoutId id="2147483863" r:id="rId4"/>
    <p:sldLayoutId id="2147483862" r:id="rId5"/>
    <p:sldLayoutId id="2147483861" r:id="rId6"/>
    <p:sldLayoutId id="2147483860" r:id="rId7"/>
    <p:sldLayoutId id="2147483859" r:id="rId8"/>
    <p:sldLayoutId id="2147483858" r:id="rId9"/>
    <p:sldLayoutId id="2147483857" r:id="rId10"/>
    <p:sldLayoutId id="214748385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CFEF20C4-0C9B-405A-A695-2C7B929138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CE67DAB8-D491-4A8E-94F2-3B5FBD0670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0" name="Text Box 37">
            <a:extLst>
              <a:ext uri="{FF2B5EF4-FFF2-40B4-BE49-F238E27FC236}">
                <a16:creationId xmlns:a16="http://schemas.microsoft.com/office/drawing/2014/main" id="{D3E11587-2E90-48A8-BFDE-8462EC7C59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27D0CA9-22E9-4843-88EF-62CA7D7355FC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85FE992-F12F-4665-9275-DBC93D64CE0C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5" name="Picture 3" descr="MHE-red-RGB-email-logo.png">
            <a:extLst>
              <a:ext uri="{FF2B5EF4-FFF2-40B4-BE49-F238E27FC236}">
                <a16:creationId xmlns:a16="http://schemas.microsoft.com/office/drawing/2014/main" id="{7BE033B3-70BF-47F7-9F8E-F6F23C4059C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16550522-CB1C-4FD5-8116-8EFAA217DA0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625C910D-FD2D-44C7-9419-699017C37BBF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" name="Text Box 36">
            <a:extLst>
              <a:ext uri="{FF2B5EF4-FFF2-40B4-BE49-F238E27FC236}">
                <a16:creationId xmlns:a16="http://schemas.microsoft.com/office/drawing/2014/main" id="{CBE93D73-8A59-49D9-A466-E0C2E244E1A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11938"/>
            <a:ext cx="3022600" cy="24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000" dirty="0">
                <a:solidFill>
                  <a:srgbClr val="000000"/>
                </a:solidFill>
              </a:rPr>
              <a:t>Business Unit </a:t>
            </a:r>
            <a:r>
              <a:rPr lang="en-US" sz="1000" dirty="0">
                <a:solidFill>
                  <a:srgbClr val="FF0000"/>
                </a:solidFill>
              </a:rPr>
              <a:t>Tag line (optional)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4" r:id="rId2"/>
    <p:sldLayoutId id="2147483873" r:id="rId3"/>
    <p:sldLayoutId id="2147483872" r:id="rId4"/>
    <p:sldLayoutId id="2147483871" r:id="rId5"/>
    <p:sldLayoutId id="2147483870" r:id="rId6"/>
    <p:sldLayoutId id="2147483877" r:id="rId7"/>
    <p:sldLayoutId id="2147483869" r:id="rId8"/>
    <p:sldLayoutId id="2147483868" r:id="rId9"/>
    <p:sldLayoutId id="2147483867" r:id="rId10"/>
    <p:sldLayoutId id="2147483866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7255437-0546-4D10-A5E0-582138BBB1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76400"/>
            <a:ext cx="9144000" cy="1447800"/>
          </a:xfrm>
        </p:spPr>
        <p:txBody>
          <a:bodyPr/>
          <a:lstStyle/>
          <a:p>
            <a:pPr>
              <a:defRPr/>
            </a:pPr>
            <a:r>
              <a:rPr lang="en-US" sz="5400" dirty="0">
                <a:solidFill>
                  <a:schemeClr val="tx1"/>
                </a:solidFill>
              </a:rPr>
              <a:t>Concept Map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147" name="Rectangle 5">
            <a:extLst>
              <a:ext uri="{FF2B5EF4-FFF2-40B4-BE49-F238E27FC236}">
                <a16:creationId xmlns:a16="http://schemas.microsoft.com/office/drawing/2014/main" id="{44287F40-3BB8-4E38-8D5C-FCBFB7A43F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11938"/>
            <a:ext cx="9144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6150" name="Text Box 9">
            <a:extLst>
              <a:ext uri="{FF2B5EF4-FFF2-40B4-BE49-F238E27FC236}">
                <a16:creationId xmlns:a16="http://schemas.microsoft.com/office/drawing/2014/main" id="{B979A68D-CFF5-4F6B-B789-1552C9D2A4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3600"/>
              <a:t>Scientific theory</a:t>
            </a:r>
            <a:endParaRPr lang="en-US" alt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0A13E81-D87A-43AD-9254-AE1FD1841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BAC88B9B-AB09-445A-A9D1-1239871879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E2ACD9E-5B3B-4672-AE2A-F9D224DA2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D9520779-9EF8-4FEE-ABAF-A57DDBBEE1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C597C1C8-28F9-40F9-AFBF-C0D40F83FC46}"/>
              </a:ext>
            </a:extLst>
          </p:cNvPr>
          <p:cNvSpPr>
            <a:spLocks noGrp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Scientific Theory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5000E884-A507-444B-9EDB-E49D5A460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819400"/>
            <a:ext cx="2971800" cy="2724150"/>
          </a:xfrm>
        </p:spPr>
        <p:txBody>
          <a:bodyPr/>
          <a:lstStyle/>
          <a:p>
            <a:pPr marL="982663" lvl="1" indent="-533400">
              <a:buSzPct val="120000"/>
              <a:buFont typeface="Arial" panose="020B0604020202020204" pitchFamily="34" charset="0"/>
              <a:buAutoNum type="alphaLcPeriod"/>
            </a:pPr>
            <a:r>
              <a:rPr lang="en-US" altLang="en-US" sz="1200"/>
              <a:t>Presence or absence of oxygen.</a:t>
            </a:r>
          </a:p>
          <a:p>
            <a:pPr marL="982663" lvl="1" indent="-533400">
              <a:buSzPct val="120000"/>
              <a:buFont typeface="Arial" panose="020B0604020202020204" pitchFamily="34" charset="0"/>
              <a:buAutoNum type="alphaLcPeriod"/>
            </a:pPr>
            <a:r>
              <a:rPr lang="en-US" altLang="en-US" sz="1200"/>
              <a:t>Why does the bacterium that causes botulism (</a:t>
            </a:r>
            <a:r>
              <a:rPr lang="en-US" altLang="en-US" sz="1200" i="1"/>
              <a:t>Clostridium botulinum</a:t>
            </a:r>
            <a:r>
              <a:rPr lang="en-US" altLang="en-US" sz="1200"/>
              <a:t>) only grow in sealed cans?</a:t>
            </a:r>
          </a:p>
          <a:p>
            <a:pPr marL="982663" lvl="1" indent="-533400">
              <a:buSzPct val="120000"/>
              <a:buFont typeface="Arial" panose="020B0604020202020204" pitchFamily="34" charset="0"/>
              <a:buAutoNum type="alphaLcPeriod"/>
            </a:pPr>
            <a:r>
              <a:rPr lang="en-US" altLang="en-US" sz="1200" i="1"/>
              <a:t> Clostridium botulinum</a:t>
            </a:r>
            <a:r>
              <a:rPr lang="en-US" altLang="en-US" sz="1200"/>
              <a:t> cannot grow in an environment where oxygen is present. </a:t>
            </a:r>
          </a:p>
          <a:p>
            <a:pPr marL="982663" lvl="1" indent="-533400">
              <a:buSzPct val="120000"/>
              <a:buFont typeface="Arial" panose="020B0604020202020204" pitchFamily="34" charset="0"/>
              <a:buAutoNum type="alphaLcPeriod"/>
            </a:pPr>
            <a:r>
              <a:rPr lang="en-US" altLang="en-US" sz="1200"/>
              <a:t>Support or reject the hypothesis. </a:t>
            </a:r>
          </a:p>
          <a:p>
            <a:pPr marL="982663" lvl="1" indent="-533400">
              <a:buSzPct val="120000"/>
              <a:buFont typeface="Arial" panose="020B0604020202020204" pitchFamily="34" charset="0"/>
              <a:buAutoNum type="alphaLcPeriod"/>
            </a:pPr>
            <a:r>
              <a:rPr lang="en-US" altLang="en-US" sz="1200"/>
              <a:t>A growth medium with all the nutrients required by </a:t>
            </a:r>
            <a:r>
              <a:rPr lang="en-US" altLang="en-US" sz="1200" i="1"/>
              <a:t>Clostridium botulinum</a:t>
            </a:r>
            <a:r>
              <a:rPr lang="en-US" altLang="en-US" sz="1200"/>
              <a:t>.</a:t>
            </a:r>
          </a:p>
          <a:p>
            <a:pPr marL="982663" lvl="1" indent="-533400">
              <a:buSzPct val="120000"/>
              <a:buFont typeface="Arial" panose="020B0604020202020204" pitchFamily="34" charset="0"/>
              <a:buAutoNum type="alphaLcPeriod"/>
            </a:pPr>
            <a:r>
              <a:rPr lang="en-US" altLang="en-US" sz="1200"/>
              <a:t>Amount of growth recorded on the agar plates</a:t>
            </a:r>
          </a:p>
        </p:txBody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ED6D35ED-A7AC-4AED-9669-8753B21FD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2362200"/>
            <a:ext cx="1422400" cy="4572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What is the observation?</a:t>
            </a:r>
          </a:p>
        </p:txBody>
      </p:sp>
      <p:sp>
        <p:nvSpPr>
          <p:cNvPr id="9221" name="Rectangle 4">
            <a:extLst>
              <a:ext uri="{FF2B5EF4-FFF2-40B4-BE49-F238E27FC236}">
                <a16:creationId xmlns:a16="http://schemas.microsoft.com/office/drawing/2014/main" id="{D989A85D-26FA-4D50-873E-A4B5883CE9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3790950"/>
            <a:ext cx="1422400" cy="4572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/>
              <a:t>An experiment is conducted. </a:t>
            </a:r>
          </a:p>
        </p:txBody>
      </p:sp>
      <p:sp>
        <p:nvSpPr>
          <p:cNvPr id="9222" name="Rectangle 5">
            <a:extLst>
              <a:ext uri="{FF2B5EF4-FFF2-40B4-BE49-F238E27FC236}">
                <a16:creationId xmlns:a16="http://schemas.microsoft.com/office/drawing/2014/main" id="{9D20C1C2-1750-49F1-AF6E-A907C65365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3048000"/>
            <a:ext cx="1422400" cy="4572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What is the hypothesis?</a:t>
            </a:r>
          </a:p>
        </p:txBody>
      </p:sp>
      <p:sp>
        <p:nvSpPr>
          <p:cNvPr id="9223" name="Rectangle 6">
            <a:extLst>
              <a:ext uri="{FF2B5EF4-FFF2-40B4-BE49-F238E27FC236}">
                <a16:creationId xmlns:a16="http://schemas.microsoft.com/office/drawing/2014/main" id="{3839DFD3-3FA9-40EE-9489-1872911BD4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3200" y="5791200"/>
            <a:ext cx="1422400" cy="4572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What is the conclusion?</a:t>
            </a:r>
          </a:p>
        </p:txBody>
      </p:sp>
      <p:cxnSp>
        <p:nvCxnSpPr>
          <p:cNvPr id="9224" name="Straight Arrow Connector 8">
            <a:extLst>
              <a:ext uri="{FF2B5EF4-FFF2-40B4-BE49-F238E27FC236}">
                <a16:creationId xmlns:a16="http://schemas.microsoft.com/office/drawing/2014/main" id="{22D81E06-8AE7-49F2-950A-DA61D9A0E5EB}"/>
              </a:ext>
            </a:extLst>
          </p:cNvPr>
          <p:cNvCxnSpPr>
            <a:cxnSpLocks noChangeShapeType="1"/>
            <a:stCxn id="9222" idx="2"/>
            <a:endCxn id="9221" idx="0"/>
          </p:cNvCxnSpPr>
          <p:nvPr/>
        </p:nvCxnSpPr>
        <p:spPr bwMode="auto">
          <a:xfrm>
            <a:off x="5892800" y="3519488"/>
            <a:ext cx="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5" name="Straight Arrow Connector 10">
            <a:extLst>
              <a:ext uri="{FF2B5EF4-FFF2-40B4-BE49-F238E27FC236}">
                <a16:creationId xmlns:a16="http://schemas.microsoft.com/office/drawing/2014/main" id="{92B02625-220B-4E9F-AC2D-8918A07F4134}"/>
              </a:ext>
            </a:extLst>
          </p:cNvPr>
          <p:cNvCxnSpPr>
            <a:cxnSpLocks noChangeShapeType="1"/>
            <a:stCxn id="9220" idx="2"/>
            <a:endCxn id="9222" idx="0"/>
          </p:cNvCxnSpPr>
          <p:nvPr/>
        </p:nvCxnSpPr>
        <p:spPr bwMode="auto">
          <a:xfrm>
            <a:off x="5892800" y="2833688"/>
            <a:ext cx="0" cy="2000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6" name="Oval 19">
            <a:extLst>
              <a:ext uri="{FF2B5EF4-FFF2-40B4-BE49-F238E27FC236}">
                <a16:creationId xmlns:a16="http://schemas.microsoft.com/office/drawing/2014/main" id="{56B70C4F-B495-4504-9977-846BE0C218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4876800"/>
            <a:ext cx="2133600" cy="7239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What is the control variable?</a:t>
            </a:r>
          </a:p>
        </p:txBody>
      </p:sp>
      <p:sp>
        <p:nvSpPr>
          <p:cNvPr id="9227" name="Oval 22">
            <a:extLst>
              <a:ext uri="{FF2B5EF4-FFF2-40B4-BE49-F238E27FC236}">
                <a16:creationId xmlns:a16="http://schemas.microsoft.com/office/drawing/2014/main" id="{03B7C91C-F546-40DB-8ACD-EB654FBB4A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4495800"/>
            <a:ext cx="2133600" cy="7239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What is the dependent variable?</a:t>
            </a:r>
          </a:p>
        </p:txBody>
      </p:sp>
      <p:sp>
        <p:nvSpPr>
          <p:cNvPr id="9228" name="Oval 23">
            <a:extLst>
              <a:ext uri="{FF2B5EF4-FFF2-40B4-BE49-F238E27FC236}">
                <a16:creationId xmlns:a16="http://schemas.microsoft.com/office/drawing/2014/main" id="{CCB6760B-64BC-46FD-8D54-3A0FA95D7A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00" y="4876800"/>
            <a:ext cx="2133600" cy="7239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What is the independent variable?</a:t>
            </a:r>
          </a:p>
        </p:txBody>
      </p:sp>
      <p:cxnSp>
        <p:nvCxnSpPr>
          <p:cNvPr id="9229" name="Straight Arrow Connector 33">
            <a:extLst>
              <a:ext uri="{FF2B5EF4-FFF2-40B4-BE49-F238E27FC236}">
                <a16:creationId xmlns:a16="http://schemas.microsoft.com/office/drawing/2014/main" id="{D8B819CA-929D-49C9-BC90-8EBAC1058729}"/>
              </a:ext>
            </a:extLst>
          </p:cNvPr>
          <p:cNvCxnSpPr>
            <a:cxnSpLocks noChangeShapeType="1"/>
            <a:stCxn id="9226" idx="4"/>
            <a:endCxn id="9223" idx="0"/>
          </p:cNvCxnSpPr>
          <p:nvPr/>
        </p:nvCxnSpPr>
        <p:spPr bwMode="auto">
          <a:xfrm>
            <a:off x="4038600" y="5614988"/>
            <a:ext cx="1955800" cy="161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0" name="Straight Arrow Connector 35">
            <a:extLst>
              <a:ext uri="{FF2B5EF4-FFF2-40B4-BE49-F238E27FC236}">
                <a16:creationId xmlns:a16="http://schemas.microsoft.com/office/drawing/2014/main" id="{FB57FE3F-CFBB-41A1-806B-C419C832F609}"/>
              </a:ext>
            </a:extLst>
          </p:cNvPr>
          <p:cNvCxnSpPr>
            <a:cxnSpLocks noChangeShapeType="1"/>
            <a:stCxn id="9227" idx="4"/>
            <a:endCxn id="9223" idx="0"/>
          </p:cNvCxnSpPr>
          <p:nvPr/>
        </p:nvCxnSpPr>
        <p:spPr bwMode="auto">
          <a:xfrm>
            <a:off x="5943600" y="5233988"/>
            <a:ext cx="50800" cy="542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1" name="Straight Arrow Connector 37">
            <a:extLst>
              <a:ext uri="{FF2B5EF4-FFF2-40B4-BE49-F238E27FC236}">
                <a16:creationId xmlns:a16="http://schemas.microsoft.com/office/drawing/2014/main" id="{B8DD94CA-E50C-4991-9F10-2C4CB5761E58}"/>
              </a:ext>
            </a:extLst>
          </p:cNvPr>
          <p:cNvCxnSpPr>
            <a:cxnSpLocks noChangeShapeType="1"/>
            <a:stCxn id="9228" idx="4"/>
            <a:endCxn id="9223" idx="0"/>
          </p:cNvCxnSpPr>
          <p:nvPr/>
        </p:nvCxnSpPr>
        <p:spPr bwMode="auto">
          <a:xfrm flipH="1">
            <a:off x="5994400" y="5614988"/>
            <a:ext cx="1854200" cy="161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32" name="Content Placeholder 2">
            <a:extLst>
              <a:ext uri="{FF2B5EF4-FFF2-40B4-BE49-F238E27FC236}">
                <a16:creationId xmlns:a16="http://schemas.microsoft.com/office/drawing/2014/main" id="{AF78788E-CBDB-420C-B4BE-8FBEC3F2D969}"/>
              </a:ext>
            </a:extLst>
          </p:cNvPr>
          <p:cNvSpPr>
            <a:spLocks/>
          </p:cNvSpPr>
          <p:nvPr/>
        </p:nvSpPr>
        <p:spPr bwMode="auto">
          <a:xfrm>
            <a:off x="381000" y="1676400"/>
            <a:ext cx="8763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7675" indent="-447675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400"/>
              <a:t>Botulism is a rare but serious illness usually caused by improperly canned food. Botulism eventually causes 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400"/>
              <a:t>paralysis of the muscles. Based on the information provided in the concept map, place the letter with the 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400"/>
              <a:t>appropriate question.</a:t>
            </a:r>
          </a:p>
        </p:txBody>
      </p:sp>
      <p:cxnSp>
        <p:nvCxnSpPr>
          <p:cNvPr id="9233" name="Straight Arrow Connector 8">
            <a:extLst>
              <a:ext uri="{FF2B5EF4-FFF2-40B4-BE49-F238E27FC236}">
                <a16:creationId xmlns:a16="http://schemas.microsoft.com/office/drawing/2014/main" id="{43D5E201-7E69-49FC-AC3E-1D3B476B50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67400" y="4267200"/>
            <a:ext cx="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4" name="Straight Arrow Connector 8">
            <a:extLst>
              <a:ext uri="{FF2B5EF4-FFF2-40B4-BE49-F238E27FC236}">
                <a16:creationId xmlns:a16="http://schemas.microsoft.com/office/drawing/2014/main" id="{3F28AACB-6F9A-44CD-81B8-D4B7103F402B}"/>
              </a:ext>
            </a:extLst>
          </p:cNvPr>
          <p:cNvCxnSpPr>
            <a:cxnSpLocks noChangeShapeType="1"/>
            <a:stCxn id="9221" idx="2"/>
            <a:endCxn id="9226" idx="0"/>
          </p:cNvCxnSpPr>
          <p:nvPr/>
        </p:nvCxnSpPr>
        <p:spPr bwMode="auto">
          <a:xfrm flipH="1">
            <a:off x="4038600" y="4262438"/>
            <a:ext cx="1854200" cy="6000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5" name="Straight Arrow Connector 8">
            <a:extLst>
              <a:ext uri="{FF2B5EF4-FFF2-40B4-BE49-F238E27FC236}">
                <a16:creationId xmlns:a16="http://schemas.microsoft.com/office/drawing/2014/main" id="{33338D26-4520-48C6-A154-0ECD5B9008EB}"/>
              </a:ext>
            </a:extLst>
          </p:cNvPr>
          <p:cNvCxnSpPr>
            <a:cxnSpLocks noChangeShapeType="1"/>
            <a:stCxn id="9221" idx="2"/>
            <a:endCxn id="9228" idx="0"/>
          </p:cNvCxnSpPr>
          <p:nvPr/>
        </p:nvCxnSpPr>
        <p:spPr bwMode="auto">
          <a:xfrm>
            <a:off x="5892800" y="4262438"/>
            <a:ext cx="1955800" cy="6000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1803EA3F-5DE8-402A-A0AB-7EAF46AFB094}"/>
              </a:ext>
            </a:extLst>
          </p:cNvPr>
          <p:cNvSpPr>
            <a:spLocks noGrp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Scientific Theory Key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271A8D6-1EB6-4063-AC1B-5B29D522A4D9}"/>
              </a:ext>
            </a:extLst>
          </p:cNvPr>
          <p:cNvSpPr>
            <a:spLocks/>
          </p:cNvSpPr>
          <p:nvPr/>
        </p:nvSpPr>
        <p:spPr bwMode="auto">
          <a:xfrm>
            <a:off x="0" y="2819400"/>
            <a:ext cx="2971800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82663" indent="-5334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>
              <a:spcBef>
                <a:spcPct val="20000"/>
              </a:spcBef>
              <a:buClr>
                <a:schemeClr val="hlink"/>
              </a:buClr>
              <a:buSzPct val="120000"/>
              <a:buFont typeface="Arial" panose="020B0604020202020204" pitchFamily="34" charset="0"/>
              <a:buAutoNum type="alphaLcPeriod"/>
            </a:pPr>
            <a:r>
              <a:rPr lang="en-US" altLang="en-US" sz="1200"/>
              <a:t>Presence or absence of oxygen.</a:t>
            </a:r>
          </a:p>
          <a:p>
            <a:pPr lvl="1">
              <a:spcBef>
                <a:spcPct val="20000"/>
              </a:spcBef>
              <a:buClr>
                <a:schemeClr val="hlink"/>
              </a:buClr>
              <a:buSzPct val="120000"/>
              <a:buFont typeface="Arial" panose="020B0604020202020204" pitchFamily="34" charset="0"/>
              <a:buAutoNum type="alphaLcPeriod"/>
            </a:pPr>
            <a:r>
              <a:rPr lang="en-US" altLang="en-US" sz="1200"/>
              <a:t>Why does the bacterium that causes botulism (</a:t>
            </a:r>
            <a:r>
              <a:rPr lang="en-US" altLang="en-US" sz="1200" i="1"/>
              <a:t>Clostridium botulinum</a:t>
            </a:r>
            <a:r>
              <a:rPr lang="en-US" altLang="en-US" sz="1200"/>
              <a:t>) only grow in sealed cans?</a:t>
            </a:r>
          </a:p>
          <a:p>
            <a:pPr lvl="1">
              <a:spcBef>
                <a:spcPct val="20000"/>
              </a:spcBef>
              <a:buClr>
                <a:schemeClr val="hlink"/>
              </a:buClr>
              <a:buSzPct val="120000"/>
              <a:buFont typeface="Arial" panose="020B0604020202020204" pitchFamily="34" charset="0"/>
              <a:buAutoNum type="alphaLcPeriod"/>
            </a:pPr>
            <a:r>
              <a:rPr lang="en-US" altLang="en-US" sz="1200" i="1"/>
              <a:t> Clostridium botulinum</a:t>
            </a:r>
            <a:r>
              <a:rPr lang="en-US" altLang="en-US" sz="1200"/>
              <a:t> cannot grow in an environment where oxygen is present. </a:t>
            </a:r>
          </a:p>
          <a:p>
            <a:pPr lvl="1">
              <a:spcBef>
                <a:spcPct val="20000"/>
              </a:spcBef>
              <a:buClr>
                <a:schemeClr val="hlink"/>
              </a:buClr>
              <a:buSzPct val="120000"/>
              <a:buFont typeface="Arial" panose="020B0604020202020204" pitchFamily="34" charset="0"/>
              <a:buAutoNum type="alphaLcPeriod"/>
            </a:pPr>
            <a:r>
              <a:rPr lang="en-US" altLang="en-US" sz="1200"/>
              <a:t>Support or reject the hypothesis. </a:t>
            </a:r>
          </a:p>
          <a:p>
            <a:pPr lvl="1">
              <a:spcBef>
                <a:spcPct val="20000"/>
              </a:spcBef>
              <a:buClr>
                <a:schemeClr val="hlink"/>
              </a:buClr>
              <a:buSzPct val="120000"/>
              <a:buFont typeface="Arial" panose="020B0604020202020204" pitchFamily="34" charset="0"/>
              <a:buAutoNum type="alphaLcPeriod"/>
            </a:pPr>
            <a:r>
              <a:rPr lang="en-US" altLang="en-US" sz="1200"/>
              <a:t>A growth medium with all the nutrients required by </a:t>
            </a:r>
            <a:r>
              <a:rPr lang="en-US" altLang="en-US" sz="1200" i="1"/>
              <a:t>Clostridium botulinum</a:t>
            </a:r>
            <a:r>
              <a:rPr lang="en-US" altLang="en-US" sz="1200"/>
              <a:t>.</a:t>
            </a:r>
          </a:p>
          <a:p>
            <a:pPr lvl="1">
              <a:spcBef>
                <a:spcPct val="20000"/>
              </a:spcBef>
              <a:buClr>
                <a:schemeClr val="hlink"/>
              </a:buClr>
              <a:buSzPct val="120000"/>
              <a:buFont typeface="Arial" panose="020B0604020202020204" pitchFamily="34" charset="0"/>
              <a:buAutoNum type="alphaLcPeriod"/>
            </a:pPr>
            <a:r>
              <a:rPr lang="en-US" altLang="en-US" sz="1200"/>
              <a:t>Amount of growth recorded on the agar plates</a:t>
            </a:r>
          </a:p>
        </p:txBody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933B1DCF-660B-4FDC-B92A-C832B448BB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2362200"/>
            <a:ext cx="1422400" cy="4572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What is the observation?</a:t>
            </a:r>
          </a:p>
        </p:txBody>
      </p:sp>
      <p:sp>
        <p:nvSpPr>
          <p:cNvPr id="10245" name="Rectangle 4">
            <a:extLst>
              <a:ext uri="{FF2B5EF4-FFF2-40B4-BE49-F238E27FC236}">
                <a16:creationId xmlns:a16="http://schemas.microsoft.com/office/drawing/2014/main" id="{554E1BE5-F3F5-4EAF-8DD0-AC02B89BE1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3790950"/>
            <a:ext cx="1422400" cy="4572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/>
              <a:t>An experiment is conducted. </a:t>
            </a:r>
          </a:p>
        </p:txBody>
      </p:sp>
      <p:sp>
        <p:nvSpPr>
          <p:cNvPr id="10246" name="Rectangle 5">
            <a:extLst>
              <a:ext uri="{FF2B5EF4-FFF2-40B4-BE49-F238E27FC236}">
                <a16:creationId xmlns:a16="http://schemas.microsoft.com/office/drawing/2014/main" id="{55F30F57-94C4-4947-80D3-AC6E33985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3048000"/>
            <a:ext cx="1422400" cy="4572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What is the hypothesis?</a:t>
            </a:r>
          </a:p>
        </p:txBody>
      </p:sp>
      <p:sp>
        <p:nvSpPr>
          <p:cNvPr id="10247" name="Rectangle 6">
            <a:extLst>
              <a:ext uri="{FF2B5EF4-FFF2-40B4-BE49-F238E27FC236}">
                <a16:creationId xmlns:a16="http://schemas.microsoft.com/office/drawing/2014/main" id="{D1172F13-6187-4693-AE67-AC8E9189C9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3200" y="5791200"/>
            <a:ext cx="1422400" cy="4572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What is the conclusion?</a:t>
            </a:r>
          </a:p>
        </p:txBody>
      </p:sp>
      <p:cxnSp>
        <p:nvCxnSpPr>
          <p:cNvPr id="10248" name="Straight Arrow Connector 8">
            <a:extLst>
              <a:ext uri="{FF2B5EF4-FFF2-40B4-BE49-F238E27FC236}">
                <a16:creationId xmlns:a16="http://schemas.microsoft.com/office/drawing/2014/main" id="{1CE26425-4F87-47C1-9AC1-2C3D05C8EFD8}"/>
              </a:ext>
            </a:extLst>
          </p:cNvPr>
          <p:cNvCxnSpPr>
            <a:cxnSpLocks noChangeShapeType="1"/>
            <a:stCxn id="10246" idx="2"/>
            <a:endCxn id="10245" idx="0"/>
          </p:cNvCxnSpPr>
          <p:nvPr/>
        </p:nvCxnSpPr>
        <p:spPr bwMode="auto">
          <a:xfrm>
            <a:off x="5892800" y="3519488"/>
            <a:ext cx="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49" name="Straight Arrow Connector 10">
            <a:extLst>
              <a:ext uri="{FF2B5EF4-FFF2-40B4-BE49-F238E27FC236}">
                <a16:creationId xmlns:a16="http://schemas.microsoft.com/office/drawing/2014/main" id="{4DFD5AA4-C476-4899-B94B-DA002E4E7ACA}"/>
              </a:ext>
            </a:extLst>
          </p:cNvPr>
          <p:cNvCxnSpPr>
            <a:cxnSpLocks noChangeShapeType="1"/>
            <a:stCxn id="10244" idx="2"/>
            <a:endCxn id="10246" idx="0"/>
          </p:cNvCxnSpPr>
          <p:nvPr/>
        </p:nvCxnSpPr>
        <p:spPr bwMode="auto">
          <a:xfrm>
            <a:off x="5892800" y="2833688"/>
            <a:ext cx="0" cy="2000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50" name="Oval 19">
            <a:extLst>
              <a:ext uri="{FF2B5EF4-FFF2-40B4-BE49-F238E27FC236}">
                <a16:creationId xmlns:a16="http://schemas.microsoft.com/office/drawing/2014/main" id="{83EB1F14-3781-4B40-B1D5-59ECE59A35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4876800"/>
            <a:ext cx="2133600" cy="7239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What is the control variable?</a:t>
            </a:r>
          </a:p>
        </p:txBody>
      </p:sp>
      <p:sp>
        <p:nvSpPr>
          <p:cNvPr id="10251" name="Oval 22">
            <a:extLst>
              <a:ext uri="{FF2B5EF4-FFF2-40B4-BE49-F238E27FC236}">
                <a16:creationId xmlns:a16="http://schemas.microsoft.com/office/drawing/2014/main" id="{FF1735CC-CD20-4BB8-9A58-C592E24669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4495800"/>
            <a:ext cx="2133600" cy="7239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What is the dependent variable?</a:t>
            </a:r>
          </a:p>
        </p:txBody>
      </p:sp>
      <p:sp>
        <p:nvSpPr>
          <p:cNvPr id="10252" name="Oval 23">
            <a:extLst>
              <a:ext uri="{FF2B5EF4-FFF2-40B4-BE49-F238E27FC236}">
                <a16:creationId xmlns:a16="http://schemas.microsoft.com/office/drawing/2014/main" id="{C7BFA6B9-C964-46EF-A2C2-AB2789F7FC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00" y="4876800"/>
            <a:ext cx="2133600" cy="7239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What is the independent variable?</a:t>
            </a:r>
          </a:p>
        </p:txBody>
      </p:sp>
      <p:cxnSp>
        <p:nvCxnSpPr>
          <p:cNvPr id="10253" name="Straight Arrow Connector 33">
            <a:extLst>
              <a:ext uri="{FF2B5EF4-FFF2-40B4-BE49-F238E27FC236}">
                <a16:creationId xmlns:a16="http://schemas.microsoft.com/office/drawing/2014/main" id="{B96E176D-6A26-4EA7-867F-629F92F92F8C}"/>
              </a:ext>
            </a:extLst>
          </p:cNvPr>
          <p:cNvCxnSpPr>
            <a:cxnSpLocks noChangeShapeType="1"/>
            <a:stCxn id="10250" idx="4"/>
            <a:endCxn id="10247" idx="0"/>
          </p:cNvCxnSpPr>
          <p:nvPr/>
        </p:nvCxnSpPr>
        <p:spPr bwMode="auto">
          <a:xfrm>
            <a:off x="4038600" y="5614988"/>
            <a:ext cx="1955800" cy="161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54" name="Straight Arrow Connector 35">
            <a:extLst>
              <a:ext uri="{FF2B5EF4-FFF2-40B4-BE49-F238E27FC236}">
                <a16:creationId xmlns:a16="http://schemas.microsoft.com/office/drawing/2014/main" id="{B7E120E1-E28D-4F77-A08D-11896074F747}"/>
              </a:ext>
            </a:extLst>
          </p:cNvPr>
          <p:cNvCxnSpPr>
            <a:cxnSpLocks noChangeShapeType="1"/>
            <a:stCxn id="10251" idx="4"/>
            <a:endCxn id="10247" idx="0"/>
          </p:cNvCxnSpPr>
          <p:nvPr/>
        </p:nvCxnSpPr>
        <p:spPr bwMode="auto">
          <a:xfrm>
            <a:off x="5943600" y="5233988"/>
            <a:ext cx="50800" cy="542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55" name="Straight Arrow Connector 37">
            <a:extLst>
              <a:ext uri="{FF2B5EF4-FFF2-40B4-BE49-F238E27FC236}">
                <a16:creationId xmlns:a16="http://schemas.microsoft.com/office/drawing/2014/main" id="{BE53B0D9-3978-4B9B-AF0D-DFC138C74925}"/>
              </a:ext>
            </a:extLst>
          </p:cNvPr>
          <p:cNvCxnSpPr>
            <a:cxnSpLocks noChangeShapeType="1"/>
            <a:stCxn id="10252" idx="4"/>
            <a:endCxn id="10247" idx="0"/>
          </p:cNvCxnSpPr>
          <p:nvPr/>
        </p:nvCxnSpPr>
        <p:spPr bwMode="auto">
          <a:xfrm flipH="1">
            <a:off x="5994400" y="5614988"/>
            <a:ext cx="1854200" cy="1619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56" name="Content Placeholder 2">
            <a:extLst>
              <a:ext uri="{FF2B5EF4-FFF2-40B4-BE49-F238E27FC236}">
                <a16:creationId xmlns:a16="http://schemas.microsoft.com/office/drawing/2014/main" id="{F04272F1-6C59-4596-90B4-5D198DD8E3D3}"/>
              </a:ext>
            </a:extLst>
          </p:cNvPr>
          <p:cNvSpPr>
            <a:spLocks/>
          </p:cNvSpPr>
          <p:nvPr/>
        </p:nvSpPr>
        <p:spPr bwMode="auto">
          <a:xfrm>
            <a:off x="381000" y="1676400"/>
            <a:ext cx="8763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47675" indent="-447675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400"/>
              <a:t>Botulism is a rare but serious illness usually caused by improperly canned food. Botulism eventually causes 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400"/>
              <a:t>paralysis of the muscles. Based on the information provided in the concept map, place the letter with the 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1400"/>
              <a:t>appropriate question.</a:t>
            </a:r>
          </a:p>
        </p:txBody>
      </p:sp>
      <p:cxnSp>
        <p:nvCxnSpPr>
          <p:cNvPr id="10257" name="Straight Arrow Connector 8">
            <a:extLst>
              <a:ext uri="{FF2B5EF4-FFF2-40B4-BE49-F238E27FC236}">
                <a16:creationId xmlns:a16="http://schemas.microsoft.com/office/drawing/2014/main" id="{AD685155-EF64-417E-870E-6EF7682133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67400" y="4267200"/>
            <a:ext cx="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58" name="Straight Arrow Connector 8">
            <a:extLst>
              <a:ext uri="{FF2B5EF4-FFF2-40B4-BE49-F238E27FC236}">
                <a16:creationId xmlns:a16="http://schemas.microsoft.com/office/drawing/2014/main" id="{2B8EF582-5D1F-47C1-B3AE-719837C814D1}"/>
              </a:ext>
            </a:extLst>
          </p:cNvPr>
          <p:cNvCxnSpPr>
            <a:cxnSpLocks noChangeShapeType="1"/>
            <a:stCxn id="10245" idx="2"/>
            <a:endCxn id="10250" idx="0"/>
          </p:cNvCxnSpPr>
          <p:nvPr/>
        </p:nvCxnSpPr>
        <p:spPr bwMode="auto">
          <a:xfrm flipH="1">
            <a:off x="4038600" y="4262438"/>
            <a:ext cx="1854200" cy="6000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59" name="Straight Arrow Connector 8">
            <a:extLst>
              <a:ext uri="{FF2B5EF4-FFF2-40B4-BE49-F238E27FC236}">
                <a16:creationId xmlns:a16="http://schemas.microsoft.com/office/drawing/2014/main" id="{24127B3F-C67D-4092-A160-4B9757A62A54}"/>
              </a:ext>
            </a:extLst>
          </p:cNvPr>
          <p:cNvCxnSpPr>
            <a:cxnSpLocks noChangeShapeType="1"/>
            <a:stCxn id="10245" idx="2"/>
            <a:endCxn id="10252" idx="0"/>
          </p:cNvCxnSpPr>
          <p:nvPr/>
        </p:nvCxnSpPr>
        <p:spPr bwMode="auto">
          <a:xfrm>
            <a:off x="5892800" y="4262438"/>
            <a:ext cx="1955800" cy="6000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60" name="Text Box 38">
            <a:extLst>
              <a:ext uri="{FF2B5EF4-FFF2-40B4-BE49-F238E27FC236}">
                <a16:creationId xmlns:a16="http://schemas.microsoft.com/office/drawing/2014/main" id="{E5538AE2-30C7-4303-A80D-26E0CA08FD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400" y="23622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>
                <a:solidFill>
                  <a:schemeClr val="hlink"/>
                </a:solidFill>
              </a:rPr>
              <a:t>b</a:t>
            </a:r>
          </a:p>
        </p:txBody>
      </p:sp>
      <p:sp>
        <p:nvSpPr>
          <p:cNvPr id="10261" name="Text Box 39">
            <a:extLst>
              <a:ext uri="{FF2B5EF4-FFF2-40B4-BE49-F238E27FC236}">
                <a16:creationId xmlns:a16="http://schemas.microsoft.com/office/drawing/2014/main" id="{34D11AB8-8D32-4916-9E87-DED56C5F8B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51054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b="1">
                <a:solidFill>
                  <a:schemeClr val="hlink"/>
                </a:solidFill>
              </a:rPr>
              <a:t>e</a:t>
            </a:r>
          </a:p>
        </p:txBody>
      </p:sp>
      <p:sp>
        <p:nvSpPr>
          <p:cNvPr id="10262" name="Text Box 40">
            <a:extLst>
              <a:ext uri="{FF2B5EF4-FFF2-40B4-BE49-F238E27FC236}">
                <a16:creationId xmlns:a16="http://schemas.microsoft.com/office/drawing/2014/main" id="{EF3A4FD1-1E15-459B-9997-0B93BC5742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400" y="30480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>
                <a:solidFill>
                  <a:schemeClr val="hlink"/>
                </a:solidFill>
              </a:rPr>
              <a:t>c</a:t>
            </a:r>
          </a:p>
        </p:txBody>
      </p:sp>
      <p:sp>
        <p:nvSpPr>
          <p:cNvPr id="10263" name="Text Box 41">
            <a:extLst>
              <a:ext uri="{FF2B5EF4-FFF2-40B4-BE49-F238E27FC236}">
                <a16:creationId xmlns:a16="http://schemas.microsoft.com/office/drawing/2014/main" id="{9E8583BC-4074-4461-9329-1AD08D87B7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46482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>
                <a:solidFill>
                  <a:schemeClr val="hlink"/>
                </a:solidFill>
              </a:rPr>
              <a:t>a</a:t>
            </a:r>
          </a:p>
        </p:txBody>
      </p:sp>
      <p:sp>
        <p:nvSpPr>
          <p:cNvPr id="10264" name="Text Box 43">
            <a:extLst>
              <a:ext uri="{FF2B5EF4-FFF2-40B4-BE49-F238E27FC236}">
                <a16:creationId xmlns:a16="http://schemas.microsoft.com/office/drawing/2014/main" id="{BD2F448F-B5A5-4C27-AE47-1F67ABF212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57912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>
                <a:solidFill>
                  <a:schemeClr val="hlink"/>
                </a:solidFill>
              </a:rPr>
              <a:t>d</a:t>
            </a:r>
          </a:p>
        </p:txBody>
      </p:sp>
      <p:sp>
        <p:nvSpPr>
          <p:cNvPr id="10265" name="Text Box 44">
            <a:extLst>
              <a:ext uri="{FF2B5EF4-FFF2-40B4-BE49-F238E27FC236}">
                <a16:creationId xmlns:a16="http://schemas.microsoft.com/office/drawing/2014/main" id="{0FB5A5A0-7517-4AA0-82D5-3041C9F1AE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5800" y="49530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>
                <a:solidFill>
                  <a:schemeClr val="hlink"/>
                </a:solidFill>
              </a:rPr>
              <a:t>f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oncept Map&amp;quot;&quot;/&gt;&lt;property id=&quot;20307&quot; value=&quot;336&quot;/&gt;&lt;/object&gt;&lt;object type=&quot;3&quot; unique_id=&quot;10005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006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007&quot;&gt;&lt;property id=&quot;20148&quot; value=&quot;5&quot;/&gt;&lt;property id=&quot;20300&quot; value=&quot;Slide 4 - &amp;quot;Scientific Theory&amp;quot;&quot;/&gt;&lt;property id=&quot;20307&quot; value=&quot;334&quot;/&gt;&lt;/object&gt;&lt;object type=&quot;3&quot; unique_id=&quot;10008&quot;&gt;&lt;property id=&quot;20148&quot; value=&quot;5&quot;/&gt;&lt;property id=&quot;20300&quot; value=&quot;Slide 5 - &amp;quot;Scientific Theory Key&amp;quot;&quot;/&gt;&lt;property id=&quot;20307&quot; value=&quot;33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778</TotalTime>
  <Words>397</Words>
  <Application>Microsoft Office PowerPoint</Application>
  <PresentationFormat>On-screen Show (4:3)</PresentationFormat>
  <Paragraphs>48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MHSGITemplate</vt:lpstr>
      <vt:lpstr>Concept Map</vt:lpstr>
      <vt:lpstr>Assessment</vt:lpstr>
      <vt:lpstr>Properties</vt:lpstr>
      <vt:lpstr>Scientific Theory</vt:lpstr>
      <vt:lpstr>Scientific Theory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157</cp:revision>
  <dcterms:created xsi:type="dcterms:W3CDTF">2005-04-19T02:46:41Z</dcterms:created>
  <dcterms:modified xsi:type="dcterms:W3CDTF">2019-04-25T20:24:29Z</dcterms:modified>
</cp:coreProperties>
</file>