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30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1671305F-3B67-4006-B907-7AFFBF54F1C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6B4C1F74-229C-4208-B397-389687F284E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505285E2-D94E-4194-A650-32A6BA51ADB6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FEA2E7E5-3770-466A-B4D4-AD6A9FF2216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974A013F-885C-4CB3-8496-B56C0C9CD1B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9C7399CD-0FDB-4C30-A69D-05B13F809F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E3F7705-9F95-4EE5-8D1F-31471775528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E50E8425-D557-4896-8E59-5D66605E74F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0B57A51-86B3-4200-BE6C-C22DED92967D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C8194098-57CF-41A7-BB10-D263C06126B3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0CFCCBE3-D143-4D2A-9516-C7FE1EC5EA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DDBE04F7-AD35-4789-A596-95BC0CB4B64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D61F1D83-6EF6-4A75-BE20-CDA2F3F5D1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91439C14-751A-48F2-959F-F9CCCBBF10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857A052-F61D-4C69-814E-2406FB35D017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869B01-CB12-4362-AD9D-98429E3BB88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71D77168-88FA-4A7D-AB81-DA553C84F9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382CC728-EF4D-4E81-A6EA-57F8A973D2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03AC2FE-D424-4613-AD44-1F9DB4C88322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AE01FA1-8BEF-475C-A1D9-D1183EBB1D9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58FBFFD-A028-447F-AFB9-3776B3E8FF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23BFDB1-CAC1-4A25-B2F0-182019101D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602F03-BE52-435B-B98C-1854119B35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2173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4A2876B-CC77-4AE6-8D01-C9A70A7ECF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A5FD6EB-3A2B-47CD-80C6-543FB76C74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2C5AB5E-2892-40E5-A560-A4602744D0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807B04-90F3-45FB-959E-162201355B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6270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5537D-62ED-4451-BADC-F2B091F406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DE283D-A4AB-4FEF-8F97-C3BD33C988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5001644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6A5487-C471-4D11-8E1A-DCEDA705A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0FF708-2A4C-4C6B-BBB1-5C12AECBDA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8340566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57C382-522D-4D5E-86EF-AF3809544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EC7C31-E877-40C1-A620-7BD962A732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217723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7FF8A-ABF2-44B1-8135-615E00F54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BD48F2-F999-48E9-A6E4-8416E8C3C1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8D8911-806F-444A-BADF-286B69B623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529810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8AE8E-862A-40A4-A04E-47DB34714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F0531F-4F8A-4E19-9D67-4A6E2E8341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023C3A-04CC-425E-9AFB-353F4CE077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E46970-242C-43F2-9690-CDA477EBA5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8C0867F-2ACF-4C56-8B4C-ABC9057358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848971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C49EDD-1D8F-46D7-8028-921F06888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421833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231639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F071C-D569-4CAE-9267-29888186D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B56841-9D30-4FF9-A7EA-F9BB680DFD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E697E6-597C-4EDD-8731-7D4161B9C6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047084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95DE8F-3555-4FA4-8C50-151556E25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71185C-C78E-4321-B68D-CF7C701C06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9D7D38-8DD1-4895-82B1-F7A936982D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0295191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36798D9-7E59-421B-A4C4-495A3439DC3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E4E3A4E-655D-4586-AC1A-F5350BAF807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6A98BE9-E8ED-46D4-9C35-F1EA711AE8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7CC94A-7C80-449A-A8FC-4F6C02AD251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92979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A2131-FC3E-4ECE-8B8B-6C356516F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567E5B-570D-42D7-AECE-4D9537AD41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04640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39A6D8-EFEE-4415-99A1-6A70EE3F6E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755FEE-DD10-48BD-897D-D9B9D98037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343883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B028F9D-ED16-41C1-B7B0-49F47E55FD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A851AD8-F113-4442-8927-6491275FD3D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AE747CEE-4F21-46FF-BCA3-CD0C2E5CFF0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7A8090-5063-4ACB-8B8B-C8870F4DB74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4322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356E63-DD63-4E09-8D87-B2032861A9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9192C53-4AEF-48C7-A459-7D35E497956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249BDC1-F685-4B25-A0E8-98B0A4A036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87A960-4821-4D7C-B499-4476CC1696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2835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4B958256-B93B-4B48-811E-10DB7C132A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11034EE6-CD5D-4B6F-910A-3D7D14DF516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0775D6B6-6D22-4C24-A2AA-B7E40CAC50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D2941F-02F3-4F75-AC16-B59039BF9A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4244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22D4BB72-1670-4005-8267-8C86BC32AAA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A3F5273C-80F0-49D5-83C9-624228CC134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E3273B90-F3B1-4898-8002-C285D87B81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1C55C4-79C8-4D7B-A1E9-1B361298E88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8952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42DD861-19D7-4C66-A3AF-58B5B31AF2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FBCA019-0D86-4824-BB6F-051E852078C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555B99D-EAAC-41EE-9D2F-2F89C4A8D5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B63998-98BB-49F2-9582-63877CFCAC3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2631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E43669D-2D15-4C57-A095-8AA37DF4D6C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8BC7F5D-A360-44FD-B650-93531A9B51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E64557A-C282-44DB-963D-B95BA41CB9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9734DF-4368-430F-9817-033C021077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003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E6B43D2-0555-4321-A7FE-32ED9AA1444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351DC75-B787-45AB-915E-2B38E2949B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5350E9C-5F56-41AC-809B-1788C297EE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D9FAE2-ECBD-4150-947E-0B912A509A3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3213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5EF44B61-5BEC-4218-88F2-935FB6B5E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E79DB93F-6885-46CD-9CA4-CAB01F695F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0D3633D-22F1-44DF-886E-7389BD1A38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98CFB35-51D1-4BB8-82E6-5D539E706B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79E60878-EBC8-4646-8895-C944B78A30A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6D0B3576-B70E-4A9A-A716-AF8D375768F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BEAA74F0-1E94-4C43-805A-55F151A3F2F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6B624802-8F17-4FD5-B721-00ECA5B0B41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62516FAC-5FE2-4A03-B4DF-CA56B4280D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45EC3AF3-BDFF-4D5E-9DA8-F5CBD9904F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9D2EE8E4-2E0C-4BAF-A65E-F7D743FC8A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C6249DA-D75D-4631-86D7-5CFD9C3C6E24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2F552B9-8624-4C46-993D-EDBFF6C1C7BE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F880BF5F-E3AE-40CA-9486-64A757969A6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33D9F079-CD72-4137-94C4-3DFC319072C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A5061E60-D39D-418D-BFE5-705D7D9417FC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E33ADF93-FCD3-46ED-907F-A51A239266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38EDAB0D-BC5A-4281-A884-83AAA38EBA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4F94CC75-73D5-4227-936C-76043E0896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527800"/>
            <a:ext cx="88392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1B7AF849-E5F1-4BB9-9D69-11E8C47D8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b="1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477D864-63E6-4BAF-9C67-BDD9920A7A8A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AE530F2B-7674-4EFD-875F-AE11F4A8F2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Reactions and Enzymes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F1C0A26F-EEF8-41FA-A029-D5339E4E9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0E24110F-2EC3-4EB8-AC1C-ACF87448BA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CB6A014A-DFB7-46CB-BA44-B388E5905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3EAC4008-A11F-4C18-8950-4735C20A82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00273B4D-6118-4C7C-A538-D147DAE1B6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05600" y="152400"/>
            <a:ext cx="2438400" cy="762000"/>
          </a:xfrm>
        </p:spPr>
        <p:txBody>
          <a:bodyPr/>
          <a:lstStyle/>
          <a:p>
            <a:r>
              <a:rPr lang="en-US" altLang="en-US" sz="2400"/>
              <a:t>Reactions and</a:t>
            </a:r>
            <a:br>
              <a:rPr lang="en-US" altLang="en-US" sz="2400"/>
            </a:br>
            <a:r>
              <a:rPr lang="en-US" altLang="en-US" sz="2400"/>
              <a:t>Enzymes</a:t>
            </a:r>
          </a:p>
        </p:txBody>
      </p:sp>
      <p:sp>
        <p:nvSpPr>
          <p:cNvPr id="6167" name="TextBox 99">
            <a:extLst>
              <a:ext uri="{FF2B5EF4-FFF2-40B4-BE49-F238E27FC236}">
                <a16:creationId xmlns:a16="http://schemas.microsoft.com/office/drawing/2014/main" id="{94A5FC02-B671-439F-98BB-E7A4C8E70B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3914775"/>
            <a:ext cx="4064000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Catalyst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Protein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Endergonic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Induced fit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ATP  </a:t>
            </a: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ADP + PO</a:t>
            </a:r>
            <a:r>
              <a:rPr lang="en-US" altLang="en-US" sz="1500" baseline="-25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4</a:t>
            </a:r>
            <a:endParaRPr lang="en-US" altLang="en-US" sz="15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Active site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Exergonic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Allosteric site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ADP + PO</a:t>
            </a:r>
            <a:r>
              <a:rPr lang="en-US" altLang="en-US" sz="15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ATP</a:t>
            </a:r>
            <a:endParaRPr lang="en-US" altLang="en-US" sz="15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Second law of Thermodynamics</a:t>
            </a:r>
          </a:p>
          <a:p>
            <a:pPr lvl="1">
              <a:buFontTx/>
              <a:buAutoNum type="alphaLcPeriod"/>
            </a:pPr>
            <a:endParaRPr lang="en-US" altLang="en-US" sz="1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Tx/>
              <a:buAutoNum type="alphaLcPeriod"/>
            </a:pPr>
            <a:endParaRPr lang="en-US" altLang="en-US" sz="1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189" name="Group 45">
            <a:extLst>
              <a:ext uri="{FF2B5EF4-FFF2-40B4-BE49-F238E27FC236}">
                <a16:creationId xmlns:a16="http://schemas.microsoft.com/office/drawing/2014/main" id="{3F9C50E5-EF9B-44B7-A019-4F33C4885B35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228600"/>
            <a:ext cx="8331200" cy="6343650"/>
            <a:chOff x="96" y="1296"/>
            <a:chExt cx="4128" cy="4224"/>
          </a:xfrm>
        </p:grpSpPr>
        <p:sp>
          <p:nvSpPr>
            <p:cNvPr id="6147" name="Oval 3">
              <a:extLst>
                <a:ext uri="{FF2B5EF4-FFF2-40B4-BE49-F238E27FC236}">
                  <a16:creationId xmlns:a16="http://schemas.microsoft.com/office/drawing/2014/main" id="{7280A138-C2F3-4E94-8147-04030CF9C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6" y="2736"/>
              <a:ext cx="105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48" name="Oval 4">
              <a:extLst>
                <a:ext uri="{FF2B5EF4-FFF2-40B4-BE49-F238E27FC236}">
                  <a16:creationId xmlns:a16="http://schemas.microsoft.com/office/drawing/2014/main" id="{E263BF82-D3D9-42E9-885B-F0A4234A0D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2016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49" name="Oval 5">
              <a:extLst>
                <a:ext uri="{FF2B5EF4-FFF2-40B4-BE49-F238E27FC236}">
                  <a16:creationId xmlns:a16="http://schemas.microsoft.com/office/drawing/2014/main" id="{88A31ABD-D562-4733-8B05-E03651F67E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1920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0" name="Oval 8">
              <a:extLst>
                <a:ext uri="{FF2B5EF4-FFF2-40B4-BE49-F238E27FC236}">
                  <a16:creationId xmlns:a16="http://schemas.microsoft.com/office/drawing/2014/main" id="{802B2A9F-244D-4322-90B3-3AA037B1A9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3168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1" name="Oval 9">
              <a:extLst>
                <a:ext uri="{FF2B5EF4-FFF2-40B4-BE49-F238E27FC236}">
                  <a16:creationId xmlns:a16="http://schemas.microsoft.com/office/drawing/2014/main" id="{8F3B0D8B-9EFF-45A2-95B9-6C06EC8D3F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3360"/>
              <a:ext cx="864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2" name="Oval 11">
              <a:extLst>
                <a:ext uri="{FF2B5EF4-FFF2-40B4-BE49-F238E27FC236}">
                  <a16:creationId xmlns:a16="http://schemas.microsoft.com/office/drawing/2014/main" id="{175EAAC3-A09C-4FAD-9935-919B7396D3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3984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53" name="Straight Connector 13">
              <a:extLst>
                <a:ext uri="{FF2B5EF4-FFF2-40B4-BE49-F238E27FC236}">
                  <a16:creationId xmlns:a16="http://schemas.microsoft.com/office/drawing/2014/main" id="{20C1B812-F7E6-445D-9E37-DA107DB06746}"/>
                </a:ext>
              </a:extLst>
            </p:cNvPr>
            <p:cNvCxnSpPr>
              <a:cxnSpLocks noChangeShapeType="1"/>
              <a:stCxn id="6148" idx="5"/>
              <a:endCxn id="6147" idx="0"/>
            </p:cNvCxnSpPr>
            <p:nvPr/>
          </p:nvCxnSpPr>
          <p:spPr bwMode="auto">
            <a:xfrm rot="16200000" flipH="1">
              <a:off x="1366" y="2277"/>
              <a:ext cx="392" cy="52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54" name="Straight Connector 14">
              <a:extLst>
                <a:ext uri="{FF2B5EF4-FFF2-40B4-BE49-F238E27FC236}">
                  <a16:creationId xmlns:a16="http://schemas.microsoft.com/office/drawing/2014/main" id="{029CDEC0-0A0F-4903-B19C-76B842A26F9A}"/>
                </a:ext>
              </a:extLst>
            </p:cNvPr>
            <p:cNvCxnSpPr>
              <a:cxnSpLocks noChangeShapeType="1"/>
              <a:stCxn id="6147" idx="0"/>
              <a:endCxn id="6149" idx="4"/>
            </p:cNvCxnSpPr>
            <p:nvPr/>
          </p:nvCxnSpPr>
          <p:spPr bwMode="auto">
            <a:xfrm rot="5400000" flipH="1" flipV="1">
              <a:off x="1752" y="2376"/>
              <a:ext cx="432" cy="2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55" name="Straight Connector 23">
              <a:extLst>
                <a:ext uri="{FF2B5EF4-FFF2-40B4-BE49-F238E27FC236}">
                  <a16:creationId xmlns:a16="http://schemas.microsoft.com/office/drawing/2014/main" id="{08E9ABDE-932C-46FC-BFAB-1094AF6C31F3}"/>
                </a:ext>
              </a:extLst>
            </p:cNvPr>
            <p:cNvCxnSpPr>
              <a:cxnSpLocks noChangeShapeType="1"/>
              <a:stCxn id="6147" idx="6"/>
              <a:endCxn id="6175" idx="2"/>
            </p:cNvCxnSpPr>
            <p:nvPr/>
          </p:nvCxnSpPr>
          <p:spPr bwMode="auto">
            <a:xfrm flipV="1">
              <a:off x="2352" y="2352"/>
              <a:ext cx="576" cy="6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56" name="Straight Connector 26">
              <a:extLst>
                <a:ext uri="{FF2B5EF4-FFF2-40B4-BE49-F238E27FC236}">
                  <a16:creationId xmlns:a16="http://schemas.microsoft.com/office/drawing/2014/main" id="{B5EA7CB5-784D-44F4-AC92-DC16DBF20FE9}"/>
                </a:ext>
              </a:extLst>
            </p:cNvPr>
            <p:cNvCxnSpPr>
              <a:cxnSpLocks noChangeShapeType="1"/>
              <a:stCxn id="6150" idx="2"/>
              <a:endCxn id="6151" idx="6"/>
            </p:cNvCxnSpPr>
            <p:nvPr/>
          </p:nvCxnSpPr>
          <p:spPr bwMode="auto">
            <a:xfrm rot="10800000" flipV="1">
              <a:off x="2592" y="3408"/>
              <a:ext cx="432" cy="12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57" name="Straight Connector 32">
              <a:extLst>
                <a:ext uri="{FF2B5EF4-FFF2-40B4-BE49-F238E27FC236}">
                  <a16:creationId xmlns:a16="http://schemas.microsoft.com/office/drawing/2014/main" id="{4C2B153C-3856-44B7-96C1-2AEF8A8BC50C}"/>
                </a:ext>
              </a:extLst>
            </p:cNvPr>
            <p:cNvCxnSpPr>
              <a:cxnSpLocks noChangeShapeType="1"/>
              <a:stCxn id="6152" idx="0"/>
              <a:endCxn id="6150" idx="4"/>
            </p:cNvCxnSpPr>
            <p:nvPr/>
          </p:nvCxnSpPr>
          <p:spPr bwMode="auto">
            <a:xfrm rot="16200000" flipV="1">
              <a:off x="3492" y="3732"/>
              <a:ext cx="336" cy="16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58" name="TextBox 48">
              <a:extLst>
                <a:ext uri="{FF2B5EF4-FFF2-40B4-BE49-F238E27FC236}">
                  <a16:creationId xmlns:a16="http://schemas.microsoft.com/office/drawing/2014/main" id="{036E3184-8846-4BB5-ABE9-31A6CDE6AE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2832"/>
              <a:ext cx="912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Reactions</a:t>
              </a:r>
            </a:p>
          </p:txBody>
        </p:sp>
        <p:sp>
          <p:nvSpPr>
            <p:cNvPr id="6159" name="TextBox 49">
              <a:extLst>
                <a:ext uri="{FF2B5EF4-FFF2-40B4-BE49-F238E27FC236}">
                  <a16:creationId xmlns:a16="http://schemas.microsoft.com/office/drawing/2014/main" id="{B661D778-D027-42B4-9321-72F63C66D5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6" y="2064"/>
              <a:ext cx="768" cy="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Requires energy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_______</a:t>
              </a:r>
            </a:p>
          </p:txBody>
        </p:sp>
        <p:sp>
          <p:nvSpPr>
            <p:cNvPr id="6160" name="TextBox 50">
              <a:extLst>
                <a:ext uri="{FF2B5EF4-FFF2-40B4-BE49-F238E27FC236}">
                  <a16:creationId xmlns:a16="http://schemas.microsoft.com/office/drawing/2014/main" id="{8EEFD441-D298-4D6D-9092-DBE35DD6DD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1968"/>
              <a:ext cx="816" cy="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Releases energy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_____</a:t>
              </a:r>
            </a:p>
          </p:txBody>
        </p:sp>
        <p:sp>
          <p:nvSpPr>
            <p:cNvPr id="6161" name="TextBox 53">
              <a:extLst>
                <a:ext uri="{FF2B5EF4-FFF2-40B4-BE49-F238E27FC236}">
                  <a16:creationId xmlns:a16="http://schemas.microsoft.com/office/drawing/2014/main" id="{0D49EEF1-4CC2-4E0B-9266-9726865232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3386"/>
              <a:ext cx="816" cy="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Type of molecule</a:t>
              </a:r>
            </a:p>
            <a:p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_____</a:t>
              </a:r>
            </a:p>
          </p:txBody>
        </p:sp>
        <p:sp>
          <p:nvSpPr>
            <p:cNvPr id="6162" name="TextBox 54">
              <a:extLst>
                <a:ext uri="{FF2B5EF4-FFF2-40B4-BE49-F238E27FC236}">
                  <a16:creationId xmlns:a16="http://schemas.microsoft.com/office/drawing/2014/main" id="{03409AFE-0D19-415E-BEBC-955B9ED71D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8" y="4080"/>
              <a:ext cx="62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Inhibition</a:t>
              </a:r>
            </a:p>
          </p:txBody>
        </p:sp>
        <p:sp>
          <p:nvSpPr>
            <p:cNvPr id="6163" name="TextBox 56">
              <a:extLst>
                <a:ext uri="{FF2B5EF4-FFF2-40B4-BE49-F238E27FC236}">
                  <a16:creationId xmlns:a16="http://schemas.microsoft.com/office/drawing/2014/main" id="{C7FC0B20-C539-488E-846A-FA9607A4FC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0" y="4896"/>
              <a:ext cx="864" cy="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Non-competitive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Inhibitor binds to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______</a:t>
              </a:r>
            </a:p>
          </p:txBody>
        </p:sp>
        <p:sp>
          <p:nvSpPr>
            <p:cNvPr id="6164" name="Oval 88">
              <a:extLst>
                <a:ext uri="{FF2B5EF4-FFF2-40B4-BE49-F238E27FC236}">
                  <a16:creationId xmlns:a16="http://schemas.microsoft.com/office/drawing/2014/main" id="{BEE5C452-0217-4FE4-A191-159BC05983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3312"/>
              <a:ext cx="960" cy="24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65" name="Straight Connector 89">
              <a:extLst>
                <a:ext uri="{FF2B5EF4-FFF2-40B4-BE49-F238E27FC236}">
                  <a16:creationId xmlns:a16="http://schemas.microsoft.com/office/drawing/2014/main" id="{3396C6C1-008D-45DE-94D6-E8903C8ED965}"/>
                </a:ext>
              </a:extLst>
            </p:cNvPr>
            <p:cNvCxnSpPr>
              <a:cxnSpLocks noChangeShapeType="1"/>
              <a:stCxn id="6164" idx="7"/>
              <a:endCxn id="6147" idx="2"/>
            </p:cNvCxnSpPr>
            <p:nvPr/>
          </p:nvCxnSpPr>
          <p:spPr bwMode="auto">
            <a:xfrm rot="5400000" flipH="1" flipV="1">
              <a:off x="932" y="2983"/>
              <a:ext cx="347" cy="38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66" name="TextBox 93">
              <a:extLst>
                <a:ext uri="{FF2B5EF4-FFF2-40B4-BE49-F238E27FC236}">
                  <a16:creationId xmlns:a16="http://schemas.microsoft.com/office/drawing/2014/main" id="{6E59EE21-C5BD-4D4B-9777-971230EA55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" y="3120"/>
              <a:ext cx="816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Entropy increases</a:t>
              </a:r>
            </a:p>
          </p:txBody>
        </p:sp>
        <p:sp>
          <p:nvSpPr>
            <p:cNvPr id="6168" name="TextBox 123">
              <a:extLst>
                <a:ext uri="{FF2B5EF4-FFF2-40B4-BE49-F238E27FC236}">
                  <a16:creationId xmlns:a16="http://schemas.microsoft.com/office/drawing/2014/main" id="{10CD760E-85BA-47D2-AE7E-B81AC99AF5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3360"/>
              <a:ext cx="432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_____</a:t>
              </a:r>
            </a:p>
          </p:txBody>
        </p:sp>
        <p:sp>
          <p:nvSpPr>
            <p:cNvPr id="6169" name="Oval 142">
              <a:extLst>
                <a:ext uri="{FF2B5EF4-FFF2-40B4-BE49-F238E27FC236}">
                  <a16:creationId xmlns:a16="http://schemas.microsoft.com/office/drawing/2014/main" id="{6229D605-55A7-4155-81BA-FB921FDCC7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1296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70" name="TextBox 144">
              <a:extLst>
                <a:ext uri="{FF2B5EF4-FFF2-40B4-BE49-F238E27FC236}">
                  <a16:creationId xmlns:a16="http://schemas.microsoft.com/office/drawing/2014/main" id="{EDE649A3-FE55-4017-8AE2-2DD1BF622E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0" y="1344"/>
              <a:ext cx="528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Example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_____</a:t>
              </a:r>
            </a:p>
          </p:txBody>
        </p:sp>
        <p:sp>
          <p:nvSpPr>
            <p:cNvPr id="6171" name="Oval 145">
              <a:extLst>
                <a:ext uri="{FF2B5EF4-FFF2-40B4-BE49-F238E27FC236}">
                  <a16:creationId xmlns:a16="http://schemas.microsoft.com/office/drawing/2014/main" id="{161F046A-FA9F-4697-B89C-2C02C35254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1296"/>
              <a:ext cx="912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72" name="Straight Connector 147">
              <a:extLst>
                <a:ext uri="{FF2B5EF4-FFF2-40B4-BE49-F238E27FC236}">
                  <a16:creationId xmlns:a16="http://schemas.microsoft.com/office/drawing/2014/main" id="{A26ADC30-4B02-43A3-AB93-A01A1E89FD26}"/>
                </a:ext>
              </a:extLst>
            </p:cNvPr>
            <p:cNvCxnSpPr>
              <a:cxnSpLocks noChangeShapeType="1"/>
              <a:stCxn id="6149" idx="0"/>
              <a:endCxn id="6171" idx="4"/>
            </p:cNvCxnSpPr>
            <p:nvPr/>
          </p:nvCxnSpPr>
          <p:spPr bwMode="auto">
            <a:xfrm rot="5400000" flipH="1" flipV="1">
              <a:off x="2124" y="1668"/>
              <a:ext cx="240" cy="26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73" name="Straight Connector 150">
              <a:extLst>
                <a:ext uri="{FF2B5EF4-FFF2-40B4-BE49-F238E27FC236}">
                  <a16:creationId xmlns:a16="http://schemas.microsoft.com/office/drawing/2014/main" id="{58BD6239-F468-43B3-9AC3-43552F9BDAAF}"/>
                </a:ext>
              </a:extLst>
            </p:cNvPr>
            <p:cNvCxnSpPr>
              <a:cxnSpLocks noChangeShapeType="1"/>
              <a:stCxn id="6148" idx="0"/>
              <a:endCxn id="6169" idx="4"/>
            </p:cNvCxnSpPr>
            <p:nvPr/>
          </p:nvCxnSpPr>
          <p:spPr bwMode="auto">
            <a:xfrm rot="5400000" flipH="1" flipV="1">
              <a:off x="936" y="1704"/>
              <a:ext cx="336" cy="2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74" name="TextBox 258">
              <a:extLst>
                <a:ext uri="{FF2B5EF4-FFF2-40B4-BE49-F238E27FC236}">
                  <a16:creationId xmlns:a16="http://schemas.microsoft.com/office/drawing/2014/main" id="{C64E6709-57C7-4702-B72F-D76E04A706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" y="3313"/>
              <a:ext cx="912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Enzymes</a:t>
              </a:r>
            </a:p>
          </p:txBody>
        </p:sp>
        <p:sp>
          <p:nvSpPr>
            <p:cNvPr id="6175" name="Oval 259">
              <a:extLst>
                <a:ext uri="{FF2B5EF4-FFF2-40B4-BE49-F238E27FC236}">
                  <a16:creationId xmlns:a16="http://schemas.microsoft.com/office/drawing/2014/main" id="{A8D2BFC0-3A3C-4897-9266-843345E9C0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2160"/>
              <a:ext cx="1296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76" name="TextBox 260">
              <a:extLst>
                <a:ext uri="{FF2B5EF4-FFF2-40B4-BE49-F238E27FC236}">
                  <a16:creationId xmlns:a16="http://schemas.microsoft.com/office/drawing/2014/main" id="{C453D959-BBDD-4B1E-A603-DC2861988F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2208"/>
              <a:ext cx="1056" cy="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Lowers activation energy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_____</a:t>
              </a:r>
            </a:p>
          </p:txBody>
        </p:sp>
        <p:cxnSp>
          <p:nvCxnSpPr>
            <p:cNvPr id="6177" name="Straight Connector 262">
              <a:extLst>
                <a:ext uri="{FF2B5EF4-FFF2-40B4-BE49-F238E27FC236}">
                  <a16:creationId xmlns:a16="http://schemas.microsoft.com/office/drawing/2014/main" id="{D41E2488-D204-47F4-88CE-75DC9DAC414D}"/>
                </a:ext>
              </a:extLst>
            </p:cNvPr>
            <p:cNvCxnSpPr>
              <a:cxnSpLocks noChangeShapeType="1"/>
              <a:stCxn id="6150" idx="0"/>
              <a:endCxn id="6175" idx="4"/>
            </p:cNvCxnSpPr>
            <p:nvPr/>
          </p:nvCxnSpPr>
          <p:spPr bwMode="auto">
            <a:xfrm rot="5400000" flipH="1" flipV="1">
              <a:off x="3264" y="2856"/>
              <a:ext cx="624" cy="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78" name="TextBox 277">
              <a:extLst>
                <a:ext uri="{FF2B5EF4-FFF2-40B4-BE49-F238E27FC236}">
                  <a16:creationId xmlns:a16="http://schemas.microsoft.com/office/drawing/2014/main" id="{31B97EB0-2803-4CD5-A567-1FC5A6E206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1344"/>
              <a:ext cx="528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Example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_____</a:t>
              </a:r>
            </a:p>
          </p:txBody>
        </p:sp>
        <p:sp>
          <p:nvSpPr>
            <p:cNvPr id="6179" name="Oval 296">
              <a:extLst>
                <a:ext uri="{FF2B5EF4-FFF2-40B4-BE49-F238E27FC236}">
                  <a16:creationId xmlns:a16="http://schemas.microsoft.com/office/drawing/2014/main" id="{A1478D3E-8625-44EF-BD3A-6041E707BA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848"/>
              <a:ext cx="912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80" name="Straight Connector 297">
              <a:extLst>
                <a:ext uri="{FF2B5EF4-FFF2-40B4-BE49-F238E27FC236}">
                  <a16:creationId xmlns:a16="http://schemas.microsoft.com/office/drawing/2014/main" id="{31436D54-8325-41B1-B307-DBD44952AE88}"/>
                </a:ext>
              </a:extLst>
            </p:cNvPr>
            <p:cNvCxnSpPr>
              <a:cxnSpLocks noChangeShapeType="1"/>
              <a:stCxn id="6152" idx="4"/>
              <a:endCxn id="6179" idx="0"/>
            </p:cNvCxnSpPr>
            <p:nvPr/>
          </p:nvCxnSpPr>
          <p:spPr bwMode="auto">
            <a:xfrm rot="16200000" flipH="1">
              <a:off x="3516" y="4596"/>
              <a:ext cx="480" cy="2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81" name="Oval 304">
              <a:extLst>
                <a:ext uri="{FF2B5EF4-FFF2-40B4-BE49-F238E27FC236}">
                  <a16:creationId xmlns:a16="http://schemas.microsoft.com/office/drawing/2014/main" id="{EAFCA9FC-58B8-4FBD-884C-2BCE6B61AD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4032"/>
              <a:ext cx="86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82" name="TextBox 308">
              <a:extLst>
                <a:ext uri="{FF2B5EF4-FFF2-40B4-BE49-F238E27FC236}">
                  <a16:creationId xmlns:a16="http://schemas.microsoft.com/office/drawing/2014/main" id="{3F459305-497C-4839-84AE-4FDE350F55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19" y="4020"/>
              <a:ext cx="816" cy="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Conformation</a:t>
              </a:r>
            </a:p>
            <a:p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change</a:t>
              </a:r>
            </a:p>
            <a:p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_____</a:t>
              </a:r>
            </a:p>
          </p:txBody>
        </p:sp>
        <p:cxnSp>
          <p:nvCxnSpPr>
            <p:cNvPr id="6183" name="Straight Connector 309">
              <a:extLst>
                <a:ext uri="{FF2B5EF4-FFF2-40B4-BE49-F238E27FC236}">
                  <a16:creationId xmlns:a16="http://schemas.microsoft.com/office/drawing/2014/main" id="{86AD3D9A-271E-4164-9B0E-BCA18DA10ED4}"/>
                </a:ext>
              </a:extLst>
            </p:cNvPr>
            <p:cNvCxnSpPr>
              <a:cxnSpLocks noChangeShapeType="1"/>
              <a:stCxn id="6150" idx="3"/>
              <a:endCxn id="6181" idx="7"/>
            </p:cNvCxnSpPr>
            <p:nvPr/>
          </p:nvCxnSpPr>
          <p:spPr bwMode="auto">
            <a:xfrm rot="5400000">
              <a:off x="2807" y="3716"/>
              <a:ext cx="517" cy="24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84" name="TextBox 328">
              <a:extLst>
                <a:ext uri="{FF2B5EF4-FFF2-40B4-BE49-F238E27FC236}">
                  <a16:creationId xmlns:a16="http://schemas.microsoft.com/office/drawing/2014/main" id="{300B39CA-2FB0-41A6-9EA3-F5BE1F657B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0" y="1728"/>
              <a:ext cx="912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Types of reactions</a:t>
              </a:r>
            </a:p>
          </p:txBody>
        </p:sp>
        <p:sp>
          <p:nvSpPr>
            <p:cNvPr id="6185" name="Oval 346">
              <a:extLst>
                <a:ext uri="{FF2B5EF4-FFF2-40B4-BE49-F238E27FC236}">
                  <a16:creationId xmlns:a16="http://schemas.microsoft.com/office/drawing/2014/main" id="{D7413BAD-EEA1-45C2-A628-9161743CF7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4848"/>
              <a:ext cx="912" cy="67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86" name="Straight Connector 347">
              <a:extLst>
                <a:ext uri="{FF2B5EF4-FFF2-40B4-BE49-F238E27FC236}">
                  <a16:creationId xmlns:a16="http://schemas.microsoft.com/office/drawing/2014/main" id="{46952F89-E1FD-4A25-92BF-15DDA54F9962}"/>
                </a:ext>
              </a:extLst>
            </p:cNvPr>
            <p:cNvCxnSpPr>
              <a:cxnSpLocks noChangeShapeType="1"/>
              <a:stCxn id="6152" idx="4"/>
              <a:endCxn id="6185" idx="7"/>
            </p:cNvCxnSpPr>
            <p:nvPr/>
          </p:nvCxnSpPr>
          <p:spPr bwMode="auto">
            <a:xfrm rot="5400000">
              <a:off x="3076" y="4278"/>
              <a:ext cx="578" cy="75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87" name="TextBox 350">
              <a:extLst>
                <a:ext uri="{FF2B5EF4-FFF2-40B4-BE49-F238E27FC236}">
                  <a16:creationId xmlns:a16="http://schemas.microsoft.com/office/drawing/2014/main" id="{EAAB3E04-5804-4E63-AC50-3890715BA9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56" y="4896"/>
              <a:ext cx="864" cy="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Competitive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Inhibitor binds to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______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13" name="Group 45">
            <a:extLst>
              <a:ext uri="{FF2B5EF4-FFF2-40B4-BE49-F238E27FC236}">
                <a16:creationId xmlns:a16="http://schemas.microsoft.com/office/drawing/2014/main" id="{ADE3B097-CFB0-40C3-972C-4EBA0B3838E4}"/>
              </a:ext>
            </a:extLst>
          </p:cNvPr>
          <p:cNvGrpSpPr>
            <a:grpSpLocks/>
          </p:cNvGrpSpPr>
          <p:nvPr/>
        </p:nvGrpSpPr>
        <p:grpSpPr bwMode="auto">
          <a:xfrm>
            <a:off x="203200" y="304800"/>
            <a:ext cx="8737600" cy="6267450"/>
            <a:chOff x="96" y="1296"/>
            <a:chExt cx="4128" cy="4224"/>
          </a:xfrm>
        </p:grpSpPr>
        <p:sp>
          <p:nvSpPr>
            <p:cNvPr id="7171" name="Oval 3">
              <a:extLst>
                <a:ext uri="{FF2B5EF4-FFF2-40B4-BE49-F238E27FC236}">
                  <a16:creationId xmlns:a16="http://schemas.microsoft.com/office/drawing/2014/main" id="{B7F501E2-01F8-400A-871F-10AC90134F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6" y="2736"/>
              <a:ext cx="105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2" name="Oval 4">
              <a:extLst>
                <a:ext uri="{FF2B5EF4-FFF2-40B4-BE49-F238E27FC236}">
                  <a16:creationId xmlns:a16="http://schemas.microsoft.com/office/drawing/2014/main" id="{2182D46C-BF81-427F-814E-2B4AEDF046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2016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3" name="Oval 5">
              <a:extLst>
                <a:ext uri="{FF2B5EF4-FFF2-40B4-BE49-F238E27FC236}">
                  <a16:creationId xmlns:a16="http://schemas.microsoft.com/office/drawing/2014/main" id="{DE2B3438-532D-4369-8C22-E1DA52434E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1920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4" name="Oval 8">
              <a:extLst>
                <a:ext uri="{FF2B5EF4-FFF2-40B4-BE49-F238E27FC236}">
                  <a16:creationId xmlns:a16="http://schemas.microsoft.com/office/drawing/2014/main" id="{3FE1F375-96FB-4975-9A04-28968992B8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3168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5" name="Oval 9">
              <a:extLst>
                <a:ext uri="{FF2B5EF4-FFF2-40B4-BE49-F238E27FC236}">
                  <a16:creationId xmlns:a16="http://schemas.microsoft.com/office/drawing/2014/main" id="{6AB77D5F-A380-4F99-9E62-648D91C158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3360"/>
              <a:ext cx="864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6" name="Oval 11">
              <a:extLst>
                <a:ext uri="{FF2B5EF4-FFF2-40B4-BE49-F238E27FC236}">
                  <a16:creationId xmlns:a16="http://schemas.microsoft.com/office/drawing/2014/main" id="{D2315F18-23E3-4632-B246-34A6193B5F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3984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77" name="Straight Connector 13">
              <a:extLst>
                <a:ext uri="{FF2B5EF4-FFF2-40B4-BE49-F238E27FC236}">
                  <a16:creationId xmlns:a16="http://schemas.microsoft.com/office/drawing/2014/main" id="{7BF57A88-5787-4804-986E-BB7D4BFD8C2E}"/>
                </a:ext>
              </a:extLst>
            </p:cNvPr>
            <p:cNvCxnSpPr>
              <a:cxnSpLocks noChangeShapeType="1"/>
              <a:stCxn id="7172" idx="5"/>
              <a:endCxn id="7171" idx="0"/>
            </p:cNvCxnSpPr>
            <p:nvPr/>
          </p:nvCxnSpPr>
          <p:spPr bwMode="auto">
            <a:xfrm rot="16200000" flipH="1">
              <a:off x="1366" y="2277"/>
              <a:ext cx="392" cy="52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78" name="Straight Connector 14">
              <a:extLst>
                <a:ext uri="{FF2B5EF4-FFF2-40B4-BE49-F238E27FC236}">
                  <a16:creationId xmlns:a16="http://schemas.microsoft.com/office/drawing/2014/main" id="{1063B002-C951-446B-B4E7-DACC211AC63D}"/>
                </a:ext>
              </a:extLst>
            </p:cNvPr>
            <p:cNvCxnSpPr>
              <a:cxnSpLocks noChangeShapeType="1"/>
              <a:stCxn id="7171" idx="0"/>
              <a:endCxn id="7173" idx="4"/>
            </p:cNvCxnSpPr>
            <p:nvPr/>
          </p:nvCxnSpPr>
          <p:spPr bwMode="auto">
            <a:xfrm rot="5400000" flipH="1" flipV="1">
              <a:off x="1752" y="2376"/>
              <a:ext cx="432" cy="2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79" name="Straight Connector 23">
              <a:extLst>
                <a:ext uri="{FF2B5EF4-FFF2-40B4-BE49-F238E27FC236}">
                  <a16:creationId xmlns:a16="http://schemas.microsoft.com/office/drawing/2014/main" id="{E9B656F1-A316-442C-B86A-99F3AC6B476D}"/>
                </a:ext>
              </a:extLst>
            </p:cNvPr>
            <p:cNvCxnSpPr>
              <a:cxnSpLocks noChangeShapeType="1"/>
              <a:stCxn id="7171" idx="6"/>
              <a:endCxn id="7199" idx="2"/>
            </p:cNvCxnSpPr>
            <p:nvPr/>
          </p:nvCxnSpPr>
          <p:spPr bwMode="auto">
            <a:xfrm flipV="1">
              <a:off x="2352" y="2352"/>
              <a:ext cx="576" cy="6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80" name="Straight Connector 26">
              <a:extLst>
                <a:ext uri="{FF2B5EF4-FFF2-40B4-BE49-F238E27FC236}">
                  <a16:creationId xmlns:a16="http://schemas.microsoft.com/office/drawing/2014/main" id="{1D023693-CD91-43A3-BA34-8AC6BE6885C5}"/>
                </a:ext>
              </a:extLst>
            </p:cNvPr>
            <p:cNvCxnSpPr>
              <a:cxnSpLocks noChangeShapeType="1"/>
              <a:stCxn id="7174" idx="2"/>
              <a:endCxn id="7175" idx="6"/>
            </p:cNvCxnSpPr>
            <p:nvPr/>
          </p:nvCxnSpPr>
          <p:spPr bwMode="auto">
            <a:xfrm rot="10800000" flipV="1">
              <a:off x="2592" y="3408"/>
              <a:ext cx="432" cy="12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81" name="Straight Connector 32">
              <a:extLst>
                <a:ext uri="{FF2B5EF4-FFF2-40B4-BE49-F238E27FC236}">
                  <a16:creationId xmlns:a16="http://schemas.microsoft.com/office/drawing/2014/main" id="{00795EEF-54EB-4394-B1F3-87CE7506ABF2}"/>
                </a:ext>
              </a:extLst>
            </p:cNvPr>
            <p:cNvCxnSpPr>
              <a:cxnSpLocks noChangeShapeType="1"/>
              <a:stCxn id="7176" idx="0"/>
              <a:endCxn id="7174" idx="4"/>
            </p:cNvCxnSpPr>
            <p:nvPr/>
          </p:nvCxnSpPr>
          <p:spPr bwMode="auto">
            <a:xfrm rot="16200000" flipV="1">
              <a:off x="3492" y="3732"/>
              <a:ext cx="336" cy="16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82" name="TextBox 48">
              <a:extLst>
                <a:ext uri="{FF2B5EF4-FFF2-40B4-BE49-F238E27FC236}">
                  <a16:creationId xmlns:a16="http://schemas.microsoft.com/office/drawing/2014/main" id="{83ABF59C-E3CB-452C-AB1C-2E5541C7EF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2832"/>
              <a:ext cx="912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Reactions</a:t>
              </a:r>
            </a:p>
          </p:txBody>
        </p:sp>
        <p:sp>
          <p:nvSpPr>
            <p:cNvPr id="7183" name="TextBox 49">
              <a:extLst>
                <a:ext uri="{FF2B5EF4-FFF2-40B4-BE49-F238E27FC236}">
                  <a16:creationId xmlns:a16="http://schemas.microsoft.com/office/drawing/2014/main" id="{7FFC27CA-CEFB-487D-BFA2-63AB06FBBD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6" y="2064"/>
              <a:ext cx="768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Requires energy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7184" name="TextBox 50">
              <a:extLst>
                <a:ext uri="{FF2B5EF4-FFF2-40B4-BE49-F238E27FC236}">
                  <a16:creationId xmlns:a16="http://schemas.microsoft.com/office/drawing/2014/main" id="{D73D4BE4-8669-4ADC-A55A-B2AB64E197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1968"/>
              <a:ext cx="816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Releases energy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185" name="TextBox 53">
              <a:extLst>
                <a:ext uri="{FF2B5EF4-FFF2-40B4-BE49-F238E27FC236}">
                  <a16:creationId xmlns:a16="http://schemas.microsoft.com/office/drawing/2014/main" id="{8CD46920-9EA0-43FD-85A9-4EB56D9AC4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8" y="3383"/>
              <a:ext cx="816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Type of molecule</a:t>
              </a:r>
            </a:p>
            <a:p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</a:t>
              </a:r>
              <a:r>
                <a:rPr lang="en-US" altLang="en-US" sz="11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7186" name="TextBox 54">
              <a:extLst>
                <a:ext uri="{FF2B5EF4-FFF2-40B4-BE49-F238E27FC236}">
                  <a16:creationId xmlns:a16="http://schemas.microsoft.com/office/drawing/2014/main" id="{2FFCB341-A24D-438A-9EDD-34E26AFAB3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8" y="4080"/>
              <a:ext cx="624" cy="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Inhibition</a:t>
              </a:r>
            </a:p>
          </p:txBody>
        </p:sp>
        <p:sp>
          <p:nvSpPr>
            <p:cNvPr id="7187" name="TextBox 56">
              <a:extLst>
                <a:ext uri="{FF2B5EF4-FFF2-40B4-BE49-F238E27FC236}">
                  <a16:creationId xmlns:a16="http://schemas.microsoft.com/office/drawing/2014/main" id="{78E5487C-E924-4FB9-8E11-638E1AD91D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0" y="4896"/>
              <a:ext cx="864" cy="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Non-competitive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Inhibitor binds to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sp>
          <p:nvSpPr>
            <p:cNvPr id="7188" name="Oval 88">
              <a:extLst>
                <a:ext uri="{FF2B5EF4-FFF2-40B4-BE49-F238E27FC236}">
                  <a16:creationId xmlns:a16="http://schemas.microsoft.com/office/drawing/2014/main" id="{CFA06C50-FAE0-4E73-8664-2A7A9B7C5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3312"/>
              <a:ext cx="960" cy="24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89" name="Straight Connector 89">
              <a:extLst>
                <a:ext uri="{FF2B5EF4-FFF2-40B4-BE49-F238E27FC236}">
                  <a16:creationId xmlns:a16="http://schemas.microsoft.com/office/drawing/2014/main" id="{F3E4D16B-76CE-42F5-AA45-8E297930AA8C}"/>
                </a:ext>
              </a:extLst>
            </p:cNvPr>
            <p:cNvCxnSpPr>
              <a:cxnSpLocks noChangeShapeType="1"/>
              <a:stCxn id="7188" idx="7"/>
              <a:endCxn id="7171" idx="2"/>
            </p:cNvCxnSpPr>
            <p:nvPr/>
          </p:nvCxnSpPr>
          <p:spPr bwMode="auto">
            <a:xfrm rot="5400000" flipH="1" flipV="1">
              <a:off x="932" y="2983"/>
              <a:ext cx="347" cy="38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90" name="TextBox 93">
              <a:extLst>
                <a:ext uri="{FF2B5EF4-FFF2-40B4-BE49-F238E27FC236}">
                  <a16:creationId xmlns:a16="http://schemas.microsoft.com/office/drawing/2014/main" id="{996785BD-57B7-4009-97F6-9E50503419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" y="3120"/>
              <a:ext cx="816" cy="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Entropy increases</a:t>
              </a:r>
            </a:p>
          </p:txBody>
        </p:sp>
        <p:sp>
          <p:nvSpPr>
            <p:cNvPr id="7192" name="TextBox 123">
              <a:extLst>
                <a:ext uri="{FF2B5EF4-FFF2-40B4-BE49-F238E27FC236}">
                  <a16:creationId xmlns:a16="http://schemas.microsoft.com/office/drawing/2014/main" id="{00583E4F-D865-42B6-AD1C-D4435B5421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3360"/>
              <a:ext cx="432" cy="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</a:p>
          </p:txBody>
        </p:sp>
        <p:sp>
          <p:nvSpPr>
            <p:cNvPr id="7193" name="Oval 142">
              <a:extLst>
                <a:ext uri="{FF2B5EF4-FFF2-40B4-BE49-F238E27FC236}">
                  <a16:creationId xmlns:a16="http://schemas.microsoft.com/office/drawing/2014/main" id="{180D1DB5-6022-4585-AC9C-457BAF51A6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1296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94" name="TextBox 144">
              <a:extLst>
                <a:ext uri="{FF2B5EF4-FFF2-40B4-BE49-F238E27FC236}">
                  <a16:creationId xmlns:a16="http://schemas.microsoft.com/office/drawing/2014/main" id="{D7FAB1AA-CA2A-4A16-99EC-D0E27967F4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0" y="1344"/>
              <a:ext cx="528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Example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7195" name="Oval 145">
              <a:extLst>
                <a:ext uri="{FF2B5EF4-FFF2-40B4-BE49-F238E27FC236}">
                  <a16:creationId xmlns:a16="http://schemas.microsoft.com/office/drawing/2014/main" id="{3719B368-01ED-4B8D-8739-A8B212739D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1296"/>
              <a:ext cx="912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96" name="Straight Connector 147">
              <a:extLst>
                <a:ext uri="{FF2B5EF4-FFF2-40B4-BE49-F238E27FC236}">
                  <a16:creationId xmlns:a16="http://schemas.microsoft.com/office/drawing/2014/main" id="{2C13E556-6133-4A98-A03C-6A290EC127AF}"/>
                </a:ext>
              </a:extLst>
            </p:cNvPr>
            <p:cNvCxnSpPr>
              <a:cxnSpLocks noChangeShapeType="1"/>
              <a:stCxn id="7173" idx="0"/>
              <a:endCxn id="7195" idx="4"/>
            </p:cNvCxnSpPr>
            <p:nvPr/>
          </p:nvCxnSpPr>
          <p:spPr bwMode="auto">
            <a:xfrm rot="5400000" flipH="1" flipV="1">
              <a:off x="2124" y="1668"/>
              <a:ext cx="240" cy="26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97" name="Straight Connector 150">
              <a:extLst>
                <a:ext uri="{FF2B5EF4-FFF2-40B4-BE49-F238E27FC236}">
                  <a16:creationId xmlns:a16="http://schemas.microsoft.com/office/drawing/2014/main" id="{7ED4E1B8-D555-4AA7-AC67-2213D8BA65DD}"/>
                </a:ext>
              </a:extLst>
            </p:cNvPr>
            <p:cNvCxnSpPr>
              <a:cxnSpLocks noChangeShapeType="1"/>
              <a:stCxn id="7172" idx="0"/>
              <a:endCxn id="7193" idx="4"/>
            </p:cNvCxnSpPr>
            <p:nvPr/>
          </p:nvCxnSpPr>
          <p:spPr bwMode="auto">
            <a:xfrm rot="5400000" flipH="1" flipV="1">
              <a:off x="936" y="1704"/>
              <a:ext cx="336" cy="2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98" name="TextBox 258">
              <a:extLst>
                <a:ext uri="{FF2B5EF4-FFF2-40B4-BE49-F238E27FC236}">
                  <a16:creationId xmlns:a16="http://schemas.microsoft.com/office/drawing/2014/main" id="{AA5568F9-15EB-45C4-B391-85E605800E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" y="3312"/>
              <a:ext cx="912" cy="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Enzymes</a:t>
              </a:r>
            </a:p>
          </p:txBody>
        </p:sp>
        <p:sp>
          <p:nvSpPr>
            <p:cNvPr id="7199" name="Oval 259">
              <a:extLst>
                <a:ext uri="{FF2B5EF4-FFF2-40B4-BE49-F238E27FC236}">
                  <a16:creationId xmlns:a16="http://schemas.microsoft.com/office/drawing/2014/main" id="{B7D08A93-6DF8-42D9-AB0C-D34AE124FD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2160"/>
              <a:ext cx="1296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0" name="TextBox 260">
              <a:extLst>
                <a:ext uri="{FF2B5EF4-FFF2-40B4-BE49-F238E27FC236}">
                  <a16:creationId xmlns:a16="http://schemas.microsoft.com/office/drawing/2014/main" id="{06224FC2-2A9C-4C19-8575-5AFE475B34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2208"/>
              <a:ext cx="1056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Lowers activation energy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cxnSp>
          <p:nvCxnSpPr>
            <p:cNvPr id="7201" name="Straight Connector 262">
              <a:extLst>
                <a:ext uri="{FF2B5EF4-FFF2-40B4-BE49-F238E27FC236}">
                  <a16:creationId xmlns:a16="http://schemas.microsoft.com/office/drawing/2014/main" id="{9F72B858-2601-4E42-9F83-3F643FA58774}"/>
                </a:ext>
              </a:extLst>
            </p:cNvPr>
            <p:cNvCxnSpPr>
              <a:cxnSpLocks noChangeShapeType="1"/>
              <a:stCxn id="7174" idx="0"/>
              <a:endCxn id="7199" idx="4"/>
            </p:cNvCxnSpPr>
            <p:nvPr/>
          </p:nvCxnSpPr>
          <p:spPr bwMode="auto">
            <a:xfrm rot="5400000" flipH="1" flipV="1">
              <a:off x="3264" y="2856"/>
              <a:ext cx="624" cy="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202" name="TextBox 277">
              <a:extLst>
                <a:ext uri="{FF2B5EF4-FFF2-40B4-BE49-F238E27FC236}">
                  <a16:creationId xmlns:a16="http://schemas.microsoft.com/office/drawing/2014/main" id="{4A6923EA-AC4A-4600-9E3F-425B88AD4A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1344"/>
              <a:ext cx="528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Example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7203" name="Oval 296">
              <a:extLst>
                <a:ext uri="{FF2B5EF4-FFF2-40B4-BE49-F238E27FC236}">
                  <a16:creationId xmlns:a16="http://schemas.microsoft.com/office/drawing/2014/main" id="{EFB45B50-378C-4514-8B3C-51F04F0FA1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848"/>
              <a:ext cx="912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204" name="Straight Connector 297">
              <a:extLst>
                <a:ext uri="{FF2B5EF4-FFF2-40B4-BE49-F238E27FC236}">
                  <a16:creationId xmlns:a16="http://schemas.microsoft.com/office/drawing/2014/main" id="{224F5170-C9CB-4BB5-BA6F-B44CF1102405}"/>
                </a:ext>
              </a:extLst>
            </p:cNvPr>
            <p:cNvCxnSpPr>
              <a:cxnSpLocks noChangeShapeType="1"/>
              <a:stCxn id="7176" idx="4"/>
              <a:endCxn id="7203" idx="0"/>
            </p:cNvCxnSpPr>
            <p:nvPr/>
          </p:nvCxnSpPr>
          <p:spPr bwMode="auto">
            <a:xfrm rot="16200000" flipH="1">
              <a:off x="3516" y="4596"/>
              <a:ext cx="480" cy="2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205" name="Oval 304">
              <a:extLst>
                <a:ext uri="{FF2B5EF4-FFF2-40B4-BE49-F238E27FC236}">
                  <a16:creationId xmlns:a16="http://schemas.microsoft.com/office/drawing/2014/main" id="{45BCA9A6-3EA9-4E17-8EA6-C9B6942D4F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4032"/>
              <a:ext cx="86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6" name="TextBox 308">
              <a:extLst>
                <a:ext uri="{FF2B5EF4-FFF2-40B4-BE49-F238E27FC236}">
                  <a16:creationId xmlns:a16="http://schemas.microsoft.com/office/drawing/2014/main" id="{90247404-CE5D-41E2-83BF-B4A005BA49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21" y="4043"/>
              <a:ext cx="816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Conformation</a:t>
              </a:r>
            </a:p>
            <a:p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change</a:t>
              </a:r>
            </a:p>
            <a:p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</a:t>
              </a:r>
              <a:r>
                <a:rPr lang="en-US" altLang="en-US" sz="11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cxnSp>
          <p:nvCxnSpPr>
            <p:cNvPr id="7207" name="Straight Connector 309">
              <a:extLst>
                <a:ext uri="{FF2B5EF4-FFF2-40B4-BE49-F238E27FC236}">
                  <a16:creationId xmlns:a16="http://schemas.microsoft.com/office/drawing/2014/main" id="{41C45187-B261-4512-A2D4-FCA0D795B33C}"/>
                </a:ext>
              </a:extLst>
            </p:cNvPr>
            <p:cNvCxnSpPr>
              <a:cxnSpLocks noChangeShapeType="1"/>
              <a:stCxn id="7174" idx="3"/>
              <a:endCxn id="7205" idx="7"/>
            </p:cNvCxnSpPr>
            <p:nvPr/>
          </p:nvCxnSpPr>
          <p:spPr bwMode="auto">
            <a:xfrm rot="5400000">
              <a:off x="2807" y="3716"/>
              <a:ext cx="517" cy="24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208" name="TextBox 328">
              <a:extLst>
                <a:ext uri="{FF2B5EF4-FFF2-40B4-BE49-F238E27FC236}">
                  <a16:creationId xmlns:a16="http://schemas.microsoft.com/office/drawing/2014/main" id="{D320144F-D807-4529-B251-C9DDEBD90E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0" y="1728"/>
              <a:ext cx="912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Types of reactions</a:t>
              </a:r>
            </a:p>
          </p:txBody>
        </p:sp>
        <p:sp>
          <p:nvSpPr>
            <p:cNvPr id="7209" name="Oval 346">
              <a:extLst>
                <a:ext uri="{FF2B5EF4-FFF2-40B4-BE49-F238E27FC236}">
                  <a16:creationId xmlns:a16="http://schemas.microsoft.com/office/drawing/2014/main" id="{63C9F1BC-550D-4EE3-B456-2FCF26109B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4848"/>
              <a:ext cx="912" cy="67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210" name="Straight Connector 347">
              <a:extLst>
                <a:ext uri="{FF2B5EF4-FFF2-40B4-BE49-F238E27FC236}">
                  <a16:creationId xmlns:a16="http://schemas.microsoft.com/office/drawing/2014/main" id="{04A36B1D-DCD3-42B3-B7D9-47618C4962E7}"/>
                </a:ext>
              </a:extLst>
            </p:cNvPr>
            <p:cNvCxnSpPr>
              <a:cxnSpLocks noChangeShapeType="1"/>
              <a:stCxn id="7176" idx="4"/>
              <a:endCxn id="7209" idx="7"/>
            </p:cNvCxnSpPr>
            <p:nvPr/>
          </p:nvCxnSpPr>
          <p:spPr bwMode="auto">
            <a:xfrm rot="5400000">
              <a:off x="3076" y="4278"/>
              <a:ext cx="578" cy="75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211" name="TextBox 350">
              <a:extLst>
                <a:ext uri="{FF2B5EF4-FFF2-40B4-BE49-F238E27FC236}">
                  <a16:creationId xmlns:a16="http://schemas.microsoft.com/office/drawing/2014/main" id="{E211E6FD-E958-4B93-9F30-D94A3C3C4F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56" y="4896"/>
              <a:ext cx="864" cy="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Competitive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Inhibitor binds to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</p:grpSp>
      <p:sp>
        <p:nvSpPr>
          <p:cNvPr id="7214" name="Title 1">
            <a:extLst>
              <a:ext uri="{FF2B5EF4-FFF2-40B4-BE49-F238E27FC236}">
                <a16:creationId xmlns:a16="http://schemas.microsoft.com/office/drawing/2014/main" id="{46B4F5D4-0B09-40FD-9B11-FCF064BF0122}"/>
              </a:ext>
            </a:extLst>
          </p:cNvPr>
          <p:cNvSpPr>
            <a:spLocks/>
          </p:cNvSpPr>
          <p:nvPr/>
        </p:nvSpPr>
        <p:spPr bwMode="auto">
          <a:xfrm>
            <a:off x="6705600" y="152400"/>
            <a:ext cx="2438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/>
              <a:t>Reactions and</a:t>
            </a:r>
            <a:br>
              <a:rPr lang="en-US" altLang="en-US" sz="2400"/>
            </a:br>
            <a:r>
              <a:rPr lang="en-US" altLang="en-US" sz="2400"/>
              <a:t>Enzymes</a:t>
            </a:r>
          </a:p>
        </p:txBody>
      </p:sp>
      <p:sp>
        <p:nvSpPr>
          <p:cNvPr id="7215" name="TextBox 99">
            <a:extLst>
              <a:ext uri="{FF2B5EF4-FFF2-40B4-BE49-F238E27FC236}">
                <a16:creationId xmlns:a16="http://schemas.microsoft.com/office/drawing/2014/main" id="{47DB7CA6-23CA-460E-8E9C-EA30A3037F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3914775"/>
            <a:ext cx="4064000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Catalyst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Protein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Endergonic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Induced fit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ATP  </a:t>
            </a: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ADP + PO</a:t>
            </a:r>
            <a:r>
              <a:rPr lang="en-US" altLang="en-US" sz="1500" baseline="-250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4</a:t>
            </a:r>
            <a:endParaRPr lang="en-US" altLang="en-US" sz="15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Active site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Exergonic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Allosteric site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ADP + PO</a:t>
            </a:r>
            <a:r>
              <a:rPr lang="en-US" altLang="en-US" sz="15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ATP</a:t>
            </a:r>
            <a:endParaRPr lang="en-US" altLang="en-US" sz="15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Second law of Thermodynamics</a:t>
            </a:r>
          </a:p>
          <a:p>
            <a:pPr lvl="1">
              <a:buFontTx/>
              <a:buAutoNum type="alphaLcPeriod"/>
            </a:pPr>
            <a:endParaRPr lang="en-US" altLang="en-US" sz="1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Tx/>
              <a:buAutoNum type="alphaLcPeriod"/>
            </a:pPr>
            <a:endParaRPr lang="en-US" altLang="en-US" sz="1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387&quot;&gt;&lt;object type=&quot;3&quot; unique_id=&quot;10388&quot;&gt;&lt;property id=&quot;20148&quot; value=&quot;5&quot;/&gt;&lt;property id=&quot;20300&quot; value=&quot;Slide 1&quot;/&gt;&lt;property id=&quot;20307&quot; value=&quot;317&quot;/&gt;&lt;/object&gt;&lt;object type=&quot;3&quot; unique_id=&quot;10389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390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391&quot;&gt;&lt;property id=&quot;20148&quot; value=&quot;5&quot;/&gt;&lt;property id=&quot;20300&quot; value=&quot;Slide 4 - &amp;quot;Reactions and&amp;#x0D;&amp;#x0A;Enzymes&amp;quot;&quot;/&gt;&lt;property id=&quot;20307&quot; value=&quot;334&quot;/&gt;&lt;/object&gt;&lt;object type=&quot;3&quot; unique_id=&quot;10392&quot;&gt;&lt;property id=&quot;20148&quot; value=&quot;5&quot;/&gt;&lt;property id=&quot;20300&quot; value=&quot;Slide 5&quot;/&gt;&lt;property id=&quot;20307&quot; value=&quot;335&quot;/&gt;&lt;/object&gt;&lt;/object&gt;&lt;object type=&quot;8&quot; unique_id=&quot;1039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993</TotalTime>
  <Words>234</Words>
  <Application>Microsoft Office PowerPoint</Application>
  <PresentationFormat>On-screen Show (4:3)</PresentationFormat>
  <Paragraphs>90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Reactions and Enzymes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179</cp:revision>
  <dcterms:created xsi:type="dcterms:W3CDTF">2005-04-19T02:46:41Z</dcterms:created>
  <dcterms:modified xsi:type="dcterms:W3CDTF">2019-04-25T20:54:34Z</dcterms:modified>
</cp:coreProperties>
</file>