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7010400" cy="92964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0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B9C94E9-F904-4C62-B417-8A29E72DCD0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90D8942-1EAB-4735-8924-CE9C5B16449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3AA6016-2F5F-416D-B3F8-7024554BE9E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8D00413-1E48-4D1A-A2AB-16046F2DD58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19ADDEDC-7CE9-4A86-AC3E-D630E94DB75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AED629B-DBB8-489C-9D34-7F082094A7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749696B-516E-44D5-BC2F-06D8C12DFA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219EC8C3-6A98-456A-8609-FCE3EB5109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89DD7F-19CA-4F9F-9E53-269A85943AD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CC8F3F7-864A-486D-BAAA-C9833F7C87C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C02CFA26-DA87-485C-BDD4-F2DD01FD3D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4C6F6CA-32EA-4997-9542-C169C637C3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AEF4605-EB01-4696-8C25-7DD93B391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630D412-9F3A-4E90-8371-D40754AD99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20CBA8-2796-4BB1-8908-3EB1F2B5F113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3DC8BCB-C2CF-4017-9286-8301710346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F9C07C1-954D-450A-8763-1FE9149F1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3D20A6A-F16E-4853-9CC9-54DB5AF493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12F942-7909-45EA-85FA-2EEDC4C62422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77B4720-1EA8-469D-9DE3-CA2EA28D29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1C331AB-436F-4062-B7A7-2A2DA6304B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555F77A-7570-4559-9287-5652572C6E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0F41C5-262C-4A60-BC34-F21860DEA6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596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AF672FF-4A34-490C-AE58-05F01E49C3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89C20BC-D96E-41B3-A5D0-822247722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147BEE9-87A6-4A8F-BCDE-AEC67A124F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846FB-A911-478D-9078-F5135D26CE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5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0793878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421377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932829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209526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459825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742220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74626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4165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26355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431E634-6672-4295-8C98-562D3EF29C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B46651D-17C0-4EAB-901C-84505CCF53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CCFB007-0F71-4DA3-923D-F8CEFBED95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6F31CC-31C9-422F-8899-B29FC44535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8656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73605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308494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27A3953-BB33-4C94-9D8F-900673AACF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892D397-36EC-4E1F-9FB1-4E0FC72A64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C85EC32-0247-48CF-9F2C-E782F2657A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344A2B-1C01-45B2-B56F-D2ED0BD883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422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82C836-2243-4254-B288-ADFF24E717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7C6613-551C-40CC-9D5E-183A49B319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DAE9C6-3F35-46EC-B040-C0F506AE50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5FB3F-1814-4AC2-846F-B2DD8C417C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997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47C9E46-4C6C-47BA-942C-9DE2BB378B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44E75EF-7D90-42A6-996E-B8E49F25E6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4F425ED-8AC2-4C3A-A6D7-BFCC4ACBF5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F07B8-D9BB-40B0-917E-AC2FE3C411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46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1586933-997C-4A6B-8151-46C31EC241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FB411D6-88AA-41F0-B1E6-BD3EC9A87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B026693-89C3-48EE-AC6C-C0B3C7850F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3727BE-9525-44EB-B2F9-A6C22ECFAF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251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499EA0A-D938-4A86-97A1-0F0B840ACF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4B0754-6D77-4830-B2CF-86A1FC4391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B6399EF-C9CE-426D-9884-A351437F75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82F9DB-0BEB-4773-821F-FEA89C7A84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975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8E24896-B0BD-49C2-9A88-DE4E6A1AE4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7AD680F-143E-46BB-AD4B-D55271FB97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8D65359-C37E-41F4-96CB-672037F40B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11845-9C56-42C6-A261-B0D512AA2E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567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B5C522F-3F88-4763-9771-4BD03B5ADE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A58223E-A893-4740-8DE2-0E42038E25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FE0343E-05B2-4DEB-B4A3-4C71267282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C0EB2-FA79-4E9E-B6BD-69C385A09F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893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2AE64D0-0B9D-46CD-80D3-CEC96D1E8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A0F5F24-35D8-4B99-B611-448288384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FA21548-0FE1-457B-86A6-E6E40FAFAB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12A9314-ED9F-4A31-BCA4-718F9AD40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19BADED5-F02E-49C8-A675-950C0D4C650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1D21377-5064-431D-9ED5-21109BF9F7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52BA286-1384-4FCF-B248-C63B53B131D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D028170-26AA-4110-907E-7BE16FA1522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F21B010D-8F7C-47B8-93DB-C93C1EBD1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7 w 1000"/>
              <a:gd name="T1" fmla="*/ 2147483647 h 1000"/>
              <a:gd name="T2" fmla="*/ 0 w 1000"/>
              <a:gd name="T3" fmla="*/ 2147483647 h 1000"/>
              <a:gd name="T4" fmla="*/ 0 w 1000"/>
              <a:gd name="T5" fmla="*/ 0 h 1000"/>
              <a:gd name="T6" fmla="*/ 2147483647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AE1AA66C-84B9-4F4F-9B3E-57C3AB381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5D304985-2C6C-44F2-9205-4554F6FD00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9271731-9B10-4B3E-98A9-B0CF505CA8F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39B4D3F1-C5AB-4002-AA13-FAE2DC9C8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2B39D69-7EB3-495F-9C8C-12EC1D49937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35DE68-8BA4-4F9F-8855-4D1B0830BFC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91EFDA45-47A5-4175-BE4A-E13D035C6CF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4">
            <a:extLst>
              <a:ext uri="{FF2B5EF4-FFF2-40B4-BE49-F238E27FC236}">
                <a16:creationId xmlns:a16="http://schemas.microsoft.com/office/drawing/2014/main" id="{88F11276-AD6F-4703-B812-5358920028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581566B-DF9D-4F26-BB50-E14EB73C2E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8445BC6C-8F86-49D4-9777-6CED16977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869" y="6452029"/>
            <a:ext cx="5656262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5" name="Title 2">
            <a:extLst>
              <a:ext uri="{FF2B5EF4-FFF2-40B4-BE49-F238E27FC236}">
                <a16:creationId xmlns:a16="http://schemas.microsoft.com/office/drawing/2014/main" id="{61FFFFDB-E84D-4EB7-A363-7A11E1548670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/>
              <a:t>CONCEPT MAP</a:t>
            </a:r>
            <a:br>
              <a:rPr lang="en-US" altLang="en-US" sz="3600" b="1"/>
            </a:br>
            <a:br>
              <a:rPr lang="en-US" altLang="en-US" sz="3600" b="1"/>
            </a:br>
            <a:r>
              <a:rPr lang="en-US" altLang="en-US" sz="3600" b="1"/>
              <a:t>Protostomes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C5707A9-6AEE-45C4-93B8-56D303256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36967731-1384-416D-ACCF-85E5F742D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C28011D-D84A-40A9-88BA-A26DE62EF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403ECF2-6682-4B9B-AAB2-61FE49A23F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35449C6-E810-492A-8C78-94E3ABC5F5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2286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Protostomes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E16FF6E6-E26B-4832-BFA0-D8E9A6C90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4514850"/>
            <a:ext cx="3860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Polychaeta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Cephalopoda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Bivalvia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Annelida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Millipede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Chelicerata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Gastropoda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Hexapoda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666F58F4-1E45-4AFF-A4E6-E646A433F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895475"/>
            <a:ext cx="2336800" cy="673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49" name="Straight Connector 676">
            <a:extLst>
              <a:ext uri="{FF2B5EF4-FFF2-40B4-BE49-F238E27FC236}">
                <a16:creationId xmlns:a16="http://schemas.microsoft.com/office/drawing/2014/main" id="{6C958797-CE77-444A-A555-6D6CB5741CED}"/>
              </a:ext>
            </a:extLst>
          </p:cNvPr>
          <p:cNvCxnSpPr>
            <a:cxnSpLocks noChangeShapeType="1"/>
            <a:stCxn id="6159" idx="4"/>
            <a:endCxn id="6148" idx="1"/>
          </p:cNvCxnSpPr>
          <p:nvPr/>
        </p:nvCxnSpPr>
        <p:spPr bwMode="auto">
          <a:xfrm>
            <a:off x="4622800" y="1571625"/>
            <a:ext cx="2120900" cy="4127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504">
            <a:extLst>
              <a:ext uri="{FF2B5EF4-FFF2-40B4-BE49-F238E27FC236}">
                <a16:creationId xmlns:a16="http://schemas.microsoft.com/office/drawing/2014/main" id="{9E915003-95F5-47F6-98D2-FD3E72762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2030413"/>
            <a:ext cx="2032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Jointed appendages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</a:p>
        </p:txBody>
      </p:sp>
      <p:sp>
        <p:nvSpPr>
          <p:cNvPr id="6151" name="TextBox 504">
            <a:extLst>
              <a:ext uri="{FF2B5EF4-FFF2-40B4-BE49-F238E27FC236}">
                <a16:creationId xmlns:a16="http://schemas.microsoft.com/office/drawing/2014/main" id="{08A1AF96-3A5D-4FA9-A02B-774D19C74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2030413"/>
            <a:ext cx="1625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2" name="Oval 672">
            <a:extLst>
              <a:ext uri="{FF2B5EF4-FFF2-40B4-BE49-F238E27FC236}">
                <a16:creationId xmlns:a16="http://schemas.microsoft.com/office/drawing/2014/main" id="{19123F8E-B63E-4849-98C6-AAAD354D2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828800"/>
            <a:ext cx="2032000" cy="673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3" name="Straight Connector 676">
            <a:extLst>
              <a:ext uri="{FF2B5EF4-FFF2-40B4-BE49-F238E27FC236}">
                <a16:creationId xmlns:a16="http://schemas.microsoft.com/office/drawing/2014/main" id="{1E933086-DBE4-440E-B3FB-313584692059}"/>
              </a:ext>
            </a:extLst>
          </p:cNvPr>
          <p:cNvCxnSpPr>
            <a:cxnSpLocks noChangeShapeType="1"/>
            <a:stCxn id="6152" idx="7"/>
            <a:endCxn id="6159" idx="4"/>
          </p:cNvCxnSpPr>
          <p:nvPr/>
        </p:nvCxnSpPr>
        <p:spPr bwMode="auto">
          <a:xfrm flipV="1">
            <a:off x="2344738" y="1571625"/>
            <a:ext cx="2278062" cy="34448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504">
            <a:extLst>
              <a:ext uri="{FF2B5EF4-FFF2-40B4-BE49-F238E27FC236}">
                <a16:creationId xmlns:a16="http://schemas.microsoft.com/office/drawing/2014/main" id="{ADD87A17-5C42-4F6C-8BC5-4F6414F3F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030413"/>
            <a:ext cx="2032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Segmented worms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99022CF1-3A6C-4A93-BE48-D74940927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173413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6" name="TextBox 504">
            <a:extLst>
              <a:ext uri="{FF2B5EF4-FFF2-40B4-BE49-F238E27FC236}">
                <a16:creationId xmlns:a16="http://schemas.microsoft.com/office/drawing/2014/main" id="{15B68621-C8FE-4F9F-8B09-92F31636B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200400"/>
            <a:ext cx="111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setae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57" name="Straight Connector 676">
            <a:extLst>
              <a:ext uri="{FF2B5EF4-FFF2-40B4-BE49-F238E27FC236}">
                <a16:creationId xmlns:a16="http://schemas.microsoft.com/office/drawing/2014/main" id="{55D74962-3339-43F9-A9CD-0861006F4049}"/>
              </a:ext>
            </a:extLst>
          </p:cNvPr>
          <p:cNvCxnSpPr>
            <a:cxnSpLocks noChangeShapeType="1"/>
            <a:stCxn id="6155" idx="0"/>
            <a:endCxn id="6158" idx="4"/>
          </p:cNvCxnSpPr>
          <p:nvPr/>
        </p:nvCxnSpPr>
        <p:spPr bwMode="auto">
          <a:xfrm flipV="1">
            <a:off x="3302000" y="2646363"/>
            <a:ext cx="1320800" cy="5159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Oval 672">
            <a:extLst>
              <a:ext uri="{FF2B5EF4-FFF2-40B4-BE49-F238E27FC236}">
                <a16:creationId xmlns:a16="http://schemas.microsoft.com/office/drawing/2014/main" id="{6D4B7923-6884-4233-B1BC-0DEC655A4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1963738"/>
            <a:ext cx="2336800" cy="6715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9" name="Oval 672">
            <a:extLst>
              <a:ext uri="{FF2B5EF4-FFF2-40B4-BE49-F238E27FC236}">
                <a16:creationId xmlns:a16="http://schemas.microsoft.com/office/drawing/2014/main" id="{8FFF3A0E-F4DB-4A94-BB32-F8C349418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685800"/>
            <a:ext cx="2133600" cy="8747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0" name="TextBox 504">
            <a:extLst>
              <a:ext uri="{FF2B5EF4-FFF2-40B4-BE49-F238E27FC236}">
                <a16:creationId xmlns:a16="http://schemas.microsoft.com/office/drawing/2014/main" id="{F4393D24-E4A4-40C2-9EAC-D529720D4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20738"/>
            <a:ext cx="18288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Lophotrochozoa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Ecdysozoa</a:t>
            </a:r>
            <a:endParaRPr lang="en-US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61" name="Straight Connector 676">
            <a:extLst>
              <a:ext uri="{FF2B5EF4-FFF2-40B4-BE49-F238E27FC236}">
                <a16:creationId xmlns:a16="http://schemas.microsoft.com/office/drawing/2014/main" id="{1B9C4FDD-2A33-4B83-B05D-71701428373E}"/>
              </a:ext>
            </a:extLst>
          </p:cNvPr>
          <p:cNvCxnSpPr>
            <a:cxnSpLocks noChangeShapeType="1"/>
            <a:stCxn id="6159" idx="4"/>
            <a:endCxn id="6158" idx="0"/>
          </p:cNvCxnSpPr>
          <p:nvPr/>
        </p:nvCxnSpPr>
        <p:spPr bwMode="auto">
          <a:xfrm>
            <a:off x="4622800" y="1571625"/>
            <a:ext cx="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2" name="Straight Connector 676">
            <a:extLst>
              <a:ext uri="{FF2B5EF4-FFF2-40B4-BE49-F238E27FC236}">
                <a16:creationId xmlns:a16="http://schemas.microsoft.com/office/drawing/2014/main" id="{E0292586-C22E-4102-83F7-4CB62420690F}"/>
              </a:ext>
            </a:extLst>
          </p:cNvPr>
          <p:cNvCxnSpPr>
            <a:cxnSpLocks noChangeShapeType="1"/>
            <a:stCxn id="6178" idx="0"/>
            <a:endCxn id="6148" idx="4"/>
          </p:cNvCxnSpPr>
          <p:nvPr/>
        </p:nvCxnSpPr>
        <p:spPr bwMode="auto">
          <a:xfrm flipH="1" flipV="1">
            <a:off x="7569200" y="2579688"/>
            <a:ext cx="1016000" cy="381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Oval 672">
            <a:extLst>
              <a:ext uri="{FF2B5EF4-FFF2-40B4-BE49-F238E27FC236}">
                <a16:creationId xmlns:a16="http://schemas.microsoft.com/office/drawing/2014/main" id="{3C93D602-C45B-4252-89ED-496AE8821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173413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4" name="Oval 672">
            <a:extLst>
              <a:ext uri="{FF2B5EF4-FFF2-40B4-BE49-F238E27FC236}">
                <a16:creationId xmlns:a16="http://schemas.microsoft.com/office/drawing/2014/main" id="{EFF33104-A348-4405-A45C-C687471CF3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173413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5" name="TextBox 504">
            <a:extLst>
              <a:ext uri="{FF2B5EF4-FFF2-40B4-BE49-F238E27FC236}">
                <a16:creationId xmlns:a16="http://schemas.microsoft.com/office/drawing/2014/main" id="{7E7B9FC0-4940-43B6-A838-B1388DF8A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3375025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Earthworms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66" name="TextBox 504">
            <a:extLst>
              <a:ext uri="{FF2B5EF4-FFF2-40B4-BE49-F238E27FC236}">
                <a16:creationId xmlns:a16="http://schemas.microsoft.com/office/drawing/2014/main" id="{8C718038-6AF8-4092-97F5-92F174654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375025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Leeches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67" name="Straight Connector 676">
            <a:extLst>
              <a:ext uri="{FF2B5EF4-FFF2-40B4-BE49-F238E27FC236}">
                <a16:creationId xmlns:a16="http://schemas.microsoft.com/office/drawing/2014/main" id="{A839C3EC-0AC0-471E-A01A-FA4750A96485}"/>
              </a:ext>
            </a:extLst>
          </p:cNvPr>
          <p:cNvCxnSpPr>
            <a:cxnSpLocks noChangeShapeType="1"/>
            <a:stCxn id="6163" idx="0"/>
            <a:endCxn id="6158" idx="4"/>
          </p:cNvCxnSpPr>
          <p:nvPr/>
        </p:nvCxnSpPr>
        <p:spPr bwMode="auto">
          <a:xfrm flipV="1">
            <a:off x="4521200" y="2646363"/>
            <a:ext cx="101600" cy="5159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8" name="Straight Connector 676">
            <a:extLst>
              <a:ext uri="{FF2B5EF4-FFF2-40B4-BE49-F238E27FC236}">
                <a16:creationId xmlns:a16="http://schemas.microsoft.com/office/drawing/2014/main" id="{4B24EF0C-FF3C-4AEB-9F89-F031AF17FDBE}"/>
              </a:ext>
            </a:extLst>
          </p:cNvPr>
          <p:cNvCxnSpPr>
            <a:cxnSpLocks noChangeShapeType="1"/>
            <a:stCxn id="6164" idx="0"/>
            <a:endCxn id="6158" idx="4"/>
          </p:cNvCxnSpPr>
          <p:nvPr/>
        </p:nvCxnSpPr>
        <p:spPr bwMode="auto">
          <a:xfrm flipH="1" flipV="1">
            <a:off x="4622800" y="2646363"/>
            <a:ext cx="1117600" cy="5159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9" name="Oval 672">
            <a:extLst>
              <a:ext uri="{FF2B5EF4-FFF2-40B4-BE49-F238E27FC236}">
                <a16:creationId xmlns:a16="http://schemas.microsoft.com/office/drawing/2014/main" id="{10445473-E60B-4685-BF61-D4DDF42F2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2568575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0" name="Oval 672">
            <a:extLst>
              <a:ext uri="{FF2B5EF4-FFF2-40B4-BE49-F238E27FC236}">
                <a16:creationId xmlns:a16="http://schemas.microsoft.com/office/drawing/2014/main" id="{86EF785A-908A-4B99-A52F-A3C4E9DAB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3308350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1" name="Oval 672">
            <a:extLst>
              <a:ext uri="{FF2B5EF4-FFF2-40B4-BE49-F238E27FC236}">
                <a16:creationId xmlns:a16="http://schemas.microsoft.com/office/drawing/2014/main" id="{A358ADDE-ECA1-4FB2-8E13-98323F8C9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568575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2" name="Straight Connector 676">
            <a:extLst>
              <a:ext uri="{FF2B5EF4-FFF2-40B4-BE49-F238E27FC236}">
                <a16:creationId xmlns:a16="http://schemas.microsoft.com/office/drawing/2014/main" id="{90BBEEBD-454F-465E-8532-D74974A5D4A5}"/>
              </a:ext>
            </a:extLst>
          </p:cNvPr>
          <p:cNvCxnSpPr>
            <a:cxnSpLocks noChangeShapeType="1"/>
            <a:stCxn id="6170" idx="0"/>
            <a:endCxn id="6152" idx="4"/>
          </p:cNvCxnSpPr>
          <p:nvPr/>
        </p:nvCxnSpPr>
        <p:spPr bwMode="auto">
          <a:xfrm flipV="1">
            <a:off x="1574800" y="2513013"/>
            <a:ext cx="50800" cy="7842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676">
            <a:extLst>
              <a:ext uri="{FF2B5EF4-FFF2-40B4-BE49-F238E27FC236}">
                <a16:creationId xmlns:a16="http://schemas.microsoft.com/office/drawing/2014/main" id="{DEB9E397-C47D-4EC2-94B7-F9783BC0E2C9}"/>
              </a:ext>
            </a:extLst>
          </p:cNvPr>
          <p:cNvCxnSpPr>
            <a:cxnSpLocks noChangeShapeType="1"/>
            <a:stCxn id="6169" idx="7"/>
            <a:endCxn id="6152" idx="4"/>
          </p:cNvCxnSpPr>
          <p:nvPr/>
        </p:nvCxnSpPr>
        <p:spPr bwMode="auto">
          <a:xfrm flipV="1">
            <a:off x="1157288" y="2513013"/>
            <a:ext cx="468312" cy="1524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Straight Connector 676">
            <a:extLst>
              <a:ext uri="{FF2B5EF4-FFF2-40B4-BE49-F238E27FC236}">
                <a16:creationId xmlns:a16="http://schemas.microsoft.com/office/drawing/2014/main" id="{202CA5E3-BCE8-4877-A715-9A25B537F788}"/>
              </a:ext>
            </a:extLst>
          </p:cNvPr>
          <p:cNvCxnSpPr>
            <a:cxnSpLocks noChangeShapeType="1"/>
            <a:stCxn id="6171" idx="1"/>
            <a:endCxn id="6152" idx="4"/>
          </p:cNvCxnSpPr>
          <p:nvPr/>
        </p:nvCxnSpPr>
        <p:spPr bwMode="auto">
          <a:xfrm flipH="1" flipV="1">
            <a:off x="1625600" y="2513013"/>
            <a:ext cx="366713" cy="1524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5" name="TextBox 504">
            <a:extLst>
              <a:ext uri="{FF2B5EF4-FFF2-40B4-BE49-F238E27FC236}">
                <a16:creationId xmlns:a16="http://schemas.microsoft.com/office/drawing/2014/main" id="{F7CA0EAA-BD0A-4757-984B-AB32E61E1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2590800"/>
            <a:ext cx="111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2 hinged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shells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76" name="TextBox 504">
            <a:extLst>
              <a:ext uri="{FF2B5EF4-FFF2-40B4-BE49-F238E27FC236}">
                <a16:creationId xmlns:a16="http://schemas.microsoft.com/office/drawing/2014/main" id="{45BB443B-3E9B-4954-B4B5-69AF4B185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590800"/>
            <a:ext cx="111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Snails and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slugs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77" name="TextBox 504">
            <a:extLst>
              <a:ext uri="{FF2B5EF4-FFF2-40B4-BE49-F238E27FC236}">
                <a16:creationId xmlns:a16="http://schemas.microsoft.com/office/drawing/2014/main" id="{F4579A2E-711C-4801-B6E4-32CB9F3CA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3441700"/>
            <a:ext cx="111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Reduced or no shell</a:t>
            </a:r>
          </a:p>
          <a:p>
            <a:pPr algn="ctr"/>
            <a:r>
              <a:rPr lang="en-US" altLang="en-US"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78" name="Oval 672">
            <a:extLst>
              <a:ext uri="{FF2B5EF4-FFF2-40B4-BE49-F238E27FC236}">
                <a16:creationId xmlns:a16="http://schemas.microsoft.com/office/drawing/2014/main" id="{81FC5CAF-6D22-4F0D-91E7-9610AC251F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6400" y="2971800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9" name="Oval 672">
            <a:extLst>
              <a:ext uri="{FF2B5EF4-FFF2-40B4-BE49-F238E27FC236}">
                <a16:creationId xmlns:a16="http://schemas.microsoft.com/office/drawing/2014/main" id="{BA6C9098-D6AB-41B0-9154-06A2C921F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6800" y="3979863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0" name="Oval 672">
            <a:extLst>
              <a:ext uri="{FF2B5EF4-FFF2-40B4-BE49-F238E27FC236}">
                <a16:creationId xmlns:a16="http://schemas.microsoft.com/office/drawing/2014/main" id="{65E84FD5-8E37-4F6B-8AD5-A438E3E20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3600" y="4451350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1" name="Oval 672">
            <a:extLst>
              <a:ext uri="{FF2B5EF4-FFF2-40B4-BE49-F238E27FC236}">
                <a16:creationId xmlns:a16="http://schemas.microsoft.com/office/drawing/2014/main" id="{B6BEBF2A-61D3-4A8E-8026-65CA35432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4921250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2" name="Oval 672">
            <a:extLst>
              <a:ext uri="{FF2B5EF4-FFF2-40B4-BE49-F238E27FC236}">
                <a16:creationId xmlns:a16="http://schemas.microsoft.com/office/drawing/2014/main" id="{AD205625-200A-4210-BF22-B3EB6B9B0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5661025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3" name="Oval 672">
            <a:extLst>
              <a:ext uri="{FF2B5EF4-FFF2-40B4-BE49-F238E27FC236}">
                <a16:creationId xmlns:a16="http://schemas.microsoft.com/office/drawing/2014/main" id="{990DDB2E-6385-4908-B96F-C713C95F4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5661025"/>
            <a:ext cx="1117600" cy="7397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4" name="TextBox 504">
            <a:extLst>
              <a:ext uri="{FF2B5EF4-FFF2-40B4-BE49-F238E27FC236}">
                <a16:creationId xmlns:a16="http://schemas.microsoft.com/office/drawing/2014/main" id="{A9351E58-E5A5-48CA-B023-BE885EE4A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0" y="4038600"/>
            <a:ext cx="1117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Crabs and shrimp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85" name="TextBox 504">
            <a:extLst>
              <a:ext uri="{FF2B5EF4-FFF2-40B4-BE49-F238E27FC236}">
                <a16:creationId xmlns:a16="http://schemas.microsoft.com/office/drawing/2014/main" id="{B4F32753-C32F-4E0F-893E-82FF82CCD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5056188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Most abundant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86" name="TextBox 504">
            <a:extLst>
              <a:ext uri="{FF2B5EF4-FFF2-40B4-BE49-F238E27FC236}">
                <a16:creationId xmlns:a16="http://schemas.microsoft.com/office/drawing/2014/main" id="{9A626ABA-DE9B-413C-BFD7-785DDAAFE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3600" y="4652963"/>
            <a:ext cx="1117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Myriapoda</a:t>
            </a:r>
          </a:p>
        </p:txBody>
      </p:sp>
      <p:sp>
        <p:nvSpPr>
          <p:cNvPr id="6187" name="TextBox 504">
            <a:extLst>
              <a:ext uri="{FF2B5EF4-FFF2-40B4-BE49-F238E27FC236}">
                <a16:creationId xmlns:a16="http://schemas.microsoft.com/office/drawing/2014/main" id="{FCB1F16F-0E13-405F-BEF3-4EA2D3484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0" y="5795963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1 per segment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88" name="TextBox 504">
            <a:extLst>
              <a:ext uri="{FF2B5EF4-FFF2-40B4-BE49-F238E27FC236}">
                <a16:creationId xmlns:a16="http://schemas.microsoft.com/office/drawing/2014/main" id="{0B6E0968-47F9-4609-A157-B0B97C918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5795963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2 per segment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89" name="TextBox 504">
            <a:extLst>
              <a:ext uri="{FF2B5EF4-FFF2-40B4-BE49-F238E27FC236}">
                <a16:creationId xmlns:a16="http://schemas.microsoft.com/office/drawing/2014/main" id="{EEB93C7D-C9AB-45CB-8C74-648AFAE88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400" y="3106738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Spiders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90" name="Straight Connector 676">
            <a:extLst>
              <a:ext uri="{FF2B5EF4-FFF2-40B4-BE49-F238E27FC236}">
                <a16:creationId xmlns:a16="http://schemas.microsoft.com/office/drawing/2014/main" id="{5A507907-5889-4E89-A753-37B4410C4853}"/>
              </a:ext>
            </a:extLst>
          </p:cNvPr>
          <p:cNvCxnSpPr>
            <a:cxnSpLocks noChangeShapeType="1"/>
            <a:stCxn id="6179" idx="0"/>
            <a:endCxn id="6148" idx="4"/>
          </p:cNvCxnSpPr>
          <p:nvPr/>
        </p:nvCxnSpPr>
        <p:spPr bwMode="auto">
          <a:xfrm flipH="1" flipV="1">
            <a:off x="7569200" y="2579688"/>
            <a:ext cx="406400" cy="13890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1" name="Straight Connector 676">
            <a:extLst>
              <a:ext uri="{FF2B5EF4-FFF2-40B4-BE49-F238E27FC236}">
                <a16:creationId xmlns:a16="http://schemas.microsoft.com/office/drawing/2014/main" id="{5C290D99-84D2-4812-B257-AC3545FB951A}"/>
              </a:ext>
            </a:extLst>
          </p:cNvPr>
          <p:cNvCxnSpPr>
            <a:cxnSpLocks noChangeShapeType="1"/>
            <a:stCxn id="6181" idx="0"/>
            <a:endCxn id="6148" idx="4"/>
          </p:cNvCxnSpPr>
          <p:nvPr/>
        </p:nvCxnSpPr>
        <p:spPr bwMode="auto">
          <a:xfrm flipV="1">
            <a:off x="7162800" y="2579688"/>
            <a:ext cx="406400" cy="23304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2" name="Straight Connector 676">
            <a:extLst>
              <a:ext uri="{FF2B5EF4-FFF2-40B4-BE49-F238E27FC236}">
                <a16:creationId xmlns:a16="http://schemas.microsoft.com/office/drawing/2014/main" id="{0694D9D8-A3ED-4757-93A4-708FB5A7F035}"/>
              </a:ext>
            </a:extLst>
          </p:cNvPr>
          <p:cNvCxnSpPr>
            <a:cxnSpLocks noChangeShapeType="1"/>
            <a:stCxn id="6180" idx="7"/>
            <a:endCxn id="6148" idx="4"/>
          </p:cNvCxnSpPr>
          <p:nvPr/>
        </p:nvCxnSpPr>
        <p:spPr bwMode="auto">
          <a:xfrm flipV="1">
            <a:off x="5627688" y="2579688"/>
            <a:ext cx="1941512" cy="19685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3" name="Straight Connector 676">
            <a:extLst>
              <a:ext uri="{FF2B5EF4-FFF2-40B4-BE49-F238E27FC236}">
                <a16:creationId xmlns:a16="http://schemas.microsoft.com/office/drawing/2014/main" id="{DEFB1AAD-3AA2-4915-B64F-C6AEBF2616FA}"/>
              </a:ext>
            </a:extLst>
          </p:cNvPr>
          <p:cNvCxnSpPr>
            <a:cxnSpLocks noChangeShapeType="1"/>
            <a:stCxn id="6183" idx="0"/>
            <a:endCxn id="6180" idx="4"/>
          </p:cNvCxnSpPr>
          <p:nvPr/>
        </p:nvCxnSpPr>
        <p:spPr bwMode="auto">
          <a:xfrm flipH="1" flipV="1">
            <a:off x="5232400" y="5202238"/>
            <a:ext cx="914400" cy="4476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4" name="Straight Connector 676">
            <a:extLst>
              <a:ext uri="{FF2B5EF4-FFF2-40B4-BE49-F238E27FC236}">
                <a16:creationId xmlns:a16="http://schemas.microsoft.com/office/drawing/2014/main" id="{39FA3F60-C525-46E5-8DD8-287B9F546980}"/>
              </a:ext>
            </a:extLst>
          </p:cNvPr>
          <p:cNvCxnSpPr>
            <a:cxnSpLocks noChangeShapeType="1"/>
            <a:stCxn id="6182" idx="0"/>
            <a:endCxn id="6180" idx="4"/>
          </p:cNvCxnSpPr>
          <p:nvPr/>
        </p:nvCxnSpPr>
        <p:spPr bwMode="auto">
          <a:xfrm flipV="1">
            <a:off x="4318000" y="5202238"/>
            <a:ext cx="914400" cy="4476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99">
            <a:extLst>
              <a:ext uri="{FF2B5EF4-FFF2-40B4-BE49-F238E27FC236}">
                <a16:creationId xmlns:a16="http://schemas.microsoft.com/office/drawing/2014/main" id="{43C81990-10F8-44C6-BF29-BF1C1537C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0" y="4514850"/>
            <a:ext cx="38608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Mollusca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Crustacea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Hirudinea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Centipede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Protostome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Oligochaeta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Arthropoda</a:t>
            </a:r>
          </a:p>
          <a:p>
            <a:pPr lvl="1">
              <a:buFontTx/>
              <a:buAutoNum type="alphaLcPeriod" startAt="9"/>
            </a:pPr>
            <a:endParaRPr lang="en-US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96" name="Text Box 35">
            <a:extLst>
              <a:ext uri="{FF2B5EF4-FFF2-40B4-BE49-F238E27FC236}">
                <a16:creationId xmlns:a16="http://schemas.microsoft.com/office/drawing/2014/main" id="{2D9DE69D-CA3B-4304-A365-F62E08634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41D75335-3E3D-4D0B-9EC3-41D9C100F66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4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C6BB8CB-3E3B-4E5E-B033-0120D6AF0D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Protostomes Key</a:t>
            </a:r>
          </a:p>
        </p:txBody>
      </p:sp>
      <p:grpSp>
        <p:nvGrpSpPr>
          <p:cNvPr id="7171" name="Group 52">
            <a:extLst>
              <a:ext uri="{FF2B5EF4-FFF2-40B4-BE49-F238E27FC236}">
                <a16:creationId xmlns:a16="http://schemas.microsoft.com/office/drawing/2014/main" id="{8B57A6C9-B930-42BB-B0E5-3BA86F25A2DE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685800"/>
            <a:ext cx="8915400" cy="5715000"/>
            <a:chOff x="128" y="972"/>
            <a:chExt cx="5632" cy="3060"/>
          </a:xfrm>
        </p:grpSpPr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B05A26D8-EFEA-461F-B09D-76F091C09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1620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6" name="Straight Connector 676">
              <a:extLst>
                <a:ext uri="{FF2B5EF4-FFF2-40B4-BE49-F238E27FC236}">
                  <a16:creationId xmlns:a16="http://schemas.microsoft.com/office/drawing/2014/main" id="{11CB2DE3-13D5-460B-8B20-90B6D3E0B8CD}"/>
                </a:ext>
              </a:extLst>
            </p:cNvPr>
            <p:cNvCxnSpPr>
              <a:cxnSpLocks noChangeShapeType="1"/>
              <a:stCxn id="7186" idx="4"/>
              <a:endCxn id="7175" idx="1"/>
            </p:cNvCxnSpPr>
            <p:nvPr/>
          </p:nvCxnSpPr>
          <p:spPr bwMode="auto">
            <a:xfrm>
              <a:off x="2912" y="1446"/>
              <a:ext cx="1336" cy="22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80DA9AEA-8141-430F-87F6-F1A5CEF39E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0" y="1692"/>
              <a:ext cx="1280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Jointed appendages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4B85E753-145E-43B3-91E0-04F45F467B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" y="1692"/>
              <a:ext cx="1024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AA770537-A820-4269-958D-8131A1DAB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584"/>
              <a:ext cx="1280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C9C8C271-4050-4D75-8E14-EC78D8EE722A}"/>
                </a:ext>
              </a:extLst>
            </p:cNvPr>
            <p:cNvCxnSpPr>
              <a:cxnSpLocks noChangeShapeType="1"/>
              <a:stCxn id="7179" idx="7"/>
              <a:endCxn id="7186" idx="4"/>
            </p:cNvCxnSpPr>
            <p:nvPr/>
          </p:nvCxnSpPr>
          <p:spPr bwMode="auto">
            <a:xfrm flipV="1">
              <a:off x="1477" y="1446"/>
              <a:ext cx="1435" cy="18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TextBox 504">
              <a:extLst>
                <a:ext uri="{FF2B5EF4-FFF2-40B4-BE49-F238E27FC236}">
                  <a16:creationId xmlns:a16="http://schemas.microsoft.com/office/drawing/2014/main" id="{6F67C4B8-57DE-4339-ACD5-D0EC662749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692"/>
              <a:ext cx="1280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Segmented worms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2" name="Oval 672">
              <a:extLst>
                <a:ext uri="{FF2B5EF4-FFF2-40B4-BE49-F238E27FC236}">
                  <a16:creationId xmlns:a16="http://schemas.microsoft.com/office/drawing/2014/main" id="{2CDC9C9C-353A-4804-BDF8-B378BCE83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8" name="TextBox 504">
              <a:extLst>
                <a:ext uri="{FF2B5EF4-FFF2-40B4-BE49-F238E27FC236}">
                  <a16:creationId xmlns:a16="http://schemas.microsoft.com/office/drawing/2014/main" id="{1BAD9982-BC87-47AD-86A2-9FA3F90F77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376"/>
              <a:ext cx="70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Many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setae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A</a:t>
              </a:r>
            </a:p>
          </p:txBody>
        </p: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4E01945F-C85A-4B65-8490-C12173C3444C}"/>
                </a:ext>
              </a:extLst>
            </p:cNvPr>
            <p:cNvCxnSpPr>
              <a:cxnSpLocks noChangeShapeType="1"/>
              <a:stCxn id="7182" idx="0"/>
              <a:endCxn id="7185" idx="4"/>
            </p:cNvCxnSpPr>
            <p:nvPr/>
          </p:nvCxnSpPr>
          <p:spPr bwMode="auto">
            <a:xfrm flipV="1">
              <a:off x="2080" y="2022"/>
              <a:ext cx="832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85AFE8E0-20C7-47DF-905F-592CFF202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1656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4DAC873C-C795-4B7F-8FFB-474ABB7D4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972"/>
              <a:ext cx="1344" cy="46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EFD6079B-868C-4B72-A247-3A8859DDF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044"/>
              <a:ext cx="1152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Lophotrochozoa</a:t>
              </a:r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  <a:r>
                <a:rPr lang="en-US" altLang="en-US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Ecdysozoa</a:t>
              </a:r>
              <a:endPara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cxnSp>
          <p:nvCxnSpPr>
            <p:cNvPr id="7188" name="Straight Connector 676">
              <a:extLst>
                <a:ext uri="{FF2B5EF4-FFF2-40B4-BE49-F238E27FC236}">
                  <a16:creationId xmlns:a16="http://schemas.microsoft.com/office/drawing/2014/main" id="{11D6EC1F-A29B-4DAB-9543-7CC68116A1E7}"/>
                </a:ext>
              </a:extLst>
            </p:cNvPr>
            <p:cNvCxnSpPr>
              <a:cxnSpLocks noChangeShapeType="1"/>
              <a:stCxn id="7186" idx="4"/>
              <a:endCxn id="7185" idx="0"/>
            </p:cNvCxnSpPr>
            <p:nvPr/>
          </p:nvCxnSpPr>
          <p:spPr bwMode="auto">
            <a:xfrm>
              <a:off x="2912" y="1446"/>
              <a:ext cx="0" cy="2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9" name="Straight Connector 676">
              <a:extLst>
                <a:ext uri="{FF2B5EF4-FFF2-40B4-BE49-F238E27FC236}">
                  <a16:creationId xmlns:a16="http://schemas.microsoft.com/office/drawing/2014/main" id="{246AFA04-18E7-40B5-B607-8BB0901EACD1}"/>
                </a:ext>
              </a:extLst>
            </p:cNvPr>
            <p:cNvCxnSpPr>
              <a:cxnSpLocks noChangeShapeType="1"/>
              <a:stCxn id="7205" idx="0"/>
              <a:endCxn id="7175" idx="4"/>
            </p:cNvCxnSpPr>
            <p:nvPr/>
          </p:nvCxnSpPr>
          <p:spPr bwMode="auto">
            <a:xfrm flipH="1" flipV="1">
              <a:off x="4768" y="1986"/>
              <a:ext cx="640" cy="2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B400D9D3-2076-406C-94AD-CABD7E16D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1" name="Oval 672">
              <a:extLst>
                <a:ext uri="{FF2B5EF4-FFF2-40B4-BE49-F238E27FC236}">
                  <a16:creationId xmlns:a16="http://schemas.microsoft.com/office/drawing/2014/main" id="{2C1BDE13-3BC9-4721-B67A-53269ADB7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304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80" name="TextBox 504">
              <a:extLst>
                <a:ext uri="{FF2B5EF4-FFF2-40B4-BE49-F238E27FC236}">
                  <a16:creationId xmlns:a16="http://schemas.microsoft.com/office/drawing/2014/main" id="{CAA64A63-C8D9-4029-89FF-773226BD37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412"/>
              <a:ext cx="704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Earthworms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N</a:t>
              </a:r>
            </a:p>
          </p:txBody>
        </p:sp>
        <p:sp>
          <p:nvSpPr>
            <p:cNvPr id="281" name="TextBox 504">
              <a:extLst>
                <a:ext uri="{FF2B5EF4-FFF2-40B4-BE49-F238E27FC236}">
                  <a16:creationId xmlns:a16="http://schemas.microsoft.com/office/drawing/2014/main" id="{1BC9198B-DAEC-4439-93A5-36161AFF9A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2412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Leeches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K</a:t>
              </a:r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1848C7C7-E019-49C4-8794-51D158F9E33A}"/>
                </a:ext>
              </a:extLst>
            </p:cNvPr>
            <p:cNvCxnSpPr>
              <a:cxnSpLocks noChangeShapeType="1"/>
              <a:stCxn id="7190" idx="0"/>
              <a:endCxn id="7185" idx="4"/>
            </p:cNvCxnSpPr>
            <p:nvPr/>
          </p:nvCxnSpPr>
          <p:spPr bwMode="auto">
            <a:xfrm flipV="1">
              <a:off x="2848" y="2022"/>
              <a:ext cx="64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2D8E4B6D-E67B-4DF4-88CB-928F5F405AA4}"/>
                </a:ext>
              </a:extLst>
            </p:cNvPr>
            <p:cNvCxnSpPr>
              <a:cxnSpLocks noChangeShapeType="1"/>
              <a:stCxn id="7191" idx="0"/>
              <a:endCxn id="7185" idx="4"/>
            </p:cNvCxnSpPr>
            <p:nvPr/>
          </p:nvCxnSpPr>
          <p:spPr bwMode="auto">
            <a:xfrm flipH="1" flipV="1">
              <a:off x="2912" y="2022"/>
              <a:ext cx="704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6" name="Oval 672">
              <a:extLst>
                <a:ext uri="{FF2B5EF4-FFF2-40B4-BE49-F238E27FC236}">
                  <a16:creationId xmlns:a16="http://schemas.microsoft.com/office/drawing/2014/main" id="{71A21E33-4CC3-4578-B4D3-9B77513AA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" y="198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7" name="Oval 672">
              <a:extLst>
                <a:ext uri="{FF2B5EF4-FFF2-40B4-BE49-F238E27FC236}">
                  <a16:creationId xmlns:a16="http://schemas.microsoft.com/office/drawing/2014/main" id="{0E541716-86CB-499E-A114-63EC9112E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" y="237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0800F0A9-D584-4C4B-92EB-A8D07FBFA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98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0F778858-2822-49CC-A3C9-12D0FF5B444D}"/>
                </a:ext>
              </a:extLst>
            </p:cNvPr>
            <p:cNvCxnSpPr>
              <a:cxnSpLocks noChangeShapeType="1"/>
              <a:stCxn id="7197" idx="0"/>
              <a:endCxn id="7179" idx="4"/>
            </p:cNvCxnSpPr>
            <p:nvPr/>
          </p:nvCxnSpPr>
          <p:spPr bwMode="auto">
            <a:xfrm flipV="1">
              <a:off x="992" y="1950"/>
              <a:ext cx="32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0" name="Straight Connector 676">
              <a:extLst>
                <a:ext uri="{FF2B5EF4-FFF2-40B4-BE49-F238E27FC236}">
                  <a16:creationId xmlns:a16="http://schemas.microsoft.com/office/drawing/2014/main" id="{E04B32F5-7123-4736-A0AA-96AE50FBBD64}"/>
                </a:ext>
              </a:extLst>
            </p:cNvPr>
            <p:cNvCxnSpPr>
              <a:cxnSpLocks noChangeShapeType="1"/>
              <a:stCxn id="7196" idx="7"/>
              <a:endCxn id="7179" idx="4"/>
            </p:cNvCxnSpPr>
            <p:nvPr/>
          </p:nvCxnSpPr>
          <p:spPr bwMode="auto">
            <a:xfrm flipV="1">
              <a:off x="729" y="1950"/>
              <a:ext cx="295" cy="8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1" name="Straight Connector 676">
              <a:extLst>
                <a:ext uri="{FF2B5EF4-FFF2-40B4-BE49-F238E27FC236}">
                  <a16:creationId xmlns:a16="http://schemas.microsoft.com/office/drawing/2014/main" id="{BB8A80F3-83D0-4ADC-9680-9EF40E5FAE52}"/>
                </a:ext>
              </a:extLst>
            </p:cNvPr>
            <p:cNvCxnSpPr>
              <a:cxnSpLocks noChangeShapeType="1"/>
              <a:stCxn id="7198" idx="1"/>
              <a:endCxn id="7179" idx="4"/>
            </p:cNvCxnSpPr>
            <p:nvPr/>
          </p:nvCxnSpPr>
          <p:spPr bwMode="auto">
            <a:xfrm flipH="1" flipV="1">
              <a:off x="1024" y="1950"/>
              <a:ext cx="231" cy="8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2" name="TextBox 504">
              <a:extLst>
                <a:ext uri="{FF2B5EF4-FFF2-40B4-BE49-F238E27FC236}">
                  <a16:creationId xmlns:a16="http://schemas.microsoft.com/office/drawing/2014/main" id="{277E06FB-09E5-4478-ABDE-A0323B3602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" y="2052"/>
              <a:ext cx="70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2 hinged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shells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303" name="TextBox 504">
              <a:extLst>
                <a:ext uri="{FF2B5EF4-FFF2-40B4-BE49-F238E27FC236}">
                  <a16:creationId xmlns:a16="http://schemas.microsoft.com/office/drawing/2014/main" id="{985296C8-1863-4B38-B3A8-D4ECBCB031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2052"/>
              <a:ext cx="704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Snails and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slugs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G</a:t>
              </a:r>
            </a:p>
          </p:txBody>
        </p:sp>
        <p:sp>
          <p:nvSpPr>
            <p:cNvPr id="304" name="TextBox 504">
              <a:extLst>
                <a:ext uri="{FF2B5EF4-FFF2-40B4-BE49-F238E27FC236}">
                  <a16:creationId xmlns:a16="http://schemas.microsoft.com/office/drawing/2014/main" id="{65E67C1F-4D07-420E-8401-9821E566D3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" y="2448"/>
              <a:ext cx="704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Reduced or no shell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7205" name="Oval 672">
              <a:extLst>
                <a:ext uri="{FF2B5EF4-FFF2-40B4-BE49-F238E27FC236}">
                  <a16:creationId xmlns:a16="http://schemas.microsoft.com/office/drawing/2014/main" id="{708B84D8-BD7D-45A8-B625-1C0B8DE1E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219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6" name="Oval 672">
              <a:extLst>
                <a:ext uri="{FF2B5EF4-FFF2-40B4-BE49-F238E27FC236}">
                  <a16:creationId xmlns:a16="http://schemas.microsoft.com/office/drawing/2014/main" id="{D48C3D8A-BF11-41A5-B482-049E88FE0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" y="273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7E014119-6AB0-47AF-9148-C8A8504E5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4" y="2988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Oval 672">
              <a:extLst>
                <a:ext uri="{FF2B5EF4-FFF2-40B4-BE49-F238E27FC236}">
                  <a16:creationId xmlns:a16="http://schemas.microsoft.com/office/drawing/2014/main" id="{BC5105C4-2EAF-40A3-876C-45E03D5D6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" y="3240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9" name="Oval 672">
              <a:extLst>
                <a:ext uri="{FF2B5EF4-FFF2-40B4-BE49-F238E27FC236}">
                  <a16:creationId xmlns:a16="http://schemas.microsoft.com/office/drawing/2014/main" id="{70BA9C18-C6C7-461A-AB19-3AC8A04AF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363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0" name="Oval 672">
              <a:extLst>
                <a:ext uri="{FF2B5EF4-FFF2-40B4-BE49-F238E27FC236}">
                  <a16:creationId xmlns:a16="http://schemas.microsoft.com/office/drawing/2014/main" id="{4A9D5617-0064-4B82-9CE0-A543D96E3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3636"/>
              <a:ext cx="704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13" name="TextBox 504">
              <a:extLst>
                <a:ext uri="{FF2B5EF4-FFF2-40B4-BE49-F238E27FC236}">
                  <a16:creationId xmlns:a16="http://schemas.microsoft.com/office/drawing/2014/main" id="{8895B0E3-A19C-4AE4-973A-C7434392BC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2808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Crabs and shrimp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J</a:t>
              </a:r>
            </a:p>
          </p:txBody>
        </p:sp>
        <p:sp>
          <p:nvSpPr>
            <p:cNvPr id="314" name="TextBox 504">
              <a:extLst>
                <a:ext uri="{FF2B5EF4-FFF2-40B4-BE49-F238E27FC236}">
                  <a16:creationId xmlns:a16="http://schemas.microsoft.com/office/drawing/2014/main" id="{EABF7DC1-D101-4287-9053-A2E271A38E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0" y="3312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Most abundant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315" name="TextBox 504">
              <a:extLst>
                <a:ext uri="{FF2B5EF4-FFF2-40B4-BE49-F238E27FC236}">
                  <a16:creationId xmlns:a16="http://schemas.microsoft.com/office/drawing/2014/main" id="{B9B7B9FE-DE0F-437C-89C8-5FB6D76EE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" y="3096"/>
              <a:ext cx="704" cy="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Myriapoda</a:t>
              </a:r>
            </a:p>
          </p:txBody>
        </p:sp>
        <p:sp>
          <p:nvSpPr>
            <p:cNvPr id="316" name="TextBox 504">
              <a:extLst>
                <a:ext uri="{FF2B5EF4-FFF2-40B4-BE49-F238E27FC236}">
                  <a16:creationId xmlns:a16="http://schemas.microsoft.com/office/drawing/2014/main" id="{45E9E406-D967-488F-807C-5C9C08FFC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0" y="3708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1 per segment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317" name="TextBox 504">
              <a:extLst>
                <a:ext uri="{FF2B5EF4-FFF2-40B4-BE49-F238E27FC236}">
                  <a16:creationId xmlns:a16="http://schemas.microsoft.com/office/drawing/2014/main" id="{929395F4-D607-4838-B209-E20CCA5411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8" y="3708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2 per segment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318" name="TextBox 504">
              <a:extLst>
                <a:ext uri="{FF2B5EF4-FFF2-40B4-BE49-F238E27FC236}">
                  <a16:creationId xmlns:a16="http://schemas.microsoft.com/office/drawing/2014/main" id="{3E9E44BC-BD90-497D-AD35-FBEA1599BD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6" y="2268"/>
              <a:ext cx="7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Spiders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cxnSp>
          <p:nvCxnSpPr>
            <p:cNvPr id="7217" name="Straight Connector 676">
              <a:extLst>
                <a:ext uri="{FF2B5EF4-FFF2-40B4-BE49-F238E27FC236}">
                  <a16:creationId xmlns:a16="http://schemas.microsoft.com/office/drawing/2014/main" id="{BF9B472A-B95F-47C9-9EA0-B911A0DEE18B}"/>
                </a:ext>
              </a:extLst>
            </p:cNvPr>
            <p:cNvCxnSpPr>
              <a:cxnSpLocks noChangeShapeType="1"/>
              <a:stCxn id="7206" idx="0"/>
              <a:endCxn id="7175" idx="4"/>
            </p:cNvCxnSpPr>
            <p:nvPr/>
          </p:nvCxnSpPr>
          <p:spPr bwMode="auto">
            <a:xfrm flipH="1" flipV="1">
              <a:off x="4768" y="1986"/>
              <a:ext cx="256" cy="7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8" name="Straight Connector 676">
              <a:extLst>
                <a:ext uri="{FF2B5EF4-FFF2-40B4-BE49-F238E27FC236}">
                  <a16:creationId xmlns:a16="http://schemas.microsoft.com/office/drawing/2014/main" id="{FCA55BEA-3421-44E4-BB22-B60EE2927164}"/>
                </a:ext>
              </a:extLst>
            </p:cNvPr>
            <p:cNvCxnSpPr>
              <a:cxnSpLocks noChangeShapeType="1"/>
              <a:stCxn id="7208" idx="0"/>
              <a:endCxn id="7175" idx="4"/>
            </p:cNvCxnSpPr>
            <p:nvPr/>
          </p:nvCxnSpPr>
          <p:spPr bwMode="auto">
            <a:xfrm flipV="1">
              <a:off x="4512" y="1986"/>
              <a:ext cx="256" cy="12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9" name="Straight Connector 676">
              <a:extLst>
                <a:ext uri="{FF2B5EF4-FFF2-40B4-BE49-F238E27FC236}">
                  <a16:creationId xmlns:a16="http://schemas.microsoft.com/office/drawing/2014/main" id="{C70A24C8-0E07-45B5-A7E5-6A5EBDAF0552}"/>
                </a:ext>
              </a:extLst>
            </p:cNvPr>
            <p:cNvCxnSpPr>
              <a:cxnSpLocks noChangeShapeType="1"/>
              <a:stCxn id="7207" idx="7"/>
              <a:endCxn id="7175" idx="4"/>
            </p:cNvCxnSpPr>
            <p:nvPr/>
          </p:nvCxnSpPr>
          <p:spPr bwMode="auto">
            <a:xfrm flipV="1">
              <a:off x="3545" y="1986"/>
              <a:ext cx="1223" cy="10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20" name="Straight Connector 676">
              <a:extLst>
                <a:ext uri="{FF2B5EF4-FFF2-40B4-BE49-F238E27FC236}">
                  <a16:creationId xmlns:a16="http://schemas.microsoft.com/office/drawing/2014/main" id="{6872B903-7540-4A78-BFD9-81D77BCF0B96}"/>
                </a:ext>
              </a:extLst>
            </p:cNvPr>
            <p:cNvCxnSpPr>
              <a:cxnSpLocks noChangeShapeType="1"/>
              <a:stCxn id="7210" idx="0"/>
              <a:endCxn id="7207" idx="4"/>
            </p:cNvCxnSpPr>
            <p:nvPr/>
          </p:nvCxnSpPr>
          <p:spPr bwMode="auto">
            <a:xfrm flipH="1" flipV="1">
              <a:off x="3296" y="3390"/>
              <a:ext cx="576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21" name="Straight Connector 676">
              <a:extLst>
                <a:ext uri="{FF2B5EF4-FFF2-40B4-BE49-F238E27FC236}">
                  <a16:creationId xmlns:a16="http://schemas.microsoft.com/office/drawing/2014/main" id="{B99F8684-16C5-4DD9-B221-95F6E0D68635}"/>
                </a:ext>
              </a:extLst>
            </p:cNvPr>
            <p:cNvCxnSpPr>
              <a:cxnSpLocks noChangeShapeType="1"/>
              <a:stCxn id="7209" idx="0"/>
              <a:endCxn id="7207" idx="4"/>
            </p:cNvCxnSpPr>
            <p:nvPr/>
          </p:nvCxnSpPr>
          <p:spPr bwMode="auto">
            <a:xfrm flipV="1">
              <a:off x="2720" y="3390"/>
              <a:ext cx="576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2" name="TextBox 99">
            <a:extLst>
              <a:ext uri="{FF2B5EF4-FFF2-40B4-BE49-F238E27FC236}">
                <a16:creationId xmlns:a16="http://schemas.microsoft.com/office/drawing/2014/main" id="{BD5F794B-E2E3-435F-9300-807BC0AEF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4514850"/>
            <a:ext cx="3860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Polychaeta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Cephalopoda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Bivalvia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Annelida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Millipede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Chelicerata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Gastropoda</a:t>
            </a:r>
          </a:p>
          <a:p>
            <a:pPr lvl="1">
              <a:buFontTx/>
              <a:buAutoNum type="alphaLcPeriod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Hexapoda</a:t>
            </a:r>
          </a:p>
        </p:txBody>
      </p:sp>
      <p:sp>
        <p:nvSpPr>
          <p:cNvPr id="7173" name="TextBox 99">
            <a:extLst>
              <a:ext uri="{FF2B5EF4-FFF2-40B4-BE49-F238E27FC236}">
                <a16:creationId xmlns:a16="http://schemas.microsoft.com/office/drawing/2014/main" id="{2BB2138D-BCCC-415B-9CD8-ECDCD3F60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0" y="4514850"/>
            <a:ext cx="38608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Mollusca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Crustacea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Hirudinea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Centipede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Protostome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Oligochaeta</a:t>
            </a:r>
          </a:p>
          <a:p>
            <a:pPr lvl="1">
              <a:buFontTx/>
              <a:buAutoNum type="alphaLcPeriod" startAt="9"/>
            </a:pP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Arthropoda</a:t>
            </a:r>
          </a:p>
          <a:p>
            <a:pPr lvl="1">
              <a:buFontTx/>
              <a:buAutoNum type="alphaLcPeriod" startAt="9"/>
            </a:pPr>
            <a:endParaRPr lang="en-US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4" name="Text Box 35">
            <a:extLst>
              <a:ext uri="{FF2B5EF4-FFF2-40B4-BE49-F238E27FC236}">
                <a16:creationId xmlns:a16="http://schemas.microsoft.com/office/drawing/2014/main" id="{FBB9E76C-0AC7-4DB8-94C3-AD26818F0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F5067A3-61EC-476F-94DB-71AE0576D99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5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MMPROD_UIDATA" val="&lt;database version=&quot;7.0&quot;&gt;&lt;object type=&quot;1&quot; unique_id=&quot;10001&quot;&gt;&lt;object type=&quot;2&quot; unique_id=&quot;10096&quot;&gt;&lt;object type=&quot;3&quot; unique_id=&quot;10097&quot;&gt;&lt;property id=&quot;20148&quot; value=&quot;5&quot;/&gt;&lt;property id=&quot;20300&quot; value=&quot;Slide 1&quot;/&gt;&lt;property id=&quot;20307&quot; value=&quot;317&quot;/&gt;&lt;/object&gt;&lt;object type=&quot;3&quot; unique_id=&quot;10098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9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00&quot;&gt;&lt;property id=&quot;20148&quot; value=&quot;5&quot;/&gt;&lt;property id=&quot;20300&quot; value=&quot;Slide 4 - &amp;quot;Protostomes&amp;quot;&quot;/&gt;&lt;property id=&quot;20307&quot; value=&quot;334&quot;/&gt;&lt;/object&gt;&lt;object type=&quot;3&quot; unique_id=&quot;10101&quot;&gt;&lt;property id=&quot;20148&quot; value=&quot;5&quot;/&gt;&lt;property id=&quot;20300&quot; value=&quot;Slide 5 - &amp;quot;Protostomes Key&amp;quot;&quot;/&gt;&lt;property id=&quot;20307&quot; value=&quot;335&quot;/&gt;&lt;/object&gt;&lt;/object&gt;&lt;object type=&quot;8&quot; unique_id=&quot;101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2115</TotalTime>
  <Words>212</Words>
  <Application>Microsoft Office PowerPoint</Application>
  <PresentationFormat>On-screen Show (4:3)</PresentationFormat>
  <Paragraphs>115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Protostomes</vt:lpstr>
      <vt:lpstr>Protostomes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273</cp:revision>
  <cp:lastPrinted>2013-06-26T17:09:36Z</cp:lastPrinted>
  <dcterms:created xsi:type="dcterms:W3CDTF">2005-04-19T02:46:41Z</dcterms:created>
  <dcterms:modified xsi:type="dcterms:W3CDTF">2019-04-29T17:25:12Z</dcterms:modified>
</cp:coreProperties>
</file>