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54" r:id="rId2"/>
  </p:sldMasterIdLst>
  <p:notesMasterIdLst>
    <p:notesMasterId r:id="rId8"/>
  </p:notesMasterIdLst>
  <p:sldIdLst>
    <p:sldId id="317" r:id="rId3"/>
    <p:sldId id="333" r:id="rId4"/>
    <p:sldId id="330" r:id="rId5"/>
    <p:sldId id="334" r:id="rId6"/>
    <p:sldId id="335" r:id="rId7"/>
  </p:sldIdLst>
  <p:sldSz cx="9144000" cy="6858000" type="screen4x3"/>
  <p:notesSz cx="9144000" cy="6858000"/>
  <p:custDataLst>
    <p:tags r:id="rId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7" autoAdjust="0"/>
    <p:restoredTop sz="93077" autoAdjust="0"/>
  </p:normalViewPr>
  <p:slideViewPr>
    <p:cSldViewPr>
      <p:cViewPr varScale="1">
        <p:scale>
          <a:sx n="85" d="100"/>
          <a:sy n="85" d="100"/>
        </p:scale>
        <p:origin x="9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D2631FB1-95BD-4A02-9319-D05E625ED23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6411E6C8-F068-4608-AADB-ED09B6E2488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F3740562-8D6A-4C19-825A-F336553FD4F9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3" name="Rectangle 5">
            <a:extLst>
              <a:ext uri="{FF2B5EF4-FFF2-40B4-BE49-F238E27FC236}">
                <a16:creationId xmlns:a16="http://schemas.microsoft.com/office/drawing/2014/main" id="{6818757F-1E3D-4DAF-8135-93EFDE8E72A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5894" name="Rectangle 6">
            <a:extLst>
              <a:ext uri="{FF2B5EF4-FFF2-40B4-BE49-F238E27FC236}">
                <a16:creationId xmlns:a16="http://schemas.microsoft.com/office/drawing/2014/main" id="{9343C961-B9C3-41CF-BD7F-7E4F2447354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5" name="Rectangle 7">
            <a:extLst>
              <a:ext uri="{FF2B5EF4-FFF2-40B4-BE49-F238E27FC236}">
                <a16:creationId xmlns:a16="http://schemas.microsoft.com/office/drawing/2014/main" id="{28422F07-2276-4021-91A7-3052D89F167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963E9AD7-4B01-4A68-A958-8F619B3AB15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41EE8884-A027-48DC-BB5B-325BBD56089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40E7456-27EB-41DF-A02F-EBFA49E3EEB8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1B1D6BEF-5677-449C-9F95-A7C91DB655D8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E3F6D8FF-8C53-42D3-AE3A-12AFF2C26C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07862C91-260C-40AB-9E44-80B9669B912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2E156D12-41FD-4297-BE9A-DEF62F460C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47802F6B-5574-40FF-998C-2032C72268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C134F74-84DA-40B5-A935-12D7BDA70CE2}" type="slidenum">
              <a:rPr lang="en-US" altLang="en-US" sz="1200"/>
              <a:pPr/>
              <a:t>4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047CA33-6EFC-4B41-AEE3-8C969AB0860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7AD834CE-F371-4597-985C-5050CB814B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A335E2E8-28E8-4043-BFD1-28806C4982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07B7971-72BA-48FB-9DC9-2F8759E5CC26}" type="slidenum">
              <a:rPr lang="en-US" altLang="en-US" sz="1200"/>
              <a:pPr/>
              <a:t>5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4C452CD-7BE9-4EEF-9847-4B335A16303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005B8C5F-FEE1-4FCB-A091-851E914FAA7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6895C265-0C71-421B-8845-82FC295A13A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7458D2-14B7-4F87-9C46-E6BF1CFAE5E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16203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8485" y="129117"/>
            <a:ext cx="1439465" cy="799888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897" y="129117"/>
            <a:ext cx="4205288" cy="79988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D9FF520A-1470-4CD5-BA4B-29CB06CAB04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85B7C707-30CC-4AC6-9DD1-DD0244F677A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3BE2BAAE-6F43-49BF-9ECB-5A227A77016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B456EF-2433-4E3A-BC0A-BD30CC9DF28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97747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F74DEB-09C7-4AE1-A497-EC43398BD2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3B487F-B171-4410-952F-B71965015D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20498315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CD31A-F7F1-480D-BFD9-2973BA50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458C0D-AB54-47FF-B2E6-72719FBD7D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98222983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E5257F-C184-4127-A3CD-E7D4B7441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09E415-A0D4-4BAC-B061-E5E8344589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18417582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1E6B86-B94B-43F8-8BBF-D87B412864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D9897C-FD2D-4F3E-A1FA-C483C8550C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54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386C16-5229-4076-9B55-618BCC4737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7875" y="1674813"/>
            <a:ext cx="3810000" cy="43497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03767919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CE3E22-ED0C-4D15-A1C0-824413154A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5C5602-220F-42EA-BF49-FB471AF8AD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1AEF3E-7B90-4E32-9D75-48F5D22347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ED7660-FCA1-493D-B98F-ECEE078B8D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218CFF-05A6-4CA9-99D2-474F519C2EF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31879682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96E11-F831-4BFE-BB53-A990A38FB5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58464518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2350147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4F515E-9636-4416-A547-7A9D28A5B5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3CBF13-EA6B-4E75-80CB-722ECD1623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A998DE-4422-4DA1-821A-24260CE196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64939132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D12F94-217A-4E8F-8972-C4058E9922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F83DB93-8C3A-4034-9AD8-9169D2B37C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DD7084-DDEA-4726-ABAC-6B502674ED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6979887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29CC5A1-54EF-4423-83C8-99C8987D1A7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BD2A4B5E-FA90-49B1-A604-9EB1E4FA8DD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1DF8A9F-A38E-4A2C-A121-AE955478506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F797A6-07C5-4157-9605-CF23000B3D2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71577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BBB3A-7BBB-4D9D-B654-0FA989EE87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8D1CA5-62D6-4FFF-8681-B23E94B408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05211231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458BDF5-060F-4566-9F38-287EA145C4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88113" y="481013"/>
            <a:ext cx="1954212" cy="5543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2810DF-9533-42FC-ACB9-BA413AE07A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5475" y="481013"/>
            <a:ext cx="5710238" cy="55435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2307782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94" y="2641600"/>
            <a:ext cx="2815829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2123" y="2641600"/>
            <a:ext cx="2815828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23A4EB18-F2F7-4E5E-95BC-228B18D5869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881DAB69-2965-473A-B5BD-8AF8F45796C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CE74D806-AC10-488C-9191-1308794DC68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928B79-3978-4D8A-91B3-4C10A798FF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3106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55DB969-D512-44E1-AB17-F94635167C3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47657A7-858F-4B26-999E-DEEE43AEFB0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688117C-1915-4760-8437-BD920BFDC19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C9D597-E454-4C43-BBD9-7D03EDB66FF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88252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7AF6D611-5C42-44BD-A518-D019070505C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275F4447-C60E-4644-A739-D7B763C0E88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70B7BE9F-9905-4106-A1A3-469855C44AB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B42720-38E4-43FF-AA1A-F2F4358EE2C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6938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434E9144-0FD7-4C00-BCCD-45D01FC8939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8BF02D94-0B45-47DF-AEE7-4AF0E6E2703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AB8AFEE7-AB8A-4C62-ADC1-04B1BF492A9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4EB2AE-DEA5-4227-817F-4AE57F7C42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6404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883B9B3-58E2-48E5-8965-6A5B0E68D20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AEFE1390-514F-4969-B543-F3699B87628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AFAD9DD0-D1EA-4397-BADE-88F4B3DE229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350DAE-5E0B-44BC-AD24-91F43FA930E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1210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0EBB5D28-3E7F-46C1-9027-760B0A33933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3858E44D-4FDA-4395-953C-BEF7A1F2EAD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7D02CAF7-6315-4E0A-9225-545AA6F4C7A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AD8BA0-171D-4743-B60B-97F90263A44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324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5DFC2AA7-2E5E-4345-B204-9E5EAAB0C8A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B3F19FED-1F22-4118-88DD-CBCBA604547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E89EE2B9-8B1E-4D21-A8A9-D0E494E6B73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12555A-1C36-481C-BA4C-93111A96D7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7681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60ED261B-F83B-4602-A532-682C42BEA7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9B6AA3A9-8D08-4A80-A1FC-D61A725EFC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C2D2D7D7-D26A-45D4-A1BC-A32B3942E6C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D4DEE883-FBB6-428F-9B39-FEDD0AB616D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0913" y="1981200"/>
            <a:ext cx="76596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3BEEC5C4-679B-4927-B7C5-281F3960BA1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83F8AF02-8E58-4954-8A8F-EBEB8C994D5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AD887C4B-03A4-4A2A-BA23-9C806A62EC5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11207038-D1B4-42BD-8888-9EF0236F0C20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489" name="Freeform 9">
            <a:extLst>
              <a:ext uri="{FF2B5EF4-FFF2-40B4-BE49-F238E27FC236}">
                <a16:creationId xmlns:a16="http://schemas.microsoft.com/office/drawing/2014/main" id="{0E29DD42-0C89-4DB5-A1C8-513264CD70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20490" name="Freeform 10">
            <a:extLst>
              <a:ext uri="{FF2B5EF4-FFF2-40B4-BE49-F238E27FC236}">
                <a16:creationId xmlns:a16="http://schemas.microsoft.com/office/drawing/2014/main" id="{68337F2D-4DD2-4967-9007-D3170856EF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3" r:id="rId2"/>
    <p:sldLayoutId id="2147483862" r:id="rId3"/>
    <p:sldLayoutId id="2147483861" r:id="rId4"/>
    <p:sldLayoutId id="2147483860" r:id="rId5"/>
    <p:sldLayoutId id="2147483859" r:id="rId6"/>
    <p:sldLayoutId id="2147483858" r:id="rId7"/>
    <p:sldLayoutId id="2147483857" r:id="rId8"/>
    <p:sldLayoutId id="2147483856" r:id="rId9"/>
    <p:sldLayoutId id="2147483855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6">
            <a:extLst>
              <a:ext uri="{FF2B5EF4-FFF2-40B4-BE49-F238E27FC236}">
                <a16:creationId xmlns:a16="http://schemas.microsoft.com/office/drawing/2014/main" id="{9CB1B8BC-5EAA-4BEB-A0DA-658371D5AF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714991-6DFD-4BB3-BEFA-6E328EC404EE}"/>
              </a:ext>
            </a:extLst>
          </p:cNvPr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B5964F9-E71C-4AF2-A6D5-7E78B87AAB10}"/>
              </a:ext>
            </a:extLst>
          </p:cNvPr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lIns="90488" tIns="44450" rIns="90488" bIns="44450"/>
          <a:lstStyle/>
          <a:p>
            <a:pPr marL="169863" indent="-169863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3557" name="Picture 3" descr="MHE-red-RGB-email-logo.png">
            <a:extLst>
              <a:ext uri="{FF2B5EF4-FFF2-40B4-BE49-F238E27FC236}">
                <a16:creationId xmlns:a16="http://schemas.microsoft.com/office/drawing/2014/main" id="{0F6BC490-584E-43E3-B543-8C654F6EDF5E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35">
            <a:extLst>
              <a:ext uri="{FF2B5EF4-FFF2-40B4-BE49-F238E27FC236}">
                <a16:creationId xmlns:a16="http://schemas.microsoft.com/office/drawing/2014/main" id="{D859EC61-A16F-4D63-8F94-9C6EB890B09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fld id="{743C2A9D-9D46-4ABE-B8E2-F494F73F2636}" type="slidenum">
              <a:rPr lang="en-US" altLang="en-US" sz="90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6" name="Rectangle 4">
            <a:extLst>
              <a:ext uri="{FF2B5EF4-FFF2-40B4-BE49-F238E27FC236}">
                <a16:creationId xmlns:a16="http://schemas.microsoft.com/office/drawing/2014/main" id="{7FD3A943-CF70-4A09-8D3F-09303BABBD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5475" y="1674813"/>
            <a:ext cx="7772400" cy="434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7664D22F-9661-41B4-9C76-991409ACFA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01700" y="481013"/>
            <a:ext cx="7540625" cy="94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panose="020B0604020202020204" pitchFamily="34" charset="0"/>
          <a:ea typeface="ヒラギノ角ゴ Pro W3"/>
          <a:cs typeface="ヒラギノ角ゴ Pro W3"/>
        </a:defRPr>
      </a:lvl9pPr>
    </p:titleStyle>
    <p:bodyStyle>
      <a:lvl1pPr marL="169863" indent="-169863" algn="l" rtl="0" fontAlgn="base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90513" algn="l" rtl="0" fontAlgn="base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2250" algn="l" rtl="0" fontAlgn="base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100000"/>
        <a:buChar char="–"/>
        <a:defRPr sz="1400" kern="1200">
          <a:solidFill>
            <a:schemeClr val="bg2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10000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id="{EAC0F5FF-B5CF-4804-A1D4-7DF24FB375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6527800"/>
            <a:ext cx="5656263" cy="4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33" tIns="51417" rIns="102833" bIns="51417">
            <a:spAutoFit/>
          </a:bodyPr>
          <a:lstStyle>
            <a:lvl1pPr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287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1000" i="1" dirty="0"/>
              <a:t>Copyright © 2020 McGraw-Hill Education. All rights reserved. No reproduction or distribution without the prior written consent of McGraw-Hill Education</a:t>
            </a:r>
            <a:r>
              <a:rPr lang="en-US" sz="1000" dirty="0"/>
              <a:t>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B40174F-B35E-4D11-BC71-D9846AD91D73}"/>
              </a:ext>
            </a:extLst>
          </p:cNvPr>
          <p:cNvSpPr>
            <a:spLocks/>
          </p:cNvSpPr>
          <p:nvPr/>
        </p:nvSpPr>
        <p:spPr bwMode="auto">
          <a:xfrm>
            <a:off x="0" y="1676400"/>
            <a:ext cx="9144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699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0" tIns="46038" rIns="0" bIns="46038"/>
          <a:lstStyle>
            <a:lvl1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/>
            <a:r>
              <a:rPr lang="en-US" altLang="en-US" sz="5400">
                <a:solidFill>
                  <a:schemeClr val="tx1"/>
                </a:solidFill>
              </a:rPr>
              <a:t>Concept Map</a:t>
            </a:r>
            <a:endParaRPr lang="en-US" altLang="en-US" sz="3600">
              <a:solidFill>
                <a:schemeClr val="tx1"/>
              </a:solidFill>
            </a:endParaRPr>
          </a:p>
        </p:txBody>
      </p:sp>
      <p:sp>
        <p:nvSpPr>
          <p:cNvPr id="3081" name="Text Box 9">
            <a:extLst>
              <a:ext uri="{FF2B5EF4-FFF2-40B4-BE49-F238E27FC236}">
                <a16:creationId xmlns:a16="http://schemas.microsoft.com/office/drawing/2014/main" id="{91084EE6-9139-44BB-9D96-DAD8201EE2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57600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600" dirty="0"/>
              <a:t>Protists: Malaria Life Cycle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E69B0154-8E91-4A8F-9158-92C89C4CE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Assessment</a:t>
            </a:r>
          </a:p>
        </p:txBody>
      </p:sp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EA267DF7-90F3-42BE-B063-CB4BB6149C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Concept maps can show how students apply knowledge. Concept maps can show students understandings and misconceptions when they explain the organization and relationship of content matter.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F6199CD-A55C-4A36-81E6-D1D0E6C60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Properties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0B759366-47A2-4BF3-9930-9767CC40E3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can be converted into different formats by going to the “Office Button”, clicking publish and choosing your desired format. You can also copy and paste them into a new format.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/>
              <a:t>The concept maps are editable by manipulating the shapes and text.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5A48AF2B-2BD5-436F-9C01-DF81B190443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400" y="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600" dirty="0"/>
              <a:t>Malaria Life Cycle</a:t>
            </a:r>
          </a:p>
        </p:txBody>
      </p:sp>
      <p:sp>
        <p:nvSpPr>
          <p:cNvPr id="6147" name="TextBox 99">
            <a:extLst>
              <a:ext uri="{FF2B5EF4-FFF2-40B4-BE49-F238E27FC236}">
                <a16:creationId xmlns:a16="http://schemas.microsoft.com/office/drawing/2014/main" id="{70DEB14C-B981-4A3A-80E1-A6674840F9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4876800"/>
            <a:ext cx="3860800" cy="167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Gametocytes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Infected mosquito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Death may occur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Sporozoites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Anopheles mosquito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Merozoites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Gamete formation</a:t>
            </a:r>
          </a:p>
        </p:txBody>
      </p:sp>
      <p:grpSp>
        <p:nvGrpSpPr>
          <p:cNvPr id="6174" name="Group 30">
            <a:extLst>
              <a:ext uri="{FF2B5EF4-FFF2-40B4-BE49-F238E27FC236}">
                <a16:creationId xmlns:a16="http://schemas.microsoft.com/office/drawing/2014/main" id="{44345CAC-DC2A-4728-BB77-1858499B6FA4}"/>
              </a:ext>
            </a:extLst>
          </p:cNvPr>
          <p:cNvGrpSpPr>
            <a:grpSpLocks/>
          </p:cNvGrpSpPr>
          <p:nvPr/>
        </p:nvGrpSpPr>
        <p:grpSpPr bwMode="auto">
          <a:xfrm>
            <a:off x="304800" y="762000"/>
            <a:ext cx="8636000" cy="3886200"/>
            <a:chOff x="144" y="1680"/>
            <a:chExt cx="4080" cy="2688"/>
          </a:xfrm>
        </p:grpSpPr>
        <p:sp>
          <p:nvSpPr>
            <p:cNvPr id="6148" name="Oval 672">
              <a:extLst>
                <a:ext uri="{FF2B5EF4-FFF2-40B4-BE49-F238E27FC236}">
                  <a16:creationId xmlns:a16="http://schemas.microsoft.com/office/drawing/2014/main" id="{4F39B4CF-B1B7-4EC9-9148-397FB69D02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2" y="1776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49" name="Straight Connector 676">
              <a:extLst>
                <a:ext uri="{FF2B5EF4-FFF2-40B4-BE49-F238E27FC236}">
                  <a16:creationId xmlns:a16="http://schemas.microsoft.com/office/drawing/2014/main" id="{ED3F9CD6-6A67-4B97-AF30-D8550AE0D361}"/>
                </a:ext>
              </a:extLst>
            </p:cNvPr>
            <p:cNvCxnSpPr>
              <a:cxnSpLocks noChangeShapeType="1"/>
              <a:stCxn id="6150" idx="1"/>
              <a:endCxn id="6148" idx="6"/>
            </p:cNvCxnSpPr>
            <p:nvPr/>
          </p:nvCxnSpPr>
          <p:spPr bwMode="auto">
            <a:xfrm rot="16200000" flipV="1">
              <a:off x="2830" y="1922"/>
              <a:ext cx="358" cy="54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50" name="Oval 672">
              <a:extLst>
                <a:ext uri="{FF2B5EF4-FFF2-40B4-BE49-F238E27FC236}">
                  <a16:creationId xmlns:a16="http://schemas.microsoft.com/office/drawing/2014/main" id="{B6E80C11-056E-4DFD-8B6A-DF252B8ACB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0" y="2304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51" name="TextBox 504">
              <a:extLst>
                <a:ext uri="{FF2B5EF4-FFF2-40B4-BE49-F238E27FC236}">
                  <a16:creationId xmlns:a16="http://schemas.microsoft.com/office/drawing/2014/main" id="{82D5C628-47EC-406D-BABA-9F316DF62D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0" y="1872"/>
              <a:ext cx="960" cy="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Bites human</a:t>
              </a:r>
            </a:p>
            <a:p>
              <a:pPr algn="ctr"/>
              <a:r>
                <a:rPr lang="en-US" altLang="en-US" sz="1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sp>
          <p:nvSpPr>
            <p:cNvPr id="6152" name="Oval 672">
              <a:extLst>
                <a:ext uri="{FF2B5EF4-FFF2-40B4-BE49-F238E27FC236}">
                  <a16:creationId xmlns:a16="http://schemas.microsoft.com/office/drawing/2014/main" id="{F4F41247-0CD9-46FB-BC94-731D4C9DA1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3168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53" name="Oval 672">
              <a:extLst>
                <a:ext uri="{FF2B5EF4-FFF2-40B4-BE49-F238E27FC236}">
                  <a16:creationId xmlns:a16="http://schemas.microsoft.com/office/drawing/2014/main" id="{76FBDDAE-BEA8-4C28-B654-D28A652A67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8" y="3696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54" name="Oval 672">
              <a:extLst>
                <a:ext uri="{FF2B5EF4-FFF2-40B4-BE49-F238E27FC236}">
                  <a16:creationId xmlns:a16="http://schemas.microsoft.com/office/drawing/2014/main" id="{98C7833C-C582-4463-8CA7-7F4CAD7273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" y="3264"/>
              <a:ext cx="1104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55" name="Oval 672">
              <a:extLst>
                <a:ext uri="{FF2B5EF4-FFF2-40B4-BE49-F238E27FC236}">
                  <a16:creationId xmlns:a16="http://schemas.microsoft.com/office/drawing/2014/main" id="{A25346B7-65E2-4851-B397-5018DFEBF0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2352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56" name="Straight Connector 676">
              <a:extLst>
                <a:ext uri="{FF2B5EF4-FFF2-40B4-BE49-F238E27FC236}">
                  <a16:creationId xmlns:a16="http://schemas.microsoft.com/office/drawing/2014/main" id="{979378E1-1F2B-4D76-80F5-F88A06169320}"/>
                </a:ext>
              </a:extLst>
            </p:cNvPr>
            <p:cNvCxnSpPr>
              <a:cxnSpLocks noChangeShapeType="1"/>
              <a:stCxn id="6153" idx="2"/>
              <a:endCxn id="6154" idx="5"/>
            </p:cNvCxnSpPr>
            <p:nvPr/>
          </p:nvCxnSpPr>
          <p:spPr bwMode="auto">
            <a:xfrm rot="10800000">
              <a:off x="1278" y="3633"/>
              <a:ext cx="450" cy="303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7" name="Straight Connector 676">
              <a:extLst>
                <a:ext uri="{FF2B5EF4-FFF2-40B4-BE49-F238E27FC236}">
                  <a16:creationId xmlns:a16="http://schemas.microsoft.com/office/drawing/2014/main" id="{288E2353-566E-4634-A173-520B7082485C}"/>
                </a:ext>
              </a:extLst>
            </p:cNvPr>
            <p:cNvCxnSpPr>
              <a:cxnSpLocks noChangeShapeType="1"/>
              <a:stCxn id="6152" idx="3"/>
              <a:endCxn id="6153" idx="6"/>
            </p:cNvCxnSpPr>
            <p:nvPr/>
          </p:nvCxnSpPr>
          <p:spPr bwMode="auto">
            <a:xfrm rot="5400000">
              <a:off x="2830" y="3580"/>
              <a:ext cx="358" cy="35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8" name="Straight Connector 676">
              <a:extLst>
                <a:ext uri="{FF2B5EF4-FFF2-40B4-BE49-F238E27FC236}">
                  <a16:creationId xmlns:a16="http://schemas.microsoft.com/office/drawing/2014/main" id="{2DEA38AA-3DA2-468D-A90A-D58376F313F8}"/>
                </a:ext>
              </a:extLst>
            </p:cNvPr>
            <p:cNvCxnSpPr>
              <a:cxnSpLocks noChangeShapeType="1"/>
              <a:stCxn id="6150" idx="4"/>
              <a:endCxn id="6152" idx="0"/>
            </p:cNvCxnSpPr>
            <p:nvPr/>
          </p:nvCxnSpPr>
          <p:spPr bwMode="auto">
            <a:xfrm rot="5400000">
              <a:off x="3432" y="2928"/>
              <a:ext cx="384" cy="9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59" name="Straight Connector 676">
              <a:extLst>
                <a:ext uri="{FF2B5EF4-FFF2-40B4-BE49-F238E27FC236}">
                  <a16:creationId xmlns:a16="http://schemas.microsoft.com/office/drawing/2014/main" id="{F116F7F0-34B1-4A00-9A92-4AC5FFB5C30B}"/>
                </a:ext>
              </a:extLst>
            </p:cNvPr>
            <p:cNvCxnSpPr>
              <a:cxnSpLocks noChangeShapeType="1"/>
              <a:stCxn id="6154" idx="0"/>
              <a:endCxn id="6155" idx="4"/>
            </p:cNvCxnSpPr>
            <p:nvPr/>
          </p:nvCxnSpPr>
          <p:spPr bwMode="auto">
            <a:xfrm rot="16200000" flipV="1">
              <a:off x="624" y="3000"/>
              <a:ext cx="432" cy="9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60" name="Straight Connector 676">
              <a:extLst>
                <a:ext uri="{FF2B5EF4-FFF2-40B4-BE49-F238E27FC236}">
                  <a16:creationId xmlns:a16="http://schemas.microsoft.com/office/drawing/2014/main" id="{861EB6B3-3CAC-46C5-B764-738AD5C51C6B}"/>
                </a:ext>
              </a:extLst>
            </p:cNvPr>
            <p:cNvCxnSpPr>
              <a:cxnSpLocks noChangeShapeType="1"/>
              <a:stCxn id="6148" idx="2"/>
              <a:endCxn id="6155" idx="7"/>
            </p:cNvCxnSpPr>
            <p:nvPr/>
          </p:nvCxnSpPr>
          <p:spPr bwMode="auto">
            <a:xfrm rot="10800000" flipV="1">
              <a:off x="1182" y="2016"/>
              <a:ext cx="450" cy="40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1" name="TextBox 504">
              <a:extLst>
                <a:ext uri="{FF2B5EF4-FFF2-40B4-BE49-F238E27FC236}">
                  <a16:creationId xmlns:a16="http://schemas.microsoft.com/office/drawing/2014/main" id="{4B6D98DB-412C-41E7-A274-1E4AFB953B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8" y="2400"/>
              <a:ext cx="960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Injects</a:t>
              </a:r>
            </a:p>
            <a:p>
              <a:pPr algn="ctr"/>
              <a:r>
                <a:rPr lang="en-US" altLang="en-US" sz="1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sp>
          <p:nvSpPr>
            <p:cNvPr id="6162" name="TextBox 504">
              <a:extLst>
                <a:ext uri="{FF2B5EF4-FFF2-40B4-BE49-F238E27FC236}">
                  <a16:creationId xmlns:a16="http://schemas.microsoft.com/office/drawing/2014/main" id="{96829ADD-70C4-481B-8108-E2605D002F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72" y="3264"/>
              <a:ext cx="960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In liver</a:t>
              </a:r>
            </a:p>
            <a:p>
              <a:pPr algn="ctr"/>
              <a:r>
                <a:rPr lang="en-US" altLang="en-US" sz="1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sp>
          <p:nvSpPr>
            <p:cNvPr id="6163" name="TextBox 504">
              <a:extLst>
                <a:ext uri="{FF2B5EF4-FFF2-40B4-BE49-F238E27FC236}">
                  <a16:creationId xmlns:a16="http://schemas.microsoft.com/office/drawing/2014/main" id="{3AB32160-45B9-459D-88A6-962D0F6983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6" y="3792"/>
              <a:ext cx="960" cy="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Produced in RBCs</a:t>
              </a:r>
            </a:p>
            <a:p>
              <a:pPr algn="ctr"/>
              <a:r>
                <a:rPr lang="en-US" altLang="en-US" sz="1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sp>
          <p:nvSpPr>
            <p:cNvPr id="6164" name="TextBox 504">
              <a:extLst>
                <a:ext uri="{FF2B5EF4-FFF2-40B4-BE49-F238E27FC236}">
                  <a16:creationId xmlns:a16="http://schemas.microsoft.com/office/drawing/2014/main" id="{5707F57A-967B-4007-A799-59B4CC5630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" y="2448"/>
              <a:ext cx="960" cy="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In mosquito</a:t>
              </a:r>
            </a:p>
            <a:p>
              <a:pPr algn="ctr"/>
              <a:r>
                <a:rPr lang="en-US" altLang="en-US" sz="1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sp>
          <p:nvSpPr>
            <p:cNvPr id="6165" name="TextBox 504">
              <a:extLst>
                <a:ext uri="{FF2B5EF4-FFF2-40B4-BE49-F238E27FC236}">
                  <a16:creationId xmlns:a16="http://schemas.microsoft.com/office/drawing/2014/main" id="{16E583C0-2ACA-4FE5-8A31-BF3D9DB295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" y="4032"/>
              <a:ext cx="960" cy="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Illness in human</a:t>
              </a:r>
            </a:p>
            <a:p>
              <a:pPr algn="ctr"/>
              <a:r>
                <a:rPr lang="en-US" altLang="en-US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sp>
          <p:nvSpPr>
            <p:cNvPr id="6166" name="Oval 672">
              <a:extLst>
                <a:ext uri="{FF2B5EF4-FFF2-40B4-BE49-F238E27FC236}">
                  <a16:creationId xmlns:a16="http://schemas.microsoft.com/office/drawing/2014/main" id="{FA078E55-E8E9-48CD-8B43-0173685446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" y="3984"/>
              <a:ext cx="1008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67" name="Straight Connector 676">
              <a:extLst>
                <a:ext uri="{FF2B5EF4-FFF2-40B4-BE49-F238E27FC236}">
                  <a16:creationId xmlns:a16="http://schemas.microsoft.com/office/drawing/2014/main" id="{F4522A31-DDF0-4781-93A8-A3626F7465D7}"/>
                </a:ext>
              </a:extLst>
            </p:cNvPr>
            <p:cNvCxnSpPr>
              <a:cxnSpLocks noChangeShapeType="1"/>
              <a:endCxn id="6166" idx="7"/>
            </p:cNvCxnSpPr>
            <p:nvPr/>
          </p:nvCxnSpPr>
          <p:spPr bwMode="auto">
            <a:xfrm rot="10800000" flipV="1">
              <a:off x="1196" y="3792"/>
              <a:ext cx="340" cy="24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68" name="TextBox 504">
              <a:extLst>
                <a:ext uri="{FF2B5EF4-FFF2-40B4-BE49-F238E27FC236}">
                  <a16:creationId xmlns:a16="http://schemas.microsoft.com/office/drawing/2014/main" id="{FEFBA03B-DDEF-42BA-AB23-2312B7A243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" y="3360"/>
              <a:ext cx="960" cy="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Bites human</a:t>
              </a:r>
            </a:p>
            <a:p>
              <a:pPr algn="ctr"/>
              <a:r>
                <a:rPr lang="en-US" altLang="en-US" sz="1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</a:p>
          </p:txBody>
        </p:sp>
        <p:sp>
          <p:nvSpPr>
            <p:cNvPr id="6169" name="Oval 672">
              <a:extLst>
                <a:ext uri="{FF2B5EF4-FFF2-40B4-BE49-F238E27FC236}">
                  <a16:creationId xmlns:a16="http://schemas.microsoft.com/office/drawing/2014/main" id="{5DBC80BF-AA1A-4178-A5F5-7329E17FF8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1680"/>
              <a:ext cx="1008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6170" name="Straight Connector 676">
              <a:extLst>
                <a:ext uri="{FF2B5EF4-FFF2-40B4-BE49-F238E27FC236}">
                  <a16:creationId xmlns:a16="http://schemas.microsoft.com/office/drawing/2014/main" id="{2D3225E2-2228-4952-BEC7-639D1791608D}"/>
                </a:ext>
              </a:extLst>
            </p:cNvPr>
            <p:cNvCxnSpPr>
              <a:cxnSpLocks noChangeShapeType="1"/>
              <a:stCxn id="6169" idx="5"/>
            </p:cNvCxnSpPr>
            <p:nvPr/>
          </p:nvCxnSpPr>
          <p:spPr bwMode="auto">
            <a:xfrm rot="16200000" flipH="1">
              <a:off x="1074" y="1938"/>
              <a:ext cx="248" cy="38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71" name="TextBox 504">
              <a:extLst>
                <a:ext uri="{FF2B5EF4-FFF2-40B4-BE49-F238E27FC236}">
                  <a16:creationId xmlns:a16="http://schemas.microsoft.com/office/drawing/2014/main" id="{964165D6-D2DD-4901-8488-852EA7DB59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" y="1728"/>
              <a:ext cx="960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Sporozoites move</a:t>
              </a:r>
            </a:p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to mouthparts</a:t>
              </a:r>
            </a:p>
          </p:txBody>
        </p:sp>
        <p:sp>
          <p:nvSpPr>
            <p:cNvPr id="6172" name="TextBox 504">
              <a:extLst>
                <a:ext uri="{FF2B5EF4-FFF2-40B4-BE49-F238E27FC236}">
                  <a16:creationId xmlns:a16="http://schemas.microsoft.com/office/drawing/2014/main" id="{F92FDD50-FDA4-4178-9319-96AE8A0F8C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2" y="2832"/>
              <a:ext cx="1152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Malaria life cycle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0F2933D8-636D-4699-B5CA-855461CEDDA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04800" y="152400"/>
            <a:ext cx="7158038" cy="6524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3600" dirty="0"/>
              <a:t>Malaria Life Cycle Key</a:t>
            </a:r>
          </a:p>
        </p:txBody>
      </p:sp>
      <p:sp>
        <p:nvSpPr>
          <p:cNvPr id="7171" name="TextBox 99">
            <a:extLst>
              <a:ext uri="{FF2B5EF4-FFF2-40B4-BE49-F238E27FC236}">
                <a16:creationId xmlns:a16="http://schemas.microsoft.com/office/drawing/2014/main" id="{ECE49E39-B3E7-4A18-A95A-B25A6D7783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4953000"/>
            <a:ext cx="3860800" cy="167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858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	Place the letter in the appropriate blank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Gametocytes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Infected mosquito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Death may occur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Sporozoites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Anopheles mosquito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Merozoites</a:t>
            </a:r>
          </a:p>
          <a:p>
            <a:pPr lvl="1">
              <a:buFontTx/>
              <a:buAutoNum type="alphaLcPeriod"/>
            </a:pPr>
            <a:r>
              <a:rPr lang="en-US" altLang="en-US" sz="1300">
                <a:latin typeface="Times New Roman" panose="02020603050405020304" pitchFamily="18" charset="0"/>
                <a:cs typeface="Times New Roman" panose="02020603050405020304" pitchFamily="18" charset="0"/>
              </a:rPr>
              <a:t>Gamete formation</a:t>
            </a:r>
          </a:p>
        </p:txBody>
      </p:sp>
      <p:grpSp>
        <p:nvGrpSpPr>
          <p:cNvPr id="7198" name="Group 30">
            <a:extLst>
              <a:ext uri="{FF2B5EF4-FFF2-40B4-BE49-F238E27FC236}">
                <a16:creationId xmlns:a16="http://schemas.microsoft.com/office/drawing/2014/main" id="{DC6AF1FE-4A64-4A15-99E1-C327E9131DBE}"/>
              </a:ext>
            </a:extLst>
          </p:cNvPr>
          <p:cNvGrpSpPr>
            <a:grpSpLocks/>
          </p:cNvGrpSpPr>
          <p:nvPr/>
        </p:nvGrpSpPr>
        <p:grpSpPr bwMode="auto">
          <a:xfrm>
            <a:off x="304800" y="838200"/>
            <a:ext cx="8636000" cy="3962400"/>
            <a:chOff x="144" y="1680"/>
            <a:chExt cx="4080" cy="2688"/>
          </a:xfrm>
        </p:grpSpPr>
        <p:sp>
          <p:nvSpPr>
            <p:cNvPr id="7172" name="Oval 672">
              <a:extLst>
                <a:ext uri="{FF2B5EF4-FFF2-40B4-BE49-F238E27FC236}">
                  <a16:creationId xmlns:a16="http://schemas.microsoft.com/office/drawing/2014/main" id="{955A5820-B604-4BC0-9C85-DCC7E6744E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2" y="1776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173" name="Straight Connector 676">
              <a:extLst>
                <a:ext uri="{FF2B5EF4-FFF2-40B4-BE49-F238E27FC236}">
                  <a16:creationId xmlns:a16="http://schemas.microsoft.com/office/drawing/2014/main" id="{53B7FD8D-A83D-4AB9-B71B-87B317BC00B5}"/>
                </a:ext>
              </a:extLst>
            </p:cNvPr>
            <p:cNvCxnSpPr>
              <a:cxnSpLocks noChangeShapeType="1"/>
              <a:stCxn id="7174" idx="1"/>
              <a:endCxn id="7172" idx="6"/>
            </p:cNvCxnSpPr>
            <p:nvPr/>
          </p:nvCxnSpPr>
          <p:spPr bwMode="auto">
            <a:xfrm rot="16200000" flipV="1">
              <a:off x="2830" y="1922"/>
              <a:ext cx="358" cy="54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74" name="Oval 672">
              <a:extLst>
                <a:ext uri="{FF2B5EF4-FFF2-40B4-BE49-F238E27FC236}">
                  <a16:creationId xmlns:a16="http://schemas.microsoft.com/office/drawing/2014/main" id="{5C43B086-DF9D-4AAF-B30C-2D2B914ECE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0" y="2304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75" name="TextBox 504">
              <a:extLst>
                <a:ext uri="{FF2B5EF4-FFF2-40B4-BE49-F238E27FC236}">
                  <a16:creationId xmlns:a16="http://schemas.microsoft.com/office/drawing/2014/main" id="{6DB7093F-BBC8-477F-9AAF-B1BA1BF249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0" y="1872"/>
              <a:ext cx="960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Bites human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7176" name="Oval 672">
              <a:extLst>
                <a:ext uri="{FF2B5EF4-FFF2-40B4-BE49-F238E27FC236}">
                  <a16:creationId xmlns:a16="http://schemas.microsoft.com/office/drawing/2014/main" id="{C774CF97-D898-47FF-A22B-66710E932A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3168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77" name="Oval 672">
              <a:extLst>
                <a:ext uri="{FF2B5EF4-FFF2-40B4-BE49-F238E27FC236}">
                  <a16:creationId xmlns:a16="http://schemas.microsoft.com/office/drawing/2014/main" id="{2EA4719D-0B68-4BED-AEF7-E2C945EA15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8" y="3696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78" name="Oval 672">
              <a:extLst>
                <a:ext uri="{FF2B5EF4-FFF2-40B4-BE49-F238E27FC236}">
                  <a16:creationId xmlns:a16="http://schemas.microsoft.com/office/drawing/2014/main" id="{D122D745-721A-49CB-A861-1CA66DBA17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" y="3264"/>
              <a:ext cx="1104" cy="432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179" name="Oval 672">
              <a:extLst>
                <a:ext uri="{FF2B5EF4-FFF2-40B4-BE49-F238E27FC236}">
                  <a16:creationId xmlns:a16="http://schemas.microsoft.com/office/drawing/2014/main" id="{F1DA5F6D-72B4-41F9-9333-5036463EEC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2352"/>
              <a:ext cx="1104" cy="480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180" name="Straight Connector 676">
              <a:extLst>
                <a:ext uri="{FF2B5EF4-FFF2-40B4-BE49-F238E27FC236}">
                  <a16:creationId xmlns:a16="http://schemas.microsoft.com/office/drawing/2014/main" id="{59168DE5-8937-47C9-8BCF-612E3CCF2BAC}"/>
                </a:ext>
              </a:extLst>
            </p:cNvPr>
            <p:cNvCxnSpPr>
              <a:cxnSpLocks noChangeShapeType="1"/>
              <a:stCxn id="7177" idx="2"/>
              <a:endCxn id="7178" idx="5"/>
            </p:cNvCxnSpPr>
            <p:nvPr/>
          </p:nvCxnSpPr>
          <p:spPr bwMode="auto">
            <a:xfrm rot="10800000">
              <a:off x="1278" y="3633"/>
              <a:ext cx="450" cy="303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1" name="Straight Connector 676">
              <a:extLst>
                <a:ext uri="{FF2B5EF4-FFF2-40B4-BE49-F238E27FC236}">
                  <a16:creationId xmlns:a16="http://schemas.microsoft.com/office/drawing/2014/main" id="{52EEEE02-AB09-4B7D-968E-0C258FA90561}"/>
                </a:ext>
              </a:extLst>
            </p:cNvPr>
            <p:cNvCxnSpPr>
              <a:cxnSpLocks noChangeShapeType="1"/>
              <a:stCxn id="7176" idx="3"/>
              <a:endCxn id="7177" idx="6"/>
            </p:cNvCxnSpPr>
            <p:nvPr/>
          </p:nvCxnSpPr>
          <p:spPr bwMode="auto">
            <a:xfrm rot="5400000">
              <a:off x="2830" y="3580"/>
              <a:ext cx="358" cy="354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2" name="Straight Connector 676">
              <a:extLst>
                <a:ext uri="{FF2B5EF4-FFF2-40B4-BE49-F238E27FC236}">
                  <a16:creationId xmlns:a16="http://schemas.microsoft.com/office/drawing/2014/main" id="{5966A66D-ECF1-45B5-82AD-63B877CB3B1A}"/>
                </a:ext>
              </a:extLst>
            </p:cNvPr>
            <p:cNvCxnSpPr>
              <a:cxnSpLocks noChangeShapeType="1"/>
              <a:stCxn id="7174" idx="4"/>
              <a:endCxn id="7176" idx="0"/>
            </p:cNvCxnSpPr>
            <p:nvPr/>
          </p:nvCxnSpPr>
          <p:spPr bwMode="auto">
            <a:xfrm rot="5400000">
              <a:off x="3432" y="2928"/>
              <a:ext cx="384" cy="9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3" name="Straight Connector 676">
              <a:extLst>
                <a:ext uri="{FF2B5EF4-FFF2-40B4-BE49-F238E27FC236}">
                  <a16:creationId xmlns:a16="http://schemas.microsoft.com/office/drawing/2014/main" id="{73713C45-7FAF-4D3F-B755-A8FB044122FC}"/>
                </a:ext>
              </a:extLst>
            </p:cNvPr>
            <p:cNvCxnSpPr>
              <a:cxnSpLocks noChangeShapeType="1"/>
              <a:stCxn id="7178" idx="0"/>
              <a:endCxn id="7179" idx="4"/>
            </p:cNvCxnSpPr>
            <p:nvPr/>
          </p:nvCxnSpPr>
          <p:spPr bwMode="auto">
            <a:xfrm rot="16200000" flipV="1">
              <a:off x="624" y="3000"/>
              <a:ext cx="432" cy="9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4" name="Straight Connector 676">
              <a:extLst>
                <a:ext uri="{FF2B5EF4-FFF2-40B4-BE49-F238E27FC236}">
                  <a16:creationId xmlns:a16="http://schemas.microsoft.com/office/drawing/2014/main" id="{8C6C361A-6285-4E00-925C-15072554FC67}"/>
                </a:ext>
              </a:extLst>
            </p:cNvPr>
            <p:cNvCxnSpPr>
              <a:cxnSpLocks noChangeShapeType="1"/>
              <a:stCxn id="7172" idx="2"/>
              <a:endCxn id="7179" idx="7"/>
            </p:cNvCxnSpPr>
            <p:nvPr/>
          </p:nvCxnSpPr>
          <p:spPr bwMode="auto">
            <a:xfrm rot="10800000" flipV="1">
              <a:off x="1182" y="2016"/>
              <a:ext cx="450" cy="406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5" name="TextBox 504">
              <a:extLst>
                <a:ext uri="{FF2B5EF4-FFF2-40B4-BE49-F238E27FC236}">
                  <a16:creationId xmlns:a16="http://schemas.microsoft.com/office/drawing/2014/main" id="{985B9C1C-1445-4D16-A6FE-7ED78B46B9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8" y="2400"/>
              <a:ext cx="960" cy="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Injects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186" name="TextBox 504">
              <a:extLst>
                <a:ext uri="{FF2B5EF4-FFF2-40B4-BE49-F238E27FC236}">
                  <a16:creationId xmlns:a16="http://schemas.microsoft.com/office/drawing/2014/main" id="{66ACCB32-1F3E-4F10-A3D9-1BADEA228F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72" y="3264"/>
              <a:ext cx="960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In liver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7187" name="TextBox 504">
              <a:extLst>
                <a:ext uri="{FF2B5EF4-FFF2-40B4-BE49-F238E27FC236}">
                  <a16:creationId xmlns:a16="http://schemas.microsoft.com/office/drawing/2014/main" id="{E811B0CB-AAE3-4B9E-B6CF-F0EE7780C9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6" y="3792"/>
              <a:ext cx="960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Produced in RBCs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188" name="TextBox 504">
              <a:extLst>
                <a:ext uri="{FF2B5EF4-FFF2-40B4-BE49-F238E27FC236}">
                  <a16:creationId xmlns:a16="http://schemas.microsoft.com/office/drawing/2014/main" id="{122CE5A3-33C9-4C93-BE5E-BA2FE5C941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" y="2448"/>
              <a:ext cx="960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In mosquito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189" name="TextBox 504">
              <a:extLst>
                <a:ext uri="{FF2B5EF4-FFF2-40B4-BE49-F238E27FC236}">
                  <a16:creationId xmlns:a16="http://schemas.microsoft.com/office/drawing/2014/main" id="{815A9B01-ED72-4139-B761-59C6112234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" y="4032"/>
              <a:ext cx="960" cy="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Illness in human</a:t>
              </a:r>
            </a:p>
            <a:p>
              <a:pPr algn="ctr"/>
              <a:r>
                <a:rPr lang="en-US" altLang="en-US" sz="1200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7190" name="Oval 672">
              <a:extLst>
                <a:ext uri="{FF2B5EF4-FFF2-40B4-BE49-F238E27FC236}">
                  <a16:creationId xmlns:a16="http://schemas.microsoft.com/office/drawing/2014/main" id="{EECF9AAA-F9DB-486E-B1C0-12CA62EF68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" y="3984"/>
              <a:ext cx="1008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191" name="Straight Connector 676">
              <a:extLst>
                <a:ext uri="{FF2B5EF4-FFF2-40B4-BE49-F238E27FC236}">
                  <a16:creationId xmlns:a16="http://schemas.microsoft.com/office/drawing/2014/main" id="{6B432F8C-6B94-43A4-9B8C-183B2B0352B3}"/>
                </a:ext>
              </a:extLst>
            </p:cNvPr>
            <p:cNvCxnSpPr>
              <a:cxnSpLocks noChangeShapeType="1"/>
              <a:endCxn id="7190" idx="7"/>
            </p:cNvCxnSpPr>
            <p:nvPr/>
          </p:nvCxnSpPr>
          <p:spPr bwMode="auto">
            <a:xfrm rot="10800000" flipV="1">
              <a:off x="1196" y="3792"/>
              <a:ext cx="340" cy="24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2" name="TextBox 504">
              <a:extLst>
                <a:ext uri="{FF2B5EF4-FFF2-40B4-BE49-F238E27FC236}">
                  <a16:creationId xmlns:a16="http://schemas.microsoft.com/office/drawing/2014/main" id="{517A2BAB-C5CD-4CE3-B88A-D84954FDD1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" y="3360"/>
              <a:ext cx="960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Bites human</a:t>
              </a:r>
            </a:p>
            <a:p>
              <a:pPr algn="ctr"/>
              <a:r>
                <a:rPr lang="en-US" altLang="en-US" sz="1200" u="sng"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7193" name="Oval 672">
              <a:extLst>
                <a:ext uri="{FF2B5EF4-FFF2-40B4-BE49-F238E27FC236}">
                  <a16:creationId xmlns:a16="http://schemas.microsoft.com/office/drawing/2014/main" id="{A6E2D5E4-771F-4A76-8CB5-D05FBC76C2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1680"/>
              <a:ext cx="1008" cy="384"/>
            </a:xfrm>
            <a:prstGeom prst="ellips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cxnSp>
          <p:nvCxnSpPr>
            <p:cNvPr id="7194" name="Straight Connector 676">
              <a:extLst>
                <a:ext uri="{FF2B5EF4-FFF2-40B4-BE49-F238E27FC236}">
                  <a16:creationId xmlns:a16="http://schemas.microsoft.com/office/drawing/2014/main" id="{4B511E7B-4923-4392-A4F2-B90355E86F81}"/>
                </a:ext>
              </a:extLst>
            </p:cNvPr>
            <p:cNvCxnSpPr>
              <a:cxnSpLocks noChangeShapeType="1"/>
              <a:stCxn id="7193" idx="5"/>
            </p:cNvCxnSpPr>
            <p:nvPr/>
          </p:nvCxnSpPr>
          <p:spPr bwMode="auto">
            <a:xfrm rot="16200000" flipH="1">
              <a:off x="1074" y="1938"/>
              <a:ext cx="248" cy="388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5" name="TextBox 504">
              <a:extLst>
                <a:ext uri="{FF2B5EF4-FFF2-40B4-BE49-F238E27FC236}">
                  <a16:creationId xmlns:a16="http://schemas.microsoft.com/office/drawing/2014/main" id="{8A54B84E-8ED8-42DD-8D97-89E0922FAA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" y="1728"/>
              <a:ext cx="960" cy="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Sporozoites move</a:t>
              </a:r>
            </a:p>
            <a:p>
              <a:pPr algn="ctr"/>
              <a:r>
                <a:rPr lang="en-US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to mouthparts</a:t>
              </a:r>
            </a:p>
          </p:txBody>
        </p:sp>
        <p:sp>
          <p:nvSpPr>
            <p:cNvPr id="7196" name="TextBox 504">
              <a:extLst>
                <a:ext uri="{FF2B5EF4-FFF2-40B4-BE49-F238E27FC236}">
                  <a16:creationId xmlns:a16="http://schemas.microsoft.com/office/drawing/2014/main" id="{200AE960-95E4-4214-8651-AE645596FE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2" y="2832"/>
              <a:ext cx="1152" cy="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Malaria life cycle</a:t>
              </a:r>
            </a:p>
          </p:txBody>
        </p: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7.0&quot;&gt;&lt;object type=&quot;1&quot; unique_id=&quot;10001&quot;&gt;&lt;object type=&quot;8&quot; unique_id=&quot;10023&quot;&gt;&lt;/object&gt;&lt;object type=&quot;2&quot; unique_id=&quot;10024&quot;&gt;&lt;object type=&quot;3&quot; unique_id=&quot;10025&quot;&gt;&lt;property id=&quot;20148&quot; value=&quot;5&quot;/&gt;&lt;property id=&quot;20300&quot; value=&quot;Slide 1&quot;/&gt;&lt;property id=&quot;20307&quot; value=&quot;317&quot;/&gt;&lt;/object&gt;&lt;object type=&quot;3&quot; unique_id=&quot;10026&quot;&gt;&lt;property id=&quot;20148&quot; value=&quot;5&quot;/&gt;&lt;property id=&quot;20300&quot; value=&quot;Slide 2 - &amp;quot;Assessment&amp;quot;&quot;/&gt;&lt;property id=&quot;20307&quot; value=&quot;333&quot;/&gt;&lt;/object&gt;&lt;object type=&quot;3&quot; unique_id=&quot;10027&quot;&gt;&lt;property id=&quot;20148&quot; value=&quot;5&quot;/&gt;&lt;property id=&quot;20300&quot; value=&quot;Slide 3 - &amp;quot;Properties&amp;quot;&quot;/&gt;&lt;property id=&quot;20307&quot; value=&quot;330&quot;/&gt;&lt;/object&gt;&lt;object type=&quot;3&quot; unique_id=&quot;10028&quot;&gt;&lt;property id=&quot;20148&quot; value=&quot;5&quot;/&gt;&lt;property id=&quot;20300&quot; value=&quot;Slide 4 - &amp;quot;Malaria life cycle&amp;quot;&quot;/&gt;&lt;property id=&quot;20307&quot; value=&quot;334&quot;/&gt;&lt;/object&gt;&lt;object type=&quot;3&quot; unique_id=&quot;10029&quot;&gt;&lt;property id=&quot;20148&quot; value=&quot;5&quot;/&gt;&lt;property id=&quot;20300&quot; value=&quot;Slide 5 - &amp;quot;Malaria life cycle Key&amp;quot;&quot;/&gt;&lt;property id=&quot;20307&quot; value=&quot;335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HSGI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66666"/>
      </a:accent1>
      <a:accent2>
        <a:srgbClr val="336699"/>
      </a:accent2>
      <a:accent3>
        <a:srgbClr val="FFFFFF"/>
      </a:accent3>
      <a:accent4>
        <a:srgbClr val="000000"/>
      </a:accent4>
      <a:accent5>
        <a:srgbClr val="B8B8B8"/>
      </a:accent5>
      <a:accent6>
        <a:srgbClr val="2D5C8A"/>
      </a:accent6>
      <a:hlink>
        <a:srgbClr val="669999"/>
      </a:hlink>
      <a:folHlink>
        <a:srgbClr val="999999"/>
      </a:folHlink>
    </a:clrScheme>
    <a:fontScheme name="1_MHSGITemplate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1911</TotalTime>
  <Words>177</Words>
  <Application>Microsoft Office PowerPoint</Application>
  <PresentationFormat>On-screen Show (4:3)</PresentationFormat>
  <Paragraphs>63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Wingdings</vt:lpstr>
      <vt:lpstr>ヒラギノ角ゴ Pro W3</vt:lpstr>
      <vt:lpstr>Symbol</vt:lpstr>
      <vt:lpstr>Tahoma</vt:lpstr>
      <vt:lpstr>Times New Roman</vt:lpstr>
      <vt:lpstr>Courier New</vt:lpstr>
      <vt:lpstr>Axis</vt:lpstr>
      <vt:lpstr>1_MHSGITemplate</vt:lpstr>
      <vt:lpstr>PowerPoint Presentation</vt:lpstr>
      <vt:lpstr>Assessment</vt:lpstr>
      <vt:lpstr>Properties</vt:lpstr>
      <vt:lpstr>Malaria Life Cycle</vt:lpstr>
      <vt:lpstr>Malaria Life Cycle Key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Gail Hodge</dc:creator>
  <cp:lastModifiedBy>Sievers, Elizabeth</cp:lastModifiedBy>
  <cp:revision>250</cp:revision>
  <dcterms:created xsi:type="dcterms:W3CDTF">2005-04-19T02:46:41Z</dcterms:created>
  <dcterms:modified xsi:type="dcterms:W3CDTF">2019-04-29T17:06:03Z</dcterms:modified>
</cp:coreProperties>
</file>