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DD6815C-E5D1-44C3-A5AA-BC082B81C39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2ABFCAE-C9EA-4826-A991-0784EAD199B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25057552-F146-4C26-BA22-E67E03D8F20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9CF17D0-234A-4104-AC4A-0BEA64B4D5F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EB449F4-5F21-41A2-B1F6-27D6A0D36D9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F2B2A08-3DD8-4C2F-8E67-E7F41777AFE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2E4B480-B5B7-4226-AC23-16A8DCF0B1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7C1B43F9-ED4F-4785-A266-755F72C367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A8DE74-64BC-46BF-B707-46ABD38EE46A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E51436B-E8B9-44B3-B712-146C73273BE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C6C275E2-0DC9-4D75-ACCB-1049839F6A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00EFBFC-898B-412B-AD16-D5865235F3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F2E74C84-0AA9-4480-B107-39E3534D3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FF3CAC5-3916-49B5-BCA0-F4784BCF3B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0FD81C-AA30-4F3F-A543-419221A1149B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0445172-D490-4C2B-A532-8AF592D8C6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8C658C7A-BDE1-4FDD-A5F2-8F66CE5F3E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954839BB-FF1B-4C8B-9171-B8CE8CA341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6763FE-0CE0-4C25-BB8B-850BC2691D41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C3C787F-19D3-4FD4-B4F9-1429796167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A8FA602-705C-419D-AD9C-2E292AF511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A038440-7811-437E-BDF7-82E619637C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7078BD-2D04-4802-9114-6836D20CB3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36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7BE2812-3BC7-44A2-A043-5E62E46DF4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5A48C5E-077F-4C55-A2F6-493E931DCF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9F4DD63-9BBD-42F9-A5C8-6403646FA1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8174C6-0D01-4C36-9BDF-095E5DBAAE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096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6A306-D645-47DB-8475-1CAA539494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25362C-6DCD-414D-AF36-88FD6EA65F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356158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53543-19D2-42BB-B7A0-A9A86B7D7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615FB-2984-4782-A7B5-A7E027A9E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11183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011AF-C64B-47A7-85BF-9ED6CB699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F3684-E786-46AF-B2A0-02B1712AB8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07927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475F-C971-4F49-B26C-3B2DB43D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1A004-28CD-4969-BA3A-24473FB8EE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17BBB-4B91-4640-86D9-6C4C942C2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19778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F0B1A-9A6F-4BCA-BF67-324592ACD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821D99-1E48-4F2E-ABC4-73BF0954F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8CA938-84BC-46BD-A1E7-08F101571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9E76B0-7B2C-4AA8-AADB-FD4FF12742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50757B-F04A-4307-AB9F-611BEC7151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99232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C75EF-B488-44E2-9576-78048ECF8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62625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71830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F1C8-3659-4162-B7D7-62126984E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6507B-B0C8-40C1-AEA8-7316DDF24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71CA7-C057-49D2-A81C-A3410831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753471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CDC74-7498-46F3-973B-86C60B6E6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310BD7-A064-465B-B144-EC4A5238A4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1B50F4-7E80-4663-B021-EDDF6C542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85929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77D56DF-5CBD-414A-9DAB-BEC4870C76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9BAB9E6-F171-41D6-A42D-ECED39F0FC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FFB889C-B9AD-41E0-BEA6-D98956B993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66CD3F-FF59-4C3A-8860-2756F0498B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4635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C509A-8109-4A57-8893-67BB39E8F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0542BC-49F1-48D2-8D54-EB14BBF8DE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359774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ADDFB1-1804-42B4-8014-8CA00F03D7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B99930-E71C-47D9-9CE9-8FE236C4AE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25234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B03D942-BCF5-4EFF-9FCD-47C2919A08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FBA88ED-1EBF-43C6-8919-9C3771E140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5E5707E-0199-4D82-AAC0-B783541454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99AE2-E4E0-4F6E-94A4-A7F1C3EABB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5054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809B40-C64D-427D-8F0C-4D09A671E9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D118ED-2963-45D1-81D6-2D2FCEA050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F11781-9FEE-4AE9-9FEB-A13D18EAC5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C06D7-172F-4635-8B49-9044421891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323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2D18C0C-9FAB-4722-A0C4-F80C7DE058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C6B5230-E5D3-4805-B855-FF1748BFCD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8BF2EF5-89EA-4385-829F-591437D37A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580856-2458-4F8A-8FF2-16E340BDC4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0069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1DB0758-0F1C-4BE6-B046-7D9274F24E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0335E008-6A77-460E-8C3A-5C17B02E6D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EA08E42-985E-491F-BD08-B61CDF037A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C88D13-AEFC-4091-BC99-74B7C0E44D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248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1B65060-A5E5-4C55-85A1-38F94AB8BC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D0311ED-69D6-4B9C-9F9C-4FFB19B636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6776864-3917-44E1-9F7C-E5D4D400FB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F2E3AF-07FA-4449-89C6-CAA10A953E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8178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61F26F-56B4-4E96-ADC4-9C044DD775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B82AB58-3A35-48C9-A11E-24B661F8C3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DBA296-F64C-449A-B065-4E661EF670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32207E-1EBE-4A51-8BAE-35C3453AA3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377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F521F2B-6584-43F7-882C-09E4496DA2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575C09A-B7D3-4CA1-9479-4C33BDC4E6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88394E-93AE-4DC8-B3BC-A2145BB933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B62A0-C09E-4387-8D3C-26054F5329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19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9C65599-801C-4D40-93E9-253ADA7BC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564C7CF-5608-4C4D-927F-56E5E02BA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FEC23BB-B53A-454C-92C5-860081FB2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F6AFFE-B5E7-4CFB-910F-7A3AB0E5EA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819B118-202B-4E59-B111-3AF566E56D4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45554A6-9835-4D18-A5EB-1F35E2F2FC3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5648E45-22C5-471F-A458-23EC685332C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F98F9237-1ADD-4A82-B5B1-F54DD502808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BF641E3-D509-439A-BAEA-1162BE037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70ED0A74-CD4C-4247-AB28-25154619C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1EC136C-82ED-4B75-BAF0-1D189B80E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447A24-4296-4E72-B6E7-7E0F15BF1B0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1C2ED8-0065-431D-9F44-CF1A2FB9550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2CC82777-26CB-4950-B5CB-BB8873EE7F6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AFFF510-F5C7-4932-82DE-29F3882F79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97A1321-E4DA-4BA0-B637-5D843C8FAF0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2424144-6D3F-485D-854B-A923363A2A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4E1C3D1-E539-43FF-8DDB-299DA5563A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1D72ECD-0127-44E8-9C23-8F3FC64F7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11850E7-B34C-433A-9915-C0005BEC9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10C2E3-E301-4BD0-BC4D-253ECD2813C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C257B28F-28BB-478B-8BF1-75FD76C4B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Population Ecology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DA6825B-E569-4609-AADD-63EF4FF0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A843D89-CB38-4F38-8A72-286349600B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4DB363C-64E4-4C61-8E53-E29A76029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15875F9-EC92-43B7-84A6-0429194E1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27B4A4D-2B53-4AD0-9ECA-853CF506FE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Population Ecology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EEBF6D32-4073-4715-9683-D5F94F5EA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810000"/>
            <a:ext cx="3860800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Long maturation time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Density independent growth factor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Short lifespan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Extensive parental care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Uniform distribution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Many offspring at once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III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Short maturation time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Clumped distribution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Carrying capacity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Density dependent growth factor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Large offspring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076DDC27-B314-42DD-8E21-1CB1B3876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1747838"/>
            <a:ext cx="1930400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Oval 672">
            <a:extLst>
              <a:ext uri="{FF2B5EF4-FFF2-40B4-BE49-F238E27FC236}">
                <a16:creationId xmlns:a16="http://schemas.microsoft.com/office/drawing/2014/main" id="{022425DC-7CC7-4066-B13E-4BA69C3E5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541838"/>
            <a:ext cx="1828800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0" name="Oval 672">
            <a:extLst>
              <a:ext uri="{FF2B5EF4-FFF2-40B4-BE49-F238E27FC236}">
                <a16:creationId xmlns:a16="http://schemas.microsoft.com/office/drawing/2014/main" id="{5582D5B2-53C6-4DAF-B3B2-2AAAD7944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815975"/>
            <a:ext cx="1524000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1" name="TextBox 504">
            <a:extLst>
              <a:ext uri="{FF2B5EF4-FFF2-40B4-BE49-F238E27FC236}">
                <a16:creationId xmlns:a16="http://schemas.microsoft.com/office/drawing/2014/main" id="{ADFF92BA-7BBF-42E4-96D7-B6CA18B45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400" y="958850"/>
            <a:ext cx="1625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Growth rate</a:t>
            </a:r>
          </a:p>
        </p:txBody>
      </p:sp>
      <p:sp>
        <p:nvSpPr>
          <p:cNvPr id="6152" name="Oval 672">
            <a:extLst>
              <a:ext uri="{FF2B5EF4-FFF2-40B4-BE49-F238E27FC236}">
                <a16:creationId xmlns:a16="http://schemas.microsoft.com/office/drawing/2014/main" id="{E01FE0F7-247A-4E0F-84A9-675E4CB15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320925"/>
            <a:ext cx="2032000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3" name="TextBox 504">
            <a:extLst>
              <a:ext uri="{FF2B5EF4-FFF2-40B4-BE49-F238E27FC236}">
                <a16:creationId xmlns:a16="http://schemas.microsoft.com/office/drawing/2014/main" id="{DE416E53-1FE7-4ABA-9E93-ED2145327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9837" y="581555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Evenly spaced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851" name="TextBox 504">
            <a:extLst>
              <a:ext uri="{FF2B5EF4-FFF2-40B4-BE49-F238E27FC236}">
                <a16:creationId xmlns:a16="http://schemas.microsoft.com/office/drawing/2014/main" id="{FE243459-586D-454C-9B8A-D22B8B710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8400" y="4683125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r-selected vs.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K-selected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EDFCA059-C435-4C58-B7D1-5F10CE3DC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0" y="5402263"/>
            <a:ext cx="1625600" cy="107473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6" name="Oval 672">
            <a:extLst>
              <a:ext uri="{FF2B5EF4-FFF2-40B4-BE49-F238E27FC236}">
                <a16:creationId xmlns:a16="http://schemas.microsoft.com/office/drawing/2014/main" id="{A927E50E-A17A-4E80-A5E4-61824E985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200" y="1246188"/>
            <a:ext cx="2032000" cy="7159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7" name="Straight Connector 676">
            <a:extLst>
              <a:ext uri="{FF2B5EF4-FFF2-40B4-BE49-F238E27FC236}">
                <a16:creationId xmlns:a16="http://schemas.microsoft.com/office/drawing/2014/main" id="{C837C72E-0B6E-442C-8B5B-8A6A5AA95295}"/>
              </a:ext>
            </a:extLst>
          </p:cNvPr>
          <p:cNvCxnSpPr>
            <a:cxnSpLocks noChangeShapeType="1"/>
            <a:stCxn id="6162" idx="6"/>
            <a:endCxn id="6152" idx="2"/>
          </p:cNvCxnSpPr>
          <p:nvPr/>
        </p:nvCxnSpPr>
        <p:spPr bwMode="auto">
          <a:xfrm>
            <a:off x="6096000" y="2463800"/>
            <a:ext cx="609600" cy="1079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Connector 676">
            <a:extLst>
              <a:ext uri="{FF2B5EF4-FFF2-40B4-BE49-F238E27FC236}">
                <a16:creationId xmlns:a16="http://schemas.microsoft.com/office/drawing/2014/main" id="{FDE9A3D8-0764-4F30-AA4F-AC35B162D9FE}"/>
              </a:ext>
            </a:extLst>
          </p:cNvPr>
          <p:cNvCxnSpPr>
            <a:cxnSpLocks noChangeShapeType="1"/>
            <a:stCxn id="6150" idx="6"/>
            <a:endCxn id="6156" idx="1"/>
          </p:cNvCxnSpPr>
          <p:nvPr/>
        </p:nvCxnSpPr>
        <p:spPr bwMode="auto">
          <a:xfrm>
            <a:off x="6096000" y="1066800"/>
            <a:ext cx="501650" cy="282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Box 504">
            <a:extLst>
              <a:ext uri="{FF2B5EF4-FFF2-40B4-BE49-F238E27FC236}">
                <a16:creationId xmlns:a16="http://schemas.microsoft.com/office/drawing/2014/main" id="{BB526E27-A8D7-4FF0-96AD-4B341FB26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2320925"/>
            <a:ext cx="1625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Populations</a:t>
            </a:r>
          </a:p>
        </p:txBody>
      </p:sp>
      <p:sp>
        <p:nvSpPr>
          <p:cNvPr id="6160" name="TextBox 504">
            <a:extLst>
              <a:ext uri="{FF2B5EF4-FFF2-40B4-BE49-F238E27FC236}">
                <a16:creationId xmlns:a16="http://schemas.microsoft.com/office/drawing/2014/main" id="{EA8E42FC-21ED-4368-A128-0A457173B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1890713"/>
            <a:ext cx="1930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Species distributions</a:t>
            </a:r>
          </a:p>
        </p:txBody>
      </p:sp>
      <p:sp>
        <p:nvSpPr>
          <p:cNvPr id="6161" name="TextBox 504">
            <a:extLst>
              <a:ext uri="{FF2B5EF4-FFF2-40B4-BE49-F238E27FC236}">
                <a16:creationId xmlns:a16="http://schemas.microsoft.com/office/drawing/2014/main" id="{E9A44973-57B3-4D19-9596-6236878E9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2463800"/>
            <a:ext cx="1727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Survivorship curves</a:t>
            </a:r>
          </a:p>
        </p:txBody>
      </p:sp>
      <p:sp>
        <p:nvSpPr>
          <p:cNvPr id="6162" name="Oval 672">
            <a:extLst>
              <a:ext uri="{FF2B5EF4-FFF2-40B4-BE49-F238E27FC236}">
                <a16:creationId xmlns:a16="http://schemas.microsoft.com/office/drawing/2014/main" id="{7F8BB077-E0C1-42C3-BFD7-A861C0C17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2105025"/>
            <a:ext cx="2336800" cy="7175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3" name="Straight Connector 676">
            <a:extLst>
              <a:ext uri="{FF2B5EF4-FFF2-40B4-BE49-F238E27FC236}">
                <a16:creationId xmlns:a16="http://schemas.microsoft.com/office/drawing/2014/main" id="{A5ECA45A-E727-4234-9C30-4D10BA309B4E}"/>
              </a:ext>
            </a:extLst>
          </p:cNvPr>
          <p:cNvCxnSpPr>
            <a:cxnSpLocks noChangeShapeType="1"/>
            <a:stCxn id="6148" idx="5"/>
            <a:endCxn id="6162" idx="2"/>
          </p:cNvCxnSpPr>
          <p:nvPr/>
        </p:nvCxnSpPr>
        <p:spPr bwMode="auto">
          <a:xfrm rot="16200000" flipH="1">
            <a:off x="3371056" y="2075657"/>
            <a:ext cx="288925" cy="4873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4" name="Straight Connector 676">
            <a:extLst>
              <a:ext uri="{FF2B5EF4-FFF2-40B4-BE49-F238E27FC236}">
                <a16:creationId xmlns:a16="http://schemas.microsoft.com/office/drawing/2014/main" id="{78AD7AEE-FB6D-4855-A882-A61660BEA728}"/>
              </a:ext>
            </a:extLst>
          </p:cNvPr>
          <p:cNvCxnSpPr>
            <a:cxnSpLocks noChangeShapeType="1"/>
            <a:stCxn id="6162" idx="0"/>
            <a:endCxn id="6150" idx="4"/>
          </p:cNvCxnSpPr>
          <p:nvPr/>
        </p:nvCxnSpPr>
        <p:spPr bwMode="auto">
          <a:xfrm rot="5400000" flipH="1" flipV="1">
            <a:off x="4737100" y="1508125"/>
            <a:ext cx="787400" cy="4064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Oval 672">
            <a:extLst>
              <a:ext uri="{FF2B5EF4-FFF2-40B4-BE49-F238E27FC236}">
                <a16:creationId xmlns:a16="http://schemas.microsoft.com/office/drawing/2014/main" id="{466ED6A5-B798-4A91-ABF0-B55A297AA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457200"/>
            <a:ext cx="1828800" cy="7159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6" name="TextBox 504">
            <a:extLst>
              <a:ext uri="{FF2B5EF4-FFF2-40B4-BE49-F238E27FC236}">
                <a16:creationId xmlns:a16="http://schemas.microsoft.com/office/drawing/2014/main" id="{8EC197FF-FF00-423F-849E-C57D9C783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528638"/>
            <a:ext cx="1524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Factor affected by population size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67" name="Straight Connector 676">
            <a:extLst>
              <a:ext uri="{FF2B5EF4-FFF2-40B4-BE49-F238E27FC236}">
                <a16:creationId xmlns:a16="http://schemas.microsoft.com/office/drawing/2014/main" id="{55954A0A-4DC3-4712-B221-EA3EBDF4439E}"/>
              </a:ext>
            </a:extLst>
          </p:cNvPr>
          <p:cNvCxnSpPr>
            <a:cxnSpLocks noChangeShapeType="1"/>
            <a:stCxn id="6150" idx="6"/>
            <a:endCxn id="6165" idx="2"/>
          </p:cNvCxnSpPr>
          <p:nvPr/>
        </p:nvCxnSpPr>
        <p:spPr bwMode="auto">
          <a:xfrm flipV="1">
            <a:off x="6096000" y="815975"/>
            <a:ext cx="812800" cy="2508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Oval 672">
            <a:extLst>
              <a:ext uri="{FF2B5EF4-FFF2-40B4-BE49-F238E27FC236}">
                <a16:creationId xmlns:a16="http://schemas.microsoft.com/office/drawing/2014/main" id="{CE04CA88-2E87-4625-BFE8-5834848E8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473700"/>
            <a:ext cx="1524000" cy="10033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FF49AA88-5720-459B-9C49-FA32463D38FC}"/>
              </a:ext>
            </a:extLst>
          </p:cNvPr>
          <p:cNvCxnSpPr>
            <a:cxnSpLocks noChangeShapeType="1"/>
            <a:stCxn id="6149" idx="4"/>
            <a:endCxn id="6155" idx="7"/>
          </p:cNvCxnSpPr>
          <p:nvPr/>
        </p:nvCxnSpPr>
        <p:spPr bwMode="auto">
          <a:xfrm rot="5400000">
            <a:off x="5370513" y="5138738"/>
            <a:ext cx="300037" cy="5413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0" name="Straight Connector 676">
            <a:extLst>
              <a:ext uri="{FF2B5EF4-FFF2-40B4-BE49-F238E27FC236}">
                <a16:creationId xmlns:a16="http://schemas.microsoft.com/office/drawing/2014/main" id="{50CF82D3-F076-4645-8A16-B116C6B657B2}"/>
              </a:ext>
            </a:extLst>
          </p:cNvPr>
          <p:cNvCxnSpPr>
            <a:cxnSpLocks noChangeShapeType="1"/>
            <a:stCxn id="6149" idx="4"/>
            <a:endCxn id="6168" idx="1"/>
          </p:cNvCxnSpPr>
          <p:nvPr/>
        </p:nvCxnSpPr>
        <p:spPr bwMode="auto">
          <a:xfrm rot="16200000" flipH="1">
            <a:off x="5874544" y="5176044"/>
            <a:ext cx="360362" cy="5270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1" name="TextBox 504">
            <a:extLst>
              <a:ext uri="{FF2B5EF4-FFF2-40B4-BE49-F238E27FC236}">
                <a16:creationId xmlns:a16="http://schemas.microsoft.com/office/drawing/2014/main" id="{6FABE130-9CC0-42D9-B14C-4595EA44E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0800" y="5616575"/>
            <a:ext cx="152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r features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2" name="TextBox 504">
            <a:extLst>
              <a:ext uri="{FF2B5EF4-FFF2-40B4-BE49-F238E27FC236}">
                <a16:creationId xmlns:a16="http://schemas.microsoft.com/office/drawing/2014/main" id="{3BAE59A2-2C76-40EE-910C-16B37651D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616575"/>
            <a:ext cx="152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 features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3" name="TextBox 504">
            <a:extLst>
              <a:ext uri="{FF2B5EF4-FFF2-40B4-BE49-F238E27FC236}">
                <a16:creationId xmlns:a16="http://schemas.microsoft.com/office/drawing/2014/main" id="{C14D7CE5-1AB8-4783-AC51-8B6EBF260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1295400"/>
            <a:ext cx="1727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size has no influence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4" name="Oval 672">
            <a:extLst>
              <a:ext uri="{FF2B5EF4-FFF2-40B4-BE49-F238E27FC236}">
                <a16:creationId xmlns:a16="http://schemas.microsoft.com/office/drawing/2014/main" id="{74E91C75-2219-49F0-A2B8-FC39D98A8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3036888"/>
            <a:ext cx="2133600" cy="7889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5" name="Straight Connector 676">
            <a:extLst>
              <a:ext uri="{FF2B5EF4-FFF2-40B4-BE49-F238E27FC236}">
                <a16:creationId xmlns:a16="http://schemas.microsoft.com/office/drawing/2014/main" id="{B61223E3-8AE0-42B7-9EDA-E9297C28A6AE}"/>
              </a:ext>
            </a:extLst>
          </p:cNvPr>
          <p:cNvCxnSpPr>
            <a:cxnSpLocks noChangeShapeType="1"/>
            <a:stCxn id="6174" idx="7"/>
            <a:endCxn id="6162" idx="3"/>
          </p:cNvCxnSpPr>
          <p:nvPr/>
        </p:nvCxnSpPr>
        <p:spPr bwMode="auto">
          <a:xfrm rot="5400000" flipH="1" flipV="1">
            <a:off x="3251994" y="2302669"/>
            <a:ext cx="434975" cy="12652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6" name="TextBox 504">
            <a:extLst>
              <a:ext uri="{FF2B5EF4-FFF2-40B4-BE49-F238E27FC236}">
                <a16:creationId xmlns:a16="http://schemas.microsoft.com/office/drawing/2014/main" id="{83D8831E-27EC-4961-A093-FAFEFB1FE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3179763"/>
            <a:ext cx="19304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Maximal sustainable population size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77" name="Straight Connector 676">
            <a:extLst>
              <a:ext uri="{FF2B5EF4-FFF2-40B4-BE49-F238E27FC236}">
                <a16:creationId xmlns:a16="http://schemas.microsoft.com/office/drawing/2014/main" id="{E2790BC4-0082-453F-895D-86C92AA94C67}"/>
              </a:ext>
            </a:extLst>
          </p:cNvPr>
          <p:cNvCxnSpPr>
            <a:cxnSpLocks noChangeShapeType="1"/>
            <a:stCxn id="6162" idx="4"/>
            <a:endCxn id="6149" idx="0"/>
          </p:cNvCxnSpPr>
          <p:nvPr/>
        </p:nvCxnSpPr>
        <p:spPr bwMode="auto">
          <a:xfrm rot="16200000" flipH="1">
            <a:off x="4499768" y="3250407"/>
            <a:ext cx="1719263" cy="863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8" name="Oval 672">
            <a:extLst>
              <a:ext uri="{FF2B5EF4-FFF2-40B4-BE49-F238E27FC236}">
                <a16:creationId xmlns:a16="http://schemas.microsoft.com/office/drawing/2014/main" id="{99E95162-E041-4DEB-B7EC-0B6F125B2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252788"/>
            <a:ext cx="1524000" cy="6445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9" name="Oval 672">
            <a:extLst>
              <a:ext uri="{FF2B5EF4-FFF2-40B4-BE49-F238E27FC236}">
                <a16:creationId xmlns:a16="http://schemas.microsoft.com/office/drawing/2014/main" id="{6AE52A28-C986-433D-ADA7-4FB845BF9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324225"/>
            <a:ext cx="1524000" cy="6445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0" name="Oval 672">
            <a:extLst>
              <a:ext uri="{FF2B5EF4-FFF2-40B4-BE49-F238E27FC236}">
                <a16:creationId xmlns:a16="http://schemas.microsoft.com/office/drawing/2014/main" id="{13DD6C82-212F-4C49-A6B1-6D8A01BA8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897313"/>
            <a:ext cx="1524000" cy="6445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1" name="TextBox 504">
            <a:extLst>
              <a:ext uri="{FF2B5EF4-FFF2-40B4-BE49-F238E27FC236}">
                <a16:creationId xmlns:a16="http://schemas.microsoft.com/office/drawing/2014/main" id="{C48E6E55-DB05-443F-A498-424AFBF33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395663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Low initial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82" name="TextBox 504">
            <a:extLst>
              <a:ext uri="{FF2B5EF4-FFF2-40B4-BE49-F238E27FC236}">
                <a16:creationId xmlns:a16="http://schemas.microsoft.com/office/drawing/2014/main" id="{AE3BFF76-9C6D-4376-BB59-C3F64D6E6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3968750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High initial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83" name="TextBox 504">
            <a:extLst>
              <a:ext uri="{FF2B5EF4-FFF2-40B4-BE49-F238E27FC236}">
                <a16:creationId xmlns:a16="http://schemas.microsoft.com/office/drawing/2014/main" id="{95975746-9FF2-443C-8BB7-573081B77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200" y="3467100"/>
            <a:ext cx="101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Equal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84" name="Straight Connector 676">
            <a:extLst>
              <a:ext uri="{FF2B5EF4-FFF2-40B4-BE49-F238E27FC236}">
                <a16:creationId xmlns:a16="http://schemas.microsoft.com/office/drawing/2014/main" id="{119034BE-87FD-4BC5-9248-CCB689D1279B}"/>
              </a:ext>
            </a:extLst>
          </p:cNvPr>
          <p:cNvCxnSpPr>
            <a:cxnSpLocks noChangeShapeType="1"/>
            <a:stCxn id="6178" idx="7"/>
            <a:endCxn id="6152" idx="4"/>
          </p:cNvCxnSpPr>
          <p:nvPr/>
        </p:nvCxnSpPr>
        <p:spPr bwMode="auto">
          <a:xfrm rot="5400000" flipH="1" flipV="1">
            <a:off x="6992937" y="2617788"/>
            <a:ext cx="523875" cy="9334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5" name="Straight Connector 676">
            <a:extLst>
              <a:ext uri="{FF2B5EF4-FFF2-40B4-BE49-F238E27FC236}">
                <a16:creationId xmlns:a16="http://schemas.microsoft.com/office/drawing/2014/main" id="{3BB8543F-9B07-485A-9833-F8400E0B31F1}"/>
              </a:ext>
            </a:extLst>
          </p:cNvPr>
          <p:cNvCxnSpPr>
            <a:cxnSpLocks noChangeShapeType="1"/>
            <a:stCxn id="6180" idx="0"/>
            <a:endCxn id="6152" idx="4"/>
          </p:cNvCxnSpPr>
          <p:nvPr/>
        </p:nvCxnSpPr>
        <p:spPr bwMode="auto">
          <a:xfrm rot="5400000" flipH="1" flipV="1">
            <a:off x="6904831" y="3080544"/>
            <a:ext cx="1074738" cy="5588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6" name="Straight Connector 676">
            <a:extLst>
              <a:ext uri="{FF2B5EF4-FFF2-40B4-BE49-F238E27FC236}">
                <a16:creationId xmlns:a16="http://schemas.microsoft.com/office/drawing/2014/main" id="{B3C478B4-9F48-4C84-8E2A-AA9377474CDB}"/>
              </a:ext>
            </a:extLst>
          </p:cNvPr>
          <p:cNvCxnSpPr>
            <a:cxnSpLocks noChangeShapeType="1"/>
            <a:stCxn id="6179" idx="0"/>
            <a:endCxn id="6152" idx="4"/>
          </p:cNvCxnSpPr>
          <p:nvPr/>
        </p:nvCxnSpPr>
        <p:spPr bwMode="auto">
          <a:xfrm rot="16200000" flipV="1">
            <a:off x="7800975" y="2743200"/>
            <a:ext cx="501650" cy="6604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7" name="TextBox 504">
            <a:extLst>
              <a:ext uri="{FF2B5EF4-FFF2-40B4-BE49-F238E27FC236}">
                <a16:creationId xmlns:a16="http://schemas.microsoft.com/office/drawing/2014/main" id="{5C8F5B52-5AE2-471E-8AB7-41D8A0977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882650"/>
            <a:ext cx="1727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Clustered around resources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88" name="Oval 672">
            <a:extLst>
              <a:ext uri="{FF2B5EF4-FFF2-40B4-BE49-F238E27FC236}">
                <a16:creationId xmlns:a16="http://schemas.microsoft.com/office/drawing/2014/main" id="{EC384EF0-5CA1-4469-9947-4466C3EF4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600075"/>
            <a:ext cx="1930400" cy="5016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9" name="Oval 672">
            <a:extLst>
              <a:ext uri="{FF2B5EF4-FFF2-40B4-BE49-F238E27FC236}">
                <a16:creationId xmlns:a16="http://schemas.microsoft.com/office/drawing/2014/main" id="{49E1E641-1488-4A97-94DB-6FCD74BD1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887413"/>
            <a:ext cx="1930400" cy="6445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90" name="Straight Connector 676">
            <a:extLst>
              <a:ext uri="{FF2B5EF4-FFF2-40B4-BE49-F238E27FC236}">
                <a16:creationId xmlns:a16="http://schemas.microsoft.com/office/drawing/2014/main" id="{1D57543F-ABA3-423F-8651-B4739773CC4D}"/>
              </a:ext>
            </a:extLst>
          </p:cNvPr>
          <p:cNvCxnSpPr>
            <a:cxnSpLocks noChangeShapeType="1"/>
            <a:stCxn id="6148" idx="0"/>
            <a:endCxn id="6188" idx="4"/>
          </p:cNvCxnSpPr>
          <p:nvPr/>
        </p:nvCxnSpPr>
        <p:spPr bwMode="auto">
          <a:xfrm rot="5400000" flipH="1" flipV="1">
            <a:off x="2572543" y="1119982"/>
            <a:ext cx="646113" cy="609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1" name="Straight Connector 676">
            <a:extLst>
              <a:ext uri="{FF2B5EF4-FFF2-40B4-BE49-F238E27FC236}">
                <a16:creationId xmlns:a16="http://schemas.microsoft.com/office/drawing/2014/main" id="{08D61D1C-A9B1-4164-AAB2-C7E00E60D807}"/>
              </a:ext>
            </a:extLst>
          </p:cNvPr>
          <p:cNvCxnSpPr>
            <a:cxnSpLocks noChangeShapeType="1"/>
            <a:stCxn id="6148" idx="0"/>
            <a:endCxn id="6189" idx="5"/>
          </p:cNvCxnSpPr>
          <p:nvPr/>
        </p:nvCxnSpPr>
        <p:spPr bwMode="auto">
          <a:xfrm rot="16200000" flipV="1">
            <a:off x="2166937" y="1323976"/>
            <a:ext cx="309563" cy="5381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23E695F-B429-456B-8D7F-7DB894611D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Population Ecology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7735AD0C-D40A-43A0-B061-E9F3616CB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10000"/>
            <a:ext cx="3860800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Long maturation time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Density independent growth factor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Short lifespan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Extensive parental care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Uniform distribution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Many offspring at once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III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Short maturation time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Clumped distribution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Carrying capacity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Type I survival curve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Density dependent growth factor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Large offspring</a:t>
            </a:r>
          </a:p>
        </p:txBody>
      </p:sp>
      <p:grpSp>
        <p:nvGrpSpPr>
          <p:cNvPr id="7217" name="Group 49">
            <a:extLst>
              <a:ext uri="{FF2B5EF4-FFF2-40B4-BE49-F238E27FC236}">
                <a16:creationId xmlns:a16="http://schemas.microsoft.com/office/drawing/2014/main" id="{F6113D6D-5ED3-4D4D-A971-F635BC296907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533400"/>
            <a:ext cx="8737600" cy="5857875"/>
            <a:chOff x="192" y="1200"/>
            <a:chExt cx="4128" cy="4032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CD378650-4B14-47B8-AE26-5E3A77152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064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Oval 672">
              <a:extLst>
                <a:ext uri="{FF2B5EF4-FFF2-40B4-BE49-F238E27FC236}">
                  <a16:creationId xmlns:a16="http://schemas.microsoft.com/office/drawing/2014/main" id="{78B0DBA1-79EA-479E-87F7-74E696CFC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93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F6A16F3D-A124-4268-9E64-5B29712F1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440"/>
              <a:ext cx="72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D85D91A7-B4CB-4334-B9AE-12F6FCEE5B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537"/>
              <a:ext cx="768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Growth rate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F1796B84-2751-4D10-85EC-E9218C7B9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448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4397EEB0-7791-4033-96D1-173221D8E1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344"/>
              <a:ext cx="720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Evenly spaced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FE424F26-8E36-433B-9489-1A33A089E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4032"/>
              <a:ext cx="720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r-selected vs.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K-selected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29BB5491-379B-40D0-8F33-45D00EB07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4512"/>
              <a:ext cx="768" cy="7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0" name="Oval 672">
              <a:extLst>
                <a:ext uri="{FF2B5EF4-FFF2-40B4-BE49-F238E27FC236}">
                  <a16:creationId xmlns:a16="http://schemas.microsoft.com/office/drawing/2014/main" id="{3DA05CB8-163C-4F04-B5DE-4A790C1D7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28"/>
              <a:ext cx="96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62F18DB8-D486-4A7A-9AD4-74619EE22386}"/>
                </a:ext>
              </a:extLst>
            </p:cNvPr>
            <p:cNvCxnSpPr>
              <a:cxnSpLocks noChangeShapeType="1"/>
              <a:stCxn id="7186" idx="6"/>
              <a:endCxn id="7176" idx="2"/>
            </p:cNvCxnSpPr>
            <p:nvPr/>
          </p:nvCxnSpPr>
          <p:spPr bwMode="auto">
            <a:xfrm>
              <a:off x="2880" y="2544"/>
              <a:ext cx="288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FD5D4A15-F829-4F98-BEAB-7B5E7C091AC8}"/>
                </a:ext>
              </a:extLst>
            </p:cNvPr>
            <p:cNvCxnSpPr>
              <a:cxnSpLocks noChangeShapeType="1"/>
              <a:stCxn id="7174" idx="6"/>
              <a:endCxn id="7180" idx="1"/>
            </p:cNvCxnSpPr>
            <p:nvPr/>
          </p:nvCxnSpPr>
          <p:spPr bwMode="auto">
            <a:xfrm>
              <a:off x="2880" y="1608"/>
              <a:ext cx="237" cy="19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0711B745-EDDD-439C-8555-EE9EE4A2D7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2448"/>
              <a:ext cx="768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Populations</a:t>
              </a:r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350E9D20-AF28-4E13-916F-D4335FFC1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2160"/>
              <a:ext cx="912" cy="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Species distributions</a:t>
              </a:r>
            </a:p>
          </p:txBody>
        </p: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569C0CB6-76C7-4DB8-8E46-816F87DD01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544"/>
              <a:ext cx="816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Survivorship curves</a:t>
              </a:r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7DF38D17-EFD0-474B-8975-9F5323702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3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7" name="Straight Connector 676">
              <a:extLst>
                <a:ext uri="{FF2B5EF4-FFF2-40B4-BE49-F238E27FC236}">
                  <a16:creationId xmlns:a16="http://schemas.microsoft.com/office/drawing/2014/main" id="{72E957C6-FD59-43CC-8DBF-74E97EE17809}"/>
                </a:ext>
              </a:extLst>
            </p:cNvPr>
            <p:cNvCxnSpPr>
              <a:cxnSpLocks noChangeShapeType="1"/>
              <a:stCxn id="7172" idx="5"/>
              <a:endCxn id="7186" idx="2"/>
            </p:cNvCxnSpPr>
            <p:nvPr/>
          </p:nvCxnSpPr>
          <p:spPr bwMode="auto">
            <a:xfrm rot="16200000" flipH="1">
              <a:off x="1564" y="2333"/>
              <a:ext cx="193" cy="2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8" name="Straight Connector 676">
              <a:extLst>
                <a:ext uri="{FF2B5EF4-FFF2-40B4-BE49-F238E27FC236}">
                  <a16:creationId xmlns:a16="http://schemas.microsoft.com/office/drawing/2014/main" id="{E77836F7-8FF6-402D-AC42-844659C0B2DC}"/>
                </a:ext>
              </a:extLst>
            </p:cNvPr>
            <p:cNvCxnSpPr>
              <a:cxnSpLocks noChangeShapeType="1"/>
              <a:stCxn id="7186" idx="0"/>
              <a:endCxn id="7174" idx="4"/>
            </p:cNvCxnSpPr>
            <p:nvPr/>
          </p:nvCxnSpPr>
          <p:spPr bwMode="auto">
            <a:xfrm rot="5400000" flipH="1" flipV="1">
              <a:off x="2160" y="1944"/>
              <a:ext cx="52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BE0226EA-A1A1-46AF-B80F-0F4EC7A4A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200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99BB300E-BAAE-4FA7-9BE5-79D50DAB8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248"/>
              <a:ext cx="720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Factor affected by population size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6A2B850C-9026-4E56-84F0-DB8AF4EFCA76}"/>
                </a:ext>
              </a:extLst>
            </p:cNvPr>
            <p:cNvCxnSpPr>
              <a:cxnSpLocks noChangeShapeType="1"/>
              <a:stCxn id="7174" idx="6"/>
              <a:endCxn id="7189" idx="2"/>
            </p:cNvCxnSpPr>
            <p:nvPr/>
          </p:nvCxnSpPr>
          <p:spPr bwMode="auto">
            <a:xfrm flipV="1">
              <a:off x="2880" y="1440"/>
              <a:ext cx="384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Oval 672">
              <a:extLst>
                <a:ext uri="{FF2B5EF4-FFF2-40B4-BE49-F238E27FC236}">
                  <a16:creationId xmlns:a16="http://schemas.microsoft.com/office/drawing/2014/main" id="{6AA487B6-89E7-4B04-9FED-76F95D036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4560"/>
              <a:ext cx="720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8DFA0A01-C099-4EE9-B507-DB4F61153924}"/>
                </a:ext>
              </a:extLst>
            </p:cNvPr>
            <p:cNvCxnSpPr>
              <a:cxnSpLocks noChangeShapeType="1"/>
              <a:stCxn id="7173" idx="4"/>
              <a:endCxn id="7179" idx="7"/>
            </p:cNvCxnSpPr>
            <p:nvPr/>
          </p:nvCxnSpPr>
          <p:spPr bwMode="auto">
            <a:xfrm rot="5400000">
              <a:off x="2507" y="4389"/>
              <a:ext cx="201" cy="2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5640A7FF-F6EA-431D-893A-697C277C5585}"/>
                </a:ext>
              </a:extLst>
            </p:cNvPr>
            <p:cNvCxnSpPr>
              <a:cxnSpLocks noChangeShapeType="1"/>
              <a:stCxn id="7173" idx="4"/>
              <a:endCxn id="7192" idx="1"/>
            </p:cNvCxnSpPr>
            <p:nvPr/>
          </p:nvCxnSpPr>
          <p:spPr bwMode="auto">
            <a:xfrm rot="16200000" flipH="1">
              <a:off x="2740" y="4412"/>
              <a:ext cx="242" cy="24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TextBox 504">
              <a:extLst>
                <a:ext uri="{FF2B5EF4-FFF2-40B4-BE49-F238E27FC236}">
                  <a16:creationId xmlns:a16="http://schemas.microsoft.com/office/drawing/2014/main" id="{82CECD53-7011-474E-AB98-ACDB97DF1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4657"/>
              <a:ext cx="72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 features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07859E8D-04E6-458F-962E-085CDC9E00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4657"/>
              <a:ext cx="720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 features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2F8C76E6-DEAC-46F6-AF74-7CB1B1C38B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1" y="1763"/>
              <a:ext cx="816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Population size has no influence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4D073C5F-6EFA-47BD-A9DE-618A851BE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928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9B46B675-074F-46FD-A83F-B2F31545CA48}"/>
                </a:ext>
              </a:extLst>
            </p:cNvPr>
            <p:cNvCxnSpPr>
              <a:cxnSpLocks noChangeShapeType="1"/>
              <a:stCxn id="7198" idx="7"/>
              <a:endCxn id="7186" idx="3"/>
            </p:cNvCxnSpPr>
            <p:nvPr/>
          </p:nvCxnSpPr>
          <p:spPr bwMode="auto">
            <a:xfrm rot="5400000" flipH="1" flipV="1">
              <a:off x="1493" y="2561"/>
              <a:ext cx="291" cy="59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E56657C3-B7F3-4DB4-AD5D-346442BED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3024"/>
              <a:ext cx="912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Maximal sustainable population size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cxnSp>
          <p:nvCxnSpPr>
            <p:cNvPr id="7201" name="Straight Connector 676">
              <a:extLst>
                <a:ext uri="{FF2B5EF4-FFF2-40B4-BE49-F238E27FC236}">
                  <a16:creationId xmlns:a16="http://schemas.microsoft.com/office/drawing/2014/main" id="{24140E1C-53DB-47E3-B44E-CD8F13A21F3B}"/>
                </a:ext>
              </a:extLst>
            </p:cNvPr>
            <p:cNvCxnSpPr>
              <a:cxnSpLocks noChangeShapeType="1"/>
              <a:stCxn id="7186" idx="4"/>
              <a:endCxn id="7173" idx="0"/>
            </p:cNvCxnSpPr>
            <p:nvPr/>
          </p:nvCxnSpPr>
          <p:spPr bwMode="auto">
            <a:xfrm rot="16200000" flipH="1">
              <a:off x="1956" y="3156"/>
              <a:ext cx="1152" cy="40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9AF6A10A-9F59-498D-B037-8FFC7D27A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072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3" name="Oval 672">
              <a:extLst>
                <a:ext uri="{FF2B5EF4-FFF2-40B4-BE49-F238E27FC236}">
                  <a16:creationId xmlns:a16="http://schemas.microsoft.com/office/drawing/2014/main" id="{4B95B721-83BE-452F-B535-EA3868F92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120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4" name="Oval 672">
              <a:extLst>
                <a:ext uri="{FF2B5EF4-FFF2-40B4-BE49-F238E27FC236}">
                  <a16:creationId xmlns:a16="http://schemas.microsoft.com/office/drawing/2014/main" id="{D06063DE-B0D9-4594-871F-6C72166B3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504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5" name="TextBox 504">
              <a:extLst>
                <a:ext uri="{FF2B5EF4-FFF2-40B4-BE49-F238E27FC236}">
                  <a16:creationId xmlns:a16="http://schemas.microsoft.com/office/drawing/2014/main" id="{1CA4B405-5B8C-4C2F-9845-BBA8A96F86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3169"/>
              <a:ext cx="720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initial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206" name="TextBox 504">
              <a:extLst>
                <a:ext uri="{FF2B5EF4-FFF2-40B4-BE49-F238E27FC236}">
                  <a16:creationId xmlns:a16="http://schemas.microsoft.com/office/drawing/2014/main" id="{265A1960-03DE-4054-9108-A17BD2FF75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552"/>
              <a:ext cx="528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initial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207" name="TextBox 504">
              <a:extLst>
                <a:ext uri="{FF2B5EF4-FFF2-40B4-BE49-F238E27FC236}">
                  <a16:creationId xmlns:a16="http://schemas.microsoft.com/office/drawing/2014/main" id="{FEEAF070-BBD8-499E-973D-DAFF1A38D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3216"/>
              <a:ext cx="480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Equal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08" name="Straight Connector 676">
              <a:extLst>
                <a:ext uri="{FF2B5EF4-FFF2-40B4-BE49-F238E27FC236}">
                  <a16:creationId xmlns:a16="http://schemas.microsoft.com/office/drawing/2014/main" id="{02CD4AEC-384B-44C3-992D-2030089C3F33}"/>
                </a:ext>
              </a:extLst>
            </p:cNvPr>
            <p:cNvCxnSpPr>
              <a:cxnSpLocks noChangeShapeType="1"/>
              <a:stCxn id="7202" idx="7"/>
              <a:endCxn id="7176" idx="4"/>
            </p:cNvCxnSpPr>
            <p:nvPr/>
          </p:nvCxnSpPr>
          <p:spPr bwMode="auto">
            <a:xfrm rot="5400000" flipH="1" flipV="1">
              <a:off x="3252" y="2739"/>
              <a:ext cx="351" cy="44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B07A2977-0459-4787-970A-83A4C1386B15}"/>
                </a:ext>
              </a:extLst>
            </p:cNvPr>
            <p:cNvCxnSpPr>
              <a:cxnSpLocks noChangeShapeType="1"/>
              <a:stCxn id="7204" idx="0"/>
              <a:endCxn id="7176" idx="4"/>
            </p:cNvCxnSpPr>
            <p:nvPr/>
          </p:nvCxnSpPr>
          <p:spPr bwMode="auto">
            <a:xfrm rot="5400000" flipH="1" flipV="1">
              <a:off x="3156" y="3012"/>
              <a:ext cx="720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712C73C8-C1E3-460B-8F56-079A570AD06F}"/>
                </a:ext>
              </a:extLst>
            </p:cNvPr>
            <p:cNvCxnSpPr>
              <a:cxnSpLocks noChangeShapeType="1"/>
              <a:stCxn id="7203" idx="0"/>
              <a:endCxn id="7176" idx="4"/>
            </p:cNvCxnSpPr>
            <p:nvPr/>
          </p:nvCxnSpPr>
          <p:spPr bwMode="auto">
            <a:xfrm rot="16200000" flipV="1">
              <a:off x="3636" y="2796"/>
              <a:ext cx="336" cy="3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1" name="TextBox 504">
              <a:extLst>
                <a:ext uri="{FF2B5EF4-FFF2-40B4-BE49-F238E27FC236}">
                  <a16:creationId xmlns:a16="http://schemas.microsoft.com/office/drawing/2014/main" id="{2255ECA8-90BD-4C52-B83F-8F6BE1DFC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1535"/>
              <a:ext cx="816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Clustered around resources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212" name="Oval 672">
              <a:extLst>
                <a:ext uri="{FF2B5EF4-FFF2-40B4-BE49-F238E27FC236}">
                  <a16:creationId xmlns:a16="http://schemas.microsoft.com/office/drawing/2014/main" id="{FB5B149F-B216-4ECB-A03C-4E6E4313E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296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13" name="Oval 672">
              <a:extLst>
                <a:ext uri="{FF2B5EF4-FFF2-40B4-BE49-F238E27FC236}">
                  <a16:creationId xmlns:a16="http://schemas.microsoft.com/office/drawing/2014/main" id="{F21C8E3B-594D-45FE-A356-65815D400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488"/>
              <a:ext cx="91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4" name="Straight Connector 676">
              <a:extLst>
                <a:ext uri="{FF2B5EF4-FFF2-40B4-BE49-F238E27FC236}">
                  <a16:creationId xmlns:a16="http://schemas.microsoft.com/office/drawing/2014/main" id="{36773CED-4797-4448-ACC8-C6032CA49132}"/>
                </a:ext>
              </a:extLst>
            </p:cNvPr>
            <p:cNvCxnSpPr>
              <a:cxnSpLocks noChangeShapeType="1"/>
              <a:stCxn id="7172" idx="0"/>
              <a:endCxn id="7212" idx="4"/>
            </p:cNvCxnSpPr>
            <p:nvPr/>
          </p:nvCxnSpPr>
          <p:spPr bwMode="auto">
            <a:xfrm rot="5400000" flipH="1" flipV="1">
              <a:off x="1152" y="1704"/>
              <a:ext cx="43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5" name="Straight Connector 676">
              <a:extLst>
                <a:ext uri="{FF2B5EF4-FFF2-40B4-BE49-F238E27FC236}">
                  <a16:creationId xmlns:a16="http://schemas.microsoft.com/office/drawing/2014/main" id="{91BA7134-D24E-43E4-BC54-4B6A90116F4F}"/>
                </a:ext>
              </a:extLst>
            </p:cNvPr>
            <p:cNvCxnSpPr>
              <a:cxnSpLocks noChangeShapeType="1"/>
              <a:stCxn id="7172" idx="0"/>
              <a:endCxn id="7213" idx="5"/>
            </p:cNvCxnSpPr>
            <p:nvPr/>
          </p:nvCxnSpPr>
          <p:spPr bwMode="auto">
            <a:xfrm rot="16200000" flipV="1">
              <a:off x="993" y="1834"/>
              <a:ext cx="207" cy="2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050&quot;&gt;&lt;object type=&quot;3&quot; unique_id=&quot;10051&quot;&gt;&lt;property id=&quot;20148&quot; value=&quot;5&quot;/&gt;&lt;property id=&quot;20300&quot; value=&quot;Slide 1&quot;/&gt;&lt;property id=&quot;20307&quot; value=&quot;317&quot;/&gt;&lt;/object&gt;&lt;object type=&quot;3&quot; unique_id=&quot;10052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5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54&quot;&gt;&lt;property id=&quot;20148&quot; value=&quot;5&quot;/&gt;&lt;property id=&quot;20300&quot; value=&quot;Slide 4 - &amp;quot;Population Ecology&amp;quot;&quot;/&gt;&lt;property id=&quot;20307&quot; value=&quot;334&quot;/&gt;&lt;/object&gt;&lt;object type=&quot;3&quot; unique_id=&quot;10055&quot;&gt;&lt;property id=&quot;20148&quot; value=&quot;5&quot;/&gt;&lt;property id=&quot;20300&quot; value=&quot;Slide 5 - &amp;quot;Population Ecology Key&amp;quot;&quot;/&gt;&lt;property id=&quot;20307&quot; value=&quot;335&quot;/&gt;&lt;/object&gt;&lt;/object&gt;&lt;object type=&quot;8&quot; unique_id=&quot;1006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4865</TotalTime>
  <Words>220</Words>
  <Application>Microsoft Office PowerPoint</Application>
  <PresentationFormat>On-screen Show (4:3)</PresentationFormat>
  <Paragraphs>105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Population Ecology</vt:lpstr>
      <vt:lpstr>Population Ecology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349</cp:revision>
  <dcterms:created xsi:type="dcterms:W3CDTF">2005-04-19T02:46:41Z</dcterms:created>
  <dcterms:modified xsi:type="dcterms:W3CDTF">2019-04-30T16:49:40Z</dcterms:modified>
</cp:coreProperties>
</file>