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866" r:id="rId2"/>
  </p:sldMasterIdLst>
  <p:notesMasterIdLst>
    <p:notesMasterId r:id="rId8"/>
  </p:notesMasterIdLst>
  <p:sldIdLst>
    <p:sldId id="317" r:id="rId3"/>
    <p:sldId id="333" r:id="rId4"/>
    <p:sldId id="330" r:id="rId5"/>
    <p:sldId id="334" r:id="rId6"/>
    <p:sldId id="335" r:id="rId7"/>
  </p:sldIdLst>
  <p:sldSz cx="9144000" cy="6858000" type="screen4x3"/>
  <p:notesSz cx="6858000" cy="9144000"/>
  <p:custDataLst>
    <p:tags r:id="rId9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47" autoAdjust="0"/>
    <p:restoredTop sz="93077" autoAdjust="0"/>
  </p:normalViewPr>
  <p:slideViewPr>
    <p:cSldViewPr>
      <p:cViewPr varScale="1">
        <p:scale>
          <a:sx n="85" d="100"/>
          <a:sy n="85" d="100"/>
        </p:scale>
        <p:origin x="132" y="2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FE52A110-148C-4487-8EA9-893FE82E9F6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D64306A1-4798-40BE-86A5-5A64B37CBA5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A3A1A0AC-F402-42EC-BD65-8EECC832AB09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4ACA79F5-51F8-4E89-8516-F0658382CA78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D362980E-B1F0-466B-B76D-1EB45D7B2CF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10154599-E9C9-44A7-9604-ED250A10358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112A3463-08DF-4503-BE4A-FBBD4E17A265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>
            <a:extLst>
              <a:ext uri="{FF2B5EF4-FFF2-40B4-BE49-F238E27FC236}">
                <a16:creationId xmlns:a16="http://schemas.microsoft.com/office/drawing/2014/main" id="{50DF6280-AD97-42E6-9273-65B9DC63515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4C4CAE8-7E21-45BC-B99F-3241722E6991}" type="slidenum">
              <a:rPr lang="en-US" altLang="en-US" sz="1200"/>
              <a:pPr/>
              <a:t>1</a:t>
            </a:fld>
            <a:endParaRPr lang="en-US" altLang="en-US" sz="1200"/>
          </a:p>
        </p:txBody>
      </p:sp>
      <p:sp>
        <p:nvSpPr>
          <p:cNvPr id="9219" name="Rectangle 2">
            <a:extLst>
              <a:ext uri="{FF2B5EF4-FFF2-40B4-BE49-F238E27FC236}">
                <a16:creationId xmlns:a16="http://schemas.microsoft.com/office/drawing/2014/main" id="{722E7B16-7DC5-4045-96AD-B532F5207F62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>
            <a:extLst>
              <a:ext uri="{FF2B5EF4-FFF2-40B4-BE49-F238E27FC236}">
                <a16:creationId xmlns:a16="http://schemas.microsoft.com/office/drawing/2014/main" id="{7067381F-9CC0-4074-AB2C-826287CF80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F0E931B6-8040-46C9-BCA3-BE076450ED5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9BFE1AF1-FDFD-4E4D-ACCB-31BF4579C6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011B750F-92B1-4FFF-A53A-3A613618F61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718F58B-3704-4A39-9310-8F87792BE08F}" type="slidenum">
              <a:rPr lang="en-US" altLang="en-US" sz="1200"/>
              <a:pPr/>
              <a:t>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CA51F0A2-B921-47DF-9629-545EA553352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BAC5FF98-12D2-4D7F-99FD-05281534C3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F302272E-94E6-4101-B632-5971197F306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8309B60-8441-49A1-9C65-9693B43D8A4B}" type="slidenum">
              <a:rPr lang="en-US" altLang="en-US" sz="1200"/>
              <a:pPr/>
              <a:t>5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39E18EFA-CCCC-43CA-87F6-8FA047E84A9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535BB00A-7B5E-421F-A837-C5F77FA446B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22D679BE-142B-41DF-AE91-A70A649D84E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A673B3-03A8-488A-9863-7A5B28D66D9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312558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018485" y="129117"/>
            <a:ext cx="1439465" cy="799888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897" y="129117"/>
            <a:ext cx="4205288" cy="799888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773C254F-CF75-48F9-B8C1-967E2A9A499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9B42C6A5-2733-418D-AD6C-9D70DCE7DBA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CE8055EC-F054-41C3-92D0-EB7D5D8BB2C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7277305-3E9F-460E-89C6-AFA5EEFA810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726714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3B9D43-1608-4057-90F7-CD59E02A79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08B9BB5-904D-4921-A83A-6EDDAC27B0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050489517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57AC04-AB1A-4DC0-8114-79D899015F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389FCA-8C9D-4867-817E-199F67B7FC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26089569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EE63F5-0645-4F22-927A-565D648716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E114F95-037F-4852-9620-34700934AC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79179287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CDF2FF-159E-423E-899C-F84AF32A73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6C7E65-7128-4A7C-9BC7-C8ED568F327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F149FCC-E67C-4DB6-9409-E39B1E1D3F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35904850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64486C-22F1-4A8F-A8C3-71CA5146E8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A168D7-6705-4FCE-B485-57C63600DE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B35E80C-7717-4C7C-9885-7A4CE13683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DFC258A-BF86-4CDE-9377-47F1C52B120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22EF6BE-D0B2-4DB3-90DA-574DE0B33E1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64683532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2BDDCA-0CFD-427E-BBED-CA677E0D53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72669338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107528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E815B6-CD37-4415-B715-264349BCED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39F7D0-69EA-4525-83B0-AFB1CF1643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47A0FC3-9962-4180-ABD4-DAEB89B668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49823573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916BB4-B0D2-4D33-9D47-8A995F3575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1BB4B96-A5EE-484B-8581-3830C8817B1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FF5470-952A-44A3-95BB-DCDD10B6FC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1925608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F8D0B873-0B3F-49D8-89B1-7F1419457AC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7E550371-6C10-4BED-904F-484E85E710B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8F48214D-78EC-4CA8-8CC5-219E9F42358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928C00E-F768-4F5C-B8BA-0504605F635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703185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DC5FB0-3D92-4708-835E-AD93F07B3F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89A569-F85D-4FF9-9894-4032508343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25937947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9AA5F90-390A-4B31-9CF5-6E23E479417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488113" y="481013"/>
            <a:ext cx="1954212" cy="5543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C9B5EE6-44C4-4FCF-8002-AF9471055E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5475" y="481013"/>
            <a:ext cx="5710238" cy="55435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42729088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1994" y="2641600"/>
            <a:ext cx="2815829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2123" y="2641600"/>
            <a:ext cx="2815828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0DF9E0E-CE45-4C0F-9E24-9C89ED8D249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68E2F844-B29A-4A2C-A067-E4ED9F258D8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23D44C81-5FD6-4D2B-BF07-8A619D9FCA4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AA50875-F12C-4CB8-8FBE-B4BC2E4024E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306134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62EAE73-13B4-4F01-A7B1-CD9FF40FAAB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B2FBF17-00D5-4E3B-BB43-7358A84EB7F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F1C288F-6691-45AD-9BDE-0DA9B949C9B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D0BB15-838C-4FF8-929D-B13807AD3D0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507518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CEFD74B5-D743-4461-9C88-5791EFE0CEB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B53AD174-7328-4695-94A9-7284F723342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E617AF37-D64F-49F5-8A36-032DD716183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9320791-C12B-4813-9036-C4AB27CA195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919909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C6430694-62A1-467D-941C-A29C62A0967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E3A666E9-D87A-4E86-8050-05C16E5C31E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2C1E4F0A-4C4E-455F-9203-F87C5DF92C6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B393EB4-7171-4297-AEE3-194112E338F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2410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B545FEEF-43C6-4A2E-9033-7CB305A0E9D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1A98953A-2B4E-47D3-8319-BBE56A54D74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34B69257-F151-4470-B690-2938CDC02EA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93542F-CD9F-456A-8CB8-CB632669E1C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41610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E857F025-9313-4330-939D-C6DE26DF52A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EC59598C-62B5-4E20-8E2E-AA775967531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2A32CF46-54CB-4AF3-9B8A-3A75F924E6C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7BA8003-0E36-4AAC-A083-7EAEE9EAA05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399404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51360E00-4E67-4DE5-966C-5D7198FE7B1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7741C5B2-3971-451D-BEB4-DE529A89CC7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EA8916E5-CC14-47F5-9892-1AF04C1FE13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A97180C-D8F9-437F-9742-F8F511B1E5E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38530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0BCC08F1-F0C7-4299-9D79-A981E48156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62AA36EC-D9B6-4D84-A626-0E7EF59773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39DCBB27-5340-4BBF-A57B-23C58571475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5C0B6634-5568-43E1-B62A-D51C692CA7F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50913" y="1981200"/>
            <a:ext cx="7659687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04BE9341-6C5E-4B42-BD35-D064AD6D4736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131F812B-AB53-48C4-BD3E-ABF425454B0F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3A6BDE24-3394-47F5-8719-82F1E67FFCBE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D5027340-12A8-4BBA-85BA-DB7A83CFEAA5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20489" name="Freeform 9">
            <a:extLst>
              <a:ext uri="{FF2B5EF4-FFF2-40B4-BE49-F238E27FC236}">
                <a16:creationId xmlns:a16="http://schemas.microsoft.com/office/drawing/2014/main" id="{5053DC9A-4844-40AC-8E68-D864F26201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/>
            <a:ahLst/>
            <a:cxnLst>
              <a:cxn ang="0">
                <a:pos x="1000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20490" name="Freeform 10">
            <a:extLst>
              <a:ext uri="{FF2B5EF4-FFF2-40B4-BE49-F238E27FC236}">
                <a16:creationId xmlns:a16="http://schemas.microsoft.com/office/drawing/2014/main" id="{7225D430-FE80-44DA-80B2-DDBE07787A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00" y="0"/>
              </a:cxn>
              <a:cxn ang="0">
                <a:pos x="1000" y="1000"/>
              </a:cxn>
              <a:cxn ang="0">
                <a:pos x="0" y="1000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7" r:id="rId1"/>
    <p:sldLayoutId id="2147483868" r:id="rId2"/>
    <p:sldLayoutId id="2147483869" r:id="rId3"/>
    <p:sldLayoutId id="2147483870" r:id="rId4"/>
    <p:sldLayoutId id="2147483871" r:id="rId5"/>
    <p:sldLayoutId id="2147483872" r:id="rId6"/>
    <p:sldLayoutId id="2147483873" r:id="rId7"/>
    <p:sldLayoutId id="2147483874" r:id="rId8"/>
    <p:sldLayoutId id="2147483875" r:id="rId9"/>
    <p:sldLayoutId id="2147483876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6">
            <a:extLst>
              <a:ext uri="{FF2B5EF4-FFF2-40B4-BE49-F238E27FC236}">
                <a16:creationId xmlns:a16="http://schemas.microsoft.com/office/drawing/2014/main" id="{6C3611D0-5917-4048-BE9E-196D8BF5AA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8C76D83-FD11-44CD-BEA3-039D7B9B8234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DA70B65-F04F-4262-99DB-EE098AE9FB4C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25605" name="Picture 3" descr="MHE-red-RGB-email-logo.png">
            <a:extLst>
              <a:ext uri="{FF2B5EF4-FFF2-40B4-BE49-F238E27FC236}">
                <a16:creationId xmlns:a16="http://schemas.microsoft.com/office/drawing/2014/main" id="{34B2990C-5003-4374-B64E-6E7BEF0BFE35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35">
            <a:extLst>
              <a:ext uri="{FF2B5EF4-FFF2-40B4-BE49-F238E27FC236}">
                <a16:creationId xmlns:a16="http://schemas.microsoft.com/office/drawing/2014/main" id="{46CD2462-0405-44A0-B86B-BC364E52D30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fld id="{53E6D95E-88E3-4524-B5B6-AFFEB43DB144}" type="slidenum">
              <a:rPr lang="en-US" altLang="en-US" sz="90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6" name="Rectangle 4">
            <a:extLst>
              <a:ext uri="{FF2B5EF4-FFF2-40B4-BE49-F238E27FC236}">
                <a16:creationId xmlns:a16="http://schemas.microsoft.com/office/drawing/2014/main" id="{DE1E00F0-0B7F-44F2-A27A-4A8718227C6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EADED461-F50F-4C75-94BD-13ADB6C3113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ransition/>
  <p:txStyles>
    <p:titleStyle>
      <a:lvl1pPr algn="l" rtl="0" fontAlgn="base">
        <a:spcBef>
          <a:spcPct val="0"/>
        </a:spcBef>
        <a:spcAft>
          <a:spcPct val="0"/>
        </a:spcAft>
        <a:defRPr sz="2400" b="1" kern="1200">
          <a:solidFill>
            <a:srgbClr val="FF000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9pPr>
    </p:titleStyle>
    <p:bodyStyle>
      <a:lvl1pPr marL="169863" indent="-169863" algn="l" rtl="0" fontAlgn="base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90513" algn="l" rtl="0" fontAlgn="base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2250" algn="l" rtl="0" fontAlgn="base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SzPct val="100000"/>
        <a:buChar char="–"/>
        <a:defRPr sz="1400" kern="1200">
          <a:solidFill>
            <a:schemeClr val="bg2"/>
          </a:solidFill>
          <a:latin typeface="Tahoma" panose="020B0604030504040204" pitchFamily="34" charset="0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4">
            <a:extLst>
              <a:ext uri="{FF2B5EF4-FFF2-40B4-BE49-F238E27FC236}">
                <a16:creationId xmlns:a16="http://schemas.microsoft.com/office/drawing/2014/main" id="{5E48DB6E-8B1E-47E4-9121-BED16B1232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4500" y="6527800"/>
            <a:ext cx="5656263" cy="411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2833" tIns="51417" rIns="102833" bIns="51417">
            <a:spAutoFit/>
          </a:bodyPr>
          <a:lstStyle>
            <a:lvl1pPr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sz="1000" i="1" dirty="0"/>
              <a:t>Copyright © 2020 McGraw-Hill Education. All rights reserved. No reproduction or distribution without the prior written consent of McGraw-Hill Education</a:t>
            </a:r>
            <a:r>
              <a:rPr lang="en-US" sz="1000" dirty="0"/>
              <a:t>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08104A6-C3FD-4792-B0DC-056DFDC9C86F}"/>
              </a:ext>
            </a:extLst>
          </p:cNvPr>
          <p:cNvSpPr>
            <a:spLocks/>
          </p:cNvSpPr>
          <p:nvPr/>
        </p:nvSpPr>
        <p:spPr bwMode="auto">
          <a:xfrm>
            <a:off x="0" y="2130425"/>
            <a:ext cx="9144000" cy="183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/>
          <a:p>
            <a:pPr algn="ctr"/>
            <a:r>
              <a:rPr lang="en-US" altLang="en-US" sz="3600" b="1" dirty="0">
                <a:ea typeface="ヒラギノ角ゴ Pro W3"/>
                <a:cs typeface="ヒラギノ角ゴ Pro W3"/>
              </a:rPr>
              <a:t>CONCEPT MAP</a:t>
            </a:r>
            <a:br>
              <a:rPr lang="en-US" altLang="en-US" sz="3600" b="1" dirty="0">
                <a:ea typeface="ヒラギノ角ゴ Pro W3"/>
                <a:cs typeface="ヒラギノ角ゴ Pro W3"/>
              </a:rPr>
            </a:br>
            <a:br>
              <a:rPr lang="en-US" altLang="en-US" sz="3600" b="1" dirty="0">
                <a:ea typeface="ヒラギノ角ゴ Pro W3"/>
                <a:cs typeface="ヒラギノ角ゴ Pro W3"/>
              </a:rPr>
            </a:br>
            <a:r>
              <a:rPr lang="en-US" altLang="en-US" sz="3600" b="1" dirty="0"/>
              <a:t>Plant Wound Response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D9B9875E-94D6-4E69-A395-639621BCBF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5D5A4F33-03FA-4D62-BD95-E100B03471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Concept maps can show how students apply knowledge. Concept maps can show students understandings and misconceptions when they explain the organization and relationship of content matter.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74F30AC9-94EB-4CEC-A094-F11F0C3335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Properties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AD16AF39-6B8C-47D6-A947-6A059233DD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can be converted into different formats by going to the “Office Button”, clicking publish and choosing your desired format. You can also copy and paste them into a new format.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are editable by manipulating the shapes and text.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78AADE34-F862-4BFF-9A60-90B2E1BBDAA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7158038" cy="6524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r>
              <a:rPr lang="en-US" altLang="en-US" sz="3600"/>
              <a:t>Plant Wound Response</a:t>
            </a:r>
          </a:p>
        </p:txBody>
      </p:sp>
      <p:sp>
        <p:nvSpPr>
          <p:cNvPr id="6147" name="TextBox 99">
            <a:extLst>
              <a:ext uri="{FF2B5EF4-FFF2-40B4-BE49-F238E27FC236}">
                <a16:creationId xmlns:a16="http://schemas.microsoft.com/office/drawing/2014/main" id="{C50DBF83-05AD-4071-AB92-3AEC38F06F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648200"/>
            <a:ext cx="3860800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858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	Place the letter in the appropriate blank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Jasmonic acid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Defensive compounds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Systemin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Tissue wounding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Transcription factors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Volatile compounds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Proteinase Inhibitor</a:t>
            </a:r>
          </a:p>
        </p:txBody>
      </p:sp>
      <p:sp>
        <p:nvSpPr>
          <p:cNvPr id="6148" name="Oval 672">
            <a:extLst>
              <a:ext uri="{FF2B5EF4-FFF2-40B4-BE49-F238E27FC236}">
                <a16:creationId xmlns:a16="http://schemas.microsoft.com/office/drawing/2014/main" id="{3BFB1D75-4499-4DBC-B89B-0B94F68D73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6400" y="2317750"/>
            <a:ext cx="2887663" cy="741363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3200"/>
          </a:p>
        </p:txBody>
      </p:sp>
      <p:sp>
        <p:nvSpPr>
          <p:cNvPr id="6149" name="Oval 672">
            <a:extLst>
              <a:ext uri="{FF2B5EF4-FFF2-40B4-BE49-F238E27FC236}">
                <a16:creationId xmlns:a16="http://schemas.microsoft.com/office/drawing/2014/main" id="{54FD9842-105A-4EFD-9217-D44BA6E583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78050" y="906463"/>
            <a:ext cx="2889250" cy="817562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3200"/>
          </a:p>
        </p:txBody>
      </p:sp>
      <p:sp>
        <p:nvSpPr>
          <p:cNvPr id="6150" name="TextBox 504">
            <a:extLst>
              <a:ext uri="{FF2B5EF4-FFF2-40B4-BE49-F238E27FC236}">
                <a16:creationId xmlns:a16="http://schemas.microsoft.com/office/drawing/2014/main" id="{52D55E68-37D5-48BC-A826-BD315C50C2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55875" y="1128713"/>
            <a:ext cx="225901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Caterpillar Feeding</a:t>
            </a:r>
          </a:p>
          <a:p>
            <a:pPr algn="ctr"/>
            <a:r>
              <a:rPr lang="en-US" alt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</a:p>
        </p:txBody>
      </p:sp>
      <p:cxnSp>
        <p:nvCxnSpPr>
          <p:cNvPr id="6151" name="Straight Connector 676">
            <a:extLst>
              <a:ext uri="{FF2B5EF4-FFF2-40B4-BE49-F238E27FC236}">
                <a16:creationId xmlns:a16="http://schemas.microsoft.com/office/drawing/2014/main" id="{5E4A7166-CCC4-47F2-A123-A66F37D7D99A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2983707" y="1885156"/>
            <a:ext cx="557212" cy="282575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52" name="TextBox 504">
            <a:extLst>
              <a:ext uri="{FF2B5EF4-FFF2-40B4-BE49-F238E27FC236}">
                <a16:creationId xmlns:a16="http://schemas.microsoft.com/office/drawing/2014/main" id="{14CB52D7-F796-4222-B61B-D2C030F75A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2466975"/>
            <a:ext cx="3205163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Wound induced peptide hormone</a:t>
            </a:r>
          </a:p>
          <a:p>
            <a:pPr algn="ctr"/>
            <a:r>
              <a:rPr lang="en-US" alt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</a:p>
        </p:txBody>
      </p:sp>
      <p:sp>
        <p:nvSpPr>
          <p:cNvPr id="6153" name="Oval 672">
            <a:extLst>
              <a:ext uri="{FF2B5EF4-FFF2-40B4-BE49-F238E27FC236}">
                <a16:creationId xmlns:a16="http://schemas.microsoft.com/office/drawing/2014/main" id="{84853438-1FB0-429E-B70C-3D4BA62E62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03463" y="3802063"/>
            <a:ext cx="2889250" cy="74295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3200"/>
          </a:p>
        </p:txBody>
      </p:sp>
      <p:cxnSp>
        <p:nvCxnSpPr>
          <p:cNvPr id="6154" name="Straight Connector 676">
            <a:extLst>
              <a:ext uri="{FF2B5EF4-FFF2-40B4-BE49-F238E27FC236}">
                <a16:creationId xmlns:a16="http://schemas.microsoft.com/office/drawing/2014/main" id="{056F0BF9-158A-484A-84F4-7D6DC602FFDB}"/>
              </a:ext>
            </a:extLst>
          </p:cNvPr>
          <p:cNvCxnSpPr>
            <a:cxnSpLocks noChangeShapeType="1"/>
            <a:stCxn id="6162" idx="2"/>
            <a:endCxn id="6153" idx="0"/>
          </p:cNvCxnSpPr>
          <p:nvPr/>
        </p:nvCxnSpPr>
        <p:spPr bwMode="auto">
          <a:xfrm flipH="1">
            <a:off x="3748088" y="3319463"/>
            <a:ext cx="1682750" cy="469900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55" name="TextBox 504">
            <a:extLst>
              <a:ext uri="{FF2B5EF4-FFF2-40B4-BE49-F238E27FC236}">
                <a16:creationId xmlns:a16="http://schemas.microsoft.com/office/drawing/2014/main" id="{774626FB-E7AC-4C56-AE9C-5B3B713142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55875" y="3951288"/>
            <a:ext cx="2259013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Activates</a:t>
            </a:r>
          </a:p>
          <a:p>
            <a:pPr algn="ctr"/>
            <a:r>
              <a:rPr lang="en-US" alt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</a:p>
        </p:txBody>
      </p:sp>
      <p:sp>
        <p:nvSpPr>
          <p:cNvPr id="6156" name="Oval 672">
            <a:extLst>
              <a:ext uri="{FF2B5EF4-FFF2-40B4-BE49-F238E27FC236}">
                <a16:creationId xmlns:a16="http://schemas.microsoft.com/office/drawing/2014/main" id="{2D4EB92D-CE1F-4A35-8ABC-0F24EC3112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70600" y="4470400"/>
            <a:ext cx="2260600" cy="74295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3200"/>
          </a:p>
        </p:txBody>
      </p:sp>
      <p:sp>
        <p:nvSpPr>
          <p:cNvPr id="6157" name="Oval 672">
            <a:extLst>
              <a:ext uri="{FF2B5EF4-FFF2-40B4-BE49-F238E27FC236}">
                <a16:creationId xmlns:a16="http://schemas.microsoft.com/office/drawing/2014/main" id="{ADE13ADD-D80B-4382-8C3D-BAD9EF54DC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64063" y="5435600"/>
            <a:ext cx="2887662" cy="96520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3200"/>
          </a:p>
        </p:txBody>
      </p:sp>
      <p:cxnSp>
        <p:nvCxnSpPr>
          <p:cNvPr id="6158" name="Straight Connector 676">
            <a:extLst>
              <a:ext uri="{FF2B5EF4-FFF2-40B4-BE49-F238E27FC236}">
                <a16:creationId xmlns:a16="http://schemas.microsoft.com/office/drawing/2014/main" id="{809BBF29-5745-421B-9817-027006E5E3F4}"/>
              </a:ext>
            </a:extLst>
          </p:cNvPr>
          <p:cNvCxnSpPr>
            <a:cxnSpLocks noChangeShapeType="1"/>
            <a:stCxn id="6156" idx="1"/>
            <a:endCxn id="6153" idx="6"/>
          </p:cNvCxnSpPr>
          <p:nvPr/>
        </p:nvCxnSpPr>
        <p:spPr bwMode="auto">
          <a:xfrm flipH="1" flipV="1">
            <a:off x="5203825" y="4173538"/>
            <a:ext cx="1198563" cy="393700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59" name="TextBox 504">
            <a:extLst>
              <a:ext uri="{FF2B5EF4-FFF2-40B4-BE49-F238E27FC236}">
                <a16:creationId xmlns:a16="http://schemas.microsoft.com/office/drawing/2014/main" id="{E56CF5D6-8405-42A5-B795-6D725E29EC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21425" y="4619625"/>
            <a:ext cx="175895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Production of</a:t>
            </a:r>
          </a:p>
          <a:p>
            <a:pPr algn="ctr"/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</a:p>
        </p:txBody>
      </p:sp>
      <p:sp>
        <p:nvSpPr>
          <p:cNvPr id="6160" name="TextBox 504">
            <a:extLst>
              <a:ext uri="{FF2B5EF4-FFF2-40B4-BE49-F238E27FC236}">
                <a16:creationId xmlns:a16="http://schemas.microsoft.com/office/drawing/2014/main" id="{60B04A28-04BF-47E3-A77A-157418B8EC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67300" y="5584825"/>
            <a:ext cx="1757363" cy="77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Blocks digestion of plant material</a:t>
            </a:r>
          </a:p>
          <a:p>
            <a:pPr algn="ctr"/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</a:p>
        </p:txBody>
      </p:sp>
      <p:sp>
        <p:nvSpPr>
          <p:cNvPr id="6161" name="Oval 672">
            <a:extLst>
              <a:ext uri="{FF2B5EF4-FFF2-40B4-BE49-F238E27FC236}">
                <a16:creationId xmlns:a16="http://schemas.microsoft.com/office/drawing/2014/main" id="{E41FADA2-2A99-4144-8E3B-3477CB0C3B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94363" y="609600"/>
            <a:ext cx="2636837" cy="890588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3200"/>
          </a:p>
        </p:txBody>
      </p:sp>
      <p:sp>
        <p:nvSpPr>
          <p:cNvPr id="6162" name="Oval 672">
            <a:extLst>
              <a:ext uri="{FF2B5EF4-FFF2-40B4-BE49-F238E27FC236}">
                <a16:creationId xmlns:a16="http://schemas.microsoft.com/office/drawing/2014/main" id="{4813584E-0734-4304-B023-80FDBCC195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43538" y="2836863"/>
            <a:ext cx="2762250" cy="96520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3200"/>
          </a:p>
        </p:txBody>
      </p:sp>
      <p:sp>
        <p:nvSpPr>
          <p:cNvPr id="517" name="TextBox 504">
            <a:extLst>
              <a:ext uri="{FF2B5EF4-FFF2-40B4-BE49-F238E27FC236}">
                <a16:creationId xmlns:a16="http://schemas.microsoft.com/office/drawing/2014/main" id="{82514970-A3F8-4A25-BF63-B48BB040C1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45188" y="758825"/>
            <a:ext cx="2135187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Attracts parasitoid wasps</a:t>
            </a:r>
          </a:p>
          <a:p>
            <a:pPr algn="ctr"/>
            <a:r>
              <a:rPr lang="en-US" altLang="en-US" sz="14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</a:p>
        </p:txBody>
      </p:sp>
      <p:sp>
        <p:nvSpPr>
          <p:cNvPr id="6164" name="TextBox 504">
            <a:extLst>
              <a:ext uri="{FF2B5EF4-FFF2-40B4-BE49-F238E27FC236}">
                <a16:creationId xmlns:a16="http://schemas.microsoft.com/office/drawing/2014/main" id="{FD31721E-6D5C-42EC-8E06-3318414CF1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7400" y="3108325"/>
            <a:ext cx="2208213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Initiates production of</a:t>
            </a:r>
          </a:p>
          <a:p>
            <a:pPr algn="ctr"/>
            <a:r>
              <a:rPr lang="en-US" altLang="en-US" sz="15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</a:p>
        </p:txBody>
      </p:sp>
      <p:cxnSp>
        <p:nvCxnSpPr>
          <p:cNvPr id="6165" name="Straight Connector 676">
            <a:extLst>
              <a:ext uri="{FF2B5EF4-FFF2-40B4-BE49-F238E27FC236}">
                <a16:creationId xmlns:a16="http://schemas.microsoft.com/office/drawing/2014/main" id="{8221F1EE-554C-4FE0-8D02-FA4A14283659}"/>
              </a:ext>
            </a:extLst>
          </p:cNvPr>
          <p:cNvCxnSpPr>
            <a:cxnSpLocks noChangeShapeType="1"/>
            <a:stCxn id="6161" idx="2"/>
            <a:endCxn id="6149" idx="6"/>
          </p:cNvCxnSpPr>
          <p:nvPr/>
        </p:nvCxnSpPr>
        <p:spPr bwMode="auto">
          <a:xfrm flipH="1">
            <a:off x="5078413" y="1055688"/>
            <a:ext cx="604837" cy="258762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66" name="Straight Connector 676">
            <a:extLst>
              <a:ext uri="{FF2B5EF4-FFF2-40B4-BE49-F238E27FC236}">
                <a16:creationId xmlns:a16="http://schemas.microsoft.com/office/drawing/2014/main" id="{5B03648F-C304-46A9-A4CA-C6D36A9AD7DB}"/>
              </a:ext>
            </a:extLst>
          </p:cNvPr>
          <p:cNvCxnSpPr>
            <a:cxnSpLocks noChangeShapeType="1"/>
            <a:stCxn id="6162" idx="1"/>
            <a:endCxn id="6148" idx="6"/>
          </p:cNvCxnSpPr>
          <p:nvPr/>
        </p:nvCxnSpPr>
        <p:spPr bwMode="auto">
          <a:xfrm flipH="1" flipV="1">
            <a:off x="4576763" y="2689225"/>
            <a:ext cx="1270000" cy="277813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67" name="Straight Connector 676">
            <a:extLst>
              <a:ext uri="{FF2B5EF4-FFF2-40B4-BE49-F238E27FC236}">
                <a16:creationId xmlns:a16="http://schemas.microsoft.com/office/drawing/2014/main" id="{AA16193A-38D0-4D55-9E66-5CDB56C98F53}"/>
              </a:ext>
            </a:extLst>
          </p:cNvPr>
          <p:cNvCxnSpPr>
            <a:cxnSpLocks noChangeShapeType="1"/>
            <a:stCxn id="6157" idx="0"/>
            <a:endCxn id="6156" idx="3"/>
          </p:cNvCxnSpPr>
          <p:nvPr/>
        </p:nvCxnSpPr>
        <p:spPr bwMode="auto">
          <a:xfrm flipV="1">
            <a:off x="6008688" y="5116513"/>
            <a:ext cx="393700" cy="306387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B890324C-6C2C-4089-884B-A444AB1C24B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7158038" cy="6524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r>
              <a:rPr lang="en-US" altLang="en-US" sz="3200"/>
              <a:t>Plant Wound Response Key</a:t>
            </a:r>
          </a:p>
        </p:txBody>
      </p:sp>
      <p:sp>
        <p:nvSpPr>
          <p:cNvPr id="7171" name="TextBox 99">
            <a:extLst>
              <a:ext uri="{FF2B5EF4-FFF2-40B4-BE49-F238E27FC236}">
                <a16:creationId xmlns:a16="http://schemas.microsoft.com/office/drawing/2014/main" id="{FAD192A8-E135-4A65-8588-A1D81889E0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4724400"/>
            <a:ext cx="3860800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858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	Place the letter in the appropriate blank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Jasmonic acid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Defensive compounds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Systemin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Tissue wounding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Transcription factors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Volatile compounds</a:t>
            </a:r>
          </a:p>
          <a:p>
            <a:pPr lvl="1">
              <a:buFontTx/>
              <a:buAutoNum type="alphaLcPeriod"/>
            </a:pPr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Proteinase Inhibitor</a:t>
            </a:r>
          </a:p>
        </p:txBody>
      </p:sp>
      <p:sp>
        <p:nvSpPr>
          <p:cNvPr id="7172" name="Oval 672">
            <a:extLst>
              <a:ext uri="{FF2B5EF4-FFF2-40B4-BE49-F238E27FC236}">
                <a16:creationId xmlns:a16="http://schemas.microsoft.com/office/drawing/2014/main" id="{9404B143-2B3B-4C48-ACF9-4756C9A554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2393950"/>
            <a:ext cx="2987675" cy="741363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3200"/>
          </a:p>
        </p:txBody>
      </p:sp>
      <p:sp>
        <p:nvSpPr>
          <p:cNvPr id="7173" name="Oval 672">
            <a:extLst>
              <a:ext uri="{FF2B5EF4-FFF2-40B4-BE49-F238E27FC236}">
                <a16:creationId xmlns:a16="http://schemas.microsoft.com/office/drawing/2014/main" id="{4488B8BE-548B-40F8-AB27-E9B342FE2E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66913" y="982663"/>
            <a:ext cx="2987675" cy="817562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3200"/>
          </a:p>
        </p:txBody>
      </p:sp>
      <p:sp>
        <p:nvSpPr>
          <p:cNvPr id="7174" name="TextBox 504">
            <a:extLst>
              <a:ext uri="{FF2B5EF4-FFF2-40B4-BE49-F238E27FC236}">
                <a16:creationId xmlns:a16="http://schemas.microsoft.com/office/drawing/2014/main" id="{0920AD02-B11B-42C4-BB76-8E23532C24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7438" y="1204913"/>
            <a:ext cx="23368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Caterpillar Feeding</a:t>
            </a:r>
          </a:p>
          <a:p>
            <a:pPr algn="ctr"/>
            <a:r>
              <a:rPr lang="en-US" altLang="en-US" sz="1600" u="sng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cxnSp>
        <p:nvCxnSpPr>
          <p:cNvPr id="7175" name="Straight Connector 676">
            <a:extLst>
              <a:ext uri="{FF2B5EF4-FFF2-40B4-BE49-F238E27FC236}">
                <a16:creationId xmlns:a16="http://schemas.microsoft.com/office/drawing/2014/main" id="{F86BF778-0884-46DE-B12A-E94D293BEF24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2809082" y="1956594"/>
            <a:ext cx="557212" cy="292100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76" name="TextBox 504">
            <a:extLst>
              <a:ext uri="{FF2B5EF4-FFF2-40B4-BE49-F238E27FC236}">
                <a16:creationId xmlns:a16="http://schemas.microsoft.com/office/drawing/2014/main" id="{0E5BA582-50CE-41AD-AA3C-591D291749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5075" y="2543175"/>
            <a:ext cx="3413125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Wound induced peptide hormone</a:t>
            </a:r>
          </a:p>
          <a:p>
            <a:pPr algn="ctr"/>
            <a:r>
              <a:rPr lang="en-US" altLang="en-US" sz="1600" u="sng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7177" name="Oval 672">
            <a:extLst>
              <a:ext uri="{FF2B5EF4-FFF2-40B4-BE49-F238E27FC236}">
                <a16:creationId xmlns:a16="http://schemas.microsoft.com/office/drawing/2014/main" id="{E5C12C6E-0C2F-4B3E-A689-0D8B9F1DA7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7088" y="3878263"/>
            <a:ext cx="2987675" cy="74295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3200"/>
          </a:p>
        </p:txBody>
      </p:sp>
      <p:cxnSp>
        <p:nvCxnSpPr>
          <p:cNvPr id="7178" name="Straight Connector 676">
            <a:extLst>
              <a:ext uri="{FF2B5EF4-FFF2-40B4-BE49-F238E27FC236}">
                <a16:creationId xmlns:a16="http://schemas.microsoft.com/office/drawing/2014/main" id="{B64CBA6E-1A83-4505-B4B6-A85B21540397}"/>
              </a:ext>
            </a:extLst>
          </p:cNvPr>
          <p:cNvCxnSpPr>
            <a:cxnSpLocks noChangeShapeType="1"/>
            <a:stCxn id="7186" idx="2"/>
            <a:endCxn id="7177" idx="0"/>
          </p:cNvCxnSpPr>
          <p:nvPr/>
        </p:nvCxnSpPr>
        <p:spPr bwMode="auto">
          <a:xfrm flipH="1">
            <a:off x="3590925" y="3395663"/>
            <a:ext cx="1741488" cy="469900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79" name="TextBox 504">
            <a:extLst>
              <a:ext uri="{FF2B5EF4-FFF2-40B4-BE49-F238E27FC236}">
                <a16:creationId xmlns:a16="http://schemas.microsoft.com/office/drawing/2014/main" id="{5BBF4655-6EE5-42C8-9A09-1C9892190D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7438" y="4027488"/>
            <a:ext cx="233680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Activates</a:t>
            </a:r>
          </a:p>
          <a:p>
            <a:pPr algn="ctr"/>
            <a:r>
              <a:rPr lang="en-US" altLang="en-US" sz="1600" u="sng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</a:p>
        </p:txBody>
      </p:sp>
      <p:sp>
        <p:nvSpPr>
          <p:cNvPr id="7180" name="Oval 672">
            <a:extLst>
              <a:ext uri="{FF2B5EF4-FFF2-40B4-BE49-F238E27FC236}">
                <a16:creationId xmlns:a16="http://schemas.microsoft.com/office/drawing/2014/main" id="{E1E420B2-35B7-4F83-8AA7-76FE8AA8BC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92813" y="4546600"/>
            <a:ext cx="2338387" cy="74295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3200"/>
          </a:p>
        </p:txBody>
      </p:sp>
      <p:sp>
        <p:nvSpPr>
          <p:cNvPr id="7181" name="Oval 672">
            <a:extLst>
              <a:ext uri="{FF2B5EF4-FFF2-40B4-BE49-F238E27FC236}">
                <a16:creationId xmlns:a16="http://schemas.microsoft.com/office/drawing/2014/main" id="{25ED602C-A85C-4D2E-98A5-681145E091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35475" y="5511800"/>
            <a:ext cx="2986088" cy="96520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3200"/>
          </a:p>
        </p:txBody>
      </p:sp>
      <p:cxnSp>
        <p:nvCxnSpPr>
          <p:cNvPr id="7182" name="Straight Connector 676">
            <a:extLst>
              <a:ext uri="{FF2B5EF4-FFF2-40B4-BE49-F238E27FC236}">
                <a16:creationId xmlns:a16="http://schemas.microsoft.com/office/drawing/2014/main" id="{15379730-9C46-4AF4-B895-D22D1B972C05}"/>
              </a:ext>
            </a:extLst>
          </p:cNvPr>
          <p:cNvCxnSpPr>
            <a:cxnSpLocks noChangeShapeType="1"/>
            <a:stCxn id="7180" idx="1"/>
            <a:endCxn id="7177" idx="6"/>
          </p:cNvCxnSpPr>
          <p:nvPr/>
        </p:nvCxnSpPr>
        <p:spPr bwMode="auto">
          <a:xfrm flipH="1" flipV="1">
            <a:off x="5095875" y="4249738"/>
            <a:ext cx="1239838" cy="393700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83" name="TextBox 504">
            <a:extLst>
              <a:ext uri="{FF2B5EF4-FFF2-40B4-BE49-F238E27FC236}">
                <a16:creationId xmlns:a16="http://schemas.microsoft.com/office/drawing/2014/main" id="{9CF3F156-A861-4650-A36B-3A2F6C01C2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53163" y="4695825"/>
            <a:ext cx="1817687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Production of</a:t>
            </a:r>
          </a:p>
          <a:p>
            <a:pPr algn="ctr"/>
            <a:r>
              <a:rPr lang="en-US" altLang="en-US" sz="1500" u="sng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7184" name="TextBox 504">
            <a:extLst>
              <a:ext uri="{FF2B5EF4-FFF2-40B4-BE49-F238E27FC236}">
                <a16:creationId xmlns:a16="http://schemas.microsoft.com/office/drawing/2014/main" id="{00563929-9179-4357-B3A6-EA5E61C073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4588" y="5661025"/>
            <a:ext cx="1817687" cy="77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Blocks digestion of plant material</a:t>
            </a:r>
          </a:p>
          <a:p>
            <a:pPr algn="ctr"/>
            <a:r>
              <a:rPr lang="en-US" altLang="en-US" sz="1500" u="sng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</a:p>
        </p:txBody>
      </p:sp>
      <p:sp>
        <p:nvSpPr>
          <p:cNvPr id="7185" name="Oval 672">
            <a:extLst>
              <a:ext uri="{FF2B5EF4-FFF2-40B4-BE49-F238E27FC236}">
                <a16:creationId xmlns:a16="http://schemas.microsoft.com/office/drawing/2014/main" id="{B85AD98E-0D32-443B-8FDB-E031FFA874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03875" y="685800"/>
            <a:ext cx="2727325" cy="890588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3200"/>
          </a:p>
        </p:txBody>
      </p:sp>
      <p:sp>
        <p:nvSpPr>
          <p:cNvPr id="7186" name="Oval 672">
            <a:extLst>
              <a:ext uri="{FF2B5EF4-FFF2-40B4-BE49-F238E27FC236}">
                <a16:creationId xmlns:a16="http://schemas.microsoft.com/office/drawing/2014/main" id="{6CB547FB-B5F8-4B38-9DCF-63957FE4B0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43525" y="2913063"/>
            <a:ext cx="2857500" cy="96520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3200"/>
          </a:p>
        </p:txBody>
      </p:sp>
      <p:sp>
        <p:nvSpPr>
          <p:cNvPr id="517" name="TextBox 504">
            <a:extLst>
              <a:ext uri="{FF2B5EF4-FFF2-40B4-BE49-F238E27FC236}">
                <a16:creationId xmlns:a16="http://schemas.microsoft.com/office/drawing/2014/main" id="{50DFA306-D205-4056-87E3-2DE12EFCB4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4225" y="835025"/>
            <a:ext cx="220662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Attracts parasitoid wasps</a:t>
            </a:r>
          </a:p>
          <a:p>
            <a:pPr algn="ctr"/>
            <a:r>
              <a:rPr lang="en-US" altLang="en-US" sz="1400" u="sng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</a:p>
        </p:txBody>
      </p:sp>
      <p:sp>
        <p:nvSpPr>
          <p:cNvPr id="7188" name="TextBox 504">
            <a:extLst>
              <a:ext uri="{FF2B5EF4-FFF2-40B4-BE49-F238E27FC236}">
                <a16:creationId xmlns:a16="http://schemas.microsoft.com/office/drawing/2014/main" id="{42D29AC7-E89B-435D-90B1-1E60625A03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5000" y="3108325"/>
            <a:ext cx="236537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500">
                <a:latin typeface="Times New Roman" panose="02020603050405020304" pitchFamily="18" charset="0"/>
                <a:cs typeface="Times New Roman" panose="02020603050405020304" pitchFamily="18" charset="0"/>
              </a:rPr>
              <a:t>Initiates production of</a:t>
            </a:r>
          </a:p>
          <a:p>
            <a:pPr algn="ctr"/>
            <a:r>
              <a:rPr lang="en-US" altLang="en-US" sz="1500" u="sng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cxnSp>
        <p:nvCxnSpPr>
          <p:cNvPr id="7189" name="Straight Connector 676">
            <a:extLst>
              <a:ext uri="{FF2B5EF4-FFF2-40B4-BE49-F238E27FC236}">
                <a16:creationId xmlns:a16="http://schemas.microsoft.com/office/drawing/2014/main" id="{4BD117C2-0CB9-442D-A9E9-F43083A6B0B9}"/>
              </a:ext>
            </a:extLst>
          </p:cNvPr>
          <p:cNvCxnSpPr>
            <a:cxnSpLocks noChangeShapeType="1"/>
            <a:stCxn id="7185" idx="2"/>
            <a:endCxn id="7173" idx="6"/>
          </p:cNvCxnSpPr>
          <p:nvPr/>
        </p:nvCxnSpPr>
        <p:spPr bwMode="auto">
          <a:xfrm flipH="1">
            <a:off x="4967288" y="1131888"/>
            <a:ext cx="623887" cy="258762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90" name="Straight Connector 676">
            <a:extLst>
              <a:ext uri="{FF2B5EF4-FFF2-40B4-BE49-F238E27FC236}">
                <a16:creationId xmlns:a16="http://schemas.microsoft.com/office/drawing/2014/main" id="{349B1680-EBFD-47AC-9185-5736C3448F4C}"/>
              </a:ext>
            </a:extLst>
          </p:cNvPr>
          <p:cNvCxnSpPr>
            <a:cxnSpLocks noChangeShapeType="1"/>
            <a:stCxn id="7186" idx="1"/>
            <a:endCxn id="7172" idx="6"/>
          </p:cNvCxnSpPr>
          <p:nvPr/>
        </p:nvCxnSpPr>
        <p:spPr bwMode="auto">
          <a:xfrm flipH="1" flipV="1">
            <a:off x="4446588" y="2765425"/>
            <a:ext cx="1316037" cy="277813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91" name="Straight Connector 676">
            <a:extLst>
              <a:ext uri="{FF2B5EF4-FFF2-40B4-BE49-F238E27FC236}">
                <a16:creationId xmlns:a16="http://schemas.microsoft.com/office/drawing/2014/main" id="{1A983803-BADE-4F60-ACC9-0B74DB97C6D8}"/>
              </a:ext>
            </a:extLst>
          </p:cNvPr>
          <p:cNvCxnSpPr>
            <a:cxnSpLocks noChangeShapeType="1"/>
            <a:stCxn id="7181" idx="0"/>
            <a:endCxn id="7180" idx="3"/>
          </p:cNvCxnSpPr>
          <p:nvPr/>
        </p:nvCxnSpPr>
        <p:spPr bwMode="auto">
          <a:xfrm flipV="1">
            <a:off x="5927725" y="5192713"/>
            <a:ext cx="407988" cy="306387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3"/>
  <p:tag name="MMPROD_UIDATA" val="&lt;database version=&quot;7.0&quot;&gt;&lt;object type=&quot;1&quot; unique_id=&quot;10001&quot;&gt;&lt;object type=&quot;2&quot; unique_id=&quot;10496&quot;&gt;&lt;object type=&quot;3&quot; unique_id=&quot;10497&quot;&gt;&lt;property id=&quot;20148&quot; value=&quot;5&quot;/&gt;&lt;property id=&quot;20300&quot; value=&quot;Slide 1&quot;/&gt;&lt;property id=&quot;20307&quot; value=&quot;317&quot;/&gt;&lt;/object&gt;&lt;object type=&quot;3&quot; unique_id=&quot;10498&quot;&gt;&lt;property id=&quot;20148&quot; value=&quot;5&quot;/&gt;&lt;property id=&quot;20300&quot; value=&quot;Slide 2 - &amp;quot;Assessment&amp;quot;&quot;/&gt;&lt;property id=&quot;20307&quot; value=&quot;333&quot;/&gt;&lt;/object&gt;&lt;object type=&quot;3&quot; unique_id=&quot;10499&quot;&gt;&lt;property id=&quot;20148&quot; value=&quot;5&quot;/&gt;&lt;property id=&quot;20300&quot; value=&quot;Slide 3 - &amp;quot;Properties&amp;quot;&quot;/&gt;&lt;property id=&quot;20307&quot; value=&quot;330&quot;/&gt;&lt;/object&gt;&lt;object type=&quot;3&quot; unique_id=&quot;10500&quot;&gt;&lt;property id=&quot;20148&quot; value=&quot;5&quot;/&gt;&lt;property id=&quot;20300&quot; value=&quot;Slide 4 - &amp;quot;Plant Wound Response&amp;quot;&quot;/&gt;&lt;property id=&quot;20307&quot; value=&quot;334&quot;/&gt;&lt;/object&gt;&lt;object type=&quot;3&quot; unique_id=&quot;10501&quot;&gt;&lt;property id=&quot;20148&quot; value=&quot;5&quot;/&gt;&lt;property id=&quot;20300&quot; value=&quot;Slide 5 - &amp;quot;Plant Wound Response Key&amp;quot;&quot;/&gt;&lt;property id=&quot;20307&quot; value=&quot;335&quot;/&gt;&lt;/object&gt;&lt;/object&gt;&lt;object type=&quot;8&quot; unique_id=&quot;10508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1_MHSGITemplate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2382</TotalTime>
  <Words>168</Words>
  <Application>Microsoft Office PowerPoint</Application>
  <PresentationFormat>On-screen Show (4:3)</PresentationFormat>
  <Paragraphs>56</Paragraphs>
  <Slides>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Arial</vt:lpstr>
      <vt:lpstr>Wingdings</vt:lpstr>
      <vt:lpstr>ヒラギノ角ゴ Pro W3</vt:lpstr>
      <vt:lpstr>Symbol</vt:lpstr>
      <vt:lpstr>Tahoma</vt:lpstr>
      <vt:lpstr>Times New Roman</vt:lpstr>
      <vt:lpstr>Courier New</vt:lpstr>
      <vt:lpstr>Axis</vt:lpstr>
      <vt:lpstr>1_MHSGITemplate</vt:lpstr>
      <vt:lpstr>PowerPoint Presentation</vt:lpstr>
      <vt:lpstr>Assessment</vt:lpstr>
      <vt:lpstr>Properties</vt:lpstr>
      <vt:lpstr>Plant Wound Response</vt:lpstr>
      <vt:lpstr>Plant Wound Response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284</cp:revision>
  <dcterms:created xsi:type="dcterms:W3CDTF">2005-04-19T02:46:41Z</dcterms:created>
  <dcterms:modified xsi:type="dcterms:W3CDTF">2019-04-29T19:51:31Z</dcterms:modified>
</cp:coreProperties>
</file>