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66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D53D884E-AC46-4043-A060-082FDCB94F9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03951C8B-62C9-4F08-9A30-F6282D8F8C2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8C0197E4-5BD6-42EF-BD59-F0B548A7B4A6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FCD95FEF-B059-467F-A8F3-5AD9B0F92F9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B04CAB40-3E5E-423F-94BE-1AC3C31EB29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B5A89B2C-B690-4F0C-97AC-691BDE8319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366D7D3-FBB3-4EAD-BD87-0C035B45631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BA0D36BB-3D21-4137-B451-A834A5E71E8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1EDA73-4EFB-49EB-A8D0-1C71FD4160F0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B5B4495F-A877-46FB-A6BD-CCF96E41672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D1DB4736-FE6B-4A0C-96E5-051F89B0BF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EBF8A74F-6DC2-4CC3-A791-E574A40328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7CDA68B7-7CAF-4153-B21B-42BC87EC75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F6A505C2-C45C-4D1E-ADFA-263003CDCA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4957222-1024-4254-A4AD-9E8B3405C107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9A1E4817-2BE1-45A5-8B71-0D175898814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50DFC1F5-5C23-4DCC-A61A-A1963D5BC3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0CD10728-FA9E-4D86-B598-2AEFAE9F1A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7C79700-1329-48A8-B854-962AD1693DB9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4E643AE-BA02-45A5-9754-6D48D7E5F28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0995E01-040C-43A5-A228-26F1A2E1B3C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DCFB1F4-7E7A-4919-B0CD-497535C4AC8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2AC492-E0A1-4799-8B69-C6BB9C4F3D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3031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7330D3E-A97A-4606-A627-B81711AA885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D41F503-828B-45E0-A73C-3CFA6919372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8766E4A-0AB5-40BF-9CBC-952D3C586AC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714981-2188-403E-8915-14D73120E9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7283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1E20A-2DCF-4A88-A7FE-5FB51089B6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AC4D8A-FD54-4DEA-B6AE-7EF6D8250C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8006250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9DB52-3F7C-44C1-92CF-F03C761C9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54115E-4A5C-4FE4-9462-E205DFB80C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8654614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AC716-2DB6-49A6-81B3-D19739D45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55AA0A-C6CC-4601-8386-F47E40D0BA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88524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70046F-F659-4FB7-B049-AA6BF806F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213698-9AF7-459F-B76A-3ED42BB52E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FA0DAE-E5F1-469B-A92D-22F9D06BDC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916303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5885A-8C8B-4EDE-B7E1-F52E43E6B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074F0B-486D-4FB2-81C9-B56115D1EF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FCFF4-AF2E-44BC-A81E-AC97DBCF9D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AE9E5C-C655-4EEF-9047-ADCEA230FB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D649E6-4796-4369-96E5-0D82FDBCC5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209354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A699D-B51A-4991-B6FC-1A13E134A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2359235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438167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1C0B1-020D-4869-9BA4-24E28B850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CA0A77-8D22-49B4-99E8-80882EA924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F61472-58AA-49AE-8C68-1BF7065C97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056451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26B56F-649B-4605-9260-48661157A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9CDB69-457E-4777-8BC4-6ABBE6C2F3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17ED39-91C3-4173-BCC5-D437C78A92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3297607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5FAD5BC-192B-48CA-98A5-6EB25C5C77F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C715774-97E4-4E03-86EA-F0C0B73F18C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5FDEE5B-3AEA-4132-B1A3-F10A39460B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0C05F9-B6E9-4AD4-8B50-3AD33DD32CB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79766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E765E-C75A-4C7A-A197-6336FA83A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865176-A651-4080-A628-67FBFFD71F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5565154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76651F6-FE25-4599-A612-40E1DD83C9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709808-77DB-4F06-A27F-F8DD6CFEB0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445941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CED02E0-D837-4856-A41C-8087021C1F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15AB31D-4BE5-442D-A394-E398B3A7E13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19E8FE06-FFAE-419E-BE65-5F0B0EF4BE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BDDF25-9E26-495F-A5FE-1FE8966C4F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2672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06892C7-179A-4298-AEF7-2F3EDA37A70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B5AA642-DA12-46FC-BCCB-4AC47EF0D2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9442C7-B1BE-428A-9DB4-B52C25B8639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EBF699-8CA9-49C4-8337-BE0DAA9202D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1565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AEEB9E6B-ACC4-4799-B1F6-A6993AA142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4DAFC836-BEE3-4C27-BFD3-C405CED637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AE6EBB41-AD34-49A3-B197-C3635D210D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4012E8-89BD-44CD-BC40-BEC3940ED2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0591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1DF3C397-F07F-4A9D-8ECE-5F7DF91F73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B4B3E13B-727A-4CD5-8DE0-9E956899C2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D1C2320A-E9F7-4F75-BA2A-BEBCDC5A9C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906049-45F9-4062-A729-C51BA0FE84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9982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7EC8D4A-1FA4-4463-B108-9D01E37AE05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1B782499-2224-4049-B3FF-9097ADD1934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FB78013-74C1-4912-9AD0-395DD9B036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E8A4F2-9CF9-4CC7-BCFD-30D6CCACC0B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9900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625153B-51D5-4099-84F7-4B4E511548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A03A213-276E-4EDF-84B1-B647639813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CBC4B0A2-A516-4903-81DC-0A89710B3A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877263-CFF1-4C72-BA8A-ECC2508F7F2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74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B2A43B1-2B71-4438-97E3-5D7DC8B0F4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313B153-C682-4E9D-8476-81DEB2B766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D70E7E7-39E1-4F3D-891E-CAFEBCAEE78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1C8307-43FE-4DA7-9CFD-F2EB7DA8D44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7223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036ED864-8099-4E1A-981C-BF2218CD0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50E90D04-8FAF-4DB4-8852-F0CA086B8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9E85184-7A69-434C-8B65-128C150F30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C9269242-58D2-4A31-BAE7-74862C274E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432606CC-51D1-469E-82C1-E0C9ABE1340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5D4DA5B6-F453-4227-AD48-134BF991D51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5ED438E3-4B1D-4A90-A024-F5A68CEB6F7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207697F6-7996-4DBD-8EF9-EBF7322C6343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A6A0E58C-F435-4062-A3CC-A7EDC260C3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67BC4E0D-315D-4889-8775-F831771BA1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5" r:id="rId2"/>
    <p:sldLayoutId id="2147483874" r:id="rId3"/>
    <p:sldLayoutId id="2147483873" r:id="rId4"/>
    <p:sldLayoutId id="2147483872" r:id="rId5"/>
    <p:sldLayoutId id="2147483871" r:id="rId6"/>
    <p:sldLayoutId id="2147483870" r:id="rId7"/>
    <p:sldLayoutId id="2147483869" r:id="rId8"/>
    <p:sldLayoutId id="2147483868" r:id="rId9"/>
    <p:sldLayoutId id="2147483867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E5E75131-CD77-41C1-888B-A0C7812A2D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73FF69F-6BA4-49F1-867A-1D3084281F7F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7B6AAB1-A542-4C22-9C1E-B5C9C8790B2F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E5D84F3B-A1E4-4795-8D0E-A161FC65ED9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28255447-DC53-4DF6-97CB-541346B845D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97B0F006-142A-4C68-9AF2-CC2F1B97D1F9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E374C8FC-A630-464D-B38E-F0B1E9402A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6063D087-1DC1-442A-9872-A45C9C6A90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FB9ED577-E966-43AB-97C2-3B92A69055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7CA4898D-9736-4E84-81C7-7310E00D40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CC0CBC4-E784-4883-B623-C30684103171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CE082CFD-8B8C-44BC-A22B-BFCC2EEEC0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Plant Tropisms and Hormones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E49773C4-AA52-4604-8020-3AD99768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7C36ED33-6AA5-4D08-8FBB-B575B76419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CBB1F09-1A94-47BC-A8D9-DAC3EF5A9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B5093C15-BCBB-4FCF-A8B4-B42291EA4C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E50887E2-A492-4582-80EE-A9C94ACE4C8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620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2800"/>
              <a:t>Plant Tropisms and Hormones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8F633DC6-A43C-4661-A94F-CB9BF2A332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724400"/>
            <a:ext cx="38608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Ethylene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Auxin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Tropism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Heliotropism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Abscisic acid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Positive phototropism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Hormone</a:t>
            </a:r>
          </a:p>
        </p:txBody>
      </p:sp>
      <p:sp>
        <p:nvSpPr>
          <p:cNvPr id="6148" name="Oval 672">
            <a:extLst>
              <a:ext uri="{FF2B5EF4-FFF2-40B4-BE49-F238E27FC236}">
                <a16:creationId xmlns:a16="http://schemas.microsoft.com/office/drawing/2014/main" id="{DE8C88E2-F708-4A84-9DE8-2FC78D3223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1836738"/>
            <a:ext cx="2641600" cy="931862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49" name="TextBox 504">
            <a:extLst>
              <a:ext uri="{FF2B5EF4-FFF2-40B4-BE49-F238E27FC236}">
                <a16:creationId xmlns:a16="http://schemas.microsoft.com/office/drawing/2014/main" id="{3D76E3A9-9E17-4423-92DC-644EDD392C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800" y="2036763"/>
            <a:ext cx="19304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Growth response to stimulus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</p:txBody>
      </p:sp>
      <p:cxnSp>
        <p:nvCxnSpPr>
          <p:cNvPr id="6150" name="Straight Connector 676">
            <a:extLst>
              <a:ext uri="{FF2B5EF4-FFF2-40B4-BE49-F238E27FC236}">
                <a16:creationId xmlns:a16="http://schemas.microsoft.com/office/drawing/2014/main" id="{539B974F-A350-4B68-997F-6A0ABE109616}"/>
              </a:ext>
            </a:extLst>
          </p:cNvPr>
          <p:cNvCxnSpPr>
            <a:cxnSpLocks noChangeShapeType="1"/>
            <a:stCxn id="6148" idx="3"/>
            <a:endCxn id="6161" idx="6"/>
          </p:cNvCxnSpPr>
          <p:nvPr/>
        </p:nvCxnSpPr>
        <p:spPr bwMode="auto">
          <a:xfrm flipH="1">
            <a:off x="2371725" y="2641600"/>
            <a:ext cx="1063625" cy="32543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1" name="Oval 672">
            <a:extLst>
              <a:ext uri="{FF2B5EF4-FFF2-40B4-BE49-F238E27FC236}">
                <a16:creationId xmlns:a16="http://schemas.microsoft.com/office/drawing/2014/main" id="{082D6A4C-9AAF-4896-B185-1CA8F9DE7B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4232275"/>
            <a:ext cx="2336800" cy="8001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52" name="TextBox 504">
            <a:extLst>
              <a:ext uri="{FF2B5EF4-FFF2-40B4-BE49-F238E27FC236}">
                <a16:creationId xmlns:a16="http://schemas.microsoft.com/office/drawing/2014/main" id="{AF569312-4861-461E-BA8B-7420CA81D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4267200"/>
            <a:ext cx="18288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Cell division &amp;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Elongation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</p:txBody>
      </p:sp>
      <p:sp>
        <p:nvSpPr>
          <p:cNvPr id="6153" name="Oval 672">
            <a:extLst>
              <a:ext uri="{FF2B5EF4-FFF2-40B4-BE49-F238E27FC236}">
                <a16:creationId xmlns:a16="http://schemas.microsoft.com/office/drawing/2014/main" id="{061A7F68-32CA-4A64-B515-6E5D1D4891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0" y="5830888"/>
            <a:ext cx="2235200" cy="798512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490" name="TextBox 504">
            <a:extLst>
              <a:ext uri="{FF2B5EF4-FFF2-40B4-BE49-F238E27FC236}">
                <a16:creationId xmlns:a16="http://schemas.microsoft.com/office/drawing/2014/main" id="{7E3CD4EE-33F7-460B-A911-CC2117757C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8800" y="5964238"/>
            <a:ext cx="15240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Induces fruit ripening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sp>
        <p:nvSpPr>
          <p:cNvPr id="6155" name="Oval 672">
            <a:extLst>
              <a:ext uri="{FF2B5EF4-FFF2-40B4-BE49-F238E27FC236}">
                <a16:creationId xmlns:a16="http://schemas.microsoft.com/office/drawing/2014/main" id="{D330BB57-4E9E-44DD-9CE8-ED6ADD20B1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1304925"/>
            <a:ext cx="2133600" cy="798513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517" name="TextBox 504">
            <a:extLst>
              <a:ext uri="{FF2B5EF4-FFF2-40B4-BE49-F238E27FC236}">
                <a16:creationId xmlns:a16="http://schemas.microsoft.com/office/drawing/2014/main" id="{27EA5D51-C1CD-46FC-B24E-9BFFC2A20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8800" y="1436688"/>
            <a:ext cx="17272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Winding around a structure</a:t>
            </a:r>
          </a:p>
          <a:p>
            <a:pPr algn="ctr"/>
            <a:r>
              <a: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cxnSp>
        <p:nvCxnSpPr>
          <p:cNvPr id="6157" name="Straight Connector 676">
            <a:extLst>
              <a:ext uri="{FF2B5EF4-FFF2-40B4-BE49-F238E27FC236}">
                <a16:creationId xmlns:a16="http://schemas.microsoft.com/office/drawing/2014/main" id="{8703FD7C-8B9F-4E46-87A5-1F1BAA265970}"/>
              </a:ext>
            </a:extLst>
          </p:cNvPr>
          <p:cNvCxnSpPr>
            <a:cxnSpLocks noChangeShapeType="1"/>
            <a:stCxn id="6155" idx="2"/>
            <a:endCxn id="6148" idx="6"/>
          </p:cNvCxnSpPr>
          <p:nvPr/>
        </p:nvCxnSpPr>
        <p:spPr bwMode="auto">
          <a:xfrm flipH="1">
            <a:off x="5699125" y="1703388"/>
            <a:ext cx="996950" cy="598487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37" name="TextBox 504">
            <a:extLst>
              <a:ext uri="{FF2B5EF4-FFF2-40B4-BE49-F238E27FC236}">
                <a16:creationId xmlns:a16="http://schemas.microsoft.com/office/drawing/2014/main" id="{74035986-FB8D-42AB-9B73-233CDC52CC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00" y="1447800"/>
            <a:ext cx="17272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Growth away from gravity</a:t>
            </a:r>
          </a:p>
          <a:p>
            <a:pPr algn="ctr"/>
            <a:r>
              <a: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159" name="Oval 672">
            <a:extLst>
              <a:ext uri="{FF2B5EF4-FFF2-40B4-BE49-F238E27FC236}">
                <a16:creationId xmlns:a16="http://schemas.microsoft.com/office/drawing/2014/main" id="{258B4993-C4D9-4876-AF87-FDBEADABE4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370013"/>
            <a:ext cx="2133600" cy="8001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60" name="Straight Connector 676">
            <a:extLst>
              <a:ext uri="{FF2B5EF4-FFF2-40B4-BE49-F238E27FC236}">
                <a16:creationId xmlns:a16="http://schemas.microsoft.com/office/drawing/2014/main" id="{89BC8DDB-8985-4319-8AED-D2C461EEED10}"/>
              </a:ext>
            </a:extLst>
          </p:cNvPr>
          <p:cNvCxnSpPr>
            <a:cxnSpLocks noChangeShapeType="1"/>
            <a:stCxn id="6148" idx="2"/>
            <a:endCxn id="6159" idx="6"/>
          </p:cNvCxnSpPr>
          <p:nvPr/>
        </p:nvCxnSpPr>
        <p:spPr bwMode="auto">
          <a:xfrm flipH="1" flipV="1">
            <a:off x="2447925" y="1770063"/>
            <a:ext cx="590550" cy="531812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1" name="Oval 672">
            <a:extLst>
              <a:ext uri="{FF2B5EF4-FFF2-40B4-BE49-F238E27FC236}">
                <a16:creationId xmlns:a16="http://schemas.microsoft.com/office/drawing/2014/main" id="{5955E922-986A-4CF7-B3F4-A359FB705E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667000"/>
            <a:ext cx="2133600" cy="60007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49" name="TextBox 504">
            <a:extLst>
              <a:ext uri="{FF2B5EF4-FFF2-40B4-BE49-F238E27FC236}">
                <a16:creationId xmlns:a16="http://schemas.microsoft.com/office/drawing/2014/main" id="{015837E7-98C0-4DE8-8F25-1A8A8B33CE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600" y="2701925"/>
            <a:ext cx="172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Growth towards light</a:t>
            </a:r>
          </a:p>
          <a:p>
            <a:pPr algn="ctr"/>
            <a:r>
              <a: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163" name="Oval 672">
            <a:extLst>
              <a:ext uri="{FF2B5EF4-FFF2-40B4-BE49-F238E27FC236}">
                <a16:creationId xmlns:a16="http://schemas.microsoft.com/office/drawing/2014/main" id="{00886AC4-C654-4FD8-BEF4-7B89B9CD2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5257800"/>
            <a:ext cx="1905000" cy="6858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51" name="TextBox 504">
            <a:extLst>
              <a:ext uri="{FF2B5EF4-FFF2-40B4-BE49-F238E27FC236}">
                <a16:creationId xmlns:a16="http://schemas.microsoft.com/office/drawing/2014/main" id="{3A332819-9A9A-4EE6-9E9B-C2341ED4A2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3035300"/>
            <a:ext cx="17272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Always facing the sun</a:t>
            </a:r>
          </a:p>
          <a:p>
            <a:pPr algn="ctr"/>
            <a:r>
              <a: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cxnSp>
        <p:nvCxnSpPr>
          <p:cNvPr id="6165" name="Straight Connector 676">
            <a:extLst>
              <a:ext uri="{FF2B5EF4-FFF2-40B4-BE49-F238E27FC236}">
                <a16:creationId xmlns:a16="http://schemas.microsoft.com/office/drawing/2014/main" id="{B48E4CEB-35C6-4407-AD96-B3E568B8CCC3}"/>
              </a:ext>
            </a:extLst>
          </p:cNvPr>
          <p:cNvCxnSpPr>
            <a:cxnSpLocks noChangeShapeType="1"/>
            <a:stCxn id="6172" idx="4"/>
            <a:endCxn id="6163" idx="0"/>
          </p:cNvCxnSpPr>
          <p:nvPr/>
        </p:nvCxnSpPr>
        <p:spPr bwMode="auto">
          <a:xfrm>
            <a:off x="4419600" y="4241800"/>
            <a:ext cx="1181100" cy="100647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6" name="Oval 672">
            <a:extLst>
              <a:ext uri="{FF2B5EF4-FFF2-40B4-BE49-F238E27FC236}">
                <a16:creationId xmlns:a16="http://schemas.microsoft.com/office/drawing/2014/main" id="{DCDFAB30-DE2C-4B4B-BC2F-71CFB4872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2968625"/>
            <a:ext cx="2336800" cy="665163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61" name="TextBox 504">
            <a:extLst>
              <a:ext uri="{FF2B5EF4-FFF2-40B4-BE49-F238E27FC236}">
                <a16:creationId xmlns:a16="http://schemas.microsoft.com/office/drawing/2014/main" id="{5A4E709B-5BB3-4693-9D94-FFFCA7B037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9800" y="5303838"/>
            <a:ext cx="17272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Leaf abscission &amp;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Dormancy</a:t>
            </a:r>
          </a:p>
          <a:p>
            <a:pPr algn="ctr"/>
            <a:r>
              <a: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cxnSp>
        <p:nvCxnSpPr>
          <p:cNvPr id="6168" name="Straight Connector 676">
            <a:extLst>
              <a:ext uri="{FF2B5EF4-FFF2-40B4-BE49-F238E27FC236}">
                <a16:creationId xmlns:a16="http://schemas.microsoft.com/office/drawing/2014/main" id="{75C1D051-2B95-4480-B8CC-B48977326D64}"/>
              </a:ext>
            </a:extLst>
          </p:cNvPr>
          <p:cNvCxnSpPr>
            <a:cxnSpLocks noChangeShapeType="1"/>
            <a:stCxn id="6172" idx="5"/>
            <a:endCxn id="6153" idx="0"/>
          </p:cNvCxnSpPr>
          <p:nvPr/>
        </p:nvCxnSpPr>
        <p:spPr bwMode="auto">
          <a:xfrm>
            <a:off x="5173663" y="4127500"/>
            <a:ext cx="2547937" cy="169227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9" name="Straight Connector 676">
            <a:extLst>
              <a:ext uri="{FF2B5EF4-FFF2-40B4-BE49-F238E27FC236}">
                <a16:creationId xmlns:a16="http://schemas.microsoft.com/office/drawing/2014/main" id="{DF90F7AC-50F3-4470-B0B5-C4CC8F036363}"/>
              </a:ext>
            </a:extLst>
          </p:cNvPr>
          <p:cNvCxnSpPr>
            <a:cxnSpLocks noChangeShapeType="1"/>
            <a:stCxn id="6172" idx="6"/>
            <a:endCxn id="6151" idx="1"/>
          </p:cNvCxnSpPr>
          <p:nvPr/>
        </p:nvCxnSpPr>
        <p:spPr bwMode="auto">
          <a:xfrm>
            <a:off x="5495925" y="3833813"/>
            <a:ext cx="1349375" cy="5048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0" name="Oval 672">
            <a:extLst>
              <a:ext uri="{FF2B5EF4-FFF2-40B4-BE49-F238E27FC236}">
                <a16:creationId xmlns:a16="http://schemas.microsoft.com/office/drawing/2014/main" id="{5FFE4720-BFEE-47FE-9BF4-14098F65F3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838200"/>
            <a:ext cx="2133600" cy="798513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76" name="TextBox 504">
            <a:extLst>
              <a:ext uri="{FF2B5EF4-FFF2-40B4-BE49-F238E27FC236}">
                <a16:creationId xmlns:a16="http://schemas.microsoft.com/office/drawing/2014/main" id="{0838EAE2-69D8-4267-9FC2-891D9FD98A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9200" y="971550"/>
            <a:ext cx="172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Root response to light</a:t>
            </a:r>
          </a:p>
          <a:p>
            <a:pPr algn="ctr"/>
            <a:r>
              <a: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172" name="Oval 672">
            <a:extLst>
              <a:ext uri="{FF2B5EF4-FFF2-40B4-BE49-F238E27FC236}">
                <a16:creationId xmlns:a16="http://schemas.microsoft.com/office/drawing/2014/main" id="{C87C8BB1-5241-40D5-B51C-D4C67B5B19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3433763"/>
            <a:ext cx="2133600" cy="798512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80" name="TextBox 504">
            <a:extLst>
              <a:ext uri="{FF2B5EF4-FFF2-40B4-BE49-F238E27FC236}">
                <a16:creationId xmlns:a16="http://schemas.microsoft.com/office/drawing/2014/main" id="{9610E976-C581-42AB-9838-911CB5FE1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6000" y="3567113"/>
            <a:ext cx="17272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Chemical trigger of response</a:t>
            </a:r>
          </a:p>
          <a:p>
            <a:pPr algn="ctr"/>
            <a:r>
              <a: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cxnSp>
        <p:nvCxnSpPr>
          <p:cNvPr id="6174" name="Straight Connector 676">
            <a:extLst>
              <a:ext uri="{FF2B5EF4-FFF2-40B4-BE49-F238E27FC236}">
                <a16:creationId xmlns:a16="http://schemas.microsoft.com/office/drawing/2014/main" id="{E1073E96-F55C-42BF-A08A-8C95CCD821D4}"/>
              </a:ext>
            </a:extLst>
          </p:cNvPr>
          <p:cNvCxnSpPr>
            <a:cxnSpLocks noChangeShapeType="1"/>
            <a:stCxn id="6148" idx="4"/>
            <a:endCxn id="6172" idx="0"/>
          </p:cNvCxnSpPr>
          <p:nvPr/>
        </p:nvCxnSpPr>
        <p:spPr bwMode="auto">
          <a:xfrm>
            <a:off x="4368800" y="2779713"/>
            <a:ext cx="50800" cy="642937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5" name="Straight Connector 676">
            <a:extLst>
              <a:ext uri="{FF2B5EF4-FFF2-40B4-BE49-F238E27FC236}">
                <a16:creationId xmlns:a16="http://schemas.microsoft.com/office/drawing/2014/main" id="{A8167990-3A8B-40A1-B1C3-B91AED787A66}"/>
              </a:ext>
            </a:extLst>
          </p:cNvPr>
          <p:cNvCxnSpPr>
            <a:cxnSpLocks noChangeShapeType="1"/>
            <a:stCxn id="6170" idx="4"/>
            <a:endCxn id="6148" idx="0"/>
          </p:cNvCxnSpPr>
          <p:nvPr/>
        </p:nvCxnSpPr>
        <p:spPr bwMode="auto">
          <a:xfrm flipH="1">
            <a:off x="4368800" y="1647825"/>
            <a:ext cx="254000" cy="1778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6" name="Straight Connector 676">
            <a:extLst>
              <a:ext uri="{FF2B5EF4-FFF2-40B4-BE49-F238E27FC236}">
                <a16:creationId xmlns:a16="http://schemas.microsoft.com/office/drawing/2014/main" id="{CC347519-948E-420A-A23F-4B27DCDF3ED4}"/>
              </a:ext>
            </a:extLst>
          </p:cNvPr>
          <p:cNvCxnSpPr>
            <a:cxnSpLocks noChangeShapeType="1"/>
            <a:stCxn id="6148" idx="5"/>
            <a:endCxn id="6166" idx="1"/>
          </p:cNvCxnSpPr>
          <p:nvPr/>
        </p:nvCxnSpPr>
        <p:spPr bwMode="auto">
          <a:xfrm>
            <a:off x="5302250" y="2643188"/>
            <a:ext cx="831850" cy="4127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7" name="Oval 672">
            <a:extLst>
              <a:ext uri="{FF2B5EF4-FFF2-40B4-BE49-F238E27FC236}">
                <a16:creationId xmlns:a16="http://schemas.microsoft.com/office/drawing/2014/main" id="{A1565301-3FAE-480A-AF55-4B0B490599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3833813"/>
            <a:ext cx="2032000" cy="731837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727" name="TextBox 504">
            <a:extLst>
              <a:ext uri="{FF2B5EF4-FFF2-40B4-BE49-F238E27FC236}">
                <a16:creationId xmlns:a16="http://schemas.microsoft.com/office/drawing/2014/main" id="{E139480F-7A7A-4EF5-ADF0-8EB465841F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2200" y="3886200"/>
            <a:ext cx="17272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Triggers growth towards light</a:t>
            </a:r>
          </a:p>
          <a:p>
            <a:pPr algn="ctr"/>
            <a:r>
              <a: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cxnSp>
        <p:nvCxnSpPr>
          <p:cNvPr id="6179" name="Straight Connector 676">
            <a:extLst>
              <a:ext uri="{FF2B5EF4-FFF2-40B4-BE49-F238E27FC236}">
                <a16:creationId xmlns:a16="http://schemas.microsoft.com/office/drawing/2014/main" id="{B4EA59E4-9B8E-407F-BDEB-B45872A76B1C}"/>
              </a:ext>
            </a:extLst>
          </p:cNvPr>
          <p:cNvCxnSpPr>
            <a:cxnSpLocks noChangeShapeType="1"/>
            <a:stCxn id="6172" idx="2"/>
            <a:endCxn id="6177" idx="7"/>
          </p:cNvCxnSpPr>
          <p:nvPr/>
        </p:nvCxnSpPr>
        <p:spPr bwMode="auto">
          <a:xfrm flipH="1">
            <a:off x="2649538" y="3833813"/>
            <a:ext cx="693737" cy="952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0" name="Straight Connector 676">
            <a:extLst>
              <a:ext uri="{FF2B5EF4-FFF2-40B4-BE49-F238E27FC236}">
                <a16:creationId xmlns:a16="http://schemas.microsoft.com/office/drawing/2014/main" id="{9F30842D-2E56-4B74-9CCA-3A9DCB057E06}"/>
              </a:ext>
            </a:extLst>
          </p:cNvPr>
          <p:cNvCxnSpPr>
            <a:cxnSpLocks noChangeShapeType="1"/>
            <a:stCxn id="6177" idx="1"/>
            <a:endCxn id="6161" idx="4"/>
          </p:cNvCxnSpPr>
          <p:nvPr/>
        </p:nvCxnSpPr>
        <p:spPr bwMode="auto">
          <a:xfrm flipV="1">
            <a:off x="1211263" y="3276600"/>
            <a:ext cx="84137" cy="65563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3" name="TextBox 99">
            <a:extLst>
              <a:ext uri="{FF2B5EF4-FFF2-40B4-BE49-F238E27FC236}">
                <a16:creationId xmlns:a16="http://schemas.microsoft.com/office/drawing/2014/main" id="{45F10D14-FEA3-46B4-AEBB-E94900AD7A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5600" y="4724400"/>
            <a:ext cx="38608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1">
              <a:buFontTx/>
              <a:buAutoNum type="alphaLcPeriod" startAt="8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Thigmotropism</a:t>
            </a:r>
          </a:p>
          <a:p>
            <a:pPr lvl="1">
              <a:buFontTx/>
              <a:buAutoNum type="alphaLcPeriod" startAt="8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Negative gravitropism</a:t>
            </a:r>
          </a:p>
          <a:p>
            <a:pPr lvl="1">
              <a:buFontTx/>
              <a:buAutoNum type="alphaLcPeriod" startAt="8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Gibberellins</a:t>
            </a:r>
          </a:p>
          <a:p>
            <a:pPr lvl="1">
              <a:buFontTx/>
              <a:buAutoNum type="alphaLcPeriod" startAt="8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Negative phototropism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DA35B71-5AFD-4284-BA7B-C64BD28ED6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620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2400"/>
              <a:t>Plant Tropisms and Hormones Key</a:t>
            </a:r>
          </a:p>
        </p:txBody>
      </p:sp>
      <p:sp>
        <p:nvSpPr>
          <p:cNvPr id="7172" name="Oval 672">
            <a:extLst>
              <a:ext uri="{FF2B5EF4-FFF2-40B4-BE49-F238E27FC236}">
                <a16:creationId xmlns:a16="http://schemas.microsoft.com/office/drawing/2014/main" id="{ABDDF6AC-49F9-4C5F-9A50-E9E91C92F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1647825"/>
            <a:ext cx="2641600" cy="96837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7173" name="TextBox 504">
            <a:extLst>
              <a:ext uri="{FF2B5EF4-FFF2-40B4-BE49-F238E27FC236}">
                <a16:creationId xmlns:a16="http://schemas.microsoft.com/office/drawing/2014/main" id="{AEF90365-E70E-4F32-80D4-FB74E73F7F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800" y="1855788"/>
            <a:ext cx="19304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Growth response to stimulus</a:t>
            </a:r>
          </a:p>
          <a:p>
            <a:pPr algn="ctr"/>
            <a:r>
              <a:rPr lang="en-US" altLang="en-US" sz="1400" u="sng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cxnSp>
        <p:nvCxnSpPr>
          <p:cNvPr id="7174" name="Straight Connector 676">
            <a:extLst>
              <a:ext uri="{FF2B5EF4-FFF2-40B4-BE49-F238E27FC236}">
                <a16:creationId xmlns:a16="http://schemas.microsoft.com/office/drawing/2014/main" id="{8E091439-61B2-436A-9847-E3A16175A370}"/>
              </a:ext>
            </a:extLst>
          </p:cNvPr>
          <p:cNvCxnSpPr>
            <a:cxnSpLocks noChangeShapeType="1"/>
            <a:stCxn id="7172" idx="3"/>
            <a:endCxn id="7185" idx="6"/>
          </p:cNvCxnSpPr>
          <p:nvPr/>
        </p:nvCxnSpPr>
        <p:spPr bwMode="auto">
          <a:xfrm flipH="1">
            <a:off x="2371725" y="2484438"/>
            <a:ext cx="1063625" cy="341312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5" name="Oval 672">
            <a:extLst>
              <a:ext uri="{FF2B5EF4-FFF2-40B4-BE49-F238E27FC236}">
                <a16:creationId xmlns:a16="http://schemas.microsoft.com/office/drawing/2014/main" id="{43A40977-56BD-4623-B999-F5C6BF6D8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4138613"/>
            <a:ext cx="2336800" cy="830262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7176" name="TextBox 504">
            <a:extLst>
              <a:ext uri="{FF2B5EF4-FFF2-40B4-BE49-F238E27FC236}">
                <a16:creationId xmlns:a16="http://schemas.microsoft.com/office/drawing/2014/main" id="{352E3E0A-0597-4960-A659-631F9743EB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4276725"/>
            <a:ext cx="18288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Cell division &amp;</a:t>
            </a:r>
          </a:p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Elongation</a:t>
            </a:r>
          </a:p>
          <a:p>
            <a:pPr algn="ctr"/>
            <a:r>
              <a:rPr lang="en-US" altLang="en-US" sz="1400" u="sng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</a:p>
        </p:txBody>
      </p:sp>
      <p:sp>
        <p:nvSpPr>
          <p:cNvPr id="7177" name="Oval 672">
            <a:extLst>
              <a:ext uri="{FF2B5EF4-FFF2-40B4-BE49-F238E27FC236}">
                <a16:creationId xmlns:a16="http://schemas.microsoft.com/office/drawing/2014/main" id="{C31EB931-3138-4DA1-BCF6-10EE06453E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0" y="5799138"/>
            <a:ext cx="2235200" cy="830262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490" name="TextBox 504">
            <a:extLst>
              <a:ext uri="{FF2B5EF4-FFF2-40B4-BE49-F238E27FC236}">
                <a16:creationId xmlns:a16="http://schemas.microsoft.com/office/drawing/2014/main" id="{6340E870-9080-40DC-9DEC-97501B68E2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8800" y="593725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Induces fruit ripening</a:t>
            </a:r>
          </a:p>
          <a:p>
            <a:pPr algn="ctr"/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7179" name="Oval 672">
            <a:extLst>
              <a:ext uri="{FF2B5EF4-FFF2-40B4-BE49-F238E27FC236}">
                <a16:creationId xmlns:a16="http://schemas.microsoft.com/office/drawing/2014/main" id="{372B63EC-366D-488A-80BB-DE762C36FE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1093788"/>
            <a:ext cx="2133600" cy="830262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517" name="TextBox 504">
            <a:extLst>
              <a:ext uri="{FF2B5EF4-FFF2-40B4-BE49-F238E27FC236}">
                <a16:creationId xmlns:a16="http://schemas.microsoft.com/office/drawing/2014/main" id="{9AB67294-34BA-4A72-B39C-B5C3CB237C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8800" y="1231900"/>
            <a:ext cx="17272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Winding around a structure</a:t>
            </a:r>
          </a:p>
          <a:p>
            <a:pPr algn="ctr"/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</p:txBody>
      </p:sp>
      <p:cxnSp>
        <p:nvCxnSpPr>
          <p:cNvPr id="7181" name="Straight Connector 676">
            <a:extLst>
              <a:ext uri="{FF2B5EF4-FFF2-40B4-BE49-F238E27FC236}">
                <a16:creationId xmlns:a16="http://schemas.microsoft.com/office/drawing/2014/main" id="{8F24E601-5263-4733-9C4D-EDC0D066E54E}"/>
              </a:ext>
            </a:extLst>
          </p:cNvPr>
          <p:cNvCxnSpPr>
            <a:cxnSpLocks noChangeShapeType="1"/>
            <a:stCxn id="7179" idx="2"/>
            <a:endCxn id="7172" idx="6"/>
          </p:cNvCxnSpPr>
          <p:nvPr/>
        </p:nvCxnSpPr>
        <p:spPr bwMode="auto">
          <a:xfrm flipH="1">
            <a:off x="5699125" y="1509713"/>
            <a:ext cx="996950" cy="6223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37" name="TextBox 504">
            <a:extLst>
              <a:ext uri="{FF2B5EF4-FFF2-40B4-BE49-F238E27FC236}">
                <a16:creationId xmlns:a16="http://schemas.microsoft.com/office/drawing/2014/main" id="{C53A8FBB-5CF3-484E-9FC6-9B217BA230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00" y="1370013"/>
            <a:ext cx="17272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Growth away from gravity</a:t>
            </a:r>
          </a:p>
          <a:p>
            <a:pPr algn="ctr"/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</a:p>
        </p:txBody>
      </p:sp>
      <p:sp>
        <p:nvSpPr>
          <p:cNvPr id="7183" name="Oval 672">
            <a:extLst>
              <a:ext uri="{FF2B5EF4-FFF2-40B4-BE49-F238E27FC236}">
                <a16:creationId xmlns:a16="http://schemas.microsoft.com/office/drawing/2014/main" id="{2821A140-5EE1-4450-917A-7B1938C630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163638"/>
            <a:ext cx="2133600" cy="830262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7184" name="Straight Connector 676">
            <a:extLst>
              <a:ext uri="{FF2B5EF4-FFF2-40B4-BE49-F238E27FC236}">
                <a16:creationId xmlns:a16="http://schemas.microsoft.com/office/drawing/2014/main" id="{ED49336E-FA55-42BD-B917-E4C2F28A436C}"/>
              </a:ext>
            </a:extLst>
          </p:cNvPr>
          <p:cNvCxnSpPr>
            <a:cxnSpLocks noChangeShapeType="1"/>
            <a:stCxn id="7172" idx="2"/>
            <a:endCxn id="7183" idx="6"/>
          </p:cNvCxnSpPr>
          <p:nvPr/>
        </p:nvCxnSpPr>
        <p:spPr bwMode="auto">
          <a:xfrm flipH="1" flipV="1">
            <a:off x="2447925" y="1577975"/>
            <a:ext cx="590550" cy="55403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5" name="Oval 672">
            <a:extLst>
              <a:ext uri="{FF2B5EF4-FFF2-40B4-BE49-F238E27FC236}">
                <a16:creationId xmlns:a16="http://schemas.microsoft.com/office/drawing/2014/main" id="{438B64C0-9999-4B14-BA81-B54E704790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514600"/>
            <a:ext cx="2133600" cy="6223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49" name="TextBox 504">
            <a:extLst>
              <a:ext uri="{FF2B5EF4-FFF2-40B4-BE49-F238E27FC236}">
                <a16:creationId xmlns:a16="http://schemas.microsoft.com/office/drawing/2014/main" id="{18A1FDF0-D736-4D79-A128-809C3EEF40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" y="2589213"/>
            <a:ext cx="17272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Growth towards light</a:t>
            </a:r>
          </a:p>
          <a:p>
            <a:pPr algn="ctr"/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7187" name="Oval 672">
            <a:extLst>
              <a:ext uri="{FF2B5EF4-FFF2-40B4-BE49-F238E27FC236}">
                <a16:creationId xmlns:a16="http://schemas.microsoft.com/office/drawing/2014/main" id="{0AF5044D-D233-4F58-9304-EBC8A72EA9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5181600"/>
            <a:ext cx="1905000" cy="838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51" name="TextBox 504">
            <a:extLst>
              <a:ext uri="{FF2B5EF4-FFF2-40B4-BE49-F238E27FC236}">
                <a16:creationId xmlns:a16="http://schemas.microsoft.com/office/drawing/2014/main" id="{C897A86F-46AB-4F2E-BF44-EC4D762717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2892425"/>
            <a:ext cx="172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Always facing the sun</a:t>
            </a:r>
          </a:p>
          <a:p>
            <a:pPr algn="ctr"/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cxnSp>
        <p:nvCxnSpPr>
          <p:cNvPr id="7189" name="Straight Connector 676">
            <a:extLst>
              <a:ext uri="{FF2B5EF4-FFF2-40B4-BE49-F238E27FC236}">
                <a16:creationId xmlns:a16="http://schemas.microsoft.com/office/drawing/2014/main" id="{2AD8B75B-1EE6-4A31-8A56-D71E1ACF819B}"/>
              </a:ext>
            </a:extLst>
          </p:cNvPr>
          <p:cNvCxnSpPr>
            <a:cxnSpLocks noChangeShapeType="1"/>
            <a:stCxn id="7196" idx="4"/>
            <a:endCxn id="7187" idx="0"/>
          </p:cNvCxnSpPr>
          <p:nvPr/>
        </p:nvCxnSpPr>
        <p:spPr bwMode="auto">
          <a:xfrm>
            <a:off x="4419600" y="4148138"/>
            <a:ext cx="1257300" cy="1023937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0" name="Oval 672">
            <a:extLst>
              <a:ext uri="{FF2B5EF4-FFF2-40B4-BE49-F238E27FC236}">
                <a16:creationId xmlns:a16="http://schemas.microsoft.com/office/drawing/2014/main" id="{5FE1F088-FE42-4C9A-9547-3A5A739B5E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2824163"/>
            <a:ext cx="2336800" cy="6921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61" name="TextBox 504">
            <a:extLst>
              <a:ext uri="{FF2B5EF4-FFF2-40B4-BE49-F238E27FC236}">
                <a16:creationId xmlns:a16="http://schemas.microsoft.com/office/drawing/2014/main" id="{560469C0-0DDD-40D5-8077-9490A27AB8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6000" y="5334000"/>
            <a:ext cx="17272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Leaf abscission &amp;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Dormancy</a:t>
            </a:r>
          </a:p>
          <a:p>
            <a:pPr algn="ctr"/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cxnSp>
        <p:nvCxnSpPr>
          <p:cNvPr id="7192" name="Straight Connector 676">
            <a:extLst>
              <a:ext uri="{FF2B5EF4-FFF2-40B4-BE49-F238E27FC236}">
                <a16:creationId xmlns:a16="http://schemas.microsoft.com/office/drawing/2014/main" id="{C4A0906D-9FBF-4DE0-8100-360E35B91BED}"/>
              </a:ext>
            </a:extLst>
          </p:cNvPr>
          <p:cNvCxnSpPr>
            <a:cxnSpLocks noChangeShapeType="1"/>
            <a:stCxn id="7196" idx="5"/>
            <a:endCxn id="7177" idx="0"/>
          </p:cNvCxnSpPr>
          <p:nvPr/>
        </p:nvCxnSpPr>
        <p:spPr bwMode="auto">
          <a:xfrm>
            <a:off x="5173663" y="4029075"/>
            <a:ext cx="2547937" cy="175895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3" name="Straight Connector 676">
            <a:extLst>
              <a:ext uri="{FF2B5EF4-FFF2-40B4-BE49-F238E27FC236}">
                <a16:creationId xmlns:a16="http://schemas.microsoft.com/office/drawing/2014/main" id="{51061529-474C-4A74-95D0-A78E1BC6B4C3}"/>
              </a:ext>
            </a:extLst>
          </p:cNvPr>
          <p:cNvCxnSpPr>
            <a:cxnSpLocks noChangeShapeType="1"/>
            <a:stCxn id="7196" idx="6"/>
            <a:endCxn id="7175" idx="1"/>
          </p:cNvCxnSpPr>
          <p:nvPr/>
        </p:nvCxnSpPr>
        <p:spPr bwMode="auto">
          <a:xfrm>
            <a:off x="5495925" y="3722688"/>
            <a:ext cx="1349375" cy="525462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4" name="Oval 672">
            <a:extLst>
              <a:ext uri="{FF2B5EF4-FFF2-40B4-BE49-F238E27FC236}">
                <a16:creationId xmlns:a16="http://schemas.microsoft.com/office/drawing/2014/main" id="{087DAF83-B3A6-4AF9-80BC-3AD0522EB1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609600"/>
            <a:ext cx="2133600" cy="830263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76" name="TextBox 504">
            <a:extLst>
              <a:ext uri="{FF2B5EF4-FFF2-40B4-BE49-F238E27FC236}">
                <a16:creationId xmlns:a16="http://schemas.microsoft.com/office/drawing/2014/main" id="{ECE92304-425A-4131-B194-D02AE10632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9200" y="747713"/>
            <a:ext cx="172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Root response to light</a:t>
            </a:r>
          </a:p>
          <a:p>
            <a:pPr algn="ctr"/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</a:p>
        </p:txBody>
      </p:sp>
      <p:sp>
        <p:nvSpPr>
          <p:cNvPr id="7196" name="Oval 672">
            <a:extLst>
              <a:ext uri="{FF2B5EF4-FFF2-40B4-BE49-F238E27FC236}">
                <a16:creationId xmlns:a16="http://schemas.microsoft.com/office/drawing/2014/main" id="{0CFE9D37-1D23-4564-B5AB-3FED3E7AA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3308350"/>
            <a:ext cx="2133600" cy="830263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80" name="TextBox 504">
            <a:extLst>
              <a:ext uri="{FF2B5EF4-FFF2-40B4-BE49-F238E27FC236}">
                <a16:creationId xmlns:a16="http://schemas.microsoft.com/office/drawing/2014/main" id="{AEADB23B-F3D8-40FD-A79F-21FD0ED1A6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6000" y="3446463"/>
            <a:ext cx="17272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Chemical trigger of response</a:t>
            </a:r>
          </a:p>
          <a:p>
            <a:pPr algn="ctr"/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cxnSp>
        <p:nvCxnSpPr>
          <p:cNvPr id="7198" name="Straight Connector 676">
            <a:extLst>
              <a:ext uri="{FF2B5EF4-FFF2-40B4-BE49-F238E27FC236}">
                <a16:creationId xmlns:a16="http://schemas.microsoft.com/office/drawing/2014/main" id="{53882E73-56D7-454F-989C-A91BEA6CB898}"/>
              </a:ext>
            </a:extLst>
          </p:cNvPr>
          <p:cNvCxnSpPr>
            <a:cxnSpLocks noChangeShapeType="1"/>
            <a:stCxn id="7172" idx="4"/>
            <a:endCxn id="7196" idx="0"/>
          </p:cNvCxnSpPr>
          <p:nvPr/>
        </p:nvCxnSpPr>
        <p:spPr bwMode="auto">
          <a:xfrm>
            <a:off x="4368800" y="2627313"/>
            <a:ext cx="50800" cy="6699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9" name="Straight Connector 676">
            <a:extLst>
              <a:ext uri="{FF2B5EF4-FFF2-40B4-BE49-F238E27FC236}">
                <a16:creationId xmlns:a16="http://schemas.microsoft.com/office/drawing/2014/main" id="{8A55C2A0-A316-44DB-B91C-5E95826156BE}"/>
              </a:ext>
            </a:extLst>
          </p:cNvPr>
          <p:cNvCxnSpPr>
            <a:cxnSpLocks noChangeShapeType="1"/>
            <a:stCxn id="7194" idx="4"/>
            <a:endCxn id="7172" idx="0"/>
          </p:cNvCxnSpPr>
          <p:nvPr/>
        </p:nvCxnSpPr>
        <p:spPr bwMode="auto">
          <a:xfrm flipH="1">
            <a:off x="4368800" y="1450975"/>
            <a:ext cx="254000" cy="18573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00" name="Straight Connector 676">
            <a:extLst>
              <a:ext uri="{FF2B5EF4-FFF2-40B4-BE49-F238E27FC236}">
                <a16:creationId xmlns:a16="http://schemas.microsoft.com/office/drawing/2014/main" id="{B5E75A19-56B6-42D7-BDD8-635289A72D14}"/>
              </a:ext>
            </a:extLst>
          </p:cNvPr>
          <p:cNvCxnSpPr>
            <a:cxnSpLocks noChangeShapeType="1"/>
            <a:stCxn id="7172" idx="5"/>
            <a:endCxn id="7190" idx="1"/>
          </p:cNvCxnSpPr>
          <p:nvPr/>
        </p:nvCxnSpPr>
        <p:spPr bwMode="auto">
          <a:xfrm>
            <a:off x="5302250" y="2486025"/>
            <a:ext cx="831850" cy="4286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01" name="Oval 672">
            <a:extLst>
              <a:ext uri="{FF2B5EF4-FFF2-40B4-BE49-F238E27FC236}">
                <a16:creationId xmlns:a16="http://schemas.microsoft.com/office/drawing/2014/main" id="{D65D66E7-CB54-4925-B030-6225F5488B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3722688"/>
            <a:ext cx="2032000" cy="7620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727" name="TextBox 504">
            <a:extLst>
              <a:ext uri="{FF2B5EF4-FFF2-40B4-BE49-F238E27FC236}">
                <a16:creationId xmlns:a16="http://schemas.microsoft.com/office/drawing/2014/main" id="{F409C6E3-94C7-44BB-87E8-6B63DA3F2B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000" y="3862388"/>
            <a:ext cx="17272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Triggers growth towards light</a:t>
            </a:r>
          </a:p>
          <a:p>
            <a:pPr algn="ctr"/>
            <a:r>
              <a:rPr lang="en-US" altLang="en-US" sz="1200" u="sng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cxnSp>
        <p:nvCxnSpPr>
          <p:cNvPr id="7203" name="Straight Connector 676">
            <a:extLst>
              <a:ext uri="{FF2B5EF4-FFF2-40B4-BE49-F238E27FC236}">
                <a16:creationId xmlns:a16="http://schemas.microsoft.com/office/drawing/2014/main" id="{9DF5661A-09E6-4598-BD7C-F85B039AD0D7}"/>
              </a:ext>
            </a:extLst>
          </p:cNvPr>
          <p:cNvCxnSpPr>
            <a:cxnSpLocks noChangeShapeType="1"/>
            <a:stCxn id="7196" idx="2"/>
            <a:endCxn id="7201" idx="7"/>
          </p:cNvCxnSpPr>
          <p:nvPr/>
        </p:nvCxnSpPr>
        <p:spPr bwMode="auto">
          <a:xfrm flipH="1">
            <a:off x="2649538" y="3722688"/>
            <a:ext cx="693737" cy="100012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04" name="Straight Connector 676">
            <a:extLst>
              <a:ext uri="{FF2B5EF4-FFF2-40B4-BE49-F238E27FC236}">
                <a16:creationId xmlns:a16="http://schemas.microsoft.com/office/drawing/2014/main" id="{89F6C4EB-9876-48AC-A826-2580484DA97D}"/>
              </a:ext>
            </a:extLst>
          </p:cNvPr>
          <p:cNvCxnSpPr>
            <a:cxnSpLocks noChangeShapeType="1"/>
            <a:stCxn id="7201" idx="1"/>
            <a:endCxn id="7185" idx="4"/>
          </p:cNvCxnSpPr>
          <p:nvPr/>
        </p:nvCxnSpPr>
        <p:spPr bwMode="auto">
          <a:xfrm flipV="1">
            <a:off x="1211263" y="3146425"/>
            <a:ext cx="84137" cy="677863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06" name="TextBox 99">
            <a:extLst>
              <a:ext uri="{FF2B5EF4-FFF2-40B4-BE49-F238E27FC236}">
                <a16:creationId xmlns:a16="http://schemas.microsoft.com/office/drawing/2014/main" id="{E293BA47-CA7D-46E4-BBAE-7B8E718F58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724400"/>
            <a:ext cx="38608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Ethylene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Auxin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Tropism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Heliotropism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Abscisic acid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Positive phototropism</a:t>
            </a:r>
          </a:p>
          <a:p>
            <a:pPr lvl="1">
              <a:buFontTx/>
              <a:buAutoNum type="alphaLcPeriod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Hormone</a:t>
            </a:r>
          </a:p>
        </p:txBody>
      </p:sp>
      <p:sp>
        <p:nvSpPr>
          <p:cNvPr id="7207" name="TextBox 99">
            <a:extLst>
              <a:ext uri="{FF2B5EF4-FFF2-40B4-BE49-F238E27FC236}">
                <a16:creationId xmlns:a16="http://schemas.microsoft.com/office/drawing/2014/main" id="{2203E055-D289-48EF-B52E-15F7862585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5600" y="4724400"/>
            <a:ext cx="30988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1">
              <a:buFontTx/>
              <a:buAutoNum type="alphaLcPeriod" startAt="8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Thigmotropism</a:t>
            </a:r>
          </a:p>
          <a:p>
            <a:pPr lvl="1">
              <a:buFontTx/>
              <a:buAutoNum type="alphaLcPeriod" startAt="8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Negative gravitropism</a:t>
            </a:r>
          </a:p>
          <a:p>
            <a:pPr lvl="1">
              <a:buFontTx/>
              <a:buAutoNum type="alphaLcPeriod" startAt="8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Gibberellins</a:t>
            </a:r>
          </a:p>
          <a:p>
            <a:pPr lvl="1">
              <a:buFontTx/>
              <a:buAutoNum type="alphaLcPeriod" startAt="8"/>
            </a:pPr>
            <a:r>
              <a:rPr lang="en-US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Negative phototropism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6"/>
  <p:tag name="MMPROD_UIDATA" val="&lt;database version=&quot;7.0&quot;&gt;&lt;object type=&quot;1&quot; unique_id=&quot;10001&quot;&gt;&lt;object type=&quot;2&quot; unique_id=&quot;10344&quot;&gt;&lt;object type=&quot;3&quot; unique_id=&quot;10345&quot;&gt;&lt;property id=&quot;20148&quot; value=&quot;5&quot;/&gt;&lt;property id=&quot;20300&quot; value=&quot;Slide 1&quot;/&gt;&lt;property id=&quot;20307&quot; value=&quot;317&quot;/&gt;&lt;/object&gt;&lt;object type=&quot;3&quot; unique_id=&quot;10346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347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348&quot;&gt;&lt;property id=&quot;20148&quot; value=&quot;5&quot;/&gt;&lt;property id=&quot;20300&quot; value=&quot;Slide 4 - &amp;quot;Plant Tropisms and Hormones&amp;quot;&quot;/&gt;&lt;property id=&quot;20307&quot; value=&quot;334&quot;/&gt;&lt;/object&gt;&lt;object type=&quot;3&quot; unique_id=&quot;10349&quot;&gt;&lt;property id=&quot;20148&quot; value=&quot;5&quot;/&gt;&lt;property id=&quot;20300&quot; value=&quot;Slide 5 - &amp;quot;Plant Tropisms and Hormones Key&amp;quot;&quot;/&gt;&lt;property id=&quot;20307&quot; value=&quot;335&quot;/&gt;&lt;/object&gt;&lt;/object&gt;&lt;object type=&quot;8&quot; unique_id=&quot;10356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2545</TotalTime>
  <Words>226</Words>
  <Application>Microsoft Office PowerPoint</Application>
  <PresentationFormat>On-screen Show (4:3)</PresentationFormat>
  <Paragraphs>89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Plant Tropisms and Hormones</vt:lpstr>
      <vt:lpstr>Plant Tropisms and Hormones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301</cp:revision>
  <dcterms:created xsi:type="dcterms:W3CDTF">2005-04-19T02:46:41Z</dcterms:created>
  <dcterms:modified xsi:type="dcterms:W3CDTF">2019-04-29T19:04:27Z</dcterms:modified>
</cp:coreProperties>
</file>