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3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E28146C-E560-4C04-9B26-43A9574DA66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3169F763-751B-40DA-A613-721AAB8B0BA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4473966-41DF-4EF9-A330-5DE91B0E33B9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BE0CC8B-FA79-4FBB-9F4C-C4F01E59AF4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6BCFD58-CD8B-4D63-BA79-18424E9F379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ED26AF62-52DA-4F9E-83EC-23879B0350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A7211BA-DBF5-481C-AD75-6D10C11DE4E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B42F6A29-F1F7-4AFC-A1EF-99E6D7CC55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44A39D-EF82-47EC-A46E-3C4B16EB60A8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A528078F-D62F-416F-9941-4D47AAC1E99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80740C76-E901-459A-A742-481048CB24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98C4968E-9828-4168-8E33-CE83669121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66D2049E-9E56-43F7-8500-E40927183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44A39426-8D52-4F3F-9E65-3D1AA607F4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54DD85-19D2-45C5-9D49-5224452AE205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9831BF2A-AED0-4002-BAF5-585CCD7F14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12E2132-3DD6-48AE-A0AF-9A64528DC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D89C3C20-93D1-427F-8E1D-FAFD5DEF02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E98EA16-B309-4E83-AE94-67BF0F5B5B97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6DBD3BD-44F8-43D3-9EA9-8A2EABAE6C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5F270E2-2A73-4295-8896-0E445A37B9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FAF8866-9858-483B-93AA-B1B50130D2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336A45-94BD-479A-B49A-27B9E193F4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7180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1C98AAB-B3C5-4C88-A353-AF5D0718F1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FACEB34-5EF7-474C-A273-00BFF50312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746DDE7-E02D-4E23-844A-8255A35C12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CBC6BD-55E3-4887-9FC1-353CBDDF54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9079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DD2B6-8D12-400F-A38E-B5EE82872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CF6AA0-3BF4-41FF-B4BF-0CCD73089F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6648206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C849A-E983-4CC5-BE17-338ECB889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AD180-1EB1-4F15-B0E5-29C36363BE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154116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69164-D427-47AE-B395-DCE2C5AAB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0B7C0-68BB-44C3-BED9-775EC6436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08467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C35F4-B230-4E91-B393-1C96FB2EB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E1C17-F2B6-468D-A780-356EBABF9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FC9F1E-87A8-4CE8-970E-D871190393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230969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271C6-9BB8-4E78-AFF9-6AC745DF8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25151F-66DF-4DA4-8ECE-8568D8A3D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89BB2B-240F-4747-8A11-BE94E4E8FB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49A703-F954-4C94-B461-8835CE4FE2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3C6B8B-D1C2-4E48-A4DD-B9ED674947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74011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F2CF3-43EB-49E4-B5EA-19D165D89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141148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98319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E1D2D-5EB4-4ED4-8A67-64D8FBDBB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276C7-2D97-4219-8B3E-36E9EF000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D73B54-1806-46CE-A347-F3C011A72E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449326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B82F6-8820-46F2-8E5C-5A30DA5A6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001527-E719-4301-8878-47FCA0F269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77B35-5724-43AD-A989-6C421C25D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372604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874E346-BFD5-4E03-8CD6-4407C58D39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CE93C92-DC60-4881-A844-1E05D87216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82BEEBC-DD4A-4599-BD7F-9E1A6E3C38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14CEAB-B45C-438B-B25F-CC61A87788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655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95114-79C9-4B83-9CDF-CFB70A52B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A3DB08-0237-4A2A-8350-8053DE8962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96730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75FCF1-4F8E-46A3-B31B-5567512B80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EB81B3-6C32-4F71-8FA8-2FC6CAAFB5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157737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53A1454-8855-424D-B2BE-7E3B5ED116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AE2C4C6-6FC1-40F5-BA11-FA53622F00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2695505-5176-48FE-AB90-5632940D75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1A0B12-23AD-4E18-95E2-D30BF17010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083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B4A147-9749-4A30-AFDC-B77C44B4DF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D213D6-D4C2-4AE4-BA02-A3FF85DBE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804F88-D731-4CF3-BE72-0AB6E34DB4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CBA1E7-A072-4325-95B6-A192F549F1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0417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BB49BDA-770E-4C8C-B92A-3D4E3D89D9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E41819D-1F18-43FA-96DB-76043568D7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97DF984-4EF4-46D9-986E-1892993AC6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7EDBF6-A652-476D-BAE3-C377F6ED49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2354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9C70D75-24CC-45BE-BCB7-03CE4E1B2D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601023F-E227-42FA-8E23-F2F46B20B2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FA0C55FC-98D2-4C8C-81CF-AC0CD5206D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6AC48E-C717-4FC5-98C3-0DEE4001B2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7488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6E4DA6C-F46B-4C1E-915F-06D4AC9DED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86F7D1C-C293-4031-AEE0-F3F0F84C57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DB24AD0-A440-492D-80E7-7582F57C39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14C08E-EE4D-47DC-A50E-326E27C115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656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C3BFE75-94F6-4527-AB1C-FC911E874F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D7067FA-9763-401A-A26C-E4568E6938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4C9DC43-163B-4550-9820-2FB84F3443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7E3116-6087-44A2-9164-32E052C221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5591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2FE3F1A-D118-4B8F-BBE2-C4039CDBD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AFE1C02-850F-42EC-B318-632CC8A3B0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03A85D9-FC93-4C39-8321-884A09AA55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79F5A0-37B7-4C3A-ADAB-375541CD6E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562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A30471D0-0304-42D2-9D33-52D7661A5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BFAD317E-9649-4A59-8390-D4EE44AAF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696738C-4977-40BF-9B03-E9D4390249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5AAF411-F675-4671-97AA-2FBB7A3CFE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2E10E681-CC91-4875-A319-D2CE54D2005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7B8386B-3FB9-4787-BF92-5F5C004744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73F82BD0-BB3F-475B-9707-D907D5B2F84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06E4B648-13D8-4EE2-A843-D7D91FD602B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AD138E4E-4C53-49FA-B79C-66D9F94E6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320899A5-36A7-4D70-BF1E-B3D9C5C00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69911470-A5B0-44DD-9047-9D892CA4A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424CFC6-B3AB-46EE-8D25-41858C49BFF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AF58B96-3565-425C-A298-7952377156BA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46E5CDAF-DFDB-46CF-ACFD-AF3530927D7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5E02FFC6-5246-416B-945B-426E1A95F9C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2B9A0C8B-0CCC-4F24-AC33-529C8971A39C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468A3785-58CB-4E5F-A2D6-489F8FFC25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9A361493-E8B1-4CAB-8B4D-01999B8823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F1D9A142-79C8-4C37-9AD2-1D423B401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62EC75-A344-45F4-88BC-F408E58E64DA}"/>
              </a:ext>
            </a:extLst>
          </p:cNvPr>
          <p:cNvSpPr>
            <a:spLocks/>
          </p:cNvSpPr>
          <p:nvPr/>
        </p:nvSpPr>
        <p:spPr bwMode="auto">
          <a:xfrm>
            <a:off x="0" y="2130425"/>
            <a:ext cx="9144000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3600">
                <a:solidFill>
                  <a:schemeClr val="tx1"/>
                </a:solidFill>
              </a:rPr>
              <a:t>CONCEPT MAP</a:t>
            </a:r>
            <a:br>
              <a:rPr lang="en-US" altLang="en-US" sz="3600">
                <a:solidFill>
                  <a:schemeClr val="tx1"/>
                </a:solidFill>
              </a:rPr>
            </a:br>
            <a:br>
              <a:rPr lang="en-US" altLang="en-US" sz="3600">
                <a:solidFill>
                  <a:schemeClr val="tx1"/>
                </a:solidFill>
              </a:rPr>
            </a:br>
            <a:r>
              <a:rPr lang="en-US" altLang="en-US" sz="3600">
                <a:solidFill>
                  <a:schemeClr val="tx1"/>
                </a:solidFill>
              </a:rPr>
              <a:t>Plant Reproduction</a:t>
            </a:r>
            <a:br>
              <a:rPr lang="en-US" altLang="en-US" sz="3600">
                <a:solidFill>
                  <a:schemeClr val="tx1"/>
                </a:solidFill>
              </a:rPr>
            </a:br>
            <a:endParaRPr lang="en-US" alt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DAA22733-2D89-4178-886F-C05B95B06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94636F25-ACEB-4A50-9253-30549E52C5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F619F5D-2E7A-47A7-957B-5A4EE2BD0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09DA9720-7EDD-4EB1-9748-FE2B3D9AA0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1753D8C-90A7-458D-80B9-1B454C74F2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Plant Reproduction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498CFFC4-BF25-4F04-B412-36D4C544A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" y="4800600"/>
            <a:ext cx="38608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Style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Endosperm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Cross-pollination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Embryo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Ovule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Bird pollinated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Fertilization</a:t>
            </a:r>
          </a:p>
        </p:txBody>
      </p:sp>
      <p:grpSp>
        <p:nvGrpSpPr>
          <p:cNvPr id="6199" name="Group 55">
            <a:extLst>
              <a:ext uri="{FF2B5EF4-FFF2-40B4-BE49-F238E27FC236}">
                <a16:creationId xmlns:a16="http://schemas.microsoft.com/office/drawing/2014/main" id="{448B30C7-F42F-4212-8FBF-24DCA9DAC5B6}"/>
              </a:ext>
            </a:extLst>
          </p:cNvPr>
          <p:cNvGrpSpPr>
            <a:grpSpLocks/>
          </p:cNvGrpSpPr>
          <p:nvPr/>
        </p:nvGrpSpPr>
        <p:grpSpPr bwMode="auto">
          <a:xfrm>
            <a:off x="0" y="533400"/>
            <a:ext cx="8940800" cy="5295900"/>
            <a:chOff x="0" y="936"/>
            <a:chExt cx="5632" cy="2538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EE9DF990-9A39-4BE4-89CB-AE618849D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980"/>
              <a:ext cx="1280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49" name="TextBox 504">
              <a:extLst>
                <a:ext uri="{FF2B5EF4-FFF2-40B4-BE49-F238E27FC236}">
                  <a16:creationId xmlns:a16="http://schemas.microsoft.com/office/drawing/2014/main" id="{596477B0-5445-4262-9FCB-06444EA2C0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052"/>
              <a:ext cx="832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Flower</a:t>
              </a:r>
            </a:p>
          </p:txBody>
        </p:sp>
        <p:cxnSp>
          <p:nvCxnSpPr>
            <p:cNvPr id="6150" name="Straight Connector 676">
              <a:extLst>
                <a:ext uri="{FF2B5EF4-FFF2-40B4-BE49-F238E27FC236}">
                  <a16:creationId xmlns:a16="http://schemas.microsoft.com/office/drawing/2014/main" id="{777D5FE0-E70E-464C-B36A-374FC7531EFB}"/>
                </a:ext>
              </a:extLst>
            </p:cNvPr>
            <p:cNvCxnSpPr>
              <a:cxnSpLocks noChangeShapeType="1"/>
              <a:stCxn id="6148" idx="2"/>
              <a:endCxn id="6155" idx="6"/>
            </p:cNvCxnSpPr>
            <p:nvPr/>
          </p:nvCxnSpPr>
          <p:spPr bwMode="auto">
            <a:xfrm flipH="1">
              <a:off x="1670" y="2124"/>
              <a:ext cx="244" cy="1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1" name="Oval 672">
              <a:extLst>
                <a:ext uri="{FF2B5EF4-FFF2-40B4-BE49-F238E27FC236}">
                  <a16:creationId xmlns:a16="http://schemas.microsoft.com/office/drawing/2014/main" id="{5691E348-6838-4AF0-B69A-8235CA2A4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1584"/>
              <a:ext cx="896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52" name="Straight Connector 676">
              <a:extLst>
                <a:ext uri="{FF2B5EF4-FFF2-40B4-BE49-F238E27FC236}">
                  <a16:creationId xmlns:a16="http://schemas.microsoft.com/office/drawing/2014/main" id="{13605163-3F45-412D-B430-9C9227E08165}"/>
                </a:ext>
              </a:extLst>
            </p:cNvPr>
            <p:cNvCxnSpPr>
              <a:cxnSpLocks noChangeShapeType="1"/>
              <a:stCxn id="6151" idx="2"/>
              <a:endCxn id="6148" idx="6"/>
            </p:cNvCxnSpPr>
            <p:nvPr/>
          </p:nvCxnSpPr>
          <p:spPr bwMode="auto">
            <a:xfrm flipH="1">
              <a:off x="3206" y="1728"/>
              <a:ext cx="500" cy="3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3" name="Oval 672">
              <a:extLst>
                <a:ext uri="{FF2B5EF4-FFF2-40B4-BE49-F238E27FC236}">
                  <a16:creationId xmlns:a16="http://schemas.microsoft.com/office/drawing/2014/main" id="{4F026D14-CB15-42D6-B8F8-AF0360299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1332"/>
              <a:ext cx="134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54" name="Straight Connector 676">
              <a:extLst>
                <a:ext uri="{FF2B5EF4-FFF2-40B4-BE49-F238E27FC236}">
                  <a16:creationId xmlns:a16="http://schemas.microsoft.com/office/drawing/2014/main" id="{325BEB9A-1069-4232-892F-A49F63A1DA70}"/>
                </a:ext>
              </a:extLst>
            </p:cNvPr>
            <p:cNvCxnSpPr>
              <a:cxnSpLocks noChangeShapeType="1"/>
              <a:stCxn id="6157" idx="2"/>
              <a:endCxn id="6153" idx="6"/>
            </p:cNvCxnSpPr>
            <p:nvPr/>
          </p:nvCxnSpPr>
          <p:spPr bwMode="auto">
            <a:xfrm flipH="1" flipV="1">
              <a:off x="1542" y="1494"/>
              <a:ext cx="820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5" name="Oval 672">
              <a:extLst>
                <a:ext uri="{FF2B5EF4-FFF2-40B4-BE49-F238E27FC236}">
                  <a16:creationId xmlns:a16="http://schemas.microsoft.com/office/drawing/2014/main" id="{641C6617-7A48-486A-ADCF-EB902747A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" y="2088"/>
              <a:ext cx="134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6" name="Oval 672">
              <a:extLst>
                <a:ext uri="{FF2B5EF4-FFF2-40B4-BE49-F238E27FC236}">
                  <a16:creationId xmlns:a16="http://schemas.microsoft.com/office/drawing/2014/main" id="{4445D43E-1FB1-4D3D-8FC3-46D30C12E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2592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7" name="Oval 672">
              <a:extLst>
                <a:ext uri="{FF2B5EF4-FFF2-40B4-BE49-F238E27FC236}">
                  <a16:creationId xmlns:a16="http://schemas.microsoft.com/office/drawing/2014/main" id="{7C3131DF-0139-47FC-B705-F3F4B26A2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8" y="1512"/>
              <a:ext cx="102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8" name="TextBox 504">
              <a:extLst>
                <a:ext uri="{FF2B5EF4-FFF2-40B4-BE49-F238E27FC236}">
                  <a16:creationId xmlns:a16="http://schemas.microsoft.com/office/drawing/2014/main" id="{13692575-E7E5-4B4D-8B7B-1DAE2D2F78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1620"/>
              <a:ext cx="76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Pollination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59" name="Straight Connector 676">
              <a:extLst>
                <a:ext uri="{FF2B5EF4-FFF2-40B4-BE49-F238E27FC236}">
                  <a16:creationId xmlns:a16="http://schemas.microsoft.com/office/drawing/2014/main" id="{B9C1661D-24B8-4C25-8CF8-6CC85C54A890}"/>
                </a:ext>
              </a:extLst>
            </p:cNvPr>
            <p:cNvCxnSpPr>
              <a:cxnSpLocks noChangeShapeType="1"/>
              <a:stCxn id="6157" idx="4"/>
              <a:endCxn id="6148" idx="0"/>
            </p:cNvCxnSpPr>
            <p:nvPr/>
          </p:nvCxnSpPr>
          <p:spPr bwMode="auto">
            <a:xfrm flipH="1">
              <a:off x="2560" y="1842"/>
              <a:ext cx="320" cy="1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0" name="Straight Connector 676">
              <a:extLst>
                <a:ext uri="{FF2B5EF4-FFF2-40B4-BE49-F238E27FC236}">
                  <a16:creationId xmlns:a16="http://schemas.microsoft.com/office/drawing/2014/main" id="{76512433-D188-4B6B-A8E5-67B69BD01DCC}"/>
                </a:ext>
              </a:extLst>
            </p:cNvPr>
            <p:cNvCxnSpPr>
              <a:cxnSpLocks noChangeShapeType="1"/>
              <a:stCxn id="6148" idx="5"/>
              <a:endCxn id="6156" idx="1"/>
            </p:cNvCxnSpPr>
            <p:nvPr/>
          </p:nvCxnSpPr>
          <p:spPr bwMode="auto">
            <a:xfrm>
              <a:off x="3013" y="2232"/>
              <a:ext cx="915" cy="40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1" name="Oval 672">
              <a:extLst>
                <a:ext uri="{FF2B5EF4-FFF2-40B4-BE49-F238E27FC236}">
                  <a16:creationId xmlns:a16="http://schemas.microsoft.com/office/drawing/2014/main" id="{93D7B846-670E-422C-A978-C366B4061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1116"/>
              <a:ext cx="102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2" name="Oval 672">
              <a:extLst>
                <a:ext uri="{FF2B5EF4-FFF2-40B4-BE49-F238E27FC236}">
                  <a16:creationId xmlns:a16="http://schemas.microsoft.com/office/drawing/2014/main" id="{9AF25BFE-A852-46C8-AA4E-87E9CB168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044"/>
              <a:ext cx="1088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71" name="TextBox 504">
              <a:extLst>
                <a:ext uri="{FF2B5EF4-FFF2-40B4-BE49-F238E27FC236}">
                  <a16:creationId xmlns:a16="http://schemas.microsoft.com/office/drawing/2014/main" id="{F7C915D7-F933-4B82-9C03-D45AC8A1B7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224"/>
              <a:ext cx="108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Self-pollination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09B78DEE-49E4-4F07-AF39-26AC7A571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1116"/>
              <a:ext cx="1088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Pollen from another individual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65" name="Oval 672">
              <a:extLst>
                <a:ext uri="{FF2B5EF4-FFF2-40B4-BE49-F238E27FC236}">
                  <a16:creationId xmlns:a16="http://schemas.microsoft.com/office/drawing/2014/main" id="{C370FF48-5B9D-4783-BC74-3DEB17E5A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936"/>
              <a:ext cx="1152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6" name="Oval 672">
              <a:extLst>
                <a:ext uri="{FF2B5EF4-FFF2-40B4-BE49-F238E27FC236}">
                  <a16:creationId xmlns:a16="http://schemas.microsoft.com/office/drawing/2014/main" id="{90CBE855-B905-4CDA-8003-43AE2AA2A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6" y="1224"/>
              <a:ext cx="1088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7" name="TextBox 504">
              <a:extLst>
                <a:ext uri="{FF2B5EF4-FFF2-40B4-BE49-F238E27FC236}">
                  <a16:creationId xmlns:a16="http://schemas.microsoft.com/office/drawing/2014/main" id="{A7BFBAEB-F524-4C79-8600-436C3324A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8" y="972"/>
              <a:ext cx="1088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Large red flowers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68" name="TextBox 504">
              <a:extLst>
                <a:ext uri="{FF2B5EF4-FFF2-40B4-BE49-F238E27FC236}">
                  <a16:creationId xmlns:a16="http://schemas.microsoft.com/office/drawing/2014/main" id="{78404687-14D4-4589-B470-243A08F040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" y="1260"/>
              <a:ext cx="1088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Yellow &amp; blue flowers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cxnSp>
          <p:nvCxnSpPr>
            <p:cNvPr id="6169" name="Straight Connector 676">
              <a:extLst>
                <a:ext uri="{FF2B5EF4-FFF2-40B4-BE49-F238E27FC236}">
                  <a16:creationId xmlns:a16="http://schemas.microsoft.com/office/drawing/2014/main" id="{37AC015C-88A3-4BB8-8895-B5A99AE0D2BD}"/>
                </a:ext>
              </a:extLst>
            </p:cNvPr>
            <p:cNvCxnSpPr>
              <a:cxnSpLocks noChangeShapeType="1"/>
              <a:stCxn id="6162" idx="3"/>
              <a:endCxn id="6157" idx="0"/>
            </p:cNvCxnSpPr>
            <p:nvPr/>
          </p:nvCxnSpPr>
          <p:spPr bwMode="auto">
            <a:xfrm flipH="1">
              <a:off x="2880" y="1388"/>
              <a:ext cx="159" cy="1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0" name="Straight Connector 676">
              <a:extLst>
                <a:ext uri="{FF2B5EF4-FFF2-40B4-BE49-F238E27FC236}">
                  <a16:creationId xmlns:a16="http://schemas.microsoft.com/office/drawing/2014/main" id="{C781BFC8-4636-4441-8FA9-B07F1367A020}"/>
                </a:ext>
              </a:extLst>
            </p:cNvPr>
            <p:cNvCxnSpPr>
              <a:cxnSpLocks noChangeShapeType="1"/>
              <a:stCxn id="6166" idx="2"/>
              <a:endCxn id="6162" idx="6"/>
            </p:cNvCxnSpPr>
            <p:nvPr/>
          </p:nvCxnSpPr>
          <p:spPr bwMode="auto">
            <a:xfrm flipH="1" flipV="1">
              <a:off x="3974" y="1242"/>
              <a:ext cx="436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1" name="Straight Connector 676">
              <a:extLst>
                <a:ext uri="{FF2B5EF4-FFF2-40B4-BE49-F238E27FC236}">
                  <a16:creationId xmlns:a16="http://schemas.microsoft.com/office/drawing/2014/main" id="{AE5CAF9F-8183-4A51-B41F-94F36F8FCF93}"/>
                </a:ext>
              </a:extLst>
            </p:cNvPr>
            <p:cNvCxnSpPr>
              <a:cxnSpLocks noChangeShapeType="1"/>
              <a:stCxn id="6165" idx="2"/>
              <a:endCxn id="6162" idx="6"/>
            </p:cNvCxnSpPr>
            <p:nvPr/>
          </p:nvCxnSpPr>
          <p:spPr bwMode="auto">
            <a:xfrm flipH="1">
              <a:off x="3974" y="1062"/>
              <a:ext cx="244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2" name="Straight Connector 676">
              <a:extLst>
                <a:ext uri="{FF2B5EF4-FFF2-40B4-BE49-F238E27FC236}">
                  <a16:creationId xmlns:a16="http://schemas.microsoft.com/office/drawing/2014/main" id="{AF07DC4D-1751-4CFF-BABA-1A9BE156A878}"/>
                </a:ext>
              </a:extLst>
            </p:cNvPr>
            <p:cNvCxnSpPr>
              <a:cxnSpLocks noChangeShapeType="1"/>
              <a:stCxn id="6161" idx="5"/>
              <a:endCxn id="6157" idx="0"/>
            </p:cNvCxnSpPr>
            <p:nvPr/>
          </p:nvCxnSpPr>
          <p:spPr bwMode="auto">
            <a:xfrm>
              <a:off x="2474" y="1399"/>
              <a:ext cx="406" cy="10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3" name="TextBox 504">
              <a:extLst>
                <a:ext uri="{FF2B5EF4-FFF2-40B4-BE49-F238E27FC236}">
                  <a16:creationId xmlns:a16="http://schemas.microsoft.com/office/drawing/2014/main" id="{B5240008-716B-4713-8F54-D7E29BAD8F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" y="1404"/>
              <a:ext cx="1088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Pollen produced in 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74" name="TextBox 504">
              <a:extLst>
                <a:ext uri="{FF2B5EF4-FFF2-40B4-BE49-F238E27FC236}">
                  <a16:creationId xmlns:a16="http://schemas.microsoft.com/office/drawing/2014/main" id="{E99848CF-7CC4-45F4-89C4-D81FC815D9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6" y="1656"/>
              <a:ext cx="768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Carpel</a:t>
              </a:r>
            </a:p>
          </p:txBody>
        </p:sp>
        <p:sp>
          <p:nvSpPr>
            <p:cNvPr id="6175" name="Oval 672">
              <a:extLst>
                <a:ext uri="{FF2B5EF4-FFF2-40B4-BE49-F238E27FC236}">
                  <a16:creationId xmlns:a16="http://schemas.microsoft.com/office/drawing/2014/main" id="{745E57EE-AB83-4610-BD64-6A5456A8E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" y="1656"/>
              <a:ext cx="768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6" name="Oval 672">
              <a:extLst>
                <a:ext uri="{FF2B5EF4-FFF2-40B4-BE49-F238E27FC236}">
                  <a16:creationId xmlns:a16="http://schemas.microsoft.com/office/drawing/2014/main" id="{8A2EAED7-DC5C-4027-8A44-C181BE67FF1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800" y="2016"/>
              <a:ext cx="832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7" name="Oval 672">
              <a:extLst>
                <a:ext uri="{FF2B5EF4-FFF2-40B4-BE49-F238E27FC236}">
                  <a16:creationId xmlns:a16="http://schemas.microsoft.com/office/drawing/2014/main" id="{F6C35AA3-1532-499B-BF01-E18F8AD62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2016"/>
              <a:ext cx="896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78" name="Straight Connector 676">
              <a:extLst>
                <a:ext uri="{FF2B5EF4-FFF2-40B4-BE49-F238E27FC236}">
                  <a16:creationId xmlns:a16="http://schemas.microsoft.com/office/drawing/2014/main" id="{558C6D25-DDB6-40A0-9944-F4CC258B60D7}"/>
                </a:ext>
              </a:extLst>
            </p:cNvPr>
            <p:cNvCxnSpPr>
              <a:cxnSpLocks noChangeShapeType="1"/>
              <a:stCxn id="6151" idx="5"/>
              <a:endCxn id="6177" idx="0"/>
            </p:cNvCxnSpPr>
            <p:nvPr/>
          </p:nvCxnSpPr>
          <p:spPr bwMode="auto">
            <a:xfrm flipH="1">
              <a:off x="4160" y="1836"/>
              <a:ext cx="317" cy="17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9" name="Straight Connector 676">
              <a:extLst>
                <a:ext uri="{FF2B5EF4-FFF2-40B4-BE49-F238E27FC236}">
                  <a16:creationId xmlns:a16="http://schemas.microsoft.com/office/drawing/2014/main" id="{AFEC6220-5A15-429F-A3D2-F11C99A27A5E}"/>
                </a:ext>
              </a:extLst>
            </p:cNvPr>
            <p:cNvCxnSpPr>
              <a:cxnSpLocks noChangeShapeType="1"/>
              <a:stCxn id="6151" idx="5"/>
              <a:endCxn id="6176" idx="3"/>
            </p:cNvCxnSpPr>
            <p:nvPr/>
          </p:nvCxnSpPr>
          <p:spPr bwMode="auto">
            <a:xfrm>
              <a:off x="4477" y="1836"/>
              <a:ext cx="444" cy="21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0" name="Straight Connector 676">
              <a:extLst>
                <a:ext uri="{FF2B5EF4-FFF2-40B4-BE49-F238E27FC236}">
                  <a16:creationId xmlns:a16="http://schemas.microsoft.com/office/drawing/2014/main" id="{348F260B-28FE-4822-BA50-B112E9FDBE60}"/>
                </a:ext>
              </a:extLst>
            </p:cNvPr>
            <p:cNvCxnSpPr>
              <a:cxnSpLocks noChangeShapeType="1"/>
              <a:stCxn id="6151" idx="5"/>
              <a:endCxn id="6175" idx="2"/>
            </p:cNvCxnSpPr>
            <p:nvPr/>
          </p:nvCxnSpPr>
          <p:spPr bwMode="auto">
            <a:xfrm flipV="1">
              <a:off x="4477" y="1782"/>
              <a:ext cx="381" cy="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1" name="TextBox 504">
              <a:extLst>
                <a:ext uri="{FF2B5EF4-FFF2-40B4-BE49-F238E27FC236}">
                  <a16:creationId xmlns:a16="http://schemas.microsoft.com/office/drawing/2014/main" id="{B698030E-E133-4EAA-9A56-A541241FDC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2" y="2052"/>
              <a:ext cx="896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Pollen lands here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82" name="TextBox 504">
              <a:extLst>
                <a:ext uri="{FF2B5EF4-FFF2-40B4-BE49-F238E27FC236}">
                  <a16:creationId xmlns:a16="http://schemas.microsoft.com/office/drawing/2014/main" id="{2226A55A-57C9-4BFB-A11F-E30656EE4B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36" y="2052"/>
              <a:ext cx="896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Bottleneck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83" name="TextBox 504">
              <a:extLst>
                <a:ext uri="{FF2B5EF4-FFF2-40B4-BE49-F238E27FC236}">
                  <a16:creationId xmlns:a16="http://schemas.microsoft.com/office/drawing/2014/main" id="{1D2C5B1F-C8F2-4312-9F77-0D95282427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4" y="1692"/>
              <a:ext cx="768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Contains egg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84" name="TextBox 504">
              <a:extLst>
                <a:ext uri="{FF2B5EF4-FFF2-40B4-BE49-F238E27FC236}">
                  <a16:creationId xmlns:a16="http://schemas.microsoft.com/office/drawing/2014/main" id="{6CECAEE0-56F4-4F07-A480-352D027289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8" y="2628"/>
              <a:ext cx="896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Sperm fuses with egg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85" name="TextBox 504">
              <a:extLst>
                <a:ext uri="{FF2B5EF4-FFF2-40B4-BE49-F238E27FC236}">
                  <a16:creationId xmlns:a16="http://schemas.microsoft.com/office/drawing/2014/main" id="{25DFFCEB-5E77-4AB1-9522-D107CEBEC2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3204"/>
              <a:ext cx="896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Sperm + egg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86" name="TextBox 504">
              <a:extLst>
                <a:ext uri="{FF2B5EF4-FFF2-40B4-BE49-F238E27FC236}">
                  <a16:creationId xmlns:a16="http://schemas.microsoft.com/office/drawing/2014/main" id="{07A7D1DE-CA08-4F11-89AE-465A7A0ACB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" y="3168"/>
              <a:ext cx="896" cy="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Sperm + 2 polar bodies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87" name="Oval 672">
              <a:extLst>
                <a:ext uri="{FF2B5EF4-FFF2-40B4-BE49-F238E27FC236}">
                  <a16:creationId xmlns:a16="http://schemas.microsoft.com/office/drawing/2014/main" id="{2727DC42-C162-4950-8A2D-1EFD481A7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132"/>
              <a:ext cx="89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88" name="Oval 672">
              <a:extLst>
                <a:ext uri="{FF2B5EF4-FFF2-40B4-BE49-F238E27FC236}">
                  <a16:creationId xmlns:a16="http://schemas.microsoft.com/office/drawing/2014/main" id="{AB386A29-60A2-47E2-B6D4-3A5A87318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" y="3132"/>
              <a:ext cx="89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89" name="Straight Connector 676">
              <a:extLst>
                <a:ext uri="{FF2B5EF4-FFF2-40B4-BE49-F238E27FC236}">
                  <a16:creationId xmlns:a16="http://schemas.microsoft.com/office/drawing/2014/main" id="{621EF987-7C16-4525-A098-85D07B6F0E93}"/>
                </a:ext>
              </a:extLst>
            </p:cNvPr>
            <p:cNvCxnSpPr>
              <a:cxnSpLocks noChangeShapeType="1"/>
              <a:stCxn id="6156" idx="4"/>
              <a:endCxn id="6187" idx="7"/>
            </p:cNvCxnSpPr>
            <p:nvPr/>
          </p:nvCxnSpPr>
          <p:spPr bwMode="auto">
            <a:xfrm flipH="1">
              <a:off x="4221" y="2958"/>
              <a:ext cx="227" cy="21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0" name="Straight Connector 676">
              <a:extLst>
                <a:ext uri="{FF2B5EF4-FFF2-40B4-BE49-F238E27FC236}">
                  <a16:creationId xmlns:a16="http://schemas.microsoft.com/office/drawing/2014/main" id="{1A3676F5-2151-48B3-A62B-525BD249F98F}"/>
                </a:ext>
              </a:extLst>
            </p:cNvPr>
            <p:cNvCxnSpPr>
              <a:cxnSpLocks noChangeShapeType="1"/>
              <a:stCxn id="6156" idx="4"/>
              <a:endCxn id="6188" idx="1"/>
            </p:cNvCxnSpPr>
            <p:nvPr/>
          </p:nvCxnSpPr>
          <p:spPr bwMode="auto">
            <a:xfrm>
              <a:off x="4448" y="2958"/>
              <a:ext cx="355" cy="21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51" name="TextBox 504">
              <a:extLst>
                <a:ext uri="{FF2B5EF4-FFF2-40B4-BE49-F238E27FC236}">
                  <a16:creationId xmlns:a16="http://schemas.microsoft.com/office/drawing/2014/main" id="{22980B76-7F82-430A-A93F-18CFE6E2FB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160"/>
              <a:ext cx="768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Asexual reproduction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92" name="Oval 672">
              <a:extLst>
                <a:ext uri="{FF2B5EF4-FFF2-40B4-BE49-F238E27FC236}">
                  <a16:creationId xmlns:a16="http://schemas.microsoft.com/office/drawing/2014/main" id="{84D3EC2B-CA75-48A2-ACC9-3E5CF3DAA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56"/>
              <a:ext cx="89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93" name="Oval 672">
              <a:extLst>
                <a:ext uri="{FF2B5EF4-FFF2-40B4-BE49-F238E27FC236}">
                  <a16:creationId xmlns:a16="http://schemas.microsoft.com/office/drawing/2014/main" id="{F0871EA6-7AFB-439A-9B50-6D1DBA52D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8" y="2556"/>
              <a:ext cx="89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94" name="Straight Connector 676">
              <a:extLst>
                <a:ext uri="{FF2B5EF4-FFF2-40B4-BE49-F238E27FC236}">
                  <a16:creationId xmlns:a16="http://schemas.microsoft.com/office/drawing/2014/main" id="{4E925584-5820-46EF-91C9-A7C562A1285D}"/>
                </a:ext>
              </a:extLst>
            </p:cNvPr>
            <p:cNvCxnSpPr>
              <a:cxnSpLocks noChangeShapeType="1"/>
              <a:stCxn id="6155" idx="4"/>
              <a:endCxn id="6192" idx="7"/>
            </p:cNvCxnSpPr>
            <p:nvPr/>
          </p:nvCxnSpPr>
          <p:spPr bwMode="auto">
            <a:xfrm flipH="1">
              <a:off x="765" y="2418"/>
              <a:ext cx="227" cy="17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5" name="Straight Connector 676">
              <a:extLst>
                <a:ext uri="{FF2B5EF4-FFF2-40B4-BE49-F238E27FC236}">
                  <a16:creationId xmlns:a16="http://schemas.microsoft.com/office/drawing/2014/main" id="{20A532BF-D1DD-45E9-A8B7-B3B5A333A59C}"/>
                </a:ext>
              </a:extLst>
            </p:cNvPr>
            <p:cNvCxnSpPr>
              <a:cxnSpLocks noChangeShapeType="1"/>
              <a:stCxn id="6155" idx="4"/>
              <a:endCxn id="6193" idx="1"/>
            </p:cNvCxnSpPr>
            <p:nvPr/>
          </p:nvCxnSpPr>
          <p:spPr bwMode="auto">
            <a:xfrm>
              <a:off x="992" y="2418"/>
              <a:ext cx="227" cy="17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96" name="TextBox 504">
              <a:extLst>
                <a:ext uri="{FF2B5EF4-FFF2-40B4-BE49-F238E27FC236}">
                  <a16:creationId xmlns:a16="http://schemas.microsoft.com/office/drawing/2014/main" id="{D0828DC6-4866-4945-8569-F25C8F47A5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628"/>
              <a:ext cx="896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Potato eyes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97" name="TextBox 504">
              <a:extLst>
                <a:ext uri="{FF2B5EF4-FFF2-40B4-BE49-F238E27FC236}">
                  <a16:creationId xmlns:a16="http://schemas.microsoft.com/office/drawing/2014/main" id="{DF260DA7-4805-4B77-94A3-AC92CBBD4A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8" y="2628"/>
              <a:ext cx="896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Kalanchoë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</p:grpSp>
      <p:sp>
        <p:nvSpPr>
          <p:cNvPr id="6200" name="TextBox 99">
            <a:extLst>
              <a:ext uri="{FF2B5EF4-FFF2-40B4-BE49-F238E27FC236}">
                <a16:creationId xmlns:a16="http://schemas.microsoft.com/office/drawing/2014/main" id="{AF06041B-44D6-4A0D-B38A-EDC04EB26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1400" y="4800600"/>
            <a:ext cx="38608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8"/>
            </a:pPr>
            <a:endParaRPr lang="en-US" alt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Stigma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Anthers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Rhizomes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Somatic embryogenesis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 pollinated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63728FA-1307-4F5D-BD19-E572776EB0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Plant Reproduction Key</a:t>
            </a:r>
          </a:p>
        </p:txBody>
      </p:sp>
      <p:grpSp>
        <p:nvGrpSpPr>
          <p:cNvPr id="7225" name="Group 57">
            <a:extLst>
              <a:ext uri="{FF2B5EF4-FFF2-40B4-BE49-F238E27FC236}">
                <a16:creationId xmlns:a16="http://schemas.microsoft.com/office/drawing/2014/main" id="{D66FB52E-316F-4800-890D-E4EC8BB31949}"/>
              </a:ext>
            </a:extLst>
          </p:cNvPr>
          <p:cNvGrpSpPr>
            <a:grpSpLocks/>
          </p:cNvGrpSpPr>
          <p:nvPr/>
        </p:nvGrpSpPr>
        <p:grpSpPr bwMode="auto">
          <a:xfrm>
            <a:off x="0" y="533400"/>
            <a:ext cx="8940800" cy="5364163"/>
            <a:chOff x="0" y="936"/>
            <a:chExt cx="5632" cy="2534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9EDCC57C-35EF-455D-9899-0F77E7000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980"/>
              <a:ext cx="1280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3" name="TextBox 504">
              <a:extLst>
                <a:ext uri="{FF2B5EF4-FFF2-40B4-BE49-F238E27FC236}">
                  <a16:creationId xmlns:a16="http://schemas.microsoft.com/office/drawing/2014/main" id="{D6DF2EE8-63AD-43CC-8322-D95DFE5E9F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2052"/>
              <a:ext cx="83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Flower</a:t>
              </a:r>
            </a:p>
          </p:txBody>
        </p:sp>
        <p:cxnSp>
          <p:nvCxnSpPr>
            <p:cNvPr id="7174" name="Straight Connector 676">
              <a:extLst>
                <a:ext uri="{FF2B5EF4-FFF2-40B4-BE49-F238E27FC236}">
                  <a16:creationId xmlns:a16="http://schemas.microsoft.com/office/drawing/2014/main" id="{79841486-4C4D-4D40-B8E7-CD2FDADB6687}"/>
                </a:ext>
              </a:extLst>
            </p:cNvPr>
            <p:cNvCxnSpPr>
              <a:cxnSpLocks noChangeShapeType="1"/>
              <a:stCxn id="7172" idx="2"/>
              <a:endCxn id="7179" idx="6"/>
            </p:cNvCxnSpPr>
            <p:nvPr/>
          </p:nvCxnSpPr>
          <p:spPr bwMode="auto">
            <a:xfrm flipH="1">
              <a:off x="1670" y="2124"/>
              <a:ext cx="244" cy="1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5" name="Oval 672">
              <a:extLst>
                <a:ext uri="{FF2B5EF4-FFF2-40B4-BE49-F238E27FC236}">
                  <a16:creationId xmlns:a16="http://schemas.microsoft.com/office/drawing/2014/main" id="{9AB8B290-31E4-40C3-9857-2BC57A787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1584"/>
              <a:ext cx="896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6" name="Straight Connector 676">
              <a:extLst>
                <a:ext uri="{FF2B5EF4-FFF2-40B4-BE49-F238E27FC236}">
                  <a16:creationId xmlns:a16="http://schemas.microsoft.com/office/drawing/2014/main" id="{EA064AD2-03E6-4EAF-9D5C-38077642DB2A}"/>
                </a:ext>
              </a:extLst>
            </p:cNvPr>
            <p:cNvCxnSpPr>
              <a:cxnSpLocks noChangeShapeType="1"/>
              <a:stCxn id="7175" idx="2"/>
              <a:endCxn id="7172" idx="6"/>
            </p:cNvCxnSpPr>
            <p:nvPr/>
          </p:nvCxnSpPr>
          <p:spPr bwMode="auto">
            <a:xfrm flipH="1">
              <a:off x="3206" y="1728"/>
              <a:ext cx="500" cy="3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7" name="Oval 672">
              <a:extLst>
                <a:ext uri="{FF2B5EF4-FFF2-40B4-BE49-F238E27FC236}">
                  <a16:creationId xmlns:a16="http://schemas.microsoft.com/office/drawing/2014/main" id="{866E1057-F841-44C6-9376-023E6C9DF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1332"/>
              <a:ext cx="134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8" name="Straight Connector 676">
              <a:extLst>
                <a:ext uri="{FF2B5EF4-FFF2-40B4-BE49-F238E27FC236}">
                  <a16:creationId xmlns:a16="http://schemas.microsoft.com/office/drawing/2014/main" id="{404ABC61-C69F-4FCD-A7D6-E76758CC1FD6}"/>
                </a:ext>
              </a:extLst>
            </p:cNvPr>
            <p:cNvCxnSpPr>
              <a:cxnSpLocks noChangeShapeType="1"/>
              <a:stCxn id="7181" idx="2"/>
              <a:endCxn id="7177" idx="6"/>
            </p:cNvCxnSpPr>
            <p:nvPr/>
          </p:nvCxnSpPr>
          <p:spPr bwMode="auto">
            <a:xfrm flipH="1" flipV="1">
              <a:off x="1542" y="1494"/>
              <a:ext cx="820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CE1BC871-79BE-4515-B9AC-088E3BF1A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" y="2088"/>
              <a:ext cx="134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0" name="Oval 672">
              <a:extLst>
                <a:ext uri="{FF2B5EF4-FFF2-40B4-BE49-F238E27FC236}">
                  <a16:creationId xmlns:a16="http://schemas.microsoft.com/office/drawing/2014/main" id="{67D668FC-6609-4EB4-A104-D35CC6613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2592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1" name="Oval 672">
              <a:extLst>
                <a:ext uri="{FF2B5EF4-FFF2-40B4-BE49-F238E27FC236}">
                  <a16:creationId xmlns:a16="http://schemas.microsoft.com/office/drawing/2014/main" id="{1B5E8817-84F0-41C5-A0A6-01F367FC58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8" y="1512"/>
              <a:ext cx="102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BB400E34-C4D7-4EBB-82A6-50130732A4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1620"/>
              <a:ext cx="768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Pollination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98295A40-B45C-442C-B746-B474300B73F2}"/>
                </a:ext>
              </a:extLst>
            </p:cNvPr>
            <p:cNvCxnSpPr>
              <a:cxnSpLocks noChangeShapeType="1"/>
              <a:stCxn id="7181" idx="4"/>
              <a:endCxn id="7172" idx="0"/>
            </p:cNvCxnSpPr>
            <p:nvPr/>
          </p:nvCxnSpPr>
          <p:spPr bwMode="auto">
            <a:xfrm flipH="1">
              <a:off x="2560" y="1842"/>
              <a:ext cx="320" cy="1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4" name="Straight Connector 676">
              <a:extLst>
                <a:ext uri="{FF2B5EF4-FFF2-40B4-BE49-F238E27FC236}">
                  <a16:creationId xmlns:a16="http://schemas.microsoft.com/office/drawing/2014/main" id="{965A9BBD-4598-4BBB-9675-0216790A48D8}"/>
                </a:ext>
              </a:extLst>
            </p:cNvPr>
            <p:cNvCxnSpPr>
              <a:cxnSpLocks noChangeShapeType="1"/>
              <a:stCxn id="7172" idx="5"/>
              <a:endCxn id="7180" idx="1"/>
            </p:cNvCxnSpPr>
            <p:nvPr/>
          </p:nvCxnSpPr>
          <p:spPr bwMode="auto">
            <a:xfrm>
              <a:off x="3013" y="2232"/>
              <a:ext cx="915" cy="40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Oval 672">
              <a:extLst>
                <a:ext uri="{FF2B5EF4-FFF2-40B4-BE49-F238E27FC236}">
                  <a16:creationId xmlns:a16="http://schemas.microsoft.com/office/drawing/2014/main" id="{CAFDF52E-38FD-4BC4-A07B-4E76A0A38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1116"/>
              <a:ext cx="1024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6" name="Oval 672">
              <a:extLst>
                <a:ext uri="{FF2B5EF4-FFF2-40B4-BE49-F238E27FC236}">
                  <a16:creationId xmlns:a16="http://schemas.microsoft.com/office/drawing/2014/main" id="{BD76C091-B60B-4073-A173-2557DF25A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044"/>
              <a:ext cx="1088" cy="39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71" name="TextBox 504">
              <a:extLst>
                <a:ext uri="{FF2B5EF4-FFF2-40B4-BE49-F238E27FC236}">
                  <a16:creationId xmlns:a16="http://schemas.microsoft.com/office/drawing/2014/main" id="{7FF49AC4-722F-4959-9D58-8702B3F9FD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224"/>
              <a:ext cx="108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Self-pollination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21D7CA60-1F8A-4AAD-AEE7-00DF34B819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1116"/>
              <a:ext cx="1088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Pollen from another individual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89" name="Oval 672">
              <a:extLst>
                <a:ext uri="{FF2B5EF4-FFF2-40B4-BE49-F238E27FC236}">
                  <a16:creationId xmlns:a16="http://schemas.microsoft.com/office/drawing/2014/main" id="{14A15046-8099-4BDD-A6E3-813D6ACF8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936"/>
              <a:ext cx="1152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46FEA9F4-07B8-449E-B631-92505F2BD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6" y="1224"/>
              <a:ext cx="1088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1" name="TextBox 504">
              <a:extLst>
                <a:ext uri="{FF2B5EF4-FFF2-40B4-BE49-F238E27FC236}">
                  <a16:creationId xmlns:a16="http://schemas.microsoft.com/office/drawing/2014/main" id="{52895C57-1BCA-4C9C-8DD8-05E011CD65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8" y="972"/>
              <a:ext cx="108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Large red flowers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192" name="TextBox 504">
              <a:extLst>
                <a:ext uri="{FF2B5EF4-FFF2-40B4-BE49-F238E27FC236}">
                  <a16:creationId xmlns:a16="http://schemas.microsoft.com/office/drawing/2014/main" id="{09E525B4-217B-4000-AE4A-E193117FA6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" y="1260"/>
              <a:ext cx="108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Yellow &amp; blue flowers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cxnSp>
          <p:nvCxnSpPr>
            <p:cNvPr id="7193" name="Straight Connector 676">
              <a:extLst>
                <a:ext uri="{FF2B5EF4-FFF2-40B4-BE49-F238E27FC236}">
                  <a16:creationId xmlns:a16="http://schemas.microsoft.com/office/drawing/2014/main" id="{513FAAC5-7B23-4584-9457-034C53810FCB}"/>
                </a:ext>
              </a:extLst>
            </p:cNvPr>
            <p:cNvCxnSpPr>
              <a:cxnSpLocks noChangeShapeType="1"/>
              <a:stCxn id="7186" idx="3"/>
              <a:endCxn id="7181" idx="0"/>
            </p:cNvCxnSpPr>
            <p:nvPr/>
          </p:nvCxnSpPr>
          <p:spPr bwMode="auto">
            <a:xfrm flipH="1">
              <a:off x="2880" y="1388"/>
              <a:ext cx="159" cy="1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EFA22777-7D1E-4740-BA3C-7E2CA105222B}"/>
                </a:ext>
              </a:extLst>
            </p:cNvPr>
            <p:cNvCxnSpPr>
              <a:cxnSpLocks noChangeShapeType="1"/>
              <a:stCxn id="7190" idx="2"/>
              <a:endCxn id="7186" idx="6"/>
            </p:cNvCxnSpPr>
            <p:nvPr/>
          </p:nvCxnSpPr>
          <p:spPr bwMode="auto">
            <a:xfrm flipH="1" flipV="1">
              <a:off x="3974" y="1242"/>
              <a:ext cx="436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5" name="Straight Connector 676">
              <a:extLst>
                <a:ext uri="{FF2B5EF4-FFF2-40B4-BE49-F238E27FC236}">
                  <a16:creationId xmlns:a16="http://schemas.microsoft.com/office/drawing/2014/main" id="{36899768-1990-4556-BBA8-6152C99D4437}"/>
                </a:ext>
              </a:extLst>
            </p:cNvPr>
            <p:cNvCxnSpPr>
              <a:cxnSpLocks noChangeShapeType="1"/>
              <a:stCxn id="7189" idx="2"/>
              <a:endCxn id="7186" idx="6"/>
            </p:cNvCxnSpPr>
            <p:nvPr/>
          </p:nvCxnSpPr>
          <p:spPr bwMode="auto">
            <a:xfrm flipH="1">
              <a:off x="3974" y="1062"/>
              <a:ext cx="244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6" name="Straight Connector 676">
              <a:extLst>
                <a:ext uri="{FF2B5EF4-FFF2-40B4-BE49-F238E27FC236}">
                  <a16:creationId xmlns:a16="http://schemas.microsoft.com/office/drawing/2014/main" id="{93ECAAE5-60A1-4239-9494-A58C297C6F0B}"/>
                </a:ext>
              </a:extLst>
            </p:cNvPr>
            <p:cNvCxnSpPr>
              <a:cxnSpLocks noChangeShapeType="1"/>
              <a:stCxn id="7185" idx="5"/>
              <a:endCxn id="7181" idx="0"/>
            </p:cNvCxnSpPr>
            <p:nvPr/>
          </p:nvCxnSpPr>
          <p:spPr bwMode="auto">
            <a:xfrm>
              <a:off x="2474" y="1399"/>
              <a:ext cx="406" cy="10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7" name="TextBox 504">
              <a:extLst>
                <a:ext uri="{FF2B5EF4-FFF2-40B4-BE49-F238E27FC236}">
                  <a16:creationId xmlns:a16="http://schemas.microsoft.com/office/drawing/2014/main" id="{4D625EA1-0261-4769-8125-A556B1640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" y="1404"/>
              <a:ext cx="108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Pollen produced in 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198" name="TextBox 504">
              <a:extLst>
                <a:ext uri="{FF2B5EF4-FFF2-40B4-BE49-F238E27FC236}">
                  <a16:creationId xmlns:a16="http://schemas.microsoft.com/office/drawing/2014/main" id="{CF3B8E7F-2D7B-4B32-9B91-26AD66EECA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6" y="1656"/>
              <a:ext cx="768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Carpel</a:t>
              </a:r>
            </a:p>
          </p:txBody>
        </p:sp>
        <p:sp>
          <p:nvSpPr>
            <p:cNvPr id="7199" name="Oval 672">
              <a:extLst>
                <a:ext uri="{FF2B5EF4-FFF2-40B4-BE49-F238E27FC236}">
                  <a16:creationId xmlns:a16="http://schemas.microsoft.com/office/drawing/2014/main" id="{14170209-CA83-4C06-8A67-AEE3BEA19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" y="1656"/>
              <a:ext cx="768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0" name="Oval 672">
              <a:extLst>
                <a:ext uri="{FF2B5EF4-FFF2-40B4-BE49-F238E27FC236}">
                  <a16:creationId xmlns:a16="http://schemas.microsoft.com/office/drawing/2014/main" id="{DFEAF549-EEA5-44AA-8671-9A2AE93AE23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800" y="2016"/>
              <a:ext cx="832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1" name="Oval 672">
              <a:extLst>
                <a:ext uri="{FF2B5EF4-FFF2-40B4-BE49-F238E27FC236}">
                  <a16:creationId xmlns:a16="http://schemas.microsoft.com/office/drawing/2014/main" id="{CA20B560-E58F-4A08-BCA6-7F810C75E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2" y="2016"/>
              <a:ext cx="896" cy="25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02" name="Straight Connector 676">
              <a:extLst>
                <a:ext uri="{FF2B5EF4-FFF2-40B4-BE49-F238E27FC236}">
                  <a16:creationId xmlns:a16="http://schemas.microsoft.com/office/drawing/2014/main" id="{10F0FC9A-32D2-4AA2-9F66-B30DE935248B}"/>
                </a:ext>
              </a:extLst>
            </p:cNvPr>
            <p:cNvCxnSpPr>
              <a:cxnSpLocks noChangeShapeType="1"/>
              <a:stCxn id="7175" idx="5"/>
              <a:endCxn id="7201" idx="0"/>
            </p:cNvCxnSpPr>
            <p:nvPr/>
          </p:nvCxnSpPr>
          <p:spPr bwMode="auto">
            <a:xfrm flipH="1">
              <a:off x="4160" y="1836"/>
              <a:ext cx="317" cy="17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3" name="Straight Connector 676">
              <a:extLst>
                <a:ext uri="{FF2B5EF4-FFF2-40B4-BE49-F238E27FC236}">
                  <a16:creationId xmlns:a16="http://schemas.microsoft.com/office/drawing/2014/main" id="{62FB968A-4E2D-46BD-BE8B-E9DB59E0D4A7}"/>
                </a:ext>
              </a:extLst>
            </p:cNvPr>
            <p:cNvCxnSpPr>
              <a:cxnSpLocks noChangeShapeType="1"/>
              <a:stCxn id="7175" idx="5"/>
              <a:endCxn id="7200" idx="3"/>
            </p:cNvCxnSpPr>
            <p:nvPr/>
          </p:nvCxnSpPr>
          <p:spPr bwMode="auto">
            <a:xfrm>
              <a:off x="4477" y="1836"/>
              <a:ext cx="444" cy="21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4" name="Straight Connector 676">
              <a:extLst>
                <a:ext uri="{FF2B5EF4-FFF2-40B4-BE49-F238E27FC236}">
                  <a16:creationId xmlns:a16="http://schemas.microsoft.com/office/drawing/2014/main" id="{B3E12F0C-A974-4156-97BD-C25E71F1558F}"/>
                </a:ext>
              </a:extLst>
            </p:cNvPr>
            <p:cNvCxnSpPr>
              <a:cxnSpLocks noChangeShapeType="1"/>
              <a:stCxn id="7175" idx="5"/>
              <a:endCxn id="7199" idx="2"/>
            </p:cNvCxnSpPr>
            <p:nvPr/>
          </p:nvCxnSpPr>
          <p:spPr bwMode="auto">
            <a:xfrm flipV="1">
              <a:off x="4477" y="1782"/>
              <a:ext cx="381" cy="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5" name="TextBox 504">
              <a:extLst>
                <a:ext uri="{FF2B5EF4-FFF2-40B4-BE49-F238E27FC236}">
                  <a16:creationId xmlns:a16="http://schemas.microsoft.com/office/drawing/2014/main" id="{DDFDA56B-5CE3-4FF5-99D3-068247F7FF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2" y="2052"/>
              <a:ext cx="89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Pollen lands here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206" name="TextBox 504">
              <a:extLst>
                <a:ext uri="{FF2B5EF4-FFF2-40B4-BE49-F238E27FC236}">
                  <a16:creationId xmlns:a16="http://schemas.microsoft.com/office/drawing/2014/main" id="{BBCD903F-0FBB-43F7-A08E-AC0E8C39B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36" y="2052"/>
              <a:ext cx="89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Bottleneck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207" name="TextBox 504">
              <a:extLst>
                <a:ext uri="{FF2B5EF4-FFF2-40B4-BE49-F238E27FC236}">
                  <a16:creationId xmlns:a16="http://schemas.microsoft.com/office/drawing/2014/main" id="{D6719A0A-F9A0-42EB-BD99-AEBDD2E486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4" y="1692"/>
              <a:ext cx="768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Contains egg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208" name="TextBox 504">
              <a:extLst>
                <a:ext uri="{FF2B5EF4-FFF2-40B4-BE49-F238E27FC236}">
                  <a16:creationId xmlns:a16="http://schemas.microsoft.com/office/drawing/2014/main" id="{21FA60D5-9CC5-4D89-90DE-D5838B5384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8" y="2628"/>
              <a:ext cx="896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Sperm fuses with egg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209" name="TextBox 504">
              <a:extLst>
                <a:ext uri="{FF2B5EF4-FFF2-40B4-BE49-F238E27FC236}">
                  <a16:creationId xmlns:a16="http://schemas.microsoft.com/office/drawing/2014/main" id="{841BAC49-72AD-4824-847B-6CF00F1DAC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3204"/>
              <a:ext cx="89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Sperm + egg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210" name="TextBox 504">
              <a:extLst>
                <a:ext uri="{FF2B5EF4-FFF2-40B4-BE49-F238E27FC236}">
                  <a16:creationId xmlns:a16="http://schemas.microsoft.com/office/drawing/2014/main" id="{E342B266-6559-4671-81D5-6E55DE850D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" y="3168"/>
              <a:ext cx="896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Sperm + 2 polar bodies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211" name="Oval 672">
              <a:extLst>
                <a:ext uri="{FF2B5EF4-FFF2-40B4-BE49-F238E27FC236}">
                  <a16:creationId xmlns:a16="http://schemas.microsoft.com/office/drawing/2014/main" id="{787DC02F-75AD-4C12-A059-DF61B02B0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132"/>
              <a:ext cx="89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12" name="Oval 672">
              <a:extLst>
                <a:ext uri="{FF2B5EF4-FFF2-40B4-BE49-F238E27FC236}">
                  <a16:creationId xmlns:a16="http://schemas.microsoft.com/office/drawing/2014/main" id="{864AA0F7-2AAF-4246-A2B5-EA037D33B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" y="3132"/>
              <a:ext cx="89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13" name="Straight Connector 676">
              <a:extLst>
                <a:ext uri="{FF2B5EF4-FFF2-40B4-BE49-F238E27FC236}">
                  <a16:creationId xmlns:a16="http://schemas.microsoft.com/office/drawing/2014/main" id="{ECDB63AC-40CD-4A67-BA6C-612DD7E97265}"/>
                </a:ext>
              </a:extLst>
            </p:cNvPr>
            <p:cNvCxnSpPr>
              <a:cxnSpLocks noChangeShapeType="1"/>
              <a:stCxn id="7180" idx="4"/>
              <a:endCxn id="7211" idx="7"/>
            </p:cNvCxnSpPr>
            <p:nvPr/>
          </p:nvCxnSpPr>
          <p:spPr bwMode="auto">
            <a:xfrm flipH="1">
              <a:off x="4221" y="2958"/>
              <a:ext cx="227" cy="21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4" name="Straight Connector 676">
              <a:extLst>
                <a:ext uri="{FF2B5EF4-FFF2-40B4-BE49-F238E27FC236}">
                  <a16:creationId xmlns:a16="http://schemas.microsoft.com/office/drawing/2014/main" id="{CD5D830F-AF4A-4436-BAE7-24CFD808C998}"/>
                </a:ext>
              </a:extLst>
            </p:cNvPr>
            <p:cNvCxnSpPr>
              <a:cxnSpLocks noChangeShapeType="1"/>
              <a:stCxn id="7180" idx="4"/>
              <a:endCxn id="7212" idx="1"/>
            </p:cNvCxnSpPr>
            <p:nvPr/>
          </p:nvCxnSpPr>
          <p:spPr bwMode="auto">
            <a:xfrm>
              <a:off x="4448" y="2958"/>
              <a:ext cx="355" cy="21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51" name="TextBox 504">
              <a:extLst>
                <a:ext uri="{FF2B5EF4-FFF2-40B4-BE49-F238E27FC236}">
                  <a16:creationId xmlns:a16="http://schemas.microsoft.com/office/drawing/2014/main" id="{30F5C5F8-2EFE-4EC4-AB69-852730857E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160"/>
              <a:ext cx="768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Asexual reproduction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16" name="Oval 672">
              <a:extLst>
                <a:ext uri="{FF2B5EF4-FFF2-40B4-BE49-F238E27FC236}">
                  <a16:creationId xmlns:a16="http://schemas.microsoft.com/office/drawing/2014/main" id="{B69D748B-B943-4DE1-AA8B-6A5775790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556"/>
              <a:ext cx="89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17" name="Oval 672">
              <a:extLst>
                <a:ext uri="{FF2B5EF4-FFF2-40B4-BE49-F238E27FC236}">
                  <a16:creationId xmlns:a16="http://schemas.microsoft.com/office/drawing/2014/main" id="{86CEB153-113D-4765-80F8-C46005A61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8" y="2556"/>
              <a:ext cx="896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18" name="Straight Connector 676">
              <a:extLst>
                <a:ext uri="{FF2B5EF4-FFF2-40B4-BE49-F238E27FC236}">
                  <a16:creationId xmlns:a16="http://schemas.microsoft.com/office/drawing/2014/main" id="{89E2D261-1AB0-45F1-82AD-88B33627A675}"/>
                </a:ext>
              </a:extLst>
            </p:cNvPr>
            <p:cNvCxnSpPr>
              <a:cxnSpLocks noChangeShapeType="1"/>
              <a:stCxn id="7179" idx="4"/>
              <a:endCxn id="7216" idx="7"/>
            </p:cNvCxnSpPr>
            <p:nvPr/>
          </p:nvCxnSpPr>
          <p:spPr bwMode="auto">
            <a:xfrm flipH="1">
              <a:off x="765" y="2418"/>
              <a:ext cx="227" cy="17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9" name="Straight Connector 676">
              <a:extLst>
                <a:ext uri="{FF2B5EF4-FFF2-40B4-BE49-F238E27FC236}">
                  <a16:creationId xmlns:a16="http://schemas.microsoft.com/office/drawing/2014/main" id="{4D52FCB6-B290-4DB4-9DD8-6AF0C343C13F}"/>
                </a:ext>
              </a:extLst>
            </p:cNvPr>
            <p:cNvCxnSpPr>
              <a:cxnSpLocks noChangeShapeType="1"/>
              <a:stCxn id="7179" idx="4"/>
              <a:endCxn id="7217" idx="1"/>
            </p:cNvCxnSpPr>
            <p:nvPr/>
          </p:nvCxnSpPr>
          <p:spPr bwMode="auto">
            <a:xfrm>
              <a:off x="992" y="2418"/>
              <a:ext cx="227" cy="17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20" name="TextBox 504">
              <a:extLst>
                <a:ext uri="{FF2B5EF4-FFF2-40B4-BE49-F238E27FC236}">
                  <a16:creationId xmlns:a16="http://schemas.microsoft.com/office/drawing/2014/main" id="{F877F952-6B5B-4BF1-9E6D-88A0CEBB6E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628"/>
              <a:ext cx="89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Potato eyes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221" name="TextBox 504">
              <a:extLst>
                <a:ext uri="{FF2B5EF4-FFF2-40B4-BE49-F238E27FC236}">
                  <a16:creationId xmlns:a16="http://schemas.microsoft.com/office/drawing/2014/main" id="{52B822E2-5B70-42A5-A1B9-2F901C8463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8" y="2628"/>
              <a:ext cx="89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Kalanchoë</a:t>
              </a:r>
              <a:endPara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</p:grpSp>
      <p:sp>
        <p:nvSpPr>
          <p:cNvPr id="7223" name="TextBox 99">
            <a:extLst>
              <a:ext uri="{FF2B5EF4-FFF2-40B4-BE49-F238E27FC236}">
                <a16:creationId xmlns:a16="http://schemas.microsoft.com/office/drawing/2014/main" id="{76C16DC1-CB47-461B-A893-D77E1B1F5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" y="4800600"/>
            <a:ext cx="38608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Style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Endosperm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Cross-pollination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Embryo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Ovule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Bird pollinated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Fertilization</a:t>
            </a:r>
          </a:p>
        </p:txBody>
      </p:sp>
      <p:sp>
        <p:nvSpPr>
          <p:cNvPr id="7224" name="TextBox 99">
            <a:extLst>
              <a:ext uri="{FF2B5EF4-FFF2-40B4-BE49-F238E27FC236}">
                <a16:creationId xmlns:a16="http://schemas.microsoft.com/office/drawing/2014/main" id="{50D21801-A14C-404F-9B57-D4794ED8E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1400" y="4800600"/>
            <a:ext cx="38608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8"/>
            </a:pPr>
            <a:endParaRPr lang="en-US" alt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Stigma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Anthers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Rhizomes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Somatic embryogenesis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 pollinated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317&quot;/&gt;&lt;/object&gt;&lt;object type=&quot;3&quot; unique_id=&quot;10005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0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07&quot;&gt;&lt;property id=&quot;20148&quot; value=&quot;5&quot;/&gt;&lt;property id=&quot;20300&quot; value=&quot;Slide 4 - &amp;quot;Plant Reproduction&amp;quot;&quot;/&gt;&lt;property id=&quot;20307&quot; value=&quot;334&quot;/&gt;&lt;/object&gt;&lt;object type=&quot;3&quot; unique_id=&quot;10008&quot;&gt;&lt;property id=&quot;20148&quot; value=&quot;5&quot;/&gt;&lt;property id=&quot;20300&quot; value=&quot;Slide 5 - &amp;quot;Plant Reproduction Key&amp;quot;&quot;/&gt;&lt;property id=&quot;20307&quot; value=&quot;33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3453</TotalTime>
  <Words>218</Words>
  <Application>Microsoft Office PowerPoint</Application>
  <PresentationFormat>On-screen Show (4:3)</PresentationFormat>
  <Paragraphs>100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Plant Reproduction</vt:lpstr>
      <vt:lpstr>Plant Reproduction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341</cp:revision>
  <dcterms:created xsi:type="dcterms:W3CDTF">2005-04-19T02:46:41Z</dcterms:created>
  <dcterms:modified xsi:type="dcterms:W3CDTF">2019-04-29T20:03:51Z</dcterms:modified>
</cp:coreProperties>
</file>