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319EEA2C-36F3-4763-88B0-02DE2B6646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80DB20D-CDAE-46C2-8534-D866A8A633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846F938F-0787-4AFC-9B74-65B3ABE1EE4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AD5DEE8-2B36-421E-84C9-54C11F58B14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994B167-24F7-490F-87C2-722F31312E7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917D92B-554D-42EE-9192-EE9375A378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BE4C261-48EF-475F-972B-B8527469023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3169A070-03DE-4668-A24C-3F51AB49DB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104B35-2638-4216-8298-AFA2936637C2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BF4F7159-B31F-4C70-9C72-DB49E392F0B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50717121-4271-408F-BB18-D82722FAEB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81F3D12B-1B19-457A-844E-7A1356746E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9DFCE3A-197F-4042-A847-668B84B01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B2F7F1D-C554-4565-B0EE-7B067C8948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96ED05-0C63-4FC4-A37D-AEFDA52FCAF7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38DE2F1-D54C-46B0-9208-212752B266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562BC413-0D4C-4A39-98CE-F7C1565A5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FC9068F-C4D4-4E00-A968-9B4320D55E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4777C1-7399-4F2A-ABF1-7A89BF9CE6B6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2B6384-FF7A-4F35-B13B-01D15D35AA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FBA30B4-DC02-4C0C-9A64-DD929A356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6D2CFE5-6F15-4A73-8C4A-BC86A5498A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A4BCAC-74C1-46EC-ACB7-F454783DB8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184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9B9A395-310E-42B1-BB14-549E1C9101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2EC290E-C7E5-4CBD-9607-94727EF3B2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A1541E6-0D6D-42FD-A370-FE878BEE82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1734F0-90E0-43AE-A41C-917BDFCBB7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443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B16D0-DA14-4BA1-A84A-172A6518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86974-931E-4E7E-98AF-F37F9CDFA9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7286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F947D-5184-4072-A453-31FA1319A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D947D7-F896-4464-874B-B1301A54D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982576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9E752-C9DD-4CE4-8162-53717D8DB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A69BC-307F-4171-8771-A5E7A5A08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81945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ACB2D-256D-4B8C-BB1F-97B077A33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02697B-52EC-426A-8082-11E50F3281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23E591-8232-49DB-B555-6024ABFD2C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648666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49520-B202-4A79-AFAE-BFFD7E6E2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180EF-02BE-4E5F-A091-C82541B21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3B2EA-EAD7-47AE-B67F-AF0EFC497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C7D54-D6B8-4785-9AAF-3D1B6674B6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8F130C-7CD6-46C0-9BD5-2182BAF465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16505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4D968-1E76-40C0-9DB8-841D94C6E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753929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4637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1A45-7807-4CD0-98F7-8C312CD53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356D4-2949-4302-AB29-916FD92BD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E5B421-B70D-4C4C-8DE0-010FE8F81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46830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02F30-44F2-4C46-982E-FF5633CAE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FE44C-AEE3-4F71-B51F-BFF9B66446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F01176-B2B6-4822-9A2D-C47E6D70C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6752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B9C1D59-354B-4532-8239-1BCED97B4F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579101C-97C8-46BD-9C39-2E2819E2E5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CA4860A-4F39-46EC-8E1B-4C7EDCA460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15443-CB70-4DE8-B5E7-042C97349E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6919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B1F1E-BE43-450D-84E2-F595B158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E3C72-EA51-41AB-A24B-97CC20B2D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44197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0C7DC6-DEBC-4A33-B448-BABCA4D5C3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FCAA0F-2F3B-4151-B988-0173B44D06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77029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FB2739A-EBE2-495D-8CCE-882B99E6E6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706B519-6F66-497D-88BE-3F036632D9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4B5B652-3CF9-4BF6-8088-62360B3878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07311F-E4A6-4D5A-BB83-F1E54B658A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84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5A90C0-0AF4-496E-864D-5E0BDC3E91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CEFA31-8803-49BC-95ED-7BC2D3803B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AA62FA-1E76-41E9-A865-BD151E6524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345743-0AEB-4F30-AF21-5419A13F56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829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9E126EA-AAA4-431B-B7C2-765B37A9F6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FBA66EA-79E8-49F2-BC9B-8CA58C0C8B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CB4AD9C-092E-42C5-A56B-9D80C3611C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BDB8D3-5B3B-4EDE-85BE-7126C7295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808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BBC8D45-4145-4317-9B28-385AAEF3D1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FEE1A7B-ABF6-4075-87AA-2E4E028261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C788FC9-70F6-4ADD-9689-FAE349E482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5D2F93-8EF5-49AC-8A01-9F9398D1DC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476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189BD14-D673-49F6-B8CD-52A5675F42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5DE9EC-9ACB-4F6F-A140-1FD9EB1C84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63927C7-DB2E-4A2F-8DC7-CE71583F31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21B6CC-446C-4CCA-9749-62C444B6B9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0965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94ECE29-AEB3-4424-9ED3-5161FA1402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4BE915F-6A73-4368-B38B-57CCE2C0FB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29A4431-340B-4803-8A0A-A9DD010EC8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7266BF-61E4-417E-AFA8-4ED3318C0F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909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C5ECB28-496F-456A-99A2-8889CCDB1E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4FEE12A-338C-4767-B2C7-F216BF5B2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FAAFD23-D4F3-419F-B7F5-7BA48951F7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AE62B-90F6-4B78-ADF5-AC4C98EAE0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896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BEFF4DB-BBE1-4B83-8877-A517513ED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2FDD7704-767A-4C7D-AAD8-E0C4D8E38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9F106ED-CF7E-4F15-9A35-C813E4FAEF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01DB7B4-FE50-4C9A-9099-EF1B39135A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94B5CF9-400A-49FD-9CED-1C612225EF5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F0F4CB0-BFD9-495E-AEA2-0759CB8889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CC67ABCB-A3EF-4A3A-9584-D284D53CE74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E75F1F5-290F-477D-9072-1549AAD1BB1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02DB8E4E-281C-4480-9511-DDBBF0C3D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745944E6-FBC7-4F88-92DF-987C4ADCD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7AC6936-09C7-47E3-ACAC-F2CA5D893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4D5DE5-A2BD-4D80-82E4-E0B5520625B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449400-F0B6-46ED-9EBB-683D6544D6D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D2D59F04-9255-443D-8A7C-FEFDC8924A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B5AB10D-D639-4DC5-87E1-6B2114A22E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40C04263-6F9D-49E1-904B-6B04D04795DE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938BDA78-2993-4A6B-B9A4-020D574037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89FE1339-6A8E-41DD-B4C2-7BE5694CEA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3052268-BE39-4E8E-BB32-8AF1262CF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64E3F90-7FB5-4B9F-BD23-C9C921DFB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13E31C-8107-4356-AB15-11176A399B26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FCEF553-A450-47EA-A6B3-591507694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Plant Nutrients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7969131C-6611-49CE-A1BA-205DC87AB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FC5A2FB-E0A1-4A17-A319-932DC2F40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053B099-3389-423E-9387-07F31DD95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4B5DEA1-C407-49EB-9CAD-8602CD826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965379D-0526-42F2-89F4-298A1E2FB7B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Plant Nutrients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1BD93AEB-42B5-4AAD-83C7-AA42D3F19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0292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Macronutrients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Phosphorous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Nitrogen fixation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Hyperaccumulators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gas</a:t>
            </a:r>
          </a:p>
          <a:p>
            <a:pPr lvl="1">
              <a:buFontTx/>
              <a:buAutoNum type="alphaLcPeriod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46D55A21-2FA3-4161-B8BF-A98C0A3B0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928813"/>
            <a:ext cx="2641600" cy="10842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49" name="TextBox 504">
            <a:extLst>
              <a:ext uri="{FF2B5EF4-FFF2-40B4-BE49-F238E27FC236}">
                <a16:creationId xmlns:a16="http://schemas.microsoft.com/office/drawing/2014/main" id="{D8300102-9D18-410C-9E02-946F9CA3F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238375"/>
            <a:ext cx="1320800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</a:p>
        </p:txBody>
      </p:sp>
      <p:cxnSp>
        <p:nvCxnSpPr>
          <p:cNvPr id="6150" name="Straight Connector 676">
            <a:extLst>
              <a:ext uri="{FF2B5EF4-FFF2-40B4-BE49-F238E27FC236}">
                <a16:creationId xmlns:a16="http://schemas.microsoft.com/office/drawing/2014/main" id="{7457EBEE-8C7A-4FC5-BA1D-54E9C500F296}"/>
              </a:ext>
            </a:extLst>
          </p:cNvPr>
          <p:cNvCxnSpPr>
            <a:cxnSpLocks noChangeShapeType="1"/>
            <a:stCxn id="6148" idx="3"/>
            <a:endCxn id="6165" idx="0"/>
          </p:cNvCxnSpPr>
          <p:nvPr/>
        </p:nvCxnSpPr>
        <p:spPr bwMode="auto">
          <a:xfrm flipH="1">
            <a:off x="1574800" y="2867025"/>
            <a:ext cx="1860550" cy="5207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1" name="Oval 672">
            <a:extLst>
              <a:ext uri="{FF2B5EF4-FFF2-40B4-BE49-F238E27FC236}">
                <a16:creationId xmlns:a16="http://schemas.microsoft.com/office/drawing/2014/main" id="{747048B6-6564-47BE-89F3-F877B27B0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090863"/>
            <a:ext cx="2336800" cy="9286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2" name="TextBox 504">
            <a:extLst>
              <a:ext uri="{FF2B5EF4-FFF2-40B4-BE49-F238E27FC236}">
                <a16:creationId xmlns:a16="http://schemas.microsoft.com/office/drawing/2014/main" id="{20B305DB-6BB3-45D4-B3CC-98EAC07C78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00" y="3305175"/>
            <a:ext cx="2540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Bacterial conversion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3" name="Oval 672">
            <a:extLst>
              <a:ext uri="{FF2B5EF4-FFF2-40B4-BE49-F238E27FC236}">
                <a16:creationId xmlns:a16="http://schemas.microsoft.com/office/drawing/2014/main" id="{9F8E7DF4-E1F3-4B87-9EDE-76AC8048E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329113"/>
            <a:ext cx="2235200" cy="9286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90" name="TextBox 504">
            <a:extLst>
              <a:ext uri="{FF2B5EF4-FFF2-40B4-BE49-F238E27FC236}">
                <a16:creationId xmlns:a16="http://schemas.microsoft.com/office/drawing/2014/main" id="{1DC4EE36-C26C-4629-947A-24A15616E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4638675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Usable by plants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F498E305-097D-4D43-88E0-A01941887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690563"/>
            <a:ext cx="2133600" cy="9286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FB60DFAB-DAED-4D10-85CA-F21B6CFCC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7200" y="922338"/>
            <a:ext cx="1727200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en-US" sz="1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 in atmosphere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57" name="Straight Connector 676">
            <a:extLst>
              <a:ext uri="{FF2B5EF4-FFF2-40B4-BE49-F238E27FC236}">
                <a16:creationId xmlns:a16="http://schemas.microsoft.com/office/drawing/2014/main" id="{37205B37-BF9A-44FC-B931-D05598372A2A}"/>
              </a:ext>
            </a:extLst>
          </p:cNvPr>
          <p:cNvCxnSpPr>
            <a:cxnSpLocks noChangeShapeType="1"/>
            <a:stCxn id="6155" idx="2"/>
            <a:endCxn id="6148" idx="6"/>
          </p:cNvCxnSpPr>
          <p:nvPr/>
        </p:nvCxnSpPr>
        <p:spPr bwMode="auto">
          <a:xfrm flipH="1">
            <a:off x="5699125" y="1155700"/>
            <a:ext cx="895350" cy="13160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Connector 676">
            <a:extLst>
              <a:ext uri="{FF2B5EF4-FFF2-40B4-BE49-F238E27FC236}">
                <a16:creationId xmlns:a16="http://schemas.microsoft.com/office/drawing/2014/main" id="{61414DDC-62B4-4702-8BAF-68F4C41B617D}"/>
              </a:ext>
            </a:extLst>
          </p:cNvPr>
          <p:cNvCxnSpPr>
            <a:cxnSpLocks noChangeShapeType="1"/>
            <a:stCxn id="6170" idx="3"/>
            <a:endCxn id="6151" idx="0"/>
          </p:cNvCxnSpPr>
          <p:nvPr/>
        </p:nvCxnSpPr>
        <p:spPr bwMode="auto">
          <a:xfrm flipH="1">
            <a:off x="7264400" y="2692400"/>
            <a:ext cx="58738" cy="3857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Oval 672">
            <a:extLst>
              <a:ext uri="{FF2B5EF4-FFF2-40B4-BE49-F238E27FC236}">
                <a16:creationId xmlns:a16="http://schemas.microsoft.com/office/drawing/2014/main" id="{E3826149-283F-498A-BF06-E035E4FA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768350"/>
            <a:ext cx="2133600" cy="9286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36" name="TextBox 504">
            <a:extLst>
              <a:ext uri="{FF2B5EF4-FFF2-40B4-BE49-F238E27FC236}">
                <a16:creationId xmlns:a16="http://schemas.microsoft.com/office/drawing/2014/main" id="{5CE06ACD-704B-4786-97C6-146F9A88D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600" y="922338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Using plants to clean up pollution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37" name="TextBox 504">
            <a:extLst>
              <a:ext uri="{FF2B5EF4-FFF2-40B4-BE49-F238E27FC236}">
                <a16:creationId xmlns:a16="http://schemas.microsoft.com/office/drawing/2014/main" id="{343127E2-9502-4DCF-AF9C-5B6D10C37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2162175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Plants that store pollutants in tissue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2" name="Oval 672">
            <a:extLst>
              <a:ext uri="{FF2B5EF4-FFF2-40B4-BE49-F238E27FC236}">
                <a16:creationId xmlns:a16="http://schemas.microsoft.com/office/drawing/2014/main" id="{8DF2EDA6-F68A-4FC0-B64C-838EEB74A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06600"/>
            <a:ext cx="2133600" cy="9286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63" name="Straight Connector 676">
            <a:extLst>
              <a:ext uri="{FF2B5EF4-FFF2-40B4-BE49-F238E27FC236}">
                <a16:creationId xmlns:a16="http://schemas.microsoft.com/office/drawing/2014/main" id="{7D585F53-8B58-41B1-9F44-8391D1EFDE35}"/>
              </a:ext>
            </a:extLst>
          </p:cNvPr>
          <p:cNvCxnSpPr>
            <a:cxnSpLocks noChangeShapeType="1"/>
            <a:stCxn id="6159" idx="6"/>
            <a:endCxn id="6148" idx="1"/>
          </p:cNvCxnSpPr>
          <p:nvPr/>
        </p:nvCxnSpPr>
        <p:spPr bwMode="auto">
          <a:xfrm>
            <a:off x="3057525" y="1231900"/>
            <a:ext cx="377825" cy="8429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4" name="Straight Connector 676">
            <a:extLst>
              <a:ext uri="{FF2B5EF4-FFF2-40B4-BE49-F238E27FC236}">
                <a16:creationId xmlns:a16="http://schemas.microsoft.com/office/drawing/2014/main" id="{DA7A8470-CFF2-4E4A-B148-9174E861150B}"/>
              </a:ext>
            </a:extLst>
          </p:cNvPr>
          <p:cNvCxnSpPr>
            <a:cxnSpLocks noChangeShapeType="1"/>
            <a:stCxn id="6159" idx="3"/>
            <a:endCxn id="6162" idx="0"/>
          </p:cNvCxnSpPr>
          <p:nvPr/>
        </p:nvCxnSpPr>
        <p:spPr bwMode="auto">
          <a:xfrm flipH="1">
            <a:off x="1066800" y="1574800"/>
            <a:ext cx="160338" cy="4191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Oval 672">
            <a:extLst>
              <a:ext uri="{FF2B5EF4-FFF2-40B4-BE49-F238E27FC236}">
                <a16:creationId xmlns:a16="http://schemas.microsoft.com/office/drawing/2014/main" id="{039A2F7C-8C16-4464-9899-96AB2DA68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3400425"/>
            <a:ext cx="2133600" cy="6969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49" name="TextBox 504">
            <a:extLst>
              <a:ext uri="{FF2B5EF4-FFF2-40B4-BE49-F238E27FC236}">
                <a16:creationId xmlns:a16="http://schemas.microsoft.com/office/drawing/2014/main" id="{A7B604F6-06C7-4D3A-B0B1-4413BA245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521075"/>
            <a:ext cx="256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Required in large amounts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</a:p>
        </p:txBody>
      </p:sp>
      <p:sp>
        <p:nvSpPr>
          <p:cNvPr id="6167" name="Oval 672">
            <a:extLst>
              <a:ext uri="{FF2B5EF4-FFF2-40B4-BE49-F238E27FC236}">
                <a16:creationId xmlns:a16="http://schemas.microsoft.com/office/drawing/2014/main" id="{8F7980BF-18D6-42C0-9929-713FA1F791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4097338"/>
            <a:ext cx="2133600" cy="6953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51" name="TextBox 504">
            <a:extLst>
              <a:ext uri="{FF2B5EF4-FFF2-40B4-BE49-F238E27FC236}">
                <a16:creationId xmlns:a16="http://schemas.microsoft.com/office/drawing/2014/main" id="{363547F7-2626-401F-B02F-0EF258739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3600" y="2238375"/>
            <a:ext cx="172720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Plants cannot use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142857AB-3729-4B70-996B-5989677E8CB4}"/>
              </a:ext>
            </a:extLst>
          </p:cNvPr>
          <p:cNvCxnSpPr>
            <a:cxnSpLocks noChangeShapeType="1"/>
            <a:stCxn id="6148" idx="3"/>
            <a:endCxn id="6167" idx="0"/>
          </p:cNvCxnSpPr>
          <p:nvPr/>
        </p:nvCxnSpPr>
        <p:spPr bwMode="auto">
          <a:xfrm flipH="1">
            <a:off x="2692400" y="2867025"/>
            <a:ext cx="742950" cy="12160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Oval 672">
            <a:extLst>
              <a:ext uri="{FF2B5EF4-FFF2-40B4-BE49-F238E27FC236}">
                <a16:creationId xmlns:a16="http://schemas.microsoft.com/office/drawing/2014/main" id="{88ED8630-7777-4A81-9059-FF1194C81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084388"/>
            <a:ext cx="2133600" cy="6969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61" name="TextBox 504">
            <a:extLst>
              <a:ext uri="{FF2B5EF4-FFF2-40B4-BE49-F238E27FC236}">
                <a16:creationId xmlns:a16="http://schemas.microsoft.com/office/drawing/2014/main" id="{E0840B9D-D06D-4CDB-B55F-D73E3C0D1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206875"/>
            <a:ext cx="2743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Required in trace amounts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72" name="Straight Connector 676">
            <a:extLst>
              <a:ext uri="{FF2B5EF4-FFF2-40B4-BE49-F238E27FC236}">
                <a16:creationId xmlns:a16="http://schemas.microsoft.com/office/drawing/2014/main" id="{1F5F1769-E43E-405D-BCE9-A197BD1F1266}"/>
              </a:ext>
            </a:extLst>
          </p:cNvPr>
          <p:cNvCxnSpPr>
            <a:cxnSpLocks noChangeShapeType="1"/>
            <a:stCxn id="6151" idx="4"/>
            <a:endCxn id="6153" idx="0"/>
          </p:cNvCxnSpPr>
          <p:nvPr/>
        </p:nvCxnSpPr>
        <p:spPr bwMode="auto">
          <a:xfrm>
            <a:off x="7264400" y="4032250"/>
            <a:ext cx="355600" cy="2841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676">
            <a:extLst>
              <a:ext uri="{FF2B5EF4-FFF2-40B4-BE49-F238E27FC236}">
                <a16:creationId xmlns:a16="http://schemas.microsoft.com/office/drawing/2014/main" id="{ABE2C146-A693-408F-95A2-E56C0EF5CA8D}"/>
              </a:ext>
            </a:extLst>
          </p:cNvPr>
          <p:cNvCxnSpPr>
            <a:cxnSpLocks noChangeShapeType="1"/>
            <a:stCxn id="6148" idx="5"/>
            <a:endCxn id="6151" idx="1"/>
          </p:cNvCxnSpPr>
          <p:nvPr/>
        </p:nvCxnSpPr>
        <p:spPr bwMode="auto">
          <a:xfrm>
            <a:off x="5302250" y="2867025"/>
            <a:ext cx="1136650" cy="3460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Oval 672">
            <a:extLst>
              <a:ext uri="{FF2B5EF4-FFF2-40B4-BE49-F238E27FC236}">
                <a16:creationId xmlns:a16="http://schemas.microsoft.com/office/drawing/2014/main" id="{B6E1668C-AC6C-49CB-8CE5-588C6CEC6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381000"/>
            <a:ext cx="2133600" cy="9286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76" name="TextBox 504">
            <a:extLst>
              <a:ext uri="{FF2B5EF4-FFF2-40B4-BE49-F238E27FC236}">
                <a16:creationId xmlns:a16="http://schemas.microsoft.com/office/drawing/2014/main" id="{566C2856-23E8-473F-B905-A7E0005E9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536575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Intake of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Nutrients in the soil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6" name="Oval 672">
            <a:extLst>
              <a:ext uri="{FF2B5EF4-FFF2-40B4-BE49-F238E27FC236}">
                <a16:creationId xmlns:a16="http://schemas.microsoft.com/office/drawing/2014/main" id="{09C5028F-AC4B-4E84-9096-E8DD1449F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4019550"/>
            <a:ext cx="2133600" cy="9286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80" name="TextBox 504">
            <a:extLst>
              <a:ext uri="{FF2B5EF4-FFF2-40B4-BE49-F238E27FC236}">
                <a16:creationId xmlns:a16="http://schemas.microsoft.com/office/drawing/2014/main" id="{3081947F-7BDF-4FCD-910A-0CDA9E53E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4173538"/>
            <a:ext cx="1727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Weathering make available for plants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78" name="Straight Connector 676">
            <a:extLst>
              <a:ext uri="{FF2B5EF4-FFF2-40B4-BE49-F238E27FC236}">
                <a16:creationId xmlns:a16="http://schemas.microsoft.com/office/drawing/2014/main" id="{CB314E1B-00E1-40AA-8309-E7DB9B8DD44A}"/>
              </a:ext>
            </a:extLst>
          </p:cNvPr>
          <p:cNvCxnSpPr>
            <a:cxnSpLocks noChangeShapeType="1"/>
            <a:stCxn id="6148" idx="4"/>
            <a:endCxn id="6176" idx="0"/>
          </p:cNvCxnSpPr>
          <p:nvPr/>
        </p:nvCxnSpPr>
        <p:spPr bwMode="auto">
          <a:xfrm>
            <a:off x="4368800" y="3025775"/>
            <a:ext cx="762000" cy="9810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9" name="Straight Connector 676">
            <a:extLst>
              <a:ext uri="{FF2B5EF4-FFF2-40B4-BE49-F238E27FC236}">
                <a16:creationId xmlns:a16="http://schemas.microsoft.com/office/drawing/2014/main" id="{753DE345-ACC8-4908-AE60-206C756A19EA}"/>
              </a:ext>
            </a:extLst>
          </p:cNvPr>
          <p:cNvCxnSpPr>
            <a:cxnSpLocks noChangeShapeType="1"/>
            <a:stCxn id="6174" idx="4"/>
            <a:endCxn id="6148" idx="0"/>
          </p:cNvCxnSpPr>
          <p:nvPr/>
        </p:nvCxnSpPr>
        <p:spPr bwMode="auto">
          <a:xfrm flipH="1">
            <a:off x="4368800" y="1322388"/>
            <a:ext cx="254000" cy="5937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2" name="TextBox 99">
            <a:extLst>
              <a:ext uri="{FF2B5EF4-FFF2-40B4-BE49-F238E27FC236}">
                <a16:creationId xmlns:a16="http://schemas.microsoft.com/office/drawing/2014/main" id="{7428D967-29CB-4B9E-B80D-460ECCC62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00" y="50292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Micronutrients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Carbon fixation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Nitrates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Phytoremediation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Ion exchange</a:t>
            </a:r>
          </a:p>
          <a:p>
            <a:pPr lvl="1">
              <a:buFontTx/>
              <a:buAutoNum type="alphaLcPeriod" startAt="6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1C51A20-B54D-4581-A33D-4D9F143B865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Plant Nutrients Key</a:t>
            </a:r>
          </a:p>
        </p:txBody>
      </p:sp>
      <p:grpSp>
        <p:nvGrpSpPr>
          <p:cNvPr id="7207" name="Group 39">
            <a:extLst>
              <a:ext uri="{FF2B5EF4-FFF2-40B4-BE49-F238E27FC236}">
                <a16:creationId xmlns:a16="http://schemas.microsoft.com/office/drawing/2014/main" id="{7CD38CCD-AB6E-4729-908A-6257F4653E29}"/>
              </a:ext>
            </a:extLst>
          </p:cNvPr>
          <p:cNvGrpSpPr>
            <a:grpSpLocks/>
          </p:cNvGrpSpPr>
          <p:nvPr/>
        </p:nvGrpSpPr>
        <p:grpSpPr bwMode="auto">
          <a:xfrm>
            <a:off x="0" y="533400"/>
            <a:ext cx="9144000" cy="4724400"/>
            <a:chOff x="0" y="1044"/>
            <a:chExt cx="5760" cy="226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8FA155F9-A209-4C15-8498-672503ED3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764"/>
              <a:ext cx="1664" cy="50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TextBox 504">
              <a:extLst>
                <a:ext uri="{FF2B5EF4-FFF2-40B4-BE49-F238E27FC236}">
                  <a16:creationId xmlns:a16="http://schemas.microsoft.com/office/drawing/2014/main" id="{2177A270-8385-46B0-AC22-0ED065C56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908"/>
              <a:ext cx="83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Plant</a:t>
              </a:r>
            </a:p>
          </p:txBody>
        </p:sp>
        <p:cxnSp>
          <p:nvCxnSpPr>
            <p:cNvPr id="7174" name="Straight Connector 676">
              <a:extLst>
                <a:ext uri="{FF2B5EF4-FFF2-40B4-BE49-F238E27FC236}">
                  <a16:creationId xmlns:a16="http://schemas.microsoft.com/office/drawing/2014/main" id="{D97C03D3-B130-4437-9FDC-EBC43DB23AC1}"/>
                </a:ext>
              </a:extLst>
            </p:cNvPr>
            <p:cNvCxnSpPr>
              <a:cxnSpLocks noChangeShapeType="1"/>
              <a:stCxn id="7172" idx="3"/>
              <a:endCxn id="7189" idx="0"/>
            </p:cNvCxnSpPr>
            <p:nvPr/>
          </p:nvCxnSpPr>
          <p:spPr bwMode="auto">
            <a:xfrm flipH="1">
              <a:off x="992" y="2200"/>
              <a:ext cx="1172" cy="24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5135CB65-ABD7-41EC-B4A0-C9F22C6EA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2304"/>
              <a:ext cx="14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9C8883BB-1631-4024-82CB-AA5A640F2A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8" y="2376"/>
              <a:ext cx="1152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Bacterial conversion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7A35105D-CAA1-43D5-A7D8-0D922404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" y="2880"/>
              <a:ext cx="14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490" name="TextBox 504">
              <a:extLst>
                <a:ext uri="{FF2B5EF4-FFF2-40B4-BE49-F238E27FC236}">
                  <a16:creationId xmlns:a16="http://schemas.microsoft.com/office/drawing/2014/main" id="{6640AC95-B6FF-4250-8FFB-F70649FBEB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8" y="3024"/>
              <a:ext cx="960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Usable by plants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21B3DD06-96D6-4DBE-81E1-CC1C48D86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" y="1188"/>
              <a:ext cx="134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517" name="TextBox 504">
              <a:extLst>
                <a:ext uri="{FF2B5EF4-FFF2-40B4-BE49-F238E27FC236}">
                  <a16:creationId xmlns:a16="http://schemas.microsoft.com/office/drawing/2014/main" id="{367F5B91-DBF8-4F0C-91E0-92708A7C2A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8" y="1296"/>
              <a:ext cx="1088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in atmosphere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367A8B16-E3F5-4655-921B-BB614AE0DAF5}"/>
                </a:ext>
              </a:extLst>
            </p:cNvPr>
            <p:cNvCxnSpPr>
              <a:cxnSpLocks noChangeShapeType="1"/>
              <a:stCxn id="7179" idx="2"/>
              <a:endCxn id="7172" idx="6"/>
            </p:cNvCxnSpPr>
            <p:nvPr/>
          </p:nvCxnSpPr>
          <p:spPr bwMode="auto">
            <a:xfrm flipH="1">
              <a:off x="3590" y="1404"/>
              <a:ext cx="564" cy="6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3EE0B31C-9589-493D-8555-33AD33356F4A}"/>
                </a:ext>
              </a:extLst>
            </p:cNvPr>
            <p:cNvCxnSpPr>
              <a:cxnSpLocks noChangeShapeType="1"/>
              <a:stCxn id="7194" idx="3"/>
              <a:endCxn id="7175" idx="0"/>
            </p:cNvCxnSpPr>
            <p:nvPr/>
          </p:nvCxnSpPr>
          <p:spPr bwMode="auto">
            <a:xfrm flipH="1">
              <a:off x="4576" y="2119"/>
              <a:ext cx="37" cy="1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3" name="Oval 672">
              <a:extLst>
                <a:ext uri="{FF2B5EF4-FFF2-40B4-BE49-F238E27FC236}">
                  <a16:creationId xmlns:a16="http://schemas.microsoft.com/office/drawing/2014/main" id="{212AF100-FB0D-4472-9B45-2350ABF86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224"/>
              <a:ext cx="134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36" name="TextBox 504">
              <a:extLst>
                <a:ext uri="{FF2B5EF4-FFF2-40B4-BE49-F238E27FC236}">
                  <a16:creationId xmlns:a16="http://schemas.microsoft.com/office/drawing/2014/main" id="{2FD1A143-80F7-45EC-9330-EC0B1BF867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" y="1296"/>
              <a:ext cx="10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Using plants to clean up pollution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637" name="TextBox 504">
              <a:extLst>
                <a:ext uri="{FF2B5EF4-FFF2-40B4-BE49-F238E27FC236}">
                  <a16:creationId xmlns:a16="http://schemas.microsoft.com/office/drawing/2014/main" id="{A5C5E1E9-7251-4C79-852E-2222A5F621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1872"/>
              <a:ext cx="10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Plants that store pollutants in tissue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D85BEF15-ED13-4468-AC63-D29DC4CCC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00"/>
              <a:ext cx="134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7" name="Straight Connector 676">
              <a:extLst>
                <a:ext uri="{FF2B5EF4-FFF2-40B4-BE49-F238E27FC236}">
                  <a16:creationId xmlns:a16="http://schemas.microsoft.com/office/drawing/2014/main" id="{5BEAD764-F2BC-4892-B12F-8C2DAFF76DF8}"/>
                </a:ext>
              </a:extLst>
            </p:cNvPr>
            <p:cNvCxnSpPr>
              <a:cxnSpLocks noChangeShapeType="1"/>
              <a:stCxn id="7183" idx="6"/>
              <a:endCxn id="7172" idx="1"/>
            </p:cNvCxnSpPr>
            <p:nvPr/>
          </p:nvCxnSpPr>
          <p:spPr bwMode="auto">
            <a:xfrm>
              <a:off x="1926" y="1440"/>
              <a:ext cx="238" cy="3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8" name="Straight Connector 676">
              <a:extLst>
                <a:ext uri="{FF2B5EF4-FFF2-40B4-BE49-F238E27FC236}">
                  <a16:creationId xmlns:a16="http://schemas.microsoft.com/office/drawing/2014/main" id="{DD5F1116-DB35-4637-A7FF-B15EC2D296FE}"/>
                </a:ext>
              </a:extLst>
            </p:cNvPr>
            <p:cNvCxnSpPr>
              <a:cxnSpLocks noChangeShapeType="1"/>
              <a:stCxn id="7183" idx="3"/>
              <a:endCxn id="7186" idx="0"/>
            </p:cNvCxnSpPr>
            <p:nvPr/>
          </p:nvCxnSpPr>
          <p:spPr bwMode="auto">
            <a:xfrm flipH="1">
              <a:off x="672" y="1599"/>
              <a:ext cx="101" cy="19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67E1034D-BA59-453D-B96F-5EEE1C193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" y="2448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49" name="TextBox 504">
              <a:extLst>
                <a:ext uri="{FF2B5EF4-FFF2-40B4-BE49-F238E27FC236}">
                  <a16:creationId xmlns:a16="http://schemas.microsoft.com/office/drawing/2014/main" id="{B38EFA01-7DDA-4AB0-B5E0-08BB9224CB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" y="2484"/>
              <a:ext cx="1088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Required in large amounts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91" name="Oval 672">
              <a:extLst>
                <a:ext uri="{FF2B5EF4-FFF2-40B4-BE49-F238E27FC236}">
                  <a16:creationId xmlns:a16="http://schemas.microsoft.com/office/drawing/2014/main" id="{7738DB9F-5490-42F9-A88E-7AE08EA44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4" y="2772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51" name="TextBox 504">
              <a:extLst>
                <a:ext uri="{FF2B5EF4-FFF2-40B4-BE49-F238E27FC236}">
                  <a16:creationId xmlns:a16="http://schemas.microsoft.com/office/drawing/2014/main" id="{E52A1822-EBF6-4739-862E-CBF2C0010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4" y="1908"/>
              <a:ext cx="1088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Plants cannot use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4CD0591E-C273-4C41-84A2-329DB953A425}"/>
                </a:ext>
              </a:extLst>
            </p:cNvPr>
            <p:cNvCxnSpPr>
              <a:cxnSpLocks noChangeShapeType="1"/>
              <a:stCxn id="7172" idx="3"/>
              <a:endCxn id="7191" idx="0"/>
            </p:cNvCxnSpPr>
            <p:nvPr/>
          </p:nvCxnSpPr>
          <p:spPr bwMode="auto">
            <a:xfrm flipH="1">
              <a:off x="1696" y="2200"/>
              <a:ext cx="468" cy="5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3354F3B8-ADA1-471B-988F-A0EF72EAF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1836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61" name="TextBox 504">
              <a:extLst>
                <a:ext uri="{FF2B5EF4-FFF2-40B4-BE49-F238E27FC236}">
                  <a16:creationId xmlns:a16="http://schemas.microsoft.com/office/drawing/2014/main" id="{F1E43B73-232A-4F93-8BF9-D047BFD0DD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2808"/>
              <a:ext cx="10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Required in trace amounts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66FF491B-708C-4977-9E2E-1D7413D94C97}"/>
                </a:ext>
              </a:extLst>
            </p:cNvPr>
            <p:cNvCxnSpPr>
              <a:cxnSpLocks noChangeShapeType="1"/>
              <a:stCxn id="7175" idx="4"/>
              <a:endCxn id="7177" idx="0"/>
            </p:cNvCxnSpPr>
            <p:nvPr/>
          </p:nvCxnSpPr>
          <p:spPr bwMode="auto">
            <a:xfrm>
              <a:off x="4576" y="2742"/>
              <a:ext cx="224" cy="1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37EEC37A-03BD-4350-A09C-752084A264B0}"/>
                </a:ext>
              </a:extLst>
            </p:cNvPr>
            <p:cNvCxnSpPr>
              <a:cxnSpLocks noChangeShapeType="1"/>
              <a:stCxn id="7172" idx="5"/>
              <a:endCxn id="7175" idx="1"/>
            </p:cNvCxnSpPr>
            <p:nvPr/>
          </p:nvCxnSpPr>
          <p:spPr bwMode="auto">
            <a:xfrm>
              <a:off x="3340" y="2200"/>
              <a:ext cx="716" cy="16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08EF9BA1-8C37-42B5-B6CC-035B15A63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1044"/>
              <a:ext cx="134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76" name="TextBox 504">
              <a:extLst>
                <a:ext uri="{FF2B5EF4-FFF2-40B4-BE49-F238E27FC236}">
                  <a16:creationId xmlns:a16="http://schemas.microsoft.com/office/drawing/2014/main" id="{A7B62851-9065-458A-8E0B-B0370E0E2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8" y="1116"/>
              <a:ext cx="10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Intake of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Nutrients in the soil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200" name="Oval 672">
              <a:extLst>
                <a:ext uri="{FF2B5EF4-FFF2-40B4-BE49-F238E27FC236}">
                  <a16:creationId xmlns:a16="http://schemas.microsoft.com/office/drawing/2014/main" id="{F3F18512-BEEA-43A4-BDE5-AF97806B0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2736"/>
              <a:ext cx="134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80" name="TextBox 504">
              <a:extLst>
                <a:ext uri="{FF2B5EF4-FFF2-40B4-BE49-F238E27FC236}">
                  <a16:creationId xmlns:a16="http://schemas.microsoft.com/office/drawing/2014/main" id="{3C44D624-F50E-4819-A838-34DCE48A2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2808"/>
              <a:ext cx="10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Weathering make available for plants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cxnSp>
          <p:nvCxnSpPr>
            <p:cNvPr id="7202" name="Straight Connector 676">
              <a:extLst>
                <a:ext uri="{FF2B5EF4-FFF2-40B4-BE49-F238E27FC236}">
                  <a16:creationId xmlns:a16="http://schemas.microsoft.com/office/drawing/2014/main" id="{2DB3D1F2-ADA6-412C-A82D-067ABDAF2307}"/>
                </a:ext>
              </a:extLst>
            </p:cNvPr>
            <p:cNvCxnSpPr>
              <a:cxnSpLocks noChangeShapeType="1"/>
              <a:stCxn id="7172" idx="4"/>
              <a:endCxn id="7200" idx="0"/>
            </p:cNvCxnSpPr>
            <p:nvPr/>
          </p:nvCxnSpPr>
          <p:spPr bwMode="auto">
            <a:xfrm>
              <a:off x="2752" y="2274"/>
              <a:ext cx="480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5B1FC90B-822D-4061-9A34-A49F98BB5413}"/>
                </a:ext>
              </a:extLst>
            </p:cNvPr>
            <p:cNvCxnSpPr>
              <a:cxnSpLocks noChangeShapeType="1"/>
              <a:stCxn id="7198" idx="4"/>
              <a:endCxn id="7172" idx="0"/>
            </p:cNvCxnSpPr>
            <p:nvPr/>
          </p:nvCxnSpPr>
          <p:spPr bwMode="auto">
            <a:xfrm flipH="1">
              <a:off x="2752" y="1482"/>
              <a:ext cx="160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205" name="TextBox 99">
            <a:extLst>
              <a:ext uri="{FF2B5EF4-FFF2-40B4-BE49-F238E27FC236}">
                <a16:creationId xmlns:a16="http://schemas.microsoft.com/office/drawing/2014/main" id="{24261F08-5595-40E8-B5F9-B598C2AAD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0292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Macronutrients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Phosphorous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Nitrogen fixation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Hyperaccumulators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15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gas</a:t>
            </a:r>
          </a:p>
          <a:p>
            <a:pPr lvl="1">
              <a:buFontTx/>
              <a:buAutoNum type="alphaLcPeriod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06" name="TextBox 99">
            <a:extLst>
              <a:ext uri="{FF2B5EF4-FFF2-40B4-BE49-F238E27FC236}">
                <a16:creationId xmlns:a16="http://schemas.microsoft.com/office/drawing/2014/main" id="{69021023-2A99-47A1-854F-01F3FFDD88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00" y="50292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Micronutrients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Carbon fixation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Nitrates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Phytoremediation</a:t>
            </a:r>
          </a:p>
          <a:p>
            <a:pPr lvl="1">
              <a:buFontTx/>
              <a:buAutoNum type="alphaLcPeriod" startAt="6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Ion exchange</a:t>
            </a:r>
          </a:p>
          <a:p>
            <a:pPr lvl="1">
              <a:buFontTx/>
              <a:buAutoNum type="alphaLcPeriod" startAt="6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318&quot;&gt;&lt;object type=&quot;3&quot; unique_id=&quot;10319&quot;&gt;&lt;property id=&quot;20148&quot; value=&quot;5&quot;/&gt;&lt;property id=&quot;20300&quot; value=&quot;Slide 1&quot;/&gt;&lt;property id=&quot;20307&quot; value=&quot;317&quot;/&gt;&lt;/object&gt;&lt;object type=&quot;3&quot; unique_id=&quot;10320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21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22&quot;&gt;&lt;property id=&quot;20148&quot; value=&quot;5&quot;/&gt;&lt;property id=&quot;20300&quot; value=&quot;Slide 4 - &amp;quot;Plant nutrients&amp;quot;&quot;/&gt;&lt;property id=&quot;20307&quot; value=&quot;334&quot;/&gt;&lt;/object&gt;&lt;object type=&quot;3&quot; unique_id=&quot;10323&quot;&gt;&lt;property id=&quot;20148&quot; value=&quot;5&quot;/&gt;&lt;property id=&quot;20300&quot; value=&quot;Slide 5 - &amp;quot;Plant nutrients Key&amp;quot;&quot;/&gt;&lt;property id=&quot;20307&quot; value=&quot;335&quot;/&gt;&lt;/object&gt;&lt;/object&gt;&lt;object type=&quot;8&quot; unique_id=&quot;1033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2508</TotalTime>
  <Words>220</Words>
  <Application>Microsoft Office PowerPoint</Application>
  <PresentationFormat>On-screen Show (4:3)</PresentationFormat>
  <Paragraphs>84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Plant Nutrients</vt:lpstr>
      <vt:lpstr>Plant Nutrients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295</cp:revision>
  <dcterms:created xsi:type="dcterms:W3CDTF">2005-04-19T02:46:41Z</dcterms:created>
  <dcterms:modified xsi:type="dcterms:W3CDTF">2019-04-29T19:08:27Z</dcterms:modified>
</cp:coreProperties>
</file>