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66" r:id="rId2"/>
  </p:sldMasterIdLst>
  <p:notesMasterIdLst>
    <p:notesMasterId r:id="rId8"/>
  </p:notesMasterIdLst>
  <p:sldIdLst>
    <p:sldId id="317" r:id="rId3"/>
    <p:sldId id="333" r:id="rId4"/>
    <p:sldId id="330" r:id="rId5"/>
    <p:sldId id="334" r:id="rId6"/>
    <p:sldId id="335" r:id="rId7"/>
  </p:sldIdLst>
  <p:sldSz cx="9144000" cy="6858000" type="screen4x3"/>
  <p:notesSz cx="6858000" cy="9144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132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B5423263-85BF-4C33-903B-79D04E1916A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902F92C2-6310-489B-85F7-548515DF7C5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F13C9AFC-A9EE-4127-BA21-4FC38EFF6B7F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C3AEBECE-D4E4-4B9C-B1D2-DE04B3AECA2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BE97EBA8-7FDF-4083-A18E-21B864025F0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821F70BF-62F7-4944-A8F3-C7DA9D140DC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D450998-77DC-43A8-BB25-0717B141762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D00D237D-DC5B-47E3-94E2-6790C6C8406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343712A-0189-49AE-AB78-59AB9849AD02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B5E769B7-5DDF-4378-8AB0-FC1516078A74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0882C8FC-328B-4FE2-B2FA-8F2DAEE8B7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543E5C4F-4886-484B-8F31-58E9DFB735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CF5DF00D-6DAB-49BB-8C0C-5A8F658AB0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3252F3D5-CCFA-41BD-BD0B-5600A3FA1A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BBB24E5-B40D-476A-A4DE-7E0B6F229272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F75E36EB-73C8-42E1-8EA3-D94B67E21E2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D694131-DC12-4291-9D14-862299B6C7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E97CC046-B1C5-4817-96A0-0B65A339118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38AAA3A-F338-4144-8EEC-0158864352A0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2C9403E3-C2E7-4A47-BC7A-83ADBB3CE43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225D25A9-F70B-44E6-816C-4536143C695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6B3C7AA-32A1-4D26-9056-B48F134E68C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B5768B-7334-4816-B11D-BFE59DA7C1C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0699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E8E6334-8EDD-4030-B3F8-176A2A1A0F6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D0FF5F82-19BD-497F-B74B-09B836201D2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9AE58C6F-EC17-4CF6-8BC7-F64ABF56527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FBA352E-C9F7-4634-8970-A34442F771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055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BE44FC-FDCA-4461-8A28-45FFED795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759E057-CBEA-4A48-821A-40A29CEEAF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471054019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AD525F-8D60-40CF-8C4D-3A7830386B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63C7FE-E4B7-4E33-93D8-56A8119BEC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39223025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F14E90-4C33-4110-B114-DE3D07EEEA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881560-3713-42A3-A644-184C86D62F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28667706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A43AC3-5387-4E0C-8DC0-E6F6FACC5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9B0948-9D06-426D-ACE7-F04B42E67B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0DA45C-3FA8-4017-88FF-71732F9672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93816955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5BE587-30D7-48CB-912C-9B2ECD32B1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FE1118-F060-4A47-8CBA-A1DB8DAE61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B0A29D-E366-4AEF-B9DB-EF05080CD0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0ACD8F-DF04-434B-AC70-043891B4DA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8124EC-73BE-45C0-9E4B-2F0C637BF2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75928811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7E268-FB2C-4C51-A250-AB2A550D43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91744574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3290740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05366-91BC-4638-AC3D-A03F83A1F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91F388-C84E-42D7-966E-37C086B28B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5CDC35-F52C-4C04-BDF5-9EA51EF6C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475629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21E503-A270-4D2C-BD1E-303DF948A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959FA9-34F3-49C0-A6C3-B3A7200384E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BDCF18-338C-49A3-BE6D-11F101F84E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7797525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03C44BF-0D5E-45B2-A458-AB8D2A66D6B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ECF2255D-9E7C-4AD7-8D75-7BE6DFA8692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F952092A-0602-44E0-9579-607366C4730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ECBFE0-2D64-4891-A695-D1D0101F2EE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24651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494F9D-F39C-4307-8258-7203F2F495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1FB674-2A43-40C1-BF37-4EC78F3736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48526078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213592C-3D5A-4A8F-9461-804B8B4CCF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EB2900-AA75-4A15-8A69-E115BD2C91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9094867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BACFAF4D-2308-4046-8C90-95725A19541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9AE83DD2-B1F5-4CC2-99CB-B7F4E3A13F5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FF7F422D-DA1A-47E9-B4EB-BD5ECF516E8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64ED48-9F00-43C4-8DDC-02EC2F49858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5078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260836A-5608-4DBE-92CE-94121327AC9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E82A66F-6ECA-4086-BAA9-E8E0A277D72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3054B8B-90D1-4CB0-8BA7-21228E3E4F2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5E1991-E907-4F2E-BE67-6642B370703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99065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784B953D-C520-438B-A4AB-69EEE0105E7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DC08B700-6333-4765-9BDB-9F2099AA045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6F04A743-738A-4E8B-ACA7-93675E1567C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F58D13-98E2-4022-A058-4FBA2F2E2CA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7214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EC87CC50-0490-48D0-820B-2F093F2C040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F9864CDC-A0CF-4178-9EDB-130BC128536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B7E9FFD3-FD7F-43AE-8736-BBF403A0446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D1BBBC-A4EA-4D8D-A25D-D5891B917E6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0955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1E2978C-42B4-478C-A0CF-368096F30A6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3A464936-92AD-4795-9826-743AFBB68AF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E0D999B8-2870-4197-8B25-2409CF34CE5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FE6465-9A41-460E-9159-BF5AB8C51C3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156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FF41735-C3A8-4304-8A4F-A31D7BD9DE8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624E3CDD-CA8B-4881-A1F5-8EE982B85F4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B9154531-9C98-413D-A83D-BA47926A5C1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1C8CEA-DD42-401F-87D9-FD5A519417D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4235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A4911C0-2EA8-4C15-97D1-F89EE554CB1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9AC04859-AF1B-4E0F-A834-3E6C4608756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4A71607-B173-40C7-A3C4-0ED2DBC5540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8C3CB6-FC9F-4EEB-9418-7DF51158F60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2125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6E7C66C9-0B70-4645-85C2-178DECD302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226F58E0-2E48-4AC3-8B78-D693D02CB2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1C5A7EA2-4A85-40E7-A461-66573BE87FC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309C2445-8EC2-4BA4-8A44-212E6B6387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79C1A53C-73C9-49DD-A481-016F85387541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775889D8-C1BA-451C-B16A-5B1F079589A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2BD0E6DD-2A56-496B-8BBC-BD65B6A474AF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A852CC48-9C1A-44A7-921A-41322A16BE22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362F3A17-586D-4E79-A350-F8238E5B37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639F3BAC-DBEA-4524-84E3-C37E996BE1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5" r:id="rId2"/>
    <p:sldLayoutId id="2147483874" r:id="rId3"/>
    <p:sldLayoutId id="2147483873" r:id="rId4"/>
    <p:sldLayoutId id="2147483872" r:id="rId5"/>
    <p:sldLayoutId id="2147483871" r:id="rId6"/>
    <p:sldLayoutId id="2147483870" r:id="rId7"/>
    <p:sldLayoutId id="2147483869" r:id="rId8"/>
    <p:sldLayoutId id="2147483868" r:id="rId9"/>
    <p:sldLayoutId id="2147483867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C70F5F77-CC52-42C5-A8C8-7D49B1D586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5B2A9D9-B320-4E91-8085-C8ED8A915F60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E56EEA1-3A09-42B4-A088-5B46387FF01F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5605" name="Picture 3" descr="MHE-red-RGB-email-logo.png">
            <a:extLst>
              <a:ext uri="{FF2B5EF4-FFF2-40B4-BE49-F238E27FC236}">
                <a16:creationId xmlns:a16="http://schemas.microsoft.com/office/drawing/2014/main" id="{C16DA4FF-3958-4622-BEEC-EEAC28738465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7925026C-850B-48BF-B76F-258B43A9270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FFFD2ADF-1FEB-45B4-9B18-4D2E13BAA240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338AFC37-04FD-4D78-A383-7714DF0F59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4CE1036C-6625-49AD-A3B9-817A75A8AA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E5E85F68-708D-4132-AF0E-8C59E5364E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BF1BB939-85D4-46DE-BF2D-B0CF88DD2F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58140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6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84AD5D2-89EF-4D35-AE5B-B8A651BE43E8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2F078683-9770-42F0-9D5A-2388B5432F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dirty="0"/>
              <a:t>Plant Form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648338E7-38AF-426C-95BA-D67396EE9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C69F9CD4-955F-48AA-B003-1CA463D386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AF24EEB2-66B5-4DAC-9F02-37CA8DF76F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7CFBA348-6B5E-4A64-BF04-E0D54926E6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A5962FA7-B4C5-406E-990C-4B7672C4B3C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600" dirty="0"/>
              <a:t>Plant Form</a:t>
            </a:r>
          </a:p>
        </p:txBody>
      </p:sp>
      <p:sp>
        <p:nvSpPr>
          <p:cNvPr id="6147" name="TextBox 99">
            <a:extLst>
              <a:ext uri="{FF2B5EF4-FFF2-40B4-BE49-F238E27FC236}">
                <a16:creationId xmlns:a16="http://schemas.microsoft.com/office/drawing/2014/main" id="{55D24AE5-FBA2-41EB-A7C2-65660E7BB3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52400" y="3505200"/>
            <a:ext cx="3860800" cy="366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</a:t>
            </a:r>
          </a:p>
          <a:p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     appropriate blank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Monocot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Node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Trachids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Mycorrhizae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Underground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Cork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Simple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Stomata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Photosynthesis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Dicot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Phloem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Compound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Root hairs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Endodermis</a:t>
            </a:r>
          </a:p>
          <a:p>
            <a:pPr lvl="1">
              <a:buFontTx/>
              <a:buAutoNum type="alphaLcPeriod"/>
            </a:pPr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148" name="Straight Connector 676">
            <a:extLst>
              <a:ext uri="{FF2B5EF4-FFF2-40B4-BE49-F238E27FC236}">
                <a16:creationId xmlns:a16="http://schemas.microsoft.com/office/drawing/2014/main" id="{680FCB89-7061-445C-84F2-5E84521B77FD}"/>
              </a:ext>
            </a:extLst>
          </p:cNvPr>
          <p:cNvCxnSpPr>
            <a:cxnSpLocks noChangeShapeType="1"/>
            <a:stCxn id="6151" idx="6"/>
            <a:endCxn id="6166" idx="2"/>
          </p:cNvCxnSpPr>
          <p:nvPr/>
        </p:nvCxnSpPr>
        <p:spPr bwMode="auto">
          <a:xfrm flipV="1">
            <a:off x="5672138" y="708025"/>
            <a:ext cx="800100" cy="10795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49" name="Straight Connector 676">
            <a:extLst>
              <a:ext uri="{FF2B5EF4-FFF2-40B4-BE49-F238E27FC236}">
                <a16:creationId xmlns:a16="http://schemas.microsoft.com/office/drawing/2014/main" id="{E6000FAB-75C0-41A7-B16D-4EAB711A4288}"/>
              </a:ext>
            </a:extLst>
          </p:cNvPr>
          <p:cNvCxnSpPr>
            <a:cxnSpLocks noChangeShapeType="1"/>
            <a:stCxn id="6164" idx="6"/>
            <a:endCxn id="6151" idx="2"/>
          </p:cNvCxnSpPr>
          <p:nvPr/>
        </p:nvCxnSpPr>
        <p:spPr bwMode="auto">
          <a:xfrm flipV="1">
            <a:off x="2185988" y="815975"/>
            <a:ext cx="1312862" cy="896938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0" name="Oval 672">
            <a:extLst>
              <a:ext uri="{FF2B5EF4-FFF2-40B4-BE49-F238E27FC236}">
                <a16:creationId xmlns:a16="http://schemas.microsoft.com/office/drawing/2014/main" id="{4B0B964C-B5B0-45D5-9775-37071DAED0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6775" y="2681288"/>
            <a:ext cx="2357438" cy="715962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6151" name="Oval 672">
            <a:extLst>
              <a:ext uri="{FF2B5EF4-FFF2-40B4-BE49-F238E27FC236}">
                <a16:creationId xmlns:a16="http://schemas.microsoft.com/office/drawing/2014/main" id="{152A5FEE-C09F-4E4E-877A-26E19248F3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9963" y="528638"/>
            <a:ext cx="2152650" cy="574675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6152" name="TextBox 504">
            <a:extLst>
              <a:ext uri="{FF2B5EF4-FFF2-40B4-BE49-F238E27FC236}">
                <a16:creationId xmlns:a16="http://schemas.microsoft.com/office/drawing/2014/main" id="{4EF12536-010E-485B-A977-1D3B6F6183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1563" y="485775"/>
            <a:ext cx="18446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Leaves</a:t>
            </a:r>
          </a:p>
          <a:p>
            <a:pPr algn="ctr"/>
            <a:r>
              <a:rPr lang="en-US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</a:p>
        </p:txBody>
      </p:sp>
      <p:cxnSp>
        <p:nvCxnSpPr>
          <p:cNvPr id="6153" name="Straight Connector 676">
            <a:extLst>
              <a:ext uri="{FF2B5EF4-FFF2-40B4-BE49-F238E27FC236}">
                <a16:creationId xmlns:a16="http://schemas.microsoft.com/office/drawing/2014/main" id="{241A10BE-ABBB-40C0-AF96-478B95FA18D3}"/>
              </a:ext>
            </a:extLst>
          </p:cNvPr>
          <p:cNvCxnSpPr>
            <a:cxnSpLocks noChangeShapeType="1"/>
            <a:stCxn id="6151" idx="4"/>
            <a:endCxn id="6150" idx="0"/>
          </p:cNvCxnSpPr>
          <p:nvPr/>
        </p:nvCxnSpPr>
        <p:spPr bwMode="auto">
          <a:xfrm>
            <a:off x="4586288" y="1114425"/>
            <a:ext cx="0" cy="1554163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4" name="Oval 672">
            <a:extLst>
              <a:ext uri="{FF2B5EF4-FFF2-40B4-BE49-F238E27FC236}">
                <a16:creationId xmlns:a16="http://schemas.microsoft.com/office/drawing/2014/main" id="{96677853-8B07-4679-BCAA-46AFCB8B67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3275" y="1963738"/>
            <a:ext cx="1230313" cy="644525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302" name="TextBox 504">
            <a:extLst>
              <a:ext uri="{FF2B5EF4-FFF2-40B4-BE49-F238E27FC236}">
                <a16:creationId xmlns:a16="http://schemas.microsoft.com/office/drawing/2014/main" id="{C499177F-69F0-43AD-94AA-503047F36B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3275" y="1981200"/>
            <a:ext cx="123031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Outer layer</a:t>
            </a:r>
          </a:p>
          <a:p>
            <a:pPr algn="ctr"/>
            <a:r>
              <a:rPr lang="en-US" altLang="en-US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</p:txBody>
      </p:sp>
      <p:sp>
        <p:nvSpPr>
          <p:cNvPr id="6156" name="TextBox 504">
            <a:extLst>
              <a:ext uri="{FF2B5EF4-FFF2-40B4-BE49-F238E27FC236}">
                <a16:creationId xmlns:a16="http://schemas.microsoft.com/office/drawing/2014/main" id="{2FE2A39A-5C61-452C-BA1A-FDD8B41BF7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6550" y="2438400"/>
            <a:ext cx="1436688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Where stem and leaf  meet</a:t>
            </a:r>
          </a:p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</p:txBody>
      </p:sp>
      <p:sp>
        <p:nvSpPr>
          <p:cNvPr id="6157" name="Oval 672">
            <a:extLst>
              <a:ext uri="{FF2B5EF4-FFF2-40B4-BE49-F238E27FC236}">
                <a16:creationId xmlns:a16="http://schemas.microsoft.com/office/drawing/2014/main" id="{E14C0B22-991A-4361-B578-413E44C83F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788" y="744538"/>
            <a:ext cx="1947862" cy="5016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6158" name="TextBox 504">
            <a:extLst>
              <a:ext uri="{FF2B5EF4-FFF2-40B4-BE49-F238E27FC236}">
                <a16:creationId xmlns:a16="http://schemas.microsoft.com/office/drawing/2014/main" id="{824395A7-57EA-495D-9067-E00C977997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575" y="701675"/>
            <a:ext cx="14351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Parallel veins</a:t>
            </a:r>
          </a:p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</p:txBody>
      </p:sp>
      <p:cxnSp>
        <p:nvCxnSpPr>
          <p:cNvPr id="6159" name="Straight Connector 676">
            <a:extLst>
              <a:ext uri="{FF2B5EF4-FFF2-40B4-BE49-F238E27FC236}">
                <a16:creationId xmlns:a16="http://schemas.microsoft.com/office/drawing/2014/main" id="{39E1FA80-FD92-424C-8794-5E015A242EBE}"/>
              </a:ext>
            </a:extLst>
          </p:cNvPr>
          <p:cNvCxnSpPr>
            <a:cxnSpLocks noChangeShapeType="1"/>
            <a:stCxn id="6157" idx="6"/>
            <a:endCxn id="6151" idx="2"/>
          </p:cNvCxnSpPr>
          <p:nvPr/>
        </p:nvCxnSpPr>
        <p:spPr bwMode="auto">
          <a:xfrm flipV="1">
            <a:off x="2289175" y="815975"/>
            <a:ext cx="1209675" cy="179388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0" name="TextBox 504">
            <a:extLst>
              <a:ext uri="{FF2B5EF4-FFF2-40B4-BE49-F238E27FC236}">
                <a16:creationId xmlns:a16="http://schemas.microsoft.com/office/drawing/2014/main" id="{E7E3B0D9-39A8-450E-8259-894A0ECB43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1563" y="2895600"/>
            <a:ext cx="18446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Stem</a:t>
            </a:r>
          </a:p>
        </p:txBody>
      </p:sp>
      <p:sp>
        <p:nvSpPr>
          <p:cNvPr id="6161" name="Oval 672">
            <a:extLst>
              <a:ext uri="{FF2B5EF4-FFF2-40B4-BE49-F238E27FC236}">
                <a16:creationId xmlns:a16="http://schemas.microsoft.com/office/drawing/2014/main" id="{D4CA18C5-6159-4F9D-AF35-4465947AD0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6775" y="4975225"/>
            <a:ext cx="2357438" cy="7175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cxnSp>
        <p:nvCxnSpPr>
          <p:cNvPr id="6162" name="Straight Connector 676">
            <a:extLst>
              <a:ext uri="{FF2B5EF4-FFF2-40B4-BE49-F238E27FC236}">
                <a16:creationId xmlns:a16="http://schemas.microsoft.com/office/drawing/2014/main" id="{53F9FFC1-4EFD-48FF-9621-49725C5295F9}"/>
              </a:ext>
            </a:extLst>
          </p:cNvPr>
          <p:cNvCxnSpPr>
            <a:cxnSpLocks noChangeShapeType="1"/>
            <a:stCxn id="6150" idx="4"/>
            <a:endCxn id="6161" idx="0"/>
          </p:cNvCxnSpPr>
          <p:nvPr/>
        </p:nvCxnSpPr>
        <p:spPr bwMode="auto">
          <a:xfrm>
            <a:off x="4586288" y="3409950"/>
            <a:ext cx="0" cy="1554163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3" name="TextBox 504">
            <a:extLst>
              <a:ext uri="{FF2B5EF4-FFF2-40B4-BE49-F238E27FC236}">
                <a16:creationId xmlns:a16="http://schemas.microsoft.com/office/drawing/2014/main" id="{B54120DB-4AA1-4817-99E7-DA6EF26EA9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1563" y="5029200"/>
            <a:ext cx="18446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Roots</a:t>
            </a:r>
          </a:p>
          <a:p>
            <a:pPr algn="ctr"/>
            <a:r>
              <a:rPr lang="en-US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</a:p>
        </p:txBody>
      </p:sp>
      <p:sp>
        <p:nvSpPr>
          <p:cNvPr id="6164" name="Oval 672">
            <a:extLst>
              <a:ext uri="{FF2B5EF4-FFF2-40B4-BE49-F238E27FC236}">
                <a16:creationId xmlns:a16="http://schemas.microsoft.com/office/drawing/2014/main" id="{981F6296-2830-4EA9-AB52-92A958654A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462088"/>
            <a:ext cx="1947863" cy="5016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6165" name="TextBox 504">
            <a:extLst>
              <a:ext uri="{FF2B5EF4-FFF2-40B4-BE49-F238E27FC236}">
                <a16:creationId xmlns:a16="http://schemas.microsoft.com/office/drawing/2014/main" id="{4F0EEB46-556C-4487-AF5B-4F06C0F6C7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3388" y="1387475"/>
            <a:ext cx="14351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Net veins</a:t>
            </a:r>
          </a:p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</p:txBody>
      </p:sp>
      <p:sp>
        <p:nvSpPr>
          <p:cNvPr id="6166" name="Oval 672">
            <a:extLst>
              <a:ext uri="{FF2B5EF4-FFF2-40B4-BE49-F238E27FC236}">
                <a16:creationId xmlns:a16="http://schemas.microsoft.com/office/drawing/2014/main" id="{8E626D8E-D610-4666-A561-36D6876DAE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1763" y="457200"/>
            <a:ext cx="1947862" cy="5016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6167" name="TextBox 504">
            <a:extLst>
              <a:ext uri="{FF2B5EF4-FFF2-40B4-BE49-F238E27FC236}">
                <a16:creationId xmlns:a16="http://schemas.microsoft.com/office/drawing/2014/main" id="{4A8D8323-A2FB-4E7A-A5D1-8289DD4846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57988" y="422274"/>
            <a:ext cx="14351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Gas exchange</a:t>
            </a:r>
          </a:p>
          <a:p>
            <a:pPr algn="ctr"/>
            <a:r>
              <a:rPr lang="en-US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</p:txBody>
      </p:sp>
      <p:sp>
        <p:nvSpPr>
          <p:cNvPr id="6168" name="Oval 672">
            <a:extLst>
              <a:ext uri="{FF2B5EF4-FFF2-40B4-BE49-F238E27FC236}">
                <a16:creationId xmlns:a16="http://schemas.microsoft.com/office/drawing/2014/main" id="{00A437A4-9413-46DF-AD19-DA0EBEACD2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5375" y="1174750"/>
            <a:ext cx="1947863" cy="5016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6169" name="Oval 672">
            <a:extLst>
              <a:ext uri="{FF2B5EF4-FFF2-40B4-BE49-F238E27FC236}">
                <a16:creationId xmlns:a16="http://schemas.microsoft.com/office/drawing/2014/main" id="{7FE96B88-5CDA-4FA9-814E-7FA17A0D38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9850" y="1676400"/>
            <a:ext cx="1947863" cy="5016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6170" name="TextBox 504">
            <a:extLst>
              <a:ext uri="{FF2B5EF4-FFF2-40B4-BE49-F238E27FC236}">
                <a16:creationId xmlns:a16="http://schemas.microsoft.com/office/drawing/2014/main" id="{2C101958-9564-4C17-9E06-6299A04D2E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0163" y="1143000"/>
            <a:ext cx="14351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1 blade</a:t>
            </a:r>
          </a:p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</p:txBody>
      </p:sp>
      <p:sp>
        <p:nvSpPr>
          <p:cNvPr id="6171" name="TextBox 504">
            <a:extLst>
              <a:ext uri="{FF2B5EF4-FFF2-40B4-BE49-F238E27FC236}">
                <a16:creationId xmlns:a16="http://schemas.microsoft.com/office/drawing/2014/main" id="{1624AE9D-5CB9-41B9-AD64-B8E0C02201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5438" y="1644651"/>
            <a:ext cx="14351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Multiple blades</a:t>
            </a:r>
          </a:p>
          <a:p>
            <a:pPr algn="ctr"/>
            <a:r>
              <a:rPr lang="en-US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</p:txBody>
      </p:sp>
      <p:cxnSp>
        <p:nvCxnSpPr>
          <p:cNvPr id="6172" name="Straight Connector 676">
            <a:extLst>
              <a:ext uri="{FF2B5EF4-FFF2-40B4-BE49-F238E27FC236}">
                <a16:creationId xmlns:a16="http://schemas.microsoft.com/office/drawing/2014/main" id="{2465D6B2-7BB9-47C0-BF95-899FB48E938E}"/>
              </a:ext>
            </a:extLst>
          </p:cNvPr>
          <p:cNvCxnSpPr>
            <a:cxnSpLocks noChangeShapeType="1"/>
            <a:stCxn id="6168" idx="2"/>
            <a:endCxn id="6151" idx="5"/>
          </p:cNvCxnSpPr>
          <p:nvPr/>
        </p:nvCxnSpPr>
        <p:spPr bwMode="auto">
          <a:xfrm flipH="1" flipV="1">
            <a:off x="5346700" y="1030288"/>
            <a:ext cx="817563" cy="395287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73" name="Straight Connector 676">
            <a:extLst>
              <a:ext uri="{FF2B5EF4-FFF2-40B4-BE49-F238E27FC236}">
                <a16:creationId xmlns:a16="http://schemas.microsoft.com/office/drawing/2014/main" id="{03CD6480-06B4-407A-9F5B-8833B940C3E3}"/>
              </a:ext>
            </a:extLst>
          </p:cNvPr>
          <p:cNvCxnSpPr>
            <a:cxnSpLocks noChangeShapeType="1"/>
            <a:stCxn id="6169" idx="1"/>
            <a:endCxn id="6151" idx="5"/>
          </p:cNvCxnSpPr>
          <p:nvPr/>
        </p:nvCxnSpPr>
        <p:spPr bwMode="auto">
          <a:xfrm flipH="1" flipV="1">
            <a:off x="5346700" y="1030288"/>
            <a:ext cx="87313" cy="70802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74" name="Straight Connector 676">
            <a:extLst>
              <a:ext uri="{FF2B5EF4-FFF2-40B4-BE49-F238E27FC236}">
                <a16:creationId xmlns:a16="http://schemas.microsoft.com/office/drawing/2014/main" id="{8D31969A-D1AA-48C1-9301-CCBC9E475918}"/>
              </a:ext>
            </a:extLst>
          </p:cNvPr>
          <p:cNvCxnSpPr>
            <a:cxnSpLocks noChangeShapeType="1"/>
            <a:stCxn id="6154" idx="5"/>
            <a:endCxn id="6150" idx="1"/>
          </p:cNvCxnSpPr>
          <p:nvPr/>
        </p:nvCxnSpPr>
        <p:spPr bwMode="auto">
          <a:xfrm>
            <a:off x="3124200" y="2527300"/>
            <a:ext cx="628650" cy="24765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5" name="Oval 672">
            <a:extLst>
              <a:ext uri="{FF2B5EF4-FFF2-40B4-BE49-F238E27FC236}">
                <a16:creationId xmlns:a16="http://schemas.microsoft.com/office/drawing/2014/main" id="{030D1905-E420-461E-A26E-39398C2D7D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2752725"/>
            <a:ext cx="1393825" cy="828675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463" name="TextBox 504">
            <a:extLst>
              <a:ext uri="{FF2B5EF4-FFF2-40B4-BE49-F238E27FC236}">
                <a16:creationId xmlns:a16="http://schemas.microsoft.com/office/drawing/2014/main" id="{ADAD9A62-C30D-477B-956C-604A3E06C0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50" y="3611563"/>
            <a:ext cx="1230313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Transports H</a:t>
            </a:r>
            <a:r>
              <a:rPr lang="en-US" altLang="en-US" sz="1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  <a:p>
            <a:pPr algn="ctr"/>
            <a:r>
              <a:rPr lang="en-US" altLang="en-US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</p:txBody>
      </p:sp>
      <p:cxnSp>
        <p:nvCxnSpPr>
          <p:cNvPr id="6177" name="Straight Connector 676">
            <a:extLst>
              <a:ext uri="{FF2B5EF4-FFF2-40B4-BE49-F238E27FC236}">
                <a16:creationId xmlns:a16="http://schemas.microsoft.com/office/drawing/2014/main" id="{B8E4A469-92A1-4211-87DE-C8BFF05E1232}"/>
              </a:ext>
            </a:extLst>
          </p:cNvPr>
          <p:cNvCxnSpPr>
            <a:cxnSpLocks noChangeShapeType="1"/>
            <a:stCxn id="6175" idx="6"/>
            <a:endCxn id="6150" idx="2"/>
          </p:cNvCxnSpPr>
          <p:nvPr/>
        </p:nvCxnSpPr>
        <p:spPr bwMode="auto">
          <a:xfrm flipV="1">
            <a:off x="2698750" y="3040063"/>
            <a:ext cx="698500" cy="1270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8" name="Oval 672">
            <a:extLst>
              <a:ext uri="{FF2B5EF4-FFF2-40B4-BE49-F238E27FC236}">
                <a16:creationId xmlns:a16="http://schemas.microsoft.com/office/drawing/2014/main" id="{BBD1BBD0-5489-4EBF-B8B0-458BEE41A9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2200" y="3613150"/>
            <a:ext cx="1249363" cy="8064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469" name="TextBox 504">
            <a:extLst>
              <a:ext uri="{FF2B5EF4-FFF2-40B4-BE49-F238E27FC236}">
                <a16:creationId xmlns:a16="http://schemas.microsoft.com/office/drawing/2014/main" id="{8BF88ABB-B110-49CE-965B-9F4A12774B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3175" y="2819400"/>
            <a:ext cx="1393825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Transports Carbs</a:t>
            </a:r>
          </a:p>
          <a:p>
            <a:pPr algn="ctr"/>
            <a:r>
              <a:rPr lang="en-US" altLang="en-US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</p:txBody>
      </p:sp>
      <p:cxnSp>
        <p:nvCxnSpPr>
          <p:cNvPr id="6180" name="Straight Connector 676">
            <a:extLst>
              <a:ext uri="{FF2B5EF4-FFF2-40B4-BE49-F238E27FC236}">
                <a16:creationId xmlns:a16="http://schemas.microsoft.com/office/drawing/2014/main" id="{22D1D7D9-8011-486F-AFA7-0941DCE84955}"/>
              </a:ext>
            </a:extLst>
          </p:cNvPr>
          <p:cNvCxnSpPr>
            <a:cxnSpLocks noChangeShapeType="1"/>
            <a:stCxn id="6150" idx="3"/>
            <a:endCxn id="6178" idx="0"/>
          </p:cNvCxnSpPr>
          <p:nvPr/>
        </p:nvCxnSpPr>
        <p:spPr bwMode="auto">
          <a:xfrm flipH="1">
            <a:off x="2987675" y="3302000"/>
            <a:ext cx="763588" cy="30162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81" name="Oval 672">
            <a:extLst>
              <a:ext uri="{FF2B5EF4-FFF2-40B4-BE49-F238E27FC236}">
                <a16:creationId xmlns:a16="http://schemas.microsoft.com/office/drawing/2014/main" id="{DEF2B504-83FB-4D8C-8B1C-81388245A6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1763" y="2482850"/>
            <a:ext cx="1846262" cy="7175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cxnSp>
        <p:nvCxnSpPr>
          <p:cNvPr id="6182" name="Straight Connector 676">
            <a:extLst>
              <a:ext uri="{FF2B5EF4-FFF2-40B4-BE49-F238E27FC236}">
                <a16:creationId xmlns:a16="http://schemas.microsoft.com/office/drawing/2014/main" id="{124B2545-0FCB-4648-9A0B-BCA459328D41}"/>
              </a:ext>
            </a:extLst>
          </p:cNvPr>
          <p:cNvCxnSpPr>
            <a:cxnSpLocks noChangeShapeType="1"/>
            <a:stCxn id="6181" idx="2"/>
            <a:endCxn id="6150" idx="6"/>
          </p:cNvCxnSpPr>
          <p:nvPr/>
        </p:nvCxnSpPr>
        <p:spPr bwMode="auto">
          <a:xfrm flipH="1">
            <a:off x="5773738" y="2841625"/>
            <a:ext cx="698500" cy="198438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83" name="Oval 672">
            <a:extLst>
              <a:ext uri="{FF2B5EF4-FFF2-40B4-BE49-F238E27FC236}">
                <a16:creationId xmlns:a16="http://schemas.microsoft.com/office/drawing/2014/main" id="{C4A1C406-2C11-4433-BDDD-B551FC791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5375" y="4114800"/>
            <a:ext cx="1844675" cy="7175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6184" name="Oval 672">
            <a:extLst>
              <a:ext uri="{FF2B5EF4-FFF2-40B4-BE49-F238E27FC236}">
                <a16:creationId xmlns:a16="http://schemas.microsoft.com/office/drawing/2014/main" id="{F15B84F5-65B3-480D-9B82-8210A1BC0F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92925" y="4975225"/>
            <a:ext cx="1844675" cy="7175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6185" name="Oval 672">
            <a:extLst>
              <a:ext uri="{FF2B5EF4-FFF2-40B4-BE49-F238E27FC236}">
                <a16:creationId xmlns:a16="http://schemas.microsoft.com/office/drawing/2014/main" id="{5D8F30EC-4C80-4FC2-B4F4-5F93DEB614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72188" y="5835650"/>
            <a:ext cx="1844675" cy="7175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cxnSp>
        <p:nvCxnSpPr>
          <p:cNvPr id="6186" name="Straight Connector 676">
            <a:extLst>
              <a:ext uri="{FF2B5EF4-FFF2-40B4-BE49-F238E27FC236}">
                <a16:creationId xmlns:a16="http://schemas.microsoft.com/office/drawing/2014/main" id="{44C12EDE-F370-4024-B64D-76F7C5BFD414}"/>
              </a:ext>
            </a:extLst>
          </p:cNvPr>
          <p:cNvCxnSpPr>
            <a:cxnSpLocks noChangeShapeType="1"/>
            <a:stCxn id="6183" idx="3"/>
            <a:endCxn id="6161" idx="7"/>
          </p:cNvCxnSpPr>
          <p:nvPr/>
        </p:nvCxnSpPr>
        <p:spPr bwMode="auto">
          <a:xfrm flipH="1">
            <a:off x="5418138" y="4738688"/>
            <a:ext cx="1027112" cy="3302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87" name="Straight Connector 676">
            <a:extLst>
              <a:ext uri="{FF2B5EF4-FFF2-40B4-BE49-F238E27FC236}">
                <a16:creationId xmlns:a16="http://schemas.microsoft.com/office/drawing/2014/main" id="{F54A3058-84B6-40B5-BA7B-5A17F72F1344}"/>
              </a:ext>
            </a:extLst>
          </p:cNvPr>
          <p:cNvCxnSpPr>
            <a:cxnSpLocks noChangeShapeType="1"/>
            <a:stCxn id="6184" idx="2"/>
            <a:endCxn id="6161" idx="6"/>
          </p:cNvCxnSpPr>
          <p:nvPr/>
        </p:nvCxnSpPr>
        <p:spPr bwMode="auto">
          <a:xfrm flipH="1">
            <a:off x="5773738" y="5334000"/>
            <a:ext cx="1109662" cy="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88" name="Straight Connector 676">
            <a:extLst>
              <a:ext uri="{FF2B5EF4-FFF2-40B4-BE49-F238E27FC236}">
                <a16:creationId xmlns:a16="http://schemas.microsoft.com/office/drawing/2014/main" id="{08D13013-E6DD-457F-AE40-EECFF71CC5DB}"/>
              </a:ext>
            </a:extLst>
          </p:cNvPr>
          <p:cNvCxnSpPr>
            <a:cxnSpLocks noChangeShapeType="1"/>
            <a:stCxn id="6185" idx="1"/>
            <a:endCxn id="6161" idx="5"/>
          </p:cNvCxnSpPr>
          <p:nvPr/>
        </p:nvCxnSpPr>
        <p:spPr bwMode="auto">
          <a:xfrm flipH="1" flipV="1">
            <a:off x="5418138" y="5599113"/>
            <a:ext cx="923925" cy="3302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89" name="TextBox 504">
            <a:extLst>
              <a:ext uri="{FF2B5EF4-FFF2-40B4-BE49-F238E27FC236}">
                <a16:creationId xmlns:a16="http://schemas.microsoft.com/office/drawing/2014/main" id="{3FEE624F-32BB-4826-BEC9-D2B6001505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0163" y="4071938"/>
            <a:ext cx="1435100" cy="72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Increases </a:t>
            </a:r>
          </a:p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Surface area</a:t>
            </a:r>
          </a:p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</p:txBody>
      </p:sp>
      <p:sp>
        <p:nvSpPr>
          <p:cNvPr id="6190" name="TextBox 504">
            <a:extLst>
              <a:ext uri="{FF2B5EF4-FFF2-40B4-BE49-F238E27FC236}">
                <a16:creationId xmlns:a16="http://schemas.microsoft.com/office/drawing/2014/main" id="{368867A6-FBE2-44DA-ABC1-B974AB4B71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7713" y="4953000"/>
            <a:ext cx="1435100" cy="72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Beneficial fungus</a:t>
            </a:r>
          </a:p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</p:txBody>
      </p:sp>
      <p:sp>
        <p:nvSpPr>
          <p:cNvPr id="6191" name="TextBox 504">
            <a:extLst>
              <a:ext uri="{FF2B5EF4-FFF2-40B4-BE49-F238E27FC236}">
                <a16:creationId xmlns:a16="http://schemas.microsoft.com/office/drawing/2014/main" id="{B5EEB7EA-3EB0-4E66-8225-9400FAC1BF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76975" y="5824538"/>
            <a:ext cx="1435100" cy="72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Controls water</a:t>
            </a:r>
          </a:p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Entry</a:t>
            </a:r>
          </a:p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B09A2F6D-DAFA-4DE8-B3A8-365A09F7824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600" dirty="0"/>
              <a:t>Plant Form Key</a:t>
            </a:r>
          </a:p>
        </p:txBody>
      </p:sp>
      <p:grpSp>
        <p:nvGrpSpPr>
          <p:cNvPr id="7218" name="Group 50">
            <a:extLst>
              <a:ext uri="{FF2B5EF4-FFF2-40B4-BE49-F238E27FC236}">
                <a16:creationId xmlns:a16="http://schemas.microsoft.com/office/drawing/2014/main" id="{2B66FF86-09FE-40EB-B3F6-6EB7C1123B92}"/>
              </a:ext>
            </a:extLst>
          </p:cNvPr>
          <p:cNvGrpSpPr>
            <a:grpSpLocks/>
          </p:cNvGrpSpPr>
          <p:nvPr/>
        </p:nvGrpSpPr>
        <p:grpSpPr bwMode="auto">
          <a:xfrm>
            <a:off x="304800" y="381000"/>
            <a:ext cx="8432800" cy="6021388"/>
            <a:chOff x="192" y="972"/>
            <a:chExt cx="5312" cy="3061"/>
          </a:xfrm>
        </p:grpSpPr>
        <p:cxnSp>
          <p:nvCxnSpPr>
            <p:cNvPr id="7172" name="Straight Connector 676">
              <a:extLst>
                <a:ext uri="{FF2B5EF4-FFF2-40B4-BE49-F238E27FC236}">
                  <a16:creationId xmlns:a16="http://schemas.microsoft.com/office/drawing/2014/main" id="{977AB2B2-F701-402A-893E-F29B7D76DD71}"/>
                </a:ext>
              </a:extLst>
            </p:cNvPr>
            <p:cNvCxnSpPr>
              <a:cxnSpLocks noChangeShapeType="1"/>
              <a:stCxn id="7175" idx="6"/>
              <a:endCxn id="7190" idx="2"/>
            </p:cNvCxnSpPr>
            <p:nvPr/>
          </p:nvCxnSpPr>
          <p:spPr bwMode="auto">
            <a:xfrm flipV="1">
              <a:off x="3590" y="1098"/>
              <a:ext cx="500" cy="5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73" name="Straight Connector 676">
              <a:extLst>
                <a:ext uri="{FF2B5EF4-FFF2-40B4-BE49-F238E27FC236}">
                  <a16:creationId xmlns:a16="http://schemas.microsoft.com/office/drawing/2014/main" id="{AD530616-6EE0-4132-BA87-18FFE1AE6A44}"/>
                </a:ext>
              </a:extLst>
            </p:cNvPr>
            <p:cNvCxnSpPr>
              <a:cxnSpLocks noChangeShapeType="1"/>
              <a:stCxn id="7188" idx="6"/>
              <a:endCxn id="7175" idx="2"/>
            </p:cNvCxnSpPr>
            <p:nvPr/>
          </p:nvCxnSpPr>
          <p:spPr bwMode="auto">
            <a:xfrm flipV="1">
              <a:off x="1414" y="1152"/>
              <a:ext cx="820" cy="45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74" name="Oval 672">
              <a:extLst>
                <a:ext uri="{FF2B5EF4-FFF2-40B4-BE49-F238E27FC236}">
                  <a16:creationId xmlns:a16="http://schemas.microsoft.com/office/drawing/2014/main" id="{06DBF3C8-355A-4E94-BAC8-66617EE0A1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6" y="2088"/>
              <a:ext cx="1472" cy="36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5" name="Oval 672">
              <a:extLst>
                <a:ext uri="{FF2B5EF4-FFF2-40B4-BE49-F238E27FC236}">
                  <a16:creationId xmlns:a16="http://schemas.microsoft.com/office/drawing/2014/main" id="{B4BF3A82-6B10-46A8-BA83-0C339CF48B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0" y="1008"/>
              <a:ext cx="1344" cy="28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6" name="TextBox 504">
              <a:extLst>
                <a:ext uri="{FF2B5EF4-FFF2-40B4-BE49-F238E27FC236}">
                  <a16:creationId xmlns:a16="http://schemas.microsoft.com/office/drawing/2014/main" id="{A433C352-9BAC-442C-A029-B2D86B5585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04" y="1044"/>
              <a:ext cx="1152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Leaves</a:t>
              </a:r>
            </a:p>
            <a:p>
              <a:pPr algn="ctr"/>
              <a:r>
                <a:rPr lang="en-US" altLang="en-US" sz="14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</a:p>
          </p:txBody>
        </p:sp>
        <p:cxnSp>
          <p:nvCxnSpPr>
            <p:cNvPr id="7177" name="Straight Connector 676">
              <a:extLst>
                <a:ext uri="{FF2B5EF4-FFF2-40B4-BE49-F238E27FC236}">
                  <a16:creationId xmlns:a16="http://schemas.microsoft.com/office/drawing/2014/main" id="{AE5B690A-023B-4179-94BF-06667F4A4723}"/>
                </a:ext>
              </a:extLst>
            </p:cNvPr>
            <p:cNvCxnSpPr>
              <a:cxnSpLocks noChangeShapeType="1"/>
              <a:stCxn id="7175" idx="4"/>
              <a:endCxn id="7174" idx="0"/>
            </p:cNvCxnSpPr>
            <p:nvPr/>
          </p:nvCxnSpPr>
          <p:spPr bwMode="auto">
            <a:xfrm>
              <a:off x="2912" y="1302"/>
              <a:ext cx="0" cy="78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78" name="Oval 672">
              <a:extLst>
                <a:ext uri="{FF2B5EF4-FFF2-40B4-BE49-F238E27FC236}">
                  <a16:creationId xmlns:a16="http://schemas.microsoft.com/office/drawing/2014/main" id="{B4F0C145-8A45-4FFA-AD3C-14FFC4F0F7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4" y="1728"/>
              <a:ext cx="768" cy="3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302" name="TextBox 504">
              <a:extLst>
                <a:ext uri="{FF2B5EF4-FFF2-40B4-BE49-F238E27FC236}">
                  <a16:creationId xmlns:a16="http://schemas.microsoft.com/office/drawing/2014/main" id="{F3BF4F65-DD6D-4E93-9668-40D78CFDB8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4" y="1800"/>
              <a:ext cx="768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Outer layer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7180" name="TextBox 504">
              <a:extLst>
                <a:ext uri="{FF2B5EF4-FFF2-40B4-BE49-F238E27FC236}">
                  <a16:creationId xmlns:a16="http://schemas.microsoft.com/office/drawing/2014/main" id="{4196E505-D38B-4ECD-B5E9-F17B1605EA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24" y="2013"/>
              <a:ext cx="896" cy="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Where stem and leaf  meet</a:t>
              </a:r>
            </a:p>
            <a:p>
              <a:pPr algn="ctr"/>
              <a:r>
                <a:rPr lang="en-US" alt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7181" name="Oval 672">
              <a:extLst>
                <a:ext uri="{FF2B5EF4-FFF2-40B4-BE49-F238E27FC236}">
                  <a16:creationId xmlns:a16="http://schemas.microsoft.com/office/drawing/2014/main" id="{E094506F-450E-4B9D-B3D4-C0B8AE82B7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" y="1116"/>
              <a:ext cx="1216" cy="25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82" name="TextBox 504">
              <a:extLst>
                <a:ext uri="{FF2B5EF4-FFF2-40B4-BE49-F238E27FC236}">
                  <a16:creationId xmlns:a16="http://schemas.microsoft.com/office/drawing/2014/main" id="{2BAFE625-34F9-4BA0-B1D6-1CBA71FD6D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6" y="1123"/>
              <a:ext cx="896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Parallel veins</a:t>
              </a:r>
            </a:p>
            <a:p>
              <a:pPr algn="ctr"/>
              <a:r>
                <a:rPr lang="en-US" alt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  <p:cxnSp>
          <p:nvCxnSpPr>
            <p:cNvPr id="7183" name="Straight Connector 676">
              <a:extLst>
                <a:ext uri="{FF2B5EF4-FFF2-40B4-BE49-F238E27FC236}">
                  <a16:creationId xmlns:a16="http://schemas.microsoft.com/office/drawing/2014/main" id="{EFB6D588-39F5-42DC-9538-814308BB7DAC}"/>
                </a:ext>
              </a:extLst>
            </p:cNvPr>
            <p:cNvCxnSpPr>
              <a:cxnSpLocks noChangeShapeType="1"/>
              <a:stCxn id="7181" idx="6"/>
              <a:endCxn id="7175" idx="2"/>
            </p:cNvCxnSpPr>
            <p:nvPr/>
          </p:nvCxnSpPr>
          <p:spPr bwMode="auto">
            <a:xfrm flipV="1">
              <a:off x="1478" y="1152"/>
              <a:ext cx="756" cy="9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4" name="TextBox 504">
              <a:extLst>
                <a:ext uri="{FF2B5EF4-FFF2-40B4-BE49-F238E27FC236}">
                  <a16:creationId xmlns:a16="http://schemas.microsoft.com/office/drawing/2014/main" id="{6A2CCF54-C9F4-4D9F-8CF2-7772AC0853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04" y="2196"/>
              <a:ext cx="1152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Stem</a:t>
              </a:r>
            </a:p>
          </p:txBody>
        </p:sp>
        <p:sp>
          <p:nvSpPr>
            <p:cNvPr id="7185" name="Oval 672">
              <a:extLst>
                <a:ext uri="{FF2B5EF4-FFF2-40B4-BE49-F238E27FC236}">
                  <a16:creationId xmlns:a16="http://schemas.microsoft.com/office/drawing/2014/main" id="{C8AC30FA-BEEE-4962-A778-0ED0E357C1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6" y="3240"/>
              <a:ext cx="1472" cy="36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86" name="Straight Connector 676">
              <a:extLst>
                <a:ext uri="{FF2B5EF4-FFF2-40B4-BE49-F238E27FC236}">
                  <a16:creationId xmlns:a16="http://schemas.microsoft.com/office/drawing/2014/main" id="{5C9A04F2-9568-4E1E-8492-9E9ABA33509A}"/>
                </a:ext>
              </a:extLst>
            </p:cNvPr>
            <p:cNvCxnSpPr>
              <a:cxnSpLocks noChangeShapeType="1"/>
              <a:stCxn id="7174" idx="4"/>
              <a:endCxn id="7185" idx="0"/>
            </p:cNvCxnSpPr>
            <p:nvPr/>
          </p:nvCxnSpPr>
          <p:spPr bwMode="auto">
            <a:xfrm>
              <a:off x="2912" y="2454"/>
              <a:ext cx="0" cy="78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7" name="TextBox 504">
              <a:extLst>
                <a:ext uri="{FF2B5EF4-FFF2-40B4-BE49-F238E27FC236}">
                  <a16:creationId xmlns:a16="http://schemas.microsoft.com/office/drawing/2014/main" id="{1066D28F-D4DB-4A89-A3AD-D7D4F5BE73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04" y="3312"/>
              <a:ext cx="1152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Roots</a:t>
              </a:r>
            </a:p>
            <a:p>
              <a:pPr algn="ctr"/>
              <a:r>
                <a:rPr lang="en-US" altLang="en-US" sz="14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7188" name="Oval 672">
              <a:extLst>
                <a:ext uri="{FF2B5EF4-FFF2-40B4-BE49-F238E27FC236}">
                  <a16:creationId xmlns:a16="http://schemas.microsoft.com/office/drawing/2014/main" id="{E6C7E2BD-40A6-4801-A873-E096DF2BFA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" y="1476"/>
              <a:ext cx="1216" cy="25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89" name="TextBox 504">
              <a:extLst>
                <a:ext uri="{FF2B5EF4-FFF2-40B4-BE49-F238E27FC236}">
                  <a16:creationId xmlns:a16="http://schemas.microsoft.com/office/drawing/2014/main" id="{DC22E4EC-1CA0-4863-8CD8-A369E4BF51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2" y="1487"/>
              <a:ext cx="896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Net veins</a:t>
              </a:r>
            </a:p>
            <a:p>
              <a:pPr algn="ctr"/>
              <a:r>
                <a:rPr lang="en-US" alt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J</a:t>
              </a:r>
            </a:p>
          </p:txBody>
        </p:sp>
        <p:sp>
          <p:nvSpPr>
            <p:cNvPr id="7190" name="Oval 672">
              <a:extLst>
                <a:ext uri="{FF2B5EF4-FFF2-40B4-BE49-F238E27FC236}">
                  <a16:creationId xmlns:a16="http://schemas.microsoft.com/office/drawing/2014/main" id="{6E3F11F9-E093-48BF-AA76-AA37856E9C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96" y="972"/>
              <a:ext cx="1216" cy="25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91" name="TextBox 504">
              <a:extLst>
                <a:ext uri="{FF2B5EF4-FFF2-40B4-BE49-F238E27FC236}">
                  <a16:creationId xmlns:a16="http://schemas.microsoft.com/office/drawing/2014/main" id="{3486B5BC-D080-4164-99CB-5B540FFAC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56" y="985"/>
              <a:ext cx="89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Gas exchange</a:t>
              </a:r>
            </a:p>
            <a:p>
              <a:pPr algn="ctr"/>
              <a:r>
                <a:rPr lang="en-US" alt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</a:p>
          </p:txBody>
        </p:sp>
        <p:sp>
          <p:nvSpPr>
            <p:cNvPr id="7192" name="Oval 672">
              <a:extLst>
                <a:ext uri="{FF2B5EF4-FFF2-40B4-BE49-F238E27FC236}">
                  <a16:creationId xmlns:a16="http://schemas.microsoft.com/office/drawing/2014/main" id="{5A624A71-2FE5-4FA2-8BA2-0BC7F47902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4" y="1332"/>
              <a:ext cx="1216" cy="25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93" name="Oval 672">
              <a:extLst>
                <a:ext uri="{FF2B5EF4-FFF2-40B4-BE49-F238E27FC236}">
                  <a16:creationId xmlns:a16="http://schemas.microsoft.com/office/drawing/2014/main" id="{90687274-C3CA-4AC8-9AB6-F524B279C7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1584"/>
              <a:ext cx="1216" cy="25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94" name="TextBox 504">
              <a:extLst>
                <a:ext uri="{FF2B5EF4-FFF2-40B4-BE49-F238E27FC236}">
                  <a16:creationId xmlns:a16="http://schemas.microsoft.com/office/drawing/2014/main" id="{50DDE4EF-E21D-4E46-993E-D924CFBD9C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73" y="1334"/>
              <a:ext cx="89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 blade</a:t>
              </a:r>
            </a:p>
            <a:p>
              <a:pPr algn="ctr"/>
              <a:r>
                <a:rPr lang="en-US" alt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195" name="TextBox 504">
              <a:extLst>
                <a:ext uri="{FF2B5EF4-FFF2-40B4-BE49-F238E27FC236}">
                  <a16:creationId xmlns:a16="http://schemas.microsoft.com/office/drawing/2014/main" id="{D97DA6F4-434A-4823-9F6F-C8BF96A9A7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25" y="1603"/>
              <a:ext cx="896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Multiple blades</a:t>
              </a:r>
            </a:p>
            <a:p>
              <a:pPr algn="ctr"/>
              <a:r>
                <a:rPr lang="en-US" alt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</a:p>
          </p:txBody>
        </p:sp>
        <p:cxnSp>
          <p:nvCxnSpPr>
            <p:cNvPr id="7196" name="Straight Connector 676">
              <a:extLst>
                <a:ext uri="{FF2B5EF4-FFF2-40B4-BE49-F238E27FC236}">
                  <a16:creationId xmlns:a16="http://schemas.microsoft.com/office/drawing/2014/main" id="{62362635-ACA4-4462-BAC3-AA85FF725133}"/>
                </a:ext>
              </a:extLst>
            </p:cNvPr>
            <p:cNvCxnSpPr>
              <a:cxnSpLocks noChangeShapeType="1"/>
              <a:stCxn id="7192" idx="2"/>
              <a:endCxn id="7175" idx="5"/>
            </p:cNvCxnSpPr>
            <p:nvPr/>
          </p:nvCxnSpPr>
          <p:spPr bwMode="auto">
            <a:xfrm flipH="1" flipV="1">
              <a:off x="3387" y="1260"/>
              <a:ext cx="511" cy="19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7" name="Straight Connector 676">
              <a:extLst>
                <a:ext uri="{FF2B5EF4-FFF2-40B4-BE49-F238E27FC236}">
                  <a16:creationId xmlns:a16="http://schemas.microsoft.com/office/drawing/2014/main" id="{58E91BA4-71CA-4D1C-8BEF-104B2C2AC702}"/>
                </a:ext>
              </a:extLst>
            </p:cNvPr>
            <p:cNvCxnSpPr>
              <a:cxnSpLocks noChangeShapeType="1"/>
              <a:stCxn id="7193" idx="1"/>
              <a:endCxn id="7175" idx="5"/>
            </p:cNvCxnSpPr>
            <p:nvPr/>
          </p:nvCxnSpPr>
          <p:spPr bwMode="auto">
            <a:xfrm flipH="1" flipV="1">
              <a:off x="3387" y="1260"/>
              <a:ext cx="55" cy="355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8" name="Straight Connector 676">
              <a:extLst>
                <a:ext uri="{FF2B5EF4-FFF2-40B4-BE49-F238E27FC236}">
                  <a16:creationId xmlns:a16="http://schemas.microsoft.com/office/drawing/2014/main" id="{6CEDBEB0-8049-4EFF-9398-1F89D970EA3E}"/>
                </a:ext>
              </a:extLst>
            </p:cNvPr>
            <p:cNvCxnSpPr>
              <a:cxnSpLocks noChangeShapeType="1"/>
              <a:stCxn id="7178" idx="5"/>
              <a:endCxn id="7174" idx="1"/>
            </p:cNvCxnSpPr>
            <p:nvPr/>
          </p:nvCxnSpPr>
          <p:spPr bwMode="auto">
            <a:xfrm>
              <a:off x="2000" y="2011"/>
              <a:ext cx="392" cy="12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9" name="Oval 672">
              <a:extLst>
                <a:ext uri="{FF2B5EF4-FFF2-40B4-BE49-F238E27FC236}">
                  <a16:creationId xmlns:a16="http://schemas.microsoft.com/office/drawing/2014/main" id="{5BF60338-DA6C-427D-83CC-F9DD148747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0" y="2124"/>
              <a:ext cx="768" cy="3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463" name="TextBox 504">
              <a:extLst>
                <a:ext uri="{FF2B5EF4-FFF2-40B4-BE49-F238E27FC236}">
                  <a16:creationId xmlns:a16="http://schemas.microsoft.com/office/drawing/2014/main" id="{DAFB5C8F-4C5C-401D-AD8F-4BF8339325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36" y="2592"/>
              <a:ext cx="768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Transports H</a:t>
              </a:r>
              <a:r>
                <a:rPr lang="en-US" altLang="en-US" sz="12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</a:p>
          </p:txBody>
        </p:sp>
        <p:cxnSp>
          <p:nvCxnSpPr>
            <p:cNvPr id="7201" name="Straight Connector 676">
              <a:extLst>
                <a:ext uri="{FF2B5EF4-FFF2-40B4-BE49-F238E27FC236}">
                  <a16:creationId xmlns:a16="http://schemas.microsoft.com/office/drawing/2014/main" id="{CBDEADF2-7660-40A2-A72E-A33A9BBD76C9}"/>
                </a:ext>
              </a:extLst>
            </p:cNvPr>
            <p:cNvCxnSpPr>
              <a:cxnSpLocks noChangeShapeType="1"/>
              <a:stCxn id="7199" idx="6"/>
              <a:endCxn id="7174" idx="2"/>
            </p:cNvCxnSpPr>
            <p:nvPr/>
          </p:nvCxnSpPr>
          <p:spPr bwMode="auto">
            <a:xfrm flipV="1">
              <a:off x="1734" y="2268"/>
              <a:ext cx="436" cy="1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02" name="Oval 672">
              <a:extLst>
                <a:ext uri="{FF2B5EF4-FFF2-40B4-BE49-F238E27FC236}">
                  <a16:creationId xmlns:a16="http://schemas.microsoft.com/office/drawing/2014/main" id="{2243D93A-4DFF-4049-B801-7166126C0B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556"/>
              <a:ext cx="768" cy="3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469" name="TextBox 504">
              <a:extLst>
                <a:ext uri="{FF2B5EF4-FFF2-40B4-BE49-F238E27FC236}">
                  <a16:creationId xmlns:a16="http://schemas.microsoft.com/office/drawing/2014/main" id="{7F93B20F-377B-4567-9DE0-3FDA07D0A2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6" y="2126"/>
              <a:ext cx="768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Transports Carbs</a:t>
              </a:r>
            </a:p>
            <a:p>
              <a:pPr algn="ctr"/>
              <a:r>
                <a:rPr lang="en-US" alt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</a:p>
          </p:txBody>
        </p:sp>
        <p:cxnSp>
          <p:nvCxnSpPr>
            <p:cNvPr id="7204" name="Straight Connector 676">
              <a:extLst>
                <a:ext uri="{FF2B5EF4-FFF2-40B4-BE49-F238E27FC236}">
                  <a16:creationId xmlns:a16="http://schemas.microsoft.com/office/drawing/2014/main" id="{B29E5638-F0EC-41A5-ACE9-54AD361C753E}"/>
                </a:ext>
              </a:extLst>
            </p:cNvPr>
            <p:cNvCxnSpPr>
              <a:cxnSpLocks noChangeShapeType="1"/>
              <a:stCxn id="7174" idx="3"/>
              <a:endCxn id="7202" idx="0"/>
            </p:cNvCxnSpPr>
            <p:nvPr/>
          </p:nvCxnSpPr>
          <p:spPr bwMode="auto">
            <a:xfrm flipH="1">
              <a:off x="1920" y="2401"/>
              <a:ext cx="472" cy="149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05" name="Oval 672">
              <a:extLst>
                <a:ext uri="{FF2B5EF4-FFF2-40B4-BE49-F238E27FC236}">
                  <a16:creationId xmlns:a16="http://schemas.microsoft.com/office/drawing/2014/main" id="{C41AD076-EDAD-4AEC-AB38-5848A206B3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96" y="1980"/>
              <a:ext cx="1152" cy="36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206" name="Straight Connector 676">
              <a:extLst>
                <a:ext uri="{FF2B5EF4-FFF2-40B4-BE49-F238E27FC236}">
                  <a16:creationId xmlns:a16="http://schemas.microsoft.com/office/drawing/2014/main" id="{0E997E2E-B82D-40F7-9AD0-4157A4B96D53}"/>
                </a:ext>
              </a:extLst>
            </p:cNvPr>
            <p:cNvCxnSpPr>
              <a:cxnSpLocks noChangeShapeType="1"/>
              <a:stCxn id="7205" idx="2"/>
              <a:endCxn id="7174" idx="6"/>
            </p:cNvCxnSpPr>
            <p:nvPr/>
          </p:nvCxnSpPr>
          <p:spPr bwMode="auto">
            <a:xfrm flipH="1">
              <a:off x="3654" y="2160"/>
              <a:ext cx="436" cy="10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07" name="Oval 672">
              <a:extLst>
                <a:ext uri="{FF2B5EF4-FFF2-40B4-BE49-F238E27FC236}">
                  <a16:creationId xmlns:a16="http://schemas.microsoft.com/office/drawing/2014/main" id="{C2004F85-867E-4116-B6E5-5CFC2A3353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4" y="2808"/>
              <a:ext cx="1152" cy="36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208" name="Oval 672">
              <a:extLst>
                <a:ext uri="{FF2B5EF4-FFF2-40B4-BE49-F238E27FC236}">
                  <a16:creationId xmlns:a16="http://schemas.microsoft.com/office/drawing/2014/main" id="{20BB249A-FAC6-4687-916B-B094E518D2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2" y="3240"/>
              <a:ext cx="1152" cy="36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209" name="Oval 672">
              <a:extLst>
                <a:ext uri="{FF2B5EF4-FFF2-40B4-BE49-F238E27FC236}">
                  <a16:creationId xmlns:a16="http://schemas.microsoft.com/office/drawing/2014/main" id="{E1E98E60-F8AA-493B-A014-9EABE0C6E3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0" y="3672"/>
              <a:ext cx="1152" cy="36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210" name="Straight Connector 676">
              <a:extLst>
                <a:ext uri="{FF2B5EF4-FFF2-40B4-BE49-F238E27FC236}">
                  <a16:creationId xmlns:a16="http://schemas.microsoft.com/office/drawing/2014/main" id="{19C1C269-1FB4-4811-89AE-BFC29D0D47E7}"/>
                </a:ext>
              </a:extLst>
            </p:cNvPr>
            <p:cNvCxnSpPr>
              <a:cxnSpLocks noChangeShapeType="1"/>
              <a:stCxn id="7207" idx="3"/>
              <a:endCxn id="7185" idx="7"/>
            </p:cNvCxnSpPr>
            <p:nvPr/>
          </p:nvCxnSpPr>
          <p:spPr bwMode="auto">
            <a:xfrm flipH="1">
              <a:off x="3432" y="3121"/>
              <a:ext cx="641" cy="16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11" name="Straight Connector 676">
              <a:extLst>
                <a:ext uri="{FF2B5EF4-FFF2-40B4-BE49-F238E27FC236}">
                  <a16:creationId xmlns:a16="http://schemas.microsoft.com/office/drawing/2014/main" id="{993D4423-A6EB-4ADC-9CBA-865814EE21F3}"/>
                </a:ext>
              </a:extLst>
            </p:cNvPr>
            <p:cNvCxnSpPr>
              <a:cxnSpLocks noChangeShapeType="1"/>
              <a:stCxn id="7208" idx="2"/>
              <a:endCxn id="7185" idx="6"/>
            </p:cNvCxnSpPr>
            <p:nvPr/>
          </p:nvCxnSpPr>
          <p:spPr bwMode="auto">
            <a:xfrm flipH="1">
              <a:off x="3654" y="3420"/>
              <a:ext cx="692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12" name="Straight Connector 676">
              <a:extLst>
                <a:ext uri="{FF2B5EF4-FFF2-40B4-BE49-F238E27FC236}">
                  <a16:creationId xmlns:a16="http://schemas.microsoft.com/office/drawing/2014/main" id="{EE948B61-8B43-487B-8C2D-5FFD440EF80C}"/>
                </a:ext>
              </a:extLst>
            </p:cNvPr>
            <p:cNvCxnSpPr>
              <a:cxnSpLocks noChangeShapeType="1"/>
              <a:stCxn id="7209" idx="1"/>
              <a:endCxn id="7185" idx="5"/>
            </p:cNvCxnSpPr>
            <p:nvPr/>
          </p:nvCxnSpPr>
          <p:spPr bwMode="auto">
            <a:xfrm flipH="1" flipV="1">
              <a:off x="3432" y="3553"/>
              <a:ext cx="577" cy="16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13" name="TextBox 504">
              <a:extLst>
                <a:ext uri="{FF2B5EF4-FFF2-40B4-BE49-F238E27FC236}">
                  <a16:creationId xmlns:a16="http://schemas.microsoft.com/office/drawing/2014/main" id="{9CFCA2CD-C998-40E7-A292-A269E32EE2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2" y="2834"/>
              <a:ext cx="896" cy="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Increases </a:t>
              </a:r>
            </a:p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Surface area</a:t>
              </a:r>
            </a:p>
            <a:p>
              <a:pPr algn="ctr"/>
              <a:r>
                <a:rPr lang="en-US" alt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7214" name="TextBox 504">
              <a:extLst>
                <a:ext uri="{FF2B5EF4-FFF2-40B4-BE49-F238E27FC236}">
                  <a16:creationId xmlns:a16="http://schemas.microsoft.com/office/drawing/2014/main" id="{6F28E432-9A1F-4928-99CF-B5575C9897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80" y="3312"/>
              <a:ext cx="89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Beneficial fungus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215" name="TextBox 504">
              <a:extLst>
                <a:ext uri="{FF2B5EF4-FFF2-40B4-BE49-F238E27FC236}">
                  <a16:creationId xmlns:a16="http://schemas.microsoft.com/office/drawing/2014/main" id="{E3317E53-6F04-430A-BECC-4D5E5E4124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68" y="3708"/>
              <a:ext cx="896" cy="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Controls water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Entry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</a:p>
          </p:txBody>
        </p:sp>
      </p:grpSp>
      <p:sp>
        <p:nvSpPr>
          <p:cNvPr id="7217" name="TextBox 99">
            <a:extLst>
              <a:ext uri="{FF2B5EF4-FFF2-40B4-BE49-F238E27FC236}">
                <a16:creationId xmlns:a16="http://schemas.microsoft.com/office/drawing/2014/main" id="{C6A89FB4-0D27-4CE0-B4E0-68AC3F7E79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52400" y="3505200"/>
            <a:ext cx="3860800" cy="366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</a:t>
            </a:r>
          </a:p>
          <a:p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     appropriate blank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Monocot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Node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Trachids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Mycorrhizae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Underground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Cork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Simple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Stomata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Photosynthesis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Dicot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Phloem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Compound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Root hairs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Endodermis</a:t>
            </a:r>
          </a:p>
          <a:p>
            <a:pPr lvl="1">
              <a:buFontTx/>
              <a:buAutoNum type="alphaLcPeriod"/>
            </a:pPr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7"/>
  <p:tag name="MMPROD_UIDATA" val="&lt;database version=&quot;7.0&quot;&gt;&lt;object type=&quot;1&quot; unique_id=&quot;10001&quot;&gt;&lt;object type=&quot;2&quot; unique_id=&quot;10357&quot;&gt;&lt;object type=&quot;3&quot; unique_id=&quot;10358&quot;&gt;&lt;property id=&quot;20148&quot; value=&quot;5&quot;/&gt;&lt;property id=&quot;20300&quot; value=&quot;Slide 1&quot;/&gt;&lt;property id=&quot;20307&quot; value=&quot;317&quot;/&gt;&lt;/object&gt;&lt;object type=&quot;3&quot; unique_id=&quot;10359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360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361&quot;&gt;&lt;property id=&quot;20148&quot; value=&quot;5&quot;/&gt;&lt;property id=&quot;20300&quot; value=&quot;Slide 4 - &amp;quot;Plant form&amp;quot;&quot;/&gt;&lt;property id=&quot;20307&quot; value=&quot;334&quot;/&gt;&lt;/object&gt;&lt;object type=&quot;3&quot; unique_id=&quot;10362&quot;&gt;&lt;property id=&quot;20148&quot; value=&quot;5&quot;/&gt;&lt;property id=&quot;20300&quot; value=&quot;Slide 5 - &amp;quot;Plant form Key&amp;quot;&quot;/&gt;&lt;property id=&quot;20307&quot; value=&quot;335&quot;/&gt;&lt;/object&gt;&lt;/object&gt;&lt;object type=&quot;8&quot; unique_id=&quot;10369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2331</TotalTime>
  <Words>206</Words>
  <Application>Microsoft Office PowerPoint</Application>
  <PresentationFormat>On-screen Show (4:3)</PresentationFormat>
  <Paragraphs>109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Plant Form</vt:lpstr>
      <vt:lpstr>Plant Form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278</cp:revision>
  <dcterms:created xsi:type="dcterms:W3CDTF">2005-04-19T02:46:41Z</dcterms:created>
  <dcterms:modified xsi:type="dcterms:W3CDTF">2019-04-29T17:35:17Z</dcterms:modified>
</cp:coreProperties>
</file>