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30" r:id="rId2"/>
  </p:sldMasterIdLst>
  <p:notesMasterIdLst>
    <p:notesMasterId r:id="rId8"/>
  </p:notesMasterIdLst>
  <p:sldIdLst>
    <p:sldId id="317" r:id="rId3"/>
    <p:sldId id="333" r:id="rId4"/>
    <p:sldId id="330" r:id="rId5"/>
    <p:sldId id="332" r:id="rId6"/>
    <p:sldId id="334" r:id="rId7"/>
  </p:sldIdLst>
  <p:sldSz cx="9144000" cy="6858000" type="screen4x3"/>
  <p:notesSz cx="6858000" cy="9144000"/>
  <p:custDataLst>
    <p:tags r:id="rId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7" autoAdjust="0"/>
    <p:restoredTop sz="93077" autoAdjust="0"/>
  </p:normalViewPr>
  <p:slideViewPr>
    <p:cSldViewPr>
      <p:cViewPr varScale="1">
        <p:scale>
          <a:sx n="85" d="100"/>
          <a:sy n="85" d="100"/>
        </p:scale>
        <p:origin x="96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C876780B-8E6B-410E-8F20-9C71D63E3DD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F1C2E21E-35C8-4301-9FF8-7F19C298E1E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F1DC1F78-324B-477D-A4DB-1EF3E4C8F8C3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39D93E8D-7B43-48C6-96E1-45F481BDB066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499794D3-5B90-46C1-AD2B-E1AA978081D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287088C3-6782-49C1-BD0D-D7077AF43A0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F4806D53-7A09-410E-93C9-FBD811894BE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57802035-2A3B-4EAE-9C2C-96F5D2563B5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BA681EB-3DD4-4BE1-B28C-6CEE9109F092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4A259458-58B5-4252-86F4-62AEC8D8FDC9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8C53A756-F92F-49ED-BDC2-D65868A5F13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1D4963A5-743C-416C-A14C-F48DB82F571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546FC8EA-C0DD-4617-979C-9B6A4735323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6EC14986-D9B3-4E38-9631-7AF9CCF0EDC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3FD00C0-B820-4910-8617-26CFA211D18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38210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1314" y="96838"/>
            <a:ext cx="1919287" cy="59991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31863" y="96838"/>
            <a:ext cx="5607051" cy="59991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A59F708F-D72A-4C29-AAB1-8C92A36B2AD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DB30A8AA-62C6-44EF-B126-89EB72B6D12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850313BF-E8E9-412B-B3BA-63BE9F71977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AF0273-48E0-41C7-A0B7-9495B38C740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870968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74D70F-8A6B-44DC-8E39-943CD3A44B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EC51D6D-5E38-4D68-9340-1EEC64DE05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707982236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AC94AC-75E1-494E-ABB5-07A4766E63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BA27BF-FBD5-4F3D-908A-16182C2A97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87720188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3810C5-8800-43EF-ADC9-E3A00EAA43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EB148B-3AC2-472A-A89A-DDD6DD1FB9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19058284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BCBE0B-1D42-4C61-A743-8FA299E04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179EAF-2088-4445-999F-0C0968FE054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0CF474-3908-4164-85C7-DE33BB76E8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29012570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E23114-416C-458C-8A53-F3F52FF2C9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A5C0D5-D729-42BB-8076-0C64A17B5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6A8F844-1AA3-4B24-8D5A-0612E786B5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D46751-19D0-4A7F-B657-35A19BE3F2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0827501-A957-4866-A373-D6C489F96BA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7015424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4B7F21-FCCF-402C-B444-463B887DC9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31062529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504752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E0A86F-6A75-43C4-8D3B-57EA63D427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EE6D80-DA98-4930-98CB-13F441D9B5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A73099-FD0F-4387-8166-2AF870C512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55898978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50FA49-E4B3-4F6E-A438-1639B8ADF7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E21CE54-4039-4709-9BBC-E08DCDEBD8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E8F4B9-E137-4F39-BC09-E2A7F102CA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2381917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558E0CD7-09C3-414D-8E37-00333959180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56BA20C1-CFD8-4366-BCEB-46DF73300C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09E8D2B9-FF70-45FE-8951-435607D1CFC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9AA4735-582A-4E8E-9C1F-172F66CED6D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36093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15B41-952E-459F-8B14-8106D20572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EA58071-DD42-4316-A12B-3331BED880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80796788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68405CB-6628-4FD3-97C1-CA349F31322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BCE0E22-17E6-4938-BE86-4C079895A3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50511163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9326" y="1981200"/>
            <a:ext cx="3754439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6164" y="1981200"/>
            <a:ext cx="375443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E9D11F44-A90B-4E18-990C-2D23428DD1D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49C0B0A-2F34-45BA-AB35-480D04CA9A4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92D8D74E-4A8B-4F7A-92BD-66D4C2673AF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EA395FC-362A-4E64-92A1-87C92ABE9AC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72470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6DBBF3F-8B3D-4CD1-97CE-36150B2E3D1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3FE0D03-872C-4A08-A16B-D1EE4CED276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81B0D42-2CE3-468C-A91F-BE3B9AF83D4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67D9EEA-832C-41C7-A4DB-7459D60FFBE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946090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79D1424C-5ED6-4457-88E5-F7FE18453AA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1983DD6C-EA38-421C-9CC7-BAE35775433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65B59F0F-C50D-4ECE-8D84-7A5CC423755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32E9BB-24E4-4560-9F64-980F221E83E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60765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460574A7-3A6E-4509-9CAD-04577F56DB1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9E0EEE48-05F1-4BD1-B145-D8809F29650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BA0E9649-6EA1-4ED6-8B74-86569257FEF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98A1D7-2610-4846-B97C-8AB302553DD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19714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C662CFD0-33B4-4E8E-B3D7-3A01A99D142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75357738-488E-4FD0-BC45-FA5EF8DF841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2D1E8B56-C1C0-48FB-AA92-1B46517827F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AFB0D88-EB98-4F7F-B1E4-0241880413C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477792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EAC75E2C-6088-4364-A9B7-D45D16DD0D3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9C46A90E-30EF-4059-9BF8-5105DF10176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C11CDE10-8EAB-43D2-BBC5-F9976940A2F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FF6CBA-3F21-42A4-845A-00AFAAF0382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19102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0113AC32-588F-41D8-959C-9EA7A3314BB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D4CCFD5F-1D72-46A5-91B8-6615D1B510A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A574595F-9C07-4285-A0D7-3E867DDE87B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6078289-1280-487E-929D-96F9889DC02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2210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EDB99F0F-9A9A-45C8-B7F2-44791F609D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1EB9B7C0-B372-499B-B718-2DFE455A70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A9345A7A-47ED-4986-9AD9-F4F73769DE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DBA5EE94-85E7-4BBF-9705-1964CF08032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50913" y="1981200"/>
            <a:ext cx="76596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CED7ED01-25BD-47F1-A604-00A5B41DFE95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2764869E-16EC-4A66-A256-C3FE9DD651D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D4B9B8F4-EFB0-4FC6-8DAE-F4BC5AF3AD78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E110B977-8B73-4E36-88A4-A11111FAB29A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89A86156-905D-4EA6-8729-EACFC33EC8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87613E9E-D315-4DE9-BDD5-3BBC7FE341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0" r:id="rId1"/>
    <p:sldLayoutId id="2147483839" r:id="rId2"/>
    <p:sldLayoutId id="2147483838" r:id="rId3"/>
    <p:sldLayoutId id="2147483837" r:id="rId4"/>
    <p:sldLayoutId id="2147483836" r:id="rId5"/>
    <p:sldLayoutId id="2147483835" r:id="rId6"/>
    <p:sldLayoutId id="2147483834" r:id="rId7"/>
    <p:sldLayoutId id="2147483833" r:id="rId8"/>
    <p:sldLayoutId id="2147483832" r:id="rId9"/>
    <p:sldLayoutId id="2147483831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E5A45410-A6D0-4540-9BE5-44FA1D2916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46D7E5-4DD9-49BA-AFDE-9B6C8F3BFDB8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4E3BA80-647F-4817-BCAE-B02AD8C61EF2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3557" name="Picture 3" descr="MHE-red-RGB-email-logo.png">
            <a:extLst>
              <a:ext uri="{FF2B5EF4-FFF2-40B4-BE49-F238E27FC236}">
                <a16:creationId xmlns:a16="http://schemas.microsoft.com/office/drawing/2014/main" id="{2E031737-AA0E-4B83-AA4B-0DEBFF699864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BD1DB4D7-92E6-4EE5-9796-98CCDD8C050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2941EBED-F1BE-4743-8756-548700118C35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683C2638-AD50-4536-A653-1E275A2D03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49E91B3E-F036-4037-9402-984F7FCE1B0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C88BC169-925A-44D9-86B3-B8C7FB0671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527800"/>
            <a:ext cx="8763000" cy="25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sz="1000" dirty="0"/>
              <a:t>.</a:t>
            </a:r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18A69399-3913-4E53-9C55-E02BE95993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3581400"/>
            <a:ext cx="56388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F824E4E-FE89-4F39-8E10-4E7D4234DE55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/>
            <a:r>
              <a:rPr lang="en-US" altLang="en-US" sz="5400">
                <a:solidFill>
                  <a:schemeClr val="tx1"/>
                </a:solidFill>
              </a:rPr>
              <a:t>Concept Map</a:t>
            </a:r>
            <a:endParaRPr lang="en-US" altLang="en-US" sz="3600">
              <a:solidFill>
                <a:schemeClr val="tx1"/>
              </a:solidFill>
            </a:endParaRP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CBF914E5-1A53-45F3-8037-37DB0075BB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53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/>
              <a:t>Photosynthesis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379E54D5-3660-40FF-B33B-3E50FEF6FF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1C4EA27B-48CE-4C42-BF7D-59DD5D00B3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Concept maps can show how students apply knowledge. Concept maps can show students understandings and misconceptions when they explain the organization and relationship of content matter.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50F832C1-370B-4738-95EB-E28588DB54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3132D63E-F0EC-4D0A-96E3-9D1DE0796A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can be converted into different formats by going to the “Office Button”, clicking publish and choosing your desired format. You can also copy and paste them into a new format.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are editable by manipulating the shapes and text.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6E0573C9-4669-4816-A1AE-0C760E4BA9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en-US"/>
              <a:t>Photosynthesis</a:t>
            </a:r>
          </a:p>
        </p:txBody>
      </p:sp>
      <p:sp>
        <p:nvSpPr>
          <p:cNvPr id="6147" name="TextBox 41">
            <a:extLst>
              <a:ext uri="{FF2B5EF4-FFF2-40B4-BE49-F238E27FC236}">
                <a16:creationId xmlns:a16="http://schemas.microsoft.com/office/drawing/2014/main" id="{2AC4C112-43E2-4417-9FF2-3234B33D89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676400"/>
            <a:ext cx="2641600" cy="289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1400">
                <a:solidFill>
                  <a:schemeClr val="tx2"/>
                </a:solidFill>
              </a:rPr>
              <a:t>Water</a:t>
            </a:r>
          </a:p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1400">
                <a:solidFill>
                  <a:schemeClr val="tx2"/>
                </a:solidFill>
              </a:rPr>
              <a:t>ATP </a:t>
            </a:r>
          </a:p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1400">
                <a:solidFill>
                  <a:schemeClr val="tx2"/>
                </a:solidFill>
              </a:rPr>
              <a:t>Photosystem I</a:t>
            </a:r>
          </a:p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1400">
                <a:solidFill>
                  <a:schemeClr val="tx2"/>
                </a:solidFill>
              </a:rPr>
              <a:t>Calvin cycle</a:t>
            </a:r>
          </a:p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1400">
                <a:solidFill>
                  <a:schemeClr val="tx2"/>
                </a:solidFill>
              </a:rPr>
              <a:t>Stroma</a:t>
            </a:r>
          </a:p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1400">
                <a:solidFill>
                  <a:schemeClr val="tx2"/>
                </a:solidFill>
              </a:rPr>
              <a:t>NADPH (used twice)</a:t>
            </a:r>
          </a:p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1400">
                <a:solidFill>
                  <a:schemeClr val="tx2"/>
                </a:solidFill>
              </a:rPr>
              <a:t>NADP+</a:t>
            </a:r>
          </a:p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1400">
                <a:solidFill>
                  <a:schemeClr val="tx2"/>
                </a:solidFill>
              </a:rPr>
              <a:t>Suns energy</a:t>
            </a:r>
          </a:p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1400">
                <a:solidFill>
                  <a:schemeClr val="tx2"/>
                </a:solidFill>
              </a:rPr>
              <a:t>Carbon Dioxide</a:t>
            </a:r>
          </a:p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1400">
                <a:solidFill>
                  <a:schemeClr val="tx2"/>
                </a:solidFill>
              </a:rPr>
              <a:t>Photosystem II</a:t>
            </a:r>
          </a:p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1400">
                <a:solidFill>
                  <a:schemeClr val="tx2"/>
                </a:solidFill>
              </a:rPr>
              <a:t>Chloroplast</a:t>
            </a:r>
          </a:p>
          <a:p>
            <a:pPr>
              <a:buFontTx/>
              <a:buAutoNum type="alphaUcPeriod"/>
            </a:pPr>
            <a:endParaRPr lang="en-US" altLang="en-US" sz="1400">
              <a:solidFill>
                <a:schemeClr val="tx2"/>
              </a:solidFill>
            </a:endParaRPr>
          </a:p>
          <a:p>
            <a:pPr>
              <a:buFontTx/>
              <a:buAutoNum type="alphaUcPeriod"/>
            </a:pPr>
            <a:endParaRPr lang="en-US" altLang="en-US" sz="1400">
              <a:solidFill>
                <a:schemeClr val="tx2"/>
              </a:solidFill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B8FFD769-449B-4003-BB81-81D25EAFBD1C}"/>
              </a:ext>
            </a:extLst>
          </p:cNvPr>
          <p:cNvSpPr/>
          <p:nvPr/>
        </p:nvSpPr>
        <p:spPr bwMode="auto">
          <a:xfrm>
            <a:off x="3657600" y="1752600"/>
            <a:ext cx="1600200" cy="457200"/>
          </a:xfrm>
          <a:prstGeom prst="ellips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r>
              <a:rPr lang="en-US" sz="1050" dirty="0">
                <a:latin typeface="Arial" charset="0"/>
              </a:rPr>
              <a:t>Photosynthesis</a:t>
            </a:r>
            <a:endParaRPr lang="en-US" dirty="0">
              <a:latin typeface="Arial" charset="0"/>
            </a:endParaRPr>
          </a:p>
        </p:txBody>
      </p:sp>
      <p:cxnSp>
        <p:nvCxnSpPr>
          <p:cNvPr id="6149" name="Straight Arrow Connector 28">
            <a:extLst>
              <a:ext uri="{FF2B5EF4-FFF2-40B4-BE49-F238E27FC236}">
                <a16:creationId xmlns:a16="http://schemas.microsoft.com/office/drawing/2014/main" id="{D3B18380-01D0-4415-93B2-AF8AAD87862A}"/>
              </a:ext>
            </a:extLst>
          </p:cNvPr>
          <p:cNvCxnSpPr>
            <a:cxnSpLocks noChangeShapeType="1"/>
            <a:stCxn id="27" idx="6"/>
            <a:endCxn id="6152" idx="2"/>
          </p:cNvCxnSpPr>
          <p:nvPr/>
        </p:nvCxnSpPr>
        <p:spPr bwMode="auto">
          <a:xfrm>
            <a:off x="5257800" y="1981200"/>
            <a:ext cx="1447800" cy="1588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50" name="Straight Arrow Connector 30">
            <a:extLst>
              <a:ext uri="{FF2B5EF4-FFF2-40B4-BE49-F238E27FC236}">
                <a16:creationId xmlns:a16="http://schemas.microsoft.com/office/drawing/2014/main" id="{185105DE-A047-4F7D-BF2A-00A771F7FD6A}"/>
              </a:ext>
            </a:extLst>
          </p:cNvPr>
          <p:cNvCxnSpPr>
            <a:cxnSpLocks noChangeShapeType="1"/>
            <a:stCxn id="27" idx="5"/>
            <a:endCxn id="6154" idx="0"/>
          </p:cNvCxnSpPr>
          <p:nvPr/>
        </p:nvCxnSpPr>
        <p:spPr bwMode="auto">
          <a:xfrm rot="16200000" flipH="1">
            <a:off x="5087937" y="2078038"/>
            <a:ext cx="600075" cy="730250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51" name="Straight Arrow Connector 31">
            <a:extLst>
              <a:ext uri="{FF2B5EF4-FFF2-40B4-BE49-F238E27FC236}">
                <a16:creationId xmlns:a16="http://schemas.microsoft.com/office/drawing/2014/main" id="{8A2363E4-10D7-423E-9A61-9D1C03BD6134}"/>
              </a:ext>
            </a:extLst>
          </p:cNvPr>
          <p:cNvCxnSpPr>
            <a:cxnSpLocks noChangeShapeType="1"/>
            <a:stCxn id="27" idx="3"/>
            <a:endCxn id="43" idx="0"/>
          </p:cNvCxnSpPr>
          <p:nvPr/>
        </p:nvCxnSpPr>
        <p:spPr bwMode="auto">
          <a:xfrm rot="5400000">
            <a:off x="3227387" y="2078038"/>
            <a:ext cx="600075" cy="730250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2" name="Oval 38">
            <a:extLst>
              <a:ext uri="{FF2B5EF4-FFF2-40B4-BE49-F238E27FC236}">
                <a16:creationId xmlns:a16="http://schemas.microsoft.com/office/drawing/2014/main" id="{88E39052-3F5C-4F4D-9718-98C8A1D868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5600" y="1752600"/>
            <a:ext cx="1600200" cy="4572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u="sng"/>
          </a:p>
        </p:txBody>
      </p:sp>
      <p:sp>
        <p:nvSpPr>
          <p:cNvPr id="6153" name="Oval 39">
            <a:extLst>
              <a:ext uri="{FF2B5EF4-FFF2-40B4-BE49-F238E27FC236}">
                <a16:creationId xmlns:a16="http://schemas.microsoft.com/office/drawing/2014/main" id="{F8E88FF2-0DCD-4B78-ACC6-F89A27B277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0400" y="3886200"/>
            <a:ext cx="990600" cy="6858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u="sng"/>
          </a:p>
        </p:txBody>
      </p:sp>
      <p:sp>
        <p:nvSpPr>
          <p:cNvPr id="6154" name="Oval 41">
            <a:extLst>
              <a:ext uri="{FF2B5EF4-FFF2-40B4-BE49-F238E27FC236}">
                <a16:creationId xmlns:a16="http://schemas.microsoft.com/office/drawing/2014/main" id="{0379288A-8437-4370-898D-4B5C466B61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3000" y="2743200"/>
            <a:ext cx="1600200" cy="4572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u="sng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FF61E06A-D8BF-4AF2-962B-8DA6C818B907}"/>
              </a:ext>
            </a:extLst>
          </p:cNvPr>
          <p:cNvSpPr/>
          <p:nvPr/>
        </p:nvSpPr>
        <p:spPr bwMode="auto">
          <a:xfrm>
            <a:off x="2362200" y="2743200"/>
            <a:ext cx="1600200" cy="457200"/>
          </a:xfrm>
          <a:prstGeom prst="ellips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050" dirty="0">
                <a:latin typeface="Arial" charset="0"/>
              </a:rPr>
              <a:t>Light Dependent</a:t>
            </a:r>
            <a:endParaRPr lang="en-US" dirty="0">
              <a:latin typeface="Arial" charset="0"/>
            </a:endParaRPr>
          </a:p>
        </p:txBody>
      </p:sp>
      <p:sp>
        <p:nvSpPr>
          <p:cNvPr id="6156" name="Oval 46">
            <a:extLst>
              <a:ext uri="{FF2B5EF4-FFF2-40B4-BE49-F238E27FC236}">
                <a16:creationId xmlns:a16="http://schemas.microsoft.com/office/drawing/2014/main" id="{5F67FB42-025E-4E3A-A31D-42558C30F0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0200" y="3886200"/>
            <a:ext cx="990600" cy="6858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u="sng"/>
          </a:p>
        </p:txBody>
      </p:sp>
      <p:cxnSp>
        <p:nvCxnSpPr>
          <p:cNvPr id="6157" name="Straight Arrow Connector 49">
            <a:extLst>
              <a:ext uri="{FF2B5EF4-FFF2-40B4-BE49-F238E27FC236}">
                <a16:creationId xmlns:a16="http://schemas.microsoft.com/office/drawing/2014/main" id="{878B5816-3642-4B36-8E36-C7B3E3B6CBFF}"/>
              </a:ext>
            </a:extLst>
          </p:cNvPr>
          <p:cNvCxnSpPr>
            <a:cxnSpLocks noChangeShapeType="1"/>
            <a:stCxn id="43" idx="4"/>
            <a:endCxn id="6156" idx="0"/>
          </p:cNvCxnSpPr>
          <p:nvPr/>
        </p:nvCxnSpPr>
        <p:spPr bwMode="auto">
          <a:xfrm rot="5400000">
            <a:off x="2286000" y="3009900"/>
            <a:ext cx="685800" cy="1066800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58" name="Straight Arrow Connector 51">
            <a:extLst>
              <a:ext uri="{FF2B5EF4-FFF2-40B4-BE49-F238E27FC236}">
                <a16:creationId xmlns:a16="http://schemas.microsoft.com/office/drawing/2014/main" id="{611517B1-3022-4D84-A787-FFAF294B2B7D}"/>
              </a:ext>
            </a:extLst>
          </p:cNvPr>
          <p:cNvCxnSpPr>
            <a:cxnSpLocks noChangeShapeType="1"/>
            <a:stCxn id="43" idx="4"/>
            <a:endCxn id="6153" idx="0"/>
          </p:cNvCxnSpPr>
          <p:nvPr/>
        </p:nvCxnSpPr>
        <p:spPr bwMode="auto">
          <a:xfrm rot="16200000" flipH="1">
            <a:off x="3086100" y="3276600"/>
            <a:ext cx="685800" cy="533400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6159" name="Group 72">
            <a:extLst>
              <a:ext uri="{FF2B5EF4-FFF2-40B4-BE49-F238E27FC236}">
                <a16:creationId xmlns:a16="http://schemas.microsoft.com/office/drawing/2014/main" id="{D74444C2-3C35-444D-A1EB-E013BB4B15CA}"/>
              </a:ext>
            </a:extLst>
          </p:cNvPr>
          <p:cNvGrpSpPr>
            <a:grpSpLocks/>
          </p:cNvGrpSpPr>
          <p:nvPr/>
        </p:nvGrpSpPr>
        <p:grpSpPr bwMode="auto">
          <a:xfrm>
            <a:off x="381000" y="5181600"/>
            <a:ext cx="2971800" cy="533400"/>
            <a:chOff x="304800" y="5715000"/>
            <a:chExt cx="2971800" cy="914400"/>
          </a:xfrm>
        </p:grpSpPr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06C145E2-D49D-438B-9DF0-6E57DAF331D0}"/>
                </a:ext>
              </a:extLst>
            </p:cNvPr>
            <p:cNvSpPr/>
            <p:nvPr/>
          </p:nvSpPr>
          <p:spPr bwMode="auto">
            <a:xfrm>
              <a:off x="304800" y="5715000"/>
              <a:ext cx="990600" cy="914400"/>
            </a:xfrm>
            <a:prstGeom prst="ellipse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87" name="Oval 54">
              <a:extLst>
                <a:ext uri="{FF2B5EF4-FFF2-40B4-BE49-F238E27FC236}">
                  <a16:creationId xmlns:a16="http://schemas.microsoft.com/office/drawing/2014/main" id="{CC188430-CCEC-4824-B934-B3C5AAEDFF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5400" y="5715000"/>
              <a:ext cx="990600" cy="91440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u="sng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60025BB8-5120-4D72-A9AE-74C48DFFD8EE}"/>
                </a:ext>
              </a:extLst>
            </p:cNvPr>
            <p:cNvSpPr/>
            <p:nvPr/>
          </p:nvSpPr>
          <p:spPr bwMode="auto">
            <a:xfrm>
              <a:off x="2286000" y="5715000"/>
              <a:ext cx="990600" cy="914400"/>
            </a:xfrm>
            <a:prstGeom prst="ellipse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r>
                <a:rPr lang="en-US" sz="1050" dirty="0">
                  <a:latin typeface="Arial" charset="0"/>
                </a:rPr>
                <a:t>oxygen</a:t>
              </a:r>
              <a:endParaRPr lang="en-US" dirty="0">
                <a:latin typeface="Arial" charset="0"/>
              </a:endParaRPr>
            </a:p>
          </p:txBody>
        </p:sp>
      </p:grpSp>
      <p:cxnSp>
        <p:nvCxnSpPr>
          <p:cNvPr id="6160" name="Straight Arrow Connector 57">
            <a:extLst>
              <a:ext uri="{FF2B5EF4-FFF2-40B4-BE49-F238E27FC236}">
                <a16:creationId xmlns:a16="http://schemas.microsoft.com/office/drawing/2014/main" id="{F4DF7909-5517-4C41-AD65-F992DF84A467}"/>
              </a:ext>
            </a:extLst>
          </p:cNvPr>
          <p:cNvCxnSpPr>
            <a:cxnSpLocks noChangeShapeType="1"/>
            <a:stCxn id="6156" idx="3"/>
            <a:endCxn id="48" idx="0"/>
          </p:cNvCxnSpPr>
          <p:nvPr/>
        </p:nvCxnSpPr>
        <p:spPr bwMode="auto">
          <a:xfrm rot="5400000">
            <a:off x="955676" y="4392612"/>
            <a:ext cx="709612" cy="868363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61" name="Straight Arrow Connector 59">
            <a:extLst>
              <a:ext uri="{FF2B5EF4-FFF2-40B4-BE49-F238E27FC236}">
                <a16:creationId xmlns:a16="http://schemas.microsoft.com/office/drawing/2014/main" id="{054AD0C5-0316-4197-AE93-FFD2EE9A0FC8}"/>
              </a:ext>
            </a:extLst>
          </p:cNvPr>
          <p:cNvCxnSpPr>
            <a:cxnSpLocks noChangeShapeType="1"/>
            <a:stCxn id="6156" idx="4"/>
            <a:endCxn id="6187" idx="0"/>
          </p:cNvCxnSpPr>
          <p:nvPr/>
        </p:nvCxnSpPr>
        <p:spPr bwMode="auto">
          <a:xfrm rot="5400000">
            <a:off x="1676400" y="4762500"/>
            <a:ext cx="609600" cy="228600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62" name="Straight Arrow Connector 61">
            <a:extLst>
              <a:ext uri="{FF2B5EF4-FFF2-40B4-BE49-F238E27FC236}">
                <a16:creationId xmlns:a16="http://schemas.microsoft.com/office/drawing/2014/main" id="{711EF667-92DD-4FFD-BB07-A522600DC8D6}"/>
              </a:ext>
            </a:extLst>
          </p:cNvPr>
          <p:cNvCxnSpPr>
            <a:cxnSpLocks noChangeShapeType="1"/>
            <a:stCxn id="6156" idx="5"/>
            <a:endCxn id="56" idx="0"/>
          </p:cNvCxnSpPr>
          <p:nvPr/>
        </p:nvCxnSpPr>
        <p:spPr bwMode="auto">
          <a:xfrm rot="16200000" flipH="1">
            <a:off x="2297113" y="4621213"/>
            <a:ext cx="709612" cy="411162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63" name="Oval 77">
            <a:extLst>
              <a:ext uri="{FF2B5EF4-FFF2-40B4-BE49-F238E27FC236}">
                <a16:creationId xmlns:a16="http://schemas.microsoft.com/office/drawing/2014/main" id="{923E8EC6-5D29-44AC-B149-AC6FDBBD9E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6324600"/>
            <a:ext cx="990600" cy="5334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1200" u="sng"/>
          </a:p>
        </p:txBody>
      </p:sp>
      <p:sp>
        <p:nvSpPr>
          <p:cNvPr id="6164" name="Oval 78">
            <a:extLst>
              <a:ext uri="{FF2B5EF4-FFF2-40B4-BE49-F238E27FC236}">
                <a16:creationId xmlns:a16="http://schemas.microsoft.com/office/drawing/2014/main" id="{BAD426D6-7D5E-4930-B887-886B8332FA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6324600"/>
            <a:ext cx="990600" cy="5334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1200" u="sng"/>
          </a:p>
        </p:txBody>
      </p:sp>
      <p:cxnSp>
        <p:nvCxnSpPr>
          <p:cNvPr id="6165" name="Straight Arrow Connector 94">
            <a:extLst>
              <a:ext uri="{FF2B5EF4-FFF2-40B4-BE49-F238E27FC236}">
                <a16:creationId xmlns:a16="http://schemas.microsoft.com/office/drawing/2014/main" id="{A2A66688-6EE2-4579-B530-C6A3C4440BE0}"/>
              </a:ext>
            </a:extLst>
          </p:cNvPr>
          <p:cNvCxnSpPr>
            <a:cxnSpLocks noChangeShapeType="1"/>
            <a:stCxn id="48" idx="4"/>
            <a:endCxn id="6163" idx="0"/>
          </p:cNvCxnSpPr>
          <p:nvPr/>
        </p:nvCxnSpPr>
        <p:spPr bwMode="auto">
          <a:xfrm flipH="1">
            <a:off x="723900" y="5724525"/>
            <a:ext cx="152400" cy="590550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66" name="Straight Arrow Connector 96">
            <a:extLst>
              <a:ext uri="{FF2B5EF4-FFF2-40B4-BE49-F238E27FC236}">
                <a16:creationId xmlns:a16="http://schemas.microsoft.com/office/drawing/2014/main" id="{7D8CC482-4829-434B-BC7E-0FE9C01565E1}"/>
              </a:ext>
            </a:extLst>
          </p:cNvPr>
          <p:cNvCxnSpPr>
            <a:cxnSpLocks noChangeShapeType="1"/>
            <a:stCxn id="6187" idx="4"/>
            <a:endCxn id="6164" idx="0"/>
          </p:cNvCxnSpPr>
          <p:nvPr/>
        </p:nvCxnSpPr>
        <p:spPr bwMode="auto">
          <a:xfrm rot="16200000" flipH="1">
            <a:off x="1638300" y="5943600"/>
            <a:ext cx="609600" cy="152400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67" name="Oval 102">
            <a:extLst>
              <a:ext uri="{FF2B5EF4-FFF2-40B4-BE49-F238E27FC236}">
                <a16:creationId xmlns:a16="http://schemas.microsoft.com/office/drawing/2014/main" id="{B8305A0C-4B57-4729-8EC4-42BF4457FD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7000" y="3886200"/>
            <a:ext cx="990600" cy="6858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u="sng"/>
          </a:p>
        </p:txBody>
      </p:sp>
      <p:sp>
        <p:nvSpPr>
          <p:cNvPr id="6168" name="Oval 103">
            <a:extLst>
              <a:ext uri="{FF2B5EF4-FFF2-40B4-BE49-F238E27FC236}">
                <a16:creationId xmlns:a16="http://schemas.microsoft.com/office/drawing/2014/main" id="{35204D52-22CE-4397-B820-CFB935DAE8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3886200"/>
            <a:ext cx="990600" cy="6858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u="sng"/>
          </a:p>
        </p:txBody>
      </p:sp>
      <p:cxnSp>
        <p:nvCxnSpPr>
          <p:cNvPr id="6169" name="Straight Arrow Connector 104">
            <a:extLst>
              <a:ext uri="{FF2B5EF4-FFF2-40B4-BE49-F238E27FC236}">
                <a16:creationId xmlns:a16="http://schemas.microsoft.com/office/drawing/2014/main" id="{D7ECCD4B-A80C-45E3-823B-2334C6904F7B}"/>
              </a:ext>
            </a:extLst>
          </p:cNvPr>
          <p:cNvCxnSpPr>
            <a:cxnSpLocks noChangeShapeType="1"/>
            <a:stCxn id="6154" idx="4"/>
            <a:endCxn id="6168" idx="0"/>
          </p:cNvCxnSpPr>
          <p:nvPr/>
        </p:nvCxnSpPr>
        <p:spPr bwMode="auto">
          <a:xfrm rot="5400000">
            <a:off x="4991100" y="3124200"/>
            <a:ext cx="685800" cy="838200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70" name="Straight Arrow Connector 105">
            <a:extLst>
              <a:ext uri="{FF2B5EF4-FFF2-40B4-BE49-F238E27FC236}">
                <a16:creationId xmlns:a16="http://schemas.microsoft.com/office/drawing/2014/main" id="{2C4593E9-46B2-46CD-93E1-0FCDC8C0879D}"/>
              </a:ext>
            </a:extLst>
          </p:cNvPr>
          <p:cNvCxnSpPr>
            <a:cxnSpLocks noChangeShapeType="1"/>
            <a:stCxn id="6154" idx="4"/>
            <a:endCxn id="6167" idx="0"/>
          </p:cNvCxnSpPr>
          <p:nvPr/>
        </p:nvCxnSpPr>
        <p:spPr bwMode="auto">
          <a:xfrm rot="16200000" flipH="1">
            <a:off x="6019800" y="2933700"/>
            <a:ext cx="685800" cy="1219200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71" name="Oval 113">
            <a:extLst>
              <a:ext uri="{FF2B5EF4-FFF2-40B4-BE49-F238E27FC236}">
                <a16:creationId xmlns:a16="http://schemas.microsoft.com/office/drawing/2014/main" id="{E1AFD028-78BE-4164-A3F7-1BEC15A7ED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6400" y="3886200"/>
            <a:ext cx="990600" cy="6858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u="sng"/>
          </a:p>
        </p:txBody>
      </p:sp>
      <p:cxnSp>
        <p:nvCxnSpPr>
          <p:cNvPr id="6172" name="Straight Arrow Connector 115">
            <a:extLst>
              <a:ext uri="{FF2B5EF4-FFF2-40B4-BE49-F238E27FC236}">
                <a16:creationId xmlns:a16="http://schemas.microsoft.com/office/drawing/2014/main" id="{757E74E8-E51A-4CBB-8243-191EF59533A9}"/>
              </a:ext>
            </a:extLst>
          </p:cNvPr>
          <p:cNvCxnSpPr>
            <a:cxnSpLocks noChangeShapeType="1"/>
            <a:stCxn id="6154" idx="4"/>
            <a:endCxn id="6171" idx="0"/>
          </p:cNvCxnSpPr>
          <p:nvPr/>
        </p:nvCxnSpPr>
        <p:spPr bwMode="auto">
          <a:xfrm rot="16200000" flipH="1">
            <a:off x="5524500" y="3429000"/>
            <a:ext cx="685800" cy="228600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6173" name="Group 116">
            <a:extLst>
              <a:ext uri="{FF2B5EF4-FFF2-40B4-BE49-F238E27FC236}">
                <a16:creationId xmlns:a16="http://schemas.microsoft.com/office/drawing/2014/main" id="{A3CF918E-5562-411C-8BCE-846657EBC551}"/>
              </a:ext>
            </a:extLst>
          </p:cNvPr>
          <p:cNvGrpSpPr>
            <a:grpSpLocks/>
          </p:cNvGrpSpPr>
          <p:nvPr/>
        </p:nvGrpSpPr>
        <p:grpSpPr bwMode="auto">
          <a:xfrm>
            <a:off x="4419600" y="5257800"/>
            <a:ext cx="2971800" cy="533400"/>
            <a:chOff x="304800" y="5715000"/>
            <a:chExt cx="2971800" cy="914400"/>
          </a:xfrm>
        </p:grpSpPr>
        <p:sp>
          <p:nvSpPr>
            <p:cNvPr id="118" name="Oval 117">
              <a:extLst>
                <a:ext uri="{FF2B5EF4-FFF2-40B4-BE49-F238E27FC236}">
                  <a16:creationId xmlns:a16="http://schemas.microsoft.com/office/drawing/2014/main" id="{406F0589-29F3-4D8D-AF76-3AE26C90A5F2}"/>
                </a:ext>
              </a:extLst>
            </p:cNvPr>
            <p:cNvSpPr/>
            <p:nvPr/>
          </p:nvSpPr>
          <p:spPr bwMode="auto">
            <a:xfrm>
              <a:off x="304800" y="5715000"/>
              <a:ext cx="990600" cy="914400"/>
            </a:xfrm>
            <a:prstGeom prst="ellipse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r>
                <a:rPr lang="en-US" sz="1050" dirty="0">
                  <a:latin typeface="Arial" charset="0"/>
                </a:rPr>
                <a:t>ADP + P</a:t>
              </a:r>
              <a:endParaRPr lang="en-US" dirty="0">
                <a:latin typeface="Arial" charset="0"/>
              </a:endParaRPr>
            </a:p>
          </p:txBody>
        </p:sp>
        <p:sp>
          <p:nvSpPr>
            <p:cNvPr id="6184" name="Oval 118">
              <a:extLst>
                <a:ext uri="{FF2B5EF4-FFF2-40B4-BE49-F238E27FC236}">
                  <a16:creationId xmlns:a16="http://schemas.microsoft.com/office/drawing/2014/main" id="{558D7355-5498-45FA-9207-E429155582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5400" y="5715000"/>
              <a:ext cx="990600" cy="91440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en-US" altLang="en-US" sz="1200" u="sng"/>
            </a:p>
          </p:txBody>
        </p:sp>
        <p:sp>
          <p:nvSpPr>
            <p:cNvPr id="120" name="Oval 119">
              <a:extLst>
                <a:ext uri="{FF2B5EF4-FFF2-40B4-BE49-F238E27FC236}">
                  <a16:creationId xmlns:a16="http://schemas.microsoft.com/office/drawing/2014/main" id="{7BF66EEB-35A1-499C-8635-04CC267A0DFE}"/>
                </a:ext>
              </a:extLst>
            </p:cNvPr>
            <p:cNvSpPr/>
            <p:nvPr/>
          </p:nvSpPr>
          <p:spPr bwMode="auto">
            <a:xfrm>
              <a:off x="2286000" y="5715000"/>
              <a:ext cx="990600" cy="914400"/>
            </a:xfrm>
            <a:prstGeom prst="ellipse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r>
                <a:rPr lang="en-US" sz="1050" dirty="0">
                  <a:latin typeface="Arial" charset="0"/>
                </a:rPr>
                <a:t>glucose</a:t>
              </a:r>
              <a:endParaRPr lang="en-US" dirty="0">
                <a:latin typeface="Arial" charset="0"/>
              </a:endParaRPr>
            </a:p>
          </p:txBody>
        </p:sp>
      </p:grpSp>
      <p:cxnSp>
        <p:nvCxnSpPr>
          <p:cNvPr id="6174" name="Straight Arrow Connector 120">
            <a:extLst>
              <a:ext uri="{FF2B5EF4-FFF2-40B4-BE49-F238E27FC236}">
                <a16:creationId xmlns:a16="http://schemas.microsoft.com/office/drawing/2014/main" id="{1E7E3B98-B6F3-43B0-B3DC-92E0912FFA4A}"/>
              </a:ext>
            </a:extLst>
          </p:cNvPr>
          <p:cNvCxnSpPr>
            <a:cxnSpLocks noChangeShapeType="1"/>
            <a:stCxn id="6168" idx="4"/>
          </p:cNvCxnSpPr>
          <p:nvPr/>
        </p:nvCxnSpPr>
        <p:spPr bwMode="auto">
          <a:xfrm rot="5400000">
            <a:off x="4533900" y="4876800"/>
            <a:ext cx="685800" cy="76200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75" name="Straight Arrow Connector 121">
            <a:extLst>
              <a:ext uri="{FF2B5EF4-FFF2-40B4-BE49-F238E27FC236}">
                <a16:creationId xmlns:a16="http://schemas.microsoft.com/office/drawing/2014/main" id="{D638A313-B93B-4A6A-B3C2-21444B79444A}"/>
              </a:ext>
            </a:extLst>
          </p:cNvPr>
          <p:cNvCxnSpPr>
            <a:cxnSpLocks noChangeShapeType="1"/>
            <a:stCxn id="6171" idx="4"/>
            <a:endCxn id="6184" idx="0"/>
          </p:cNvCxnSpPr>
          <p:nvPr/>
        </p:nvCxnSpPr>
        <p:spPr bwMode="auto">
          <a:xfrm rot="5400000">
            <a:off x="5600700" y="4876800"/>
            <a:ext cx="685800" cy="76200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76" name="Straight Arrow Connector 122">
            <a:extLst>
              <a:ext uri="{FF2B5EF4-FFF2-40B4-BE49-F238E27FC236}">
                <a16:creationId xmlns:a16="http://schemas.microsoft.com/office/drawing/2014/main" id="{A80BDDCB-FFB4-4616-B4F1-3637B65D83AF}"/>
              </a:ext>
            </a:extLst>
          </p:cNvPr>
          <p:cNvCxnSpPr>
            <a:cxnSpLocks noChangeShapeType="1"/>
            <a:stCxn id="6167" idx="4"/>
            <a:endCxn id="120" idx="0"/>
          </p:cNvCxnSpPr>
          <p:nvPr/>
        </p:nvCxnSpPr>
        <p:spPr bwMode="auto">
          <a:xfrm rot="5400000">
            <a:off x="6591300" y="4876800"/>
            <a:ext cx="685800" cy="76200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77" name="TextBox 131">
            <a:extLst>
              <a:ext uri="{FF2B5EF4-FFF2-40B4-BE49-F238E27FC236}">
                <a16:creationId xmlns:a16="http://schemas.microsoft.com/office/drawing/2014/main" id="{77E2040A-C5E5-4472-925D-9E0F9B58DD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6400" y="1752600"/>
            <a:ext cx="109537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/>
              <a:t>Takes place in</a:t>
            </a:r>
            <a:endParaRPr lang="en-US" altLang="en-US"/>
          </a:p>
        </p:txBody>
      </p:sp>
      <p:sp>
        <p:nvSpPr>
          <p:cNvPr id="6178" name="TextBox 132">
            <a:extLst>
              <a:ext uri="{FF2B5EF4-FFF2-40B4-BE49-F238E27FC236}">
                <a16:creationId xmlns:a16="http://schemas.microsoft.com/office/drawing/2014/main" id="{4CD3195F-97C2-4636-9307-20FA48E80D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3200" y="3429000"/>
            <a:ext cx="506413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/>
              <a:t>Uses</a:t>
            </a:r>
            <a:endParaRPr lang="en-US" altLang="en-US"/>
          </a:p>
        </p:txBody>
      </p:sp>
      <p:sp>
        <p:nvSpPr>
          <p:cNvPr id="6179" name="TextBox 133">
            <a:extLst>
              <a:ext uri="{FF2B5EF4-FFF2-40B4-BE49-F238E27FC236}">
                <a16:creationId xmlns:a16="http://schemas.microsoft.com/office/drawing/2014/main" id="{C0F01DEC-94DF-43CB-BCAF-674753CBC3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56287" y="3477771"/>
            <a:ext cx="506413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 dirty="0"/>
              <a:t>Uses</a:t>
            </a:r>
            <a:endParaRPr lang="en-US" altLang="en-US" dirty="0"/>
          </a:p>
        </p:txBody>
      </p:sp>
      <p:sp>
        <p:nvSpPr>
          <p:cNvPr id="6180" name="TextBox 134">
            <a:extLst>
              <a:ext uri="{FF2B5EF4-FFF2-40B4-BE49-F238E27FC236}">
                <a16:creationId xmlns:a16="http://schemas.microsoft.com/office/drawing/2014/main" id="{33134470-0601-4E44-8AFE-49D05FDFD7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1757" y="4769203"/>
            <a:ext cx="60007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 dirty="0"/>
              <a:t>Makes</a:t>
            </a:r>
            <a:endParaRPr lang="en-US" altLang="en-US" dirty="0"/>
          </a:p>
        </p:txBody>
      </p:sp>
      <p:sp>
        <p:nvSpPr>
          <p:cNvPr id="6181" name="TextBox 135">
            <a:extLst>
              <a:ext uri="{FF2B5EF4-FFF2-40B4-BE49-F238E27FC236}">
                <a16:creationId xmlns:a16="http://schemas.microsoft.com/office/drawing/2014/main" id="{D7959B32-4D7E-4D0B-91AA-0ECFFE68EF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81600" y="4724400"/>
            <a:ext cx="60007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 dirty="0"/>
              <a:t>Makes</a:t>
            </a:r>
            <a:endParaRPr lang="en-US" altLang="en-US" dirty="0"/>
          </a:p>
        </p:txBody>
      </p:sp>
      <p:sp>
        <p:nvSpPr>
          <p:cNvPr id="6182" name="TextBox 136">
            <a:extLst>
              <a:ext uri="{FF2B5EF4-FFF2-40B4-BE49-F238E27FC236}">
                <a16:creationId xmlns:a16="http://schemas.microsoft.com/office/drawing/2014/main" id="{4AA2166C-FDD1-43C7-BDF6-11211EE27A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5943600"/>
            <a:ext cx="10160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/>
              <a:t>Takes place </a:t>
            </a:r>
            <a:endParaRPr lang="en-US" altLang="en-US"/>
          </a:p>
        </p:txBody>
      </p:sp>
      <p:sp>
        <p:nvSpPr>
          <p:cNvPr id="6190" name="Text Box 46">
            <a:extLst>
              <a:ext uri="{FF2B5EF4-FFF2-40B4-BE49-F238E27FC236}">
                <a16:creationId xmlns:a16="http://schemas.microsoft.com/office/drawing/2014/main" id="{97721034-55BB-4B0A-9A01-B3053A9F1F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5334000"/>
            <a:ext cx="6858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000"/>
              <a:t>ATP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923C3DFA-47D2-477E-9445-B4C6CCBEA7BA}"/>
              </a:ext>
            </a:extLst>
          </p:cNvPr>
          <p:cNvSpPr>
            <a:spLocks noGrp="1"/>
          </p:cNvSpPr>
          <p:nvPr>
            <p:ph type="title"/>
          </p:nvPr>
        </p:nvSpPr>
        <p:spPr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en-US" altLang="en-US"/>
              <a:t>Photosynthesis Key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FCC814C2-51BB-4C24-984E-6166A77D02ED}"/>
              </a:ext>
            </a:extLst>
          </p:cNvPr>
          <p:cNvSpPr/>
          <p:nvPr/>
        </p:nvSpPr>
        <p:spPr bwMode="auto">
          <a:xfrm>
            <a:off x="3657600" y="1752600"/>
            <a:ext cx="1600200" cy="457200"/>
          </a:xfrm>
          <a:prstGeom prst="ellips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r>
              <a:rPr lang="en-US" sz="1050" dirty="0">
                <a:latin typeface="Arial" charset="0"/>
              </a:rPr>
              <a:t>Photosynthesis</a:t>
            </a:r>
            <a:endParaRPr lang="en-US" dirty="0">
              <a:latin typeface="Arial" charset="0"/>
            </a:endParaRPr>
          </a:p>
        </p:txBody>
      </p:sp>
      <p:cxnSp>
        <p:nvCxnSpPr>
          <p:cNvPr id="7172" name="Straight Arrow Connector 28">
            <a:extLst>
              <a:ext uri="{FF2B5EF4-FFF2-40B4-BE49-F238E27FC236}">
                <a16:creationId xmlns:a16="http://schemas.microsoft.com/office/drawing/2014/main" id="{5BFB2D60-9E4E-403E-BFF1-117437553EA8}"/>
              </a:ext>
            </a:extLst>
          </p:cNvPr>
          <p:cNvCxnSpPr>
            <a:cxnSpLocks noChangeShapeType="1"/>
            <a:stCxn id="27" idx="6"/>
            <a:endCxn id="39" idx="2"/>
          </p:cNvCxnSpPr>
          <p:nvPr/>
        </p:nvCxnSpPr>
        <p:spPr bwMode="auto">
          <a:xfrm>
            <a:off x="5257800" y="1981200"/>
            <a:ext cx="1447800" cy="1588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73" name="Straight Arrow Connector 30">
            <a:extLst>
              <a:ext uri="{FF2B5EF4-FFF2-40B4-BE49-F238E27FC236}">
                <a16:creationId xmlns:a16="http://schemas.microsoft.com/office/drawing/2014/main" id="{32C3F76D-AB3F-4C74-B365-CE6DB927E432}"/>
              </a:ext>
            </a:extLst>
          </p:cNvPr>
          <p:cNvCxnSpPr>
            <a:cxnSpLocks noChangeShapeType="1"/>
            <a:stCxn id="27" idx="5"/>
            <a:endCxn id="42" idx="0"/>
          </p:cNvCxnSpPr>
          <p:nvPr/>
        </p:nvCxnSpPr>
        <p:spPr bwMode="auto">
          <a:xfrm rot="16200000" flipH="1">
            <a:off x="5087937" y="2078038"/>
            <a:ext cx="600075" cy="730250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74" name="Straight Arrow Connector 31">
            <a:extLst>
              <a:ext uri="{FF2B5EF4-FFF2-40B4-BE49-F238E27FC236}">
                <a16:creationId xmlns:a16="http://schemas.microsoft.com/office/drawing/2014/main" id="{10FA5E05-D097-4275-B5B6-18B3B2AAB144}"/>
              </a:ext>
            </a:extLst>
          </p:cNvPr>
          <p:cNvCxnSpPr>
            <a:cxnSpLocks noChangeShapeType="1"/>
            <a:stCxn id="27" idx="3"/>
            <a:endCxn id="43" idx="0"/>
          </p:cNvCxnSpPr>
          <p:nvPr/>
        </p:nvCxnSpPr>
        <p:spPr bwMode="auto">
          <a:xfrm rot="5400000">
            <a:off x="3227387" y="2078038"/>
            <a:ext cx="600075" cy="730250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9" name="Oval 38">
            <a:extLst>
              <a:ext uri="{FF2B5EF4-FFF2-40B4-BE49-F238E27FC236}">
                <a16:creationId xmlns:a16="http://schemas.microsoft.com/office/drawing/2014/main" id="{F4F53595-ABE9-4A41-981B-8A7922EC19C2}"/>
              </a:ext>
            </a:extLst>
          </p:cNvPr>
          <p:cNvSpPr/>
          <p:nvPr/>
        </p:nvSpPr>
        <p:spPr bwMode="auto">
          <a:xfrm>
            <a:off x="6705600" y="1752600"/>
            <a:ext cx="1600200" cy="457200"/>
          </a:xfrm>
          <a:prstGeom prst="ellips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050" u="sng" dirty="0">
                <a:latin typeface="Arial" charset="0"/>
              </a:rPr>
              <a:t>K</a:t>
            </a:r>
            <a:endParaRPr lang="en-US" u="sng" dirty="0">
              <a:latin typeface="Arial" charset="0"/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B7C7DCEB-E4EE-483F-BCD2-973567E67DFA}"/>
              </a:ext>
            </a:extLst>
          </p:cNvPr>
          <p:cNvSpPr/>
          <p:nvPr/>
        </p:nvSpPr>
        <p:spPr bwMode="auto">
          <a:xfrm>
            <a:off x="3200400" y="3886200"/>
            <a:ext cx="990600" cy="685800"/>
          </a:xfrm>
          <a:prstGeom prst="ellips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050" u="sng" dirty="0">
                <a:latin typeface="Arial" charset="0"/>
              </a:rPr>
              <a:t>H</a:t>
            </a:r>
            <a:endParaRPr lang="en-US" u="sng" dirty="0">
              <a:latin typeface="Arial" charset="0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1694FEAC-EB9D-4896-AB2F-DB79B81FFE71}"/>
              </a:ext>
            </a:extLst>
          </p:cNvPr>
          <p:cNvSpPr/>
          <p:nvPr/>
        </p:nvSpPr>
        <p:spPr bwMode="auto">
          <a:xfrm>
            <a:off x="4953000" y="2743200"/>
            <a:ext cx="1600200" cy="457200"/>
          </a:xfrm>
          <a:prstGeom prst="ellips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050" u="sng" dirty="0">
                <a:latin typeface="Arial" charset="0"/>
              </a:rPr>
              <a:t>D</a:t>
            </a:r>
            <a:endParaRPr lang="en-US" u="sng" dirty="0">
              <a:latin typeface="Arial" charset="0"/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F9CDBC71-07E3-4C04-95D7-D62D00E9E6A0}"/>
              </a:ext>
            </a:extLst>
          </p:cNvPr>
          <p:cNvSpPr/>
          <p:nvPr/>
        </p:nvSpPr>
        <p:spPr bwMode="auto">
          <a:xfrm>
            <a:off x="2362200" y="2743200"/>
            <a:ext cx="1600200" cy="457200"/>
          </a:xfrm>
          <a:prstGeom prst="ellips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050" dirty="0">
                <a:latin typeface="Arial" charset="0"/>
              </a:rPr>
              <a:t>Light Dependent</a:t>
            </a:r>
            <a:endParaRPr lang="en-US" dirty="0">
              <a:latin typeface="Arial" charset="0"/>
            </a:endParaRP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C58AABEC-F5BA-471C-80E5-8F66D50E15B9}"/>
              </a:ext>
            </a:extLst>
          </p:cNvPr>
          <p:cNvSpPr/>
          <p:nvPr/>
        </p:nvSpPr>
        <p:spPr bwMode="auto">
          <a:xfrm>
            <a:off x="1600200" y="3886200"/>
            <a:ext cx="990600" cy="685800"/>
          </a:xfrm>
          <a:prstGeom prst="ellips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050" u="sng" dirty="0">
                <a:latin typeface="Arial" charset="0"/>
              </a:rPr>
              <a:t>A</a:t>
            </a:r>
            <a:endParaRPr lang="en-US" u="sng" dirty="0">
              <a:latin typeface="Arial" charset="0"/>
            </a:endParaRPr>
          </a:p>
        </p:txBody>
      </p:sp>
      <p:cxnSp>
        <p:nvCxnSpPr>
          <p:cNvPr id="7180" name="Straight Arrow Connector 49">
            <a:extLst>
              <a:ext uri="{FF2B5EF4-FFF2-40B4-BE49-F238E27FC236}">
                <a16:creationId xmlns:a16="http://schemas.microsoft.com/office/drawing/2014/main" id="{B0D12A1D-8160-482D-BEA0-B9B62014DCCB}"/>
              </a:ext>
            </a:extLst>
          </p:cNvPr>
          <p:cNvCxnSpPr>
            <a:cxnSpLocks noChangeShapeType="1"/>
            <a:stCxn id="43" idx="4"/>
            <a:endCxn id="47" idx="0"/>
          </p:cNvCxnSpPr>
          <p:nvPr/>
        </p:nvCxnSpPr>
        <p:spPr bwMode="auto">
          <a:xfrm rot="5400000">
            <a:off x="2286000" y="3009900"/>
            <a:ext cx="685800" cy="1066800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1" name="Straight Arrow Connector 51">
            <a:extLst>
              <a:ext uri="{FF2B5EF4-FFF2-40B4-BE49-F238E27FC236}">
                <a16:creationId xmlns:a16="http://schemas.microsoft.com/office/drawing/2014/main" id="{45093ABF-B21B-4F55-80C8-9B21BA0CD089}"/>
              </a:ext>
            </a:extLst>
          </p:cNvPr>
          <p:cNvCxnSpPr>
            <a:cxnSpLocks noChangeShapeType="1"/>
            <a:stCxn id="43" idx="4"/>
            <a:endCxn id="40" idx="0"/>
          </p:cNvCxnSpPr>
          <p:nvPr/>
        </p:nvCxnSpPr>
        <p:spPr bwMode="auto">
          <a:xfrm rot="16200000" flipH="1">
            <a:off x="3086100" y="3276600"/>
            <a:ext cx="685800" cy="533400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182" name="Group 72">
            <a:extLst>
              <a:ext uri="{FF2B5EF4-FFF2-40B4-BE49-F238E27FC236}">
                <a16:creationId xmlns:a16="http://schemas.microsoft.com/office/drawing/2014/main" id="{D93B91A5-3447-461B-AB7D-A33F4995F1B0}"/>
              </a:ext>
            </a:extLst>
          </p:cNvPr>
          <p:cNvGrpSpPr>
            <a:grpSpLocks/>
          </p:cNvGrpSpPr>
          <p:nvPr/>
        </p:nvGrpSpPr>
        <p:grpSpPr bwMode="auto">
          <a:xfrm>
            <a:off x="381000" y="5181600"/>
            <a:ext cx="2971800" cy="533400"/>
            <a:chOff x="304800" y="5715000"/>
            <a:chExt cx="2971800" cy="914400"/>
          </a:xfrm>
        </p:grpSpPr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FCF94AC9-48B6-4465-A680-7F98FDB5D2F5}"/>
                </a:ext>
              </a:extLst>
            </p:cNvPr>
            <p:cNvSpPr/>
            <p:nvPr/>
          </p:nvSpPr>
          <p:spPr bwMode="auto">
            <a:xfrm>
              <a:off x="304800" y="5715000"/>
              <a:ext cx="990600" cy="914400"/>
            </a:xfrm>
            <a:prstGeom prst="ellipse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000" u="sng"/>
                <a:t>G</a:t>
              </a:r>
              <a:endParaRPr lang="en-US" altLang="en-US" u="sng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684640A0-839C-4E53-8811-F92B1D0E364C}"/>
                </a:ext>
              </a:extLst>
            </p:cNvPr>
            <p:cNvSpPr/>
            <p:nvPr/>
          </p:nvSpPr>
          <p:spPr bwMode="auto">
            <a:xfrm>
              <a:off x="1295400" y="5715000"/>
              <a:ext cx="990600" cy="914400"/>
            </a:xfrm>
            <a:prstGeom prst="ellipse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000"/>
                <a:t>ATP</a:t>
              </a:r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18F89607-CCD3-4D8D-B421-4FD7BBE7171A}"/>
                </a:ext>
              </a:extLst>
            </p:cNvPr>
            <p:cNvSpPr/>
            <p:nvPr/>
          </p:nvSpPr>
          <p:spPr bwMode="auto">
            <a:xfrm>
              <a:off x="2286000" y="5715000"/>
              <a:ext cx="990600" cy="914400"/>
            </a:xfrm>
            <a:prstGeom prst="ellipse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r>
                <a:rPr lang="en-US" sz="1050" dirty="0">
                  <a:latin typeface="Arial" charset="0"/>
                </a:rPr>
                <a:t>oxygen</a:t>
              </a:r>
              <a:endParaRPr lang="en-US" dirty="0">
                <a:latin typeface="Arial" charset="0"/>
              </a:endParaRPr>
            </a:p>
          </p:txBody>
        </p:sp>
      </p:grpSp>
      <p:cxnSp>
        <p:nvCxnSpPr>
          <p:cNvPr id="7183" name="Straight Arrow Connector 57">
            <a:extLst>
              <a:ext uri="{FF2B5EF4-FFF2-40B4-BE49-F238E27FC236}">
                <a16:creationId xmlns:a16="http://schemas.microsoft.com/office/drawing/2014/main" id="{C41FA041-6A0D-4364-8425-69D3455FACB7}"/>
              </a:ext>
            </a:extLst>
          </p:cNvPr>
          <p:cNvCxnSpPr>
            <a:cxnSpLocks noChangeShapeType="1"/>
            <a:stCxn id="47" idx="3"/>
            <a:endCxn id="48" idx="0"/>
          </p:cNvCxnSpPr>
          <p:nvPr/>
        </p:nvCxnSpPr>
        <p:spPr bwMode="auto">
          <a:xfrm rot="5400000">
            <a:off x="955676" y="4392612"/>
            <a:ext cx="709612" cy="868363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4" name="Straight Arrow Connector 59">
            <a:extLst>
              <a:ext uri="{FF2B5EF4-FFF2-40B4-BE49-F238E27FC236}">
                <a16:creationId xmlns:a16="http://schemas.microsoft.com/office/drawing/2014/main" id="{8F61023F-5C70-4088-AC7D-99BB8E45C725}"/>
              </a:ext>
            </a:extLst>
          </p:cNvPr>
          <p:cNvCxnSpPr>
            <a:cxnSpLocks noChangeShapeType="1"/>
            <a:stCxn id="47" idx="4"/>
            <a:endCxn id="55" idx="0"/>
          </p:cNvCxnSpPr>
          <p:nvPr/>
        </p:nvCxnSpPr>
        <p:spPr bwMode="auto">
          <a:xfrm rot="5400000">
            <a:off x="1676400" y="4762500"/>
            <a:ext cx="609600" cy="228600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5" name="Straight Arrow Connector 61">
            <a:extLst>
              <a:ext uri="{FF2B5EF4-FFF2-40B4-BE49-F238E27FC236}">
                <a16:creationId xmlns:a16="http://schemas.microsoft.com/office/drawing/2014/main" id="{E09887DB-52C5-43C1-9C7E-73ED9BD18DCE}"/>
              </a:ext>
            </a:extLst>
          </p:cNvPr>
          <p:cNvCxnSpPr>
            <a:cxnSpLocks noChangeShapeType="1"/>
            <a:stCxn id="47" idx="5"/>
            <a:endCxn id="56" idx="0"/>
          </p:cNvCxnSpPr>
          <p:nvPr/>
        </p:nvCxnSpPr>
        <p:spPr bwMode="auto">
          <a:xfrm rot="16200000" flipH="1">
            <a:off x="2297113" y="4621213"/>
            <a:ext cx="709612" cy="411162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86" name="Oval 77">
            <a:extLst>
              <a:ext uri="{FF2B5EF4-FFF2-40B4-BE49-F238E27FC236}">
                <a16:creationId xmlns:a16="http://schemas.microsoft.com/office/drawing/2014/main" id="{9F4E8431-AF2F-49EE-A9DB-AB27848D55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6324600"/>
            <a:ext cx="990600" cy="5334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 u="sng"/>
              <a:t>C</a:t>
            </a:r>
          </a:p>
        </p:txBody>
      </p:sp>
      <p:sp>
        <p:nvSpPr>
          <p:cNvPr id="7187" name="Oval 78">
            <a:extLst>
              <a:ext uri="{FF2B5EF4-FFF2-40B4-BE49-F238E27FC236}">
                <a16:creationId xmlns:a16="http://schemas.microsoft.com/office/drawing/2014/main" id="{D8DE6C9C-CA64-4E50-8031-CCE3C82F8E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6324600"/>
            <a:ext cx="990600" cy="5334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 u="sng"/>
              <a:t>J</a:t>
            </a:r>
          </a:p>
        </p:txBody>
      </p:sp>
      <p:cxnSp>
        <p:nvCxnSpPr>
          <p:cNvPr id="7188" name="Straight Arrow Connector 94">
            <a:extLst>
              <a:ext uri="{FF2B5EF4-FFF2-40B4-BE49-F238E27FC236}">
                <a16:creationId xmlns:a16="http://schemas.microsoft.com/office/drawing/2014/main" id="{C3CDA51B-05DD-479C-B529-041D12BD2D4F}"/>
              </a:ext>
            </a:extLst>
          </p:cNvPr>
          <p:cNvCxnSpPr>
            <a:cxnSpLocks noChangeShapeType="1"/>
            <a:stCxn id="48" idx="4"/>
            <a:endCxn id="7186" idx="0"/>
          </p:cNvCxnSpPr>
          <p:nvPr/>
        </p:nvCxnSpPr>
        <p:spPr bwMode="auto">
          <a:xfrm flipH="1">
            <a:off x="723900" y="5724525"/>
            <a:ext cx="152400" cy="590550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9" name="Straight Arrow Connector 96">
            <a:extLst>
              <a:ext uri="{FF2B5EF4-FFF2-40B4-BE49-F238E27FC236}">
                <a16:creationId xmlns:a16="http://schemas.microsoft.com/office/drawing/2014/main" id="{A40CC106-2E47-43A0-8E7C-A4C9C027B3B4}"/>
              </a:ext>
            </a:extLst>
          </p:cNvPr>
          <p:cNvCxnSpPr>
            <a:cxnSpLocks noChangeShapeType="1"/>
            <a:stCxn id="55" idx="4"/>
            <a:endCxn id="7187" idx="0"/>
          </p:cNvCxnSpPr>
          <p:nvPr/>
        </p:nvCxnSpPr>
        <p:spPr bwMode="auto">
          <a:xfrm rot="16200000" flipH="1">
            <a:off x="1638300" y="5943600"/>
            <a:ext cx="609600" cy="152400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3" name="Oval 102">
            <a:extLst>
              <a:ext uri="{FF2B5EF4-FFF2-40B4-BE49-F238E27FC236}">
                <a16:creationId xmlns:a16="http://schemas.microsoft.com/office/drawing/2014/main" id="{B90CC54D-7853-467F-B142-1EFA938B5140}"/>
              </a:ext>
            </a:extLst>
          </p:cNvPr>
          <p:cNvSpPr/>
          <p:nvPr/>
        </p:nvSpPr>
        <p:spPr bwMode="auto">
          <a:xfrm>
            <a:off x="6477000" y="3886200"/>
            <a:ext cx="990600" cy="685800"/>
          </a:xfrm>
          <a:prstGeom prst="ellips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050" u="sng" dirty="0">
                <a:latin typeface="Arial" charset="0"/>
              </a:rPr>
              <a:t>I</a:t>
            </a:r>
            <a:endParaRPr lang="en-US" u="sng" dirty="0">
              <a:latin typeface="Arial" charset="0"/>
            </a:endParaRPr>
          </a:p>
        </p:txBody>
      </p:sp>
      <p:sp>
        <p:nvSpPr>
          <p:cNvPr id="104" name="Oval 103">
            <a:extLst>
              <a:ext uri="{FF2B5EF4-FFF2-40B4-BE49-F238E27FC236}">
                <a16:creationId xmlns:a16="http://schemas.microsoft.com/office/drawing/2014/main" id="{8F5B5E13-440C-4BF1-B544-C14B400EB384}"/>
              </a:ext>
            </a:extLst>
          </p:cNvPr>
          <p:cNvSpPr/>
          <p:nvPr/>
        </p:nvSpPr>
        <p:spPr bwMode="auto">
          <a:xfrm>
            <a:off x="4419600" y="3886200"/>
            <a:ext cx="990600" cy="685800"/>
          </a:xfrm>
          <a:prstGeom prst="ellips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050" u="sng" dirty="0">
                <a:latin typeface="Arial" charset="0"/>
              </a:rPr>
              <a:t>B</a:t>
            </a:r>
            <a:endParaRPr lang="en-US" u="sng" dirty="0">
              <a:latin typeface="Arial" charset="0"/>
            </a:endParaRPr>
          </a:p>
        </p:txBody>
      </p:sp>
      <p:cxnSp>
        <p:nvCxnSpPr>
          <p:cNvPr id="7192" name="Straight Arrow Connector 104">
            <a:extLst>
              <a:ext uri="{FF2B5EF4-FFF2-40B4-BE49-F238E27FC236}">
                <a16:creationId xmlns:a16="http://schemas.microsoft.com/office/drawing/2014/main" id="{ECF11911-CAD6-4689-ABFE-990D21606B20}"/>
              </a:ext>
            </a:extLst>
          </p:cNvPr>
          <p:cNvCxnSpPr>
            <a:cxnSpLocks noChangeShapeType="1"/>
            <a:stCxn id="42" idx="4"/>
            <a:endCxn id="104" idx="0"/>
          </p:cNvCxnSpPr>
          <p:nvPr/>
        </p:nvCxnSpPr>
        <p:spPr bwMode="auto">
          <a:xfrm rot="5400000">
            <a:off x="4991100" y="3124200"/>
            <a:ext cx="685800" cy="838200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93" name="Straight Arrow Connector 105">
            <a:extLst>
              <a:ext uri="{FF2B5EF4-FFF2-40B4-BE49-F238E27FC236}">
                <a16:creationId xmlns:a16="http://schemas.microsoft.com/office/drawing/2014/main" id="{B8717DDB-9DAD-4710-B2DB-35FC5296BBCA}"/>
              </a:ext>
            </a:extLst>
          </p:cNvPr>
          <p:cNvCxnSpPr>
            <a:cxnSpLocks noChangeShapeType="1"/>
            <a:stCxn id="42" idx="4"/>
            <a:endCxn id="103" idx="0"/>
          </p:cNvCxnSpPr>
          <p:nvPr/>
        </p:nvCxnSpPr>
        <p:spPr bwMode="auto">
          <a:xfrm rot="16200000" flipH="1">
            <a:off x="6019800" y="2933700"/>
            <a:ext cx="685800" cy="1219200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4" name="Oval 113">
            <a:extLst>
              <a:ext uri="{FF2B5EF4-FFF2-40B4-BE49-F238E27FC236}">
                <a16:creationId xmlns:a16="http://schemas.microsoft.com/office/drawing/2014/main" id="{47F14147-1630-4012-8DC1-53751925156C}"/>
              </a:ext>
            </a:extLst>
          </p:cNvPr>
          <p:cNvSpPr/>
          <p:nvPr/>
        </p:nvSpPr>
        <p:spPr bwMode="auto">
          <a:xfrm>
            <a:off x="5486400" y="3886200"/>
            <a:ext cx="990600" cy="685800"/>
          </a:xfrm>
          <a:prstGeom prst="ellips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050" u="sng" dirty="0">
                <a:latin typeface="Arial" charset="0"/>
              </a:rPr>
              <a:t>F</a:t>
            </a:r>
            <a:endParaRPr lang="en-US" u="sng" dirty="0">
              <a:latin typeface="Arial" charset="0"/>
            </a:endParaRPr>
          </a:p>
        </p:txBody>
      </p:sp>
      <p:cxnSp>
        <p:nvCxnSpPr>
          <p:cNvPr id="7195" name="Straight Arrow Connector 115">
            <a:extLst>
              <a:ext uri="{FF2B5EF4-FFF2-40B4-BE49-F238E27FC236}">
                <a16:creationId xmlns:a16="http://schemas.microsoft.com/office/drawing/2014/main" id="{2C5710CF-7616-4D02-B2BC-8644ABA975F4}"/>
              </a:ext>
            </a:extLst>
          </p:cNvPr>
          <p:cNvCxnSpPr>
            <a:cxnSpLocks noChangeShapeType="1"/>
            <a:stCxn id="42" idx="4"/>
            <a:endCxn id="114" idx="0"/>
          </p:cNvCxnSpPr>
          <p:nvPr/>
        </p:nvCxnSpPr>
        <p:spPr bwMode="auto">
          <a:xfrm rot="16200000" flipH="1">
            <a:off x="5524500" y="3429000"/>
            <a:ext cx="685800" cy="228600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196" name="Group 116">
            <a:extLst>
              <a:ext uri="{FF2B5EF4-FFF2-40B4-BE49-F238E27FC236}">
                <a16:creationId xmlns:a16="http://schemas.microsoft.com/office/drawing/2014/main" id="{0BF81A7C-AFE3-45ED-83F0-CD9D3B444198}"/>
              </a:ext>
            </a:extLst>
          </p:cNvPr>
          <p:cNvGrpSpPr>
            <a:grpSpLocks/>
          </p:cNvGrpSpPr>
          <p:nvPr/>
        </p:nvGrpSpPr>
        <p:grpSpPr bwMode="auto">
          <a:xfrm>
            <a:off x="4419600" y="5257800"/>
            <a:ext cx="2971800" cy="533400"/>
            <a:chOff x="304800" y="5715000"/>
            <a:chExt cx="2971800" cy="914400"/>
          </a:xfrm>
        </p:grpSpPr>
        <p:sp>
          <p:nvSpPr>
            <p:cNvPr id="118" name="Oval 117">
              <a:extLst>
                <a:ext uri="{FF2B5EF4-FFF2-40B4-BE49-F238E27FC236}">
                  <a16:creationId xmlns:a16="http://schemas.microsoft.com/office/drawing/2014/main" id="{540CDC60-9988-4FFC-B03E-0B18A16E04AA}"/>
                </a:ext>
              </a:extLst>
            </p:cNvPr>
            <p:cNvSpPr/>
            <p:nvPr/>
          </p:nvSpPr>
          <p:spPr bwMode="auto">
            <a:xfrm>
              <a:off x="304800" y="5715000"/>
              <a:ext cx="990600" cy="914400"/>
            </a:xfrm>
            <a:prstGeom prst="ellipse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r>
                <a:rPr lang="en-US" sz="1050" dirty="0">
                  <a:latin typeface="Arial" charset="0"/>
                </a:rPr>
                <a:t>ADP + P</a:t>
              </a:r>
              <a:endParaRPr lang="en-US" dirty="0">
                <a:latin typeface="Arial" charset="0"/>
              </a:endParaRPr>
            </a:p>
          </p:txBody>
        </p:sp>
        <p:sp>
          <p:nvSpPr>
            <p:cNvPr id="7207" name="Oval 118">
              <a:extLst>
                <a:ext uri="{FF2B5EF4-FFF2-40B4-BE49-F238E27FC236}">
                  <a16:creationId xmlns:a16="http://schemas.microsoft.com/office/drawing/2014/main" id="{38DF0B9A-35E7-4339-AF90-71692D2D3B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5400" y="5715000"/>
              <a:ext cx="990600" cy="91440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 u="sng"/>
                <a:t>G</a:t>
              </a:r>
            </a:p>
          </p:txBody>
        </p:sp>
        <p:sp>
          <p:nvSpPr>
            <p:cNvPr id="120" name="Oval 119">
              <a:extLst>
                <a:ext uri="{FF2B5EF4-FFF2-40B4-BE49-F238E27FC236}">
                  <a16:creationId xmlns:a16="http://schemas.microsoft.com/office/drawing/2014/main" id="{3F28C5CA-5320-4149-839E-4D4313559C6D}"/>
                </a:ext>
              </a:extLst>
            </p:cNvPr>
            <p:cNvSpPr/>
            <p:nvPr/>
          </p:nvSpPr>
          <p:spPr bwMode="auto">
            <a:xfrm>
              <a:off x="2286000" y="5715000"/>
              <a:ext cx="990600" cy="914400"/>
            </a:xfrm>
            <a:prstGeom prst="ellipse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r>
                <a:rPr lang="en-US" sz="1050" dirty="0">
                  <a:latin typeface="Arial" charset="0"/>
                </a:rPr>
                <a:t>glucose</a:t>
              </a:r>
              <a:endParaRPr lang="en-US" dirty="0">
                <a:latin typeface="Arial" charset="0"/>
              </a:endParaRPr>
            </a:p>
          </p:txBody>
        </p:sp>
      </p:grpSp>
      <p:cxnSp>
        <p:nvCxnSpPr>
          <p:cNvPr id="7197" name="Straight Arrow Connector 120">
            <a:extLst>
              <a:ext uri="{FF2B5EF4-FFF2-40B4-BE49-F238E27FC236}">
                <a16:creationId xmlns:a16="http://schemas.microsoft.com/office/drawing/2014/main" id="{CA899A8A-B715-4F33-8C4A-2B0B475AAD06}"/>
              </a:ext>
            </a:extLst>
          </p:cNvPr>
          <p:cNvCxnSpPr>
            <a:cxnSpLocks noChangeShapeType="1"/>
            <a:stCxn id="104" idx="4"/>
          </p:cNvCxnSpPr>
          <p:nvPr/>
        </p:nvCxnSpPr>
        <p:spPr bwMode="auto">
          <a:xfrm rot="5400000">
            <a:off x="4533900" y="4876800"/>
            <a:ext cx="685800" cy="76200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98" name="Straight Arrow Connector 121">
            <a:extLst>
              <a:ext uri="{FF2B5EF4-FFF2-40B4-BE49-F238E27FC236}">
                <a16:creationId xmlns:a16="http://schemas.microsoft.com/office/drawing/2014/main" id="{065FA51C-7E96-422C-9A73-6B208144C0A1}"/>
              </a:ext>
            </a:extLst>
          </p:cNvPr>
          <p:cNvCxnSpPr>
            <a:cxnSpLocks noChangeShapeType="1"/>
            <a:stCxn id="114" idx="4"/>
            <a:endCxn id="7207" idx="0"/>
          </p:cNvCxnSpPr>
          <p:nvPr/>
        </p:nvCxnSpPr>
        <p:spPr bwMode="auto">
          <a:xfrm rot="5400000">
            <a:off x="5600700" y="4876800"/>
            <a:ext cx="685800" cy="76200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99" name="Straight Arrow Connector 122">
            <a:extLst>
              <a:ext uri="{FF2B5EF4-FFF2-40B4-BE49-F238E27FC236}">
                <a16:creationId xmlns:a16="http://schemas.microsoft.com/office/drawing/2014/main" id="{B1E876EF-0318-4459-9D5B-83B57B1AD32C}"/>
              </a:ext>
            </a:extLst>
          </p:cNvPr>
          <p:cNvCxnSpPr>
            <a:cxnSpLocks noChangeShapeType="1"/>
            <a:stCxn id="103" idx="4"/>
            <a:endCxn id="120" idx="0"/>
          </p:cNvCxnSpPr>
          <p:nvPr/>
        </p:nvCxnSpPr>
        <p:spPr bwMode="auto">
          <a:xfrm rot="5400000">
            <a:off x="6591300" y="4876800"/>
            <a:ext cx="685800" cy="76200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00" name="TextBox 131">
            <a:extLst>
              <a:ext uri="{FF2B5EF4-FFF2-40B4-BE49-F238E27FC236}">
                <a16:creationId xmlns:a16="http://schemas.microsoft.com/office/drawing/2014/main" id="{0FC5613E-41A7-4269-A1D9-4465B8BA6D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6400" y="1752600"/>
            <a:ext cx="109537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/>
              <a:t>Takes place in</a:t>
            </a:r>
            <a:endParaRPr lang="en-US" altLang="en-US"/>
          </a:p>
        </p:txBody>
      </p:sp>
      <p:sp>
        <p:nvSpPr>
          <p:cNvPr id="7201" name="TextBox 132">
            <a:extLst>
              <a:ext uri="{FF2B5EF4-FFF2-40B4-BE49-F238E27FC236}">
                <a16:creationId xmlns:a16="http://schemas.microsoft.com/office/drawing/2014/main" id="{85A18091-0E7D-45ED-8555-91BAF6A869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3200" y="3429000"/>
            <a:ext cx="506413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/>
              <a:t>Uses</a:t>
            </a:r>
            <a:endParaRPr lang="en-US" altLang="en-US"/>
          </a:p>
        </p:txBody>
      </p:sp>
      <p:sp>
        <p:nvSpPr>
          <p:cNvPr id="7202" name="TextBox 133">
            <a:extLst>
              <a:ext uri="{FF2B5EF4-FFF2-40B4-BE49-F238E27FC236}">
                <a16:creationId xmlns:a16="http://schemas.microsoft.com/office/drawing/2014/main" id="{5BC4889E-3985-405E-9B85-A07DEA2EDB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81687" y="3471862"/>
            <a:ext cx="506413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 dirty="0"/>
              <a:t>Uses</a:t>
            </a:r>
            <a:endParaRPr lang="en-US" altLang="en-US" dirty="0"/>
          </a:p>
        </p:txBody>
      </p:sp>
      <p:sp>
        <p:nvSpPr>
          <p:cNvPr id="7203" name="TextBox 134">
            <a:extLst>
              <a:ext uri="{FF2B5EF4-FFF2-40B4-BE49-F238E27FC236}">
                <a16:creationId xmlns:a16="http://schemas.microsoft.com/office/drawing/2014/main" id="{2126480D-FB58-4254-9EF5-25CEFC27EA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66912" y="4691062"/>
            <a:ext cx="60007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/>
              <a:t>Makes</a:t>
            </a:r>
            <a:endParaRPr lang="en-US" altLang="en-US" dirty="0"/>
          </a:p>
        </p:txBody>
      </p:sp>
      <p:sp>
        <p:nvSpPr>
          <p:cNvPr id="7204" name="TextBox 135">
            <a:extLst>
              <a:ext uri="{FF2B5EF4-FFF2-40B4-BE49-F238E27FC236}">
                <a16:creationId xmlns:a16="http://schemas.microsoft.com/office/drawing/2014/main" id="{4100D692-B161-449A-BF72-BDE85A7EC3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81600" y="4724400"/>
            <a:ext cx="60007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 dirty="0"/>
              <a:t>Makes</a:t>
            </a:r>
            <a:endParaRPr lang="en-US" altLang="en-US" dirty="0"/>
          </a:p>
        </p:txBody>
      </p:sp>
      <p:sp>
        <p:nvSpPr>
          <p:cNvPr id="7205" name="TextBox 136">
            <a:extLst>
              <a:ext uri="{FF2B5EF4-FFF2-40B4-BE49-F238E27FC236}">
                <a16:creationId xmlns:a16="http://schemas.microsoft.com/office/drawing/2014/main" id="{A91032B3-AD3F-4676-8866-0D524096D2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5943600"/>
            <a:ext cx="10160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/>
              <a:t>Takes place </a:t>
            </a:r>
            <a:endParaRPr lang="en-US" altLang="en-US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317&quot;/&gt;&lt;/object&gt;&lt;object type=&quot;3&quot; unique_id=&quot;10005&quot;&gt;&lt;property id=&quot;20148&quot; value=&quot;5&quot;/&gt;&lt;property id=&quot;20300&quot; value=&quot;Slide 2 - &amp;quot;Assessment&amp;quot;&quot;/&gt;&lt;property id=&quot;20307&quot; value=&quot;333&quot;/&gt;&lt;/object&gt;&lt;object type=&quot;3&quot; unique_id=&quot;10006&quot;&gt;&lt;property id=&quot;20148&quot; value=&quot;5&quot;/&gt;&lt;property id=&quot;20300&quot; value=&quot;Slide 3 - &amp;quot;Properties&amp;quot;&quot;/&gt;&lt;property id=&quot;20307&quot; value=&quot;330&quot;/&gt;&lt;/object&gt;&lt;object type=&quot;3&quot; unique_id=&quot;10007&quot;&gt;&lt;property id=&quot;20148&quot; value=&quot;5&quot;/&gt;&lt;property id=&quot;20300&quot; value=&quot;Slide 4 - &amp;quot;Photosynthesis&amp;quot;&quot;/&gt;&lt;property id=&quot;20307&quot; value=&quot;332&quot;/&gt;&lt;/object&gt;&lt;object type=&quot;3&quot; unique_id=&quot;10008&quot;&gt;&lt;property id=&quot;20148&quot; value=&quot;5&quot;/&gt;&lt;property id=&quot;20300&quot; value=&quot;Slide 5 - &amp;quot;Photosynthesis Key&amp;quot;&quot;/&gt;&lt;property id=&quot;20307&quot; value=&quot;334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853</TotalTime>
  <Words>177</Words>
  <Application>Microsoft Office PowerPoint</Application>
  <PresentationFormat>On-screen Show (4:3)</PresentationFormat>
  <Paragraphs>57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Wingdings</vt:lpstr>
      <vt:lpstr>ヒラギノ角ゴ Pro W3</vt:lpstr>
      <vt:lpstr>Symbol</vt:lpstr>
      <vt:lpstr>Tahoma</vt:lpstr>
      <vt:lpstr>Times New Roman</vt:lpstr>
      <vt:lpstr>Courier New</vt:lpstr>
      <vt:lpstr>Axis</vt:lpstr>
      <vt:lpstr>1_MHSGITemplate</vt:lpstr>
      <vt:lpstr>PowerPoint Presentation</vt:lpstr>
      <vt:lpstr>Assessment</vt:lpstr>
      <vt:lpstr>Properties</vt:lpstr>
      <vt:lpstr>Photosynthesis</vt:lpstr>
      <vt:lpstr>Photosynthesis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158</cp:revision>
  <dcterms:created xsi:type="dcterms:W3CDTF">2005-04-19T02:46:41Z</dcterms:created>
  <dcterms:modified xsi:type="dcterms:W3CDTF">2019-04-25T21:04:05Z</dcterms:modified>
</cp:coreProperties>
</file>