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4" r:id="rId4"/>
    <p:sldId id="330" r:id="rId5"/>
    <p:sldId id="335" r:id="rId6"/>
    <p:sldId id="336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120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C1491C4F-8DB4-4244-8133-8871BFDA4E2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A79CDC84-E92A-4AF4-9CD4-118B82385CC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50A62F67-ACF2-4ADF-82C9-1080A77BFFF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90A33230-D150-4792-BE91-C71264A646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80AA1942-592D-4B59-A458-45F72131695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AD1C877B-4092-4811-83EC-B56E7A2067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FE8BED2-24F4-46BF-91B7-E625934296C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1DE8317C-676C-4DD6-8F07-18E77D3F84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3733A06-BBFF-4E9B-BE39-15E86747EDE8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C586440D-4850-4AA5-A3B8-C6DAFC68DF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06F24772-EE47-42C2-9080-6D7BCB85EB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095AABE-C5DC-4E86-98DE-B6F5194CCC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0E949BE-FA6A-491C-9074-5F92C732B6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BE254F9-878B-47D4-9F65-37C372CFA6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AA1EE4-61C3-4B42-89E4-6078E8CB22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2926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E1B25BC-4C07-4EA3-BB3B-68BB9C8E38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124999F-628C-494B-91A2-16CFE7A59C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1B9F1D5-AC4B-4A21-BA4B-F2403CAEBD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3C6249-56F8-4D37-B6B0-BD2B926DA1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8220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FEC40-688E-46E1-8BC3-0E58F3C967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5C2DE1-8FCE-4377-BAF8-3F3948D49E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8779042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FC844-F925-4A00-9D57-C6BBEE396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55A73-F241-4CE6-8F89-5F3141FBE5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826656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188FE-7674-49DC-A59C-B02FBA187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2E02B-0416-4B94-A8F4-CA3A43C391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27585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66EAE-7065-4F3D-9F6F-12AE5DB84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A6EB2-2F44-4196-9F8A-87E038023B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BB6A1E-68D1-4438-9F7C-B0775F6C2B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892346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76654-6D66-413D-B88A-5206FA702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DE39-5CDE-4DCE-BBE5-D4FDC4BF7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4435E2-E94E-4CF2-B81E-934BC741A0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237D76-D78F-4BB7-924E-8691FE1543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8FA089-5BEA-4B2A-98BE-1EE826C8D4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827031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5B46C-BEC1-4F5B-964E-E285B5801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601746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157274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B0A79-40BB-4B55-A60B-BA55CE524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6017B-5FD1-4F29-A518-1C089F14B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38BC27-6A18-43B0-9326-D807E7D7AC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566344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782EC-4EEF-4E52-9660-FB4B7E954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546E14-1CD7-4EEF-92BE-97445F9C9D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3025E-C340-4681-8D09-925F41E3B1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3089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7EC81BC-79B9-4CBA-89AA-3CE6723C36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DECC1C5-66B9-4AE3-93FA-E0CAFBCECC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4F00EAC-1A30-45EB-8EBB-AC3C0EF713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4A374-9413-4D13-B706-B2CEC00D0C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1003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E6F32-B4FB-4E5B-ADD4-239E9C3E9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396923-3E1F-4F28-B7A0-BD0592A32A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230622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22E3-7F1B-483A-B6FE-D80D5A105C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4BE89F-0FA5-4774-83EF-854BF7D45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81990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C6F6D7C-6BD4-44E9-B343-7442E9F0D8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8AD1291-333F-4335-9E03-591C035674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22E4871-A57A-46C8-BDA0-1C830E0ECC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512FBA-81C6-4433-834B-CFDA16CECC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5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0E2CA1-39CD-4A78-83F1-F88E8C0D13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AC99B9E-DE72-43BB-8DEA-E38DE10483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805592-30E8-48FB-914D-7143C1D950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59089D-2143-4158-A197-FA95FC195C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64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0199A2B-4AFC-4F74-87EB-AF955A9D19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DDEC576-1AAA-4D12-A90A-03419F210A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47B56B8-F9ED-4B62-8C34-3AA527B45D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9D703F-5907-4E65-AF9A-AD237B036F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965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025F63F5-A1BE-451A-B64E-8122142BC0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CCE35435-91A2-495C-80A4-89E4B2F83D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18A5AD3-1803-4A7D-BE1C-9606E3D714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D2AF54-A49A-49FE-83DB-2A51FBF8D8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9416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881EC26-CBD5-4A81-A94B-F7B6DBE369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1F22F7C-9973-4BB8-BC47-D393E9237D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BFACCB2-D25C-4B45-9036-20B4362778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3290FC-F351-4316-8416-65AE83713D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937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CFED83E-EB08-463E-9446-69C046F13D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7146E44-1CF8-4BF2-B8E2-736DAC70DC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1E4135E-1D74-47BC-85B4-619B3EBBC1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68D32F-D9F7-43FB-928F-E6D9A060EE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1951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00D3E50-3CEF-472A-AC87-D234F4B6AE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1BEF200-811E-4CE3-9E45-82BC7CB568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E9BAE33-837E-402A-9E7B-67D84A1724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4E2CED-4B01-45AD-9F0F-CF46C54A44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6493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9DC90CBF-495A-4822-A3AF-150AB54BC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1DC2E8C7-CA6F-4822-8660-1E64821FC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DA33A4D-1364-4EAB-AA68-DA450750A8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AE11A5C-C6D5-4386-9095-F294737C64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CB8161F8-78E8-4E8D-AF29-84ED71000EE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DDF2CAA9-A7CD-4A86-AB1D-7D3A1F5C73D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17B0589-D1FD-4C1F-8685-E99DF30FF0C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11D0AE9-1E24-46CE-9F4D-97905ABE452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3A53AEA4-BE1C-4BBE-A258-5B92A9072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07BCDA7F-5645-4F00-903D-7DF3EE13AF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9AB56453-B4B4-4F57-B8EA-EB74A83B8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8497A0-43C2-40C4-8C5A-D2DB87103CB0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1A2093-6617-4DEC-9756-83FB1C8F9939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6EEBFA2D-F751-461E-91DA-7712D8D2190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BDC94933-9B0F-42D0-8889-330575F794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8E2A2AEB-605D-4283-A6CD-ED31882066DA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F73A6FA0-EA52-4A07-A235-193C82D170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EC6EFB9F-18C2-47CC-8EAC-E9EA64AC6A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712B744E-B43E-401D-B846-0372DC228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F06D34F-53B1-40C6-B6DA-D1E1D48F7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2800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F5A1D4-5A0F-4607-83E2-3B9317E4997D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348F5FB9-EC4E-43CF-AAC9-EBD1CA4D5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Pattern Formation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27C81A7-9325-40F4-B015-82FDF25F3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28B606AB-09EC-4B6A-8497-28661AD212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5CE7918-91CB-41A0-8063-F7BB886CB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6ED6C7DB-45C6-4F79-B854-50E5A2A0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15532FE-C81C-49A4-BB98-353A0B2C8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3" y="55563"/>
            <a:ext cx="7158037" cy="706437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/>
              <a:t>Pattern Formation Key</a:t>
            </a:r>
          </a:p>
        </p:txBody>
      </p:sp>
      <p:sp>
        <p:nvSpPr>
          <p:cNvPr id="6147" name="TextBox 208">
            <a:extLst>
              <a:ext uri="{FF2B5EF4-FFF2-40B4-BE49-F238E27FC236}">
                <a16:creationId xmlns:a16="http://schemas.microsoft.com/office/drawing/2014/main" id="{6F8CC455-37C6-44F3-8C31-E1C40A72E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2800" y="0"/>
            <a:ext cx="32512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1600"/>
              <a:t>Dorsoventral axis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Molecules that promote cell change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CAMS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Apoptosis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Positional information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Adhesion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Cell division</a:t>
            </a:r>
          </a:p>
        </p:txBody>
      </p:sp>
      <p:grpSp>
        <p:nvGrpSpPr>
          <p:cNvPr id="6179" name="Group 35">
            <a:extLst>
              <a:ext uri="{FF2B5EF4-FFF2-40B4-BE49-F238E27FC236}">
                <a16:creationId xmlns:a16="http://schemas.microsoft.com/office/drawing/2014/main" id="{0760E5F1-D425-4D93-BE9E-3A79961346DC}"/>
              </a:ext>
            </a:extLst>
          </p:cNvPr>
          <p:cNvGrpSpPr>
            <a:grpSpLocks/>
          </p:cNvGrpSpPr>
          <p:nvPr/>
        </p:nvGrpSpPr>
        <p:grpSpPr bwMode="auto">
          <a:xfrm>
            <a:off x="101600" y="1066800"/>
            <a:ext cx="8940800" cy="5334000"/>
            <a:chOff x="48" y="2208"/>
            <a:chExt cx="4224" cy="3168"/>
          </a:xfrm>
        </p:grpSpPr>
        <p:sp>
          <p:nvSpPr>
            <p:cNvPr id="6148" name="Rectangle 44">
              <a:extLst>
                <a:ext uri="{FF2B5EF4-FFF2-40B4-BE49-F238E27FC236}">
                  <a16:creationId xmlns:a16="http://schemas.microsoft.com/office/drawing/2014/main" id="{D2A5E2B8-A378-43E3-A8B5-B05926829B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400"/>
              <a:ext cx="1008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Left Right axis</a:t>
              </a:r>
            </a:p>
          </p:txBody>
        </p:sp>
        <p:grpSp>
          <p:nvGrpSpPr>
            <p:cNvPr id="6149" name="Group 51">
              <a:extLst>
                <a:ext uri="{FF2B5EF4-FFF2-40B4-BE49-F238E27FC236}">
                  <a16:creationId xmlns:a16="http://schemas.microsoft.com/office/drawing/2014/main" id="{129D35C4-AC0F-4A45-AC3A-446E3C519D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8" y="2208"/>
              <a:ext cx="1680" cy="1056"/>
              <a:chOff x="2209800" y="3505200"/>
              <a:chExt cx="2667000" cy="1676400"/>
            </a:xfrm>
          </p:grpSpPr>
          <p:sp>
            <p:nvSpPr>
              <p:cNvPr id="6172" name="Rectangle 37">
                <a:extLst>
                  <a:ext uri="{FF2B5EF4-FFF2-40B4-BE49-F238E27FC236}">
                    <a16:creationId xmlns:a16="http://schemas.microsoft.com/office/drawing/2014/main" id="{B42E96F4-D208-4531-B03E-AF2CB7B8F4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0800" y="4876800"/>
                <a:ext cx="1828800" cy="304800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Pattern Formation</a:t>
                </a:r>
              </a:p>
            </p:txBody>
          </p:sp>
          <p:cxnSp>
            <p:nvCxnSpPr>
              <p:cNvPr id="6173" name="Straight Arrow Connector 39">
                <a:extLst>
                  <a:ext uri="{FF2B5EF4-FFF2-40B4-BE49-F238E27FC236}">
                    <a16:creationId xmlns:a16="http://schemas.microsoft.com/office/drawing/2014/main" id="{6440C3BF-0814-4D77-8764-89003248390C}"/>
                  </a:ext>
                </a:extLst>
              </p:cNvPr>
              <p:cNvCxnSpPr>
                <a:cxnSpLocks noChangeShapeType="1"/>
                <a:stCxn id="6172" idx="0"/>
                <a:endCxn id="6148" idx="2"/>
              </p:cNvCxnSpPr>
              <p:nvPr/>
            </p:nvCxnSpPr>
            <p:spPr bwMode="auto">
              <a:xfrm rot="16200000" flipV="1">
                <a:off x="2476500" y="3848100"/>
                <a:ext cx="762000" cy="1295400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74" name="Straight Arrow Connector 41">
                <a:extLst>
                  <a:ext uri="{FF2B5EF4-FFF2-40B4-BE49-F238E27FC236}">
                    <a16:creationId xmlns:a16="http://schemas.microsoft.com/office/drawing/2014/main" id="{FF014B8C-8BC7-4B94-BD65-706B6B4B2851}"/>
                  </a:ext>
                </a:extLst>
              </p:cNvPr>
              <p:cNvCxnSpPr>
                <a:cxnSpLocks noChangeShapeType="1"/>
                <a:stCxn id="6172" idx="0"/>
                <a:endCxn id="6176" idx="2"/>
              </p:cNvCxnSpPr>
              <p:nvPr/>
            </p:nvCxnSpPr>
            <p:spPr bwMode="auto">
              <a:xfrm rot="16200000" flipV="1">
                <a:off x="2933700" y="4305300"/>
                <a:ext cx="1066800" cy="76200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75" name="Straight Arrow Connector 43">
                <a:extLst>
                  <a:ext uri="{FF2B5EF4-FFF2-40B4-BE49-F238E27FC236}">
                    <a16:creationId xmlns:a16="http://schemas.microsoft.com/office/drawing/2014/main" id="{A7E8C830-91D6-40C9-AD6F-7B78D29F0345}"/>
                  </a:ext>
                </a:extLst>
              </p:cNvPr>
              <p:cNvCxnSpPr>
                <a:cxnSpLocks noChangeShapeType="1"/>
                <a:stCxn id="6172" idx="0"/>
                <a:endCxn id="6177" idx="2"/>
              </p:cNvCxnSpPr>
              <p:nvPr/>
            </p:nvCxnSpPr>
            <p:spPr bwMode="auto">
              <a:xfrm rot="5400000" flipH="1" flipV="1">
                <a:off x="3657600" y="3886200"/>
                <a:ext cx="838200" cy="1143000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76" name="Rectangle 45">
                <a:extLst>
                  <a:ext uri="{FF2B5EF4-FFF2-40B4-BE49-F238E27FC236}">
                    <a16:creationId xmlns:a16="http://schemas.microsoft.com/office/drawing/2014/main" id="{8BB420EF-2260-4D43-A168-CDA662D888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0400" y="3505200"/>
                <a:ext cx="457200" cy="304800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en-US" altLang="en-US" sz="1600" u="sng"/>
              </a:p>
            </p:txBody>
          </p:sp>
          <p:sp>
            <p:nvSpPr>
              <p:cNvPr id="6177" name="Rectangle 49">
                <a:extLst>
                  <a:ext uri="{FF2B5EF4-FFF2-40B4-BE49-F238E27FC236}">
                    <a16:creationId xmlns:a16="http://schemas.microsoft.com/office/drawing/2014/main" id="{18CE7976-33C5-495B-A985-2217721B7A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9600" y="3733800"/>
                <a:ext cx="457200" cy="304800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en-US" altLang="en-US" sz="1600" u="sng"/>
              </a:p>
            </p:txBody>
          </p:sp>
        </p:grpSp>
        <p:sp>
          <p:nvSpPr>
            <p:cNvPr id="6150" name="Rectangle 55">
              <a:extLst>
                <a:ext uri="{FF2B5EF4-FFF2-40B4-BE49-F238E27FC236}">
                  <a16:creationId xmlns:a16="http://schemas.microsoft.com/office/drawing/2014/main" id="{106DC561-A903-4096-BBE8-2ACC61E5B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072"/>
              <a:ext cx="288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600" u="sng"/>
            </a:p>
          </p:txBody>
        </p:sp>
        <p:cxnSp>
          <p:nvCxnSpPr>
            <p:cNvPr id="6151" name="Straight Arrow Connector 57">
              <a:extLst>
                <a:ext uri="{FF2B5EF4-FFF2-40B4-BE49-F238E27FC236}">
                  <a16:creationId xmlns:a16="http://schemas.microsoft.com/office/drawing/2014/main" id="{CB16F05F-3D00-4125-A4C5-1B9F4491E058}"/>
                </a:ext>
              </a:extLst>
            </p:cNvPr>
            <p:cNvCxnSpPr>
              <a:cxnSpLocks noChangeShapeType="1"/>
              <a:stCxn id="6150" idx="1"/>
              <a:endCxn id="6172" idx="3"/>
            </p:cNvCxnSpPr>
            <p:nvPr/>
          </p:nvCxnSpPr>
          <p:spPr bwMode="auto">
            <a:xfrm rot="10800000">
              <a:off x="2280" y="3168"/>
              <a:ext cx="936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2" name="TextBox 58">
              <a:extLst>
                <a:ext uri="{FF2B5EF4-FFF2-40B4-BE49-F238E27FC236}">
                  <a16:creationId xmlns:a16="http://schemas.microsoft.com/office/drawing/2014/main" id="{1F736029-98E8-4C5E-8D5D-055CCD22B0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976"/>
              <a:ext cx="501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determines</a:t>
              </a:r>
            </a:p>
          </p:txBody>
        </p:sp>
        <p:cxnSp>
          <p:nvCxnSpPr>
            <p:cNvPr id="6153" name="Straight Arrow Connector 60">
              <a:extLst>
                <a:ext uri="{FF2B5EF4-FFF2-40B4-BE49-F238E27FC236}">
                  <a16:creationId xmlns:a16="http://schemas.microsoft.com/office/drawing/2014/main" id="{F61B80C8-F276-4CDE-8AC0-7DBE06422D29}"/>
                </a:ext>
              </a:extLst>
            </p:cNvPr>
            <p:cNvCxnSpPr>
              <a:cxnSpLocks noChangeShapeType="1"/>
              <a:stCxn id="6150" idx="2"/>
            </p:cNvCxnSpPr>
            <p:nvPr/>
          </p:nvCxnSpPr>
          <p:spPr bwMode="auto">
            <a:xfrm rot="5400000">
              <a:off x="2976" y="3648"/>
              <a:ext cx="768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4" name="Straight Arrow Connector 62">
              <a:extLst>
                <a:ext uri="{FF2B5EF4-FFF2-40B4-BE49-F238E27FC236}">
                  <a16:creationId xmlns:a16="http://schemas.microsoft.com/office/drawing/2014/main" id="{0139D91B-D85B-46AA-9E92-8CA6DA773C61}"/>
                </a:ext>
              </a:extLst>
            </p:cNvPr>
            <p:cNvCxnSpPr>
              <a:cxnSpLocks noChangeShapeType="1"/>
              <a:endCxn id="6161" idx="0"/>
            </p:cNvCxnSpPr>
            <p:nvPr/>
          </p:nvCxnSpPr>
          <p:spPr bwMode="auto">
            <a:xfrm rot="10800000" flipV="1">
              <a:off x="2304" y="4032"/>
              <a:ext cx="1056" cy="2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5" name="Straight Arrow Connector 64">
              <a:extLst>
                <a:ext uri="{FF2B5EF4-FFF2-40B4-BE49-F238E27FC236}">
                  <a16:creationId xmlns:a16="http://schemas.microsoft.com/office/drawing/2014/main" id="{FBF892F2-0004-4474-BD31-D897EE9530C3}"/>
                </a:ext>
              </a:extLst>
            </p:cNvPr>
            <p:cNvCxnSpPr>
              <a:cxnSpLocks noChangeShapeType="1"/>
              <a:endCxn id="6158" idx="0"/>
            </p:cNvCxnSpPr>
            <p:nvPr/>
          </p:nvCxnSpPr>
          <p:spPr bwMode="auto">
            <a:xfrm>
              <a:off x="3360" y="4032"/>
              <a:ext cx="624" cy="19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6" name="Straight Arrow Connector 66">
              <a:extLst>
                <a:ext uri="{FF2B5EF4-FFF2-40B4-BE49-F238E27FC236}">
                  <a16:creationId xmlns:a16="http://schemas.microsoft.com/office/drawing/2014/main" id="{6A8A829B-7EB5-45ED-88A2-AB9BF705B3F5}"/>
                </a:ext>
              </a:extLst>
            </p:cNvPr>
            <p:cNvCxnSpPr>
              <a:cxnSpLocks noChangeShapeType="1"/>
              <a:endCxn id="6160" idx="0"/>
            </p:cNvCxnSpPr>
            <p:nvPr/>
          </p:nvCxnSpPr>
          <p:spPr bwMode="auto">
            <a:xfrm rot="10800000" flipV="1">
              <a:off x="2544" y="4032"/>
              <a:ext cx="816" cy="72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7" name="Straight Arrow Connector 68">
              <a:extLst>
                <a:ext uri="{FF2B5EF4-FFF2-40B4-BE49-F238E27FC236}">
                  <a16:creationId xmlns:a16="http://schemas.microsoft.com/office/drawing/2014/main" id="{D5CDBD4E-D68C-4F72-98E9-9873E73D3953}"/>
                </a:ext>
              </a:extLst>
            </p:cNvPr>
            <p:cNvCxnSpPr>
              <a:cxnSpLocks noChangeShapeType="1"/>
              <a:endCxn id="6159" idx="0"/>
            </p:cNvCxnSpPr>
            <p:nvPr/>
          </p:nvCxnSpPr>
          <p:spPr bwMode="auto">
            <a:xfrm rot="16200000" flipH="1">
              <a:off x="2976" y="4464"/>
              <a:ext cx="960" cy="9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8" name="Rectangle 69">
              <a:extLst>
                <a:ext uri="{FF2B5EF4-FFF2-40B4-BE49-F238E27FC236}">
                  <a16:creationId xmlns:a16="http://schemas.microsoft.com/office/drawing/2014/main" id="{8AEE2820-1598-4681-8397-4D387F8C74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4224"/>
              <a:ext cx="576" cy="52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Cell death =</a:t>
              </a:r>
              <a:r>
                <a:rPr lang="en-US" altLang="en-US" sz="1600" u="sng"/>
                <a:t> </a:t>
              </a:r>
            </a:p>
          </p:txBody>
        </p:sp>
        <p:sp>
          <p:nvSpPr>
            <p:cNvPr id="6159" name="Rectangle 71">
              <a:extLst>
                <a:ext uri="{FF2B5EF4-FFF2-40B4-BE49-F238E27FC236}">
                  <a16:creationId xmlns:a16="http://schemas.microsoft.com/office/drawing/2014/main" id="{DA0AB87D-796E-4B93-9EBF-44B562AC7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4992"/>
              <a:ext cx="864" cy="2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Cell differentiation</a:t>
              </a:r>
              <a:endParaRPr lang="en-US" altLang="en-US" sz="1600" u="sng"/>
            </a:p>
          </p:txBody>
        </p:sp>
        <p:sp>
          <p:nvSpPr>
            <p:cNvPr id="6160" name="Rectangle 76">
              <a:extLst>
                <a:ext uri="{FF2B5EF4-FFF2-40B4-BE49-F238E27FC236}">
                  <a16:creationId xmlns:a16="http://schemas.microsoft.com/office/drawing/2014/main" id="{2B0D9389-FCF4-481E-833A-B37C570F4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4752"/>
              <a:ext cx="768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Increasing number=</a:t>
              </a:r>
              <a:r>
                <a:rPr lang="en-US" altLang="en-US" sz="1600" u="sng"/>
                <a:t> </a:t>
              </a:r>
            </a:p>
          </p:txBody>
        </p:sp>
        <p:sp>
          <p:nvSpPr>
            <p:cNvPr id="6161" name="Rectangle 78">
              <a:extLst>
                <a:ext uri="{FF2B5EF4-FFF2-40B4-BE49-F238E27FC236}">
                  <a16:creationId xmlns:a16="http://schemas.microsoft.com/office/drawing/2014/main" id="{EDCD8360-6CC2-41DA-81F6-7DC7D02AF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4320"/>
              <a:ext cx="864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Cell migration</a:t>
              </a:r>
              <a:endParaRPr lang="en-US" altLang="en-US" sz="1600" u="sng"/>
            </a:p>
          </p:txBody>
        </p:sp>
        <p:cxnSp>
          <p:nvCxnSpPr>
            <p:cNvPr id="6162" name="Straight Arrow Connector 88">
              <a:extLst>
                <a:ext uri="{FF2B5EF4-FFF2-40B4-BE49-F238E27FC236}">
                  <a16:creationId xmlns:a16="http://schemas.microsoft.com/office/drawing/2014/main" id="{4A977E77-DB31-4D11-9163-8405D29D0EB0}"/>
                </a:ext>
              </a:extLst>
            </p:cNvPr>
            <p:cNvCxnSpPr>
              <a:cxnSpLocks noChangeShapeType="1"/>
              <a:stCxn id="6161" idx="1"/>
              <a:endCxn id="6163" idx="3"/>
            </p:cNvCxnSpPr>
            <p:nvPr/>
          </p:nvCxnSpPr>
          <p:spPr bwMode="auto">
            <a:xfrm rot="10800000">
              <a:off x="1056" y="4416"/>
              <a:ext cx="816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3" name="Rectangle 90">
              <a:extLst>
                <a:ext uri="{FF2B5EF4-FFF2-40B4-BE49-F238E27FC236}">
                  <a16:creationId xmlns:a16="http://schemas.microsoft.com/office/drawing/2014/main" id="{DA475D44-4D23-4F85-880B-5042E9793F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4320"/>
              <a:ext cx="720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Sticky = </a:t>
              </a:r>
              <a:endParaRPr lang="en-US" altLang="en-US" sz="1600" u="sng"/>
            </a:p>
          </p:txBody>
        </p:sp>
        <p:cxnSp>
          <p:nvCxnSpPr>
            <p:cNvPr id="6164" name="Straight Arrow Connector 94">
              <a:extLst>
                <a:ext uri="{FF2B5EF4-FFF2-40B4-BE49-F238E27FC236}">
                  <a16:creationId xmlns:a16="http://schemas.microsoft.com/office/drawing/2014/main" id="{B1E0A94A-DC6D-4D06-8175-DC2097D763CF}"/>
                </a:ext>
              </a:extLst>
            </p:cNvPr>
            <p:cNvCxnSpPr>
              <a:cxnSpLocks noChangeShapeType="1"/>
              <a:stCxn id="6163" idx="2"/>
              <a:endCxn id="6165" idx="0"/>
            </p:cNvCxnSpPr>
            <p:nvPr/>
          </p:nvCxnSpPr>
          <p:spPr bwMode="auto">
            <a:xfrm rot="5400000">
              <a:off x="348" y="4788"/>
              <a:ext cx="624" cy="7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5" name="Rectangle 95">
              <a:extLst>
                <a:ext uri="{FF2B5EF4-FFF2-40B4-BE49-F238E27FC236}">
                  <a16:creationId xmlns:a16="http://schemas.microsoft.com/office/drawing/2014/main" id="{B587CDD6-8C88-4042-9A1E-18F9F6DC3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5136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600" u="sng"/>
            </a:p>
          </p:txBody>
        </p:sp>
        <p:sp>
          <p:nvSpPr>
            <p:cNvPr id="6166" name="TextBox 99">
              <a:extLst>
                <a:ext uri="{FF2B5EF4-FFF2-40B4-BE49-F238E27FC236}">
                  <a16:creationId xmlns:a16="http://schemas.microsoft.com/office/drawing/2014/main" id="{90930381-C07C-4D54-A772-E200357BEE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4704"/>
              <a:ext cx="449" cy="32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Surface </a:t>
              </a:r>
            </a:p>
            <a:p>
              <a:pPr eaLnBrk="1" hangingPunct="1"/>
              <a:r>
                <a:rPr lang="en-US" altLang="en-US" sz="1400"/>
                <a:t>receptors</a:t>
              </a:r>
            </a:p>
          </p:txBody>
        </p:sp>
        <p:cxnSp>
          <p:nvCxnSpPr>
            <p:cNvPr id="6167" name="Straight Arrow Connector 101">
              <a:extLst>
                <a:ext uri="{FF2B5EF4-FFF2-40B4-BE49-F238E27FC236}">
                  <a16:creationId xmlns:a16="http://schemas.microsoft.com/office/drawing/2014/main" id="{241D44EC-4031-4BEA-8797-2E5062974B25}"/>
                </a:ext>
              </a:extLst>
            </p:cNvPr>
            <p:cNvCxnSpPr>
              <a:cxnSpLocks noChangeShapeType="1"/>
              <a:stCxn id="6150" idx="2"/>
              <a:endCxn id="6163" idx="0"/>
            </p:cNvCxnSpPr>
            <p:nvPr/>
          </p:nvCxnSpPr>
          <p:spPr bwMode="auto">
            <a:xfrm rot="5400000">
              <a:off x="1500" y="2460"/>
              <a:ext cx="1056" cy="266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8" name="Straight Arrow Connector 104">
              <a:extLst>
                <a:ext uri="{FF2B5EF4-FFF2-40B4-BE49-F238E27FC236}">
                  <a16:creationId xmlns:a16="http://schemas.microsoft.com/office/drawing/2014/main" id="{7DEB1313-2409-4D13-85B3-1103C495CACE}"/>
                </a:ext>
              </a:extLst>
            </p:cNvPr>
            <p:cNvCxnSpPr>
              <a:cxnSpLocks noChangeShapeType="1"/>
              <a:endCxn id="6169" idx="3"/>
            </p:cNvCxnSpPr>
            <p:nvPr/>
          </p:nvCxnSpPr>
          <p:spPr bwMode="auto">
            <a:xfrm rot="10800000" flipV="1">
              <a:off x="816" y="3841"/>
              <a:ext cx="1056" cy="23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9" name="Rectangle 105">
              <a:extLst>
                <a:ext uri="{FF2B5EF4-FFF2-40B4-BE49-F238E27FC236}">
                  <a16:creationId xmlns:a16="http://schemas.microsoft.com/office/drawing/2014/main" id="{3365ECB0-C3AE-41E6-BA48-592A022FB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" y="3696"/>
              <a:ext cx="768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dirty="0"/>
                <a:t>morphogens=</a:t>
              </a:r>
              <a:r>
                <a:rPr lang="en-US" altLang="en-US" sz="1600" u="sng" dirty="0"/>
                <a:t> </a:t>
              </a:r>
            </a:p>
          </p:txBody>
        </p:sp>
        <p:sp>
          <p:nvSpPr>
            <p:cNvPr id="6170" name="TextBox 107">
              <a:extLst>
                <a:ext uri="{FF2B5EF4-FFF2-40B4-BE49-F238E27FC236}">
                  <a16:creationId xmlns:a16="http://schemas.microsoft.com/office/drawing/2014/main" id="{4F6BD997-A939-499D-91BF-06F77FBE6E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310395">
              <a:off x="1692" y="3574"/>
              <a:ext cx="632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Determined by</a:t>
              </a:r>
            </a:p>
          </p:txBody>
        </p:sp>
        <p:sp>
          <p:nvSpPr>
            <p:cNvPr id="6171" name="TextBox 108">
              <a:extLst>
                <a:ext uri="{FF2B5EF4-FFF2-40B4-BE49-F238E27FC236}">
                  <a16:creationId xmlns:a16="http://schemas.microsoft.com/office/drawing/2014/main" id="{186CAF62-6689-4643-9264-02DCB73AE6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71314">
              <a:off x="3359" y="3609"/>
              <a:ext cx="711" cy="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Cells respond by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0C85917-58FE-48C7-8D8E-1F999AAD7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158038" cy="588963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/>
              <a:t>Pattern Formation Key</a:t>
            </a:r>
          </a:p>
        </p:txBody>
      </p:sp>
      <p:sp>
        <p:nvSpPr>
          <p:cNvPr id="7171" name="TextBox 208">
            <a:extLst>
              <a:ext uri="{FF2B5EF4-FFF2-40B4-BE49-F238E27FC236}">
                <a16:creationId xmlns:a16="http://schemas.microsoft.com/office/drawing/2014/main" id="{C2E01E16-E300-472D-9687-C3203102F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2800" y="0"/>
            <a:ext cx="32512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1600"/>
              <a:t>Dorsoventral axis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Molecules that promote cell change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CAMS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Apoptosis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Positional information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Adhesion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Cell division</a:t>
            </a:r>
          </a:p>
        </p:txBody>
      </p:sp>
      <p:grpSp>
        <p:nvGrpSpPr>
          <p:cNvPr id="7203" name="Group 35">
            <a:extLst>
              <a:ext uri="{FF2B5EF4-FFF2-40B4-BE49-F238E27FC236}">
                <a16:creationId xmlns:a16="http://schemas.microsoft.com/office/drawing/2014/main" id="{D37F53C0-756E-49AC-825D-6494ABAA8F65}"/>
              </a:ext>
            </a:extLst>
          </p:cNvPr>
          <p:cNvGrpSpPr>
            <a:grpSpLocks/>
          </p:cNvGrpSpPr>
          <p:nvPr/>
        </p:nvGrpSpPr>
        <p:grpSpPr bwMode="auto">
          <a:xfrm>
            <a:off x="101600" y="762000"/>
            <a:ext cx="8940800" cy="5638800"/>
            <a:chOff x="48" y="2208"/>
            <a:chExt cx="4224" cy="3168"/>
          </a:xfrm>
        </p:grpSpPr>
        <p:sp>
          <p:nvSpPr>
            <p:cNvPr id="7172" name="Rectangle 44">
              <a:extLst>
                <a:ext uri="{FF2B5EF4-FFF2-40B4-BE49-F238E27FC236}">
                  <a16:creationId xmlns:a16="http://schemas.microsoft.com/office/drawing/2014/main" id="{D7A5A7CA-C238-44F3-98B0-562344D0A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400"/>
              <a:ext cx="1008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Left Right axis</a:t>
              </a:r>
            </a:p>
          </p:txBody>
        </p:sp>
        <p:grpSp>
          <p:nvGrpSpPr>
            <p:cNvPr id="7173" name="Group 51">
              <a:extLst>
                <a:ext uri="{FF2B5EF4-FFF2-40B4-BE49-F238E27FC236}">
                  <a16:creationId xmlns:a16="http://schemas.microsoft.com/office/drawing/2014/main" id="{C50404A5-9B5A-4B8B-A85D-4E65E77FF2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8" y="2208"/>
              <a:ext cx="1680" cy="1056"/>
              <a:chOff x="2209800" y="3505200"/>
              <a:chExt cx="2667000" cy="1676400"/>
            </a:xfrm>
          </p:grpSpPr>
          <p:sp>
            <p:nvSpPr>
              <p:cNvPr id="7196" name="Rectangle 37">
                <a:extLst>
                  <a:ext uri="{FF2B5EF4-FFF2-40B4-BE49-F238E27FC236}">
                    <a16:creationId xmlns:a16="http://schemas.microsoft.com/office/drawing/2014/main" id="{CC9FE777-6057-471F-AAF4-BA8EB39B5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0800" y="4876800"/>
                <a:ext cx="1828800" cy="304800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Pattern Formation</a:t>
                </a:r>
              </a:p>
            </p:txBody>
          </p:sp>
          <p:cxnSp>
            <p:nvCxnSpPr>
              <p:cNvPr id="7197" name="Straight Arrow Connector 39">
                <a:extLst>
                  <a:ext uri="{FF2B5EF4-FFF2-40B4-BE49-F238E27FC236}">
                    <a16:creationId xmlns:a16="http://schemas.microsoft.com/office/drawing/2014/main" id="{066F2FC9-B4CD-444F-9B71-65DEC10FE63D}"/>
                  </a:ext>
                </a:extLst>
              </p:cNvPr>
              <p:cNvCxnSpPr>
                <a:cxnSpLocks noChangeShapeType="1"/>
                <a:stCxn id="7196" idx="0"/>
                <a:endCxn id="7172" idx="2"/>
              </p:cNvCxnSpPr>
              <p:nvPr/>
            </p:nvCxnSpPr>
            <p:spPr bwMode="auto">
              <a:xfrm rot="16200000" flipV="1">
                <a:off x="2476500" y="3848100"/>
                <a:ext cx="762000" cy="1295400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98" name="Straight Arrow Connector 41">
                <a:extLst>
                  <a:ext uri="{FF2B5EF4-FFF2-40B4-BE49-F238E27FC236}">
                    <a16:creationId xmlns:a16="http://schemas.microsoft.com/office/drawing/2014/main" id="{01189F20-5FDC-4C50-BBBA-7E0E5C200CF3}"/>
                  </a:ext>
                </a:extLst>
              </p:cNvPr>
              <p:cNvCxnSpPr>
                <a:cxnSpLocks noChangeShapeType="1"/>
                <a:stCxn id="7196" idx="0"/>
                <a:endCxn id="7200" idx="2"/>
              </p:cNvCxnSpPr>
              <p:nvPr/>
            </p:nvCxnSpPr>
            <p:spPr bwMode="auto">
              <a:xfrm rot="16200000" flipV="1">
                <a:off x="2933700" y="4305300"/>
                <a:ext cx="1066800" cy="76200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99" name="Straight Arrow Connector 43">
                <a:extLst>
                  <a:ext uri="{FF2B5EF4-FFF2-40B4-BE49-F238E27FC236}">
                    <a16:creationId xmlns:a16="http://schemas.microsoft.com/office/drawing/2014/main" id="{EF96C858-E2C8-4ECE-939A-B8132C3258EA}"/>
                  </a:ext>
                </a:extLst>
              </p:cNvPr>
              <p:cNvCxnSpPr>
                <a:cxnSpLocks noChangeShapeType="1"/>
                <a:stCxn id="7196" idx="0"/>
                <a:endCxn id="7201" idx="2"/>
              </p:cNvCxnSpPr>
              <p:nvPr/>
            </p:nvCxnSpPr>
            <p:spPr bwMode="auto">
              <a:xfrm rot="5400000" flipH="1" flipV="1">
                <a:off x="3657600" y="3886200"/>
                <a:ext cx="838200" cy="1143000"/>
              </a:xfrm>
              <a:prstGeom prst="straightConnector1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200" name="Rectangle 45">
                <a:extLst>
                  <a:ext uri="{FF2B5EF4-FFF2-40B4-BE49-F238E27FC236}">
                    <a16:creationId xmlns:a16="http://schemas.microsoft.com/office/drawing/2014/main" id="{FA77C9B6-39F1-40CD-B9D1-4EA032746D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0400" y="3505200"/>
                <a:ext cx="457200" cy="304800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 u="sng"/>
                  <a:t>A</a:t>
                </a:r>
              </a:p>
            </p:txBody>
          </p:sp>
          <p:sp>
            <p:nvSpPr>
              <p:cNvPr id="7201" name="Rectangle 49">
                <a:extLst>
                  <a:ext uri="{FF2B5EF4-FFF2-40B4-BE49-F238E27FC236}">
                    <a16:creationId xmlns:a16="http://schemas.microsoft.com/office/drawing/2014/main" id="{0B7F2BC7-FFA1-44DB-8032-483475DD3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9600" y="3733800"/>
                <a:ext cx="457200" cy="304800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 u="sng"/>
                  <a:t>H</a:t>
                </a:r>
              </a:p>
            </p:txBody>
          </p:sp>
        </p:grpSp>
        <p:sp>
          <p:nvSpPr>
            <p:cNvPr id="7174" name="Rectangle 55">
              <a:extLst>
                <a:ext uri="{FF2B5EF4-FFF2-40B4-BE49-F238E27FC236}">
                  <a16:creationId xmlns:a16="http://schemas.microsoft.com/office/drawing/2014/main" id="{254792AE-DC8C-467A-AEF4-2B5A09252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072"/>
              <a:ext cx="288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u="sng"/>
                <a:t>E</a:t>
              </a:r>
            </a:p>
          </p:txBody>
        </p:sp>
        <p:cxnSp>
          <p:nvCxnSpPr>
            <p:cNvPr id="7175" name="Straight Arrow Connector 57">
              <a:extLst>
                <a:ext uri="{FF2B5EF4-FFF2-40B4-BE49-F238E27FC236}">
                  <a16:creationId xmlns:a16="http://schemas.microsoft.com/office/drawing/2014/main" id="{97742DE3-A6D2-4E78-A92E-1BF447F0B7B7}"/>
                </a:ext>
              </a:extLst>
            </p:cNvPr>
            <p:cNvCxnSpPr>
              <a:cxnSpLocks noChangeShapeType="1"/>
              <a:stCxn id="7174" idx="1"/>
              <a:endCxn id="7196" idx="3"/>
            </p:cNvCxnSpPr>
            <p:nvPr/>
          </p:nvCxnSpPr>
          <p:spPr bwMode="auto">
            <a:xfrm rot="10800000">
              <a:off x="2280" y="3168"/>
              <a:ext cx="936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6" name="TextBox 58">
              <a:extLst>
                <a:ext uri="{FF2B5EF4-FFF2-40B4-BE49-F238E27FC236}">
                  <a16:creationId xmlns:a16="http://schemas.microsoft.com/office/drawing/2014/main" id="{55651D60-33FC-43A6-80F1-6F4B77AD34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976"/>
              <a:ext cx="501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determines</a:t>
              </a:r>
            </a:p>
          </p:txBody>
        </p:sp>
        <p:cxnSp>
          <p:nvCxnSpPr>
            <p:cNvPr id="7177" name="Straight Arrow Connector 60">
              <a:extLst>
                <a:ext uri="{FF2B5EF4-FFF2-40B4-BE49-F238E27FC236}">
                  <a16:creationId xmlns:a16="http://schemas.microsoft.com/office/drawing/2014/main" id="{681CDF83-D5E1-458B-BB81-2C90D53CF44B}"/>
                </a:ext>
              </a:extLst>
            </p:cNvPr>
            <p:cNvCxnSpPr>
              <a:cxnSpLocks noChangeShapeType="1"/>
              <a:stCxn id="7174" idx="2"/>
            </p:cNvCxnSpPr>
            <p:nvPr/>
          </p:nvCxnSpPr>
          <p:spPr bwMode="auto">
            <a:xfrm rot="5400000">
              <a:off x="2976" y="3648"/>
              <a:ext cx="768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8" name="Straight Arrow Connector 62">
              <a:extLst>
                <a:ext uri="{FF2B5EF4-FFF2-40B4-BE49-F238E27FC236}">
                  <a16:creationId xmlns:a16="http://schemas.microsoft.com/office/drawing/2014/main" id="{8766D757-16EA-49FE-91E8-966E5E92C3DB}"/>
                </a:ext>
              </a:extLst>
            </p:cNvPr>
            <p:cNvCxnSpPr>
              <a:cxnSpLocks noChangeShapeType="1"/>
              <a:endCxn id="7185" idx="0"/>
            </p:cNvCxnSpPr>
            <p:nvPr/>
          </p:nvCxnSpPr>
          <p:spPr bwMode="auto">
            <a:xfrm rot="10800000" flipV="1">
              <a:off x="2304" y="4032"/>
              <a:ext cx="1056" cy="2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9" name="Straight Arrow Connector 64">
              <a:extLst>
                <a:ext uri="{FF2B5EF4-FFF2-40B4-BE49-F238E27FC236}">
                  <a16:creationId xmlns:a16="http://schemas.microsoft.com/office/drawing/2014/main" id="{EA9A7554-9266-473D-83A0-B9F88DD9F948}"/>
                </a:ext>
              </a:extLst>
            </p:cNvPr>
            <p:cNvCxnSpPr>
              <a:cxnSpLocks noChangeShapeType="1"/>
              <a:endCxn id="7182" idx="0"/>
            </p:cNvCxnSpPr>
            <p:nvPr/>
          </p:nvCxnSpPr>
          <p:spPr bwMode="auto">
            <a:xfrm>
              <a:off x="3360" y="4032"/>
              <a:ext cx="624" cy="19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0" name="Straight Arrow Connector 66">
              <a:extLst>
                <a:ext uri="{FF2B5EF4-FFF2-40B4-BE49-F238E27FC236}">
                  <a16:creationId xmlns:a16="http://schemas.microsoft.com/office/drawing/2014/main" id="{ABAE361C-0C0E-4F78-A788-DD763323BB24}"/>
                </a:ext>
              </a:extLst>
            </p:cNvPr>
            <p:cNvCxnSpPr>
              <a:cxnSpLocks noChangeShapeType="1"/>
              <a:endCxn id="7184" idx="0"/>
            </p:cNvCxnSpPr>
            <p:nvPr/>
          </p:nvCxnSpPr>
          <p:spPr bwMode="auto">
            <a:xfrm rot="10800000" flipV="1">
              <a:off x="2544" y="4032"/>
              <a:ext cx="816" cy="72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Straight Arrow Connector 68">
              <a:extLst>
                <a:ext uri="{FF2B5EF4-FFF2-40B4-BE49-F238E27FC236}">
                  <a16:creationId xmlns:a16="http://schemas.microsoft.com/office/drawing/2014/main" id="{B9B59FEE-D8AA-48FC-A749-668AE1BFAF16}"/>
                </a:ext>
              </a:extLst>
            </p:cNvPr>
            <p:cNvCxnSpPr>
              <a:cxnSpLocks noChangeShapeType="1"/>
              <a:endCxn id="7183" idx="0"/>
            </p:cNvCxnSpPr>
            <p:nvPr/>
          </p:nvCxnSpPr>
          <p:spPr bwMode="auto">
            <a:xfrm rot="16200000" flipH="1">
              <a:off x="2976" y="4464"/>
              <a:ext cx="960" cy="9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2" name="Rectangle 69">
              <a:extLst>
                <a:ext uri="{FF2B5EF4-FFF2-40B4-BE49-F238E27FC236}">
                  <a16:creationId xmlns:a16="http://schemas.microsoft.com/office/drawing/2014/main" id="{2B75AFB0-85BB-4417-B63B-CFC3B636E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4224"/>
              <a:ext cx="576" cy="52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Cell death =</a:t>
              </a:r>
              <a:r>
                <a:rPr lang="en-US" altLang="en-US" sz="1600" u="sng"/>
                <a:t> D</a:t>
              </a:r>
            </a:p>
          </p:txBody>
        </p:sp>
        <p:sp>
          <p:nvSpPr>
            <p:cNvPr id="7183" name="Rectangle 71">
              <a:extLst>
                <a:ext uri="{FF2B5EF4-FFF2-40B4-BE49-F238E27FC236}">
                  <a16:creationId xmlns:a16="http://schemas.microsoft.com/office/drawing/2014/main" id="{CB9F10F7-2828-4BE0-AE78-EA01EE53B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4992"/>
              <a:ext cx="864" cy="2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Cell differentiation</a:t>
              </a:r>
              <a:endParaRPr lang="en-US" altLang="en-US" sz="1600" u="sng"/>
            </a:p>
          </p:txBody>
        </p:sp>
        <p:sp>
          <p:nvSpPr>
            <p:cNvPr id="7184" name="Rectangle 76">
              <a:extLst>
                <a:ext uri="{FF2B5EF4-FFF2-40B4-BE49-F238E27FC236}">
                  <a16:creationId xmlns:a16="http://schemas.microsoft.com/office/drawing/2014/main" id="{D0713C67-F7A7-471B-8341-F722BA223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4752"/>
              <a:ext cx="768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Increasing number=</a:t>
              </a:r>
              <a:r>
                <a:rPr lang="en-US" altLang="en-US" sz="1600" u="sng"/>
                <a:t> D</a:t>
              </a:r>
            </a:p>
          </p:txBody>
        </p:sp>
        <p:sp>
          <p:nvSpPr>
            <p:cNvPr id="7185" name="Rectangle 78">
              <a:extLst>
                <a:ext uri="{FF2B5EF4-FFF2-40B4-BE49-F238E27FC236}">
                  <a16:creationId xmlns:a16="http://schemas.microsoft.com/office/drawing/2014/main" id="{3D634961-8771-4AEE-B8C3-70F60221E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4320"/>
              <a:ext cx="864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Cell migration</a:t>
              </a:r>
              <a:endParaRPr lang="en-US" altLang="en-US" sz="1600" u="sng"/>
            </a:p>
          </p:txBody>
        </p:sp>
        <p:cxnSp>
          <p:nvCxnSpPr>
            <p:cNvPr id="7186" name="Straight Arrow Connector 88">
              <a:extLst>
                <a:ext uri="{FF2B5EF4-FFF2-40B4-BE49-F238E27FC236}">
                  <a16:creationId xmlns:a16="http://schemas.microsoft.com/office/drawing/2014/main" id="{050BC205-ECDE-4ED7-ADBC-BC734F2C284D}"/>
                </a:ext>
              </a:extLst>
            </p:cNvPr>
            <p:cNvCxnSpPr>
              <a:cxnSpLocks noChangeShapeType="1"/>
              <a:stCxn id="7185" idx="1"/>
              <a:endCxn id="7187" idx="3"/>
            </p:cNvCxnSpPr>
            <p:nvPr/>
          </p:nvCxnSpPr>
          <p:spPr bwMode="auto">
            <a:xfrm rot="10800000">
              <a:off x="1056" y="4416"/>
              <a:ext cx="816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Rectangle 90">
              <a:extLst>
                <a:ext uri="{FF2B5EF4-FFF2-40B4-BE49-F238E27FC236}">
                  <a16:creationId xmlns:a16="http://schemas.microsoft.com/office/drawing/2014/main" id="{94FE4002-DAA1-43BC-BC5B-9865C6817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4320"/>
              <a:ext cx="720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Sticky = </a:t>
              </a:r>
              <a:r>
                <a:rPr lang="en-US" altLang="en-US" sz="1400" u="sng"/>
                <a:t>F</a:t>
              </a:r>
              <a:endParaRPr lang="en-US" altLang="en-US" sz="1600" u="sng"/>
            </a:p>
          </p:txBody>
        </p:sp>
        <p:cxnSp>
          <p:nvCxnSpPr>
            <p:cNvPr id="7188" name="Straight Arrow Connector 94">
              <a:extLst>
                <a:ext uri="{FF2B5EF4-FFF2-40B4-BE49-F238E27FC236}">
                  <a16:creationId xmlns:a16="http://schemas.microsoft.com/office/drawing/2014/main" id="{E8D1955B-F086-4C85-8DE0-A82545FD2903}"/>
                </a:ext>
              </a:extLst>
            </p:cNvPr>
            <p:cNvCxnSpPr>
              <a:cxnSpLocks noChangeShapeType="1"/>
              <a:stCxn id="7187" idx="2"/>
              <a:endCxn id="7189" idx="0"/>
            </p:cNvCxnSpPr>
            <p:nvPr/>
          </p:nvCxnSpPr>
          <p:spPr bwMode="auto">
            <a:xfrm rot="5400000">
              <a:off x="348" y="4788"/>
              <a:ext cx="624" cy="7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9" name="Rectangle 95">
              <a:extLst>
                <a:ext uri="{FF2B5EF4-FFF2-40B4-BE49-F238E27FC236}">
                  <a16:creationId xmlns:a16="http://schemas.microsoft.com/office/drawing/2014/main" id="{EA9C6A20-6A46-43CF-A721-BC1D90FB8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5136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/>
                <a:t>C</a:t>
              </a:r>
              <a:endParaRPr lang="en-US" altLang="en-US" sz="1600" u="sng"/>
            </a:p>
          </p:txBody>
        </p:sp>
        <p:sp>
          <p:nvSpPr>
            <p:cNvPr id="7190" name="TextBox 99">
              <a:extLst>
                <a:ext uri="{FF2B5EF4-FFF2-40B4-BE49-F238E27FC236}">
                  <a16:creationId xmlns:a16="http://schemas.microsoft.com/office/drawing/2014/main" id="{9A3858CA-0192-4041-AE64-F40FE62ACC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4704"/>
              <a:ext cx="449" cy="30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Surface </a:t>
              </a:r>
            </a:p>
            <a:p>
              <a:pPr eaLnBrk="1" hangingPunct="1"/>
              <a:r>
                <a:rPr lang="en-US" altLang="en-US" sz="1400"/>
                <a:t>receptors</a:t>
              </a:r>
            </a:p>
          </p:txBody>
        </p:sp>
        <p:cxnSp>
          <p:nvCxnSpPr>
            <p:cNvPr id="7191" name="Straight Arrow Connector 101">
              <a:extLst>
                <a:ext uri="{FF2B5EF4-FFF2-40B4-BE49-F238E27FC236}">
                  <a16:creationId xmlns:a16="http://schemas.microsoft.com/office/drawing/2014/main" id="{59B61715-288D-4F16-A967-4CD19F59A684}"/>
                </a:ext>
              </a:extLst>
            </p:cNvPr>
            <p:cNvCxnSpPr>
              <a:cxnSpLocks noChangeShapeType="1"/>
              <a:stCxn id="7174" idx="2"/>
              <a:endCxn id="7187" idx="0"/>
            </p:cNvCxnSpPr>
            <p:nvPr/>
          </p:nvCxnSpPr>
          <p:spPr bwMode="auto">
            <a:xfrm rot="5400000">
              <a:off x="1500" y="2460"/>
              <a:ext cx="1056" cy="266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2" name="Straight Arrow Connector 104">
              <a:extLst>
                <a:ext uri="{FF2B5EF4-FFF2-40B4-BE49-F238E27FC236}">
                  <a16:creationId xmlns:a16="http://schemas.microsoft.com/office/drawing/2014/main" id="{4BC30264-D277-4667-A3A5-35209C11BA5C}"/>
                </a:ext>
              </a:extLst>
            </p:cNvPr>
            <p:cNvCxnSpPr>
              <a:cxnSpLocks noChangeShapeType="1"/>
              <a:endCxn id="7193" idx="3"/>
            </p:cNvCxnSpPr>
            <p:nvPr/>
          </p:nvCxnSpPr>
          <p:spPr bwMode="auto">
            <a:xfrm rot="10800000" flipV="1">
              <a:off x="816" y="3841"/>
              <a:ext cx="1056" cy="23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3" name="Rectangle 105">
              <a:extLst>
                <a:ext uri="{FF2B5EF4-FFF2-40B4-BE49-F238E27FC236}">
                  <a16:creationId xmlns:a16="http://schemas.microsoft.com/office/drawing/2014/main" id="{4D31003A-6BBF-4CA0-B49F-FCFFCE8F0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" y="3696"/>
              <a:ext cx="768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dirty="0"/>
                <a:t>morphogens=</a:t>
              </a:r>
              <a:r>
                <a:rPr lang="en-US" altLang="en-US" sz="1600" u="sng" dirty="0"/>
                <a:t> B</a:t>
              </a:r>
            </a:p>
          </p:txBody>
        </p:sp>
        <p:sp>
          <p:nvSpPr>
            <p:cNvPr id="7194" name="TextBox 31">
              <a:extLst>
                <a:ext uri="{FF2B5EF4-FFF2-40B4-BE49-F238E27FC236}">
                  <a16:creationId xmlns:a16="http://schemas.microsoft.com/office/drawing/2014/main" id="{23DA6E98-86B7-4716-8F40-4D1908060E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310395">
              <a:off x="1690" y="3573"/>
              <a:ext cx="63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Determined by</a:t>
              </a:r>
            </a:p>
          </p:txBody>
        </p:sp>
        <p:sp>
          <p:nvSpPr>
            <p:cNvPr id="7195" name="TextBox 32">
              <a:extLst>
                <a:ext uri="{FF2B5EF4-FFF2-40B4-BE49-F238E27FC236}">
                  <a16:creationId xmlns:a16="http://schemas.microsoft.com/office/drawing/2014/main" id="{1C0BE2A0-DF1D-4D21-8056-2DDAE341A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71314">
              <a:off x="3358" y="3609"/>
              <a:ext cx="711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Cells respond by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2"/>
  <p:tag name="MMPROD_UIDATA" val="&lt;database version=&quot;7.0&quot;&gt;&lt;object type=&quot;1&quot; unique_id=&quot;10001&quot;&gt;&lt;object type=&quot;2&quot; unique_id=&quot;10203&quot;&gt;&lt;object type=&quot;3&quot; unique_id=&quot;10204&quot;&gt;&lt;property id=&quot;20148&quot; value=&quot;5&quot;/&gt;&lt;property id=&quot;20300&quot; value=&quot;Slide 1&quot;/&gt;&lt;property id=&quot;20307&quot; value=&quot;317&quot;/&gt;&lt;/object&gt;&lt;object type=&quot;3&quot; unique_id=&quot;10205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20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07&quot;&gt;&lt;property id=&quot;20148&quot; value=&quot;5&quot;/&gt;&lt;property id=&quot;20300&quot; value=&quot;Slide 4 - &amp;quot;Pattern Formation Key&amp;quot;&quot;/&gt;&lt;property id=&quot;20307&quot; value=&quot;335&quot;/&gt;&lt;/object&gt;&lt;object type=&quot;3&quot; unique_id=&quot;10208&quot;&gt;&lt;property id=&quot;20148&quot; value=&quot;5&quot;/&gt;&lt;property id=&quot;20300&quot; value=&quot;Slide 5 - &amp;quot;Pattern Formation Key&amp;quot;&quot;/&gt;&lt;property id=&quot;20307&quot; value=&quot;336&quot;/&gt;&lt;/object&gt;&lt;/object&gt;&lt;object type=&quot;8&quot; unique_id=&quot;1021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1009</TotalTime>
  <Words>203</Words>
  <Application>Microsoft Office PowerPoint</Application>
  <PresentationFormat>On-screen Show (4:3)</PresentationFormat>
  <Paragraphs>55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Pattern Formation Key</vt:lpstr>
      <vt:lpstr>Pattern Formation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170</cp:revision>
  <dcterms:created xsi:type="dcterms:W3CDTF">2005-04-19T02:46:41Z</dcterms:created>
  <dcterms:modified xsi:type="dcterms:W3CDTF">2019-04-29T15:53:53Z</dcterms:modified>
</cp:coreProperties>
</file>