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9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C36307B-EA1E-418A-9F4A-8E54020251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A098E90-FF37-49BB-90D9-DF2FDE9BC2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FB53582-1C80-4DB2-BCD5-C94BC9AF9D2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00FE66A-45E1-44DF-8FDB-05D132FE222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245D56A-265E-4241-8045-0D61F9B97D4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149D7D0-EAA0-421D-8E33-C7A3A3EBF7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5D11459-E155-4D6E-8C85-0ECC46FC646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CA4757CF-A138-4E82-A821-7F42B9E364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983797-FB84-42FA-B5DF-A304934D45B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0E48146-A92D-4A96-B568-CB9756719D6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69B8083-CE9D-4AB8-9175-69A058052B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63B87F76-9332-4395-9AE3-153FEBF35D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A78EA7B-E665-472F-8FD0-D402DD122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A223FEA-AD3D-4C83-85C2-476AD33FE4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9E3B92-6782-44DD-B681-AD1F69ADC748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42E731B-9EC7-4162-87CF-AC0D0766A3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C95BBFCA-21C6-4D23-ABDE-248F50297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0EEE29D-95B4-4048-8C87-3B805CFBF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9772D8-D69D-456B-8A38-8AB6FE99E9A0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7F7BA0-31AF-4C40-BDB1-EFE6A5EC3F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1340D1-589B-4FDE-8F9B-7D2388A4C4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E6A0DC7-B16D-4D76-92A0-B0FB12D631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DA0003-15DB-4AB3-878A-935CEFBA7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242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AC20FCB-8102-4D3A-A070-82F7C64BD7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C4FE70A-EFA6-434C-8A84-F8BA3F584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BBE5CF4-7DFB-49C6-B7D9-3B8404CFBF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16583-48EE-4FE1-85C9-5835085587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387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8C845-66F2-4A8C-B7B6-66463A78D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73CCFF-D47D-4964-9EBD-DBB4CDAFA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734818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2D7D4-7FAD-4A1C-9710-BBAD367D7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FF5FD-0F87-44E2-A7C3-40E6FE474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6583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0A9E4-48D3-46AD-9152-F84479397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B9E76-0C2E-4B72-A847-7C2518126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22034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5A1F1-6960-4D61-8EF6-713993A90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AD370-4E2C-4563-91EE-492B7CF3B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EEAFAB-87CB-4DA5-9425-D1DF1EA20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80050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27F30-72A9-4076-81C5-F9AEC5A2B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96B0E9-510C-463B-8160-76B623091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AD79A-4EA8-44C4-8393-3A2113FAF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164C8B-617B-40BB-9EFC-2AA0FD923F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963091-CA7D-45AB-9DE9-8AD5619406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757169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8297A-C30A-4E36-BF46-AD97EF660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183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32520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04CD6-BD0C-47FE-BA72-076622A24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4B06F-8723-4A28-8D50-CCF6A21F3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681B54-5D39-41C7-826B-01DAFA6A7D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40140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C4D2C-D383-438B-9DFA-7011FF984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C3E82-A749-4FD4-BDF5-CDDC7E4B78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02C780-62BB-4544-8FF9-9AE977194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27061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837A5E3-ADAD-4276-9231-1919590E1F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B5ED706-E77C-42C3-9A01-4D6ADE31B4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A65235B-1F32-4BCA-9ADE-7BC80C7AE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DE9CD-3836-4D2C-BE80-8D7FA35780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033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71D3C-E6CE-4067-99E3-B3A10D749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18F606-E048-4DA2-88E4-73CCEF8655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30169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639772-6C74-4EB9-862E-4D031EED8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8A89E8-3845-4DBB-9060-2E14FE2C9B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905303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32D1280-152E-411B-990E-D3ABC11C57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D34FF5F-0027-4E1E-8C61-2351F83BC7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9665FFF-AE11-4FE5-87B0-59E7EFC949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E00E35-1EB4-4FAD-A2D8-23E2B033E5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252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BE8A47-1053-4BA2-AA07-6CE86315CE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90A618-B257-45B6-BC6B-F49B7EC868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B1F70F-40B3-43CC-AD17-C311B36F88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48A870-76E1-4AFC-99FB-CF7D64445F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5742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A4870ED-8411-4625-B03F-6CC4F6B198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DDDFE25-EB4E-4025-9082-B3375D5FE1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B6D2825-C663-4E57-B660-AA26B4679F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7B6CD-0184-4EE8-B93A-7AE6269BF2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8648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5115131-A18E-44C0-A9F3-54017C451E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158B301-B1B2-479B-B10F-C76CFD94C5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D739633-E93A-4846-B105-537E990935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F6488-1286-413B-9202-B711C71FA6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5979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D5F4BDF-B56E-49D5-BC23-A1B5C740B4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858803B-4AE7-46E7-A2D3-05AE6E572D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D928AEB-AA38-4198-96F0-02C8E91B3C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D87DE0-71A4-4984-8CA9-FA6AC60B6C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451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F2DB333-37EC-4566-AADB-9F24AF0296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FD7F1AD-3C76-489F-A8FC-A3A648FE79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783C387-4249-45B4-8EC1-D996FFA9E4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836F3-D721-474D-B799-391DD4944B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78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0D36E07-8F57-462F-94DF-5E2E207CF6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6354F9D-EBC3-4125-9111-CB0DD856DC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B9CA472-11AA-4A3F-8AC1-82F92623C0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F3C2C5-30A4-42CE-9840-34AAD3B850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806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AD479C9-8FC7-49F5-8A2F-877255501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2F61F4F-89EE-4600-8C2F-A0BC277C4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D7BBEA9-B75E-4140-BFE1-310EF4D883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F78D5E1-6AF7-48E9-B177-7CCE179A88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A38C5C1-4C07-40B8-9AAA-1D27B06CEE2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BC40DC5E-AADC-4D5B-98D7-A4AB9CB0A2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C0AF0A5-8856-4598-8D7F-385669780E8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6C6B5B1-897C-4DED-B1B8-6CD671FB9FE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106139F-C0B8-4610-853E-79DCE1959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D361379-76C0-41E1-890E-4E7A1C75E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10DE291-7F0F-4310-A66F-934E73E52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64B0CE-873B-4157-90E7-F3FE71FE2FE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4D62A8-EAAA-4D17-82B6-FD5B71D8E17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F859C955-AA16-4E0E-AAB2-4BB1E680DA9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C715783-9CF5-46D5-A329-EDF7914A5B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960F7FB-1208-4924-8B47-0E62AD5AC4EF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6A96933-14ED-4AEB-BF36-202751FC64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D9EDFDD-EB5D-4367-8AB3-2DCC2B0005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C37915F6-238B-45E6-A74D-2025C8280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C557279-077D-46A0-8B5D-9D621683C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58E9B4-0FA0-43ED-B9D1-432729CA620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853BB8A5-2B3E-430B-A4C0-0CB4402F4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Origin and History of life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B525B5A-2A97-4E79-8A34-66902A70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65B5133-F2FF-42F3-A484-57B289A92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932532E-0532-425F-AC9F-B778CF947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EC33C122-BC71-44A2-AD1D-9EB3DFC1F3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EF30195-69F1-4A64-8545-B57F6559CF9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1524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Origin and History of Life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25255250-7360-4518-8E5E-892EFA519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429000"/>
            <a:ext cx="29718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2.5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Miller-Urey experiment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1.5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RNA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3.5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Origin of life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Fossils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Probiont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400 million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Hydrothermal vents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530 million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300 million years ago</a:t>
            </a:r>
          </a:p>
        </p:txBody>
      </p:sp>
      <p:grpSp>
        <p:nvGrpSpPr>
          <p:cNvPr id="6184" name="Group 40">
            <a:extLst>
              <a:ext uri="{FF2B5EF4-FFF2-40B4-BE49-F238E27FC236}">
                <a16:creationId xmlns:a16="http://schemas.microsoft.com/office/drawing/2014/main" id="{79B9559F-8C34-4AD3-B9FE-C2C2ED76C098}"/>
              </a:ext>
            </a:extLst>
          </p:cNvPr>
          <p:cNvGrpSpPr>
            <a:grpSpLocks/>
          </p:cNvGrpSpPr>
          <p:nvPr/>
        </p:nvGrpSpPr>
        <p:grpSpPr bwMode="auto">
          <a:xfrm>
            <a:off x="1320800" y="685800"/>
            <a:ext cx="7518400" cy="6000750"/>
            <a:chOff x="624" y="1344"/>
            <a:chExt cx="3552" cy="4272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43888750-4E89-4B6E-BC68-7488AE83C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872"/>
              <a:ext cx="960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672">
              <a:extLst>
                <a:ext uri="{FF2B5EF4-FFF2-40B4-BE49-F238E27FC236}">
                  <a16:creationId xmlns:a16="http://schemas.microsoft.com/office/drawing/2014/main" id="{EDB5AA88-1C6C-44AD-9EA6-8CA00C472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880"/>
              <a:ext cx="960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0" name="Straight Connector 1249">
              <a:extLst>
                <a:ext uri="{FF2B5EF4-FFF2-40B4-BE49-F238E27FC236}">
                  <a16:creationId xmlns:a16="http://schemas.microsoft.com/office/drawing/2014/main" id="{CEDACC33-01BD-4CE4-82AB-8A0F7173BE2A}"/>
                </a:ext>
              </a:extLst>
            </p:cNvPr>
            <p:cNvCxnSpPr>
              <a:cxnSpLocks noChangeShapeType="1"/>
              <a:stCxn id="6148" idx="4"/>
              <a:endCxn id="6149" idx="0"/>
            </p:cNvCxnSpPr>
            <p:nvPr/>
          </p:nvCxnSpPr>
          <p:spPr bwMode="auto">
            <a:xfrm rot="16200000" flipH="1">
              <a:off x="2304" y="2448"/>
              <a:ext cx="336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FE2524D6-391C-4225-907F-176F85EC7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968"/>
              <a:ext cx="672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Life arises from abiotic conditions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2" name="TextBox 504">
              <a:extLst>
                <a:ext uri="{FF2B5EF4-FFF2-40B4-BE49-F238E27FC236}">
                  <a16:creationId xmlns:a16="http://schemas.microsoft.com/office/drawing/2014/main" id="{41A2A2C8-1EAC-40DF-95FD-ACF52E58E7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3025"/>
              <a:ext cx="672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Remains or imprints of organisms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3" name="TextBox 504">
              <a:extLst>
                <a:ext uri="{FF2B5EF4-FFF2-40B4-BE49-F238E27FC236}">
                  <a16:creationId xmlns:a16="http://schemas.microsoft.com/office/drawing/2014/main" id="{359348C5-9B92-4D62-9C47-8A35BFD123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40"/>
              <a:ext cx="576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Recreating of prebiotic atmosphere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8DF00117-3144-4642-9FB1-B43ABDCC3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344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5" name="Straight Connector 1268">
              <a:extLst>
                <a:ext uri="{FF2B5EF4-FFF2-40B4-BE49-F238E27FC236}">
                  <a16:creationId xmlns:a16="http://schemas.microsoft.com/office/drawing/2014/main" id="{5ACB8926-B54C-4004-9CF2-9AE17B6BEA11}"/>
                </a:ext>
              </a:extLst>
            </p:cNvPr>
            <p:cNvCxnSpPr>
              <a:cxnSpLocks noChangeShapeType="1"/>
              <a:stCxn id="6154" idx="2"/>
              <a:endCxn id="6148" idx="7"/>
            </p:cNvCxnSpPr>
            <p:nvPr/>
          </p:nvCxnSpPr>
          <p:spPr bwMode="auto">
            <a:xfrm rot="10800000" flipV="1">
              <a:off x="2547" y="1632"/>
              <a:ext cx="573" cy="33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6" name="Oval 672">
              <a:extLst>
                <a:ext uri="{FF2B5EF4-FFF2-40B4-BE49-F238E27FC236}">
                  <a16:creationId xmlns:a16="http://schemas.microsoft.com/office/drawing/2014/main" id="{120414D2-03C9-4450-9279-1D0940701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488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Oval 672">
              <a:extLst>
                <a:ext uri="{FF2B5EF4-FFF2-40B4-BE49-F238E27FC236}">
                  <a16:creationId xmlns:a16="http://schemas.microsoft.com/office/drawing/2014/main" id="{BC209FB3-A228-4D3F-9376-7BA5ED462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6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E7E657EB-87FD-4332-A6D8-52F8A1BC29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" y="2679"/>
              <a:ext cx="816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Auto-catalytic enzymatic molecules</a:t>
              </a:r>
            </a:p>
            <a:p>
              <a:pPr algn="ctr"/>
              <a:r>
                <a:rPr lang="en-US" alt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9" name="TextBox 504">
              <a:extLst>
                <a:ext uri="{FF2B5EF4-FFF2-40B4-BE49-F238E27FC236}">
                  <a16:creationId xmlns:a16="http://schemas.microsoft.com/office/drawing/2014/main" id="{782B5E4F-700A-467F-9140-3E32D27D02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584"/>
              <a:ext cx="816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enclosed self-replicating precursor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60" name="Straight Connector 1278">
              <a:extLst>
                <a:ext uri="{FF2B5EF4-FFF2-40B4-BE49-F238E27FC236}">
                  <a16:creationId xmlns:a16="http://schemas.microsoft.com/office/drawing/2014/main" id="{28E3307C-8E7A-462F-B6C5-3F1294E7A7A8}"/>
                </a:ext>
              </a:extLst>
            </p:cNvPr>
            <p:cNvCxnSpPr>
              <a:cxnSpLocks noChangeShapeType="1"/>
              <a:stCxn id="6157" idx="7"/>
              <a:endCxn id="6148" idx="3"/>
            </p:cNvCxnSpPr>
            <p:nvPr/>
          </p:nvCxnSpPr>
          <p:spPr bwMode="auto">
            <a:xfrm rot="5400000" flipH="1" flipV="1">
              <a:off x="1504" y="2344"/>
              <a:ext cx="264" cy="46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1" name="Straight Connector 1289">
              <a:extLst>
                <a:ext uri="{FF2B5EF4-FFF2-40B4-BE49-F238E27FC236}">
                  <a16:creationId xmlns:a16="http://schemas.microsoft.com/office/drawing/2014/main" id="{46375766-A5AC-451B-9104-9C493FFFA334}"/>
                </a:ext>
              </a:extLst>
            </p:cNvPr>
            <p:cNvCxnSpPr>
              <a:cxnSpLocks noChangeShapeType="1"/>
              <a:stCxn id="6148" idx="1"/>
              <a:endCxn id="6156" idx="6"/>
            </p:cNvCxnSpPr>
            <p:nvPr/>
          </p:nvCxnSpPr>
          <p:spPr bwMode="auto">
            <a:xfrm rot="16200000" flipV="1">
              <a:off x="1606" y="1706"/>
              <a:ext cx="194" cy="3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2" name="Oval 672">
              <a:extLst>
                <a:ext uri="{FF2B5EF4-FFF2-40B4-BE49-F238E27FC236}">
                  <a16:creationId xmlns:a16="http://schemas.microsoft.com/office/drawing/2014/main" id="{706D49AA-7F7B-4CEC-93BC-9E421BC56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74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3" name="Straight Connector 1278">
              <a:extLst>
                <a:ext uri="{FF2B5EF4-FFF2-40B4-BE49-F238E27FC236}">
                  <a16:creationId xmlns:a16="http://schemas.microsoft.com/office/drawing/2014/main" id="{EBAA5E83-A155-437D-B1BA-20A1CAFB6E16}"/>
                </a:ext>
              </a:extLst>
            </p:cNvPr>
            <p:cNvCxnSpPr>
              <a:cxnSpLocks noChangeShapeType="1"/>
              <a:stCxn id="6162" idx="0"/>
              <a:endCxn id="6149" idx="4"/>
            </p:cNvCxnSpPr>
            <p:nvPr/>
          </p:nvCxnSpPr>
          <p:spPr bwMode="auto">
            <a:xfrm rot="5400000" flipH="1" flipV="1">
              <a:off x="2364" y="3372"/>
              <a:ext cx="192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59A65BE0-7E4A-4A64-BCFC-A17EA4DEA5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888"/>
              <a:ext cx="81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Prokaryotic cells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5" name="Oval 672">
              <a:extLst>
                <a:ext uri="{FF2B5EF4-FFF2-40B4-BE49-F238E27FC236}">
                  <a16:creationId xmlns:a16="http://schemas.microsoft.com/office/drawing/2014/main" id="{AB6D9592-45B4-4A90-9772-F53D1F65C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496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6" name="Straight Connector 1268">
              <a:extLst>
                <a:ext uri="{FF2B5EF4-FFF2-40B4-BE49-F238E27FC236}">
                  <a16:creationId xmlns:a16="http://schemas.microsoft.com/office/drawing/2014/main" id="{684DFFEA-1BFC-4D23-A2C9-72B4EDF2371D}"/>
                </a:ext>
              </a:extLst>
            </p:cNvPr>
            <p:cNvCxnSpPr>
              <a:cxnSpLocks noChangeShapeType="1"/>
              <a:stCxn id="6165" idx="1"/>
              <a:endCxn id="6148" idx="6"/>
            </p:cNvCxnSpPr>
            <p:nvPr/>
          </p:nvCxnSpPr>
          <p:spPr bwMode="auto">
            <a:xfrm rot="16200000" flipV="1">
              <a:off x="2785" y="2111"/>
              <a:ext cx="372" cy="5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7" name="TextBox 504">
              <a:extLst>
                <a:ext uri="{FF2B5EF4-FFF2-40B4-BE49-F238E27FC236}">
                  <a16:creationId xmlns:a16="http://schemas.microsoft.com/office/drawing/2014/main" id="{588BD6C6-5DBC-4B72-92CE-FB37BA0F9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81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Deep sea potential origin site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8" name="Oval 672">
              <a:extLst>
                <a:ext uri="{FF2B5EF4-FFF2-40B4-BE49-F238E27FC236}">
                  <a16:creationId xmlns:a16="http://schemas.microsoft.com/office/drawing/2014/main" id="{4241DDBF-6888-48F0-8A73-097DF9FF7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369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9" name="Straight Connector 1278">
              <a:extLst>
                <a:ext uri="{FF2B5EF4-FFF2-40B4-BE49-F238E27FC236}">
                  <a16:creationId xmlns:a16="http://schemas.microsoft.com/office/drawing/2014/main" id="{7074B768-D9D7-4702-BE57-26A6ED8F2494}"/>
                </a:ext>
              </a:extLst>
            </p:cNvPr>
            <p:cNvCxnSpPr>
              <a:cxnSpLocks noChangeShapeType="1"/>
              <a:stCxn id="6168" idx="1"/>
              <a:endCxn id="6149" idx="4"/>
            </p:cNvCxnSpPr>
            <p:nvPr/>
          </p:nvCxnSpPr>
          <p:spPr bwMode="auto">
            <a:xfrm rot="16200000" flipV="1">
              <a:off x="2864" y="3424"/>
              <a:ext cx="214" cy="4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0" name="TextBox 504">
              <a:extLst>
                <a:ext uri="{FF2B5EF4-FFF2-40B4-BE49-F238E27FC236}">
                  <a16:creationId xmlns:a16="http://schemas.microsoft.com/office/drawing/2014/main" id="{24F1A23B-78A5-4756-A349-16723BE80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792"/>
              <a:ext cx="81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Eukaryotic cells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1" name="Oval 672">
              <a:extLst>
                <a:ext uri="{FF2B5EF4-FFF2-40B4-BE49-F238E27FC236}">
                  <a16:creationId xmlns:a16="http://schemas.microsoft.com/office/drawing/2014/main" id="{D6404081-332D-469C-BFF6-9C074558E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4224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2" name="Straight Connector 1278">
              <a:extLst>
                <a:ext uri="{FF2B5EF4-FFF2-40B4-BE49-F238E27FC236}">
                  <a16:creationId xmlns:a16="http://schemas.microsoft.com/office/drawing/2014/main" id="{AFC26630-169A-4830-9EAB-CFCE77DB1565}"/>
                </a:ext>
              </a:extLst>
            </p:cNvPr>
            <p:cNvCxnSpPr>
              <a:cxnSpLocks noChangeShapeType="1"/>
              <a:stCxn id="6171" idx="0"/>
              <a:endCxn id="6149" idx="4"/>
            </p:cNvCxnSpPr>
            <p:nvPr/>
          </p:nvCxnSpPr>
          <p:spPr bwMode="auto">
            <a:xfrm rot="16200000" flipV="1">
              <a:off x="2484" y="3804"/>
              <a:ext cx="672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3" name="TextBox 504">
              <a:extLst>
                <a:ext uri="{FF2B5EF4-FFF2-40B4-BE49-F238E27FC236}">
                  <a16:creationId xmlns:a16="http://schemas.microsoft.com/office/drawing/2014/main" id="{A17B85EF-190D-4695-A80C-62A1DD5E7A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4320"/>
              <a:ext cx="816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Multicellular Eukaryotic cells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4" name="Oval 672">
              <a:extLst>
                <a:ext uri="{FF2B5EF4-FFF2-40B4-BE49-F238E27FC236}">
                  <a16:creationId xmlns:a16="http://schemas.microsoft.com/office/drawing/2014/main" id="{BC73DF5B-85F5-402D-8E90-C48C5A75F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4800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5" name="Oval 672">
              <a:extLst>
                <a:ext uri="{FF2B5EF4-FFF2-40B4-BE49-F238E27FC236}">
                  <a16:creationId xmlns:a16="http://schemas.microsoft.com/office/drawing/2014/main" id="{9DE077BD-3DE2-4762-B44A-59A6EE5BD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51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6" name="Oval 672">
              <a:extLst>
                <a:ext uri="{FF2B5EF4-FFF2-40B4-BE49-F238E27FC236}">
                  <a16:creationId xmlns:a16="http://schemas.microsoft.com/office/drawing/2014/main" id="{CF663B7A-A32E-4B67-9C66-DCB84AC74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75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7" name="TextBox 504">
              <a:extLst>
                <a:ext uri="{FF2B5EF4-FFF2-40B4-BE49-F238E27FC236}">
                  <a16:creationId xmlns:a16="http://schemas.microsoft.com/office/drawing/2014/main" id="{A6A25BC4-8112-4FE6-A0F1-EB0080AF8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896"/>
              <a:ext cx="81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Seed plants and tetrapods __________</a:t>
              </a:r>
            </a:p>
          </p:txBody>
        </p:sp>
        <p:sp>
          <p:nvSpPr>
            <p:cNvPr id="6178" name="TextBox 504">
              <a:extLst>
                <a:ext uri="{FF2B5EF4-FFF2-40B4-BE49-F238E27FC236}">
                  <a16:creationId xmlns:a16="http://schemas.microsoft.com/office/drawing/2014/main" id="{D6FE6BAA-4D0D-4931-8735-0B949004F9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5280"/>
              <a:ext cx="81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Cambrian explosion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9" name="TextBox 504">
              <a:extLst>
                <a:ext uri="{FF2B5EF4-FFF2-40B4-BE49-F238E27FC236}">
                  <a16:creationId xmlns:a16="http://schemas.microsoft.com/office/drawing/2014/main" id="{FCC25625-7983-46F0-84EB-298D17E74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4847"/>
              <a:ext cx="81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reptiles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80" name="Straight Connector 1278">
              <a:extLst>
                <a:ext uri="{FF2B5EF4-FFF2-40B4-BE49-F238E27FC236}">
                  <a16:creationId xmlns:a16="http://schemas.microsoft.com/office/drawing/2014/main" id="{59745337-E559-4E51-830D-C79346A05403}"/>
                </a:ext>
              </a:extLst>
            </p:cNvPr>
            <p:cNvCxnSpPr>
              <a:cxnSpLocks noChangeShapeType="1"/>
              <a:stCxn id="6174" idx="7"/>
              <a:endCxn id="6171" idx="3"/>
            </p:cNvCxnSpPr>
            <p:nvPr/>
          </p:nvCxnSpPr>
          <p:spPr bwMode="auto">
            <a:xfrm rot="5400000" flipH="1" flipV="1">
              <a:off x="2388" y="4690"/>
              <a:ext cx="168" cy="2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1" name="Straight Connector 1278">
              <a:extLst>
                <a:ext uri="{FF2B5EF4-FFF2-40B4-BE49-F238E27FC236}">
                  <a16:creationId xmlns:a16="http://schemas.microsoft.com/office/drawing/2014/main" id="{94ED3776-DFDB-4A8E-9C16-C97C5921D8F2}"/>
                </a:ext>
              </a:extLst>
            </p:cNvPr>
            <p:cNvCxnSpPr>
              <a:cxnSpLocks noChangeShapeType="1"/>
              <a:stCxn id="6176" idx="1"/>
              <a:endCxn id="6171" idx="5"/>
            </p:cNvCxnSpPr>
            <p:nvPr/>
          </p:nvCxnSpPr>
          <p:spPr bwMode="auto">
            <a:xfrm rot="16200000" flipV="1">
              <a:off x="3259" y="4683"/>
              <a:ext cx="106" cy="1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2" name="Straight Connector 1278">
              <a:extLst>
                <a:ext uri="{FF2B5EF4-FFF2-40B4-BE49-F238E27FC236}">
                  <a16:creationId xmlns:a16="http://schemas.microsoft.com/office/drawing/2014/main" id="{61822BE7-B25C-47C0-8E04-57FBE32AAE68}"/>
                </a:ext>
              </a:extLst>
            </p:cNvPr>
            <p:cNvCxnSpPr>
              <a:cxnSpLocks noChangeShapeType="1"/>
              <a:stCxn id="6175" idx="0"/>
              <a:endCxn id="6171" idx="4"/>
            </p:cNvCxnSpPr>
            <p:nvPr/>
          </p:nvCxnSpPr>
          <p:spPr bwMode="auto">
            <a:xfrm rot="16200000" flipV="1">
              <a:off x="2760" y="4944"/>
              <a:ext cx="336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08" name="Group 40">
            <a:extLst>
              <a:ext uri="{FF2B5EF4-FFF2-40B4-BE49-F238E27FC236}">
                <a16:creationId xmlns:a16="http://schemas.microsoft.com/office/drawing/2014/main" id="{CF06D993-5C50-496D-BC5B-FC9E373D92F3}"/>
              </a:ext>
            </a:extLst>
          </p:cNvPr>
          <p:cNvGrpSpPr>
            <a:grpSpLocks/>
          </p:cNvGrpSpPr>
          <p:nvPr/>
        </p:nvGrpSpPr>
        <p:grpSpPr bwMode="auto">
          <a:xfrm>
            <a:off x="1320800" y="533400"/>
            <a:ext cx="7518400" cy="6153150"/>
            <a:chOff x="624" y="1344"/>
            <a:chExt cx="3552" cy="4272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950C1EAB-29B3-45EE-AF5F-0D0B1A3FA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872"/>
              <a:ext cx="960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672">
              <a:extLst>
                <a:ext uri="{FF2B5EF4-FFF2-40B4-BE49-F238E27FC236}">
                  <a16:creationId xmlns:a16="http://schemas.microsoft.com/office/drawing/2014/main" id="{9B7E4BA0-D03A-4A99-BB0F-0039BF64B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880"/>
              <a:ext cx="960" cy="67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4" name="Straight Connector 1249">
              <a:extLst>
                <a:ext uri="{FF2B5EF4-FFF2-40B4-BE49-F238E27FC236}">
                  <a16:creationId xmlns:a16="http://schemas.microsoft.com/office/drawing/2014/main" id="{8E87A42B-9DAB-4C03-B00B-BDDBBF3F0721}"/>
                </a:ext>
              </a:extLst>
            </p:cNvPr>
            <p:cNvCxnSpPr>
              <a:cxnSpLocks noChangeShapeType="1"/>
              <a:stCxn id="7172" idx="4"/>
              <a:endCxn id="7173" idx="0"/>
            </p:cNvCxnSpPr>
            <p:nvPr/>
          </p:nvCxnSpPr>
          <p:spPr bwMode="auto">
            <a:xfrm rot="16200000" flipH="1">
              <a:off x="2304" y="2448"/>
              <a:ext cx="336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AB2AF496-8528-4E07-91F5-70CC7FAFD9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968"/>
              <a:ext cx="672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Life arises from abiotic conditions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DEDE24A5-D603-488D-BC31-D29869BAF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2976"/>
              <a:ext cx="672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Remains or imprints of organisms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390979F8-3291-43A4-8366-42E09C4FA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40"/>
              <a:ext cx="576" cy="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Recreating of prebiotic atmosphere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A44BA2AD-6958-4DE8-A9F1-A2AB9940B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344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9" name="Straight Connector 1268">
              <a:extLst>
                <a:ext uri="{FF2B5EF4-FFF2-40B4-BE49-F238E27FC236}">
                  <a16:creationId xmlns:a16="http://schemas.microsoft.com/office/drawing/2014/main" id="{5E4BB3DB-53AF-4498-A49F-705E573B8605}"/>
                </a:ext>
              </a:extLst>
            </p:cNvPr>
            <p:cNvCxnSpPr>
              <a:cxnSpLocks noChangeShapeType="1"/>
              <a:stCxn id="7178" idx="2"/>
              <a:endCxn id="7172" idx="7"/>
            </p:cNvCxnSpPr>
            <p:nvPr/>
          </p:nvCxnSpPr>
          <p:spPr bwMode="auto">
            <a:xfrm rot="10800000" flipV="1">
              <a:off x="2547" y="1632"/>
              <a:ext cx="573" cy="33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Oval 672">
              <a:extLst>
                <a:ext uri="{FF2B5EF4-FFF2-40B4-BE49-F238E27FC236}">
                  <a16:creationId xmlns:a16="http://schemas.microsoft.com/office/drawing/2014/main" id="{00B1539E-185B-42F1-B026-04C308E55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488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Oval 672">
              <a:extLst>
                <a:ext uri="{FF2B5EF4-FFF2-40B4-BE49-F238E27FC236}">
                  <a16:creationId xmlns:a16="http://schemas.microsoft.com/office/drawing/2014/main" id="{CC4327B1-30D0-4CA5-AA37-331EB395F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6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80DC3478-A170-4549-86AA-5B49D23677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2736"/>
              <a:ext cx="81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Auto-catalytic enzymatic molecules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F0B7F171-A68D-420B-BD64-D63AA5F36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584"/>
              <a:ext cx="816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enclosed self-replicating precursor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184" name="Straight Connector 1278">
              <a:extLst>
                <a:ext uri="{FF2B5EF4-FFF2-40B4-BE49-F238E27FC236}">
                  <a16:creationId xmlns:a16="http://schemas.microsoft.com/office/drawing/2014/main" id="{A9200086-609B-48C7-9F3E-BD26D877D64A}"/>
                </a:ext>
              </a:extLst>
            </p:cNvPr>
            <p:cNvCxnSpPr>
              <a:cxnSpLocks noChangeShapeType="1"/>
              <a:stCxn id="7181" idx="7"/>
              <a:endCxn id="7172" idx="3"/>
            </p:cNvCxnSpPr>
            <p:nvPr/>
          </p:nvCxnSpPr>
          <p:spPr bwMode="auto">
            <a:xfrm rot="5400000" flipH="1" flipV="1">
              <a:off x="1504" y="2344"/>
              <a:ext cx="264" cy="46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5" name="Straight Connector 1289">
              <a:extLst>
                <a:ext uri="{FF2B5EF4-FFF2-40B4-BE49-F238E27FC236}">
                  <a16:creationId xmlns:a16="http://schemas.microsoft.com/office/drawing/2014/main" id="{0CA1B0EE-59DB-4595-BBE5-98BC3353CCE0}"/>
                </a:ext>
              </a:extLst>
            </p:cNvPr>
            <p:cNvCxnSpPr>
              <a:cxnSpLocks noChangeShapeType="1"/>
              <a:stCxn id="7172" idx="1"/>
              <a:endCxn id="7180" idx="6"/>
            </p:cNvCxnSpPr>
            <p:nvPr/>
          </p:nvCxnSpPr>
          <p:spPr bwMode="auto">
            <a:xfrm rot="16200000" flipV="1">
              <a:off x="1606" y="1706"/>
              <a:ext cx="194" cy="33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28E2202E-EA40-4639-A36A-8FE53A1CD9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74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7" name="Straight Connector 1278">
              <a:extLst>
                <a:ext uri="{FF2B5EF4-FFF2-40B4-BE49-F238E27FC236}">
                  <a16:creationId xmlns:a16="http://schemas.microsoft.com/office/drawing/2014/main" id="{2F32C471-3284-4383-8B62-FB21B8EDE6E7}"/>
                </a:ext>
              </a:extLst>
            </p:cNvPr>
            <p:cNvCxnSpPr>
              <a:cxnSpLocks noChangeShapeType="1"/>
              <a:stCxn id="7186" idx="0"/>
              <a:endCxn id="7173" idx="4"/>
            </p:cNvCxnSpPr>
            <p:nvPr/>
          </p:nvCxnSpPr>
          <p:spPr bwMode="auto">
            <a:xfrm rot="5400000" flipH="1" flipV="1">
              <a:off x="2364" y="3372"/>
              <a:ext cx="192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6E5F8387-AC06-4E9D-AA5C-51CF9BCC0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888"/>
              <a:ext cx="81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Prokaryotic cells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B3CCF687-BD1E-4F78-B103-63C281D46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496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0" name="Straight Connector 1268">
              <a:extLst>
                <a:ext uri="{FF2B5EF4-FFF2-40B4-BE49-F238E27FC236}">
                  <a16:creationId xmlns:a16="http://schemas.microsoft.com/office/drawing/2014/main" id="{47313A40-6344-49D7-8435-E9ADB09454BA}"/>
                </a:ext>
              </a:extLst>
            </p:cNvPr>
            <p:cNvCxnSpPr>
              <a:cxnSpLocks noChangeShapeType="1"/>
              <a:stCxn id="7189" idx="1"/>
              <a:endCxn id="7172" idx="6"/>
            </p:cNvCxnSpPr>
            <p:nvPr/>
          </p:nvCxnSpPr>
          <p:spPr bwMode="auto">
            <a:xfrm rot="16200000" flipV="1">
              <a:off x="2785" y="2111"/>
              <a:ext cx="372" cy="5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2CC513BB-4AA4-464C-966E-60774EDA15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592"/>
              <a:ext cx="81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Deep sea potential origin site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2" name="Oval 672">
              <a:extLst>
                <a:ext uri="{FF2B5EF4-FFF2-40B4-BE49-F238E27FC236}">
                  <a16:creationId xmlns:a16="http://schemas.microsoft.com/office/drawing/2014/main" id="{03F2D977-6FB0-45B7-A1A0-403AE05DB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369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3" name="Straight Connector 1278">
              <a:extLst>
                <a:ext uri="{FF2B5EF4-FFF2-40B4-BE49-F238E27FC236}">
                  <a16:creationId xmlns:a16="http://schemas.microsoft.com/office/drawing/2014/main" id="{2289DF8D-FC25-4E77-8AB3-733857EC04A7}"/>
                </a:ext>
              </a:extLst>
            </p:cNvPr>
            <p:cNvCxnSpPr>
              <a:cxnSpLocks noChangeShapeType="1"/>
              <a:stCxn id="7192" idx="1"/>
              <a:endCxn id="7173" idx="4"/>
            </p:cNvCxnSpPr>
            <p:nvPr/>
          </p:nvCxnSpPr>
          <p:spPr bwMode="auto">
            <a:xfrm rot="16200000" flipV="1">
              <a:off x="2864" y="3424"/>
              <a:ext cx="214" cy="4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EF9482CF-7AC7-4682-A682-C84391BDA0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792"/>
              <a:ext cx="81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Eukaryotic cells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18632266-9790-49A0-9067-4B125EF3D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4224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6" name="Straight Connector 1278">
              <a:extLst>
                <a:ext uri="{FF2B5EF4-FFF2-40B4-BE49-F238E27FC236}">
                  <a16:creationId xmlns:a16="http://schemas.microsoft.com/office/drawing/2014/main" id="{EB071C50-179A-45CD-96A6-8DD2D333083A}"/>
                </a:ext>
              </a:extLst>
            </p:cNvPr>
            <p:cNvCxnSpPr>
              <a:cxnSpLocks noChangeShapeType="1"/>
              <a:stCxn id="7195" idx="0"/>
              <a:endCxn id="7173" idx="4"/>
            </p:cNvCxnSpPr>
            <p:nvPr/>
          </p:nvCxnSpPr>
          <p:spPr bwMode="auto">
            <a:xfrm rot="16200000" flipV="1">
              <a:off x="2484" y="3804"/>
              <a:ext cx="672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9C95EDFD-1566-4409-A205-B5036C44C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4320"/>
              <a:ext cx="81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Multicellular Eukaryotic cells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A0F120BC-DCE9-4793-AACB-856E38615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4800"/>
              <a:ext cx="91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9" name="Oval 672">
              <a:extLst>
                <a:ext uri="{FF2B5EF4-FFF2-40B4-BE49-F238E27FC236}">
                  <a16:creationId xmlns:a16="http://schemas.microsoft.com/office/drawing/2014/main" id="{43BB8234-57AE-45CD-9FDC-B01E4FAE0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51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0" name="Oval 672">
              <a:extLst>
                <a:ext uri="{FF2B5EF4-FFF2-40B4-BE49-F238E27FC236}">
                  <a16:creationId xmlns:a16="http://schemas.microsoft.com/office/drawing/2014/main" id="{5E77E362-F93E-46FF-BA48-91B685C19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75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1" name="TextBox 504">
              <a:extLst>
                <a:ext uri="{FF2B5EF4-FFF2-40B4-BE49-F238E27FC236}">
                  <a16:creationId xmlns:a16="http://schemas.microsoft.com/office/drawing/2014/main" id="{12A912F6-83F6-4135-9881-CE530BE851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896"/>
              <a:ext cx="81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Seed plants and tetrapods 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202" name="TextBox 504">
              <a:extLst>
                <a:ext uri="{FF2B5EF4-FFF2-40B4-BE49-F238E27FC236}">
                  <a16:creationId xmlns:a16="http://schemas.microsoft.com/office/drawing/2014/main" id="{12D6BB46-D77D-4898-8CC5-6E8979FB4C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5280"/>
              <a:ext cx="81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Cambrian explosion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203" name="TextBox 504">
              <a:extLst>
                <a:ext uri="{FF2B5EF4-FFF2-40B4-BE49-F238E27FC236}">
                  <a16:creationId xmlns:a16="http://schemas.microsoft.com/office/drawing/2014/main" id="{995BE79D-18B6-44F8-A509-D297AFF8A6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4848"/>
              <a:ext cx="816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0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reptiles</a:t>
              </a:r>
            </a:p>
            <a:p>
              <a:pPr algn="ctr"/>
              <a:r>
                <a:rPr lang="en-US" altLang="en-US" sz="10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7204" name="Straight Connector 1278">
              <a:extLst>
                <a:ext uri="{FF2B5EF4-FFF2-40B4-BE49-F238E27FC236}">
                  <a16:creationId xmlns:a16="http://schemas.microsoft.com/office/drawing/2014/main" id="{99C73406-3287-457A-BE64-E18A378864BD}"/>
                </a:ext>
              </a:extLst>
            </p:cNvPr>
            <p:cNvCxnSpPr>
              <a:cxnSpLocks noChangeShapeType="1"/>
              <a:stCxn id="7198" idx="7"/>
              <a:endCxn id="7195" idx="3"/>
            </p:cNvCxnSpPr>
            <p:nvPr/>
          </p:nvCxnSpPr>
          <p:spPr bwMode="auto">
            <a:xfrm rot="5400000" flipH="1" flipV="1">
              <a:off x="2388" y="4690"/>
              <a:ext cx="168" cy="2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5" name="Straight Connector 1278">
              <a:extLst>
                <a:ext uri="{FF2B5EF4-FFF2-40B4-BE49-F238E27FC236}">
                  <a16:creationId xmlns:a16="http://schemas.microsoft.com/office/drawing/2014/main" id="{A9468249-1430-4454-8F32-F5F7B229A227}"/>
                </a:ext>
              </a:extLst>
            </p:cNvPr>
            <p:cNvCxnSpPr>
              <a:cxnSpLocks noChangeShapeType="1"/>
              <a:stCxn id="7200" idx="1"/>
              <a:endCxn id="7195" idx="5"/>
            </p:cNvCxnSpPr>
            <p:nvPr/>
          </p:nvCxnSpPr>
          <p:spPr bwMode="auto">
            <a:xfrm rot="16200000" flipV="1">
              <a:off x="3259" y="4683"/>
              <a:ext cx="106" cy="1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6" name="Straight Connector 1278">
              <a:extLst>
                <a:ext uri="{FF2B5EF4-FFF2-40B4-BE49-F238E27FC236}">
                  <a16:creationId xmlns:a16="http://schemas.microsoft.com/office/drawing/2014/main" id="{48BFAD63-A15A-46A8-8840-8F043857D85B}"/>
                </a:ext>
              </a:extLst>
            </p:cNvPr>
            <p:cNvCxnSpPr>
              <a:cxnSpLocks noChangeShapeType="1"/>
              <a:stCxn id="7199" idx="0"/>
              <a:endCxn id="7195" idx="4"/>
            </p:cNvCxnSpPr>
            <p:nvPr/>
          </p:nvCxnSpPr>
          <p:spPr bwMode="auto">
            <a:xfrm rot="16200000" flipV="1">
              <a:off x="2760" y="4944"/>
              <a:ext cx="336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209" name="Title 1">
            <a:extLst>
              <a:ext uri="{FF2B5EF4-FFF2-40B4-BE49-F238E27FC236}">
                <a16:creationId xmlns:a16="http://schemas.microsoft.com/office/drawing/2014/main" id="{F3DCC6B4-F17D-4F01-B6A4-3F98CA023F3C}"/>
              </a:ext>
            </a:extLst>
          </p:cNvPr>
          <p:cNvSpPr>
            <a:spLocks/>
          </p:cNvSpPr>
          <p:nvPr/>
        </p:nvSpPr>
        <p:spPr bwMode="auto">
          <a:xfrm>
            <a:off x="152400" y="152400"/>
            <a:ext cx="71580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Origin and History of Life Key</a:t>
            </a:r>
          </a:p>
        </p:txBody>
      </p:sp>
      <p:sp>
        <p:nvSpPr>
          <p:cNvPr id="7210" name="TextBox 99">
            <a:extLst>
              <a:ext uri="{FF2B5EF4-FFF2-40B4-BE49-F238E27FC236}">
                <a16:creationId xmlns:a16="http://schemas.microsoft.com/office/drawing/2014/main" id="{363E53E3-3095-45DD-8951-1FF183CEE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429000"/>
            <a:ext cx="29718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2.5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Miller-Urey experiment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1.5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RNA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3.5 billion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Origin of life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Fossils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Probiont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400 million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Hydrothermal vents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530 million years ago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300 million years ago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2&quot; unique_id=&quot;10149&quot;&gt;&lt;object type=&quot;3&quot; unique_id=&quot;10150&quot;&gt;&lt;property id=&quot;20148&quot; value=&quot;5&quot;/&gt;&lt;property id=&quot;20300&quot; value=&quot;Slide 1&quot;/&gt;&lt;property id=&quot;20307&quot; value=&quot;317&quot;/&gt;&lt;/object&gt;&lt;object type=&quot;3&quot; unique_id=&quot;10151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152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53&quot;&gt;&lt;property id=&quot;20148&quot; value=&quot;5&quot;/&gt;&lt;property id=&quot;20300&quot; value=&quot;Slide 4 - &amp;quot;Origin and History of Life&amp;quot;&quot;/&gt;&lt;property id=&quot;20307&quot; value=&quot;334&quot;/&gt;&lt;/object&gt;&lt;object type=&quot;3&quot; unique_id=&quot;10154&quot;&gt;&lt;property id=&quot;20148&quot; value=&quot;5&quot;/&gt;&lt;property id=&quot;20300&quot; value=&quot;Slide 5&quot;/&gt;&lt;property id=&quot;20307&quot; value=&quot;335&quot;/&gt;&lt;/object&gt;&lt;/object&gt;&lt;object type=&quot;8&quot; unique_id=&quot;1016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5178</TotalTime>
  <Words>237</Words>
  <Application>Microsoft Office PowerPoint</Application>
  <PresentationFormat>On-screen Show (4:3)</PresentationFormat>
  <Paragraphs>88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Origin and History of Life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373</cp:revision>
  <dcterms:created xsi:type="dcterms:W3CDTF">2005-04-19T02:46:41Z</dcterms:created>
  <dcterms:modified xsi:type="dcterms:W3CDTF">2019-04-29T16:16:11Z</dcterms:modified>
</cp:coreProperties>
</file>